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slideLayouts/slideLayout6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85"/>
  </p:notesMasterIdLst>
  <p:sldIdLst>
    <p:sldId id="7764" r:id="rId2"/>
    <p:sldId id="7746" r:id="rId3"/>
    <p:sldId id="7728" r:id="rId4"/>
    <p:sldId id="7721" r:id="rId5"/>
    <p:sldId id="7723" r:id="rId6"/>
    <p:sldId id="7304" r:id="rId7"/>
    <p:sldId id="7306" r:id="rId8"/>
    <p:sldId id="7272" r:id="rId9"/>
    <p:sldId id="7270" r:id="rId10"/>
    <p:sldId id="7229" r:id="rId11"/>
    <p:sldId id="7273" r:id="rId12"/>
    <p:sldId id="7274" r:id="rId13"/>
    <p:sldId id="7275" r:id="rId14"/>
    <p:sldId id="7298" r:id="rId15"/>
    <p:sldId id="7300" r:id="rId16"/>
    <p:sldId id="7369" r:id="rId17"/>
    <p:sldId id="7370" r:id="rId18"/>
    <p:sldId id="7765" r:id="rId19"/>
    <p:sldId id="7371" r:id="rId20"/>
    <p:sldId id="7766" r:id="rId21"/>
    <p:sldId id="7379" r:id="rId22"/>
    <p:sldId id="7385" r:id="rId23"/>
    <p:sldId id="7213" r:id="rId24"/>
    <p:sldId id="7767" r:id="rId25"/>
    <p:sldId id="7214" r:id="rId26"/>
    <p:sldId id="7768" r:id="rId27"/>
    <p:sldId id="7395" r:id="rId28"/>
    <p:sldId id="7396" r:id="rId29"/>
    <p:sldId id="7372" r:id="rId30"/>
    <p:sldId id="7375" r:id="rId31"/>
    <p:sldId id="7220" r:id="rId32"/>
    <p:sldId id="7217" r:id="rId33"/>
    <p:sldId id="7218" r:id="rId34"/>
    <p:sldId id="7221" r:id="rId35"/>
    <p:sldId id="7398" r:id="rId36"/>
    <p:sldId id="7399" r:id="rId37"/>
    <p:sldId id="7400" r:id="rId38"/>
    <p:sldId id="7397" r:id="rId39"/>
    <p:sldId id="7769" r:id="rId40"/>
    <p:sldId id="7381" r:id="rId41"/>
    <p:sldId id="7386" r:id="rId42"/>
    <p:sldId id="7378" r:id="rId43"/>
    <p:sldId id="7239" r:id="rId44"/>
    <p:sldId id="7770" r:id="rId45"/>
    <p:sldId id="7366" r:id="rId46"/>
    <p:sldId id="7365" r:id="rId47"/>
    <p:sldId id="7771" r:id="rId48"/>
    <p:sldId id="7234" r:id="rId49"/>
    <p:sldId id="7772" r:id="rId50"/>
    <p:sldId id="7188" r:id="rId51"/>
    <p:sldId id="7189" r:id="rId52"/>
    <p:sldId id="7235" r:id="rId53"/>
    <p:sldId id="7236" r:id="rId54"/>
    <p:sldId id="7389" r:id="rId55"/>
    <p:sldId id="7773" r:id="rId56"/>
    <p:sldId id="6983" r:id="rId57"/>
    <p:sldId id="7390" r:id="rId58"/>
    <p:sldId id="7394" r:id="rId59"/>
    <p:sldId id="7774" r:id="rId60"/>
    <p:sldId id="7393" r:id="rId61"/>
    <p:sldId id="7382" r:id="rId62"/>
    <p:sldId id="7387" r:id="rId63"/>
    <p:sldId id="7383" r:id="rId64"/>
    <p:sldId id="7775" r:id="rId65"/>
    <p:sldId id="7363" r:id="rId66"/>
    <p:sldId id="7238" r:id="rId67"/>
    <p:sldId id="7377" r:id="rId68"/>
    <p:sldId id="4353" r:id="rId69"/>
    <p:sldId id="7147" r:id="rId70"/>
    <p:sldId id="7148" r:id="rId71"/>
    <p:sldId id="7145" r:id="rId72"/>
    <p:sldId id="7151" r:id="rId73"/>
    <p:sldId id="7152" r:id="rId74"/>
    <p:sldId id="7615" r:id="rId75"/>
    <p:sldId id="7199" r:id="rId76"/>
    <p:sldId id="7364" r:id="rId77"/>
    <p:sldId id="7367" r:id="rId78"/>
    <p:sldId id="7391" r:id="rId79"/>
    <p:sldId id="7200" r:id="rId80"/>
    <p:sldId id="7198" r:id="rId81"/>
    <p:sldId id="7201" r:id="rId82"/>
    <p:sldId id="7190" r:id="rId83"/>
    <p:sldId id="7702"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8C7F"/>
    <a:srgbClr val="E96751"/>
    <a:srgbClr val="459597"/>
    <a:srgbClr val="418D8F"/>
    <a:srgbClr val="F2A158"/>
    <a:srgbClr val="5FBDBB"/>
    <a:srgbClr val="595959"/>
    <a:srgbClr val="A3D4D5"/>
    <a:srgbClr val="E5E5E3"/>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90"/>
    <p:restoredTop sz="94915" autoAdjust="0"/>
  </p:normalViewPr>
  <p:slideViewPr>
    <p:cSldViewPr snapToGrid="0" snapToObjects="1">
      <p:cViewPr varScale="1">
        <p:scale>
          <a:sx n="64" d="100"/>
          <a:sy n="64" d="100"/>
        </p:scale>
        <p:origin x="412"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ustomXml" Target="../customXml/item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9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ustomXml" Target="../customXml/item3.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Smelltu til að breyta aðaltextastílum</a:t>
            </a:r>
          </a:p>
          <a:p>
            <a:pPr lvl="1"/>
            <a:r>
              <a:rPr lang="en-GB"/>
              <a:t>Annar stigi</a:t>
            </a:r>
          </a:p>
          <a:p>
            <a:pPr lvl="2"/>
            <a:r>
              <a:rPr lang="en-GB"/>
              <a:t>Þriðja stig</a:t>
            </a:r>
          </a:p>
          <a:p>
            <a:pPr lvl="3"/>
            <a:r>
              <a:rPr lang="en-GB"/>
              <a:t>Fjórða stig</a:t>
            </a:r>
          </a:p>
          <a:p>
            <a:pPr lvl="4"/>
            <a:r>
              <a:rPr lang="en-GB"/>
              <a:t>Fimmta stig</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B6BE9-E261-181B-44FE-D39C2AEC0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51850-5289-38D3-3308-584159FFC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4F762F-D954-F3E3-4895-6BD8950B97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A10824F-3C87-1026-22DE-7E304F32CEBE}"/>
              </a:ext>
            </a:extLst>
          </p:cNvPr>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137093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03E54-3F30-8A89-FF4A-F45BFA143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97E61-E5F6-0F23-13CD-71A388769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5E5E4-1764-F80B-4569-BBE26F106C5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C0C367D-E32C-AC16-0078-227B872948B0}"/>
              </a:ext>
            </a:extLst>
          </p:cNvPr>
          <p:cNvSpPr>
            <a:spLocks noGrp="1"/>
          </p:cNvSpPr>
          <p:nvPr>
            <p:ph type="sldNum" sz="quarter" idx="5"/>
          </p:nvPr>
        </p:nvSpPr>
        <p:spPr/>
        <p:txBody>
          <a:bodyPr/>
          <a:lstStyle/>
          <a:p>
            <a:fld id="{4BE5DE82-CF29-044D-9158-06A811149881}" type="slidenum">
              <a:rPr lang="en-US" smtClean="0"/>
              <a:t>30</a:t>
            </a:fld>
            <a:endParaRPr lang="en-US"/>
          </a:p>
        </p:txBody>
      </p:sp>
    </p:spTree>
    <p:extLst>
      <p:ext uri="{BB962C8B-B14F-4D97-AF65-F5344CB8AC3E}">
        <p14:creationId xmlns:p14="http://schemas.microsoft.com/office/powerpoint/2010/main" val="390902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D63-C805-42C8-4B19-9167BB225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148E6-35DF-12EA-26AC-1BB91073D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102A2-56D9-2ED7-229E-A136667EFA0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C307A9-FE15-9266-51E4-F21C4C06859B}"/>
              </a:ext>
            </a:extLst>
          </p:cNvPr>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102314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6399-9A45-4534-2D6E-1B0921E35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988E4-7D35-D4C7-BD89-7308967A9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92E23-C00A-B33D-23E7-E6F387773C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2F4ED0-F2A1-DFA0-408B-DDC43095EB15}"/>
              </a:ext>
            </a:extLst>
          </p:cNvPr>
          <p:cNvSpPr>
            <a:spLocks noGrp="1"/>
          </p:cNvSpPr>
          <p:nvPr>
            <p:ph type="sldNum" sz="quarter" idx="5"/>
          </p:nvPr>
        </p:nvSpPr>
        <p:spPr/>
        <p:txBody>
          <a:bodyPr/>
          <a:lstStyle/>
          <a:p>
            <a:fld id="{4BE5DE82-CF29-044D-9158-06A811149881}" type="slidenum">
              <a:rPr lang="en-US" smtClean="0"/>
              <a:t>52</a:t>
            </a:fld>
            <a:endParaRPr lang="en-US"/>
          </a:p>
        </p:txBody>
      </p:sp>
    </p:spTree>
    <p:extLst>
      <p:ext uri="{BB962C8B-B14F-4D97-AF65-F5344CB8AC3E}">
        <p14:creationId xmlns:p14="http://schemas.microsoft.com/office/powerpoint/2010/main" val="3002645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2B4B7-71F2-7D42-BFE6-13C41B1F4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ED576-A2FF-F7CB-5FCC-0F081B12C5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887AD-00A9-B3C4-C298-78F4B9CD731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040BE89-C120-DC2D-2FFB-810C6900EEE0}"/>
              </a:ext>
            </a:extLst>
          </p:cNvPr>
          <p:cNvSpPr>
            <a:spLocks noGrp="1"/>
          </p:cNvSpPr>
          <p:nvPr>
            <p:ph type="sldNum" sz="quarter" idx="5"/>
          </p:nvPr>
        </p:nvSpPr>
        <p:spPr/>
        <p:txBody>
          <a:bodyPr/>
          <a:lstStyle/>
          <a:p>
            <a:fld id="{4BE5DE82-CF29-044D-9158-06A811149881}" type="slidenum">
              <a:rPr lang="en-US" smtClean="0"/>
              <a:t>53</a:t>
            </a:fld>
            <a:endParaRPr lang="en-US"/>
          </a:p>
        </p:txBody>
      </p:sp>
    </p:spTree>
    <p:extLst>
      <p:ext uri="{BB962C8B-B14F-4D97-AF65-F5344CB8AC3E}">
        <p14:creationId xmlns:p14="http://schemas.microsoft.com/office/powerpoint/2010/main" val="926122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E8E2B-85AB-9A9E-5606-761F70E78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1EED6-B20F-4846-A078-8E8C0C561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1B06A-91D1-9B6E-0658-E789FE48DE9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903B658-5502-5136-45F5-D8CDE29468AD}"/>
              </a:ext>
            </a:extLst>
          </p:cNvPr>
          <p:cNvSpPr>
            <a:spLocks noGrp="1"/>
          </p:cNvSpPr>
          <p:nvPr>
            <p:ph type="sldNum" sz="quarter" idx="5"/>
          </p:nvPr>
        </p:nvSpPr>
        <p:spPr/>
        <p:txBody>
          <a:bodyPr/>
          <a:lstStyle/>
          <a:p>
            <a:fld id="{4BE5DE82-CF29-044D-9158-06A811149881}" type="slidenum">
              <a:rPr lang="en-US" smtClean="0"/>
              <a:t>67</a:t>
            </a:fld>
            <a:endParaRPr lang="en-US"/>
          </a:p>
        </p:txBody>
      </p:sp>
    </p:spTree>
    <p:extLst>
      <p:ext uri="{BB962C8B-B14F-4D97-AF65-F5344CB8AC3E}">
        <p14:creationId xmlns:p14="http://schemas.microsoft.com/office/powerpoint/2010/main" val="1753391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C7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1320955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867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22700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FRÁBÆR DVALARSTAÐIR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HÖNNUN NÝSTÁRLEGRA DVALARSTAÐA Í FERÐAMENNSKU</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70" r:id="rId5"/>
    <p:sldLayoutId id="2147483888" r:id="rId6"/>
    <p:sldLayoutId id="2147483898" r:id="rId7"/>
    <p:sldLayoutId id="2147483974" r:id="rId8"/>
    <p:sldLayoutId id="2147483842" r:id="rId9"/>
    <p:sldLayoutId id="2147483960" r:id="rId10"/>
    <p:sldLayoutId id="2147483962" r:id="rId11"/>
    <p:sldLayoutId id="2147483961" r:id="rId12"/>
    <p:sldLayoutId id="2147483968" r:id="rId13"/>
    <p:sldLayoutId id="2147483840" r:id="rId14"/>
    <p:sldLayoutId id="2147483880" r:id="rId15"/>
    <p:sldLayoutId id="2147483889" r:id="rId16"/>
    <p:sldLayoutId id="2147483861" r:id="rId17"/>
    <p:sldLayoutId id="2147483890" r:id="rId18"/>
    <p:sldLayoutId id="2147483899" r:id="rId19"/>
    <p:sldLayoutId id="2147483884" r:id="rId20"/>
    <p:sldLayoutId id="2147483937" r:id="rId21"/>
    <p:sldLayoutId id="2147483935" r:id="rId22"/>
    <p:sldLayoutId id="2147483938" r:id="rId23"/>
    <p:sldLayoutId id="2147483939" r:id="rId24"/>
    <p:sldLayoutId id="2147483936" r:id="rId25"/>
    <p:sldLayoutId id="2147483841" r:id="rId26"/>
    <p:sldLayoutId id="2147483916" r:id="rId27"/>
    <p:sldLayoutId id="2147483913" r:id="rId28"/>
    <p:sldLayoutId id="2147483917" r:id="rId29"/>
    <p:sldLayoutId id="2147483914" r:id="rId30"/>
    <p:sldLayoutId id="2147483918" r:id="rId31"/>
    <p:sldLayoutId id="2147483948" r:id="rId32"/>
    <p:sldLayoutId id="2147483949" r:id="rId33"/>
    <p:sldLayoutId id="2147483950" r:id="rId34"/>
    <p:sldLayoutId id="2147483951" r:id="rId35"/>
    <p:sldLayoutId id="2147483952" r:id="rId36"/>
    <p:sldLayoutId id="2147483953" r:id="rId37"/>
    <p:sldLayoutId id="2147483921" r:id="rId38"/>
    <p:sldLayoutId id="2147483922" r:id="rId39"/>
    <p:sldLayoutId id="2147483879" r:id="rId40"/>
    <p:sldLayoutId id="2147483919" r:id="rId41"/>
    <p:sldLayoutId id="2147483915" r:id="rId42"/>
    <p:sldLayoutId id="2147483920" r:id="rId43"/>
    <p:sldLayoutId id="2147483942" r:id="rId44"/>
    <p:sldLayoutId id="2147483943" r:id="rId45"/>
    <p:sldLayoutId id="2147483944" r:id="rId46"/>
    <p:sldLayoutId id="2147483945" r:id="rId47"/>
    <p:sldLayoutId id="2147483946" r:id="rId48"/>
    <p:sldLayoutId id="2147483947" r:id="rId49"/>
    <p:sldLayoutId id="2147483878" r:id="rId50"/>
    <p:sldLayoutId id="2147483891" r:id="rId51"/>
    <p:sldLayoutId id="2147483940" r:id="rId52"/>
    <p:sldLayoutId id="2147483941" r:id="rId53"/>
    <p:sldLayoutId id="2147483894" r:id="rId54"/>
    <p:sldLayoutId id="2147483893" r:id="rId55"/>
    <p:sldLayoutId id="2147483895" r:id="rId56"/>
    <p:sldLayoutId id="2147483896" r:id="rId57"/>
    <p:sldLayoutId id="2147483900" r:id="rId58"/>
    <p:sldLayoutId id="2147483901" r:id="rId59"/>
    <p:sldLayoutId id="2147483902" r:id="rId60"/>
    <p:sldLayoutId id="2147483903" r:id="rId61"/>
    <p:sldLayoutId id="2147483904" r:id="rId62"/>
    <p:sldLayoutId id="2147483853" r:id="rId63"/>
    <p:sldLayoutId id="2147483905" r:id="rId64"/>
    <p:sldLayoutId id="2147483934" r:id="rId65"/>
    <p:sldLayoutId id="2147483963" r:id="rId66"/>
    <p:sldLayoutId id="2147483964" r:id="rId67"/>
    <p:sldLayoutId id="2147483975" r:id="rId68"/>
    <p:sldLayoutId id="2147483977" r:id="rId6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jpg"/><Relationship Id="rId2" Type="http://schemas.openxmlformats.org/officeDocument/2006/relationships/image" Target="../media/image17.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0.sv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6.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6.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3.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jpg"/><Relationship Id="rId2" Type="http://schemas.openxmlformats.org/officeDocument/2006/relationships/image" Target="../media/image17.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0.sv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34.jpg"/><Relationship Id="rId2" Type="http://schemas.openxmlformats.org/officeDocument/2006/relationships/image" Target="../media/image17.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0.sv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35.jpg"/><Relationship Id="rId2" Type="http://schemas.openxmlformats.org/officeDocument/2006/relationships/image" Target="../media/image17.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0.sv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0.xml"/><Relationship Id="rId5" Type="http://schemas.openxmlformats.org/officeDocument/2006/relationships/image" Target="../media/image52.sv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4.svg"/><Relationship Id="rId2" Type="http://schemas.openxmlformats.org/officeDocument/2006/relationships/image" Target="../media/image51.png"/><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0.sv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67.xml"/><Relationship Id="rId4" Type="http://schemas.openxmlformats.org/officeDocument/2006/relationships/image" Target="../media/image56.sv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67.xml"/><Relationship Id="rId4" Type="http://schemas.openxmlformats.org/officeDocument/2006/relationships/image" Target="../media/image56.svg"/></Relationships>
</file>

<file path=ppt/slides/_rels/slide5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26.pn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hyperlink" Target="https://www.irwin-insolvency.co.uk/how-many-businesses-fail-due-to-cash-flow-problems/#:~:text=Cash%20flow%20is%20not%20the,their%20commitments%20or%20continue%20operations" TargetMode="Externa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Sci Fi Ion Hotel, Ísland</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Modúl 8 </a:t>
            </a:r>
            <a:r>
              <a:rPr lang="en-GB" sz="4400" b="0" dirty="0"/>
              <a:t>(hluti 5)</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Gera það hagkvæmt – </a:t>
            </a:r>
            <a:r>
              <a:rPr lang="en-US" sz="3200" dirty="0"/>
              <a:t>auka tekjur með viðbótum og fjárhagslegu eftirliti</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6" name="Picture Placeholder 5" descr="A building with many windows&#10;&#10;AI-generated content may be incorrect.">
            <a:extLst>
              <a:ext uri="{FF2B5EF4-FFF2-40B4-BE49-F238E27FC236}">
                <a16:creationId xmlns:a16="http://schemas.microsoft.com/office/drawing/2014/main" id="{4BD75ECF-3B68-33A2-6B5F-C6ECCE590E2A}"/>
              </a:ext>
            </a:extLst>
          </p:cNvPr>
          <p:cNvPicPr>
            <a:picLocks noGrp="1" noChangeAspect="1"/>
          </p:cNvPicPr>
          <p:nvPr>
            <p:ph type="pic" sz="quarter" idx="19"/>
          </p:nvPr>
        </p:nvPicPr>
        <p:blipFill>
          <a:blip r:embed="rId2"/>
          <a:srcRect l="26796" r="26796"/>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43CF4-C335-B5AC-2B3A-FDE1E18FD90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CDF1341-CA71-85CE-4D3F-D783B984A36F}"/>
              </a:ext>
            </a:extLst>
          </p:cNvPr>
          <p:cNvSpPr>
            <a:spLocks noGrp="1"/>
          </p:cNvSpPr>
          <p:nvPr>
            <p:ph type="body" sz="quarter" idx="16"/>
          </p:nvPr>
        </p:nvSpPr>
        <p:spPr>
          <a:xfrm>
            <a:off x="428625" y="195209"/>
            <a:ext cx="11134725" cy="803654"/>
          </a:xfrm>
        </p:spPr>
        <p:txBody>
          <a:bodyPr/>
          <a:lstStyle/>
          <a:p>
            <a:r>
              <a:rPr lang="en-IE" sz="3000" dirty="0"/>
              <a:t>Stigvaxandi verðlagning og viðbótarvalkostir</a:t>
            </a:r>
            <a:r>
              <a:rPr lang="en-IE" sz="3000" b="0" dirty="0"/>
              <a:t> (aukasala)</a:t>
            </a:r>
            <a:r>
              <a:rPr lang="en-IE" sz="3000" dirty="0"/>
              <a:t>: </a:t>
            </a:r>
            <a:r>
              <a:rPr lang="en-IE" sz="3000" b="0" dirty="0">
                <a:solidFill>
                  <a:srgbClr val="E96751"/>
                </a:solidFill>
              </a:rPr>
              <a:t>Háþróuð (hluti 1)</a:t>
            </a:r>
          </a:p>
        </p:txBody>
      </p:sp>
      <p:graphicFrame>
        <p:nvGraphicFramePr>
          <p:cNvPr id="10" name="Table 9">
            <a:extLst>
              <a:ext uri="{FF2B5EF4-FFF2-40B4-BE49-F238E27FC236}">
                <a16:creationId xmlns:a16="http://schemas.microsoft.com/office/drawing/2014/main" id="{06255A42-BA66-5F00-3AB7-79726F3D0E6B}"/>
              </a:ext>
            </a:extLst>
          </p:cNvPr>
          <p:cNvGraphicFramePr>
            <a:graphicFrameLocks noGrp="1"/>
          </p:cNvGraphicFramePr>
          <p:nvPr/>
        </p:nvGraphicFramePr>
        <p:xfrm>
          <a:off x="428625" y="991984"/>
          <a:ext cx="11268075" cy="5669280"/>
        </p:xfrm>
        <a:graphic>
          <a:graphicData uri="http://schemas.openxmlformats.org/drawingml/2006/table">
            <a:tbl>
              <a:tblPr/>
              <a:tblGrid>
                <a:gridCol w="2571750">
                  <a:extLst>
                    <a:ext uri="{9D8B030D-6E8A-4147-A177-3AD203B41FA5}">
                      <a16:colId xmlns:a16="http://schemas.microsoft.com/office/drawing/2014/main" val="688196161"/>
                    </a:ext>
                  </a:extLst>
                </a:gridCol>
                <a:gridCol w="2938626">
                  <a:extLst>
                    <a:ext uri="{9D8B030D-6E8A-4147-A177-3AD203B41FA5}">
                      <a16:colId xmlns:a16="http://schemas.microsoft.com/office/drawing/2014/main" val="3111729504"/>
                    </a:ext>
                  </a:extLst>
                </a:gridCol>
                <a:gridCol w="2157249">
                  <a:extLst>
                    <a:ext uri="{9D8B030D-6E8A-4147-A177-3AD203B41FA5}">
                      <a16:colId xmlns:a16="http://schemas.microsoft.com/office/drawing/2014/main" val="3090932631"/>
                    </a:ext>
                  </a:extLst>
                </a:gridCol>
                <a:gridCol w="3600450">
                  <a:extLst>
                    <a:ext uri="{9D8B030D-6E8A-4147-A177-3AD203B41FA5}">
                      <a16:colId xmlns:a16="http://schemas.microsoft.com/office/drawing/2014/main" val="4120671627"/>
                    </a:ext>
                  </a:extLst>
                </a:gridCol>
              </a:tblGrid>
              <a:tr h="124324">
                <a:tc>
                  <a:txBody>
                    <a:bodyPr/>
                    <a:lstStyle/>
                    <a:p>
                      <a:pPr>
                        <a:buNone/>
                      </a:pPr>
                      <a:r>
                        <a:rPr lang="en-IE" sz="2200" b="1" dirty="0">
                          <a:solidFill>
                            <a:schemeClr val="bg1"/>
                          </a:solidFill>
                        </a:rPr>
                        <a:t>Valkostur tegundar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Lýsing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Dæmi um verð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Athugasemdir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b="0" dirty="0">
                          <a:solidFill>
                            <a:schemeClr val="bg1"/>
                          </a:solidFill>
                        </a:rPr>
                        <a:t>Staðlað verð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Grunnverð fyrir 2 fullorðna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€140 á nótt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a:solidFill>
                            <a:srgbClr val="595959"/>
                          </a:solidFill>
                        </a:rPr>
                        <a:t>Innifalið eru grunnþægindi (rúm, baðherbergi, handklæði)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3004245"/>
                  </a:ext>
                </a:extLst>
              </a:tr>
              <a:tr h="217567">
                <a:tc>
                  <a:txBody>
                    <a:bodyPr/>
                    <a:lstStyle/>
                    <a:p>
                      <a:pPr>
                        <a:buNone/>
                      </a:pPr>
                      <a:r>
                        <a:rPr lang="en-IE" sz="2000" b="0" dirty="0">
                          <a:solidFill>
                            <a:schemeClr val="bg1"/>
                          </a:solidFill>
                        </a:rPr>
                        <a:t>Gjald fyrir aukagest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Gjald fyrir þriðja eða fjórða gest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€25 á gest á nótt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Settu hámarksfjölda gesta skýrt fram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000" b="0" dirty="0">
                          <a:solidFill>
                            <a:schemeClr val="bg1"/>
                          </a:solidFill>
                        </a:rPr>
                        <a:t>Helgarverð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Hærra gjald fyrir dvöl föstudags–laugardags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 á nótt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Stakkt á grunn- eða árstíðarbundið verð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2000" b="0" dirty="0">
                          <a:solidFill>
                            <a:schemeClr val="bg1"/>
                          </a:solidFill>
                        </a:rPr>
                        <a:t>Hátíðar-/viðburðaverð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Sérverð á hátíðum eða háannatímum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+€40 á nótt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Gildir um jól, páska og staðbundna viðburði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000" b="0" dirty="0">
                          <a:solidFill>
                            <a:schemeClr val="bg1"/>
                          </a:solidFill>
                        </a:rPr>
                        <a:t>Gjald fyrir gæludýr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Föst gjald fyrir gæludýr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 á dvöl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Bættu við reglum um gæludýr og þrifagjaldi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2082830"/>
                  </a:ext>
                </a:extLst>
              </a:tr>
              <a:tr h="217567">
                <a:tc>
                  <a:txBody>
                    <a:bodyPr/>
                    <a:lstStyle/>
                    <a:p>
                      <a:pPr>
                        <a:buNone/>
                      </a:pPr>
                      <a:r>
                        <a:rPr lang="en-IE" sz="2000" b="0" dirty="0">
                          <a:solidFill>
                            <a:schemeClr val="bg1"/>
                          </a:solidFill>
                        </a:rPr>
                        <a:t>Snemmari innritun / Seinkað útritun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Valfrjáls viðbótartímaeining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€15–€25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Fer eftir framboði; eykur ánægju gesta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6510507"/>
                  </a:ext>
                </a:extLst>
              </a:tr>
              <a:tr h="217567">
                <a:tc>
                  <a:txBody>
                    <a:bodyPr/>
                    <a:lstStyle/>
                    <a:p>
                      <a:pPr>
                        <a:buNone/>
                      </a:pPr>
                      <a:r>
                        <a:rPr lang="en-IE" sz="2000" b="0" dirty="0">
                          <a:solidFill>
                            <a:schemeClr val="bg1"/>
                          </a:solidFill>
                        </a:rPr>
                        <a:t>Viðareldiviður eða grillpakki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Valkvætt viðbót fyrir útikokkun eða upphitun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Hagnýtt fyrir glamping eða dvöl á landsbyggðinni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062926"/>
                  </a:ext>
                </a:extLst>
              </a:tr>
            </a:tbl>
          </a:graphicData>
        </a:graphic>
      </p:graphicFrame>
      <p:grpSp>
        <p:nvGrpSpPr>
          <p:cNvPr id="2" name="Group 1">
            <a:extLst>
              <a:ext uri="{FF2B5EF4-FFF2-40B4-BE49-F238E27FC236}">
                <a16:creationId xmlns:a16="http://schemas.microsoft.com/office/drawing/2014/main" id="{AF802B27-549A-D427-B919-0D758BA8A761}"/>
              </a:ext>
            </a:extLst>
          </p:cNvPr>
          <p:cNvGrpSpPr/>
          <p:nvPr/>
        </p:nvGrpSpPr>
        <p:grpSpPr>
          <a:xfrm>
            <a:off x="10920313" y="97029"/>
            <a:ext cx="1081945" cy="1011723"/>
            <a:chOff x="1016000" y="1137920"/>
            <a:chExt cx="1016000" cy="1016000"/>
          </a:xfrm>
        </p:grpSpPr>
        <p:sp>
          <p:nvSpPr>
            <p:cNvPr id="3" name="Oval 2">
              <a:extLst>
                <a:ext uri="{FF2B5EF4-FFF2-40B4-BE49-F238E27FC236}">
                  <a16:creationId xmlns:a16="http://schemas.microsoft.com/office/drawing/2014/main" id="{7750DC55-F100-4DEF-732E-D9B437BF530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DB131E47-06AE-3192-1F15-E40BE466FC34}"/>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36</a:t>
              </a:r>
            </a:p>
          </p:txBody>
        </p:sp>
      </p:grpSp>
    </p:spTree>
    <p:extLst>
      <p:ext uri="{BB962C8B-B14F-4D97-AF65-F5344CB8AC3E}">
        <p14:creationId xmlns:p14="http://schemas.microsoft.com/office/powerpoint/2010/main" val="1627230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9C6FA-F874-8834-9E1F-EB5FAF2EE54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7E82E72-4FC9-46B3-2A85-CB73BD792DDC}"/>
              </a:ext>
            </a:extLst>
          </p:cNvPr>
          <p:cNvSpPr>
            <a:spLocks noGrp="1"/>
          </p:cNvSpPr>
          <p:nvPr>
            <p:ph type="body" sz="quarter" idx="16"/>
          </p:nvPr>
        </p:nvSpPr>
        <p:spPr>
          <a:xfrm>
            <a:off x="428625" y="195209"/>
            <a:ext cx="11153775" cy="803654"/>
          </a:xfrm>
        </p:spPr>
        <p:txBody>
          <a:bodyPr/>
          <a:lstStyle/>
          <a:p>
            <a:r>
              <a:rPr lang="en-IE" dirty="0"/>
              <a:t>Stigbundin verðlagning og viðbótarvalkostir</a:t>
            </a:r>
            <a:r>
              <a:rPr lang="en-IE" b="0" dirty="0"/>
              <a:t> (aukasala)</a:t>
            </a:r>
            <a:r>
              <a:rPr lang="en-IE" dirty="0"/>
              <a:t>: </a:t>
            </a:r>
            <a:r>
              <a:rPr lang="en-IE" b="0" dirty="0">
                <a:solidFill>
                  <a:srgbClr val="E96751"/>
                </a:solidFill>
              </a:rPr>
              <a:t>Háþróuð (hluti 2)</a:t>
            </a:r>
          </a:p>
        </p:txBody>
      </p:sp>
      <p:graphicFrame>
        <p:nvGraphicFramePr>
          <p:cNvPr id="10" name="Table 9">
            <a:extLst>
              <a:ext uri="{FF2B5EF4-FFF2-40B4-BE49-F238E27FC236}">
                <a16:creationId xmlns:a16="http://schemas.microsoft.com/office/drawing/2014/main" id="{0AFF5696-ED2E-CA68-4218-F8A1DA6C96FD}"/>
              </a:ext>
            </a:extLst>
          </p:cNvPr>
          <p:cNvGraphicFramePr>
            <a:graphicFrameLocks noGrp="1"/>
          </p:cNvGraphicFramePr>
          <p:nvPr/>
        </p:nvGraphicFramePr>
        <p:xfrm>
          <a:off x="428625" y="991984"/>
          <a:ext cx="10848975" cy="3931920"/>
        </p:xfrm>
        <a:graphic>
          <a:graphicData uri="http://schemas.openxmlformats.org/drawingml/2006/table">
            <a:tbl>
              <a:tblPr/>
              <a:tblGrid>
                <a:gridCol w="2886247">
                  <a:extLst>
                    <a:ext uri="{9D8B030D-6E8A-4147-A177-3AD203B41FA5}">
                      <a16:colId xmlns:a16="http://schemas.microsoft.com/office/drawing/2014/main" val="688196161"/>
                    </a:ext>
                  </a:extLst>
                </a:gridCol>
                <a:gridCol w="2419178">
                  <a:extLst>
                    <a:ext uri="{9D8B030D-6E8A-4147-A177-3AD203B41FA5}">
                      <a16:colId xmlns:a16="http://schemas.microsoft.com/office/drawing/2014/main" val="3111729504"/>
                    </a:ext>
                  </a:extLst>
                </a:gridCol>
                <a:gridCol w="2475057">
                  <a:extLst>
                    <a:ext uri="{9D8B030D-6E8A-4147-A177-3AD203B41FA5}">
                      <a16:colId xmlns:a16="http://schemas.microsoft.com/office/drawing/2014/main" val="3090932631"/>
                    </a:ext>
                  </a:extLst>
                </a:gridCol>
                <a:gridCol w="3068493">
                  <a:extLst>
                    <a:ext uri="{9D8B030D-6E8A-4147-A177-3AD203B41FA5}">
                      <a16:colId xmlns:a16="http://schemas.microsoft.com/office/drawing/2014/main" val="4120671627"/>
                    </a:ext>
                  </a:extLst>
                </a:gridCol>
              </a:tblGrid>
              <a:tr h="124324">
                <a:tc>
                  <a:txBody>
                    <a:bodyPr/>
                    <a:lstStyle/>
                    <a:p>
                      <a:pPr>
                        <a:buNone/>
                      </a:pPr>
                      <a:r>
                        <a:rPr lang="en-IE" sz="2200" b="1" dirty="0">
                          <a:solidFill>
                            <a:schemeClr val="bg1"/>
                          </a:solidFill>
                        </a:rPr>
                        <a:t>Valkostur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Lýsing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Dæmi um verð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Athugasemdir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b="0" dirty="0">
                          <a:solidFill>
                            <a:schemeClr val="bg1"/>
                          </a:solidFill>
                        </a:rPr>
                        <a:t>Velkominn gjafakörfa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Körfa með staðbundnum matvælum/snarlum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Frábært til að auka sölu og kynna staðbundin fyrirtæki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129869"/>
                  </a:ext>
                </a:extLst>
              </a:tr>
              <a:tr h="217567">
                <a:tc>
                  <a:txBody>
                    <a:bodyPr/>
                    <a:lstStyle/>
                    <a:p>
                      <a:pPr>
                        <a:buNone/>
                      </a:pPr>
                      <a:r>
                        <a:rPr lang="en-US" sz="2000" b="0" dirty="0">
                          <a:solidFill>
                            <a:schemeClr val="bg1"/>
                          </a:solidFill>
                        </a:rPr>
                        <a:t>Notkun heilsulindar eða heita potts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Premium aðgangur að heilsulindaraðstöðu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€25–€50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Ef deilt er, bætist við tímabil eða gjöld fyrir einkanotkun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244562"/>
                  </a:ext>
                </a:extLst>
              </a:tr>
              <a:tr h="217567">
                <a:tc>
                  <a:txBody>
                    <a:bodyPr/>
                    <a:lstStyle/>
                    <a:p>
                      <a:pPr>
                        <a:buNone/>
                      </a:pPr>
                      <a:r>
                        <a:rPr lang="en-IE" sz="2000" b="0" dirty="0">
                          <a:solidFill>
                            <a:schemeClr val="bg1"/>
                          </a:solidFill>
                        </a:rPr>
                        <a:t>Þrifagjald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Einstök föst gjald á hverja bókun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Aðstoðar við að vega upp launakostnað; birta skýrt á netinu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679242"/>
                  </a:ext>
                </a:extLst>
              </a:tr>
              <a:tr h="217567">
                <a:tc>
                  <a:txBody>
                    <a:bodyPr/>
                    <a:lstStyle/>
                    <a:p>
                      <a:pPr>
                        <a:buNone/>
                      </a:pPr>
                      <a:r>
                        <a:rPr lang="en-IE" sz="2000" b="0" dirty="0">
                          <a:solidFill>
                            <a:schemeClr val="bg1"/>
                          </a:solidFill>
                        </a:rPr>
                        <a:t>Valmöguleiki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Lýsing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Dæmi um verð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Athugasemdir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142231"/>
                  </a:ext>
                </a:extLst>
              </a:tr>
              <a:tr h="217567">
                <a:tc>
                  <a:txBody>
                    <a:bodyPr/>
                    <a:lstStyle/>
                    <a:p>
                      <a:pPr>
                        <a:buNone/>
                      </a:pPr>
                      <a:r>
                        <a:rPr lang="en-IE" sz="2000" b="0" dirty="0">
                          <a:solidFill>
                            <a:schemeClr val="bg1"/>
                          </a:solidFill>
                        </a:rPr>
                        <a:t>Staðlað verð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Grunnverð fyrir 2 fullorðna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€140 á nótt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Innifalið eru grunnþægindi (rúm, baðherbergi, handklæði)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743556"/>
                  </a:ext>
                </a:extLst>
              </a:tr>
            </a:tbl>
          </a:graphicData>
        </a:graphic>
      </p:graphicFrame>
    </p:spTree>
    <p:extLst>
      <p:ext uri="{BB962C8B-B14F-4D97-AF65-F5344CB8AC3E}">
        <p14:creationId xmlns:p14="http://schemas.microsoft.com/office/powerpoint/2010/main" val="1401666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E6A45-EAC3-6BBC-EB7F-DC93E1A17CF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8B51D76-3644-E4BA-6763-F39A034210ED}"/>
              </a:ext>
            </a:extLst>
          </p:cNvPr>
          <p:cNvSpPr>
            <a:spLocks noGrp="1"/>
          </p:cNvSpPr>
          <p:nvPr>
            <p:ph type="body" sz="quarter" idx="16"/>
          </p:nvPr>
        </p:nvSpPr>
        <p:spPr>
          <a:xfrm>
            <a:off x="428625" y="128534"/>
            <a:ext cx="10614687" cy="803654"/>
          </a:xfrm>
        </p:spPr>
        <p:txBody>
          <a:bodyPr/>
          <a:lstStyle/>
          <a:p>
            <a:r>
              <a:rPr lang="en-IE" sz="3000" dirty="0"/>
              <a:t>Stigbundin verðlagning og viðbótarvalkostir</a:t>
            </a:r>
            <a:r>
              <a:rPr lang="en-IE" sz="3000" b="0" dirty="0"/>
              <a:t> (aukasala)</a:t>
            </a:r>
            <a:r>
              <a:rPr lang="en-IE" sz="3000" dirty="0"/>
              <a:t>: </a:t>
            </a:r>
            <a:r>
              <a:rPr lang="en-IE" sz="3000" b="0" dirty="0">
                <a:solidFill>
                  <a:srgbClr val="E96751"/>
                </a:solidFill>
              </a:rPr>
              <a:t>Lúxusdvöl</a:t>
            </a:r>
          </a:p>
        </p:txBody>
      </p:sp>
      <p:graphicFrame>
        <p:nvGraphicFramePr>
          <p:cNvPr id="10" name="Table 9">
            <a:extLst>
              <a:ext uri="{FF2B5EF4-FFF2-40B4-BE49-F238E27FC236}">
                <a16:creationId xmlns:a16="http://schemas.microsoft.com/office/drawing/2014/main" id="{59B20C71-637B-0793-AAA5-FF7538C96FB1}"/>
              </a:ext>
            </a:extLst>
          </p:cNvPr>
          <p:cNvGraphicFramePr>
            <a:graphicFrameLocks noGrp="1"/>
          </p:cNvGraphicFramePr>
          <p:nvPr/>
        </p:nvGraphicFramePr>
        <p:xfrm>
          <a:off x="295275" y="1152525"/>
          <a:ext cx="11630026" cy="5486400"/>
        </p:xfrm>
        <a:graphic>
          <a:graphicData uri="http://schemas.openxmlformats.org/drawingml/2006/table">
            <a:tbl>
              <a:tblPr/>
              <a:tblGrid>
                <a:gridCol w="2837066">
                  <a:extLst>
                    <a:ext uri="{9D8B030D-6E8A-4147-A177-3AD203B41FA5}">
                      <a16:colId xmlns:a16="http://schemas.microsoft.com/office/drawing/2014/main" val="688196161"/>
                    </a:ext>
                  </a:extLst>
                </a:gridCol>
                <a:gridCol w="3105582">
                  <a:extLst>
                    <a:ext uri="{9D8B030D-6E8A-4147-A177-3AD203B41FA5}">
                      <a16:colId xmlns:a16="http://schemas.microsoft.com/office/drawing/2014/main" val="3111729504"/>
                    </a:ext>
                  </a:extLst>
                </a:gridCol>
                <a:gridCol w="1317185">
                  <a:extLst>
                    <a:ext uri="{9D8B030D-6E8A-4147-A177-3AD203B41FA5}">
                      <a16:colId xmlns:a16="http://schemas.microsoft.com/office/drawing/2014/main" val="3090932631"/>
                    </a:ext>
                  </a:extLst>
                </a:gridCol>
                <a:gridCol w="2293742">
                  <a:extLst>
                    <a:ext uri="{9D8B030D-6E8A-4147-A177-3AD203B41FA5}">
                      <a16:colId xmlns:a16="http://schemas.microsoft.com/office/drawing/2014/main" val="4120671627"/>
                    </a:ext>
                  </a:extLst>
                </a:gridCol>
                <a:gridCol w="2076451">
                  <a:extLst>
                    <a:ext uri="{9D8B030D-6E8A-4147-A177-3AD203B41FA5}">
                      <a16:colId xmlns:a16="http://schemas.microsoft.com/office/drawing/2014/main" val="1385256964"/>
                    </a:ext>
                  </a:extLst>
                </a:gridCol>
              </a:tblGrid>
              <a:tr h="124324">
                <a:tc>
                  <a:txBody>
                    <a:bodyPr/>
                    <a:lstStyle/>
                    <a:p>
                      <a:pPr>
                        <a:buNone/>
                      </a:pPr>
                      <a:r>
                        <a:rPr lang="en-IE" sz="2000" b="1" dirty="0">
                          <a:solidFill>
                            <a:schemeClr val="bg1"/>
                          </a:solidFill>
                        </a:rPr>
                        <a:t>Valmöguleiki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Lýsing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Verð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Áætlaður kostnaður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Hagnaður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dirty="0">
                          <a:solidFill>
                            <a:schemeClr val="bg1"/>
                          </a:solidFill>
                        </a:rPr>
                        <a:t>Gjald fyrir aukagest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Gjald fyrir þriðja eða fjórða gest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 (þjónustugjöld)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129869"/>
                  </a:ext>
                </a:extLst>
              </a:tr>
              <a:tr h="217567">
                <a:tc>
                  <a:txBody>
                    <a:bodyPr/>
                    <a:lstStyle/>
                    <a:p>
                      <a:pPr>
                        <a:buNone/>
                      </a:pPr>
                      <a:r>
                        <a:rPr lang="en-IE" sz="2000">
                          <a:solidFill>
                            <a:schemeClr val="bg1"/>
                          </a:solidFill>
                        </a:rPr>
                        <a:t>Helgarviðbót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Hærri verð fyrir dvöl föstudags–laugardags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244562"/>
                  </a:ext>
                </a:extLst>
              </a:tr>
              <a:tr h="217567">
                <a:tc>
                  <a:txBody>
                    <a:bodyPr/>
                    <a:lstStyle/>
                    <a:p>
                      <a:pPr>
                        <a:buNone/>
                      </a:pPr>
                      <a:r>
                        <a:rPr lang="en-IE" sz="2000" dirty="0">
                          <a:solidFill>
                            <a:schemeClr val="bg1"/>
                          </a:solidFill>
                        </a:rPr>
                        <a:t>Aukaálagning fyrir frí/viðburði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Gildir um hátíðir og frídaga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679242"/>
                  </a:ext>
                </a:extLst>
              </a:tr>
              <a:tr h="217567">
                <a:tc>
                  <a:txBody>
                    <a:bodyPr/>
                    <a:lstStyle/>
                    <a:p>
                      <a:pPr>
                        <a:buNone/>
                      </a:pPr>
                      <a:r>
                        <a:rPr lang="en-IE" sz="2000" dirty="0">
                          <a:solidFill>
                            <a:schemeClr val="bg1"/>
                          </a:solidFill>
                        </a:rPr>
                        <a:t>Gjald fyrir gæludýr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Jafnfast gjald á hvert gæludýr, innifelur þrif og undirbúning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€15 (hreinsun)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142231"/>
                  </a:ext>
                </a:extLst>
              </a:tr>
              <a:tr h="217567">
                <a:tc>
                  <a:txBody>
                    <a:bodyPr/>
                    <a:lstStyle/>
                    <a:p>
                      <a:pPr>
                        <a:buNone/>
                      </a:pPr>
                      <a:r>
                        <a:rPr lang="en-IE" sz="2000">
                          <a:solidFill>
                            <a:schemeClr val="bg1"/>
                          </a:solidFill>
                        </a:rPr>
                        <a:t>Snemmari innritun/Seinni útritun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Viðbættur aðgangur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€5 (vinnuafl)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743556"/>
                  </a:ext>
                </a:extLst>
              </a:tr>
              <a:tr h="217567">
                <a:tc>
                  <a:txBody>
                    <a:bodyPr/>
                    <a:lstStyle/>
                    <a:p>
                      <a:pPr>
                        <a:buNone/>
                      </a:pPr>
                      <a:r>
                        <a:rPr lang="en-IE" sz="2000" dirty="0">
                          <a:solidFill>
                            <a:schemeClr val="bg1"/>
                          </a:solidFill>
                        </a:rPr>
                        <a:t>Viðareldiviður eða grillpakki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Premium pakki með aukahlutum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€10 (efni)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4351744"/>
                  </a:ext>
                </a:extLst>
              </a:tr>
              <a:tr h="217567">
                <a:tc>
                  <a:txBody>
                    <a:bodyPr/>
                    <a:lstStyle/>
                    <a:p>
                      <a:pPr>
                        <a:buNone/>
                      </a:pPr>
                      <a:r>
                        <a:rPr lang="en-IE" sz="2000" dirty="0">
                          <a:solidFill>
                            <a:schemeClr val="bg1"/>
                          </a:solidFill>
                        </a:rPr>
                        <a:t>Velkominn gjafakörfa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Staðbundin framleiðsla/snarl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 (kostnaður við vörur)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980560"/>
                  </a:ext>
                </a:extLst>
              </a:tr>
              <a:tr h="217567">
                <a:tc>
                  <a:txBody>
                    <a:bodyPr/>
                    <a:lstStyle/>
                    <a:p>
                      <a:pPr>
                        <a:buNone/>
                      </a:pPr>
                      <a:r>
                        <a:rPr lang="en-IE" sz="2000" dirty="0">
                          <a:solidFill>
                            <a:schemeClr val="bg1"/>
                          </a:solidFill>
                        </a:rPr>
                        <a:t>Aðgangur að heitum potti/spa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Einkaafnota eða úrvalsbókun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€10 (orka/hreinsun)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5432896"/>
                  </a:ext>
                </a:extLst>
              </a:tr>
              <a:tr h="217567">
                <a:tc>
                  <a:txBody>
                    <a:bodyPr/>
                    <a:lstStyle/>
                    <a:p>
                      <a:pPr>
                        <a:buNone/>
                      </a:pPr>
                      <a:r>
                        <a:rPr lang="en-IE" sz="2000" dirty="0">
                          <a:solidFill>
                            <a:schemeClr val="bg1"/>
                          </a:solidFill>
                        </a:rPr>
                        <a:t>Einkamatreiðslumannsmatur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Gourmet-upplifun með fullri þjónustu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€120 (kokkur, matur)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628259"/>
                  </a:ext>
                </a:extLst>
              </a:tr>
            </a:tbl>
          </a:graphicData>
        </a:graphic>
      </p:graphicFrame>
      <p:sp>
        <p:nvSpPr>
          <p:cNvPr id="3" name="TextBox 2">
            <a:extLst>
              <a:ext uri="{FF2B5EF4-FFF2-40B4-BE49-F238E27FC236}">
                <a16:creationId xmlns:a16="http://schemas.microsoft.com/office/drawing/2014/main" id="{20F20D33-3069-2B6F-CC64-4B4D232B5F31}"/>
              </a:ext>
            </a:extLst>
          </p:cNvPr>
          <p:cNvSpPr txBox="1"/>
          <p:nvPr/>
        </p:nvSpPr>
        <p:spPr>
          <a:xfrm>
            <a:off x="504825" y="673025"/>
            <a:ext cx="11391900" cy="430887"/>
          </a:xfrm>
          <a:prstGeom prst="rect">
            <a:avLst/>
          </a:prstGeom>
          <a:noFill/>
        </p:spPr>
        <p:txBody>
          <a:bodyPr wrap="square">
            <a:spAutoFit/>
          </a:bodyPr>
          <a:lstStyle/>
          <a:p>
            <a:r>
              <a:rPr lang="en-US" sz="2200" b="1" dirty="0">
                <a:solidFill>
                  <a:srgbClr val="595959"/>
                </a:solidFill>
              </a:rPr>
              <a:t>Lúxusborð</a:t>
            </a:r>
            <a:r>
              <a:rPr lang="en-US" sz="2200" dirty="0">
                <a:solidFill>
                  <a:srgbClr val="595959"/>
                </a:solidFill>
              </a:rPr>
              <a:t>: Tilvalið fyrir boutique-villur, vistvæn lúxusglamping eða hágæða skammtímaleigu</a:t>
            </a:r>
            <a:endParaRPr lang="en-IE" sz="2200" dirty="0">
              <a:solidFill>
                <a:srgbClr val="595959"/>
              </a:solidFill>
            </a:endParaRPr>
          </a:p>
        </p:txBody>
      </p:sp>
      <p:grpSp>
        <p:nvGrpSpPr>
          <p:cNvPr id="2" name="Group 1">
            <a:extLst>
              <a:ext uri="{FF2B5EF4-FFF2-40B4-BE49-F238E27FC236}">
                <a16:creationId xmlns:a16="http://schemas.microsoft.com/office/drawing/2014/main" id="{8DE2877E-8284-B954-AF6A-F603D230AFFE}"/>
              </a:ext>
            </a:extLst>
          </p:cNvPr>
          <p:cNvGrpSpPr/>
          <p:nvPr/>
        </p:nvGrpSpPr>
        <p:grpSpPr>
          <a:xfrm>
            <a:off x="10920313" y="97029"/>
            <a:ext cx="1081945" cy="1011723"/>
            <a:chOff x="1016000" y="1137920"/>
            <a:chExt cx="1016000" cy="1016000"/>
          </a:xfrm>
        </p:grpSpPr>
        <p:sp>
          <p:nvSpPr>
            <p:cNvPr id="4" name="Oval 3">
              <a:extLst>
                <a:ext uri="{FF2B5EF4-FFF2-40B4-BE49-F238E27FC236}">
                  <a16:creationId xmlns:a16="http://schemas.microsoft.com/office/drawing/2014/main" id="{AB65DE94-21AE-F06C-5AA9-B356011A122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E5BDF2D1-BB2F-720C-B400-7EEDE37F803B}"/>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37</a:t>
              </a:r>
            </a:p>
          </p:txBody>
        </p:sp>
      </p:grpSp>
    </p:spTree>
    <p:extLst>
      <p:ext uri="{BB962C8B-B14F-4D97-AF65-F5344CB8AC3E}">
        <p14:creationId xmlns:p14="http://schemas.microsoft.com/office/powerpoint/2010/main" val="4284942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DF03B-CD4D-8CD4-9B4B-4D69E844319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63BF510-8244-61D1-7BD3-AFBA4E1E2964}"/>
              </a:ext>
            </a:extLst>
          </p:cNvPr>
          <p:cNvSpPr>
            <a:spLocks noGrp="1"/>
          </p:cNvSpPr>
          <p:nvPr>
            <p:ph type="body" sz="quarter" idx="16"/>
          </p:nvPr>
        </p:nvSpPr>
        <p:spPr>
          <a:xfrm>
            <a:off x="428625" y="444916"/>
            <a:ext cx="10614687" cy="803654"/>
          </a:xfrm>
        </p:spPr>
        <p:txBody>
          <a:bodyPr/>
          <a:lstStyle/>
          <a:p>
            <a:r>
              <a:rPr lang="en-IE" sz="3000" dirty="0"/>
              <a:t>Stigbundin verðlagning og viðbótarvalkostir</a:t>
            </a:r>
            <a:r>
              <a:rPr lang="en-IE" sz="3000" b="0" dirty="0"/>
              <a:t> (aukasala)</a:t>
            </a:r>
            <a:r>
              <a:rPr lang="en-IE" sz="3000" dirty="0"/>
              <a:t>: </a:t>
            </a:r>
            <a:r>
              <a:rPr lang="en-IE" sz="3000" b="0" dirty="0">
                <a:solidFill>
                  <a:srgbClr val="E96751"/>
                </a:solidFill>
              </a:rPr>
              <a:t>hagkvæmt dvöl</a:t>
            </a:r>
          </a:p>
        </p:txBody>
      </p:sp>
      <p:graphicFrame>
        <p:nvGraphicFramePr>
          <p:cNvPr id="10" name="Table 9">
            <a:extLst>
              <a:ext uri="{FF2B5EF4-FFF2-40B4-BE49-F238E27FC236}">
                <a16:creationId xmlns:a16="http://schemas.microsoft.com/office/drawing/2014/main" id="{AF1E6EF6-6D63-DA72-1256-8DBE9366BE73}"/>
              </a:ext>
            </a:extLst>
          </p:cNvPr>
          <p:cNvGraphicFramePr>
            <a:graphicFrameLocks noGrp="1"/>
          </p:cNvGraphicFramePr>
          <p:nvPr>
            <p:extLst>
              <p:ext uri="{D42A27DB-BD31-4B8C-83A1-F6EECF244321}">
                <p14:modId xmlns:p14="http://schemas.microsoft.com/office/powerpoint/2010/main" val="1537933978"/>
              </p:ext>
            </p:extLst>
          </p:nvPr>
        </p:nvGraphicFramePr>
        <p:xfrm>
          <a:off x="428625" y="1819275"/>
          <a:ext cx="11401425" cy="4572000"/>
        </p:xfrm>
        <a:graphic>
          <a:graphicData uri="http://schemas.openxmlformats.org/drawingml/2006/table">
            <a:tbl>
              <a:tblPr/>
              <a:tblGrid>
                <a:gridCol w="2781300">
                  <a:extLst>
                    <a:ext uri="{9D8B030D-6E8A-4147-A177-3AD203B41FA5}">
                      <a16:colId xmlns:a16="http://schemas.microsoft.com/office/drawing/2014/main" val="688196161"/>
                    </a:ext>
                  </a:extLst>
                </a:gridCol>
                <a:gridCol w="3044538">
                  <a:extLst>
                    <a:ext uri="{9D8B030D-6E8A-4147-A177-3AD203B41FA5}">
                      <a16:colId xmlns:a16="http://schemas.microsoft.com/office/drawing/2014/main" val="3111729504"/>
                    </a:ext>
                  </a:extLst>
                </a:gridCol>
                <a:gridCol w="1291294">
                  <a:extLst>
                    <a:ext uri="{9D8B030D-6E8A-4147-A177-3AD203B41FA5}">
                      <a16:colId xmlns:a16="http://schemas.microsoft.com/office/drawing/2014/main" val="3090932631"/>
                    </a:ext>
                  </a:extLst>
                </a:gridCol>
                <a:gridCol w="2412417">
                  <a:extLst>
                    <a:ext uri="{9D8B030D-6E8A-4147-A177-3AD203B41FA5}">
                      <a16:colId xmlns:a16="http://schemas.microsoft.com/office/drawing/2014/main" val="4120671627"/>
                    </a:ext>
                  </a:extLst>
                </a:gridCol>
                <a:gridCol w="1871876">
                  <a:extLst>
                    <a:ext uri="{9D8B030D-6E8A-4147-A177-3AD203B41FA5}">
                      <a16:colId xmlns:a16="http://schemas.microsoft.com/office/drawing/2014/main" val="1385256964"/>
                    </a:ext>
                  </a:extLst>
                </a:gridCol>
              </a:tblGrid>
              <a:tr h="124324">
                <a:tc>
                  <a:txBody>
                    <a:bodyPr/>
                    <a:lstStyle/>
                    <a:p>
                      <a:pPr>
                        <a:buNone/>
                      </a:pPr>
                      <a:r>
                        <a:rPr lang="en-IE" sz="2000" b="1" dirty="0">
                          <a:solidFill>
                            <a:schemeClr val="bg1"/>
                          </a:solidFill>
                        </a:rPr>
                        <a:t>Valkostur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Lýsing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Verð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Áætlaður kostnaður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Hagnaður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dirty="0">
                          <a:solidFill>
                            <a:schemeClr val="bg1"/>
                          </a:solidFill>
                        </a:rPr>
                        <a:t>Gjald fyrir aukagest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Fyrir venjuleg deilt dvöl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129869"/>
                  </a:ext>
                </a:extLst>
              </a:tr>
              <a:tr h="217567">
                <a:tc>
                  <a:txBody>
                    <a:bodyPr/>
                    <a:lstStyle/>
                    <a:p>
                      <a:pPr>
                        <a:buNone/>
                      </a:pPr>
                      <a:r>
                        <a:rPr lang="en-IE" sz="2000" dirty="0">
                          <a:solidFill>
                            <a:schemeClr val="bg1"/>
                          </a:solidFill>
                        </a:rPr>
                        <a:t>Helgarverð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Lítil aukning um helgar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244562"/>
                  </a:ext>
                </a:extLst>
              </a:tr>
              <a:tr h="217567">
                <a:tc>
                  <a:txBody>
                    <a:bodyPr/>
                    <a:lstStyle/>
                    <a:p>
                      <a:pPr>
                        <a:buNone/>
                      </a:pPr>
                      <a:r>
                        <a:rPr lang="en-IE" sz="2000" dirty="0">
                          <a:solidFill>
                            <a:schemeClr val="bg1"/>
                          </a:solidFill>
                        </a:rPr>
                        <a:t>Aukaálagning fyrir frídaga/viðburði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Lítil verðhækkun á annasömum dögum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679242"/>
                  </a:ext>
                </a:extLst>
              </a:tr>
              <a:tr h="217567">
                <a:tc>
                  <a:txBody>
                    <a:bodyPr/>
                    <a:lstStyle/>
                    <a:p>
                      <a:pPr>
                        <a:buNone/>
                      </a:pPr>
                      <a:r>
                        <a:rPr lang="en-IE" sz="2000">
                          <a:solidFill>
                            <a:schemeClr val="bg1"/>
                          </a:solidFill>
                        </a:rPr>
                        <a:t>Gjald fyrir gæludýr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Grunnþrifagjald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142231"/>
                  </a:ext>
                </a:extLst>
              </a:tr>
              <a:tr h="217567">
                <a:tc>
                  <a:txBody>
                    <a:bodyPr/>
                    <a:lstStyle/>
                    <a:p>
                      <a:pPr>
                        <a:buNone/>
                      </a:pPr>
                      <a:r>
                        <a:rPr lang="en-IE" sz="2000" dirty="0">
                          <a:solidFill>
                            <a:schemeClr val="bg1"/>
                          </a:solidFill>
                        </a:rPr>
                        <a:t>Snemmari innritun/Seinkað útritun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Sveigjanlegur tími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743556"/>
                  </a:ext>
                </a:extLst>
              </a:tr>
              <a:tr h="217567">
                <a:tc>
                  <a:txBody>
                    <a:bodyPr/>
                    <a:lstStyle/>
                    <a:p>
                      <a:pPr>
                        <a:buNone/>
                      </a:pPr>
                      <a:r>
                        <a:rPr lang="en-IE" sz="2000" dirty="0">
                          <a:solidFill>
                            <a:schemeClr val="bg1"/>
                          </a:solidFill>
                        </a:rPr>
                        <a:t>Eldhvíttpakki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Grunnpakki eldiviðar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4351744"/>
                  </a:ext>
                </a:extLst>
              </a:tr>
              <a:tr h="217567">
                <a:tc>
                  <a:txBody>
                    <a:bodyPr/>
                    <a:lstStyle/>
                    <a:p>
                      <a:pPr>
                        <a:buNone/>
                      </a:pPr>
                      <a:r>
                        <a:rPr lang="en-IE" sz="2000" dirty="0">
                          <a:solidFill>
                            <a:schemeClr val="bg1"/>
                          </a:solidFill>
                        </a:rPr>
                        <a:t>Nesti-körfa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Einföld veitingar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980560"/>
                  </a:ext>
                </a:extLst>
              </a:tr>
              <a:tr h="217567">
                <a:tc>
                  <a:txBody>
                    <a:bodyPr/>
                    <a:lstStyle/>
                    <a:p>
                      <a:pPr>
                        <a:buNone/>
                      </a:pPr>
                      <a:r>
                        <a:rPr lang="en-IE" sz="2000" dirty="0">
                          <a:solidFill>
                            <a:schemeClr val="bg1"/>
                          </a:solidFill>
                        </a:rPr>
                        <a:t>Sameiginlegur aðgangur að grillinu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Gjald á hvern notkunartilvik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5432896"/>
                  </a:ext>
                </a:extLst>
              </a:tr>
              <a:tr h="217567">
                <a:tc>
                  <a:txBody>
                    <a:bodyPr/>
                    <a:lstStyle/>
                    <a:p>
                      <a:pPr>
                        <a:buNone/>
                      </a:pPr>
                      <a:r>
                        <a:rPr lang="en-IE" sz="2000" dirty="0">
                          <a:solidFill>
                            <a:schemeClr val="bg1"/>
                          </a:solidFill>
                        </a:rPr>
                        <a:t>Leiga á rúmfötum/handklæðum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Valfrjálst fyrir hagkvæm uppsetningar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628259"/>
                  </a:ext>
                </a:extLst>
              </a:tr>
            </a:tbl>
          </a:graphicData>
        </a:graphic>
      </p:graphicFrame>
      <p:sp>
        <p:nvSpPr>
          <p:cNvPr id="2" name="TextBox 1">
            <a:extLst>
              <a:ext uri="{FF2B5EF4-FFF2-40B4-BE49-F238E27FC236}">
                <a16:creationId xmlns:a16="http://schemas.microsoft.com/office/drawing/2014/main" id="{2D97137A-6A77-FEAE-F099-7C3EAAC82AB6}"/>
              </a:ext>
            </a:extLst>
          </p:cNvPr>
          <p:cNvSpPr txBox="1"/>
          <p:nvPr/>
        </p:nvSpPr>
        <p:spPr>
          <a:xfrm>
            <a:off x="504825" y="1248570"/>
            <a:ext cx="11391900" cy="430887"/>
          </a:xfrm>
          <a:prstGeom prst="rect">
            <a:avLst/>
          </a:prstGeom>
          <a:noFill/>
        </p:spPr>
        <p:txBody>
          <a:bodyPr wrap="square">
            <a:spAutoFit/>
          </a:bodyPr>
          <a:lstStyle/>
          <a:p>
            <a:r>
              <a:rPr lang="en-US" sz="2200" b="1" dirty="0">
                <a:solidFill>
                  <a:srgbClr val="595959"/>
                </a:solidFill>
              </a:rPr>
              <a:t>Ódýrt borð</a:t>
            </a:r>
            <a:r>
              <a:rPr lang="en-US" sz="2200" dirty="0">
                <a:solidFill>
                  <a:srgbClr val="595959"/>
                </a:solidFill>
              </a:rPr>
              <a:t>: Frábært fyrir hótel, örkofa, hagkvæmar einingar eða sameiginlegt húsnæði</a:t>
            </a:r>
            <a:endParaRPr lang="en-IE" sz="2200" dirty="0">
              <a:solidFill>
                <a:srgbClr val="595959"/>
              </a:solidFill>
            </a:endParaRPr>
          </a:p>
        </p:txBody>
      </p:sp>
      <p:grpSp>
        <p:nvGrpSpPr>
          <p:cNvPr id="3" name="Group 2">
            <a:extLst>
              <a:ext uri="{FF2B5EF4-FFF2-40B4-BE49-F238E27FC236}">
                <a16:creationId xmlns:a16="http://schemas.microsoft.com/office/drawing/2014/main" id="{59483D7C-6DF9-893D-F27D-5EFD5E0F6AD5}"/>
              </a:ext>
            </a:extLst>
          </p:cNvPr>
          <p:cNvGrpSpPr/>
          <p:nvPr/>
        </p:nvGrpSpPr>
        <p:grpSpPr>
          <a:xfrm>
            <a:off x="10920313" y="97029"/>
            <a:ext cx="1081945" cy="1011723"/>
            <a:chOff x="1016000" y="1137920"/>
            <a:chExt cx="1016000" cy="1016000"/>
          </a:xfrm>
        </p:grpSpPr>
        <p:sp>
          <p:nvSpPr>
            <p:cNvPr id="4" name="Oval 3">
              <a:extLst>
                <a:ext uri="{FF2B5EF4-FFF2-40B4-BE49-F238E27FC236}">
                  <a16:creationId xmlns:a16="http://schemas.microsoft.com/office/drawing/2014/main" id="{E330376B-F43F-21FF-82DF-5A505B21B78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E3F87643-CA96-0E55-9D99-A6DB9BC81EEE}"/>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38</a:t>
              </a:r>
            </a:p>
          </p:txBody>
        </p:sp>
      </p:grpSp>
    </p:spTree>
    <p:extLst>
      <p:ext uri="{BB962C8B-B14F-4D97-AF65-F5344CB8AC3E}">
        <p14:creationId xmlns:p14="http://schemas.microsoft.com/office/powerpoint/2010/main" val="1143881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62506-64A2-93E5-3DE8-92DCA2C10F1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AB28164-E5DE-C580-347D-E3792BD5D37D}"/>
              </a:ext>
            </a:extLst>
          </p:cNvPr>
          <p:cNvSpPr>
            <a:spLocks noGrp="1"/>
          </p:cNvSpPr>
          <p:nvPr>
            <p:ph type="body" sz="quarter" idx="23"/>
          </p:nvPr>
        </p:nvSpPr>
        <p:spPr>
          <a:xfrm>
            <a:off x="788657" y="4749752"/>
            <a:ext cx="10614687" cy="1248936"/>
          </a:xfrm>
        </p:spPr>
        <p:txBody>
          <a:bodyPr/>
          <a:lstStyle/>
          <a:p>
            <a:pPr algn="ctr">
              <a:spcAft>
                <a:spcPts val="600"/>
              </a:spcAft>
            </a:pPr>
            <a:r>
              <a:rPr lang="en-US" sz="2400" i="1" dirty="0">
                <a:solidFill>
                  <a:srgbClr val="E96751"/>
                </a:solidFill>
              </a:rPr>
              <a:t>Hvernig get ég fylgst með </a:t>
            </a:r>
            <a:r>
              <a:rPr lang="en-US" sz="2400" b="1" i="1" dirty="0">
                <a:solidFill>
                  <a:srgbClr val="E96751"/>
                </a:solidFill>
              </a:rPr>
              <a:t>fjárhagslegri frammistöðu fyrirtækisins </a:t>
            </a:r>
            <a:r>
              <a:rPr lang="en-US" sz="2400" i="1" dirty="0">
                <a:solidFill>
                  <a:srgbClr val="E96751"/>
                </a:solidFill>
              </a:rPr>
              <a:t>og vitað hvort mér gangi vel eða hvort ég þurfi að bæta mig? Er ég </a:t>
            </a:r>
            <a:r>
              <a:rPr lang="en-US" sz="2400" b="1" i="1" dirty="0">
                <a:solidFill>
                  <a:srgbClr val="E96751"/>
                </a:solidFill>
              </a:rPr>
              <a:t>að græða nóg </a:t>
            </a:r>
            <a:r>
              <a:rPr lang="en-US" sz="2400" i="1" dirty="0">
                <a:solidFill>
                  <a:srgbClr val="E96751"/>
                </a:solidFill>
              </a:rPr>
              <a:t>og hvað þarf ég </a:t>
            </a:r>
            <a:r>
              <a:rPr lang="en-US" sz="2400" b="1" i="1" dirty="0">
                <a:solidFill>
                  <a:srgbClr val="E96751"/>
                </a:solidFill>
              </a:rPr>
              <a:t>að stilla fjárhagslega til að standa mig betur</a:t>
            </a:r>
            <a:r>
              <a:rPr lang="en-US" sz="2400" i="1" dirty="0">
                <a:solidFill>
                  <a:srgbClr val="E96751"/>
                </a:solidFill>
              </a:rPr>
              <a:t>?</a:t>
            </a:r>
          </a:p>
          <a:p>
            <a:pPr algn="ctr">
              <a:spcAft>
                <a:spcPts val="600"/>
              </a:spcAft>
            </a:pPr>
            <a:r>
              <a:rPr lang="en-US" sz="2400" b="1" dirty="0">
                <a:solidFill>
                  <a:srgbClr val="E96751"/>
                </a:solidFill>
              </a:rPr>
              <a:t>Markmið: </a:t>
            </a:r>
            <a:r>
              <a:rPr lang="en-IE" sz="2400" dirty="0"/>
              <a:t>Að skilja hvernig verðlagning og bókanir hafa áhrif á heildartekjur. </a:t>
            </a:r>
            <a:r>
              <a:rPr lang="en-US" sz="2400" dirty="0"/>
              <a:t>Fylgjast með </a:t>
            </a:r>
            <a:r>
              <a:rPr lang="en-US" sz="2400" b="1" dirty="0"/>
              <a:t>raunverulegum og áætluðum tekjum </a:t>
            </a:r>
            <a:r>
              <a:rPr lang="en-US" sz="2400" dirty="0"/>
              <a:t>og meta </a:t>
            </a:r>
            <a:r>
              <a:rPr lang="en-US" sz="2400" b="1" dirty="0"/>
              <a:t>fjárhagslega frammistöðu </a:t>
            </a:r>
            <a:r>
              <a:rPr lang="en-US" sz="2400" dirty="0"/>
              <a:t>þína yfir tíma.</a:t>
            </a:r>
            <a:endParaRPr lang="en-IE" sz="2400" dirty="0">
              <a:solidFill>
                <a:srgbClr val="E96751"/>
              </a:solidFill>
            </a:endParaRPr>
          </a:p>
        </p:txBody>
      </p:sp>
      <p:sp>
        <p:nvSpPr>
          <p:cNvPr id="5" name="Text Placeholder 4">
            <a:extLst>
              <a:ext uri="{FF2B5EF4-FFF2-40B4-BE49-F238E27FC236}">
                <a16:creationId xmlns:a16="http://schemas.microsoft.com/office/drawing/2014/main" id="{CB08C572-D5ED-6B25-0E48-68FFCACCB57B}"/>
              </a:ext>
            </a:extLst>
          </p:cNvPr>
          <p:cNvSpPr>
            <a:spLocks noGrp="1"/>
          </p:cNvSpPr>
          <p:nvPr>
            <p:ph type="body" sz="quarter" idx="18"/>
          </p:nvPr>
        </p:nvSpPr>
        <p:spPr>
          <a:xfrm>
            <a:off x="8097183" y="1996353"/>
            <a:ext cx="3476336" cy="1049221"/>
          </a:xfrm>
        </p:spPr>
        <p:txBody>
          <a:bodyPr/>
          <a:lstStyle/>
          <a:p>
            <a:pPr algn="r"/>
            <a:r>
              <a:rPr lang="en-IE" b="0" dirty="0"/>
              <a:t>Fjármálaplanagerð, eftirfylgd og tekjuspá</a:t>
            </a:r>
          </a:p>
        </p:txBody>
      </p:sp>
      <p:sp>
        <p:nvSpPr>
          <p:cNvPr id="6" name="Text Placeholder 5">
            <a:extLst>
              <a:ext uri="{FF2B5EF4-FFF2-40B4-BE49-F238E27FC236}">
                <a16:creationId xmlns:a16="http://schemas.microsoft.com/office/drawing/2014/main" id="{F0EBF545-176F-0226-0730-02EB1D304B13}"/>
              </a:ext>
            </a:extLst>
          </p:cNvPr>
          <p:cNvSpPr>
            <a:spLocks noGrp="1"/>
          </p:cNvSpPr>
          <p:nvPr>
            <p:ph type="body" sz="quarter" idx="19"/>
          </p:nvPr>
        </p:nvSpPr>
        <p:spPr/>
        <p:txBody>
          <a:bodyPr/>
          <a:lstStyle/>
          <a:p>
            <a:pPr algn="r"/>
            <a:r>
              <a:rPr lang="en-IE" sz="4000" dirty="0"/>
              <a:t>Kafli 10</a:t>
            </a:r>
          </a:p>
        </p:txBody>
      </p:sp>
      <p:pic>
        <p:nvPicPr>
          <p:cNvPr id="10" name="Picture Placeholder 9" descr="A person writing on a whiteboard&#10;&#10;AI-generated content may be incorrect.">
            <a:extLst>
              <a:ext uri="{FF2B5EF4-FFF2-40B4-BE49-F238E27FC236}">
                <a16:creationId xmlns:a16="http://schemas.microsoft.com/office/drawing/2014/main" id="{82120AB0-49AB-A019-DE36-27D01BB86E4C}"/>
              </a:ext>
            </a:extLst>
          </p:cNvPr>
          <p:cNvPicPr>
            <a:picLocks noGrp="1" noChangeAspect="1"/>
          </p:cNvPicPr>
          <p:nvPr>
            <p:ph type="pic" sz="quarter" idx="22"/>
          </p:nvPr>
        </p:nvPicPr>
        <p:blipFill>
          <a:blip r:embed="rId2"/>
          <a:srcRect t="8698" b="8698"/>
          <a:stretch>
            <a:fillRect/>
          </a:stretch>
        </p:blipFill>
        <p:spPr/>
      </p:pic>
    </p:spTree>
    <p:extLst>
      <p:ext uri="{BB962C8B-B14F-4D97-AF65-F5344CB8AC3E}">
        <p14:creationId xmlns:p14="http://schemas.microsoft.com/office/powerpoint/2010/main" val="2895533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42927-C15B-7E49-DA36-FD6922727E9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27E527E-A966-70DF-FA1D-4BD12AF39396}"/>
              </a:ext>
            </a:extLst>
          </p:cNvPr>
          <p:cNvSpPr>
            <a:spLocks noGrp="1"/>
          </p:cNvSpPr>
          <p:nvPr>
            <p:ph type="body" sz="quarter" idx="28"/>
          </p:nvPr>
        </p:nvSpPr>
        <p:spPr>
          <a:xfrm>
            <a:off x="466725" y="1342701"/>
            <a:ext cx="5424440" cy="4671588"/>
          </a:xfrm>
        </p:spPr>
        <p:txBody>
          <a:bodyPr/>
          <a:lstStyle/>
          <a:p>
            <a:pPr marL="0" indent="0">
              <a:spcAft>
                <a:spcPts val="600"/>
              </a:spcAft>
            </a:pPr>
            <a:r>
              <a:rPr lang="en-US" b="1" i="1" dirty="0"/>
              <a:t>Hjálpar þér að setja fjárhagsáætlun, spá fyrir um tekjur, fylgjast með frammistöðu og aðlaga eftir þörfum.</a:t>
            </a:r>
          </a:p>
          <a:p>
            <a:pPr marL="0" indent="0">
              <a:spcAft>
                <a:spcPts val="600"/>
              </a:spcAft>
            </a:pPr>
            <a:r>
              <a:rPr lang="en-US" dirty="0"/>
              <a:t>Fjármálalegur árangur snýst ekki bara um að setja rétt verð – það snýst líka um að skilja hversu mikið þú munt </a:t>
            </a:r>
            <a:r>
              <a:rPr lang="en-US" b="1" dirty="0"/>
              <a:t>þéna yfir árið </a:t>
            </a:r>
            <a:r>
              <a:rPr lang="en-US" dirty="0"/>
              <a:t>og hvernig </a:t>
            </a:r>
            <a:r>
              <a:rPr lang="en-US" b="1" dirty="0"/>
              <a:t>tekjur</a:t>
            </a:r>
            <a:r>
              <a:rPr lang="en-US" dirty="0"/>
              <a:t> þínar </a:t>
            </a:r>
            <a:r>
              <a:rPr lang="en-US" b="1" dirty="0"/>
              <a:t>bera saman </a:t>
            </a:r>
            <a:r>
              <a:rPr lang="en-US" dirty="0"/>
              <a:t>við útgjöldin. Þú þarft að skilgreina fjármálaleg markmið þín, búa til fjárhagsáætlun, fylgjast með frammistöðu og skilja fjárhagsskýrslur þínar. Til dæmis sýnir einföld </a:t>
            </a:r>
            <a:r>
              <a:rPr lang="en-US" b="1" dirty="0"/>
              <a:t>tekju- og gjaldayfirlit </a:t>
            </a:r>
            <a:r>
              <a:rPr lang="en-US" dirty="0"/>
              <a:t>hvort þú sért að græða hagnað eða bera tap. </a:t>
            </a:r>
            <a:r>
              <a:rPr lang="en-US" b="1" dirty="0"/>
              <a:t>Tímabundin tekjuspá </a:t>
            </a:r>
            <a:r>
              <a:rPr lang="en-US" dirty="0"/>
              <a:t>gerir þér kleift að spá fyrir um tekjur út frá </a:t>
            </a:r>
            <a:r>
              <a:rPr lang="en-US" b="1" dirty="0"/>
              <a:t>raunverulegum árstíðabundnum sveiflum, </a:t>
            </a:r>
            <a:r>
              <a:rPr lang="en-US" dirty="0"/>
              <a:t>sem hjálpar við </a:t>
            </a:r>
            <a:r>
              <a:rPr lang="en-US" b="1" dirty="0"/>
              <a:t>sjóðstreymisáætlanir </a:t>
            </a:r>
            <a:r>
              <a:rPr lang="en-US" dirty="0"/>
              <a:t>og ákvarðanatöku allt árið.</a:t>
            </a:r>
            <a:endParaRPr lang="en-IE" dirty="0"/>
          </a:p>
        </p:txBody>
      </p:sp>
      <p:sp>
        <p:nvSpPr>
          <p:cNvPr id="13" name="Text Placeholder 12">
            <a:extLst>
              <a:ext uri="{FF2B5EF4-FFF2-40B4-BE49-F238E27FC236}">
                <a16:creationId xmlns:a16="http://schemas.microsoft.com/office/drawing/2014/main" id="{603E0BAE-B68A-EC5F-1FBA-5EF0582C5A35}"/>
              </a:ext>
            </a:extLst>
          </p:cNvPr>
          <p:cNvSpPr>
            <a:spLocks noGrp="1"/>
          </p:cNvSpPr>
          <p:nvPr>
            <p:ph type="body" sz="quarter" idx="27"/>
          </p:nvPr>
        </p:nvSpPr>
        <p:spPr>
          <a:xfrm>
            <a:off x="0" y="383586"/>
            <a:ext cx="5891165" cy="720752"/>
          </a:xfrm>
        </p:spPr>
        <p:txBody>
          <a:bodyPr/>
          <a:lstStyle/>
          <a:p>
            <a:pPr algn="r"/>
            <a:r>
              <a:rPr lang="en-IE" sz="3200" dirty="0"/>
              <a:t>Fylgd og spá fyrir um tekjur</a:t>
            </a:r>
          </a:p>
        </p:txBody>
      </p:sp>
      <p:sp>
        <p:nvSpPr>
          <p:cNvPr id="15" name="Text Placeholder 1">
            <a:extLst>
              <a:ext uri="{FF2B5EF4-FFF2-40B4-BE49-F238E27FC236}">
                <a16:creationId xmlns:a16="http://schemas.microsoft.com/office/drawing/2014/main" id="{5363DA2D-CF2C-3301-FA5F-46DCD87A6357}"/>
              </a:ext>
            </a:extLst>
          </p:cNvPr>
          <p:cNvSpPr txBox="1">
            <a:spLocks/>
          </p:cNvSpPr>
          <p:nvPr/>
        </p:nvSpPr>
        <p:spPr>
          <a:xfrm>
            <a:off x="5862880" y="1570924"/>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39</a:t>
            </a:r>
          </a:p>
        </p:txBody>
      </p:sp>
      <p:sp>
        <p:nvSpPr>
          <p:cNvPr id="16" name="Text Placeholder 2">
            <a:extLst>
              <a:ext uri="{FF2B5EF4-FFF2-40B4-BE49-F238E27FC236}">
                <a16:creationId xmlns:a16="http://schemas.microsoft.com/office/drawing/2014/main" id="{F9A67A81-59E3-94E6-1538-FD7541418DA2}"/>
              </a:ext>
            </a:extLst>
          </p:cNvPr>
          <p:cNvSpPr txBox="1">
            <a:spLocks/>
          </p:cNvSpPr>
          <p:nvPr/>
        </p:nvSpPr>
        <p:spPr>
          <a:xfrm>
            <a:off x="6700126" y="1552356"/>
            <a:ext cx="4931847"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2200" b="1" dirty="0">
                <a:solidFill>
                  <a:srgbClr val="595959"/>
                </a:solidFill>
              </a:rPr>
              <a:t>Fjárhagsstýring og </a:t>
            </a:r>
            <a:r>
              <a:rPr lang="en-IE" sz="2200" i="1" dirty="0">
                <a:solidFill>
                  <a:srgbClr val="E96751"/>
                </a:solidFill>
              </a:rPr>
              <a:t>áætlanagerð </a:t>
            </a:r>
          </a:p>
          <a:p>
            <a:pPr marL="0" indent="0">
              <a:spcBef>
                <a:spcPts val="0"/>
              </a:spcBef>
              <a:buNone/>
            </a:pPr>
            <a:r>
              <a:rPr lang="en-US" sz="1800" i="1" dirty="0">
                <a:solidFill>
                  <a:srgbClr val="595959"/>
                </a:solidFill>
              </a:rPr>
              <a:t>Fylgstu með og berðu saman útgjöld til að halda þér innan fjárhagsáætlunar. Metðu fjárhagslega frammistöðu með því að bera saman áætlaða og raunverulega niðurstöðu. </a:t>
            </a:r>
          </a:p>
          <a:p>
            <a:pPr marL="0" indent="0">
              <a:spcBef>
                <a:spcPts val="0"/>
              </a:spcBef>
              <a:buFont typeface="Arial" panose="020B0604020202020204" pitchFamily="34" charset="0"/>
              <a:buNone/>
            </a:pPr>
            <a:endParaRPr lang="en-IE" sz="2200" dirty="0">
              <a:solidFill>
                <a:srgbClr val="595959"/>
              </a:solidFill>
            </a:endParaRPr>
          </a:p>
        </p:txBody>
      </p:sp>
      <p:sp>
        <p:nvSpPr>
          <p:cNvPr id="17" name="Text Placeholder 4">
            <a:extLst>
              <a:ext uri="{FF2B5EF4-FFF2-40B4-BE49-F238E27FC236}">
                <a16:creationId xmlns:a16="http://schemas.microsoft.com/office/drawing/2014/main" id="{8752A5BF-98BB-C389-6DB1-C697E909C2F4}"/>
              </a:ext>
            </a:extLst>
          </p:cNvPr>
          <p:cNvSpPr txBox="1">
            <a:spLocks/>
          </p:cNvSpPr>
          <p:nvPr/>
        </p:nvSpPr>
        <p:spPr>
          <a:xfrm>
            <a:off x="5862881" y="2714767"/>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40</a:t>
            </a:r>
          </a:p>
        </p:txBody>
      </p:sp>
      <p:sp>
        <p:nvSpPr>
          <p:cNvPr id="18" name="Text Placeholder 5">
            <a:extLst>
              <a:ext uri="{FF2B5EF4-FFF2-40B4-BE49-F238E27FC236}">
                <a16:creationId xmlns:a16="http://schemas.microsoft.com/office/drawing/2014/main" id="{0A2EF966-6EF6-D5FD-2D58-99DF4C0A83F8}"/>
              </a:ext>
            </a:extLst>
          </p:cNvPr>
          <p:cNvSpPr txBox="1">
            <a:spLocks/>
          </p:cNvSpPr>
          <p:nvPr/>
        </p:nvSpPr>
        <p:spPr>
          <a:xfrm>
            <a:off x="6719880" y="2856709"/>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dirty="0">
                <a:solidFill>
                  <a:srgbClr val="595959"/>
                </a:solidFill>
              </a:rPr>
              <a:t>Frammistaðarskráning og </a:t>
            </a:r>
            <a:r>
              <a:rPr lang="en-IE" sz="2200" i="1" dirty="0">
                <a:solidFill>
                  <a:srgbClr val="E96751"/>
                </a:solidFill>
              </a:rPr>
              <a:t>eftirlit með</a:t>
            </a:r>
            <a:r>
              <a:rPr lang="en-IE" sz="2200" b="1" dirty="0">
                <a:solidFill>
                  <a:srgbClr val="595959"/>
                </a:solidFill>
              </a:rPr>
              <a:t> sjóðstreymi</a:t>
            </a:r>
          </a:p>
          <a:p>
            <a:pPr marL="0" indent="0">
              <a:spcBef>
                <a:spcPts val="0"/>
              </a:spcBef>
              <a:buNone/>
            </a:pPr>
            <a:r>
              <a:rPr lang="en-US" sz="1800" i="1" dirty="0">
                <a:solidFill>
                  <a:srgbClr val="595959"/>
                </a:solidFill>
              </a:rPr>
              <a:t>Fylgjast með lykilmælikvörðum og bera saman raunverulega niðurstöðu við fjárhagsáætlun. Greina þróun, eyður eða tækifæri í rauntíma til að taka upplýstar ákvarðanir og viðhalda fjárhagslegri heilsu.</a:t>
            </a:r>
            <a:endParaRPr lang="en-IE" sz="2200" b="1" dirty="0">
              <a:solidFill>
                <a:srgbClr val="595959"/>
              </a:solidFill>
            </a:endParaRPr>
          </a:p>
        </p:txBody>
      </p:sp>
      <p:cxnSp>
        <p:nvCxnSpPr>
          <p:cNvPr id="28" name="Straight Connector 27">
            <a:extLst>
              <a:ext uri="{FF2B5EF4-FFF2-40B4-BE49-F238E27FC236}">
                <a16:creationId xmlns:a16="http://schemas.microsoft.com/office/drawing/2014/main" id="{CAE38CBA-17D7-3EE9-4231-E08C6686BA64}"/>
              </a:ext>
            </a:extLst>
          </p:cNvPr>
          <p:cNvCxnSpPr>
            <a:cxnSpLocks/>
          </p:cNvCxnSpPr>
          <p:nvPr/>
        </p:nvCxnSpPr>
        <p:spPr>
          <a:xfrm flipH="1">
            <a:off x="5727973" y="2320206"/>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88CF766-1533-B42C-6D95-7A661381815B}"/>
              </a:ext>
            </a:extLst>
          </p:cNvPr>
          <p:cNvCxnSpPr>
            <a:cxnSpLocks/>
          </p:cNvCxnSpPr>
          <p:nvPr/>
        </p:nvCxnSpPr>
        <p:spPr>
          <a:xfrm flipH="1">
            <a:off x="5727973" y="4124234"/>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D76F8B1D-FB5D-8C0C-DE12-53294069D385}"/>
              </a:ext>
            </a:extLst>
          </p:cNvPr>
          <p:cNvSpPr txBox="1">
            <a:spLocks/>
          </p:cNvSpPr>
          <p:nvPr/>
        </p:nvSpPr>
        <p:spPr>
          <a:xfrm>
            <a:off x="5895063" y="4285775"/>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41</a:t>
            </a:r>
          </a:p>
        </p:txBody>
      </p:sp>
      <p:sp>
        <p:nvSpPr>
          <p:cNvPr id="3" name="Text Placeholder 2">
            <a:extLst>
              <a:ext uri="{FF2B5EF4-FFF2-40B4-BE49-F238E27FC236}">
                <a16:creationId xmlns:a16="http://schemas.microsoft.com/office/drawing/2014/main" id="{8ADDDDFC-6183-E7A2-EC94-49AA558B8923}"/>
              </a:ext>
            </a:extLst>
          </p:cNvPr>
          <p:cNvSpPr txBox="1">
            <a:spLocks/>
          </p:cNvSpPr>
          <p:nvPr/>
        </p:nvSpPr>
        <p:spPr>
          <a:xfrm>
            <a:off x="6730360" y="4606994"/>
            <a:ext cx="4931847"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i="1" dirty="0">
                <a:solidFill>
                  <a:srgbClr val="E96751"/>
                </a:solidFill>
              </a:rPr>
              <a:t>Endurskoðun og leiðrétting </a:t>
            </a:r>
            <a:r>
              <a:rPr lang="en-IE" sz="2200" b="1" dirty="0">
                <a:solidFill>
                  <a:srgbClr val="595959"/>
                </a:solidFill>
              </a:rPr>
              <a:t>fjárhagsskýrslna</a:t>
            </a:r>
          </a:p>
          <a:p>
            <a:pPr marL="0" indent="0">
              <a:spcBef>
                <a:spcPts val="0"/>
              </a:spcBef>
              <a:buNone/>
            </a:pPr>
            <a:r>
              <a:rPr lang="en-US" sz="1800" i="1" dirty="0" err="1">
                <a:solidFill>
                  <a:srgbClr val="595959"/>
                </a:solidFill>
              </a:rPr>
              <a:t>Samantekt </a:t>
            </a:r>
            <a:r>
              <a:rPr lang="en-US" sz="1800" i="1" dirty="0">
                <a:solidFill>
                  <a:srgbClr val="595959"/>
                </a:solidFill>
              </a:rPr>
              <a:t>og </a:t>
            </a:r>
            <a:r>
              <a:rPr lang="en-US" sz="1800" i="1" dirty="0" err="1">
                <a:solidFill>
                  <a:srgbClr val="595959"/>
                </a:solidFill>
              </a:rPr>
              <a:t>greining á </a:t>
            </a:r>
            <a:r>
              <a:rPr lang="en-US" sz="1800" i="1" dirty="0">
                <a:solidFill>
                  <a:srgbClr val="595959"/>
                </a:solidFill>
              </a:rPr>
              <a:t>raunverulegum tekjum, útgjöldum, eignum og skuldum fyrirtækisins yfir tíma. Notaðu formlegar skýrslur til að meta arðsemi, sjóðstreymi og langtíma sjálfbærni.</a:t>
            </a:r>
            <a:endParaRPr lang="en-IE" sz="1800" i="1" dirty="0">
              <a:solidFill>
                <a:srgbClr val="595959"/>
              </a:solidFill>
            </a:endParaRPr>
          </a:p>
        </p:txBody>
      </p:sp>
    </p:spTree>
    <p:extLst>
      <p:ext uri="{BB962C8B-B14F-4D97-AF65-F5344CB8AC3E}">
        <p14:creationId xmlns:p14="http://schemas.microsoft.com/office/powerpoint/2010/main" val="4247837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637FD-714C-B4A4-C862-C4855913251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A082E41-33F4-BB2D-2DCC-35A48F22EC51}"/>
              </a:ext>
            </a:extLst>
          </p:cNvPr>
          <p:cNvSpPr>
            <a:spLocks noGrp="1"/>
          </p:cNvSpPr>
          <p:nvPr>
            <p:ph type="body" sz="quarter" idx="16"/>
          </p:nvPr>
        </p:nvSpPr>
        <p:spPr/>
        <p:txBody>
          <a:bodyPr/>
          <a:lstStyle/>
          <a:p>
            <a:r>
              <a:rPr lang="en-US" sz="3200" dirty="0">
                <a:solidFill>
                  <a:srgbClr val="E96751"/>
                </a:solidFill>
              </a:rPr>
              <a:t>Hringrás fjárhagslegrar frammistöðu fyrirtækja</a:t>
            </a:r>
            <a:endParaRPr lang="en-GB" sz="3200" dirty="0">
              <a:solidFill>
                <a:srgbClr val="EC7C69"/>
              </a:solidFill>
            </a:endParaRPr>
          </a:p>
        </p:txBody>
      </p:sp>
      <p:sp>
        <p:nvSpPr>
          <p:cNvPr id="11" name="Freeform: Shape 10">
            <a:extLst>
              <a:ext uri="{FF2B5EF4-FFF2-40B4-BE49-F238E27FC236}">
                <a16:creationId xmlns:a16="http://schemas.microsoft.com/office/drawing/2014/main" id="{F3E658C7-0D90-031D-3C5B-4BAEE4CC67B6}"/>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3FE3C02D-BA22-8685-0FEB-583137AC40DD}"/>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90BF91B5-445F-63AA-78E2-42BA09153A26}"/>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B9A45AE1-E63E-E669-F028-191E718CD3DC}"/>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0A1DA359-6F78-F411-BE91-06B78E9B94CB}"/>
              </a:ext>
            </a:extLst>
          </p:cNvPr>
          <p:cNvGrpSpPr/>
          <p:nvPr/>
        </p:nvGrpSpPr>
        <p:grpSpPr>
          <a:xfrm>
            <a:off x="0" y="1551111"/>
            <a:ext cx="11734800" cy="4882674"/>
            <a:chOff x="0" y="1565257"/>
            <a:chExt cx="11458574" cy="5147259"/>
          </a:xfrm>
        </p:grpSpPr>
        <p:grpSp>
          <p:nvGrpSpPr>
            <p:cNvPr id="19" name="Group 18">
              <a:extLst>
                <a:ext uri="{FF2B5EF4-FFF2-40B4-BE49-F238E27FC236}">
                  <a16:creationId xmlns:a16="http://schemas.microsoft.com/office/drawing/2014/main" id="{EEFF0711-2E6F-0722-60A2-55F3E320FC95}"/>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78BABFE9-AEB6-4C26-1948-8248947765CE}"/>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70076D9-83FF-0DF4-E24A-D319D4F483E9}"/>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92736359-80B2-4FFE-995B-A91FA702EB20}"/>
                  </a:ext>
                </a:extLst>
              </p:cNvPr>
              <p:cNvSpPr/>
              <p:nvPr/>
            </p:nvSpPr>
            <p:spPr>
              <a:xfrm>
                <a:off x="798381" y="1971933"/>
                <a:ext cx="2651743" cy="1573021"/>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A559B4AB-7C0A-DFDA-A13D-6B6C8C1BB5B2}"/>
                  </a:ext>
                </a:extLst>
              </p:cNvPr>
              <p:cNvSpPr/>
              <p:nvPr/>
            </p:nvSpPr>
            <p:spPr>
              <a:xfrm>
                <a:off x="3683025"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8DA1150F-46C9-C393-73CC-650C387B7004}"/>
                  </a:ext>
                </a:extLst>
              </p:cNvPr>
              <p:cNvSpPr/>
              <p:nvPr/>
            </p:nvSpPr>
            <p:spPr>
              <a:xfrm>
                <a:off x="6244928"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368C972A-50EE-BBDF-6EA9-43D292460F02}"/>
                  </a:ext>
                </a:extLst>
              </p:cNvPr>
              <p:cNvSpPr/>
              <p:nvPr/>
            </p:nvSpPr>
            <p:spPr>
              <a:xfrm>
                <a:off x="8806830"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4A424992-FF96-37DE-85DF-1DBDC571525E}"/>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Setja fjárhagsmarkmið</a:t>
              </a:r>
              <a:endParaRPr lang="en-GB" sz="2400" b="1" dirty="0">
                <a:solidFill>
                  <a:schemeClr val="bg1"/>
                </a:solidFill>
              </a:endParaRPr>
            </a:p>
          </p:txBody>
        </p:sp>
        <p:sp>
          <p:nvSpPr>
            <p:cNvPr id="21" name="TextBox 20">
              <a:extLst>
                <a:ext uri="{FF2B5EF4-FFF2-40B4-BE49-F238E27FC236}">
                  <a16:creationId xmlns:a16="http://schemas.microsoft.com/office/drawing/2014/main" id="{6098A216-AECE-8E9F-F0F7-2BBD2BF495F9}"/>
                </a:ext>
              </a:extLst>
            </p:cNvPr>
            <p:cNvSpPr txBox="1"/>
            <p:nvPr/>
          </p:nvSpPr>
          <p:spPr>
            <a:xfrm>
              <a:off x="3916665" y="2096258"/>
              <a:ext cx="1861722" cy="876027"/>
            </a:xfrm>
            <a:prstGeom prst="rect">
              <a:avLst/>
            </a:prstGeom>
            <a:noFill/>
          </p:spPr>
          <p:txBody>
            <a:bodyPr wrap="square" rtlCol="0">
              <a:spAutoFit/>
            </a:bodyPr>
            <a:lstStyle/>
            <a:p>
              <a:pPr algn="ctr"/>
              <a:r>
                <a:rPr lang="en-GB" sz="2400" b="1" dirty="0">
                  <a:solidFill>
                    <a:schemeClr val="bg1"/>
                  </a:solidFill>
                </a:rPr>
                <a:t>2. Gerð fjárhagsáætlunar </a:t>
              </a:r>
              <a:r>
                <a:rPr lang="en-GB" sz="2200" i="1" dirty="0">
                  <a:solidFill>
                    <a:schemeClr val="bg1"/>
                  </a:solidFill>
                </a:rPr>
                <a:t>(áætlanagerð)</a:t>
              </a:r>
            </a:p>
          </p:txBody>
        </p:sp>
        <p:sp>
          <p:nvSpPr>
            <p:cNvPr id="22" name="TextBox 21">
              <a:extLst>
                <a:ext uri="{FF2B5EF4-FFF2-40B4-BE49-F238E27FC236}">
                  <a16:creationId xmlns:a16="http://schemas.microsoft.com/office/drawing/2014/main" id="{BE0F8733-9DE7-F216-7410-86E811CBB805}"/>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Frammistöðueftirlit</a:t>
              </a:r>
            </a:p>
            <a:p>
              <a:pPr algn="ctr"/>
              <a:r>
                <a:rPr lang="en-GB" sz="2400" i="1" dirty="0">
                  <a:solidFill>
                    <a:schemeClr val="bg1"/>
                  </a:solidFill>
                </a:rPr>
                <a:t>(</a:t>
              </a:r>
              <a:r>
                <a:rPr lang="en-GB" sz="2200" i="1" dirty="0">
                  <a:solidFill>
                    <a:schemeClr val="bg1"/>
                  </a:solidFill>
                </a:rPr>
                <a:t>Eftirlit)</a:t>
              </a:r>
            </a:p>
          </p:txBody>
        </p:sp>
        <p:sp>
          <p:nvSpPr>
            <p:cNvPr id="23" name="TextBox 22">
              <a:extLst>
                <a:ext uri="{FF2B5EF4-FFF2-40B4-BE49-F238E27FC236}">
                  <a16:creationId xmlns:a16="http://schemas.microsoft.com/office/drawing/2014/main" id="{733115FA-CBD4-414F-B106-6E5D4B7FC6F2}"/>
                </a:ext>
              </a:extLst>
            </p:cNvPr>
            <p:cNvSpPr txBox="1"/>
            <p:nvPr/>
          </p:nvSpPr>
          <p:spPr>
            <a:xfrm>
              <a:off x="8839306" y="1864686"/>
              <a:ext cx="2296526" cy="1232927"/>
            </a:xfrm>
            <a:prstGeom prst="rect">
              <a:avLst/>
            </a:prstGeom>
            <a:noFill/>
          </p:spPr>
          <p:txBody>
            <a:bodyPr wrap="square" rtlCol="0">
              <a:spAutoFit/>
            </a:bodyPr>
            <a:lstStyle/>
            <a:p>
              <a:pPr algn="ctr"/>
              <a:r>
                <a:rPr lang="en-IE" sz="2400" b="1" dirty="0">
                  <a:solidFill>
                    <a:schemeClr val="bg1"/>
                  </a:solidFill>
                </a:rPr>
                <a:t>4. Fjárhagsskýrslur</a:t>
              </a:r>
            </a:p>
            <a:p>
              <a:pPr algn="ctr"/>
              <a:r>
                <a:rPr lang="en-IE" sz="2200" dirty="0">
                  <a:solidFill>
                    <a:schemeClr val="bg1"/>
                  </a:solidFill>
                </a:rPr>
                <a:t>(Greining og aðlögun)</a:t>
              </a:r>
              <a:endParaRPr lang="en-GB" sz="2200" dirty="0">
                <a:solidFill>
                  <a:schemeClr val="bg1"/>
                </a:solidFill>
              </a:endParaRPr>
            </a:p>
          </p:txBody>
        </p:sp>
        <p:sp>
          <p:nvSpPr>
            <p:cNvPr id="25" name="TextBox 24">
              <a:extLst>
                <a:ext uri="{FF2B5EF4-FFF2-40B4-BE49-F238E27FC236}">
                  <a16:creationId xmlns:a16="http://schemas.microsoft.com/office/drawing/2014/main" id="{D4FEDBBB-34AD-3F88-CA48-6CAAD828322A}"/>
                </a:ext>
              </a:extLst>
            </p:cNvPr>
            <p:cNvSpPr txBox="1"/>
            <p:nvPr/>
          </p:nvSpPr>
          <p:spPr>
            <a:xfrm>
              <a:off x="798381" y="3354411"/>
              <a:ext cx="2455622" cy="3309436"/>
            </a:xfrm>
            <a:prstGeom prst="rect">
              <a:avLst/>
            </a:prstGeom>
            <a:noFill/>
          </p:spPr>
          <p:txBody>
            <a:bodyPr wrap="square" rtlCol="0">
              <a:spAutoFit/>
            </a:bodyPr>
            <a:lstStyle/>
            <a:p>
              <a:pPr algn="ctr"/>
              <a:r>
                <a:rPr lang="en-US" sz="2200" dirty="0">
                  <a:solidFill>
                    <a:schemeClr val="bg1"/>
                  </a:solidFill>
                </a:rPr>
                <a:t>Skilgreindu hvað árangur lítur út fyrir að vera: hagnaðarmarkmið, verð, sparnaðarmarkmið, endurfjárfestingaráætlanir.</a:t>
              </a:r>
              <a:br>
                <a:rPr lang="en-US" sz="2200" dirty="0">
                  <a:solidFill>
                    <a:schemeClr val="bg1"/>
                  </a:solidFill>
                </a:rPr>
              </a:br>
              <a:r>
                <a:rPr lang="en-US" sz="2200" i="1" dirty="0">
                  <a:solidFill>
                    <a:schemeClr val="bg1"/>
                  </a:solidFill>
                </a:rPr>
                <a:t>"Ég vil afla mér 20.000 evra hagnaðar á þessu ári af glamping-svæðinu mínu."</a:t>
              </a:r>
              <a:endParaRPr lang="en-GB" sz="2200" dirty="0">
                <a:solidFill>
                  <a:schemeClr val="bg1"/>
                </a:solidFill>
              </a:endParaRPr>
            </a:p>
          </p:txBody>
        </p:sp>
        <p:sp>
          <p:nvSpPr>
            <p:cNvPr id="26" name="TextBox 25">
              <a:extLst>
                <a:ext uri="{FF2B5EF4-FFF2-40B4-BE49-F238E27FC236}">
                  <a16:creationId xmlns:a16="http://schemas.microsoft.com/office/drawing/2014/main" id="{7D02A66A-0A29-56F0-536D-12E86E8C1C0A}"/>
                </a:ext>
              </a:extLst>
            </p:cNvPr>
            <p:cNvSpPr txBox="1"/>
            <p:nvPr/>
          </p:nvSpPr>
          <p:spPr>
            <a:xfrm>
              <a:off x="3621520" y="3403080"/>
              <a:ext cx="2296527" cy="3309436"/>
            </a:xfrm>
            <a:prstGeom prst="rect">
              <a:avLst/>
            </a:prstGeom>
            <a:noFill/>
          </p:spPr>
          <p:txBody>
            <a:bodyPr wrap="square" rtlCol="0">
              <a:spAutoFit/>
            </a:bodyPr>
            <a:lstStyle/>
            <a:p>
              <a:pPr algn="ctr"/>
              <a:r>
                <a:rPr lang="en-US" sz="2200" b="1" dirty="0">
                  <a:solidFill>
                    <a:schemeClr val="bg1"/>
                  </a:solidFill>
                </a:rPr>
                <a:t>Gerðu fjárhagsáætlun.</a:t>
              </a:r>
              <a:r>
                <a:rPr lang="en-US" sz="2200" dirty="0">
                  <a:solidFill>
                    <a:schemeClr val="bg1"/>
                  </a:solidFill>
                </a:rPr>
                <a:t> </a:t>
              </a:r>
            </a:p>
            <a:p>
              <a:pPr algn="ctr"/>
              <a:r>
                <a:rPr lang="en-US" sz="2200" dirty="0">
                  <a:solidFill>
                    <a:schemeClr val="bg1"/>
                  </a:solidFill>
                </a:rPr>
                <a:t>Áætla tekjur og útgjöld út frá markmiðum þínum, fyrri gögnum og væntanlegum bókunum.</a:t>
              </a:r>
            </a:p>
            <a:p>
              <a:pPr algn="ctr"/>
              <a:r>
                <a:rPr lang="en-US" sz="2200" i="1" dirty="0">
                  <a:solidFill>
                    <a:schemeClr val="bg1"/>
                  </a:solidFill>
                </a:rPr>
                <a:t>Hvað býst ég við að græða/eyða?</a:t>
              </a:r>
              <a:endParaRPr lang="en-GB" sz="2200" i="1" dirty="0">
                <a:solidFill>
                  <a:schemeClr val="bg1"/>
                </a:solidFill>
              </a:endParaRPr>
            </a:p>
          </p:txBody>
        </p:sp>
        <p:sp>
          <p:nvSpPr>
            <p:cNvPr id="27" name="TextBox 26">
              <a:extLst>
                <a:ext uri="{FF2B5EF4-FFF2-40B4-BE49-F238E27FC236}">
                  <a16:creationId xmlns:a16="http://schemas.microsoft.com/office/drawing/2014/main" id="{790F4287-2BDF-7D34-50DA-C42F32C9AB61}"/>
                </a:ext>
              </a:extLst>
            </p:cNvPr>
            <p:cNvSpPr txBox="1"/>
            <p:nvPr/>
          </p:nvSpPr>
          <p:spPr>
            <a:xfrm>
              <a:off x="6187652" y="3388166"/>
              <a:ext cx="2296526" cy="3309436"/>
            </a:xfrm>
            <a:prstGeom prst="rect">
              <a:avLst/>
            </a:prstGeom>
            <a:noFill/>
          </p:spPr>
          <p:txBody>
            <a:bodyPr wrap="square" rtlCol="0">
              <a:spAutoFit/>
            </a:bodyPr>
            <a:lstStyle/>
            <a:p>
              <a:pPr algn="ctr"/>
              <a:r>
                <a:rPr lang="en-IE" sz="2200" b="1" dirty="0">
                  <a:solidFill>
                    <a:schemeClr val="bg1"/>
                  </a:solidFill>
                </a:rPr>
                <a:t>Fylgstu reglulega með frammistöðu. </a:t>
              </a:r>
              <a:r>
                <a:rPr lang="en-US" sz="2200" dirty="0">
                  <a:solidFill>
                    <a:schemeClr val="bg1"/>
                  </a:solidFill>
                </a:rPr>
                <a:t>Mæltu raunverulegan tekju- og kostnaðarmánuðlega. Berðu saman við fjárhagsáætlunina.</a:t>
              </a:r>
              <a:r>
                <a:rPr lang="en-IE" sz="2200" dirty="0">
                  <a:solidFill>
                    <a:schemeClr val="bg1"/>
                  </a:solidFill>
                </a:rPr>
                <a:t> </a:t>
              </a:r>
            </a:p>
            <a:p>
              <a:pPr algn="ctr"/>
              <a:r>
                <a:rPr lang="en-US" sz="2200" i="1" dirty="0">
                  <a:solidFill>
                    <a:schemeClr val="bg1"/>
                  </a:solidFill>
                </a:rPr>
                <a:t>"Er ég á réttri leið með áætlunina mína?"</a:t>
              </a:r>
              <a:endParaRPr lang="en-GB" sz="2200" i="1" dirty="0">
                <a:solidFill>
                  <a:schemeClr val="bg1"/>
                </a:solidFill>
              </a:endParaRPr>
            </a:p>
          </p:txBody>
        </p:sp>
      </p:grpSp>
      <p:sp>
        <p:nvSpPr>
          <p:cNvPr id="3" name="TextBox 2">
            <a:extLst>
              <a:ext uri="{FF2B5EF4-FFF2-40B4-BE49-F238E27FC236}">
                <a16:creationId xmlns:a16="http://schemas.microsoft.com/office/drawing/2014/main" id="{752D61F1-D572-AF5C-7F5E-A43A29686AC0}"/>
              </a:ext>
            </a:extLst>
          </p:cNvPr>
          <p:cNvSpPr txBox="1"/>
          <p:nvPr/>
        </p:nvSpPr>
        <p:spPr>
          <a:xfrm>
            <a:off x="8947401" y="3322891"/>
            <a:ext cx="2772759" cy="3139321"/>
          </a:xfrm>
          <a:prstGeom prst="rect">
            <a:avLst/>
          </a:prstGeom>
          <a:noFill/>
        </p:spPr>
        <p:txBody>
          <a:bodyPr wrap="square" rtlCol="0">
            <a:spAutoFit/>
          </a:bodyPr>
          <a:lstStyle/>
          <a:p>
            <a:pPr algn="ctr"/>
            <a:r>
              <a:rPr lang="en-US" sz="2200" dirty="0">
                <a:solidFill>
                  <a:schemeClr val="bg1"/>
                </a:solidFill>
              </a:rPr>
              <a:t>Notaðu fjárhagsskýrslur til að meta raunverulega fjárhagslega heilsu fyrirtækisins og aðlaga eftir þörfum. </a:t>
            </a:r>
          </a:p>
          <a:p>
            <a:pPr algn="ctr"/>
            <a:r>
              <a:rPr lang="en-IE" sz="2200" i="1" dirty="0">
                <a:solidFill>
                  <a:schemeClr val="bg1"/>
                </a:solidFill>
              </a:rPr>
              <a:t>"Hvað gerðist í raun fjárhagslega, og hvernig get ég bætt mig?"</a:t>
            </a:r>
            <a:endParaRPr lang="en-GB" sz="2200" i="1" dirty="0">
              <a:solidFill>
                <a:schemeClr val="bg1"/>
              </a:solidFill>
            </a:endParaRPr>
          </a:p>
        </p:txBody>
      </p:sp>
      <p:sp>
        <p:nvSpPr>
          <p:cNvPr id="6" name="TextBox 5">
            <a:extLst>
              <a:ext uri="{FF2B5EF4-FFF2-40B4-BE49-F238E27FC236}">
                <a16:creationId xmlns:a16="http://schemas.microsoft.com/office/drawing/2014/main" id="{387F093D-9D0E-3DD4-A92B-F16C33E33B96}"/>
              </a:ext>
            </a:extLst>
          </p:cNvPr>
          <p:cNvSpPr txBox="1"/>
          <p:nvPr/>
        </p:nvSpPr>
        <p:spPr>
          <a:xfrm>
            <a:off x="750275" y="6462212"/>
            <a:ext cx="11733202" cy="369332"/>
          </a:xfrm>
          <a:prstGeom prst="rect">
            <a:avLst/>
          </a:prstGeom>
          <a:noFill/>
        </p:spPr>
        <p:txBody>
          <a:bodyPr wrap="square">
            <a:spAutoFit/>
          </a:bodyPr>
          <a:lstStyle/>
          <a:p>
            <a:r>
              <a:rPr lang="en-US" sz="1800" b="1" dirty="0">
                <a:solidFill>
                  <a:srgbClr val="E96751"/>
                </a:solidFill>
              </a:rPr>
              <a:t>Athugið: </a:t>
            </a:r>
            <a:r>
              <a:rPr lang="en-US" sz="1800" b="1" dirty="0">
                <a:solidFill>
                  <a:srgbClr val="595959"/>
                </a:solidFill>
              </a:rPr>
              <a:t>Kafli 3: </a:t>
            </a:r>
            <a:r>
              <a:rPr lang="en-US" sz="1800" b="0" dirty="0">
                <a:solidFill>
                  <a:srgbClr val="595959"/>
                </a:solidFill>
              </a:rPr>
              <a:t>Að skilja kostnaðinn, lykilmælikvarða (KPIs) og hagnaðarmörk &amp; </a:t>
            </a:r>
            <a:r>
              <a:rPr lang="en-US" sz="1800" b="1" dirty="0">
                <a:solidFill>
                  <a:srgbClr val="595959"/>
                </a:solidFill>
              </a:rPr>
              <a:t>Kafli 6</a:t>
            </a:r>
            <a:r>
              <a:rPr lang="en-US" sz="1800" dirty="0">
                <a:solidFill>
                  <a:srgbClr val="595959"/>
                </a:solidFill>
              </a:rPr>
              <a:t>: Verðlagningarstefnur og útreikningar.</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434823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1E1794-C14D-C356-6F41-33AF33B08412}"/>
              </a:ext>
            </a:extLst>
          </p:cNvPr>
          <p:cNvSpPr>
            <a:spLocks noGrp="1"/>
          </p:cNvSpPr>
          <p:nvPr>
            <p:ph type="body" sz="quarter" idx="16"/>
          </p:nvPr>
        </p:nvSpPr>
        <p:spPr>
          <a:xfrm>
            <a:off x="4295552" y="186544"/>
            <a:ext cx="7658323" cy="803654"/>
          </a:xfrm>
        </p:spPr>
        <p:txBody>
          <a:bodyPr/>
          <a:lstStyle/>
          <a:p>
            <a:r>
              <a:rPr lang="en-IE" dirty="0"/>
              <a:t>Fjármálaplönun, eftirfylgd og spágreining</a:t>
            </a:r>
          </a:p>
        </p:txBody>
      </p:sp>
      <p:sp>
        <p:nvSpPr>
          <p:cNvPr id="3" name="Text Placeholder 2">
            <a:extLst>
              <a:ext uri="{FF2B5EF4-FFF2-40B4-BE49-F238E27FC236}">
                <a16:creationId xmlns:a16="http://schemas.microsoft.com/office/drawing/2014/main" id="{A6D0A2F7-F595-49B0-B052-7DEB07E99B88}"/>
              </a:ext>
            </a:extLst>
          </p:cNvPr>
          <p:cNvSpPr>
            <a:spLocks noGrp="1"/>
          </p:cNvSpPr>
          <p:nvPr>
            <p:ph type="body" sz="quarter" idx="21"/>
          </p:nvPr>
        </p:nvSpPr>
        <p:spPr>
          <a:xfrm>
            <a:off x="4362425" y="2127735"/>
            <a:ext cx="7221426" cy="4530541"/>
          </a:xfrm>
        </p:spPr>
        <p:txBody>
          <a:bodyPr/>
          <a:lstStyle/>
          <a:p>
            <a:pPr>
              <a:spcAft>
                <a:spcPts val="600"/>
              </a:spcAft>
            </a:pPr>
            <a:r>
              <a:rPr lang="en-IE" sz="2400" dirty="0"/>
              <a:t>Nú þegar þú skilur verðlagningu, spágerð og frammistöðueftirlit er kominn tími til að tengja allt saman í </a:t>
            </a:r>
            <a:r>
              <a:rPr lang="en-IE" sz="2400" b="1" dirty="0"/>
              <a:t>fjármálastefnu</a:t>
            </a:r>
            <a:r>
              <a:rPr lang="en-IE" sz="2400" dirty="0"/>
              <a:t>. </a:t>
            </a:r>
          </a:p>
          <a:p>
            <a:pPr>
              <a:spcAft>
                <a:spcPts val="600"/>
              </a:spcAft>
            </a:pPr>
            <a:endParaRPr lang="en-IE" sz="2400" dirty="0"/>
          </a:p>
          <a:p>
            <a:pPr>
              <a:spcAft>
                <a:spcPts val="600"/>
              </a:spcAft>
            </a:pPr>
            <a:r>
              <a:rPr lang="en-IE" sz="2400" dirty="0"/>
              <a:t>Hugsaðu um þetta sem </a:t>
            </a:r>
            <a:r>
              <a:rPr lang="en-IE" sz="2400" b="1" dirty="0"/>
              <a:t>aðaláætlun</a:t>
            </a:r>
            <a:r>
              <a:rPr lang="en-IE" sz="2400" dirty="0"/>
              <a:t> þína um hvernig fyrirtækið þitt mun ná langtímafjárhagslegum árangri. </a:t>
            </a:r>
          </a:p>
          <a:p>
            <a:pPr>
              <a:spcAft>
                <a:spcPts val="600"/>
              </a:spcAft>
            </a:pPr>
            <a:endParaRPr lang="en-IE" sz="2400" dirty="0"/>
          </a:p>
          <a:p>
            <a:pPr>
              <a:spcAft>
                <a:spcPts val="600"/>
              </a:spcAft>
            </a:pPr>
            <a:r>
              <a:rPr lang="en-IE" sz="2400" b="1" dirty="0"/>
              <a:t>Markmið </a:t>
            </a:r>
            <a:r>
              <a:rPr lang="en-IE" sz="2400" dirty="0"/>
              <a:t>fjármálastefnu er að setja markmið (hagnaðarmarkmið, vaxtarplön), skipuleggja hvernig eigi að ná þeim og útlista hvað skuli gera ef hlutirnir ganga ekki alveg eins og búist var við.</a:t>
            </a:r>
          </a:p>
          <a:p>
            <a:pPr>
              <a:spcAft>
                <a:spcPts val="600"/>
              </a:spcAft>
            </a:pPr>
            <a:r>
              <a:rPr lang="en-IE" sz="2400" dirty="0"/>
              <a:t> </a:t>
            </a:r>
          </a:p>
        </p:txBody>
      </p:sp>
      <p:sp>
        <p:nvSpPr>
          <p:cNvPr id="4" name="Text Placeholder 3">
            <a:extLst>
              <a:ext uri="{FF2B5EF4-FFF2-40B4-BE49-F238E27FC236}">
                <a16:creationId xmlns:a16="http://schemas.microsoft.com/office/drawing/2014/main" id="{03191FAB-53E9-1304-BFDE-77450CE8DFB3}"/>
              </a:ext>
            </a:extLst>
          </p:cNvPr>
          <p:cNvSpPr>
            <a:spLocks noGrp="1"/>
          </p:cNvSpPr>
          <p:nvPr>
            <p:ph type="body" sz="quarter" idx="23"/>
          </p:nvPr>
        </p:nvSpPr>
        <p:spPr>
          <a:xfrm>
            <a:off x="4295553" y="1025279"/>
            <a:ext cx="7221426" cy="803654"/>
          </a:xfrm>
        </p:spPr>
        <p:txBody>
          <a:bodyPr/>
          <a:lstStyle/>
          <a:p>
            <a:r>
              <a:rPr lang="en-IE" sz="2400" b="0" i="1" dirty="0">
                <a:solidFill>
                  <a:srgbClr val="E96751"/>
                </a:solidFill>
              </a:rPr>
              <a:t>Hvernig mun fjárhagsáætlun mín líta út til að leiða fyrirtækið mitt að rekstrarjafnvægi, arðsemi og framtíðarvexti?</a:t>
            </a:r>
            <a:endParaRPr lang="en-IE" sz="2400" b="0" dirty="0">
              <a:solidFill>
                <a:srgbClr val="E96751"/>
              </a:solidFill>
            </a:endParaRPr>
          </a:p>
          <a:p>
            <a:endParaRPr lang="en-IE" sz="2400" dirty="0"/>
          </a:p>
        </p:txBody>
      </p:sp>
      <p:sp>
        <p:nvSpPr>
          <p:cNvPr id="5" name="Text Placeholder 4">
            <a:extLst>
              <a:ext uri="{FF2B5EF4-FFF2-40B4-BE49-F238E27FC236}">
                <a16:creationId xmlns:a16="http://schemas.microsoft.com/office/drawing/2014/main" id="{40C2DF76-87B4-46CA-C9AB-70B6309870D9}"/>
              </a:ext>
            </a:extLst>
          </p:cNvPr>
          <p:cNvSpPr>
            <a:spLocks noGrp="1"/>
          </p:cNvSpPr>
          <p:nvPr>
            <p:ph type="body" sz="quarter" idx="18"/>
          </p:nvPr>
        </p:nvSpPr>
        <p:spPr/>
        <p:txBody>
          <a:bodyPr/>
          <a:lstStyle/>
          <a:p>
            <a:r>
              <a:rPr lang="en-IE" sz="3000" b="0" dirty="0"/>
              <a:t>Inngangur</a:t>
            </a:r>
          </a:p>
        </p:txBody>
      </p:sp>
      <p:sp>
        <p:nvSpPr>
          <p:cNvPr id="6" name="Text Placeholder 5">
            <a:extLst>
              <a:ext uri="{FF2B5EF4-FFF2-40B4-BE49-F238E27FC236}">
                <a16:creationId xmlns:a16="http://schemas.microsoft.com/office/drawing/2014/main" id="{00573441-CC86-3A00-5086-A1FE3FB3A825}"/>
              </a:ext>
            </a:extLst>
          </p:cNvPr>
          <p:cNvSpPr>
            <a:spLocks noGrp="1"/>
          </p:cNvSpPr>
          <p:nvPr>
            <p:ph type="body" sz="quarter" idx="19"/>
          </p:nvPr>
        </p:nvSpPr>
        <p:spPr>
          <a:xfrm>
            <a:off x="428413" y="1025279"/>
            <a:ext cx="3277843" cy="385564"/>
          </a:xfrm>
        </p:spPr>
        <p:txBody>
          <a:bodyPr/>
          <a:lstStyle/>
          <a:p>
            <a:r>
              <a:rPr lang="en-IE" dirty="0"/>
              <a:t>Fjármálaplanagerð</a:t>
            </a:r>
          </a:p>
        </p:txBody>
      </p:sp>
    </p:spTree>
    <p:extLst>
      <p:ext uri="{BB962C8B-B14F-4D97-AF65-F5344CB8AC3E}">
        <p14:creationId xmlns:p14="http://schemas.microsoft.com/office/powerpoint/2010/main" val="1265783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E4766-43C7-846D-85F1-03883E88C67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087616E-CAA3-400B-EAE8-8CDD81911FCC}"/>
              </a:ext>
            </a:extLst>
          </p:cNvPr>
          <p:cNvSpPr>
            <a:spLocks noGrp="1"/>
          </p:cNvSpPr>
          <p:nvPr>
            <p:ph type="body" sz="quarter" idx="16"/>
          </p:nvPr>
        </p:nvSpPr>
        <p:spPr>
          <a:xfrm>
            <a:off x="4295552" y="186544"/>
            <a:ext cx="7658323" cy="803654"/>
          </a:xfrm>
        </p:spPr>
        <p:txBody>
          <a:bodyPr/>
          <a:lstStyle/>
          <a:p>
            <a:r>
              <a:rPr lang="en-IE" dirty="0"/>
              <a:t>Fjármálaplansskráning, eftirlit og spágreining</a:t>
            </a:r>
          </a:p>
        </p:txBody>
      </p:sp>
      <p:sp>
        <p:nvSpPr>
          <p:cNvPr id="3" name="Text Placeholder 2">
            <a:extLst>
              <a:ext uri="{FF2B5EF4-FFF2-40B4-BE49-F238E27FC236}">
                <a16:creationId xmlns:a16="http://schemas.microsoft.com/office/drawing/2014/main" id="{347C9E9C-4EBB-9593-1D73-79D1CE41FEC1}"/>
              </a:ext>
            </a:extLst>
          </p:cNvPr>
          <p:cNvSpPr>
            <a:spLocks noGrp="1"/>
          </p:cNvSpPr>
          <p:nvPr>
            <p:ph type="body" sz="quarter" idx="21"/>
          </p:nvPr>
        </p:nvSpPr>
        <p:spPr>
          <a:xfrm>
            <a:off x="4362425" y="2127735"/>
            <a:ext cx="7221426" cy="4530541"/>
          </a:xfrm>
        </p:spPr>
        <p:txBody>
          <a:bodyPr/>
          <a:lstStyle/>
          <a:p>
            <a:pPr>
              <a:spcAft>
                <a:spcPts val="600"/>
              </a:spcAft>
            </a:pPr>
            <a:r>
              <a:rPr lang="en-IE" sz="2400" dirty="0"/>
              <a:t>Í samhengi er þetta kaflinn þar sem þú, sem nýr eigandi, stígur til baka og spyrð: </a:t>
            </a:r>
          </a:p>
          <a:p>
            <a:pPr>
              <a:spcAft>
                <a:spcPts val="600"/>
              </a:spcAft>
            </a:pPr>
            <a:endParaRPr lang="en-IE" sz="2400" dirty="0"/>
          </a:p>
          <a:p>
            <a:pPr>
              <a:spcAft>
                <a:spcPts val="600"/>
              </a:spcAft>
            </a:pPr>
            <a:r>
              <a:rPr lang="en-IE" sz="2400" i="1" dirty="0">
                <a:solidFill>
                  <a:srgbClr val="E96751"/>
                </a:solidFill>
              </a:rPr>
              <a:t>"Hvernig munu öll þessi tölur vinna saman til að gera fyrirtækið mitt sjálfbært og arðbært?"</a:t>
            </a:r>
            <a:r>
              <a:rPr lang="en-IE" sz="2400" dirty="0">
                <a:solidFill>
                  <a:srgbClr val="E96751"/>
                </a:solidFill>
              </a:rPr>
              <a:t> </a:t>
            </a:r>
          </a:p>
          <a:p>
            <a:pPr>
              <a:spcAft>
                <a:spcPts val="600"/>
              </a:spcAft>
            </a:pPr>
            <a:endParaRPr lang="en-IE" sz="2400" dirty="0">
              <a:solidFill>
                <a:srgbClr val="E96751"/>
              </a:solidFill>
            </a:endParaRPr>
          </a:p>
          <a:p>
            <a:pPr>
              <a:spcAft>
                <a:spcPts val="600"/>
              </a:spcAft>
            </a:pPr>
            <a:r>
              <a:rPr lang="en-IE" sz="2400" dirty="0"/>
              <a:t>Markmiðið er að tryggja að þú hafir skýra vegakort</a:t>
            </a:r>
            <a:r>
              <a:rPr lang="en-US" sz="2400" dirty="0"/>
              <a:t>, frá því að standa straum af grunnkostnaði til að afla hagnaðar og </a:t>
            </a:r>
            <a:r>
              <a:rPr lang="en-IE" sz="2400" dirty="0"/>
              <a:t>að lokum stækka eða bæta reksturinn. </a:t>
            </a:r>
          </a:p>
        </p:txBody>
      </p:sp>
      <p:sp>
        <p:nvSpPr>
          <p:cNvPr id="4" name="Text Placeholder 3">
            <a:extLst>
              <a:ext uri="{FF2B5EF4-FFF2-40B4-BE49-F238E27FC236}">
                <a16:creationId xmlns:a16="http://schemas.microsoft.com/office/drawing/2014/main" id="{D833587B-31E9-7E35-048E-E31476142813}"/>
              </a:ext>
            </a:extLst>
          </p:cNvPr>
          <p:cNvSpPr>
            <a:spLocks noGrp="1"/>
          </p:cNvSpPr>
          <p:nvPr>
            <p:ph type="body" sz="quarter" idx="23"/>
          </p:nvPr>
        </p:nvSpPr>
        <p:spPr>
          <a:xfrm>
            <a:off x="4295553" y="1025279"/>
            <a:ext cx="7221426" cy="803654"/>
          </a:xfrm>
        </p:spPr>
        <p:txBody>
          <a:bodyPr/>
          <a:lstStyle/>
          <a:p>
            <a:r>
              <a:rPr lang="en-IE" sz="2400" b="0" i="1" dirty="0">
                <a:solidFill>
                  <a:srgbClr val="E96751"/>
                </a:solidFill>
              </a:rPr>
              <a:t>Hvernig mun fjárhagsáætlun mín líta út til að leiða fyrirtækið mitt að rekstrarjafnvægi, arðsemi og framtíðarvexti?</a:t>
            </a:r>
            <a:endParaRPr lang="en-IE" sz="2400" b="0" dirty="0">
              <a:solidFill>
                <a:srgbClr val="E96751"/>
              </a:solidFill>
            </a:endParaRPr>
          </a:p>
          <a:p>
            <a:endParaRPr lang="en-IE" sz="2400" dirty="0"/>
          </a:p>
        </p:txBody>
      </p:sp>
      <p:sp>
        <p:nvSpPr>
          <p:cNvPr id="5" name="Text Placeholder 4">
            <a:extLst>
              <a:ext uri="{FF2B5EF4-FFF2-40B4-BE49-F238E27FC236}">
                <a16:creationId xmlns:a16="http://schemas.microsoft.com/office/drawing/2014/main" id="{83756D51-81AD-DD24-2B41-DDF1A835F78F}"/>
              </a:ext>
            </a:extLst>
          </p:cNvPr>
          <p:cNvSpPr>
            <a:spLocks noGrp="1"/>
          </p:cNvSpPr>
          <p:nvPr>
            <p:ph type="body" sz="quarter" idx="18"/>
          </p:nvPr>
        </p:nvSpPr>
        <p:spPr/>
        <p:txBody>
          <a:bodyPr/>
          <a:lstStyle/>
          <a:p>
            <a:r>
              <a:rPr lang="en-IE" sz="3000" b="0" dirty="0"/>
              <a:t>Inngangur</a:t>
            </a:r>
          </a:p>
        </p:txBody>
      </p:sp>
      <p:sp>
        <p:nvSpPr>
          <p:cNvPr id="6" name="Text Placeholder 5">
            <a:extLst>
              <a:ext uri="{FF2B5EF4-FFF2-40B4-BE49-F238E27FC236}">
                <a16:creationId xmlns:a16="http://schemas.microsoft.com/office/drawing/2014/main" id="{87862056-C2EE-A3A1-7737-B7BC0293E9C4}"/>
              </a:ext>
            </a:extLst>
          </p:cNvPr>
          <p:cNvSpPr>
            <a:spLocks noGrp="1"/>
          </p:cNvSpPr>
          <p:nvPr>
            <p:ph type="body" sz="quarter" idx="19"/>
          </p:nvPr>
        </p:nvSpPr>
        <p:spPr>
          <a:xfrm>
            <a:off x="428413" y="1025279"/>
            <a:ext cx="3277843" cy="385564"/>
          </a:xfrm>
        </p:spPr>
        <p:txBody>
          <a:bodyPr/>
          <a:lstStyle/>
          <a:p>
            <a:r>
              <a:rPr lang="en-IE" dirty="0"/>
              <a:t>Fjármálaplanagerð</a:t>
            </a:r>
          </a:p>
        </p:txBody>
      </p:sp>
    </p:spTree>
    <p:extLst>
      <p:ext uri="{BB962C8B-B14F-4D97-AF65-F5344CB8AC3E}">
        <p14:creationId xmlns:p14="http://schemas.microsoft.com/office/powerpoint/2010/main" val="2247859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3B38F-AD13-3EF8-D353-1F9E717D088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91FAFA-AB75-3E61-57F9-2B074E53370E}"/>
              </a:ext>
            </a:extLst>
          </p:cNvPr>
          <p:cNvSpPr>
            <a:spLocks noGrp="1"/>
          </p:cNvSpPr>
          <p:nvPr>
            <p:ph type="body" sz="quarter" idx="16"/>
          </p:nvPr>
        </p:nvSpPr>
        <p:spPr>
          <a:xfrm>
            <a:off x="4295552" y="186544"/>
            <a:ext cx="7658323" cy="803654"/>
          </a:xfrm>
        </p:spPr>
        <p:txBody>
          <a:bodyPr/>
          <a:lstStyle/>
          <a:p>
            <a:r>
              <a:rPr lang="en-IE" dirty="0"/>
              <a:t>Fjármálaplönun, eftirfylgd og spágreining</a:t>
            </a:r>
          </a:p>
        </p:txBody>
      </p:sp>
      <p:sp>
        <p:nvSpPr>
          <p:cNvPr id="3" name="Text Placeholder 2">
            <a:extLst>
              <a:ext uri="{FF2B5EF4-FFF2-40B4-BE49-F238E27FC236}">
                <a16:creationId xmlns:a16="http://schemas.microsoft.com/office/drawing/2014/main" id="{99E4C3DA-3F81-D8CE-40E1-F4361A101340}"/>
              </a:ext>
            </a:extLst>
          </p:cNvPr>
          <p:cNvSpPr>
            <a:spLocks noGrp="1"/>
          </p:cNvSpPr>
          <p:nvPr>
            <p:ph type="body" sz="quarter" idx="21"/>
          </p:nvPr>
        </p:nvSpPr>
        <p:spPr>
          <a:xfrm>
            <a:off x="4362425" y="1025335"/>
            <a:ext cx="7221426" cy="4530541"/>
          </a:xfrm>
        </p:spPr>
        <p:txBody>
          <a:bodyPr/>
          <a:lstStyle/>
          <a:p>
            <a:pPr>
              <a:spcAft>
                <a:spcPts val="600"/>
              </a:spcAft>
            </a:pPr>
            <a:r>
              <a:rPr lang="en-IE" sz="2400" dirty="0"/>
              <a:t>Traust fjármálastefna felur í sér </a:t>
            </a:r>
            <a:r>
              <a:rPr lang="en-IE" sz="2400" b="1" dirty="0"/>
              <a:t>að þekkja jöfnunarpunktinn þinn, gera fjárhagsáætlun fyrir allan kostnað og skipuleggja fjárfestingar eða lán</a:t>
            </a:r>
            <a:r>
              <a:rPr lang="en-IE" sz="2400" dirty="0"/>
              <a:t>. </a:t>
            </a:r>
          </a:p>
          <a:p>
            <a:pPr>
              <a:spcAft>
                <a:spcPts val="600"/>
              </a:spcAft>
            </a:pPr>
            <a:endParaRPr lang="en-IE" sz="2400" dirty="0"/>
          </a:p>
          <a:p>
            <a:pPr>
              <a:spcAft>
                <a:spcPts val="600"/>
              </a:spcAft>
            </a:pPr>
            <a:r>
              <a:rPr lang="en-IE" sz="2400" b="1" dirty="0"/>
              <a:t>Það virkar sem raunprófun: </a:t>
            </a:r>
            <a:r>
              <a:rPr lang="en-IE" sz="2400" dirty="0"/>
              <a:t>ef stefna þín sýnir að þú munir ekki hagnast með núverandi forsendum geturðu gert breytingar </a:t>
            </a:r>
            <a:r>
              <a:rPr lang="en-IE" sz="2400" i="1" dirty="0"/>
              <a:t>áður en </a:t>
            </a:r>
            <a:r>
              <a:rPr lang="en-IE" sz="2400" dirty="0"/>
              <a:t>þú lendir í vandræðum. Í grundvallaratriðum er þetta þar sem allar fyrri kaflar móta heildaráætlun þína.</a:t>
            </a:r>
          </a:p>
          <a:p>
            <a:pPr>
              <a:spcAft>
                <a:spcPts val="600"/>
              </a:spcAft>
            </a:pPr>
            <a:endParaRPr lang="en-IE" sz="2400" dirty="0"/>
          </a:p>
          <a:p>
            <a:pPr>
              <a:spcAft>
                <a:spcPts val="600"/>
              </a:spcAft>
            </a:pPr>
            <a:r>
              <a:rPr lang="en-IE" sz="2400" dirty="0"/>
              <a:t>Í </a:t>
            </a:r>
            <a:r>
              <a:rPr lang="en-IE" sz="2400" b="1" dirty="0"/>
              <a:t>fyrri köflum </a:t>
            </a:r>
            <a:r>
              <a:rPr lang="en-IE" sz="2400" dirty="0"/>
              <a:t>reiknaðir þú allan kostnaðinn, spáðir fyrir um tekjur, hreinar tekjur og verð með valinni verðstefnu, tókst á við árstíðabundin sveiflur, ákvað raunsæjan hagnað og beittu hagnaðarmörkum þínum. </a:t>
            </a:r>
          </a:p>
          <a:p>
            <a:pPr>
              <a:spcAft>
                <a:spcPts val="600"/>
              </a:spcAft>
            </a:pPr>
            <a:endParaRPr lang="en-IE" sz="2400" dirty="0"/>
          </a:p>
        </p:txBody>
      </p:sp>
      <p:sp>
        <p:nvSpPr>
          <p:cNvPr id="7" name="Text Placeholder 5">
            <a:extLst>
              <a:ext uri="{FF2B5EF4-FFF2-40B4-BE49-F238E27FC236}">
                <a16:creationId xmlns:a16="http://schemas.microsoft.com/office/drawing/2014/main" id="{66369277-5CCD-A9B4-570B-69622A9B2280}"/>
              </a:ext>
            </a:extLst>
          </p:cNvPr>
          <p:cNvSpPr txBox="1">
            <a:spLocks/>
          </p:cNvSpPr>
          <p:nvPr/>
        </p:nvSpPr>
        <p:spPr>
          <a:xfrm>
            <a:off x="428413" y="1025279"/>
            <a:ext cx="3277843"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Fjármálaplönun</a:t>
            </a:r>
            <a:endParaRPr lang="en-IE" dirty="0"/>
          </a:p>
        </p:txBody>
      </p:sp>
      <p:sp>
        <p:nvSpPr>
          <p:cNvPr id="8" name="Text Placeholder 4">
            <a:extLst>
              <a:ext uri="{FF2B5EF4-FFF2-40B4-BE49-F238E27FC236}">
                <a16:creationId xmlns:a16="http://schemas.microsoft.com/office/drawing/2014/main" id="{A033CD21-E9BF-37BB-DA97-CECD724BB55A}"/>
              </a:ext>
            </a:extLst>
          </p:cNvPr>
          <p:cNvSpPr txBox="1">
            <a:spLocks/>
          </p:cNvSpPr>
          <p:nvPr/>
        </p:nvSpPr>
        <p:spPr>
          <a:xfrm>
            <a:off x="538978" y="1914232"/>
            <a:ext cx="2680738" cy="1049221"/>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b="0"/>
              <a:t>Inngangur</a:t>
            </a:r>
            <a:endParaRPr lang="en-IE" sz="3000" b="0" dirty="0"/>
          </a:p>
        </p:txBody>
      </p:sp>
    </p:spTree>
    <p:extLst>
      <p:ext uri="{BB962C8B-B14F-4D97-AF65-F5344CB8AC3E}">
        <p14:creationId xmlns:p14="http://schemas.microsoft.com/office/powerpoint/2010/main" val="811418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2EE23-2412-B20D-C6ED-603D791B9A25}"/>
            </a:ext>
          </a:extLst>
        </p:cNvPr>
        <p:cNvGrpSpPr/>
        <p:nvPr/>
      </p:nvGrpSpPr>
      <p:grpSpPr>
        <a:xfrm>
          <a:off x="0" y="0"/>
          <a:ext cx="0" cy="0"/>
          <a:chOff x="0" y="0"/>
          <a:chExt cx="0" cy="0"/>
        </a:xfrm>
      </p:grpSpPr>
      <p:sp>
        <p:nvSpPr>
          <p:cNvPr id="5" name="Text Placeholder 5">
            <a:extLst>
              <a:ext uri="{FF2B5EF4-FFF2-40B4-BE49-F238E27FC236}">
                <a16:creationId xmlns:a16="http://schemas.microsoft.com/office/drawing/2014/main" id="{27274BC3-2DF9-F051-07C1-800718995FA5}"/>
              </a:ext>
            </a:extLst>
          </p:cNvPr>
          <p:cNvSpPr txBox="1">
            <a:spLocks/>
          </p:cNvSpPr>
          <p:nvPr/>
        </p:nvSpPr>
        <p:spPr>
          <a:xfrm>
            <a:off x="6726460" y="982073"/>
            <a:ext cx="4608000"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Að gera það hagkvæmt </a:t>
            </a:r>
            <a:r>
              <a:rPr lang="en-US" sz="2400" dirty="0">
                <a:solidFill>
                  <a:srgbClr val="E96751"/>
                </a:solidFill>
              </a:rPr>
              <a:t>– auka tekjur með viðbótarþjónustu og fjárhagslegu eftirliti</a:t>
            </a:r>
          </a:p>
          <a:p>
            <a:pPr marL="0" indent="0">
              <a:spcBef>
                <a:spcPts val="0"/>
              </a:spcBef>
              <a:spcAft>
                <a:spcPts val="600"/>
              </a:spcAft>
              <a:buNone/>
            </a:pPr>
            <a:endParaRPr lang="en-US" sz="2400" dirty="0">
              <a:solidFill>
                <a:srgbClr val="E96751"/>
              </a:solidFill>
            </a:endParaRPr>
          </a:p>
        </p:txBody>
      </p:sp>
      <p:sp>
        <p:nvSpPr>
          <p:cNvPr id="6" name="Text Placeholder 8">
            <a:extLst>
              <a:ext uri="{FF2B5EF4-FFF2-40B4-BE49-F238E27FC236}">
                <a16:creationId xmlns:a16="http://schemas.microsoft.com/office/drawing/2014/main" id="{4A1C7679-6DA6-1EEB-E13A-1DA3CE72E970}"/>
              </a:ext>
            </a:extLst>
          </p:cNvPr>
          <p:cNvSpPr>
            <a:spLocks noGrp="1"/>
          </p:cNvSpPr>
          <p:nvPr>
            <p:ph type="body" sz="quarter" idx="28"/>
          </p:nvPr>
        </p:nvSpPr>
        <p:spPr>
          <a:xfrm>
            <a:off x="394738" y="1340249"/>
            <a:ext cx="5259656" cy="4671588"/>
          </a:xfrm>
        </p:spPr>
        <p:txBody>
          <a:bodyPr/>
          <a:lstStyle/>
          <a:p>
            <a:pPr marL="0" indent="0"/>
            <a:r>
              <a:rPr lang="en-US" dirty="0"/>
              <a:t>Arðsemi felst í meira en að ákvarða rétt verð á hverri nótt. Hún snýst um </a:t>
            </a:r>
            <a:r>
              <a:rPr lang="en-US" dirty="0" err="1"/>
              <a:t>að hámarka </a:t>
            </a:r>
            <a:r>
              <a:rPr lang="en-US" dirty="0"/>
              <a:t>tekjur með aukasölum, úrvalsupplifunum og árstíðarbundnum aðferðum á sama tíma og þú fylgist með fjárhagslegri heilsu þinni. Þessir kaflar sýna þér hvernig á að auka tekjur með viðbótum, stilla verð til að mæta eftirspurn gesta og fylgjast með fjárhagslegri frammistöðu þinni af öryggi. Þú munt læra að búa til sveigjanleg tilboð sem auka meðalverð bókunar, bera saman áætlaðar og raunverulegar tekjur og spá fyrir um niðurstöður til að taka skynsamlegri ákvarðanir. Saman tryggja þessar færni að fyrirtækið þitt haldist sveigjanlegt, sjálfbært og arðbært til lengri tíma.</a:t>
            </a:r>
          </a:p>
        </p:txBody>
      </p:sp>
      <p:sp>
        <p:nvSpPr>
          <p:cNvPr id="7" name="Text Placeholder 7">
            <a:extLst>
              <a:ext uri="{FF2B5EF4-FFF2-40B4-BE49-F238E27FC236}">
                <a16:creationId xmlns:a16="http://schemas.microsoft.com/office/drawing/2014/main" id="{28615D06-3530-D3BC-FF44-59056135064C}"/>
              </a:ext>
            </a:extLst>
          </p:cNvPr>
          <p:cNvSpPr>
            <a:spLocks noGrp="1"/>
          </p:cNvSpPr>
          <p:nvPr>
            <p:ph type="body" sz="quarter" idx="27"/>
          </p:nvPr>
        </p:nvSpPr>
        <p:spPr>
          <a:xfrm>
            <a:off x="0" y="382100"/>
            <a:ext cx="5654394" cy="720752"/>
          </a:xfrm>
        </p:spPr>
        <p:txBody>
          <a:bodyPr/>
          <a:lstStyle/>
          <a:p>
            <a:r>
              <a:rPr lang="en-US" dirty="0"/>
              <a:t>Kafli 8 (hluti 5) Yfirlit</a:t>
            </a:r>
          </a:p>
        </p:txBody>
      </p:sp>
      <p:cxnSp>
        <p:nvCxnSpPr>
          <p:cNvPr id="8" name="Straight Connector 7">
            <a:extLst>
              <a:ext uri="{FF2B5EF4-FFF2-40B4-BE49-F238E27FC236}">
                <a16:creationId xmlns:a16="http://schemas.microsoft.com/office/drawing/2014/main" id="{10E8BE1D-3A81-020B-BAEC-75C3E9537F9C}"/>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0E4F8D0C-E864-E123-85EC-E11A11C74764}"/>
              </a:ext>
            </a:extLst>
          </p:cNvPr>
          <p:cNvSpPr txBox="1">
            <a:spLocks/>
          </p:cNvSpPr>
          <p:nvPr/>
        </p:nvSpPr>
        <p:spPr>
          <a:xfrm>
            <a:off x="6808379" y="3859025"/>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494949"/>
                </a:solidFill>
              </a:rPr>
              <a:t>Greindu </a:t>
            </a:r>
            <a:r>
              <a:rPr lang="en-US" sz="1800" b="1" dirty="0">
                <a:solidFill>
                  <a:srgbClr val="494949"/>
                </a:solidFill>
              </a:rPr>
              <a:t>tækifæri til aukasölu </a:t>
            </a:r>
            <a:r>
              <a:rPr lang="en-US" sz="1800" dirty="0">
                <a:solidFill>
                  <a:srgbClr val="494949"/>
                </a:solidFill>
              </a:rPr>
              <a:t>og </a:t>
            </a:r>
            <a:r>
              <a:rPr lang="en-US" sz="1800" b="1" dirty="0">
                <a:solidFill>
                  <a:srgbClr val="494949"/>
                </a:solidFill>
              </a:rPr>
              <a:t>viðbótarþjónustu </a:t>
            </a:r>
            <a:r>
              <a:rPr lang="en-US" sz="1800" dirty="0">
                <a:solidFill>
                  <a:srgbClr val="494949"/>
                </a:solidFill>
              </a:rPr>
              <a:t>sem gestir meta og eru tilbúnir að greiða fyrir.</a:t>
            </a:r>
          </a:p>
          <a:p>
            <a:pPr marL="285750" indent="-285750">
              <a:buFont typeface="Arial" panose="020B0604020202020204" pitchFamily="34" charset="0"/>
              <a:buChar char="•"/>
            </a:pPr>
            <a:r>
              <a:rPr lang="en-US" sz="1800" dirty="0">
                <a:solidFill>
                  <a:srgbClr val="494949"/>
                </a:solidFill>
              </a:rPr>
              <a:t>Búðu til verðlagsstig til að höfða til mismunandi gestahópa og auka tekjur á hverja bókun.</a:t>
            </a:r>
          </a:p>
          <a:p>
            <a:pPr marL="285750" indent="-285750">
              <a:buFont typeface="Arial" panose="020B0604020202020204" pitchFamily="34" charset="0"/>
              <a:buChar char="•"/>
            </a:pPr>
            <a:r>
              <a:rPr lang="en-US" sz="1800" dirty="0">
                <a:solidFill>
                  <a:srgbClr val="494949"/>
                </a:solidFill>
              </a:rPr>
              <a:t>Innleiða </a:t>
            </a:r>
            <a:r>
              <a:rPr lang="en-US" sz="1800" b="1" dirty="0">
                <a:solidFill>
                  <a:srgbClr val="494949"/>
                </a:solidFill>
              </a:rPr>
              <a:t>viðbótarstefnur </a:t>
            </a:r>
            <a:r>
              <a:rPr lang="en-US" sz="1800" dirty="0">
                <a:solidFill>
                  <a:srgbClr val="494949"/>
                </a:solidFill>
              </a:rPr>
              <a:t>sem samræmast vörumerki fyrirtækisins og afkastagetu.</a:t>
            </a:r>
          </a:p>
          <a:p>
            <a:pPr marL="285750" indent="-285750">
              <a:buFont typeface="Arial" panose="020B0604020202020204" pitchFamily="34" charset="0"/>
              <a:buChar char="•"/>
            </a:pPr>
            <a:r>
              <a:rPr lang="en-US" sz="1800" dirty="0">
                <a:solidFill>
                  <a:srgbClr val="494949"/>
                </a:solidFill>
              </a:rPr>
              <a:t>Fylgjast með og meta </a:t>
            </a:r>
            <a:r>
              <a:rPr lang="en-US" sz="1800" b="1" dirty="0">
                <a:solidFill>
                  <a:srgbClr val="494949"/>
                </a:solidFill>
              </a:rPr>
              <a:t>fjárhagslega frammistöðu </a:t>
            </a:r>
            <a:r>
              <a:rPr lang="en-US" sz="1800" dirty="0">
                <a:solidFill>
                  <a:srgbClr val="494949"/>
                </a:solidFill>
              </a:rPr>
              <a:t>þína með lykiltekjuvísum.</a:t>
            </a:r>
          </a:p>
          <a:p>
            <a:pPr marL="285750" indent="-285750">
              <a:buFont typeface="Arial" panose="020B0604020202020204" pitchFamily="34" charset="0"/>
              <a:buChar char="•"/>
            </a:pPr>
            <a:r>
              <a:rPr lang="en-US" sz="1800" b="1" dirty="0">
                <a:solidFill>
                  <a:srgbClr val="494949"/>
                </a:solidFill>
              </a:rPr>
              <a:t>Spáðu tekjum </a:t>
            </a:r>
            <a:r>
              <a:rPr lang="en-US" sz="1800" dirty="0">
                <a:solidFill>
                  <a:srgbClr val="494949"/>
                </a:solidFill>
              </a:rPr>
              <a:t>út frá árstíðabundnum þróunum, verðlagningu og áætlaðri nýtingu.</a:t>
            </a:r>
          </a:p>
          <a:p>
            <a:pPr marL="285750" indent="-285750">
              <a:buFont typeface="Arial" panose="020B0604020202020204" pitchFamily="34" charset="0"/>
              <a:buChar char="•"/>
            </a:pPr>
            <a:r>
              <a:rPr lang="en-US" sz="1800" dirty="0">
                <a:solidFill>
                  <a:srgbClr val="494949"/>
                </a:solidFill>
              </a:rPr>
              <a:t>Gerið upplýstar breytingar til að </a:t>
            </a:r>
            <a:r>
              <a:rPr lang="en-US" sz="1800" b="1" dirty="0">
                <a:solidFill>
                  <a:srgbClr val="494949"/>
                </a:solidFill>
              </a:rPr>
              <a:t>bæta fjárhagslega niðurstöðu </a:t>
            </a:r>
            <a:r>
              <a:rPr lang="en-US" sz="1800" dirty="0">
                <a:solidFill>
                  <a:srgbClr val="494949"/>
                </a:solidFill>
              </a:rPr>
              <a:t>og langtíma arðsemi.</a:t>
            </a:r>
            <a:endParaRPr lang="en-US" sz="1800" dirty="0">
              <a:solidFill>
                <a:srgbClr val="595959"/>
              </a:solidFill>
            </a:endParaRPr>
          </a:p>
        </p:txBody>
      </p:sp>
      <p:sp>
        <p:nvSpPr>
          <p:cNvPr id="2" name="TextBox 1">
            <a:extLst>
              <a:ext uri="{FF2B5EF4-FFF2-40B4-BE49-F238E27FC236}">
                <a16:creationId xmlns:a16="http://schemas.microsoft.com/office/drawing/2014/main" id="{C631E8C1-A460-8887-8A2F-CEB55E84D8E2}"/>
              </a:ext>
            </a:extLst>
          </p:cNvPr>
          <p:cNvSpPr txBox="1"/>
          <p:nvPr/>
        </p:nvSpPr>
        <p:spPr>
          <a:xfrm>
            <a:off x="6726460" y="244783"/>
            <a:ext cx="4335238" cy="646331"/>
          </a:xfrm>
          <a:prstGeom prst="rect">
            <a:avLst/>
          </a:prstGeom>
          <a:noFill/>
        </p:spPr>
        <p:txBody>
          <a:bodyPr wrap="square" rtlCol="0">
            <a:spAutoFit/>
          </a:bodyPr>
          <a:lstStyle/>
          <a:p>
            <a:r>
              <a:rPr lang="en-IE" sz="3600" b="1" dirty="0">
                <a:solidFill>
                  <a:srgbClr val="459597"/>
                </a:solidFill>
              </a:rPr>
              <a:t>Námsárangur</a:t>
            </a:r>
          </a:p>
        </p:txBody>
      </p:sp>
    </p:spTree>
    <p:extLst>
      <p:ext uri="{BB962C8B-B14F-4D97-AF65-F5344CB8AC3E}">
        <p14:creationId xmlns:p14="http://schemas.microsoft.com/office/powerpoint/2010/main" val="2129455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82DBB-C625-D285-84D4-25B338C82C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D3405B2-4AB1-45F1-CADA-B0CB13B3CACD}"/>
              </a:ext>
            </a:extLst>
          </p:cNvPr>
          <p:cNvSpPr>
            <a:spLocks noGrp="1"/>
          </p:cNvSpPr>
          <p:nvPr>
            <p:ph type="body" sz="quarter" idx="16"/>
          </p:nvPr>
        </p:nvSpPr>
        <p:spPr>
          <a:xfrm>
            <a:off x="4295552" y="186544"/>
            <a:ext cx="7658323" cy="803654"/>
          </a:xfrm>
        </p:spPr>
        <p:txBody>
          <a:bodyPr/>
          <a:lstStyle/>
          <a:p>
            <a:r>
              <a:rPr lang="en-IE" dirty="0"/>
              <a:t>Fjármálaplönun, eftirlit og spágreining</a:t>
            </a:r>
          </a:p>
        </p:txBody>
      </p:sp>
      <p:sp>
        <p:nvSpPr>
          <p:cNvPr id="3" name="Text Placeholder 2">
            <a:extLst>
              <a:ext uri="{FF2B5EF4-FFF2-40B4-BE49-F238E27FC236}">
                <a16:creationId xmlns:a16="http://schemas.microsoft.com/office/drawing/2014/main" id="{D940274B-F61D-4AFD-BB1A-46C919E38334}"/>
              </a:ext>
            </a:extLst>
          </p:cNvPr>
          <p:cNvSpPr>
            <a:spLocks noGrp="1"/>
          </p:cNvSpPr>
          <p:nvPr>
            <p:ph type="body" sz="quarter" idx="21"/>
          </p:nvPr>
        </p:nvSpPr>
        <p:spPr>
          <a:xfrm>
            <a:off x="4362425" y="1025335"/>
            <a:ext cx="7221426" cy="4530541"/>
          </a:xfrm>
        </p:spPr>
        <p:txBody>
          <a:bodyPr/>
          <a:lstStyle/>
          <a:p>
            <a:pPr>
              <a:spcAft>
                <a:spcPts val="600"/>
              </a:spcAft>
            </a:pPr>
            <a:r>
              <a:rPr lang="en-IE" sz="2400" dirty="0"/>
              <a:t>Nú munum við </a:t>
            </a:r>
            <a:r>
              <a:rPr lang="en-IE" sz="2400" b="1" dirty="0"/>
              <a:t>beita öllum útreikningum þínum </a:t>
            </a:r>
            <a:r>
              <a:rPr lang="en-IE" sz="2400" dirty="0"/>
              <a:t>í fjármálastjórnun þína, þar á meðal hvernig á að stýra fjárhagsáætlun, fylgjast með frammistöðu, </a:t>
            </a:r>
            <a:r>
              <a:rPr lang="en-US" sz="2400" dirty="0"/>
              <a:t>fara yfir fjárhagsreikninga, aðlaga áætlanir og stefnur til að bregðast við áskorunum eða tækifærum, og endurtaka og bæta</a:t>
            </a:r>
            <a:r>
              <a:rPr lang="en-IE" sz="2400" dirty="0"/>
              <a:t>.</a:t>
            </a:r>
          </a:p>
          <a:p>
            <a:pPr>
              <a:spcAft>
                <a:spcPts val="600"/>
              </a:spcAft>
            </a:pPr>
            <a:endParaRPr lang="en-IE" sz="2400" dirty="0"/>
          </a:p>
        </p:txBody>
      </p:sp>
      <p:sp>
        <p:nvSpPr>
          <p:cNvPr id="7" name="Text Placeholder 5">
            <a:extLst>
              <a:ext uri="{FF2B5EF4-FFF2-40B4-BE49-F238E27FC236}">
                <a16:creationId xmlns:a16="http://schemas.microsoft.com/office/drawing/2014/main" id="{818D4C57-EAB3-36EC-E02F-FE60C8115FAF}"/>
              </a:ext>
            </a:extLst>
          </p:cNvPr>
          <p:cNvSpPr txBox="1">
            <a:spLocks/>
          </p:cNvSpPr>
          <p:nvPr/>
        </p:nvSpPr>
        <p:spPr>
          <a:xfrm>
            <a:off x="428413" y="1025279"/>
            <a:ext cx="3277843"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Fjármálaplanagerð</a:t>
            </a:r>
            <a:endParaRPr lang="en-IE" dirty="0"/>
          </a:p>
        </p:txBody>
      </p:sp>
      <p:sp>
        <p:nvSpPr>
          <p:cNvPr id="8" name="Text Placeholder 4">
            <a:extLst>
              <a:ext uri="{FF2B5EF4-FFF2-40B4-BE49-F238E27FC236}">
                <a16:creationId xmlns:a16="http://schemas.microsoft.com/office/drawing/2014/main" id="{256B536A-EC0C-FE51-787E-67D4821B7FDA}"/>
              </a:ext>
            </a:extLst>
          </p:cNvPr>
          <p:cNvSpPr txBox="1">
            <a:spLocks/>
          </p:cNvSpPr>
          <p:nvPr/>
        </p:nvSpPr>
        <p:spPr>
          <a:xfrm>
            <a:off x="538978" y="1914232"/>
            <a:ext cx="2680738" cy="1049221"/>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b="0"/>
              <a:t>Inngangur</a:t>
            </a:r>
            <a:endParaRPr lang="en-IE" sz="3000" b="0" dirty="0"/>
          </a:p>
        </p:txBody>
      </p:sp>
    </p:spTree>
    <p:extLst>
      <p:ext uri="{BB962C8B-B14F-4D97-AF65-F5344CB8AC3E}">
        <p14:creationId xmlns:p14="http://schemas.microsoft.com/office/powerpoint/2010/main" val="3205806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1538D2-2576-F604-C85F-BE97A7425657}"/>
              </a:ext>
            </a:extLst>
          </p:cNvPr>
          <p:cNvSpPr>
            <a:spLocks noGrp="1"/>
          </p:cNvSpPr>
          <p:nvPr>
            <p:ph type="body" sz="quarter" idx="16"/>
          </p:nvPr>
        </p:nvSpPr>
        <p:spPr>
          <a:xfrm>
            <a:off x="352930" y="2565258"/>
            <a:ext cx="5133469" cy="3066422"/>
          </a:xfrm>
        </p:spPr>
        <p:txBody>
          <a:bodyPr>
            <a:normAutofit fontScale="55000" lnSpcReduction="20000"/>
          </a:bodyPr>
          <a:lstStyle/>
          <a:p>
            <a:pPr algn="ctr">
              <a:lnSpc>
                <a:spcPct val="120000"/>
              </a:lnSpc>
              <a:spcAft>
                <a:spcPts val="600"/>
              </a:spcAft>
            </a:pPr>
            <a:r>
              <a:rPr lang="en-US" b="1" i="1" dirty="0"/>
              <a:t>Er ég að halda mig við fjárhagsáætlunina mína—og hvaða breytingar þarf ég að gera?</a:t>
            </a:r>
          </a:p>
          <a:p>
            <a:pPr algn="ctr">
              <a:lnSpc>
                <a:spcPct val="120000"/>
              </a:lnSpc>
              <a:spcAft>
                <a:spcPts val="600"/>
              </a:spcAft>
            </a:pPr>
            <a:r>
              <a:rPr lang="en-US" b="1" dirty="0"/>
              <a:t>Markmið: </a:t>
            </a:r>
            <a:r>
              <a:rPr lang="en-IE" dirty="0"/>
              <a:t>Að fylgjast með og bera saman útgjöld til að halda sig innan fjárhagsáætlunar. </a:t>
            </a:r>
            <a:r>
              <a:rPr lang="en-US" b="1" dirty="0"/>
              <a:t>Meta fjárhagslega frammistöðu </a:t>
            </a:r>
            <a:r>
              <a:rPr lang="en-US" dirty="0"/>
              <a:t>með því að bera saman áætlaða og raunverulega niðurstöðu.</a:t>
            </a:r>
            <a:endParaRPr lang="en-IE" dirty="0"/>
          </a:p>
          <a:p>
            <a:pPr>
              <a:lnSpc>
                <a:spcPct val="120000"/>
              </a:lnSpc>
            </a:pPr>
            <a:endParaRPr lang="en-IE" dirty="0"/>
          </a:p>
        </p:txBody>
      </p:sp>
      <p:sp>
        <p:nvSpPr>
          <p:cNvPr id="8" name="Text Placeholder 7">
            <a:extLst>
              <a:ext uri="{FF2B5EF4-FFF2-40B4-BE49-F238E27FC236}">
                <a16:creationId xmlns:a16="http://schemas.microsoft.com/office/drawing/2014/main" id="{19DC4087-5BF0-C86A-27E6-98297CE1ABE1}"/>
              </a:ext>
            </a:extLst>
          </p:cNvPr>
          <p:cNvSpPr>
            <a:spLocks noGrp="1"/>
          </p:cNvSpPr>
          <p:nvPr>
            <p:ph type="body" sz="quarter" idx="17"/>
          </p:nvPr>
        </p:nvSpPr>
        <p:spPr>
          <a:xfrm>
            <a:off x="352931" y="717378"/>
            <a:ext cx="5590669" cy="582221"/>
          </a:xfrm>
        </p:spPr>
        <p:txBody>
          <a:bodyPr/>
          <a:lstStyle/>
          <a:p>
            <a:r>
              <a:rPr lang="en-IE" sz="5000" dirty="0"/>
              <a:t>Fjárhagsstýring </a:t>
            </a:r>
            <a:r>
              <a:rPr lang="en-IE" sz="4000" i="1" dirty="0"/>
              <a:t>(mat og áætlunargerð) </a:t>
            </a:r>
          </a:p>
        </p:txBody>
      </p:sp>
      <p:pic>
        <p:nvPicPr>
          <p:cNvPr id="12" name="Picture Placeholder 11" descr="A close-up of people holding papers&#10;&#10;AI-generated content may be incorrect.">
            <a:extLst>
              <a:ext uri="{FF2B5EF4-FFF2-40B4-BE49-F238E27FC236}">
                <a16:creationId xmlns:a16="http://schemas.microsoft.com/office/drawing/2014/main" id="{FF274600-133F-677B-55DC-B2EC036DCCF0}"/>
              </a:ext>
            </a:extLst>
          </p:cNvPr>
          <p:cNvPicPr>
            <a:picLocks noGrp="1" noChangeAspect="1"/>
          </p:cNvPicPr>
          <p:nvPr>
            <p:ph type="pic" sz="quarter" idx="19"/>
          </p:nvPr>
        </p:nvPicPr>
        <p:blipFill>
          <a:blip r:embed="rId2"/>
          <a:srcRect l="2014" r="2014"/>
          <a:stretch>
            <a:fillRect/>
          </a:stretch>
        </p:blipFill>
        <p:spPr/>
      </p:pic>
      <p:grpSp>
        <p:nvGrpSpPr>
          <p:cNvPr id="13" name="Group 12">
            <a:extLst>
              <a:ext uri="{FF2B5EF4-FFF2-40B4-BE49-F238E27FC236}">
                <a16:creationId xmlns:a16="http://schemas.microsoft.com/office/drawing/2014/main" id="{CCA271C4-1745-D702-06F0-D0909044AEF1}"/>
              </a:ext>
            </a:extLst>
          </p:cNvPr>
          <p:cNvGrpSpPr/>
          <p:nvPr/>
        </p:nvGrpSpPr>
        <p:grpSpPr>
          <a:xfrm>
            <a:off x="10920313" y="97029"/>
            <a:ext cx="1081945" cy="1011723"/>
            <a:chOff x="1016000" y="1137920"/>
            <a:chExt cx="1016000" cy="1016000"/>
          </a:xfrm>
        </p:grpSpPr>
        <p:sp>
          <p:nvSpPr>
            <p:cNvPr id="14" name="Oval 13">
              <a:extLst>
                <a:ext uri="{FF2B5EF4-FFF2-40B4-BE49-F238E27FC236}">
                  <a16:creationId xmlns:a16="http://schemas.microsoft.com/office/drawing/2014/main" id="{7C5ABB32-E3F4-8B45-F0A7-23E7A32234AA}"/>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14">
              <a:extLst>
                <a:ext uri="{FF2B5EF4-FFF2-40B4-BE49-F238E27FC236}">
                  <a16:creationId xmlns:a16="http://schemas.microsoft.com/office/drawing/2014/main" id="{79C7AAE5-2A5E-51E7-A4F7-A764F0DE261B}"/>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39</a:t>
              </a:r>
            </a:p>
          </p:txBody>
        </p:sp>
      </p:grpSp>
    </p:spTree>
    <p:extLst>
      <p:ext uri="{BB962C8B-B14F-4D97-AF65-F5344CB8AC3E}">
        <p14:creationId xmlns:p14="http://schemas.microsoft.com/office/powerpoint/2010/main" val="1472270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41655-EBA2-D3D6-3A90-30AC4AE5E21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5E3A2B7-06B5-6054-B06E-B1217A9FED27}"/>
              </a:ext>
            </a:extLst>
          </p:cNvPr>
          <p:cNvSpPr>
            <a:spLocks noGrp="1"/>
          </p:cNvSpPr>
          <p:nvPr>
            <p:ph type="body" sz="quarter" idx="16"/>
          </p:nvPr>
        </p:nvSpPr>
        <p:spPr/>
        <p:txBody>
          <a:bodyPr/>
          <a:lstStyle/>
          <a:p>
            <a:r>
              <a:rPr lang="en-US" sz="3200" dirty="0">
                <a:solidFill>
                  <a:srgbClr val="E96751"/>
                </a:solidFill>
              </a:rPr>
              <a:t>Hringrás fjárhagslegrar frammistöðu fyrirtækja </a:t>
            </a:r>
            <a:r>
              <a:rPr lang="en-US" sz="3200" dirty="0">
                <a:solidFill>
                  <a:srgbClr val="459597"/>
                </a:solidFill>
              </a:rPr>
              <a:t>- fjárhagsáætlunargerð</a:t>
            </a:r>
            <a:endParaRPr lang="en-GB" sz="3200" dirty="0">
              <a:solidFill>
                <a:srgbClr val="459597"/>
              </a:solidFill>
            </a:endParaRPr>
          </a:p>
        </p:txBody>
      </p:sp>
      <p:sp>
        <p:nvSpPr>
          <p:cNvPr id="11" name="Freeform: Shape 10">
            <a:extLst>
              <a:ext uri="{FF2B5EF4-FFF2-40B4-BE49-F238E27FC236}">
                <a16:creationId xmlns:a16="http://schemas.microsoft.com/office/drawing/2014/main" id="{3D8F56AC-5755-64CF-1896-BFC545FF8D15}"/>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41E8E76C-44BE-3F24-F365-AAE21FFD800F}"/>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846F0775-5BC5-C609-3EA7-50415562464C}"/>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C0847920-30F0-B070-3057-90590367BB22}"/>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63FD5C62-8D64-5F13-506B-AC7C10A7ABC9}"/>
              </a:ext>
            </a:extLst>
          </p:cNvPr>
          <p:cNvGrpSpPr/>
          <p:nvPr/>
        </p:nvGrpSpPr>
        <p:grpSpPr>
          <a:xfrm>
            <a:off x="0" y="1551111"/>
            <a:ext cx="11734800" cy="4882674"/>
            <a:chOff x="0" y="1565257"/>
            <a:chExt cx="11458574" cy="5147259"/>
          </a:xfrm>
        </p:grpSpPr>
        <p:grpSp>
          <p:nvGrpSpPr>
            <p:cNvPr id="19" name="Group 18">
              <a:extLst>
                <a:ext uri="{FF2B5EF4-FFF2-40B4-BE49-F238E27FC236}">
                  <a16:creationId xmlns:a16="http://schemas.microsoft.com/office/drawing/2014/main" id="{D751DF39-903F-EB5D-9285-E5E16DF57A21}"/>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67CC89DD-11D0-AB5E-1270-E8BC1007E5B0}"/>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F9B6D3A-B600-19E0-DFB2-5D8D089806E5}"/>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801EFC09-9541-3F5F-BA5C-345492D714B6}"/>
                  </a:ext>
                </a:extLst>
              </p:cNvPr>
              <p:cNvSpPr/>
              <p:nvPr/>
            </p:nvSpPr>
            <p:spPr>
              <a:xfrm>
                <a:off x="798381" y="1971933"/>
                <a:ext cx="2651743" cy="1573021"/>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71315F0E-2932-B744-640F-749466C3A91F}"/>
                  </a:ext>
                </a:extLst>
              </p:cNvPr>
              <p:cNvSpPr/>
              <p:nvPr/>
            </p:nvSpPr>
            <p:spPr>
              <a:xfrm>
                <a:off x="3683025"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09AF18BB-BA3C-0524-08D0-5ECBF2241E69}"/>
                  </a:ext>
                </a:extLst>
              </p:cNvPr>
              <p:cNvSpPr/>
              <p:nvPr/>
            </p:nvSpPr>
            <p:spPr>
              <a:xfrm>
                <a:off x="6244928"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5D3DD176-53BD-29F5-894B-BA004E028614}"/>
                  </a:ext>
                </a:extLst>
              </p:cNvPr>
              <p:cNvSpPr/>
              <p:nvPr/>
            </p:nvSpPr>
            <p:spPr>
              <a:xfrm>
                <a:off x="8806830"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0D7E3B2B-BA53-B712-6B68-54DDD787E4E7}"/>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Setja fjárhagsmarkmið</a:t>
              </a:r>
              <a:endParaRPr lang="en-GB" sz="2400" b="1" dirty="0">
                <a:solidFill>
                  <a:schemeClr val="bg1"/>
                </a:solidFill>
              </a:endParaRPr>
            </a:p>
          </p:txBody>
        </p:sp>
        <p:sp>
          <p:nvSpPr>
            <p:cNvPr id="21" name="TextBox 20">
              <a:extLst>
                <a:ext uri="{FF2B5EF4-FFF2-40B4-BE49-F238E27FC236}">
                  <a16:creationId xmlns:a16="http://schemas.microsoft.com/office/drawing/2014/main" id="{BE19B1D0-4D8C-B962-A760-27355F7C77B3}"/>
                </a:ext>
              </a:extLst>
            </p:cNvPr>
            <p:cNvSpPr txBox="1"/>
            <p:nvPr/>
          </p:nvSpPr>
          <p:spPr>
            <a:xfrm>
              <a:off x="3838922" y="2096258"/>
              <a:ext cx="1861722" cy="876028"/>
            </a:xfrm>
            <a:prstGeom prst="rect">
              <a:avLst/>
            </a:prstGeom>
            <a:noFill/>
          </p:spPr>
          <p:txBody>
            <a:bodyPr wrap="square" rtlCol="0">
              <a:spAutoFit/>
            </a:bodyPr>
            <a:lstStyle/>
            <a:p>
              <a:pPr algn="ctr"/>
              <a:r>
                <a:rPr lang="en-GB" sz="2400" b="1" dirty="0">
                  <a:solidFill>
                    <a:schemeClr val="bg1"/>
                  </a:solidFill>
                </a:rPr>
                <a:t>2. Áætlanagerð </a:t>
              </a:r>
              <a:r>
                <a:rPr lang="en-GB" sz="2200" i="1" dirty="0">
                  <a:solidFill>
                    <a:schemeClr val="bg1"/>
                  </a:solidFill>
                </a:rPr>
                <a:t>(skipulagning)</a:t>
              </a:r>
            </a:p>
          </p:txBody>
        </p:sp>
        <p:sp>
          <p:nvSpPr>
            <p:cNvPr id="22" name="TextBox 21">
              <a:extLst>
                <a:ext uri="{FF2B5EF4-FFF2-40B4-BE49-F238E27FC236}">
                  <a16:creationId xmlns:a16="http://schemas.microsoft.com/office/drawing/2014/main" id="{656D2A84-D2B2-A528-493A-1CB4C6DEFE33}"/>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Frammistöðueftirlit</a:t>
              </a:r>
            </a:p>
            <a:p>
              <a:pPr algn="ctr"/>
              <a:r>
                <a:rPr lang="en-GB" sz="2400" i="1" dirty="0">
                  <a:solidFill>
                    <a:schemeClr val="bg1"/>
                  </a:solidFill>
                </a:rPr>
                <a:t>(</a:t>
              </a:r>
              <a:r>
                <a:rPr lang="en-GB" sz="2200" i="1" dirty="0">
                  <a:solidFill>
                    <a:schemeClr val="bg1"/>
                  </a:solidFill>
                </a:rPr>
                <a:t>Eftirlit)</a:t>
              </a:r>
            </a:p>
          </p:txBody>
        </p:sp>
        <p:sp>
          <p:nvSpPr>
            <p:cNvPr id="23" name="TextBox 22">
              <a:extLst>
                <a:ext uri="{FF2B5EF4-FFF2-40B4-BE49-F238E27FC236}">
                  <a16:creationId xmlns:a16="http://schemas.microsoft.com/office/drawing/2014/main" id="{D4501A5F-7298-467C-EA3F-E5219445BC5A}"/>
                </a:ext>
              </a:extLst>
            </p:cNvPr>
            <p:cNvSpPr txBox="1"/>
            <p:nvPr/>
          </p:nvSpPr>
          <p:spPr>
            <a:xfrm>
              <a:off x="8839306" y="1864686"/>
              <a:ext cx="2296526" cy="1232927"/>
            </a:xfrm>
            <a:prstGeom prst="rect">
              <a:avLst/>
            </a:prstGeom>
            <a:solidFill>
              <a:srgbClr val="FDCA8D"/>
            </a:solidFill>
          </p:spPr>
          <p:txBody>
            <a:bodyPr wrap="square" rtlCol="0">
              <a:spAutoFit/>
            </a:bodyPr>
            <a:lstStyle/>
            <a:p>
              <a:pPr algn="ctr"/>
              <a:r>
                <a:rPr lang="en-IE" sz="2400" b="1" dirty="0">
                  <a:solidFill>
                    <a:schemeClr val="bg1"/>
                  </a:solidFill>
                </a:rPr>
                <a:t>4. Fjárhagsskýrslur</a:t>
              </a:r>
            </a:p>
            <a:p>
              <a:pPr algn="ctr"/>
              <a:r>
                <a:rPr lang="en-IE" sz="2200" dirty="0">
                  <a:solidFill>
                    <a:schemeClr val="bg1"/>
                  </a:solidFill>
                </a:rPr>
                <a:t>(Greining og aðlögun)</a:t>
              </a:r>
              <a:endParaRPr lang="en-GB" sz="2200" dirty="0">
                <a:solidFill>
                  <a:schemeClr val="bg1"/>
                </a:solidFill>
              </a:endParaRPr>
            </a:p>
          </p:txBody>
        </p:sp>
        <p:sp>
          <p:nvSpPr>
            <p:cNvPr id="25" name="TextBox 24">
              <a:extLst>
                <a:ext uri="{FF2B5EF4-FFF2-40B4-BE49-F238E27FC236}">
                  <a16:creationId xmlns:a16="http://schemas.microsoft.com/office/drawing/2014/main" id="{6EC4AF3C-2680-2CC5-5424-55EE04B99BD3}"/>
                </a:ext>
              </a:extLst>
            </p:cNvPr>
            <p:cNvSpPr txBox="1"/>
            <p:nvPr/>
          </p:nvSpPr>
          <p:spPr>
            <a:xfrm>
              <a:off x="798381" y="3354411"/>
              <a:ext cx="2455622" cy="3309436"/>
            </a:xfrm>
            <a:prstGeom prst="rect">
              <a:avLst/>
            </a:prstGeom>
            <a:noFill/>
          </p:spPr>
          <p:txBody>
            <a:bodyPr wrap="square" rtlCol="0">
              <a:spAutoFit/>
            </a:bodyPr>
            <a:lstStyle/>
            <a:p>
              <a:pPr algn="ctr"/>
              <a:r>
                <a:rPr lang="en-US" sz="2200" dirty="0">
                  <a:solidFill>
                    <a:schemeClr val="bg1"/>
                  </a:solidFill>
                </a:rPr>
                <a:t>Skilgreindu hvað árangur lítur út fyrir að vera: hagnaðarmarkmið, verð, sparnaðarmarkmið, endurfjárfestingaráætlanir.</a:t>
              </a:r>
              <a:br>
                <a:rPr lang="en-US" sz="2200" dirty="0">
                  <a:solidFill>
                    <a:schemeClr val="bg1"/>
                  </a:solidFill>
                </a:rPr>
              </a:br>
              <a:r>
                <a:rPr lang="en-US" sz="2200" i="1" dirty="0">
                  <a:solidFill>
                    <a:schemeClr val="bg1"/>
                  </a:solidFill>
                </a:rPr>
                <a:t>"Ég vil afla mér 20.000 evra hagnaðar á þessu ári af glamping-svæðinu mínu."</a:t>
              </a:r>
              <a:endParaRPr lang="en-GB" sz="2200" dirty="0">
                <a:solidFill>
                  <a:schemeClr val="bg1"/>
                </a:solidFill>
              </a:endParaRPr>
            </a:p>
          </p:txBody>
        </p:sp>
        <p:sp>
          <p:nvSpPr>
            <p:cNvPr id="26" name="TextBox 25">
              <a:extLst>
                <a:ext uri="{FF2B5EF4-FFF2-40B4-BE49-F238E27FC236}">
                  <a16:creationId xmlns:a16="http://schemas.microsoft.com/office/drawing/2014/main" id="{65BAA7FB-FC97-EBC1-C83F-A2134C60FFED}"/>
                </a:ext>
              </a:extLst>
            </p:cNvPr>
            <p:cNvSpPr txBox="1"/>
            <p:nvPr/>
          </p:nvSpPr>
          <p:spPr>
            <a:xfrm>
              <a:off x="3621520" y="3403080"/>
              <a:ext cx="2296527" cy="3309436"/>
            </a:xfrm>
            <a:prstGeom prst="rect">
              <a:avLst/>
            </a:prstGeom>
            <a:noFill/>
          </p:spPr>
          <p:txBody>
            <a:bodyPr wrap="square" rtlCol="0">
              <a:spAutoFit/>
            </a:bodyPr>
            <a:lstStyle/>
            <a:p>
              <a:pPr algn="ctr"/>
              <a:r>
                <a:rPr lang="en-US" sz="2200" b="1" dirty="0">
                  <a:solidFill>
                    <a:schemeClr val="bg1"/>
                  </a:solidFill>
                </a:rPr>
                <a:t>Gerðu fjárhagsáætlun.</a:t>
              </a:r>
              <a:r>
                <a:rPr lang="en-US" sz="2200" dirty="0">
                  <a:solidFill>
                    <a:schemeClr val="bg1"/>
                  </a:solidFill>
                </a:rPr>
                <a:t> </a:t>
              </a:r>
            </a:p>
            <a:p>
              <a:pPr algn="ctr"/>
              <a:r>
                <a:rPr lang="en-US" sz="2200" dirty="0">
                  <a:solidFill>
                    <a:schemeClr val="bg1"/>
                  </a:solidFill>
                </a:rPr>
                <a:t>Áætla tekjur og útgjöld út frá markmiðum þínum, fyrri gögnum og væntanlegum bókunum.</a:t>
              </a:r>
            </a:p>
            <a:p>
              <a:pPr algn="ctr"/>
              <a:r>
                <a:rPr lang="en-US" sz="2200" i="1" dirty="0">
                  <a:solidFill>
                    <a:schemeClr val="bg1"/>
                  </a:solidFill>
                </a:rPr>
                <a:t>Hvað býst ég við að græða/eyða?</a:t>
              </a:r>
              <a:endParaRPr lang="en-GB" sz="2200" i="1" dirty="0">
                <a:solidFill>
                  <a:schemeClr val="bg1"/>
                </a:solidFill>
              </a:endParaRPr>
            </a:p>
          </p:txBody>
        </p:sp>
        <p:sp>
          <p:nvSpPr>
            <p:cNvPr id="27" name="TextBox 26">
              <a:extLst>
                <a:ext uri="{FF2B5EF4-FFF2-40B4-BE49-F238E27FC236}">
                  <a16:creationId xmlns:a16="http://schemas.microsoft.com/office/drawing/2014/main" id="{091B16D2-91E5-E401-A468-A37A4B9BD3A8}"/>
                </a:ext>
              </a:extLst>
            </p:cNvPr>
            <p:cNvSpPr txBox="1"/>
            <p:nvPr/>
          </p:nvSpPr>
          <p:spPr>
            <a:xfrm>
              <a:off x="6187652" y="3388166"/>
              <a:ext cx="2296526" cy="3309437"/>
            </a:xfrm>
            <a:prstGeom prst="rect">
              <a:avLst/>
            </a:prstGeom>
            <a:noFill/>
          </p:spPr>
          <p:txBody>
            <a:bodyPr wrap="square" rtlCol="0">
              <a:spAutoFit/>
            </a:bodyPr>
            <a:lstStyle/>
            <a:p>
              <a:pPr algn="ctr"/>
              <a:r>
                <a:rPr lang="en-IE" sz="2200" b="1" dirty="0">
                  <a:solidFill>
                    <a:schemeClr val="bg1"/>
                  </a:solidFill>
                </a:rPr>
                <a:t>Fylgstu reglulega með frammistöðu. </a:t>
              </a:r>
              <a:r>
                <a:rPr lang="en-US" sz="2200" dirty="0">
                  <a:solidFill>
                    <a:schemeClr val="bg1"/>
                  </a:solidFill>
                </a:rPr>
                <a:t>Mæltu raunverulegan tekju- og kostnaðarmánuðlega. Berðu saman við fjárhagsáætlun.</a:t>
              </a:r>
              <a:r>
                <a:rPr lang="en-IE" sz="2200" dirty="0">
                  <a:solidFill>
                    <a:schemeClr val="bg1"/>
                  </a:solidFill>
                </a:rPr>
                <a:t> </a:t>
              </a:r>
            </a:p>
            <a:p>
              <a:pPr algn="ctr"/>
              <a:r>
                <a:rPr lang="en-US" sz="2200" i="1" dirty="0">
                  <a:solidFill>
                    <a:schemeClr val="bg1"/>
                  </a:solidFill>
                </a:rPr>
                <a:t>"Er ég á réttri leið með áætlun mína?"</a:t>
              </a:r>
              <a:endParaRPr lang="en-GB" sz="2200" i="1" dirty="0">
                <a:solidFill>
                  <a:schemeClr val="bg1"/>
                </a:solidFill>
              </a:endParaRPr>
            </a:p>
          </p:txBody>
        </p:sp>
      </p:grpSp>
      <p:sp>
        <p:nvSpPr>
          <p:cNvPr id="3" name="TextBox 2">
            <a:extLst>
              <a:ext uri="{FF2B5EF4-FFF2-40B4-BE49-F238E27FC236}">
                <a16:creationId xmlns:a16="http://schemas.microsoft.com/office/drawing/2014/main" id="{6B8C49EC-0DE5-8562-F5EE-63C483F7DF4C}"/>
              </a:ext>
            </a:extLst>
          </p:cNvPr>
          <p:cNvSpPr txBox="1"/>
          <p:nvPr/>
        </p:nvSpPr>
        <p:spPr>
          <a:xfrm>
            <a:off x="8947401" y="3322891"/>
            <a:ext cx="2772759" cy="3139321"/>
          </a:xfrm>
          <a:prstGeom prst="rect">
            <a:avLst/>
          </a:prstGeom>
          <a:noFill/>
        </p:spPr>
        <p:txBody>
          <a:bodyPr wrap="square" rtlCol="0">
            <a:spAutoFit/>
          </a:bodyPr>
          <a:lstStyle/>
          <a:p>
            <a:pPr algn="ctr"/>
            <a:r>
              <a:rPr lang="en-US" sz="2200" dirty="0">
                <a:solidFill>
                  <a:schemeClr val="bg1"/>
                </a:solidFill>
              </a:rPr>
              <a:t>Notaðu fjárhagsskýrslur til að meta raunverulega fjárhagslega heilsu fyrirtækisins og aðlaga eftir því. </a:t>
            </a:r>
          </a:p>
          <a:p>
            <a:pPr algn="ctr"/>
            <a:r>
              <a:rPr lang="en-IE" sz="2200" i="1" dirty="0">
                <a:solidFill>
                  <a:schemeClr val="bg1"/>
                </a:solidFill>
              </a:rPr>
              <a:t>"Hvað gerðist í raun fjárhagslega og hvernig get ég bætt mig?"</a:t>
            </a:r>
            <a:endParaRPr lang="en-GB" sz="2200" i="1" dirty="0">
              <a:solidFill>
                <a:schemeClr val="bg1"/>
              </a:solidFill>
            </a:endParaRPr>
          </a:p>
        </p:txBody>
      </p:sp>
      <p:sp>
        <p:nvSpPr>
          <p:cNvPr id="6" name="TextBox 5">
            <a:extLst>
              <a:ext uri="{FF2B5EF4-FFF2-40B4-BE49-F238E27FC236}">
                <a16:creationId xmlns:a16="http://schemas.microsoft.com/office/drawing/2014/main" id="{3E21F2E9-9AF9-9DDB-97F5-A1A949397170}"/>
              </a:ext>
            </a:extLst>
          </p:cNvPr>
          <p:cNvSpPr txBox="1"/>
          <p:nvPr/>
        </p:nvSpPr>
        <p:spPr>
          <a:xfrm>
            <a:off x="750275" y="6462212"/>
            <a:ext cx="11733202" cy="369332"/>
          </a:xfrm>
          <a:prstGeom prst="rect">
            <a:avLst/>
          </a:prstGeom>
          <a:noFill/>
        </p:spPr>
        <p:txBody>
          <a:bodyPr wrap="square">
            <a:spAutoFit/>
          </a:bodyPr>
          <a:lstStyle/>
          <a:p>
            <a:r>
              <a:rPr lang="en-US" sz="1800" b="1" dirty="0">
                <a:solidFill>
                  <a:srgbClr val="E96751"/>
                </a:solidFill>
              </a:rPr>
              <a:t>Athugið: </a:t>
            </a:r>
            <a:r>
              <a:rPr lang="en-US" sz="1800" b="1" dirty="0">
                <a:solidFill>
                  <a:srgbClr val="595959"/>
                </a:solidFill>
              </a:rPr>
              <a:t>Kafli 3: </a:t>
            </a:r>
            <a:r>
              <a:rPr lang="en-US" sz="1800" b="0" dirty="0">
                <a:solidFill>
                  <a:srgbClr val="595959"/>
                </a:solidFill>
              </a:rPr>
              <a:t>Að skilja kostnaðinn, lykilmælikvarða (KPIs) og hagnaðarmörk &amp; </a:t>
            </a:r>
            <a:r>
              <a:rPr lang="en-US" sz="1800" b="1" dirty="0">
                <a:solidFill>
                  <a:srgbClr val="595959"/>
                </a:solidFill>
              </a:rPr>
              <a:t>Kafli 6</a:t>
            </a:r>
            <a:r>
              <a:rPr lang="en-US" sz="1800" dirty="0">
                <a:solidFill>
                  <a:srgbClr val="595959"/>
                </a:solidFill>
              </a:rPr>
              <a:t>: Verðlagningarstefnur og útreikningar.</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4065901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5488DCB-3D03-A6B6-8841-77D270C14358}"/>
              </a:ext>
            </a:extLst>
          </p:cNvPr>
          <p:cNvSpPr>
            <a:spLocks noGrp="1"/>
          </p:cNvSpPr>
          <p:nvPr>
            <p:ph type="body" sz="quarter" idx="16"/>
          </p:nvPr>
        </p:nvSpPr>
        <p:spPr>
          <a:xfrm>
            <a:off x="4414797" y="345028"/>
            <a:ext cx="7221426" cy="803654"/>
          </a:xfrm>
        </p:spPr>
        <p:txBody>
          <a:bodyPr/>
          <a:lstStyle/>
          <a:p>
            <a:r>
              <a:rPr lang="en-IE" sz="3000" dirty="0"/>
              <a:t>Að skilja viðskipti þín í tölum!</a:t>
            </a:r>
          </a:p>
        </p:txBody>
      </p:sp>
      <p:sp>
        <p:nvSpPr>
          <p:cNvPr id="7" name="Text Placeholder 6">
            <a:extLst>
              <a:ext uri="{FF2B5EF4-FFF2-40B4-BE49-F238E27FC236}">
                <a16:creationId xmlns:a16="http://schemas.microsoft.com/office/drawing/2014/main" id="{477C2BBF-8DAC-4560-59D0-4931B2ADC0A0}"/>
              </a:ext>
            </a:extLst>
          </p:cNvPr>
          <p:cNvSpPr>
            <a:spLocks noGrp="1"/>
          </p:cNvSpPr>
          <p:nvPr>
            <p:ph type="body" sz="quarter" idx="18"/>
          </p:nvPr>
        </p:nvSpPr>
        <p:spPr/>
        <p:txBody>
          <a:bodyPr/>
          <a:lstStyle/>
          <a:p>
            <a:r>
              <a:rPr lang="en-IE" b="0" dirty="0"/>
              <a:t>Undirstaða fjárhagsáætlunar</a:t>
            </a:r>
          </a:p>
          <a:p>
            <a:endParaRPr lang="en-IE" b="0" dirty="0"/>
          </a:p>
        </p:txBody>
      </p:sp>
      <p:sp>
        <p:nvSpPr>
          <p:cNvPr id="8" name="Text Placeholder 7">
            <a:extLst>
              <a:ext uri="{FF2B5EF4-FFF2-40B4-BE49-F238E27FC236}">
                <a16:creationId xmlns:a16="http://schemas.microsoft.com/office/drawing/2014/main" id="{9129C144-35B4-FDCC-41DB-2585DF32A33E}"/>
              </a:ext>
            </a:extLst>
          </p:cNvPr>
          <p:cNvSpPr>
            <a:spLocks noGrp="1"/>
          </p:cNvSpPr>
          <p:nvPr>
            <p:ph type="body" sz="quarter" idx="19"/>
          </p:nvPr>
        </p:nvSpPr>
        <p:spPr/>
        <p:txBody>
          <a:bodyPr/>
          <a:lstStyle/>
          <a:p>
            <a:r>
              <a:rPr lang="en-IE" sz="4000" dirty="0"/>
              <a:t>Fjárhagsáætlunargerð</a:t>
            </a:r>
          </a:p>
        </p:txBody>
      </p:sp>
      <p:sp>
        <p:nvSpPr>
          <p:cNvPr id="11" name="Text Placeholder 8">
            <a:extLst>
              <a:ext uri="{FF2B5EF4-FFF2-40B4-BE49-F238E27FC236}">
                <a16:creationId xmlns:a16="http://schemas.microsoft.com/office/drawing/2014/main" id="{786006EA-183D-97F5-51A4-8608B47BCABF}"/>
              </a:ext>
            </a:extLst>
          </p:cNvPr>
          <p:cNvSpPr>
            <a:spLocks noGrp="1"/>
          </p:cNvSpPr>
          <p:nvPr>
            <p:ph type="body" sz="quarter" idx="21"/>
          </p:nvPr>
        </p:nvSpPr>
        <p:spPr>
          <a:xfrm>
            <a:off x="4414797" y="1178777"/>
            <a:ext cx="7221426" cy="4530541"/>
          </a:xfrm>
        </p:spPr>
        <p:txBody>
          <a:bodyPr/>
          <a:lstStyle/>
          <a:p>
            <a:pPr>
              <a:spcAft>
                <a:spcPts val="600"/>
              </a:spcAft>
            </a:pPr>
            <a:r>
              <a:rPr lang="en-US" sz="2400" b="1" dirty="0">
                <a:solidFill>
                  <a:srgbClr val="E96751"/>
                </a:solidFill>
              </a:rPr>
              <a:t>Fjárhagsáætlun er undirstaða fjárhagsáætlunar – hún gerir viðskiptaáætlun þína að tölulegum veruleika. </a:t>
            </a:r>
          </a:p>
          <a:p>
            <a:pPr>
              <a:spcAft>
                <a:spcPts val="600"/>
              </a:spcAft>
            </a:pPr>
            <a:endParaRPr lang="en-US" sz="2400" b="1" dirty="0">
              <a:solidFill>
                <a:srgbClr val="E96751"/>
              </a:solidFill>
            </a:endParaRPr>
          </a:p>
          <a:p>
            <a:pPr>
              <a:spcAft>
                <a:spcPts val="600"/>
              </a:spcAft>
            </a:pPr>
            <a:r>
              <a:rPr lang="en-US" sz="2400" dirty="0"/>
              <a:t>Eftir að hafa skilið mikilvægi fjármálastjórnunar lærir þú nú hvernig á </a:t>
            </a:r>
            <a:r>
              <a:rPr lang="en-US" sz="2400" b="1" dirty="0"/>
              <a:t>að búa til fjárhagsáætlun </a:t>
            </a:r>
            <a:r>
              <a:rPr lang="en-US" sz="2400" dirty="0"/>
              <a:t>sem lýsir áætluðum tekjum og útgjöldum fyrir verkefnið þitt. </a:t>
            </a:r>
          </a:p>
          <a:p>
            <a:pPr>
              <a:spcAft>
                <a:spcPts val="600"/>
              </a:spcAft>
            </a:pPr>
            <a:endParaRPr lang="en-US" sz="2400" dirty="0"/>
          </a:p>
          <a:p>
            <a:pPr>
              <a:spcAft>
                <a:spcPts val="600"/>
              </a:spcAft>
            </a:pPr>
            <a:r>
              <a:rPr lang="en-US" sz="2400" dirty="0"/>
              <a:t>Þú hefur þegar lært hvernig </a:t>
            </a:r>
            <a:r>
              <a:rPr lang="en-US" sz="2400" b="1" dirty="0"/>
              <a:t>á að bera kennsl á hagnaðarbrúnina þína </a:t>
            </a:r>
            <a:r>
              <a:rPr lang="en-US" sz="2400" dirty="0"/>
              <a:t>og </a:t>
            </a:r>
            <a:r>
              <a:rPr lang="en-US" sz="2400" b="1" dirty="0"/>
              <a:t>allar tekjulindir </a:t>
            </a:r>
            <a:r>
              <a:rPr lang="en-US" sz="2400" dirty="0"/>
              <a:t>(t.d. næturleigu, aukþjónustu) og skrá </a:t>
            </a:r>
            <a:r>
              <a:rPr lang="en-US" sz="2400" b="1" dirty="0"/>
              <a:t>allan kostnað </a:t>
            </a:r>
            <a:r>
              <a:rPr lang="en-US" sz="2400" dirty="0"/>
              <a:t>(frá upphaflegri uppsetningu til rekstrarkostnaðar, svo sem viðhalds, rafmagns og hitunar, birgða og markaðssetningar). </a:t>
            </a:r>
          </a:p>
        </p:txBody>
      </p:sp>
    </p:spTree>
    <p:extLst>
      <p:ext uri="{BB962C8B-B14F-4D97-AF65-F5344CB8AC3E}">
        <p14:creationId xmlns:p14="http://schemas.microsoft.com/office/powerpoint/2010/main" val="1668314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91E44-0038-9486-9AA5-F069E23D74F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C462F8D-D773-C76C-4AD4-C6F028407A99}"/>
              </a:ext>
            </a:extLst>
          </p:cNvPr>
          <p:cNvSpPr>
            <a:spLocks noGrp="1"/>
          </p:cNvSpPr>
          <p:nvPr>
            <p:ph type="body" sz="quarter" idx="16"/>
          </p:nvPr>
        </p:nvSpPr>
        <p:spPr>
          <a:xfrm>
            <a:off x="4414797" y="345028"/>
            <a:ext cx="7221426" cy="803654"/>
          </a:xfrm>
        </p:spPr>
        <p:txBody>
          <a:bodyPr/>
          <a:lstStyle/>
          <a:p>
            <a:r>
              <a:rPr lang="en-IE" sz="3000" dirty="0"/>
              <a:t>Að skilja fyrirtækið þitt í tölum!</a:t>
            </a:r>
          </a:p>
        </p:txBody>
      </p:sp>
      <p:sp>
        <p:nvSpPr>
          <p:cNvPr id="7" name="Text Placeholder 6">
            <a:extLst>
              <a:ext uri="{FF2B5EF4-FFF2-40B4-BE49-F238E27FC236}">
                <a16:creationId xmlns:a16="http://schemas.microsoft.com/office/drawing/2014/main" id="{88FE8334-DBAF-57F3-D210-4CFD9162F17F}"/>
              </a:ext>
            </a:extLst>
          </p:cNvPr>
          <p:cNvSpPr>
            <a:spLocks noGrp="1"/>
          </p:cNvSpPr>
          <p:nvPr>
            <p:ph type="body" sz="quarter" idx="18"/>
          </p:nvPr>
        </p:nvSpPr>
        <p:spPr/>
        <p:txBody>
          <a:bodyPr/>
          <a:lstStyle/>
          <a:p>
            <a:r>
              <a:rPr lang="en-IE" b="0" dirty="0"/>
              <a:t>Undirstaða fjárhagsáætlunar</a:t>
            </a:r>
          </a:p>
          <a:p>
            <a:endParaRPr lang="en-IE" b="0" dirty="0"/>
          </a:p>
        </p:txBody>
      </p:sp>
      <p:sp>
        <p:nvSpPr>
          <p:cNvPr id="8" name="Text Placeholder 7">
            <a:extLst>
              <a:ext uri="{FF2B5EF4-FFF2-40B4-BE49-F238E27FC236}">
                <a16:creationId xmlns:a16="http://schemas.microsoft.com/office/drawing/2014/main" id="{4EFBE714-DE5D-5F68-3F95-E9B579B26AA4}"/>
              </a:ext>
            </a:extLst>
          </p:cNvPr>
          <p:cNvSpPr>
            <a:spLocks noGrp="1"/>
          </p:cNvSpPr>
          <p:nvPr>
            <p:ph type="body" sz="quarter" idx="19"/>
          </p:nvPr>
        </p:nvSpPr>
        <p:spPr/>
        <p:txBody>
          <a:bodyPr/>
          <a:lstStyle/>
          <a:p>
            <a:r>
              <a:rPr lang="en-IE" sz="4000" dirty="0"/>
              <a:t>Fjárhagsáætlunargerð</a:t>
            </a:r>
          </a:p>
        </p:txBody>
      </p:sp>
      <p:sp>
        <p:nvSpPr>
          <p:cNvPr id="11" name="Text Placeholder 8">
            <a:extLst>
              <a:ext uri="{FF2B5EF4-FFF2-40B4-BE49-F238E27FC236}">
                <a16:creationId xmlns:a16="http://schemas.microsoft.com/office/drawing/2014/main" id="{52DD6C98-6B48-303E-9342-863561BCCE7B}"/>
              </a:ext>
            </a:extLst>
          </p:cNvPr>
          <p:cNvSpPr>
            <a:spLocks noGrp="1"/>
          </p:cNvSpPr>
          <p:nvPr>
            <p:ph type="body" sz="quarter" idx="21"/>
          </p:nvPr>
        </p:nvSpPr>
        <p:spPr>
          <a:xfrm>
            <a:off x="4414797" y="1178777"/>
            <a:ext cx="6683509" cy="4530541"/>
          </a:xfrm>
        </p:spPr>
        <p:txBody>
          <a:bodyPr/>
          <a:lstStyle/>
          <a:p>
            <a:pPr>
              <a:spcAft>
                <a:spcPts val="600"/>
              </a:spcAft>
            </a:pPr>
            <a:r>
              <a:rPr lang="en-US" sz="2400" dirty="0"/>
              <a:t>Þú hefur einnig lært </a:t>
            </a:r>
            <a:r>
              <a:rPr lang="en-US" sz="2400" b="1" dirty="0"/>
              <a:t>muninn á föstum og breytilegum kostnaði </a:t>
            </a:r>
            <a:r>
              <a:rPr lang="en-US" sz="2400" dirty="0"/>
              <a:t>og hvernig á að áætla hann raunsætt fyrir mismunandi gistirými (kofa getur haft upphitunarkostnað, bátahús getur haft festingargjöld o.s.frv.). </a:t>
            </a:r>
          </a:p>
        </p:txBody>
      </p:sp>
    </p:spTree>
    <p:extLst>
      <p:ext uri="{BB962C8B-B14F-4D97-AF65-F5344CB8AC3E}">
        <p14:creationId xmlns:p14="http://schemas.microsoft.com/office/powerpoint/2010/main" val="1286746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59CAE-7B39-443C-25DC-99133DF1D3C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E3E0B84-D534-DCE4-5521-629FBB5B1575}"/>
              </a:ext>
            </a:extLst>
          </p:cNvPr>
          <p:cNvSpPr>
            <a:spLocks noGrp="1"/>
          </p:cNvSpPr>
          <p:nvPr>
            <p:ph type="body" sz="quarter" idx="18"/>
          </p:nvPr>
        </p:nvSpPr>
        <p:spPr>
          <a:xfrm>
            <a:off x="500878" y="1914232"/>
            <a:ext cx="3004322" cy="1049221"/>
          </a:xfrm>
        </p:spPr>
        <p:txBody>
          <a:bodyPr/>
          <a:lstStyle/>
          <a:p>
            <a:r>
              <a:rPr lang="en-IE" b="0" dirty="0"/>
              <a:t>Spáðu fyrir um fyrirfram hvort þú munir hagnast eða tapa</a:t>
            </a:r>
          </a:p>
          <a:p>
            <a:endParaRPr lang="en-IE" b="0" dirty="0"/>
          </a:p>
        </p:txBody>
      </p:sp>
      <p:sp>
        <p:nvSpPr>
          <p:cNvPr id="8" name="Text Placeholder 7">
            <a:extLst>
              <a:ext uri="{FF2B5EF4-FFF2-40B4-BE49-F238E27FC236}">
                <a16:creationId xmlns:a16="http://schemas.microsoft.com/office/drawing/2014/main" id="{0C403874-BEAF-E1C8-96C0-37A48244F39B}"/>
              </a:ext>
            </a:extLst>
          </p:cNvPr>
          <p:cNvSpPr>
            <a:spLocks noGrp="1"/>
          </p:cNvSpPr>
          <p:nvPr>
            <p:ph type="body" sz="quarter" idx="19"/>
          </p:nvPr>
        </p:nvSpPr>
        <p:spPr/>
        <p:txBody>
          <a:bodyPr/>
          <a:lstStyle/>
          <a:p>
            <a:r>
              <a:rPr lang="en-IE" sz="4000" dirty="0"/>
              <a:t>Fjárhagsáætlunargerð</a:t>
            </a:r>
          </a:p>
        </p:txBody>
      </p:sp>
      <p:sp>
        <p:nvSpPr>
          <p:cNvPr id="11" name="Text Placeholder 8">
            <a:extLst>
              <a:ext uri="{FF2B5EF4-FFF2-40B4-BE49-F238E27FC236}">
                <a16:creationId xmlns:a16="http://schemas.microsoft.com/office/drawing/2014/main" id="{C39256BA-9828-8CD7-39A5-EB5E9F17C584}"/>
              </a:ext>
            </a:extLst>
          </p:cNvPr>
          <p:cNvSpPr>
            <a:spLocks noGrp="1"/>
          </p:cNvSpPr>
          <p:nvPr>
            <p:ph type="body" sz="quarter" idx="21"/>
          </p:nvPr>
        </p:nvSpPr>
        <p:spPr>
          <a:xfrm>
            <a:off x="4827242" y="550089"/>
            <a:ext cx="6826910" cy="4530541"/>
          </a:xfrm>
        </p:spPr>
        <p:txBody>
          <a:bodyPr/>
          <a:lstStyle/>
          <a:p>
            <a:pPr>
              <a:spcAft>
                <a:spcPts val="600"/>
              </a:spcAft>
            </a:pPr>
            <a:r>
              <a:rPr lang="en-US" sz="2400" b="1" dirty="0">
                <a:solidFill>
                  <a:srgbClr val="E96751"/>
                </a:solidFill>
              </a:rPr>
              <a:t>Góður fjárhagsáætlun gerir þér kleift að úthluta auðlindum skynsamlega og spá fyrir nákvæmlega um hvort þú munir hagnast eða tapa á tilteknu tímabili. </a:t>
            </a:r>
          </a:p>
          <a:p>
            <a:pPr>
              <a:spcAft>
                <a:spcPts val="600"/>
              </a:spcAft>
            </a:pPr>
            <a:endParaRPr lang="en-US" sz="2400" b="1" dirty="0">
              <a:solidFill>
                <a:srgbClr val="E96751"/>
              </a:solidFill>
            </a:endParaRPr>
          </a:p>
          <a:p>
            <a:pPr>
              <a:spcAft>
                <a:spcPts val="600"/>
              </a:spcAft>
            </a:pPr>
            <a:r>
              <a:rPr lang="en-US" sz="2400" b="1" dirty="0"/>
              <a:t>Þessi kafli </a:t>
            </a:r>
            <a:r>
              <a:rPr lang="en-US" sz="2400" b="1" dirty="0" err="1"/>
              <a:t>leggur áherslu á </a:t>
            </a:r>
            <a:r>
              <a:rPr lang="en-US" sz="2400" b="1" dirty="0"/>
              <a:t>eftirlit: </a:t>
            </a:r>
            <a:r>
              <a:rPr lang="en-US" sz="2400" dirty="0"/>
              <a:t>þegar starfsemin hefst skaltu reglulega bera saman raunverulegan tekju- og kostnaðarmagn við fjárhagsáætlunina og gera breytingar eftir þörfum. Þetta tryggir að þú </a:t>
            </a:r>
            <a:r>
              <a:rPr lang="en-US" sz="2400" b="1" dirty="0"/>
              <a:t>greinir vandamál snemma </a:t>
            </a:r>
            <a:r>
              <a:rPr lang="en-US" sz="2400" dirty="0"/>
              <a:t>(til dæmis ef rekstrarkostnaður er hærri en áætlað var, eða tekjur lægri á ákveðnum mánuðum). </a:t>
            </a:r>
          </a:p>
          <a:p>
            <a:pPr>
              <a:spcAft>
                <a:spcPts val="600"/>
              </a:spcAft>
            </a:pPr>
            <a:endParaRPr lang="en-US" sz="2400" dirty="0"/>
          </a:p>
          <a:p>
            <a:pPr>
              <a:spcAft>
                <a:spcPts val="600"/>
              </a:spcAft>
            </a:pPr>
            <a:r>
              <a:rPr lang="en-US" sz="2400" dirty="0"/>
              <a:t>Í lok þessa kafla munt þú geta sett upp grunnfjárhagsáætlun og skilja jafnreikningspunktinn (lágmarksnýtingu eða verð sem þarf til að standa straum af kostnaði).</a:t>
            </a:r>
          </a:p>
        </p:txBody>
      </p:sp>
    </p:spTree>
    <p:extLst>
      <p:ext uri="{BB962C8B-B14F-4D97-AF65-F5344CB8AC3E}">
        <p14:creationId xmlns:p14="http://schemas.microsoft.com/office/powerpoint/2010/main" val="1287755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699EC-4B54-0C96-2680-D785B454AA7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3E7AA60-256E-9753-B2CE-792757EEAF53}"/>
              </a:ext>
            </a:extLst>
          </p:cNvPr>
          <p:cNvSpPr>
            <a:spLocks noGrp="1"/>
          </p:cNvSpPr>
          <p:nvPr>
            <p:ph type="body" sz="quarter" idx="18"/>
          </p:nvPr>
        </p:nvSpPr>
        <p:spPr>
          <a:xfrm>
            <a:off x="500878" y="1914232"/>
            <a:ext cx="3004322" cy="1049221"/>
          </a:xfrm>
        </p:spPr>
        <p:txBody>
          <a:bodyPr/>
          <a:lstStyle/>
          <a:p>
            <a:r>
              <a:rPr lang="en-IE" b="0" dirty="0"/>
              <a:t>Spáðu fyrir um fyrirfram hvort þú munir hagnast eða tapa</a:t>
            </a:r>
          </a:p>
          <a:p>
            <a:endParaRPr lang="en-IE" b="0" dirty="0"/>
          </a:p>
        </p:txBody>
      </p:sp>
      <p:sp>
        <p:nvSpPr>
          <p:cNvPr id="8" name="Text Placeholder 7">
            <a:extLst>
              <a:ext uri="{FF2B5EF4-FFF2-40B4-BE49-F238E27FC236}">
                <a16:creationId xmlns:a16="http://schemas.microsoft.com/office/drawing/2014/main" id="{3D49E4D5-C42A-459A-C0AD-7439F2D60E4D}"/>
              </a:ext>
            </a:extLst>
          </p:cNvPr>
          <p:cNvSpPr>
            <a:spLocks noGrp="1"/>
          </p:cNvSpPr>
          <p:nvPr>
            <p:ph type="body" sz="quarter" idx="19"/>
          </p:nvPr>
        </p:nvSpPr>
        <p:spPr/>
        <p:txBody>
          <a:bodyPr/>
          <a:lstStyle/>
          <a:p>
            <a:r>
              <a:rPr lang="en-IE" sz="4000" dirty="0"/>
              <a:t>Fjárhagsáætlun</a:t>
            </a:r>
          </a:p>
        </p:txBody>
      </p:sp>
      <p:sp>
        <p:nvSpPr>
          <p:cNvPr id="11" name="Text Placeholder 8">
            <a:extLst>
              <a:ext uri="{FF2B5EF4-FFF2-40B4-BE49-F238E27FC236}">
                <a16:creationId xmlns:a16="http://schemas.microsoft.com/office/drawing/2014/main" id="{C07C3AD6-BDE0-D731-A29E-B2348EAB79D2}"/>
              </a:ext>
            </a:extLst>
          </p:cNvPr>
          <p:cNvSpPr>
            <a:spLocks noGrp="1"/>
          </p:cNvSpPr>
          <p:nvPr>
            <p:ph type="body" sz="quarter" idx="21"/>
          </p:nvPr>
        </p:nvSpPr>
        <p:spPr>
          <a:xfrm>
            <a:off x="4845102" y="908758"/>
            <a:ext cx="6656616" cy="4530541"/>
          </a:xfrm>
        </p:spPr>
        <p:txBody>
          <a:bodyPr/>
          <a:lstStyle/>
          <a:p>
            <a:pPr>
              <a:spcAft>
                <a:spcPts val="600"/>
              </a:spcAft>
            </a:pPr>
            <a:r>
              <a:rPr lang="en-US" sz="2400" dirty="0"/>
              <a:t>Til að tengja allt saman er gagnlegt að sjá einfaldaða </a:t>
            </a:r>
            <a:r>
              <a:rPr lang="en-US" sz="2400" b="1" dirty="0"/>
              <a:t>tekju- og gjaldayfirlit </a:t>
            </a:r>
            <a:r>
              <a:rPr lang="en-US" sz="2400" dirty="0"/>
              <a:t>fyrir glamping-starfsemina þína. </a:t>
            </a:r>
          </a:p>
          <a:p>
            <a:pPr>
              <a:spcAft>
                <a:spcPts val="600"/>
              </a:spcAft>
            </a:pPr>
            <a:endParaRPr lang="en-US" sz="2400" dirty="0"/>
          </a:p>
          <a:p>
            <a:pPr>
              <a:spcAft>
                <a:spcPts val="600"/>
              </a:spcAft>
            </a:pPr>
            <a:r>
              <a:rPr lang="en-US" sz="2400" dirty="0"/>
              <a:t>Tekjuskýrsla (einnig kölluð rekstrarreikningur eða P&amp;L) </a:t>
            </a:r>
            <a:r>
              <a:rPr lang="en-US" sz="2400" dirty="0" err="1"/>
              <a:t>dregur saman </a:t>
            </a:r>
            <a:r>
              <a:rPr lang="en-US" sz="2400" dirty="0"/>
              <a:t>tekjur, útgjöld og hagnað þinn fyrir tiltekinn tíma (venjulega á ári).</a:t>
            </a:r>
          </a:p>
          <a:p>
            <a:pPr>
              <a:spcAft>
                <a:spcPts val="600"/>
              </a:spcAft>
            </a:pPr>
            <a:endParaRPr lang="en-IE" sz="2400" dirty="0"/>
          </a:p>
          <a:p>
            <a:pPr>
              <a:spcAft>
                <a:spcPts val="600"/>
              </a:spcAft>
            </a:pPr>
            <a:r>
              <a:rPr lang="en-US" sz="2400" b="1" dirty="0"/>
              <a:t>Með skýru fjárhagsáætlun í höndunum verðurðu tilbúinn að endurskoða og stilla gistináttaverðin þín til að tryggja að þú standist kostnaðinn og náir hagnaði.</a:t>
            </a:r>
            <a:br>
              <a:rPr lang="en-US" sz="2400" dirty="0"/>
            </a:br>
            <a:endParaRPr lang="en-IE" sz="2400" dirty="0"/>
          </a:p>
        </p:txBody>
      </p:sp>
    </p:spTree>
    <p:extLst>
      <p:ext uri="{BB962C8B-B14F-4D97-AF65-F5344CB8AC3E}">
        <p14:creationId xmlns:p14="http://schemas.microsoft.com/office/powerpoint/2010/main" val="3438599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BD4C5-1676-66CF-D55F-DC35E360BA7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0955575-40CD-85A1-44B7-44BD1019CADF}"/>
              </a:ext>
            </a:extLst>
          </p:cNvPr>
          <p:cNvSpPr>
            <a:spLocks noGrp="1"/>
          </p:cNvSpPr>
          <p:nvPr>
            <p:ph type="body" sz="quarter" idx="18"/>
          </p:nvPr>
        </p:nvSpPr>
        <p:spPr>
          <a:xfrm>
            <a:off x="500878" y="1914232"/>
            <a:ext cx="3004322" cy="1049221"/>
          </a:xfrm>
        </p:spPr>
        <p:txBody>
          <a:bodyPr/>
          <a:lstStyle/>
          <a:p>
            <a:r>
              <a:rPr lang="en-IE" sz="3200" b="0" dirty="0"/>
              <a:t>Tekjur, útgjöld og sparnaður</a:t>
            </a:r>
          </a:p>
          <a:p>
            <a:endParaRPr lang="en-IE" sz="3200" b="0" dirty="0"/>
          </a:p>
        </p:txBody>
      </p:sp>
      <p:sp>
        <p:nvSpPr>
          <p:cNvPr id="8" name="Text Placeholder 7">
            <a:extLst>
              <a:ext uri="{FF2B5EF4-FFF2-40B4-BE49-F238E27FC236}">
                <a16:creationId xmlns:a16="http://schemas.microsoft.com/office/drawing/2014/main" id="{97D3491F-5CD9-3D9B-C9D1-9DD08650FCDA}"/>
              </a:ext>
            </a:extLst>
          </p:cNvPr>
          <p:cNvSpPr>
            <a:spLocks noGrp="1"/>
          </p:cNvSpPr>
          <p:nvPr>
            <p:ph type="body" sz="quarter" idx="19"/>
          </p:nvPr>
        </p:nvSpPr>
        <p:spPr>
          <a:xfrm>
            <a:off x="555777" y="855488"/>
            <a:ext cx="2597067" cy="385564"/>
          </a:xfrm>
        </p:spPr>
        <p:txBody>
          <a:bodyPr/>
          <a:lstStyle/>
          <a:p>
            <a:r>
              <a:rPr lang="en-IE" sz="3000" dirty="0"/>
              <a:t>Fjárhagsáætlun og kostnaðarstýring</a:t>
            </a:r>
          </a:p>
        </p:txBody>
      </p:sp>
      <p:sp>
        <p:nvSpPr>
          <p:cNvPr id="11" name="Text Placeholder 8">
            <a:extLst>
              <a:ext uri="{FF2B5EF4-FFF2-40B4-BE49-F238E27FC236}">
                <a16:creationId xmlns:a16="http://schemas.microsoft.com/office/drawing/2014/main" id="{5B43570E-537D-826F-19ED-9341E11659D4}"/>
              </a:ext>
            </a:extLst>
          </p:cNvPr>
          <p:cNvSpPr>
            <a:spLocks noGrp="1"/>
          </p:cNvSpPr>
          <p:nvPr>
            <p:ph type="body" sz="quarter" idx="21"/>
          </p:nvPr>
        </p:nvSpPr>
        <p:spPr>
          <a:xfrm>
            <a:off x="4414796" y="402171"/>
            <a:ext cx="7276326" cy="4530541"/>
          </a:xfrm>
        </p:spPr>
        <p:txBody>
          <a:bodyPr/>
          <a:lstStyle/>
          <a:p>
            <a:pPr marL="457200" lvl="0" indent="-457200">
              <a:spcAft>
                <a:spcPts val="600"/>
              </a:spcAft>
              <a:buFont typeface="+mj-lt"/>
              <a:buAutoNum type="arabicPeriod"/>
            </a:pPr>
            <a:r>
              <a:rPr lang="en-IE" dirty="0"/>
              <a:t>Með </a:t>
            </a:r>
            <a:r>
              <a:rPr lang="en-IE" b="1" dirty="0">
                <a:solidFill>
                  <a:srgbClr val="E96751"/>
                </a:solidFill>
              </a:rPr>
              <a:t>jafnreikningi </a:t>
            </a:r>
            <a:r>
              <a:rPr lang="en-IE" dirty="0"/>
              <a:t>í huga og </a:t>
            </a:r>
            <a:r>
              <a:rPr lang="en-IE" b="1" dirty="0">
                <a:solidFill>
                  <a:srgbClr val="E96751"/>
                </a:solidFill>
              </a:rPr>
              <a:t>tekjuspá </a:t>
            </a:r>
            <a:r>
              <a:rPr lang="en-IE" dirty="0"/>
              <a:t>frá fyrr, ættir þú að búa til </a:t>
            </a:r>
            <a:r>
              <a:rPr lang="en-IE" b="1" dirty="0"/>
              <a:t>fjárhagsáætlun </a:t>
            </a:r>
            <a:r>
              <a:rPr lang="en-IE" dirty="0"/>
              <a:t>– í grundvallaratriðum áætlun um útgjöld og sparnað. </a:t>
            </a:r>
          </a:p>
          <a:p>
            <a:pPr marL="457200" lvl="0" indent="-457200">
              <a:spcAft>
                <a:spcPts val="600"/>
              </a:spcAft>
              <a:buFont typeface="+mj-lt"/>
              <a:buAutoNum type="arabicPeriod"/>
            </a:pPr>
            <a:r>
              <a:rPr lang="en-IE" dirty="0"/>
              <a:t>Skráðu allar </a:t>
            </a:r>
            <a:r>
              <a:rPr lang="en-IE" b="1" dirty="0">
                <a:solidFill>
                  <a:srgbClr val="E96751"/>
                </a:solidFill>
              </a:rPr>
              <a:t>áætlaðar útgjöld </a:t>
            </a:r>
            <a:r>
              <a:rPr lang="en-IE" dirty="0"/>
              <a:t>þínar fyrir tiltekið tímabil (mánuð eða ár): ekki bara augljósustu eins og leigu og laun, heldur einnig viðhald, birgðir, markaðssetningu, skatta og svo framvegis. </a:t>
            </a:r>
          </a:p>
          <a:p>
            <a:pPr marL="457200" lvl="0" indent="-457200">
              <a:spcAft>
                <a:spcPts val="600"/>
              </a:spcAft>
              <a:buFont typeface="+mj-lt"/>
              <a:buAutoNum type="arabicPeriod"/>
            </a:pPr>
            <a:r>
              <a:rPr lang="en-IE" dirty="0"/>
              <a:t>Markmiðið er að sjá hvernig áætlaðar </a:t>
            </a:r>
            <a:r>
              <a:rPr lang="en-IE" b="1" dirty="0">
                <a:solidFill>
                  <a:srgbClr val="E96751"/>
                </a:solidFill>
              </a:rPr>
              <a:t>tekjur</a:t>
            </a:r>
            <a:r>
              <a:rPr lang="en-IE" dirty="0"/>
              <a:t> þínar </a:t>
            </a:r>
            <a:r>
              <a:rPr lang="en-IE" b="1" dirty="0">
                <a:solidFill>
                  <a:srgbClr val="E96751"/>
                </a:solidFill>
              </a:rPr>
              <a:t>og útgjöld </a:t>
            </a:r>
            <a:r>
              <a:rPr lang="en-IE" dirty="0"/>
              <a:t>munu þróast. Ef áætlaðar tekjur duga varla (eða eru lægri en) áætluð útgjöld, verður þú að aðlaga þig – annaðhvort </a:t>
            </a:r>
            <a:r>
              <a:rPr lang="en-US" dirty="0"/>
              <a:t>með því að finna leiðir til að auka tekjur eða draga </a:t>
            </a:r>
            <a:r>
              <a:rPr lang="en-IE" dirty="0"/>
              <a:t>úr útgjöldum. </a:t>
            </a:r>
          </a:p>
          <a:p>
            <a:pPr marL="457200" lvl="0" indent="-457200">
              <a:spcAft>
                <a:spcPts val="600"/>
              </a:spcAft>
              <a:buFont typeface="+mj-lt"/>
              <a:buAutoNum type="arabicPeriod"/>
            </a:pPr>
            <a:r>
              <a:rPr lang="en-IE" dirty="0"/>
              <a:t>Skoðaðu hvar þú getur </a:t>
            </a:r>
            <a:r>
              <a:rPr lang="en-IE" b="1" dirty="0">
                <a:solidFill>
                  <a:srgbClr val="E96751"/>
                </a:solidFill>
              </a:rPr>
              <a:t>haft stjórn á kostnaði: </a:t>
            </a:r>
            <a:r>
              <a:rPr lang="en-IE" dirty="0"/>
              <a:t>kannski með því að semja um betri kjör hjá þvottaþjónustu, nota orkusparandi lýsingu til að draga úr rafmagnsreikningum eða stilla starfsáætlun til að forðast of mannmargt á rólegum tímum. Árangursrík kostnaðarstýring (á sama tíma og þjónustugæði eru viðhaldin) eykur beint hagnaðinn þinn. </a:t>
            </a:r>
          </a:p>
          <a:p>
            <a:pPr lvl="0">
              <a:spcAft>
                <a:spcPts val="600"/>
              </a:spcAft>
            </a:pPr>
            <a:endParaRPr lang="en-IE" dirty="0"/>
          </a:p>
        </p:txBody>
      </p:sp>
    </p:spTree>
    <p:extLst>
      <p:ext uri="{BB962C8B-B14F-4D97-AF65-F5344CB8AC3E}">
        <p14:creationId xmlns:p14="http://schemas.microsoft.com/office/powerpoint/2010/main" val="4132417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72142-631F-6785-7302-2E1372057B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B1696CA-38D9-7E98-5599-BF6B4B754C57}"/>
              </a:ext>
            </a:extLst>
          </p:cNvPr>
          <p:cNvSpPr txBox="1"/>
          <p:nvPr/>
        </p:nvSpPr>
        <p:spPr>
          <a:xfrm>
            <a:off x="718883" y="323511"/>
            <a:ext cx="10232334" cy="523220"/>
          </a:xfrm>
          <a:prstGeom prst="rect">
            <a:avLst/>
          </a:prstGeom>
          <a:noFill/>
        </p:spPr>
        <p:txBody>
          <a:bodyPr wrap="square" rtlCol="0">
            <a:spAutoFit/>
          </a:bodyPr>
          <a:lstStyle/>
          <a:p>
            <a:r>
              <a:rPr lang="en-US" sz="2800" b="1" dirty="0">
                <a:solidFill>
                  <a:srgbClr val="595959"/>
                </a:solidFill>
              </a:rPr>
              <a:t>Vertu með fjárhagsáætlun til að eyða á réttum tíma</a:t>
            </a:r>
          </a:p>
        </p:txBody>
      </p:sp>
      <p:grpSp>
        <p:nvGrpSpPr>
          <p:cNvPr id="20" name="Group 19">
            <a:extLst>
              <a:ext uri="{FF2B5EF4-FFF2-40B4-BE49-F238E27FC236}">
                <a16:creationId xmlns:a16="http://schemas.microsoft.com/office/drawing/2014/main" id="{76A4766A-C26D-1689-9E4F-03BF4494DDEA}"/>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8B86166E-BE97-1F4F-F483-1E39924A1158}"/>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Hvernig það virkar</a:t>
              </a:r>
            </a:p>
          </p:txBody>
        </p:sp>
        <p:sp>
          <p:nvSpPr>
            <p:cNvPr id="22" name="Freeform: Shape 21">
              <a:extLst>
                <a:ext uri="{FF2B5EF4-FFF2-40B4-BE49-F238E27FC236}">
                  <a16:creationId xmlns:a16="http://schemas.microsoft.com/office/drawing/2014/main" id="{6791214E-5365-049F-8E24-A855BC83A07B}"/>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Fjárhagsáætlun </a:t>
              </a:r>
              <a:r>
                <a:rPr lang="en-US" sz="2000" b="1" dirty="0">
                  <a:solidFill>
                    <a:srgbClr val="595959"/>
                  </a:solidFill>
                </a:rPr>
                <a:t>gerir</a:t>
              </a:r>
              <a:r>
                <a:rPr lang="en-US" sz="2000" dirty="0">
                  <a:solidFill>
                    <a:srgbClr val="595959"/>
                  </a:solidFill>
                </a:rPr>
                <a:t> einnig </a:t>
              </a:r>
              <a:r>
                <a:rPr lang="en-US" sz="2000" b="1" dirty="0">
                  <a:solidFill>
                    <a:srgbClr val="595959"/>
                  </a:solidFill>
                </a:rPr>
                <a:t>ráð fyrir tímasetningu: </a:t>
              </a:r>
              <a:r>
                <a:rPr lang="en-US" sz="2000" dirty="0">
                  <a:solidFill>
                    <a:srgbClr val="595959"/>
                  </a:solidFill>
                </a:rPr>
                <a:t>tryggðu að á mánuðum með háar tekjur úthlutarðu fé til að standa straum af reikningum á mánuðum með lágar tekjur. </a:t>
              </a:r>
            </a:p>
          </p:txBody>
        </p:sp>
        <p:sp>
          <p:nvSpPr>
            <p:cNvPr id="23" name="Freeform: Shape 22">
              <a:extLst>
                <a:ext uri="{FF2B5EF4-FFF2-40B4-BE49-F238E27FC236}">
                  <a16:creationId xmlns:a16="http://schemas.microsoft.com/office/drawing/2014/main" id="{7671E390-6055-E316-4B19-47B0D9679598}"/>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Dæmi</a:t>
              </a:r>
            </a:p>
          </p:txBody>
        </p:sp>
        <p:sp>
          <p:nvSpPr>
            <p:cNvPr id="24" name="Freeform: Shape 23">
              <a:extLst>
                <a:ext uri="{FF2B5EF4-FFF2-40B4-BE49-F238E27FC236}">
                  <a16:creationId xmlns:a16="http://schemas.microsoft.com/office/drawing/2014/main" id="{B881029D-5F3A-8973-E7A2-AA46F7A55310}"/>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Þú gætir áætlað</a:t>
              </a:r>
              <a:r>
                <a:rPr lang="en-US" sz="2000" b="1" dirty="0">
                  <a:solidFill>
                    <a:srgbClr val="595959"/>
                  </a:solidFill>
                </a:rPr>
                <a:t> 2.000 evrur í markaðssetningu </a:t>
              </a:r>
              <a:r>
                <a:rPr lang="en-US" sz="2000" dirty="0">
                  <a:solidFill>
                    <a:srgbClr val="595959"/>
                  </a:solidFill>
                </a:rPr>
                <a:t>á árinu, meira af því eytt rétt fyrir háannatímann. </a:t>
              </a:r>
            </a:p>
            <a:p>
              <a:pPr marL="342900" indent="-342900">
                <a:buFont typeface="Wingdings" panose="05000000000000000000" pitchFamily="2" charset="2"/>
                <a:buChar char="q"/>
              </a:pPr>
              <a:r>
                <a:rPr lang="en-US" sz="2000" dirty="0">
                  <a:solidFill>
                    <a:srgbClr val="595959"/>
                  </a:solidFill>
                </a:rPr>
                <a:t>Eða gerðu ráð </a:t>
              </a:r>
              <a:r>
                <a:rPr lang="en-US" sz="2000" b="1" dirty="0">
                  <a:solidFill>
                    <a:srgbClr val="595959"/>
                  </a:solidFill>
                </a:rPr>
                <a:t>fyrir </a:t>
              </a:r>
              <a:r>
                <a:rPr lang="en-US" sz="2000" dirty="0">
                  <a:solidFill>
                    <a:srgbClr val="595959"/>
                  </a:solidFill>
                </a:rPr>
                <a:t>aðeins </a:t>
              </a:r>
              <a:r>
                <a:rPr lang="en-US" sz="2000" b="1" dirty="0">
                  <a:solidFill>
                    <a:srgbClr val="595959"/>
                  </a:solidFill>
                </a:rPr>
                <a:t>auknum kostnaði við þjónustu </a:t>
              </a:r>
              <a:r>
                <a:rPr lang="en-US" sz="2000" dirty="0">
                  <a:solidFill>
                    <a:srgbClr val="595959"/>
                  </a:solidFill>
                </a:rPr>
                <a:t>á veturna ef hitunarkostnaður hækkar. </a:t>
              </a:r>
            </a:p>
            <a:p>
              <a:pPr marL="342900" indent="-342900">
                <a:buFont typeface="Wingdings" panose="05000000000000000000" pitchFamily="2" charset="2"/>
                <a:buChar char="q"/>
              </a:pPr>
              <a:r>
                <a:rPr lang="en-US" sz="2000" dirty="0">
                  <a:solidFill>
                    <a:srgbClr val="595959"/>
                  </a:solidFill>
                </a:rPr>
                <a:t>Mest um vert er að gleyma ekki að gera ráð fyrir </a:t>
              </a:r>
              <a:r>
                <a:rPr lang="en-US" sz="2000" b="1" dirty="0">
                  <a:solidFill>
                    <a:srgbClr val="595959"/>
                  </a:solidFill>
                </a:rPr>
                <a:t>ófyrirséðum útgjöldum </a:t>
              </a:r>
              <a:r>
                <a:rPr lang="en-US" sz="2000" dirty="0">
                  <a:solidFill>
                    <a:srgbClr val="595959"/>
                  </a:solidFill>
                </a:rPr>
                <a:t>– stofna neyðarsjóð fyrir óvænt útgjöld. </a:t>
              </a:r>
            </a:p>
            <a:p>
              <a:r>
                <a:rPr lang="en-US" sz="2000" b="1" dirty="0">
                  <a:solidFill>
                    <a:srgbClr val="E96751"/>
                  </a:solidFill>
                </a:rPr>
                <a:t>Til dæmis </a:t>
              </a:r>
              <a:r>
                <a:rPr lang="en-US" sz="2000" dirty="0">
                  <a:solidFill>
                    <a:srgbClr val="595959"/>
                  </a:solidFill>
                </a:rPr>
                <a:t>gætirðu sett til hliðar, segjum, 5% af mánaðartekjum í sérstakan sparnaðarsjóð í hvert sinn sem tekjur fara yfir jöfnu, svo þú hafir varasjóð ef </a:t>
              </a:r>
              <a:r>
                <a:rPr lang="en-US" sz="2000" b="1" dirty="0">
                  <a:solidFill>
                    <a:srgbClr val="595959"/>
                  </a:solidFill>
                </a:rPr>
                <a:t>óvænt viðgerð </a:t>
              </a:r>
              <a:r>
                <a:rPr lang="en-US" sz="2000" dirty="0">
                  <a:solidFill>
                    <a:srgbClr val="595959"/>
                  </a:solidFill>
                </a:rPr>
                <a:t>eða </a:t>
              </a:r>
              <a:r>
                <a:rPr lang="en-US" sz="2000" b="1" dirty="0">
                  <a:solidFill>
                    <a:srgbClr val="595959"/>
                  </a:solidFill>
                </a:rPr>
                <a:t>slæmur mánuður </a:t>
              </a:r>
              <a:r>
                <a:rPr lang="en-US" sz="2000" dirty="0">
                  <a:solidFill>
                    <a:srgbClr val="595959"/>
                  </a:solidFill>
                </a:rPr>
                <a:t>kemur upp. </a:t>
              </a:r>
            </a:p>
          </p:txBody>
        </p:sp>
      </p:grpSp>
      <p:pic>
        <p:nvPicPr>
          <p:cNvPr id="26" name="Graphic 25" descr="Chat bubble with solid fill">
            <a:extLst>
              <a:ext uri="{FF2B5EF4-FFF2-40B4-BE49-F238E27FC236}">
                <a16:creationId xmlns:a16="http://schemas.microsoft.com/office/drawing/2014/main" id="{437D0BC5-87BC-C443-6E52-2D3F5855D7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67FB0D70-ACBC-1452-94E7-01E8AD78DC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CD38996D-35DD-C772-A4C5-B4C535B05950}"/>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Fjárhagsáætlun: Sigurráð og bestu starfshættir fyrir árið 2025</a:t>
            </a:r>
            <a:endParaRPr lang="en-US" b="1" i="0" dirty="0">
              <a:solidFill>
                <a:srgbClr val="595959"/>
              </a:solidFill>
              <a:effectLst/>
              <a:latin typeface="Oracle Sans"/>
            </a:endParaRPr>
          </a:p>
        </p:txBody>
      </p:sp>
      <p:pic>
        <p:nvPicPr>
          <p:cNvPr id="7" name="Picture 6" descr="A kitchen with a table and chairs&#10;&#10;AI-generated content may be incorrect.">
            <a:extLst>
              <a:ext uri="{FF2B5EF4-FFF2-40B4-BE49-F238E27FC236}">
                <a16:creationId xmlns:a16="http://schemas.microsoft.com/office/drawing/2014/main" id="{206DF141-E465-4907-322A-8AED4755AC89}"/>
              </a:ext>
            </a:extLst>
          </p:cNvPr>
          <p:cNvPicPr>
            <a:picLocks noChangeAspect="1"/>
          </p:cNvPicPr>
          <p:nvPr/>
        </p:nvPicPr>
        <p:blipFill>
          <a:blip r:embed="rId7"/>
          <a:stretch>
            <a:fillRect/>
          </a:stretch>
        </p:blipFill>
        <p:spPr>
          <a:xfrm>
            <a:off x="1428143" y="3992209"/>
            <a:ext cx="3516005" cy="2344003"/>
          </a:xfrm>
          <a:prstGeom prst="flowChartAlternateProcess">
            <a:avLst/>
          </a:prstGeom>
        </p:spPr>
      </p:pic>
    </p:spTree>
    <p:extLst>
      <p:ext uri="{BB962C8B-B14F-4D97-AF65-F5344CB8AC3E}">
        <p14:creationId xmlns:p14="http://schemas.microsoft.com/office/powerpoint/2010/main" val="1088879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FB2CC-4514-4055-2156-08E74E297CD6}"/>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39C3EB90-0F77-D0D1-3B87-4133FA7FD617}"/>
              </a:ext>
            </a:extLst>
          </p:cNvPr>
          <p:cNvSpPr/>
          <p:nvPr/>
        </p:nvSpPr>
        <p:spPr>
          <a:xfrm>
            <a:off x="5834920" y="1742676"/>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4" name="Freeform: Shape 23">
            <a:extLst>
              <a:ext uri="{FF2B5EF4-FFF2-40B4-BE49-F238E27FC236}">
                <a16:creationId xmlns:a16="http://schemas.microsoft.com/office/drawing/2014/main" id="{D689A7FD-FFBA-D3DC-39A6-DC8EFBA298B5}"/>
              </a:ext>
            </a:extLst>
          </p:cNvPr>
          <p:cNvSpPr/>
          <p:nvPr/>
        </p:nvSpPr>
        <p:spPr>
          <a:xfrm>
            <a:off x="5834920" y="2986612"/>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428ED6B7-0C9F-0FDF-D443-D2C8273B3C0E}"/>
              </a:ext>
            </a:extLst>
          </p:cNvPr>
          <p:cNvSpPr/>
          <p:nvPr/>
        </p:nvSpPr>
        <p:spPr>
          <a:xfrm>
            <a:off x="5834920" y="4289811"/>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B93C5DF7-1FB2-F076-767A-0216DF6A9E4F}"/>
              </a:ext>
            </a:extLst>
          </p:cNvPr>
          <p:cNvSpPr/>
          <p:nvPr/>
        </p:nvSpPr>
        <p:spPr>
          <a:xfrm>
            <a:off x="5834920" y="5545600"/>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253478AA-9D74-BCA9-A8CB-7595A3371051}"/>
              </a:ext>
            </a:extLst>
          </p:cNvPr>
          <p:cNvSpPr>
            <a:spLocks noGrp="1"/>
          </p:cNvSpPr>
          <p:nvPr>
            <p:ph type="body" sz="quarter" idx="16"/>
          </p:nvPr>
        </p:nvSpPr>
        <p:spPr>
          <a:xfrm>
            <a:off x="798381" y="410879"/>
            <a:ext cx="10764969" cy="803654"/>
          </a:xfrm>
        </p:spPr>
        <p:txBody>
          <a:bodyPr/>
          <a:lstStyle/>
          <a:p>
            <a:r>
              <a:rPr lang="en-US" sz="3200" b="1" dirty="0">
                <a:solidFill>
                  <a:srgbClr val="E96751"/>
                </a:solidFill>
              </a:rPr>
              <a:t>Fjárhagsáætlun: </a:t>
            </a:r>
            <a:r>
              <a:rPr lang="en-US" sz="3200" b="0" dirty="0">
                <a:solidFill>
                  <a:srgbClr val="E96751"/>
                </a:solidFill>
              </a:rPr>
              <a:t>(Áætlanagerð) </a:t>
            </a:r>
            <a:r>
              <a:rPr lang="en-US" sz="3200" b="0" dirty="0">
                <a:solidFill>
                  <a:srgbClr val="595959"/>
                </a:solidFill>
              </a:rPr>
              <a:t>Fjármálakort</a:t>
            </a:r>
          </a:p>
          <a:p>
            <a:r>
              <a:rPr lang="en-US" sz="3200" b="0" i="1" dirty="0">
                <a:solidFill>
                  <a:srgbClr val="459597"/>
                </a:solidFill>
              </a:rPr>
              <a:t>Hvað býst ég við að ég muni afla/eyða?</a:t>
            </a:r>
            <a:endParaRPr lang="en-GB" sz="3200" b="0" i="1" dirty="0">
              <a:solidFill>
                <a:srgbClr val="459597"/>
              </a:solidFill>
            </a:endParaRPr>
          </a:p>
          <a:p>
            <a:endParaRPr lang="en-GB" sz="3200" dirty="0"/>
          </a:p>
        </p:txBody>
      </p:sp>
      <p:cxnSp>
        <p:nvCxnSpPr>
          <p:cNvPr id="2" name="Straight Connector 1">
            <a:extLst>
              <a:ext uri="{FF2B5EF4-FFF2-40B4-BE49-F238E27FC236}">
                <a16:creationId xmlns:a16="http://schemas.microsoft.com/office/drawing/2014/main" id="{90BD36BF-CA9A-04C1-354A-2BB084804C97}"/>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447E2ED-7D58-0E10-2B7B-9CD7FA63F873}"/>
              </a:ext>
            </a:extLst>
          </p:cNvPr>
          <p:cNvGrpSpPr/>
          <p:nvPr/>
        </p:nvGrpSpPr>
        <p:grpSpPr>
          <a:xfrm>
            <a:off x="214001" y="1413922"/>
            <a:ext cx="6513694" cy="5205952"/>
            <a:chOff x="3560044" y="1279832"/>
            <a:chExt cx="6976908" cy="5412758"/>
          </a:xfrm>
        </p:grpSpPr>
        <p:sp>
          <p:nvSpPr>
            <p:cNvPr id="13" name="Rectangle: Rounded Corners 12">
              <a:extLst>
                <a:ext uri="{FF2B5EF4-FFF2-40B4-BE49-F238E27FC236}">
                  <a16:creationId xmlns:a16="http://schemas.microsoft.com/office/drawing/2014/main" id="{6857DD13-D781-34BF-219F-FDE66BB65341}"/>
                </a:ext>
              </a:extLst>
            </p:cNvPr>
            <p:cNvSpPr/>
            <p:nvPr/>
          </p:nvSpPr>
          <p:spPr>
            <a:xfrm>
              <a:off x="3560044" y="1526110"/>
              <a:ext cx="6020648" cy="4925569"/>
            </a:xfrm>
            <a:prstGeom prst="roundRect">
              <a:avLst>
                <a:gd name="adj" fmla="val 13233"/>
              </a:avLst>
            </a:prstGeom>
            <a:solidFill>
              <a:srgbClr val="A3D4D5"/>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997B8A1A-D1EE-5091-1641-BA9C08D1E645}"/>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sp>
          <p:nvSpPr>
            <p:cNvPr id="16" name="Freeform: Shape 15">
              <a:extLst>
                <a:ext uri="{FF2B5EF4-FFF2-40B4-BE49-F238E27FC236}">
                  <a16:creationId xmlns:a16="http://schemas.microsoft.com/office/drawing/2014/main" id="{CAD672D6-C825-7887-5EAD-7923826502EA}"/>
                </a:ext>
              </a:extLst>
            </p:cNvPr>
            <p:cNvSpPr/>
            <p:nvPr/>
          </p:nvSpPr>
          <p:spPr>
            <a:xfrm>
              <a:off x="10176812" y="127983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18" name="Freeform: Shape 17">
              <a:extLst>
                <a:ext uri="{FF2B5EF4-FFF2-40B4-BE49-F238E27FC236}">
                  <a16:creationId xmlns:a16="http://schemas.microsoft.com/office/drawing/2014/main" id="{9656DD22-CEFE-39CA-C07A-852BD70ABD44}"/>
                </a:ext>
              </a:extLst>
            </p:cNvPr>
            <p:cNvSpPr/>
            <p:nvPr/>
          </p:nvSpPr>
          <p:spPr>
            <a:xfrm>
              <a:off x="10176812" y="268667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0" name="Freeform: Shape 19">
              <a:extLst>
                <a:ext uri="{FF2B5EF4-FFF2-40B4-BE49-F238E27FC236}">
                  <a16:creationId xmlns:a16="http://schemas.microsoft.com/office/drawing/2014/main" id="{98313A52-937A-2DDF-621C-D12390DC3E46}"/>
                </a:ext>
              </a:extLst>
            </p:cNvPr>
            <p:cNvSpPr/>
            <p:nvPr/>
          </p:nvSpPr>
          <p:spPr>
            <a:xfrm>
              <a:off x="10176812" y="409351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2" name="Freeform: Shape 21">
              <a:extLst>
                <a:ext uri="{FF2B5EF4-FFF2-40B4-BE49-F238E27FC236}">
                  <a16:creationId xmlns:a16="http://schemas.microsoft.com/office/drawing/2014/main" id="{DD9BBF26-C2C4-16BE-B9A4-87885AC6FAF3}"/>
                </a:ext>
              </a:extLst>
            </p:cNvPr>
            <p:cNvSpPr/>
            <p:nvPr/>
          </p:nvSpPr>
          <p:spPr>
            <a:xfrm>
              <a:off x="10176812" y="5500353"/>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0" tIns="82550" rIns="165100" bIns="82550" numCol="1" spcCol="1270" anchor="ctr" anchorCtr="0">
              <a:noAutofit/>
            </a:bodyPr>
            <a:lstStyle/>
            <a:p>
              <a:pPr marL="0" lvl="0" indent="0" algn="l" defTabSz="2889250">
                <a:lnSpc>
                  <a:spcPct val="90000"/>
                </a:lnSpc>
                <a:spcBef>
                  <a:spcPct val="0"/>
                </a:spcBef>
                <a:spcAft>
                  <a:spcPct val="35000"/>
                </a:spcAft>
                <a:buNone/>
              </a:pPr>
              <a:endParaRPr lang="en-GB" sz="6500" kern="1200"/>
            </a:p>
          </p:txBody>
        </p:sp>
      </p:grpSp>
      <p:sp>
        <p:nvSpPr>
          <p:cNvPr id="8" name="TextBox 7">
            <a:extLst>
              <a:ext uri="{FF2B5EF4-FFF2-40B4-BE49-F238E27FC236}">
                <a16:creationId xmlns:a16="http://schemas.microsoft.com/office/drawing/2014/main" id="{C8B9063F-3F43-6794-37A2-50D3D00A0B4F}"/>
              </a:ext>
            </a:extLst>
          </p:cNvPr>
          <p:cNvSpPr txBox="1"/>
          <p:nvPr/>
        </p:nvSpPr>
        <p:spPr>
          <a:xfrm>
            <a:off x="481386" y="1915982"/>
            <a:ext cx="4515524" cy="4493538"/>
          </a:xfrm>
          <a:prstGeom prst="rect">
            <a:avLst/>
          </a:prstGeom>
          <a:noFill/>
        </p:spPr>
        <p:txBody>
          <a:bodyPr wrap="square" rtlCol="0">
            <a:spAutoFit/>
          </a:bodyPr>
          <a:lstStyle/>
          <a:p>
            <a:r>
              <a:rPr lang="en-US" sz="2200" b="1" dirty="0">
                <a:solidFill>
                  <a:srgbClr val="595959"/>
                </a:solidFill>
              </a:rPr>
              <a:t>Settu fjárhagsmarkmið</a:t>
            </a:r>
            <a:r>
              <a:rPr lang="en-US" sz="2200" dirty="0">
                <a:solidFill>
                  <a:srgbClr val="595959"/>
                </a:solidFill>
              </a:rPr>
              <a:t> </a:t>
            </a:r>
            <a:br>
              <a:rPr lang="en-US" sz="2200" dirty="0">
                <a:solidFill>
                  <a:srgbClr val="595959"/>
                </a:solidFill>
              </a:rPr>
            </a:br>
            <a:r>
              <a:rPr lang="en-US" sz="2200" dirty="0">
                <a:solidFill>
                  <a:srgbClr val="595959"/>
                </a:solidFill>
              </a:rPr>
              <a:t>→ Skilgreindu hvað árangur lítur út fyrir að vera: hagnaðarmarkmið, sparnaðarmarkmið, endurfjárfestingaráætlanir. </a:t>
            </a:r>
          </a:p>
          <a:p>
            <a:endParaRPr lang="en-US" sz="2200" i="1" dirty="0">
              <a:solidFill>
                <a:srgbClr val="595959"/>
              </a:solidFill>
            </a:endParaRPr>
          </a:p>
          <a:p>
            <a:r>
              <a:rPr lang="en-US" sz="2200" i="1" dirty="0">
                <a:solidFill>
                  <a:srgbClr val="595959"/>
                </a:solidFill>
              </a:rPr>
              <a:t>(Dæmi: "Ég vil afla mér 20.000 € hagnað á þessu ári af glamping-svæðinu mínu.")</a:t>
            </a:r>
          </a:p>
          <a:p>
            <a:endParaRPr lang="en-US" sz="2200" b="1" i="1" dirty="0">
              <a:solidFill>
                <a:srgbClr val="595959"/>
              </a:solidFill>
            </a:endParaRPr>
          </a:p>
          <a:p>
            <a:r>
              <a:rPr lang="en-US" sz="2200" b="1" dirty="0">
                <a:solidFill>
                  <a:srgbClr val="595959"/>
                </a:solidFill>
              </a:rPr>
              <a:t>Gerð fjárhagsáætlunar: </a:t>
            </a:r>
            <a:r>
              <a:rPr lang="en-US" sz="2200" dirty="0">
                <a:solidFill>
                  <a:srgbClr val="595959"/>
                </a:solidFill>
              </a:rPr>
              <a:t>áætla tekjur þínar (t.d. af bókunum) og útgjöld (t.d. þjónustugjöld, þrif, markaðssetning).</a:t>
            </a:r>
            <a:endParaRPr lang="en-GB" sz="2200" i="1" dirty="0">
              <a:solidFill>
                <a:srgbClr val="595959"/>
              </a:solidFill>
            </a:endParaRPr>
          </a:p>
        </p:txBody>
      </p:sp>
      <p:sp>
        <p:nvSpPr>
          <p:cNvPr id="27" name="TextBox 26">
            <a:extLst>
              <a:ext uri="{FF2B5EF4-FFF2-40B4-BE49-F238E27FC236}">
                <a16:creationId xmlns:a16="http://schemas.microsoft.com/office/drawing/2014/main" id="{2F8C8121-BB50-E48B-1600-CD4C08D4E21E}"/>
              </a:ext>
            </a:extLst>
          </p:cNvPr>
          <p:cNvSpPr txBox="1"/>
          <p:nvPr/>
        </p:nvSpPr>
        <p:spPr>
          <a:xfrm>
            <a:off x="6462897" y="5574906"/>
            <a:ext cx="5272584" cy="1015663"/>
          </a:xfrm>
          <a:prstGeom prst="rect">
            <a:avLst/>
          </a:prstGeom>
          <a:noFill/>
        </p:spPr>
        <p:txBody>
          <a:bodyPr wrap="square" rtlCol="0">
            <a:spAutoFit/>
          </a:bodyPr>
          <a:lstStyle/>
          <a:p>
            <a:r>
              <a:rPr lang="en-US" sz="2000" b="1" dirty="0">
                <a:solidFill>
                  <a:schemeClr val="bg1"/>
                </a:solidFill>
              </a:rPr>
              <a:t>4. Breytilegur kostnaður (breytist með nýtingu) </a:t>
            </a:r>
            <a:r>
              <a:rPr lang="en-US" sz="2000" dirty="0">
                <a:solidFill>
                  <a:schemeClr val="bg1"/>
                </a:solidFill>
              </a:rPr>
              <a:t>Hann hækkar eða lækkar eftir því hversu margir gestir eru. (dæmi: morgunverður, þvottur, þrif, upphitun)</a:t>
            </a:r>
            <a:endParaRPr lang="en-US" sz="2000" b="1" dirty="0">
              <a:solidFill>
                <a:schemeClr val="bg1"/>
              </a:solidFill>
            </a:endParaRPr>
          </a:p>
        </p:txBody>
      </p:sp>
      <p:sp>
        <p:nvSpPr>
          <p:cNvPr id="28" name="TextBox 27">
            <a:extLst>
              <a:ext uri="{FF2B5EF4-FFF2-40B4-BE49-F238E27FC236}">
                <a16:creationId xmlns:a16="http://schemas.microsoft.com/office/drawing/2014/main" id="{BD492B47-E1A5-800E-2FB5-B431BE613D41}"/>
              </a:ext>
            </a:extLst>
          </p:cNvPr>
          <p:cNvSpPr txBox="1"/>
          <p:nvPr/>
        </p:nvSpPr>
        <p:spPr>
          <a:xfrm>
            <a:off x="6427373" y="4318861"/>
            <a:ext cx="5272584" cy="1015663"/>
          </a:xfrm>
          <a:prstGeom prst="rect">
            <a:avLst/>
          </a:prstGeom>
          <a:noFill/>
        </p:spPr>
        <p:txBody>
          <a:bodyPr wrap="square" rtlCol="0">
            <a:spAutoFit/>
          </a:bodyPr>
          <a:lstStyle/>
          <a:p>
            <a:r>
              <a:rPr lang="en-US" sz="2000" b="1" dirty="0">
                <a:solidFill>
                  <a:schemeClr val="bg1"/>
                </a:solidFill>
              </a:rPr>
              <a:t>3. Föst kostnaðarliður </a:t>
            </a:r>
            <a:r>
              <a:rPr lang="en-US" sz="2000" i="1" dirty="0">
                <a:solidFill>
                  <a:schemeClr val="bg1"/>
                </a:solidFill>
              </a:rPr>
              <a:t>(breytast ekki með nýtingu) </a:t>
            </a:r>
            <a:r>
              <a:rPr lang="en-US" sz="2000" dirty="0">
                <a:solidFill>
                  <a:schemeClr val="bg1"/>
                </a:solidFill>
              </a:rPr>
              <a:t>Kostnaðarliður sem haldast óbreyttir óháð því hvort þú ert bókaður eða ekki. (dæmi: skattar, lánstilgreiðslur, tryggingar)</a:t>
            </a:r>
            <a:endParaRPr lang="en-US" sz="2000" b="1" dirty="0">
              <a:solidFill>
                <a:schemeClr val="bg1"/>
              </a:solidFill>
            </a:endParaRPr>
          </a:p>
        </p:txBody>
      </p:sp>
      <p:sp>
        <p:nvSpPr>
          <p:cNvPr id="29" name="TextBox 28">
            <a:extLst>
              <a:ext uri="{FF2B5EF4-FFF2-40B4-BE49-F238E27FC236}">
                <a16:creationId xmlns:a16="http://schemas.microsoft.com/office/drawing/2014/main" id="{9870003A-6DAF-6C9E-49D0-300DD83EAE4F}"/>
              </a:ext>
            </a:extLst>
          </p:cNvPr>
          <p:cNvSpPr txBox="1"/>
          <p:nvPr/>
        </p:nvSpPr>
        <p:spPr>
          <a:xfrm>
            <a:off x="6462897" y="3018683"/>
            <a:ext cx="5272584" cy="1323439"/>
          </a:xfrm>
          <a:prstGeom prst="rect">
            <a:avLst/>
          </a:prstGeom>
          <a:noFill/>
        </p:spPr>
        <p:txBody>
          <a:bodyPr wrap="square" rtlCol="0">
            <a:spAutoFit/>
          </a:bodyPr>
          <a:lstStyle/>
          <a:p>
            <a:r>
              <a:rPr lang="en-US" sz="2000" b="1" dirty="0">
                <a:solidFill>
                  <a:schemeClr val="bg1"/>
                </a:solidFill>
              </a:rPr>
              <a:t>2. Rekstrarkostnaður </a:t>
            </a:r>
            <a:r>
              <a:rPr lang="en-US" sz="2000" i="1" dirty="0">
                <a:solidFill>
                  <a:schemeClr val="bg1"/>
                </a:solidFill>
              </a:rPr>
              <a:t>(endurgjaldandi mánaðarlegur/árlegur kostnaður) </a:t>
            </a:r>
            <a:r>
              <a:rPr lang="en-US" sz="2000" dirty="0">
                <a:solidFill>
                  <a:schemeClr val="bg1"/>
                </a:solidFill>
              </a:rPr>
              <a:t>Kostnaður við daglegan rekstur fyrirtækisins. (t.d. þjónustugjöld, markaðssetning, þrif, laun)</a:t>
            </a:r>
          </a:p>
          <a:p>
            <a:r>
              <a:rPr lang="en-US" sz="2000" dirty="0">
                <a:solidFill>
                  <a:schemeClr val="bg1"/>
                </a:solidFill>
              </a:rPr>
              <a:t>Varnar gegn rangfærslum frá erlendum aðilum</a:t>
            </a:r>
            <a:endParaRPr lang="en-US" sz="2000" b="1" dirty="0">
              <a:solidFill>
                <a:schemeClr val="bg1"/>
              </a:solidFill>
            </a:endParaRPr>
          </a:p>
        </p:txBody>
      </p:sp>
      <p:sp>
        <p:nvSpPr>
          <p:cNvPr id="30" name="TextBox 29">
            <a:extLst>
              <a:ext uri="{FF2B5EF4-FFF2-40B4-BE49-F238E27FC236}">
                <a16:creationId xmlns:a16="http://schemas.microsoft.com/office/drawing/2014/main" id="{B4233617-7FD3-C623-73EB-B196C6BE59A9}"/>
              </a:ext>
            </a:extLst>
          </p:cNvPr>
          <p:cNvSpPr txBox="1"/>
          <p:nvPr/>
        </p:nvSpPr>
        <p:spPr>
          <a:xfrm>
            <a:off x="6462896" y="1797799"/>
            <a:ext cx="5357629" cy="1015663"/>
          </a:xfrm>
          <a:prstGeom prst="rect">
            <a:avLst/>
          </a:prstGeom>
          <a:noFill/>
        </p:spPr>
        <p:txBody>
          <a:bodyPr wrap="square" rtlCol="0">
            <a:spAutoFit/>
          </a:bodyPr>
          <a:lstStyle/>
          <a:p>
            <a:r>
              <a:rPr lang="en-IE" sz="2000" b="1" dirty="0">
                <a:solidFill>
                  <a:schemeClr val="bg1"/>
                </a:solidFill>
              </a:rPr>
              <a:t>1. Tekjuspá</a:t>
            </a:r>
          </a:p>
          <a:p>
            <a:r>
              <a:rPr lang="en-US" sz="2000" dirty="0">
                <a:solidFill>
                  <a:schemeClr val="bg1"/>
                </a:solidFill>
              </a:rPr>
              <a:t>Áætlaðu þá peninga sem þú býst við að þéna (t.d. bókanir, </a:t>
            </a:r>
            <a:r>
              <a:rPr lang="en-US" sz="2000" dirty="0" err="1">
                <a:solidFill>
                  <a:schemeClr val="bg1"/>
                </a:solidFill>
              </a:rPr>
              <a:t>viðbætur</a:t>
            </a:r>
            <a:r>
              <a:rPr lang="en-US" sz="2000" dirty="0">
                <a:solidFill>
                  <a:schemeClr val="bg1"/>
                </a:solidFill>
              </a:rPr>
              <a:t>, styrki, aðrar tekjur)</a:t>
            </a:r>
            <a:endParaRPr lang="en-US" sz="2000" b="1" dirty="0">
              <a:solidFill>
                <a:schemeClr val="bg1"/>
              </a:solidFill>
            </a:endParaRPr>
          </a:p>
        </p:txBody>
      </p:sp>
      <p:sp>
        <p:nvSpPr>
          <p:cNvPr id="60" name="Flowchart: Connector 59">
            <a:extLst>
              <a:ext uri="{FF2B5EF4-FFF2-40B4-BE49-F238E27FC236}">
                <a16:creationId xmlns:a16="http://schemas.microsoft.com/office/drawing/2014/main" id="{0125CCEA-328F-46C5-913E-B13067C3A0EE}"/>
              </a:ext>
            </a:extLst>
          </p:cNvPr>
          <p:cNvSpPr/>
          <p:nvPr/>
        </p:nvSpPr>
        <p:spPr>
          <a:xfrm>
            <a:off x="5130501" y="1773005"/>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9" name="Graphic 58" descr="Inbox Check with solid fill">
            <a:extLst>
              <a:ext uri="{FF2B5EF4-FFF2-40B4-BE49-F238E27FC236}">
                <a16:creationId xmlns:a16="http://schemas.microsoft.com/office/drawing/2014/main" id="{F7BC76AD-09E7-E729-26BD-6DD9DE6D23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4510" y="1797799"/>
            <a:ext cx="914400" cy="914400"/>
          </a:xfrm>
          <a:prstGeom prst="rect">
            <a:avLst/>
          </a:prstGeom>
        </p:spPr>
      </p:pic>
      <p:sp>
        <p:nvSpPr>
          <p:cNvPr id="61" name="Flowchart: Connector 60">
            <a:extLst>
              <a:ext uri="{FF2B5EF4-FFF2-40B4-BE49-F238E27FC236}">
                <a16:creationId xmlns:a16="http://schemas.microsoft.com/office/drawing/2014/main" id="{E198124E-754B-ACA5-C41A-2A06CF95FD52}"/>
              </a:ext>
            </a:extLst>
          </p:cNvPr>
          <p:cNvSpPr/>
          <p:nvPr/>
        </p:nvSpPr>
        <p:spPr>
          <a:xfrm>
            <a:off x="5130501" y="3030675"/>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2" name="Flowchart: Connector 61">
            <a:extLst>
              <a:ext uri="{FF2B5EF4-FFF2-40B4-BE49-F238E27FC236}">
                <a16:creationId xmlns:a16="http://schemas.microsoft.com/office/drawing/2014/main" id="{1E172824-9952-A32D-513F-40F0C04BDA74}"/>
              </a:ext>
            </a:extLst>
          </p:cNvPr>
          <p:cNvSpPr/>
          <p:nvPr/>
        </p:nvSpPr>
        <p:spPr>
          <a:xfrm>
            <a:off x="5149267" y="4317806"/>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3" name="Flowchart: Connector 62">
            <a:extLst>
              <a:ext uri="{FF2B5EF4-FFF2-40B4-BE49-F238E27FC236}">
                <a16:creationId xmlns:a16="http://schemas.microsoft.com/office/drawing/2014/main" id="{B1C23801-BE84-8D04-3CE9-9F8C6960724C}"/>
              </a:ext>
            </a:extLst>
          </p:cNvPr>
          <p:cNvSpPr/>
          <p:nvPr/>
        </p:nvSpPr>
        <p:spPr>
          <a:xfrm>
            <a:off x="5178412" y="5539767"/>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4" name="Graphic 63" descr="Customer review with solid fill">
            <a:extLst>
              <a:ext uri="{FF2B5EF4-FFF2-40B4-BE49-F238E27FC236}">
                <a16:creationId xmlns:a16="http://schemas.microsoft.com/office/drawing/2014/main" id="{7A549816-6BDD-5065-D0E4-6F624D992C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8887" y="3187493"/>
            <a:ext cx="914400" cy="914400"/>
          </a:xfrm>
          <a:prstGeom prst="rect">
            <a:avLst/>
          </a:prstGeom>
        </p:spPr>
      </p:pic>
      <p:pic>
        <p:nvPicPr>
          <p:cNvPr id="65" name="Graphic 64" descr="Upward trend with solid fill">
            <a:extLst>
              <a:ext uri="{FF2B5EF4-FFF2-40B4-BE49-F238E27FC236}">
                <a16:creationId xmlns:a16="http://schemas.microsoft.com/office/drawing/2014/main" id="{8D6DC9D0-6B4A-F5D8-D26C-0F53AB5471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13906" y="5676169"/>
            <a:ext cx="914400" cy="914400"/>
          </a:xfrm>
          <a:prstGeom prst="rect">
            <a:avLst/>
          </a:prstGeom>
        </p:spPr>
      </p:pic>
      <p:pic>
        <p:nvPicPr>
          <p:cNvPr id="66" name="Graphic 65" descr="Priorities with solid fill">
            <a:extLst>
              <a:ext uri="{FF2B5EF4-FFF2-40B4-BE49-F238E27FC236}">
                <a16:creationId xmlns:a16="http://schemas.microsoft.com/office/drawing/2014/main" id="{6C074153-6089-F1EA-F55F-4E06D28A0F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98794" y="4453973"/>
            <a:ext cx="914400" cy="914400"/>
          </a:xfrm>
          <a:prstGeom prst="rect">
            <a:avLst/>
          </a:prstGeom>
        </p:spPr>
      </p:pic>
    </p:spTree>
    <p:extLst>
      <p:ext uri="{BB962C8B-B14F-4D97-AF65-F5344CB8AC3E}">
        <p14:creationId xmlns:p14="http://schemas.microsoft.com/office/powerpoint/2010/main" val="3552769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DA08A-584C-0626-FB10-A408358AC3D3}"/>
            </a:ext>
          </a:extLst>
        </p:cNvPr>
        <p:cNvGrpSpPr/>
        <p:nvPr/>
      </p:nvGrpSpPr>
      <p:grpSpPr>
        <a:xfrm>
          <a:off x="0" y="0"/>
          <a:ext cx="0" cy="0"/>
          <a:chOff x="0" y="0"/>
          <a:chExt cx="0" cy="0"/>
        </a:xfrm>
      </p:grpSpPr>
      <p:pic>
        <p:nvPicPr>
          <p:cNvPr id="28" name="Picture Placeholder 18">
            <a:extLst>
              <a:ext uri="{FF2B5EF4-FFF2-40B4-BE49-F238E27FC236}">
                <a16:creationId xmlns:a16="http://schemas.microsoft.com/office/drawing/2014/main" id="{830FF41C-A8C5-2237-701D-4007592D1BE7}"/>
              </a:ext>
            </a:extLst>
          </p:cNvPr>
          <p:cNvPicPr>
            <a:picLocks noGrp="1" noChangeAspect="1"/>
          </p:cNvPicPr>
          <p:nvPr>
            <p:ph type="pic" sz="quarter" idx="67"/>
          </p:nvPr>
        </p:nvPicPr>
        <p:blipFill rotWithShape="1">
          <a:blip r:embed="rId2"/>
          <a:srcRect l="25331" r="23061" b="2269"/>
          <a:stretch/>
        </p:blipFill>
        <p:spPr>
          <a:xfrm>
            <a:off x="540029" y="0"/>
            <a:ext cx="2654458" cy="3351213"/>
          </a:xfrm>
        </p:spPr>
      </p:pic>
      <p:sp>
        <p:nvSpPr>
          <p:cNvPr id="29" name="Text Placeholder 5">
            <a:extLst>
              <a:ext uri="{FF2B5EF4-FFF2-40B4-BE49-F238E27FC236}">
                <a16:creationId xmlns:a16="http://schemas.microsoft.com/office/drawing/2014/main" id="{9C4CD1D4-44A0-C464-BB56-0152EDEB4FC5}"/>
              </a:ext>
            </a:extLst>
          </p:cNvPr>
          <p:cNvSpPr txBox="1">
            <a:spLocks/>
          </p:cNvSpPr>
          <p:nvPr/>
        </p:nvSpPr>
        <p:spPr>
          <a:xfrm rot="16200000">
            <a:off x="1718251"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Ljósmynd: Hellismenn, Ísland</a:t>
            </a:r>
          </a:p>
          <a:p>
            <a:endParaRPr lang="en-GB"/>
          </a:p>
        </p:txBody>
      </p:sp>
      <p:pic>
        <p:nvPicPr>
          <p:cNvPr id="30" name="Picture Placeholder 20">
            <a:extLst>
              <a:ext uri="{FF2B5EF4-FFF2-40B4-BE49-F238E27FC236}">
                <a16:creationId xmlns:a16="http://schemas.microsoft.com/office/drawing/2014/main" id="{0F3C382A-7BE6-79CA-8C04-E107A1501433}"/>
              </a:ext>
            </a:extLst>
          </p:cNvPr>
          <p:cNvPicPr>
            <a:picLocks noGrp="1" noChangeAspect="1"/>
          </p:cNvPicPr>
          <p:nvPr>
            <p:ph type="pic" sz="quarter" idx="69"/>
          </p:nvPr>
        </p:nvPicPr>
        <p:blipFill>
          <a:blip r:embed="rId3"/>
          <a:srcRect l="23693" r="23693" b="9904"/>
          <a:stretch>
            <a:fillRect/>
          </a:stretch>
        </p:blipFill>
        <p:spPr>
          <a:xfrm>
            <a:off x="3728231" y="3828618"/>
            <a:ext cx="2654458" cy="3019301"/>
          </a:xfrm>
        </p:spPr>
      </p:pic>
      <p:sp>
        <p:nvSpPr>
          <p:cNvPr id="31" name="Text Placeholder 7">
            <a:extLst>
              <a:ext uri="{FF2B5EF4-FFF2-40B4-BE49-F238E27FC236}">
                <a16:creationId xmlns:a16="http://schemas.microsoft.com/office/drawing/2014/main" id="{DD6B3677-350A-E3EE-CE74-92FD2172E78A}"/>
              </a:ext>
            </a:extLst>
          </p:cNvPr>
          <p:cNvSpPr txBox="1">
            <a:spLocks/>
          </p:cNvSpPr>
          <p:nvPr/>
        </p:nvSpPr>
        <p:spPr>
          <a:xfrm rot="16200000">
            <a:off x="4906453" y="4778610"/>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Ljósmynd: A-rammi í Soča, Gorizia, Slóveníu</a:t>
            </a:r>
          </a:p>
          <a:p>
            <a:endParaRPr lang="en-GB"/>
          </a:p>
        </p:txBody>
      </p:sp>
      <p:sp>
        <p:nvSpPr>
          <p:cNvPr id="35" name="Text Placeholder 32">
            <a:extLst>
              <a:ext uri="{FF2B5EF4-FFF2-40B4-BE49-F238E27FC236}">
                <a16:creationId xmlns:a16="http://schemas.microsoft.com/office/drawing/2014/main" id="{62449B50-5E2D-53B7-85B2-96BD17BBE81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Uppselging og stigskiptir valkostir</a:t>
            </a:r>
          </a:p>
          <a:p>
            <a:pPr lvl="0" algn="ctr">
              <a:lnSpc>
                <a:spcPct val="100000"/>
              </a:lnSpc>
              <a:spcAft>
                <a:spcPts val="600"/>
              </a:spcAft>
            </a:pPr>
            <a:r>
              <a:rPr lang="en-US" b="0" i="1" dirty="0">
                <a:solidFill>
                  <a:schemeClr val="bg1"/>
                </a:solidFill>
              </a:rPr>
              <a:t>(7 glærur)</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sp>
        <p:nvSpPr>
          <p:cNvPr id="36" name="Text Placeholder 32">
            <a:extLst>
              <a:ext uri="{FF2B5EF4-FFF2-40B4-BE49-F238E27FC236}">
                <a16:creationId xmlns:a16="http://schemas.microsoft.com/office/drawing/2014/main" id="{1AD6EBB2-B091-005D-EB23-E729DAB1D309}"/>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37" name="Straight Connector 36">
            <a:extLst>
              <a:ext uri="{FF2B5EF4-FFF2-40B4-BE49-F238E27FC236}">
                <a16:creationId xmlns:a16="http://schemas.microsoft.com/office/drawing/2014/main" id="{B73D227C-58AF-2DBF-670F-3F2D32D8B4AA}"/>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32">
            <a:extLst>
              <a:ext uri="{FF2B5EF4-FFF2-40B4-BE49-F238E27FC236}">
                <a16:creationId xmlns:a16="http://schemas.microsoft.com/office/drawing/2014/main" id="{35894654-37F0-56B7-A7FF-9AA3B8E98C07}"/>
              </a:ext>
            </a:extLst>
          </p:cNvPr>
          <p:cNvSpPr txBox="1">
            <a:spLocks/>
          </p:cNvSpPr>
          <p:nvPr/>
        </p:nvSpPr>
        <p:spPr>
          <a:xfrm>
            <a:off x="3739878" y="186763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i="0"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b="0" dirty="0">
                <a:solidFill>
                  <a:schemeClr val="bg1"/>
                </a:solidFill>
              </a:rPr>
              <a:t>Fjármálaplanagerð, eftirfylgd og tekjuspá </a:t>
            </a:r>
          </a:p>
          <a:p>
            <a:pPr algn="ctr">
              <a:lnSpc>
                <a:spcPct val="100000"/>
              </a:lnSpc>
              <a:spcAft>
                <a:spcPts val="600"/>
              </a:spcAft>
            </a:pPr>
            <a:r>
              <a:rPr lang="en-US" b="0" i="1" dirty="0">
                <a:solidFill>
                  <a:schemeClr val="bg1"/>
                </a:solidFill>
              </a:rPr>
              <a:t>(57 glærur)</a:t>
            </a:r>
          </a:p>
          <a:p>
            <a:pPr algn="ctr">
              <a:lnSpc>
                <a:spcPct val="100000"/>
              </a:lnSpc>
              <a:spcAft>
                <a:spcPts val="600"/>
              </a:spcAft>
            </a:pPr>
            <a:endParaRPr lang="en-US" sz="2400" b="0" dirty="0">
              <a:solidFill>
                <a:schemeClr val="bg1"/>
              </a:solidFill>
            </a:endParaRPr>
          </a:p>
        </p:txBody>
      </p:sp>
      <p:sp>
        <p:nvSpPr>
          <p:cNvPr id="40" name="Text Placeholder 32">
            <a:extLst>
              <a:ext uri="{FF2B5EF4-FFF2-40B4-BE49-F238E27FC236}">
                <a16:creationId xmlns:a16="http://schemas.microsoft.com/office/drawing/2014/main" id="{9D524D4B-9447-179B-470E-76A5D7CD0B1B}"/>
              </a:ext>
            </a:extLst>
          </p:cNvPr>
          <p:cNvSpPr txBox="1">
            <a:spLocks/>
          </p:cNvSpPr>
          <p:nvPr/>
        </p:nvSpPr>
        <p:spPr>
          <a:xfrm>
            <a:off x="3753316" y="129894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10</a:t>
            </a:r>
            <a:endParaRPr lang="en-US" dirty="0"/>
          </a:p>
        </p:txBody>
      </p:sp>
      <p:cxnSp>
        <p:nvCxnSpPr>
          <p:cNvPr id="41" name="Straight Connector 40">
            <a:extLst>
              <a:ext uri="{FF2B5EF4-FFF2-40B4-BE49-F238E27FC236}">
                <a16:creationId xmlns:a16="http://schemas.microsoft.com/office/drawing/2014/main" id="{E275663C-A0F4-049D-C30E-BD07DF5069E1}"/>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32">
            <a:extLst>
              <a:ext uri="{FF2B5EF4-FFF2-40B4-BE49-F238E27FC236}">
                <a16:creationId xmlns:a16="http://schemas.microsoft.com/office/drawing/2014/main" id="{8D00C0FE-7D9F-CCEC-EB9C-D5BB14EAE44D}"/>
              </a:ext>
            </a:extLst>
          </p:cNvPr>
          <p:cNvSpPr txBox="1">
            <a:spLocks/>
          </p:cNvSpPr>
          <p:nvPr/>
        </p:nvSpPr>
        <p:spPr>
          <a:xfrm>
            <a:off x="6945485" y="425650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IE" sz="2400" b="0">
                <a:solidFill>
                  <a:schemeClr val="bg1"/>
                </a:solidFill>
              </a:rPr>
              <a:t>Auðlindir</a:t>
            </a:r>
          </a:p>
          <a:p>
            <a:pPr algn="ctr">
              <a:lnSpc>
                <a:spcPct val="100000"/>
              </a:lnSpc>
              <a:spcAft>
                <a:spcPts val="600"/>
              </a:spcAft>
            </a:pPr>
            <a:r>
              <a:rPr lang="en-IE" b="0" i="1">
                <a:solidFill>
                  <a:schemeClr val="bg1"/>
                </a:solidFill>
              </a:rPr>
              <a:t>(20 glærur)</a:t>
            </a:r>
          </a:p>
          <a:p>
            <a:pPr algn="ctr">
              <a:lnSpc>
                <a:spcPct val="100000"/>
              </a:lnSpc>
              <a:spcAft>
                <a:spcPts val="600"/>
              </a:spcAft>
            </a:pPr>
            <a:endParaRPr lang="en-IE" sz="2400" b="0">
              <a:solidFill>
                <a:schemeClr val="bg1"/>
              </a:solidFill>
            </a:endParaRPr>
          </a:p>
        </p:txBody>
      </p:sp>
      <p:sp>
        <p:nvSpPr>
          <p:cNvPr id="44" name="Text Placeholder 32">
            <a:extLst>
              <a:ext uri="{FF2B5EF4-FFF2-40B4-BE49-F238E27FC236}">
                <a16:creationId xmlns:a16="http://schemas.microsoft.com/office/drawing/2014/main" id="{85DE5534-2262-0C07-C5CC-0F0197419596}"/>
              </a:ext>
            </a:extLst>
          </p:cNvPr>
          <p:cNvSpPr txBox="1">
            <a:spLocks/>
          </p:cNvSpPr>
          <p:nvPr/>
        </p:nvSpPr>
        <p:spPr>
          <a:xfrm>
            <a:off x="6958923" y="368781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10</a:t>
            </a:r>
            <a:endParaRPr lang="en-US" dirty="0"/>
          </a:p>
        </p:txBody>
      </p:sp>
      <p:cxnSp>
        <p:nvCxnSpPr>
          <p:cNvPr id="45" name="Straight Connector 44">
            <a:extLst>
              <a:ext uri="{FF2B5EF4-FFF2-40B4-BE49-F238E27FC236}">
                <a16:creationId xmlns:a16="http://schemas.microsoft.com/office/drawing/2014/main" id="{129DD333-8792-5FD2-3EB3-DB29AE2B3056}"/>
              </a:ext>
            </a:extLst>
          </p:cNvPr>
          <p:cNvCxnSpPr>
            <a:cxnSpLocks/>
          </p:cNvCxnSpPr>
          <p:nvPr/>
        </p:nvCxnSpPr>
        <p:spPr>
          <a:xfrm flipV="1">
            <a:off x="6958923" y="4163650"/>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 Placeholder 23">
            <a:extLst>
              <a:ext uri="{FF2B5EF4-FFF2-40B4-BE49-F238E27FC236}">
                <a16:creationId xmlns:a16="http://schemas.microsoft.com/office/drawing/2014/main" id="{8BF06566-F961-80E5-879C-181E241DAAF3}"/>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Ljósmynd: </a:t>
            </a:r>
            <a:endParaRPr lang="en-US" dirty="0"/>
          </a:p>
        </p:txBody>
      </p:sp>
      <p:sp>
        <p:nvSpPr>
          <p:cNvPr id="49" name="Text Placeholder 32">
            <a:extLst>
              <a:ext uri="{FF2B5EF4-FFF2-40B4-BE49-F238E27FC236}">
                <a16:creationId xmlns:a16="http://schemas.microsoft.com/office/drawing/2014/main" id="{9088F2FD-584C-4A29-06EF-48E84691BA20}"/>
              </a:ext>
            </a:extLst>
          </p:cNvPr>
          <p:cNvSpPr txBox="1">
            <a:spLocks/>
          </p:cNvSpPr>
          <p:nvPr/>
        </p:nvSpPr>
        <p:spPr>
          <a:xfrm>
            <a:off x="1085500" y="3850654"/>
            <a:ext cx="1974758"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Kafli 9</a:t>
            </a:r>
          </a:p>
        </p:txBody>
      </p:sp>
      <p:sp>
        <p:nvSpPr>
          <p:cNvPr id="50" name="Text Placeholder 32">
            <a:extLst>
              <a:ext uri="{FF2B5EF4-FFF2-40B4-BE49-F238E27FC236}">
                <a16:creationId xmlns:a16="http://schemas.microsoft.com/office/drawing/2014/main" id="{4E7BE33B-012F-26D3-8F02-E70191BCA497}"/>
              </a:ext>
            </a:extLst>
          </p:cNvPr>
          <p:cNvSpPr txBox="1">
            <a:spLocks/>
          </p:cNvSpPr>
          <p:nvPr/>
        </p:nvSpPr>
        <p:spPr>
          <a:xfrm>
            <a:off x="4202181" y="1455615"/>
            <a:ext cx="2896636"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600" dirty="0"/>
              <a:t>Kafli 10</a:t>
            </a:r>
          </a:p>
        </p:txBody>
      </p:sp>
      <p:sp>
        <p:nvSpPr>
          <p:cNvPr id="52" name="Text Placeholder 16">
            <a:extLst>
              <a:ext uri="{FF2B5EF4-FFF2-40B4-BE49-F238E27FC236}">
                <a16:creationId xmlns:a16="http://schemas.microsoft.com/office/drawing/2014/main" id="{61FA4D8E-73EC-1DE4-736D-8B4FD0FBAD2A}"/>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E96751"/>
                </a:solidFill>
              </a:rPr>
              <a:t>EFNISYFIRLIT</a:t>
            </a:r>
          </a:p>
        </p:txBody>
      </p:sp>
    </p:spTree>
    <p:extLst>
      <p:ext uri="{BB962C8B-B14F-4D97-AF65-F5344CB8AC3E}">
        <p14:creationId xmlns:p14="http://schemas.microsoft.com/office/powerpoint/2010/main" val="1989404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94BD4-E36E-2A89-C7DE-DC457A38A6C8}"/>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BF8C4A34-6BD0-3EA5-831E-279C503B92F6}"/>
              </a:ext>
            </a:extLst>
          </p:cNvPr>
          <p:cNvSpPr/>
          <p:nvPr/>
        </p:nvSpPr>
        <p:spPr>
          <a:xfrm>
            <a:off x="5834920" y="1742676"/>
            <a:ext cx="5857186" cy="144481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F9F5B12C-2294-125E-FE17-479989791E7F}"/>
              </a:ext>
            </a:extLst>
          </p:cNvPr>
          <p:cNvSpPr/>
          <p:nvPr/>
        </p:nvSpPr>
        <p:spPr>
          <a:xfrm>
            <a:off x="5842771" y="3339071"/>
            <a:ext cx="5857186" cy="1642615"/>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E1CAE055-F5FB-970E-38F5-216F3323C375}"/>
              </a:ext>
            </a:extLst>
          </p:cNvPr>
          <p:cNvSpPr/>
          <p:nvPr/>
        </p:nvSpPr>
        <p:spPr>
          <a:xfrm>
            <a:off x="5834920" y="5242008"/>
            <a:ext cx="5857186" cy="11461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972C5023-09D7-D673-8547-09CDCC8A924A}"/>
              </a:ext>
            </a:extLst>
          </p:cNvPr>
          <p:cNvSpPr>
            <a:spLocks noGrp="1"/>
          </p:cNvSpPr>
          <p:nvPr>
            <p:ph type="body" sz="quarter" idx="16"/>
          </p:nvPr>
        </p:nvSpPr>
        <p:spPr>
          <a:xfrm>
            <a:off x="798381" y="410879"/>
            <a:ext cx="10764969" cy="803654"/>
          </a:xfrm>
        </p:spPr>
        <p:txBody>
          <a:bodyPr/>
          <a:lstStyle/>
          <a:p>
            <a:r>
              <a:rPr lang="en-US" sz="3200" b="1" dirty="0">
                <a:solidFill>
                  <a:srgbClr val="E96751"/>
                </a:solidFill>
              </a:rPr>
              <a:t>Fjárhagsáætlun: </a:t>
            </a:r>
            <a:r>
              <a:rPr lang="en-US" sz="3200" b="0" dirty="0">
                <a:solidFill>
                  <a:srgbClr val="E96751"/>
                </a:solidFill>
              </a:rPr>
              <a:t>(Áætlun) </a:t>
            </a:r>
            <a:r>
              <a:rPr lang="en-US" sz="3200" b="0" dirty="0">
                <a:solidFill>
                  <a:srgbClr val="595959"/>
                </a:solidFill>
              </a:rPr>
              <a:t>Grunn rekstrarreikningur (hagnaður/tap)</a:t>
            </a:r>
          </a:p>
          <a:p>
            <a:r>
              <a:rPr lang="en-US" sz="3200" b="0" i="1" dirty="0">
                <a:solidFill>
                  <a:srgbClr val="459597"/>
                </a:solidFill>
              </a:rPr>
              <a:t>Hvað býst ég við að ég muni afla/eyða?</a:t>
            </a:r>
            <a:endParaRPr lang="en-GB" sz="3200" b="0" i="1" dirty="0">
              <a:solidFill>
                <a:srgbClr val="459597"/>
              </a:solidFill>
            </a:endParaRPr>
          </a:p>
          <a:p>
            <a:endParaRPr lang="en-GB" sz="3200" dirty="0"/>
          </a:p>
        </p:txBody>
      </p:sp>
      <p:cxnSp>
        <p:nvCxnSpPr>
          <p:cNvPr id="2" name="Straight Connector 1">
            <a:extLst>
              <a:ext uri="{FF2B5EF4-FFF2-40B4-BE49-F238E27FC236}">
                <a16:creationId xmlns:a16="http://schemas.microsoft.com/office/drawing/2014/main" id="{835C195D-0A5D-5A81-9E79-485FF6BC01D1}"/>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0C5B373F-5111-B9A9-24C6-D4AB9EF6D477}"/>
              </a:ext>
            </a:extLst>
          </p:cNvPr>
          <p:cNvGrpSpPr/>
          <p:nvPr/>
        </p:nvGrpSpPr>
        <p:grpSpPr>
          <a:xfrm>
            <a:off x="595126" y="1742676"/>
            <a:ext cx="6132568" cy="4877198"/>
            <a:chOff x="3968273" y="1279832"/>
            <a:chExt cx="6568679" cy="5412758"/>
          </a:xfrm>
        </p:grpSpPr>
        <p:sp>
          <p:nvSpPr>
            <p:cNvPr id="13" name="Rectangle: Rounded Corners 12">
              <a:extLst>
                <a:ext uri="{FF2B5EF4-FFF2-40B4-BE49-F238E27FC236}">
                  <a16:creationId xmlns:a16="http://schemas.microsoft.com/office/drawing/2014/main" id="{B791C365-318D-FBA0-8935-9DC5F1AA3994}"/>
                </a:ext>
              </a:extLst>
            </p:cNvPr>
            <p:cNvSpPr/>
            <p:nvPr/>
          </p:nvSpPr>
          <p:spPr>
            <a:xfrm>
              <a:off x="3968273" y="1526110"/>
              <a:ext cx="5612419" cy="4925569"/>
            </a:xfrm>
            <a:prstGeom prst="roundRect">
              <a:avLst>
                <a:gd name="adj" fmla="val 13233"/>
              </a:avLst>
            </a:prstGeom>
            <a:solidFill>
              <a:srgbClr val="A3D4D5"/>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F0529D52-382C-D0C4-1BD1-718A6D48013A}"/>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sp>
          <p:nvSpPr>
            <p:cNvPr id="16" name="Freeform: Shape 15">
              <a:extLst>
                <a:ext uri="{FF2B5EF4-FFF2-40B4-BE49-F238E27FC236}">
                  <a16:creationId xmlns:a16="http://schemas.microsoft.com/office/drawing/2014/main" id="{B9952E6D-E023-7A67-861E-34FB1511168F}"/>
                </a:ext>
              </a:extLst>
            </p:cNvPr>
            <p:cNvSpPr/>
            <p:nvPr/>
          </p:nvSpPr>
          <p:spPr>
            <a:xfrm>
              <a:off x="10176812" y="127983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18" name="Freeform: Shape 17">
              <a:extLst>
                <a:ext uri="{FF2B5EF4-FFF2-40B4-BE49-F238E27FC236}">
                  <a16:creationId xmlns:a16="http://schemas.microsoft.com/office/drawing/2014/main" id="{B75D9BF7-BF09-1736-BA2E-0B5A22BB4722}"/>
                </a:ext>
              </a:extLst>
            </p:cNvPr>
            <p:cNvSpPr/>
            <p:nvPr/>
          </p:nvSpPr>
          <p:spPr>
            <a:xfrm>
              <a:off x="10176812" y="268667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0" name="Freeform: Shape 19">
              <a:extLst>
                <a:ext uri="{FF2B5EF4-FFF2-40B4-BE49-F238E27FC236}">
                  <a16:creationId xmlns:a16="http://schemas.microsoft.com/office/drawing/2014/main" id="{9E32846D-E84A-4AE6-E2F9-61937C33B3CF}"/>
                </a:ext>
              </a:extLst>
            </p:cNvPr>
            <p:cNvSpPr/>
            <p:nvPr/>
          </p:nvSpPr>
          <p:spPr>
            <a:xfrm>
              <a:off x="10176812" y="409351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2" name="Freeform: Shape 21">
              <a:extLst>
                <a:ext uri="{FF2B5EF4-FFF2-40B4-BE49-F238E27FC236}">
                  <a16:creationId xmlns:a16="http://schemas.microsoft.com/office/drawing/2014/main" id="{21D513E0-ADA2-1BF4-E7AF-C3BA608ED50E}"/>
                </a:ext>
              </a:extLst>
            </p:cNvPr>
            <p:cNvSpPr/>
            <p:nvPr/>
          </p:nvSpPr>
          <p:spPr>
            <a:xfrm>
              <a:off x="10176812" y="5500353"/>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0" tIns="82550" rIns="165100" bIns="82550" numCol="1" spcCol="1270" anchor="ctr" anchorCtr="0">
              <a:noAutofit/>
            </a:bodyPr>
            <a:lstStyle/>
            <a:p>
              <a:pPr marL="0" lvl="0" indent="0" algn="l" defTabSz="2889250">
                <a:lnSpc>
                  <a:spcPct val="90000"/>
                </a:lnSpc>
                <a:spcBef>
                  <a:spcPct val="0"/>
                </a:spcBef>
                <a:spcAft>
                  <a:spcPct val="35000"/>
                </a:spcAft>
                <a:buNone/>
              </a:pPr>
              <a:endParaRPr lang="en-GB" sz="6500" kern="1200"/>
            </a:p>
          </p:txBody>
        </p:sp>
      </p:grpSp>
      <p:sp>
        <p:nvSpPr>
          <p:cNvPr id="8" name="TextBox 7">
            <a:extLst>
              <a:ext uri="{FF2B5EF4-FFF2-40B4-BE49-F238E27FC236}">
                <a16:creationId xmlns:a16="http://schemas.microsoft.com/office/drawing/2014/main" id="{2077ABD1-A048-5429-969E-10961E5AD65B}"/>
              </a:ext>
            </a:extLst>
          </p:cNvPr>
          <p:cNvSpPr txBox="1"/>
          <p:nvPr/>
        </p:nvSpPr>
        <p:spPr>
          <a:xfrm>
            <a:off x="798382" y="2178858"/>
            <a:ext cx="4515524" cy="2462213"/>
          </a:xfrm>
          <a:prstGeom prst="rect">
            <a:avLst/>
          </a:prstGeom>
          <a:noFill/>
        </p:spPr>
        <p:txBody>
          <a:bodyPr wrap="square" rtlCol="0">
            <a:spAutoFit/>
          </a:bodyPr>
          <a:lstStyle/>
          <a:p>
            <a:r>
              <a:rPr lang="en-US" sz="2200" b="1" dirty="0">
                <a:solidFill>
                  <a:srgbClr val="595959"/>
                </a:solidFill>
              </a:rPr>
              <a:t>Fjárhagsáætlun er fjárhagslegur vegakort</a:t>
            </a:r>
          </a:p>
          <a:p>
            <a:r>
              <a:rPr lang="en-US" sz="2200" dirty="0">
                <a:solidFill>
                  <a:srgbClr val="595959"/>
                </a:solidFill>
              </a:rPr>
              <a:t>Þetta gefur þér fjárhagslegt vegakort fyrir komandi tímabil (venjulega mánaðarlega, ársfjórðungslega eða árlega). </a:t>
            </a:r>
          </a:p>
          <a:p>
            <a:endParaRPr lang="en-US" sz="2200" b="1" dirty="0">
              <a:solidFill>
                <a:srgbClr val="595959"/>
              </a:solidFill>
            </a:endParaRPr>
          </a:p>
          <a:p>
            <a:r>
              <a:rPr lang="en-US" sz="2200" b="1" i="1" dirty="0">
                <a:solidFill>
                  <a:srgbClr val="595959"/>
                </a:solidFill>
              </a:rPr>
              <a:t>Ábending: </a:t>
            </a:r>
            <a:r>
              <a:rPr lang="en-US" sz="2200" dirty="0">
                <a:solidFill>
                  <a:srgbClr val="595959"/>
                </a:solidFill>
              </a:rPr>
              <a:t>Það er </a:t>
            </a:r>
            <a:r>
              <a:rPr lang="en-US" sz="2200" b="1" dirty="0">
                <a:solidFill>
                  <a:srgbClr val="595959"/>
                </a:solidFill>
              </a:rPr>
              <a:t>horft til framtíðar </a:t>
            </a:r>
            <a:r>
              <a:rPr lang="en-US" sz="2200" dirty="0">
                <a:solidFill>
                  <a:srgbClr val="595959"/>
                </a:solidFill>
              </a:rPr>
              <a:t>og byggt á markmiðum þínum.</a:t>
            </a:r>
            <a:endParaRPr lang="en-GB" sz="2200" i="1" dirty="0">
              <a:solidFill>
                <a:srgbClr val="595959"/>
              </a:solidFill>
            </a:endParaRPr>
          </a:p>
        </p:txBody>
      </p:sp>
      <p:sp>
        <p:nvSpPr>
          <p:cNvPr id="27" name="TextBox 26">
            <a:extLst>
              <a:ext uri="{FF2B5EF4-FFF2-40B4-BE49-F238E27FC236}">
                <a16:creationId xmlns:a16="http://schemas.microsoft.com/office/drawing/2014/main" id="{E9BB6A92-3D1C-4188-EA3D-06708B96900F}"/>
              </a:ext>
            </a:extLst>
          </p:cNvPr>
          <p:cNvSpPr txBox="1"/>
          <p:nvPr/>
        </p:nvSpPr>
        <p:spPr>
          <a:xfrm>
            <a:off x="6462897" y="5271314"/>
            <a:ext cx="5272584" cy="1015663"/>
          </a:xfrm>
          <a:prstGeom prst="rect">
            <a:avLst/>
          </a:prstGeom>
          <a:noFill/>
        </p:spPr>
        <p:txBody>
          <a:bodyPr wrap="square" rtlCol="0">
            <a:spAutoFit/>
          </a:bodyPr>
          <a:lstStyle/>
          <a:p>
            <a:r>
              <a:rPr lang="en-US" sz="2000" b="1" dirty="0">
                <a:solidFill>
                  <a:schemeClr val="bg1"/>
                </a:solidFill>
              </a:rPr>
              <a:t>7. Varasjóður</a:t>
            </a:r>
          </a:p>
          <a:p>
            <a:r>
              <a:rPr lang="en-US" sz="2000" dirty="0">
                <a:solidFill>
                  <a:schemeClr val="bg1"/>
                </a:solidFill>
              </a:rPr>
              <a:t>Varnaáætlunarsjóður (10–15%) fyrir óvænt útgjöld. Lágmarksgreiðslusjóður fyrir árstíðabundin lágmarkstímabil.</a:t>
            </a:r>
            <a:endParaRPr lang="en-US" sz="2000" b="1" dirty="0">
              <a:solidFill>
                <a:schemeClr val="bg1"/>
              </a:solidFill>
            </a:endParaRPr>
          </a:p>
        </p:txBody>
      </p:sp>
      <p:sp>
        <p:nvSpPr>
          <p:cNvPr id="28" name="TextBox 27">
            <a:extLst>
              <a:ext uri="{FF2B5EF4-FFF2-40B4-BE49-F238E27FC236}">
                <a16:creationId xmlns:a16="http://schemas.microsoft.com/office/drawing/2014/main" id="{C73F2743-0994-8179-0F98-3161FA769511}"/>
              </a:ext>
            </a:extLst>
          </p:cNvPr>
          <p:cNvSpPr txBox="1"/>
          <p:nvPr/>
        </p:nvSpPr>
        <p:spPr>
          <a:xfrm>
            <a:off x="6454431" y="3307863"/>
            <a:ext cx="5272584" cy="1631216"/>
          </a:xfrm>
          <a:prstGeom prst="rect">
            <a:avLst/>
          </a:prstGeom>
          <a:noFill/>
        </p:spPr>
        <p:txBody>
          <a:bodyPr wrap="square" rtlCol="0">
            <a:spAutoFit/>
          </a:bodyPr>
          <a:lstStyle/>
          <a:p>
            <a:r>
              <a:rPr lang="en-IE" sz="2000" b="1" dirty="0">
                <a:solidFill>
                  <a:schemeClr val="bg1"/>
                </a:solidFill>
              </a:rPr>
              <a:t>6. Einnota eða fjárfestingarkostnaður </a:t>
            </a:r>
          </a:p>
          <a:p>
            <a:r>
              <a:rPr lang="en-US" sz="2000" dirty="0">
                <a:solidFill>
                  <a:schemeClr val="bg1"/>
                </a:solidFill>
              </a:rPr>
              <a:t>Stór kaup eða fjárfestingar — ekki reglubundnir kostnaðarliðir. (t.d. kaup á landi eða fasteign, endurbætur, lóðagerð, húsgögn, frárennslisgeymi, heitur pottur eða sauna </a:t>
            </a:r>
            <a:r>
              <a:rPr lang="en-US" sz="2000" dirty="0" err="1">
                <a:solidFill>
                  <a:schemeClr val="bg1"/>
                </a:solidFill>
              </a:rPr>
              <a:t>o.s.frv.</a:t>
            </a:r>
            <a:r>
              <a:rPr lang="en-US" sz="2000" dirty="0">
                <a:solidFill>
                  <a:schemeClr val="bg1"/>
                </a:solidFill>
              </a:rPr>
              <a:t>)</a:t>
            </a:r>
            <a:endParaRPr lang="en-US" sz="2000" b="1" dirty="0">
              <a:solidFill>
                <a:schemeClr val="bg1"/>
              </a:solidFill>
            </a:endParaRPr>
          </a:p>
        </p:txBody>
      </p:sp>
      <p:sp>
        <p:nvSpPr>
          <p:cNvPr id="30" name="TextBox 29">
            <a:extLst>
              <a:ext uri="{FF2B5EF4-FFF2-40B4-BE49-F238E27FC236}">
                <a16:creationId xmlns:a16="http://schemas.microsoft.com/office/drawing/2014/main" id="{8E9A704B-A669-420F-7245-A47E84ABF483}"/>
              </a:ext>
            </a:extLst>
          </p:cNvPr>
          <p:cNvSpPr txBox="1"/>
          <p:nvPr/>
        </p:nvSpPr>
        <p:spPr>
          <a:xfrm>
            <a:off x="6462896" y="1797799"/>
            <a:ext cx="5357629" cy="1323439"/>
          </a:xfrm>
          <a:prstGeom prst="rect">
            <a:avLst/>
          </a:prstGeom>
          <a:noFill/>
        </p:spPr>
        <p:txBody>
          <a:bodyPr wrap="square" rtlCol="0">
            <a:spAutoFit/>
          </a:bodyPr>
          <a:lstStyle/>
          <a:p>
            <a:r>
              <a:rPr lang="en-IE" sz="2000" b="1" dirty="0">
                <a:solidFill>
                  <a:schemeClr val="bg1"/>
                </a:solidFill>
              </a:rPr>
              <a:t>5. Hagnaðarmarkmið</a:t>
            </a:r>
          </a:p>
          <a:p>
            <a:r>
              <a:rPr lang="en-US" sz="2000" dirty="0">
                <a:solidFill>
                  <a:schemeClr val="bg1"/>
                </a:solidFill>
              </a:rPr>
              <a:t>Peningarnir sem þú vilt græða eftir að öllum útgjöldum hefur verið mætt. Þetta hjálpar til við að ákvarða verðlagningu og markmið. Til dæmis, "Ég vil græða €20.000 hagnað á þessu</a:t>
            </a:r>
            <a:endParaRPr lang="en-US" sz="2000" b="1" dirty="0">
              <a:solidFill>
                <a:schemeClr val="bg1"/>
              </a:solidFill>
            </a:endParaRPr>
          </a:p>
        </p:txBody>
      </p:sp>
      <p:sp>
        <p:nvSpPr>
          <p:cNvPr id="60" name="Flowchart: Connector 59">
            <a:extLst>
              <a:ext uri="{FF2B5EF4-FFF2-40B4-BE49-F238E27FC236}">
                <a16:creationId xmlns:a16="http://schemas.microsoft.com/office/drawing/2014/main" id="{C8DDE033-62AF-059E-BA5E-F52A606D5D08}"/>
              </a:ext>
            </a:extLst>
          </p:cNvPr>
          <p:cNvSpPr/>
          <p:nvPr/>
        </p:nvSpPr>
        <p:spPr>
          <a:xfrm>
            <a:off x="5115710" y="1877939"/>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9" name="Graphic 58" descr="Inbox Check with solid fill">
            <a:extLst>
              <a:ext uri="{FF2B5EF4-FFF2-40B4-BE49-F238E27FC236}">
                <a16:creationId xmlns:a16="http://schemas.microsoft.com/office/drawing/2014/main" id="{05393551-5479-81E5-B156-FDB484FB41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6558" y="1909778"/>
            <a:ext cx="914400" cy="914400"/>
          </a:xfrm>
          <a:prstGeom prst="rect">
            <a:avLst/>
          </a:prstGeom>
        </p:spPr>
      </p:pic>
      <p:sp>
        <p:nvSpPr>
          <p:cNvPr id="62" name="Flowchart: Connector 61">
            <a:extLst>
              <a:ext uri="{FF2B5EF4-FFF2-40B4-BE49-F238E27FC236}">
                <a16:creationId xmlns:a16="http://schemas.microsoft.com/office/drawing/2014/main" id="{FF65CAFA-021B-9971-32EB-A606C9AA08A3}"/>
              </a:ext>
            </a:extLst>
          </p:cNvPr>
          <p:cNvSpPr/>
          <p:nvPr/>
        </p:nvSpPr>
        <p:spPr>
          <a:xfrm>
            <a:off x="5122617" y="3318062"/>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3" name="Flowchart: Connector 62">
            <a:extLst>
              <a:ext uri="{FF2B5EF4-FFF2-40B4-BE49-F238E27FC236}">
                <a16:creationId xmlns:a16="http://schemas.microsoft.com/office/drawing/2014/main" id="{3E6A34E7-7639-D90B-97FF-4B8ACA7229F6}"/>
              </a:ext>
            </a:extLst>
          </p:cNvPr>
          <p:cNvSpPr/>
          <p:nvPr/>
        </p:nvSpPr>
        <p:spPr>
          <a:xfrm>
            <a:off x="5178412" y="5236175"/>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4" name="Graphic 43" descr="Daily calendar outline">
            <a:extLst>
              <a:ext uri="{FF2B5EF4-FFF2-40B4-BE49-F238E27FC236}">
                <a16:creationId xmlns:a16="http://schemas.microsoft.com/office/drawing/2014/main" id="{055A35FC-0204-4F06-1A66-AA5C15DB5A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9266" y="3436862"/>
            <a:ext cx="914400" cy="914400"/>
          </a:xfrm>
          <a:prstGeom prst="rect">
            <a:avLst/>
          </a:prstGeom>
        </p:spPr>
      </p:pic>
      <p:pic>
        <p:nvPicPr>
          <p:cNvPr id="58" name="Graphic 57" descr="Bar graph with upward trend with solid fill">
            <a:extLst>
              <a:ext uri="{FF2B5EF4-FFF2-40B4-BE49-F238E27FC236}">
                <a16:creationId xmlns:a16="http://schemas.microsoft.com/office/drawing/2014/main" id="{553032BD-CABB-8702-E0BE-86AE38DDC4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87990" y="5371800"/>
            <a:ext cx="914400" cy="914400"/>
          </a:xfrm>
          <a:prstGeom prst="rect">
            <a:avLst/>
          </a:prstGeom>
        </p:spPr>
      </p:pic>
    </p:spTree>
    <p:extLst>
      <p:ext uri="{BB962C8B-B14F-4D97-AF65-F5344CB8AC3E}">
        <p14:creationId xmlns:p14="http://schemas.microsoft.com/office/powerpoint/2010/main" val="3639618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19A8-D14E-7708-96FA-A91F767679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0B3F647-E095-169C-0691-C5C7CBA24C3B}"/>
              </a:ext>
            </a:extLst>
          </p:cNvPr>
          <p:cNvSpPr>
            <a:spLocks noGrp="1"/>
          </p:cNvSpPr>
          <p:nvPr>
            <p:ph type="body" sz="quarter" idx="16"/>
          </p:nvPr>
        </p:nvSpPr>
        <p:spPr>
          <a:xfrm>
            <a:off x="863226" y="186975"/>
            <a:ext cx="10614687" cy="803654"/>
          </a:xfrm>
        </p:spPr>
        <p:txBody>
          <a:bodyPr/>
          <a:lstStyle/>
          <a:p>
            <a:r>
              <a:rPr lang="en-IE" dirty="0"/>
              <a:t>Fjárhagsáætlun og tafla um fráviksgreiningu</a:t>
            </a:r>
          </a:p>
          <a:p>
            <a:endParaRPr lang="en-IE" dirty="0"/>
          </a:p>
        </p:txBody>
      </p:sp>
      <p:cxnSp>
        <p:nvCxnSpPr>
          <p:cNvPr id="10" name="Straight Connector 9">
            <a:extLst>
              <a:ext uri="{FF2B5EF4-FFF2-40B4-BE49-F238E27FC236}">
                <a16:creationId xmlns:a16="http://schemas.microsoft.com/office/drawing/2014/main" id="{7BD8470B-8804-726D-BBA8-8205A6FC0E69}"/>
              </a:ext>
            </a:extLst>
          </p:cNvPr>
          <p:cNvCxnSpPr>
            <a:cxnSpLocks/>
          </p:cNvCxnSpPr>
          <p:nvPr/>
        </p:nvCxnSpPr>
        <p:spPr>
          <a:xfrm>
            <a:off x="10525" y="142126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0270691-48B3-516C-4957-07666469C257}"/>
              </a:ext>
            </a:extLst>
          </p:cNvPr>
          <p:cNvSpPr/>
          <p:nvPr/>
        </p:nvSpPr>
        <p:spPr>
          <a:xfrm>
            <a:off x="808904" y="1549476"/>
            <a:ext cx="10765433" cy="1027566"/>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84EDF284-7387-3D0C-6D85-C7064DFD80C0}"/>
              </a:ext>
            </a:extLst>
          </p:cNvPr>
          <p:cNvSpPr/>
          <p:nvPr/>
        </p:nvSpPr>
        <p:spPr>
          <a:xfrm>
            <a:off x="808904" y="1549475"/>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9348D88E-838E-C2CA-E103-1C4E5A54A340}"/>
              </a:ext>
            </a:extLst>
          </p:cNvPr>
          <p:cNvSpPr/>
          <p:nvPr/>
        </p:nvSpPr>
        <p:spPr>
          <a:xfrm>
            <a:off x="808904" y="2911523"/>
            <a:ext cx="10765433"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FF7E174-4025-B0C3-1EB2-C54533DD9ACB}"/>
              </a:ext>
            </a:extLst>
          </p:cNvPr>
          <p:cNvSpPr/>
          <p:nvPr/>
        </p:nvSpPr>
        <p:spPr>
          <a:xfrm>
            <a:off x="808904" y="2754845"/>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FD41EB8-4501-D988-0762-D3B7A2D519DD}"/>
              </a:ext>
            </a:extLst>
          </p:cNvPr>
          <p:cNvSpPr txBox="1"/>
          <p:nvPr/>
        </p:nvSpPr>
        <p:spPr>
          <a:xfrm>
            <a:off x="921419" y="1719105"/>
            <a:ext cx="3008476" cy="461665"/>
          </a:xfrm>
          <a:prstGeom prst="rect">
            <a:avLst/>
          </a:prstGeom>
          <a:noFill/>
        </p:spPr>
        <p:txBody>
          <a:bodyPr wrap="square" rtlCol="0">
            <a:spAutoFit/>
          </a:bodyPr>
          <a:lstStyle/>
          <a:p>
            <a:r>
              <a:rPr lang="en-GB" sz="2400" b="1" dirty="0">
                <a:solidFill>
                  <a:schemeClr val="bg1"/>
                </a:solidFill>
              </a:rPr>
              <a:t>Áætlun tekna</a:t>
            </a:r>
          </a:p>
        </p:txBody>
      </p:sp>
      <p:sp>
        <p:nvSpPr>
          <p:cNvPr id="20" name="TextBox 19">
            <a:extLst>
              <a:ext uri="{FF2B5EF4-FFF2-40B4-BE49-F238E27FC236}">
                <a16:creationId xmlns:a16="http://schemas.microsoft.com/office/drawing/2014/main" id="{33D810BD-8124-1618-1372-6CB6833B25F4}"/>
              </a:ext>
            </a:extLst>
          </p:cNvPr>
          <p:cNvSpPr txBox="1"/>
          <p:nvPr/>
        </p:nvSpPr>
        <p:spPr>
          <a:xfrm>
            <a:off x="931944" y="2927645"/>
            <a:ext cx="2936206" cy="461665"/>
          </a:xfrm>
          <a:prstGeom prst="rect">
            <a:avLst/>
          </a:prstGeom>
          <a:noFill/>
        </p:spPr>
        <p:txBody>
          <a:bodyPr wrap="square" rtlCol="0">
            <a:spAutoFit/>
          </a:bodyPr>
          <a:lstStyle/>
          <a:p>
            <a:r>
              <a:rPr lang="en-GB" sz="2400" b="1" dirty="0">
                <a:solidFill>
                  <a:schemeClr val="bg1"/>
                </a:solidFill>
              </a:rPr>
              <a:t>Skráðu fasta kostnað</a:t>
            </a:r>
          </a:p>
        </p:txBody>
      </p:sp>
      <p:sp>
        <p:nvSpPr>
          <p:cNvPr id="23" name="TextBox 22">
            <a:extLst>
              <a:ext uri="{FF2B5EF4-FFF2-40B4-BE49-F238E27FC236}">
                <a16:creationId xmlns:a16="http://schemas.microsoft.com/office/drawing/2014/main" id="{B96E06E6-2A97-6C8E-9F2D-159DE945F4C3}"/>
              </a:ext>
            </a:extLst>
          </p:cNvPr>
          <p:cNvSpPr txBox="1"/>
          <p:nvPr/>
        </p:nvSpPr>
        <p:spPr>
          <a:xfrm>
            <a:off x="4081665" y="1531981"/>
            <a:ext cx="7543262" cy="1107996"/>
          </a:xfrm>
          <a:prstGeom prst="rect">
            <a:avLst/>
          </a:prstGeom>
          <a:noFill/>
        </p:spPr>
        <p:txBody>
          <a:bodyPr wrap="square" rtlCol="0">
            <a:spAutoFit/>
          </a:bodyPr>
          <a:lstStyle/>
          <a:p>
            <a:r>
              <a:rPr lang="en-US" sz="2200" b="1" dirty="0">
                <a:solidFill>
                  <a:srgbClr val="494949"/>
                </a:solidFill>
              </a:rPr>
              <a:t>Nota raunsæja nýtingu og verð. </a:t>
            </a:r>
          </a:p>
          <a:p>
            <a:r>
              <a:rPr lang="en-US" sz="2200" dirty="0">
                <a:solidFill>
                  <a:srgbClr val="E96751"/>
                </a:solidFill>
              </a:rPr>
              <a:t>Fjölda nátta á mánuði × verð á nótt × fjölda eininga</a:t>
            </a:r>
            <a:r>
              <a:rPr lang="en-US" sz="2200" dirty="0">
                <a:solidFill>
                  <a:srgbClr val="494949"/>
                </a:solidFill>
              </a:rPr>
              <a:t>.</a:t>
            </a:r>
          </a:p>
          <a:p>
            <a:r>
              <a:rPr lang="en-US" sz="2200" dirty="0">
                <a:solidFill>
                  <a:srgbClr val="494949"/>
                </a:solidFill>
              </a:rPr>
              <a:t>Bætið við tekjum af </a:t>
            </a:r>
            <a:r>
              <a:rPr lang="en-US" sz="2200" b="1" dirty="0">
                <a:solidFill>
                  <a:srgbClr val="494949"/>
                </a:solidFill>
              </a:rPr>
              <a:t>aukahlutum </a:t>
            </a:r>
            <a:r>
              <a:rPr lang="en-US" sz="2200" dirty="0">
                <a:solidFill>
                  <a:srgbClr val="494949"/>
                </a:solidFill>
              </a:rPr>
              <a:t>(t.d. máltíðum, hjólaleigu).</a:t>
            </a:r>
            <a:endParaRPr lang="en-GB" sz="2200" dirty="0">
              <a:solidFill>
                <a:srgbClr val="494949"/>
              </a:solidFill>
            </a:endParaRPr>
          </a:p>
        </p:txBody>
      </p:sp>
      <p:sp>
        <p:nvSpPr>
          <p:cNvPr id="27" name="TextBox 26">
            <a:extLst>
              <a:ext uri="{FF2B5EF4-FFF2-40B4-BE49-F238E27FC236}">
                <a16:creationId xmlns:a16="http://schemas.microsoft.com/office/drawing/2014/main" id="{37602381-CC0A-7A12-23F0-CEFE0CECCE3F}"/>
              </a:ext>
            </a:extLst>
          </p:cNvPr>
          <p:cNvSpPr txBox="1"/>
          <p:nvPr/>
        </p:nvSpPr>
        <p:spPr>
          <a:xfrm>
            <a:off x="4031075" y="2884780"/>
            <a:ext cx="7543262" cy="769441"/>
          </a:xfrm>
          <a:prstGeom prst="rect">
            <a:avLst/>
          </a:prstGeom>
          <a:noFill/>
        </p:spPr>
        <p:txBody>
          <a:bodyPr wrap="square" rtlCol="0">
            <a:spAutoFit/>
          </a:bodyPr>
          <a:lstStyle/>
          <a:p>
            <a:r>
              <a:rPr lang="en-US" sz="2200" dirty="0">
                <a:solidFill>
                  <a:srgbClr val="494949"/>
                </a:solidFill>
              </a:rPr>
              <a:t>Bætið við kostnaði sem er óháður fjölda gesta: tryggingar, lóðaleiga, hugbúnaður o.s.frv.</a:t>
            </a:r>
            <a:endParaRPr lang="en-GB" sz="2200" dirty="0">
              <a:solidFill>
                <a:srgbClr val="494949"/>
              </a:solidFill>
            </a:endParaRPr>
          </a:p>
        </p:txBody>
      </p:sp>
      <p:sp>
        <p:nvSpPr>
          <p:cNvPr id="29" name="Rectangle 28">
            <a:extLst>
              <a:ext uri="{FF2B5EF4-FFF2-40B4-BE49-F238E27FC236}">
                <a16:creationId xmlns:a16="http://schemas.microsoft.com/office/drawing/2014/main" id="{306894F0-1190-8AE0-2AC9-DF3A67F068B2}"/>
              </a:ext>
            </a:extLst>
          </p:cNvPr>
          <p:cNvSpPr/>
          <p:nvPr/>
        </p:nvSpPr>
        <p:spPr>
          <a:xfrm>
            <a:off x="798379" y="4100027"/>
            <a:ext cx="10765433"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D47ADE69-8E09-1478-F103-8BB64B7CFF85}"/>
              </a:ext>
            </a:extLst>
          </p:cNvPr>
          <p:cNvSpPr/>
          <p:nvPr/>
        </p:nvSpPr>
        <p:spPr>
          <a:xfrm>
            <a:off x="798379" y="3943350"/>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1" name="Rectangle 30">
            <a:extLst>
              <a:ext uri="{FF2B5EF4-FFF2-40B4-BE49-F238E27FC236}">
                <a16:creationId xmlns:a16="http://schemas.microsoft.com/office/drawing/2014/main" id="{FB894A32-D734-ED49-1D69-1AB1378DD76F}"/>
              </a:ext>
            </a:extLst>
          </p:cNvPr>
          <p:cNvSpPr/>
          <p:nvPr/>
        </p:nvSpPr>
        <p:spPr>
          <a:xfrm>
            <a:off x="798379" y="5305398"/>
            <a:ext cx="10765433" cy="145154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E19B8A18-27D5-40F1-441C-5961D4CE16F4}"/>
              </a:ext>
            </a:extLst>
          </p:cNvPr>
          <p:cNvSpPr/>
          <p:nvPr/>
        </p:nvSpPr>
        <p:spPr>
          <a:xfrm>
            <a:off x="798379" y="5148720"/>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3" name="TextBox 32">
            <a:extLst>
              <a:ext uri="{FF2B5EF4-FFF2-40B4-BE49-F238E27FC236}">
                <a16:creationId xmlns:a16="http://schemas.microsoft.com/office/drawing/2014/main" id="{8FEE07CE-8A2E-AE68-1C60-3A009AF3AB23}"/>
              </a:ext>
            </a:extLst>
          </p:cNvPr>
          <p:cNvSpPr txBox="1"/>
          <p:nvPr/>
        </p:nvSpPr>
        <p:spPr>
          <a:xfrm>
            <a:off x="921419" y="3969850"/>
            <a:ext cx="3008476" cy="830997"/>
          </a:xfrm>
          <a:prstGeom prst="rect">
            <a:avLst/>
          </a:prstGeom>
          <a:solidFill>
            <a:srgbClr val="459597"/>
          </a:solidFill>
        </p:spPr>
        <p:txBody>
          <a:bodyPr wrap="square" rtlCol="0">
            <a:spAutoFit/>
          </a:bodyPr>
          <a:lstStyle/>
          <a:p>
            <a:r>
              <a:rPr lang="en-GB" sz="2400" b="1" dirty="0">
                <a:solidFill>
                  <a:schemeClr val="bg1"/>
                </a:solidFill>
              </a:rPr>
              <a:t>Áætla breytilega kostnað</a:t>
            </a:r>
          </a:p>
        </p:txBody>
      </p:sp>
      <p:sp>
        <p:nvSpPr>
          <p:cNvPr id="34" name="TextBox 33">
            <a:extLst>
              <a:ext uri="{FF2B5EF4-FFF2-40B4-BE49-F238E27FC236}">
                <a16:creationId xmlns:a16="http://schemas.microsoft.com/office/drawing/2014/main" id="{E96970F5-EE80-9FEF-72E3-6D764A956119}"/>
              </a:ext>
            </a:extLst>
          </p:cNvPr>
          <p:cNvSpPr txBox="1"/>
          <p:nvPr/>
        </p:nvSpPr>
        <p:spPr>
          <a:xfrm>
            <a:off x="921419" y="5197622"/>
            <a:ext cx="2936206" cy="461665"/>
          </a:xfrm>
          <a:prstGeom prst="rect">
            <a:avLst/>
          </a:prstGeom>
          <a:noFill/>
        </p:spPr>
        <p:txBody>
          <a:bodyPr wrap="square" rtlCol="0">
            <a:spAutoFit/>
          </a:bodyPr>
          <a:lstStyle/>
          <a:p>
            <a:r>
              <a:rPr lang="en-GB" sz="2400" b="1" dirty="0">
                <a:solidFill>
                  <a:schemeClr val="bg1"/>
                </a:solidFill>
              </a:rPr>
              <a:t>Skoðaðu hagnað/töp</a:t>
            </a:r>
          </a:p>
        </p:txBody>
      </p:sp>
      <p:sp>
        <p:nvSpPr>
          <p:cNvPr id="35" name="TextBox 34">
            <a:extLst>
              <a:ext uri="{FF2B5EF4-FFF2-40B4-BE49-F238E27FC236}">
                <a16:creationId xmlns:a16="http://schemas.microsoft.com/office/drawing/2014/main" id="{8654BDE5-BC9E-6698-E3A3-345AB1B433EA}"/>
              </a:ext>
            </a:extLst>
          </p:cNvPr>
          <p:cNvSpPr txBox="1"/>
          <p:nvPr/>
        </p:nvSpPr>
        <p:spPr>
          <a:xfrm>
            <a:off x="4020550" y="4106382"/>
            <a:ext cx="7543262" cy="769441"/>
          </a:xfrm>
          <a:prstGeom prst="rect">
            <a:avLst/>
          </a:prstGeom>
          <a:noFill/>
        </p:spPr>
        <p:txBody>
          <a:bodyPr wrap="square" rtlCol="0">
            <a:spAutoFit/>
          </a:bodyPr>
          <a:lstStyle/>
          <a:p>
            <a:r>
              <a:rPr lang="en-US" sz="2200" dirty="0">
                <a:solidFill>
                  <a:srgbClr val="494949"/>
                </a:solidFill>
              </a:rPr>
              <a:t>Byggt á nýtingu. Fleiri gestir = meiri þvottur, hita- og rafmagnsreikningar, birgðir og eldiviður.</a:t>
            </a:r>
            <a:endParaRPr lang="en-GB" sz="2200" dirty="0">
              <a:solidFill>
                <a:srgbClr val="494949"/>
              </a:solidFill>
            </a:endParaRPr>
          </a:p>
        </p:txBody>
      </p:sp>
      <p:sp>
        <p:nvSpPr>
          <p:cNvPr id="36" name="TextBox 35">
            <a:extLst>
              <a:ext uri="{FF2B5EF4-FFF2-40B4-BE49-F238E27FC236}">
                <a16:creationId xmlns:a16="http://schemas.microsoft.com/office/drawing/2014/main" id="{208DE884-13DF-AD04-3BFF-284FFCBBD29D}"/>
              </a:ext>
            </a:extLst>
          </p:cNvPr>
          <p:cNvSpPr txBox="1"/>
          <p:nvPr/>
        </p:nvSpPr>
        <p:spPr>
          <a:xfrm>
            <a:off x="4081665" y="5310388"/>
            <a:ext cx="7543262" cy="1446550"/>
          </a:xfrm>
          <a:prstGeom prst="rect">
            <a:avLst/>
          </a:prstGeom>
          <a:noFill/>
        </p:spPr>
        <p:txBody>
          <a:bodyPr wrap="square" rtlCol="0">
            <a:spAutoFit/>
          </a:bodyPr>
          <a:lstStyle/>
          <a:p>
            <a:r>
              <a:rPr lang="en-US" sz="2200" dirty="0">
                <a:solidFill>
                  <a:srgbClr val="494949"/>
                </a:solidFill>
              </a:rPr>
              <a:t>Ef hagnaðurinn er of lágur, þá veistu að þú þarft annaðhvort að auka tekjur (fleiri bókanir, hækka verð, bæta við þjónustu) eða draga úr kostnaði, eða endurskipuleggja tilboðið þitt. Þú munt einnig nota þennan fjárhagsáætlun til að finna jöfnunarpunktinn þinn (fjallað um í næsta kafla).</a:t>
            </a:r>
            <a:endParaRPr lang="en-GB" sz="2200" dirty="0">
              <a:solidFill>
                <a:srgbClr val="494949"/>
              </a:solidFill>
            </a:endParaRPr>
          </a:p>
        </p:txBody>
      </p:sp>
      <p:sp>
        <p:nvSpPr>
          <p:cNvPr id="3" name="TextBox 2">
            <a:extLst>
              <a:ext uri="{FF2B5EF4-FFF2-40B4-BE49-F238E27FC236}">
                <a16:creationId xmlns:a16="http://schemas.microsoft.com/office/drawing/2014/main" id="{231CE3C2-2741-6831-F6C1-4AE2D465A15E}"/>
              </a:ext>
            </a:extLst>
          </p:cNvPr>
          <p:cNvSpPr txBox="1"/>
          <p:nvPr/>
        </p:nvSpPr>
        <p:spPr>
          <a:xfrm>
            <a:off x="881895" y="824337"/>
            <a:ext cx="6096000" cy="523220"/>
          </a:xfrm>
          <a:prstGeom prst="rect">
            <a:avLst/>
          </a:prstGeom>
          <a:noFill/>
        </p:spPr>
        <p:txBody>
          <a:bodyPr wrap="square">
            <a:spAutoFit/>
          </a:bodyPr>
          <a:lstStyle/>
          <a:p>
            <a:r>
              <a:rPr lang="en-IE" sz="2800" b="1" dirty="0">
                <a:solidFill>
                  <a:srgbClr val="E96751"/>
                </a:solidFill>
              </a:rPr>
              <a:t>Næsti kafli: </a:t>
            </a:r>
            <a:r>
              <a:rPr lang="en-IE" sz="2800" dirty="0">
                <a:solidFill>
                  <a:srgbClr val="E96751"/>
                </a:solidFill>
              </a:rPr>
              <a:t>Skref-fyrir-skref leiðbeiningar</a:t>
            </a:r>
          </a:p>
        </p:txBody>
      </p:sp>
    </p:spTree>
    <p:extLst>
      <p:ext uri="{BB962C8B-B14F-4D97-AF65-F5344CB8AC3E}">
        <p14:creationId xmlns:p14="http://schemas.microsoft.com/office/powerpoint/2010/main" val="1564238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65FCE19-615D-888A-8318-D412BDCB6461}"/>
              </a:ext>
            </a:extLst>
          </p:cNvPr>
          <p:cNvSpPr>
            <a:spLocks noGrp="1"/>
          </p:cNvSpPr>
          <p:nvPr>
            <p:ph type="body" sz="quarter" idx="18"/>
          </p:nvPr>
        </p:nvSpPr>
        <p:spPr>
          <a:xfrm>
            <a:off x="788655" y="1358213"/>
            <a:ext cx="10614687" cy="3499183"/>
          </a:xfrm>
        </p:spPr>
        <p:txBody>
          <a:bodyPr/>
          <a:lstStyle/>
          <a:p>
            <a:r>
              <a:rPr lang="en-US" dirty="0"/>
              <a:t>Þessi tafla sýnir dæmigerðan </a:t>
            </a:r>
            <a:r>
              <a:rPr lang="en-US" b="1" dirty="0"/>
              <a:t>mánaðarkostnað </a:t>
            </a:r>
            <a:r>
              <a:rPr lang="en-US" dirty="0"/>
              <a:t>(leigu fasteignar, þjónustugjöld, þrif, tryggingar, markaðssetning o.s.frv.) og </a:t>
            </a:r>
            <a:r>
              <a:rPr lang="en-US" b="1" dirty="0"/>
              <a:t>áætlaðar tekjur </a:t>
            </a:r>
            <a:r>
              <a:rPr lang="en-US" dirty="0"/>
              <a:t>(næturgjöld, aukahlutir) fyrir glamping-svæði. Byrjaðu að búa til fjárhagsáætlun þína og sjáðu hvernig </a:t>
            </a:r>
            <a:r>
              <a:rPr lang="en-US" b="1" dirty="0"/>
              <a:t>kostnaðar- og tekjuáætlanir </a:t>
            </a:r>
            <a:r>
              <a:rPr lang="en-US" dirty="0"/>
              <a:t>jafnast út.</a:t>
            </a:r>
            <a:endParaRPr lang="en-IE" dirty="0"/>
          </a:p>
        </p:txBody>
      </p:sp>
      <p:sp>
        <p:nvSpPr>
          <p:cNvPr id="7" name="Text Placeholder 6">
            <a:extLst>
              <a:ext uri="{FF2B5EF4-FFF2-40B4-BE49-F238E27FC236}">
                <a16:creationId xmlns:a16="http://schemas.microsoft.com/office/drawing/2014/main" id="{7AA416B9-AD98-3EA4-DD48-C5593B40C5D3}"/>
              </a:ext>
            </a:extLst>
          </p:cNvPr>
          <p:cNvSpPr>
            <a:spLocks noGrp="1"/>
          </p:cNvSpPr>
          <p:nvPr>
            <p:ph type="body" sz="quarter" idx="16"/>
          </p:nvPr>
        </p:nvSpPr>
        <p:spPr>
          <a:xfrm>
            <a:off x="788657" y="225003"/>
            <a:ext cx="10614687" cy="803654"/>
          </a:xfrm>
        </p:spPr>
        <p:txBody>
          <a:bodyPr/>
          <a:lstStyle/>
          <a:p>
            <a:r>
              <a:rPr lang="en-IE" dirty="0"/>
              <a:t>Dæmi um fjárhagsáætlun og frávikagreiningartöflu </a:t>
            </a:r>
            <a:r>
              <a:rPr lang="en-IE" b="0" dirty="0">
                <a:solidFill>
                  <a:srgbClr val="E96751"/>
                </a:solidFill>
              </a:rPr>
              <a:t>(hluti 1) </a:t>
            </a:r>
          </a:p>
        </p:txBody>
      </p:sp>
      <p:sp>
        <p:nvSpPr>
          <p:cNvPr id="9" name="Text Placeholder 8">
            <a:extLst>
              <a:ext uri="{FF2B5EF4-FFF2-40B4-BE49-F238E27FC236}">
                <a16:creationId xmlns:a16="http://schemas.microsoft.com/office/drawing/2014/main" id="{7BBB277D-E514-1E74-9326-F33D1A350764}"/>
              </a:ext>
            </a:extLst>
          </p:cNvPr>
          <p:cNvSpPr>
            <a:spLocks noGrp="1"/>
          </p:cNvSpPr>
          <p:nvPr>
            <p:ph type="body" sz="quarter" idx="19"/>
          </p:nvPr>
        </p:nvSpPr>
        <p:spPr>
          <a:xfrm>
            <a:off x="788656" y="783159"/>
            <a:ext cx="10614687" cy="803654"/>
          </a:xfrm>
        </p:spPr>
        <p:txBody>
          <a:bodyPr/>
          <a:lstStyle/>
          <a:p>
            <a:r>
              <a:rPr lang="en-US" b="0" i="1" dirty="0"/>
              <a:t>(Glamping-staður með 1 einingu í 12 mánuði)</a:t>
            </a:r>
            <a:endParaRPr lang="en-IE" b="0" i="1" dirty="0"/>
          </a:p>
          <a:p>
            <a:endParaRPr lang="en-IE" b="0" i="1" dirty="0"/>
          </a:p>
        </p:txBody>
      </p:sp>
      <p:graphicFrame>
        <p:nvGraphicFramePr>
          <p:cNvPr id="10" name="Table 9">
            <a:extLst>
              <a:ext uri="{FF2B5EF4-FFF2-40B4-BE49-F238E27FC236}">
                <a16:creationId xmlns:a16="http://schemas.microsoft.com/office/drawing/2014/main" id="{48A5EF4D-4093-25A3-B688-8E57BA6C3C90}"/>
              </a:ext>
            </a:extLst>
          </p:cNvPr>
          <p:cNvGraphicFramePr>
            <a:graphicFrameLocks noGrp="1"/>
          </p:cNvGraphicFramePr>
          <p:nvPr/>
        </p:nvGraphicFramePr>
        <p:xfrm>
          <a:off x="646204" y="2538851"/>
          <a:ext cx="11117171" cy="3800760"/>
        </p:xfrm>
        <a:graphic>
          <a:graphicData uri="http://schemas.openxmlformats.org/drawingml/2006/table">
            <a:tbl>
              <a:tblPr/>
              <a:tblGrid>
                <a:gridCol w="2779292">
                  <a:extLst>
                    <a:ext uri="{9D8B030D-6E8A-4147-A177-3AD203B41FA5}">
                      <a16:colId xmlns:a16="http://schemas.microsoft.com/office/drawing/2014/main" val="688196161"/>
                    </a:ext>
                  </a:extLst>
                </a:gridCol>
                <a:gridCol w="1758085">
                  <a:extLst>
                    <a:ext uri="{9D8B030D-6E8A-4147-A177-3AD203B41FA5}">
                      <a16:colId xmlns:a16="http://schemas.microsoft.com/office/drawing/2014/main" val="3111729504"/>
                    </a:ext>
                  </a:extLst>
                </a:gridCol>
                <a:gridCol w="1429246">
                  <a:extLst>
                    <a:ext uri="{9D8B030D-6E8A-4147-A177-3AD203B41FA5}">
                      <a16:colId xmlns:a16="http://schemas.microsoft.com/office/drawing/2014/main" val="3090932631"/>
                    </a:ext>
                  </a:extLst>
                </a:gridCol>
                <a:gridCol w="5150548">
                  <a:extLst>
                    <a:ext uri="{9D8B030D-6E8A-4147-A177-3AD203B41FA5}">
                      <a16:colId xmlns:a16="http://schemas.microsoft.com/office/drawing/2014/main" val="453057428"/>
                    </a:ext>
                  </a:extLst>
                </a:gridCol>
              </a:tblGrid>
              <a:tr h="124324">
                <a:tc>
                  <a:txBody>
                    <a:bodyPr/>
                    <a:lstStyle/>
                    <a:p>
                      <a:pPr>
                        <a:buNone/>
                      </a:pPr>
                      <a:r>
                        <a:rPr lang="en-IE" sz="2000" b="1" dirty="0">
                          <a:solidFill>
                            <a:schemeClr val="bg1"/>
                          </a:solidFill>
                        </a:rPr>
                        <a:t>Flokkur</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Mánaðarlegt (€)</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Árlegt (€)</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Útskýring</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124324">
                <a:tc>
                  <a:txBody>
                    <a:bodyPr/>
                    <a:lstStyle/>
                    <a:p>
                      <a:pPr>
                        <a:buNone/>
                      </a:pPr>
                      <a:r>
                        <a:rPr lang="en-IE" sz="1900" b="1" dirty="0">
                          <a:solidFill>
                            <a:srgbClr val="595959"/>
                          </a:solidFill>
                        </a:rPr>
                        <a:t>Tekjur</a:t>
                      </a: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2815980496"/>
                  </a:ext>
                </a:extLst>
              </a:tr>
              <a:tr h="310810">
                <a:tc>
                  <a:txBody>
                    <a:bodyPr/>
                    <a:lstStyle/>
                    <a:p>
                      <a:pPr>
                        <a:buNone/>
                      </a:pPr>
                      <a:r>
                        <a:rPr lang="en-IE" sz="1900" dirty="0">
                          <a:solidFill>
                            <a:srgbClr val="595959"/>
                          </a:solidFill>
                        </a:rPr>
                        <a:t>Náttleg leigu­tekjur</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€2,800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€33,600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Dæmi: 20 bókaðar nætur á mánuði x €140 á nótt x 4 poddar</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594547"/>
                  </a:ext>
                </a:extLst>
              </a:tr>
              <a:tr h="217567">
                <a:tc>
                  <a:txBody>
                    <a:bodyPr/>
                    <a:lstStyle/>
                    <a:p>
                      <a:pPr>
                        <a:buNone/>
                      </a:pPr>
                      <a:r>
                        <a:rPr lang="en-US" sz="1900" dirty="0">
                          <a:solidFill>
                            <a:srgbClr val="595959"/>
                          </a:solidFill>
                        </a:rPr>
                        <a:t>Aukþjónustur (t.d. eldiviður, morgunverðir)</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€2,400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Áætlun byggð á meðalsölu aukaviðskipta á hvern gest</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9653093"/>
                  </a:ext>
                </a:extLst>
              </a:tr>
              <a:tr h="217567">
                <a:tc>
                  <a:txBody>
                    <a:bodyPr/>
                    <a:lstStyle/>
                    <a:p>
                      <a:pPr>
                        <a:buNone/>
                      </a:pPr>
                      <a:r>
                        <a:rPr lang="en-IE" sz="1900" b="1" dirty="0">
                          <a:solidFill>
                            <a:srgbClr val="E96751"/>
                          </a:solidFill>
                        </a:rPr>
                        <a:t>Heildartekjur</a:t>
                      </a:r>
                      <a:endParaRPr lang="en-IE" sz="1900" dirty="0">
                        <a:solidFill>
                          <a:srgbClr val="E9675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€3,000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€36,000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 Tekjur á nótt + Viðbætur</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2291663"/>
                  </a:ext>
                </a:extLst>
              </a:tr>
              <a:tr h="217567">
                <a:tc>
                  <a:txBody>
                    <a:bodyPr/>
                    <a:lstStyle/>
                    <a:p>
                      <a:pPr>
                        <a:buNone/>
                      </a:pPr>
                      <a:r>
                        <a:rPr lang="en-IE" sz="1900" b="1" dirty="0">
                          <a:solidFill>
                            <a:srgbClr val="595959"/>
                          </a:solidFill>
                        </a:rPr>
                        <a:t>FASTA KOSTNAÐUR</a:t>
                      </a: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US" sz="1900" dirty="0">
                          <a:solidFill>
                            <a:srgbClr val="595959"/>
                          </a:solidFill>
                        </a:rPr>
                        <a:t>Kostnaðarliðir sem breytast ekki með nýtingu</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2547337841"/>
                  </a:ext>
                </a:extLst>
              </a:tr>
              <a:tr h="217567">
                <a:tc>
                  <a:txBody>
                    <a:bodyPr/>
                    <a:lstStyle/>
                    <a:p>
                      <a:pPr>
                        <a:buNone/>
                      </a:pPr>
                      <a:r>
                        <a:rPr lang="en-US" sz="1900">
                          <a:solidFill>
                            <a:srgbClr val="595959"/>
                          </a:solidFill>
                        </a:rPr>
                        <a:t>Leiga fasteignar / landnýtingargjald</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€500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€6,000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Mánaðarleg landaleiga eða leiga</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4195191"/>
                  </a:ext>
                </a:extLst>
              </a:tr>
              <a:tr h="217567">
                <a:tc>
                  <a:txBody>
                    <a:bodyPr/>
                    <a:lstStyle/>
                    <a:p>
                      <a:pPr>
                        <a:buNone/>
                      </a:pPr>
                      <a:r>
                        <a:rPr lang="en-IE" sz="1900">
                          <a:solidFill>
                            <a:srgbClr val="595959"/>
                          </a:solidFill>
                        </a:rPr>
                        <a:t>Tryggingar</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€75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€900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Viðskipta-, eigna- og ábyrgðartryggingar</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212769"/>
                  </a:ext>
                </a:extLst>
              </a:tr>
              <a:tr h="217567">
                <a:tc>
                  <a:txBody>
                    <a:bodyPr/>
                    <a:lstStyle/>
                    <a:p>
                      <a:pPr>
                        <a:buNone/>
                      </a:pPr>
                      <a:r>
                        <a:rPr lang="en-IE" sz="1900">
                          <a:solidFill>
                            <a:srgbClr val="595959"/>
                          </a:solidFill>
                        </a:rPr>
                        <a:t>Net og áskriftir</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€50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€600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Innifalið </a:t>
                      </a:r>
                      <a:r>
                        <a:rPr lang="en-US" sz="1900" dirty="0" err="1">
                          <a:solidFill>
                            <a:srgbClr val="595959"/>
                          </a:solidFill>
                        </a:rPr>
                        <a:t>WiFi</a:t>
                      </a:r>
                      <a:r>
                        <a:rPr lang="en-US" sz="1900" dirty="0">
                          <a:solidFill>
                            <a:srgbClr val="595959"/>
                          </a:solidFill>
                        </a:rPr>
                        <a:t>, gjöld fyrir bókunarpall</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4060290"/>
                  </a:ext>
                </a:extLst>
              </a:tr>
              <a:tr h="217567">
                <a:tc>
                  <a:txBody>
                    <a:bodyPr/>
                    <a:lstStyle/>
                    <a:p>
                      <a:pPr>
                        <a:buNone/>
                      </a:pPr>
                      <a:r>
                        <a:rPr lang="en-IE" sz="1900" b="1" dirty="0">
                          <a:solidFill>
                            <a:srgbClr val="E96751"/>
                          </a:solidFill>
                        </a:rPr>
                        <a:t>Heildarföst kostnaðargjöld</a:t>
                      </a:r>
                      <a:endParaRPr lang="en-IE" sz="1900" dirty="0">
                        <a:solidFill>
                          <a:srgbClr val="E9675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€625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€7,500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 Summa allra föstu mánaðarkostnaðar x 12</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0032000"/>
                  </a:ext>
                </a:extLst>
              </a:tr>
            </a:tbl>
          </a:graphicData>
        </a:graphic>
      </p:graphicFrame>
    </p:spTree>
    <p:extLst>
      <p:ext uri="{BB962C8B-B14F-4D97-AF65-F5344CB8AC3E}">
        <p14:creationId xmlns:p14="http://schemas.microsoft.com/office/powerpoint/2010/main" val="404707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38AAD-9A62-4D29-2A46-036781EC111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E0F1830-55CE-06B0-CBDE-51756479C0AB}"/>
              </a:ext>
            </a:extLst>
          </p:cNvPr>
          <p:cNvSpPr>
            <a:spLocks noGrp="1"/>
          </p:cNvSpPr>
          <p:nvPr>
            <p:ph type="body" sz="quarter" idx="16"/>
          </p:nvPr>
        </p:nvSpPr>
        <p:spPr>
          <a:xfrm>
            <a:off x="788657" y="225003"/>
            <a:ext cx="10614687" cy="803654"/>
          </a:xfrm>
        </p:spPr>
        <p:txBody>
          <a:bodyPr/>
          <a:lstStyle/>
          <a:p>
            <a:r>
              <a:rPr lang="en-IE" dirty="0"/>
              <a:t>Dæmi um fjárhagsáætlun og frávikagreiningartöflu </a:t>
            </a:r>
            <a:r>
              <a:rPr lang="en-IE" b="0" dirty="0">
                <a:solidFill>
                  <a:srgbClr val="E96751"/>
                </a:solidFill>
              </a:rPr>
              <a:t>(hluti 2)</a:t>
            </a:r>
            <a:r>
              <a:rPr lang="en-IE" dirty="0"/>
              <a:t> </a:t>
            </a:r>
          </a:p>
        </p:txBody>
      </p:sp>
      <p:sp>
        <p:nvSpPr>
          <p:cNvPr id="9" name="Text Placeholder 8">
            <a:extLst>
              <a:ext uri="{FF2B5EF4-FFF2-40B4-BE49-F238E27FC236}">
                <a16:creationId xmlns:a16="http://schemas.microsoft.com/office/drawing/2014/main" id="{2D227415-3A88-2BB9-ACF6-A5F12660247F}"/>
              </a:ext>
            </a:extLst>
          </p:cNvPr>
          <p:cNvSpPr>
            <a:spLocks noGrp="1"/>
          </p:cNvSpPr>
          <p:nvPr>
            <p:ph type="body" sz="quarter" idx="19"/>
          </p:nvPr>
        </p:nvSpPr>
        <p:spPr>
          <a:xfrm>
            <a:off x="788656" y="783159"/>
            <a:ext cx="10614687" cy="803654"/>
          </a:xfrm>
        </p:spPr>
        <p:txBody>
          <a:bodyPr/>
          <a:lstStyle/>
          <a:p>
            <a:r>
              <a:rPr lang="en-US" b="0" i="1" dirty="0"/>
              <a:t>(1 glamping-eining fyrir 12 mánuði)</a:t>
            </a:r>
            <a:endParaRPr lang="en-IE" b="0" i="1" dirty="0"/>
          </a:p>
          <a:p>
            <a:endParaRPr lang="en-IE" b="0" i="1" dirty="0"/>
          </a:p>
        </p:txBody>
      </p:sp>
      <p:graphicFrame>
        <p:nvGraphicFramePr>
          <p:cNvPr id="10" name="Table 9">
            <a:extLst>
              <a:ext uri="{FF2B5EF4-FFF2-40B4-BE49-F238E27FC236}">
                <a16:creationId xmlns:a16="http://schemas.microsoft.com/office/drawing/2014/main" id="{BBC0B437-DBF0-2D90-A036-94708237DF05}"/>
              </a:ext>
            </a:extLst>
          </p:cNvPr>
          <p:cNvGraphicFramePr>
            <a:graphicFrameLocks noGrp="1"/>
          </p:cNvGraphicFramePr>
          <p:nvPr>
            <p:extLst>
              <p:ext uri="{D42A27DB-BD31-4B8C-83A1-F6EECF244321}">
                <p14:modId xmlns:p14="http://schemas.microsoft.com/office/powerpoint/2010/main" val="189959853"/>
              </p:ext>
            </p:extLst>
          </p:nvPr>
        </p:nvGraphicFramePr>
        <p:xfrm>
          <a:off x="646204" y="1510151"/>
          <a:ext cx="11117171" cy="5004720"/>
        </p:xfrm>
        <a:graphic>
          <a:graphicData uri="http://schemas.openxmlformats.org/drawingml/2006/table">
            <a:tbl>
              <a:tblPr/>
              <a:tblGrid>
                <a:gridCol w="2779292">
                  <a:extLst>
                    <a:ext uri="{9D8B030D-6E8A-4147-A177-3AD203B41FA5}">
                      <a16:colId xmlns:a16="http://schemas.microsoft.com/office/drawing/2014/main" val="688196161"/>
                    </a:ext>
                  </a:extLst>
                </a:gridCol>
                <a:gridCol w="1758085">
                  <a:extLst>
                    <a:ext uri="{9D8B030D-6E8A-4147-A177-3AD203B41FA5}">
                      <a16:colId xmlns:a16="http://schemas.microsoft.com/office/drawing/2014/main" val="3111729504"/>
                    </a:ext>
                  </a:extLst>
                </a:gridCol>
                <a:gridCol w="1429246">
                  <a:extLst>
                    <a:ext uri="{9D8B030D-6E8A-4147-A177-3AD203B41FA5}">
                      <a16:colId xmlns:a16="http://schemas.microsoft.com/office/drawing/2014/main" val="3090932631"/>
                    </a:ext>
                  </a:extLst>
                </a:gridCol>
                <a:gridCol w="5150548">
                  <a:extLst>
                    <a:ext uri="{9D8B030D-6E8A-4147-A177-3AD203B41FA5}">
                      <a16:colId xmlns:a16="http://schemas.microsoft.com/office/drawing/2014/main" val="453057428"/>
                    </a:ext>
                  </a:extLst>
                </a:gridCol>
              </a:tblGrid>
              <a:tr h="124324">
                <a:tc>
                  <a:txBody>
                    <a:bodyPr/>
                    <a:lstStyle/>
                    <a:p>
                      <a:pPr>
                        <a:buNone/>
                      </a:pPr>
                      <a:r>
                        <a:rPr lang="en-IE" sz="2200" b="1" dirty="0">
                          <a:solidFill>
                            <a:schemeClr val="bg1"/>
                          </a:solidFill>
                        </a:rPr>
                        <a:t>Flokkur</a:t>
                      </a:r>
                      <a:endParaRPr lang="en-IE" sz="22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Mánaðarlegt (€)</a:t>
                      </a:r>
                      <a:endParaRPr lang="en-IE" sz="22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Árlegt (€)</a:t>
                      </a:r>
                      <a:endParaRPr lang="en-IE" sz="22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Útskýring</a:t>
                      </a:r>
                      <a:endParaRPr lang="en-IE" sz="22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200" b="1" dirty="0">
                          <a:solidFill>
                            <a:srgbClr val="595959"/>
                          </a:solidFill>
                        </a:rPr>
                        <a:t>BREYTILEGUR KOSTNAÐUR</a:t>
                      </a:r>
                      <a:endParaRPr lang="en-IE" sz="22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22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22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US" sz="2200" dirty="0">
                          <a:solidFill>
                            <a:srgbClr val="595959"/>
                          </a:solidFill>
                        </a:rPr>
                        <a:t>Breytist eftir fjölda gesta</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1113004245"/>
                  </a:ext>
                </a:extLst>
              </a:tr>
              <a:tr h="217567">
                <a:tc>
                  <a:txBody>
                    <a:bodyPr/>
                    <a:lstStyle/>
                    <a:p>
                      <a:pPr>
                        <a:buNone/>
                      </a:pPr>
                      <a:r>
                        <a:rPr lang="en-IE" sz="2200" dirty="0">
                          <a:solidFill>
                            <a:srgbClr val="595959"/>
                          </a:solidFill>
                        </a:rPr>
                        <a:t>Þjónustugjöld (hita, vatn, rafmagn)</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€150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€1.800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200">
                          <a:solidFill>
                            <a:srgbClr val="595959"/>
                          </a:solidFill>
                        </a:rPr>
                        <a:t>Hærra á veturna – jafnar sig að meðaltali</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200" dirty="0">
                          <a:solidFill>
                            <a:srgbClr val="595959"/>
                          </a:solidFill>
                        </a:rPr>
                        <a:t>Þrif og þvottur</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dirty="0">
                          <a:solidFill>
                            <a:srgbClr val="595959"/>
                          </a:solidFill>
                        </a:rPr>
                        <a:t>€200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€2,400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200">
                          <a:solidFill>
                            <a:srgbClr val="595959"/>
                          </a:solidFill>
                        </a:rPr>
                        <a:t>Byggt á fjölda skiptinga</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2200">
                          <a:solidFill>
                            <a:srgbClr val="595959"/>
                          </a:solidFill>
                        </a:rPr>
                        <a:t>Neytissvör (snyrtivörur, eldiviður o.s.frv.)</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dirty="0">
                          <a:solidFill>
                            <a:srgbClr val="595959"/>
                          </a:solidFill>
                        </a:rPr>
                        <a:t>€100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€1,200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Fer eftir notkun gesta</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200">
                          <a:solidFill>
                            <a:srgbClr val="595959"/>
                          </a:solidFill>
                        </a:rPr>
                        <a:t>Markaðssetning og kynning</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€125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€1,500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Auglýsingar á samfélagsmiðlum, vefsíða, kynningarefni</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2082830"/>
                  </a:ext>
                </a:extLst>
              </a:tr>
              <a:tr h="124324">
                <a:tc>
                  <a:txBody>
                    <a:bodyPr/>
                    <a:lstStyle/>
                    <a:p>
                      <a:pPr>
                        <a:buNone/>
                      </a:pPr>
                      <a:r>
                        <a:rPr lang="en-IE" sz="2200">
                          <a:solidFill>
                            <a:srgbClr val="595959"/>
                          </a:solidFill>
                        </a:rPr>
                        <a:t>Viðgerðir og viðhald</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€100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dirty="0">
                          <a:solidFill>
                            <a:srgbClr val="595959"/>
                          </a:solidFill>
                        </a:rPr>
                        <a:t>1.200 €</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Haldandi viðhald</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2083536"/>
                  </a:ext>
                </a:extLst>
              </a:tr>
              <a:tr h="124324">
                <a:tc>
                  <a:txBody>
                    <a:bodyPr/>
                    <a:lstStyle/>
                    <a:p>
                      <a:pPr>
                        <a:buNone/>
                      </a:pPr>
                      <a:r>
                        <a:rPr lang="en-IE" sz="2200" b="1" dirty="0">
                          <a:solidFill>
                            <a:srgbClr val="E96751"/>
                          </a:solidFill>
                        </a:rPr>
                        <a:t>Heildarbreytilegur kostnaður</a:t>
                      </a:r>
                      <a:endParaRPr lang="en-IE" sz="2200" dirty="0">
                        <a:solidFill>
                          <a:srgbClr val="E9675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€675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€8,100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200" dirty="0">
                          <a:solidFill>
                            <a:srgbClr val="595959"/>
                          </a:solidFill>
                        </a:rPr>
                        <a:t>= Summa allra breytilegra kostnaðarliða</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8895277"/>
                  </a:ext>
                </a:extLst>
              </a:tr>
              <a:tr h="217567">
                <a:tc>
                  <a:txBody>
                    <a:bodyPr/>
                    <a:lstStyle/>
                    <a:p>
                      <a:pPr>
                        <a:buNone/>
                      </a:pPr>
                      <a:r>
                        <a:rPr lang="en-IE" sz="2200" b="1" dirty="0">
                          <a:solidFill>
                            <a:srgbClr val="595959"/>
                          </a:solidFill>
                        </a:rPr>
                        <a:t>HEILDARÚTGJÖLD</a:t>
                      </a:r>
                      <a:endParaRPr lang="en-IE" sz="22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IE" sz="2200" dirty="0">
                          <a:solidFill>
                            <a:srgbClr val="595959"/>
                          </a:solidFill>
                        </a:rPr>
                        <a:t>€1,300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IE" sz="2200" dirty="0">
                          <a:solidFill>
                            <a:srgbClr val="595959"/>
                          </a:solidFill>
                        </a:rPr>
                        <a:t>€15,600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IE" sz="2200" dirty="0">
                          <a:solidFill>
                            <a:srgbClr val="595959"/>
                          </a:solidFill>
                        </a:rPr>
                        <a:t>= Föst kostnaðargjöld + Breytileg kostnaðargjöld</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4027702820"/>
                  </a:ext>
                </a:extLst>
              </a:tr>
              <a:tr h="217567">
                <a:tc>
                  <a:txBody>
                    <a:bodyPr/>
                    <a:lstStyle/>
                    <a:p>
                      <a:pPr>
                        <a:buNone/>
                      </a:pPr>
                      <a:r>
                        <a:rPr lang="en-IE" sz="2200" b="1" dirty="0">
                          <a:solidFill>
                            <a:schemeClr val="bg1"/>
                          </a:solidFill>
                        </a:rPr>
                        <a:t>HREIN HAGNÁÐUR (ÁÐUR EN SKATTAR)</a:t>
                      </a:r>
                      <a:endParaRPr lang="en-IE" sz="22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200" dirty="0">
                          <a:solidFill>
                            <a:schemeClr val="bg1"/>
                          </a:solidFill>
                        </a:rPr>
                        <a:t>€1,700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200" dirty="0">
                          <a:solidFill>
                            <a:schemeClr val="bg1"/>
                          </a:solidFill>
                        </a:rPr>
                        <a:t>€20,400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200" dirty="0">
                          <a:solidFill>
                            <a:schemeClr val="bg1"/>
                          </a:solidFill>
                        </a:rPr>
                        <a:t>= Heildartekjur – Heildarútgjöld</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extLst>
                  <a:ext uri="{0D108BD9-81ED-4DB2-BD59-A6C34878D82A}">
                    <a16:rowId xmlns:a16="http://schemas.microsoft.com/office/drawing/2014/main" val="1775605967"/>
                  </a:ext>
                </a:extLst>
              </a:tr>
            </a:tbl>
          </a:graphicData>
        </a:graphic>
      </p:graphicFrame>
    </p:spTree>
    <p:extLst>
      <p:ext uri="{BB962C8B-B14F-4D97-AF65-F5344CB8AC3E}">
        <p14:creationId xmlns:p14="http://schemas.microsoft.com/office/powerpoint/2010/main" val="789644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7364D-828E-0F67-EADE-24B80AF1F43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7382C0E-8A47-FEB5-52C2-959CFB662A2C}"/>
              </a:ext>
            </a:extLst>
          </p:cNvPr>
          <p:cNvSpPr>
            <a:spLocks noGrp="1"/>
          </p:cNvSpPr>
          <p:nvPr>
            <p:ph type="body" sz="quarter" idx="16"/>
          </p:nvPr>
        </p:nvSpPr>
        <p:spPr>
          <a:xfrm>
            <a:off x="541007" y="225003"/>
            <a:ext cx="10614687" cy="803654"/>
          </a:xfrm>
        </p:spPr>
        <p:txBody>
          <a:bodyPr/>
          <a:lstStyle/>
          <a:p>
            <a:r>
              <a:rPr lang="en-IE" dirty="0"/>
              <a:t>Samanburður fjárhagsáætlunar við raunútgjöld </a:t>
            </a:r>
            <a:r>
              <a:rPr lang="en-IE" b="0" dirty="0">
                <a:solidFill>
                  <a:srgbClr val="E96751"/>
                </a:solidFill>
              </a:rPr>
              <a:t>(3. hluti)</a:t>
            </a:r>
            <a:r>
              <a:rPr lang="en-IE" dirty="0"/>
              <a:t> </a:t>
            </a:r>
          </a:p>
        </p:txBody>
      </p:sp>
      <p:graphicFrame>
        <p:nvGraphicFramePr>
          <p:cNvPr id="10" name="Table 9">
            <a:extLst>
              <a:ext uri="{FF2B5EF4-FFF2-40B4-BE49-F238E27FC236}">
                <a16:creationId xmlns:a16="http://schemas.microsoft.com/office/drawing/2014/main" id="{7DE1B4CB-A264-1485-0AD6-1FCE1DE5C193}"/>
              </a:ext>
            </a:extLst>
          </p:cNvPr>
          <p:cNvGraphicFramePr>
            <a:graphicFrameLocks noGrp="1"/>
          </p:cNvGraphicFramePr>
          <p:nvPr/>
        </p:nvGraphicFramePr>
        <p:xfrm>
          <a:off x="646205" y="881501"/>
          <a:ext cx="10593295" cy="1752600"/>
        </p:xfrm>
        <a:graphic>
          <a:graphicData uri="http://schemas.openxmlformats.org/drawingml/2006/table">
            <a:tbl>
              <a:tblPr/>
              <a:tblGrid>
                <a:gridCol w="2087470">
                  <a:extLst>
                    <a:ext uri="{9D8B030D-6E8A-4147-A177-3AD203B41FA5}">
                      <a16:colId xmlns:a16="http://schemas.microsoft.com/office/drawing/2014/main" val="688196161"/>
                    </a:ext>
                  </a:extLst>
                </a:gridCol>
                <a:gridCol w="1952625">
                  <a:extLst>
                    <a:ext uri="{9D8B030D-6E8A-4147-A177-3AD203B41FA5}">
                      <a16:colId xmlns:a16="http://schemas.microsoft.com/office/drawing/2014/main" val="3111729504"/>
                    </a:ext>
                  </a:extLst>
                </a:gridCol>
                <a:gridCol w="1714500">
                  <a:extLst>
                    <a:ext uri="{9D8B030D-6E8A-4147-A177-3AD203B41FA5}">
                      <a16:colId xmlns:a16="http://schemas.microsoft.com/office/drawing/2014/main" val="3090932631"/>
                    </a:ext>
                  </a:extLst>
                </a:gridCol>
                <a:gridCol w="2466975">
                  <a:extLst>
                    <a:ext uri="{9D8B030D-6E8A-4147-A177-3AD203B41FA5}">
                      <a16:colId xmlns:a16="http://schemas.microsoft.com/office/drawing/2014/main" val="453057428"/>
                    </a:ext>
                  </a:extLst>
                </a:gridCol>
                <a:gridCol w="2371725">
                  <a:extLst>
                    <a:ext uri="{9D8B030D-6E8A-4147-A177-3AD203B41FA5}">
                      <a16:colId xmlns:a16="http://schemas.microsoft.com/office/drawing/2014/main" val="2889374598"/>
                    </a:ext>
                  </a:extLst>
                </a:gridCol>
              </a:tblGrid>
              <a:tr h="124324">
                <a:tc>
                  <a:txBody>
                    <a:bodyPr/>
                    <a:lstStyle/>
                    <a:p>
                      <a:pPr>
                        <a:buNone/>
                      </a:pPr>
                      <a:r>
                        <a:rPr lang="en-IE" sz="2000" b="1" dirty="0">
                          <a:solidFill>
                            <a:schemeClr val="bg1"/>
                          </a:solidFill>
                        </a:rPr>
                        <a:t>Flokkur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Mánaðarlegur fjárhagsáætlun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Raunverulegur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Frávik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Athugasemdir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1900" kern="1200" dirty="0">
                          <a:solidFill>
                            <a:srgbClr val="595959"/>
                          </a:solidFill>
                          <a:latin typeface="+mn-lt"/>
                          <a:ea typeface="+mn-ea"/>
                          <a:cs typeface="+mn-cs"/>
                        </a:rPr>
                        <a:t>Þjónustugjöld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€170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Kaldur mánuður, hærri upphitun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1900" kern="1200">
                          <a:solidFill>
                            <a:srgbClr val="595959"/>
                          </a:solidFill>
                          <a:latin typeface="+mn-lt"/>
                          <a:ea typeface="+mn-ea"/>
                          <a:cs typeface="+mn-cs"/>
                        </a:rPr>
                        <a:t>Þrif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a:solidFill>
                            <a:srgbClr val="595959"/>
                          </a:solidFill>
                          <a:latin typeface="+mn-lt"/>
                          <a:ea typeface="+mn-ea"/>
                          <a:cs typeface="+mn-cs"/>
                        </a:rPr>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a:solidFill>
                            <a:srgbClr val="595959"/>
                          </a:solidFill>
                          <a:latin typeface="+mn-lt"/>
                          <a:ea typeface="+mn-ea"/>
                          <a:cs typeface="+mn-cs"/>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a:solidFill>
                            <a:srgbClr val="595959"/>
                          </a:solidFill>
                          <a:latin typeface="+mn-lt"/>
                          <a:ea typeface="+mn-ea"/>
                          <a:cs typeface="+mn-cs"/>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Færri bókanir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bl>
          </a:graphicData>
        </a:graphic>
      </p:graphicFrame>
      <p:sp>
        <p:nvSpPr>
          <p:cNvPr id="3" name="TextBox 2">
            <a:extLst>
              <a:ext uri="{FF2B5EF4-FFF2-40B4-BE49-F238E27FC236}">
                <a16:creationId xmlns:a16="http://schemas.microsoft.com/office/drawing/2014/main" id="{6857B936-FD65-EA54-5600-702892CB7817}"/>
              </a:ext>
            </a:extLst>
          </p:cNvPr>
          <p:cNvSpPr txBox="1"/>
          <p:nvPr/>
        </p:nvSpPr>
        <p:spPr>
          <a:xfrm>
            <a:off x="646204" y="2837190"/>
            <a:ext cx="10917146" cy="4339650"/>
          </a:xfrm>
          <a:prstGeom prst="rect">
            <a:avLst/>
          </a:prstGeom>
          <a:noFill/>
        </p:spPr>
        <p:txBody>
          <a:bodyPr wrap="square">
            <a:spAutoFit/>
          </a:bodyPr>
          <a:lstStyle/>
          <a:p>
            <a:pPr>
              <a:spcAft>
                <a:spcPts val="600"/>
              </a:spcAft>
              <a:buNone/>
            </a:pPr>
            <a:r>
              <a:rPr lang="en-US" sz="2400" b="1" dirty="0">
                <a:solidFill>
                  <a:srgbClr val="E96751"/>
                </a:solidFill>
              </a:rPr>
              <a:t>Sem spátæki</a:t>
            </a:r>
          </a:p>
          <a:p>
            <a:pPr>
              <a:spcAft>
                <a:spcPts val="600"/>
              </a:spcAft>
              <a:buNone/>
            </a:pPr>
            <a:r>
              <a:rPr lang="en-US" sz="2200" dirty="0">
                <a:solidFill>
                  <a:srgbClr val="595959"/>
                </a:solidFill>
              </a:rPr>
              <a:t>Notaðu þessa töflu til </a:t>
            </a:r>
            <a:r>
              <a:rPr lang="en-US" sz="2200" b="1" dirty="0">
                <a:solidFill>
                  <a:srgbClr val="595959"/>
                </a:solidFill>
              </a:rPr>
              <a:t>að spá fyrir um fjárhagslega heilsu þína mánaðarlega og árlega</a:t>
            </a:r>
            <a:r>
              <a:rPr lang="en-US" sz="2200" dirty="0">
                <a:solidFill>
                  <a:srgbClr val="595959"/>
                </a:solidFill>
              </a:rPr>
              <a:t>:</a:t>
            </a:r>
          </a:p>
          <a:p>
            <a:pPr marL="342900" indent="-342900">
              <a:buFont typeface="Arial" panose="020B0604020202020204" pitchFamily="34" charset="0"/>
              <a:buChar char="•"/>
            </a:pPr>
            <a:r>
              <a:rPr lang="en-US" sz="2200" b="1" dirty="0">
                <a:solidFill>
                  <a:srgbClr val="595959"/>
                </a:solidFill>
              </a:rPr>
              <a:t>Sláðu inn raunverulegan útgjöld </a:t>
            </a:r>
            <a:r>
              <a:rPr lang="en-US" sz="2200" dirty="0">
                <a:solidFill>
                  <a:srgbClr val="595959"/>
                </a:solidFill>
              </a:rPr>
              <a:t>– hvað þú raunverulega eyddi (úr bankayfirlitum, reikningum).</a:t>
            </a:r>
          </a:p>
          <a:p>
            <a:pPr marL="342900" indent="-342900">
              <a:buFont typeface="Arial" panose="020B0604020202020204" pitchFamily="34" charset="0"/>
              <a:buChar char="•"/>
            </a:pPr>
            <a:r>
              <a:rPr lang="en-US" sz="2200" b="1" dirty="0">
                <a:solidFill>
                  <a:srgbClr val="595959"/>
                </a:solidFill>
              </a:rPr>
              <a:t>Reikna frávik </a:t>
            </a:r>
            <a:r>
              <a:rPr lang="en-US" sz="2200" dirty="0">
                <a:solidFill>
                  <a:srgbClr val="595959"/>
                </a:solidFill>
              </a:rPr>
              <a:t>– dragðu raunverulegan útgjöld frá fjárhagsáætlun til að sjá muninn.</a:t>
            </a:r>
          </a:p>
          <a:p>
            <a:pPr marL="342900" indent="-342900">
              <a:buFont typeface="Arial" panose="020B0604020202020204" pitchFamily="34" charset="0"/>
              <a:buChar char="•"/>
            </a:pPr>
            <a:r>
              <a:rPr lang="en-US" sz="2200" b="1" dirty="0">
                <a:solidFill>
                  <a:srgbClr val="595959"/>
                </a:solidFill>
              </a:rPr>
              <a:t>Túlkun: </a:t>
            </a:r>
            <a:r>
              <a:rPr lang="en-US" sz="2200" dirty="0">
                <a:solidFill>
                  <a:srgbClr val="595959"/>
                </a:solidFill>
              </a:rPr>
              <a:t>Jákvætt = þú sparaðir peninga eða Neikvætt = kannaðu ástæðu kostnaðaroverskotsins.</a:t>
            </a:r>
          </a:p>
          <a:p>
            <a:pPr marL="342900" indent="-342900">
              <a:buFont typeface="Arial" panose="020B0604020202020204" pitchFamily="34" charset="0"/>
              <a:buChar char="•"/>
            </a:pPr>
            <a:r>
              <a:rPr lang="en-US" sz="2200" b="1" dirty="0">
                <a:solidFill>
                  <a:srgbClr val="595959"/>
                </a:solidFill>
              </a:rPr>
              <a:t>Athugaðu: </a:t>
            </a:r>
            <a:r>
              <a:rPr lang="en-US" sz="2200" dirty="0">
                <a:solidFill>
                  <a:srgbClr val="595959"/>
                </a:solidFill>
              </a:rPr>
              <a:t>Ertu arðbær á hverjum mánuði? Eru útgjöld þín viðráðanleg miðað við tekjur? Hefurðu svigrúm fyrir óvænt útgjöld?</a:t>
            </a:r>
          </a:p>
          <a:p>
            <a:r>
              <a:rPr lang="en-US" sz="2200" b="1" dirty="0">
                <a:solidFill>
                  <a:srgbClr val="E96751"/>
                </a:solidFill>
              </a:rPr>
              <a:t>Íhugaðu skilvirkni allra kostnaðarliða og útgjalda</a:t>
            </a:r>
            <a:r>
              <a:rPr lang="en-US" sz="2200" dirty="0">
                <a:solidFill>
                  <a:srgbClr val="E96751"/>
                </a:solidFill>
              </a:rPr>
              <a:t>: </a:t>
            </a:r>
            <a:r>
              <a:rPr lang="en-US" sz="2200" dirty="0">
                <a:solidFill>
                  <a:srgbClr val="595959"/>
                </a:solidFill>
              </a:rPr>
              <a:t>Ef </a:t>
            </a:r>
            <a:r>
              <a:rPr lang="en-US" sz="2200" b="1" dirty="0">
                <a:solidFill>
                  <a:srgbClr val="595959"/>
                </a:solidFill>
              </a:rPr>
              <a:t>markaðsútgjöld </a:t>
            </a:r>
            <a:r>
              <a:rPr lang="en-US" sz="2200" dirty="0">
                <a:solidFill>
                  <a:srgbClr val="595959"/>
                </a:solidFill>
              </a:rPr>
              <a:t>eru undir fjárhagsáætlun, íhugaðu að endurfjárfesta í betri auglýsingum. Ef </a:t>
            </a:r>
            <a:r>
              <a:rPr lang="en-US" sz="2200" b="1" dirty="0">
                <a:solidFill>
                  <a:srgbClr val="595959"/>
                </a:solidFill>
              </a:rPr>
              <a:t>viðhald </a:t>
            </a:r>
            <a:r>
              <a:rPr lang="en-US" sz="2200" dirty="0">
                <a:solidFill>
                  <a:srgbClr val="595959"/>
                </a:solidFill>
              </a:rPr>
              <a:t>fer yfir fjárhagsáætlun, athugaðu hvort um einnota eða endurtekinn kostnað sé að ræða. Ef </a:t>
            </a:r>
            <a:r>
              <a:rPr lang="en-US" sz="2200" b="1" dirty="0">
                <a:solidFill>
                  <a:srgbClr val="595959"/>
                </a:solidFill>
              </a:rPr>
              <a:t>birgðir </a:t>
            </a:r>
            <a:r>
              <a:rPr lang="en-US" sz="2200" dirty="0">
                <a:solidFill>
                  <a:srgbClr val="595959"/>
                </a:solidFill>
              </a:rPr>
              <a:t>fara alltaf yfir fjárhagsáætlun, semdu við birgja eða keyptu í stórum magni.</a:t>
            </a:r>
          </a:p>
          <a:p>
            <a:pPr marL="342900" indent="-342900">
              <a:spcAft>
                <a:spcPts val="600"/>
              </a:spcAft>
              <a:buFont typeface="Arial" panose="020B0604020202020204" pitchFamily="34" charset="0"/>
              <a:buChar char="•"/>
            </a:pPr>
            <a:endParaRPr lang="en-US" sz="2200" dirty="0">
              <a:solidFill>
                <a:srgbClr val="595959"/>
              </a:solidFill>
            </a:endParaRPr>
          </a:p>
        </p:txBody>
      </p:sp>
    </p:spTree>
    <p:extLst>
      <p:ext uri="{BB962C8B-B14F-4D97-AF65-F5344CB8AC3E}">
        <p14:creationId xmlns:p14="http://schemas.microsoft.com/office/powerpoint/2010/main" val="1926117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8E7EE-E157-35A4-5A4A-D740F518152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6B83082-69CC-EF73-5741-E2C2027773B8}"/>
              </a:ext>
            </a:extLst>
          </p:cNvPr>
          <p:cNvSpPr txBox="1"/>
          <p:nvPr/>
        </p:nvSpPr>
        <p:spPr>
          <a:xfrm>
            <a:off x="718883" y="323511"/>
            <a:ext cx="10232334" cy="523220"/>
          </a:xfrm>
          <a:prstGeom prst="rect">
            <a:avLst/>
          </a:prstGeom>
          <a:noFill/>
        </p:spPr>
        <p:txBody>
          <a:bodyPr wrap="square" rtlCol="0">
            <a:spAutoFit/>
          </a:bodyPr>
          <a:lstStyle/>
          <a:p>
            <a:r>
              <a:rPr lang="en-US" sz="2800" dirty="0">
                <a:solidFill>
                  <a:srgbClr val="595959"/>
                </a:solidFill>
              </a:rPr>
              <a:t>Áætlun fyrir lán og arðsemi fjárfestinga (ROI)</a:t>
            </a:r>
          </a:p>
        </p:txBody>
      </p:sp>
      <p:grpSp>
        <p:nvGrpSpPr>
          <p:cNvPr id="20" name="Group 19">
            <a:extLst>
              <a:ext uri="{FF2B5EF4-FFF2-40B4-BE49-F238E27FC236}">
                <a16:creationId xmlns:a16="http://schemas.microsoft.com/office/drawing/2014/main" id="{48964364-7E3F-B3AB-D4D2-2DD7BD325DC3}"/>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16906E85-4AE1-8B46-389E-679789EF2D48}"/>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Hvernig það virkar</a:t>
              </a:r>
            </a:p>
          </p:txBody>
        </p:sp>
        <p:sp>
          <p:nvSpPr>
            <p:cNvPr id="22" name="Freeform: Shape 21">
              <a:extLst>
                <a:ext uri="{FF2B5EF4-FFF2-40B4-BE49-F238E27FC236}">
                  <a16:creationId xmlns:a16="http://schemas.microsoft.com/office/drawing/2014/main" id="{F12057A4-3C73-F99A-9285-DE597CD93C39}"/>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Ef þú þarft upphaflega fjárfestingu (til dæmis til endurbóta á fasteign eða kaup á húsgögnum), mun hún koma úr sparnaði þínum, bankaláni eða kannski frá fjárfesti? </a:t>
              </a:r>
            </a:p>
            <a:p>
              <a:pPr marL="342900" indent="-342900">
                <a:buFont typeface="Wingdings" panose="05000000000000000000" pitchFamily="2" charset="2"/>
                <a:buChar char="q"/>
              </a:pPr>
              <a:r>
                <a:rPr lang="en-US" sz="2000" dirty="0">
                  <a:solidFill>
                    <a:srgbClr val="595959"/>
                  </a:solidFill>
                </a:rPr>
                <a:t>Allur </a:t>
              </a:r>
              <a:r>
                <a:rPr lang="en-US" sz="2000" b="1" dirty="0">
                  <a:solidFill>
                    <a:srgbClr val="595959"/>
                  </a:solidFill>
                </a:rPr>
                <a:t>lán </a:t>
              </a:r>
              <a:r>
                <a:rPr lang="en-US" sz="2000" dirty="0">
                  <a:solidFill>
                    <a:srgbClr val="595959"/>
                  </a:solidFill>
                </a:rPr>
                <a:t>þýðir að þú hafir skuld sem þarf að greiða, svo innifalið þær greiðslur í fjárhagsáætlun þinni og vertu viss um að fyrirtækið geti staðið undir þeim. </a:t>
              </a:r>
            </a:p>
          </p:txBody>
        </p:sp>
        <p:sp>
          <p:nvSpPr>
            <p:cNvPr id="23" name="Freeform: Shape 22">
              <a:extLst>
                <a:ext uri="{FF2B5EF4-FFF2-40B4-BE49-F238E27FC236}">
                  <a16:creationId xmlns:a16="http://schemas.microsoft.com/office/drawing/2014/main" id="{2E04210E-CEAD-E184-9B99-62E3A41D188A}"/>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Dæmi</a:t>
              </a:r>
            </a:p>
          </p:txBody>
        </p:sp>
        <p:sp>
          <p:nvSpPr>
            <p:cNvPr id="24" name="Freeform: Shape 23">
              <a:extLst>
                <a:ext uri="{FF2B5EF4-FFF2-40B4-BE49-F238E27FC236}">
                  <a16:creationId xmlns:a16="http://schemas.microsoft.com/office/drawing/2014/main" id="{F006C77B-7D8A-E75A-842D-B2F9031E11A6}"/>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IE" sz="2000" dirty="0">
                  <a:solidFill>
                    <a:srgbClr val="595959"/>
                  </a:solidFill>
                </a:rPr>
                <a:t>Ef þú tekur lán upp á 20.000 € til smáfyrirtækisstarfsemi með ákveðnum vöxtum gæti</a:t>
              </a:r>
              <a:r>
                <a:rPr lang="en-IE" sz="2000" b="1" dirty="0">
                  <a:solidFill>
                    <a:srgbClr val="595959"/>
                  </a:solidFill>
                </a:rPr>
                <a:t> mánaðarleg greiðsla </a:t>
              </a:r>
              <a:r>
                <a:rPr lang="en-IE" sz="2000" dirty="0">
                  <a:solidFill>
                    <a:srgbClr val="595959"/>
                  </a:solidFill>
                </a:rPr>
                <a:t>verið um 400 € – innifalið það í </a:t>
              </a:r>
              <a:r>
                <a:rPr lang="en-IE" sz="2000" b="1" dirty="0">
                  <a:solidFill>
                    <a:srgbClr val="595959"/>
                  </a:solidFill>
                </a:rPr>
                <a:t>föstum kostnaði </a:t>
              </a:r>
              <a:r>
                <a:rPr lang="en-IE" sz="2000" dirty="0">
                  <a:solidFill>
                    <a:srgbClr val="595959"/>
                  </a:solidFill>
                </a:rPr>
                <a:t>þínum og þannig í </a:t>
              </a:r>
              <a:r>
                <a:rPr lang="en-IE" sz="2000" b="1" dirty="0">
                  <a:solidFill>
                    <a:srgbClr val="595959"/>
                  </a:solidFill>
                </a:rPr>
                <a:t>jafnreikningsútreikningi</a:t>
              </a:r>
              <a:r>
                <a:rPr lang="en-IE" sz="2000" dirty="0">
                  <a:solidFill>
                    <a:srgbClr val="595959"/>
                  </a:solidFill>
                </a:rPr>
                <a:t> þínum (þú þarft örfáar nætur í viðbót til að ná jafnreikningi). </a:t>
              </a:r>
            </a:p>
            <a:p>
              <a:pPr marL="342900" indent="-342900">
                <a:buFont typeface="Wingdings" panose="05000000000000000000" pitchFamily="2" charset="2"/>
                <a:buChar char="q"/>
              </a:pPr>
              <a:r>
                <a:rPr lang="en-IE" sz="2000" dirty="0">
                  <a:solidFill>
                    <a:srgbClr val="595959"/>
                  </a:solidFill>
                </a:rPr>
                <a:t>Gakktu úr skugga </a:t>
              </a:r>
              <a:r>
                <a:rPr lang="en-IE" sz="2000" b="1" dirty="0">
                  <a:solidFill>
                    <a:srgbClr val="595959"/>
                  </a:solidFill>
                </a:rPr>
                <a:t>um að </a:t>
              </a:r>
              <a:r>
                <a:rPr lang="en-IE" sz="2000" dirty="0">
                  <a:solidFill>
                    <a:srgbClr val="595959"/>
                  </a:solidFill>
                </a:rPr>
                <a:t>þú hafir skýra áætlun um </a:t>
              </a:r>
              <a:r>
                <a:rPr lang="en-IE" sz="2000" b="1" dirty="0">
                  <a:solidFill>
                    <a:srgbClr val="595959"/>
                  </a:solidFill>
                </a:rPr>
                <a:t>arðsemi fjárfestingar</a:t>
              </a:r>
              <a:r>
                <a:rPr lang="en-IE" sz="2000" dirty="0">
                  <a:solidFill>
                    <a:srgbClr val="595959"/>
                  </a:solidFill>
                </a:rPr>
                <a:t>: </a:t>
              </a:r>
              <a:r>
                <a:rPr lang="en-IE" sz="2000" i="1" dirty="0">
                  <a:solidFill>
                    <a:srgbClr val="E96751"/>
                  </a:solidFill>
                </a:rPr>
                <a:t>"Ég mun eyða €10.000 í að byggja auka gistirými, sem ætti að skila €5.000 aukatekjum á ári og greiðast til baka á 2 árum." </a:t>
              </a:r>
            </a:p>
            <a:p>
              <a:pPr marL="342900" indent="-342900">
                <a:buFont typeface="Wingdings" panose="05000000000000000000" pitchFamily="2" charset="2"/>
                <a:buChar char="q"/>
              </a:pPr>
              <a:r>
                <a:rPr lang="en-IE" sz="2000" dirty="0">
                  <a:solidFill>
                    <a:srgbClr val="595959"/>
                  </a:solidFill>
                </a:rPr>
                <a:t>Ef reikningurinn gengur ekki upp, endurskoðaðu útgjölin.</a:t>
              </a:r>
              <a:endParaRPr lang="en-US" sz="2000" dirty="0">
                <a:solidFill>
                  <a:srgbClr val="595959"/>
                </a:solidFill>
              </a:endParaRPr>
            </a:p>
          </p:txBody>
        </p:sp>
      </p:grpSp>
      <p:pic>
        <p:nvPicPr>
          <p:cNvPr id="26" name="Graphic 25" descr="Chat bubble with solid fill">
            <a:extLst>
              <a:ext uri="{FF2B5EF4-FFF2-40B4-BE49-F238E27FC236}">
                <a16:creationId xmlns:a16="http://schemas.microsoft.com/office/drawing/2014/main" id="{1B6AF25F-4959-F8C1-8AB9-E947D53F30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8829F96E-79B2-A355-8460-548016FCE4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9D54432D-4A72-AD0F-81B0-66962C1D4C7C}"/>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Fjárhagsáætlun: Sigurráð og bestu starfshættir fyrir 2025</a:t>
            </a:r>
            <a:endParaRPr lang="en-US" b="1" i="0" dirty="0">
              <a:solidFill>
                <a:srgbClr val="595959"/>
              </a:solidFill>
              <a:effectLst/>
              <a:latin typeface="Oracle Sans"/>
            </a:endParaRPr>
          </a:p>
        </p:txBody>
      </p:sp>
      <p:pic>
        <p:nvPicPr>
          <p:cNvPr id="7" name="Picture 6" descr="A kitchen with a table and chairs&#10;&#10;AI-generated content may be incorrect.">
            <a:extLst>
              <a:ext uri="{FF2B5EF4-FFF2-40B4-BE49-F238E27FC236}">
                <a16:creationId xmlns:a16="http://schemas.microsoft.com/office/drawing/2014/main" id="{D65835C3-F3F6-C541-0B21-5D0F57727A73}"/>
              </a:ext>
            </a:extLst>
          </p:cNvPr>
          <p:cNvPicPr>
            <a:picLocks noChangeAspect="1"/>
          </p:cNvPicPr>
          <p:nvPr/>
        </p:nvPicPr>
        <p:blipFill>
          <a:blip r:embed="rId7"/>
          <a:stretch>
            <a:fillRect/>
          </a:stretch>
        </p:blipFill>
        <p:spPr>
          <a:xfrm>
            <a:off x="2009168" y="4431705"/>
            <a:ext cx="3138269" cy="2092179"/>
          </a:xfrm>
          <a:prstGeom prst="flowChartAlternateProcess">
            <a:avLst/>
          </a:prstGeom>
        </p:spPr>
      </p:pic>
    </p:spTree>
    <p:extLst>
      <p:ext uri="{BB962C8B-B14F-4D97-AF65-F5344CB8AC3E}">
        <p14:creationId xmlns:p14="http://schemas.microsoft.com/office/powerpoint/2010/main" val="2550135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E9FCC-C76C-6566-C107-5A0C166DBC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FAD4CB0-80B2-37DB-2012-26FC7F6E4B63}"/>
              </a:ext>
            </a:extLst>
          </p:cNvPr>
          <p:cNvSpPr txBox="1"/>
          <p:nvPr/>
        </p:nvSpPr>
        <p:spPr>
          <a:xfrm>
            <a:off x="718883" y="323511"/>
            <a:ext cx="10232334" cy="523220"/>
          </a:xfrm>
          <a:prstGeom prst="rect">
            <a:avLst/>
          </a:prstGeom>
          <a:noFill/>
        </p:spPr>
        <p:txBody>
          <a:bodyPr wrap="square" rtlCol="0">
            <a:spAutoFit/>
          </a:bodyPr>
          <a:lstStyle/>
          <a:p>
            <a:r>
              <a:rPr lang="en-US" sz="2800" dirty="0">
                <a:solidFill>
                  <a:srgbClr val="595959"/>
                </a:solidFill>
              </a:rPr>
              <a:t>Skipuleggðu hvernig þú munt fara með hagnaðinn</a:t>
            </a:r>
          </a:p>
        </p:txBody>
      </p:sp>
      <p:grpSp>
        <p:nvGrpSpPr>
          <p:cNvPr id="20" name="Group 19">
            <a:extLst>
              <a:ext uri="{FF2B5EF4-FFF2-40B4-BE49-F238E27FC236}">
                <a16:creationId xmlns:a16="http://schemas.microsoft.com/office/drawing/2014/main" id="{1F191802-BF6C-99A8-D446-5A743F438A31}"/>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4CBA7D88-32DF-5407-14E1-6E5E4AB4CC3F}"/>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Hvernig það virkar</a:t>
              </a:r>
            </a:p>
          </p:txBody>
        </p:sp>
        <p:sp>
          <p:nvSpPr>
            <p:cNvPr id="22" name="Freeform: Shape 21">
              <a:extLst>
                <a:ext uri="{FF2B5EF4-FFF2-40B4-BE49-F238E27FC236}">
                  <a16:creationId xmlns:a16="http://schemas.microsoft.com/office/drawing/2014/main" id="{0D548915-F07D-1347-A6D2-F7F11DD61193}"/>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200" dirty="0">
                  <a:solidFill>
                    <a:srgbClr val="595959"/>
                  </a:solidFill>
                </a:rPr>
                <a:t>Einnig skaltu skipuleggja hvernig þú munt </a:t>
              </a:r>
              <a:r>
                <a:rPr lang="en-US" sz="2200" b="1" dirty="0">
                  <a:solidFill>
                    <a:srgbClr val="595959"/>
                  </a:solidFill>
                </a:rPr>
                <a:t>fara með hagnað: </a:t>
              </a:r>
              <a:r>
                <a:rPr lang="en-US" sz="2200" dirty="0">
                  <a:solidFill>
                    <a:srgbClr val="595959"/>
                  </a:solidFill>
                </a:rPr>
                <a:t>skynsamleg stefna er að endurfjárfesta hluta af hagnaðinum í fyrirtækið – til að bæta aðstöðu, bjóða upp á nýja þjónustu eða stunda markaðssetningu – til að styðja við langtíma vöxt. </a:t>
              </a:r>
            </a:p>
          </p:txBody>
        </p:sp>
        <p:sp>
          <p:nvSpPr>
            <p:cNvPr id="23" name="Freeform: Shape 22">
              <a:extLst>
                <a:ext uri="{FF2B5EF4-FFF2-40B4-BE49-F238E27FC236}">
                  <a16:creationId xmlns:a16="http://schemas.microsoft.com/office/drawing/2014/main" id="{4958F1E5-67AF-85FC-D249-FB227CA811FD}"/>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Dæmi</a:t>
              </a:r>
            </a:p>
          </p:txBody>
        </p:sp>
        <p:sp>
          <p:nvSpPr>
            <p:cNvPr id="24" name="Freeform: Shape 23">
              <a:extLst>
                <a:ext uri="{FF2B5EF4-FFF2-40B4-BE49-F238E27FC236}">
                  <a16:creationId xmlns:a16="http://schemas.microsoft.com/office/drawing/2014/main" id="{077D15D5-8214-79DC-A450-C7710D1EC4FE}"/>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200" dirty="0">
                  <a:solidFill>
                    <a:srgbClr val="595959"/>
                  </a:solidFill>
                </a:rPr>
                <a:t>Þú gætir ákveðið að árlega </a:t>
              </a:r>
              <a:r>
                <a:rPr lang="en-US" sz="2200" b="1" dirty="0">
                  <a:solidFill>
                    <a:srgbClr val="595959"/>
                  </a:solidFill>
                </a:rPr>
                <a:t>verði 50% af hreinum hagnaði endurfjárfest </a:t>
              </a:r>
              <a:r>
                <a:rPr lang="en-US" sz="2200" dirty="0">
                  <a:solidFill>
                    <a:srgbClr val="595959"/>
                  </a:solidFill>
                </a:rPr>
                <a:t>(ný húsgögn, uppfærð vefsíða o.s.frv.) og</a:t>
              </a:r>
              <a:r>
                <a:rPr lang="en-US" sz="2200" b="1" dirty="0">
                  <a:solidFill>
                    <a:srgbClr val="595959"/>
                  </a:solidFill>
                </a:rPr>
                <a:t> 50% haldið sem tekjur eiganda </a:t>
              </a:r>
              <a:r>
                <a:rPr lang="en-US" sz="2200" dirty="0">
                  <a:solidFill>
                    <a:srgbClr val="595959"/>
                  </a:solidFill>
                </a:rPr>
                <a:t>eða til frekari sparnaðar. </a:t>
              </a:r>
            </a:p>
            <a:p>
              <a:pPr marL="342900" indent="-342900">
                <a:buFont typeface="Wingdings" panose="05000000000000000000" pitchFamily="2" charset="2"/>
                <a:buChar char="q"/>
              </a:pPr>
              <a:r>
                <a:rPr lang="en-US" sz="2200" dirty="0">
                  <a:solidFill>
                    <a:srgbClr val="595959"/>
                  </a:solidFill>
                </a:rPr>
                <a:t>Með því að skipuleggja þetta forðast þú algenga gildru þess að eigendur setji einfaldlega allan hagnað í vasann og eigi síðan í erfiðleikum með að greiða fyrir nýtt heitavatnskerfi eða þakviðgerð. </a:t>
              </a:r>
            </a:p>
          </p:txBody>
        </p:sp>
      </p:grpSp>
      <p:pic>
        <p:nvPicPr>
          <p:cNvPr id="26" name="Graphic 25" descr="Chat bubble with solid fill">
            <a:extLst>
              <a:ext uri="{FF2B5EF4-FFF2-40B4-BE49-F238E27FC236}">
                <a16:creationId xmlns:a16="http://schemas.microsoft.com/office/drawing/2014/main" id="{584EBC94-3832-E675-260B-86AD7ACD51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CF04E445-2ECB-E6A5-88CC-7C6B70ECC7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1EA9D34D-A20D-D727-CF4B-65AE2288BECD}"/>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Fjárhagsáætlun: Góð ráð og bestu starfshættir fyrir 2025</a:t>
            </a:r>
            <a:endParaRPr lang="en-US" b="1" i="0" dirty="0">
              <a:solidFill>
                <a:srgbClr val="595959"/>
              </a:solidFill>
              <a:effectLst/>
              <a:latin typeface="Oracle Sans"/>
            </a:endParaRPr>
          </a:p>
        </p:txBody>
      </p:sp>
      <p:pic>
        <p:nvPicPr>
          <p:cNvPr id="3" name="Picture 2" descr="A blue paper and a credit card with gold coins falling&#10;&#10;AI-generated content may be incorrect.">
            <a:extLst>
              <a:ext uri="{FF2B5EF4-FFF2-40B4-BE49-F238E27FC236}">
                <a16:creationId xmlns:a16="http://schemas.microsoft.com/office/drawing/2014/main" id="{3E6AB169-810A-4FB4-CAB8-E3B8285CF31A}"/>
              </a:ext>
            </a:extLst>
          </p:cNvPr>
          <p:cNvPicPr>
            <a:picLocks noChangeAspect="1"/>
          </p:cNvPicPr>
          <p:nvPr/>
        </p:nvPicPr>
        <p:blipFill>
          <a:blip r:embed="rId7"/>
          <a:stretch>
            <a:fillRect/>
          </a:stretch>
        </p:blipFill>
        <p:spPr>
          <a:xfrm>
            <a:off x="1376108" y="4431705"/>
            <a:ext cx="3620075" cy="2035930"/>
          </a:xfrm>
          <a:prstGeom prst="ellipse">
            <a:avLst/>
          </a:prstGeom>
        </p:spPr>
      </p:pic>
    </p:spTree>
    <p:extLst>
      <p:ext uri="{BB962C8B-B14F-4D97-AF65-F5344CB8AC3E}">
        <p14:creationId xmlns:p14="http://schemas.microsoft.com/office/powerpoint/2010/main" val="676517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95941-A8F5-79F9-090E-90F32974FBC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F0AB231-6F38-F003-BED2-2FFBB1E440F0}"/>
              </a:ext>
            </a:extLst>
          </p:cNvPr>
          <p:cNvSpPr txBox="1"/>
          <p:nvPr/>
        </p:nvSpPr>
        <p:spPr>
          <a:xfrm>
            <a:off x="718883" y="323511"/>
            <a:ext cx="10232334" cy="523220"/>
          </a:xfrm>
          <a:prstGeom prst="rect">
            <a:avLst/>
          </a:prstGeom>
          <a:noFill/>
        </p:spPr>
        <p:txBody>
          <a:bodyPr wrap="square" rtlCol="0">
            <a:spAutoFit/>
          </a:bodyPr>
          <a:lstStyle/>
          <a:p>
            <a:r>
              <a:rPr lang="en-US" sz="2800" dirty="0">
                <a:solidFill>
                  <a:srgbClr val="595959"/>
                </a:solidFill>
              </a:rPr>
              <a:t>Settu fjárhagsmarkmiðin þín</a:t>
            </a:r>
          </a:p>
        </p:txBody>
      </p:sp>
      <p:grpSp>
        <p:nvGrpSpPr>
          <p:cNvPr id="20" name="Group 19">
            <a:extLst>
              <a:ext uri="{FF2B5EF4-FFF2-40B4-BE49-F238E27FC236}">
                <a16:creationId xmlns:a16="http://schemas.microsoft.com/office/drawing/2014/main" id="{CFF30BB4-B025-389A-6FDD-899799BD64EF}"/>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B3BD3357-9016-D10E-25E6-3AAB7B6FDD7E}"/>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Hvernig það virkar</a:t>
              </a:r>
            </a:p>
          </p:txBody>
        </p:sp>
        <p:sp>
          <p:nvSpPr>
            <p:cNvPr id="22" name="Freeform: Shape 21">
              <a:extLst>
                <a:ext uri="{FF2B5EF4-FFF2-40B4-BE49-F238E27FC236}">
                  <a16:creationId xmlns:a16="http://schemas.microsoft.com/office/drawing/2014/main" id="{D88355C3-DFA2-49C9-4245-BE8CADF1E1B8}"/>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200" dirty="0">
                  <a:solidFill>
                    <a:srgbClr val="595959"/>
                  </a:solidFill>
                </a:rPr>
                <a:t>Að hafa fjármálastefnu felur einnig í sér að setja sér </a:t>
              </a:r>
              <a:r>
                <a:rPr lang="en-US" sz="2200" b="1" dirty="0">
                  <a:solidFill>
                    <a:srgbClr val="595959"/>
                  </a:solidFill>
                </a:rPr>
                <a:t>fjárhagsmarkmið: </a:t>
              </a:r>
              <a:r>
                <a:rPr lang="en-IE" sz="2200" dirty="0">
                  <a:solidFill>
                    <a:srgbClr val="595959"/>
                  </a:solidFill>
                </a:rPr>
                <a:t>Þessi markmið gefa þér viðmið til að stefna að og mæla sig við. Þau ættu að vera raunsæ miðað við fyrri spár þínar og rekstrarjafnagreiningu. </a:t>
              </a:r>
              <a:endParaRPr lang="en-US" sz="2200" dirty="0">
                <a:solidFill>
                  <a:srgbClr val="595959"/>
                </a:solidFill>
              </a:endParaRPr>
            </a:p>
          </p:txBody>
        </p:sp>
        <p:sp>
          <p:nvSpPr>
            <p:cNvPr id="23" name="Freeform: Shape 22">
              <a:extLst>
                <a:ext uri="{FF2B5EF4-FFF2-40B4-BE49-F238E27FC236}">
                  <a16:creationId xmlns:a16="http://schemas.microsoft.com/office/drawing/2014/main" id="{5517E613-9348-3B01-4721-4E2D72692F2B}"/>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Dæmi</a:t>
              </a:r>
            </a:p>
          </p:txBody>
        </p:sp>
        <p:sp>
          <p:nvSpPr>
            <p:cNvPr id="24" name="Freeform: Shape 23">
              <a:extLst>
                <a:ext uri="{FF2B5EF4-FFF2-40B4-BE49-F238E27FC236}">
                  <a16:creationId xmlns:a16="http://schemas.microsoft.com/office/drawing/2014/main" id="{1601E728-694D-16C6-6F5F-569B04B1C322}"/>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300" dirty="0">
                  <a:solidFill>
                    <a:srgbClr val="595959"/>
                  </a:solidFill>
                </a:rPr>
                <a:t>Segjum </a:t>
              </a:r>
              <a:r>
                <a:rPr lang="en-US" sz="2300" i="1" dirty="0">
                  <a:solidFill>
                    <a:srgbClr val="E96751"/>
                  </a:solidFill>
                </a:rPr>
                <a:t>sem svo: "Ég vil ná 100.000 evra árlegum tekjum með 15% hagnaðarmörkum fyrir lok annars árs" </a:t>
              </a:r>
              <a:r>
                <a:rPr lang="en-US" sz="2300" dirty="0">
                  <a:solidFill>
                    <a:srgbClr val="595959"/>
                  </a:solidFill>
                </a:rPr>
                <a:t>eða </a:t>
              </a:r>
              <a:r>
                <a:rPr lang="en-US" sz="2300" i="1" dirty="0">
                  <a:solidFill>
                    <a:srgbClr val="E96751"/>
                  </a:solidFill>
                </a:rPr>
                <a:t>"Ég stefni að því að spara 10.000 evrur af hagnaði fyrir árslok sem varasjóð." </a:t>
              </a:r>
              <a:r>
                <a:rPr lang="en-IE" sz="2300" dirty="0">
                  <a:solidFill>
                    <a:srgbClr val="595959"/>
                  </a:solidFill>
                </a:rPr>
                <a:t>Allt í allt snýst þróun fjármálastefnu um að vera markviss með peningana þína, vita hversu mikið þú þarft, skipuleggja hvernig þú munt nota þá og tryggja að hver einasta evra hafi tilgang við að knýja viðskipti þín áfram.</a:t>
              </a:r>
            </a:p>
            <a:p>
              <a:pPr marL="342900" indent="-342900">
                <a:buFont typeface="Wingdings" panose="05000000000000000000" pitchFamily="2" charset="2"/>
                <a:buChar char="q"/>
              </a:pPr>
              <a:endParaRPr lang="en-US" sz="2200" dirty="0">
                <a:solidFill>
                  <a:srgbClr val="595959"/>
                </a:solidFill>
              </a:endParaRPr>
            </a:p>
          </p:txBody>
        </p:sp>
      </p:grpSp>
      <p:pic>
        <p:nvPicPr>
          <p:cNvPr id="26" name="Graphic 25" descr="Chat bubble with solid fill">
            <a:extLst>
              <a:ext uri="{FF2B5EF4-FFF2-40B4-BE49-F238E27FC236}">
                <a16:creationId xmlns:a16="http://schemas.microsoft.com/office/drawing/2014/main" id="{D4858194-1FD8-39B8-AB87-DB0A3F32C9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ECF4C193-4AFF-DC43-2258-FA4964173D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2810B5F7-E43A-D8C8-0F4D-859E857333C2}"/>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Fjárhagsáætlun: Góð ráð og bestu vinnubrögð fyrir 2025</a:t>
            </a:r>
            <a:endParaRPr lang="en-US" b="1" i="0" dirty="0">
              <a:solidFill>
                <a:srgbClr val="595959"/>
              </a:solidFill>
              <a:effectLst/>
              <a:latin typeface="Oracle Sans"/>
            </a:endParaRPr>
          </a:p>
        </p:txBody>
      </p:sp>
      <p:pic>
        <p:nvPicPr>
          <p:cNvPr id="6" name="Picture 5" descr="A person writing on a calendar&#10;&#10;AI-generated content may be incorrect.">
            <a:extLst>
              <a:ext uri="{FF2B5EF4-FFF2-40B4-BE49-F238E27FC236}">
                <a16:creationId xmlns:a16="http://schemas.microsoft.com/office/drawing/2014/main" id="{4192155E-437E-79C9-9701-B5C9242D2009}"/>
              </a:ext>
            </a:extLst>
          </p:cNvPr>
          <p:cNvPicPr>
            <a:picLocks noChangeAspect="1"/>
          </p:cNvPicPr>
          <p:nvPr/>
        </p:nvPicPr>
        <p:blipFill>
          <a:blip r:embed="rId7"/>
          <a:stretch>
            <a:fillRect/>
          </a:stretch>
        </p:blipFill>
        <p:spPr>
          <a:xfrm>
            <a:off x="1596266" y="4431705"/>
            <a:ext cx="3179759" cy="2120000"/>
          </a:xfrm>
          <a:prstGeom prst="ellipse">
            <a:avLst/>
          </a:prstGeom>
        </p:spPr>
      </p:pic>
    </p:spTree>
    <p:extLst>
      <p:ext uri="{BB962C8B-B14F-4D97-AF65-F5344CB8AC3E}">
        <p14:creationId xmlns:p14="http://schemas.microsoft.com/office/powerpoint/2010/main" val="905544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4299E-64DB-EFF3-7792-441B0CF5E51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203FF32-EB4E-ACB2-326D-B1A154E4D3F0}"/>
              </a:ext>
            </a:extLst>
          </p:cNvPr>
          <p:cNvSpPr>
            <a:spLocks noGrp="1"/>
          </p:cNvSpPr>
          <p:nvPr>
            <p:ph type="body" sz="quarter" idx="18"/>
          </p:nvPr>
        </p:nvSpPr>
        <p:spPr>
          <a:xfrm>
            <a:off x="104775" y="1914232"/>
            <a:ext cx="3400425" cy="1049221"/>
          </a:xfrm>
        </p:spPr>
        <p:txBody>
          <a:bodyPr/>
          <a:lstStyle/>
          <a:p>
            <a:r>
              <a:rPr lang="en-IE" sz="3000" b="0" dirty="0"/>
              <a:t>Framtíðar fjármögnun og fjárfestingaráætlun</a:t>
            </a:r>
          </a:p>
        </p:txBody>
      </p:sp>
      <p:sp>
        <p:nvSpPr>
          <p:cNvPr id="8" name="Text Placeholder 7">
            <a:extLst>
              <a:ext uri="{FF2B5EF4-FFF2-40B4-BE49-F238E27FC236}">
                <a16:creationId xmlns:a16="http://schemas.microsoft.com/office/drawing/2014/main" id="{179F4F2B-6375-7CFE-CD67-81036932DEB5}"/>
              </a:ext>
            </a:extLst>
          </p:cNvPr>
          <p:cNvSpPr>
            <a:spLocks noGrp="1"/>
          </p:cNvSpPr>
          <p:nvPr>
            <p:ph type="body" sz="quarter" idx="19"/>
          </p:nvPr>
        </p:nvSpPr>
        <p:spPr>
          <a:xfrm>
            <a:off x="555777" y="760238"/>
            <a:ext cx="2597067" cy="385564"/>
          </a:xfrm>
        </p:spPr>
        <p:txBody>
          <a:bodyPr/>
          <a:lstStyle/>
          <a:p>
            <a:r>
              <a:rPr lang="en-IE" sz="3000" dirty="0"/>
              <a:t>Fjárhagsáætlun og kostnaðastýring</a:t>
            </a:r>
          </a:p>
        </p:txBody>
      </p:sp>
      <p:sp>
        <p:nvSpPr>
          <p:cNvPr id="11" name="Text Placeholder 8">
            <a:extLst>
              <a:ext uri="{FF2B5EF4-FFF2-40B4-BE49-F238E27FC236}">
                <a16:creationId xmlns:a16="http://schemas.microsoft.com/office/drawing/2014/main" id="{FDD1C72A-8755-2E7D-5FAC-998F12CF8D36}"/>
              </a:ext>
            </a:extLst>
          </p:cNvPr>
          <p:cNvSpPr>
            <a:spLocks noGrp="1"/>
          </p:cNvSpPr>
          <p:nvPr>
            <p:ph type="body" sz="quarter" idx="21"/>
          </p:nvPr>
        </p:nvSpPr>
        <p:spPr>
          <a:xfrm>
            <a:off x="4414796" y="392646"/>
            <a:ext cx="7276326" cy="4530541"/>
          </a:xfrm>
        </p:spPr>
        <p:txBody>
          <a:bodyPr/>
          <a:lstStyle/>
          <a:p>
            <a:pPr lvl="0">
              <a:spcAft>
                <a:spcPts val="600"/>
              </a:spcAft>
            </a:pPr>
            <a:r>
              <a:rPr lang="en-IE" sz="2400" b="1" dirty="0">
                <a:solidFill>
                  <a:srgbClr val="E98C7F"/>
                </a:solidFill>
              </a:rPr>
              <a:t>Hugsaðu um hvernig þú munt fjármagna viðskiptanauðsynir þínar og vöxt. </a:t>
            </a:r>
          </a:p>
          <a:p>
            <a:pPr lvl="0">
              <a:spcAft>
                <a:spcPts val="600"/>
              </a:spcAft>
            </a:pPr>
            <a:endParaRPr lang="en-IE" sz="2400" b="1" dirty="0">
              <a:solidFill>
                <a:srgbClr val="E98C7F"/>
              </a:solidFill>
            </a:endParaRPr>
          </a:p>
          <a:p>
            <a:pPr lvl="0">
              <a:spcAft>
                <a:spcPts val="600"/>
              </a:spcAft>
            </a:pPr>
            <a:r>
              <a:rPr lang="en-IE" sz="2400" dirty="0"/>
              <a:t>Sem nýr frumkvöðull gætir þú haft takmarkað fjármagn, svo hluti af stefnu þinni felst í því að ákveða </a:t>
            </a:r>
            <a:r>
              <a:rPr lang="en-IE" sz="2400" b="1" dirty="0"/>
              <a:t>hvar þú sækir fé til ýmissa þarfa </a:t>
            </a:r>
            <a:r>
              <a:rPr lang="en-IE" sz="2400" dirty="0"/>
              <a:t>og hvernig þú nýtir hagnað. </a:t>
            </a:r>
          </a:p>
          <a:p>
            <a:pPr lvl="0">
              <a:spcAft>
                <a:spcPts val="600"/>
              </a:spcAft>
            </a:pPr>
            <a:endParaRPr lang="en-IE" sz="2400" dirty="0"/>
          </a:p>
          <a:p>
            <a:pPr>
              <a:spcAft>
                <a:spcPts val="600"/>
              </a:spcAft>
            </a:pPr>
            <a:r>
              <a:rPr lang="en-IE" sz="2400" dirty="0"/>
              <a:t>Fjárhagsáætlun þín, frammistaða og fjármálastefna eru ekki stöðug – endurskoðaðu þær reglulega, á nokkurra mánaða fresti. Þegar þú færð raunveruleg gögn úr rekstri fyrirtækisins </a:t>
            </a:r>
            <a:r>
              <a:rPr lang="en-IE" sz="2400" b="1" dirty="0"/>
              <a:t>skaltu uppfæra rekstrarlíkur (break-even) með rauntölum, aðlaga fjárhagsáætlunina </a:t>
            </a:r>
            <a:r>
              <a:rPr lang="en-IE" sz="2400" dirty="0"/>
              <a:t>og </a:t>
            </a:r>
            <a:r>
              <a:rPr lang="en-IE" sz="2400" b="1" dirty="0"/>
              <a:t>fínstilla markmiðin</a:t>
            </a:r>
            <a:r>
              <a:rPr lang="en-IE" sz="2400" dirty="0"/>
              <a:t>. Á þennan hátt helst stefna þín í samræmi við raunveruleikann og heldur áfram að leiða þig að betri fjármálákvörðunum.</a:t>
            </a:r>
          </a:p>
          <a:p>
            <a:pPr lvl="0">
              <a:spcAft>
                <a:spcPts val="600"/>
              </a:spcAft>
            </a:pPr>
            <a:endParaRPr lang="en-IE" sz="2400" dirty="0"/>
          </a:p>
        </p:txBody>
      </p:sp>
    </p:spTree>
    <p:extLst>
      <p:ext uri="{BB962C8B-B14F-4D97-AF65-F5344CB8AC3E}">
        <p14:creationId xmlns:p14="http://schemas.microsoft.com/office/powerpoint/2010/main" val="1891949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3375D-685E-B9F3-3768-B5AF8F75E40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6114840-3686-2BD2-19FA-20DBF3347AA5}"/>
              </a:ext>
            </a:extLst>
          </p:cNvPr>
          <p:cNvSpPr>
            <a:spLocks noGrp="1"/>
          </p:cNvSpPr>
          <p:nvPr>
            <p:ph type="body" sz="quarter" idx="18"/>
          </p:nvPr>
        </p:nvSpPr>
        <p:spPr>
          <a:xfrm>
            <a:off x="104775" y="1914232"/>
            <a:ext cx="3400425" cy="1049221"/>
          </a:xfrm>
        </p:spPr>
        <p:txBody>
          <a:bodyPr/>
          <a:lstStyle/>
          <a:p>
            <a:r>
              <a:rPr lang="en-IE" sz="3000" b="0" dirty="0"/>
              <a:t>Framtíðar fjármögnun og fjárfestingaráætlun</a:t>
            </a:r>
          </a:p>
        </p:txBody>
      </p:sp>
      <p:sp>
        <p:nvSpPr>
          <p:cNvPr id="8" name="Text Placeholder 7">
            <a:extLst>
              <a:ext uri="{FF2B5EF4-FFF2-40B4-BE49-F238E27FC236}">
                <a16:creationId xmlns:a16="http://schemas.microsoft.com/office/drawing/2014/main" id="{416E3341-62DB-7217-DE38-FA5EBF39A166}"/>
              </a:ext>
            </a:extLst>
          </p:cNvPr>
          <p:cNvSpPr>
            <a:spLocks noGrp="1"/>
          </p:cNvSpPr>
          <p:nvPr>
            <p:ph type="body" sz="quarter" idx="19"/>
          </p:nvPr>
        </p:nvSpPr>
        <p:spPr>
          <a:xfrm>
            <a:off x="555777" y="760238"/>
            <a:ext cx="2597067" cy="385564"/>
          </a:xfrm>
        </p:spPr>
        <p:txBody>
          <a:bodyPr/>
          <a:lstStyle/>
          <a:p>
            <a:r>
              <a:rPr lang="en-IE" sz="3000" dirty="0"/>
              <a:t>Fjárhagsáætlun og kostnaðastýring</a:t>
            </a:r>
          </a:p>
        </p:txBody>
      </p:sp>
      <p:sp>
        <p:nvSpPr>
          <p:cNvPr id="11" name="Text Placeholder 8">
            <a:extLst>
              <a:ext uri="{FF2B5EF4-FFF2-40B4-BE49-F238E27FC236}">
                <a16:creationId xmlns:a16="http://schemas.microsoft.com/office/drawing/2014/main" id="{CBE7DC95-E283-3273-5F67-5938190CEC39}"/>
              </a:ext>
            </a:extLst>
          </p:cNvPr>
          <p:cNvSpPr>
            <a:spLocks noGrp="1"/>
          </p:cNvSpPr>
          <p:nvPr>
            <p:ph type="body" sz="quarter" idx="21"/>
          </p:nvPr>
        </p:nvSpPr>
        <p:spPr>
          <a:xfrm>
            <a:off x="4881578" y="984317"/>
            <a:ext cx="6127698" cy="4530541"/>
          </a:xfrm>
        </p:spPr>
        <p:txBody>
          <a:bodyPr/>
          <a:lstStyle/>
          <a:p>
            <a:pPr lvl="0">
              <a:spcAft>
                <a:spcPts val="600"/>
              </a:spcAft>
            </a:pPr>
            <a:r>
              <a:rPr lang="en-IE" sz="2400" dirty="0"/>
              <a:t>Í stuttu máli er fjárhagsáætlunin fjárhagslegt tjáningarform stefnu þinnar – hún tryggir að </a:t>
            </a:r>
            <a:r>
              <a:rPr lang="en-IE" sz="2400" b="1" dirty="0"/>
              <a:t>áætlun</a:t>
            </a:r>
            <a:r>
              <a:rPr lang="en-IE" sz="2400" dirty="0"/>
              <a:t> þín </a:t>
            </a:r>
            <a:r>
              <a:rPr lang="en-IE" sz="2400" b="1" dirty="0"/>
              <a:t>sé framkvæmanleg </a:t>
            </a:r>
            <a:r>
              <a:rPr lang="en-IE" sz="2400" dirty="0"/>
              <a:t>miðað við tekjuáætlanir þínar og sýnir hversu mikið svigrúm þú hefur til að hreyfa þig. </a:t>
            </a:r>
          </a:p>
          <a:p>
            <a:pPr lvl="0">
              <a:spcAft>
                <a:spcPts val="600"/>
              </a:spcAft>
            </a:pPr>
            <a:endParaRPr lang="en-IE" sz="2400" dirty="0"/>
          </a:p>
          <a:p>
            <a:pPr lvl="0">
              <a:spcAft>
                <a:spcPts val="600"/>
              </a:spcAft>
            </a:pPr>
            <a:r>
              <a:rPr lang="en-IE" sz="2400" dirty="0"/>
              <a:t>Reglulegur samanburður á raunverulegum útgjöldum þínum og fjárhagsáætluninni er </a:t>
            </a:r>
            <a:r>
              <a:rPr lang="en-US" sz="2400" dirty="0"/>
              <a:t>lykilatriði í frammistöðueftirliti og gerir þér kleift að </a:t>
            </a:r>
            <a:r>
              <a:rPr lang="en-IE" sz="2400" dirty="0"/>
              <a:t>fínstilla stefnu þína eftir því sem á líður.</a:t>
            </a:r>
          </a:p>
          <a:p>
            <a:pPr lvl="0">
              <a:spcAft>
                <a:spcPts val="600"/>
              </a:spcAft>
            </a:pPr>
            <a:endParaRPr lang="en-IE" sz="2400" dirty="0"/>
          </a:p>
        </p:txBody>
      </p:sp>
    </p:spTree>
    <p:extLst>
      <p:ext uri="{BB962C8B-B14F-4D97-AF65-F5344CB8AC3E}">
        <p14:creationId xmlns:p14="http://schemas.microsoft.com/office/powerpoint/2010/main" val="4182835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45CB-EABA-CDF2-4351-C43E3EA41A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4D5E210-4AB4-32CB-C8D7-D1AEC25260D6}"/>
              </a:ext>
            </a:extLst>
          </p:cNvPr>
          <p:cNvSpPr>
            <a:spLocks noGrp="1"/>
          </p:cNvSpPr>
          <p:nvPr>
            <p:ph type="body" sz="quarter" idx="16"/>
          </p:nvPr>
        </p:nvSpPr>
        <p:spPr>
          <a:xfrm>
            <a:off x="573015" y="1356327"/>
            <a:ext cx="8113785" cy="3066422"/>
          </a:xfrm>
        </p:spPr>
        <p:txBody>
          <a:bodyPr>
            <a:noAutofit/>
          </a:bodyPr>
          <a:lstStyle/>
          <a:p>
            <a:pPr>
              <a:spcAft>
                <a:spcPts val="1200"/>
              </a:spcAft>
            </a:pPr>
            <a:r>
              <a:rPr lang="en-US" sz="2400" dirty="0">
                <a:solidFill>
                  <a:srgbClr val="595959"/>
                </a:solidFill>
              </a:rPr>
              <a:t>Arðsemi snýst ekki bara um næturverðið þitt—heldur einnig um hvernig þú </a:t>
            </a:r>
            <a:r>
              <a:rPr lang="en-US" sz="2400" dirty="0" err="1">
                <a:solidFill>
                  <a:srgbClr val="595959"/>
                </a:solidFill>
              </a:rPr>
              <a:t>hámarkar </a:t>
            </a:r>
            <a:r>
              <a:rPr lang="en-US" sz="2400" dirty="0">
                <a:solidFill>
                  <a:srgbClr val="595959"/>
                </a:solidFill>
              </a:rPr>
              <a:t>tekjur með skapandi tilboðum og fylgist náið með fjárhagslegri frammistöðu. </a:t>
            </a:r>
          </a:p>
          <a:p>
            <a:pPr>
              <a:spcAft>
                <a:spcPts val="1200"/>
              </a:spcAft>
            </a:pPr>
            <a:r>
              <a:rPr lang="en-US" sz="2400" dirty="0">
                <a:solidFill>
                  <a:srgbClr val="595959"/>
                </a:solidFill>
              </a:rPr>
              <a:t>Þessir lokakaflar sýna hvernig auka má tekjur með viðbótarvörum, úrvalsupplifunum og sveigjanlegum verðflokkum sem mæta þörfum gesta og hækka meðalverð bókaðra gistinátta. </a:t>
            </a:r>
          </a:p>
          <a:p>
            <a:pPr>
              <a:spcAft>
                <a:spcPts val="1200"/>
              </a:spcAft>
            </a:pPr>
            <a:r>
              <a:rPr lang="en-US" sz="2400" dirty="0">
                <a:solidFill>
                  <a:srgbClr val="595959"/>
                </a:solidFill>
              </a:rPr>
              <a:t>Lærðu hvernig á að fylgjast stöðugt með tekjum þínum, bera saman áætlaða og raunverulega frammistöðu og spá fyrir um fjárhagslegar niðurstöður. Þessi færni gerir þér kleift að aðlaga, bæta og vaxa fyrirtækið þitt af sjálfstrausti.</a:t>
            </a:r>
          </a:p>
          <a:p>
            <a:pPr marL="342900" indent="-342900">
              <a:spcAft>
                <a:spcPts val="1200"/>
              </a:spcAft>
              <a:buFont typeface="Wingdings" panose="05000000000000000000" pitchFamily="2" charset="2"/>
              <a:buChar char="v"/>
            </a:pPr>
            <a:endParaRPr lang="en-US" sz="2400" dirty="0">
              <a:solidFill>
                <a:srgbClr val="595959"/>
              </a:solidFill>
            </a:endParaRPr>
          </a:p>
        </p:txBody>
      </p:sp>
      <p:sp>
        <p:nvSpPr>
          <p:cNvPr id="7" name="Slide Number Placeholder 5">
            <a:extLst>
              <a:ext uri="{FF2B5EF4-FFF2-40B4-BE49-F238E27FC236}">
                <a16:creationId xmlns:a16="http://schemas.microsoft.com/office/drawing/2014/main" id="{F7C997FF-6A1F-57C8-240B-E4FA2E997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4</a:t>
            </a:fld>
            <a:endParaRPr lang="fr-CA" dirty="0"/>
          </a:p>
        </p:txBody>
      </p:sp>
      <p:sp>
        <p:nvSpPr>
          <p:cNvPr id="4" name="Freeform 28">
            <a:extLst>
              <a:ext uri="{FF2B5EF4-FFF2-40B4-BE49-F238E27FC236}">
                <a16:creationId xmlns:a16="http://schemas.microsoft.com/office/drawing/2014/main" id="{CD4B7ADA-42F0-50FC-9537-B2A6D7BFEB87}"/>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380F2A1C-A945-E7A1-6E34-9164E788CB1E}"/>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Kafli 9–10 </a:t>
            </a:r>
            <a:r>
              <a:rPr lang="en-US" sz="3000" dirty="0"/>
              <a:t>Aukning tekna með viðbótarþjónustu og fjárhagslegu eftirliti</a:t>
            </a:r>
          </a:p>
        </p:txBody>
      </p:sp>
    </p:spTree>
    <p:extLst>
      <p:ext uri="{BB962C8B-B14F-4D97-AF65-F5344CB8AC3E}">
        <p14:creationId xmlns:p14="http://schemas.microsoft.com/office/powerpoint/2010/main" val="71426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room with a table and chairs&#10;&#10;AI-generated content may be incorrect.">
            <a:extLst>
              <a:ext uri="{FF2B5EF4-FFF2-40B4-BE49-F238E27FC236}">
                <a16:creationId xmlns:a16="http://schemas.microsoft.com/office/drawing/2014/main" id="{267469E5-CF2B-8A9F-9F34-A84E8C6C9954}"/>
              </a:ext>
            </a:extLst>
          </p:cNvPr>
          <p:cNvPicPr>
            <a:picLocks noGrp="1" noChangeAspect="1"/>
          </p:cNvPicPr>
          <p:nvPr>
            <p:ph type="pic" sz="quarter" idx="19"/>
          </p:nvPr>
        </p:nvPicPr>
        <p:blipFill>
          <a:blip r:embed="rId2"/>
          <a:srcRect l="1957" r="1957"/>
          <a:stretch>
            <a:fillRect/>
          </a:stretch>
        </p:blipFill>
        <p:spPr/>
      </p:pic>
      <p:sp>
        <p:nvSpPr>
          <p:cNvPr id="10" name="Text Placeholder 6">
            <a:extLst>
              <a:ext uri="{FF2B5EF4-FFF2-40B4-BE49-F238E27FC236}">
                <a16:creationId xmlns:a16="http://schemas.microsoft.com/office/drawing/2014/main" id="{7096BF2E-BD9C-3294-1C7D-52D8BD3273DC}"/>
              </a:ext>
            </a:extLst>
          </p:cNvPr>
          <p:cNvSpPr>
            <a:spLocks noGrp="1"/>
          </p:cNvSpPr>
          <p:nvPr>
            <p:ph type="body" sz="quarter" idx="16"/>
          </p:nvPr>
        </p:nvSpPr>
        <p:spPr>
          <a:xfrm>
            <a:off x="123826" y="2238375"/>
            <a:ext cx="5362574" cy="3393305"/>
          </a:xfrm>
        </p:spPr>
        <p:txBody>
          <a:bodyPr>
            <a:normAutofit fontScale="55000" lnSpcReduction="20000"/>
          </a:bodyPr>
          <a:lstStyle/>
          <a:p>
            <a:pPr algn="ctr">
              <a:lnSpc>
                <a:spcPct val="120000"/>
              </a:lnSpc>
              <a:spcAft>
                <a:spcPts val="600"/>
              </a:spcAft>
            </a:pPr>
            <a:r>
              <a:rPr lang="en-US" b="1" i="1" dirty="0"/>
              <a:t>Er ég að halda fjárhagslega á réttri braut — og hvernig get ég brugðist við ef svo er ekki?</a:t>
            </a:r>
          </a:p>
          <a:p>
            <a:pPr algn="ctr">
              <a:lnSpc>
                <a:spcPct val="120000"/>
              </a:lnSpc>
              <a:spcAft>
                <a:spcPts val="600"/>
              </a:spcAft>
            </a:pPr>
            <a:r>
              <a:rPr lang="en-US" sz="4400" b="1" dirty="0"/>
              <a:t>Markmið: </a:t>
            </a:r>
            <a:r>
              <a:rPr lang="en-US" sz="4400" dirty="0"/>
              <a:t>Fylgjast með lykilmælikvörðum og bera saman raunverulega niðurstöðu við fjárhagsáætlun. Greina þróun, eyður eða tækifæri í rauntíma svo þú getir tekið upplýstar ákvarðanir og haldið fjárhagslegri heilsu.</a:t>
            </a:r>
            <a:endParaRPr lang="en-IE" sz="4400" dirty="0"/>
          </a:p>
        </p:txBody>
      </p:sp>
      <p:sp>
        <p:nvSpPr>
          <p:cNvPr id="11" name="Text Placeholder 7">
            <a:extLst>
              <a:ext uri="{FF2B5EF4-FFF2-40B4-BE49-F238E27FC236}">
                <a16:creationId xmlns:a16="http://schemas.microsoft.com/office/drawing/2014/main" id="{77161FED-32E4-DCD3-168A-B15EEBC1AF31}"/>
              </a:ext>
            </a:extLst>
          </p:cNvPr>
          <p:cNvSpPr>
            <a:spLocks noGrp="1"/>
          </p:cNvSpPr>
          <p:nvPr>
            <p:ph type="body" sz="quarter" idx="17"/>
          </p:nvPr>
        </p:nvSpPr>
        <p:spPr>
          <a:xfrm>
            <a:off x="276225" y="774705"/>
            <a:ext cx="5819775" cy="582221"/>
          </a:xfrm>
        </p:spPr>
        <p:txBody>
          <a:bodyPr/>
          <a:lstStyle/>
          <a:p>
            <a:r>
              <a:rPr lang="en-IE" sz="4500" dirty="0"/>
              <a:t>Frammistaðavöktun og sjóðstreymi </a:t>
            </a:r>
            <a:r>
              <a:rPr lang="en-IE" sz="4000" i="1" dirty="0"/>
              <a:t>(eftirlit)</a:t>
            </a:r>
          </a:p>
        </p:txBody>
      </p:sp>
      <p:grpSp>
        <p:nvGrpSpPr>
          <p:cNvPr id="14" name="Group 13">
            <a:extLst>
              <a:ext uri="{FF2B5EF4-FFF2-40B4-BE49-F238E27FC236}">
                <a16:creationId xmlns:a16="http://schemas.microsoft.com/office/drawing/2014/main" id="{3C45C354-319B-C9FA-AB9F-BAC9F29FFF93}"/>
              </a:ext>
            </a:extLst>
          </p:cNvPr>
          <p:cNvGrpSpPr/>
          <p:nvPr/>
        </p:nvGrpSpPr>
        <p:grpSpPr>
          <a:xfrm>
            <a:off x="10920313" y="97029"/>
            <a:ext cx="1081945" cy="1011723"/>
            <a:chOff x="1016000" y="1137920"/>
            <a:chExt cx="1016000" cy="1016000"/>
          </a:xfrm>
        </p:grpSpPr>
        <p:sp>
          <p:nvSpPr>
            <p:cNvPr id="15" name="Oval 14">
              <a:extLst>
                <a:ext uri="{FF2B5EF4-FFF2-40B4-BE49-F238E27FC236}">
                  <a16:creationId xmlns:a16="http://schemas.microsoft.com/office/drawing/2014/main" id="{716393CB-C271-20E2-C528-3D86F5E66720}"/>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26FBE47E-9F52-3C4C-CBEA-450FA85F867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40</a:t>
              </a:r>
            </a:p>
          </p:txBody>
        </p:sp>
      </p:grpSp>
    </p:spTree>
    <p:extLst>
      <p:ext uri="{BB962C8B-B14F-4D97-AF65-F5344CB8AC3E}">
        <p14:creationId xmlns:p14="http://schemas.microsoft.com/office/powerpoint/2010/main" val="3848317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3D56D-8A99-5CCD-D812-9925C1AA894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AC782C5-94B5-D23B-0988-3150A9695E90}"/>
              </a:ext>
            </a:extLst>
          </p:cNvPr>
          <p:cNvSpPr>
            <a:spLocks noGrp="1"/>
          </p:cNvSpPr>
          <p:nvPr>
            <p:ph type="body" sz="quarter" idx="16"/>
          </p:nvPr>
        </p:nvSpPr>
        <p:spPr/>
        <p:txBody>
          <a:bodyPr/>
          <a:lstStyle/>
          <a:p>
            <a:r>
              <a:rPr lang="en-US" sz="3200" dirty="0">
                <a:solidFill>
                  <a:srgbClr val="E96751"/>
                </a:solidFill>
              </a:rPr>
              <a:t>Fjármálaleg frammistaða fyrirtækja – </a:t>
            </a:r>
            <a:r>
              <a:rPr lang="en-US" sz="3200" dirty="0">
                <a:solidFill>
                  <a:srgbClr val="459597"/>
                </a:solidFill>
              </a:rPr>
              <a:t>frammistöðuvöktun</a:t>
            </a:r>
            <a:endParaRPr lang="en-GB" sz="3200" dirty="0">
              <a:solidFill>
                <a:srgbClr val="459597"/>
              </a:solidFill>
            </a:endParaRPr>
          </a:p>
        </p:txBody>
      </p:sp>
      <p:sp>
        <p:nvSpPr>
          <p:cNvPr id="11" name="Freeform: Shape 10">
            <a:extLst>
              <a:ext uri="{FF2B5EF4-FFF2-40B4-BE49-F238E27FC236}">
                <a16:creationId xmlns:a16="http://schemas.microsoft.com/office/drawing/2014/main" id="{4E978B64-03A6-C121-3497-D9153E82FC78}"/>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264078E9-B13F-D6BB-54AF-C2A96470B365}"/>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A7441E8B-E579-8144-B7C9-C4FFA15E0247}"/>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C83A645F-1870-5EF5-2532-73C05CFE1D01}"/>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64C5D5FB-D9E5-C4AA-1E37-B3B035BD0B98}"/>
              </a:ext>
            </a:extLst>
          </p:cNvPr>
          <p:cNvGrpSpPr/>
          <p:nvPr/>
        </p:nvGrpSpPr>
        <p:grpSpPr>
          <a:xfrm>
            <a:off x="0" y="1551111"/>
            <a:ext cx="11734800" cy="4882674"/>
            <a:chOff x="0" y="1565257"/>
            <a:chExt cx="11458574" cy="5147259"/>
          </a:xfrm>
        </p:grpSpPr>
        <p:grpSp>
          <p:nvGrpSpPr>
            <p:cNvPr id="19" name="Group 18">
              <a:extLst>
                <a:ext uri="{FF2B5EF4-FFF2-40B4-BE49-F238E27FC236}">
                  <a16:creationId xmlns:a16="http://schemas.microsoft.com/office/drawing/2014/main" id="{2CCB1369-F73C-8542-5301-C8BB86108ACE}"/>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62D7A4C6-E515-9974-1751-A77457863C52}"/>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8027A44F-BF85-F7C1-86A2-814C8729C3E4}"/>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A6AB6D57-73CC-6471-8229-BB09484D9591}"/>
                  </a:ext>
                </a:extLst>
              </p:cNvPr>
              <p:cNvSpPr/>
              <p:nvPr/>
            </p:nvSpPr>
            <p:spPr>
              <a:xfrm>
                <a:off x="798381" y="1971933"/>
                <a:ext cx="2651743" cy="1573021"/>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9E8B7B1D-0C82-E5A8-CCF2-0FD3C3B48493}"/>
                  </a:ext>
                </a:extLst>
              </p:cNvPr>
              <p:cNvSpPr/>
              <p:nvPr/>
            </p:nvSpPr>
            <p:spPr>
              <a:xfrm>
                <a:off x="3683025"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96B93213-445E-4570-B8AF-2F785AA41AB8}"/>
                  </a:ext>
                </a:extLst>
              </p:cNvPr>
              <p:cNvSpPr/>
              <p:nvPr/>
            </p:nvSpPr>
            <p:spPr>
              <a:xfrm>
                <a:off x="6244928" y="1971932"/>
                <a:ext cx="2329002" cy="1573020"/>
              </a:xfrm>
              <a:prstGeom prst="roundRect">
                <a:avLst>
                  <a:gd name="adj" fmla="val 10000"/>
                </a:avLst>
              </a:prstGeom>
              <a:solidFill>
                <a:srgbClr val="E96751"/>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EF22D728-5F0B-413F-2796-55F266BD379C}"/>
                  </a:ext>
                </a:extLst>
              </p:cNvPr>
              <p:cNvSpPr/>
              <p:nvPr/>
            </p:nvSpPr>
            <p:spPr>
              <a:xfrm>
                <a:off x="8806830"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83B5084A-69DB-3F9D-1F56-62D320FB947F}"/>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Setja fjárhagsmarkmið</a:t>
              </a:r>
              <a:endParaRPr lang="en-GB" sz="2400" b="1" dirty="0">
                <a:solidFill>
                  <a:schemeClr val="bg1"/>
                </a:solidFill>
              </a:endParaRPr>
            </a:p>
          </p:txBody>
        </p:sp>
        <p:sp>
          <p:nvSpPr>
            <p:cNvPr id="21" name="TextBox 20">
              <a:extLst>
                <a:ext uri="{FF2B5EF4-FFF2-40B4-BE49-F238E27FC236}">
                  <a16:creationId xmlns:a16="http://schemas.microsoft.com/office/drawing/2014/main" id="{B682FE6A-BF4B-539B-F34A-AE76295B9D99}"/>
                </a:ext>
              </a:extLst>
            </p:cNvPr>
            <p:cNvSpPr txBox="1"/>
            <p:nvPr/>
          </p:nvSpPr>
          <p:spPr>
            <a:xfrm>
              <a:off x="3916665" y="2096258"/>
              <a:ext cx="1861722" cy="876027"/>
            </a:xfrm>
            <a:prstGeom prst="rect">
              <a:avLst/>
            </a:prstGeom>
            <a:noFill/>
          </p:spPr>
          <p:txBody>
            <a:bodyPr wrap="square" rtlCol="0">
              <a:spAutoFit/>
            </a:bodyPr>
            <a:lstStyle/>
            <a:p>
              <a:pPr algn="ctr"/>
              <a:r>
                <a:rPr lang="en-GB" sz="2400" b="1" dirty="0">
                  <a:solidFill>
                    <a:schemeClr val="bg1"/>
                  </a:solidFill>
                </a:rPr>
                <a:t>2. Gerð fjárhagsáætlunar </a:t>
              </a:r>
              <a:r>
                <a:rPr lang="en-GB" sz="2200" i="1" dirty="0">
                  <a:solidFill>
                    <a:schemeClr val="bg1"/>
                  </a:solidFill>
                </a:rPr>
                <a:t>(áætlanagerð)</a:t>
              </a:r>
            </a:p>
          </p:txBody>
        </p:sp>
        <p:sp>
          <p:nvSpPr>
            <p:cNvPr id="22" name="TextBox 21">
              <a:extLst>
                <a:ext uri="{FF2B5EF4-FFF2-40B4-BE49-F238E27FC236}">
                  <a16:creationId xmlns:a16="http://schemas.microsoft.com/office/drawing/2014/main" id="{111357B5-DC3F-7F38-9306-D59A9ACEED39}"/>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Frammistöðueftirlit</a:t>
              </a:r>
            </a:p>
            <a:p>
              <a:pPr algn="ctr"/>
              <a:r>
                <a:rPr lang="en-GB" sz="2400" i="1" dirty="0">
                  <a:solidFill>
                    <a:schemeClr val="bg1"/>
                  </a:solidFill>
                </a:rPr>
                <a:t>(</a:t>
              </a:r>
              <a:r>
                <a:rPr lang="en-GB" sz="2200" i="1" dirty="0">
                  <a:solidFill>
                    <a:schemeClr val="bg1"/>
                  </a:solidFill>
                </a:rPr>
                <a:t>Eftirlit)</a:t>
              </a:r>
            </a:p>
          </p:txBody>
        </p:sp>
        <p:sp>
          <p:nvSpPr>
            <p:cNvPr id="23" name="TextBox 22">
              <a:extLst>
                <a:ext uri="{FF2B5EF4-FFF2-40B4-BE49-F238E27FC236}">
                  <a16:creationId xmlns:a16="http://schemas.microsoft.com/office/drawing/2014/main" id="{EB2A5804-4725-5BCD-D43F-81BF342D891A}"/>
                </a:ext>
              </a:extLst>
            </p:cNvPr>
            <p:cNvSpPr txBox="1"/>
            <p:nvPr/>
          </p:nvSpPr>
          <p:spPr>
            <a:xfrm>
              <a:off x="8839306" y="1864686"/>
              <a:ext cx="2296526" cy="1232927"/>
            </a:xfrm>
            <a:prstGeom prst="rect">
              <a:avLst/>
            </a:prstGeom>
            <a:noFill/>
          </p:spPr>
          <p:txBody>
            <a:bodyPr wrap="square" rtlCol="0">
              <a:spAutoFit/>
            </a:bodyPr>
            <a:lstStyle/>
            <a:p>
              <a:pPr algn="ctr"/>
              <a:r>
                <a:rPr lang="en-IE" sz="2400" b="1" dirty="0">
                  <a:solidFill>
                    <a:schemeClr val="bg1"/>
                  </a:solidFill>
                </a:rPr>
                <a:t>4. Fjármálayfirlit</a:t>
              </a:r>
            </a:p>
            <a:p>
              <a:pPr algn="ctr"/>
              <a:r>
                <a:rPr lang="en-IE" sz="2200" dirty="0">
                  <a:solidFill>
                    <a:schemeClr val="bg1"/>
                  </a:solidFill>
                </a:rPr>
                <a:t>(Greining og aðlögun)</a:t>
              </a:r>
              <a:endParaRPr lang="en-GB" sz="2200" dirty="0">
                <a:solidFill>
                  <a:schemeClr val="bg1"/>
                </a:solidFill>
              </a:endParaRPr>
            </a:p>
          </p:txBody>
        </p:sp>
        <p:sp>
          <p:nvSpPr>
            <p:cNvPr id="25" name="TextBox 24">
              <a:extLst>
                <a:ext uri="{FF2B5EF4-FFF2-40B4-BE49-F238E27FC236}">
                  <a16:creationId xmlns:a16="http://schemas.microsoft.com/office/drawing/2014/main" id="{DAFDA463-8ABC-7F62-9D9B-DAC3ED6152C7}"/>
                </a:ext>
              </a:extLst>
            </p:cNvPr>
            <p:cNvSpPr txBox="1"/>
            <p:nvPr/>
          </p:nvSpPr>
          <p:spPr>
            <a:xfrm>
              <a:off x="798381" y="3354411"/>
              <a:ext cx="2455622" cy="3309436"/>
            </a:xfrm>
            <a:prstGeom prst="rect">
              <a:avLst/>
            </a:prstGeom>
            <a:noFill/>
          </p:spPr>
          <p:txBody>
            <a:bodyPr wrap="square" rtlCol="0">
              <a:spAutoFit/>
            </a:bodyPr>
            <a:lstStyle/>
            <a:p>
              <a:pPr algn="ctr"/>
              <a:r>
                <a:rPr lang="en-US" sz="2200" dirty="0">
                  <a:solidFill>
                    <a:schemeClr val="bg1"/>
                  </a:solidFill>
                </a:rPr>
                <a:t>Skilgreindu hvað árangur lítur út fyrir að vera: hagnaðarmarkmið, verð, sparnaðarmarkmið, endurfjárfestingaráætlanir.</a:t>
              </a:r>
              <a:br>
                <a:rPr lang="en-US" sz="2200" dirty="0">
                  <a:solidFill>
                    <a:schemeClr val="bg1"/>
                  </a:solidFill>
                </a:rPr>
              </a:br>
              <a:r>
                <a:rPr lang="en-US" sz="2200" i="1" dirty="0">
                  <a:solidFill>
                    <a:schemeClr val="bg1"/>
                  </a:solidFill>
                </a:rPr>
                <a:t>"Ég vil afla mér 20.000 evra hagnaðar á þessu ári af glamping-svæðinu mínu."</a:t>
              </a:r>
              <a:endParaRPr lang="en-GB" sz="2200" dirty="0">
                <a:solidFill>
                  <a:schemeClr val="bg1"/>
                </a:solidFill>
              </a:endParaRPr>
            </a:p>
          </p:txBody>
        </p:sp>
        <p:sp>
          <p:nvSpPr>
            <p:cNvPr id="26" name="TextBox 25">
              <a:extLst>
                <a:ext uri="{FF2B5EF4-FFF2-40B4-BE49-F238E27FC236}">
                  <a16:creationId xmlns:a16="http://schemas.microsoft.com/office/drawing/2014/main" id="{E8DE6368-2275-4374-25BB-DABC9620A75E}"/>
                </a:ext>
              </a:extLst>
            </p:cNvPr>
            <p:cNvSpPr txBox="1"/>
            <p:nvPr/>
          </p:nvSpPr>
          <p:spPr>
            <a:xfrm>
              <a:off x="3621520" y="3403080"/>
              <a:ext cx="2296527" cy="3309436"/>
            </a:xfrm>
            <a:prstGeom prst="rect">
              <a:avLst/>
            </a:prstGeom>
            <a:noFill/>
          </p:spPr>
          <p:txBody>
            <a:bodyPr wrap="square" rtlCol="0">
              <a:spAutoFit/>
            </a:bodyPr>
            <a:lstStyle/>
            <a:p>
              <a:pPr algn="ctr"/>
              <a:r>
                <a:rPr lang="en-US" sz="2200" b="1" dirty="0">
                  <a:solidFill>
                    <a:schemeClr val="bg1"/>
                  </a:solidFill>
                </a:rPr>
                <a:t>Gerðu fjárhagsáætlun.</a:t>
              </a:r>
              <a:r>
                <a:rPr lang="en-US" sz="2200" dirty="0">
                  <a:solidFill>
                    <a:schemeClr val="bg1"/>
                  </a:solidFill>
                </a:rPr>
                <a:t> </a:t>
              </a:r>
            </a:p>
            <a:p>
              <a:pPr algn="ctr"/>
              <a:r>
                <a:rPr lang="en-US" sz="2200" dirty="0">
                  <a:solidFill>
                    <a:schemeClr val="bg1"/>
                  </a:solidFill>
                </a:rPr>
                <a:t>Áætla tekjur og útgjöld út frá markmiðum þínum, fyrri gögnum og væntanlegum bókunum.</a:t>
              </a:r>
            </a:p>
            <a:p>
              <a:pPr algn="ctr"/>
              <a:r>
                <a:rPr lang="en-US" sz="2200" i="1" dirty="0">
                  <a:solidFill>
                    <a:schemeClr val="bg1"/>
                  </a:solidFill>
                </a:rPr>
                <a:t>Hvað býst ég við að græða/eyða?</a:t>
              </a:r>
              <a:endParaRPr lang="en-GB" sz="2200" i="1" dirty="0">
                <a:solidFill>
                  <a:schemeClr val="bg1"/>
                </a:solidFill>
              </a:endParaRPr>
            </a:p>
          </p:txBody>
        </p:sp>
        <p:sp>
          <p:nvSpPr>
            <p:cNvPr id="27" name="TextBox 26">
              <a:extLst>
                <a:ext uri="{FF2B5EF4-FFF2-40B4-BE49-F238E27FC236}">
                  <a16:creationId xmlns:a16="http://schemas.microsoft.com/office/drawing/2014/main" id="{412AE9AF-D2E2-90E5-C4A5-624E24ADFA01}"/>
                </a:ext>
              </a:extLst>
            </p:cNvPr>
            <p:cNvSpPr txBox="1"/>
            <p:nvPr/>
          </p:nvSpPr>
          <p:spPr>
            <a:xfrm>
              <a:off x="6187652" y="3388166"/>
              <a:ext cx="2296526" cy="3309437"/>
            </a:xfrm>
            <a:prstGeom prst="rect">
              <a:avLst/>
            </a:prstGeom>
            <a:noFill/>
          </p:spPr>
          <p:txBody>
            <a:bodyPr wrap="square" rtlCol="0">
              <a:spAutoFit/>
            </a:bodyPr>
            <a:lstStyle/>
            <a:p>
              <a:pPr algn="ctr"/>
              <a:r>
                <a:rPr lang="en-IE" sz="2200" b="1" dirty="0">
                  <a:solidFill>
                    <a:schemeClr val="bg1"/>
                  </a:solidFill>
                </a:rPr>
                <a:t>Fylgstu reglulega með frammistöðu. </a:t>
              </a:r>
              <a:r>
                <a:rPr lang="en-US" sz="2200" dirty="0">
                  <a:solidFill>
                    <a:schemeClr val="bg1"/>
                  </a:solidFill>
                </a:rPr>
                <a:t>Mæltu raunverulegan tekju- og kostnaðarmánuðlega. Berðu saman við fjárhagsáætlun.</a:t>
              </a:r>
              <a:r>
                <a:rPr lang="en-IE" sz="2200" dirty="0">
                  <a:solidFill>
                    <a:schemeClr val="bg1"/>
                  </a:solidFill>
                </a:rPr>
                <a:t> </a:t>
              </a:r>
            </a:p>
            <a:p>
              <a:pPr algn="ctr"/>
              <a:r>
                <a:rPr lang="en-US" sz="2200" i="1" dirty="0">
                  <a:solidFill>
                    <a:schemeClr val="bg1"/>
                  </a:solidFill>
                </a:rPr>
                <a:t>"Er ég á réttri leið með áætlun mína?"</a:t>
              </a:r>
              <a:endParaRPr lang="en-GB" sz="2200" i="1" dirty="0">
                <a:solidFill>
                  <a:schemeClr val="bg1"/>
                </a:solidFill>
              </a:endParaRPr>
            </a:p>
          </p:txBody>
        </p:sp>
      </p:grpSp>
      <p:sp>
        <p:nvSpPr>
          <p:cNvPr id="3" name="TextBox 2">
            <a:extLst>
              <a:ext uri="{FF2B5EF4-FFF2-40B4-BE49-F238E27FC236}">
                <a16:creationId xmlns:a16="http://schemas.microsoft.com/office/drawing/2014/main" id="{D4CF4061-CD67-EAF1-586D-23DBC994CCF6}"/>
              </a:ext>
            </a:extLst>
          </p:cNvPr>
          <p:cNvSpPr txBox="1"/>
          <p:nvPr/>
        </p:nvSpPr>
        <p:spPr>
          <a:xfrm>
            <a:off x="8947401" y="3322891"/>
            <a:ext cx="2772759" cy="3139321"/>
          </a:xfrm>
          <a:prstGeom prst="rect">
            <a:avLst/>
          </a:prstGeom>
          <a:noFill/>
        </p:spPr>
        <p:txBody>
          <a:bodyPr wrap="square" rtlCol="0">
            <a:spAutoFit/>
          </a:bodyPr>
          <a:lstStyle/>
          <a:p>
            <a:pPr algn="ctr"/>
            <a:r>
              <a:rPr lang="en-US" sz="2200" dirty="0">
                <a:solidFill>
                  <a:schemeClr val="bg1"/>
                </a:solidFill>
              </a:rPr>
              <a:t>Notaðu fjárhagsskýrslur til að meta raunverulega fjárhagslega heilsu fyrirtækisins og aðlaga eftir því. </a:t>
            </a:r>
          </a:p>
          <a:p>
            <a:pPr algn="ctr"/>
            <a:r>
              <a:rPr lang="en-IE" sz="2200" i="1" dirty="0">
                <a:solidFill>
                  <a:schemeClr val="bg1"/>
                </a:solidFill>
              </a:rPr>
              <a:t>"Hvað gerðist í raun fjárhagslega og hvernig get ég bætt mig?"</a:t>
            </a:r>
            <a:endParaRPr lang="en-GB" sz="2200" i="1" dirty="0">
              <a:solidFill>
                <a:schemeClr val="bg1"/>
              </a:solidFill>
            </a:endParaRPr>
          </a:p>
        </p:txBody>
      </p:sp>
      <p:sp>
        <p:nvSpPr>
          <p:cNvPr id="6" name="TextBox 5">
            <a:extLst>
              <a:ext uri="{FF2B5EF4-FFF2-40B4-BE49-F238E27FC236}">
                <a16:creationId xmlns:a16="http://schemas.microsoft.com/office/drawing/2014/main" id="{F2726668-8765-C553-663E-4580BC707777}"/>
              </a:ext>
            </a:extLst>
          </p:cNvPr>
          <p:cNvSpPr txBox="1"/>
          <p:nvPr/>
        </p:nvSpPr>
        <p:spPr>
          <a:xfrm>
            <a:off x="750275" y="6462212"/>
            <a:ext cx="11733202" cy="369332"/>
          </a:xfrm>
          <a:prstGeom prst="rect">
            <a:avLst/>
          </a:prstGeom>
          <a:noFill/>
        </p:spPr>
        <p:txBody>
          <a:bodyPr wrap="square">
            <a:spAutoFit/>
          </a:bodyPr>
          <a:lstStyle/>
          <a:p>
            <a:r>
              <a:rPr lang="en-US" sz="1800" b="1" dirty="0">
                <a:solidFill>
                  <a:srgbClr val="E96751"/>
                </a:solidFill>
              </a:rPr>
              <a:t>Athugið: </a:t>
            </a:r>
            <a:r>
              <a:rPr lang="en-US" sz="1800" b="1" dirty="0">
                <a:solidFill>
                  <a:srgbClr val="595959"/>
                </a:solidFill>
              </a:rPr>
              <a:t>Kafli 3: </a:t>
            </a:r>
            <a:r>
              <a:rPr lang="en-US" sz="1800" b="0" dirty="0">
                <a:solidFill>
                  <a:srgbClr val="595959"/>
                </a:solidFill>
              </a:rPr>
              <a:t>Að skilja kostnaðinn þinn, lykilmælikvarða (KPIs) og hagnaðarmörk &amp; </a:t>
            </a:r>
            <a:r>
              <a:rPr lang="en-US" sz="1800" b="1" dirty="0">
                <a:solidFill>
                  <a:srgbClr val="595959"/>
                </a:solidFill>
              </a:rPr>
              <a:t>Kafli 6: </a:t>
            </a:r>
            <a:r>
              <a:rPr lang="en-US" sz="1800" dirty="0">
                <a:solidFill>
                  <a:srgbClr val="595959"/>
                </a:solidFill>
              </a:rPr>
              <a:t>Verðlagningarstefnur og útreikningar.</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3737325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A942A-7784-8396-4C13-EF7C8ED4E874}"/>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52821C84-50D6-1BEE-2825-07CE687C6289}"/>
              </a:ext>
            </a:extLst>
          </p:cNvPr>
          <p:cNvSpPr/>
          <p:nvPr/>
        </p:nvSpPr>
        <p:spPr>
          <a:xfrm>
            <a:off x="5924743" y="631474"/>
            <a:ext cx="6186674"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4" name="Freeform: Shape 23">
            <a:extLst>
              <a:ext uri="{FF2B5EF4-FFF2-40B4-BE49-F238E27FC236}">
                <a16:creationId xmlns:a16="http://schemas.microsoft.com/office/drawing/2014/main" id="{16A56F64-4C06-3042-F7F3-A377BA292993}"/>
              </a:ext>
            </a:extLst>
          </p:cNvPr>
          <p:cNvSpPr/>
          <p:nvPr/>
        </p:nvSpPr>
        <p:spPr>
          <a:xfrm>
            <a:off x="5924743" y="1875410"/>
            <a:ext cx="6186673" cy="1152001"/>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37216CE6-2B2C-4310-7DC3-B397A03B06A4}"/>
              </a:ext>
            </a:extLst>
          </p:cNvPr>
          <p:cNvSpPr/>
          <p:nvPr/>
        </p:nvSpPr>
        <p:spPr>
          <a:xfrm>
            <a:off x="5924744" y="3178609"/>
            <a:ext cx="6186672"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72E1DA5C-D545-9AC7-2478-7D251A2C9704}"/>
              </a:ext>
            </a:extLst>
          </p:cNvPr>
          <p:cNvSpPr/>
          <p:nvPr/>
        </p:nvSpPr>
        <p:spPr>
          <a:xfrm>
            <a:off x="5924744" y="4434398"/>
            <a:ext cx="6186672"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BCD44947-374D-470E-DA05-75773F274350}"/>
              </a:ext>
            </a:extLst>
          </p:cNvPr>
          <p:cNvSpPr>
            <a:spLocks noGrp="1"/>
          </p:cNvSpPr>
          <p:nvPr>
            <p:ph type="body" sz="quarter" idx="16"/>
          </p:nvPr>
        </p:nvSpPr>
        <p:spPr>
          <a:xfrm>
            <a:off x="275562" y="176066"/>
            <a:ext cx="10764969" cy="803654"/>
          </a:xfrm>
        </p:spPr>
        <p:txBody>
          <a:bodyPr/>
          <a:lstStyle/>
          <a:p>
            <a:r>
              <a:rPr lang="en-IE" sz="3200" dirty="0">
                <a:solidFill>
                  <a:srgbClr val="E96751"/>
                </a:solidFill>
              </a:rPr>
              <a:t>Frammistöðu-eftirlit </a:t>
            </a:r>
            <a:r>
              <a:rPr lang="en-IE" sz="3200" b="0" dirty="0">
                <a:solidFill>
                  <a:srgbClr val="595959"/>
                </a:solidFill>
              </a:rPr>
              <a:t>(Fylgjast með framvindu)</a:t>
            </a:r>
          </a:p>
          <a:p>
            <a:r>
              <a:rPr lang="en-US" sz="3200" b="0" i="1" dirty="0">
                <a:solidFill>
                  <a:srgbClr val="459597"/>
                </a:solidFill>
              </a:rPr>
              <a:t>Er ég á réttri leið með áætlun mína?</a:t>
            </a:r>
            <a:endParaRPr lang="en-GB" sz="3200" dirty="0"/>
          </a:p>
        </p:txBody>
      </p:sp>
      <p:cxnSp>
        <p:nvCxnSpPr>
          <p:cNvPr id="2" name="Straight Connector 1">
            <a:extLst>
              <a:ext uri="{FF2B5EF4-FFF2-40B4-BE49-F238E27FC236}">
                <a16:creationId xmlns:a16="http://schemas.microsoft.com/office/drawing/2014/main" id="{706342C4-420C-2863-0619-9F3F29759DA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BDEBFCD-D26A-4E59-5B80-2CA556F4D2AF}"/>
              </a:ext>
            </a:extLst>
          </p:cNvPr>
          <p:cNvGrpSpPr/>
          <p:nvPr/>
        </p:nvGrpSpPr>
        <p:grpSpPr>
          <a:xfrm>
            <a:off x="95250" y="1695827"/>
            <a:ext cx="5739673" cy="4995940"/>
            <a:chOff x="3432848" y="1526110"/>
            <a:chExt cx="6147844" cy="4925569"/>
          </a:xfrm>
          <a:solidFill>
            <a:srgbClr val="FDCA8D"/>
          </a:solidFill>
        </p:grpSpPr>
        <p:sp>
          <p:nvSpPr>
            <p:cNvPr id="13" name="Rectangle: Rounded Corners 12">
              <a:extLst>
                <a:ext uri="{FF2B5EF4-FFF2-40B4-BE49-F238E27FC236}">
                  <a16:creationId xmlns:a16="http://schemas.microsoft.com/office/drawing/2014/main" id="{5E779223-B85C-3C7A-96C7-FA2459EAC148}"/>
                </a:ext>
              </a:extLst>
            </p:cNvPr>
            <p:cNvSpPr/>
            <p:nvPr/>
          </p:nvSpPr>
          <p:spPr>
            <a:xfrm>
              <a:off x="3432848" y="1526110"/>
              <a:ext cx="6147844" cy="4925569"/>
            </a:xfrm>
            <a:prstGeom prst="roundRect">
              <a:avLst>
                <a:gd name="adj" fmla="val 13233"/>
              </a:avLst>
            </a:prstGeom>
            <a:gr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FC95F894-F3FA-0843-EE13-BAC921AA0FDB}"/>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grpSp>
      <p:sp>
        <p:nvSpPr>
          <p:cNvPr id="8" name="TextBox 7">
            <a:extLst>
              <a:ext uri="{FF2B5EF4-FFF2-40B4-BE49-F238E27FC236}">
                <a16:creationId xmlns:a16="http://schemas.microsoft.com/office/drawing/2014/main" id="{9FAFD083-D0DA-0D3E-B552-496DE5E48758}"/>
              </a:ext>
            </a:extLst>
          </p:cNvPr>
          <p:cNvSpPr txBox="1"/>
          <p:nvPr/>
        </p:nvSpPr>
        <p:spPr>
          <a:xfrm>
            <a:off x="333375" y="1967049"/>
            <a:ext cx="4780991" cy="4647426"/>
          </a:xfrm>
          <a:prstGeom prst="rect">
            <a:avLst/>
          </a:prstGeom>
          <a:noFill/>
        </p:spPr>
        <p:txBody>
          <a:bodyPr wrap="square" rtlCol="0">
            <a:spAutoFit/>
          </a:bodyPr>
          <a:lstStyle/>
          <a:p>
            <a:pPr>
              <a:spcAft>
                <a:spcPts val="600"/>
              </a:spcAft>
            </a:pPr>
            <a:r>
              <a:rPr lang="en-US" sz="2200" dirty="0">
                <a:solidFill>
                  <a:srgbClr val="595959"/>
                </a:solidFill>
              </a:rPr>
              <a:t>Þegar árið eða tímabilið líður, </a:t>
            </a:r>
            <a:r>
              <a:rPr lang="en-US" sz="2200" b="1" dirty="0">
                <a:solidFill>
                  <a:srgbClr val="595959"/>
                </a:solidFill>
              </a:rPr>
              <a:t>fylgist</a:t>
            </a:r>
            <a:r>
              <a:rPr lang="en-US" sz="2200" dirty="0">
                <a:solidFill>
                  <a:srgbClr val="595959"/>
                </a:solidFill>
              </a:rPr>
              <a:t> þú </a:t>
            </a:r>
            <a:r>
              <a:rPr lang="en-US" sz="2200" b="1" dirty="0">
                <a:solidFill>
                  <a:srgbClr val="595959"/>
                </a:solidFill>
              </a:rPr>
              <a:t>með raunverulegri frammistöðu þinni </a:t>
            </a:r>
            <a:r>
              <a:rPr lang="en-US" sz="2200" dirty="0">
                <a:solidFill>
                  <a:srgbClr val="595959"/>
                </a:solidFill>
              </a:rPr>
              <a:t>miðað við fjárhagsáætlunina.</a:t>
            </a:r>
          </a:p>
          <a:p>
            <a:pPr>
              <a:spcAft>
                <a:spcPts val="600"/>
              </a:spcAft>
            </a:pPr>
            <a:r>
              <a:rPr lang="en-US" sz="2200" dirty="0">
                <a:solidFill>
                  <a:srgbClr val="595959"/>
                </a:solidFill>
              </a:rPr>
              <a:t>Þetta felur í sér </a:t>
            </a:r>
            <a:r>
              <a:rPr lang="en-US" sz="2200" b="1" dirty="0">
                <a:solidFill>
                  <a:srgbClr val="595959"/>
                </a:solidFill>
              </a:rPr>
              <a:t>að fylgjast með og mæla </a:t>
            </a:r>
            <a:r>
              <a:rPr lang="en-US" sz="2200" dirty="0">
                <a:solidFill>
                  <a:srgbClr val="595959"/>
                </a:solidFill>
              </a:rPr>
              <a:t>nýtingu, tekjur, kostnað og hagnað og bera þá saman við fjárhagsáætlunina þína. Það hjálpar þér </a:t>
            </a:r>
            <a:r>
              <a:rPr lang="en-US" sz="2200" b="1" dirty="0">
                <a:solidFill>
                  <a:srgbClr val="595959"/>
                </a:solidFill>
              </a:rPr>
              <a:t>að greina vandamál </a:t>
            </a:r>
            <a:r>
              <a:rPr lang="en-US" sz="2200" dirty="0">
                <a:solidFill>
                  <a:srgbClr val="595959"/>
                </a:solidFill>
              </a:rPr>
              <a:t>snemma og bregðast við (t.d. bjóða afslætti ef bókanir eru litlar).</a:t>
            </a:r>
          </a:p>
          <a:p>
            <a:pPr>
              <a:spcAft>
                <a:spcPts val="600"/>
              </a:spcAft>
            </a:pPr>
            <a:r>
              <a:rPr lang="en-US" sz="2200" b="1" i="1" dirty="0">
                <a:solidFill>
                  <a:srgbClr val="595959"/>
                </a:solidFill>
              </a:rPr>
              <a:t>Ábending: </a:t>
            </a:r>
            <a:r>
              <a:rPr lang="en-US" sz="2200" i="1" dirty="0">
                <a:solidFill>
                  <a:srgbClr val="595959"/>
                </a:solidFill>
              </a:rPr>
              <a:t>Gerðu þetta mánaðarlega. </a:t>
            </a:r>
            <a:r>
              <a:rPr lang="en-US" sz="2200" dirty="0">
                <a:solidFill>
                  <a:srgbClr val="595959"/>
                </a:solidFill>
              </a:rPr>
              <a:t>Mánaðarleg sundurliðun tekna og útgjalda gerir eftirfylgni auðveldara og viðráðanlegra.</a:t>
            </a:r>
            <a:endParaRPr lang="en-GB" sz="2200" i="1" dirty="0">
              <a:solidFill>
                <a:srgbClr val="595959"/>
              </a:solidFill>
            </a:endParaRPr>
          </a:p>
        </p:txBody>
      </p:sp>
      <p:sp>
        <p:nvSpPr>
          <p:cNvPr id="27" name="TextBox 26">
            <a:extLst>
              <a:ext uri="{FF2B5EF4-FFF2-40B4-BE49-F238E27FC236}">
                <a16:creationId xmlns:a16="http://schemas.microsoft.com/office/drawing/2014/main" id="{7CEACB01-298B-1BF7-50BE-80766CEF2A20}"/>
              </a:ext>
            </a:extLst>
          </p:cNvPr>
          <p:cNvSpPr txBox="1"/>
          <p:nvPr/>
        </p:nvSpPr>
        <p:spPr>
          <a:xfrm>
            <a:off x="6570399" y="4434400"/>
            <a:ext cx="5272584" cy="1015663"/>
          </a:xfrm>
          <a:prstGeom prst="rect">
            <a:avLst/>
          </a:prstGeom>
          <a:noFill/>
        </p:spPr>
        <p:txBody>
          <a:bodyPr wrap="square" rtlCol="0">
            <a:spAutoFit/>
          </a:bodyPr>
          <a:lstStyle/>
          <a:p>
            <a:r>
              <a:rPr lang="en-IE" sz="2000" b="1" dirty="0">
                <a:solidFill>
                  <a:schemeClr val="bg1"/>
                </a:solidFill>
              </a:rPr>
              <a:t>Vöktun rekstrarfjárstreymis. </a:t>
            </a:r>
            <a:r>
              <a:rPr lang="en-US" sz="2000" dirty="0">
                <a:solidFill>
                  <a:schemeClr val="bg1"/>
                </a:solidFill>
              </a:rPr>
              <a:t>Tryggir að þú getir staðið straum af útgjöldum. "Á ég nóg til að borga starfsfólki laun þennan mánuð?"</a:t>
            </a:r>
            <a:endParaRPr lang="en-US" sz="2000" b="1" dirty="0">
              <a:solidFill>
                <a:schemeClr val="bg1"/>
              </a:solidFill>
            </a:endParaRPr>
          </a:p>
        </p:txBody>
      </p:sp>
      <p:sp>
        <p:nvSpPr>
          <p:cNvPr id="28" name="TextBox 27">
            <a:extLst>
              <a:ext uri="{FF2B5EF4-FFF2-40B4-BE49-F238E27FC236}">
                <a16:creationId xmlns:a16="http://schemas.microsoft.com/office/drawing/2014/main" id="{5FE113ED-FAE5-8BD1-CBB3-884643D39352}"/>
              </a:ext>
            </a:extLst>
          </p:cNvPr>
          <p:cNvSpPr txBox="1"/>
          <p:nvPr/>
        </p:nvSpPr>
        <p:spPr>
          <a:xfrm>
            <a:off x="6517197" y="3207659"/>
            <a:ext cx="5272584" cy="1015663"/>
          </a:xfrm>
          <a:prstGeom prst="rect">
            <a:avLst/>
          </a:prstGeom>
          <a:noFill/>
        </p:spPr>
        <p:txBody>
          <a:bodyPr wrap="square" rtlCol="0">
            <a:spAutoFit/>
          </a:bodyPr>
          <a:lstStyle/>
          <a:p>
            <a:r>
              <a:rPr lang="en-IE" sz="2000" b="1" dirty="0">
                <a:solidFill>
                  <a:schemeClr val="bg1"/>
                </a:solidFill>
              </a:rPr>
              <a:t>Nýtingu og tekjuvöktun</a:t>
            </a:r>
          </a:p>
          <a:p>
            <a:r>
              <a:rPr lang="en-IE" sz="2000" dirty="0">
                <a:solidFill>
                  <a:schemeClr val="bg1"/>
                </a:solidFill>
              </a:rPr>
              <a:t>Daglegar/vikulegar bókunartendensir (t.d. </a:t>
            </a:r>
            <a:r>
              <a:rPr lang="en-US" sz="2000" dirty="0">
                <a:solidFill>
                  <a:schemeClr val="bg1"/>
                </a:solidFill>
              </a:rPr>
              <a:t>% bókaðra nætur, meðalverð)</a:t>
            </a:r>
            <a:endParaRPr lang="en-US" sz="2000" b="1" dirty="0">
              <a:solidFill>
                <a:schemeClr val="bg1"/>
              </a:solidFill>
            </a:endParaRPr>
          </a:p>
        </p:txBody>
      </p:sp>
      <p:sp>
        <p:nvSpPr>
          <p:cNvPr id="29" name="TextBox 28">
            <a:extLst>
              <a:ext uri="{FF2B5EF4-FFF2-40B4-BE49-F238E27FC236}">
                <a16:creationId xmlns:a16="http://schemas.microsoft.com/office/drawing/2014/main" id="{B130BAED-3D6C-758E-B13B-1D485784C93B}"/>
              </a:ext>
            </a:extLst>
          </p:cNvPr>
          <p:cNvSpPr txBox="1"/>
          <p:nvPr/>
        </p:nvSpPr>
        <p:spPr>
          <a:xfrm>
            <a:off x="6504724" y="1907481"/>
            <a:ext cx="5696512" cy="1015663"/>
          </a:xfrm>
          <a:prstGeom prst="rect">
            <a:avLst/>
          </a:prstGeom>
          <a:noFill/>
        </p:spPr>
        <p:txBody>
          <a:bodyPr wrap="square" rtlCol="0">
            <a:spAutoFit/>
          </a:bodyPr>
          <a:lstStyle/>
          <a:p>
            <a:r>
              <a:rPr lang="en-IE" sz="2000" b="1" dirty="0">
                <a:solidFill>
                  <a:schemeClr val="bg1"/>
                </a:solidFill>
              </a:rPr>
              <a:t>Lykilárangursvísar (KPIs). </a:t>
            </a:r>
            <a:r>
              <a:rPr lang="en-US" sz="2000" dirty="0">
                <a:solidFill>
                  <a:schemeClr val="bg1"/>
                </a:solidFill>
              </a:rPr>
              <a:t>Fylgstu með þeim lykilárangursvísum sem þú velur til að meta heilsu fyrirtækisins með tímanum (t.d. </a:t>
            </a:r>
            <a:r>
              <a:rPr lang="en-IE" sz="2000" dirty="0">
                <a:solidFill>
                  <a:schemeClr val="bg1"/>
                </a:solidFill>
              </a:rPr>
              <a:t>nýtingarhlutfall, RevPAR, hagnaðarhlutfall)</a:t>
            </a:r>
          </a:p>
        </p:txBody>
      </p:sp>
      <p:sp>
        <p:nvSpPr>
          <p:cNvPr id="30" name="TextBox 29">
            <a:extLst>
              <a:ext uri="{FF2B5EF4-FFF2-40B4-BE49-F238E27FC236}">
                <a16:creationId xmlns:a16="http://schemas.microsoft.com/office/drawing/2014/main" id="{04AA2E96-E587-F939-9A0E-CD24F0AA2A00}"/>
              </a:ext>
            </a:extLst>
          </p:cNvPr>
          <p:cNvSpPr txBox="1"/>
          <p:nvPr/>
        </p:nvSpPr>
        <p:spPr>
          <a:xfrm>
            <a:off x="6552720" y="686597"/>
            <a:ext cx="5558697" cy="954107"/>
          </a:xfrm>
          <a:prstGeom prst="rect">
            <a:avLst/>
          </a:prstGeom>
          <a:noFill/>
        </p:spPr>
        <p:txBody>
          <a:bodyPr wrap="square" rtlCol="0">
            <a:spAutoFit/>
          </a:bodyPr>
          <a:lstStyle/>
          <a:p>
            <a:r>
              <a:rPr lang="en-IE" sz="2000" b="1" dirty="0">
                <a:solidFill>
                  <a:schemeClr val="bg1"/>
                </a:solidFill>
              </a:rPr>
              <a:t>Fjárhagsáætlun vs. Raunveruleg skýrsla</a:t>
            </a:r>
          </a:p>
          <a:p>
            <a:r>
              <a:rPr lang="en-US" dirty="0">
                <a:solidFill>
                  <a:schemeClr val="bg1"/>
                </a:solidFill>
              </a:rPr>
              <a:t>Hvernig ber raunverulegur tekju- og kostnaðaráætlun þín saman við fjárhagsáætlunina? (dæmi: við þénum 3000 € minna en spáð var)</a:t>
            </a:r>
            <a:endParaRPr lang="en-US" b="1" dirty="0">
              <a:solidFill>
                <a:schemeClr val="bg1"/>
              </a:solidFill>
            </a:endParaRPr>
          </a:p>
        </p:txBody>
      </p:sp>
      <p:sp>
        <p:nvSpPr>
          <p:cNvPr id="60" name="Flowchart: Connector 59">
            <a:extLst>
              <a:ext uri="{FF2B5EF4-FFF2-40B4-BE49-F238E27FC236}">
                <a16:creationId xmlns:a16="http://schemas.microsoft.com/office/drawing/2014/main" id="{B3C30277-E8D7-5818-50BE-D2AC3D6E9604}"/>
              </a:ext>
            </a:extLst>
          </p:cNvPr>
          <p:cNvSpPr/>
          <p:nvPr/>
        </p:nvSpPr>
        <p:spPr>
          <a:xfrm>
            <a:off x="5220325" y="661803"/>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1" name="Flowchart: Connector 60">
            <a:extLst>
              <a:ext uri="{FF2B5EF4-FFF2-40B4-BE49-F238E27FC236}">
                <a16:creationId xmlns:a16="http://schemas.microsoft.com/office/drawing/2014/main" id="{A71EE60F-2744-4743-553D-46562B4C9066}"/>
              </a:ext>
            </a:extLst>
          </p:cNvPr>
          <p:cNvSpPr/>
          <p:nvPr/>
        </p:nvSpPr>
        <p:spPr>
          <a:xfrm>
            <a:off x="5220325" y="1919473"/>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2" name="Flowchart: Connector 61">
            <a:extLst>
              <a:ext uri="{FF2B5EF4-FFF2-40B4-BE49-F238E27FC236}">
                <a16:creationId xmlns:a16="http://schemas.microsoft.com/office/drawing/2014/main" id="{1ED56385-A319-AAD2-9FBC-3472DF9A08DB}"/>
              </a:ext>
            </a:extLst>
          </p:cNvPr>
          <p:cNvSpPr/>
          <p:nvPr/>
        </p:nvSpPr>
        <p:spPr>
          <a:xfrm>
            <a:off x="5239091" y="3206604"/>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3" name="Flowchart: Connector 62">
            <a:extLst>
              <a:ext uri="{FF2B5EF4-FFF2-40B4-BE49-F238E27FC236}">
                <a16:creationId xmlns:a16="http://schemas.microsoft.com/office/drawing/2014/main" id="{AA8D882D-DD25-7C99-C448-310AFCBE1687}"/>
              </a:ext>
            </a:extLst>
          </p:cNvPr>
          <p:cNvSpPr/>
          <p:nvPr/>
        </p:nvSpPr>
        <p:spPr>
          <a:xfrm>
            <a:off x="5268236" y="4434400"/>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2" name="Graphic 41" descr="Questions with solid fill">
            <a:extLst>
              <a:ext uri="{FF2B5EF4-FFF2-40B4-BE49-F238E27FC236}">
                <a16:creationId xmlns:a16="http://schemas.microsoft.com/office/drawing/2014/main" id="{48C1B9BB-A905-2B3C-B8A4-E41EBF9602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6572" y="2059377"/>
            <a:ext cx="914400" cy="914400"/>
          </a:xfrm>
          <a:prstGeom prst="rect">
            <a:avLst/>
          </a:prstGeom>
        </p:spPr>
      </p:pic>
      <p:pic>
        <p:nvPicPr>
          <p:cNvPr id="10" name="Graphic 9" descr="Clipboard Mixed with solid fill">
            <a:extLst>
              <a:ext uri="{FF2B5EF4-FFF2-40B4-BE49-F238E27FC236}">
                <a16:creationId xmlns:a16="http://schemas.microsoft.com/office/drawing/2014/main" id="{B283BFE6-7821-35D5-5172-0423CBB909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6572" y="784291"/>
            <a:ext cx="914400" cy="914400"/>
          </a:xfrm>
          <a:prstGeom prst="rect">
            <a:avLst/>
          </a:prstGeom>
        </p:spPr>
      </p:pic>
      <p:pic>
        <p:nvPicPr>
          <p:cNvPr id="7" name="Graphic 6" descr="Postit Notes with solid fill">
            <a:extLst>
              <a:ext uri="{FF2B5EF4-FFF2-40B4-BE49-F238E27FC236}">
                <a16:creationId xmlns:a16="http://schemas.microsoft.com/office/drawing/2014/main" id="{B5453F32-A388-34EB-5396-06FD53185B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52845" y="3314776"/>
            <a:ext cx="914400" cy="914400"/>
          </a:xfrm>
          <a:prstGeom prst="rect">
            <a:avLst/>
          </a:prstGeom>
        </p:spPr>
      </p:pic>
      <p:pic>
        <p:nvPicPr>
          <p:cNvPr id="54" name="Graphic 53" descr="Employee badge with solid fill">
            <a:extLst>
              <a:ext uri="{FF2B5EF4-FFF2-40B4-BE49-F238E27FC236}">
                <a16:creationId xmlns:a16="http://schemas.microsoft.com/office/drawing/2014/main" id="{FA0959B7-B5EF-F8DE-1EED-517B5A1ED1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87036" y="4501820"/>
            <a:ext cx="914400" cy="914400"/>
          </a:xfrm>
          <a:prstGeom prst="rect">
            <a:avLst/>
          </a:prstGeom>
        </p:spPr>
      </p:pic>
      <p:sp>
        <p:nvSpPr>
          <p:cNvPr id="3" name="Freeform: Shape 2">
            <a:extLst>
              <a:ext uri="{FF2B5EF4-FFF2-40B4-BE49-F238E27FC236}">
                <a16:creationId xmlns:a16="http://schemas.microsoft.com/office/drawing/2014/main" id="{F3C6F213-298C-8F9C-92CD-D80A5DB08502}"/>
              </a:ext>
            </a:extLst>
          </p:cNvPr>
          <p:cNvSpPr/>
          <p:nvPr/>
        </p:nvSpPr>
        <p:spPr>
          <a:xfrm>
            <a:off x="5976755" y="5673968"/>
            <a:ext cx="6186672"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5" name="TextBox 4">
            <a:extLst>
              <a:ext uri="{FF2B5EF4-FFF2-40B4-BE49-F238E27FC236}">
                <a16:creationId xmlns:a16="http://schemas.microsoft.com/office/drawing/2014/main" id="{B6F5D794-DACF-2C42-34C3-105121F758EE}"/>
              </a:ext>
            </a:extLst>
          </p:cNvPr>
          <p:cNvSpPr txBox="1"/>
          <p:nvPr/>
        </p:nvSpPr>
        <p:spPr>
          <a:xfrm>
            <a:off x="6622410" y="5673970"/>
            <a:ext cx="5272584" cy="1015663"/>
          </a:xfrm>
          <a:prstGeom prst="rect">
            <a:avLst/>
          </a:prstGeom>
          <a:noFill/>
        </p:spPr>
        <p:txBody>
          <a:bodyPr wrap="square" rtlCol="0">
            <a:spAutoFit/>
          </a:bodyPr>
          <a:lstStyle/>
          <a:p>
            <a:r>
              <a:rPr lang="en-IE" sz="2000" b="1" dirty="0">
                <a:solidFill>
                  <a:schemeClr val="bg1"/>
                </a:solidFill>
              </a:rPr>
              <a:t>Jafnreksgreining. </a:t>
            </a:r>
            <a:r>
              <a:rPr lang="en-US" sz="2000" dirty="0">
                <a:solidFill>
                  <a:schemeClr val="bg1"/>
                </a:solidFill>
              </a:rPr>
              <a:t>Vitaðu hvenær þú ferð að græða. (dæmi: "Ég þarf 32% nýtingu til að ná jafnrekstri.")</a:t>
            </a:r>
            <a:endParaRPr lang="en-US" sz="2000" b="1" dirty="0">
              <a:solidFill>
                <a:schemeClr val="bg1"/>
              </a:solidFill>
            </a:endParaRPr>
          </a:p>
        </p:txBody>
      </p:sp>
      <p:sp>
        <p:nvSpPr>
          <p:cNvPr id="6" name="Flowchart: Connector 5">
            <a:extLst>
              <a:ext uri="{FF2B5EF4-FFF2-40B4-BE49-F238E27FC236}">
                <a16:creationId xmlns:a16="http://schemas.microsoft.com/office/drawing/2014/main" id="{B76719CC-1686-8D00-979D-AE70798A2FC2}"/>
              </a:ext>
            </a:extLst>
          </p:cNvPr>
          <p:cNvSpPr/>
          <p:nvPr/>
        </p:nvSpPr>
        <p:spPr>
          <a:xfrm>
            <a:off x="5320247" y="5673970"/>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6" name="Graphic 55" descr="Bar graph with downward trend with solid fill">
            <a:extLst>
              <a:ext uri="{FF2B5EF4-FFF2-40B4-BE49-F238E27FC236}">
                <a16:creationId xmlns:a16="http://schemas.microsoft.com/office/drawing/2014/main" id="{85358DFB-ECE7-824C-29F6-B8142407E4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67544" y="5756617"/>
            <a:ext cx="914400" cy="914400"/>
          </a:xfrm>
          <a:prstGeom prst="rect">
            <a:avLst/>
          </a:prstGeom>
        </p:spPr>
      </p:pic>
    </p:spTree>
    <p:extLst>
      <p:ext uri="{BB962C8B-B14F-4D97-AF65-F5344CB8AC3E}">
        <p14:creationId xmlns:p14="http://schemas.microsoft.com/office/powerpoint/2010/main" val="1344992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A5A01-F0EA-52EE-80B1-DE57F89B03E9}"/>
            </a:ext>
          </a:extLst>
        </p:cNvPr>
        <p:cNvGrpSpPr/>
        <p:nvPr/>
      </p:nvGrpSpPr>
      <p:grpSpPr>
        <a:xfrm>
          <a:off x="0" y="0"/>
          <a:ext cx="0" cy="0"/>
          <a:chOff x="0" y="0"/>
          <a:chExt cx="0" cy="0"/>
        </a:xfrm>
      </p:grpSpPr>
      <p:pic>
        <p:nvPicPr>
          <p:cNvPr id="3" name="Picture Placeholder 2" descr="A hand holding a small blue house&#10;&#10;AI-generated content may be incorrect.">
            <a:extLst>
              <a:ext uri="{FF2B5EF4-FFF2-40B4-BE49-F238E27FC236}">
                <a16:creationId xmlns:a16="http://schemas.microsoft.com/office/drawing/2014/main" id="{8D60FEC5-CD21-B167-D8FA-143F3C25ED62}"/>
              </a:ext>
            </a:extLst>
          </p:cNvPr>
          <p:cNvPicPr>
            <a:picLocks noGrp="1" noChangeAspect="1"/>
          </p:cNvPicPr>
          <p:nvPr>
            <p:ph type="pic" sz="quarter" idx="10"/>
          </p:nvPr>
        </p:nvPicPr>
        <p:blipFill>
          <a:blip r:embed="rId2"/>
          <a:srcRect t="7373" b="7373"/>
          <a:stretch>
            <a:fillRect/>
          </a:stretch>
        </p:blipFill>
        <p:spPr/>
      </p:pic>
      <p:sp>
        <p:nvSpPr>
          <p:cNvPr id="14" name="Text Placeholder 13">
            <a:extLst>
              <a:ext uri="{FF2B5EF4-FFF2-40B4-BE49-F238E27FC236}">
                <a16:creationId xmlns:a16="http://schemas.microsoft.com/office/drawing/2014/main" id="{DF3BF278-4B9C-DE49-6E59-7EBFBE3E37B7}"/>
              </a:ext>
            </a:extLst>
          </p:cNvPr>
          <p:cNvSpPr>
            <a:spLocks noGrp="1"/>
          </p:cNvSpPr>
          <p:nvPr>
            <p:ph type="body" sz="quarter" idx="16"/>
          </p:nvPr>
        </p:nvSpPr>
        <p:spPr>
          <a:xfrm>
            <a:off x="4374724" y="155739"/>
            <a:ext cx="7591647" cy="803654"/>
          </a:xfrm>
        </p:spPr>
        <p:txBody>
          <a:bodyPr/>
          <a:lstStyle/>
          <a:p>
            <a:r>
              <a:rPr lang="en-IE" sz="3000" dirty="0"/>
              <a:t>Lykilmælikvarðar fyrir fjármál gististaða </a:t>
            </a:r>
          </a:p>
        </p:txBody>
      </p:sp>
      <p:sp>
        <p:nvSpPr>
          <p:cNvPr id="17" name="Text Placeholder 16">
            <a:extLst>
              <a:ext uri="{FF2B5EF4-FFF2-40B4-BE49-F238E27FC236}">
                <a16:creationId xmlns:a16="http://schemas.microsoft.com/office/drawing/2014/main" id="{7BBDCA45-2667-CD9C-AA06-B56E86F42D0A}"/>
              </a:ext>
            </a:extLst>
          </p:cNvPr>
          <p:cNvSpPr>
            <a:spLocks noGrp="1"/>
          </p:cNvSpPr>
          <p:nvPr>
            <p:ph type="body" sz="quarter" idx="21"/>
          </p:nvPr>
        </p:nvSpPr>
        <p:spPr>
          <a:xfrm>
            <a:off x="4366362" y="941782"/>
            <a:ext cx="6642297" cy="4530541"/>
          </a:xfrm>
        </p:spPr>
        <p:txBody>
          <a:bodyPr/>
          <a:lstStyle/>
          <a:p>
            <a:pPr>
              <a:spcAft>
                <a:spcPts val="600"/>
              </a:spcAft>
            </a:pPr>
            <a:r>
              <a:rPr lang="en-US" sz="2400" dirty="0"/>
              <a:t>Gakktu úr skugga um að þú innifalið fyrri </a:t>
            </a:r>
            <a:r>
              <a:rPr lang="en-US" sz="2400" b="1" dirty="0"/>
              <a:t>lykilárangursvísa (KPIs) </a:t>
            </a:r>
            <a:r>
              <a:rPr lang="en-US" sz="2400" dirty="0"/>
              <a:t>og innleiðir þessar mikilvægu mælikvarða fyrir gististaði í fjármálastjórnun þína, svo sem </a:t>
            </a:r>
            <a:r>
              <a:rPr lang="en-US" sz="2400" b="1" dirty="0"/>
              <a:t>hagnaðarhlutfall, nýtingu, meðalverð á dag (ADR) og tekjur á tiltækt herbergi. </a:t>
            </a:r>
          </a:p>
          <a:p>
            <a:pPr>
              <a:spcAft>
                <a:spcPts val="600"/>
              </a:spcAft>
            </a:pPr>
            <a:endParaRPr lang="en-US" sz="2400" b="1" dirty="0"/>
          </a:p>
          <a:p>
            <a:pPr>
              <a:spcAft>
                <a:spcPts val="600"/>
              </a:spcAft>
            </a:pPr>
            <a:r>
              <a:rPr lang="en-US" sz="2400" dirty="0">
                <a:solidFill>
                  <a:srgbClr val="595959"/>
                </a:solidFill>
              </a:rPr>
              <a:t>Þessir lykilmælikvarðar hjálpa þér að meta hversu vel þú </a:t>
            </a:r>
            <a:r>
              <a:rPr lang="en-US" sz="2400" dirty="0" err="1">
                <a:solidFill>
                  <a:srgbClr val="595959"/>
                </a:solidFill>
              </a:rPr>
              <a:t>nýtir </a:t>
            </a:r>
            <a:r>
              <a:rPr lang="en-US" sz="2400" dirty="0">
                <a:solidFill>
                  <a:srgbClr val="595959"/>
                </a:solidFill>
              </a:rPr>
              <a:t>afkastagetu þína og hversu skilvirk tekjuöflun þín er.</a:t>
            </a:r>
          </a:p>
          <a:p>
            <a:pPr>
              <a:spcAft>
                <a:spcPts val="600"/>
              </a:spcAft>
            </a:pPr>
            <a:endParaRPr lang="en-US" sz="2400" dirty="0">
              <a:solidFill>
                <a:srgbClr val="595959"/>
              </a:solidFill>
            </a:endParaRPr>
          </a:p>
          <a:p>
            <a:pPr>
              <a:spcAft>
                <a:spcPts val="600"/>
              </a:spcAft>
            </a:pPr>
            <a:r>
              <a:rPr lang="en-US" sz="2400" dirty="0"/>
              <a:t>Með því að fylgjast með þessum mælikvörðum mánaðarlega og árlega má greina þróun (t.d. lækkun á nýtingu í hverjum nóvember).</a:t>
            </a:r>
          </a:p>
        </p:txBody>
      </p:sp>
      <p:sp>
        <p:nvSpPr>
          <p:cNvPr id="15" name="Text Placeholder 14">
            <a:extLst>
              <a:ext uri="{FF2B5EF4-FFF2-40B4-BE49-F238E27FC236}">
                <a16:creationId xmlns:a16="http://schemas.microsoft.com/office/drawing/2014/main" id="{B9B4B581-AAF6-593B-02DA-2996E787BBB5}"/>
              </a:ext>
            </a:extLst>
          </p:cNvPr>
          <p:cNvSpPr>
            <a:spLocks noGrp="1"/>
          </p:cNvSpPr>
          <p:nvPr>
            <p:ph type="body" sz="quarter" idx="18"/>
          </p:nvPr>
        </p:nvSpPr>
        <p:spPr>
          <a:xfrm>
            <a:off x="543366" y="3238144"/>
            <a:ext cx="2893974" cy="1049221"/>
          </a:xfrm>
        </p:spPr>
        <p:txBody>
          <a:bodyPr/>
          <a:lstStyle/>
          <a:p>
            <a:r>
              <a:rPr lang="en-IE" sz="3200" b="0" dirty="0"/>
              <a:t>Lykilárangursvísar (KPI)</a:t>
            </a:r>
          </a:p>
        </p:txBody>
      </p:sp>
      <p:sp>
        <p:nvSpPr>
          <p:cNvPr id="16" name="Text Placeholder 15">
            <a:extLst>
              <a:ext uri="{FF2B5EF4-FFF2-40B4-BE49-F238E27FC236}">
                <a16:creationId xmlns:a16="http://schemas.microsoft.com/office/drawing/2014/main" id="{9B298E93-560C-7326-B324-E3319354AB0F}"/>
              </a:ext>
            </a:extLst>
          </p:cNvPr>
          <p:cNvSpPr>
            <a:spLocks noGrp="1"/>
          </p:cNvSpPr>
          <p:nvPr>
            <p:ph type="body" sz="quarter" idx="19"/>
          </p:nvPr>
        </p:nvSpPr>
        <p:spPr>
          <a:xfrm>
            <a:off x="691820" y="2118773"/>
            <a:ext cx="2597067" cy="385564"/>
          </a:xfrm>
        </p:spPr>
        <p:txBody>
          <a:bodyPr/>
          <a:lstStyle/>
          <a:p>
            <a:r>
              <a:rPr lang="en-IE" dirty="0"/>
              <a:t>Frammistaðavöktun</a:t>
            </a:r>
          </a:p>
        </p:txBody>
      </p:sp>
    </p:spTree>
    <p:extLst>
      <p:ext uri="{BB962C8B-B14F-4D97-AF65-F5344CB8AC3E}">
        <p14:creationId xmlns:p14="http://schemas.microsoft.com/office/powerpoint/2010/main" val="4205896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3F634-AC28-9F2E-341B-4196B16ADA2C}"/>
            </a:ext>
          </a:extLst>
        </p:cNvPr>
        <p:cNvGrpSpPr/>
        <p:nvPr/>
      </p:nvGrpSpPr>
      <p:grpSpPr>
        <a:xfrm>
          <a:off x="0" y="0"/>
          <a:ext cx="0" cy="0"/>
          <a:chOff x="0" y="0"/>
          <a:chExt cx="0" cy="0"/>
        </a:xfrm>
      </p:grpSpPr>
      <p:pic>
        <p:nvPicPr>
          <p:cNvPr id="3" name="Picture Placeholder 2" descr="A hand holding a small blue house&#10;&#10;AI-generated content may be incorrect.">
            <a:extLst>
              <a:ext uri="{FF2B5EF4-FFF2-40B4-BE49-F238E27FC236}">
                <a16:creationId xmlns:a16="http://schemas.microsoft.com/office/drawing/2014/main" id="{FDCB3E20-2E7B-1D69-2DAE-CF5830E9CF21}"/>
              </a:ext>
            </a:extLst>
          </p:cNvPr>
          <p:cNvPicPr>
            <a:picLocks noGrp="1" noChangeAspect="1"/>
          </p:cNvPicPr>
          <p:nvPr>
            <p:ph type="pic" sz="quarter" idx="10"/>
          </p:nvPr>
        </p:nvPicPr>
        <p:blipFill>
          <a:blip r:embed="rId2"/>
          <a:srcRect t="7373" b="7373"/>
          <a:stretch>
            <a:fillRect/>
          </a:stretch>
        </p:blipFill>
        <p:spPr/>
      </p:pic>
      <p:sp>
        <p:nvSpPr>
          <p:cNvPr id="14" name="Text Placeholder 13">
            <a:extLst>
              <a:ext uri="{FF2B5EF4-FFF2-40B4-BE49-F238E27FC236}">
                <a16:creationId xmlns:a16="http://schemas.microsoft.com/office/drawing/2014/main" id="{5E2E1E5B-ABFF-2980-8832-9C60BC2F4A5B}"/>
              </a:ext>
            </a:extLst>
          </p:cNvPr>
          <p:cNvSpPr>
            <a:spLocks noGrp="1"/>
          </p:cNvSpPr>
          <p:nvPr>
            <p:ph type="body" sz="quarter" idx="16"/>
          </p:nvPr>
        </p:nvSpPr>
        <p:spPr>
          <a:xfrm>
            <a:off x="4374724" y="155739"/>
            <a:ext cx="7591647" cy="803654"/>
          </a:xfrm>
        </p:spPr>
        <p:txBody>
          <a:bodyPr/>
          <a:lstStyle/>
          <a:p>
            <a:r>
              <a:rPr lang="en-IE" sz="3000" dirty="0"/>
              <a:t>Lykilmælikvarðar fyrir fjármál gististaða </a:t>
            </a:r>
          </a:p>
        </p:txBody>
      </p:sp>
      <p:sp>
        <p:nvSpPr>
          <p:cNvPr id="17" name="Text Placeholder 16">
            <a:extLst>
              <a:ext uri="{FF2B5EF4-FFF2-40B4-BE49-F238E27FC236}">
                <a16:creationId xmlns:a16="http://schemas.microsoft.com/office/drawing/2014/main" id="{BAA6D027-8B1F-D251-2B2E-35132ACA6F09}"/>
              </a:ext>
            </a:extLst>
          </p:cNvPr>
          <p:cNvSpPr>
            <a:spLocks noGrp="1"/>
          </p:cNvSpPr>
          <p:nvPr>
            <p:ph type="body" sz="quarter" idx="21"/>
          </p:nvPr>
        </p:nvSpPr>
        <p:spPr>
          <a:xfrm>
            <a:off x="4366362" y="941782"/>
            <a:ext cx="6929167" cy="4530541"/>
          </a:xfrm>
        </p:spPr>
        <p:txBody>
          <a:bodyPr/>
          <a:lstStyle/>
          <a:p>
            <a:pPr>
              <a:spcAft>
                <a:spcPts val="600"/>
              </a:spcAft>
            </a:pPr>
            <a:endParaRPr lang="en-US" sz="2400" dirty="0"/>
          </a:p>
          <a:p>
            <a:pPr>
              <a:spcAft>
                <a:spcPts val="600"/>
              </a:spcAft>
            </a:pPr>
            <a:r>
              <a:rPr lang="en-US" sz="2400" b="1" dirty="0"/>
              <a:t>Allar tegundir gististaða </a:t>
            </a:r>
            <a:r>
              <a:rPr lang="en-US" sz="2400" dirty="0"/>
              <a:t>ættu að gera slíka yfirferð – hvort sem þú rekur eitt lítið heimili eða allan glamping-stað, er nauðsynlegt að fylgjast með fjárhagslegri heilsu þinni. </a:t>
            </a:r>
          </a:p>
          <a:p>
            <a:pPr>
              <a:spcAft>
                <a:spcPts val="600"/>
              </a:spcAft>
            </a:pPr>
            <a:endParaRPr lang="en-US" sz="2400" dirty="0"/>
          </a:p>
          <a:p>
            <a:pPr>
              <a:spcAft>
                <a:spcPts val="600"/>
              </a:spcAft>
            </a:pPr>
            <a:r>
              <a:rPr lang="en-US" sz="2400" dirty="0"/>
              <a:t>Með því að halda einföld skrá og fara yfir yfirlit geturðu tekið </a:t>
            </a:r>
            <a:r>
              <a:rPr lang="en-US" sz="2400" b="1" dirty="0"/>
              <a:t>ákvarðanir byggðar á gögnum </a:t>
            </a:r>
            <a:r>
              <a:rPr lang="en-US" sz="2400" dirty="0"/>
              <a:t>(eins og að stilla verðlagningu eða skera niður óþarfa kostnað) til að halda þér á réttri braut.</a:t>
            </a:r>
          </a:p>
        </p:txBody>
      </p:sp>
      <p:sp>
        <p:nvSpPr>
          <p:cNvPr id="15" name="Text Placeholder 14">
            <a:extLst>
              <a:ext uri="{FF2B5EF4-FFF2-40B4-BE49-F238E27FC236}">
                <a16:creationId xmlns:a16="http://schemas.microsoft.com/office/drawing/2014/main" id="{5DEE21F4-21B6-FF1E-C235-5174AA97CD3E}"/>
              </a:ext>
            </a:extLst>
          </p:cNvPr>
          <p:cNvSpPr>
            <a:spLocks noGrp="1"/>
          </p:cNvSpPr>
          <p:nvPr>
            <p:ph type="body" sz="quarter" idx="18"/>
          </p:nvPr>
        </p:nvSpPr>
        <p:spPr>
          <a:xfrm>
            <a:off x="543366" y="3238144"/>
            <a:ext cx="2893974" cy="1049221"/>
          </a:xfrm>
        </p:spPr>
        <p:txBody>
          <a:bodyPr/>
          <a:lstStyle/>
          <a:p>
            <a:r>
              <a:rPr lang="en-IE" sz="3200" b="0" dirty="0"/>
              <a:t>Lykilárangursvísar (KPI)</a:t>
            </a:r>
          </a:p>
        </p:txBody>
      </p:sp>
      <p:sp>
        <p:nvSpPr>
          <p:cNvPr id="16" name="Text Placeholder 15">
            <a:extLst>
              <a:ext uri="{FF2B5EF4-FFF2-40B4-BE49-F238E27FC236}">
                <a16:creationId xmlns:a16="http://schemas.microsoft.com/office/drawing/2014/main" id="{20765A90-05F6-C6F0-E171-CC594B741EF2}"/>
              </a:ext>
            </a:extLst>
          </p:cNvPr>
          <p:cNvSpPr>
            <a:spLocks noGrp="1"/>
          </p:cNvSpPr>
          <p:nvPr>
            <p:ph type="body" sz="quarter" idx="19"/>
          </p:nvPr>
        </p:nvSpPr>
        <p:spPr>
          <a:xfrm>
            <a:off x="691820" y="2118773"/>
            <a:ext cx="2597067" cy="385564"/>
          </a:xfrm>
        </p:spPr>
        <p:txBody>
          <a:bodyPr/>
          <a:lstStyle/>
          <a:p>
            <a:r>
              <a:rPr lang="en-IE" dirty="0"/>
              <a:t>Frammistaðarskráning</a:t>
            </a:r>
          </a:p>
        </p:txBody>
      </p:sp>
    </p:spTree>
    <p:extLst>
      <p:ext uri="{BB962C8B-B14F-4D97-AF65-F5344CB8AC3E}">
        <p14:creationId xmlns:p14="http://schemas.microsoft.com/office/powerpoint/2010/main" val="1681362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A8F3-85DF-1320-5F3F-D7BEC87A9C6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B33A4CC-5356-90F7-AC51-EAEBBFBEC521}"/>
              </a:ext>
            </a:extLst>
          </p:cNvPr>
          <p:cNvSpPr>
            <a:spLocks noGrp="1"/>
          </p:cNvSpPr>
          <p:nvPr>
            <p:ph type="body" sz="quarter" idx="18"/>
          </p:nvPr>
        </p:nvSpPr>
        <p:spPr>
          <a:xfrm>
            <a:off x="1600925" y="1155400"/>
            <a:ext cx="10219600" cy="1383296"/>
          </a:xfrm>
        </p:spPr>
        <p:txBody>
          <a:bodyPr/>
          <a:lstStyle/>
          <a:p>
            <a:pPr marL="0" indent="0">
              <a:lnSpc>
                <a:spcPct val="100000"/>
              </a:lnSpc>
            </a:pPr>
            <a:r>
              <a:rPr lang="en-US" sz="2200" dirty="0">
                <a:solidFill>
                  <a:srgbClr val="595959"/>
                </a:solidFill>
              </a:rPr>
              <a:t>Hér er stutt yfirlit yfir </a:t>
            </a:r>
            <a:r>
              <a:rPr lang="en-IE" sz="2200" dirty="0" err="1">
                <a:solidFill>
                  <a:srgbClr val="595959"/>
                </a:solidFill>
              </a:rPr>
              <a:t>algengar </a:t>
            </a:r>
            <a:r>
              <a:rPr lang="en-IE" sz="2200" dirty="0">
                <a:solidFill>
                  <a:srgbClr val="595959"/>
                </a:solidFill>
              </a:rPr>
              <a:t>mælikvarða fyrir gistingu </a:t>
            </a:r>
            <a:r>
              <a:rPr lang="en-IE" sz="2200" i="1" dirty="0">
                <a:solidFill>
                  <a:srgbClr val="595959"/>
                </a:solidFill>
              </a:rPr>
              <a:t>(útskýrt nánar í fyrri köflum), </a:t>
            </a:r>
            <a:r>
              <a:rPr lang="en-IE" sz="2200" dirty="0">
                <a:solidFill>
                  <a:srgbClr val="595959"/>
                </a:solidFill>
              </a:rPr>
              <a:t>þar á meðal </a:t>
            </a:r>
          </a:p>
          <a:p>
            <a:pPr marL="342900" indent="-342900">
              <a:lnSpc>
                <a:spcPct val="100000"/>
              </a:lnSpc>
              <a:buFont typeface="Wingdings" panose="05000000000000000000" pitchFamily="2" charset="2"/>
              <a:buChar char="v"/>
            </a:pPr>
            <a:r>
              <a:rPr lang="en-US" sz="2200" b="1" dirty="0">
                <a:solidFill>
                  <a:srgbClr val="595959"/>
                </a:solidFill>
              </a:rPr>
              <a:t>Hagnaðarhlutfall </a:t>
            </a:r>
            <a:r>
              <a:rPr lang="en-US" sz="2200" dirty="0">
                <a:solidFill>
                  <a:srgbClr val="595959"/>
                </a:solidFill>
              </a:rPr>
              <a:t>(hvert hlutfall af tekjum er hagnaður)</a:t>
            </a:r>
            <a:endParaRPr lang="en-US" sz="2000" b="1" dirty="0"/>
          </a:p>
          <a:p>
            <a:pPr marL="342900" indent="-342900">
              <a:lnSpc>
                <a:spcPct val="100000"/>
              </a:lnSpc>
              <a:buFont typeface="Wingdings" panose="05000000000000000000" pitchFamily="2" charset="2"/>
              <a:buChar char="v"/>
            </a:pPr>
            <a:r>
              <a:rPr lang="en-IE" sz="2200" b="1" dirty="0">
                <a:solidFill>
                  <a:srgbClr val="595959"/>
                </a:solidFill>
              </a:rPr>
              <a:t>Hlutfall nýtingar </a:t>
            </a:r>
            <a:r>
              <a:rPr lang="en-IE" sz="2200" dirty="0">
                <a:solidFill>
                  <a:srgbClr val="595959"/>
                </a:solidFill>
              </a:rPr>
              <a:t>(hversu stór hluti herbergja þinna er upptekinn á tilteknu tímabili)</a:t>
            </a:r>
          </a:p>
          <a:p>
            <a:pPr marL="342900" indent="-342900">
              <a:lnSpc>
                <a:spcPct val="100000"/>
              </a:lnSpc>
              <a:buFont typeface="Wingdings" panose="05000000000000000000" pitchFamily="2" charset="2"/>
              <a:buChar char="v"/>
            </a:pPr>
            <a:r>
              <a:rPr lang="en-IE" sz="2200" b="1" dirty="0">
                <a:solidFill>
                  <a:srgbClr val="595959"/>
                </a:solidFill>
              </a:rPr>
              <a:t>Meðalverð á dag (ADR) </a:t>
            </a:r>
            <a:r>
              <a:rPr lang="en-IE" sz="2200" dirty="0">
                <a:solidFill>
                  <a:srgbClr val="595959"/>
                </a:solidFill>
              </a:rPr>
              <a:t>– í grundvallaratriðum meðattekt á hvert leigt herbergi á hverri nóttu, og </a:t>
            </a:r>
          </a:p>
          <a:p>
            <a:pPr marL="342900" indent="-342900">
              <a:lnSpc>
                <a:spcPct val="100000"/>
              </a:lnSpc>
              <a:buFont typeface="Wingdings" panose="05000000000000000000" pitchFamily="2" charset="2"/>
              <a:buChar char="v"/>
            </a:pPr>
            <a:r>
              <a:rPr lang="en-IE" sz="2200" b="1" dirty="0">
                <a:solidFill>
                  <a:srgbClr val="595959"/>
                </a:solidFill>
              </a:rPr>
              <a:t>Tekjur á tiltækt herbergi (RevPAR) </a:t>
            </a:r>
            <a:r>
              <a:rPr lang="en-IE" sz="2200" dirty="0">
                <a:solidFill>
                  <a:srgbClr val="595959"/>
                </a:solidFill>
              </a:rPr>
              <a:t>– sem sameinar nýtingu og verð til að gefa þér meðaltal tekna á herbergi, </a:t>
            </a:r>
            <a:r>
              <a:rPr lang="en-IE" sz="2200" i="1" dirty="0">
                <a:solidFill>
                  <a:srgbClr val="595959"/>
                </a:solidFill>
              </a:rPr>
              <a:t>hvort sem það er bókað eða ekki</a:t>
            </a:r>
            <a:r>
              <a:rPr lang="en-IE" sz="2200" dirty="0">
                <a:solidFill>
                  <a:srgbClr val="595959"/>
                </a:solidFill>
              </a:rPr>
              <a:t>. </a:t>
            </a:r>
          </a:p>
          <a:p>
            <a:pPr marL="342900" indent="-342900">
              <a:lnSpc>
                <a:spcPct val="100000"/>
              </a:lnSpc>
              <a:buFont typeface="Wingdings" panose="05000000000000000000" pitchFamily="2" charset="2"/>
              <a:buChar char="v"/>
            </a:pPr>
            <a:r>
              <a:rPr lang="en-IE" sz="2200" dirty="0">
                <a:solidFill>
                  <a:srgbClr val="595959"/>
                </a:solidFill>
              </a:rPr>
              <a:t>Þú gætir einnig fylgst með </a:t>
            </a:r>
            <a:r>
              <a:rPr lang="en-IE" sz="2200" b="1" dirty="0">
                <a:solidFill>
                  <a:srgbClr val="595959"/>
                </a:solidFill>
              </a:rPr>
              <a:t>rekstrarpunkti</a:t>
            </a:r>
            <a:r>
              <a:rPr lang="en-IE" sz="2200" dirty="0">
                <a:solidFill>
                  <a:srgbClr val="595959"/>
                </a:solidFill>
              </a:rPr>
              <a:t> þínum, </a:t>
            </a:r>
            <a:r>
              <a:rPr lang="en-IE" sz="2200" b="1" dirty="0">
                <a:solidFill>
                  <a:srgbClr val="595959"/>
                </a:solidFill>
              </a:rPr>
              <a:t>hagnaðarmörkum </a:t>
            </a:r>
            <a:r>
              <a:rPr lang="en-IE" sz="2200" dirty="0">
                <a:solidFill>
                  <a:srgbClr val="595959"/>
                </a:solidFill>
              </a:rPr>
              <a:t>(hvaða prósentu af tekjum þú heldur sem hagnað) eða </a:t>
            </a:r>
            <a:r>
              <a:rPr lang="en-IE" sz="2200" b="1" dirty="0">
                <a:solidFill>
                  <a:srgbClr val="595959"/>
                </a:solidFill>
              </a:rPr>
              <a:t>viðskiptavinasýnum </a:t>
            </a:r>
            <a:r>
              <a:rPr lang="en-IE" sz="2200" dirty="0">
                <a:solidFill>
                  <a:srgbClr val="595959"/>
                </a:solidFill>
              </a:rPr>
              <a:t>eins og meðaldvöl. Að fylgjast með þessum vísbendingum yfir tíma hjálpar þér að greina þróun og finna svæði til úrbóta. </a:t>
            </a:r>
          </a:p>
          <a:p>
            <a:pPr marL="0" indent="0">
              <a:lnSpc>
                <a:spcPct val="100000"/>
              </a:lnSpc>
            </a:pPr>
            <a:r>
              <a:rPr lang="en-US" sz="2200" dirty="0">
                <a:solidFill>
                  <a:srgbClr val="595959"/>
                </a:solidFill>
              </a:rPr>
              <a:t>Þegar þú veist hvernig á að fylgjast með lykilmælikvörðum (KPIs) og fjárhagslegum niðurstöðum, ert þú betur í stakk búinn til að hugsa um </a:t>
            </a:r>
            <a:r>
              <a:rPr lang="en-US" sz="2200" b="1" dirty="0">
                <a:solidFill>
                  <a:srgbClr val="595959"/>
                </a:solidFill>
              </a:rPr>
              <a:t>hugsanlega áhættu </a:t>
            </a:r>
            <a:r>
              <a:rPr lang="en-US" sz="2200" dirty="0">
                <a:solidFill>
                  <a:srgbClr val="595959"/>
                </a:solidFill>
              </a:rPr>
              <a:t>sem gæti komið niðurstöðunum úr skorðum. </a:t>
            </a:r>
            <a:endParaRPr lang="en-IE" sz="2200" dirty="0">
              <a:solidFill>
                <a:srgbClr val="595959"/>
              </a:solidFill>
            </a:endParaRPr>
          </a:p>
          <a:p>
            <a:pPr marL="0" indent="0">
              <a:lnSpc>
                <a:spcPct val="100000"/>
              </a:lnSpc>
            </a:pPr>
            <a:endParaRPr lang="en-GB" sz="2200" dirty="0">
              <a:solidFill>
                <a:srgbClr val="595959"/>
              </a:solidFill>
            </a:endParaRPr>
          </a:p>
        </p:txBody>
      </p:sp>
      <p:sp>
        <p:nvSpPr>
          <p:cNvPr id="4" name="Text Placeholder 3">
            <a:extLst>
              <a:ext uri="{FF2B5EF4-FFF2-40B4-BE49-F238E27FC236}">
                <a16:creationId xmlns:a16="http://schemas.microsoft.com/office/drawing/2014/main" id="{B8554230-E3B0-661B-6EA9-D3544605A8B7}"/>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Lykilárangursvísar (KPIs) </a:t>
            </a:r>
            <a:r>
              <a:rPr lang="en-IE" sz="3200" b="0" dirty="0">
                <a:solidFill>
                  <a:srgbClr val="E96751"/>
                </a:solidFill>
              </a:rPr>
              <a:t>(stutt yfirlit) </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468B1D3B-4D11-5CBD-C961-9E9C3F5F5D21}"/>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3" name="Graphic 2">
            <a:extLst>
              <a:ext uri="{FF2B5EF4-FFF2-40B4-BE49-F238E27FC236}">
                <a16:creationId xmlns:a16="http://schemas.microsoft.com/office/drawing/2014/main" id="{474D184A-9DDF-4B66-F3F2-7F7D36EA8EC0}"/>
              </a:ext>
            </a:extLst>
          </p:cNvPr>
          <p:cNvGrpSpPr/>
          <p:nvPr/>
        </p:nvGrpSpPr>
        <p:grpSpPr>
          <a:xfrm>
            <a:off x="390991" y="1251263"/>
            <a:ext cx="1252858" cy="826141"/>
            <a:chOff x="2512125" y="312514"/>
            <a:chExt cx="1252858" cy="826141"/>
          </a:xfrm>
        </p:grpSpPr>
        <p:sp>
          <p:nvSpPr>
            <p:cNvPr id="7" name="Freeform 866">
              <a:extLst>
                <a:ext uri="{FF2B5EF4-FFF2-40B4-BE49-F238E27FC236}">
                  <a16:creationId xmlns:a16="http://schemas.microsoft.com/office/drawing/2014/main" id="{DAD5EE9A-D2D5-2987-E682-3A1FD653FD5C}"/>
                </a:ext>
              </a:extLst>
            </p:cNvPr>
            <p:cNvSpPr/>
            <p:nvPr/>
          </p:nvSpPr>
          <p:spPr>
            <a:xfrm>
              <a:off x="2783257" y="394563"/>
              <a:ext cx="1371" cy="2743"/>
            </a:xfrm>
            <a:custGeom>
              <a:avLst/>
              <a:gdLst>
                <a:gd name="connsiteX0" fmla="*/ 0 w 1371"/>
                <a:gd name="connsiteY0" fmla="*/ 2743 h 2743"/>
                <a:gd name="connsiteX1" fmla="*/ 1372 w 1371"/>
                <a:gd name="connsiteY1" fmla="*/ 0 h 2743"/>
                <a:gd name="connsiteX2" fmla="*/ 0 w 1371"/>
                <a:gd name="connsiteY2" fmla="*/ 2743 h 2743"/>
              </a:gdLst>
              <a:ahLst/>
              <a:cxnLst>
                <a:cxn ang="0">
                  <a:pos x="connsiteX0" y="connsiteY0"/>
                </a:cxn>
                <a:cxn ang="0">
                  <a:pos x="connsiteX1" y="connsiteY1"/>
                </a:cxn>
                <a:cxn ang="0">
                  <a:pos x="connsiteX2" y="connsiteY2"/>
                </a:cxn>
              </a:cxnLst>
              <a:rect l="l" t="t" r="r" b="b"/>
              <a:pathLst>
                <a:path w="1371" h="2743">
                  <a:moveTo>
                    <a:pt x="0" y="2743"/>
                  </a:moveTo>
                  <a:cubicBezTo>
                    <a:pt x="457" y="1829"/>
                    <a:pt x="914" y="914"/>
                    <a:pt x="1372" y="0"/>
                  </a:cubicBezTo>
                  <a:cubicBezTo>
                    <a:pt x="914" y="914"/>
                    <a:pt x="457" y="1829"/>
                    <a:pt x="0" y="2743"/>
                  </a:cubicBezTo>
                  <a:close/>
                </a:path>
              </a:pathLst>
            </a:custGeom>
            <a:solidFill>
              <a:srgbClr val="FFFFFF"/>
            </a:solidFill>
            <a:ln w="2286" cap="flat">
              <a:noFill/>
              <a:prstDash val="solid"/>
              <a:miter/>
            </a:ln>
          </p:spPr>
          <p:txBody>
            <a:bodyPr rtlCol="0" anchor="ctr"/>
            <a:lstStyle/>
            <a:p>
              <a:endParaRPr lang="en-US"/>
            </a:p>
          </p:txBody>
        </p:sp>
        <p:sp>
          <p:nvSpPr>
            <p:cNvPr id="9" name="Freeform 867">
              <a:extLst>
                <a:ext uri="{FF2B5EF4-FFF2-40B4-BE49-F238E27FC236}">
                  <a16:creationId xmlns:a16="http://schemas.microsoft.com/office/drawing/2014/main" id="{11E9E994-B34C-E60E-75E9-972038A71150}"/>
                </a:ext>
              </a:extLst>
            </p:cNvPr>
            <p:cNvSpPr/>
            <p:nvPr/>
          </p:nvSpPr>
          <p:spPr>
            <a:xfrm>
              <a:off x="2662785" y="397078"/>
              <a:ext cx="156267" cy="605561"/>
            </a:xfrm>
            <a:custGeom>
              <a:avLst/>
              <a:gdLst>
                <a:gd name="connsiteX0" fmla="*/ 48006 w 156267"/>
                <a:gd name="connsiteY0" fmla="*/ 583844 h 605561"/>
                <a:gd name="connsiteX1" fmla="*/ 107671 w 156267"/>
                <a:gd name="connsiteY1" fmla="*/ 551612 h 605561"/>
                <a:gd name="connsiteX2" fmla="*/ 152248 w 156267"/>
                <a:gd name="connsiteY2" fmla="*/ 468859 h 605561"/>
                <a:gd name="connsiteX3" fmla="*/ 156134 w 156267"/>
                <a:gd name="connsiteY3" fmla="*/ 419024 h 605561"/>
                <a:gd name="connsiteX4" fmla="*/ 150419 w 156267"/>
                <a:gd name="connsiteY4" fmla="*/ 370561 h 605561"/>
                <a:gd name="connsiteX5" fmla="*/ 120701 w 156267"/>
                <a:gd name="connsiteY5" fmla="*/ 0 h 605561"/>
                <a:gd name="connsiteX6" fmla="*/ 114757 w 156267"/>
                <a:gd name="connsiteY6" fmla="*/ 19431 h 605561"/>
                <a:gd name="connsiteX7" fmla="*/ 85268 w 156267"/>
                <a:gd name="connsiteY7" fmla="*/ 170307 h 605561"/>
                <a:gd name="connsiteX8" fmla="*/ 20117 w 156267"/>
                <a:gd name="connsiteY8" fmla="*/ 491033 h 605561"/>
                <a:gd name="connsiteX9" fmla="*/ 0 w 156267"/>
                <a:gd name="connsiteY9" fmla="*/ 605561 h 605561"/>
                <a:gd name="connsiteX10" fmla="*/ 2743 w 156267"/>
                <a:gd name="connsiteY10" fmla="*/ 590017 h 605561"/>
                <a:gd name="connsiteX11" fmla="*/ 48006 w 156267"/>
                <a:gd name="connsiteY11" fmla="*/ 583844 h 60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267" h="605561">
                  <a:moveTo>
                    <a:pt x="48006" y="583844"/>
                  </a:moveTo>
                  <a:cubicBezTo>
                    <a:pt x="70866" y="577901"/>
                    <a:pt x="89840" y="566699"/>
                    <a:pt x="107671" y="551612"/>
                  </a:cubicBezTo>
                  <a:cubicBezTo>
                    <a:pt x="131445" y="531724"/>
                    <a:pt x="147676" y="499491"/>
                    <a:pt x="152248" y="468859"/>
                  </a:cubicBezTo>
                  <a:cubicBezTo>
                    <a:pt x="154762" y="452171"/>
                    <a:pt x="156820" y="435940"/>
                    <a:pt x="156134" y="419024"/>
                  </a:cubicBezTo>
                  <a:cubicBezTo>
                    <a:pt x="155448" y="402793"/>
                    <a:pt x="152933" y="386563"/>
                    <a:pt x="150419" y="370561"/>
                  </a:cubicBezTo>
                  <a:cubicBezTo>
                    <a:pt x="143789" y="320269"/>
                    <a:pt x="122758" y="25603"/>
                    <a:pt x="120701" y="0"/>
                  </a:cubicBezTo>
                  <a:cubicBezTo>
                    <a:pt x="117958" y="6172"/>
                    <a:pt x="116357" y="12802"/>
                    <a:pt x="114757" y="19431"/>
                  </a:cubicBezTo>
                  <a:cubicBezTo>
                    <a:pt x="103327" y="69494"/>
                    <a:pt x="93726" y="119786"/>
                    <a:pt x="85268" y="170307"/>
                  </a:cubicBezTo>
                  <a:cubicBezTo>
                    <a:pt x="67437" y="277978"/>
                    <a:pt x="38862" y="383591"/>
                    <a:pt x="20117" y="491033"/>
                  </a:cubicBezTo>
                  <a:cubicBezTo>
                    <a:pt x="13487" y="529209"/>
                    <a:pt x="6401" y="567385"/>
                    <a:pt x="0" y="605561"/>
                  </a:cubicBezTo>
                  <a:cubicBezTo>
                    <a:pt x="914" y="600304"/>
                    <a:pt x="1829" y="595274"/>
                    <a:pt x="2743" y="590017"/>
                  </a:cubicBezTo>
                  <a:cubicBezTo>
                    <a:pt x="17831" y="590017"/>
                    <a:pt x="33376" y="587731"/>
                    <a:pt x="48006" y="583844"/>
                  </a:cubicBezTo>
                  <a:close/>
                </a:path>
              </a:pathLst>
            </a:custGeom>
            <a:solidFill>
              <a:srgbClr val="FFFFFF"/>
            </a:solidFill>
            <a:ln w="2286" cap="flat">
              <a:noFill/>
              <a:prstDash val="solid"/>
              <a:miter/>
            </a:ln>
          </p:spPr>
          <p:txBody>
            <a:bodyPr rtlCol="0" anchor="ctr"/>
            <a:lstStyle/>
            <a:p>
              <a:endParaRPr lang="en-US"/>
            </a:p>
          </p:txBody>
        </p:sp>
        <p:sp>
          <p:nvSpPr>
            <p:cNvPr id="11" name="Freeform 868">
              <a:extLst>
                <a:ext uri="{FF2B5EF4-FFF2-40B4-BE49-F238E27FC236}">
                  <a16:creationId xmlns:a16="http://schemas.microsoft.com/office/drawing/2014/main" id="{DC9A8C3D-1FAC-BF4C-E553-49E18EBB3776}"/>
                </a:ext>
              </a:extLst>
            </p:cNvPr>
            <p:cNvSpPr/>
            <p:nvPr/>
          </p:nvSpPr>
          <p:spPr>
            <a:xfrm>
              <a:off x="3232913" y="929487"/>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17" name="Freeform 869">
              <a:extLst>
                <a:ext uri="{FF2B5EF4-FFF2-40B4-BE49-F238E27FC236}">
                  <a16:creationId xmlns:a16="http://schemas.microsoft.com/office/drawing/2014/main" id="{7E0CDD8F-31D5-5824-91F8-F5E2E2239CA7}"/>
                </a:ext>
              </a:extLst>
            </p:cNvPr>
            <p:cNvSpPr/>
            <p:nvPr/>
          </p:nvSpPr>
          <p:spPr>
            <a:xfrm>
              <a:off x="3290520" y="929259"/>
              <a:ext cx="15316" cy="2286"/>
            </a:xfrm>
            <a:custGeom>
              <a:avLst/>
              <a:gdLst>
                <a:gd name="connsiteX0" fmla="*/ 0 w 15316"/>
                <a:gd name="connsiteY0" fmla="*/ 0 h 2286"/>
                <a:gd name="connsiteX1" fmla="*/ 15316 w 15316"/>
                <a:gd name="connsiteY1" fmla="*/ 0 h 2286"/>
                <a:gd name="connsiteX2" fmla="*/ 0 w 15316"/>
                <a:gd name="connsiteY2" fmla="*/ 0 h 2286"/>
              </a:gdLst>
              <a:ahLst/>
              <a:cxnLst>
                <a:cxn ang="0">
                  <a:pos x="connsiteX0" y="connsiteY0"/>
                </a:cxn>
                <a:cxn ang="0">
                  <a:pos x="connsiteX1" y="connsiteY1"/>
                </a:cxn>
                <a:cxn ang="0">
                  <a:pos x="connsiteX2" y="connsiteY2"/>
                </a:cxn>
              </a:cxnLst>
              <a:rect l="l" t="t" r="r" b="b"/>
              <a:pathLst>
                <a:path w="15316" h="2286">
                  <a:moveTo>
                    <a:pt x="0" y="0"/>
                  </a:moveTo>
                  <a:cubicBezTo>
                    <a:pt x="5029" y="0"/>
                    <a:pt x="10287" y="0"/>
                    <a:pt x="15316" y="0"/>
                  </a:cubicBezTo>
                  <a:cubicBezTo>
                    <a:pt x="10287" y="0"/>
                    <a:pt x="5029" y="0"/>
                    <a:pt x="0" y="0"/>
                  </a:cubicBezTo>
                  <a:close/>
                </a:path>
              </a:pathLst>
            </a:custGeom>
            <a:solidFill>
              <a:srgbClr val="FFFFFF"/>
            </a:solidFill>
            <a:ln w="2286" cap="flat">
              <a:noFill/>
              <a:prstDash val="solid"/>
              <a:miter/>
            </a:ln>
          </p:spPr>
          <p:txBody>
            <a:bodyPr rtlCol="0" anchor="ctr"/>
            <a:lstStyle/>
            <a:p>
              <a:endParaRPr lang="en-US"/>
            </a:p>
          </p:txBody>
        </p:sp>
        <p:sp>
          <p:nvSpPr>
            <p:cNvPr id="18" name="Freeform 870">
              <a:extLst>
                <a:ext uri="{FF2B5EF4-FFF2-40B4-BE49-F238E27FC236}">
                  <a16:creationId xmlns:a16="http://schemas.microsoft.com/office/drawing/2014/main" id="{4A282678-7475-28B6-514E-72D43C402518}"/>
                </a:ext>
              </a:extLst>
            </p:cNvPr>
            <p:cNvSpPr/>
            <p:nvPr/>
          </p:nvSpPr>
          <p:spPr>
            <a:xfrm>
              <a:off x="3290520" y="943889"/>
              <a:ext cx="18059" cy="457"/>
            </a:xfrm>
            <a:custGeom>
              <a:avLst/>
              <a:gdLst>
                <a:gd name="connsiteX0" fmla="*/ 18059 w 18059"/>
                <a:gd name="connsiteY0" fmla="*/ 457 h 457"/>
                <a:gd name="connsiteX1" fmla="*/ 0 w 18059"/>
                <a:gd name="connsiteY1" fmla="*/ 0 h 457"/>
                <a:gd name="connsiteX2" fmla="*/ 18059 w 18059"/>
                <a:gd name="connsiteY2" fmla="*/ 457 h 457"/>
              </a:gdLst>
              <a:ahLst/>
              <a:cxnLst>
                <a:cxn ang="0">
                  <a:pos x="connsiteX0" y="connsiteY0"/>
                </a:cxn>
                <a:cxn ang="0">
                  <a:pos x="connsiteX1" y="connsiteY1"/>
                </a:cxn>
                <a:cxn ang="0">
                  <a:pos x="connsiteX2" y="connsiteY2"/>
                </a:cxn>
              </a:cxnLst>
              <a:rect l="l" t="t" r="r" b="b"/>
              <a:pathLst>
                <a:path w="18059" h="457">
                  <a:moveTo>
                    <a:pt x="18059" y="457"/>
                  </a:moveTo>
                  <a:cubicBezTo>
                    <a:pt x="12116" y="229"/>
                    <a:pt x="6172" y="0"/>
                    <a:pt x="0" y="0"/>
                  </a:cubicBezTo>
                  <a:cubicBezTo>
                    <a:pt x="6172" y="0"/>
                    <a:pt x="12116" y="229"/>
                    <a:pt x="18059" y="457"/>
                  </a:cubicBezTo>
                  <a:close/>
                </a:path>
              </a:pathLst>
            </a:custGeom>
            <a:solidFill>
              <a:srgbClr val="FFFFFF"/>
            </a:solidFill>
            <a:ln w="2286" cap="flat">
              <a:noFill/>
              <a:prstDash val="solid"/>
              <a:miter/>
            </a:ln>
          </p:spPr>
          <p:txBody>
            <a:bodyPr rtlCol="0" anchor="ctr"/>
            <a:lstStyle/>
            <a:p>
              <a:endParaRPr lang="en-US"/>
            </a:p>
          </p:txBody>
        </p:sp>
        <p:sp>
          <p:nvSpPr>
            <p:cNvPr id="19" name="Freeform 871">
              <a:extLst>
                <a:ext uri="{FF2B5EF4-FFF2-40B4-BE49-F238E27FC236}">
                  <a16:creationId xmlns:a16="http://schemas.microsoft.com/office/drawing/2014/main" id="{91211381-9BC2-9D95-EAA1-A474292EF536}"/>
                </a:ext>
              </a:extLst>
            </p:cNvPr>
            <p:cNvSpPr/>
            <p:nvPr/>
          </p:nvSpPr>
          <p:spPr>
            <a:xfrm>
              <a:off x="2932075" y="1039444"/>
              <a:ext cx="1143" cy="6400"/>
            </a:xfrm>
            <a:custGeom>
              <a:avLst/>
              <a:gdLst>
                <a:gd name="connsiteX0" fmla="*/ 1143 w 1143"/>
                <a:gd name="connsiteY0" fmla="*/ 6401 h 6400"/>
                <a:gd name="connsiteX1" fmla="*/ 0 w 1143"/>
                <a:gd name="connsiteY1" fmla="*/ 0 h 6400"/>
                <a:gd name="connsiteX2" fmla="*/ 1143 w 1143"/>
                <a:gd name="connsiteY2" fmla="*/ 6401 h 6400"/>
              </a:gdLst>
              <a:ahLst/>
              <a:cxnLst>
                <a:cxn ang="0">
                  <a:pos x="connsiteX0" y="connsiteY0"/>
                </a:cxn>
                <a:cxn ang="0">
                  <a:pos x="connsiteX1" y="connsiteY1"/>
                </a:cxn>
                <a:cxn ang="0">
                  <a:pos x="connsiteX2" y="connsiteY2"/>
                </a:cxn>
              </a:cxnLst>
              <a:rect l="l" t="t" r="r" b="b"/>
              <a:pathLst>
                <a:path w="1143" h="6400">
                  <a:moveTo>
                    <a:pt x="1143" y="6401"/>
                  </a:moveTo>
                  <a:cubicBezTo>
                    <a:pt x="686" y="4343"/>
                    <a:pt x="457" y="2286"/>
                    <a:pt x="0" y="0"/>
                  </a:cubicBezTo>
                  <a:cubicBezTo>
                    <a:pt x="457" y="2286"/>
                    <a:pt x="914" y="4343"/>
                    <a:pt x="1143" y="6401"/>
                  </a:cubicBezTo>
                  <a:close/>
                </a:path>
              </a:pathLst>
            </a:custGeom>
            <a:solidFill>
              <a:srgbClr val="FFFFFF"/>
            </a:solidFill>
            <a:ln w="2286" cap="flat">
              <a:noFill/>
              <a:prstDash val="solid"/>
              <a:miter/>
            </a:ln>
          </p:spPr>
          <p:txBody>
            <a:bodyPr rtlCol="0" anchor="ctr"/>
            <a:lstStyle/>
            <a:p>
              <a:endParaRPr lang="en-US"/>
            </a:p>
          </p:txBody>
        </p:sp>
        <p:sp>
          <p:nvSpPr>
            <p:cNvPr id="20" name="Freeform 872">
              <a:extLst>
                <a:ext uri="{FF2B5EF4-FFF2-40B4-BE49-F238E27FC236}">
                  <a16:creationId xmlns:a16="http://schemas.microsoft.com/office/drawing/2014/main" id="{7EE4D1A6-2848-4BDB-806C-B5366A952FE1}"/>
                </a:ext>
              </a:extLst>
            </p:cNvPr>
            <p:cNvSpPr/>
            <p:nvPr/>
          </p:nvSpPr>
          <p:spPr>
            <a:xfrm>
              <a:off x="3308808" y="929087"/>
              <a:ext cx="16916" cy="171"/>
            </a:xfrm>
            <a:custGeom>
              <a:avLst/>
              <a:gdLst>
                <a:gd name="connsiteX0" fmla="*/ 0 w 16916"/>
                <a:gd name="connsiteY0" fmla="*/ 171 h 171"/>
                <a:gd name="connsiteX1" fmla="*/ 16916 w 16916"/>
                <a:gd name="connsiteY1" fmla="*/ 171 h 171"/>
                <a:gd name="connsiteX2" fmla="*/ 0 w 16916"/>
                <a:gd name="connsiteY2" fmla="*/ 171 h 171"/>
              </a:gdLst>
              <a:ahLst/>
              <a:cxnLst>
                <a:cxn ang="0">
                  <a:pos x="connsiteX0" y="connsiteY0"/>
                </a:cxn>
                <a:cxn ang="0">
                  <a:pos x="connsiteX1" y="connsiteY1"/>
                </a:cxn>
                <a:cxn ang="0">
                  <a:pos x="connsiteX2" y="connsiteY2"/>
                </a:cxn>
              </a:cxnLst>
              <a:rect l="l" t="t" r="r" b="b"/>
              <a:pathLst>
                <a:path w="16916" h="171">
                  <a:moveTo>
                    <a:pt x="0" y="171"/>
                  </a:moveTo>
                  <a:cubicBezTo>
                    <a:pt x="5715" y="171"/>
                    <a:pt x="11430" y="171"/>
                    <a:pt x="16916" y="171"/>
                  </a:cubicBezTo>
                  <a:cubicBezTo>
                    <a:pt x="11430" y="-57"/>
                    <a:pt x="5715" y="-57"/>
                    <a:pt x="0" y="171"/>
                  </a:cubicBezTo>
                  <a:close/>
                </a:path>
              </a:pathLst>
            </a:custGeom>
            <a:solidFill>
              <a:srgbClr val="FFFFFF"/>
            </a:solidFill>
            <a:ln w="2286" cap="flat">
              <a:noFill/>
              <a:prstDash val="solid"/>
              <a:miter/>
            </a:ln>
          </p:spPr>
          <p:txBody>
            <a:bodyPr rtlCol="0" anchor="ctr"/>
            <a:lstStyle/>
            <a:p>
              <a:endParaRPr lang="en-US"/>
            </a:p>
          </p:txBody>
        </p:sp>
        <p:sp>
          <p:nvSpPr>
            <p:cNvPr id="21" name="Freeform 873">
              <a:extLst>
                <a:ext uri="{FF2B5EF4-FFF2-40B4-BE49-F238E27FC236}">
                  <a16:creationId xmlns:a16="http://schemas.microsoft.com/office/drawing/2014/main" id="{E55D2D52-9BCF-9492-E4B3-8F72C5DE82CB}"/>
                </a:ext>
              </a:extLst>
            </p:cNvPr>
            <p:cNvSpPr/>
            <p:nvPr/>
          </p:nvSpPr>
          <p:spPr>
            <a:xfrm>
              <a:off x="3335783" y="793470"/>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7"/>
                    <a:pt x="1143" y="229"/>
                    <a:pt x="1600"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22" name="Freeform 874">
              <a:extLst>
                <a:ext uri="{FF2B5EF4-FFF2-40B4-BE49-F238E27FC236}">
                  <a16:creationId xmlns:a16="http://schemas.microsoft.com/office/drawing/2014/main" id="{CCB19D76-1F45-7DC8-BF3B-2C3B312B1EA7}"/>
                </a:ext>
              </a:extLst>
            </p:cNvPr>
            <p:cNvSpPr/>
            <p:nvPr/>
          </p:nvSpPr>
          <p:spPr>
            <a:xfrm>
              <a:off x="3330754" y="795299"/>
              <a:ext cx="1143" cy="457"/>
            </a:xfrm>
            <a:custGeom>
              <a:avLst/>
              <a:gdLst>
                <a:gd name="connsiteX0" fmla="*/ 0 w 1143"/>
                <a:gd name="connsiteY0" fmla="*/ 457 h 457"/>
                <a:gd name="connsiteX1" fmla="*/ 1143 w 1143"/>
                <a:gd name="connsiteY1" fmla="*/ 0 h 457"/>
                <a:gd name="connsiteX2" fmla="*/ 0 w 1143"/>
                <a:gd name="connsiteY2" fmla="*/ 457 h 457"/>
              </a:gdLst>
              <a:ahLst/>
              <a:cxnLst>
                <a:cxn ang="0">
                  <a:pos x="connsiteX0" y="connsiteY0"/>
                </a:cxn>
                <a:cxn ang="0">
                  <a:pos x="connsiteX1" y="connsiteY1"/>
                </a:cxn>
                <a:cxn ang="0">
                  <a:pos x="connsiteX2" y="connsiteY2"/>
                </a:cxn>
              </a:cxnLst>
              <a:rect l="l" t="t" r="r" b="b"/>
              <a:pathLst>
                <a:path w="1143" h="457">
                  <a:moveTo>
                    <a:pt x="0" y="457"/>
                  </a:moveTo>
                  <a:cubicBezTo>
                    <a:pt x="457" y="229"/>
                    <a:pt x="914" y="229"/>
                    <a:pt x="1143" y="0"/>
                  </a:cubicBezTo>
                  <a:cubicBezTo>
                    <a:pt x="686" y="229"/>
                    <a:pt x="229" y="229"/>
                    <a:pt x="0" y="457"/>
                  </a:cubicBezTo>
                  <a:close/>
                </a:path>
              </a:pathLst>
            </a:custGeom>
            <a:solidFill>
              <a:srgbClr val="FFFFFF"/>
            </a:solidFill>
            <a:ln w="2286" cap="flat">
              <a:noFill/>
              <a:prstDash val="solid"/>
              <a:miter/>
            </a:ln>
          </p:spPr>
          <p:txBody>
            <a:bodyPr rtlCol="0" anchor="ctr"/>
            <a:lstStyle/>
            <a:p>
              <a:endParaRPr lang="en-US"/>
            </a:p>
          </p:txBody>
        </p:sp>
        <p:sp>
          <p:nvSpPr>
            <p:cNvPr id="23" name="Freeform 875">
              <a:extLst>
                <a:ext uri="{FF2B5EF4-FFF2-40B4-BE49-F238E27FC236}">
                  <a16:creationId xmlns:a16="http://schemas.microsoft.com/office/drawing/2014/main" id="{580B68D7-1D86-AB65-0F92-F6D35FE84DA9}"/>
                </a:ext>
              </a:extLst>
            </p:cNvPr>
            <p:cNvSpPr/>
            <p:nvPr/>
          </p:nvSpPr>
          <p:spPr>
            <a:xfrm>
              <a:off x="3328239" y="795985"/>
              <a:ext cx="1143" cy="228"/>
            </a:xfrm>
            <a:custGeom>
              <a:avLst/>
              <a:gdLst>
                <a:gd name="connsiteX0" fmla="*/ 0 w 1143"/>
                <a:gd name="connsiteY0" fmla="*/ 229 h 228"/>
                <a:gd name="connsiteX1" fmla="*/ 1143 w 1143"/>
                <a:gd name="connsiteY1" fmla="*/ 0 h 228"/>
                <a:gd name="connsiteX2" fmla="*/ 0 w 1143"/>
                <a:gd name="connsiteY2" fmla="*/ 229 h 228"/>
              </a:gdLst>
              <a:ahLst/>
              <a:cxnLst>
                <a:cxn ang="0">
                  <a:pos x="connsiteX0" y="connsiteY0"/>
                </a:cxn>
                <a:cxn ang="0">
                  <a:pos x="connsiteX1" y="connsiteY1"/>
                </a:cxn>
                <a:cxn ang="0">
                  <a:pos x="connsiteX2" y="connsiteY2"/>
                </a:cxn>
              </a:cxnLst>
              <a:rect l="l" t="t" r="r" b="b"/>
              <a:pathLst>
                <a:path w="1143" h="228">
                  <a:moveTo>
                    <a:pt x="0" y="229"/>
                  </a:moveTo>
                  <a:cubicBezTo>
                    <a:pt x="457" y="229"/>
                    <a:pt x="686" y="0"/>
                    <a:pt x="1143" y="0"/>
                  </a:cubicBezTo>
                  <a:cubicBezTo>
                    <a:pt x="686" y="229"/>
                    <a:pt x="457" y="229"/>
                    <a:pt x="0" y="229"/>
                  </a:cubicBezTo>
                  <a:close/>
                </a:path>
              </a:pathLst>
            </a:custGeom>
            <a:solidFill>
              <a:srgbClr val="FFFFFF"/>
            </a:solidFill>
            <a:ln w="2286" cap="flat">
              <a:noFill/>
              <a:prstDash val="solid"/>
              <a:miter/>
            </a:ln>
          </p:spPr>
          <p:txBody>
            <a:bodyPr rtlCol="0" anchor="ctr"/>
            <a:lstStyle/>
            <a:p>
              <a:endParaRPr lang="en-US"/>
            </a:p>
          </p:txBody>
        </p:sp>
        <p:sp>
          <p:nvSpPr>
            <p:cNvPr id="24" name="Freeform 876">
              <a:extLst>
                <a:ext uri="{FF2B5EF4-FFF2-40B4-BE49-F238E27FC236}">
                  <a16:creationId xmlns:a16="http://schemas.microsoft.com/office/drawing/2014/main" id="{C5950372-AA5B-AC98-F43A-A1FADA120ACD}"/>
                </a:ext>
              </a:extLst>
            </p:cNvPr>
            <p:cNvSpPr/>
            <p:nvPr/>
          </p:nvSpPr>
          <p:spPr>
            <a:xfrm>
              <a:off x="3338298" y="791870"/>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829" y="457"/>
                    <a:pt x="2515" y="0"/>
                  </a:cubicBezTo>
                  <a:cubicBezTo>
                    <a:pt x="1600" y="457"/>
                    <a:pt x="914" y="686"/>
                    <a:pt x="0" y="1143"/>
                  </a:cubicBezTo>
                  <a:close/>
                </a:path>
              </a:pathLst>
            </a:custGeom>
            <a:solidFill>
              <a:srgbClr val="FFFFFF"/>
            </a:solidFill>
            <a:ln w="2286" cap="flat">
              <a:noFill/>
              <a:prstDash val="solid"/>
              <a:miter/>
            </a:ln>
          </p:spPr>
          <p:txBody>
            <a:bodyPr rtlCol="0" anchor="ctr"/>
            <a:lstStyle/>
            <a:p>
              <a:endParaRPr lang="en-US"/>
            </a:p>
          </p:txBody>
        </p:sp>
        <p:sp>
          <p:nvSpPr>
            <p:cNvPr id="25" name="Freeform 877">
              <a:extLst>
                <a:ext uri="{FF2B5EF4-FFF2-40B4-BE49-F238E27FC236}">
                  <a16:creationId xmlns:a16="http://schemas.microsoft.com/office/drawing/2014/main" id="{247B07D0-D099-3902-AEA7-39F2F9D49930}"/>
                </a:ext>
              </a:extLst>
            </p:cNvPr>
            <p:cNvSpPr/>
            <p:nvPr/>
          </p:nvSpPr>
          <p:spPr>
            <a:xfrm>
              <a:off x="3314980" y="796899"/>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229" y="0"/>
                    <a:pt x="229" y="0"/>
                    <a:pt x="0" y="0"/>
                  </a:cubicBezTo>
                  <a:close/>
                </a:path>
              </a:pathLst>
            </a:custGeom>
            <a:solidFill>
              <a:srgbClr val="FFFFFF"/>
            </a:solidFill>
            <a:ln w="2286" cap="flat">
              <a:noFill/>
              <a:prstDash val="solid"/>
              <a:miter/>
            </a:ln>
          </p:spPr>
          <p:txBody>
            <a:bodyPr rtlCol="0" anchor="ctr"/>
            <a:lstStyle/>
            <a:p>
              <a:endParaRPr lang="en-US"/>
            </a:p>
          </p:txBody>
        </p:sp>
        <p:sp>
          <p:nvSpPr>
            <p:cNvPr id="26" name="Freeform 878">
              <a:extLst>
                <a:ext uri="{FF2B5EF4-FFF2-40B4-BE49-F238E27FC236}">
                  <a16:creationId xmlns:a16="http://schemas.microsoft.com/office/drawing/2014/main" id="{7360A04A-F903-A1DC-CC2B-FCB3E7FBDABE}"/>
                </a:ext>
              </a:extLst>
            </p:cNvPr>
            <p:cNvSpPr/>
            <p:nvPr/>
          </p:nvSpPr>
          <p:spPr>
            <a:xfrm>
              <a:off x="3385389" y="634822"/>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9" y="229"/>
                    <a:pt x="0" y="0"/>
                  </a:cubicBezTo>
                  <a:cubicBezTo>
                    <a:pt x="457" y="229"/>
                    <a:pt x="686" y="457"/>
                    <a:pt x="914" y="914"/>
                  </a:cubicBezTo>
                  <a:close/>
                </a:path>
              </a:pathLst>
            </a:custGeom>
            <a:solidFill>
              <a:srgbClr val="FFFFFF"/>
            </a:solidFill>
            <a:ln w="2286" cap="flat">
              <a:noFill/>
              <a:prstDash val="solid"/>
              <a:miter/>
            </a:ln>
          </p:spPr>
          <p:txBody>
            <a:bodyPr rtlCol="0" anchor="ctr"/>
            <a:lstStyle/>
            <a:p>
              <a:endParaRPr lang="en-US"/>
            </a:p>
          </p:txBody>
        </p:sp>
        <p:sp>
          <p:nvSpPr>
            <p:cNvPr id="27" name="Freeform 879">
              <a:extLst>
                <a:ext uri="{FF2B5EF4-FFF2-40B4-BE49-F238E27FC236}">
                  <a16:creationId xmlns:a16="http://schemas.microsoft.com/office/drawing/2014/main" id="{E22E0608-CDCA-91C7-4C9F-43D6DFFA1532}"/>
                </a:ext>
              </a:extLst>
            </p:cNvPr>
            <p:cNvSpPr/>
            <p:nvPr/>
          </p:nvSpPr>
          <p:spPr>
            <a:xfrm>
              <a:off x="3272461" y="943432"/>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0"/>
                    <a:pt x="4343" y="0"/>
                    <a:pt x="0" y="0"/>
                  </a:cubicBezTo>
                  <a:cubicBezTo>
                    <a:pt x="4343" y="0"/>
                    <a:pt x="8687" y="229"/>
                    <a:pt x="13030" y="229"/>
                  </a:cubicBezTo>
                  <a:close/>
                </a:path>
              </a:pathLst>
            </a:custGeom>
            <a:solidFill>
              <a:srgbClr val="FFFFFF"/>
            </a:solidFill>
            <a:ln w="2286" cap="flat">
              <a:noFill/>
              <a:prstDash val="solid"/>
              <a:miter/>
            </a:ln>
          </p:spPr>
          <p:txBody>
            <a:bodyPr rtlCol="0" anchor="ctr"/>
            <a:lstStyle/>
            <a:p>
              <a:endParaRPr lang="en-US"/>
            </a:p>
          </p:txBody>
        </p:sp>
        <p:sp>
          <p:nvSpPr>
            <p:cNvPr id="28" name="Freeform 880">
              <a:extLst>
                <a:ext uri="{FF2B5EF4-FFF2-40B4-BE49-F238E27FC236}">
                  <a16:creationId xmlns:a16="http://schemas.microsoft.com/office/drawing/2014/main" id="{A37EF522-C9AF-4B98-CAB0-DB88A7E1934F}"/>
                </a:ext>
              </a:extLst>
            </p:cNvPr>
            <p:cNvSpPr/>
            <p:nvPr/>
          </p:nvSpPr>
          <p:spPr>
            <a:xfrm>
              <a:off x="3317266" y="797128"/>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9" name="Freeform 881">
              <a:extLst>
                <a:ext uri="{FF2B5EF4-FFF2-40B4-BE49-F238E27FC236}">
                  <a16:creationId xmlns:a16="http://schemas.microsoft.com/office/drawing/2014/main" id="{C74EAF19-D50A-0CD8-54DB-DEDA421AA07F}"/>
                </a:ext>
              </a:extLst>
            </p:cNvPr>
            <p:cNvSpPr/>
            <p:nvPr/>
          </p:nvSpPr>
          <p:spPr>
            <a:xfrm>
              <a:off x="3214168" y="929716"/>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686"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30" name="Freeform 882">
              <a:extLst>
                <a:ext uri="{FF2B5EF4-FFF2-40B4-BE49-F238E27FC236}">
                  <a16:creationId xmlns:a16="http://schemas.microsoft.com/office/drawing/2014/main" id="{8D77C782-45C2-DDEB-CBA4-85ADE4E92E50}"/>
                </a:ext>
              </a:extLst>
            </p:cNvPr>
            <p:cNvSpPr/>
            <p:nvPr/>
          </p:nvSpPr>
          <p:spPr>
            <a:xfrm>
              <a:off x="3333268" y="794385"/>
              <a:ext cx="1371" cy="457"/>
            </a:xfrm>
            <a:custGeom>
              <a:avLst/>
              <a:gdLst>
                <a:gd name="connsiteX0" fmla="*/ 0 w 1371"/>
                <a:gd name="connsiteY0" fmla="*/ 457 h 457"/>
                <a:gd name="connsiteX1" fmla="*/ 1372 w 1371"/>
                <a:gd name="connsiteY1" fmla="*/ 0 h 457"/>
                <a:gd name="connsiteX2" fmla="*/ 0 w 1371"/>
                <a:gd name="connsiteY2" fmla="*/ 457 h 457"/>
              </a:gdLst>
              <a:ahLst/>
              <a:cxnLst>
                <a:cxn ang="0">
                  <a:pos x="connsiteX0" y="connsiteY0"/>
                </a:cxn>
                <a:cxn ang="0">
                  <a:pos x="connsiteX1" y="connsiteY1"/>
                </a:cxn>
                <a:cxn ang="0">
                  <a:pos x="connsiteX2" y="connsiteY2"/>
                </a:cxn>
              </a:cxnLst>
              <a:rect l="l" t="t" r="r" b="b"/>
              <a:pathLst>
                <a:path w="1371" h="457">
                  <a:moveTo>
                    <a:pt x="0" y="457"/>
                  </a:moveTo>
                  <a:cubicBezTo>
                    <a:pt x="457" y="229"/>
                    <a:pt x="914" y="229"/>
                    <a:pt x="1372" y="0"/>
                  </a:cubicBezTo>
                  <a:cubicBezTo>
                    <a:pt x="914" y="229"/>
                    <a:pt x="457" y="457"/>
                    <a:pt x="0" y="457"/>
                  </a:cubicBezTo>
                  <a:close/>
                </a:path>
              </a:pathLst>
            </a:custGeom>
            <a:solidFill>
              <a:srgbClr val="FFFFFF"/>
            </a:solidFill>
            <a:ln w="2286" cap="flat">
              <a:noFill/>
              <a:prstDash val="solid"/>
              <a:miter/>
            </a:ln>
          </p:spPr>
          <p:txBody>
            <a:bodyPr rtlCol="0" anchor="ctr"/>
            <a:lstStyle/>
            <a:p>
              <a:endParaRPr lang="en-US"/>
            </a:p>
          </p:txBody>
        </p:sp>
        <p:sp>
          <p:nvSpPr>
            <p:cNvPr id="31" name="Freeform 883">
              <a:extLst>
                <a:ext uri="{FF2B5EF4-FFF2-40B4-BE49-F238E27FC236}">
                  <a16:creationId xmlns:a16="http://schemas.microsoft.com/office/drawing/2014/main" id="{EB7A0EF4-CED2-931D-1267-38EF18661E8A}"/>
                </a:ext>
              </a:extLst>
            </p:cNvPr>
            <p:cNvSpPr/>
            <p:nvPr/>
          </p:nvSpPr>
          <p:spPr>
            <a:xfrm>
              <a:off x="3326182" y="79667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32" name="Freeform 884">
              <a:extLst>
                <a:ext uri="{FF2B5EF4-FFF2-40B4-BE49-F238E27FC236}">
                  <a16:creationId xmlns:a16="http://schemas.microsoft.com/office/drawing/2014/main" id="{595BC79F-8629-3ACA-64A9-91184EEEBF84}"/>
                </a:ext>
              </a:extLst>
            </p:cNvPr>
            <p:cNvSpPr/>
            <p:nvPr/>
          </p:nvSpPr>
          <p:spPr>
            <a:xfrm>
              <a:off x="3385618" y="642594"/>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457" y="229"/>
                    <a:pt x="229" y="457"/>
                    <a:pt x="0" y="686"/>
                  </a:cubicBezTo>
                  <a:cubicBezTo>
                    <a:pt x="229"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33" name="Freeform 885">
              <a:extLst>
                <a:ext uri="{FF2B5EF4-FFF2-40B4-BE49-F238E27FC236}">
                  <a16:creationId xmlns:a16="http://schemas.microsoft.com/office/drawing/2014/main" id="{6E23BBED-8FBF-2FB3-7B54-A2283E2B0681}"/>
                </a:ext>
              </a:extLst>
            </p:cNvPr>
            <p:cNvSpPr/>
            <p:nvPr/>
          </p:nvSpPr>
          <p:spPr>
            <a:xfrm>
              <a:off x="3381732" y="645566"/>
              <a:ext cx="914" cy="914"/>
            </a:xfrm>
            <a:custGeom>
              <a:avLst/>
              <a:gdLst>
                <a:gd name="connsiteX0" fmla="*/ 914 w 914"/>
                <a:gd name="connsiteY0" fmla="*/ 0 h 914"/>
                <a:gd name="connsiteX1" fmla="*/ 0 w 914"/>
                <a:gd name="connsiteY1" fmla="*/ 914 h 914"/>
                <a:gd name="connsiteX2" fmla="*/ 914 w 914"/>
                <a:gd name="connsiteY2" fmla="*/ 0 h 914"/>
              </a:gdLst>
              <a:ahLst/>
              <a:cxnLst>
                <a:cxn ang="0">
                  <a:pos x="connsiteX0" y="connsiteY0"/>
                </a:cxn>
                <a:cxn ang="0">
                  <a:pos x="connsiteX1" y="connsiteY1"/>
                </a:cxn>
                <a:cxn ang="0">
                  <a:pos x="connsiteX2" y="connsiteY2"/>
                </a:cxn>
              </a:cxnLst>
              <a:rect l="l" t="t" r="r" b="b"/>
              <a:pathLst>
                <a:path w="914" h="914">
                  <a:moveTo>
                    <a:pt x="914" y="0"/>
                  </a:moveTo>
                  <a:cubicBezTo>
                    <a:pt x="686" y="229"/>
                    <a:pt x="229" y="457"/>
                    <a:pt x="0" y="914"/>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34" name="Freeform 886">
              <a:extLst>
                <a:ext uri="{FF2B5EF4-FFF2-40B4-BE49-F238E27FC236}">
                  <a16:creationId xmlns:a16="http://schemas.microsoft.com/office/drawing/2014/main" id="{7A2139AD-4210-2D45-7404-2F4F87D8CCB0}"/>
                </a:ext>
              </a:extLst>
            </p:cNvPr>
            <p:cNvSpPr/>
            <p:nvPr/>
          </p:nvSpPr>
          <p:spPr>
            <a:xfrm>
              <a:off x="3378074" y="648538"/>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686" y="229"/>
                    <a:pt x="457" y="457"/>
                    <a:pt x="0" y="686"/>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35" name="Freeform 887">
              <a:extLst>
                <a:ext uri="{FF2B5EF4-FFF2-40B4-BE49-F238E27FC236}">
                  <a16:creationId xmlns:a16="http://schemas.microsoft.com/office/drawing/2014/main" id="{8F287B81-138F-F635-C801-4C90E19D974E}"/>
                </a:ext>
              </a:extLst>
            </p:cNvPr>
            <p:cNvSpPr/>
            <p:nvPr/>
          </p:nvSpPr>
          <p:spPr>
            <a:xfrm>
              <a:off x="3254401" y="942975"/>
              <a:ext cx="12801" cy="228"/>
            </a:xfrm>
            <a:custGeom>
              <a:avLst/>
              <a:gdLst>
                <a:gd name="connsiteX0" fmla="*/ 12802 w 12801"/>
                <a:gd name="connsiteY0" fmla="*/ 229 h 228"/>
                <a:gd name="connsiteX1" fmla="*/ 0 w 12801"/>
                <a:gd name="connsiteY1" fmla="*/ 0 h 228"/>
                <a:gd name="connsiteX2" fmla="*/ 12802 w 12801"/>
                <a:gd name="connsiteY2" fmla="*/ 229 h 228"/>
              </a:gdLst>
              <a:ahLst/>
              <a:cxnLst>
                <a:cxn ang="0">
                  <a:pos x="connsiteX0" y="connsiteY0"/>
                </a:cxn>
                <a:cxn ang="0">
                  <a:pos x="connsiteX1" y="connsiteY1"/>
                </a:cxn>
                <a:cxn ang="0">
                  <a:pos x="connsiteX2" y="connsiteY2"/>
                </a:cxn>
              </a:cxnLst>
              <a:rect l="l" t="t" r="r" b="b"/>
              <a:pathLst>
                <a:path w="12801" h="228">
                  <a:moveTo>
                    <a:pt x="12802" y="229"/>
                  </a:moveTo>
                  <a:cubicBezTo>
                    <a:pt x="8458" y="229"/>
                    <a:pt x="4343" y="0"/>
                    <a:pt x="0" y="0"/>
                  </a:cubicBezTo>
                  <a:cubicBezTo>
                    <a:pt x="4343" y="0"/>
                    <a:pt x="8687" y="229"/>
                    <a:pt x="12802" y="229"/>
                  </a:cubicBezTo>
                  <a:close/>
                </a:path>
              </a:pathLst>
            </a:custGeom>
            <a:solidFill>
              <a:srgbClr val="FFFFFF"/>
            </a:solidFill>
            <a:ln w="2286" cap="flat">
              <a:noFill/>
              <a:prstDash val="solid"/>
              <a:miter/>
            </a:ln>
          </p:spPr>
          <p:txBody>
            <a:bodyPr rtlCol="0" anchor="ctr"/>
            <a:lstStyle/>
            <a:p>
              <a:endParaRPr lang="en-US"/>
            </a:p>
          </p:txBody>
        </p:sp>
        <p:sp>
          <p:nvSpPr>
            <p:cNvPr id="36" name="Freeform 888">
              <a:extLst>
                <a:ext uri="{FF2B5EF4-FFF2-40B4-BE49-F238E27FC236}">
                  <a16:creationId xmlns:a16="http://schemas.microsoft.com/office/drawing/2014/main" id="{2910300D-D87C-A2B4-C108-D90FC2DE68C7}"/>
                </a:ext>
              </a:extLst>
            </p:cNvPr>
            <p:cNvSpPr/>
            <p:nvPr/>
          </p:nvSpPr>
          <p:spPr>
            <a:xfrm>
              <a:off x="3374874" y="651738"/>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37" name="Freeform 889">
              <a:extLst>
                <a:ext uri="{FF2B5EF4-FFF2-40B4-BE49-F238E27FC236}">
                  <a16:creationId xmlns:a16="http://schemas.microsoft.com/office/drawing/2014/main" id="{A62B5FB4-DBE9-01D7-7FCF-7443E3091853}"/>
                </a:ext>
              </a:extLst>
            </p:cNvPr>
            <p:cNvSpPr/>
            <p:nvPr/>
          </p:nvSpPr>
          <p:spPr>
            <a:xfrm>
              <a:off x="2821373" y="362118"/>
              <a:ext cx="553042" cy="654466"/>
            </a:xfrm>
            <a:custGeom>
              <a:avLst/>
              <a:gdLst>
                <a:gd name="connsiteX0" fmla="*/ 16519 w 553042"/>
                <a:gd name="connsiteY0" fmla="*/ 56220 h 654466"/>
                <a:gd name="connsiteX1" fmla="*/ 47837 w 553042"/>
                <a:gd name="connsiteY1" fmla="*/ 213268 h 654466"/>
                <a:gd name="connsiteX2" fmla="*/ 75269 w 553042"/>
                <a:gd name="connsiteY2" fmla="*/ 386776 h 654466"/>
                <a:gd name="connsiteX3" fmla="*/ 102015 w 553042"/>
                <a:gd name="connsiteY3" fmla="*/ 602803 h 654466"/>
                <a:gd name="connsiteX4" fmla="*/ 107273 w 553042"/>
                <a:gd name="connsiteY4" fmla="*/ 654466 h 654466"/>
                <a:gd name="connsiteX5" fmla="*/ 106130 w 553042"/>
                <a:gd name="connsiteY5" fmla="*/ 646237 h 654466"/>
                <a:gd name="connsiteX6" fmla="*/ 123961 w 553042"/>
                <a:gd name="connsiteY6" fmla="*/ 647151 h 654466"/>
                <a:gd name="connsiteX7" fmla="*/ 175853 w 553042"/>
                <a:gd name="connsiteY7" fmla="*/ 647380 h 654466"/>
                <a:gd name="connsiteX8" fmla="*/ 241461 w 553042"/>
                <a:gd name="connsiteY8" fmla="*/ 637778 h 654466"/>
                <a:gd name="connsiteX9" fmla="*/ 341588 w 553042"/>
                <a:gd name="connsiteY9" fmla="*/ 580400 h 654466"/>
                <a:gd name="connsiteX10" fmla="*/ 358733 w 553042"/>
                <a:gd name="connsiteY10" fmla="*/ 580400 h 654466"/>
                <a:gd name="connsiteX11" fmla="*/ 203742 w 553042"/>
                <a:gd name="connsiteY11" fmla="*/ 581086 h 654466"/>
                <a:gd name="connsiteX12" fmla="*/ 184083 w 553042"/>
                <a:gd name="connsiteY12" fmla="*/ 579943 h 654466"/>
                <a:gd name="connsiteX13" fmla="*/ 168766 w 553042"/>
                <a:gd name="connsiteY13" fmla="*/ 562340 h 654466"/>
                <a:gd name="connsiteX14" fmla="*/ 167166 w 553042"/>
                <a:gd name="connsiteY14" fmla="*/ 536051 h 654466"/>
                <a:gd name="connsiteX15" fmla="*/ 121675 w 553042"/>
                <a:gd name="connsiteY15" fmla="*/ 184236 h 654466"/>
                <a:gd name="connsiteX16" fmla="*/ 104987 w 553042"/>
                <a:gd name="connsiteY16" fmla="*/ 232242 h 654466"/>
                <a:gd name="connsiteX17" fmla="*/ 101558 w 553042"/>
                <a:gd name="connsiteY17" fmla="*/ 223327 h 654466"/>
                <a:gd name="connsiteX18" fmla="*/ 116417 w 553042"/>
                <a:gd name="connsiteY18" fmla="*/ 159090 h 654466"/>
                <a:gd name="connsiteX19" fmla="*/ 127390 w 553042"/>
                <a:gd name="connsiteY19" fmla="*/ 151546 h 654466"/>
                <a:gd name="connsiteX20" fmla="*/ 155965 w 553042"/>
                <a:gd name="connsiteY20" fmla="*/ 209839 h 654466"/>
                <a:gd name="connsiteX21" fmla="*/ 158708 w 553042"/>
                <a:gd name="connsiteY21" fmla="*/ 224927 h 654466"/>
                <a:gd name="connsiteX22" fmla="*/ 130819 w 553042"/>
                <a:gd name="connsiteY22" fmla="*/ 182864 h 654466"/>
                <a:gd name="connsiteX23" fmla="*/ 180196 w 553042"/>
                <a:gd name="connsiteY23" fmla="*/ 531708 h 654466"/>
                <a:gd name="connsiteX24" fmla="*/ 182940 w 553042"/>
                <a:gd name="connsiteY24" fmla="*/ 539938 h 654466"/>
                <a:gd name="connsiteX25" fmla="*/ 184083 w 553042"/>
                <a:gd name="connsiteY25" fmla="*/ 538109 h 654466"/>
                <a:gd name="connsiteX26" fmla="*/ 221802 w 553042"/>
                <a:gd name="connsiteY26" fmla="*/ 447126 h 654466"/>
                <a:gd name="connsiteX27" fmla="*/ 243747 w 553042"/>
                <a:gd name="connsiteY27" fmla="*/ 429981 h 654466"/>
                <a:gd name="connsiteX28" fmla="*/ 318499 w 553042"/>
                <a:gd name="connsiteY28" fmla="*/ 430438 h 654466"/>
                <a:gd name="connsiteX29" fmla="*/ 360562 w 553042"/>
                <a:gd name="connsiteY29" fmla="*/ 408721 h 654466"/>
                <a:gd name="connsiteX30" fmla="*/ 374735 w 553042"/>
                <a:gd name="connsiteY30" fmla="*/ 384718 h 654466"/>
                <a:gd name="connsiteX31" fmla="*/ 382050 w 553042"/>
                <a:gd name="connsiteY31" fmla="*/ 363916 h 654466"/>
                <a:gd name="connsiteX32" fmla="*/ 379993 w 553042"/>
                <a:gd name="connsiteY32" fmla="*/ 352028 h 654466"/>
                <a:gd name="connsiteX33" fmla="*/ 397366 w 553042"/>
                <a:gd name="connsiteY33" fmla="*/ 306994 h 654466"/>
                <a:gd name="connsiteX34" fmla="*/ 413368 w 553042"/>
                <a:gd name="connsiteY34" fmla="*/ 289392 h 654466"/>
                <a:gd name="connsiteX35" fmla="*/ 430513 w 553042"/>
                <a:gd name="connsiteY35" fmla="*/ 249844 h 654466"/>
                <a:gd name="connsiteX36" fmla="*/ 446744 w 553042"/>
                <a:gd name="connsiteY36" fmla="*/ 236357 h 654466"/>
                <a:gd name="connsiteX37" fmla="*/ 474405 w 553042"/>
                <a:gd name="connsiteY37" fmla="*/ 216011 h 654466"/>
                <a:gd name="connsiteX38" fmla="*/ 480348 w 553042"/>
                <a:gd name="connsiteY38" fmla="*/ 190865 h 654466"/>
                <a:gd name="connsiteX39" fmla="*/ 487435 w 553042"/>
                <a:gd name="connsiteY39" fmla="*/ 180807 h 654466"/>
                <a:gd name="connsiteX40" fmla="*/ 492921 w 553042"/>
                <a:gd name="connsiteY40" fmla="*/ 192923 h 654466"/>
                <a:gd name="connsiteX41" fmla="*/ 484463 w 553042"/>
                <a:gd name="connsiteY41" fmla="*/ 229270 h 654466"/>
                <a:gd name="connsiteX42" fmla="*/ 466175 w 553042"/>
                <a:gd name="connsiteY42" fmla="*/ 246187 h 654466"/>
                <a:gd name="connsiteX43" fmla="*/ 444915 w 553042"/>
                <a:gd name="connsiteY43" fmla="*/ 250759 h 654466"/>
                <a:gd name="connsiteX44" fmla="*/ 422741 w 553042"/>
                <a:gd name="connsiteY44" fmla="*/ 307680 h 654466"/>
                <a:gd name="connsiteX45" fmla="*/ 421827 w 553042"/>
                <a:gd name="connsiteY45" fmla="*/ 307223 h 654466"/>
                <a:gd name="connsiteX46" fmla="*/ 421827 w 553042"/>
                <a:gd name="connsiteY46" fmla="*/ 307451 h 654466"/>
                <a:gd name="connsiteX47" fmla="*/ 490178 w 553042"/>
                <a:gd name="connsiteY47" fmla="*/ 340598 h 654466"/>
                <a:gd name="connsiteX48" fmla="*/ 521725 w 553042"/>
                <a:gd name="connsiteY48" fmla="*/ 331912 h 654466"/>
                <a:gd name="connsiteX49" fmla="*/ 541842 w 553042"/>
                <a:gd name="connsiteY49" fmla="*/ 303794 h 654466"/>
                <a:gd name="connsiteX50" fmla="*/ 553043 w 553042"/>
                <a:gd name="connsiteY50" fmla="*/ 259217 h 654466"/>
                <a:gd name="connsiteX51" fmla="*/ 553043 w 553042"/>
                <a:gd name="connsiteY51" fmla="*/ 259217 h 654466"/>
                <a:gd name="connsiteX52" fmla="*/ 545728 w 553042"/>
                <a:gd name="connsiteY52" fmla="*/ 168234 h 654466"/>
                <a:gd name="connsiteX53" fmla="*/ 545956 w 553042"/>
                <a:gd name="connsiteY53" fmla="*/ 153375 h 654466"/>
                <a:gd name="connsiteX54" fmla="*/ 516010 w 553042"/>
                <a:gd name="connsiteY54" fmla="*/ 41361 h 654466"/>
                <a:gd name="connsiteX55" fmla="*/ 476691 w 553042"/>
                <a:gd name="connsiteY55" fmla="*/ 5471 h 654466"/>
                <a:gd name="connsiteX56" fmla="*/ 468461 w 553042"/>
                <a:gd name="connsiteY56" fmla="*/ 25359 h 654466"/>
                <a:gd name="connsiteX57" fmla="*/ 412454 w 553042"/>
                <a:gd name="connsiteY57" fmla="*/ 44790 h 654466"/>
                <a:gd name="connsiteX58" fmla="*/ 404224 w 553042"/>
                <a:gd name="connsiteY58" fmla="*/ 29245 h 654466"/>
                <a:gd name="connsiteX59" fmla="*/ 417026 w 553042"/>
                <a:gd name="connsiteY59" fmla="*/ 31988 h 654466"/>
                <a:gd name="connsiteX60" fmla="*/ 457945 w 553042"/>
                <a:gd name="connsiteY60" fmla="*/ 7757 h 654466"/>
                <a:gd name="connsiteX61" fmla="*/ 436914 w 553042"/>
                <a:gd name="connsiteY61" fmla="*/ 213 h 654466"/>
                <a:gd name="connsiteX62" fmla="*/ 355533 w 553042"/>
                <a:gd name="connsiteY62" fmla="*/ 1813 h 654466"/>
                <a:gd name="connsiteX63" fmla="*/ 324443 w 553042"/>
                <a:gd name="connsiteY63" fmla="*/ 8214 h 654466"/>
                <a:gd name="connsiteX64" fmla="*/ 306384 w 553042"/>
                <a:gd name="connsiteY64" fmla="*/ 34732 h 654466"/>
                <a:gd name="connsiteX65" fmla="*/ 248091 w 553042"/>
                <a:gd name="connsiteY65" fmla="*/ 36332 h 654466"/>
                <a:gd name="connsiteX66" fmla="*/ 246490 w 553042"/>
                <a:gd name="connsiteY66" fmla="*/ 24445 h 654466"/>
                <a:gd name="connsiteX67" fmla="*/ 257920 w 553042"/>
                <a:gd name="connsiteY67" fmla="*/ 25130 h 654466"/>
                <a:gd name="connsiteX68" fmla="*/ 277351 w 553042"/>
                <a:gd name="connsiteY68" fmla="*/ 33131 h 654466"/>
                <a:gd name="connsiteX69" fmla="*/ 302269 w 553042"/>
                <a:gd name="connsiteY69" fmla="*/ 5014 h 654466"/>
                <a:gd name="connsiteX70" fmla="*/ 163280 w 553042"/>
                <a:gd name="connsiteY70" fmla="*/ 3642 h 654466"/>
                <a:gd name="connsiteX71" fmla="*/ 153907 w 553042"/>
                <a:gd name="connsiteY71" fmla="*/ 13472 h 654466"/>
                <a:gd name="connsiteX72" fmla="*/ 143163 w 553042"/>
                <a:gd name="connsiteY72" fmla="*/ 39532 h 654466"/>
                <a:gd name="connsiteX73" fmla="*/ 84184 w 553042"/>
                <a:gd name="connsiteY73" fmla="*/ 51648 h 654466"/>
                <a:gd name="connsiteX74" fmla="*/ 79612 w 553042"/>
                <a:gd name="connsiteY74" fmla="*/ 35189 h 654466"/>
                <a:gd name="connsiteX75" fmla="*/ 93100 w 553042"/>
                <a:gd name="connsiteY75" fmla="*/ 36789 h 654466"/>
                <a:gd name="connsiteX76" fmla="*/ 136534 w 553042"/>
                <a:gd name="connsiteY76" fmla="*/ 18730 h 654466"/>
                <a:gd name="connsiteX77" fmla="*/ 127161 w 553042"/>
                <a:gd name="connsiteY77" fmla="*/ 4328 h 654466"/>
                <a:gd name="connsiteX78" fmla="*/ 85327 w 553042"/>
                <a:gd name="connsiteY78" fmla="*/ 3642 h 654466"/>
                <a:gd name="connsiteX79" fmla="*/ 10804 w 553042"/>
                <a:gd name="connsiteY79" fmla="*/ 4328 h 654466"/>
                <a:gd name="connsiteX80" fmla="*/ 2117 w 553042"/>
                <a:gd name="connsiteY80" fmla="*/ 18272 h 654466"/>
                <a:gd name="connsiteX81" fmla="*/ 16519 w 553042"/>
                <a:gd name="connsiteY81" fmla="*/ 56220 h 6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53042" h="654466">
                  <a:moveTo>
                    <a:pt x="16519" y="56220"/>
                  </a:moveTo>
                  <a:cubicBezTo>
                    <a:pt x="30463" y="107884"/>
                    <a:pt x="40065" y="160233"/>
                    <a:pt x="47837" y="213268"/>
                  </a:cubicBezTo>
                  <a:cubicBezTo>
                    <a:pt x="56524" y="271104"/>
                    <a:pt x="68868" y="328483"/>
                    <a:pt x="75269" y="386776"/>
                  </a:cubicBezTo>
                  <a:cubicBezTo>
                    <a:pt x="83270" y="458785"/>
                    <a:pt x="97215" y="530108"/>
                    <a:pt x="102015" y="602803"/>
                  </a:cubicBezTo>
                  <a:cubicBezTo>
                    <a:pt x="103158" y="620176"/>
                    <a:pt x="104987" y="637321"/>
                    <a:pt x="107273" y="654466"/>
                  </a:cubicBezTo>
                  <a:cubicBezTo>
                    <a:pt x="106816" y="651723"/>
                    <a:pt x="106587" y="648980"/>
                    <a:pt x="106130" y="646237"/>
                  </a:cubicBezTo>
                  <a:cubicBezTo>
                    <a:pt x="112074" y="646465"/>
                    <a:pt x="118017" y="646922"/>
                    <a:pt x="123961" y="647151"/>
                  </a:cubicBezTo>
                  <a:cubicBezTo>
                    <a:pt x="141334" y="647837"/>
                    <a:pt x="158479" y="648294"/>
                    <a:pt x="175853" y="647380"/>
                  </a:cubicBezTo>
                  <a:cubicBezTo>
                    <a:pt x="197799" y="646465"/>
                    <a:pt x="220430" y="644636"/>
                    <a:pt x="241461" y="637778"/>
                  </a:cubicBezTo>
                  <a:cubicBezTo>
                    <a:pt x="279180" y="625205"/>
                    <a:pt x="311184" y="604860"/>
                    <a:pt x="341588" y="580400"/>
                  </a:cubicBezTo>
                  <a:cubicBezTo>
                    <a:pt x="347303" y="580400"/>
                    <a:pt x="353018" y="580400"/>
                    <a:pt x="358733" y="580400"/>
                  </a:cubicBezTo>
                  <a:cubicBezTo>
                    <a:pt x="307069" y="580400"/>
                    <a:pt x="255406" y="581086"/>
                    <a:pt x="203742" y="581086"/>
                  </a:cubicBezTo>
                  <a:cubicBezTo>
                    <a:pt x="197113" y="581086"/>
                    <a:pt x="190483" y="580628"/>
                    <a:pt x="184083" y="579943"/>
                  </a:cubicBezTo>
                  <a:cubicBezTo>
                    <a:pt x="173796" y="578800"/>
                    <a:pt x="168538" y="573313"/>
                    <a:pt x="168766" y="562340"/>
                  </a:cubicBezTo>
                  <a:cubicBezTo>
                    <a:pt x="168766" y="553654"/>
                    <a:pt x="168538" y="544738"/>
                    <a:pt x="167166" y="536051"/>
                  </a:cubicBezTo>
                  <a:cubicBezTo>
                    <a:pt x="156879" y="464957"/>
                    <a:pt x="127618" y="221269"/>
                    <a:pt x="121675" y="184236"/>
                  </a:cubicBezTo>
                  <a:cubicBezTo>
                    <a:pt x="115503" y="195666"/>
                    <a:pt x="109559" y="233614"/>
                    <a:pt x="104987" y="232242"/>
                  </a:cubicBezTo>
                  <a:cubicBezTo>
                    <a:pt x="100644" y="230870"/>
                    <a:pt x="100415" y="226984"/>
                    <a:pt x="101558" y="223327"/>
                  </a:cubicBezTo>
                  <a:cubicBezTo>
                    <a:pt x="107273" y="204124"/>
                    <a:pt x="115045" y="162519"/>
                    <a:pt x="116417" y="159090"/>
                  </a:cubicBezTo>
                  <a:cubicBezTo>
                    <a:pt x="120303" y="149032"/>
                    <a:pt x="120760" y="142859"/>
                    <a:pt x="127390" y="151546"/>
                  </a:cubicBezTo>
                  <a:cubicBezTo>
                    <a:pt x="132419" y="158176"/>
                    <a:pt x="152307" y="204353"/>
                    <a:pt x="155965" y="209839"/>
                  </a:cubicBezTo>
                  <a:cubicBezTo>
                    <a:pt x="159394" y="215097"/>
                    <a:pt x="165566" y="220812"/>
                    <a:pt x="158708" y="224927"/>
                  </a:cubicBezTo>
                  <a:cubicBezTo>
                    <a:pt x="152993" y="228356"/>
                    <a:pt x="138820" y="197038"/>
                    <a:pt x="130819" y="182864"/>
                  </a:cubicBezTo>
                  <a:cubicBezTo>
                    <a:pt x="146821" y="286877"/>
                    <a:pt x="170367" y="428152"/>
                    <a:pt x="180196" y="531708"/>
                  </a:cubicBezTo>
                  <a:cubicBezTo>
                    <a:pt x="179739" y="541538"/>
                    <a:pt x="181568" y="541538"/>
                    <a:pt x="182940" y="539938"/>
                  </a:cubicBezTo>
                  <a:cubicBezTo>
                    <a:pt x="183397" y="539480"/>
                    <a:pt x="183854" y="538566"/>
                    <a:pt x="184083" y="538109"/>
                  </a:cubicBezTo>
                  <a:cubicBezTo>
                    <a:pt x="194827" y="510905"/>
                    <a:pt x="214029" y="475701"/>
                    <a:pt x="221802" y="447126"/>
                  </a:cubicBezTo>
                  <a:cubicBezTo>
                    <a:pt x="226374" y="430210"/>
                    <a:pt x="226602" y="429981"/>
                    <a:pt x="243747" y="429981"/>
                  </a:cubicBezTo>
                  <a:cubicBezTo>
                    <a:pt x="268665" y="429981"/>
                    <a:pt x="293582" y="427924"/>
                    <a:pt x="318499" y="430438"/>
                  </a:cubicBezTo>
                  <a:cubicBezTo>
                    <a:pt x="337702" y="432267"/>
                    <a:pt x="346846" y="430210"/>
                    <a:pt x="360562" y="408721"/>
                  </a:cubicBezTo>
                  <a:cubicBezTo>
                    <a:pt x="365134" y="401406"/>
                    <a:pt x="369934" y="392262"/>
                    <a:pt x="374735" y="384718"/>
                  </a:cubicBezTo>
                  <a:cubicBezTo>
                    <a:pt x="377250" y="380832"/>
                    <a:pt x="380221" y="370316"/>
                    <a:pt x="382050" y="363916"/>
                  </a:cubicBezTo>
                  <a:cubicBezTo>
                    <a:pt x="382050" y="360258"/>
                    <a:pt x="381364" y="356372"/>
                    <a:pt x="379993" y="352028"/>
                  </a:cubicBezTo>
                  <a:cubicBezTo>
                    <a:pt x="373592" y="334198"/>
                    <a:pt x="381364" y="316824"/>
                    <a:pt x="397366" y="306994"/>
                  </a:cubicBezTo>
                  <a:cubicBezTo>
                    <a:pt x="404682" y="302651"/>
                    <a:pt x="409711" y="296936"/>
                    <a:pt x="413368" y="289392"/>
                  </a:cubicBezTo>
                  <a:cubicBezTo>
                    <a:pt x="419541" y="276819"/>
                    <a:pt x="424113" y="266761"/>
                    <a:pt x="430513" y="249844"/>
                  </a:cubicBezTo>
                  <a:cubicBezTo>
                    <a:pt x="436914" y="237957"/>
                    <a:pt x="437600" y="236128"/>
                    <a:pt x="446744" y="236357"/>
                  </a:cubicBezTo>
                  <a:cubicBezTo>
                    <a:pt x="471204" y="237043"/>
                    <a:pt x="471661" y="234071"/>
                    <a:pt x="474405" y="216011"/>
                  </a:cubicBezTo>
                  <a:cubicBezTo>
                    <a:pt x="474862" y="212354"/>
                    <a:pt x="479891" y="194523"/>
                    <a:pt x="480348" y="190865"/>
                  </a:cubicBezTo>
                  <a:cubicBezTo>
                    <a:pt x="481034" y="185379"/>
                    <a:pt x="480805" y="179893"/>
                    <a:pt x="487435" y="180807"/>
                  </a:cubicBezTo>
                  <a:cubicBezTo>
                    <a:pt x="493836" y="181950"/>
                    <a:pt x="494293" y="187436"/>
                    <a:pt x="492921" y="192923"/>
                  </a:cubicBezTo>
                  <a:cubicBezTo>
                    <a:pt x="489949" y="205039"/>
                    <a:pt x="485606" y="216926"/>
                    <a:pt x="484463" y="229270"/>
                  </a:cubicBezTo>
                  <a:cubicBezTo>
                    <a:pt x="483091" y="241386"/>
                    <a:pt x="477605" y="245958"/>
                    <a:pt x="466175" y="246187"/>
                  </a:cubicBezTo>
                  <a:cubicBezTo>
                    <a:pt x="458860" y="246187"/>
                    <a:pt x="448573" y="243672"/>
                    <a:pt x="444915" y="250759"/>
                  </a:cubicBezTo>
                  <a:cubicBezTo>
                    <a:pt x="436914" y="267218"/>
                    <a:pt x="428227" y="289163"/>
                    <a:pt x="422741" y="307680"/>
                  </a:cubicBezTo>
                  <a:cubicBezTo>
                    <a:pt x="422512" y="307451"/>
                    <a:pt x="422055" y="307451"/>
                    <a:pt x="421827" y="307223"/>
                  </a:cubicBezTo>
                  <a:cubicBezTo>
                    <a:pt x="421827" y="307223"/>
                    <a:pt x="421827" y="307451"/>
                    <a:pt x="421827" y="307451"/>
                  </a:cubicBezTo>
                  <a:cubicBezTo>
                    <a:pt x="446973" y="315681"/>
                    <a:pt x="467547" y="330083"/>
                    <a:pt x="490178" y="340598"/>
                  </a:cubicBezTo>
                  <a:cubicBezTo>
                    <a:pt x="509152" y="349514"/>
                    <a:pt x="510295" y="349057"/>
                    <a:pt x="521725" y="331912"/>
                  </a:cubicBezTo>
                  <a:cubicBezTo>
                    <a:pt x="528126" y="322310"/>
                    <a:pt x="534526" y="312709"/>
                    <a:pt x="541842" y="303794"/>
                  </a:cubicBezTo>
                  <a:cubicBezTo>
                    <a:pt x="546185" y="289163"/>
                    <a:pt x="549614" y="274076"/>
                    <a:pt x="553043" y="259217"/>
                  </a:cubicBezTo>
                  <a:lnTo>
                    <a:pt x="553043" y="259217"/>
                  </a:lnTo>
                  <a:cubicBezTo>
                    <a:pt x="533383" y="232242"/>
                    <a:pt x="529269" y="202524"/>
                    <a:pt x="545728" y="168234"/>
                  </a:cubicBezTo>
                  <a:cubicBezTo>
                    <a:pt x="548014" y="163205"/>
                    <a:pt x="546642" y="158404"/>
                    <a:pt x="545956" y="153375"/>
                  </a:cubicBezTo>
                  <a:cubicBezTo>
                    <a:pt x="540470" y="114742"/>
                    <a:pt x="526297" y="78623"/>
                    <a:pt x="516010" y="41361"/>
                  </a:cubicBezTo>
                  <a:cubicBezTo>
                    <a:pt x="510295" y="20330"/>
                    <a:pt x="498179" y="8900"/>
                    <a:pt x="476691" y="5471"/>
                  </a:cubicBezTo>
                  <a:cubicBezTo>
                    <a:pt x="471433" y="10957"/>
                    <a:pt x="471661" y="18958"/>
                    <a:pt x="468461" y="25359"/>
                  </a:cubicBezTo>
                  <a:cubicBezTo>
                    <a:pt x="456802" y="49591"/>
                    <a:pt x="431885" y="58049"/>
                    <a:pt x="412454" y="44790"/>
                  </a:cubicBezTo>
                  <a:cubicBezTo>
                    <a:pt x="406968" y="40904"/>
                    <a:pt x="399652" y="36332"/>
                    <a:pt x="404224" y="29245"/>
                  </a:cubicBezTo>
                  <a:cubicBezTo>
                    <a:pt x="409711" y="20558"/>
                    <a:pt x="411768" y="28559"/>
                    <a:pt x="417026" y="31988"/>
                  </a:cubicBezTo>
                  <a:cubicBezTo>
                    <a:pt x="448344" y="49591"/>
                    <a:pt x="460689" y="15758"/>
                    <a:pt x="457945" y="7757"/>
                  </a:cubicBezTo>
                  <a:cubicBezTo>
                    <a:pt x="454745" y="-1159"/>
                    <a:pt x="444687" y="442"/>
                    <a:pt x="436914" y="213"/>
                  </a:cubicBezTo>
                  <a:cubicBezTo>
                    <a:pt x="409711" y="-930"/>
                    <a:pt x="382507" y="2956"/>
                    <a:pt x="355533" y="1813"/>
                  </a:cubicBezTo>
                  <a:cubicBezTo>
                    <a:pt x="332444" y="899"/>
                    <a:pt x="328101" y="5699"/>
                    <a:pt x="324443" y="8214"/>
                  </a:cubicBezTo>
                  <a:cubicBezTo>
                    <a:pt x="322614" y="9357"/>
                    <a:pt x="307755" y="32903"/>
                    <a:pt x="306384" y="34732"/>
                  </a:cubicBezTo>
                  <a:cubicBezTo>
                    <a:pt x="293353" y="51877"/>
                    <a:pt x="261807" y="52791"/>
                    <a:pt x="248091" y="36332"/>
                  </a:cubicBezTo>
                  <a:cubicBezTo>
                    <a:pt x="245119" y="32674"/>
                    <a:pt x="243290" y="28559"/>
                    <a:pt x="246490" y="24445"/>
                  </a:cubicBezTo>
                  <a:cubicBezTo>
                    <a:pt x="250377" y="19644"/>
                    <a:pt x="254263" y="22844"/>
                    <a:pt x="257920" y="25130"/>
                  </a:cubicBezTo>
                  <a:cubicBezTo>
                    <a:pt x="263864" y="29017"/>
                    <a:pt x="268436" y="34503"/>
                    <a:pt x="277351" y="33131"/>
                  </a:cubicBezTo>
                  <a:cubicBezTo>
                    <a:pt x="293125" y="30388"/>
                    <a:pt x="298611" y="20101"/>
                    <a:pt x="302269" y="5014"/>
                  </a:cubicBezTo>
                  <a:cubicBezTo>
                    <a:pt x="254949" y="442"/>
                    <a:pt x="209229" y="3871"/>
                    <a:pt x="163280" y="3642"/>
                  </a:cubicBezTo>
                  <a:cubicBezTo>
                    <a:pt x="156879" y="3642"/>
                    <a:pt x="153907" y="7757"/>
                    <a:pt x="153907" y="13472"/>
                  </a:cubicBezTo>
                  <a:cubicBezTo>
                    <a:pt x="153907" y="23759"/>
                    <a:pt x="148421" y="31760"/>
                    <a:pt x="143163" y="39532"/>
                  </a:cubicBezTo>
                  <a:cubicBezTo>
                    <a:pt x="131047" y="57134"/>
                    <a:pt x="99501" y="63078"/>
                    <a:pt x="84184" y="51648"/>
                  </a:cubicBezTo>
                  <a:cubicBezTo>
                    <a:pt x="78012" y="47076"/>
                    <a:pt x="74583" y="41590"/>
                    <a:pt x="79612" y="35189"/>
                  </a:cubicBezTo>
                  <a:cubicBezTo>
                    <a:pt x="83727" y="29931"/>
                    <a:pt x="88756" y="34274"/>
                    <a:pt x="93100" y="36789"/>
                  </a:cubicBezTo>
                  <a:cubicBezTo>
                    <a:pt x="113217" y="47762"/>
                    <a:pt x="130362" y="40675"/>
                    <a:pt x="136534" y="18730"/>
                  </a:cubicBezTo>
                  <a:cubicBezTo>
                    <a:pt x="139506" y="8443"/>
                    <a:pt x="137905" y="5014"/>
                    <a:pt x="127161" y="4328"/>
                  </a:cubicBezTo>
                  <a:cubicBezTo>
                    <a:pt x="113217" y="3413"/>
                    <a:pt x="99272" y="3413"/>
                    <a:pt x="85327" y="3642"/>
                  </a:cubicBezTo>
                  <a:cubicBezTo>
                    <a:pt x="60410" y="4099"/>
                    <a:pt x="35493" y="1585"/>
                    <a:pt x="10804" y="4328"/>
                  </a:cubicBezTo>
                  <a:cubicBezTo>
                    <a:pt x="-626" y="5471"/>
                    <a:pt x="-1998" y="7985"/>
                    <a:pt x="2117" y="18272"/>
                  </a:cubicBezTo>
                  <a:cubicBezTo>
                    <a:pt x="6460" y="30388"/>
                    <a:pt x="12861" y="42961"/>
                    <a:pt x="16519" y="56220"/>
                  </a:cubicBezTo>
                  <a:close/>
                </a:path>
              </a:pathLst>
            </a:custGeom>
            <a:solidFill>
              <a:srgbClr val="FBA133"/>
            </a:solidFill>
            <a:ln w="2286" cap="flat">
              <a:noFill/>
              <a:prstDash val="solid"/>
              <a:miter/>
            </a:ln>
          </p:spPr>
          <p:txBody>
            <a:bodyPr rtlCol="0" anchor="ctr"/>
            <a:lstStyle/>
            <a:p>
              <a:endParaRPr lang="en-US"/>
            </a:p>
          </p:txBody>
        </p:sp>
        <p:sp>
          <p:nvSpPr>
            <p:cNvPr id="38" name="Freeform 890">
              <a:extLst>
                <a:ext uri="{FF2B5EF4-FFF2-40B4-BE49-F238E27FC236}">
                  <a16:creationId xmlns:a16="http://schemas.microsoft.com/office/drawing/2014/main" id="{94511016-37E9-BD4A-006D-55913B550924}"/>
                </a:ext>
              </a:extLst>
            </p:cNvPr>
            <p:cNvSpPr/>
            <p:nvPr/>
          </p:nvSpPr>
          <p:spPr>
            <a:xfrm>
              <a:off x="3368701" y="658596"/>
              <a:ext cx="228" cy="228"/>
            </a:xfrm>
            <a:custGeom>
              <a:avLst/>
              <a:gdLst>
                <a:gd name="connsiteX0" fmla="*/ 229 w 228"/>
                <a:gd name="connsiteY0" fmla="*/ 0 h 228"/>
                <a:gd name="connsiteX1" fmla="*/ 0 w 228"/>
                <a:gd name="connsiteY1" fmla="*/ 229 h 228"/>
                <a:gd name="connsiteX2" fmla="*/ 229 w 228"/>
                <a:gd name="connsiteY2" fmla="*/ 0 h 228"/>
              </a:gdLst>
              <a:ahLst/>
              <a:cxnLst>
                <a:cxn ang="0">
                  <a:pos x="connsiteX0" y="connsiteY0"/>
                </a:cxn>
                <a:cxn ang="0">
                  <a:pos x="connsiteX1" y="connsiteY1"/>
                </a:cxn>
                <a:cxn ang="0">
                  <a:pos x="connsiteX2" y="connsiteY2"/>
                </a:cxn>
              </a:cxnLst>
              <a:rect l="l" t="t" r="r" b="b"/>
              <a:pathLst>
                <a:path w="228" h="228">
                  <a:moveTo>
                    <a:pt x="229" y="0"/>
                  </a:moveTo>
                  <a:cubicBezTo>
                    <a:pt x="229" y="0"/>
                    <a:pt x="0" y="229"/>
                    <a:pt x="0" y="229"/>
                  </a:cubicBezTo>
                  <a:cubicBezTo>
                    <a:pt x="0" y="229"/>
                    <a:pt x="0" y="0"/>
                    <a:pt x="229" y="0"/>
                  </a:cubicBezTo>
                  <a:close/>
                </a:path>
              </a:pathLst>
            </a:custGeom>
            <a:solidFill>
              <a:srgbClr val="FFFFFF"/>
            </a:solidFill>
            <a:ln w="2286" cap="flat">
              <a:noFill/>
              <a:prstDash val="solid"/>
              <a:miter/>
            </a:ln>
          </p:spPr>
          <p:txBody>
            <a:bodyPr rtlCol="0" anchor="ctr"/>
            <a:lstStyle/>
            <a:p>
              <a:endParaRPr lang="en-US"/>
            </a:p>
          </p:txBody>
        </p:sp>
        <p:sp>
          <p:nvSpPr>
            <p:cNvPr id="39" name="Freeform 891">
              <a:extLst>
                <a:ext uri="{FF2B5EF4-FFF2-40B4-BE49-F238E27FC236}">
                  <a16:creationId xmlns:a16="http://schemas.microsoft.com/office/drawing/2014/main" id="{61864955-C6E7-1821-07FB-4E31028D0782}"/>
                </a:ext>
              </a:extLst>
            </p:cNvPr>
            <p:cNvSpPr/>
            <p:nvPr/>
          </p:nvSpPr>
          <p:spPr>
            <a:xfrm>
              <a:off x="3377388" y="625678"/>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229" y="457"/>
                    <a:pt x="457" y="457"/>
                  </a:cubicBezTo>
                  <a:cubicBezTo>
                    <a:pt x="229"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40" name="Freeform 892">
              <a:extLst>
                <a:ext uri="{FF2B5EF4-FFF2-40B4-BE49-F238E27FC236}">
                  <a16:creationId xmlns:a16="http://schemas.microsoft.com/office/drawing/2014/main" id="{C2C516EE-989E-3EB2-F342-A15ED65DF2C6}"/>
                </a:ext>
              </a:extLst>
            </p:cNvPr>
            <p:cNvSpPr/>
            <p:nvPr/>
          </p:nvSpPr>
          <p:spPr>
            <a:xfrm>
              <a:off x="2934819" y="1054303"/>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2"/>
                    <a:pt x="457" y="1600"/>
                    <a:pt x="0" y="0"/>
                  </a:cubicBezTo>
                  <a:cubicBezTo>
                    <a:pt x="457"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41" name="Freeform 893">
              <a:extLst>
                <a:ext uri="{FF2B5EF4-FFF2-40B4-BE49-F238E27FC236}">
                  <a16:creationId xmlns:a16="http://schemas.microsoft.com/office/drawing/2014/main" id="{1DC41214-40F4-D203-B253-91DE531E218D}"/>
                </a:ext>
              </a:extLst>
            </p:cNvPr>
            <p:cNvSpPr/>
            <p:nvPr/>
          </p:nvSpPr>
          <p:spPr>
            <a:xfrm>
              <a:off x="3371673" y="655167"/>
              <a:ext cx="457" cy="457"/>
            </a:xfrm>
            <a:custGeom>
              <a:avLst/>
              <a:gdLst>
                <a:gd name="connsiteX0" fmla="*/ 0 w 457"/>
                <a:gd name="connsiteY0" fmla="*/ 457 h 457"/>
                <a:gd name="connsiteX1" fmla="*/ 457 w 457"/>
                <a:gd name="connsiteY1" fmla="*/ 0 h 457"/>
                <a:gd name="connsiteX2" fmla="*/ 0 w 457"/>
                <a:gd name="connsiteY2" fmla="*/ 457 h 457"/>
              </a:gdLst>
              <a:ahLst/>
              <a:cxnLst>
                <a:cxn ang="0">
                  <a:pos x="connsiteX0" y="connsiteY0"/>
                </a:cxn>
                <a:cxn ang="0">
                  <a:pos x="connsiteX1" y="connsiteY1"/>
                </a:cxn>
                <a:cxn ang="0">
                  <a:pos x="connsiteX2" y="connsiteY2"/>
                </a:cxn>
              </a:cxnLst>
              <a:rect l="l" t="t" r="r" b="b"/>
              <a:pathLst>
                <a:path w="457" h="457">
                  <a:moveTo>
                    <a:pt x="0" y="457"/>
                  </a:moveTo>
                  <a:cubicBezTo>
                    <a:pt x="229" y="229"/>
                    <a:pt x="229" y="229"/>
                    <a:pt x="457" y="0"/>
                  </a:cubicBezTo>
                  <a:cubicBezTo>
                    <a:pt x="229" y="0"/>
                    <a:pt x="229" y="229"/>
                    <a:pt x="0" y="457"/>
                  </a:cubicBezTo>
                  <a:close/>
                </a:path>
              </a:pathLst>
            </a:custGeom>
            <a:solidFill>
              <a:srgbClr val="FFFFFF"/>
            </a:solidFill>
            <a:ln w="2286" cap="flat">
              <a:noFill/>
              <a:prstDash val="solid"/>
              <a:miter/>
            </a:ln>
          </p:spPr>
          <p:txBody>
            <a:bodyPr rtlCol="0" anchor="ctr"/>
            <a:lstStyle/>
            <a:p>
              <a:endParaRPr lang="en-US"/>
            </a:p>
          </p:txBody>
        </p:sp>
        <p:sp>
          <p:nvSpPr>
            <p:cNvPr id="42" name="Freeform 894">
              <a:extLst>
                <a:ext uri="{FF2B5EF4-FFF2-40B4-BE49-F238E27FC236}">
                  <a16:creationId xmlns:a16="http://schemas.microsoft.com/office/drawing/2014/main" id="{BE20049D-4060-B1FA-6F72-C0800E26955F}"/>
                </a:ext>
              </a:extLst>
            </p:cNvPr>
            <p:cNvSpPr/>
            <p:nvPr/>
          </p:nvSpPr>
          <p:spPr>
            <a:xfrm>
              <a:off x="3381503" y="63047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43" name="Freeform 895">
              <a:extLst>
                <a:ext uri="{FF2B5EF4-FFF2-40B4-BE49-F238E27FC236}">
                  <a16:creationId xmlns:a16="http://schemas.microsoft.com/office/drawing/2014/main" id="{A1F1D8E6-CDA9-C0DD-1F73-CD8B3C79C831}"/>
                </a:ext>
              </a:extLst>
            </p:cNvPr>
            <p:cNvSpPr/>
            <p:nvPr/>
          </p:nvSpPr>
          <p:spPr>
            <a:xfrm>
              <a:off x="2938019" y="1071219"/>
              <a:ext cx="914" cy="3886"/>
            </a:xfrm>
            <a:custGeom>
              <a:avLst/>
              <a:gdLst>
                <a:gd name="connsiteX0" fmla="*/ 914 w 914"/>
                <a:gd name="connsiteY0" fmla="*/ 3886 h 3886"/>
                <a:gd name="connsiteX1" fmla="*/ 0 w 914"/>
                <a:gd name="connsiteY1" fmla="*/ 0 h 3886"/>
                <a:gd name="connsiteX2" fmla="*/ 914 w 914"/>
                <a:gd name="connsiteY2" fmla="*/ 3886 h 3886"/>
              </a:gdLst>
              <a:ahLst/>
              <a:cxnLst>
                <a:cxn ang="0">
                  <a:pos x="connsiteX0" y="connsiteY0"/>
                </a:cxn>
                <a:cxn ang="0">
                  <a:pos x="connsiteX1" y="connsiteY1"/>
                </a:cxn>
                <a:cxn ang="0">
                  <a:pos x="connsiteX2" y="connsiteY2"/>
                </a:cxn>
              </a:cxnLst>
              <a:rect l="l" t="t" r="r" b="b"/>
              <a:pathLst>
                <a:path w="914" h="3886">
                  <a:moveTo>
                    <a:pt x="914" y="3886"/>
                  </a:moveTo>
                  <a:cubicBezTo>
                    <a:pt x="686" y="2515"/>
                    <a:pt x="457" y="1372"/>
                    <a:pt x="0" y="0"/>
                  </a:cubicBezTo>
                  <a:cubicBezTo>
                    <a:pt x="457" y="1372"/>
                    <a:pt x="686" y="2515"/>
                    <a:pt x="914" y="3886"/>
                  </a:cubicBezTo>
                  <a:close/>
                </a:path>
              </a:pathLst>
            </a:custGeom>
            <a:solidFill>
              <a:srgbClr val="FFFFFF"/>
            </a:solidFill>
            <a:ln w="2286" cap="flat">
              <a:noFill/>
              <a:prstDash val="solid"/>
              <a:miter/>
            </a:ln>
          </p:spPr>
          <p:txBody>
            <a:bodyPr rtlCol="0" anchor="ctr"/>
            <a:lstStyle/>
            <a:p>
              <a:endParaRPr lang="en-US"/>
            </a:p>
          </p:txBody>
        </p:sp>
        <p:sp>
          <p:nvSpPr>
            <p:cNvPr id="44" name="Freeform 896">
              <a:extLst>
                <a:ext uri="{FF2B5EF4-FFF2-40B4-BE49-F238E27FC236}">
                  <a16:creationId xmlns:a16="http://schemas.microsoft.com/office/drawing/2014/main" id="{02C96B83-D7FD-F0C0-757B-72262A8B3F60}"/>
                </a:ext>
              </a:extLst>
            </p:cNvPr>
            <p:cNvSpPr/>
            <p:nvPr/>
          </p:nvSpPr>
          <p:spPr>
            <a:xfrm>
              <a:off x="3312923" y="7966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897">
              <a:extLst>
                <a:ext uri="{FF2B5EF4-FFF2-40B4-BE49-F238E27FC236}">
                  <a16:creationId xmlns:a16="http://schemas.microsoft.com/office/drawing/2014/main" id="{5FC04A4B-BC92-6852-2DA6-E3B1601D2641}"/>
                </a:ext>
              </a:extLst>
            </p:cNvPr>
            <p:cNvSpPr/>
            <p:nvPr/>
          </p:nvSpPr>
          <p:spPr>
            <a:xfrm>
              <a:off x="3236342" y="942746"/>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229"/>
                    <a:pt x="4343" y="0"/>
                    <a:pt x="0" y="0"/>
                  </a:cubicBezTo>
                  <a:cubicBezTo>
                    <a:pt x="4343" y="0"/>
                    <a:pt x="8687" y="0"/>
                    <a:pt x="13030" y="229"/>
                  </a:cubicBezTo>
                  <a:close/>
                </a:path>
              </a:pathLst>
            </a:custGeom>
            <a:solidFill>
              <a:srgbClr val="FFFFFF"/>
            </a:solidFill>
            <a:ln w="2286" cap="flat">
              <a:noFill/>
              <a:prstDash val="solid"/>
              <a:miter/>
            </a:ln>
          </p:spPr>
          <p:txBody>
            <a:bodyPr rtlCol="0" anchor="ctr"/>
            <a:lstStyle/>
            <a:p>
              <a:endParaRPr lang="en-US"/>
            </a:p>
          </p:txBody>
        </p:sp>
        <p:sp>
          <p:nvSpPr>
            <p:cNvPr id="46" name="Freeform 898">
              <a:extLst>
                <a:ext uri="{FF2B5EF4-FFF2-40B4-BE49-F238E27FC236}">
                  <a16:creationId xmlns:a16="http://schemas.microsoft.com/office/drawing/2014/main" id="{D87C4E24-05DD-3ACB-6BB7-86FE7A23A359}"/>
                </a:ext>
              </a:extLst>
            </p:cNvPr>
            <p:cNvSpPr/>
            <p:nvPr/>
          </p:nvSpPr>
          <p:spPr>
            <a:xfrm>
              <a:off x="3218054" y="942517"/>
              <a:ext cx="13944" cy="228"/>
            </a:xfrm>
            <a:custGeom>
              <a:avLst/>
              <a:gdLst>
                <a:gd name="connsiteX0" fmla="*/ 13945 w 13944"/>
                <a:gd name="connsiteY0" fmla="*/ 229 h 228"/>
                <a:gd name="connsiteX1" fmla="*/ 0 w 13944"/>
                <a:gd name="connsiteY1" fmla="*/ 0 h 228"/>
                <a:gd name="connsiteX2" fmla="*/ 13945 w 13944"/>
                <a:gd name="connsiteY2" fmla="*/ 229 h 228"/>
              </a:gdLst>
              <a:ahLst/>
              <a:cxnLst>
                <a:cxn ang="0">
                  <a:pos x="connsiteX0" y="connsiteY0"/>
                </a:cxn>
                <a:cxn ang="0">
                  <a:pos x="connsiteX1" y="connsiteY1"/>
                </a:cxn>
                <a:cxn ang="0">
                  <a:pos x="connsiteX2" y="connsiteY2"/>
                </a:cxn>
              </a:cxnLst>
              <a:rect l="l" t="t" r="r" b="b"/>
              <a:pathLst>
                <a:path w="13944" h="228">
                  <a:moveTo>
                    <a:pt x="13945" y="229"/>
                  </a:moveTo>
                  <a:cubicBezTo>
                    <a:pt x="9373" y="229"/>
                    <a:pt x="4572" y="229"/>
                    <a:pt x="0" y="0"/>
                  </a:cubicBezTo>
                  <a:cubicBezTo>
                    <a:pt x="4801" y="0"/>
                    <a:pt x="9373" y="229"/>
                    <a:pt x="13945" y="229"/>
                  </a:cubicBezTo>
                  <a:close/>
                </a:path>
              </a:pathLst>
            </a:custGeom>
            <a:solidFill>
              <a:srgbClr val="FFFFFF"/>
            </a:solidFill>
            <a:ln w="2286" cap="flat">
              <a:noFill/>
              <a:prstDash val="solid"/>
              <a:miter/>
            </a:ln>
          </p:spPr>
          <p:txBody>
            <a:bodyPr rtlCol="0" anchor="ctr"/>
            <a:lstStyle/>
            <a:p>
              <a:endParaRPr lang="en-US"/>
            </a:p>
          </p:txBody>
        </p:sp>
        <p:sp>
          <p:nvSpPr>
            <p:cNvPr id="47" name="Freeform 899">
              <a:extLst>
                <a:ext uri="{FF2B5EF4-FFF2-40B4-BE49-F238E27FC236}">
                  <a16:creationId xmlns:a16="http://schemas.microsoft.com/office/drawing/2014/main" id="{1F9498C5-33DE-9944-1379-1197878A910D}"/>
                </a:ext>
              </a:extLst>
            </p:cNvPr>
            <p:cNvSpPr/>
            <p:nvPr/>
          </p:nvSpPr>
          <p:spPr>
            <a:xfrm>
              <a:off x="3199766" y="942517"/>
              <a:ext cx="14859" cy="2286"/>
            </a:xfrm>
            <a:custGeom>
              <a:avLst/>
              <a:gdLst>
                <a:gd name="connsiteX0" fmla="*/ 14859 w 14859"/>
                <a:gd name="connsiteY0" fmla="*/ 0 h 2286"/>
                <a:gd name="connsiteX1" fmla="*/ 0 w 14859"/>
                <a:gd name="connsiteY1" fmla="*/ 0 h 2286"/>
                <a:gd name="connsiteX2" fmla="*/ 14859 w 14859"/>
                <a:gd name="connsiteY2" fmla="*/ 0 h 2286"/>
              </a:gdLst>
              <a:ahLst/>
              <a:cxnLst>
                <a:cxn ang="0">
                  <a:pos x="connsiteX0" y="connsiteY0"/>
                </a:cxn>
                <a:cxn ang="0">
                  <a:pos x="connsiteX1" y="connsiteY1"/>
                </a:cxn>
                <a:cxn ang="0">
                  <a:pos x="connsiteX2" y="connsiteY2"/>
                </a:cxn>
              </a:cxnLst>
              <a:rect l="l" t="t" r="r" b="b"/>
              <a:pathLst>
                <a:path w="14859" h="2286">
                  <a:moveTo>
                    <a:pt x="14859" y="0"/>
                  </a:moveTo>
                  <a:cubicBezTo>
                    <a:pt x="9830" y="0"/>
                    <a:pt x="5029" y="0"/>
                    <a:pt x="0" y="0"/>
                  </a:cubicBezTo>
                  <a:cubicBezTo>
                    <a:pt x="5029" y="0"/>
                    <a:pt x="10058" y="0"/>
                    <a:pt x="14859" y="0"/>
                  </a:cubicBezTo>
                  <a:close/>
                </a:path>
              </a:pathLst>
            </a:custGeom>
            <a:solidFill>
              <a:srgbClr val="FFFFFF"/>
            </a:solidFill>
            <a:ln w="2286" cap="flat">
              <a:noFill/>
              <a:prstDash val="solid"/>
              <a:miter/>
            </a:ln>
          </p:spPr>
          <p:txBody>
            <a:bodyPr rtlCol="0" anchor="ctr"/>
            <a:lstStyle/>
            <a:p>
              <a:endParaRPr lang="en-US"/>
            </a:p>
          </p:txBody>
        </p:sp>
        <p:sp>
          <p:nvSpPr>
            <p:cNvPr id="48" name="Freeform 900">
              <a:extLst>
                <a:ext uri="{FF2B5EF4-FFF2-40B4-BE49-F238E27FC236}">
                  <a16:creationId xmlns:a16="http://schemas.microsoft.com/office/drawing/2014/main" id="{FFA5EEC0-3374-36E4-0789-C7B0DEFDB73A}"/>
                </a:ext>
              </a:extLst>
            </p:cNvPr>
            <p:cNvSpPr/>
            <p:nvPr/>
          </p:nvSpPr>
          <p:spPr>
            <a:xfrm>
              <a:off x="3181478" y="942517"/>
              <a:ext cx="15773" cy="2286"/>
            </a:xfrm>
            <a:custGeom>
              <a:avLst/>
              <a:gdLst>
                <a:gd name="connsiteX0" fmla="*/ 0 w 15773"/>
                <a:gd name="connsiteY0" fmla="*/ 0 h 2286"/>
                <a:gd name="connsiteX1" fmla="*/ 15773 w 15773"/>
                <a:gd name="connsiteY1" fmla="*/ 0 h 2286"/>
                <a:gd name="connsiteX2" fmla="*/ 0 w 15773"/>
                <a:gd name="connsiteY2" fmla="*/ 0 h 2286"/>
              </a:gdLst>
              <a:ahLst/>
              <a:cxnLst>
                <a:cxn ang="0">
                  <a:pos x="connsiteX0" y="connsiteY0"/>
                </a:cxn>
                <a:cxn ang="0">
                  <a:pos x="connsiteX1" y="connsiteY1"/>
                </a:cxn>
                <a:cxn ang="0">
                  <a:pos x="connsiteX2" y="connsiteY2"/>
                </a:cxn>
              </a:cxnLst>
              <a:rect l="l" t="t" r="r" b="b"/>
              <a:pathLst>
                <a:path w="15773" h="2286">
                  <a:moveTo>
                    <a:pt x="0" y="0"/>
                  </a:moveTo>
                  <a:cubicBezTo>
                    <a:pt x="5258" y="0"/>
                    <a:pt x="10516" y="0"/>
                    <a:pt x="15773" y="0"/>
                  </a:cubicBezTo>
                  <a:cubicBezTo>
                    <a:pt x="10516" y="0"/>
                    <a:pt x="5258" y="0"/>
                    <a:pt x="0" y="0"/>
                  </a:cubicBezTo>
                  <a:close/>
                </a:path>
              </a:pathLst>
            </a:custGeom>
            <a:solidFill>
              <a:srgbClr val="FFFFFF"/>
            </a:solidFill>
            <a:ln w="2286" cap="flat">
              <a:noFill/>
              <a:prstDash val="solid"/>
              <a:miter/>
            </a:ln>
          </p:spPr>
          <p:txBody>
            <a:bodyPr rtlCol="0" anchor="ctr"/>
            <a:lstStyle/>
            <a:p>
              <a:endParaRPr lang="en-US"/>
            </a:p>
          </p:txBody>
        </p:sp>
        <p:sp>
          <p:nvSpPr>
            <p:cNvPr id="49" name="Freeform 901">
              <a:extLst>
                <a:ext uri="{FF2B5EF4-FFF2-40B4-BE49-F238E27FC236}">
                  <a16:creationId xmlns:a16="http://schemas.microsoft.com/office/drawing/2014/main" id="{0ED80136-0788-4799-AF7C-CF5B9F25C5BA}"/>
                </a:ext>
              </a:extLst>
            </p:cNvPr>
            <p:cNvSpPr/>
            <p:nvPr/>
          </p:nvSpPr>
          <p:spPr>
            <a:xfrm>
              <a:off x="2929332" y="1021156"/>
              <a:ext cx="1828" cy="11430"/>
            </a:xfrm>
            <a:custGeom>
              <a:avLst/>
              <a:gdLst>
                <a:gd name="connsiteX0" fmla="*/ 1829 w 1828"/>
                <a:gd name="connsiteY0" fmla="*/ 11430 h 11430"/>
                <a:gd name="connsiteX1" fmla="*/ 0 w 1828"/>
                <a:gd name="connsiteY1" fmla="*/ 0 h 11430"/>
                <a:gd name="connsiteX2" fmla="*/ 1829 w 1828"/>
                <a:gd name="connsiteY2" fmla="*/ 11430 h 11430"/>
              </a:gdLst>
              <a:ahLst/>
              <a:cxnLst>
                <a:cxn ang="0">
                  <a:pos x="connsiteX0" y="connsiteY0"/>
                </a:cxn>
                <a:cxn ang="0">
                  <a:pos x="connsiteX1" y="connsiteY1"/>
                </a:cxn>
                <a:cxn ang="0">
                  <a:pos x="connsiteX2" y="connsiteY2"/>
                </a:cxn>
              </a:cxnLst>
              <a:rect l="l" t="t" r="r" b="b"/>
              <a:pathLst>
                <a:path w="1828" h="11430">
                  <a:moveTo>
                    <a:pt x="1829" y="11430"/>
                  </a:moveTo>
                  <a:cubicBezTo>
                    <a:pt x="1143" y="7544"/>
                    <a:pt x="686" y="3886"/>
                    <a:pt x="0" y="0"/>
                  </a:cubicBezTo>
                  <a:cubicBezTo>
                    <a:pt x="686" y="3658"/>
                    <a:pt x="1143" y="7544"/>
                    <a:pt x="1829" y="11430"/>
                  </a:cubicBezTo>
                  <a:close/>
                </a:path>
              </a:pathLst>
            </a:custGeom>
            <a:solidFill>
              <a:srgbClr val="FFFFFF"/>
            </a:solidFill>
            <a:ln w="2286" cap="flat">
              <a:noFill/>
              <a:prstDash val="solid"/>
              <a:miter/>
            </a:ln>
          </p:spPr>
          <p:txBody>
            <a:bodyPr rtlCol="0" anchor="ctr"/>
            <a:lstStyle/>
            <a:p>
              <a:endParaRPr lang="en-US"/>
            </a:p>
          </p:txBody>
        </p:sp>
        <p:sp>
          <p:nvSpPr>
            <p:cNvPr id="50" name="Freeform 902">
              <a:extLst>
                <a:ext uri="{FF2B5EF4-FFF2-40B4-BE49-F238E27FC236}">
                  <a16:creationId xmlns:a16="http://schemas.microsoft.com/office/drawing/2014/main" id="{A22DC956-638E-EBEA-0C54-DF95E665E2F2}"/>
                </a:ext>
              </a:extLst>
            </p:cNvPr>
            <p:cNvSpPr/>
            <p:nvPr/>
          </p:nvSpPr>
          <p:spPr>
            <a:xfrm>
              <a:off x="3009740" y="738717"/>
              <a:ext cx="294724" cy="193310"/>
            </a:xfrm>
            <a:custGeom>
              <a:avLst/>
              <a:gdLst>
                <a:gd name="connsiteX0" fmla="*/ 203742 w 294724"/>
                <a:gd name="connsiteY0" fmla="*/ 2861 h 193310"/>
                <a:gd name="connsiteX1" fmla="*/ 203742 w 294724"/>
                <a:gd name="connsiteY1" fmla="*/ 2861 h 193310"/>
                <a:gd name="connsiteX2" fmla="*/ 203056 w 294724"/>
                <a:gd name="connsiteY2" fmla="*/ 3776 h 193310"/>
                <a:gd name="connsiteX3" fmla="*/ 203056 w 294724"/>
                <a:gd name="connsiteY3" fmla="*/ 3776 h 193310"/>
                <a:gd name="connsiteX4" fmla="*/ 202599 w 294724"/>
                <a:gd name="connsiteY4" fmla="*/ 4690 h 193310"/>
                <a:gd name="connsiteX5" fmla="*/ 202599 w 294724"/>
                <a:gd name="connsiteY5" fmla="*/ 4919 h 193310"/>
                <a:gd name="connsiteX6" fmla="*/ 202142 w 294724"/>
                <a:gd name="connsiteY6" fmla="*/ 5833 h 193310"/>
                <a:gd name="connsiteX7" fmla="*/ 202142 w 294724"/>
                <a:gd name="connsiteY7" fmla="*/ 6062 h 193310"/>
                <a:gd name="connsiteX8" fmla="*/ 201685 w 294724"/>
                <a:gd name="connsiteY8" fmla="*/ 7433 h 193310"/>
                <a:gd name="connsiteX9" fmla="*/ 171281 w 294724"/>
                <a:gd name="connsiteY9" fmla="*/ 53610 h 193310"/>
                <a:gd name="connsiteX10" fmla="*/ 145678 w 294724"/>
                <a:gd name="connsiteY10" fmla="*/ 65269 h 193310"/>
                <a:gd name="connsiteX11" fmla="*/ 75497 w 294724"/>
                <a:gd name="connsiteY11" fmla="*/ 64812 h 193310"/>
                <a:gd name="connsiteX12" fmla="*/ 43493 w 294724"/>
                <a:gd name="connsiteY12" fmla="*/ 85614 h 193310"/>
                <a:gd name="connsiteX13" fmla="*/ 25663 w 294724"/>
                <a:gd name="connsiteY13" fmla="*/ 125619 h 193310"/>
                <a:gd name="connsiteX14" fmla="*/ 1888 w 294724"/>
                <a:gd name="connsiteY14" fmla="*/ 177512 h 193310"/>
                <a:gd name="connsiteX15" fmla="*/ 974 w 294724"/>
                <a:gd name="connsiteY15" fmla="*/ 179798 h 193310"/>
                <a:gd name="connsiteX16" fmla="*/ 974 w 294724"/>
                <a:gd name="connsiteY16" fmla="*/ 180026 h 193310"/>
                <a:gd name="connsiteX17" fmla="*/ 59 w 294724"/>
                <a:gd name="connsiteY17" fmla="*/ 185284 h 193310"/>
                <a:gd name="connsiteX18" fmla="*/ 59 w 294724"/>
                <a:gd name="connsiteY18" fmla="*/ 185284 h 193310"/>
                <a:gd name="connsiteX19" fmla="*/ 11261 w 294724"/>
                <a:gd name="connsiteY19" fmla="*/ 190542 h 193310"/>
                <a:gd name="connsiteX20" fmla="*/ 44179 w 294724"/>
                <a:gd name="connsiteY20" fmla="*/ 189856 h 193310"/>
                <a:gd name="connsiteX21" fmla="*/ 145220 w 294724"/>
                <a:gd name="connsiteY21" fmla="*/ 192828 h 193310"/>
                <a:gd name="connsiteX22" fmla="*/ 168309 w 294724"/>
                <a:gd name="connsiteY22" fmla="*/ 191685 h 193310"/>
                <a:gd name="connsiteX23" fmla="*/ 168309 w 294724"/>
                <a:gd name="connsiteY23" fmla="*/ 191685 h 193310"/>
                <a:gd name="connsiteX24" fmla="*/ 235289 w 294724"/>
                <a:gd name="connsiteY24" fmla="*/ 129506 h 193310"/>
                <a:gd name="connsiteX25" fmla="*/ 294725 w 294724"/>
                <a:gd name="connsiteY25" fmla="*/ 54296 h 193310"/>
                <a:gd name="connsiteX26" fmla="*/ 294725 w 294724"/>
                <a:gd name="connsiteY26" fmla="*/ 54296 h 193310"/>
                <a:gd name="connsiteX27" fmla="*/ 288553 w 294724"/>
                <a:gd name="connsiteY27" fmla="*/ 50410 h 193310"/>
                <a:gd name="connsiteX28" fmla="*/ 214943 w 294724"/>
                <a:gd name="connsiteY28" fmla="*/ 2861 h 193310"/>
                <a:gd name="connsiteX29" fmla="*/ 207400 w 294724"/>
                <a:gd name="connsiteY29" fmla="*/ 347 h 193310"/>
                <a:gd name="connsiteX30" fmla="*/ 207400 w 294724"/>
                <a:gd name="connsiteY30" fmla="*/ 347 h 193310"/>
                <a:gd name="connsiteX31" fmla="*/ 203742 w 294724"/>
                <a:gd name="connsiteY31" fmla="*/ 2861 h 19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4724" h="193310">
                  <a:moveTo>
                    <a:pt x="203742" y="2861"/>
                  </a:moveTo>
                  <a:cubicBezTo>
                    <a:pt x="203742" y="3090"/>
                    <a:pt x="203742" y="3090"/>
                    <a:pt x="203742" y="2861"/>
                  </a:cubicBezTo>
                  <a:cubicBezTo>
                    <a:pt x="203513" y="3090"/>
                    <a:pt x="203285" y="3547"/>
                    <a:pt x="203056" y="3776"/>
                  </a:cubicBezTo>
                  <a:cubicBezTo>
                    <a:pt x="203056" y="3776"/>
                    <a:pt x="203056" y="3776"/>
                    <a:pt x="203056" y="3776"/>
                  </a:cubicBezTo>
                  <a:cubicBezTo>
                    <a:pt x="202828" y="4004"/>
                    <a:pt x="202599" y="4461"/>
                    <a:pt x="202599" y="4690"/>
                  </a:cubicBezTo>
                  <a:cubicBezTo>
                    <a:pt x="202599" y="4690"/>
                    <a:pt x="202599" y="4690"/>
                    <a:pt x="202599" y="4919"/>
                  </a:cubicBezTo>
                  <a:cubicBezTo>
                    <a:pt x="202370" y="5147"/>
                    <a:pt x="202370" y="5604"/>
                    <a:pt x="202142" y="5833"/>
                  </a:cubicBezTo>
                  <a:cubicBezTo>
                    <a:pt x="202142" y="5833"/>
                    <a:pt x="202142" y="6062"/>
                    <a:pt x="202142" y="6062"/>
                  </a:cubicBezTo>
                  <a:cubicBezTo>
                    <a:pt x="201913" y="6519"/>
                    <a:pt x="201685" y="6976"/>
                    <a:pt x="201685" y="7433"/>
                  </a:cubicBezTo>
                  <a:cubicBezTo>
                    <a:pt x="191626" y="22978"/>
                    <a:pt x="182939" y="36237"/>
                    <a:pt x="171281" y="53610"/>
                  </a:cubicBezTo>
                  <a:cubicBezTo>
                    <a:pt x="162137" y="64355"/>
                    <a:pt x="159851" y="65726"/>
                    <a:pt x="145678" y="65269"/>
                  </a:cubicBezTo>
                  <a:cubicBezTo>
                    <a:pt x="122360" y="64355"/>
                    <a:pt x="98815" y="65269"/>
                    <a:pt x="75497" y="64812"/>
                  </a:cubicBezTo>
                  <a:cubicBezTo>
                    <a:pt x="59953" y="64583"/>
                    <a:pt x="48980" y="69384"/>
                    <a:pt x="43493" y="85614"/>
                  </a:cubicBezTo>
                  <a:cubicBezTo>
                    <a:pt x="38921" y="99330"/>
                    <a:pt x="31606" y="112361"/>
                    <a:pt x="25663" y="125619"/>
                  </a:cubicBezTo>
                  <a:cubicBezTo>
                    <a:pt x="17662" y="142993"/>
                    <a:pt x="9203" y="160138"/>
                    <a:pt x="1888" y="177512"/>
                  </a:cubicBezTo>
                  <a:cubicBezTo>
                    <a:pt x="1660" y="178426"/>
                    <a:pt x="1202" y="179112"/>
                    <a:pt x="974" y="179798"/>
                  </a:cubicBezTo>
                  <a:cubicBezTo>
                    <a:pt x="974" y="179798"/>
                    <a:pt x="974" y="180026"/>
                    <a:pt x="974" y="180026"/>
                  </a:cubicBezTo>
                  <a:cubicBezTo>
                    <a:pt x="288" y="182084"/>
                    <a:pt x="-169" y="183912"/>
                    <a:pt x="59" y="185284"/>
                  </a:cubicBezTo>
                  <a:cubicBezTo>
                    <a:pt x="59" y="185284"/>
                    <a:pt x="59" y="185284"/>
                    <a:pt x="59" y="185284"/>
                  </a:cubicBezTo>
                  <a:cubicBezTo>
                    <a:pt x="288" y="189170"/>
                    <a:pt x="3717" y="190542"/>
                    <a:pt x="11261" y="190542"/>
                  </a:cubicBezTo>
                  <a:cubicBezTo>
                    <a:pt x="22234" y="190542"/>
                    <a:pt x="33206" y="189399"/>
                    <a:pt x="44179" y="189856"/>
                  </a:cubicBezTo>
                  <a:cubicBezTo>
                    <a:pt x="77783" y="190770"/>
                    <a:pt x="111616" y="194657"/>
                    <a:pt x="145220" y="192828"/>
                  </a:cubicBezTo>
                  <a:cubicBezTo>
                    <a:pt x="152993" y="192371"/>
                    <a:pt x="160537" y="192142"/>
                    <a:pt x="168309" y="191685"/>
                  </a:cubicBezTo>
                  <a:cubicBezTo>
                    <a:pt x="168309" y="191685"/>
                    <a:pt x="168309" y="191685"/>
                    <a:pt x="168309" y="191685"/>
                  </a:cubicBezTo>
                  <a:cubicBezTo>
                    <a:pt x="191626" y="172254"/>
                    <a:pt x="214258" y="151451"/>
                    <a:pt x="235289" y="129506"/>
                  </a:cubicBezTo>
                  <a:cubicBezTo>
                    <a:pt x="257234" y="106646"/>
                    <a:pt x="277123" y="81271"/>
                    <a:pt x="294725" y="54296"/>
                  </a:cubicBezTo>
                  <a:lnTo>
                    <a:pt x="294725" y="54296"/>
                  </a:lnTo>
                  <a:cubicBezTo>
                    <a:pt x="292667" y="53153"/>
                    <a:pt x="290610" y="52010"/>
                    <a:pt x="288553" y="50410"/>
                  </a:cubicBezTo>
                  <a:cubicBezTo>
                    <a:pt x="265235" y="32808"/>
                    <a:pt x="237118" y="22521"/>
                    <a:pt x="214943" y="2861"/>
                  </a:cubicBezTo>
                  <a:cubicBezTo>
                    <a:pt x="211972" y="347"/>
                    <a:pt x="209457" y="-568"/>
                    <a:pt x="207400" y="347"/>
                  </a:cubicBezTo>
                  <a:lnTo>
                    <a:pt x="207400" y="347"/>
                  </a:lnTo>
                  <a:cubicBezTo>
                    <a:pt x="205571" y="1032"/>
                    <a:pt x="204656" y="1718"/>
                    <a:pt x="203742" y="2861"/>
                  </a:cubicBezTo>
                  <a:close/>
                </a:path>
              </a:pathLst>
            </a:custGeom>
            <a:solidFill>
              <a:srgbClr val="FFFFFF"/>
            </a:solidFill>
            <a:ln w="2286" cap="flat">
              <a:noFill/>
              <a:prstDash val="solid"/>
              <a:miter/>
            </a:ln>
          </p:spPr>
          <p:txBody>
            <a:bodyPr rtlCol="0" anchor="ctr"/>
            <a:lstStyle/>
            <a:p>
              <a:endParaRPr lang="en-US"/>
            </a:p>
          </p:txBody>
        </p:sp>
        <p:sp>
          <p:nvSpPr>
            <p:cNvPr id="51" name="Freeform 903">
              <a:extLst>
                <a:ext uri="{FF2B5EF4-FFF2-40B4-BE49-F238E27FC236}">
                  <a16:creationId xmlns:a16="http://schemas.microsoft.com/office/drawing/2014/main" id="{4B53426C-F13B-8FCC-BFE0-7A186C9004F7}"/>
                </a:ext>
              </a:extLst>
            </p:cNvPr>
            <p:cNvSpPr/>
            <p:nvPr/>
          </p:nvSpPr>
          <p:spPr>
            <a:xfrm>
              <a:off x="3365730" y="662025"/>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52" name="Freeform 904">
              <a:extLst>
                <a:ext uri="{FF2B5EF4-FFF2-40B4-BE49-F238E27FC236}">
                  <a16:creationId xmlns:a16="http://schemas.microsoft.com/office/drawing/2014/main" id="{C212189B-41AB-B56A-7890-FCBF4EC42E8F}"/>
                </a:ext>
              </a:extLst>
            </p:cNvPr>
            <p:cNvSpPr/>
            <p:nvPr/>
          </p:nvSpPr>
          <p:spPr>
            <a:xfrm>
              <a:off x="3319552" y="797356"/>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229" y="0"/>
                    <a:pt x="0" y="0"/>
                  </a:cubicBezTo>
                  <a:cubicBezTo>
                    <a:pt x="229" y="0"/>
                    <a:pt x="457" y="0"/>
                    <a:pt x="457" y="0"/>
                  </a:cubicBezTo>
                  <a:close/>
                </a:path>
              </a:pathLst>
            </a:custGeom>
            <a:solidFill>
              <a:srgbClr val="FFFFFF"/>
            </a:solidFill>
            <a:ln w="2286" cap="flat">
              <a:noFill/>
              <a:prstDash val="solid"/>
              <a:miter/>
            </a:ln>
          </p:spPr>
          <p:txBody>
            <a:bodyPr rtlCol="0" anchor="ctr"/>
            <a:lstStyle/>
            <a:p>
              <a:endParaRPr lang="en-US"/>
            </a:p>
          </p:txBody>
        </p:sp>
        <p:sp>
          <p:nvSpPr>
            <p:cNvPr id="53" name="Freeform 905">
              <a:extLst>
                <a:ext uri="{FF2B5EF4-FFF2-40B4-BE49-F238E27FC236}">
                  <a16:creationId xmlns:a16="http://schemas.microsoft.com/office/drawing/2014/main" id="{AC493B28-90B8-ABC8-B5B9-EE97675F54AD}"/>
                </a:ext>
              </a:extLst>
            </p:cNvPr>
            <p:cNvSpPr/>
            <p:nvPr/>
          </p:nvSpPr>
          <p:spPr>
            <a:xfrm>
              <a:off x="2659987" y="379488"/>
              <a:ext cx="256095" cy="656328"/>
            </a:xfrm>
            <a:custGeom>
              <a:avLst/>
              <a:gdLst>
                <a:gd name="connsiteX0" fmla="*/ 31601 w 256095"/>
                <a:gd name="connsiteY0" fmla="*/ 656298 h 656328"/>
                <a:gd name="connsiteX1" fmla="*/ 180877 w 256095"/>
                <a:gd name="connsiteY1" fmla="*/ 653098 h 656328"/>
                <a:gd name="connsiteX2" fmla="*/ 242370 w 256095"/>
                <a:gd name="connsiteY2" fmla="*/ 653326 h 656328"/>
                <a:gd name="connsiteX3" fmla="*/ 255858 w 256095"/>
                <a:gd name="connsiteY3" fmla="*/ 639153 h 656328"/>
                <a:gd name="connsiteX4" fmla="*/ 241456 w 256095"/>
                <a:gd name="connsiteY4" fmla="*/ 517081 h 656328"/>
                <a:gd name="connsiteX5" fmla="*/ 211052 w 256095"/>
                <a:gd name="connsiteY5" fmla="*/ 299454 h 656328"/>
                <a:gd name="connsiteX6" fmla="*/ 192535 w 256095"/>
                <a:gd name="connsiteY6" fmla="*/ 180124 h 656328"/>
                <a:gd name="connsiteX7" fmla="*/ 171504 w 256095"/>
                <a:gd name="connsiteY7" fmla="*/ 65824 h 656328"/>
                <a:gd name="connsiteX8" fmla="*/ 154588 w 256095"/>
                <a:gd name="connsiteY8" fmla="*/ 11875 h 656328"/>
                <a:gd name="connsiteX9" fmla="*/ 125784 w 256095"/>
                <a:gd name="connsiteY9" fmla="*/ 12332 h 656328"/>
                <a:gd name="connsiteX10" fmla="*/ 124413 w 256095"/>
                <a:gd name="connsiteY10" fmla="*/ 15075 h 656328"/>
                <a:gd name="connsiteX11" fmla="*/ 123041 w 256095"/>
                <a:gd name="connsiteY11" fmla="*/ 17818 h 656328"/>
                <a:gd name="connsiteX12" fmla="*/ 123041 w 256095"/>
                <a:gd name="connsiteY12" fmla="*/ 17818 h 656328"/>
                <a:gd name="connsiteX13" fmla="*/ 152759 w 256095"/>
                <a:gd name="connsiteY13" fmla="*/ 388379 h 656328"/>
                <a:gd name="connsiteX14" fmla="*/ 158474 w 256095"/>
                <a:gd name="connsiteY14" fmla="*/ 436842 h 656328"/>
                <a:gd name="connsiteX15" fmla="*/ 154588 w 256095"/>
                <a:gd name="connsiteY15" fmla="*/ 486677 h 656328"/>
                <a:gd name="connsiteX16" fmla="*/ 110011 w 256095"/>
                <a:gd name="connsiteY16" fmla="*/ 569430 h 656328"/>
                <a:gd name="connsiteX17" fmla="*/ 50346 w 256095"/>
                <a:gd name="connsiteY17" fmla="*/ 601663 h 656328"/>
                <a:gd name="connsiteX18" fmla="*/ 4855 w 256095"/>
                <a:gd name="connsiteY18" fmla="*/ 608064 h 656328"/>
                <a:gd name="connsiteX19" fmla="*/ 2112 w 256095"/>
                <a:gd name="connsiteY19" fmla="*/ 623608 h 656328"/>
                <a:gd name="connsiteX20" fmla="*/ 31601 w 256095"/>
                <a:gd name="connsiteY20" fmla="*/ 656298 h 65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095" h="656328">
                  <a:moveTo>
                    <a:pt x="31601" y="656298"/>
                  </a:moveTo>
                  <a:cubicBezTo>
                    <a:pt x="81436" y="655841"/>
                    <a:pt x="180877" y="654241"/>
                    <a:pt x="180877" y="653098"/>
                  </a:cubicBezTo>
                  <a:cubicBezTo>
                    <a:pt x="201451" y="653098"/>
                    <a:pt x="222025" y="652869"/>
                    <a:pt x="242370" y="653326"/>
                  </a:cubicBezTo>
                  <a:cubicBezTo>
                    <a:pt x="252657" y="653555"/>
                    <a:pt x="257229" y="649897"/>
                    <a:pt x="255858" y="639153"/>
                  </a:cubicBezTo>
                  <a:cubicBezTo>
                    <a:pt x="251057" y="598462"/>
                    <a:pt x="246942" y="557772"/>
                    <a:pt x="241456" y="517081"/>
                  </a:cubicBezTo>
                  <a:cubicBezTo>
                    <a:pt x="231855" y="444386"/>
                    <a:pt x="221339" y="371920"/>
                    <a:pt x="211052" y="299454"/>
                  </a:cubicBezTo>
                  <a:cubicBezTo>
                    <a:pt x="205337" y="259677"/>
                    <a:pt x="198936" y="219901"/>
                    <a:pt x="192535" y="180124"/>
                  </a:cubicBezTo>
                  <a:cubicBezTo>
                    <a:pt x="186592" y="141948"/>
                    <a:pt x="178819" y="104001"/>
                    <a:pt x="171504" y="65824"/>
                  </a:cubicBezTo>
                  <a:cubicBezTo>
                    <a:pt x="168075" y="47308"/>
                    <a:pt x="163046" y="29020"/>
                    <a:pt x="154588" y="11875"/>
                  </a:cubicBezTo>
                  <a:cubicBezTo>
                    <a:pt x="145215" y="-6642"/>
                    <a:pt x="133785" y="-1155"/>
                    <a:pt x="125784" y="12332"/>
                  </a:cubicBezTo>
                  <a:cubicBezTo>
                    <a:pt x="125327" y="13246"/>
                    <a:pt x="124870" y="14161"/>
                    <a:pt x="124413" y="15075"/>
                  </a:cubicBezTo>
                  <a:cubicBezTo>
                    <a:pt x="123955" y="15990"/>
                    <a:pt x="123498" y="16904"/>
                    <a:pt x="123041" y="17818"/>
                  </a:cubicBezTo>
                  <a:cubicBezTo>
                    <a:pt x="123041" y="17818"/>
                    <a:pt x="123041" y="17818"/>
                    <a:pt x="123041" y="17818"/>
                  </a:cubicBezTo>
                  <a:cubicBezTo>
                    <a:pt x="125098" y="43422"/>
                    <a:pt x="146130" y="337858"/>
                    <a:pt x="152759" y="388379"/>
                  </a:cubicBezTo>
                  <a:cubicBezTo>
                    <a:pt x="155274" y="404381"/>
                    <a:pt x="157560" y="420612"/>
                    <a:pt x="158474" y="436842"/>
                  </a:cubicBezTo>
                  <a:cubicBezTo>
                    <a:pt x="159160" y="453759"/>
                    <a:pt x="157102" y="469761"/>
                    <a:pt x="154588" y="486677"/>
                  </a:cubicBezTo>
                  <a:cubicBezTo>
                    <a:pt x="150016" y="517081"/>
                    <a:pt x="134014" y="549313"/>
                    <a:pt x="110011" y="569430"/>
                  </a:cubicBezTo>
                  <a:cubicBezTo>
                    <a:pt x="92180" y="584518"/>
                    <a:pt x="73206" y="595719"/>
                    <a:pt x="50346" y="601663"/>
                  </a:cubicBezTo>
                  <a:cubicBezTo>
                    <a:pt x="35944" y="605320"/>
                    <a:pt x="20400" y="607606"/>
                    <a:pt x="4855" y="608064"/>
                  </a:cubicBezTo>
                  <a:cubicBezTo>
                    <a:pt x="3940" y="613321"/>
                    <a:pt x="3026" y="618351"/>
                    <a:pt x="2112" y="623608"/>
                  </a:cubicBezTo>
                  <a:cubicBezTo>
                    <a:pt x="-2918" y="656298"/>
                    <a:pt x="-1089" y="656527"/>
                    <a:pt x="31601" y="656298"/>
                  </a:cubicBezTo>
                  <a:close/>
                </a:path>
              </a:pathLst>
            </a:custGeom>
            <a:solidFill>
              <a:srgbClr val="FFFFFF"/>
            </a:solidFill>
            <a:ln w="2286" cap="flat">
              <a:noFill/>
              <a:prstDash val="solid"/>
              <a:miter/>
            </a:ln>
          </p:spPr>
          <p:txBody>
            <a:bodyPr rtlCol="0" anchor="ctr"/>
            <a:lstStyle/>
            <a:p>
              <a:endParaRPr lang="en-US"/>
            </a:p>
          </p:txBody>
        </p:sp>
        <p:sp>
          <p:nvSpPr>
            <p:cNvPr id="54" name="Freeform 906">
              <a:extLst>
                <a:ext uri="{FF2B5EF4-FFF2-40B4-BE49-F238E27FC236}">
                  <a16:creationId xmlns:a16="http://schemas.microsoft.com/office/drawing/2014/main" id="{22FBBA48-1923-7E9C-3D7D-A0D7000832C4}"/>
                </a:ext>
              </a:extLst>
            </p:cNvPr>
            <p:cNvSpPr/>
            <p:nvPr/>
          </p:nvSpPr>
          <p:spPr>
            <a:xfrm>
              <a:off x="3362529" y="621106"/>
              <a:ext cx="27660" cy="44577"/>
            </a:xfrm>
            <a:custGeom>
              <a:avLst/>
              <a:gdLst>
                <a:gd name="connsiteX0" fmla="*/ 0 w 27660"/>
                <a:gd name="connsiteY0" fmla="*/ 44577 h 44577"/>
                <a:gd name="connsiteX1" fmla="*/ 2972 w 27660"/>
                <a:gd name="connsiteY1" fmla="*/ 41148 h 44577"/>
                <a:gd name="connsiteX2" fmla="*/ 2972 w 27660"/>
                <a:gd name="connsiteY2" fmla="*/ 40919 h 44577"/>
                <a:gd name="connsiteX3" fmla="*/ 5944 w 27660"/>
                <a:gd name="connsiteY3" fmla="*/ 37719 h 44577"/>
                <a:gd name="connsiteX4" fmla="*/ 6172 w 27660"/>
                <a:gd name="connsiteY4" fmla="*/ 37490 h 44577"/>
                <a:gd name="connsiteX5" fmla="*/ 8915 w 27660"/>
                <a:gd name="connsiteY5" fmla="*/ 34519 h 44577"/>
                <a:gd name="connsiteX6" fmla="*/ 9373 w 27660"/>
                <a:gd name="connsiteY6" fmla="*/ 34061 h 44577"/>
                <a:gd name="connsiteX7" fmla="*/ 12116 w 27660"/>
                <a:gd name="connsiteY7" fmla="*/ 31318 h 44577"/>
                <a:gd name="connsiteX8" fmla="*/ 12802 w 27660"/>
                <a:gd name="connsiteY8" fmla="*/ 30632 h 44577"/>
                <a:gd name="connsiteX9" fmla="*/ 15545 w 27660"/>
                <a:gd name="connsiteY9" fmla="*/ 28118 h 44577"/>
                <a:gd name="connsiteX10" fmla="*/ 16459 w 27660"/>
                <a:gd name="connsiteY10" fmla="*/ 27432 h 44577"/>
                <a:gd name="connsiteX11" fmla="*/ 19202 w 27660"/>
                <a:gd name="connsiteY11" fmla="*/ 25146 h 44577"/>
                <a:gd name="connsiteX12" fmla="*/ 20117 w 27660"/>
                <a:gd name="connsiteY12" fmla="*/ 24232 h 44577"/>
                <a:gd name="connsiteX13" fmla="*/ 22860 w 27660"/>
                <a:gd name="connsiteY13" fmla="*/ 22174 h 44577"/>
                <a:gd name="connsiteX14" fmla="*/ 23774 w 27660"/>
                <a:gd name="connsiteY14" fmla="*/ 21488 h 44577"/>
                <a:gd name="connsiteX15" fmla="*/ 27661 w 27660"/>
                <a:gd name="connsiteY15" fmla="*/ 18745 h 44577"/>
                <a:gd name="connsiteX16" fmla="*/ 23546 w 27660"/>
                <a:gd name="connsiteY16" fmla="*/ 14630 h 44577"/>
                <a:gd name="connsiteX17" fmla="*/ 22631 w 27660"/>
                <a:gd name="connsiteY17" fmla="*/ 13716 h 44577"/>
                <a:gd name="connsiteX18" fmla="*/ 18745 w 27660"/>
                <a:gd name="connsiteY18" fmla="*/ 9373 h 44577"/>
                <a:gd name="connsiteX19" fmla="*/ 18745 w 27660"/>
                <a:gd name="connsiteY19" fmla="*/ 9373 h 44577"/>
                <a:gd name="connsiteX20" fmla="*/ 15088 w 27660"/>
                <a:gd name="connsiteY20" fmla="*/ 5029 h 44577"/>
                <a:gd name="connsiteX21" fmla="*/ 14630 w 27660"/>
                <a:gd name="connsiteY21" fmla="*/ 4572 h 44577"/>
                <a:gd name="connsiteX22" fmla="*/ 11201 w 27660"/>
                <a:gd name="connsiteY22" fmla="*/ 0 h 44577"/>
                <a:gd name="connsiteX23" fmla="*/ 11201 w 27660"/>
                <a:gd name="connsiteY23" fmla="*/ 0 h 44577"/>
                <a:gd name="connsiteX24" fmla="*/ 0 w 27660"/>
                <a:gd name="connsiteY24" fmla="*/ 44577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60" h="44577">
                  <a:moveTo>
                    <a:pt x="0" y="44577"/>
                  </a:moveTo>
                  <a:cubicBezTo>
                    <a:pt x="914" y="43434"/>
                    <a:pt x="2057" y="42291"/>
                    <a:pt x="2972" y="41148"/>
                  </a:cubicBezTo>
                  <a:cubicBezTo>
                    <a:pt x="2972" y="41148"/>
                    <a:pt x="2972" y="41148"/>
                    <a:pt x="2972" y="40919"/>
                  </a:cubicBezTo>
                  <a:cubicBezTo>
                    <a:pt x="3886" y="39776"/>
                    <a:pt x="4801" y="38633"/>
                    <a:pt x="5944" y="37719"/>
                  </a:cubicBezTo>
                  <a:cubicBezTo>
                    <a:pt x="5944" y="37719"/>
                    <a:pt x="6172" y="37490"/>
                    <a:pt x="6172" y="37490"/>
                  </a:cubicBezTo>
                  <a:cubicBezTo>
                    <a:pt x="7087" y="36576"/>
                    <a:pt x="8001" y="35433"/>
                    <a:pt x="8915" y="34519"/>
                  </a:cubicBezTo>
                  <a:cubicBezTo>
                    <a:pt x="9144" y="34290"/>
                    <a:pt x="9144" y="34290"/>
                    <a:pt x="9373" y="34061"/>
                  </a:cubicBezTo>
                  <a:cubicBezTo>
                    <a:pt x="10287" y="33147"/>
                    <a:pt x="11201" y="32233"/>
                    <a:pt x="12116" y="31318"/>
                  </a:cubicBezTo>
                  <a:cubicBezTo>
                    <a:pt x="12344" y="31090"/>
                    <a:pt x="12573" y="30861"/>
                    <a:pt x="12802" y="30632"/>
                  </a:cubicBezTo>
                  <a:cubicBezTo>
                    <a:pt x="13716" y="29718"/>
                    <a:pt x="14630" y="29032"/>
                    <a:pt x="15545" y="28118"/>
                  </a:cubicBezTo>
                  <a:cubicBezTo>
                    <a:pt x="15773" y="27889"/>
                    <a:pt x="16002" y="27661"/>
                    <a:pt x="16459" y="27432"/>
                  </a:cubicBezTo>
                  <a:cubicBezTo>
                    <a:pt x="17374" y="26746"/>
                    <a:pt x="18288" y="25832"/>
                    <a:pt x="19202" y="25146"/>
                  </a:cubicBezTo>
                  <a:cubicBezTo>
                    <a:pt x="19431" y="24917"/>
                    <a:pt x="19888" y="24689"/>
                    <a:pt x="20117" y="24232"/>
                  </a:cubicBezTo>
                  <a:cubicBezTo>
                    <a:pt x="21031" y="23546"/>
                    <a:pt x="21946" y="22860"/>
                    <a:pt x="22860" y="22174"/>
                  </a:cubicBezTo>
                  <a:cubicBezTo>
                    <a:pt x="23089" y="21946"/>
                    <a:pt x="23546" y="21717"/>
                    <a:pt x="23774" y="21488"/>
                  </a:cubicBezTo>
                  <a:cubicBezTo>
                    <a:pt x="25146" y="20574"/>
                    <a:pt x="26289" y="19660"/>
                    <a:pt x="27661" y="18745"/>
                  </a:cubicBezTo>
                  <a:cubicBezTo>
                    <a:pt x="26289" y="17374"/>
                    <a:pt x="24917" y="16002"/>
                    <a:pt x="23546" y="14630"/>
                  </a:cubicBezTo>
                  <a:cubicBezTo>
                    <a:pt x="23317" y="14402"/>
                    <a:pt x="22860" y="13945"/>
                    <a:pt x="22631" y="13716"/>
                  </a:cubicBezTo>
                  <a:cubicBezTo>
                    <a:pt x="21260" y="12344"/>
                    <a:pt x="19888" y="10973"/>
                    <a:pt x="18745" y="9373"/>
                  </a:cubicBezTo>
                  <a:cubicBezTo>
                    <a:pt x="18745" y="9373"/>
                    <a:pt x="18745" y="9373"/>
                    <a:pt x="18745" y="9373"/>
                  </a:cubicBezTo>
                  <a:cubicBezTo>
                    <a:pt x="17374" y="8001"/>
                    <a:pt x="16231" y="6401"/>
                    <a:pt x="15088" y="5029"/>
                  </a:cubicBezTo>
                  <a:cubicBezTo>
                    <a:pt x="14859" y="4801"/>
                    <a:pt x="14859" y="4572"/>
                    <a:pt x="14630" y="4572"/>
                  </a:cubicBezTo>
                  <a:cubicBezTo>
                    <a:pt x="13487" y="2972"/>
                    <a:pt x="12344" y="1600"/>
                    <a:pt x="11201" y="0"/>
                  </a:cubicBezTo>
                  <a:lnTo>
                    <a:pt x="11201" y="0"/>
                  </a:lnTo>
                  <a:cubicBezTo>
                    <a:pt x="8001" y="14859"/>
                    <a:pt x="4343" y="29947"/>
                    <a:pt x="0" y="44577"/>
                  </a:cubicBezTo>
                  <a:close/>
                </a:path>
              </a:pathLst>
            </a:custGeom>
            <a:solidFill>
              <a:srgbClr val="FFFFFF"/>
            </a:solidFill>
            <a:ln w="2286" cap="flat">
              <a:noFill/>
              <a:prstDash val="solid"/>
              <a:miter/>
            </a:ln>
          </p:spPr>
          <p:txBody>
            <a:bodyPr rtlCol="0" anchor="ctr"/>
            <a:lstStyle/>
            <a:p>
              <a:endParaRPr lang="en-US"/>
            </a:p>
          </p:txBody>
        </p:sp>
        <p:sp>
          <p:nvSpPr>
            <p:cNvPr id="55" name="Freeform 907">
              <a:extLst>
                <a:ext uri="{FF2B5EF4-FFF2-40B4-BE49-F238E27FC236}">
                  <a16:creationId xmlns:a16="http://schemas.microsoft.com/office/drawing/2014/main" id="{6E6F9141-8224-B391-3ACD-34A5663C9F8F}"/>
                </a:ext>
              </a:extLst>
            </p:cNvPr>
            <p:cNvSpPr/>
            <p:nvPr/>
          </p:nvSpPr>
          <p:spPr>
            <a:xfrm>
              <a:off x="2927046" y="778383"/>
              <a:ext cx="443026" cy="329285"/>
            </a:xfrm>
            <a:custGeom>
              <a:avLst/>
              <a:gdLst>
                <a:gd name="connsiteX0" fmla="*/ 317297 w 443026"/>
                <a:gd name="connsiteY0" fmla="*/ 90068 h 329285"/>
                <a:gd name="connsiteX1" fmla="*/ 250317 w 443026"/>
                <a:gd name="connsiteY1" fmla="*/ 152248 h 329285"/>
                <a:gd name="connsiteX2" fmla="*/ 250317 w 443026"/>
                <a:gd name="connsiteY2" fmla="*/ 152248 h 329285"/>
                <a:gd name="connsiteX3" fmla="*/ 286893 w 443026"/>
                <a:gd name="connsiteY3" fmla="*/ 151333 h 329285"/>
                <a:gd name="connsiteX4" fmla="*/ 287807 w 443026"/>
                <a:gd name="connsiteY4" fmla="*/ 151333 h 329285"/>
                <a:gd name="connsiteX5" fmla="*/ 305638 w 443026"/>
                <a:gd name="connsiteY5" fmla="*/ 151105 h 329285"/>
                <a:gd name="connsiteX6" fmla="*/ 306095 w 443026"/>
                <a:gd name="connsiteY6" fmla="*/ 151105 h 329285"/>
                <a:gd name="connsiteX7" fmla="*/ 363017 w 443026"/>
                <a:gd name="connsiteY7" fmla="*/ 150876 h 329285"/>
                <a:gd name="connsiteX8" fmla="*/ 378333 w 443026"/>
                <a:gd name="connsiteY8" fmla="*/ 150876 h 329285"/>
                <a:gd name="connsiteX9" fmla="*/ 381305 w 443026"/>
                <a:gd name="connsiteY9" fmla="*/ 150876 h 329285"/>
                <a:gd name="connsiteX10" fmla="*/ 398221 w 443026"/>
                <a:gd name="connsiteY10" fmla="*/ 150876 h 329285"/>
                <a:gd name="connsiteX11" fmla="*/ 411251 w 443026"/>
                <a:gd name="connsiteY11" fmla="*/ 151790 h 329285"/>
                <a:gd name="connsiteX12" fmla="*/ 415595 w 443026"/>
                <a:gd name="connsiteY12" fmla="*/ 158191 h 329285"/>
                <a:gd name="connsiteX13" fmla="*/ 411480 w 443026"/>
                <a:gd name="connsiteY13" fmla="*/ 162535 h 329285"/>
                <a:gd name="connsiteX14" fmla="*/ 381076 w 443026"/>
                <a:gd name="connsiteY14" fmla="*/ 166192 h 329285"/>
                <a:gd name="connsiteX15" fmla="*/ 363017 w 443026"/>
                <a:gd name="connsiteY15" fmla="*/ 165735 h 329285"/>
                <a:gd name="connsiteX16" fmla="*/ 357988 w 443026"/>
                <a:gd name="connsiteY16" fmla="*/ 165506 h 329285"/>
                <a:gd name="connsiteX17" fmla="*/ 344957 w 443026"/>
                <a:gd name="connsiteY17" fmla="*/ 165278 h 329285"/>
                <a:gd name="connsiteX18" fmla="*/ 339700 w 443026"/>
                <a:gd name="connsiteY18" fmla="*/ 165278 h 329285"/>
                <a:gd name="connsiteX19" fmla="*/ 326898 w 443026"/>
                <a:gd name="connsiteY19" fmla="*/ 165049 h 329285"/>
                <a:gd name="connsiteX20" fmla="*/ 321869 w 443026"/>
                <a:gd name="connsiteY20" fmla="*/ 165049 h 329285"/>
                <a:gd name="connsiteX21" fmla="*/ 308839 w 443026"/>
                <a:gd name="connsiteY21" fmla="*/ 164821 h 329285"/>
                <a:gd name="connsiteX22" fmla="*/ 304495 w 443026"/>
                <a:gd name="connsiteY22" fmla="*/ 164821 h 329285"/>
                <a:gd name="connsiteX23" fmla="*/ 290551 w 443026"/>
                <a:gd name="connsiteY23" fmla="*/ 164592 h 329285"/>
                <a:gd name="connsiteX24" fmla="*/ 287122 w 443026"/>
                <a:gd name="connsiteY24" fmla="*/ 164592 h 329285"/>
                <a:gd name="connsiteX25" fmla="*/ 272263 w 443026"/>
                <a:gd name="connsiteY25" fmla="*/ 164592 h 329285"/>
                <a:gd name="connsiteX26" fmla="*/ 269748 w 443026"/>
                <a:gd name="connsiteY26" fmla="*/ 164592 h 329285"/>
                <a:gd name="connsiteX27" fmla="*/ 253975 w 443026"/>
                <a:gd name="connsiteY27" fmla="*/ 164592 h 329285"/>
                <a:gd name="connsiteX28" fmla="*/ 252603 w 443026"/>
                <a:gd name="connsiteY28" fmla="*/ 164592 h 329285"/>
                <a:gd name="connsiteX29" fmla="*/ 235458 w 443026"/>
                <a:gd name="connsiteY29" fmla="*/ 164592 h 329285"/>
                <a:gd name="connsiteX30" fmla="*/ 135331 w 443026"/>
                <a:gd name="connsiteY30" fmla="*/ 221971 h 329285"/>
                <a:gd name="connsiteX31" fmla="*/ 69723 w 443026"/>
                <a:gd name="connsiteY31" fmla="*/ 231572 h 329285"/>
                <a:gd name="connsiteX32" fmla="*/ 17831 w 443026"/>
                <a:gd name="connsiteY32" fmla="*/ 231343 h 329285"/>
                <a:gd name="connsiteX33" fmla="*/ 0 w 443026"/>
                <a:gd name="connsiteY33" fmla="*/ 230429 h 329285"/>
                <a:gd name="connsiteX34" fmla="*/ 1143 w 443026"/>
                <a:gd name="connsiteY34" fmla="*/ 238658 h 329285"/>
                <a:gd name="connsiteX35" fmla="*/ 1829 w 443026"/>
                <a:gd name="connsiteY35" fmla="*/ 243230 h 329285"/>
                <a:gd name="connsiteX36" fmla="*/ 3658 w 443026"/>
                <a:gd name="connsiteY36" fmla="*/ 254660 h 329285"/>
                <a:gd name="connsiteX37" fmla="*/ 4801 w 443026"/>
                <a:gd name="connsiteY37" fmla="*/ 261747 h 329285"/>
                <a:gd name="connsiteX38" fmla="*/ 5944 w 443026"/>
                <a:gd name="connsiteY38" fmla="*/ 268148 h 329285"/>
                <a:gd name="connsiteX39" fmla="*/ 7544 w 443026"/>
                <a:gd name="connsiteY39" fmla="*/ 276835 h 329285"/>
                <a:gd name="connsiteX40" fmla="*/ 8458 w 443026"/>
                <a:gd name="connsiteY40" fmla="*/ 281407 h 329285"/>
                <a:gd name="connsiteX41" fmla="*/ 10973 w 443026"/>
                <a:gd name="connsiteY41" fmla="*/ 293751 h 329285"/>
                <a:gd name="connsiteX42" fmla="*/ 11887 w 443026"/>
                <a:gd name="connsiteY42" fmla="*/ 297637 h 329285"/>
                <a:gd name="connsiteX43" fmla="*/ 14859 w 443026"/>
                <a:gd name="connsiteY43" fmla="*/ 311125 h 329285"/>
                <a:gd name="connsiteX44" fmla="*/ 37490 w 443026"/>
                <a:gd name="connsiteY44" fmla="*/ 329184 h 329285"/>
                <a:gd name="connsiteX45" fmla="*/ 90297 w 443026"/>
                <a:gd name="connsiteY45" fmla="*/ 329184 h 329285"/>
                <a:gd name="connsiteX46" fmla="*/ 367360 w 443026"/>
                <a:gd name="connsiteY46" fmla="*/ 327812 h 329285"/>
                <a:gd name="connsiteX47" fmla="*/ 402336 w 443026"/>
                <a:gd name="connsiteY47" fmla="*/ 327812 h 329285"/>
                <a:gd name="connsiteX48" fmla="*/ 404165 w 443026"/>
                <a:gd name="connsiteY48" fmla="*/ 296951 h 329285"/>
                <a:gd name="connsiteX49" fmla="*/ 404622 w 443026"/>
                <a:gd name="connsiteY49" fmla="*/ 294894 h 329285"/>
                <a:gd name="connsiteX50" fmla="*/ 436397 w 443026"/>
                <a:gd name="connsiteY50" fmla="*/ 72923 h 329285"/>
                <a:gd name="connsiteX51" fmla="*/ 443027 w 443026"/>
                <a:gd name="connsiteY51" fmla="*/ 0 h 329285"/>
                <a:gd name="connsiteX52" fmla="*/ 413995 w 443026"/>
                <a:gd name="connsiteY52" fmla="*/ 14859 h 329285"/>
                <a:gd name="connsiteX53" fmla="*/ 411480 w 443026"/>
                <a:gd name="connsiteY53" fmla="*/ 16002 h 329285"/>
                <a:gd name="connsiteX54" fmla="*/ 410566 w 443026"/>
                <a:gd name="connsiteY54" fmla="*/ 16459 h 329285"/>
                <a:gd name="connsiteX55" fmla="*/ 408965 w 443026"/>
                <a:gd name="connsiteY55" fmla="*/ 17145 h 329285"/>
                <a:gd name="connsiteX56" fmla="*/ 407822 w 443026"/>
                <a:gd name="connsiteY56" fmla="*/ 17602 h 329285"/>
                <a:gd name="connsiteX57" fmla="*/ 406451 w 443026"/>
                <a:gd name="connsiteY57" fmla="*/ 18059 h 329285"/>
                <a:gd name="connsiteX58" fmla="*/ 405308 w 443026"/>
                <a:gd name="connsiteY58" fmla="*/ 18517 h 329285"/>
                <a:gd name="connsiteX59" fmla="*/ 404165 w 443026"/>
                <a:gd name="connsiteY59" fmla="*/ 18974 h 329285"/>
                <a:gd name="connsiteX60" fmla="*/ 402793 w 443026"/>
                <a:gd name="connsiteY60" fmla="*/ 19431 h 329285"/>
                <a:gd name="connsiteX61" fmla="*/ 401650 w 443026"/>
                <a:gd name="connsiteY61" fmla="*/ 19660 h 329285"/>
                <a:gd name="connsiteX62" fmla="*/ 400050 w 443026"/>
                <a:gd name="connsiteY62" fmla="*/ 19888 h 329285"/>
                <a:gd name="connsiteX63" fmla="*/ 399593 w 443026"/>
                <a:gd name="connsiteY63" fmla="*/ 19888 h 329285"/>
                <a:gd name="connsiteX64" fmla="*/ 393421 w 443026"/>
                <a:gd name="connsiteY64" fmla="*/ 20574 h 329285"/>
                <a:gd name="connsiteX65" fmla="*/ 392963 w 443026"/>
                <a:gd name="connsiteY65" fmla="*/ 20574 h 329285"/>
                <a:gd name="connsiteX66" fmla="*/ 391135 w 443026"/>
                <a:gd name="connsiteY66" fmla="*/ 20574 h 329285"/>
                <a:gd name="connsiteX67" fmla="*/ 390677 w 443026"/>
                <a:gd name="connsiteY67" fmla="*/ 20574 h 329285"/>
                <a:gd name="connsiteX68" fmla="*/ 388620 w 443026"/>
                <a:gd name="connsiteY68" fmla="*/ 20345 h 329285"/>
                <a:gd name="connsiteX69" fmla="*/ 388163 w 443026"/>
                <a:gd name="connsiteY69" fmla="*/ 20345 h 329285"/>
                <a:gd name="connsiteX70" fmla="*/ 386105 w 443026"/>
                <a:gd name="connsiteY70" fmla="*/ 19888 h 329285"/>
                <a:gd name="connsiteX71" fmla="*/ 386105 w 443026"/>
                <a:gd name="connsiteY71" fmla="*/ 19888 h 329285"/>
                <a:gd name="connsiteX72" fmla="*/ 376961 w 443026"/>
                <a:gd name="connsiteY72" fmla="*/ 16688 h 329285"/>
                <a:gd name="connsiteX73" fmla="*/ 376961 w 443026"/>
                <a:gd name="connsiteY73" fmla="*/ 16688 h 329285"/>
                <a:gd name="connsiteX74" fmla="*/ 317297 w 443026"/>
                <a:gd name="connsiteY74" fmla="*/ 90068 h 3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3026" h="329285">
                  <a:moveTo>
                    <a:pt x="317297" y="90068"/>
                  </a:moveTo>
                  <a:cubicBezTo>
                    <a:pt x="296266" y="112014"/>
                    <a:pt x="273634" y="132817"/>
                    <a:pt x="250317" y="152248"/>
                  </a:cubicBezTo>
                  <a:cubicBezTo>
                    <a:pt x="250317" y="152248"/>
                    <a:pt x="250317" y="152248"/>
                    <a:pt x="250317" y="152248"/>
                  </a:cubicBezTo>
                  <a:cubicBezTo>
                    <a:pt x="262433" y="151790"/>
                    <a:pt x="274777" y="151562"/>
                    <a:pt x="286893" y="151333"/>
                  </a:cubicBezTo>
                  <a:cubicBezTo>
                    <a:pt x="287122" y="151333"/>
                    <a:pt x="287579" y="151333"/>
                    <a:pt x="287807" y="151333"/>
                  </a:cubicBezTo>
                  <a:cubicBezTo>
                    <a:pt x="293751" y="151333"/>
                    <a:pt x="299695" y="151105"/>
                    <a:pt x="305638" y="151105"/>
                  </a:cubicBezTo>
                  <a:cubicBezTo>
                    <a:pt x="305867" y="151105"/>
                    <a:pt x="306095" y="151105"/>
                    <a:pt x="306095" y="151105"/>
                  </a:cubicBezTo>
                  <a:cubicBezTo>
                    <a:pt x="325069" y="150876"/>
                    <a:pt x="344043" y="150876"/>
                    <a:pt x="363017" y="150876"/>
                  </a:cubicBezTo>
                  <a:cubicBezTo>
                    <a:pt x="368046" y="150876"/>
                    <a:pt x="373304" y="150876"/>
                    <a:pt x="378333" y="150876"/>
                  </a:cubicBezTo>
                  <a:cubicBezTo>
                    <a:pt x="379247" y="150876"/>
                    <a:pt x="380390" y="150876"/>
                    <a:pt x="381305" y="150876"/>
                  </a:cubicBezTo>
                  <a:cubicBezTo>
                    <a:pt x="387020" y="150876"/>
                    <a:pt x="392735" y="150876"/>
                    <a:pt x="398221" y="150876"/>
                  </a:cubicBezTo>
                  <a:cubicBezTo>
                    <a:pt x="402565" y="150876"/>
                    <a:pt x="406908" y="150876"/>
                    <a:pt x="411251" y="151790"/>
                  </a:cubicBezTo>
                  <a:cubicBezTo>
                    <a:pt x="413995" y="152476"/>
                    <a:pt x="416509" y="154762"/>
                    <a:pt x="415595" y="158191"/>
                  </a:cubicBezTo>
                  <a:cubicBezTo>
                    <a:pt x="415138" y="160020"/>
                    <a:pt x="413080" y="162306"/>
                    <a:pt x="411480" y="162535"/>
                  </a:cubicBezTo>
                  <a:cubicBezTo>
                    <a:pt x="401422" y="164135"/>
                    <a:pt x="391135" y="166421"/>
                    <a:pt x="381076" y="166192"/>
                  </a:cubicBezTo>
                  <a:cubicBezTo>
                    <a:pt x="375133" y="165964"/>
                    <a:pt x="369189" y="165735"/>
                    <a:pt x="363017" y="165735"/>
                  </a:cubicBezTo>
                  <a:cubicBezTo>
                    <a:pt x="361417" y="165735"/>
                    <a:pt x="359588" y="165735"/>
                    <a:pt x="357988" y="165506"/>
                  </a:cubicBezTo>
                  <a:cubicBezTo>
                    <a:pt x="353644" y="165278"/>
                    <a:pt x="349301" y="165278"/>
                    <a:pt x="344957" y="165278"/>
                  </a:cubicBezTo>
                  <a:cubicBezTo>
                    <a:pt x="343129" y="165278"/>
                    <a:pt x="341528" y="165278"/>
                    <a:pt x="339700" y="165278"/>
                  </a:cubicBezTo>
                  <a:cubicBezTo>
                    <a:pt x="335356" y="165278"/>
                    <a:pt x="331241" y="165049"/>
                    <a:pt x="326898" y="165049"/>
                  </a:cubicBezTo>
                  <a:cubicBezTo>
                    <a:pt x="325298" y="165049"/>
                    <a:pt x="323469" y="165049"/>
                    <a:pt x="321869" y="165049"/>
                  </a:cubicBezTo>
                  <a:cubicBezTo>
                    <a:pt x="317525" y="165049"/>
                    <a:pt x="313182" y="164821"/>
                    <a:pt x="308839" y="164821"/>
                  </a:cubicBezTo>
                  <a:cubicBezTo>
                    <a:pt x="307467" y="164821"/>
                    <a:pt x="305867" y="164821"/>
                    <a:pt x="304495" y="164821"/>
                  </a:cubicBezTo>
                  <a:cubicBezTo>
                    <a:pt x="299923" y="164821"/>
                    <a:pt x="295123" y="164821"/>
                    <a:pt x="290551" y="164592"/>
                  </a:cubicBezTo>
                  <a:cubicBezTo>
                    <a:pt x="289408" y="164592"/>
                    <a:pt x="288265" y="164592"/>
                    <a:pt x="287122" y="164592"/>
                  </a:cubicBezTo>
                  <a:cubicBezTo>
                    <a:pt x="282092" y="164592"/>
                    <a:pt x="277292" y="164592"/>
                    <a:pt x="272263" y="164592"/>
                  </a:cubicBezTo>
                  <a:cubicBezTo>
                    <a:pt x="271348" y="164592"/>
                    <a:pt x="270662" y="164592"/>
                    <a:pt x="269748" y="164592"/>
                  </a:cubicBezTo>
                  <a:cubicBezTo>
                    <a:pt x="264490" y="164592"/>
                    <a:pt x="259232" y="164592"/>
                    <a:pt x="253975" y="164592"/>
                  </a:cubicBezTo>
                  <a:cubicBezTo>
                    <a:pt x="253517" y="164592"/>
                    <a:pt x="253060" y="164592"/>
                    <a:pt x="252603" y="164592"/>
                  </a:cubicBezTo>
                  <a:cubicBezTo>
                    <a:pt x="246888" y="164592"/>
                    <a:pt x="241173" y="164592"/>
                    <a:pt x="235458" y="164592"/>
                  </a:cubicBezTo>
                  <a:cubicBezTo>
                    <a:pt x="204826" y="188824"/>
                    <a:pt x="173050" y="209398"/>
                    <a:pt x="135331" y="221971"/>
                  </a:cubicBezTo>
                  <a:cubicBezTo>
                    <a:pt x="114529" y="228829"/>
                    <a:pt x="91669" y="230657"/>
                    <a:pt x="69723" y="231572"/>
                  </a:cubicBezTo>
                  <a:cubicBezTo>
                    <a:pt x="52349" y="232258"/>
                    <a:pt x="35204" y="232029"/>
                    <a:pt x="17831" y="231343"/>
                  </a:cubicBezTo>
                  <a:cubicBezTo>
                    <a:pt x="11887" y="231115"/>
                    <a:pt x="5944" y="230886"/>
                    <a:pt x="0" y="230429"/>
                  </a:cubicBezTo>
                  <a:cubicBezTo>
                    <a:pt x="457" y="233172"/>
                    <a:pt x="686" y="235915"/>
                    <a:pt x="1143" y="238658"/>
                  </a:cubicBezTo>
                  <a:cubicBezTo>
                    <a:pt x="1372" y="240259"/>
                    <a:pt x="1600" y="241630"/>
                    <a:pt x="1829" y="243230"/>
                  </a:cubicBezTo>
                  <a:cubicBezTo>
                    <a:pt x="2286" y="247117"/>
                    <a:pt x="2972" y="250774"/>
                    <a:pt x="3658" y="254660"/>
                  </a:cubicBezTo>
                  <a:cubicBezTo>
                    <a:pt x="4115" y="256946"/>
                    <a:pt x="4343" y="259232"/>
                    <a:pt x="4801" y="261747"/>
                  </a:cubicBezTo>
                  <a:cubicBezTo>
                    <a:pt x="5258" y="263804"/>
                    <a:pt x="5486" y="265862"/>
                    <a:pt x="5944" y="268148"/>
                  </a:cubicBezTo>
                  <a:cubicBezTo>
                    <a:pt x="6401" y="271120"/>
                    <a:pt x="6858" y="273863"/>
                    <a:pt x="7544" y="276835"/>
                  </a:cubicBezTo>
                  <a:cubicBezTo>
                    <a:pt x="7772" y="278435"/>
                    <a:pt x="8001" y="279806"/>
                    <a:pt x="8458" y="281407"/>
                  </a:cubicBezTo>
                  <a:cubicBezTo>
                    <a:pt x="9144" y="285521"/>
                    <a:pt x="10058" y="289636"/>
                    <a:pt x="10973" y="293751"/>
                  </a:cubicBezTo>
                  <a:cubicBezTo>
                    <a:pt x="11201" y="295123"/>
                    <a:pt x="11430" y="296266"/>
                    <a:pt x="11887" y="297637"/>
                  </a:cubicBezTo>
                  <a:cubicBezTo>
                    <a:pt x="12802" y="302209"/>
                    <a:pt x="13716" y="306553"/>
                    <a:pt x="14859" y="311125"/>
                  </a:cubicBezTo>
                  <a:cubicBezTo>
                    <a:pt x="18059" y="325069"/>
                    <a:pt x="25375" y="328955"/>
                    <a:pt x="37490" y="329184"/>
                  </a:cubicBezTo>
                  <a:cubicBezTo>
                    <a:pt x="55093" y="329184"/>
                    <a:pt x="72695" y="329413"/>
                    <a:pt x="90297" y="329184"/>
                  </a:cubicBezTo>
                  <a:cubicBezTo>
                    <a:pt x="182651" y="328955"/>
                    <a:pt x="275006" y="325526"/>
                    <a:pt x="367360" y="327812"/>
                  </a:cubicBezTo>
                  <a:cubicBezTo>
                    <a:pt x="377876" y="328041"/>
                    <a:pt x="388391" y="329413"/>
                    <a:pt x="402336" y="327812"/>
                  </a:cubicBezTo>
                  <a:cubicBezTo>
                    <a:pt x="402336" y="327812"/>
                    <a:pt x="401650" y="306095"/>
                    <a:pt x="404165" y="296951"/>
                  </a:cubicBezTo>
                  <a:cubicBezTo>
                    <a:pt x="404393" y="296266"/>
                    <a:pt x="404393" y="295580"/>
                    <a:pt x="404622" y="294894"/>
                  </a:cubicBezTo>
                  <a:cubicBezTo>
                    <a:pt x="416052" y="221056"/>
                    <a:pt x="430911" y="147676"/>
                    <a:pt x="436397" y="72923"/>
                  </a:cubicBezTo>
                  <a:cubicBezTo>
                    <a:pt x="438226" y="49149"/>
                    <a:pt x="440741" y="25375"/>
                    <a:pt x="443027" y="0"/>
                  </a:cubicBezTo>
                  <a:cubicBezTo>
                    <a:pt x="429997" y="2286"/>
                    <a:pt x="423139" y="10744"/>
                    <a:pt x="413995" y="14859"/>
                  </a:cubicBezTo>
                  <a:cubicBezTo>
                    <a:pt x="413080" y="15316"/>
                    <a:pt x="412166" y="15545"/>
                    <a:pt x="411480" y="16002"/>
                  </a:cubicBezTo>
                  <a:cubicBezTo>
                    <a:pt x="411251" y="16231"/>
                    <a:pt x="410794" y="16231"/>
                    <a:pt x="410566" y="16459"/>
                  </a:cubicBezTo>
                  <a:cubicBezTo>
                    <a:pt x="410108" y="16688"/>
                    <a:pt x="409423" y="16916"/>
                    <a:pt x="408965" y="17145"/>
                  </a:cubicBezTo>
                  <a:cubicBezTo>
                    <a:pt x="408508" y="17374"/>
                    <a:pt x="408280" y="17374"/>
                    <a:pt x="407822" y="17602"/>
                  </a:cubicBezTo>
                  <a:cubicBezTo>
                    <a:pt x="407365" y="17831"/>
                    <a:pt x="406908" y="17831"/>
                    <a:pt x="406451" y="18059"/>
                  </a:cubicBezTo>
                  <a:cubicBezTo>
                    <a:pt x="405994" y="18288"/>
                    <a:pt x="405536" y="18288"/>
                    <a:pt x="405308" y="18517"/>
                  </a:cubicBezTo>
                  <a:cubicBezTo>
                    <a:pt x="404851" y="18745"/>
                    <a:pt x="404393" y="18745"/>
                    <a:pt x="404165" y="18974"/>
                  </a:cubicBezTo>
                  <a:cubicBezTo>
                    <a:pt x="403708" y="19202"/>
                    <a:pt x="403250" y="19202"/>
                    <a:pt x="402793" y="19431"/>
                  </a:cubicBezTo>
                  <a:cubicBezTo>
                    <a:pt x="402336" y="19431"/>
                    <a:pt x="402107" y="19660"/>
                    <a:pt x="401650" y="19660"/>
                  </a:cubicBezTo>
                  <a:cubicBezTo>
                    <a:pt x="401193" y="19660"/>
                    <a:pt x="400736" y="19888"/>
                    <a:pt x="400050" y="19888"/>
                  </a:cubicBezTo>
                  <a:cubicBezTo>
                    <a:pt x="399821" y="19888"/>
                    <a:pt x="399821" y="19888"/>
                    <a:pt x="399593" y="19888"/>
                  </a:cubicBezTo>
                  <a:cubicBezTo>
                    <a:pt x="397535" y="20345"/>
                    <a:pt x="395478" y="20345"/>
                    <a:pt x="393421" y="20574"/>
                  </a:cubicBezTo>
                  <a:cubicBezTo>
                    <a:pt x="393192" y="20574"/>
                    <a:pt x="393192" y="20574"/>
                    <a:pt x="392963" y="20574"/>
                  </a:cubicBezTo>
                  <a:cubicBezTo>
                    <a:pt x="392278" y="20574"/>
                    <a:pt x="391592" y="20574"/>
                    <a:pt x="391135" y="20574"/>
                  </a:cubicBezTo>
                  <a:cubicBezTo>
                    <a:pt x="390906" y="20574"/>
                    <a:pt x="390906" y="20574"/>
                    <a:pt x="390677" y="20574"/>
                  </a:cubicBezTo>
                  <a:cubicBezTo>
                    <a:pt x="389992" y="20574"/>
                    <a:pt x="389306" y="20574"/>
                    <a:pt x="388620" y="20345"/>
                  </a:cubicBezTo>
                  <a:cubicBezTo>
                    <a:pt x="388391" y="20345"/>
                    <a:pt x="388391" y="20345"/>
                    <a:pt x="388163" y="20345"/>
                  </a:cubicBezTo>
                  <a:cubicBezTo>
                    <a:pt x="387477" y="20345"/>
                    <a:pt x="386791" y="20117"/>
                    <a:pt x="386105" y="19888"/>
                  </a:cubicBezTo>
                  <a:cubicBezTo>
                    <a:pt x="386105" y="19888"/>
                    <a:pt x="386105" y="19888"/>
                    <a:pt x="386105" y="19888"/>
                  </a:cubicBezTo>
                  <a:cubicBezTo>
                    <a:pt x="383134" y="19202"/>
                    <a:pt x="380162" y="18288"/>
                    <a:pt x="376961" y="16688"/>
                  </a:cubicBezTo>
                  <a:lnTo>
                    <a:pt x="376961" y="16688"/>
                  </a:lnTo>
                  <a:cubicBezTo>
                    <a:pt x="359359" y="41834"/>
                    <a:pt x="339242" y="67208"/>
                    <a:pt x="317297" y="90068"/>
                  </a:cubicBezTo>
                  <a:close/>
                </a:path>
              </a:pathLst>
            </a:custGeom>
            <a:solidFill>
              <a:srgbClr val="FFFFFF"/>
            </a:solidFill>
            <a:ln w="2286" cap="flat">
              <a:noFill/>
              <a:prstDash val="solid"/>
              <a:miter/>
            </a:ln>
          </p:spPr>
          <p:txBody>
            <a:bodyPr rtlCol="0" anchor="ctr"/>
            <a:lstStyle/>
            <a:p>
              <a:endParaRPr lang="en-US"/>
            </a:p>
          </p:txBody>
        </p:sp>
        <p:sp>
          <p:nvSpPr>
            <p:cNvPr id="56" name="Freeform 908">
              <a:extLst>
                <a:ext uri="{FF2B5EF4-FFF2-40B4-BE49-F238E27FC236}">
                  <a16:creationId xmlns:a16="http://schemas.microsoft.com/office/drawing/2014/main" id="{DC78AD06-A705-09E2-5796-BD332AD3C95E}"/>
                </a:ext>
              </a:extLst>
            </p:cNvPr>
            <p:cNvSpPr/>
            <p:nvPr/>
          </p:nvSpPr>
          <p:spPr>
            <a:xfrm>
              <a:off x="3402040" y="929259"/>
              <a:ext cx="70740" cy="176479"/>
            </a:xfrm>
            <a:custGeom>
              <a:avLst/>
              <a:gdLst>
                <a:gd name="connsiteX0" fmla="*/ 35470 w 70740"/>
                <a:gd name="connsiteY0" fmla="*/ 0 h 176479"/>
                <a:gd name="connsiteX1" fmla="*/ 29297 w 70740"/>
                <a:gd name="connsiteY1" fmla="*/ 26289 h 176479"/>
                <a:gd name="connsiteX2" fmla="*/ 12381 w 70740"/>
                <a:gd name="connsiteY2" fmla="*/ 107899 h 176479"/>
                <a:gd name="connsiteX3" fmla="*/ 494 w 70740"/>
                <a:gd name="connsiteY3" fmla="*/ 163678 h 176479"/>
                <a:gd name="connsiteX4" fmla="*/ 10095 w 70740"/>
                <a:gd name="connsiteY4" fmla="*/ 176479 h 176479"/>
                <a:gd name="connsiteX5" fmla="*/ 70445 w 70740"/>
                <a:gd name="connsiteY5" fmla="*/ 176479 h 176479"/>
                <a:gd name="connsiteX6" fmla="*/ 68617 w 70740"/>
                <a:gd name="connsiteY6" fmla="*/ 157963 h 176479"/>
                <a:gd name="connsiteX7" fmla="*/ 35470 w 70740"/>
                <a:gd name="connsiteY7" fmla="*/ 0 h 17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40" h="176479">
                  <a:moveTo>
                    <a:pt x="35470" y="0"/>
                  </a:moveTo>
                  <a:cubicBezTo>
                    <a:pt x="32041" y="5029"/>
                    <a:pt x="30440" y="20574"/>
                    <a:pt x="29297" y="26289"/>
                  </a:cubicBezTo>
                  <a:cubicBezTo>
                    <a:pt x="23811" y="53492"/>
                    <a:pt x="18096" y="80696"/>
                    <a:pt x="12381" y="107899"/>
                  </a:cubicBezTo>
                  <a:cubicBezTo>
                    <a:pt x="8495" y="126416"/>
                    <a:pt x="4380" y="145161"/>
                    <a:pt x="494" y="163678"/>
                  </a:cubicBezTo>
                  <a:cubicBezTo>
                    <a:pt x="-1106" y="171679"/>
                    <a:pt x="951" y="176479"/>
                    <a:pt x="10095" y="176479"/>
                  </a:cubicBezTo>
                  <a:cubicBezTo>
                    <a:pt x="32955" y="176479"/>
                    <a:pt x="47585" y="176479"/>
                    <a:pt x="70445" y="176479"/>
                  </a:cubicBezTo>
                  <a:cubicBezTo>
                    <a:pt x="71588" y="176479"/>
                    <a:pt x="69074" y="167792"/>
                    <a:pt x="68617" y="157963"/>
                  </a:cubicBezTo>
                  <a:cubicBezTo>
                    <a:pt x="65873" y="110185"/>
                    <a:pt x="39813" y="1372"/>
                    <a:pt x="35470" y="0"/>
                  </a:cubicBezTo>
                  <a:close/>
                </a:path>
              </a:pathLst>
            </a:custGeom>
            <a:solidFill>
              <a:srgbClr val="FFFFFF"/>
            </a:solidFill>
            <a:ln w="2286" cap="flat">
              <a:noFill/>
              <a:prstDash val="solid"/>
              <a:miter/>
            </a:ln>
          </p:spPr>
          <p:txBody>
            <a:bodyPr rtlCol="0" anchor="ctr"/>
            <a:lstStyle/>
            <a:p>
              <a:endParaRPr lang="en-US"/>
            </a:p>
          </p:txBody>
        </p:sp>
        <p:sp>
          <p:nvSpPr>
            <p:cNvPr id="57" name="Freeform 909">
              <a:extLst>
                <a:ext uri="{FF2B5EF4-FFF2-40B4-BE49-F238E27FC236}">
                  <a16:creationId xmlns:a16="http://schemas.microsoft.com/office/drawing/2014/main" id="{B3DAC9E7-462B-42F0-C280-D35EEBEDB4C7}"/>
                </a:ext>
              </a:extLst>
            </p:cNvPr>
            <p:cNvSpPr/>
            <p:nvPr/>
          </p:nvSpPr>
          <p:spPr>
            <a:xfrm>
              <a:off x="3215261" y="648950"/>
              <a:ext cx="342114" cy="472370"/>
            </a:xfrm>
            <a:custGeom>
              <a:avLst/>
              <a:gdLst>
                <a:gd name="connsiteX0" fmla="*/ 255167 w 342114"/>
                <a:gd name="connsiteY0" fmla="*/ 2103 h 472370"/>
                <a:gd name="connsiteX1" fmla="*/ 210133 w 342114"/>
                <a:gd name="connsiteY1" fmla="*/ 3931 h 472370"/>
                <a:gd name="connsiteX2" fmla="*/ 162584 w 342114"/>
                <a:gd name="connsiteY2" fmla="*/ 21305 h 472370"/>
                <a:gd name="connsiteX3" fmla="*/ 132866 w 342114"/>
                <a:gd name="connsiteY3" fmla="*/ 62224 h 472370"/>
                <a:gd name="connsiteX4" fmla="*/ 101777 w 342114"/>
                <a:gd name="connsiteY4" fmla="*/ 70911 h 472370"/>
                <a:gd name="connsiteX5" fmla="*/ 29996 w 342114"/>
                <a:gd name="connsiteY5" fmla="*/ 37536 h 472370"/>
                <a:gd name="connsiteX6" fmla="*/ 5307 w 342114"/>
                <a:gd name="connsiteY6" fmla="*/ 39364 h 472370"/>
                <a:gd name="connsiteX7" fmla="*/ 2336 w 342114"/>
                <a:gd name="connsiteY7" fmla="*/ 66339 h 472370"/>
                <a:gd name="connsiteX8" fmla="*/ 12165 w 342114"/>
                <a:gd name="connsiteY8" fmla="*/ 77769 h 472370"/>
                <a:gd name="connsiteX9" fmla="*/ 93776 w 342114"/>
                <a:gd name="connsiteY9" fmla="*/ 129204 h 472370"/>
                <a:gd name="connsiteX10" fmla="*/ 122808 w 342114"/>
                <a:gd name="connsiteY10" fmla="*/ 128290 h 472370"/>
                <a:gd name="connsiteX11" fmla="*/ 152983 w 342114"/>
                <a:gd name="connsiteY11" fmla="*/ 110230 h 472370"/>
                <a:gd name="connsiteX12" fmla="*/ 167385 w 342114"/>
                <a:gd name="connsiteY12" fmla="*/ 118231 h 472370"/>
                <a:gd name="connsiteX13" fmla="*/ 164642 w 342114"/>
                <a:gd name="connsiteY13" fmla="*/ 162123 h 472370"/>
                <a:gd name="connsiteX14" fmla="*/ 124408 w 342114"/>
                <a:gd name="connsiteY14" fmla="*/ 450616 h 472370"/>
                <a:gd name="connsiteX15" fmla="*/ 174471 w 342114"/>
                <a:gd name="connsiteY15" fmla="*/ 442158 h 472370"/>
                <a:gd name="connsiteX16" fmla="*/ 195503 w 342114"/>
                <a:gd name="connsiteY16" fmla="*/ 339059 h 472370"/>
                <a:gd name="connsiteX17" fmla="*/ 213105 w 342114"/>
                <a:gd name="connsiteY17" fmla="*/ 266593 h 472370"/>
                <a:gd name="connsiteX18" fmla="*/ 232079 w 342114"/>
                <a:gd name="connsiteY18" fmla="*/ 248991 h 472370"/>
                <a:gd name="connsiteX19" fmla="*/ 257225 w 342114"/>
                <a:gd name="connsiteY19" fmla="*/ 262249 h 472370"/>
                <a:gd name="connsiteX20" fmla="*/ 269798 w 342114"/>
                <a:gd name="connsiteY20" fmla="*/ 297225 h 472370"/>
                <a:gd name="connsiteX21" fmla="*/ 278713 w 342114"/>
                <a:gd name="connsiteY21" fmla="*/ 397809 h 472370"/>
                <a:gd name="connsiteX22" fmla="*/ 285800 w 342114"/>
                <a:gd name="connsiteY22" fmla="*/ 461360 h 472370"/>
                <a:gd name="connsiteX23" fmla="*/ 301802 w 342114"/>
                <a:gd name="connsiteY23" fmla="*/ 472333 h 472370"/>
                <a:gd name="connsiteX24" fmla="*/ 326948 w 342114"/>
                <a:gd name="connsiteY24" fmla="*/ 455645 h 472370"/>
                <a:gd name="connsiteX25" fmla="*/ 329691 w 342114"/>
                <a:gd name="connsiteY25" fmla="*/ 427299 h 472370"/>
                <a:gd name="connsiteX26" fmla="*/ 326262 w 342114"/>
                <a:gd name="connsiteY26" fmla="*/ 370377 h 472370"/>
                <a:gd name="connsiteX27" fmla="*/ 308888 w 342114"/>
                <a:gd name="connsiteY27" fmla="*/ 202356 h 472370"/>
                <a:gd name="connsiteX28" fmla="*/ 294944 w 342114"/>
                <a:gd name="connsiteY28" fmla="*/ 113431 h 472370"/>
                <a:gd name="connsiteX29" fmla="*/ 299744 w 342114"/>
                <a:gd name="connsiteY29" fmla="*/ 94228 h 472370"/>
                <a:gd name="connsiteX30" fmla="*/ 327862 w 342114"/>
                <a:gd name="connsiteY30" fmla="*/ 239847 h 472370"/>
                <a:gd name="connsiteX31" fmla="*/ 341807 w 342114"/>
                <a:gd name="connsiteY31" fmla="*/ 214015 h 472370"/>
                <a:gd name="connsiteX32" fmla="*/ 324433 w 342114"/>
                <a:gd name="connsiteY32" fmla="*/ 76626 h 472370"/>
                <a:gd name="connsiteX33" fmla="*/ 307059 w 342114"/>
                <a:gd name="connsiteY33" fmla="*/ 24963 h 472370"/>
                <a:gd name="connsiteX34" fmla="*/ 255167 w 342114"/>
                <a:gd name="connsiteY34" fmla="*/ 2103 h 47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2114" h="472370">
                  <a:moveTo>
                    <a:pt x="255167" y="2103"/>
                  </a:moveTo>
                  <a:cubicBezTo>
                    <a:pt x="239851" y="8046"/>
                    <a:pt x="225221" y="8732"/>
                    <a:pt x="210133" y="3931"/>
                  </a:cubicBezTo>
                  <a:cubicBezTo>
                    <a:pt x="189559" y="-2698"/>
                    <a:pt x="174471" y="5074"/>
                    <a:pt x="162584" y="21305"/>
                  </a:cubicBezTo>
                  <a:cubicBezTo>
                    <a:pt x="152526" y="34792"/>
                    <a:pt x="142467" y="48280"/>
                    <a:pt x="132866" y="62224"/>
                  </a:cubicBezTo>
                  <a:cubicBezTo>
                    <a:pt x="120293" y="80055"/>
                    <a:pt x="120750" y="80055"/>
                    <a:pt x="101777" y="70911"/>
                  </a:cubicBezTo>
                  <a:cubicBezTo>
                    <a:pt x="78002" y="59481"/>
                    <a:pt x="54228" y="48280"/>
                    <a:pt x="29996" y="37536"/>
                  </a:cubicBezTo>
                  <a:cubicBezTo>
                    <a:pt x="21995" y="34107"/>
                    <a:pt x="11937" y="32278"/>
                    <a:pt x="5307" y="39364"/>
                  </a:cubicBezTo>
                  <a:cubicBezTo>
                    <a:pt x="-1551" y="46908"/>
                    <a:pt x="-865" y="57424"/>
                    <a:pt x="2336" y="66339"/>
                  </a:cubicBezTo>
                  <a:cubicBezTo>
                    <a:pt x="3936" y="70683"/>
                    <a:pt x="8279" y="74569"/>
                    <a:pt x="12165" y="77769"/>
                  </a:cubicBezTo>
                  <a:cubicBezTo>
                    <a:pt x="37311" y="98115"/>
                    <a:pt x="65658" y="113431"/>
                    <a:pt x="93776" y="129204"/>
                  </a:cubicBezTo>
                  <a:cubicBezTo>
                    <a:pt x="103605" y="134691"/>
                    <a:pt x="112978" y="134691"/>
                    <a:pt x="122808" y="128290"/>
                  </a:cubicBezTo>
                  <a:cubicBezTo>
                    <a:pt x="132638" y="121889"/>
                    <a:pt x="142696" y="115945"/>
                    <a:pt x="152983" y="110230"/>
                  </a:cubicBezTo>
                  <a:cubicBezTo>
                    <a:pt x="162127" y="105430"/>
                    <a:pt x="167385" y="107944"/>
                    <a:pt x="167385" y="118231"/>
                  </a:cubicBezTo>
                  <a:cubicBezTo>
                    <a:pt x="167385" y="132862"/>
                    <a:pt x="166242" y="147492"/>
                    <a:pt x="164642" y="162123"/>
                  </a:cubicBezTo>
                  <a:cubicBezTo>
                    <a:pt x="156641" y="264535"/>
                    <a:pt x="127837" y="419983"/>
                    <a:pt x="124408" y="450616"/>
                  </a:cubicBezTo>
                  <a:cubicBezTo>
                    <a:pt x="122351" y="468904"/>
                    <a:pt x="167156" y="481934"/>
                    <a:pt x="174471" y="442158"/>
                  </a:cubicBezTo>
                  <a:cubicBezTo>
                    <a:pt x="181329" y="407639"/>
                    <a:pt x="190245" y="373578"/>
                    <a:pt x="195503" y="339059"/>
                  </a:cubicBezTo>
                  <a:cubicBezTo>
                    <a:pt x="199160" y="314142"/>
                    <a:pt x="206704" y="290596"/>
                    <a:pt x="213105" y="266593"/>
                  </a:cubicBezTo>
                  <a:cubicBezTo>
                    <a:pt x="215848" y="256534"/>
                    <a:pt x="220191" y="250134"/>
                    <a:pt x="232079" y="248991"/>
                  </a:cubicBezTo>
                  <a:cubicBezTo>
                    <a:pt x="244194" y="247848"/>
                    <a:pt x="251738" y="252420"/>
                    <a:pt x="257225" y="262249"/>
                  </a:cubicBezTo>
                  <a:cubicBezTo>
                    <a:pt x="263397" y="273222"/>
                    <a:pt x="267283" y="285109"/>
                    <a:pt x="269798" y="297225"/>
                  </a:cubicBezTo>
                  <a:cubicBezTo>
                    <a:pt x="276884" y="330372"/>
                    <a:pt x="277570" y="363976"/>
                    <a:pt x="278713" y="397809"/>
                  </a:cubicBezTo>
                  <a:cubicBezTo>
                    <a:pt x="279399" y="417697"/>
                    <a:pt x="279627" y="442158"/>
                    <a:pt x="285800" y="461360"/>
                  </a:cubicBezTo>
                  <a:cubicBezTo>
                    <a:pt x="288314" y="469132"/>
                    <a:pt x="290600" y="472790"/>
                    <a:pt x="301802" y="472333"/>
                  </a:cubicBezTo>
                  <a:cubicBezTo>
                    <a:pt x="314603" y="471876"/>
                    <a:pt x="323747" y="467761"/>
                    <a:pt x="326948" y="455645"/>
                  </a:cubicBezTo>
                  <a:cubicBezTo>
                    <a:pt x="329462" y="446272"/>
                    <a:pt x="330148" y="436900"/>
                    <a:pt x="329691" y="427299"/>
                  </a:cubicBezTo>
                  <a:cubicBezTo>
                    <a:pt x="329005" y="408325"/>
                    <a:pt x="327176" y="389351"/>
                    <a:pt x="326262" y="370377"/>
                  </a:cubicBezTo>
                  <a:cubicBezTo>
                    <a:pt x="323747" y="313913"/>
                    <a:pt x="315746" y="258135"/>
                    <a:pt x="308888" y="202356"/>
                  </a:cubicBezTo>
                  <a:cubicBezTo>
                    <a:pt x="305231" y="172410"/>
                    <a:pt x="299744" y="142920"/>
                    <a:pt x="294944" y="113431"/>
                  </a:cubicBezTo>
                  <a:cubicBezTo>
                    <a:pt x="294029" y="107944"/>
                    <a:pt x="290372" y="100858"/>
                    <a:pt x="299744" y="94228"/>
                  </a:cubicBezTo>
                  <a:cubicBezTo>
                    <a:pt x="313460" y="142234"/>
                    <a:pt x="319175" y="189783"/>
                    <a:pt x="327862" y="239847"/>
                  </a:cubicBezTo>
                  <a:cubicBezTo>
                    <a:pt x="340206" y="232531"/>
                    <a:pt x="343178" y="224073"/>
                    <a:pt x="341807" y="214015"/>
                  </a:cubicBezTo>
                  <a:cubicBezTo>
                    <a:pt x="336320" y="168295"/>
                    <a:pt x="331520" y="122346"/>
                    <a:pt x="324433" y="76626"/>
                  </a:cubicBezTo>
                  <a:cubicBezTo>
                    <a:pt x="321690" y="58795"/>
                    <a:pt x="317575" y="40507"/>
                    <a:pt x="307059" y="24963"/>
                  </a:cubicBezTo>
                  <a:cubicBezTo>
                    <a:pt x="294258" y="5760"/>
                    <a:pt x="272769" y="-4755"/>
                    <a:pt x="255167" y="2103"/>
                  </a:cubicBezTo>
                  <a:close/>
                </a:path>
              </a:pathLst>
            </a:custGeom>
            <a:solidFill>
              <a:srgbClr val="FFFFFF"/>
            </a:solidFill>
            <a:ln w="2286" cap="flat">
              <a:noFill/>
              <a:prstDash val="solid"/>
              <a:miter/>
            </a:ln>
          </p:spPr>
          <p:txBody>
            <a:bodyPr rtlCol="0" anchor="ctr"/>
            <a:lstStyle/>
            <a:p>
              <a:endParaRPr lang="en-US"/>
            </a:p>
          </p:txBody>
        </p:sp>
        <p:sp>
          <p:nvSpPr>
            <p:cNvPr id="58" name="Freeform 910">
              <a:extLst>
                <a:ext uri="{FF2B5EF4-FFF2-40B4-BE49-F238E27FC236}">
                  <a16:creationId xmlns:a16="http://schemas.microsoft.com/office/drawing/2014/main" id="{DA1ED7D7-F31E-1C1E-0874-EE4B643E4F16}"/>
                </a:ext>
              </a:extLst>
            </p:cNvPr>
            <p:cNvSpPr/>
            <p:nvPr/>
          </p:nvSpPr>
          <p:spPr>
            <a:xfrm>
              <a:off x="3370513" y="501470"/>
              <a:ext cx="138647" cy="141560"/>
            </a:xfrm>
            <a:custGeom>
              <a:avLst/>
              <a:gdLst>
                <a:gd name="connsiteX0" fmla="*/ 53738 w 138647"/>
                <a:gd name="connsiteY0" fmla="*/ 138381 h 141560"/>
                <a:gd name="connsiteX1" fmla="*/ 137634 w 138647"/>
                <a:gd name="connsiteY1" fmla="*/ 62029 h 141560"/>
                <a:gd name="connsiteX2" fmla="*/ 91229 w 138647"/>
                <a:gd name="connsiteY2" fmla="*/ 2593 h 141560"/>
                <a:gd name="connsiteX3" fmla="*/ 17 w 138647"/>
                <a:gd name="connsiteY3" fmla="*/ 73916 h 141560"/>
                <a:gd name="connsiteX4" fmla="*/ 53738 w 138647"/>
                <a:gd name="connsiteY4" fmla="*/ 138381 h 14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47" h="141560">
                  <a:moveTo>
                    <a:pt x="53738" y="138381"/>
                  </a:moveTo>
                  <a:cubicBezTo>
                    <a:pt x="100144" y="154840"/>
                    <a:pt x="146093" y="104091"/>
                    <a:pt x="137634" y="62029"/>
                  </a:cubicBezTo>
                  <a:cubicBezTo>
                    <a:pt x="135120" y="49913"/>
                    <a:pt x="140378" y="14708"/>
                    <a:pt x="91229" y="2593"/>
                  </a:cubicBezTo>
                  <a:cubicBezTo>
                    <a:pt x="11904" y="-14552"/>
                    <a:pt x="-211" y="58371"/>
                    <a:pt x="17" y="73916"/>
                  </a:cubicBezTo>
                  <a:cubicBezTo>
                    <a:pt x="-669" y="102948"/>
                    <a:pt x="19220" y="126037"/>
                    <a:pt x="53738" y="138381"/>
                  </a:cubicBezTo>
                  <a:close/>
                </a:path>
              </a:pathLst>
            </a:custGeom>
            <a:solidFill>
              <a:srgbClr val="FFFFFF"/>
            </a:solidFill>
            <a:ln w="2286" cap="flat">
              <a:noFill/>
              <a:prstDash val="solid"/>
              <a:miter/>
            </a:ln>
          </p:spPr>
          <p:txBody>
            <a:bodyPr rtlCol="0" anchor="ctr"/>
            <a:lstStyle/>
            <a:p>
              <a:endParaRPr lang="en-US"/>
            </a:p>
          </p:txBody>
        </p:sp>
        <p:sp>
          <p:nvSpPr>
            <p:cNvPr id="59" name="Freeform 911">
              <a:extLst>
                <a:ext uri="{FF2B5EF4-FFF2-40B4-BE49-F238E27FC236}">
                  <a16:creationId xmlns:a16="http://schemas.microsoft.com/office/drawing/2014/main" id="{2CEF6035-CFFB-EE6F-4C15-0DDC9EFABEAF}"/>
                </a:ext>
              </a:extLst>
            </p:cNvPr>
            <p:cNvSpPr/>
            <p:nvPr/>
          </p:nvSpPr>
          <p:spPr>
            <a:xfrm>
              <a:off x="3212796" y="74272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60" name="Freeform 912">
              <a:extLst>
                <a:ext uri="{FF2B5EF4-FFF2-40B4-BE49-F238E27FC236}">
                  <a16:creationId xmlns:a16="http://schemas.microsoft.com/office/drawing/2014/main" id="{3B39378C-5781-1FAD-E163-094B706E68B4}"/>
                </a:ext>
              </a:extLst>
            </p:cNvPr>
            <p:cNvSpPr/>
            <p:nvPr/>
          </p:nvSpPr>
          <p:spPr>
            <a:xfrm>
              <a:off x="3213482" y="74180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61" name="Freeform 913">
              <a:extLst>
                <a:ext uri="{FF2B5EF4-FFF2-40B4-BE49-F238E27FC236}">
                  <a16:creationId xmlns:a16="http://schemas.microsoft.com/office/drawing/2014/main" id="{75132F56-A01C-EF62-CB6B-3CEEEB11B98E}"/>
                </a:ext>
              </a:extLst>
            </p:cNvPr>
            <p:cNvSpPr/>
            <p:nvPr/>
          </p:nvSpPr>
          <p:spPr>
            <a:xfrm>
              <a:off x="3211653" y="744778"/>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62" name="Freeform 914">
              <a:extLst>
                <a:ext uri="{FF2B5EF4-FFF2-40B4-BE49-F238E27FC236}">
                  <a16:creationId xmlns:a16="http://schemas.microsoft.com/office/drawing/2014/main" id="{EE857162-AC7C-550E-DE54-21914445D613}"/>
                </a:ext>
              </a:extLst>
            </p:cNvPr>
            <p:cNvSpPr/>
            <p:nvPr/>
          </p:nvSpPr>
          <p:spPr>
            <a:xfrm>
              <a:off x="2644131" y="312514"/>
              <a:ext cx="927085" cy="825021"/>
            </a:xfrm>
            <a:custGeom>
              <a:avLst/>
              <a:gdLst>
                <a:gd name="connsiteX0" fmla="*/ 20025 w 927085"/>
                <a:gd name="connsiteY0" fmla="*/ 734931 h 825021"/>
                <a:gd name="connsiteX1" fmla="*/ 48600 w 927085"/>
                <a:gd name="connsiteY1" fmla="*/ 735160 h 825021"/>
                <a:gd name="connsiteX2" fmla="*/ 143012 w 927085"/>
                <a:gd name="connsiteY2" fmla="*/ 734931 h 825021"/>
                <a:gd name="connsiteX3" fmla="*/ 255255 w 927085"/>
                <a:gd name="connsiteY3" fmla="*/ 734703 h 825021"/>
                <a:gd name="connsiteX4" fmla="*/ 279029 w 927085"/>
                <a:gd name="connsiteY4" fmla="*/ 756648 h 825021"/>
                <a:gd name="connsiteX5" fmla="*/ 284744 w 927085"/>
                <a:gd name="connsiteY5" fmla="*/ 786823 h 825021"/>
                <a:gd name="connsiteX6" fmla="*/ 307147 w 927085"/>
                <a:gd name="connsiteY6" fmla="*/ 806026 h 825021"/>
                <a:gd name="connsiteX7" fmla="*/ 366354 w 927085"/>
                <a:gd name="connsiteY7" fmla="*/ 808540 h 825021"/>
                <a:gd name="connsiteX8" fmla="*/ 452079 w 927085"/>
                <a:gd name="connsiteY8" fmla="*/ 806712 h 825021"/>
                <a:gd name="connsiteX9" fmla="*/ 653704 w 927085"/>
                <a:gd name="connsiteY9" fmla="*/ 806940 h 825021"/>
                <a:gd name="connsiteX10" fmla="*/ 684337 w 927085"/>
                <a:gd name="connsiteY10" fmla="*/ 807169 h 825021"/>
                <a:gd name="connsiteX11" fmla="*/ 743773 w 927085"/>
                <a:gd name="connsiteY11" fmla="*/ 810141 h 825021"/>
                <a:gd name="connsiteX12" fmla="*/ 769605 w 927085"/>
                <a:gd name="connsiteY12" fmla="*/ 807169 h 825021"/>
                <a:gd name="connsiteX13" fmla="*/ 821497 w 927085"/>
                <a:gd name="connsiteY13" fmla="*/ 806940 h 825021"/>
                <a:gd name="connsiteX14" fmla="*/ 852129 w 927085"/>
                <a:gd name="connsiteY14" fmla="*/ 818370 h 825021"/>
                <a:gd name="connsiteX15" fmla="*/ 912251 w 927085"/>
                <a:gd name="connsiteY15" fmla="*/ 793224 h 825021"/>
                <a:gd name="connsiteX16" fmla="*/ 914537 w 927085"/>
                <a:gd name="connsiteY16" fmla="*/ 762820 h 825021"/>
                <a:gd name="connsiteX17" fmla="*/ 901507 w 927085"/>
                <a:gd name="connsiteY17" fmla="*/ 611716 h 825021"/>
                <a:gd name="connsiteX18" fmla="*/ 912480 w 927085"/>
                <a:gd name="connsiteY18" fmla="*/ 583598 h 825021"/>
                <a:gd name="connsiteX19" fmla="*/ 925053 w 927085"/>
                <a:gd name="connsiteY19" fmla="*/ 544965 h 825021"/>
                <a:gd name="connsiteX20" fmla="*/ 919795 w 927085"/>
                <a:gd name="connsiteY20" fmla="*/ 508160 h 825021"/>
                <a:gd name="connsiteX21" fmla="*/ 900821 w 927085"/>
                <a:gd name="connsiteY21" fmla="*/ 382201 h 825021"/>
                <a:gd name="connsiteX22" fmla="*/ 863788 w 927085"/>
                <a:gd name="connsiteY22" fmla="*/ 332367 h 825021"/>
                <a:gd name="connsiteX23" fmla="*/ 851443 w 927085"/>
                <a:gd name="connsiteY23" fmla="*/ 323451 h 825021"/>
                <a:gd name="connsiteX24" fmla="*/ 873160 w 927085"/>
                <a:gd name="connsiteY24" fmla="*/ 288704 h 825021"/>
                <a:gd name="connsiteX25" fmla="*/ 865388 w 927085"/>
                <a:gd name="connsiteY25" fmla="*/ 210523 h 825021"/>
                <a:gd name="connsiteX26" fmla="*/ 804352 w 927085"/>
                <a:gd name="connsiteY26" fmla="*/ 177604 h 825021"/>
                <a:gd name="connsiteX27" fmla="*/ 740572 w 927085"/>
                <a:gd name="connsiteY27" fmla="*/ 193378 h 825021"/>
                <a:gd name="connsiteX28" fmla="*/ 728685 w 927085"/>
                <a:gd name="connsiteY28" fmla="*/ 165260 h 825021"/>
                <a:gd name="connsiteX29" fmla="*/ 703082 w 927085"/>
                <a:gd name="connsiteY29" fmla="*/ 81135 h 825021"/>
                <a:gd name="connsiteX30" fmla="*/ 666735 w 927085"/>
                <a:gd name="connsiteY30" fmla="*/ 40444 h 825021"/>
                <a:gd name="connsiteX31" fmla="*/ 638388 w 927085"/>
                <a:gd name="connsiteY31" fmla="*/ 21928 h 825021"/>
                <a:gd name="connsiteX32" fmla="*/ 627415 w 927085"/>
                <a:gd name="connsiteY32" fmla="*/ 11412 h 825021"/>
                <a:gd name="connsiteX33" fmla="*/ 551292 w 927085"/>
                <a:gd name="connsiteY33" fmla="*/ 21242 h 825021"/>
                <a:gd name="connsiteX34" fmla="*/ 531175 w 927085"/>
                <a:gd name="connsiteY34" fmla="*/ 36101 h 825021"/>
                <a:gd name="connsiteX35" fmla="*/ 506715 w 927085"/>
                <a:gd name="connsiteY35" fmla="*/ 35872 h 825021"/>
                <a:gd name="connsiteX36" fmla="*/ 488884 w 927085"/>
                <a:gd name="connsiteY36" fmla="*/ 26043 h 825021"/>
                <a:gd name="connsiteX37" fmla="*/ 387843 w 927085"/>
                <a:gd name="connsiteY37" fmla="*/ 27871 h 825021"/>
                <a:gd name="connsiteX38" fmla="*/ 372069 w 927085"/>
                <a:gd name="connsiteY38" fmla="*/ 38844 h 825021"/>
                <a:gd name="connsiteX39" fmla="*/ 338922 w 927085"/>
                <a:gd name="connsiteY39" fmla="*/ 37930 h 825021"/>
                <a:gd name="connsiteX40" fmla="*/ 315605 w 927085"/>
                <a:gd name="connsiteY40" fmla="*/ 22614 h 825021"/>
                <a:gd name="connsiteX41" fmla="*/ 234909 w 927085"/>
                <a:gd name="connsiteY41" fmla="*/ 17813 h 825021"/>
                <a:gd name="connsiteX42" fmla="*/ 193533 w 927085"/>
                <a:gd name="connsiteY42" fmla="*/ 37930 h 825021"/>
                <a:gd name="connsiteX43" fmla="*/ 174102 w 927085"/>
                <a:gd name="connsiteY43" fmla="*/ 40673 h 825021"/>
                <a:gd name="connsiteX44" fmla="*/ 124953 w 927085"/>
                <a:gd name="connsiteY44" fmla="*/ 86164 h 825021"/>
                <a:gd name="connsiteX45" fmla="*/ 123124 w 927085"/>
                <a:gd name="connsiteY45" fmla="*/ 92565 h 825021"/>
                <a:gd name="connsiteX46" fmla="*/ 103236 w 927085"/>
                <a:gd name="connsiteY46" fmla="*/ 182634 h 825021"/>
                <a:gd name="connsiteX47" fmla="*/ 46771 w 927085"/>
                <a:gd name="connsiteY47" fmla="*/ 464955 h 825021"/>
                <a:gd name="connsiteX48" fmla="*/ 366 w 927085"/>
                <a:gd name="connsiteY48" fmla="*/ 710928 h 825021"/>
                <a:gd name="connsiteX49" fmla="*/ 20025 w 927085"/>
                <a:gd name="connsiteY49" fmla="*/ 734931 h 825021"/>
                <a:gd name="connsiteX50" fmla="*/ 828355 w 927085"/>
                <a:gd name="connsiteY50" fmla="*/ 793453 h 825021"/>
                <a:gd name="connsiteX51" fmla="*/ 768004 w 927085"/>
                <a:gd name="connsiteY51" fmla="*/ 793453 h 825021"/>
                <a:gd name="connsiteX52" fmla="*/ 758403 w 927085"/>
                <a:gd name="connsiteY52" fmla="*/ 780651 h 825021"/>
                <a:gd name="connsiteX53" fmla="*/ 770290 w 927085"/>
                <a:gd name="connsiteY53" fmla="*/ 724873 h 825021"/>
                <a:gd name="connsiteX54" fmla="*/ 787207 w 927085"/>
                <a:gd name="connsiteY54" fmla="*/ 643263 h 825021"/>
                <a:gd name="connsiteX55" fmla="*/ 793379 w 927085"/>
                <a:gd name="connsiteY55" fmla="*/ 616974 h 825021"/>
                <a:gd name="connsiteX56" fmla="*/ 826526 w 927085"/>
                <a:gd name="connsiteY56" fmla="*/ 774936 h 825021"/>
                <a:gd name="connsiteX57" fmla="*/ 828355 w 927085"/>
                <a:gd name="connsiteY57" fmla="*/ 793453 h 825021"/>
                <a:gd name="connsiteX58" fmla="*/ 803666 w 927085"/>
                <a:gd name="connsiteY58" fmla="*/ 599600 h 825021"/>
                <a:gd name="connsiteX59" fmla="*/ 827898 w 927085"/>
                <a:gd name="connsiteY59" fmla="*/ 627946 h 825021"/>
                <a:gd name="connsiteX60" fmla="*/ 843442 w 927085"/>
                <a:gd name="connsiteY60" fmla="*/ 788652 h 825021"/>
                <a:gd name="connsiteX61" fmla="*/ 803666 w 927085"/>
                <a:gd name="connsiteY61" fmla="*/ 599600 h 825021"/>
                <a:gd name="connsiteX62" fmla="*/ 878647 w 927085"/>
                <a:gd name="connsiteY62" fmla="*/ 361856 h 825021"/>
                <a:gd name="connsiteX63" fmla="*/ 896020 w 927085"/>
                <a:gd name="connsiteY63" fmla="*/ 413520 h 825021"/>
                <a:gd name="connsiteX64" fmla="*/ 913394 w 927085"/>
                <a:gd name="connsiteY64" fmla="*/ 550908 h 825021"/>
                <a:gd name="connsiteX65" fmla="*/ 899449 w 927085"/>
                <a:gd name="connsiteY65" fmla="*/ 576740 h 825021"/>
                <a:gd name="connsiteX66" fmla="*/ 871332 w 927085"/>
                <a:gd name="connsiteY66" fmla="*/ 431122 h 825021"/>
                <a:gd name="connsiteX67" fmla="*/ 866531 w 927085"/>
                <a:gd name="connsiteY67" fmla="*/ 450324 h 825021"/>
                <a:gd name="connsiteX68" fmla="*/ 880476 w 927085"/>
                <a:gd name="connsiteY68" fmla="*/ 539250 h 825021"/>
                <a:gd name="connsiteX69" fmla="*/ 897849 w 927085"/>
                <a:gd name="connsiteY69" fmla="*/ 707271 h 825021"/>
                <a:gd name="connsiteX70" fmla="*/ 901278 w 927085"/>
                <a:gd name="connsiteY70" fmla="*/ 764192 h 825021"/>
                <a:gd name="connsiteX71" fmla="*/ 898535 w 927085"/>
                <a:gd name="connsiteY71" fmla="*/ 792538 h 825021"/>
                <a:gd name="connsiteX72" fmla="*/ 873389 w 927085"/>
                <a:gd name="connsiteY72" fmla="*/ 809226 h 825021"/>
                <a:gd name="connsiteX73" fmla="*/ 857387 w 927085"/>
                <a:gd name="connsiteY73" fmla="*/ 798253 h 825021"/>
                <a:gd name="connsiteX74" fmla="*/ 850300 w 927085"/>
                <a:gd name="connsiteY74" fmla="*/ 734703 h 825021"/>
                <a:gd name="connsiteX75" fmla="*/ 841385 w 927085"/>
                <a:gd name="connsiteY75" fmla="*/ 634119 h 825021"/>
                <a:gd name="connsiteX76" fmla="*/ 828812 w 927085"/>
                <a:gd name="connsiteY76" fmla="*/ 599143 h 825021"/>
                <a:gd name="connsiteX77" fmla="*/ 803666 w 927085"/>
                <a:gd name="connsiteY77" fmla="*/ 585884 h 825021"/>
                <a:gd name="connsiteX78" fmla="*/ 784692 w 927085"/>
                <a:gd name="connsiteY78" fmla="*/ 603486 h 825021"/>
                <a:gd name="connsiteX79" fmla="*/ 767090 w 927085"/>
                <a:gd name="connsiteY79" fmla="*/ 675952 h 825021"/>
                <a:gd name="connsiteX80" fmla="*/ 746059 w 927085"/>
                <a:gd name="connsiteY80" fmla="*/ 779051 h 825021"/>
                <a:gd name="connsiteX81" fmla="*/ 695995 w 927085"/>
                <a:gd name="connsiteY81" fmla="*/ 787509 h 825021"/>
                <a:gd name="connsiteX82" fmla="*/ 736229 w 927085"/>
                <a:gd name="connsiteY82" fmla="*/ 499016 h 825021"/>
                <a:gd name="connsiteX83" fmla="*/ 738972 w 927085"/>
                <a:gd name="connsiteY83" fmla="*/ 455125 h 825021"/>
                <a:gd name="connsiteX84" fmla="*/ 724570 w 927085"/>
                <a:gd name="connsiteY84" fmla="*/ 447124 h 825021"/>
                <a:gd name="connsiteX85" fmla="*/ 694395 w 927085"/>
                <a:gd name="connsiteY85" fmla="*/ 465183 h 825021"/>
                <a:gd name="connsiteX86" fmla="*/ 665363 w 927085"/>
                <a:gd name="connsiteY86" fmla="*/ 466098 h 825021"/>
                <a:gd name="connsiteX87" fmla="*/ 583753 w 927085"/>
                <a:gd name="connsiteY87" fmla="*/ 414663 h 825021"/>
                <a:gd name="connsiteX88" fmla="*/ 573923 w 927085"/>
                <a:gd name="connsiteY88" fmla="*/ 403233 h 825021"/>
                <a:gd name="connsiteX89" fmla="*/ 576895 w 927085"/>
                <a:gd name="connsiteY89" fmla="*/ 376258 h 825021"/>
                <a:gd name="connsiteX90" fmla="*/ 601584 w 927085"/>
                <a:gd name="connsiteY90" fmla="*/ 374429 h 825021"/>
                <a:gd name="connsiteX91" fmla="*/ 673364 w 927085"/>
                <a:gd name="connsiteY91" fmla="*/ 407805 h 825021"/>
                <a:gd name="connsiteX92" fmla="*/ 704454 w 927085"/>
                <a:gd name="connsiteY92" fmla="*/ 399118 h 825021"/>
                <a:gd name="connsiteX93" fmla="*/ 734172 w 927085"/>
                <a:gd name="connsiteY93" fmla="*/ 358198 h 825021"/>
                <a:gd name="connsiteX94" fmla="*/ 781720 w 927085"/>
                <a:gd name="connsiteY94" fmla="*/ 340825 h 825021"/>
                <a:gd name="connsiteX95" fmla="*/ 826755 w 927085"/>
                <a:gd name="connsiteY95" fmla="*/ 338996 h 825021"/>
                <a:gd name="connsiteX96" fmla="*/ 878647 w 927085"/>
                <a:gd name="connsiteY96" fmla="*/ 361856 h 825021"/>
                <a:gd name="connsiteX97" fmla="*/ 817382 w 927085"/>
                <a:gd name="connsiteY97" fmla="*/ 191549 h 825021"/>
                <a:gd name="connsiteX98" fmla="*/ 863788 w 927085"/>
                <a:gd name="connsiteY98" fmla="*/ 250985 h 825021"/>
                <a:gd name="connsiteX99" fmla="*/ 779892 w 927085"/>
                <a:gd name="connsiteY99" fmla="*/ 327337 h 825021"/>
                <a:gd name="connsiteX100" fmla="*/ 725942 w 927085"/>
                <a:gd name="connsiteY100" fmla="*/ 262872 h 825021"/>
                <a:gd name="connsiteX101" fmla="*/ 817382 w 927085"/>
                <a:gd name="connsiteY101" fmla="*/ 191549 h 825021"/>
                <a:gd name="connsiteX102" fmla="*/ 631759 w 927085"/>
                <a:gd name="connsiteY102" fmla="*/ 33129 h 825021"/>
                <a:gd name="connsiteX103" fmla="*/ 562722 w 927085"/>
                <a:gd name="connsiteY103" fmla="*/ 34501 h 825021"/>
                <a:gd name="connsiteX104" fmla="*/ 631759 w 927085"/>
                <a:gd name="connsiteY104" fmla="*/ 33129 h 825021"/>
                <a:gd name="connsiteX105" fmla="*/ 471053 w 927085"/>
                <a:gd name="connsiteY105" fmla="*/ 24900 h 825021"/>
                <a:gd name="connsiteX106" fmla="*/ 474482 w 927085"/>
                <a:gd name="connsiteY106" fmla="*/ 32672 h 825021"/>
                <a:gd name="connsiteX107" fmla="*/ 466252 w 927085"/>
                <a:gd name="connsiteY107" fmla="*/ 37701 h 825021"/>
                <a:gd name="connsiteX108" fmla="*/ 455280 w 927085"/>
                <a:gd name="connsiteY108" fmla="*/ 37930 h 825021"/>
                <a:gd name="connsiteX109" fmla="*/ 404988 w 927085"/>
                <a:gd name="connsiteY109" fmla="*/ 35187 h 825021"/>
                <a:gd name="connsiteX110" fmla="*/ 471053 w 927085"/>
                <a:gd name="connsiteY110" fmla="*/ 24900 h 825021"/>
                <a:gd name="connsiteX111" fmla="*/ 307833 w 927085"/>
                <a:gd name="connsiteY111" fmla="*/ 37701 h 825021"/>
                <a:gd name="connsiteX112" fmla="*/ 239938 w 927085"/>
                <a:gd name="connsiteY112" fmla="*/ 37930 h 825021"/>
                <a:gd name="connsiteX113" fmla="*/ 307833 w 927085"/>
                <a:gd name="connsiteY113" fmla="*/ 37701 h 825021"/>
                <a:gd name="connsiteX114" fmla="*/ 187360 w 927085"/>
                <a:gd name="connsiteY114" fmla="*/ 53017 h 825021"/>
                <a:gd name="connsiteX115" fmla="*/ 261884 w 927085"/>
                <a:gd name="connsiteY115" fmla="*/ 52332 h 825021"/>
                <a:gd name="connsiteX116" fmla="*/ 303718 w 927085"/>
                <a:gd name="connsiteY116" fmla="*/ 53017 h 825021"/>
                <a:gd name="connsiteX117" fmla="*/ 313090 w 927085"/>
                <a:gd name="connsiteY117" fmla="*/ 67419 h 825021"/>
                <a:gd name="connsiteX118" fmla="*/ 269656 w 927085"/>
                <a:gd name="connsiteY118" fmla="*/ 85479 h 825021"/>
                <a:gd name="connsiteX119" fmla="*/ 256169 w 927085"/>
                <a:gd name="connsiteY119" fmla="*/ 83878 h 825021"/>
                <a:gd name="connsiteX120" fmla="*/ 260741 w 927085"/>
                <a:gd name="connsiteY120" fmla="*/ 100338 h 825021"/>
                <a:gd name="connsiteX121" fmla="*/ 319720 w 927085"/>
                <a:gd name="connsiteY121" fmla="*/ 88222 h 825021"/>
                <a:gd name="connsiteX122" fmla="*/ 330464 w 927085"/>
                <a:gd name="connsiteY122" fmla="*/ 62161 h 825021"/>
                <a:gd name="connsiteX123" fmla="*/ 339837 w 927085"/>
                <a:gd name="connsiteY123" fmla="*/ 52332 h 825021"/>
                <a:gd name="connsiteX124" fmla="*/ 478825 w 927085"/>
                <a:gd name="connsiteY124" fmla="*/ 53703 h 825021"/>
                <a:gd name="connsiteX125" fmla="*/ 453908 w 927085"/>
                <a:gd name="connsiteY125" fmla="*/ 81821 h 825021"/>
                <a:gd name="connsiteX126" fmla="*/ 434477 w 927085"/>
                <a:gd name="connsiteY126" fmla="*/ 73820 h 825021"/>
                <a:gd name="connsiteX127" fmla="*/ 423047 w 927085"/>
                <a:gd name="connsiteY127" fmla="*/ 73134 h 825021"/>
                <a:gd name="connsiteX128" fmla="*/ 424647 w 927085"/>
                <a:gd name="connsiteY128" fmla="*/ 85021 h 825021"/>
                <a:gd name="connsiteX129" fmla="*/ 482940 w 927085"/>
                <a:gd name="connsiteY129" fmla="*/ 83421 h 825021"/>
                <a:gd name="connsiteX130" fmla="*/ 501000 w 927085"/>
                <a:gd name="connsiteY130" fmla="*/ 56904 h 825021"/>
                <a:gd name="connsiteX131" fmla="*/ 532089 w 927085"/>
                <a:gd name="connsiteY131" fmla="*/ 50503 h 825021"/>
                <a:gd name="connsiteX132" fmla="*/ 613471 w 927085"/>
                <a:gd name="connsiteY132" fmla="*/ 48903 h 825021"/>
                <a:gd name="connsiteX133" fmla="*/ 634502 w 927085"/>
                <a:gd name="connsiteY133" fmla="*/ 56446 h 825021"/>
                <a:gd name="connsiteX134" fmla="*/ 593583 w 927085"/>
                <a:gd name="connsiteY134" fmla="*/ 80678 h 825021"/>
                <a:gd name="connsiteX135" fmla="*/ 580781 w 927085"/>
                <a:gd name="connsiteY135" fmla="*/ 77935 h 825021"/>
                <a:gd name="connsiteX136" fmla="*/ 589011 w 927085"/>
                <a:gd name="connsiteY136" fmla="*/ 93480 h 825021"/>
                <a:gd name="connsiteX137" fmla="*/ 645018 w 927085"/>
                <a:gd name="connsiteY137" fmla="*/ 74049 h 825021"/>
                <a:gd name="connsiteX138" fmla="*/ 653247 w 927085"/>
                <a:gd name="connsiteY138" fmla="*/ 54160 h 825021"/>
                <a:gd name="connsiteX139" fmla="*/ 692566 w 927085"/>
                <a:gd name="connsiteY139" fmla="*/ 90051 h 825021"/>
                <a:gd name="connsiteX140" fmla="*/ 722513 w 927085"/>
                <a:gd name="connsiteY140" fmla="*/ 202065 h 825021"/>
                <a:gd name="connsiteX141" fmla="*/ 722284 w 927085"/>
                <a:gd name="connsiteY141" fmla="*/ 216924 h 825021"/>
                <a:gd name="connsiteX142" fmla="*/ 729600 w 927085"/>
                <a:gd name="connsiteY142" fmla="*/ 307906 h 825021"/>
                <a:gd name="connsiteX143" fmla="*/ 733029 w 927085"/>
                <a:gd name="connsiteY143" fmla="*/ 312478 h 825021"/>
                <a:gd name="connsiteX144" fmla="*/ 733486 w 927085"/>
                <a:gd name="connsiteY144" fmla="*/ 312936 h 825021"/>
                <a:gd name="connsiteX145" fmla="*/ 737143 w 927085"/>
                <a:gd name="connsiteY145" fmla="*/ 317279 h 825021"/>
                <a:gd name="connsiteX146" fmla="*/ 737143 w 927085"/>
                <a:gd name="connsiteY146" fmla="*/ 317279 h 825021"/>
                <a:gd name="connsiteX147" fmla="*/ 741030 w 927085"/>
                <a:gd name="connsiteY147" fmla="*/ 321622 h 825021"/>
                <a:gd name="connsiteX148" fmla="*/ 741944 w 927085"/>
                <a:gd name="connsiteY148" fmla="*/ 322537 h 825021"/>
                <a:gd name="connsiteX149" fmla="*/ 746059 w 927085"/>
                <a:gd name="connsiteY149" fmla="*/ 326652 h 825021"/>
                <a:gd name="connsiteX150" fmla="*/ 742173 w 927085"/>
                <a:gd name="connsiteY150" fmla="*/ 329395 h 825021"/>
                <a:gd name="connsiteX151" fmla="*/ 741258 w 927085"/>
                <a:gd name="connsiteY151" fmla="*/ 330081 h 825021"/>
                <a:gd name="connsiteX152" fmla="*/ 738515 w 927085"/>
                <a:gd name="connsiteY152" fmla="*/ 332138 h 825021"/>
                <a:gd name="connsiteX153" fmla="*/ 737601 w 927085"/>
                <a:gd name="connsiteY153" fmla="*/ 333052 h 825021"/>
                <a:gd name="connsiteX154" fmla="*/ 734857 w 927085"/>
                <a:gd name="connsiteY154" fmla="*/ 335338 h 825021"/>
                <a:gd name="connsiteX155" fmla="*/ 733943 w 927085"/>
                <a:gd name="connsiteY155" fmla="*/ 336024 h 825021"/>
                <a:gd name="connsiteX156" fmla="*/ 731200 w 927085"/>
                <a:gd name="connsiteY156" fmla="*/ 338539 h 825021"/>
                <a:gd name="connsiteX157" fmla="*/ 730514 w 927085"/>
                <a:gd name="connsiteY157" fmla="*/ 339225 h 825021"/>
                <a:gd name="connsiteX158" fmla="*/ 727771 w 927085"/>
                <a:gd name="connsiteY158" fmla="*/ 341968 h 825021"/>
                <a:gd name="connsiteX159" fmla="*/ 727314 w 927085"/>
                <a:gd name="connsiteY159" fmla="*/ 342425 h 825021"/>
                <a:gd name="connsiteX160" fmla="*/ 724570 w 927085"/>
                <a:gd name="connsiteY160" fmla="*/ 345397 h 825021"/>
                <a:gd name="connsiteX161" fmla="*/ 724342 w 927085"/>
                <a:gd name="connsiteY161" fmla="*/ 345625 h 825021"/>
                <a:gd name="connsiteX162" fmla="*/ 721370 w 927085"/>
                <a:gd name="connsiteY162" fmla="*/ 348826 h 825021"/>
                <a:gd name="connsiteX163" fmla="*/ 721370 w 927085"/>
                <a:gd name="connsiteY163" fmla="*/ 349054 h 825021"/>
                <a:gd name="connsiteX164" fmla="*/ 718398 w 927085"/>
                <a:gd name="connsiteY164" fmla="*/ 352483 h 825021"/>
                <a:gd name="connsiteX165" fmla="*/ 698281 w 927085"/>
                <a:gd name="connsiteY165" fmla="*/ 380601 h 825021"/>
                <a:gd name="connsiteX166" fmla="*/ 666735 w 927085"/>
                <a:gd name="connsiteY166" fmla="*/ 389288 h 825021"/>
                <a:gd name="connsiteX167" fmla="*/ 598383 w 927085"/>
                <a:gd name="connsiteY167" fmla="*/ 356141 h 825021"/>
                <a:gd name="connsiteX168" fmla="*/ 598383 w 927085"/>
                <a:gd name="connsiteY168" fmla="*/ 355912 h 825021"/>
                <a:gd name="connsiteX169" fmla="*/ 580324 w 927085"/>
                <a:gd name="connsiteY169" fmla="*/ 352255 h 825021"/>
                <a:gd name="connsiteX170" fmla="*/ 589925 w 927085"/>
                <a:gd name="connsiteY170" fmla="*/ 337853 h 825021"/>
                <a:gd name="connsiteX171" fmla="*/ 573923 w 927085"/>
                <a:gd name="connsiteY171" fmla="*/ 355455 h 825021"/>
                <a:gd name="connsiteX172" fmla="*/ 556549 w 927085"/>
                <a:gd name="connsiteY172" fmla="*/ 400489 h 825021"/>
                <a:gd name="connsiteX173" fmla="*/ 558607 w 927085"/>
                <a:gd name="connsiteY173" fmla="*/ 412377 h 825021"/>
                <a:gd name="connsiteX174" fmla="*/ 559521 w 927085"/>
                <a:gd name="connsiteY174" fmla="*/ 408490 h 825021"/>
                <a:gd name="connsiteX175" fmla="*/ 572094 w 927085"/>
                <a:gd name="connsiteY175" fmla="*/ 426321 h 825021"/>
                <a:gd name="connsiteX176" fmla="*/ 579638 w 927085"/>
                <a:gd name="connsiteY176" fmla="*/ 428836 h 825021"/>
                <a:gd name="connsiteX177" fmla="*/ 653247 w 927085"/>
                <a:gd name="connsiteY177" fmla="*/ 476385 h 825021"/>
                <a:gd name="connsiteX178" fmla="*/ 659419 w 927085"/>
                <a:gd name="connsiteY178" fmla="*/ 480271 h 825021"/>
                <a:gd name="connsiteX179" fmla="*/ 668563 w 927085"/>
                <a:gd name="connsiteY179" fmla="*/ 483471 h 825021"/>
                <a:gd name="connsiteX180" fmla="*/ 668563 w 927085"/>
                <a:gd name="connsiteY180" fmla="*/ 483471 h 825021"/>
                <a:gd name="connsiteX181" fmla="*/ 670621 w 927085"/>
                <a:gd name="connsiteY181" fmla="*/ 483928 h 825021"/>
                <a:gd name="connsiteX182" fmla="*/ 671078 w 927085"/>
                <a:gd name="connsiteY182" fmla="*/ 483928 h 825021"/>
                <a:gd name="connsiteX183" fmla="*/ 673135 w 927085"/>
                <a:gd name="connsiteY183" fmla="*/ 484157 h 825021"/>
                <a:gd name="connsiteX184" fmla="*/ 673593 w 927085"/>
                <a:gd name="connsiteY184" fmla="*/ 484157 h 825021"/>
                <a:gd name="connsiteX185" fmla="*/ 675421 w 927085"/>
                <a:gd name="connsiteY185" fmla="*/ 484157 h 825021"/>
                <a:gd name="connsiteX186" fmla="*/ 675879 w 927085"/>
                <a:gd name="connsiteY186" fmla="*/ 484157 h 825021"/>
                <a:gd name="connsiteX187" fmla="*/ 682051 w 927085"/>
                <a:gd name="connsiteY187" fmla="*/ 483471 h 825021"/>
                <a:gd name="connsiteX188" fmla="*/ 682508 w 927085"/>
                <a:gd name="connsiteY188" fmla="*/ 483471 h 825021"/>
                <a:gd name="connsiteX189" fmla="*/ 684108 w 927085"/>
                <a:gd name="connsiteY189" fmla="*/ 483243 h 825021"/>
                <a:gd name="connsiteX190" fmla="*/ 685251 w 927085"/>
                <a:gd name="connsiteY190" fmla="*/ 483014 h 825021"/>
                <a:gd name="connsiteX191" fmla="*/ 686623 w 927085"/>
                <a:gd name="connsiteY191" fmla="*/ 482557 h 825021"/>
                <a:gd name="connsiteX192" fmla="*/ 687766 w 927085"/>
                <a:gd name="connsiteY192" fmla="*/ 482100 h 825021"/>
                <a:gd name="connsiteX193" fmla="*/ 688909 w 927085"/>
                <a:gd name="connsiteY193" fmla="*/ 481642 h 825021"/>
                <a:gd name="connsiteX194" fmla="*/ 690280 w 927085"/>
                <a:gd name="connsiteY194" fmla="*/ 481185 h 825021"/>
                <a:gd name="connsiteX195" fmla="*/ 691423 w 927085"/>
                <a:gd name="connsiteY195" fmla="*/ 480728 h 825021"/>
                <a:gd name="connsiteX196" fmla="*/ 693024 w 927085"/>
                <a:gd name="connsiteY196" fmla="*/ 480042 h 825021"/>
                <a:gd name="connsiteX197" fmla="*/ 693938 w 927085"/>
                <a:gd name="connsiteY197" fmla="*/ 479585 h 825021"/>
                <a:gd name="connsiteX198" fmla="*/ 696453 w 927085"/>
                <a:gd name="connsiteY198" fmla="*/ 478442 h 825021"/>
                <a:gd name="connsiteX199" fmla="*/ 725485 w 927085"/>
                <a:gd name="connsiteY199" fmla="*/ 463583 h 825021"/>
                <a:gd name="connsiteX200" fmla="*/ 718855 w 927085"/>
                <a:gd name="connsiteY200" fmla="*/ 536506 h 825021"/>
                <a:gd name="connsiteX201" fmla="*/ 687080 w 927085"/>
                <a:gd name="connsiteY201" fmla="*/ 758477 h 825021"/>
                <a:gd name="connsiteX202" fmla="*/ 686623 w 927085"/>
                <a:gd name="connsiteY202" fmla="*/ 760534 h 825021"/>
                <a:gd name="connsiteX203" fmla="*/ 684794 w 927085"/>
                <a:gd name="connsiteY203" fmla="*/ 791395 h 825021"/>
                <a:gd name="connsiteX204" fmla="*/ 649818 w 927085"/>
                <a:gd name="connsiteY204" fmla="*/ 791395 h 825021"/>
                <a:gd name="connsiteX205" fmla="*/ 372755 w 927085"/>
                <a:gd name="connsiteY205" fmla="*/ 792767 h 825021"/>
                <a:gd name="connsiteX206" fmla="*/ 319948 w 927085"/>
                <a:gd name="connsiteY206" fmla="*/ 792767 h 825021"/>
                <a:gd name="connsiteX207" fmla="*/ 297317 w 927085"/>
                <a:gd name="connsiteY207" fmla="*/ 774708 h 825021"/>
                <a:gd name="connsiteX208" fmla="*/ 294345 w 927085"/>
                <a:gd name="connsiteY208" fmla="*/ 761220 h 825021"/>
                <a:gd name="connsiteX209" fmla="*/ 293431 w 927085"/>
                <a:gd name="connsiteY209" fmla="*/ 757334 h 825021"/>
                <a:gd name="connsiteX210" fmla="*/ 290916 w 927085"/>
                <a:gd name="connsiteY210" fmla="*/ 744990 h 825021"/>
                <a:gd name="connsiteX211" fmla="*/ 290002 w 927085"/>
                <a:gd name="connsiteY211" fmla="*/ 740418 h 825021"/>
                <a:gd name="connsiteX212" fmla="*/ 288402 w 927085"/>
                <a:gd name="connsiteY212" fmla="*/ 731731 h 825021"/>
                <a:gd name="connsiteX213" fmla="*/ 287259 w 927085"/>
                <a:gd name="connsiteY213" fmla="*/ 725330 h 825021"/>
                <a:gd name="connsiteX214" fmla="*/ 286116 w 927085"/>
                <a:gd name="connsiteY214" fmla="*/ 718243 h 825021"/>
                <a:gd name="connsiteX215" fmla="*/ 284287 w 927085"/>
                <a:gd name="connsiteY215" fmla="*/ 706813 h 825021"/>
                <a:gd name="connsiteX216" fmla="*/ 283601 w 927085"/>
                <a:gd name="connsiteY216" fmla="*/ 702241 h 825021"/>
                <a:gd name="connsiteX217" fmla="*/ 278343 w 927085"/>
                <a:gd name="connsiteY217" fmla="*/ 650578 h 825021"/>
                <a:gd name="connsiteX218" fmla="*/ 251597 w 927085"/>
                <a:gd name="connsiteY218" fmla="*/ 434551 h 825021"/>
                <a:gd name="connsiteX219" fmla="*/ 224165 w 927085"/>
                <a:gd name="connsiteY219" fmla="*/ 261043 h 825021"/>
                <a:gd name="connsiteX220" fmla="*/ 192847 w 927085"/>
                <a:gd name="connsiteY220" fmla="*/ 103995 h 825021"/>
                <a:gd name="connsiteX221" fmla="*/ 177759 w 927085"/>
                <a:gd name="connsiteY221" fmla="*/ 65133 h 825021"/>
                <a:gd name="connsiteX222" fmla="*/ 187360 w 927085"/>
                <a:gd name="connsiteY222" fmla="*/ 53017 h 825021"/>
                <a:gd name="connsiteX223" fmla="*/ 18425 w 927085"/>
                <a:gd name="connsiteY223" fmla="*/ 690354 h 825021"/>
                <a:gd name="connsiteX224" fmla="*/ 38542 w 927085"/>
                <a:gd name="connsiteY224" fmla="*/ 575826 h 825021"/>
                <a:gd name="connsiteX225" fmla="*/ 103693 w 927085"/>
                <a:gd name="connsiteY225" fmla="*/ 255100 h 825021"/>
                <a:gd name="connsiteX226" fmla="*/ 133182 w 927085"/>
                <a:gd name="connsiteY226" fmla="*/ 104224 h 825021"/>
                <a:gd name="connsiteX227" fmla="*/ 139126 w 927085"/>
                <a:gd name="connsiteY227" fmla="*/ 84793 h 825021"/>
                <a:gd name="connsiteX228" fmla="*/ 139126 w 927085"/>
                <a:gd name="connsiteY228" fmla="*/ 84793 h 825021"/>
                <a:gd name="connsiteX229" fmla="*/ 140497 w 927085"/>
                <a:gd name="connsiteY229" fmla="*/ 82050 h 825021"/>
                <a:gd name="connsiteX230" fmla="*/ 141869 w 927085"/>
                <a:gd name="connsiteY230" fmla="*/ 79306 h 825021"/>
                <a:gd name="connsiteX231" fmla="*/ 170673 w 927085"/>
                <a:gd name="connsiteY231" fmla="*/ 78849 h 825021"/>
                <a:gd name="connsiteX232" fmla="*/ 187589 w 927085"/>
                <a:gd name="connsiteY232" fmla="*/ 132799 h 825021"/>
                <a:gd name="connsiteX233" fmla="*/ 208620 w 927085"/>
                <a:gd name="connsiteY233" fmla="*/ 247099 h 825021"/>
                <a:gd name="connsiteX234" fmla="*/ 227137 w 927085"/>
                <a:gd name="connsiteY234" fmla="*/ 366428 h 825021"/>
                <a:gd name="connsiteX235" fmla="*/ 257541 w 927085"/>
                <a:gd name="connsiteY235" fmla="*/ 584055 h 825021"/>
                <a:gd name="connsiteX236" fmla="*/ 271942 w 927085"/>
                <a:gd name="connsiteY236" fmla="*/ 706128 h 825021"/>
                <a:gd name="connsiteX237" fmla="*/ 258455 w 927085"/>
                <a:gd name="connsiteY237" fmla="*/ 720301 h 825021"/>
                <a:gd name="connsiteX238" fmla="*/ 196962 w 927085"/>
                <a:gd name="connsiteY238" fmla="*/ 720072 h 825021"/>
                <a:gd name="connsiteX239" fmla="*/ 47686 w 927085"/>
                <a:gd name="connsiteY239" fmla="*/ 723273 h 825021"/>
                <a:gd name="connsiteX240" fmla="*/ 18425 w 927085"/>
                <a:gd name="connsiteY240" fmla="*/ 690354 h 82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27085" h="825021">
                  <a:moveTo>
                    <a:pt x="20025" y="734931"/>
                  </a:moveTo>
                  <a:cubicBezTo>
                    <a:pt x="29626" y="735388"/>
                    <a:pt x="38999" y="735617"/>
                    <a:pt x="48600" y="735160"/>
                  </a:cubicBezTo>
                  <a:cubicBezTo>
                    <a:pt x="80147" y="734017"/>
                    <a:pt x="111465" y="736989"/>
                    <a:pt x="143012" y="734931"/>
                  </a:cubicBezTo>
                  <a:cubicBezTo>
                    <a:pt x="180274" y="732645"/>
                    <a:pt x="217764" y="736074"/>
                    <a:pt x="255255" y="734703"/>
                  </a:cubicBezTo>
                  <a:cubicBezTo>
                    <a:pt x="272857" y="734017"/>
                    <a:pt x="276286" y="738589"/>
                    <a:pt x="279029" y="756648"/>
                  </a:cubicBezTo>
                  <a:cubicBezTo>
                    <a:pt x="280629" y="766707"/>
                    <a:pt x="282687" y="776765"/>
                    <a:pt x="284744" y="786823"/>
                  </a:cubicBezTo>
                  <a:cubicBezTo>
                    <a:pt x="287487" y="799854"/>
                    <a:pt x="294117" y="805111"/>
                    <a:pt x="307147" y="806026"/>
                  </a:cubicBezTo>
                  <a:cubicBezTo>
                    <a:pt x="326806" y="807855"/>
                    <a:pt x="346466" y="809683"/>
                    <a:pt x="366354" y="808540"/>
                  </a:cubicBezTo>
                  <a:cubicBezTo>
                    <a:pt x="394929" y="806712"/>
                    <a:pt x="423504" y="806254"/>
                    <a:pt x="452079" y="806712"/>
                  </a:cubicBezTo>
                  <a:cubicBezTo>
                    <a:pt x="482940" y="807169"/>
                    <a:pt x="631987" y="805569"/>
                    <a:pt x="653704" y="806940"/>
                  </a:cubicBezTo>
                  <a:cubicBezTo>
                    <a:pt x="666277" y="807626"/>
                    <a:pt x="684337" y="807169"/>
                    <a:pt x="684337" y="807169"/>
                  </a:cubicBezTo>
                  <a:cubicBezTo>
                    <a:pt x="701710" y="815170"/>
                    <a:pt x="725942" y="823628"/>
                    <a:pt x="743773" y="810141"/>
                  </a:cubicBezTo>
                  <a:cubicBezTo>
                    <a:pt x="750859" y="804883"/>
                    <a:pt x="761146" y="806940"/>
                    <a:pt x="769605" y="807169"/>
                  </a:cubicBezTo>
                  <a:cubicBezTo>
                    <a:pt x="781263" y="807626"/>
                    <a:pt x="809838" y="806254"/>
                    <a:pt x="821497" y="806940"/>
                  </a:cubicBezTo>
                  <a:cubicBezTo>
                    <a:pt x="837727" y="807855"/>
                    <a:pt x="836584" y="807626"/>
                    <a:pt x="852129" y="818370"/>
                  </a:cubicBezTo>
                  <a:cubicBezTo>
                    <a:pt x="874989" y="834372"/>
                    <a:pt x="904936" y="819742"/>
                    <a:pt x="912251" y="793224"/>
                  </a:cubicBezTo>
                  <a:cubicBezTo>
                    <a:pt x="914994" y="782937"/>
                    <a:pt x="915223" y="772879"/>
                    <a:pt x="914537" y="762820"/>
                  </a:cubicBezTo>
                  <a:cubicBezTo>
                    <a:pt x="911337" y="712300"/>
                    <a:pt x="908593" y="661779"/>
                    <a:pt x="901507" y="611716"/>
                  </a:cubicBezTo>
                  <a:cubicBezTo>
                    <a:pt x="899907" y="599600"/>
                    <a:pt x="901735" y="590913"/>
                    <a:pt x="912480" y="583598"/>
                  </a:cubicBezTo>
                  <a:cubicBezTo>
                    <a:pt x="925738" y="574454"/>
                    <a:pt x="930082" y="561652"/>
                    <a:pt x="925053" y="544965"/>
                  </a:cubicBezTo>
                  <a:cubicBezTo>
                    <a:pt x="921624" y="533306"/>
                    <a:pt x="921852" y="520276"/>
                    <a:pt x="919795" y="508160"/>
                  </a:cubicBezTo>
                  <a:cubicBezTo>
                    <a:pt x="912480" y="466326"/>
                    <a:pt x="912937" y="423578"/>
                    <a:pt x="900821" y="382201"/>
                  </a:cubicBezTo>
                  <a:cubicBezTo>
                    <a:pt x="894420" y="360256"/>
                    <a:pt x="881619" y="344940"/>
                    <a:pt x="863788" y="332367"/>
                  </a:cubicBezTo>
                  <a:cubicBezTo>
                    <a:pt x="859673" y="329623"/>
                    <a:pt x="853958" y="329166"/>
                    <a:pt x="851443" y="323451"/>
                  </a:cubicBezTo>
                  <a:cubicBezTo>
                    <a:pt x="856015" y="315450"/>
                    <a:pt x="866302" y="307221"/>
                    <a:pt x="873160" y="288704"/>
                  </a:cubicBezTo>
                  <a:cubicBezTo>
                    <a:pt x="881847" y="260129"/>
                    <a:pt x="877504" y="234297"/>
                    <a:pt x="865388" y="210523"/>
                  </a:cubicBezTo>
                  <a:cubicBezTo>
                    <a:pt x="854187" y="189034"/>
                    <a:pt x="825612" y="177147"/>
                    <a:pt x="804352" y="177604"/>
                  </a:cubicBezTo>
                  <a:cubicBezTo>
                    <a:pt x="783092" y="178062"/>
                    <a:pt x="760232" y="177147"/>
                    <a:pt x="740572" y="193378"/>
                  </a:cubicBezTo>
                  <a:cubicBezTo>
                    <a:pt x="734172" y="183777"/>
                    <a:pt x="731428" y="173718"/>
                    <a:pt x="728685" y="165260"/>
                  </a:cubicBezTo>
                  <a:cubicBezTo>
                    <a:pt x="720227" y="137142"/>
                    <a:pt x="711083" y="109253"/>
                    <a:pt x="703082" y="81135"/>
                  </a:cubicBezTo>
                  <a:cubicBezTo>
                    <a:pt x="697367" y="61476"/>
                    <a:pt x="686166" y="45931"/>
                    <a:pt x="666735" y="40444"/>
                  </a:cubicBezTo>
                  <a:cubicBezTo>
                    <a:pt x="654390" y="37015"/>
                    <a:pt x="645703" y="31758"/>
                    <a:pt x="638388" y="21928"/>
                  </a:cubicBezTo>
                  <a:cubicBezTo>
                    <a:pt x="635416" y="17813"/>
                    <a:pt x="631530" y="14384"/>
                    <a:pt x="627415" y="11412"/>
                  </a:cubicBezTo>
                  <a:cubicBezTo>
                    <a:pt x="606384" y="-4361"/>
                    <a:pt x="568208" y="-5961"/>
                    <a:pt x="551292" y="21242"/>
                  </a:cubicBezTo>
                  <a:cubicBezTo>
                    <a:pt x="543062" y="34272"/>
                    <a:pt x="537804" y="36558"/>
                    <a:pt x="531175" y="36101"/>
                  </a:cubicBezTo>
                  <a:cubicBezTo>
                    <a:pt x="527517" y="35644"/>
                    <a:pt x="510372" y="35644"/>
                    <a:pt x="506715" y="35872"/>
                  </a:cubicBezTo>
                  <a:cubicBezTo>
                    <a:pt x="498714" y="36330"/>
                    <a:pt x="492770" y="33815"/>
                    <a:pt x="488884" y="26043"/>
                  </a:cubicBezTo>
                  <a:cubicBezTo>
                    <a:pt x="469910" y="-10762"/>
                    <a:pt x="402016" y="-7104"/>
                    <a:pt x="387843" y="27871"/>
                  </a:cubicBezTo>
                  <a:cubicBezTo>
                    <a:pt x="384414" y="36558"/>
                    <a:pt x="380985" y="39759"/>
                    <a:pt x="372069" y="38844"/>
                  </a:cubicBezTo>
                  <a:cubicBezTo>
                    <a:pt x="365440" y="38158"/>
                    <a:pt x="346009" y="39073"/>
                    <a:pt x="338922" y="37930"/>
                  </a:cubicBezTo>
                  <a:cubicBezTo>
                    <a:pt x="324520" y="35644"/>
                    <a:pt x="325206" y="34272"/>
                    <a:pt x="315605" y="22614"/>
                  </a:cubicBezTo>
                  <a:cubicBezTo>
                    <a:pt x="295945" y="-1161"/>
                    <a:pt x="255940" y="-3675"/>
                    <a:pt x="234909" y="17813"/>
                  </a:cubicBezTo>
                  <a:cubicBezTo>
                    <a:pt x="222793" y="30157"/>
                    <a:pt x="210449" y="37473"/>
                    <a:pt x="193533" y="37930"/>
                  </a:cubicBezTo>
                  <a:cubicBezTo>
                    <a:pt x="186903" y="38158"/>
                    <a:pt x="180502" y="40673"/>
                    <a:pt x="174102" y="40673"/>
                  </a:cubicBezTo>
                  <a:cubicBezTo>
                    <a:pt x="143469" y="40673"/>
                    <a:pt x="130210" y="58961"/>
                    <a:pt x="124953" y="86164"/>
                  </a:cubicBezTo>
                  <a:cubicBezTo>
                    <a:pt x="124495" y="88222"/>
                    <a:pt x="123581" y="90279"/>
                    <a:pt x="123124" y="92565"/>
                  </a:cubicBezTo>
                  <a:cubicBezTo>
                    <a:pt x="116494" y="122512"/>
                    <a:pt x="110094" y="152687"/>
                    <a:pt x="103236" y="182634"/>
                  </a:cubicBezTo>
                  <a:cubicBezTo>
                    <a:pt x="81976" y="276360"/>
                    <a:pt x="68031" y="371229"/>
                    <a:pt x="46771" y="464955"/>
                  </a:cubicBezTo>
                  <a:cubicBezTo>
                    <a:pt x="28255" y="546336"/>
                    <a:pt x="13624" y="628632"/>
                    <a:pt x="366" y="710928"/>
                  </a:cubicBezTo>
                  <a:cubicBezTo>
                    <a:pt x="-1463" y="727616"/>
                    <a:pt x="3337" y="734245"/>
                    <a:pt x="20025" y="734931"/>
                  </a:cubicBezTo>
                  <a:close/>
                  <a:moveTo>
                    <a:pt x="828355" y="793453"/>
                  </a:moveTo>
                  <a:cubicBezTo>
                    <a:pt x="805495" y="793453"/>
                    <a:pt x="790864" y="793453"/>
                    <a:pt x="768004" y="793453"/>
                  </a:cubicBezTo>
                  <a:cubicBezTo>
                    <a:pt x="758860" y="793453"/>
                    <a:pt x="756803" y="788652"/>
                    <a:pt x="758403" y="780651"/>
                  </a:cubicBezTo>
                  <a:cubicBezTo>
                    <a:pt x="762289" y="762135"/>
                    <a:pt x="766404" y="743389"/>
                    <a:pt x="770290" y="724873"/>
                  </a:cubicBezTo>
                  <a:cubicBezTo>
                    <a:pt x="776005" y="697669"/>
                    <a:pt x="781720" y="670466"/>
                    <a:pt x="787207" y="643263"/>
                  </a:cubicBezTo>
                  <a:cubicBezTo>
                    <a:pt x="788350" y="637548"/>
                    <a:pt x="789950" y="621774"/>
                    <a:pt x="793379" y="616974"/>
                  </a:cubicBezTo>
                  <a:cubicBezTo>
                    <a:pt x="797494" y="618345"/>
                    <a:pt x="823783" y="727159"/>
                    <a:pt x="826526" y="774936"/>
                  </a:cubicBezTo>
                  <a:cubicBezTo>
                    <a:pt x="826983" y="784766"/>
                    <a:pt x="829498" y="793453"/>
                    <a:pt x="828355" y="793453"/>
                  </a:cubicBezTo>
                  <a:close/>
                  <a:moveTo>
                    <a:pt x="803666" y="599600"/>
                  </a:moveTo>
                  <a:cubicBezTo>
                    <a:pt x="813267" y="595485"/>
                    <a:pt x="822183" y="604858"/>
                    <a:pt x="827898" y="627946"/>
                  </a:cubicBezTo>
                  <a:cubicBezTo>
                    <a:pt x="838413" y="671609"/>
                    <a:pt x="840928" y="748190"/>
                    <a:pt x="843442" y="788652"/>
                  </a:cubicBezTo>
                  <a:cubicBezTo>
                    <a:pt x="834070" y="711843"/>
                    <a:pt x="814182" y="648520"/>
                    <a:pt x="803666" y="599600"/>
                  </a:cubicBezTo>
                  <a:close/>
                  <a:moveTo>
                    <a:pt x="878647" y="361856"/>
                  </a:moveTo>
                  <a:cubicBezTo>
                    <a:pt x="889162" y="377401"/>
                    <a:pt x="893277" y="395689"/>
                    <a:pt x="896020" y="413520"/>
                  </a:cubicBezTo>
                  <a:cubicBezTo>
                    <a:pt x="903107" y="459011"/>
                    <a:pt x="907908" y="504960"/>
                    <a:pt x="913394" y="550908"/>
                  </a:cubicBezTo>
                  <a:cubicBezTo>
                    <a:pt x="914537" y="560967"/>
                    <a:pt x="911794" y="569425"/>
                    <a:pt x="899449" y="576740"/>
                  </a:cubicBezTo>
                  <a:cubicBezTo>
                    <a:pt x="890763" y="526677"/>
                    <a:pt x="885276" y="479128"/>
                    <a:pt x="871332" y="431122"/>
                  </a:cubicBezTo>
                  <a:cubicBezTo>
                    <a:pt x="861730" y="437523"/>
                    <a:pt x="865617" y="444838"/>
                    <a:pt x="866531" y="450324"/>
                  </a:cubicBezTo>
                  <a:cubicBezTo>
                    <a:pt x="871560" y="480042"/>
                    <a:pt x="876818" y="509532"/>
                    <a:pt x="880476" y="539250"/>
                  </a:cubicBezTo>
                  <a:cubicBezTo>
                    <a:pt x="887334" y="595257"/>
                    <a:pt x="895335" y="651035"/>
                    <a:pt x="897849" y="707271"/>
                  </a:cubicBezTo>
                  <a:cubicBezTo>
                    <a:pt x="898764" y="726244"/>
                    <a:pt x="900364" y="745218"/>
                    <a:pt x="901278" y="764192"/>
                  </a:cubicBezTo>
                  <a:cubicBezTo>
                    <a:pt x="901735" y="773565"/>
                    <a:pt x="900821" y="782937"/>
                    <a:pt x="898535" y="792538"/>
                  </a:cubicBezTo>
                  <a:cubicBezTo>
                    <a:pt x="895335" y="804654"/>
                    <a:pt x="886191" y="808769"/>
                    <a:pt x="873389" y="809226"/>
                  </a:cubicBezTo>
                  <a:cubicBezTo>
                    <a:pt x="862188" y="809683"/>
                    <a:pt x="859673" y="806026"/>
                    <a:pt x="857387" y="798253"/>
                  </a:cubicBezTo>
                  <a:cubicBezTo>
                    <a:pt x="851215" y="779280"/>
                    <a:pt x="850986" y="754591"/>
                    <a:pt x="850300" y="734703"/>
                  </a:cubicBezTo>
                  <a:cubicBezTo>
                    <a:pt x="849386" y="701098"/>
                    <a:pt x="848472" y="667266"/>
                    <a:pt x="841385" y="634119"/>
                  </a:cubicBezTo>
                  <a:cubicBezTo>
                    <a:pt x="838870" y="622003"/>
                    <a:pt x="834984" y="610116"/>
                    <a:pt x="828812" y="599143"/>
                  </a:cubicBezTo>
                  <a:cubicBezTo>
                    <a:pt x="823326" y="589313"/>
                    <a:pt x="815782" y="584741"/>
                    <a:pt x="803666" y="585884"/>
                  </a:cubicBezTo>
                  <a:cubicBezTo>
                    <a:pt x="791779" y="587027"/>
                    <a:pt x="787435" y="593428"/>
                    <a:pt x="784692" y="603486"/>
                  </a:cubicBezTo>
                  <a:cubicBezTo>
                    <a:pt x="778291" y="627489"/>
                    <a:pt x="770976" y="651035"/>
                    <a:pt x="767090" y="675952"/>
                  </a:cubicBezTo>
                  <a:cubicBezTo>
                    <a:pt x="761832" y="710700"/>
                    <a:pt x="752917" y="744761"/>
                    <a:pt x="746059" y="779051"/>
                  </a:cubicBezTo>
                  <a:cubicBezTo>
                    <a:pt x="738744" y="818827"/>
                    <a:pt x="693938" y="805797"/>
                    <a:pt x="695995" y="787509"/>
                  </a:cubicBezTo>
                  <a:cubicBezTo>
                    <a:pt x="699196" y="756877"/>
                    <a:pt x="728228" y="601429"/>
                    <a:pt x="736229" y="499016"/>
                  </a:cubicBezTo>
                  <a:cubicBezTo>
                    <a:pt x="737601" y="484386"/>
                    <a:pt x="738972" y="469755"/>
                    <a:pt x="738972" y="455125"/>
                  </a:cubicBezTo>
                  <a:cubicBezTo>
                    <a:pt x="738972" y="444838"/>
                    <a:pt x="733714" y="442323"/>
                    <a:pt x="724570" y="447124"/>
                  </a:cubicBezTo>
                  <a:cubicBezTo>
                    <a:pt x="714283" y="452610"/>
                    <a:pt x="703996" y="458554"/>
                    <a:pt x="694395" y="465183"/>
                  </a:cubicBezTo>
                  <a:cubicBezTo>
                    <a:pt x="684794" y="471584"/>
                    <a:pt x="675193" y="471584"/>
                    <a:pt x="665363" y="466098"/>
                  </a:cubicBezTo>
                  <a:cubicBezTo>
                    <a:pt x="637245" y="450324"/>
                    <a:pt x="608899" y="434779"/>
                    <a:pt x="583753" y="414663"/>
                  </a:cubicBezTo>
                  <a:cubicBezTo>
                    <a:pt x="579867" y="411462"/>
                    <a:pt x="575523" y="407576"/>
                    <a:pt x="573923" y="403233"/>
                  </a:cubicBezTo>
                  <a:cubicBezTo>
                    <a:pt x="570723" y="394089"/>
                    <a:pt x="570037" y="383573"/>
                    <a:pt x="576895" y="376258"/>
                  </a:cubicBezTo>
                  <a:cubicBezTo>
                    <a:pt x="583524" y="368943"/>
                    <a:pt x="593583" y="370771"/>
                    <a:pt x="601584" y="374429"/>
                  </a:cubicBezTo>
                  <a:cubicBezTo>
                    <a:pt x="625815" y="384945"/>
                    <a:pt x="649590" y="396375"/>
                    <a:pt x="673364" y="407805"/>
                  </a:cubicBezTo>
                  <a:cubicBezTo>
                    <a:pt x="692109" y="416949"/>
                    <a:pt x="691881" y="416949"/>
                    <a:pt x="704454" y="399118"/>
                  </a:cubicBezTo>
                  <a:cubicBezTo>
                    <a:pt x="714055" y="385173"/>
                    <a:pt x="724342" y="371914"/>
                    <a:pt x="734172" y="358198"/>
                  </a:cubicBezTo>
                  <a:cubicBezTo>
                    <a:pt x="746059" y="341968"/>
                    <a:pt x="761146" y="334195"/>
                    <a:pt x="781720" y="340825"/>
                  </a:cubicBezTo>
                  <a:cubicBezTo>
                    <a:pt x="796808" y="345625"/>
                    <a:pt x="811438" y="344940"/>
                    <a:pt x="826755" y="338996"/>
                  </a:cubicBezTo>
                  <a:cubicBezTo>
                    <a:pt x="843900" y="331681"/>
                    <a:pt x="865388" y="342196"/>
                    <a:pt x="878647" y="361856"/>
                  </a:cubicBezTo>
                  <a:close/>
                  <a:moveTo>
                    <a:pt x="817382" y="191549"/>
                  </a:moveTo>
                  <a:cubicBezTo>
                    <a:pt x="866531" y="203665"/>
                    <a:pt x="861273" y="238869"/>
                    <a:pt x="863788" y="250985"/>
                  </a:cubicBezTo>
                  <a:cubicBezTo>
                    <a:pt x="872475" y="292819"/>
                    <a:pt x="826297" y="343797"/>
                    <a:pt x="779892" y="327337"/>
                  </a:cubicBezTo>
                  <a:cubicBezTo>
                    <a:pt x="745373" y="314993"/>
                    <a:pt x="725485" y="291904"/>
                    <a:pt x="725942" y="262872"/>
                  </a:cubicBezTo>
                  <a:cubicBezTo>
                    <a:pt x="725942" y="247556"/>
                    <a:pt x="738058" y="174404"/>
                    <a:pt x="817382" y="191549"/>
                  </a:cubicBezTo>
                  <a:close/>
                  <a:moveTo>
                    <a:pt x="631759" y="33129"/>
                  </a:moveTo>
                  <a:cubicBezTo>
                    <a:pt x="610042" y="36330"/>
                    <a:pt x="586496" y="36330"/>
                    <a:pt x="562722" y="34501"/>
                  </a:cubicBezTo>
                  <a:cubicBezTo>
                    <a:pt x="580781" y="4554"/>
                    <a:pt x="609585" y="8669"/>
                    <a:pt x="631759" y="33129"/>
                  </a:cubicBezTo>
                  <a:close/>
                  <a:moveTo>
                    <a:pt x="471053" y="24900"/>
                  </a:moveTo>
                  <a:cubicBezTo>
                    <a:pt x="473339" y="26957"/>
                    <a:pt x="474939" y="29472"/>
                    <a:pt x="474482" y="32672"/>
                  </a:cubicBezTo>
                  <a:cubicBezTo>
                    <a:pt x="473796" y="37701"/>
                    <a:pt x="469910" y="37473"/>
                    <a:pt x="466252" y="37701"/>
                  </a:cubicBezTo>
                  <a:cubicBezTo>
                    <a:pt x="462595" y="37930"/>
                    <a:pt x="458937" y="38158"/>
                    <a:pt x="455280" y="37930"/>
                  </a:cubicBezTo>
                  <a:cubicBezTo>
                    <a:pt x="439278" y="37244"/>
                    <a:pt x="423276" y="36101"/>
                    <a:pt x="404988" y="35187"/>
                  </a:cubicBezTo>
                  <a:cubicBezTo>
                    <a:pt x="420304" y="11869"/>
                    <a:pt x="452994" y="7983"/>
                    <a:pt x="471053" y="24900"/>
                  </a:cubicBezTo>
                  <a:close/>
                  <a:moveTo>
                    <a:pt x="307833" y="37701"/>
                  </a:moveTo>
                  <a:cubicBezTo>
                    <a:pt x="280172" y="38158"/>
                    <a:pt x="266456" y="37473"/>
                    <a:pt x="239938" y="37930"/>
                  </a:cubicBezTo>
                  <a:cubicBezTo>
                    <a:pt x="257312" y="5469"/>
                    <a:pt x="290459" y="16899"/>
                    <a:pt x="307833" y="37701"/>
                  </a:cubicBezTo>
                  <a:close/>
                  <a:moveTo>
                    <a:pt x="187360" y="53017"/>
                  </a:moveTo>
                  <a:cubicBezTo>
                    <a:pt x="212278" y="50274"/>
                    <a:pt x="237195" y="52789"/>
                    <a:pt x="261884" y="52332"/>
                  </a:cubicBezTo>
                  <a:cubicBezTo>
                    <a:pt x="275829" y="52103"/>
                    <a:pt x="289773" y="52103"/>
                    <a:pt x="303718" y="53017"/>
                  </a:cubicBezTo>
                  <a:cubicBezTo>
                    <a:pt x="314462" y="53703"/>
                    <a:pt x="316062" y="57132"/>
                    <a:pt x="313090" y="67419"/>
                  </a:cubicBezTo>
                  <a:cubicBezTo>
                    <a:pt x="306918" y="89365"/>
                    <a:pt x="289773" y="96680"/>
                    <a:pt x="269656" y="85479"/>
                  </a:cubicBezTo>
                  <a:cubicBezTo>
                    <a:pt x="265084" y="82964"/>
                    <a:pt x="260055" y="78849"/>
                    <a:pt x="256169" y="83878"/>
                  </a:cubicBezTo>
                  <a:cubicBezTo>
                    <a:pt x="251140" y="90279"/>
                    <a:pt x="254797" y="95766"/>
                    <a:pt x="260741" y="100338"/>
                  </a:cubicBezTo>
                  <a:cubicBezTo>
                    <a:pt x="276057" y="111768"/>
                    <a:pt x="307604" y="105824"/>
                    <a:pt x="319720" y="88222"/>
                  </a:cubicBezTo>
                  <a:cubicBezTo>
                    <a:pt x="324978" y="80449"/>
                    <a:pt x="330235" y="72448"/>
                    <a:pt x="330464" y="62161"/>
                  </a:cubicBezTo>
                  <a:cubicBezTo>
                    <a:pt x="330464" y="56218"/>
                    <a:pt x="333664" y="52332"/>
                    <a:pt x="339837" y="52332"/>
                  </a:cubicBezTo>
                  <a:cubicBezTo>
                    <a:pt x="385557" y="52789"/>
                    <a:pt x="431505" y="49131"/>
                    <a:pt x="478825" y="53703"/>
                  </a:cubicBezTo>
                  <a:cubicBezTo>
                    <a:pt x="475168" y="68791"/>
                    <a:pt x="469681" y="79306"/>
                    <a:pt x="453908" y="81821"/>
                  </a:cubicBezTo>
                  <a:cubicBezTo>
                    <a:pt x="444993" y="83421"/>
                    <a:pt x="440421" y="77706"/>
                    <a:pt x="434477" y="73820"/>
                  </a:cubicBezTo>
                  <a:cubicBezTo>
                    <a:pt x="430819" y="71534"/>
                    <a:pt x="426933" y="68105"/>
                    <a:pt x="423047" y="73134"/>
                  </a:cubicBezTo>
                  <a:cubicBezTo>
                    <a:pt x="419847" y="77249"/>
                    <a:pt x="421675" y="81592"/>
                    <a:pt x="424647" y="85021"/>
                  </a:cubicBezTo>
                  <a:cubicBezTo>
                    <a:pt x="438363" y="101481"/>
                    <a:pt x="469910" y="100795"/>
                    <a:pt x="482940" y="83421"/>
                  </a:cubicBezTo>
                  <a:cubicBezTo>
                    <a:pt x="484312" y="81592"/>
                    <a:pt x="499399" y="58047"/>
                    <a:pt x="501000" y="56904"/>
                  </a:cubicBezTo>
                  <a:cubicBezTo>
                    <a:pt x="504657" y="54389"/>
                    <a:pt x="509001" y="49588"/>
                    <a:pt x="532089" y="50503"/>
                  </a:cubicBezTo>
                  <a:cubicBezTo>
                    <a:pt x="559064" y="51417"/>
                    <a:pt x="586267" y="47760"/>
                    <a:pt x="613471" y="48903"/>
                  </a:cubicBezTo>
                  <a:cubicBezTo>
                    <a:pt x="621243" y="49131"/>
                    <a:pt x="631530" y="47531"/>
                    <a:pt x="634502" y="56446"/>
                  </a:cubicBezTo>
                  <a:cubicBezTo>
                    <a:pt x="637245" y="64447"/>
                    <a:pt x="624901" y="98280"/>
                    <a:pt x="593583" y="80678"/>
                  </a:cubicBezTo>
                  <a:cubicBezTo>
                    <a:pt x="588325" y="77249"/>
                    <a:pt x="586267" y="69248"/>
                    <a:pt x="580781" y="77935"/>
                  </a:cubicBezTo>
                  <a:cubicBezTo>
                    <a:pt x="576209" y="85021"/>
                    <a:pt x="583524" y="89593"/>
                    <a:pt x="589011" y="93480"/>
                  </a:cubicBezTo>
                  <a:cubicBezTo>
                    <a:pt x="608442" y="106738"/>
                    <a:pt x="633130" y="98280"/>
                    <a:pt x="645018" y="74049"/>
                  </a:cubicBezTo>
                  <a:cubicBezTo>
                    <a:pt x="648218" y="67648"/>
                    <a:pt x="647989" y="59647"/>
                    <a:pt x="653247" y="54160"/>
                  </a:cubicBezTo>
                  <a:cubicBezTo>
                    <a:pt x="674507" y="57589"/>
                    <a:pt x="686623" y="69019"/>
                    <a:pt x="692566" y="90051"/>
                  </a:cubicBezTo>
                  <a:cubicBezTo>
                    <a:pt x="702853" y="127312"/>
                    <a:pt x="717027" y="163431"/>
                    <a:pt x="722513" y="202065"/>
                  </a:cubicBezTo>
                  <a:cubicBezTo>
                    <a:pt x="723199" y="207322"/>
                    <a:pt x="724570" y="212123"/>
                    <a:pt x="722284" y="216924"/>
                  </a:cubicBezTo>
                  <a:cubicBezTo>
                    <a:pt x="705825" y="250985"/>
                    <a:pt x="709940" y="280932"/>
                    <a:pt x="729600" y="307906"/>
                  </a:cubicBezTo>
                  <a:cubicBezTo>
                    <a:pt x="730743" y="309507"/>
                    <a:pt x="731886" y="310878"/>
                    <a:pt x="733029" y="312478"/>
                  </a:cubicBezTo>
                  <a:cubicBezTo>
                    <a:pt x="733257" y="312707"/>
                    <a:pt x="733257" y="312936"/>
                    <a:pt x="733486" y="312936"/>
                  </a:cubicBezTo>
                  <a:cubicBezTo>
                    <a:pt x="734629" y="314307"/>
                    <a:pt x="736000" y="315907"/>
                    <a:pt x="737143" y="317279"/>
                  </a:cubicBezTo>
                  <a:cubicBezTo>
                    <a:pt x="737143" y="317279"/>
                    <a:pt x="737143" y="317279"/>
                    <a:pt x="737143" y="317279"/>
                  </a:cubicBezTo>
                  <a:cubicBezTo>
                    <a:pt x="738515" y="318651"/>
                    <a:pt x="739658" y="320022"/>
                    <a:pt x="741030" y="321622"/>
                  </a:cubicBezTo>
                  <a:cubicBezTo>
                    <a:pt x="741258" y="321851"/>
                    <a:pt x="741487" y="322308"/>
                    <a:pt x="741944" y="322537"/>
                  </a:cubicBezTo>
                  <a:cubicBezTo>
                    <a:pt x="743316" y="323908"/>
                    <a:pt x="744687" y="325280"/>
                    <a:pt x="746059" y="326652"/>
                  </a:cubicBezTo>
                  <a:cubicBezTo>
                    <a:pt x="744687" y="327566"/>
                    <a:pt x="743316" y="328480"/>
                    <a:pt x="742173" y="329395"/>
                  </a:cubicBezTo>
                  <a:cubicBezTo>
                    <a:pt x="741715" y="329623"/>
                    <a:pt x="741487" y="329852"/>
                    <a:pt x="741258" y="330081"/>
                  </a:cubicBezTo>
                  <a:cubicBezTo>
                    <a:pt x="740344" y="330766"/>
                    <a:pt x="739429" y="331452"/>
                    <a:pt x="738515" y="332138"/>
                  </a:cubicBezTo>
                  <a:cubicBezTo>
                    <a:pt x="738286" y="332367"/>
                    <a:pt x="737829" y="332595"/>
                    <a:pt x="737601" y="333052"/>
                  </a:cubicBezTo>
                  <a:cubicBezTo>
                    <a:pt x="736686" y="333738"/>
                    <a:pt x="735772" y="334653"/>
                    <a:pt x="734857" y="335338"/>
                  </a:cubicBezTo>
                  <a:cubicBezTo>
                    <a:pt x="734629" y="335567"/>
                    <a:pt x="734400" y="335796"/>
                    <a:pt x="733943" y="336024"/>
                  </a:cubicBezTo>
                  <a:cubicBezTo>
                    <a:pt x="733029" y="336939"/>
                    <a:pt x="732114" y="337624"/>
                    <a:pt x="731200" y="338539"/>
                  </a:cubicBezTo>
                  <a:cubicBezTo>
                    <a:pt x="730971" y="338767"/>
                    <a:pt x="730743" y="338996"/>
                    <a:pt x="730514" y="339225"/>
                  </a:cubicBezTo>
                  <a:cubicBezTo>
                    <a:pt x="729600" y="340139"/>
                    <a:pt x="728685" y="341053"/>
                    <a:pt x="727771" y="341968"/>
                  </a:cubicBezTo>
                  <a:cubicBezTo>
                    <a:pt x="727542" y="342196"/>
                    <a:pt x="727542" y="342196"/>
                    <a:pt x="727314" y="342425"/>
                  </a:cubicBezTo>
                  <a:cubicBezTo>
                    <a:pt x="726399" y="343339"/>
                    <a:pt x="725485" y="344482"/>
                    <a:pt x="724570" y="345397"/>
                  </a:cubicBezTo>
                  <a:cubicBezTo>
                    <a:pt x="724570" y="345397"/>
                    <a:pt x="724342" y="345625"/>
                    <a:pt x="724342" y="345625"/>
                  </a:cubicBezTo>
                  <a:cubicBezTo>
                    <a:pt x="723427" y="346768"/>
                    <a:pt x="722284" y="347683"/>
                    <a:pt x="721370" y="348826"/>
                  </a:cubicBezTo>
                  <a:cubicBezTo>
                    <a:pt x="721370" y="348826"/>
                    <a:pt x="721370" y="348826"/>
                    <a:pt x="721370" y="349054"/>
                  </a:cubicBezTo>
                  <a:cubicBezTo>
                    <a:pt x="720456" y="350197"/>
                    <a:pt x="719313" y="351340"/>
                    <a:pt x="718398" y="352483"/>
                  </a:cubicBezTo>
                  <a:cubicBezTo>
                    <a:pt x="711083" y="361399"/>
                    <a:pt x="704682" y="371000"/>
                    <a:pt x="698281" y="380601"/>
                  </a:cubicBezTo>
                  <a:cubicBezTo>
                    <a:pt x="686851" y="397746"/>
                    <a:pt x="685708" y="398203"/>
                    <a:pt x="666735" y="389288"/>
                  </a:cubicBezTo>
                  <a:cubicBezTo>
                    <a:pt x="644103" y="378772"/>
                    <a:pt x="623758" y="364371"/>
                    <a:pt x="598383" y="356141"/>
                  </a:cubicBezTo>
                  <a:cubicBezTo>
                    <a:pt x="598383" y="356141"/>
                    <a:pt x="598383" y="355912"/>
                    <a:pt x="598383" y="355912"/>
                  </a:cubicBezTo>
                  <a:cubicBezTo>
                    <a:pt x="589696" y="352483"/>
                    <a:pt x="586039" y="352483"/>
                    <a:pt x="580324" y="352255"/>
                  </a:cubicBezTo>
                  <a:cubicBezTo>
                    <a:pt x="584210" y="348597"/>
                    <a:pt x="587410" y="342882"/>
                    <a:pt x="589925" y="337853"/>
                  </a:cubicBezTo>
                  <a:cubicBezTo>
                    <a:pt x="586267" y="345168"/>
                    <a:pt x="581238" y="350883"/>
                    <a:pt x="573923" y="355455"/>
                  </a:cubicBezTo>
                  <a:cubicBezTo>
                    <a:pt x="557692" y="365285"/>
                    <a:pt x="550149" y="382430"/>
                    <a:pt x="556549" y="400489"/>
                  </a:cubicBezTo>
                  <a:cubicBezTo>
                    <a:pt x="558150" y="404833"/>
                    <a:pt x="558607" y="408719"/>
                    <a:pt x="558607" y="412377"/>
                  </a:cubicBezTo>
                  <a:cubicBezTo>
                    <a:pt x="559064" y="410776"/>
                    <a:pt x="559293" y="409405"/>
                    <a:pt x="559521" y="408490"/>
                  </a:cubicBezTo>
                  <a:cubicBezTo>
                    <a:pt x="562950" y="416263"/>
                    <a:pt x="569580" y="422435"/>
                    <a:pt x="572094" y="426321"/>
                  </a:cubicBezTo>
                  <a:cubicBezTo>
                    <a:pt x="574152" y="425635"/>
                    <a:pt x="576666" y="426321"/>
                    <a:pt x="579638" y="428836"/>
                  </a:cubicBezTo>
                  <a:cubicBezTo>
                    <a:pt x="601812" y="448495"/>
                    <a:pt x="629930" y="458782"/>
                    <a:pt x="653247" y="476385"/>
                  </a:cubicBezTo>
                  <a:cubicBezTo>
                    <a:pt x="655305" y="477985"/>
                    <a:pt x="657362" y="479128"/>
                    <a:pt x="659419" y="480271"/>
                  </a:cubicBezTo>
                  <a:cubicBezTo>
                    <a:pt x="662391" y="481871"/>
                    <a:pt x="665363" y="483014"/>
                    <a:pt x="668563" y="483471"/>
                  </a:cubicBezTo>
                  <a:cubicBezTo>
                    <a:pt x="668563" y="483471"/>
                    <a:pt x="668563" y="483471"/>
                    <a:pt x="668563" y="483471"/>
                  </a:cubicBezTo>
                  <a:cubicBezTo>
                    <a:pt x="669249" y="483700"/>
                    <a:pt x="669935" y="483700"/>
                    <a:pt x="670621" y="483928"/>
                  </a:cubicBezTo>
                  <a:cubicBezTo>
                    <a:pt x="670849" y="483928"/>
                    <a:pt x="670849" y="483928"/>
                    <a:pt x="671078" y="483928"/>
                  </a:cubicBezTo>
                  <a:cubicBezTo>
                    <a:pt x="671764" y="483928"/>
                    <a:pt x="672450" y="484157"/>
                    <a:pt x="673135" y="484157"/>
                  </a:cubicBezTo>
                  <a:cubicBezTo>
                    <a:pt x="673364" y="484157"/>
                    <a:pt x="673364" y="484157"/>
                    <a:pt x="673593" y="484157"/>
                  </a:cubicBezTo>
                  <a:cubicBezTo>
                    <a:pt x="674278" y="484157"/>
                    <a:pt x="674964" y="484157"/>
                    <a:pt x="675421" y="484157"/>
                  </a:cubicBezTo>
                  <a:cubicBezTo>
                    <a:pt x="675650" y="484157"/>
                    <a:pt x="675650" y="484157"/>
                    <a:pt x="675879" y="484157"/>
                  </a:cubicBezTo>
                  <a:cubicBezTo>
                    <a:pt x="677936" y="484157"/>
                    <a:pt x="679993" y="483928"/>
                    <a:pt x="682051" y="483471"/>
                  </a:cubicBezTo>
                  <a:cubicBezTo>
                    <a:pt x="682279" y="483471"/>
                    <a:pt x="682279" y="483471"/>
                    <a:pt x="682508" y="483471"/>
                  </a:cubicBezTo>
                  <a:cubicBezTo>
                    <a:pt x="682965" y="483471"/>
                    <a:pt x="683422" y="483243"/>
                    <a:pt x="684108" y="483243"/>
                  </a:cubicBezTo>
                  <a:cubicBezTo>
                    <a:pt x="684565" y="483243"/>
                    <a:pt x="684794" y="483014"/>
                    <a:pt x="685251" y="483014"/>
                  </a:cubicBezTo>
                  <a:cubicBezTo>
                    <a:pt x="685708" y="483014"/>
                    <a:pt x="686166" y="482785"/>
                    <a:pt x="686623" y="482557"/>
                  </a:cubicBezTo>
                  <a:cubicBezTo>
                    <a:pt x="687080" y="482328"/>
                    <a:pt x="687537" y="482328"/>
                    <a:pt x="687766" y="482100"/>
                  </a:cubicBezTo>
                  <a:cubicBezTo>
                    <a:pt x="688223" y="481871"/>
                    <a:pt x="688680" y="481871"/>
                    <a:pt x="688909" y="481642"/>
                  </a:cubicBezTo>
                  <a:cubicBezTo>
                    <a:pt x="689366" y="481414"/>
                    <a:pt x="689823" y="481414"/>
                    <a:pt x="690280" y="481185"/>
                  </a:cubicBezTo>
                  <a:cubicBezTo>
                    <a:pt x="690738" y="480957"/>
                    <a:pt x="690966" y="480957"/>
                    <a:pt x="691423" y="480728"/>
                  </a:cubicBezTo>
                  <a:cubicBezTo>
                    <a:pt x="691881" y="480499"/>
                    <a:pt x="692566" y="480271"/>
                    <a:pt x="693024" y="480042"/>
                  </a:cubicBezTo>
                  <a:cubicBezTo>
                    <a:pt x="693252" y="479814"/>
                    <a:pt x="693709" y="479814"/>
                    <a:pt x="693938" y="479585"/>
                  </a:cubicBezTo>
                  <a:cubicBezTo>
                    <a:pt x="694852" y="479128"/>
                    <a:pt x="695767" y="478899"/>
                    <a:pt x="696453" y="478442"/>
                  </a:cubicBezTo>
                  <a:cubicBezTo>
                    <a:pt x="705597" y="474327"/>
                    <a:pt x="712455" y="465869"/>
                    <a:pt x="725485" y="463583"/>
                  </a:cubicBezTo>
                  <a:cubicBezTo>
                    <a:pt x="723199" y="488958"/>
                    <a:pt x="720684" y="512732"/>
                    <a:pt x="718855" y="536506"/>
                  </a:cubicBezTo>
                  <a:cubicBezTo>
                    <a:pt x="713369" y="611259"/>
                    <a:pt x="698510" y="684639"/>
                    <a:pt x="687080" y="758477"/>
                  </a:cubicBezTo>
                  <a:cubicBezTo>
                    <a:pt x="687080" y="759163"/>
                    <a:pt x="686851" y="759849"/>
                    <a:pt x="686623" y="760534"/>
                  </a:cubicBezTo>
                  <a:cubicBezTo>
                    <a:pt x="684108" y="769678"/>
                    <a:pt x="684794" y="791395"/>
                    <a:pt x="684794" y="791395"/>
                  </a:cubicBezTo>
                  <a:cubicBezTo>
                    <a:pt x="670621" y="792996"/>
                    <a:pt x="660334" y="791624"/>
                    <a:pt x="649818" y="791395"/>
                  </a:cubicBezTo>
                  <a:cubicBezTo>
                    <a:pt x="557464" y="789338"/>
                    <a:pt x="465109" y="792538"/>
                    <a:pt x="372755" y="792767"/>
                  </a:cubicBezTo>
                  <a:cubicBezTo>
                    <a:pt x="355153" y="792767"/>
                    <a:pt x="337551" y="792767"/>
                    <a:pt x="319948" y="792767"/>
                  </a:cubicBezTo>
                  <a:cubicBezTo>
                    <a:pt x="307833" y="792767"/>
                    <a:pt x="300517" y="788881"/>
                    <a:pt x="297317" y="774708"/>
                  </a:cubicBezTo>
                  <a:cubicBezTo>
                    <a:pt x="296174" y="770364"/>
                    <a:pt x="295260" y="765792"/>
                    <a:pt x="294345" y="761220"/>
                  </a:cubicBezTo>
                  <a:cubicBezTo>
                    <a:pt x="294117" y="759849"/>
                    <a:pt x="293888" y="758706"/>
                    <a:pt x="293431" y="757334"/>
                  </a:cubicBezTo>
                  <a:cubicBezTo>
                    <a:pt x="292516" y="753219"/>
                    <a:pt x="291831" y="749104"/>
                    <a:pt x="290916" y="744990"/>
                  </a:cubicBezTo>
                  <a:cubicBezTo>
                    <a:pt x="290688" y="743389"/>
                    <a:pt x="290459" y="742018"/>
                    <a:pt x="290002" y="740418"/>
                  </a:cubicBezTo>
                  <a:cubicBezTo>
                    <a:pt x="289545" y="737446"/>
                    <a:pt x="288859" y="734703"/>
                    <a:pt x="288402" y="731731"/>
                  </a:cubicBezTo>
                  <a:cubicBezTo>
                    <a:pt x="287944" y="729673"/>
                    <a:pt x="287716" y="727616"/>
                    <a:pt x="287259" y="725330"/>
                  </a:cubicBezTo>
                  <a:cubicBezTo>
                    <a:pt x="286801" y="723044"/>
                    <a:pt x="286573" y="720758"/>
                    <a:pt x="286116" y="718243"/>
                  </a:cubicBezTo>
                  <a:cubicBezTo>
                    <a:pt x="285430" y="714357"/>
                    <a:pt x="284973" y="710700"/>
                    <a:pt x="284287" y="706813"/>
                  </a:cubicBezTo>
                  <a:cubicBezTo>
                    <a:pt x="284058" y="705213"/>
                    <a:pt x="283830" y="703842"/>
                    <a:pt x="283601" y="702241"/>
                  </a:cubicBezTo>
                  <a:cubicBezTo>
                    <a:pt x="281315" y="685096"/>
                    <a:pt x="279486" y="667951"/>
                    <a:pt x="278343" y="650578"/>
                  </a:cubicBezTo>
                  <a:cubicBezTo>
                    <a:pt x="273543" y="578112"/>
                    <a:pt x="259598" y="506788"/>
                    <a:pt x="251597" y="434551"/>
                  </a:cubicBezTo>
                  <a:cubicBezTo>
                    <a:pt x="245196" y="376258"/>
                    <a:pt x="232623" y="318879"/>
                    <a:pt x="224165" y="261043"/>
                  </a:cubicBezTo>
                  <a:cubicBezTo>
                    <a:pt x="216393" y="208237"/>
                    <a:pt x="206791" y="155659"/>
                    <a:pt x="192847" y="103995"/>
                  </a:cubicBezTo>
                  <a:cubicBezTo>
                    <a:pt x="189189" y="90736"/>
                    <a:pt x="182788" y="78163"/>
                    <a:pt x="177759" y="65133"/>
                  </a:cubicBezTo>
                  <a:cubicBezTo>
                    <a:pt x="174559" y="56675"/>
                    <a:pt x="175930" y="54160"/>
                    <a:pt x="187360" y="53017"/>
                  </a:cubicBezTo>
                  <a:close/>
                  <a:moveTo>
                    <a:pt x="18425" y="690354"/>
                  </a:moveTo>
                  <a:cubicBezTo>
                    <a:pt x="24826" y="652178"/>
                    <a:pt x="31912" y="614002"/>
                    <a:pt x="38542" y="575826"/>
                  </a:cubicBezTo>
                  <a:cubicBezTo>
                    <a:pt x="57287" y="468384"/>
                    <a:pt x="85862" y="362770"/>
                    <a:pt x="103693" y="255100"/>
                  </a:cubicBezTo>
                  <a:cubicBezTo>
                    <a:pt x="112151" y="204579"/>
                    <a:pt x="121752" y="154287"/>
                    <a:pt x="133182" y="104224"/>
                  </a:cubicBezTo>
                  <a:cubicBezTo>
                    <a:pt x="134554" y="97823"/>
                    <a:pt x="136383" y="90965"/>
                    <a:pt x="139126" y="84793"/>
                  </a:cubicBezTo>
                  <a:cubicBezTo>
                    <a:pt x="139126" y="84793"/>
                    <a:pt x="139126" y="84793"/>
                    <a:pt x="139126" y="84793"/>
                  </a:cubicBezTo>
                  <a:cubicBezTo>
                    <a:pt x="139583" y="83878"/>
                    <a:pt x="140040" y="82964"/>
                    <a:pt x="140497" y="82050"/>
                  </a:cubicBezTo>
                  <a:cubicBezTo>
                    <a:pt x="140955" y="81135"/>
                    <a:pt x="141412" y="80221"/>
                    <a:pt x="141869" y="79306"/>
                  </a:cubicBezTo>
                  <a:cubicBezTo>
                    <a:pt x="150099" y="65819"/>
                    <a:pt x="161300" y="60333"/>
                    <a:pt x="170673" y="78849"/>
                  </a:cubicBezTo>
                  <a:cubicBezTo>
                    <a:pt x="179359" y="95994"/>
                    <a:pt x="184160" y="114282"/>
                    <a:pt x="187589" y="132799"/>
                  </a:cubicBezTo>
                  <a:cubicBezTo>
                    <a:pt x="194676" y="170975"/>
                    <a:pt x="202448" y="208923"/>
                    <a:pt x="208620" y="247099"/>
                  </a:cubicBezTo>
                  <a:cubicBezTo>
                    <a:pt x="214792" y="286875"/>
                    <a:pt x="221422" y="326423"/>
                    <a:pt x="227137" y="366428"/>
                  </a:cubicBezTo>
                  <a:cubicBezTo>
                    <a:pt x="237424" y="438894"/>
                    <a:pt x="247711" y="511360"/>
                    <a:pt x="257541" y="584055"/>
                  </a:cubicBezTo>
                  <a:cubicBezTo>
                    <a:pt x="263027" y="624746"/>
                    <a:pt x="266913" y="665437"/>
                    <a:pt x="271942" y="706128"/>
                  </a:cubicBezTo>
                  <a:cubicBezTo>
                    <a:pt x="273314" y="716872"/>
                    <a:pt x="268742" y="720529"/>
                    <a:pt x="258455" y="720301"/>
                  </a:cubicBezTo>
                  <a:cubicBezTo>
                    <a:pt x="237881" y="719844"/>
                    <a:pt x="217536" y="720072"/>
                    <a:pt x="196962" y="720072"/>
                  </a:cubicBezTo>
                  <a:cubicBezTo>
                    <a:pt x="196962" y="720987"/>
                    <a:pt x="97521" y="722815"/>
                    <a:pt x="47686" y="723273"/>
                  </a:cubicBezTo>
                  <a:cubicBezTo>
                    <a:pt x="14767" y="723501"/>
                    <a:pt x="12939" y="723273"/>
                    <a:pt x="18425" y="690354"/>
                  </a:cubicBezTo>
                  <a:close/>
                </a:path>
              </a:pathLst>
            </a:custGeom>
            <a:solidFill>
              <a:srgbClr val="000000"/>
            </a:solidFill>
            <a:ln w="2286" cap="flat">
              <a:noFill/>
              <a:prstDash val="solid"/>
              <a:miter/>
            </a:ln>
          </p:spPr>
          <p:txBody>
            <a:bodyPr rtlCol="0" anchor="ctr"/>
            <a:lstStyle/>
            <a:p>
              <a:endParaRPr lang="en-US"/>
            </a:p>
          </p:txBody>
        </p:sp>
        <p:sp>
          <p:nvSpPr>
            <p:cNvPr id="63" name="Freeform 915">
              <a:extLst>
                <a:ext uri="{FF2B5EF4-FFF2-40B4-BE49-F238E27FC236}">
                  <a16:creationId xmlns:a16="http://schemas.microsoft.com/office/drawing/2014/main" id="{F4E6699E-7210-D57C-67EC-09AB0E723B3C}"/>
                </a:ext>
              </a:extLst>
            </p:cNvPr>
            <p:cNvSpPr/>
            <p:nvPr/>
          </p:nvSpPr>
          <p:spPr>
            <a:xfrm>
              <a:off x="3212110" y="743692"/>
              <a:ext cx="2286" cy="171"/>
            </a:xfrm>
            <a:custGeom>
              <a:avLst/>
              <a:gdLst>
                <a:gd name="connsiteX0" fmla="*/ 0 w 2286"/>
                <a:gd name="connsiteY0" fmla="*/ 171 h 171"/>
                <a:gd name="connsiteX1" fmla="*/ 0 w 2286"/>
                <a:gd name="connsiteY1" fmla="*/ 171 h 171"/>
                <a:gd name="connsiteX2" fmla="*/ 0 w 2286"/>
                <a:gd name="connsiteY2" fmla="*/ 171 h 171"/>
              </a:gdLst>
              <a:ahLst/>
              <a:cxnLst>
                <a:cxn ang="0">
                  <a:pos x="connsiteX0" y="connsiteY0"/>
                </a:cxn>
                <a:cxn ang="0">
                  <a:pos x="connsiteX1" y="connsiteY1"/>
                </a:cxn>
                <a:cxn ang="0">
                  <a:pos x="connsiteX2" y="connsiteY2"/>
                </a:cxn>
              </a:cxnLst>
              <a:rect l="l" t="t" r="r" b="b"/>
              <a:pathLst>
                <a:path w="2286" h="171">
                  <a:moveTo>
                    <a:pt x="0" y="171"/>
                  </a:moveTo>
                  <a:cubicBezTo>
                    <a:pt x="0" y="-57"/>
                    <a:pt x="0" y="-57"/>
                    <a:pt x="0" y="171"/>
                  </a:cubicBezTo>
                  <a:cubicBezTo>
                    <a:pt x="0" y="-57"/>
                    <a:pt x="0" y="-57"/>
                    <a:pt x="0" y="171"/>
                  </a:cubicBezTo>
                  <a:close/>
                </a:path>
              </a:pathLst>
            </a:custGeom>
            <a:solidFill>
              <a:srgbClr val="000000"/>
            </a:solidFill>
            <a:ln w="2286" cap="flat">
              <a:noFill/>
              <a:prstDash val="solid"/>
              <a:miter/>
            </a:ln>
          </p:spPr>
          <p:txBody>
            <a:bodyPr rtlCol="0" anchor="ctr"/>
            <a:lstStyle/>
            <a:p>
              <a:endParaRPr lang="en-US"/>
            </a:p>
          </p:txBody>
        </p:sp>
        <p:sp>
          <p:nvSpPr>
            <p:cNvPr id="64" name="Freeform 916">
              <a:extLst>
                <a:ext uri="{FF2B5EF4-FFF2-40B4-BE49-F238E27FC236}">
                  <a16:creationId xmlns:a16="http://schemas.microsoft.com/office/drawing/2014/main" id="{C9E51AC5-1033-8104-EB8D-6DF62A29CE3A}"/>
                </a:ext>
              </a:extLst>
            </p:cNvPr>
            <p:cNvSpPr/>
            <p:nvPr/>
          </p:nvSpPr>
          <p:spPr>
            <a:xfrm>
              <a:off x="3010257" y="918743"/>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65" name="Freeform 917">
              <a:extLst>
                <a:ext uri="{FF2B5EF4-FFF2-40B4-BE49-F238E27FC236}">
                  <a16:creationId xmlns:a16="http://schemas.microsoft.com/office/drawing/2014/main" id="{F83C3692-EF64-9C55-15C2-70F6463D822B}"/>
                </a:ext>
              </a:extLst>
            </p:cNvPr>
            <p:cNvSpPr/>
            <p:nvPr/>
          </p:nvSpPr>
          <p:spPr>
            <a:xfrm>
              <a:off x="2922117" y="508380"/>
              <a:ext cx="421263" cy="435791"/>
            </a:xfrm>
            <a:custGeom>
              <a:avLst/>
              <a:gdLst>
                <a:gd name="connsiteX0" fmla="*/ 275135 w 421263"/>
                <a:gd name="connsiteY0" fmla="*/ 434137 h 435791"/>
                <a:gd name="connsiteX1" fmla="*/ 277649 w 421263"/>
                <a:gd name="connsiteY1" fmla="*/ 434137 h 435791"/>
                <a:gd name="connsiteX2" fmla="*/ 292508 w 421263"/>
                <a:gd name="connsiteY2" fmla="*/ 434137 h 435791"/>
                <a:gd name="connsiteX3" fmla="*/ 295937 w 421263"/>
                <a:gd name="connsiteY3" fmla="*/ 434137 h 435791"/>
                <a:gd name="connsiteX4" fmla="*/ 309882 w 421263"/>
                <a:gd name="connsiteY4" fmla="*/ 434365 h 435791"/>
                <a:gd name="connsiteX5" fmla="*/ 314225 w 421263"/>
                <a:gd name="connsiteY5" fmla="*/ 434365 h 435791"/>
                <a:gd name="connsiteX6" fmla="*/ 327255 w 421263"/>
                <a:gd name="connsiteY6" fmla="*/ 434594 h 435791"/>
                <a:gd name="connsiteX7" fmla="*/ 332285 w 421263"/>
                <a:gd name="connsiteY7" fmla="*/ 434594 h 435791"/>
                <a:gd name="connsiteX8" fmla="*/ 345086 w 421263"/>
                <a:gd name="connsiteY8" fmla="*/ 434823 h 435791"/>
                <a:gd name="connsiteX9" fmla="*/ 350344 w 421263"/>
                <a:gd name="connsiteY9" fmla="*/ 434823 h 435791"/>
                <a:gd name="connsiteX10" fmla="*/ 363374 w 421263"/>
                <a:gd name="connsiteY10" fmla="*/ 435051 h 435791"/>
                <a:gd name="connsiteX11" fmla="*/ 368403 w 421263"/>
                <a:gd name="connsiteY11" fmla="*/ 435280 h 435791"/>
                <a:gd name="connsiteX12" fmla="*/ 386463 w 421263"/>
                <a:gd name="connsiteY12" fmla="*/ 435737 h 435791"/>
                <a:gd name="connsiteX13" fmla="*/ 416867 w 421263"/>
                <a:gd name="connsiteY13" fmla="*/ 432079 h 435791"/>
                <a:gd name="connsiteX14" fmla="*/ 420981 w 421263"/>
                <a:gd name="connsiteY14" fmla="*/ 427736 h 435791"/>
                <a:gd name="connsiteX15" fmla="*/ 416638 w 421263"/>
                <a:gd name="connsiteY15" fmla="*/ 421335 h 435791"/>
                <a:gd name="connsiteX16" fmla="*/ 403608 w 421263"/>
                <a:gd name="connsiteY16" fmla="*/ 420421 h 435791"/>
                <a:gd name="connsiteX17" fmla="*/ 386691 w 421263"/>
                <a:gd name="connsiteY17" fmla="*/ 420421 h 435791"/>
                <a:gd name="connsiteX18" fmla="*/ 383720 w 421263"/>
                <a:gd name="connsiteY18" fmla="*/ 420421 h 435791"/>
                <a:gd name="connsiteX19" fmla="*/ 368403 w 421263"/>
                <a:gd name="connsiteY19" fmla="*/ 420421 h 435791"/>
                <a:gd name="connsiteX20" fmla="*/ 311482 w 421263"/>
                <a:gd name="connsiteY20" fmla="*/ 420649 h 435791"/>
                <a:gd name="connsiteX21" fmla="*/ 311025 w 421263"/>
                <a:gd name="connsiteY21" fmla="*/ 420649 h 435791"/>
                <a:gd name="connsiteX22" fmla="*/ 293194 w 421263"/>
                <a:gd name="connsiteY22" fmla="*/ 420878 h 435791"/>
                <a:gd name="connsiteX23" fmla="*/ 292280 w 421263"/>
                <a:gd name="connsiteY23" fmla="*/ 420878 h 435791"/>
                <a:gd name="connsiteX24" fmla="*/ 255704 w 421263"/>
                <a:gd name="connsiteY24" fmla="*/ 421792 h 435791"/>
                <a:gd name="connsiteX25" fmla="*/ 232615 w 421263"/>
                <a:gd name="connsiteY25" fmla="*/ 422935 h 435791"/>
                <a:gd name="connsiteX26" fmla="*/ 131574 w 421263"/>
                <a:gd name="connsiteY26" fmla="*/ 419964 h 435791"/>
                <a:gd name="connsiteX27" fmla="*/ 98656 w 421263"/>
                <a:gd name="connsiteY27" fmla="*/ 420649 h 435791"/>
                <a:gd name="connsiteX28" fmla="*/ 87454 w 421263"/>
                <a:gd name="connsiteY28" fmla="*/ 415392 h 435791"/>
                <a:gd name="connsiteX29" fmla="*/ 87226 w 421263"/>
                <a:gd name="connsiteY29" fmla="*/ 415392 h 435791"/>
                <a:gd name="connsiteX30" fmla="*/ 84482 w 421263"/>
                <a:gd name="connsiteY30" fmla="*/ 409219 h 435791"/>
                <a:gd name="connsiteX31" fmla="*/ 82425 w 421263"/>
                <a:gd name="connsiteY31" fmla="*/ 402590 h 435791"/>
                <a:gd name="connsiteX32" fmla="*/ 82196 w 421263"/>
                <a:gd name="connsiteY32" fmla="*/ 396418 h 435791"/>
                <a:gd name="connsiteX33" fmla="*/ 81968 w 421263"/>
                <a:gd name="connsiteY33" fmla="*/ 392532 h 435791"/>
                <a:gd name="connsiteX34" fmla="*/ 81968 w 421263"/>
                <a:gd name="connsiteY34" fmla="*/ 392532 h 435791"/>
                <a:gd name="connsiteX35" fmla="*/ 79225 w 421263"/>
                <a:gd name="connsiteY35" fmla="*/ 384302 h 435791"/>
                <a:gd name="connsiteX36" fmla="*/ 29847 w 421263"/>
                <a:gd name="connsiteY36" fmla="*/ 35458 h 435791"/>
                <a:gd name="connsiteX37" fmla="*/ 57736 w 421263"/>
                <a:gd name="connsiteY37" fmla="*/ 77521 h 435791"/>
                <a:gd name="connsiteX38" fmla="*/ 54993 w 421263"/>
                <a:gd name="connsiteY38" fmla="*/ 62433 h 435791"/>
                <a:gd name="connsiteX39" fmla="*/ 26418 w 421263"/>
                <a:gd name="connsiteY39" fmla="*/ 4140 h 435791"/>
                <a:gd name="connsiteX40" fmla="*/ 15445 w 421263"/>
                <a:gd name="connsiteY40" fmla="*/ 11684 h 435791"/>
                <a:gd name="connsiteX41" fmla="*/ 586 w 421263"/>
                <a:gd name="connsiteY41" fmla="*/ 75921 h 435791"/>
                <a:gd name="connsiteX42" fmla="*/ 4015 w 421263"/>
                <a:gd name="connsiteY42" fmla="*/ 84836 h 435791"/>
                <a:gd name="connsiteX43" fmla="*/ 20703 w 421263"/>
                <a:gd name="connsiteY43" fmla="*/ 36830 h 435791"/>
                <a:gd name="connsiteX44" fmla="*/ 66194 w 421263"/>
                <a:gd name="connsiteY44" fmla="*/ 388645 h 435791"/>
                <a:gd name="connsiteX45" fmla="*/ 67795 w 421263"/>
                <a:gd name="connsiteY45" fmla="*/ 414934 h 435791"/>
                <a:gd name="connsiteX46" fmla="*/ 83111 w 421263"/>
                <a:gd name="connsiteY46" fmla="*/ 432537 h 435791"/>
                <a:gd name="connsiteX47" fmla="*/ 102770 w 421263"/>
                <a:gd name="connsiteY47" fmla="*/ 433680 h 435791"/>
                <a:gd name="connsiteX48" fmla="*/ 257761 w 421263"/>
                <a:gd name="connsiteY48" fmla="*/ 432994 h 435791"/>
                <a:gd name="connsiteX49" fmla="*/ 259133 w 421263"/>
                <a:gd name="connsiteY49" fmla="*/ 432994 h 435791"/>
                <a:gd name="connsiteX50" fmla="*/ 275135 w 421263"/>
                <a:gd name="connsiteY50" fmla="*/ 434137 h 4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1263" h="435791">
                  <a:moveTo>
                    <a:pt x="275135" y="434137"/>
                  </a:moveTo>
                  <a:cubicBezTo>
                    <a:pt x="276049" y="434137"/>
                    <a:pt x="276735" y="434137"/>
                    <a:pt x="277649" y="434137"/>
                  </a:cubicBezTo>
                  <a:cubicBezTo>
                    <a:pt x="282679" y="434137"/>
                    <a:pt x="287479" y="434137"/>
                    <a:pt x="292508" y="434137"/>
                  </a:cubicBezTo>
                  <a:cubicBezTo>
                    <a:pt x="293651" y="434137"/>
                    <a:pt x="294794" y="434137"/>
                    <a:pt x="295937" y="434137"/>
                  </a:cubicBezTo>
                  <a:cubicBezTo>
                    <a:pt x="300509" y="434137"/>
                    <a:pt x="305310" y="434137"/>
                    <a:pt x="309882" y="434365"/>
                  </a:cubicBezTo>
                  <a:cubicBezTo>
                    <a:pt x="311253" y="434365"/>
                    <a:pt x="312854" y="434365"/>
                    <a:pt x="314225" y="434365"/>
                  </a:cubicBezTo>
                  <a:cubicBezTo>
                    <a:pt x="318569" y="434365"/>
                    <a:pt x="322912" y="434594"/>
                    <a:pt x="327255" y="434594"/>
                  </a:cubicBezTo>
                  <a:cubicBezTo>
                    <a:pt x="328856" y="434594"/>
                    <a:pt x="330684" y="434594"/>
                    <a:pt x="332285" y="434594"/>
                  </a:cubicBezTo>
                  <a:cubicBezTo>
                    <a:pt x="336628" y="434594"/>
                    <a:pt x="340743" y="434823"/>
                    <a:pt x="345086" y="434823"/>
                  </a:cubicBezTo>
                  <a:cubicBezTo>
                    <a:pt x="346915" y="434823"/>
                    <a:pt x="348515" y="434823"/>
                    <a:pt x="350344" y="434823"/>
                  </a:cubicBezTo>
                  <a:cubicBezTo>
                    <a:pt x="354687" y="434823"/>
                    <a:pt x="359031" y="435051"/>
                    <a:pt x="363374" y="435051"/>
                  </a:cubicBezTo>
                  <a:cubicBezTo>
                    <a:pt x="364974" y="435051"/>
                    <a:pt x="366803" y="435051"/>
                    <a:pt x="368403" y="435280"/>
                  </a:cubicBezTo>
                  <a:cubicBezTo>
                    <a:pt x="374347" y="435508"/>
                    <a:pt x="380291" y="435737"/>
                    <a:pt x="386463" y="435737"/>
                  </a:cubicBezTo>
                  <a:cubicBezTo>
                    <a:pt x="396521" y="436194"/>
                    <a:pt x="406808" y="433680"/>
                    <a:pt x="416867" y="432079"/>
                  </a:cubicBezTo>
                  <a:cubicBezTo>
                    <a:pt x="418467" y="431851"/>
                    <a:pt x="420296" y="429336"/>
                    <a:pt x="420981" y="427736"/>
                  </a:cubicBezTo>
                  <a:cubicBezTo>
                    <a:pt x="422124" y="424307"/>
                    <a:pt x="419610" y="422021"/>
                    <a:pt x="416638" y="421335"/>
                  </a:cubicBezTo>
                  <a:cubicBezTo>
                    <a:pt x="412523" y="420421"/>
                    <a:pt x="407951" y="420421"/>
                    <a:pt x="403608" y="420421"/>
                  </a:cubicBezTo>
                  <a:cubicBezTo>
                    <a:pt x="397893" y="420421"/>
                    <a:pt x="392178" y="420421"/>
                    <a:pt x="386691" y="420421"/>
                  </a:cubicBezTo>
                  <a:cubicBezTo>
                    <a:pt x="385777" y="420421"/>
                    <a:pt x="384634" y="420421"/>
                    <a:pt x="383720" y="420421"/>
                  </a:cubicBezTo>
                  <a:cubicBezTo>
                    <a:pt x="378690" y="420421"/>
                    <a:pt x="373433" y="420421"/>
                    <a:pt x="368403" y="420421"/>
                  </a:cubicBezTo>
                  <a:cubicBezTo>
                    <a:pt x="349430" y="420421"/>
                    <a:pt x="330456" y="420421"/>
                    <a:pt x="311482" y="420649"/>
                  </a:cubicBezTo>
                  <a:cubicBezTo>
                    <a:pt x="311253" y="420649"/>
                    <a:pt x="311025" y="420649"/>
                    <a:pt x="311025" y="420649"/>
                  </a:cubicBezTo>
                  <a:cubicBezTo>
                    <a:pt x="305081" y="420649"/>
                    <a:pt x="299138" y="420878"/>
                    <a:pt x="293194" y="420878"/>
                  </a:cubicBezTo>
                  <a:cubicBezTo>
                    <a:pt x="292966" y="420878"/>
                    <a:pt x="292508" y="420878"/>
                    <a:pt x="292280" y="420878"/>
                  </a:cubicBezTo>
                  <a:cubicBezTo>
                    <a:pt x="280164" y="421107"/>
                    <a:pt x="267820" y="421335"/>
                    <a:pt x="255704" y="421792"/>
                  </a:cubicBezTo>
                  <a:cubicBezTo>
                    <a:pt x="247931" y="422021"/>
                    <a:pt x="240388" y="422478"/>
                    <a:pt x="232615" y="422935"/>
                  </a:cubicBezTo>
                  <a:cubicBezTo>
                    <a:pt x="199011" y="424764"/>
                    <a:pt x="165178" y="420878"/>
                    <a:pt x="131574" y="419964"/>
                  </a:cubicBezTo>
                  <a:cubicBezTo>
                    <a:pt x="120601" y="419735"/>
                    <a:pt x="109628" y="420878"/>
                    <a:pt x="98656" y="420649"/>
                  </a:cubicBezTo>
                  <a:cubicBezTo>
                    <a:pt x="91112" y="420649"/>
                    <a:pt x="87683" y="419278"/>
                    <a:pt x="87454" y="415392"/>
                  </a:cubicBezTo>
                  <a:cubicBezTo>
                    <a:pt x="87454" y="415392"/>
                    <a:pt x="87226" y="415392"/>
                    <a:pt x="87226" y="415392"/>
                  </a:cubicBezTo>
                  <a:cubicBezTo>
                    <a:pt x="86311" y="413334"/>
                    <a:pt x="85397" y="411277"/>
                    <a:pt x="84482" y="409219"/>
                  </a:cubicBezTo>
                  <a:cubicBezTo>
                    <a:pt x="83797" y="406933"/>
                    <a:pt x="83111" y="404876"/>
                    <a:pt x="82425" y="402590"/>
                  </a:cubicBezTo>
                  <a:cubicBezTo>
                    <a:pt x="82425" y="400533"/>
                    <a:pt x="82196" y="398475"/>
                    <a:pt x="82196" y="396418"/>
                  </a:cubicBezTo>
                  <a:cubicBezTo>
                    <a:pt x="82196" y="395046"/>
                    <a:pt x="82196" y="393903"/>
                    <a:pt x="81968" y="392532"/>
                  </a:cubicBezTo>
                  <a:lnTo>
                    <a:pt x="81968" y="392532"/>
                  </a:lnTo>
                  <a:cubicBezTo>
                    <a:pt x="80596" y="394132"/>
                    <a:pt x="78767" y="394132"/>
                    <a:pt x="79225" y="384302"/>
                  </a:cubicBezTo>
                  <a:cubicBezTo>
                    <a:pt x="69395" y="280746"/>
                    <a:pt x="45849" y="139471"/>
                    <a:pt x="29847" y="35458"/>
                  </a:cubicBezTo>
                  <a:cubicBezTo>
                    <a:pt x="37848" y="49632"/>
                    <a:pt x="52021" y="80950"/>
                    <a:pt x="57736" y="77521"/>
                  </a:cubicBezTo>
                  <a:cubicBezTo>
                    <a:pt x="64594" y="73406"/>
                    <a:pt x="58422" y="67691"/>
                    <a:pt x="54993" y="62433"/>
                  </a:cubicBezTo>
                  <a:cubicBezTo>
                    <a:pt x="51335" y="56947"/>
                    <a:pt x="31447" y="10770"/>
                    <a:pt x="26418" y="4140"/>
                  </a:cubicBezTo>
                  <a:cubicBezTo>
                    <a:pt x="20017" y="-4547"/>
                    <a:pt x="19331" y="1626"/>
                    <a:pt x="15445" y="11684"/>
                  </a:cubicBezTo>
                  <a:cubicBezTo>
                    <a:pt x="14302" y="15113"/>
                    <a:pt x="6301" y="56718"/>
                    <a:pt x="586" y="75921"/>
                  </a:cubicBezTo>
                  <a:cubicBezTo>
                    <a:pt x="-557" y="79807"/>
                    <a:pt x="-328" y="83464"/>
                    <a:pt x="4015" y="84836"/>
                  </a:cubicBezTo>
                  <a:cubicBezTo>
                    <a:pt x="8587" y="86208"/>
                    <a:pt x="14302" y="48260"/>
                    <a:pt x="20703" y="36830"/>
                  </a:cubicBezTo>
                  <a:cubicBezTo>
                    <a:pt x="26647" y="73863"/>
                    <a:pt x="55907" y="317779"/>
                    <a:pt x="66194" y="388645"/>
                  </a:cubicBezTo>
                  <a:cubicBezTo>
                    <a:pt x="67337" y="397332"/>
                    <a:pt x="67795" y="406248"/>
                    <a:pt x="67795" y="414934"/>
                  </a:cubicBezTo>
                  <a:cubicBezTo>
                    <a:pt x="67566" y="425907"/>
                    <a:pt x="73052" y="431394"/>
                    <a:pt x="83111" y="432537"/>
                  </a:cubicBezTo>
                  <a:cubicBezTo>
                    <a:pt x="89740" y="433222"/>
                    <a:pt x="96141" y="433680"/>
                    <a:pt x="102770" y="433680"/>
                  </a:cubicBezTo>
                  <a:cubicBezTo>
                    <a:pt x="154434" y="433451"/>
                    <a:pt x="206098" y="432994"/>
                    <a:pt x="257761" y="432994"/>
                  </a:cubicBezTo>
                  <a:cubicBezTo>
                    <a:pt x="258218" y="432994"/>
                    <a:pt x="258676" y="432994"/>
                    <a:pt x="259133" y="432994"/>
                  </a:cubicBezTo>
                  <a:cubicBezTo>
                    <a:pt x="264619" y="434137"/>
                    <a:pt x="269877" y="434137"/>
                    <a:pt x="275135" y="434137"/>
                  </a:cubicBezTo>
                  <a:close/>
                </a:path>
              </a:pathLst>
            </a:custGeom>
            <a:solidFill>
              <a:srgbClr val="000000"/>
            </a:solidFill>
            <a:ln w="2286" cap="flat">
              <a:noFill/>
              <a:prstDash val="solid"/>
              <a:miter/>
            </a:ln>
          </p:spPr>
          <p:txBody>
            <a:bodyPr rtlCol="0" anchor="ctr"/>
            <a:lstStyle/>
            <a:p>
              <a:endParaRPr lang="en-US"/>
            </a:p>
          </p:txBody>
        </p:sp>
        <p:sp>
          <p:nvSpPr>
            <p:cNvPr id="66" name="Freeform 918">
              <a:extLst>
                <a:ext uri="{FF2B5EF4-FFF2-40B4-BE49-F238E27FC236}">
                  <a16:creationId xmlns:a16="http://schemas.microsoft.com/office/drawing/2014/main" id="{60661604-DCD2-C22B-A3B8-4C8DC873A6BB}"/>
                </a:ext>
              </a:extLst>
            </p:cNvPr>
            <p:cNvSpPr/>
            <p:nvPr/>
          </p:nvSpPr>
          <p:spPr>
            <a:xfrm>
              <a:off x="3563697" y="1122461"/>
              <a:ext cx="201285" cy="16193"/>
            </a:xfrm>
            <a:custGeom>
              <a:avLst/>
              <a:gdLst>
                <a:gd name="connsiteX0" fmla="*/ 0 w 201285"/>
                <a:gd name="connsiteY0" fmla="*/ 9109 h 16193"/>
                <a:gd name="connsiteX1" fmla="*/ 9601 w 201285"/>
                <a:gd name="connsiteY1" fmla="*/ 15738 h 16193"/>
                <a:gd name="connsiteX2" fmla="*/ 182423 w 201285"/>
                <a:gd name="connsiteY2" fmla="*/ 15052 h 16193"/>
                <a:gd name="connsiteX3" fmla="*/ 193167 w 201285"/>
                <a:gd name="connsiteY3" fmla="*/ 13681 h 16193"/>
                <a:gd name="connsiteX4" fmla="*/ 201168 w 201285"/>
                <a:gd name="connsiteY4" fmla="*/ 5451 h 16193"/>
                <a:gd name="connsiteX5" fmla="*/ 192481 w 201285"/>
                <a:gd name="connsiteY5" fmla="*/ 422 h 16193"/>
                <a:gd name="connsiteX6" fmla="*/ 135560 w 201285"/>
                <a:gd name="connsiteY6" fmla="*/ 2251 h 16193"/>
                <a:gd name="connsiteX7" fmla="*/ 10744 w 201285"/>
                <a:gd name="connsiteY7" fmla="*/ 1108 h 16193"/>
                <a:gd name="connsiteX8" fmla="*/ 0 w 201285"/>
                <a:gd name="connsiteY8" fmla="*/ 9109 h 1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85" h="16193">
                  <a:moveTo>
                    <a:pt x="0" y="9109"/>
                  </a:moveTo>
                  <a:cubicBezTo>
                    <a:pt x="0" y="14595"/>
                    <a:pt x="5258" y="15281"/>
                    <a:pt x="9601" y="15738"/>
                  </a:cubicBezTo>
                  <a:cubicBezTo>
                    <a:pt x="31547" y="17338"/>
                    <a:pt x="146533" y="14138"/>
                    <a:pt x="182423" y="15052"/>
                  </a:cubicBezTo>
                  <a:cubicBezTo>
                    <a:pt x="186080" y="15052"/>
                    <a:pt x="189738" y="14366"/>
                    <a:pt x="193167" y="13681"/>
                  </a:cubicBezTo>
                  <a:cubicBezTo>
                    <a:pt x="197510" y="12766"/>
                    <a:pt x="202082" y="11395"/>
                    <a:pt x="201168" y="5451"/>
                  </a:cubicBezTo>
                  <a:cubicBezTo>
                    <a:pt x="200482" y="879"/>
                    <a:pt x="196139" y="650"/>
                    <a:pt x="192481" y="422"/>
                  </a:cubicBezTo>
                  <a:cubicBezTo>
                    <a:pt x="173507" y="-721"/>
                    <a:pt x="154534" y="650"/>
                    <a:pt x="135560" y="2251"/>
                  </a:cubicBezTo>
                  <a:cubicBezTo>
                    <a:pt x="98984" y="5222"/>
                    <a:pt x="15773" y="1108"/>
                    <a:pt x="10744" y="1108"/>
                  </a:cubicBezTo>
                  <a:cubicBezTo>
                    <a:pt x="5486" y="1108"/>
                    <a:pt x="0" y="2479"/>
                    <a:pt x="0" y="9109"/>
                  </a:cubicBezTo>
                  <a:close/>
                </a:path>
              </a:pathLst>
            </a:custGeom>
            <a:solidFill>
              <a:srgbClr val="000000"/>
            </a:solidFill>
            <a:ln w="2286" cap="flat">
              <a:noFill/>
              <a:prstDash val="solid"/>
              <a:miter/>
            </a:ln>
          </p:spPr>
          <p:txBody>
            <a:bodyPr rtlCol="0" anchor="ctr"/>
            <a:lstStyle/>
            <a:p>
              <a:endParaRPr lang="en-US"/>
            </a:p>
          </p:txBody>
        </p:sp>
        <p:sp>
          <p:nvSpPr>
            <p:cNvPr id="67" name="Freeform 919">
              <a:extLst>
                <a:ext uri="{FF2B5EF4-FFF2-40B4-BE49-F238E27FC236}">
                  <a16:creationId xmlns:a16="http://schemas.microsoft.com/office/drawing/2014/main" id="{91113364-FBC6-38FB-825F-EA2A32F01079}"/>
                </a:ext>
              </a:extLst>
            </p:cNvPr>
            <p:cNvSpPr/>
            <p:nvPr/>
          </p:nvSpPr>
          <p:spPr>
            <a:xfrm>
              <a:off x="2780732" y="1113755"/>
              <a:ext cx="149285" cy="21828"/>
            </a:xfrm>
            <a:custGeom>
              <a:avLst/>
              <a:gdLst>
                <a:gd name="connsiteX0" fmla="*/ 6868 w 149285"/>
                <a:gd name="connsiteY0" fmla="*/ 21015 h 21828"/>
                <a:gd name="connsiteX1" fmla="*/ 17840 w 149285"/>
                <a:gd name="connsiteY1" fmla="*/ 21701 h 21828"/>
                <a:gd name="connsiteX2" fmla="*/ 59446 w 149285"/>
                <a:gd name="connsiteY2" fmla="*/ 20787 h 21828"/>
                <a:gd name="connsiteX3" fmla="*/ 137627 w 149285"/>
                <a:gd name="connsiteY3" fmla="*/ 16901 h 21828"/>
                <a:gd name="connsiteX4" fmla="*/ 149285 w 149285"/>
                <a:gd name="connsiteY4" fmla="*/ 10043 h 21828"/>
                <a:gd name="connsiteX5" fmla="*/ 98308 w 149285"/>
                <a:gd name="connsiteY5" fmla="*/ 1584 h 21828"/>
                <a:gd name="connsiteX6" fmla="*/ 17840 w 149285"/>
                <a:gd name="connsiteY6" fmla="*/ 6842 h 21828"/>
                <a:gd name="connsiteX7" fmla="*/ 7096 w 149285"/>
                <a:gd name="connsiteY7" fmla="*/ 7528 h 21828"/>
                <a:gd name="connsiteX8" fmla="*/ 10 w 149285"/>
                <a:gd name="connsiteY8" fmla="*/ 14157 h 21828"/>
                <a:gd name="connsiteX9" fmla="*/ 6868 w 149285"/>
                <a:gd name="connsiteY9" fmla="*/ 21015 h 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85" h="21828">
                  <a:moveTo>
                    <a:pt x="6868" y="21015"/>
                  </a:moveTo>
                  <a:cubicBezTo>
                    <a:pt x="10297" y="21930"/>
                    <a:pt x="14183" y="21930"/>
                    <a:pt x="17840" y="21701"/>
                  </a:cubicBezTo>
                  <a:cubicBezTo>
                    <a:pt x="31785" y="21473"/>
                    <a:pt x="45501" y="20558"/>
                    <a:pt x="59446" y="20787"/>
                  </a:cubicBezTo>
                  <a:cubicBezTo>
                    <a:pt x="85506" y="21015"/>
                    <a:pt x="111109" y="10500"/>
                    <a:pt x="137627" y="16901"/>
                  </a:cubicBezTo>
                  <a:cubicBezTo>
                    <a:pt x="141742" y="17815"/>
                    <a:pt x="146314" y="15758"/>
                    <a:pt x="149285" y="10043"/>
                  </a:cubicBezTo>
                  <a:cubicBezTo>
                    <a:pt x="132826" y="-2302"/>
                    <a:pt x="115681" y="-702"/>
                    <a:pt x="98308" y="1584"/>
                  </a:cubicBezTo>
                  <a:cubicBezTo>
                    <a:pt x="71561" y="5242"/>
                    <a:pt x="44815" y="6385"/>
                    <a:pt x="17840" y="6842"/>
                  </a:cubicBezTo>
                  <a:cubicBezTo>
                    <a:pt x="14183" y="6842"/>
                    <a:pt x="10525" y="6842"/>
                    <a:pt x="7096" y="7528"/>
                  </a:cubicBezTo>
                  <a:cubicBezTo>
                    <a:pt x="3667" y="8214"/>
                    <a:pt x="-219" y="9128"/>
                    <a:pt x="10" y="14157"/>
                  </a:cubicBezTo>
                  <a:cubicBezTo>
                    <a:pt x="10" y="18044"/>
                    <a:pt x="3210" y="20101"/>
                    <a:pt x="6868" y="21015"/>
                  </a:cubicBezTo>
                  <a:close/>
                </a:path>
              </a:pathLst>
            </a:custGeom>
            <a:solidFill>
              <a:srgbClr val="000000"/>
            </a:solidFill>
            <a:ln w="2286" cap="flat">
              <a:noFill/>
              <a:prstDash val="solid"/>
              <a:miter/>
            </a:ln>
          </p:spPr>
          <p:txBody>
            <a:bodyPr rtlCol="0" anchor="ctr"/>
            <a:lstStyle/>
            <a:p>
              <a:endParaRPr lang="en-US"/>
            </a:p>
          </p:txBody>
        </p:sp>
        <p:sp>
          <p:nvSpPr>
            <p:cNvPr id="68" name="Freeform 920">
              <a:extLst>
                <a:ext uri="{FF2B5EF4-FFF2-40B4-BE49-F238E27FC236}">
                  <a16:creationId xmlns:a16="http://schemas.microsoft.com/office/drawing/2014/main" id="{56FBDA94-BB26-2396-C22A-59BE9C3A1300}"/>
                </a:ext>
              </a:extLst>
            </p:cNvPr>
            <p:cNvSpPr/>
            <p:nvPr/>
          </p:nvSpPr>
          <p:spPr>
            <a:xfrm>
              <a:off x="2674443" y="344785"/>
              <a:ext cx="72466" cy="133217"/>
            </a:xfrm>
            <a:custGeom>
              <a:avLst/>
              <a:gdLst>
                <a:gd name="connsiteX0" fmla="*/ 72466 w 72466"/>
                <a:gd name="connsiteY0" fmla="*/ 629 h 133217"/>
                <a:gd name="connsiteX1" fmla="*/ 38405 w 72466"/>
                <a:gd name="connsiteY1" fmla="*/ 15260 h 133217"/>
                <a:gd name="connsiteX2" fmla="*/ 13716 w 72466"/>
                <a:gd name="connsiteY2" fmla="*/ 61208 h 133217"/>
                <a:gd name="connsiteX3" fmla="*/ 0 w 72466"/>
                <a:gd name="connsiteY3" fmla="*/ 133217 h 133217"/>
                <a:gd name="connsiteX4" fmla="*/ 72466 w 72466"/>
                <a:gd name="connsiteY4" fmla="*/ 629 h 133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6" h="133217">
                  <a:moveTo>
                    <a:pt x="72466" y="629"/>
                  </a:moveTo>
                  <a:cubicBezTo>
                    <a:pt x="55093" y="-2343"/>
                    <a:pt x="46177" y="5658"/>
                    <a:pt x="38405" y="15260"/>
                  </a:cubicBezTo>
                  <a:cubicBezTo>
                    <a:pt x="27432" y="28976"/>
                    <a:pt x="19431" y="44520"/>
                    <a:pt x="13716" y="61208"/>
                  </a:cubicBezTo>
                  <a:cubicBezTo>
                    <a:pt x="5715" y="84525"/>
                    <a:pt x="2286" y="108986"/>
                    <a:pt x="0" y="133217"/>
                  </a:cubicBezTo>
                  <a:cubicBezTo>
                    <a:pt x="20574" y="87497"/>
                    <a:pt x="27661" y="35605"/>
                    <a:pt x="72466" y="629"/>
                  </a:cubicBezTo>
                  <a:close/>
                </a:path>
              </a:pathLst>
            </a:custGeom>
            <a:solidFill>
              <a:srgbClr val="000000"/>
            </a:solidFill>
            <a:ln w="2286" cap="flat">
              <a:noFill/>
              <a:prstDash val="solid"/>
              <a:miter/>
            </a:ln>
          </p:spPr>
          <p:txBody>
            <a:bodyPr rtlCol="0" anchor="ctr"/>
            <a:lstStyle/>
            <a:p>
              <a:endParaRPr lang="en-US"/>
            </a:p>
          </p:txBody>
        </p:sp>
        <p:sp>
          <p:nvSpPr>
            <p:cNvPr id="69" name="Freeform 921">
              <a:extLst>
                <a:ext uri="{FF2B5EF4-FFF2-40B4-BE49-F238E27FC236}">
                  <a16:creationId xmlns:a16="http://schemas.microsoft.com/office/drawing/2014/main" id="{DBFCE58F-13EF-CDA2-0D09-64CB8335AEC1}"/>
                </a:ext>
              </a:extLst>
            </p:cNvPr>
            <p:cNvSpPr/>
            <p:nvPr/>
          </p:nvSpPr>
          <p:spPr>
            <a:xfrm>
              <a:off x="3556302" y="470964"/>
              <a:ext cx="52326" cy="123167"/>
            </a:xfrm>
            <a:custGeom>
              <a:avLst/>
              <a:gdLst>
                <a:gd name="connsiteX0" fmla="*/ 5109 w 52326"/>
                <a:gd name="connsiteY0" fmla="*/ 12753 h 123167"/>
                <a:gd name="connsiteX1" fmla="*/ 19511 w 52326"/>
                <a:gd name="connsiteY1" fmla="*/ 26012 h 123167"/>
                <a:gd name="connsiteX2" fmla="*/ 33456 w 52326"/>
                <a:gd name="connsiteY2" fmla="*/ 100307 h 123167"/>
                <a:gd name="connsiteX3" fmla="*/ 26369 w 52326"/>
                <a:gd name="connsiteY3" fmla="*/ 123167 h 123167"/>
                <a:gd name="connsiteX4" fmla="*/ 33913 w 52326"/>
                <a:gd name="connsiteY4" fmla="*/ 22583 h 123167"/>
                <a:gd name="connsiteX5" fmla="*/ 13339 w 52326"/>
                <a:gd name="connsiteY5" fmla="*/ 3152 h 123167"/>
                <a:gd name="connsiteX6" fmla="*/ 1680 w 52326"/>
                <a:gd name="connsiteY6" fmla="*/ 2009 h 123167"/>
                <a:gd name="connsiteX7" fmla="*/ 5109 w 52326"/>
                <a:gd name="connsiteY7" fmla="*/ 12753 h 12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6" h="123167">
                  <a:moveTo>
                    <a:pt x="5109" y="12753"/>
                  </a:moveTo>
                  <a:cubicBezTo>
                    <a:pt x="9910" y="17097"/>
                    <a:pt x="15625" y="20754"/>
                    <a:pt x="19511" y="26012"/>
                  </a:cubicBezTo>
                  <a:cubicBezTo>
                    <a:pt x="36656" y="48415"/>
                    <a:pt x="47857" y="71732"/>
                    <a:pt x="33456" y="100307"/>
                  </a:cubicBezTo>
                  <a:cubicBezTo>
                    <a:pt x="30027" y="106937"/>
                    <a:pt x="25226" y="113795"/>
                    <a:pt x="26369" y="123167"/>
                  </a:cubicBezTo>
                  <a:cubicBezTo>
                    <a:pt x="58373" y="89563"/>
                    <a:pt x="60659" y="57330"/>
                    <a:pt x="33913" y="22583"/>
                  </a:cubicBezTo>
                  <a:cubicBezTo>
                    <a:pt x="28198" y="15039"/>
                    <a:pt x="21568" y="8181"/>
                    <a:pt x="13339" y="3152"/>
                  </a:cubicBezTo>
                  <a:cubicBezTo>
                    <a:pt x="9453" y="638"/>
                    <a:pt x="5566" y="-1877"/>
                    <a:pt x="1680" y="2009"/>
                  </a:cubicBezTo>
                  <a:cubicBezTo>
                    <a:pt x="-2435" y="6810"/>
                    <a:pt x="1909" y="9782"/>
                    <a:pt x="5109" y="12753"/>
                  </a:cubicBezTo>
                  <a:close/>
                </a:path>
              </a:pathLst>
            </a:custGeom>
            <a:solidFill>
              <a:srgbClr val="000000"/>
            </a:solidFill>
            <a:ln w="2286" cap="flat">
              <a:noFill/>
              <a:prstDash val="solid"/>
              <a:miter/>
            </a:ln>
          </p:spPr>
          <p:txBody>
            <a:bodyPr rtlCol="0" anchor="ctr"/>
            <a:lstStyle/>
            <a:p>
              <a:endParaRPr lang="en-US"/>
            </a:p>
          </p:txBody>
        </p:sp>
        <p:sp>
          <p:nvSpPr>
            <p:cNvPr id="253" name="Freeform 922">
              <a:extLst>
                <a:ext uri="{FF2B5EF4-FFF2-40B4-BE49-F238E27FC236}">
                  <a16:creationId xmlns:a16="http://schemas.microsoft.com/office/drawing/2014/main" id="{609F566C-EAE6-A3B9-B31E-BB804654F174}"/>
                </a:ext>
              </a:extLst>
            </p:cNvPr>
            <p:cNvSpPr/>
            <p:nvPr/>
          </p:nvSpPr>
          <p:spPr>
            <a:xfrm>
              <a:off x="2512125" y="1019910"/>
              <a:ext cx="93235" cy="16205"/>
            </a:xfrm>
            <a:custGeom>
              <a:avLst/>
              <a:gdLst>
                <a:gd name="connsiteX0" fmla="*/ 7556 w 93235"/>
                <a:gd name="connsiteY0" fmla="*/ 16104 h 16205"/>
                <a:gd name="connsiteX1" fmla="*/ 49619 w 93235"/>
                <a:gd name="connsiteY1" fmla="*/ 16104 h 16205"/>
                <a:gd name="connsiteX2" fmla="*/ 82080 w 93235"/>
                <a:gd name="connsiteY2" fmla="*/ 15190 h 16205"/>
                <a:gd name="connsiteX3" fmla="*/ 93053 w 93235"/>
                <a:gd name="connsiteY3" fmla="*/ 11304 h 16205"/>
                <a:gd name="connsiteX4" fmla="*/ 83223 w 93235"/>
                <a:gd name="connsiteY4" fmla="*/ 2160 h 16205"/>
                <a:gd name="connsiteX5" fmla="*/ 65849 w 93235"/>
                <a:gd name="connsiteY5" fmla="*/ 102 h 16205"/>
                <a:gd name="connsiteX6" fmla="*/ 19672 w 93235"/>
                <a:gd name="connsiteY6" fmla="*/ 1245 h 16205"/>
                <a:gd name="connsiteX7" fmla="*/ 6642 w 93235"/>
                <a:gd name="connsiteY7" fmla="*/ 2388 h 16205"/>
                <a:gd name="connsiteX8" fmla="*/ 12 w 93235"/>
                <a:gd name="connsiteY8" fmla="*/ 9704 h 16205"/>
                <a:gd name="connsiteX9" fmla="*/ 7556 w 93235"/>
                <a:gd name="connsiteY9" fmla="*/ 16104 h 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35" h="16205">
                  <a:moveTo>
                    <a:pt x="7556" y="16104"/>
                  </a:moveTo>
                  <a:cubicBezTo>
                    <a:pt x="20815" y="16333"/>
                    <a:pt x="33845" y="16104"/>
                    <a:pt x="49619" y="16104"/>
                  </a:cubicBezTo>
                  <a:cubicBezTo>
                    <a:pt x="58534" y="14276"/>
                    <a:pt x="70421" y="15419"/>
                    <a:pt x="82080" y="15190"/>
                  </a:cubicBezTo>
                  <a:cubicBezTo>
                    <a:pt x="86195" y="15190"/>
                    <a:pt x="91910" y="17247"/>
                    <a:pt x="93053" y="11304"/>
                  </a:cubicBezTo>
                  <a:cubicBezTo>
                    <a:pt x="94424" y="4217"/>
                    <a:pt x="87795" y="3303"/>
                    <a:pt x="83223" y="2160"/>
                  </a:cubicBezTo>
                  <a:cubicBezTo>
                    <a:pt x="77508" y="788"/>
                    <a:pt x="71564" y="-355"/>
                    <a:pt x="65849" y="102"/>
                  </a:cubicBezTo>
                  <a:cubicBezTo>
                    <a:pt x="50533" y="1931"/>
                    <a:pt x="35217" y="1474"/>
                    <a:pt x="19672" y="1245"/>
                  </a:cubicBezTo>
                  <a:cubicBezTo>
                    <a:pt x="15329" y="1245"/>
                    <a:pt x="10985" y="1703"/>
                    <a:pt x="6642" y="2388"/>
                  </a:cubicBezTo>
                  <a:cubicBezTo>
                    <a:pt x="2756" y="3074"/>
                    <a:pt x="-216" y="5132"/>
                    <a:pt x="12" y="9704"/>
                  </a:cubicBezTo>
                  <a:cubicBezTo>
                    <a:pt x="241" y="14276"/>
                    <a:pt x="3670" y="16104"/>
                    <a:pt x="7556" y="16104"/>
                  </a:cubicBezTo>
                  <a:close/>
                </a:path>
              </a:pathLst>
            </a:custGeom>
            <a:solidFill>
              <a:srgbClr val="000000"/>
            </a:solidFill>
            <a:ln w="2286" cap="flat">
              <a:noFill/>
              <a:prstDash val="solid"/>
              <a:miter/>
            </a:ln>
          </p:spPr>
          <p:txBody>
            <a:bodyPr rtlCol="0" anchor="ctr"/>
            <a:lstStyle/>
            <a:p>
              <a:endParaRPr lang="en-US"/>
            </a:p>
          </p:txBody>
        </p:sp>
        <p:sp>
          <p:nvSpPr>
            <p:cNvPr id="254" name="Freeform 923">
              <a:extLst>
                <a:ext uri="{FF2B5EF4-FFF2-40B4-BE49-F238E27FC236}">
                  <a16:creationId xmlns:a16="http://schemas.microsoft.com/office/drawing/2014/main" id="{15B01207-4D8E-6213-F491-3E7765865627}"/>
                </a:ext>
              </a:extLst>
            </p:cNvPr>
            <p:cNvSpPr/>
            <p:nvPr/>
          </p:nvSpPr>
          <p:spPr>
            <a:xfrm>
              <a:off x="3224683" y="542320"/>
              <a:ext cx="89785" cy="127248"/>
            </a:xfrm>
            <a:custGeom>
              <a:avLst/>
              <a:gdLst>
                <a:gd name="connsiteX0" fmla="*/ 41148 w 89785"/>
                <a:gd name="connsiteY0" fmla="*/ 70099 h 127248"/>
                <a:gd name="connsiteX1" fmla="*/ 62408 w 89785"/>
                <a:gd name="connsiteY1" fmla="*/ 65527 h 127248"/>
                <a:gd name="connsiteX2" fmla="*/ 80696 w 89785"/>
                <a:gd name="connsiteY2" fmla="*/ 48610 h 127248"/>
                <a:gd name="connsiteX3" fmla="*/ 89154 w 89785"/>
                <a:gd name="connsiteY3" fmla="*/ 12263 h 127248"/>
                <a:gd name="connsiteX4" fmla="*/ 83668 w 89785"/>
                <a:gd name="connsiteY4" fmla="*/ 147 h 127248"/>
                <a:gd name="connsiteX5" fmla="*/ 76581 w 89785"/>
                <a:gd name="connsiteY5" fmla="*/ 10206 h 127248"/>
                <a:gd name="connsiteX6" fmla="*/ 70637 w 89785"/>
                <a:gd name="connsiteY6" fmla="*/ 35352 h 127248"/>
                <a:gd name="connsiteX7" fmla="*/ 42977 w 89785"/>
                <a:gd name="connsiteY7" fmla="*/ 55697 h 127248"/>
                <a:gd name="connsiteX8" fmla="*/ 26746 w 89785"/>
                <a:gd name="connsiteY8" fmla="*/ 69184 h 127248"/>
                <a:gd name="connsiteX9" fmla="*/ 9601 w 89785"/>
                <a:gd name="connsiteY9" fmla="*/ 108732 h 127248"/>
                <a:gd name="connsiteX10" fmla="*/ 0 w 89785"/>
                <a:gd name="connsiteY10" fmla="*/ 123134 h 127248"/>
                <a:gd name="connsiteX11" fmla="*/ 18059 w 89785"/>
                <a:gd name="connsiteY11" fmla="*/ 126792 h 127248"/>
                <a:gd name="connsiteX12" fmla="*/ 18974 w 89785"/>
                <a:gd name="connsiteY12" fmla="*/ 127249 h 127248"/>
                <a:gd name="connsiteX13" fmla="*/ 41148 w 89785"/>
                <a:gd name="connsiteY13" fmla="*/ 70099 h 12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85" h="127248">
                  <a:moveTo>
                    <a:pt x="41148" y="70099"/>
                  </a:moveTo>
                  <a:cubicBezTo>
                    <a:pt x="44577" y="62784"/>
                    <a:pt x="54864" y="65527"/>
                    <a:pt x="62408" y="65527"/>
                  </a:cubicBezTo>
                  <a:cubicBezTo>
                    <a:pt x="73838" y="65298"/>
                    <a:pt x="79324" y="60726"/>
                    <a:pt x="80696" y="48610"/>
                  </a:cubicBezTo>
                  <a:cubicBezTo>
                    <a:pt x="82067" y="36266"/>
                    <a:pt x="86182" y="24379"/>
                    <a:pt x="89154" y="12263"/>
                  </a:cubicBezTo>
                  <a:cubicBezTo>
                    <a:pt x="90526" y="6777"/>
                    <a:pt x="90068" y="1062"/>
                    <a:pt x="83668" y="147"/>
                  </a:cubicBezTo>
                  <a:cubicBezTo>
                    <a:pt x="77038" y="-996"/>
                    <a:pt x="77038" y="4719"/>
                    <a:pt x="76581" y="10206"/>
                  </a:cubicBezTo>
                  <a:cubicBezTo>
                    <a:pt x="76124" y="13863"/>
                    <a:pt x="71323" y="31694"/>
                    <a:pt x="70637" y="35352"/>
                  </a:cubicBezTo>
                  <a:cubicBezTo>
                    <a:pt x="67894" y="53411"/>
                    <a:pt x="67437" y="56383"/>
                    <a:pt x="42977" y="55697"/>
                  </a:cubicBezTo>
                  <a:cubicBezTo>
                    <a:pt x="33833" y="55468"/>
                    <a:pt x="33147" y="57297"/>
                    <a:pt x="26746" y="69184"/>
                  </a:cubicBezTo>
                  <a:cubicBezTo>
                    <a:pt x="20345" y="86101"/>
                    <a:pt x="15773" y="96388"/>
                    <a:pt x="9601" y="108732"/>
                  </a:cubicBezTo>
                  <a:cubicBezTo>
                    <a:pt x="7087" y="113761"/>
                    <a:pt x="4115" y="119476"/>
                    <a:pt x="0" y="123134"/>
                  </a:cubicBezTo>
                  <a:cubicBezTo>
                    <a:pt x="5715" y="123363"/>
                    <a:pt x="9373" y="123363"/>
                    <a:pt x="18059" y="126792"/>
                  </a:cubicBezTo>
                  <a:cubicBezTo>
                    <a:pt x="18288" y="127020"/>
                    <a:pt x="18745" y="127020"/>
                    <a:pt x="18974" y="127249"/>
                  </a:cubicBezTo>
                  <a:cubicBezTo>
                    <a:pt x="24689" y="108504"/>
                    <a:pt x="33147" y="86558"/>
                    <a:pt x="41148" y="70099"/>
                  </a:cubicBezTo>
                  <a:close/>
                </a:path>
              </a:pathLst>
            </a:custGeom>
            <a:solidFill>
              <a:srgbClr val="C1C1C1"/>
            </a:solidFill>
            <a:ln w="2286" cap="flat">
              <a:noFill/>
              <a:prstDash val="solid"/>
              <a:miter/>
            </a:ln>
          </p:spPr>
          <p:txBody>
            <a:bodyPr rtlCol="0" anchor="ctr"/>
            <a:lstStyle/>
            <a:p>
              <a:endParaRPr lang="en-US"/>
            </a:p>
          </p:txBody>
        </p:sp>
        <p:sp>
          <p:nvSpPr>
            <p:cNvPr id="255" name="Freeform 924">
              <a:extLst>
                <a:ext uri="{FF2B5EF4-FFF2-40B4-BE49-F238E27FC236}">
                  <a16:creationId xmlns:a16="http://schemas.microsoft.com/office/drawing/2014/main" id="{5353D100-9D7B-A83D-8AA1-972775039427}"/>
                </a:ext>
              </a:extLst>
            </p:cNvPr>
            <p:cNvSpPr/>
            <p:nvPr/>
          </p:nvSpPr>
          <p:spPr>
            <a:xfrm>
              <a:off x="3003856" y="721918"/>
              <a:ext cx="212140" cy="202539"/>
            </a:xfrm>
            <a:custGeom>
              <a:avLst/>
              <a:gdLst>
                <a:gd name="connsiteX0" fmla="*/ 177622 w 212140"/>
                <a:gd name="connsiteY0" fmla="*/ 48463 h 202539"/>
                <a:gd name="connsiteX1" fmla="*/ 135560 w 212140"/>
                <a:gd name="connsiteY1" fmla="*/ 70180 h 202539"/>
                <a:gd name="connsiteX2" fmla="*/ 60808 w 212140"/>
                <a:gd name="connsiteY2" fmla="*/ 69723 h 202539"/>
                <a:gd name="connsiteX3" fmla="*/ 38862 w 212140"/>
                <a:gd name="connsiteY3" fmla="*/ 86868 h 202539"/>
                <a:gd name="connsiteX4" fmla="*/ 1143 w 212140"/>
                <a:gd name="connsiteY4" fmla="*/ 177851 h 202539"/>
                <a:gd name="connsiteX5" fmla="*/ 0 w 212140"/>
                <a:gd name="connsiteY5" fmla="*/ 179680 h 202539"/>
                <a:gd name="connsiteX6" fmla="*/ 0 w 212140"/>
                <a:gd name="connsiteY6" fmla="*/ 179680 h 202539"/>
                <a:gd name="connsiteX7" fmla="*/ 229 w 212140"/>
                <a:gd name="connsiteY7" fmla="*/ 183566 h 202539"/>
                <a:gd name="connsiteX8" fmla="*/ 457 w 212140"/>
                <a:gd name="connsiteY8" fmla="*/ 189738 h 202539"/>
                <a:gd name="connsiteX9" fmla="*/ 2515 w 212140"/>
                <a:gd name="connsiteY9" fmla="*/ 196367 h 202539"/>
                <a:gd name="connsiteX10" fmla="*/ 5258 w 212140"/>
                <a:gd name="connsiteY10" fmla="*/ 202540 h 202539"/>
                <a:gd name="connsiteX11" fmla="*/ 5486 w 212140"/>
                <a:gd name="connsiteY11" fmla="*/ 202540 h 202539"/>
                <a:gd name="connsiteX12" fmla="*/ 5486 w 212140"/>
                <a:gd name="connsiteY12" fmla="*/ 202540 h 202539"/>
                <a:gd name="connsiteX13" fmla="*/ 6401 w 212140"/>
                <a:gd name="connsiteY13" fmla="*/ 197282 h 202539"/>
                <a:gd name="connsiteX14" fmla="*/ 6401 w 212140"/>
                <a:gd name="connsiteY14" fmla="*/ 197053 h 202539"/>
                <a:gd name="connsiteX15" fmla="*/ 7315 w 212140"/>
                <a:gd name="connsiteY15" fmla="*/ 194767 h 202539"/>
                <a:gd name="connsiteX16" fmla="*/ 31090 w 212140"/>
                <a:gd name="connsiteY16" fmla="*/ 142875 h 202539"/>
                <a:gd name="connsiteX17" fmla="*/ 48920 w 212140"/>
                <a:gd name="connsiteY17" fmla="*/ 102870 h 202539"/>
                <a:gd name="connsiteX18" fmla="*/ 80924 w 212140"/>
                <a:gd name="connsiteY18" fmla="*/ 82067 h 202539"/>
                <a:gd name="connsiteX19" fmla="*/ 151105 w 212140"/>
                <a:gd name="connsiteY19" fmla="*/ 82525 h 202539"/>
                <a:gd name="connsiteX20" fmla="*/ 176708 w 212140"/>
                <a:gd name="connsiteY20" fmla="*/ 70866 h 202539"/>
                <a:gd name="connsiteX21" fmla="*/ 207112 w 212140"/>
                <a:gd name="connsiteY21" fmla="*/ 24689 h 202539"/>
                <a:gd name="connsiteX22" fmla="*/ 207569 w 212140"/>
                <a:gd name="connsiteY22" fmla="*/ 23317 h 202539"/>
                <a:gd name="connsiteX23" fmla="*/ 207569 w 212140"/>
                <a:gd name="connsiteY23" fmla="*/ 23089 h 202539"/>
                <a:gd name="connsiteX24" fmla="*/ 208026 w 212140"/>
                <a:gd name="connsiteY24" fmla="*/ 22174 h 202539"/>
                <a:gd name="connsiteX25" fmla="*/ 208026 w 212140"/>
                <a:gd name="connsiteY25" fmla="*/ 21946 h 202539"/>
                <a:gd name="connsiteX26" fmla="*/ 208483 w 212140"/>
                <a:gd name="connsiteY26" fmla="*/ 21031 h 202539"/>
                <a:gd name="connsiteX27" fmla="*/ 208483 w 212140"/>
                <a:gd name="connsiteY27" fmla="*/ 21031 h 202539"/>
                <a:gd name="connsiteX28" fmla="*/ 209169 w 212140"/>
                <a:gd name="connsiteY28" fmla="*/ 20117 h 202539"/>
                <a:gd name="connsiteX29" fmla="*/ 209169 w 212140"/>
                <a:gd name="connsiteY29" fmla="*/ 20117 h 202539"/>
                <a:gd name="connsiteX30" fmla="*/ 212141 w 212140"/>
                <a:gd name="connsiteY30" fmla="*/ 17831 h 202539"/>
                <a:gd name="connsiteX31" fmla="*/ 212141 w 212140"/>
                <a:gd name="connsiteY31" fmla="*/ 17831 h 202539"/>
                <a:gd name="connsiteX32" fmla="*/ 199568 w 212140"/>
                <a:gd name="connsiteY32" fmla="*/ 0 h 202539"/>
                <a:gd name="connsiteX33" fmla="*/ 198653 w 212140"/>
                <a:gd name="connsiteY33" fmla="*/ 3886 h 202539"/>
                <a:gd name="connsiteX34" fmla="*/ 191338 w 212140"/>
                <a:gd name="connsiteY34" fmla="*/ 24689 h 202539"/>
                <a:gd name="connsiteX35" fmla="*/ 177622 w 212140"/>
                <a:gd name="connsiteY35" fmla="*/ 48463 h 2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140" h="202539">
                  <a:moveTo>
                    <a:pt x="177622" y="48463"/>
                  </a:moveTo>
                  <a:cubicBezTo>
                    <a:pt x="163906" y="69952"/>
                    <a:pt x="154762" y="72009"/>
                    <a:pt x="135560" y="70180"/>
                  </a:cubicBezTo>
                  <a:cubicBezTo>
                    <a:pt x="110642" y="67894"/>
                    <a:pt x="85725" y="69952"/>
                    <a:pt x="60808" y="69723"/>
                  </a:cubicBezTo>
                  <a:cubicBezTo>
                    <a:pt x="43663" y="69723"/>
                    <a:pt x="43434" y="70180"/>
                    <a:pt x="38862" y="86868"/>
                  </a:cubicBezTo>
                  <a:cubicBezTo>
                    <a:pt x="31090" y="115443"/>
                    <a:pt x="12116" y="150647"/>
                    <a:pt x="1143" y="177851"/>
                  </a:cubicBezTo>
                  <a:cubicBezTo>
                    <a:pt x="914" y="178308"/>
                    <a:pt x="457" y="179222"/>
                    <a:pt x="0" y="179680"/>
                  </a:cubicBezTo>
                  <a:lnTo>
                    <a:pt x="0" y="179680"/>
                  </a:lnTo>
                  <a:cubicBezTo>
                    <a:pt x="0" y="181051"/>
                    <a:pt x="229" y="182194"/>
                    <a:pt x="229" y="183566"/>
                  </a:cubicBezTo>
                  <a:cubicBezTo>
                    <a:pt x="229" y="185623"/>
                    <a:pt x="229" y="187681"/>
                    <a:pt x="457" y="189738"/>
                  </a:cubicBezTo>
                  <a:cubicBezTo>
                    <a:pt x="1143" y="192024"/>
                    <a:pt x="1600" y="194081"/>
                    <a:pt x="2515" y="196367"/>
                  </a:cubicBezTo>
                  <a:cubicBezTo>
                    <a:pt x="3658" y="198425"/>
                    <a:pt x="4572" y="200482"/>
                    <a:pt x="5258" y="202540"/>
                  </a:cubicBezTo>
                  <a:cubicBezTo>
                    <a:pt x="5258" y="202540"/>
                    <a:pt x="5486" y="202540"/>
                    <a:pt x="5486" y="202540"/>
                  </a:cubicBezTo>
                  <a:cubicBezTo>
                    <a:pt x="5486" y="202540"/>
                    <a:pt x="5486" y="202540"/>
                    <a:pt x="5486" y="202540"/>
                  </a:cubicBezTo>
                  <a:cubicBezTo>
                    <a:pt x="5486" y="201168"/>
                    <a:pt x="5715" y="199339"/>
                    <a:pt x="6401" y="197282"/>
                  </a:cubicBezTo>
                  <a:cubicBezTo>
                    <a:pt x="6401" y="197282"/>
                    <a:pt x="6401" y="197053"/>
                    <a:pt x="6401" y="197053"/>
                  </a:cubicBezTo>
                  <a:cubicBezTo>
                    <a:pt x="6629" y="196367"/>
                    <a:pt x="6858" y="195682"/>
                    <a:pt x="7315" y="194767"/>
                  </a:cubicBezTo>
                  <a:cubicBezTo>
                    <a:pt x="14630" y="177165"/>
                    <a:pt x="23089" y="160020"/>
                    <a:pt x="31090" y="142875"/>
                  </a:cubicBezTo>
                  <a:cubicBezTo>
                    <a:pt x="37262" y="129616"/>
                    <a:pt x="44348" y="116586"/>
                    <a:pt x="48920" y="102870"/>
                  </a:cubicBezTo>
                  <a:cubicBezTo>
                    <a:pt x="54407" y="86639"/>
                    <a:pt x="65380" y="81839"/>
                    <a:pt x="80924" y="82067"/>
                  </a:cubicBezTo>
                  <a:cubicBezTo>
                    <a:pt x="104242" y="82296"/>
                    <a:pt x="127787" y="81610"/>
                    <a:pt x="151105" y="82525"/>
                  </a:cubicBezTo>
                  <a:cubicBezTo>
                    <a:pt x="165278" y="82982"/>
                    <a:pt x="167564" y="81839"/>
                    <a:pt x="176708" y="70866"/>
                  </a:cubicBezTo>
                  <a:cubicBezTo>
                    <a:pt x="188366" y="53492"/>
                    <a:pt x="197053" y="40462"/>
                    <a:pt x="207112" y="24689"/>
                  </a:cubicBezTo>
                  <a:cubicBezTo>
                    <a:pt x="207340" y="24232"/>
                    <a:pt x="207569" y="23774"/>
                    <a:pt x="207569" y="23317"/>
                  </a:cubicBezTo>
                  <a:cubicBezTo>
                    <a:pt x="207569" y="23317"/>
                    <a:pt x="207569" y="23089"/>
                    <a:pt x="207569" y="23089"/>
                  </a:cubicBezTo>
                  <a:cubicBezTo>
                    <a:pt x="207797" y="22860"/>
                    <a:pt x="207797" y="22403"/>
                    <a:pt x="208026" y="22174"/>
                  </a:cubicBezTo>
                  <a:cubicBezTo>
                    <a:pt x="208026" y="22174"/>
                    <a:pt x="208026" y="21946"/>
                    <a:pt x="208026" y="21946"/>
                  </a:cubicBezTo>
                  <a:cubicBezTo>
                    <a:pt x="208255" y="21717"/>
                    <a:pt x="208483" y="21260"/>
                    <a:pt x="208483" y="21031"/>
                  </a:cubicBezTo>
                  <a:cubicBezTo>
                    <a:pt x="208483" y="21031"/>
                    <a:pt x="208483" y="21031"/>
                    <a:pt x="208483" y="21031"/>
                  </a:cubicBezTo>
                  <a:cubicBezTo>
                    <a:pt x="208712" y="20803"/>
                    <a:pt x="208940" y="20345"/>
                    <a:pt x="209169" y="20117"/>
                  </a:cubicBezTo>
                  <a:cubicBezTo>
                    <a:pt x="209169" y="20117"/>
                    <a:pt x="209169" y="20117"/>
                    <a:pt x="209169" y="20117"/>
                  </a:cubicBezTo>
                  <a:cubicBezTo>
                    <a:pt x="210083" y="18974"/>
                    <a:pt x="210998" y="18059"/>
                    <a:pt x="212141" y="17831"/>
                  </a:cubicBezTo>
                  <a:lnTo>
                    <a:pt x="212141" y="17831"/>
                  </a:lnTo>
                  <a:cubicBezTo>
                    <a:pt x="209626" y="14173"/>
                    <a:pt x="202997" y="7772"/>
                    <a:pt x="199568" y="0"/>
                  </a:cubicBezTo>
                  <a:cubicBezTo>
                    <a:pt x="199339" y="914"/>
                    <a:pt x="199111" y="2286"/>
                    <a:pt x="198653" y="3886"/>
                  </a:cubicBezTo>
                  <a:cubicBezTo>
                    <a:pt x="197053" y="10516"/>
                    <a:pt x="193853" y="20803"/>
                    <a:pt x="191338" y="24689"/>
                  </a:cubicBezTo>
                  <a:cubicBezTo>
                    <a:pt x="186995" y="32004"/>
                    <a:pt x="182423" y="41148"/>
                    <a:pt x="177622" y="48463"/>
                  </a:cubicBezTo>
                  <a:close/>
                </a:path>
              </a:pathLst>
            </a:custGeom>
            <a:solidFill>
              <a:srgbClr val="C1C1C1"/>
            </a:solidFill>
            <a:ln w="2286" cap="flat">
              <a:noFill/>
              <a:prstDash val="solid"/>
              <a:miter/>
            </a:ln>
          </p:spPr>
          <p:txBody>
            <a:bodyPr rtlCol="0" anchor="ctr"/>
            <a:lstStyle/>
            <a:p>
              <a:endParaRPr lang="en-US"/>
            </a:p>
          </p:txBody>
        </p:sp>
      </p:grpSp>
      <p:grpSp>
        <p:nvGrpSpPr>
          <p:cNvPr id="256" name="Graphic 2">
            <a:extLst>
              <a:ext uri="{FF2B5EF4-FFF2-40B4-BE49-F238E27FC236}">
                <a16:creationId xmlns:a16="http://schemas.microsoft.com/office/drawing/2014/main" id="{F5031828-54DD-AF4F-513A-4ED82785D0D6}"/>
              </a:ext>
            </a:extLst>
          </p:cNvPr>
          <p:cNvGrpSpPr/>
          <p:nvPr/>
        </p:nvGrpSpPr>
        <p:grpSpPr>
          <a:xfrm>
            <a:off x="473238" y="5552839"/>
            <a:ext cx="960669" cy="725800"/>
            <a:chOff x="5041047" y="3162183"/>
            <a:chExt cx="960669" cy="725800"/>
          </a:xfrm>
        </p:grpSpPr>
        <p:sp>
          <p:nvSpPr>
            <p:cNvPr id="257" name="Freeform 191">
              <a:extLst>
                <a:ext uri="{FF2B5EF4-FFF2-40B4-BE49-F238E27FC236}">
                  <a16:creationId xmlns:a16="http://schemas.microsoft.com/office/drawing/2014/main" id="{AB31F675-2C4C-94AB-6DF3-325BBDDD4022}"/>
                </a:ext>
              </a:extLst>
            </p:cNvPr>
            <p:cNvSpPr/>
            <p:nvPr/>
          </p:nvSpPr>
          <p:spPr>
            <a:xfrm>
              <a:off x="5691049" y="3609365"/>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258" name="Freeform 192">
              <a:extLst>
                <a:ext uri="{FF2B5EF4-FFF2-40B4-BE49-F238E27FC236}">
                  <a16:creationId xmlns:a16="http://schemas.microsoft.com/office/drawing/2014/main" id="{B7F3BAD5-8CDA-43E2-858F-30CFD2792FE1}"/>
                </a:ext>
              </a:extLst>
            </p:cNvPr>
            <p:cNvSpPr/>
            <p:nvPr/>
          </p:nvSpPr>
          <p:spPr>
            <a:xfrm>
              <a:off x="5489424" y="3183255"/>
              <a:ext cx="2514" cy="1600"/>
            </a:xfrm>
            <a:custGeom>
              <a:avLst/>
              <a:gdLst>
                <a:gd name="connsiteX0" fmla="*/ 0 w 2514"/>
                <a:gd name="connsiteY0" fmla="*/ 0 h 1600"/>
                <a:gd name="connsiteX1" fmla="*/ 2515 w 2514"/>
                <a:gd name="connsiteY1" fmla="*/ 1600 h 1600"/>
                <a:gd name="connsiteX2" fmla="*/ 0 w 2514"/>
                <a:gd name="connsiteY2" fmla="*/ 0 h 1600"/>
              </a:gdLst>
              <a:ahLst/>
              <a:cxnLst>
                <a:cxn ang="0">
                  <a:pos x="connsiteX0" y="connsiteY0"/>
                </a:cxn>
                <a:cxn ang="0">
                  <a:pos x="connsiteX1" y="connsiteY1"/>
                </a:cxn>
                <a:cxn ang="0">
                  <a:pos x="connsiteX2" y="connsiteY2"/>
                </a:cxn>
              </a:cxnLst>
              <a:rect l="l" t="t" r="r" b="b"/>
              <a:pathLst>
                <a:path w="2514" h="1600">
                  <a:moveTo>
                    <a:pt x="0" y="0"/>
                  </a:moveTo>
                  <a:cubicBezTo>
                    <a:pt x="914" y="457"/>
                    <a:pt x="1600" y="1143"/>
                    <a:pt x="2515" y="1600"/>
                  </a:cubicBezTo>
                  <a:cubicBezTo>
                    <a:pt x="1829" y="1143"/>
                    <a:pt x="914" y="457"/>
                    <a:pt x="0" y="0"/>
                  </a:cubicBezTo>
                  <a:close/>
                </a:path>
              </a:pathLst>
            </a:custGeom>
            <a:solidFill>
              <a:srgbClr val="FFFFFF"/>
            </a:solidFill>
            <a:ln w="2286" cap="flat">
              <a:noFill/>
              <a:prstDash val="solid"/>
              <a:miter/>
            </a:ln>
          </p:spPr>
          <p:txBody>
            <a:bodyPr rtlCol="0" anchor="ctr"/>
            <a:lstStyle/>
            <a:p>
              <a:endParaRPr lang="en-US"/>
            </a:p>
          </p:txBody>
        </p:sp>
        <p:sp>
          <p:nvSpPr>
            <p:cNvPr id="259" name="Freeform 193">
              <a:extLst>
                <a:ext uri="{FF2B5EF4-FFF2-40B4-BE49-F238E27FC236}">
                  <a16:creationId xmlns:a16="http://schemas.microsoft.com/office/drawing/2014/main" id="{BDC7779E-C33B-D709-B5BE-932931B6F407}"/>
                </a:ext>
              </a:extLst>
            </p:cNvPr>
            <p:cNvSpPr/>
            <p:nvPr/>
          </p:nvSpPr>
          <p:spPr>
            <a:xfrm>
              <a:off x="5653787" y="3474262"/>
              <a:ext cx="228" cy="228"/>
            </a:xfrm>
            <a:custGeom>
              <a:avLst/>
              <a:gdLst>
                <a:gd name="connsiteX0" fmla="*/ 0 w 228"/>
                <a:gd name="connsiteY0" fmla="*/ 229 h 228"/>
                <a:gd name="connsiteX1" fmla="*/ 229 w 228"/>
                <a:gd name="connsiteY1" fmla="*/ 0 h 228"/>
                <a:gd name="connsiteX2" fmla="*/ 0 w 228"/>
                <a:gd name="connsiteY2" fmla="*/ 229 h 228"/>
              </a:gdLst>
              <a:ahLst/>
              <a:cxnLst>
                <a:cxn ang="0">
                  <a:pos x="connsiteX0" y="connsiteY0"/>
                </a:cxn>
                <a:cxn ang="0">
                  <a:pos x="connsiteX1" y="connsiteY1"/>
                </a:cxn>
                <a:cxn ang="0">
                  <a:pos x="connsiteX2" y="connsiteY2"/>
                </a:cxn>
              </a:cxnLst>
              <a:rect l="l" t="t" r="r" b="b"/>
              <a:pathLst>
                <a:path w="228" h="228">
                  <a:moveTo>
                    <a:pt x="0" y="229"/>
                  </a:moveTo>
                  <a:cubicBezTo>
                    <a:pt x="0" y="229"/>
                    <a:pt x="229" y="0"/>
                    <a:pt x="229" y="0"/>
                  </a:cubicBezTo>
                  <a:cubicBezTo>
                    <a:pt x="229" y="0"/>
                    <a:pt x="229" y="229"/>
                    <a:pt x="0" y="229"/>
                  </a:cubicBezTo>
                  <a:close/>
                </a:path>
              </a:pathLst>
            </a:custGeom>
            <a:solidFill>
              <a:srgbClr val="FFFFFF"/>
            </a:solidFill>
            <a:ln w="2286" cap="flat">
              <a:noFill/>
              <a:prstDash val="solid"/>
              <a:miter/>
            </a:ln>
          </p:spPr>
          <p:txBody>
            <a:bodyPr rtlCol="0" anchor="ctr"/>
            <a:lstStyle/>
            <a:p>
              <a:endParaRPr lang="en-US"/>
            </a:p>
          </p:txBody>
        </p:sp>
        <p:sp>
          <p:nvSpPr>
            <p:cNvPr id="260" name="Freeform 194">
              <a:extLst>
                <a:ext uri="{FF2B5EF4-FFF2-40B4-BE49-F238E27FC236}">
                  <a16:creationId xmlns:a16="http://schemas.microsoft.com/office/drawing/2014/main" id="{C756A6EF-4181-721C-6EF3-DCB55F8C9F08}"/>
                </a:ext>
              </a:extLst>
            </p:cNvPr>
            <p:cNvSpPr/>
            <p:nvPr/>
          </p:nvSpPr>
          <p:spPr>
            <a:xfrm>
              <a:off x="5483251" y="3180511"/>
              <a:ext cx="2743" cy="1143"/>
            </a:xfrm>
            <a:custGeom>
              <a:avLst/>
              <a:gdLst>
                <a:gd name="connsiteX0" fmla="*/ 0 w 2743"/>
                <a:gd name="connsiteY0" fmla="*/ 0 h 1143"/>
                <a:gd name="connsiteX1" fmla="*/ 2743 w 2743"/>
                <a:gd name="connsiteY1" fmla="*/ 1143 h 1143"/>
                <a:gd name="connsiteX2" fmla="*/ 0 w 2743"/>
                <a:gd name="connsiteY2" fmla="*/ 0 h 1143"/>
              </a:gdLst>
              <a:ahLst/>
              <a:cxnLst>
                <a:cxn ang="0">
                  <a:pos x="connsiteX0" y="connsiteY0"/>
                </a:cxn>
                <a:cxn ang="0">
                  <a:pos x="connsiteX1" y="connsiteY1"/>
                </a:cxn>
                <a:cxn ang="0">
                  <a:pos x="connsiteX2" y="connsiteY2"/>
                </a:cxn>
              </a:cxnLst>
              <a:rect l="l" t="t" r="r" b="b"/>
              <a:pathLst>
                <a:path w="2743" h="1143">
                  <a:moveTo>
                    <a:pt x="0" y="0"/>
                  </a:moveTo>
                  <a:cubicBezTo>
                    <a:pt x="914" y="229"/>
                    <a:pt x="1829" y="686"/>
                    <a:pt x="2743" y="1143"/>
                  </a:cubicBezTo>
                  <a:cubicBezTo>
                    <a:pt x="1829" y="457"/>
                    <a:pt x="914" y="229"/>
                    <a:pt x="0" y="0"/>
                  </a:cubicBezTo>
                  <a:close/>
                </a:path>
              </a:pathLst>
            </a:custGeom>
            <a:solidFill>
              <a:srgbClr val="FFFFFF"/>
            </a:solidFill>
            <a:ln w="2286" cap="flat">
              <a:noFill/>
              <a:prstDash val="solid"/>
              <a:miter/>
            </a:ln>
          </p:spPr>
          <p:txBody>
            <a:bodyPr rtlCol="0" anchor="ctr"/>
            <a:lstStyle/>
            <a:p>
              <a:endParaRPr lang="en-US"/>
            </a:p>
          </p:txBody>
        </p:sp>
        <p:sp>
          <p:nvSpPr>
            <p:cNvPr id="261" name="Freeform 195">
              <a:extLst>
                <a:ext uri="{FF2B5EF4-FFF2-40B4-BE49-F238E27FC236}">
                  <a16:creationId xmlns:a16="http://schemas.microsoft.com/office/drawing/2014/main" id="{81C7BD90-8E52-4418-CEEA-CA815D4DC7B0}"/>
                </a:ext>
              </a:extLst>
            </p:cNvPr>
            <p:cNvSpPr/>
            <p:nvPr/>
          </p:nvSpPr>
          <p:spPr>
            <a:xfrm>
              <a:off x="5466335" y="3178902"/>
              <a:ext cx="10058" cy="695"/>
            </a:xfrm>
            <a:custGeom>
              <a:avLst/>
              <a:gdLst>
                <a:gd name="connsiteX0" fmla="*/ 10058 w 10058"/>
                <a:gd name="connsiteY0" fmla="*/ 238 h 695"/>
                <a:gd name="connsiteX1" fmla="*/ 0 w 10058"/>
                <a:gd name="connsiteY1" fmla="*/ 695 h 695"/>
                <a:gd name="connsiteX2" fmla="*/ 10058 w 10058"/>
                <a:gd name="connsiteY2" fmla="*/ 238 h 695"/>
              </a:gdLst>
              <a:ahLst/>
              <a:cxnLst>
                <a:cxn ang="0">
                  <a:pos x="connsiteX0" y="connsiteY0"/>
                </a:cxn>
                <a:cxn ang="0">
                  <a:pos x="connsiteX1" y="connsiteY1"/>
                </a:cxn>
                <a:cxn ang="0">
                  <a:pos x="connsiteX2" y="connsiteY2"/>
                </a:cxn>
              </a:cxnLst>
              <a:rect l="l" t="t" r="r" b="b"/>
              <a:pathLst>
                <a:path w="10058" h="695">
                  <a:moveTo>
                    <a:pt x="10058" y="238"/>
                  </a:moveTo>
                  <a:cubicBezTo>
                    <a:pt x="6629" y="9"/>
                    <a:pt x="3429" y="9"/>
                    <a:pt x="0" y="695"/>
                  </a:cubicBezTo>
                  <a:cubicBezTo>
                    <a:pt x="3200" y="9"/>
                    <a:pt x="6629" y="-219"/>
                    <a:pt x="10058" y="238"/>
                  </a:cubicBezTo>
                  <a:close/>
                </a:path>
              </a:pathLst>
            </a:custGeom>
            <a:solidFill>
              <a:srgbClr val="FFFFFF"/>
            </a:solidFill>
            <a:ln w="2286" cap="flat">
              <a:noFill/>
              <a:prstDash val="solid"/>
              <a:miter/>
            </a:ln>
          </p:spPr>
          <p:txBody>
            <a:bodyPr rtlCol="0" anchor="ctr"/>
            <a:lstStyle/>
            <a:p>
              <a:endParaRPr lang="en-US"/>
            </a:p>
          </p:txBody>
        </p:sp>
        <p:sp>
          <p:nvSpPr>
            <p:cNvPr id="262" name="Freeform 196">
              <a:extLst>
                <a:ext uri="{FF2B5EF4-FFF2-40B4-BE49-F238E27FC236}">
                  <a16:creationId xmlns:a16="http://schemas.microsoft.com/office/drawing/2014/main" id="{9CF001EB-1BEF-71D9-CD8E-329C866E91E8}"/>
                </a:ext>
              </a:extLst>
            </p:cNvPr>
            <p:cNvSpPr/>
            <p:nvPr/>
          </p:nvSpPr>
          <p:spPr>
            <a:xfrm>
              <a:off x="5479822" y="3179597"/>
              <a:ext cx="3200" cy="914"/>
            </a:xfrm>
            <a:custGeom>
              <a:avLst/>
              <a:gdLst>
                <a:gd name="connsiteX0" fmla="*/ 0 w 3200"/>
                <a:gd name="connsiteY0" fmla="*/ 0 h 914"/>
                <a:gd name="connsiteX1" fmla="*/ 3200 w 3200"/>
                <a:gd name="connsiteY1" fmla="*/ 914 h 914"/>
                <a:gd name="connsiteX2" fmla="*/ 0 w 3200"/>
                <a:gd name="connsiteY2" fmla="*/ 0 h 914"/>
              </a:gdLst>
              <a:ahLst/>
              <a:cxnLst>
                <a:cxn ang="0">
                  <a:pos x="connsiteX0" y="connsiteY0"/>
                </a:cxn>
                <a:cxn ang="0">
                  <a:pos x="connsiteX1" y="connsiteY1"/>
                </a:cxn>
                <a:cxn ang="0">
                  <a:pos x="connsiteX2" y="connsiteY2"/>
                </a:cxn>
              </a:cxnLst>
              <a:rect l="l" t="t" r="r" b="b"/>
              <a:pathLst>
                <a:path w="3200" h="914">
                  <a:moveTo>
                    <a:pt x="0" y="0"/>
                  </a:moveTo>
                  <a:cubicBezTo>
                    <a:pt x="1143" y="229"/>
                    <a:pt x="2057" y="457"/>
                    <a:pt x="3200" y="914"/>
                  </a:cubicBezTo>
                  <a:cubicBezTo>
                    <a:pt x="2286" y="457"/>
                    <a:pt x="1143" y="229"/>
                    <a:pt x="0" y="0"/>
                  </a:cubicBezTo>
                  <a:close/>
                </a:path>
              </a:pathLst>
            </a:custGeom>
            <a:solidFill>
              <a:srgbClr val="FFFFFF"/>
            </a:solidFill>
            <a:ln w="2286" cap="flat">
              <a:noFill/>
              <a:prstDash val="solid"/>
              <a:miter/>
            </a:ln>
          </p:spPr>
          <p:txBody>
            <a:bodyPr rtlCol="0" anchor="ctr"/>
            <a:lstStyle/>
            <a:p>
              <a:endParaRPr lang="en-US"/>
            </a:p>
          </p:txBody>
        </p:sp>
        <p:sp>
          <p:nvSpPr>
            <p:cNvPr id="263" name="Freeform 197">
              <a:extLst>
                <a:ext uri="{FF2B5EF4-FFF2-40B4-BE49-F238E27FC236}">
                  <a16:creationId xmlns:a16="http://schemas.microsoft.com/office/drawing/2014/main" id="{D0FCC78D-AFF2-2FFA-089E-E63E9D5A9E63}"/>
                </a:ext>
              </a:extLst>
            </p:cNvPr>
            <p:cNvSpPr/>
            <p:nvPr/>
          </p:nvSpPr>
          <p:spPr>
            <a:xfrm>
              <a:off x="5692878" y="3606622"/>
              <a:ext cx="685" cy="685"/>
            </a:xfrm>
            <a:custGeom>
              <a:avLst/>
              <a:gdLst>
                <a:gd name="connsiteX0" fmla="*/ 0 w 685"/>
                <a:gd name="connsiteY0" fmla="*/ 686 h 685"/>
                <a:gd name="connsiteX1" fmla="*/ 686 w 685"/>
                <a:gd name="connsiteY1" fmla="*/ 0 h 685"/>
                <a:gd name="connsiteX2" fmla="*/ 0 w 685"/>
                <a:gd name="connsiteY2" fmla="*/ 686 h 685"/>
              </a:gdLst>
              <a:ahLst/>
              <a:cxnLst>
                <a:cxn ang="0">
                  <a:pos x="connsiteX0" y="connsiteY0"/>
                </a:cxn>
                <a:cxn ang="0">
                  <a:pos x="connsiteX1" y="connsiteY1"/>
                </a:cxn>
                <a:cxn ang="0">
                  <a:pos x="connsiteX2" y="connsiteY2"/>
                </a:cxn>
              </a:cxnLst>
              <a:rect l="l" t="t" r="r" b="b"/>
              <a:pathLst>
                <a:path w="685" h="685">
                  <a:moveTo>
                    <a:pt x="0" y="686"/>
                  </a:moveTo>
                  <a:cubicBezTo>
                    <a:pt x="229" y="457"/>
                    <a:pt x="457" y="229"/>
                    <a:pt x="686" y="0"/>
                  </a:cubicBezTo>
                  <a:cubicBezTo>
                    <a:pt x="457" y="229"/>
                    <a:pt x="229" y="457"/>
                    <a:pt x="0" y="686"/>
                  </a:cubicBezTo>
                  <a:close/>
                </a:path>
              </a:pathLst>
            </a:custGeom>
            <a:solidFill>
              <a:srgbClr val="FFFFFF"/>
            </a:solidFill>
            <a:ln w="2286" cap="flat">
              <a:noFill/>
              <a:prstDash val="solid"/>
              <a:miter/>
            </a:ln>
          </p:spPr>
          <p:txBody>
            <a:bodyPr rtlCol="0" anchor="ctr"/>
            <a:lstStyle/>
            <a:p>
              <a:endParaRPr lang="en-US"/>
            </a:p>
          </p:txBody>
        </p:sp>
        <p:sp>
          <p:nvSpPr>
            <p:cNvPr id="264" name="Freeform 198">
              <a:extLst>
                <a:ext uri="{FF2B5EF4-FFF2-40B4-BE49-F238E27FC236}">
                  <a16:creationId xmlns:a16="http://schemas.microsoft.com/office/drawing/2014/main" id="{D64944D1-B98A-2F16-89B5-86D6EE41505B}"/>
                </a:ext>
              </a:extLst>
            </p:cNvPr>
            <p:cNvSpPr/>
            <p:nvPr/>
          </p:nvSpPr>
          <p:spPr>
            <a:xfrm>
              <a:off x="5476622" y="3179140"/>
              <a:ext cx="2971" cy="457"/>
            </a:xfrm>
            <a:custGeom>
              <a:avLst/>
              <a:gdLst>
                <a:gd name="connsiteX0" fmla="*/ 0 w 2971"/>
                <a:gd name="connsiteY0" fmla="*/ 0 h 457"/>
                <a:gd name="connsiteX1" fmla="*/ 2972 w 2971"/>
                <a:gd name="connsiteY1" fmla="*/ 457 h 457"/>
                <a:gd name="connsiteX2" fmla="*/ 0 w 2971"/>
                <a:gd name="connsiteY2" fmla="*/ 0 h 457"/>
              </a:gdLst>
              <a:ahLst/>
              <a:cxnLst>
                <a:cxn ang="0">
                  <a:pos x="connsiteX0" y="connsiteY0"/>
                </a:cxn>
                <a:cxn ang="0">
                  <a:pos x="connsiteX1" y="connsiteY1"/>
                </a:cxn>
                <a:cxn ang="0">
                  <a:pos x="connsiteX2" y="connsiteY2"/>
                </a:cxn>
              </a:cxnLst>
              <a:rect l="l" t="t" r="r" b="b"/>
              <a:pathLst>
                <a:path w="2971" h="457">
                  <a:moveTo>
                    <a:pt x="0" y="0"/>
                  </a:moveTo>
                  <a:cubicBezTo>
                    <a:pt x="914" y="0"/>
                    <a:pt x="2057" y="229"/>
                    <a:pt x="2972" y="457"/>
                  </a:cubicBezTo>
                  <a:cubicBezTo>
                    <a:pt x="2057" y="229"/>
                    <a:pt x="1143" y="0"/>
                    <a:pt x="0" y="0"/>
                  </a:cubicBezTo>
                  <a:close/>
                </a:path>
              </a:pathLst>
            </a:custGeom>
            <a:solidFill>
              <a:srgbClr val="FFFFFF"/>
            </a:solidFill>
            <a:ln w="2286" cap="flat">
              <a:noFill/>
              <a:prstDash val="solid"/>
              <a:miter/>
            </a:ln>
          </p:spPr>
          <p:txBody>
            <a:bodyPr rtlCol="0" anchor="ctr"/>
            <a:lstStyle/>
            <a:p>
              <a:endParaRPr lang="en-US"/>
            </a:p>
          </p:txBody>
        </p:sp>
        <p:sp>
          <p:nvSpPr>
            <p:cNvPr id="265" name="Freeform 199">
              <a:extLst>
                <a:ext uri="{FF2B5EF4-FFF2-40B4-BE49-F238E27FC236}">
                  <a16:creationId xmlns:a16="http://schemas.microsoft.com/office/drawing/2014/main" id="{73118AFB-5F89-35EF-0472-DD63B5A53B29}"/>
                </a:ext>
              </a:extLst>
            </p:cNvPr>
            <p:cNvSpPr/>
            <p:nvPr/>
          </p:nvSpPr>
          <p:spPr>
            <a:xfrm>
              <a:off x="5486680" y="3181883"/>
              <a:ext cx="2057" cy="1143"/>
            </a:xfrm>
            <a:custGeom>
              <a:avLst/>
              <a:gdLst>
                <a:gd name="connsiteX0" fmla="*/ 0 w 2057"/>
                <a:gd name="connsiteY0" fmla="*/ 0 h 1143"/>
                <a:gd name="connsiteX1" fmla="*/ 2057 w 2057"/>
                <a:gd name="connsiteY1" fmla="*/ 1143 h 1143"/>
                <a:gd name="connsiteX2" fmla="*/ 0 w 2057"/>
                <a:gd name="connsiteY2" fmla="*/ 0 h 1143"/>
              </a:gdLst>
              <a:ahLst/>
              <a:cxnLst>
                <a:cxn ang="0">
                  <a:pos x="connsiteX0" y="connsiteY0"/>
                </a:cxn>
                <a:cxn ang="0">
                  <a:pos x="connsiteX1" y="connsiteY1"/>
                </a:cxn>
                <a:cxn ang="0">
                  <a:pos x="connsiteX2" y="connsiteY2"/>
                </a:cxn>
              </a:cxnLst>
              <a:rect l="l" t="t" r="r" b="b"/>
              <a:pathLst>
                <a:path w="2057" h="1143">
                  <a:moveTo>
                    <a:pt x="0" y="0"/>
                  </a:moveTo>
                  <a:cubicBezTo>
                    <a:pt x="686" y="229"/>
                    <a:pt x="1372" y="686"/>
                    <a:pt x="2057" y="1143"/>
                  </a:cubicBezTo>
                  <a:cubicBezTo>
                    <a:pt x="1372" y="686"/>
                    <a:pt x="686" y="229"/>
                    <a:pt x="0" y="0"/>
                  </a:cubicBezTo>
                  <a:close/>
                </a:path>
              </a:pathLst>
            </a:custGeom>
            <a:solidFill>
              <a:srgbClr val="FFFFFF"/>
            </a:solidFill>
            <a:ln w="2286" cap="flat">
              <a:noFill/>
              <a:prstDash val="solid"/>
              <a:miter/>
            </a:ln>
          </p:spPr>
          <p:txBody>
            <a:bodyPr rtlCol="0" anchor="ctr"/>
            <a:lstStyle/>
            <a:p>
              <a:endParaRPr lang="en-US"/>
            </a:p>
          </p:txBody>
        </p:sp>
        <p:sp>
          <p:nvSpPr>
            <p:cNvPr id="266" name="Freeform 200">
              <a:extLst>
                <a:ext uri="{FF2B5EF4-FFF2-40B4-BE49-F238E27FC236}">
                  <a16:creationId xmlns:a16="http://schemas.microsoft.com/office/drawing/2014/main" id="{D961F51A-1741-D54B-08FD-9638FFB8EE8C}"/>
                </a:ext>
              </a:extLst>
            </p:cNvPr>
            <p:cNvSpPr/>
            <p:nvPr/>
          </p:nvSpPr>
          <p:spPr>
            <a:xfrm>
              <a:off x="5696078" y="3603421"/>
              <a:ext cx="1371" cy="1143"/>
            </a:xfrm>
            <a:custGeom>
              <a:avLst/>
              <a:gdLst>
                <a:gd name="connsiteX0" fmla="*/ 1372 w 1371"/>
                <a:gd name="connsiteY0" fmla="*/ 0 h 1143"/>
                <a:gd name="connsiteX1" fmla="*/ 0 w 1371"/>
                <a:gd name="connsiteY1" fmla="*/ 1143 h 1143"/>
                <a:gd name="connsiteX2" fmla="*/ 1372 w 1371"/>
                <a:gd name="connsiteY2" fmla="*/ 0 h 1143"/>
              </a:gdLst>
              <a:ahLst/>
              <a:cxnLst>
                <a:cxn ang="0">
                  <a:pos x="connsiteX0" y="connsiteY0"/>
                </a:cxn>
                <a:cxn ang="0">
                  <a:pos x="connsiteX1" y="connsiteY1"/>
                </a:cxn>
                <a:cxn ang="0">
                  <a:pos x="connsiteX2" y="connsiteY2"/>
                </a:cxn>
              </a:cxnLst>
              <a:rect l="l" t="t" r="r" b="b"/>
              <a:pathLst>
                <a:path w="1371" h="1143">
                  <a:moveTo>
                    <a:pt x="1372" y="0"/>
                  </a:moveTo>
                  <a:cubicBezTo>
                    <a:pt x="914" y="229"/>
                    <a:pt x="457" y="686"/>
                    <a:pt x="0" y="1143"/>
                  </a:cubicBezTo>
                  <a:cubicBezTo>
                    <a:pt x="457" y="686"/>
                    <a:pt x="914" y="229"/>
                    <a:pt x="1372" y="0"/>
                  </a:cubicBezTo>
                  <a:close/>
                </a:path>
              </a:pathLst>
            </a:custGeom>
            <a:solidFill>
              <a:srgbClr val="FFFFFF"/>
            </a:solidFill>
            <a:ln w="2286" cap="flat">
              <a:noFill/>
              <a:prstDash val="solid"/>
              <a:miter/>
            </a:ln>
          </p:spPr>
          <p:txBody>
            <a:bodyPr rtlCol="0" anchor="ctr"/>
            <a:lstStyle/>
            <a:p>
              <a:endParaRPr lang="en-US"/>
            </a:p>
          </p:txBody>
        </p:sp>
        <p:sp>
          <p:nvSpPr>
            <p:cNvPr id="267" name="Freeform 201">
              <a:extLst>
                <a:ext uri="{FF2B5EF4-FFF2-40B4-BE49-F238E27FC236}">
                  <a16:creationId xmlns:a16="http://schemas.microsoft.com/office/drawing/2014/main" id="{CC7C6E5D-880B-06CC-67F1-503EE3B806A4}"/>
                </a:ext>
              </a:extLst>
            </p:cNvPr>
            <p:cNvSpPr/>
            <p:nvPr/>
          </p:nvSpPr>
          <p:spPr>
            <a:xfrm>
              <a:off x="5662245" y="3457575"/>
              <a:ext cx="685" cy="1371"/>
            </a:xfrm>
            <a:custGeom>
              <a:avLst/>
              <a:gdLst>
                <a:gd name="connsiteX0" fmla="*/ 0 w 685"/>
                <a:gd name="connsiteY0" fmla="*/ 1372 h 1371"/>
                <a:gd name="connsiteX1" fmla="*/ 686 w 685"/>
                <a:gd name="connsiteY1" fmla="*/ 0 h 1371"/>
                <a:gd name="connsiteX2" fmla="*/ 0 w 685"/>
                <a:gd name="connsiteY2" fmla="*/ 1372 h 1371"/>
              </a:gdLst>
              <a:ahLst/>
              <a:cxnLst>
                <a:cxn ang="0">
                  <a:pos x="connsiteX0" y="connsiteY0"/>
                </a:cxn>
                <a:cxn ang="0">
                  <a:pos x="connsiteX1" y="connsiteY1"/>
                </a:cxn>
                <a:cxn ang="0">
                  <a:pos x="connsiteX2" y="connsiteY2"/>
                </a:cxn>
              </a:cxnLst>
              <a:rect l="l" t="t" r="r" b="b"/>
              <a:pathLst>
                <a:path w="685" h="1371">
                  <a:moveTo>
                    <a:pt x="0" y="1372"/>
                  </a:moveTo>
                  <a:cubicBezTo>
                    <a:pt x="229" y="914"/>
                    <a:pt x="457" y="457"/>
                    <a:pt x="686" y="0"/>
                  </a:cubicBezTo>
                  <a:cubicBezTo>
                    <a:pt x="457" y="457"/>
                    <a:pt x="229" y="914"/>
                    <a:pt x="0" y="1372"/>
                  </a:cubicBezTo>
                  <a:close/>
                </a:path>
              </a:pathLst>
            </a:custGeom>
            <a:solidFill>
              <a:srgbClr val="FFFFFF"/>
            </a:solidFill>
            <a:ln w="2286" cap="flat">
              <a:noFill/>
              <a:prstDash val="solid"/>
              <a:miter/>
            </a:ln>
          </p:spPr>
          <p:txBody>
            <a:bodyPr rtlCol="0" anchor="ctr"/>
            <a:lstStyle/>
            <a:p>
              <a:endParaRPr lang="en-US"/>
            </a:p>
          </p:txBody>
        </p:sp>
        <p:sp>
          <p:nvSpPr>
            <p:cNvPr id="268" name="Freeform 202">
              <a:extLst>
                <a:ext uri="{FF2B5EF4-FFF2-40B4-BE49-F238E27FC236}">
                  <a16:creationId xmlns:a16="http://schemas.microsoft.com/office/drawing/2014/main" id="{ACDE7E85-2518-382F-C8F1-B26EB6948E86}"/>
                </a:ext>
              </a:extLst>
            </p:cNvPr>
            <p:cNvSpPr/>
            <p:nvPr/>
          </p:nvSpPr>
          <p:spPr>
            <a:xfrm>
              <a:off x="5697907" y="3602050"/>
              <a:ext cx="1600" cy="1143"/>
            </a:xfrm>
            <a:custGeom>
              <a:avLst/>
              <a:gdLst>
                <a:gd name="connsiteX0" fmla="*/ 1600 w 1600"/>
                <a:gd name="connsiteY0" fmla="*/ 0 h 1143"/>
                <a:gd name="connsiteX1" fmla="*/ 0 w 1600"/>
                <a:gd name="connsiteY1" fmla="*/ 1143 h 1143"/>
                <a:gd name="connsiteX2" fmla="*/ 1600 w 1600"/>
                <a:gd name="connsiteY2" fmla="*/ 0 h 1143"/>
              </a:gdLst>
              <a:ahLst/>
              <a:cxnLst>
                <a:cxn ang="0">
                  <a:pos x="connsiteX0" y="connsiteY0"/>
                </a:cxn>
                <a:cxn ang="0">
                  <a:pos x="connsiteX1" y="connsiteY1"/>
                </a:cxn>
                <a:cxn ang="0">
                  <a:pos x="connsiteX2" y="connsiteY2"/>
                </a:cxn>
              </a:cxnLst>
              <a:rect l="l" t="t" r="r" b="b"/>
              <a:pathLst>
                <a:path w="1600" h="1143">
                  <a:moveTo>
                    <a:pt x="1600" y="0"/>
                  </a:moveTo>
                  <a:cubicBezTo>
                    <a:pt x="1143" y="229"/>
                    <a:pt x="457" y="686"/>
                    <a:pt x="0" y="1143"/>
                  </a:cubicBezTo>
                  <a:cubicBezTo>
                    <a:pt x="457" y="686"/>
                    <a:pt x="1143" y="229"/>
                    <a:pt x="1600" y="0"/>
                  </a:cubicBezTo>
                  <a:close/>
                </a:path>
              </a:pathLst>
            </a:custGeom>
            <a:solidFill>
              <a:srgbClr val="FFFFFF"/>
            </a:solidFill>
            <a:ln w="2286" cap="flat">
              <a:noFill/>
              <a:prstDash val="solid"/>
              <a:miter/>
            </a:ln>
          </p:spPr>
          <p:txBody>
            <a:bodyPr rtlCol="0" anchor="ctr"/>
            <a:lstStyle/>
            <a:p>
              <a:endParaRPr lang="en-US"/>
            </a:p>
          </p:txBody>
        </p:sp>
        <p:sp>
          <p:nvSpPr>
            <p:cNvPr id="269" name="Freeform 203">
              <a:extLst>
                <a:ext uri="{FF2B5EF4-FFF2-40B4-BE49-F238E27FC236}">
                  <a16:creationId xmlns:a16="http://schemas.microsoft.com/office/drawing/2014/main" id="{95DB89C9-0995-DDCA-0F49-D23B3FC0E91C}"/>
                </a:ext>
              </a:extLst>
            </p:cNvPr>
            <p:cNvSpPr/>
            <p:nvPr/>
          </p:nvSpPr>
          <p:spPr>
            <a:xfrm>
              <a:off x="5090399" y="3179368"/>
              <a:ext cx="599507" cy="603438"/>
            </a:xfrm>
            <a:custGeom>
              <a:avLst/>
              <a:gdLst>
                <a:gd name="connsiteX0" fmla="*/ 19549 w 599507"/>
                <a:gd name="connsiteY0" fmla="*/ 303581 h 603438"/>
                <a:gd name="connsiteX1" fmla="*/ 130420 w 599507"/>
                <a:gd name="connsiteY1" fmla="*/ 431140 h 603438"/>
                <a:gd name="connsiteX2" fmla="*/ 139107 w 599507"/>
                <a:gd name="connsiteY2" fmla="*/ 458800 h 603438"/>
                <a:gd name="connsiteX3" fmla="*/ 118990 w 599507"/>
                <a:gd name="connsiteY3" fmla="*/ 566242 h 603438"/>
                <a:gd name="connsiteX4" fmla="*/ 118990 w 599507"/>
                <a:gd name="connsiteY4" fmla="*/ 566242 h 603438"/>
                <a:gd name="connsiteX5" fmla="*/ 144136 w 599507"/>
                <a:gd name="connsiteY5" fmla="*/ 590017 h 603438"/>
                <a:gd name="connsiteX6" fmla="*/ 233519 w 599507"/>
                <a:gd name="connsiteY6" fmla="*/ 596417 h 603438"/>
                <a:gd name="connsiteX7" fmla="*/ 303699 w 599507"/>
                <a:gd name="connsiteY7" fmla="*/ 560984 h 603438"/>
                <a:gd name="connsiteX8" fmla="*/ 345761 w 599507"/>
                <a:gd name="connsiteY8" fmla="*/ 537210 h 603438"/>
                <a:gd name="connsiteX9" fmla="*/ 347133 w 599507"/>
                <a:gd name="connsiteY9" fmla="*/ 536524 h 603438"/>
                <a:gd name="connsiteX10" fmla="*/ 356048 w 599507"/>
                <a:gd name="connsiteY10" fmla="*/ 533324 h 603438"/>
                <a:gd name="connsiteX11" fmla="*/ 371593 w 599507"/>
                <a:gd name="connsiteY11" fmla="*/ 529438 h 603438"/>
                <a:gd name="connsiteX12" fmla="*/ 391481 w 599507"/>
                <a:gd name="connsiteY12" fmla="*/ 529438 h 603438"/>
                <a:gd name="connsiteX13" fmla="*/ 459375 w 599507"/>
                <a:gd name="connsiteY13" fmla="*/ 550240 h 603438"/>
                <a:gd name="connsiteX14" fmla="*/ 548301 w 599507"/>
                <a:gd name="connsiteY14" fmla="*/ 543839 h 603438"/>
                <a:gd name="connsiteX15" fmla="*/ 595164 w 599507"/>
                <a:gd name="connsiteY15" fmla="*/ 474345 h 603438"/>
                <a:gd name="connsiteX16" fmla="*/ 590592 w 599507"/>
                <a:gd name="connsiteY16" fmla="*/ 455371 h 603438"/>
                <a:gd name="connsiteX17" fmla="*/ 599507 w 599507"/>
                <a:gd name="connsiteY17" fmla="*/ 431368 h 603438"/>
                <a:gd name="connsiteX18" fmla="*/ 599507 w 599507"/>
                <a:gd name="connsiteY18" fmla="*/ 431368 h 603438"/>
                <a:gd name="connsiteX19" fmla="*/ 586477 w 599507"/>
                <a:gd name="connsiteY19" fmla="*/ 360045 h 603438"/>
                <a:gd name="connsiteX20" fmla="*/ 558588 w 599507"/>
                <a:gd name="connsiteY20" fmla="*/ 302666 h 603438"/>
                <a:gd name="connsiteX21" fmla="*/ 541214 w 599507"/>
                <a:gd name="connsiteY21" fmla="*/ 325298 h 603438"/>
                <a:gd name="connsiteX22" fmla="*/ 493208 w 599507"/>
                <a:gd name="connsiteY22" fmla="*/ 332842 h 603438"/>
                <a:gd name="connsiteX23" fmla="*/ 480178 w 599507"/>
                <a:gd name="connsiteY23" fmla="*/ 297180 h 603438"/>
                <a:gd name="connsiteX24" fmla="*/ 494351 w 599507"/>
                <a:gd name="connsiteY24" fmla="*/ 244145 h 603438"/>
                <a:gd name="connsiteX25" fmla="*/ 491379 w 599507"/>
                <a:gd name="connsiteY25" fmla="*/ 253517 h 603438"/>
                <a:gd name="connsiteX26" fmla="*/ 475377 w 599507"/>
                <a:gd name="connsiteY26" fmla="*/ 230200 h 603438"/>
                <a:gd name="connsiteX27" fmla="*/ 458690 w 599507"/>
                <a:gd name="connsiteY27" fmla="*/ 200482 h 603438"/>
                <a:gd name="connsiteX28" fmla="*/ 455032 w 599507"/>
                <a:gd name="connsiteY28" fmla="*/ 192938 h 603438"/>
                <a:gd name="connsiteX29" fmla="*/ 451832 w 599507"/>
                <a:gd name="connsiteY29" fmla="*/ 185395 h 603438"/>
                <a:gd name="connsiteX30" fmla="*/ 448860 w 599507"/>
                <a:gd name="connsiteY30" fmla="*/ 177851 h 603438"/>
                <a:gd name="connsiteX31" fmla="*/ 393767 w 599507"/>
                <a:gd name="connsiteY31" fmla="*/ 29032 h 603438"/>
                <a:gd name="connsiteX32" fmla="*/ 375251 w 599507"/>
                <a:gd name="connsiteY32" fmla="*/ 0 h 603438"/>
                <a:gd name="connsiteX33" fmla="*/ 362906 w 599507"/>
                <a:gd name="connsiteY33" fmla="*/ 6172 h 603438"/>
                <a:gd name="connsiteX34" fmla="*/ 255921 w 599507"/>
                <a:gd name="connsiteY34" fmla="*/ 195453 h 603438"/>
                <a:gd name="connsiteX35" fmla="*/ 198771 w 599507"/>
                <a:gd name="connsiteY35" fmla="*/ 236601 h 603438"/>
                <a:gd name="connsiteX36" fmla="*/ 12005 w 599507"/>
                <a:gd name="connsiteY36" fmla="*/ 261747 h 603438"/>
                <a:gd name="connsiteX37" fmla="*/ 1947 w 599507"/>
                <a:gd name="connsiteY37" fmla="*/ 279578 h 603438"/>
                <a:gd name="connsiteX38" fmla="*/ 19549 w 599507"/>
                <a:gd name="connsiteY38" fmla="*/ 303581 h 603438"/>
                <a:gd name="connsiteX39" fmla="*/ 284268 w 599507"/>
                <a:gd name="connsiteY39" fmla="*/ 196596 h 603438"/>
                <a:gd name="connsiteX40" fmla="*/ 351933 w 599507"/>
                <a:gd name="connsiteY40" fmla="*/ 57607 h 603438"/>
                <a:gd name="connsiteX41" fmla="*/ 338675 w 599507"/>
                <a:gd name="connsiteY41" fmla="*/ 108585 h 603438"/>
                <a:gd name="connsiteX42" fmla="*/ 302556 w 599507"/>
                <a:gd name="connsiteY42" fmla="*/ 203454 h 603438"/>
                <a:gd name="connsiteX43" fmla="*/ 284268 w 599507"/>
                <a:gd name="connsiteY43" fmla="*/ 196596 h 603438"/>
                <a:gd name="connsiteX44" fmla="*/ 48581 w 599507"/>
                <a:gd name="connsiteY44" fmla="*/ 274777 h 603438"/>
                <a:gd name="connsiteX45" fmla="*/ 94301 w 599507"/>
                <a:gd name="connsiteY45" fmla="*/ 274777 h 603438"/>
                <a:gd name="connsiteX46" fmla="*/ 95673 w 599507"/>
                <a:gd name="connsiteY46" fmla="*/ 322783 h 603438"/>
                <a:gd name="connsiteX47" fmla="*/ 125162 w 599507"/>
                <a:gd name="connsiteY47" fmla="*/ 381305 h 603438"/>
                <a:gd name="connsiteX48" fmla="*/ 48581 w 599507"/>
                <a:gd name="connsiteY48" fmla="*/ 274777 h 60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99507" h="603438">
                  <a:moveTo>
                    <a:pt x="19549" y="303581"/>
                  </a:moveTo>
                  <a:cubicBezTo>
                    <a:pt x="57268" y="346329"/>
                    <a:pt x="92930" y="388163"/>
                    <a:pt x="130420" y="431140"/>
                  </a:cubicBezTo>
                  <a:cubicBezTo>
                    <a:pt x="137278" y="438912"/>
                    <a:pt x="141164" y="448513"/>
                    <a:pt x="139107" y="458800"/>
                  </a:cubicBezTo>
                  <a:cubicBezTo>
                    <a:pt x="132020" y="494462"/>
                    <a:pt x="125848" y="530352"/>
                    <a:pt x="118990" y="566242"/>
                  </a:cubicBezTo>
                  <a:cubicBezTo>
                    <a:pt x="118990" y="566242"/>
                    <a:pt x="118990" y="566242"/>
                    <a:pt x="118990" y="566242"/>
                  </a:cubicBezTo>
                  <a:cubicBezTo>
                    <a:pt x="125619" y="575386"/>
                    <a:pt x="133849" y="583387"/>
                    <a:pt x="144136" y="590017"/>
                  </a:cubicBezTo>
                  <a:cubicBezTo>
                    <a:pt x="169968" y="607162"/>
                    <a:pt x="205172" y="606247"/>
                    <a:pt x="233519" y="596417"/>
                  </a:cubicBezTo>
                  <a:cubicBezTo>
                    <a:pt x="258436" y="587959"/>
                    <a:pt x="281296" y="574929"/>
                    <a:pt x="303699" y="560984"/>
                  </a:cubicBezTo>
                  <a:cubicBezTo>
                    <a:pt x="317415" y="552526"/>
                    <a:pt x="331131" y="544068"/>
                    <a:pt x="345761" y="537210"/>
                  </a:cubicBezTo>
                  <a:cubicBezTo>
                    <a:pt x="345990" y="537210"/>
                    <a:pt x="346447" y="536981"/>
                    <a:pt x="347133" y="536524"/>
                  </a:cubicBezTo>
                  <a:cubicBezTo>
                    <a:pt x="350105" y="535381"/>
                    <a:pt x="353076" y="534238"/>
                    <a:pt x="356048" y="533324"/>
                  </a:cubicBezTo>
                  <a:cubicBezTo>
                    <a:pt x="361077" y="531724"/>
                    <a:pt x="366335" y="530352"/>
                    <a:pt x="371593" y="529438"/>
                  </a:cubicBezTo>
                  <a:cubicBezTo>
                    <a:pt x="378222" y="528980"/>
                    <a:pt x="384852" y="528980"/>
                    <a:pt x="391481" y="529438"/>
                  </a:cubicBezTo>
                  <a:cubicBezTo>
                    <a:pt x="414798" y="533781"/>
                    <a:pt x="436744" y="543611"/>
                    <a:pt x="459375" y="550240"/>
                  </a:cubicBezTo>
                  <a:cubicBezTo>
                    <a:pt x="488408" y="558470"/>
                    <a:pt x="521783" y="560756"/>
                    <a:pt x="548301" y="543839"/>
                  </a:cubicBezTo>
                  <a:cubicBezTo>
                    <a:pt x="573904" y="527380"/>
                    <a:pt x="588534" y="502234"/>
                    <a:pt x="595164" y="474345"/>
                  </a:cubicBezTo>
                  <a:cubicBezTo>
                    <a:pt x="593564" y="467944"/>
                    <a:pt x="591506" y="461772"/>
                    <a:pt x="590592" y="455371"/>
                  </a:cubicBezTo>
                  <a:cubicBezTo>
                    <a:pt x="589677" y="448742"/>
                    <a:pt x="593792" y="438912"/>
                    <a:pt x="599507" y="431368"/>
                  </a:cubicBezTo>
                  <a:cubicBezTo>
                    <a:pt x="599507" y="431368"/>
                    <a:pt x="599507" y="431368"/>
                    <a:pt x="599507" y="431368"/>
                  </a:cubicBezTo>
                  <a:cubicBezTo>
                    <a:pt x="599050" y="406451"/>
                    <a:pt x="594021" y="381762"/>
                    <a:pt x="586477" y="360045"/>
                  </a:cubicBezTo>
                  <a:cubicBezTo>
                    <a:pt x="579390" y="339928"/>
                    <a:pt x="570246" y="320497"/>
                    <a:pt x="558588" y="302666"/>
                  </a:cubicBezTo>
                  <a:cubicBezTo>
                    <a:pt x="553330" y="310667"/>
                    <a:pt x="547615" y="318211"/>
                    <a:pt x="541214" y="325298"/>
                  </a:cubicBezTo>
                  <a:cubicBezTo>
                    <a:pt x="527041" y="341300"/>
                    <a:pt x="509439" y="339700"/>
                    <a:pt x="493208" y="332842"/>
                  </a:cubicBezTo>
                  <a:cubicBezTo>
                    <a:pt x="480635" y="327584"/>
                    <a:pt x="477206" y="317068"/>
                    <a:pt x="480178" y="297180"/>
                  </a:cubicBezTo>
                  <a:cubicBezTo>
                    <a:pt x="482921" y="278892"/>
                    <a:pt x="489093" y="261747"/>
                    <a:pt x="494351" y="244145"/>
                  </a:cubicBezTo>
                  <a:cubicBezTo>
                    <a:pt x="493437" y="247345"/>
                    <a:pt x="492522" y="250317"/>
                    <a:pt x="491379" y="253517"/>
                  </a:cubicBezTo>
                  <a:cubicBezTo>
                    <a:pt x="485893" y="245974"/>
                    <a:pt x="480407" y="238201"/>
                    <a:pt x="475377" y="230200"/>
                  </a:cubicBezTo>
                  <a:cubicBezTo>
                    <a:pt x="469434" y="220599"/>
                    <a:pt x="463719" y="210769"/>
                    <a:pt x="458690" y="200482"/>
                  </a:cubicBezTo>
                  <a:cubicBezTo>
                    <a:pt x="457547" y="197968"/>
                    <a:pt x="456175" y="195453"/>
                    <a:pt x="455032" y="192938"/>
                  </a:cubicBezTo>
                  <a:cubicBezTo>
                    <a:pt x="454346" y="191795"/>
                    <a:pt x="452975" y="186538"/>
                    <a:pt x="451832" y="185395"/>
                  </a:cubicBezTo>
                  <a:cubicBezTo>
                    <a:pt x="450917" y="182880"/>
                    <a:pt x="449774" y="180365"/>
                    <a:pt x="448860" y="177851"/>
                  </a:cubicBezTo>
                  <a:cubicBezTo>
                    <a:pt x="430572" y="127787"/>
                    <a:pt x="419828" y="76124"/>
                    <a:pt x="393767" y="29032"/>
                  </a:cubicBezTo>
                  <a:cubicBezTo>
                    <a:pt x="388281" y="18974"/>
                    <a:pt x="382109" y="9373"/>
                    <a:pt x="375251" y="0"/>
                  </a:cubicBezTo>
                  <a:cubicBezTo>
                    <a:pt x="370679" y="914"/>
                    <a:pt x="366335" y="2972"/>
                    <a:pt x="362906" y="6172"/>
                  </a:cubicBezTo>
                  <a:cubicBezTo>
                    <a:pt x="353305" y="15088"/>
                    <a:pt x="279924" y="139217"/>
                    <a:pt x="255921" y="195453"/>
                  </a:cubicBezTo>
                  <a:cubicBezTo>
                    <a:pt x="245863" y="219227"/>
                    <a:pt x="226203" y="235001"/>
                    <a:pt x="198771" y="236601"/>
                  </a:cubicBezTo>
                  <a:cubicBezTo>
                    <a:pt x="178426" y="237744"/>
                    <a:pt x="32579" y="254660"/>
                    <a:pt x="12005" y="261747"/>
                  </a:cubicBezTo>
                  <a:cubicBezTo>
                    <a:pt x="347" y="265633"/>
                    <a:pt x="-2397" y="268605"/>
                    <a:pt x="1947" y="279578"/>
                  </a:cubicBezTo>
                  <a:cubicBezTo>
                    <a:pt x="6062" y="288493"/>
                    <a:pt x="13148" y="296266"/>
                    <a:pt x="19549" y="303581"/>
                  </a:cubicBezTo>
                  <a:close/>
                  <a:moveTo>
                    <a:pt x="284268" y="196596"/>
                  </a:moveTo>
                  <a:cubicBezTo>
                    <a:pt x="291126" y="155219"/>
                    <a:pt x="348276" y="70637"/>
                    <a:pt x="351933" y="57607"/>
                  </a:cubicBezTo>
                  <a:cubicBezTo>
                    <a:pt x="354677" y="47092"/>
                    <a:pt x="362220" y="42520"/>
                    <a:pt x="338675" y="108585"/>
                  </a:cubicBezTo>
                  <a:cubicBezTo>
                    <a:pt x="333645" y="122530"/>
                    <a:pt x="310557" y="191110"/>
                    <a:pt x="302556" y="203454"/>
                  </a:cubicBezTo>
                  <a:cubicBezTo>
                    <a:pt x="296612" y="212827"/>
                    <a:pt x="282668" y="207340"/>
                    <a:pt x="284268" y="196596"/>
                  </a:cubicBezTo>
                  <a:close/>
                  <a:moveTo>
                    <a:pt x="48581" y="274777"/>
                  </a:moveTo>
                  <a:cubicBezTo>
                    <a:pt x="54068" y="265405"/>
                    <a:pt x="104131" y="270205"/>
                    <a:pt x="94301" y="274777"/>
                  </a:cubicBezTo>
                  <a:cubicBezTo>
                    <a:pt x="80128" y="281407"/>
                    <a:pt x="92472" y="317297"/>
                    <a:pt x="95673" y="322783"/>
                  </a:cubicBezTo>
                  <a:cubicBezTo>
                    <a:pt x="116933" y="360502"/>
                    <a:pt x="132935" y="388849"/>
                    <a:pt x="125162" y="381305"/>
                  </a:cubicBezTo>
                  <a:cubicBezTo>
                    <a:pt x="115104" y="371932"/>
                    <a:pt x="41495" y="286664"/>
                    <a:pt x="48581" y="274777"/>
                  </a:cubicBezTo>
                  <a:close/>
                </a:path>
              </a:pathLst>
            </a:custGeom>
            <a:solidFill>
              <a:srgbClr val="EC7C69"/>
            </a:solidFill>
            <a:ln w="2286" cap="flat">
              <a:noFill/>
              <a:prstDash val="solid"/>
              <a:miter/>
            </a:ln>
          </p:spPr>
          <p:txBody>
            <a:bodyPr rtlCol="0" anchor="ctr"/>
            <a:lstStyle/>
            <a:p>
              <a:endParaRPr lang="en-US"/>
            </a:p>
          </p:txBody>
        </p:sp>
        <p:sp>
          <p:nvSpPr>
            <p:cNvPr id="270" name="Freeform 204">
              <a:extLst>
                <a:ext uri="{FF2B5EF4-FFF2-40B4-BE49-F238E27FC236}">
                  <a16:creationId xmlns:a16="http://schemas.microsoft.com/office/drawing/2014/main" id="{51D6D8C9-44D1-D3A3-EB83-B5AB1A5F34B4}"/>
                </a:ext>
              </a:extLst>
            </p:cNvPr>
            <p:cNvSpPr/>
            <p:nvPr/>
          </p:nvSpPr>
          <p:spPr>
            <a:xfrm>
              <a:off x="5694249" y="3605022"/>
              <a:ext cx="1143" cy="914"/>
            </a:xfrm>
            <a:custGeom>
              <a:avLst/>
              <a:gdLst>
                <a:gd name="connsiteX0" fmla="*/ 1143 w 1143"/>
                <a:gd name="connsiteY0" fmla="*/ 0 h 914"/>
                <a:gd name="connsiteX1" fmla="*/ 0 w 1143"/>
                <a:gd name="connsiteY1" fmla="*/ 914 h 914"/>
                <a:gd name="connsiteX2" fmla="*/ 1143 w 1143"/>
                <a:gd name="connsiteY2" fmla="*/ 0 h 914"/>
              </a:gdLst>
              <a:ahLst/>
              <a:cxnLst>
                <a:cxn ang="0">
                  <a:pos x="connsiteX0" y="connsiteY0"/>
                </a:cxn>
                <a:cxn ang="0">
                  <a:pos x="connsiteX1" y="connsiteY1"/>
                </a:cxn>
                <a:cxn ang="0">
                  <a:pos x="connsiteX2" y="connsiteY2"/>
                </a:cxn>
              </a:cxnLst>
              <a:rect l="l" t="t" r="r" b="b"/>
              <a:pathLst>
                <a:path w="1143" h="914">
                  <a:moveTo>
                    <a:pt x="1143" y="0"/>
                  </a:moveTo>
                  <a:cubicBezTo>
                    <a:pt x="686" y="229"/>
                    <a:pt x="457" y="686"/>
                    <a:pt x="0" y="914"/>
                  </a:cubicBezTo>
                  <a:cubicBezTo>
                    <a:pt x="457" y="686"/>
                    <a:pt x="686" y="229"/>
                    <a:pt x="1143" y="0"/>
                  </a:cubicBezTo>
                  <a:close/>
                </a:path>
              </a:pathLst>
            </a:custGeom>
            <a:solidFill>
              <a:srgbClr val="FFFFFF"/>
            </a:solidFill>
            <a:ln w="2286" cap="flat">
              <a:noFill/>
              <a:prstDash val="solid"/>
              <a:miter/>
            </a:ln>
          </p:spPr>
          <p:txBody>
            <a:bodyPr rtlCol="0" anchor="ctr"/>
            <a:lstStyle/>
            <a:p>
              <a:endParaRPr lang="en-US"/>
            </a:p>
          </p:txBody>
        </p:sp>
        <p:sp>
          <p:nvSpPr>
            <p:cNvPr id="271" name="Freeform 205">
              <a:extLst>
                <a:ext uri="{FF2B5EF4-FFF2-40B4-BE49-F238E27FC236}">
                  <a16:creationId xmlns:a16="http://schemas.microsoft.com/office/drawing/2014/main" id="{DD50EE3A-2711-E676-3855-2AEC79685836}"/>
                </a:ext>
              </a:extLst>
            </p:cNvPr>
            <p:cNvSpPr/>
            <p:nvPr/>
          </p:nvSpPr>
          <p:spPr>
            <a:xfrm>
              <a:off x="5658359" y="3466033"/>
              <a:ext cx="457" cy="914"/>
            </a:xfrm>
            <a:custGeom>
              <a:avLst/>
              <a:gdLst>
                <a:gd name="connsiteX0" fmla="*/ 0 w 457"/>
                <a:gd name="connsiteY0" fmla="*/ 914 h 914"/>
                <a:gd name="connsiteX1" fmla="*/ 457 w 457"/>
                <a:gd name="connsiteY1" fmla="*/ 0 h 914"/>
                <a:gd name="connsiteX2" fmla="*/ 0 w 457"/>
                <a:gd name="connsiteY2" fmla="*/ 914 h 914"/>
              </a:gdLst>
              <a:ahLst/>
              <a:cxnLst>
                <a:cxn ang="0">
                  <a:pos x="connsiteX0" y="connsiteY0"/>
                </a:cxn>
                <a:cxn ang="0">
                  <a:pos x="connsiteX1" y="connsiteY1"/>
                </a:cxn>
                <a:cxn ang="0">
                  <a:pos x="connsiteX2" y="connsiteY2"/>
                </a:cxn>
              </a:cxnLst>
              <a:rect l="l" t="t" r="r" b="b"/>
              <a:pathLst>
                <a:path w="457" h="914">
                  <a:moveTo>
                    <a:pt x="0" y="914"/>
                  </a:moveTo>
                  <a:cubicBezTo>
                    <a:pt x="229" y="686"/>
                    <a:pt x="229" y="229"/>
                    <a:pt x="457" y="0"/>
                  </a:cubicBezTo>
                  <a:cubicBezTo>
                    <a:pt x="229" y="229"/>
                    <a:pt x="0" y="457"/>
                    <a:pt x="0" y="914"/>
                  </a:cubicBezTo>
                  <a:close/>
                </a:path>
              </a:pathLst>
            </a:custGeom>
            <a:solidFill>
              <a:srgbClr val="FFFFFF"/>
            </a:solidFill>
            <a:ln w="2286" cap="flat">
              <a:noFill/>
              <a:prstDash val="solid"/>
              <a:miter/>
            </a:ln>
          </p:spPr>
          <p:txBody>
            <a:bodyPr rtlCol="0" anchor="ctr"/>
            <a:lstStyle/>
            <a:p>
              <a:endParaRPr lang="en-US"/>
            </a:p>
          </p:txBody>
        </p:sp>
        <p:sp>
          <p:nvSpPr>
            <p:cNvPr id="272" name="Freeform 206">
              <a:extLst>
                <a:ext uri="{FF2B5EF4-FFF2-40B4-BE49-F238E27FC236}">
                  <a16:creationId xmlns:a16="http://schemas.microsoft.com/office/drawing/2014/main" id="{66463DEE-D9F6-A8B1-1C3E-D051907A9610}"/>
                </a:ext>
              </a:extLst>
            </p:cNvPr>
            <p:cNvSpPr/>
            <p:nvPr/>
          </p:nvSpPr>
          <p:spPr>
            <a:xfrm>
              <a:off x="5582716" y="3383391"/>
              <a:ext cx="288878" cy="200529"/>
            </a:xfrm>
            <a:custGeom>
              <a:avLst/>
              <a:gdLst>
                <a:gd name="connsiteX0" fmla="*/ 10035 w 288878"/>
                <a:gd name="connsiteY0" fmla="*/ 119218 h 200529"/>
                <a:gd name="connsiteX1" fmla="*/ 37010 w 288878"/>
                <a:gd name="connsiteY1" fmla="*/ 117846 h 200529"/>
                <a:gd name="connsiteX2" fmla="*/ 48440 w 288878"/>
                <a:gd name="connsiteY2" fmla="*/ 104588 h 200529"/>
                <a:gd name="connsiteX3" fmla="*/ 79301 w 288878"/>
                <a:gd name="connsiteY3" fmla="*/ 49038 h 200529"/>
                <a:gd name="connsiteX4" fmla="*/ 113362 w 288878"/>
                <a:gd name="connsiteY4" fmla="*/ 33493 h 200529"/>
                <a:gd name="connsiteX5" fmla="*/ 157253 w 288878"/>
                <a:gd name="connsiteY5" fmla="*/ 47666 h 200529"/>
                <a:gd name="connsiteX6" fmla="*/ 226062 w 288878"/>
                <a:gd name="connsiteY6" fmla="*/ 76470 h 200529"/>
                <a:gd name="connsiteX7" fmla="*/ 227434 w 288878"/>
                <a:gd name="connsiteY7" fmla="*/ 127219 h 200529"/>
                <a:gd name="connsiteX8" fmla="*/ 209603 w 288878"/>
                <a:gd name="connsiteY8" fmla="*/ 135220 h 200529"/>
                <a:gd name="connsiteX9" fmla="*/ 152453 w 288878"/>
                <a:gd name="connsiteY9" fmla="*/ 157623 h 200529"/>
                <a:gd name="connsiteX10" fmla="*/ 130050 w 288878"/>
                <a:gd name="connsiteY10" fmla="*/ 180254 h 200529"/>
                <a:gd name="connsiteX11" fmla="*/ 149252 w 288878"/>
                <a:gd name="connsiteY11" fmla="*/ 200142 h 200529"/>
                <a:gd name="connsiteX12" fmla="*/ 255780 w 288878"/>
                <a:gd name="connsiteY12" fmla="*/ 166995 h 200529"/>
                <a:gd name="connsiteX13" fmla="*/ 288013 w 288878"/>
                <a:gd name="connsiteY13" fmla="*/ 108245 h 200529"/>
                <a:gd name="connsiteX14" fmla="*/ 263324 w 288878"/>
                <a:gd name="connsiteY14" fmla="*/ 55667 h 200529"/>
                <a:gd name="connsiteX15" fmla="*/ 247322 w 288878"/>
                <a:gd name="connsiteY15" fmla="*/ 48352 h 200529"/>
                <a:gd name="connsiteX16" fmla="*/ 138508 w 288878"/>
                <a:gd name="connsiteY16" fmla="*/ 15205 h 200529"/>
                <a:gd name="connsiteX17" fmla="*/ 115877 w 288878"/>
                <a:gd name="connsiteY17" fmla="*/ 346 h 200529"/>
                <a:gd name="connsiteX18" fmla="*/ 50954 w 288878"/>
                <a:gd name="connsiteY18" fmla="*/ 6518 h 200529"/>
                <a:gd name="connsiteX19" fmla="*/ 20093 w 288878"/>
                <a:gd name="connsiteY19" fmla="*/ 28007 h 200529"/>
                <a:gd name="connsiteX20" fmla="*/ 434 w 288878"/>
                <a:gd name="connsiteY20" fmla="*/ 99330 h 200529"/>
                <a:gd name="connsiteX21" fmla="*/ 10035 w 288878"/>
                <a:gd name="connsiteY21" fmla="*/ 119218 h 20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8878" h="200529">
                  <a:moveTo>
                    <a:pt x="10035" y="119218"/>
                  </a:moveTo>
                  <a:cubicBezTo>
                    <a:pt x="19408" y="123790"/>
                    <a:pt x="28552" y="124247"/>
                    <a:pt x="37010" y="117846"/>
                  </a:cubicBezTo>
                  <a:cubicBezTo>
                    <a:pt x="41582" y="114417"/>
                    <a:pt x="45239" y="109617"/>
                    <a:pt x="48440" y="104588"/>
                  </a:cubicBezTo>
                  <a:cubicBezTo>
                    <a:pt x="59641" y="86528"/>
                    <a:pt x="70385" y="68240"/>
                    <a:pt x="79301" y="49038"/>
                  </a:cubicBezTo>
                  <a:cubicBezTo>
                    <a:pt x="88216" y="29607"/>
                    <a:pt x="92102" y="27549"/>
                    <a:pt x="113362" y="33493"/>
                  </a:cubicBezTo>
                  <a:cubicBezTo>
                    <a:pt x="128221" y="37608"/>
                    <a:pt x="142852" y="42408"/>
                    <a:pt x="157253" y="47666"/>
                  </a:cubicBezTo>
                  <a:cubicBezTo>
                    <a:pt x="180571" y="56124"/>
                    <a:pt x="205031" y="63211"/>
                    <a:pt x="226062" y="76470"/>
                  </a:cubicBezTo>
                  <a:cubicBezTo>
                    <a:pt x="254180" y="94072"/>
                    <a:pt x="253494" y="110303"/>
                    <a:pt x="227434" y="127219"/>
                  </a:cubicBezTo>
                  <a:cubicBezTo>
                    <a:pt x="221947" y="130648"/>
                    <a:pt x="215546" y="132934"/>
                    <a:pt x="209603" y="135220"/>
                  </a:cubicBezTo>
                  <a:cubicBezTo>
                    <a:pt x="190629" y="142764"/>
                    <a:pt x="171655" y="150308"/>
                    <a:pt x="152453" y="157623"/>
                  </a:cubicBezTo>
                  <a:cubicBezTo>
                    <a:pt x="140337" y="162195"/>
                    <a:pt x="131422" y="167224"/>
                    <a:pt x="130050" y="180254"/>
                  </a:cubicBezTo>
                  <a:cubicBezTo>
                    <a:pt x="128450" y="194427"/>
                    <a:pt x="135308" y="202428"/>
                    <a:pt x="149252" y="200142"/>
                  </a:cubicBezTo>
                  <a:cubicBezTo>
                    <a:pt x="186286" y="193742"/>
                    <a:pt x="221947" y="183912"/>
                    <a:pt x="255780" y="166995"/>
                  </a:cubicBezTo>
                  <a:cubicBezTo>
                    <a:pt x="278640" y="155565"/>
                    <a:pt x="292585" y="133620"/>
                    <a:pt x="288013" y="108245"/>
                  </a:cubicBezTo>
                  <a:cubicBezTo>
                    <a:pt x="284126" y="87900"/>
                    <a:pt x="274525" y="73041"/>
                    <a:pt x="263324" y="55667"/>
                  </a:cubicBezTo>
                  <a:cubicBezTo>
                    <a:pt x="260581" y="51324"/>
                    <a:pt x="253265" y="45380"/>
                    <a:pt x="247322" y="48352"/>
                  </a:cubicBezTo>
                  <a:cubicBezTo>
                    <a:pt x="195201" y="59553"/>
                    <a:pt x="149481" y="34636"/>
                    <a:pt x="138508" y="15205"/>
                  </a:cubicBezTo>
                  <a:cubicBezTo>
                    <a:pt x="132107" y="4004"/>
                    <a:pt x="124792" y="-1483"/>
                    <a:pt x="115877" y="346"/>
                  </a:cubicBezTo>
                  <a:cubicBezTo>
                    <a:pt x="91645" y="2632"/>
                    <a:pt x="71300" y="4232"/>
                    <a:pt x="50954" y="6518"/>
                  </a:cubicBezTo>
                  <a:cubicBezTo>
                    <a:pt x="36781" y="7890"/>
                    <a:pt x="26037" y="14748"/>
                    <a:pt x="20093" y="28007"/>
                  </a:cubicBezTo>
                  <a:cubicBezTo>
                    <a:pt x="9806" y="50638"/>
                    <a:pt x="3863" y="74641"/>
                    <a:pt x="434" y="99330"/>
                  </a:cubicBezTo>
                  <a:cubicBezTo>
                    <a:pt x="-1166" y="107559"/>
                    <a:pt x="1577" y="114875"/>
                    <a:pt x="10035" y="119218"/>
                  </a:cubicBezTo>
                  <a:close/>
                </a:path>
              </a:pathLst>
            </a:custGeom>
            <a:solidFill>
              <a:srgbClr val="FFFFFF"/>
            </a:solidFill>
            <a:ln w="2286" cap="flat">
              <a:noFill/>
              <a:prstDash val="solid"/>
              <a:miter/>
            </a:ln>
          </p:spPr>
          <p:txBody>
            <a:bodyPr rtlCol="0" anchor="ctr"/>
            <a:lstStyle/>
            <a:p>
              <a:endParaRPr lang="en-US"/>
            </a:p>
          </p:txBody>
        </p:sp>
        <p:sp>
          <p:nvSpPr>
            <p:cNvPr id="273" name="Freeform 207">
              <a:extLst>
                <a:ext uri="{FF2B5EF4-FFF2-40B4-BE49-F238E27FC236}">
                  <a16:creationId xmlns:a16="http://schemas.microsoft.com/office/drawing/2014/main" id="{1DC68965-6294-BFC9-C36B-CBE69127FC80}"/>
                </a:ext>
              </a:extLst>
            </p:cNvPr>
            <p:cNvSpPr/>
            <p:nvPr/>
          </p:nvSpPr>
          <p:spPr>
            <a:xfrm>
              <a:off x="5467021" y="3178546"/>
              <a:ext cx="123018" cy="254568"/>
            </a:xfrm>
            <a:custGeom>
              <a:avLst/>
              <a:gdLst>
                <a:gd name="connsiteX0" fmla="*/ 72923 w 123018"/>
                <a:gd name="connsiteY0" fmla="*/ 178902 h 254568"/>
                <a:gd name="connsiteX1" fmla="*/ 75895 w 123018"/>
                <a:gd name="connsiteY1" fmla="*/ 186446 h 254568"/>
                <a:gd name="connsiteX2" fmla="*/ 79096 w 123018"/>
                <a:gd name="connsiteY2" fmla="*/ 193990 h 254568"/>
                <a:gd name="connsiteX3" fmla="*/ 82753 w 123018"/>
                <a:gd name="connsiteY3" fmla="*/ 201533 h 254568"/>
                <a:gd name="connsiteX4" fmla="*/ 99441 w 123018"/>
                <a:gd name="connsiteY4" fmla="*/ 231251 h 254568"/>
                <a:gd name="connsiteX5" fmla="*/ 115443 w 123018"/>
                <a:gd name="connsiteY5" fmla="*/ 254569 h 254568"/>
                <a:gd name="connsiteX6" fmla="*/ 118415 w 123018"/>
                <a:gd name="connsiteY6" fmla="*/ 245196 h 254568"/>
                <a:gd name="connsiteX7" fmla="*/ 119558 w 123018"/>
                <a:gd name="connsiteY7" fmla="*/ 196276 h 254568"/>
                <a:gd name="connsiteX8" fmla="*/ 47092 w 123018"/>
                <a:gd name="connsiteY8" fmla="*/ 36713 h 254568"/>
                <a:gd name="connsiteX9" fmla="*/ 25375 w 123018"/>
                <a:gd name="connsiteY9" fmla="*/ 6309 h 254568"/>
                <a:gd name="connsiteX10" fmla="*/ 22860 w 123018"/>
                <a:gd name="connsiteY10" fmla="*/ 4709 h 254568"/>
                <a:gd name="connsiteX11" fmla="*/ 22174 w 123018"/>
                <a:gd name="connsiteY11" fmla="*/ 4252 h 254568"/>
                <a:gd name="connsiteX12" fmla="*/ 20117 w 123018"/>
                <a:gd name="connsiteY12" fmla="*/ 3109 h 254568"/>
                <a:gd name="connsiteX13" fmla="*/ 19431 w 123018"/>
                <a:gd name="connsiteY13" fmla="*/ 2651 h 254568"/>
                <a:gd name="connsiteX14" fmla="*/ 16688 w 123018"/>
                <a:gd name="connsiteY14" fmla="*/ 1508 h 254568"/>
                <a:gd name="connsiteX15" fmla="*/ 16688 w 123018"/>
                <a:gd name="connsiteY15" fmla="*/ 1508 h 254568"/>
                <a:gd name="connsiteX16" fmla="*/ 13487 w 123018"/>
                <a:gd name="connsiteY16" fmla="*/ 594 h 254568"/>
                <a:gd name="connsiteX17" fmla="*/ 13259 w 123018"/>
                <a:gd name="connsiteY17" fmla="*/ 594 h 254568"/>
                <a:gd name="connsiteX18" fmla="*/ 10287 w 123018"/>
                <a:gd name="connsiteY18" fmla="*/ 137 h 254568"/>
                <a:gd name="connsiteX19" fmla="*/ 10058 w 123018"/>
                <a:gd name="connsiteY19" fmla="*/ 137 h 254568"/>
                <a:gd name="connsiteX20" fmla="*/ 0 w 123018"/>
                <a:gd name="connsiteY20" fmla="*/ 594 h 254568"/>
                <a:gd name="connsiteX21" fmla="*/ 0 w 123018"/>
                <a:gd name="connsiteY21" fmla="*/ 594 h 254568"/>
                <a:gd name="connsiteX22" fmla="*/ 18517 w 123018"/>
                <a:gd name="connsiteY22" fmla="*/ 29626 h 254568"/>
                <a:gd name="connsiteX23" fmla="*/ 72923 w 123018"/>
                <a:gd name="connsiteY23" fmla="*/ 178902 h 25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18" h="254568">
                  <a:moveTo>
                    <a:pt x="72923" y="178902"/>
                  </a:moveTo>
                  <a:cubicBezTo>
                    <a:pt x="73838" y="181417"/>
                    <a:pt x="74752" y="183931"/>
                    <a:pt x="75895" y="186446"/>
                  </a:cubicBezTo>
                  <a:cubicBezTo>
                    <a:pt x="77038" y="187589"/>
                    <a:pt x="78410" y="192618"/>
                    <a:pt x="79096" y="193990"/>
                  </a:cubicBezTo>
                  <a:cubicBezTo>
                    <a:pt x="80239" y="196504"/>
                    <a:pt x="81382" y="199019"/>
                    <a:pt x="82753" y="201533"/>
                  </a:cubicBezTo>
                  <a:cubicBezTo>
                    <a:pt x="87782" y="211820"/>
                    <a:pt x="93269" y="221650"/>
                    <a:pt x="99441" y="231251"/>
                  </a:cubicBezTo>
                  <a:cubicBezTo>
                    <a:pt x="104470" y="239252"/>
                    <a:pt x="109728" y="247025"/>
                    <a:pt x="115443" y="254569"/>
                  </a:cubicBezTo>
                  <a:cubicBezTo>
                    <a:pt x="116357" y="251368"/>
                    <a:pt x="117500" y="248396"/>
                    <a:pt x="118415" y="245196"/>
                  </a:cubicBezTo>
                  <a:cubicBezTo>
                    <a:pt x="123215" y="228965"/>
                    <a:pt x="125273" y="214564"/>
                    <a:pt x="119558" y="196276"/>
                  </a:cubicBezTo>
                  <a:cubicBezTo>
                    <a:pt x="102184" y="139583"/>
                    <a:pt x="74752" y="88376"/>
                    <a:pt x="47092" y="36713"/>
                  </a:cubicBezTo>
                  <a:cubicBezTo>
                    <a:pt x="40919" y="25054"/>
                    <a:pt x="35890" y="14539"/>
                    <a:pt x="25375" y="6309"/>
                  </a:cubicBezTo>
                  <a:cubicBezTo>
                    <a:pt x="24689" y="5623"/>
                    <a:pt x="23774" y="5166"/>
                    <a:pt x="22860" y="4709"/>
                  </a:cubicBezTo>
                  <a:cubicBezTo>
                    <a:pt x="22631" y="4480"/>
                    <a:pt x="22403" y="4480"/>
                    <a:pt x="22174" y="4252"/>
                  </a:cubicBezTo>
                  <a:cubicBezTo>
                    <a:pt x="21488" y="3794"/>
                    <a:pt x="20803" y="3566"/>
                    <a:pt x="20117" y="3109"/>
                  </a:cubicBezTo>
                  <a:cubicBezTo>
                    <a:pt x="19888" y="2880"/>
                    <a:pt x="19660" y="2880"/>
                    <a:pt x="19431" y="2651"/>
                  </a:cubicBezTo>
                  <a:cubicBezTo>
                    <a:pt x="18517" y="2194"/>
                    <a:pt x="17602" y="1966"/>
                    <a:pt x="16688" y="1508"/>
                  </a:cubicBezTo>
                  <a:cubicBezTo>
                    <a:pt x="16688" y="1508"/>
                    <a:pt x="16688" y="1508"/>
                    <a:pt x="16688" y="1508"/>
                  </a:cubicBezTo>
                  <a:cubicBezTo>
                    <a:pt x="15545" y="1280"/>
                    <a:pt x="14630" y="823"/>
                    <a:pt x="13487" y="594"/>
                  </a:cubicBezTo>
                  <a:cubicBezTo>
                    <a:pt x="13487" y="594"/>
                    <a:pt x="13259" y="594"/>
                    <a:pt x="13259" y="594"/>
                  </a:cubicBezTo>
                  <a:cubicBezTo>
                    <a:pt x="12344" y="365"/>
                    <a:pt x="11201" y="137"/>
                    <a:pt x="10287" y="137"/>
                  </a:cubicBezTo>
                  <a:cubicBezTo>
                    <a:pt x="10287" y="137"/>
                    <a:pt x="10058" y="137"/>
                    <a:pt x="10058" y="137"/>
                  </a:cubicBezTo>
                  <a:cubicBezTo>
                    <a:pt x="6629" y="-92"/>
                    <a:pt x="3429" y="-92"/>
                    <a:pt x="0" y="594"/>
                  </a:cubicBezTo>
                  <a:lnTo>
                    <a:pt x="0" y="594"/>
                  </a:lnTo>
                  <a:cubicBezTo>
                    <a:pt x="6858" y="9967"/>
                    <a:pt x="13030" y="19568"/>
                    <a:pt x="18517" y="29626"/>
                  </a:cubicBezTo>
                  <a:cubicBezTo>
                    <a:pt x="44120" y="76946"/>
                    <a:pt x="54864" y="128839"/>
                    <a:pt x="72923" y="178902"/>
                  </a:cubicBezTo>
                  <a:close/>
                </a:path>
              </a:pathLst>
            </a:custGeom>
            <a:solidFill>
              <a:srgbClr val="FFFFFF"/>
            </a:solidFill>
            <a:ln w="2286" cap="flat">
              <a:noFill/>
              <a:prstDash val="solid"/>
              <a:miter/>
            </a:ln>
          </p:spPr>
          <p:txBody>
            <a:bodyPr rtlCol="0" anchor="ctr"/>
            <a:lstStyle/>
            <a:p>
              <a:endParaRPr lang="en-US"/>
            </a:p>
          </p:txBody>
        </p:sp>
        <p:sp>
          <p:nvSpPr>
            <p:cNvPr id="274" name="Freeform 208">
              <a:extLst>
                <a:ext uri="{FF2B5EF4-FFF2-40B4-BE49-F238E27FC236}">
                  <a16:creationId xmlns:a16="http://schemas.microsoft.com/office/drawing/2014/main" id="{5299F42C-91D5-053D-F22B-DC26EC37D4A1}"/>
                </a:ext>
              </a:extLst>
            </p:cNvPr>
            <p:cNvSpPr/>
            <p:nvPr/>
          </p:nvSpPr>
          <p:spPr>
            <a:xfrm>
              <a:off x="5191101" y="3653942"/>
              <a:ext cx="553679" cy="219412"/>
            </a:xfrm>
            <a:custGeom>
              <a:avLst/>
              <a:gdLst>
                <a:gd name="connsiteX0" fmla="*/ 447599 w 553679"/>
                <a:gd name="connsiteY0" fmla="*/ 69494 h 219412"/>
                <a:gd name="connsiteX1" fmla="*/ 358673 w 553679"/>
                <a:gd name="connsiteY1" fmla="*/ 75895 h 219412"/>
                <a:gd name="connsiteX2" fmla="*/ 290779 w 553679"/>
                <a:gd name="connsiteY2" fmla="*/ 55093 h 219412"/>
                <a:gd name="connsiteX3" fmla="*/ 270891 w 553679"/>
                <a:gd name="connsiteY3" fmla="*/ 55093 h 219412"/>
                <a:gd name="connsiteX4" fmla="*/ 255346 w 553679"/>
                <a:gd name="connsiteY4" fmla="*/ 58979 h 219412"/>
                <a:gd name="connsiteX5" fmla="*/ 246431 w 553679"/>
                <a:gd name="connsiteY5" fmla="*/ 62179 h 219412"/>
                <a:gd name="connsiteX6" fmla="*/ 245059 w 553679"/>
                <a:gd name="connsiteY6" fmla="*/ 62865 h 219412"/>
                <a:gd name="connsiteX7" fmla="*/ 202997 w 553679"/>
                <a:gd name="connsiteY7" fmla="*/ 86639 h 219412"/>
                <a:gd name="connsiteX8" fmla="*/ 132817 w 553679"/>
                <a:gd name="connsiteY8" fmla="*/ 122072 h 219412"/>
                <a:gd name="connsiteX9" fmla="*/ 43434 w 553679"/>
                <a:gd name="connsiteY9" fmla="*/ 115672 h 219412"/>
                <a:gd name="connsiteX10" fmla="*/ 18288 w 553679"/>
                <a:gd name="connsiteY10" fmla="*/ 91897 h 219412"/>
                <a:gd name="connsiteX11" fmla="*/ 18288 w 553679"/>
                <a:gd name="connsiteY11" fmla="*/ 91897 h 219412"/>
                <a:gd name="connsiteX12" fmla="*/ 13259 w 553679"/>
                <a:gd name="connsiteY12" fmla="*/ 118186 h 219412"/>
                <a:gd name="connsiteX13" fmla="*/ 0 w 553679"/>
                <a:gd name="connsiteY13" fmla="*/ 187452 h 219412"/>
                <a:gd name="connsiteX14" fmla="*/ 25375 w 553679"/>
                <a:gd name="connsiteY14" fmla="*/ 211226 h 219412"/>
                <a:gd name="connsiteX15" fmla="*/ 62636 w 553679"/>
                <a:gd name="connsiteY15" fmla="*/ 200025 h 219412"/>
                <a:gd name="connsiteX16" fmla="*/ 254660 w 553679"/>
                <a:gd name="connsiteY16" fmla="*/ 95555 h 219412"/>
                <a:gd name="connsiteX17" fmla="*/ 350672 w 553679"/>
                <a:gd name="connsiteY17" fmla="*/ 114529 h 219412"/>
                <a:gd name="connsiteX18" fmla="*/ 528066 w 553679"/>
                <a:gd name="connsiteY18" fmla="*/ 217856 h 219412"/>
                <a:gd name="connsiteX19" fmla="*/ 553669 w 553679"/>
                <a:gd name="connsiteY19" fmla="*/ 200025 h 219412"/>
                <a:gd name="connsiteX20" fmla="*/ 546811 w 553679"/>
                <a:gd name="connsiteY20" fmla="*/ 168021 h 219412"/>
                <a:gd name="connsiteX21" fmla="*/ 494233 w 553679"/>
                <a:gd name="connsiteY21" fmla="*/ 229 h 219412"/>
                <a:gd name="connsiteX22" fmla="*/ 494233 w 553679"/>
                <a:gd name="connsiteY22" fmla="*/ 0 h 219412"/>
                <a:gd name="connsiteX23" fmla="*/ 447599 w 553679"/>
                <a:gd name="connsiteY23" fmla="*/ 69494 h 21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3679" h="219412">
                  <a:moveTo>
                    <a:pt x="447599" y="69494"/>
                  </a:moveTo>
                  <a:cubicBezTo>
                    <a:pt x="421081" y="86411"/>
                    <a:pt x="387477" y="84125"/>
                    <a:pt x="358673" y="75895"/>
                  </a:cubicBezTo>
                  <a:cubicBezTo>
                    <a:pt x="336042" y="69266"/>
                    <a:pt x="314096" y="59665"/>
                    <a:pt x="290779" y="55093"/>
                  </a:cubicBezTo>
                  <a:cubicBezTo>
                    <a:pt x="284150" y="54635"/>
                    <a:pt x="277520" y="54635"/>
                    <a:pt x="270891" y="55093"/>
                  </a:cubicBezTo>
                  <a:cubicBezTo>
                    <a:pt x="265633" y="56007"/>
                    <a:pt x="260375" y="57379"/>
                    <a:pt x="255346" y="58979"/>
                  </a:cubicBezTo>
                  <a:cubicBezTo>
                    <a:pt x="252374" y="59893"/>
                    <a:pt x="249403" y="61036"/>
                    <a:pt x="246431" y="62179"/>
                  </a:cubicBezTo>
                  <a:cubicBezTo>
                    <a:pt x="245745" y="62408"/>
                    <a:pt x="245288" y="62636"/>
                    <a:pt x="245059" y="62865"/>
                  </a:cubicBezTo>
                  <a:cubicBezTo>
                    <a:pt x="230429" y="69723"/>
                    <a:pt x="216713" y="78181"/>
                    <a:pt x="202997" y="86639"/>
                  </a:cubicBezTo>
                  <a:cubicBezTo>
                    <a:pt x="180823" y="100584"/>
                    <a:pt x="157963" y="113614"/>
                    <a:pt x="132817" y="122072"/>
                  </a:cubicBezTo>
                  <a:cubicBezTo>
                    <a:pt x="104470" y="131674"/>
                    <a:pt x="69266" y="132588"/>
                    <a:pt x="43434" y="115672"/>
                  </a:cubicBezTo>
                  <a:cubicBezTo>
                    <a:pt x="33147" y="109042"/>
                    <a:pt x="24917" y="100813"/>
                    <a:pt x="18288" y="91897"/>
                  </a:cubicBezTo>
                  <a:cubicBezTo>
                    <a:pt x="18288" y="91897"/>
                    <a:pt x="18288" y="91897"/>
                    <a:pt x="18288" y="91897"/>
                  </a:cubicBezTo>
                  <a:cubicBezTo>
                    <a:pt x="16688" y="100584"/>
                    <a:pt x="15088" y="109499"/>
                    <a:pt x="13259" y="118186"/>
                  </a:cubicBezTo>
                  <a:cubicBezTo>
                    <a:pt x="8687" y="141961"/>
                    <a:pt x="2057" y="165278"/>
                    <a:pt x="0" y="187452"/>
                  </a:cubicBezTo>
                  <a:cubicBezTo>
                    <a:pt x="0" y="208940"/>
                    <a:pt x="5486" y="213970"/>
                    <a:pt x="25375" y="211226"/>
                  </a:cubicBezTo>
                  <a:cubicBezTo>
                    <a:pt x="38633" y="209398"/>
                    <a:pt x="50978" y="206426"/>
                    <a:pt x="62636" y="200025"/>
                  </a:cubicBezTo>
                  <a:cubicBezTo>
                    <a:pt x="85039" y="187909"/>
                    <a:pt x="216484" y="118872"/>
                    <a:pt x="254660" y="95555"/>
                  </a:cubicBezTo>
                  <a:cubicBezTo>
                    <a:pt x="290322" y="80924"/>
                    <a:pt x="328270" y="102184"/>
                    <a:pt x="350672" y="114529"/>
                  </a:cubicBezTo>
                  <a:cubicBezTo>
                    <a:pt x="403936" y="143789"/>
                    <a:pt x="520522" y="215570"/>
                    <a:pt x="528066" y="217856"/>
                  </a:cubicBezTo>
                  <a:cubicBezTo>
                    <a:pt x="543382" y="222656"/>
                    <a:pt x="553441" y="216256"/>
                    <a:pt x="553669" y="200025"/>
                  </a:cubicBezTo>
                  <a:cubicBezTo>
                    <a:pt x="553898" y="188824"/>
                    <a:pt x="550469" y="178308"/>
                    <a:pt x="546811" y="168021"/>
                  </a:cubicBezTo>
                  <a:cubicBezTo>
                    <a:pt x="528066" y="112700"/>
                    <a:pt x="508178" y="57150"/>
                    <a:pt x="494233" y="229"/>
                  </a:cubicBezTo>
                  <a:cubicBezTo>
                    <a:pt x="494233" y="229"/>
                    <a:pt x="494233" y="229"/>
                    <a:pt x="494233" y="0"/>
                  </a:cubicBezTo>
                  <a:cubicBezTo>
                    <a:pt x="487832" y="28118"/>
                    <a:pt x="473202" y="53035"/>
                    <a:pt x="447599" y="69494"/>
                  </a:cubicBezTo>
                  <a:close/>
                </a:path>
              </a:pathLst>
            </a:custGeom>
            <a:solidFill>
              <a:srgbClr val="FFFFFF"/>
            </a:solidFill>
            <a:ln w="2286" cap="flat">
              <a:noFill/>
              <a:prstDash val="solid"/>
              <a:miter/>
            </a:ln>
          </p:spPr>
          <p:txBody>
            <a:bodyPr rtlCol="0" anchor="ctr"/>
            <a:lstStyle/>
            <a:p>
              <a:endParaRPr lang="en-US"/>
            </a:p>
          </p:txBody>
        </p:sp>
        <p:sp>
          <p:nvSpPr>
            <p:cNvPr id="275" name="Freeform 209">
              <a:extLst>
                <a:ext uri="{FF2B5EF4-FFF2-40B4-BE49-F238E27FC236}">
                  <a16:creationId xmlns:a16="http://schemas.microsoft.com/office/drawing/2014/main" id="{1788EFC0-F253-1E1D-6010-37468DF7D965}"/>
                </a:ext>
              </a:extLst>
            </p:cNvPr>
            <p:cNvSpPr/>
            <p:nvPr/>
          </p:nvSpPr>
          <p:spPr>
            <a:xfrm>
              <a:off x="5649215" y="3429418"/>
              <a:ext cx="165068" cy="181546"/>
            </a:xfrm>
            <a:custGeom>
              <a:avLst/>
              <a:gdLst>
                <a:gd name="connsiteX0" fmla="*/ 40691 w 165068"/>
                <a:gd name="connsiteY0" fmla="*/ 181547 h 181546"/>
                <a:gd name="connsiteX1" fmla="*/ 40691 w 165068"/>
                <a:gd name="connsiteY1" fmla="*/ 181547 h 181546"/>
                <a:gd name="connsiteX2" fmla="*/ 41834 w 165068"/>
                <a:gd name="connsiteY2" fmla="*/ 180175 h 181546"/>
                <a:gd name="connsiteX3" fmla="*/ 42062 w 165068"/>
                <a:gd name="connsiteY3" fmla="*/ 179947 h 181546"/>
                <a:gd name="connsiteX4" fmla="*/ 43891 w 165068"/>
                <a:gd name="connsiteY4" fmla="*/ 177889 h 181546"/>
                <a:gd name="connsiteX5" fmla="*/ 44577 w 165068"/>
                <a:gd name="connsiteY5" fmla="*/ 177203 h 181546"/>
                <a:gd name="connsiteX6" fmla="*/ 45491 w 165068"/>
                <a:gd name="connsiteY6" fmla="*/ 176518 h 181546"/>
                <a:gd name="connsiteX7" fmla="*/ 46634 w 165068"/>
                <a:gd name="connsiteY7" fmla="*/ 175603 h 181546"/>
                <a:gd name="connsiteX8" fmla="*/ 47320 w 165068"/>
                <a:gd name="connsiteY8" fmla="*/ 175146 h 181546"/>
                <a:gd name="connsiteX9" fmla="*/ 48692 w 165068"/>
                <a:gd name="connsiteY9" fmla="*/ 174003 h 181546"/>
                <a:gd name="connsiteX10" fmla="*/ 49149 w 165068"/>
                <a:gd name="connsiteY10" fmla="*/ 173774 h 181546"/>
                <a:gd name="connsiteX11" fmla="*/ 50749 w 165068"/>
                <a:gd name="connsiteY11" fmla="*/ 172631 h 181546"/>
                <a:gd name="connsiteX12" fmla="*/ 53264 w 165068"/>
                <a:gd name="connsiteY12" fmla="*/ 152286 h 181546"/>
                <a:gd name="connsiteX13" fmla="*/ 73381 w 165068"/>
                <a:gd name="connsiteY13" fmla="*/ 100394 h 181546"/>
                <a:gd name="connsiteX14" fmla="*/ 95555 w 165068"/>
                <a:gd name="connsiteY14" fmla="*/ 91250 h 181546"/>
                <a:gd name="connsiteX15" fmla="*/ 151105 w 165068"/>
                <a:gd name="connsiteY15" fmla="*/ 71133 h 181546"/>
                <a:gd name="connsiteX16" fmla="*/ 165049 w 165068"/>
                <a:gd name="connsiteY16" fmla="*/ 56045 h 181546"/>
                <a:gd name="connsiteX17" fmla="*/ 151105 w 165068"/>
                <a:gd name="connsiteY17" fmla="*/ 43472 h 181546"/>
                <a:gd name="connsiteX18" fmla="*/ 51435 w 165068"/>
                <a:gd name="connsiteY18" fmla="*/ 3010 h 181546"/>
                <a:gd name="connsiteX19" fmla="*/ 17831 w 165068"/>
                <a:gd name="connsiteY19" fmla="*/ 19698 h 181546"/>
                <a:gd name="connsiteX20" fmla="*/ 13945 w 165068"/>
                <a:gd name="connsiteY20" fmla="*/ 27928 h 181546"/>
                <a:gd name="connsiteX21" fmla="*/ 13259 w 165068"/>
                <a:gd name="connsiteY21" fmla="*/ 29299 h 181546"/>
                <a:gd name="connsiteX22" fmla="*/ 9601 w 165068"/>
                <a:gd name="connsiteY22" fmla="*/ 36157 h 181546"/>
                <a:gd name="connsiteX23" fmla="*/ 9144 w 165068"/>
                <a:gd name="connsiteY23" fmla="*/ 37072 h 181546"/>
                <a:gd name="connsiteX24" fmla="*/ 5029 w 165068"/>
                <a:gd name="connsiteY24" fmla="*/ 44387 h 181546"/>
                <a:gd name="connsiteX25" fmla="*/ 4801 w 165068"/>
                <a:gd name="connsiteY25" fmla="*/ 44615 h 181546"/>
                <a:gd name="connsiteX26" fmla="*/ 0 w 165068"/>
                <a:gd name="connsiteY26" fmla="*/ 52388 h 181546"/>
                <a:gd name="connsiteX27" fmla="*/ 27889 w 165068"/>
                <a:gd name="connsiteY27" fmla="*/ 109766 h 181546"/>
                <a:gd name="connsiteX28" fmla="*/ 40691 w 165068"/>
                <a:gd name="connsiteY28" fmla="*/ 181547 h 18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068" h="181546">
                  <a:moveTo>
                    <a:pt x="40691" y="181547"/>
                  </a:moveTo>
                  <a:cubicBezTo>
                    <a:pt x="40691" y="181547"/>
                    <a:pt x="40691" y="181318"/>
                    <a:pt x="40691" y="181547"/>
                  </a:cubicBezTo>
                  <a:cubicBezTo>
                    <a:pt x="41148" y="181090"/>
                    <a:pt x="41377" y="180632"/>
                    <a:pt x="41834" y="180175"/>
                  </a:cubicBezTo>
                  <a:cubicBezTo>
                    <a:pt x="41834" y="180175"/>
                    <a:pt x="42062" y="179947"/>
                    <a:pt x="42062" y="179947"/>
                  </a:cubicBezTo>
                  <a:cubicBezTo>
                    <a:pt x="42748" y="179261"/>
                    <a:pt x="43205" y="178575"/>
                    <a:pt x="43891" y="177889"/>
                  </a:cubicBezTo>
                  <a:cubicBezTo>
                    <a:pt x="44120" y="177661"/>
                    <a:pt x="44348" y="177432"/>
                    <a:pt x="44577" y="177203"/>
                  </a:cubicBezTo>
                  <a:cubicBezTo>
                    <a:pt x="44806" y="176975"/>
                    <a:pt x="45034" y="176746"/>
                    <a:pt x="45491" y="176518"/>
                  </a:cubicBezTo>
                  <a:cubicBezTo>
                    <a:pt x="45949" y="176289"/>
                    <a:pt x="46177" y="175832"/>
                    <a:pt x="46634" y="175603"/>
                  </a:cubicBezTo>
                  <a:cubicBezTo>
                    <a:pt x="46863" y="175375"/>
                    <a:pt x="47092" y="175146"/>
                    <a:pt x="47320" y="175146"/>
                  </a:cubicBezTo>
                  <a:cubicBezTo>
                    <a:pt x="47777" y="174689"/>
                    <a:pt x="48235" y="174460"/>
                    <a:pt x="48692" y="174003"/>
                  </a:cubicBezTo>
                  <a:cubicBezTo>
                    <a:pt x="48920" y="174003"/>
                    <a:pt x="48920" y="173774"/>
                    <a:pt x="49149" y="173774"/>
                  </a:cubicBezTo>
                  <a:cubicBezTo>
                    <a:pt x="49606" y="173317"/>
                    <a:pt x="50292" y="173089"/>
                    <a:pt x="50749" y="172631"/>
                  </a:cubicBezTo>
                  <a:cubicBezTo>
                    <a:pt x="56464" y="168745"/>
                    <a:pt x="58979" y="166459"/>
                    <a:pt x="53264" y="152286"/>
                  </a:cubicBezTo>
                  <a:cubicBezTo>
                    <a:pt x="44806" y="131026"/>
                    <a:pt x="53492" y="112738"/>
                    <a:pt x="73381" y="100394"/>
                  </a:cubicBezTo>
                  <a:cubicBezTo>
                    <a:pt x="80467" y="96050"/>
                    <a:pt x="88011" y="93993"/>
                    <a:pt x="95555" y="91250"/>
                  </a:cubicBezTo>
                  <a:cubicBezTo>
                    <a:pt x="114300" y="84849"/>
                    <a:pt x="132817" y="78448"/>
                    <a:pt x="151105" y="71133"/>
                  </a:cubicBezTo>
                  <a:cubicBezTo>
                    <a:pt x="157734" y="68618"/>
                    <a:pt x="165506" y="64961"/>
                    <a:pt x="165049" y="56045"/>
                  </a:cubicBezTo>
                  <a:cubicBezTo>
                    <a:pt x="164592" y="48273"/>
                    <a:pt x="156820" y="46901"/>
                    <a:pt x="151105" y="43472"/>
                  </a:cubicBezTo>
                  <a:cubicBezTo>
                    <a:pt x="119786" y="25413"/>
                    <a:pt x="85039" y="15812"/>
                    <a:pt x="51435" y="3010"/>
                  </a:cubicBezTo>
                  <a:cubicBezTo>
                    <a:pt x="33376" y="-3848"/>
                    <a:pt x="26289" y="724"/>
                    <a:pt x="17831" y="19698"/>
                  </a:cubicBezTo>
                  <a:cubicBezTo>
                    <a:pt x="16688" y="22441"/>
                    <a:pt x="15316" y="25184"/>
                    <a:pt x="13945" y="27928"/>
                  </a:cubicBezTo>
                  <a:cubicBezTo>
                    <a:pt x="13716" y="28385"/>
                    <a:pt x="13487" y="28842"/>
                    <a:pt x="13259" y="29299"/>
                  </a:cubicBezTo>
                  <a:cubicBezTo>
                    <a:pt x="12116" y="31585"/>
                    <a:pt x="10973" y="33871"/>
                    <a:pt x="9601" y="36157"/>
                  </a:cubicBezTo>
                  <a:cubicBezTo>
                    <a:pt x="9373" y="36386"/>
                    <a:pt x="9373" y="36843"/>
                    <a:pt x="9144" y="37072"/>
                  </a:cubicBezTo>
                  <a:cubicBezTo>
                    <a:pt x="7772" y="39586"/>
                    <a:pt x="6401" y="42101"/>
                    <a:pt x="5029" y="44387"/>
                  </a:cubicBezTo>
                  <a:cubicBezTo>
                    <a:pt x="5029" y="44387"/>
                    <a:pt x="4801" y="44615"/>
                    <a:pt x="4801" y="44615"/>
                  </a:cubicBezTo>
                  <a:cubicBezTo>
                    <a:pt x="3200" y="47130"/>
                    <a:pt x="1600" y="49873"/>
                    <a:pt x="0" y="52388"/>
                  </a:cubicBezTo>
                  <a:cubicBezTo>
                    <a:pt x="11430" y="70219"/>
                    <a:pt x="20574" y="89650"/>
                    <a:pt x="27889" y="109766"/>
                  </a:cubicBezTo>
                  <a:cubicBezTo>
                    <a:pt x="35204" y="131712"/>
                    <a:pt x="40234" y="156629"/>
                    <a:pt x="40691" y="181547"/>
                  </a:cubicBezTo>
                  <a:close/>
                </a:path>
              </a:pathLst>
            </a:custGeom>
            <a:solidFill>
              <a:srgbClr val="FFFFFF"/>
            </a:solidFill>
            <a:ln w="2286" cap="flat">
              <a:noFill/>
              <a:prstDash val="solid"/>
              <a:miter/>
            </a:ln>
          </p:spPr>
          <p:txBody>
            <a:bodyPr rtlCol="0" anchor="ctr"/>
            <a:lstStyle/>
            <a:p>
              <a:endParaRPr lang="en-US"/>
            </a:p>
          </p:txBody>
        </p:sp>
        <p:sp>
          <p:nvSpPr>
            <p:cNvPr id="276" name="Freeform 210">
              <a:extLst>
                <a:ext uri="{FF2B5EF4-FFF2-40B4-BE49-F238E27FC236}">
                  <a16:creationId xmlns:a16="http://schemas.microsoft.com/office/drawing/2014/main" id="{5B87A43B-D61C-B8EC-62AE-ABB25369F15A}"/>
                </a:ext>
              </a:extLst>
            </p:cNvPr>
            <p:cNvSpPr/>
            <p:nvPr/>
          </p:nvSpPr>
          <p:spPr>
            <a:xfrm>
              <a:off x="5696620" y="3571820"/>
              <a:ext cx="157777" cy="297291"/>
            </a:xfrm>
            <a:custGeom>
              <a:avLst/>
              <a:gdLst>
                <a:gd name="connsiteX0" fmla="*/ 113301 w 157777"/>
                <a:gd name="connsiteY0" fmla="*/ 3026 h 297291"/>
                <a:gd name="connsiteX1" fmla="*/ 41749 w 157777"/>
                <a:gd name="connsiteY1" fmla="*/ 23143 h 297291"/>
                <a:gd name="connsiteX2" fmla="*/ 3573 w 157777"/>
                <a:gd name="connsiteY2" fmla="*/ 47832 h 297291"/>
                <a:gd name="connsiteX3" fmla="*/ 601 w 157777"/>
                <a:gd name="connsiteY3" fmla="*/ 65891 h 297291"/>
                <a:gd name="connsiteX4" fmla="*/ 18432 w 157777"/>
                <a:gd name="connsiteY4" fmla="*/ 121670 h 297291"/>
                <a:gd name="connsiteX5" fmla="*/ 39235 w 157777"/>
                <a:gd name="connsiteY5" fmla="*/ 97667 h 297291"/>
                <a:gd name="connsiteX6" fmla="*/ 87698 w 157777"/>
                <a:gd name="connsiteY6" fmla="*/ 102924 h 297291"/>
                <a:gd name="connsiteX7" fmla="*/ 96156 w 157777"/>
                <a:gd name="connsiteY7" fmla="*/ 127613 h 297291"/>
                <a:gd name="connsiteX8" fmla="*/ 115587 w 157777"/>
                <a:gd name="connsiteY8" fmla="*/ 282147 h 297291"/>
                <a:gd name="connsiteX9" fmla="*/ 132046 w 157777"/>
                <a:gd name="connsiteY9" fmla="*/ 297234 h 297291"/>
                <a:gd name="connsiteX10" fmla="*/ 157649 w 157777"/>
                <a:gd name="connsiteY10" fmla="*/ 236655 h 297291"/>
                <a:gd name="connsiteX11" fmla="*/ 135018 w 157777"/>
                <a:gd name="connsiteY11" fmla="*/ 12399 h 297291"/>
                <a:gd name="connsiteX12" fmla="*/ 113301 w 157777"/>
                <a:gd name="connsiteY12" fmla="*/ 3026 h 29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777" h="297291">
                  <a:moveTo>
                    <a:pt x="113301" y="3026"/>
                  </a:moveTo>
                  <a:cubicBezTo>
                    <a:pt x="89984" y="11713"/>
                    <a:pt x="66667" y="19714"/>
                    <a:pt x="41749" y="23143"/>
                  </a:cubicBezTo>
                  <a:cubicBezTo>
                    <a:pt x="24833" y="25429"/>
                    <a:pt x="14546" y="36173"/>
                    <a:pt x="3573" y="47832"/>
                  </a:cubicBezTo>
                  <a:cubicBezTo>
                    <a:pt x="-313" y="51947"/>
                    <a:pt x="-542" y="60633"/>
                    <a:pt x="601" y="65891"/>
                  </a:cubicBezTo>
                  <a:cubicBezTo>
                    <a:pt x="4487" y="84408"/>
                    <a:pt x="8602" y="102696"/>
                    <a:pt x="18432" y="121670"/>
                  </a:cubicBezTo>
                  <a:cubicBezTo>
                    <a:pt x="26204" y="112754"/>
                    <a:pt x="32377" y="104753"/>
                    <a:pt x="39235" y="97667"/>
                  </a:cubicBezTo>
                  <a:cubicBezTo>
                    <a:pt x="54779" y="81893"/>
                    <a:pt x="75125" y="84408"/>
                    <a:pt x="87698" y="102924"/>
                  </a:cubicBezTo>
                  <a:cubicBezTo>
                    <a:pt x="92727" y="110468"/>
                    <a:pt x="94327" y="119155"/>
                    <a:pt x="96156" y="127613"/>
                  </a:cubicBezTo>
                  <a:cubicBezTo>
                    <a:pt x="104386" y="165561"/>
                    <a:pt x="114444" y="269117"/>
                    <a:pt x="115587" y="282147"/>
                  </a:cubicBezTo>
                  <a:cubicBezTo>
                    <a:pt x="116501" y="292434"/>
                    <a:pt x="122445" y="297920"/>
                    <a:pt x="132046" y="297234"/>
                  </a:cubicBezTo>
                  <a:cubicBezTo>
                    <a:pt x="161993" y="294720"/>
                    <a:pt x="157421" y="250600"/>
                    <a:pt x="157649" y="236655"/>
                  </a:cubicBezTo>
                  <a:cubicBezTo>
                    <a:pt x="157878" y="183163"/>
                    <a:pt x="151934" y="55376"/>
                    <a:pt x="135018" y="12399"/>
                  </a:cubicBezTo>
                  <a:cubicBezTo>
                    <a:pt x="128160" y="-1546"/>
                    <a:pt x="127474" y="-2232"/>
                    <a:pt x="113301" y="3026"/>
                  </a:cubicBezTo>
                  <a:close/>
                </a:path>
              </a:pathLst>
            </a:custGeom>
            <a:solidFill>
              <a:srgbClr val="FFFFFF"/>
            </a:solidFill>
            <a:ln w="2286" cap="flat">
              <a:noFill/>
              <a:prstDash val="solid"/>
              <a:miter/>
            </a:ln>
          </p:spPr>
          <p:txBody>
            <a:bodyPr rtlCol="0" anchor="ctr"/>
            <a:lstStyle/>
            <a:p>
              <a:endParaRPr lang="en-US"/>
            </a:p>
          </p:txBody>
        </p:sp>
        <p:sp>
          <p:nvSpPr>
            <p:cNvPr id="277" name="Freeform 211">
              <a:extLst>
                <a:ext uri="{FF2B5EF4-FFF2-40B4-BE49-F238E27FC236}">
                  <a16:creationId xmlns:a16="http://schemas.microsoft.com/office/drawing/2014/main" id="{C9C0D2B9-8E97-3C37-ECCF-4F5F1226804C}"/>
                </a:ext>
              </a:extLst>
            </p:cNvPr>
            <p:cNvSpPr/>
            <p:nvPr/>
          </p:nvSpPr>
          <p:spPr>
            <a:xfrm>
              <a:off x="5722346" y="3277573"/>
              <a:ext cx="147293" cy="143827"/>
            </a:xfrm>
            <a:custGeom>
              <a:avLst/>
              <a:gdLst>
                <a:gd name="connsiteX0" fmla="*/ 74087 w 147293"/>
                <a:gd name="connsiteY0" fmla="*/ 143426 h 143827"/>
                <a:gd name="connsiteX1" fmla="*/ 144724 w 147293"/>
                <a:gd name="connsiteY1" fmla="*/ 88790 h 143827"/>
                <a:gd name="connsiteX2" fmla="*/ 79573 w 147293"/>
                <a:gd name="connsiteY2" fmla="*/ 93 h 143827"/>
                <a:gd name="connsiteX3" fmla="*/ 2992 w 147293"/>
                <a:gd name="connsiteY3" fmla="*/ 55872 h 143827"/>
                <a:gd name="connsiteX4" fmla="*/ 19680 w 147293"/>
                <a:gd name="connsiteY4" fmla="*/ 123537 h 143827"/>
                <a:gd name="connsiteX5" fmla="*/ 74087 w 147293"/>
                <a:gd name="connsiteY5" fmla="*/ 143426 h 1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293" h="143827">
                  <a:moveTo>
                    <a:pt x="74087" y="143426"/>
                  </a:moveTo>
                  <a:cubicBezTo>
                    <a:pt x="122322" y="147998"/>
                    <a:pt x="141295" y="112565"/>
                    <a:pt x="144724" y="88790"/>
                  </a:cubicBezTo>
                  <a:cubicBezTo>
                    <a:pt x="157069" y="30040"/>
                    <a:pt x="123236" y="-1964"/>
                    <a:pt x="79573" y="93"/>
                  </a:cubicBezTo>
                  <a:cubicBezTo>
                    <a:pt x="23338" y="93"/>
                    <a:pt x="9165" y="33698"/>
                    <a:pt x="2992" y="55872"/>
                  </a:cubicBezTo>
                  <a:cubicBezTo>
                    <a:pt x="-3637" y="79418"/>
                    <a:pt x="249" y="105021"/>
                    <a:pt x="19680" y="123537"/>
                  </a:cubicBezTo>
                  <a:cubicBezTo>
                    <a:pt x="35454" y="138625"/>
                    <a:pt x="54427" y="140225"/>
                    <a:pt x="74087" y="143426"/>
                  </a:cubicBezTo>
                  <a:close/>
                </a:path>
              </a:pathLst>
            </a:custGeom>
            <a:solidFill>
              <a:srgbClr val="FFFFFF"/>
            </a:solidFill>
            <a:ln w="2286" cap="flat">
              <a:noFill/>
              <a:prstDash val="solid"/>
              <a:miter/>
            </a:ln>
          </p:spPr>
          <p:txBody>
            <a:bodyPr rtlCol="0" anchor="ctr"/>
            <a:lstStyle/>
            <a:p>
              <a:endParaRPr lang="en-US"/>
            </a:p>
          </p:txBody>
        </p:sp>
        <p:sp>
          <p:nvSpPr>
            <p:cNvPr id="278" name="Freeform 212">
              <a:extLst>
                <a:ext uri="{FF2B5EF4-FFF2-40B4-BE49-F238E27FC236}">
                  <a16:creationId xmlns:a16="http://schemas.microsoft.com/office/drawing/2014/main" id="{60998322-186C-61AE-6703-4704941427A7}"/>
                </a:ext>
              </a:extLst>
            </p:cNvPr>
            <p:cNvSpPr/>
            <p:nvPr/>
          </p:nvSpPr>
          <p:spPr>
            <a:xfrm>
              <a:off x="5627655" y="3839108"/>
              <a:ext cx="35817" cy="35900"/>
            </a:xfrm>
            <a:custGeom>
              <a:avLst/>
              <a:gdLst>
                <a:gd name="connsiteX0" fmla="*/ 27960 w 35817"/>
                <a:gd name="connsiteY0" fmla="*/ 11430 h 35900"/>
                <a:gd name="connsiteX1" fmla="*/ 1443 w 35817"/>
                <a:gd name="connsiteY1" fmla="*/ 0 h 35900"/>
                <a:gd name="connsiteX2" fmla="*/ 2357 w 35817"/>
                <a:gd name="connsiteY2" fmla="*/ 26289 h 35900"/>
                <a:gd name="connsiteX3" fmla="*/ 16302 w 35817"/>
                <a:gd name="connsiteY3" fmla="*/ 35890 h 35900"/>
                <a:gd name="connsiteX4" fmla="*/ 34818 w 35817"/>
                <a:gd name="connsiteY4" fmla="*/ 22860 h 35900"/>
                <a:gd name="connsiteX5" fmla="*/ 27960 w 35817"/>
                <a:gd name="connsiteY5" fmla="*/ 11430 h 3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17" h="35900">
                  <a:moveTo>
                    <a:pt x="27960" y="11430"/>
                  </a:moveTo>
                  <a:cubicBezTo>
                    <a:pt x="21102" y="7544"/>
                    <a:pt x="11730" y="0"/>
                    <a:pt x="1443" y="0"/>
                  </a:cubicBezTo>
                  <a:cubicBezTo>
                    <a:pt x="-1529" y="8915"/>
                    <a:pt x="757" y="18517"/>
                    <a:pt x="2357" y="26289"/>
                  </a:cubicBezTo>
                  <a:cubicBezTo>
                    <a:pt x="3729" y="32690"/>
                    <a:pt x="9444" y="36119"/>
                    <a:pt x="16302" y="35890"/>
                  </a:cubicBezTo>
                  <a:cubicBezTo>
                    <a:pt x="25674" y="35662"/>
                    <a:pt x="31161" y="29947"/>
                    <a:pt x="34818" y="22860"/>
                  </a:cubicBezTo>
                  <a:cubicBezTo>
                    <a:pt x="38247" y="16688"/>
                    <a:pt x="32075" y="13716"/>
                    <a:pt x="27960" y="11430"/>
                  </a:cubicBezTo>
                  <a:close/>
                </a:path>
              </a:pathLst>
            </a:custGeom>
            <a:solidFill>
              <a:srgbClr val="FFFFFF"/>
            </a:solidFill>
            <a:ln w="2286" cap="flat">
              <a:noFill/>
              <a:prstDash val="solid"/>
              <a:miter/>
            </a:ln>
          </p:spPr>
          <p:txBody>
            <a:bodyPr rtlCol="0" anchor="ctr"/>
            <a:lstStyle/>
            <a:p>
              <a:endParaRPr lang="en-US"/>
            </a:p>
          </p:txBody>
        </p:sp>
        <p:sp>
          <p:nvSpPr>
            <p:cNvPr id="279" name="Freeform 213">
              <a:extLst>
                <a:ext uri="{FF2B5EF4-FFF2-40B4-BE49-F238E27FC236}">
                  <a16:creationId xmlns:a16="http://schemas.microsoft.com/office/drawing/2014/main" id="{3B1F6E76-8DFE-B452-7019-0420A5504D25}"/>
                </a:ext>
              </a:extLst>
            </p:cNvPr>
            <p:cNvSpPr/>
            <p:nvPr/>
          </p:nvSpPr>
          <p:spPr>
            <a:xfrm>
              <a:off x="5138500" y="3448998"/>
              <a:ext cx="79056" cy="113125"/>
            </a:xfrm>
            <a:custGeom>
              <a:avLst/>
              <a:gdLst>
                <a:gd name="connsiteX0" fmla="*/ 77061 w 79056"/>
                <a:gd name="connsiteY0" fmla="*/ 111904 h 113125"/>
                <a:gd name="connsiteX1" fmla="*/ 47572 w 79056"/>
                <a:gd name="connsiteY1" fmla="*/ 53382 h 113125"/>
                <a:gd name="connsiteX2" fmla="*/ 46200 w 79056"/>
                <a:gd name="connsiteY2" fmla="*/ 5376 h 113125"/>
                <a:gd name="connsiteX3" fmla="*/ 480 w 79056"/>
                <a:gd name="connsiteY3" fmla="*/ 5376 h 113125"/>
                <a:gd name="connsiteX4" fmla="*/ 77061 w 79056"/>
                <a:gd name="connsiteY4" fmla="*/ 111904 h 1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6" h="113125">
                  <a:moveTo>
                    <a:pt x="77061" y="111904"/>
                  </a:moveTo>
                  <a:cubicBezTo>
                    <a:pt x="84833" y="119447"/>
                    <a:pt x="68831" y="91101"/>
                    <a:pt x="47572" y="53382"/>
                  </a:cubicBezTo>
                  <a:cubicBezTo>
                    <a:pt x="44371" y="47896"/>
                    <a:pt x="32027" y="12005"/>
                    <a:pt x="46200" y="5376"/>
                  </a:cubicBezTo>
                  <a:cubicBezTo>
                    <a:pt x="56030" y="804"/>
                    <a:pt x="5966" y="-3997"/>
                    <a:pt x="480" y="5376"/>
                  </a:cubicBezTo>
                  <a:cubicBezTo>
                    <a:pt x="-6607" y="17035"/>
                    <a:pt x="67003" y="102302"/>
                    <a:pt x="77061" y="111904"/>
                  </a:cubicBezTo>
                  <a:close/>
                </a:path>
              </a:pathLst>
            </a:custGeom>
            <a:solidFill>
              <a:srgbClr val="FFFFFF"/>
            </a:solidFill>
            <a:ln w="2286" cap="flat">
              <a:noFill/>
              <a:prstDash val="solid"/>
              <a:miter/>
            </a:ln>
          </p:spPr>
          <p:txBody>
            <a:bodyPr rtlCol="0" anchor="ctr"/>
            <a:lstStyle/>
            <a:p>
              <a:endParaRPr lang="en-US"/>
            </a:p>
          </p:txBody>
        </p:sp>
        <p:sp>
          <p:nvSpPr>
            <p:cNvPr id="280" name="Freeform 214">
              <a:extLst>
                <a:ext uri="{FF2B5EF4-FFF2-40B4-BE49-F238E27FC236}">
                  <a16:creationId xmlns:a16="http://schemas.microsoft.com/office/drawing/2014/main" id="{901D52AF-E6F8-5CB3-1A03-D579AEC62DDA}"/>
                </a:ext>
              </a:extLst>
            </p:cNvPr>
            <p:cNvSpPr/>
            <p:nvPr/>
          </p:nvSpPr>
          <p:spPr>
            <a:xfrm>
              <a:off x="5374343" y="3231055"/>
              <a:ext cx="71206" cy="156632"/>
            </a:xfrm>
            <a:custGeom>
              <a:avLst/>
              <a:gdLst>
                <a:gd name="connsiteX0" fmla="*/ 18382 w 71206"/>
                <a:gd name="connsiteY0" fmla="*/ 151996 h 156632"/>
                <a:gd name="connsiteX1" fmla="*/ 54501 w 71206"/>
                <a:gd name="connsiteY1" fmla="*/ 57127 h 156632"/>
                <a:gd name="connsiteX2" fmla="*/ 67760 w 71206"/>
                <a:gd name="connsiteY2" fmla="*/ 6149 h 156632"/>
                <a:gd name="connsiteX3" fmla="*/ 94 w 71206"/>
                <a:gd name="connsiteY3" fmla="*/ 145138 h 156632"/>
                <a:gd name="connsiteX4" fmla="*/ 18382 w 71206"/>
                <a:gd name="connsiteY4" fmla="*/ 151996 h 156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06" h="156632">
                  <a:moveTo>
                    <a:pt x="18382" y="151996"/>
                  </a:moveTo>
                  <a:cubicBezTo>
                    <a:pt x="26383" y="139652"/>
                    <a:pt x="49701" y="71072"/>
                    <a:pt x="54501" y="57127"/>
                  </a:cubicBezTo>
                  <a:cubicBezTo>
                    <a:pt x="78047" y="-8938"/>
                    <a:pt x="70732" y="-4366"/>
                    <a:pt x="67760" y="6149"/>
                  </a:cubicBezTo>
                  <a:cubicBezTo>
                    <a:pt x="64331" y="19180"/>
                    <a:pt x="6952" y="103762"/>
                    <a:pt x="94" y="145138"/>
                  </a:cubicBezTo>
                  <a:cubicBezTo>
                    <a:pt x="-1277" y="155654"/>
                    <a:pt x="12667" y="161140"/>
                    <a:pt x="18382" y="151996"/>
                  </a:cubicBezTo>
                  <a:close/>
                </a:path>
              </a:pathLst>
            </a:custGeom>
            <a:solidFill>
              <a:srgbClr val="FFFFFF"/>
            </a:solidFill>
            <a:ln w="2286" cap="flat">
              <a:noFill/>
              <a:prstDash val="solid"/>
              <a:miter/>
            </a:ln>
          </p:spPr>
          <p:txBody>
            <a:bodyPr rtlCol="0" anchor="ctr"/>
            <a:lstStyle/>
            <a:p>
              <a:endParaRPr lang="en-US"/>
            </a:p>
          </p:txBody>
        </p:sp>
        <p:sp>
          <p:nvSpPr>
            <p:cNvPr id="281" name="Freeform 215">
              <a:extLst>
                <a:ext uri="{FF2B5EF4-FFF2-40B4-BE49-F238E27FC236}">
                  <a16:creationId xmlns:a16="http://schemas.microsoft.com/office/drawing/2014/main" id="{23E51674-45A7-0118-BCC3-6405D8040046}"/>
                </a:ext>
              </a:extLst>
            </p:cNvPr>
            <p:cNvSpPr/>
            <p:nvPr/>
          </p:nvSpPr>
          <p:spPr>
            <a:xfrm>
              <a:off x="5076934" y="3162183"/>
              <a:ext cx="806683" cy="725800"/>
            </a:xfrm>
            <a:custGeom>
              <a:avLst/>
              <a:gdLst>
                <a:gd name="connsiteX0" fmla="*/ 18612 w 806683"/>
                <a:gd name="connsiteY0" fmla="*/ 326481 h 725800"/>
                <a:gd name="connsiteX1" fmla="*/ 108452 w 806683"/>
                <a:gd name="connsiteY1" fmla="*/ 428894 h 725800"/>
                <a:gd name="connsiteX2" fmla="*/ 131769 w 806683"/>
                <a:gd name="connsiteY2" fmla="*/ 517133 h 725800"/>
                <a:gd name="connsiteX3" fmla="*/ 100908 w 806683"/>
                <a:gd name="connsiteY3" fmla="*/ 665495 h 725800"/>
                <a:gd name="connsiteX4" fmla="*/ 151200 w 806683"/>
                <a:gd name="connsiteY4" fmla="*/ 718758 h 725800"/>
                <a:gd name="connsiteX5" fmla="*/ 165373 w 806683"/>
                <a:gd name="connsiteY5" fmla="*/ 713272 h 725800"/>
                <a:gd name="connsiteX6" fmla="*/ 348939 w 806683"/>
                <a:gd name="connsiteY6" fmla="*/ 614060 h 725800"/>
                <a:gd name="connsiteX7" fmla="*/ 429406 w 806683"/>
                <a:gd name="connsiteY7" fmla="*/ 605830 h 725800"/>
                <a:gd name="connsiteX8" fmla="*/ 511245 w 806683"/>
                <a:gd name="connsiteY8" fmla="*/ 647892 h 725800"/>
                <a:gd name="connsiteX9" fmla="*/ 538677 w 806683"/>
                <a:gd name="connsiteY9" fmla="*/ 670067 h 725800"/>
                <a:gd name="connsiteX10" fmla="*/ 566109 w 806683"/>
                <a:gd name="connsiteY10" fmla="*/ 725159 h 725800"/>
                <a:gd name="connsiteX11" fmla="*/ 595827 w 806683"/>
                <a:gd name="connsiteY11" fmla="*/ 706871 h 725800"/>
                <a:gd name="connsiteX12" fmla="*/ 621202 w 806683"/>
                <a:gd name="connsiteY12" fmla="*/ 718758 h 725800"/>
                <a:gd name="connsiteX13" fmla="*/ 631031 w 806683"/>
                <a:gd name="connsiteY13" fmla="*/ 723330 h 725800"/>
                <a:gd name="connsiteX14" fmla="*/ 680638 w 806683"/>
                <a:gd name="connsiteY14" fmla="*/ 680811 h 725800"/>
                <a:gd name="connsiteX15" fmla="*/ 674465 w 806683"/>
                <a:gd name="connsiteY15" fmla="*/ 655208 h 725800"/>
                <a:gd name="connsiteX16" fmla="*/ 648176 w 806683"/>
                <a:gd name="connsiteY16" fmla="*/ 578398 h 725800"/>
                <a:gd name="connsiteX17" fmla="*/ 670579 w 806683"/>
                <a:gd name="connsiteY17" fmla="*/ 515076 h 725800"/>
                <a:gd name="connsiteX18" fmla="*/ 695497 w 806683"/>
                <a:gd name="connsiteY18" fmla="*/ 519876 h 725800"/>
                <a:gd name="connsiteX19" fmla="*/ 702812 w 806683"/>
                <a:gd name="connsiteY19" fmla="*/ 535421 h 725800"/>
                <a:gd name="connsiteX20" fmla="*/ 716985 w 806683"/>
                <a:gd name="connsiteY20" fmla="*/ 646292 h 725800"/>
                <a:gd name="connsiteX21" fmla="*/ 723614 w 806683"/>
                <a:gd name="connsiteY21" fmla="*/ 700699 h 725800"/>
                <a:gd name="connsiteX22" fmla="*/ 751046 w 806683"/>
                <a:gd name="connsiteY22" fmla="*/ 720587 h 725800"/>
                <a:gd name="connsiteX23" fmla="*/ 776878 w 806683"/>
                <a:gd name="connsiteY23" fmla="*/ 710529 h 725800"/>
                <a:gd name="connsiteX24" fmla="*/ 790366 w 806683"/>
                <a:gd name="connsiteY24" fmla="*/ 668695 h 725800"/>
                <a:gd name="connsiteX25" fmla="*/ 766134 w 806683"/>
                <a:gd name="connsiteY25" fmla="*/ 411291 h 725800"/>
                <a:gd name="connsiteX26" fmla="*/ 770020 w 806683"/>
                <a:gd name="connsiteY26" fmla="*/ 396661 h 725800"/>
                <a:gd name="connsiteX27" fmla="*/ 793795 w 806683"/>
                <a:gd name="connsiteY27" fmla="*/ 298820 h 725800"/>
                <a:gd name="connsiteX28" fmla="*/ 778707 w 806683"/>
                <a:gd name="connsiteY28" fmla="*/ 272074 h 725800"/>
                <a:gd name="connsiteX29" fmla="*/ 780764 w 806683"/>
                <a:gd name="connsiteY29" fmla="*/ 251043 h 725800"/>
                <a:gd name="connsiteX30" fmla="*/ 796766 w 806683"/>
                <a:gd name="connsiteY30" fmla="*/ 225668 h 725800"/>
                <a:gd name="connsiteX31" fmla="*/ 794480 w 806683"/>
                <a:gd name="connsiteY31" fmla="*/ 136286 h 725800"/>
                <a:gd name="connsiteX32" fmla="*/ 701212 w 806683"/>
                <a:gd name="connsiteY32" fmla="*/ 103824 h 725800"/>
                <a:gd name="connsiteX33" fmla="*/ 633317 w 806683"/>
                <a:gd name="connsiteY33" fmla="*/ 179948 h 725800"/>
                <a:gd name="connsiteX34" fmla="*/ 630346 w 806683"/>
                <a:gd name="connsiteY34" fmla="*/ 208523 h 725800"/>
                <a:gd name="connsiteX35" fmla="*/ 558565 w 806683"/>
                <a:gd name="connsiteY35" fmla="*/ 215153 h 725800"/>
                <a:gd name="connsiteX36" fmla="*/ 530905 w 806683"/>
                <a:gd name="connsiteY36" fmla="*/ 217667 h 725800"/>
                <a:gd name="connsiteX37" fmla="*/ 518789 w 806683"/>
                <a:gd name="connsiteY37" fmla="*/ 190692 h 725800"/>
                <a:gd name="connsiteX38" fmla="*/ 460724 w 806683"/>
                <a:gd name="connsiteY38" fmla="*/ 62676 h 725800"/>
                <a:gd name="connsiteX39" fmla="*/ 431464 w 806683"/>
                <a:gd name="connsiteY39" fmla="*/ 19014 h 725800"/>
                <a:gd name="connsiteX40" fmla="*/ 363569 w 806683"/>
                <a:gd name="connsiteY40" fmla="*/ 20614 h 725800"/>
                <a:gd name="connsiteX41" fmla="*/ 339338 w 806683"/>
                <a:gd name="connsiteY41" fmla="*/ 54675 h 725800"/>
                <a:gd name="connsiteX42" fmla="*/ 265957 w 806683"/>
                <a:gd name="connsiteY42" fmla="*/ 189549 h 725800"/>
                <a:gd name="connsiteX43" fmla="*/ 202635 w 806683"/>
                <a:gd name="connsiteY43" fmla="*/ 240527 h 725800"/>
                <a:gd name="connsiteX44" fmla="*/ 30728 w 806683"/>
                <a:gd name="connsiteY44" fmla="*/ 262244 h 725800"/>
                <a:gd name="connsiteX45" fmla="*/ 6268 w 806683"/>
                <a:gd name="connsiteY45" fmla="*/ 308193 h 725800"/>
                <a:gd name="connsiteX46" fmla="*/ 18612 w 806683"/>
                <a:gd name="connsiteY46" fmla="*/ 326481 h 725800"/>
                <a:gd name="connsiteX47" fmla="*/ 585769 w 806683"/>
                <a:gd name="connsiteY47" fmla="*/ 699785 h 725800"/>
                <a:gd name="connsiteX48" fmla="*/ 567252 w 806683"/>
                <a:gd name="connsiteY48" fmla="*/ 712815 h 725800"/>
                <a:gd name="connsiteX49" fmla="*/ 553307 w 806683"/>
                <a:gd name="connsiteY49" fmla="*/ 703214 h 725800"/>
                <a:gd name="connsiteX50" fmla="*/ 552393 w 806683"/>
                <a:gd name="connsiteY50" fmla="*/ 676925 h 725800"/>
                <a:gd name="connsiteX51" fmla="*/ 578911 w 806683"/>
                <a:gd name="connsiteY51" fmla="*/ 688355 h 725800"/>
                <a:gd name="connsiteX52" fmla="*/ 585769 w 806683"/>
                <a:gd name="connsiteY52" fmla="*/ 699785 h 725800"/>
                <a:gd name="connsiteX53" fmla="*/ 777335 w 806683"/>
                <a:gd name="connsiteY53" fmla="*/ 646292 h 725800"/>
                <a:gd name="connsiteX54" fmla="*/ 751732 w 806683"/>
                <a:gd name="connsiteY54" fmla="*/ 706871 h 725800"/>
                <a:gd name="connsiteX55" fmla="*/ 735273 w 806683"/>
                <a:gd name="connsiteY55" fmla="*/ 691784 h 725800"/>
                <a:gd name="connsiteX56" fmla="*/ 715842 w 806683"/>
                <a:gd name="connsiteY56" fmla="*/ 537250 h 725800"/>
                <a:gd name="connsiteX57" fmla="*/ 707384 w 806683"/>
                <a:gd name="connsiteY57" fmla="*/ 512561 h 725800"/>
                <a:gd name="connsiteX58" fmla="*/ 658921 w 806683"/>
                <a:gd name="connsiteY58" fmla="*/ 507303 h 725800"/>
                <a:gd name="connsiteX59" fmla="*/ 638118 w 806683"/>
                <a:gd name="connsiteY59" fmla="*/ 531306 h 725800"/>
                <a:gd name="connsiteX60" fmla="*/ 620287 w 806683"/>
                <a:gd name="connsiteY60" fmla="*/ 475528 h 725800"/>
                <a:gd name="connsiteX61" fmla="*/ 623259 w 806683"/>
                <a:gd name="connsiteY61" fmla="*/ 457469 h 725800"/>
                <a:gd name="connsiteX62" fmla="*/ 661435 w 806683"/>
                <a:gd name="connsiteY62" fmla="*/ 432780 h 725800"/>
                <a:gd name="connsiteX63" fmla="*/ 732987 w 806683"/>
                <a:gd name="connsiteY63" fmla="*/ 412663 h 725800"/>
                <a:gd name="connsiteX64" fmla="*/ 754704 w 806683"/>
                <a:gd name="connsiteY64" fmla="*/ 422036 h 725800"/>
                <a:gd name="connsiteX65" fmla="*/ 777335 w 806683"/>
                <a:gd name="connsiteY65" fmla="*/ 646292 h 725800"/>
                <a:gd name="connsiteX66" fmla="*/ 648176 w 806683"/>
                <a:gd name="connsiteY66" fmla="*/ 171261 h 725800"/>
                <a:gd name="connsiteX67" fmla="*/ 724757 w 806683"/>
                <a:gd name="connsiteY67" fmla="*/ 115483 h 725800"/>
                <a:gd name="connsiteX68" fmla="*/ 789908 w 806683"/>
                <a:gd name="connsiteY68" fmla="*/ 204180 h 725800"/>
                <a:gd name="connsiteX69" fmla="*/ 719271 w 806683"/>
                <a:gd name="connsiteY69" fmla="*/ 258815 h 725800"/>
                <a:gd name="connsiteX70" fmla="*/ 664864 w 806683"/>
                <a:gd name="connsiteY70" fmla="*/ 238927 h 725800"/>
                <a:gd name="connsiteX71" fmla="*/ 648176 w 806683"/>
                <a:gd name="connsiteY71" fmla="*/ 171261 h 725800"/>
                <a:gd name="connsiteX72" fmla="*/ 525647 w 806683"/>
                <a:gd name="connsiteY72" fmla="*/ 248985 h 725800"/>
                <a:gd name="connsiteX73" fmla="*/ 556508 w 806683"/>
                <a:gd name="connsiteY73" fmla="*/ 227497 h 725800"/>
                <a:gd name="connsiteX74" fmla="*/ 621430 w 806683"/>
                <a:gd name="connsiteY74" fmla="*/ 221325 h 725800"/>
                <a:gd name="connsiteX75" fmla="*/ 644062 w 806683"/>
                <a:gd name="connsiteY75" fmla="*/ 236184 h 725800"/>
                <a:gd name="connsiteX76" fmla="*/ 752875 w 806683"/>
                <a:gd name="connsiteY76" fmla="*/ 269331 h 725800"/>
                <a:gd name="connsiteX77" fmla="*/ 768877 w 806683"/>
                <a:gd name="connsiteY77" fmla="*/ 276646 h 725800"/>
                <a:gd name="connsiteX78" fmla="*/ 793566 w 806683"/>
                <a:gd name="connsiteY78" fmla="*/ 329224 h 725800"/>
                <a:gd name="connsiteX79" fmla="*/ 761333 w 806683"/>
                <a:gd name="connsiteY79" fmla="*/ 387974 h 725800"/>
                <a:gd name="connsiteX80" fmla="*/ 654806 w 806683"/>
                <a:gd name="connsiteY80" fmla="*/ 421121 h 725800"/>
                <a:gd name="connsiteX81" fmla="*/ 635603 w 806683"/>
                <a:gd name="connsiteY81" fmla="*/ 401233 h 725800"/>
                <a:gd name="connsiteX82" fmla="*/ 658006 w 806683"/>
                <a:gd name="connsiteY82" fmla="*/ 378602 h 725800"/>
                <a:gd name="connsiteX83" fmla="*/ 715156 w 806683"/>
                <a:gd name="connsiteY83" fmla="*/ 356199 h 725800"/>
                <a:gd name="connsiteX84" fmla="*/ 732987 w 806683"/>
                <a:gd name="connsiteY84" fmla="*/ 348198 h 725800"/>
                <a:gd name="connsiteX85" fmla="*/ 731615 w 806683"/>
                <a:gd name="connsiteY85" fmla="*/ 297449 h 725800"/>
                <a:gd name="connsiteX86" fmla="*/ 662807 w 806683"/>
                <a:gd name="connsiteY86" fmla="*/ 268645 h 725800"/>
                <a:gd name="connsiteX87" fmla="*/ 618916 w 806683"/>
                <a:gd name="connsiteY87" fmla="*/ 254472 h 725800"/>
                <a:gd name="connsiteX88" fmla="*/ 584854 w 806683"/>
                <a:gd name="connsiteY88" fmla="*/ 270017 h 725800"/>
                <a:gd name="connsiteX89" fmla="*/ 553993 w 806683"/>
                <a:gd name="connsiteY89" fmla="*/ 325566 h 725800"/>
                <a:gd name="connsiteX90" fmla="*/ 542563 w 806683"/>
                <a:gd name="connsiteY90" fmla="*/ 338825 h 725800"/>
                <a:gd name="connsiteX91" fmla="*/ 515588 w 806683"/>
                <a:gd name="connsiteY91" fmla="*/ 340197 h 725800"/>
                <a:gd name="connsiteX92" fmla="*/ 505759 w 806683"/>
                <a:gd name="connsiteY92" fmla="*/ 320080 h 725800"/>
                <a:gd name="connsiteX93" fmla="*/ 525647 w 806683"/>
                <a:gd name="connsiteY93" fmla="*/ 248985 h 725800"/>
                <a:gd name="connsiteX94" fmla="*/ 26156 w 806683"/>
                <a:gd name="connsiteY94" fmla="*/ 278932 h 725800"/>
                <a:gd name="connsiteX95" fmla="*/ 212922 w 806683"/>
                <a:gd name="connsiteY95" fmla="*/ 253786 h 725800"/>
                <a:gd name="connsiteX96" fmla="*/ 270072 w 806683"/>
                <a:gd name="connsiteY96" fmla="*/ 212638 h 725800"/>
                <a:gd name="connsiteX97" fmla="*/ 377057 w 806683"/>
                <a:gd name="connsiteY97" fmla="*/ 23357 h 725800"/>
                <a:gd name="connsiteX98" fmla="*/ 389401 w 806683"/>
                <a:gd name="connsiteY98" fmla="*/ 17185 h 725800"/>
                <a:gd name="connsiteX99" fmla="*/ 389401 w 806683"/>
                <a:gd name="connsiteY99" fmla="*/ 17185 h 725800"/>
                <a:gd name="connsiteX100" fmla="*/ 399460 w 806683"/>
                <a:gd name="connsiteY100" fmla="*/ 16728 h 725800"/>
                <a:gd name="connsiteX101" fmla="*/ 399688 w 806683"/>
                <a:gd name="connsiteY101" fmla="*/ 16728 h 725800"/>
                <a:gd name="connsiteX102" fmla="*/ 402660 w 806683"/>
                <a:gd name="connsiteY102" fmla="*/ 17185 h 725800"/>
                <a:gd name="connsiteX103" fmla="*/ 402889 w 806683"/>
                <a:gd name="connsiteY103" fmla="*/ 17185 h 725800"/>
                <a:gd name="connsiteX104" fmla="*/ 406089 w 806683"/>
                <a:gd name="connsiteY104" fmla="*/ 18099 h 725800"/>
                <a:gd name="connsiteX105" fmla="*/ 406089 w 806683"/>
                <a:gd name="connsiteY105" fmla="*/ 18099 h 725800"/>
                <a:gd name="connsiteX106" fmla="*/ 408832 w 806683"/>
                <a:gd name="connsiteY106" fmla="*/ 19242 h 725800"/>
                <a:gd name="connsiteX107" fmla="*/ 409518 w 806683"/>
                <a:gd name="connsiteY107" fmla="*/ 19700 h 725800"/>
                <a:gd name="connsiteX108" fmla="*/ 411575 w 806683"/>
                <a:gd name="connsiteY108" fmla="*/ 20843 h 725800"/>
                <a:gd name="connsiteX109" fmla="*/ 412261 w 806683"/>
                <a:gd name="connsiteY109" fmla="*/ 21300 h 725800"/>
                <a:gd name="connsiteX110" fmla="*/ 414776 w 806683"/>
                <a:gd name="connsiteY110" fmla="*/ 22900 h 725800"/>
                <a:gd name="connsiteX111" fmla="*/ 436493 w 806683"/>
                <a:gd name="connsiteY111" fmla="*/ 53304 h 725800"/>
                <a:gd name="connsiteX112" fmla="*/ 508959 w 806683"/>
                <a:gd name="connsiteY112" fmla="*/ 212867 h 725800"/>
                <a:gd name="connsiteX113" fmla="*/ 507816 w 806683"/>
                <a:gd name="connsiteY113" fmla="*/ 261787 h 725800"/>
                <a:gd name="connsiteX114" fmla="*/ 493643 w 806683"/>
                <a:gd name="connsiteY114" fmla="*/ 314822 h 725800"/>
                <a:gd name="connsiteX115" fmla="*/ 506673 w 806683"/>
                <a:gd name="connsiteY115" fmla="*/ 350484 h 725800"/>
                <a:gd name="connsiteX116" fmla="*/ 554679 w 806683"/>
                <a:gd name="connsiteY116" fmla="*/ 342940 h 725800"/>
                <a:gd name="connsiteX117" fmla="*/ 572053 w 806683"/>
                <a:gd name="connsiteY117" fmla="*/ 320309 h 725800"/>
                <a:gd name="connsiteX118" fmla="*/ 576853 w 806683"/>
                <a:gd name="connsiteY118" fmla="*/ 312536 h 725800"/>
                <a:gd name="connsiteX119" fmla="*/ 577082 w 806683"/>
                <a:gd name="connsiteY119" fmla="*/ 312308 h 725800"/>
                <a:gd name="connsiteX120" fmla="*/ 581197 w 806683"/>
                <a:gd name="connsiteY120" fmla="*/ 304992 h 725800"/>
                <a:gd name="connsiteX121" fmla="*/ 581654 w 806683"/>
                <a:gd name="connsiteY121" fmla="*/ 304078 h 725800"/>
                <a:gd name="connsiteX122" fmla="*/ 585311 w 806683"/>
                <a:gd name="connsiteY122" fmla="*/ 297220 h 725800"/>
                <a:gd name="connsiteX123" fmla="*/ 585997 w 806683"/>
                <a:gd name="connsiteY123" fmla="*/ 295848 h 725800"/>
                <a:gd name="connsiteX124" fmla="*/ 589883 w 806683"/>
                <a:gd name="connsiteY124" fmla="*/ 287619 h 725800"/>
                <a:gd name="connsiteX125" fmla="*/ 623488 w 806683"/>
                <a:gd name="connsiteY125" fmla="*/ 270931 h 725800"/>
                <a:gd name="connsiteX126" fmla="*/ 723157 w 806683"/>
                <a:gd name="connsiteY126" fmla="*/ 311393 h 725800"/>
                <a:gd name="connsiteX127" fmla="*/ 737102 w 806683"/>
                <a:gd name="connsiteY127" fmla="*/ 323966 h 725800"/>
                <a:gd name="connsiteX128" fmla="*/ 723157 w 806683"/>
                <a:gd name="connsiteY128" fmla="*/ 339054 h 725800"/>
                <a:gd name="connsiteX129" fmla="*/ 667607 w 806683"/>
                <a:gd name="connsiteY129" fmla="*/ 359171 h 725800"/>
                <a:gd name="connsiteX130" fmla="*/ 645433 w 806683"/>
                <a:gd name="connsiteY130" fmla="*/ 368315 h 725800"/>
                <a:gd name="connsiteX131" fmla="*/ 625316 w 806683"/>
                <a:gd name="connsiteY131" fmla="*/ 420207 h 725800"/>
                <a:gd name="connsiteX132" fmla="*/ 622802 w 806683"/>
                <a:gd name="connsiteY132" fmla="*/ 440552 h 725800"/>
                <a:gd name="connsiteX133" fmla="*/ 621202 w 806683"/>
                <a:gd name="connsiteY133" fmla="*/ 441695 h 725800"/>
                <a:gd name="connsiteX134" fmla="*/ 620744 w 806683"/>
                <a:gd name="connsiteY134" fmla="*/ 441924 h 725800"/>
                <a:gd name="connsiteX135" fmla="*/ 619373 w 806683"/>
                <a:gd name="connsiteY135" fmla="*/ 443067 h 725800"/>
                <a:gd name="connsiteX136" fmla="*/ 618687 w 806683"/>
                <a:gd name="connsiteY136" fmla="*/ 443524 h 725800"/>
                <a:gd name="connsiteX137" fmla="*/ 617544 w 806683"/>
                <a:gd name="connsiteY137" fmla="*/ 444438 h 725800"/>
                <a:gd name="connsiteX138" fmla="*/ 616630 w 806683"/>
                <a:gd name="connsiteY138" fmla="*/ 445124 h 725800"/>
                <a:gd name="connsiteX139" fmla="*/ 615944 w 806683"/>
                <a:gd name="connsiteY139" fmla="*/ 445810 h 725800"/>
                <a:gd name="connsiteX140" fmla="*/ 614115 w 806683"/>
                <a:gd name="connsiteY140" fmla="*/ 447867 h 725800"/>
                <a:gd name="connsiteX141" fmla="*/ 613886 w 806683"/>
                <a:gd name="connsiteY141" fmla="*/ 448096 h 725800"/>
                <a:gd name="connsiteX142" fmla="*/ 612743 w 806683"/>
                <a:gd name="connsiteY142" fmla="*/ 449468 h 725800"/>
                <a:gd name="connsiteX143" fmla="*/ 603828 w 806683"/>
                <a:gd name="connsiteY143" fmla="*/ 473471 h 725800"/>
                <a:gd name="connsiteX144" fmla="*/ 608400 w 806683"/>
                <a:gd name="connsiteY144" fmla="*/ 492444 h 725800"/>
                <a:gd name="connsiteX145" fmla="*/ 608400 w 806683"/>
                <a:gd name="connsiteY145" fmla="*/ 492673 h 725800"/>
                <a:gd name="connsiteX146" fmla="*/ 660978 w 806683"/>
                <a:gd name="connsiteY146" fmla="*/ 660465 h 725800"/>
                <a:gd name="connsiteX147" fmla="*/ 667836 w 806683"/>
                <a:gd name="connsiteY147" fmla="*/ 692469 h 725800"/>
                <a:gd name="connsiteX148" fmla="*/ 642233 w 806683"/>
                <a:gd name="connsiteY148" fmla="*/ 710300 h 725800"/>
                <a:gd name="connsiteX149" fmla="*/ 464839 w 806683"/>
                <a:gd name="connsiteY149" fmla="*/ 606973 h 725800"/>
                <a:gd name="connsiteX150" fmla="*/ 368827 w 806683"/>
                <a:gd name="connsiteY150" fmla="*/ 587999 h 725800"/>
                <a:gd name="connsiteX151" fmla="*/ 176803 w 806683"/>
                <a:gd name="connsiteY151" fmla="*/ 692469 h 725800"/>
                <a:gd name="connsiteX152" fmla="*/ 139541 w 806683"/>
                <a:gd name="connsiteY152" fmla="*/ 703671 h 725800"/>
                <a:gd name="connsiteX153" fmla="*/ 114167 w 806683"/>
                <a:gd name="connsiteY153" fmla="*/ 679896 h 725800"/>
                <a:gd name="connsiteX154" fmla="*/ 127426 w 806683"/>
                <a:gd name="connsiteY154" fmla="*/ 610631 h 725800"/>
                <a:gd name="connsiteX155" fmla="*/ 132455 w 806683"/>
                <a:gd name="connsiteY155" fmla="*/ 584342 h 725800"/>
                <a:gd name="connsiteX156" fmla="*/ 152572 w 806683"/>
                <a:gd name="connsiteY156" fmla="*/ 476900 h 725800"/>
                <a:gd name="connsiteX157" fmla="*/ 143885 w 806683"/>
                <a:gd name="connsiteY157" fmla="*/ 449239 h 725800"/>
                <a:gd name="connsiteX158" fmla="*/ 33014 w 806683"/>
                <a:gd name="connsiteY158" fmla="*/ 321680 h 725800"/>
                <a:gd name="connsiteX159" fmla="*/ 15869 w 806683"/>
                <a:gd name="connsiteY159" fmla="*/ 297906 h 725800"/>
                <a:gd name="connsiteX160" fmla="*/ 26156 w 806683"/>
                <a:gd name="connsiteY160" fmla="*/ 278932 h 72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806683" h="725800">
                  <a:moveTo>
                    <a:pt x="18612" y="326481"/>
                  </a:moveTo>
                  <a:cubicBezTo>
                    <a:pt x="48787" y="360314"/>
                    <a:pt x="79648" y="393689"/>
                    <a:pt x="108452" y="428894"/>
                  </a:cubicBezTo>
                  <a:cubicBezTo>
                    <a:pt x="145028" y="473699"/>
                    <a:pt x="143199" y="459297"/>
                    <a:pt x="131769" y="517133"/>
                  </a:cubicBezTo>
                  <a:cubicBezTo>
                    <a:pt x="121939" y="566739"/>
                    <a:pt x="110738" y="615888"/>
                    <a:pt x="100908" y="665495"/>
                  </a:cubicBezTo>
                  <a:cubicBezTo>
                    <a:pt x="91764" y="712358"/>
                    <a:pt x="104794" y="725845"/>
                    <a:pt x="151200" y="718758"/>
                  </a:cubicBezTo>
                  <a:cubicBezTo>
                    <a:pt x="156458" y="717844"/>
                    <a:pt x="160801" y="715787"/>
                    <a:pt x="165373" y="713272"/>
                  </a:cubicBezTo>
                  <a:cubicBezTo>
                    <a:pt x="226409" y="679896"/>
                    <a:pt x="290646" y="652007"/>
                    <a:pt x="348939" y="614060"/>
                  </a:cubicBezTo>
                  <a:cubicBezTo>
                    <a:pt x="376142" y="596457"/>
                    <a:pt x="400603" y="596000"/>
                    <a:pt x="429406" y="605830"/>
                  </a:cubicBezTo>
                  <a:cubicBezTo>
                    <a:pt x="459124" y="615888"/>
                    <a:pt x="483584" y="634634"/>
                    <a:pt x="511245" y="647892"/>
                  </a:cubicBezTo>
                  <a:cubicBezTo>
                    <a:pt x="533648" y="658637"/>
                    <a:pt x="539134" y="666638"/>
                    <a:pt x="538677" y="670067"/>
                  </a:cubicBezTo>
                  <a:cubicBezTo>
                    <a:pt x="535477" y="687669"/>
                    <a:pt x="535477" y="725845"/>
                    <a:pt x="566109" y="725159"/>
                  </a:cubicBezTo>
                  <a:cubicBezTo>
                    <a:pt x="572510" y="724245"/>
                    <a:pt x="586454" y="725159"/>
                    <a:pt x="595827" y="706871"/>
                  </a:cubicBezTo>
                  <a:cubicBezTo>
                    <a:pt x="599713" y="700470"/>
                    <a:pt x="608857" y="710529"/>
                    <a:pt x="621202" y="718758"/>
                  </a:cubicBezTo>
                  <a:cubicBezTo>
                    <a:pt x="624173" y="720816"/>
                    <a:pt x="627602" y="722187"/>
                    <a:pt x="631031" y="723330"/>
                  </a:cubicBezTo>
                  <a:cubicBezTo>
                    <a:pt x="660292" y="733389"/>
                    <a:pt x="685895" y="711443"/>
                    <a:pt x="680638" y="680811"/>
                  </a:cubicBezTo>
                  <a:cubicBezTo>
                    <a:pt x="679037" y="672124"/>
                    <a:pt x="677666" y="663666"/>
                    <a:pt x="674465" y="655208"/>
                  </a:cubicBezTo>
                  <a:cubicBezTo>
                    <a:pt x="665321" y="629833"/>
                    <a:pt x="656406" y="604230"/>
                    <a:pt x="648176" y="578398"/>
                  </a:cubicBezTo>
                  <a:cubicBezTo>
                    <a:pt x="640175" y="553252"/>
                    <a:pt x="648405" y="528792"/>
                    <a:pt x="670579" y="515076"/>
                  </a:cubicBezTo>
                  <a:cubicBezTo>
                    <a:pt x="680180" y="509132"/>
                    <a:pt x="688639" y="512790"/>
                    <a:pt x="695497" y="519876"/>
                  </a:cubicBezTo>
                  <a:cubicBezTo>
                    <a:pt x="699840" y="524220"/>
                    <a:pt x="701440" y="529478"/>
                    <a:pt x="702812" y="535421"/>
                  </a:cubicBezTo>
                  <a:cubicBezTo>
                    <a:pt x="710127" y="571997"/>
                    <a:pt x="716071" y="608802"/>
                    <a:pt x="716985" y="646292"/>
                  </a:cubicBezTo>
                  <a:cubicBezTo>
                    <a:pt x="717442" y="664580"/>
                    <a:pt x="720643" y="682640"/>
                    <a:pt x="723614" y="700699"/>
                  </a:cubicBezTo>
                  <a:cubicBezTo>
                    <a:pt x="726129" y="715329"/>
                    <a:pt x="736873" y="720816"/>
                    <a:pt x="751046" y="720587"/>
                  </a:cubicBezTo>
                  <a:cubicBezTo>
                    <a:pt x="760648" y="720359"/>
                    <a:pt x="769106" y="717615"/>
                    <a:pt x="776878" y="710529"/>
                  </a:cubicBezTo>
                  <a:cubicBezTo>
                    <a:pt x="789680" y="698870"/>
                    <a:pt x="790366" y="684240"/>
                    <a:pt x="790366" y="668695"/>
                  </a:cubicBezTo>
                  <a:cubicBezTo>
                    <a:pt x="790137" y="582284"/>
                    <a:pt x="786479" y="495873"/>
                    <a:pt x="766134" y="411291"/>
                  </a:cubicBezTo>
                  <a:cubicBezTo>
                    <a:pt x="764534" y="404891"/>
                    <a:pt x="764077" y="401004"/>
                    <a:pt x="770020" y="396661"/>
                  </a:cubicBezTo>
                  <a:cubicBezTo>
                    <a:pt x="805225" y="370372"/>
                    <a:pt x="812768" y="338368"/>
                    <a:pt x="793795" y="298820"/>
                  </a:cubicBezTo>
                  <a:cubicBezTo>
                    <a:pt x="789451" y="289676"/>
                    <a:pt x="785336" y="279618"/>
                    <a:pt x="778707" y="272074"/>
                  </a:cubicBezTo>
                  <a:cubicBezTo>
                    <a:pt x="769334" y="261101"/>
                    <a:pt x="772078" y="260415"/>
                    <a:pt x="780764" y="251043"/>
                  </a:cubicBezTo>
                  <a:cubicBezTo>
                    <a:pt x="786708" y="244642"/>
                    <a:pt x="793109" y="233441"/>
                    <a:pt x="796766" y="225668"/>
                  </a:cubicBezTo>
                  <a:cubicBezTo>
                    <a:pt x="808882" y="199379"/>
                    <a:pt x="811854" y="162803"/>
                    <a:pt x="794480" y="136286"/>
                  </a:cubicBezTo>
                  <a:cubicBezTo>
                    <a:pt x="774364" y="105653"/>
                    <a:pt x="736416" y="96052"/>
                    <a:pt x="701212" y="103824"/>
                  </a:cubicBezTo>
                  <a:cubicBezTo>
                    <a:pt x="652291" y="114797"/>
                    <a:pt x="644062" y="133314"/>
                    <a:pt x="633317" y="179948"/>
                  </a:cubicBezTo>
                  <a:cubicBezTo>
                    <a:pt x="631260" y="189092"/>
                    <a:pt x="634460" y="198922"/>
                    <a:pt x="630346" y="208523"/>
                  </a:cubicBezTo>
                  <a:cubicBezTo>
                    <a:pt x="606114" y="207609"/>
                    <a:pt x="582568" y="214238"/>
                    <a:pt x="558565" y="215153"/>
                  </a:cubicBezTo>
                  <a:cubicBezTo>
                    <a:pt x="549193" y="215610"/>
                    <a:pt x="538448" y="220868"/>
                    <a:pt x="530905" y="217667"/>
                  </a:cubicBezTo>
                  <a:cubicBezTo>
                    <a:pt x="521532" y="213781"/>
                    <a:pt x="522218" y="200065"/>
                    <a:pt x="518789" y="190692"/>
                  </a:cubicBezTo>
                  <a:cubicBezTo>
                    <a:pt x="502330" y="146573"/>
                    <a:pt x="479012" y="105882"/>
                    <a:pt x="460724" y="62676"/>
                  </a:cubicBezTo>
                  <a:cubicBezTo>
                    <a:pt x="453866" y="46446"/>
                    <a:pt x="442665" y="32501"/>
                    <a:pt x="431464" y="19014"/>
                  </a:cubicBezTo>
                  <a:cubicBezTo>
                    <a:pt x="409518" y="-7047"/>
                    <a:pt x="384601" y="-6132"/>
                    <a:pt x="363569" y="20614"/>
                  </a:cubicBezTo>
                  <a:cubicBezTo>
                    <a:pt x="354883" y="31587"/>
                    <a:pt x="346653" y="42788"/>
                    <a:pt x="339338" y="54675"/>
                  </a:cubicBezTo>
                  <a:cubicBezTo>
                    <a:pt x="312592" y="98338"/>
                    <a:pt x="287446" y="142915"/>
                    <a:pt x="265957" y="189549"/>
                  </a:cubicBezTo>
                  <a:cubicBezTo>
                    <a:pt x="253613" y="216296"/>
                    <a:pt x="235553" y="237098"/>
                    <a:pt x="202635" y="240527"/>
                  </a:cubicBezTo>
                  <a:cubicBezTo>
                    <a:pt x="167659" y="244185"/>
                    <a:pt x="53359" y="260187"/>
                    <a:pt x="30728" y="262244"/>
                  </a:cubicBezTo>
                  <a:cubicBezTo>
                    <a:pt x="2153" y="264987"/>
                    <a:pt x="-7677" y="283047"/>
                    <a:pt x="6268" y="308193"/>
                  </a:cubicBezTo>
                  <a:cubicBezTo>
                    <a:pt x="9468" y="314822"/>
                    <a:pt x="13811" y="320766"/>
                    <a:pt x="18612" y="326481"/>
                  </a:cubicBezTo>
                  <a:close/>
                  <a:moveTo>
                    <a:pt x="585769" y="699785"/>
                  </a:moveTo>
                  <a:cubicBezTo>
                    <a:pt x="582111" y="707100"/>
                    <a:pt x="576625" y="712815"/>
                    <a:pt x="567252" y="712815"/>
                  </a:cubicBezTo>
                  <a:cubicBezTo>
                    <a:pt x="560165" y="713043"/>
                    <a:pt x="554450" y="709614"/>
                    <a:pt x="553307" y="703214"/>
                  </a:cubicBezTo>
                  <a:cubicBezTo>
                    <a:pt x="551707" y="695441"/>
                    <a:pt x="549421" y="685840"/>
                    <a:pt x="552393" y="676925"/>
                  </a:cubicBezTo>
                  <a:cubicBezTo>
                    <a:pt x="562680" y="676925"/>
                    <a:pt x="572053" y="684468"/>
                    <a:pt x="578911" y="688355"/>
                  </a:cubicBezTo>
                  <a:cubicBezTo>
                    <a:pt x="582797" y="690641"/>
                    <a:pt x="588969" y="693612"/>
                    <a:pt x="585769" y="699785"/>
                  </a:cubicBezTo>
                  <a:close/>
                  <a:moveTo>
                    <a:pt x="777335" y="646292"/>
                  </a:moveTo>
                  <a:cubicBezTo>
                    <a:pt x="777335" y="660465"/>
                    <a:pt x="781679" y="704357"/>
                    <a:pt x="751732" y="706871"/>
                  </a:cubicBezTo>
                  <a:cubicBezTo>
                    <a:pt x="742360" y="707786"/>
                    <a:pt x="736416" y="702071"/>
                    <a:pt x="735273" y="691784"/>
                  </a:cubicBezTo>
                  <a:cubicBezTo>
                    <a:pt x="734130" y="678753"/>
                    <a:pt x="723843" y="575198"/>
                    <a:pt x="715842" y="537250"/>
                  </a:cubicBezTo>
                  <a:cubicBezTo>
                    <a:pt x="714013" y="528792"/>
                    <a:pt x="712413" y="520105"/>
                    <a:pt x="707384" y="512561"/>
                  </a:cubicBezTo>
                  <a:cubicBezTo>
                    <a:pt x="695039" y="494045"/>
                    <a:pt x="674694" y="491530"/>
                    <a:pt x="658921" y="507303"/>
                  </a:cubicBezTo>
                  <a:cubicBezTo>
                    <a:pt x="651834" y="514390"/>
                    <a:pt x="645890" y="522391"/>
                    <a:pt x="638118" y="531306"/>
                  </a:cubicBezTo>
                  <a:cubicBezTo>
                    <a:pt x="628288" y="512333"/>
                    <a:pt x="624173" y="494045"/>
                    <a:pt x="620287" y="475528"/>
                  </a:cubicBezTo>
                  <a:cubicBezTo>
                    <a:pt x="619144" y="470499"/>
                    <a:pt x="619601" y="461583"/>
                    <a:pt x="623259" y="457469"/>
                  </a:cubicBezTo>
                  <a:cubicBezTo>
                    <a:pt x="634232" y="445581"/>
                    <a:pt x="644519" y="435066"/>
                    <a:pt x="661435" y="432780"/>
                  </a:cubicBezTo>
                  <a:cubicBezTo>
                    <a:pt x="686353" y="429351"/>
                    <a:pt x="709670" y="421350"/>
                    <a:pt x="732987" y="412663"/>
                  </a:cubicBezTo>
                  <a:cubicBezTo>
                    <a:pt x="747160" y="407405"/>
                    <a:pt x="747846" y="408091"/>
                    <a:pt x="754704" y="422036"/>
                  </a:cubicBezTo>
                  <a:cubicBezTo>
                    <a:pt x="771392" y="465012"/>
                    <a:pt x="777564" y="592571"/>
                    <a:pt x="777335" y="646292"/>
                  </a:cubicBezTo>
                  <a:close/>
                  <a:moveTo>
                    <a:pt x="648176" y="171261"/>
                  </a:moveTo>
                  <a:cubicBezTo>
                    <a:pt x="654577" y="149087"/>
                    <a:pt x="668522" y="115254"/>
                    <a:pt x="724757" y="115483"/>
                  </a:cubicBezTo>
                  <a:cubicBezTo>
                    <a:pt x="768420" y="113426"/>
                    <a:pt x="802253" y="145430"/>
                    <a:pt x="789908" y="204180"/>
                  </a:cubicBezTo>
                  <a:cubicBezTo>
                    <a:pt x="786479" y="227954"/>
                    <a:pt x="767506" y="263387"/>
                    <a:pt x="719271" y="258815"/>
                  </a:cubicBezTo>
                  <a:cubicBezTo>
                    <a:pt x="699840" y="255843"/>
                    <a:pt x="680638" y="254015"/>
                    <a:pt x="664864" y="238927"/>
                  </a:cubicBezTo>
                  <a:cubicBezTo>
                    <a:pt x="645433" y="220410"/>
                    <a:pt x="641547" y="194807"/>
                    <a:pt x="648176" y="171261"/>
                  </a:cubicBezTo>
                  <a:close/>
                  <a:moveTo>
                    <a:pt x="525647" y="248985"/>
                  </a:moveTo>
                  <a:cubicBezTo>
                    <a:pt x="531819" y="235727"/>
                    <a:pt x="542563" y="228869"/>
                    <a:pt x="556508" y="227497"/>
                  </a:cubicBezTo>
                  <a:cubicBezTo>
                    <a:pt x="576853" y="225440"/>
                    <a:pt x="597199" y="223611"/>
                    <a:pt x="621430" y="221325"/>
                  </a:cubicBezTo>
                  <a:cubicBezTo>
                    <a:pt x="630346" y="219496"/>
                    <a:pt x="637661" y="224982"/>
                    <a:pt x="644062" y="236184"/>
                  </a:cubicBezTo>
                  <a:cubicBezTo>
                    <a:pt x="655034" y="255615"/>
                    <a:pt x="700526" y="280761"/>
                    <a:pt x="752875" y="269331"/>
                  </a:cubicBezTo>
                  <a:cubicBezTo>
                    <a:pt x="758819" y="266130"/>
                    <a:pt x="766134" y="272074"/>
                    <a:pt x="768877" y="276646"/>
                  </a:cubicBezTo>
                  <a:cubicBezTo>
                    <a:pt x="780079" y="294020"/>
                    <a:pt x="789680" y="308879"/>
                    <a:pt x="793566" y="329224"/>
                  </a:cubicBezTo>
                  <a:cubicBezTo>
                    <a:pt x="798367" y="354599"/>
                    <a:pt x="784193" y="376544"/>
                    <a:pt x="761333" y="387974"/>
                  </a:cubicBezTo>
                  <a:cubicBezTo>
                    <a:pt x="727501" y="404891"/>
                    <a:pt x="691839" y="414720"/>
                    <a:pt x="654806" y="421121"/>
                  </a:cubicBezTo>
                  <a:cubicBezTo>
                    <a:pt x="640861" y="423636"/>
                    <a:pt x="634003" y="415406"/>
                    <a:pt x="635603" y="401233"/>
                  </a:cubicBezTo>
                  <a:cubicBezTo>
                    <a:pt x="636975" y="388431"/>
                    <a:pt x="646119" y="383174"/>
                    <a:pt x="658006" y="378602"/>
                  </a:cubicBezTo>
                  <a:cubicBezTo>
                    <a:pt x="676980" y="371286"/>
                    <a:pt x="696182" y="363743"/>
                    <a:pt x="715156" y="356199"/>
                  </a:cubicBezTo>
                  <a:cubicBezTo>
                    <a:pt x="721328" y="353684"/>
                    <a:pt x="727729" y="351627"/>
                    <a:pt x="732987" y="348198"/>
                  </a:cubicBezTo>
                  <a:cubicBezTo>
                    <a:pt x="759047" y="331281"/>
                    <a:pt x="759733" y="314822"/>
                    <a:pt x="731615" y="297449"/>
                  </a:cubicBezTo>
                  <a:cubicBezTo>
                    <a:pt x="710584" y="284190"/>
                    <a:pt x="686353" y="277103"/>
                    <a:pt x="662807" y="268645"/>
                  </a:cubicBezTo>
                  <a:cubicBezTo>
                    <a:pt x="648405" y="263387"/>
                    <a:pt x="633775" y="258587"/>
                    <a:pt x="618916" y="254472"/>
                  </a:cubicBezTo>
                  <a:cubicBezTo>
                    <a:pt x="597656" y="248528"/>
                    <a:pt x="593770" y="250586"/>
                    <a:pt x="584854" y="270017"/>
                  </a:cubicBezTo>
                  <a:cubicBezTo>
                    <a:pt x="575939" y="289219"/>
                    <a:pt x="565195" y="307507"/>
                    <a:pt x="553993" y="325566"/>
                  </a:cubicBezTo>
                  <a:cubicBezTo>
                    <a:pt x="551021" y="330367"/>
                    <a:pt x="547135" y="335396"/>
                    <a:pt x="542563" y="338825"/>
                  </a:cubicBezTo>
                  <a:cubicBezTo>
                    <a:pt x="534334" y="345226"/>
                    <a:pt x="524961" y="344997"/>
                    <a:pt x="515588" y="340197"/>
                  </a:cubicBezTo>
                  <a:cubicBezTo>
                    <a:pt x="507130" y="335853"/>
                    <a:pt x="504387" y="328538"/>
                    <a:pt x="505759" y="320080"/>
                  </a:cubicBezTo>
                  <a:cubicBezTo>
                    <a:pt x="509416" y="295620"/>
                    <a:pt x="515360" y="271617"/>
                    <a:pt x="525647" y="248985"/>
                  </a:cubicBezTo>
                  <a:close/>
                  <a:moveTo>
                    <a:pt x="26156" y="278932"/>
                  </a:moveTo>
                  <a:cubicBezTo>
                    <a:pt x="46730" y="271845"/>
                    <a:pt x="192577" y="254929"/>
                    <a:pt x="212922" y="253786"/>
                  </a:cubicBezTo>
                  <a:cubicBezTo>
                    <a:pt x="240354" y="252186"/>
                    <a:pt x="260014" y="236412"/>
                    <a:pt x="270072" y="212638"/>
                  </a:cubicBezTo>
                  <a:cubicBezTo>
                    <a:pt x="294075" y="156402"/>
                    <a:pt x="367227" y="32273"/>
                    <a:pt x="377057" y="23357"/>
                  </a:cubicBezTo>
                  <a:cubicBezTo>
                    <a:pt x="380486" y="20157"/>
                    <a:pt x="384829" y="18099"/>
                    <a:pt x="389401" y="17185"/>
                  </a:cubicBezTo>
                  <a:lnTo>
                    <a:pt x="389401" y="17185"/>
                  </a:lnTo>
                  <a:cubicBezTo>
                    <a:pt x="392602" y="16499"/>
                    <a:pt x="396031" y="16271"/>
                    <a:pt x="399460" y="16728"/>
                  </a:cubicBezTo>
                  <a:cubicBezTo>
                    <a:pt x="399460" y="16728"/>
                    <a:pt x="399688" y="16728"/>
                    <a:pt x="399688" y="16728"/>
                  </a:cubicBezTo>
                  <a:cubicBezTo>
                    <a:pt x="400603" y="16728"/>
                    <a:pt x="401746" y="16956"/>
                    <a:pt x="402660" y="17185"/>
                  </a:cubicBezTo>
                  <a:cubicBezTo>
                    <a:pt x="402660" y="17185"/>
                    <a:pt x="402889" y="17185"/>
                    <a:pt x="402889" y="17185"/>
                  </a:cubicBezTo>
                  <a:cubicBezTo>
                    <a:pt x="404032" y="17414"/>
                    <a:pt x="404946" y="17642"/>
                    <a:pt x="406089" y="18099"/>
                  </a:cubicBezTo>
                  <a:cubicBezTo>
                    <a:pt x="406089" y="18099"/>
                    <a:pt x="406089" y="18099"/>
                    <a:pt x="406089" y="18099"/>
                  </a:cubicBezTo>
                  <a:cubicBezTo>
                    <a:pt x="407003" y="18328"/>
                    <a:pt x="407918" y="18785"/>
                    <a:pt x="408832" y="19242"/>
                  </a:cubicBezTo>
                  <a:cubicBezTo>
                    <a:pt x="409061" y="19242"/>
                    <a:pt x="409289" y="19471"/>
                    <a:pt x="409518" y="19700"/>
                  </a:cubicBezTo>
                  <a:cubicBezTo>
                    <a:pt x="410204" y="19928"/>
                    <a:pt x="410890" y="20385"/>
                    <a:pt x="411575" y="20843"/>
                  </a:cubicBezTo>
                  <a:cubicBezTo>
                    <a:pt x="411804" y="21071"/>
                    <a:pt x="412033" y="21071"/>
                    <a:pt x="412261" y="21300"/>
                  </a:cubicBezTo>
                  <a:cubicBezTo>
                    <a:pt x="413176" y="21757"/>
                    <a:pt x="413861" y="22443"/>
                    <a:pt x="414776" y="22900"/>
                  </a:cubicBezTo>
                  <a:cubicBezTo>
                    <a:pt x="425291" y="31130"/>
                    <a:pt x="430321" y="41645"/>
                    <a:pt x="436493" y="53304"/>
                  </a:cubicBezTo>
                  <a:cubicBezTo>
                    <a:pt x="464153" y="104739"/>
                    <a:pt x="491585" y="156174"/>
                    <a:pt x="508959" y="212867"/>
                  </a:cubicBezTo>
                  <a:cubicBezTo>
                    <a:pt x="514674" y="231383"/>
                    <a:pt x="512617" y="245556"/>
                    <a:pt x="507816" y="261787"/>
                  </a:cubicBezTo>
                  <a:cubicBezTo>
                    <a:pt x="502558" y="279389"/>
                    <a:pt x="496386" y="296534"/>
                    <a:pt x="493643" y="314822"/>
                  </a:cubicBezTo>
                  <a:cubicBezTo>
                    <a:pt x="490671" y="334710"/>
                    <a:pt x="494100" y="345455"/>
                    <a:pt x="506673" y="350484"/>
                  </a:cubicBezTo>
                  <a:cubicBezTo>
                    <a:pt x="522904" y="357113"/>
                    <a:pt x="540506" y="358942"/>
                    <a:pt x="554679" y="342940"/>
                  </a:cubicBezTo>
                  <a:cubicBezTo>
                    <a:pt x="561080" y="335625"/>
                    <a:pt x="566795" y="328081"/>
                    <a:pt x="572053" y="320309"/>
                  </a:cubicBezTo>
                  <a:cubicBezTo>
                    <a:pt x="573653" y="317794"/>
                    <a:pt x="575253" y="315279"/>
                    <a:pt x="576853" y="312536"/>
                  </a:cubicBezTo>
                  <a:cubicBezTo>
                    <a:pt x="576853" y="312536"/>
                    <a:pt x="577082" y="312308"/>
                    <a:pt x="577082" y="312308"/>
                  </a:cubicBezTo>
                  <a:cubicBezTo>
                    <a:pt x="578453" y="309793"/>
                    <a:pt x="579825" y="307507"/>
                    <a:pt x="581197" y="304992"/>
                  </a:cubicBezTo>
                  <a:cubicBezTo>
                    <a:pt x="581425" y="304764"/>
                    <a:pt x="581425" y="304307"/>
                    <a:pt x="581654" y="304078"/>
                  </a:cubicBezTo>
                  <a:cubicBezTo>
                    <a:pt x="582797" y="301792"/>
                    <a:pt x="584168" y="299506"/>
                    <a:pt x="585311" y="297220"/>
                  </a:cubicBezTo>
                  <a:cubicBezTo>
                    <a:pt x="585540" y="296763"/>
                    <a:pt x="585769" y="296306"/>
                    <a:pt x="585997" y="295848"/>
                  </a:cubicBezTo>
                  <a:cubicBezTo>
                    <a:pt x="587369" y="293105"/>
                    <a:pt x="588512" y="290362"/>
                    <a:pt x="589883" y="287619"/>
                  </a:cubicBezTo>
                  <a:cubicBezTo>
                    <a:pt x="598342" y="268645"/>
                    <a:pt x="605428" y="264302"/>
                    <a:pt x="623488" y="270931"/>
                  </a:cubicBezTo>
                  <a:cubicBezTo>
                    <a:pt x="657092" y="283504"/>
                    <a:pt x="691839" y="293334"/>
                    <a:pt x="723157" y="311393"/>
                  </a:cubicBezTo>
                  <a:cubicBezTo>
                    <a:pt x="728872" y="314594"/>
                    <a:pt x="736645" y="315965"/>
                    <a:pt x="737102" y="323966"/>
                  </a:cubicBezTo>
                  <a:cubicBezTo>
                    <a:pt x="737559" y="332882"/>
                    <a:pt x="729787" y="336311"/>
                    <a:pt x="723157" y="339054"/>
                  </a:cubicBezTo>
                  <a:cubicBezTo>
                    <a:pt x="704869" y="346140"/>
                    <a:pt x="686124" y="352541"/>
                    <a:pt x="667607" y="359171"/>
                  </a:cubicBezTo>
                  <a:cubicBezTo>
                    <a:pt x="660064" y="361685"/>
                    <a:pt x="652291" y="363971"/>
                    <a:pt x="645433" y="368315"/>
                  </a:cubicBezTo>
                  <a:cubicBezTo>
                    <a:pt x="625545" y="380659"/>
                    <a:pt x="616858" y="398947"/>
                    <a:pt x="625316" y="420207"/>
                  </a:cubicBezTo>
                  <a:cubicBezTo>
                    <a:pt x="630803" y="434380"/>
                    <a:pt x="628517" y="436666"/>
                    <a:pt x="622802" y="440552"/>
                  </a:cubicBezTo>
                  <a:cubicBezTo>
                    <a:pt x="622345" y="440781"/>
                    <a:pt x="621659" y="441238"/>
                    <a:pt x="621202" y="441695"/>
                  </a:cubicBezTo>
                  <a:cubicBezTo>
                    <a:pt x="620973" y="441695"/>
                    <a:pt x="620973" y="441924"/>
                    <a:pt x="620744" y="441924"/>
                  </a:cubicBezTo>
                  <a:cubicBezTo>
                    <a:pt x="620287" y="442152"/>
                    <a:pt x="619830" y="442610"/>
                    <a:pt x="619373" y="443067"/>
                  </a:cubicBezTo>
                  <a:cubicBezTo>
                    <a:pt x="619144" y="443295"/>
                    <a:pt x="618916" y="443524"/>
                    <a:pt x="618687" y="443524"/>
                  </a:cubicBezTo>
                  <a:cubicBezTo>
                    <a:pt x="618230" y="443753"/>
                    <a:pt x="618001" y="444210"/>
                    <a:pt x="617544" y="444438"/>
                  </a:cubicBezTo>
                  <a:cubicBezTo>
                    <a:pt x="617315" y="444667"/>
                    <a:pt x="617087" y="444896"/>
                    <a:pt x="616630" y="445124"/>
                  </a:cubicBezTo>
                  <a:cubicBezTo>
                    <a:pt x="616401" y="445353"/>
                    <a:pt x="616172" y="445581"/>
                    <a:pt x="615944" y="445810"/>
                  </a:cubicBezTo>
                  <a:cubicBezTo>
                    <a:pt x="615258" y="446496"/>
                    <a:pt x="614801" y="447182"/>
                    <a:pt x="614115" y="447867"/>
                  </a:cubicBezTo>
                  <a:cubicBezTo>
                    <a:pt x="614115" y="447867"/>
                    <a:pt x="613886" y="448096"/>
                    <a:pt x="613886" y="448096"/>
                  </a:cubicBezTo>
                  <a:cubicBezTo>
                    <a:pt x="613429" y="448553"/>
                    <a:pt x="613201" y="449010"/>
                    <a:pt x="612743" y="449468"/>
                  </a:cubicBezTo>
                  <a:cubicBezTo>
                    <a:pt x="607028" y="457011"/>
                    <a:pt x="602914" y="466841"/>
                    <a:pt x="603828" y="473471"/>
                  </a:cubicBezTo>
                  <a:cubicBezTo>
                    <a:pt x="604742" y="479871"/>
                    <a:pt x="606800" y="486272"/>
                    <a:pt x="608400" y="492444"/>
                  </a:cubicBezTo>
                  <a:cubicBezTo>
                    <a:pt x="608400" y="492444"/>
                    <a:pt x="608400" y="492444"/>
                    <a:pt x="608400" y="492673"/>
                  </a:cubicBezTo>
                  <a:cubicBezTo>
                    <a:pt x="622345" y="549594"/>
                    <a:pt x="642233" y="605144"/>
                    <a:pt x="660978" y="660465"/>
                  </a:cubicBezTo>
                  <a:cubicBezTo>
                    <a:pt x="664407" y="670981"/>
                    <a:pt x="667836" y="681268"/>
                    <a:pt x="667836" y="692469"/>
                  </a:cubicBezTo>
                  <a:cubicBezTo>
                    <a:pt x="667607" y="708700"/>
                    <a:pt x="657549" y="715329"/>
                    <a:pt x="642233" y="710300"/>
                  </a:cubicBezTo>
                  <a:cubicBezTo>
                    <a:pt x="634689" y="708014"/>
                    <a:pt x="517874" y="636234"/>
                    <a:pt x="464839" y="606973"/>
                  </a:cubicBezTo>
                  <a:cubicBezTo>
                    <a:pt x="442436" y="594629"/>
                    <a:pt x="404489" y="573140"/>
                    <a:pt x="368827" y="587999"/>
                  </a:cubicBezTo>
                  <a:cubicBezTo>
                    <a:pt x="330651" y="611316"/>
                    <a:pt x="199435" y="680125"/>
                    <a:pt x="176803" y="692469"/>
                  </a:cubicBezTo>
                  <a:cubicBezTo>
                    <a:pt x="165145" y="698870"/>
                    <a:pt x="152800" y="701842"/>
                    <a:pt x="139541" y="703671"/>
                  </a:cubicBezTo>
                  <a:cubicBezTo>
                    <a:pt x="119653" y="706414"/>
                    <a:pt x="113938" y="701385"/>
                    <a:pt x="114167" y="679896"/>
                  </a:cubicBezTo>
                  <a:cubicBezTo>
                    <a:pt x="116453" y="657722"/>
                    <a:pt x="122854" y="634405"/>
                    <a:pt x="127426" y="610631"/>
                  </a:cubicBezTo>
                  <a:cubicBezTo>
                    <a:pt x="129026" y="601944"/>
                    <a:pt x="130855" y="593028"/>
                    <a:pt x="132455" y="584342"/>
                  </a:cubicBezTo>
                  <a:cubicBezTo>
                    <a:pt x="139084" y="548451"/>
                    <a:pt x="145485" y="512561"/>
                    <a:pt x="152572" y="476900"/>
                  </a:cubicBezTo>
                  <a:cubicBezTo>
                    <a:pt x="154629" y="466384"/>
                    <a:pt x="150743" y="457011"/>
                    <a:pt x="143885" y="449239"/>
                  </a:cubicBezTo>
                  <a:cubicBezTo>
                    <a:pt x="106166" y="406262"/>
                    <a:pt x="70733" y="364657"/>
                    <a:pt x="33014" y="321680"/>
                  </a:cubicBezTo>
                  <a:cubicBezTo>
                    <a:pt x="26613" y="314365"/>
                    <a:pt x="19526" y="306593"/>
                    <a:pt x="15869" y="297906"/>
                  </a:cubicBezTo>
                  <a:cubicBezTo>
                    <a:pt x="11754" y="285790"/>
                    <a:pt x="14497" y="283047"/>
                    <a:pt x="26156" y="278932"/>
                  </a:cubicBezTo>
                  <a:close/>
                </a:path>
              </a:pathLst>
            </a:custGeom>
            <a:solidFill>
              <a:srgbClr val="000000"/>
            </a:solidFill>
            <a:ln w="2286" cap="flat">
              <a:noFill/>
              <a:prstDash val="solid"/>
              <a:miter/>
            </a:ln>
          </p:spPr>
          <p:txBody>
            <a:bodyPr rtlCol="0" anchor="ctr"/>
            <a:lstStyle/>
            <a:p>
              <a:endParaRPr lang="en-US"/>
            </a:p>
          </p:txBody>
        </p:sp>
        <p:sp>
          <p:nvSpPr>
            <p:cNvPr id="282" name="Freeform 216">
              <a:extLst>
                <a:ext uri="{FF2B5EF4-FFF2-40B4-BE49-F238E27FC236}">
                  <a16:creationId xmlns:a16="http://schemas.microsoft.com/office/drawing/2014/main" id="{0D32FCF9-0910-CD86-7EEE-C0A969FFF196}"/>
                </a:ext>
              </a:extLst>
            </p:cNvPr>
            <p:cNvSpPr/>
            <p:nvPr/>
          </p:nvSpPr>
          <p:spPr>
            <a:xfrm>
              <a:off x="5874615" y="3866389"/>
              <a:ext cx="127101" cy="16887"/>
            </a:xfrm>
            <a:custGeom>
              <a:avLst/>
              <a:gdLst>
                <a:gd name="connsiteX0" fmla="*/ 93040 w 127101"/>
                <a:gd name="connsiteY0" fmla="*/ 4265 h 16887"/>
                <a:gd name="connsiteX1" fmla="*/ 29718 w 127101"/>
                <a:gd name="connsiteY1" fmla="*/ 608 h 16887"/>
                <a:gd name="connsiteX2" fmla="*/ 3658 w 127101"/>
                <a:gd name="connsiteY2" fmla="*/ 2437 h 16887"/>
                <a:gd name="connsiteX3" fmla="*/ 0 w 127101"/>
                <a:gd name="connsiteY3" fmla="*/ 7237 h 16887"/>
                <a:gd name="connsiteX4" fmla="*/ 3429 w 127101"/>
                <a:gd name="connsiteY4" fmla="*/ 12266 h 16887"/>
                <a:gd name="connsiteX5" fmla="*/ 11887 w 127101"/>
                <a:gd name="connsiteY5" fmla="*/ 13867 h 16887"/>
                <a:gd name="connsiteX6" fmla="*/ 127102 w 127101"/>
                <a:gd name="connsiteY6" fmla="*/ 14552 h 16887"/>
                <a:gd name="connsiteX7" fmla="*/ 93040 w 127101"/>
                <a:gd name="connsiteY7" fmla="*/ 4265 h 1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101" h="16887">
                  <a:moveTo>
                    <a:pt x="93040" y="4265"/>
                  </a:moveTo>
                  <a:cubicBezTo>
                    <a:pt x="64694" y="2894"/>
                    <a:pt x="50749" y="3122"/>
                    <a:pt x="29718" y="608"/>
                  </a:cubicBezTo>
                  <a:cubicBezTo>
                    <a:pt x="21031" y="-307"/>
                    <a:pt x="12116" y="-535"/>
                    <a:pt x="3658" y="2437"/>
                  </a:cubicBezTo>
                  <a:cubicBezTo>
                    <a:pt x="2057" y="3122"/>
                    <a:pt x="0" y="5637"/>
                    <a:pt x="0" y="7237"/>
                  </a:cubicBezTo>
                  <a:cubicBezTo>
                    <a:pt x="0" y="8837"/>
                    <a:pt x="1829" y="11352"/>
                    <a:pt x="3429" y="12266"/>
                  </a:cubicBezTo>
                  <a:cubicBezTo>
                    <a:pt x="5944" y="13409"/>
                    <a:pt x="8915" y="13638"/>
                    <a:pt x="11887" y="13867"/>
                  </a:cubicBezTo>
                  <a:cubicBezTo>
                    <a:pt x="49149" y="15924"/>
                    <a:pt x="79324" y="19124"/>
                    <a:pt x="127102" y="14552"/>
                  </a:cubicBezTo>
                  <a:cubicBezTo>
                    <a:pt x="114529" y="5408"/>
                    <a:pt x="103327" y="2665"/>
                    <a:pt x="93040" y="4265"/>
                  </a:cubicBezTo>
                  <a:close/>
                </a:path>
              </a:pathLst>
            </a:custGeom>
            <a:solidFill>
              <a:srgbClr val="000000"/>
            </a:solidFill>
            <a:ln w="2286" cap="flat">
              <a:noFill/>
              <a:prstDash val="solid"/>
              <a:miter/>
            </a:ln>
          </p:spPr>
          <p:txBody>
            <a:bodyPr rtlCol="0" anchor="ctr"/>
            <a:lstStyle/>
            <a:p>
              <a:endParaRPr lang="en-US"/>
            </a:p>
          </p:txBody>
        </p:sp>
        <p:sp>
          <p:nvSpPr>
            <p:cNvPr id="283" name="Freeform 217">
              <a:extLst>
                <a:ext uri="{FF2B5EF4-FFF2-40B4-BE49-F238E27FC236}">
                  <a16:creationId xmlns:a16="http://schemas.microsoft.com/office/drawing/2014/main" id="{50F1FBF5-E36C-8ED7-2C2B-337E77528E0F}"/>
                </a:ext>
              </a:extLst>
            </p:cNvPr>
            <p:cNvSpPr/>
            <p:nvPr/>
          </p:nvSpPr>
          <p:spPr>
            <a:xfrm>
              <a:off x="5041047" y="3454361"/>
              <a:ext cx="55642" cy="96939"/>
            </a:xfrm>
            <a:custGeom>
              <a:avLst/>
              <a:gdLst>
                <a:gd name="connsiteX0" fmla="*/ 51756 w 55642"/>
                <a:gd name="connsiteY0" fmla="*/ 96940 h 96939"/>
                <a:gd name="connsiteX1" fmla="*/ 55642 w 55642"/>
                <a:gd name="connsiteY1" fmla="*/ 93282 h 96939"/>
                <a:gd name="connsiteX2" fmla="*/ 50156 w 55642"/>
                <a:gd name="connsiteY2" fmla="*/ 86881 h 96939"/>
                <a:gd name="connsiteX3" fmla="*/ 12665 w 55642"/>
                <a:gd name="connsiteY3" fmla="*/ 6414 h 96939"/>
                <a:gd name="connsiteX4" fmla="*/ 8550 w 55642"/>
                <a:gd name="connsiteY4" fmla="*/ 13 h 96939"/>
                <a:gd name="connsiteX5" fmla="*/ 2378 w 55642"/>
                <a:gd name="connsiteY5" fmla="*/ 5271 h 96939"/>
                <a:gd name="connsiteX6" fmla="*/ 6036 w 55642"/>
                <a:gd name="connsiteY6" fmla="*/ 41390 h 96939"/>
                <a:gd name="connsiteX7" fmla="*/ 51756 w 55642"/>
                <a:gd name="connsiteY7" fmla="*/ 96940 h 9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42" h="96939">
                  <a:moveTo>
                    <a:pt x="51756" y="96940"/>
                  </a:moveTo>
                  <a:cubicBezTo>
                    <a:pt x="53127" y="95797"/>
                    <a:pt x="54270" y="94425"/>
                    <a:pt x="55642" y="93282"/>
                  </a:cubicBezTo>
                  <a:cubicBezTo>
                    <a:pt x="53813" y="91225"/>
                    <a:pt x="51984" y="88939"/>
                    <a:pt x="50156" y="86881"/>
                  </a:cubicBezTo>
                  <a:cubicBezTo>
                    <a:pt x="28667" y="64250"/>
                    <a:pt x="10608" y="40018"/>
                    <a:pt x="12665" y="6414"/>
                  </a:cubicBezTo>
                  <a:cubicBezTo>
                    <a:pt x="12894" y="3442"/>
                    <a:pt x="12437" y="242"/>
                    <a:pt x="8550" y="13"/>
                  </a:cubicBezTo>
                  <a:cubicBezTo>
                    <a:pt x="5121" y="-215"/>
                    <a:pt x="3750" y="2528"/>
                    <a:pt x="2378" y="5271"/>
                  </a:cubicBezTo>
                  <a:cubicBezTo>
                    <a:pt x="-3337" y="18073"/>
                    <a:pt x="2607" y="29960"/>
                    <a:pt x="6036" y="41390"/>
                  </a:cubicBezTo>
                  <a:cubicBezTo>
                    <a:pt x="13580" y="66079"/>
                    <a:pt x="27296" y="86424"/>
                    <a:pt x="51756" y="96940"/>
                  </a:cubicBezTo>
                  <a:close/>
                </a:path>
              </a:pathLst>
            </a:custGeom>
            <a:solidFill>
              <a:srgbClr val="000000"/>
            </a:solidFill>
            <a:ln w="2286" cap="flat">
              <a:noFill/>
              <a:prstDash val="solid"/>
              <a:miter/>
            </a:ln>
          </p:spPr>
          <p:txBody>
            <a:bodyPr rtlCol="0" anchor="ctr"/>
            <a:lstStyle/>
            <a:p>
              <a:endParaRPr lang="en-US"/>
            </a:p>
          </p:txBody>
        </p:sp>
        <p:sp>
          <p:nvSpPr>
            <p:cNvPr id="284" name="Freeform 218">
              <a:extLst>
                <a:ext uri="{FF2B5EF4-FFF2-40B4-BE49-F238E27FC236}">
                  <a16:creationId xmlns:a16="http://schemas.microsoft.com/office/drawing/2014/main" id="{B474F87C-F902-B973-84C3-F28705B5C1B5}"/>
                </a:ext>
              </a:extLst>
            </p:cNvPr>
            <p:cNvSpPr/>
            <p:nvPr/>
          </p:nvSpPr>
          <p:spPr>
            <a:xfrm>
              <a:off x="5902984" y="3448918"/>
              <a:ext cx="29310" cy="106726"/>
            </a:xfrm>
            <a:custGeom>
              <a:avLst/>
              <a:gdLst>
                <a:gd name="connsiteX0" fmla="*/ 7521 w 29310"/>
                <a:gd name="connsiteY0" fmla="*/ 106726 h 106726"/>
                <a:gd name="connsiteX1" fmla="*/ 29238 w 29310"/>
                <a:gd name="connsiteY1" fmla="*/ 44090 h 106726"/>
                <a:gd name="connsiteX2" fmla="*/ 15065 w 29310"/>
                <a:gd name="connsiteY2" fmla="*/ 5914 h 106726"/>
                <a:gd name="connsiteX3" fmla="*/ 2720 w 29310"/>
                <a:gd name="connsiteY3" fmla="*/ 2256 h 106726"/>
                <a:gd name="connsiteX4" fmla="*/ 2949 w 29310"/>
                <a:gd name="connsiteY4" fmla="*/ 13915 h 106726"/>
                <a:gd name="connsiteX5" fmla="*/ 15293 w 29310"/>
                <a:gd name="connsiteY5" fmla="*/ 75179 h 106726"/>
                <a:gd name="connsiteX6" fmla="*/ 7521 w 29310"/>
                <a:gd name="connsiteY6" fmla="*/ 106726 h 10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0" h="106726">
                  <a:moveTo>
                    <a:pt x="7521" y="106726"/>
                  </a:moveTo>
                  <a:cubicBezTo>
                    <a:pt x="22380" y="94610"/>
                    <a:pt x="30152" y="70150"/>
                    <a:pt x="29238" y="44090"/>
                  </a:cubicBezTo>
                  <a:cubicBezTo>
                    <a:pt x="28781" y="29688"/>
                    <a:pt x="23752" y="17115"/>
                    <a:pt x="15065" y="5914"/>
                  </a:cubicBezTo>
                  <a:cubicBezTo>
                    <a:pt x="11864" y="1570"/>
                    <a:pt x="8207" y="-2773"/>
                    <a:pt x="2720" y="2256"/>
                  </a:cubicBezTo>
                  <a:cubicBezTo>
                    <a:pt x="-1166" y="5685"/>
                    <a:pt x="-709" y="10486"/>
                    <a:pt x="2949" y="13915"/>
                  </a:cubicBezTo>
                  <a:cubicBezTo>
                    <a:pt x="21008" y="31745"/>
                    <a:pt x="18494" y="53234"/>
                    <a:pt x="15293" y="75179"/>
                  </a:cubicBezTo>
                  <a:cubicBezTo>
                    <a:pt x="13922" y="85924"/>
                    <a:pt x="9121" y="95525"/>
                    <a:pt x="7521" y="106726"/>
                  </a:cubicBezTo>
                  <a:close/>
                </a:path>
              </a:pathLst>
            </a:custGeom>
            <a:solidFill>
              <a:srgbClr val="000000"/>
            </a:solidFill>
            <a:ln w="2286" cap="flat">
              <a:noFill/>
              <a:prstDash val="solid"/>
              <a:miter/>
            </a:ln>
          </p:spPr>
          <p:txBody>
            <a:bodyPr rtlCol="0" anchor="ctr"/>
            <a:lstStyle/>
            <a:p>
              <a:endParaRPr lang="en-US"/>
            </a:p>
          </p:txBody>
        </p:sp>
        <p:sp>
          <p:nvSpPr>
            <p:cNvPr id="285" name="Freeform 219">
              <a:extLst>
                <a:ext uri="{FF2B5EF4-FFF2-40B4-BE49-F238E27FC236}">
                  <a16:creationId xmlns:a16="http://schemas.microsoft.com/office/drawing/2014/main" id="{649BC04D-309A-C36C-C9E8-837E524F993D}"/>
                </a:ext>
              </a:extLst>
            </p:cNvPr>
            <p:cNvSpPr/>
            <p:nvPr/>
          </p:nvSpPr>
          <p:spPr>
            <a:xfrm>
              <a:off x="5496510" y="3866574"/>
              <a:ext cx="96240" cy="13313"/>
            </a:xfrm>
            <a:custGeom>
              <a:avLst/>
              <a:gdLst>
                <a:gd name="connsiteX0" fmla="*/ 0 w 96240"/>
                <a:gd name="connsiteY0" fmla="*/ 3623 h 13313"/>
                <a:gd name="connsiteX1" fmla="*/ 96241 w 96240"/>
                <a:gd name="connsiteY1" fmla="*/ 6366 h 13313"/>
                <a:gd name="connsiteX2" fmla="*/ 0 w 96240"/>
                <a:gd name="connsiteY2" fmla="*/ 3623 h 13313"/>
              </a:gdLst>
              <a:ahLst/>
              <a:cxnLst>
                <a:cxn ang="0">
                  <a:pos x="connsiteX0" y="connsiteY0"/>
                </a:cxn>
                <a:cxn ang="0">
                  <a:pos x="connsiteX1" y="connsiteY1"/>
                </a:cxn>
                <a:cxn ang="0">
                  <a:pos x="connsiteX2" y="connsiteY2"/>
                </a:cxn>
              </a:cxnLst>
              <a:rect l="l" t="t" r="r" b="b"/>
              <a:pathLst>
                <a:path w="96240" h="13313">
                  <a:moveTo>
                    <a:pt x="0" y="3623"/>
                  </a:moveTo>
                  <a:cubicBezTo>
                    <a:pt x="18059" y="15053"/>
                    <a:pt x="62408" y="16882"/>
                    <a:pt x="96241" y="6366"/>
                  </a:cubicBezTo>
                  <a:cubicBezTo>
                    <a:pt x="69952" y="-949"/>
                    <a:pt x="14859" y="-2092"/>
                    <a:pt x="0" y="3623"/>
                  </a:cubicBezTo>
                  <a:close/>
                </a:path>
              </a:pathLst>
            </a:custGeom>
            <a:solidFill>
              <a:srgbClr val="000000"/>
            </a:solidFill>
            <a:ln w="2286" cap="flat">
              <a:noFill/>
              <a:prstDash val="solid"/>
              <a:miter/>
            </a:ln>
          </p:spPr>
          <p:txBody>
            <a:bodyPr rtlCol="0" anchor="ctr"/>
            <a:lstStyle/>
            <a:p>
              <a:endParaRPr lang="en-US"/>
            </a:p>
          </p:txBody>
        </p:sp>
        <p:sp>
          <p:nvSpPr>
            <p:cNvPr id="286" name="Freeform 220">
              <a:extLst>
                <a:ext uri="{FF2B5EF4-FFF2-40B4-BE49-F238E27FC236}">
                  <a16:creationId xmlns:a16="http://schemas.microsoft.com/office/drawing/2014/main" id="{EC0C3474-DB1A-F534-5678-03040CA2B2D1}"/>
                </a:ext>
              </a:extLst>
            </p:cNvPr>
            <p:cNvSpPr/>
            <p:nvPr/>
          </p:nvSpPr>
          <p:spPr>
            <a:xfrm>
              <a:off x="5073293" y="3864109"/>
              <a:ext cx="58371" cy="13375"/>
            </a:xfrm>
            <a:custGeom>
              <a:avLst/>
              <a:gdLst>
                <a:gd name="connsiteX0" fmla="*/ 79 w 58371"/>
                <a:gd name="connsiteY0" fmla="*/ 4031 h 13375"/>
                <a:gd name="connsiteX1" fmla="*/ 3051 w 58371"/>
                <a:gd name="connsiteY1" fmla="*/ 9060 h 13375"/>
                <a:gd name="connsiteX2" fmla="*/ 58372 w 58371"/>
                <a:gd name="connsiteY2" fmla="*/ 6545 h 13375"/>
                <a:gd name="connsiteX3" fmla="*/ 4422 w 58371"/>
                <a:gd name="connsiteY3" fmla="*/ 145 h 13375"/>
                <a:gd name="connsiteX4" fmla="*/ 79 w 58371"/>
                <a:gd name="connsiteY4" fmla="*/ 4031 h 1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71" h="13375">
                  <a:moveTo>
                    <a:pt x="79" y="4031"/>
                  </a:moveTo>
                  <a:cubicBezTo>
                    <a:pt x="-378" y="6774"/>
                    <a:pt x="1222" y="8603"/>
                    <a:pt x="3051" y="9060"/>
                  </a:cubicBezTo>
                  <a:cubicBezTo>
                    <a:pt x="21567" y="14089"/>
                    <a:pt x="40084" y="16375"/>
                    <a:pt x="58372" y="6545"/>
                  </a:cubicBezTo>
                  <a:cubicBezTo>
                    <a:pt x="40770" y="373"/>
                    <a:pt x="22024" y="4488"/>
                    <a:pt x="4422" y="145"/>
                  </a:cubicBezTo>
                  <a:cubicBezTo>
                    <a:pt x="2593" y="-541"/>
                    <a:pt x="536" y="1288"/>
                    <a:pt x="79" y="403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568248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B7F0D-2B75-2D22-1841-44F410A3A93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EE96216-761A-9F6D-335F-519362A90B9F}"/>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Lykilárangursvísar (KPI) </a:t>
            </a:r>
            <a:endParaRPr lang="en-GB" sz="3200" dirty="0">
              <a:solidFill>
                <a:srgbClr val="E96751"/>
              </a:solidFill>
            </a:endParaRPr>
          </a:p>
        </p:txBody>
      </p:sp>
      <p:cxnSp>
        <p:nvCxnSpPr>
          <p:cNvPr id="2" name="Straight Connector 1">
            <a:extLst>
              <a:ext uri="{FF2B5EF4-FFF2-40B4-BE49-F238E27FC236}">
                <a16:creationId xmlns:a16="http://schemas.microsoft.com/office/drawing/2014/main" id="{B824359D-025A-D10E-CD79-E1853C4B942C}"/>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2672CCB-19C1-9700-DBF1-36EA38238FA5}"/>
              </a:ext>
            </a:extLst>
          </p:cNvPr>
          <p:cNvGrpSpPr/>
          <p:nvPr/>
        </p:nvGrpSpPr>
        <p:grpSpPr>
          <a:xfrm>
            <a:off x="583255" y="1031858"/>
            <a:ext cx="10681957" cy="5721368"/>
            <a:chOff x="1962123" y="947870"/>
            <a:chExt cx="2703640" cy="6054447"/>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EA03379F-BE48-3120-7688-0F288594806E}"/>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algn="ctr" defTabSz="1066800">
                <a:lnSpc>
                  <a:spcPct val="90000"/>
                </a:lnSpc>
                <a:spcBef>
                  <a:spcPct val="0"/>
                </a:spcBef>
                <a:spcAft>
                  <a:spcPct val="35000"/>
                </a:spcAft>
              </a:pPr>
              <a:r>
                <a:rPr lang="en-GB" sz="2400" b="1" kern="1200" dirty="0"/>
                <a:t>Dæmi: </a:t>
              </a:r>
              <a:r>
                <a:rPr lang="en-IE" sz="2400" dirty="0">
                  <a:solidFill>
                    <a:schemeClr val="bg1"/>
                  </a:solidFill>
                </a:rPr>
                <a:t>Notkun lykilmælikvarða frammistöðu (KPI)</a:t>
              </a:r>
              <a:endParaRPr lang="en-GB" sz="2400" b="1" kern="1200" dirty="0">
                <a:solidFill>
                  <a:schemeClr val="bg1"/>
                </a:solidFill>
              </a:endParaRPr>
            </a:p>
          </p:txBody>
        </p:sp>
        <p:sp>
          <p:nvSpPr>
            <p:cNvPr id="14" name="Freeform: Shape 13">
              <a:extLst>
                <a:ext uri="{FF2B5EF4-FFF2-40B4-BE49-F238E27FC236}">
                  <a16:creationId xmlns:a16="http://schemas.microsoft.com/office/drawing/2014/main" id="{C458EEB3-9B8A-CE4B-208B-7B3C86753414}"/>
                </a:ext>
              </a:extLst>
            </p:cNvPr>
            <p:cNvSpPr/>
            <p:nvPr/>
          </p:nvSpPr>
          <p:spPr>
            <a:xfrm>
              <a:off x="1962123" y="1933588"/>
              <a:ext cx="2703640" cy="506872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400" dirty="0">
                  <a:solidFill>
                    <a:srgbClr val="595959"/>
                  </a:solidFill>
                </a:rPr>
                <a:t>Segjum að þú eigir 10 herbergi og í apríl fylltir þú 300 herbergisnætur af mögulegum 300 herbergisnóttum (10 herbergi × 30 dagar). Það er </a:t>
              </a:r>
              <a:r>
                <a:rPr lang="en-IE" sz="2400" b="1" dirty="0">
                  <a:solidFill>
                    <a:srgbClr val="595959"/>
                  </a:solidFill>
                </a:rPr>
                <a:t>um 100% nýtingarhlutfall </a:t>
              </a:r>
              <a:r>
                <a:rPr lang="en-IE" sz="2400" dirty="0">
                  <a:solidFill>
                    <a:srgbClr val="595959"/>
                  </a:solidFill>
                </a:rPr>
                <a:t>– frábært! </a:t>
              </a:r>
            </a:p>
            <a:p>
              <a:pPr marL="342900" lvl="0" indent="-342900">
                <a:buFont typeface="Wingdings" panose="05000000000000000000" pitchFamily="2" charset="2"/>
                <a:buChar char="Ø"/>
              </a:pPr>
              <a:endParaRPr lang="en-IE" sz="2400" dirty="0">
                <a:solidFill>
                  <a:srgbClr val="595959"/>
                </a:solidFill>
              </a:endParaRPr>
            </a:p>
            <a:p>
              <a:pPr marL="342900" lvl="0" indent="-342900">
                <a:buFont typeface="Wingdings" panose="05000000000000000000" pitchFamily="2" charset="2"/>
                <a:buChar char="Ø"/>
              </a:pPr>
              <a:r>
                <a:rPr lang="en-IE" sz="2400" dirty="0">
                  <a:solidFill>
                    <a:srgbClr val="595959"/>
                  </a:solidFill>
                </a:rPr>
                <a:t>Ef heildartekjur þínar af herbergjum í apríl voru €24.000, þá er </a:t>
              </a:r>
              <a:r>
                <a:rPr lang="en-IE" sz="2400" b="1" dirty="0">
                  <a:solidFill>
                    <a:srgbClr val="595959"/>
                  </a:solidFill>
                </a:rPr>
                <a:t>meðalverð á dag (ADR) </a:t>
              </a:r>
              <a:r>
                <a:rPr lang="en-IE" sz="2400" dirty="0">
                  <a:solidFill>
                    <a:srgbClr val="595959"/>
                  </a:solidFill>
                </a:rPr>
                <a:t>€80 (€24.000 ÷ 300 herbergisnætur) og </a:t>
              </a:r>
              <a:r>
                <a:rPr lang="en-IE" sz="2400" b="1" dirty="0">
                  <a:solidFill>
                    <a:srgbClr val="595959"/>
                  </a:solidFill>
                </a:rPr>
                <a:t>RevPAR </a:t>
              </a:r>
              <a:r>
                <a:rPr lang="en-IE" sz="2400" dirty="0">
                  <a:solidFill>
                    <a:srgbClr val="595959"/>
                  </a:solidFill>
                </a:rPr>
                <a:t>er einnig €80 (þar sem RevPAR = nýtingarhlutfall × ADR; við 100% nýtingu jafngildir það ADR). </a:t>
              </a:r>
            </a:p>
            <a:p>
              <a:pPr marL="342900" lvl="0" indent="-342900">
                <a:buFont typeface="Wingdings" panose="05000000000000000000" pitchFamily="2" charset="2"/>
                <a:buChar char="Ø"/>
              </a:pPr>
              <a:endParaRPr lang="en-IE" sz="2400" dirty="0">
                <a:solidFill>
                  <a:srgbClr val="595959"/>
                </a:solidFill>
              </a:endParaRPr>
            </a:p>
            <a:p>
              <a:pPr marL="342900" lvl="0" indent="-342900">
                <a:buFont typeface="Wingdings" panose="05000000000000000000" pitchFamily="2" charset="2"/>
                <a:buChar char="Ø"/>
              </a:pPr>
              <a:r>
                <a:rPr lang="en-IE" sz="2400" dirty="0">
                  <a:solidFill>
                    <a:srgbClr val="595959"/>
                  </a:solidFill>
                </a:rPr>
                <a:t>Nú, ef </a:t>
              </a:r>
              <a:r>
                <a:rPr lang="en-IE" sz="2400" b="1" dirty="0">
                  <a:solidFill>
                    <a:srgbClr val="595959"/>
                  </a:solidFill>
                </a:rPr>
                <a:t>nýtingin lækkar </a:t>
              </a:r>
              <a:r>
                <a:rPr lang="en-IE" sz="2400" dirty="0">
                  <a:solidFill>
                    <a:srgbClr val="595959"/>
                  </a:solidFill>
                </a:rPr>
                <a:t>í </a:t>
              </a:r>
              <a:r>
                <a:rPr lang="en-IE" sz="2400" b="1" dirty="0">
                  <a:solidFill>
                    <a:srgbClr val="595959"/>
                  </a:solidFill>
                </a:rPr>
                <a:t>maí í 50% </a:t>
              </a:r>
              <a:r>
                <a:rPr lang="en-IE" sz="2400" dirty="0">
                  <a:solidFill>
                    <a:srgbClr val="595959"/>
                  </a:solidFill>
                </a:rPr>
                <a:t>(150 herbergis-nætur) og þú heldur sömu verðum, gæti ADR-ið enn verið €80, en RevPAR myndi falla í €40 (því aðeins helmingur herbergjanna var upptekinn að meðaltali). </a:t>
              </a:r>
            </a:p>
          </p:txBody>
        </p:sp>
      </p:grpSp>
    </p:spTree>
    <p:extLst>
      <p:ext uri="{BB962C8B-B14F-4D97-AF65-F5344CB8AC3E}">
        <p14:creationId xmlns:p14="http://schemas.microsoft.com/office/powerpoint/2010/main" val="1186521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FF256-A0FC-DB92-6323-FC17C17DFB2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5B956F4-FD73-4FC4-B1C4-CCA2CB35FACD}"/>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Lykilárangursvísar (KPI) </a:t>
            </a:r>
            <a:endParaRPr lang="en-GB" sz="3200" dirty="0">
              <a:solidFill>
                <a:srgbClr val="E96751"/>
              </a:solidFill>
            </a:endParaRPr>
          </a:p>
        </p:txBody>
      </p:sp>
      <p:cxnSp>
        <p:nvCxnSpPr>
          <p:cNvPr id="2" name="Straight Connector 1">
            <a:extLst>
              <a:ext uri="{FF2B5EF4-FFF2-40B4-BE49-F238E27FC236}">
                <a16:creationId xmlns:a16="http://schemas.microsoft.com/office/drawing/2014/main" id="{B064B095-1A29-54C3-D9E0-208669B0C62E}"/>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0C052D9-0ACE-318A-F4D2-FBC0DF9835A8}"/>
              </a:ext>
            </a:extLst>
          </p:cNvPr>
          <p:cNvGrpSpPr/>
          <p:nvPr/>
        </p:nvGrpSpPr>
        <p:grpSpPr>
          <a:xfrm>
            <a:off x="583255" y="1031858"/>
            <a:ext cx="10681957" cy="5721368"/>
            <a:chOff x="1962123" y="947870"/>
            <a:chExt cx="2703640" cy="6054447"/>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AD6CD59A-0674-A708-7B30-5B7345C44E58}"/>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algn="ctr" defTabSz="1066800">
                <a:lnSpc>
                  <a:spcPct val="90000"/>
                </a:lnSpc>
                <a:spcBef>
                  <a:spcPct val="0"/>
                </a:spcBef>
                <a:spcAft>
                  <a:spcPct val="35000"/>
                </a:spcAft>
              </a:pPr>
              <a:r>
                <a:rPr lang="en-GB" sz="2400" b="1" kern="1200" dirty="0"/>
                <a:t>Dæmi: </a:t>
              </a:r>
              <a:r>
                <a:rPr lang="en-IE" sz="2400" dirty="0">
                  <a:solidFill>
                    <a:schemeClr val="bg1"/>
                  </a:solidFill>
                </a:rPr>
                <a:t>Notkun lykilárangursvísanna (KPI)</a:t>
              </a:r>
              <a:endParaRPr lang="en-GB" sz="2400" b="1" kern="1200" dirty="0">
                <a:solidFill>
                  <a:schemeClr val="bg1"/>
                </a:solidFill>
              </a:endParaRPr>
            </a:p>
          </p:txBody>
        </p:sp>
        <p:sp>
          <p:nvSpPr>
            <p:cNvPr id="14" name="Freeform: Shape 13">
              <a:extLst>
                <a:ext uri="{FF2B5EF4-FFF2-40B4-BE49-F238E27FC236}">
                  <a16:creationId xmlns:a16="http://schemas.microsoft.com/office/drawing/2014/main" id="{1FD40E3B-D893-1B58-8286-C9EAA07D845D}"/>
                </a:ext>
              </a:extLst>
            </p:cNvPr>
            <p:cNvSpPr/>
            <p:nvPr/>
          </p:nvSpPr>
          <p:spPr>
            <a:xfrm>
              <a:off x="1962123" y="1933588"/>
              <a:ext cx="2703640" cy="506872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400" dirty="0">
                  <a:solidFill>
                    <a:srgbClr val="595959"/>
                  </a:solidFill>
                </a:rPr>
                <a:t>Með því </a:t>
              </a:r>
              <a:r>
                <a:rPr lang="en-IE" sz="2400" b="1" dirty="0">
                  <a:solidFill>
                    <a:srgbClr val="595959"/>
                  </a:solidFill>
                </a:rPr>
                <a:t>að fylgjast með þessum lykilmælikvörðum mánaðarlega </a:t>
              </a:r>
              <a:r>
                <a:rPr lang="en-IE" sz="2400" dirty="0">
                  <a:solidFill>
                    <a:srgbClr val="595959"/>
                  </a:solidFill>
                </a:rPr>
                <a:t>gætirðu tekið eftir, til dæmis, að nýtingin er stöðugt lág á virkum dögum, sem gefur til kynna að þú þurfir að markaðssetja dvöl á miðri viku eða stilla verðlagningu. </a:t>
              </a:r>
            </a:p>
            <a:p>
              <a:pPr marL="342900" lvl="0" indent="-342900">
                <a:buFont typeface="Wingdings" panose="05000000000000000000" pitchFamily="2" charset="2"/>
                <a:buChar char="Ø"/>
              </a:pPr>
              <a:endParaRPr lang="en-IE" sz="2400" dirty="0">
                <a:solidFill>
                  <a:srgbClr val="595959"/>
                </a:solidFill>
              </a:endParaRPr>
            </a:p>
            <a:p>
              <a:pPr marL="342900" lvl="0" indent="-342900">
                <a:buFont typeface="Wingdings" panose="05000000000000000000" pitchFamily="2" charset="2"/>
                <a:buChar char="Ø"/>
              </a:pPr>
              <a:r>
                <a:rPr lang="en-IE" sz="2400" dirty="0">
                  <a:solidFill>
                    <a:srgbClr val="595959"/>
                  </a:solidFill>
                </a:rPr>
                <a:t>Eða kannski </a:t>
              </a:r>
              <a:r>
                <a:rPr lang="en-IE" sz="2400" b="1" dirty="0">
                  <a:solidFill>
                    <a:srgbClr val="595959"/>
                  </a:solidFill>
                </a:rPr>
                <a:t>er ADR-gildi</a:t>
              </a:r>
              <a:r>
                <a:rPr lang="en-IE" sz="2400" dirty="0">
                  <a:solidFill>
                    <a:srgbClr val="595959"/>
                  </a:solidFill>
                </a:rPr>
                <a:t> þitt </a:t>
              </a:r>
              <a:r>
                <a:rPr lang="en-IE" sz="2400" b="1" dirty="0">
                  <a:solidFill>
                    <a:srgbClr val="595959"/>
                  </a:solidFill>
                </a:rPr>
                <a:t>lægra en hjá svipuðum </a:t>
              </a:r>
              <a:r>
                <a:rPr lang="en-IE" sz="2400" dirty="0">
                  <a:solidFill>
                    <a:srgbClr val="595959"/>
                  </a:solidFill>
                </a:rPr>
                <a:t>sveitabæjar gestahúsum á þínu svæði, sem gefur til kynna að þú gætir hugsanlega rukkað hærra verð. </a:t>
              </a:r>
            </a:p>
            <a:p>
              <a:pPr marL="342900" lvl="0" indent="-342900">
                <a:buFont typeface="Wingdings" panose="05000000000000000000" pitchFamily="2" charset="2"/>
                <a:buChar char="Ø"/>
              </a:pPr>
              <a:endParaRPr lang="en-IE" sz="2400" dirty="0">
                <a:solidFill>
                  <a:srgbClr val="595959"/>
                </a:solidFill>
              </a:endParaRPr>
            </a:p>
            <a:p>
              <a:pPr marL="342900" lvl="0" indent="-342900">
                <a:buFont typeface="Wingdings" panose="05000000000000000000" pitchFamily="2" charset="2"/>
                <a:buChar char="Ø"/>
              </a:pPr>
              <a:r>
                <a:rPr lang="en-IE" sz="2400" dirty="0">
                  <a:solidFill>
                    <a:srgbClr val="595959"/>
                  </a:solidFill>
                </a:rPr>
                <a:t>Í stuttu máli </a:t>
              </a:r>
              <a:r>
                <a:rPr lang="en-IE" sz="2400" b="1" dirty="0">
                  <a:solidFill>
                    <a:srgbClr val="595959"/>
                  </a:solidFill>
                </a:rPr>
                <a:t>virka lykilmælikvarðar eins og "heilsufarsskoðun" </a:t>
              </a:r>
              <a:r>
                <a:rPr lang="en-IE" sz="2400" dirty="0">
                  <a:solidFill>
                    <a:srgbClr val="595959"/>
                  </a:solidFill>
                </a:rPr>
                <a:t>fyrir frammistöðu fyrirtækisins þíns, umfram bara grunnreikninga hagnaðar.</a:t>
              </a:r>
            </a:p>
          </p:txBody>
        </p:sp>
      </p:grpSp>
    </p:spTree>
    <p:extLst>
      <p:ext uri="{BB962C8B-B14F-4D97-AF65-F5344CB8AC3E}">
        <p14:creationId xmlns:p14="http://schemas.microsoft.com/office/powerpoint/2010/main" val="2234566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roup of people holding papers&#10;&#10;AI-generated content may be incorrect.">
            <a:extLst>
              <a:ext uri="{FF2B5EF4-FFF2-40B4-BE49-F238E27FC236}">
                <a16:creationId xmlns:a16="http://schemas.microsoft.com/office/drawing/2014/main" id="{EB379FA9-D0EB-6D33-27C2-65B25BF8DE40}"/>
              </a:ext>
            </a:extLst>
          </p:cNvPr>
          <p:cNvPicPr>
            <a:picLocks noGrp="1" noChangeAspect="1"/>
          </p:cNvPicPr>
          <p:nvPr>
            <p:ph type="pic" sz="quarter" idx="10"/>
          </p:nvPr>
        </p:nvPicPr>
        <p:blipFill>
          <a:blip r:embed="rId2"/>
          <a:srcRect t="7356" b="7356"/>
          <a:stretch>
            <a:fillRect/>
          </a:stretch>
        </p:blipFill>
        <p:spPr/>
      </p:pic>
      <p:sp>
        <p:nvSpPr>
          <p:cNvPr id="8" name="Text Placeholder 7">
            <a:extLst>
              <a:ext uri="{FF2B5EF4-FFF2-40B4-BE49-F238E27FC236}">
                <a16:creationId xmlns:a16="http://schemas.microsoft.com/office/drawing/2014/main" id="{4E37FB89-27AE-0174-CAA5-8F06D539204F}"/>
              </a:ext>
            </a:extLst>
          </p:cNvPr>
          <p:cNvSpPr>
            <a:spLocks noGrp="1"/>
          </p:cNvSpPr>
          <p:nvPr>
            <p:ph type="body" sz="quarter" idx="16"/>
          </p:nvPr>
        </p:nvSpPr>
        <p:spPr/>
        <p:txBody>
          <a:bodyPr/>
          <a:lstStyle/>
          <a:p>
            <a:r>
              <a:rPr lang="en-IE" dirty="0"/>
              <a:t>Vöktun og stjórnun sjóðstreymis</a:t>
            </a:r>
          </a:p>
        </p:txBody>
      </p:sp>
      <p:sp>
        <p:nvSpPr>
          <p:cNvPr id="10" name="Text Placeholder 9">
            <a:extLst>
              <a:ext uri="{FF2B5EF4-FFF2-40B4-BE49-F238E27FC236}">
                <a16:creationId xmlns:a16="http://schemas.microsoft.com/office/drawing/2014/main" id="{5C3A9B4A-E724-C828-A65E-D2A5DCEB2494}"/>
              </a:ext>
            </a:extLst>
          </p:cNvPr>
          <p:cNvSpPr>
            <a:spLocks noGrp="1"/>
          </p:cNvSpPr>
          <p:nvPr>
            <p:ph type="body" sz="quarter" idx="21"/>
          </p:nvPr>
        </p:nvSpPr>
        <p:spPr>
          <a:xfrm>
            <a:off x="4295553" y="1163729"/>
            <a:ext cx="6775859" cy="4530541"/>
          </a:xfrm>
        </p:spPr>
        <p:txBody>
          <a:bodyPr/>
          <a:lstStyle/>
          <a:p>
            <a:pPr>
              <a:spcAft>
                <a:spcPts val="600"/>
              </a:spcAft>
            </a:pPr>
            <a:r>
              <a:rPr lang="en-US" sz="2400" dirty="0"/>
              <a:t>Eftir að hafa fjallað um árstíðabundna áætlunargerð og fjárhagsáætlun tökum við nú fyrir </a:t>
            </a:r>
            <a:r>
              <a:rPr lang="en-US" sz="2400" b="1" dirty="0"/>
              <a:t>sjóðstreymi</a:t>
            </a:r>
            <a:r>
              <a:rPr lang="en-US" sz="2400" dirty="0"/>
              <a:t>, sem fjallar um </a:t>
            </a:r>
            <a:r>
              <a:rPr lang="en-US" sz="2400" i="1" dirty="0"/>
              <a:t>hreyfingu </a:t>
            </a:r>
            <a:r>
              <a:rPr lang="en-US" sz="2400" dirty="0"/>
              <a:t>peninga inn í og út úr fyrirtækinu þínu yfir tíma. </a:t>
            </a:r>
          </a:p>
          <a:p>
            <a:pPr>
              <a:spcAft>
                <a:spcPts val="600"/>
              </a:spcAft>
            </a:pPr>
            <a:endParaRPr lang="en-US" sz="2400" dirty="0"/>
          </a:p>
          <a:p>
            <a:pPr>
              <a:spcAft>
                <a:spcPts val="600"/>
              </a:spcAft>
            </a:pPr>
            <a:r>
              <a:rPr lang="en-US" sz="2400" dirty="0"/>
              <a:t>Jafnvel arðbær fyrirtæki getur brugðist ef það klárar lausafé til að greiða tafarlausar skuldbindingar, svo þessi kafli er afar mikilvægur.</a:t>
            </a:r>
          </a:p>
          <a:p>
            <a:pPr>
              <a:spcAft>
                <a:spcPts val="600"/>
              </a:spcAft>
            </a:pPr>
            <a:r>
              <a:rPr lang="en-US" sz="2400" dirty="0"/>
              <a:t> </a:t>
            </a:r>
          </a:p>
          <a:p>
            <a:pPr>
              <a:spcAft>
                <a:spcPts val="600"/>
              </a:spcAft>
            </a:pPr>
            <a:r>
              <a:rPr lang="en-US" sz="2400" dirty="0"/>
              <a:t>Lærðu muninn á milli </a:t>
            </a:r>
            <a:r>
              <a:rPr lang="en-US" sz="2400" b="1" dirty="0"/>
              <a:t>hagnaðar </a:t>
            </a:r>
            <a:r>
              <a:rPr lang="en-US" sz="2400" dirty="0"/>
              <a:t>(það sem þú græðir á pappír eftir frádrátt útgjalda) og </a:t>
            </a:r>
            <a:r>
              <a:rPr lang="en-US" sz="2400" b="1" dirty="0"/>
              <a:t>sjóðstreymis </a:t>
            </a:r>
            <a:r>
              <a:rPr lang="en-US" sz="2400" dirty="0"/>
              <a:t>(raunverulegur sjóður sem er tiltækur hvenær sem er). </a:t>
            </a:r>
          </a:p>
        </p:txBody>
      </p:sp>
      <p:sp>
        <p:nvSpPr>
          <p:cNvPr id="9" name="Text Placeholder 8">
            <a:extLst>
              <a:ext uri="{FF2B5EF4-FFF2-40B4-BE49-F238E27FC236}">
                <a16:creationId xmlns:a16="http://schemas.microsoft.com/office/drawing/2014/main" id="{EE3532D6-83C4-5349-2263-2BCE2B6E5792}"/>
              </a:ext>
            </a:extLst>
          </p:cNvPr>
          <p:cNvSpPr>
            <a:spLocks noGrp="1"/>
          </p:cNvSpPr>
          <p:nvPr>
            <p:ph type="body" sz="quarter" idx="19"/>
          </p:nvPr>
        </p:nvSpPr>
        <p:spPr/>
        <p:txBody>
          <a:bodyPr/>
          <a:lstStyle/>
          <a:p>
            <a:r>
              <a:rPr lang="en-IE" dirty="0"/>
              <a:t>Stjórnun reiðuflæðis</a:t>
            </a:r>
          </a:p>
        </p:txBody>
      </p:sp>
      <p:cxnSp>
        <p:nvCxnSpPr>
          <p:cNvPr id="13" name="Straight Connector 12">
            <a:extLst>
              <a:ext uri="{FF2B5EF4-FFF2-40B4-BE49-F238E27FC236}">
                <a16:creationId xmlns:a16="http://schemas.microsoft.com/office/drawing/2014/main" id="{E2548143-BACA-C086-43E8-9003424A76F7}"/>
              </a:ext>
            </a:extLst>
          </p:cNvPr>
          <p:cNvCxnSpPr>
            <a:cxnSpLocks/>
          </p:cNvCxnSpPr>
          <p:nvPr/>
        </p:nvCxnSpPr>
        <p:spPr>
          <a:xfrm>
            <a:off x="555777" y="35444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B544C213-ACDF-1CB3-0C02-65163F4C3785}"/>
              </a:ext>
            </a:extLst>
          </p:cNvPr>
          <p:cNvSpPr txBox="1">
            <a:spLocks/>
          </p:cNvSpPr>
          <p:nvPr/>
        </p:nvSpPr>
        <p:spPr>
          <a:xfrm>
            <a:off x="691820" y="3728436"/>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Inngangur</a:t>
            </a:r>
          </a:p>
        </p:txBody>
      </p:sp>
    </p:spTree>
    <p:extLst>
      <p:ext uri="{BB962C8B-B14F-4D97-AF65-F5344CB8AC3E}">
        <p14:creationId xmlns:p14="http://schemas.microsoft.com/office/powerpoint/2010/main" val="28893192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9DD78-21B0-7398-A7F9-557A02441D40}"/>
            </a:ext>
          </a:extLst>
        </p:cNvPr>
        <p:cNvGrpSpPr/>
        <p:nvPr/>
      </p:nvGrpSpPr>
      <p:grpSpPr>
        <a:xfrm>
          <a:off x="0" y="0"/>
          <a:ext cx="0" cy="0"/>
          <a:chOff x="0" y="0"/>
          <a:chExt cx="0" cy="0"/>
        </a:xfrm>
      </p:grpSpPr>
      <p:pic>
        <p:nvPicPr>
          <p:cNvPr id="16" name="Picture Placeholder 15" descr="A group of people holding papers&#10;&#10;AI-generated content may be incorrect.">
            <a:extLst>
              <a:ext uri="{FF2B5EF4-FFF2-40B4-BE49-F238E27FC236}">
                <a16:creationId xmlns:a16="http://schemas.microsoft.com/office/drawing/2014/main" id="{8B2E085C-83E6-F615-528E-4F812E04DD0D}"/>
              </a:ext>
            </a:extLst>
          </p:cNvPr>
          <p:cNvPicPr>
            <a:picLocks noGrp="1" noChangeAspect="1"/>
          </p:cNvPicPr>
          <p:nvPr>
            <p:ph type="pic" sz="quarter" idx="10"/>
          </p:nvPr>
        </p:nvPicPr>
        <p:blipFill>
          <a:blip r:embed="rId2"/>
          <a:srcRect t="7356" b="7356"/>
          <a:stretch>
            <a:fillRect/>
          </a:stretch>
        </p:blipFill>
        <p:spPr/>
      </p:pic>
      <p:sp>
        <p:nvSpPr>
          <p:cNvPr id="8" name="Text Placeholder 7">
            <a:extLst>
              <a:ext uri="{FF2B5EF4-FFF2-40B4-BE49-F238E27FC236}">
                <a16:creationId xmlns:a16="http://schemas.microsoft.com/office/drawing/2014/main" id="{CDF7A96F-4D8D-F2B8-0536-32D0AAE52BD6}"/>
              </a:ext>
            </a:extLst>
          </p:cNvPr>
          <p:cNvSpPr>
            <a:spLocks noGrp="1"/>
          </p:cNvSpPr>
          <p:nvPr>
            <p:ph type="body" sz="quarter" idx="16"/>
          </p:nvPr>
        </p:nvSpPr>
        <p:spPr/>
        <p:txBody>
          <a:bodyPr/>
          <a:lstStyle/>
          <a:p>
            <a:r>
              <a:rPr lang="en-IE" dirty="0"/>
              <a:t>Vöktun og stjórnun sjóðstreymis</a:t>
            </a:r>
          </a:p>
        </p:txBody>
      </p:sp>
      <p:sp>
        <p:nvSpPr>
          <p:cNvPr id="10" name="Text Placeholder 9">
            <a:extLst>
              <a:ext uri="{FF2B5EF4-FFF2-40B4-BE49-F238E27FC236}">
                <a16:creationId xmlns:a16="http://schemas.microsoft.com/office/drawing/2014/main" id="{35D64408-BFAD-DEF8-D8EC-7BC2CEBE2B41}"/>
              </a:ext>
            </a:extLst>
          </p:cNvPr>
          <p:cNvSpPr>
            <a:spLocks noGrp="1"/>
          </p:cNvSpPr>
          <p:nvPr>
            <p:ph type="body" sz="quarter" idx="21"/>
          </p:nvPr>
        </p:nvSpPr>
        <p:spPr>
          <a:xfrm>
            <a:off x="4295553" y="1163729"/>
            <a:ext cx="6775859" cy="4530541"/>
          </a:xfrm>
        </p:spPr>
        <p:txBody>
          <a:bodyPr/>
          <a:lstStyle/>
          <a:p>
            <a:pPr>
              <a:spcAft>
                <a:spcPts val="600"/>
              </a:spcAft>
            </a:pPr>
            <a:r>
              <a:rPr lang="en-US" sz="2400" dirty="0"/>
              <a:t>Þér verður sýnt hvernig á að búa til </a:t>
            </a:r>
            <a:r>
              <a:rPr lang="en-US" sz="2400" b="1" dirty="0"/>
              <a:t>sjóðstreymisforspá</a:t>
            </a:r>
            <a:r>
              <a:rPr lang="en-US" sz="2400" dirty="0"/>
              <a:t>, með því að kortleggja mánaðarlegar væntar innborganir (t.d. greiðslur gesta, innborgunargreiðslur) og útborganir (leiga, laun, þjónustugjöld, lánagreiðslur o.s.frv.). </a:t>
            </a:r>
          </a:p>
          <a:p>
            <a:pPr>
              <a:spcAft>
                <a:spcPts val="600"/>
              </a:spcAft>
            </a:pPr>
            <a:endParaRPr lang="en-US" sz="2400" dirty="0"/>
          </a:p>
          <a:p>
            <a:pPr>
              <a:spcAft>
                <a:spcPts val="600"/>
              </a:spcAft>
            </a:pPr>
            <a:r>
              <a:rPr lang="en-US" sz="2400" dirty="0"/>
              <a:t>Þetta byggir á fjárhagsáætluninni en bætir við tímalínuþætti, sem undirstrikar til dæmis að </a:t>
            </a:r>
            <a:r>
              <a:rPr lang="en-US" sz="2400" b="1" dirty="0"/>
              <a:t>sumarmánuðir geti skilað umfram lausafé á meðan vetrarmánuðir glíma við lausafjárskort</a:t>
            </a:r>
            <a:r>
              <a:rPr lang="en-US" sz="2400" dirty="0"/>
              <a:t>. Lausafjárstjórnun felur í sér:</a:t>
            </a:r>
            <a:endParaRPr lang="en-IE" sz="2400" dirty="0"/>
          </a:p>
        </p:txBody>
      </p:sp>
      <p:sp>
        <p:nvSpPr>
          <p:cNvPr id="9" name="Text Placeholder 8">
            <a:extLst>
              <a:ext uri="{FF2B5EF4-FFF2-40B4-BE49-F238E27FC236}">
                <a16:creationId xmlns:a16="http://schemas.microsoft.com/office/drawing/2014/main" id="{4EFEE816-AE90-B882-A756-32934E17764F}"/>
              </a:ext>
            </a:extLst>
          </p:cNvPr>
          <p:cNvSpPr>
            <a:spLocks noGrp="1"/>
          </p:cNvSpPr>
          <p:nvPr>
            <p:ph type="body" sz="quarter" idx="19"/>
          </p:nvPr>
        </p:nvSpPr>
        <p:spPr/>
        <p:txBody>
          <a:bodyPr/>
          <a:lstStyle/>
          <a:p>
            <a:r>
              <a:rPr lang="en-IE" dirty="0"/>
              <a:t>Stjórnun reiðuflæðis</a:t>
            </a:r>
          </a:p>
        </p:txBody>
      </p:sp>
      <p:cxnSp>
        <p:nvCxnSpPr>
          <p:cNvPr id="13" name="Straight Connector 12">
            <a:extLst>
              <a:ext uri="{FF2B5EF4-FFF2-40B4-BE49-F238E27FC236}">
                <a16:creationId xmlns:a16="http://schemas.microsoft.com/office/drawing/2014/main" id="{A1ED2E57-49B0-EFA2-10AF-E9A1C1A1F9AF}"/>
              </a:ext>
            </a:extLst>
          </p:cNvPr>
          <p:cNvCxnSpPr>
            <a:cxnSpLocks/>
          </p:cNvCxnSpPr>
          <p:nvPr/>
        </p:nvCxnSpPr>
        <p:spPr>
          <a:xfrm>
            <a:off x="555777" y="35444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B81B3331-834B-A8B8-F4E6-33B8C8806880}"/>
              </a:ext>
            </a:extLst>
          </p:cNvPr>
          <p:cNvSpPr txBox="1">
            <a:spLocks/>
          </p:cNvSpPr>
          <p:nvPr/>
        </p:nvSpPr>
        <p:spPr>
          <a:xfrm>
            <a:off x="691820" y="3728436"/>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Inngangur</a:t>
            </a:r>
          </a:p>
        </p:txBody>
      </p:sp>
    </p:spTree>
    <p:extLst>
      <p:ext uri="{BB962C8B-B14F-4D97-AF65-F5344CB8AC3E}">
        <p14:creationId xmlns:p14="http://schemas.microsoft.com/office/powerpoint/2010/main" val="701829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39C9E-36C2-4833-4D69-B27D04A507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56243E-1DD3-0AD0-D496-0603E8AFA1B8}"/>
              </a:ext>
            </a:extLst>
          </p:cNvPr>
          <p:cNvSpPr>
            <a:spLocks noGrp="1"/>
          </p:cNvSpPr>
          <p:nvPr>
            <p:ph type="body" sz="quarter" idx="16"/>
          </p:nvPr>
        </p:nvSpPr>
        <p:spPr>
          <a:xfrm>
            <a:off x="573015" y="1356327"/>
            <a:ext cx="10323585" cy="3066422"/>
          </a:xfrm>
        </p:spPr>
        <p:txBody>
          <a:bodyPr>
            <a:noAutofit/>
          </a:bodyPr>
          <a:lstStyle/>
          <a:p>
            <a:r>
              <a:rPr lang="en-US" sz="2400" b="1" dirty="0">
                <a:solidFill>
                  <a:srgbClr val="E96751"/>
                </a:solidFill>
              </a:rPr>
              <a:t>Kafli 9: </a:t>
            </a:r>
            <a:r>
              <a:rPr lang="en-US" sz="2400" b="1" dirty="0">
                <a:solidFill>
                  <a:srgbClr val="459597"/>
                </a:solidFill>
              </a:rPr>
              <a:t>Aukasala og stigbundnar valmöguleikar</a:t>
            </a:r>
          </a:p>
          <a:p>
            <a:pPr marL="342900" indent="-342900">
              <a:buFont typeface="Arial" panose="020B0604020202020204" pitchFamily="34" charset="0"/>
              <a:buChar char="•"/>
            </a:pPr>
            <a:r>
              <a:rPr lang="en-US" sz="2400" i="1" dirty="0">
                <a:solidFill>
                  <a:srgbClr val="E96751"/>
                </a:solidFill>
              </a:rPr>
              <a:t>Hvernig get ég þénað meira með því að bjóða viðbætur eða mismunandi verðstig? Hvaða </a:t>
            </a:r>
            <a:r>
              <a:rPr lang="en-US" sz="2400" b="1" i="1" dirty="0">
                <a:solidFill>
                  <a:srgbClr val="E96751"/>
                </a:solidFill>
              </a:rPr>
              <a:t>aukþjónustu gæti ég boðið sem gestir væru tilbúnir </a:t>
            </a:r>
            <a:r>
              <a:rPr lang="en-US" sz="2400" i="1" dirty="0">
                <a:solidFill>
                  <a:srgbClr val="E96751"/>
                </a:solidFill>
              </a:rPr>
              <a:t>að greiða fyrir?</a:t>
            </a:r>
          </a:p>
          <a:p>
            <a:pPr marL="342900" indent="-342900">
              <a:buFont typeface="Arial" panose="020B0604020202020204" pitchFamily="34" charset="0"/>
              <a:buChar char="•"/>
            </a:pPr>
            <a:endParaRPr lang="en-US" sz="2400" i="1" dirty="0">
              <a:solidFill>
                <a:srgbClr val="E96751"/>
              </a:solidFill>
            </a:endParaRPr>
          </a:p>
          <a:p>
            <a:r>
              <a:rPr lang="en-US" sz="2400" b="1" dirty="0">
                <a:solidFill>
                  <a:srgbClr val="595959"/>
                </a:solidFill>
              </a:rPr>
              <a:t>Markmið: </a:t>
            </a:r>
            <a:r>
              <a:rPr lang="en-US" sz="2400" dirty="0">
                <a:solidFill>
                  <a:srgbClr val="595959"/>
                </a:solidFill>
              </a:rPr>
              <a:t>Að búa </a:t>
            </a:r>
            <a:r>
              <a:rPr lang="en-US" sz="2400" b="1" dirty="0">
                <a:solidFill>
                  <a:srgbClr val="595959"/>
                </a:solidFill>
              </a:rPr>
              <a:t>til aukatekjumöguleika </a:t>
            </a:r>
            <a:r>
              <a:rPr lang="en-US" sz="2400" dirty="0">
                <a:solidFill>
                  <a:srgbClr val="595959"/>
                </a:solidFill>
              </a:rPr>
              <a:t>með </a:t>
            </a:r>
            <a:r>
              <a:rPr lang="en-US" sz="2400" b="1" dirty="0">
                <a:solidFill>
                  <a:srgbClr val="595959"/>
                </a:solidFill>
              </a:rPr>
              <a:t>valfrjálsum viðbótum </a:t>
            </a:r>
            <a:r>
              <a:rPr lang="en-US" sz="2400" dirty="0">
                <a:solidFill>
                  <a:srgbClr val="595959"/>
                </a:solidFill>
              </a:rPr>
              <a:t>og úrvalsuppfærslum.  </a:t>
            </a:r>
          </a:p>
          <a:p>
            <a:endParaRPr lang="en-US" sz="2400" dirty="0">
              <a:solidFill>
                <a:srgbClr val="595959"/>
              </a:solidFill>
            </a:endParaRPr>
          </a:p>
          <a:p>
            <a:r>
              <a:rPr lang="en-US" sz="2400" b="1" dirty="0">
                <a:solidFill>
                  <a:srgbClr val="E96751"/>
                </a:solidFill>
              </a:rPr>
              <a:t>Kafli 10: </a:t>
            </a:r>
            <a:r>
              <a:rPr lang="en-US" sz="2400" b="1" dirty="0">
                <a:solidFill>
                  <a:srgbClr val="459597"/>
                </a:solidFill>
              </a:rPr>
              <a:t>Fjárhagsáætlun, rekstursfylgni og tekjuspá </a:t>
            </a:r>
          </a:p>
          <a:p>
            <a:pPr marL="342900" indent="-342900">
              <a:buFont typeface="Arial" panose="020B0604020202020204" pitchFamily="34" charset="0"/>
              <a:buChar char="•"/>
            </a:pPr>
            <a:r>
              <a:rPr lang="en-US" sz="2400" i="1" dirty="0">
                <a:solidFill>
                  <a:srgbClr val="E96751"/>
                </a:solidFill>
              </a:rPr>
              <a:t>Hvernig get ég fylgst með </a:t>
            </a:r>
            <a:r>
              <a:rPr lang="en-US" sz="2400" b="1" i="1" dirty="0">
                <a:solidFill>
                  <a:srgbClr val="E96751"/>
                </a:solidFill>
              </a:rPr>
              <a:t>fjárhagslegri frammistöðu fyrirtækisins? </a:t>
            </a:r>
            <a:r>
              <a:rPr lang="en-US" sz="2400" i="1" dirty="0">
                <a:solidFill>
                  <a:srgbClr val="E96751"/>
                </a:solidFill>
              </a:rPr>
              <a:t>Er ég </a:t>
            </a:r>
            <a:r>
              <a:rPr lang="en-US" sz="2400" b="1" i="1" dirty="0">
                <a:solidFill>
                  <a:srgbClr val="E96751"/>
                </a:solidFill>
              </a:rPr>
              <a:t>að græða nóg </a:t>
            </a:r>
            <a:r>
              <a:rPr lang="en-US" sz="2400" i="1" dirty="0">
                <a:solidFill>
                  <a:srgbClr val="E96751"/>
                </a:solidFill>
              </a:rPr>
              <a:t>og hvað þarf ég </a:t>
            </a:r>
            <a:r>
              <a:rPr lang="en-US" sz="2400" b="1" i="1" dirty="0">
                <a:solidFill>
                  <a:srgbClr val="E96751"/>
                </a:solidFill>
              </a:rPr>
              <a:t>að stilla fjárhagslega til að bæta frammistöðu</a:t>
            </a:r>
            <a:r>
              <a:rPr lang="en-US" sz="2400" i="1" dirty="0">
                <a:solidFill>
                  <a:srgbClr val="E96751"/>
                </a:solidFill>
              </a:rPr>
              <a:t>?</a:t>
            </a:r>
          </a:p>
          <a:p>
            <a:pPr marL="342900" indent="-342900">
              <a:buFont typeface="Arial" panose="020B0604020202020204" pitchFamily="34" charset="0"/>
              <a:buChar char="•"/>
            </a:pPr>
            <a:endParaRPr lang="en-US" sz="2400" i="1" dirty="0">
              <a:solidFill>
                <a:srgbClr val="E96751"/>
              </a:solidFill>
            </a:endParaRPr>
          </a:p>
          <a:p>
            <a:r>
              <a:rPr lang="en-US" sz="2400" b="1" dirty="0">
                <a:solidFill>
                  <a:srgbClr val="595959"/>
                </a:solidFill>
              </a:rPr>
              <a:t>Markmið: </a:t>
            </a:r>
            <a:r>
              <a:rPr lang="en-IE" sz="2400" dirty="0">
                <a:solidFill>
                  <a:srgbClr val="595959"/>
                </a:solidFill>
              </a:rPr>
              <a:t>Að skilja hvernig verðlagning og bókanir hafa áhrif á heildartekjur. </a:t>
            </a:r>
            <a:r>
              <a:rPr lang="en-US" sz="2400" dirty="0">
                <a:solidFill>
                  <a:srgbClr val="595959"/>
                </a:solidFill>
              </a:rPr>
              <a:t>Fylgjast með </a:t>
            </a:r>
            <a:r>
              <a:rPr lang="en-US" sz="2400" b="1" dirty="0">
                <a:solidFill>
                  <a:srgbClr val="595959"/>
                </a:solidFill>
              </a:rPr>
              <a:t>raunverulegum og áætluðum tekjum </a:t>
            </a:r>
            <a:r>
              <a:rPr lang="en-US" sz="2400" dirty="0">
                <a:solidFill>
                  <a:srgbClr val="595959"/>
                </a:solidFill>
              </a:rPr>
              <a:t>og meta </a:t>
            </a:r>
            <a:r>
              <a:rPr lang="en-US" sz="2400" b="1" dirty="0">
                <a:solidFill>
                  <a:srgbClr val="595959"/>
                </a:solidFill>
              </a:rPr>
              <a:t>fjárhagslega frammistöðu </a:t>
            </a:r>
            <a:r>
              <a:rPr lang="en-US" sz="2400" dirty="0">
                <a:solidFill>
                  <a:srgbClr val="595959"/>
                </a:solidFill>
              </a:rPr>
              <a:t>þína yfir tíma. </a:t>
            </a:r>
          </a:p>
          <a:p>
            <a:endParaRPr lang="en-US" sz="2400" dirty="0">
              <a:solidFill>
                <a:srgbClr val="595959"/>
              </a:solidFill>
            </a:endParaRPr>
          </a:p>
          <a:p>
            <a:r>
              <a:rPr lang="en-US" sz="2400" dirty="0">
                <a:solidFill>
                  <a:srgbClr val="595959"/>
                </a:solidFill>
              </a:rPr>
              <a:t>. </a:t>
            </a:r>
          </a:p>
          <a:p>
            <a:pPr marL="342900" indent="-342900">
              <a:spcAft>
                <a:spcPts val="1200"/>
              </a:spcAft>
              <a:buFont typeface="Wingdings" panose="05000000000000000000" pitchFamily="2" charset="2"/>
              <a:buChar char="v"/>
            </a:pPr>
            <a:endParaRPr lang="en-US" sz="2400" dirty="0">
              <a:solidFill>
                <a:srgbClr val="595959"/>
              </a:solidFill>
            </a:endParaRPr>
          </a:p>
        </p:txBody>
      </p:sp>
      <p:sp>
        <p:nvSpPr>
          <p:cNvPr id="7" name="Slide Number Placeholder 5">
            <a:extLst>
              <a:ext uri="{FF2B5EF4-FFF2-40B4-BE49-F238E27FC236}">
                <a16:creationId xmlns:a16="http://schemas.microsoft.com/office/drawing/2014/main" id="{CD006F31-71BC-29BD-A8D1-39768A5FE433}"/>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5</a:t>
            </a:fld>
            <a:endParaRPr lang="fr-CA" dirty="0"/>
          </a:p>
        </p:txBody>
      </p:sp>
      <p:sp>
        <p:nvSpPr>
          <p:cNvPr id="4" name="Freeform 28">
            <a:extLst>
              <a:ext uri="{FF2B5EF4-FFF2-40B4-BE49-F238E27FC236}">
                <a16:creationId xmlns:a16="http://schemas.microsoft.com/office/drawing/2014/main" id="{11DFD7C6-DEA8-3E68-9F2B-B11566F0DC13}"/>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AF66955E-49FD-9CD9-CCA4-EEF737B4A63E}"/>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Kafli 9 – 10 </a:t>
            </a:r>
            <a:r>
              <a:rPr lang="en-US" sz="3000" dirty="0"/>
              <a:t>Að auka tekjur með viðbótarþjónustu og fjárhagslegu eftirliti</a:t>
            </a:r>
          </a:p>
        </p:txBody>
      </p:sp>
    </p:spTree>
    <p:extLst>
      <p:ext uri="{BB962C8B-B14F-4D97-AF65-F5344CB8AC3E}">
        <p14:creationId xmlns:p14="http://schemas.microsoft.com/office/powerpoint/2010/main" val="2664801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3EEC21C-81BB-38D8-4552-4E8910CFD619}"/>
              </a:ext>
            </a:extLst>
          </p:cNvPr>
          <p:cNvSpPr>
            <a:spLocks noGrp="1"/>
          </p:cNvSpPr>
          <p:nvPr>
            <p:ph type="body" sz="quarter" idx="18"/>
          </p:nvPr>
        </p:nvSpPr>
        <p:spPr>
          <a:xfrm>
            <a:off x="788656" y="770983"/>
            <a:ext cx="11031869" cy="3499183"/>
          </a:xfrm>
        </p:spPr>
        <p:txBody>
          <a:bodyPr/>
          <a:lstStyle/>
          <a:p>
            <a:pPr>
              <a:spcAft>
                <a:spcPts val="1200"/>
              </a:spcAft>
            </a:pPr>
            <a:r>
              <a:rPr lang="en-US" sz="2400" dirty="0"/>
              <a:t>Virkur sjóðstreymi er lífblóð hvers fyrirtækis, sérstaklega í gestaþjónustu og ferðaþjónustu, þar sem tekjur geta verið árstíðabundnar.</a:t>
            </a:r>
          </a:p>
          <a:p>
            <a:pPr>
              <a:spcAft>
                <a:spcPts val="1200"/>
              </a:spcAft>
            </a:pPr>
            <a:r>
              <a:rPr lang="en-US" sz="2400" b="1" dirty="0"/>
              <a:t>Að stjórna sjóðstreymi </a:t>
            </a:r>
            <a:r>
              <a:rPr lang="en-US" sz="2400" dirty="0"/>
              <a:t>felur í sér að fylgjast virkt með og stýra peningunum sem koma inn og fara út, svo þú hafir alltaf nægilegt fé til að standa við skuldbindingar þínar. Hér er hvers vegna það er mikilvægt:</a:t>
            </a:r>
          </a:p>
          <a:p>
            <a:endParaRPr lang="en-IE" dirty="0"/>
          </a:p>
        </p:txBody>
      </p:sp>
      <p:sp>
        <p:nvSpPr>
          <p:cNvPr id="7" name="Text Placeholder 6">
            <a:extLst>
              <a:ext uri="{FF2B5EF4-FFF2-40B4-BE49-F238E27FC236}">
                <a16:creationId xmlns:a16="http://schemas.microsoft.com/office/drawing/2014/main" id="{957DA9A7-890B-2DD9-4A9F-3198842499CC}"/>
              </a:ext>
            </a:extLst>
          </p:cNvPr>
          <p:cNvSpPr>
            <a:spLocks noGrp="1"/>
          </p:cNvSpPr>
          <p:nvPr>
            <p:ph type="body" sz="quarter" idx="16"/>
          </p:nvPr>
        </p:nvSpPr>
        <p:spPr>
          <a:xfrm>
            <a:off x="780423" y="205953"/>
            <a:ext cx="10614687" cy="803654"/>
          </a:xfrm>
        </p:spPr>
        <p:txBody>
          <a:bodyPr/>
          <a:lstStyle/>
          <a:p>
            <a:r>
              <a:rPr lang="en-US" dirty="0"/>
              <a:t>Mikilvægi rekstrarfjárstreymisstjórnunar</a:t>
            </a:r>
            <a:endParaRPr lang="en-IE" dirty="0"/>
          </a:p>
          <a:p>
            <a:endParaRPr lang="en-IE" dirty="0"/>
          </a:p>
        </p:txBody>
      </p:sp>
      <p:pic>
        <p:nvPicPr>
          <p:cNvPr id="16" name="Graphic 15" descr="Gears outline">
            <a:extLst>
              <a:ext uri="{FF2B5EF4-FFF2-40B4-BE49-F238E27FC236}">
                <a16:creationId xmlns:a16="http://schemas.microsoft.com/office/drawing/2014/main" id="{372AAE65-42D4-E538-14F4-DEBAB04BBA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655" y="3107232"/>
            <a:ext cx="954420" cy="954420"/>
          </a:xfrm>
          <a:prstGeom prst="rect">
            <a:avLst/>
          </a:prstGeom>
        </p:spPr>
      </p:pic>
      <p:grpSp>
        <p:nvGrpSpPr>
          <p:cNvPr id="17" name="Group 16">
            <a:extLst>
              <a:ext uri="{FF2B5EF4-FFF2-40B4-BE49-F238E27FC236}">
                <a16:creationId xmlns:a16="http://schemas.microsoft.com/office/drawing/2014/main" id="{FF23E26C-73EA-B92C-5E1C-8081CEF49679}"/>
              </a:ext>
            </a:extLst>
          </p:cNvPr>
          <p:cNvGrpSpPr/>
          <p:nvPr/>
        </p:nvGrpSpPr>
        <p:grpSpPr>
          <a:xfrm>
            <a:off x="561975" y="2919043"/>
            <a:ext cx="11258550" cy="3733004"/>
            <a:chOff x="1971016" y="947872"/>
            <a:chExt cx="5363234" cy="4957889"/>
          </a:xfrm>
          <a:effectLst>
            <a:outerShdw blurRad="63500" sx="102000" sy="102000" algn="ctr" rotWithShape="0">
              <a:prstClr val="black">
                <a:alpha val="40000"/>
              </a:prstClr>
            </a:outerShdw>
          </a:effectLst>
        </p:grpSpPr>
        <p:sp>
          <p:nvSpPr>
            <p:cNvPr id="18" name="Freeform: Shape 17">
              <a:extLst>
                <a:ext uri="{FF2B5EF4-FFF2-40B4-BE49-F238E27FC236}">
                  <a16:creationId xmlns:a16="http://schemas.microsoft.com/office/drawing/2014/main" id="{315DE76F-71D0-833E-F59D-86B957757FD8}"/>
                </a:ext>
              </a:extLst>
            </p:cNvPr>
            <p:cNvSpPr/>
            <p:nvPr/>
          </p:nvSpPr>
          <p:spPr>
            <a:xfrm>
              <a:off x="1971016" y="955962"/>
              <a:ext cx="2540025"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Undirbúnings fyrir óvæntar aðstæður</a:t>
              </a:r>
              <a:endParaRPr lang="en-GB" sz="2400" b="1" kern="1200" dirty="0">
                <a:solidFill>
                  <a:schemeClr val="bg1"/>
                </a:solidFill>
              </a:endParaRPr>
            </a:p>
          </p:txBody>
        </p:sp>
        <p:sp>
          <p:nvSpPr>
            <p:cNvPr id="19" name="Freeform: Shape 18">
              <a:extLst>
                <a:ext uri="{FF2B5EF4-FFF2-40B4-BE49-F238E27FC236}">
                  <a16:creationId xmlns:a16="http://schemas.microsoft.com/office/drawing/2014/main" id="{8BF26E48-D7D0-4E60-5779-E6AEEB84CDD4}"/>
                </a:ext>
              </a:extLst>
            </p:cNvPr>
            <p:cNvSpPr/>
            <p:nvPr/>
          </p:nvSpPr>
          <p:spPr>
            <a:xfrm>
              <a:off x="1971016" y="2199807"/>
              <a:ext cx="2540025"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Góð rekstrarsjóðsstjórnun hjálpar til við </a:t>
              </a:r>
              <a:r>
                <a:rPr lang="en-US" sz="2200" b="1" dirty="0">
                  <a:solidFill>
                    <a:srgbClr val="595959"/>
                  </a:solidFill>
                </a:rPr>
                <a:t>að dempa óvænt útgjöld </a:t>
              </a:r>
              <a:r>
                <a:rPr lang="en-US" sz="2200" dirty="0">
                  <a:solidFill>
                    <a:srgbClr val="595959"/>
                  </a:solidFill>
                </a:rPr>
                <a:t>eða niðursveiflur.</a:t>
              </a:r>
            </a:p>
            <a:p>
              <a:pPr marL="342900" lvl="1" indent="-342900" defTabSz="1066800">
                <a:lnSpc>
                  <a:spcPct val="90000"/>
                </a:lnSpc>
                <a:spcBef>
                  <a:spcPct val="0"/>
                </a:spcBef>
                <a:spcAft>
                  <a:spcPct val="15000"/>
                </a:spcAft>
                <a:buFont typeface="Wingdings" panose="05000000000000000000" pitchFamily="2" charset="2"/>
                <a:buChar char="ü"/>
              </a:pPr>
              <a:r>
                <a:rPr lang="en-US" sz="2200" b="1" dirty="0">
                  <a:solidFill>
                    <a:srgbClr val="595959"/>
                  </a:solidFill>
                </a:rPr>
                <a:t>Athugið: </a:t>
              </a:r>
              <a:r>
                <a:rPr lang="en-US" sz="2200" dirty="0">
                  <a:solidFill>
                    <a:srgbClr val="595959"/>
                  </a:solidFill>
                </a:rPr>
                <a:t>Gjaldstreymi er ekki það sama og hagnaður, og fyrirtæki getur verið að græða peninga á pappír en lent í vandræðum ef reiðufé er bundið upp eða greiðslutímar eru óhagstæðir.</a:t>
              </a:r>
            </a:p>
          </p:txBody>
        </p:sp>
        <p:sp>
          <p:nvSpPr>
            <p:cNvPr id="20" name="Freeform: Shape 19">
              <a:extLst>
                <a:ext uri="{FF2B5EF4-FFF2-40B4-BE49-F238E27FC236}">
                  <a16:creationId xmlns:a16="http://schemas.microsoft.com/office/drawing/2014/main" id="{DE560277-136A-7CD4-A793-B38C6F9A86C9}"/>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Dæmi</a:t>
              </a:r>
            </a:p>
          </p:txBody>
        </p:sp>
        <p:sp>
          <p:nvSpPr>
            <p:cNvPr id="21" name="Freeform: Shape 20">
              <a:extLst>
                <a:ext uri="{FF2B5EF4-FFF2-40B4-BE49-F238E27FC236}">
                  <a16:creationId xmlns:a16="http://schemas.microsoft.com/office/drawing/2014/main" id="{FB9E5797-9A55-4452-0000-0AD240E98643}"/>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Í samhengi gistingar í ferðaþjónustu gæti þetta verið allt frá skyndilegri viðgerð (t.d. pípuleka í gistiheimili þínu sem þarf tafarlausa viðgerð) til efnahagslægðar eða ferðatakmarkana sem draga úr bókunum. Með lausafé til öryggis geturðu tekist á við þessar óvæntu aðstæður án þess að ógna rekstri þínum. Án þess getur jafnvel arðbær rekstur lent í krísu. </a:t>
              </a:r>
            </a:p>
          </p:txBody>
        </p:sp>
      </p:grpSp>
      <p:pic>
        <p:nvPicPr>
          <p:cNvPr id="22" name="Graphic 21" descr="Surprised face with solid fill with solid fill">
            <a:extLst>
              <a:ext uri="{FF2B5EF4-FFF2-40B4-BE49-F238E27FC236}">
                <a16:creationId xmlns:a16="http://schemas.microsoft.com/office/drawing/2014/main" id="{DF0E57A8-3836-3D93-07AE-194003A33B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654" y="2987250"/>
            <a:ext cx="806220" cy="806220"/>
          </a:xfrm>
          <a:prstGeom prst="rect">
            <a:avLst/>
          </a:prstGeom>
        </p:spPr>
      </p:pic>
    </p:spTree>
    <p:extLst>
      <p:ext uri="{BB962C8B-B14F-4D97-AF65-F5344CB8AC3E}">
        <p14:creationId xmlns:p14="http://schemas.microsoft.com/office/powerpoint/2010/main" val="2022199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E2F09-314F-A8B4-C719-81C811BEDD4C}"/>
            </a:ext>
          </a:extLst>
        </p:cNvPr>
        <p:cNvGrpSpPr/>
        <p:nvPr/>
      </p:nvGrpSpPr>
      <p:grpSpPr>
        <a:xfrm>
          <a:off x="0" y="0"/>
          <a:ext cx="0" cy="0"/>
          <a:chOff x="0" y="0"/>
          <a:chExt cx="0" cy="0"/>
        </a:xfrm>
      </p:grpSpPr>
      <p:pic>
        <p:nvPicPr>
          <p:cNvPr id="5" name="Graphic 4" descr="Surprised face with solid fill with solid fill">
            <a:extLst>
              <a:ext uri="{FF2B5EF4-FFF2-40B4-BE49-F238E27FC236}">
                <a16:creationId xmlns:a16="http://schemas.microsoft.com/office/drawing/2014/main" id="{41780BCE-1794-97C6-7B87-5CD911E1A2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7898" y="368646"/>
            <a:ext cx="806220" cy="806220"/>
          </a:xfrm>
          <a:prstGeom prst="rect">
            <a:avLst/>
          </a:prstGeom>
        </p:spPr>
      </p:pic>
      <p:grpSp>
        <p:nvGrpSpPr>
          <p:cNvPr id="15" name="Group 14">
            <a:extLst>
              <a:ext uri="{FF2B5EF4-FFF2-40B4-BE49-F238E27FC236}">
                <a16:creationId xmlns:a16="http://schemas.microsoft.com/office/drawing/2014/main" id="{7373A01F-9245-5193-EA6D-1E50A23A4D53}"/>
              </a:ext>
            </a:extLst>
          </p:cNvPr>
          <p:cNvGrpSpPr/>
          <p:nvPr/>
        </p:nvGrpSpPr>
        <p:grpSpPr>
          <a:xfrm>
            <a:off x="603085" y="3705147"/>
            <a:ext cx="10985830" cy="2843334"/>
            <a:chOff x="1971016" y="947872"/>
            <a:chExt cx="5363234" cy="4957889"/>
          </a:xfrm>
          <a:effectLst>
            <a:outerShdw blurRad="63500" sx="102000" sy="102000" algn="ctr" rotWithShape="0">
              <a:prstClr val="black">
                <a:alpha val="40000"/>
              </a:prstClr>
            </a:outerShdw>
          </a:effectLst>
        </p:grpSpPr>
        <p:sp>
          <p:nvSpPr>
            <p:cNvPr id="16" name="Freeform: Shape 15">
              <a:extLst>
                <a:ext uri="{FF2B5EF4-FFF2-40B4-BE49-F238E27FC236}">
                  <a16:creationId xmlns:a16="http://schemas.microsoft.com/office/drawing/2014/main" id="{E781494C-DBF8-4532-C0B2-BA18168DEB51}"/>
                </a:ext>
              </a:extLst>
            </p:cNvPr>
            <p:cNvSpPr/>
            <p:nvPr/>
          </p:nvSpPr>
          <p:spPr>
            <a:xfrm>
              <a:off x="1971016" y="955963"/>
              <a:ext cx="2540025"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Fjárfestu í vexti</a:t>
              </a:r>
              <a:endParaRPr lang="en-GB" sz="2400" b="1" kern="1200" dirty="0">
                <a:solidFill>
                  <a:schemeClr val="bg1"/>
                </a:solidFill>
              </a:endParaRPr>
            </a:p>
          </p:txBody>
        </p:sp>
        <p:sp>
          <p:nvSpPr>
            <p:cNvPr id="17" name="Freeform: Shape 16">
              <a:extLst>
                <a:ext uri="{FF2B5EF4-FFF2-40B4-BE49-F238E27FC236}">
                  <a16:creationId xmlns:a16="http://schemas.microsoft.com/office/drawing/2014/main" id="{E6820F3D-15A9-5A2B-B80D-C4C99D9EF667}"/>
                </a:ext>
              </a:extLst>
            </p:cNvPr>
            <p:cNvSpPr/>
            <p:nvPr/>
          </p:nvSpPr>
          <p:spPr>
            <a:xfrm>
              <a:off x="1971016" y="2199807"/>
              <a:ext cx="2540025"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Þegar þú stýrir sjóðstreymi vel myndar þú umfram sjóð sem hægt er að endurfesta í fyrirtækinu. Ef þú stýrir ekki sjóðstreymi gætirðu misst af vaxtartækifærum vegna þess að þú ert alltaf að eltast við að standa straum af útgjöldum.</a:t>
              </a:r>
              <a:endParaRPr lang="en-GB" sz="2200" kern="1200" dirty="0">
                <a:solidFill>
                  <a:srgbClr val="595959"/>
                </a:solidFill>
              </a:endParaRPr>
            </a:p>
          </p:txBody>
        </p:sp>
        <p:sp>
          <p:nvSpPr>
            <p:cNvPr id="18" name="Freeform: Shape 17">
              <a:extLst>
                <a:ext uri="{FF2B5EF4-FFF2-40B4-BE49-F238E27FC236}">
                  <a16:creationId xmlns:a16="http://schemas.microsoft.com/office/drawing/2014/main" id="{6D15BEE7-3089-0DDF-3EF1-48EAA1C1DFD3}"/>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Dæmi</a:t>
              </a:r>
            </a:p>
          </p:txBody>
        </p:sp>
        <p:sp>
          <p:nvSpPr>
            <p:cNvPr id="19" name="Freeform: Shape 18">
              <a:extLst>
                <a:ext uri="{FF2B5EF4-FFF2-40B4-BE49-F238E27FC236}">
                  <a16:creationId xmlns:a16="http://schemas.microsoft.com/office/drawing/2014/main" id="{072E1D5E-B1FB-C42E-209C-D4CA5D07446C}"/>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Til dæmis gæti stöðugur jákvæður rekstrarsjóðsflæði gert þér kleift að bæta við nýrri visthyrðingarkofa eða uppfæra aðstöðu (t.d. með uppsetningu sólarsellna til að draga úr langtímakostnaði). </a:t>
              </a:r>
            </a:p>
          </p:txBody>
        </p:sp>
      </p:grpSp>
      <p:grpSp>
        <p:nvGrpSpPr>
          <p:cNvPr id="23" name="Group 22">
            <a:extLst>
              <a:ext uri="{FF2B5EF4-FFF2-40B4-BE49-F238E27FC236}">
                <a16:creationId xmlns:a16="http://schemas.microsoft.com/office/drawing/2014/main" id="{FE3A2648-C784-3EA0-8610-1A5C08D347DB}"/>
              </a:ext>
            </a:extLst>
          </p:cNvPr>
          <p:cNvGrpSpPr/>
          <p:nvPr/>
        </p:nvGrpSpPr>
        <p:grpSpPr>
          <a:xfrm>
            <a:off x="603085" y="368646"/>
            <a:ext cx="10985830" cy="3200850"/>
            <a:chOff x="2034540" y="947872"/>
            <a:chExt cx="5299710" cy="4957889"/>
          </a:xfrm>
          <a:effectLst>
            <a:outerShdw blurRad="63500" sx="102000" sy="102000" algn="ctr" rotWithShape="0">
              <a:prstClr val="black">
                <a:alpha val="40000"/>
              </a:prstClr>
            </a:outerShdw>
          </a:effectLst>
        </p:grpSpPr>
        <p:sp>
          <p:nvSpPr>
            <p:cNvPr id="24" name="Freeform: Shape 23">
              <a:extLst>
                <a:ext uri="{FF2B5EF4-FFF2-40B4-BE49-F238E27FC236}">
                  <a16:creationId xmlns:a16="http://schemas.microsoft.com/office/drawing/2014/main" id="{E562E69A-021A-D355-420C-B84C41038B04}"/>
                </a:ext>
              </a:extLst>
            </p:cNvPr>
            <p:cNvSpPr/>
            <p:nvPr/>
          </p:nvSpPr>
          <p:spPr>
            <a:xfrm>
              <a:off x="2034540" y="955962"/>
              <a:ext cx="2476501"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Halda rekstri gangandi</a:t>
              </a:r>
              <a:endParaRPr lang="en-GB" sz="2400" b="1" kern="1200" dirty="0">
                <a:solidFill>
                  <a:schemeClr val="bg1"/>
                </a:solidFill>
              </a:endParaRPr>
            </a:p>
          </p:txBody>
        </p:sp>
        <p:sp>
          <p:nvSpPr>
            <p:cNvPr id="25" name="Freeform: Shape 24">
              <a:extLst>
                <a:ext uri="{FF2B5EF4-FFF2-40B4-BE49-F238E27FC236}">
                  <a16:creationId xmlns:a16="http://schemas.microsoft.com/office/drawing/2014/main" id="{F7943CEA-F463-4E69-D8E5-8C03F8DE625A}"/>
                </a:ext>
              </a:extLst>
            </p:cNvPr>
            <p:cNvSpPr/>
            <p:nvPr/>
          </p:nvSpPr>
          <p:spPr>
            <a:xfrm>
              <a:off x="2034541" y="2199808"/>
              <a:ext cx="2476500" cy="370595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Jákvæð rekstrarsjóðsstreymi (meira innstreymi en útstreymi) </a:t>
              </a:r>
              <a:r>
                <a:rPr lang="en-US" sz="2200" b="1" dirty="0">
                  <a:solidFill>
                    <a:srgbClr val="595959"/>
                  </a:solidFill>
                </a:rPr>
                <a:t>tryggir að þú getir greitt reikninga, </a:t>
              </a:r>
              <a:r>
                <a:rPr lang="en-US" sz="2200" dirty="0">
                  <a:solidFill>
                    <a:srgbClr val="595959"/>
                  </a:solidFill>
                </a:rPr>
                <a:t>birgja og </a:t>
              </a:r>
              <a:r>
                <a:rPr lang="en-US" sz="2200" b="1" dirty="0">
                  <a:solidFill>
                    <a:srgbClr val="595959"/>
                  </a:solidFill>
                </a:rPr>
                <a:t>laun </a:t>
              </a:r>
              <a:r>
                <a:rPr lang="en-US" sz="2200" dirty="0">
                  <a:solidFill>
                    <a:srgbClr val="595959"/>
                  </a:solidFill>
                </a:rPr>
                <a:t>starfsmanna á réttum tíma.</a:t>
              </a:r>
              <a:endParaRPr lang="en-GB" sz="2200" kern="1200" dirty="0">
                <a:solidFill>
                  <a:srgbClr val="595959"/>
                </a:solidFill>
              </a:endParaRPr>
            </a:p>
          </p:txBody>
        </p:sp>
        <p:sp>
          <p:nvSpPr>
            <p:cNvPr id="26" name="Freeform: Shape 25">
              <a:extLst>
                <a:ext uri="{FF2B5EF4-FFF2-40B4-BE49-F238E27FC236}">
                  <a16:creationId xmlns:a16="http://schemas.microsoft.com/office/drawing/2014/main" id="{2EE83712-AE77-A1BC-5D26-77C566061723}"/>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Dæmi</a:t>
              </a:r>
            </a:p>
          </p:txBody>
        </p:sp>
        <p:sp>
          <p:nvSpPr>
            <p:cNvPr id="27" name="Freeform: Shape 26">
              <a:extLst>
                <a:ext uri="{FF2B5EF4-FFF2-40B4-BE49-F238E27FC236}">
                  <a16:creationId xmlns:a16="http://schemas.microsoft.com/office/drawing/2014/main" id="{586723F8-9D94-8231-EAFE-3A14F08F1474}"/>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Þú þarft nægt mánaðarlegt reiðufjárstreymi frá dvöl gesta til að greiða fyrir þrif, þjónustugjöld og alla veðlán eða leigu á eignum þínum. </a:t>
              </a:r>
            </a:p>
            <a:p>
              <a:r>
                <a:rPr lang="en-US" sz="2200" dirty="0">
                  <a:solidFill>
                    <a:srgbClr val="595959"/>
                  </a:solidFill>
                </a:rPr>
                <a:t>Ef viðskiptavinir greiða seint eða bókanir dragast óvænt saman, gætirðu átt í erfiðleikum með að standa straum af þessum grunnþörfum án varasjóðs.</a:t>
              </a:r>
            </a:p>
          </p:txBody>
        </p:sp>
      </p:grpSp>
      <p:pic>
        <p:nvPicPr>
          <p:cNvPr id="28" name="Graphic 27" descr="Gears outline">
            <a:extLst>
              <a:ext uri="{FF2B5EF4-FFF2-40B4-BE49-F238E27FC236}">
                <a16:creationId xmlns:a16="http://schemas.microsoft.com/office/drawing/2014/main" id="{BE92F7C4-ACC8-7915-EE14-5506DC3F8E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798" y="294546"/>
            <a:ext cx="954420" cy="954420"/>
          </a:xfrm>
          <a:prstGeom prst="rect">
            <a:avLst/>
          </a:prstGeom>
        </p:spPr>
      </p:pic>
      <p:pic>
        <p:nvPicPr>
          <p:cNvPr id="30" name="Graphic 29" descr="Piggy Bank with solid fill">
            <a:extLst>
              <a:ext uri="{FF2B5EF4-FFF2-40B4-BE49-F238E27FC236}">
                <a16:creationId xmlns:a16="http://schemas.microsoft.com/office/drawing/2014/main" id="{9F9BFD4F-48CB-5C86-0CEE-7E2BECFFB3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400" y="3571158"/>
            <a:ext cx="914400" cy="914400"/>
          </a:xfrm>
          <a:prstGeom prst="rect">
            <a:avLst/>
          </a:prstGeom>
        </p:spPr>
      </p:pic>
    </p:spTree>
    <p:extLst>
      <p:ext uri="{BB962C8B-B14F-4D97-AF65-F5344CB8AC3E}">
        <p14:creationId xmlns:p14="http://schemas.microsoft.com/office/powerpoint/2010/main" val="728499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6BC76-9BA3-F8FE-D5CD-68BA763723D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A049973-E33B-B3E0-6C52-60A12BBAA742}"/>
              </a:ext>
            </a:extLst>
          </p:cNvPr>
          <p:cNvSpPr/>
          <p:nvPr/>
        </p:nvSpPr>
        <p:spPr>
          <a:xfrm>
            <a:off x="1438748" y="257967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CD78F6F6-6E03-A70F-E3B4-6C932ADD7AEE}"/>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2CB2D522-800A-F7BA-8FAC-92F75039CDE8}"/>
              </a:ext>
            </a:extLst>
          </p:cNvPr>
          <p:cNvSpPr>
            <a:spLocks noGrp="1"/>
          </p:cNvSpPr>
          <p:nvPr>
            <p:ph type="body" sz="quarter" idx="27"/>
          </p:nvPr>
        </p:nvSpPr>
        <p:spPr>
          <a:xfrm>
            <a:off x="849241" y="383586"/>
            <a:ext cx="10429526" cy="720752"/>
          </a:xfrm>
        </p:spPr>
        <p:txBody>
          <a:bodyPr/>
          <a:lstStyle/>
          <a:p>
            <a:r>
              <a:rPr lang="en-US" dirty="0">
                <a:solidFill>
                  <a:schemeClr val="bg1"/>
                </a:solidFill>
              </a:rPr>
              <a:t>Stjórnun reiðufjárstreymis felur í sér</a:t>
            </a:r>
            <a:endParaRPr lang="en-IE" dirty="0">
              <a:solidFill>
                <a:schemeClr val="bg1"/>
              </a:solidFill>
            </a:endParaRPr>
          </a:p>
        </p:txBody>
      </p:sp>
      <p:sp>
        <p:nvSpPr>
          <p:cNvPr id="7" name="Flowchart: Alternate Process 6">
            <a:extLst>
              <a:ext uri="{FF2B5EF4-FFF2-40B4-BE49-F238E27FC236}">
                <a16:creationId xmlns:a16="http://schemas.microsoft.com/office/drawing/2014/main" id="{9C5FF36B-E6BC-71F8-EF50-BD1607AC5E3F}"/>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Text Placeholder 5">
            <a:extLst>
              <a:ext uri="{FF2B5EF4-FFF2-40B4-BE49-F238E27FC236}">
                <a16:creationId xmlns:a16="http://schemas.microsoft.com/office/drawing/2014/main" id="{5D91AF68-76C1-A172-959C-647647B4268D}"/>
              </a:ext>
            </a:extLst>
          </p:cNvPr>
          <p:cNvSpPr txBox="1">
            <a:spLocks/>
          </p:cNvSpPr>
          <p:nvPr/>
        </p:nvSpPr>
        <p:spPr>
          <a:xfrm>
            <a:off x="1460732" y="148712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Fylgjast með fjárstreymi inn í og út úr fyrirtækinu þínu yfir tíma</a:t>
            </a:r>
            <a:endParaRPr lang="en-GB" sz="2400" i="1" dirty="0">
              <a:solidFill>
                <a:schemeClr val="bg1"/>
              </a:solidFill>
            </a:endParaRPr>
          </a:p>
        </p:txBody>
      </p:sp>
      <p:cxnSp>
        <p:nvCxnSpPr>
          <p:cNvPr id="14" name="Connector: Elbow 13">
            <a:extLst>
              <a:ext uri="{FF2B5EF4-FFF2-40B4-BE49-F238E27FC236}">
                <a16:creationId xmlns:a16="http://schemas.microsoft.com/office/drawing/2014/main" id="{17104C78-0183-F702-5D71-0EB0B0B03941}"/>
              </a:ext>
            </a:extLst>
          </p:cNvPr>
          <p:cNvCxnSpPr>
            <a:cxnSpLocks/>
            <a:stCxn id="7" idx="1"/>
            <a:endCxn id="11" idx="1"/>
          </p:cNvCxnSpPr>
          <p:nvPr/>
        </p:nvCxnSpPr>
        <p:spPr>
          <a:xfrm rot="10800000" flipH="1" flipV="1">
            <a:off x="798380" y="1835198"/>
            <a:ext cx="640368" cy="1341256"/>
          </a:xfrm>
          <a:prstGeom prst="bentConnector3">
            <a:avLst>
              <a:gd name="adj1" fmla="val -35698"/>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C6BAE755-F692-466C-EBAF-B87767D57D42}"/>
              </a:ext>
            </a:extLst>
          </p:cNvPr>
          <p:cNvCxnSpPr>
            <a:cxnSpLocks/>
          </p:cNvCxnSpPr>
          <p:nvPr/>
        </p:nvCxnSpPr>
        <p:spPr>
          <a:xfrm rot="16200000" flipH="1">
            <a:off x="-328895" y="4069022"/>
            <a:ext cx="2538246" cy="753109"/>
          </a:xfrm>
          <a:prstGeom prst="bentConnector3">
            <a:avLst>
              <a:gd name="adj1" fmla="val 5000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80182196-A052-1154-A22D-B51A8B80DE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grpSp>
        <p:nvGrpSpPr>
          <p:cNvPr id="2" name="Graphic 4">
            <a:extLst>
              <a:ext uri="{FF2B5EF4-FFF2-40B4-BE49-F238E27FC236}">
                <a16:creationId xmlns:a16="http://schemas.microsoft.com/office/drawing/2014/main" id="{2E88001E-4C04-4F02-A2B8-6DD42CB49AE1}"/>
              </a:ext>
            </a:extLst>
          </p:cNvPr>
          <p:cNvGrpSpPr/>
          <p:nvPr/>
        </p:nvGrpSpPr>
        <p:grpSpPr>
          <a:xfrm>
            <a:off x="124359" y="297800"/>
            <a:ext cx="797602" cy="981708"/>
            <a:chOff x="8562576" y="840432"/>
            <a:chExt cx="1214370" cy="1473490"/>
          </a:xfrm>
        </p:grpSpPr>
        <p:sp>
          <p:nvSpPr>
            <p:cNvPr id="4" name="Freeform 160">
              <a:extLst>
                <a:ext uri="{FF2B5EF4-FFF2-40B4-BE49-F238E27FC236}">
                  <a16:creationId xmlns:a16="http://schemas.microsoft.com/office/drawing/2014/main" id="{1D6D4A87-9CEE-E30B-D5F9-126E70A54478}"/>
                </a:ext>
              </a:extLst>
            </p:cNvPr>
            <p:cNvSpPr/>
            <p:nvPr/>
          </p:nvSpPr>
          <p:spPr>
            <a:xfrm>
              <a:off x="9099575" y="911656"/>
              <a:ext cx="3429" cy="3429"/>
            </a:xfrm>
            <a:custGeom>
              <a:avLst/>
              <a:gdLst>
                <a:gd name="connsiteX0" fmla="*/ 0 w 3429"/>
                <a:gd name="connsiteY0" fmla="*/ 0 h 3429"/>
                <a:gd name="connsiteX1" fmla="*/ 3429 w 3429"/>
                <a:gd name="connsiteY1" fmla="*/ 3429 h 3429"/>
                <a:gd name="connsiteX2" fmla="*/ 0 w 3429"/>
                <a:gd name="connsiteY2" fmla="*/ 0 h 3429"/>
              </a:gdLst>
              <a:ahLst/>
              <a:cxnLst>
                <a:cxn ang="0">
                  <a:pos x="connsiteX0" y="connsiteY0"/>
                </a:cxn>
                <a:cxn ang="0">
                  <a:pos x="connsiteX1" y="connsiteY1"/>
                </a:cxn>
                <a:cxn ang="0">
                  <a:pos x="connsiteX2" y="connsiteY2"/>
                </a:cxn>
              </a:cxnLst>
              <a:rect l="l" t="t" r="r" b="b"/>
              <a:pathLst>
                <a:path w="3429" h="3429">
                  <a:moveTo>
                    <a:pt x="0" y="0"/>
                  </a:moveTo>
                  <a:cubicBezTo>
                    <a:pt x="1143" y="1143"/>
                    <a:pt x="2286" y="2286"/>
                    <a:pt x="3429" y="3429"/>
                  </a:cubicBezTo>
                  <a:cubicBezTo>
                    <a:pt x="2286"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5" name="Freeform 161">
              <a:extLst>
                <a:ext uri="{FF2B5EF4-FFF2-40B4-BE49-F238E27FC236}">
                  <a16:creationId xmlns:a16="http://schemas.microsoft.com/office/drawing/2014/main" id="{7EE04C5D-CCD6-0253-132B-25A14489951D}"/>
                </a:ext>
              </a:extLst>
            </p:cNvPr>
            <p:cNvSpPr/>
            <p:nvPr/>
          </p:nvSpPr>
          <p:spPr>
            <a:xfrm>
              <a:off x="9104833" y="917143"/>
              <a:ext cx="2971" cy="3429"/>
            </a:xfrm>
            <a:custGeom>
              <a:avLst/>
              <a:gdLst>
                <a:gd name="connsiteX0" fmla="*/ 0 w 2971"/>
                <a:gd name="connsiteY0" fmla="*/ 0 h 3429"/>
                <a:gd name="connsiteX1" fmla="*/ 2972 w 2971"/>
                <a:gd name="connsiteY1" fmla="*/ 3429 h 3429"/>
                <a:gd name="connsiteX2" fmla="*/ 0 w 2971"/>
                <a:gd name="connsiteY2" fmla="*/ 0 h 3429"/>
              </a:gdLst>
              <a:ahLst/>
              <a:cxnLst>
                <a:cxn ang="0">
                  <a:pos x="connsiteX0" y="connsiteY0"/>
                </a:cxn>
                <a:cxn ang="0">
                  <a:pos x="connsiteX1" y="connsiteY1"/>
                </a:cxn>
                <a:cxn ang="0">
                  <a:pos x="connsiteX2" y="connsiteY2"/>
                </a:cxn>
              </a:cxnLst>
              <a:rect l="l" t="t" r="r" b="b"/>
              <a:pathLst>
                <a:path w="2971" h="3429">
                  <a:moveTo>
                    <a:pt x="0" y="0"/>
                  </a:moveTo>
                  <a:cubicBezTo>
                    <a:pt x="1143" y="1143"/>
                    <a:pt x="2058" y="2286"/>
                    <a:pt x="2972" y="3429"/>
                  </a:cubicBezTo>
                  <a:cubicBezTo>
                    <a:pt x="2058"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16" name="Freeform 162">
              <a:extLst>
                <a:ext uri="{FF2B5EF4-FFF2-40B4-BE49-F238E27FC236}">
                  <a16:creationId xmlns:a16="http://schemas.microsoft.com/office/drawing/2014/main" id="{AEBA8EE3-E2FA-E9E0-991A-425EC2D91228}"/>
                </a:ext>
              </a:extLst>
            </p:cNvPr>
            <p:cNvSpPr/>
            <p:nvPr/>
          </p:nvSpPr>
          <p:spPr>
            <a:xfrm>
              <a:off x="9093860" y="906627"/>
              <a:ext cx="3886" cy="3429"/>
            </a:xfrm>
            <a:custGeom>
              <a:avLst/>
              <a:gdLst>
                <a:gd name="connsiteX0" fmla="*/ 0 w 3886"/>
                <a:gd name="connsiteY0" fmla="*/ 0 h 3429"/>
                <a:gd name="connsiteX1" fmla="*/ 3887 w 3886"/>
                <a:gd name="connsiteY1" fmla="*/ 3429 h 3429"/>
                <a:gd name="connsiteX2" fmla="*/ 0 w 3886"/>
                <a:gd name="connsiteY2" fmla="*/ 0 h 3429"/>
              </a:gdLst>
              <a:ahLst/>
              <a:cxnLst>
                <a:cxn ang="0">
                  <a:pos x="connsiteX0" y="connsiteY0"/>
                </a:cxn>
                <a:cxn ang="0">
                  <a:pos x="connsiteX1" y="connsiteY1"/>
                </a:cxn>
                <a:cxn ang="0">
                  <a:pos x="connsiteX2" y="connsiteY2"/>
                </a:cxn>
              </a:cxnLst>
              <a:rect l="l" t="t" r="r" b="b"/>
              <a:pathLst>
                <a:path w="3886" h="3429">
                  <a:moveTo>
                    <a:pt x="0" y="0"/>
                  </a:moveTo>
                  <a:cubicBezTo>
                    <a:pt x="1372" y="1143"/>
                    <a:pt x="2515" y="2286"/>
                    <a:pt x="3887"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17" name="Freeform 163">
              <a:extLst>
                <a:ext uri="{FF2B5EF4-FFF2-40B4-BE49-F238E27FC236}">
                  <a16:creationId xmlns:a16="http://schemas.microsoft.com/office/drawing/2014/main" id="{58993E22-90C9-C934-BC41-F7417E9C4E9F}"/>
                </a:ext>
              </a:extLst>
            </p:cNvPr>
            <p:cNvSpPr/>
            <p:nvPr/>
          </p:nvSpPr>
          <p:spPr>
            <a:xfrm>
              <a:off x="9065056" y="1537792"/>
              <a:ext cx="914" cy="5257"/>
            </a:xfrm>
            <a:custGeom>
              <a:avLst/>
              <a:gdLst>
                <a:gd name="connsiteX0" fmla="*/ 0 w 914"/>
                <a:gd name="connsiteY0" fmla="*/ 0 h 5257"/>
                <a:gd name="connsiteX1" fmla="*/ 914 w 914"/>
                <a:gd name="connsiteY1" fmla="*/ 5258 h 5257"/>
                <a:gd name="connsiteX2" fmla="*/ 0 w 914"/>
                <a:gd name="connsiteY2" fmla="*/ 0 h 5257"/>
              </a:gdLst>
              <a:ahLst/>
              <a:cxnLst>
                <a:cxn ang="0">
                  <a:pos x="connsiteX0" y="connsiteY0"/>
                </a:cxn>
                <a:cxn ang="0">
                  <a:pos x="connsiteX1" y="connsiteY1"/>
                </a:cxn>
                <a:cxn ang="0">
                  <a:pos x="connsiteX2" y="connsiteY2"/>
                </a:cxn>
              </a:cxnLst>
              <a:rect l="l" t="t" r="r" b="b"/>
              <a:pathLst>
                <a:path w="914" h="5257">
                  <a:moveTo>
                    <a:pt x="0" y="0"/>
                  </a:moveTo>
                  <a:cubicBezTo>
                    <a:pt x="228" y="1829"/>
                    <a:pt x="686" y="3429"/>
                    <a:pt x="914" y="5258"/>
                  </a:cubicBezTo>
                  <a:cubicBezTo>
                    <a:pt x="686" y="3658"/>
                    <a:pt x="228" y="1829"/>
                    <a:pt x="0" y="0"/>
                  </a:cubicBezTo>
                  <a:close/>
                </a:path>
              </a:pathLst>
            </a:custGeom>
            <a:solidFill>
              <a:srgbClr val="FFFFFF"/>
            </a:solidFill>
            <a:ln w="2286" cap="flat">
              <a:noFill/>
              <a:prstDash val="solid"/>
              <a:miter/>
            </a:ln>
          </p:spPr>
          <p:txBody>
            <a:bodyPr rtlCol="0" anchor="ctr"/>
            <a:lstStyle/>
            <a:p>
              <a:endParaRPr lang="en-US"/>
            </a:p>
          </p:txBody>
        </p:sp>
        <p:sp>
          <p:nvSpPr>
            <p:cNvPr id="20" name="Freeform 164">
              <a:extLst>
                <a:ext uri="{FF2B5EF4-FFF2-40B4-BE49-F238E27FC236}">
                  <a16:creationId xmlns:a16="http://schemas.microsoft.com/office/drawing/2014/main" id="{FFB0E788-97C6-E79F-29D8-4F7CFC623E4D}"/>
                </a:ext>
              </a:extLst>
            </p:cNvPr>
            <p:cNvSpPr/>
            <p:nvPr/>
          </p:nvSpPr>
          <p:spPr>
            <a:xfrm>
              <a:off x="8810853" y="1728901"/>
              <a:ext cx="5715" cy="22402"/>
            </a:xfrm>
            <a:custGeom>
              <a:avLst/>
              <a:gdLst>
                <a:gd name="connsiteX0" fmla="*/ 5715 w 5715"/>
                <a:gd name="connsiteY0" fmla="*/ 22403 h 22402"/>
                <a:gd name="connsiteX1" fmla="*/ 0 w 5715"/>
                <a:gd name="connsiteY1" fmla="*/ 0 h 22402"/>
                <a:gd name="connsiteX2" fmla="*/ 5715 w 5715"/>
                <a:gd name="connsiteY2" fmla="*/ 22403 h 22402"/>
              </a:gdLst>
              <a:ahLst/>
              <a:cxnLst>
                <a:cxn ang="0">
                  <a:pos x="connsiteX0" y="connsiteY0"/>
                </a:cxn>
                <a:cxn ang="0">
                  <a:pos x="connsiteX1" y="connsiteY1"/>
                </a:cxn>
                <a:cxn ang="0">
                  <a:pos x="connsiteX2" y="connsiteY2"/>
                </a:cxn>
              </a:cxnLst>
              <a:rect l="l" t="t" r="r" b="b"/>
              <a:pathLst>
                <a:path w="5715" h="22402">
                  <a:moveTo>
                    <a:pt x="5715" y="22403"/>
                  </a:moveTo>
                  <a:cubicBezTo>
                    <a:pt x="3657" y="14859"/>
                    <a:pt x="1828" y="7315"/>
                    <a:pt x="0" y="0"/>
                  </a:cubicBezTo>
                  <a:cubicBezTo>
                    <a:pt x="1828" y="7315"/>
                    <a:pt x="3886" y="14859"/>
                    <a:pt x="5715" y="22403"/>
                  </a:cubicBezTo>
                  <a:close/>
                </a:path>
              </a:pathLst>
            </a:custGeom>
            <a:solidFill>
              <a:srgbClr val="FFFFFF"/>
            </a:solidFill>
            <a:ln w="2286" cap="flat">
              <a:noFill/>
              <a:prstDash val="solid"/>
              <a:miter/>
            </a:ln>
          </p:spPr>
          <p:txBody>
            <a:bodyPr rtlCol="0" anchor="ctr"/>
            <a:lstStyle/>
            <a:p>
              <a:endParaRPr lang="en-US"/>
            </a:p>
          </p:txBody>
        </p:sp>
        <p:sp>
          <p:nvSpPr>
            <p:cNvPr id="21" name="Freeform 165">
              <a:extLst>
                <a:ext uri="{FF2B5EF4-FFF2-40B4-BE49-F238E27FC236}">
                  <a16:creationId xmlns:a16="http://schemas.microsoft.com/office/drawing/2014/main" id="{C85D3D9E-47F9-1F70-5A24-76CC1CCB827B}"/>
                </a:ext>
              </a:extLst>
            </p:cNvPr>
            <p:cNvSpPr/>
            <p:nvPr/>
          </p:nvSpPr>
          <p:spPr>
            <a:xfrm>
              <a:off x="9088145" y="901827"/>
              <a:ext cx="4343" cy="3429"/>
            </a:xfrm>
            <a:custGeom>
              <a:avLst/>
              <a:gdLst>
                <a:gd name="connsiteX0" fmla="*/ 0 w 4343"/>
                <a:gd name="connsiteY0" fmla="*/ 0 h 3429"/>
                <a:gd name="connsiteX1" fmla="*/ 4344 w 4343"/>
                <a:gd name="connsiteY1" fmla="*/ 3429 h 3429"/>
                <a:gd name="connsiteX2" fmla="*/ 0 w 4343"/>
                <a:gd name="connsiteY2" fmla="*/ 0 h 3429"/>
              </a:gdLst>
              <a:ahLst/>
              <a:cxnLst>
                <a:cxn ang="0">
                  <a:pos x="connsiteX0" y="connsiteY0"/>
                </a:cxn>
                <a:cxn ang="0">
                  <a:pos x="connsiteX1" y="connsiteY1"/>
                </a:cxn>
                <a:cxn ang="0">
                  <a:pos x="connsiteX2" y="connsiteY2"/>
                </a:cxn>
              </a:cxnLst>
              <a:rect l="l" t="t" r="r" b="b"/>
              <a:pathLst>
                <a:path w="4343" h="3429">
                  <a:moveTo>
                    <a:pt x="0" y="0"/>
                  </a:moveTo>
                  <a:cubicBezTo>
                    <a:pt x="1372" y="1143"/>
                    <a:pt x="2972" y="2286"/>
                    <a:pt x="4344"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22" name="Freeform 166">
              <a:extLst>
                <a:ext uri="{FF2B5EF4-FFF2-40B4-BE49-F238E27FC236}">
                  <a16:creationId xmlns:a16="http://schemas.microsoft.com/office/drawing/2014/main" id="{BC5E590B-D79F-237A-DDEA-58D5CE46D42B}"/>
                </a:ext>
              </a:extLst>
            </p:cNvPr>
            <p:cNvSpPr/>
            <p:nvPr/>
          </p:nvSpPr>
          <p:spPr>
            <a:xfrm>
              <a:off x="9114663" y="928801"/>
              <a:ext cx="2514" cy="3429"/>
            </a:xfrm>
            <a:custGeom>
              <a:avLst/>
              <a:gdLst>
                <a:gd name="connsiteX0" fmla="*/ 0 w 2514"/>
                <a:gd name="connsiteY0" fmla="*/ 0 h 3429"/>
                <a:gd name="connsiteX1" fmla="*/ 2515 w 2514"/>
                <a:gd name="connsiteY1" fmla="*/ 3429 h 3429"/>
                <a:gd name="connsiteX2" fmla="*/ 0 w 2514"/>
                <a:gd name="connsiteY2" fmla="*/ 0 h 3429"/>
              </a:gdLst>
              <a:ahLst/>
              <a:cxnLst>
                <a:cxn ang="0">
                  <a:pos x="connsiteX0" y="connsiteY0"/>
                </a:cxn>
                <a:cxn ang="0">
                  <a:pos x="connsiteX1" y="connsiteY1"/>
                </a:cxn>
                <a:cxn ang="0">
                  <a:pos x="connsiteX2" y="connsiteY2"/>
                </a:cxn>
              </a:cxnLst>
              <a:rect l="l" t="t" r="r" b="b"/>
              <a:pathLst>
                <a:path w="2514" h="3429">
                  <a:moveTo>
                    <a:pt x="0" y="0"/>
                  </a:moveTo>
                  <a:cubicBezTo>
                    <a:pt x="914" y="1143"/>
                    <a:pt x="1600" y="2286"/>
                    <a:pt x="2515" y="3429"/>
                  </a:cubicBezTo>
                  <a:cubicBezTo>
                    <a:pt x="1829"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23" name="Freeform 167">
              <a:extLst>
                <a:ext uri="{FF2B5EF4-FFF2-40B4-BE49-F238E27FC236}">
                  <a16:creationId xmlns:a16="http://schemas.microsoft.com/office/drawing/2014/main" id="{F802DBF0-620D-8E6C-E9CE-7A07D434A659}"/>
                </a:ext>
              </a:extLst>
            </p:cNvPr>
            <p:cNvSpPr/>
            <p:nvPr/>
          </p:nvSpPr>
          <p:spPr>
            <a:xfrm>
              <a:off x="9139580" y="974750"/>
              <a:ext cx="1143" cy="8686"/>
            </a:xfrm>
            <a:custGeom>
              <a:avLst/>
              <a:gdLst>
                <a:gd name="connsiteX0" fmla="*/ 0 w 1143"/>
                <a:gd name="connsiteY0" fmla="*/ 0 h 8686"/>
                <a:gd name="connsiteX1" fmla="*/ 1143 w 1143"/>
                <a:gd name="connsiteY1" fmla="*/ 8687 h 8686"/>
                <a:gd name="connsiteX2" fmla="*/ 0 w 1143"/>
                <a:gd name="connsiteY2" fmla="*/ 0 h 8686"/>
              </a:gdLst>
              <a:ahLst/>
              <a:cxnLst>
                <a:cxn ang="0">
                  <a:pos x="connsiteX0" y="connsiteY0"/>
                </a:cxn>
                <a:cxn ang="0">
                  <a:pos x="connsiteX1" y="connsiteY1"/>
                </a:cxn>
                <a:cxn ang="0">
                  <a:pos x="connsiteX2" y="connsiteY2"/>
                </a:cxn>
              </a:cxnLst>
              <a:rect l="l" t="t" r="r" b="b"/>
              <a:pathLst>
                <a:path w="1143" h="8686">
                  <a:moveTo>
                    <a:pt x="0" y="0"/>
                  </a:moveTo>
                  <a:cubicBezTo>
                    <a:pt x="686" y="2972"/>
                    <a:pt x="915" y="5715"/>
                    <a:pt x="1143" y="8687"/>
                  </a:cubicBezTo>
                  <a:cubicBezTo>
                    <a:pt x="915" y="5715"/>
                    <a:pt x="686" y="2743"/>
                    <a:pt x="0" y="0"/>
                  </a:cubicBezTo>
                  <a:close/>
                </a:path>
              </a:pathLst>
            </a:custGeom>
            <a:solidFill>
              <a:srgbClr val="FFFFFF"/>
            </a:solidFill>
            <a:ln w="2286" cap="flat">
              <a:noFill/>
              <a:prstDash val="solid"/>
              <a:miter/>
            </a:ln>
          </p:spPr>
          <p:txBody>
            <a:bodyPr rtlCol="0" anchor="ctr"/>
            <a:lstStyle/>
            <a:p>
              <a:endParaRPr lang="en-US"/>
            </a:p>
          </p:txBody>
        </p:sp>
        <p:sp>
          <p:nvSpPr>
            <p:cNvPr id="24" name="Freeform 168">
              <a:extLst>
                <a:ext uri="{FF2B5EF4-FFF2-40B4-BE49-F238E27FC236}">
                  <a16:creationId xmlns:a16="http://schemas.microsoft.com/office/drawing/2014/main" id="{28B082D4-FE27-36EA-17A2-901F2E041F60}"/>
                </a:ext>
              </a:extLst>
            </p:cNvPr>
            <p:cNvSpPr/>
            <p:nvPr/>
          </p:nvSpPr>
          <p:spPr>
            <a:xfrm>
              <a:off x="9140494" y="1003782"/>
              <a:ext cx="228" cy="5943"/>
            </a:xfrm>
            <a:custGeom>
              <a:avLst/>
              <a:gdLst>
                <a:gd name="connsiteX0" fmla="*/ 228 w 228"/>
                <a:gd name="connsiteY0" fmla="*/ 5944 h 5943"/>
                <a:gd name="connsiteX1" fmla="*/ 0 w 228"/>
                <a:gd name="connsiteY1" fmla="*/ 0 h 5943"/>
                <a:gd name="connsiteX2" fmla="*/ 228 w 228"/>
                <a:gd name="connsiteY2" fmla="*/ 5944 h 5943"/>
              </a:gdLst>
              <a:ahLst/>
              <a:cxnLst>
                <a:cxn ang="0">
                  <a:pos x="connsiteX0" y="connsiteY0"/>
                </a:cxn>
                <a:cxn ang="0">
                  <a:pos x="connsiteX1" y="connsiteY1"/>
                </a:cxn>
                <a:cxn ang="0">
                  <a:pos x="connsiteX2" y="connsiteY2"/>
                </a:cxn>
              </a:cxnLst>
              <a:rect l="l" t="t" r="r" b="b"/>
              <a:pathLst>
                <a:path w="228" h="5943">
                  <a:moveTo>
                    <a:pt x="228" y="5944"/>
                  </a:moveTo>
                  <a:cubicBezTo>
                    <a:pt x="0" y="3886"/>
                    <a:pt x="0" y="2057"/>
                    <a:pt x="0" y="0"/>
                  </a:cubicBezTo>
                  <a:cubicBezTo>
                    <a:pt x="0" y="2057"/>
                    <a:pt x="0" y="4115"/>
                    <a:pt x="228" y="5944"/>
                  </a:cubicBezTo>
                  <a:close/>
                </a:path>
              </a:pathLst>
            </a:custGeom>
            <a:solidFill>
              <a:srgbClr val="FFFFFF"/>
            </a:solidFill>
            <a:ln w="2286" cap="flat">
              <a:noFill/>
              <a:prstDash val="solid"/>
              <a:miter/>
            </a:ln>
          </p:spPr>
          <p:txBody>
            <a:bodyPr rtlCol="0" anchor="ctr"/>
            <a:lstStyle/>
            <a:p>
              <a:endParaRPr lang="en-US"/>
            </a:p>
          </p:txBody>
        </p:sp>
        <p:sp>
          <p:nvSpPr>
            <p:cNvPr id="25" name="Freeform 169">
              <a:extLst>
                <a:ext uri="{FF2B5EF4-FFF2-40B4-BE49-F238E27FC236}">
                  <a16:creationId xmlns:a16="http://schemas.microsoft.com/office/drawing/2014/main" id="{A090A148-2838-39D9-EAE8-6B25683392F2}"/>
                </a:ext>
              </a:extLst>
            </p:cNvPr>
            <p:cNvSpPr/>
            <p:nvPr/>
          </p:nvSpPr>
          <p:spPr>
            <a:xfrm>
              <a:off x="9140723" y="1009726"/>
              <a:ext cx="228" cy="2971"/>
            </a:xfrm>
            <a:custGeom>
              <a:avLst/>
              <a:gdLst>
                <a:gd name="connsiteX0" fmla="*/ 229 w 228"/>
                <a:gd name="connsiteY0" fmla="*/ 2972 h 2971"/>
                <a:gd name="connsiteX1" fmla="*/ 0 w 228"/>
                <a:gd name="connsiteY1" fmla="*/ 0 h 2971"/>
                <a:gd name="connsiteX2" fmla="*/ 229 w 228"/>
                <a:gd name="connsiteY2" fmla="*/ 2972 h 2971"/>
                <a:gd name="connsiteX3" fmla="*/ 229 w 228"/>
                <a:gd name="connsiteY3" fmla="*/ 2972 h 2971"/>
              </a:gdLst>
              <a:ahLst/>
              <a:cxnLst>
                <a:cxn ang="0">
                  <a:pos x="connsiteX0" y="connsiteY0"/>
                </a:cxn>
                <a:cxn ang="0">
                  <a:pos x="connsiteX1" y="connsiteY1"/>
                </a:cxn>
                <a:cxn ang="0">
                  <a:pos x="connsiteX2" y="connsiteY2"/>
                </a:cxn>
                <a:cxn ang="0">
                  <a:pos x="connsiteX3" y="connsiteY3"/>
                </a:cxn>
              </a:cxnLst>
              <a:rect l="l" t="t" r="r" b="b"/>
              <a:pathLst>
                <a:path w="228" h="2971">
                  <a:moveTo>
                    <a:pt x="229" y="2972"/>
                  </a:moveTo>
                  <a:cubicBezTo>
                    <a:pt x="229" y="2057"/>
                    <a:pt x="0" y="914"/>
                    <a:pt x="0" y="0"/>
                  </a:cubicBezTo>
                  <a:cubicBezTo>
                    <a:pt x="0" y="1143"/>
                    <a:pt x="0" y="2057"/>
                    <a:pt x="229" y="2972"/>
                  </a:cubicBezTo>
                  <a:lnTo>
                    <a:pt x="229" y="2972"/>
                  </a:lnTo>
                  <a:close/>
                </a:path>
              </a:pathLst>
            </a:custGeom>
            <a:solidFill>
              <a:srgbClr val="FFFFFF"/>
            </a:solidFill>
            <a:ln w="2286" cap="flat">
              <a:noFill/>
              <a:prstDash val="solid"/>
              <a:miter/>
            </a:ln>
          </p:spPr>
          <p:txBody>
            <a:bodyPr rtlCol="0" anchor="ctr"/>
            <a:lstStyle/>
            <a:p>
              <a:endParaRPr lang="en-US"/>
            </a:p>
          </p:txBody>
        </p:sp>
        <p:sp>
          <p:nvSpPr>
            <p:cNvPr id="26" name="Freeform 170">
              <a:extLst>
                <a:ext uri="{FF2B5EF4-FFF2-40B4-BE49-F238E27FC236}">
                  <a16:creationId xmlns:a16="http://schemas.microsoft.com/office/drawing/2014/main" id="{745DE509-24D6-25ED-1466-01F97BECE6D8}"/>
                </a:ext>
              </a:extLst>
            </p:cNvPr>
            <p:cNvSpPr/>
            <p:nvPr/>
          </p:nvSpPr>
          <p:spPr>
            <a:xfrm>
              <a:off x="8716613" y="864125"/>
              <a:ext cx="372089" cy="873615"/>
            </a:xfrm>
            <a:custGeom>
              <a:avLst/>
              <a:gdLst>
                <a:gd name="connsiteX0" fmla="*/ 172878 w 372089"/>
                <a:gd name="connsiteY0" fmla="*/ 871177 h 873615"/>
                <a:gd name="connsiteX1" fmla="*/ 277577 w 372089"/>
                <a:gd name="connsiteY1" fmla="*/ 781337 h 873615"/>
                <a:gd name="connsiteX2" fmla="*/ 318725 w 372089"/>
                <a:gd name="connsiteY2" fmla="*/ 652635 h 873615"/>
                <a:gd name="connsiteX3" fmla="*/ 344557 w 372089"/>
                <a:gd name="connsiteY3" fmla="*/ 429979 h 873615"/>
                <a:gd name="connsiteX4" fmla="*/ 346614 w 372089"/>
                <a:gd name="connsiteY4" fmla="*/ 411691 h 873615"/>
                <a:gd name="connsiteX5" fmla="*/ 338613 w 372089"/>
                <a:gd name="connsiteY5" fmla="*/ 19184 h 873615"/>
                <a:gd name="connsiteX6" fmla="*/ 370617 w 372089"/>
                <a:gd name="connsiteY6" fmla="*/ 36787 h 873615"/>
                <a:gd name="connsiteX7" fmla="*/ 329240 w 372089"/>
                <a:gd name="connsiteY7" fmla="*/ 15755 h 873615"/>
                <a:gd name="connsiteX8" fmla="*/ 260432 w 372089"/>
                <a:gd name="connsiteY8" fmla="*/ 2039 h 873615"/>
                <a:gd name="connsiteX9" fmla="*/ 52177 w 372089"/>
                <a:gd name="connsiteY9" fmla="*/ 57132 h 873615"/>
                <a:gd name="connsiteX10" fmla="*/ 56 w 372089"/>
                <a:gd name="connsiteY10" fmla="*/ 159316 h 873615"/>
                <a:gd name="connsiteX11" fmla="*/ 18116 w 372089"/>
                <a:gd name="connsiteY11" fmla="*/ 376029 h 873615"/>
                <a:gd name="connsiteX12" fmla="*/ 54920 w 372089"/>
                <a:gd name="connsiteY12" fmla="*/ 650120 h 873615"/>
                <a:gd name="connsiteX13" fmla="*/ 94697 w 372089"/>
                <a:gd name="connsiteY13" fmla="*/ 864319 h 873615"/>
                <a:gd name="connsiteX14" fmla="*/ 172878 w 372089"/>
                <a:gd name="connsiteY14" fmla="*/ 871177 h 87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089" h="873615">
                  <a:moveTo>
                    <a:pt x="172878" y="871177"/>
                  </a:moveTo>
                  <a:cubicBezTo>
                    <a:pt x="219741" y="862718"/>
                    <a:pt x="257231" y="822485"/>
                    <a:pt x="277577" y="781337"/>
                  </a:cubicBezTo>
                  <a:cubicBezTo>
                    <a:pt x="297694" y="740646"/>
                    <a:pt x="310267" y="697212"/>
                    <a:pt x="318725" y="652635"/>
                  </a:cubicBezTo>
                  <a:cubicBezTo>
                    <a:pt x="332669" y="579026"/>
                    <a:pt x="337470" y="504502"/>
                    <a:pt x="344557" y="429979"/>
                  </a:cubicBezTo>
                  <a:cubicBezTo>
                    <a:pt x="345242" y="423806"/>
                    <a:pt x="345928" y="417863"/>
                    <a:pt x="346614" y="411691"/>
                  </a:cubicBezTo>
                  <a:cubicBezTo>
                    <a:pt x="364902" y="283217"/>
                    <a:pt x="397135" y="141257"/>
                    <a:pt x="338613" y="19184"/>
                  </a:cubicBezTo>
                  <a:cubicBezTo>
                    <a:pt x="350500" y="23756"/>
                    <a:pt x="361016" y="29700"/>
                    <a:pt x="370617" y="36787"/>
                  </a:cubicBezTo>
                  <a:cubicBezTo>
                    <a:pt x="358730" y="27871"/>
                    <a:pt x="345014" y="20785"/>
                    <a:pt x="329240" y="15755"/>
                  </a:cubicBezTo>
                  <a:cubicBezTo>
                    <a:pt x="306609" y="8669"/>
                    <a:pt x="283749" y="4783"/>
                    <a:pt x="260432" y="2039"/>
                  </a:cubicBezTo>
                  <a:cubicBezTo>
                    <a:pt x="183622" y="-7105"/>
                    <a:pt x="115499" y="15070"/>
                    <a:pt x="52177" y="57132"/>
                  </a:cubicBezTo>
                  <a:cubicBezTo>
                    <a:pt x="15144" y="81592"/>
                    <a:pt x="-1087" y="115654"/>
                    <a:pt x="56" y="159316"/>
                  </a:cubicBezTo>
                  <a:cubicBezTo>
                    <a:pt x="1885" y="232011"/>
                    <a:pt x="9886" y="304020"/>
                    <a:pt x="18116" y="376029"/>
                  </a:cubicBezTo>
                  <a:cubicBezTo>
                    <a:pt x="28631" y="467698"/>
                    <a:pt x="41433" y="558909"/>
                    <a:pt x="54920" y="650120"/>
                  </a:cubicBezTo>
                  <a:cubicBezTo>
                    <a:pt x="65436" y="721901"/>
                    <a:pt x="77552" y="793681"/>
                    <a:pt x="94697" y="864319"/>
                  </a:cubicBezTo>
                  <a:cubicBezTo>
                    <a:pt x="118700" y="873234"/>
                    <a:pt x="144989" y="876206"/>
                    <a:pt x="172878" y="871177"/>
                  </a:cubicBezTo>
                  <a:close/>
                </a:path>
              </a:pathLst>
            </a:custGeom>
            <a:solidFill>
              <a:srgbClr val="FFFFFF"/>
            </a:solidFill>
            <a:ln w="2286" cap="flat">
              <a:noFill/>
              <a:prstDash val="solid"/>
              <a:miter/>
            </a:ln>
          </p:spPr>
          <p:txBody>
            <a:bodyPr rtlCol="0" anchor="ctr"/>
            <a:lstStyle/>
            <a:p>
              <a:endParaRPr lang="en-US"/>
            </a:p>
          </p:txBody>
        </p:sp>
        <p:sp>
          <p:nvSpPr>
            <p:cNvPr id="28" name="Freeform 171">
              <a:extLst>
                <a:ext uri="{FF2B5EF4-FFF2-40B4-BE49-F238E27FC236}">
                  <a16:creationId xmlns:a16="http://schemas.microsoft.com/office/drawing/2014/main" id="{7E79A006-8EEC-0359-BF85-437D15A9D5F5}"/>
                </a:ext>
              </a:extLst>
            </p:cNvPr>
            <p:cNvSpPr/>
            <p:nvPr/>
          </p:nvSpPr>
          <p:spPr>
            <a:xfrm>
              <a:off x="9123578" y="941832"/>
              <a:ext cx="2057" cy="3200"/>
            </a:xfrm>
            <a:custGeom>
              <a:avLst/>
              <a:gdLst>
                <a:gd name="connsiteX0" fmla="*/ 0 w 2057"/>
                <a:gd name="connsiteY0" fmla="*/ 0 h 3200"/>
                <a:gd name="connsiteX1" fmla="*/ 2058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686" y="1143"/>
                    <a:pt x="1372" y="2057"/>
                    <a:pt x="2058" y="3200"/>
                  </a:cubicBezTo>
                  <a:cubicBezTo>
                    <a:pt x="1372"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0" name="Freeform 172">
              <a:extLst>
                <a:ext uri="{FF2B5EF4-FFF2-40B4-BE49-F238E27FC236}">
                  <a16:creationId xmlns:a16="http://schemas.microsoft.com/office/drawing/2014/main" id="{BC34658D-A8DB-6F4B-209D-290D6544A5ED}"/>
                </a:ext>
              </a:extLst>
            </p:cNvPr>
            <p:cNvSpPr/>
            <p:nvPr/>
          </p:nvSpPr>
          <p:spPr>
            <a:xfrm>
              <a:off x="9132036" y="956233"/>
              <a:ext cx="1371" cy="2514"/>
            </a:xfrm>
            <a:custGeom>
              <a:avLst/>
              <a:gdLst>
                <a:gd name="connsiteX0" fmla="*/ 0 w 1371"/>
                <a:gd name="connsiteY0" fmla="*/ 0 h 2514"/>
                <a:gd name="connsiteX1" fmla="*/ 1371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600"/>
                    <a:pt x="1371" y="2515"/>
                  </a:cubicBezTo>
                  <a:cubicBezTo>
                    <a:pt x="685"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1" name="Freeform 173">
              <a:extLst>
                <a:ext uri="{FF2B5EF4-FFF2-40B4-BE49-F238E27FC236}">
                  <a16:creationId xmlns:a16="http://schemas.microsoft.com/office/drawing/2014/main" id="{FE0D049F-7DA7-9B21-F5C7-995D44B7E98B}"/>
                </a:ext>
              </a:extLst>
            </p:cNvPr>
            <p:cNvSpPr/>
            <p:nvPr/>
          </p:nvSpPr>
          <p:spPr>
            <a:xfrm>
              <a:off x="9119235" y="935202"/>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32" name="Freeform 174">
              <a:extLst>
                <a:ext uri="{FF2B5EF4-FFF2-40B4-BE49-F238E27FC236}">
                  <a16:creationId xmlns:a16="http://schemas.microsoft.com/office/drawing/2014/main" id="{0A0D27A9-BBB7-25AF-8C98-224E457F70A0}"/>
                </a:ext>
              </a:extLst>
            </p:cNvPr>
            <p:cNvSpPr/>
            <p:nvPr/>
          </p:nvSpPr>
          <p:spPr>
            <a:xfrm>
              <a:off x="9109862" y="922858"/>
              <a:ext cx="2743" cy="3429"/>
            </a:xfrm>
            <a:custGeom>
              <a:avLst/>
              <a:gdLst>
                <a:gd name="connsiteX0" fmla="*/ 0 w 2743"/>
                <a:gd name="connsiteY0" fmla="*/ 0 h 3429"/>
                <a:gd name="connsiteX1" fmla="*/ 2744 w 2743"/>
                <a:gd name="connsiteY1" fmla="*/ 3429 h 3429"/>
                <a:gd name="connsiteX2" fmla="*/ 0 w 2743"/>
                <a:gd name="connsiteY2" fmla="*/ 0 h 3429"/>
              </a:gdLst>
              <a:ahLst/>
              <a:cxnLst>
                <a:cxn ang="0">
                  <a:pos x="connsiteX0" y="connsiteY0"/>
                </a:cxn>
                <a:cxn ang="0">
                  <a:pos x="connsiteX1" y="connsiteY1"/>
                </a:cxn>
                <a:cxn ang="0">
                  <a:pos x="connsiteX2" y="connsiteY2"/>
                </a:cxn>
              </a:cxnLst>
              <a:rect l="l" t="t" r="r" b="b"/>
              <a:pathLst>
                <a:path w="2743" h="3429">
                  <a:moveTo>
                    <a:pt x="0" y="0"/>
                  </a:moveTo>
                  <a:cubicBezTo>
                    <a:pt x="915" y="1143"/>
                    <a:pt x="1829" y="2286"/>
                    <a:pt x="2744" y="3429"/>
                  </a:cubicBezTo>
                  <a:cubicBezTo>
                    <a:pt x="1829" y="2286"/>
                    <a:pt x="915" y="1143"/>
                    <a:pt x="0" y="0"/>
                  </a:cubicBezTo>
                  <a:close/>
                </a:path>
              </a:pathLst>
            </a:custGeom>
            <a:solidFill>
              <a:srgbClr val="FFFFFF"/>
            </a:solidFill>
            <a:ln w="2286" cap="flat">
              <a:noFill/>
              <a:prstDash val="solid"/>
              <a:miter/>
            </a:ln>
          </p:spPr>
          <p:txBody>
            <a:bodyPr rtlCol="0" anchor="ctr"/>
            <a:lstStyle/>
            <a:p>
              <a:endParaRPr lang="en-US"/>
            </a:p>
          </p:txBody>
        </p:sp>
        <p:sp>
          <p:nvSpPr>
            <p:cNvPr id="33" name="Freeform 175">
              <a:extLst>
                <a:ext uri="{FF2B5EF4-FFF2-40B4-BE49-F238E27FC236}">
                  <a16:creationId xmlns:a16="http://schemas.microsoft.com/office/drawing/2014/main" id="{5D7DCD1E-4A20-48AD-64D6-4C2B8AAFF4A0}"/>
                </a:ext>
              </a:extLst>
            </p:cNvPr>
            <p:cNvSpPr/>
            <p:nvPr/>
          </p:nvSpPr>
          <p:spPr>
            <a:xfrm>
              <a:off x="9127921" y="948690"/>
              <a:ext cx="1828" cy="2971"/>
            </a:xfrm>
            <a:custGeom>
              <a:avLst/>
              <a:gdLst>
                <a:gd name="connsiteX0" fmla="*/ 0 w 1828"/>
                <a:gd name="connsiteY0" fmla="*/ 0 h 2971"/>
                <a:gd name="connsiteX1" fmla="*/ 1829 w 1828"/>
                <a:gd name="connsiteY1" fmla="*/ 2972 h 2971"/>
                <a:gd name="connsiteX2" fmla="*/ 0 w 1828"/>
                <a:gd name="connsiteY2" fmla="*/ 0 h 2971"/>
              </a:gdLst>
              <a:ahLst/>
              <a:cxnLst>
                <a:cxn ang="0">
                  <a:pos x="connsiteX0" y="connsiteY0"/>
                </a:cxn>
                <a:cxn ang="0">
                  <a:pos x="connsiteX1" y="connsiteY1"/>
                </a:cxn>
                <a:cxn ang="0">
                  <a:pos x="connsiteX2" y="connsiteY2"/>
                </a:cxn>
              </a:cxnLst>
              <a:rect l="l" t="t" r="r" b="b"/>
              <a:pathLst>
                <a:path w="1828" h="2971">
                  <a:moveTo>
                    <a:pt x="0" y="0"/>
                  </a:moveTo>
                  <a:cubicBezTo>
                    <a:pt x="686" y="914"/>
                    <a:pt x="1143" y="2057"/>
                    <a:pt x="1829" y="2972"/>
                  </a:cubicBezTo>
                  <a:cubicBezTo>
                    <a:pt x="1143"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34" name="Freeform 176">
              <a:extLst>
                <a:ext uri="{FF2B5EF4-FFF2-40B4-BE49-F238E27FC236}">
                  <a16:creationId xmlns:a16="http://schemas.microsoft.com/office/drawing/2014/main" id="{7A73AB01-DFA6-BF67-520E-BA9AEB6CF3F0}"/>
                </a:ext>
              </a:extLst>
            </p:cNvPr>
            <p:cNvSpPr/>
            <p:nvPr/>
          </p:nvSpPr>
          <p:spPr>
            <a:xfrm>
              <a:off x="9140723" y="986180"/>
              <a:ext cx="2286" cy="2971"/>
            </a:xfrm>
            <a:custGeom>
              <a:avLst/>
              <a:gdLst>
                <a:gd name="connsiteX0" fmla="*/ 0 w 2286"/>
                <a:gd name="connsiteY0" fmla="*/ 0 h 2971"/>
                <a:gd name="connsiteX1" fmla="*/ 0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0" y="914"/>
                    <a:pt x="0" y="2057"/>
                    <a:pt x="0" y="2972"/>
                  </a:cubicBezTo>
                  <a:cubicBezTo>
                    <a:pt x="0" y="2057"/>
                    <a:pt x="0" y="1143"/>
                    <a:pt x="0" y="0"/>
                  </a:cubicBezTo>
                  <a:close/>
                </a:path>
              </a:pathLst>
            </a:custGeom>
            <a:solidFill>
              <a:srgbClr val="FFFFFF"/>
            </a:solidFill>
            <a:ln w="2286" cap="flat">
              <a:noFill/>
              <a:prstDash val="solid"/>
              <a:miter/>
            </a:ln>
          </p:spPr>
          <p:txBody>
            <a:bodyPr rtlCol="0" anchor="ctr"/>
            <a:lstStyle/>
            <a:p>
              <a:endParaRPr lang="en-US"/>
            </a:p>
          </p:txBody>
        </p:sp>
        <p:sp>
          <p:nvSpPr>
            <p:cNvPr id="35" name="Freeform 177">
              <a:extLst>
                <a:ext uri="{FF2B5EF4-FFF2-40B4-BE49-F238E27FC236}">
                  <a16:creationId xmlns:a16="http://schemas.microsoft.com/office/drawing/2014/main" id="{58B520BD-73B8-6703-B1AA-444229197400}"/>
                </a:ext>
              </a:extLst>
            </p:cNvPr>
            <p:cNvSpPr/>
            <p:nvPr/>
          </p:nvSpPr>
          <p:spPr>
            <a:xfrm>
              <a:off x="9075115" y="2014194"/>
              <a:ext cx="1600" cy="2514"/>
            </a:xfrm>
            <a:custGeom>
              <a:avLst/>
              <a:gdLst>
                <a:gd name="connsiteX0" fmla="*/ 0 w 1600"/>
                <a:gd name="connsiteY0" fmla="*/ 0 h 2514"/>
                <a:gd name="connsiteX1" fmla="*/ 1600 w 1600"/>
                <a:gd name="connsiteY1" fmla="*/ 2515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1143" y="1600"/>
                    <a:pt x="1600" y="2515"/>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6" name="Freeform 178">
              <a:extLst>
                <a:ext uri="{FF2B5EF4-FFF2-40B4-BE49-F238E27FC236}">
                  <a16:creationId xmlns:a16="http://schemas.microsoft.com/office/drawing/2014/main" id="{73198B6E-7C2E-BB4A-23B3-087273E7BF74}"/>
                </a:ext>
              </a:extLst>
            </p:cNvPr>
            <p:cNvSpPr/>
            <p:nvPr/>
          </p:nvSpPr>
          <p:spPr>
            <a:xfrm>
              <a:off x="9078772" y="2020366"/>
              <a:ext cx="1600" cy="2971"/>
            </a:xfrm>
            <a:custGeom>
              <a:avLst/>
              <a:gdLst>
                <a:gd name="connsiteX0" fmla="*/ 0 w 1600"/>
                <a:gd name="connsiteY0" fmla="*/ 0 h 2971"/>
                <a:gd name="connsiteX1" fmla="*/ 1600 w 1600"/>
                <a:gd name="connsiteY1" fmla="*/ 2972 h 2971"/>
                <a:gd name="connsiteX2" fmla="*/ 0 w 1600"/>
                <a:gd name="connsiteY2" fmla="*/ 0 h 2971"/>
              </a:gdLst>
              <a:ahLst/>
              <a:cxnLst>
                <a:cxn ang="0">
                  <a:pos x="connsiteX0" y="connsiteY0"/>
                </a:cxn>
                <a:cxn ang="0">
                  <a:pos x="connsiteX1" y="connsiteY1"/>
                </a:cxn>
                <a:cxn ang="0">
                  <a:pos x="connsiteX2" y="connsiteY2"/>
                </a:cxn>
              </a:cxnLst>
              <a:rect l="l" t="t" r="r" b="b"/>
              <a:pathLst>
                <a:path w="1600" h="2971">
                  <a:moveTo>
                    <a:pt x="0" y="0"/>
                  </a:moveTo>
                  <a:cubicBezTo>
                    <a:pt x="457" y="914"/>
                    <a:pt x="1143" y="2057"/>
                    <a:pt x="1600" y="2972"/>
                  </a:cubicBezTo>
                  <a:cubicBezTo>
                    <a:pt x="1143"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7" name="Freeform 179">
              <a:extLst>
                <a:ext uri="{FF2B5EF4-FFF2-40B4-BE49-F238E27FC236}">
                  <a16:creationId xmlns:a16="http://schemas.microsoft.com/office/drawing/2014/main" id="{7432B9D1-631A-4A69-C13B-8271B7650EC6}"/>
                </a:ext>
              </a:extLst>
            </p:cNvPr>
            <p:cNvSpPr/>
            <p:nvPr/>
          </p:nvSpPr>
          <p:spPr>
            <a:xfrm>
              <a:off x="9082201" y="2026310"/>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39" name="Freeform 180">
              <a:extLst>
                <a:ext uri="{FF2B5EF4-FFF2-40B4-BE49-F238E27FC236}">
                  <a16:creationId xmlns:a16="http://schemas.microsoft.com/office/drawing/2014/main" id="{0E03958B-886D-ED74-C246-CDA7842B05E4}"/>
                </a:ext>
              </a:extLst>
            </p:cNvPr>
            <p:cNvSpPr/>
            <p:nvPr/>
          </p:nvSpPr>
          <p:spPr>
            <a:xfrm>
              <a:off x="9072143" y="2009394"/>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143" y="1829"/>
                    <a:pt x="1829" y="2743"/>
                  </a:cubicBezTo>
                  <a:cubicBezTo>
                    <a:pt x="1143" y="1829"/>
                    <a:pt x="458" y="914"/>
                    <a:pt x="0" y="0"/>
                  </a:cubicBezTo>
                  <a:close/>
                </a:path>
              </a:pathLst>
            </a:custGeom>
            <a:solidFill>
              <a:srgbClr val="FFFFFF"/>
            </a:solidFill>
            <a:ln w="2286" cap="flat">
              <a:noFill/>
              <a:prstDash val="solid"/>
              <a:miter/>
            </a:ln>
          </p:spPr>
          <p:txBody>
            <a:bodyPr rtlCol="0" anchor="ctr"/>
            <a:lstStyle/>
            <a:p>
              <a:endParaRPr lang="en-US"/>
            </a:p>
          </p:txBody>
        </p:sp>
        <p:sp>
          <p:nvSpPr>
            <p:cNvPr id="41" name="Freeform 181">
              <a:extLst>
                <a:ext uri="{FF2B5EF4-FFF2-40B4-BE49-F238E27FC236}">
                  <a16:creationId xmlns:a16="http://schemas.microsoft.com/office/drawing/2014/main" id="{2998EEFB-BED9-EF07-1FA2-C273736D39F1}"/>
                </a:ext>
              </a:extLst>
            </p:cNvPr>
            <p:cNvSpPr/>
            <p:nvPr/>
          </p:nvSpPr>
          <p:spPr>
            <a:xfrm>
              <a:off x="9065514" y="2000250"/>
              <a:ext cx="2057" cy="2743"/>
            </a:xfrm>
            <a:custGeom>
              <a:avLst/>
              <a:gdLst>
                <a:gd name="connsiteX0" fmla="*/ 0 w 2057"/>
                <a:gd name="connsiteY0" fmla="*/ 0 h 2743"/>
                <a:gd name="connsiteX1" fmla="*/ 2057 w 2057"/>
                <a:gd name="connsiteY1" fmla="*/ 2743 h 2743"/>
                <a:gd name="connsiteX2" fmla="*/ 0 w 2057"/>
                <a:gd name="connsiteY2" fmla="*/ 0 h 2743"/>
              </a:gdLst>
              <a:ahLst/>
              <a:cxnLst>
                <a:cxn ang="0">
                  <a:pos x="connsiteX0" y="connsiteY0"/>
                </a:cxn>
                <a:cxn ang="0">
                  <a:pos x="connsiteX1" y="connsiteY1"/>
                </a:cxn>
                <a:cxn ang="0">
                  <a:pos x="connsiteX2" y="connsiteY2"/>
                </a:cxn>
              </a:cxnLst>
              <a:rect l="l" t="t" r="r" b="b"/>
              <a:pathLst>
                <a:path w="2057" h="2743">
                  <a:moveTo>
                    <a:pt x="0" y="0"/>
                  </a:moveTo>
                  <a:cubicBezTo>
                    <a:pt x="686" y="914"/>
                    <a:pt x="1372" y="1829"/>
                    <a:pt x="2057" y="2743"/>
                  </a:cubicBezTo>
                  <a:cubicBezTo>
                    <a:pt x="1372"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3" name="Freeform 182">
              <a:extLst>
                <a:ext uri="{FF2B5EF4-FFF2-40B4-BE49-F238E27FC236}">
                  <a16:creationId xmlns:a16="http://schemas.microsoft.com/office/drawing/2014/main" id="{EB4BF137-F354-8B11-EA8B-82A12C3D8595}"/>
                </a:ext>
              </a:extLst>
            </p:cNvPr>
            <p:cNvSpPr/>
            <p:nvPr/>
          </p:nvSpPr>
          <p:spPr>
            <a:xfrm>
              <a:off x="9040596" y="1973732"/>
              <a:ext cx="3429" cy="2971"/>
            </a:xfrm>
            <a:custGeom>
              <a:avLst/>
              <a:gdLst>
                <a:gd name="connsiteX0" fmla="*/ 0 w 3429"/>
                <a:gd name="connsiteY0" fmla="*/ 0 h 2971"/>
                <a:gd name="connsiteX1" fmla="*/ 3429 w 3429"/>
                <a:gd name="connsiteY1" fmla="*/ 2972 h 2971"/>
                <a:gd name="connsiteX2" fmla="*/ 0 w 3429"/>
                <a:gd name="connsiteY2" fmla="*/ 0 h 2971"/>
              </a:gdLst>
              <a:ahLst/>
              <a:cxnLst>
                <a:cxn ang="0">
                  <a:pos x="connsiteX0" y="connsiteY0"/>
                </a:cxn>
                <a:cxn ang="0">
                  <a:pos x="connsiteX1" y="connsiteY1"/>
                </a:cxn>
                <a:cxn ang="0">
                  <a:pos x="connsiteX2" y="connsiteY2"/>
                </a:cxn>
              </a:cxnLst>
              <a:rect l="l" t="t" r="r" b="b"/>
              <a:pathLst>
                <a:path w="3429" h="2971">
                  <a:moveTo>
                    <a:pt x="0" y="0"/>
                  </a:moveTo>
                  <a:cubicBezTo>
                    <a:pt x="1143" y="914"/>
                    <a:pt x="2286" y="2057"/>
                    <a:pt x="3429" y="2972"/>
                  </a:cubicBezTo>
                  <a:cubicBezTo>
                    <a:pt x="2286" y="2057"/>
                    <a:pt x="1143" y="1143"/>
                    <a:pt x="0" y="0"/>
                  </a:cubicBezTo>
                  <a:close/>
                </a:path>
              </a:pathLst>
            </a:custGeom>
            <a:solidFill>
              <a:srgbClr val="FFFFFF"/>
            </a:solidFill>
            <a:ln w="2286" cap="flat">
              <a:noFill/>
              <a:prstDash val="solid"/>
              <a:miter/>
            </a:ln>
          </p:spPr>
          <p:txBody>
            <a:bodyPr rtlCol="0" anchor="ctr"/>
            <a:lstStyle/>
            <a:p>
              <a:endParaRPr lang="en-US"/>
            </a:p>
          </p:txBody>
        </p:sp>
        <p:sp>
          <p:nvSpPr>
            <p:cNvPr id="45" name="Freeform 183">
              <a:extLst>
                <a:ext uri="{FF2B5EF4-FFF2-40B4-BE49-F238E27FC236}">
                  <a16:creationId xmlns:a16="http://schemas.microsoft.com/office/drawing/2014/main" id="{DCCB0E60-DD9C-A8DD-37BD-1818AB098B09}"/>
                </a:ext>
              </a:extLst>
            </p:cNvPr>
            <p:cNvSpPr/>
            <p:nvPr/>
          </p:nvSpPr>
          <p:spPr>
            <a:xfrm>
              <a:off x="9062085" y="1995906"/>
              <a:ext cx="2286" cy="2971"/>
            </a:xfrm>
            <a:custGeom>
              <a:avLst/>
              <a:gdLst>
                <a:gd name="connsiteX0" fmla="*/ 0 w 2286"/>
                <a:gd name="connsiteY0" fmla="*/ 0 h 2971"/>
                <a:gd name="connsiteX1" fmla="*/ 2286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686" y="914"/>
                    <a:pt x="1600" y="2057"/>
                    <a:pt x="2286" y="2972"/>
                  </a:cubicBezTo>
                  <a:cubicBezTo>
                    <a:pt x="1600"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8" name="Freeform 184">
              <a:extLst>
                <a:ext uri="{FF2B5EF4-FFF2-40B4-BE49-F238E27FC236}">
                  <a16:creationId xmlns:a16="http://schemas.microsoft.com/office/drawing/2014/main" id="{4D4C454D-1987-DF4B-E906-BEC6718FFD09}"/>
                </a:ext>
              </a:extLst>
            </p:cNvPr>
            <p:cNvSpPr/>
            <p:nvPr/>
          </p:nvSpPr>
          <p:spPr>
            <a:xfrm>
              <a:off x="9044711" y="1977390"/>
              <a:ext cx="3200" cy="2971"/>
            </a:xfrm>
            <a:custGeom>
              <a:avLst/>
              <a:gdLst>
                <a:gd name="connsiteX0" fmla="*/ 0 w 3200"/>
                <a:gd name="connsiteY0" fmla="*/ 0 h 2971"/>
                <a:gd name="connsiteX1" fmla="*/ 3201 w 3200"/>
                <a:gd name="connsiteY1" fmla="*/ 2972 h 2971"/>
                <a:gd name="connsiteX2" fmla="*/ 0 w 3200"/>
                <a:gd name="connsiteY2" fmla="*/ 0 h 2971"/>
              </a:gdLst>
              <a:ahLst/>
              <a:cxnLst>
                <a:cxn ang="0">
                  <a:pos x="connsiteX0" y="connsiteY0"/>
                </a:cxn>
                <a:cxn ang="0">
                  <a:pos x="connsiteX1" y="connsiteY1"/>
                </a:cxn>
                <a:cxn ang="0">
                  <a:pos x="connsiteX2" y="connsiteY2"/>
                </a:cxn>
              </a:cxnLst>
              <a:rect l="l" t="t" r="r" b="b"/>
              <a:pathLst>
                <a:path w="3200" h="2971">
                  <a:moveTo>
                    <a:pt x="0" y="0"/>
                  </a:moveTo>
                  <a:cubicBezTo>
                    <a:pt x="1143" y="914"/>
                    <a:pt x="2286" y="2057"/>
                    <a:pt x="3201" y="2972"/>
                  </a:cubicBezTo>
                  <a:cubicBezTo>
                    <a:pt x="2058" y="2057"/>
                    <a:pt x="1143" y="914"/>
                    <a:pt x="0" y="0"/>
                  </a:cubicBezTo>
                  <a:close/>
                </a:path>
              </a:pathLst>
            </a:custGeom>
            <a:solidFill>
              <a:srgbClr val="FFFFFF"/>
            </a:solidFill>
            <a:ln w="2286" cap="flat">
              <a:noFill/>
              <a:prstDash val="solid"/>
              <a:miter/>
            </a:ln>
          </p:spPr>
          <p:txBody>
            <a:bodyPr rtlCol="0" anchor="ctr"/>
            <a:lstStyle/>
            <a:p>
              <a:endParaRPr lang="en-US"/>
            </a:p>
          </p:txBody>
        </p:sp>
        <p:sp>
          <p:nvSpPr>
            <p:cNvPr id="49" name="Freeform 185">
              <a:extLst>
                <a:ext uri="{FF2B5EF4-FFF2-40B4-BE49-F238E27FC236}">
                  <a16:creationId xmlns:a16="http://schemas.microsoft.com/office/drawing/2014/main" id="{2D6E07AA-1A29-5593-2CAE-6491B6F7D5FB}"/>
                </a:ext>
              </a:extLst>
            </p:cNvPr>
            <p:cNvSpPr/>
            <p:nvPr/>
          </p:nvSpPr>
          <p:spPr>
            <a:xfrm>
              <a:off x="8929954" y="2291257"/>
              <a:ext cx="15544" cy="378"/>
            </a:xfrm>
            <a:custGeom>
              <a:avLst/>
              <a:gdLst>
                <a:gd name="connsiteX0" fmla="*/ 0 w 15544"/>
                <a:gd name="connsiteY0" fmla="*/ 0 h 378"/>
                <a:gd name="connsiteX1" fmla="*/ 15545 w 15544"/>
                <a:gd name="connsiteY1" fmla="*/ 229 h 378"/>
                <a:gd name="connsiteX2" fmla="*/ 0 w 15544"/>
                <a:gd name="connsiteY2" fmla="*/ 0 h 378"/>
              </a:gdLst>
              <a:ahLst/>
              <a:cxnLst>
                <a:cxn ang="0">
                  <a:pos x="connsiteX0" y="connsiteY0"/>
                </a:cxn>
                <a:cxn ang="0">
                  <a:pos x="connsiteX1" y="connsiteY1"/>
                </a:cxn>
                <a:cxn ang="0">
                  <a:pos x="connsiteX2" y="connsiteY2"/>
                </a:cxn>
              </a:cxnLst>
              <a:rect l="l" t="t" r="r" b="b"/>
              <a:pathLst>
                <a:path w="15544" h="378">
                  <a:moveTo>
                    <a:pt x="0" y="0"/>
                  </a:moveTo>
                  <a:cubicBezTo>
                    <a:pt x="5029" y="457"/>
                    <a:pt x="10287" y="457"/>
                    <a:pt x="15545" y="229"/>
                  </a:cubicBezTo>
                  <a:cubicBezTo>
                    <a:pt x="10287" y="457"/>
                    <a:pt x="5258" y="457"/>
                    <a:pt x="0" y="0"/>
                  </a:cubicBezTo>
                  <a:close/>
                </a:path>
              </a:pathLst>
            </a:custGeom>
            <a:solidFill>
              <a:srgbClr val="FFFFFF"/>
            </a:solidFill>
            <a:ln w="2286" cap="flat">
              <a:noFill/>
              <a:prstDash val="solid"/>
              <a:miter/>
            </a:ln>
          </p:spPr>
          <p:txBody>
            <a:bodyPr rtlCol="0" anchor="ctr"/>
            <a:lstStyle/>
            <a:p>
              <a:endParaRPr lang="en-US"/>
            </a:p>
          </p:txBody>
        </p:sp>
        <p:sp>
          <p:nvSpPr>
            <p:cNvPr id="50" name="Freeform 186">
              <a:extLst>
                <a:ext uri="{FF2B5EF4-FFF2-40B4-BE49-F238E27FC236}">
                  <a16:creationId xmlns:a16="http://schemas.microsoft.com/office/drawing/2014/main" id="{BE78E5B0-7B2E-0A2C-9DA2-06330C39EAE9}"/>
                </a:ext>
              </a:extLst>
            </p:cNvPr>
            <p:cNvSpPr/>
            <p:nvPr/>
          </p:nvSpPr>
          <p:spPr>
            <a:xfrm>
              <a:off x="8765064" y="1941499"/>
              <a:ext cx="301609" cy="284154"/>
            </a:xfrm>
            <a:custGeom>
              <a:avLst/>
              <a:gdLst>
                <a:gd name="connsiteX0" fmla="*/ 96996 w 301609"/>
                <a:gd name="connsiteY0" fmla="*/ 278663 h 284154"/>
                <a:gd name="connsiteX1" fmla="*/ 193008 w 301609"/>
                <a:gd name="connsiteY1" fmla="*/ 275920 h 284154"/>
                <a:gd name="connsiteX2" fmla="*/ 284219 w 301609"/>
                <a:gd name="connsiteY2" fmla="*/ 206654 h 284154"/>
                <a:gd name="connsiteX3" fmla="*/ 250615 w 301609"/>
                <a:gd name="connsiteY3" fmla="*/ 27889 h 284154"/>
                <a:gd name="connsiteX4" fmla="*/ 214725 w 301609"/>
                <a:gd name="connsiteY4" fmla="*/ 2743 h 284154"/>
                <a:gd name="connsiteX5" fmla="*/ 185692 w 301609"/>
                <a:gd name="connsiteY5" fmla="*/ 0 h 284154"/>
                <a:gd name="connsiteX6" fmla="*/ 34359 w 301609"/>
                <a:gd name="connsiteY6" fmla="*/ 64008 h 284154"/>
                <a:gd name="connsiteX7" fmla="*/ 13557 w 301609"/>
                <a:gd name="connsiteY7" fmla="*/ 247574 h 284154"/>
                <a:gd name="connsiteX8" fmla="*/ 10356 w 301609"/>
                <a:gd name="connsiteY8" fmla="*/ 237287 h 284154"/>
                <a:gd name="connsiteX9" fmla="*/ 96996 w 301609"/>
                <a:gd name="connsiteY9" fmla="*/ 278663 h 28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09" h="284154">
                  <a:moveTo>
                    <a:pt x="96996" y="278663"/>
                  </a:moveTo>
                  <a:cubicBezTo>
                    <a:pt x="128085" y="285521"/>
                    <a:pt x="162604" y="287350"/>
                    <a:pt x="193008" y="275920"/>
                  </a:cubicBezTo>
                  <a:cubicBezTo>
                    <a:pt x="230041" y="262204"/>
                    <a:pt x="264102" y="241859"/>
                    <a:pt x="284219" y="206654"/>
                  </a:cubicBezTo>
                  <a:cubicBezTo>
                    <a:pt x="318052" y="147676"/>
                    <a:pt x="300221" y="72238"/>
                    <a:pt x="250615" y="27889"/>
                  </a:cubicBezTo>
                  <a:cubicBezTo>
                    <a:pt x="239642" y="18059"/>
                    <a:pt x="227526" y="9601"/>
                    <a:pt x="214725" y="2743"/>
                  </a:cubicBezTo>
                  <a:cubicBezTo>
                    <a:pt x="205581" y="914"/>
                    <a:pt x="195979" y="0"/>
                    <a:pt x="185692" y="0"/>
                  </a:cubicBezTo>
                  <a:cubicBezTo>
                    <a:pt x="90366" y="0"/>
                    <a:pt x="54476" y="35204"/>
                    <a:pt x="34359" y="64008"/>
                  </a:cubicBezTo>
                  <a:cubicBezTo>
                    <a:pt x="-6560" y="122530"/>
                    <a:pt x="-7475" y="183566"/>
                    <a:pt x="13557" y="247574"/>
                  </a:cubicBezTo>
                  <a:cubicBezTo>
                    <a:pt x="12414" y="244145"/>
                    <a:pt x="11271" y="240716"/>
                    <a:pt x="10356" y="237287"/>
                  </a:cubicBezTo>
                  <a:cubicBezTo>
                    <a:pt x="36645" y="257404"/>
                    <a:pt x="67278" y="272263"/>
                    <a:pt x="96996" y="278663"/>
                  </a:cubicBezTo>
                  <a:close/>
                </a:path>
              </a:pathLst>
            </a:custGeom>
            <a:solidFill>
              <a:srgbClr val="FFFFFF"/>
            </a:solidFill>
            <a:ln w="2286" cap="flat">
              <a:noFill/>
              <a:prstDash val="solid"/>
              <a:miter/>
            </a:ln>
          </p:spPr>
          <p:txBody>
            <a:bodyPr rtlCol="0" anchor="ctr"/>
            <a:lstStyle/>
            <a:p>
              <a:endParaRPr lang="en-US"/>
            </a:p>
          </p:txBody>
        </p:sp>
        <p:sp>
          <p:nvSpPr>
            <p:cNvPr id="51" name="Freeform 187">
              <a:extLst>
                <a:ext uri="{FF2B5EF4-FFF2-40B4-BE49-F238E27FC236}">
                  <a16:creationId xmlns:a16="http://schemas.microsoft.com/office/drawing/2014/main" id="{B1108E37-7FAC-27F5-BA41-81BCD1EFFAA4}"/>
                </a:ext>
              </a:extLst>
            </p:cNvPr>
            <p:cNvSpPr/>
            <p:nvPr/>
          </p:nvSpPr>
          <p:spPr>
            <a:xfrm>
              <a:off x="9084716" y="2031568"/>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8" y="686"/>
                    <a:pt x="686" y="1372"/>
                    <a:pt x="1143" y="2286"/>
                  </a:cubicBezTo>
                  <a:cubicBezTo>
                    <a:pt x="686" y="1372"/>
                    <a:pt x="458"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188">
              <a:extLst>
                <a:ext uri="{FF2B5EF4-FFF2-40B4-BE49-F238E27FC236}">
                  <a16:creationId xmlns:a16="http://schemas.microsoft.com/office/drawing/2014/main" id="{D34F92B1-8FF7-F7A6-2973-9B5F15DFA607}"/>
                </a:ext>
              </a:extLst>
            </p:cNvPr>
            <p:cNvSpPr/>
            <p:nvPr/>
          </p:nvSpPr>
          <p:spPr>
            <a:xfrm>
              <a:off x="9048369" y="1980819"/>
              <a:ext cx="13030" cy="14173"/>
            </a:xfrm>
            <a:custGeom>
              <a:avLst/>
              <a:gdLst>
                <a:gd name="connsiteX0" fmla="*/ 13030 w 13030"/>
                <a:gd name="connsiteY0" fmla="*/ 14173 h 14173"/>
                <a:gd name="connsiteX1" fmla="*/ 0 w 13030"/>
                <a:gd name="connsiteY1" fmla="*/ 0 h 14173"/>
                <a:gd name="connsiteX2" fmla="*/ 13030 w 13030"/>
                <a:gd name="connsiteY2" fmla="*/ 14173 h 14173"/>
              </a:gdLst>
              <a:ahLst/>
              <a:cxnLst>
                <a:cxn ang="0">
                  <a:pos x="connsiteX0" y="connsiteY0"/>
                </a:cxn>
                <a:cxn ang="0">
                  <a:pos x="connsiteX1" y="connsiteY1"/>
                </a:cxn>
                <a:cxn ang="0">
                  <a:pos x="connsiteX2" y="connsiteY2"/>
                </a:cxn>
              </a:cxnLst>
              <a:rect l="l" t="t" r="r" b="b"/>
              <a:pathLst>
                <a:path w="13030" h="14173">
                  <a:moveTo>
                    <a:pt x="13030" y="14173"/>
                  </a:moveTo>
                  <a:cubicBezTo>
                    <a:pt x="8915" y="9144"/>
                    <a:pt x="4572" y="4572"/>
                    <a:pt x="0" y="0"/>
                  </a:cubicBezTo>
                  <a:cubicBezTo>
                    <a:pt x="4801" y="4572"/>
                    <a:pt x="8915" y="9144"/>
                    <a:pt x="13030" y="14173"/>
                  </a:cubicBezTo>
                  <a:close/>
                </a:path>
              </a:pathLst>
            </a:custGeom>
            <a:solidFill>
              <a:srgbClr val="FFFFFF"/>
            </a:solidFill>
            <a:ln w="2286" cap="flat">
              <a:noFill/>
              <a:prstDash val="solid"/>
              <a:miter/>
            </a:ln>
          </p:spPr>
          <p:txBody>
            <a:bodyPr rtlCol="0" anchor="ctr"/>
            <a:lstStyle/>
            <a:p>
              <a:endParaRPr lang="en-US"/>
            </a:p>
          </p:txBody>
        </p:sp>
        <p:sp>
          <p:nvSpPr>
            <p:cNvPr id="53" name="Freeform 189">
              <a:extLst>
                <a:ext uri="{FF2B5EF4-FFF2-40B4-BE49-F238E27FC236}">
                  <a16:creationId xmlns:a16="http://schemas.microsoft.com/office/drawing/2014/main" id="{4D3AD577-ECE8-8D5D-DC77-48B681F69F27}"/>
                </a:ext>
              </a:extLst>
            </p:cNvPr>
            <p:cNvSpPr/>
            <p:nvPr/>
          </p:nvSpPr>
          <p:spPr>
            <a:xfrm>
              <a:off x="9087231" y="20365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686" y="1372"/>
                    <a:pt x="914" y="2286"/>
                  </a:cubicBezTo>
                  <a:cubicBezTo>
                    <a:pt x="686"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54" name="Freeform 190">
              <a:extLst>
                <a:ext uri="{FF2B5EF4-FFF2-40B4-BE49-F238E27FC236}">
                  <a16:creationId xmlns:a16="http://schemas.microsoft.com/office/drawing/2014/main" id="{F5EEB44A-D663-54F2-6457-01ECA0337265}"/>
                </a:ext>
              </a:extLst>
            </p:cNvPr>
            <p:cNvSpPr/>
            <p:nvPr/>
          </p:nvSpPr>
          <p:spPr>
            <a:xfrm>
              <a:off x="9089745" y="2041855"/>
              <a:ext cx="914" cy="2057"/>
            </a:xfrm>
            <a:custGeom>
              <a:avLst/>
              <a:gdLst>
                <a:gd name="connsiteX0" fmla="*/ 0 w 914"/>
                <a:gd name="connsiteY0" fmla="*/ 0 h 2057"/>
                <a:gd name="connsiteX1" fmla="*/ 914 w 914"/>
                <a:gd name="connsiteY1" fmla="*/ 2057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8" y="686"/>
                    <a:pt x="685" y="1372"/>
                    <a:pt x="914" y="2057"/>
                  </a:cubicBezTo>
                  <a:cubicBezTo>
                    <a:pt x="457"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55" name="Freeform 191">
              <a:extLst>
                <a:ext uri="{FF2B5EF4-FFF2-40B4-BE49-F238E27FC236}">
                  <a16:creationId xmlns:a16="http://schemas.microsoft.com/office/drawing/2014/main" id="{D2288C8D-9F53-79A3-2D10-A4397527CFD5}"/>
                </a:ext>
              </a:extLst>
            </p:cNvPr>
            <p:cNvSpPr/>
            <p:nvPr/>
          </p:nvSpPr>
          <p:spPr>
            <a:xfrm>
              <a:off x="9068943" y="2004822"/>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372" y="1829"/>
                    <a:pt x="1829" y="2743"/>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56" name="Freeform 192">
              <a:extLst>
                <a:ext uri="{FF2B5EF4-FFF2-40B4-BE49-F238E27FC236}">
                  <a16:creationId xmlns:a16="http://schemas.microsoft.com/office/drawing/2014/main" id="{EDA251E7-5DFC-BF79-630F-DFE585FC9991}"/>
                </a:ext>
              </a:extLst>
            </p:cNvPr>
            <p:cNvSpPr/>
            <p:nvPr/>
          </p:nvSpPr>
          <p:spPr>
            <a:xfrm>
              <a:off x="8956014" y="2289657"/>
              <a:ext cx="10744" cy="1371"/>
            </a:xfrm>
            <a:custGeom>
              <a:avLst/>
              <a:gdLst>
                <a:gd name="connsiteX0" fmla="*/ 10744 w 10744"/>
                <a:gd name="connsiteY0" fmla="*/ 0 h 1371"/>
                <a:gd name="connsiteX1" fmla="*/ 0 w 10744"/>
                <a:gd name="connsiteY1" fmla="*/ 1372 h 1371"/>
                <a:gd name="connsiteX2" fmla="*/ 10744 w 10744"/>
                <a:gd name="connsiteY2" fmla="*/ 0 h 1371"/>
              </a:gdLst>
              <a:ahLst/>
              <a:cxnLst>
                <a:cxn ang="0">
                  <a:pos x="connsiteX0" y="connsiteY0"/>
                </a:cxn>
                <a:cxn ang="0">
                  <a:pos x="connsiteX1" y="connsiteY1"/>
                </a:cxn>
                <a:cxn ang="0">
                  <a:pos x="connsiteX2" y="connsiteY2"/>
                </a:cxn>
              </a:cxnLst>
              <a:rect l="l" t="t" r="r" b="b"/>
              <a:pathLst>
                <a:path w="10744" h="1371">
                  <a:moveTo>
                    <a:pt x="10744" y="0"/>
                  </a:moveTo>
                  <a:cubicBezTo>
                    <a:pt x="7086" y="686"/>
                    <a:pt x="3657" y="1143"/>
                    <a:pt x="0" y="1372"/>
                  </a:cubicBezTo>
                  <a:cubicBezTo>
                    <a:pt x="3657" y="1143"/>
                    <a:pt x="7315" y="686"/>
                    <a:pt x="10744" y="0"/>
                  </a:cubicBezTo>
                  <a:close/>
                </a:path>
              </a:pathLst>
            </a:custGeom>
            <a:solidFill>
              <a:srgbClr val="FFFFFF"/>
            </a:solidFill>
            <a:ln w="2286" cap="flat">
              <a:noFill/>
              <a:prstDash val="solid"/>
              <a:miter/>
            </a:ln>
          </p:spPr>
          <p:txBody>
            <a:bodyPr rtlCol="0" anchor="ctr"/>
            <a:lstStyle/>
            <a:p>
              <a:endParaRPr lang="en-US"/>
            </a:p>
          </p:txBody>
        </p:sp>
        <p:sp>
          <p:nvSpPr>
            <p:cNvPr id="57" name="Freeform 193">
              <a:extLst>
                <a:ext uri="{FF2B5EF4-FFF2-40B4-BE49-F238E27FC236}">
                  <a16:creationId xmlns:a16="http://schemas.microsoft.com/office/drawing/2014/main" id="{BBACAD9C-55CF-C8A7-D137-6E02D327FC84}"/>
                </a:ext>
              </a:extLst>
            </p:cNvPr>
            <p:cNvSpPr/>
            <p:nvPr/>
          </p:nvSpPr>
          <p:spPr>
            <a:xfrm>
              <a:off x="8977731" y="2282799"/>
              <a:ext cx="16459" cy="4800"/>
            </a:xfrm>
            <a:custGeom>
              <a:avLst/>
              <a:gdLst>
                <a:gd name="connsiteX0" fmla="*/ 16459 w 16459"/>
                <a:gd name="connsiteY0" fmla="*/ 0 h 4800"/>
                <a:gd name="connsiteX1" fmla="*/ 0 w 16459"/>
                <a:gd name="connsiteY1" fmla="*/ 4801 h 4800"/>
                <a:gd name="connsiteX2" fmla="*/ 16459 w 16459"/>
                <a:gd name="connsiteY2" fmla="*/ 0 h 4800"/>
              </a:gdLst>
              <a:ahLst/>
              <a:cxnLst>
                <a:cxn ang="0">
                  <a:pos x="connsiteX0" y="connsiteY0"/>
                </a:cxn>
                <a:cxn ang="0">
                  <a:pos x="connsiteX1" y="connsiteY1"/>
                </a:cxn>
                <a:cxn ang="0">
                  <a:pos x="connsiteX2" y="connsiteY2"/>
                </a:cxn>
              </a:cxnLst>
              <a:rect l="l" t="t" r="r" b="b"/>
              <a:pathLst>
                <a:path w="16459" h="4800">
                  <a:moveTo>
                    <a:pt x="16459" y="0"/>
                  </a:moveTo>
                  <a:cubicBezTo>
                    <a:pt x="10972" y="1829"/>
                    <a:pt x="5486" y="3429"/>
                    <a:pt x="0" y="4801"/>
                  </a:cubicBezTo>
                  <a:cubicBezTo>
                    <a:pt x="5486" y="3429"/>
                    <a:pt x="10972" y="1829"/>
                    <a:pt x="16459" y="0"/>
                  </a:cubicBezTo>
                  <a:close/>
                </a:path>
              </a:pathLst>
            </a:custGeom>
            <a:solidFill>
              <a:srgbClr val="FFFFFF"/>
            </a:solidFill>
            <a:ln w="2286" cap="flat">
              <a:noFill/>
              <a:prstDash val="solid"/>
              <a:miter/>
            </a:ln>
          </p:spPr>
          <p:txBody>
            <a:bodyPr rtlCol="0" anchor="ctr"/>
            <a:lstStyle/>
            <a:p>
              <a:endParaRPr lang="en-US"/>
            </a:p>
          </p:txBody>
        </p:sp>
        <p:sp>
          <p:nvSpPr>
            <p:cNvPr id="58" name="Freeform 194">
              <a:extLst>
                <a:ext uri="{FF2B5EF4-FFF2-40B4-BE49-F238E27FC236}">
                  <a16:creationId xmlns:a16="http://schemas.microsoft.com/office/drawing/2014/main" id="{240A549A-A46F-B5D4-10BB-750A60D0AAAB}"/>
                </a:ext>
              </a:extLst>
            </p:cNvPr>
            <p:cNvSpPr/>
            <p:nvPr/>
          </p:nvSpPr>
          <p:spPr>
            <a:xfrm>
              <a:off x="8910066" y="2288743"/>
              <a:ext cx="9829" cy="1600"/>
            </a:xfrm>
            <a:custGeom>
              <a:avLst/>
              <a:gdLst>
                <a:gd name="connsiteX0" fmla="*/ 9830 w 9829"/>
                <a:gd name="connsiteY0" fmla="*/ 1600 h 1600"/>
                <a:gd name="connsiteX1" fmla="*/ 0 w 9829"/>
                <a:gd name="connsiteY1" fmla="*/ 0 h 1600"/>
                <a:gd name="connsiteX2" fmla="*/ 9830 w 9829"/>
                <a:gd name="connsiteY2" fmla="*/ 1600 h 1600"/>
              </a:gdLst>
              <a:ahLst/>
              <a:cxnLst>
                <a:cxn ang="0">
                  <a:pos x="connsiteX0" y="connsiteY0"/>
                </a:cxn>
                <a:cxn ang="0">
                  <a:pos x="connsiteX1" y="connsiteY1"/>
                </a:cxn>
                <a:cxn ang="0">
                  <a:pos x="connsiteX2" y="connsiteY2"/>
                </a:cxn>
              </a:cxnLst>
              <a:rect l="l" t="t" r="r" b="b"/>
              <a:pathLst>
                <a:path w="9829" h="1600">
                  <a:moveTo>
                    <a:pt x="9830" y="1600"/>
                  </a:moveTo>
                  <a:cubicBezTo>
                    <a:pt x="6401" y="1143"/>
                    <a:pt x="3200" y="686"/>
                    <a:pt x="0" y="0"/>
                  </a:cubicBezTo>
                  <a:cubicBezTo>
                    <a:pt x="3200" y="686"/>
                    <a:pt x="6629" y="1143"/>
                    <a:pt x="9830" y="1600"/>
                  </a:cubicBezTo>
                  <a:close/>
                </a:path>
              </a:pathLst>
            </a:custGeom>
            <a:solidFill>
              <a:srgbClr val="FFFFFF"/>
            </a:solidFill>
            <a:ln w="2286" cap="flat">
              <a:noFill/>
              <a:prstDash val="solid"/>
              <a:miter/>
            </a:ln>
          </p:spPr>
          <p:txBody>
            <a:bodyPr rtlCol="0" anchor="ctr"/>
            <a:lstStyle/>
            <a:p>
              <a:endParaRPr lang="en-US"/>
            </a:p>
          </p:txBody>
        </p:sp>
        <p:sp>
          <p:nvSpPr>
            <p:cNvPr id="59" name="Freeform 195">
              <a:extLst>
                <a:ext uri="{FF2B5EF4-FFF2-40B4-BE49-F238E27FC236}">
                  <a16:creationId xmlns:a16="http://schemas.microsoft.com/office/drawing/2014/main" id="{29AA3DBD-6C1D-9D9C-91C1-73B229BBA151}"/>
                </a:ext>
              </a:extLst>
            </p:cNvPr>
            <p:cNvSpPr/>
            <p:nvPr/>
          </p:nvSpPr>
          <p:spPr>
            <a:xfrm>
              <a:off x="8891092" y="2283942"/>
              <a:ext cx="9372" cy="2743"/>
            </a:xfrm>
            <a:custGeom>
              <a:avLst/>
              <a:gdLst>
                <a:gd name="connsiteX0" fmla="*/ 9373 w 9372"/>
                <a:gd name="connsiteY0" fmla="*/ 2743 h 2743"/>
                <a:gd name="connsiteX1" fmla="*/ 0 w 9372"/>
                <a:gd name="connsiteY1" fmla="*/ 0 h 2743"/>
                <a:gd name="connsiteX2" fmla="*/ 9373 w 9372"/>
                <a:gd name="connsiteY2" fmla="*/ 2743 h 2743"/>
              </a:gdLst>
              <a:ahLst/>
              <a:cxnLst>
                <a:cxn ang="0">
                  <a:pos x="connsiteX0" y="connsiteY0"/>
                </a:cxn>
                <a:cxn ang="0">
                  <a:pos x="connsiteX1" y="connsiteY1"/>
                </a:cxn>
                <a:cxn ang="0">
                  <a:pos x="connsiteX2" y="connsiteY2"/>
                </a:cxn>
              </a:cxnLst>
              <a:rect l="l" t="t" r="r" b="b"/>
              <a:pathLst>
                <a:path w="9372" h="2743">
                  <a:moveTo>
                    <a:pt x="9373" y="2743"/>
                  </a:moveTo>
                  <a:cubicBezTo>
                    <a:pt x="6172" y="1829"/>
                    <a:pt x="2972" y="1143"/>
                    <a:pt x="0" y="0"/>
                  </a:cubicBezTo>
                  <a:cubicBezTo>
                    <a:pt x="2972" y="914"/>
                    <a:pt x="6172" y="1829"/>
                    <a:pt x="9373" y="2743"/>
                  </a:cubicBezTo>
                  <a:close/>
                </a:path>
              </a:pathLst>
            </a:custGeom>
            <a:solidFill>
              <a:srgbClr val="FFFFFF"/>
            </a:solidFill>
            <a:ln w="2286" cap="flat">
              <a:noFill/>
              <a:prstDash val="solid"/>
              <a:miter/>
            </a:ln>
          </p:spPr>
          <p:txBody>
            <a:bodyPr rtlCol="0" anchor="ctr"/>
            <a:lstStyle/>
            <a:p>
              <a:endParaRPr lang="en-US"/>
            </a:p>
          </p:txBody>
        </p:sp>
        <p:sp>
          <p:nvSpPr>
            <p:cNvPr id="60" name="Freeform 196">
              <a:extLst>
                <a:ext uri="{FF2B5EF4-FFF2-40B4-BE49-F238E27FC236}">
                  <a16:creationId xmlns:a16="http://schemas.microsoft.com/office/drawing/2014/main" id="{DFECA47E-6BC9-917E-08EB-BB57B4707898}"/>
                </a:ext>
              </a:extLst>
            </p:cNvPr>
            <p:cNvSpPr/>
            <p:nvPr/>
          </p:nvSpPr>
          <p:spPr>
            <a:xfrm>
              <a:off x="9014993" y="1956587"/>
              <a:ext cx="25146" cy="16916"/>
            </a:xfrm>
            <a:custGeom>
              <a:avLst/>
              <a:gdLst>
                <a:gd name="connsiteX0" fmla="*/ 0 w 25146"/>
                <a:gd name="connsiteY0" fmla="*/ 0 h 16916"/>
                <a:gd name="connsiteX1" fmla="*/ 25146 w 25146"/>
                <a:gd name="connsiteY1" fmla="*/ 16916 h 16916"/>
                <a:gd name="connsiteX2" fmla="*/ 0 w 25146"/>
                <a:gd name="connsiteY2" fmla="*/ 0 h 16916"/>
              </a:gdLst>
              <a:ahLst/>
              <a:cxnLst>
                <a:cxn ang="0">
                  <a:pos x="connsiteX0" y="connsiteY0"/>
                </a:cxn>
                <a:cxn ang="0">
                  <a:pos x="connsiteX1" y="connsiteY1"/>
                </a:cxn>
                <a:cxn ang="0">
                  <a:pos x="connsiteX2" y="connsiteY2"/>
                </a:cxn>
              </a:cxnLst>
              <a:rect l="l" t="t" r="r" b="b"/>
              <a:pathLst>
                <a:path w="25146" h="16916">
                  <a:moveTo>
                    <a:pt x="0" y="0"/>
                  </a:moveTo>
                  <a:cubicBezTo>
                    <a:pt x="9144" y="4801"/>
                    <a:pt x="17603" y="10516"/>
                    <a:pt x="25146" y="16916"/>
                  </a:cubicBezTo>
                  <a:cubicBezTo>
                    <a:pt x="17603" y="10287"/>
                    <a:pt x="9144" y="4572"/>
                    <a:pt x="0" y="0"/>
                  </a:cubicBezTo>
                  <a:close/>
                </a:path>
              </a:pathLst>
            </a:custGeom>
            <a:solidFill>
              <a:srgbClr val="FFFFFF"/>
            </a:solidFill>
            <a:ln w="2286" cap="flat">
              <a:noFill/>
              <a:prstDash val="solid"/>
              <a:miter/>
            </a:ln>
          </p:spPr>
          <p:txBody>
            <a:bodyPr rtlCol="0" anchor="ctr"/>
            <a:lstStyle/>
            <a:p>
              <a:endParaRPr lang="en-US"/>
            </a:p>
          </p:txBody>
        </p:sp>
        <p:sp>
          <p:nvSpPr>
            <p:cNvPr id="61" name="Freeform 197">
              <a:extLst>
                <a:ext uri="{FF2B5EF4-FFF2-40B4-BE49-F238E27FC236}">
                  <a16:creationId xmlns:a16="http://schemas.microsoft.com/office/drawing/2014/main" id="{9152F27D-D4E0-73DC-F3E5-0C4780BAC494}"/>
                </a:ext>
              </a:extLst>
            </p:cNvPr>
            <p:cNvSpPr/>
            <p:nvPr/>
          </p:nvSpPr>
          <p:spPr>
            <a:xfrm>
              <a:off x="8999677" y="2273198"/>
              <a:ext cx="16687" cy="7543"/>
            </a:xfrm>
            <a:custGeom>
              <a:avLst/>
              <a:gdLst>
                <a:gd name="connsiteX0" fmla="*/ 16688 w 16687"/>
                <a:gd name="connsiteY0" fmla="*/ 0 h 7543"/>
                <a:gd name="connsiteX1" fmla="*/ 0 w 16687"/>
                <a:gd name="connsiteY1" fmla="*/ 7544 h 7543"/>
                <a:gd name="connsiteX2" fmla="*/ 16688 w 16687"/>
                <a:gd name="connsiteY2" fmla="*/ 0 h 7543"/>
              </a:gdLst>
              <a:ahLst/>
              <a:cxnLst>
                <a:cxn ang="0">
                  <a:pos x="connsiteX0" y="connsiteY0"/>
                </a:cxn>
                <a:cxn ang="0">
                  <a:pos x="connsiteX1" y="connsiteY1"/>
                </a:cxn>
                <a:cxn ang="0">
                  <a:pos x="connsiteX2" y="connsiteY2"/>
                </a:cxn>
              </a:cxnLst>
              <a:rect l="l" t="t" r="r" b="b"/>
              <a:pathLst>
                <a:path w="16687" h="7543">
                  <a:moveTo>
                    <a:pt x="16688" y="0"/>
                  </a:moveTo>
                  <a:cubicBezTo>
                    <a:pt x="11202" y="2972"/>
                    <a:pt x="5487" y="5258"/>
                    <a:pt x="0" y="7544"/>
                  </a:cubicBezTo>
                  <a:cubicBezTo>
                    <a:pt x="5487" y="5258"/>
                    <a:pt x="11202" y="2743"/>
                    <a:pt x="16688" y="0"/>
                  </a:cubicBezTo>
                  <a:close/>
                </a:path>
              </a:pathLst>
            </a:custGeom>
            <a:solidFill>
              <a:srgbClr val="FFFFFF"/>
            </a:solidFill>
            <a:ln w="2286" cap="flat">
              <a:noFill/>
              <a:prstDash val="solid"/>
              <a:miter/>
            </a:ln>
          </p:spPr>
          <p:txBody>
            <a:bodyPr rtlCol="0" anchor="ctr"/>
            <a:lstStyle/>
            <a:p>
              <a:endParaRPr lang="en-US"/>
            </a:p>
          </p:txBody>
        </p:sp>
        <p:sp>
          <p:nvSpPr>
            <p:cNvPr id="62" name="Freeform 198">
              <a:extLst>
                <a:ext uri="{FF2B5EF4-FFF2-40B4-BE49-F238E27FC236}">
                  <a16:creationId xmlns:a16="http://schemas.microsoft.com/office/drawing/2014/main" id="{B62200AF-460F-A1AE-77EB-634B98F0DF40}"/>
                </a:ext>
              </a:extLst>
            </p:cNvPr>
            <p:cNvSpPr/>
            <p:nvPr/>
          </p:nvSpPr>
          <p:spPr>
            <a:xfrm>
              <a:off x="8966987" y="2287600"/>
              <a:ext cx="10744" cy="2057"/>
            </a:xfrm>
            <a:custGeom>
              <a:avLst/>
              <a:gdLst>
                <a:gd name="connsiteX0" fmla="*/ 10745 w 10744"/>
                <a:gd name="connsiteY0" fmla="*/ 0 h 2057"/>
                <a:gd name="connsiteX1" fmla="*/ 0 w 10744"/>
                <a:gd name="connsiteY1" fmla="*/ 2057 h 2057"/>
                <a:gd name="connsiteX2" fmla="*/ 10745 w 10744"/>
                <a:gd name="connsiteY2" fmla="*/ 0 h 2057"/>
              </a:gdLst>
              <a:ahLst/>
              <a:cxnLst>
                <a:cxn ang="0">
                  <a:pos x="connsiteX0" y="connsiteY0"/>
                </a:cxn>
                <a:cxn ang="0">
                  <a:pos x="connsiteX1" y="connsiteY1"/>
                </a:cxn>
                <a:cxn ang="0">
                  <a:pos x="connsiteX2" y="connsiteY2"/>
                </a:cxn>
              </a:cxnLst>
              <a:rect l="l" t="t" r="r" b="b"/>
              <a:pathLst>
                <a:path w="10744" h="2057">
                  <a:moveTo>
                    <a:pt x="10745" y="0"/>
                  </a:moveTo>
                  <a:cubicBezTo>
                    <a:pt x="7087" y="914"/>
                    <a:pt x="3429" y="1600"/>
                    <a:pt x="0" y="2057"/>
                  </a:cubicBezTo>
                  <a:cubicBezTo>
                    <a:pt x="3429" y="1372"/>
                    <a:pt x="7087" y="686"/>
                    <a:pt x="10745" y="0"/>
                  </a:cubicBezTo>
                  <a:close/>
                </a:path>
              </a:pathLst>
            </a:custGeom>
            <a:solidFill>
              <a:srgbClr val="FFFFFF"/>
            </a:solidFill>
            <a:ln w="2286" cap="flat">
              <a:noFill/>
              <a:prstDash val="solid"/>
              <a:miter/>
            </a:ln>
          </p:spPr>
          <p:txBody>
            <a:bodyPr rtlCol="0" anchor="ctr"/>
            <a:lstStyle/>
            <a:p>
              <a:endParaRPr lang="en-US"/>
            </a:p>
          </p:txBody>
        </p:sp>
        <p:sp>
          <p:nvSpPr>
            <p:cNvPr id="63" name="Freeform 199">
              <a:extLst>
                <a:ext uri="{FF2B5EF4-FFF2-40B4-BE49-F238E27FC236}">
                  <a16:creationId xmlns:a16="http://schemas.microsoft.com/office/drawing/2014/main" id="{024FC189-0A37-4FEC-BFE4-85962C962D98}"/>
                </a:ext>
              </a:extLst>
            </p:cNvPr>
            <p:cNvSpPr/>
            <p:nvPr/>
          </p:nvSpPr>
          <p:spPr>
            <a:xfrm>
              <a:off x="9092031" y="2047570"/>
              <a:ext cx="685" cy="1828"/>
            </a:xfrm>
            <a:custGeom>
              <a:avLst/>
              <a:gdLst>
                <a:gd name="connsiteX0" fmla="*/ 0 w 685"/>
                <a:gd name="connsiteY0" fmla="*/ 0 h 1828"/>
                <a:gd name="connsiteX1" fmla="*/ 685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8" y="686"/>
                    <a:pt x="457" y="1143"/>
                    <a:pt x="685" y="1829"/>
                  </a:cubicBezTo>
                  <a:cubicBezTo>
                    <a:pt x="457" y="1143"/>
                    <a:pt x="228" y="457"/>
                    <a:pt x="0" y="0"/>
                  </a:cubicBezTo>
                  <a:close/>
                </a:path>
              </a:pathLst>
            </a:custGeom>
            <a:solidFill>
              <a:srgbClr val="FFFFFF"/>
            </a:solidFill>
            <a:ln w="2286" cap="flat">
              <a:noFill/>
              <a:prstDash val="solid"/>
              <a:miter/>
            </a:ln>
          </p:spPr>
          <p:txBody>
            <a:bodyPr rtlCol="0" anchor="ctr"/>
            <a:lstStyle/>
            <a:p>
              <a:endParaRPr lang="en-US"/>
            </a:p>
          </p:txBody>
        </p:sp>
        <p:sp>
          <p:nvSpPr>
            <p:cNvPr id="64" name="Freeform 200">
              <a:extLst>
                <a:ext uri="{FF2B5EF4-FFF2-40B4-BE49-F238E27FC236}">
                  <a16:creationId xmlns:a16="http://schemas.microsoft.com/office/drawing/2014/main" id="{0A21B386-4DFD-00FC-8280-605FAC6560CE}"/>
                </a:ext>
              </a:extLst>
            </p:cNvPr>
            <p:cNvSpPr/>
            <p:nvPr/>
          </p:nvSpPr>
          <p:spPr>
            <a:xfrm>
              <a:off x="8779535" y="2189759"/>
              <a:ext cx="3429" cy="10058"/>
            </a:xfrm>
            <a:custGeom>
              <a:avLst/>
              <a:gdLst>
                <a:gd name="connsiteX0" fmla="*/ 3429 w 3429"/>
                <a:gd name="connsiteY0" fmla="*/ 10058 h 10058"/>
                <a:gd name="connsiteX1" fmla="*/ 0 w 3429"/>
                <a:gd name="connsiteY1" fmla="*/ 0 h 10058"/>
                <a:gd name="connsiteX2" fmla="*/ 3429 w 3429"/>
                <a:gd name="connsiteY2" fmla="*/ 10058 h 10058"/>
              </a:gdLst>
              <a:ahLst/>
              <a:cxnLst>
                <a:cxn ang="0">
                  <a:pos x="connsiteX0" y="connsiteY0"/>
                </a:cxn>
                <a:cxn ang="0">
                  <a:pos x="connsiteX1" y="connsiteY1"/>
                </a:cxn>
                <a:cxn ang="0">
                  <a:pos x="connsiteX2" y="connsiteY2"/>
                </a:cxn>
              </a:cxnLst>
              <a:rect l="l" t="t" r="r" b="b"/>
              <a:pathLst>
                <a:path w="3429" h="10058">
                  <a:moveTo>
                    <a:pt x="3429" y="10058"/>
                  </a:moveTo>
                  <a:cubicBezTo>
                    <a:pt x="2286" y="6629"/>
                    <a:pt x="915" y="3200"/>
                    <a:pt x="0" y="0"/>
                  </a:cubicBezTo>
                  <a:cubicBezTo>
                    <a:pt x="915" y="3429"/>
                    <a:pt x="2058" y="6629"/>
                    <a:pt x="3429" y="10058"/>
                  </a:cubicBezTo>
                  <a:close/>
                </a:path>
              </a:pathLst>
            </a:custGeom>
            <a:solidFill>
              <a:srgbClr val="FFFFFF"/>
            </a:solidFill>
            <a:ln w="2286" cap="flat">
              <a:noFill/>
              <a:prstDash val="solid"/>
              <a:miter/>
            </a:ln>
          </p:spPr>
          <p:txBody>
            <a:bodyPr rtlCol="0" anchor="ctr"/>
            <a:lstStyle/>
            <a:p>
              <a:endParaRPr lang="en-US"/>
            </a:p>
          </p:txBody>
        </p:sp>
        <p:sp>
          <p:nvSpPr>
            <p:cNvPr id="65" name="Freeform 201">
              <a:extLst>
                <a:ext uri="{FF2B5EF4-FFF2-40B4-BE49-F238E27FC236}">
                  <a16:creationId xmlns:a16="http://schemas.microsoft.com/office/drawing/2014/main" id="{26465EE3-7371-3604-FFAF-93DFA15FD8B8}"/>
                </a:ext>
              </a:extLst>
            </p:cNvPr>
            <p:cNvSpPr/>
            <p:nvPr/>
          </p:nvSpPr>
          <p:spPr>
            <a:xfrm>
              <a:off x="8980017" y="1944243"/>
              <a:ext cx="34975" cy="12344"/>
            </a:xfrm>
            <a:custGeom>
              <a:avLst/>
              <a:gdLst>
                <a:gd name="connsiteX0" fmla="*/ 0 w 34975"/>
                <a:gd name="connsiteY0" fmla="*/ 0 h 12344"/>
                <a:gd name="connsiteX1" fmla="*/ 34975 w 34975"/>
                <a:gd name="connsiteY1" fmla="*/ 12344 h 12344"/>
                <a:gd name="connsiteX2" fmla="*/ 0 w 34975"/>
                <a:gd name="connsiteY2" fmla="*/ 0 h 12344"/>
              </a:gdLst>
              <a:ahLst/>
              <a:cxnLst>
                <a:cxn ang="0">
                  <a:pos x="connsiteX0" y="connsiteY0"/>
                </a:cxn>
                <a:cxn ang="0">
                  <a:pos x="connsiteX1" y="connsiteY1"/>
                </a:cxn>
                <a:cxn ang="0">
                  <a:pos x="connsiteX2" y="connsiteY2"/>
                </a:cxn>
              </a:cxnLst>
              <a:rect l="l" t="t" r="r" b="b"/>
              <a:pathLst>
                <a:path w="34975" h="12344">
                  <a:moveTo>
                    <a:pt x="0" y="0"/>
                  </a:moveTo>
                  <a:cubicBezTo>
                    <a:pt x="12573" y="2515"/>
                    <a:pt x="24231" y="6629"/>
                    <a:pt x="34975" y="12344"/>
                  </a:cubicBezTo>
                  <a:cubicBezTo>
                    <a:pt x="24231" y="6629"/>
                    <a:pt x="12573" y="2515"/>
                    <a:pt x="0" y="0"/>
                  </a:cubicBezTo>
                  <a:close/>
                </a:path>
              </a:pathLst>
            </a:custGeom>
            <a:solidFill>
              <a:srgbClr val="FFFFFF"/>
            </a:solidFill>
            <a:ln w="2286" cap="flat">
              <a:noFill/>
              <a:prstDash val="solid"/>
              <a:miter/>
            </a:ln>
          </p:spPr>
          <p:txBody>
            <a:bodyPr rtlCol="0" anchor="ctr"/>
            <a:lstStyle/>
            <a:p>
              <a:endParaRPr lang="en-US"/>
            </a:p>
          </p:txBody>
        </p:sp>
        <p:sp>
          <p:nvSpPr>
            <p:cNvPr id="66" name="Freeform 202">
              <a:extLst>
                <a:ext uri="{FF2B5EF4-FFF2-40B4-BE49-F238E27FC236}">
                  <a16:creationId xmlns:a16="http://schemas.microsoft.com/office/drawing/2014/main" id="{07921ADB-1A1C-F861-F090-DBE4E2CD1A2E}"/>
                </a:ext>
              </a:extLst>
            </p:cNvPr>
            <p:cNvSpPr/>
            <p:nvPr/>
          </p:nvSpPr>
          <p:spPr>
            <a:xfrm>
              <a:off x="9099118" y="2068372"/>
              <a:ext cx="3200" cy="13944"/>
            </a:xfrm>
            <a:custGeom>
              <a:avLst/>
              <a:gdLst>
                <a:gd name="connsiteX0" fmla="*/ 0 w 3200"/>
                <a:gd name="connsiteY0" fmla="*/ 0 h 13944"/>
                <a:gd name="connsiteX1" fmla="*/ 3201 w 3200"/>
                <a:gd name="connsiteY1" fmla="*/ 13945 h 13944"/>
                <a:gd name="connsiteX2" fmla="*/ 0 w 3200"/>
                <a:gd name="connsiteY2" fmla="*/ 0 h 13944"/>
              </a:gdLst>
              <a:ahLst/>
              <a:cxnLst>
                <a:cxn ang="0">
                  <a:pos x="connsiteX0" y="connsiteY0"/>
                </a:cxn>
                <a:cxn ang="0">
                  <a:pos x="connsiteX1" y="connsiteY1"/>
                </a:cxn>
                <a:cxn ang="0">
                  <a:pos x="connsiteX2" y="connsiteY2"/>
                </a:cxn>
              </a:cxnLst>
              <a:rect l="l" t="t" r="r" b="b"/>
              <a:pathLst>
                <a:path w="3200" h="13944">
                  <a:moveTo>
                    <a:pt x="0" y="0"/>
                  </a:moveTo>
                  <a:cubicBezTo>
                    <a:pt x="1372" y="4572"/>
                    <a:pt x="2286" y="9373"/>
                    <a:pt x="3201" y="13945"/>
                  </a:cubicBezTo>
                  <a:cubicBezTo>
                    <a:pt x="2286" y="9144"/>
                    <a:pt x="1372" y="4572"/>
                    <a:pt x="0" y="0"/>
                  </a:cubicBezTo>
                  <a:close/>
                </a:path>
              </a:pathLst>
            </a:custGeom>
            <a:solidFill>
              <a:srgbClr val="FFFFFF"/>
            </a:solidFill>
            <a:ln w="2286" cap="flat">
              <a:noFill/>
              <a:prstDash val="solid"/>
              <a:miter/>
            </a:ln>
          </p:spPr>
          <p:txBody>
            <a:bodyPr rtlCol="0" anchor="ctr"/>
            <a:lstStyle/>
            <a:p>
              <a:endParaRPr lang="en-US"/>
            </a:p>
          </p:txBody>
        </p:sp>
        <p:sp>
          <p:nvSpPr>
            <p:cNvPr id="67" name="Freeform 203">
              <a:extLst>
                <a:ext uri="{FF2B5EF4-FFF2-40B4-BE49-F238E27FC236}">
                  <a16:creationId xmlns:a16="http://schemas.microsoft.com/office/drawing/2014/main" id="{003F9C3E-FDB5-2DD3-0B29-767F43E457B3}"/>
                </a:ext>
              </a:extLst>
            </p:cNvPr>
            <p:cNvSpPr/>
            <p:nvPr/>
          </p:nvSpPr>
          <p:spPr>
            <a:xfrm>
              <a:off x="9104604" y="2096262"/>
              <a:ext cx="914" cy="14173"/>
            </a:xfrm>
            <a:custGeom>
              <a:avLst/>
              <a:gdLst>
                <a:gd name="connsiteX0" fmla="*/ 0 w 914"/>
                <a:gd name="connsiteY0" fmla="*/ 0 h 14173"/>
                <a:gd name="connsiteX1" fmla="*/ 914 w 914"/>
                <a:gd name="connsiteY1" fmla="*/ 14173 h 14173"/>
                <a:gd name="connsiteX2" fmla="*/ 0 w 914"/>
                <a:gd name="connsiteY2" fmla="*/ 0 h 14173"/>
              </a:gdLst>
              <a:ahLst/>
              <a:cxnLst>
                <a:cxn ang="0">
                  <a:pos x="connsiteX0" y="connsiteY0"/>
                </a:cxn>
                <a:cxn ang="0">
                  <a:pos x="connsiteX1" y="connsiteY1"/>
                </a:cxn>
                <a:cxn ang="0">
                  <a:pos x="connsiteX2" y="connsiteY2"/>
                </a:cxn>
              </a:cxnLst>
              <a:rect l="l" t="t" r="r" b="b"/>
              <a:pathLst>
                <a:path w="914" h="14173">
                  <a:moveTo>
                    <a:pt x="0" y="0"/>
                  </a:moveTo>
                  <a:cubicBezTo>
                    <a:pt x="457" y="4801"/>
                    <a:pt x="914" y="9373"/>
                    <a:pt x="914" y="14173"/>
                  </a:cubicBezTo>
                  <a:cubicBezTo>
                    <a:pt x="685" y="9373"/>
                    <a:pt x="457" y="4801"/>
                    <a:pt x="0" y="0"/>
                  </a:cubicBezTo>
                  <a:close/>
                </a:path>
              </a:pathLst>
            </a:custGeom>
            <a:solidFill>
              <a:srgbClr val="FFFFFF"/>
            </a:solidFill>
            <a:ln w="2286" cap="flat">
              <a:noFill/>
              <a:prstDash val="solid"/>
              <a:miter/>
            </a:ln>
          </p:spPr>
          <p:txBody>
            <a:bodyPr rtlCol="0" anchor="ctr"/>
            <a:lstStyle/>
            <a:p>
              <a:endParaRPr lang="en-US"/>
            </a:p>
          </p:txBody>
        </p:sp>
        <p:sp>
          <p:nvSpPr>
            <p:cNvPr id="68" name="Freeform 204">
              <a:extLst>
                <a:ext uri="{FF2B5EF4-FFF2-40B4-BE49-F238E27FC236}">
                  <a16:creationId xmlns:a16="http://schemas.microsoft.com/office/drawing/2014/main" id="{8E8ECC9C-48A7-CF76-870B-2C838EEBF965}"/>
                </a:ext>
              </a:extLst>
            </p:cNvPr>
            <p:cNvSpPr/>
            <p:nvPr/>
          </p:nvSpPr>
          <p:spPr>
            <a:xfrm>
              <a:off x="9420844" y="2219934"/>
              <a:ext cx="50860" cy="73385"/>
            </a:xfrm>
            <a:custGeom>
              <a:avLst/>
              <a:gdLst>
                <a:gd name="connsiteX0" fmla="*/ 1286 w 50860"/>
                <a:gd name="connsiteY0" fmla="*/ 0 h 73385"/>
                <a:gd name="connsiteX1" fmla="*/ 5401 w 50860"/>
                <a:gd name="connsiteY1" fmla="*/ 56007 h 73385"/>
                <a:gd name="connsiteX2" fmla="*/ 21860 w 50860"/>
                <a:gd name="connsiteY2" fmla="*/ 73381 h 73385"/>
                <a:gd name="connsiteX3" fmla="*/ 48378 w 50860"/>
                <a:gd name="connsiteY3" fmla="*/ 62408 h 73385"/>
                <a:gd name="connsiteX4" fmla="*/ 44034 w 50860"/>
                <a:gd name="connsiteY4" fmla="*/ 38633 h 73385"/>
                <a:gd name="connsiteX5" fmla="*/ 1286 w 50860"/>
                <a:gd name="connsiteY5" fmla="*/ 0 h 7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0" h="73385">
                  <a:moveTo>
                    <a:pt x="1286" y="0"/>
                  </a:moveTo>
                  <a:cubicBezTo>
                    <a:pt x="-2372" y="19431"/>
                    <a:pt x="2658" y="40005"/>
                    <a:pt x="5401" y="56007"/>
                  </a:cubicBezTo>
                  <a:cubicBezTo>
                    <a:pt x="7001" y="65380"/>
                    <a:pt x="13402" y="73609"/>
                    <a:pt x="21860" y="73381"/>
                  </a:cubicBezTo>
                  <a:cubicBezTo>
                    <a:pt x="31233" y="73152"/>
                    <a:pt x="42434" y="72466"/>
                    <a:pt x="48378" y="62408"/>
                  </a:cubicBezTo>
                  <a:cubicBezTo>
                    <a:pt x="53407" y="54178"/>
                    <a:pt x="50206" y="45720"/>
                    <a:pt x="44034" y="38633"/>
                  </a:cubicBezTo>
                  <a:cubicBezTo>
                    <a:pt x="32604" y="25603"/>
                    <a:pt x="20717" y="8458"/>
                    <a:pt x="1286" y="0"/>
                  </a:cubicBezTo>
                  <a:close/>
                </a:path>
              </a:pathLst>
            </a:custGeom>
            <a:solidFill>
              <a:srgbClr val="FFFFFF"/>
            </a:solidFill>
            <a:ln w="2286" cap="flat">
              <a:noFill/>
              <a:prstDash val="solid"/>
              <a:miter/>
            </a:ln>
          </p:spPr>
          <p:txBody>
            <a:bodyPr rtlCol="0" anchor="ctr"/>
            <a:lstStyle/>
            <a:p>
              <a:endParaRPr lang="en-US"/>
            </a:p>
          </p:txBody>
        </p:sp>
        <p:sp>
          <p:nvSpPr>
            <p:cNvPr id="69" name="Freeform 205">
              <a:extLst>
                <a:ext uri="{FF2B5EF4-FFF2-40B4-BE49-F238E27FC236}">
                  <a16:creationId xmlns:a16="http://schemas.microsoft.com/office/drawing/2014/main" id="{2777EEF5-DE48-6A37-AFAE-F01932577FD5}"/>
                </a:ext>
              </a:extLst>
            </p:cNvPr>
            <p:cNvSpPr/>
            <p:nvPr/>
          </p:nvSpPr>
          <p:spPr>
            <a:xfrm>
              <a:off x="8810396" y="883310"/>
              <a:ext cx="330555" cy="931773"/>
            </a:xfrm>
            <a:custGeom>
              <a:avLst/>
              <a:gdLst>
                <a:gd name="connsiteX0" fmla="*/ 279578 w 330555"/>
                <a:gd name="connsiteY0" fmla="*/ 591845 h 931773"/>
                <a:gd name="connsiteX1" fmla="*/ 282550 w 330555"/>
                <a:gd name="connsiteY1" fmla="*/ 586359 h 931773"/>
                <a:gd name="connsiteX2" fmla="*/ 283922 w 330555"/>
                <a:gd name="connsiteY2" fmla="*/ 583616 h 931773"/>
                <a:gd name="connsiteX3" fmla="*/ 286208 w 330555"/>
                <a:gd name="connsiteY3" fmla="*/ 578129 h 931773"/>
                <a:gd name="connsiteX4" fmla="*/ 287122 w 330555"/>
                <a:gd name="connsiteY4" fmla="*/ 575386 h 931773"/>
                <a:gd name="connsiteX5" fmla="*/ 290551 w 330555"/>
                <a:gd name="connsiteY5" fmla="*/ 557327 h 931773"/>
                <a:gd name="connsiteX6" fmla="*/ 290780 w 330555"/>
                <a:gd name="connsiteY6" fmla="*/ 554126 h 931773"/>
                <a:gd name="connsiteX7" fmla="*/ 314325 w 330555"/>
                <a:gd name="connsiteY7" fmla="*/ 311125 h 931773"/>
                <a:gd name="connsiteX8" fmla="*/ 323927 w 330555"/>
                <a:gd name="connsiteY8" fmla="*/ 197739 h 931773"/>
                <a:gd name="connsiteX9" fmla="*/ 330556 w 330555"/>
                <a:gd name="connsiteY9" fmla="*/ 129616 h 931773"/>
                <a:gd name="connsiteX10" fmla="*/ 330327 w 330555"/>
                <a:gd name="connsiteY10" fmla="*/ 126644 h 931773"/>
                <a:gd name="connsiteX11" fmla="*/ 330099 w 330555"/>
                <a:gd name="connsiteY11" fmla="*/ 120701 h 931773"/>
                <a:gd name="connsiteX12" fmla="*/ 330099 w 330555"/>
                <a:gd name="connsiteY12" fmla="*/ 114757 h 931773"/>
                <a:gd name="connsiteX13" fmla="*/ 330099 w 330555"/>
                <a:gd name="connsiteY13" fmla="*/ 111785 h 931773"/>
                <a:gd name="connsiteX14" fmla="*/ 330327 w 330555"/>
                <a:gd name="connsiteY14" fmla="*/ 105842 h 931773"/>
                <a:gd name="connsiteX15" fmla="*/ 330327 w 330555"/>
                <a:gd name="connsiteY15" fmla="*/ 102870 h 931773"/>
                <a:gd name="connsiteX16" fmla="*/ 330327 w 330555"/>
                <a:gd name="connsiteY16" fmla="*/ 99898 h 931773"/>
                <a:gd name="connsiteX17" fmla="*/ 329184 w 330555"/>
                <a:gd name="connsiteY17" fmla="*/ 91211 h 931773"/>
                <a:gd name="connsiteX18" fmla="*/ 326441 w 330555"/>
                <a:gd name="connsiteY18" fmla="*/ 82525 h 931773"/>
                <a:gd name="connsiteX19" fmla="*/ 323012 w 330555"/>
                <a:gd name="connsiteY19" fmla="*/ 75209 h 931773"/>
                <a:gd name="connsiteX20" fmla="*/ 321641 w 330555"/>
                <a:gd name="connsiteY20" fmla="*/ 72695 h 931773"/>
                <a:gd name="connsiteX21" fmla="*/ 319355 w 330555"/>
                <a:gd name="connsiteY21" fmla="*/ 68123 h 931773"/>
                <a:gd name="connsiteX22" fmla="*/ 317526 w 330555"/>
                <a:gd name="connsiteY22" fmla="*/ 65151 h 931773"/>
                <a:gd name="connsiteX23" fmla="*/ 315240 w 330555"/>
                <a:gd name="connsiteY23" fmla="*/ 61493 h 931773"/>
                <a:gd name="connsiteX24" fmla="*/ 313182 w 330555"/>
                <a:gd name="connsiteY24" fmla="*/ 58293 h 931773"/>
                <a:gd name="connsiteX25" fmla="*/ 311125 w 330555"/>
                <a:gd name="connsiteY25" fmla="*/ 55093 h 931773"/>
                <a:gd name="connsiteX26" fmla="*/ 308839 w 330555"/>
                <a:gd name="connsiteY26" fmla="*/ 51664 h 931773"/>
                <a:gd name="connsiteX27" fmla="*/ 306782 w 330555"/>
                <a:gd name="connsiteY27" fmla="*/ 48692 h 931773"/>
                <a:gd name="connsiteX28" fmla="*/ 304267 w 330555"/>
                <a:gd name="connsiteY28" fmla="*/ 45263 h 931773"/>
                <a:gd name="connsiteX29" fmla="*/ 302210 w 330555"/>
                <a:gd name="connsiteY29" fmla="*/ 42748 h 931773"/>
                <a:gd name="connsiteX30" fmla="*/ 299466 w 330555"/>
                <a:gd name="connsiteY30" fmla="*/ 39319 h 931773"/>
                <a:gd name="connsiteX31" fmla="*/ 297409 w 330555"/>
                <a:gd name="connsiteY31" fmla="*/ 37033 h 931773"/>
                <a:gd name="connsiteX32" fmla="*/ 294437 w 330555"/>
                <a:gd name="connsiteY32" fmla="*/ 33604 h 931773"/>
                <a:gd name="connsiteX33" fmla="*/ 292608 w 330555"/>
                <a:gd name="connsiteY33" fmla="*/ 31547 h 931773"/>
                <a:gd name="connsiteX34" fmla="*/ 289179 w 330555"/>
                <a:gd name="connsiteY34" fmla="*/ 28118 h 931773"/>
                <a:gd name="connsiteX35" fmla="*/ 287351 w 330555"/>
                <a:gd name="connsiteY35" fmla="*/ 26518 h 931773"/>
                <a:gd name="connsiteX36" fmla="*/ 283464 w 330555"/>
                <a:gd name="connsiteY36" fmla="*/ 23089 h 931773"/>
                <a:gd name="connsiteX37" fmla="*/ 281864 w 330555"/>
                <a:gd name="connsiteY37" fmla="*/ 21717 h 931773"/>
                <a:gd name="connsiteX38" fmla="*/ 277521 w 330555"/>
                <a:gd name="connsiteY38" fmla="*/ 18288 h 931773"/>
                <a:gd name="connsiteX39" fmla="*/ 276378 w 330555"/>
                <a:gd name="connsiteY39" fmla="*/ 17602 h 931773"/>
                <a:gd name="connsiteX40" fmla="*/ 244374 w 330555"/>
                <a:gd name="connsiteY40" fmla="*/ 0 h 931773"/>
                <a:gd name="connsiteX41" fmla="*/ 252375 w 330555"/>
                <a:gd name="connsiteY41" fmla="*/ 392506 h 931773"/>
                <a:gd name="connsiteX42" fmla="*/ 250317 w 330555"/>
                <a:gd name="connsiteY42" fmla="*/ 410794 h 931773"/>
                <a:gd name="connsiteX43" fmla="*/ 224486 w 330555"/>
                <a:gd name="connsiteY43" fmla="*/ 633451 h 931773"/>
                <a:gd name="connsiteX44" fmla="*/ 183338 w 330555"/>
                <a:gd name="connsiteY44" fmla="*/ 762152 h 931773"/>
                <a:gd name="connsiteX45" fmla="*/ 78639 w 330555"/>
                <a:gd name="connsiteY45" fmla="*/ 851992 h 931773"/>
                <a:gd name="connsiteX46" fmla="*/ 0 w 330555"/>
                <a:gd name="connsiteY46" fmla="*/ 845591 h 931773"/>
                <a:gd name="connsiteX47" fmla="*/ 0 w 330555"/>
                <a:gd name="connsiteY47" fmla="*/ 845591 h 931773"/>
                <a:gd name="connsiteX48" fmla="*/ 5715 w 330555"/>
                <a:gd name="connsiteY48" fmla="*/ 867994 h 931773"/>
                <a:gd name="connsiteX49" fmla="*/ 5715 w 330555"/>
                <a:gd name="connsiteY49" fmla="*/ 867994 h 931773"/>
                <a:gd name="connsiteX50" fmla="*/ 19203 w 330555"/>
                <a:gd name="connsiteY50" fmla="*/ 897941 h 931773"/>
                <a:gd name="connsiteX51" fmla="*/ 22860 w 330555"/>
                <a:gd name="connsiteY51" fmla="*/ 902513 h 931773"/>
                <a:gd name="connsiteX52" fmla="*/ 35662 w 330555"/>
                <a:gd name="connsiteY52" fmla="*/ 913943 h 931773"/>
                <a:gd name="connsiteX53" fmla="*/ 75896 w 330555"/>
                <a:gd name="connsiteY53" fmla="*/ 928573 h 931773"/>
                <a:gd name="connsiteX54" fmla="*/ 121158 w 330555"/>
                <a:gd name="connsiteY54" fmla="*/ 931774 h 931773"/>
                <a:gd name="connsiteX55" fmla="*/ 173736 w 330555"/>
                <a:gd name="connsiteY55" fmla="*/ 928573 h 931773"/>
                <a:gd name="connsiteX56" fmla="*/ 196139 w 330555"/>
                <a:gd name="connsiteY56" fmla="*/ 926287 h 931773"/>
                <a:gd name="connsiteX57" fmla="*/ 209398 w 330555"/>
                <a:gd name="connsiteY57" fmla="*/ 922858 h 931773"/>
                <a:gd name="connsiteX58" fmla="*/ 216256 w 330555"/>
                <a:gd name="connsiteY58" fmla="*/ 918972 h 931773"/>
                <a:gd name="connsiteX59" fmla="*/ 229972 w 330555"/>
                <a:gd name="connsiteY59" fmla="*/ 901827 h 931773"/>
                <a:gd name="connsiteX60" fmla="*/ 256261 w 330555"/>
                <a:gd name="connsiteY60" fmla="*/ 814959 h 931773"/>
                <a:gd name="connsiteX61" fmla="*/ 268605 w 330555"/>
                <a:gd name="connsiteY61" fmla="*/ 721690 h 931773"/>
                <a:gd name="connsiteX62" fmla="*/ 262433 w 330555"/>
                <a:gd name="connsiteY62" fmla="*/ 678942 h 931773"/>
                <a:gd name="connsiteX63" fmla="*/ 255118 w 330555"/>
                <a:gd name="connsiteY63" fmla="*/ 660197 h 931773"/>
                <a:gd name="connsiteX64" fmla="*/ 254204 w 330555"/>
                <a:gd name="connsiteY64" fmla="*/ 654939 h 931773"/>
                <a:gd name="connsiteX65" fmla="*/ 253746 w 330555"/>
                <a:gd name="connsiteY65" fmla="*/ 642137 h 931773"/>
                <a:gd name="connsiteX66" fmla="*/ 254432 w 330555"/>
                <a:gd name="connsiteY66" fmla="*/ 637108 h 931773"/>
                <a:gd name="connsiteX67" fmla="*/ 255347 w 330555"/>
                <a:gd name="connsiteY67" fmla="*/ 632308 h 931773"/>
                <a:gd name="connsiteX68" fmla="*/ 258547 w 330555"/>
                <a:gd name="connsiteY68" fmla="*/ 622706 h 931773"/>
                <a:gd name="connsiteX69" fmla="*/ 273177 w 330555"/>
                <a:gd name="connsiteY69" fmla="*/ 600075 h 931773"/>
                <a:gd name="connsiteX70" fmla="*/ 279578 w 330555"/>
                <a:gd name="connsiteY70" fmla="*/ 591845 h 93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0555" h="931773">
                  <a:moveTo>
                    <a:pt x="279578" y="591845"/>
                  </a:moveTo>
                  <a:cubicBezTo>
                    <a:pt x="280721" y="590017"/>
                    <a:pt x="281636" y="588188"/>
                    <a:pt x="282550" y="586359"/>
                  </a:cubicBezTo>
                  <a:cubicBezTo>
                    <a:pt x="283007" y="585445"/>
                    <a:pt x="283464" y="584530"/>
                    <a:pt x="283922" y="583616"/>
                  </a:cubicBezTo>
                  <a:cubicBezTo>
                    <a:pt x="284836" y="581787"/>
                    <a:pt x="285522" y="579958"/>
                    <a:pt x="286208" y="578129"/>
                  </a:cubicBezTo>
                  <a:cubicBezTo>
                    <a:pt x="286436" y="577215"/>
                    <a:pt x="286893" y="576301"/>
                    <a:pt x="287122" y="575386"/>
                  </a:cubicBezTo>
                  <a:cubicBezTo>
                    <a:pt x="288722" y="569671"/>
                    <a:pt x="289865" y="563728"/>
                    <a:pt x="290551" y="557327"/>
                  </a:cubicBezTo>
                  <a:cubicBezTo>
                    <a:pt x="290551" y="556184"/>
                    <a:pt x="290780" y="555269"/>
                    <a:pt x="290780" y="554126"/>
                  </a:cubicBezTo>
                  <a:cubicBezTo>
                    <a:pt x="297866" y="472973"/>
                    <a:pt x="309296" y="392278"/>
                    <a:pt x="314325" y="311125"/>
                  </a:cubicBezTo>
                  <a:cubicBezTo>
                    <a:pt x="316611" y="273177"/>
                    <a:pt x="320269" y="235458"/>
                    <a:pt x="323927" y="197739"/>
                  </a:cubicBezTo>
                  <a:cubicBezTo>
                    <a:pt x="326213" y="175108"/>
                    <a:pt x="328499" y="152476"/>
                    <a:pt x="330556" y="129616"/>
                  </a:cubicBezTo>
                  <a:cubicBezTo>
                    <a:pt x="330556" y="128702"/>
                    <a:pt x="330327" y="127559"/>
                    <a:pt x="330327" y="126644"/>
                  </a:cubicBezTo>
                  <a:cubicBezTo>
                    <a:pt x="330099" y="124587"/>
                    <a:pt x="330099" y="122758"/>
                    <a:pt x="330099" y="120701"/>
                  </a:cubicBezTo>
                  <a:cubicBezTo>
                    <a:pt x="330099" y="118643"/>
                    <a:pt x="330099" y="116815"/>
                    <a:pt x="330099" y="114757"/>
                  </a:cubicBezTo>
                  <a:cubicBezTo>
                    <a:pt x="330099" y="113843"/>
                    <a:pt x="330099" y="112700"/>
                    <a:pt x="330099" y="111785"/>
                  </a:cubicBezTo>
                  <a:cubicBezTo>
                    <a:pt x="330099" y="109728"/>
                    <a:pt x="330327" y="107899"/>
                    <a:pt x="330327" y="105842"/>
                  </a:cubicBezTo>
                  <a:cubicBezTo>
                    <a:pt x="330327" y="104927"/>
                    <a:pt x="330327" y="103784"/>
                    <a:pt x="330327" y="102870"/>
                  </a:cubicBezTo>
                  <a:cubicBezTo>
                    <a:pt x="330327" y="101956"/>
                    <a:pt x="330327" y="100813"/>
                    <a:pt x="330327" y="99898"/>
                  </a:cubicBezTo>
                  <a:cubicBezTo>
                    <a:pt x="330099" y="96926"/>
                    <a:pt x="329870" y="94183"/>
                    <a:pt x="329184" y="91211"/>
                  </a:cubicBezTo>
                  <a:cubicBezTo>
                    <a:pt x="328499" y="88240"/>
                    <a:pt x="327584" y="85496"/>
                    <a:pt x="326441" y="82525"/>
                  </a:cubicBezTo>
                  <a:cubicBezTo>
                    <a:pt x="325298" y="80010"/>
                    <a:pt x="324155" y="77724"/>
                    <a:pt x="323012" y="75209"/>
                  </a:cubicBezTo>
                  <a:cubicBezTo>
                    <a:pt x="322555" y="74295"/>
                    <a:pt x="322098" y="73609"/>
                    <a:pt x="321641" y="72695"/>
                  </a:cubicBezTo>
                  <a:cubicBezTo>
                    <a:pt x="320955" y="71095"/>
                    <a:pt x="320040" y="69723"/>
                    <a:pt x="319355" y="68123"/>
                  </a:cubicBezTo>
                  <a:cubicBezTo>
                    <a:pt x="318897" y="67208"/>
                    <a:pt x="318212" y="66065"/>
                    <a:pt x="317526" y="65151"/>
                  </a:cubicBezTo>
                  <a:cubicBezTo>
                    <a:pt x="316840" y="63779"/>
                    <a:pt x="316154" y="62636"/>
                    <a:pt x="315240" y="61493"/>
                  </a:cubicBezTo>
                  <a:cubicBezTo>
                    <a:pt x="314554" y="60350"/>
                    <a:pt x="313868" y="59436"/>
                    <a:pt x="313182" y="58293"/>
                  </a:cubicBezTo>
                  <a:cubicBezTo>
                    <a:pt x="312497" y="57150"/>
                    <a:pt x="311811" y="56007"/>
                    <a:pt x="311125" y="55093"/>
                  </a:cubicBezTo>
                  <a:cubicBezTo>
                    <a:pt x="310439" y="53950"/>
                    <a:pt x="309525" y="52807"/>
                    <a:pt x="308839" y="51664"/>
                  </a:cubicBezTo>
                  <a:cubicBezTo>
                    <a:pt x="308153" y="50749"/>
                    <a:pt x="307467" y="49606"/>
                    <a:pt x="306782" y="48692"/>
                  </a:cubicBezTo>
                  <a:cubicBezTo>
                    <a:pt x="305867" y="47549"/>
                    <a:pt x="305181" y="46406"/>
                    <a:pt x="304267" y="45263"/>
                  </a:cubicBezTo>
                  <a:cubicBezTo>
                    <a:pt x="303581" y="44348"/>
                    <a:pt x="302895" y="43434"/>
                    <a:pt x="302210" y="42748"/>
                  </a:cubicBezTo>
                  <a:cubicBezTo>
                    <a:pt x="301295" y="41605"/>
                    <a:pt x="300381" y="40462"/>
                    <a:pt x="299466" y="39319"/>
                  </a:cubicBezTo>
                  <a:cubicBezTo>
                    <a:pt x="298781" y="38633"/>
                    <a:pt x="298095" y="37719"/>
                    <a:pt x="297409" y="37033"/>
                  </a:cubicBezTo>
                  <a:cubicBezTo>
                    <a:pt x="296495" y="35890"/>
                    <a:pt x="295352" y="34747"/>
                    <a:pt x="294437" y="33604"/>
                  </a:cubicBezTo>
                  <a:cubicBezTo>
                    <a:pt x="293751" y="32918"/>
                    <a:pt x="293066" y="32233"/>
                    <a:pt x="292608" y="31547"/>
                  </a:cubicBezTo>
                  <a:cubicBezTo>
                    <a:pt x="291465" y="30404"/>
                    <a:pt x="290322" y="29261"/>
                    <a:pt x="289179" y="28118"/>
                  </a:cubicBezTo>
                  <a:cubicBezTo>
                    <a:pt x="288494" y="27661"/>
                    <a:pt x="288036" y="26975"/>
                    <a:pt x="287351" y="26518"/>
                  </a:cubicBezTo>
                  <a:cubicBezTo>
                    <a:pt x="286208" y="25375"/>
                    <a:pt x="284836" y="24232"/>
                    <a:pt x="283464" y="23089"/>
                  </a:cubicBezTo>
                  <a:cubicBezTo>
                    <a:pt x="283007" y="22631"/>
                    <a:pt x="282550" y="22174"/>
                    <a:pt x="281864" y="21717"/>
                  </a:cubicBezTo>
                  <a:cubicBezTo>
                    <a:pt x="280493" y="20574"/>
                    <a:pt x="279121" y="19431"/>
                    <a:pt x="277521" y="18288"/>
                  </a:cubicBezTo>
                  <a:cubicBezTo>
                    <a:pt x="277292" y="18059"/>
                    <a:pt x="276835" y="17831"/>
                    <a:pt x="276378" y="17602"/>
                  </a:cubicBezTo>
                  <a:cubicBezTo>
                    <a:pt x="267005" y="10516"/>
                    <a:pt x="256261" y="4572"/>
                    <a:pt x="244374" y="0"/>
                  </a:cubicBezTo>
                  <a:cubicBezTo>
                    <a:pt x="302895" y="121844"/>
                    <a:pt x="270663" y="264033"/>
                    <a:pt x="252375" y="392506"/>
                  </a:cubicBezTo>
                  <a:cubicBezTo>
                    <a:pt x="251689" y="398678"/>
                    <a:pt x="250775" y="404622"/>
                    <a:pt x="250317" y="410794"/>
                  </a:cubicBezTo>
                  <a:cubicBezTo>
                    <a:pt x="243231" y="485318"/>
                    <a:pt x="238430" y="559613"/>
                    <a:pt x="224486" y="633451"/>
                  </a:cubicBezTo>
                  <a:cubicBezTo>
                    <a:pt x="216027" y="678028"/>
                    <a:pt x="203454" y="721233"/>
                    <a:pt x="183338" y="762152"/>
                  </a:cubicBezTo>
                  <a:cubicBezTo>
                    <a:pt x="163221" y="803300"/>
                    <a:pt x="125502" y="843305"/>
                    <a:pt x="78639" y="851992"/>
                  </a:cubicBezTo>
                  <a:cubicBezTo>
                    <a:pt x="50978" y="857021"/>
                    <a:pt x="24461" y="854278"/>
                    <a:pt x="0" y="845591"/>
                  </a:cubicBezTo>
                  <a:cubicBezTo>
                    <a:pt x="0" y="845591"/>
                    <a:pt x="0" y="845591"/>
                    <a:pt x="0" y="845591"/>
                  </a:cubicBezTo>
                  <a:cubicBezTo>
                    <a:pt x="1829" y="853135"/>
                    <a:pt x="3658" y="860679"/>
                    <a:pt x="5715" y="867994"/>
                  </a:cubicBezTo>
                  <a:cubicBezTo>
                    <a:pt x="5715" y="867994"/>
                    <a:pt x="5715" y="867994"/>
                    <a:pt x="5715" y="867994"/>
                  </a:cubicBezTo>
                  <a:cubicBezTo>
                    <a:pt x="8916" y="879881"/>
                    <a:pt x="13259" y="889711"/>
                    <a:pt x="19203" y="897941"/>
                  </a:cubicBezTo>
                  <a:cubicBezTo>
                    <a:pt x="20346" y="899541"/>
                    <a:pt x="21489" y="901141"/>
                    <a:pt x="22860" y="902513"/>
                  </a:cubicBezTo>
                  <a:cubicBezTo>
                    <a:pt x="26747" y="906856"/>
                    <a:pt x="30861" y="910742"/>
                    <a:pt x="35662" y="913943"/>
                  </a:cubicBezTo>
                  <a:cubicBezTo>
                    <a:pt x="46635" y="921487"/>
                    <a:pt x="60122" y="926059"/>
                    <a:pt x="75896" y="928573"/>
                  </a:cubicBezTo>
                  <a:cubicBezTo>
                    <a:pt x="90983" y="931088"/>
                    <a:pt x="106071" y="931774"/>
                    <a:pt x="121158" y="931774"/>
                  </a:cubicBezTo>
                  <a:cubicBezTo>
                    <a:pt x="138761" y="931774"/>
                    <a:pt x="156134" y="930173"/>
                    <a:pt x="173736" y="928573"/>
                  </a:cubicBezTo>
                  <a:cubicBezTo>
                    <a:pt x="181280" y="927887"/>
                    <a:pt x="188824" y="926973"/>
                    <a:pt x="196139" y="926287"/>
                  </a:cubicBezTo>
                  <a:cubicBezTo>
                    <a:pt x="200940" y="925830"/>
                    <a:pt x="205512" y="924687"/>
                    <a:pt x="209398" y="922858"/>
                  </a:cubicBezTo>
                  <a:cubicBezTo>
                    <a:pt x="211913" y="921715"/>
                    <a:pt x="213970" y="920344"/>
                    <a:pt x="216256" y="918972"/>
                  </a:cubicBezTo>
                  <a:cubicBezTo>
                    <a:pt x="221971" y="914857"/>
                    <a:pt x="226314" y="909142"/>
                    <a:pt x="229972" y="901827"/>
                  </a:cubicBezTo>
                  <a:cubicBezTo>
                    <a:pt x="243688" y="874166"/>
                    <a:pt x="252146" y="845134"/>
                    <a:pt x="256261" y="814959"/>
                  </a:cubicBezTo>
                  <a:cubicBezTo>
                    <a:pt x="260604" y="783869"/>
                    <a:pt x="264033" y="752780"/>
                    <a:pt x="268605" y="721690"/>
                  </a:cubicBezTo>
                  <a:cubicBezTo>
                    <a:pt x="270891" y="706603"/>
                    <a:pt x="269977" y="692429"/>
                    <a:pt x="262433" y="678942"/>
                  </a:cubicBezTo>
                  <a:cubicBezTo>
                    <a:pt x="259004" y="672541"/>
                    <a:pt x="256490" y="666369"/>
                    <a:pt x="255118" y="660197"/>
                  </a:cubicBezTo>
                  <a:cubicBezTo>
                    <a:pt x="254661" y="658368"/>
                    <a:pt x="254432" y="656768"/>
                    <a:pt x="254204" y="654939"/>
                  </a:cubicBezTo>
                  <a:cubicBezTo>
                    <a:pt x="253518" y="650596"/>
                    <a:pt x="253518" y="646481"/>
                    <a:pt x="253746" y="642137"/>
                  </a:cubicBezTo>
                  <a:cubicBezTo>
                    <a:pt x="253975" y="640537"/>
                    <a:pt x="253975" y="638708"/>
                    <a:pt x="254432" y="637108"/>
                  </a:cubicBezTo>
                  <a:cubicBezTo>
                    <a:pt x="254661" y="635508"/>
                    <a:pt x="255118" y="633908"/>
                    <a:pt x="255347" y="632308"/>
                  </a:cubicBezTo>
                  <a:cubicBezTo>
                    <a:pt x="256261" y="629107"/>
                    <a:pt x="257175" y="625907"/>
                    <a:pt x="258547" y="622706"/>
                  </a:cubicBezTo>
                  <a:cubicBezTo>
                    <a:pt x="261976" y="614705"/>
                    <a:pt x="266777" y="607162"/>
                    <a:pt x="273177" y="600075"/>
                  </a:cubicBezTo>
                  <a:cubicBezTo>
                    <a:pt x="275921" y="597103"/>
                    <a:pt x="277749" y="594360"/>
                    <a:pt x="279578" y="591845"/>
                  </a:cubicBezTo>
                  <a:close/>
                </a:path>
              </a:pathLst>
            </a:custGeom>
            <a:solidFill>
              <a:srgbClr val="FFFFFF"/>
            </a:solidFill>
            <a:ln w="2286" cap="flat">
              <a:noFill/>
              <a:prstDash val="solid"/>
              <a:miter/>
            </a:ln>
          </p:spPr>
          <p:txBody>
            <a:bodyPr rtlCol="0" anchor="ctr"/>
            <a:lstStyle/>
            <a:p>
              <a:endParaRPr lang="en-US"/>
            </a:p>
          </p:txBody>
        </p:sp>
        <p:sp>
          <p:nvSpPr>
            <p:cNvPr id="70" name="Freeform 206">
              <a:extLst>
                <a:ext uri="{FF2B5EF4-FFF2-40B4-BE49-F238E27FC236}">
                  <a16:creationId xmlns:a16="http://schemas.microsoft.com/office/drawing/2014/main" id="{1393127A-06C1-F556-AB5D-D92B31D6F311}"/>
                </a:ext>
              </a:extLst>
            </p:cNvPr>
            <p:cNvSpPr/>
            <p:nvPr/>
          </p:nvSpPr>
          <p:spPr>
            <a:xfrm>
              <a:off x="9089696" y="1492616"/>
              <a:ext cx="487095" cy="790727"/>
            </a:xfrm>
            <a:custGeom>
              <a:avLst/>
              <a:gdLst>
                <a:gd name="connsiteX0" fmla="*/ 363524 w 487095"/>
                <a:gd name="connsiteY0" fmla="*/ 640678 h 790727"/>
                <a:gd name="connsiteX1" fmla="*/ 282599 w 487095"/>
                <a:gd name="connsiteY1" fmla="*/ 496889 h 790727"/>
                <a:gd name="connsiteX2" fmla="*/ 296772 w 487095"/>
                <a:gd name="connsiteY2" fmla="*/ 468542 h 790727"/>
                <a:gd name="connsiteX3" fmla="*/ 326033 w 487095"/>
                <a:gd name="connsiteY3" fmla="*/ 483630 h 790727"/>
                <a:gd name="connsiteX4" fmla="*/ 331062 w 487095"/>
                <a:gd name="connsiteY4" fmla="*/ 500318 h 790727"/>
                <a:gd name="connsiteX5" fmla="*/ 336549 w 487095"/>
                <a:gd name="connsiteY5" fmla="*/ 562040 h 790727"/>
                <a:gd name="connsiteX6" fmla="*/ 344321 w 487095"/>
                <a:gd name="connsiteY6" fmla="*/ 589929 h 790727"/>
                <a:gd name="connsiteX7" fmla="*/ 401014 w 487095"/>
                <a:gd name="connsiteY7" fmla="*/ 640221 h 790727"/>
                <a:gd name="connsiteX8" fmla="*/ 404900 w 487095"/>
                <a:gd name="connsiteY8" fmla="*/ 518149 h 790727"/>
                <a:gd name="connsiteX9" fmla="*/ 394842 w 487095"/>
                <a:gd name="connsiteY9" fmla="*/ 502604 h 790727"/>
                <a:gd name="connsiteX10" fmla="*/ 369239 w 487095"/>
                <a:gd name="connsiteY10" fmla="*/ 415279 h 790727"/>
                <a:gd name="connsiteX11" fmla="*/ 371296 w 487095"/>
                <a:gd name="connsiteY11" fmla="*/ 409792 h 790727"/>
                <a:gd name="connsiteX12" fmla="*/ 363981 w 487095"/>
                <a:gd name="connsiteY12" fmla="*/ 326125 h 790727"/>
                <a:gd name="connsiteX13" fmla="*/ 364209 w 487095"/>
                <a:gd name="connsiteY13" fmla="*/ 311037 h 790727"/>
                <a:gd name="connsiteX14" fmla="*/ 379983 w 487095"/>
                <a:gd name="connsiteY14" fmla="*/ 313552 h 790727"/>
                <a:gd name="connsiteX15" fmla="*/ 401471 w 487095"/>
                <a:gd name="connsiteY15" fmla="*/ 387161 h 790727"/>
                <a:gd name="connsiteX16" fmla="*/ 386841 w 487095"/>
                <a:gd name="connsiteY16" fmla="*/ 425566 h 790727"/>
                <a:gd name="connsiteX17" fmla="*/ 379526 w 487095"/>
                <a:gd name="connsiteY17" fmla="*/ 447968 h 790727"/>
                <a:gd name="connsiteX18" fmla="*/ 397814 w 487095"/>
                <a:gd name="connsiteY18" fmla="*/ 475629 h 790727"/>
                <a:gd name="connsiteX19" fmla="*/ 423188 w 487095"/>
                <a:gd name="connsiteY19" fmla="*/ 468771 h 790727"/>
                <a:gd name="connsiteX20" fmla="*/ 486968 w 487095"/>
                <a:gd name="connsiteY20" fmla="*/ 339155 h 790727"/>
                <a:gd name="connsiteX21" fmla="*/ 363981 w 487095"/>
                <a:gd name="connsiteY21" fmla="*/ 218225 h 790727"/>
                <a:gd name="connsiteX22" fmla="*/ 324890 w 487095"/>
                <a:gd name="connsiteY22" fmla="*/ 195365 h 790727"/>
                <a:gd name="connsiteX23" fmla="*/ 217448 w 487095"/>
                <a:gd name="connsiteY23" fmla="*/ 203824 h 790727"/>
                <a:gd name="connsiteX24" fmla="*/ 167613 w 487095"/>
                <a:gd name="connsiteY24" fmla="*/ 187593 h 790727"/>
                <a:gd name="connsiteX25" fmla="*/ 85089 w 487095"/>
                <a:gd name="connsiteY25" fmla="*/ 69635 h 790727"/>
                <a:gd name="connsiteX26" fmla="*/ 37997 w 487095"/>
                <a:gd name="connsiteY26" fmla="*/ 9514 h 790727"/>
                <a:gd name="connsiteX27" fmla="*/ 6222 w 487095"/>
                <a:gd name="connsiteY27" fmla="*/ 14314 h 790727"/>
                <a:gd name="connsiteX28" fmla="*/ 17195 w 487095"/>
                <a:gd name="connsiteY28" fmla="*/ 79922 h 790727"/>
                <a:gd name="connsiteX29" fmla="*/ 55371 w 487095"/>
                <a:gd name="connsiteY29" fmla="*/ 132043 h 790727"/>
                <a:gd name="connsiteX30" fmla="*/ 126694 w 487095"/>
                <a:gd name="connsiteY30" fmla="*/ 247258 h 790727"/>
                <a:gd name="connsiteX31" fmla="*/ 175386 w 487095"/>
                <a:gd name="connsiteY31" fmla="*/ 330468 h 790727"/>
                <a:gd name="connsiteX32" fmla="*/ 182244 w 487095"/>
                <a:gd name="connsiteY32" fmla="*/ 361786 h 790727"/>
                <a:gd name="connsiteX33" fmla="*/ 202818 w 487095"/>
                <a:gd name="connsiteY33" fmla="*/ 554953 h 790727"/>
                <a:gd name="connsiteX34" fmla="*/ 220191 w 487095"/>
                <a:gd name="connsiteY34" fmla="*/ 598159 h 790727"/>
                <a:gd name="connsiteX35" fmla="*/ 311631 w 487095"/>
                <a:gd name="connsiteY35" fmla="*/ 685027 h 790727"/>
                <a:gd name="connsiteX36" fmla="*/ 411758 w 487095"/>
                <a:gd name="connsiteY36" fmla="*/ 778981 h 790727"/>
                <a:gd name="connsiteX37" fmla="*/ 436447 w 487095"/>
                <a:gd name="connsiteY37" fmla="*/ 789726 h 790727"/>
                <a:gd name="connsiteX38" fmla="*/ 450163 w 487095"/>
                <a:gd name="connsiteY38" fmla="*/ 769152 h 790727"/>
                <a:gd name="connsiteX39" fmla="*/ 428217 w 487095"/>
                <a:gd name="connsiteY39" fmla="*/ 701257 h 790727"/>
                <a:gd name="connsiteX40" fmla="*/ 363524 w 487095"/>
                <a:gd name="connsiteY40" fmla="*/ 640678 h 79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7095" h="790727">
                  <a:moveTo>
                    <a:pt x="363524" y="640678"/>
                  </a:moveTo>
                  <a:cubicBezTo>
                    <a:pt x="319175" y="602959"/>
                    <a:pt x="283056" y="559983"/>
                    <a:pt x="282599" y="496889"/>
                  </a:cubicBezTo>
                  <a:cubicBezTo>
                    <a:pt x="282599" y="484087"/>
                    <a:pt x="282599" y="471971"/>
                    <a:pt x="296772" y="468542"/>
                  </a:cubicBezTo>
                  <a:cubicBezTo>
                    <a:pt x="309574" y="465342"/>
                    <a:pt x="319632" y="472886"/>
                    <a:pt x="326033" y="483630"/>
                  </a:cubicBezTo>
                  <a:cubicBezTo>
                    <a:pt x="329005" y="488431"/>
                    <a:pt x="330377" y="494603"/>
                    <a:pt x="331062" y="500318"/>
                  </a:cubicBezTo>
                  <a:cubicBezTo>
                    <a:pt x="333348" y="520892"/>
                    <a:pt x="334949" y="541466"/>
                    <a:pt x="336549" y="562040"/>
                  </a:cubicBezTo>
                  <a:cubicBezTo>
                    <a:pt x="337235" y="571870"/>
                    <a:pt x="337235" y="582157"/>
                    <a:pt x="344321" y="589929"/>
                  </a:cubicBezTo>
                  <a:cubicBezTo>
                    <a:pt x="359866" y="607303"/>
                    <a:pt x="374039" y="626277"/>
                    <a:pt x="401014" y="640221"/>
                  </a:cubicBezTo>
                  <a:cubicBezTo>
                    <a:pt x="402386" y="596330"/>
                    <a:pt x="403529" y="557239"/>
                    <a:pt x="404900" y="518149"/>
                  </a:cubicBezTo>
                  <a:cubicBezTo>
                    <a:pt x="405129" y="510605"/>
                    <a:pt x="401471" y="506947"/>
                    <a:pt x="394842" y="502604"/>
                  </a:cubicBezTo>
                  <a:cubicBezTo>
                    <a:pt x="352094" y="474029"/>
                    <a:pt x="349122" y="462827"/>
                    <a:pt x="369239" y="415279"/>
                  </a:cubicBezTo>
                  <a:cubicBezTo>
                    <a:pt x="369924" y="413450"/>
                    <a:pt x="370610" y="411621"/>
                    <a:pt x="371296" y="409792"/>
                  </a:cubicBezTo>
                  <a:cubicBezTo>
                    <a:pt x="383869" y="380531"/>
                    <a:pt x="391641" y="351956"/>
                    <a:pt x="363981" y="326125"/>
                  </a:cubicBezTo>
                  <a:cubicBezTo>
                    <a:pt x="359180" y="321553"/>
                    <a:pt x="358037" y="315838"/>
                    <a:pt x="364209" y="311037"/>
                  </a:cubicBezTo>
                  <a:cubicBezTo>
                    <a:pt x="369924" y="306694"/>
                    <a:pt x="376097" y="308751"/>
                    <a:pt x="379983" y="313552"/>
                  </a:cubicBezTo>
                  <a:cubicBezTo>
                    <a:pt x="397128" y="335040"/>
                    <a:pt x="416559" y="355385"/>
                    <a:pt x="401471" y="387161"/>
                  </a:cubicBezTo>
                  <a:cubicBezTo>
                    <a:pt x="395528" y="399277"/>
                    <a:pt x="393013" y="413221"/>
                    <a:pt x="386841" y="425566"/>
                  </a:cubicBezTo>
                  <a:cubicBezTo>
                    <a:pt x="383412" y="432652"/>
                    <a:pt x="380897" y="440196"/>
                    <a:pt x="379526" y="447968"/>
                  </a:cubicBezTo>
                  <a:cubicBezTo>
                    <a:pt x="376782" y="462599"/>
                    <a:pt x="389127" y="468771"/>
                    <a:pt x="397814" y="475629"/>
                  </a:cubicBezTo>
                  <a:cubicBezTo>
                    <a:pt x="407643" y="482944"/>
                    <a:pt x="416330" y="477001"/>
                    <a:pt x="423188" y="468771"/>
                  </a:cubicBezTo>
                  <a:cubicBezTo>
                    <a:pt x="452220" y="434252"/>
                    <a:pt x="472566" y="380760"/>
                    <a:pt x="486968" y="339155"/>
                  </a:cubicBezTo>
                  <a:cubicBezTo>
                    <a:pt x="491311" y="326810"/>
                    <a:pt x="383640" y="246572"/>
                    <a:pt x="363981" y="218225"/>
                  </a:cubicBezTo>
                  <a:cubicBezTo>
                    <a:pt x="354608" y="204509"/>
                    <a:pt x="341807" y="196966"/>
                    <a:pt x="324890" y="195365"/>
                  </a:cubicBezTo>
                  <a:cubicBezTo>
                    <a:pt x="288543" y="191708"/>
                    <a:pt x="253110" y="199709"/>
                    <a:pt x="217448" y="203824"/>
                  </a:cubicBezTo>
                  <a:cubicBezTo>
                    <a:pt x="197103" y="206110"/>
                    <a:pt x="182244" y="202681"/>
                    <a:pt x="167613" y="187593"/>
                  </a:cubicBezTo>
                  <a:cubicBezTo>
                    <a:pt x="133781" y="152389"/>
                    <a:pt x="111378" y="109640"/>
                    <a:pt x="85089" y="69635"/>
                  </a:cubicBezTo>
                  <a:cubicBezTo>
                    <a:pt x="70916" y="48147"/>
                    <a:pt x="54914" y="28259"/>
                    <a:pt x="37997" y="9514"/>
                  </a:cubicBezTo>
                  <a:cubicBezTo>
                    <a:pt x="24738" y="-5117"/>
                    <a:pt x="15594" y="-2374"/>
                    <a:pt x="6222" y="14314"/>
                  </a:cubicBezTo>
                  <a:cubicBezTo>
                    <a:pt x="-7951" y="39460"/>
                    <a:pt x="4850" y="59806"/>
                    <a:pt x="17195" y="79922"/>
                  </a:cubicBezTo>
                  <a:cubicBezTo>
                    <a:pt x="28396" y="98210"/>
                    <a:pt x="43026" y="114212"/>
                    <a:pt x="55371" y="132043"/>
                  </a:cubicBezTo>
                  <a:cubicBezTo>
                    <a:pt x="81203" y="169076"/>
                    <a:pt x="98576" y="211596"/>
                    <a:pt x="126694" y="247258"/>
                  </a:cubicBezTo>
                  <a:cubicBezTo>
                    <a:pt x="146811" y="272632"/>
                    <a:pt x="157784" y="303493"/>
                    <a:pt x="175386" y="330468"/>
                  </a:cubicBezTo>
                  <a:cubicBezTo>
                    <a:pt x="181329" y="339612"/>
                    <a:pt x="181558" y="350813"/>
                    <a:pt x="182244" y="361786"/>
                  </a:cubicBezTo>
                  <a:cubicBezTo>
                    <a:pt x="186359" y="426480"/>
                    <a:pt x="190245" y="491174"/>
                    <a:pt x="202818" y="554953"/>
                  </a:cubicBezTo>
                  <a:cubicBezTo>
                    <a:pt x="205790" y="570498"/>
                    <a:pt x="210590" y="584900"/>
                    <a:pt x="220191" y="598159"/>
                  </a:cubicBezTo>
                  <a:cubicBezTo>
                    <a:pt x="245337" y="632906"/>
                    <a:pt x="279399" y="658052"/>
                    <a:pt x="311631" y="685027"/>
                  </a:cubicBezTo>
                  <a:cubicBezTo>
                    <a:pt x="346836" y="714288"/>
                    <a:pt x="389355" y="736005"/>
                    <a:pt x="411758" y="778981"/>
                  </a:cubicBezTo>
                  <a:cubicBezTo>
                    <a:pt x="417016" y="789040"/>
                    <a:pt x="425474" y="792697"/>
                    <a:pt x="436447" y="789726"/>
                  </a:cubicBezTo>
                  <a:cubicBezTo>
                    <a:pt x="446734" y="786754"/>
                    <a:pt x="449706" y="777610"/>
                    <a:pt x="450163" y="769152"/>
                  </a:cubicBezTo>
                  <a:cubicBezTo>
                    <a:pt x="451763" y="743777"/>
                    <a:pt x="446277" y="720460"/>
                    <a:pt x="428217" y="701257"/>
                  </a:cubicBezTo>
                  <a:cubicBezTo>
                    <a:pt x="408558" y="678626"/>
                    <a:pt x="385926" y="659881"/>
                    <a:pt x="363524" y="640678"/>
                  </a:cubicBezTo>
                  <a:close/>
                </a:path>
              </a:pathLst>
            </a:custGeom>
            <a:solidFill>
              <a:srgbClr val="FFFFFF"/>
            </a:solidFill>
            <a:ln w="2286" cap="flat">
              <a:noFill/>
              <a:prstDash val="solid"/>
              <a:miter/>
            </a:ln>
          </p:spPr>
          <p:txBody>
            <a:bodyPr rtlCol="0" anchor="ctr"/>
            <a:lstStyle/>
            <a:p>
              <a:endParaRPr lang="en-US"/>
            </a:p>
          </p:txBody>
        </p:sp>
        <p:sp>
          <p:nvSpPr>
            <p:cNvPr id="71" name="Freeform 207">
              <a:extLst>
                <a:ext uri="{FF2B5EF4-FFF2-40B4-BE49-F238E27FC236}">
                  <a16:creationId xmlns:a16="http://schemas.microsoft.com/office/drawing/2014/main" id="{10D47B29-0831-900D-C594-5362D2BDE27C}"/>
                </a:ext>
              </a:extLst>
            </p:cNvPr>
            <p:cNvSpPr/>
            <p:nvPr/>
          </p:nvSpPr>
          <p:spPr>
            <a:xfrm>
              <a:off x="9262760" y="1473681"/>
              <a:ext cx="186636" cy="196663"/>
            </a:xfrm>
            <a:custGeom>
              <a:avLst/>
              <a:gdLst>
                <a:gd name="connsiteX0" fmla="*/ 70216 w 186636"/>
                <a:gd name="connsiteY0" fmla="*/ 194870 h 196663"/>
                <a:gd name="connsiteX1" fmla="*/ 167600 w 186636"/>
                <a:gd name="connsiteY1" fmla="*/ 160123 h 196663"/>
                <a:gd name="connsiteX2" fmla="*/ 149769 w 186636"/>
                <a:gd name="connsiteY2" fmla="*/ 18848 h 196663"/>
                <a:gd name="connsiteX3" fmla="*/ 72273 w 186636"/>
                <a:gd name="connsiteY3" fmla="*/ 3074 h 196663"/>
                <a:gd name="connsiteX4" fmla="*/ 36 w 186636"/>
                <a:gd name="connsiteY4" fmla="*/ 104116 h 196663"/>
                <a:gd name="connsiteX5" fmla="*/ 70216 w 186636"/>
                <a:gd name="connsiteY5" fmla="*/ 194870 h 19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36" h="196663">
                  <a:moveTo>
                    <a:pt x="70216" y="194870"/>
                  </a:moveTo>
                  <a:cubicBezTo>
                    <a:pt x="101991" y="202414"/>
                    <a:pt x="152283" y="185269"/>
                    <a:pt x="167600" y="160123"/>
                  </a:cubicBezTo>
                  <a:cubicBezTo>
                    <a:pt x="194803" y="115088"/>
                    <a:pt x="196175" y="61367"/>
                    <a:pt x="149769" y="18848"/>
                  </a:cubicBezTo>
                  <a:cubicBezTo>
                    <a:pt x="129881" y="560"/>
                    <a:pt x="97419" y="-3784"/>
                    <a:pt x="72273" y="3074"/>
                  </a:cubicBezTo>
                  <a:cubicBezTo>
                    <a:pt x="25182" y="15876"/>
                    <a:pt x="-1107" y="53138"/>
                    <a:pt x="36" y="104116"/>
                  </a:cubicBezTo>
                  <a:cubicBezTo>
                    <a:pt x="264" y="156008"/>
                    <a:pt x="42098" y="188241"/>
                    <a:pt x="70216" y="194870"/>
                  </a:cubicBezTo>
                  <a:close/>
                </a:path>
              </a:pathLst>
            </a:custGeom>
            <a:solidFill>
              <a:srgbClr val="FFFFFF"/>
            </a:solidFill>
            <a:ln w="2286" cap="flat">
              <a:noFill/>
              <a:prstDash val="solid"/>
              <a:miter/>
            </a:ln>
          </p:spPr>
          <p:txBody>
            <a:bodyPr rtlCol="0" anchor="ctr"/>
            <a:lstStyle/>
            <a:p>
              <a:endParaRPr lang="en-US"/>
            </a:p>
          </p:txBody>
        </p:sp>
        <p:sp>
          <p:nvSpPr>
            <p:cNvPr id="72" name="Freeform 208">
              <a:extLst>
                <a:ext uri="{FF2B5EF4-FFF2-40B4-BE49-F238E27FC236}">
                  <a16:creationId xmlns:a16="http://schemas.microsoft.com/office/drawing/2014/main" id="{CE57F07F-CDA8-7F99-ABAC-113AA9F49451}"/>
                </a:ext>
              </a:extLst>
            </p:cNvPr>
            <p:cNvSpPr/>
            <p:nvPr/>
          </p:nvSpPr>
          <p:spPr>
            <a:xfrm>
              <a:off x="8776563" y="1943785"/>
              <a:ext cx="328955" cy="347393"/>
            </a:xfrm>
            <a:custGeom>
              <a:avLst/>
              <a:gdLst>
                <a:gd name="connsiteX0" fmla="*/ 315468 w 328955"/>
                <a:gd name="connsiteY0" fmla="*/ 103784 h 347393"/>
                <a:gd name="connsiteX1" fmla="*/ 314096 w 328955"/>
                <a:gd name="connsiteY1" fmla="*/ 100355 h 347393"/>
                <a:gd name="connsiteX2" fmla="*/ 313182 w 328955"/>
                <a:gd name="connsiteY2" fmla="*/ 98298 h 347393"/>
                <a:gd name="connsiteX3" fmla="*/ 311810 w 328955"/>
                <a:gd name="connsiteY3" fmla="*/ 95098 h 347393"/>
                <a:gd name="connsiteX4" fmla="*/ 310896 w 328955"/>
                <a:gd name="connsiteY4" fmla="*/ 92812 h 347393"/>
                <a:gd name="connsiteX5" fmla="*/ 309524 w 328955"/>
                <a:gd name="connsiteY5" fmla="*/ 89840 h 347393"/>
                <a:gd name="connsiteX6" fmla="*/ 308381 w 328955"/>
                <a:gd name="connsiteY6" fmla="*/ 87554 h 347393"/>
                <a:gd name="connsiteX7" fmla="*/ 307009 w 328955"/>
                <a:gd name="connsiteY7" fmla="*/ 84582 h 347393"/>
                <a:gd name="connsiteX8" fmla="*/ 305866 w 328955"/>
                <a:gd name="connsiteY8" fmla="*/ 82296 h 347393"/>
                <a:gd name="connsiteX9" fmla="*/ 304266 w 328955"/>
                <a:gd name="connsiteY9" fmla="*/ 79324 h 347393"/>
                <a:gd name="connsiteX10" fmla="*/ 302666 w 328955"/>
                <a:gd name="connsiteY10" fmla="*/ 76352 h 347393"/>
                <a:gd name="connsiteX11" fmla="*/ 300609 w 328955"/>
                <a:gd name="connsiteY11" fmla="*/ 72695 h 347393"/>
                <a:gd name="connsiteX12" fmla="*/ 299008 w 328955"/>
                <a:gd name="connsiteY12" fmla="*/ 70180 h 347393"/>
                <a:gd name="connsiteX13" fmla="*/ 297637 w 328955"/>
                <a:gd name="connsiteY13" fmla="*/ 67894 h 347393"/>
                <a:gd name="connsiteX14" fmla="*/ 295808 w 328955"/>
                <a:gd name="connsiteY14" fmla="*/ 65151 h 347393"/>
                <a:gd name="connsiteX15" fmla="*/ 294436 w 328955"/>
                <a:gd name="connsiteY15" fmla="*/ 63094 h 347393"/>
                <a:gd name="connsiteX16" fmla="*/ 292608 w 328955"/>
                <a:gd name="connsiteY16" fmla="*/ 60350 h 347393"/>
                <a:gd name="connsiteX17" fmla="*/ 291465 w 328955"/>
                <a:gd name="connsiteY17" fmla="*/ 58522 h 347393"/>
                <a:gd name="connsiteX18" fmla="*/ 289407 w 328955"/>
                <a:gd name="connsiteY18" fmla="*/ 55778 h 347393"/>
                <a:gd name="connsiteX19" fmla="*/ 288264 w 328955"/>
                <a:gd name="connsiteY19" fmla="*/ 54407 h 347393"/>
                <a:gd name="connsiteX20" fmla="*/ 285978 w 328955"/>
                <a:gd name="connsiteY20" fmla="*/ 51435 h 347393"/>
                <a:gd name="connsiteX21" fmla="*/ 285292 w 328955"/>
                <a:gd name="connsiteY21" fmla="*/ 50749 h 347393"/>
                <a:gd name="connsiteX22" fmla="*/ 272262 w 328955"/>
                <a:gd name="connsiteY22" fmla="*/ 36576 h 347393"/>
                <a:gd name="connsiteX23" fmla="*/ 271805 w 328955"/>
                <a:gd name="connsiteY23" fmla="*/ 36119 h 347393"/>
                <a:gd name="connsiteX24" fmla="*/ 268605 w 328955"/>
                <a:gd name="connsiteY24" fmla="*/ 33147 h 347393"/>
                <a:gd name="connsiteX25" fmla="*/ 267919 w 328955"/>
                <a:gd name="connsiteY25" fmla="*/ 32690 h 347393"/>
                <a:gd name="connsiteX26" fmla="*/ 264490 w 328955"/>
                <a:gd name="connsiteY26" fmla="*/ 29718 h 347393"/>
                <a:gd name="connsiteX27" fmla="*/ 264033 w 328955"/>
                <a:gd name="connsiteY27" fmla="*/ 29261 h 347393"/>
                <a:gd name="connsiteX28" fmla="*/ 238887 w 328955"/>
                <a:gd name="connsiteY28" fmla="*/ 12344 h 347393"/>
                <a:gd name="connsiteX29" fmla="*/ 238887 w 328955"/>
                <a:gd name="connsiteY29" fmla="*/ 12344 h 347393"/>
                <a:gd name="connsiteX30" fmla="*/ 203911 w 328955"/>
                <a:gd name="connsiteY30" fmla="*/ 0 h 347393"/>
                <a:gd name="connsiteX31" fmla="*/ 203911 w 328955"/>
                <a:gd name="connsiteY31" fmla="*/ 0 h 347393"/>
                <a:gd name="connsiteX32" fmla="*/ 239801 w 328955"/>
                <a:gd name="connsiteY32" fmla="*/ 25146 h 347393"/>
                <a:gd name="connsiteX33" fmla="*/ 273405 w 328955"/>
                <a:gd name="connsiteY33" fmla="*/ 203911 h 347393"/>
                <a:gd name="connsiteX34" fmla="*/ 182194 w 328955"/>
                <a:gd name="connsiteY34" fmla="*/ 273177 h 347393"/>
                <a:gd name="connsiteX35" fmla="*/ 86182 w 328955"/>
                <a:gd name="connsiteY35" fmla="*/ 275920 h 347393"/>
                <a:gd name="connsiteX36" fmla="*/ 0 w 328955"/>
                <a:gd name="connsiteY36" fmla="*/ 234544 h 347393"/>
                <a:gd name="connsiteX37" fmla="*/ 3200 w 328955"/>
                <a:gd name="connsiteY37" fmla="*/ 244831 h 347393"/>
                <a:gd name="connsiteX38" fmla="*/ 3429 w 328955"/>
                <a:gd name="connsiteY38" fmla="*/ 245745 h 347393"/>
                <a:gd name="connsiteX39" fmla="*/ 6858 w 328955"/>
                <a:gd name="connsiteY39" fmla="*/ 255803 h 347393"/>
                <a:gd name="connsiteX40" fmla="*/ 6858 w 328955"/>
                <a:gd name="connsiteY40" fmla="*/ 255803 h 347393"/>
                <a:gd name="connsiteX41" fmla="*/ 18288 w 328955"/>
                <a:gd name="connsiteY41" fmla="*/ 274320 h 347393"/>
                <a:gd name="connsiteX42" fmla="*/ 20345 w 328955"/>
                <a:gd name="connsiteY42" fmla="*/ 276835 h 347393"/>
                <a:gd name="connsiteX43" fmla="*/ 32232 w 328955"/>
                <a:gd name="connsiteY43" fmla="*/ 289865 h 347393"/>
                <a:gd name="connsiteX44" fmla="*/ 37719 w 328955"/>
                <a:gd name="connsiteY44" fmla="*/ 295123 h 347393"/>
                <a:gd name="connsiteX45" fmla="*/ 50292 w 328955"/>
                <a:gd name="connsiteY45" fmla="*/ 305638 h 347393"/>
                <a:gd name="connsiteX46" fmla="*/ 114757 w 328955"/>
                <a:gd name="connsiteY46" fmla="*/ 339700 h 347393"/>
                <a:gd name="connsiteX47" fmla="*/ 124129 w 328955"/>
                <a:gd name="connsiteY47" fmla="*/ 342443 h 347393"/>
                <a:gd name="connsiteX48" fmla="*/ 133731 w 328955"/>
                <a:gd name="connsiteY48" fmla="*/ 344500 h 347393"/>
                <a:gd name="connsiteX49" fmla="*/ 143560 w 328955"/>
                <a:gd name="connsiteY49" fmla="*/ 346100 h 347393"/>
                <a:gd name="connsiteX50" fmla="*/ 153619 w 328955"/>
                <a:gd name="connsiteY50" fmla="*/ 347015 h 347393"/>
                <a:gd name="connsiteX51" fmla="*/ 169164 w 328955"/>
                <a:gd name="connsiteY51" fmla="*/ 347243 h 347393"/>
                <a:gd name="connsiteX52" fmla="*/ 179679 w 328955"/>
                <a:gd name="connsiteY52" fmla="*/ 346558 h 347393"/>
                <a:gd name="connsiteX53" fmla="*/ 190423 w 328955"/>
                <a:gd name="connsiteY53" fmla="*/ 345186 h 347393"/>
                <a:gd name="connsiteX54" fmla="*/ 201168 w 328955"/>
                <a:gd name="connsiteY54" fmla="*/ 343129 h 347393"/>
                <a:gd name="connsiteX55" fmla="*/ 217627 w 328955"/>
                <a:gd name="connsiteY55" fmla="*/ 338328 h 347393"/>
                <a:gd name="connsiteX56" fmla="*/ 223113 w 328955"/>
                <a:gd name="connsiteY56" fmla="*/ 336271 h 347393"/>
                <a:gd name="connsiteX57" fmla="*/ 239801 w 328955"/>
                <a:gd name="connsiteY57" fmla="*/ 328727 h 347393"/>
                <a:gd name="connsiteX58" fmla="*/ 262204 w 328955"/>
                <a:gd name="connsiteY58" fmla="*/ 315239 h 347393"/>
                <a:gd name="connsiteX59" fmla="*/ 306552 w 328955"/>
                <a:gd name="connsiteY59" fmla="*/ 260604 h 347393"/>
                <a:gd name="connsiteX60" fmla="*/ 312724 w 328955"/>
                <a:gd name="connsiteY60" fmla="*/ 248031 h 347393"/>
                <a:gd name="connsiteX61" fmla="*/ 327583 w 328955"/>
                <a:gd name="connsiteY61" fmla="*/ 194081 h 347393"/>
                <a:gd name="connsiteX62" fmla="*/ 328955 w 328955"/>
                <a:gd name="connsiteY62" fmla="*/ 173050 h 347393"/>
                <a:gd name="connsiteX63" fmla="*/ 328955 w 328955"/>
                <a:gd name="connsiteY63" fmla="*/ 165964 h 347393"/>
                <a:gd name="connsiteX64" fmla="*/ 328041 w 328955"/>
                <a:gd name="connsiteY64" fmla="*/ 151790 h 347393"/>
                <a:gd name="connsiteX65" fmla="*/ 325983 w 328955"/>
                <a:gd name="connsiteY65" fmla="*/ 137617 h 347393"/>
                <a:gd name="connsiteX66" fmla="*/ 322783 w 328955"/>
                <a:gd name="connsiteY66" fmla="*/ 123673 h 347393"/>
                <a:gd name="connsiteX67" fmla="*/ 318439 w 328955"/>
                <a:gd name="connsiteY67" fmla="*/ 109957 h 347393"/>
                <a:gd name="connsiteX68" fmla="*/ 316382 w 328955"/>
                <a:gd name="connsiteY68" fmla="*/ 104699 h 347393"/>
                <a:gd name="connsiteX69" fmla="*/ 315468 w 328955"/>
                <a:gd name="connsiteY69" fmla="*/ 103784 h 3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8955" h="347393">
                  <a:moveTo>
                    <a:pt x="315468" y="103784"/>
                  </a:moveTo>
                  <a:cubicBezTo>
                    <a:pt x="315010" y="102641"/>
                    <a:pt x="314553" y="101498"/>
                    <a:pt x="314096" y="100355"/>
                  </a:cubicBezTo>
                  <a:cubicBezTo>
                    <a:pt x="313867" y="99670"/>
                    <a:pt x="313410" y="98984"/>
                    <a:pt x="313182" y="98298"/>
                  </a:cubicBezTo>
                  <a:cubicBezTo>
                    <a:pt x="312724" y="97155"/>
                    <a:pt x="312267" y="96241"/>
                    <a:pt x="311810" y="95098"/>
                  </a:cubicBezTo>
                  <a:cubicBezTo>
                    <a:pt x="311581" y="94412"/>
                    <a:pt x="311124" y="93726"/>
                    <a:pt x="310896" y="92812"/>
                  </a:cubicBezTo>
                  <a:cubicBezTo>
                    <a:pt x="310438" y="91897"/>
                    <a:pt x="309981" y="90754"/>
                    <a:pt x="309524" y="89840"/>
                  </a:cubicBezTo>
                  <a:cubicBezTo>
                    <a:pt x="309067" y="89154"/>
                    <a:pt x="308838" y="88468"/>
                    <a:pt x="308381" y="87554"/>
                  </a:cubicBezTo>
                  <a:cubicBezTo>
                    <a:pt x="307924" y="86639"/>
                    <a:pt x="307467" y="85725"/>
                    <a:pt x="307009" y="84582"/>
                  </a:cubicBezTo>
                  <a:cubicBezTo>
                    <a:pt x="306552" y="83896"/>
                    <a:pt x="306324" y="83210"/>
                    <a:pt x="305866" y="82296"/>
                  </a:cubicBezTo>
                  <a:cubicBezTo>
                    <a:pt x="305409" y="81382"/>
                    <a:pt x="304723" y="80239"/>
                    <a:pt x="304266" y="79324"/>
                  </a:cubicBezTo>
                  <a:cubicBezTo>
                    <a:pt x="303809" y="78410"/>
                    <a:pt x="303123" y="77267"/>
                    <a:pt x="302666" y="76352"/>
                  </a:cubicBezTo>
                  <a:cubicBezTo>
                    <a:pt x="301980" y="75209"/>
                    <a:pt x="301294" y="73838"/>
                    <a:pt x="300609" y="72695"/>
                  </a:cubicBezTo>
                  <a:cubicBezTo>
                    <a:pt x="300151" y="71780"/>
                    <a:pt x="299466" y="71095"/>
                    <a:pt x="299008" y="70180"/>
                  </a:cubicBezTo>
                  <a:cubicBezTo>
                    <a:pt x="298551" y="69494"/>
                    <a:pt x="298094" y="68809"/>
                    <a:pt x="297637" y="67894"/>
                  </a:cubicBezTo>
                  <a:cubicBezTo>
                    <a:pt x="296951" y="66980"/>
                    <a:pt x="296494" y="66065"/>
                    <a:pt x="295808" y="65151"/>
                  </a:cubicBezTo>
                  <a:cubicBezTo>
                    <a:pt x="295351" y="64465"/>
                    <a:pt x="294894" y="63779"/>
                    <a:pt x="294436" y="63094"/>
                  </a:cubicBezTo>
                  <a:cubicBezTo>
                    <a:pt x="293751" y="62179"/>
                    <a:pt x="293293" y="61265"/>
                    <a:pt x="292608" y="60350"/>
                  </a:cubicBezTo>
                  <a:cubicBezTo>
                    <a:pt x="292150" y="59665"/>
                    <a:pt x="291693" y="59207"/>
                    <a:pt x="291465" y="58522"/>
                  </a:cubicBezTo>
                  <a:cubicBezTo>
                    <a:pt x="290779" y="57607"/>
                    <a:pt x="290093" y="56693"/>
                    <a:pt x="289407" y="55778"/>
                  </a:cubicBezTo>
                  <a:cubicBezTo>
                    <a:pt x="288950" y="55321"/>
                    <a:pt x="288721" y="54864"/>
                    <a:pt x="288264" y="54407"/>
                  </a:cubicBezTo>
                  <a:cubicBezTo>
                    <a:pt x="287578" y="53492"/>
                    <a:pt x="286664" y="52349"/>
                    <a:pt x="285978" y="51435"/>
                  </a:cubicBezTo>
                  <a:cubicBezTo>
                    <a:pt x="285750" y="51206"/>
                    <a:pt x="285521" y="50978"/>
                    <a:pt x="285292" y="50749"/>
                  </a:cubicBezTo>
                  <a:cubicBezTo>
                    <a:pt x="281178" y="45720"/>
                    <a:pt x="276834" y="41148"/>
                    <a:pt x="272262" y="36576"/>
                  </a:cubicBezTo>
                  <a:cubicBezTo>
                    <a:pt x="272034" y="36347"/>
                    <a:pt x="271805" y="36119"/>
                    <a:pt x="271805" y="36119"/>
                  </a:cubicBezTo>
                  <a:cubicBezTo>
                    <a:pt x="270662" y="35204"/>
                    <a:pt x="269748" y="34061"/>
                    <a:pt x="268605" y="33147"/>
                  </a:cubicBezTo>
                  <a:cubicBezTo>
                    <a:pt x="268376" y="32918"/>
                    <a:pt x="268147" y="32690"/>
                    <a:pt x="267919" y="32690"/>
                  </a:cubicBezTo>
                  <a:cubicBezTo>
                    <a:pt x="266776" y="31775"/>
                    <a:pt x="265633" y="30632"/>
                    <a:pt x="264490" y="29718"/>
                  </a:cubicBezTo>
                  <a:cubicBezTo>
                    <a:pt x="264261" y="29489"/>
                    <a:pt x="264261" y="29489"/>
                    <a:pt x="264033" y="29261"/>
                  </a:cubicBezTo>
                  <a:cubicBezTo>
                    <a:pt x="256260" y="22860"/>
                    <a:pt x="247802" y="17145"/>
                    <a:pt x="238887" y="12344"/>
                  </a:cubicBezTo>
                  <a:cubicBezTo>
                    <a:pt x="238887" y="12344"/>
                    <a:pt x="238887" y="12344"/>
                    <a:pt x="238887" y="12344"/>
                  </a:cubicBezTo>
                  <a:cubicBezTo>
                    <a:pt x="228142" y="6858"/>
                    <a:pt x="216484" y="2515"/>
                    <a:pt x="203911" y="0"/>
                  </a:cubicBezTo>
                  <a:cubicBezTo>
                    <a:pt x="203911" y="0"/>
                    <a:pt x="203911" y="0"/>
                    <a:pt x="203911" y="0"/>
                  </a:cubicBezTo>
                  <a:cubicBezTo>
                    <a:pt x="216712" y="6858"/>
                    <a:pt x="228828" y="15316"/>
                    <a:pt x="239801" y="25146"/>
                  </a:cubicBezTo>
                  <a:cubicBezTo>
                    <a:pt x="289407" y="69494"/>
                    <a:pt x="307238" y="144932"/>
                    <a:pt x="273405" y="203911"/>
                  </a:cubicBezTo>
                  <a:cubicBezTo>
                    <a:pt x="253060" y="239344"/>
                    <a:pt x="218998" y="259461"/>
                    <a:pt x="182194" y="273177"/>
                  </a:cubicBezTo>
                  <a:cubicBezTo>
                    <a:pt x="151790" y="284607"/>
                    <a:pt x="117271" y="282778"/>
                    <a:pt x="86182" y="275920"/>
                  </a:cubicBezTo>
                  <a:cubicBezTo>
                    <a:pt x="56235" y="269519"/>
                    <a:pt x="25603" y="254660"/>
                    <a:pt x="0" y="234544"/>
                  </a:cubicBezTo>
                  <a:cubicBezTo>
                    <a:pt x="914" y="237973"/>
                    <a:pt x="2057" y="241402"/>
                    <a:pt x="3200" y="244831"/>
                  </a:cubicBezTo>
                  <a:cubicBezTo>
                    <a:pt x="3200" y="245059"/>
                    <a:pt x="3429" y="245288"/>
                    <a:pt x="3429" y="245745"/>
                  </a:cubicBezTo>
                  <a:cubicBezTo>
                    <a:pt x="4572" y="249174"/>
                    <a:pt x="5715" y="252374"/>
                    <a:pt x="6858" y="255803"/>
                  </a:cubicBezTo>
                  <a:cubicBezTo>
                    <a:pt x="6858" y="255803"/>
                    <a:pt x="6858" y="255803"/>
                    <a:pt x="6858" y="255803"/>
                  </a:cubicBezTo>
                  <a:cubicBezTo>
                    <a:pt x="9144" y="261290"/>
                    <a:pt x="13030" y="267691"/>
                    <a:pt x="18288" y="274320"/>
                  </a:cubicBezTo>
                  <a:cubicBezTo>
                    <a:pt x="18973" y="275234"/>
                    <a:pt x="19659" y="275920"/>
                    <a:pt x="20345" y="276835"/>
                  </a:cubicBezTo>
                  <a:cubicBezTo>
                    <a:pt x="23774" y="281178"/>
                    <a:pt x="27889" y="285521"/>
                    <a:pt x="32232" y="289865"/>
                  </a:cubicBezTo>
                  <a:cubicBezTo>
                    <a:pt x="34061" y="291694"/>
                    <a:pt x="35890" y="293294"/>
                    <a:pt x="37719" y="295123"/>
                  </a:cubicBezTo>
                  <a:cubicBezTo>
                    <a:pt x="41605" y="298552"/>
                    <a:pt x="45720" y="302209"/>
                    <a:pt x="50292" y="305638"/>
                  </a:cubicBezTo>
                  <a:cubicBezTo>
                    <a:pt x="68122" y="319354"/>
                    <a:pt x="90068" y="331927"/>
                    <a:pt x="114757" y="339700"/>
                  </a:cubicBezTo>
                  <a:cubicBezTo>
                    <a:pt x="117957" y="340614"/>
                    <a:pt x="120929" y="341528"/>
                    <a:pt x="124129" y="342443"/>
                  </a:cubicBezTo>
                  <a:cubicBezTo>
                    <a:pt x="127330" y="343357"/>
                    <a:pt x="130530" y="344043"/>
                    <a:pt x="133731" y="344500"/>
                  </a:cubicBezTo>
                  <a:cubicBezTo>
                    <a:pt x="136931" y="345186"/>
                    <a:pt x="140360" y="345643"/>
                    <a:pt x="143560" y="346100"/>
                  </a:cubicBezTo>
                  <a:cubicBezTo>
                    <a:pt x="146761" y="346558"/>
                    <a:pt x="150190" y="346786"/>
                    <a:pt x="153619" y="347015"/>
                  </a:cubicBezTo>
                  <a:cubicBezTo>
                    <a:pt x="158648" y="347472"/>
                    <a:pt x="163906" y="347472"/>
                    <a:pt x="169164" y="347243"/>
                  </a:cubicBezTo>
                  <a:cubicBezTo>
                    <a:pt x="172593" y="347243"/>
                    <a:pt x="176250" y="347015"/>
                    <a:pt x="179679" y="346558"/>
                  </a:cubicBezTo>
                  <a:cubicBezTo>
                    <a:pt x="183337" y="346329"/>
                    <a:pt x="186766" y="345872"/>
                    <a:pt x="190423" y="345186"/>
                  </a:cubicBezTo>
                  <a:cubicBezTo>
                    <a:pt x="194081" y="344500"/>
                    <a:pt x="197739" y="343814"/>
                    <a:pt x="201168" y="343129"/>
                  </a:cubicBezTo>
                  <a:cubicBezTo>
                    <a:pt x="206654" y="341757"/>
                    <a:pt x="212140" y="340157"/>
                    <a:pt x="217627" y="338328"/>
                  </a:cubicBezTo>
                  <a:cubicBezTo>
                    <a:pt x="219456" y="337642"/>
                    <a:pt x="221284" y="336956"/>
                    <a:pt x="223113" y="336271"/>
                  </a:cubicBezTo>
                  <a:cubicBezTo>
                    <a:pt x="228600" y="334213"/>
                    <a:pt x="234315" y="331699"/>
                    <a:pt x="239801" y="328727"/>
                  </a:cubicBezTo>
                  <a:cubicBezTo>
                    <a:pt x="247345" y="324841"/>
                    <a:pt x="254660" y="320497"/>
                    <a:pt x="262204" y="315239"/>
                  </a:cubicBezTo>
                  <a:cubicBezTo>
                    <a:pt x="280492" y="299923"/>
                    <a:pt x="295579" y="281407"/>
                    <a:pt x="306552" y="260604"/>
                  </a:cubicBezTo>
                  <a:cubicBezTo>
                    <a:pt x="308838" y="256489"/>
                    <a:pt x="310896" y="252374"/>
                    <a:pt x="312724" y="248031"/>
                  </a:cubicBezTo>
                  <a:cubicBezTo>
                    <a:pt x="320268" y="230886"/>
                    <a:pt x="325297" y="212598"/>
                    <a:pt x="327583" y="194081"/>
                  </a:cubicBezTo>
                  <a:cubicBezTo>
                    <a:pt x="328498" y="186995"/>
                    <a:pt x="328955" y="180137"/>
                    <a:pt x="328955" y="173050"/>
                  </a:cubicBezTo>
                  <a:cubicBezTo>
                    <a:pt x="328955" y="170764"/>
                    <a:pt x="328955" y="168250"/>
                    <a:pt x="328955" y="165964"/>
                  </a:cubicBezTo>
                  <a:cubicBezTo>
                    <a:pt x="328726" y="161163"/>
                    <a:pt x="328498" y="156591"/>
                    <a:pt x="328041" y="151790"/>
                  </a:cubicBezTo>
                  <a:cubicBezTo>
                    <a:pt x="327583" y="146990"/>
                    <a:pt x="326898" y="142418"/>
                    <a:pt x="325983" y="137617"/>
                  </a:cubicBezTo>
                  <a:cubicBezTo>
                    <a:pt x="325069" y="133045"/>
                    <a:pt x="323926" y="128245"/>
                    <a:pt x="322783" y="123673"/>
                  </a:cubicBezTo>
                  <a:cubicBezTo>
                    <a:pt x="321411" y="119101"/>
                    <a:pt x="320040" y="114529"/>
                    <a:pt x="318439" y="109957"/>
                  </a:cubicBezTo>
                  <a:cubicBezTo>
                    <a:pt x="317754" y="108128"/>
                    <a:pt x="317068" y="106528"/>
                    <a:pt x="316382" y="104699"/>
                  </a:cubicBezTo>
                  <a:cubicBezTo>
                    <a:pt x="315925" y="104927"/>
                    <a:pt x="315696" y="104242"/>
                    <a:pt x="315468" y="103784"/>
                  </a:cubicBezTo>
                  <a:close/>
                </a:path>
              </a:pathLst>
            </a:custGeom>
            <a:solidFill>
              <a:srgbClr val="FFFFFF"/>
            </a:solidFill>
            <a:ln w="2286" cap="flat">
              <a:noFill/>
              <a:prstDash val="solid"/>
              <a:miter/>
            </a:ln>
          </p:spPr>
          <p:txBody>
            <a:bodyPr rtlCol="0" anchor="ctr"/>
            <a:lstStyle/>
            <a:p>
              <a:endParaRPr lang="en-US"/>
            </a:p>
          </p:txBody>
        </p:sp>
        <p:sp>
          <p:nvSpPr>
            <p:cNvPr id="73" name="Freeform 209">
              <a:extLst>
                <a:ext uri="{FF2B5EF4-FFF2-40B4-BE49-F238E27FC236}">
                  <a16:creationId xmlns:a16="http://schemas.microsoft.com/office/drawing/2014/main" id="{EC91D984-990F-908E-9CEA-48DF60D4908E}"/>
                </a:ext>
              </a:extLst>
            </p:cNvPr>
            <p:cNvSpPr/>
            <p:nvPr/>
          </p:nvSpPr>
          <p:spPr>
            <a:xfrm>
              <a:off x="8691734" y="840432"/>
              <a:ext cx="905406" cy="1471216"/>
            </a:xfrm>
            <a:custGeom>
              <a:avLst/>
              <a:gdLst>
                <a:gd name="connsiteX0" fmla="*/ 819320 w 905406"/>
                <a:gd name="connsiteY0" fmla="*/ 1306350 h 1471216"/>
                <a:gd name="connsiteX1" fmla="*/ 823207 w 905406"/>
                <a:gd name="connsiteY1" fmla="*/ 1176963 h 1471216"/>
                <a:gd name="connsiteX2" fmla="*/ 843323 w 905406"/>
                <a:gd name="connsiteY2" fmla="*/ 1123242 h 1471216"/>
                <a:gd name="connsiteX3" fmla="*/ 899330 w 905406"/>
                <a:gd name="connsiteY3" fmla="*/ 1010542 h 1471216"/>
                <a:gd name="connsiteX4" fmla="*/ 883557 w 905406"/>
                <a:gd name="connsiteY4" fmla="*/ 952706 h 1471216"/>
                <a:gd name="connsiteX5" fmla="*/ 800347 w 905406"/>
                <a:gd name="connsiteY5" fmla="*/ 874296 h 1471216"/>
                <a:gd name="connsiteX6" fmla="*/ 742054 w 905406"/>
                <a:gd name="connsiteY6" fmla="*/ 826748 h 1471216"/>
                <a:gd name="connsiteX7" fmla="*/ 755998 w 905406"/>
                <a:gd name="connsiteY7" fmla="*/ 803202 h 1471216"/>
                <a:gd name="connsiteX8" fmla="*/ 720108 w 905406"/>
                <a:gd name="connsiteY8" fmla="*/ 626951 h 1471216"/>
                <a:gd name="connsiteX9" fmla="*/ 603065 w 905406"/>
                <a:gd name="connsiteY9" fmla="*/ 629009 h 1471216"/>
                <a:gd name="connsiteX10" fmla="*/ 569232 w 905406"/>
                <a:gd name="connsiteY10" fmla="*/ 794286 h 1471216"/>
                <a:gd name="connsiteX11" fmla="*/ 593692 w 905406"/>
                <a:gd name="connsiteY11" fmla="*/ 831091 h 1471216"/>
                <a:gd name="connsiteX12" fmla="*/ 543400 w 905406"/>
                <a:gd name="connsiteY12" fmla="*/ 774398 h 1471216"/>
                <a:gd name="connsiteX13" fmla="*/ 436187 w 905406"/>
                <a:gd name="connsiteY13" fmla="*/ 627180 h 1471216"/>
                <a:gd name="connsiteX14" fmla="*/ 430243 w 905406"/>
                <a:gd name="connsiteY14" fmla="*/ 602491 h 1471216"/>
                <a:gd name="connsiteX15" fmla="*/ 437558 w 905406"/>
                <a:gd name="connsiteY15" fmla="*/ 523395 h 1471216"/>
                <a:gd name="connsiteX16" fmla="*/ 455389 w 905406"/>
                <a:gd name="connsiteY16" fmla="*/ 332972 h 1471216"/>
                <a:gd name="connsiteX17" fmla="*/ 468877 w 905406"/>
                <a:gd name="connsiteY17" fmla="*/ 153749 h 1471216"/>
                <a:gd name="connsiteX18" fmla="*/ 420871 w 905406"/>
                <a:gd name="connsiteY18" fmla="*/ 50651 h 1471216"/>
                <a:gd name="connsiteX19" fmla="*/ 223589 w 905406"/>
                <a:gd name="connsiteY19" fmla="*/ 2188 h 1471216"/>
                <a:gd name="connsiteX20" fmla="*/ 48024 w 905406"/>
                <a:gd name="connsiteY20" fmla="*/ 72139 h 1471216"/>
                <a:gd name="connsiteX21" fmla="*/ 6876 w 905406"/>
                <a:gd name="connsiteY21" fmla="*/ 130204 h 1471216"/>
                <a:gd name="connsiteX22" fmla="*/ 1847 w 905406"/>
                <a:gd name="connsiteY22" fmla="*/ 215243 h 1471216"/>
                <a:gd name="connsiteX23" fmla="*/ 28364 w 905406"/>
                <a:gd name="connsiteY23" fmla="*/ 455273 h 1471216"/>
                <a:gd name="connsiteX24" fmla="*/ 105631 w 905406"/>
                <a:gd name="connsiteY24" fmla="*/ 931904 h 1471216"/>
                <a:gd name="connsiteX25" fmla="*/ 150208 w 905406"/>
                <a:gd name="connsiteY25" fmla="*/ 980367 h 1471216"/>
                <a:gd name="connsiteX26" fmla="*/ 322115 w 905406"/>
                <a:gd name="connsiteY26" fmla="*/ 989739 h 1471216"/>
                <a:gd name="connsiteX27" fmla="*/ 372179 w 905406"/>
                <a:gd name="connsiteY27" fmla="*/ 949277 h 1471216"/>
                <a:gd name="connsiteX28" fmla="*/ 398925 w 905406"/>
                <a:gd name="connsiteY28" fmla="*/ 844121 h 1471216"/>
                <a:gd name="connsiteX29" fmla="*/ 410584 w 905406"/>
                <a:gd name="connsiteY29" fmla="*/ 771426 h 1471216"/>
                <a:gd name="connsiteX30" fmla="*/ 422014 w 905406"/>
                <a:gd name="connsiteY30" fmla="*/ 777370 h 1471216"/>
                <a:gd name="connsiteX31" fmla="*/ 471848 w 905406"/>
                <a:gd name="connsiteY31" fmla="*/ 857380 h 1471216"/>
                <a:gd name="connsiteX32" fmla="*/ 535399 w 905406"/>
                <a:gd name="connsiteY32" fmla="*/ 959336 h 1471216"/>
                <a:gd name="connsiteX33" fmla="*/ 559631 w 905406"/>
                <a:gd name="connsiteY33" fmla="*/ 1024258 h 1471216"/>
                <a:gd name="connsiteX34" fmla="*/ 579062 w 905406"/>
                <a:gd name="connsiteY34" fmla="*/ 1208738 h 1471216"/>
                <a:gd name="connsiteX35" fmla="*/ 617238 w 905406"/>
                <a:gd name="connsiteY35" fmla="*/ 1283033 h 1471216"/>
                <a:gd name="connsiteX36" fmla="*/ 686732 w 905406"/>
                <a:gd name="connsiteY36" fmla="*/ 1346584 h 1471216"/>
                <a:gd name="connsiteX37" fmla="*/ 707078 w 905406"/>
                <a:gd name="connsiteY37" fmla="*/ 1387275 h 1471216"/>
                <a:gd name="connsiteX38" fmla="*/ 708678 w 905406"/>
                <a:gd name="connsiteY38" fmla="*/ 1416764 h 1471216"/>
                <a:gd name="connsiteX39" fmla="*/ 768343 w 905406"/>
                <a:gd name="connsiteY39" fmla="*/ 1470942 h 1471216"/>
                <a:gd name="connsiteX40" fmla="*/ 780916 w 905406"/>
                <a:gd name="connsiteY40" fmla="*/ 1467285 h 1471216"/>
                <a:gd name="connsiteX41" fmla="*/ 814748 w 905406"/>
                <a:gd name="connsiteY41" fmla="*/ 1464542 h 1471216"/>
                <a:gd name="connsiteX42" fmla="*/ 866869 w 905406"/>
                <a:gd name="connsiteY42" fmla="*/ 1425680 h 1471216"/>
                <a:gd name="connsiteX43" fmla="*/ 836923 w 905406"/>
                <a:gd name="connsiteY43" fmla="*/ 1331496 h 1471216"/>
                <a:gd name="connsiteX44" fmla="*/ 819320 w 905406"/>
                <a:gd name="connsiteY44" fmla="*/ 1306350 h 1471216"/>
                <a:gd name="connsiteX45" fmla="*/ 571289 w 905406"/>
                <a:gd name="connsiteY45" fmla="*/ 737365 h 1471216"/>
                <a:gd name="connsiteX46" fmla="*/ 643527 w 905406"/>
                <a:gd name="connsiteY46" fmla="*/ 636324 h 1471216"/>
                <a:gd name="connsiteX47" fmla="*/ 721022 w 905406"/>
                <a:gd name="connsiteY47" fmla="*/ 652097 h 1471216"/>
                <a:gd name="connsiteX48" fmla="*/ 738853 w 905406"/>
                <a:gd name="connsiteY48" fmla="*/ 793372 h 1471216"/>
                <a:gd name="connsiteX49" fmla="*/ 641470 w 905406"/>
                <a:gd name="connsiteY49" fmla="*/ 828119 h 1471216"/>
                <a:gd name="connsiteX50" fmla="*/ 571289 w 905406"/>
                <a:gd name="connsiteY50" fmla="*/ 737365 h 1471216"/>
                <a:gd name="connsiteX51" fmla="*/ 374465 w 905406"/>
                <a:gd name="connsiteY51" fmla="*/ 674729 h 1471216"/>
                <a:gd name="connsiteX52" fmla="*/ 373550 w 905406"/>
                <a:gd name="connsiteY52" fmla="*/ 679529 h 1471216"/>
                <a:gd name="connsiteX53" fmla="*/ 372865 w 905406"/>
                <a:gd name="connsiteY53" fmla="*/ 684558 h 1471216"/>
                <a:gd name="connsiteX54" fmla="*/ 373322 w 905406"/>
                <a:gd name="connsiteY54" fmla="*/ 697360 h 1471216"/>
                <a:gd name="connsiteX55" fmla="*/ 374236 w 905406"/>
                <a:gd name="connsiteY55" fmla="*/ 702618 h 1471216"/>
                <a:gd name="connsiteX56" fmla="*/ 381551 w 905406"/>
                <a:gd name="connsiteY56" fmla="*/ 721363 h 1471216"/>
                <a:gd name="connsiteX57" fmla="*/ 387724 w 905406"/>
                <a:gd name="connsiteY57" fmla="*/ 764111 h 1471216"/>
                <a:gd name="connsiteX58" fmla="*/ 375379 w 905406"/>
                <a:gd name="connsiteY58" fmla="*/ 857380 h 1471216"/>
                <a:gd name="connsiteX59" fmla="*/ 349090 w 905406"/>
                <a:gd name="connsiteY59" fmla="*/ 944248 h 1471216"/>
                <a:gd name="connsiteX60" fmla="*/ 335374 w 905406"/>
                <a:gd name="connsiteY60" fmla="*/ 961393 h 1471216"/>
                <a:gd name="connsiteX61" fmla="*/ 328516 w 905406"/>
                <a:gd name="connsiteY61" fmla="*/ 965279 h 1471216"/>
                <a:gd name="connsiteX62" fmla="*/ 315257 w 905406"/>
                <a:gd name="connsiteY62" fmla="*/ 968708 h 1471216"/>
                <a:gd name="connsiteX63" fmla="*/ 292855 w 905406"/>
                <a:gd name="connsiteY63" fmla="*/ 970994 h 1471216"/>
                <a:gd name="connsiteX64" fmla="*/ 240277 w 905406"/>
                <a:gd name="connsiteY64" fmla="*/ 974195 h 1471216"/>
                <a:gd name="connsiteX65" fmla="*/ 195014 w 905406"/>
                <a:gd name="connsiteY65" fmla="*/ 970994 h 1471216"/>
                <a:gd name="connsiteX66" fmla="*/ 154780 w 905406"/>
                <a:gd name="connsiteY66" fmla="*/ 956364 h 1471216"/>
                <a:gd name="connsiteX67" fmla="*/ 141979 w 905406"/>
                <a:gd name="connsiteY67" fmla="*/ 944934 h 1471216"/>
                <a:gd name="connsiteX68" fmla="*/ 138321 w 905406"/>
                <a:gd name="connsiteY68" fmla="*/ 940362 h 1471216"/>
                <a:gd name="connsiteX69" fmla="*/ 124834 w 905406"/>
                <a:gd name="connsiteY69" fmla="*/ 910415 h 1471216"/>
                <a:gd name="connsiteX70" fmla="*/ 124834 w 905406"/>
                <a:gd name="connsiteY70" fmla="*/ 910415 h 1471216"/>
                <a:gd name="connsiteX71" fmla="*/ 119119 w 905406"/>
                <a:gd name="connsiteY71" fmla="*/ 888012 h 1471216"/>
                <a:gd name="connsiteX72" fmla="*/ 119119 w 905406"/>
                <a:gd name="connsiteY72" fmla="*/ 888012 h 1471216"/>
                <a:gd name="connsiteX73" fmla="*/ 79342 w 905406"/>
                <a:gd name="connsiteY73" fmla="*/ 673814 h 1471216"/>
                <a:gd name="connsiteX74" fmla="*/ 42538 w 905406"/>
                <a:gd name="connsiteY74" fmla="*/ 399723 h 1471216"/>
                <a:gd name="connsiteX75" fmla="*/ 24478 w 905406"/>
                <a:gd name="connsiteY75" fmla="*/ 183010 h 1471216"/>
                <a:gd name="connsiteX76" fmla="*/ 76599 w 905406"/>
                <a:gd name="connsiteY76" fmla="*/ 80826 h 1471216"/>
                <a:gd name="connsiteX77" fmla="*/ 284854 w 905406"/>
                <a:gd name="connsiteY77" fmla="*/ 25733 h 1471216"/>
                <a:gd name="connsiteX78" fmla="*/ 353662 w 905406"/>
                <a:gd name="connsiteY78" fmla="*/ 39449 h 1471216"/>
                <a:gd name="connsiteX79" fmla="*/ 395039 w 905406"/>
                <a:gd name="connsiteY79" fmla="*/ 60481 h 1471216"/>
                <a:gd name="connsiteX80" fmla="*/ 396182 w 905406"/>
                <a:gd name="connsiteY80" fmla="*/ 61166 h 1471216"/>
                <a:gd name="connsiteX81" fmla="*/ 400525 w 905406"/>
                <a:gd name="connsiteY81" fmla="*/ 64595 h 1471216"/>
                <a:gd name="connsiteX82" fmla="*/ 402125 w 905406"/>
                <a:gd name="connsiteY82" fmla="*/ 65967 h 1471216"/>
                <a:gd name="connsiteX83" fmla="*/ 406012 w 905406"/>
                <a:gd name="connsiteY83" fmla="*/ 69396 h 1471216"/>
                <a:gd name="connsiteX84" fmla="*/ 407840 w 905406"/>
                <a:gd name="connsiteY84" fmla="*/ 70996 h 1471216"/>
                <a:gd name="connsiteX85" fmla="*/ 411269 w 905406"/>
                <a:gd name="connsiteY85" fmla="*/ 74425 h 1471216"/>
                <a:gd name="connsiteX86" fmla="*/ 413098 w 905406"/>
                <a:gd name="connsiteY86" fmla="*/ 76483 h 1471216"/>
                <a:gd name="connsiteX87" fmla="*/ 416070 w 905406"/>
                <a:gd name="connsiteY87" fmla="*/ 79912 h 1471216"/>
                <a:gd name="connsiteX88" fmla="*/ 418127 w 905406"/>
                <a:gd name="connsiteY88" fmla="*/ 82198 h 1471216"/>
                <a:gd name="connsiteX89" fmla="*/ 420871 w 905406"/>
                <a:gd name="connsiteY89" fmla="*/ 85627 h 1471216"/>
                <a:gd name="connsiteX90" fmla="*/ 422928 w 905406"/>
                <a:gd name="connsiteY90" fmla="*/ 88141 h 1471216"/>
                <a:gd name="connsiteX91" fmla="*/ 425443 w 905406"/>
                <a:gd name="connsiteY91" fmla="*/ 91570 h 1471216"/>
                <a:gd name="connsiteX92" fmla="*/ 427500 w 905406"/>
                <a:gd name="connsiteY92" fmla="*/ 94542 h 1471216"/>
                <a:gd name="connsiteX93" fmla="*/ 429786 w 905406"/>
                <a:gd name="connsiteY93" fmla="*/ 97971 h 1471216"/>
                <a:gd name="connsiteX94" fmla="*/ 431843 w 905406"/>
                <a:gd name="connsiteY94" fmla="*/ 101171 h 1471216"/>
                <a:gd name="connsiteX95" fmla="*/ 433901 w 905406"/>
                <a:gd name="connsiteY95" fmla="*/ 104372 h 1471216"/>
                <a:gd name="connsiteX96" fmla="*/ 436187 w 905406"/>
                <a:gd name="connsiteY96" fmla="*/ 108029 h 1471216"/>
                <a:gd name="connsiteX97" fmla="*/ 438016 w 905406"/>
                <a:gd name="connsiteY97" fmla="*/ 111001 h 1471216"/>
                <a:gd name="connsiteX98" fmla="*/ 440302 w 905406"/>
                <a:gd name="connsiteY98" fmla="*/ 115573 h 1471216"/>
                <a:gd name="connsiteX99" fmla="*/ 441673 w 905406"/>
                <a:gd name="connsiteY99" fmla="*/ 118088 h 1471216"/>
                <a:gd name="connsiteX100" fmla="*/ 445102 w 905406"/>
                <a:gd name="connsiteY100" fmla="*/ 125403 h 1471216"/>
                <a:gd name="connsiteX101" fmla="*/ 447845 w 905406"/>
                <a:gd name="connsiteY101" fmla="*/ 134090 h 1471216"/>
                <a:gd name="connsiteX102" fmla="*/ 448988 w 905406"/>
                <a:gd name="connsiteY102" fmla="*/ 142777 h 1471216"/>
                <a:gd name="connsiteX103" fmla="*/ 448988 w 905406"/>
                <a:gd name="connsiteY103" fmla="*/ 145748 h 1471216"/>
                <a:gd name="connsiteX104" fmla="*/ 448988 w 905406"/>
                <a:gd name="connsiteY104" fmla="*/ 148720 h 1471216"/>
                <a:gd name="connsiteX105" fmla="*/ 448760 w 905406"/>
                <a:gd name="connsiteY105" fmla="*/ 154664 h 1471216"/>
                <a:gd name="connsiteX106" fmla="*/ 448760 w 905406"/>
                <a:gd name="connsiteY106" fmla="*/ 157636 h 1471216"/>
                <a:gd name="connsiteX107" fmla="*/ 448760 w 905406"/>
                <a:gd name="connsiteY107" fmla="*/ 163579 h 1471216"/>
                <a:gd name="connsiteX108" fmla="*/ 448988 w 905406"/>
                <a:gd name="connsiteY108" fmla="*/ 169523 h 1471216"/>
                <a:gd name="connsiteX109" fmla="*/ 449217 w 905406"/>
                <a:gd name="connsiteY109" fmla="*/ 172495 h 1471216"/>
                <a:gd name="connsiteX110" fmla="*/ 449217 w 905406"/>
                <a:gd name="connsiteY110" fmla="*/ 172495 h 1471216"/>
                <a:gd name="connsiteX111" fmla="*/ 442588 w 905406"/>
                <a:gd name="connsiteY111" fmla="*/ 240617 h 1471216"/>
                <a:gd name="connsiteX112" fmla="*/ 432986 w 905406"/>
                <a:gd name="connsiteY112" fmla="*/ 354003 h 1471216"/>
                <a:gd name="connsiteX113" fmla="*/ 409441 w 905406"/>
                <a:gd name="connsiteY113" fmla="*/ 597005 h 1471216"/>
                <a:gd name="connsiteX114" fmla="*/ 409212 w 905406"/>
                <a:gd name="connsiteY114" fmla="*/ 600205 h 1471216"/>
                <a:gd name="connsiteX115" fmla="*/ 405783 w 905406"/>
                <a:gd name="connsiteY115" fmla="*/ 618264 h 1471216"/>
                <a:gd name="connsiteX116" fmla="*/ 404869 w 905406"/>
                <a:gd name="connsiteY116" fmla="*/ 621008 h 1471216"/>
                <a:gd name="connsiteX117" fmla="*/ 402583 w 905406"/>
                <a:gd name="connsiteY117" fmla="*/ 626494 h 1471216"/>
                <a:gd name="connsiteX118" fmla="*/ 401211 w 905406"/>
                <a:gd name="connsiteY118" fmla="*/ 629237 h 1471216"/>
                <a:gd name="connsiteX119" fmla="*/ 398239 w 905406"/>
                <a:gd name="connsiteY119" fmla="*/ 634724 h 1471216"/>
                <a:gd name="connsiteX120" fmla="*/ 392296 w 905406"/>
                <a:gd name="connsiteY120" fmla="*/ 642496 h 1471216"/>
                <a:gd name="connsiteX121" fmla="*/ 377665 w 905406"/>
                <a:gd name="connsiteY121" fmla="*/ 665127 h 1471216"/>
                <a:gd name="connsiteX122" fmla="*/ 374465 w 905406"/>
                <a:gd name="connsiteY122" fmla="*/ 674729 h 1471216"/>
                <a:gd name="connsiteX123" fmla="*/ 777715 w 905406"/>
                <a:gd name="connsiteY123" fmla="*/ 1442139 h 1471216"/>
                <a:gd name="connsiteX124" fmla="*/ 751198 w 905406"/>
                <a:gd name="connsiteY124" fmla="*/ 1453112 h 1471216"/>
                <a:gd name="connsiteX125" fmla="*/ 734738 w 905406"/>
                <a:gd name="connsiteY125" fmla="*/ 1435738 h 1471216"/>
                <a:gd name="connsiteX126" fmla="*/ 730624 w 905406"/>
                <a:gd name="connsiteY126" fmla="*/ 1379731 h 1471216"/>
                <a:gd name="connsiteX127" fmla="*/ 773372 w 905406"/>
                <a:gd name="connsiteY127" fmla="*/ 1418364 h 1471216"/>
                <a:gd name="connsiteX128" fmla="*/ 777715 w 905406"/>
                <a:gd name="connsiteY128" fmla="*/ 1442139 h 1471216"/>
                <a:gd name="connsiteX129" fmla="*/ 848581 w 905406"/>
                <a:gd name="connsiteY129" fmla="*/ 1420422 h 1471216"/>
                <a:gd name="connsiteX130" fmla="*/ 834865 w 905406"/>
                <a:gd name="connsiteY130" fmla="*/ 1440996 h 1471216"/>
                <a:gd name="connsiteX131" fmla="*/ 810176 w 905406"/>
                <a:gd name="connsiteY131" fmla="*/ 1430252 h 1471216"/>
                <a:gd name="connsiteX132" fmla="*/ 710050 w 905406"/>
                <a:gd name="connsiteY132" fmla="*/ 1336297 h 1471216"/>
                <a:gd name="connsiteX133" fmla="*/ 618610 w 905406"/>
                <a:gd name="connsiteY133" fmla="*/ 1249429 h 1471216"/>
                <a:gd name="connsiteX134" fmla="*/ 601236 w 905406"/>
                <a:gd name="connsiteY134" fmla="*/ 1206224 h 1471216"/>
                <a:gd name="connsiteX135" fmla="*/ 580662 w 905406"/>
                <a:gd name="connsiteY135" fmla="*/ 1013057 h 1471216"/>
                <a:gd name="connsiteX136" fmla="*/ 573804 w 905406"/>
                <a:gd name="connsiteY136" fmla="*/ 981738 h 1471216"/>
                <a:gd name="connsiteX137" fmla="*/ 525112 w 905406"/>
                <a:gd name="connsiteY137" fmla="*/ 898528 h 1471216"/>
                <a:gd name="connsiteX138" fmla="*/ 453789 w 905406"/>
                <a:gd name="connsiteY138" fmla="*/ 783314 h 1471216"/>
                <a:gd name="connsiteX139" fmla="*/ 415613 w 905406"/>
                <a:gd name="connsiteY139" fmla="*/ 731193 h 1471216"/>
                <a:gd name="connsiteX140" fmla="*/ 404640 w 905406"/>
                <a:gd name="connsiteY140" fmla="*/ 665585 h 1471216"/>
                <a:gd name="connsiteX141" fmla="*/ 436415 w 905406"/>
                <a:gd name="connsiteY141" fmla="*/ 660784 h 1471216"/>
                <a:gd name="connsiteX142" fmla="*/ 483507 w 905406"/>
                <a:gd name="connsiteY142" fmla="*/ 720906 h 1471216"/>
                <a:gd name="connsiteX143" fmla="*/ 566032 w 905406"/>
                <a:gd name="connsiteY143" fmla="*/ 838863 h 1471216"/>
                <a:gd name="connsiteX144" fmla="*/ 615866 w 905406"/>
                <a:gd name="connsiteY144" fmla="*/ 855094 h 1471216"/>
                <a:gd name="connsiteX145" fmla="*/ 723308 w 905406"/>
                <a:gd name="connsiteY145" fmla="*/ 846636 h 1471216"/>
                <a:gd name="connsiteX146" fmla="*/ 762399 w 905406"/>
                <a:gd name="connsiteY146" fmla="*/ 869496 h 1471216"/>
                <a:gd name="connsiteX147" fmla="*/ 885386 w 905406"/>
                <a:gd name="connsiteY147" fmla="*/ 990425 h 1471216"/>
                <a:gd name="connsiteX148" fmla="*/ 821606 w 905406"/>
                <a:gd name="connsiteY148" fmla="*/ 1120041 h 1471216"/>
                <a:gd name="connsiteX149" fmla="*/ 796232 w 905406"/>
                <a:gd name="connsiteY149" fmla="*/ 1126899 h 1471216"/>
                <a:gd name="connsiteX150" fmla="*/ 777944 w 905406"/>
                <a:gd name="connsiteY150" fmla="*/ 1099239 h 1471216"/>
                <a:gd name="connsiteX151" fmla="*/ 785259 w 905406"/>
                <a:gd name="connsiteY151" fmla="*/ 1076836 h 1471216"/>
                <a:gd name="connsiteX152" fmla="*/ 799889 w 905406"/>
                <a:gd name="connsiteY152" fmla="*/ 1038431 h 1471216"/>
                <a:gd name="connsiteX153" fmla="*/ 778401 w 905406"/>
                <a:gd name="connsiteY153" fmla="*/ 964822 h 1471216"/>
                <a:gd name="connsiteX154" fmla="*/ 762628 w 905406"/>
                <a:gd name="connsiteY154" fmla="*/ 962307 h 1471216"/>
                <a:gd name="connsiteX155" fmla="*/ 762399 w 905406"/>
                <a:gd name="connsiteY155" fmla="*/ 977395 h 1471216"/>
                <a:gd name="connsiteX156" fmla="*/ 769714 w 905406"/>
                <a:gd name="connsiteY156" fmla="*/ 1061063 h 1471216"/>
                <a:gd name="connsiteX157" fmla="*/ 767657 w 905406"/>
                <a:gd name="connsiteY157" fmla="*/ 1066549 h 1471216"/>
                <a:gd name="connsiteX158" fmla="*/ 793260 w 905406"/>
                <a:gd name="connsiteY158" fmla="*/ 1153874 h 1471216"/>
                <a:gd name="connsiteX159" fmla="*/ 803318 w 905406"/>
                <a:gd name="connsiteY159" fmla="*/ 1169419 h 1471216"/>
                <a:gd name="connsiteX160" fmla="*/ 799432 w 905406"/>
                <a:gd name="connsiteY160" fmla="*/ 1291491 h 1471216"/>
                <a:gd name="connsiteX161" fmla="*/ 742739 w 905406"/>
                <a:gd name="connsiteY161" fmla="*/ 1241199 h 1471216"/>
                <a:gd name="connsiteX162" fmla="*/ 734967 w 905406"/>
                <a:gd name="connsiteY162" fmla="*/ 1213310 h 1471216"/>
                <a:gd name="connsiteX163" fmla="*/ 729481 w 905406"/>
                <a:gd name="connsiteY163" fmla="*/ 1151588 h 1471216"/>
                <a:gd name="connsiteX164" fmla="*/ 724451 w 905406"/>
                <a:gd name="connsiteY164" fmla="*/ 1134900 h 1471216"/>
                <a:gd name="connsiteX165" fmla="*/ 695191 w 905406"/>
                <a:gd name="connsiteY165" fmla="*/ 1119813 h 1471216"/>
                <a:gd name="connsiteX166" fmla="*/ 681017 w 905406"/>
                <a:gd name="connsiteY166" fmla="*/ 1148159 h 1471216"/>
                <a:gd name="connsiteX167" fmla="*/ 761942 w 905406"/>
                <a:gd name="connsiteY167" fmla="*/ 1291949 h 1471216"/>
                <a:gd name="connsiteX168" fmla="*/ 827093 w 905406"/>
                <a:gd name="connsiteY168" fmla="*/ 1351613 h 1471216"/>
                <a:gd name="connsiteX169" fmla="*/ 848581 w 905406"/>
                <a:gd name="connsiteY169" fmla="*/ 1420422 h 1471216"/>
                <a:gd name="connsiteX170" fmla="*/ 708449 w 905406"/>
                <a:gd name="connsiteY170" fmla="*/ 1193651 h 1471216"/>
                <a:gd name="connsiteX171" fmla="*/ 703420 w 905406"/>
                <a:gd name="connsiteY171" fmla="*/ 1145645 h 1471216"/>
                <a:gd name="connsiteX172" fmla="*/ 708449 w 905406"/>
                <a:gd name="connsiteY172" fmla="*/ 1193651 h 14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05406" h="1471216">
                  <a:moveTo>
                    <a:pt x="819320" y="1306350"/>
                  </a:moveTo>
                  <a:cubicBezTo>
                    <a:pt x="821149" y="1263374"/>
                    <a:pt x="822292" y="1220168"/>
                    <a:pt x="823207" y="1176963"/>
                  </a:cubicBezTo>
                  <a:cubicBezTo>
                    <a:pt x="823664" y="1156617"/>
                    <a:pt x="830750" y="1139701"/>
                    <a:pt x="843323" y="1123242"/>
                  </a:cubicBezTo>
                  <a:cubicBezTo>
                    <a:pt x="868927" y="1089409"/>
                    <a:pt x="886529" y="1050776"/>
                    <a:pt x="899330" y="1010542"/>
                  </a:cubicBezTo>
                  <a:cubicBezTo>
                    <a:pt x="906646" y="987911"/>
                    <a:pt x="912818" y="974652"/>
                    <a:pt x="883557" y="952706"/>
                  </a:cubicBezTo>
                  <a:cubicBezTo>
                    <a:pt x="839209" y="917730"/>
                    <a:pt x="828007" y="905615"/>
                    <a:pt x="800347" y="874296"/>
                  </a:cubicBezTo>
                  <a:cubicBezTo>
                    <a:pt x="784802" y="856694"/>
                    <a:pt x="763771" y="837949"/>
                    <a:pt x="742054" y="826748"/>
                  </a:cubicBezTo>
                  <a:cubicBezTo>
                    <a:pt x="744568" y="816689"/>
                    <a:pt x="751198" y="810517"/>
                    <a:pt x="755998" y="803202"/>
                  </a:cubicBezTo>
                  <a:cubicBezTo>
                    <a:pt x="794860" y="743080"/>
                    <a:pt x="780458" y="665127"/>
                    <a:pt x="720108" y="626951"/>
                  </a:cubicBezTo>
                  <a:cubicBezTo>
                    <a:pt x="688790" y="607063"/>
                    <a:pt x="635069" y="609349"/>
                    <a:pt x="603065" y="629009"/>
                  </a:cubicBezTo>
                  <a:cubicBezTo>
                    <a:pt x="543857" y="665585"/>
                    <a:pt x="538371" y="740337"/>
                    <a:pt x="569232" y="794286"/>
                  </a:cubicBezTo>
                  <a:cubicBezTo>
                    <a:pt x="576776" y="807317"/>
                    <a:pt x="587520" y="816918"/>
                    <a:pt x="593692" y="831091"/>
                  </a:cubicBezTo>
                  <a:cubicBezTo>
                    <a:pt x="574033" y="814860"/>
                    <a:pt x="557802" y="795429"/>
                    <a:pt x="543400" y="774398"/>
                  </a:cubicBezTo>
                  <a:cubicBezTo>
                    <a:pt x="509110" y="724335"/>
                    <a:pt x="480992" y="669699"/>
                    <a:pt x="436187" y="627180"/>
                  </a:cubicBezTo>
                  <a:cubicBezTo>
                    <a:pt x="428872" y="620322"/>
                    <a:pt x="429329" y="611635"/>
                    <a:pt x="430243" y="602491"/>
                  </a:cubicBezTo>
                  <a:cubicBezTo>
                    <a:pt x="432986" y="576202"/>
                    <a:pt x="435044" y="549684"/>
                    <a:pt x="437558" y="523395"/>
                  </a:cubicBezTo>
                  <a:cubicBezTo>
                    <a:pt x="443502" y="459845"/>
                    <a:pt x="450360" y="396522"/>
                    <a:pt x="455389" y="332972"/>
                  </a:cubicBezTo>
                  <a:cubicBezTo>
                    <a:pt x="459961" y="273307"/>
                    <a:pt x="467962" y="213871"/>
                    <a:pt x="468877" y="153749"/>
                  </a:cubicBezTo>
                  <a:cubicBezTo>
                    <a:pt x="469334" y="110773"/>
                    <a:pt x="451732" y="77626"/>
                    <a:pt x="420871" y="50651"/>
                  </a:cubicBezTo>
                  <a:cubicBezTo>
                    <a:pt x="363721" y="1045"/>
                    <a:pt x="293312" y="-4213"/>
                    <a:pt x="223589" y="2188"/>
                  </a:cubicBezTo>
                  <a:cubicBezTo>
                    <a:pt x="159809" y="8131"/>
                    <a:pt x="100602" y="32591"/>
                    <a:pt x="48024" y="72139"/>
                  </a:cubicBezTo>
                  <a:cubicBezTo>
                    <a:pt x="26993" y="87913"/>
                    <a:pt x="12591" y="105515"/>
                    <a:pt x="6876" y="130204"/>
                  </a:cubicBezTo>
                  <a:cubicBezTo>
                    <a:pt x="475" y="158093"/>
                    <a:pt x="-2039" y="186896"/>
                    <a:pt x="1847" y="215243"/>
                  </a:cubicBezTo>
                  <a:cubicBezTo>
                    <a:pt x="12591" y="295024"/>
                    <a:pt x="16934" y="375491"/>
                    <a:pt x="28364" y="455273"/>
                  </a:cubicBezTo>
                  <a:cubicBezTo>
                    <a:pt x="51453" y="614607"/>
                    <a:pt x="68598" y="774855"/>
                    <a:pt x="105631" y="931904"/>
                  </a:cubicBezTo>
                  <a:cubicBezTo>
                    <a:pt x="112032" y="958421"/>
                    <a:pt x="125748" y="971680"/>
                    <a:pt x="150208" y="980367"/>
                  </a:cubicBezTo>
                  <a:cubicBezTo>
                    <a:pt x="206901" y="1000484"/>
                    <a:pt x="264280" y="997055"/>
                    <a:pt x="322115" y="989739"/>
                  </a:cubicBezTo>
                  <a:cubicBezTo>
                    <a:pt x="347261" y="986539"/>
                    <a:pt x="363721" y="971223"/>
                    <a:pt x="372179" y="949277"/>
                  </a:cubicBezTo>
                  <a:cubicBezTo>
                    <a:pt x="385209" y="915444"/>
                    <a:pt x="396182" y="881154"/>
                    <a:pt x="398925" y="844121"/>
                  </a:cubicBezTo>
                  <a:cubicBezTo>
                    <a:pt x="400754" y="819432"/>
                    <a:pt x="400754" y="793829"/>
                    <a:pt x="410584" y="771426"/>
                  </a:cubicBezTo>
                  <a:cubicBezTo>
                    <a:pt x="417899" y="770512"/>
                    <a:pt x="419956" y="774398"/>
                    <a:pt x="422014" y="777370"/>
                  </a:cubicBezTo>
                  <a:cubicBezTo>
                    <a:pt x="438701" y="803888"/>
                    <a:pt x="455389" y="830634"/>
                    <a:pt x="471848" y="857380"/>
                  </a:cubicBezTo>
                  <a:cubicBezTo>
                    <a:pt x="492880" y="891441"/>
                    <a:pt x="512311" y="926646"/>
                    <a:pt x="535399" y="959336"/>
                  </a:cubicBezTo>
                  <a:cubicBezTo>
                    <a:pt x="549572" y="979452"/>
                    <a:pt x="558488" y="999798"/>
                    <a:pt x="559631" y="1024258"/>
                  </a:cubicBezTo>
                  <a:cubicBezTo>
                    <a:pt x="562145" y="1086209"/>
                    <a:pt x="568775" y="1147473"/>
                    <a:pt x="579062" y="1208738"/>
                  </a:cubicBezTo>
                  <a:cubicBezTo>
                    <a:pt x="583862" y="1238228"/>
                    <a:pt x="595521" y="1262916"/>
                    <a:pt x="617238" y="1283033"/>
                  </a:cubicBezTo>
                  <a:cubicBezTo>
                    <a:pt x="640098" y="1304522"/>
                    <a:pt x="662958" y="1326239"/>
                    <a:pt x="686732" y="1346584"/>
                  </a:cubicBezTo>
                  <a:cubicBezTo>
                    <a:pt x="699763" y="1357785"/>
                    <a:pt x="705935" y="1371044"/>
                    <a:pt x="707078" y="1387275"/>
                  </a:cubicBezTo>
                  <a:cubicBezTo>
                    <a:pt x="707764" y="1397105"/>
                    <a:pt x="707992" y="1406934"/>
                    <a:pt x="708678" y="1416764"/>
                  </a:cubicBezTo>
                  <a:cubicBezTo>
                    <a:pt x="712107" y="1473686"/>
                    <a:pt x="735424" y="1471857"/>
                    <a:pt x="768343" y="1470942"/>
                  </a:cubicBezTo>
                  <a:cubicBezTo>
                    <a:pt x="770171" y="1470942"/>
                    <a:pt x="779315" y="1468199"/>
                    <a:pt x="780916" y="1467285"/>
                  </a:cubicBezTo>
                  <a:cubicBezTo>
                    <a:pt x="791888" y="1461341"/>
                    <a:pt x="802861" y="1463170"/>
                    <a:pt x="814748" y="1464542"/>
                  </a:cubicBezTo>
                  <a:cubicBezTo>
                    <a:pt x="844466" y="1468199"/>
                    <a:pt x="860926" y="1455169"/>
                    <a:pt x="866869" y="1425680"/>
                  </a:cubicBezTo>
                  <a:cubicBezTo>
                    <a:pt x="874184" y="1388875"/>
                    <a:pt x="861840" y="1358243"/>
                    <a:pt x="836923" y="1331496"/>
                  </a:cubicBezTo>
                  <a:cubicBezTo>
                    <a:pt x="830065" y="1323953"/>
                    <a:pt x="818863" y="1320066"/>
                    <a:pt x="819320" y="1306350"/>
                  </a:cubicBezTo>
                  <a:close/>
                  <a:moveTo>
                    <a:pt x="571289" y="737365"/>
                  </a:moveTo>
                  <a:cubicBezTo>
                    <a:pt x="569918" y="686387"/>
                    <a:pt x="596435" y="648897"/>
                    <a:pt x="643527" y="636324"/>
                  </a:cubicBezTo>
                  <a:cubicBezTo>
                    <a:pt x="668673" y="629466"/>
                    <a:pt x="701134" y="633809"/>
                    <a:pt x="721022" y="652097"/>
                  </a:cubicBezTo>
                  <a:cubicBezTo>
                    <a:pt x="767200" y="694617"/>
                    <a:pt x="766057" y="748338"/>
                    <a:pt x="738853" y="793372"/>
                  </a:cubicBezTo>
                  <a:cubicBezTo>
                    <a:pt x="723537" y="818747"/>
                    <a:pt x="673245" y="835663"/>
                    <a:pt x="641470" y="828119"/>
                  </a:cubicBezTo>
                  <a:cubicBezTo>
                    <a:pt x="613123" y="821490"/>
                    <a:pt x="571289" y="789257"/>
                    <a:pt x="571289" y="737365"/>
                  </a:cubicBezTo>
                  <a:close/>
                  <a:moveTo>
                    <a:pt x="374465" y="674729"/>
                  </a:moveTo>
                  <a:cubicBezTo>
                    <a:pt x="374008" y="676329"/>
                    <a:pt x="373779" y="677929"/>
                    <a:pt x="373550" y="679529"/>
                  </a:cubicBezTo>
                  <a:cubicBezTo>
                    <a:pt x="373322" y="681129"/>
                    <a:pt x="373093" y="682730"/>
                    <a:pt x="372865" y="684558"/>
                  </a:cubicBezTo>
                  <a:cubicBezTo>
                    <a:pt x="372636" y="688673"/>
                    <a:pt x="372636" y="693017"/>
                    <a:pt x="373322" y="697360"/>
                  </a:cubicBezTo>
                  <a:cubicBezTo>
                    <a:pt x="373550" y="699189"/>
                    <a:pt x="374008" y="700789"/>
                    <a:pt x="374236" y="702618"/>
                  </a:cubicBezTo>
                  <a:cubicBezTo>
                    <a:pt x="375608" y="708790"/>
                    <a:pt x="378122" y="714962"/>
                    <a:pt x="381551" y="721363"/>
                  </a:cubicBezTo>
                  <a:cubicBezTo>
                    <a:pt x="389095" y="734850"/>
                    <a:pt x="389781" y="749024"/>
                    <a:pt x="387724" y="764111"/>
                  </a:cubicBezTo>
                  <a:cubicBezTo>
                    <a:pt x="383152" y="795201"/>
                    <a:pt x="379723" y="826290"/>
                    <a:pt x="375379" y="857380"/>
                  </a:cubicBezTo>
                  <a:cubicBezTo>
                    <a:pt x="371264" y="887784"/>
                    <a:pt x="362806" y="916587"/>
                    <a:pt x="349090" y="944248"/>
                  </a:cubicBezTo>
                  <a:cubicBezTo>
                    <a:pt x="345433" y="951563"/>
                    <a:pt x="340861" y="957278"/>
                    <a:pt x="335374" y="961393"/>
                  </a:cubicBezTo>
                  <a:cubicBezTo>
                    <a:pt x="333317" y="962993"/>
                    <a:pt x="331031" y="964365"/>
                    <a:pt x="328516" y="965279"/>
                  </a:cubicBezTo>
                  <a:cubicBezTo>
                    <a:pt x="324401" y="967108"/>
                    <a:pt x="320058" y="968251"/>
                    <a:pt x="315257" y="968708"/>
                  </a:cubicBezTo>
                  <a:cubicBezTo>
                    <a:pt x="307714" y="969394"/>
                    <a:pt x="300170" y="970308"/>
                    <a:pt x="292855" y="970994"/>
                  </a:cubicBezTo>
                  <a:cubicBezTo>
                    <a:pt x="275252" y="972823"/>
                    <a:pt x="257879" y="974195"/>
                    <a:pt x="240277" y="974195"/>
                  </a:cubicBezTo>
                  <a:cubicBezTo>
                    <a:pt x="225189" y="974195"/>
                    <a:pt x="210101" y="973509"/>
                    <a:pt x="195014" y="970994"/>
                  </a:cubicBezTo>
                  <a:cubicBezTo>
                    <a:pt x="179240" y="968480"/>
                    <a:pt x="165753" y="963908"/>
                    <a:pt x="154780" y="956364"/>
                  </a:cubicBezTo>
                  <a:cubicBezTo>
                    <a:pt x="149980" y="953163"/>
                    <a:pt x="145865" y="949277"/>
                    <a:pt x="141979" y="944934"/>
                  </a:cubicBezTo>
                  <a:cubicBezTo>
                    <a:pt x="140607" y="943562"/>
                    <a:pt x="139464" y="941962"/>
                    <a:pt x="138321" y="940362"/>
                  </a:cubicBezTo>
                  <a:cubicBezTo>
                    <a:pt x="132606" y="932361"/>
                    <a:pt x="128034" y="922531"/>
                    <a:pt x="124834" y="910415"/>
                  </a:cubicBezTo>
                  <a:cubicBezTo>
                    <a:pt x="124834" y="910415"/>
                    <a:pt x="124834" y="910415"/>
                    <a:pt x="124834" y="910415"/>
                  </a:cubicBezTo>
                  <a:cubicBezTo>
                    <a:pt x="122776" y="902871"/>
                    <a:pt x="120947" y="895328"/>
                    <a:pt x="119119" y="888012"/>
                  </a:cubicBezTo>
                  <a:cubicBezTo>
                    <a:pt x="119119" y="888012"/>
                    <a:pt x="119119" y="888012"/>
                    <a:pt x="119119" y="888012"/>
                  </a:cubicBezTo>
                  <a:cubicBezTo>
                    <a:pt x="101974" y="817375"/>
                    <a:pt x="89858" y="745595"/>
                    <a:pt x="79342" y="673814"/>
                  </a:cubicBezTo>
                  <a:cubicBezTo>
                    <a:pt x="65855" y="582603"/>
                    <a:pt x="53053" y="491391"/>
                    <a:pt x="42538" y="399723"/>
                  </a:cubicBezTo>
                  <a:cubicBezTo>
                    <a:pt x="34308" y="327714"/>
                    <a:pt x="26307" y="255705"/>
                    <a:pt x="24478" y="183010"/>
                  </a:cubicBezTo>
                  <a:cubicBezTo>
                    <a:pt x="23335" y="139348"/>
                    <a:pt x="39566" y="105286"/>
                    <a:pt x="76599" y="80826"/>
                  </a:cubicBezTo>
                  <a:cubicBezTo>
                    <a:pt x="139921" y="38992"/>
                    <a:pt x="208044" y="16589"/>
                    <a:pt x="284854" y="25733"/>
                  </a:cubicBezTo>
                  <a:cubicBezTo>
                    <a:pt x="308399" y="28477"/>
                    <a:pt x="331031" y="32363"/>
                    <a:pt x="353662" y="39449"/>
                  </a:cubicBezTo>
                  <a:cubicBezTo>
                    <a:pt x="369436" y="44479"/>
                    <a:pt x="383152" y="51565"/>
                    <a:pt x="395039" y="60481"/>
                  </a:cubicBezTo>
                  <a:cubicBezTo>
                    <a:pt x="395496" y="60709"/>
                    <a:pt x="395725" y="60938"/>
                    <a:pt x="396182" y="61166"/>
                  </a:cubicBezTo>
                  <a:cubicBezTo>
                    <a:pt x="397553" y="62309"/>
                    <a:pt x="399154" y="63452"/>
                    <a:pt x="400525" y="64595"/>
                  </a:cubicBezTo>
                  <a:cubicBezTo>
                    <a:pt x="400982" y="65053"/>
                    <a:pt x="401668" y="65510"/>
                    <a:pt x="402125" y="65967"/>
                  </a:cubicBezTo>
                  <a:cubicBezTo>
                    <a:pt x="403497" y="67110"/>
                    <a:pt x="404640" y="68253"/>
                    <a:pt x="406012" y="69396"/>
                  </a:cubicBezTo>
                  <a:cubicBezTo>
                    <a:pt x="406697" y="69853"/>
                    <a:pt x="407155" y="70539"/>
                    <a:pt x="407840" y="70996"/>
                  </a:cubicBezTo>
                  <a:cubicBezTo>
                    <a:pt x="408983" y="72139"/>
                    <a:pt x="410126" y="73282"/>
                    <a:pt x="411269" y="74425"/>
                  </a:cubicBezTo>
                  <a:cubicBezTo>
                    <a:pt x="411955" y="75111"/>
                    <a:pt x="412641" y="75797"/>
                    <a:pt x="413098" y="76483"/>
                  </a:cubicBezTo>
                  <a:cubicBezTo>
                    <a:pt x="414241" y="77626"/>
                    <a:pt x="415156" y="78769"/>
                    <a:pt x="416070" y="79912"/>
                  </a:cubicBezTo>
                  <a:cubicBezTo>
                    <a:pt x="416756" y="80597"/>
                    <a:pt x="417442" y="81512"/>
                    <a:pt x="418127" y="82198"/>
                  </a:cubicBezTo>
                  <a:cubicBezTo>
                    <a:pt x="419042" y="83341"/>
                    <a:pt x="419956" y="84484"/>
                    <a:pt x="420871" y="85627"/>
                  </a:cubicBezTo>
                  <a:cubicBezTo>
                    <a:pt x="421556" y="86541"/>
                    <a:pt x="422242" y="87455"/>
                    <a:pt x="422928" y="88141"/>
                  </a:cubicBezTo>
                  <a:cubicBezTo>
                    <a:pt x="423842" y="89284"/>
                    <a:pt x="424528" y="90427"/>
                    <a:pt x="425443" y="91570"/>
                  </a:cubicBezTo>
                  <a:cubicBezTo>
                    <a:pt x="426128" y="92485"/>
                    <a:pt x="426814" y="93399"/>
                    <a:pt x="427500" y="94542"/>
                  </a:cubicBezTo>
                  <a:cubicBezTo>
                    <a:pt x="428186" y="95685"/>
                    <a:pt x="429100" y="96828"/>
                    <a:pt x="429786" y="97971"/>
                  </a:cubicBezTo>
                  <a:cubicBezTo>
                    <a:pt x="430472" y="99114"/>
                    <a:pt x="431158" y="100257"/>
                    <a:pt x="431843" y="101171"/>
                  </a:cubicBezTo>
                  <a:cubicBezTo>
                    <a:pt x="432529" y="102314"/>
                    <a:pt x="433215" y="103229"/>
                    <a:pt x="433901" y="104372"/>
                  </a:cubicBezTo>
                  <a:cubicBezTo>
                    <a:pt x="434587" y="105515"/>
                    <a:pt x="435272" y="106886"/>
                    <a:pt x="436187" y="108029"/>
                  </a:cubicBezTo>
                  <a:cubicBezTo>
                    <a:pt x="436873" y="108944"/>
                    <a:pt x="437330" y="110087"/>
                    <a:pt x="438016" y="111001"/>
                  </a:cubicBezTo>
                  <a:cubicBezTo>
                    <a:pt x="438930" y="112373"/>
                    <a:pt x="439616" y="113973"/>
                    <a:pt x="440302" y="115573"/>
                  </a:cubicBezTo>
                  <a:cubicBezTo>
                    <a:pt x="440759" y="116488"/>
                    <a:pt x="441216" y="117173"/>
                    <a:pt x="441673" y="118088"/>
                  </a:cubicBezTo>
                  <a:cubicBezTo>
                    <a:pt x="442816" y="120374"/>
                    <a:pt x="443959" y="122888"/>
                    <a:pt x="445102" y="125403"/>
                  </a:cubicBezTo>
                  <a:cubicBezTo>
                    <a:pt x="446474" y="128146"/>
                    <a:pt x="447388" y="131118"/>
                    <a:pt x="447845" y="134090"/>
                  </a:cubicBezTo>
                  <a:cubicBezTo>
                    <a:pt x="448531" y="137062"/>
                    <a:pt x="448760" y="139805"/>
                    <a:pt x="448988" y="142777"/>
                  </a:cubicBezTo>
                  <a:cubicBezTo>
                    <a:pt x="448988" y="143691"/>
                    <a:pt x="448988" y="144834"/>
                    <a:pt x="448988" y="145748"/>
                  </a:cubicBezTo>
                  <a:cubicBezTo>
                    <a:pt x="448988" y="146663"/>
                    <a:pt x="448988" y="147806"/>
                    <a:pt x="448988" y="148720"/>
                  </a:cubicBezTo>
                  <a:cubicBezTo>
                    <a:pt x="448988" y="150778"/>
                    <a:pt x="448988" y="152606"/>
                    <a:pt x="448760" y="154664"/>
                  </a:cubicBezTo>
                  <a:cubicBezTo>
                    <a:pt x="448760" y="155578"/>
                    <a:pt x="448760" y="156721"/>
                    <a:pt x="448760" y="157636"/>
                  </a:cubicBezTo>
                  <a:cubicBezTo>
                    <a:pt x="448760" y="159693"/>
                    <a:pt x="448760" y="161522"/>
                    <a:pt x="448760" y="163579"/>
                  </a:cubicBezTo>
                  <a:cubicBezTo>
                    <a:pt x="448760" y="165637"/>
                    <a:pt x="448760" y="167465"/>
                    <a:pt x="448988" y="169523"/>
                  </a:cubicBezTo>
                  <a:cubicBezTo>
                    <a:pt x="448988" y="170437"/>
                    <a:pt x="449217" y="171580"/>
                    <a:pt x="449217" y="172495"/>
                  </a:cubicBezTo>
                  <a:lnTo>
                    <a:pt x="449217" y="172495"/>
                  </a:lnTo>
                  <a:cubicBezTo>
                    <a:pt x="447160" y="195126"/>
                    <a:pt x="444874" y="217757"/>
                    <a:pt x="442588" y="240617"/>
                  </a:cubicBezTo>
                  <a:cubicBezTo>
                    <a:pt x="438930" y="278336"/>
                    <a:pt x="435272" y="316284"/>
                    <a:pt x="432986" y="354003"/>
                  </a:cubicBezTo>
                  <a:cubicBezTo>
                    <a:pt x="427957" y="435384"/>
                    <a:pt x="416527" y="516080"/>
                    <a:pt x="409441" y="597005"/>
                  </a:cubicBezTo>
                  <a:cubicBezTo>
                    <a:pt x="409441" y="598148"/>
                    <a:pt x="409212" y="599062"/>
                    <a:pt x="409212" y="600205"/>
                  </a:cubicBezTo>
                  <a:cubicBezTo>
                    <a:pt x="408526" y="606377"/>
                    <a:pt x="407612" y="612549"/>
                    <a:pt x="405783" y="618264"/>
                  </a:cubicBezTo>
                  <a:cubicBezTo>
                    <a:pt x="405554" y="619179"/>
                    <a:pt x="405097" y="620093"/>
                    <a:pt x="404869" y="621008"/>
                  </a:cubicBezTo>
                  <a:cubicBezTo>
                    <a:pt x="404183" y="622836"/>
                    <a:pt x="403497" y="624665"/>
                    <a:pt x="402583" y="626494"/>
                  </a:cubicBezTo>
                  <a:cubicBezTo>
                    <a:pt x="402125" y="627408"/>
                    <a:pt x="401668" y="628323"/>
                    <a:pt x="401211" y="629237"/>
                  </a:cubicBezTo>
                  <a:cubicBezTo>
                    <a:pt x="400297" y="631066"/>
                    <a:pt x="399382" y="632895"/>
                    <a:pt x="398239" y="634724"/>
                  </a:cubicBezTo>
                  <a:cubicBezTo>
                    <a:pt x="396639" y="637467"/>
                    <a:pt x="394582" y="639981"/>
                    <a:pt x="392296" y="642496"/>
                  </a:cubicBezTo>
                  <a:cubicBezTo>
                    <a:pt x="386123" y="649811"/>
                    <a:pt x="381094" y="657355"/>
                    <a:pt x="377665" y="665127"/>
                  </a:cubicBezTo>
                  <a:cubicBezTo>
                    <a:pt x="376294" y="668328"/>
                    <a:pt x="375379" y="671528"/>
                    <a:pt x="374465" y="674729"/>
                  </a:cubicBezTo>
                  <a:close/>
                  <a:moveTo>
                    <a:pt x="777715" y="1442139"/>
                  </a:moveTo>
                  <a:cubicBezTo>
                    <a:pt x="771543" y="1451969"/>
                    <a:pt x="760342" y="1452883"/>
                    <a:pt x="751198" y="1453112"/>
                  </a:cubicBezTo>
                  <a:cubicBezTo>
                    <a:pt x="742739" y="1453340"/>
                    <a:pt x="736339" y="1445111"/>
                    <a:pt x="734738" y="1435738"/>
                  </a:cubicBezTo>
                  <a:cubicBezTo>
                    <a:pt x="731995" y="1419736"/>
                    <a:pt x="726966" y="1399162"/>
                    <a:pt x="730624" y="1379731"/>
                  </a:cubicBezTo>
                  <a:cubicBezTo>
                    <a:pt x="750055" y="1388189"/>
                    <a:pt x="761942" y="1405334"/>
                    <a:pt x="773372" y="1418364"/>
                  </a:cubicBezTo>
                  <a:cubicBezTo>
                    <a:pt x="779544" y="1425451"/>
                    <a:pt x="782744" y="1433909"/>
                    <a:pt x="777715" y="1442139"/>
                  </a:cubicBezTo>
                  <a:close/>
                  <a:moveTo>
                    <a:pt x="848581" y="1420422"/>
                  </a:moveTo>
                  <a:cubicBezTo>
                    <a:pt x="848124" y="1428880"/>
                    <a:pt x="845152" y="1438253"/>
                    <a:pt x="834865" y="1440996"/>
                  </a:cubicBezTo>
                  <a:cubicBezTo>
                    <a:pt x="823892" y="1443968"/>
                    <a:pt x="815434" y="1440310"/>
                    <a:pt x="810176" y="1430252"/>
                  </a:cubicBezTo>
                  <a:cubicBezTo>
                    <a:pt x="787774" y="1387275"/>
                    <a:pt x="745254" y="1365786"/>
                    <a:pt x="710050" y="1336297"/>
                  </a:cubicBezTo>
                  <a:cubicBezTo>
                    <a:pt x="677588" y="1309322"/>
                    <a:pt x="643756" y="1284176"/>
                    <a:pt x="618610" y="1249429"/>
                  </a:cubicBezTo>
                  <a:cubicBezTo>
                    <a:pt x="609008" y="1236170"/>
                    <a:pt x="604208" y="1221997"/>
                    <a:pt x="601236" y="1206224"/>
                  </a:cubicBezTo>
                  <a:cubicBezTo>
                    <a:pt x="588663" y="1142444"/>
                    <a:pt x="584777" y="1077750"/>
                    <a:pt x="580662" y="1013057"/>
                  </a:cubicBezTo>
                  <a:cubicBezTo>
                    <a:pt x="579976" y="1002084"/>
                    <a:pt x="579519" y="990882"/>
                    <a:pt x="573804" y="981738"/>
                  </a:cubicBezTo>
                  <a:cubicBezTo>
                    <a:pt x="556430" y="954764"/>
                    <a:pt x="545458" y="923903"/>
                    <a:pt x="525112" y="898528"/>
                  </a:cubicBezTo>
                  <a:cubicBezTo>
                    <a:pt x="496994" y="862866"/>
                    <a:pt x="479621" y="820575"/>
                    <a:pt x="453789" y="783314"/>
                  </a:cubicBezTo>
                  <a:cubicBezTo>
                    <a:pt x="441445" y="765483"/>
                    <a:pt x="426814" y="749481"/>
                    <a:pt x="415613" y="731193"/>
                  </a:cubicBezTo>
                  <a:cubicBezTo>
                    <a:pt x="403268" y="711076"/>
                    <a:pt x="390467" y="690502"/>
                    <a:pt x="404640" y="665585"/>
                  </a:cubicBezTo>
                  <a:cubicBezTo>
                    <a:pt x="414241" y="648668"/>
                    <a:pt x="423157" y="646154"/>
                    <a:pt x="436415" y="660784"/>
                  </a:cubicBezTo>
                  <a:cubicBezTo>
                    <a:pt x="453560" y="679529"/>
                    <a:pt x="469562" y="699417"/>
                    <a:pt x="483507" y="720906"/>
                  </a:cubicBezTo>
                  <a:cubicBezTo>
                    <a:pt x="509796" y="761139"/>
                    <a:pt x="532427" y="803659"/>
                    <a:pt x="566032" y="838863"/>
                  </a:cubicBezTo>
                  <a:cubicBezTo>
                    <a:pt x="580662" y="854180"/>
                    <a:pt x="595292" y="857380"/>
                    <a:pt x="615866" y="855094"/>
                  </a:cubicBezTo>
                  <a:cubicBezTo>
                    <a:pt x="651528" y="850979"/>
                    <a:pt x="686961" y="843207"/>
                    <a:pt x="723308" y="846636"/>
                  </a:cubicBezTo>
                  <a:cubicBezTo>
                    <a:pt x="740225" y="848236"/>
                    <a:pt x="753026" y="855780"/>
                    <a:pt x="762399" y="869496"/>
                  </a:cubicBezTo>
                  <a:cubicBezTo>
                    <a:pt x="781830" y="898071"/>
                    <a:pt x="889501" y="978081"/>
                    <a:pt x="885386" y="990425"/>
                  </a:cubicBezTo>
                  <a:cubicBezTo>
                    <a:pt x="870984" y="1032259"/>
                    <a:pt x="850639" y="1085751"/>
                    <a:pt x="821606" y="1120041"/>
                  </a:cubicBezTo>
                  <a:cubicBezTo>
                    <a:pt x="814748" y="1128271"/>
                    <a:pt x="806062" y="1134215"/>
                    <a:pt x="796232" y="1126899"/>
                  </a:cubicBezTo>
                  <a:cubicBezTo>
                    <a:pt x="787316" y="1120270"/>
                    <a:pt x="775201" y="1113869"/>
                    <a:pt x="777944" y="1099239"/>
                  </a:cubicBezTo>
                  <a:cubicBezTo>
                    <a:pt x="779315" y="1091695"/>
                    <a:pt x="781830" y="1083923"/>
                    <a:pt x="785259" y="1076836"/>
                  </a:cubicBezTo>
                  <a:cubicBezTo>
                    <a:pt x="791203" y="1064492"/>
                    <a:pt x="793946" y="1050547"/>
                    <a:pt x="799889" y="1038431"/>
                  </a:cubicBezTo>
                  <a:cubicBezTo>
                    <a:pt x="814977" y="1006884"/>
                    <a:pt x="795775" y="986310"/>
                    <a:pt x="778401" y="964822"/>
                  </a:cubicBezTo>
                  <a:cubicBezTo>
                    <a:pt x="774743" y="960250"/>
                    <a:pt x="768571" y="957964"/>
                    <a:pt x="762628" y="962307"/>
                  </a:cubicBezTo>
                  <a:cubicBezTo>
                    <a:pt x="756455" y="966879"/>
                    <a:pt x="757598" y="972823"/>
                    <a:pt x="762399" y="977395"/>
                  </a:cubicBezTo>
                  <a:cubicBezTo>
                    <a:pt x="790060" y="1003227"/>
                    <a:pt x="782287" y="1031802"/>
                    <a:pt x="769714" y="1061063"/>
                  </a:cubicBezTo>
                  <a:cubicBezTo>
                    <a:pt x="769028" y="1062891"/>
                    <a:pt x="768343" y="1064720"/>
                    <a:pt x="767657" y="1066549"/>
                  </a:cubicBezTo>
                  <a:cubicBezTo>
                    <a:pt x="747540" y="1114098"/>
                    <a:pt x="750283" y="1125299"/>
                    <a:pt x="793260" y="1153874"/>
                  </a:cubicBezTo>
                  <a:cubicBezTo>
                    <a:pt x="799889" y="1158218"/>
                    <a:pt x="803547" y="1161875"/>
                    <a:pt x="803318" y="1169419"/>
                  </a:cubicBezTo>
                  <a:cubicBezTo>
                    <a:pt x="801947" y="1208510"/>
                    <a:pt x="800804" y="1247600"/>
                    <a:pt x="799432" y="1291491"/>
                  </a:cubicBezTo>
                  <a:cubicBezTo>
                    <a:pt x="772457" y="1277318"/>
                    <a:pt x="758056" y="1258573"/>
                    <a:pt x="742739" y="1241199"/>
                  </a:cubicBezTo>
                  <a:cubicBezTo>
                    <a:pt x="735881" y="1233427"/>
                    <a:pt x="735653" y="1223369"/>
                    <a:pt x="734967" y="1213310"/>
                  </a:cubicBezTo>
                  <a:cubicBezTo>
                    <a:pt x="733367" y="1192736"/>
                    <a:pt x="731767" y="1172162"/>
                    <a:pt x="729481" y="1151588"/>
                  </a:cubicBezTo>
                  <a:cubicBezTo>
                    <a:pt x="728795" y="1145873"/>
                    <a:pt x="727423" y="1139701"/>
                    <a:pt x="724451" y="1134900"/>
                  </a:cubicBezTo>
                  <a:cubicBezTo>
                    <a:pt x="718051" y="1123928"/>
                    <a:pt x="707992" y="1116612"/>
                    <a:pt x="695191" y="1119813"/>
                  </a:cubicBezTo>
                  <a:cubicBezTo>
                    <a:pt x="681017" y="1123470"/>
                    <a:pt x="680789" y="1135358"/>
                    <a:pt x="681017" y="1148159"/>
                  </a:cubicBezTo>
                  <a:cubicBezTo>
                    <a:pt x="681475" y="1211253"/>
                    <a:pt x="717593" y="1254230"/>
                    <a:pt x="761942" y="1291949"/>
                  </a:cubicBezTo>
                  <a:cubicBezTo>
                    <a:pt x="784345" y="1311151"/>
                    <a:pt x="806976" y="1329896"/>
                    <a:pt x="827093" y="1351613"/>
                  </a:cubicBezTo>
                  <a:cubicBezTo>
                    <a:pt x="844695" y="1371730"/>
                    <a:pt x="850181" y="1395047"/>
                    <a:pt x="848581" y="1420422"/>
                  </a:cubicBezTo>
                  <a:close/>
                  <a:moveTo>
                    <a:pt x="708449" y="1193651"/>
                  </a:moveTo>
                  <a:cubicBezTo>
                    <a:pt x="706392" y="1183592"/>
                    <a:pt x="696334" y="1157760"/>
                    <a:pt x="703420" y="1145645"/>
                  </a:cubicBezTo>
                  <a:cubicBezTo>
                    <a:pt x="711878" y="1137872"/>
                    <a:pt x="727195" y="1235027"/>
                    <a:pt x="708449" y="1193651"/>
                  </a:cubicBezTo>
                  <a:close/>
                </a:path>
              </a:pathLst>
            </a:custGeom>
            <a:solidFill>
              <a:srgbClr val="000000"/>
            </a:solidFill>
            <a:ln w="2286" cap="flat">
              <a:noFill/>
              <a:prstDash val="solid"/>
              <a:miter/>
            </a:ln>
          </p:spPr>
          <p:txBody>
            <a:bodyPr rtlCol="0" anchor="ctr"/>
            <a:lstStyle/>
            <a:p>
              <a:endParaRPr lang="en-US"/>
            </a:p>
          </p:txBody>
        </p:sp>
        <p:sp>
          <p:nvSpPr>
            <p:cNvPr id="74" name="Freeform 210">
              <a:extLst>
                <a:ext uri="{FF2B5EF4-FFF2-40B4-BE49-F238E27FC236}">
                  <a16:creationId xmlns:a16="http://schemas.microsoft.com/office/drawing/2014/main" id="{D7542914-B4EF-FBC9-32AC-63D8E447A0ED}"/>
                </a:ext>
              </a:extLst>
            </p:cNvPr>
            <p:cNvSpPr/>
            <p:nvPr/>
          </p:nvSpPr>
          <p:spPr>
            <a:xfrm>
              <a:off x="8745373" y="1917583"/>
              <a:ext cx="382715" cy="395504"/>
            </a:xfrm>
            <a:custGeom>
              <a:avLst/>
              <a:gdLst>
                <a:gd name="connsiteX0" fmla="*/ 316941 w 382715"/>
                <a:gd name="connsiteY0" fmla="*/ 43576 h 395504"/>
                <a:gd name="connsiteX1" fmla="*/ 118516 w 382715"/>
                <a:gd name="connsiteY1" fmla="*/ 10429 h 395504"/>
                <a:gd name="connsiteX2" fmla="*/ 330 w 382715"/>
                <a:gd name="connsiteY2" fmla="*/ 203139 h 395504"/>
                <a:gd name="connsiteX3" fmla="*/ 164236 w 382715"/>
                <a:gd name="connsiteY3" fmla="*/ 392191 h 395504"/>
                <a:gd name="connsiteX4" fmla="*/ 357860 w 382715"/>
                <a:gd name="connsiteY4" fmla="*/ 302580 h 395504"/>
                <a:gd name="connsiteX5" fmla="*/ 382320 w 382715"/>
                <a:gd name="connsiteY5" fmla="*/ 203596 h 395504"/>
                <a:gd name="connsiteX6" fmla="*/ 316941 w 382715"/>
                <a:gd name="connsiteY6" fmla="*/ 43576 h 395504"/>
                <a:gd name="connsiteX7" fmla="*/ 353745 w 382715"/>
                <a:gd name="connsiteY7" fmla="*/ 150789 h 395504"/>
                <a:gd name="connsiteX8" fmla="*/ 356946 w 382715"/>
                <a:gd name="connsiteY8" fmla="*/ 164734 h 395504"/>
                <a:gd name="connsiteX9" fmla="*/ 359003 w 382715"/>
                <a:gd name="connsiteY9" fmla="*/ 178907 h 395504"/>
                <a:gd name="connsiteX10" fmla="*/ 359917 w 382715"/>
                <a:gd name="connsiteY10" fmla="*/ 193080 h 395504"/>
                <a:gd name="connsiteX11" fmla="*/ 359917 w 382715"/>
                <a:gd name="connsiteY11" fmla="*/ 200167 h 395504"/>
                <a:gd name="connsiteX12" fmla="*/ 358546 w 382715"/>
                <a:gd name="connsiteY12" fmla="*/ 221198 h 395504"/>
                <a:gd name="connsiteX13" fmla="*/ 343687 w 382715"/>
                <a:gd name="connsiteY13" fmla="*/ 275148 h 395504"/>
                <a:gd name="connsiteX14" fmla="*/ 337515 w 382715"/>
                <a:gd name="connsiteY14" fmla="*/ 287721 h 395504"/>
                <a:gd name="connsiteX15" fmla="*/ 293166 w 382715"/>
                <a:gd name="connsiteY15" fmla="*/ 342356 h 395504"/>
                <a:gd name="connsiteX16" fmla="*/ 270763 w 382715"/>
                <a:gd name="connsiteY16" fmla="*/ 355843 h 395504"/>
                <a:gd name="connsiteX17" fmla="*/ 254076 w 382715"/>
                <a:gd name="connsiteY17" fmla="*/ 363387 h 395504"/>
                <a:gd name="connsiteX18" fmla="*/ 248589 w 382715"/>
                <a:gd name="connsiteY18" fmla="*/ 365445 h 395504"/>
                <a:gd name="connsiteX19" fmla="*/ 232130 w 382715"/>
                <a:gd name="connsiteY19" fmla="*/ 370245 h 395504"/>
                <a:gd name="connsiteX20" fmla="*/ 221386 w 382715"/>
                <a:gd name="connsiteY20" fmla="*/ 372303 h 395504"/>
                <a:gd name="connsiteX21" fmla="*/ 210642 w 382715"/>
                <a:gd name="connsiteY21" fmla="*/ 373674 h 395504"/>
                <a:gd name="connsiteX22" fmla="*/ 200126 w 382715"/>
                <a:gd name="connsiteY22" fmla="*/ 374360 h 395504"/>
                <a:gd name="connsiteX23" fmla="*/ 184581 w 382715"/>
                <a:gd name="connsiteY23" fmla="*/ 374131 h 395504"/>
                <a:gd name="connsiteX24" fmla="*/ 174523 w 382715"/>
                <a:gd name="connsiteY24" fmla="*/ 373217 h 395504"/>
                <a:gd name="connsiteX25" fmla="*/ 164693 w 382715"/>
                <a:gd name="connsiteY25" fmla="*/ 371617 h 395504"/>
                <a:gd name="connsiteX26" fmla="*/ 155092 w 382715"/>
                <a:gd name="connsiteY26" fmla="*/ 369559 h 395504"/>
                <a:gd name="connsiteX27" fmla="*/ 145719 w 382715"/>
                <a:gd name="connsiteY27" fmla="*/ 366816 h 395504"/>
                <a:gd name="connsiteX28" fmla="*/ 81254 w 382715"/>
                <a:gd name="connsiteY28" fmla="*/ 332755 h 395504"/>
                <a:gd name="connsiteX29" fmla="*/ 68681 w 382715"/>
                <a:gd name="connsiteY29" fmla="*/ 322239 h 395504"/>
                <a:gd name="connsiteX30" fmla="*/ 63195 w 382715"/>
                <a:gd name="connsiteY30" fmla="*/ 316981 h 395504"/>
                <a:gd name="connsiteX31" fmla="*/ 51307 w 382715"/>
                <a:gd name="connsiteY31" fmla="*/ 303951 h 395504"/>
                <a:gd name="connsiteX32" fmla="*/ 49250 w 382715"/>
                <a:gd name="connsiteY32" fmla="*/ 301437 h 395504"/>
                <a:gd name="connsiteX33" fmla="*/ 37820 w 382715"/>
                <a:gd name="connsiteY33" fmla="*/ 282920 h 395504"/>
                <a:gd name="connsiteX34" fmla="*/ 37820 w 382715"/>
                <a:gd name="connsiteY34" fmla="*/ 282920 h 395504"/>
                <a:gd name="connsiteX35" fmla="*/ 34391 w 382715"/>
                <a:gd name="connsiteY35" fmla="*/ 272862 h 395504"/>
                <a:gd name="connsiteX36" fmla="*/ 34162 w 382715"/>
                <a:gd name="connsiteY36" fmla="*/ 271947 h 395504"/>
                <a:gd name="connsiteX37" fmla="*/ 54965 w 382715"/>
                <a:gd name="connsiteY37" fmla="*/ 88381 h 395504"/>
                <a:gd name="connsiteX38" fmla="*/ 206298 w 382715"/>
                <a:gd name="connsiteY38" fmla="*/ 24373 h 395504"/>
                <a:gd name="connsiteX39" fmla="*/ 235330 w 382715"/>
                <a:gd name="connsiteY39" fmla="*/ 27117 h 395504"/>
                <a:gd name="connsiteX40" fmla="*/ 235330 w 382715"/>
                <a:gd name="connsiteY40" fmla="*/ 27117 h 395504"/>
                <a:gd name="connsiteX41" fmla="*/ 270306 w 382715"/>
                <a:gd name="connsiteY41" fmla="*/ 39461 h 395504"/>
                <a:gd name="connsiteX42" fmla="*/ 270306 w 382715"/>
                <a:gd name="connsiteY42" fmla="*/ 39461 h 395504"/>
                <a:gd name="connsiteX43" fmla="*/ 295452 w 382715"/>
                <a:gd name="connsiteY43" fmla="*/ 56377 h 395504"/>
                <a:gd name="connsiteX44" fmla="*/ 295909 w 382715"/>
                <a:gd name="connsiteY44" fmla="*/ 56835 h 395504"/>
                <a:gd name="connsiteX45" fmla="*/ 299338 w 382715"/>
                <a:gd name="connsiteY45" fmla="*/ 59806 h 395504"/>
                <a:gd name="connsiteX46" fmla="*/ 300024 w 382715"/>
                <a:gd name="connsiteY46" fmla="*/ 60264 h 395504"/>
                <a:gd name="connsiteX47" fmla="*/ 303225 w 382715"/>
                <a:gd name="connsiteY47" fmla="*/ 63235 h 395504"/>
                <a:gd name="connsiteX48" fmla="*/ 303682 w 382715"/>
                <a:gd name="connsiteY48" fmla="*/ 63693 h 395504"/>
                <a:gd name="connsiteX49" fmla="*/ 316712 w 382715"/>
                <a:gd name="connsiteY49" fmla="*/ 77866 h 395504"/>
                <a:gd name="connsiteX50" fmla="*/ 317398 w 382715"/>
                <a:gd name="connsiteY50" fmla="*/ 78552 h 395504"/>
                <a:gd name="connsiteX51" fmla="*/ 319684 w 382715"/>
                <a:gd name="connsiteY51" fmla="*/ 81523 h 395504"/>
                <a:gd name="connsiteX52" fmla="*/ 320827 w 382715"/>
                <a:gd name="connsiteY52" fmla="*/ 82895 h 395504"/>
                <a:gd name="connsiteX53" fmla="*/ 322884 w 382715"/>
                <a:gd name="connsiteY53" fmla="*/ 85638 h 395504"/>
                <a:gd name="connsiteX54" fmla="*/ 324027 w 382715"/>
                <a:gd name="connsiteY54" fmla="*/ 87467 h 395504"/>
                <a:gd name="connsiteX55" fmla="*/ 325856 w 382715"/>
                <a:gd name="connsiteY55" fmla="*/ 90210 h 395504"/>
                <a:gd name="connsiteX56" fmla="*/ 327228 w 382715"/>
                <a:gd name="connsiteY56" fmla="*/ 92268 h 395504"/>
                <a:gd name="connsiteX57" fmla="*/ 329056 w 382715"/>
                <a:gd name="connsiteY57" fmla="*/ 95011 h 395504"/>
                <a:gd name="connsiteX58" fmla="*/ 330428 w 382715"/>
                <a:gd name="connsiteY58" fmla="*/ 97297 h 395504"/>
                <a:gd name="connsiteX59" fmla="*/ 332028 w 382715"/>
                <a:gd name="connsiteY59" fmla="*/ 99811 h 395504"/>
                <a:gd name="connsiteX60" fmla="*/ 334086 w 382715"/>
                <a:gd name="connsiteY60" fmla="*/ 103469 h 395504"/>
                <a:gd name="connsiteX61" fmla="*/ 335686 w 382715"/>
                <a:gd name="connsiteY61" fmla="*/ 106441 h 395504"/>
                <a:gd name="connsiteX62" fmla="*/ 337286 w 382715"/>
                <a:gd name="connsiteY62" fmla="*/ 109413 h 395504"/>
                <a:gd name="connsiteX63" fmla="*/ 338429 w 382715"/>
                <a:gd name="connsiteY63" fmla="*/ 111699 h 395504"/>
                <a:gd name="connsiteX64" fmla="*/ 339801 w 382715"/>
                <a:gd name="connsiteY64" fmla="*/ 114670 h 395504"/>
                <a:gd name="connsiteX65" fmla="*/ 340944 w 382715"/>
                <a:gd name="connsiteY65" fmla="*/ 116956 h 395504"/>
                <a:gd name="connsiteX66" fmla="*/ 342315 w 382715"/>
                <a:gd name="connsiteY66" fmla="*/ 119928 h 395504"/>
                <a:gd name="connsiteX67" fmla="*/ 343230 w 382715"/>
                <a:gd name="connsiteY67" fmla="*/ 122214 h 395504"/>
                <a:gd name="connsiteX68" fmla="*/ 344601 w 382715"/>
                <a:gd name="connsiteY68" fmla="*/ 125415 h 395504"/>
                <a:gd name="connsiteX69" fmla="*/ 345516 w 382715"/>
                <a:gd name="connsiteY69" fmla="*/ 127472 h 395504"/>
                <a:gd name="connsiteX70" fmla="*/ 346887 w 382715"/>
                <a:gd name="connsiteY70" fmla="*/ 130901 h 395504"/>
                <a:gd name="connsiteX71" fmla="*/ 347573 w 382715"/>
                <a:gd name="connsiteY71" fmla="*/ 132730 h 395504"/>
                <a:gd name="connsiteX72" fmla="*/ 349630 w 382715"/>
                <a:gd name="connsiteY72" fmla="*/ 137988 h 395504"/>
                <a:gd name="connsiteX73" fmla="*/ 353745 w 382715"/>
                <a:gd name="connsiteY73" fmla="*/ 150789 h 39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15" h="395504">
                  <a:moveTo>
                    <a:pt x="316941" y="43576"/>
                  </a:moveTo>
                  <a:cubicBezTo>
                    <a:pt x="274878" y="2428"/>
                    <a:pt x="181152" y="-11745"/>
                    <a:pt x="118516" y="10429"/>
                  </a:cubicBezTo>
                  <a:cubicBezTo>
                    <a:pt x="40106" y="46776"/>
                    <a:pt x="-3557" y="108498"/>
                    <a:pt x="330" y="203139"/>
                  </a:cubicBezTo>
                  <a:cubicBezTo>
                    <a:pt x="-4471" y="299379"/>
                    <a:pt x="42849" y="371845"/>
                    <a:pt x="164236" y="392191"/>
                  </a:cubicBezTo>
                  <a:cubicBezTo>
                    <a:pt x="280593" y="411393"/>
                    <a:pt x="334543" y="342585"/>
                    <a:pt x="357860" y="302580"/>
                  </a:cubicBezTo>
                  <a:cubicBezTo>
                    <a:pt x="375462" y="272176"/>
                    <a:pt x="380263" y="238343"/>
                    <a:pt x="382320" y="203596"/>
                  </a:cubicBezTo>
                  <a:cubicBezTo>
                    <a:pt x="386206" y="139588"/>
                    <a:pt x="361289" y="86781"/>
                    <a:pt x="316941" y="43576"/>
                  </a:cubicBezTo>
                  <a:close/>
                  <a:moveTo>
                    <a:pt x="353745" y="150789"/>
                  </a:moveTo>
                  <a:cubicBezTo>
                    <a:pt x="355117" y="155361"/>
                    <a:pt x="356031" y="160162"/>
                    <a:pt x="356946" y="164734"/>
                  </a:cubicBezTo>
                  <a:cubicBezTo>
                    <a:pt x="357860" y="169306"/>
                    <a:pt x="358546" y="174106"/>
                    <a:pt x="359003" y="178907"/>
                  </a:cubicBezTo>
                  <a:cubicBezTo>
                    <a:pt x="359460" y="183708"/>
                    <a:pt x="359917" y="188280"/>
                    <a:pt x="359917" y="193080"/>
                  </a:cubicBezTo>
                  <a:cubicBezTo>
                    <a:pt x="359917" y="195366"/>
                    <a:pt x="359917" y="197881"/>
                    <a:pt x="359917" y="200167"/>
                  </a:cubicBezTo>
                  <a:cubicBezTo>
                    <a:pt x="359917" y="207253"/>
                    <a:pt x="359460" y="214340"/>
                    <a:pt x="358546" y="221198"/>
                  </a:cubicBezTo>
                  <a:cubicBezTo>
                    <a:pt x="356260" y="239715"/>
                    <a:pt x="351231" y="258003"/>
                    <a:pt x="343687" y="275148"/>
                  </a:cubicBezTo>
                  <a:cubicBezTo>
                    <a:pt x="341858" y="279491"/>
                    <a:pt x="339801" y="283606"/>
                    <a:pt x="337515" y="287721"/>
                  </a:cubicBezTo>
                  <a:cubicBezTo>
                    <a:pt x="326542" y="308295"/>
                    <a:pt x="311454" y="327040"/>
                    <a:pt x="293166" y="342356"/>
                  </a:cubicBezTo>
                  <a:cubicBezTo>
                    <a:pt x="285622" y="347614"/>
                    <a:pt x="278079" y="351957"/>
                    <a:pt x="270763" y="355843"/>
                  </a:cubicBezTo>
                  <a:cubicBezTo>
                    <a:pt x="265277" y="358815"/>
                    <a:pt x="259562" y="361101"/>
                    <a:pt x="254076" y="363387"/>
                  </a:cubicBezTo>
                  <a:cubicBezTo>
                    <a:pt x="252247" y="364073"/>
                    <a:pt x="250418" y="364759"/>
                    <a:pt x="248589" y="365445"/>
                  </a:cubicBezTo>
                  <a:cubicBezTo>
                    <a:pt x="243103" y="367273"/>
                    <a:pt x="237616" y="368874"/>
                    <a:pt x="232130" y="370245"/>
                  </a:cubicBezTo>
                  <a:cubicBezTo>
                    <a:pt x="228472" y="371160"/>
                    <a:pt x="224815" y="371845"/>
                    <a:pt x="221386" y="372303"/>
                  </a:cubicBezTo>
                  <a:cubicBezTo>
                    <a:pt x="217957" y="372760"/>
                    <a:pt x="214299" y="373446"/>
                    <a:pt x="210642" y="373674"/>
                  </a:cubicBezTo>
                  <a:cubicBezTo>
                    <a:pt x="206984" y="373903"/>
                    <a:pt x="203555" y="374131"/>
                    <a:pt x="200126" y="374360"/>
                  </a:cubicBezTo>
                  <a:cubicBezTo>
                    <a:pt x="194868" y="374589"/>
                    <a:pt x="189610" y="374360"/>
                    <a:pt x="184581" y="374131"/>
                  </a:cubicBezTo>
                  <a:cubicBezTo>
                    <a:pt x="181152" y="373903"/>
                    <a:pt x="177723" y="373446"/>
                    <a:pt x="174523" y="373217"/>
                  </a:cubicBezTo>
                  <a:cubicBezTo>
                    <a:pt x="171322" y="372988"/>
                    <a:pt x="167893" y="372303"/>
                    <a:pt x="164693" y="371617"/>
                  </a:cubicBezTo>
                  <a:cubicBezTo>
                    <a:pt x="161493" y="370931"/>
                    <a:pt x="158292" y="370245"/>
                    <a:pt x="155092" y="369559"/>
                  </a:cubicBezTo>
                  <a:cubicBezTo>
                    <a:pt x="151891" y="368645"/>
                    <a:pt x="148691" y="367959"/>
                    <a:pt x="145719" y="366816"/>
                  </a:cubicBezTo>
                  <a:cubicBezTo>
                    <a:pt x="121030" y="359044"/>
                    <a:pt x="98856" y="346471"/>
                    <a:pt x="81254" y="332755"/>
                  </a:cubicBezTo>
                  <a:cubicBezTo>
                    <a:pt x="76911" y="329326"/>
                    <a:pt x="72567" y="325897"/>
                    <a:pt x="68681" y="322239"/>
                  </a:cubicBezTo>
                  <a:cubicBezTo>
                    <a:pt x="66852" y="320410"/>
                    <a:pt x="64795" y="318810"/>
                    <a:pt x="63195" y="316981"/>
                  </a:cubicBezTo>
                  <a:cubicBezTo>
                    <a:pt x="58623" y="312638"/>
                    <a:pt x="54736" y="308066"/>
                    <a:pt x="51307" y="303951"/>
                  </a:cubicBezTo>
                  <a:cubicBezTo>
                    <a:pt x="50622" y="303037"/>
                    <a:pt x="49936" y="302351"/>
                    <a:pt x="49250" y="301437"/>
                  </a:cubicBezTo>
                  <a:cubicBezTo>
                    <a:pt x="43992" y="294579"/>
                    <a:pt x="40106" y="288406"/>
                    <a:pt x="37820" y="282920"/>
                  </a:cubicBezTo>
                  <a:cubicBezTo>
                    <a:pt x="37820" y="282920"/>
                    <a:pt x="37820" y="282920"/>
                    <a:pt x="37820" y="282920"/>
                  </a:cubicBezTo>
                  <a:cubicBezTo>
                    <a:pt x="36677" y="279491"/>
                    <a:pt x="35305" y="276062"/>
                    <a:pt x="34391" y="272862"/>
                  </a:cubicBezTo>
                  <a:cubicBezTo>
                    <a:pt x="34391" y="272633"/>
                    <a:pt x="34162" y="272404"/>
                    <a:pt x="34162" y="271947"/>
                  </a:cubicBezTo>
                  <a:cubicBezTo>
                    <a:pt x="13131" y="207939"/>
                    <a:pt x="14046" y="146903"/>
                    <a:pt x="54965" y="88381"/>
                  </a:cubicBezTo>
                  <a:cubicBezTo>
                    <a:pt x="75082" y="59578"/>
                    <a:pt x="110972" y="24373"/>
                    <a:pt x="206298" y="24373"/>
                  </a:cubicBezTo>
                  <a:cubicBezTo>
                    <a:pt x="216357" y="24373"/>
                    <a:pt x="226186" y="25288"/>
                    <a:pt x="235330" y="27117"/>
                  </a:cubicBezTo>
                  <a:cubicBezTo>
                    <a:pt x="235330" y="27117"/>
                    <a:pt x="235330" y="27117"/>
                    <a:pt x="235330" y="27117"/>
                  </a:cubicBezTo>
                  <a:cubicBezTo>
                    <a:pt x="247903" y="29631"/>
                    <a:pt x="259562" y="33746"/>
                    <a:pt x="270306" y="39461"/>
                  </a:cubicBezTo>
                  <a:cubicBezTo>
                    <a:pt x="270306" y="39461"/>
                    <a:pt x="270306" y="39461"/>
                    <a:pt x="270306" y="39461"/>
                  </a:cubicBezTo>
                  <a:cubicBezTo>
                    <a:pt x="279450" y="44262"/>
                    <a:pt x="287908" y="49977"/>
                    <a:pt x="295452" y="56377"/>
                  </a:cubicBezTo>
                  <a:cubicBezTo>
                    <a:pt x="295681" y="56606"/>
                    <a:pt x="295681" y="56606"/>
                    <a:pt x="295909" y="56835"/>
                  </a:cubicBezTo>
                  <a:cubicBezTo>
                    <a:pt x="297052" y="57749"/>
                    <a:pt x="298195" y="58892"/>
                    <a:pt x="299338" y="59806"/>
                  </a:cubicBezTo>
                  <a:cubicBezTo>
                    <a:pt x="299567" y="60035"/>
                    <a:pt x="299796" y="60264"/>
                    <a:pt x="300024" y="60264"/>
                  </a:cubicBezTo>
                  <a:cubicBezTo>
                    <a:pt x="301167" y="61178"/>
                    <a:pt x="302310" y="62321"/>
                    <a:pt x="303225" y="63235"/>
                  </a:cubicBezTo>
                  <a:cubicBezTo>
                    <a:pt x="303453" y="63464"/>
                    <a:pt x="303682" y="63693"/>
                    <a:pt x="303682" y="63693"/>
                  </a:cubicBezTo>
                  <a:cubicBezTo>
                    <a:pt x="308254" y="68036"/>
                    <a:pt x="312597" y="72837"/>
                    <a:pt x="316712" y="77866"/>
                  </a:cubicBezTo>
                  <a:cubicBezTo>
                    <a:pt x="316941" y="78094"/>
                    <a:pt x="317169" y="78323"/>
                    <a:pt x="317398" y="78552"/>
                  </a:cubicBezTo>
                  <a:cubicBezTo>
                    <a:pt x="318084" y="79466"/>
                    <a:pt x="318998" y="80609"/>
                    <a:pt x="319684" y="81523"/>
                  </a:cubicBezTo>
                  <a:cubicBezTo>
                    <a:pt x="320141" y="81981"/>
                    <a:pt x="320370" y="82438"/>
                    <a:pt x="320827" y="82895"/>
                  </a:cubicBezTo>
                  <a:cubicBezTo>
                    <a:pt x="321513" y="83809"/>
                    <a:pt x="322198" y="84724"/>
                    <a:pt x="322884" y="85638"/>
                  </a:cubicBezTo>
                  <a:cubicBezTo>
                    <a:pt x="323341" y="86324"/>
                    <a:pt x="323799" y="86781"/>
                    <a:pt x="324027" y="87467"/>
                  </a:cubicBezTo>
                  <a:cubicBezTo>
                    <a:pt x="324713" y="88381"/>
                    <a:pt x="325399" y="89296"/>
                    <a:pt x="325856" y="90210"/>
                  </a:cubicBezTo>
                  <a:cubicBezTo>
                    <a:pt x="326313" y="90896"/>
                    <a:pt x="326770" y="91582"/>
                    <a:pt x="327228" y="92268"/>
                  </a:cubicBezTo>
                  <a:cubicBezTo>
                    <a:pt x="327913" y="93182"/>
                    <a:pt x="328371" y="94096"/>
                    <a:pt x="329056" y="95011"/>
                  </a:cubicBezTo>
                  <a:cubicBezTo>
                    <a:pt x="329514" y="95697"/>
                    <a:pt x="329971" y="96382"/>
                    <a:pt x="330428" y="97297"/>
                  </a:cubicBezTo>
                  <a:cubicBezTo>
                    <a:pt x="330885" y="98211"/>
                    <a:pt x="331571" y="98897"/>
                    <a:pt x="332028" y="99811"/>
                  </a:cubicBezTo>
                  <a:cubicBezTo>
                    <a:pt x="332714" y="100954"/>
                    <a:pt x="333400" y="102097"/>
                    <a:pt x="334086" y="103469"/>
                  </a:cubicBezTo>
                  <a:cubicBezTo>
                    <a:pt x="334543" y="104383"/>
                    <a:pt x="335229" y="105526"/>
                    <a:pt x="335686" y="106441"/>
                  </a:cubicBezTo>
                  <a:cubicBezTo>
                    <a:pt x="336143" y="107355"/>
                    <a:pt x="336829" y="108498"/>
                    <a:pt x="337286" y="109413"/>
                  </a:cubicBezTo>
                  <a:cubicBezTo>
                    <a:pt x="337743" y="110098"/>
                    <a:pt x="337972" y="110784"/>
                    <a:pt x="338429" y="111699"/>
                  </a:cubicBezTo>
                  <a:cubicBezTo>
                    <a:pt x="338886" y="112613"/>
                    <a:pt x="339343" y="113527"/>
                    <a:pt x="339801" y="114670"/>
                  </a:cubicBezTo>
                  <a:cubicBezTo>
                    <a:pt x="340258" y="115356"/>
                    <a:pt x="340486" y="116042"/>
                    <a:pt x="340944" y="116956"/>
                  </a:cubicBezTo>
                  <a:cubicBezTo>
                    <a:pt x="341401" y="117871"/>
                    <a:pt x="341858" y="119014"/>
                    <a:pt x="342315" y="119928"/>
                  </a:cubicBezTo>
                  <a:cubicBezTo>
                    <a:pt x="342544" y="120614"/>
                    <a:pt x="343001" y="121300"/>
                    <a:pt x="343230" y="122214"/>
                  </a:cubicBezTo>
                  <a:cubicBezTo>
                    <a:pt x="343687" y="123357"/>
                    <a:pt x="344144" y="124272"/>
                    <a:pt x="344601" y="125415"/>
                  </a:cubicBezTo>
                  <a:cubicBezTo>
                    <a:pt x="344830" y="126100"/>
                    <a:pt x="345287" y="126786"/>
                    <a:pt x="345516" y="127472"/>
                  </a:cubicBezTo>
                  <a:cubicBezTo>
                    <a:pt x="345973" y="128615"/>
                    <a:pt x="346430" y="129758"/>
                    <a:pt x="346887" y="130901"/>
                  </a:cubicBezTo>
                  <a:cubicBezTo>
                    <a:pt x="347116" y="131587"/>
                    <a:pt x="347344" y="132044"/>
                    <a:pt x="347573" y="132730"/>
                  </a:cubicBezTo>
                  <a:cubicBezTo>
                    <a:pt x="348259" y="134559"/>
                    <a:pt x="348945" y="136159"/>
                    <a:pt x="349630" y="137988"/>
                  </a:cubicBezTo>
                  <a:cubicBezTo>
                    <a:pt x="351002" y="141645"/>
                    <a:pt x="352374" y="146217"/>
                    <a:pt x="353745" y="150789"/>
                  </a:cubicBezTo>
                  <a:close/>
                </a:path>
              </a:pathLst>
            </a:custGeom>
            <a:solidFill>
              <a:srgbClr val="000000"/>
            </a:solidFill>
            <a:ln w="2286" cap="flat">
              <a:noFill/>
              <a:prstDash val="solid"/>
              <a:miter/>
            </a:ln>
          </p:spPr>
          <p:txBody>
            <a:bodyPr rtlCol="0" anchor="ctr"/>
            <a:lstStyle/>
            <a:p>
              <a:endParaRPr lang="en-US"/>
            </a:p>
          </p:txBody>
        </p:sp>
        <p:sp>
          <p:nvSpPr>
            <p:cNvPr id="75" name="Freeform 211">
              <a:extLst>
                <a:ext uri="{FF2B5EF4-FFF2-40B4-BE49-F238E27FC236}">
                  <a16:creationId xmlns:a16="http://schemas.microsoft.com/office/drawing/2014/main" id="{F26E7817-7D85-F37D-DB43-BB9BEF5E8E56}"/>
                </a:ext>
              </a:extLst>
            </p:cNvPr>
            <p:cNvSpPr/>
            <p:nvPr/>
          </p:nvSpPr>
          <p:spPr>
            <a:xfrm>
              <a:off x="8562576" y="2274646"/>
              <a:ext cx="232984" cy="34086"/>
            </a:xfrm>
            <a:custGeom>
              <a:avLst/>
              <a:gdLst>
                <a:gd name="connsiteX0" fmla="*/ 205528 w 232984"/>
                <a:gd name="connsiteY0" fmla="*/ 1524 h 34086"/>
                <a:gd name="connsiteX1" fmla="*/ 77970 w 232984"/>
                <a:gd name="connsiteY1" fmla="*/ 9296 h 34086"/>
                <a:gd name="connsiteX2" fmla="*/ 17619 w 232984"/>
                <a:gd name="connsiteY2" fmla="*/ 9296 h 34086"/>
                <a:gd name="connsiteX3" fmla="*/ 17 w 232984"/>
                <a:gd name="connsiteY3" fmla="*/ 19583 h 34086"/>
                <a:gd name="connsiteX4" fmla="*/ 16248 w 232984"/>
                <a:gd name="connsiteY4" fmla="*/ 33070 h 34086"/>
                <a:gd name="connsiteX5" fmla="*/ 57396 w 232984"/>
                <a:gd name="connsiteY5" fmla="*/ 33756 h 34086"/>
                <a:gd name="connsiteX6" fmla="*/ 207129 w 232984"/>
                <a:gd name="connsiteY6" fmla="*/ 26898 h 34086"/>
                <a:gd name="connsiteX7" fmla="*/ 232960 w 232984"/>
                <a:gd name="connsiteY7" fmla="*/ 12954 h 34086"/>
                <a:gd name="connsiteX8" fmla="*/ 205528 w 232984"/>
                <a:gd name="connsiteY8" fmla="*/ 1524 h 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84" h="34086">
                  <a:moveTo>
                    <a:pt x="205528" y="1524"/>
                  </a:moveTo>
                  <a:cubicBezTo>
                    <a:pt x="161409" y="4038"/>
                    <a:pt x="117517" y="6781"/>
                    <a:pt x="77970" y="9296"/>
                  </a:cubicBezTo>
                  <a:cubicBezTo>
                    <a:pt x="54881" y="9296"/>
                    <a:pt x="36364" y="9525"/>
                    <a:pt x="17619" y="9296"/>
                  </a:cubicBezTo>
                  <a:cubicBezTo>
                    <a:pt x="9390" y="9067"/>
                    <a:pt x="474" y="9067"/>
                    <a:pt x="17" y="19583"/>
                  </a:cubicBezTo>
                  <a:cubicBezTo>
                    <a:pt x="-440" y="29413"/>
                    <a:pt x="8247" y="32385"/>
                    <a:pt x="16248" y="33070"/>
                  </a:cubicBezTo>
                  <a:cubicBezTo>
                    <a:pt x="29964" y="33985"/>
                    <a:pt x="43680" y="34442"/>
                    <a:pt x="57396" y="33756"/>
                  </a:cubicBezTo>
                  <a:cubicBezTo>
                    <a:pt x="107230" y="31699"/>
                    <a:pt x="157065" y="28727"/>
                    <a:pt x="207129" y="26898"/>
                  </a:cubicBezTo>
                  <a:cubicBezTo>
                    <a:pt x="219244" y="26441"/>
                    <a:pt x="233646" y="30327"/>
                    <a:pt x="232960" y="12954"/>
                  </a:cubicBezTo>
                  <a:cubicBezTo>
                    <a:pt x="232275" y="-5563"/>
                    <a:pt x="216273" y="1066"/>
                    <a:pt x="205528" y="1524"/>
                  </a:cubicBezTo>
                  <a:close/>
                </a:path>
              </a:pathLst>
            </a:custGeom>
            <a:solidFill>
              <a:srgbClr val="000000"/>
            </a:solidFill>
            <a:ln w="2286" cap="flat">
              <a:noFill/>
              <a:prstDash val="solid"/>
              <a:miter/>
            </a:ln>
          </p:spPr>
          <p:txBody>
            <a:bodyPr rtlCol="0" anchor="ctr"/>
            <a:lstStyle/>
            <a:p>
              <a:endParaRPr lang="en-US"/>
            </a:p>
          </p:txBody>
        </p:sp>
        <p:sp>
          <p:nvSpPr>
            <p:cNvPr id="76" name="Freeform 212">
              <a:extLst>
                <a:ext uri="{FF2B5EF4-FFF2-40B4-BE49-F238E27FC236}">
                  <a16:creationId xmlns:a16="http://schemas.microsoft.com/office/drawing/2014/main" id="{AC386120-DC53-11EE-6630-0BE3AB4BEDE2}"/>
                </a:ext>
              </a:extLst>
            </p:cNvPr>
            <p:cNvSpPr/>
            <p:nvPr/>
          </p:nvSpPr>
          <p:spPr>
            <a:xfrm>
              <a:off x="8568251" y="899195"/>
              <a:ext cx="58445" cy="216989"/>
            </a:xfrm>
            <a:custGeom>
              <a:avLst/>
              <a:gdLst>
                <a:gd name="connsiteX0" fmla="*/ 54235 w 58445"/>
                <a:gd name="connsiteY0" fmla="*/ 1717 h 216989"/>
                <a:gd name="connsiteX1" fmla="*/ 31604 w 58445"/>
                <a:gd name="connsiteY1" fmla="*/ 14976 h 216989"/>
                <a:gd name="connsiteX2" fmla="*/ 25203 w 58445"/>
                <a:gd name="connsiteY2" fmla="*/ 205399 h 216989"/>
                <a:gd name="connsiteX3" fmla="*/ 40291 w 58445"/>
                <a:gd name="connsiteY3" fmla="*/ 216829 h 216989"/>
                <a:gd name="connsiteX4" fmla="*/ 40062 w 58445"/>
                <a:gd name="connsiteY4" fmla="*/ 203571 h 216989"/>
                <a:gd name="connsiteX5" fmla="*/ 48520 w 58445"/>
                <a:gd name="connsiteY5" fmla="*/ 27091 h 216989"/>
                <a:gd name="connsiteX6" fmla="*/ 54235 w 58445"/>
                <a:gd name="connsiteY6" fmla="*/ 1717 h 21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45" h="216989">
                  <a:moveTo>
                    <a:pt x="54235" y="1717"/>
                  </a:moveTo>
                  <a:cubicBezTo>
                    <a:pt x="45548" y="-4455"/>
                    <a:pt x="37776" y="7432"/>
                    <a:pt x="31604" y="14976"/>
                  </a:cubicBezTo>
                  <a:cubicBezTo>
                    <a:pt x="-7715" y="62296"/>
                    <a:pt x="-10916" y="155565"/>
                    <a:pt x="25203" y="205399"/>
                  </a:cubicBezTo>
                  <a:cubicBezTo>
                    <a:pt x="28861" y="210429"/>
                    <a:pt x="31375" y="218201"/>
                    <a:pt x="40291" y="216829"/>
                  </a:cubicBezTo>
                  <a:cubicBezTo>
                    <a:pt x="44405" y="212257"/>
                    <a:pt x="42119" y="207914"/>
                    <a:pt x="40062" y="203571"/>
                  </a:cubicBezTo>
                  <a:cubicBezTo>
                    <a:pt x="12401" y="143220"/>
                    <a:pt x="14687" y="84470"/>
                    <a:pt x="48520" y="27091"/>
                  </a:cubicBezTo>
                  <a:cubicBezTo>
                    <a:pt x="53321" y="19319"/>
                    <a:pt x="64522" y="8803"/>
                    <a:pt x="54235" y="1717"/>
                  </a:cubicBezTo>
                  <a:close/>
                </a:path>
              </a:pathLst>
            </a:custGeom>
            <a:solidFill>
              <a:srgbClr val="000000"/>
            </a:solidFill>
            <a:ln w="2286" cap="flat">
              <a:noFill/>
              <a:prstDash val="solid"/>
              <a:miter/>
            </a:ln>
          </p:spPr>
          <p:txBody>
            <a:bodyPr rtlCol="0" anchor="ctr"/>
            <a:lstStyle/>
            <a:p>
              <a:endParaRPr lang="en-US"/>
            </a:p>
          </p:txBody>
        </p:sp>
        <p:sp>
          <p:nvSpPr>
            <p:cNvPr id="77" name="Freeform 213">
              <a:extLst>
                <a:ext uri="{FF2B5EF4-FFF2-40B4-BE49-F238E27FC236}">
                  <a16:creationId xmlns:a16="http://schemas.microsoft.com/office/drawing/2014/main" id="{A0E5DDB0-133C-DE17-F4A8-46B6E79D2DA2}"/>
                </a:ext>
              </a:extLst>
            </p:cNvPr>
            <p:cNvSpPr/>
            <p:nvPr/>
          </p:nvSpPr>
          <p:spPr>
            <a:xfrm>
              <a:off x="9568873" y="2281702"/>
              <a:ext cx="208073" cy="25842"/>
            </a:xfrm>
            <a:custGeom>
              <a:avLst/>
              <a:gdLst>
                <a:gd name="connsiteX0" fmla="*/ 198442 w 208073"/>
                <a:gd name="connsiteY0" fmla="*/ 7498 h 25842"/>
                <a:gd name="connsiteX1" fmla="*/ 180840 w 208073"/>
                <a:gd name="connsiteY1" fmla="*/ 6126 h 25842"/>
                <a:gd name="connsiteX2" fmla="*/ 122090 w 208073"/>
                <a:gd name="connsiteY2" fmla="*/ 7040 h 25842"/>
                <a:gd name="connsiteX3" fmla="*/ 19448 w 208073"/>
                <a:gd name="connsiteY3" fmla="*/ 182 h 25842"/>
                <a:gd name="connsiteX4" fmla="*/ 17 w 208073"/>
                <a:gd name="connsiteY4" fmla="*/ 12527 h 25842"/>
                <a:gd name="connsiteX5" fmla="*/ 16705 w 208073"/>
                <a:gd name="connsiteY5" fmla="*/ 25100 h 25842"/>
                <a:gd name="connsiteX6" fmla="*/ 160266 w 208073"/>
                <a:gd name="connsiteY6" fmla="*/ 25100 h 25842"/>
                <a:gd name="connsiteX7" fmla="*/ 160266 w 208073"/>
                <a:gd name="connsiteY7" fmla="*/ 25786 h 25842"/>
                <a:gd name="connsiteX8" fmla="*/ 198442 w 208073"/>
                <a:gd name="connsiteY8" fmla="*/ 25557 h 25842"/>
                <a:gd name="connsiteX9" fmla="*/ 208043 w 208073"/>
                <a:gd name="connsiteY9" fmla="*/ 16184 h 25842"/>
                <a:gd name="connsiteX10" fmla="*/ 198442 w 208073"/>
                <a:gd name="connsiteY10" fmla="*/ 7498 h 2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073" h="25842">
                  <a:moveTo>
                    <a:pt x="198442" y="7498"/>
                  </a:moveTo>
                  <a:cubicBezTo>
                    <a:pt x="192727" y="6583"/>
                    <a:pt x="186783" y="6126"/>
                    <a:pt x="180840" y="6126"/>
                  </a:cubicBezTo>
                  <a:cubicBezTo>
                    <a:pt x="161180" y="6355"/>
                    <a:pt x="141749" y="7040"/>
                    <a:pt x="122090" y="7040"/>
                  </a:cubicBezTo>
                  <a:cubicBezTo>
                    <a:pt x="87800" y="7269"/>
                    <a:pt x="53738" y="3611"/>
                    <a:pt x="19448" y="182"/>
                  </a:cubicBezTo>
                  <a:cubicBezTo>
                    <a:pt x="9618" y="-732"/>
                    <a:pt x="474" y="1554"/>
                    <a:pt x="17" y="12527"/>
                  </a:cubicBezTo>
                  <a:cubicBezTo>
                    <a:pt x="-440" y="21899"/>
                    <a:pt x="8247" y="25100"/>
                    <a:pt x="16705" y="25100"/>
                  </a:cubicBezTo>
                  <a:cubicBezTo>
                    <a:pt x="64482" y="25328"/>
                    <a:pt x="112488" y="25100"/>
                    <a:pt x="160266" y="25100"/>
                  </a:cubicBezTo>
                  <a:cubicBezTo>
                    <a:pt x="160266" y="25328"/>
                    <a:pt x="160266" y="25557"/>
                    <a:pt x="160266" y="25786"/>
                  </a:cubicBezTo>
                  <a:cubicBezTo>
                    <a:pt x="173067" y="25786"/>
                    <a:pt x="185640" y="26014"/>
                    <a:pt x="198442" y="25557"/>
                  </a:cubicBezTo>
                  <a:cubicBezTo>
                    <a:pt x="203700" y="25328"/>
                    <a:pt x="208043" y="21442"/>
                    <a:pt x="208043" y="16184"/>
                  </a:cubicBezTo>
                  <a:cubicBezTo>
                    <a:pt x="208500" y="11155"/>
                    <a:pt x="203700" y="8183"/>
                    <a:pt x="198442" y="7498"/>
                  </a:cubicBezTo>
                  <a:close/>
                </a:path>
              </a:pathLst>
            </a:custGeom>
            <a:solidFill>
              <a:srgbClr val="000000"/>
            </a:solidFill>
            <a:ln w="2286" cap="flat">
              <a:noFill/>
              <a:prstDash val="solid"/>
              <a:miter/>
            </a:ln>
          </p:spPr>
          <p:txBody>
            <a:bodyPr rtlCol="0" anchor="ctr"/>
            <a:lstStyle/>
            <a:p>
              <a:endParaRPr lang="en-US"/>
            </a:p>
          </p:txBody>
        </p:sp>
        <p:sp>
          <p:nvSpPr>
            <p:cNvPr id="78" name="Freeform 214">
              <a:extLst>
                <a:ext uri="{FF2B5EF4-FFF2-40B4-BE49-F238E27FC236}">
                  <a16:creationId xmlns:a16="http://schemas.microsoft.com/office/drawing/2014/main" id="{6E0D61F4-11E5-1716-7FB6-1C2DAE5A87EE}"/>
                </a:ext>
              </a:extLst>
            </p:cNvPr>
            <p:cNvSpPr/>
            <p:nvPr/>
          </p:nvSpPr>
          <p:spPr>
            <a:xfrm>
              <a:off x="9620209" y="1731637"/>
              <a:ext cx="72630" cy="156598"/>
            </a:xfrm>
            <a:custGeom>
              <a:avLst/>
              <a:gdLst>
                <a:gd name="connsiteX0" fmla="*/ 54524 w 72630"/>
                <a:gd name="connsiteY0" fmla="*/ 156598 h 156598"/>
                <a:gd name="connsiteX1" fmla="*/ 68926 w 72630"/>
                <a:gd name="connsiteY1" fmla="*/ 137396 h 156598"/>
                <a:gd name="connsiteX2" fmla="*/ 36465 w 72630"/>
                <a:gd name="connsiteY2" fmla="*/ 18753 h 156598"/>
                <a:gd name="connsiteX3" fmla="*/ 16576 w 72630"/>
                <a:gd name="connsiteY3" fmla="*/ 1608 h 156598"/>
                <a:gd name="connsiteX4" fmla="*/ 3089 w 72630"/>
                <a:gd name="connsiteY4" fmla="*/ 3894 h 156598"/>
                <a:gd name="connsiteX5" fmla="*/ 2403 w 72630"/>
                <a:gd name="connsiteY5" fmla="*/ 17152 h 156598"/>
                <a:gd name="connsiteX6" fmla="*/ 16348 w 72630"/>
                <a:gd name="connsiteY6" fmla="*/ 32011 h 156598"/>
                <a:gd name="connsiteX7" fmla="*/ 52467 w 72630"/>
                <a:gd name="connsiteY7" fmla="*/ 124137 h 156598"/>
                <a:gd name="connsiteX8" fmla="*/ 54524 w 72630"/>
                <a:gd name="connsiteY8" fmla="*/ 156598 h 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 h="156598">
                  <a:moveTo>
                    <a:pt x="54524" y="156598"/>
                  </a:moveTo>
                  <a:cubicBezTo>
                    <a:pt x="66868" y="153398"/>
                    <a:pt x="67326" y="144483"/>
                    <a:pt x="68926" y="137396"/>
                  </a:cubicBezTo>
                  <a:cubicBezTo>
                    <a:pt x="78527" y="92362"/>
                    <a:pt x="70069" y="52128"/>
                    <a:pt x="36465" y="18753"/>
                  </a:cubicBezTo>
                  <a:cubicBezTo>
                    <a:pt x="30292" y="12580"/>
                    <a:pt x="23663" y="6637"/>
                    <a:pt x="16576" y="1608"/>
                  </a:cubicBezTo>
                  <a:cubicBezTo>
                    <a:pt x="12462" y="-1364"/>
                    <a:pt x="6975" y="7"/>
                    <a:pt x="3089" y="3894"/>
                  </a:cubicBezTo>
                  <a:cubicBezTo>
                    <a:pt x="-1026" y="8008"/>
                    <a:pt x="-797" y="13038"/>
                    <a:pt x="2403" y="17152"/>
                  </a:cubicBezTo>
                  <a:cubicBezTo>
                    <a:pt x="6518" y="22410"/>
                    <a:pt x="11547" y="27211"/>
                    <a:pt x="16348" y="32011"/>
                  </a:cubicBezTo>
                  <a:cubicBezTo>
                    <a:pt x="41951" y="57386"/>
                    <a:pt x="55667" y="87104"/>
                    <a:pt x="52467" y="124137"/>
                  </a:cubicBezTo>
                  <a:cubicBezTo>
                    <a:pt x="51781" y="134424"/>
                    <a:pt x="48580" y="145397"/>
                    <a:pt x="54524" y="156598"/>
                  </a:cubicBezTo>
                  <a:close/>
                </a:path>
              </a:pathLst>
            </a:custGeom>
            <a:solidFill>
              <a:srgbClr val="000000"/>
            </a:solidFill>
            <a:ln w="2286" cap="flat">
              <a:noFill/>
              <a:prstDash val="solid"/>
              <a:miter/>
            </a:ln>
          </p:spPr>
          <p:txBody>
            <a:bodyPr rtlCol="0" anchor="ctr"/>
            <a:lstStyle/>
            <a:p>
              <a:endParaRPr lang="en-US"/>
            </a:p>
          </p:txBody>
        </p:sp>
        <p:sp>
          <p:nvSpPr>
            <p:cNvPr id="79" name="Freeform 215">
              <a:extLst>
                <a:ext uri="{FF2B5EF4-FFF2-40B4-BE49-F238E27FC236}">
                  <a16:creationId xmlns:a16="http://schemas.microsoft.com/office/drawing/2014/main" id="{0CE3245D-ED9C-B5C2-4B35-C979660D05A0}"/>
                </a:ext>
              </a:extLst>
            </p:cNvPr>
            <p:cNvSpPr/>
            <p:nvPr/>
          </p:nvSpPr>
          <p:spPr>
            <a:xfrm>
              <a:off x="8648090" y="2002353"/>
              <a:ext cx="46708" cy="148520"/>
            </a:xfrm>
            <a:custGeom>
              <a:avLst/>
              <a:gdLst>
                <a:gd name="connsiteX0" fmla="*/ 43434 w 46708"/>
                <a:gd name="connsiteY0" fmla="*/ 19156 h 148520"/>
                <a:gd name="connsiteX1" fmla="*/ 42063 w 46708"/>
                <a:gd name="connsiteY1" fmla="*/ 1097 h 148520"/>
                <a:gd name="connsiteX2" fmla="*/ 25375 w 46708"/>
                <a:gd name="connsiteY2" fmla="*/ 9555 h 148520"/>
                <a:gd name="connsiteX3" fmla="*/ 14859 w 46708"/>
                <a:gd name="connsiteY3" fmla="*/ 27157 h 148520"/>
                <a:gd name="connsiteX4" fmla="*/ 0 w 46708"/>
                <a:gd name="connsiteY4" fmla="*/ 93909 h 148520"/>
                <a:gd name="connsiteX5" fmla="*/ 11888 w 46708"/>
                <a:gd name="connsiteY5" fmla="*/ 140543 h 148520"/>
                <a:gd name="connsiteX6" fmla="*/ 22860 w 46708"/>
                <a:gd name="connsiteY6" fmla="*/ 148087 h 148520"/>
                <a:gd name="connsiteX7" fmla="*/ 26747 w 46708"/>
                <a:gd name="connsiteY7" fmla="*/ 135742 h 148520"/>
                <a:gd name="connsiteX8" fmla="*/ 31776 w 46708"/>
                <a:gd name="connsiteY8" fmla="*/ 46131 h 148520"/>
                <a:gd name="connsiteX9" fmla="*/ 43434 w 46708"/>
                <a:gd name="connsiteY9" fmla="*/ 19156 h 1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08" h="148520">
                  <a:moveTo>
                    <a:pt x="43434" y="19156"/>
                  </a:moveTo>
                  <a:cubicBezTo>
                    <a:pt x="46635" y="12527"/>
                    <a:pt x="49378" y="4983"/>
                    <a:pt x="42063" y="1097"/>
                  </a:cubicBezTo>
                  <a:cubicBezTo>
                    <a:pt x="34976" y="-2561"/>
                    <a:pt x="29261" y="3612"/>
                    <a:pt x="25375" y="9555"/>
                  </a:cubicBezTo>
                  <a:cubicBezTo>
                    <a:pt x="21489" y="15270"/>
                    <a:pt x="17831" y="20985"/>
                    <a:pt x="14859" y="27157"/>
                  </a:cubicBezTo>
                  <a:cubicBezTo>
                    <a:pt x="5258" y="46817"/>
                    <a:pt x="1601" y="68077"/>
                    <a:pt x="0" y="93909"/>
                  </a:cubicBezTo>
                  <a:cubicBezTo>
                    <a:pt x="686" y="107396"/>
                    <a:pt x="2744" y="124770"/>
                    <a:pt x="11888" y="140543"/>
                  </a:cubicBezTo>
                  <a:cubicBezTo>
                    <a:pt x="14174" y="144429"/>
                    <a:pt x="16688" y="150144"/>
                    <a:pt x="22860" y="148087"/>
                  </a:cubicBezTo>
                  <a:cubicBezTo>
                    <a:pt x="29261" y="146029"/>
                    <a:pt x="27661" y="140314"/>
                    <a:pt x="26747" y="135742"/>
                  </a:cubicBezTo>
                  <a:cubicBezTo>
                    <a:pt x="20346" y="105339"/>
                    <a:pt x="20574" y="75392"/>
                    <a:pt x="31776" y="46131"/>
                  </a:cubicBezTo>
                  <a:cubicBezTo>
                    <a:pt x="34748" y="36759"/>
                    <a:pt x="39091" y="27843"/>
                    <a:pt x="43434" y="19156"/>
                  </a:cubicBezTo>
                  <a:close/>
                </a:path>
              </a:pathLst>
            </a:custGeom>
            <a:solidFill>
              <a:srgbClr val="000000"/>
            </a:solidFill>
            <a:ln w="2286" cap="flat">
              <a:noFill/>
              <a:prstDash val="solid"/>
              <a:miter/>
            </a:ln>
          </p:spPr>
          <p:txBody>
            <a:bodyPr rtlCol="0" anchor="ctr"/>
            <a:lstStyle/>
            <a:p>
              <a:endParaRPr lang="en-US"/>
            </a:p>
          </p:txBody>
        </p:sp>
        <p:sp>
          <p:nvSpPr>
            <p:cNvPr id="80" name="Freeform 216">
              <a:extLst>
                <a:ext uri="{FF2B5EF4-FFF2-40B4-BE49-F238E27FC236}">
                  <a16:creationId xmlns:a16="http://schemas.microsoft.com/office/drawing/2014/main" id="{8F716B94-5F6D-9270-4FD9-406DF933125B}"/>
                </a:ext>
              </a:extLst>
            </p:cNvPr>
            <p:cNvSpPr/>
            <p:nvPr/>
          </p:nvSpPr>
          <p:spPr>
            <a:xfrm>
              <a:off x="9243403" y="2287362"/>
              <a:ext cx="116775" cy="26560"/>
            </a:xfrm>
            <a:custGeom>
              <a:avLst/>
              <a:gdLst>
                <a:gd name="connsiteX0" fmla="*/ 107175 w 116775"/>
                <a:gd name="connsiteY0" fmla="*/ 5953 h 26560"/>
                <a:gd name="connsiteX1" fmla="*/ 48654 w 116775"/>
                <a:gd name="connsiteY1" fmla="*/ 9 h 26560"/>
                <a:gd name="connsiteX2" fmla="*/ 13449 w 116775"/>
                <a:gd name="connsiteY2" fmla="*/ 2524 h 26560"/>
                <a:gd name="connsiteX3" fmla="*/ 648 w 116775"/>
                <a:gd name="connsiteY3" fmla="*/ 18069 h 26560"/>
                <a:gd name="connsiteX4" fmla="*/ 17107 w 116775"/>
                <a:gd name="connsiteY4" fmla="*/ 25612 h 26560"/>
                <a:gd name="connsiteX5" fmla="*/ 84087 w 116775"/>
                <a:gd name="connsiteY5" fmla="*/ 25155 h 26560"/>
                <a:gd name="connsiteX6" fmla="*/ 107404 w 116775"/>
                <a:gd name="connsiteY6" fmla="*/ 24927 h 26560"/>
                <a:gd name="connsiteX7" fmla="*/ 116776 w 116775"/>
                <a:gd name="connsiteY7" fmla="*/ 15325 h 26560"/>
                <a:gd name="connsiteX8" fmla="*/ 107175 w 116775"/>
                <a:gd name="connsiteY8" fmla="*/ 5953 h 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75" h="26560">
                  <a:moveTo>
                    <a:pt x="107175" y="5953"/>
                  </a:moveTo>
                  <a:cubicBezTo>
                    <a:pt x="87744" y="3895"/>
                    <a:pt x="68313" y="-219"/>
                    <a:pt x="48654" y="9"/>
                  </a:cubicBezTo>
                  <a:cubicBezTo>
                    <a:pt x="36995" y="695"/>
                    <a:pt x="25108" y="924"/>
                    <a:pt x="13449" y="2524"/>
                  </a:cubicBezTo>
                  <a:cubicBezTo>
                    <a:pt x="5448" y="3667"/>
                    <a:pt x="-2324" y="7553"/>
                    <a:pt x="648" y="18069"/>
                  </a:cubicBezTo>
                  <a:cubicBezTo>
                    <a:pt x="2934" y="26298"/>
                    <a:pt x="9792" y="27898"/>
                    <a:pt x="17107" y="25612"/>
                  </a:cubicBezTo>
                  <a:cubicBezTo>
                    <a:pt x="39510" y="18526"/>
                    <a:pt x="61684" y="21498"/>
                    <a:pt x="84087" y="25155"/>
                  </a:cubicBezTo>
                  <a:cubicBezTo>
                    <a:pt x="91630" y="26298"/>
                    <a:pt x="99631" y="25841"/>
                    <a:pt x="107404" y="24927"/>
                  </a:cubicBezTo>
                  <a:cubicBezTo>
                    <a:pt x="112433" y="24469"/>
                    <a:pt x="116548" y="21040"/>
                    <a:pt x="116776" y="15325"/>
                  </a:cubicBezTo>
                  <a:cubicBezTo>
                    <a:pt x="116776" y="9153"/>
                    <a:pt x="112204" y="6639"/>
                    <a:pt x="107175" y="5953"/>
                  </a:cubicBezTo>
                  <a:close/>
                </a:path>
              </a:pathLst>
            </a:custGeom>
            <a:solidFill>
              <a:srgbClr val="000000"/>
            </a:solidFill>
            <a:ln w="2286" cap="flat">
              <a:noFill/>
              <a:prstDash val="solid"/>
              <a:miter/>
            </a:ln>
          </p:spPr>
          <p:txBody>
            <a:bodyPr rtlCol="0" anchor="ctr"/>
            <a:lstStyle/>
            <a:p>
              <a:endParaRPr lang="en-US"/>
            </a:p>
          </p:txBody>
        </p:sp>
      </p:grpSp>
      <p:sp>
        <p:nvSpPr>
          <p:cNvPr id="10" name="Flowchart: Alternate Process 9">
            <a:extLst>
              <a:ext uri="{FF2B5EF4-FFF2-40B4-BE49-F238E27FC236}">
                <a16:creationId xmlns:a16="http://schemas.microsoft.com/office/drawing/2014/main" id="{35680CE5-5F20-6810-1F12-5AF1E601A15E}"/>
              </a:ext>
            </a:extLst>
          </p:cNvPr>
          <p:cNvSpPr/>
          <p:nvPr/>
        </p:nvSpPr>
        <p:spPr>
          <a:xfrm>
            <a:off x="1438748" y="2465492"/>
            <a:ext cx="9964593" cy="181257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51CAFD3B-9DE2-280B-23FF-5B53F05D7B23}"/>
              </a:ext>
            </a:extLst>
          </p:cNvPr>
          <p:cNvSpPr txBox="1">
            <a:spLocks/>
          </p:cNvSpPr>
          <p:nvPr/>
        </p:nvSpPr>
        <p:spPr>
          <a:xfrm>
            <a:off x="1557869" y="2572740"/>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Spágerð og eftirlit</a:t>
            </a:r>
          </a:p>
          <a:p>
            <a:pPr marL="342900" indent="-342900">
              <a:buFont typeface="Calibri" panose="020F0502020204030204" pitchFamily="34" charset="0"/>
              <a:buChar char="→"/>
            </a:pPr>
            <a:r>
              <a:rPr lang="en-US" sz="2000" dirty="0">
                <a:solidFill>
                  <a:srgbClr val="595959"/>
                </a:solidFill>
              </a:rPr>
              <a:t> Gerðu áætlun yfir og </a:t>
            </a:r>
            <a:r>
              <a:rPr lang="en-US" sz="2000" b="1" dirty="0">
                <a:solidFill>
                  <a:srgbClr val="595959"/>
                </a:solidFill>
              </a:rPr>
              <a:t>fylgstu með rekstrarfé þínu </a:t>
            </a:r>
            <a:r>
              <a:rPr lang="en-US" sz="2000" dirty="0">
                <a:solidFill>
                  <a:srgbClr val="595959"/>
                </a:solidFill>
              </a:rPr>
              <a:t>fyrir hvern mánuð og </a:t>
            </a:r>
            <a:r>
              <a:rPr lang="en-US" sz="2000" b="1" dirty="0">
                <a:solidFill>
                  <a:srgbClr val="595959"/>
                </a:solidFill>
              </a:rPr>
              <a:t>uppfærðu hana reglulega</a:t>
            </a:r>
            <a:r>
              <a:rPr lang="en-US" sz="2000" dirty="0">
                <a:solidFill>
                  <a:srgbClr val="595959"/>
                </a:solidFill>
              </a:rPr>
              <a:t>. Þetta hjálpar til við að greina hugsanleg rekstrarfjárskort fyrirfram. </a:t>
            </a:r>
          </a:p>
        </p:txBody>
      </p:sp>
      <p:sp>
        <p:nvSpPr>
          <p:cNvPr id="29" name="Text Placeholder 5">
            <a:extLst>
              <a:ext uri="{FF2B5EF4-FFF2-40B4-BE49-F238E27FC236}">
                <a16:creationId xmlns:a16="http://schemas.microsoft.com/office/drawing/2014/main" id="{432271B9-E59A-9D2E-5E8C-097DD68D5826}"/>
              </a:ext>
            </a:extLst>
          </p:cNvPr>
          <p:cNvSpPr txBox="1">
            <a:spLocks/>
          </p:cNvSpPr>
          <p:nvPr/>
        </p:nvSpPr>
        <p:spPr>
          <a:xfrm>
            <a:off x="5870914" y="2568959"/>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Dæmi</a:t>
            </a:r>
          </a:p>
          <a:p>
            <a:pPr marL="342900" indent="-342900">
              <a:buFont typeface="Calibri" panose="020F0502020204030204" pitchFamily="34" charset="0"/>
              <a:buChar char="→"/>
            </a:pPr>
            <a:r>
              <a:rPr lang="en-US" sz="2000" dirty="0">
                <a:solidFill>
                  <a:srgbClr val="595959"/>
                </a:solidFill>
              </a:rPr>
              <a:t>Spáin þín gæti sýnt að mars verði fjárhagslega þröngur; að vita þetta fyrirfram </a:t>
            </a:r>
            <a:r>
              <a:rPr lang="en-US" sz="2000" b="1" dirty="0">
                <a:solidFill>
                  <a:srgbClr val="595959"/>
                </a:solidFill>
              </a:rPr>
              <a:t>gerir þér kleift að undirbúa þig </a:t>
            </a:r>
            <a:r>
              <a:rPr lang="en-US" sz="2000" dirty="0">
                <a:solidFill>
                  <a:srgbClr val="595959"/>
                </a:solidFill>
              </a:rPr>
              <a:t>(til dæmis með því að útvega skammtímalán eða draga úr útgjöldum).</a:t>
            </a:r>
          </a:p>
        </p:txBody>
      </p:sp>
      <p:sp>
        <p:nvSpPr>
          <p:cNvPr id="82" name="Flowchart: Alternate Process 81">
            <a:extLst>
              <a:ext uri="{FF2B5EF4-FFF2-40B4-BE49-F238E27FC236}">
                <a16:creationId xmlns:a16="http://schemas.microsoft.com/office/drawing/2014/main" id="{49E24CA1-70E6-9FF0-5097-C598F5BE2AA0}"/>
              </a:ext>
            </a:extLst>
          </p:cNvPr>
          <p:cNvSpPr/>
          <p:nvPr/>
        </p:nvSpPr>
        <p:spPr>
          <a:xfrm>
            <a:off x="1429027" y="4604935"/>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lowchart: Alternate Process 82">
            <a:extLst>
              <a:ext uri="{FF2B5EF4-FFF2-40B4-BE49-F238E27FC236}">
                <a16:creationId xmlns:a16="http://schemas.microsoft.com/office/drawing/2014/main" id="{4756722F-4822-6960-45A1-212B5142ACB4}"/>
              </a:ext>
            </a:extLst>
          </p:cNvPr>
          <p:cNvSpPr/>
          <p:nvPr/>
        </p:nvSpPr>
        <p:spPr>
          <a:xfrm>
            <a:off x="1429027" y="4490749"/>
            <a:ext cx="9964593" cy="202454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15595884-B035-4FB2-EC48-6CAF1F8840E1}"/>
              </a:ext>
            </a:extLst>
          </p:cNvPr>
          <p:cNvSpPr txBox="1">
            <a:spLocks/>
          </p:cNvSpPr>
          <p:nvPr/>
        </p:nvSpPr>
        <p:spPr>
          <a:xfrm>
            <a:off x="1548148" y="4597997"/>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Að viðhalda varasjóði</a:t>
            </a:r>
          </a:p>
          <a:p>
            <a:pPr marL="342900" indent="-342900">
              <a:buFont typeface="Calibri" panose="020F0502020204030204" pitchFamily="34" charset="0"/>
              <a:buChar char="→"/>
            </a:pPr>
            <a:r>
              <a:rPr lang="en-US" sz="2000" dirty="0">
                <a:solidFill>
                  <a:srgbClr val="595959"/>
                </a:solidFill>
              </a:rPr>
              <a:t>Þú styrkir hugmyndina um neyðarsjóð eða varasjóð. Að setja til hliðar hluta af hagnaði hámarksvertíðar sem </a:t>
            </a:r>
            <a:r>
              <a:rPr lang="en-US" sz="2000" b="1" dirty="0">
                <a:solidFill>
                  <a:srgbClr val="595959"/>
                </a:solidFill>
              </a:rPr>
              <a:t>lausafé </a:t>
            </a:r>
            <a:r>
              <a:rPr lang="en-US" sz="2000" dirty="0">
                <a:solidFill>
                  <a:srgbClr val="595959"/>
                </a:solidFill>
              </a:rPr>
              <a:t>getur hjálpað til við að standa straum af óvæntum kostnaði eða hægum mánuðum</a:t>
            </a:r>
          </a:p>
        </p:txBody>
      </p:sp>
      <p:sp>
        <p:nvSpPr>
          <p:cNvPr id="91" name="Text Placeholder 5">
            <a:extLst>
              <a:ext uri="{FF2B5EF4-FFF2-40B4-BE49-F238E27FC236}">
                <a16:creationId xmlns:a16="http://schemas.microsoft.com/office/drawing/2014/main" id="{5485AF9A-70C2-B893-8874-CAF99551F379}"/>
              </a:ext>
            </a:extLst>
          </p:cNvPr>
          <p:cNvSpPr txBox="1">
            <a:spLocks/>
          </p:cNvSpPr>
          <p:nvPr/>
        </p:nvSpPr>
        <p:spPr>
          <a:xfrm>
            <a:off x="5861193" y="4594216"/>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Dæmi</a:t>
            </a:r>
          </a:p>
          <a:p>
            <a:pPr marL="342900" indent="-342900">
              <a:buFont typeface="Calibri" panose="020F0502020204030204" pitchFamily="34" charset="0"/>
              <a:buChar char="→"/>
            </a:pPr>
            <a:r>
              <a:rPr lang="en-US" sz="2000" dirty="0">
                <a:solidFill>
                  <a:srgbClr val="595959"/>
                </a:solidFill>
              </a:rPr>
              <a:t>Margir farsælir litlir gististaðir geyma nokkurra mánaða rekstrarkostnað á sparireikningi til að hafa </a:t>
            </a:r>
            <a:r>
              <a:rPr lang="en-US" sz="2000" b="1" dirty="0">
                <a:solidFill>
                  <a:srgbClr val="595959"/>
                </a:solidFill>
              </a:rPr>
              <a:t>hugarró.</a:t>
            </a:r>
          </a:p>
        </p:txBody>
      </p:sp>
    </p:spTree>
    <p:extLst>
      <p:ext uri="{BB962C8B-B14F-4D97-AF65-F5344CB8AC3E}">
        <p14:creationId xmlns:p14="http://schemas.microsoft.com/office/powerpoint/2010/main" val="1079282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F83AB-F683-0842-9C73-A04F94A69D07}"/>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7C928B1-3296-0607-4655-7AA1F7DEDDEC}"/>
              </a:ext>
            </a:extLst>
          </p:cNvPr>
          <p:cNvSpPr/>
          <p:nvPr/>
        </p:nvSpPr>
        <p:spPr>
          <a:xfrm>
            <a:off x="1438748" y="257967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958489DE-3C2A-7FBD-3246-76BDE1EA3E3B}"/>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D3F377B7-8AB5-478E-D7DC-8A7C5E568EE9}"/>
              </a:ext>
            </a:extLst>
          </p:cNvPr>
          <p:cNvSpPr>
            <a:spLocks noGrp="1"/>
          </p:cNvSpPr>
          <p:nvPr>
            <p:ph type="body" sz="quarter" idx="27"/>
          </p:nvPr>
        </p:nvSpPr>
        <p:spPr>
          <a:xfrm>
            <a:off x="849241" y="383586"/>
            <a:ext cx="10429526" cy="720752"/>
          </a:xfrm>
        </p:spPr>
        <p:txBody>
          <a:bodyPr/>
          <a:lstStyle/>
          <a:p>
            <a:r>
              <a:rPr lang="en-US" dirty="0">
                <a:solidFill>
                  <a:schemeClr val="bg1"/>
                </a:solidFill>
              </a:rPr>
              <a:t>Stjórnun reiðufjárstreymis felur í sér</a:t>
            </a:r>
            <a:endParaRPr lang="en-IE" dirty="0">
              <a:solidFill>
                <a:schemeClr val="bg1"/>
              </a:solidFill>
            </a:endParaRPr>
          </a:p>
        </p:txBody>
      </p:sp>
      <p:sp>
        <p:nvSpPr>
          <p:cNvPr id="7" name="Flowchart: Alternate Process 6">
            <a:extLst>
              <a:ext uri="{FF2B5EF4-FFF2-40B4-BE49-F238E27FC236}">
                <a16:creationId xmlns:a16="http://schemas.microsoft.com/office/drawing/2014/main" id="{6548E23D-FE08-82EB-53B7-52435A162613}"/>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Text Placeholder 5">
            <a:extLst>
              <a:ext uri="{FF2B5EF4-FFF2-40B4-BE49-F238E27FC236}">
                <a16:creationId xmlns:a16="http://schemas.microsoft.com/office/drawing/2014/main" id="{6ACCC1EE-05C3-9486-2461-33C630BA84DB}"/>
              </a:ext>
            </a:extLst>
          </p:cNvPr>
          <p:cNvSpPr txBox="1">
            <a:spLocks/>
          </p:cNvSpPr>
          <p:nvPr/>
        </p:nvSpPr>
        <p:spPr>
          <a:xfrm>
            <a:off x="1460732" y="148712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Fylgjast með peningahreyfingum inn í og út úr fyrirtækinu þínu yfir tíma</a:t>
            </a:r>
            <a:endParaRPr lang="en-GB" sz="2400" i="1" dirty="0">
              <a:solidFill>
                <a:schemeClr val="bg1"/>
              </a:solidFill>
            </a:endParaRPr>
          </a:p>
        </p:txBody>
      </p:sp>
      <p:cxnSp>
        <p:nvCxnSpPr>
          <p:cNvPr id="14" name="Connector: Elbow 13">
            <a:extLst>
              <a:ext uri="{FF2B5EF4-FFF2-40B4-BE49-F238E27FC236}">
                <a16:creationId xmlns:a16="http://schemas.microsoft.com/office/drawing/2014/main" id="{2A88FA0D-7676-71ED-126D-E52DB25FAD85}"/>
              </a:ext>
            </a:extLst>
          </p:cNvPr>
          <p:cNvCxnSpPr>
            <a:cxnSpLocks/>
            <a:stCxn id="7" idx="1"/>
            <a:endCxn id="11" idx="1"/>
          </p:cNvCxnSpPr>
          <p:nvPr/>
        </p:nvCxnSpPr>
        <p:spPr>
          <a:xfrm rot="10800000" flipH="1" flipV="1">
            <a:off x="798380" y="1835198"/>
            <a:ext cx="640368" cy="1341256"/>
          </a:xfrm>
          <a:prstGeom prst="bentConnector3">
            <a:avLst>
              <a:gd name="adj1" fmla="val -35698"/>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EA9FA022-2FBC-548B-84F8-03C3AE1A6348}"/>
              </a:ext>
            </a:extLst>
          </p:cNvPr>
          <p:cNvCxnSpPr>
            <a:cxnSpLocks/>
          </p:cNvCxnSpPr>
          <p:nvPr/>
        </p:nvCxnSpPr>
        <p:spPr>
          <a:xfrm rot="16200000" flipH="1">
            <a:off x="-328895" y="4069022"/>
            <a:ext cx="2538246" cy="753109"/>
          </a:xfrm>
          <a:prstGeom prst="bentConnector3">
            <a:avLst>
              <a:gd name="adj1" fmla="val 5000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E919C6DE-A5B1-2B61-FCB4-9BD164829B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grpSp>
        <p:nvGrpSpPr>
          <p:cNvPr id="2" name="Graphic 4">
            <a:extLst>
              <a:ext uri="{FF2B5EF4-FFF2-40B4-BE49-F238E27FC236}">
                <a16:creationId xmlns:a16="http://schemas.microsoft.com/office/drawing/2014/main" id="{D5C5AEA2-73B2-CB41-1ACC-C995652B9AFC}"/>
              </a:ext>
            </a:extLst>
          </p:cNvPr>
          <p:cNvGrpSpPr/>
          <p:nvPr/>
        </p:nvGrpSpPr>
        <p:grpSpPr>
          <a:xfrm>
            <a:off x="124359" y="297800"/>
            <a:ext cx="797602" cy="981708"/>
            <a:chOff x="8562576" y="840432"/>
            <a:chExt cx="1214370" cy="1473490"/>
          </a:xfrm>
        </p:grpSpPr>
        <p:sp>
          <p:nvSpPr>
            <p:cNvPr id="4" name="Freeform 160">
              <a:extLst>
                <a:ext uri="{FF2B5EF4-FFF2-40B4-BE49-F238E27FC236}">
                  <a16:creationId xmlns:a16="http://schemas.microsoft.com/office/drawing/2014/main" id="{12C2B014-8E47-738A-82C1-0130FC02E494}"/>
                </a:ext>
              </a:extLst>
            </p:cNvPr>
            <p:cNvSpPr/>
            <p:nvPr/>
          </p:nvSpPr>
          <p:spPr>
            <a:xfrm>
              <a:off x="9099575" y="911656"/>
              <a:ext cx="3429" cy="3429"/>
            </a:xfrm>
            <a:custGeom>
              <a:avLst/>
              <a:gdLst>
                <a:gd name="connsiteX0" fmla="*/ 0 w 3429"/>
                <a:gd name="connsiteY0" fmla="*/ 0 h 3429"/>
                <a:gd name="connsiteX1" fmla="*/ 3429 w 3429"/>
                <a:gd name="connsiteY1" fmla="*/ 3429 h 3429"/>
                <a:gd name="connsiteX2" fmla="*/ 0 w 3429"/>
                <a:gd name="connsiteY2" fmla="*/ 0 h 3429"/>
              </a:gdLst>
              <a:ahLst/>
              <a:cxnLst>
                <a:cxn ang="0">
                  <a:pos x="connsiteX0" y="connsiteY0"/>
                </a:cxn>
                <a:cxn ang="0">
                  <a:pos x="connsiteX1" y="connsiteY1"/>
                </a:cxn>
                <a:cxn ang="0">
                  <a:pos x="connsiteX2" y="connsiteY2"/>
                </a:cxn>
              </a:cxnLst>
              <a:rect l="l" t="t" r="r" b="b"/>
              <a:pathLst>
                <a:path w="3429" h="3429">
                  <a:moveTo>
                    <a:pt x="0" y="0"/>
                  </a:moveTo>
                  <a:cubicBezTo>
                    <a:pt x="1143" y="1143"/>
                    <a:pt x="2286" y="2286"/>
                    <a:pt x="3429" y="3429"/>
                  </a:cubicBezTo>
                  <a:cubicBezTo>
                    <a:pt x="2286"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5" name="Freeform 161">
              <a:extLst>
                <a:ext uri="{FF2B5EF4-FFF2-40B4-BE49-F238E27FC236}">
                  <a16:creationId xmlns:a16="http://schemas.microsoft.com/office/drawing/2014/main" id="{1B2A7D61-212A-BE2E-B752-D83521574426}"/>
                </a:ext>
              </a:extLst>
            </p:cNvPr>
            <p:cNvSpPr/>
            <p:nvPr/>
          </p:nvSpPr>
          <p:spPr>
            <a:xfrm>
              <a:off x="9104833" y="917143"/>
              <a:ext cx="2971" cy="3429"/>
            </a:xfrm>
            <a:custGeom>
              <a:avLst/>
              <a:gdLst>
                <a:gd name="connsiteX0" fmla="*/ 0 w 2971"/>
                <a:gd name="connsiteY0" fmla="*/ 0 h 3429"/>
                <a:gd name="connsiteX1" fmla="*/ 2972 w 2971"/>
                <a:gd name="connsiteY1" fmla="*/ 3429 h 3429"/>
                <a:gd name="connsiteX2" fmla="*/ 0 w 2971"/>
                <a:gd name="connsiteY2" fmla="*/ 0 h 3429"/>
              </a:gdLst>
              <a:ahLst/>
              <a:cxnLst>
                <a:cxn ang="0">
                  <a:pos x="connsiteX0" y="connsiteY0"/>
                </a:cxn>
                <a:cxn ang="0">
                  <a:pos x="connsiteX1" y="connsiteY1"/>
                </a:cxn>
                <a:cxn ang="0">
                  <a:pos x="connsiteX2" y="connsiteY2"/>
                </a:cxn>
              </a:cxnLst>
              <a:rect l="l" t="t" r="r" b="b"/>
              <a:pathLst>
                <a:path w="2971" h="3429">
                  <a:moveTo>
                    <a:pt x="0" y="0"/>
                  </a:moveTo>
                  <a:cubicBezTo>
                    <a:pt x="1143" y="1143"/>
                    <a:pt x="2058" y="2286"/>
                    <a:pt x="2972" y="3429"/>
                  </a:cubicBezTo>
                  <a:cubicBezTo>
                    <a:pt x="2058"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16" name="Freeform 162">
              <a:extLst>
                <a:ext uri="{FF2B5EF4-FFF2-40B4-BE49-F238E27FC236}">
                  <a16:creationId xmlns:a16="http://schemas.microsoft.com/office/drawing/2014/main" id="{F175BEF1-053C-48EF-EFAF-263BA8B9E2AC}"/>
                </a:ext>
              </a:extLst>
            </p:cNvPr>
            <p:cNvSpPr/>
            <p:nvPr/>
          </p:nvSpPr>
          <p:spPr>
            <a:xfrm>
              <a:off x="9093860" y="906627"/>
              <a:ext cx="3886" cy="3429"/>
            </a:xfrm>
            <a:custGeom>
              <a:avLst/>
              <a:gdLst>
                <a:gd name="connsiteX0" fmla="*/ 0 w 3886"/>
                <a:gd name="connsiteY0" fmla="*/ 0 h 3429"/>
                <a:gd name="connsiteX1" fmla="*/ 3887 w 3886"/>
                <a:gd name="connsiteY1" fmla="*/ 3429 h 3429"/>
                <a:gd name="connsiteX2" fmla="*/ 0 w 3886"/>
                <a:gd name="connsiteY2" fmla="*/ 0 h 3429"/>
              </a:gdLst>
              <a:ahLst/>
              <a:cxnLst>
                <a:cxn ang="0">
                  <a:pos x="connsiteX0" y="connsiteY0"/>
                </a:cxn>
                <a:cxn ang="0">
                  <a:pos x="connsiteX1" y="connsiteY1"/>
                </a:cxn>
                <a:cxn ang="0">
                  <a:pos x="connsiteX2" y="connsiteY2"/>
                </a:cxn>
              </a:cxnLst>
              <a:rect l="l" t="t" r="r" b="b"/>
              <a:pathLst>
                <a:path w="3886" h="3429">
                  <a:moveTo>
                    <a:pt x="0" y="0"/>
                  </a:moveTo>
                  <a:cubicBezTo>
                    <a:pt x="1372" y="1143"/>
                    <a:pt x="2515" y="2286"/>
                    <a:pt x="3887"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17" name="Freeform 163">
              <a:extLst>
                <a:ext uri="{FF2B5EF4-FFF2-40B4-BE49-F238E27FC236}">
                  <a16:creationId xmlns:a16="http://schemas.microsoft.com/office/drawing/2014/main" id="{FEDFD0D6-B160-297A-B2EE-4ECD8F437CFA}"/>
                </a:ext>
              </a:extLst>
            </p:cNvPr>
            <p:cNvSpPr/>
            <p:nvPr/>
          </p:nvSpPr>
          <p:spPr>
            <a:xfrm>
              <a:off x="9065056" y="1537792"/>
              <a:ext cx="914" cy="5257"/>
            </a:xfrm>
            <a:custGeom>
              <a:avLst/>
              <a:gdLst>
                <a:gd name="connsiteX0" fmla="*/ 0 w 914"/>
                <a:gd name="connsiteY0" fmla="*/ 0 h 5257"/>
                <a:gd name="connsiteX1" fmla="*/ 914 w 914"/>
                <a:gd name="connsiteY1" fmla="*/ 5258 h 5257"/>
                <a:gd name="connsiteX2" fmla="*/ 0 w 914"/>
                <a:gd name="connsiteY2" fmla="*/ 0 h 5257"/>
              </a:gdLst>
              <a:ahLst/>
              <a:cxnLst>
                <a:cxn ang="0">
                  <a:pos x="connsiteX0" y="connsiteY0"/>
                </a:cxn>
                <a:cxn ang="0">
                  <a:pos x="connsiteX1" y="connsiteY1"/>
                </a:cxn>
                <a:cxn ang="0">
                  <a:pos x="connsiteX2" y="connsiteY2"/>
                </a:cxn>
              </a:cxnLst>
              <a:rect l="l" t="t" r="r" b="b"/>
              <a:pathLst>
                <a:path w="914" h="5257">
                  <a:moveTo>
                    <a:pt x="0" y="0"/>
                  </a:moveTo>
                  <a:cubicBezTo>
                    <a:pt x="228" y="1829"/>
                    <a:pt x="686" y="3429"/>
                    <a:pt x="914" y="5258"/>
                  </a:cubicBezTo>
                  <a:cubicBezTo>
                    <a:pt x="686" y="3658"/>
                    <a:pt x="228" y="1829"/>
                    <a:pt x="0" y="0"/>
                  </a:cubicBezTo>
                  <a:close/>
                </a:path>
              </a:pathLst>
            </a:custGeom>
            <a:solidFill>
              <a:srgbClr val="FFFFFF"/>
            </a:solidFill>
            <a:ln w="2286" cap="flat">
              <a:noFill/>
              <a:prstDash val="solid"/>
              <a:miter/>
            </a:ln>
          </p:spPr>
          <p:txBody>
            <a:bodyPr rtlCol="0" anchor="ctr"/>
            <a:lstStyle/>
            <a:p>
              <a:endParaRPr lang="en-US"/>
            </a:p>
          </p:txBody>
        </p:sp>
        <p:sp>
          <p:nvSpPr>
            <p:cNvPr id="20" name="Freeform 164">
              <a:extLst>
                <a:ext uri="{FF2B5EF4-FFF2-40B4-BE49-F238E27FC236}">
                  <a16:creationId xmlns:a16="http://schemas.microsoft.com/office/drawing/2014/main" id="{19D64D68-19E3-5DF9-902B-7D80B41A7400}"/>
                </a:ext>
              </a:extLst>
            </p:cNvPr>
            <p:cNvSpPr/>
            <p:nvPr/>
          </p:nvSpPr>
          <p:spPr>
            <a:xfrm>
              <a:off x="8810853" y="1728901"/>
              <a:ext cx="5715" cy="22402"/>
            </a:xfrm>
            <a:custGeom>
              <a:avLst/>
              <a:gdLst>
                <a:gd name="connsiteX0" fmla="*/ 5715 w 5715"/>
                <a:gd name="connsiteY0" fmla="*/ 22403 h 22402"/>
                <a:gd name="connsiteX1" fmla="*/ 0 w 5715"/>
                <a:gd name="connsiteY1" fmla="*/ 0 h 22402"/>
                <a:gd name="connsiteX2" fmla="*/ 5715 w 5715"/>
                <a:gd name="connsiteY2" fmla="*/ 22403 h 22402"/>
              </a:gdLst>
              <a:ahLst/>
              <a:cxnLst>
                <a:cxn ang="0">
                  <a:pos x="connsiteX0" y="connsiteY0"/>
                </a:cxn>
                <a:cxn ang="0">
                  <a:pos x="connsiteX1" y="connsiteY1"/>
                </a:cxn>
                <a:cxn ang="0">
                  <a:pos x="connsiteX2" y="connsiteY2"/>
                </a:cxn>
              </a:cxnLst>
              <a:rect l="l" t="t" r="r" b="b"/>
              <a:pathLst>
                <a:path w="5715" h="22402">
                  <a:moveTo>
                    <a:pt x="5715" y="22403"/>
                  </a:moveTo>
                  <a:cubicBezTo>
                    <a:pt x="3657" y="14859"/>
                    <a:pt x="1828" y="7315"/>
                    <a:pt x="0" y="0"/>
                  </a:cubicBezTo>
                  <a:cubicBezTo>
                    <a:pt x="1828" y="7315"/>
                    <a:pt x="3886" y="14859"/>
                    <a:pt x="5715" y="22403"/>
                  </a:cubicBezTo>
                  <a:close/>
                </a:path>
              </a:pathLst>
            </a:custGeom>
            <a:solidFill>
              <a:srgbClr val="FFFFFF"/>
            </a:solidFill>
            <a:ln w="2286" cap="flat">
              <a:noFill/>
              <a:prstDash val="solid"/>
              <a:miter/>
            </a:ln>
          </p:spPr>
          <p:txBody>
            <a:bodyPr rtlCol="0" anchor="ctr"/>
            <a:lstStyle/>
            <a:p>
              <a:endParaRPr lang="en-US"/>
            </a:p>
          </p:txBody>
        </p:sp>
        <p:sp>
          <p:nvSpPr>
            <p:cNvPr id="21" name="Freeform 165">
              <a:extLst>
                <a:ext uri="{FF2B5EF4-FFF2-40B4-BE49-F238E27FC236}">
                  <a16:creationId xmlns:a16="http://schemas.microsoft.com/office/drawing/2014/main" id="{219C5A9F-8B95-A180-EFA4-1B12371DD475}"/>
                </a:ext>
              </a:extLst>
            </p:cNvPr>
            <p:cNvSpPr/>
            <p:nvPr/>
          </p:nvSpPr>
          <p:spPr>
            <a:xfrm>
              <a:off x="9088145" y="901827"/>
              <a:ext cx="4343" cy="3429"/>
            </a:xfrm>
            <a:custGeom>
              <a:avLst/>
              <a:gdLst>
                <a:gd name="connsiteX0" fmla="*/ 0 w 4343"/>
                <a:gd name="connsiteY0" fmla="*/ 0 h 3429"/>
                <a:gd name="connsiteX1" fmla="*/ 4344 w 4343"/>
                <a:gd name="connsiteY1" fmla="*/ 3429 h 3429"/>
                <a:gd name="connsiteX2" fmla="*/ 0 w 4343"/>
                <a:gd name="connsiteY2" fmla="*/ 0 h 3429"/>
              </a:gdLst>
              <a:ahLst/>
              <a:cxnLst>
                <a:cxn ang="0">
                  <a:pos x="connsiteX0" y="connsiteY0"/>
                </a:cxn>
                <a:cxn ang="0">
                  <a:pos x="connsiteX1" y="connsiteY1"/>
                </a:cxn>
                <a:cxn ang="0">
                  <a:pos x="connsiteX2" y="connsiteY2"/>
                </a:cxn>
              </a:cxnLst>
              <a:rect l="l" t="t" r="r" b="b"/>
              <a:pathLst>
                <a:path w="4343" h="3429">
                  <a:moveTo>
                    <a:pt x="0" y="0"/>
                  </a:moveTo>
                  <a:cubicBezTo>
                    <a:pt x="1372" y="1143"/>
                    <a:pt x="2972" y="2286"/>
                    <a:pt x="4344"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22" name="Freeform 166">
              <a:extLst>
                <a:ext uri="{FF2B5EF4-FFF2-40B4-BE49-F238E27FC236}">
                  <a16:creationId xmlns:a16="http://schemas.microsoft.com/office/drawing/2014/main" id="{1185A66B-6D6C-01CE-A989-D8CCFBE714F6}"/>
                </a:ext>
              </a:extLst>
            </p:cNvPr>
            <p:cNvSpPr/>
            <p:nvPr/>
          </p:nvSpPr>
          <p:spPr>
            <a:xfrm>
              <a:off x="9114663" y="928801"/>
              <a:ext cx="2514" cy="3429"/>
            </a:xfrm>
            <a:custGeom>
              <a:avLst/>
              <a:gdLst>
                <a:gd name="connsiteX0" fmla="*/ 0 w 2514"/>
                <a:gd name="connsiteY0" fmla="*/ 0 h 3429"/>
                <a:gd name="connsiteX1" fmla="*/ 2515 w 2514"/>
                <a:gd name="connsiteY1" fmla="*/ 3429 h 3429"/>
                <a:gd name="connsiteX2" fmla="*/ 0 w 2514"/>
                <a:gd name="connsiteY2" fmla="*/ 0 h 3429"/>
              </a:gdLst>
              <a:ahLst/>
              <a:cxnLst>
                <a:cxn ang="0">
                  <a:pos x="connsiteX0" y="connsiteY0"/>
                </a:cxn>
                <a:cxn ang="0">
                  <a:pos x="connsiteX1" y="connsiteY1"/>
                </a:cxn>
                <a:cxn ang="0">
                  <a:pos x="connsiteX2" y="connsiteY2"/>
                </a:cxn>
              </a:cxnLst>
              <a:rect l="l" t="t" r="r" b="b"/>
              <a:pathLst>
                <a:path w="2514" h="3429">
                  <a:moveTo>
                    <a:pt x="0" y="0"/>
                  </a:moveTo>
                  <a:cubicBezTo>
                    <a:pt x="914" y="1143"/>
                    <a:pt x="1600" y="2286"/>
                    <a:pt x="2515" y="3429"/>
                  </a:cubicBezTo>
                  <a:cubicBezTo>
                    <a:pt x="1829"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23" name="Freeform 167">
              <a:extLst>
                <a:ext uri="{FF2B5EF4-FFF2-40B4-BE49-F238E27FC236}">
                  <a16:creationId xmlns:a16="http://schemas.microsoft.com/office/drawing/2014/main" id="{9EC77808-8A8B-19BD-38C1-5EFC36E97760}"/>
                </a:ext>
              </a:extLst>
            </p:cNvPr>
            <p:cNvSpPr/>
            <p:nvPr/>
          </p:nvSpPr>
          <p:spPr>
            <a:xfrm>
              <a:off x="9139580" y="974750"/>
              <a:ext cx="1143" cy="8686"/>
            </a:xfrm>
            <a:custGeom>
              <a:avLst/>
              <a:gdLst>
                <a:gd name="connsiteX0" fmla="*/ 0 w 1143"/>
                <a:gd name="connsiteY0" fmla="*/ 0 h 8686"/>
                <a:gd name="connsiteX1" fmla="*/ 1143 w 1143"/>
                <a:gd name="connsiteY1" fmla="*/ 8687 h 8686"/>
                <a:gd name="connsiteX2" fmla="*/ 0 w 1143"/>
                <a:gd name="connsiteY2" fmla="*/ 0 h 8686"/>
              </a:gdLst>
              <a:ahLst/>
              <a:cxnLst>
                <a:cxn ang="0">
                  <a:pos x="connsiteX0" y="connsiteY0"/>
                </a:cxn>
                <a:cxn ang="0">
                  <a:pos x="connsiteX1" y="connsiteY1"/>
                </a:cxn>
                <a:cxn ang="0">
                  <a:pos x="connsiteX2" y="connsiteY2"/>
                </a:cxn>
              </a:cxnLst>
              <a:rect l="l" t="t" r="r" b="b"/>
              <a:pathLst>
                <a:path w="1143" h="8686">
                  <a:moveTo>
                    <a:pt x="0" y="0"/>
                  </a:moveTo>
                  <a:cubicBezTo>
                    <a:pt x="686" y="2972"/>
                    <a:pt x="915" y="5715"/>
                    <a:pt x="1143" y="8687"/>
                  </a:cubicBezTo>
                  <a:cubicBezTo>
                    <a:pt x="915" y="5715"/>
                    <a:pt x="686" y="2743"/>
                    <a:pt x="0" y="0"/>
                  </a:cubicBezTo>
                  <a:close/>
                </a:path>
              </a:pathLst>
            </a:custGeom>
            <a:solidFill>
              <a:srgbClr val="FFFFFF"/>
            </a:solidFill>
            <a:ln w="2286" cap="flat">
              <a:noFill/>
              <a:prstDash val="solid"/>
              <a:miter/>
            </a:ln>
          </p:spPr>
          <p:txBody>
            <a:bodyPr rtlCol="0" anchor="ctr"/>
            <a:lstStyle/>
            <a:p>
              <a:endParaRPr lang="en-US"/>
            </a:p>
          </p:txBody>
        </p:sp>
        <p:sp>
          <p:nvSpPr>
            <p:cNvPr id="24" name="Freeform 168">
              <a:extLst>
                <a:ext uri="{FF2B5EF4-FFF2-40B4-BE49-F238E27FC236}">
                  <a16:creationId xmlns:a16="http://schemas.microsoft.com/office/drawing/2014/main" id="{08B9F2E5-8D46-49F3-4A02-0747956BB124}"/>
                </a:ext>
              </a:extLst>
            </p:cNvPr>
            <p:cNvSpPr/>
            <p:nvPr/>
          </p:nvSpPr>
          <p:spPr>
            <a:xfrm>
              <a:off x="9140494" y="1003782"/>
              <a:ext cx="228" cy="5943"/>
            </a:xfrm>
            <a:custGeom>
              <a:avLst/>
              <a:gdLst>
                <a:gd name="connsiteX0" fmla="*/ 228 w 228"/>
                <a:gd name="connsiteY0" fmla="*/ 5944 h 5943"/>
                <a:gd name="connsiteX1" fmla="*/ 0 w 228"/>
                <a:gd name="connsiteY1" fmla="*/ 0 h 5943"/>
                <a:gd name="connsiteX2" fmla="*/ 228 w 228"/>
                <a:gd name="connsiteY2" fmla="*/ 5944 h 5943"/>
              </a:gdLst>
              <a:ahLst/>
              <a:cxnLst>
                <a:cxn ang="0">
                  <a:pos x="connsiteX0" y="connsiteY0"/>
                </a:cxn>
                <a:cxn ang="0">
                  <a:pos x="connsiteX1" y="connsiteY1"/>
                </a:cxn>
                <a:cxn ang="0">
                  <a:pos x="connsiteX2" y="connsiteY2"/>
                </a:cxn>
              </a:cxnLst>
              <a:rect l="l" t="t" r="r" b="b"/>
              <a:pathLst>
                <a:path w="228" h="5943">
                  <a:moveTo>
                    <a:pt x="228" y="5944"/>
                  </a:moveTo>
                  <a:cubicBezTo>
                    <a:pt x="0" y="3886"/>
                    <a:pt x="0" y="2057"/>
                    <a:pt x="0" y="0"/>
                  </a:cubicBezTo>
                  <a:cubicBezTo>
                    <a:pt x="0" y="2057"/>
                    <a:pt x="0" y="4115"/>
                    <a:pt x="228" y="5944"/>
                  </a:cubicBezTo>
                  <a:close/>
                </a:path>
              </a:pathLst>
            </a:custGeom>
            <a:solidFill>
              <a:srgbClr val="FFFFFF"/>
            </a:solidFill>
            <a:ln w="2286" cap="flat">
              <a:noFill/>
              <a:prstDash val="solid"/>
              <a:miter/>
            </a:ln>
          </p:spPr>
          <p:txBody>
            <a:bodyPr rtlCol="0" anchor="ctr"/>
            <a:lstStyle/>
            <a:p>
              <a:endParaRPr lang="en-US"/>
            </a:p>
          </p:txBody>
        </p:sp>
        <p:sp>
          <p:nvSpPr>
            <p:cNvPr id="25" name="Freeform 169">
              <a:extLst>
                <a:ext uri="{FF2B5EF4-FFF2-40B4-BE49-F238E27FC236}">
                  <a16:creationId xmlns:a16="http://schemas.microsoft.com/office/drawing/2014/main" id="{9F0A1FBF-3290-4A25-8E30-847C6500CFBE}"/>
                </a:ext>
              </a:extLst>
            </p:cNvPr>
            <p:cNvSpPr/>
            <p:nvPr/>
          </p:nvSpPr>
          <p:spPr>
            <a:xfrm>
              <a:off x="9140723" y="1009726"/>
              <a:ext cx="228" cy="2971"/>
            </a:xfrm>
            <a:custGeom>
              <a:avLst/>
              <a:gdLst>
                <a:gd name="connsiteX0" fmla="*/ 229 w 228"/>
                <a:gd name="connsiteY0" fmla="*/ 2972 h 2971"/>
                <a:gd name="connsiteX1" fmla="*/ 0 w 228"/>
                <a:gd name="connsiteY1" fmla="*/ 0 h 2971"/>
                <a:gd name="connsiteX2" fmla="*/ 229 w 228"/>
                <a:gd name="connsiteY2" fmla="*/ 2972 h 2971"/>
                <a:gd name="connsiteX3" fmla="*/ 229 w 228"/>
                <a:gd name="connsiteY3" fmla="*/ 2972 h 2971"/>
              </a:gdLst>
              <a:ahLst/>
              <a:cxnLst>
                <a:cxn ang="0">
                  <a:pos x="connsiteX0" y="connsiteY0"/>
                </a:cxn>
                <a:cxn ang="0">
                  <a:pos x="connsiteX1" y="connsiteY1"/>
                </a:cxn>
                <a:cxn ang="0">
                  <a:pos x="connsiteX2" y="connsiteY2"/>
                </a:cxn>
                <a:cxn ang="0">
                  <a:pos x="connsiteX3" y="connsiteY3"/>
                </a:cxn>
              </a:cxnLst>
              <a:rect l="l" t="t" r="r" b="b"/>
              <a:pathLst>
                <a:path w="228" h="2971">
                  <a:moveTo>
                    <a:pt x="229" y="2972"/>
                  </a:moveTo>
                  <a:cubicBezTo>
                    <a:pt x="229" y="2057"/>
                    <a:pt x="0" y="914"/>
                    <a:pt x="0" y="0"/>
                  </a:cubicBezTo>
                  <a:cubicBezTo>
                    <a:pt x="0" y="1143"/>
                    <a:pt x="0" y="2057"/>
                    <a:pt x="229" y="2972"/>
                  </a:cubicBezTo>
                  <a:lnTo>
                    <a:pt x="229" y="2972"/>
                  </a:lnTo>
                  <a:close/>
                </a:path>
              </a:pathLst>
            </a:custGeom>
            <a:solidFill>
              <a:srgbClr val="FFFFFF"/>
            </a:solidFill>
            <a:ln w="2286" cap="flat">
              <a:noFill/>
              <a:prstDash val="solid"/>
              <a:miter/>
            </a:ln>
          </p:spPr>
          <p:txBody>
            <a:bodyPr rtlCol="0" anchor="ctr"/>
            <a:lstStyle/>
            <a:p>
              <a:endParaRPr lang="en-US"/>
            </a:p>
          </p:txBody>
        </p:sp>
        <p:sp>
          <p:nvSpPr>
            <p:cNvPr id="26" name="Freeform 170">
              <a:extLst>
                <a:ext uri="{FF2B5EF4-FFF2-40B4-BE49-F238E27FC236}">
                  <a16:creationId xmlns:a16="http://schemas.microsoft.com/office/drawing/2014/main" id="{7641546B-3D3B-0FF6-1563-FEFA2FBA56A7}"/>
                </a:ext>
              </a:extLst>
            </p:cNvPr>
            <p:cNvSpPr/>
            <p:nvPr/>
          </p:nvSpPr>
          <p:spPr>
            <a:xfrm>
              <a:off x="8716613" y="864125"/>
              <a:ext cx="372089" cy="873615"/>
            </a:xfrm>
            <a:custGeom>
              <a:avLst/>
              <a:gdLst>
                <a:gd name="connsiteX0" fmla="*/ 172878 w 372089"/>
                <a:gd name="connsiteY0" fmla="*/ 871177 h 873615"/>
                <a:gd name="connsiteX1" fmla="*/ 277577 w 372089"/>
                <a:gd name="connsiteY1" fmla="*/ 781337 h 873615"/>
                <a:gd name="connsiteX2" fmla="*/ 318725 w 372089"/>
                <a:gd name="connsiteY2" fmla="*/ 652635 h 873615"/>
                <a:gd name="connsiteX3" fmla="*/ 344557 w 372089"/>
                <a:gd name="connsiteY3" fmla="*/ 429979 h 873615"/>
                <a:gd name="connsiteX4" fmla="*/ 346614 w 372089"/>
                <a:gd name="connsiteY4" fmla="*/ 411691 h 873615"/>
                <a:gd name="connsiteX5" fmla="*/ 338613 w 372089"/>
                <a:gd name="connsiteY5" fmla="*/ 19184 h 873615"/>
                <a:gd name="connsiteX6" fmla="*/ 370617 w 372089"/>
                <a:gd name="connsiteY6" fmla="*/ 36787 h 873615"/>
                <a:gd name="connsiteX7" fmla="*/ 329240 w 372089"/>
                <a:gd name="connsiteY7" fmla="*/ 15755 h 873615"/>
                <a:gd name="connsiteX8" fmla="*/ 260432 w 372089"/>
                <a:gd name="connsiteY8" fmla="*/ 2039 h 873615"/>
                <a:gd name="connsiteX9" fmla="*/ 52177 w 372089"/>
                <a:gd name="connsiteY9" fmla="*/ 57132 h 873615"/>
                <a:gd name="connsiteX10" fmla="*/ 56 w 372089"/>
                <a:gd name="connsiteY10" fmla="*/ 159316 h 873615"/>
                <a:gd name="connsiteX11" fmla="*/ 18116 w 372089"/>
                <a:gd name="connsiteY11" fmla="*/ 376029 h 873615"/>
                <a:gd name="connsiteX12" fmla="*/ 54920 w 372089"/>
                <a:gd name="connsiteY12" fmla="*/ 650120 h 873615"/>
                <a:gd name="connsiteX13" fmla="*/ 94697 w 372089"/>
                <a:gd name="connsiteY13" fmla="*/ 864319 h 873615"/>
                <a:gd name="connsiteX14" fmla="*/ 172878 w 372089"/>
                <a:gd name="connsiteY14" fmla="*/ 871177 h 87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089" h="873615">
                  <a:moveTo>
                    <a:pt x="172878" y="871177"/>
                  </a:moveTo>
                  <a:cubicBezTo>
                    <a:pt x="219741" y="862718"/>
                    <a:pt x="257231" y="822485"/>
                    <a:pt x="277577" y="781337"/>
                  </a:cubicBezTo>
                  <a:cubicBezTo>
                    <a:pt x="297694" y="740646"/>
                    <a:pt x="310267" y="697212"/>
                    <a:pt x="318725" y="652635"/>
                  </a:cubicBezTo>
                  <a:cubicBezTo>
                    <a:pt x="332669" y="579026"/>
                    <a:pt x="337470" y="504502"/>
                    <a:pt x="344557" y="429979"/>
                  </a:cubicBezTo>
                  <a:cubicBezTo>
                    <a:pt x="345242" y="423806"/>
                    <a:pt x="345928" y="417863"/>
                    <a:pt x="346614" y="411691"/>
                  </a:cubicBezTo>
                  <a:cubicBezTo>
                    <a:pt x="364902" y="283217"/>
                    <a:pt x="397135" y="141257"/>
                    <a:pt x="338613" y="19184"/>
                  </a:cubicBezTo>
                  <a:cubicBezTo>
                    <a:pt x="350500" y="23756"/>
                    <a:pt x="361016" y="29700"/>
                    <a:pt x="370617" y="36787"/>
                  </a:cubicBezTo>
                  <a:cubicBezTo>
                    <a:pt x="358730" y="27871"/>
                    <a:pt x="345014" y="20785"/>
                    <a:pt x="329240" y="15755"/>
                  </a:cubicBezTo>
                  <a:cubicBezTo>
                    <a:pt x="306609" y="8669"/>
                    <a:pt x="283749" y="4783"/>
                    <a:pt x="260432" y="2039"/>
                  </a:cubicBezTo>
                  <a:cubicBezTo>
                    <a:pt x="183622" y="-7105"/>
                    <a:pt x="115499" y="15070"/>
                    <a:pt x="52177" y="57132"/>
                  </a:cubicBezTo>
                  <a:cubicBezTo>
                    <a:pt x="15144" y="81592"/>
                    <a:pt x="-1087" y="115654"/>
                    <a:pt x="56" y="159316"/>
                  </a:cubicBezTo>
                  <a:cubicBezTo>
                    <a:pt x="1885" y="232011"/>
                    <a:pt x="9886" y="304020"/>
                    <a:pt x="18116" y="376029"/>
                  </a:cubicBezTo>
                  <a:cubicBezTo>
                    <a:pt x="28631" y="467698"/>
                    <a:pt x="41433" y="558909"/>
                    <a:pt x="54920" y="650120"/>
                  </a:cubicBezTo>
                  <a:cubicBezTo>
                    <a:pt x="65436" y="721901"/>
                    <a:pt x="77552" y="793681"/>
                    <a:pt x="94697" y="864319"/>
                  </a:cubicBezTo>
                  <a:cubicBezTo>
                    <a:pt x="118700" y="873234"/>
                    <a:pt x="144989" y="876206"/>
                    <a:pt x="172878" y="871177"/>
                  </a:cubicBezTo>
                  <a:close/>
                </a:path>
              </a:pathLst>
            </a:custGeom>
            <a:solidFill>
              <a:srgbClr val="FFFFFF"/>
            </a:solidFill>
            <a:ln w="2286" cap="flat">
              <a:noFill/>
              <a:prstDash val="solid"/>
              <a:miter/>
            </a:ln>
          </p:spPr>
          <p:txBody>
            <a:bodyPr rtlCol="0" anchor="ctr"/>
            <a:lstStyle/>
            <a:p>
              <a:endParaRPr lang="en-US"/>
            </a:p>
          </p:txBody>
        </p:sp>
        <p:sp>
          <p:nvSpPr>
            <p:cNvPr id="28" name="Freeform 171">
              <a:extLst>
                <a:ext uri="{FF2B5EF4-FFF2-40B4-BE49-F238E27FC236}">
                  <a16:creationId xmlns:a16="http://schemas.microsoft.com/office/drawing/2014/main" id="{51A4D542-BCD5-10C0-B38D-0E0BA59FDDA3}"/>
                </a:ext>
              </a:extLst>
            </p:cNvPr>
            <p:cNvSpPr/>
            <p:nvPr/>
          </p:nvSpPr>
          <p:spPr>
            <a:xfrm>
              <a:off x="9123578" y="941832"/>
              <a:ext cx="2057" cy="3200"/>
            </a:xfrm>
            <a:custGeom>
              <a:avLst/>
              <a:gdLst>
                <a:gd name="connsiteX0" fmla="*/ 0 w 2057"/>
                <a:gd name="connsiteY0" fmla="*/ 0 h 3200"/>
                <a:gd name="connsiteX1" fmla="*/ 2058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686" y="1143"/>
                    <a:pt x="1372" y="2057"/>
                    <a:pt x="2058" y="3200"/>
                  </a:cubicBezTo>
                  <a:cubicBezTo>
                    <a:pt x="1372"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0" name="Freeform 172">
              <a:extLst>
                <a:ext uri="{FF2B5EF4-FFF2-40B4-BE49-F238E27FC236}">
                  <a16:creationId xmlns:a16="http://schemas.microsoft.com/office/drawing/2014/main" id="{4A00B7C9-E1CD-9A15-6521-F07F30F68920}"/>
                </a:ext>
              </a:extLst>
            </p:cNvPr>
            <p:cNvSpPr/>
            <p:nvPr/>
          </p:nvSpPr>
          <p:spPr>
            <a:xfrm>
              <a:off x="9132036" y="956233"/>
              <a:ext cx="1371" cy="2514"/>
            </a:xfrm>
            <a:custGeom>
              <a:avLst/>
              <a:gdLst>
                <a:gd name="connsiteX0" fmla="*/ 0 w 1371"/>
                <a:gd name="connsiteY0" fmla="*/ 0 h 2514"/>
                <a:gd name="connsiteX1" fmla="*/ 1371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600"/>
                    <a:pt x="1371" y="2515"/>
                  </a:cubicBezTo>
                  <a:cubicBezTo>
                    <a:pt x="685"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1" name="Freeform 173">
              <a:extLst>
                <a:ext uri="{FF2B5EF4-FFF2-40B4-BE49-F238E27FC236}">
                  <a16:creationId xmlns:a16="http://schemas.microsoft.com/office/drawing/2014/main" id="{1A2352B1-1A0A-6816-9001-F523FA76D8E3}"/>
                </a:ext>
              </a:extLst>
            </p:cNvPr>
            <p:cNvSpPr/>
            <p:nvPr/>
          </p:nvSpPr>
          <p:spPr>
            <a:xfrm>
              <a:off x="9119235" y="935202"/>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32" name="Freeform 174">
              <a:extLst>
                <a:ext uri="{FF2B5EF4-FFF2-40B4-BE49-F238E27FC236}">
                  <a16:creationId xmlns:a16="http://schemas.microsoft.com/office/drawing/2014/main" id="{F1847C6B-8A7A-C35F-D155-65E33169819A}"/>
                </a:ext>
              </a:extLst>
            </p:cNvPr>
            <p:cNvSpPr/>
            <p:nvPr/>
          </p:nvSpPr>
          <p:spPr>
            <a:xfrm>
              <a:off x="9109862" y="922858"/>
              <a:ext cx="2743" cy="3429"/>
            </a:xfrm>
            <a:custGeom>
              <a:avLst/>
              <a:gdLst>
                <a:gd name="connsiteX0" fmla="*/ 0 w 2743"/>
                <a:gd name="connsiteY0" fmla="*/ 0 h 3429"/>
                <a:gd name="connsiteX1" fmla="*/ 2744 w 2743"/>
                <a:gd name="connsiteY1" fmla="*/ 3429 h 3429"/>
                <a:gd name="connsiteX2" fmla="*/ 0 w 2743"/>
                <a:gd name="connsiteY2" fmla="*/ 0 h 3429"/>
              </a:gdLst>
              <a:ahLst/>
              <a:cxnLst>
                <a:cxn ang="0">
                  <a:pos x="connsiteX0" y="connsiteY0"/>
                </a:cxn>
                <a:cxn ang="0">
                  <a:pos x="connsiteX1" y="connsiteY1"/>
                </a:cxn>
                <a:cxn ang="0">
                  <a:pos x="connsiteX2" y="connsiteY2"/>
                </a:cxn>
              </a:cxnLst>
              <a:rect l="l" t="t" r="r" b="b"/>
              <a:pathLst>
                <a:path w="2743" h="3429">
                  <a:moveTo>
                    <a:pt x="0" y="0"/>
                  </a:moveTo>
                  <a:cubicBezTo>
                    <a:pt x="915" y="1143"/>
                    <a:pt x="1829" y="2286"/>
                    <a:pt x="2744" y="3429"/>
                  </a:cubicBezTo>
                  <a:cubicBezTo>
                    <a:pt x="1829" y="2286"/>
                    <a:pt x="915" y="1143"/>
                    <a:pt x="0" y="0"/>
                  </a:cubicBezTo>
                  <a:close/>
                </a:path>
              </a:pathLst>
            </a:custGeom>
            <a:solidFill>
              <a:srgbClr val="FFFFFF"/>
            </a:solidFill>
            <a:ln w="2286" cap="flat">
              <a:noFill/>
              <a:prstDash val="solid"/>
              <a:miter/>
            </a:ln>
          </p:spPr>
          <p:txBody>
            <a:bodyPr rtlCol="0" anchor="ctr"/>
            <a:lstStyle/>
            <a:p>
              <a:endParaRPr lang="en-US"/>
            </a:p>
          </p:txBody>
        </p:sp>
        <p:sp>
          <p:nvSpPr>
            <p:cNvPr id="33" name="Freeform 175">
              <a:extLst>
                <a:ext uri="{FF2B5EF4-FFF2-40B4-BE49-F238E27FC236}">
                  <a16:creationId xmlns:a16="http://schemas.microsoft.com/office/drawing/2014/main" id="{F68A4D16-97C0-67B3-286A-3CD862723D1B}"/>
                </a:ext>
              </a:extLst>
            </p:cNvPr>
            <p:cNvSpPr/>
            <p:nvPr/>
          </p:nvSpPr>
          <p:spPr>
            <a:xfrm>
              <a:off x="9127921" y="948690"/>
              <a:ext cx="1828" cy="2971"/>
            </a:xfrm>
            <a:custGeom>
              <a:avLst/>
              <a:gdLst>
                <a:gd name="connsiteX0" fmla="*/ 0 w 1828"/>
                <a:gd name="connsiteY0" fmla="*/ 0 h 2971"/>
                <a:gd name="connsiteX1" fmla="*/ 1829 w 1828"/>
                <a:gd name="connsiteY1" fmla="*/ 2972 h 2971"/>
                <a:gd name="connsiteX2" fmla="*/ 0 w 1828"/>
                <a:gd name="connsiteY2" fmla="*/ 0 h 2971"/>
              </a:gdLst>
              <a:ahLst/>
              <a:cxnLst>
                <a:cxn ang="0">
                  <a:pos x="connsiteX0" y="connsiteY0"/>
                </a:cxn>
                <a:cxn ang="0">
                  <a:pos x="connsiteX1" y="connsiteY1"/>
                </a:cxn>
                <a:cxn ang="0">
                  <a:pos x="connsiteX2" y="connsiteY2"/>
                </a:cxn>
              </a:cxnLst>
              <a:rect l="l" t="t" r="r" b="b"/>
              <a:pathLst>
                <a:path w="1828" h="2971">
                  <a:moveTo>
                    <a:pt x="0" y="0"/>
                  </a:moveTo>
                  <a:cubicBezTo>
                    <a:pt x="686" y="914"/>
                    <a:pt x="1143" y="2057"/>
                    <a:pt x="1829" y="2972"/>
                  </a:cubicBezTo>
                  <a:cubicBezTo>
                    <a:pt x="1143"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34" name="Freeform 176">
              <a:extLst>
                <a:ext uri="{FF2B5EF4-FFF2-40B4-BE49-F238E27FC236}">
                  <a16:creationId xmlns:a16="http://schemas.microsoft.com/office/drawing/2014/main" id="{CB488470-8FB2-D0F7-DB3D-0C52EE4A96CE}"/>
                </a:ext>
              </a:extLst>
            </p:cNvPr>
            <p:cNvSpPr/>
            <p:nvPr/>
          </p:nvSpPr>
          <p:spPr>
            <a:xfrm>
              <a:off x="9140723" y="986180"/>
              <a:ext cx="2286" cy="2971"/>
            </a:xfrm>
            <a:custGeom>
              <a:avLst/>
              <a:gdLst>
                <a:gd name="connsiteX0" fmla="*/ 0 w 2286"/>
                <a:gd name="connsiteY0" fmla="*/ 0 h 2971"/>
                <a:gd name="connsiteX1" fmla="*/ 0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0" y="914"/>
                    <a:pt x="0" y="2057"/>
                    <a:pt x="0" y="2972"/>
                  </a:cubicBezTo>
                  <a:cubicBezTo>
                    <a:pt x="0" y="2057"/>
                    <a:pt x="0" y="1143"/>
                    <a:pt x="0" y="0"/>
                  </a:cubicBezTo>
                  <a:close/>
                </a:path>
              </a:pathLst>
            </a:custGeom>
            <a:solidFill>
              <a:srgbClr val="FFFFFF"/>
            </a:solidFill>
            <a:ln w="2286" cap="flat">
              <a:noFill/>
              <a:prstDash val="solid"/>
              <a:miter/>
            </a:ln>
          </p:spPr>
          <p:txBody>
            <a:bodyPr rtlCol="0" anchor="ctr"/>
            <a:lstStyle/>
            <a:p>
              <a:endParaRPr lang="en-US"/>
            </a:p>
          </p:txBody>
        </p:sp>
        <p:sp>
          <p:nvSpPr>
            <p:cNvPr id="35" name="Freeform 177">
              <a:extLst>
                <a:ext uri="{FF2B5EF4-FFF2-40B4-BE49-F238E27FC236}">
                  <a16:creationId xmlns:a16="http://schemas.microsoft.com/office/drawing/2014/main" id="{1B150F51-2AF6-FC2A-BB2E-0972F7F4792D}"/>
                </a:ext>
              </a:extLst>
            </p:cNvPr>
            <p:cNvSpPr/>
            <p:nvPr/>
          </p:nvSpPr>
          <p:spPr>
            <a:xfrm>
              <a:off x="9075115" y="2014194"/>
              <a:ext cx="1600" cy="2514"/>
            </a:xfrm>
            <a:custGeom>
              <a:avLst/>
              <a:gdLst>
                <a:gd name="connsiteX0" fmla="*/ 0 w 1600"/>
                <a:gd name="connsiteY0" fmla="*/ 0 h 2514"/>
                <a:gd name="connsiteX1" fmla="*/ 1600 w 1600"/>
                <a:gd name="connsiteY1" fmla="*/ 2515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1143" y="1600"/>
                    <a:pt x="1600" y="2515"/>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6" name="Freeform 178">
              <a:extLst>
                <a:ext uri="{FF2B5EF4-FFF2-40B4-BE49-F238E27FC236}">
                  <a16:creationId xmlns:a16="http://schemas.microsoft.com/office/drawing/2014/main" id="{D429A83E-C502-F9B2-7B4C-1CBD60D84C39}"/>
                </a:ext>
              </a:extLst>
            </p:cNvPr>
            <p:cNvSpPr/>
            <p:nvPr/>
          </p:nvSpPr>
          <p:spPr>
            <a:xfrm>
              <a:off x="9078772" y="2020366"/>
              <a:ext cx="1600" cy="2971"/>
            </a:xfrm>
            <a:custGeom>
              <a:avLst/>
              <a:gdLst>
                <a:gd name="connsiteX0" fmla="*/ 0 w 1600"/>
                <a:gd name="connsiteY0" fmla="*/ 0 h 2971"/>
                <a:gd name="connsiteX1" fmla="*/ 1600 w 1600"/>
                <a:gd name="connsiteY1" fmla="*/ 2972 h 2971"/>
                <a:gd name="connsiteX2" fmla="*/ 0 w 1600"/>
                <a:gd name="connsiteY2" fmla="*/ 0 h 2971"/>
              </a:gdLst>
              <a:ahLst/>
              <a:cxnLst>
                <a:cxn ang="0">
                  <a:pos x="connsiteX0" y="connsiteY0"/>
                </a:cxn>
                <a:cxn ang="0">
                  <a:pos x="connsiteX1" y="connsiteY1"/>
                </a:cxn>
                <a:cxn ang="0">
                  <a:pos x="connsiteX2" y="connsiteY2"/>
                </a:cxn>
              </a:cxnLst>
              <a:rect l="l" t="t" r="r" b="b"/>
              <a:pathLst>
                <a:path w="1600" h="2971">
                  <a:moveTo>
                    <a:pt x="0" y="0"/>
                  </a:moveTo>
                  <a:cubicBezTo>
                    <a:pt x="457" y="914"/>
                    <a:pt x="1143" y="2057"/>
                    <a:pt x="1600" y="2972"/>
                  </a:cubicBezTo>
                  <a:cubicBezTo>
                    <a:pt x="1143"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7" name="Freeform 179">
              <a:extLst>
                <a:ext uri="{FF2B5EF4-FFF2-40B4-BE49-F238E27FC236}">
                  <a16:creationId xmlns:a16="http://schemas.microsoft.com/office/drawing/2014/main" id="{2958F430-3D16-3107-4846-D2CBB9537496}"/>
                </a:ext>
              </a:extLst>
            </p:cNvPr>
            <p:cNvSpPr/>
            <p:nvPr/>
          </p:nvSpPr>
          <p:spPr>
            <a:xfrm>
              <a:off x="9082201" y="2026310"/>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39" name="Freeform 180">
              <a:extLst>
                <a:ext uri="{FF2B5EF4-FFF2-40B4-BE49-F238E27FC236}">
                  <a16:creationId xmlns:a16="http://schemas.microsoft.com/office/drawing/2014/main" id="{8B8B9B15-C750-1BDE-34AD-4BBC648A379C}"/>
                </a:ext>
              </a:extLst>
            </p:cNvPr>
            <p:cNvSpPr/>
            <p:nvPr/>
          </p:nvSpPr>
          <p:spPr>
            <a:xfrm>
              <a:off x="9072143" y="2009394"/>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143" y="1829"/>
                    <a:pt x="1829" y="2743"/>
                  </a:cubicBezTo>
                  <a:cubicBezTo>
                    <a:pt x="1143" y="1829"/>
                    <a:pt x="458" y="914"/>
                    <a:pt x="0" y="0"/>
                  </a:cubicBezTo>
                  <a:close/>
                </a:path>
              </a:pathLst>
            </a:custGeom>
            <a:solidFill>
              <a:srgbClr val="FFFFFF"/>
            </a:solidFill>
            <a:ln w="2286" cap="flat">
              <a:noFill/>
              <a:prstDash val="solid"/>
              <a:miter/>
            </a:ln>
          </p:spPr>
          <p:txBody>
            <a:bodyPr rtlCol="0" anchor="ctr"/>
            <a:lstStyle/>
            <a:p>
              <a:endParaRPr lang="en-US"/>
            </a:p>
          </p:txBody>
        </p:sp>
        <p:sp>
          <p:nvSpPr>
            <p:cNvPr id="41" name="Freeform 181">
              <a:extLst>
                <a:ext uri="{FF2B5EF4-FFF2-40B4-BE49-F238E27FC236}">
                  <a16:creationId xmlns:a16="http://schemas.microsoft.com/office/drawing/2014/main" id="{F4B8DD05-2940-7E86-5095-473E2607D6D1}"/>
                </a:ext>
              </a:extLst>
            </p:cNvPr>
            <p:cNvSpPr/>
            <p:nvPr/>
          </p:nvSpPr>
          <p:spPr>
            <a:xfrm>
              <a:off x="9065514" y="2000250"/>
              <a:ext cx="2057" cy="2743"/>
            </a:xfrm>
            <a:custGeom>
              <a:avLst/>
              <a:gdLst>
                <a:gd name="connsiteX0" fmla="*/ 0 w 2057"/>
                <a:gd name="connsiteY0" fmla="*/ 0 h 2743"/>
                <a:gd name="connsiteX1" fmla="*/ 2057 w 2057"/>
                <a:gd name="connsiteY1" fmla="*/ 2743 h 2743"/>
                <a:gd name="connsiteX2" fmla="*/ 0 w 2057"/>
                <a:gd name="connsiteY2" fmla="*/ 0 h 2743"/>
              </a:gdLst>
              <a:ahLst/>
              <a:cxnLst>
                <a:cxn ang="0">
                  <a:pos x="connsiteX0" y="connsiteY0"/>
                </a:cxn>
                <a:cxn ang="0">
                  <a:pos x="connsiteX1" y="connsiteY1"/>
                </a:cxn>
                <a:cxn ang="0">
                  <a:pos x="connsiteX2" y="connsiteY2"/>
                </a:cxn>
              </a:cxnLst>
              <a:rect l="l" t="t" r="r" b="b"/>
              <a:pathLst>
                <a:path w="2057" h="2743">
                  <a:moveTo>
                    <a:pt x="0" y="0"/>
                  </a:moveTo>
                  <a:cubicBezTo>
                    <a:pt x="686" y="914"/>
                    <a:pt x="1372" y="1829"/>
                    <a:pt x="2057" y="2743"/>
                  </a:cubicBezTo>
                  <a:cubicBezTo>
                    <a:pt x="1372"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3" name="Freeform 182">
              <a:extLst>
                <a:ext uri="{FF2B5EF4-FFF2-40B4-BE49-F238E27FC236}">
                  <a16:creationId xmlns:a16="http://schemas.microsoft.com/office/drawing/2014/main" id="{666980E3-B16A-AD7C-24A8-C6C08B480430}"/>
                </a:ext>
              </a:extLst>
            </p:cNvPr>
            <p:cNvSpPr/>
            <p:nvPr/>
          </p:nvSpPr>
          <p:spPr>
            <a:xfrm>
              <a:off x="9040596" y="1973732"/>
              <a:ext cx="3429" cy="2971"/>
            </a:xfrm>
            <a:custGeom>
              <a:avLst/>
              <a:gdLst>
                <a:gd name="connsiteX0" fmla="*/ 0 w 3429"/>
                <a:gd name="connsiteY0" fmla="*/ 0 h 2971"/>
                <a:gd name="connsiteX1" fmla="*/ 3429 w 3429"/>
                <a:gd name="connsiteY1" fmla="*/ 2972 h 2971"/>
                <a:gd name="connsiteX2" fmla="*/ 0 w 3429"/>
                <a:gd name="connsiteY2" fmla="*/ 0 h 2971"/>
              </a:gdLst>
              <a:ahLst/>
              <a:cxnLst>
                <a:cxn ang="0">
                  <a:pos x="connsiteX0" y="connsiteY0"/>
                </a:cxn>
                <a:cxn ang="0">
                  <a:pos x="connsiteX1" y="connsiteY1"/>
                </a:cxn>
                <a:cxn ang="0">
                  <a:pos x="connsiteX2" y="connsiteY2"/>
                </a:cxn>
              </a:cxnLst>
              <a:rect l="l" t="t" r="r" b="b"/>
              <a:pathLst>
                <a:path w="3429" h="2971">
                  <a:moveTo>
                    <a:pt x="0" y="0"/>
                  </a:moveTo>
                  <a:cubicBezTo>
                    <a:pt x="1143" y="914"/>
                    <a:pt x="2286" y="2057"/>
                    <a:pt x="3429" y="2972"/>
                  </a:cubicBezTo>
                  <a:cubicBezTo>
                    <a:pt x="2286" y="2057"/>
                    <a:pt x="1143" y="1143"/>
                    <a:pt x="0" y="0"/>
                  </a:cubicBezTo>
                  <a:close/>
                </a:path>
              </a:pathLst>
            </a:custGeom>
            <a:solidFill>
              <a:srgbClr val="FFFFFF"/>
            </a:solidFill>
            <a:ln w="2286" cap="flat">
              <a:noFill/>
              <a:prstDash val="solid"/>
              <a:miter/>
            </a:ln>
          </p:spPr>
          <p:txBody>
            <a:bodyPr rtlCol="0" anchor="ctr"/>
            <a:lstStyle/>
            <a:p>
              <a:endParaRPr lang="en-US"/>
            </a:p>
          </p:txBody>
        </p:sp>
        <p:sp>
          <p:nvSpPr>
            <p:cNvPr id="45" name="Freeform 183">
              <a:extLst>
                <a:ext uri="{FF2B5EF4-FFF2-40B4-BE49-F238E27FC236}">
                  <a16:creationId xmlns:a16="http://schemas.microsoft.com/office/drawing/2014/main" id="{0F536704-68CB-2E3F-67DF-7401F42F7D76}"/>
                </a:ext>
              </a:extLst>
            </p:cNvPr>
            <p:cNvSpPr/>
            <p:nvPr/>
          </p:nvSpPr>
          <p:spPr>
            <a:xfrm>
              <a:off x="9062085" y="1995906"/>
              <a:ext cx="2286" cy="2971"/>
            </a:xfrm>
            <a:custGeom>
              <a:avLst/>
              <a:gdLst>
                <a:gd name="connsiteX0" fmla="*/ 0 w 2286"/>
                <a:gd name="connsiteY0" fmla="*/ 0 h 2971"/>
                <a:gd name="connsiteX1" fmla="*/ 2286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686" y="914"/>
                    <a:pt x="1600" y="2057"/>
                    <a:pt x="2286" y="2972"/>
                  </a:cubicBezTo>
                  <a:cubicBezTo>
                    <a:pt x="1600"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8" name="Freeform 184">
              <a:extLst>
                <a:ext uri="{FF2B5EF4-FFF2-40B4-BE49-F238E27FC236}">
                  <a16:creationId xmlns:a16="http://schemas.microsoft.com/office/drawing/2014/main" id="{8F675B7E-001A-12EE-3002-EAD2957FE98B}"/>
                </a:ext>
              </a:extLst>
            </p:cNvPr>
            <p:cNvSpPr/>
            <p:nvPr/>
          </p:nvSpPr>
          <p:spPr>
            <a:xfrm>
              <a:off x="9044711" y="1977390"/>
              <a:ext cx="3200" cy="2971"/>
            </a:xfrm>
            <a:custGeom>
              <a:avLst/>
              <a:gdLst>
                <a:gd name="connsiteX0" fmla="*/ 0 w 3200"/>
                <a:gd name="connsiteY0" fmla="*/ 0 h 2971"/>
                <a:gd name="connsiteX1" fmla="*/ 3201 w 3200"/>
                <a:gd name="connsiteY1" fmla="*/ 2972 h 2971"/>
                <a:gd name="connsiteX2" fmla="*/ 0 w 3200"/>
                <a:gd name="connsiteY2" fmla="*/ 0 h 2971"/>
              </a:gdLst>
              <a:ahLst/>
              <a:cxnLst>
                <a:cxn ang="0">
                  <a:pos x="connsiteX0" y="connsiteY0"/>
                </a:cxn>
                <a:cxn ang="0">
                  <a:pos x="connsiteX1" y="connsiteY1"/>
                </a:cxn>
                <a:cxn ang="0">
                  <a:pos x="connsiteX2" y="connsiteY2"/>
                </a:cxn>
              </a:cxnLst>
              <a:rect l="l" t="t" r="r" b="b"/>
              <a:pathLst>
                <a:path w="3200" h="2971">
                  <a:moveTo>
                    <a:pt x="0" y="0"/>
                  </a:moveTo>
                  <a:cubicBezTo>
                    <a:pt x="1143" y="914"/>
                    <a:pt x="2286" y="2057"/>
                    <a:pt x="3201" y="2972"/>
                  </a:cubicBezTo>
                  <a:cubicBezTo>
                    <a:pt x="2058" y="2057"/>
                    <a:pt x="1143" y="914"/>
                    <a:pt x="0" y="0"/>
                  </a:cubicBezTo>
                  <a:close/>
                </a:path>
              </a:pathLst>
            </a:custGeom>
            <a:solidFill>
              <a:srgbClr val="FFFFFF"/>
            </a:solidFill>
            <a:ln w="2286" cap="flat">
              <a:noFill/>
              <a:prstDash val="solid"/>
              <a:miter/>
            </a:ln>
          </p:spPr>
          <p:txBody>
            <a:bodyPr rtlCol="0" anchor="ctr"/>
            <a:lstStyle/>
            <a:p>
              <a:endParaRPr lang="en-US"/>
            </a:p>
          </p:txBody>
        </p:sp>
        <p:sp>
          <p:nvSpPr>
            <p:cNvPr id="49" name="Freeform 185">
              <a:extLst>
                <a:ext uri="{FF2B5EF4-FFF2-40B4-BE49-F238E27FC236}">
                  <a16:creationId xmlns:a16="http://schemas.microsoft.com/office/drawing/2014/main" id="{BB4DDDB0-7AE6-846F-EC84-2AA08C8A9F91}"/>
                </a:ext>
              </a:extLst>
            </p:cNvPr>
            <p:cNvSpPr/>
            <p:nvPr/>
          </p:nvSpPr>
          <p:spPr>
            <a:xfrm>
              <a:off x="8929954" y="2291257"/>
              <a:ext cx="15544" cy="378"/>
            </a:xfrm>
            <a:custGeom>
              <a:avLst/>
              <a:gdLst>
                <a:gd name="connsiteX0" fmla="*/ 0 w 15544"/>
                <a:gd name="connsiteY0" fmla="*/ 0 h 378"/>
                <a:gd name="connsiteX1" fmla="*/ 15545 w 15544"/>
                <a:gd name="connsiteY1" fmla="*/ 229 h 378"/>
                <a:gd name="connsiteX2" fmla="*/ 0 w 15544"/>
                <a:gd name="connsiteY2" fmla="*/ 0 h 378"/>
              </a:gdLst>
              <a:ahLst/>
              <a:cxnLst>
                <a:cxn ang="0">
                  <a:pos x="connsiteX0" y="connsiteY0"/>
                </a:cxn>
                <a:cxn ang="0">
                  <a:pos x="connsiteX1" y="connsiteY1"/>
                </a:cxn>
                <a:cxn ang="0">
                  <a:pos x="connsiteX2" y="connsiteY2"/>
                </a:cxn>
              </a:cxnLst>
              <a:rect l="l" t="t" r="r" b="b"/>
              <a:pathLst>
                <a:path w="15544" h="378">
                  <a:moveTo>
                    <a:pt x="0" y="0"/>
                  </a:moveTo>
                  <a:cubicBezTo>
                    <a:pt x="5029" y="457"/>
                    <a:pt x="10287" y="457"/>
                    <a:pt x="15545" y="229"/>
                  </a:cubicBezTo>
                  <a:cubicBezTo>
                    <a:pt x="10287" y="457"/>
                    <a:pt x="5258" y="457"/>
                    <a:pt x="0" y="0"/>
                  </a:cubicBezTo>
                  <a:close/>
                </a:path>
              </a:pathLst>
            </a:custGeom>
            <a:solidFill>
              <a:srgbClr val="FFFFFF"/>
            </a:solidFill>
            <a:ln w="2286" cap="flat">
              <a:noFill/>
              <a:prstDash val="solid"/>
              <a:miter/>
            </a:ln>
          </p:spPr>
          <p:txBody>
            <a:bodyPr rtlCol="0" anchor="ctr"/>
            <a:lstStyle/>
            <a:p>
              <a:endParaRPr lang="en-US"/>
            </a:p>
          </p:txBody>
        </p:sp>
        <p:sp>
          <p:nvSpPr>
            <p:cNvPr id="50" name="Freeform 186">
              <a:extLst>
                <a:ext uri="{FF2B5EF4-FFF2-40B4-BE49-F238E27FC236}">
                  <a16:creationId xmlns:a16="http://schemas.microsoft.com/office/drawing/2014/main" id="{11FDBCCE-4247-FBA3-0E5C-F0F6E6891630}"/>
                </a:ext>
              </a:extLst>
            </p:cNvPr>
            <p:cNvSpPr/>
            <p:nvPr/>
          </p:nvSpPr>
          <p:spPr>
            <a:xfrm>
              <a:off x="8765064" y="1941499"/>
              <a:ext cx="301609" cy="284154"/>
            </a:xfrm>
            <a:custGeom>
              <a:avLst/>
              <a:gdLst>
                <a:gd name="connsiteX0" fmla="*/ 96996 w 301609"/>
                <a:gd name="connsiteY0" fmla="*/ 278663 h 284154"/>
                <a:gd name="connsiteX1" fmla="*/ 193008 w 301609"/>
                <a:gd name="connsiteY1" fmla="*/ 275920 h 284154"/>
                <a:gd name="connsiteX2" fmla="*/ 284219 w 301609"/>
                <a:gd name="connsiteY2" fmla="*/ 206654 h 284154"/>
                <a:gd name="connsiteX3" fmla="*/ 250615 w 301609"/>
                <a:gd name="connsiteY3" fmla="*/ 27889 h 284154"/>
                <a:gd name="connsiteX4" fmla="*/ 214725 w 301609"/>
                <a:gd name="connsiteY4" fmla="*/ 2743 h 284154"/>
                <a:gd name="connsiteX5" fmla="*/ 185692 w 301609"/>
                <a:gd name="connsiteY5" fmla="*/ 0 h 284154"/>
                <a:gd name="connsiteX6" fmla="*/ 34359 w 301609"/>
                <a:gd name="connsiteY6" fmla="*/ 64008 h 284154"/>
                <a:gd name="connsiteX7" fmla="*/ 13557 w 301609"/>
                <a:gd name="connsiteY7" fmla="*/ 247574 h 284154"/>
                <a:gd name="connsiteX8" fmla="*/ 10356 w 301609"/>
                <a:gd name="connsiteY8" fmla="*/ 237287 h 284154"/>
                <a:gd name="connsiteX9" fmla="*/ 96996 w 301609"/>
                <a:gd name="connsiteY9" fmla="*/ 278663 h 28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09" h="284154">
                  <a:moveTo>
                    <a:pt x="96996" y="278663"/>
                  </a:moveTo>
                  <a:cubicBezTo>
                    <a:pt x="128085" y="285521"/>
                    <a:pt x="162604" y="287350"/>
                    <a:pt x="193008" y="275920"/>
                  </a:cubicBezTo>
                  <a:cubicBezTo>
                    <a:pt x="230041" y="262204"/>
                    <a:pt x="264102" y="241859"/>
                    <a:pt x="284219" y="206654"/>
                  </a:cubicBezTo>
                  <a:cubicBezTo>
                    <a:pt x="318052" y="147676"/>
                    <a:pt x="300221" y="72238"/>
                    <a:pt x="250615" y="27889"/>
                  </a:cubicBezTo>
                  <a:cubicBezTo>
                    <a:pt x="239642" y="18059"/>
                    <a:pt x="227526" y="9601"/>
                    <a:pt x="214725" y="2743"/>
                  </a:cubicBezTo>
                  <a:cubicBezTo>
                    <a:pt x="205581" y="914"/>
                    <a:pt x="195979" y="0"/>
                    <a:pt x="185692" y="0"/>
                  </a:cubicBezTo>
                  <a:cubicBezTo>
                    <a:pt x="90366" y="0"/>
                    <a:pt x="54476" y="35204"/>
                    <a:pt x="34359" y="64008"/>
                  </a:cubicBezTo>
                  <a:cubicBezTo>
                    <a:pt x="-6560" y="122530"/>
                    <a:pt x="-7475" y="183566"/>
                    <a:pt x="13557" y="247574"/>
                  </a:cubicBezTo>
                  <a:cubicBezTo>
                    <a:pt x="12414" y="244145"/>
                    <a:pt x="11271" y="240716"/>
                    <a:pt x="10356" y="237287"/>
                  </a:cubicBezTo>
                  <a:cubicBezTo>
                    <a:pt x="36645" y="257404"/>
                    <a:pt x="67278" y="272263"/>
                    <a:pt x="96996" y="278663"/>
                  </a:cubicBezTo>
                  <a:close/>
                </a:path>
              </a:pathLst>
            </a:custGeom>
            <a:solidFill>
              <a:srgbClr val="FFFFFF"/>
            </a:solidFill>
            <a:ln w="2286" cap="flat">
              <a:noFill/>
              <a:prstDash val="solid"/>
              <a:miter/>
            </a:ln>
          </p:spPr>
          <p:txBody>
            <a:bodyPr rtlCol="0" anchor="ctr"/>
            <a:lstStyle/>
            <a:p>
              <a:endParaRPr lang="en-US"/>
            </a:p>
          </p:txBody>
        </p:sp>
        <p:sp>
          <p:nvSpPr>
            <p:cNvPr id="51" name="Freeform 187">
              <a:extLst>
                <a:ext uri="{FF2B5EF4-FFF2-40B4-BE49-F238E27FC236}">
                  <a16:creationId xmlns:a16="http://schemas.microsoft.com/office/drawing/2014/main" id="{ADE4F58E-FE79-F34F-725C-0D50B3B084B6}"/>
                </a:ext>
              </a:extLst>
            </p:cNvPr>
            <p:cNvSpPr/>
            <p:nvPr/>
          </p:nvSpPr>
          <p:spPr>
            <a:xfrm>
              <a:off x="9084716" y="2031568"/>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8" y="686"/>
                    <a:pt x="686" y="1372"/>
                    <a:pt x="1143" y="2286"/>
                  </a:cubicBezTo>
                  <a:cubicBezTo>
                    <a:pt x="686" y="1372"/>
                    <a:pt x="458"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188">
              <a:extLst>
                <a:ext uri="{FF2B5EF4-FFF2-40B4-BE49-F238E27FC236}">
                  <a16:creationId xmlns:a16="http://schemas.microsoft.com/office/drawing/2014/main" id="{F7F42F2C-47D6-3696-AC36-52B0ADE76607}"/>
                </a:ext>
              </a:extLst>
            </p:cNvPr>
            <p:cNvSpPr/>
            <p:nvPr/>
          </p:nvSpPr>
          <p:spPr>
            <a:xfrm>
              <a:off x="9048369" y="1980819"/>
              <a:ext cx="13030" cy="14173"/>
            </a:xfrm>
            <a:custGeom>
              <a:avLst/>
              <a:gdLst>
                <a:gd name="connsiteX0" fmla="*/ 13030 w 13030"/>
                <a:gd name="connsiteY0" fmla="*/ 14173 h 14173"/>
                <a:gd name="connsiteX1" fmla="*/ 0 w 13030"/>
                <a:gd name="connsiteY1" fmla="*/ 0 h 14173"/>
                <a:gd name="connsiteX2" fmla="*/ 13030 w 13030"/>
                <a:gd name="connsiteY2" fmla="*/ 14173 h 14173"/>
              </a:gdLst>
              <a:ahLst/>
              <a:cxnLst>
                <a:cxn ang="0">
                  <a:pos x="connsiteX0" y="connsiteY0"/>
                </a:cxn>
                <a:cxn ang="0">
                  <a:pos x="connsiteX1" y="connsiteY1"/>
                </a:cxn>
                <a:cxn ang="0">
                  <a:pos x="connsiteX2" y="connsiteY2"/>
                </a:cxn>
              </a:cxnLst>
              <a:rect l="l" t="t" r="r" b="b"/>
              <a:pathLst>
                <a:path w="13030" h="14173">
                  <a:moveTo>
                    <a:pt x="13030" y="14173"/>
                  </a:moveTo>
                  <a:cubicBezTo>
                    <a:pt x="8915" y="9144"/>
                    <a:pt x="4572" y="4572"/>
                    <a:pt x="0" y="0"/>
                  </a:cubicBezTo>
                  <a:cubicBezTo>
                    <a:pt x="4801" y="4572"/>
                    <a:pt x="8915" y="9144"/>
                    <a:pt x="13030" y="14173"/>
                  </a:cubicBezTo>
                  <a:close/>
                </a:path>
              </a:pathLst>
            </a:custGeom>
            <a:solidFill>
              <a:srgbClr val="FFFFFF"/>
            </a:solidFill>
            <a:ln w="2286" cap="flat">
              <a:noFill/>
              <a:prstDash val="solid"/>
              <a:miter/>
            </a:ln>
          </p:spPr>
          <p:txBody>
            <a:bodyPr rtlCol="0" anchor="ctr"/>
            <a:lstStyle/>
            <a:p>
              <a:endParaRPr lang="en-US"/>
            </a:p>
          </p:txBody>
        </p:sp>
        <p:sp>
          <p:nvSpPr>
            <p:cNvPr id="53" name="Freeform 189">
              <a:extLst>
                <a:ext uri="{FF2B5EF4-FFF2-40B4-BE49-F238E27FC236}">
                  <a16:creationId xmlns:a16="http://schemas.microsoft.com/office/drawing/2014/main" id="{C076194F-AE6C-A78B-6B7E-31B1C8E5AC7C}"/>
                </a:ext>
              </a:extLst>
            </p:cNvPr>
            <p:cNvSpPr/>
            <p:nvPr/>
          </p:nvSpPr>
          <p:spPr>
            <a:xfrm>
              <a:off x="9087231" y="20365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686" y="1372"/>
                    <a:pt x="914" y="2286"/>
                  </a:cubicBezTo>
                  <a:cubicBezTo>
                    <a:pt x="686"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54" name="Freeform 190">
              <a:extLst>
                <a:ext uri="{FF2B5EF4-FFF2-40B4-BE49-F238E27FC236}">
                  <a16:creationId xmlns:a16="http://schemas.microsoft.com/office/drawing/2014/main" id="{6A13390C-986C-D6B3-E6B7-18C78B338AD4}"/>
                </a:ext>
              </a:extLst>
            </p:cNvPr>
            <p:cNvSpPr/>
            <p:nvPr/>
          </p:nvSpPr>
          <p:spPr>
            <a:xfrm>
              <a:off x="9089745" y="2041855"/>
              <a:ext cx="914" cy="2057"/>
            </a:xfrm>
            <a:custGeom>
              <a:avLst/>
              <a:gdLst>
                <a:gd name="connsiteX0" fmla="*/ 0 w 914"/>
                <a:gd name="connsiteY0" fmla="*/ 0 h 2057"/>
                <a:gd name="connsiteX1" fmla="*/ 914 w 914"/>
                <a:gd name="connsiteY1" fmla="*/ 2057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8" y="686"/>
                    <a:pt x="685" y="1372"/>
                    <a:pt x="914" y="2057"/>
                  </a:cubicBezTo>
                  <a:cubicBezTo>
                    <a:pt x="457"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55" name="Freeform 191">
              <a:extLst>
                <a:ext uri="{FF2B5EF4-FFF2-40B4-BE49-F238E27FC236}">
                  <a16:creationId xmlns:a16="http://schemas.microsoft.com/office/drawing/2014/main" id="{FAEAA5E9-17A6-FD1C-21EB-6CC7794EBBBB}"/>
                </a:ext>
              </a:extLst>
            </p:cNvPr>
            <p:cNvSpPr/>
            <p:nvPr/>
          </p:nvSpPr>
          <p:spPr>
            <a:xfrm>
              <a:off x="9068943" y="2004822"/>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372" y="1829"/>
                    <a:pt x="1829" y="2743"/>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56" name="Freeform 192">
              <a:extLst>
                <a:ext uri="{FF2B5EF4-FFF2-40B4-BE49-F238E27FC236}">
                  <a16:creationId xmlns:a16="http://schemas.microsoft.com/office/drawing/2014/main" id="{EBE39C93-25EE-1DF2-1B7A-5C3868FDA5AF}"/>
                </a:ext>
              </a:extLst>
            </p:cNvPr>
            <p:cNvSpPr/>
            <p:nvPr/>
          </p:nvSpPr>
          <p:spPr>
            <a:xfrm>
              <a:off x="8956014" y="2289657"/>
              <a:ext cx="10744" cy="1371"/>
            </a:xfrm>
            <a:custGeom>
              <a:avLst/>
              <a:gdLst>
                <a:gd name="connsiteX0" fmla="*/ 10744 w 10744"/>
                <a:gd name="connsiteY0" fmla="*/ 0 h 1371"/>
                <a:gd name="connsiteX1" fmla="*/ 0 w 10744"/>
                <a:gd name="connsiteY1" fmla="*/ 1372 h 1371"/>
                <a:gd name="connsiteX2" fmla="*/ 10744 w 10744"/>
                <a:gd name="connsiteY2" fmla="*/ 0 h 1371"/>
              </a:gdLst>
              <a:ahLst/>
              <a:cxnLst>
                <a:cxn ang="0">
                  <a:pos x="connsiteX0" y="connsiteY0"/>
                </a:cxn>
                <a:cxn ang="0">
                  <a:pos x="connsiteX1" y="connsiteY1"/>
                </a:cxn>
                <a:cxn ang="0">
                  <a:pos x="connsiteX2" y="connsiteY2"/>
                </a:cxn>
              </a:cxnLst>
              <a:rect l="l" t="t" r="r" b="b"/>
              <a:pathLst>
                <a:path w="10744" h="1371">
                  <a:moveTo>
                    <a:pt x="10744" y="0"/>
                  </a:moveTo>
                  <a:cubicBezTo>
                    <a:pt x="7086" y="686"/>
                    <a:pt x="3657" y="1143"/>
                    <a:pt x="0" y="1372"/>
                  </a:cubicBezTo>
                  <a:cubicBezTo>
                    <a:pt x="3657" y="1143"/>
                    <a:pt x="7315" y="686"/>
                    <a:pt x="10744" y="0"/>
                  </a:cubicBezTo>
                  <a:close/>
                </a:path>
              </a:pathLst>
            </a:custGeom>
            <a:solidFill>
              <a:srgbClr val="FFFFFF"/>
            </a:solidFill>
            <a:ln w="2286" cap="flat">
              <a:noFill/>
              <a:prstDash val="solid"/>
              <a:miter/>
            </a:ln>
          </p:spPr>
          <p:txBody>
            <a:bodyPr rtlCol="0" anchor="ctr"/>
            <a:lstStyle/>
            <a:p>
              <a:endParaRPr lang="en-US"/>
            </a:p>
          </p:txBody>
        </p:sp>
        <p:sp>
          <p:nvSpPr>
            <p:cNvPr id="57" name="Freeform 193">
              <a:extLst>
                <a:ext uri="{FF2B5EF4-FFF2-40B4-BE49-F238E27FC236}">
                  <a16:creationId xmlns:a16="http://schemas.microsoft.com/office/drawing/2014/main" id="{8BBDBED6-72A1-9CF0-8963-36853C4A4966}"/>
                </a:ext>
              </a:extLst>
            </p:cNvPr>
            <p:cNvSpPr/>
            <p:nvPr/>
          </p:nvSpPr>
          <p:spPr>
            <a:xfrm>
              <a:off x="8977731" y="2282799"/>
              <a:ext cx="16459" cy="4800"/>
            </a:xfrm>
            <a:custGeom>
              <a:avLst/>
              <a:gdLst>
                <a:gd name="connsiteX0" fmla="*/ 16459 w 16459"/>
                <a:gd name="connsiteY0" fmla="*/ 0 h 4800"/>
                <a:gd name="connsiteX1" fmla="*/ 0 w 16459"/>
                <a:gd name="connsiteY1" fmla="*/ 4801 h 4800"/>
                <a:gd name="connsiteX2" fmla="*/ 16459 w 16459"/>
                <a:gd name="connsiteY2" fmla="*/ 0 h 4800"/>
              </a:gdLst>
              <a:ahLst/>
              <a:cxnLst>
                <a:cxn ang="0">
                  <a:pos x="connsiteX0" y="connsiteY0"/>
                </a:cxn>
                <a:cxn ang="0">
                  <a:pos x="connsiteX1" y="connsiteY1"/>
                </a:cxn>
                <a:cxn ang="0">
                  <a:pos x="connsiteX2" y="connsiteY2"/>
                </a:cxn>
              </a:cxnLst>
              <a:rect l="l" t="t" r="r" b="b"/>
              <a:pathLst>
                <a:path w="16459" h="4800">
                  <a:moveTo>
                    <a:pt x="16459" y="0"/>
                  </a:moveTo>
                  <a:cubicBezTo>
                    <a:pt x="10972" y="1829"/>
                    <a:pt x="5486" y="3429"/>
                    <a:pt x="0" y="4801"/>
                  </a:cubicBezTo>
                  <a:cubicBezTo>
                    <a:pt x="5486" y="3429"/>
                    <a:pt x="10972" y="1829"/>
                    <a:pt x="16459" y="0"/>
                  </a:cubicBezTo>
                  <a:close/>
                </a:path>
              </a:pathLst>
            </a:custGeom>
            <a:solidFill>
              <a:srgbClr val="FFFFFF"/>
            </a:solidFill>
            <a:ln w="2286" cap="flat">
              <a:noFill/>
              <a:prstDash val="solid"/>
              <a:miter/>
            </a:ln>
          </p:spPr>
          <p:txBody>
            <a:bodyPr rtlCol="0" anchor="ctr"/>
            <a:lstStyle/>
            <a:p>
              <a:endParaRPr lang="en-US"/>
            </a:p>
          </p:txBody>
        </p:sp>
        <p:sp>
          <p:nvSpPr>
            <p:cNvPr id="58" name="Freeform 194">
              <a:extLst>
                <a:ext uri="{FF2B5EF4-FFF2-40B4-BE49-F238E27FC236}">
                  <a16:creationId xmlns:a16="http://schemas.microsoft.com/office/drawing/2014/main" id="{15F67A26-0F3D-61C2-FD60-AF59D5D3A9A7}"/>
                </a:ext>
              </a:extLst>
            </p:cNvPr>
            <p:cNvSpPr/>
            <p:nvPr/>
          </p:nvSpPr>
          <p:spPr>
            <a:xfrm>
              <a:off x="8910066" y="2288743"/>
              <a:ext cx="9829" cy="1600"/>
            </a:xfrm>
            <a:custGeom>
              <a:avLst/>
              <a:gdLst>
                <a:gd name="connsiteX0" fmla="*/ 9830 w 9829"/>
                <a:gd name="connsiteY0" fmla="*/ 1600 h 1600"/>
                <a:gd name="connsiteX1" fmla="*/ 0 w 9829"/>
                <a:gd name="connsiteY1" fmla="*/ 0 h 1600"/>
                <a:gd name="connsiteX2" fmla="*/ 9830 w 9829"/>
                <a:gd name="connsiteY2" fmla="*/ 1600 h 1600"/>
              </a:gdLst>
              <a:ahLst/>
              <a:cxnLst>
                <a:cxn ang="0">
                  <a:pos x="connsiteX0" y="connsiteY0"/>
                </a:cxn>
                <a:cxn ang="0">
                  <a:pos x="connsiteX1" y="connsiteY1"/>
                </a:cxn>
                <a:cxn ang="0">
                  <a:pos x="connsiteX2" y="connsiteY2"/>
                </a:cxn>
              </a:cxnLst>
              <a:rect l="l" t="t" r="r" b="b"/>
              <a:pathLst>
                <a:path w="9829" h="1600">
                  <a:moveTo>
                    <a:pt x="9830" y="1600"/>
                  </a:moveTo>
                  <a:cubicBezTo>
                    <a:pt x="6401" y="1143"/>
                    <a:pt x="3200" y="686"/>
                    <a:pt x="0" y="0"/>
                  </a:cubicBezTo>
                  <a:cubicBezTo>
                    <a:pt x="3200" y="686"/>
                    <a:pt x="6629" y="1143"/>
                    <a:pt x="9830" y="1600"/>
                  </a:cubicBezTo>
                  <a:close/>
                </a:path>
              </a:pathLst>
            </a:custGeom>
            <a:solidFill>
              <a:srgbClr val="FFFFFF"/>
            </a:solidFill>
            <a:ln w="2286" cap="flat">
              <a:noFill/>
              <a:prstDash val="solid"/>
              <a:miter/>
            </a:ln>
          </p:spPr>
          <p:txBody>
            <a:bodyPr rtlCol="0" anchor="ctr"/>
            <a:lstStyle/>
            <a:p>
              <a:endParaRPr lang="en-US"/>
            </a:p>
          </p:txBody>
        </p:sp>
        <p:sp>
          <p:nvSpPr>
            <p:cNvPr id="59" name="Freeform 195">
              <a:extLst>
                <a:ext uri="{FF2B5EF4-FFF2-40B4-BE49-F238E27FC236}">
                  <a16:creationId xmlns:a16="http://schemas.microsoft.com/office/drawing/2014/main" id="{2BEECD5F-D00A-2C53-8A75-CAA781CDDD18}"/>
                </a:ext>
              </a:extLst>
            </p:cNvPr>
            <p:cNvSpPr/>
            <p:nvPr/>
          </p:nvSpPr>
          <p:spPr>
            <a:xfrm>
              <a:off x="8891092" y="2283942"/>
              <a:ext cx="9372" cy="2743"/>
            </a:xfrm>
            <a:custGeom>
              <a:avLst/>
              <a:gdLst>
                <a:gd name="connsiteX0" fmla="*/ 9373 w 9372"/>
                <a:gd name="connsiteY0" fmla="*/ 2743 h 2743"/>
                <a:gd name="connsiteX1" fmla="*/ 0 w 9372"/>
                <a:gd name="connsiteY1" fmla="*/ 0 h 2743"/>
                <a:gd name="connsiteX2" fmla="*/ 9373 w 9372"/>
                <a:gd name="connsiteY2" fmla="*/ 2743 h 2743"/>
              </a:gdLst>
              <a:ahLst/>
              <a:cxnLst>
                <a:cxn ang="0">
                  <a:pos x="connsiteX0" y="connsiteY0"/>
                </a:cxn>
                <a:cxn ang="0">
                  <a:pos x="connsiteX1" y="connsiteY1"/>
                </a:cxn>
                <a:cxn ang="0">
                  <a:pos x="connsiteX2" y="connsiteY2"/>
                </a:cxn>
              </a:cxnLst>
              <a:rect l="l" t="t" r="r" b="b"/>
              <a:pathLst>
                <a:path w="9372" h="2743">
                  <a:moveTo>
                    <a:pt x="9373" y="2743"/>
                  </a:moveTo>
                  <a:cubicBezTo>
                    <a:pt x="6172" y="1829"/>
                    <a:pt x="2972" y="1143"/>
                    <a:pt x="0" y="0"/>
                  </a:cubicBezTo>
                  <a:cubicBezTo>
                    <a:pt x="2972" y="914"/>
                    <a:pt x="6172" y="1829"/>
                    <a:pt x="9373" y="2743"/>
                  </a:cubicBezTo>
                  <a:close/>
                </a:path>
              </a:pathLst>
            </a:custGeom>
            <a:solidFill>
              <a:srgbClr val="FFFFFF"/>
            </a:solidFill>
            <a:ln w="2286" cap="flat">
              <a:noFill/>
              <a:prstDash val="solid"/>
              <a:miter/>
            </a:ln>
          </p:spPr>
          <p:txBody>
            <a:bodyPr rtlCol="0" anchor="ctr"/>
            <a:lstStyle/>
            <a:p>
              <a:endParaRPr lang="en-US"/>
            </a:p>
          </p:txBody>
        </p:sp>
        <p:sp>
          <p:nvSpPr>
            <p:cNvPr id="60" name="Freeform 196">
              <a:extLst>
                <a:ext uri="{FF2B5EF4-FFF2-40B4-BE49-F238E27FC236}">
                  <a16:creationId xmlns:a16="http://schemas.microsoft.com/office/drawing/2014/main" id="{924CAADB-DE85-D511-9BD1-CD2F69D08C88}"/>
                </a:ext>
              </a:extLst>
            </p:cNvPr>
            <p:cNvSpPr/>
            <p:nvPr/>
          </p:nvSpPr>
          <p:spPr>
            <a:xfrm>
              <a:off x="9014993" y="1956587"/>
              <a:ext cx="25146" cy="16916"/>
            </a:xfrm>
            <a:custGeom>
              <a:avLst/>
              <a:gdLst>
                <a:gd name="connsiteX0" fmla="*/ 0 w 25146"/>
                <a:gd name="connsiteY0" fmla="*/ 0 h 16916"/>
                <a:gd name="connsiteX1" fmla="*/ 25146 w 25146"/>
                <a:gd name="connsiteY1" fmla="*/ 16916 h 16916"/>
                <a:gd name="connsiteX2" fmla="*/ 0 w 25146"/>
                <a:gd name="connsiteY2" fmla="*/ 0 h 16916"/>
              </a:gdLst>
              <a:ahLst/>
              <a:cxnLst>
                <a:cxn ang="0">
                  <a:pos x="connsiteX0" y="connsiteY0"/>
                </a:cxn>
                <a:cxn ang="0">
                  <a:pos x="connsiteX1" y="connsiteY1"/>
                </a:cxn>
                <a:cxn ang="0">
                  <a:pos x="connsiteX2" y="connsiteY2"/>
                </a:cxn>
              </a:cxnLst>
              <a:rect l="l" t="t" r="r" b="b"/>
              <a:pathLst>
                <a:path w="25146" h="16916">
                  <a:moveTo>
                    <a:pt x="0" y="0"/>
                  </a:moveTo>
                  <a:cubicBezTo>
                    <a:pt x="9144" y="4801"/>
                    <a:pt x="17603" y="10516"/>
                    <a:pt x="25146" y="16916"/>
                  </a:cubicBezTo>
                  <a:cubicBezTo>
                    <a:pt x="17603" y="10287"/>
                    <a:pt x="9144" y="4572"/>
                    <a:pt x="0" y="0"/>
                  </a:cubicBezTo>
                  <a:close/>
                </a:path>
              </a:pathLst>
            </a:custGeom>
            <a:solidFill>
              <a:srgbClr val="FFFFFF"/>
            </a:solidFill>
            <a:ln w="2286" cap="flat">
              <a:noFill/>
              <a:prstDash val="solid"/>
              <a:miter/>
            </a:ln>
          </p:spPr>
          <p:txBody>
            <a:bodyPr rtlCol="0" anchor="ctr"/>
            <a:lstStyle/>
            <a:p>
              <a:endParaRPr lang="en-US"/>
            </a:p>
          </p:txBody>
        </p:sp>
        <p:sp>
          <p:nvSpPr>
            <p:cNvPr id="61" name="Freeform 197">
              <a:extLst>
                <a:ext uri="{FF2B5EF4-FFF2-40B4-BE49-F238E27FC236}">
                  <a16:creationId xmlns:a16="http://schemas.microsoft.com/office/drawing/2014/main" id="{2309C44B-41C6-A963-BD55-9E3DCFD40E40}"/>
                </a:ext>
              </a:extLst>
            </p:cNvPr>
            <p:cNvSpPr/>
            <p:nvPr/>
          </p:nvSpPr>
          <p:spPr>
            <a:xfrm>
              <a:off x="8999677" y="2273198"/>
              <a:ext cx="16687" cy="7543"/>
            </a:xfrm>
            <a:custGeom>
              <a:avLst/>
              <a:gdLst>
                <a:gd name="connsiteX0" fmla="*/ 16688 w 16687"/>
                <a:gd name="connsiteY0" fmla="*/ 0 h 7543"/>
                <a:gd name="connsiteX1" fmla="*/ 0 w 16687"/>
                <a:gd name="connsiteY1" fmla="*/ 7544 h 7543"/>
                <a:gd name="connsiteX2" fmla="*/ 16688 w 16687"/>
                <a:gd name="connsiteY2" fmla="*/ 0 h 7543"/>
              </a:gdLst>
              <a:ahLst/>
              <a:cxnLst>
                <a:cxn ang="0">
                  <a:pos x="connsiteX0" y="connsiteY0"/>
                </a:cxn>
                <a:cxn ang="0">
                  <a:pos x="connsiteX1" y="connsiteY1"/>
                </a:cxn>
                <a:cxn ang="0">
                  <a:pos x="connsiteX2" y="connsiteY2"/>
                </a:cxn>
              </a:cxnLst>
              <a:rect l="l" t="t" r="r" b="b"/>
              <a:pathLst>
                <a:path w="16687" h="7543">
                  <a:moveTo>
                    <a:pt x="16688" y="0"/>
                  </a:moveTo>
                  <a:cubicBezTo>
                    <a:pt x="11202" y="2972"/>
                    <a:pt x="5487" y="5258"/>
                    <a:pt x="0" y="7544"/>
                  </a:cubicBezTo>
                  <a:cubicBezTo>
                    <a:pt x="5487" y="5258"/>
                    <a:pt x="11202" y="2743"/>
                    <a:pt x="16688" y="0"/>
                  </a:cubicBezTo>
                  <a:close/>
                </a:path>
              </a:pathLst>
            </a:custGeom>
            <a:solidFill>
              <a:srgbClr val="FFFFFF"/>
            </a:solidFill>
            <a:ln w="2286" cap="flat">
              <a:noFill/>
              <a:prstDash val="solid"/>
              <a:miter/>
            </a:ln>
          </p:spPr>
          <p:txBody>
            <a:bodyPr rtlCol="0" anchor="ctr"/>
            <a:lstStyle/>
            <a:p>
              <a:endParaRPr lang="en-US"/>
            </a:p>
          </p:txBody>
        </p:sp>
        <p:sp>
          <p:nvSpPr>
            <p:cNvPr id="62" name="Freeform 198">
              <a:extLst>
                <a:ext uri="{FF2B5EF4-FFF2-40B4-BE49-F238E27FC236}">
                  <a16:creationId xmlns:a16="http://schemas.microsoft.com/office/drawing/2014/main" id="{7FB0257C-96DA-E1B6-46CB-7CF0CA828264}"/>
                </a:ext>
              </a:extLst>
            </p:cNvPr>
            <p:cNvSpPr/>
            <p:nvPr/>
          </p:nvSpPr>
          <p:spPr>
            <a:xfrm>
              <a:off x="8966987" y="2287600"/>
              <a:ext cx="10744" cy="2057"/>
            </a:xfrm>
            <a:custGeom>
              <a:avLst/>
              <a:gdLst>
                <a:gd name="connsiteX0" fmla="*/ 10745 w 10744"/>
                <a:gd name="connsiteY0" fmla="*/ 0 h 2057"/>
                <a:gd name="connsiteX1" fmla="*/ 0 w 10744"/>
                <a:gd name="connsiteY1" fmla="*/ 2057 h 2057"/>
                <a:gd name="connsiteX2" fmla="*/ 10745 w 10744"/>
                <a:gd name="connsiteY2" fmla="*/ 0 h 2057"/>
              </a:gdLst>
              <a:ahLst/>
              <a:cxnLst>
                <a:cxn ang="0">
                  <a:pos x="connsiteX0" y="connsiteY0"/>
                </a:cxn>
                <a:cxn ang="0">
                  <a:pos x="connsiteX1" y="connsiteY1"/>
                </a:cxn>
                <a:cxn ang="0">
                  <a:pos x="connsiteX2" y="connsiteY2"/>
                </a:cxn>
              </a:cxnLst>
              <a:rect l="l" t="t" r="r" b="b"/>
              <a:pathLst>
                <a:path w="10744" h="2057">
                  <a:moveTo>
                    <a:pt x="10745" y="0"/>
                  </a:moveTo>
                  <a:cubicBezTo>
                    <a:pt x="7087" y="914"/>
                    <a:pt x="3429" y="1600"/>
                    <a:pt x="0" y="2057"/>
                  </a:cubicBezTo>
                  <a:cubicBezTo>
                    <a:pt x="3429" y="1372"/>
                    <a:pt x="7087" y="686"/>
                    <a:pt x="10745" y="0"/>
                  </a:cubicBezTo>
                  <a:close/>
                </a:path>
              </a:pathLst>
            </a:custGeom>
            <a:solidFill>
              <a:srgbClr val="FFFFFF"/>
            </a:solidFill>
            <a:ln w="2286" cap="flat">
              <a:noFill/>
              <a:prstDash val="solid"/>
              <a:miter/>
            </a:ln>
          </p:spPr>
          <p:txBody>
            <a:bodyPr rtlCol="0" anchor="ctr"/>
            <a:lstStyle/>
            <a:p>
              <a:endParaRPr lang="en-US"/>
            </a:p>
          </p:txBody>
        </p:sp>
        <p:sp>
          <p:nvSpPr>
            <p:cNvPr id="63" name="Freeform 199">
              <a:extLst>
                <a:ext uri="{FF2B5EF4-FFF2-40B4-BE49-F238E27FC236}">
                  <a16:creationId xmlns:a16="http://schemas.microsoft.com/office/drawing/2014/main" id="{A4AA478F-C746-4876-5AE0-3FAE9D5A3E18}"/>
                </a:ext>
              </a:extLst>
            </p:cNvPr>
            <p:cNvSpPr/>
            <p:nvPr/>
          </p:nvSpPr>
          <p:spPr>
            <a:xfrm>
              <a:off x="9092031" y="2047570"/>
              <a:ext cx="685" cy="1828"/>
            </a:xfrm>
            <a:custGeom>
              <a:avLst/>
              <a:gdLst>
                <a:gd name="connsiteX0" fmla="*/ 0 w 685"/>
                <a:gd name="connsiteY0" fmla="*/ 0 h 1828"/>
                <a:gd name="connsiteX1" fmla="*/ 685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8" y="686"/>
                    <a:pt x="457" y="1143"/>
                    <a:pt x="685" y="1829"/>
                  </a:cubicBezTo>
                  <a:cubicBezTo>
                    <a:pt x="457" y="1143"/>
                    <a:pt x="228" y="457"/>
                    <a:pt x="0" y="0"/>
                  </a:cubicBezTo>
                  <a:close/>
                </a:path>
              </a:pathLst>
            </a:custGeom>
            <a:solidFill>
              <a:srgbClr val="FFFFFF"/>
            </a:solidFill>
            <a:ln w="2286" cap="flat">
              <a:noFill/>
              <a:prstDash val="solid"/>
              <a:miter/>
            </a:ln>
          </p:spPr>
          <p:txBody>
            <a:bodyPr rtlCol="0" anchor="ctr"/>
            <a:lstStyle/>
            <a:p>
              <a:endParaRPr lang="en-US"/>
            </a:p>
          </p:txBody>
        </p:sp>
        <p:sp>
          <p:nvSpPr>
            <p:cNvPr id="64" name="Freeform 200">
              <a:extLst>
                <a:ext uri="{FF2B5EF4-FFF2-40B4-BE49-F238E27FC236}">
                  <a16:creationId xmlns:a16="http://schemas.microsoft.com/office/drawing/2014/main" id="{057F610C-231E-03CE-2A29-094970CBD415}"/>
                </a:ext>
              </a:extLst>
            </p:cNvPr>
            <p:cNvSpPr/>
            <p:nvPr/>
          </p:nvSpPr>
          <p:spPr>
            <a:xfrm>
              <a:off x="8779535" y="2189759"/>
              <a:ext cx="3429" cy="10058"/>
            </a:xfrm>
            <a:custGeom>
              <a:avLst/>
              <a:gdLst>
                <a:gd name="connsiteX0" fmla="*/ 3429 w 3429"/>
                <a:gd name="connsiteY0" fmla="*/ 10058 h 10058"/>
                <a:gd name="connsiteX1" fmla="*/ 0 w 3429"/>
                <a:gd name="connsiteY1" fmla="*/ 0 h 10058"/>
                <a:gd name="connsiteX2" fmla="*/ 3429 w 3429"/>
                <a:gd name="connsiteY2" fmla="*/ 10058 h 10058"/>
              </a:gdLst>
              <a:ahLst/>
              <a:cxnLst>
                <a:cxn ang="0">
                  <a:pos x="connsiteX0" y="connsiteY0"/>
                </a:cxn>
                <a:cxn ang="0">
                  <a:pos x="connsiteX1" y="connsiteY1"/>
                </a:cxn>
                <a:cxn ang="0">
                  <a:pos x="connsiteX2" y="connsiteY2"/>
                </a:cxn>
              </a:cxnLst>
              <a:rect l="l" t="t" r="r" b="b"/>
              <a:pathLst>
                <a:path w="3429" h="10058">
                  <a:moveTo>
                    <a:pt x="3429" y="10058"/>
                  </a:moveTo>
                  <a:cubicBezTo>
                    <a:pt x="2286" y="6629"/>
                    <a:pt x="915" y="3200"/>
                    <a:pt x="0" y="0"/>
                  </a:cubicBezTo>
                  <a:cubicBezTo>
                    <a:pt x="915" y="3429"/>
                    <a:pt x="2058" y="6629"/>
                    <a:pt x="3429" y="10058"/>
                  </a:cubicBezTo>
                  <a:close/>
                </a:path>
              </a:pathLst>
            </a:custGeom>
            <a:solidFill>
              <a:srgbClr val="FFFFFF"/>
            </a:solidFill>
            <a:ln w="2286" cap="flat">
              <a:noFill/>
              <a:prstDash val="solid"/>
              <a:miter/>
            </a:ln>
          </p:spPr>
          <p:txBody>
            <a:bodyPr rtlCol="0" anchor="ctr"/>
            <a:lstStyle/>
            <a:p>
              <a:endParaRPr lang="en-US"/>
            </a:p>
          </p:txBody>
        </p:sp>
        <p:sp>
          <p:nvSpPr>
            <p:cNvPr id="65" name="Freeform 201">
              <a:extLst>
                <a:ext uri="{FF2B5EF4-FFF2-40B4-BE49-F238E27FC236}">
                  <a16:creationId xmlns:a16="http://schemas.microsoft.com/office/drawing/2014/main" id="{D6BF1B56-49D7-0CA2-C67D-03BFE1B3E37E}"/>
                </a:ext>
              </a:extLst>
            </p:cNvPr>
            <p:cNvSpPr/>
            <p:nvPr/>
          </p:nvSpPr>
          <p:spPr>
            <a:xfrm>
              <a:off x="8980017" y="1944243"/>
              <a:ext cx="34975" cy="12344"/>
            </a:xfrm>
            <a:custGeom>
              <a:avLst/>
              <a:gdLst>
                <a:gd name="connsiteX0" fmla="*/ 0 w 34975"/>
                <a:gd name="connsiteY0" fmla="*/ 0 h 12344"/>
                <a:gd name="connsiteX1" fmla="*/ 34975 w 34975"/>
                <a:gd name="connsiteY1" fmla="*/ 12344 h 12344"/>
                <a:gd name="connsiteX2" fmla="*/ 0 w 34975"/>
                <a:gd name="connsiteY2" fmla="*/ 0 h 12344"/>
              </a:gdLst>
              <a:ahLst/>
              <a:cxnLst>
                <a:cxn ang="0">
                  <a:pos x="connsiteX0" y="connsiteY0"/>
                </a:cxn>
                <a:cxn ang="0">
                  <a:pos x="connsiteX1" y="connsiteY1"/>
                </a:cxn>
                <a:cxn ang="0">
                  <a:pos x="connsiteX2" y="connsiteY2"/>
                </a:cxn>
              </a:cxnLst>
              <a:rect l="l" t="t" r="r" b="b"/>
              <a:pathLst>
                <a:path w="34975" h="12344">
                  <a:moveTo>
                    <a:pt x="0" y="0"/>
                  </a:moveTo>
                  <a:cubicBezTo>
                    <a:pt x="12573" y="2515"/>
                    <a:pt x="24231" y="6629"/>
                    <a:pt x="34975" y="12344"/>
                  </a:cubicBezTo>
                  <a:cubicBezTo>
                    <a:pt x="24231" y="6629"/>
                    <a:pt x="12573" y="2515"/>
                    <a:pt x="0" y="0"/>
                  </a:cubicBezTo>
                  <a:close/>
                </a:path>
              </a:pathLst>
            </a:custGeom>
            <a:solidFill>
              <a:srgbClr val="FFFFFF"/>
            </a:solidFill>
            <a:ln w="2286" cap="flat">
              <a:noFill/>
              <a:prstDash val="solid"/>
              <a:miter/>
            </a:ln>
          </p:spPr>
          <p:txBody>
            <a:bodyPr rtlCol="0" anchor="ctr"/>
            <a:lstStyle/>
            <a:p>
              <a:endParaRPr lang="en-US"/>
            </a:p>
          </p:txBody>
        </p:sp>
        <p:sp>
          <p:nvSpPr>
            <p:cNvPr id="66" name="Freeform 202">
              <a:extLst>
                <a:ext uri="{FF2B5EF4-FFF2-40B4-BE49-F238E27FC236}">
                  <a16:creationId xmlns:a16="http://schemas.microsoft.com/office/drawing/2014/main" id="{945582A0-5148-1C32-D6F9-258C417361BB}"/>
                </a:ext>
              </a:extLst>
            </p:cNvPr>
            <p:cNvSpPr/>
            <p:nvPr/>
          </p:nvSpPr>
          <p:spPr>
            <a:xfrm>
              <a:off x="9099118" y="2068372"/>
              <a:ext cx="3200" cy="13944"/>
            </a:xfrm>
            <a:custGeom>
              <a:avLst/>
              <a:gdLst>
                <a:gd name="connsiteX0" fmla="*/ 0 w 3200"/>
                <a:gd name="connsiteY0" fmla="*/ 0 h 13944"/>
                <a:gd name="connsiteX1" fmla="*/ 3201 w 3200"/>
                <a:gd name="connsiteY1" fmla="*/ 13945 h 13944"/>
                <a:gd name="connsiteX2" fmla="*/ 0 w 3200"/>
                <a:gd name="connsiteY2" fmla="*/ 0 h 13944"/>
              </a:gdLst>
              <a:ahLst/>
              <a:cxnLst>
                <a:cxn ang="0">
                  <a:pos x="connsiteX0" y="connsiteY0"/>
                </a:cxn>
                <a:cxn ang="0">
                  <a:pos x="connsiteX1" y="connsiteY1"/>
                </a:cxn>
                <a:cxn ang="0">
                  <a:pos x="connsiteX2" y="connsiteY2"/>
                </a:cxn>
              </a:cxnLst>
              <a:rect l="l" t="t" r="r" b="b"/>
              <a:pathLst>
                <a:path w="3200" h="13944">
                  <a:moveTo>
                    <a:pt x="0" y="0"/>
                  </a:moveTo>
                  <a:cubicBezTo>
                    <a:pt x="1372" y="4572"/>
                    <a:pt x="2286" y="9373"/>
                    <a:pt x="3201" y="13945"/>
                  </a:cubicBezTo>
                  <a:cubicBezTo>
                    <a:pt x="2286" y="9144"/>
                    <a:pt x="1372" y="4572"/>
                    <a:pt x="0" y="0"/>
                  </a:cubicBezTo>
                  <a:close/>
                </a:path>
              </a:pathLst>
            </a:custGeom>
            <a:solidFill>
              <a:srgbClr val="FFFFFF"/>
            </a:solidFill>
            <a:ln w="2286" cap="flat">
              <a:noFill/>
              <a:prstDash val="solid"/>
              <a:miter/>
            </a:ln>
          </p:spPr>
          <p:txBody>
            <a:bodyPr rtlCol="0" anchor="ctr"/>
            <a:lstStyle/>
            <a:p>
              <a:endParaRPr lang="en-US"/>
            </a:p>
          </p:txBody>
        </p:sp>
        <p:sp>
          <p:nvSpPr>
            <p:cNvPr id="67" name="Freeform 203">
              <a:extLst>
                <a:ext uri="{FF2B5EF4-FFF2-40B4-BE49-F238E27FC236}">
                  <a16:creationId xmlns:a16="http://schemas.microsoft.com/office/drawing/2014/main" id="{8311B651-7A2F-1007-1D37-FDF7628126C8}"/>
                </a:ext>
              </a:extLst>
            </p:cNvPr>
            <p:cNvSpPr/>
            <p:nvPr/>
          </p:nvSpPr>
          <p:spPr>
            <a:xfrm>
              <a:off x="9104604" y="2096262"/>
              <a:ext cx="914" cy="14173"/>
            </a:xfrm>
            <a:custGeom>
              <a:avLst/>
              <a:gdLst>
                <a:gd name="connsiteX0" fmla="*/ 0 w 914"/>
                <a:gd name="connsiteY0" fmla="*/ 0 h 14173"/>
                <a:gd name="connsiteX1" fmla="*/ 914 w 914"/>
                <a:gd name="connsiteY1" fmla="*/ 14173 h 14173"/>
                <a:gd name="connsiteX2" fmla="*/ 0 w 914"/>
                <a:gd name="connsiteY2" fmla="*/ 0 h 14173"/>
              </a:gdLst>
              <a:ahLst/>
              <a:cxnLst>
                <a:cxn ang="0">
                  <a:pos x="connsiteX0" y="connsiteY0"/>
                </a:cxn>
                <a:cxn ang="0">
                  <a:pos x="connsiteX1" y="connsiteY1"/>
                </a:cxn>
                <a:cxn ang="0">
                  <a:pos x="connsiteX2" y="connsiteY2"/>
                </a:cxn>
              </a:cxnLst>
              <a:rect l="l" t="t" r="r" b="b"/>
              <a:pathLst>
                <a:path w="914" h="14173">
                  <a:moveTo>
                    <a:pt x="0" y="0"/>
                  </a:moveTo>
                  <a:cubicBezTo>
                    <a:pt x="457" y="4801"/>
                    <a:pt x="914" y="9373"/>
                    <a:pt x="914" y="14173"/>
                  </a:cubicBezTo>
                  <a:cubicBezTo>
                    <a:pt x="685" y="9373"/>
                    <a:pt x="457" y="4801"/>
                    <a:pt x="0" y="0"/>
                  </a:cubicBezTo>
                  <a:close/>
                </a:path>
              </a:pathLst>
            </a:custGeom>
            <a:solidFill>
              <a:srgbClr val="FFFFFF"/>
            </a:solidFill>
            <a:ln w="2286" cap="flat">
              <a:noFill/>
              <a:prstDash val="solid"/>
              <a:miter/>
            </a:ln>
          </p:spPr>
          <p:txBody>
            <a:bodyPr rtlCol="0" anchor="ctr"/>
            <a:lstStyle/>
            <a:p>
              <a:endParaRPr lang="en-US"/>
            </a:p>
          </p:txBody>
        </p:sp>
        <p:sp>
          <p:nvSpPr>
            <p:cNvPr id="68" name="Freeform 204">
              <a:extLst>
                <a:ext uri="{FF2B5EF4-FFF2-40B4-BE49-F238E27FC236}">
                  <a16:creationId xmlns:a16="http://schemas.microsoft.com/office/drawing/2014/main" id="{76B178E9-771A-1301-9FD2-1815CBEB63C6}"/>
                </a:ext>
              </a:extLst>
            </p:cNvPr>
            <p:cNvSpPr/>
            <p:nvPr/>
          </p:nvSpPr>
          <p:spPr>
            <a:xfrm>
              <a:off x="9420844" y="2219934"/>
              <a:ext cx="50860" cy="73385"/>
            </a:xfrm>
            <a:custGeom>
              <a:avLst/>
              <a:gdLst>
                <a:gd name="connsiteX0" fmla="*/ 1286 w 50860"/>
                <a:gd name="connsiteY0" fmla="*/ 0 h 73385"/>
                <a:gd name="connsiteX1" fmla="*/ 5401 w 50860"/>
                <a:gd name="connsiteY1" fmla="*/ 56007 h 73385"/>
                <a:gd name="connsiteX2" fmla="*/ 21860 w 50860"/>
                <a:gd name="connsiteY2" fmla="*/ 73381 h 73385"/>
                <a:gd name="connsiteX3" fmla="*/ 48378 w 50860"/>
                <a:gd name="connsiteY3" fmla="*/ 62408 h 73385"/>
                <a:gd name="connsiteX4" fmla="*/ 44034 w 50860"/>
                <a:gd name="connsiteY4" fmla="*/ 38633 h 73385"/>
                <a:gd name="connsiteX5" fmla="*/ 1286 w 50860"/>
                <a:gd name="connsiteY5" fmla="*/ 0 h 7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0" h="73385">
                  <a:moveTo>
                    <a:pt x="1286" y="0"/>
                  </a:moveTo>
                  <a:cubicBezTo>
                    <a:pt x="-2372" y="19431"/>
                    <a:pt x="2658" y="40005"/>
                    <a:pt x="5401" y="56007"/>
                  </a:cubicBezTo>
                  <a:cubicBezTo>
                    <a:pt x="7001" y="65380"/>
                    <a:pt x="13402" y="73609"/>
                    <a:pt x="21860" y="73381"/>
                  </a:cubicBezTo>
                  <a:cubicBezTo>
                    <a:pt x="31233" y="73152"/>
                    <a:pt x="42434" y="72466"/>
                    <a:pt x="48378" y="62408"/>
                  </a:cubicBezTo>
                  <a:cubicBezTo>
                    <a:pt x="53407" y="54178"/>
                    <a:pt x="50206" y="45720"/>
                    <a:pt x="44034" y="38633"/>
                  </a:cubicBezTo>
                  <a:cubicBezTo>
                    <a:pt x="32604" y="25603"/>
                    <a:pt x="20717" y="8458"/>
                    <a:pt x="1286" y="0"/>
                  </a:cubicBezTo>
                  <a:close/>
                </a:path>
              </a:pathLst>
            </a:custGeom>
            <a:solidFill>
              <a:srgbClr val="FFFFFF"/>
            </a:solidFill>
            <a:ln w="2286" cap="flat">
              <a:noFill/>
              <a:prstDash val="solid"/>
              <a:miter/>
            </a:ln>
          </p:spPr>
          <p:txBody>
            <a:bodyPr rtlCol="0" anchor="ctr"/>
            <a:lstStyle/>
            <a:p>
              <a:endParaRPr lang="en-US"/>
            </a:p>
          </p:txBody>
        </p:sp>
        <p:sp>
          <p:nvSpPr>
            <p:cNvPr id="69" name="Freeform 205">
              <a:extLst>
                <a:ext uri="{FF2B5EF4-FFF2-40B4-BE49-F238E27FC236}">
                  <a16:creationId xmlns:a16="http://schemas.microsoft.com/office/drawing/2014/main" id="{D20632B7-4E2A-E60B-4B68-BB902649D5DC}"/>
                </a:ext>
              </a:extLst>
            </p:cNvPr>
            <p:cNvSpPr/>
            <p:nvPr/>
          </p:nvSpPr>
          <p:spPr>
            <a:xfrm>
              <a:off x="8810396" y="883310"/>
              <a:ext cx="330555" cy="931773"/>
            </a:xfrm>
            <a:custGeom>
              <a:avLst/>
              <a:gdLst>
                <a:gd name="connsiteX0" fmla="*/ 279578 w 330555"/>
                <a:gd name="connsiteY0" fmla="*/ 591845 h 931773"/>
                <a:gd name="connsiteX1" fmla="*/ 282550 w 330555"/>
                <a:gd name="connsiteY1" fmla="*/ 586359 h 931773"/>
                <a:gd name="connsiteX2" fmla="*/ 283922 w 330555"/>
                <a:gd name="connsiteY2" fmla="*/ 583616 h 931773"/>
                <a:gd name="connsiteX3" fmla="*/ 286208 w 330555"/>
                <a:gd name="connsiteY3" fmla="*/ 578129 h 931773"/>
                <a:gd name="connsiteX4" fmla="*/ 287122 w 330555"/>
                <a:gd name="connsiteY4" fmla="*/ 575386 h 931773"/>
                <a:gd name="connsiteX5" fmla="*/ 290551 w 330555"/>
                <a:gd name="connsiteY5" fmla="*/ 557327 h 931773"/>
                <a:gd name="connsiteX6" fmla="*/ 290780 w 330555"/>
                <a:gd name="connsiteY6" fmla="*/ 554126 h 931773"/>
                <a:gd name="connsiteX7" fmla="*/ 314325 w 330555"/>
                <a:gd name="connsiteY7" fmla="*/ 311125 h 931773"/>
                <a:gd name="connsiteX8" fmla="*/ 323927 w 330555"/>
                <a:gd name="connsiteY8" fmla="*/ 197739 h 931773"/>
                <a:gd name="connsiteX9" fmla="*/ 330556 w 330555"/>
                <a:gd name="connsiteY9" fmla="*/ 129616 h 931773"/>
                <a:gd name="connsiteX10" fmla="*/ 330327 w 330555"/>
                <a:gd name="connsiteY10" fmla="*/ 126644 h 931773"/>
                <a:gd name="connsiteX11" fmla="*/ 330099 w 330555"/>
                <a:gd name="connsiteY11" fmla="*/ 120701 h 931773"/>
                <a:gd name="connsiteX12" fmla="*/ 330099 w 330555"/>
                <a:gd name="connsiteY12" fmla="*/ 114757 h 931773"/>
                <a:gd name="connsiteX13" fmla="*/ 330099 w 330555"/>
                <a:gd name="connsiteY13" fmla="*/ 111785 h 931773"/>
                <a:gd name="connsiteX14" fmla="*/ 330327 w 330555"/>
                <a:gd name="connsiteY14" fmla="*/ 105842 h 931773"/>
                <a:gd name="connsiteX15" fmla="*/ 330327 w 330555"/>
                <a:gd name="connsiteY15" fmla="*/ 102870 h 931773"/>
                <a:gd name="connsiteX16" fmla="*/ 330327 w 330555"/>
                <a:gd name="connsiteY16" fmla="*/ 99898 h 931773"/>
                <a:gd name="connsiteX17" fmla="*/ 329184 w 330555"/>
                <a:gd name="connsiteY17" fmla="*/ 91211 h 931773"/>
                <a:gd name="connsiteX18" fmla="*/ 326441 w 330555"/>
                <a:gd name="connsiteY18" fmla="*/ 82525 h 931773"/>
                <a:gd name="connsiteX19" fmla="*/ 323012 w 330555"/>
                <a:gd name="connsiteY19" fmla="*/ 75209 h 931773"/>
                <a:gd name="connsiteX20" fmla="*/ 321641 w 330555"/>
                <a:gd name="connsiteY20" fmla="*/ 72695 h 931773"/>
                <a:gd name="connsiteX21" fmla="*/ 319355 w 330555"/>
                <a:gd name="connsiteY21" fmla="*/ 68123 h 931773"/>
                <a:gd name="connsiteX22" fmla="*/ 317526 w 330555"/>
                <a:gd name="connsiteY22" fmla="*/ 65151 h 931773"/>
                <a:gd name="connsiteX23" fmla="*/ 315240 w 330555"/>
                <a:gd name="connsiteY23" fmla="*/ 61493 h 931773"/>
                <a:gd name="connsiteX24" fmla="*/ 313182 w 330555"/>
                <a:gd name="connsiteY24" fmla="*/ 58293 h 931773"/>
                <a:gd name="connsiteX25" fmla="*/ 311125 w 330555"/>
                <a:gd name="connsiteY25" fmla="*/ 55093 h 931773"/>
                <a:gd name="connsiteX26" fmla="*/ 308839 w 330555"/>
                <a:gd name="connsiteY26" fmla="*/ 51664 h 931773"/>
                <a:gd name="connsiteX27" fmla="*/ 306782 w 330555"/>
                <a:gd name="connsiteY27" fmla="*/ 48692 h 931773"/>
                <a:gd name="connsiteX28" fmla="*/ 304267 w 330555"/>
                <a:gd name="connsiteY28" fmla="*/ 45263 h 931773"/>
                <a:gd name="connsiteX29" fmla="*/ 302210 w 330555"/>
                <a:gd name="connsiteY29" fmla="*/ 42748 h 931773"/>
                <a:gd name="connsiteX30" fmla="*/ 299466 w 330555"/>
                <a:gd name="connsiteY30" fmla="*/ 39319 h 931773"/>
                <a:gd name="connsiteX31" fmla="*/ 297409 w 330555"/>
                <a:gd name="connsiteY31" fmla="*/ 37033 h 931773"/>
                <a:gd name="connsiteX32" fmla="*/ 294437 w 330555"/>
                <a:gd name="connsiteY32" fmla="*/ 33604 h 931773"/>
                <a:gd name="connsiteX33" fmla="*/ 292608 w 330555"/>
                <a:gd name="connsiteY33" fmla="*/ 31547 h 931773"/>
                <a:gd name="connsiteX34" fmla="*/ 289179 w 330555"/>
                <a:gd name="connsiteY34" fmla="*/ 28118 h 931773"/>
                <a:gd name="connsiteX35" fmla="*/ 287351 w 330555"/>
                <a:gd name="connsiteY35" fmla="*/ 26518 h 931773"/>
                <a:gd name="connsiteX36" fmla="*/ 283464 w 330555"/>
                <a:gd name="connsiteY36" fmla="*/ 23089 h 931773"/>
                <a:gd name="connsiteX37" fmla="*/ 281864 w 330555"/>
                <a:gd name="connsiteY37" fmla="*/ 21717 h 931773"/>
                <a:gd name="connsiteX38" fmla="*/ 277521 w 330555"/>
                <a:gd name="connsiteY38" fmla="*/ 18288 h 931773"/>
                <a:gd name="connsiteX39" fmla="*/ 276378 w 330555"/>
                <a:gd name="connsiteY39" fmla="*/ 17602 h 931773"/>
                <a:gd name="connsiteX40" fmla="*/ 244374 w 330555"/>
                <a:gd name="connsiteY40" fmla="*/ 0 h 931773"/>
                <a:gd name="connsiteX41" fmla="*/ 252375 w 330555"/>
                <a:gd name="connsiteY41" fmla="*/ 392506 h 931773"/>
                <a:gd name="connsiteX42" fmla="*/ 250317 w 330555"/>
                <a:gd name="connsiteY42" fmla="*/ 410794 h 931773"/>
                <a:gd name="connsiteX43" fmla="*/ 224486 w 330555"/>
                <a:gd name="connsiteY43" fmla="*/ 633451 h 931773"/>
                <a:gd name="connsiteX44" fmla="*/ 183338 w 330555"/>
                <a:gd name="connsiteY44" fmla="*/ 762152 h 931773"/>
                <a:gd name="connsiteX45" fmla="*/ 78639 w 330555"/>
                <a:gd name="connsiteY45" fmla="*/ 851992 h 931773"/>
                <a:gd name="connsiteX46" fmla="*/ 0 w 330555"/>
                <a:gd name="connsiteY46" fmla="*/ 845591 h 931773"/>
                <a:gd name="connsiteX47" fmla="*/ 0 w 330555"/>
                <a:gd name="connsiteY47" fmla="*/ 845591 h 931773"/>
                <a:gd name="connsiteX48" fmla="*/ 5715 w 330555"/>
                <a:gd name="connsiteY48" fmla="*/ 867994 h 931773"/>
                <a:gd name="connsiteX49" fmla="*/ 5715 w 330555"/>
                <a:gd name="connsiteY49" fmla="*/ 867994 h 931773"/>
                <a:gd name="connsiteX50" fmla="*/ 19203 w 330555"/>
                <a:gd name="connsiteY50" fmla="*/ 897941 h 931773"/>
                <a:gd name="connsiteX51" fmla="*/ 22860 w 330555"/>
                <a:gd name="connsiteY51" fmla="*/ 902513 h 931773"/>
                <a:gd name="connsiteX52" fmla="*/ 35662 w 330555"/>
                <a:gd name="connsiteY52" fmla="*/ 913943 h 931773"/>
                <a:gd name="connsiteX53" fmla="*/ 75896 w 330555"/>
                <a:gd name="connsiteY53" fmla="*/ 928573 h 931773"/>
                <a:gd name="connsiteX54" fmla="*/ 121158 w 330555"/>
                <a:gd name="connsiteY54" fmla="*/ 931774 h 931773"/>
                <a:gd name="connsiteX55" fmla="*/ 173736 w 330555"/>
                <a:gd name="connsiteY55" fmla="*/ 928573 h 931773"/>
                <a:gd name="connsiteX56" fmla="*/ 196139 w 330555"/>
                <a:gd name="connsiteY56" fmla="*/ 926287 h 931773"/>
                <a:gd name="connsiteX57" fmla="*/ 209398 w 330555"/>
                <a:gd name="connsiteY57" fmla="*/ 922858 h 931773"/>
                <a:gd name="connsiteX58" fmla="*/ 216256 w 330555"/>
                <a:gd name="connsiteY58" fmla="*/ 918972 h 931773"/>
                <a:gd name="connsiteX59" fmla="*/ 229972 w 330555"/>
                <a:gd name="connsiteY59" fmla="*/ 901827 h 931773"/>
                <a:gd name="connsiteX60" fmla="*/ 256261 w 330555"/>
                <a:gd name="connsiteY60" fmla="*/ 814959 h 931773"/>
                <a:gd name="connsiteX61" fmla="*/ 268605 w 330555"/>
                <a:gd name="connsiteY61" fmla="*/ 721690 h 931773"/>
                <a:gd name="connsiteX62" fmla="*/ 262433 w 330555"/>
                <a:gd name="connsiteY62" fmla="*/ 678942 h 931773"/>
                <a:gd name="connsiteX63" fmla="*/ 255118 w 330555"/>
                <a:gd name="connsiteY63" fmla="*/ 660197 h 931773"/>
                <a:gd name="connsiteX64" fmla="*/ 254204 w 330555"/>
                <a:gd name="connsiteY64" fmla="*/ 654939 h 931773"/>
                <a:gd name="connsiteX65" fmla="*/ 253746 w 330555"/>
                <a:gd name="connsiteY65" fmla="*/ 642137 h 931773"/>
                <a:gd name="connsiteX66" fmla="*/ 254432 w 330555"/>
                <a:gd name="connsiteY66" fmla="*/ 637108 h 931773"/>
                <a:gd name="connsiteX67" fmla="*/ 255347 w 330555"/>
                <a:gd name="connsiteY67" fmla="*/ 632308 h 931773"/>
                <a:gd name="connsiteX68" fmla="*/ 258547 w 330555"/>
                <a:gd name="connsiteY68" fmla="*/ 622706 h 931773"/>
                <a:gd name="connsiteX69" fmla="*/ 273177 w 330555"/>
                <a:gd name="connsiteY69" fmla="*/ 600075 h 931773"/>
                <a:gd name="connsiteX70" fmla="*/ 279578 w 330555"/>
                <a:gd name="connsiteY70" fmla="*/ 591845 h 93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0555" h="931773">
                  <a:moveTo>
                    <a:pt x="279578" y="591845"/>
                  </a:moveTo>
                  <a:cubicBezTo>
                    <a:pt x="280721" y="590017"/>
                    <a:pt x="281636" y="588188"/>
                    <a:pt x="282550" y="586359"/>
                  </a:cubicBezTo>
                  <a:cubicBezTo>
                    <a:pt x="283007" y="585445"/>
                    <a:pt x="283464" y="584530"/>
                    <a:pt x="283922" y="583616"/>
                  </a:cubicBezTo>
                  <a:cubicBezTo>
                    <a:pt x="284836" y="581787"/>
                    <a:pt x="285522" y="579958"/>
                    <a:pt x="286208" y="578129"/>
                  </a:cubicBezTo>
                  <a:cubicBezTo>
                    <a:pt x="286436" y="577215"/>
                    <a:pt x="286893" y="576301"/>
                    <a:pt x="287122" y="575386"/>
                  </a:cubicBezTo>
                  <a:cubicBezTo>
                    <a:pt x="288722" y="569671"/>
                    <a:pt x="289865" y="563728"/>
                    <a:pt x="290551" y="557327"/>
                  </a:cubicBezTo>
                  <a:cubicBezTo>
                    <a:pt x="290551" y="556184"/>
                    <a:pt x="290780" y="555269"/>
                    <a:pt x="290780" y="554126"/>
                  </a:cubicBezTo>
                  <a:cubicBezTo>
                    <a:pt x="297866" y="472973"/>
                    <a:pt x="309296" y="392278"/>
                    <a:pt x="314325" y="311125"/>
                  </a:cubicBezTo>
                  <a:cubicBezTo>
                    <a:pt x="316611" y="273177"/>
                    <a:pt x="320269" y="235458"/>
                    <a:pt x="323927" y="197739"/>
                  </a:cubicBezTo>
                  <a:cubicBezTo>
                    <a:pt x="326213" y="175108"/>
                    <a:pt x="328499" y="152476"/>
                    <a:pt x="330556" y="129616"/>
                  </a:cubicBezTo>
                  <a:cubicBezTo>
                    <a:pt x="330556" y="128702"/>
                    <a:pt x="330327" y="127559"/>
                    <a:pt x="330327" y="126644"/>
                  </a:cubicBezTo>
                  <a:cubicBezTo>
                    <a:pt x="330099" y="124587"/>
                    <a:pt x="330099" y="122758"/>
                    <a:pt x="330099" y="120701"/>
                  </a:cubicBezTo>
                  <a:cubicBezTo>
                    <a:pt x="330099" y="118643"/>
                    <a:pt x="330099" y="116815"/>
                    <a:pt x="330099" y="114757"/>
                  </a:cubicBezTo>
                  <a:cubicBezTo>
                    <a:pt x="330099" y="113843"/>
                    <a:pt x="330099" y="112700"/>
                    <a:pt x="330099" y="111785"/>
                  </a:cubicBezTo>
                  <a:cubicBezTo>
                    <a:pt x="330099" y="109728"/>
                    <a:pt x="330327" y="107899"/>
                    <a:pt x="330327" y="105842"/>
                  </a:cubicBezTo>
                  <a:cubicBezTo>
                    <a:pt x="330327" y="104927"/>
                    <a:pt x="330327" y="103784"/>
                    <a:pt x="330327" y="102870"/>
                  </a:cubicBezTo>
                  <a:cubicBezTo>
                    <a:pt x="330327" y="101956"/>
                    <a:pt x="330327" y="100813"/>
                    <a:pt x="330327" y="99898"/>
                  </a:cubicBezTo>
                  <a:cubicBezTo>
                    <a:pt x="330099" y="96926"/>
                    <a:pt x="329870" y="94183"/>
                    <a:pt x="329184" y="91211"/>
                  </a:cubicBezTo>
                  <a:cubicBezTo>
                    <a:pt x="328499" y="88240"/>
                    <a:pt x="327584" y="85496"/>
                    <a:pt x="326441" y="82525"/>
                  </a:cubicBezTo>
                  <a:cubicBezTo>
                    <a:pt x="325298" y="80010"/>
                    <a:pt x="324155" y="77724"/>
                    <a:pt x="323012" y="75209"/>
                  </a:cubicBezTo>
                  <a:cubicBezTo>
                    <a:pt x="322555" y="74295"/>
                    <a:pt x="322098" y="73609"/>
                    <a:pt x="321641" y="72695"/>
                  </a:cubicBezTo>
                  <a:cubicBezTo>
                    <a:pt x="320955" y="71095"/>
                    <a:pt x="320040" y="69723"/>
                    <a:pt x="319355" y="68123"/>
                  </a:cubicBezTo>
                  <a:cubicBezTo>
                    <a:pt x="318897" y="67208"/>
                    <a:pt x="318212" y="66065"/>
                    <a:pt x="317526" y="65151"/>
                  </a:cubicBezTo>
                  <a:cubicBezTo>
                    <a:pt x="316840" y="63779"/>
                    <a:pt x="316154" y="62636"/>
                    <a:pt x="315240" y="61493"/>
                  </a:cubicBezTo>
                  <a:cubicBezTo>
                    <a:pt x="314554" y="60350"/>
                    <a:pt x="313868" y="59436"/>
                    <a:pt x="313182" y="58293"/>
                  </a:cubicBezTo>
                  <a:cubicBezTo>
                    <a:pt x="312497" y="57150"/>
                    <a:pt x="311811" y="56007"/>
                    <a:pt x="311125" y="55093"/>
                  </a:cubicBezTo>
                  <a:cubicBezTo>
                    <a:pt x="310439" y="53950"/>
                    <a:pt x="309525" y="52807"/>
                    <a:pt x="308839" y="51664"/>
                  </a:cubicBezTo>
                  <a:cubicBezTo>
                    <a:pt x="308153" y="50749"/>
                    <a:pt x="307467" y="49606"/>
                    <a:pt x="306782" y="48692"/>
                  </a:cubicBezTo>
                  <a:cubicBezTo>
                    <a:pt x="305867" y="47549"/>
                    <a:pt x="305181" y="46406"/>
                    <a:pt x="304267" y="45263"/>
                  </a:cubicBezTo>
                  <a:cubicBezTo>
                    <a:pt x="303581" y="44348"/>
                    <a:pt x="302895" y="43434"/>
                    <a:pt x="302210" y="42748"/>
                  </a:cubicBezTo>
                  <a:cubicBezTo>
                    <a:pt x="301295" y="41605"/>
                    <a:pt x="300381" y="40462"/>
                    <a:pt x="299466" y="39319"/>
                  </a:cubicBezTo>
                  <a:cubicBezTo>
                    <a:pt x="298781" y="38633"/>
                    <a:pt x="298095" y="37719"/>
                    <a:pt x="297409" y="37033"/>
                  </a:cubicBezTo>
                  <a:cubicBezTo>
                    <a:pt x="296495" y="35890"/>
                    <a:pt x="295352" y="34747"/>
                    <a:pt x="294437" y="33604"/>
                  </a:cubicBezTo>
                  <a:cubicBezTo>
                    <a:pt x="293751" y="32918"/>
                    <a:pt x="293066" y="32233"/>
                    <a:pt x="292608" y="31547"/>
                  </a:cubicBezTo>
                  <a:cubicBezTo>
                    <a:pt x="291465" y="30404"/>
                    <a:pt x="290322" y="29261"/>
                    <a:pt x="289179" y="28118"/>
                  </a:cubicBezTo>
                  <a:cubicBezTo>
                    <a:pt x="288494" y="27661"/>
                    <a:pt x="288036" y="26975"/>
                    <a:pt x="287351" y="26518"/>
                  </a:cubicBezTo>
                  <a:cubicBezTo>
                    <a:pt x="286208" y="25375"/>
                    <a:pt x="284836" y="24232"/>
                    <a:pt x="283464" y="23089"/>
                  </a:cubicBezTo>
                  <a:cubicBezTo>
                    <a:pt x="283007" y="22631"/>
                    <a:pt x="282550" y="22174"/>
                    <a:pt x="281864" y="21717"/>
                  </a:cubicBezTo>
                  <a:cubicBezTo>
                    <a:pt x="280493" y="20574"/>
                    <a:pt x="279121" y="19431"/>
                    <a:pt x="277521" y="18288"/>
                  </a:cubicBezTo>
                  <a:cubicBezTo>
                    <a:pt x="277292" y="18059"/>
                    <a:pt x="276835" y="17831"/>
                    <a:pt x="276378" y="17602"/>
                  </a:cubicBezTo>
                  <a:cubicBezTo>
                    <a:pt x="267005" y="10516"/>
                    <a:pt x="256261" y="4572"/>
                    <a:pt x="244374" y="0"/>
                  </a:cubicBezTo>
                  <a:cubicBezTo>
                    <a:pt x="302895" y="121844"/>
                    <a:pt x="270663" y="264033"/>
                    <a:pt x="252375" y="392506"/>
                  </a:cubicBezTo>
                  <a:cubicBezTo>
                    <a:pt x="251689" y="398678"/>
                    <a:pt x="250775" y="404622"/>
                    <a:pt x="250317" y="410794"/>
                  </a:cubicBezTo>
                  <a:cubicBezTo>
                    <a:pt x="243231" y="485318"/>
                    <a:pt x="238430" y="559613"/>
                    <a:pt x="224486" y="633451"/>
                  </a:cubicBezTo>
                  <a:cubicBezTo>
                    <a:pt x="216027" y="678028"/>
                    <a:pt x="203454" y="721233"/>
                    <a:pt x="183338" y="762152"/>
                  </a:cubicBezTo>
                  <a:cubicBezTo>
                    <a:pt x="163221" y="803300"/>
                    <a:pt x="125502" y="843305"/>
                    <a:pt x="78639" y="851992"/>
                  </a:cubicBezTo>
                  <a:cubicBezTo>
                    <a:pt x="50978" y="857021"/>
                    <a:pt x="24461" y="854278"/>
                    <a:pt x="0" y="845591"/>
                  </a:cubicBezTo>
                  <a:cubicBezTo>
                    <a:pt x="0" y="845591"/>
                    <a:pt x="0" y="845591"/>
                    <a:pt x="0" y="845591"/>
                  </a:cubicBezTo>
                  <a:cubicBezTo>
                    <a:pt x="1829" y="853135"/>
                    <a:pt x="3658" y="860679"/>
                    <a:pt x="5715" y="867994"/>
                  </a:cubicBezTo>
                  <a:cubicBezTo>
                    <a:pt x="5715" y="867994"/>
                    <a:pt x="5715" y="867994"/>
                    <a:pt x="5715" y="867994"/>
                  </a:cubicBezTo>
                  <a:cubicBezTo>
                    <a:pt x="8916" y="879881"/>
                    <a:pt x="13259" y="889711"/>
                    <a:pt x="19203" y="897941"/>
                  </a:cubicBezTo>
                  <a:cubicBezTo>
                    <a:pt x="20346" y="899541"/>
                    <a:pt x="21489" y="901141"/>
                    <a:pt x="22860" y="902513"/>
                  </a:cubicBezTo>
                  <a:cubicBezTo>
                    <a:pt x="26747" y="906856"/>
                    <a:pt x="30861" y="910742"/>
                    <a:pt x="35662" y="913943"/>
                  </a:cubicBezTo>
                  <a:cubicBezTo>
                    <a:pt x="46635" y="921487"/>
                    <a:pt x="60122" y="926059"/>
                    <a:pt x="75896" y="928573"/>
                  </a:cubicBezTo>
                  <a:cubicBezTo>
                    <a:pt x="90983" y="931088"/>
                    <a:pt x="106071" y="931774"/>
                    <a:pt x="121158" y="931774"/>
                  </a:cubicBezTo>
                  <a:cubicBezTo>
                    <a:pt x="138761" y="931774"/>
                    <a:pt x="156134" y="930173"/>
                    <a:pt x="173736" y="928573"/>
                  </a:cubicBezTo>
                  <a:cubicBezTo>
                    <a:pt x="181280" y="927887"/>
                    <a:pt x="188824" y="926973"/>
                    <a:pt x="196139" y="926287"/>
                  </a:cubicBezTo>
                  <a:cubicBezTo>
                    <a:pt x="200940" y="925830"/>
                    <a:pt x="205512" y="924687"/>
                    <a:pt x="209398" y="922858"/>
                  </a:cubicBezTo>
                  <a:cubicBezTo>
                    <a:pt x="211913" y="921715"/>
                    <a:pt x="213970" y="920344"/>
                    <a:pt x="216256" y="918972"/>
                  </a:cubicBezTo>
                  <a:cubicBezTo>
                    <a:pt x="221971" y="914857"/>
                    <a:pt x="226314" y="909142"/>
                    <a:pt x="229972" y="901827"/>
                  </a:cubicBezTo>
                  <a:cubicBezTo>
                    <a:pt x="243688" y="874166"/>
                    <a:pt x="252146" y="845134"/>
                    <a:pt x="256261" y="814959"/>
                  </a:cubicBezTo>
                  <a:cubicBezTo>
                    <a:pt x="260604" y="783869"/>
                    <a:pt x="264033" y="752780"/>
                    <a:pt x="268605" y="721690"/>
                  </a:cubicBezTo>
                  <a:cubicBezTo>
                    <a:pt x="270891" y="706603"/>
                    <a:pt x="269977" y="692429"/>
                    <a:pt x="262433" y="678942"/>
                  </a:cubicBezTo>
                  <a:cubicBezTo>
                    <a:pt x="259004" y="672541"/>
                    <a:pt x="256490" y="666369"/>
                    <a:pt x="255118" y="660197"/>
                  </a:cubicBezTo>
                  <a:cubicBezTo>
                    <a:pt x="254661" y="658368"/>
                    <a:pt x="254432" y="656768"/>
                    <a:pt x="254204" y="654939"/>
                  </a:cubicBezTo>
                  <a:cubicBezTo>
                    <a:pt x="253518" y="650596"/>
                    <a:pt x="253518" y="646481"/>
                    <a:pt x="253746" y="642137"/>
                  </a:cubicBezTo>
                  <a:cubicBezTo>
                    <a:pt x="253975" y="640537"/>
                    <a:pt x="253975" y="638708"/>
                    <a:pt x="254432" y="637108"/>
                  </a:cubicBezTo>
                  <a:cubicBezTo>
                    <a:pt x="254661" y="635508"/>
                    <a:pt x="255118" y="633908"/>
                    <a:pt x="255347" y="632308"/>
                  </a:cubicBezTo>
                  <a:cubicBezTo>
                    <a:pt x="256261" y="629107"/>
                    <a:pt x="257175" y="625907"/>
                    <a:pt x="258547" y="622706"/>
                  </a:cubicBezTo>
                  <a:cubicBezTo>
                    <a:pt x="261976" y="614705"/>
                    <a:pt x="266777" y="607162"/>
                    <a:pt x="273177" y="600075"/>
                  </a:cubicBezTo>
                  <a:cubicBezTo>
                    <a:pt x="275921" y="597103"/>
                    <a:pt x="277749" y="594360"/>
                    <a:pt x="279578" y="591845"/>
                  </a:cubicBezTo>
                  <a:close/>
                </a:path>
              </a:pathLst>
            </a:custGeom>
            <a:solidFill>
              <a:srgbClr val="FFFFFF"/>
            </a:solidFill>
            <a:ln w="2286" cap="flat">
              <a:noFill/>
              <a:prstDash val="solid"/>
              <a:miter/>
            </a:ln>
          </p:spPr>
          <p:txBody>
            <a:bodyPr rtlCol="0" anchor="ctr"/>
            <a:lstStyle/>
            <a:p>
              <a:endParaRPr lang="en-US"/>
            </a:p>
          </p:txBody>
        </p:sp>
        <p:sp>
          <p:nvSpPr>
            <p:cNvPr id="70" name="Freeform 206">
              <a:extLst>
                <a:ext uri="{FF2B5EF4-FFF2-40B4-BE49-F238E27FC236}">
                  <a16:creationId xmlns:a16="http://schemas.microsoft.com/office/drawing/2014/main" id="{F5FE9E24-4927-59C6-D2C0-15774555E050}"/>
                </a:ext>
              </a:extLst>
            </p:cNvPr>
            <p:cNvSpPr/>
            <p:nvPr/>
          </p:nvSpPr>
          <p:spPr>
            <a:xfrm>
              <a:off x="9089696" y="1492616"/>
              <a:ext cx="487095" cy="790727"/>
            </a:xfrm>
            <a:custGeom>
              <a:avLst/>
              <a:gdLst>
                <a:gd name="connsiteX0" fmla="*/ 363524 w 487095"/>
                <a:gd name="connsiteY0" fmla="*/ 640678 h 790727"/>
                <a:gd name="connsiteX1" fmla="*/ 282599 w 487095"/>
                <a:gd name="connsiteY1" fmla="*/ 496889 h 790727"/>
                <a:gd name="connsiteX2" fmla="*/ 296772 w 487095"/>
                <a:gd name="connsiteY2" fmla="*/ 468542 h 790727"/>
                <a:gd name="connsiteX3" fmla="*/ 326033 w 487095"/>
                <a:gd name="connsiteY3" fmla="*/ 483630 h 790727"/>
                <a:gd name="connsiteX4" fmla="*/ 331062 w 487095"/>
                <a:gd name="connsiteY4" fmla="*/ 500318 h 790727"/>
                <a:gd name="connsiteX5" fmla="*/ 336549 w 487095"/>
                <a:gd name="connsiteY5" fmla="*/ 562040 h 790727"/>
                <a:gd name="connsiteX6" fmla="*/ 344321 w 487095"/>
                <a:gd name="connsiteY6" fmla="*/ 589929 h 790727"/>
                <a:gd name="connsiteX7" fmla="*/ 401014 w 487095"/>
                <a:gd name="connsiteY7" fmla="*/ 640221 h 790727"/>
                <a:gd name="connsiteX8" fmla="*/ 404900 w 487095"/>
                <a:gd name="connsiteY8" fmla="*/ 518149 h 790727"/>
                <a:gd name="connsiteX9" fmla="*/ 394842 w 487095"/>
                <a:gd name="connsiteY9" fmla="*/ 502604 h 790727"/>
                <a:gd name="connsiteX10" fmla="*/ 369239 w 487095"/>
                <a:gd name="connsiteY10" fmla="*/ 415279 h 790727"/>
                <a:gd name="connsiteX11" fmla="*/ 371296 w 487095"/>
                <a:gd name="connsiteY11" fmla="*/ 409792 h 790727"/>
                <a:gd name="connsiteX12" fmla="*/ 363981 w 487095"/>
                <a:gd name="connsiteY12" fmla="*/ 326125 h 790727"/>
                <a:gd name="connsiteX13" fmla="*/ 364209 w 487095"/>
                <a:gd name="connsiteY13" fmla="*/ 311037 h 790727"/>
                <a:gd name="connsiteX14" fmla="*/ 379983 w 487095"/>
                <a:gd name="connsiteY14" fmla="*/ 313552 h 790727"/>
                <a:gd name="connsiteX15" fmla="*/ 401471 w 487095"/>
                <a:gd name="connsiteY15" fmla="*/ 387161 h 790727"/>
                <a:gd name="connsiteX16" fmla="*/ 386841 w 487095"/>
                <a:gd name="connsiteY16" fmla="*/ 425566 h 790727"/>
                <a:gd name="connsiteX17" fmla="*/ 379526 w 487095"/>
                <a:gd name="connsiteY17" fmla="*/ 447968 h 790727"/>
                <a:gd name="connsiteX18" fmla="*/ 397814 w 487095"/>
                <a:gd name="connsiteY18" fmla="*/ 475629 h 790727"/>
                <a:gd name="connsiteX19" fmla="*/ 423188 w 487095"/>
                <a:gd name="connsiteY19" fmla="*/ 468771 h 790727"/>
                <a:gd name="connsiteX20" fmla="*/ 486968 w 487095"/>
                <a:gd name="connsiteY20" fmla="*/ 339155 h 790727"/>
                <a:gd name="connsiteX21" fmla="*/ 363981 w 487095"/>
                <a:gd name="connsiteY21" fmla="*/ 218225 h 790727"/>
                <a:gd name="connsiteX22" fmla="*/ 324890 w 487095"/>
                <a:gd name="connsiteY22" fmla="*/ 195365 h 790727"/>
                <a:gd name="connsiteX23" fmla="*/ 217448 w 487095"/>
                <a:gd name="connsiteY23" fmla="*/ 203824 h 790727"/>
                <a:gd name="connsiteX24" fmla="*/ 167613 w 487095"/>
                <a:gd name="connsiteY24" fmla="*/ 187593 h 790727"/>
                <a:gd name="connsiteX25" fmla="*/ 85089 w 487095"/>
                <a:gd name="connsiteY25" fmla="*/ 69635 h 790727"/>
                <a:gd name="connsiteX26" fmla="*/ 37997 w 487095"/>
                <a:gd name="connsiteY26" fmla="*/ 9514 h 790727"/>
                <a:gd name="connsiteX27" fmla="*/ 6222 w 487095"/>
                <a:gd name="connsiteY27" fmla="*/ 14314 h 790727"/>
                <a:gd name="connsiteX28" fmla="*/ 17195 w 487095"/>
                <a:gd name="connsiteY28" fmla="*/ 79922 h 790727"/>
                <a:gd name="connsiteX29" fmla="*/ 55371 w 487095"/>
                <a:gd name="connsiteY29" fmla="*/ 132043 h 790727"/>
                <a:gd name="connsiteX30" fmla="*/ 126694 w 487095"/>
                <a:gd name="connsiteY30" fmla="*/ 247258 h 790727"/>
                <a:gd name="connsiteX31" fmla="*/ 175386 w 487095"/>
                <a:gd name="connsiteY31" fmla="*/ 330468 h 790727"/>
                <a:gd name="connsiteX32" fmla="*/ 182244 w 487095"/>
                <a:gd name="connsiteY32" fmla="*/ 361786 h 790727"/>
                <a:gd name="connsiteX33" fmla="*/ 202818 w 487095"/>
                <a:gd name="connsiteY33" fmla="*/ 554953 h 790727"/>
                <a:gd name="connsiteX34" fmla="*/ 220191 w 487095"/>
                <a:gd name="connsiteY34" fmla="*/ 598159 h 790727"/>
                <a:gd name="connsiteX35" fmla="*/ 311631 w 487095"/>
                <a:gd name="connsiteY35" fmla="*/ 685027 h 790727"/>
                <a:gd name="connsiteX36" fmla="*/ 411758 w 487095"/>
                <a:gd name="connsiteY36" fmla="*/ 778981 h 790727"/>
                <a:gd name="connsiteX37" fmla="*/ 436447 w 487095"/>
                <a:gd name="connsiteY37" fmla="*/ 789726 h 790727"/>
                <a:gd name="connsiteX38" fmla="*/ 450163 w 487095"/>
                <a:gd name="connsiteY38" fmla="*/ 769152 h 790727"/>
                <a:gd name="connsiteX39" fmla="*/ 428217 w 487095"/>
                <a:gd name="connsiteY39" fmla="*/ 701257 h 790727"/>
                <a:gd name="connsiteX40" fmla="*/ 363524 w 487095"/>
                <a:gd name="connsiteY40" fmla="*/ 640678 h 79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7095" h="790727">
                  <a:moveTo>
                    <a:pt x="363524" y="640678"/>
                  </a:moveTo>
                  <a:cubicBezTo>
                    <a:pt x="319175" y="602959"/>
                    <a:pt x="283056" y="559983"/>
                    <a:pt x="282599" y="496889"/>
                  </a:cubicBezTo>
                  <a:cubicBezTo>
                    <a:pt x="282599" y="484087"/>
                    <a:pt x="282599" y="471971"/>
                    <a:pt x="296772" y="468542"/>
                  </a:cubicBezTo>
                  <a:cubicBezTo>
                    <a:pt x="309574" y="465342"/>
                    <a:pt x="319632" y="472886"/>
                    <a:pt x="326033" y="483630"/>
                  </a:cubicBezTo>
                  <a:cubicBezTo>
                    <a:pt x="329005" y="488431"/>
                    <a:pt x="330377" y="494603"/>
                    <a:pt x="331062" y="500318"/>
                  </a:cubicBezTo>
                  <a:cubicBezTo>
                    <a:pt x="333348" y="520892"/>
                    <a:pt x="334949" y="541466"/>
                    <a:pt x="336549" y="562040"/>
                  </a:cubicBezTo>
                  <a:cubicBezTo>
                    <a:pt x="337235" y="571870"/>
                    <a:pt x="337235" y="582157"/>
                    <a:pt x="344321" y="589929"/>
                  </a:cubicBezTo>
                  <a:cubicBezTo>
                    <a:pt x="359866" y="607303"/>
                    <a:pt x="374039" y="626277"/>
                    <a:pt x="401014" y="640221"/>
                  </a:cubicBezTo>
                  <a:cubicBezTo>
                    <a:pt x="402386" y="596330"/>
                    <a:pt x="403529" y="557239"/>
                    <a:pt x="404900" y="518149"/>
                  </a:cubicBezTo>
                  <a:cubicBezTo>
                    <a:pt x="405129" y="510605"/>
                    <a:pt x="401471" y="506947"/>
                    <a:pt x="394842" y="502604"/>
                  </a:cubicBezTo>
                  <a:cubicBezTo>
                    <a:pt x="352094" y="474029"/>
                    <a:pt x="349122" y="462827"/>
                    <a:pt x="369239" y="415279"/>
                  </a:cubicBezTo>
                  <a:cubicBezTo>
                    <a:pt x="369924" y="413450"/>
                    <a:pt x="370610" y="411621"/>
                    <a:pt x="371296" y="409792"/>
                  </a:cubicBezTo>
                  <a:cubicBezTo>
                    <a:pt x="383869" y="380531"/>
                    <a:pt x="391641" y="351956"/>
                    <a:pt x="363981" y="326125"/>
                  </a:cubicBezTo>
                  <a:cubicBezTo>
                    <a:pt x="359180" y="321553"/>
                    <a:pt x="358037" y="315838"/>
                    <a:pt x="364209" y="311037"/>
                  </a:cubicBezTo>
                  <a:cubicBezTo>
                    <a:pt x="369924" y="306694"/>
                    <a:pt x="376097" y="308751"/>
                    <a:pt x="379983" y="313552"/>
                  </a:cubicBezTo>
                  <a:cubicBezTo>
                    <a:pt x="397128" y="335040"/>
                    <a:pt x="416559" y="355385"/>
                    <a:pt x="401471" y="387161"/>
                  </a:cubicBezTo>
                  <a:cubicBezTo>
                    <a:pt x="395528" y="399277"/>
                    <a:pt x="393013" y="413221"/>
                    <a:pt x="386841" y="425566"/>
                  </a:cubicBezTo>
                  <a:cubicBezTo>
                    <a:pt x="383412" y="432652"/>
                    <a:pt x="380897" y="440196"/>
                    <a:pt x="379526" y="447968"/>
                  </a:cubicBezTo>
                  <a:cubicBezTo>
                    <a:pt x="376782" y="462599"/>
                    <a:pt x="389127" y="468771"/>
                    <a:pt x="397814" y="475629"/>
                  </a:cubicBezTo>
                  <a:cubicBezTo>
                    <a:pt x="407643" y="482944"/>
                    <a:pt x="416330" y="477001"/>
                    <a:pt x="423188" y="468771"/>
                  </a:cubicBezTo>
                  <a:cubicBezTo>
                    <a:pt x="452220" y="434252"/>
                    <a:pt x="472566" y="380760"/>
                    <a:pt x="486968" y="339155"/>
                  </a:cubicBezTo>
                  <a:cubicBezTo>
                    <a:pt x="491311" y="326810"/>
                    <a:pt x="383640" y="246572"/>
                    <a:pt x="363981" y="218225"/>
                  </a:cubicBezTo>
                  <a:cubicBezTo>
                    <a:pt x="354608" y="204509"/>
                    <a:pt x="341807" y="196966"/>
                    <a:pt x="324890" y="195365"/>
                  </a:cubicBezTo>
                  <a:cubicBezTo>
                    <a:pt x="288543" y="191708"/>
                    <a:pt x="253110" y="199709"/>
                    <a:pt x="217448" y="203824"/>
                  </a:cubicBezTo>
                  <a:cubicBezTo>
                    <a:pt x="197103" y="206110"/>
                    <a:pt x="182244" y="202681"/>
                    <a:pt x="167613" y="187593"/>
                  </a:cubicBezTo>
                  <a:cubicBezTo>
                    <a:pt x="133781" y="152389"/>
                    <a:pt x="111378" y="109640"/>
                    <a:pt x="85089" y="69635"/>
                  </a:cubicBezTo>
                  <a:cubicBezTo>
                    <a:pt x="70916" y="48147"/>
                    <a:pt x="54914" y="28259"/>
                    <a:pt x="37997" y="9514"/>
                  </a:cubicBezTo>
                  <a:cubicBezTo>
                    <a:pt x="24738" y="-5117"/>
                    <a:pt x="15594" y="-2374"/>
                    <a:pt x="6222" y="14314"/>
                  </a:cubicBezTo>
                  <a:cubicBezTo>
                    <a:pt x="-7951" y="39460"/>
                    <a:pt x="4850" y="59806"/>
                    <a:pt x="17195" y="79922"/>
                  </a:cubicBezTo>
                  <a:cubicBezTo>
                    <a:pt x="28396" y="98210"/>
                    <a:pt x="43026" y="114212"/>
                    <a:pt x="55371" y="132043"/>
                  </a:cubicBezTo>
                  <a:cubicBezTo>
                    <a:pt x="81203" y="169076"/>
                    <a:pt x="98576" y="211596"/>
                    <a:pt x="126694" y="247258"/>
                  </a:cubicBezTo>
                  <a:cubicBezTo>
                    <a:pt x="146811" y="272632"/>
                    <a:pt x="157784" y="303493"/>
                    <a:pt x="175386" y="330468"/>
                  </a:cubicBezTo>
                  <a:cubicBezTo>
                    <a:pt x="181329" y="339612"/>
                    <a:pt x="181558" y="350813"/>
                    <a:pt x="182244" y="361786"/>
                  </a:cubicBezTo>
                  <a:cubicBezTo>
                    <a:pt x="186359" y="426480"/>
                    <a:pt x="190245" y="491174"/>
                    <a:pt x="202818" y="554953"/>
                  </a:cubicBezTo>
                  <a:cubicBezTo>
                    <a:pt x="205790" y="570498"/>
                    <a:pt x="210590" y="584900"/>
                    <a:pt x="220191" y="598159"/>
                  </a:cubicBezTo>
                  <a:cubicBezTo>
                    <a:pt x="245337" y="632906"/>
                    <a:pt x="279399" y="658052"/>
                    <a:pt x="311631" y="685027"/>
                  </a:cubicBezTo>
                  <a:cubicBezTo>
                    <a:pt x="346836" y="714288"/>
                    <a:pt x="389355" y="736005"/>
                    <a:pt x="411758" y="778981"/>
                  </a:cubicBezTo>
                  <a:cubicBezTo>
                    <a:pt x="417016" y="789040"/>
                    <a:pt x="425474" y="792697"/>
                    <a:pt x="436447" y="789726"/>
                  </a:cubicBezTo>
                  <a:cubicBezTo>
                    <a:pt x="446734" y="786754"/>
                    <a:pt x="449706" y="777610"/>
                    <a:pt x="450163" y="769152"/>
                  </a:cubicBezTo>
                  <a:cubicBezTo>
                    <a:pt x="451763" y="743777"/>
                    <a:pt x="446277" y="720460"/>
                    <a:pt x="428217" y="701257"/>
                  </a:cubicBezTo>
                  <a:cubicBezTo>
                    <a:pt x="408558" y="678626"/>
                    <a:pt x="385926" y="659881"/>
                    <a:pt x="363524" y="640678"/>
                  </a:cubicBezTo>
                  <a:close/>
                </a:path>
              </a:pathLst>
            </a:custGeom>
            <a:solidFill>
              <a:srgbClr val="FFFFFF"/>
            </a:solidFill>
            <a:ln w="2286" cap="flat">
              <a:noFill/>
              <a:prstDash val="solid"/>
              <a:miter/>
            </a:ln>
          </p:spPr>
          <p:txBody>
            <a:bodyPr rtlCol="0" anchor="ctr"/>
            <a:lstStyle/>
            <a:p>
              <a:endParaRPr lang="en-US"/>
            </a:p>
          </p:txBody>
        </p:sp>
        <p:sp>
          <p:nvSpPr>
            <p:cNvPr id="71" name="Freeform 207">
              <a:extLst>
                <a:ext uri="{FF2B5EF4-FFF2-40B4-BE49-F238E27FC236}">
                  <a16:creationId xmlns:a16="http://schemas.microsoft.com/office/drawing/2014/main" id="{A75CE0CC-368C-DEA1-C8C9-589BEDA641AE}"/>
                </a:ext>
              </a:extLst>
            </p:cNvPr>
            <p:cNvSpPr/>
            <p:nvPr/>
          </p:nvSpPr>
          <p:spPr>
            <a:xfrm>
              <a:off x="9262760" y="1473681"/>
              <a:ext cx="186636" cy="196663"/>
            </a:xfrm>
            <a:custGeom>
              <a:avLst/>
              <a:gdLst>
                <a:gd name="connsiteX0" fmla="*/ 70216 w 186636"/>
                <a:gd name="connsiteY0" fmla="*/ 194870 h 196663"/>
                <a:gd name="connsiteX1" fmla="*/ 167600 w 186636"/>
                <a:gd name="connsiteY1" fmla="*/ 160123 h 196663"/>
                <a:gd name="connsiteX2" fmla="*/ 149769 w 186636"/>
                <a:gd name="connsiteY2" fmla="*/ 18848 h 196663"/>
                <a:gd name="connsiteX3" fmla="*/ 72273 w 186636"/>
                <a:gd name="connsiteY3" fmla="*/ 3074 h 196663"/>
                <a:gd name="connsiteX4" fmla="*/ 36 w 186636"/>
                <a:gd name="connsiteY4" fmla="*/ 104116 h 196663"/>
                <a:gd name="connsiteX5" fmla="*/ 70216 w 186636"/>
                <a:gd name="connsiteY5" fmla="*/ 194870 h 19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36" h="196663">
                  <a:moveTo>
                    <a:pt x="70216" y="194870"/>
                  </a:moveTo>
                  <a:cubicBezTo>
                    <a:pt x="101991" y="202414"/>
                    <a:pt x="152283" y="185269"/>
                    <a:pt x="167600" y="160123"/>
                  </a:cubicBezTo>
                  <a:cubicBezTo>
                    <a:pt x="194803" y="115088"/>
                    <a:pt x="196175" y="61367"/>
                    <a:pt x="149769" y="18848"/>
                  </a:cubicBezTo>
                  <a:cubicBezTo>
                    <a:pt x="129881" y="560"/>
                    <a:pt x="97419" y="-3784"/>
                    <a:pt x="72273" y="3074"/>
                  </a:cubicBezTo>
                  <a:cubicBezTo>
                    <a:pt x="25182" y="15876"/>
                    <a:pt x="-1107" y="53138"/>
                    <a:pt x="36" y="104116"/>
                  </a:cubicBezTo>
                  <a:cubicBezTo>
                    <a:pt x="264" y="156008"/>
                    <a:pt x="42098" y="188241"/>
                    <a:pt x="70216" y="194870"/>
                  </a:cubicBezTo>
                  <a:close/>
                </a:path>
              </a:pathLst>
            </a:custGeom>
            <a:solidFill>
              <a:srgbClr val="FFFFFF"/>
            </a:solidFill>
            <a:ln w="2286" cap="flat">
              <a:noFill/>
              <a:prstDash val="solid"/>
              <a:miter/>
            </a:ln>
          </p:spPr>
          <p:txBody>
            <a:bodyPr rtlCol="0" anchor="ctr"/>
            <a:lstStyle/>
            <a:p>
              <a:endParaRPr lang="en-US"/>
            </a:p>
          </p:txBody>
        </p:sp>
        <p:sp>
          <p:nvSpPr>
            <p:cNvPr id="72" name="Freeform 208">
              <a:extLst>
                <a:ext uri="{FF2B5EF4-FFF2-40B4-BE49-F238E27FC236}">
                  <a16:creationId xmlns:a16="http://schemas.microsoft.com/office/drawing/2014/main" id="{D69F0CAB-81D6-2519-37C1-1F8F4F3CCB04}"/>
                </a:ext>
              </a:extLst>
            </p:cNvPr>
            <p:cNvSpPr/>
            <p:nvPr/>
          </p:nvSpPr>
          <p:spPr>
            <a:xfrm>
              <a:off x="8776563" y="1943785"/>
              <a:ext cx="328955" cy="347393"/>
            </a:xfrm>
            <a:custGeom>
              <a:avLst/>
              <a:gdLst>
                <a:gd name="connsiteX0" fmla="*/ 315468 w 328955"/>
                <a:gd name="connsiteY0" fmla="*/ 103784 h 347393"/>
                <a:gd name="connsiteX1" fmla="*/ 314096 w 328955"/>
                <a:gd name="connsiteY1" fmla="*/ 100355 h 347393"/>
                <a:gd name="connsiteX2" fmla="*/ 313182 w 328955"/>
                <a:gd name="connsiteY2" fmla="*/ 98298 h 347393"/>
                <a:gd name="connsiteX3" fmla="*/ 311810 w 328955"/>
                <a:gd name="connsiteY3" fmla="*/ 95098 h 347393"/>
                <a:gd name="connsiteX4" fmla="*/ 310896 w 328955"/>
                <a:gd name="connsiteY4" fmla="*/ 92812 h 347393"/>
                <a:gd name="connsiteX5" fmla="*/ 309524 w 328955"/>
                <a:gd name="connsiteY5" fmla="*/ 89840 h 347393"/>
                <a:gd name="connsiteX6" fmla="*/ 308381 w 328955"/>
                <a:gd name="connsiteY6" fmla="*/ 87554 h 347393"/>
                <a:gd name="connsiteX7" fmla="*/ 307009 w 328955"/>
                <a:gd name="connsiteY7" fmla="*/ 84582 h 347393"/>
                <a:gd name="connsiteX8" fmla="*/ 305866 w 328955"/>
                <a:gd name="connsiteY8" fmla="*/ 82296 h 347393"/>
                <a:gd name="connsiteX9" fmla="*/ 304266 w 328955"/>
                <a:gd name="connsiteY9" fmla="*/ 79324 h 347393"/>
                <a:gd name="connsiteX10" fmla="*/ 302666 w 328955"/>
                <a:gd name="connsiteY10" fmla="*/ 76352 h 347393"/>
                <a:gd name="connsiteX11" fmla="*/ 300609 w 328955"/>
                <a:gd name="connsiteY11" fmla="*/ 72695 h 347393"/>
                <a:gd name="connsiteX12" fmla="*/ 299008 w 328955"/>
                <a:gd name="connsiteY12" fmla="*/ 70180 h 347393"/>
                <a:gd name="connsiteX13" fmla="*/ 297637 w 328955"/>
                <a:gd name="connsiteY13" fmla="*/ 67894 h 347393"/>
                <a:gd name="connsiteX14" fmla="*/ 295808 w 328955"/>
                <a:gd name="connsiteY14" fmla="*/ 65151 h 347393"/>
                <a:gd name="connsiteX15" fmla="*/ 294436 w 328955"/>
                <a:gd name="connsiteY15" fmla="*/ 63094 h 347393"/>
                <a:gd name="connsiteX16" fmla="*/ 292608 w 328955"/>
                <a:gd name="connsiteY16" fmla="*/ 60350 h 347393"/>
                <a:gd name="connsiteX17" fmla="*/ 291465 w 328955"/>
                <a:gd name="connsiteY17" fmla="*/ 58522 h 347393"/>
                <a:gd name="connsiteX18" fmla="*/ 289407 w 328955"/>
                <a:gd name="connsiteY18" fmla="*/ 55778 h 347393"/>
                <a:gd name="connsiteX19" fmla="*/ 288264 w 328955"/>
                <a:gd name="connsiteY19" fmla="*/ 54407 h 347393"/>
                <a:gd name="connsiteX20" fmla="*/ 285978 w 328955"/>
                <a:gd name="connsiteY20" fmla="*/ 51435 h 347393"/>
                <a:gd name="connsiteX21" fmla="*/ 285292 w 328955"/>
                <a:gd name="connsiteY21" fmla="*/ 50749 h 347393"/>
                <a:gd name="connsiteX22" fmla="*/ 272262 w 328955"/>
                <a:gd name="connsiteY22" fmla="*/ 36576 h 347393"/>
                <a:gd name="connsiteX23" fmla="*/ 271805 w 328955"/>
                <a:gd name="connsiteY23" fmla="*/ 36119 h 347393"/>
                <a:gd name="connsiteX24" fmla="*/ 268605 w 328955"/>
                <a:gd name="connsiteY24" fmla="*/ 33147 h 347393"/>
                <a:gd name="connsiteX25" fmla="*/ 267919 w 328955"/>
                <a:gd name="connsiteY25" fmla="*/ 32690 h 347393"/>
                <a:gd name="connsiteX26" fmla="*/ 264490 w 328955"/>
                <a:gd name="connsiteY26" fmla="*/ 29718 h 347393"/>
                <a:gd name="connsiteX27" fmla="*/ 264033 w 328955"/>
                <a:gd name="connsiteY27" fmla="*/ 29261 h 347393"/>
                <a:gd name="connsiteX28" fmla="*/ 238887 w 328955"/>
                <a:gd name="connsiteY28" fmla="*/ 12344 h 347393"/>
                <a:gd name="connsiteX29" fmla="*/ 238887 w 328955"/>
                <a:gd name="connsiteY29" fmla="*/ 12344 h 347393"/>
                <a:gd name="connsiteX30" fmla="*/ 203911 w 328955"/>
                <a:gd name="connsiteY30" fmla="*/ 0 h 347393"/>
                <a:gd name="connsiteX31" fmla="*/ 203911 w 328955"/>
                <a:gd name="connsiteY31" fmla="*/ 0 h 347393"/>
                <a:gd name="connsiteX32" fmla="*/ 239801 w 328955"/>
                <a:gd name="connsiteY32" fmla="*/ 25146 h 347393"/>
                <a:gd name="connsiteX33" fmla="*/ 273405 w 328955"/>
                <a:gd name="connsiteY33" fmla="*/ 203911 h 347393"/>
                <a:gd name="connsiteX34" fmla="*/ 182194 w 328955"/>
                <a:gd name="connsiteY34" fmla="*/ 273177 h 347393"/>
                <a:gd name="connsiteX35" fmla="*/ 86182 w 328955"/>
                <a:gd name="connsiteY35" fmla="*/ 275920 h 347393"/>
                <a:gd name="connsiteX36" fmla="*/ 0 w 328955"/>
                <a:gd name="connsiteY36" fmla="*/ 234544 h 347393"/>
                <a:gd name="connsiteX37" fmla="*/ 3200 w 328955"/>
                <a:gd name="connsiteY37" fmla="*/ 244831 h 347393"/>
                <a:gd name="connsiteX38" fmla="*/ 3429 w 328955"/>
                <a:gd name="connsiteY38" fmla="*/ 245745 h 347393"/>
                <a:gd name="connsiteX39" fmla="*/ 6858 w 328955"/>
                <a:gd name="connsiteY39" fmla="*/ 255803 h 347393"/>
                <a:gd name="connsiteX40" fmla="*/ 6858 w 328955"/>
                <a:gd name="connsiteY40" fmla="*/ 255803 h 347393"/>
                <a:gd name="connsiteX41" fmla="*/ 18288 w 328955"/>
                <a:gd name="connsiteY41" fmla="*/ 274320 h 347393"/>
                <a:gd name="connsiteX42" fmla="*/ 20345 w 328955"/>
                <a:gd name="connsiteY42" fmla="*/ 276835 h 347393"/>
                <a:gd name="connsiteX43" fmla="*/ 32232 w 328955"/>
                <a:gd name="connsiteY43" fmla="*/ 289865 h 347393"/>
                <a:gd name="connsiteX44" fmla="*/ 37719 w 328955"/>
                <a:gd name="connsiteY44" fmla="*/ 295123 h 347393"/>
                <a:gd name="connsiteX45" fmla="*/ 50292 w 328955"/>
                <a:gd name="connsiteY45" fmla="*/ 305638 h 347393"/>
                <a:gd name="connsiteX46" fmla="*/ 114757 w 328955"/>
                <a:gd name="connsiteY46" fmla="*/ 339700 h 347393"/>
                <a:gd name="connsiteX47" fmla="*/ 124129 w 328955"/>
                <a:gd name="connsiteY47" fmla="*/ 342443 h 347393"/>
                <a:gd name="connsiteX48" fmla="*/ 133731 w 328955"/>
                <a:gd name="connsiteY48" fmla="*/ 344500 h 347393"/>
                <a:gd name="connsiteX49" fmla="*/ 143560 w 328955"/>
                <a:gd name="connsiteY49" fmla="*/ 346100 h 347393"/>
                <a:gd name="connsiteX50" fmla="*/ 153619 w 328955"/>
                <a:gd name="connsiteY50" fmla="*/ 347015 h 347393"/>
                <a:gd name="connsiteX51" fmla="*/ 169164 w 328955"/>
                <a:gd name="connsiteY51" fmla="*/ 347243 h 347393"/>
                <a:gd name="connsiteX52" fmla="*/ 179679 w 328955"/>
                <a:gd name="connsiteY52" fmla="*/ 346558 h 347393"/>
                <a:gd name="connsiteX53" fmla="*/ 190423 w 328955"/>
                <a:gd name="connsiteY53" fmla="*/ 345186 h 347393"/>
                <a:gd name="connsiteX54" fmla="*/ 201168 w 328955"/>
                <a:gd name="connsiteY54" fmla="*/ 343129 h 347393"/>
                <a:gd name="connsiteX55" fmla="*/ 217627 w 328955"/>
                <a:gd name="connsiteY55" fmla="*/ 338328 h 347393"/>
                <a:gd name="connsiteX56" fmla="*/ 223113 w 328955"/>
                <a:gd name="connsiteY56" fmla="*/ 336271 h 347393"/>
                <a:gd name="connsiteX57" fmla="*/ 239801 w 328955"/>
                <a:gd name="connsiteY57" fmla="*/ 328727 h 347393"/>
                <a:gd name="connsiteX58" fmla="*/ 262204 w 328955"/>
                <a:gd name="connsiteY58" fmla="*/ 315239 h 347393"/>
                <a:gd name="connsiteX59" fmla="*/ 306552 w 328955"/>
                <a:gd name="connsiteY59" fmla="*/ 260604 h 347393"/>
                <a:gd name="connsiteX60" fmla="*/ 312724 w 328955"/>
                <a:gd name="connsiteY60" fmla="*/ 248031 h 347393"/>
                <a:gd name="connsiteX61" fmla="*/ 327583 w 328955"/>
                <a:gd name="connsiteY61" fmla="*/ 194081 h 347393"/>
                <a:gd name="connsiteX62" fmla="*/ 328955 w 328955"/>
                <a:gd name="connsiteY62" fmla="*/ 173050 h 347393"/>
                <a:gd name="connsiteX63" fmla="*/ 328955 w 328955"/>
                <a:gd name="connsiteY63" fmla="*/ 165964 h 347393"/>
                <a:gd name="connsiteX64" fmla="*/ 328041 w 328955"/>
                <a:gd name="connsiteY64" fmla="*/ 151790 h 347393"/>
                <a:gd name="connsiteX65" fmla="*/ 325983 w 328955"/>
                <a:gd name="connsiteY65" fmla="*/ 137617 h 347393"/>
                <a:gd name="connsiteX66" fmla="*/ 322783 w 328955"/>
                <a:gd name="connsiteY66" fmla="*/ 123673 h 347393"/>
                <a:gd name="connsiteX67" fmla="*/ 318439 w 328955"/>
                <a:gd name="connsiteY67" fmla="*/ 109957 h 347393"/>
                <a:gd name="connsiteX68" fmla="*/ 316382 w 328955"/>
                <a:gd name="connsiteY68" fmla="*/ 104699 h 347393"/>
                <a:gd name="connsiteX69" fmla="*/ 315468 w 328955"/>
                <a:gd name="connsiteY69" fmla="*/ 103784 h 3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8955" h="347393">
                  <a:moveTo>
                    <a:pt x="315468" y="103784"/>
                  </a:moveTo>
                  <a:cubicBezTo>
                    <a:pt x="315010" y="102641"/>
                    <a:pt x="314553" y="101498"/>
                    <a:pt x="314096" y="100355"/>
                  </a:cubicBezTo>
                  <a:cubicBezTo>
                    <a:pt x="313867" y="99670"/>
                    <a:pt x="313410" y="98984"/>
                    <a:pt x="313182" y="98298"/>
                  </a:cubicBezTo>
                  <a:cubicBezTo>
                    <a:pt x="312724" y="97155"/>
                    <a:pt x="312267" y="96241"/>
                    <a:pt x="311810" y="95098"/>
                  </a:cubicBezTo>
                  <a:cubicBezTo>
                    <a:pt x="311581" y="94412"/>
                    <a:pt x="311124" y="93726"/>
                    <a:pt x="310896" y="92812"/>
                  </a:cubicBezTo>
                  <a:cubicBezTo>
                    <a:pt x="310438" y="91897"/>
                    <a:pt x="309981" y="90754"/>
                    <a:pt x="309524" y="89840"/>
                  </a:cubicBezTo>
                  <a:cubicBezTo>
                    <a:pt x="309067" y="89154"/>
                    <a:pt x="308838" y="88468"/>
                    <a:pt x="308381" y="87554"/>
                  </a:cubicBezTo>
                  <a:cubicBezTo>
                    <a:pt x="307924" y="86639"/>
                    <a:pt x="307467" y="85725"/>
                    <a:pt x="307009" y="84582"/>
                  </a:cubicBezTo>
                  <a:cubicBezTo>
                    <a:pt x="306552" y="83896"/>
                    <a:pt x="306324" y="83210"/>
                    <a:pt x="305866" y="82296"/>
                  </a:cubicBezTo>
                  <a:cubicBezTo>
                    <a:pt x="305409" y="81382"/>
                    <a:pt x="304723" y="80239"/>
                    <a:pt x="304266" y="79324"/>
                  </a:cubicBezTo>
                  <a:cubicBezTo>
                    <a:pt x="303809" y="78410"/>
                    <a:pt x="303123" y="77267"/>
                    <a:pt x="302666" y="76352"/>
                  </a:cubicBezTo>
                  <a:cubicBezTo>
                    <a:pt x="301980" y="75209"/>
                    <a:pt x="301294" y="73838"/>
                    <a:pt x="300609" y="72695"/>
                  </a:cubicBezTo>
                  <a:cubicBezTo>
                    <a:pt x="300151" y="71780"/>
                    <a:pt x="299466" y="71095"/>
                    <a:pt x="299008" y="70180"/>
                  </a:cubicBezTo>
                  <a:cubicBezTo>
                    <a:pt x="298551" y="69494"/>
                    <a:pt x="298094" y="68809"/>
                    <a:pt x="297637" y="67894"/>
                  </a:cubicBezTo>
                  <a:cubicBezTo>
                    <a:pt x="296951" y="66980"/>
                    <a:pt x="296494" y="66065"/>
                    <a:pt x="295808" y="65151"/>
                  </a:cubicBezTo>
                  <a:cubicBezTo>
                    <a:pt x="295351" y="64465"/>
                    <a:pt x="294894" y="63779"/>
                    <a:pt x="294436" y="63094"/>
                  </a:cubicBezTo>
                  <a:cubicBezTo>
                    <a:pt x="293751" y="62179"/>
                    <a:pt x="293293" y="61265"/>
                    <a:pt x="292608" y="60350"/>
                  </a:cubicBezTo>
                  <a:cubicBezTo>
                    <a:pt x="292150" y="59665"/>
                    <a:pt x="291693" y="59207"/>
                    <a:pt x="291465" y="58522"/>
                  </a:cubicBezTo>
                  <a:cubicBezTo>
                    <a:pt x="290779" y="57607"/>
                    <a:pt x="290093" y="56693"/>
                    <a:pt x="289407" y="55778"/>
                  </a:cubicBezTo>
                  <a:cubicBezTo>
                    <a:pt x="288950" y="55321"/>
                    <a:pt x="288721" y="54864"/>
                    <a:pt x="288264" y="54407"/>
                  </a:cubicBezTo>
                  <a:cubicBezTo>
                    <a:pt x="287578" y="53492"/>
                    <a:pt x="286664" y="52349"/>
                    <a:pt x="285978" y="51435"/>
                  </a:cubicBezTo>
                  <a:cubicBezTo>
                    <a:pt x="285750" y="51206"/>
                    <a:pt x="285521" y="50978"/>
                    <a:pt x="285292" y="50749"/>
                  </a:cubicBezTo>
                  <a:cubicBezTo>
                    <a:pt x="281178" y="45720"/>
                    <a:pt x="276834" y="41148"/>
                    <a:pt x="272262" y="36576"/>
                  </a:cubicBezTo>
                  <a:cubicBezTo>
                    <a:pt x="272034" y="36347"/>
                    <a:pt x="271805" y="36119"/>
                    <a:pt x="271805" y="36119"/>
                  </a:cubicBezTo>
                  <a:cubicBezTo>
                    <a:pt x="270662" y="35204"/>
                    <a:pt x="269748" y="34061"/>
                    <a:pt x="268605" y="33147"/>
                  </a:cubicBezTo>
                  <a:cubicBezTo>
                    <a:pt x="268376" y="32918"/>
                    <a:pt x="268147" y="32690"/>
                    <a:pt x="267919" y="32690"/>
                  </a:cubicBezTo>
                  <a:cubicBezTo>
                    <a:pt x="266776" y="31775"/>
                    <a:pt x="265633" y="30632"/>
                    <a:pt x="264490" y="29718"/>
                  </a:cubicBezTo>
                  <a:cubicBezTo>
                    <a:pt x="264261" y="29489"/>
                    <a:pt x="264261" y="29489"/>
                    <a:pt x="264033" y="29261"/>
                  </a:cubicBezTo>
                  <a:cubicBezTo>
                    <a:pt x="256260" y="22860"/>
                    <a:pt x="247802" y="17145"/>
                    <a:pt x="238887" y="12344"/>
                  </a:cubicBezTo>
                  <a:cubicBezTo>
                    <a:pt x="238887" y="12344"/>
                    <a:pt x="238887" y="12344"/>
                    <a:pt x="238887" y="12344"/>
                  </a:cubicBezTo>
                  <a:cubicBezTo>
                    <a:pt x="228142" y="6858"/>
                    <a:pt x="216484" y="2515"/>
                    <a:pt x="203911" y="0"/>
                  </a:cubicBezTo>
                  <a:cubicBezTo>
                    <a:pt x="203911" y="0"/>
                    <a:pt x="203911" y="0"/>
                    <a:pt x="203911" y="0"/>
                  </a:cubicBezTo>
                  <a:cubicBezTo>
                    <a:pt x="216712" y="6858"/>
                    <a:pt x="228828" y="15316"/>
                    <a:pt x="239801" y="25146"/>
                  </a:cubicBezTo>
                  <a:cubicBezTo>
                    <a:pt x="289407" y="69494"/>
                    <a:pt x="307238" y="144932"/>
                    <a:pt x="273405" y="203911"/>
                  </a:cubicBezTo>
                  <a:cubicBezTo>
                    <a:pt x="253060" y="239344"/>
                    <a:pt x="218998" y="259461"/>
                    <a:pt x="182194" y="273177"/>
                  </a:cubicBezTo>
                  <a:cubicBezTo>
                    <a:pt x="151790" y="284607"/>
                    <a:pt x="117271" y="282778"/>
                    <a:pt x="86182" y="275920"/>
                  </a:cubicBezTo>
                  <a:cubicBezTo>
                    <a:pt x="56235" y="269519"/>
                    <a:pt x="25603" y="254660"/>
                    <a:pt x="0" y="234544"/>
                  </a:cubicBezTo>
                  <a:cubicBezTo>
                    <a:pt x="914" y="237973"/>
                    <a:pt x="2057" y="241402"/>
                    <a:pt x="3200" y="244831"/>
                  </a:cubicBezTo>
                  <a:cubicBezTo>
                    <a:pt x="3200" y="245059"/>
                    <a:pt x="3429" y="245288"/>
                    <a:pt x="3429" y="245745"/>
                  </a:cubicBezTo>
                  <a:cubicBezTo>
                    <a:pt x="4572" y="249174"/>
                    <a:pt x="5715" y="252374"/>
                    <a:pt x="6858" y="255803"/>
                  </a:cubicBezTo>
                  <a:cubicBezTo>
                    <a:pt x="6858" y="255803"/>
                    <a:pt x="6858" y="255803"/>
                    <a:pt x="6858" y="255803"/>
                  </a:cubicBezTo>
                  <a:cubicBezTo>
                    <a:pt x="9144" y="261290"/>
                    <a:pt x="13030" y="267691"/>
                    <a:pt x="18288" y="274320"/>
                  </a:cubicBezTo>
                  <a:cubicBezTo>
                    <a:pt x="18973" y="275234"/>
                    <a:pt x="19659" y="275920"/>
                    <a:pt x="20345" y="276835"/>
                  </a:cubicBezTo>
                  <a:cubicBezTo>
                    <a:pt x="23774" y="281178"/>
                    <a:pt x="27889" y="285521"/>
                    <a:pt x="32232" y="289865"/>
                  </a:cubicBezTo>
                  <a:cubicBezTo>
                    <a:pt x="34061" y="291694"/>
                    <a:pt x="35890" y="293294"/>
                    <a:pt x="37719" y="295123"/>
                  </a:cubicBezTo>
                  <a:cubicBezTo>
                    <a:pt x="41605" y="298552"/>
                    <a:pt x="45720" y="302209"/>
                    <a:pt x="50292" y="305638"/>
                  </a:cubicBezTo>
                  <a:cubicBezTo>
                    <a:pt x="68122" y="319354"/>
                    <a:pt x="90068" y="331927"/>
                    <a:pt x="114757" y="339700"/>
                  </a:cubicBezTo>
                  <a:cubicBezTo>
                    <a:pt x="117957" y="340614"/>
                    <a:pt x="120929" y="341528"/>
                    <a:pt x="124129" y="342443"/>
                  </a:cubicBezTo>
                  <a:cubicBezTo>
                    <a:pt x="127330" y="343357"/>
                    <a:pt x="130530" y="344043"/>
                    <a:pt x="133731" y="344500"/>
                  </a:cubicBezTo>
                  <a:cubicBezTo>
                    <a:pt x="136931" y="345186"/>
                    <a:pt x="140360" y="345643"/>
                    <a:pt x="143560" y="346100"/>
                  </a:cubicBezTo>
                  <a:cubicBezTo>
                    <a:pt x="146761" y="346558"/>
                    <a:pt x="150190" y="346786"/>
                    <a:pt x="153619" y="347015"/>
                  </a:cubicBezTo>
                  <a:cubicBezTo>
                    <a:pt x="158648" y="347472"/>
                    <a:pt x="163906" y="347472"/>
                    <a:pt x="169164" y="347243"/>
                  </a:cubicBezTo>
                  <a:cubicBezTo>
                    <a:pt x="172593" y="347243"/>
                    <a:pt x="176250" y="347015"/>
                    <a:pt x="179679" y="346558"/>
                  </a:cubicBezTo>
                  <a:cubicBezTo>
                    <a:pt x="183337" y="346329"/>
                    <a:pt x="186766" y="345872"/>
                    <a:pt x="190423" y="345186"/>
                  </a:cubicBezTo>
                  <a:cubicBezTo>
                    <a:pt x="194081" y="344500"/>
                    <a:pt x="197739" y="343814"/>
                    <a:pt x="201168" y="343129"/>
                  </a:cubicBezTo>
                  <a:cubicBezTo>
                    <a:pt x="206654" y="341757"/>
                    <a:pt x="212140" y="340157"/>
                    <a:pt x="217627" y="338328"/>
                  </a:cubicBezTo>
                  <a:cubicBezTo>
                    <a:pt x="219456" y="337642"/>
                    <a:pt x="221284" y="336956"/>
                    <a:pt x="223113" y="336271"/>
                  </a:cubicBezTo>
                  <a:cubicBezTo>
                    <a:pt x="228600" y="334213"/>
                    <a:pt x="234315" y="331699"/>
                    <a:pt x="239801" y="328727"/>
                  </a:cubicBezTo>
                  <a:cubicBezTo>
                    <a:pt x="247345" y="324841"/>
                    <a:pt x="254660" y="320497"/>
                    <a:pt x="262204" y="315239"/>
                  </a:cubicBezTo>
                  <a:cubicBezTo>
                    <a:pt x="280492" y="299923"/>
                    <a:pt x="295579" y="281407"/>
                    <a:pt x="306552" y="260604"/>
                  </a:cubicBezTo>
                  <a:cubicBezTo>
                    <a:pt x="308838" y="256489"/>
                    <a:pt x="310896" y="252374"/>
                    <a:pt x="312724" y="248031"/>
                  </a:cubicBezTo>
                  <a:cubicBezTo>
                    <a:pt x="320268" y="230886"/>
                    <a:pt x="325297" y="212598"/>
                    <a:pt x="327583" y="194081"/>
                  </a:cubicBezTo>
                  <a:cubicBezTo>
                    <a:pt x="328498" y="186995"/>
                    <a:pt x="328955" y="180137"/>
                    <a:pt x="328955" y="173050"/>
                  </a:cubicBezTo>
                  <a:cubicBezTo>
                    <a:pt x="328955" y="170764"/>
                    <a:pt x="328955" y="168250"/>
                    <a:pt x="328955" y="165964"/>
                  </a:cubicBezTo>
                  <a:cubicBezTo>
                    <a:pt x="328726" y="161163"/>
                    <a:pt x="328498" y="156591"/>
                    <a:pt x="328041" y="151790"/>
                  </a:cubicBezTo>
                  <a:cubicBezTo>
                    <a:pt x="327583" y="146990"/>
                    <a:pt x="326898" y="142418"/>
                    <a:pt x="325983" y="137617"/>
                  </a:cubicBezTo>
                  <a:cubicBezTo>
                    <a:pt x="325069" y="133045"/>
                    <a:pt x="323926" y="128245"/>
                    <a:pt x="322783" y="123673"/>
                  </a:cubicBezTo>
                  <a:cubicBezTo>
                    <a:pt x="321411" y="119101"/>
                    <a:pt x="320040" y="114529"/>
                    <a:pt x="318439" y="109957"/>
                  </a:cubicBezTo>
                  <a:cubicBezTo>
                    <a:pt x="317754" y="108128"/>
                    <a:pt x="317068" y="106528"/>
                    <a:pt x="316382" y="104699"/>
                  </a:cubicBezTo>
                  <a:cubicBezTo>
                    <a:pt x="315925" y="104927"/>
                    <a:pt x="315696" y="104242"/>
                    <a:pt x="315468" y="103784"/>
                  </a:cubicBezTo>
                  <a:close/>
                </a:path>
              </a:pathLst>
            </a:custGeom>
            <a:solidFill>
              <a:srgbClr val="FFFFFF"/>
            </a:solidFill>
            <a:ln w="2286" cap="flat">
              <a:noFill/>
              <a:prstDash val="solid"/>
              <a:miter/>
            </a:ln>
          </p:spPr>
          <p:txBody>
            <a:bodyPr rtlCol="0" anchor="ctr"/>
            <a:lstStyle/>
            <a:p>
              <a:endParaRPr lang="en-US"/>
            </a:p>
          </p:txBody>
        </p:sp>
        <p:sp>
          <p:nvSpPr>
            <p:cNvPr id="73" name="Freeform 209">
              <a:extLst>
                <a:ext uri="{FF2B5EF4-FFF2-40B4-BE49-F238E27FC236}">
                  <a16:creationId xmlns:a16="http://schemas.microsoft.com/office/drawing/2014/main" id="{33690144-7A9D-ECED-8A84-8A2400D144E4}"/>
                </a:ext>
              </a:extLst>
            </p:cNvPr>
            <p:cNvSpPr/>
            <p:nvPr/>
          </p:nvSpPr>
          <p:spPr>
            <a:xfrm>
              <a:off x="8691734" y="840432"/>
              <a:ext cx="905406" cy="1471216"/>
            </a:xfrm>
            <a:custGeom>
              <a:avLst/>
              <a:gdLst>
                <a:gd name="connsiteX0" fmla="*/ 819320 w 905406"/>
                <a:gd name="connsiteY0" fmla="*/ 1306350 h 1471216"/>
                <a:gd name="connsiteX1" fmla="*/ 823207 w 905406"/>
                <a:gd name="connsiteY1" fmla="*/ 1176963 h 1471216"/>
                <a:gd name="connsiteX2" fmla="*/ 843323 w 905406"/>
                <a:gd name="connsiteY2" fmla="*/ 1123242 h 1471216"/>
                <a:gd name="connsiteX3" fmla="*/ 899330 w 905406"/>
                <a:gd name="connsiteY3" fmla="*/ 1010542 h 1471216"/>
                <a:gd name="connsiteX4" fmla="*/ 883557 w 905406"/>
                <a:gd name="connsiteY4" fmla="*/ 952706 h 1471216"/>
                <a:gd name="connsiteX5" fmla="*/ 800347 w 905406"/>
                <a:gd name="connsiteY5" fmla="*/ 874296 h 1471216"/>
                <a:gd name="connsiteX6" fmla="*/ 742054 w 905406"/>
                <a:gd name="connsiteY6" fmla="*/ 826748 h 1471216"/>
                <a:gd name="connsiteX7" fmla="*/ 755998 w 905406"/>
                <a:gd name="connsiteY7" fmla="*/ 803202 h 1471216"/>
                <a:gd name="connsiteX8" fmla="*/ 720108 w 905406"/>
                <a:gd name="connsiteY8" fmla="*/ 626951 h 1471216"/>
                <a:gd name="connsiteX9" fmla="*/ 603065 w 905406"/>
                <a:gd name="connsiteY9" fmla="*/ 629009 h 1471216"/>
                <a:gd name="connsiteX10" fmla="*/ 569232 w 905406"/>
                <a:gd name="connsiteY10" fmla="*/ 794286 h 1471216"/>
                <a:gd name="connsiteX11" fmla="*/ 593692 w 905406"/>
                <a:gd name="connsiteY11" fmla="*/ 831091 h 1471216"/>
                <a:gd name="connsiteX12" fmla="*/ 543400 w 905406"/>
                <a:gd name="connsiteY12" fmla="*/ 774398 h 1471216"/>
                <a:gd name="connsiteX13" fmla="*/ 436187 w 905406"/>
                <a:gd name="connsiteY13" fmla="*/ 627180 h 1471216"/>
                <a:gd name="connsiteX14" fmla="*/ 430243 w 905406"/>
                <a:gd name="connsiteY14" fmla="*/ 602491 h 1471216"/>
                <a:gd name="connsiteX15" fmla="*/ 437558 w 905406"/>
                <a:gd name="connsiteY15" fmla="*/ 523395 h 1471216"/>
                <a:gd name="connsiteX16" fmla="*/ 455389 w 905406"/>
                <a:gd name="connsiteY16" fmla="*/ 332972 h 1471216"/>
                <a:gd name="connsiteX17" fmla="*/ 468877 w 905406"/>
                <a:gd name="connsiteY17" fmla="*/ 153749 h 1471216"/>
                <a:gd name="connsiteX18" fmla="*/ 420871 w 905406"/>
                <a:gd name="connsiteY18" fmla="*/ 50651 h 1471216"/>
                <a:gd name="connsiteX19" fmla="*/ 223589 w 905406"/>
                <a:gd name="connsiteY19" fmla="*/ 2188 h 1471216"/>
                <a:gd name="connsiteX20" fmla="*/ 48024 w 905406"/>
                <a:gd name="connsiteY20" fmla="*/ 72139 h 1471216"/>
                <a:gd name="connsiteX21" fmla="*/ 6876 w 905406"/>
                <a:gd name="connsiteY21" fmla="*/ 130204 h 1471216"/>
                <a:gd name="connsiteX22" fmla="*/ 1847 w 905406"/>
                <a:gd name="connsiteY22" fmla="*/ 215243 h 1471216"/>
                <a:gd name="connsiteX23" fmla="*/ 28364 w 905406"/>
                <a:gd name="connsiteY23" fmla="*/ 455273 h 1471216"/>
                <a:gd name="connsiteX24" fmla="*/ 105631 w 905406"/>
                <a:gd name="connsiteY24" fmla="*/ 931904 h 1471216"/>
                <a:gd name="connsiteX25" fmla="*/ 150208 w 905406"/>
                <a:gd name="connsiteY25" fmla="*/ 980367 h 1471216"/>
                <a:gd name="connsiteX26" fmla="*/ 322115 w 905406"/>
                <a:gd name="connsiteY26" fmla="*/ 989739 h 1471216"/>
                <a:gd name="connsiteX27" fmla="*/ 372179 w 905406"/>
                <a:gd name="connsiteY27" fmla="*/ 949277 h 1471216"/>
                <a:gd name="connsiteX28" fmla="*/ 398925 w 905406"/>
                <a:gd name="connsiteY28" fmla="*/ 844121 h 1471216"/>
                <a:gd name="connsiteX29" fmla="*/ 410584 w 905406"/>
                <a:gd name="connsiteY29" fmla="*/ 771426 h 1471216"/>
                <a:gd name="connsiteX30" fmla="*/ 422014 w 905406"/>
                <a:gd name="connsiteY30" fmla="*/ 777370 h 1471216"/>
                <a:gd name="connsiteX31" fmla="*/ 471848 w 905406"/>
                <a:gd name="connsiteY31" fmla="*/ 857380 h 1471216"/>
                <a:gd name="connsiteX32" fmla="*/ 535399 w 905406"/>
                <a:gd name="connsiteY32" fmla="*/ 959336 h 1471216"/>
                <a:gd name="connsiteX33" fmla="*/ 559631 w 905406"/>
                <a:gd name="connsiteY33" fmla="*/ 1024258 h 1471216"/>
                <a:gd name="connsiteX34" fmla="*/ 579062 w 905406"/>
                <a:gd name="connsiteY34" fmla="*/ 1208738 h 1471216"/>
                <a:gd name="connsiteX35" fmla="*/ 617238 w 905406"/>
                <a:gd name="connsiteY35" fmla="*/ 1283033 h 1471216"/>
                <a:gd name="connsiteX36" fmla="*/ 686732 w 905406"/>
                <a:gd name="connsiteY36" fmla="*/ 1346584 h 1471216"/>
                <a:gd name="connsiteX37" fmla="*/ 707078 w 905406"/>
                <a:gd name="connsiteY37" fmla="*/ 1387275 h 1471216"/>
                <a:gd name="connsiteX38" fmla="*/ 708678 w 905406"/>
                <a:gd name="connsiteY38" fmla="*/ 1416764 h 1471216"/>
                <a:gd name="connsiteX39" fmla="*/ 768343 w 905406"/>
                <a:gd name="connsiteY39" fmla="*/ 1470942 h 1471216"/>
                <a:gd name="connsiteX40" fmla="*/ 780916 w 905406"/>
                <a:gd name="connsiteY40" fmla="*/ 1467285 h 1471216"/>
                <a:gd name="connsiteX41" fmla="*/ 814748 w 905406"/>
                <a:gd name="connsiteY41" fmla="*/ 1464542 h 1471216"/>
                <a:gd name="connsiteX42" fmla="*/ 866869 w 905406"/>
                <a:gd name="connsiteY42" fmla="*/ 1425680 h 1471216"/>
                <a:gd name="connsiteX43" fmla="*/ 836923 w 905406"/>
                <a:gd name="connsiteY43" fmla="*/ 1331496 h 1471216"/>
                <a:gd name="connsiteX44" fmla="*/ 819320 w 905406"/>
                <a:gd name="connsiteY44" fmla="*/ 1306350 h 1471216"/>
                <a:gd name="connsiteX45" fmla="*/ 571289 w 905406"/>
                <a:gd name="connsiteY45" fmla="*/ 737365 h 1471216"/>
                <a:gd name="connsiteX46" fmla="*/ 643527 w 905406"/>
                <a:gd name="connsiteY46" fmla="*/ 636324 h 1471216"/>
                <a:gd name="connsiteX47" fmla="*/ 721022 w 905406"/>
                <a:gd name="connsiteY47" fmla="*/ 652097 h 1471216"/>
                <a:gd name="connsiteX48" fmla="*/ 738853 w 905406"/>
                <a:gd name="connsiteY48" fmla="*/ 793372 h 1471216"/>
                <a:gd name="connsiteX49" fmla="*/ 641470 w 905406"/>
                <a:gd name="connsiteY49" fmla="*/ 828119 h 1471216"/>
                <a:gd name="connsiteX50" fmla="*/ 571289 w 905406"/>
                <a:gd name="connsiteY50" fmla="*/ 737365 h 1471216"/>
                <a:gd name="connsiteX51" fmla="*/ 374465 w 905406"/>
                <a:gd name="connsiteY51" fmla="*/ 674729 h 1471216"/>
                <a:gd name="connsiteX52" fmla="*/ 373550 w 905406"/>
                <a:gd name="connsiteY52" fmla="*/ 679529 h 1471216"/>
                <a:gd name="connsiteX53" fmla="*/ 372865 w 905406"/>
                <a:gd name="connsiteY53" fmla="*/ 684558 h 1471216"/>
                <a:gd name="connsiteX54" fmla="*/ 373322 w 905406"/>
                <a:gd name="connsiteY54" fmla="*/ 697360 h 1471216"/>
                <a:gd name="connsiteX55" fmla="*/ 374236 w 905406"/>
                <a:gd name="connsiteY55" fmla="*/ 702618 h 1471216"/>
                <a:gd name="connsiteX56" fmla="*/ 381551 w 905406"/>
                <a:gd name="connsiteY56" fmla="*/ 721363 h 1471216"/>
                <a:gd name="connsiteX57" fmla="*/ 387724 w 905406"/>
                <a:gd name="connsiteY57" fmla="*/ 764111 h 1471216"/>
                <a:gd name="connsiteX58" fmla="*/ 375379 w 905406"/>
                <a:gd name="connsiteY58" fmla="*/ 857380 h 1471216"/>
                <a:gd name="connsiteX59" fmla="*/ 349090 w 905406"/>
                <a:gd name="connsiteY59" fmla="*/ 944248 h 1471216"/>
                <a:gd name="connsiteX60" fmla="*/ 335374 w 905406"/>
                <a:gd name="connsiteY60" fmla="*/ 961393 h 1471216"/>
                <a:gd name="connsiteX61" fmla="*/ 328516 w 905406"/>
                <a:gd name="connsiteY61" fmla="*/ 965279 h 1471216"/>
                <a:gd name="connsiteX62" fmla="*/ 315257 w 905406"/>
                <a:gd name="connsiteY62" fmla="*/ 968708 h 1471216"/>
                <a:gd name="connsiteX63" fmla="*/ 292855 w 905406"/>
                <a:gd name="connsiteY63" fmla="*/ 970994 h 1471216"/>
                <a:gd name="connsiteX64" fmla="*/ 240277 w 905406"/>
                <a:gd name="connsiteY64" fmla="*/ 974195 h 1471216"/>
                <a:gd name="connsiteX65" fmla="*/ 195014 w 905406"/>
                <a:gd name="connsiteY65" fmla="*/ 970994 h 1471216"/>
                <a:gd name="connsiteX66" fmla="*/ 154780 w 905406"/>
                <a:gd name="connsiteY66" fmla="*/ 956364 h 1471216"/>
                <a:gd name="connsiteX67" fmla="*/ 141979 w 905406"/>
                <a:gd name="connsiteY67" fmla="*/ 944934 h 1471216"/>
                <a:gd name="connsiteX68" fmla="*/ 138321 w 905406"/>
                <a:gd name="connsiteY68" fmla="*/ 940362 h 1471216"/>
                <a:gd name="connsiteX69" fmla="*/ 124834 w 905406"/>
                <a:gd name="connsiteY69" fmla="*/ 910415 h 1471216"/>
                <a:gd name="connsiteX70" fmla="*/ 124834 w 905406"/>
                <a:gd name="connsiteY70" fmla="*/ 910415 h 1471216"/>
                <a:gd name="connsiteX71" fmla="*/ 119119 w 905406"/>
                <a:gd name="connsiteY71" fmla="*/ 888012 h 1471216"/>
                <a:gd name="connsiteX72" fmla="*/ 119119 w 905406"/>
                <a:gd name="connsiteY72" fmla="*/ 888012 h 1471216"/>
                <a:gd name="connsiteX73" fmla="*/ 79342 w 905406"/>
                <a:gd name="connsiteY73" fmla="*/ 673814 h 1471216"/>
                <a:gd name="connsiteX74" fmla="*/ 42538 w 905406"/>
                <a:gd name="connsiteY74" fmla="*/ 399723 h 1471216"/>
                <a:gd name="connsiteX75" fmla="*/ 24478 w 905406"/>
                <a:gd name="connsiteY75" fmla="*/ 183010 h 1471216"/>
                <a:gd name="connsiteX76" fmla="*/ 76599 w 905406"/>
                <a:gd name="connsiteY76" fmla="*/ 80826 h 1471216"/>
                <a:gd name="connsiteX77" fmla="*/ 284854 w 905406"/>
                <a:gd name="connsiteY77" fmla="*/ 25733 h 1471216"/>
                <a:gd name="connsiteX78" fmla="*/ 353662 w 905406"/>
                <a:gd name="connsiteY78" fmla="*/ 39449 h 1471216"/>
                <a:gd name="connsiteX79" fmla="*/ 395039 w 905406"/>
                <a:gd name="connsiteY79" fmla="*/ 60481 h 1471216"/>
                <a:gd name="connsiteX80" fmla="*/ 396182 w 905406"/>
                <a:gd name="connsiteY80" fmla="*/ 61166 h 1471216"/>
                <a:gd name="connsiteX81" fmla="*/ 400525 w 905406"/>
                <a:gd name="connsiteY81" fmla="*/ 64595 h 1471216"/>
                <a:gd name="connsiteX82" fmla="*/ 402125 w 905406"/>
                <a:gd name="connsiteY82" fmla="*/ 65967 h 1471216"/>
                <a:gd name="connsiteX83" fmla="*/ 406012 w 905406"/>
                <a:gd name="connsiteY83" fmla="*/ 69396 h 1471216"/>
                <a:gd name="connsiteX84" fmla="*/ 407840 w 905406"/>
                <a:gd name="connsiteY84" fmla="*/ 70996 h 1471216"/>
                <a:gd name="connsiteX85" fmla="*/ 411269 w 905406"/>
                <a:gd name="connsiteY85" fmla="*/ 74425 h 1471216"/>
                <a:gd name="connsiteX86" fmla="*/ 413098 w 905406"/>
                <a:gd name="connsiteY86" fmla="*/ 76483 h 1471216"/>
                <a:gd name="connsiteX87" fmla="*/ 416070 w 905406"/>
                <a:gd name="connsiteY87" fmla="*/ 79912 h 1471216"/>
                <a:gd name="connsiteX88" fmla="*/ 418127 w 905406"/>
                <a:gd name="connsiteY88" fmla="*/ 82198 h 1471216"/>
                <a:gd name="connsiteX89" fmla="*/ 420871 w 905406"/>
                <a:gd name="connsiteY89" fmla="*/ 85627 h 1471216"/>
                <a:gd name="connsiteX90" fmla="*/ 422928 w 905406"/>
                <a:gd name="connsiteY90" fmla="*/ 88141 h 1471216"/>
                <a:gd name="connsiteX91" fmla="*/ 425443 w 905406"/>
                <a:gd name="connsiteY91" fmla="*/ 91570 h 1471216"/>
                <a:gd name="connsiteX92" fmla="*/ 427500 w 905406"/>
                <a:gd name="connsiteY92" fmla="*/ 94542 h 1471216"/>
                <a:gd name="connsiteX93" fmla="*/ 429786 w 905406"/>
                <a:gd name="connsiteY93" fmla="*/ 97971 h 1471216"/>
                <a:gd name="connsiteX94" fmla="*/ 431843 w 905406"/>
                <a:gd name="connsiteY94" fmla="*/ 101171 h 1471216"/>
                <a:gd name="connsiteX95" fmla="*/ 433901 w 905406"/>
                <a:gd name="connsiteY95" fmla="*/ 104372 h 1471216"/>
                <a:gd name="connsiteX96" fmla="*/ 436187 w 905406"/>
                <a:gd name="connsiteY96" fmla="*/ 108029 h 1471216"/>
                <a:gd name="connsiteX97" fmla="*/ 438016 w 905406"/>
                <a:gd name="connsiteY97" fmla="*/ 111001 h 1471216"/>
                <a:gd name="connsiteX98" fmla="*/ 440302 w 905406"/>
                <a:gd name="connsiteY98" fmla="*/ 115573 h 1471216"/>
                <a:gd name="connsiteX99" fmla="*/ 441673 w 905406"/>
                <a:gd name="connsiteY99" fmla="*/ 118088 h 1471216"/>
                <a:gd name="connsiteX100" fmla="*/ 445102 w 905406"/>
                <a:gd name="connsiteY100" fmla="*/ 125403 h 1471216"/>
                <a:gd name="connsiteX101" fmla="*/ 447845 w 905406"/>
                <a:gd name="connsiteY101" fmla="*/ 134090 h 1471216"/>
                <a:gd name="connsiteX102" fmla="*/ 448988 w 905406"/>
                <a:gd name="connsiteY102" fmla="*/ 142777 h 1471216"/>
                <a:gd name="connsiteX103" fmla="*/ 448988 w 905406"/>
                <a:gd name="connsiteY103" fmla="*/ 145748 h 1471216"/>
                <a:gd name="connsiteX104" fmla="*/ 448988 w 905406"/>
                <a:gd name="connsiteY104" fmla="*/ 148720 h 1471216"/>
                <a:gd name="connsiteX105" fmla="*/ 448760 w 905406"/>
                <a:gd name="connsiteY105" fmla="*/ 154664 h 1471216"/>
                <a:gd name="connsiteX106" fmla="*/ 448760 w 905406"/>
                <a:gd name="connsiteY106" fmla="*/ 157636 h 1471216"/>
                <a:gd name="connsiteX107" fmla="*/ 448760 w 905406"/>
                <a:gd name="connsiteY107" fmla="*/ 163579 h 1471216"/>
                <a:gd name="connsiteX108" fmla="*/ 448988 w 905406"/>
                <a:gd name="connsiteY108" fmla="*/ 169523 h 1471216"/>
                <a:gd name="connsiteX109" fmla="*/ 449217 w 905406"/>
                <a:gd name="connsiteY109" fmla="*/ 172495 h 1471216"/>
                <a:gd name="connsiteX110" fmla="*/ 449217 w 905406"/>
                <a:gd name="connsiteY110" fmla="*/ 172495 h 1471216"/>
                <a:gd name="connsiteX111" fmla="*/ 442588 w 905406"/>
                <a:gd name="connsiteY111" fmla="*/ 240617 h 1471216"/>
                <a:gd name="connsiteX112" fmla="*/ 432986 w 905406"/>
                <a:gd name="connsiteY112" fmla="*/ 354003 h 1471216"/>
                <a:gd name="connsiteX113" fmla="*/ 409441 w 905406"/>
                <a:gd name="connsiteY113" fmla="*/ 597005 h 1471216"/>
                <a:gd name="connsiteX114" fmla="*/ 409212 w 905406"/>
                <a:gd name="connsiteY114" fmla="*/ 600205 h 1471216"/>
                <a:gd name="connsiteX115" fmla="*/ 405783 w 905406"/>
                <a:gd name="connsiteY115" fmla="*/ 618264 h 1471216"/>
                <a:gd name="connsiteX116" fmla="*/ 404869 w 905406"/>
                <a:gd name="connsiteY116" fmla="*/ 621008 h 1471216"/>
                <a:gd name="connsiteX117" fmla="*/ 402583 w 905406"/>
                <a:gd name="connsiteY117" fmla="*/ 626494 h 1471216"/>
                <a:gd name="connsiteX118" fmla="*/ 401211 w 905406"/>
                <a:gd name="connsiteY118" fmla="*/ 629237 h 1471216"/>
                <a:gd name="connsiteX119" fmla="*/ 398239 w 905406"/>
                <a:gd name="connsiteY119" fmla="*/ 634724 h 1471216"/>
                <a:gd name="connsiteX120" fmla="*/ 392296 w 905406"/>
                <a:gd name="connsiteY120" fmla="*/ 642496 h 1471216"/>
                <a:gd name="connsiteX121" fmla="*/ 377665 w 905406"/>
                <a:gd name="connsiteY121" fmla="*/ 665127 h 1471216"/>
                <a:gd name="connsiteX122" fmla="*/ 374465 w 905406"/>
                <a:gd name="connsiteY122" fmla="*/ 674729 h 1471216"/>
                <a:gd name="connsiteX123" fmla="*/ 777715 w 905406"/>
                <a:gd name="connsiteY123" fmla="*/ 1442139 h 1471216"/>
                <a:gd name="connsiteX124" fmla="*/ 751198 w 905406"/>
                <a:gd name="connsiteY124" fmla="*/ 1453112 h 1471216"/>
                <a:gd name="connsiteX125" fmla="*/ 734738 w 905406"/>
                <a:gd name="connsiteY125" fmla="*/ 1435738 h 1471216"/>
                <a:gd name="connsiteX126" fmla="*/ 730624 w 905406"/>
                <a:gd name="connsiteY126" fmla="*/ 1379731 h 1471216"/>
                <a:gd name="connsiteX127" fmla="*/ 773372 w 905406"/>
                <a:gd name="connsiteY127" fmla="*/ 1418364 h 1471216"/>
                <a:gd name="connsiteX128" fmla="*/ 777715 w 905406"/>
                <a:gd name="connsiteY128" fmla="*/ 1442139 h 1471216"/>
                <a:gd name="connsiteX129" fmla="*/ 848581 w 905406"/>
                <a:gd name="connsiteY129" fmla="*/ 1420422 h 1471216"/>
                <a:gd name="connsiteX130" fmla="*/ 834865 w 905406"/>
                <a:gd name="connsiteY130" fmla="*/ 1440996 h 1471216"/>
                <a:gd name="connsiteX131" fmla="*/ 810176 w 905406"/>
                <a:gd name="connsiteY131" fmla="*/ 1430252 h 1471216"/>
                <a:gd name="connsiteX132" fmla="*/ 710050 w 905406"/>
                <a:gd name="connsiteY132" fmla="*/ 1336297 h 1471216"/>
                <a:gd name="connsiteX133" fmla="*/ 618610 w 905406"/>
                <a:gd name="connsiteY133" fmla="*/ 1249429 h 1471216"/>
                <a:gd name="connsiteX134" fmla="*/ 601236 w 905406"/>
                <a:gd name="connsiteY134" fmla="*/ 1206224 h 1471216"/>
                <a:gd name="connsiteX135" fmla="*/ 580662 w 905406"/>
                <a:gd name="connsiteY135" fmla="*/ 1013057 h 1471216"/>
                <a:gd name="connsiteX136" fmla="*/ 573804 w 905406"/>
                <a:gd name="connsiteY136" fmla="*/ 981738 h 1471216"/>
                <a:gd name="connsiteX137" fmla="*/ 525112 w 905406"/>
                <a:gd name="connsiteY137" fmla="*/ 898528 h 1471216"/>
                <a:gd name="connsiteX138" fmla="*/ 453789 w 905406"/>
                <a:gd name="connsiteY138" fmla="*/ 783314 h 1471216"/>
                <a:gd name="connsiteX139" fmla="*/ 415613 w 905406"/>
                <a:gd name="connsiteY139" fmla="*/ 731193 h 1471216"/>
                <a:gd name="connsiteX140" fmla="*/ 404640 w 905406"/>
                <a:gd name="connsiteY140" fmla="*/ 665585 h 1471216"/>
                <a:gd name="connsiteX141" fmla="*/ 436415 w 905406"/>
                <a:gd name="connsiteY141" fmla="*/ 660784 h 1471216"/>
                <a:gd name="connsiteX142" fmla="*/ 483507 w 905406"/>
                <a:gd name="connsiteY142" fmla="*/ 720906 h 1471216"/>
                <a:gd name="connsiteX143" fmla="*/ 566032 w 905406"/>
                <a:gd name="connsiteY143" fmla="*/ 838863 h 1471216"/>
                <a:gd name="connsiteX144" fmla="*/ 615866 w 905406"/>
                <a:gd name="connsiteY144" fmla="*/ 855094 h 1471216"/>
                <a:gd name="connsiteX145" fmla="*/ 723308 w 905406"/>
                <a:gd name="connsiteY145" fmla="*/ 846636 h 1471216"/>
                <a:gd name="connsiteX146" fmla="*/ 762399 w 905406"/>
                <a:gd name="connsiteY146" fmla="*/ 869496 h 1471216"/>
                <a:gd name="connsiteX147" fmla="*/ 885386 w 905406"/>
                <a:gd name="connsiteY147" fmla="*/ 990425 h 1471216"/>
                <a:gd name="connsiteX148" fmla="*/ 821606 w 905406"/>
                <a:gd name="connsiteY148" fmla="*/ 1120041 h 1471216"/>
                <a:gd name="connsiteX149" fmla="*/ 796232 w 905406"/>
                <a:gd name="connsiteY149" fmla="*/ 1126899 h 1471216"/>
                <a:gd name="connsiteX150" fmla="*/ 777944 w 905406"/>
                <a:gd name="connsiteY150" fmla="*/ 1099239 h 1471216"/>
                <a:gd name="connsiteX151" fmla="*/ 785259 w 905406"/>
                <a:gd name="connsiteY151" fmla="*/ 1076836 h 1471216"/>
                <a:gd name="connsiteX152" fmla="*/ 799889 w 905406"/>
                <a:gd name="connsiteY152" fmla="*/ 1038431 h 1471216"/>
                <a:gd name="connsiteX153" fmla="*/ 778401 w 905406"/>
                <a:gd name="connsiteY153" fmla="*/ 964822 h 1471216"/>
                <a:gd name="connsiteX154" fmla="*/ 762628 w 905406"/>
                <a:gd name="connsiteY154" fmla="*/ 962307 h 1471216"/>
                <a:gd name="connsiteX155" fmla="*/ 762399 w 905406"/>
                <a:gd name="connsiteY155" fmla="*/ 977395 h 1471216"/>
                <a:gd name="connsiteX156" fmla="*/ 769714 w 905406"/>
                <a:gd name="connsiteY156" fmla="*/ 1061063 h 1471216"/>
                <a:gd name="connsiteX157" fmla="*/ 767657 w 905406"/>
                <a:gd name="connsiteY157" fmla="*/ 1066549 h 1471216"/>
                <a:gd name="connsiteX158" fmla="*/ 793260 w 905406"/>
                <a:gd name="connsiteY158" fmla="*/ 1153874 h 1471216"/>
                <a:gd name="connsiteX159" fmla="*/ 803318 w 905406"/>
                <a:gd name="connsiteY159" fmla="*/ 1169419 h 1471216"/>
                <a:gd name="connsiteX160" fmla="*/ 799432 w 905406"/>
                <a:gd name="connsiteY160" fmla="*/ 1291491 h 1471216"/>
                <a:gd name="connsiteX161" fmla="*/ 742739 w 905406"/>
                <a:gd name="connsiteY161" fmla="*/ 1241199 h 1471216"/>
                <a:gd name="connsiteX162" fmla="*/ 734967 w 905406"/>
                <a:gd name="connsiteY162" fmla="*/ 1213310 h 1471216"/>
                <a:gd name="connsiteX163" fmla="*/ 729481 w 905406"/>
                <a:gd name="connsiteY163" fmla="*/ 1151588 h 1471216"/>
                <a:gd name="connsiteX164" fmla="*/ 724451 w 905406"/>
                <a:gd name="connsiteY164" fmla="*/ 1134900 h 1471216"/>
                <a:gd name="connsiteX165" fmla="*/ 695191 w 905406"/>
                <a:gd name="connsiteY165" fmla="*/ 1119813 h 1471216"/>
                <a:gd name="connsiteX166" fmla="*/ 681017 w 905406"/>
                <a:gd name="connsiteY166" fmla="*/ 1148159 h 1471216"/>
                <a:gd name="connsiteX167" fmla="*/ 761942 w 905406"/>
                <a:gd name="connsiteY167" fmla="*/ 1291949 h 1471216"/>
                <a:gd name="connsiteX168" fmla="*/ 827093 w 905406"/>
                <a:gd name="connsiteY168" fmla="*/ 1351613 h 1471216"/>
                <a:gd name="connsiteX169" fmla="*/ 848581 w 905406"/>
                <a:gd name="connsiteY169" fmla="*/ 1420422 h 1471216"/>
                <a:gd name="connsiteX170" fmla="*/ 708449 w 905406"/>
                <a:gd name="connsiteY170" fmla="*/ 1193651 h 1471216"/>
                <a:gd name="connsiteX171" fmla="*/ 703420 w 905406"/>
                <a:gd name="connsiteY171" fmla="*/ 1145645 h 1471216"/>
                <a:gd name="connsiteX172" fmla="*/ 708449 w 905406"/>
                <a:gd name="connsiteY172" fmla="*/ 1193651 h 14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05406" h="1471216">
                  <a:moveTo>
                    <a:pt x="819320" y="1306350"/>
                  </a:moveTo>
                  <a:cubicBezTo>
                    <a:pt x="821149" y="1263374"/>
                    <a:pt x="822292" y="1220168"/>
                    <a:pt x="823207" y="1176963"/>
                  </a:cubicBezTo>
                  <a:cubicBezTo>
                    <a:pt x="823664" y="1156617"/>
                    <a:pt x="830750" y="1139701"/>
                    <a:pt x="843323" y="1123242"/>
                  </a:cubicBezTo>
                  <a:cubicBezTo>
                    <a:pt x="868927" y="1089409"/>
                    <a:pt x="886529" y="1050776"/>
                    <a:pt x="899330" y="1010542"/>
                  </a:cubicBezTo>
                  <a:cubicBezTo>
                    <a:pt x="906646" y="987911"/>
                    <a:pt x="912818" y="974652"/>
                    <a:pt x="883557" y="952706"/>
                  </a:cubicBezTo>
                  <a:cubicBezTo>
                    <a:pt x="839209" y="917730"/>
                    <a:pt x="828007" y="905615"/>
                    <a:pt x="800347" y="874296"/>
                  </a:cubicBezTo>
                  <a:cubicBezTo>
                    <a:pt x="784802" y="856694"/>
                    <a:pt x="763771" y="837949"/>
                    <a:pt x="742054" y="826748"/>
                  </a:cubicBezTo>
                  <a:cubicBezTo>
                    <a:pt x="744568" y="816689"/>
                    <a:pt x="751198" y="810517"/>
                    <a:pt x="755998" y="803202"/>
                  </a:cubicBezTo>
                  <a:cubicBezTo>
                    <a:pt x="794860" y="743080"/>
                    <a:pt x="780458" y="665127"/>
                    <a:pt x="720108" y="626951"/>
                  </a:cubicBezTo>
                  <a:cubicBezTo>
                    <a:pt x="688790" y="607063"/>
                    <a:pt x="635069" y="609349"/>
                    <a:pt x="603065" y="629009"/>
                  </a:cubicBezTo>
                  <a:cubicBezTo>
                    <a:pt x="543857" y="665585"/>
                    <a:pt x="538371" y="740337"/>
                    <a:pt x="569232" y="794286"/>
                  </a:cubicBezTo>
                  <a:cubicBezTo>
                    <a:pt x="576776" y="807317"/>
                    <a:pt x="587520" y="816918"/>
                    <a:pt x="593692" y="831091"/>
                  </a:cubicBezTo>
                  <a:cubicBezTo>
                    <a:pt x="574033" y="814860"/>
                    <a:pt x="557802" y="795429"/>
                    <a:pt x="543400" y="774398"/>
                  </a:cubicBezTo>
                  <a:cubicBezTo>
                    <a:pt x="509110" y="724335"/>
                    <a:pt x="480992" y="669699"/>
                    <a:pt x="436187" y="627180"/>
                  </a:cubicBezTo>
                  <a:cubicBezTo>
                    <a:pt x="428872" y="620322"/>
                    <a:pt x="429329" y="611635"/>
                    <a:pt x="430243" y="602491"/>
                  </a:cubicBezTo>
                  <a:cubicBezTo>
                    <a:pt x="432986" y="576202"/>
                    <a:pt x="435044" y="549684"/>
                    <a:pt x="437558" y="523395"/>
                  </a:cubicBezTo>
                  <a:cubicBezTo>
                    <a:pt x="443502" y="459845"/>
                    <a:pt x="450360" y="396522"/>
                    <a:pt x="455389" y="332972"/>
                  </a:cubicBezTo>
                  <a:cubicBezTo>
                    <a:pt x="459961" y="273307"/>
                    <a:pt x="467962" y="213871"/>
                    <a:pt x="468877" y="153749"/>
                  </a:cubicBezTo>
                  <a:cubicBezTo>
                    <a:pt x="469334" y="110773"/>
                    <a:pt x="451732" y="77626"/>
                    <a:pt x="420871" y="50651"/>
                  </a:cubicBezTo>
                  <a:cubicBezTo>
                    <a:pt x="363721" y="1045"/>
                    <a:pt x="293312" y="-4213"/>
                    <a:pt x="223589" y="2188"/>
                  </a:cubicBezTo>
                  <a:cubicBezTo>
                    <a:pt x="159809" y="8131"/>
                    <a:pt x="100602" y="32591"/>
                    <a:pt x="48024" y="72139"/>
                  </a:cubicBezTo>
                  <a:cubicBezTo>
                    <a:pt x="26993" y="87913"/>
                    <a:pt x="12591" y="105515"/>
                    <a:pt x="6876" y="130204"/>
                  </a:cubicBezTo>
                  <a:cubicBezTo>
                    <a:pt x="475" y="158093"/>
                    <a:pt x="-2039" y="186896"/>
                    <a:pt x="1847" y="215243"/>
                  </a:cubicBezTo>
                  <a:cubicBezTo>
                    <a:pt x="12591" y="295024"/>
                    <a:pt x="16934" y="375491"/>
                    <a:pt x="28364" y="455273"/>
                  </a:cubicBezTo>
                  <a:cubicBezTo>
                    <a:pt x="51453" y="614607"/>
                    <a:pt x="68598" y="774855"/>
                    <a:pt x="105631" y="931904"/>
                  </a:cubicBezTo>
                  <a:cubicBezTo>
                    <a:pt x="112032" y="958421"/>
                    <a:pt x="125748" y="971680"/>
                    <a:pt x="150208" y="980367"/>
                  </a:cubicBezTo>
                  <a:cubicBezTo>
                    <a:pt x="206901" y="1000484"/>
                    <a:pt x="264280" y="997055"/>
                    <a:pt x="322115" y="989739"/>
                  </a:cubicBezTo>
                  <a:cubicBezTo>
                    <a:pt x="347261" y="986539"/>
                    <a:pt x="363721" y="971223"/>
                    <a:pt x="372179" y="949277"/>
                  </a:cubicBezTo>
                  <a:cubicBezTo>
                    <a:pt x="385209" y="915444"/>
                    <a:pt x="396182" y="881154"/>
                    <a:pt x="398925" y="844121"/>
                  </a:cubicBezTo>
                  <a:cubicBezTo>
                    <a:pt x="400754" y="819432"/>
                    <a:pt x="400754" y="793829"/>
                    <a:pt x="410584" y="771426"/>
                  </a:cubicBezTo>
                  <a:cubicBezTo>
                    <a:pt x="417899" y="770512"/>
                    <a:pt x="419956" y="774398"/>
                    <a:pt x="422014" y="777370"/>
                  </a:cubicBezTo>
                  <a:cubicBezTo>
                    <a:pt x="438701" y="803888"/>
                    <a:pt x="455389" y="830634"/>
                    <a:pt x="471848" y="857380"/>
                  </a:cubicBezTo>
                  <a:cubicBezTo>
                    <a:pt x="492880" y="891441"/>
                    <a:pt x="512311" y="926646"/>
                    <a:pt x="535399" y="959336"/>
                  </a:cubicBezTo>
                  <a:cubicBezTo>
                    <a:pt x="549572" y="979452"/>
                    <a:pt x="558488" y="999798"/>
                    <a:pt x="559631" y="1024258"/>
                  </a:cubicBezTo>
                  <a:cubicBezTo>
                    <a:pt x="562145" y="1086209"/>
                    <a:pt x="568775" y="1147473"/>
                    <a:pt x="579062" y="1208738"/>
                  </a:cubicBezTo>
                  <a:cubicBezTo>
                    <a:pt x="583862" y="1238228"/>
                    <a:pt x="595521" y="1262916"/>
                    <a:pt x="617238" y="1283033"/>
                  </a:cubicBezTo>
                  <a:cubicBezTo>
                    <a:pt x="640098" y="1304522"/>
                    <a:pt x="662958" y="1326239"/>
                    <a:pt x="686732" y="1346584"/>
                  </a:cubicBezTo>
                  <a:cubicBezTo>
                    <a:pt x="699763" y="1357785"/>
                    <a:pt x="705935" y="1371044"/>
                    <a:pt x="707078" y="1387275"/>
                  </a:cubicBezTo>
                  <a:cubicBezTo>
                    <a:pt x="707764" y="1397105"/>
                    <a:pt x="707992" y="1406934"/>
                    <a:pt x="708678" y="1416764"/>
                  </a:cubicBezTo>
                  <a:cubicBezTo>
                    <a:pt x="712107" y="1473686"/>
                    <a:pt x="735424" y="1471857"/>
                    <a:pt x="768343" y="1470942"/>
                  </a:cubicBezTo>
                  <a:cubicBezTo>
                    <a:pt x="770171" y="1470942"/>
                    <a:pt x="779315" y="1468199"/>
                    <a:pt x="780916" y="1467285"/>
                  </a:cubicBezTo>
                  <a:cubicBezTo>
                    <a:pt x="791888" y="1461341"/>
                    <a:pt x="802861" y="1463170"/>
                    <a:pt x="814748" y="1464542"/>
                  </a:cubicBezTo>
                  <a:cubicBezTo>
                    <a:pt x="844466" y="1468199"/>
                    <a:pt x="860926" y="1455169"/>
                    <a:pt x="866869" y="1425680"/>
                  </a:cubicBezTo>
                  <a:cubicBezTo>
                    <a:pt x="874184" y="1388875"/>
                    <a:pt x="861840" y="1358243"/>
                    <a:pt x="836923" y="1331496"/>
                  </a:cubicBezTo>
                  <a:cubicBezTo>
                    <a:pt x="830065" y="1323953"/>
                    <a:pt x="818863" y="1320066"/>
                    <a:pt x="819320" y="1306350"/>
                  </a:cubicBezTo>
                  <a:close/>
                  <a:moveTo>
                    <a:pt x="571289" y="737365"/>
                  </a:moveTo>
                  <a:cubicBezTo>
                    <a:pt x="569918" y="686387"/>
                    <a:pt x="596435" y="648897"/>
                    <a:pt x="643527" y="636324"/>
                  </a:cubicBezTo>
                  <a:cubicBezTo>
                    <a:pt x="668673" y="629466"/>
                    <a:pt x="701134" y="633809"/>
                    <a:pt x="721022" y="652097"/>
                  </a:cubicBezTo>
                  <a:cubicBezTo>
                    <a:pt x="767200" y="694617"/>
                    <a:pt x="766057" y="748338"/>
                    <a:pt x="738853" y="793372"/>
                  </a:cubicBezTo>
                  <a:cubicBezTo>
                    <a:pt x="723537" y="818747"/>
                    <a:pt x="673245" y="835663"/>
                    <a:pt x="641470" y="828119"/>
                  </a:cubicBezTo>
                  <a:cubicBezTo>
                    <a:pt x="613123" y="821490"/>
                    <a:pt x="571289" y="789257"/>
                    <a:pt x="571289" y="737365"/>
                  </a:cubicBezTo>
                  <a:close/>
                  <a:moveTo>
                    <a:pt x="374465" y="674729"/>
                  </a:moveTo>
                  <a:cubicBezTo>
                    <a:pt x="374008" y="676329"/>
                    <a:pt x="373779" y="677929"/>
                    <a:pt x="373550" y="679529"/>
                  </a:cubicBezTo>
                  <a:cubicBezTo>
                    <a:pt x="373322" y="681129"/>
                    <a:pt x="373093" y="682730"/>
                    <a:pt x="372865" y="684558"/>
                  </a:cubicBezTo>
                  <a:cubicBezTo>
                    <a:pt x="372636" y="688673"/>
                    <a:pt x="372636" y="693017"/>
                    <a:pt x="373322" y="697360"/>
                  </a:cubicBezTo>
                  <a:cubicBezTo>
                    <a:pt x="373550" y="699189"/>
                    <a:pt x="374008" y="700789"/>
                    <a:pt x="374236" y="702618"/>
                  </a:cubicBezTo>
                  <a:cubicBezTo>
                    <a:pt x="375608" y="708790"/>
                    <a:pt x="378122" y="714962"/>
                    <a:pt x="381551" y="721363"/>
                  </a:cubicBezTo>
                  <a:cubicBezTo>
                    <a:pt x="389095" y="734850"/>
                    <a:pt x="389781" y="749024"/>
                    <a:pt x="387724" y="764111"/>
                  </a:cubicBezTo>
                  <a:cubicBezTo>
                    <a:pt x="383152" y="795201"/>
                    <a:pt x="379723" y="826290"/>
                    <a:pt x="375379" y="857380"/>
                  </a:cubicBezTo>
                  <a:cubicBezTo>
                    <a:pt x="371264" y="887784"/>
                    <a:pt x="362806" y="916587"/>
                    <a:pt x="349090" y="944248"/>
                  </a:cubicBezTo>
                  <a:cubicBezTo>
                    <a:pt x="345433" y="951563"/>
                    <a:pt x="340861" y="957278"/>
                    <a:pt x="335374" y="961393"/>
                  </a:cubicBezTo>
                  <a:cubicBezTo>
                    <a:pt x="333317" y="962993"/>
                    <a:pt x="331031" y="964365"/>
                    <a:pt x="328516" y="965279"/>
                  </a:cubicBezTo>
                  <a:cubicBezTo>
                    <a:pt x="324401" y="967108"/>
                    <a:pt x="320058" y="968251"/>
                    <a:pt x="315257" y="968708"/>
                  </a:cubicBezTo>
                  <a:cubicBezTo>
                    <a:pt x="307714" y="969394"/>
                    <a:pt x="300170" y="970308"/>
                    <a:pt x="292855" y="970994"/>
                  </a:cubicBezTo>
                  <a:cubicBezTo>
                    <a:pt x="275252" y="972823"/>
                    <a:pt x="257879" y="974195"/>
                    <a:pt x="240277" y="974195"/>
                  </a:cubicBezTo>
                  <a:cubicBezTo>
                    <a:pt x="225189" y="974195"/>
                    <a:pt x="210101" y="973509"/>
                    <a:pt x="195014" y="970994"/>
                  </a:cubicBezTo>
                  <a:cubicBezTo>
                    <a:pt x="179240" y="968480"/>
                    <a:pt x="165753" y="963908"/>
                    <a:pt x="154780" y="956364"/>
                  </a:cubicBezTo>
                  <a:cubicBezTo>
                    <a:pt x="149980" y="953163"/>
                    <a:pt x="145865" y="949277"/>
                    <a:pt x="141979" y="944934"/>
                  </a:cubicBezTo>
                  <a:cubicBezTo>
                    <a:pt x="140607" y="943562"/>
                    <a:pt x="139464" y="941962"/>
                    <a:pt x="138321" y="940362"/>
                  </a:cubicBezTo>
                  <a:cubicBezTo>
                    <a:pt x="132606" y="932361"/>
                    <a:pt x="128034" y="922531"/>
                    <a:pt x="124834" y="910415"/>
                  </a:cubicBezTo>
                  <a:cubicBezTo>
                    <a:pt x="124834" y="910415"/>
                    <a:pt x="124834" y="910415"/>
                    <a:pt x="124834" y="910415"/>
                  </a:cubicBezTo>
                  <a:cubicBezTo>
                    <a:pt x="122776" y="902871"/>
                    <a:pt x="120947" y="895328"/>
                    <a:pt x="119119" y="888012"/>
                  </a:cubicBezTo>
                  <a:cubicBezTo>
                    <a:pt x="119119" y="888012"/>
                    <a:pt x="119119" y="888012"/>
                    <a:pt x="119119" y="888012"/>
                  </a:cubicBezTo>
                  <a:cubicBezTo>
                    <a:pt x="101974" y="817375"/>
                    <a:pt x="89858" y="745595"/>
                    <a:pt x="79342" y="673814"/>
                  </a:cubicBezTo>
                  <a:cubicBezTo>
                    <a:pt x="65855" y="582603"/>
                    <a:pt x="53053" y="491391"/>
                    <a:pt x="42538" y="399723"/>
                  </a:cubicBezTo>
                  <a:cubicBezTo>
                    <a:pt x="34308" y="327714"/>
                    <a:pt x="26307" y="255705"/>
                    <a:pt x="24478" y="183010"/>
                  </a:cubicBezTo>
                  <a:cubicBezTo>
                    <a:pt x="23335" y="139348"/>
                    <a:pt x="39566" y="105286"/>
                    <a:pt x="76599" y="80826"/>
                  </a:cubicBezTo>
                  <a:cubicBezTo>
                    <a:pt x="139921" y="38992"/>
                    <a:pt x="208044" y="16589"/>
                    <a:pt x="284854" y="25733"/>
                  </a:cubicBezTo>
                  <a:cubicBezTo>
                    <a:pt x="308399" y="28477"/>
                    <a:pt x="331031" y="32363"/>
                    <a:pt x="353662" y="39449"/>
                  </a:cubicBezTo>
                  <a:cubicBezTo>
                    <a:pt x="369436" y="44479"/>
                    <a:pt x="383152" y="51565"/>
                    <a:pt x="395039" y="60481"/>
                  </a:cubicBezTo>
                  <a:cubicBezTo>
                    <a:pt x="395496" y="60709"/>
                    <a:pt x="395725" y="60938"/>
                    <a:pt x="396182" y="61166"/>
                  </a:cubicBezTo>
                  <a:cubicBezTo>
                    <a:pt x="397553" y="62309"/>
                    <a:pt x="399154" y="63452"/>
                    <a:pt x="400525" y="64595"/>
                  </a:cubicBezTo>
                  <a:cubicBezTo>
                    <a:pt x="400982" y="65053"/>
                    <a:pt x="401668" y="65510"/>
                    <a:pt x="402125" y="65967"/>
                  </a:cubicBezTo>
                  <a:cubicBezTo>
                    <a:pt x="403497" y="67110"/>
                    <a:pt x="404640" y="68253"/>
                    <a:pt x="406012" y="69396"/>
                  </a:cubicBezTo>
                  <a:cubicBezTo>
                    <a:pt x="406697" y="69853"/>
                    <a:pt x="407155" y="70539"/>
                    <a:pt x="407840" y="70996"/>
                  </a:cubicBezTo>
                  <a:cubicBezTo>
                    <a:pt x="408983" y="72139"/>
                    <a:pt x="410126" y="73282"/>
                    <a:pt x="411269" y="74425"/>
                  </a:cubicBezTo>
                  <a:cubicBezTo>
                    <a:pt x="411955" y="75111"/>
                    <a:pt x="412641" y="75797"/>
                    <a:pt x="413098" y="76483"/>
                  </a:cubicBezTo>
                  <a:cubicBezTo>
                    <a:pt x="414241" y="77626"/>
                    <a:pt x="415156" y="78769"/>
                    <a:pt x="416070" y="79912"/>
                  </a:cubicBezTo>
                  <a:cubicBezTo>
                    <a:pt x="416756" y="80597"/>
                    <a:pt x="417442" y="81512"/>
                    <a:pt x="418127" y="82198"/>
                  </a:cubicBezTo>
                  <a:cubicBezTo>
                    <a:pt x="419042" y="83341"/>
                    <a:pt x="419956" y="84484"/>
                    <a:pt x="420871" y="85627"/>
                  </a:cubicBezTo>
                  <a:cubicBezTo>
                    <a:pt x="421556" y="86541"/>
                    <a:pt x="422242" y="87455"/>
                    <a:pt x="422928" y="88141"/>
                  </a:cubicBezTo>
                  <a:cubicBezTo>
                    <a:pt x="423842" y="89284"/>
                    <a:pt x="424528" y="90427"/>
                    <a:pt x="425443" y="91570"/>
                  </a:cubicBezTo>
                  <a:cubicBezTo>
                    <a:pt x="426128" y="92485"/>
                    <a:pt x="426814" y="93399"/>
                    <a:pt x="427500" y="94542"/>
                  </a:cubicBezTo>
                  <a:cubicBezTo>
                    <a:pt x="428186" y="95685"/>
                    <a:pt x="429100" y="96828"/>
                    <a:pt x="429786" y="97971"/>
                  </a:cubicBezTo>
                  <a:cubicBezTo>
                    <a:pt x="430472" y="99114"/>
                    <a:pt x="431158" y="100257"/>
                    <a:pt x="431843" y="101171"/>
                  </a:cubicBezTo>
                  <a:cubicBezTo>
                    <a:pt x="432529" y="102314"/>
                    <a:pt x="433215" y="103229"/>
                    <a:pt x="433901" y="104372"/>
                  </a:cubicBezTo>
                  <a:cubicBezTo>
                    <a:pt x="434587" y="105515"/>
                    <a:pt x="435272" y="106886"/>
                    <a:pt x="436187" y="108029"/>
                  </a:cubicBezTo>
                  <a:cubicBezTo>
                    <a:pt x="436873" y="108944"/>
                    <a:pt x="437330" y="110087"/>
                    <a:pt x="438016" y="111001"/>
                  </a:cubicBezTo>
                  <a:cubicBezTo>
                    <a:pt x="438930" y="112373"/>
                    <a:pt x="439616" y="113973"/>
                    <a:pt x="440302" y="115573"/>
                  </a:cubicBezTo>
                  <a:cubicBezTo>
                    <a:pt x="440759" y="116488"/>
                    <a:pt x="441216" y="117173"/>
                    <a:pt x="441673" y="118088"/>
                  </a:cubicBezTo>
                  <a:cubicBezTo>
                    <a:pt x="442816" y="120374"/>
                    <a:pt x="443959" y="122888"/>
                    <a:pt x="445102" y="125403"/>
                  </a:cubicBezTo>
                  <a:cubicBezTo>
                    <a:pt x="446474" y="128146"/>
                    <a:pt x="447388" y="131118"/>
                    <a:pt x="447845" y="134090"/>
                  </a:cubicBezTo>
                  <a:cubicBezTo>
                    <a:pt x="448531" y="137062"/>
                    <a:pt x="448760" y="139805"/>
                    <a:pt x="448988" y="142777"/>
                  </a:cubicBezTo>
                  <a:cubicBezTo>
                    <a:pt x="448988" y="143691"/>
                    <a:pt x="448988" y="144834"/>
                    <a:pt x="448988" y="145748"/>
                  </a:cubicBezTo>
                  <a:cubicBezTo>
                    <a:pt x="448988" y="146663"/>
                    <a:pt x="448988" y="147806"/>
                    <a:pt x="448988" y="148720"/>
                  </a:cubicBezTo>
                  <a:cubicBezTo>
                    <a:pt x="448988" y="150778"/>
                    <a:pt x="448988" y="152606"/>
                    <a:pt x="448760" y="154664"/>
                  </a:cubicBezTo>
                  <a:cubicBezTo>
                    <a:pt x="448760" y="155578"/>
                    <a:pt x="448760" y="156721"/>
                    <a:pt x="448760" y="157636"/>
                  </a:cubicBezTo>
                  <a:cubicBezTo>
                    <a:pt x="448760" y="159693"/>
                    <a:pt x="448760" y="161522"/>
                    <a:pt x="448760" y="163579"/>
                  </a:cubicBezTo>
                  <a:cubicBezTo>
                    <a:pt x="448760" y="165637"/>
                    <a:pt x="448760" y="167465"/>
                    <a:pt x="448988" y="169523"/>
                  </a:cubicBezTo>
                  <a:cubicBezTo>
                    <a:pt x="448988" y="170437"/>
                    <a:pt x="449217" y="171580"/>
                    <a:pt x="449217" y="172495"/>
                  </a:cubicBezTo>
                  <a:lnTo>
                    <a:pt x="449217" y="172495"/>
                  </a:lnTo>
                  <a:cubicBezTo>
                    <a:pt x="447160" y="195126"/>
                    <a:pt x="444874" y="217757"/>
                    <a:pt x="442588" y="240617"/>
                  </a:cubicBezTo>
                  <a:cubicBezTo>
                    <a:pt x="438930" y="278336"/>
                    <a:pt x="435272" y="316284"/>
                    <a:pt x="432986" y="354003"/>
                  </a:cubicBezTo>
                  <a:cubicBezTo>
                    <a:pt x="427957" y="435384"/>
                    <a:pt x="416527" y="516080"/>
                    <a:pt x="409441" y="597005"/>
                  </a:cubicBezTo>
                  <a:cubicBezTo>
                    <a:pt x="409441" y="598148"/>
                    <a:pt x="409212" y="599062"/>
                    <a:pt x="409212" y="600205"/>
                  </a:cubicBezTo>
                  <a:cubicBezTo>
                    <a:pt x="408526" y="606377"/>
                    <a:pt x="407612" y="612549"/>
                    <a:pt x="405783" y="618264"/>
                  </a:cubicBezTo>
                  <a:cubicBezTo>
                    <a:pt x="405554" y="619179"/>
                    <a:pt x="405097" y="620093"/>
                    <a:pt x="404869" y="621008"/>
                  </a:cubicBezTo>
                  <a:cubicBezTo>
                    <a:pt x="404183" y="622836"/>
                    <a:pt x="403497" y="624665"/>
                    <a:pt x="402583" y="626494"/>
                  </a:cubicBezTo>
                  <a:cubicBezTo>
                    <a:pt x="402125" y="627408"/>
                    <a:pt x="401668" y="628323"/>
                    <a:pt x="401211" y="629237"/>
                  </a:cubicBezTo>
                  <a:cubicBezTo>
                    <a:pt x="400297" y="631066"/>
                    <a:pt x="399382" y="632895"/>
                    <a:pt x="398239" y="634724"/>
                  </a:cubicBezTo>
                  <a:cubicBezTo>
                    <a:pt x="396639" y="637467"/>
                    <a:pt x="394582" y="639981"/>
                    <a:pt x="392296" y="642496"/>
                  </a:cubicBezTo>
                  <a:cubicBezTo>
                    <a:pt x="386123" y="649811"/>
                    <a:pt x="381094" y="657355"/>
                    <a:pt x="377665" y="665127"/>
                  </a:cubicBezTo>
                  <a:cubicBezTo>
                    <a:pt x="376294" y="668328"/>
                    <a:pt x="375379" y="671528"/>
                    <a:pt x="374465" y="674729"/>
                  </a:cubicBezTo>
                  <a:close/>
                  <a:moveTo>
                    <a:pt x="777715" y="1442139"/>
                  </a:moveTo>
                  <a:cubicBezTo>
                    <a:pt x="771543" y="1451969"/>
                    <a:pt x="760342" y="1452883"/>
                    <a:pt x="751198" y="1453112"/>
                  </a:cubicBezTo>
                  <a:cubicBezTo>
                    <a:pt x="742739" y="1453340"/>
                    <a:pt x="736339" y="1445111"/>
                    <a:pt x="734738" y="1435738"/>
                  </a:cubicBezTo>
                  <a:cubicBezTo>
                    <a:pt x="731995" y="1419736"/>
                    <a:pt x="726966" y="1399162"/>
                    <a:pt x="730624" y="1379731"/>
                  </a:cubicBezTo>
                  <a:cubicBezTo>
                    <a:pt x="750055" y="1388189"/>
                    <a:pt x="761942" y="1405334"/>
                    <a:pt x="773372" y="1418364"/>
                  </a:cubicBezTo>
                  <a:cubicBezTo>
                    <a:pt x="779544" y="1425451"/>
                    <a:pt x="782744" y="1433909"/>
                    <a:pt x="777715" y="1442139"/>
                  </a:cubicBezTo>
                  <a:close/>
                  <a:moveTo>
                    <a:pt x="848581" y="1420422"/>
                  </a:moveTo>
                  <a:cubicBezTo>
                    <a:pt x="848124" y="1428880"/>
                    <a:pt x="845152" y="1438253"/>
                    <a:pt x="834865" y="1440996"/>
                  </a:cubicBezTo>
                  <a:cubicBezTo>
                    <a:pt x="823892" y="1443968"/>
                    <a:pt x="815434" y="1440310"/>
                    <a:pt x="810176" y="1430252"/>
                  </a:cubicBezTo>
                  <a:cubicBezTo>
                    <a:pt x="787774" y="1387275"/>
                    <a:pt x="745254" y="1365786"/>
                    <a:pt x="710050" y="1336297"/>
                  </a:cubicBezTo>
                  <a:cubicBezTo>
                    <a:pt x="677588" y="1309322"/>
                    <a:pt x="643756" y="1284176"/>
                    <a:pt x="618610" y="1249429"/>
                  </a:cubicBezTo>
                  <a:cubicBezTo>
                    <a:pt x="609008" y="1236170"/>
                    <a:pt x="604208" y="1221997"/>
                    <a:pt x="601236" y="1206224"/>
                  </a:cubicBezTo>
                  <a:cubicBezTo>
                    <a:pt x="588663" y="1142444"/>
                    <a:pt x="584777" y="1077750"/>
                    <a:pt x="580662" y="1013057"/>
                  </a:cubicBezTo>
                  <a:cubicBezTo>
                    <a:pt x="579976" y="1002084"/>
                    <a:pt x="579519" y="990882"/>
                    <a:pt x="573804" y="981738"/>
                  </a:cubicBezTo>
                  <a:cubicBezTo>
                    <a:pt x="556430" y="954764"/>
                    <a:pt x="545458" y="923903"/>
                    <a:pt x="525112" y="898528"/>
                  </a:cubicBezTo>
                  <a:cubicBezTo>
                    <a:pt x="496994" y="862866"/>
                    <a:pt x="479621" y="820575"/>
                    <a:pt x="453789" y="783314"/>
                  </a:cubicBezTo>
                  <a:cubicBezTo>
                    <a:pt x="441445" y="765483"/>
                    <a:pt x="426814" y="749481"/>
                    <a:pt x="415613" y="731193"/>
                  </a:cubicBezTo>
                  <a:cubicBezTo>
                    <a:pt x="403268" y="711076"/>
                    <a:pt x="390467" y="690502"/>
                    <a:pt x="404640" y="665585"/>
                  </a:cubicBezTo>
                  <a:cubicBezTo>
                    <a:pt x="414241" y="648668"/>
                    <a:pt x="423157" y="646154"/>
                    <a:pt x="436415" y="660784"/>
                  </a:cubicBezTo>
                  <a:cubicBezTo>
                    <a:pt x="453560" y="679529"/>
                    <a:pt x="469562" y="699417"/>
                    <a:pt x="483507" y="720906"/>
                  </a:cubicBezTo>
                  <a:cubicBezTo>
                    <a:pt x="509796" y="761139"/>
                    <a:pt x="532427" y="803659"/>
                    <a:pt x="566032" y="838863"/>
                  </a:cubicBezTo>
                  <a:cubicBezTo>
                    <a:pt x="580662" y="854180"/>
                    <a:pt x="595292" y="857380"/>
                    <a:pt x="615866" y="855094"/>
                  </a:cubicBezTo>
                  <a:cubicBezTo>
                    <a:pt x="651528" y="850979"/>
                    <a:pt x="686961" y="843207"/>
                    <a:pt x="723308" y="846636"/>
                  </a:cubicBezTo>
                  <a:cubicBezTo>
                    <a:pt x="740225" y="848236"/>
                    <a:pt x="753026" y="855780"/>
                    <a:pt x="762399" y="869496"/>
                  </a:cubicBezTo>
                  <a:cubicBezTo>
                    <a:pt x="781830" y="898071"/>
                    <a:pt x="889501" y="978081"/>
                    <a:pt x="885386" y="990425"/>
                  </a:cubicBezTo>
                  <a:cubicBezTo>
                    <a:pt x="870984" y="1032259"/>
                    <a:pt x="850639" y="1085751"/>
                    <a:pt x="821606" y="1120041"/>
                  </a:cubicBezTo>
                  <a:cubicBezTo>
                    <a:pt x="814748" y="1128271"/>
                    <a:pt x="806062" y="1134215"/>
                    <a:pt x="796232" y="1126899"/>
                  </a:cubicBezTo>
                  <a:cubicBezTo>
                    <a:pt x="787316" y="1120270"/>
                    <a:pt x="775201" y="1113869"/>
                    <a:pt x="777944" y="1099239"/>
                  </a:cubicBezTo>
                  <a:cubicBezTo>
                    <a:pt x="779315" y="1091695"/>
                    <a:pt x="781830" y="1083923"/>
                    <a:pt x="785259" y="1076836"/>
                  </a:cubicBezTo>
                  <a:cubicBezTo>
                    <a:pt x="791203" y="1064492"/>
                    <a:pt x="793946" y="1050547"/>
                    <a:pt x="799889" y="1038431"/>
                  </a:cubicBezTo>
                  <a:cubicBezTo>
                    <a:pt x="814977" y="1006884"/>
                    <a:pt x="795775" y="986310"/>
                    <a:pt x="778401" y="964822"/>
                  </a:cubicBezTo>
                  <a:cubicBezTo>
                    <a:pt x="774743" y="960250"/>
                    <a:pt x="768571" y="957964"/>
                    <a:pt x="762628" y="962307"/>
                  </a:cubicBezTo>
                  <a:cubicBezTo>
                    <a:pt x="756455" y="966879"/>
                    <a:pt x="757598" y="972823"/>
                    <a:pt x="762399" y="977395"/>
                  </a:cubicBezTo>
                  <a:cubicBezTo>
                    <a:pt x="790060" y="1003227"/>
                    <a:pt x="782287" y="1031802"/>
                    <a:pt x="769714" y="1061063"/>
                  </a:cubicBezTo>
                  <a:cubicBezTo>
                    <a:pt x="769028" y="1062891"/>
                    <a:pt x="768343" y="1064720"/>
                    <a:pt x="767657" y="1066549"/>
                  </a:cubicBezTo>
                  <a:cubicBezTo>
                    <a:pt x="747540" y="1114098"/>
                    <a:pt x="750283" y="1125299"/>
                    <a:pt x="793260" y="1153874"/>
                  </a:cubicBezTo>
                  <a:cubicBezTo>
                    <a:pt x="799889" y="1158218"/>
                    <a:pt x="803547" y="1161875"/>
                    <a:pt x="803318" y="1169419"/>
                  </a:cubicBezTo>
                  <a:cubicBezTo>
                    <a:pt x="801947" y="1208510"/>
                    <a:pt x="800804" y="1247600"/>
                    <a:pt x="799432" y="1291491"/>
                  </a:cubicBezTo>
                  <a:cubicBezTo>
                    <a:pt x="772457" y="1277318"/>
                    <a:pt x="758056" y="1258573"/>
                    <a:pt x="742739" y="1241199"/>
                  </a:cubicBezTo>
                  <a:cubicBezTo>
                    <a:pt x="735881" y="1233427"/>
                    <a:pt x="735653" y="1223369"/>
                    <a:pt x="734967" y="1213310"/>
                  </a:cubicBezTo>
                  <a:cubicBezTo>
                    <a:pt x="733367" y="1192736"/>
                    <a:pt x="731767" y="1172162"/>
                    <a:pt x="729481" y="1151588"/>
                  </a:cubicBezTo>
                  <a:cubicBezTo>
                    <a:pt x="728795" y="1145873"/>
                    <a:pt x="727423" y="1139701"/>
                    <a:pt x="724451" y="1134900"/>
                  </a:cubicBezTo>
                  <a:cubicBezTo>
                    <a:pt x="718051" y="1123928"/>
                    <a:pt x="707992" y="1116612"/>
                    <a:pt x="695191" y="1119813"/>
                  </a:cubicBezTo>
                  <a:cubicBezTo>
                    <a:pt x="681017" y="1123470"/>
                    <a:pt x="680789" y="1135358"/>
                    <a:pt x="681017" y="1148159"/>
                  </a:cubicBezTo>
                  <a:cubicBezTo>
                    <a:pt x="681475" y="1211253"/>
                    <a:pt x="717593" y="1254230"/>
                    <a:pt x="761942" y="1291949"/>
                  </a:cubicBezTo>
                  <a:cubicBezTo>
                    <a:pt x="784345" y="1311151"/>
                    <a:pt x="806976" y="1329896"/>
                    <a:pt x="827093" y="1351613"/>
                  </a:cubicBezTo>
                  <a:cubicBezTo>
                    <a:pt x="844695" y="1371730"/>
                    <a:pt x="850181" y="1395047"/>
                    <a:pt x="848581" y="1420422"/>
                  </a:cubicBezTo>
                  <a:close/>
                  <a:moveTo>
                    <a:pt x="708449" y="1193651"/>
                  </a:moveTo>
                  <a:cubicBezTo>
                    <a:pt x="706392" y="1183592"/>
                    <a:pt x="696334" y="1157760"/>
                    <a:pt x="703420" y="1145645"/>
                  </a:cubicBezTo>
                  <a:cubicBezTo>
                    <a:pt x="711878" y="1137872"/>
                    <a:pt x="727195" y="1235027"/>
                    <a:pt x="708449" y="1193651"/>
                  </a:cubicBezTo>
                  <a:close/>
                </a:path>
              </a:pathLst>
            </a:custGeom>
            <a:solidFill>
              <a:srgbClr val="000000"/>
            </a:solidFill>
            <a:ln w="2286" cap="flat">
              <a:noFill/>
              <a:prstDash val="solid"/>
              <a:miter/>
            </a:ln>
          </p:spPr>
          <p:txBody>
            <a:bodyPr rtlCol="0" anchor="ctr"/>
            <a:lstStyle/>
            <a:p>
              <a:endParaRPr lang="en-US"/>
            </a:p>
          </p:txBody>
        </p:sp>
        <p:sp>
          <p:nvSpPr>
            <p:cNvPr id="74" name="Freeform 210">
              <a:extLst>
                <a:ext uri="{FF2B5EF4-FFF2-40B4-BE49-F238E27FC236}">
                  <a16:creationId xmlns:a16="http://schemas.microsoft.com/office/drawing/2014/main" id="{6C5DCF01-08A5-E733-0815-096AB3CE815B}"/>
                </a:ext>
              </a:extLst>
            </p:cNvPr>
            <p:cNvSpPr/>
            <p:nvPr/>
          </p:nvSpPr>
          <p:spPr>
            <a:xfrm>
              <a:off x="8745373" y="1917583"/>
              <a:ext cx="382715" cy="395504"/>
            </a:xfrm>
            <a:custGeom>
              <a:avLst/>
              <a:gdLst>
                <a:gd name="connsiteX0" fmla="*/ 316941 w 382715"/>
                <a:gd name="connsiteY0" fmla="*/ 43576 h 395504"/>
                <a:gd name="connsiteX1" fmla="*/ 118516 w 382715"/>
                <a:gd name="connsiteY1" fmla="*/ 10429 h 395504"/>
                <a:gd name="connsiteX2" fmla="*/ 330 w 382715"/>
                <a:gd name="connsiteY2" fmla="*/ 203139 h 395504"/>
                <a:gd name="connsiteX3" fmla="*/ 164236 w 382715"/>
                <a:gd name="connsiteY3" fmla="*/ 392191 h 395504"/>
                <a:gd name="connsiteX4" fmla="*/ 357860 w 382715"/>
                <a:gd name="connsiteY4" fmla="*/ 302580 h 395504"/>
                <a:gd name="connsiteX5" fmla="*/ 382320 w 382715"/>
                <a:gd name="connsiteY5" fmla="*/ 203596 h 395504"/>
                <a:gd name="connsiteX6" fmla="*/ 316941 w 382715"/>
                <a:gd name="connsiteY6" fmla="*/ 43576 h 395504"/>
                <a:gd name="connsiteX7" fmla="*/ 353745 w 382715"/>
                <a:gd name="connsiteY7" fmla="*/ 150789 h 395504"/>
                <a:gd name="connsiteX8" fmla="*/ 356946 w 382715"/>
                <a:gd name="connsiteY8" fmla="*/ 164734 h 395504"/>
                <a:gd name="connsiteX9" fmla="*/ 359003 w 382715"/>
                <a:gd name="connsiteY9" fmla="*/ 178907 h 395504"/>
                <a:gd name="connsiteX10" fmla="*/ 359917 w 382715"/>
                <a:gd name="connsiteY10" fmla="*/ 193080 h 395504"/>
                <a:gd name="connsiteX11" fmla="*/ 359917 w 382715"/>
                <a:gd name="connsiteY11" fmla="*/ 200167 h 395504"/>
                <a:gd name="connsiteX12" fmla="*/ 358546 w 382715"/>
                <a:gd name="connsiteY12" fmla="*/ 221198 h 395504"/>
                <a:gd name="connsiteX13" fmla="*/ 343687 w 382715"/>
                <a:gd name="connsiteY13" fmla="*/ 275148 h 395504"/>
                <a:gd name="connsiteX14" fmla="*/ 337515 w 382715"/>
                <a:gd name="connsiteY14" fmla="*/ 287721 h 395504"/>
                <a:gd name="connsiteX15" fmla="*/ 293166 w 382715"/>
                <a:gd name="connsiteY15" fmla="*/ 342356 h 395504"/>
                <a:gd name="connsiteX16" fmla="*/ 270763 w 382715"/>
                <a:gd name="connsiteY16" fmla="*/ 355843 h 395504"/>
                <a:gd name="connsiteX17" fmla="*/ 254076 w 382715"/>
                <a:gd name="connsiteY17" fmla="*/ 363387 h 395504"/>
                <a:gd name="connsiteX18" fmla="*/ 248589 w 382715"/>
                <a:gd name="connsiteY18" fmla="*/ 365445 h 395504"/>
                <a:gd name="connsiteX19" fmla="*/ 232130 w 382715"/>
                <a:gd name="connsiteY19" fmla="*/ 370245 h 395504"/>
                <a:gd name="connsiteX20" fmla="*/ 221386 w 382715"/>
                <a:gd name="connsiteY20" fmla="*/ 372303 h 395504"/>
                <a:gd name="connsiteX21" fmla="*/ 210642 w 382715"/>
                <a:gd name="connsiteY21" fmla="*/ 373674 h 395504"/>
                <a:gd name="connsiteX22" fmla="*/ 200126 w 382715"/>
                <a:gd name="connsiteY22" fmla="*/ 374360 h 395504"/>
                <a:gd name="connsiteX23" fmla="*/ 184581 w 382715"/>
                <a:gd name="connsiteY23" fmla="*/ 374131 h 395504"/>
                <a:gd name="connsiteX24" fmla="*/ 174523 w 382715"/>
                <a:gd name="connsiteY24" fmla="*/ 373217 h 395504"/>
                <a:gd name="connsiteX25" fmla="*/ 164693 w 382715"/>
                <a:gd name="connsiteY25" fmla="*/ 371617 h 395504"/>
                <a:gd name="connsiteX26" fmla="*/ 155092 w 382715"/>
                <a:gd name="connsiteY26" fmla="*/ 369559 h 395504"/>
                <a:gd name="connsiteX27" fmla="*/ 145719 w 382715"/>
                <a:gd name="connsiteY27" fmla="*/ 366816 h 395504"/>
                <a:gd name="connsiteX28" fmla="*/ 81254 w 382715"/>
                <a:gd name="connsiteY28" fmla="*/ 332755 h 395504"/>
                <a:gd name="connsiteX29" fmla="*/ 68681 w 382715"/>
                <a:gd name="connsiteY29" fmla="*/ 322239 h 395504"/>
                <a:gd name="connsiteX30" fmla="*/ 63195 w 382715"/>
                <a:gd name="connsiteY30" fmla="*/ 316981 h 395504"/>
                <a:gd name="connsiteX31" fmla="*/ 51307 w 382715"/>
                <a:gd name="connsiteY31" fmla="*/ 303951 h 395504"/>
                <a:gd name="connsiteX32" fmla="*/ 49250 w 382715"/>
                <a:gd name="connsiteY32" fmla="*/ 301437 h 395504"/>
                <a:gd name="connsiteX33" fmla="*/ 37820 w 382715"/>
                <a:gd name="connsiteY33" fmla="*/ 282920 h 395504"/>
                <a:gd name="connsiteX34" fmla="*/ 37820 w 382715"/>
                <a:gd name="connsiteY34" fmla="*/ 282920 h 395504"/>
                <a:gd name="connsiteX35" fmla="*/ 34391 w 382715"/>
                <a:gd name="connsiteY35" fmla="*/ 272862 h 395504"/>
                <a:gd name="connsiteX36" fmla="*/ 34162 w 382715"/>
                <a:gd name="connsiteY36" fmla="*/ 271947 h 395504"/>
                <a:gd name="connsiteX37" fmla="*/ 54965 w 382715"/>
                <a:gd name="connsiteY37" fmla="*/ 88381 h 395504"/>
                <a:gd name="connsiteX38" fmla="*/ 206298 w 382715"/>
                <a:gd name="connsiteY38" fmla="*/ 24373 h 395504"/>
                <a:gd name="connsiteX39" fmla="*/ 235330 w 382715"/>
                <a:gd name="connsiteY39" fmla="*/ 27117 h 395504"/>
                <a:gd name="connsiteX40" fmla="*/ 235330 w 382715"/>
                <a:gd name="connsiteY40" fmla="*/ 27117 h 395504"/>
                <a:gd name="connsiteX41" fmla="*/ 270306 w 382715"/>
                <a:gd name="connsiteY41" fmla="*/ 39461 h 395504"/>
                <a:gd name="connsiteX42" fmla="*/ 270306 w 382715"/>
                <a:gd name="connsiteY42" fmla="*/ 39461 h 395504"/>
                <a:gd name="connsiteX43" fmla="*/ 295452 w 382715"/>
                <a:gd name="connsiteY43" fmla="*/ 56377 h 395504"/>
                <a:gd name="connsiteX44" fmla="*/ 295909 w 382715"/>
                <a:gd name="connsiteY44" fmla="*/ 56835 h 395504"/>
                <a:gd name="connsiteX45" fmla="*/ 299338 w 382715"/>
                <a:gd name="connsiteY45" fmla="*/ 59806 h 395504"/>
                <a:gd name="connsiteX46" fmla="*/ 300024 w 382715"/>
                <a:gd name="connsiteY46" fmla="*/ 60264 h 395504"/>
                <a:gd name="connsiteX47" fmla="*/ 303225 w 382715"/>
                <a:gd name="connsiteY47" fmla="*/ 63235 h 395504"/>
                <a:gd name="connsiteX48" fmla="*/ 303682 w 382715"/>
                <a:gd name="connsiteY48" fmla="*/ 63693 h 395504"/>
                <a:gd name="connsiteX49" fmla="*/ 316712 w 382715"/>
                <a:gd name="connsiteY49" fmla="*/ 77866 h 395504"/>
                <a:gd name="connsiteX50" fmla="*/ 317398 w 382715"/>
                <a:gd name="connsiteY50" fmla="*/ 78552 h 395504"/>
                <a:gd name="connsiteX51" fmla="*/ 319684 w 382715"/>
                <a:gd name="connsiteY51" fmla="*/ 81523 h 395504"/>
                <a:gd name="connsiteX52" fmla="*/ 320827 w 382715"/>
                <a:gd name="connsiteY52" fmla="*/ 82895 h 395504"/>
                <a:gd name="connsiteX53" fmla="*/ 322884 w 382715"/>
                <a:gd name="connsiteY53" fmla="*/ 85638 h 395504"/>
                <a:gd name="connsiteX54" fmla="*/ 324027 w 382715"/>
                <a:gd name="connsiteY54" fmla="*/ 87467 h 395504"/>
                <a:gd name="connsiteX55" fmla="*/ 325856 w 382715"/>
                <a:gd name="connsiteY55" fmla="*/ 90210 h 395504"/>
                <a:gd name="connsiteX56" fmla="*/ 327228 w 382715"/>
                <a:gd name="connsiteY56" fmla="*/ 92268 h 395504"/>
                <a:gd name="connsiteX57" fmla="*/ 329056 w 382715"/>
                <a:gd name="connsiteY57" fmla="*/ 95011 h 395504"/>
                <a:gd name="connsiteX58" fmla="*/ 330428 w 382715"/>
                <a:gd name="connsiteY58" fmla="*/ 97297 h 395504"/>
                <a:gd name="connsiteX59" fmla="*/ 332028 w 382715"/>
                <a:gd name="connsiteY59" fmla="*/ 99811 h 395504"/>
                <a:gd name="connsiteX60" fmla="*/ 334086 w 382715"/>
                <a:gd name="connsiteY60" fmla="*/ 103469 h 395504"/>
                <a:gd name="connsiteX61" fmla="*/ 335686 w 382715"/>
                <a:gd name="connsiteY61" fmla="*/ 106441 h 395504"/>
                <a:gd name="connsiteX62" fmla="*/ 337286 w 382715"/>
                <a:gd name="connsiteY62" fmla="*/ 109413 h 395504"/>
                <a:gd name="connsiteX63" fmla="*/ 338429 w 382715"/>
                <a:gd name="connsiteY63" fmla="*/ 111699 h 395504"/>
                <a:gd name="connsiteX64" fmla="*/ 339801 w 382715"/>
                <a:gd name="connsiteY64" fmla="*/ 114670 h 395504"/>
                <a:gd name="connsiteX65" fmla="*/ 340944 w 382715"/>
                <a:gd name="connsiteY65" fmla="*/ 116956 h 395504"/>
                <a:gd name="connsiteX66" fmla="*/ 342315 w 382715"/>
                <a:gd name="connsiteY66" fmla="*/ 119928 h 395504"/>
                <a:gd name="connsiteX67" fmla="*/ 343230 w 382715"/>
                <a:gd name="connsiteY67" fmla="*/ 122214 h 395504"/>
                <a:gd name="connsiteX68" fmla="*/ 344601 w 382715"/>
                <a:gd name="connsiteY68" fmla="*/ 125415 h 395504"/>
                <a:gd name="connsiteX69" fmla="*/ 345516 w 382715"/>
                <a:gd name="connsiteY69" fmla="*/ 127472 h 395504"/>
                <a:gd name="connsiteX70" fmla="*/ 346887 w 382715"/>
                <a:gd name="connsiteY70" fmla="*/ 130901 h 395504"/>
                <a:gd name="connsiteX71" fmla="*/ 347573 w 382715"/>
                <a:gd name="connsiteY71" fmla="*/ 132730 h 395504"/>
                <a:gd name="connsiteX72" fmla="*/ 349630 w 382715"/>
                <a:gd name="connsiteY72" fmla="*/ 137988 h 395504"/>
                <a:gd name="connsiteX73" fmla="*/ 353745 w 382715"/>
                <a:gd name="connsiteY73" fmla="*/ 150789 h 39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15" h="395504">
                  <a:moveTo>
                    <a:pt x="316941" y="43576"/>
                  </a:moveTo>
                  <a:cubicBezTo>
                    <a:pt x="274878" y="2428"/>
                    <a:pt x="181152" y="-11745"/>
                    <a:pt x="118516" y="10429"/>
                  </a:cubicBezTo>
                  <a:cubicBezTo>
                    <a:pt x="40106" y="46776"/>
                    <a:pt x="-3557" y="108498"/>
                    <a:pt x="330" y="203139"/>
                  </a:cubicBezTo>
                  <a:cubicBezTo>
                    <a:pt x="-4471" y="299379"/>
                    <a:pt x="42849" y="371845"/>
                    <a:pt x="164236" y="392191"/>
                  </a:cubicBezTo>
                  <a:cubicBezTo>
                    <a:pt x="280593" y="411393"/>
                    <a:pt x="334543" y="342585"/>
                    <a:pt x="357860" y="302580"/>
                  </a:cubicBezTo>
                  <a:cubicBezTo>
                    <a:pt x="375462" y="272176"/>
                    <a:pt x="380263" y="238343"/>
                    <a:pt x="382320" y="203596"/>
                  </a:cubicBezTo>
                  <a:cubicBezTo>
                    <a:pt x="386206" y="139588"/>
                    <a:pt x="361289" y="86781"/>
                    <a:pt x="316941" y="43576"/>
                  </a:cubicBezTo>
                  <a:close/>
                  <a:moveTo>
                    <a:pt x="353745" y="150789"/>
                  </a:moveTo>
                  <a:cubicBezTo>
                    <a:pt x="355117" y="155361"/>
                    <a:pt x="356031" y="160162"/>
                    <a:pt x="356946" y="164734"/>
                  </a:cubicBezTo>
                  <a:cubicBezTo>
                    <a:pt x="357860" y="169306"/>
                    <a:pt x="358546" y="174106"/>
                    <a:pt x="359003" y="178907"/>
                  </a:cubicBezTo>
                  <a:cubicBezTo>
                    <a:pt x="359460" y="183708"/>
                    <a:pt x="359917" y="188280"/>
                    <a:pt x="359917" y="193080"/>
                  </a:cubicBezTo>
                  <a:cubicBezTo>
                    <a:pt x="359917" y="195366"/>
                    <a:pt x="359917" y="197881"/>
                    <a:pt x="359917" y="200167"/>
                  </a:cubicBezTo>
                  <a:cubicBezTo>
                    <a:pt x="359917" y="207253"/>
                    <a:pt x="359460" y="214340"/>
                    <a:pt x="358546" y="221198"/>
                  </a:cubicBezTo>
                  <a:cubicBezTo>
                    <a:pt x="356260" y="239715"/>
                    <a:pt x="351231" y="258003"/>
                    <a:pt x="343687" y="275148"/>
                  </a:cubicBezTo>
                  <a:cubicBezTo>
                    <a:pt x="341858" y="279491"/>
                    <a:pt x="339801" y="283606"/>
                    <a:pt x="337515" y="287721"/>
                  </a:cubicBezTo>
                  <a:cubicBezTo>
                    <a:pt x="326542" y="308295"/>
                    <a:pt x="311454" y="327040"/>
                    <a:pt x="293166" y="342356"/>
                  </a:cubicBezTo>
                  <a:cubicBezTo>
                    <a:pt x="285622" y="347614"/>
                    <a:pt x="278079" y="351957"/>
                    <a:pt x="270763" y="355843"/>
                  </a:cubicBezTo>
                  <a:cubicBezTo>
                    <a:pt x="265277" y="358815"/>
                    <a:pt x="259562" y="361101"/>
                    <a:pt x="254076" y="363387"/>
                  </a:cubicBezTo>
                  <a:cubicBezTo>
                    <a:pt x="252247" y="364073"/>
                    <a:pt x="250418" y="364759"/>
                    <a:pt x="248589" y="365445"/>
                  </a:cubicBezTo>
                  <a:cubicBezTo>
                    <a:pt x="243103" y="367273"/>
                    <a:pt x="237616" y="368874"/>
                    <a:pt x="232130" y="370245"/>
                  </a:cubicBezTo>
                  <a:cubicBezTo>
                    <a:pt x="228472" y="371160"/>
                    <a:pt x="224815" y="371845"/>
                    <a:pt x="221386" y="372303"/>
                  </a:cubicBezTo>
                  <a:cubicBezTo>
                    <a:pt x="217957" y="372760"/>
                    <a:pt x="214299" y="373446"/>
                    <a:pt x="210642" y="373674"/>
                  </a:cubicBezTo>
                  <a:cubicBezTo>
                    <a:pt x="206984" y="373903"/>
                    <a:pt x="203555" y="374131"/>
                    <a:pt x="200126" y="374360"/>
                  </a:cubicBezTo>
                  <a:cubicBezTo>
                    <a:pt x="194868" y="374589"/>
                    <a:pt x="189610" y="374360"/>
                    <a:pt x="184581" y="374131"/>
                  </a:cubicBezTo>
                  <a:cubicBezTo>
                    <a:pt x="181152" y="373903"/>
                    <a:pt x="177723" y="373446"/>
                    <a:pt x="174523" y="373217"/>
                  </a:cubicBezTo>
                  <a:cubicBezTo>
                    <a:pt x="171322" y="372988"/>
                    <a:pt x="167893" y="372303"/>
                    <a:pt x="164693" y="371617"/>
                  </a:cubicBezTo>
                  <a:cubicBezTo>
                    <a:pt x="161493" y="370931"/>
                    <a:pt x="158292" y="370245"/>
                    <a:pt x="155092" y="369559"/>
                  </a:cubicBezTo>
                  <a:cubicBezTo>
                    <a:pt x="151891" y="368645"/>
                    <a:pt x="148691" y="367959"/>
                    <a:pt x="145719" y="366816"/>
                  </a:cubicBezTo>
                  <a:cubicBezTo>
                    <a:pt x="121030" y="359044"/>
                    <a:pt x="98856" y="346471"/>
                    <a:pt x="81254" y="332755"/>
                  </a:cubicBezTo>
                  <a:cubicBezTo>
                    <a:pt x="76911" y="329326"/>
                    <a:pt x="72567" y="325897"/>
                    <a:pt x="68681" y="322239"/>
                  </a:cubicBezTo>
                  <a:cubicBezTo>
                    <a:pt x="66852" y="320410"/>
                    <a:pt x="64795" y="318810"/>
                    <a:pt x="63195" y="316981"/>
                  </a:cubicBezTo>
                  <a:cubicBezTo>
                    <a:pt x="58623" y="312638"/>
                    <a:pt x="54736" y="308066"/>
                    <a:pt x="51307" y="303951"/>
                  </a:cubicBezTo>
                  <a:cubicBezTo>
                    <a:pt x="50622" y="303037"/>
                    <a:pt x="49936" y="302351"/>
                    <a:pt x="49250" y="301437"/>
                  </a:cubicBezTo>
                  <a:cubicBezTo>
                    <a:pt x="43992" y="294579"/>
                    <a:pt x="40106" y="288406"/>
                    <a:pt x="37820" y="282920"/>
                  </a:cubicBezTo>
                  <a:cubicBezTo>
                    <a:pt x="37820" y="282920"/>
                    <a:pt x="37820" y="282920"/>
                    <a:pt x="37820" y="282920"/>
                  </a:cubicBezTo>
                  <a:cubicBezTo>
                    <a:pt x="36677" y="279491"/>
                    <a:pt x="35305" y="276062"/>
                    <a:pt x="34391" y="272862"/>
                  </a:cubicBezTo>
                  <a:cubicBezTo>
                    <a:pt x="34391" y="272633"/>
                    <a:pt x="34162" y="272404"/>
                    <a:pt x="34162" y="271947"/>
                  </a:cubicBezTo>
                  <a:cubicBezTo>
                    <a:pt x="13131" y="207939"/>
                    <a:pt x="14046" y="146903"/>
                    <a:pt x="54965" y="88381"/>
                  </a:cubicBezTo>
                  <a:cubicBezTo>
                    <a:pt x="75082" y="59578"/>
                    <a:pt x="110972" y="24373"/>
                    <a:pt x="206298" y="24373"/>
                  </a:cubicBezTo>
                  <a:cubicBezTo>
                    <a:pt x="216357" y="24373"/>
                    <a:pt x="226186" y="25288"/>
                    <a:pt x="235330" y="27117"/>
                  </a:cubicBezTo>
                  <a:cubicBezTo>
                    <a:pt x="235330" y="27117"/>
                    <a:pt x="235330" y="27117"/>
                    <a:pt x="235330" y="27117"/>
                  </a:cubicBezTo>
                  <a:cubicBezTo>
                    <a:pt x="247903" y="29631"/>
                    <a:pt x="259562" y="33746"/>
                    <a:pt x="270306" y="39461"/>
                  </a:cubicBezTo>
                  <a:cubicBezTo>
                    <a:pt x="270306" y="39461"/>
                    <a:pt x="270306" y="39461"/>
                    <a:pt x="270306" y="39461"/>
                  </a:cubicBezTo>
                  <a:cubicBezTo>
                    <a:pt x="279450" y="44262"/>
                    <a:pt x="287908" y="49977"/>
                    <a:pt x="295452" y="56377"/>
                  </a:cubicBezTo>
                  <a:cubicBezTo>
                    <a:pt x="295681" y="56606"/>
                    <a:pt x="295681" y="56606"/>
                    <a:pt x="295909" y="56835"/>
                  </a:cubicBezTo>
                  <a:cubicBezTo>
                    <a:pt x="297052" y="57749"/>
                    <a:pt x="298195" y="58892"/>
                    <a:pt x="299338" y="59806"/>
                  </a:cubicBezTo>
                  <a:cubicBezTo>
                    <a:pt x="299567" y="60035"/>
                    <a:pt x="299796" y="60264"/>
                    <a:pt x="300024" y="60264"/>
                  </a:cubicBezTo>
                  <a:cubicBezTo>
                    <a:pt x="301167" y="61178"/>
                    <a:pt x="302310" y="62321"/>
                    <a:pt x="303225" y="63235"/>
                  </a:cubicBezTo>
                  <a:cubicBezTo>
                    <a:pt x="303453" y="63464"/>
                    <a:pt x="303682" y="63693"/>
                    <a:pt x="303682" y="63693"/>
                  </a:cubicBezTo>
                  <a:cubicBezTo>
                    <a:pt x="308254" y="68036"/>
                    <a:pt x="312597" y="72837"/>
                    <a:pt x="316712" y="77866"/>
                  </a:cubicBezTo>
                  <a:cubicBezTo>
                    <a:pt x="316941" y="78094"/>
                    <a:pt x="317169" y="78323"/>
                    <a:pt x="317398" y="78552"/>
                  </a:cubicBezTo>
                  <a:cubicBezTo>
                    <a:pt x="318084" y="79466"/>
                    <a:pt x="318998" y="80609"/>
                    <a:pt x="319684" y="81523"/>
                  </a:cubicBezTo>
                  <a:cubicBezTo>
                    <a:pt x="320141" y="81981"/>
                    <a:pt x="320370" y="82438"/>
                    <a:pt x="320827" y="82895"/>
                  </a:cubicBezTo>
                  <a:cubicBezTo>
                    <a:pt x="321513" y="83809"/>
                    <a:pt x="322198" y="84724"/>
                    <a:pt x="322884" y="85638"/>
                  </a:cubicBezTo>
                  <a:cubicBezTo>
                    <a:pt x="323341" y="86324"/>
                    <a:pt x="323799" y="86781"/>
                    <a:pt x="324027" y="87467"/>
                  </a:cubicBezTo>
                  <a:cubicBezTo>
                    <a:pt x="324713" y="88381"/>
                    <a:pt x="325399" y="89296"/>
                    <a:pt x="325856" y="90210"/>
                  </a:cubicBezTo>
                  <a:cubicBezTo>
                    <a:pt x="326313" y="90896"/>
                    <a:pt x="326770" y="91582"/>
                    <a:pt x="327228" y="92268"/>
                  </a:cubicBezTo>
                  <a:cubicBezTo>
                    <a:pt x="327913" y="93182"/>
                    <a:pt x="328371" y="94096"/>
                    <a:pt x="329056" y="95011"/>
                  </a:cubicBezTo>
                  <a:cubicBezTo>
                    <a:pt x="329514" y="95697"/>
                    <a:pt x="329971" y="96382"/>
                    <a:pt x="330428" y="97297"/>
                  </a:cubicBezTo>
                  <a:cubicBezTo>
                    <a:pt x="330885" y="98211"/>
                    <a:pt x="331571" y="98897"/>
                    <a:pt x="332028" y="99811"/>
                  </a:cubicBezTo>
                  <a:cubicBezTo>
                    <a:pt x="332714" y="100954"/>
                    <a:pt x="333400" y="102097"/>
                    <a:pt x="334086" y="103469"/>
                  </a:cubicBezTo>
                  <a:cubicBezTo>
                    <a:pt x="334543" y="104383"/>
                    <a:pt x="335229" y="105526"/>
                    <a:pt x="335686" y="106441"/>
                  </a:cubicBezTo>
                  <a:cubicBezTo>
                    <a:pt x="336143" y="107355"/>
                    <a:pt x="336829" y="108498"/>
                    <a:pt x="337286" y="109413"/>
                  </a:cubicBezTo>
                  <a:cubicBezTo>
                    <a:pt x="337743" y="110098"/>
                    <a:pt x="337972" y="110784"/>
                    <a:pt x="338429" y="111699"/>
                  </a:cubicBezTo>
                  <a:cubicBezTo>
                    <a:pt x="338886" y="112613"/>
                    <a:pt x="339343" y="113527"/>
                    <a:pt x="339801" y="114670"/>
                  </a:cubicBezTo>
                  <a:cubicBezTo>
                    <a:pt x="340258" y="115356"/>
                    <a:pt x="340486" y="116042"/>
                    <a:pt x="340944" y="116956"/>
                  </a:cubicBezTo>
                  <a:cubicBezTo>
                    <a:pt x="341401" y="117871"/>
                    <a:pt x="341858" y="119014"/>
                    <a:pt x="342315" y="119928"/>
                  </a:cubicBezTo>
                  <a:cubicBezTo>
                    <a:pt x="342544" y="120614"/>
                    <a:pt x="343001" y="121300"/>
                    <a:pt x="343230" y="122214"/>
                  </a:cubicBezTo>
                  <a:cubicBezTo>
                    <a:pt x="343687" y="123357"/>
                    <a:pt x="344144" y="124272"/>
                    <a:pt x="344601" y="125415"/>
                  </a:cubicBezTo>
                  <a:cubicBezTo>
                    <a:pt x="344830" y="126100"/>
                    <a:pt x="345287" y="126786"/>
                    <a:pt x="345516" y="127472"/>
                  </a:cubicBezTo>
                  <a:cubicBezTo>
                    <a:pt x="345973" y="128615"/>
                    <a:pt x="346430" y="129758"/>
                    <a:pt x="346887" y="130901"/>
                  </a:cubicBezTo>
                  <a:cubicBezTo>
                    <a:pt x="347116" y="131587"/>
                    <a:pt x="347344" y="132044"/>
                    <a:pt x="347573" y="132730"/>
                  </a:cubicBezTo>
                  <a:cubicBezTo>
                    <a:pt x="348259" y="134559"/>
                    <a:pt x="348945" y="136159"/>
                    <a:pt x="349630" y="137988"/>
                  </a:cubicBezTo>
                  <a:cubicBezTo>
                    <a:pt x="351002" y="141645"/>
                    <a:pt x="352374" y="146217"/>
                    <a:pt x="353745" y="150789"/>
                  </a:cubicBezTo>
                  <a:close/>
                </a:path>
              </a:pathLst>
            </a:custGeom>
            <a:solidFill>
              <a:srgbClr val="000000"/>
            </a:solidFill>
            <a:ln w="2286" cap="flat">
              <a:noFill/>
              <a:prstDash val="solid"/>
              <a:miter/>
            </a:ln>
          </p:spPr>
          <p:txBody>
            <a:bodyPr rtlCol="0" anchor="ctr"/>
            <a:lstStyle/>
            <a:p>
              <a:endParaRPr lang="en-US"/>
            </a:p>
          </p:txBody>
        </p:sp>
        <p:sp>
          <p:nvSpPr>
            <p:cNvPr id="75" name="Freeform 211">
              <a:extLst>
                <a:ext uri="{FF2B5EF4-FFF2-40B4-BE49-F238E27FC236}">
                  <a16:creationId xmlns:a16="http://schemas.microsoft.com/office/drawing/2014/main" id="{BB54FAE9-46B9-96B5-C17F-61C9C9A3F46A}"/>
                </a:ext>
              </a:extLst>
            </p:cNvPr>
            <p:cNvSpPr/>
            <p:nvPr/>
          </p:nvSpPr>
          <p:spPr>
            <a:xfrm>
              <a:off x="8562576" y="2274646"/>
              <a:ext cx="232984" cy="34086"/>
            </a:xfrm>
            <a:custGeom>
              <a:avLst/>
              <a:gdLst>
                <a:gd name="connsiteX0" fmla="*/ 205528 w 232984"/>
                <a:gd name="connsiteY0" fmla="*/ 1524 h 34086"/>
                <a:gd name="connsiteX1" fmla="*/ 77970 w 232984"/>
                <a:gd name="connsiteY1" fmla="*/ 9296 h 34086"/>
                <a:gd name="connsiteX2" fmla="*/ 17619 w 232984"/>
                <a:gd name="connsiteY2" fmla="*/ 9296 h 34086"/>
                <a:gd name="connsiteX3" fmla="*/ 17 w 232984"/>
                <a:gd name="connsiteY3" fmla="*/ 19583 h 34086"/>
                <a:gd name="connsiteX4" fmla="*/ 16248 w 232984"/>
                <a:gd name="connsiteY4" fmla="*/ 33070 h 34086"/>
                <a:gd name="connsiteX5" fmla="*/ 57396 w 232984"/>
                <a:gd name="connsiteY5" fmla="*/ 33756 h 34086"/>
                <a:gd name="connsiteX6" fmla="*/ 207129 w 232984"/>
                <a:gd name="connsiteY6" fmla="*/ 26898 h 34086"/>
                <a:gd name="connsiteX7" fmla="*/ 232960 w 232984"/>
                <a:gd name="connsiteY7" fmla="*/ 12954 h 34086"/>
                <a:gd name="connsiteX8" fmla="*/ 205528 w 232984"/>
                <a:gd name="connsiteY8" fmla="*/ 1524 h 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84" h="34086">
                  <a:moveTo>
                    <a:pt x="205528" y="1524"/>
                  </a:moveTo>
                  <a:cubicBezTo>
                    <a:pt x="161409" y="4038"/>
                    <a:pt x="117517" y="6781"/>
                    <a:pt x="77970" y="9296"/>
                  </a:cubicBezTo>
                  <a:cubicBezTo>
                    <a:pt x="54881" y="9296"/>
                    <a:pt x="36364" y="9525"/>
                    <a:pt x="17619" y="9296"/>
                  </a:cubicBezTo>
                  <a:cubicBezTo>
                    <a:pt x="9390" y="9067"/>
                    <a:pt x="474" y="9067"/>
                    <a:pt x="17" y="19583"/>
                  </a:cubicBezTo>
                  <a:cubicBezTo>
                    <a:pt x="-440" y="29413"/>
                    <a:pt x="8247" y="32385"/>
                    <a:pt x="16248" y="33070"/>
                  </a:cubicBezTo>
                  <a:cubicBezTo>
                    <a:pt x="29964" y="33985"/>
                    <a:pt x="43680" y="34442"/>
                    <a:pt x="57396" y="33756"/>
                  </a:cubicBezTo>
                  <a:cubicBezTo>
                    <a:pt x="107230" y="31699"/>
                    <a:pt x="157065" y="28727"/>
                    <a:pt x="207129" y="26898"/>
                  </a:cubicBezTo>
                  <a:cubicBezTo>
                    <a:pt x="219244" y="26441"/>
                    <a:pt x="233646" y="30327"/>
                    <a:pt x="232960" y="12954"/>
                  </a:cubicBezTo>
                  <a:cubicBezTo>
                    <a:pt x="232275" y="-5563"/>
                    <a:pt x="216273" y="1066"/>
                    <a:pt x="205528" y="1524"/>
                  </a:cubicBezTo>
                  <a:close/>
                </a:path>
              </a:pathLst>
            </a:custGeom>
            <a:solidFill>
              <a:srgbClr val="000000"/>
            </a:solidFill>
            <a:ln w="2286" cap="flat">
              <a:noFill/>
              <a:prstDash val="solid"/>
              <a:miter/>
            </a:ln>
          </p:spPr>
          <p:txBody>
            <a:bodyPr rtlCol="0" anchor="ctr"/>
            <a:lstStyle/>
            <a:p>
              <a:endParaRPr lang="en-US"/>
            </a:p>
          </p:txBody>
        </p:sp>
        <p:sp>
          <p:nvSpPr>
            <p:cNvPr id="76" name="Freeform 212">
              <a:extLst>
                <a:ext uri="{FF2B5EF4-FFF2-40B4-BE49-F238E27FC236}">
                  <a16:creationId xmlns:a16="http://schemas.microsoft.com/office/drawing/2014/main" id="{A92FF151-1AFF-42BC-23E6-178426260883}"/>
                </a:ext>
              </a:extLst>
            </p:cNvPr>
            <p:cNvSpPr/>
            <p:nvPr/>
          </p:nvSpPr>
          <p:spPr>
            <a:xfrm>
              <a:off x="8568251" y="899195"/>
              <a:ext cx="58445" cy="216989"/>
            </a:xfrm>
            <a:custGeom>
              <a:avLst/>
              <a:gdLst>
                <a:gd name="connsiteX0" fmla="*/ 54235 w 58445"/>
                <a:gd name="connsiteY0" fmla="*/ 1717 h 216989"/>
                <a:gd name="connsiteX1" fmla="*/ 31604 w 58445"/>
                <a:gd name="connsiteY1" fmla="*/ 14976 h 216989"/>
                <a:gd name="connsiteX2" fmla="*/ 25203 w 58445"/>
                <a:gd name="connsiteY2" fmla="*/ 205399 h 216989"/>
                <a:gd name="connsiteX3" fmla="*/ 40291 w 58445"/>
                <a:gd name="connsiteY3" fmla="*/ 216829 h 216989"/>
                <a:gd name="connsiteX4" fmla="*/ 40062 w 58445"/>
                <a:gd name="connsiteY4" fmla="*/ 203571 h 216989"/>
                <a:gd name="connsiteX5" fmla="*/ 48520 w 58445"/>
                <a:gd name="connsiteY5" fmla="*/ 27091 h 216989"/>
                <a:gd name="connsiteX6" fmla="*/ 54235 w 58445"/>
                <a:gd name="connsiteY6" fmla="*/ 1717 h 21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45" h="216989">
                  <a:moveTo>
                    <a:pt x="54235" y="1717"/>
                  </a:moveTo>
                  <a:cubicBezTo>
                    <a:pt x="45548" y="-4455"/>
                    <a:pt x="37776" y="7432"/>
                    <a:pt x="31604" y="14976"/>
                  </a:cubicBezTo>
                  <a:cubicBezTo>
                    <a:pt x="-7715" y="62296"/>
                    <a:pt x="-10916" y="155565"/>
                    <a:pt x="25203" y="205399"/>
                  </a:cubicBezTo>
                  <a:cubicBezTo>
                    <a:pt x="28861" y="210429"/>
                    <a:pt x="31375" y="218201"/>
                    <a:pt x="40291" y="216829"/>
                  </a:cubicBezTo>
                  <a:cubicBezTo>
                    <a:pt x="44405" y="212257"/>
                    <a:pt x="42119" y="207914"/>
                    <a:pt x="40062" y="203571"/>
                  </a:cubicBezTo>
                  <a:cubicBezTo>
                    <a:pt x="12401" y="143220"/>
                    <a:pt x="14687" y="84470"/>
                    <a:pt x="48520" y="27091"/>
                  </a:cubicBezTo>
                  <a:cubicBezTo>
                    <a:pt x="53321" y="19319"/>
                    <a:pt x="64522" y="8803"/>
                    <a:pt x="54235" y="1717"/>
                  </a:cubicBezTo>
                  <a:close/>
                </a:path>
              </a:pathLst>
            </a:custGeom>
            <a:solidFill>
              <a:srgbClr val="000000"/>
            </a:solidFill>
            <a:ln w="2286" cap="flat">
              <a:noFill/>
              <a:prstDash val="solid"/>
              <a:miter/>
            </a:ln>
          </p:spPr>
          <p:txBody>
            <a:bodyPr rtlCol="0" anchor="ctr"/>
            <a:lstStyle/>
            <a:p>
              <a:endParaRPr lang="en-US"/>
            </a:p>
          </p:txBody>
        </p:sp>
        <p:sp>
          <p:nvSpPr>
            <p:cNvPr id="77" name="Freeform 213">
              <a:extLst>
                <a:ext uri="{FF2B5EF4-FFF2-40B4-BE49-F238E27FC236}">
                  <a16:creationId xmlns:a16="http://schemas.microsoft.com/office/drawing/2014/main" id="{50A05302-EA22-6BB2-5CA5-A7A7ABF797EE}"/>
                </a:ext>
              </a:extLst>
            </p:cNvPr>
            <p:cNvSpPr/>
            <p:nvPr/>
          </p:nvSpPr>
          <p:spPr>
            <a:xfrm>
              <a:off x="9568873" y="2281702"/>
              <a:ext cx="208073" cy="25842"/>
            </a:xfrm>
            <a:custGeom>
              <a:avLst/>
              <a:gdLst>
                <a:gd name="connsiteX0" fmla="*/ 198442 w 208073"/>
                <a:gd name="connsiteY0" fmla="*/ 7498 h 25842"/>
                <a:gd name="connsiteX1" fmla="*/ 180840 w 208073"/>
                <a:gd name="connsiteY1" fmla="*/ 6126 h 25842"/>
                <a:gd name="connsiteX2" fmla="*/ 122090 w 208073"/>
                <a:gd name="connsiteY2" fmla="*/ 7040 h 25842"/>
                <a:gd name="connsiteX3" fmla="*/ 19448 w 208073"/>
                <a:gd name="connsiteY3" fmla="*/ 182 h 25842"/>
                <a:gd name="connsiteX4" fmla="*/ 17 w 208073"/>
                <a:gd name="connsiteY4" fmla="*/ 12527 h 25842"/>
                <a:gd name="connsiteX5" fmla="*/ 16705 w 208073"/>
                <a:gd name="connsiteY5" fmla="*/ 25100 h 25842"/>
                <a:gd name="connsiteX6" fmla="*/ 160266 w 208073"/>
                <a:gd name="connsiteY6" fmla="*/ 25100 h 25842"/>
                <a:gd name="connsiteX7" fmla="*/ 160266 w 208073"/>
                <a:gd name="connsiteY7" fmla="*/ 25786 h 25842"/>
                <a:gd name="connsiteX8" fmla="*/ 198442 w 208073"/>
                <a:gd name="connsiteY8" fmla="*/ 25557 h 25842"/>
                <a:gd name="connsiteX9" fmla="*/ 208043 w 208073"/>
                <a:gd name="connsiteY9" fmla="*/ 16184 h 25842"/>
                <a:gd name="connsiteX10" fmla="*/ 198442 w 208073"/>
                <a:gd name="connsiteY10" fmla="*/ 7498 h 2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073" h="25842">
                  <a:moveTo>
                    <a:pt x="198442" y="7498"/>
                  </a:moveTo>
                  <a:cubicBezTo>
                    <a:pt x="192727" y="6583"/>
                    <a:pt x="186783" y="6126"/>
                    <a:pt x="180840" y="6126"/>
                  </a:cubicBezTo>
                  <a:cubicBezTo>
                    <a:pt x="161180" y="6355"/>
                    <a:pt x="141749" y="7040"/>
                    <a:pt x="122090" y="7040"/>
                  </a:cubicBezTo>
                  <a:cubicBezTo>
                    <a:pt x="87800" y="7269"/>
                    <a:pt x="53738" y="3611"/>
                    <a:pt x="19448" y="182"/>
                  </a:cubicBezTo>
                  <a:cubicBezTo>
                    <a:pt x="9618" y="-732"/>
                    <a:pt x="474" y="1554"/>
                    <a:pt x="17" y="12527"/>
                  </a:cubicBezTo>
                  <a:cubicBezTo>
                    <a:pt x="-440" y="21899"/>
                    <a:pt x="8247" y="25100"/>
                    <a:pt x="16705" y="25100"/>
                  </a:cubicBezTo>
                  <a:cubicBezTo>
                    <a:pt x="64482" y="25328"/>
                    <a:pt x="112488" y="25100"/>
                    <a:pt x="160266" y="25100"/>
                  </a:cubicBezTo>
                  <a:cubicBezTo>
                    <a:pt x="160266" y="25328"/>
                    <a:pt x="160266" y="25557"/>
                    <a:pt x="160266" y="25786"/>
                  </a:cubicBezTo>
                  <a:cubicBezTo>
                    <a:pt x="173067" y="25786"/>
                    <a:pt x="185640" y="26014"/>
                    <a:pt x="198442" y="25557"/>
                  </a:cubicBezTo>
                  <a:cubicBezTo>
                    <a:pt x="203700" y="25328"/>
                    <a:pt x="208043" y="21442"/>
                    <a:pt x="208043" y="16184"/>
                  </a:cubicBezTo>
                  <a:cubicBezTo>
                    <a:pt x="208500" y="11155"/>
                    <a:pt x="203700" y="8183"/>
                    <a:pt x="198442" y="7498"/>
                  </a:cubicBezTo>
                  <a:close/>
                </a:path>
              </a:pathLst>
            </a:custGeom>
            <a:solidFill>
              <a:srgbClr val="000000"/>
            </a:solidFill>
            <a:ln w="2286" cap="flat">
              <a:noFill/>
              <a:prstDash val="solid"/>
              <a:miter/>
            </a:ln>
          </p:spPr>
          <p:txBody>
            <a:bodyPr rtlCol="0" anchor="ctr"/>
            <a:lstStyle/>
            <a:p>
              <a:endParaRPr lang="en-US"/>
            </a:p>
          </p:txBody>
        </p:sp>
        <p:sp>
          <p:nvSpPr>
            <p:cNvPr id="78" name="Freeform 214">
              <a:extLst>
                <a:ext uri="{FF2B5EF4-FFF2-40B4-BE49-F238E27FC236}">
                  <a16:creationId xmlns:a16="http://schemas.microsoft.com/office/drawing/2014/main" id="{77A90961-02B2-E984-0015-976AB710E073}"/>
                </a:ext>
              </a:extLst>
            </p:cNvPr>
            <p:cNvSpPr/>
            <p:nvPr/>
          </p:nvSpPr>
          <p:spPr>
            <a:xfrm>
              <a:off x="9620209" y="1731637"/>
              <a:ext cx="72630" cy="156598"/>
            </a:xfrm>
            <a:custGeom>
              <a:avLst/>
              <a:gdLst>
                <a:gd name="connsiteX0" fmla="*/ 54524 w 72630"/>
                <a:gd name="connsiteY0" fmla="*/ 156598 h 156598"/>
                <a:gd name="connsiteX1" fmla="*/ 68926 w 72630"/>
                <a:gd name="connsiteY1" fmla="*/ 137396 h 156598"/>
                <a:gd name="connsiteX2" fmla="*/ 36465 w 72630"/>
                <a:gd name="connsiteY2" fmla="*/ 18753 h 156598"/>
                <a:gd name="connsiteX3" fmla="*/ 16576 w 72630"/>
                <a:gd name="connsiteY3" fmla="*/ 1608 h 156598"/>
                <a:gd name="connsiteX4" fmla="*/ 3089 w 72630"/>
                <a:gd name="connsiteY4" fmla="*/ 3894 h 156598"/>
                <a:gd name="connsiteX5" fmla="*/ 2403 w 72630"/>
                <a:gd name="connsiteY5" fmla="*/ 17152 h 156598"/>
                <a:gd name="connsiteX6" fmla="*/ 16348 w 72630"/>
                <a:gd name="connsiteY6" fmla="*/ 32011 h 156598"/>
                <a:gd name="connsiteX7" fmla="*/ 52467 w 72630"/>
                <a:gd name="connsiteY7" fmla="*/ 124137 h 156598"/>
                <a:gd name="connsiteX8" fmla="*/ 54524 w 72630"/>
                <a:gd name="connsiteY8" fmla="*/ 156598 h 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 h="156598">
                  <a:moveTo>
                    <a:pt x="54524" y="156598"/>
                  </a:moveTo>
                  <a:cubicBezTo>
                    <a:pt x="66868" y="153398"/>
                    <a:pt x="67326" y="144483"/>
                    <a:pt x="68926" y="137396"/>
                  </a:cubicBezTo>
                  <a:cubicBezTo>
                    <a:pt x="78527" y="92362"/>
                    <a:pt x="70069" y="52128"/>
                    <a:pt x="36465" y="18753"/>
                  </a:cubicBezTo>
                  <a:cubicBezTo>
                    <a:pt x="30292" y="12580"/>
                    <a:pt x="23663" y="6637"/>
                    <a:pt x="16576" y="1608"/>
                  </a:cubicBezTo>
                  <a:cubicBezTo>
                    <a:pt x="12462" y="-1364"/>
                    <a:pt x="6975" y="7"/>
                    <a:pt x="3089" y="3894"/>
                  </a:cubicBezTo>
                  <a:cubicBezTo>
                    <a:pt x="-1026" y="8008"/>
                    <a:pt x="-797" y="13038"/>
                    <a:pt x="2403" y="17152"/>
                  </a:cubicBezTo>
                  <a:cubicBezTo>
                    <a:pt x="6518" y="22410"/>
                    <a:pt x="11547" y="27211"/>
                    <a:pt x="16348" y="32011"/>
                  </a:cubicBezTo>
                  <a:cubicBezTo>
                    <a:pt x="41951" y="57386"/>
                    <a:pt x="55667" y="87104"/>
                    <a:pt x="52467" y="124137"/>
                  </a:cubicBezTo>
                  <a:cubicBezTo>
                    <a:pt x="51781" y="134424"/>
                    <a:pt x="48580" y="145397"/>
                    <a:pt x="54524" y="156598"/>
                  </a:cubicBezTo>
                  <a:close/>
                </a:path>
              </a:pathLst>
            </a:custGeom>
            <a:solidFill>
              <a:srgbClr val="000000"/>
            </a:solidFill>
            <a:ln w="2286" cap="flat">
              <a:noFill/>
              <a:prstDash val="solid"/>
              <a:miter/>
            </a:ln>
          </p:spPr>
          <p:txBody>
            <a:bodyPr rtlCol="0" anchor="ctr"/>
            <a:lstStyle/>
            <a:p>
              <a:endParaRPr lang="en-US"/>
            </a:p>
          </p:txBody>
        </p:sp>
        <p:sp>
          <p:nvSpPr>
            <p:cNvPr id="79" name="Freeform 215">
              <a:extLst>
                <a:ext uri="{FF2B5EF4-FFF2-40B4-BE49-F238E27FC236}">
                  <a16:creationId xmlns:a16="http://schemas.microsoft.com/office/drawing/2014/main" id="{67314843-21E9-BFC6-7556-1CFBC1F35217}"/>
                </a:ext>
              </a:extLst>
            </p:cNvPr>
            <p:cNvSpPr/>
            <p:nvPr/>
          </p:nvSpPr>
          <p:spPr>
            <a:xfrm>
              <a:off x="8648090" y="2002353"/>
              <a:ext cx="46708" cy="148520"/>
            </a:xfrm>
            <a:custGeom>
              <a:avLst/>
              <a:gdLst>
                <a:gd name="connsiteX0" fmla="*/ 43434 w 46708"/>
                <a:gd name="connsiteY0" fmla="*/ 19156 h 148520"/>
                <a:gd name="connsiteX1" fmla="*/ 42063 w 46708"/>
                <a:gd name="connsiteY1" fmla="*/ 1097 h 148520"/>
                <a:gd name="connsiteX2" fmla="*/ 25375 w 46708"/>
                <a:gd name="connsiteY2" fmla="*/ 9555 h 148520"/>
                <a:gd name="connsiteX3" fmla="*/ 14859 w 46708"/>
                <a:gd name="connsiteY3" fmla="*/ 27157 h 148520"/>
                <a:gd name="connsiteX4" fmla="*/ 0 w 46708"/>
                <a:gd name="connsiteY4" fmla="*/ 93909 h 148520"/>
                <a:gd name="connsiteX5" fmla="*/ 11888 w 46708"/>
                <a:gd name="connsiteY5" fmla="*/ 140543 h 148520"/>
                <a:gd name="connsiteX6" fmla="*/ 22860 w 46708"/>
                <a:gd name="connsiteY6" fmla="*/ 148087 h 148520"/>
                <a:gd name="connsiteX7" fmla="*/ 26747 w 46708"/>
                <a:gd name="connsiteY7" fmla="*/ 135742 h 148520"/>
                <a:gd name="connsiteX8" fmla="*/ 31776 w 46708"/>
                <a:gd name="connsiteY8" fmla="*/ 46131 h 148520"/>
                <a:gd name="connsiteX9" fmla="*/ 43434 w 46708"/>
                <a:gd name="connsiteY9" fmla="*/ 19156 h 1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08" h="148520">
                  <a:moveTo>
                    <a:pt x="43434" y="19156"/>
                  </a:moveTo>
                  <a:cubicBezTo>
                    <a:pt x="46635" y="12527"/>
                    <a:pt x="49378" y="4983"/>
                    <a:pt x="42063" y="1097"/>
                  </a:cubicBezTo>
                  <a:cubicBezTo>
                    <a:pt x="34976" y="-2561"/>
                    <a:pt x="29261" y="3612"/>
                    <a:pt x="25375" y="9555"/>
                  </a:cubicBezTo>
                  <a:cubicBezTo>
                    <a:pt x="21489" y="15270"/>
                    <a:pt x="17831" y="20985"/>
                    <a:pt x="14859" y="27157"/>
                  </a:cubicBezTo>
                  <a:cubicBezTo>
                    <a:pt x="5258" y="46817"/>
                    <a:pt x="1601" y="68077"/>
                    <a:pt x="0" y="93909"/>
                  </a:cubicBezTo>
                  <a:cubicBezTo>
                    <a:pt x="686" y="107396"/>
                    <a:pt x="2744" y="124770"/>
                    <a:pt x="11888" y="140543"/>
                  </a:cubicBezTo>
                  <a:cubicBezTo>
                    <a:pt x="14174" y="144429"/>
                    <a:pt x="16688" y="150144"/>
                    <a:pt x="22860" y="148087"/>
                  </a:cubicBezTo>
                  <a:cubicBezTo>
                    <a:pt x="29261" y="146029"/>
                    <a:pt x="27661" y="140314"/>
                    <a:pt x="26747" y="135742"/>
                  </a:cubicBezTo>
                  <a:cubicBezTo>
                    <a:pt x="20346" y="105339"/>
                    <a:pt x="20574" y="75392"/>
                    <a:pt x="31776" y="46131"/>
                  </a:cubicBezTo>
                  <a:cubicBezTo>
                    <a:pt x="34748" y="36759"/>
                    <a:pt x="39091" y="27843"/>
                    <a:pt x="43434" y="19156"/>
                  </a:cubicBezTo>
                  <a:close/>
                </a:path>
              </a:pathLst>
            </a:custGeom>
            <a:solidFill>
              <a:srgbClr val="000000"/>
            </a:solidFill>
            <a:ln w="2286" cap="flat">
              <a:noFill/>
              <a:prstDash val="solid"/>
              <a:miter/>
            </a:ln>
          </p:spPr>
          <p:txBody>
            <a:bodyPr rtlCol="0" anchor="ctr"/>
            <a:lstStyle/>
            <a:p>
              <a:endParaRPr lang="en-US"/>
            </a:p>
          </p:txBody>
        </p:sp>
        <p:sp>
          <p:nvSpPr>
            <p:cNvPr id="80" name="Freeform 216">
              <a:extLst>
                <a:ext uri="{FF2B5EF4-FFF2-40B4-BE49-F238E27FC236}">
                  <a16:creationId xmlns:a16="http://schemas.microsoft.com/office/drawing/2014/main" id="{EC64CDF8-1A1C-A15D-CE91-8D301D7A3C84}"/>
                </a:ext>
              </a:extLst>
            </p:cNvPr>
            <p:cNvSpPr/>
            <p:nvPr/>
          </p:nvSpPr>
          <p:spPr>
            <a:xfrm>
              <a:off x="9243403" y="2287362"/>
              <a:ext cx="116775" cy="26560"/>
            </a:xfrm>
            <a:custGeom>
              <a:avLst/>
              <a:gdLst>
                <a:gd name="connsiteX0" fmla="*/ 107175 w 116775"/>
                <a:gd name="connsiteY0" fmla="*/ 5953 h 26560"/>
                <a:gd name="connsiteX1" fmla="*/ 48654 w 116775"/>
                <a:gd name="connsiteY1" fmla="*/ 9 h 26560"/>
                <a:gd name="connsiteX2" fmla="*/ 13449 w 116775"/>
                <a:gd name="connsiteY2" fmla="*/ 2524 h 26560"/>
                <a:gd name="connsiteX3" fmla="*/ 648 w 116775"/>
                <a:gd name="connsiteY3" fmla="*/ 18069 h 26560"/>
                <a:gd name="connsiteX4" fmla="*/ 17107 w 116775"/>
                <a:gd name="connsiteY4" fmla="*/ 25612 h 26560"/>
                <a:gd name="connsiteX5" fmla="*/ 84087 w 116775"/>
                <a:gd name="connsiteY5" fmla="*/ 25155 h 26560"/>
                <a:gd name="connsiteX6" fmla="*/ 107404 w 116775"/>
                <a:gd name="connsiteY6" fmla="*/ 24927 h 26560"/>
                <a:gd name="connsiteX7" fmla="*/ 116776 w 116775"/>
                <a:gd name="connsiteY7" fmla="*/ 15325 h 26560"/>
                <a:gd name="connsiteX8" fmla="*/ 107175 w 116775"/>
                <a:gd name="connsiteY8" fmla="*/ 5953 h 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75" h="26560">
                  <a:moveTo>
                    <a:pt x="107175" y="5953"/>
                  </a:moveTo>
                  <a:cubicBezTo>
                    <a:pt x="87744" y="3895"/>
                    <a:pt x="68313" y="-219"/>
                    <a:pt x="48654" y="9"/>
                  </a:cubicBezTo>
                  <a:cubicBezTo>
                    <a:pt x="36995" y="695"/>
                    <a:pt x="25108" y="924"/>
                    <a:pt x="13449" y="2524"/>
                  </a:cubicBezTo>
                  <a:cubicBezTo>
                    <a:pt x="5448" y="3667"/>
                    <a:pt x="-2324" y="7553"/>
                    <a:pt x="648" y="18069"/>
                  </a:cubicBezTo>
                  <a:cubicBezTo>
                    <a:pt x="2934" y="26298"/>
                    <a:pt x="9792" y="27898"/>
                    <a:pt x="17107" y="25612"/>
                  </a:cubicBezTo>
                  <a:cubicBezTo>
                    <a:pt x="39510" y="18526"/>
                    <a:pt x="61684" y="21498"/>
                    <a:pt x="84087" y="25155"/>
                  </a:cubicBezTo>
                  <a:cubicBezTo>
                    <a:pt x="91630" y="26298"/>
                    <a:pt x="99631" y="25841"/>
                    <a:pt x="107404" y="24927"/>
                  </a:cubicBezTo>
                  <a:cubicBezTo>
                    <a:pt x="112433" y="24469"/>
                    <a:pt x="116548" y="21040"/>
                    <a:pt x="116776" y="15325"/>
                  </a:cubicBezTo>
                  <a:cubicBezTo>
                    <a:pt x="116776" y="9153"/>
                    <a:pt x="112204" y="6639"/>
                    <a:pt x="107175" y="5953"/>
                  </a:cubicBezTo>
                  <a:close/>
                </a:path>
              </a:pathLst>
            </a:custGeom>
            <a:solidFill>
              <a:srgbClr val="000000"/>
            </a:solidFill>
            <a:ln w="2286" cap="flat">
              <a:noFill/>
              <a:prstDash val="solid"/>
              <a:miter/>
            </a:ln>
          </p:spPr>
          <p:txBody>
            <a:bodyPr rtlCol="0" anchor="ctr"/>
            <a:lstStyle/>
            <a:p>
              <a:endParaRPr lang="en-US"/>
            </a:p>
          </p:txBody>
        </p:sp>
      </p:grpSp>
      <p:sp>
        <p:nvSpPr>
          <p:cNvPr id="10" name="Flowchart: Alternate Process 9">
            <a:extLst>
              <a:ext uri="{FF2B5EF4-FFF2-40B4-BE49-F238E27FC236}">
                <a16:creationId xmlns:a16="http://schemas.microsoft.com/office/drawing/2014/main" id="{8E93ACFD-2FAC-4851-8F6B-BE75AFF3B4E9}"/>
              </a:ext>
            </a:extLst>
          </p:cNvPr>
          <p:cNvSpPr/>
          <p:nvPr/>
        </p:nvSpPr>
        <p:spPr>
          <a:xfrm>
            <a:off x="1438748" y="2465492"/>
            <a:ext cx="9964593" cy="181257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5F86A896-F651-308E-545F-468036AB7B62}"/>
              </a:ext>
            </a:extLst>
          </p:cNvPr>
          <p:cNvSpPr txBox="1">
            <a:spLocks/>
          </p:cNvSpPr>
          <p:nvPr/>
        </p:nvSpPr>
        <p:spPr>
          <a:xfrm>
            <a:off x="1557868" y="2572740"/>
            <a:ext cx="468100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err="1">
                <a:solidFill>
                  <a:srgbClr val="595959"/>
                </a:solidFill>
              </a:rPr>
              <a:t>Besta nýting </a:t>
            </a:r>
            <a:r>
              <a:rPr lang="en-US" sz="2000" b="1" dirty="0">
                <a:solidFill>
                  <a:srgbClr val="595959"/>
                </a:solidFill>
              </a:rPr>
              <a:t>greiðsluskilmála</a:t>
            </a:r>
          </a:p>
          <a:p>
            <a:pPr marL="342900" indent="-342900">
              <a:buFont typeface="Calibri" panose="020F0502020204030204" pitchFamily="34" charset="0"/>
              <a:buChar char="→"/>
            </a:pPr>
            <a:r>
              <a:rPr lang="en-US" sz="2000" dirty="0">
                <a:solidFill>
                  <a:srgbClr val="595959"/>
                </a:solidFill>
              </a:rPr>
              <a:t>Ráð eins og að hvetja gesti til að </a:t>
            </a:r>
            <a:r>
              <a:rPr lang="en-US" sz="2000" b="1" dirty="0">
                <a:solidFill>
                  <a:srgbClr val="595959"/>
                </a:solidFill>
              </a:rPr>
              <a:t>greiða innborgun fyrirfram </a:t>
            </a:r>
            <a:r>
              <a:rPr lang="en-US" sz="2000" dirty="0">
                <a:solidFill>
                  <a:srgbClr val="595959"/>
                </a:solidFill>
              </a:rPr>
              <a:t>(fá inn greiðslu fyrr) eða semja um </a:t>
            </a:r>
            <a:r>
              <a:rPr lang="en-US" sz="2000" b="1" dirty="0">
                <a:solidFill>
                  <a:srgbClr val="595959"/>
                </a:solidFill>
              </a:rPr>
              <a:t>seinni greiðslu við birgja </a:t>
            </a:r>
            <a:r>
              <a:rPr lang="en-US" sz="2000" dirty="0">
                <a:solidFill>
                  <a:srgbClr val="595959"/>
                </a:solidFill>
              </a:rPr>
              <a:t>geta bætt tímasetningu sjóðstreymis</a:t>
            </a:r>
          </a:p>
        </p:txBody>
      </p:sp>
      <p:sp>
        <p:nvSpPr>
          <p:cNvPr id="29" name="Text Placeholder 5">
            <a:extLst>
              <a:ext uri="{FF2B5EF4-FFF2-40B4-BE49-F238E27FC236}">
                <a16:creationId xmlns:a16="http://schemas.microsoft.com/office/drawing/2014/main" id="{4E008AFD-7C03-B4D8-CD24-1825DFA7DAD7}"/>
              </a:ext>
            </a:extLst>
          </p:cNvPr>
          <p:cNvSpPr txBox="1">
            <a:spLocks/>
          </p:cNvSpPr>
          <p:nvPr/>
        </p:nvSpPr>
        <p:spPr>
          <a:xfrm>
            <a:off x="6095999" y="2568959"/>
            <a:ext cx="52616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Dæmi</a:t>
            </a:r>
          </a:p>
          <a:p>
            <a:pPr marL="342900" indent="-342900">
              <a:buFont typeface="Calibri" panose="020F0502020204030204" pitchFamily="34" charset="0"/>
              <a:buChar char="→"/>
            </a:pPr>
            <a:r>
              <a:rPr lang="en-US" sz="2000" dirty="0">
                <a:solidFill>
                  <a:srgbClr val="595959"/>
                </a:solidFill>
              </a:rPr>
              <a:t>Ef þú getur greitt </a:t>
            </a:r>
            <a:r>
              <a:rPr lang="en-US" sz="2000" b="1" dirty="0">
                <a:solidFill>
                  <a:srgbClr val="595959"/>
                </a:solidFill>
              </a:rPr>
              <a:t>árlega trygginguna </a:t>
            </a:r>
            <a:r>
              <a:rPr lang="en-US" sz="2000" dirty="0">
                <a:solidFill>
                  <a:srgbClr val="595959"/>
                </a:solidFill>
              </a:rPr>
              <a:t>þína </a:t>
            </a:r>
            <a:r>
              <a:rPr lang="en-US" sz="2000" b="1" dirty="0">
                <a:solidFill>
                  <a:srgbClr val="595959"/>
                </a:solidFill>
              </a:rPr>
              <a:t>í áföngum </a:t>
            </a:r>
            <a:r>
              <a:rPr lang="en-US" sz="2000" dirty="0">
                <a:solidFill>
                  <a:srgbClr val="595959"/>
                </a:solidFill>
              </a:rPr>
              <a:t>frekar en sem einn háann greiðslu, gæti það létt á lausafjárþrengslum.</a:t>
            </a:r>
          </a:p>
        </p:txBody>
      </p:sp>
      <p:sp>
        <p:nvSpPr>
          <p:cNvPr id="82" name="Flowchart: Alternate Process 81">
            <a:extLst>
              <a:ext uri="{FF2B5EF4-FFF2-40B4-BE49-F238E27FC236}">
                <a16:creationId xmlns:a16="http://schemas.microsoft.com/office/drawing/2014/main" id="{19F16615-6408-4D6B-1F35-477BF8497FA4}"/>
              </a:ext>
            </a:extLst>
          </p:cNvPr>
          <p:cNvSpPr/>
          <p:nvPr/>
        </p:nvSpPr>
        <p:spPr>
          <a:xfrm>
            <a:off x="1429027" y="4604935"/>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lowchart: Alternate Process 82">
            <a:extLst>
              <a:ext uri="{FF2B5EF4-FFF2-40B4-BE49-F238E27FC236}">
                <a16:creationId xmlns:a16="http://schemas.microsoft.com/office/drawing/2014/main" id="{B3C65670-C799-A7EC-4DFC-2951A436B8CC}"/>
              </a:ext>
            </a:extLst>
          </p:cNvPr>
          <p:cNvSpPr/>
          <p:nvPr/>
        </p:nvSpPr>
        <p:spPr>
          <a:xfrm>
            <a:off x="1429027" y="4490749"/>
            <a:ext cx="9964593" cy="202454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409EDC4B-9428-260B-3D2A-FF5EE0515476}"/>
              </a:ext>
            </a:extLst>
          </p:cNvPr>
          <p:cNvSpPr txBox="1">
            <a:spLocks/>
          </p:cNvSpPr>
          <p:nvPr/>
        </p:nvSpPr>
        <p:spPr>
          <a:xfrm>
            <a:off x="1548148" y="4597997"/>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Fylgjast með reiðufé samanborið við fjárhagsáætlun</a:t>
            </a:r>
          </a:p>
          <a:p>
            <a:pPr marL="342900" indent="-342900">
              <a:buFont typeface="Calibri" panose="020F0502020204030204" pitchFamily="34" charset="0"/>
              <a:buChar char="→"/>
            </a:pPr>
            <a:r>
              <a:rPr lang="en-US" sz="2000" dirty="0">
                <a:solidFill>
                  <a:srgbClr val="595959"/>
                </a:solidFill>
              </a:rPr>
              <a:t>Skoðaðu </a:t>
            </a:r>
            <a:r>
              <a:rPr lang="en-US" sz="2000" b="1" dirty="0">
                <a:solidFill>
                  <a:srgbClr val="595959"/>
                </a:solidFill>
              </a:rPr>
              <a:t>bankareikningsstöðuna</a:t>
            </a:r>
            <a:r>
              <a:rPr lang="en-US" sz="2000" dirty="0">
                <a:solidFill>
                  <a:srgbClr val="595959"/>
                </a:solidFill>
              </a:rPr>
              <a:t> þína og </a:t>
            </a:r>
            <a:r>
              <a:rPr lang="en-US" sz="2000" b="1" dirty="0">
                <a:solidFill>
                  <a:srgbClr val="595959"/>
                </a:solidFill>
              </a:rPr>
              <a:t>væntanleg reikninga </a:t>
            </a:r>
            <a:r>
              <a:rPr lang="en-US" sz="2000" dirty="0">
                <a:solidFill>
                  <a:srgbClr val="595959"/>
                </a:solidFill>
              </a:rPr>
              <a:t>reglulega, ekki bara hagnað í lok árs</a:t>
            </a:r>
          </a:p>
        </p:txBody>
      </p:sp>
      <p:sp>
        <p:nvSpPr>
          <p:cNvPr id="91" name="Text Placeholder 5">
            <a:extLst>
              <a:ext uri="{FF2B5EF4-FFF2-40B4-BE49-F238E27FC236}">
                <a16:creationId xmlns:a16="http://schemas.microsoft.com/office/drawing/2014/main" id="{D90C57DD-D64F-377F-726D-0F6998C1A8F4}"/>
              </a:ext>
            </a:extLst>
          </p:cNvPr>
          <p:cNvSpPr txBox="1">
            <a:spLocks/>
          </p:cNvSpPr>
          <p:nvPr/>
        </p:nvSpPr>
        <p:spPr>
          <a:xfrm>
            <a:off x="5861193" y="4594216"/>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Dæmi</a:t>
            </a:r>
          </a:p>
          <a:p>
            <a:pPr marL="342900" indent="-342900">
              <a:buFont typeface="Calibri" panose="020F0502020204030204" pitchFamily="34" charset="0"/>
              <a:buChar char="→"/>
            </a:pPr>
            <a:r>
              <a:rPr lang="en-US" sz="2000" dirty="0">
                <a:solidFill>
                  <a:srgbClr val="595959"/>
                </a:solidFill>
              </a:rPr>
              <a:t> Einfaldar </a:t>
            </a:r>
            <a:r>
              <a:rPr lang="en-US" sz="2000" b="1" dirty="0">
                <a:solidFill>
                  <a:srgbClr val="595959"/>
                </a:solidFill>
              </a:rPr>
              <a:t>rekstrarfjárstreymis­skemur </a:t>
            </a:r>
            <a:r>
              <a:rPr lang="en-US" sz="2000" dirty="0">
                <a:solidFill>
                  <a:srgbClr val="595959"/>
                </a:solidFill>
              </a:rPr>
              <a:t>geta hjálpað til við </a:t>
            </a:r>
            <a:r>
              <a:rPr lang="en-US" sz="2000" dirty="0" err="1">
                <a:solidFill>
                  <a:srgbClr val="595959"/>
                </a:solidFill>
              </a:rPr>
              <a:t>að sýna </a:t>
            </a:r>
            <a:r>
              <a:rPr lang="en-US" sz="2000" dirty="0">
                <a:solidFill>
                  <a:srgbClr val="595959"/>
                </a:solidFill>
              </a:rPr>
              <a:t>hvenær þú ert með afgang eða halli, svo þú getir gripið til aðgerða (eins og að færa afgang á sparireikning eða draga úr kostnaði) tímanlega.</a:t>
            </a:r>
          </a:p>
        </p:txBody>
      </p:sp>
    </p:spTree>
    <p:extLst>
      <p:ext uri="{BB962C8B-B14F-4D97-AF65-F5344CB8AC3E}">
        <p14:creationId xmlns:p14="http://schemas.microsoft.com/office/powerpoint/2010/main" val="20776941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DF7B6-4E9D-B7DD-3B38-B0B789272B2F}"/>
            </a:ext>
          </a:extLst>
        </p:cNvPr>
        <p:cNvGrpSpPr/>
        <p:nvPr/>
      </p:nvGrpSpPr>
      <p:grpSpPr>
        <a:xfrm>
          <a:off x="0" y="0"/>
          <a:ext cx="0" cy="0"/>
          <a:chOff x="0" y="0"/>
          <a:chExt cx="0" cy="0"/>
        </a:xfrm>
      </p:grpSpPr>
      <p:pic>
        <p:nvPicPr>
          <p:cNvPr id="16" name="Picture Placeholder 15" descr="A group of people holding papers&#10;&#10;AI-generated content may be incorrect.">
            <a:extLst>
              <a:ext uri="{FF2B5EF4-FFF2-40B4-BE49-F238E27FC236}">
                <a16:creationId xmlns:a16="http://schemas.microsoft.com/office/drawing/2014/main" id="{67058807-1286-2BAD-49B9-212EAC8F0D79}"/>
              </a:ext>
            </a:extLst>
          </p:cNvPr>
          <p:cNvPicPr>
            <a:picLocks noGrp="1" noChangeAspect="1"/>
          </p:cNvPicPr>
          <p:nvPr>
            <p:ph type="pic" sz="quarter" idx="10"/>
          </p:nvPr>
        </p:nvPicPr>
        <p:blipFill>
          <a:blip r:embed="rId2"/>
          <a:srcRect t="7356" b="7356"/>
          <a:stretch>
            <a:fillRect/>
          </a:stretch>
        </p:blipFill>
        <p:spPr/>
      </p:pic>
      <p:sp>
        <p:nvSpPr>
          <p:cNvPr id="8" name="Text Placeholder 7">
            <a:extLst>
              <a:ext uri="{FF2B5EF4-FFF2-40B4-BE49-F238E27FC236}">
                <a16:creationId xmlns:a16="http://schemas.microsoft.com/office/drawing/2014/main" id="{66E106DC-C6A2-65E6-C060-F2E9FDB1C473}"/>
              </a:ext>
            </a:extLst>
          </p:cNvPr>
          <p:cNvSpPr>
            <a:spLocks noGrp="1"/>
          </p:cNvSpPr>
          <p:nvPr>
            <p:ph type="body" sz="quarter" idx="16"/>
          </p:nvPr>
        </p:nvSpPr>
        <p:spPr/>
        <p:txBody>
          <a:bodyPr/>
          <a:lstStyle/>
          <a:p>
            <a:r>
              <a:rPr lang="en-IE" dirty="0"/>
              <a:t>Greiðslustraumaráðgjafi</a:t>
            </a:r>
          </a:p>
        </p:txBody>
      </p:sp>
      <p:sp>
        <p:nvSpPr>
          <p:cNvPr id="10" name="Text Placeholder 9">
            <a:extLst>
              <a:ext uri="{FF2B5EF4-FFF2-40B4-BE49-F238E27FC236}">
                <a16:creationId xmlns:a16="http://schemas.microsoft.com/office/drawing/2014/main" id="{BE3ED90A-5E92-0772-5D07-F54921378006}"/>
              </a:ext>
            </a:extLst>
          </p:cNvPr>
          <p:cNvSpPr>
            <a:spLocks noGrp="1"/>
          </p:cNvSpPr>
          <p:nvPr>
            <p:ph type="body" sz="quarter" idx="21"/>
          </p:nvPr>
        </p:nvSpPr>
        <p:spPr>
          <a:xfrm>
            <a:off x="4412094" y="863932"/>
            <a:ext cx="6551742" cy="4530541"/>
          </a:xfrm>
        </p:spPr>
        <p:txBody>
          <a:bodyPr/>
          <a:lstStyle/>
          <a:p>
            <a:pPr>
              <a:spcAft>
                <a:spcPts val="1200"/>
              </a:spcAft>
            </a:pPr>
            <a:r>
              <a:rPr lang="en-IE" sz="2400" dirty="0">
                <a:solidFill>
                  <a:srgbClr val="595959"/>
                </a:solidFill>
              </a:rPr>
              <a:t>Greiðsluflæðisáætlunin er lykiltæki í fjárhagsáætlunargerð; hún er </a:t>
            </a:r>
            <a:r>
              <a:rPr lang="en-IE" sz="2400" b="1" dirty="0">
                <a:solidFill>
                  <a:srgbClr val="595959"/>
                </a:solidFill>
              </a:rPr>
              <a:t>framsýn áætlun </a:t>
            </a:r>
            <a:r>
              <a:rPr lang="en-IE" sz="2400" dirty="0">
                <a:solidFill>
                  <a:srgbClr val="595959"/>
                </a:solidFill>
              </a:rPr>
              <a:t>sem </a:t>
            </a:r>
            <a:r>
              <a:rPr lang="en-US" sz="2400" b="1" dirty="0">
                <a:solidFill>
                  <a:srgbClr val="595959"/>
                </a:solidFill>
              </a:rPr>
              <a:t>gerir ráð fyrir framtíðar inn- og útstreymi reiðufjár </a:t>
            </a:r>
            <a:r>
              <a:rPr lang="en-US" sz="2400" dirty="0">
                <a:solidFill>
                  <a:srgbClr val="595959"/>
                </a:solidFill>
              </a:rPr>
              <a:t>til að tryggja greiðsugetu.</a:t>
            </a:r>
          </a:p>
          <a:p>
            <a:pPr>
              <a:spcAft>
                <a:spcPts val="1200"/>
              </a:spcAft>
            </a:pPr>
            <a:r>
              <a:rPr lang="en-US" sz="2400" i="1" dirty="0">
                <a:solidFill>
                  <a:srgbClr val="E96751"/>
                </a:solidFill>
              </a:rPr>
              <a:t>"Mun ég hafa nægt reiðufé til að greiða reikninga næsta mánuð?"</a:t>
            </a:r>
            <a:endParaRPr lang="en-IE" sz="2400" i="1" dirty="0">
              <a:solidFill>
                <a:srgbClr val="E96751"/>
              </a:solidFill>
            </a:endParaRPr>
          </a:p>
          <a:p>
            <a:pPr>
              <a:spcAft>
                <a:spcPts val="1200"/>
              </a:spcAft>
            </a:pPr>
            <a:r>
              <a:rPr lang="en-US" sz="2400" b="1" dirty="0">
                <a:solidFill>
                  <a:srgbClr val="595959"/>
                </a:solidFill>
              </a:rPr>
              <a:t>Greiðslustraumaplanið </a:t>
            </a:r>
            <a:r>
              <a:rPr lang="en-US" sz="2400" dirty="0">
                <a:solidFill>
                  <a:srgbClr val="595959"/>
                </a:solidFill>
              </a:rPr>
              <a:t>er eitt af mikilvægustu fjárhagsáætlunartólum fyrir hvers konar gististaðarekstrar. Á meðan fjárhagsáætlunin hjálpar þér að áætla heildartekjur og heildargjöld ársins, sundurliðar greiðslustraumaplanið þær </a:t>
            </a:r>
            <a:r>
              <a:rPr lang="en-US" sz="2400" b="1" dirty="0">
                <a:solidFill>
                  <a:srgbClr val="595959"/>
                </a:solidFill>
              </a:rPr>
              <a:t>mánuð fyrir mánuð</a:t>
            </a:r>
            <a:r>
              <a:rPr lang="en-US" sz="2400" dirty="0">
                <a:solidFill>
                  <a:srgbClr val="595959"/>
                </a:solidFill>
              </a:rPr>
              <a:t>, sem gerir þér kleift að sjá hvenær peningar munu berast og hvenær þarf að eyða þeim. </a:t>
            </a:r>
          </a:p>
          <a:p>
            <a:pPr>
              <a:spcAft>
                <a:spcPts val="1200"/>
              </a:spcAft>
            </a:pPr>
            <a:endParaRPr lang="en-US" sz="2400" dirty="0">
              <a:solidFill>
                <a:srgbClr val="595959"/>
              </a:solidFill>
            </a:endParaRPr>
          </a:p>
        </p:txBody>
      </p:sp>
      <p:sp>
        <p:nvSpPr>
          <p:cNvPr id="9" name="Text Placeholder 8">
            <a:extLst>
              <a:ext uri="{FF2B5EF4-FFF2-40B4-BE49-F238E27FC236}">
                <a16:creationId xmlns:a16="http://schemas.microsoft.com/office/drawing/2014/main" id="{C809A540-F367-63E0-A3E2-E70EB001AFAB}"/>
              </a:ext>
            </a:extLst>
          </p:cNvPr>
          <p:cNvSpPr>
            <a:spLocks noGrp="1"/>
          </p:cNvSpPr>
          <p:nvPr>
            <p:ph type="body" sz="quarter" idx="19"/>
          </p:nvPr>
        </p:nvSpPr>
        <p:spPr/>
        <p:txBody>
          <a:bodyPr/>
          <a:lstStyle/>
          <a:p>
            <a:r>
              <a:rPr lang="en-IE" dirty="0"/>
              <a:t>Stjórnun reiðuflæðis</a:t>
            </a:r>
          </a:p>
        </p:txBody>
      </p:sp>
      <p:cxnSp>
        <p:nvCxnSpPr>
          <p:cNvPr id="13" name="Straight Connector 12">
            <a:extLst>
              <a:ext uri="{FF2B5EF4-FFF2-40B4-BE49-F238E27FC236}">
                <a16:creationId xmlns:a16="http://schemas.microsoft.com/office/drawing/2014/main" id="{5DA0B008-7D5C-0BCB-FA1E-7D758C925857}"/>
              </a:ext>
            </a:extLst>
          </p:cNvPr>
          <p:cNvCxnSpPr>
            <a:cxnSpLocks/>
          </p:cNvCxnSpPr>
          <p:nvPr/>
        </p:nvCxnSpPr>
        <p:spPr>
          <a:xfrm>
            <a:off x="555777" y="35444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16228901-66B4-43A3-814A-DB970FE38917}"/>
              </a:ext>
            </a:extLst>
          </p:cNvPr>
          <p:cNvSpPr txBox="1">
            <a:spLocks/>
          </p:cNvSpPr>
          <p:nvPr/>
        </p:nvSpPr>
        <p:spPr>
          <a:xfrm>
            <a:off x="691820" y="3728436"/>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Verkfæri til sjóðstreymisáætlunar</a:t>
            </a:r>
          </a:p>
        </p:txBody>
      </p:sp>
    </p:spTree>
    <p:extLst>
      <p:ext uri="{BB962C8B-B14F-4D97-AF65-F5344CB8AC3E}">
        <p14:creationId xmlns:p14="http://schemas.microsoft.com/office/powerpoint/2010/main" val="4980992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C2D0F-5AF1-7659-B567-F6DC5F1FA7F3}"/>
            </a:ext>
          </a:extLst>
        </p:cNvPr>
        <p:cNvGrpSpPr/>
        <p:nvPr/>
      </p:nvGrpSpPr>
      <p:grpSpPr>
        <a:xfrm>
          <a:off x="0" y="0"/>
          <a:ext cx="0" cy="0"/>
          <a:chOff x="0" y="0"/>
          <a:chExt cx="0" cy="0"/>
        </a:xfrm>
      </p:grpSpPr>
      <p:pic>
        <p:nvPicPr>
          <p:cNvPr id="16" name="Picture Placeholder 15" descr="A group of people holding papers&#10;&#10;AI-generated content may be incorrect.">
            <a:extLst>
              <a:ext uri="{FF2B5EF4-FFF2-40B4-BE49-F238E27FC236}">
                <a16:creationId xmlns:a16="http://schemas.microsoft.com/office/drawing/2014/main" id="{EF8D463A-A2DF-21BE-E77F-E273E6B30739}"/>
              </a:ext>
            </a:extLst>
          </p:cNvPr>
          <p:cNvPicPr>
            <a:picLocks noGrp="1" noChangeAspect="1"/>
          </p:cNvPicPr>
          <p:nvPr>
            <p:ph type="pic" sz="quarter" idx="10"/>
          </p:nvPr>
        </p:nvPicPr>
        <p:blipFill>
          <a:blip r:embed="rId2"/>
          <a:srcRect t="7356" b="7356"/>
          <a:stretch>
            <a:fillRect/>
          </a:stretch>
        </p:blipFill>
        <p:spPr/>
      </p:pic>
      <p:sp>
        <p:nvSpPr>
          <p:cNvPr id="8" name="Text Placeholder 7">
            <a:extLst>
              <a:ext uri="{FF2B5EF4-FFF2-40B4-BE49-F238E27FC236}">
                <a16:creationId xmlns:a16="http://schemas.microsoft.com/office/drawing/2014/main" id="{E5844223-47A3-1CCD-4BBF-669777FE0BF9}"/>
              </a:ext>
            </a:extLst>
          </p:cNvPr>
          <p:cNvSpPr>
            <a:spLocks noGrp="1"/>
          </p:cNvSpPr>
          <p:nvPr>
            <p:ph type="body" sz="quarter" idx="16"/>
          </p:nvPr>
        </p:nvSpPr>
        <p:spPr/>
        <p:txBody>
          <a:bodyPr/>
          <a:lstStyle/>
          <a:p>
            <a:r>
              <a:rPr lang="en-IE" dirty="0"/>
              <a:t>Greiðslustraumaráðgjafi</a:t>
            </a:r>
          </a:p>
        </p:txBody>
      </p:sp>
      <p:sp>
        <p:nvSpPr>
          <p:cNvPr id="10" name="Text Placeholder 9">
            <a:extLst>
              <a:ext uri="{FF2B5EF4-FFF2-40B4-BE49-F238E27FC236}">
                <a16:creationId xmlns:a16="http://schemas.microsoft.com/office/drawing/2014/main" id="{D2F4CF92-2C2F-69D8-36C8-DB51F3749B24}"/>
              </a:ext>
            </a:extLst>
          </p:cNvPr>
          <p:cNvSpPr>
            <a:spLocks noGrp="1"/>
          </p:cNvSpPr>
          <p:nvPr>
            <p:ph type="body" sz="quarter" idx="21"/>
          </p:nvPr>
        </p:nvSpPr>
        <p:spPr>
          <a:xfrm>
            <a:off x="4412094" y="972874"/>
            <a:ext cx="6551742" cy="4530541"/>
          </a:xfrm>
        </p:spPr>
        <p:txBody>
          <a:bodyPr/>
          <a:lstStyle/>
          <a:p>
            <a:pPr>
              <a:spcAft>
                <a:spcPts val="1200"/>
              </a:spcAft>
            </a:pPr>
            <a:r>
              <a:rPr lang="en-US" sz="2400" dirty="0">
                <a:solidFill>
                  <a:srgbClr val="595959"/>
                </a:solidFill>
              </a:rPr>
              <a:t>Það hjálpar þér einnig </a:t>
            </a:r>
            <a:r>
              <a:rPr lang="en-US" sz="2400" b="1" dirty="0"/>
              <a:t>að</a:t>
            </a:r>
            <a:r>
              <a:rPr lang="en-US" sz="2400" dirty="0"/>
              <a:t> skipuleggja </a:t>
            </a:r>
            <a:r>
              <a:rPr lang="en-US" sz="2400" b="1" dirty="0"/>
              <a:t>lausafé mánaðarlega. </a:t>
            </a:r>
          </a:p>
          <a:p>
            <a:pPr>
              <a:spcAft>
                <a:spcPts val="1200"/>
              </a:spcAft>
            </a:pPr>
            <a:r>
              <a:rPr lang="en-US" sz="2400" dirty="0"/>
              <a:t>Tryggir að þú klárir ekki lausafé þitt þrátt fyrir að vera arðbær á pappír og er oft notað til að stjórna </a:t>
            </a:r>
            <a:r>
              <a:rPr lang="en-US" sz="2400" b="1" dirty="0"/>
              <a:t>árstíðabundnum sveiflum. </a:t>
            </a:r>
          </a:p>
          <a:p>
            <a:pPr>
              <a:spcAft>
                <a:spcPts val="1200"/>
              </a:spcAft>
            </a:pPr>
            <a:r>
              <a:rPr lang="en-US" sz="2400" dirty="0">
                <a:solidFill>
                  <a:srgbClr val="595959"/>
                </a:solidFill>
              </a:rPr>
              <a:t>Þetta er sérstaklega mikilvægt í árstíðabundnum fyrirtækjum eins og glamping- eða gistiheimilum, þar sem </a:t>
            </a:r>
            <a:r>
              <a:rPr lang="en-US" sz="2400" b="1" dirty="0">
                <a:solidFill>
                  <a:srgbClr val="595959"/>
                </a:solidFill>
              </a:rPr>
              <a:t>reiðufjárstreymi getur sveiflast verulega yfir árið, en reikningar eins og </a:t>
            </a:r>
            <a:r>
              <a:rPr lang="en-US" sz="2400" dirty="0">
                <a:solidFill>
                  <a:srgbClr val="595959"/>
                </a:solidFill>
              </a:rPr>
              <a:t>tryggingar, lánstilgreiðslur eða þjónustugjöld þarf samt að greiða mánaðarlega. </a:t>
            </a:r>
          </a:p>
          <a:p>
            <a:pPr>
              <a:spcAft>
                <a:spcPts val="1200"/>
              </a:spcAft>
            </a:pPr>
            <a:r>
              <a:rPr lang="en-US" sz="2400" dirty="0">
                <a:solidFill>
                  <a:srgbClr val="595959"/>
                </a:solidFill>
              </a:rPr>
              <a:t>Næsta glæra sýnir þér hvernig dæmigerður rekstrarfjárstreymisáætlunarforrit lítur út. </a:t>
            </a:r>
          </a:p>
        </p:txBody>
      </p:sp>
      <p:sp>
        <p:nvSpPr>
          <p:cNvPr id="9" name="Text Placeholder 8">
            <a:extLst>
              <a:ext uri="{FF2B5EF4-FFF2-40B4-BE49-F238E27FC236}">
                <a16:creationId xmlns:a16="http://schemas.microsoft.com/office/drawing/2014/main" id="{5A897122-28FC-F684-DA72-8C99744B79C1}"/>
              </a:ext>
            </a:extLst>
          </p:cNvPr>
          <p:cNvSpPr>
            <a:spLocks noGrp="1"/>
          </p:cNvSpPr>
          <p:nvPr>
            <p:ph type="body" sz="quarter" idx="19"/>
          </p:nvPr>
        </p:nvSpPr>
        <p:spPr/>
        <p:txBody>
          <a:bodyPr/>
          <a:lstStyle/>
          <a:p>
            <a:r>
              <a:rPr lang="en-IE" dirty="0"/>
              <a:t>Stjórnun rekstrarfjárstreymis</a:t>
            </a:r>
          </a:p>
        </p:txBody>
      </p:sp>
      <p:cxnSp>
        <p:nvCxnSpPr>
          <p:cNvPr id="13" name="Straight Connector 12">
            <a:extLst>
              <a:ext uri="{FF2B5EF4-FFF2-40B4-BE49-F238E27FC236}">
                <a16:creationId xmlns:a16="http://schemas.microsoft.com/office/drawing/2014/main" id="{9F48E3D6-C212-0473-28F3-480C02EDA87A}"/>
              </a:ext>
            </a:extLst>
          </p:cNvPr>
          <p:cNvCxnSpPr>
            <a:cxnSpLocks/>
          </p:cNvCxnSpPr>
          <p:nvPr/>
        </p:nvCxnSpPr>
        <p:spPr>
          <a:xfrm>
            <a:off x="555777" y="35444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884587EF-24C8-2988-D71E-B94D8C90FD07}"/>
              </a:ext>
            </a:extLst>
          </p:cNvPr>
          <p:cNvSpPr txBox="1">
            <a:spLocks/>
          </p:cNvSpPr>
          <p:nvPr/>
        </p:nvSpPr>
        <p:spPr>
          <a:xfrm>
            <a:off x="691820" y="3728436"/>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Verkfæri fyrir sjóðstreymisáætlun</a:t>
            </a:r>
          </a:p>
        </p:txBody>
      </p:sp>
    </p:spTree>
    <p:extLst>
      <p:ext uri="{BB962C8B-B14F-4D97-AF65-F5344CB8AC3E}">
        <p14:creationId xmlns:p14="http://schemas.microsoft.com/office/powerpoint/2010/main" val="41612797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3BFD7-5D60-5324-86E0-EB52EF0F313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9C4A769-73AA-D889-89FB-979F6DDD2B71}"/>
              </a:ext>
            </a:extLst>
          </p:cNvPr>
          <p:cNvSpPr>
            <a:spLocks noGrp="1"/>
          </p:cNvSpPr>
          <p:nvPr>
            <p:ph type="body" sz="quarter" idx="18"/>
          </p:nvPr>
        </p:nvSpPr>
        <p:spPr>
          <a:xfrm>
            <a:off x="533399" y="596213"/>
            <a:ext cx="11572875" cy="3499183"/>
          </a:xfrm>
        </p:spPr>
        <p:txBody>
          <a:bodyPr/>
          <a:lstStyle/>
          <a:p>
            <a:r>
              <a:rPr lang="en-US" dirty="0"/>
              <a:t>Hér er </a:t>
            </a:r>
            <a:r>
              <a:rPr lang="en-US" b="1" dirty="0"/>
              <a:t>rekstrarsjóðsáætlunartaflan</a:t>
            </a:r>
            <a:r>
              <a:rPr lang="en-US" dirty="0"/>
              <a:t> þín, sem sýnir </a:t>
            </a:r>
            <a:r>
              <a:rPr lang="en-US" b="1" dirty="0"/>
              <a:t>mánaðarlegar tekjur, útgjöld </a:t>
            </a:r>
            <a:r>
              <a:rPr lang="en-US" dirty="0"/>
              <a:t>og hvernig loka rekstrarsjóðsstaða þín breytist yfir árið. Þetta hjálpar þér að greina árstíðabundna </a:t>
            </a:r>
            <a:r>
              <a:rPr lang="en-US" b="1" dirty="0"/>
              <a:t>sjóðseflingu </a:t>
            </a:r>
            <a:r>
              <a:rPr lang="en-US" dirty="0"/>
              <a:t>eða </a:t>
            </a:r>
            <a:r>
              <a:rPr lang="en-US" b="1" dirty="0"/>
              <a:t>sjóðsskort </a:t>
            </a:r>
            <a:r>
              <a:rPr lang="en-US" dirty="0"/>
              <a:t>svo þú getir </a:t>
            </a:r>
            <a:r>
              <a:rPr lang="en-US" b="1" dirty="0"/>
              <a:t>skipulagt fram í tímann </a:t>
            </a:r>
            <a:r>
              <a:rPr lang="en-US" dirty="0"/>
              <a:t>með sjálfstrausti. </a:t>
            </a:r>
            <a:r>
              <a:rPr lang="en-US" i="1" dirty="0"/>
              <a:t>Upphafsstaða: €2.000. </a:t>
            </a:r>
            <a:r>
              <a:rPr lang="en-US" dirty="0"/>
              <a:t>Þessi tafla hjálpar þér að spá fyrir um mánaðarlega lausafé með hliðsjón af áætluðum tekjum og útgjöldum og að stilla fyrir árstíðabundnar hæðir og lægðir.</a:t>
            </a:r>
            <a:endParaRPr lang="en-IE" dirty="0"/>
          </a:p>
        </p:txBody>
      </p:sp>
      <p:sp>
        <p:nvSpPr>
          <p:cNvPr id="3" name="Text Placeholder 2">
            <a:extLst>
              <a:ext uri="{FF2B5EF4-FFF2-40B4-BE49-F238E27FC236}">
                <a16:creationId xmlns:a16="http://schemas.microsoft.com/office/drawing/2014/main" id="{F544168C-5645-DC22-2501-02FC204FA140}"/>
              </a:ext>
            </a:extLst>
          </p:cNvPr>
          <p:cNvSpPr>
            <a:spLocks noGrp="1"/>
          </p:cNvSpPr>
          <p:nvPr>
            <p:ph type="body" sz="quarter" idx="16"/>
          </p:nvPr>
        </p:nvSpPr>
        <p:spPr>
          <a:xfrm>
            <a:off x="533400" y="0"/>
            <a:ext cx="10614687" cy="803654"/>
          </a:xfrm>
        </p:spPr>
        <p:txBody>
          <a:bodyPr/>
          <a:lstStyle/>
          <a:p>
            <a:r>
              <a:rPr lang="en-IE" sz="3200" dirty="0"/>
              <a:t>Tafla yfir reiðufjárstreymisáætlun </a:t>
            </a:r>
            <a:r>
              <a:rPr lang="en-IE" sz="3200" b="0" dirty="0"/>
              <a:t>(dæmi)</a:t>
            </a:r>
          </a:p>
        </p:txBody>
      </p:sp>
      <p:graphicFrame>
        <p:nvGraphicFramePr>
          <p:cNvPr id="5" name="Table 4">
            <a:extLst>
              <a:ext uri="{FF2B5EF4-FFF2-40B4-BE49-F238E27FC236}">
                <a16:creationId xmlns:a16="http://schemas.microsoft.com/office/drawing/2014/main" id="{A82FAA2D-2B6D-EFAD-331B-000133AADD4B}"/>
              </a:ext>
            </a:extLst>
          </p:cNvPr>
          <p:cNvGraphicFramePr>
            <a:graphicFrameLocks noGrp="1"/>
          </p:cNvGraphicFramePr>
          <p:nvPr>
            <p:extLst>
              <p:ext uri="{D42A27DB-BD31-4B8C-83A1-F6EECF244321}">
                <p14:modId xmlns:p14="http://schemas.microsoft.com/office/powerpoint/2010/main" val="1079395011"/>
              </p:ext>
            </p:extLst>
          </p:nvPr>
        </p:nvGraphicFramePr>
        <p:xfrm>
          <a:off x="533400" y="2062945"/>
          <a:ext cx="10783752" cy="4684480"/>
        </p:xfrm>
        <a:graphic>
          <a:graphicData uri="http://schemas.openxmlformats.org/drawingml/2006/table">
            <a:tbl>
              <a:tblPr/>
              <a:tblGrid>
                <a:gridCol w="2695938">
                  <a:extLst>
                    <a:ext uri="{9D8B030D-6E8A-4147-A177-3AD203B41FA5}">
                      <a16:colId xmlns:a16="http://schemas.microsoft.com/office/drawing/2014/main" val="316101382"/>
                    </a:ext>
                  </a:extLst>
                </a:gridCol>
                <a:gridCol w="2695938">
                  <a:extLst>
                    <a:ext uri="{9D8B030D-6E8A-4147-A177-3AD203B41FA5}">
                      <a16:colId xmlns:a16="http://schemas.microsoft.com/office/drawing/2014/main" val="148157411"/>
                    </a:ext>
                  </a:extLst>
                </a:gridCol>
                <a:gridCol w="2695938">
                  <a:extLst>
                    <a:ext uri="{9D8B030D-6E8A-4147-A177-3AD203B41FA5}">
                      <a16:colId xmlns:a16="http://schemas.microsoft.com/office/drawing/2014/main" val="3297273209"/>
                    </a:ext>
                  </a:extLst>
                </a:gridCol>
                <a:gridCol w="2695938">
                  <a:extLst>
                    <a:ext uri="{9D8B030D-6E8A-4147-A177-3AD203B41FA5}">
                      <a16:colId xmlns:a16="http://schemas.microsoft.com/office/drawing/2014/main" val="1146829986"/>
                    </a:ext>
                  </a:extLst>
                </a:gridCol>
              </a:tblGrid>
              <a:tr h="334718">
                <a:tc>
                  <a:txBody>
                    <a:bodyPr/>
                    <a:lstStyle/>
                    <a:p>
                      <a:r>
                        <a:rPr lang="en-IE" sz="2000" b="1" dirty="0">
                          <a:solidFill>
                            <a:schemeClr val="bg1"/>
                          </a:solidFill>
                        </a:rPr>
                        <a:t>Mánuður</a:t>
                      </a:r>
                    </a:p>
                  </a:txBody>
                  <a:tcPr marL="83680" marR="83680" marT="41840" marB="41840" anchor="ctr">
                    <a:lnL>
                      <a:noFill/>
                    </a:lnL>
                    <a:lnR>
                      <a:noFill/>
                    </a:lnR>
                    <a:lnT>
                      <a:noFill/>
                    </a:lnT>
                    <a:lnB>
                      <a:noFill/>
                    </a:lnB>
                    <a:solidFill>
                      <a:srgbClr val="E96751"/>
                    </a:solidFill>
                  </a:tcPr>
                </a:tc>
                <a:tc>
                  <a:txBody>
                    <a:bodyPr/>
                    <a:lstStyle/>
                    <a:p>
                      <a:r>
                        <a:rPr lang="en-IE" sz="2000" b="1" dirty="0">
                          <a:solidFill>
                            <a:schemeClr val="bg1"/>
                          </a:solidFill>
                        </a:rPr>
                        <a:t>Tekjur (€)</a:t>
                      </a:r>
                    </a:p>
                  </a:txBody>
                  <a:tcPr marL="83680" marR="83680" marT="41840" marB="41840" anchor="ctr">
                    <a:lnL>
                      <a:noFill/>
                    </a:lnL>
                    <a:lnR>
                      <a:noFill/>
                    </a:lnR>
                    <a:lnT>
                      <a:noFill/>
                    </a:lnT>
                    <a:lnB>
                      <a:noFill/>
                    </a:lnB>
                    <a:solidFill>
                      <a:srgbClr val="E96751"/>
                    </a:solidFill>
                  </a:tcPr>
                </a:tc>
                <a:tc>
                  <a:txBody>
                    <a:bodyPr/>
                    <a:lstStyle/>
                    <a:p>
                      <a:r>
                        <a:rPr lang="en-IE" sz="2000" b="1" dirty="0">
                          <a:solidFill>
                            <a:schemeClr val="bg1"/>
                          </a:solidFill>
                        </a:rPr>
                        <a:t>Útgjöld (€)</a:t>
                      </a:r>
                    </a:p>
                  </a:txBody>
                  <a:tcPr marL="83680" marR="83680" marT="41840" marB="41840" anchor="ctr">
                    <a:lnL>
                      <a:noFill/>
                    </a:lnL>
                    <a:lnR>
                      <a:noFill/>
                    </a:lnR>
                    <a:lnT>
                      <a:noFill/>
                    </a:lnT>
                    <a:lnB>
                      <a:noFill/>
                    </a:lnB>
                    <a:solidFill>
                      <a:srgbClr val="E96751"/>
                    </a:solidFill>
                  </a:tcPr>
                </a:tc>
                <a:tc>
                  <a:txBody>
                    <a:bodyPr/>
                    <a:lstStyle/>
                    <a:p>
                      <a:r>
                        <a:rPr lang="en-IE" sz="2000" b="1" dirty="0">
                          <a:solidFill>
                            <a:schemeClr val="bg1"/>
                          </a:solidFill>
                        </a:rPr>
                        <a:t>Lokajafnvægi (€)</a:t>
                      </a:r>
                    </a:p>
                  </a:txBody>
                  <a:tcPr marL="83680" marR="83680" marT="41840" marB="41840" anchor="ctr">
                    <a:lnL>
                      <a:noFill/>
                    </a:lnL>
                    <a:lnR>
                      <a:noFill/>
                    </a:lnR>
                    <a:lnT>
                      <a:noFill/>
                    </a:lnT>
                    <a:lnB>
                      <a:noFill/>
                    </a:lnB>
                    <a:solidFill>
                      <a:srgbClr val="E96751"/>
                    </a:solidFill>
                  </a:tcPr>
                </a:tc>
                <a:extLst>
                  <a:ext uri="{0D108BD9-81ED-4DB2-BD59-A6C34878D82A}">
                    <a16:rowId xmlns:a16="http://schemas.microsoft.com/office/drawing/2014/main" val="4026380352"/>
                  </a:ext>
                </a:extLst>
              </a:tr>
              <a:tr h="334718">
                <a:tc>
                  <a:txBody>
                    <a:bodyPr/>
                    <a:lstStyle/>
                    <a:p>
                      <a:r>
                        <a:rPr lang="en-IE" sz="1800" b="0" dirty="0">
                          <a:solidFill>
                            <a:schemeClr val="bg1"/>
                          </a:solidFill>
                        </a:rPr>
                        <a:t>Janúar</a:t>
                      </a:r>
                    </a:p>
                  </a:txBody>
                  <a:tcPr marL="83680" marR="83680" marT="41840" marB="41840" anchor="ctr">
                    <a:lnL>
                      <a:noFill/>
                    </a:lnL>
                    <a:lnR>
                      <a:noFill/>
                    </a:lnR>
                    <a:lnT>
                      <a:noFill/>
                    </a:lnT>
                    <a:lnB>
                      <a:noFill/>
                    </a:lnB>
                    <a:solidFill>
                      <a:srgbClr val="459597"/>
                    </a:solidFill>
                  </a:tcPr>
                </a:tc>
                <a:tc>
                  <a:txBody>
                    <a:bodyPr/>
                    <a:lstStyle/>
                    <a:p>
                      <a:r>
                        <a:rPr lang="en-IE" sz="1800" dirty="0">
                          <a:solidFill>
                            <a:srgbClr val="494949"/>
                          </a:solidFill>
                        </a:rPr>
                        <a:t>3,000</a:t>
                      </a:r>
                    </a:p>
                  </a:txBody>
                  <a:tcPr marL="83680" marR="83680" marT="41840" marB="41840" anchor="ctr">
                    <a:lnL>
                      <a:noFill/>
                    </a:lnL>
                    <a:lnR>
                      <a:noFill/>
                    </a:lnR>
                    <a:lnT>
                      <a:noFill/>
                    </a:lnT>
                    <a:lnB>
                      <a:noFill/>
                    </a:lnB>
                    <a:noFill/>
                  </a:tcPr>
                </a:tc>
                <a:tc>
                  <a:txBody>
                    <a:bodyPr/>
                    <a:lstStyle/>
                    <a:p>
                      <a:r>
                        <a:rPr lang="en-IE" sz="1800">
                          <a:solidFill>
                            <a:srgbClr val="494949"/>
                          </a:solidFill>
                        </a:rPr>
                        <a:t>2,800</a:t>
                      </a:r>
                    </a:p>
                  </a:txBody>
                  <a:tcPr marL="83680" marR="83680" marT="41840" marB="41840" anchor="ctr">
                    <a:lnL>
                      <a:noFill/>
                    </a:lnL>
                    <a:lnR>
                      <a:noFill/>
                    </a:lnR>
                    <a:lnT>
                      <a:noFill/>
                    </a:lnT>
                    <a:lnB>
                      <a:noFill/>
                    </a:lnB>
                    <a:noFill/>
                  </a:tcPr>
                </a:tc>
                <a:tc>
                  <a:txBody>
                    <a:bodyPr/>
                    <a:lstStyle/>
                    <a:p>
                      <a:r>
                        <a:rPr lang="en-IE" sz="1800">
                          <a:solidFill>
                            <a:srgbClr val="494949"/>
                          </a:solidFill>
                        </a:rPr>
                        <a:t>2,200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757232046"/>
                  </a:ext>
                </a:extLst>
              </a:tr>
              <a:tr h="334718">
                <a:tc>
                  <a:txBody>
                    <a:bodyPr/>
                    <a:lstStyle/>
                    <a:p>
                      <a:r>
                        <a:rPr lang="en-IE" sz="1800" b="0" dirty="0">
                          <a:solidFill>
                            <a:schemeClr val="bg1"/>
                          </a:solidFill>
                        </a:rPr>
                        <a:t>Febrúar</a:t>
                      </a:r>
                    </a:p>
                  </a:txBody>
                  <a:tcPr marL="83680" marR="83680" marT="41840" marB="41840" anchor="ctr">
                    <a:lnL>
                      <a:noFill/>
                    </a:lnL>
                    <a:lnR>
                      <a:noFill/>
                    </a:lnR>
                    <a:lnT>
                      <a:noFill/>
                    </a:lnT>
                    <a:lnB>
                      <a:noFill/>
                    </a:lnB>
                    <a:solidFill>
                      <a:srgbClr val="459597"/>
                    </a:solidFill>
                  </a:tcPr>
                </a:tc>
                <a:tc>
                  <a:txBody>
                    <a:bodyPr/>
                    <a:lstStyle/>
                    <a:p>
                      <a:r>
                        <a:rPr lang="en-IE" sz="1800" dirty="0">
                          <a:solidFill>
                            <a:srgbClr val="494949"/>
                          </a:solidFill>
                        </a:rPr>
                        <a:t>2,500</a:t>
                      </a:r>
                    </a:p>
                  </a:txBody>
                  <a:tcPr marL="83680" marR="83680" marT="41840" marB="41840" anchor="ctr">
                    <a:lnL>
                      <a:noFill/>
                    </a:lnL>
                    <a:lnR>
                      <a:noFill/>
                    </a:lnR>
                    <a:lnT>
                      <a:noFill/>
                    </a:lnT>
                    <a:lnB>
                      <a:noFill/>
                    </a:lnB>
                    <a:noFill/>
                  </a:tcPr>
                </a:tc>
                <a:tc>
                  <a:txBody>
                    <a:bodyPr/>
                    <a:lstStyle/>
                    <a:p>
                      <a:r>
                        <a:rPr lang="en-IE" sz="1800" dirty="0">
                          <a:solidFill>
                            <a:srgbClr val="494949"/>
                          </a:solidFill>
                        </a:rPr>
                        <a:t>3,200</a:t>
                      </a:r>
                    </a:p>
                  </a:txBody>
                  <a:tcPr marL="83680" marR="83680" marT="41840" marB="41840" anchor="ctr">
                    <a:lnL>
                      <a:noFill/>
                    </a:lnL>
                    <a:lnR>
                      <a:noFill/>
                    </a:lnR>
                    <a:lnT>
                      <a:noFill/>
                    </a:lnT>
                    <a:lnB>
                      <a:noFill/>
                    </a:lnB>
                    <a:noFill/>
                  </a:tcPr>
                </a:tc>
                <a:tc>
                  <a:txBody>
                    <a:bodyPr/>
                    <a:lstStyle/>
                    <a:p>
                      <a:r>
                        <a:rPr lang="en-IE" sz="1800">
                          <a:solidFill>
                            <a:srgbClr val="494949"/>
                          </a:solidFill>
                        </a:rPr>
                        <a:t>1,500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845684784"/>
                  </a:ext>
                </a:extLst>
              </a:tr>
              <a:tr h="334718">
                <a:tc>
                  <a:txBody>
                    <a:bodyPr/>
                    <a:lstStyle/>
                    <a:p>
                      <a:r>
                        <a:rPr lang="en-IE" sz="1800" b="0" dirty="0">
                          <a:solidFill>
                            <a:schemeClr val="bg1"/>
                          </a:solidFill>
                        </a:rPr>
                        <a:t>Mars</a:t>
                      </a:r>
                    </a:p>
                  </a:txBody>
                  <a:tcPr marL="83680" marR="83680" marT="41840" marB="41840" anchor="ctr">
                    <a:lnL>
                      <a:noFill/>
                    </a:lnL>
                    <a:lnR>
                      <a:noFill/>
                    </a:lnR>
                    <a:lnT>
                      <a:noFill/>
                    </a:lnT>
                    <a:lnB>
                      <a:noFill/>
                    </a:lnB>
                    <a:solidFill>
                      <a:srgbClr val="459597"/>
                    </a:solidFill>
                  </a:tcPr>
                </a:tc>
                <a:tc>
                  <a:txBody>
                    <a:bodyPr/>
                    <a:lstStyle/>
                    <a:p>
                      <a:r>
                        <a:rPr lang="en-IE" sz="1800" dirty="0">
                          <a:solidFill>
                            <a:srgbClr val="494949"/>
                          </a:solidFill>
                        </a:rPr>
                        <a:t>3,000</a:t>
                      </a:r>
                    </a:p>
                  </a:txBody>
                  <a:tcPr marL="83680" marR="83680" marT="41840" marB="41840" anchor="ctr">
                    <a:lnL>
                      <a:noFill/>
                    </a:lnL>
                    <a:lnR>
                      <a:noFill/>
                    </a:lnR>
                    <a:lnT>
                      <a:noFill/>
                    </a:lnT>
                    <a:lnB>
                      <a:noFill/>
                    </a:lnB>
                    <a:noFill/>
                  </a:tcPr>
                </a:tc>
                <a:tc>
                  <a:txBody>
                    <a:bodyPr/>
                    <a:lstStyle/>
                    <a:p>
                      <a:r>
                        <a:rPr lang="en-IE" sz="1800" dirty="0">
                          <a:solidFill>
                            <a:srgbClr val="494949"/>
                          </a:solidFill>
                        </a:rPr>
                        <a:t>2,900</a:t>
                      </a:r>
                    </a:p>
                  </a:txBody>
                  <a:tcPr marL="83680" marR="83680" marT="41840" marB="41840" anchor="ctr">
                    <a:lnL>
                      <a:noFill/>
                    </a:lnL>
                    <a:lnR>
                      <a:noFill/>
                    </a:lnR>
                    <a:lnT>
                      <a:noFill/>
                    </a:lnT>
                    <a:lnB>
                      <a:noFill/>
                    </a:lnB>
                    <a:noFill/>
                  </a:tcPr>
                </a:tc>
                <a:tc>
                  <a:txBody>
                    <a:bodyPr/>
                    <a:lstStyle/>
                    <a:p>
                      <a:r>
                        <a:rPr lang="en-IE" sz="1800">
                          <a:solidFill>
                            <a:srgbClr val="494949"/>
                          </a:solidFill>
                        </a:rPr>
                        <a:t>1,600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756844358"/>
                  </a:ext>
                </a:extLst>
              </a:tr>
              <a:tr h="334718">
                <a:tc>
                  <a:txBody>
                    <a:bodyPr/>
                    <a:lstStyle/>
                    <a:p>
                      <a:r>
                        <a:rPr lang="en-IE" sz="1800" b="0" dirty="0">
                          <a:solidFill>
                            <a:schemeClr val="bg1"/>
                          </a:solidFill>
                        </a:rPr>
                        <a:t>Apríl</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3,500</a:t>
                      </a:r>
                    </a:p>
                  </a:txBody>
                  <a:tcPr marL="83680" marR="83680" marT="41840" marB="41840" anchor="ctr">
                    <a:lnL>
                      <a:noFill/>
                    </a:lnL>
                    <a:lnR>
                      <a:noFill/>
                    </a:lnR>
                    <a:lnT>
                      <a:noFill/>
                    </a:lnT>
                    <a:lnB>
                      <a:noFill/>
                    </a:lnB>
                    <a:noFill/>
                  </a:tcPr>
                </a:tc>
                <a:tc>
                  <a:txBody>
                    <a:bodyPr/>
                    <a:lstStyle/>
                    <a:p>
                      <a:r>
                        <a:rPr lang="en-IE" sz="1800" dirty="0">
                          <a:solidFill>
                            <a:srgbClr val="494949"/>
                          </a:solidFill>
                        </a:rPr>
                        <a:t>3,000</a:t>
                      </a:r>
                    </a:p>
                  </a:txBody>
                  <a:tcPr marL="83680" marR="83680" marT="41840" marB="41840" anchor="ctr">
                    <a:lnL>
                      <a:noFill/>
                    </a:lnL>
                    <a:lnR>
                      <a:noFill/>
                    </a:lnR>
                    <a:lnT>
                      <a:noFill/>
                    </a:lnT>
                    <a:lnB>
                      <a:noFill/>
                    </a:lnB>
                    <a:noFill/>
                  </a:tcPr>
                </a:tc>
                <a:tc>
                  <a:txBody>
                    <a:bodyPr/>
                    <a:lstStyle/>
                    <a:p>
                      <a:r>
                        <a:rPr lang="en-IE" sz="1800">
                          <a:solidFill>
                            <a:srgbClr val="494949"/>
                          </a:solidFill>
                        </a:rPr>
                        <a:t>2,100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569263993"/>
                  </a:ext>
                </a:extLst>
              </a:tr>
              <a:tr h="334718">
                <a:tc>
                  <a:txBody>
                    <a:bodyPr/>
                    <a:lstStyle/>
                    <a:p>
                      <a:r>
                        <a:rPr lang="en-IE" sz="1800" b="0" dirty="0">
                          <a:solidFill>
                            <a:schemeClr val="bg1"/>
                          </a:solidFill>
                        </a:rPr>
                        <a:t>Maí</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5,000</a:t>
                      </a:r>
                    </a:p>
                  </a:txBody>
                  <a:tcPr marL="83680" marR="83680" marT="41840" marB="41840" anchor="ctr">
                    <a:lnL>
                      <a:noFill/>
                    </a:lnL>
                    <a:lnR>
                      <a:noFill/>
                    </a:lnR>
                    <a:lnT>
                      <a:noFill/>
                    </a:lnT>
                    <a:lnB>
                      <a:noFill/>
                    </a:lnB>
                    <a:noFill/>
                  </a:tcPr>
                </a:tc>
                <a:tc>
                  <a:txBody>
                    <a:bodyPr/>
                    <a:lstStyle/>
                    <a:p>
                      <a:r>
                        <a:rPr lang="en-IE" sz="1800" dirty="0">
                          <a:solidFill>
                            <a:srgbClr val="494949"/>
                          </a:solidFill>
                        </a:rPr>
                        <a:t>3,200</a:t>
                      </a:r>
                    </a:p>
                  </a:txBody>
                  <a:tcPr marL="83680" marR="83680" marT="41840" marB="41840" anchor="ctr">
                    <a:lnL>
                      <a:noFill/>
                    </a:lnL>
                    <a:lnR>
                      <a:noFill/>
                    </a:lnR>
                    <a:lnT>
                      <a:noFill/>
                    </a:lnT>
                    <a:lnB>
                      <a:noFill/>
                    </a:lnB>
                    <a:noFill/>
                  </a:tcPr>
                </a:tc>
                <a:tc>
                  <a:txBody>
                    <a:bodyPr/>
                    <a:lstStyle/>
                    <a:p>
                      <a:r>
                        <a:rPr lang="en-IE" sz="1800" dirty="0">
                          <a:solidFill>
                            <a:srgbClr val="494949"/>
                          </a:solidFill>
                        </a:rPr>
                        <a:t>3,900</a:t>
                      </a:r>
                    </a:p>
                  </a:txBody>
                  <a:tcPr marL="83680" marR="83680" marT="41840" marB="41840" anchor="ctr">
                    <a:lnL>
                      <a:noFill/>
                    </a:lnL>
                    <a:lnR>
                      <a:noFill/>
                    </a:lnR>
                    <a:lnT>
                      <a:noFill/>
                    </a:lnT>
                    <a:lnB>
                      <a:noFill/>
                    </a:lnB>
                    <a:noFill/>
                  </a:tcPr>
                </a:tc>
                <a:extLst>
                  <a:ext uri="{0D108BD9-81ED-4DB2-BD59-A6C34878D82A}">
                    <a16:rowId xmlns:a16="http://schemas.microsoft.com/office/drawing/2014/main" val="709123010"/>
                  </a:ext>
                </a:extLst>
              </a:tr>
              <a:tr h="334718">
                <a:tc>
                  <a:txBody>
                    <a:bodyPr/>
                    <a:lstStyle/>
                    <a:p>
                      <a:r>
                        <a:rPr lang="en-IE" sz="1800" b="0" dirty="0">
                          <a:solidFill>
                            <a:schemeClr val="bg1"/>
                          </a:solidFill>
                        </a:rPr>
                        <a:t>Júní</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7,000</a:t>
                      </a:r>
                    </a:p>
                  </a:txBody>
                  <a:tcPr marL="83680" marR="83680" marT="41840" marB="41840" anchor="ctr">
                    <a:lnL>
                      <a:noFill/>
                    </a:lnL>
                    <a:lnR>
                      <a:noFill/>
                    </a:lnR>
                    <a:lnT>
                      <a:noFill/>
                    </a:lnT>
                    <a:lnB>
                      <a:noFill/>
                    </a:lnB>
                    <a:noFill/>
                  </a:tcPr>
                </a:tc>
                <a:tc>
                  <a:txBody>
                    <a:bodyPr/>
                    <a:lstStyle/>
                    <a:p>
                      <a:r>
                        <a:rPr lang="en-IE" sz="1800">
                          <a:solidFill>
                            <a:srgbClr val="494949"/>
                          </a:solidFill>
                        </a:rPr>
                        <a:t>3,300</a:t>
                      </a:r>
                    </a:p>
                  </a:txBody>
                  <a:tcPr marL="83680" marR="83680" marT="41840" marB="41840" anchor="ctr">
                    <a:lnL>
                      <a:noFill/>
                    </a:lnL>
                    <a:lnR>
                      <a:noFill/>
                    </a:lnR>
                    <a:lnT>
                      <a:noFill/>
                    </a:lnT>
                    <a:lnB>
                      <a:noFill/>
                    </a:lnB>
                    <a:noFill/>
                  </a:tcPr>
                </a:tc>
                <a:tc>
                  <a:txBody>
                    <a:bodyPr/>
                    <a:lstStyle/>
                    <a:p>
                      <a:r>
                        <a:rPr lang="en-IE" sz="1800">
                          <a:solidFill>
                            <a:srgbClr val="494949"/>
                          </a:solidFill>
                        </a:rPr>
                        <a:t>7,600</a:t>
                      </a:r>
                    </a:p>
                  </a:txBody>
                  <a:tcPr marL="83680" marR="83680" marT="41840" marB="41840" anchor="ctr">
                    <a:lnL>
                      <a:noFill/>
                    </a:lnL>
                    <a:lnR>
                      <a:noFill/>
                    </a:lnR>
                    <a:lnT>
                      <a:noFill/>
                    </a:lnT>
                    <a:lnB>
                      <a:noFill/>
                    </a:lnB>
                    <a:noFill/>
                  </a:tcPr>
                </a:tc>
                <a:extLst>
                  <a:ext uri="{0D108BD9-81ED-4DB2-BD59-A6C34878D82A}">
                    <a16:rowId xmlns:a16="http://schemas.microsoft.com/office/drawing/2014/main" val="784512932"/>
                  </a:ext>
                </a:extLst>
              </a:tr>
              <a:tr h="334718">
                <a:tc>
                  <a:txBody>
                    <a:bodyPr/>
                    <a:lstStyle/>
                    <a:p>
                      <a:r>
                        <a:rPr lang="en-IE" sz="1800" b="0" dirty="0">
                          <a:solidFill>
                            <a:schemeClr val="bg1"/>
                          </a:solidFill>
                        </a:rPr>
                        <a:t>Júlí</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8,000</a:t>
                      </a:r>
                    </a:p>
                  </a:txBody>
                  <a:tcPr marL="83680" marR="83680" marT="41840" marB="41840" anchor="ctr">
                    <a:lnL>
                      <a:noFill/>
                    </a:lnL>
                    <a:lnR>
                      <a:noFill/>
                    </a:lnR>
                    <a:lnT>
                      <a:noFill/>
                    </a:lnT>
                    <a:lnB>
                      <a:noFill/>
                    </a:lnB>
                    <a:noFill/>
                  </a:tcPr>
                </a:tc>
                <a:tc>
                  <a:txBody>
                    <a:bodyPr/>
                    <a:lstStyle/>
                    <a:p>
                      <a:r>
                        <a:rPr lang="en-IE" sz="1800" dirty="0">
                          <a:solidFill>
                            <a:srgbClr val="494949"/>
                          </a:solidFill>
                        </a:rPr>
                        <a:t>3,400</a:t>
                      </a:r>
                    </a:p>
                  </a:txBody>
                  <a:tcPr marL="83680" marR="83680" marT="41840" marB="41840" anchor="ctr">
                    <a:lnL>
                      <a:noFill/>
                    </a:lnL>
                    <a:lnR>
                      <a:noFill/>
                    </a:lnR>
                    <a:lnT>
                      <a:noFill/>
                    </a:lnT>
                    <a:lnB>
                      <a:noFill/>
                    </a:lnB>
                    <a:noFill/>
                  </a:tcPr>
                </a:tc>
                <a:tc>
                  <a:txBody>
                    <a:bodyPr/>
                    <a:lstStyle/>
                    <a:p>
                      <a:r>
                        <a:rPr lang="en-IE" sz="1800" dirty="0">
                          <a:solidFill>
                            <a:srgbClr val="494949"/>
                          </a:solidFill>
                        </a:rPr>
                        <a:t>12,200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242840459"/>
                  </a:ext>
                </a:extLst>
              </a:tr>
              <a:tr h="334718">
                <a:tc>
                  <a:txBody>
                    <a:bodyPr/>
                    <a:lstStyle/>
                    <a:p>
                      <a:r>
                        <a:rPr lang="en-IE" sz="1800" b="0" dirty="0">
                          <a:solidFill>
                            <a:schemeClr val="bg1"/>
                          </a:solidFill>
                        </a:rPr>
                        <a:t>Ágúst</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7,500</a:t>
                      </a:r>
                    </a:p>
                  </a:txBody>
                  <a:tcPr marL="83680" marR="83680" marT="41840" marB="41840" anchor="ctr">
                    <a:lnL>
                      <a:noFill/>
                    </a:lnL>
                    <a:lnR>
                      <a:noFill/>
                    </a:lnR>
                    <a:lnT>
                      <a:noFill/>
                    </a:lnT>
                    <a:lnB>
                      <a:noFill/>
                    </a:lnB>
                    <a:noFill/>
                  </a:tcPr>
                </a:tc>
                <a:tc>
                  <a:txBody>
                    <a:bodyPr/>
                    <a:lstStyle/>
                    <a:p>
                      <a:r>
                        <a:rPr lang="en-IE" sz="1800" dirty="0">
                          <a:solidFill>
                            <a:srgbClr val="494949"/>
                          </a:solidFill>
                        </a:rPr>
                        <a:t>3,300</a:t>
                      </a:r>
                    </a:p>
                  </a:txBody>
                  <a:tcPr marL="83680" marR="83680" marT="41840" marB="41840" anchor="ctr">
                    <a:lnL>
                      <a:noFill/>
                    </a:lnL>
                    <a:lnR>
                      <a:noFill/>
                    </a:lnR>
                    <a:lnT>
                      <a:noFill/>
                    </a:lnT>
                    <a:lnB>
                      <a:noFill/>
                    </a:lnB>
                    <a:noFill/>
                  </a:tcPr>
                </a:tc>
                <a:tc>
                  <a:txBody>
                    <a:bodyPr/>
                    <a:lstStyle/>
                    <a:p>
                      <a:r>
                        <a:rPr lang="en-IE" sz="1800" dirty="0">
                          <a:solidFill>
                            <a:srgbClr val="494949"/>
                          </a:solidFill>
                        </a:rPr>
                        <a:t>16,400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636349646"/>
                  </a:ext>
                </a:extLst>
              </a:tr>
              <a:tr h="334718">
                <a:tc>
                  <a:txBody>
                    <a:bodyPr/>
                    <a:lstStyle/>
                    <a:p>
                      <a:r>
                        <a:rPr lang="en-IE" sz="1800" b="0" dirty="0">
                          <a:solidFill>
                            <a:schemeClr val="bg1"/>
                          </a:solidFill>
                        </a:rPr>
                        <a:t>September</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4,000</a:t>
                      </a:r>
                    </a:p>
                  </a:txBody>
                  <a:tcPr marL="83680" marR="83680" marT="41840" marB="41840" anchor="ctr">
                    <a:lnL>
                      <a:noFill/>
                    </a:lnL>
                    <a:lnR>
                      <a:noFill/>
                    </a:lnR>
                    <a:lnT>
                      <a:noFill/>
                    </a:lnT>
                    <a:lnB>
                      <a:noFill/>
                    </a:lnB>
                    <a:noFill/>
                  </a:tcPr>
                </a:tc>
                <a:tc>
                  <a:txBody>
                    <a:bodyPr/>
                    <a:lstStyle/>
                    <a:p>
                      <a:r>
                        <a:rPr lang="en-IE" sz="1800" dirty="0">
                          <a:solidFill>
                            <a:srgbClr val="494949"/>
                          </a:solidFill>
                        </a:rPr>
                        <a:t>3,100</a:t>
                      </a:r>
                    </a:p>
                  </a:txBody>
                  <a:tcPr marL="83680" marR="83680" marT="41840" marB="41840" anchor="ctr">
                    <a:lnL>
                      <a:noFill/>
                    </a:lnL>
                    <a:lnR>
                      <a:noFill/>
                    </a:lnR>
                    <a:lnT>
                      <a:noFill/>
                    </a:lnT>
                    <a:lnB>
                      <a:noFill/>
                    </a:lnB>
                    <a:noFill/>
                  </a:tcPr>
                </a:tc>
                <a:tc>
                  <a:txBody>
                    <a:bodyPr/>
                    <a:lstStyle/>
                    <a:p>
                      <a:r>
                        <a:rPr lang="en-IE" sz="1800" dirty="0">
                          <a:solidFill>
                            <a:srgbClr val="494949"/>
                          </a:solidFill>
                        </a:rPr>
                        <a:t>17,300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141275761"/>
                  </a:ext>
                </a:extLst>
              </a:tr>
              <a:tr h="334718">
                <a:tc>
                  <a:txBody>
                    <a:bodyPr/>
                    <a:lstStyle/>
                    <a:p>
                      <a:r>
                        <a:rPr lang="en-IE" sz="1800" b="0" dirty="0">
                          <a:solidFill>
                            <a:schemeClr val="bg1"/>
                          </a:solidFill>
                        </a:rPr>
                        <a:t>Október</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3,500</a:t>
                      </a:r>
                    </a:p>
                  </a:txBody>
                  <a:tcPr marL="83680" marR="83680" marT="41840" marB="41840" anchor="ctr">
                    <a:lnL>
                      <a:noFill/>
                    </a:lnL>
                    <a:lnR>
                      <a:noFill/>
                    </a:lnR>
                    <a:lnT>
                      <a:noFill/>
                    </a:lnT>
                    <a:lnB>
                      <a:noFill/>
                    </a:lnB>
                    <a:noFill/>
                  </a:tcPr>
                </a:tc>
                <a:tc>
                  <a:txBody>
                    <a:bodyPr/>
                    <a:lstStyle/>
                    <a:p>
                      <a:r>
                        <a:rPr lang="en-IE" sz="1800">
                          <a:solidFill>
                            <a:srgbClr val="494949"/>
                          </a:solidFill>
                        </a:rPr>
                        <a:t>2,900</a:t>
                      </a:r>
                    </a:p>
                  </a:txBody>
                  <a:tcPr marL="83680" marR="83680" marT="41840" marB="41840" anchor="ctr">
                    <a:lnL>
                      <a:noFill/>
                    </a:lnL>
                    <a:lnR>
                      <a:noFill/>
                    </a:lnR>
                    <a:lnT>
                      <a:noFill/>
                    </a:lnT>
                    <a:lnB>
                      <a:noFill/>
                    </a:lnB>
                    <a:noFill/>
                  </a:tcPr>
                </a:tc>
                <a:tc>
                  <a:txBody>
                    <a:bodyPr/>
                    <a:lstStyle/>
                    <a:p>
                      <a:r>
                        <a:rPr lang="en-IE" sz="1800" dirty="0">
                          <a:solidFill>
                            <a:srgbClr val="494949"/>
                          </a:solidFill>
                        </a:rPr>
                        <a:t>17,900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048939693"/>
                  </a:ext>
                </a:extLst>
              </a:tr>
              <a:tr h="334718">
                <a:tc>
                  <a:txBody>
                    <a:bodyPr/>
                    <a:lstStyle/>
                    <a:p>
                      <a:r>
                        <a:rPr lang="en-IE" sz="1800" b="0" dirty="0">
                          <a:solidFill>
                            <a:schemeClr val="bg1"/>
                          </a:solidFill>
                        </a:rPr>
                        <a:t>Nóvember</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3,000</a:t>
                      </a:r>
                    </a:p>
                  </a:txBody>
                  <a:tcPr marL="83680" marR="83680" marT="41840" marB="41840" anchor="ctr">
                    <a:lnL>
                      <a:noFill/>
                    </a:lnL>
                    <a:lnR>
                      <a:noFill/>
                    </a:lnR>
                    <a:lnT>
                      <a:noFill/>
                    </a:lnT>
                    <a:lnB>
                      <a:noFill/>
                    </a:lnB>
                    <a:noFill/>
                  </a:tcPr>
                </a:tc>
                <a:tc>
                  <a:txBody>
                    <a:bodyPr/>
                    <a:lstStyle/>
                    <a:p>
                      <a:r>
                        <a:rPr lang="en-IE" sz="1800">
                          <a:solidFill>
                            <a:srgbClr val="494949"/>
                          </a:solidFill>
                        </a:rPr>
                        <a:t>2,800</a:t>
                      </a:r>
                    </a:p>
                  </a:txBody>
                  <a:tcPr marL="83680" marR="83680" marT="41840" marB="41840" anchor="ctr">
                    <a:lnL>
                      <a:noFill/>
                    </a:lnL>
                    <a:lnR>
                      <a:noFill/>
                    </a:lnR>
                    <a:lnT>
                      <a:noFill/>
                    </a:lnT>
                    <a:lnB>
                      <a:noFill/>
                    </a:lnB>
                    <a:noFill/>
                  </a:tcPr>
                </a:tc>
                <a:tc>
                  <a:txBody>
                    <a:bodyPr/>
                    <a:lstStyle/>
                    <a:p>
                      <a:r>
                        <a:rPr lang="en-IE" sz="1800" dirty="0">
                          <a:solidFill>
                            <a:srgbClr val="494949"/>
                          </a:solidFill>
                        </a:rPr>
                        <a:t>18,100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745659355"/>
                  </a:ext>
                </a:extLst>
              </a:tr>
              <a:tr h="334718">
                <a:tc>
                  <a:txBody>
                    <a:bodyPr/>
                    <a:lstStyle/>
                    <a:p>
                      <a:r>
                        <a:rPr lang="en-IE" sz="1800" b="0" dirty="0">
                          <a:solidFill>
                            <a:schemeClr val="bg1"/>
                          </a:solidFill>
                        </a:rPr>
                        <a:t>Desember</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2,500</a:t>
                      </a:r>
                    </a:p>
                  </a:txBody>
                  <a:tcPr marL="83680" marR="83680" marT="41840" marB="41840" anchor="ctr">
                    <a:lnL>
                      <a:noFill/>
                    </a:lnL>
                    <a:lnR>
                      <a:noFill/>
                    </a:lnR>
                    <a:lnT>
                      <a:noFill/>
                    </a:lnT>
                    <a:lnB>
                      <a:noFill/>
                    </a:lnB>
                    <a:noFill/>
                  </a:tcPr>
                </a:tc>
                <a:tc>
                  <a:txBody>
                    <a:bodyPr/>
                    <a:lstStyle/>
                    <a:p>
                      <a:r>
                        <a:rPr lang="en-IE" sz="1800">
                          <a:solidFill>
                            <a:srgbClr val="494949"/>
                          </a:solidFill>
                        </a:rPr>
                        <a:t>2,700</a:t>
                      </a:r>
                    </a:p>
                  </a:txBody>
                  <a:tcPr marL="83680" marR="83680" marT="41840" marB="41840" anchor="ctr">
                    <a:lnL>
                      <a:noFill/>
                    </a:lnL>
                    <a:lnR>
                      <a:noFill/>
                    </a:lnR>
                    <a:lnT>
                      <a:noFill/>
                    </a:lnT>
                    <a:lnB>
                      <a:noFill/>
                    </a:lnB>
                    <a:noFill/>
                  </a:tcPr>
                </a:tc>
                <a:tc>
                  <a:txBody>
                    <a:bodyPr/>
                    <a:lstStyle/>
                    <a:p>
                      <a:r>
                        <a:rPr lang="en-IE" sz="1800" dirty="0">
                          <a:solidFill>
                            <a:srgbClr val="494949"/>
                          </a:solidFill>
                        </a:rPr>
                        <a:t>17.900</a:t>
                      </a:r>
                    </a:p>
                  </a:txBody>
                  <a:tcPr marL="83680" marR="83680" marT="41840" marB="41840" anchor="ctr">
                    <a:lnL>
                      <a:noFill/>
                    </a:lnL>
                    <a:lnR>
                      <a:noFill/>
                    </a:lnR>
                    <a:lnT>
                      <a:noFill/>
                    </a:lnT>
                    <a:lnB>
                      <a:noFill/>
                    </a:lnB>
                    <a:noFill/>
                  </a:tcPr>
                </a:tc>
                <a:extLst>
                  <a:ext uri="{0D108BD9-81ED-4DB2-BD59-A6C34878D82A}">
                    <a16:rowId xmlns:a16="http://schemas.microsoft.com/office/drawing/2014/main" val="2097958489"/>
                  </a:ext>
                </a:extLst>
              </a:tr>
            </a:tbl>
          </a:graphicData>
        </a:graphic>
      </p:graphicFrame>
    </p:spTree>
    <p:extLst>
      <p:ext uri="{BB962C8B-B14F-4D97-AF65-F5344CB8AC3E}">
        <p14:creationId xmlns:p14="http://schemas.microsoft.com/office/powerpoint/2010/main" val="6059383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1ED59-C96E-73B7-05AF-2017890D38E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EDEDC66-64B5-DF04-C75E-ACD50D535671}"/>
              </a:ext>
            </a:extLst>
          </p:cNvPr>
          <p:cNvSpPr>
            <a:spLocks noGrp="1"/>
          </p:cNvSpPr>
          <p:nvPr>
            <p:ph type="body" sz="quarter" idx="16"/>
          </p:nvPr>
        </p:nvSpPr>
        <p:spPr>
          <a:xfrm>
            <a:off x="533400" y="0"/>
            <a:ext cx="10614687" cy="803654"/>
          </a:xfrm>
        </p:spPr>
        <p:txBody>
          <a:bodyPr/>
          <a:lstStyle/>
          <a:p>
            <a:r>
              <a:rPr lang="en-IE" sz="3200" dirty="0"/>
              <a:t>Tafla um reiðufjárstreymi </a:t>
            </a:r>
            <a:r>
              <a:rPr lang="en-IE" sz="3200" b="0" dirty="0"/>
              <a:t>(nánari)</a:t>
            </a:r>
          </a:p>
        </p:txBody>
      </p:sp>
      <p:graphicFrame>
        <p:nvGraphicFramePr>
          <p:cNvPr id="4" name="Table 3">
            <a:extLst>
              <a:ext uri="{FF2B5EF4-FFF2-40B4-BE49-F238E27FC236}">
                <a16:creationId xmlns:a16="http://schemas.microsoft.com/office/drawing/2014/main" id="{7C60416E-B819-405A-4345-8ACDC4182C11}"/>
              </a:ext>
            </a:extLst>
          </p:cNvPr>
          <p:cNvGraphicFramePr>
            <a:graphicFrameLocks noGrp="1"/>
          </p:cNvGraphicFramePr>
          <p:nvPr>
            <p:extLst>
              <p:ext uri="{D42A27DB-BD31-4B8C-83A1-F6EECF244321}">
                <p14:modId xmlns:p14="http://schemas.microsoft.com/office/powerpoint/2010/main" val="3641668470"/>
              </p:ext>
            </p:extLst>
          </p:nvPr>
        </p:nvGraphicFramePr>
        <p:xfrm>
          <a:off x="533400" y="599469"/>
          <a:ext cx="11010900" cy="4939391"/>
        </p:xfrm>
        <a:graphic>
          <a:graphicData uri="http://schemas.openxmlformats.org/drawingml/2006/table">
            <a:tbl>
              <a:tblPr/>
              <a:tblGrid>
                <a:gridCol w="1101090">
                  <a:extLst>
                    <a:ext uri="{9D8B030D-6E8A-4147-A177-3AD203B41FA5}">
                      <a16:colId xmlns:a16="http://schemas.microsoft.com/office/drawing/2014/main" val="2186122146"/>
                    </a:ext>
                  </a:extLst>
                </a:gridCol>
                <a:gridCol w="1101090">
                  <a:extLst>
                    <a:ext uri="{9D8B030D-6E8A-4147-A177-3AD203B41FA5}">
                      <a16:colId xmlns:a16="http://schemas.microsoft.com/office/drawing/2014/main" val="74260597"/>
                    </a:ext>
                  </a:extLst>
                </a:gridCol>
                <a:gridCol w="1101090">
                  <a:extLst>
                    <a:ext uri="{9D8B030D-6E8A-4147-A177-3AD203B41FA5}">
                      <a16:colId xmlns:a16="http://schemas.microsoft.com/office/drawing/2014/main" val="1272770679"/>
                    </a:ext>
                  </a:extLst>
                </a:gridCol>
                <a:gridCol w="1101090">
                  <a:extLst>
                    <a:ext uri="{9D8B030D-6E8A-4147-A177-3AD203B41FA5}">
                      <a16:colId xmlns:a16="http://schemas.microsoft.com/office/drawing/2014/main" val="1630693405"/>
                    </a:ext>
                  </a:extLst>
                </a:gridCol>
                <a:gridCol w="1101090">
                  <a:extLst>
                    <a:ext uri="{9D8B030D-6E8A-4147-A177-3AD203B41FA5}">
                      <a16:colId xmlns:a16="http://schemas.microsoft.com/office/drawing/2014/main" val="20950384"/>
                    </a:ext>
                  </a:extLst>
                </a:gridCol>
                <a:gridCol w="1101090">
                  <a:extLst>
                    <a:ext uri="{9D8B030D-6E8A-4147-A177-3AD203B41FA5}">
                      <a16:colId xmlns:a16="http://schemas.microsoft.com/office/drawing/2014/main" val="2572766413"/>
                    </a:ext>
                  </a:extLst>
                </a:gridCol>
                <a:gridCol w="1101090">
                  <a:extLst>
                    <a:ext uri="{9D8B030D-6E8A-4147-A177-3AD203B41FA5}">
                      <a16:colId xmlns:a16="http://schemas.microsoft.com/office/drawing/2014/main" val="249859294"/>
                    </a:ext>
                  </a:extLst>
                </a:gridCol>
                <a:gridCol w="1101090">
                  <a:extLst>
                    <a:ext uri="{9D8B030D-6E8A-4147-A177-3AD203B41FA5}">
                      <a16:colId xmlns:a16="http://schemas.microsoft.com/office/drawing/2014/main" val="2966237274"/>
                    </a:ext>
                  </a:extLst>
                </a:gridCol>
                <a:gridCol w="1101090">
                  <a:extLst>
                    <a:ext uri="{9D8B030D-6E8A-4147-A177-3AD203B41FA5}">
                      <a16:colId xmlns:a16="http://schemas.microsoft.com/office/drawing/2014/main" val="2400954595"/>
                    </a:ext>
                  </a:extLst>
                </a:gridCol>
                <a:gridCol w="1101090">
                  <a:extLst>
                    <a:ext uri="{9D8B030D-6E8A-4147-A177-3AD203B41FA5}">
                      <a16:colId xmlns:a16="http://schemas.microsoft.com/office/drawing/2014/main" val="1259772411"/>
                    </a:ext>
                  </a:extLst>
                </a:gridCol>
              </a:tblGrid>
              <a:tr h="649453">
                <a:tc>
                  <a:txBody>
                    <a:bodyPr/>
                    <a:lstStyle/>
                    <a:p>
                      <a:pPr>
                        <a:buNone/>
                      </a:pPr>
                      <a:r>
                        <a:rPr lang="en-IE" sz="1600" b="1" dirty="0">
                          <a:solidFill>
                            <a:schemeClr val="bg1"/>
                          </a:solidFill>
                        </a:rPr>
                        <a:t>Mánuður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Tekjur af gestum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Viðbótarsala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Heildartekjur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Föst kostnaðargjöld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Breytilegur kostnaður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Lántreiðgreiðsla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Aðrir kostnaðarliðir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Hreinn sjóðstreymi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Söfnuð reiðufé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892187097"/>
                  </a:ext>
                </a:extLst>
              </a:tr>
              <a:tr h="259781">
                <a:tc>
                  <a:txBody>
                    <a:bodyPr/>
                    <a:lstStyle/>
                    <a:p>
                      <a:pPr>
                        <a:buNone/>
                      </a:pPr>
                      <a:r>
                        <a:rPr lang="en-IE" sz="1600" b="0" dirty="0">
                          <a:solidFill>
                            <a:schemeClr val="bg1"/>
                          </a:solidFill>
                        </a:rPr>
                        <a:t>Janúar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-500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3279574"/>
                  </a:ext>
                </a:extLst>
              </a:tr>
              <a:tr h="259781">
                <a:tc>
                  <a:txBody>
                    <a:bodyPr/>
                    <a:lstStyle/>
                    <a:p>
                      <a:pPr>
                        <a:buNone/>
                      </a:pPr>
                      <a:r>
                        <a:rPr lang="en-IE" sz="1600" b="0" dirty="0">
                          <a:solidFill>
                            <a:schemeClr val="bg1"/>
                          </a:solidFill>
                        </a:rPr>
                        <a:t>Febrúar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1,350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-300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1,700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1152461"/>
                  </a:ext>
                </a:extLst>
              </a:tr>
              <a:tr h="259781">
                <a:tc>
                  <a:txBody>
                    <a:bodyPr/>
                    <a:lstStyle/>
                    <a:p>
                      <a:pPr>
                        <a:buNone/>
                      </a:pPr>
                      <a:r>
                        <a:rPr lang="en-IE" sz="1600" b="0" dirty="0">
                          <a:solidFill>
                            <a:schemeClr val="bg1"/>
                          </a:solidFill>
                        </a:rPr>
                        <a:t>Mars</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800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038802"/>
                  </a:ext>
                </a:extLst>
              </a:tr>
              <a:tr h="259781">
                <a:tc>
                  <a:txBody>
                    <a:bodyPr/>
                    <a:lstStyle/>
                    <a:p>
                      <a:pPr>
                        <a:buNone/>
                      </a:pPr>
                      <a:r>
                        <a:rPr lang="en-IE" sz="1600" b="0">
                          <a:solidFill>
                            <a:schemeClr val="bg1"/>
                          </a:solidFill>
                        </a:rPr>
                        <a:t>Apríl</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4,000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2,000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4186965"/>
                  </a:ext>
                </a:extLst>
              </a:tr>
              <a:tr h="259781">
                <a:tc>
                  <a:txBody>
                    <a:bodyPr/>
                    <a:lstStyle/>
                    <a:p>
                      <a:pPr>
                        <a:buNone/>
                      </a:pPr>
                      <a:r>
                        <a:rPr lang="en-IE" sz="1600" b="0" dirty="0">
                          <a:solidFill>
                            <a:schemeClr val="bg1"/>
                          </a:solidFill>
                        </a:rPr>
                        <a:t>Maí</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5,000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5,600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2,900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7,400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0901163"/>
                  </a:ext>
                </a:extLst>
              </a:tr>
              <a:tr h="259781">
                <a:tc>
                  <a:txBody>
                    <a:bodyPr/>
                    <a:lstStyle/>
                    <a:p>
                      <a:pPr>
                        <a:buNone/>
                      </a:pPr>
                      <a:r>
                        <a:rPr lang="en-IE" sz="1600" b="0" dirty="0">
                          <a:solidFill>
                            <a:schemeClr val="bg1"/>
                          </a:solidFill>
                        </a:rPr>
                        <a:t>Júní</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6,000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6,800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4,000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11,400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4099572"/>
                  </a:ext>
                </a:extLst>
              </a:tr>
              <a:tr h="259781">
                <a:tc>
                  <a:txBody>
                    <a:bodyPr/>
                    <a:lstStyle/>
                    <a:p>
                      <a:pPr>
                        <a:buNone/>
                      </a:pPr>
                      <a:r>
                        <a:rPr lang="en-IE" sz="1600" b="0" dirty="0">
                          <a:solidFill>
                            <a:schemeClr val="bg1"/>
                          </a:solidFill>
                        </a:rPr>
                        <a:t>Júlí</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7,000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900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7,900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4,800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16,200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8883140"/>
                  </a:ext>
                </a:extLst>
              </a:tr>
              <a:tr h="259781">
                <a:tc>
                  <a:txBody>
                    <a:bodyPr/>
                    <a:lstStyle/>
                    <a:p>
                      <a:pPr>
                        <a:buNone/>
                      </a:pPr>
                      <a:r>
                        <a:rPr lang="en-IE" sz="1600" b="0">
                          <a:solidFill>
                            <a:schemeClr val="bg1"/>
                          </a:solidFill>
                        </a:rPr>
                        <a:t>Ágúst</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6,500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7,300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4,400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4945679"/>
                  </a:ext>
                </a:extLst>
              </a:tr>
              <a:tr h="454617">
                <a:tc>
                  <a:txBody>
                    <a:bodyPr/>
                    <a:lstStyle/>
                    <a:p>
                      <a:pPr>
                        <a:buNone/>
                      </a:pPr>
                      <a:r>
                        <a:rPr lang="en-IE" sz="1600" b="0" dirty="0">
                          <a:solidFill>
                            <a:schemeClr val="bg1"/>
                          </a:solidFill>
                        </a:rPr>
                        <a:t>September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4,000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900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1.900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052991"/>
                  </a:ext>
                </a:extLst>
              </a:tr>
              <a:tr h="259781">
                <a:tc>
                  <a:txBody>
                    <a:bodyPr/>
                    <a:lstStyle/>
                    <a:p>
                      <a:pPr>
                        <a:buNone/>
                      </a:pPr>
                      <a:r>
                        <a:rPr lang="en-IE" sz="1600" b="0" dirty="0">
                          <a:solidFill>
                            <a:schemeClr val="bg1"/>
                          </a:solidFill>
                        </a:rPr>
                        <a:t>Október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800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23,300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4665355"/>
                  </a:ext>
                </a:extLst>
              </a:tr>
              <a:tr h="454617">
                <a:tc>
                  <a:txBody>
                    <a:bodyPr/>
                    <a:lstStyle/>
                    <a:p>
                      <a:pPr>
                        <a:buNone/>
                      </a:pPr>
                      <a:r>
                        <a:rPr lang="en-IE" sz="1600" b="0" dirty="0">
                          <a:solidFill>
                            <a:schemeClr val="bg1"/>
                          </a:solidFill>
                        </a:rPr>
                        <a:t>Nóvember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1,700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23,300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5677259"/>
                  </a:ext>
                </a:extLst>
              </a:tr>
              <a:tr h="454617">
                <a:tc>
                  <a:txBody>
                    <a:bodyPr/>
                    <a:lstStyle/>
                    <a:p>
                      <a:pPr>
                        <a:buNone/>
                      </a:pPr>
                      <a:r>
                        <a:rPr lang="en-IE" sz="1600" b="0" dirty="0">
                          <a:solidFill>
                            <a:schemeClr val="bg1"/>
                          </a:solidFill>
                        </a:rPr>
                        <a:t>Desember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dirty="0">
                          <a:solidFill>
                            <a:srgbClr val="595959"/>
                          </a:solidFill>
                        </a:rPr>
                        <a:t>300</a:t>
                      </a:r>
                      <a:endParaRPr lang="en-IE" sz="1600" dirty="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23,600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2858450"/>
                  </a:ext>
                </a:extLst>
              </a:tr>
            </a:tbl>
          </a:graphicData>
        </a:graphic>
      </p:graphicFrame>
      <p:sp>
        <p:nvSpPr>
          <p:cNvPr id="7" name="TextBox 6">
            <a:extLst>
              <a:ext uri="{FF2B5EF4-FFF2-40B4-BE49-F238E27FC236}">
                <a16:creationId xmlns:a16="http://schemas.microsoft.com/office/drawing/2014/main" id="{798A054B-78D6-5B17-4FA6-BA6B643CD955}"/>
              </a:ext>
            </a:extLst>
          </p:cNvPr>
          <p:cNvSpPr txBox="1"/>
          <p:nvPr/>
        </p:nvSpPr>
        <p:spPr>
          <a:xfrm>
            <a:off x="352425" y="5658366"/>
            <a:ext cx="11839575" cy="1200329"/>
          </a:xfrm>
          <a:prstGeom prst="rect">
            <a:avLst/>
          </a:prstGeom>
          <a:noFill/>
        </p:spPr>
        <p:txBody>
          <a:bodyPr wrap="square">
            <a:spAutoFit/>
          </a:bodyPr>
          <a:lstStyle/>
          <a:p>
            <a:pPr>
              <a:buNone/>
            </a:pPr>
            <a:r>
              <a:rPr lang="en-US" b="1" dirty="0">
                <a:solidFill>
                  <a:srgbClr val="E96751"/>
                </a:solidFill>
              </a:rPr>
              <a:t>Hvernig á að nota þetta: </a:t>
            </a:r>
            <a:r>
              <a:rPr lang="en-US" dirty="0">
                <a:solidFill>
                  <a:srgbClr val="595959"/>
                </a:solidFill>
              </a:rPr>
              <a:t>Þú getur séð rólegu mánuðina fyrirfram og skipulagt samkvæmt því. Þú getur einnig forðast lausafjárskort. </a:t>
            </a:r>
            <a:r>
              <a:rPr lang="en-US" b="1" dirty="0">
                <a:solidFill>
                  <a:srgbClr val="595959"/>
                </a:solidFill>
              </a:rPr>
              <a:t>Tekjur af gestum: </a:t>
            </a:r>
            <a:r>
              <a:rPr lang="en-US" dirty="0">
                <a:solidFill>
                  <a:srgbClr val="595959"/>
                </a:solidFill>
              </a:rPr>
              <a:t>Áætlun byggð á væntanlegum bókunum × verði á nótt. </a:t>
            </a:r>
            <a:r>
              <a:rPr lang="en-US" b="1" dirty="0">
                <a:solidFill>
                  <a:srgbClr val="595959"/>
                </a:solidFill>
              </a:rPr>
              <a:t>Föst gjöld: </a:t>
            </a:r>
            <a:r>
              <a:rPr lang="en-US" dirty="0">
                <a:solidFill>
                  <a:srgbClr val="595959"/>
                </a:solidFill>
              </a:rPr>
              <a:t>Halda óbreytt (tryggingar, internet, laun). </a:t>
            </a:r>
            <a:r>
              <a:rPr lang="en-US" b="1" dirty="0">
                <a:solidFill>
                  <a:srgbClr val="595959"/>
                </a:solidFill>
              </a:rPr>
              <a:t>Breytilegur kostnaður: </a:t>
            </a:r>
            <a:r>
              <a:rPr lang="en-US" dirty="0">
                <a:solidFill>
                  <a:srgbClr val="595959"/>
                </a:solidFill>
              </a:rPr>
              <a:t>Fer eftir bókunum (hreingerning, þvottur, móttökupakkar). </a:t>
            </a:r>
            <a:r>
              <a:rPr lang="en-US" b="1" dirty="0">
                <a:solidFill>
                  <a:srgbClr val="595959"/>
                </a:solidFill>
              </a:rPr>
              <a:t>Annar kostnaður: </a:t>
            </a:r>
            <a:r>
              <a:rPr lang="en-US" dirty="0">
                <a:solidFill>
                  <a:srgbClr val="595959"/>
                </a:solidFill>
              </a:rPr>
              <a:t>Ad hoc (viðhald, markaðsherferðir) og </a:t>
            </a:r>
            <a:r>
              <a:rPr lang="en-US" b="1" dirty="0">
                <a:solidFill>
                  <a:srgbClr val="595959"/>
                </a:solidFill>
              </a:rPr>
              <a:t>uppsafnaður reiðufé: </a:t>
            </a:r>
            <a:r>
              <a:rPr lang="en-US" dirty="0">
                <a:solidFill>
                  <a:srgbClr val="595959"/>
                </a:solidFill>
              </a:rPr>
              <a:t>Fylgist með heildarreiddufé frá mánuði til mánaðar</a:t>
            </a:r>
          </a:p>
        </p:txBody>
      </p:sp>
    </p:spTree>
    <p:extLst>
      <p:ext uri="{BB962C8B-B14F-4D97-AF65-F5344CB8AC3E}">
        <p14:creationId xmlns:p14="http://schemas.microsoft.com/office/powerpoint/2010/main" val="2105841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38492-AA3A-F512-863E-FB7B8FF83694}"/>
            </a:ext>
          </a:extLst>
        </p:cNvPr>
        <p:cNvGrpSpPr/>
        <p:nvPr/>
      </p:nvGrpSpPr>
      <p:grpSpPr>
        <a:xfrm>
          <a:off x="0" y="0"/>
          <a:ext cx="0" cy="0"/>
          <a:chOff x="0" y="0"/>
          <a:chExt cx="0" cy="0"/>
        </a:xfrm>
      </p:grpSpPr>
      <p:pic>
        <p:nvPicPr>
          <p:cNvPr id="3" name="Picture Placeholder 2" descr="A hand holding a small blue house&#10;&#10;AI-generated content may be incorrect.">
            <a:extLst>
              <a:ext uri="{FF2B5EF4-FFF2-40B4-BE49-F238E27FC236}">
                <a16:creationId xmlns:a16="http://schemas.microsoft.com/office/drawing/2014/main" id="{BBC6D3B2-55DD-DDF6-CE21-613CBDE05FC8}"/>
              </a:ext>
            </a:extLst>
          </p:cNvPr>
          <p:cNvPicPr>
            <a:picLocks noGrp="1" noChangeAspect="1"/>
          </p:cNvPicPr>
          <p:nvPr>
            <p:ph type="pic" sz="quarter" idx="10"/>
          </p:nvPr>
        </p:nvPicPr>
        <p:blipFill>
          <a:blip r:embed="rId2"/>
          <a:srcRect t="7373" b="7373"/>
          <a:stretch>
            <a:fillRect/>
          </a:stretch>
        </p:blipFill>
        <p:spPr/>
      </p:pic>
      <p:sp>
        <p:nvSpPr>
          <p:cNvPr id="14" name="Text Placeholder 13">
            <a:extLst>
              <a:ext uri="{FF2B5EF4-FFF2-40B4-BE49-F238E27FC236}">
                <a16:creationId xmlns:a16="http://schemas.microsoft.com/office/drawing/2014/main" id="{6EAA181D-19C4-07FC-AF63-57DF9B250B5D}"/>
              </a:ext>
            </a:extLst>
          </p:cNvPr>
          <p:cNvSpPr>
            <a:spLocks noGrp="1"/>
          </p:cNvSpPr>
          <p:nvPr>
            <p:ph type="body" sz="quarter" idx="16"/>
          </p:nvPr>
        </p:nvSpPr>
        <p:spPr>
          <a:xfrm>
            <a:off x="4301562" y="140028"/>
            <a:ext cx="7591647" cy="803654"/>
          </a:xfrm>
        </p:spPr>
        <p:txBody>
          <a:bodyPr/>
          <a:lstStyle/>
          <a:p>
            <a:r>
              <a:rPr lang="en-US" sz="2800" dirty="0"/>
              <a:t>Fjárhagsáætlun vs. Raunveruleiki skýrsla: </a:t>
            </a:r>
            <a:r>
              <a:rPr lang="en-US" sz="2800" b="0" dirty="0"/>
              <a:t>Frammistöðueftirlit</a:t>
            </a:r>
            <a:endParaRPr lang="en-IE" sz="3000" b="0" dirty="0"/>
          </a:p>
        </p:txBody>
      </p:sp>
      <p:sp>
        <p:nvSpPr>
          <p:cNvPr id="17" name="Text Placeholder 16">
            <a:extLst>
              <a:ext uri="{FF2B5EF4-FFF2-40B4-BE49-F238E27FC236}">
                <a16:creationId xmlns:a16="http://schemas.microsoft.com/office/drawing/2014/main" id="{4CAB6D57-0756-C61E-9B40-F88A9AAA22D3}"/>
              </a:ext>
            </a:extLst>
          </p:cNvPr>
          <p:cNvSpPr>
            <a:spLocks noGrp="1"/>
          </p:cNvSpPr>
          <p:nvPr>
            <p:ph type="body" sz="quarter" idx="21"/>
          </p:nvPr>
        </p:nvSpPr>
        <p:spPr>
          <a:xfrm>
            <a:off x="4364315" y="746943"/>
            <a:ext cx="7890438" cy="4530541"/>
          </a:xfrm>
        </p:spPr>
        <p:txBody>
          <a:bodyPr/>
          <a:lstStyle/>
          <a:p>
            <a:pPr>
              <a:spcAft>
                <a:spcPts val="600"/>
              </a:spcAft>
            </a:pPr>
            <a:r>
              <a:rPr lang="en-US" sz="2400" dirty="0"/>
              <a:t>Næsta glæra sýnir sýnishorn af skýrslu um áætlun vs. raunveruleika (mánuðlega). </a:t>
            </a:r>
            <a:r>
              <a:rPr lang="en-US" sz="2400" dirty="0">
                <a:solidFill>
                  <a:srgbClr val="E96751"/>
                </a:solidFill>
              </a:rPr>
              <a:t>Svona notar þú hana til frammistöðueftirlits</a:t>
            </a:r>
          </a:p>
          <a:p>
            <a:pPr>
              <a:spcAft>
                <a:spcPts val="600"/>
              </a:spcAft>
            </a:pPr>
            <a:endParaRPr lang="en-US" sz="2400" dirty="0">
              <a:solidFill>
                <a:srgbClr val="E96751"/>
              </a:solidFill>
            </a:endParaRPr>
          </a:p>
          <a:p>
            <a:pPr marL="342900" indent="-342900">
              <a:spcAft>
                <a:spcPts val="600"/>
              </a:spcAft>
              <a:buFont typeface="Wingdings" panose="05000000000000000000" pitchFamily="2" charset="2"/>
              <a:buChar char="v"/>
            </a:pPr>
            <a:r>
              <a:rPr lang="en-US" sz="2400" b="1" dirty="0"/>
              <a:t>Nýtni </a:t>
            </a:r>
            <a:r>
              <a:rPr lang="en-US" sz="2400" dirty="0"/>
              <a:t>% = bókaðar nætur ÷ tiltækar nætur × 100</a:t>
            </a:r>
          </a:p>
          <a:p>
            <a:pPr marL="342900" indent="-342900">
              <a:spcAft>
                <a:spcPts val="600"/>
              </a:spcAft>
              <a:buFont typeface="Wingdings" panose="05000000000000000000" pitchFamily="2" charset="2"/>
              <a:buChar char="v"/>
            </a:pPr>
            <a:r>
              <a:rPr lang="en-US" sz="2400" b="1" dirty="0"/>
              <a:t>Jöfnunarpunktur </a:t>
            </a:r>
            <a:r>
              <a:rPr lang="en-US" sz="2400" dirty="0"/>
              <a:t>er náð þegar raunverulegar tekjur duga til að standa straum af föstum og breytilegum kostnaði (þú getur reiknað þetta út frá jöfnunarpunktagreiningu þinni)</a:t>
            </a:r>
          </a:p>
          <a:p>
            <a:pPr>
              <a:spcAft>
                <a:spcPts val="600"/>
              </a:spcAft>
            </a:pPr>
            <a:endParaRPr lang="en-US" sz="2400" dirty="0"/>
          </a:p>
          <a:p>
            <a:pPr>
              <a:spcAft>
                <a:spcPts val="600"/>
              </a:spcAft>
            </a:pPr>
            <a:r>
              <a:rPr lang="en-US" sz="2400" b="1" dirty="0"/>
              <a:t>Notaðu þessa töflu mánaðarlega til að:</a:t>
            </a:r>
          </a:p>
          <a:p>
            <a:pPr marL="342900" indent="-342900">
              <a:spcAft>
                <a:spcPts val="600"/>
              </a:spcAft>
              <a:buFont typeface="Wingdings" panose="05000000000000000000" pitchFamily="2" charset="2"/>
              <a:buChar char="v"/>
            </a:pPr>
            <a:r>
              <a:rPr lang="en-US" sz="2400" dirty="0"/>
              <a:t>Samanberðu áætlaðar og raunverulegar bókunartendensir</a:t>
            </a:r>
          </a:p>
          <a:p>
            <a:pPr marL="342900" indent="-342900">
              <a:spcAft>
                <a:spcPts val="600"/>
              </a:spcAft>
              <a:buFont typeface="Wingdings" panose="05000000000000000000" pitchFamily="2" charset="2"/>
              <a:buChar char="v"/>
            </a:pPr>
            <a:r>
              <a:rPr lang="en-US" sz="2400" dirty="0"/>
              <a:t>Greina há- og lágvertíð</a:t>
            </a:r>
          </a:p>
          <a:p>
            <a:pPr marL="342900" indent="-342900">
              <a:spcAft>
                <a:spcPts val="600"/>
              </a:spcAft>
              <a:buFont typeface="Wingdings" panose="05000000000000000000" pitchFamily="2" charset="2"/>
              <a:buChar char="v"/>
            </a:pPr>
            <a:r>
              <a:rPr lang="en-US" sz="2400" dirty="0"/>
              <a:t>Aðlaga markaðssetningu, verðlagningu eða tilboð út frá frammistöðu</a:t>
            </a:r>
          </a:p>
          <a:p>
            <a:pPr marL="342900" indent="-342900">
              <a:spcAft>
                <a:spcPts val="600"/>
              </a:spcAft>
              <a:buFont typeface="Wingdings" panose="05000000000000000000" pitchFamily="2" charset="2"/>
              <a:buChar char="v"/>
            </a:pPr>
            <a:endParaRPr lang="en-US" sz="2400" dirty="0"/>
          </a:p>
          <a:p>
            <a:pPr marL="342900" indent="-342900">
              <a:spcAft>
                <a:spcPts val="600"/>
              </a:spcAft>
              <a:buFont typeface="Wingdings" panose="05000000000000000000" pitchFamily="2" charset="2"/>
              <a:buChar char="v"/>
            </a:pPr>
            <a:endParaRPr lang="en-US" sz="2400" dirty="0"/>
          </a:p>
          <a:p>
            <a:pPr marL="342900" indent="-342900">
              <a:spcAft>
                <a:spcPts val="600"/>
              </a:spcAft>
              <a:buFont typeface="Wingdings" panose="05000000000000000000" pitchFamily="2" charset="2"/>
              <a:buChar char="v"/>
            </a:pPr>
            <a:endParaRPr lang="en-US" sz="2400" dirty="0"/>
          </a:p>
        </p:txBody>
      </p:sp>
      <p:sp>
        <p:nvSpPr>
          <p:cNvPr id="15" name="Text Placeholder 14">
            <a:extLst>
              <a:ext uri="{FF2B5EF4-FFF2-40B4-BE49-F238E27FC236}">
                <a16:creationId xmlns:a16="http://schemas.microsoft.com/office/drawing/2014/main" id="{F2B35752-55F9-5002-0E75-C3CE79759A58}"/>
              </a:ext>
            </a:extLst>
          </p:cNvPr>
          <p:cNvSpPr>
            <a:spLocks noGrp="1"/>
          </p:cNvSpPr>
          <p:nvPr>
            <p:ph type="body" sz="quarter" idx="18"/>
          </p:nvPr>
        </p:nvSpPr>
        <p:spPr>
          <a:xfrm>
            <a:off x="543366" y="3238144"/>
            <a:ext cx="2893974" cy="1049221"/>
          </a:xfrm>
        </p:spPr>
        <p:txBody>
          <a:bodyPr/>
          <a:lstStyle/>
          <a:p>
            <a:r>
              <a:rPr lang="en-IE" sz="3200" b="0" dirty="0"/>
              <a:t>Fjárhagsáætlun vs. Raunveruleiki Skýrsla</a:t>
            </a:r>
          </a:p>
        </p:txBody>
      </p:sp>
      <p:sp>
        <p:nvSpPr>
          <p:cNvPr id="16" name="Text Placeholder 15">
            <a:extLst>
              <a:ext uri="{FF2B5EF4-FFF2-40B4-BE49-F238E27FC236}">
                <a16:creationId xmlns:a16="http://schemas.microsoft.com/office/drawing/2014/main" id="{EB9E5D39-ECC3-6780-0893-8BF632500370}"/>
              </a:ext>
            </a:extLst>
          </p:cNvPr>
          <p:cNvSpPr>
            <a:spLocks noGrp="1"/>
          </p:cNvSpPr>
          <p:nvPr>
            <p:ph type="body" sz="quarter" idx="19"/>
          </p:nvPr>
        </p:nvSpPr>
        <p:spPr>
          <a:xfrm>
            <a:off x="691820" y="2118773"/>
            <a:ext cx="2597067" cy="385564"/>
          </a:xfrm>
        </p:spPr>
        <p:txBody>
          <a:bodyPr/>
          <a:lstStyle/>
          <a:p>
            <a:r>
              <a:rPr lang="en-IE" dirty="0"/>
              <a:t>Frammistaðavöktun</a:t>
            </a:r>
          </a:p>
        </p:txBody>
      </p:sp>
    </p:spTree>
    <p:extLst>
      <p:ext uri="{BB962C8B-B14F-4D97-AF65-F5344CB8AC3E}">
        <p14:creationId xmlns:p14="http://schemas.microsoft.com/office/powerpoint/2010/main" val="35569412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52A49-B0B0-D039-7D2D-6DEAE1C0AD20}"/>
            </a:ext>
          </a:extLst>
        </p:cNvPr>
        <p:cNvGrpSpPr/>
        <p:nvPr/>
      </p:nvGrpSpPr>
      <p:grpSpPr>
        <a:xfrm>
          <a:off x="0" y="0"/>
          <a:ext cx="0" cy="0"/>
          <a:chOff x="0" y="0"/>
          <a:chExt cx="0" cy="0"/>
        </a:xfrm>
      </p:grpSpPr>
      <p:pic>
        <p:nvPicPr>
          <p:cNvPr id="3" name="Picture Placeholder 2" descr="A hand holding a small blue house&#10;&#10;AI-generated content may be incorrect.">
            <a:extLst>
              <a:ext uri="{FF2B5EF4-FFF2-40B4-BE49-F238E27FC236}">
                <a16:creationId xmlns:a16="http://schemas.microsoft.com/office/drawing/2014/main" id="{38D48AE5-0BE2-99AA-CD82-6DAA9CF930F7}"/>
              </a:ext>
            </a:extLst>
          </p:cNvPr>
          <p:cNvPicPr>
            <a:picLocks noGrp="1" noChangeAspect="1"/>
          </p:cNvPicPr>
          <p:nvPr>
            <p:ph type="pic" sz="quarter" idx="10"/>
          </p:nvPr>
        </p:nvPicPr>
        <p:blipFill>
          <a:blip r:embed="rId2"/>
          <a:srcRect t="7373" b="7373"/>
          <a:stretch>
            <a:fillRect/>
          </a:stretch>
        </p:blipFill>
        <p:spPr/>
      </p:pic>
      <p:sp>
        <p:nvSpPr>
          <p:cNvPr id="14" name="Text Placeholder 13">
            <a:extLst>
              <a:ext uri="{FF2B5EF4-FFF2-40B4-BE49-F238E27FC236}">
                <a16:creationId xmlns:a16="http://schemas.microsoft.com/office/drawing/2014/main" id="{2E87CDA2-9DEF-4EF7-3337-F199962108D5}"/>
              </a:ext>
            </a:extLst>
          </p:cNvPr>
          <p:cNvSpPr>
            <a:spLocks noGrp="1"/>
          </p:cNvSpPr>
          <p:nvPr>
            <p:ph type="body" sz="quarter" idx="16"/>
          </p:nvPr>
        </p:nvSpPr>
        <p:spPr>
          <a:xfrm>
            <a:off x="4301562" y="140028"/>
            <a:ext cx="7591647" cy="803654"/>
          </a:xfrm>
        </p:spPr>
        <p:txBody>
          <a:bodyPr/>
          <a:lstStyle/>
          <a:p>
            <a:r>
              <a:rPr lang="en-US" sz="2800" dirty="0"/>
              <a:t>Áætlun vs. Raunveruleg skýrsla: </a:t>
            </a:r>
            <a:r>
              <a:rPr lang="en-US" sz="2800" b="0" dirty="0"/>
              <a:t>Frammistöðuvöktun</a:t>
            </a:r>
            <a:endParaRPr lang="en-IE" sz="3000" b="0" dirty="0"/>
          </a:p>
        </p:txBody>
      </p:sp>
      <p:sp>
        <p:nvSpPr>
          <p:cNvPr id="17" name="Text Placeholder 16">
            <a:extLst>
              <a:ext uri="{FF2B5EF4-FFF2-40B4-BE49-F238E27FC236}">
                <a16:creationId xmlns:a16="http://schemas.microsoft.com/office/drawing/2014/main" id="{72515DB2-B702-BF2C-8B4B-96C67B62E23D}"/>
              </a:ext>
            </a:extLst>
          </p:cNvPr>
          <p:cNvSpPr>
            <a:spLocks noGrp="1"/>
          </p:cNvSpPr>
          <p:nvPr>
            <p:ph type="body" sz="quarter" idx="21"/>
          </p:nvPr>
        </p:nvSpPr>
        <p:spPr>
          <a:xfrm>
            <a:off x="4364315" y="746943"/>
            <a:ext cx="6007850" cy="4530541"/>
          </a:xfrm>
        </p:spPr>
        <p:txBody>
          <a:bodyPr/>
          <a:lstStyle/>
          <a:p>
            <a:pPr>
              <a:spcAft>
                <a:spcPts val="600"/>
              </a:spcAft>
            </a:pPr>
            <a:endParaRPr lang="en-US" sz="2400" dirty="0"/>
          </a:p>
          <a:p>
            <a:pPr>
              <a:spcAft>
                <a:spcPts val="600"/>
              </a:spcAft>
            </a:pPr>
            <a:r>
              <a:rPr lang="en-US" sz="2400" b="1" dirty="0">
                <a:solidFill>
                  <a:srgbClr val="E96751"/>
                </a:solidFill>
              </a:rPr>
              <a:t>Dæmi um jafnrekstrarpunkt: </a:t>
            </a:r>
            <a:r>
              <a:rPr lang="en-US" sz="2400" dirty="0"/>
              <a:t>Ef jafnrekstrartekjur þínar á mánuði eru </a:t>
            </a:r>
            <a:r>
              <a:rPr lang="en-US" sz="2400" b="1" dirty="0"/>
              <a:t>€2.000</a:t>
            </a:r>
            <a:r>
              <a:rPr lang="en-US" sz="2400" dirty="0"/>
              <a:t>, þá:</a:t>
            </a:r>
          </a:p>
          <a:p>
            <a:pPr>
              <a:spcAft>
                <a:spcPts val="600"/>
              </a:spcAft>
            </a:pPr>
            <a:endParaRPr lang="en-US" sz="2400" dirty="0"/>
          </a:p>
          <a:p>
            <a:pPr>
              <a:spcAft>
                <a:spcPts val="600"/>
              </a:spcAft>
            </a:pPr>
            <a:r>
              <a:rPr lang="en-US" sz="2400" dirty="0"/>
              <a:t>✅ Mars, apríl og maí fóru fram úr jafnreikningi</a:t>
            </a:r>
          </a:p>
          <a:p>
            <a:pPr>
              <a:spcAft>
                <a:spcPts val="600"/>
              </a:spcAft>
            </a:pPr>
            <a:endParaRPr lang="en-US" sz="2400" dirty="0"/>
          </a:p>
          <a:p>
            <a:pPr>
              <a:spcAft>
                <a:spcPts val="600"/>
              </a:spcAft>
            </a:pPr>
            <a:r>
              <a:rPr lang="en-US" sz="2400" dirty="0"/>
              <a:t>❌ Janúar og febrúar náðu ekki markmiði — íhugaðu hvata utan háannatíma</a:t>
            </a:r>
          </a:p>
          <a:p>
            <a:pPr marL="342900" indent="-342900">
              <a:spcAft>
                <a:spcPts val="600"/>
              </a:spcAft>
              <a:buFont typeface="Wingdings" panose="05000000000000000000" pitchFamily="2" charset="2"/>
              <a:buChar char="v"/>
            </a:pPr>
            <a:endParaRPr lang="en-US" sz="2400" dirty="0"/>
          </a:p>
          <a:p>
            <a:pPr marL="342900" indent="-342900">
              <a:spcAft>
                <a:spcPts val="600"/>
              </a:spcAft>
              <a:buFont typeface="Wingdings" panose="05000000000000000000" pitchFamily="2" charset="2"/>
              <a:buChar char="v"/>
            </a:pPr>
            <a:endParaRPr lang="en-US" sz="2400" dirty="0"/>
          </a:p>
          <a:p>
            <a:pPr marL="342900" indent="-342900">
              <a:spcAft>
                <a:spcPts val="600"/>
              </a:spcAft>
              <a:buFont typeface="Wingdings" panose="05000000000000000000" pitchFamily="2" charset="2"/>
              <a:buChar char="v"/>
            </a:pPr>
            <a:endParaRPr lang="en-US" sz="2400" dirty="0"/>
          </a:p>
        </p:txBody>
      </p:sp>
      <p:sp>
        <p:nvSpPr>
          <p:cNvPr id="15" name="Text Placeholder 14">
            <a:extLst>
              <a:ext uri="{FF2B5EF4-FFF2-40B4-BE49-F238E27FC236}">
                <a16:creationId xmlns:a16="http://schemas.microsoft.com/office/drawing/2014/main" id="{39DE73D8-DF96-F75B-5A7D-58BE9B4F4F90}"/>
              </a:ext>
            </a:extLst>
          </p:cNvPr>
          <p:cNvSpPr>
            <a:spLocks noGrp="1"/>
          </p:cNvSpPr>
          <p:nvPr>
            <p:ph type="body" sz="quarter" idx="18"/>
          </p:nvPr>
        </p:nvSpPr>
        <p:spPr>
          <a:xfrm>
            <a:off x="543366" y="3238144"/>
            <a:ext cx="2893974" cy="1049221"/>
          </a:xfrm>
        </p:spPr>
        <p:txBody>
          <a:bodyPr/>
          <a:lstStyle/>
          <a:p>
            <a:r>
              <a:rPr lang="en-IE" sz="3200" b="0" dirty="0"/>
              <a:t>Fjárhagsáætlun vs. Raunveruleiki Skýrsla</a:t>
            </a:r>
          </a:p>
        </p:txBody>
      </p:sp>
      <p:sp>
        <p:nvSpPr>
          <p:cNvPr id="16" name="Text Placeholder 15">
            <a:extLst>
              <a:ext uri="{FF2B5EF4-FFF2-40B4-BE49-F238E27FC236}">
                <a16:creationId xmlns:a16="http://schemas.microsoft.com/office/drawing/2014/main" id="{0352A692-B736-3A0C-69D2-6B5610690819}"/>
              </a:ext>
            </a:extLst>
          </p:cNvPr>
          <p:cNvSpPr>
            <a:spLocks noGrp="1"/>
          </p:cNvSpPr>
          <p:nvPr>
            <p:ph type="body" sz="quarter" idx="19"/>
          </p:nvPr>
        </p:nvSpPr>
        <p:spPr>
          <a:xfrm>
            <a:off x="691820" y="2118773"/>
            <a:ext cx="2597067" cy="385564"/>
          </a:xfrm>
        </p:spPr>
        <p:txBody>
          <a:bodyPr/>
          <a:lstStyle/>
          <a:p>
            <a:r>
              <a:rPr lang="en-IE" dirty="0"/>
              <a:t>Frammistöðuvöktun</a:t>
            </a:r>
          </a:p>
        </p:txBody>
      </p:sp>
    </p:spTree>
    <p:extLst>
      <p:ext uri="{BB962C8B-B14F-4D97-AF65-F5344CB8AC3E}">
        <p14:creationId xmlns:p14="http://schemas.microsoft.com/office/powerpoint/2010/main" val="980151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5E70A-3EBF-9317-4FCC-EA9D44005207}"/>
            </a:ext>
          </a:extLst>
        </p:cNvPr>
        <p:cNvGrpSpPr/>
        <p:nvPr/>
      </p:nvGrpSpPr>
      <p:grpSpPr>
        <a:xfrm>
          <a:off x="0" y="0"/>
          <a:ext cx="0" cy="0"/>
          <a:chOff x="0" y="0"/>
          <a:chExt cx="0" cy="0"/>
        </a:xfrm>
      </p:grpSpPr>
      <p:pic>
        <p:nvPicPr>
          <p:cNvPr id="26" name="Picture Placeholder 25" descr="A blue house with a fence and trees&#10;&#10;AI-generated content may be incorrect.">
            <a:extLst>
              <a:ext uri="{FF2B5EF4-FFF2-40B4-BE49-F238E27FC236}">
                <a16:creationId xmlns:a16="http://schemas.microsoft.com/office/drawing/2014/main" id="{08A44828-F1C8-7BCA-5016-5B42B3293BD6}"/>
              </a:ext>
            </a:extLst>
          </p:cNvPr>
          <p:cNvPicPr>
            <a:picLocks noGrp="1" noChangeAspect="1"/>
          </p:cNvPicPr>
          <p:nvPr>
            <p:ph type="pic" sz="quarter" idx="22"/>
          </p:nvPr>
        </p:nvPicPr>
        <p:blipFill>
          <a:blip r:embed="rId2"/>
          <a:srcRect t="8640" b="8640"/>
          <a:stretch>
            <a:fillRect/>
          </a:stretch>
        </p:blipFill>
        <p:spPr/>
      </p:pic>
      <p:sp>
        <p:nvSpPr>
          <p:cNvPr id="17" name="Text Placeholder 16">
            <a:extLst>
              <a:ext uri="{FF2B5EF4-FFF2-40B4-BE49-F238E27FC236}">
                <a16:creationId xmlns:a16="http://schemas.microsoft.com/office/drawing/2014/main" id="{F25DF2E3-FB5E-0C93-3CF3-61CF609C5C73}"/>
              </a:ext>
            </a:extLst>
          </p:cNvPr>
          <p:cNvSpPr>
            <a:spLocks noGrp="1"/>
          </p:cNvSpPr>
          <p:nvPr>
            <p:ph type="body" sz="quarter" idx="18"/>
          </p:nvPr>
        </p:nvSpPr>
        <p:spPr/>
        <p:txBody>
          <a:bodyPr/>
          <a:lstStyle/>
          <a:p>
            <a:pPr algn="r"/>
            <a:r>
              <a:rPr lang="en-IE" b="0" dirty="0"/>
              <a:t>Uppselging og stigvaxnar valkostir</a:t>
            </a:r>
          </a:p>
          <a:p>
            <a:endParaRPr lang="en-IE" dirty="0"/>
          </a:p>
        </p:txBody>
      </p:sp>
      <p:sp>
        <p:nvSpPr>
          <p:cNvPr id="18" name="Text Placeholder 17">
            <a:extLst>
              <a:ext uri="{FF2B5EF4-FFF2-40B4-BE49-F238E27FC236}">
                <a16:creationId xmlns:a16="http://schemas.microsoft.com/office/drawing/2014/main" id="{DC1EEF8C-1E06-2727-3AA9-02FA7EF2376E}"/>
              </a:ext>
            </a:extLst>
          </p:cNvPr>
          <p:cNvSpPr>
            <a:spLocks noGrp="1"/>
          </p:cNvSpPr>
          <p:nvPr>
            <p:ph type="body" sz="quarter" idx="19"/>
          </p:nvPr>
        </p:nvSpPr>
        <p:spPr/>
        <p:txBody>
          <a:bodyPr/>
          <a:lstStyle/>
          <a:p>
            <a:pPr algn="r"/>
            <a:r>
              <a:rPr lang="en-IE" dirty="0"/>
              <a:t>Kafli 9</a:t>
            </a:r>
          </a:p>
          <a:p>
            <a:pPr algn="r"/>
            <a:endParaRPr lang="en-IE" dirty="0"/>
          </a:p>
        </p:txBody>
      </p:sp>
      <p:sp>
        <p:nvSpPr>
          <p:cNvPr id="22" name="Text Placeholder 7">
            <a:extLst>
              <a:ext uri="{FF2B5EF4-FFF2-40B4-BE49-F238E27FC236}">
                <a16:creationId xmlns:a16="http://schemas.microsoft.com/office/drawing/2014/main" id="{28BB702C-FE71-3A9D-4F81-3F08874F786E}"/>
              </a:ext>
            </a:extLst>
          </p:cNvPr>
          <p:cNvSpPr>
            <a:spLocks noGrp="1"/>
          </p:cNvSpPr>
          <p:nvPr>
            <p:ph type="body" sz="quarter" idx="23"/>
          </p:nvPr>
        </p:nvSpPr>
        <p:spPr>
          <a:xfrm>
            <a:off x="788657" y="4756126"/>
            <a:ext cx="10614687" cy="1248936"/>
          </a:xfrm>
        </p:spPr>
        <p:txBody>
          <a:bodyPr/>
          <a:lstStyle/>
          <a:p>
            <a:pPr algn="ctr">
              <a:spcAft>
                <a:spcPts val="600"/>
              </a:spcAft>
            </a:pPr>
            <a:r>
              <a:rPr lang="en-US" sz="2800" i="1" dirty="0">
                <a:solidFill>
                  <a:srgbClr val="E96751"/>
                </a:solidFill>
              </a:rPr>
              <a:t>Hvernig get ég þénað meira með því að bjóða upp á viðbætur eða mismunandi verðflokka? Hvaða </a:t>
            </a:r>
            <a:r>
              <a:rPr lang="en-US" sz="2800" b="1" i="1" dirty="0">
                <a:solidFill>
                  <a:srgbClr val="E96751"/>
                </a:solidFill>
              </a:rPr>
              <a:t>aukþjónustu gæti ég boðið sem gestir væru tilbúnir </a:t>
            </a:r>
            <a:r>
              <a:rPr lang="en-US" sz="2800" i="1" dirty="0">
                <a:solidFill>
                  <a:srgbClr val="E96751"/>
                </a:solidFill>
              </a:rPr>
              <a:t>að greiða </a:t>
            </a:r>
            <a:r>
              <a:rPr lang="en-US" sz="2800" i="1" dirty="0" err="1">
                <a:solidFill>
                  <a:srgbClr val="E96751"/>
                </a:solidFill>
              </a:rPr>
              <a:t>fyrir? </a:t>
            </a:r>
            <a:r>
              <a:rPr lang="en-US" sz="2800" b="1" dirty="0" err="1">
                <a:solidFill>
                  <a:srgbClr val="E96751"/>
                </a:solidFill>
              </a:rPr>
              <a:t>Markmið</a:t>
            </a:r>
            <a:r>
              <a:rPr lang="en-US" sz="2800" b="1" dirty="0">
                <a:solidFill>
                  <a:srgbClr val="E96751"/>
                </a:solidFill>
              </a:rPr>
              <a:t>: </a:t>
            </a:r>
            <a:r>
              <a:rPr lang="en-US" sz="2800" dirty="0"/>
              <a:t>Að skapa </a:t>
            </a:r>
            <a:r>
              <a:rPr lang="en-US" sz="2800" b="1" dirty="0"/>
              <a:t>aukatekjumöguleika </a:t>
            </a:r>
            <a:r>
              <a:rPr lang="en-US" sz="2800" dirty="0"/>
              <a:t>með valfrjálsum viðbótum og úrvalsuppfærslum.</a:t>
            </a:r>
            <a:endParaRPr lang="en-IE" sz="2800" dirty="0">
              <a:solidFill>
                <a:srgbClr val="E96751"/>
              </a:solidFill>
            </a:endParaRPr>
          </a:p>
        </p:txBody>
      </p:sp>
    </p:spTree>
    <p:extLst>
      <p:ext uri="{BB962C8B-B14F-4D97-AF65-F5344CB8AC3E}">
        <p14:creationId xmlns:p14="http://schemas.microsoft.com/office/powerpoint/2010/main" val="39976689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4B877-D026-2253-91BA-7180859E44D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161CE78-E754-9D4B-CA44-B0D55209FC3A}"/>
              </a:ext>
            </a:extLst>
          </p:cNvPr>
          <p:cNvSpPr>
            <a:spLocks noGrp="1"/>
          </p:cNvSpPr>
          <p:nvPr>
            <p:ph type="body" sz="quarter" idx="16"/>
          </p:nvPr>
        </p:nvSpPr>
        <p:spPr>
          <a:xfrm>
            <a:off x="532538" y="340548"/>
            <a:ext cx="11573737" cy="803654"/>
          </a:xfrm>
        </p:spPr>
        <p:txBody>
          <a:bodyPr/>
          <a:lstStyle/>
          <a:p>
            <a:r>
              <a:rPr lang="en-US" sz="3200" dirty="0">
                <a:solidFill>
                  <a:srgbClr val="E96751"/>
                </a:solidFill>
              </a:rPr>
              <a:t>Sýnishorn af fjárhagsáætlun vs. raunverulegum skýrslu: </a:t>
            </a:r>
            <a:r>
              <a:rPr lang="en-US" sz="3200" b="0" dirty="0">
                <a:solidFill>
                  <a:srgbClr val="459597"/>
                </a:solidFill>
              </a:rPr>
              <a:t>Frammistöðuvöktun (mánaðarleg)</a:t>
            </a:r>
            <a:endParaRPr lang="en-GB" sz="3200" b="0" dirty="0">
              <a:solidFill>
                <a:srgbClr val="459597"/>
              </a:solidFill>
            </a:endParaRPr>
          </a:p>
        </p:txBody>
      </p:sp>
      <p:cxnSp>
        <p:nvCxnSpPr>
          <p:cNvPr id="2" name="Straight Connector 1">
            <a:extLst>
              <a:ext uri="{FF2B5EF4-FFF2-40B4-BE49-F238E27FC236}">
                <a16:creationId xmlns:a16="http://schemas.microsoft.com/office/drawing/2014/main" id="{FC17872E-8ABE-76D9-E733-DFF5653FC31F}"/>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6031D23F-7E92-69F8-4DBB-FFA136B5FED2}"/>
              </a:ext>
            </a:extLst>
          </p:cNvPr>
          <p:cNvGraphicFramePr>
            <a:graphicFrameLocks noGrp="1"/>
          </p:cNvGraphicFramePr>
          <p:nvPr/>
        </p:nvGraphicFramePr>
        <p:xfrm>
          <a:off x="576498" y="1239115"/>
          <a:ext cx="11039004" cy="5156696"/>
        </p:xfrm>
        <a:graphic>
          <a:graphicData uri="http://schemas.openxmlformats.org/drawingml/2006/table">
            <a:tbl>
              <a:tblPr/>
              <a:tblGrid>
                <a:gridCol w="1226556">
                  <a:extLst>
                    <a:ext uri="{9D8B030D-6E8A-4147-A177-3AD203B41FA5}">
                      <a16:colId xmlns:a16="http://schemas.microsoft.com/office/drawing/2014/main" val="3176485153"/>
                    </a:ext>
                  </a:extLst>
                </a:gridCol>
                <a:gridCol w="1226556">
                  <a:extLst>
                    <a:ext uri="{9D8B030D-6E8A-4147-A177-3AD203B41FA5}">
                      <a16:colId xmlns:a16="http://schemas.microsoft.com/office/drawing/2014/main" val="2845162866"/>
                    </a:ext>
                  </a:extLst>
                </a:gridCol>
                <a:gridCol w="1226556">
                  <a:extLst>
                    <a:ext uri="{9D8B030D-6E8A-4147-A177-3AD203B41FA5}">
                      <a16:colId xmlns:a16="http://schemas.microsoft.com/office/drawing/2014/main" val="1840319175"/>
                    </a:ext>
                  </a:extLst>
                </a:gridCol>
                <a:gridCol w="1226556">
                  <a:extLst>
                    <a:ext uri="{9D8B030D-6E8A-4147-A177-3AD203B41FA5}">
                      <a16:colId xmlns:a16="http://schemas.microsoft.com/office/drawing/2014/main" val="2169286397"/>
                    </a:ext>
                  </a:extLst>
                </a:gridCol>
                <a:gridCol w="1226556">
                  <a:extLst>
                    <a:ext uri="{9D8B030D-6E8A-4147-A177-3AD203B41FA5}">
                      <a16:colId xmlns:a16="http://schemas.microsoft.com/office/drawing/2014/main" val="2894626481"/>
                    </a:ext>
                  </a:extLst>
                </a:gridCol>
                <a:gridCol w="1226556">
                  <a:extLst>
                    <a:ext uri="{9D8B030D-6E8A-4147-A177-3AD203B41FA5}">
                      <a16:colId xmlns:a16="http://schemas.microsoft.com/office/drawing/2014/main" val="1135192435"/>
                    </a:ext>
                  </a:extLst>
                </a:gridCol>
                <a:gridCol w="1226556">
                  <a:extLst>
                    <a:ext uri="{9D8B030D-6E8A-4147-A177-3AD203B41FA5}">
                      <a16:colId xmlns:a16="http://schemas.microsoft.com/office/drawing/2014/main" val="913304216"/>
                    </a:ext>
                  </a:extLst>
                </a:gridCol>
                <a:gridCol w="1226556">
                  <a:extLst>
                    <a:ext uri="{9D8B030D-6E8A-4147-A177-3AD203B41FA5}">
                      <a16:colId xmlns:a16="http://schemas.microsoft.com/office/drawing/2014/main" val="2881696522"/>
                    </a:ext>
                  </a:extLst>
                </a:gridCol>
                <a:gridCol w="1226556">
                  <a:extLst>
                    <a:ext uri="{9D8B030D-6E8A-4147-A177-3AD203B41FA5}">
                      <a16:colId xmlns:a16="http://schemas.microsoft.com/office/drawing/2014/main" val="3854381893"/>
                    </a:ext>
                  </a:extLst>
                </a:gridCol>
              </a:tblGrid>
              <a:tr h="897895">
                <a:tc>
                  <a:txBody>
                    <a:bodyPr/>
                    <a:lstStyle/>
                    <a:p>
                      <a:pPr>
                        <a:buNone/>
                      </a:pPr>
                      <a:r>
                        <a:rPr lang="en-IE" sz="1800" dirty="0">
                          <a:solidFill>
                            <a:schemeClr val="bg1"/>
                          </a:solidFill>
                        </a:rPr>
                        <a:t>Mánuður</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dirty="0">
                          <a:solidFill>
                            <a:schemeClr val="bg1"/>
                          </a:solidFill>
                        </a:rPr>
                        <a:t>Laust nætur</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dirty="0">
                          <a:solidFill>
                            <a:schemeClr val="bg1"/>
                          </a:solidFill>
                        </a:rPr>
                        <a:t>Áætluð nýting %</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Raunveruleg nýting %</a:t>
                      </a:r>
                      <a:endParaRPr lang="en-IE" sz="18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Áætlaðar tekjur (€)</a:t>
                      </a:r>
                      <a:endParaRPr lang="en-IE" sz="18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a:solidFill>
                            <a:schemeClr val="bg1"/>
                          </a:solidFill>
                        </a:rPr>
                        <a:t>Raunverulegar tekjur (€)</a:t>
                      </a:r>
                      <a:endParaRPr lang="en-IE" sz="180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Meðalverð (€)</a:t>
                      </a:r>
                      <a:endParaRPr lang="en-IE" sz="18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Náðist rekstrarjafnvægi?</a:t>
                      </a:r>
                      <a:endParaRPr lang="en-IE" sz="18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dirty="0">
                          <a:solidFill>
                            <a:schemeClr val="bg1"/>
                          </a:solidFill>
                        </a:rPr>
                        <a:t>Athugasemdir</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42714970"/>
                  </a:ext>
                </a:extLst>
              </a:tr>
              <a:tr h="897895">
                <a:tc>
                  <a:txBody>
                    <a:bodyPr/>
                    <a:lstStyle/>
                    <a:p>
                      <a:pPr>
                        <a:buNone/>
                      </a:pPr>
                      <a:r>
                        <a:rPr lang="en-IE" sz="1800" dirty="0">
                          <a:solidFill>
                            <a:schemeClr val="bg1"/>
                          </a:solidFill>
                        </a:rPr>
                        <a:t>Janúar</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dirty="0">
                          <a:solidFill>
                            <a:srgbClr val="595959"/>
                          </a:solidFill>
                        </a:rPr>
                        <a:t>31</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32%</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€1,740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€1.344</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 Nei</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Minni eftirspurn en búist var við</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7092414"/>
                  </a:ext>
                </a:extLst>
              </a:tr>
              <a:tr h="690689">
                <a:tc>
                  <a:txBody>
                    <a:bodyPr/>
                    <a:lstStyle/>
                    <a:p>
                      <a:pPr>
                        <a:buNone/>
                      </a:pPr>
                      <a:r>
                        <a:rPr lang="en-IE" sz="1800" dirty="0">
                          <a:solidFill>
                            <a:schemeClr val="bg1"/>
                          </a:solidFill>
                        </a:rPr>
                        <a:t>Febrúar</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a:solidFill>
                            <a:srgbClr val="595959"/>
                          </a:solidFill>
                        </a:rPr>
                        <a:t>28</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50%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46%</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€1,890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€1.750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 Næstum</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Bjóðið upp á tilboð yfir vikuna</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318744"/>
                  </a:ext>
                </a:extLst>
              </a:tr>
              <a:tr h="690689">
                <a:tc>
                  <a:txBody>
                    <a:bodyPr/>
                    <a:lstStyle/>
                    <a:p>
                      <a:pPr>
                        <a:buNone/>
                      </a:pPr>
                      <a:r>
                        <a:rPr lang="en-IE" sz="1800" dirty="0">
                          <a:solidFill>
                            <a:schemeClr val="bg1"/>
                          </a:solidFill>
                        </a:rPr>
                        <a:t>Mars</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a:solidFill>
                            <a:srgbClr val="595959"/>
                          </a:solidFill>
                        </a:rPr>
                        <a:t>31</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55%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58%</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€2.300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€2,430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 Já</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Helgarpakkar hjálpuðu</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7762386"/>
                  </a:ext>
                </a:extLst>
              </a:tr>
              <a:tr h="690689">
                <a:tc>
                  <a:txBody>
                    <a:bodyPr/>
                    <a:lstStyle/>
                    <a:p>
                      <a:pPr>
                        <a:buNone/>
                      </a:pPr>
                      <a:r>
                        <a:rPr lang="en-IE" sz="1800" dirty="0">
                          <a:solidFill>
                            <a:schemeClr val="bg1"/>
                          </a:solidFill>
                        </a:rPr>
                        <a:t>Apríl</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a:solidFill>
                            <a:srgbClr val="595959"/>
                          </a:solidFill>
                        </a:rPr>
                        <a:t>30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60%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62%</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€2,430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€2,514</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 Já</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Hátíðarfærslubókanir</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8932660"/>
                  </a:ext>
                </a:extLst>
              </a:tr>
              <a:tr h="483482">
                <a:tc>
                  <a:txBody>
                    <a:bodyPr/>
                    <a:lstStyle/>
                    <a:p>
                      <a:pPr>
                        <a:buNone/>
                      </a:pPr>
                      <a:r>
                        <a:rPr lang="en-IE" sz="1800" dirty="0">
                          <a:solidFill>
                            <a:schemeClr val="bg1"/>
                          </a:solidFill>
                        </a:rPr>
                        <a:t>Maí</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a:solidFill>
                            <a:srgbClr val="595959"/>
                          </a:solidFill>
                        </a:rPr>
                        <a:t>31</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70%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75%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€2.940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€3,150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 Já</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Heil helgi</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537051"/>
                  </a:ext>
                </a:extLst>
              </a:tr>
            </a:tbl>
          </a:graphicData>
        </a:graphic>
      </p:graphicFrame>
    </p:spTree>
    <p:extLst>
      <p:ext uri="{BB962C8B-B14F-4D97-AF65-F5344CB8AC3E}">
        <p14:creationId xmlns:p14="http://schemas.microsoft.com/office/powerpoint/2010/main" val="994170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FF19B-1798-9885-038C-99C55C04C75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744AF05-9427-97F5-465A-532E0733CE67}"/>
              </a:ext>
            </a:extLst>
          </p:cNvPr>
          <p:cNvSpPr>
            <a:spLocks noGrp="1"/>
          </p:cNvSpPr>
          <p:nvPr>
            <p:ph type="body" sz="quarter" idx="16"/>
          </p:nvPr>
        </p:nvSpPr>
        <p:spPr>
          <a:xfrm>
            <a:off x="85520" y="2312061"/>
            <a:ext cx="6010480" cy="3317993"/>
          </a:xfrm>
        </p:spPr>
        <p:txBody>
          <a:bodyPr>
            <a:normAutofit/>
          </a:bodyPr>
          <a:lstStyle/>
          <a:p>
            <a:pPr algn="ctr">
              <a:lnSpc>
                <a:spcPct val="120000"/>
              </a:lnSpc>
              <a:spcAft>
                <a:spcPts val="600"/>
              </a:spcAft>
            </a:pPr>
            <a:r>
              <a:rPr lang="en-US" sz="2400" b="1" i="1" dirty="0"/>
              <a:t>Hver er raunveruleg fjárhagsleg heilsa fyrirtækis míns — og hvað segja gögnin mér?</a:t>
            </a:r>
          </a:p>
          <a:p>
            <a:pPr algn="ctr">
              <a:lnSpc>
                <a:spcPct val="120000"/>
              </a:lnSpc>
              <a:spcAft>
                <a:spcPts val="600"/>
              </a:spcAft>
            </a:pPr>
            <a:r>
              <a:rPr lang="en-US" sz="2400" b="1" dirty="0"/>
              <a:t>Markmið: </a:t>
            </a:r>
            <a:r>
              <a:rPr lang="en-US" sz="2400" dirty="0" err="1"/>
              <a:t>Að draga saman </a:t>
            </a:r>
            <a:r>
              <a:rPr lang="en-US" sz="2400" dirty="0"/>
              <a:t>og </a:t>
            </a:r>
            <a:r>
              <a:rPr lang="en-US" sz="2400" dirty="0" err="1"/>
              <a:t>greina </a:t>
            </a:r>
            <a:r>
              <a:rPr lang="en-US" sz="2400" dirty="0"/>
              <a:t>raunverulegar tekjur, útgjöld, eignir og skuldir fyrirtækisins yfir tíma. Nota formlegar skýrslur til að meta arðsemi, sjóðstreymi og langtíma sjálfbærni.</a:t>
            </a:r>
            <a:endParaRPr lang="en-IE" sz="2400" dirty="0"/>
          </a:p>
        </p:txBody>
      </p:sp>
      <p:sp>
        <p:nvSpPr>
          <p:cNvPr id="8" name="Text Placeholder 7">
            <a:extLst>
              <a:ext uri="{FF2B5EF4-FFF2-40B4-BE49-F238E27FC236}">
                <a16:creationId xmlns:a16="http://schemas.microsoft.com/office/drawing/2014/main" id="{6D78E03E-A75F-5623-F2F1-6501682F20E0}"/>
              </a:ext>
            </a:extLst>
          </p:cNvPr>
          <p:cNvSpPr>
            <a:spLocks noGrp="1"/>
          </p:cNvSpPr>
          <p:nvPr>
            <p:ph type="body" sz="quarter" idx="17"/>
          </p:nvPr>
        </p:nvSpPr>
        <p:spPr>
          <a:xfrm>
            <a:off x="324356" y="644946"/>
            <a:ext cx="5924044" cy="582221"/>
          </a:xfrm>
        </p:spPr>
        <p:txBody>
          <a:bodyPr/>
          <a:lstStyle/>
          <a:p>
            <a:pPr>
              <a:lnSpc>
                <a:spcPct val="100000"/>
              </a:lnSpc>
              <a:spcBef>
                <a:spcPts val="0"/>
              </a:spcBef>
            </a:pPr>
            <a:r>
              <a:rPr lang="en-IE" sz="4500" dirty="0"/>
              <a:t>Fjármálayfirlit </a:t>
            </a:r>
            <a:r>
              <a:rPr lang="en-IE" sz="4000" i="1" dirty="0"/>
              <a:t>(skoða og leiðrétta)</a:t>
            </a:r>
          </a:p>
        </p:txBody>
      </p:sp>
      <p:pic>
        <p:nvPicPr>
          <p:cNvPr id="6" name="Picture Placeholder 5" descr="A city on a hill with a castle on the hill&#10;&#10;AI-generated content may be incorrect.">
            <a:extLst>
              <a:ext uri="{FF2B5EF4-FFF2-40B4-BE49-F238E27FC236}">
                <a16:creationId xmlns:a16="http://schemas.microsoft.com/office/drawing/2014/main" id="{285A1378-BAE6-AD81-DD01-EAD9879B3976}"/>
              </a:ext>
            </a:extLst>
          </p:cNvPr>
          <p:cNvPicPr>
            <a:picLocks noGrp="1" noChangeAspect="1"/>
          </p:cNvPicPr>
          <p:nvPr>
            <p:ph type="pic" sz="quarter" idx="19"/>
          </p:nvPr>
        </p:nvPicPr>
        <p:blipFill>
          <a:blip r:embed="rId2"/>
          <a:srcRect l="1906" r="1906"/>
          <a:stretch>
            <a:fillRect/>
          </a:stretch>
        </p:blipFill>
        <p:spPr/>
      </p:pic>
      <p:grpSp>
        <p:nvGrpSpPr>
          <p:cNvPr id="9" name="Group 8">
            <a:extLst>
              <a:ext uri="{FF2B5EF4-FFF2-40B4-BE49-F238E27FC236}">
                <a16:creationId xmlns:a16="http://schemas.microsoft.com/office/drawing/2014/main" id="{5D9DE509-7CE0-12EB-2364-5ADE613AA57F}"/>
              </a:ext>
            </a:extLst>
          </p:cNvPr>
          <p:cNvGrpSpPr/>
          <p:nvPr/>
        </p:nvGrpSpPr>
        <p:grpSpPr>
          <a:xfrm>
            <a:off x="10920313" y="97029"/>
            <a:ext cx="1081945" cy="1011723"/>
            <a:chOff x="1016000" y="1137920"/>
            <a:chExt cx="1016000" cy="1016000"/>
          </a:xfrm>
        </p:grpSpPr>
        <p:sp>
          <p:nvSpPr>
            <p:cNvPr id="11" name="Oval 10">
              <a:extLst>
                <a:ext uri="{FF2B5EF4-FFF2-40B4-BE49-F238E27FC236}">
                  <a16:creationId xmlns:a16="http://schemas.microsoft.com/office/drawing/2014/main" id="{91A40B8E-3F08-9B7D-B066-C730F3ADD6E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DAC5BDDB-602A-41F2-E26E-5DA744F2EA5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41</a:t>
              </a:r>
            </a:p>
          </p:txBody>
        </p:sp>
      </p:grpSp>
    </p:spTree>
    <p:extLst>
      <p:ext uri="{BB962C8B-B14F-4D97-AF65-F5344CB8AC3E}">
        <p14:creationId xmlns:p14="http://schemas.microsoft.com/office/powerpoint/2010/main" val="13747088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9FADA-38F0-C9E7-1F8C-3FE51C168FA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AA834B4-FFF6-8501-1CD6-409B50107CDD}"/>
              </a:ext>
            </a:extLst>
          </p:cNvPr>
          <p:cNvSpPr>
            <a:spLocks noGrp="1"/>
          </p:cNvSpPr>
          <p:nvPr>
            <p:ph type="body" sz="quarter" idx="16"/>
          </p:nvPr>
        </p:nvSpPr>
        <p:spPr/>
        <p:txBody>
          <a:bodyPr/>
          <a:lstStyle/>
          <a:p>
            <a:r>
              <a:rPr lang="en-US" sz="3200" dirty="0">
                <a:solidFill>
                  <a:srgbClr val="E96751"/>
                </a:solidFill>
              </a:rPr>
              <a:t>Hringrás fjárhagslegrar frammistöðu fyrirtækja – </a:t>
            </a:r>
            <a:r>
              <a:rPr lang="en-US" sz="3200" dirty="0">
                <a:solidFill>
                  <a:srgbClr val="459597"/>
                </a:solidFill>
              </a:rPr>
              <a:t>Fjárhagsskýrslur </a:t>
            </a:r>
            <a:endParaRPr lang="en-GB" sz="3200" dirty="0">
              <a:solidFill>
                <a:srgbClr val="459597"/>
              </a:solidFill>
            </a:endParaRPr>
          </a:p>
        </p:txBody>
      </p:sp>
      <p:sp>
        <p:nvSpPr>
          <p:cNvPr id="11" name="Freeform: Shape 10">
            <a:extLst>
              <a:ext uri="{FF2B5EF4-FFF2-40B4-BE49-F238E27FC236}">
                <a16:creationId xmlns:a16="http://schemas.microsoft.com/office/drawing/2014/main" id="{9AC6A4EB-8694-9336-454C-64294DB34498}"/>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8DF50981-8D1E-7A65-0D32-3ADE59193F1A}"/>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6842AA32-FB7C-3F1E-9733-52AD91F2F274}"/>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a:ln>
            <a:solidFill>
              <a:srgbClr val="A3D4D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DFF869F1-7220-546A-AD01-A57292F3F85D}"/>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41C12129-ACE2-B5CB-3F44-A38B2F7C2CA3}"/>
              </a:ext>
            </a:extLst>
          </p:cNvPr>
          <p:cNvGrpSpPr/>
          <p:nvPr/>
        </p:nvGrpSpPr>
        <p:grpSpPr>
          <a:xfrm>
            <a:off x="0" y="1551111"/>
            <a:ext cx="11734800" cy="4882674"/>
            <a:chOff x="0" y="1565257"/>
            <a:chExt cx="11458574" cy="5147259"/>
          </a:xfrm>
        </p:grpSpPr>
        <p:grpSp>
          <p:nvGrpSpPr>
            <p:cNvPr id="19" name="Group 18">
              <a:extLst>
                <a:ext uri="{FF2B5EF4-FFF2-40B4-BE49-F238E27FC236}">
                  <a16:creationId xmlns:a16="http://schemas.microsoft.com/office/drawing/2014/main" id="{055EA3EF-F7EB-0594-B5BE-04974B4E542A}"/>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28B57B25-141F-5842-42EA-A8BFB4791EF0}"/>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E992E0EB-986C-CAEC-BA74-2DD47DC0E63E}"/>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77A12A83-7D3E-D06C-960C-089466E174DE}"/>
                  </a:ext>
                </a:extLst>
              </p:cNvPr>
              <p:cNvSpPr/>
              <p:nvPr/>
            </p:nvSpPr>
            <p:spPr>
              <a:xfrm>
                <a:off x="798381" y="1971933"/>
                <a:ext cx="2651743" cy="1573021"/>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ED2C7711-18B7-4FC9-2643-62771214C349}"/>
                  </a:ext>
                </a:extLst>
              </p:cNvPr>
              <p:cNvSpPr/>
              <p:nvPr/>
            </p:nvSpPr>
            <p:spPr>
              <a:xfrm>
                <a:off x="3683025"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2791AC21-4DC8-2B11-CF1E-392FF41468DF}"/>
                  </a:ext>
                </a:extLst>
              </p:cNvPr>
              <p:cNvSpPr/>
              <p:nvPr/>
            </p:nvSpPr>
            <p:spPr>
              <a:xfrm>
                <a:off x="6244928"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06626B89-F7E0-C44F-B42F-A223566245DF}"/>
                  </a:ext>
                </a:extLst>
              </p:cNvPr>
              <p:cNvSpPr/>
              <p:nvPr/>
            </p:nvSpPr>
            <p:spPr>
              <a:xfrm>
                <a:off x="8806830" y="1971932"/>
                <a:ext cx="2329002" cy="1573020"/>
              </a:xfrm>
              <a:prstGeom prst="roundRect">
                <a:avLst>
                  <a:gd name="adj" fmla="val 10000"/>
                </a:avLst>
              </a:prstGeom>
              <a:solidFill>
                <a:srgbClr val="E96751"/>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01256C79-5364-7994-54D7-BCDB17E38525}"/>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Setja fjárhagsmarkmið</a:t>
              </a:r>
              <a:endParaRPr lang="en-GB" sz="2400" b="1" dirty="0">
                <a:solidFill>
                  <a:schemeClr val="bg1"/>
                </a:solidFill>
              </a:endParaRPr>
            </a:p>
          </p:txBody>
        </p:sp>
        <p:sp>
          <p:nvSpPr>
            <p:cNvPr id="21" name="TextBox 20">
              <a:extLst>
                <a:ext uri="{FF2B5EF4-FFF2-40B4-BE49-F238E27FC236}">
                  <a16:creationId xmlns:a16="http://schemas.microsoft.com/office/drawing/2014/main" id="{CA6C193F-D09E-7011-56B5-4746B8B984D3}"/>
                </a:ext>
              </a:extLst>
            </p:cNvPr>
            <p:cNvSpPr txBox="1"/>
            <p:nvPr/>
          </p:nvSpPr>
          <p:spPr>
            <a:xfrm>
              <a:off x="3916665" y="2096258"/>
              <a:ext cx="1861722" cy="876027"/>
            </a:xfrm>
            <a:prstGeom prst="rect">
              <a:avLst/>
            </a:prstGeom>
            <a:noFill/>
          </p:spPr>
          <p:txBody>
            <a:bodyPr wrap="square" rtlCol="0">
              <a:spAutoFit/>
            </a:bodyPr>
            <a:lstStyle/>
            <a:p>
              <a:pPr algn="ctr"/>
              <a:r>
                <a:rPr lang="en-GB" sz="2400" b="1" dirty="0">
                  <a:solidFill>
                    <a:schemeClr val="bg1"/>
                  </a:solidFill>
                </a:rPr>
                <a:t>2. Áætlanagerð </a:t>
              </a:r>
              <a:r>
                <a:rPr lang="en-GB" sz="2200" i="1" dirty="0">
                  <a:solidFill>
                    <a:schemeClr val="bg1"/>
                  </a:solidFill>
                </a:rPr>
                <a:t>(skipulagning)</a:t>
              </a:r>
            </a:p>
          </p:txBody>
        </p:sp>
        <p:sp>
          <p:nvSpPr>
            <p:cNvPr id="22" name="TextBox 21">
              <a:extLst>
                <a:ext uri="{FF2B5EF4-FFF2-40B4-BE49-F238E27FC236}">
                  <a16:creationId xmlns:a16="http://schemas.microsoft.com/office/drawing/2014/main" id="{EB186B54-3BB9-A033-3D86-18D00B59857F}"/>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Frammistöðueftirlit</a:t>
              </a:r>
            </a:p>
            <a:p>
              <a:pPr algn="ctr"/>
              <a:r>
                <a:rPr lang="en-GB" sz="2400" i="1" dirty="0">
                  <a:solidFill>
                    <a:schemeClr val="bg1"/>
                  </a:solidFill>
                </a:rPr>
                <a:t>(</a:t>
              </a:r>
              <a:r>
                <a:rPr lang="en-GB" sz="2200" i="1" dirty="0">
                  <a:solidFill>
                    <a:schemeClr val="bg1"/>
                  </a:solidFill>
                </a:rPr>
                <a:t>Eftirlit)</a:t>
              </a:r>
            </a:p>
          </p:txBody>
        </p:sp>
        <p:sp>
          <p:nvSpPr>
            <p:cNvPr id="23" name="TextBox 22">
              <a:extLst>
                <a:ext uri="{FF2B5EF4-FFF2-40B4-BE49-F238E27FC236}">
                  <a16:creationId xmlns:a16="http://schemas.microsoft.com/office/drawing/2014/main" id="{0E26207C-9336-9ACA-EBDA-BAF0E7576E38}"/>
                </a:ext>
              </a:extLst>
            </p:cNvPr>
            <p:cNvSpPr txBox="1"/>
            <p:nvPr/>
          </p:nvSpPr>
          <p:spPr>
            <a:xfrm>
              <a:off x="8823068" y="1873511"/>
              <a:ext cx="2296526" cy="1232927"/>
            </a:xfrm>
            <a:prstGeom prst="rect">
              <a:avLst/>
            </a:prstGeom>
            <a:noFill/>
          </p:spPr>
          <p:txBody>
            <a:bodyPr wrap="square" rtlCol="0">
              <a:spAutoFit/>
            </a:bodyPr>
            <a:lstStyle/>
            <a:p>
              <a:pPr algn="ctr"/>
              <a:r>
                <a:rPr lang="en-IE" sz="2400" b="1" dirty="0">
                  <a:solidFill>
                    <a:schemeClr val="bg1"/>
                  </a:solidFill>
                </a:rPr>
                <a:t>4. Fjárhagsskýrslur</a:t>
              </a:r>
            </a:p>
            <a:p>
              <a:pPr algn="ctr"/>
              <a:r>
                <a:rPr lang="en-IE" sz="2200" dirty="0">
                  <a:solidFill>
                    <a:schemeClr val="bg1"/>
                  </a:solidFill>
                </a:rPr>
                <a:t>(Greining og aðlögun)</a:t>
              </a:r>
              <a:endParaRPr lang="en-GB" sz="2200" dirty="0">
                <a:solidFill>
                  <a:schemeClr val="bg1"/>
                </a:solidFill>
              </a:endParaRPr>
            </a:p>
          </p:txBody>
        </p:sp>
        <p:sp>
          <p:nvSpPr>
            <p:cNvPr id="25" name="TextBox 24">
              <a:extLst>
                <a:ext uri="{FF2B5EF4-FFF2-40B4-BE49-F238E27FC236}">
                  <a16:creationId xmlns:a16="http://schemas.microsoft.com/office/drawing/2014/main" id="{40D25664-A97E-C145-6323-9968AEFBB1D0}"/>
                </a:ext>
              </a:extLst>
            </p:cNvPr>
            <p:cNvSpPr txBox="1"/>
            <p:nvPr/>
          </p:nvSpPr>
          <p:spPr>
            <a:xfrm>
              <a:off x="798381" y="3354411"/>
              <a:ext cx="2455622" cy="3309436"/>
            </a:xfrm>
            <a:prstGeom prst="rect">
              <a:avLst/>
            </a:prstGeom>
            <a:noFill/>
          </p:spPr>
          <p:txBody>
            <a:bodyPr wrap="square" rtlCol="0">
              <a:spAutoFit/>
            </a:bodyPr>
            <a:lstStyle/>
            <a:p>
              <a:pPr algn="ctr"/>
              <a:r>
                <a:rPr lang="en-US" sz="2200" dirty="0">
                  <a:solidFill>
                    <a:schemeClr val="bg1"/>
                  </a:solidFill>
                </a:rPr>
                <a:t>Skilgreindu hvað árangur lítur út fyrir að vera: hagnaðarmarkmið, verð, sparnaðarmarkmið, endurfjárfestingaráætlanir.</a:t>
              </a:r>
              <a:br>
                <a:rPr lang="en-US" sz="2200" dirty="0">
                  <a:solidFill>
                    <a:schemeClr val="bg1"/>
                  </a:solidFill>
                </a:rPr>
              </a:br>
              <a:r>
                <a:rPr lang="en-US" sz="2200" i="1" dirty="0">
                  <a:solidFill>
                    <a:schemeClr val="bg1"/>
                  </a:solidFill>
                </a:rPr>
                <a:t>"Ég vil afla mér 20.000 evra hagnaðar á þessu ári af glamping-svæðinu mínu."</a:t>
              </a:r>
              <a:endParaRPr lang="en-GB" sz="2200" dirty="0">
                <a:solidFill>
                  <a:schemeClr val="bg1"/>
                </a:solidFill>
              </a:endParaRPr>
            </a:p>
          </p:txBody>
        </p:sp>
        <p:sp>
          <p:nvSpPr>
            <p:cNvPr id="26" name="TextBox 25">
              <a:extLst>
                <a:ext uri="{FF2B5EF4-FFF2-40B4-BE49-F238E27FC236}">
                  <a16:creationId xmlns:a16="http://schemas.microsoft.com/office/drawing/2014/main" id="{B3DC664F-E648-CB2B-B7F3-E9431F263FCA}"/>
                </a:ext>
              </a:extLst>
            </p:cNvPr>
            <p:cNvSpPr txBox="1"/>
            <p:nvPr/>
          </p:nvSpPr>
          <p:spPr>
            <a:xfrm>
              <a:off x="3621520" y="3403080"/>
              <a:ext cx="2296527" cy="3309436"/>
            </a:xfrm>
            <a:prstGeom prst="rect">
              <a:avLst/>
            </a:prstGeom>
            <a:noFill/>
          </p:spPr>
          <p:txBody>
            <a:bodyPr wrap="square" rtlCol="0">
              <a:spAutoFit/>
            </a:bodyPr>
            <a:lstStyle/>
            <a:p>
              <a:pPr algn="ctr"/>
              <a:r>
                <a:rPr lang="en-US" sz="2200" b="1" dirty="0">
                  <a:solidFill>
                    <a:schemeClr val="bg1"/>
                  </a:solidFill>
                </a:rPr>
                <a:t>Gerðu fjárhagsáætlun.</a:t>
              </a:r>
              <a:r>
                <a:rPr lang="en-US" sz="2200" dirty="0">
                  <a:solidFill>
                    <a:schemeClr val="bg1"/>
                  </a:solidFill>
                </a:rPr>
                <a:t> </a:t>
              </a:r>
            </a:p>
            <a:p>
              <a:pPr algn="ctr"/>
              <a:r>
                <a:rPr lang="en-US" sz="2200" dirty="0">
                  <a:solidFill>
                    <a:schemeClr val="bg1"/>
                  </a:solidFill>
                </a:rPr>
                <a:t>Áætla tekjur og útgjöld út frá markmiðum þínum, fyrri gögnum og væntanlegum bókunum.</a:t>
              </a:r>
            </a:p>
            <a:p>
              <a:pPr algn="ctr"/>
              <a:r>
                <a:rPr lang="en-US" sz="2200" i="1" dirty="0">
                  <a:solidFill>
                    <a:schemeClr val="bg1"/>
                  </a:solidFill>
                </a:rPr>
                <a:t>Hvað býst ég við að græða/eyða?</a:t>
              </a:r>
              <a:endParaRPr lang="en-GB" sz="2200" i="1" dirty="0">
                <a:solidFill>
                  <a:schemeClr val="bg1"/>
                </a:solidFill>
              </a:endParaRPr>
            </a:p>
          </p:txBody>
        </p:sp>
        <p:sp>
          <p:nvSpPr>
            <p:cNvPr id="27" name="TextBox 26">
              <a:extLst>
                <a:ext uri="{FF2B5EF4-FFF2-40B4-BE49-F238E27FC236}">
                  <a16:creationId xmlns:a16="http://schemas.microsoft.com/office/drawing/2014/main" id="{0B1BF8B8-849B-6999-D6B5-9FE58890B81F}"/>
                </a:ext>
              </a:extLst>
            </p:cNvPr>
            <p:cNvSpPr txBox="1"/>
            <p:nvPr/>
          </p:nvSpPr>
          <p:spPr>
            <a:xfrm>
              <a:off x="6187652" y="3388166"/>
              <a:ext cx="2296526" cy="3309437"/>
            </a:xfrm>
            <a:prstGeom prst="rect">
              <a:avLst/>
            </a:prstGeom>
            <a:noFill/>
          </p:spPr>
          <p:txBody>
            <a:bodyPr wrap="square" rtlCol="0">
              <a:spAutoFit/>
            </a:bodyPr>
            <a:lstStyle/>
            <a:p>
              <a:pPr algn="ctr"/>
              <a:r>
                <a:rPr lang="en-IE" sz="2200" b="1" dirty="0">
                  <a:solidFill>
                    <a:schemeClr val="bg1"/>
                  </a:solidFill>
                </a:rPr>
                <a:t>Fylgstu reglulega með frammistöðu. </a:t>
              </a:r>
              <a:r>
                <a:rPr lang="en-US" sz="2200" dirty="0">
                  <a:solidFill>
                    <a:schemeClr val="bg1"/>
                  </a:solidFill>
                </a:rPr>
                <a:t>Mæltu raunverulegan tekju- og kostnaðarmánuðlega. Berðu saman við fjárhagsáætlun.</a:t>
              </a:r>
              <a:r>
                <a:rPr lang="en-IE" sz="2200" dirty="0">
                  <a:solidFill>
                    <a:schemeClr val="bg1"/>
                  </a:solidFill>
                </a:rPr>
                <a:t> </a:t>
              </a:r>
            </a:p>
            <a:p>
              <a:pPr algn="ctr"/>
              <a:r>
                <a:rPr lang="en-US" sz="2200" i="1" dirty="0">
                  <a:solidFill>
                    <a:schemeClr val="bg1"/>
                  </a:solidFill>
                </a:rPr>
                <a:t>"Er ég á réttri leið með áætlun mína?"</a:t>
              </a:r>
              <a:endParaRPr lang="en-GB" sz="2200" i="1" dirty="0">
                <a:solidFill>
                  <a:schemeClr val="bg1"/>
                </a:solidFill>
              </a:endParaRPr>
            </a:p>
          </p:txBody>
        </p:sp>
      </p:grpSp>
      <p:sp>
        <p:nvSpPr>
          <p:cNvPr id="3" name="TextBox 2">
            <a:extLst>
              <a:ext uri="{FF2B5EF4-FFF2-40B4-BE49-F238E27FC236}">
                <a16:creationId xmlns:a16="http://schemas.microsoft.com/office/drawing/2014/main" id="{1E0CC53E-3E87-6BCC-EAFB-7D0426EBC9F9}"/>
              </a:ext>
            </a:extLst>
          </p:cNvPr>
          <p:cNvSpPr txBox="1"/>
          <p:nvPr/>
        </p:nvSpPr>
        <p:spPr>
          <a:xfrm>
            <a:off x="8947401" y="3322891"/>
            <a:ext cx="2772759" cy="3139321"/>
          </a:xfrm>
          <a:prstGeom prst="rect">
            <a:avLst/>
          </a:prstGeom>
          <a:noFill/>
        </p:spPr>
        <p:txBody>
          <a:bodyPr wrap="square" rtlCol="0">
            <a:spAutoFit/>
          </a:bodyPr>
          <a:lstStyle/>
          <a:p>
            <a:pPr algn="ctr"/>
            <a:r>
              <a:rPr lang="en-US" sz="2200" dirty="0">
                <a:solidFill>
                  <a:schemeClr val="bg1"/>
                </a:solidFill>
              </a:rPr>
              <a:t>Notaðu fjárhagsskýrslur til að meta raunverulega fjárhagslega heilsu fyrirtækisins og aðlaga eftir því. </a:t>
            </a:r>
          </a:p>
          <a:p>
            <a:pPr algn="ctr"/>
            <a:r>
              <a:rPr lang="en-IE" sz="2200" i="1" dirty="0">
                <a:solidFill>
                  <a:schemeClr val="bg1"/>
                </a:solidFill>
              </a:rPr>
              <a:t>"Hvað gerðist í raun fjárhagslega og hvernig get ég bætt mig?"</a:t>
            </a:r>
            <a:endParaRPr lang="en-GB" sz="2200" i="1" dirty="0">
              <a:solidFill>
                <a:schemeClr val="bg1"/>
              </a:solidFill>
            </a:endParaRPr>
          </a:p>
        </p:txBody>
      </p:sp>
      <p:sp>
        <p:nvSpPr>
          <p:cNvPr id="6" name="TextBox 5">
            <a:extLst>
              <a:ext uri="{FF2B5EF4-FFF2-40B4-BE49-F238E27FC236}">
                <a16:creationId xmlns:a16="http://schemas.microsoft.com/office/drawing/2014/main" id="{7E289128-C6EB-48E6-0BC9-E911DDF58CC8}"/>
              </a:ext>
            </a:extLst>
          </p:cNvPr>
          <p:cNvSpPr txBox="1"/>
          <p:nvPr/>
        </p:nvSpPr>
        <p:spPr>
          <a:xfrm>
            <a:off x="750275" y="6462212"/>
            <a:ext cx="11733202" cy="369332"/>
          </a:xfrm>
          <a:prstGeom prst="rect">
            <a:avLst/>
          </a:prstGeom>
          <a:noFill/>
        </p:spPr>
        <p:txBody>
          <a:bodyPr wrap="square">
            <a:spAutoFit/>
          </a:bodyPr>
          <a:lstStyle/>
          <a:p>
            <a:r>
              <a:rPr lang="en-US" sz="1800" b="1" dirty="0">
                <a:solidFill>
                  <a:srgbClr val="E96751"/>
                </a:solidFill>
              </a:rPr>
              <a:t>Athugið: </a:t>
            </a:r>
            <a:r>
              <a:rPr lang="en-US" sz="1800" b="1" dirty="0">
                <a:solidFill>
                  <a:srgbClr val="595959"/>
                </a:solidFill>
              </a:rPr>
              <a:t>Kafli 3: </a:t>
            </a:r>
            <a:r>
              <a:rPr lang="en-US" sz="1800" b="0" dirty="0">
                <a:solidFill>
                  <a:srgbClr val="595959"/>
                </a:solidFill>
              </a:rPr>
              <a:t>Að skilja kostnaðinn þinn, lykilmælikvarða (KPIs) og hagnaðarmörk &amp; </a:t>
            </a:r>
            <a:r>
              <a:rPr lang="en-US" sz="1800" b="1" dirty="0">
                <a:solidFill>
                  <a:srgbClr val="595959"/>
                </a:solidFill>
              </a:rPr>
              <a:t>Kafli 6: </a:t>
            </a:r>
            <a:r>
              <a:rPr lang="en-US" sz="1800" dirty="0">
                <a:solidFill>
                  <a:srgbClr val="595959"/>
                </a:solidFill>
              </a:rPr>
              <a:t>Verðlagningarstefnur og útreikningar.</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11419464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D1915-F3E0-DB36-7E98-1478EE0D242E}"/>
            </a:ext>
          </a:extLst>
        </p:cNvPr>
        <p:cNvGrpSpPr/>
        <p:nvPr/>
      </p:nvGrpSpPr>
      <p:grpSpPr>
        <a:xfrm>
          <a:off x="0" y="0"/>
          <a:ext cx="0" cy="0"/>
          <a:chOff x="0" y="0"/>
          <a:chExt cx="0" cy="0"/>
        </a:xfrm>
      </p:grpSpPr>
      <p:pic>
        <p:nvPicPr>
          <p:cNvPr id="3" name="Picture Placeholder 2" descr="A computer and papers on a table&#10;&#10;AI-generated content may be incorrect.">
            <a:extLst>
              <a:ext uri="{FF2B5EF4-FFF2-40B4-BE49-F238E27FC236}">
                <a16:creationId xmlns:a16="http://schemas.microsoft.com/office/drawing/2014/main" id="{370FD484-7FEA-4E74-F7D5-A92C55AEC6B2}"/>
              </a:ext>
            </a:extLst>
          </p:cNvPr>
          <p:cNvPicPr>
            <a:picLocks noGrp="1" noChangeAspect="1"/>
          </p:cNvPicPr>
          <p:nvPr>
            <p:ph type="pic" sz="quarter" idx="10"/>
          </p:nvPr>
        </p:nvPicPr>
        <p:blipFill>
          <a:blip r:embed="rId2"/>
          <a:srcRect t="7069" b="7069"/>
          <a:stretch>
            <a:fillRect/>
          </a:stretch>
        </p:blipFill>
        <p:spPr/>
      </p:pic>
      <p:sp>
        <p:nvSpPr>
          <p:cNvPr id="11" name="Text Placeholder 10">
            <a:extLst>
              <a:ext uri="{FF2B5EF4-FFF2-40B4-BE49-F238E27FC236}">
                <a16:creationId xmlns:a16="http://schemas.microsoft.com/office/drawing/2014/main" id="{DE5EA153-18C4-252C-7813-BBC4FA57C38A}"/>
              </a:ext>
            </a:extLst>
          </p:cNvPr>
          <p:cNvSpPr>
            <a:spLocks noGrp="1"/>
          </p:cNvSpPr>
          <p:nvPr>
            <p:ph type="body" sz="quarter" idx="21"/>
          </p:nvPr>
        </p:nvSpPr>
        <p:spPr>
          <a:xfrm>
            <a:off x="4371752" y="110675"/>
            <a:ext cx="7128428" cy="4530541"/>
          </a:xfrm>
        </p:spPr>
        <p:txBody>
          <a:bodyPr/>
          <a:lstStyle/>
          <a:p>
            <a:r>
              <a:rPr lang="en-US" sz="2400" dirty="0"/>
              <a:t>Þú hefur með góðum árangri komið á fót fjárhagsáætlun og verðlagningu og hefur rekstrarfé undir stjórn. Eigendur þurfa að </a:t>
            </a:r>
            <a:r>
              <a:rPr lang="en-US" sz="2400" b="1" dirty="0"/>
              <a:t>fylgjast með fjárhagslegri frammistöðu sinni </a:t>
            </a:r>
            <a:r>
              <a:rPr lang="en-US" sz="2400" dirty="0"/>
              <a:t>til að tryggja langtíma sjálfbærni. </a:t>
            </a:r>
          </a:p>
          <a:p>
            <a:endParaRPr lang="en-US" sz="2400" dirty="0"/>
          </a:p>
          <a:p>
            <a:r>
              <a:rPr lang="en-US" sz="2400" dirty="0"/>
              <a:t>Hér </a:t>
            </a:r>
            <a:r>
              <a:rPr lang="en-US" sz="2400" dirty="0" err="1"/>
              <a:t>greinir</a:t>
            </a:r>
            <a:r>
              <a:rPr lang="en-US" sz="2400" dirty="0"/>
              <a:t> þú og endurskoðar </a:t>
            </a:r>
            <a:r>
              <a:rPr lang="en-US" sz="2400" i="1" dirty="0">
                <a:solidFill>
                  <a:srgbClr val="595959"/>
                </a:solidFill>
              </a:rPr>
              <a:t>niðurstöður </a:t>
            </a:r>
            <a:r>
              <a:rPr lang="en-US" sz="2400" dirty="0">
                <a:solidFill>
                  <a:srgbClr val="595959"/>
                </a:solidFill>
              </a:rPr>
              <a:t>fjármálastjórnunar þinnar. Næsta skynsamlega skref er að læra að lesa </a:t>
            </a:r>
            <a:r>
              <a:rPr lang="en-US" sz="2400" b="1" dirty="0">
                <a:solidFill>
                  <a:srgbClr val="595959"/>
                </a:solidFill>
              </a:rPr>
              <a:t>fjárhagsreikninga </a:t>
            </a:r>
            <a:r>
              <a:rPr lang="en-US" sz="2400" dirty="0">
                <a:solidFill>
                  <a:srgbClr val="595959"/>
                </a:solidFill>
              </a:rPr>
              <a:t>og fylgjast með frammistöðuvísum. </a:t>
            </a:r>
          </a:p>
          <a:p>
            <a:endParaRPr lang="en-US" sz="2400" dirty="0">
              <a:solidFill>
                <a:srgbClr val="595959"/>
              </a:solidFill>
            </a:endParaRPr>
          </a:p>
          <a:p>
            <a:r>
              <a:rPr lang="en-US" sz="2400" dirty="0">
                <a:solidFill>
                  <a:srgbClr val="595959"/>
                </a:solidFill>
              </a:rPr>
              <a:t>Þessi kafli er mikilvægur til að skilja hvort fyrirtækið þitt sé í raun </a:t>
            </a:r>
            <a:r>
              <a:rPr lang="en-US" sz="2400" b="1" dirty="0">
                <a:solidFill>
                  <a:srgbClr val="E96751"/>
                </a:solidFill>
              </a:rPr>
              <a:t>"hagkvæmt". </a:t>
            </a:r>
          </a:p>
          <a:p>
            <a:endParaRPr lang="en-US" sz="2400" b="1" dirty="0">
              <a:solidFill>
                <a:srgbClr val="E96751"/>
              </a:solidFill>
            </a:endParaRPr>
          </a:p>
          <a:p>
            <a:r>
              <a:rPr lang="en-US" sz="2400" dirty="0">
                <a:solidFill>
                  <a:srgbClr val="595959"/>
                </a:solidFill>
              </a:rPr>
              <a:t>Ef fjárhagsáætlanir þínar ganga upp, verður þú að fara reglulega yfir yfirlit eins og rekstrarreikning, sem er efni þessa kafla. </a:t>
            </a:r>
            <a:endParaRPr lang="en-IE" sz="2400" dirty="0"/>
          </a:p>
        </p:txBody>
      </p:sp>
      <p:sp>
        <p:nvSpPr>
          <p:cNvPr id="9" name="Text Placeholder 8">
            <a:extLst>
              <a:ext uri="{FF2B5EF4-FFF2-40B4-BE49-F238E27FC236}">
                <a16:creationId xmlns:a16="http://schemas.microsoft.com/office/drawing/2014/main" id="{D6889517-FC82-72E2-6687-30197B08BF4E}"/>
              </a:ext>
            </a:extLst>
          </p:cNvPr>
          <p:cNvSpPr>
            <a:spLocks noGrp="1"/>
          </p:cNvSpPr>
          <p:nvPr>
            <p:ph type="body" sz="quarter" idx="18"/>
          </p:nvPr>
        </p:nvSpPr>
        <p:spPr>
          <a:xfrm>
            <a:off x="543366" y="3392026"/>
            <a:ext cx="2893974" cy="1049221"/>
          </a:xfrm>
        </p:spPr>
        <p:txBody>
          <a:bodyPr/>
          <a:lstStyle/>
          <a:p>
            <a:r>
              <a:rPr lang="en-IE" b="0" dirty="0"/>
              <a:t>Fjármálaleg frammistaða og leiðréttingar</a:t>
            </a:r>
          </a:p>
        </p:txBody>
      </p:sp>
      <p:sp>
        <p:nvSpPr>
          <p:cNvPr id="10" name="Text Placeholder 9">
            <a:extLst>
              <a:ext uri="{FF2B5EF4-FFF2-40B4-BE49-F238E27FC236}">
                <a16:creationId xmlns:a16="http://schemas.microsoft.com/office/drawing/2014/main" id="{0D82A18A-A07D-EF0E-1568-38AB6FA2DD6A}"/>
              </a:ext>
            </a:extLst>
          </p:cNvPr>
          <p:cNvSpPr>
            <a:spLocks noGrp="1"/>
          </p:cNvSpPr>
          <p:nvPr>
            <p:ph type="body" sz="quarter" idx="19"/>
          </p:nvPr>
        </p:nvSpPr>
        <p:spPr>
          <a:xfrm>
            <a:off x="691820" y="2170073"/>
            <a:ext cx="2597067" cy="385564"/>
          </a:xfrm>
        </p:spPr>
        <p:txBody>
          <a:bodyPr/>
          <a:lstStyle/>
          <a:p>
            <a:r>
              <a:rPr lang="en-IE" dirty="0"/>
              <a:t>Fjármálastjórnun</a:t>
            </a:r>
          </a:p>
        </p:txBody>
      </p:sp>
    </p:spTree>
    <p:extLst>
      <p:ext uri="{BB962C8B-B14F-4D97-AF65-F5344CB8AC3E}">
        <p14:creationId xmlns:p14="http://schemas.microsoft.com/office/powerpoint/2010/main" val="13009759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C667E-1A55-F4F5-AA3B-2C3168FFD8A6}"/>
            </a:ext>
          </a:extLst>
        </p:cNvPr>
        <p:cNvGrpSpPr/>
        <p:nvPr/>
      </p:nvGrpSpPr>
      <p:grpSpPr>
        <a:xfrm>
          <a:off x="0" y="0"/>
          <a:ext cx="0" cy="0"/>
          <a:chOff x="0" y="0"/>
          <a:chExt cx="0" cy="0"/>
        </a:xfrm>
      </p:grpSpPr>
      <p:pic>
        <p:nvPicPr>
          <p:cNvPr id="3" name="Picture Placeholder 2" descr="A computer and papers on a table&#10;&#10;AI-generated content may be incorrect.">
            <a:extLst>
              <a:ext uri="{FF2B5EF4-FFF2-40B4-BE49-F238E27FC236}">
                <a16:creationId xmlns:a16="http://schemas.microsoft.com/office/drawing/2014/main" id="{686A3C86-0412-C4DA-4742-A48ECC306B9E}"/>
              </a:ext>
            </a:extLst>
          </p:cNvPr>
          <p:cNvPicPr>
            <a:picLocks noGrp="1" noChangeAspect="1"/>
          </p:cNvPicPr>
          <p:nvPr>
            <p:ph type="pic" sz="quarter" idx="10"/>
          </p:nvPr>
        </p:nvPicPr>
        <p:blipFill>
          <a:blip r:embed="rId2"/>
          <a:srcRect t="7069" b="7069"/>
          <a:stretch>
            <a:fillRect/>
          </a:stretch>
        </p:blipFill>
        <p:spPr/>
      </p:pic>
      <p:sp>
        <p:nvSpPr>
          <p:cNvPr id="11" name="Text Placeholder 10">
            <a:extLst>
              <a:ext uri="{FF2B5EF4-FFF2-40B4-BE49-F238E27FC236}">
                <a16:creationId xmlns:a16="http://schemas.microsoft.com/office/drawing/2014/main" id="{8AADCD6D-8DF4-5E19-ABCA-EFCD712BD4FD}"/>
              </a:ext>
            </a:extLst>
          </p:cNvPr>
          <p:cNvSpPr>
            <a:spLocks noGrp="1"/>
          </p:cNvSpPr>
          <p:nvPr>
            <p:ph type="body" sz="quarter" idx="21"/>
          </p:nvPr>
        </p:nvSpPr>
        <p:spPr>
          <a:xfrm>
            <a:off x="4371752" y="424440"/>
            <a:ext cx="6708624" cy="4530541"/>
          </a:xfrm>
        </p:spPr>
        <p:txBody>
          <a:bodyPr/>
          <a:lstStyle/>
          <a:p>
            <a:r>
              <a:rPr lang="en-IE" sz="2400" dirty="0">
                <a:solidFill>
                  <a:srgbClr val="595959"/>
                </a:solidFill>
              </a:rPr>
              <a:t>Þessi kafli fjallar um </a:t>
            </a:r>
            <a:r>
              <a:rPr lang="en-IE" sz="2400" b="1" dirty="0">
                <a:solidFill>
                  <a:srgbClr val="595959"/>
                </a:solidFill>
              </a:rPr>
              <a:t>að halda utan </a:t>
            </a:r>
            <a:r>
              <a:rPr lang="en-IE" sz="2400" dirty="0">
                <a:solidFill>
                  <a:srgbClr val="595959"/>
                </a:solidFill>
              </a:rPr>
              <a:t>um fjárhagslega heilsu fyrirtækisins. </a:t>
            </a:r>
          </a:p>
          <a:p>
            <a:endParaRPr lang="en-IE" sz="2400" dirty="0">
              <a:solidFill>
                <a:srgbClr val="595959"/>
              </a:solidFill>
            </a:endParaRPr>
          </a:p>
          <a:p>
            <a:r>
              <a:rPr lang="en-IE" sz="2400" dirty="0">
                <a:solidFill>
                  <a:srgbClr val="595959"/>
                </a:solidFill>
              </a:rPr>
              <a:t>Rétt eins og þú gætir kíkt á stigaskjá til að sjá hvernig leikurinn gengur, sýna fjárhagsskýrslur og fjárhagsáætlun þér hvernig gistiþjónustufyrirtækið þitt stendur fjárhagslega – þær segja þér hvort þú sért að vinna (hagnaður) eða tapa (tap) og af hverju. </a:t>
            </a:r>
          </a:p>
          <a:p>
            <a:endParaRPr lang="en-IE" sz="2400" dirty="0">
              <a:solidFill>
                <a:srgbClr val="595959"/>
              </a:solidFill>
            </a:endParaRPr>
          </a:p>
          <a:p>
            <a:r>
              <a:rPr lang="en-IE" sz="2400" dirty="0">
                <a:solidFill>
                  <a:srgbClr val="595959"/>
                </a:solidFill>
              </a:rPr>
              <a:t>Markmið </a:t>
            </a:r>
            <a:r>
              <a:rPr lang="en-US" sz="2400" dirty="0">
                <a:solidFill>
                  <a:srgbClr val="595959"/>
                </a:solidFill>
              </a:rPr>
              <a:t>reglulegrar yfirferðar á fjárhagsáætlun og rekstrarreikningum er að fylgjast með frammistöðu, greina </a:t>
            </a:r>
            <a:r>
              <a:rPr lang="en-IE" sz="2400" b="1" dirty="0">
                <a:solidFill>
                  <a:srgbClr val="595959"/>
                </a:solidFill>
              </a:rPr>
              <a:t>viðvörunarmerki snemma </a:t>
            </a:r>
            <a:r>
              <a:rPr lang="en-IE" sz="2400" dirty="0">
                <a:solidFill>
                  <a:srgbClr val="595959"/>
                </a:solidFill>
              </a:rPr>
              <a:t>og taka upplýstar ákvarðanir byggðar á raunverulegum gögnum frekar en innsæi. </a:t>
            </a:r>
          </a:p>
          <a:p>
            <a:endParaRPr lang="en-GB" sz="2400" b="1" dirty="0">
              <a:solidFill>
                <a:srgbClr val="595959"/>
              </a:solidFill>
            </a:endParaRPr>
          </a:p>
          <a:p>
            <a:pPr>
              <a:spcAft>
                <a:spcPts val="600"/>
              </a:spcAft>
            </a:pPr>
            <a:endParaRPr lang="en-IE" sz="2400" dirty="0"/>
          </a:p>
        </p:txBody>
      </p:sp>
      <p:sp>
        <p:nvSpPr>
          <p:cNvPr id="9" name="Text Placeholder 8">
            <a:extLst>
              <a:ext uri="{FF2B5EF4-FFF2-40B4-BE49-F238E27FC236}">
                <a16:creationId xmlns:a16="http://schemas.microsoft.com/office/drawing/2014/main" id="{55438449-DA17-B392-BFE3-AC223D4D70D9}"/>
              </a:ext>
            </a:extLst>
          </p:cNvPr>
          <p:cNvSpPr>
            <a:spLocks noGrp="1"/>
          </p:cNvSpPr>
          <p:nvPr>
            <p:ph type="body" sz="quarter" idx="18"/>
          </p:nvPr>
        </p:nvSpPr>
        <p:spPr>
          <a:xfrm>
            <a:off x="543366" y="3392026"/>
            <a:ext cx="2893974" cy="1049221"/>
          </a:xfrm>
        </p:spPr>
        <p:txBody>
          <a:bodyPr/>
          <a:lstStyle/>
          <a:p>
            <a:r>
              <a:rPr lang="en-IE" b="0" dirty="0"/>
              <a:t>Fjármálaleg frammistaða og leiðréttingar</a:t>
            </a:r>
          </a:p>
        </p:txBody>
      </p:sp>
      <p:sp>
        <p:nvSpPr>
          <p:cNvPr id="10" name="Text Placeholder 9">
            <a:extLst>
              <a:ext uri="{FF2B5EF4-FFF2-40B4-BE49-F238E27FC236}">
                <a16:creationId xmlns:a16="http://schemas.microsoft.com/office/drawing/2014/main" id="{DE7F925C-A927-6731-9E4C-6FF8D755EDE3}"/>
              </a:ext>
            </a:extLst>
          </p:cNvPr>
          <p:cNvSpPr>
            <a:spLocks noGrp="1"/>
          </p:cNvSpPr>
          <p:nvPr>
            <p:ph type="body" sz="quarter" idx="19"/>
          </p:nvPr>
        </p:nvSpPr>
        <p:spPr>
          <a:xfrm>
            <a:off x="691820" y="2170073"/>
            <a:ext cx="2597067" cy="385564"/>
          </a:xfrm>
        </p:spPr>
        <p:txBody>
          <a:bodyPr/>
          <a:lstStyle/>
          <a:p>
            <a:r>
              <a:rPr lang="en-IE" dirty="0"/>
              <a:t>Fjármálastjórnun</a:t>
            </a:r>
          </a:p>
        </p:txBody>
      </p:sp>
    </p:spTree>
    <p:extLst>
      <p:ext uri="{BB962C8B-B14F-4D97-AF65-F5344CB8AC3E}">
        <p14:creationId xmlns:p14="http://schemas.microsoft.com/office/powerpoint/2010/main" val="1482992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ggy bank and dart board&#10;&#10;AI-generated content may be incorrect.">
            <a:extLst>
              <a:ext uri="{FF2B5EF4-FFF2-40B4-BE49-F238E27FC236}">
                <a16:creationId xmlns:a16="http://schemas.microsoft.com/office/drawing/2014/main" id="{23CBACEC-EC81-3551-B30F-F528A9C56B0C}"/>
              </a:ext>
            </a:extLst>
          </p:cNvPr>
          <p:cNvPicPr>
            <a:picLocks noGrp="1" noChangeAspect="1"/>
          </p:cNvPicPr>
          <p:nvPr>
            <p:ph type="pic" sz="quarter" idx="10"/>
          </p:nvPr>
        </p:nvPicPr>
        <p:blipFill>
          <a:blip r:embed="rId2"/>
          <a:srcRect t="7352" b="7352"/>
          <a:stretch>
            <a:fillRect/>
          </a:stretch>
        </p:blipFill>
        <p:spPr/>
      </p:pic>
      <p:sp>
        <p:nvSpPr>
          <p:cNvPr id="11" name="Text Placeholder 10">
            <a:extLst>
              <a:ext uri="{FF2B5EF4-FFF2-40B4-BE49-F238E27FC236}">
                <a16:creationId xmlns:a16="http://schemas.microsoft.com/office/drawing/2014/main" id="{EF6E8BE2-6524-BCEC-86FA-97B3E434826E}"/>
              </a:ext>
            </a:extLst>
          </p:cNvPr>
          <p:cNvSpPr>
            <a:spLocks noGrp="1"/>
          </p:cNvSpPr>
          <p:nvPr>
            <p:ph type="body" sz="quarter" idx="21"/>
          </p:nvPr>
        </p:nvSpPr>
        <p:spPr>
          <a:xfrm>
            <a:off x="4371752" y="291650"/>
            <a:ext cx="7428648" cy="4530541"/>
          </a:xfrm>
        </p:spPr>
        <p:txBody>
          <a:bodyPr/>
          <a:lstStyle/>
          <a:p>
            <a:pPr>
              <a:spcAft>
                <a:spcPts val="1200"/>
              </a:spcAft>
            </a:pPr>
            <a:r>
              <a:rPr lang="en-IE" sz="2400" b="1" dirty="0"/>
              <a:t>Í samhengi </a:t>
            </a:r>
            <a:r>
              <a:rPr lang="en-IE" sz="2400" dirty="0"/>
              <a:t>þurfa jafnvel litlir gestahúsrekstraraðilar að skilja tölur sínar; þetta er ekki bara eitthvað fyrir stór hótelkeðjur eða endurskoðendur. Markmiðið er að búa til og fara yfir helstu fjárhagsyfirlit (eins og rekstrarreikning og sjóðstreymisstjórnun) og önnur frammistöðuvísi, útskýra hvað hvert þeirra gerir og hvernig þau hjálpa þér að reka fyrirtækið betur.</a:t>
            </a:r>
          </a:p>
          <a:p>
            <a:pPr>
              <a:spcAft>
                <a:spcPts val="1200"/>
              </a:spcAft>
            </a:pPr>
            <a:r>
              <a:rPr lang="en-US" sz="2400" b="1" dirty="0">
                <a:solidFill>
                  <a:srgbClr val="E96751"/>
                </a:solidFill>
              </a:rPr>
              <a:t>Til dæmis </a:t>
            </a:r>
            <a:r>
              <a:rPr lang="en-US" sz="2400" dirty="0"/>
              <a:t>gætu yfirlýsingarnar varpað ljósi á veikleika (svo sem mjög þröngar hagnaðarmörk eða háða einu árstíð). Þetta leiðir eðlilega til </a:t>
            </a:r>
            <a:r>
              <a:rPr lang="en-US" sz="2400" b="1" dirty="0"/>
              <a:t>áhættustýringar </a:t>
            </a:r>
            <a:r>
              <a:rPr lang="en-US" sz="2400" dirty="0"/>
              <a:t>– næsta kafla – þar sem við ræðum hvernig verja má fyrirtækið þitt gegn bakslagi og tryggja að fjárhagsyfirlýsingarnar haldist heilbrigðar.</a:t>
            </a:r>
            <a:endParaRPr lang="en-IE" sz="2400" dirty="0"/>
          </a:p>
          <a:p>
            <a:pPr>
              <a:spcAft>
                <a:spcPts val="1200"/>
              </a:spcAft>
            </a:pPr>
            <a:r>
              <a:rPr lang="en-IE" sz="2400" dirty="0"/>
              <a:t>Í lok þessa kafla munt þú vita hvernig á að lesa fjárhagslegu "söguna" af fyrirtækinu þínu og nota hana til að stýra því í átt að árangri.</a:t>
            </a:r>
          </a:p>
          <a:p>
            <a:pPr>
              <a:spcAft>
                <a:spcPts val="1200"/>
              </a:spcAft>
            </a:pPr>
            <a:endParaRPr lang="en-IE" sz="2400" dirty="0"/>
          </a:p>
          <a:p>
            <a:pPr>
              <a:spcAft>
                <a:spcPts val="1200"/>
              </a:spcAft>
            </a:pPr>
            <a:endParaRPr lang="en-IE" sz="2400" dirty="0"/>
          </a:p>
        </p:txBody>
      </p:sp>
      <p:sp>
        <p:nvSpPr>
          <p:cNvPr id="16" name="Text Placeholder 9">
            <a:extLst>
              <a:ext uri="{FF2B5EF4-FFF2-40B4-BE49-F238E27FC236}">
                <a16:creationId xmlns:a16="http://schemas.microsoft.com/office/drawing/2014/main" id="{34735EEC-155B-9534-147C-DD56C716CBDB}"/>
              </a:ext>
            </a:extLst>
          </p:cNvPr>
          <p:cNvSpPr txBox="1">
            <a:spLocks/>
          </p:cNvSpPr>
          <p:nvPr/>
        </p:nvSpPr>
        <p:spPr>
          <a:xfrm>
            <a:off x="691820" y="2170073"/>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Fjármálastjórnun</a:t>
            </a:r>
            <a:endParaRPr lang="en-IE" dirty="0"/>
          </a:p>
        </p:txBody>
      </p:sp>
    </p:spTree>
    <p:extLst>
      <p:ext uri="{BB962C8B-B14F-4D97-AF65-F5344CB8AC3E}">
        <p14:creationId xmlns:p14="http://schemas.microsoft.com/office/powerpoint/2010/main" val="5480905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close-up of a paper money&#10;&#10;AI-generated content may be incorrect.">
            <a:extLst>
              <a:ext uri="{FF2B5EF4-FFF2-40B4-BE49-F238E27FC236}">
                <a16:creationId xmlns:a16="http://schemas.microsoft.com/office/drawing/2014/main" id="{8131512F-7D00-85A9-B0A5-3199020D887A}"/>
              </a:ext>
            </a:extLst>
          </p:cNvPr>
          <p:cNvPicPr>
            <a:picLocks noGrp="1" noChangeAspect="1"/>
          </p:cNvPicPr>
          <p:nvPr>
            <p:ph type="pic" sz="quarter" idx="10"/>
          </p:nvPr>
        </p:nvPicPr>
        <p:blipFill>
          <a:blip r:embed="rId2"/>
          <a:srcRect t="304" b="304"/>
          <a:stretch>
            <a:fillRect/>
          </a:stretch>
        </p:blipFill>
        <p:spPr/>
      </p:pic>
      <p:sp>
        <p:nvSpPr>
          <p:cNvPr id="19" name="Text Placeholder 18">
            <a:extLst>
              <a:ext uri="{FF2B5EF4-FFF2-40B4-BE49-F238E27FC236}">
                <a16:creationId xmlns:a16="http://schemas.microsoft.com/office/drawing/2014/main" id="{BC3FA14C-0B0F-4C3E-7714-24F8A1DCB64C}"/>
              </a:ext>
            </a:extLst>
          </p:cNvPr>
          <p:cNvSpPr>
            <a:spLocks noGrp="1"/>
          </p:cNvSpPr>
          <p:nvPr>
            <p:ph type="body" sz="quarter" idx="66"/>
          </p:nvPr>
        </p:nvSpPr>
        <p:spPr/>
        <p:txBody>
          <a:bodyPr/>
          <a:lstStyle/>
          <a:p>
            <a:endParaRPr lang="en-IE"/>
          </a:p>
        </p:txBody>
      </p:sp>
      <p:sp>
        <p:nvSpPr>
          <p:cNvPr id="14" name="Text Placeholder 13">
            <a:extLst>
              <a:ext uri="{FF2B5EF4-FFF2-40B4-BE49-F238E27FC236}">
                <a16:creationId xmlns:a16="http://schemas.microsoft.com/office/drawing/2014/main" id="{367F8778-7CD0-2F78-07F7-A095C127FBD3}"/>
              </a:ext>
            </a:extLst>
          </p:cNvPr>
          <p:cNvSpPr>
            <a:spLocks noGrp="1"/>
          </p:cNvSpPr>
          <p:nvPr>
            <p:ph type="body" sz="quarter" idx="16"/>
          </p:nvPr>
        </p:nvSpPr>
        <p:spPr>
          <a:xfrm>
            <a:off x="4295552" y="186544"/>
            <a:ext cx="7591647" cy="803654"/>
          </a:xfrm>
        </p:spPr>
        <p:txBody>
          <a:bodyPr/>
          <a:lstStyle/>
          <a:p>
            <a:r>
              <a:rPr lang="en-IE" sz="3000" dirty="0"/>
              <a:t>Fjármálayfirlit og frammistöðueftirlit</a:t>
            </a:r>
          </a:p>
        </p:txBody>
      </p:sp>
      <p:sp>
        <p:nvSpPr>
          <p:cNvPr id="17" name="Text Placeholder 16">
            <a:extLst>
              <a:ext uri="{FF2B5EF4-FFF2-40B4-BE49-F238E27FC236}">
                <a16:creationId xmlns:a16="http://schemas.microsoft.com/office/drawing/2014/main" id="{70F7D120-8C6E-EBB2-58E6-5505CACD3F91}"/>
              </a:ext>
            </a:extLst>
          </p:cNvPr>
          <p:cNvSpPr>
            <a:spLocks noGrp="1"/>
          </p:cNvSpPr>
          <p:nvPr>
            <p:ph type="body" sz="quarter" idx="21"/>
          </p:nvPr>
        </p:nvSpPr>
        <p:spPr>
          <a:xfrm>
            <a:off x="4295553" y="709648"/>
            <a:ext cx="7221426" cy="4530541"/>
          </a:xfrm>
        </p:spPr>
        <p:txBody>
          <a:bodyPr/>
          <a:lstStyle/>
          <a:p>
            <a:pPr>
              <a:spcAft>
                <a:spcPts val="600"/>
              </a:spcAft>
            </a:pPr>
            <a:r>
              <a:rPr lang="en-US" sz="2400" dirty="0"/>
              <a:t>Þessi kafli kynnir grunnfjárhagsyfirlitin, með áherslu á rekstrarreikninginn (einnig kallaðan </a:t>
            </a:r>
            <a:r>
              <a:rPr lang="en-US" sz="2400" b="1" dirty="0"/>
              <a:t>tekju-</a:t>
            </a:r>
            <a:r>
              <a:rPr lang="en-US" sz="2400" dirty="0"/>
              <a:t> og </a:t>
            </a:r>
            <a:r>
              <a:rPr lang="en-US" sz="2400" b="1" dirty="0"/>
              <a:t>gjaldayfirlit) </a:t>
            </a:r>
            <a:r>
              <a:rPr lang="en-US" sz="2400" dirty="0"/>
              <a:t>og hvernig á að nota hann. </a:t>
            </a:r>
          </a:p>
          <a:p>
            <a:pPr>
              <a:spcAft>
                <a:spcPts val="600"/>
              </a:spcAft>
            </a:pPr>
            <a:r>
              <a:rPr lang="en-US" sz="2400" dirty="0"/>
              <a:t>Lærðu hvernig </a:t>
            </a:r>
            <a:r>
              <a:rPr lang="en-US" sz="2400" b="1" dirty="0"/>
              <a:t>rekstrarreikningur </a:t>
            </a:r>
            <a:r>
              <a:rPr lang="en-US" sz="2400" dirty="0" err="1"/>
              <a:t>dregur saman </a:t>
            </a:r>
            <a:r>
              <a:rPr lang="en-US" sz="2400" dirty="0"/>
              <a:t>tekjur og gjöld þín yfir ákveðið tímabil og sýnir hvort þú hafir hagnast eða orðið fyrir tapi. </a:t>
            </a:r>
          </a:p>
          <a:p>
            <a:pPr>
              <a:spcAft>
                <a:spcPts val="600"/>
              </a:spcAft>
            </a:pPr>
            <a:r>
              <a:rPr lang="en-US" sz="2400" b="1" dirty="0"/>
              <a:t>Að lesa rekstrarreikning reglulega </a:t>
            </a:r>
            <a:r>
              <a:rPr lang="en-US" sz="2400" dirty="0"/>
              <a:t>(t.d. mánaðarlega eða ársfjórðungslega) gerir þér kleift að sjá hvort áætlanir þínar gangi upp – t.d. eru útgjöldin í samræmi við fjárhagsáætlunina? Færðu nægar tekjur við núverandi verðlagningu og nýtingu? </a:t>
            </a:r>
          </a:p>
          <a:p>
            <a:pPr>
              <a:spcAft>
                <a:spcPts val="600"/>
              </a:spcAft>
            </a:pPr>
            <a:r>
              <a:rPr lang="en-US" sz="2400" dirty="0"/>
              <a:t>Með </a:t>
            </a:r>
            <a:r>
              <a:rPr lang="en-US" sz="2400" dirty="0" err="1"/>
              <a:t>því að greina </a:t>
            </a:r>
            <a:r>
              <a:rPr lang="en-US" sz="2400" dirty="0"/>
              <a:t>þessa yfirlýsingu geturðu </a:t>
            </a:r>
            <a:r>
              <a:rPr lang="en-US" sz="2400" b="1" dirty="0"/>
              <a:t>greint svið sem þarfnast úrbóta eða kostnaðarskurðar og séð hvað gengur vel </a:t>
            </a:r>
            <a:r>
              <a:rPr lang="en-US" sz="2400" dirty="0"/>
              <a:t>(t.d. gætu aukasölur á mat og drykk verið frábærar, en rekstrarkostnaður verið að hækka). </a:t>
            </a:r>
            <a:endParaRPr lang="en-IE" sz="2400" dirty="0"/>
          </a:p>
        </p:txBody>
      </p:sp>
      <p:sp>
        <p:nvSpPr>
          <p:cNvPr id="15" name="Text Placeholder 14">
            <a:extLst>
              <a:ext uri="{FF2B5EF4-FFF2-40B4-BE49-F238E27FC236}">
                <a16:creationId xmlns:a16="http://schemas.microsoft.com/office/drawing/2014/main" id="{01761AFF-455F-81D7-397A-6C4000D30009}"/>
              </a:ext>
            </a:extLst>
          </p:cNvPr>
          <p:cNvSpPr>
            <a:spLocks noGrp="1"/>
          </p:cNvSpPr>
          <p:nvPr>
            <p:ph type="body" sz="quarter" idx="18"/>
          </p:nvPr>
        </p:nvSpPr>
        <p:spPr/>
        <p:txBody>
          <a:bodyPr/>
          <a:lstStyle/>
          <a:p>
            <a:r>
              <a:rPr lang="en-IE" sz="3200" b="0" dirty="0"/>
              <a:t>Inngangur</a:t>
            </a:r>
          </a:p>
        </p:txBody>
      </p:sp>
      <p:sp>
        <p:nvSpPr>
          <p:cNvPr id="16" name="Text Placeholder 15">
            <a:extLst>
              <a:ext uri="{FF2B5EF4-FFF2-40B4-BE49-F238E27FC236}">
                <a16:creationId xmlns:a16="http://schemas.microsoft.com/office/drawing/2014/main" id="{F0C588D1-D8FE-D5D9-B7FC-E54F8715E8B9}"/>
              </a:ext>
            </a:extLst>
          </p:cNvPr>
          <p:cNvSpPr>
            <a:spLocks noGrp="1"/>
          </p:cNvSpPr>
          <p:nvPr>
            <p:ph type="body" sz="quarter" idx="19"/>
          </p:nvPr>
        </p:nvSpPr>
        <p:spPr>
          <a:xfrm>
            <a:off x="691820" y="2118773"/>
            <a:ext cx="2597067" cy="385564"/>
          </a:xfrm>
        </p:spPr>
        <p:txBody>
          <a:bodyPr/>
          <a:lstStyle/>
          <a:p>
            <a:r>
              <a:rPr lang="en-IE" dirty="0"/>
              <a:t>Frammistaðarskráning</a:t>
            </a:r>
          </a:p>
        </p:txBody>
      </p:sp>
    </p:spTree>
    <p:extLst>
      <p:ext uri="{BB962C8B-B14F-4D97-AF65-F5344CB8AC3E}">
        <p14:creationId xmlns:p14="http://schemas.microsoft.com/office/powerpoint/2010/main" val="30627320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696EB-F330-3FC2-12A9-DDF6B7EDF63E}"/>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2FDDED97-A365-41C6-033E-5AB21C7B21DF}"/>
              </a:ext>
            </a:extLst>
          </p:cNvPr>
          <p:cNvSpPr/>
          <p:nvPr/>
        </p:nvSpPr>
        <p:spPr>
          <a:xfrm>
            <a:off x="5834920" y="1602982"/>
            <a:ext cx="6242474" cy="1714334"/>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4" name="Freeform: Shape 23">
            <a:extLst>
              <a:ext uri="{FF2B5EF4-FFF2-40B4-BE49-F238E27FC236}">
                <a16:creationId xmlns:a16="http://schemas.microsoft.com/office/drawing/2014/main" id="{BFB0531A-DC3A-D1A8-A3FD-1BE2579542A0}"/>
              </a:ext>
            </a:extLst>
          </p:cNvPr>
          <p:cNvSpPr/>
          <p:nvPr/>
        </p:nvSpPr>
        <p:spPr>
          <a:xfrm>
            <a:off x="5854341" y="3456381"/>
            <a:ext cx="6138006" cy="147532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CE90ED34-D336-41B9-BBDE-59280ED08482}"/>
              </a:ext>
            </a:extLst>
          </p:cNvPr>
          <p:cNvSpPr/>
          <p:nvPr/>
        </p:nvSpPr>
        <p:spPr>
          <a:xfrm>
            <a:off x="5889865" y="5042381"/>
            <a:ext cx="6138006" cy="1631216"/>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40076A18-FC20-9265-9DD0-2A2442BA15C4}"/>
              </a:ext>
            </a:extLst>
          </p:cNvPr>
          <p:cNvSpPr>
            <a:spLocks noGrp="1"/>
          </p:cNvSpPr>
          <p:nvPr>
            <p:ph type="body" sz="quarter" idx="16"/>
          </p:nvPr>
        </p:nvSpPr>
        <p:spPr>
          <a:xfrm>
            <a:off x="798381" y="410879"/>
            <a:ext cx="10764969" cy="803654"/>
          </a:xfrm>
        </p:spPr>
        <p:txBody>
          <a:bodyPr/>
          <a:lstStyle/>
          <a:p>
            <a:r>
              <a:rPr lang="en-IE" sz="3200" dirty="0">
                <a:solidFill>
                  <a:srgbClr val="E96751"/>
                </a:solidFill>
              </a:rPr>
              <a:t>Fjármálayfirlit </a:t>
            </a:r>
            <a:r>
              <a:rPr lang="en-IE" sz="3200" b="0" dirty="0">
                <a:solidFill>
                  <a:srgbClr val="595959"/>
                </a:solidFill>
              </a:rPr>
              <a:t>(niðurstöður endurskoðunar)</a:t>
            </a:r>
          </a:p>
          <a:p>
            <a:r>
              <a:rPr lang="en-US" sz="3200" b="0" i="1" dirty="0">
                <a:solidFill>
                  <a:srgbClr val="459597"/>
                </a:solidFill>
              </a:rPr>
              <a:t>Hvað gerðist í raun fjárhagslega og hvernig get ég bætt mig?</a:t>
            </a:r>
          </a:p>
        </p:txBody>
      </p:sp>
      <p:cxnSp>
        <p:nvCxnSpPr>
          <p:cNvPr id="2" name="Straight Connector 1">
            <a:extLst>
              <a:ext uri="{FF2B5EF4-FFF2-40B4-BE49-F238E27FC236}">
                <a16:creationId xmlns:a16="http://schemas.microsoft.com/office/drawing/2014/main" id="{09D97B06-A5CD-529B-705E-07CD8E3F85C6}"/>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B6B25F7A-2C54-E81C-0518-377BC9059A2B}"/>
              </a:ext>
            </a:extLst>
          </p:cNvPr>
          <p:cNvGrpSpPr/>
          <p:nvPr/>
        </p:nvGrpSpPr>
        <p:grpSpPr>
          <a:xfrm>
            <a:off x="219074" y="1695827"/>
            <a:ext cx="5615847" cy="4995940"/>
            <a:chOff x="3565479" y="1526110"/>
            <a:chExt cx="6015213" cy="4925569"/>
          </a:xfrm>
          <a:solidFill>
            <a:schemeClr val="accent6">
              <a:lumMod val="60000"/>
              <a:lumOff val="40000"/>
            </a:schemeClr>
          </a:solidFill>
        </p:grpSpPr>
        <p:sp>
          <p:nvSpPr>
            <p:cNvPr id="13" name="Rectangle: Rounded Corners 12">
              <a:extLst>
                <a:ext uri="{FF2B5EF4-FFF2-40B4-BE49-F238E27FC236}">
                  <a16:creationId xmlns:a16="http://schemas.microsoft.com/office/drawing/2014/main" id="{A9E0F74C-AFA4-1CD4-91E5-89E0A5B6C1B4}"/>
                </a:ext>
              </a:extLst>
            </p:cNvPr>
            <p:cNvSpPr/>
            <p:nvPr/>
          </p:nvSpPr>
          <p:spPr>
            <a:xfrm>
              <a:off x="3565479" y="1526110"/>
              <a:ext cx="6015213" cy="4925569"/>
            </a:xfrm>
            <a:prstGeom prst="roundRect">
              <a:avLst>
                <a:gd name="adj" fmla="val 13233"/>
              </a:avLst>
            </a:prstGeom>
            <a:gr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D5F37AE2-E586-5478-6430-203E9A69D631}"/>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grpSp>
      <p:sp>
        <p:nvSpPr>
          <p:cNvPr id="8" name="TextBox 7">
            <a:extLst>
              <a:ext uri="{FF2B5EF4-FFF2-40B4-BE49-F238E27FC236}">
                <a16:creationId xmlns:a16="http://schemas.microsoft.com/office/drawing/2014/main" id="{1B608516-664E-A36D-0AD7-6318F4528739}"/>
              </a:ext>
            </a:extLst>
          </p:cNvPr>
          <p:cNvSpPr txBox="1"/>
          <p:nvPr/>
        </p:nvSpPr>
        <p:spPr>
          <a:xfrm>
            <a:off x="516702" y="1770932"/>
            <a:ext cx="4604645" cy="4985980"/>
          </a:xfrm>
          <a:prstGeom prst="rect">
            <a:avLst/>
          </a:prstGeom>
          <a:noFill/>
        </p:spPr>
        <p:txBody>
          <a:bodyPr wrap="square" rtlCol="0">
            <a:spAutoFit/>
          </a:bodyPr>
          <a:lstStyle/>
          <a:p>
            <a:pPr>
              <a:spcAft>
                <a:spcPts val="600"/>
              </a:spcAft>
            </a:pPr>
            <a:r>
              <a:rPr lang="en-US" sz="2200" b="1" dirty="0">
                <a:solidFill>
                  <a:srgbClr val="595959"/>
                </a:solidFill>
              </a:rPr>
              <a:t>Þú útbýr fjárhagsskýrslur </a:t>
            </a:r>
            <a:r>
              <a:rPr lang="en-US" sz="2200" dirty="0">
                <a:solidFill>
                  <a:srgbClr val="595959"/>
                </a:solidFill>
              </a:rPr>
              <a:t>til að sjá hvað raunverulega gerðist. Búðu til rekstrarreikning, sjóðstreymi og efnahagsreikning til að meta raunverulega fjárhagsstöðu fyrirtækisins.</a:t>
            </a:r>
          </a:p>
          <a:p>
            <a:pPr>
              <a:spcAft>
                <a:spcPts val="600"/>
              </a:spcAft>
            </a:pPr>
            <a:r>
              <a:rPr lang="en-US" sz="2200" b="1" dirty="0">
                <a:solidFill>
                  <a:srgbClr val="595959"/>
                </a:solidFill>
              </a:rPr>
              <a:t>Í lok tímabilsins </a:t>
            </a:r>
            <a:r>
              <a:rPr lang="en-US" sz="2200" dirty="0">
                <a:solidFill>
                  <a:srgbClr val="595959"/>
                </a:solidFill>
              </a:rPr>
              <a:t>(mánaðarlega, ársfjórðungslega, árlega) útbýrðu þú fjárhagsskýrslur. </a:t>
            </a:r>
            <a:r>
              <a:rPr lang="en-US" sz="2200" dirty="0" err="1">
                <a:solidFill>
                  <a:srgbClr val="595959"/>
                </a:solidFill>
              </a:rPr>
              <a:t>Samantekt </a:t>
            </a:r>
            <a:r>
              <a:rPr lang="en-US" sz="2200" dirty="0">
                <a:solidFill>
                  <a:srgbClr val="595959"/>
                </a:solidFill>
              </a:rPr>
              <a:t>niðurstaðna, gerðu skýrslur og íhugaðu.</a:t>
            </a:r>
          </a:p>
          <a:p>
            <a:pPr>
              <a:spcAft>
                <a:spcPts val="600"/>
              </a:spcAft>
            </a:pPr>
            <a:r>
              <a:rPr lang="en-US" sz="2200" b="1" dirty="0">
                <a:solidFill>
                  <a:srgbClr val="595959"/>
                </a:solidFill>
              </a:rPr>
              <a:t>Aðlaga stefnu eða spár </a:t>
            </a:r>
            <a:r>
              <a:rPr lang="en-US" sz="2200" i="1" dirty="0">
                <a:solidFill>
                  <a:srgbClr val="595959"/>
                </a:solidFill>
              </a:rPr>
              <a:t>(viðbrögð og umbætur) </a:t>
            </a:r>
            <a:r>
              <a:rPr lang="en-US" sz="2200" dirty="0">
                <a:solidFill>
                  <a:srgbClr val="595959"/>
                </a:solidFill>
              </a:rPr>
              <a:t>→ Miðað við frammistöðu, taka ákvarðanir, </a:t>
            </a:r>
            <a:r>
              <a:rPr lang="en-US" sz="2200" dirty="0" err="1">
                <a:solidFill>
                  <a:srgbClr val="595959"/>
                </a:solidFill>
              </a:rPr>
              <a:t>t.d</a:t>
            </a:r>
            <a:r>
              <a:rPr lang="en-US" sz="2200" dirty="0">
                <a:solidFill>
                  <a:srgbClr val="595959"/>
                </a:solidFill>
              </a:rPr>
              <a:t>. breyta verðlagningu, draga úr kostnaði, hefja kynningar eða endurskoða fjárhagsáætlun fyrir næsta tímabil.</a:t>
            </a:r>
            <a:endParaRPr lang="en-GB" sz="2200" i="1" dirty="0">
              <a:solidFill>
                <a:srgbClr val="595959"/>
              </a:solidFill>
            </a:endParaRPr>
          </a:p>
        </p:txBody>
      </p:sp>
      <p:sp>
        <p:nvSpPr>
          <p:cNvPr id="28" name="TextBox 27">
            <a:extLst>
              <a:ext uri="{FF2B5EF4-FFF2-40B4-BE49-F238E27FC236}">
                <a16:creationId xmlns:a16="http://schemas.microsoft.com/office/drawing/2014/main" id="{986D1A7F-4F3B-5F95-FB27-A191DA1F01BE}"/>
              </a:ext>
            </a:extLst>
          </p:cNvPr>
          <p:cNvSpPr txBox="1"/>
          <p:nvPr/>
        </p:nvSpPr>
        <p:spPr>
          <a:xfrm>
            <a:off x="6482318" y="5071431"/>
            <a:ext cx="5525376" cy="1631216"/>
          </a:xfrm>
          <a:prstGeom prst="rect">
            <a:avLst/>
          </a:prstGeom>
          <a:noFill/>
        </p:spPr>
        <p:txBody>
          <a:bodyPr wrap="square" rtlCol="0">
            <a:spAutoFit/>
          </a:bodyPr>
          <a:lstStyle/>
          <a:p>
            <a:r>
              <a:rPr lang="en-IE" sz="2000" b="1" dirty="0">
                <a:solidFill>
                  <a:schemeClr val="bg1"/>
                </a:solidFill>
              </a:rPr>
              <a:t>Gjaldmiðlaskrá</a:t>
            </a:r>
          </a:p>
          <a:p>
            <a:r>
              <a:rPr lang="en-IE" sz="2000" dirty="0">
                <a:solidFill>
                  <a:schemeClr val="bg1"/>
                </a:solidFill>
              </a:rPr>
              <a:t>Yfirlit yfir fjárhagsstöðu. Eignir (t.d. reiðufé, búnaður, fasteignir), skuldir (t.d. lán, reikningar) og eigið fé (t.d. fjárfestingar)</a:t>
            </a:r>
          </a:p>
          <a:p>
            <a:r>
              <a:rPr lang="en-IE" sz="2000" b="1" dirty="0">
                <a:solidFill>
                  <a:schemeClr val="bg1"/>
                </a:solidFill>
              </a:rPr>
              <a:t>Eignir = Skuldir + Eigið fé</a:t>
            </a:r>
            <a:endParaRPr lang="en-US" sz="2000" b="1" dirty="0">
              <a:solidFill>
                <a:schemeClr val="bg1"/>
              </a:solidFill>
            </a:endParaRPr>
          </a:p>
        </p:txBody>
      </p:sp>
      <p:sp>
        <p:nvSpPr>
          <p:cNvPr id="29" name="TextBox 28">
            <a:extLst>
              <a:ext uri="{FF2B5EF4-FFF2-40B4-BE49-F238E27FC236}">
                <a16:creationId xmlns:a16="http://schemas.microsoft.com/office/drawing/2014/main" id="{2B930F8C-1B8E-6AE8-E074-592CCA4EE95B}"/>
              </a:ext>
            </a:extLst>
          </p:cNvPr>
          <p:cNvSpPr txBox="1"/>
          <p:nvPr/>
        </p:nvSpPr>
        <p:spPr>
          <a:xfrm>
            <a:off x="6482318" y="3488453"/>
            <a:ext cx="5525376" cy="1323439"/>
          </a:xfrm>
          <a:prstGeom prst="rect">
            <a:avLst/>
          </a:prstGeom>
          <a:noFill/>
        </p:spPr>
        <p:txBody>
          <a:bodyPr wrap="square" rtlCol="0">
            <a:spAutoFit/>
          </a:bodyPr>
          <a:lstStyle/>
          <a:p>
            <a:r>
              <a:rPr lang="en-IE" sz="2000" b="1" dirty="0">
                <a:solidFill>
                  <a:schemeClr val="bg1"/>
                </a:solidFill>
              </a:rPr>
              <a:t>Greiðsluskrá</a:t>
            </a:r>
          </a:p>
          <a:p>
            <a:r>
              <a:rPr lang="en-US" sz="2000" dirty="0">
                <a:solidFill>
                  <a:schemeClr val="bg1"/>
                </a:solidFill>
              </a:rPr>
              <a:t>Fé sem fer inn í og út úr fyrirtækinu. Rekstrar-, fjármögnunar- og fjárfestingarsjóðsstreymi. </a:t>
            </a:r>
            <a:r>
              <a:rPr lang="en-US" sz="2000" b="1" dirty="0">
                <a:solidFill>
                  <a:schemeClr val="bg1"/>
                </a:solidFill>
              </a:rPr>
              <a:t>Innstreymi </a:t>
            </a:r>
            <a:r>
              <a:rPr lang="en-US" sz="2000" dirty="0">
                <a:solidFill>
                  <a:schemeClr val="bg1"/>
                </a:solidFill>
              </a:rPr>
              <a:t>(t.d. styrkir/greiðslur) Útstreymi (t.d. þjónustugjöld, laun)</a:t>
            </a:r>
          </a:p>
        </p:txBody>
      </p:sp>
      <p:sp>
        <p:nvSpPr>
          <p:cNvPr id="30" name="TextBox 29">
            <a:extLst>
              <a:ext uri="{FF2B5EF4-FFF2-40B4-BE49-F238E27FC236}">
                <a16:creationId xmlns:a16="http://schemas.microsoft.com/office/drawing/2014/main" id="{2AF73DEA-A483-DBF5-D4D1-B7CDF614AC03}"/>
              </a:ext>
            </a:extLst>
          </p:cNvPr>
          <p:cNvSpPr txBox="1"/>
          <p:nvPr/>
        </p:nvSpPr>
        <p:spPr>
          <a:xfrm>
            <a:off x="6462896" y="1658105"/>
            <a:ext cx="5614498" cy="1631216"/>
          </a:xfrm>
          <a:prstGeom prst="rect">
            <a:avLst/>
          </a:prstGeom>
          <a:noFill/>
        </p:spPr>
        <p:txBody>
          <a:bodyPr wrap="square" rtlCol="0">
            <a:spAutoFit/>
          </a:bodyPr>
          <a:lstStyle/>
          <a:p>
            <a:r>
              <a:rPr lang="en-IE" sz="2000" b="1" dirty="0">
                <a:solidFill>
                  <a:schemeClr val="bg1"/>
                </a:solidFill>
              </a:rPr>
              <a:t>Reikningsskýrsla (hagnaður og tap)</a:t>
            </a:r>
          </a:p>
          <a:p>
            <a:r>
              <a:rPr lang="en-IE" sz="2000" dirty="0">
                <a:solidFill>
                  <a:schemeClr val="bg1"/>
                </a:solidFill>
              </a:rPr>
              <a:t>Arðsemi yfir tíma. </a:t>
            </a:r>
            <a:r>
              <a:rPr lang="en-IE" sz="2000" b="1" dirty="0">
                <a:solidFill>
                  <a:schemeClr val="bg1"/>
                </a:solidFill>
              </a:rPr>
              <a:t>Tekjur – Fjármunir = Hagnaður/Tap. </a:t>
            </a:r>
            <a:r>
              <a:rPr lang="en-IE" sz="2000" dirty="0">
                <a:solidFill>
                  <a:schemeClr val="bg1"/>
                </a:solidFill>
              </a:rPr>
              <a:t>(dæmi: heildartekjur af bókunum, bein kostnaðargreiðslur, rekstrarkostnaður, afskriftir og skattar) </a:t>
            </a:r>
            <a:r>
              <a:rPr lang="en-US" sz="2000" b="1" dirty="0">
                <a:solidFill>
                  <a:schemeClr val="bg1"/>
                </a:solidFill>
              </a:rPr>
              <a:t>Hreinn hagnaður eða tap </a:t>
            </a:r>
            <a:r>
              <a:rPr lang="en-US" sz="2000" dirty="0">
                <a:solidFill>
                  <a:schemeClr val="bg1"/>
                </a:solidFill>
              </a:rPr>
              <a:t>(lokaniðurstaða)</a:t>
            </a:r>
            <a:endParaRPr lang="en-US" sz="2000" b="1" dirty="0">
              <a:solidFill>
                <a:schemeClr val="bg1"/>
              </a:solidFill>
            </a:endParaRPr>
          </a:p>
        </p:txBody>
      </p:sp>
      <p:sp>
        <p:nvSpPr>
          <p:cNvPr id="60" name="Flowchart: Connector 59">
            <a:extLst>
              <a:ext uri="{FF2B5EF4-FFF2-40B4-BE49-F238E27FC236}">
                <a16:creationId xmlns:a16="http://schemas.microsoft.com/office/drawing/2014/main" id="{1EED0589-EDE8-6C34-4D72-20786313EB36}"/>
              </a:ext>
            </a:extLst>
          </p:cNvPr>
          <p:cNvSpPr/>
          <p:nvPr/>
        </p:nvSpPr>
        <p:spPr>
          <a:xfrm>
            <a:off x="5130501" y="1633311"/>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1" name="Flowchart: Connector 60">
            <a:extLst>
              <a:ext uri="{FF2B5EF4-FFF2-40B4-BE49-F238E27FC236}">
                <a16:creationId xmlns:a16="http://schemas.microsoft.com/office/drawing/2014/main" id="{10DF0152-EDE5-7335-4465-F13BD9DA6108}"/>
              </a:ext>
            </a:extLst>
          </p:cNvPr>
          <p:cNvSpPr/>
          <p:nvPr/>
        </p:nvSpPr>
        <p:spPr>
          <a:xfrm>
            <a:off x="5159076" y="3552909"/>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2" name="Flowchart: Connector 61">
            <a:extLst>
              <a:ext uri="{FF2B5EF4-FFF2-40B4-BE49-F238E27FC236}">
                <a16:creationId xmlns:a16="http://schemas.microsoft.com/office/drawing/2014/main" id="{D98F1589-4AA5-092C-D1F4-A08A331FAA45}"/>
              </a:ext>
            </a:extLst>
          </p:cNvPr>
          <p:cNvSpPr/>
          <p:nvPr/>
        </p:nvSpPr>
        <p:spPr>
          <a:xfrm>
            <a:off x="5204212" y="5070376"/>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5" name="Graphic 64" descr="Upward trend with solid fill">
            <a:extLst>
              <a:ext uri="{FF2B5EF4-FFF2-40B4-BE49-F238E27FC236}">
                <a16:creationId xmlns:a16="http://schemas.microsoft.com/office/drawing/2014/main" id="{6F277C41-4930-2327-2E01-7748CFEBF8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4563" y="3599997"/>
            <a:ext cx="914400" cy="914400"/>
          </a:xfrm>
          <a:prstGeom prst="rect">
            <a:avLst/>
          </a:prstGeom>
        </p:spPr>
      </p:pic>
      <p:pic>
        <p:nvPicPr>
          <p:cNvPr id="66" name="Graphic 65" descr="Priorities with solid fill">
            <a:extLst>
              <a:ext uri="{FF2B5EF4-FFF2-40B4-BE49-F238E27FC236}">
                <a16:creationId xmlns:a16="http://schemas.microsoft.com/office/drawing/2014/main" id="{EE429E7B-8D2D-09AA-5A61-D27BCAA90D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3739" y="5206543"/>
            <a:ext cx="914400" cy="914400"/>
          </a:xfrm>
          <a:prstGeom prst="rect">
            <a:avLst/>
          </a:prstGeom>
        </p:spPr>
      </p:pic>
      <p:pic>
        <p:nvPicPr>
          <p:cNvPr id="40" name="Graphic 39" descr="Priorities with solid fill">
            <a:extLst>
              <a:ext uri="{FF2B5EF4-FFF2-40B4-BE49-F238E27FC236}">
                <a16:creationId xmlns:a16="http://schemas.microsoft.com/office/drawing/2014/main" id="{87D85F2D-9395-4931-DE58-585C34AA11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16747" y="1767144"/>
            <a:ext cx="914400" cy="914400"/>
          </a:xfrm>
          <a:prstGeom prst="rect">
            <a:avLst/>
          </a:prstGeom>
        </p:spPr>
      </p:pic>
    </p:spTree>
    <p:extLst>
      <p:ext uri="{BB962C8B-B14F-4D97-AF65-F5344CB8AC3E}">
        <p14:creationId xmlns:p14="http://schemas.microsoft.com/office/powerpoint/2010/main" val="15960891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BFD5F-86C0-E4BD-C300-DA52D9B7C77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43158EA-0827-979C-807E-9337A3519282}"/>
              </a:ext>
            </a:extLst>
          </p:cNvPr>
          <p:cNvSpPr>
            <a:spLocks noGrp="1"/>
          </p:cNvSpPr>
          <p:nvPr>
            <p:ph type="body" sz="quarter" idx="18"/>
          </p:nvPr>
        </p:nvSpPr>
        <p:spPr>
          <a:xfrm>
            <a:off x="1600925" y="1155400"/>
            <a:ext cx="10219600" cy="1383296"/>
          </a:xfrm>
        </p:spPr>
        <p:txBody>
          <a:bodyPr/>
          <a:lstStyle/>
          <a:p>
            <a:pPr marL="0" indent="0">
              <a:lnSpc>
                <a:spcPct val="100000"/>
              </a:lnSpc>
            </a:pPr>
            <a:r>
              <a:rPr lang="en-IE" sz="2200" dirty="0">
                <a:solidFill>
                  <a:srgbClr val="595959"/>
                </a:solidFill>
              </a:rPr>
              <a:t>Tekjuyfirlitið er yfirlit yfir </a:t>
            </a:r>
            <a:r>
              <a:rPr lang="en-IE" sz="2200" b="1" dirty="0">
                <a:solidFill>
                  <a:srgbClr val="595959"/>
                </a:solidFill>
              </a:rPr>
              <a:t>tekjur</a:t>
            </a:r>
            <a:r>
              <a:rPr lang="en-IE" sz="2200" dirty="0">
                <a:solidFill>
                  <a:srgbClr val="595959"/>
                </a:solidFill>
              </a:rPr>
              <a:t> þínar</a:t>
            </a:r>
            <a:r>
              <a:rPr lang="en-IE" sz="2200" b="1" dirty="0">
                <a:solidFill>
                  <a:srgbClr val="595959"/>
                </a:solidFill>
              </a:rPr>
              <a:t>, útgjöld og hagnað </a:t>
            </a:r>
            <a:r>
              <a:rPr lang="en-IE" sz="2200" dirty="0">
                <a:solidFill>
                  <a:srgbClr val="595959"/>
                </a:solidFill>
              </a:rPr>
              <a:t>yfir ákveðið tímabil (venjulega mánaðarlega, ársfjórðungslega eða árlega). Það svarar spurningunni </a:t>
            </a:r>
            <a:r>
              <a:rPr lang="en-IE" sz="2200" i="1" dirty="0">
                <a:solidFill>
                  <a:srgbClr val="E96751"/>
                </a:solidFill>
              </a:rPr>
              <a:t>"Gerði fyrirtækið mitt hagnað eða tapaði </a:t>
            </a:r>
            <a:r>
              <a:rPr lang="en-IE" sz="2200" dirty="0">
                <a:solidFill>
                  <a:srgbClr val="595959"/>
                </a:solidFill>
              </a:rPr>
              <a:t>það</a:t>
            </a:r>
            <a:r>
              <a:rPr lang="en-IE" sz="2200" i="1" dirty="0">
                <a:solidFill>
                  <a:srgbClr val="E96751"/>
                </a:solidFill>
              </a:rPr>
              <a:t> peningum á þessu tímabili?" </a:t>
            </a:r>
            <a:r>
              <a:rPr lang="en-IE" sz="2200" dirty="0">
                <a:solidFill>
                  <a:srgbClr val="595959"/>
                </a:solidFill>
              </a:rPr>
              <a:t>með því að draga öll útgjöld frá öllum tekjum. Þetta yfirlit hjálpar þér að sjá hvar þú ert að afla tekna og hvar þú ert að eyða þeim, sem er nauðsynlegt til að auka hagnað. </a:t>
            </a:r>
            <a:endParaRPr lang="en-GB" sz="2200" dirty="0">
              <a:solidFill>
                <a:srgbClr val="595959"/>
              </a:solidFill>
            </a:endParaRPr>
          </a:p>
        </p:txBody>
      </p:sp>
      <p:sp>
        <p:nvSpPr>
          <p:cNvPr id="4" name="Text Placeholder 3">
            <a:extLst>
              <a:ext uri="{FF2B5EF4-FFF2-40B4-BE49-F238E27FC236}">
                <a16:creationId xmlns:a16="http://schemas.microsoft.com/office/drawing/2014/main" id="{3D982CC2-55F8-DA5E-7287-3FF422575B0C}"/>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Tekjuyfirlit </a:t>
            </a:r>
            <a:r>
              <a:rPr lang="en-IE" sz="3200" b="0" dirty="0">
                <a:solidFill>
                  <a:srgbClr val="E96751"/>
                </a:solidFill>
              </a:rPr>
              <a:t>(hagnaðaryfirlit) </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4BCBB7D6-7C6F-5D73-89D7-8B3E822189DC}"/>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483A52-26AC-5050-26CE-79A1FD256D26}"/>
              </a:ext>
            </a:extLst>
          </p:cNvPr>
          <p:cNvGrpSpPr/>
          <p:nvPr/>
        </p:nvGrpSpPr>
        <p:grpSpPr>
          <a:xfrm>
            <a:off x="567068" y="2956815"/>
            <a:ext cx="10681957" cy="3774351"/>
            <a:chOff x="1962123" y="947870"/>
            <a:chExt cx="2703640" cy="5961915"/>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6CBA7B5E-B864-2945-54BD-F2798B7A1876}"/>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Dæmi: </a:t>
              </a:r>
              <a:r>
                <a:rPr lang="en-GB" sz="2400" kern="1200" dirty="0"/>
                <a:t>Notkun tekju- og gjaldayfirlits </a:t>
              </a:r>
            </a:p>
          </p:txBody>
        </p:sp>
        <p:sp>
          <p:nvSpPr>
            <p:cNvPr id="14" name="Freeform: Shape 13">
              <a:extLst>
                <a:ext uri="{FF2B5EF4-FFF2-40B4-BE49-F238E27FC236}">
                  <a16:creationId xmlns:a16="http://schemas.microsoft.com/office/drawing/2014/main" id="{DDAFC1D6-5376-4B4B-9C2A-FBF62056991E}"/>
                </a:ext>
              </a:extLst>
            </p:cNvPr>
            <p:cNvSpPr/>
            <p:nvPr/>
          </p:nvSpPr>
          <p:spPr>
            <a:xfrm>
              <a:off x="1962123" y="2199806"/>
              <a:ext cx="2703640" cy="470997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200" dirty="0">
                  <a:solidFill>
                    <a:srgbClr val="595959"/>
                  </a:solidFill>
                </a:rPr>
                <a:t>Ímyndaðu þér að tekju- og gjaldayfirlit bell-tjaldanna þinna fyrir mánuðinn júní sýni</a:t>
              </a:r>
              <a:r>
                <a:rPr lang="en-IE" sz="2200" b="1" dirty="0">
                  <a:solidFill>
                    <a:srgbClr val="595959"/>
                  </a:solidFill>
                </a:rPr>
                <a:t> 10.000 € í heildartekjur </a:t>
              </a:r>
              <a:r>
                <a:rPr lang="en-IE" sz="2200" dirty="0">
                  <a:solidFill>
                    <a:srgbClr val="595959"/>
                  </a:solidFill>
                </a:rPr>
                <a:t>(frá herbergisbókunum og kannski nokkrum ferðabókunum sem þú seldir) og</a:t>
              </a:r>
              <a:r>
                <a:rPr lang="en-IE" sz="2200" b="1" dirty="0">
                  <a:solidFill>
                    <a:srgbClr val="595959"/>
                  </a:solidFill>
                </a:rPr>
                <a:t> 7.500 € í heildargjöld </a:t>
              </a:r>
              <a:r>
                <a:rPr lang="en-IE" sz="2200" dirty="0">
                  <a:solidFill>
                    <a:srgbClr val="595959"/>
                  </a:solidFill>
                </a:rPr>
                <a:t>(þar með talið þjónustugjöld, hreingerningarefni, laun starfsfólks, morgunverðarverð, o.s.frv.). </a:t>
              </a:r>
            </a:p>
            <a:p>
              <a:pPr marL="342900" lvl="0" indent="-342900">
                <a:buFont typeface="Wingdings" panose="05000000000000000000" pitchFamily="2" charset="2"/>
                <a:buChar char="Ø"/>
              </a:pPr>
              <a:r>
                <a:rPr lang="en-IE" sz="2200" dirty="0">
                  <a:solidFill>
                    <a:srgbClr val="595959"/>
                  </a:solidFill>
                </a:rPr>
                <a:t>Niðurstaðan væri </a:t>
              </a:r>
              <a:r>
                <a:rPr lang="en-IE" sz="2200" b="1" dirty="0">
                  <a:solidFill>
                    <a:srgbClr val="595959"/>
                  </a:solidFill>
                </a:rPr>
                <a:t>hagnaður upp á €2.500 fyrir júní </a:t>
              </a:r>
              <a:r>
                <a:rPr lang="en-IE" sz="2200" dirty="0">
                  <a:solidFill>
                    <a:srgbClr val="595959"/>
                  </a:solidFill>
                </a:rPr>
                <a:t>(þar sem €10.000 − €7.500 = €2.500). </a:t>
              </a:r>
            </a:p>
            <a:p>
              <a:pPr marL="342900" lvl="0" indent="-342900">
                <a:buFont typeface="Wingdings" panose="05000000000000000000" pitchFamily="2" charset="2"/>
                <a:buChar char="Ø"/>
              </a:pPr>
              <a:r>
                <a:rPr lang="en-IE" sz="2200" dirty="0">
                  <a:solidFill>
                    <a:srgbClr val="595959"/>
                  </a:solidFill>
                </a:rPr>
                <a:t>Ef hagnaðurinn lækkar næsta mánuð eða breytist í tap, geturðu borið saman rekstrarreikninga til að rannsaka – kannski hefur tekjustrømmin minnkað eða ákveðnir kostnaðarliðir hækkað verulega. Á þennan hátt heldur rekstrarreikningurinn þér upplýstum um arðsemi þína og </a:t>
              </a:r>
              <a:r>
                <a:rPr lang="en-IE" sz="2200" b="1" dirty="0">
                  <a:solidFill>
                    <a:srgbClr val="595959"/>
                  </a:solidFill>
                </a:rPr>
                <a:t>hjálpar þér að greina svið til úrbóta </a:t>
              </a:r>
              <a:r>
                <a:rPr lang="en-IE" sz="2200" dirty="0">
                  <a:solidFill>
                    <a:srgbClr val="595959"/>
                  </a:solidFill>
                </a:rPr>
                <a:t>(eins og að skera niður óþarfa kostnað eða efla markaðssetningu ef tekjur eru lágar).</a:t>
              </a:r>
            </a:p>
          </p:txBody>
        </p:sp>
      </p:grpSp>
      <p:grpSp>
        <p:nvGrpSpPr>
          <p:cNvPr id="3" name="Graphic 4">
            <a:extLst>
              <a:ext uri="{FF2B5EF4-FFF2-40B4-BE49-F238E27FC236}">
                <a16:creationId xmlns:a16="http://schemas.microsoft.com/office/drawing/2014/main" id="{D854BB35-002A-4C79-13DD-4C632FED676A}"/>
              </a:ext>
            </a:extLst>
          </p:cNvPr>
          <p:cNvGrpSpPr/>
          <p:nvPr/>
        </p:nvGrpSpPr>
        <p:grpSpPr>
          <a:xfrm>
            <a:off x="179281" y="1617112"/>
            <a:ext cx="1347806" cy="1115127"/>
            <a:chOff x="6591813" y="1805324"/>
            <a:chExt cx="1347806" cy="1115127"/>
          </a:xfrm>
        </p:grpSpPr>
        <p:sp>
          <p:nvSpPr>
            <p:cNvPr id="7" name="Freeform 830">
              <a:extLst>
                <a:ext uri="{FF2B5EF4-FFF2-40B4-BE49-F238E27FC236}">
                  <a16:creationId xmlns:a16="http://schemas.microsoft.com/office/drawing/2014/main" id="{B33DA452-243A-7FDD-B7C5-8116A9908986}"/>
                </a:ext>
              </a:extLst>
            </p:cNvPr>
            <p:cNvSpPr/>
            <p:nvPr/>
          </p:nvSpPr>
          <p:spPr>
            <a:xfrm>
              <a:off x="7744265" y="1889559"/>
              <a:ext cx="4150" cy="721"/>
            </a:xfrm>
            <a:custGeom>
              <a:avLst/>
              <a:gdLst>
                <a:gd name="connsiteX0" fmla="*/ 0 w 4150"/>
                <a:gd name="connsiteY0" fmla="*/ 0 h 721"/>
                <a:gd name="connsiteX1" fmla="*/ 4151 w 4150"/>
                <a:gd name="connsiteY1" fmla="*/ 722 h 721"/>
                <a:gd name="connsiteX2" fmla="*/ 0 w 4150"/>
                <a:gd name="connsiteY2" fmla="*/ 0 h 721"/>
              </a:gdLst>
              <a:ahLst/>
              <a:cxnLst>
                <a:cxn ang="0">
                  <a:pos x="connsiteX0" y="connsiteY0"/>
                </a:cxn>
                <a:cxn ang="0">
                  <a:pos x="connsiteX1" y="connsiteY1"/>
                </a:cxn>
                <a:cxn ang="0">
                  <a:pos x="connsiteX2" y="connsiteY2"/>
                </a:cxn>
              </a:cxnLst>
              <a:rect l="l" t="t" r="r" b="b"/>
              <a:pathLst>
                <a:path w="4150" h="721">
                  <a:moveTo>
                    <a:pt x="0" y="0"/>
                  </a:moveTo>
                  <a:cubicBezTo>
                    <a:pt x="1444" y="180"/>
                    <a:pt x="2707" y="542"/>
                    <a:pt x="4151" y="722"/>
                  </a:cubicBezTo>
                  <a:cubicBezTo>
                    <a:pt x="2887" y="542"/>
                    <a:pt x="1444" y="180"/>
                    <a:pt x="0" y="0"/>
                  </a:cubicBezTo>
                  <a:close/>
                </a:path>
              </a:pathLst>
            </a:custGeom>
            <a:solidFill>
              <a:srgbClr val="FFFFFF"/>
            </a:solidFill>
            <a:ln w="1804" cap="flat">
              <a:noFill/>
              <a:prstDash val="solid"/>
              <a:miter/>
            </a:ln>
          </p:spPr>
          <p:txBody>
            <a:bodyPr rtlCol="0" anchor="ctr"/>
            <a:lstStyle/>
            <a:p>
              <a:endParaRPr lang="en-US"/>
            </a:p>
          </p:txBody>
        </p:sp>
        <p:sp>
          <p:nvSpPr>
            <p:cNvPr id="9" name="Freeform 831">
              <a:extLst>
                <a:ext uri="{FF2B5EF4-FFF2-40B4-BE49-F238E27FC236}">
                  <a16:creationId xmlns:a16="http://schemas.microsoft.com/office/drawing/2014/main" id="{E9773F29-AFEB-2748-0487-E8678CBC1028}"/>
                </a:ext>
              </a:extLst>
            </p:cNvPr>
            <p:cNvSpPr/>
            <p:nvPr/>
          </p:nvSpPr>
          <p:spPr>
            <a:xfrm>
              <a:off x="7691206" y="2470504"/>
              <a:ext cx="361" cy="4331"/>
            </a:xfrm>
            <a:custGeom>
              <a:avLst/>
              <a:gdLst>
                <a:gd name="connsiteX0" fmla="*/ 0 w 361"/>
                <a:gd name="connsiteY0" fmla="*/ 0 h 4331"/>
                <a:gd name="connsiteX1" fmla="*/ 361 w 361"/>
                <a:gd name="connsiteY1" fmla="*/ 4331 h 4331"/>
                <a:gd name="connsiteX2" fmla="*/ 0 w 361"/>
                <a:gd name="connsiteY2" fmla="*/ 0 h 4331"/>
              </a:gdLst>
              <a:ahLst/>
              <a:cxnLst>
                <a:cxn ang="0">
                  <a:pos x="connsiteX0" y="connsiteY0"/>
                </a:cxn>
                <a:cxn ang="0">
                  <a:pos x="connsiteX1" y="connsiteY1"/>
                </a:cxn>
                <a:cxn ang="0">
                  <a:pos x="connsiteX2" y="connsiteY2"/>
                </a:cxn>
              </a:cxnLst>
              <a:rect l="l" t="t" r="r" b="b"/>
              <a:pathLst>
                <a:path w="361" h="4331">
                  <a:moveTo>
                    <a:pt x="0" y="0"/>
                  </a:moveTo>
                  <a:cubicBezTo>
                    <a:pt x="181" y="1444"/>
                    <a:pt x="361" y="2888"/>
                    <a:pt x="361" y="4331"/>
                  </a:cubicBezTo>
                  <a:cubicBezTo>
                    <a:pt x="361" y="2888"/>
                    <a:pt x="181" y="1444"/>
                    <a:pt x="0" y="0"/>
                  </a:cubicBezTo>
                  <a:close/>
                </a:path>
              </a:pathLst>
            </a:custGeom>
            <a:solidFill>
              <a:srgbClr val="FFFFFF"/>
            </a:solidFill>
            <a:ln w="1804" cap="flat">
              <a:noFill/>
              <a:prstDash val="solid"/>
              <a:miter/>
            </a:ln>
          </p:spPr>
          <p:txBody>
            <a:bodyPr rtlCol="0" anchor="ctr"/>
            <a:lstStyle/>
            <a:p>
              <a:endParaRPr lang="en-US"/>
            </a:p>
          </p:txBody>
        </p:sp>
        <p:sp>
          <p:nvSpPr>
            <p:cNvPr id="11" name="Freeform 832">
              <a:extLst>
                <a:ext uri="{FF2B5EF4-FFF2-40B4-BE49-F238E27FC236}">
                  <a16:creationId xmlns:a16="http://schemas.microsoft.com/office/drawing/2014/main" id="{357A2602-E2F9-4CA3-B1C3-CF17049C9F1B}"/>
                </a:ext>
              </a:extLst>
            </p:cNvPr>
            <p:cNvSpPr/>
            <p:nvPr/>
          </p:nvSpPr>
          <p:spPr>
            <a:xfrm>
              <a:off x="7690665" y="2465631"/>
              <a:ext cx="541" cy="4331"/>
            </a:xfrm>
            <a:custGeom>
              <a:avLst/>
              <a:gdLst>
                <a:gd name="connsiteX0" fmla="*/ 0 w 541"/>
                <a:gd name="connsiteY0" fmla="*/ 0 h 4331"/>
                <a:gd name="connsiteX1" fmla="*/ 541 w 541"/>
                <a:gd name="connsiteY1" fmla="*/ 4331 h 4331"/>
                <a:gd name="connsiteX2" fmla="*/ 0 w 541"/>
                <a:gd name="connsiteY2" fmla="*/ 0 h 4331"/>
              </a:gdLst>
              <a:ahLst/>
              <a:cxnLst>
                <a:cxn ang="0">
                  <a:pos x="connsiteX0" y="connsiteY0"/>
                </a:cxn>
                <a:cxn ang="0">
                  <a:pos x="connsiteX1" y="connsiteY1"/>
                </a:cxn>
                <a:cxn ang="0">
                  <a:pos x="connsiteX2" y="connsiteY2"/>
                </a:cxn>
              </a:cxnLst>
              <a:rect l="l" t="t" r="r" b="b"/>
              <a:pathLst>
                <a:path w="541" h="4331">
                  <a:moveTo>
                    <a:pt x="0" y="0"/>
                  </a:moveTo>
                  <a:cubicBezTo>
                    <a:pt x="180" y="1444"/>
                    <a:pt x="361" y="2888"/>
                    <a:pt x="541" y="4331"/>
                  </a:cubicBezTo>
                  <a:cubicBezTo>
                    <a:pt x="361" y="2888"/>
                    <a:pt x="180" y="1444"/>
                    <a:pt x="0" y="0"/>
                  </a:cubicBezTo>
                  <a:close/>
                </a:path>
              </a:pathLst>
            </a:custGeom>
            <a:solidFill>
              <a:srgbClr val="FFFFFF"/>
            </a:solidFill>
            <a:ln w="1804" cap="flat">
              <a:noFill/>
              <a:prstDash val="solid"/>
              <a:miter/>
            </a:ln>
          </p:spPr>
          <p:txBody>
            <a:bodyPr rtlCol="0" anchor="ctr"/>
            <a:lstStyle/>
            <a:p>
              <a:endParaRPr lang="en-US"/>
            </a:p>
          </p:txBody>
        </p:sp>
        <p:sp>
          <p:nvSpPr>
            <p:cNvPr id="17" name="Freeform 833">
              <a:extLst>
                <a:ext uri="{FF2B5EF4-FFF2-40B4-BE49-F238E27FC236}">
                  <a16:creationId xmlns:a16="http://schemas.microsoft.com/office/drawing/2014/main" id="{2AA3ADA6-928A-D36C-4185-52D9FB45969E}"/>
                </a:ext>
              </a:extLst>
            </p:cNvPr>
            <p:cNvSpPr/>
            <p:nvPr/>
          </p:nvSpPr>
          <p:spPr>
            <a:xfrm>
              <a:off x="7685972" y="2447223"/>
              <a:ext cx="1443" cy="4150"/>
            </a:xfrm>
            <a:custGeom>
              <a:avLst/>
              <a:gdLst>
                <a:gd name="connsiteX0" fmla="*/ 0 w 1443"/>
                <a:gd name="connsiteY0" fmla="*/ 0 h 4150"/>
                <a:gd name="connsiteX1" fmla="*/ 1444 w 1443"/>
                <a:gd name="connsiteY1" fmla="*/ 4151 h 4150"/>
                <a:gd name="connsiteX2" fmla="*/ 0 w 1443"/>
                <a:gd name="connsiteY2" fmla="*/ 0 h 4150"/>
              </a:gdLst>
              <a:ahLst/>
              <a:cxnLst>
                <a:cxn ang="0">
                  <a:pos x="connsiteX0" y="connsiteY0"/>
                </a:cxn>
                <a:cxn ang="0">
                  <a:pos x="connsiteX1" y="connsiteY1"/>
                </a:cxn>
                <a:cxn ang="0">
                  <a:pos x="connsiteX2" y="connsiteY2"/>
                </a:cxn>
              </a:cxnLst>
              <a:rect l="l" t="t" r="r" b="b"/>
              <a:pathLst>
                <a:path w="1443" h="4150">
                  <a:moveTo>
                    <a:pt x="0" y="0"/>
                  </a:moveTo>
                  <a:cubicBezTo>
                    <a:pt x="542" y="1444"/>
                    <a:pt x="902" y="2888"/>
                    <a:pt x="1444" y="4151"/>
                  </a:cubicBezTo>
                  <a:cubicBezTo>
                    <a:pt x="902" y="2707"/>
                    <a:pt x="542" y="1263"/>
                    <a:pt x="0" y="0"/>
                  </a:cubicBezTo>
                  <a:close/>
                </a:path>
              </a:pathLst>
            </a:custGeom>
            <a:solidFill>
              <a:srgbClr val="FFFFFF"/>
            </a:solidFill>
            <a:ln w="1804" cap="flat">
              <a:noFill/>
              <a:prstDash val="solid"/>
              <a:miter/>
            </a:ln>
          </p:spPr>
          <p:txBody>
            <a:bodyPr rtlCol="0" anchor="ctr"/>
            <a:lstStyle/>
            <a:p>
              <a:endParaRPr lang="en-US"/>
            </a:p>
          </p:txBody>
        </p:sp>
        <p:sp>
          <p:nvSpPr>
            <p:cNvPr id="18" name="Freeform 834">
              <a:extLst>
                <a:ext uri="{FF2B5EF4-FFF2-40B4-BE49-F238E27FC236}">
                  <a16:creationId xmlns:a16="http://schemas.microsoft.com/office/drawing/2014/main" id="{0318CE90-65F9-E343-C0C6-D2930B7CA9BA}"/>
                </a:ext>
              </a:extLst>
            </p:cNvPr>
            <p:cNvSpPr/>
            <p:nvPr/>
          </p:nvSpPr>
          <p:spPr>
            <a:xfrm>
              <a:off x="7691567" y="2475196"/>
              <a:ext cx="180" cy="4692"/>
            </a:xfrm>
            <a:custGeom>
              <a:avLst/>
              <a:gdLst>
                <a:gd name="connsiteX0" fmla="*/ 0 w 180"/>
                <a:gd name="connsiteY0" fmla="*/ 0 h 4692"/>
                <a:gd name="connsiteX1" fmla="*/ 180 w 180"/>
                <a:gd name="connsiteY1" fmla="*/ 4692 h 4692"/>
                <a:gd name="connsiteX2" fmla="*/ 0 w 180"/>
                <a:gd name="connsiteY2" fmla="*/ 0 h 4692"/>
              </a:gdLst>
              <a:ahLst/>
              <a:cxnLst>
                <a:cxn ang="0">
                  <a:pos x="connsiteX0" y="connsiteY0"/>
                </a:cxn>
                <a:cxn ang="0">
                  <a:pos x="connsiteX1" y="connsiteY1"/>
                </a:cxn>
                <a:cxn ang="0">
                  <a:pos x="connsiteX2" y="connsiteY2"/>
                </a:cxn>
              </a:cxnLst>
              <a:rect l="l" t="t" r="r" b="b"/>
              <a:pathLst>
                <a:path w="180" h="4692">
                  <a:moveTo>
                    <a:pt x="0" y="0"/>
                  </a:moveTo>
                  <a:cubicBezTo>
                    <a:pt x="180" y="1444"/>
                    <a:pt x="180" y="3068"/>
                    <a:pt x="180" y="4692"/>
                  </a:cubicBezTo>
                  <a:cubicBezTo>
                    <a:pt x="180" y="3068"/>
                    <a:pt x="180" y="1624"/>
                    <a:pt x="0" y="0"/>
                  </a:cubicBezTo>
                  <a:close/>
                </a:path>
              </a:pathLst>
            </a:custGeom>
            <a:solidFill>
              <a:srgbClr val="FFFFFF"/>
            </a:solidFill>
            <a:ln w="1804" cap="flat">
              <a:noFill/>
              <a:prstDash val="solid"/>
              <a:miter/>
            </a:ln>
          </p:spPr>
          <p:txBody>
            <a:bodyPr rtlCol="0" anchor="ctr"/>
            <a:lstStyle/>
            <a:p>
              <a:endParaRPr lang="en-US"/>
            </a:p>
          </p:txBody>
        </p:sp>
        <p:sp>
          <p:nvSpPr>
            <p:cNvPr id="19" name="Freeform 835">
              <a:extLst>
                <a:ext uri="{FF2B5EF4-FFF2-40B4-BE49-F238E27FC236}">
                  <a16:creationId xmlns:a16="http://schemas.microsoft.com/office/drawing/2014/main" id="{E2315697-8776-4C68-8601-DDF8D3A2192C}"/>
                </a:ext>
              </a:extLst>
            </p:cNvPr>
            <p:cNvSpPr/>
            <p:nvPr/>
          </p:nvSpPr>
          <p:spPr>
            <a:xfrm>
              <a:off x="7688679" y="2456246"/>
              <a:ext cx="1804" cy="9023"/>
            </a:xfrm>
            <a:custGeom>
              <a:avLst/>
              <a:gdLst>
                <a:gd name="connsiteX0" fmla="*/ 0 w 1804"/>
                <a:gd name="connsiteY0" fmla="*/ 0 h 9023"/>
                <a:gd name="connsiteX1" fmla="*/ 1805 w 1804"/>
                <a:gd name="connsiteY1" fmla="*/ 9024 h 9023"/>
                <a:gd name="connsiteX2" fmla="*/ 0 w 1804"/>
                <a:gd name="connsiteY2" fmla="*/ 0 h 9023"/>
              </a:gdLst>
              <a:ahLst/>
              <a:cxnLst>
                <a:cxn ang="0">
                  <a:pos x="connsiteX0" y="connsiteY0"/>
                </a:cxn>
                <a:cxn ang="0">
                  <a:pos x="connsiteX1" y="connsiteY1"/>
                </a:cxn>
                <a:cxn ang="0">
                  <a:pos x="connsiteX2" y="connsiteY2"/>
                </a:cxn>
              </a:cxnLst>
              <a:rect l="l" t="t" r="r" b="b"/>
              <a:pathLst>
                <a:path w="1804" h="9023">
                  <a:moveTo>
                    <a:pt x="0" y="0"/>
                  </a:moveTo>
                  <a:cubicBezTo>
                    <a:pt x="722" y="2888"/>
                    <a:pt x="1263" y="5956"/>
                    <a:pt x="1805" y="9024"/>
                  </a:cubicBezTo>
                  <a:cubicBezTo>
                    <a:pt x="1444" y="5956"/>
                    <a:pt x="722" y="2888"/>
                    <a:pt x="0" y="0"/>
                  </a:cubicBezTo>
                  <a:close/>
                </a:path>
              </a:pathLst>
            </a:custGeom>
            <a:solidFill>
              <a:srgbClr val="FFFFFF"/>
            </a:solidFill>
            <a:ln w="1804" cap="flat">
              <a:noFill/>
              <a:prstDash val="solid"/>
              <a:miter/>
            </a:ln>
          </p:spPr>
          <p:txBody>
            <a:bodyPr rtlCol="0" anchor="ctr"/>
            <a:lstStyle/>
            <a:p>
              <a:endParaRPr lang="en-US"/>
            </a:p>
          </p:txBody>
        </p:sp>
        <p:sp>
          <p:nvSpPr>
            <p:cNvPr id="20" name="Freeform 836">
              <a:extLst>
                <a:ext uri="{FF2B5EF4-FFF2-40B4-BE49-F238E27FC236}">
                  <a16:creationId xmlns:a16="http://schemas.microsoft.com/office/drawing/2014/main" id="{A4BBAD13-6526-BD89-DF17-E87DD406EF53}"/>
                </a:ext>
              </a:extLst>
            </p:cNvPr>
            <p:cNvSpPr/>
            <p:nvPr/>
          </p:nvSpPr>
          <p:spPr>
            <a:xfrm>
              <a:off x="7687416" y="2451735"/>
              <a:ext cx="1263" cy="4331"/>
            </a:xfrm>
            <a:custGeom>
              <a:avLst/>
              <a:gdLst>
                <a:gd name="connsiteX0" fmla="*/ 0 w 1263"/>
                <a:gd name="connsiteY0" fmla="*/ 0 h 4331"/>
                <a:gd name="connsiteX1" fmla="*/ 1263 w 1263"/>
                <a:gd name="connsiteY1" fmla="*/ 4331 h 4331"/>
                <a:gd name="connsiteX2" fmla="*/ 0 w 1263"/>
                <a:gd name="connsiteY2" fmla="*/ 0 h 4331"/>
              </a:gdLst>
              <a:ahLst/>
              <a:cxnLst>
                <a:cxn ang="0">
                  <a:pos x="connsiteX0" y="connsiteY0"/>
                </a:cxn>
                <a:cxn ang="0">
                  <a:pos x="connsiteX1" y="connsiteY1"/>
                </a:cxn>
                <a:cxn ang="0">
                  <a:pos x="connsiteX2" y="connsiteY2"/>
                </a:cxn>
              </a:cxnLst>
              <a:rect l="l" t="t" r="r" b="b"/>
              <a:pathLst>
                <a:path w="1263" h="4331">
                  <a:moveTo>
                    <a:pt x="0" y="0"/>
                  </a:moveTo>
                  <a:cubicBezTo>
                    <a:pt x="361" y="1444"/>
                    <a:pt x="902" y="2888"/>
                    <a:pt x="1263" y="4331"/>
                  </a:cubicBezTo>
                  <a:cubicBezTo>
                    <a:pt x="902" y="2888"/>
                    <a:pt x="542" y="1444"/>
                    <a:pt x="0" y="0"/>
                  </a:cubicBezTo>
                  <a:close/>
                </a:path>
              </a:pathLst>
            </a:custGeom>
            <a:solidFill>
              <a:srgbClr val="FFFFFF"/>
            </a:solidFill>
            <a:ln w="1804" cap="flat">
              <a:noFill/>
              <a:prstDash val="solid"/>
              <a:miter/>
            </a:ln>
          </p:spPr>
          <p:txBody>
            <a:bodyPr rtlCol="0" anchor="ctr"/>
            <a:lstStyle/>
            <a:p>
              <a:endParaRPr lang="en-US"/>
            </a:p>
          </p:txBody>
        </p:sp>
        <p:sp>
          <p:nvSpPr>
            <p:cNvPr id="21" name="Freeform 837">
              <a:extLst>
                <a:ext uri="{FF2B5EF4-FFF2-40B4-BE49-F238E27FC236}">
                  <a16:creationId xmlns:a16="http://schemas.microsoft.com/office/drawing/2014/main" id="{C4FC2B55-F8F8-F268-DAF1-FBCADD2BC941}"/>
                </a:ext>
              </a:extLst>
            </p:cNvPr>
            <p:cNvSpPr/>
            <p:nvPr/>
          </p:nvSpPr>
          <p:spPr>
            <a:xfrm>
              <a:off x="7691928" y="2479888"/>
              <a:ext cx="1804" cy="4511"/>
            </a:xfrm>
            <a:custGeom>
              <a:avLst/>
              <a:gdLst>
                <a:gd name="connsiteX0" fmla="*/ 0 w 1804"/>
                <a:gd name="connsiteY0" fmla="*/ 0 h 4511"/>
                <a:gd name="connsiteX1" fmla="*/ 0 w 1804"/>
                <a:gd name="connsiteY1" fmla="*/ 4512 h 4511"/>
                <a:gd name="connsiteX2" fmla="*/ 0 w 1804"/>
                <a:gd name="connsiteY2" fmla="*/ 0 h 4511"/>
              </a:gdLst>
              <a:ahLst/>
              <a:cxnLst>
                <a:cxn ang="0">
                  <a:pos x="connsiteX0" y="connsiteY0"/>
                </a:cxn>
                <a:cxn ang="0">
                  <a:pos x="connsiteX1" y="connsiteY1"/>
                </a:cxn>
                <a:cxn ang="0">
                  <a:pos x="connsiteX2" y="connsiteY2"/>
                </a:cxn>
              </a:cxnLst>
              <a:rect l="l" t="t" r="r" b="b"/>
              <a:pathLst>
                <a:path w="1804" h="4511">
                  <a:moveTo>
                    <a:pt x="0" y="0"/>
                  </a:moveTo>
                  <a:cubicBezTo>
                    <a:pt x="0" y="1444"/>
                    <a:pt x="0" y="3068"/>
                    <a:pt x="0" y="4512"/>
                  </a:cubicBezTo>
                  <a:cubicBezTo>
                    <a:pt x="0" y="3068"/>
                    <a:pt x="0" y="1444"/>
                    <a:pt x="0" y="0"/>
                  </a:cubicBezTo>
                  <a:close/>
                </a:path>
              </a:pathLst>
            </a:custGeom>
            <a:solidFill>
              <a:srgbClr val="FFFFFF"/>
            </a:solidFill>
            <a:ln w="1804" cap="flat">
              <a:noFill/>
              <a:prstDash val="solid"/>
              <a:miter/>
            </a:ln>
          </p:spPr>
          <p:txBody>
            <a:bodyPr rtlCol="0" anchor="ctr"/>
            <a:lstStyle/>
            <a:p>
              <a:endParaRPr lang="en-US"/>
            </a:p>
          </p:txBody>
        </p:sp>
        <p:sp>
          <p:nvSpPr>
            <p:cNvPr id="22" name="Freeform 838">
              <a:extLst>
                <a:ext uri="{FF2B5EF4-FFF2-40B4-BE49-F238E27FC236}">
                  <a16:creationId xmlns:a16="http://schemas.microsoft.com/office/drawing/2014/main" id="{20457E49-A662-687F-53B4-32532E9488FF}"/>
                </a:ext>
              </a:extLst>
            </p:cNvPr>
            <p:cNvSpPr/>
            <p:nvPr/>
          </p:nvSpPr>
          <p:spPr>
            <a:xfrm>
              <a:off x="7691567" y="2490175"/>
              <a:ext cx="180" cy="4511"/>
            </a:xfrm>
            <a:custGeom>
              <a:avLst/>
              <a:gdLst>
                <a:gd name="connsiteX0" fmla="*/ 180 w 180"/>
                <a:gd name="connsiteY0" fmla="*/ 0 h 4511"/>
                <a:gd name="connsiteX1" fmla="*/ 0 w 180"/>
                <a:gd name="connsiteY1" fmla="*/ 4512 h 4511"/>
                <a:gd name="connsiteX2" fmla="*/ 180 w 180"/>
                <a:gd name="connsiteY2" fmla="*/ 0 h 4511"/>
              </a:gdLst>
              <a:ahLst/>
              <a:cxnLst>
                <a:cxn ang="0">
                  <a:pos x="connsiteX0" y="connsiteY0"/>
                </a:cxn>
                <a:cxn ang="0">
                  <a:pos x="connsiteX1" y="connsiteY1"/>
                </a:cxn>
                <a:cxn ang="0">
                  <a:pos x="connsiteX2" y="connsiteY2"/>
                </a:cxn>
              </a:cxnLst>
              <a:rect l="l" t="t" r="r" b="b"/>
              <a:pathLst>
                <a:path w="180" h="4511">
                  <a:moveTo>
                    <a:pt x="180" y="0"/>
                  </a:moveTo>
                  <a:cubicBezTo>
                    <a:pt x="180" y="1444"/>
                    <a:pt x="0" y="2888"/>
                    <a:pt x="0" y="4512"/>
                  </a:cubicBezTo>
                  <a:cubicBezTo>
                    <a:pt x="0" y="3068"/>
                    <a:pt x="180" y="1624"/>
                    <a:pt x="180" y="0"/>
                  </a:cubicBezTo>
                  <a:close/>
                </a:path>
              </a:pathLst>
            </a:custGeom>
            <a:solidFill>
              <a:srgbClr val="FFFFFF"/>
            </a:solidFill>
            <a:ln w="1804" cap="flat">
              <a:noFill/>
              <a:prstDash val="solid"/>
              <a:miter/>
            </a:ln>
          </p:spPr>
          <p:txBody>
            <a:bodyPr rtlCol="0" anchor="ctr"/>
            <a:lstStyle/>
            <a:p>
              <a:endParaRPr lang="en-US"/>
            </a:p>
          </p:txBody>
        </p:sp>
        <p:sp>
          <p:nvSpPr>
            <p:cNvPr id="23" name="Freeform 839">
              <a:extLst>
                <a:ext uri="{FF2B5EF4-FFF2-40B4-BE49-F238E27FC236}">
                  <a16:creationId xmlns:a16="http://schemas.microsoft.com/office/drawing/2014/main" id="{4A86815B-4EB3-D03A-E4D0-BB70E32B6EB4}"/>
                </a:ext>
              </a:extLst>
            </p:cNvPr>
            <p:cNvSpPr/>
            <p:nvPr/>
          </p:nvSpPr>
          <p:spPr>
            <a:xfrm>
              <a:off x="6929203" y="1863158"/>
              <a:ext cx="793887" cy="951682"/>
            </a:xfrm>
            <a:custGeom>
              <a:avLst/>
              <a:gdLst>
                <a:gd name="connsiteX0" fmla="*/ 141174 w 793887"/>
                <a:gd name="connsiteY0" fmla="*/ 946276 h 951682"/>
                <a:gd name="connsiteX1" fmla="*/ 208129 w 793887"/>
                <a:gd name="connsiteY1" fmla="*/ 949705 h 951682"/>
                <a:gd name="connsiteX2" fmla="*/ 342222 w 793887"/>
                <a:gd name="connsiteY2" fmla="*/ 949524 h 951682"/>
                <a:gd name="connsiteX3" fmla="*/ 453213 w 793887"/>
                <a:gd name="connsiteY3" fmla="*/ 950788 h 951682"/>
                <a:gd name="connsiteX4" fmla="*/ 570701 w 793887"/>
                <a:gd name="connsiteY4" fmla="*/ 945554 h 951682"/>
                <a:gd name="connsiteX5" fmla="*/ 680971 w 793887"/>
                <a:gd name="connsiteY5" fmla="*/ 885998 h 951682"/>
                <a:gd name="connsiteX6" fmla="*/ 721036 w 793887"/>
                <a:gd name="connsiteY6" fmla="*/ 816696 h 951682"/>
                <a:gd name="connsiteX7" fmla="*/ 732766 w 793887"/>
                <a:gd name="connsiteY7" fmla="*/ 769231 h 951682"/>
                <a:gd name="connsiteX8" fmla="*/ 745760 w 793887"/>
                <a:gd name="connsiteY8" fmla="*/ 616009 h 951682"/>
                <a:gd name="connsiteX9" fmla="*/ 745039 w 793887"/>
                <a:gd name="connsiteY9" fmla="*/ 562408 h 951682"/>
                <a:gd name="connsiteX10" fmla="*/ 737639 w 793887"/>
                <a:gd name="connsiteY10" fmla="*/ 553385 h 951682"/>
                <a:gd name="connsiteX11" fmla="*/ 687287 w 793887"/>
                <a:gd name="connsiteY11" fmla="*/ 466216 h 951682"/>
                <a:gd name="connsiteX12" fmla="*/ 687468 w 793887"/>
                <a:gd name="connsiteY12" fmla="*/ 433009 h 951682"/>
                <a:gd name="connsiteX13" fmla="*/ 792323 w 793887"/>
                <a:gd name="connsiteY13" fmla="*/ 316964 h 951682"/>
                <a:gd name="connsiteX14" fmla="*/ 791601 w 793887"/>
                <a:gd name="connsiteY14" fmla="*/ 317506 h 951682"/>
                <a:gd name="connsiteX15" fmla="*/ 793767 w 793887"/>
                <a:gd name="connsiteY15" fmla="*/ 258852 h 951682"/>
                <a:gd name="connsiteX16" fmla="*/ 793406 w 793887"/>
                <a:gd name="connsiteY16" fmla="*/ 156523 h 951682"/>
                <a:gd name="connsiteX17" fmla="*/ 782758 w 793887"/>
                <a:gd name="connsiteY17" fmla="*/ 56721 h 951682"/>
                <a:gd name="connsiteX18" fmla="*/ 770486 w 793887"/>
                <a:gd name="connsiteY18" fmla="*/ 21529 h 951682"/>
                <a:gd name="connsiteX19" fmla="*/ 670864 w 793887"/>
                <a:gd name="connsiteY19" fmla="*/ 19363 h 951682"/>
                <a:gd name="connsiteX20" fmla="*/ 645959 w 793887"/>
                <a:gd name="connsiteY20" fmla="*/ 41561 h 951682"/>
                <a:gd name="connsiteX21" fmla="*/ 638740 w 793887"/>
                <a:gd name="connsiteY21" fmla="*/ 86319 h 951682"/>
                <a:gd name="connsiteX22" fmla="*/ 615098 w 793887"/>
                <a:gd name="connsiteY22" fmla="*/ 104366 h 951682"/>
                <a:gd name="connsiteX23" fmla="*/ 399251 w 793887"/>
                <a:gd name="connsiteY23" fmla="*/ 97689 h 951682"/>
                <a:gd name="connsiteX24" fmla="*/ 231410 w 793887"/>
                <a:gd name="connsiteY24" fmla="*/ 103644 h 951682"/>
                <a:gd name="connsiteX25" fmla="*/ 196038 w 793887"/>
                <a:gd name="connsiteY25" fmla="*/ 69174 h 951682"/>
                <a:gd name="connsiteX26" fmla="*/ 193692 w 793887"/>
                <a:gd name="connsiteY26" fmla="*/ 13227 h 951682"/>
                <a:gd name="connsiteX27" fmla="*/ 177990 w 793887"/>
                <a:gd name="connsiteY27" fmla="*/ 52 h 951682"/>
                <a:gd name="connsiteX28" fmla="*/ 15384 w 793887"/>
                <a:gd name="connsiteY28" fmla="*/ 6008 h 951682"/>
                <a:gd name="connsiteX29" fmla="*/ 43 w 793887"/>
                <a:gd name="connsiteY29" fmla="*/ 22792 h 951682"/>
                <a:gd name="connsiteX30" fmla="*/ 224 w 793887"/>
                <a:gd name="connsiteY30" fmla="*/ 36147 h 951682"/>
                <a:gd name="connsiteX31" fmla="*/ 3653 w 793887"/>
                <a:gd name="connsiteY31" fmla="*/ 297292 h 951682"/>
                <a:gd name="connsiteX32" fmla="*/ 11774 w 793887"/>
                <a:gd name="connsiteY32" fmla="*/ 470547 h 951682"/>
                <a:gd name="connsiteX33" fmla="*/ 17549 w 793887"/>
                <a:gd name="connsiteY33" fmla="*/ 523246 h 951682"/>
                <a:gd name="connsiteX34" fmla="*/ 56532 w 793887"/>
                <a:gd name="connsiteY34" fmla="*/ 506101 h 951682"/>
                <a:gd name="connsiteX35" fmla="*/ 92446 w 793887"/>
                <a:gd name="connsiteY35" fmla="*/ 452861 h 951682"/>
                <a:gd name="connsiteX36" fmla="*/ 114464 w 793887"/>
                <a:gd name="connsiteY36" fmla="*/ 371648 h 951682"/>
                <a:gd name="connsiteX37" fmla="*/ 113742 w 793887"/>
                <a:gd name="connsiteY37" fmla="*/ 259934 h 951682"/>
                <a:gd name="connsiteX38" fmla="*/ 155973 w 793887"/>
                <a:gd name="connsiteY38" fmla="*/ 226908 h 951682"/>
                <a:gd name="connsiteX39" fmla="*/ 323633 w 793887"/>
                <a:gd name="connsiteY39" fmla="*/ 224742 h 951682"/>
                <a:gd name="connsiteX40" fmla="*/ 395461 w 793887"/>
                <a:gd name="connsiteY40" fmla="*/ 232502 h 951682"/>
                <a:gd name="connsiteX41" fmla="*/ 424156 w 793887"/>
                <a:gd name="connsiteY41" fmla="*/ 275636 h 951682"/>
                <a:gd name="connsiteX42" fmla="*/ 410802 w 793887"/>
                <a:gd name="connsiteY42" fmla="*/ 458816 h 951682"/>
                <a:gd name="connsiteX43" fmla="*/ 392574 w 793887"/>
                <a:gd name="connsiteY43" fmla="*/ 496355 h 951682"/>
                <a:gd name="connsiteX44" fmla="*/ 156514 w 793887"/>
                <a:gd name="connsiteY44" fmla="*/ 498160 h 951682"/>
                <a:gd name="connsiteX45" fmla="*/ 122404 w 793887"/>
                <a:gd name="connsiteY45" fmla="*/ 465855 h 951682"/>
                <a:gd name="connsiteX46" fmla="*/ 119697 w 793887"/>
                <a:gd name="connsiteY46" fmla="*/ 436979 h 951682"/>
                <a:gd name="connsiteX47" fmla="*/ 79813 w 793887"/>
                <a:gd name="connsiteY47" fmla="*/ 499964 h 951682"/>
                <a:gd name="connsiteX48" fmla="*/ 78188 w 793887"/>
                <a:gd name="connsiteY48" fmla="*/ 531547 h 951682"/>
                <a:gd name="connsiteX49" fmla="*/ 72594 w 793887"/>
                <a:gd name="connsiteY49" fmla="*/ 577749 h 951682"/>
                <a:gd name="connsiteX50" fmla="*/ 48049 w 793887"/>
                <a:gd name="connsiteY50" fmla="*/ 612580 h 951682"/>
                <a:gd name="connsiteX51" fmla="*/ 31807 w 793887"/>
                <a:gd name="connsiteY51" fmla="*/ 657879 h 951682"/>
                <a:gd name="connsiteX52" fmla="*/ 49674 w 793887"/>
                <a:gd name="connsiteY52" fmla="*/ 926785 h 951682"/>
                <a:gd name="connsiteX53" fmla="*/ 50034 w 793887"/>
                <a:gd name="connsiteY53" fmla="*/ 930755 h 951682"/>
                <a:gd name="connsiteX54" fmla="*/ 69345 w 793887"/>
                <a:gd name="connsiteY54" fmla="*/ 937252 h 951682"/>
                <a:gd name="connsiteX55" fmla="*/ 141174 w 793887"/>
                <a:gd name="connsiteY55" fmla="*/ 946276 h 951682"/>
                <a:gd name="connsiteX56" fmla="*/ 481547 w 793887"/>
                <a:gd name="connsiteY56" fmla="*/ 389695 h 951682"/>
                <a:gd name="connsiteX57" fmla="*/ 493639 w 793887"/>
                <a:gd name="connsiteY57" fmla="*/ 383559 h 951682"/>
                <a:gd name="connsiteX58" fmla="*/ 579003 w 793887"/>
                <a:gd name="connsiteY58" fmla="*/ 391680 h 951682"/>
                <a:gd name="connsiteX59" fmla="*/ 534065 w 793887"/>
                <a:gd name="connsiteY59" fmla="*/ 402328 h 951682"/>
                <a:gd name="connsiteX60" fmla="*/ 492015 w 793887"/>
                <a:gd name="connsiteY60" fmla="*/ 398899 h 951682"/>
                <a:gd name="connsiteX61" fmla="*/ 481547 w 793887"/>
                <a:gd name="connsiteY61" fmla="*/ 389695 h 951682"/>
                <a:gd name="connsiteX62" fmla="*/ 506633 w 793887"/>
                <a:gd name="connsiteY62" fmla="*/ 823734 h 951682"/>
                <a:gd name="connsiteX63" fmla="*/ 497970 w 793887"/>
                <a:gd name="connsiteY63" fmla="*/ 816335 h 951682"/>
                <a:gd name="connsiteX64" fmla="*/ 503565 w 793887"/>
                <a:gd name="connsiteY64" fmla="*/ 812004 h 951682"/>
                <a:gd name="connsiteX65" fmla="*/ 592178 w 793887"/>
                <a:gd name="connsiteY65" fmla="*/ 811642 h 951682"/>
                <a:gd name="connsiteX66" fmla="*/ 506633 w 793887"/>
                <a:gd name="connsiteY66" fmla="*/ 823734 h 951682"/>
                <a:gd name="connsiteX67" fmla="*/ 685482 w 793887"/>
                <a:gd name="connsiteY67" fmla="*/ 711299 h 951682"/>
                <a:gd name="connsiteX68" fmla="*/ 700462 w 793887"/>
                <a:gd name="connsiteY68" fmla="*/ 717074 h 951682"/>
                <a:gd name="connsiteX69" fmla="*/ 684941 w 793887"/>
                <a:gd name="connsiteY69" fmla="*/ 727722 h 951682"/>
                <a:gd name="connsiteX70" fmla="*/ 637115 w 793887"/>
                <a:gd name="connsiteY70" fmla="*/ 725557 h 951682"/>
                <a:gd name="connsiteX71" fmla="*/ 600118 w 793887"/>
                <a:gd name="connsiteY71" fmla="*/ 724654 h 951682"/>
                <a:gd name="connsiteX72" fmla="*/ 494000 w 793887"/>
                <a:gd name="connsiteY72" fmla="*/ 722488 h 951682"/>
                <a:gd name="connsiteX73" fmla="*/ 483533 w 793887"/>
                <a:gd name="connsiteY73" fmla="*/ 714367 h 951682"/>
                <a:gd name="connsiteX74" fmla="*/ 494000 w 793887"/>
                <a:gd name="connsiteY74" fmla="*/ 708772 h 951682"/>
                <a:gd name="connsiteX75" fmla="*/ 563302 w 793887"/>
                <a:gd name="connsiteY75" fmla="*/ 710397 h 951682"/>
                <a:gd name="connsiteX76" fmla="*/ 685482 w 793887"/>
                <a:gd name="connsiteY76" fmla="*/ 711299 h 951682"/>
                <a:gd name="connsiteX77" fmla="*/ 465485 w 793887"/>
                <a:gd name="connsiteY77" fmla="*/ 309204 h 951682"/>
                <a:gd name="connsiteX78" fmla="*/ 469636 w 793887"/>
                <a:gd name="connsiteY78" fmla="*/ 303248 h 951682"/>
                <a:gd name="connsiteX79" fmla="*/ 482449 w 793887"/>
                <a:gd name="connsiteY79" fmla="*/ 301082 h 951682"/>
                <a:gd name="connsiteX80" fmla="*/ 658411 w 793887"/>
                <a:gd name="connsiteY80" fmla="*/ 302887 h 951682"/>
                <a:gd name="connsiteX81" fmla="*/ 677903 w 793887"/>
                <a:gd name="connsiteY81" fmla="*/ 305775 h 951682"/>
                <a:gd name="connsiteX82" fmla="*/ 661660 w 793887"/>
                <a:gd name="connsiteY82" fmla="*/ 316242 h 951682"/>
                <a:gd name="connsiteX83" fmla="*/ 480284 w 793887"/>
                <a:gd name="connsiteY83" fmla="*/ 316603 h 951682"/>
                <a:gd name="connsiteX84" fmla="*/ 469816 w 793887"/>
                <a:gd name="connsiteY84" fmla="*/ 314979 h 951682"/>
                <a:gd name="connsiteX85" fmla="*/ 465485 w 793887"/>
                <a:gd name="connsiteY85" fmla="*/ 309204 h 951682"/>
                <a:gd name="connsiteX86" fmla="*/ 133414 w 793887"/>
                <a:gd name="connsiteY86" fmla="*/ 679897 h 951682"/>
                <a:gd name="connsiteX87" fmla="*/ 178893 w 793887"/>
                <a:gd name="connsiteY87" fmla="*/ 639651 h 951682"/>
                <a:gd name="connsiteX88" fmla="*/ 295840 w 793887"/>
                <a:gd name="connsiteY88" fmla="*/ 641275 h 951682"/>
                <a:gd name="connsiteX89" fmla="*/ 394017 w 793887"/>
                <a:gd name="connsiteY89" fmla="*/ 649397 h 951682"/>
                <a:gd name="connsiteX90" fmla="*/ 423074 w 793887"/>
                <a:gd name="connsiteY90" fmla="*/ 708772 h 951682"/>
                <a:gd name="connsiteX91" fmla="*/ 423074 w 793887"/>
                <a:gd name="connsiteY91" fmla="*/ 773563 h 951682"/>
                <a:gd name="connsiteX92" fmla="*/ 421630 w 793887"/>
                <a:gd name="connsiteY92" fmla="*/ 852610 h 951682"/>
                <a:gd name="connsiteX93" fmla="*/ 382647 w 793887"/>
                <a:gd name="connsiteY93" fmla="*/ 892314 h 951682"/>
                <a:gd name="connsiteX94" fmla="*/ 196760 w 793887"/>
                <a:gd name="connsiteY94" fmla="*/ 891412 h 951682"/>
                <a:gd name="connsiteX95" fmla="*/ 152544 w 793887"/>
                <a:gd name="connsiteY95" fmla="*/ 857844 h 951682"/>
                <a:gd name="connsiteX96" fmla="*/ 137203 w 793887"/>
                <a:gd name="connsiteY96" fmla="*/ 721947 h 951682"/>
                <a:gd name="connsiteX97" fmla="*/ 133414 w 793887"/>
                <a:gd name="connsiteY97" fmla="*/ 679897 h 95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793887" h="951682">
                  <a:moveTo>
                    <a:pt x="141174" y="946276"/>
                  </a:moveTo>
                  <a:cubicBezTo>
                    <a:pt x="163372" y="948081"/>
                    <a:pt x="185751" y="949164"/>
                    <a:pt x="208129" y="949705"/>
                  </a:cubicBezTo>
                  <a:cubicBezTo>
                    <a:pt x="252887" y="950788"/>
                    <a:pt x="297464" y="950066"/>
                    <a:pt x="342222" y="949524"/>
                  </a:cubicBezTo>
                  <a:cubicBezTo>
                    <a:pt x="379399" y="948983"/>
                    <a:pt x="416216" y="949164"/>
                    <a:pt x="453213" y="950788"/>
                  </a:cubicBezTo>
                  <a:cubicBezTo>
                    <a:pt x="492736" y="952592"/>
                    <a:pt x="531358" y="952051"/>
                    <a:pt x="570701" y="945554"/>
                  </a:cubicBezTo>
                  <a:cubicBezTo>
                    <a:pt x="612030" y="938696"/>
                    <a:pt x="653719" y="918302"/>
                    <a:pt x="680971" y="885998"/>
                  </a:cubicBezTo>
                  <a:cubicBezTo>
                    <a:pt x="699379" y="864160"/>
                    <a:pt x="710929" y="843406"/>
                    <a:pt x="721036" y="816696"/>
                  </a:cubicBezTo>
                  <a:cubicBezTo>
                    <a:pt x="726811" y="801356"/>
                    <a:pt x="730240" y="785293"/>
                    <a:pt x="732766" y="769231"/>
                  </a:cubicBezTo>
                  <a:cubicBezTo>
                    <a:pt x="740888" y="718518"/>
                    <a:pt x="745580" y="667444"/>
                    <a:pt x="745760" y="616009"/>
                  </a:cubicBezTo>
                  <a:cubicBezTo>
                    <a:pt x="745760" y="598142"/>
                    <a:pt x="745580" y="580275"/>
                    <a:pt x="745039" y="562408"/>
                  </a:cubicBezTo>
                  <a:cubicBezTo>
                    <a:pt x="742873" y="559340"/>
                    <a:pt x="740346" y="556272"/>
                    <a:pt x="737639" y="553385"/>
                  </a:cubicBezTo>
                  <a:cubicBezTo>
                    <a:pt x="714719" y="528479"/>
                    <a:pt x="697935" y="498882"/>
                    <a:pt x="687287" y="466216"/>
                  </a:cubicBezTo>
                  <a:cubicBezTo>
                    <a:pt x="683678" y="455207"/>
                    <a:pt x="679888" y="443837"/>
                    <a:pt x="687468" y="433009"/>
                  </a:cubicBezTo>
                  <a:cubicBezTo>
                    <a:pt x="717787" y="390236"/>
                    <a:pt x="748468" y="347464"/>
                    <a:pt x="792323" y="316964"/>
                  </a:cubicBezTo>
                  <a:cubicBezTo>
                    <a:pt x="792143" y="317145"/>
                    <a:pt x="791781" y="317325"/>
                    <a:pt x="791601" y="317506"/>
                  </a:cubicBezTo>
                  <a:cubicBezTo>
                    <a:pt x="792684" y="298014"/>
                    <a:pt x="793586" y="278343"/>
                    <a:pt x="793767" y="258852"/>
                  </a:cubicBezTo>
                  <a:cubicBezTo>
                    <a:pt x="794127" y="224742"/>
                    <a:pt x="793586" y="190633"/>
                    <a:pt x="793406" y="156523"/>
                  </a:cubicBezTo>
                  <a:cubicBezTo>
                    <a:pt x="793045" y="123316"/>
                    <a:pt x="791060" y="89206"/>
                    <a:pt x="782758" y="56721"/>
                  </a:cubicBezTo>
                  <a:cubicBezTo>
                    <a:pt x="779690" y="44810"/>
                    <a:pt x="775539" y="32898"/>
                    <a:pt x="770486" y="21529"/>
                  </a:cubicBezTo>
                  <a:cubicBezTo>
                    <a:pt x="737459" y="19183"/>
                    <a:pt x="704071" y="19543"/>
                    <a:pt x="670864" y="19363"/>
                  </a:cubicBezTo>
                  <a:cubicBezTo>
                    <a:pt x="657148" y="19183"/>
                    <a:pt x="647583" y="25860"/>
                    <a:pt x="645959" y="41561"/>
                  </a:cubicBezTo>
                  <a:cubicBezTo>
                    <a:pt x="644515" y="56540"/>
                    <a:pt x="641808" y="71520"/>
                    <a:pt x="638740" y="86319"/>
                  </a:cubicBezTo>
                  <a:cubicBezTo>
                    <a:pt x="635671" y="101659"/>
                    <a:pt x="629355" y="106712"/>
                    <a:pt x="615098" y="104366"/>
                  </a:cubicBezTo>
                  <a:cubicBezTo>
                    <a:pt x="543450" y="92816"/>
                    <a:pt x="471260" y="96786"/>
                    <a:pt x="399251" y="97689"/>
                  </a:cubicBezTo>
                  <a:cubicBezTo>
                    <a:pt x="343304" y="98411"/>
                    <a:pt x="287357" y="101659"/>
                    <a:pt x="231410" y="103644"/>
                  </a:cubicBezTo>
                  <a:cubicBezTo>
                    <a:pt x="200369" y="104727"/>
                    <a:pt x="196579" y="100937"/>
                    <a:pt x="196038" y="69174"/>
                  </a:cubicBezTo>
                  <a:cubicBezTo>
                    <a:pt x="195677" y="50585"/>
                    <a:pt x="196038" y="31816"/>
                    <a:pt x="193692" y="13227"/>
                  </a:cubicBezTo>
                  <a:cubicBezTo>
                    <a:pt x="192428" y="3120"/>
                    <a:pt x="187736" y="-489"/>
                    <a:pt x="177990" y="52"/>
                  </a:cubicBezTo>
                  <a:cubicBezTo>
                    <a:pt x="123848" y="2398"/>
                    <a:pt x="69526" y="1677"/>
                    <a:pt x="15384" y="6008"/>
                  </a:cubicBezTo>
                  <a:cubicBezTo>
                    <a:pt x="4014" y="6910"/>
                    <a:pt x="-498" y="11964"/>
                    <a:pt x="43" y="22792"/>
                  </a:cubicBezTo>
                  <a:cubicBezTo>
                    <a:pt x="224" y="27304"/>
                    <a:pt x="224" y="31635"/>
                    <a:pt x="224" y="36147"/>
                  </a:cubicBezTo>
                  <a:cubicBezTo>
                    <a:pt x="1306" y="123135"/>
                    <a:pt x="2209" y="210304"/>
                    <a:pt x="3653" y="297292"/>
                  </a:cubicBezTo>
                  <a:cubicBezTo>
                    <a:pt x="4555" y="355044"/>
                    <a:pt x="6180" y="412976"/>
                    <a:pt x="11774" y="470547"/>
                  </a:cubicBezTo>
                  <a:cubicBezTo>
                    <a:pt x="13218" y="485165"/>
                    <a:pt x="15744" y="510432"/>
                    <a:pt x="17549" y="523246"/>
                  </a:cubicBezTo>
                  <a:cubicBezTo>
                    <a:pt x="43538" y="506281"/>
                    <a:pt x="53824" y="511334"/>
                    <a:pt x="56532" y="506101"/>
                  </a:cubicBezTo>
                  <a:cubicBezTo>
                    <a:pt x="59960" y="499062"/>
                    <a:pt x="87393" y="458997"/>
                    <a:pt x="92446" y="452861"/>
                  </a:cubicBezTo>
                  <a:cubicBezTo>
                    <a:pt x="111576" y="429038"/>
                    <a:pt x="119878" y="403591"/>
                    <a:pt x="114464" y="371648"/>
                  </a:cubicBezTo>
                  <a:cubicBezTo>
                    <a:pt x="108327" y="334831"/>
                    <a:pt x="108327" y="297112"/>
                    <a:pt x="113742" y="259934"/>
                  </a:cubicBezTo>
                  <a:cubicBezTo>
                    <a:pt x="117351" y="234849"/>
                    <a:pt x="131248" y="224020"/>
                    <a:pt x="155973" y="226908"/>
                  </a:cubicBezTo>
                  <a:cubicBezTo>
                    <a:pt x="164816" y="227990"/>
                    <a:pt x="276529" y="224742"/>
                    <a:pt x="323633" y="224742"/>
                  </a:cubicBezTo>
                  <a:cubicBezTo>
                    <a:pt x="346733" y="224742"/>
                    <a:pt x="373082" y="226727"/>
                    <a:pt x="395461" y="232502"/>
                  </a:cubicBezTo>
                  <a:cubicBezTo>
                    <a:pt x="416396" y="237917"/>
                    <a:pt x="423615" y="253437"/>
                    <a:pt x="424156" y="275636"/>
                  </a:cubicBezTo>
                  <a:cubicBezTo>
                    <a:pt x="425781" y="337177"/>
                    <a:pt x="418201" y="397997"/>
                    <a:pt x="410802" y="458816"/>
                  </a:cubicBezTo>
                  <a:cubicBezTo>
                    <a:pt x="409719" y="468201"/>
                    <a:pt x="401417" y="492565"/>
                    <a:pt x="392574" y="496355"/>
                  </a:cubicBezTo>
                  <a:cubicBezTo>
                    <a:pt x="380301" y="501589"/>
                    <a:pt x="189541" y="499603"/>
                    <a:pt x="156514" y="498160"/>
                  </a:cubicBezTo>
                  <a:cubicBezTo>
                    <a:pt x="133414" y="497077"/>
                    <a:pt x="125472" y="489316"/>
                    <a:pt x="122404" y="465855"/>
                  </a:cubicBezTo>
                  <a:cubicBezTo>
                    <a:pt x="121502" y="459177"/>
                    <a:pt x="120780" y="450515"/>
                    <a:pt x="119697" y="436979"/>
                  </a:cubicBezTo>
                  <a:cubicBezTo>
                    <a:pt x="108508" y="453583"/>
                    <a:pt x="90100" y="483902"/>
                    <a:pt x="79813" y="499964"/>
                  </a:cubicBezTo>
                  <a:cubicBezTo>
                    <a:pt x="72233" y="511876"/>
                    <a:pt x="69706" y="515124"/>
                    <a:pt x="78188" y="531547"/>
                  </a:cubicBezTo>
                  <a:cubicBezTo>
                    <a:pt x="85227" y="545263"/>
                    <a:pt x="81076" y="563311"/>
                    <a:pt x="72594" y="577749"/>
                  </a:cubicBezTo>
                  <a:cubicBezTo>
                    <a:pt x="65375" y="590021"/>
                    <a:pt x="58156" y="603015"/>
                    <a:pt x="48049" y="612580"/>
                  </a:cubicBezTo>
                  <a:cubicBezTo>
                    <a:pt x="34153" y="625574"/>
                    <a:pt x="30904" y="640012"/>
                    <a:pt x="31807" y="657879"/>
                  </a:cubicBezTo>
                  <a:cubicBezTo>
                    <a:pt x="36679" y="747574"/>
                    <a:pt x="41733" y="837270"/>
                    <a:pt x="49674" y="926785"/>
                  </a:cubicBezTo>
                  <a:cubicBezTo>
                    <a:pt x="49854" y="928048"/>
                    <a:pt x="49854" y="929492"/>
                    <a:pt x="50034" y="930755"/>
                  </a:cubicBezTo>
                  <a:cubicBezTo>
                    <a:pt x="56171" y="933282"/>
                    <a:pt x="62668" y="935447"/>
                    <a:pt x="69345" y="937252"/>
                  </a:cubicBezTo>
                  <a:cubicBezTo>
                    <a:pt x="92807" y="942847"/>
                    <a:pt x="117351" y="944291"/>
                    <a:pt x="141174" y="946276"/>
                  </a:cubicBezTo>
                  <a:close/>
                  <a:moveTo>
                    <a:pt x="481547" y="389695"/>
                  </a:moveTo>
                  <a:cubicBezTo>
                    <a:pt x="482269" y="382476"/>
                    <a:pt x="488585" y="383017"/>
                    <a:pt x="493639" y="383559"/>
                  </a:cubicBezTo>
                  <a:cubicBezTo>
                    <a:pt x="520710" y="386086"/>
                    <a:pt x="547781" y="388612"/>
                    <a:pt x="579003" y="391680"/>
                  </a:cubicBezTo>
                  <a:cubicBezTo>
                    <a:pt x="562941" y="402328"/>
                    <a:pt x="549586" y="405216"/>
                    <a:pt x="534065" y="402328"/>
                  </a:cubicBezTo>
                  <a:cubicBezTo>
                    <a:pt x="520349" y="399802"/>
                    <a:pt x="506092" y="400343"/>
                    <a:pt x="492015" y="398899"/>
                  </a:cubicBezTo>
                  <a:cubicBezTo>
                    <a:pt x="487142" y="398358"/>
                    <a:pt x="480825" y="396733"/>
                    <a:pt x="481547" y="389695"/>
                  </a:cubicBezTo>
                  <a:close/>
                  <a:moveTo>
                    <a:pt x="506633" y="823734"/>
                  </a:moveTo>
                  <a:cubicBezTo>
                    <a:pt x="502121" y="823734"/>
                    <a:pt x="497609" y="821930"/>
                    <a:pt x="497970" y="816335"/>
                  </a:cubicBezTo>
                  <a:cubicBezTo>
                    <a:pt x="498151" y="814711"/>
                    <a:pt x="501580" y="812004"/>
                    <a:pt x="503565" y="812004"/>
                  </a:cubicBezTo>
                  <a:cubicBezTo>
                    <a:pt x="533163" y="810560"/>
                    <a:pt x="562580" y="804063"/>
                    <a:pt x="592178" y="811642"/>
                  </a:cubicBezTo>
                  <a:cubicBezTo>
                    <a:pt x="564204" y="821749"/>
                    <a:pt x="535509" y="824276"/>
                    <a:pt x="506633" y="823734"/>
                  </a:cubicBezTo>
                  <a:close/>
                  <a:moveTo>
                    <a:pt x="685482" y="711299"/>
                  </a:moveTo>
                  <a:cubicBezTo>
                    <a:pt x="691077" y="711660"/>
                    <a:pt x="700101" y="708412"/>
                    <a:pt x="700462" y="717074"/>
                  </a:cubicBezTo>
                  <a:cubicBezTo>
                    <a:pt x="700823" y="725557"/>
                    <a:pt x="692160" y="727903"/>
                    <a:pt x="684941" y="727722"/>
                  </a:cubicBezTo>
                  <a:cubicBezTo>
                    <a:pt x="669059" y="727542"/>
                    <a:pt x="652816" y="727903"/>
                    <a:pt x="637115" y="725557"/>
                  </a:cubicBezTo>
                  <a:cubicBezTo>
                    <a:pt x="624663" y="723752"/>
                    <a:pt x="612571" y="723752"/>
                    <a:pt x="600118" y="724654"/>
                  </a:cubicBezTo>
                  <a:cubicBezTo>
                    <a:pt x="564746" y="727361"/>
                    <a:pt x="529192" y="727542"/>
                    <a:pt x="494000" y="722488"/>
                  </a:cubicBezTo>
                  <a:cubicBezTo>
                    <a:pt x="488947" y="721767"/>
                    <a:pt x="482269" y="722488"/>
                    <a:pt x="483533" y="714367"/>
                  </a:cubicBezTo>
                  <a:cubicBezTo>
                    <a:pt x="484435" y="708953"/>
                    <a:pt x="489488" y="708592"/>
                    <a:pt x="494000" y="708772"/>
                  </a:cubicBezTo>
                  <a:cubicBezTo>
                    <a:pt x="517100" y="709675"/>
                    <a:pt x="540020" y="711480"/>
                    <a:pt x="563302" y="710397"/>
                  </a:cubicBezTo>
                  <a:cubicBezTo>
                    <a:pt x="603908" y="708231"/>
                    <a:pt x="644695" y="708772"/>
                    <a:pt x="685482" y="711299"/>
                  </a:cubicBezTo>
                  <a:close/>
                  <a:moveTo>
                    <a:pt x="465485" y="309204"/>
                  </a:moveTo>
                  <a:cubicBezTo>
                    <a:pt x="465846" y="307038"/>
                    <a:pt x="467651" y="303970"/>
                    <a:pt x="469636" y="303248"/>
                  </a:cubicBezTo>
                  <a:cubicBezTo>
                    <a:pt x="473606" y="301804"/>
                    <a:pt x="478299" y="300541"/>
                    <a:pt x="482449" y="301082"/>
                  </a:cubicBezTo>
                  <a:cubicBezTo>
                    <a:pt x="541103" y="307760"/>
                    <a:pt x="599757" y="299639"/>
                    <a:pt x="658411" y="302887"/>
                  </a:cubicBezTo>
                  <a:cubicBezTo>
                    <a:pt x="664547" y="303248"/>
                    <a:pt x="670503" y="304692"/>
                    <a:pt x="677903" y="305775"/>
                  </a:cubicBezTo>
                  <a:cubicBezTo>
                    <a:pt x="674654" y="317325"/>
                    <a:pt x="667435" y="316062"/>
                    <a:pt x="661660" y="316242"/>
                  </a:cubicBezTo>
                  <a:cubicBezTo>
                    <a:pt x="601201" y="318408"/>
                    <a:pt x="540743" y="318047"/>
                    <a:pt x="480284" y="316603"/>
                  </a:cubicBezTo>
                  <a:cubicBezTo>
                    <a:pt x="476855" y="316603"/>
                    <a:pt x="473245" y="315701"/>
                    <a:pt x="469816" y="314979"/>
                  </a:cubicBezTo>
                  <a:cubicBezTo>
                    <a:pt x="466748" y="314437"/>
                    <a:pt x="465124" y="311730"/>
                    <a:pt x="465485" y="309204"/>
                  </a:cubicBezTo>
                  <a:close/>
                  <a:moveTo>
                    <a:pt x="133414" y="679897"/>
                  </a:moveTo>
                  <a:cubicBezTo>
                    <a:pt x="135579" y="652465"/>
                    <a:pt x="151822" y="639110"/>
                    <a:pt x="178893" y="639651"/>
                  </a:cubicBezTo>
                  <a:cubicBezTo>
                    <a:pt x="217875" y="640554"/>
                    <a:pt x="256857" y="640373"/>
                    <a:pt x="295840" y="641275"/>
                  </a:cubicBezTo>
                  <a:cubicBezTo>
                    <a:pt x="325979" y="641997"/>
                    <a:pt x="365322" y="638749"/>
                    <a:pt x="394017" y="649397"/>
                  </a:cubicBezTo>
                  <a:cubicBezTo>
                    <a:pt x="424879" y="660766"/>
                    <a:pt x="423074" y="675565"/>
                    <a:pt x="423074" y="708772"/>
                  </a:cubicBezTo>
                  <a:cubicBezTo>
                    <a:pt x="423074" y="730068"/>
                    <a:pt x="423074" y="751364"/>
                    <a:pt x="423074" y="773563"/>
                  </a:cubicBezTo>
                  <a:cubicBezTo>
                    <a:pt x="424879" y="799551"/>
                    <a:pt x="423796" y="826080"/>
                    <a:pt x="421630" y="852610"/>
                  </a:cubicBezTo>
                  <a:cubicBezTo>
                    <a:pt x="419103" y="882388"/>
                    <a:pt x="411704" y="887802"/>
                    <a:pt x="382647" y="892314"/>
                  </a:cubicBezTo>
                  <a:cubicBezTo>
                    <a:pt x="320565" y="902240"/>
                    <a:pt x="258662" y="892675"/>
                    <a:pt x="196760" y="891412"/>
                  </a:cubicBezTo>
                  <a:cubicBezTo>
                    <a:pt x="170411" y="890870"/>
                    <a:pt x="154348" y="883471"/>
                    <a:pt x="152544" y="857844"/>
                  </a:cubicBezTo>
                  <a:cubicBezTo>
                    <a:pt x="149115" y="811642"/>
                    <a:pt x="145866" y="767246"/>
                    <a:pt x="137203" y="721947"/>
                  </a:cubicBezTo>
                  <a:cubicBezTo>
                    <a:pt x="134496" y="708051"/>
                    <a:pt x="132331" y="693974"/>
                    <a:pt x="133414" y="679897"/>
                  </a:cubicBezTo>
                  <a:close/>
                </a:path>
              </a:pathLst>
            </a:custGeom>
            <a:solidFill>
              <a:srgbClr val="FFFFFF"/>
            </a:solidFill>
            <a:ln w="1804" cap="flat">
              <a:noFill/>
              <a:prstDash val="solid"/>
              <a:miter/>
            </a:ln>
          </p:spPr>
          <p:txBody>
            <a:bodyPr rtlCol="0" anchor="ctr"/>
            <a:lstStyle/>
            <a:p>
              <a:endParaRPr lang="en-US"/>
            </a:p>
          </p:txBody>
        </p:sp>
        <p:sp>
          <p:nvSpPr>
            <p:cNvPr id="24" name="Freeform 840">
              <a:extLst>
                <a:ext uri="{FF2B5EF4-FFF2-40B4-BE49-F238E27FC236}">
                  <a16:creationId xmlns:a16="http://schemas.microsoft.com/office/drawing/2014/main" id="{9C733B61-46BD-27C8-DBC7-4861742E6375}"/>
                </a:ext>
              </a:extLst>
            </p:cNvPr>
            <p:cNvSpPr/>
            <p:nvPr/>
          </p:nvSpPr>
          <p:spPr>
            <a:xfrm>
              <a:off x="7691747" y="2485122"/>
              <a:ext cx="180" cy="4331"/>
            </a:xfrm>
            <a:custGeom>
              <a:avLst/>
              <a:gdLst>
                <a:gd name="connsiteX0" fmla="*/ 181 w 180"/>
                <a:gd name="connsiteY0" fmla="*/ 0 h 4331"/>
                <a:gd name="connsiteX1" fmla="*/ 0 w 180"/>
                <a:gd name="connsiteY1" fmla="*/ 4331 h 4331"/>
                <a:gd name="connsiteX2" fmla="*/ 181 w 180"/>
                <a:gd name="connsiteY2" fmla="*/ 0 h 4331"/>
              </a:gdLst>
              <a:ahLst/>
              <a:cxnLst>
                <a:cxn ang="0">
                  <a:pos x="connsiteX0" y="connsiteY0"/>
                </a:cxn>
                <a:cxn ang="0">
                  <a:pos x="connsiteX1" y="connsiteY1"/>
                </a:cxn>
                <a:cxn ang="0">
                  <a:pos x="connsiteX2" y="connsiteY2"/>
                </a:cxn>
              </a:cxnLst>
              <a:rect l="l" t="t" r="r" b="b"/>
              <a:pathLst>
                <a:path w="180" h="4331">
                  <a:moveTo>
                    <a:pt x="181" y="0"/>
                  </a:moveTo>
                  <a:cubicBezTo>
                    <a:pt x="181" y="1444"/>
                    <a:pt x="181" y="2888"/>
                    <a:pt x="0" y="4331"/>
                  </a:cubicBezTo>
                  <a:cubicBezTo>
                    <a:pt x="181" y="2888"/>
                    <a:pt x="181" y="1444"/>
                    <a:pt x="181" y="0"/>
                  </a:cubicBezTo>
                  <a:close/>
                </a:path>
              </a:pathLst>
            </a:custGeom>
            <a:solidFill>
              <a:srgbClr val="FFFFFF"/>
            </a:solidFill>
            <a:ln w="1804" cap="flat">
              <a:noFill/>
              <a:prstDash val="solid"/>
              <a:miter/>
            </a:ln>
          </p:spPr>
          <p:txBody>
            <a:bodyPr rtlCol="0" anchor="ctr"/>
            <a:lstStyle/>
            <a:p>
              <a:endParaRPr lang="en-US"/>
            </a:p>
          </p:txBody>
        </p:sp>
        <p:sp>
          <p:nvSpPr>
            <p:cNvPr id="25" name="Freeform 841">
              <a:extLst>
                <a:ext uri="{FF2B5EF4-FFF2-40B4-BE49-F238E27FC236}">
                  <a16:creationId xmlns:a16="http://schemas.microsoft.com/office/drawing/2014/main" id="{753BF1D0-2BE5-CD58-D526-86B5C438F020}"/>
                </a:ext>
              </a:extLst>
            </p:cNvPr>
            <p:cNvSpPr/>
            <p:nvPr/>
          </p:nvSpPr>
          <p:spPr>
            <a:xfrm>
              <a:off x="7691206" y="2495409"/>
              <a:ext cx="361" cy="4692"/>
            </a:xfrm>
            <a:custGeom>
              <a:avLst/>
              <a:gdLst>
                <a:gd name="connsiteX0" fmla="*/ 361 w 361"/>
                <a:gd name="connsiteY0" fmla="*/ 0 h 4692"/>
                <a:gd name="connsiteX1" fmla="*/ 0 w 361"/>
                <a:gd name="connsiteY1" fmla="*/ 4692 h 4692"/>
                <a:gd name="connsiteX2" fmla="*/ 361 w 361"/>
                <a:gd name="connsiteY2" fmla="*/ 0 h 4692"/>
              </a:gdLst>
              <a:ahLst/>
              <a:cxnLst>
                <a:cxn ang="0">
                  <a:pos x="connsiteX0" y="connsiteY0"/>
                </a:cxn>
                <a:cxn ang="0">
                  <a:pos x="connsiteX1" y="connsiteY1"/>
                </a:cxn>
                <a:cxn ang="0">
                  <a:pos x="connsiteX2" y="connsiteY2"/>
                </a:cxn>
              </a:cxnLst>
              <a:rect l="l" t="t" r="r" b="b"/>
              <a:pathLst>
                <a:path w="361" h="4692">
                  <a:moveTo>
                    <a:pt x="361" y="0"/>
                  </a:moveTo>
                  <a:cubicBezTo>
                    <a:pt x="181" y="1624"/>
                    <a:pt x="181" y="3068"/>
                    <a:pt x="0" y="4692"/>
                  </a:cubicBezTo>
                  <a:cubicBezTo>
                    <a:pt x="0" y="3068"/>
                    <a:pt x="181" y="1444"/>
                    <a:pt x="361" y="0"/>
                  </a:cubicBezTo>
                  <a:close/>
                </a:path>
              </a:pathLst>
            </a:custGeom>
            <a:solidFill>
              <a:srgbClr val="FFFFFF"/>
            </a:solidFill>
            <a:ln w="1804" cap="flat">
              <a:noFill/>
              <a:prstDash val="solid"/>
              <a:miter/>
            </a:ln>
          </p:spPr>
          <p:txBody>
            <a:bodyPr rtlCol="0" anchor="ctr"/>
            <a:lstStyle/>
            <a:p>
              <a:endParaRPr lang="en-US"/>
            </a:p>
          </p:txBody>
        </p:sp>
        <p:sp>
          <p:nvSpPr>
            <p:cNvPr id="26" name="Freeform 842">
              <a:extLst>
                <a:ext uri="{FF2B5EF4-FFF2-40B4-BE49-F238E27FC236}">
                  <a16:creationId xmlns:a16="http://schemas.microsoft.com/office/drawing/2014/main" id="{65C969BB-324B-B862-18A5-1546CB754C71}"/>
                </a:ext>
              </a:extLst>
            </p:cNvPr>
            <p:cNvSpPr/>
            <p:nvPr/>
          </p:nvSpPr>
          <p:spPr>
            <a:xfrm>
              <a:off x="6982305" y="2825495"/>
              <a:ext cx="180" cy="1263"/>
            </a:xfrm>
            <a:custGeom>
              <a:avLst/>
              <a:gdLst>
                <a:gd name="connsiteX0" fmla="*/ 180 w 180"/>
                <a:gd name="connsiteY0" fmla="*/ 1263 h 1263"/>
                <a:gd name="connsiteX1" fmla="*/ 0 w 180"/>
                <a:gd name="connsiteY1" fmla="*/ 0 h 1263"/>
                <a:gd name="connsiteX2" fmla="*/ 180 w 180"/>
                <a:gd name="connsiteY2" fmla="*/ 1263 h 1263"/>
              </a:gdLst>
              <a:ahLst/>
              <a:cxnLst>
                <a:cxn ang="0">
                  <a:pos x="connsiteX0" y="connsiteY0"/>
                </a:cxn>
                <a:cxn ang="0">
                  <a:pos x="connsiteX1" y="connsiteY1"/>
                </a:cxn>
                <a:cxn ang="0">
                  <a:pos x="connsiteX2" y="connsiteY2"/>
                </a:cxn>
              </a:cxnLst>
              <a:rect l="l" t="t" r="r" b="b"/>
              <a:pathLst>
                <a:path w="180" h="1263">
                  <a:moveTo>
                    <a:pt x="180" y="1263"/>
                  </a:moveTo>
                  <a:cubicBezTo>
                    <a:pt x="180" y="902"/>
                    <a:pt x="180" y="361"/>
                    <a:pt x="0" y="0"/>
                  </a:cubicBezTo>
                  <a:cubicBezTo>
                    <a:pt x="180" y="361"/>
                    <a:pt x="180" y="722"/>
                    <a:pt x="180" y="1263"/>
                  </a:cubicBezTo>
                  <a:close/>
                </a:path>
              </a:pathLst>
            </a:custGeom>
            <a:solidFill>
              <a:srgbClr val="FFFFFF"/>
            </a:solidFill>
            <a:ln w="1804" cap="flat">
              <a:noFill/>
              <a:prstDash val="solid"/>
              <a:miter/>
            </a:ln>
          </p:spPr>
          <p:txBody>
            <a:bodyPr rtlCol="0" anchor="ctr"/>
            <a:lstStyle/>
            <a:p>
              <a:endParaRPr lang="en-US"/>
            </a:p>
          </p:txBody>
        </p:sp>
        <p:sp>
          <p:nvSpPr>
            <p:cNvPr id="27" name="Freeform 843">
              <a:extLst>
                <a:ext uri="{FF2B5EF4-FFF2-40B4-BE49-F238E27FC236}">
                  <a16:creationId xmlns:a16="http://schemas.microsoft.com/office/drawing/2014/main" id="{E9683823-3F0B-BF7B-B901-35CE475F45AE}"/>
                </a:ext>
              </a:extLst>
            </p:cNvPr>
            <p:cNvSpPr/>
            <p:nvPr/>
          </p:nvSpPr>
          <p:spPr>
            <a:xfrm>
              <a:off x="7679836" y="2433868"/>
              <a:ext cx="5955" cy="12813"/>
            </a:xfrm>
            <a:custGeom>
              <a:avLst/>
              <a:gdLst>
                <a:gd name="connsiteX0" fmla="*/ 0 w 5955"/>
                <a:gd name="connsiteY0" fmla="*/ 0 h 12813"/>
                <a:gd name="connsiteX1" fmla="*/ 5955 w 5955"/>
                <a:gd name="connsiteY1" fmla="*/ 12814 h 12813"/>
                <a:gd name="connsiteX2" fmla="*/ 0 w 5955"/>
                <a:gd name="connsiteY2" fmla="*/ 0 h 12813"/>
              </a:gdLst>
              <a:ahLst/>
              <a:cxnLst>
                <a:cxn ang="0">
                  <a:pos x="connsiteX0" y="connsiteY0"/>
                </a:cxn>
                <a:cxn ang="0">
                  <a:pos x="connsiteX1" y="connsiteY1"/>
                </a:cxn>
                <a:cxn ang="0">
                  <a:pos x="connsiteX2" y="connsiteY2"/>
                </a:cxn>
              </a:cxnLst>
              <a:rect l="l" t="t" r="r" b="b"/>
              <a:pathLst>
                <a:path w="5955" h="12813">
                  <a:moveTo>
                    <a:pt x="0" y="0"/>
                  </a:moveTo>
                  <a:cubicBezTo>
                    <a:pt x="2346" y="4151"/>
                    <a:pt x="4331" y="8482"/>
                    <a:pt x="5955" y="12814"/>
                  </a:cubicBezTo>
                  <a:cubicBezTo>
                    <a:pt x="4331" y="8663"/>
                    <a:pt x="2346" y="4331"/>
                    <a:pt x="0" y="0"/>
                  </a:cubicBezTo>
                  <a:close/>
                </a:path>
              </a:pathLst>
            </a:custGeom>
            <a:solidFill>
              <a:srgbClr val="FFFFFF"/>
            </a:solidFill>
            <a:ln w="1804" cap="flat">
              <a:noFill/>
              <a:prstDash val="solid"/>
              <a:miter/>
            </a:ln>
          </p:spPr>
          <p:txBody>
            <a:bodyPr rtlCol="0" anchor="ctr"/>
            <a:lstStyle/>
            <a:p>
              <a:endParaRPr lang="en-US"/>
            </a:p>
          </p:txBody>
        </p:sp>
        <p:sp>
          <p:nvSpPr>
            <p:cNvPr id="28" name="Freeform 844">
              <a:extLst>
                <a:ext uri="{FF2B5EF4-FFF2-40B4-BE49-F238E27FC236}">
                  <a16:creationId xmlns:a16="http://schemas.microsoft.com/office/drawing/2014/main" id="{DAC16746-77D6-06D1-5CBF-F7AA8BFB0F97}"/>
                </a:ext>
              </a:extLst>
            </p:cNvPr>
            <p:cNvSpPr/>
            <p:nvPr/>
          </p:nvSpPr>
          <p:spPr>
            <a:xfrm>
              <a:off x="6983930" y="2842460"/>
              <a:ext cx="360" cy="2887"/>
            </a:xfrm>
            <a:custGeom>
              <a:avLst/>
              <a:gdLst>
                <a:gd name="connsiteX0" fmla="*/ 361 w 360"/>
                <a:gd name="connsiteY0" fmla="*/ 2888 h 2887"/>
                <a:gd name="connsiteX1" fmla="*/ 0 w 360"/>
                <a:gd name="connsiteY1" fmla="*/ 0 h 2887"/>
                <a:gd name="connsiteX2" fmla="*/ 361 w 360"/>
                <a:gd name="connsiteY2" fmla="*/ 2888 h 2887"/>
              </a:gdLst>
              <a:ahLst/>
              <a:cxnLst>
                <a:cxn ang="0">
                  <a:pos x="connsiteX0" y="connsiteY0"/>
                </a:cxn>
                <a:cxn ang="0">
                  <a:pos x="connsiteX1" y="connsiteY1"/>
                </a:cxn>
                <a:cxn ang="0">
                  <a:pos x="connsiteX2" y="connsiteY2"/>
                </a:cxn>
              </a:cxnLst>
              <a:rect l="l" t="t" r="r" b="b"/>
              <a:pathLst>
                <a:path w="360" h="2887">
                  <a:moveTo>
                    <a:pt x="361" y="2888"/>
                  </a:moveTo>
                  <a:cubicBezTo>
                    <a:pt x="181" y="1985"/>
                    <a:pt x="181" y="902"/>
                    <a:pt x="0" y="0"/>
                  </a:cubicBezTo>
                  <a:cubicBezTo>
                    <a:pt x="181" y="1083"/>
                    <a:pt x="361" y="1985"/>
                    <a:pt x="361" y="2888"/>
                  </a:cubicBezTo>
                  <a:close/>
                </a:path>
              </a:pathLst>
            </a:custGeom>
            <a:solidFill>
              <a:srgbClr val="FFFFFF"/>
            </a:solidFill>
            <a:ln w="1804" cap="flat">
              <a:noFill/>
              <a:prstDash val="solid"/>
              <a:miter/>
            </a:ln>
          </p:spPr>
          <p:txBody>
            <a:bodyPr rtlCol="0" anchor="ctr"/>
            <a:lstStyle/>
            <a:p>
              <a:endParaRPr lang="en-US"/>
            </a:p>
          </p:txBody>
        </p:sp>
        <p:sp>
          <p:nvSpPr>
            <p:cNvPr id="29" name="Freeform 845">
              <a:extLst>
                <a:ext uri="{FF2B5EF4-FFF2-40B4-BE49-F238E27FC236}">
                  <a16:creationId xmlns:a16="http://schemas.microsoft.com/office/drawing/2014/main" id="{B7B21BED-B505-6E2A-330C-E340E9BC811C}"/>
                </a:ext>
              </a:extLst>
            </p:cNvPr>
            <p:cNvSpPr/>
            <p:nvPr/>
          </p:nvSpPr>
          <p:spPr>
            <a:xfrm>
              <a:off x="6985013" y="2851845"/>
              <a:ext cx="360" cy="2707"/>
            </a:xfrm>
            <a:custGeom>
              <a:avLst/>
              <a:gdLst>
                <a:gd name="connsiteX0" fmla="*/ 361 w 360"/>
                <a:gd name="connsiteY0" fmla="*/ 2707 h 2707"/>
                <a:gd name="connsiteX1" fmla="*/ 0 w 360"/>
                <a:gd name="connsiteY1" fmla="*/ 0 h 2707"/>
                <a:gd name="connsiteX2" fmla="*/ 361 w 360"/>
                <a:gd name="connsiteY2" fmla="*/ 2707 h 2707"/>
              </a:gdLst>
              <a:ahLst/>
              <a:cxnLst>
                <a:cxn ang="0">
                  <a:pos x="connsiteX0" y="connsiteY0"/>
                </a:cxn>
                <a:cxn ang="0">
                  <a:pos x="connsiteX1" y="connsiteY1"/>
                </a:cxn>
                <a:cxn ang="0">
                  <a:pos x="connsiteX2" y="connsiteY2"/>
                </a:cxn>
              </a:cxnLst>
              <a:rect l="l" t="t" r="r" b="b"/>
              <a:pathLst>
                <a:path w="360" h="2707">
                  <a:moveTo>
                    <a:pt x="361" y="2707"/>
                  </a:moveTo>
                  <a:cubicBezTo>
                    <a:pt x="180" y="1805"/>
                    <a:pt x="180" y="902"/>
                    <a:pt x="0" y="0"/>
                  </a:cubicBezTo>
                  <a:cubicBezTo>
                    <a:pt x="180" y="902"/>
                    <a:pt x="180" y="1805"/>
                    <a:pt x="361" y="2707"/>
                  </a:cubicBezTo>
                  <a:close/>
                </a:path>
              </a:pathLst>
            </a:custGeom>
            <a:solidFill>
              <a:srgbClr val="FFFFFF"/>
            </a:solidFill>
            <a:ln w="1804" cap="flat">
              <a:noFill/>
              <a:prstDash val="solid"/>
              <a:miter/>
            </a:ln>
          </p:spPr>
          <p:txBody>
            <a:bodyPr rtlCol="0" anchor="ctr"/>
            <a:lstStyle/>
            <a:p>
              <a:endParaRPr lang="en-US"/>
            </a:p>
          </p:txBody>
        </p:sp>
        <p:sp>
          <p:nvSpPr>
            <p:cNvPr id="30" name="Freeform 846">
              <a:extLst>
                <a:ext uri="{FF2B5EF4-FFF2-40B4-BE49-F238E27FC236}">
                  <a16:creationId xmlns:a16="http://schemas.microsoft.com/office/drawing/2014/main" id="{94C73B65-7B78-0560-1D00-71EEA21FB440}"/>
                </a:ext>
              </a:extLst>
            </p:cNvPr>
            <p:cNvSpPr/>
            <p:nvPr/>
          </p:nvSpPr>
          <p:spPr>
            <a:xfrm>
              <a:off x="7699869" y="1884506"/>
              <a:ext cx="8482" cy="721"/>
            </a:xfrm>
            <a:custGeom>
              <a:avLst/>
              <a:gdLst>
                <a:gd name="connsiteX0" fmla="*/ 0 w 8482"/>
                <a:gd name="connsiteY0" fmla="*/ 0 h 721"/>
                <a:gd name="connsiteX1" fmla="*/ 8482 w 8482"/>
                <a:gd name="connsiteY1" fmla="*/ 722 h 721"/>
                <a:gd name="connsiteX2" fmla="*/ 0 w 8482"/>
                <a:gd name="connsiteY2" fmla="*/ 0 h 721"/>
              </a:gdLst>
              <a:ahLst/>
              <a:cxnLst>
                <a:cxn ang="0">
                  <a:pos x="connsiteX0" y="connsiteY0"/>
                </a:cxn>
                <a:cxn ang="0">
                  <a:pos x="connsiteX1" y="connsiteY1"/>
                </a:cxn>
                <a:cxn ang="0">
                  <a:pos x="connsiteX2" y="connsiteY2"/>
                </a:cxn>
              </a:cxnLst>
              <a:rect l="l" t="t" r="r" b="b"/>
              <a:pathLst>
                <a:path w="8482" h="721">
                  <a:moveTo>
                    <a:pt x="0" y="0"/>
                  </a:moveTo>
                  <a:cubicBezTo>
                    <a:pt x="2888" y="181"/>
                    <a:pt x="5595" y="361"/>
                    <a:pt x="8482" y="722"/>
                  </a:cubicBezTo>
                  <a:cubicBezTo>
                    <a:pt x="5595" y="361"/>
                    <a:pt x="2707" y="181"/>
                    <a:pt x="0" y="0"/>
                  </a:cubicBezTo>
                  <a:close/>
                </a:path>
              </a:pathLst>
            </a:custGeom>
            <a:solidFill>
              <a:srgbClr val="FFFFFF"/>
            </a:solidFill>
            <a:ln w="1804" cap="flat">
              <a:noFill/>
              <a:prstDash val="solid"/>
              <a:miter/>
            </a:ln>
          </p:spPr>
          <p:txBody>
            <a:bodyPr rtlCol="0" anchor="ctr"/>
            <a:lstStyle/>
            <a:p>
              <a:endParaRPr lang="en-US"/>
            </a:p>
          </p:txBody>
        </p:sp>
        <p:sp>
          <p:nvSpPr>
            <p:cNvPr id="31" name="Freeform 847">
              <a:extLst>
                <a:ext uri="{FF2B5EF4-FFF2-40B4-BE49-F238E27FC236}">
                  <a16:creationId xmlns:a16="http://schemas.microsoft.com/office/drawing/2014/main" id="{3F702C84-8F48-7A0E-C709-58056755BE80}"/>
                </a:ext>
              </a:extLst>
            </p:cNvPr>
            <p:cNvSpPr/>
            <p:nvPr/>
          </p:nvSpPr>
          <p:spPr>
            <a:xfrm>
              <a:off x="6983208" y="2833797"/>
              <a:ext cx="180" cy="2346"/>
            </a:xfrm>
            <a:custGeom>
              <a:avLst/>
              <a:gdLst>
                <a:gd name="connsiteX0" fmla="*/ 180 w 180"/>
                <a:gd name="connsiteY0" fmla="*/ 2346 h 2346"/>
                <a:gd name="connsiteX1" fmla="*/ 0 w 180"/>
                <a:gd name="connsiteY1" fmla="*/ 0 h 2346"/>
                <a:gd name="connsiteX2" fmla="*/ 180 w 180"/>
                <a:gd name="connsiteY2" fmla="*/ 2346 h 2346"/>
              </a:gdLst>
              <a:ahLst/>
              <a:cxnLst>
                <a:cxn ang="0">
                  <a:pos x="connsiteX0" y="connsiteY0"/>
                </a:cxn>
                <a:cxn ang="0">
                  <a:pos x="connsiteX1" y="connsiteY1"/>
                </a:cxn>
                <a:cxn ang="0">
                  <a:pos x="connsiteX2" y="connsiteY2"/>
                </a:cxn>
              </a:cxnLst>
              <a:rect l="l" t="t" r="r" b="b"/>
              <a:pathLst>
                <a:path w="180" h="2346">
                  <a:moveTo>
                    <a:pt x="180" y="2346"/>
                  </a:moveTo>
                  <a:cubicBezTo>
                    <a:pt x="180" y="1624"/>
                    <a:pt x="0" y="722"/>
                    <a:pt x="0" y="0"/>
                  </a:cubicBezTo>
                  <a:cubicBezTo>
                    <a:pt x="0" y="722"/>
                    <a:pt x="180" y="1624"/>
                    <a:pt x="180" y="2346"/>
                  </a:cubicBezTo>
                  <a:close/>
                </a:path>
              </a:pathLst>
            </a:custGeom>
            <a:solidFill>
              <a:srgbClr val="FFFFFF"/>
            </a:solidFill>
            <a:ln w="1804" cap="flat">
              <a:noFill/>
              <a:prstDash val="solid"/>
              <a:miter/>
            </a:ln>
          </p:spPr>
          <p:txBody>
            <a:bodyPr rtlCol="0" anchor="ctr"/>
            <a:lstStyle/>
            <a:p>
              <a:endParaRPr lang="en-US"/>
            </a:p>
          </p:txBody>
        </p:sp>
        <p:sp>
          <p:nvSpPr>
            <p:cNvPr id="32" name="Freeform 848">
              <a:extLst>
                <a:ext uri="{FF2B5EF4-FFF2-40B4-BE49-F238E27FC236}">
                  <a16:creationId xmlns:a16="http://schemas.microsoft.com/office/drawing/2014/main" id="{3030AB93-570F-A5BA-8AAB-3F26AD8AFFB8}"/>
                </a:ext>
              </a:extLst>
            </p:cNvPr>
            <p:cNvSpPr/>
            <p:nvPr/>
          </p:nvSpPr>
          <p:spPr>
            <a:xfrm>
              <a:off x="7677309" y="2429717"/>
              <a:ext cx="2526" cy="3970"/>
            </a:xfrm>
            <a:custGeom>
              <a:avLst/>
              <a:gdLst>
                <a:gd name="connsiteX0" fmla="*/ 0 w 2526"/>
                <a:gd name="connsiteY0" fmla="*/ 0 h 3970"/>
                <a:gd name="connsiteX1" fmla="*/ 2527 w 2526"/>
                <a:gd name="connsiteY1" fmla="*/ 3970 h 3970"/>
                <a:gd name="connsiteX2" fmla="*/ 0 w 2526"/>
                <a:gd name="connsiteY2" fmla="*/ 0 h 3970"/>
              </a:gdLst>
              <a:ahLst/>
              <a:cxnLst>
                <a:cxn ang="0">
                  <a:pos x="connsiteX0" y="connsiteY0"/>
                </a:cxn>
                <a:cxn ang="0">
                  <a:pos x="connsiteX1" y="connsiteY1"/>
                </a:cxn>
                <a:cxn ang="0">
                  <a:pos x="connsiteX2" y="connsiteY2"/>
                </a:cxn>
              </a:cxnLst>
              <a:rect l="l" t="t" r="r" b="b"/>
              <a:pathLst>
                <a:path w="2526" h="3970">
                  <a:moveTo>
                    <a:pt x="0" y="0"/>
                  </a:moveTo>
                  <a:cubicBezTo>
                    <a:pt x="902" y="1263"/>
                    <a:pt x="1625" y="2707"/>
                    <a:pt x="2527" y="3970"/>
                  </a:cubicBezTo>
                  <a:cubicBezTo>
                    <a:pt x="1625" y="2526"/>
                    <a:pt x="722" y="1263"/>
                    <a:pt x="0" y="0"/>
                  </a:cubicBezTo>
                  <a:close/>
                </a:path>
              </a:pathLst>
            </a:custGeom>
            <a:solidFill>
              <a:srgbClr val="FFFFFF"/>
            </a:solidFill>
            <a:ln w="1804" cap="flat">
              <a:noFill/>
              <a:prstDash val="solid"/>
              <a:miter/>
            </a:ln>
          </p:spPr>
          <p:txBody>
            <a:bodyPr rtlCol="0" anchor="ctr"/>
            <a:lstStyle/>
            <a:p>
              <a:endParaRPr lang="en-US"/>
            </a:p>
          </p:txBody>
        </p:sp>
        <p:sp>
          <p:nvSpPr>
            <p:cNvPr id="33" name="Freeform 849">
              <a:extLst>
                <a:ext uri="{FF2B5EF4-FFF2-40B4-BE49-F238E27FC236}">
                  <a16:creationId xmlns:a16="http://schemas.microsoft.com/office/drawing/2014/main" id="{836A0FC6-E007-EBC8-8155-F48216CA1A2E}"/>
                </a:ext>
              </a:extLst>
            </p:cNvPr>
            <p:cNvSpPr/>
            <p:nvPr/>
          </p:nvSpPr>
          <p:spPr>
            <a:xfrm>
              <a:off x="7708351" y="1885228"/>
              <a:ext cx="22379" cy="2346"/>
            </a:xfrm>
            <a:custGeom>
              <a:avLst/>
              <a:gdLst>
                <a:gd name="connsiteX0" fmla="*/ 0 w 22379"/>
                <a:gd name="connsiteY0" fmla="*/ 0 h 2346"/>
                <a:gd name="connsiteX1" fmla="*/ 22379 w 22379"/>
                <a:gd name="connsiteY1" fmla="*/ 2346 h 2346"/>
                <a:gd name="connsiteX2" fmla="*/ 0 w 22379"/>
                <a:gd name="connsiteY2" fmla="*/ 0 h 2346"/>
              </a:gdLst>
              <a:ahLst/>
              <a:cxnLst>
                <a:cxn ang="0">
                  <a:pos x="connsiteX0" y="connsiteY0"/>
                </a:cxn>
                <a:cxn ang="0">
                  <a:pos x="connsiteX1" y="connsiteY1"/>
                </a:cxn>
                <a:cxn ang="0">
                  <a:pos x="connsiteX2" y="connsiteY2"/>
                </a:cxn>
              </a:cxnLst>
              <a:rect l="l" t="t" r="r" b="b"/>
              <a:pathLst>
                <a:path w="22379" h="2346">
                  <a:moveTo>
                    <a:pt x="0" y="0"/>
                  </a:moveTo>
                  <a:cubicBezTo>
                    <a:pt x="7400" y="542"/>
                    <a:pt x="14979" y="1444"/>
                    <a:pt x="22379" y="2346"/>
                  </a:cubicBezTo>
                  <a:cubicBezTo>
                    <a:pt x="14979" y="1444"/>
                    <a:pt x="7400" y="542"/>
                    <a:pt x="0" y="0"/>
                  </a:cubicBezTo>
                  <a:close/>
                </a:path>
              </a:pathLst>
            </a:custGeom>
            <a:solidFill>
              <a:srgbClr val="FFFFFF"/>
            </a:solidFill>
            <a:ln w="1804" cap="flat">
              <a:noFill/>
              <a:prstDash val="solid"/>
              <a:miter/>
            </a:ln>
          </p:spPr>
          <p:txBody>
            <a:bodyPr rtlCol="0" anchor="ctr"/>
            <a:lstStyle/>
            <a:p>
              <a:endParaRPr lang="en-US"/>
            </a:p>
          </p:txBody>
        </p:sp>
        <p:sp>
          <p:nvSpPr>
            <p:cNvPr id="34" name="Freeform 850">
              <a:extLst>
                <a:ext uri="{FF2B5EF4-FFF2-40B4-BE49-F238E27FC236}">
                  <a16:creationId xmlns:a16="http://schemas.microsoft.com/office/drawing/2014/main" id="{958A0F1A-56F6-A7DF-FD4F-2776DC5CF82D}"/>
                </a:ext>
              </a:extLst>
            </p:cNvPr>
            <p:cNvSpPr/>
            <p:nvPr/>
          </p:nvSpPr>
          <p:spPr>
            <a:xfrm>
              <a:off x="7754552" y="1891364"/>
              <a:ext cx="3428" cy="721"/>
            </a:xfrm>
            <a:custGeom>
              <a:avLst/>
              <a:gdLst>
                <a:gd name="connsiteX0" fmla="*/ 0 w 3428"/>
                <a:gd name="connsiteY0" fmla="*/ 0 h 721"/>
                <a:gd name="connsiteX1" fmla="*/ 3429 w 3428"/>
                <a:gd name="connsiteY1" fmla="*/ 722 h 721"/>
                <a:gd name="connsiteX2" fmla="*/ 0 w 3428"/>
                <a:gd name="connsiteY2" fmla="*/ 0 h 721"/>
              </a:gdLst>
              <a:ahLst/>
              <a:cxnLst>
                <a:cxn ang="0">
                  <a:pos x="connsiteX0" y="connsiteY0"/>
                </a:cxn>
                <a:cxn ang="0">
                  <a:pos x="connsiteX1" y="connsiteY1"/>
                </a:cxn>
                <a:cxn ang="0">
                  <a:pos x="connsiteX2" y="connsiteY2"/>
                </a:cxn>
              </a:cxnLst>
              <a:rect l="l" t="t" r="r" b="b"/>
              <a:pathLst>
                <a:path w="3428" h="721">
                  <a:moveTo>
                    <a:pt x="0" y="0"/>
                  </a:moveTo>
                  <a:cubicBezTo>
                    <a:pt x="1083" y="180"/>
                    <a:pt x="2166" y="361"/>
                    <a:pt x="3429" y="722"/>
                  </a:cubicBezTo>
                  <a:cubicBezTo>
                    <a:pt x="2166" y="542"/>
                    <a:pt x="1083" y="180"/>
                    <a:pt x="0" y="0"/>
                  </a:cubicBezTo>
                  <a:close/>
                </a:path>
              </a:pathLst>
            </a:custGeom>
            <a:solidFill>
              <a:srgbClr val="FFFFFF"/>
            </a:solidFill>
            <a:ln w="1804" cap="flat">
              <a:noFill/>
              <a:prstDash val="solid"/>
              <a:miter/>
            </a:ln>
          </p:spPr>
          <p:txBody>
            <a:bodyPr rtlCol="0" anchor="ctr"/>
            <a:lstStyle/>
            <a:p>
              <a:endParaRPr lang="en-US"/>
            </a:p>
          </p:txBody>
        </p:sp>
        <p:sp>
          <p:nvSpPr>
            <p:cNvPr id="35" name="Freeform 851">
              <a:extLst>
                <a:ext uri="{FF2B5EF4-FFF2-40B4-BE49-F238E27FC236}">
                  <a16:creationId xmlns:a16="http://schemas.microsoft.com/office/drawing/2014/main" id="{6A90A225-28B0-2AAB-369E-5BF289B1ABEB}"/>
                </a:ext>
              </a:extLst>
            </p:cNvPr>
            <p:cNvSpPr/>
            <p:nvPr/>
          </p:nvSpPr>
          <p:spPr>
            <a:xfrm>
              <a:off x="7734519" y="1888115"/>
              <a:ext cx="4873" cy="721"/>
            </a:xfrm>
            <a:custGeom>
              <a:avLst/>
              <a:gdLst>
                <a:gd name="connsiteX0" fmla="*/ 0 w 4873"/>
                <a:gd name="connsiteY0" fmla="*/ 0 h 721"/>
                <a:gd name="connsiteX1" fmla="*/ 4873 w 4873"/>
                <a:gd name="connsiteY1" fmla="*/ 722 h 721"/>
                <a:gd name="connsiteX2" fmla="*/ 0 w 4873"/>
                <a:gd name="connsiteY2" fmla="*/ 0 h 721"/>
              </a:gdLst>
              <a:ahLst/>
              <a:cxnLst>
                <a:cxn ang="0">
                  <a:pos x="connsiteX0" y="connsiteY0"/>
                </a:cxn>
                <a:cxn ang="0">
                  <a:pos x="connsiteX1" y="connsiteY1"/>
                </a:cxn>
                <a:cxn ang="0">
                  <a:pos x="connsiteX2" y="connsiteY2"/>
                </a:cxn>
              </a:cxnLst>
              <a:rect l="l" t="t" r="r" b="b"/>
              <a:pathLst>
                <a:path w="4873" h="721">
                  <a:moveTo>
                    <a:pt x="0" y="0"/>
                  </a:moveTo>
                  <a:cubicBezTo>
                    <a:pt x="1625" y="181"/>
                    <a:pt x="3249" y="542"/>
                    <a:pt x="4873" y="722"/>
                  </a:cubicBezTo>
                  <a:cubicBezTo>
                    <a:pt x="3249" y="361"/>
                    <a:pt x="1625" y="181"/>
                    <a:pt x="0" y="0"/>
                  </a:cubicBezTo>
                  <a:close/>
                </a:path>
              </a:pathLst>
            </a:custGeom>
            <a:solidFill>
              <a:srgbClr val="FFFFFF"/>
            </a:solidFill>
            <a:ln w="1804" cap="flat">
              <a:noFill/>
              <a:prstDash val="solid"/>
              <a:miter/>
            </a:ln>
          </p:spPr>
          <p:txBody>
            <a:bodyPr rtlCol="0" anchor="ctr"/>
            <a:lstStyle/>
            <a:p>
              <a:endParaRPr lang="en-US"/>
            </a:p>
          </p:txBody>
        </p:sp>
        <p:sp>
          <p:nvSpPr>
            <p:cNvPr id="36" name="Freeform 852">
              <a:extLst>
                <a:ext uri="{FF2B5EF4-FFF2-40B4-BE49-F238E27FC236}">
                  <a16:creationId xmlns:a16="http://schemas.microsoft.com/office/drawing/2014/main" id="{7FE7E422-D4A8-AA88-DF8D-AB38DF0C8524}"/>
                </a:ext>
              </a:extLst>
            </p:cNvPr>
            <p:cNvSpPr/>
            <p:nvPr/>
          </p:nvSpPr>
          <p:spPr>
            <a:xfrm>
              <a:off x="7674241" y="2425205"/>
              <a:ext cx="2887" cy="4150"/>
            </a:xfrm>
            <a:custGeom>
              <a:avLst/>
              <a:gdLst>
                <a:gd name="connsiteX0" fmla="*/ 0 w 2887"/>
                <a:gd name="connsiteY0" fmla="*/ 0 h 4150"/>
                <a:gd name="connsiteX1" fmla="*/ 2888 w 2887"/>
                <a:gd name="connsiteY1" fmla="*/ 4151 h 4150"/>
                <a:gd name="connsiteX2" fmla="*/ 0 w 2887"/>
                <a:gd name="connsiteY2" fmla="*/ 0 h 4150"/>
              </a:gdLst>
              <a:ahLst/>
              <a:cxnLst>
                <a:cxn ang="0">
                  <a:pos x="connsiteX0" y="connsiteY0"/>
                </a:cxn>
                <a:cxn ang="0">
                  <a:pos x="connsiteX1" y="connsiteY1"/>
                </a:cxn>
                <a:cxn ang="0">
                  <a:pos x="connsiteX2" y="connsiteY2"/>
                </a:cxn>
              </a:cxnLst>
              <a:rect l="l" t="t" r="r" b="b"/>
              <a:pathLst>
                <a:path w="2887" h="4150">
                  <a:moveTo>
                    <a:pt x="0" y="0"/>
                  </a:moveTo>
                  <a:cubicBezTo>
                    <a:pt x="902" y="1263"/>
                    <a:pt x="1985" y="2707"/>
                    <a:pt x="2888" y="4151"/>
                  </a:cubicBezTo>
                  <a:cubicBezTo>
                    <a:pt x="1985" y="2707"/>
                    <a:pt x="902" y="1444"/>
                    <a:pt x="0" y="0"/>
                  </a:cubicBezTo>
                  <a:close/>
                </a:path>
              </a:pathLst>
            </a:custGeom>
            <a:solidFill>
              <a:srgbClr val="FFFFFF"/>
            </a:solidFill>
            <a:ln w="1804" cap="flat">
              <a:noFill/>
              <a:prstDash val="solid"/>
              <a:miter/>
            </a:ln>
          </p:spPr>
          <p:txBody>
            <a:bodyPr rtlCol="0" anchor="ctr"/>
            <a:lstStyle/>
            <a:p>
              <a:endParaRPr lang="en-US"/>
            </a:p>
          </p:txBody>
        </p:sp>
        <p:sp>
          <p:nvSpPr>
            <p:cNvPr id="37" name="Freeform 853">
              <a:extLst>
                <a:ext uri="{FF2B5EF4-FFF2-40B4-BE49-F238E27FC236}">
                  <a16:creationId xmlns:a16="http://schemas.microsoft.com/office/drawing/2014/main" id="{F96CEBBA-BD2C-0446-E802-5A42A0403A4B}"/>
                </a:ext>
              </a:extLst>
            </p:cNvPr>
            <p:cNvSpPr/>
            <p:nvPr/>
          </p:nvSpPr>
          <p:spPr>
            <a:xfrm>
              <a:off x="7555850" y="1920240"/>
              <a:ext cx="361" cy="2165"/>
            </a:xfrm>
            <a:custGeom>
              <a:avLst/>
              <a:gdLst>
                <a:gd name="connsiteX0" fmla="*/ 361 w 361"/>
                <a:gd name="connsiteY0" fmla="*/ 0 h 2165"/>
                <a:gd name="connsiteX1" fmla="*/ 0 w 361"/>
                <a:gd name="connsiteY1" fmla="*/ 2166 h 2165"/>
                <a:gd name="connsiteX2" fmla="*/ 361 w 361"/>
                <a:gd name="connsiteY2" fmla="*/ 0 h 2165"/>
              </a:gdLst>
              <a:ahLst/>
              <a:cxnLst>
                <a:cxn ang="0">
                  <a:pos x="connsiteX0" y="connsiteY0"/>
                </a:cxn>
                <a:cxn ang="0">
                  <a:pos x="connsiteX1" y="connsiteY1"/>
                </a:cxn>
                <a:cxn ang="0">
                  <a:pos x="connsiteX2" y="connsiteY2"/>
                </a:cxn>
              </a:cxnLst>
              <a:rect l="l" t="t" r="r" b="b"/>
              <a:pathLst>
                <a:path w="361" h="2165">
                  <a:moveTo>
                    <a:pt x="361" y="0"/>
                  </a:moveTo>
                  <a:cubicBezTo>
                    <a:pt x="181" y="722"/>
                    <a:pt x="0" y="1444"/>
                    <a:pt x="0" y="2166"/>
                  </a:cubicBezTo>
                  <a:cubicBezTo>
                    <a:pt x="181" y="1444"/>
                    <a:pt x="181" y="722"/>
                    <a:pt x="361" y="0"/>
                  </a:cubicBezTo>
                  <a:close/>
                </a:path>
              </a:pathLst>
            </a:custGeom>
            <a:solidFill>
              <a:srgbClr val="FFFFFF"/>
            </a:solidFill>
            <a:ln w="1804" cap="flat">
              <a:noFill/>
              <a:prstDash val="solid"/>
              <a:miter/>
            </a:ln>
          </p:spPr>
          <p:txBody>
            <a:bodyPr rtlCol="0" anchor="ctr"/>
            <a:lstStyle/>
            <a:p>
              <a:endParaRPr lang="en-US"/>
            </a:p>
          </p:txBody>
        </p:sp>
        <p:sp>
          <p:nvSpPr>
            <p:cNvPr id="38" name="Freeform 854">
              <a:extLst>
                <a:ext uri="{FF2B5EF4-FFF2-40B4-BE49-F238E27FC236}">
                  <a16:creationId xmlns:a16="http://schemas.microsoft.com/office/drawing/2014/main" id="{71E759DD-ACA7-5F9A-7045-5EEF62FDC4CB}"/>
                </a:ext>
              </a:extLst>
            </p:cNvPr>
            <p:cNvSpPr/>
            <p:nvPr/>
          </p:nvSpPr>
          <p:spPr>
            <a:xfrm>
              <a:off x="7556573" y="1916450"/>
              <a:ext cx="360" cy="2346"/>
            </a:xfrm>
            <a:custGeom>
              <a:avLst/>
              <a:gdLst>
                <a:gd name="connsiteX0" fmla="*/ 361 w 360"/>
                <a:gd name="connsiteY0" fmla="*/ 0 h 2346"/>
                <a:gd name="connsiteX1" fmla="*/ 0 w 360"/>
                <a:gd name="connsiteY1" fmla="*/ 2346 h 2346"/>
                <a:gd name="connsiteX2" fmla="*/ 361 w 360"/>
                <a:gd name="connsiteY2" fmla="*/ 0 h 2346"/>
              </a:gdLst>
              <a:ahLst/>
              <a:cxnLst>
                <a:cxn ang="0">
                  <a:pos x="connsiteX0" y="connsiteY0"/>
                </a:cxn>
                <a:cxn ang="0">
                  <a:pos x="connsiteX1" y="connsiteY1"/>
                </a:cxn>
                <a:cxn ang="0">
                  <a:pos x="connsiteX2" y="connsiteY2"/>
                </a:cxn>
              </a:cxnLst>
              <a:rect l="l" t="t" r="r" b="b"/>
              <a:pathLst>
                <a:path w="360" h="2346">
                  <a:moveTo>
                    <a:pt x="361" y="0"/>
                  </a:moveTo>
                  <a:cubicBezTo>
                    <a:pt x="180" y="722"/>
                    <a:pt x="0" y="1624"/>
                    <a:pt x="0" y="2346"/>
                  </a:cubicBezTo>
                  <a:cubicBezTo>
                    <a:pt x="0" y="1624"/>
                    <a:pt x="180" y="722"/>
                    <a:pt x="361" y="0"/>
                  </a:cubicBezTo>
                  <a:close/>
                </a:path>
              </a:pathLst>
            </a:custGeom>
            <a:solidFill>
              <a:srgbClr val="FFFFFF"/>
            </a:solidFill>
            <a:ln w="1804" cap="flat">
              <a:noFill/>
              <a:prstDash val="solid"/>
              <a:miter/>
            </a:ln>
          </p:spPr>
          <p:txBody>
            <a:bodyPr rtlCol="0" anchor="ctr"/>
            <a:lstStyle/>
            <a:p>
              <a:endParaRPr lang="en-US"/>
            </a:p>
          </p:txBody>
        </p:sp>
        <p:sp>
          <p:nvSpPr>
            <p:cNvPr id="39" name="Freeform 855">
              <a:extLst>
                <a:ext uri="{FF2B5EF4-FFF2-40B4-BE49-F238E27FC236}">
                  <a16:creationId xmlns:a16="http://schemas.microsoft.com/office/drawing/2014/main" id="{60D40CFF-F31D-FD87-72D3-BA27BC1BBA1E}"/>
                </a:ext>
              </a:extLst>
            </p:cNvPr>
            <p:cNvSpPr/>
            <p:nvPr/>
          </p:nvSpPr>
          <p:spPr>
            <a:xfrm>
              <a:off x="7557836" y="1911577"/>
              <a:ext cx="1804" cy="180"/>
            </a:xfrm>
            <a:custGeom>
              <a:avLst/>
              <a:gdLst>
                <a:gd name="connsiteX0" fmla="*/ 0 w 1804"/>
                <a:gd name="connsiteY0" fmla="*/ 0 h 180"/>
                <a:gd name="connsiteX1" fmla="*/ 0 w 1804"/>
                <a:gd name="connsiteY1" fmla="*/ 181 h 180"/>
                <a:gd name="connsiteX2" fmla="*/ 0 w 1804"/>
                <a:gd name="connsiteY2" fmla="*/ 0 h 180"/>
              </a:gdLst>
              <a:ahLst/>
              <a:cxnLst>
                <a:cxn ang="0">
                  <a:pos x="connsiteX0" y="connsiteY0"/>
                </a:cxn>
                <a:cxn ang="0">
                  <a:pos x="connsiteX1" y="connsiteY1"/>
                </a:cxn>
                <a:cxn ang="0">
                  <a:pos x="connsiteX2" y="connsiteY2"/>
                </a:cxn>
              </a:cxnLst>
              <a:rect l="l" t="t" r="r" b="b"/>
              <a:pathLst>
                <a:path w="1804" h="180">
                  <a:moveTo>
                    <a:pt x="0" y="0"/>
                  </a:moveTo>
                  <a:cubicBezTo>
                    <a:pt x="0" y="0"/>
                    <a:pt x="0" y="181"/>
                    <a:pt x="0" y="181"/>
                  </a:cubicBezTo>
                  <a:cubicBezTo>
                    <a:pt x="0" y="181"/>
                    <a:pt x="0" y="181"/>
                    <a:pt x="0" y="0"/>
                  </a:cubicBezTo>
                  <a:close/>
                </a:path>
              </a:pathLst>
            </a:custGeom>
            <a:solidFill>
              <a:srgbClr val="FFFFFF"/>
            </a:solidFill>
            <a:ln w="1804" cap="flat">
              <a:noFill/>
              <a:prstDash val="solid"/>
              <a:miter/>
            </a:ln>
          </p:spPr>
          <p:txBody>
            <a:bodyPr rtlCol="0" anchor="ctr"/>
            <a:lstStyle/>
            <a:p>
              <a:endParaRPr lang="en-US"/>
            </a:p>
          </p:txBody>
        </p:sp>
        <p:sp>
          <p:nvSpPr>
            <p:cNvPr id="40" name="Freeform 856">
              <a:extLst>
                <a:ext uri="{FF2B5EF4-FFF2-40B4-BE49-F238E27FC236}">
                  <a16:creationId xmlns:a16="http://schemas.microsoft.com/office/drawing/2014/main" id="{E698866A-A086-56D3-3152-2FC29FB0C003}"/>
                </a:ext>
              </a:extLst>
            </p:cNvPr>
            <p:cNvSpPr/>
            <p:nvPr/>
          </p:nvSpPr>
          <p:spPr>
            <a:xfrm>
              <a:off x="7558377" y="1907426"/>
              <a:ext cx="180" cy="1082"/>
            </a:xfrm>
            <a:custGeom>
              <a:avLst/>
              <a:gdLst>
                <a:gd name="connsiteX0" fmla="*/ 180 w 180"/>
                <a:gd name="connsiteY0" fmla="*/ 0 h 1082"/>
                <a:gd name="connsiteX1" fmla="*/ 0 w 180"/>
                <a:gd name="connsiteY1" fmla="*/ 1083 h 1082"/>
                <a:gd name="connsiteX2" fmla="*/ 180 w 180"/>
                <a:gd name="connsiteY2" fmla="*/ 0 h 1082"/>
              </a:gdLst>
              <a:ahLst/>
              <a:cxnLst>
                <a:cxn ang="0">
                  <a:pos x="connsiteX0" y="connsiteY0"/>
                </a:cxn>
                <a:cxn ang="0">
                  <a:pos x="connsiteX1" y="connsiteY1"/>
                </a:cxn>
                <a:cxn ang="0">
                  <a:pos x="connsiteX2" y="connsiteY2"/>
                </a:cxn>
              </a:cxnLst>
              <a:rect l="l" t="t" r="r" b="b"/>
              <a:pathLst>
                <a:path w="180" h="1082">
                  <a:moveTo>
                    <a:pt x="180" y="0"/>
                  </a:moveTo>
                  <a:cubicBezTo>
                    <a:pt x="180" y="361"/>
                    <a:pt x="0" y="722"/>
                    <a:pt x="0" y="1083"/>
                  </a:cubicBezTo>
                  <a:cubicBezTo>
                    <a:pt x="0" y="722"/>
                    <a:pt x="180" y="361"/>
                    <a:pt x="180" y="0"/>
                  </a:cubicBezTo>
                  <a:close/>
                </a:path>
              </a:pathLst>
            </a:custGeom>
            <a:solidFill>
              <a:srgbClr val="FFFFFF"/>
            </a:solidFill>
            <a:ln w="1804" cap="flat">
              <a:noFill/>
              <a:prstDash val="solid"/>
              <a:miter/>
            </a:ln>
          </p:spPr>
          <p:txBody>
            <a:bodyPr rtlCol="0" anchor="ctr"/>
            <a:lstStyle/>
            <a:p>
              <a:endParaRPr lang="en-US"/>
            </a:p>
          </p:txBody>
        </p:sp>
        <p:sp>
          <p:nvSpPr>
            <p:cNvPr id="41" name="Freeform 857">
              <a:extLst>
                <a:ext uri="{FF2B5EF4-FFF2-40B4-BE49-F238E27FC236}">
                  <a16:creationId xmlns:a16="http://schemas.microsoft.com/office/drawing/2014/main" id="{B75B4B45-CCE7-7505-F648-A11A78135028}"/>
                </a:ext>
              </a:extLst>
            </p:cNvPr>
            <p:cNvSpPr/>
            <p:nvPr/>
          </p:nvSpPr>
          <p:spPr>
            <a:xfrm>
              <a:off x="7553505" y="1930887"/>
              <a:ext cx="721" cy="3429"/>
            </a:xfrm>
            <a:custGeom>
              <a:avLst/>
              <a:gdLst>
                <a:gd name="connsiteX0" fmla="*/ 722 w 721"/>
                <a:gd name="connsiteY0" fmla="*/ 0 h 3429"/>
                <a:gd name="connsiteX1" fmla="*/ 0 w 721"/>
                <a:gd name="connsiteY1" fmla="*/ 3429 h 3429"/>
                <a:gd name="connsiteX2" fmla="*/ 722 w 721"/>
                <a:gd name="connsiteY2" fmla="*/ 0 h 3429"/>
              </a:gdLst>
              <a:ahLst/>
              <a:cxnLst>
                <a:cxn ang="0">
                  <a:pos x="connsiteX0" y="connsiteY0"/>
                </a:cxn>
                <a:cxn ang="0">
                  <a:pos x="connsiteX1" y="connsiteY1"/>
                </a:cxn>
                <a:cxn ang="0">
                  <a:pos x="connsiteX2" y="connsiteY2"/>
                </a:cxn>
              </a:cxnLst>
              <a:rect l="l" t="t" r="r" b="b"/>
              <a:pathLst>
                <a:path w="721" h="3429">
                  <a:moveTo>
                    <a:pt x="722" y="0"/>
                  </a:moveTo>
                  <a:cubicBezTo>
                    <a:pt x="541" y="1083"/>
                    <a:pt x="180" y="2346"/>
                    <a:pt x="0" y="3429"/>
                  </a:cubicBezTo>
                  <a:cubicBezTo>
                    <a:pt x="180" y="2346"/>
                    <a:pt x="361" y="1083"/>
                    <a:pt x="722" y="0"/>
                  </a:cubicBezTo>
                  <a:close/>
                </a:path>
              </a:pathLst>
            </a:custGeom>
            <a:solidFill>
              <a:srgbClr val="FFFFFF"/>
            </a:solidFill>
            <a:ln w="1804" cap="flat">
              <a:noFill/>
              <a:prstDash val="solid"/>
              <a:miter/>
            </a:ln>
          </p:spPr>
          <p:txBody>
            <a:bodyPr rtlCol="0" anchor="ctr"/>
            <a:lstStyle/>
            <a:p>
              <a:endParaRPr lang="en-US"/>
            </a:p>
          </p:txBody>
        </p:sp>
        <p:sp>
          <p:nvSpPr>
            <p:cNvPr id="42" name="Freeform 858">
              <a:extLst>
                <a:ext uri="{FF2B5EF4-FFF2-40B4-BE49-F238E27FC236}">
                  <a16:creationId xmlns:a16="http://schemas.microsoft.com/office/drawing/2014/main" id="{895581DB-C304-900A-1F22-15393B17F34F}"/>
                </a:ext>
              </a:extLst>
            </p:cNvPr>
            <p:cNvSpPr/>
            <p:nvPr/>
          </p:nvSpPr>
          <p:spPr>
            <a:xfrm>
              <a:off x="7559099" y="1903816"/>
              <a:ext cx="180" cy="1082"/>
            </a:xfrm>
            <a:custGeom>
              <a:avLst/>
              <a:gdLst>
                <a:gd name="connsiteX0" fmla="*/ 181 w 180"/>
                <a:gd name="connsiteY0" fmla="*/ 0 h 1082"/>
                <a:gd name="connsiteX1" fmla="*/ 0 w 180"/>
                <a:gd name="connsiteY1" fmla="*/ 1083 h 1082"/>
                <a:gd name="connsiteX2" fmla="*/ 181 w 180"/>
                <a:gd name="connsiteY2" fmla="*/ 0 h 1082"/>
              </a:gdLst>
              <a:ahLst/>
              <a:cxnLst>
                <a:cxn ang="0">
                  <a:pos x="connsiteX0" y="connsiteY0"/>
                </a:cxn>
                <a:cxn ang="0">
                  <a:pos x="connsiteX1" y="connsiteY1"/>
                </a:cxn>
                <a:cxn ang="0">
                  <a:pos x="connsiteX2" y="connsiteY2"/>
                </a:cxn>
              </a:cxnLst>
              <a:rect l="l" t="t" r="r" b="b"/>
              <a:pathLst>
                <a:path w="180" h="1082">
                  <a:moveTo>
                    <a:pt x="181" y="0"/>
                  </a:moveTo>
                  <a:cubicBezTo>
                    <a:pt x="181" y="361"/>
                    <a:pt x="0" y="722"/>
                    <a:pt x="0" y="1083"/>
                  </a:cubicBezTo>
                  <a:cubicBezTo>
                    <a:pt x="0" y="722"/>
                    <a:pt x="181" y="361"/>
                    <a:pt x="181" y="0"/>
                  </a:cubicBezTo>
                  <a:close/>
                </a:path>
              </a:pathLst>
            </a:custGeom>
            <a:solidFill>
              <a:srgbClr val="FFFFFF"/>
            </a:solidFill>
            <a:ln w="1804" cap="flat">
              <a:noFill/>
              <a:prstDash val="solid"/>
              <a:miter/>
            </a:ln>
          </p:spPr>
          <p:txBody>
            <a:bodyPr rtlCol="0" anchor="ctr"/>
            <a:lstStyle/>
            <a:p>
              <a:endParaRPr lang="en-US"/>
            </a:p>
          </p:txBody>
        </p:sp>
        <p:sp>
          <p:nvSpPr>
            <p:cNvPr id="43" name="Freeform 859">
              <a:extLst>
                <a:ext uri="{FF2B5EF4-FFF2-40B4-BE49-F238E27FC236}">
                  <a16:creationId xmlns:a16="http://schemas.microsoft.com/office/drawing/2014/main" id="{EE453A2F-09F7-80BD-70BE-919C53456542}"/>
                </a:ext>
              </a:extLst>
            </p:cNvPr>
            <p:cNvSpPr/>
            <p:nvPr/>
          </p:nvSpPr>
          <p:spPr>
            <a:xfrm>
              <a:off x="7139535" y="1819602"/>
              <a:ext cx="450064" cy="104464"/>
            </a:xfrm>
            <a:custGeom>
              <a:avLst/>
              <a:gdLst>
                <a:gd name="connsiteX0" fmla="*/ 30463 w 450064"/>
                <a:gd name="connsiteY0" fmla="*/ 104067 h 104464"/>
                <a:gd name="connsiteX1" fmla="*/ 103916 w 450064"/>
                <a:gd name="connsiteY1" fmla="*/ 100277 h 104464"/>
                <a:gd name="connsiteX2" fmla="*/ 238369 w 450064"/>
                <a:gd name="connsiteY2" fmla="*/ 100998 h 104464"/>
                <a:gd name="connsiteX3" fmla="*/ 301895 w 450064"/>
                <a:gd name="connsiteY3" fmla="*/ 99013 h 104464"/>
                <a:gd name="connsiteX4" fmla="*/ 369392 w 450064"/>
                <a:gd name="connsiteY4" fmla="*/ 87282 h 104464"/>
                <a:gd name="connsiteX5" fmla="*/ 427324 w 450064"/>
                <a:gd name="connsiteY5" fmla="*/ 54797 h 104464"/>
                <a:gd name="connsiteX6" fmla="*/ 450064 w 450064"/>
                <a:gd name="connsiteY6" fmla="*/ 16537 h 104464"/>
                <a:gd name="connsiteX7" fmla="*/ 364519 w 450064"/>
                <a:gd name="connsiteY7" fmla="*/ 836 h 104464"/>
                <a:gd name="connsiteX8" fmla="*/ 153726 w 450064"/>
                <a:gd name="connsiteY8" fmla="*/ 1738 h 104464"/>
                <a:gd name="connsiteX9" fmla="*/ 29561 w 450064"/>
                <a:gd name="connsiteY9" fmla="*/ 1738 h 104464"/>
                <a:gd name="connsiteX10" fmla="*/ 865 w 450064"/>
                <a:gd name="connsiteY10" fmla="*/ 30253 h 104464"/>
                <a:gd name="connsiteX11" fmla="*/ 3031 w 450064"/>
                <a:gd name="connsiteY11" fmla="*/ 100638 h 104464"/>
                <a:gd name="connsiteX12" fmla="*/ 30463 w 450064"/>
                <a:gd name="connsiteY12" fmla="*/ 104067 h 10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0064" h="104464">
                  <a:moveTo>
                    <a:pt x="30463" y="104067"/>
                  </a:moveTo>
                  <a:cubicBezTo>
                    <a:pt x="55007" y="105871"/>
                    <a:pt x="79371" y="100998"/>
                    <a:pt x="103916" y="100277"/>
                  </a:cubicBezTo>
                  <a:cubicBezTo>
                    <a:pt x="148673" y="99013"/>
                    <a:pt x="193430" y="101540"/>
                    <a:pt x="238369" y="100998"/>
                  </a:cubicBezTo>
                  <a:cubicBezTo>
                    <a:pt x="259484" y="100818"/>
                    <a:pt x="280599" y="99916"/>
                    <a:pt x="301895" y="99013"/>
                  </a:cubicBezTo>
                  <a:cubicBezTo>
                    <a:pt x="324815" y="97930"/>
                    <a:pt x="347916" y="96126"/>
                    <a:pt x="369392" y="87282"/>
                  </a:cubicBezTo>
                  <a:cubicBezTo>
                    <a:pt x="390688" y="78439"/>
                    <a:pt x="408916" y="68333"/>
                    <a:pt x="427324" y="54797"/>
                  </a:cubicBezTo>
                  <a:cubicBezTo>
                    <a:pt x="432017" y="41442"/>
                    <a:pt x="438875" y="28448"/>
                    <a:pt x="450064" y="16537"/>
                  </a:cubicBezTo>
                  <a:cubicBezTo>
                    <a:pt x="419745" y="1557"/>
                    <a:pt x="392132" y="1197"/>
                    <a:pt x="364519" y="836"/>
                  </a:cubicBezTo>
                  <a:cubicBezTo>
                    <a:pt x="294315" y="-67"/>
                    <a:pt x="224111" y="-789"/>
                    <a:pt x="153726" y="1738"/>
                  </a:cubicBezTo>
                  <a:cubicBezTo>
                    <a:pt x="112939" y="3182"/>
                    <a:pt x="70347" y="294"/>
                    <a:pt x="29561" y="1738"/>
                  </a:cubicBezTo>
                  <a:cubicBezTo>
                    <a:pt x="7001" y="2460"/>
                    <a:pt x="2670" y="10762"/>
                    <a:pt x="865" y="30253"/>
                  </a:cubicBezTo>
                  <a:cubicBezTo>
                    <a:pt x="-1301" y="53714"/>
                    <a:pt x="1046" y="77176"/>
                    <a:pt x="3031" y="100638"/>
                  </a:cubicBezTo>
                  <a:cubicBezTo>
                    <a:pt x="11874" y="102442"/>
                    <a:pt x="21078" y="103345"/>
                    <a:pt x="30463" y="104067"/>
                  </a:cubicBezTo>
                  <a:close/>
                </a:path>
              </a:pathLst>
            </a:custGeom>
            <a:solidFill>
              <a:srgbClr val="FFFFFF"/>
            </a:solidFill>
            <a:ln w="1804" cap="flat">
              <a:noFill/>
              <a:prstDash val="solid"/>
              <a:miter/>
            </a:ln>
          </p:spPr>
          <p:txBody>
            <a:bodyPr rtlCol="0" anchor="ctr"/>
            <a:lstStyle/>
            <a:p>
              <a:endParaRPr lang="en-US"/>
            </a:p>
          </p:txBody>
        </p:sp>
        <p:sp>
          <p:nvSpPr>
            <p:cNvPr id="44" name="Freeform 860">
              <a:extLst>
                <a:ext uri="{FF2B5EF4-FFF2-40B4-BE49-F238E27FC236}">
                  <a16:creationId xmlns:a16="http://schemas.microsoft.com/office/drawing/2014/main" id="{A4C6F9E5-D5B3-8E26-7B4F-9440D81C4E23}"/>
                </a:ext>
              </a:extLst>
            </p:cNvPr>
            <p:cNvSpPr/>
            <p:nvPr/>
          </p:nvSpPr>
          <p:spPr>
            <a:xfrm>
              <a:off x="7554407" y="1927278"/>
              <a:ext cx="541" cy="2346"/>
            </a:xfrm>
            <a:custGeom>
              <a:avLst/>
              <a:gdLst>
                <a:gd name="connsiteX0" fmla="*/ 541 w 541"/>
                <a:gd name="connsiteY0" fmla="*/ 0 h 2346"/>
                <a:gd name="connsiteX1" fmla="*/ 0 w 541"/>
                <a:gd name="connsiteY1" fmla="*/ 2346 h 2346"/>
                <a:gd name="connsiteX2" fmla="*/ 541 w 541"/>
                <a:gd name="connsiteY2" fmla="*/ 0 h 2346"/>
              </a:gdLst>
              <a:ahLst/>
              <a:cxnLst>
                <a:cxn ang="0">
                  <a:pos x="connsiteX0" y="connsiteY0"/>
                </a:cxn>
                <a:cxn ang="0">
                  <a:pos x="connsiteX1" y="connsiteY1"/>
                </a:cxn>
                <a:cxn ang="0">
                  <a:pos x="connsiteX2" y="connsiteY2"/>
                </a:cxn>
              </a:cxnLst>
              <a:rect l="l" t="t" r="r" b="b"/>
              <a:pathLst>
                <a:path w="541" h="2346">
                  <a:moveTo>
                    <a:pt x="541" y="0"/>
                  </a:moveTo>
                  <a:cubicBezTo>
                    <a:pt x="361" y="722"/>
                    <a:pt x="180" y="1624"/>
                    <a:pt x="0" y="2346"/>
                  </a:cubicBezTo>
                  <a:cubicBezTo>
                    <a:pt x="180" y="1624"/>
                    <a:pt x="361" y="902"/>
                    <a:pt x="541" y="0"/>
                  </a:cubicBezTo>
                  <a:close/>
                </a:path>
              </a:pathLst>
            </a:custGeom>
            <a:solidFill>
              <a:srgbClr val="FFFFFF"/>
            </a:solidFill>
            <a:ln w="1804" cap="flat">
              <a:noFill/>
              <a:prstDash val="solid"/>
              <a:miter/>
            </a:ln>
          </p:spPr>
          <p:txBody>
            <a:bodyPr rtlCol="0" anchor="ctr"/>
            <a:lstStyle/>
            <a:p>
              <a:endParaRPr lang="en-US"/>
            </a:p>
          </p:txBody>
        </p:sp>
        <p:sp>
          <p:nvSpPr>
            <p:cNvPr id="45" name="Freeform 861">
              <a:extLst>
                <a:ext uri="{FF2B5EF4-FFF2-40B4-BE49-F238E27FC236}">
                  <a16:creationId xmlns:a16="http://schemas.microsoft.com/office/drawing/2014/main" id="{8B0439B1-5E07-8E8A-781A-4D79F9028096}"/>
                </a:ext>
              </a:extLst>
            </p:cNvPr>
            <p:cNvSpPr/>
            <p:nvPr/>
          </p:nvSpPr>
          <p:spPr>
            <a:xfrm>
              <a:off x="7555129" y="1923849"/>
              <a:ext cx="360" cy="2165"/>
            </a:xfrm>
            <a:custGeom>
              <a:avLst/>
              <a:gdLst>
                <a:gd name="connsiteX0" fmla="*/ 361 w 360"/>
                <a:gd name="connsiteY0" fmla="*/ 0 h 2165"/>
                <a:gd name="connsiteX1" fmla="*/ 0 w 360"/>
                <a:gd name="connsiteY1" fmla="*/ 2166 h 2165"/>
                <a:gd name="connsiteX2" fmla="*/ 361 w 360"/>
                <a:gd name="connsiteY2" fmla="*/ 0 h 2165"/>
              </a:gdLst>
              <a:ahLst/>
              <a:cxnLst>
                <a:cxn ang="0">
                  <a:pos x="connsiteX0" y="connsiteY0"/>
                </a:cxn>
                <a:cxn ang="0">
                  <a:pos x="connsiteX1" y="connsiteY1"/>
                </a:cxn>
                <a:cxn ang="0">
                  <a:pos x="connsiteX2" y="connsiteY2"/>
                </a:cxn>
              </a:cxnLst>
              <a:rect l="l" t="t" r="r" b="b"/>
              <a:pathLst>
                <a:path w="360" h="2165">
                  <a:moveTo>
                    <a:pt x="361" y="0"/>
                  </a:moveTo>
                  <a:cubicBezTo>
                    <a:pt x="181" y="722"/>
                    <a:pt x="0" y="1444"/>
                    <a:pt x="0" y="2166"/>
                  </a:cubicBezTo>
                  <a:cubicBezTo>
                    <a:pt x="181" y="1444"/>
                    <a:pt x="361" y="722"/>
                    <a:pt x="361" y="0"/>
                  </a:cubicBezTo>
                  <a:close/>
                </a:path>
              </a:pathLst>
            </a:custGeom>
            <a:solidFill>
              <a:srgbClr val="FFFFFF"/>
            </a:solidFill>
            <a:ln w="1804" cap="flat">
              <a:noFill/>
              <a:prstDash val="solid"/>
              <a:miter/>
            </a:ln>
          </p:spPr>
          <p:txBody>
            <a:bodyPr rtlCol="0" anchor="ctr"/>
            <a:lstStyle/>
            <a:p>
              <a:endParaRPr lang="en-US"/>
            </a:p>
          </p:txBody>
        </p:sp>
        <p:sp>
          <p:nvSpPr>
            <p:cNvPr id="46" name="Freeform 862">
              <a:extLst>
                <a:ext uri="{FF2B5EF4-FFF2-40B4-BE49-F238E27FC236}">
                  <a16:creationId xmlns:a16="http://schemas.microsoft.com/office/drawing/2014/main" id="{E5195602-ACE2-AE78-6F7D-C4105F8BE1CD}"/>
                </a:ext>
              </a:extLst>
            </p:cNvPr>
            <p:cNvSpPr/>
            <p:nvPr/>
          </p:nvSpPr>
          <p:spPr>
            <a:xfrm>
              <a:off x="7563250" y="1884867"/>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solidFill>
              <a:srgbClr val="FFFFFF"/>
            </a:solidFill>
            <a:ln w="1804" cap="flat">
              <a:noFill/>
              <a:prstDash val="solid"/>
              <a:miter/>
            </a:ln>
          </p:spPr>
          <p:txBody>
            <a:bodyPr rtlCol="0" anchor="ctr"/>
            <a:lstStyle/>
            <a:p>
              <a:endParaRPr lang="en-US"/>
            </a:p>
          </p:txBody>
        </p:sp>
        <p:sp>
          <p:nvSpPr>
            <p:cNvPr id="47" name="Freeform 863">
              <a:extLst>
                <a:ext uri="{FF2B5EF4-FFF2-40B4-BE49-F238E27FC236}">
                  <a16:creationId xmlns:a16="http://schemas.microsoft.com/office/drawing/2014/main" id="{24CF84CE-39DE-FE69-B2E5-5710282DD3BA}"/>
                </a:ext>
              </a:extLst>
            </p:cNvPr>
            <p:cNvSpPr/>
            <p:nvPr/>
          </p:nvSpPr>
          <p:spPr>
            <a:xfrm>
              <a:off x="7559821" y="1900207"/>
              <a:ext cx="180" cy="1082"/>
            </a:xfrm>
            <a:custGeom>
              <a:avLst/>
              <a:gdLst>
                <a:gd name="connsiteX0" fmla="*/ 180 w 180"/>
                <a:gd name="connsiteY0" fmla="*/ 0 h 1082"/>
                <a:gd name="connsiteX1" fmla="*/ 0 w 180"/>
                <a:gd name="connsiteY1" fmla="*/ 1083 h 1082"/>
                <a:gd name="connsiteX2" fmla="*/ 180 w 180"/>
                <a:gd name="connsiteY2" fmla="*/ 0 h 1082"/>
              </a:gdLst>
              <a:ahLst/>
              <a:cxnLst>
                <a:cxn ang="0">
                  <a:pos x="connsiteX0" y="connsiteY0"/>
                </a:cxn>
                <a:cxn ang="0">
                  <a:pos x="connsiteX1" y="connsiteY1"/>
                </a:cxn>
                <a:cxn ang="0">
                  <a:pos x="connsiteX2" y="connsiteY2"/>
                </a:cxn>
              </a:cxnLst>
              <a:rect l="l" t="t" r="r" b="b"/>
              <a:pathLst>
                <a:path w="180" h="1082">
                  <a:moveTo>
                    <a:pt x="180" y="0"/>
                  </a:moveTo>
                  <a:cubicBezTo>
                    <a:pt x="180" y="361"/>
                    <a:pt x="0" y="722"/>
                    <a:pt x="0" y="1083"/>
                  </a:cubicBezTo>
                  <a:cubicBezTo>
                    <a:pt x="0" y="722"/>
                    <a:pt x="180" y="361"/>
                    <a:pt x="180" y="0"/>
                  </a:cubicBezTo>
                  <a:close/>
                </a:path>
              </a:pathLst>
            </a:custGeom>
            <a:solidFill>
              <a:srgbClr val="FFFFFF"/>
            </a:solidFill>
            <a:ln w="1804" cap="flat">
              <a:noFill/>
              <a:prstDash val="solid"/>
              <a:miter/>
            </a:ln>
          </p:spPr>
          <p:txBody>
            <a:bodyPr rtlCol="0" anchor="ctr"/>
            <a:lstStyle/>
            <a:p>
              <a:endParaRPr lang="en-US"/>
            </a:p>
          </p:txBody>
        </p:sp>
        <p:sp>
          <p:nvSpPr>
            <p:cNvPr id="48" name="Freeform 864">
              <a:extLst>
                <a:ext uri="{FF2B5EF4-FFF2-40B4-BE49-F238E27FC236}">
                  <a16:creationId xmlns:a16="http://schemas.microsoft.com/office/drawing/2014/main" id="{3723233E-E284-C634-B74E-BA8A70ABA372}"/>
                </a:ext>
              </a:extLst>
            </p:cNvPr>
            <p:cNvSpPr/>
            <p:nvPr/>
          </p:nvSpPr>
          <p:spPr>
            <a:xfrm>
              <a:off x="7564152" y="1881438"/>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361" y="361"/>
                    <a:pt x="361" y="0"/>
                  </a:cubicBezTo>
                  <a:close/>
                </a:path>
              </a:pathLst>
            </a:custGeom>
            <a:solidFill>
              <a:srgbClr val="FFFFFF"/>
            </a:solidFill>
            <a:ln w="1804" cap="flat">
              <a:noFill/>
              <a:prstDash val="solid"/>
              <a:miter/>
            </a:ln>
          </p:spPr>
          <p:txBody>
            <a:bodyPr rtlCol="0" anchor="ctr"/>
            <a:lstStyle/>
            <a:p>
              <a:endParaRPr lang="en-US"/>
            </a:p>
          </p:txBody>
        </p:sp>
        <p:sp>
          <p:nvSpPr>
            <p:cNvPr id="49" name="Freeform 865">
              <a:extLst>
                <a:ext uri="{FF2B5EF4-FFF2-40B4-BE49-F238E27FC236}">
                  <a16:creationId xmlns:a16="http://schemas.microsoft.com/office/drawing/2014/main" id="{C407C47B-AB3C-7A71-A288-3CF0CDE91B24}"/>
                </a:ext>
              </a:extLst>
            </p:cNvPr>
            <p:cNvSpPr/>
            <p:nvPr/>
          </p:nvSpPr>
          <p:spPr>
            <a:xfrm>
              <a:off x="7565235" y="1877828"/>
              <a:ext cx="360" cy="902"/>
            </a:xfrm>
            <a:custGeom>
              <a:avLst/>
              <a:gdLst>
                <a:gd name="connsiteX0" fmla="*/ 361 w 360"/>
                <a:gd name="connsiteY0" fmla="*/ 0 h 902"/>
                <a:gd name="connsiteX1" fmla="*/ 0 w 360"/>
                <a:gd name="connsiteY1" fmla="*/ 902 h 902"/>
                <a:gd name="connsiteX2" fmla="*/ 361 w 360"/>
                <a:gd name="connsiteY2" fmla="*/ 0 h 902"/>
              </a:gdLst>
              <a:ahLst/>
              <a:cxnLst>
                <a:cxn ang="0">
                  <a:pos x="connsiteX0" y="connsiteY0"/>
                </a:cxn>
                <a:cxn ang="0">
                  <a:pos x="connsiteX1" y="connsiteY1"/>
                </a:cxn>
                <a:cxn ang="0">
                  <a:pos x="connsiteX2" y="connsiteY2"/>
                </a:cxn>
              </a:cxnLst>
              <a:rect l="l" t="t" r="r" b="b"/>
              <a:pathLst>
                <a:path w="360" h="902">
                  <a:moveTo>
                    <a:pt x="361" y="0"/>
                  </a:moveTo>
                  <a:cubicBezTo>
                    <a:pt x="180" y="361"/>
                    <a:pt x="180" y="542"/>
                    <a:pt x="0" y="902"/>
                  </a:cubicBezTo>
                  <a:cubicBezTo>
                    <a:pt x="180" y="722"/>
                    <a:pt x="180" y="361"/>
                    <a:pt x="361" y="0"/>
                  </a:cubicBezTo>
                  <a:close/>
                </a:path>
              </a:pathLst>
            </a:custGeom>
            <a:solidFill>
              <a:srgbClr val="FFFFFF"/>
            </a:solidFill>
            <a:ln w="1804" cap="flat">
              <a:noFill/>
              <a:prstDash val="solid"/>
              <a:miter/>
            </a:ln>
          </p:spPr>
          <p:txBody>
            <a:bodyPr rtlCol="0" anchor="ctr"/>
            <a:lstStyle/>
            <a:p>
              <a:endParaRPr lang="en-US"/>
            </a:p>
          </p:txBody>
        </p:sp>
        <p:sp>
          <p:nvSpPr>
            <p:cNvPr id="50" name="Freeform 866">
              <a:extLst>
                <a:ext uri="{FF2B5EF4-FFF2-40B4-BE49-F238E27FC236}">
                  <a16:creationId xmlns:a16="http://schemas.microsoft.com/office/drawing/2014/main" id="{6283CB58-1C0A-4231-1B12-6E2CF2DAF6C4}"/>
                </a:ext>
              </a:extLst>
            </p:cNvPr>
            <p:cNvSpPr/>
            <p:nvPr/>
          </p:nvSpPr>
          <p:spPr>
            <a:xfrm>
              <a:off x="7562348" y="1888657"/>
              <a:ext cx="180" cy="902"/>
            </a:xfrm>
            <a:custGeom>
              <a:avLst/>
              <a:gdLst>
                <a:gd name="connsiteX0" fmla="*/ 181 w 180"/>
                <a:gd name="connsiteY0" fmla="*/ 0 h 902"/>
                <a:gd name="connsiteX1" fmla="*/ 0 w 180"/>
                <a:gd name="connsiteY1" fmla="*/ 902 h 902"/>
                <a:gd name="connsiteX2" fmla="*/ 181 w 180"/>
                <a:gd name="connsiteY2" fmla="*/ 0 h 902"/>
              </a:gdLst>
              <a:ahLst/>
              <a:cxnLst>
                <a:cxn ang="0">
                  <a:pos x="connsiteX0" y="connsiteY0"/>
                </a:cxn>
                <a:cxn ang="0">
                  <a:pos x="connsiteX1" y="connsiteY1"/>
                </a:cxn>
                <a:cxn ang="0">
                  <a:pos x="connsiteX2" y="connsiteY2"/>
                </a:cxn>
              </a:cxnLst>
              <a:rect l="l" t="t" r="r" b="b"/>
              <a:pathLst>
                <a:path w="180" h="902">
                  <a:moveTo>
                    <a:pt x="181" y="0"/>
                  </a:moveTo>
                  <a:cubicBezTo>
                    <a:pt x="181" y="361"/>
                    <a:pt x="0" y="722"/>
                    <a:pt x="0" y="902"/>
                  </a:cubicBezTo>
                  <a:cubicBezTo>
                    <a:pt x="0" y="542"/>
                    <a:pt x="181" y="180"/>
                    <a:pt x="181" y="0"/>
                  </a:cubicBezTo>
                  <a:close/>
                </a:path>
              </a:pathLst>
            </a:custGeom>
            <a:solidFill>
              <a:srgbClr val="FFFFFF"/>
            </a:solidFill>
            <a:ln w="1804" cap="flat">
              <a:noFill/>
              <a:prstDash val="solid"/>
              <a:miter/>
            </a:ln>
          </p:spPr>
          <p:txBody>
            <a:bodyPr rtlCol="0" anchor="ctr"/>
            <a:lstStyle/>
            <a:p>
              <a:endParaRPr lang="en-US"/>
            </a:p>
          </p:txBody>
        </p:sp>
        <p:sp>
          <p:nvSpPr>
            <p:cNvPr id="51" name="Freeform 867">
              <a:extLst>
                <a:ext uri="{FF2B5EF4-FFF2-40B4-BE49-F238E27FC236}">
                  <a16:creationId xmlns:a16="http://schemas.microsoft.com/office/drawing/2014/main" id="{8FEADE19-B200-C0F0-8196-E11F3D479114}"/>
                </a:ext>
              </a:extLst>
            </p:cNvPr>
            <p:cNvSpPr/>
            <p:nvPr/>
          </p:nvSpPr>
          <p:spPr>
            <a:xfrm>
              <a:off x="7561546" y="1892988"/>
              <a:ext cx="80" cy="1804"/>
            </a:xfrm>
            <a:custGeom>
              <a:avLst/>
              <a:gdLst>
                <a:gd name="connsiteX0" fmla="*/ 80 w 80"/>
                <a:gd name="connsiteY0" fmla="*/ 0 h 1804"/>
                <a:gd name="connsiteX1" fmla="*/ 80 w 80"/>
                <a:gd name="connsiteY1" fmla="*/ 0 h 1804"/>
                <a:gd name="connsiteX2" fmla="*/ 80 w 80"/>
                <a:gd name="connsiteY2" fmla="*/ 0 h 1804"/>
              </a:gdLst>
              <a:ahLst/>
              <a:cxnLst>
                <a:cxn ang="0">
                  <a:pos x="connsiteX0" y="connsiteY0"/>
                </a:cxn>
                <a:cxn ang="0">
                  <a:pos x="connsiteX1" y="connsiteY1"/>
                </a:cxn>
                <a:cxn ang="0">
                  <a:pos x="connsiteX2" y="connsiteY2"/>
                </a:cxn>
              </a:cxnLst>
              <a:rect l="l" t="t" r="r" b="b"/>
              <a:pathLst>
                <a:path w="80" h="1804">
                  <a:moveTo>
                    <a:pt x="80" y="0"/>
                  </a:moveTo>
                  <a:cubicBezTo>
                    <a:pt x="80" y="0"/>
                    <a:pt x="-100" y="0"/>
                    <a:pt x="80" y="0"/>
                  </a:cubicBezTo>
                  <a:cubicBezTo>
                    <a:pt x="-100" y="0"/>
                    <a:pt x="80" y="0"/>
                    <a:pt x="80" y="0"/>
                  </a:cubicBezTo>
                  <a:close/>
                </a:path>
              </a:pathLst>
            </a:custGeom>
            <a:solidFill>
              <a:srgbClr val="FFFFFF"/>
            </a:solidFill>
            <a:ln w="1804" cap="flat">
              <a:noFill/>
              <a:prstDash val="solid"/>
              <a:miter/>
            </a:ln>
          </p:spPr>
          <p:txBody>
            <a:bodyPr rtlCol="0" anchor="ctr"/>
            <a:lstStyle/>
            <a:p>
              <a:endParaRPr lang="en-US"/>
            </a:p>
          </p:txBody>
        </p:sp>
        <p:sp>
          <p:nvSpPr>
            <p:cNvPr id="52" name="Freeform 868">
              <a:extLst>
                <a:ext uri="{FF2B5EF4-FFF2-40B4-BE49-F238E27FC236}">
                  <a16:creationId xmlns:a16="http://schemas.microsoft.com/office/drawing/2014/main" id="{E72BB350-C99B-9CD2-267C-4B6886741300}"/>
                </a:ext>
              </a:extLst>
            </p:cNvPr>
            <p:cNvSpPr/>
            <p:nvPr/>
          </p:nvSpPr>
          <p:spPr>
            <a:xfrm>
              <a:off x="7560543" y="1896597"/>
              <a:ext cx="180" cy="721"/>
            </a:xfrm>
            <a:custGeom>
              <a:avLst/>
              <a:gdLst>
                <a:gd name="connsiteX0" fmla="*/ 181 w 180"/>
                <a:gd name="connsiteY0" fmla="*/ 0 h 721"/>
                <a:gd name="connsiteX1" fmla="*/ 0 w 180"/>
                <a:gd name="connsiteY1" fmla="*/ 722 h 721"/>
                <a:gd name="connsiteX2" fmla="*/ 181 w 180"/>
                <a:gd name="connsiteY2" fmla="*/ 0 h 721"/>
              </a:gdLst>
              <a:ahLst/>
              <a:cxnLst>
                <a:cxn ang="0">
                  <a:pos x="connsiteX0" y="connsiteY0"/>
                </a:cxn>
                <a:cxn ang="0">
                  <a:pos x="connsiteX1" y="connsiteY1"/>
                </a:cxn>
                <a:cxn ang="0">
                  <a:pos x="connsiteX2" y="connsiteY2"/>
                </a:cxn>
              </a:cxnLst>
              <a:rect l="l" t="t" r="r" b="b"/>
              <a:pathLst>
                <a:path w="180" h="721">
                  <a:moveTo>
                    <a:pt x="181" y="0"/>
                  </a:moveTo>
                  <a:cubicBezTo>
                    <a:pt x="181" y="180"/>
                    <a:pt x="0" y="541"/>
                    <a:pt x="0" y="722"/>
                  </a:cubicBezTo>
                  <a:cubicBezTo>
                    <a:pt x="0" y="541"/>
                    <a:pt x="181" y="361"/>
                    <a:pt x="181" y="0"/>
                  </a:cubicBezTo>
                  <a:close/>
                </a:path>
              </a:pathLst>
            </a:custGeom>
            <a:solidFill>
              <a:srgbClr val="FFFFFF"/>
            </a:solidFill>
            <a:ln w="1804" cap="flat">
              <a:noFill/>
              <a:prstDash val="solid"/>
              <a:miter/>
            </a:ln>
          </p:spPr>
          <p:txBody>
            <a:bodyPr rtlCol="0" anchor="ctr"/>
            <a:lstStyle/>
            <a:p>
              <a:endParaRPr lang="en-US"/>
            </a:p>
          </p:txBody>
        </p:sp>
        <p:sp>
          <p:nvSpPr>
            <p:cNvPr id="53" name="Freeform 869">
              <a:extLst>
                <a:ext uri="{FF2B5EF4-FFF2-40B4-BE49-F238E27FC236}">
                  <a16:creationId xmlns:a16="http://schemas.microsoft.com/office/drawing/2014/main" id="{2EE37084-DE5F-046C-6AA1-8E409B8BA999}"/>
                </a:ext>
              </a:extLst>
            </p:cNvPr>
            <p:cNvSpPr/>
            <p:nvPr/>
          </p:nvSpPr>
          <p:spPr>
            <a:xfrm>
              <a:off x="7592953" y="1848992"/>
              <a:ext cx="22994" cy="17558"/>
            </a:xfrm>
            <a:custGeom>
              <a:avLst/>
              <a:gdLst>
                <a:gd name="connsiteX0" fmla="*/ 13610 w 22994"/>
                <a:gd name="connsiteY0" fmla="*/ 16384 h 17558"/>
                <a:gd name="connsiteX1" fmla="*/ 22995 w 22994"/>
                <a:gd name="connsiteY1" fmla="*/ 10789 h 17558"/>
                <a:gd name="connsiteX2" fmla="*/ 17400 w 22994"/>
                <a:gd name="connsiteY2" fmla="*/ 2848 h 17558"/>
                <a:gd name="connsiteX3" fmla="*/ 3504 w 22994"/>
                <a:gd name="connsiteY3" fmla="*/ 3390 h 17558"/>
                <a:gd name="connsiteX4" fmla="*/ 436 w 22994"/>
                <a:gd name="connsiteY4" fmla="*/ 12774 h 17558"/>
                <a:gd name="connsiteX5" fmla="*/ 13610 w 22994"/>
                <a:gd name="connsiteY5" fmla="*/ 16384 h 1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4" h="17558">
                  <a:moveTo>
                    <a:pt x="13610" y="16384"/>
                  </a:moveTo>
                  <a:cubicBezTo>
                    <a:pt x="17039" y="16023"/>
                    <a:pt x="20468" y="14760"/>
                    <a:pt x="22995" y="10789"/>
                  </a:cubicBezTo>
                  <a:cubicBezTo>
                    <a:pt x="21371" y="8262"/>
                    <a:pt x="19927" y="5014"/>
                    <a:pt x="17400" y="2848"/>
                  </a:cubicBezTo>
                  <a:cubicBezTo>
                    <a:pt x="12889" y="-1122"/>
                    <a:pt x="8015" y="-942"/>
                    <a:pt x="3504" y="3390"/>
                  </a:cubicBezTo>
                  <a:cubicBezTo>
                    <a:pt x="797" y="6097"/>
                    <a:pt x="-828" y="9165"/>
                    <a:pt x="436" y="12774"/>
                  </a:cubicBezTo>
                  <a:cubicBezTo>
                    <a:pt x="2963" y="20174"/>
                    <a:pt x="8918" y="16925"/>
                    <a:pt x="13610" y="16384"/>
                  </a:cubicBezTo>
                  <a:close/>
                </a:path>
              </a:pathLst>
            </a:custGeom>
            <a:solidFill>
              <a:srgbClr val="FFFFFF"/>
            </a:solidFill>
            <a:ln w="1804" cap="flat">
              <a:noFill/>
              <a:prstDash val="solid"/>
              <a:miter/>
            </a:ln>
          </p:spPr>
          <p:txBody>
            <a:bodyPr rtlCol="0" anchor="ctr"/>
            <a:lstStyle/>
            <a:p>
              <a:endParaRPr lang="en-US"/>
            </a:p>
          </p:txBody>
        </p:sp>
        <p:sp>
          <p:nvSpPr>
            <p:cNvPr id="54" name="Freeform 870">
              <a:extLst>
                <a:ext uri="{FF2B5EF4-FFF2-40B4-BE49-F238E27FC236}">
                  <a16:creationId xmlns:a16="http://schemas.microsoft.com/office/drawing/2014/main" id="{4EA8B31A-901F-B5F5-0CE5-078AB8F30C91}"/>
                </a:ext>
              </a:extLst>
            </p:cNvPr>
            <p:cNvSpPr/>
            <p:nvPr/>
          </p:nvSpPr>
          <p:spPr>
            <a:xfrm>
              <a:off x="7731042" y="2174676"/>
              <a:ext cx="170243" cy="199547"/>
            </a:xfrm>
            <a:custGeom>
              <a:avLst/>
              <a:gdLst>
                <a:gd name="connsiteX0" fmla="*/ 38490 w 170243"/>
                <a:gd name="connsiteY0" fmla="*/ 74387 h 199547"/>
                <a:gd name="connsiteX1" fmla="*/ 12863 w 170243"/>
                <a:gd name="connsiteY1" fmla="*/ 109760 h 199547"/>
                <a:gd name="connsiteX2" fmla="*/ 26217 w 170243"/>
                <a:gd name="connsiteY2" fmla="*/ 187183 h 199547"/>
                <a:gd name="connsiteX3" fmla="*/ 167348 w 170243"/>
                <a:gd name="connsiteY3" fmla="*/ 123476 h 199547"/>
                <a:gd name="connsiteX4" fmla="*/ 138292 w 170243"/>
                <a:gd name="connsiteY4" fmla="*/ 23493 h 199547"/>
                <a:gd name="connsiteX5" fmla="*/ 23691 w 170243"/>
                <a:gd name="connsiteY5" fmla="*/ 7973 h 199547"/>
                <a:gd name="connsiteX6" fmla="*/ 38490 w 170243"/>
                <a:gd name="connsiteY6" fmla="*/ 74387 h 19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43" h="199547">
                  <a:moveTo>
                    <a:pt x="38490" y="74387"/>
                  </a:moveTo>
                  <a:cubicBezTo>
                    <a:pt x="30729" y="86298"/>
                    <a:pt x="20984" y="98209"/>
                    <a:pt x="12863" y="109760"/>
                  </a:cubicBezTo>
                  <a:cubicBezTo>
                    <a:pt x="-7531" y="138455"/>
                    <a:pt x="-4102" y="170760"/>
                    <a:pt x="26217" y="187183"/>
                  </a:cubicBezTo>
                  <a:cubicBezTo>
                    <a:pt x="77652" y="215156"/>
                    <a:pt x="152910" y="196387"/>
                    <a:pt x="167348" y="123476"/>
                  </a:cubicBezTo>
                  <a:cubicBezTo>
                    <a:pt x="174928" y="85396"/>
                    <a:pt x="168431" y="50745"/>
                    <a:pt x="138292" y="23493"/>
                  </a:cubicBezTo>
                  <a:cubicBezTo>
                    <a:pt x="107431" y="-4480"/>
                    <a:pt x="64478" y="-4480"/>
                    <a:pt x="23691" y="7973"/>
                  </a:cubicBezTo>
                  <a:cubicBezTo>
                    <a:pt x="52567" y="22411"/>
                    <a:pt x="57079" y="45872"/>
                    <a:pt x="38490" y="74387"/>
                  </a:cubicBezTo>
                  <a:close/>
                </a:path>
              </a:pathLst>
            </a:custGeom>
            <a:solidFill>
              <a:srgbClr val="FFFFFF"/>
            </a:solidFill>
            <a:ln w="1804" cap="flat">
              <a:noFill/>
              <a:prstDash val="solid"/>
              <a:miter/>
            </a:ln>
          </p:spPr>
          <p:txBody>
            <a:bodyPr rtlCol="0" anchor="ctr"/>
            <a:lstStyle/>
            <a:p>
              <a:endParaRPr lang="en-US"/>
            </a:p>
          </p:txBody>
        </p:sp>
        <p:sp>
          <p:nvSpPr>
            <p:cNvPr id="55" name="Freeform 871">
              <a:extLst>
                <a:ext uri="{FF2B5EF4-FFF2-40B4-BE49-F238E27FC236}">
                  <a16:creationId xmlns:a16="http://schemas.microsoft.com/office/drawing/2014/main" id="{620A057C-A3B5-E168-6455-3F10FB4A61F8}"/>
                </a:ext>
              </a:extLst>
            </p:cNvPr>
            <p:cNvSpPr/>
            <p:nvPr/>
          </p:nvSpPr>
          <p:spPr>
            <a:xfrm>
              <a:off x="7699508" y="1884506"/>
              <a:ext cx="91057" cy="295796"/>
            </a:xfrm>
            <a:custGeom>
              <a:avLst/>
              <a:gdLst>
                <a:gd name="connsiteX0" fmla="*/ 23101 w 91057"/>
                <a:gd name="connsiteY0" fmla="*/ 134814 h 295796"/>
                <a:gd name="connsiteX1" fmla="*/ 23462 w 91057"/>
                <a:gd name="connsiteY1" fmla="*/ 237142 h 295796"/>
                <a:gd name="connsiteX2" fmla="*/ 21296 w 91057"/>
                <a:gd name="connsiteY2" fmla="*/ 295796 h 295796"/>
                <a:gd name="connsiteX3" fmla="*/ 22018 w 91057"/>
                <a:gd name="connsiteY3" fmla="*/ 295255 h 295796"/>
                <a:gd name="connsiteX4" fmla="*/ 35914 w 91057"/>
                <a:gd name="connsiteY4" fmla="*/ 287856 h 295796"/>
                <a:gd name="connsiteX5" fmla="*/ 89154 w 91057"/>
                <a:gd name="connsiteY5" fmla="*/ 261867 h 295796"/>
                <a:gd name="connsiteX6" fmla="*/ 90237 w 91057"/>
                <a:gd name="connsiteY6" fmla="*/ 35012 h 295796"/>
                <a:gd name="connsiteX7" fmla="*/ 67678 w 91057"/>
                <a:gd name="connsiteY7" fmla="*/ 9565 h 295796"/>
                <a:gd name="connsiteX8" fmla="*/ 58293 w 91057"/>
                <a:gd name="connsiteY8" fmla="*/ 7580 h 295796"/>
                <a:gd name="connsiteX9" fmla="*/ 54864 w 91057"/>
                <a:gd name="connsiteY9" fmla="*/ 6858 h 295796"/>
                <a:gd name="connsiteX10" fmla="*/ 48909 w 91057"/>
                <a:gd name="connsiteY10" fmla="*/ 5775 h 295796"/>
                <a:gd name="connsiteX11" fmla="*/ 44758 w 91057"/>
                <a:gd name="connsiteY11" fmla="*/ 5053 h 295796"/>
                <a:gd name="connsiteX12" fmla="*/ 39704 w 91057"/>
                <a:gd name="connsiteY12" fmla="*/ 4331 h 295796"/>
                <a:gd name="connsiteX13" fmla="*/ 34832 w 91057"/>
                <a:gd name="connsiteY13" fmla="*/ 3609 h 295796"/>
                <a:gd name="connsiteX14" fmla="*/ 31041 w 91057"/>
                <a:gd name="connsiteY14" fmla="*/ 3068 h 295796"/>
                <a:gd name="connsiteX15" fmla="*/ 8663 w 91057"/>
                <a:gd name="connsiteY15" fmla="*/ 722 h 295796"/>
                <a:gd name="connsiteX16" fmla="*/ 8482 w 91057"/>
                <a:gd name="connsiteY16" fmla="*/ 722 h 295796"/>
                <a:gd name="connsiteX17" fmla="*/ 0 w 91057"/>
                <a:gd name="connsiteY17" fmla="*/ 0 h 295796"/>
                <a:gd name="connsiteX18" fmla="*/ 0 w 91057"/>
                <a:gd name="connsiteY18" fmla="*/ 0 h 295796"/>
                <a:gd name="connsiteX19" fmla="*/ 12272 w 91057"/>
                <a:gd name="connsiteY19" fmla="*/ 35192 h 295796"/>
                <a:gd name="connsiteX20" fmla="*/ 23101 w 91057"/>
                <a:gd name="connsiteY20" fmla="*/ 134814 h 29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057" h="295796">
                  <a:moveTo>
                    <a:pt x="23101" y="134814"/>
                  </a:moveTo>
                  <a:cubicBezTo>
                    <a:pt x="23462" y="168924"/>
                    <a:pt x="23822" y="203033"/>
                    <a:pt x="23462" y="237142"/>
                  </a:cubicBezTo>
                  <a:cubicBezTo>
                    <a:pt x="23281" y="256634"/>
                    <a:pt x="22559" y="276125"/>
                    <a:pt x="21296" y="295796"/>
                  </a:cubicBezTo>
                  <a:cubicBezTo>
                    <a:pt x="21476" y="295616"/>
                    <a:pt x="21837" y="295436"/>
                    <a:pt x="22018" y="295255"/>
                  </a:cubicBezTo>
                  <a:cubicBezTo>
                    <a:pt x="26349" y="292187"/>
                    <a:pt x="30681" y="289480"/>
                    <a:pt x="35914" y="287856"/>
                  </a:cubicBezTo>
                  <a:cubicBezTo>
                    <a:pt x="81213" y="274501"/>
                    <a:pt x="88974" y="274140"/>
                    <a:pt x="89154" y="261867"/>
                  </a:cubicBezTo>
                  <a:cubicBezTo>
                    <a:pt x="89154" y="254829"/>
                    <a:pt x="92583" y="58293"/>
                    <a:pt x="90237" y="35012"/>
                  </a:cubicBezTo>
                  <a:cubicBezTo>
                    <a:pt x="88793" y="20213"/>
                    <a:pt x="81574" y="12814"/>
                    <a:pt x="67678" y="9565"/>
                  </a:cubicBezTo>
                  <a:cubicBezTo>
                    <a:pt x="64610" y="8843"/>
                    <a:pt x="61361" y="8121"/>
                    <a:pt x="58293" y="7580"/>
                  </a:cubicBezTo>
                  <a:cubicBezTo>
                    <a:pt x="57210" y="7400"/>
                    <a:pt x="56127" y="7219"/>
                    <a:pt x="54864" y="6858"/>
                  </a:cubicBezTo>
                  <a:cubicBezTo>
                    <a:pt x="52879" y="6497"/>
                    <a:pt x="50893" y="6136"/>
                    <a:pt x="48909" y="5775"/>
                  </a:cubicBezTo>
                  <a:cubicBezTo>
                    <a:pt x="47465" y="5595"/>
                    <a:pt x="46201" y="5234"/>
                    <a:pt x="44758" y="5053"/>
                  </a:cubicBezTo>
                  <a:cubicBezTo>
                    <a:pt x="43133" y="4692"/>
                    <a:pt x="41328" y="4512"/>
                    <a:pt x="39704" y="4331"/>
                  </a:cubicBezTo>
                  <a:cubicBezTo>
                    <a:pt x="38080" y="4151"/>
                    <a:pt x="36456" y="3790"/>
                    <a:pt x="34832" y="3609"/>
                  </a:cubicBezTo>
                  <a:cubicBezTo>
                    <a:pt x="33568" y="3429"/>
                    <a:pt x="32305" y="3249"/>
                    <a:pt x="31041" y="3068"/>
                  </a:cubicBezTo>
                  <a:cubicBezTo>
                    <a:pt x="23642" y="2166"/>
                    <a:pt x="16243" y="1263"/>
                    <a:pt x="8663" y="722"/>
                  </a:cubicBezTo>
                  <a:cubicBezTo>
                    <a:pt x="8663" y="722"/>
                    <a:pt x="8663" y="722"/>
                    <a:pt x="8482" y="722"/>
                  </a:cubicBezTo>
                  <a:cubicBezTo>
                    <a:pt x="5595" y="542"/>
                    <a:pt x="2888" y="181"/>
                    <a:pt x="0" y="0"/>
                  </a:cubicBezTo>
                  <a:cubicBezTo>
                    <a:pt x="0" y="0"/>
                    <a:pt x="0" y="0"/>
                    <a:pt x="0" y="0"/>
                  </a:cubicBezTo>
                  <a:cubicBezTo>
                    <a:pt x="5053" y="11370"/>
                    <a:pt x="9204" y="23101"/>
                    <a:pt x="12272" y="35192"/>
                  </a:cubicBezTo>
                  <a:cubicBezTo>
                    <a:pt x="20754" y="67497"/>
                    <a:pt x="22740" y="101607"/>
                    <a:pt x="23101" y="134814"/>
                  </a:cubicBezTo>
                  <a:close/>
                </a:path>
              </a:pathLst>
            </a:custGeom>
            <a:solidFill>
              <a:srgbClr val="FFFFFF"/>
            </a:solidFill>
            <a:ln w="1804" cap="flat">
              <a:noFill/>
              <a:prstDash val="solid"/>
              <a:miter/>
            </a:ln>
          </p:spPr>
          <p:txBody>
            <a:bodyPr rtlCol="0" anchor="ctr"/>
            <a:lstStyle/>
            <a:p>
              <a:endParaRPr lang="en-US"/>
            </a:p>
          </p:txBody>
        </p:sp>
        <p:sp>
          <p:nvSpPr>
            <p:cNvPr id="56" name="Freeform 872">
              <a:extLst>
                <a:ext uri="{FF2B5EF4-FFF2-40B4-BE49-F238E27FC236}">
                  <a16:creationId xmlns:a16="http://schemas.microsoft.com/office/drawing/2014/main" id="{1E30982C-AE0D-53F7-5488-D7D2C0AC3222}"/>
                </a:ext>
              </a:extLst>
            </p:cNvPr>
            <p:cNvSpPr/>
            <p:nvPr/>
          </p:nvSpPr>
          <p:spPr>
            <a:xfrm>
              <a:off x="6979598" y="2425566"/>
              <a:ext cx="712329" cy="474828"/>
            </a:xfrm>
            <a:custGeom>
              <a:avLst/>
              <a:gdLst>
                <a:gd name="connsiteX0" fmla="*/ 711969 w 712329"/>
                <a:gd name="connsiteY0" fmla="*/ 69843 h 474828"/>
                <a:gd name="connsiteX1" fmla="*/ 711969 w 712329"/>
                <a:gd name="connsiteY1" fmla="*/ 69122 h 474828"/>
                <a:gd name="connsiteX2" fmla="*/ 712149 w 712329"/>
                <a:gd name="connsiteY2" fmla="*/ 64610 h 474828"/>
                <a:gd name="connsiteX3" fmla="*/ 712149 w 712329"/>
                <a:gd name="connsiteY3" fmla="*/ 63888 h 474828"/>
                <a:gd name="connsiteX4" fmla="*/ 712330 w 712329"/>
                <a:gd name="connsiteY4" fmla="*/ 59556 h 474828"/>
                <a:gd name="connsiteX5" fmla="*/ 712330 w 712329"/>
                <a:gd name="connsiteY5" fmla="*/ 59015 h 474828"/>
                <a:gd name="connsiteX6" fmla="*/ 712330 w 712329"/>
                <a:gd name="connsiteY6" fmla="*/ 54503 h 474828"/>
                <a:gd name="connsiteX7" fmla="*/ 712330 w 712329"/>
                <a:gd name="connsiteY7" fmla="*/ 54503 h 474828"/>
                <a:gd name="connsiteX8" fmla="*/ 712149 w 712329"/>
                <a:gd name="connsiteY8" fmla="*/ 49811 h 474828"/>
                <a:gd name="connsiteX9" fmla="*/ 712149 w 712329"/>
                <a:gd name="connsiteY9" fmla="*/ 49450 h 474828"/>
                <a:gd name="connsiteX10" fmla="*/ 711788 w 712329"/>
                <a:gd name="connsiteY10" fmla="*/ 45118 h 474828"/>
                <a:gd name="connsiteX11" fmla="*/ 711788 w 712329"/>
                <a:gd name="connsiteY11" fmla="*/ 44577 h 474828"/>
                <a:gd name="connsiteX12" fmla="*/ 711247 w 712329"/>
                <a:gd name="connsiteY12" fmla="*/ 40246 h 474828"/>
                <a:gd name="connsiteX13" fmla="*/ 711247 w 712329"/>
                <a:gd name="connsiteY13" fmla="*/ 39885 h 474828"/>
                <a:gd name="connsiteX14" fmla="*/ 709442 w 712329"/>
                <a:gd name="connsiteY14" fmla="*/ 30861 h 474828"/>
                <a:gd name="connsiteX15" fmla="*/ 709442 w 712329"/>
                <a:gd name="connsiteY15" fmla="*/ 30681 h 474828"/>
                <a:gd name="connsiteX16" fmla="*/ 708179 w 712329"/>
                <a:gd name="connsiteY16" fmla="*/ 26349 h 474828"/>
                <a:gd name="connsiteX17" fmla="*/ 707998 w 712329"/>
                <a:gd name="connsiteY17" fmla="*/ 25988 h 474828"/>
                <a:gd name="connsiteX18" fmla="*/ 706554 w 712329"/>
                <a:gd name="connsiteY18" fmla="*/ 21837 h 474828"/>
                <a:gd name="connsiteX19" fmla="*/ 706374 w 712329"/>
                <a:gd name="connsiteY19" fmla="*/ 21476 h 474828"/>
                <a:gd name="connsiteX20" fmla="*/ 700418 w 712329"/>
                <a:gd name="connsiteY20" fmla="*/ 8663 h 474828"/>
                <a:gd name="connsiteX21" fmla="*/ 700238 w 712329"/>
                <a:gd name="connsiteY21" fmla="*/ 8482 h 474828"/>
                <a:gd name="connsiteX22" fmla="*/ 697711 w 712329"/>
                <a:gd name="connsiteY22" fmla="*/ 4512 h 474828"/>
                <a:gd name="connsiteX23" fmla="*/ 697531 w 712329"/>
                <a:gd name="connsiteY23" fmla="*/ 4151 h 474828"/>
                <a:gd name="connsiteX24" fmla="*/ 694643 w 712329"/>
                <a:gd name="connsiteY24" fmla="*/ 0 h 474828"/>
                <a:gd name="connsiteX25" fmla="*/ 694643 w 712329"/>
                <a:gd name="connsiteY25" fmla="*/ 0 h 474828"/>
                <a:gd name="connsiteX26" fmla="*/ 695365 w 712329"/>
                <a:gd name="connsiteY26" fmla="*/ 53601 h 474828"/>
                <a:gd name="connsiteX27" fmla="*/ 682371 w 712329"/>
                <a:gd name="connsiteY27" fmla="*/ 206823 h 474828"/>
                <a:gd name="connsiteX28" fmla="*/ 670640 w 712329"/>
                <a:gd name="connsiteY28" fmla="*/ 254287 h 474828"/>
                <a:gd name="connsiteX29" fmla="*/ 630575 w 712329"/>
                <a:gd name="connsiteY29" fmla="*/ 323589 h 474828"/>
                <a:gd name="connsiteX30" fmla="*/ 520305 w 712329"/>
                <a:gd name="connsiteY30" fmla="*/ 383146 h 474828"/>
                <a:gd name="connsiteX31" fmla="*/ 402817 w 712329"/>
                <a:gd name="connsiteY31" fmla="*/ 388379 h 474828"/>
                <a:gd name="connsiteX32" fmla="*/ 291826 w 712329"/>
                <a:gd name="connsiteY32" fmla="*/ 387116 h 474828"/>
                <a:gd name="connsiteX33" fmla="*/ 157734 w 712329"/>
                <a:gd name="connsiteY33" fmla="*/ 387296 h 474828"/>
                <a:gd name="connsiteX34" fmla="*/ 90778 w 712329"/>
                <a:gd name="connsiteY34" fmla="*/ 383867 h 474828"/>
                <a:gd name="connsiteX35" fmla="*/ 19311 w 712329"/>
                <a:gd name="connsiteY35" fmla="*/ 374302 h 474828"/>
                <a:gd name="connsiteX36" fmla="*/ 0 w 712329"/>
                <a:gd name="connsiteY36" fmla="*/ 367805 h 474828"/>
                <a:gd name="connsiteX37" fmla="*/ 2707 w 712329"/>
                <a:gd name="connsiteY37" fmla="*/ 399930 h 474828"/>
                <a:gd name="connsiteX38" fmla="*/ 2887 w 712329"/>
                <a:gd name="connsiteY38" fmla="*/ 401193 h 474828"/>
                <a:gd name="connsiteX39" fmla="*/ 3609 w 712329"/>
                <a:gd name="connsiteY39" fmla="*/ 408231 h 474828"/>
                <a:gd name="connsiteX40" fmla="*/ 3790 w 712329"/>
                <a:gd name="connsiteY40" fmla="*/ 410578 h 474828"/>
                <a:gd name="connsiteX41" fmla="*/ 4512 w 712329"/>
                <a:gd name="connsiteY41" fmla="*/ 416894 h 474828"/>
                <a:gd name="connsiteX42" fmla="*/ 4873 w 712329"/>
                <a:gd name="connsiteY42" fmla="*/ 419782 h 474828"/>
                <a:gd name="connsiteX43" fmla="*/ 5594 w 712329"/>
                <a:gd name="connsiteY43" fmla="*/ 426279 h 474828"/>
                <a:gd name="connsiteX44" fmla="*/ 5955 w 712329"/>
                <a:gd name="connsiteY44" fmla="*/ 428986 h 474828"/>
                <a:gd name="connsiteX45" fmla="*/ 7038 w 712329"/>
                <a:gd name="connsiteY45" fmla="*/ 438010 h 474828"/>
                <a:gd name="connsiteX46" fmla="*/ 36275 w 712329"/>
                <a:gd name="connsiteY46" fmla="*/ 469232 h 474828"/>
                <a:gd name="connsiteX47" fmla="*/ 91861 w 712329"/>
                <a:gd name="connsiteY47" fmla="*/ 474826 h 474828"/>
                <a:gd name="connsiteX48" fmla="*/ 664684 w 712329"/>
                <a:gd name="connsiteY48" fmla="*/ 469051 h 474828"/>
                <a:gd name="connsiteX49" fmla="*/ 683454 w 712329"/>
                <a:gd name="connsiteY49" fmla="*/ 460749 h 474828"/>
                <a:gd name="connsiteX50" fmla="*/ 694462 w 712329"/>
                <a:gd name="connsiteY50" fmla="*/ 295435 h 474828"/>
                <a:gd name="connsiteX51" fmla="*/ 711607 w 712329"/>
                <a:gd name="connsiteY51" fmla="*/ 74536 h 474828"/>
                <a:gd name="connsiteX52" fmla="*/ 711969 w 712329"/>
                <a:gd name="connsiteY52" fmla="*/ 69843 h 47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12329" h="474828">
                  <a:moveTo>
                    <a:pt x="711969" y="69843"/>
                  </a:moveTo>
                  <a:cubicBezTo>
                    <a:pt x="711969" y="69663"/>
                    <a:pt x="711969" y="69482"/>
                    <a:pt x="711969" y="69122"/>
                  </a:cubicBezTo>
                  <a:cubicBezTo>
                    <a:pt x="712149" y="67678"/>
                    <a:pt x="712149" y="66234"/>
                    <a:pt x="712149" y="64610"/>
                  </a:cubicBezTo>
                  <a:cubicBezTo>
                    <a:pt x="712149" y="64429"/>
                    <a:pt x="712149" y="64068"/>
                    <a:pt x="712149" y="63888"/>
                  </a:cubicBezTo>
                  <a:cubicBezTo>
                    <a:pt x="712149" y="62444"/>
                    <a:pt x="712149" y="61000"/>
                    <a:pt x="712330" y="59556"/>
                  </a:cubicBezTo>
                  <a:cubicBezTo>
                    <a:pt x="712330" y="59376"/>
                    <a:pt x="712330" y="59195"/>
                    <a:pt x="712330" y="59015"/>
                  </a:cubicBezTo>
                  <a:cubicBezTo>
                    <a:pt x="712330" y="57571"/>
                    <a:pt x="712330" y="55947"/>
                    <a:pt x="712330" y="54503"/>
                  </a:cubicBezTo>
                  <a:cubicBezTo>
                    <a:pt x="712330" y="54503"/>
                    <a:pt x="712330" y="54503"/>
                    <a:pt x="712330" y="54503"/>
                  </a:cubicBezTo>
                  <a:cubicBezTo>
                    <a:pt x="712330" y="52879"/>
                    <a:pt x="712149" y="51435"/>
                    <a:pt x="712149" y="49811"/>
                  </a:cubicBezTo>
                  <a:cubicBezTo>
                    <a:pt x="712149" y="49630"/>
                    <a:pt x="712149" y="49630"/>
                    <a:pt x="712149" y="49450"/>
                  </a:cubicBezTo>
                  <a:cubicBezTo>
                    <a:pt x="711969" y="48006"/>
                    <a:pt x="711969" y="46562"/>
                    <a:pt x="711788" y="45118"/>
                  </a:cubicBezTo>
                  <a:cubicBezTo>
                    <a:pt x="711788" y="44938"/>
                    <a:pt x="711788" y="44758"/>
                    <a:pt x="711788" y="44577"/>
                  </a:cubicBezTo>
                  <a:cubicBezTo>
                    <a:pt x="711607" y="43133"/>
                    <a:pt x="711427" y="41689"/>
                    <a:pt x="711247" y="40246"/>
                  </a:cubicBezTo>
                  <a:cubicBezTo>
                    <a:pt x="711247" y="40065"/>
                    <a:pt x="711247" y="39885"/>
                    <a:pt x="711247" y="39885"/>
                  </a:cubicBezTo>
                  <a:cubicBezTo>
                    <a:pt x="710705" y="36817"/>
                    <a:pt x="710164" y="33929"/>
                    <a:pt x="709442" y="30861"/>
                  </a:cubicBezTo>
                  <a:cubicBezTo>
                    <a:pt x="709442" y="30861"/>
                    <a:pt x="709442" y="30861"/>
                    <a:pt x="709442" y="30681"/>
                  </a:cubicBezTo>
                  <a:cubicBezTo>
                    <a:pt x="709081" y="29237"/>
                    <a:pt x="708720" y="27793"/>
                    <a:pt x="708179" y="26349"/>
                  </a:cubicBezTo>
                  <a:cubicBezTo>
                    <a:pt x="708179" y="26169"/>
                    <a:pt x="708179" y="26169"/>
                    <a:pt x="707998" y="25988"/>
                  </a:cubicBezTo>
                  <a:cubicBezTo>
                    <a:pt x="707637" y="24544"/>
                    <a:pt x="707096" y="23101"/>
                    <a:pt x="706554" y="21837"/>
                  </a:cubicBezTo>
                  <a:cubicBezTo>
                    <a:pt x="706554" y="21657"/>
                    <a:pt x="706554" y="21657"/>
                    <a:pt x="706374" y="21476"/>
                  </a:cubicBezTo>
                  <a:cubicBezTo>
                    <a:pt x="704750" y="17145"/>
                    <a:pt x="702764" y="12814"/>
                    <a:pt x="700418" y="8663"/>
                  </a:cubicBezTo>
                  <a:cubicBezTo>
                    <a:pt x="700418" y="8663"/>
                    <a:pt x="700238" y="8482"/>
                    <a:pt x="700238" y="8482"/>
                  </a:cubicBezTo>
                  <a:cubicBezTo>
                    <a:pt x="699516" y="7039"/>
                    <a:pt x="698613" y="5775"/>
                    <a:pt x="697711" y="4512"/>
                  </a:cubicBezTo>
                  <a:cubicBezTo>
                    <a:pt x="697711" y="4331"/>
                    <a:pt x="697531" y="4331"/>
                    <a:pt x="697531" y="4151"/>
                  </a:cubicBezTo>
                  <a:cubicBezTo>
                    <a:pt x="696628" y="2707"/>
                    <a:pt x="695726" y="1444"/>
                    <a:pt x="694643" y="0"/>
                  </a:cubicBezTo>
                  <a:lnTo>
                    <a:pt x="694643" y="0"/>
                  </a:lnTo>
                  <a:cubicBezTo>
                    <a:pt x="695004" y="17867"/>
                    <a:pt x="695365" y="35734"/>
                    <a:pt x="695365" y="53601"/>
                  </a:cubicBezTo>
                  <a:cubicBezTo>
                    <a:pt x="695185" y="105036"/>
                    <a:pt x="690492" y="156110"/>
                    <a:pt x="682371" y="206823"/>
                  </a:cubicBezTo>
                  <a:cubicBezTo>
                    <a:pt x="679844" y="222885"/>
                    <a:pt x="676415" y="238947"/>
                    <a:pt x="670640" y="254287"/>
                  </a:cubicBezTo>
                  <a:cubicBezTo>
                    <a:pt x="660534" y="280997"/>
                    <a:pt x="648983" y="301752"/>
                    <a:pt x="630575" y="323589"/>
                  </a:cubicBezTo>
                  <a:cubicBezTo>
                    <a:pt x="603323" y="356075"/>
                    <a:pt x="561634" y="376288"/>
                    <a:pt x="520305" y="383146"/>
                  </a:cubicBezTo>
                  <a:cubicBezTo>
                    <a:pt x="481143" y="389643"/>
                    <a:pt x="442521" y="390184"/>
                    <a:pt x="402817" y="388379"/>
                  </a:cubicBezTo>
                  <a:cubicBezTo>
                    <a:pt x="365820" y="386755"/>
                    <a:pt x="328823" y="386575"/>
                    <a:pt x="291826" y="387116"/>
                  </a:cubicBezTo>
                  <a:cubicBezTo>
                    <a:pt x="247068" y="387658"/>
                    <a:pt x="202491" y="388560"/>
                    <a:pt x="157734" y="387296"/>
                  </a:cubicBezTo>
                  <a:cubicBezTo>
                    <a:pt x="135355" y="386755"/>
                    <a:pt x="113157" y="385672"/>
                    <a:pt x="90778" y="383867"/>
                  </a:cubicBezTo>
                  <a:cubicBezTo>
                    <a:pt x="66955" y="381882"/>
                    <a:pt x="42411" y="380439"/>
                    <a:pt x="19311" y="374302"/>
                  </a:cubicBezTo>
                  <a:cubicBezTo>
                    <a:pt x="12633" y="372498"/>
                    <a:pt x="6317" y="370332"/>
                    <a:pt x="0" y="367805"/>
                  </a:cubicBezTo>
                  <a:cubicBezTo>
                    <a:pt x="902" y="378453"/>
                    <a:pt x="1805" y="389282"/>
                    <a:pt x="2707" y="399930"/>
                  </a:cubicBezTo>
                  <a:cubicBezTo>
                    <a:pt x="2707" y="400291"/>
                    <a:pt x="2707" y="400832"/>
                    <a:pt x="2887" y="401193"/>
                  </a:cubicBezTo>
                  <a:cubicBezTo>
                    <a:pt x="3068" y="403539"/>
                    <a:pt x="3248" y="405885"/>
                    <a:pt x="3609" y="408231"/>
                  </a:cubicBezTo>
                  <a:cubicBezTo>
                    <a:pt x="3609" y="408953"/>
                    <a:pt x="3790" y="409856"/>
                    <a:pt x="3790" y="410578"/>
                  </a:cubicBezTo>
                  <a:cubicBezTo>
                    <a:pt x="3970" y="412743"/>
                    <a:pt x="4151" y="414909"/>
                    <a:pt x="4512" y="416894"/>
                  </a:cubicBezTo>
                  <a:cubicBezTo>
                    <a:pt x="4692" y="417797"/>
                    <a:pt x="4692" y="418879"/>
                    <a:pt x="4873" y="419782"/>
                  </a:cubicBezTo>
                  <a:cubicBezTo>
                    <a:pt x="5053" y="421948"/>
                    <a:pt x="5414" y="424113"/>
                    <a:pt x="5594" y="426279"/>
                  </a:cubicBezTo>
                  <a:cubicBezTo>
                    <a:pt x="5775" y="427181"/>
                    <a:pt x="5775" y="428084"/>
                    <a:pt x="5955" y="428986"/>
                  </a:cubicBezTo>
                  <a:cubicBezTo>
                    <a:pt x="6317" y="432054"/>
                    <a:pt x="6677" y="434942"/>
                    <a:pt x="7038" y="438010"/>
                  </a:cubicBezTo>
                  <a:cubicBezTo>
                    <a:pt x="9926" y="460930"/>
                    <a:pt x="13716" y="464539"/>
                    <a:pt x="36275" y="469232"/>
                  </a:cubicBezTo>
                  <a:cubicBezTo>
                    <a:pt x="54503" y="473021"/>
                    <a:pt x="73092" y="474826"/>
                    <a:pt x="91861" y="474826"/>
                  </a:cubicBezTo>
                  <a:cubicBezTo>
                    <a:pt x="128317" y="475007"/>
                    <a:pt x="574087" y="465081"/>
                    <a:pt x="664684" y="469051"/>
                  </a:cubicBezTo>
                  <a:cubicBezTo>
                    <a:pt x="675332" y="469592"/>
                    <a:pt x="682191" y="470856"/>
                    <a:pt x="683454" y="460749"/>
                  </a:cubicBezTo>
                  <a:cubicBezTo>
                    <a:pt x="683815" y="406246"/>
                    <a:pt x="692838" y="349758"/>
                    <a:pt x="694462" y="295435"/>
                  </a:cubicBezTo>
                  <a:cubicBezTo>
                    <a:pt x="696628" y="221622"/>
                    <a:pt x="704930" y="148169"/>
                    <a:pt x="711607" y="74536"/>
                  </a:cubicBezTo>
                  <a:cubicBezTo>
                    <a:pt x="711607" y="72911"/>
                    <a:pt x="711788" y="71287"/>
                    <a:pt x="711969" y="69843"/>
                  </a:cubicBezTo>
                  <a:close/>
                </a:path>
              </a:pathLst>
            </a:custGeom>
            <a:solidFill>
              <a:srgbClr val="FFFFFF"/>
            </a:solidFill>
            <a:ln w="1804" cap="flat">
              <a:noFill/>
              <a:prstDash val="solid"/>
              <a:miter/>
            </a:ln>
          </p:spPr>
          <p:txBody>
            <a:bodyPr rtlCol="0" anchor="ctr"/>
            <a:lstStyle/>
            <a:p>
              <a:endParaRPr lang="en-US"/>
            </a:p>
          </p:txBody>
        </p:sp>
        <p:sp>
          <p:nvSpPr>
            <p:cNvPr id="57" name="Freeform 873">
              <a:extLst>
                <a:ext uri="{FF2B5EF4-FFF2-40B4-BE49-F238E27FC236}">
                  <a16:creationId xmlns:a16="http://schemas.microsoft.com/office/drawing/2014/main" id="{85D18570-DF66-46D4-91F1-7E49775DE29C}"/>
                </a:ext>
              </a:extLst>
            </p:cNvPr>
            <p:cNvSpPr/>
            <p:nvPr/>
          </p:nvSpPr>
          <p:spPr>
            <a:xfrm>
              <a:off x="7055696" y="2099896"/>
              <a:ext cx="284844" cy="245976"/>
            </a:xfrm>
            <a:custGeom>
              <a:avLst/>
              <a:gdLst>
                <a:gd name="connsiteX0" fmla="*/ 12514 w 284844"/>
                <a:gd name="connsiteY0" fmla="*/ 171365 h 245976"/>
                <a:gd name="connsiteX1" fmla="*/ 12514 w 284844"/>
                <a:gd name="connsiteY1" fmla="*/ 219552 h 245976"/>
                <a:gd name="connsiteX2" fmla="*/ 44458 w 284844"/>
                <a:gd name="connsiteY2" fmla="*/ 245901 h 245976"/>
                <a:gd name="connsiteX3" fmla="*/ 246408 w 284844"/>
                <a:gd name="connsiteY3" fmla="*/ 243555 h 245976"/>
                <a:gd name="connsiteX4" fmla="*/ 270772 w 284844"/>
                <a:gd name="connsiteY4" fmla="*/ 209987 h 245976"/>
                <a:gd name="connsiteX5" fmla="*/ 284669 w 284844"/>
                <a:gd name="connsiteY5" fmla="*/ 50989 h 245976"/>
                <a:gd name="connsiteX6" fmla="*/ 260305 w 284844"/>
                <a:gd name="connsiteY6" fmla="*/ 6593 h 245976"/>
                <a:gd name="connsiteX7" fmla="*/ 145523 w 284844"/>
                <a:gd name="connsiteY7" fmla="*/ 998 h 245976"/>
                <a:gd name="connsiteX8" fmla="*/ 33810 w 284844"/>
                <a:gd name="connsiteY8" fmla="*/ 4247 h 245976"/>
                <a:gd name="connsiteX9" fmla="*/ 1686 w 284844"/>
                <a:gd name="connsiteY9" fmla="*/ 32040 h 245976"/>
                <a:gd name="connsiteX10" fmla="*/ 3851 w 284844"/>
                <a:gd name="connsiteY10" fmla="*/ 142850 h 245976"/>
                <a:gd name="connsiteX11" fmla="*/ 6198 w 284844"/>
                <a:gd name="connsiteY11" fmla="*/ 150791 h 245976"/>
                <a:gd name="connsiteX12" fmla="*/ 19914 w 284844"/>
                <a:gd name="connsiteY12" fmla="*/ 133285 h 245976"/>
                <a:gd name="connsiteX13" fmla="*/ 31825 w 284844"/>
                <a:gd name="connsiteY13" fmla="*/ 131842 h 245976"/>
                <a:gd name="connsiteX14" fmla="*/ 29659 w 284844"/>
                <a:gd name="connsiteY14" fmla="*/ 144114 h 245976"/>
                <a:gd name="connsiteX15" fmla="*/ 12514 w 284844"/>
                <a:gd name="connsiteY15" fmla="*/ 171365 h 245976"/>
                <a:gd name="connsiteX16" fmla="*/ 77305 w 284844"/>
                <a:gd name="connsiteY16" fmla="*/ 84377 h 245976"/>
                <a:gd name="connsiteX17" fmla="*/ 88313 w 284844"/>
                <a:gd name="connsiteY17" fmla="*/ 87806 h 245976"/>
                <a:gd name="connsiteX18" fmla="*/ 106180 w 284844"/>
                <a:gd name="connsiteY18" fmla="*/ 120472 h 245976"/>
                <a:gd name="connsiteX19" fmla="*/ 146065 w 284844"/>
                <a:gd name="connsiteY19" fmla="*/ 193925 h 245976"/>
                <a:gd name="connsiteX20" fmla="*/ 186130 w 284844"/>
                <a:gd name="connsiteY20" fmla="*/ 44673 h 245976"/>
                <a:gd name="connsiteX21" fmla="*/ 186130 w 284844"/>
                <a:gd name="connsiteY21" fmla="*/ 34025 h 245976"/>
                <a:gd name="connsiteX22" fmla="*/ 195154 w 284844"/>
                <a:gd name="connsiteY22" fmla="*/ 26264 h 245976"/>
                <a:gd name="connsiteX23" fmla="*/ 203275 w 284844"/>
                <a:gd name="connsiteY23" fmla="*/ 37454 h 245976"/>
                <a:gd name="connsiteX24" fmla="*/ 189739 w 284844"/>
                <a:gd name="connsiteY24" fmla="*/ 97191 h 245976"/>
                <a:gd name="connsiteX25" fmla="*/ 160683 w 284844"/>
                <a:gd name="connsiteY25" fmla="*/ 191398 h 245976"/>
                <a:gd name="connsiteX26" fmla="*/ 151299 w 284844"/>
                <a:gd name="connsiteY26" fmla="*/ 207099 h 245976"/>
                <a:gd name="connsiteX27" fmla="*/ 127296 w 284844"/>
                <a:gd name="connsiteY27" fmla="*/ 200602 h 245976"/>
                <a:gd name="connsiteX28" fmla="*/ 80373 w 284844"/>
                <a:gd name="connsiteY28" fmla="*/ 104951 h 245976"/>
                <a:gd name="connsiteX29" fmla="*/ 74958 w 284844"/>
                <a:gd name="connsiteY29" fmla="*/ 95747 h 245976"/>
                <a:gd name="connsiteX30" fmla="*/ 77305 w 284844"/>
                <a:gd name="connsiteY30" fmla="*/ 84377 h 24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844" h="245976">
                  <a:moveTo>
                    <a:pt x="12514" y="171365"/>
                  </a:moveTo>
                  <a:cubicBezTo>
                    <a:pt x="6920" y="174794"/>
                    <a:pt x="6559" y="194646"/>
                    <a:pt x="12514" y="219552"/>
                  </a:cubicBezTo>
                  <a:cubicBezTo>
                    <a:pt x="17928" y="242472"/>
                    <a:pt x="21358" y="246623"/>
                    <a:pt x="44458" y="245901"/>
                  </a:cubicBezTo>
                  <a:cubicBezTo>
                    <a:pt x="111955" y="243735"/>
                    <a:pt x="179092" y="248608"/>
                    <a:pt x="246408" y="243555"/>
                  </a:cubicBezTo>
                  <a:cubicBezTo>
                    <a:pt x="261026" y="242472"/>
                    <a:pt x="268426" y="224966"/>
                    <a:pt x="270772" y="209987"/>
                  </a:cubicBezTo>
                  <a:cubicBezTo>
                    <a:pt x="278713" y="157288"/>
                    <a:pt x="283405" y="104229"/>
                    <a:pt x="284669" y="50989"/>
                  </a:cubicBezTo>
                  <a:cubicBezTo>
                    <a:pt x="285390" y="26264"/>
                    <a:pt x="285030" y="12188"/>
                    <a:pt x="260305" y="6593"/>
                  </a:cubicBezTo>
                  <a:cubicBezTo>
                    <a:pt x="225473" y="-1168"/>
                    <a:pt x="181257" y="-626"/>
                    <a:pt x="145523" y="998"/>
                  </a:cubicBezTo>
                  <a:cubicBezTo>
                    <a:pt x="108346" y="2622"/>
                    <a:pt x="70988" y="3525"/>
                    <a:pt x="33810" y="4247"/>
                  </a:cubicBezTo>
                  <a:cubicBezTo>
                    <a:pt x="7822" y="4608"/>
                    <a:pt x="4754" y="5510"/>
                    <a:pt x="1686" y="32040"/>
                  </a:cubicBezTo>
                  <a:cubicBezTo>
                    <a:pt x="-2645" y="69037"/>
                    <a:pt x="2588" y="106034"/>
                    <a:pt x="3851" y="142850"/>
                  </a:cubicBezTo>
                  <a:cubicBezTo>
                    <a:pt x="5837" y="143753"/>
                    <a:pt x="4213" y="150069"/>
                    <a:pt x="6198" y="150791"/>
                  </a:cubicBezTo>
                  <a:cubicBezTo>
                    <a:pt x="9446" y="146640"/>
                    <a:pt x="15944" y="136714"/>
                    <a:pt x="19914" y="133285"/>
                  </a:cubicBezTo>
                  <a:cubicBezTo>
                    <a:pt x="23162" y="130398"/>
                    <a:pt x="27674" y="128232"/>
                    <a:pt x="31825" y="131842"/>
                  </a:cubicBezTo>
                  <a:cubicBezTo>
                    <a:pt x="35615" y="135271"/>
                    <a:pt x="31645" y="139782"/>
                    <a:pt x="29659" y="144114"/>
                  </a:cubicBezTo>
                  <a:cubicBezTo>
                    <a:pt x="27855" y="147362"/>
                    <a:pt x="14861" y="169019"/>
                    <a:pt x="12514" y="171365"/>
                  </a:cubicBezTo>
                  <a:close/>
                  <a:moveTo>
                    <a:pt x="77305" y="84377"/>
                  </a:moveTo>
                  <a:cubicBezTo>
                    <a:pt x="81816" y="81670"/>
                    <a:pt x="85787" y="83114"/>
                    <a:pt x="88313" y="87806"/>
                  </a:cubicBezTo>
                  <a:cubicBezTo>
                    <a:pt x="94269" y="98634"/>
                    <a:pt x="100405" y="109463"/>
                    <a:pt x="106180" y="120472"/>
                  </a:cubicBezTo>
                  <a:cubicBezTo>
                    <a:pt x="117911" y="143211"/>
                    <a:pt x="128017" y="167034"/>
                    <a:pt x="146065" y="193925"/>
                  </a:cubicBezTo>
                  <a:cubicBezTo>
                    <a:pt x="163571" y="141046"/>
                    <a:pt x="180535" y="94484"/>
                    <a:pt x="186130" y="44673"/>
                  </a:cubicBezTo>
                  <a:cubicBezTo>
                    <a:pt x="186491" y="41244"/>
                    <a:pt x="185408" y="37454"/>
                    <a:pt x="186130" y="34025"/>
                  </a:cubicBezTo>
                  <a:cubicBezTo>
                    <a:pt x="187032" y="29693"/>
                    <a:pt x="189559" y="25362"/>
                    <a:pt x="195154" y="26264"/>
                  </a:cubicBezTo>
                  <a:cubicBezTo>
                    <a:pt x="201470" y="27167"/>
                    <a:pt x="205441" y="31859"/>
                    <a:pt x="203275" y="37454"/>
                  </a:cubicBezTo>
                  <a:cubicBezTo>
                    <a:pt x="196056" y="56765"/>
                    <a:pt x="196056" y="77699"/>
                    <a:pt x="189739" y="97191"/>
                  </a:cubicBezTo>
                  <a:cubicBezTo>
                    <a:pt x="179633" y="128412"/>
                    <a:pt x="174219" y="161078"/>
                    <a:pt x="160683" y="191398"/>
                  </a:cubicBezTo>
                  <a:cubicBezTo>
                    <a:pt x="158156" y="196992"/>
                    <a:pt x="156713" y="202948"/>
                    <a:pt x="151299" y="207099"/>
                  </a:cubicBezTo>
                  <a:cubicBezTo>
                    <a:pt x="140470" y="215401"/>
                    <a:pt x="133432" y="213416"/>
                    <a:pt x="127296" y="200602"/>
                  </a:cubicBezTo>
                  <a:cubicBezTo>
                    <a:pt x="111775" y="168658"/>
                    <a:pt x="96074" y="136714"/>
                    <a:pt x="80373" y="104951"/>
                  </a:cubicBezTo>
                  <a:cubicBezTo>
                    <a:pt x="78748" y="101702"/>
                    <a:pt x="76582" y="98995"/>
                    <a:pt x="74958" y="95747"/>
                  </a:cubicBezTo>
                  <a:cubicBezTo>
                    <a:pt x="72612" y="91596"/>
                    <a:pt x="72793" y="87084"/>
                    <a:pt x="77305" y="84377"/>
                  </a:cubicBezTo>
                  <a:close/>
                </a:path>
              </a:pathLst>
            </a:custGeom>
            <a:solidFill>
              <a:srgbClr val="EC7C69"/>
            </a:solidFill>
            <a:ln w="1804" cap="flat">
              <a:noFill/>
              <a:prstDash val="solid"/>
              <a:miter/>
            </a:ln>
          </p:spPr>
          <p:txBody>
            <a:bodyPr rtlCol="0" anchor="ctr"/>
            <a:lstStyle/>
            <a:p>
              <a:endParaRPr lang="en-US"/>
            </a:p>
          </p:txBody>
        </p:sp>
        <p:sp>
          <p:nvSpPr>
            <p:cNvPr id="58" name="Freeform 874">
              <a:extLst>
                <a:ext uri="{FF2B5EF4-FFF2-40B4-BE49-F238E27FC236}">
                  <a16:creationId xmlns:a16="http://schemas.microsoft.com/office/drawing/2014/main" id="{637CFE9D-432F-EE61-3754-B2BC95728806}"/>
                </a:ext>
              </a:extLst>
            </p:cNvPr>
            <p:cNvSpPr/>
            <p:nvPr/>
          </p:nvSpPr>
          <p:spPr>
            <a:xfrm>
              <a:off x="7142385" y="1874941"/>
              <a:ext cx="423752" cy="76016"/>
            </a:xfrm>
            <a:custGeom>
              <a:avLst/>
              <a:gdLst>
                <a:gd name="connsiteX0" fmla="*/ 299045 w 423752"/>
                <a:gd name="connsiteY0" fmla="*/ 43675 h 76016"/>
                <a:gd name="connsiteX1" fmla="*/ 235518 w 423752"/>
                <a:gd name="connsiteY1" fmla="*/ 45660 h 76016"/>
                <a:gd name="connsiteX2" fmla="*/ 101065 w 423752"/>
                <a:gd name="connsiteY2" fmla="*/ 44938 h 76016"/>
                <a:gd name="connsiteX3" fmla="*/ 27613 w 423752"/>
                <a:gd name="connsiteY3" fmla="*/ 48728 h 76016"/>
                <a:gd name="connsiteX4" fmla="*/ 0 w 423752"/>
                <a:gd name="connsiteY4" fmla="*/ 45299 h 76016"/>
                <a:gd name="connsiteX5" fmla="*/ 1263 w 423752"/>
                <a:gd name="connsiteY5" fmla="*/ 59917 h 76016"/>
                <a:gd name="connsiteX6" fmla="*/ 21115 w 423752"/>
                <a:gd name="connsiteY6" fmla="*/ 75979 h 76016"/>
                <a:gd name="connsiteX7" fmla="*/ 119654 w 423752"/>
                <a:gd name="connsiteY7" fmla="*/ 72911 h 76016"/>
                <a:gd name="connsiteX8" fmla="*/ 377912 w 423752"/>
                <a:gd name="connsiteY8" fmla="*/ 71828 h 76016"/>
                <a:gd name="connsiteX9" fmla="*/ 396501 w 423752"/>
                <a:gd name="connsiteY9" fmla="*/ 71828 h 76016"/>
                <a:gd name="connsiteX10" fmla="*/ 410938 w 423752"/>
                <a:gd name="connsiteY10" fmla="*/ 59376 h 76016"/>
                <a:gd name="connsiteX11" fmla="*/ 411660 w 423752"/>
                <a:gd name="connsiteY11" fmla="*/ 55947 h 76016"/>
                <a:gd name="connsiteX12" fmla="*/ 411841 w 423752"/>
                <a:gd name="connsiteY12" fmla="*/ 54864 h 76016"/>
                <a:gd name="connsiteX13" fmla="*/ 412382 w 423752"/>
                <a:gd name="connsiteY13" fmla="*/ 52518 h 76016"/>
                <a:gd name="connsiteX14" fmla="*/ 412563 w 423752"/>
                <a:gd name="connsiteY14" fmla="*/ 51074 h 76016"/>
                <a:gd name="connsiteX15" fmla="*/ 412924 w 423752"/>
                <a:gd name="connsiteY15" fmla="*/ 48908 h 76016"/>
                <a:gd name="connsiteX16" fmla="*/ 413104 w 423752"/>
                <a:gd name="connsiteY16" fmla="*/ 47464 h 76016"/>
                <a:gd name="connsiteX17" fmla="*/ 413465 w 423752"/>
                <a:gd name="connsiteY17" fmla="*/ 45299 h 76016"/>
                <a:gd name="connsiteX18" fmla="*/ 413646 w 423752"/>
                <a:gd name="connsiteY18" fmla="*/ 44036 h 76016"/>
                <a:gd name="connsiteX19" fmla="*/ 414006 w 423752"/>
                <a:gd name="connsiteY19" fmla="*/ 41689 h 76016"/>
                <a:gd name="connsiteX20" fmla="*/ 414909 w 423752"/>
                <a:gd name="connsiteY20" fmla="*/ 37178 h 76016"/>
                <a:gd name="connsiteX21" fmla="*/ 414909 w 423752"/>
                <a:gd name="connsiteY21" fmla="*/ 36997 h 76016"/>
                <a:gd name="connsiteX22" fmla="*/ 415450 w 423752"/>
                <a:gd name="connsiteY22" fmla="*/ 33748 h 76016"/>
                <a:gd name="connsiteX23" fmla="*/ 415631 w 423752"/>
                <a:gd name="connsiteY23" fmla="*/ 32666 h 76016"/>
                <a:gd name="connsiteX24" fmla="*/ 416172 w 423752"/>
                <a:gd name="connsiteY24" fmla="*/ 30139 h 76016"/>
                <a:gd name="connsiteX25" fmla="*/ 416353 w 423752"/>
                <a:gd name="connsiteY25" fmla="*/ 29056 h 76016"/>
                <a:gd name="connsiteX26" fmla="*/ 416894 w 423752"/>
                <a:gd name="connsiteY26" fmla="*/ 26530 h 76016"/>
                <a:gd name="connsiteX27" fmla="*/ 417074 w 423752"/>
                <a:gd name="connsiteY27" fmla="*/ 25447 h 76016"/>
                <a:gd name="connsiteX28" fmla="*/ 417616 w 423752"/>
                <a:gd name="connsiteY28" fmla="*/ 22740 h 76016"/>
                <a:gd name="connsiteX29" fmla="*/ 417797 w 423752"/>
                <a:gd name="connsiteY29" fmla="*/ 22018 h 76016"/>
                <a:gd name="connsiteX30" fmla="*/ 418518 w 423752"/>
                <a:gd name="connsiteY30" fmla="*/ 18408 h 76016"/>
                <a:gd name="connsiteX31" fmla="*/ 418518 w 423752"/>
                <a:gd name="connsiteY31" fmla="*/ 18228 h 76016"/>
                <a:gd name="connsiteX32" fmla="*/ 419240 w 423752"/>
                <a:gd name="connsiteY32" fmla="*/ 14799 h 76016"/>
                <a:gd name="connsiteX33" fmla="*/ 419421 w 423752"/>
                <a:gd name="connsiteY33" fmla="*/ 13896 h 76016"/>
                <a:gd name="connsiteX34" fmla="*/ 420143 w 423752"/>
                <a:gd name="connsiteY34" fmla="*/ 11370 h 76016"/>
                <a:gd name="connsiteX35" fmla="*/ 420504 w 423752"/>
                <a:gd name="connsiteY35" fmla="*/ 10287 h 76016"/>
                <a:gd name="connsiteX36" fmla="*/ 421225 w 423752"/>
                <a:gd name="connsiteY36" fmla="*/ 7941 h 76016"/>
                <a:gd name="connsiteX37" fmla="*/ 421586 w 423752"/>
                <a:gd name="connsiteY37" fmla="*/ 6858 h 76016"/>
                <a:gd name="connsiteX38" fmla="*/ 422308 w 423752"/>
                <a:gd name="connsiteY38" fmla="*/ 4331 h 76016"/>
                <a:gd name="connsiteX39" fmla="*/ 422669 w 423752"/>
                <a:gd name="connsiteY39" fmla="*/ 3429 h 76016"/>
                <a:gd name="connsiteX40" fmla="*/ 423752 w 423752"/>
                <a:gd name="connsiteY40" fmla="*/ 0 h 76016"/>
                <a:gd name="connsiteX41" fmla="*/ 365820 w 423752"/>
                <a:gd name="connsiteY41" fmla="*/ 32485 h 76016"/>
                <a:gd name="connsiteX42" fmla="*/ 299045 w 423752"/>
                <a:gd name="connsiteY42" fmla="*/ 43675 h 7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3752" h="76016">
                  <a:moveTo>
                    <a:pt x="299045" y="43675"/>
                  </a:moveTo>
                  <a:cubicBezTo>
                    <a:pt x="277929" y="44577"/>
                    <a:pt x="256814" y="45299"/>
                    <a:pt x="235518" y="45660"/>
                  </a:cubicBezTo>
                  <a:cubicBezTo>
                    <a:pt x="190761" y="46201"/>
                    <a:pt x="146003" y="43675"/>
                    <a:pt x="101065" y="44938"/>
                  </a:cubicBezTo>
                  <a:cubicBezTo>
                    <a:pt x="76521" y="45660"/>
                    <a:pt x="52157" y="50533"/>
                    <a:pt x="27613" y="48728"/>
                  </a:cubicBezTo>
                  <a:cubicBezTo>
                    <a:pt x="18228" y="48006"/>
                    <a:pt x="9024" y="46923"/>
                    <a:pt x="0" y="45299"/>
                  </a:cubicBezTo>
                  <a:cubicBezTo>
                    <a:pt x="361" y="50172"/>
                    <a:pt x="902" y="55044"/>
                    <a:pt x="1263" y="59917"/>
                  </a:cubicBezTo>
                  <a:cubicBezTo>
                    <a:pt x="2166" y="71107"/>
                    <a:pt x="8663" y="76521"/>
                    <a:pt x="21115" y="75979"/>
                  </a:cubicBezTo>
                  <a:cubicBezTo>
                    <a:pt x="53961" y="74355"/>
                    <a:pt x="86808" y="74716"/>
                    <a:pt x="119654" y="72911"/>
                  </a:cubicBezTo>
                  <a:cubicBezTo>
                    <a:pt x="205740" y="68038"/>
                    <a:pt x="291826" y="66956"/>
                    <a:pt x="377912" y="71828"/>
                  </a:cubicBezTo>
                  <a:cubicBezTo>
                    <a:pt x="384048" y="72189"/>
                    <a:pt x="390365" y="71828"/>
                    <a:pt x="396501" y="71828"/>
                  </a:cubicBezTo>
                  <a:cubicBezTo>
                    <a:pt x="404803" y="71828"/>
                    <a:pt x="408953" y="67678"/>
                    <a:pt x="410938" y="59376"/>
                  </a:cubicBezTo>
                  <a:cubicBezTo>
                    <a:pt x="411119" y="58293"/>
                    <a:pt x="411480" y="57030"/>
                    <a:pt x="411660" y="55947"/>
                  </a:cubicBezTo>
                  <a:cubicBezTo>
                    <a:pt x="411660" y="55586"/>
                    <a:pt x="411841" y="55225"/>
                    <a:pt x="411841" y="54864"/>
                  </a:cubicBezTo>
                  <a:cubicBezTo>
                    <a:pt x="412022" y="54142"/>
                    <a:pt x="412202" y="53240"/>
                    <a:pt x="412382" y="52518"/>
                  </a:cubicBezTo>
                  <a:cubicBezTo>
                    <a:pt x="412382" y="51976"/>
                    <a:pt x="412563" y="51615"/>
                    <a:pt x="412563" y="51074"/>
                  </a:cubicBezTo>
                  <a:cubicBezTo>
                    <a:pt x="412743" y="50352"/>
                    <a:pt x="412924" y="49630"/>
                    <a:pt x="412924" y="48908"/>
                  </a:cubicBezTo>
                  <a:cubicBezTo>
                    <a:pt x="412924" y="48367"/>
                    <a:pt x="413104" y="48006"/>
                    <a:pt x="413104" y="47464"/>
                  </a:cubicBezTo>
                  <a:cubicBezTo>
                    <a:pt x="413285" y="46743"/>
                    <a:pt x="413465" y="46021"/>
                    <a:pt x="413465" y="45299"/>
                  </a:cubicBezTo>
                  <a:cubicBezTo>
                    <a:pt x="413465" y="44938"/>
                    <a:pt x="413646" y="44396"/>
                    <a:pt x="413646" y="44036"/>
                  </a:cubicBezTo>
                  <a:cubicBezTo>
                    <a:pt x="413826" y="43314"/>
                    <a:pt x="414006" y="42411"/>
                    <a:pt x="414006" y="41689"/>
                  </a:cubicBezTo>
                  <a:cubicBezTo>
                    <a:pt x="414367" y="40246"/>
                    <a:pt x="414548" y="38621"/>
                    <a:pt x="414909" y="37178"/>
                  </a:cubicBezTo>
                  <a:cubicBezTo>
                    <a:pt x="414909" y="37178"/>
                    <a:pt x="414909" y="36997"/>
                    <a:pt x="414909" y="36997"/>
                  </a:cubicBezTo>
                  <a:cubicBezTo>
                    <a:pt x="415089" y="35914"/>
                    <a:pt x="415270" y="34831"/>
                    <a:pt x="415450" y="33748"/>
                  </a:cubicBezTo>
                  <a:cubicBezTo>
                    <a:pt x="415450" y="33388"/>
                    <a:pt x="415631" y="33027"/>
                    <a:pt x="415631" y="32666"/>
                  </a:cubicBezTo>
                  <a:cubicBezTo>
                    <a:pt x="415811" y="31763"/>
                    <a:pt x="415992" y="31041"/>
                    <a:pt x="416172" y="30139"/>
                  </a:cubicBezTo>
                  <a:cubicBezTo>
                    <a:pt x="416172" y="29778"/>
                    <a:pt x="416353" y="29417"/>
                    <a:pt x="416353" y="29056"/>
                  </a:cubicBezTo>
                  <a:cubicBezTo>
                    <a:pt x="416533" y="28154"/>
                    <a:pt x="416714" y="27432"/>
                    <a:pt x="416894" y="26530"/>
                  </a:cubicBezTo>
                  <a:cubicBezTo>
                    <a:pt x="416894" y="26169"/>
                    <a:pt x="417074" y="25808"/>
                    <a:pt x="417074" y="25447"/>
                  </a:cubicBezTo>
                  <a:cubicBezTo>
                    <a:pt x="417255" y="24544"/>
                    <a:pt x="417436" y="23642"/>
                    <a:pt x="417616" y="22740"/>
                  </a:cubicBezTo>
                  <a:cubicBezTo>
                    <a:pt x="417616" y="22559"/>
                    <a:pt x="417797" y="22198"/>
                    <a:pt x="417797" y="22018"/>
                  </a:cubicBezTo>
                  <a:cubicBezTo>
                    <a:pt x="417977" y="20754"/>
                    <a:pt x="418338" y="19672"/>
                    <a:pt x="418518" y="18408"/>
                  </a:cubicBezTo>
                  <a:cubicBezTo>
                    <a:pt x="418518" y="18408"/>
                    <a:pt x="418518" y="18408"/>
                    <a:pt x="418518" y="18228"/>
                  </a:cubicBezTo>
                  <a:cubicBezTo>
                    <a:pt x="418699" y="17145"/>
                    <a:pt x="419060" y="15882"/>
                    <a:pt x="419240" y="14799"/>
                  </a:cubicBezTo>
                  <a:cubicBezTo>
                    <a:pt x="419240" y="14438"/>
                    <a:pt x="419421" y="14077"/>
                    <a:pt x="419421" y="13896"/>
                  </a:cubicBezTo>
                  <a:cubicBezTo>
                    <a:pt x="419601" y="12994"/>
                    <a:pt x="419782" y="12272"/>
                    <a:pt x="420143" y="11370"/>
                  </a:cubicBezTo>
                  <a:cubicBezTo>
                    <a:pt x="420323" y="11009"/>
                    <a:pt x="420323" y="10648"/>
                    <a:pt x="420504" y="10287"/>
                  </a:cubicBezTo>
                  <a:cubicBezTo>
                    <a:pt x="420684" y="9565"/>
                    <a:pt x="420865" y="8663"/>
                    <a:pt x="421225" y="7941"/>
                  </a:cubicBezTo>
                  <a:cubicBezTo>
                    <a:pt x="421406" y="7580"/>
                    <a:pt x="421406" y="7219"/>
                    <a:pt x="421586" y="6858"/>
                  </a:cubicBezTo>
                  <a:cubicBezTo>
                    <a:pt x="421767" y="5955"/>
                    <a:pt x="422128" y="5234"/>
                    <a:pt x="422308" y="4331"/>
                  </a:cubicBezTo>
                  <a:cubicBezTo>
                    <a:pt x="422489" y="3970"/>
                    <a:pt x="422489" y="3790"/>
                    <a:pt x="422669" y="3429"/>
                  </a:cubicBezTo>
                  <a:cubicBezTo>
                    <a:pt x="423030" y="2346"/>
                    <a:pt x="423391" y="1083"/>
                    <a:pt x="423752" y="0"/>
                  </a:cubicBezTo>
                  <a:cubicBezTo>
                    <a:pt x="405524" y="13536"/>
                    <a:pt x="387116" y="23642"/>
                    <a:pt x="365820" y="32485"/>
                  </a:cubicBezTo>
                  <a:cubicBezTo>
                    <a:pt x="345066" y="40787"/>
                    <a:pt x="321965" y="42592"/>
                    <a:pt x="299045" y="43675"/>
                  </a:cubicBezTo>
                  <a:close/>
                </a:path>
              </a:pathLst>
            </a:custGeom>
            <a:solidFill>
              <a:srgbClr val="FFFFFF"/>
            </a:solidFill>
            <a:ln w="1804" cap="flat">
              <a:noFill/>
              <a:prstDash val="solid"/>
              <a:miter/>
            </a:ln>
          </p:spPr>
          <p:txBody>
            <a:bodyPr rtlCol="0" anchor="ctr"/>
            <a:lstStyle/>
            <a:p>
              <a:endParaRPr lang="en-US"/>
            </a:p>
          </p:txBody>
        </p:sp>
        <p:sp>
          <p:nvSpPr>
            <p:cNvPr id="59" name="Freeform 875">
              <a:extLst>
                <a:ext uri="{FF2B5EF4-FFF2-40B4-BE49-F238E27FC236}">
                  <a16:creationId xmlns:a16="http://schemas.microsoft.com/office/drawing/2014/main" id="{785B78F2-F15A-D41C-EE10-1226D8E5906F}"/>
                </a:ext>
              </a:extLst>
            </p:cNvPr>
            <p:cNvSpPr/>
            <p:nvPr/>
          </p:nvSpPr>
          <p:spPr>
            <a:xfrm>
              <a:off x="7631625" y="2196089"/>
              <a:ext cx="296428" cy="708030"/>
            </a:xfrm>
            <a:custGeom>
              <a:avLst/>
              <a:gdLst>
                <a:gd name="connsiteX0" fmla="*/ 253229 w 296428"/>
                <a:gd name="connsiteY0" fmla="*/ 185621 h 708030"/>
                <a:gd name="connsiteX1" fmla="*/ 233016 w 296428"/>
                <a:gd name="connsiteY1" fmla="*/ 180027 h 708030"/>
                <a:gd name="connsiteX2" fmla="*/ 130146 w 296428"/>
                <a:gd name="connsiteY2" fmla="*/ 184539 h 708030"/>
                <a:gd name="connsiteX3" fmla="*/ 109753 w 296428"/>
                <a:gd name="connsiteY3" fmla="*/ 189051 h 708030"/>
                <a:gd name="connsiteX4" fmla="*/ 85209 w 296428"/>
                <a:gd name="connsiteY4" fmla="*/ 151873 h 708030"/>
                <a:gd name="connsiteX5" fmla="*/ 91705 w 296428"/>
                <a:gd name="connsiteY5" fmla="*/ 94121 h 708030"/>
                <a:gd name="connsiteX6" fmla="*/ 131590 w 296428"/>
                <a:gd name="connsiteY6" fmla="*/ 36550 h 708030"/>
                <a:gd name="connsiteX7" fmla="*/ 123469 w 296428"/>
                <a:gd name="connsiteY7" fmla="*/ 2982 h 708030"/>
                <a:gd name="connsiteX8" fmla="*/ 83584 w 296428"/>
                <a:gd name="connsiteY8" fmla="*/ 10021 h 708030"/>
                <a:gd name="connsiteX9" fmla="*/ 3273 w 296428"/>
                <a:gd name="connsiteY9" fmla="*/ 105311 h 708030"/>
                <a:gd name="connsiteX10" fmla="*/ 2371 w 296428"/>
                <a:gd name="connsiteY10" fmla="*/ 128051 h 708030"/>
                <a:gd name="connsiteX11" fmla="*/ 57596 w 296428"/>
                <a:gd name="connsiteY11" fmla="*/ 221175 h 708030"/>
                <a:gd name="connsiteX12" fmla="*/ 75643 w 296428"/>
                <a:gd name="connsiteY12" fmla="*/ 269000 h 708030"/>
                <a:gd name="connsiteX13" fmla="*/ 74741 w 296428"/>
                <a:gd name="connsiteY13" fmla="*/ 293003 h 708030"/>
                <a:gd name="connsiteX14" fmla="*/ 62649 w 296428"/>
                <a:gd name="connsiteY14" fmla="*/ 463371 h 708030"/>
                <a:gd name="connsiteX15" fmla="*/ 45143 w 296428"/>
                <a:gd name="connsiteY15" fmla="*/ 678676 h 708030"/>
                <a:gd name="connsiteX16" fmla="*/ 71673 w 296428"/>
                <a:gd name="connsiteY16" fmla="*/ 704483 h 708030"/>
                <a:gd name="connsiteX17" fmla="*/ 85028 w 296428"/>
                <a:gd name="connsiteY17" fmla="*/ 703942 h 708030"/>
                <a:gd name="connsiteX18" fmla="*/ 106685 w 296428"/>
                <a:gd name="connsiteY18" fmla="*/ 685173 h 708030"/>
                <a:gd name="connsiteX19" fmla="*/ 111016 w 296428"/>
                <a:gd name="connsiteY19" fmla="*/ 661531 h 708030"/>
                <a:gd name="connsiteX20" fmla="*/ 135380 w 296428"/>
                <a:gd name="connsiteY20" fmla="*/ 514084 h 708030"/>
                <a:gd name="connsiteX21" fmla="*/ 155232 w 296428"/>
                <a:gd name="connsiteY21" fmla="*/ 453084 h 708030"/>
                <a:gd name="connsiteX22" fmla="*/ 192229 w 296428"/>
                <a:gd name="connsiteY22" fmla="*/ 448572 h 708030"/>
                <a:gd name="connsiteX23" fmla="*/ 208111 w 296428"/>
                <a:gd name="connsiteY23" fmla="*/ 616593 h 708030"/>
                <a:gd name="connsiteX24" fmla="*/ 214788 w 296428"/>
                <a:gd name="connsiteY24" fmla="*/ 685534 h 708030"/>
                <a:gd name="connsiteX25" fmla="*/ 238972 w 296428"/>
                <a:gd name="connsiteY25" fmla="*/ 707912 h 708030"/>
                <a:gd name="connsiteX26" fmla="*/ 265862 w 296428"/>
                <a:gd name="connsiteY26" fmla="*/ 682285 h 708030"/>
                <a:gd name="connsiteX27" fmla="*/ 250883 w 296428"/>
                <a:gd name="connsiteY27" fmla="*/ 382338 h 708030"/>
                <a:gd name="connsiteX28" fmla="*/ 234280 w 296428"/>
                <a:gd name="connsiteY28" fmla="*/ 260157 h 708030"/>
                <a:gd name="connsiteX29" fmla="*/ 241679 w 296428"/>
                <a:gd name="connsiteY29" fmla="*/ 245539 h 708030"/>
                <a:gd name="connsiteX30" fmla="*/ 249800 w 296428"/>
                <a:gd name="connsiteY30" fmla="*/ 258713 h 708030"/>
                <a:gd name="connsiteX31" fmla="*/ 255215 w 296428"/>
                <a:gd name="connsiteY31" fmla="*/ 322421 h 708030"/>
                <a:gd name="connsiteX32" fmla="*/ 272360 w 296428"/>
                <a:gd name="connsiteY32" fmla="*/ 457054 h 708030"/>
                <a:gd name="connsiteX33" fmla="*/ 295099 w 296428"/>
                <a:gd name="connsiteY33" fmla="*/ 426013 h 708030"/>
                <a:gd name="connsiteX34" fmla="*/ 260087 w 296428"/>
                <a:gd name="connsiteY34" fmla="*/ 199879 h 708030"/>
                <a:gd name="connsiteX35" fmla="*/ 253229 w 296428"/>
                <a:gd name="connsiteY35" fmla="*/ 185621 h 70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6428" h="708030">
                  <a:moveTo>
                    <a:pt x="253229" y="185621"/>
                  </a:moveTo>
                  <a:cubicBezTo>
                    <a:pt x="248357" y="177861"/>
                    <a:pt x="242040" y="175335"/>
                    <a:pt x="233016" y="180027"/>
                  </a:cubicBezTo>
                  <a:cubicBezTo>
                    <a:pt x="200170" y="197533"/>
                    <a:pt x="164436" y="195006"/>
                    <a:pt x="130146" y="184539"/>
                  </a:cubicBezTo>
                  <a:cubicBezTo>
                    <a:pt x="121664" y="182012"/>
                    <a:pt x="115889" y="176959"/>
                    <a:pt x="109753" y="189051"/>
                  </a:cubicBezTo>
                  <a:cubicBezTo>
                    <a:pt x="107226" y="193923"/>
                    <a:pt x="92788" y="163965"/>
                    <a:pt x="85209" y="151873"/>
                  </a:cubicBezTo>
                  <a:cubicBezTo>
                    <a:pt x="70229" y="128411"/>
                    <a:pt x="71492" y="123539"/>
                    <a:pt x="91705" y="94121"/>
                  </a:cubicBezTo>
                  <a:cubicBezTo>
                    <a:pt x="109211" y="73006"/>
                    <a:pt x="117152" y="55139"/>
                    <a:pt x="131590" y="36550"/>
                  </a:cubicBezTo>
                  <a:cubicBezTo>
                    <a:pt x="139712" y="26083"/>
                    <a:pt x="132673" y="9479"/>
                    <a:pt x="123469" y="2982"/>
                  </a:cubicBezTo>
                  <a:cubicBezTo>
                    <a:pt x="113362" y="-4056"/>
                    <a:pt x="94412" y="2621"/>
                    <a:pt x="83584" y="10021"/>
                  </a:cubicBezTo>
                  <a:cubicBezTo>
                    <a:pt x="48031" y="34385"/>
                    <a:pt x="27998" y="71743"/>
                    <a:pt x="3273" y="105311"/>
                  </a:cubicBezTo>
                  <a:cubicBezTo>
                    <a:pt x="-2321" y="112891"/>
                    <a:pt x="566" y="120110"/>
                    <a:pt x="2371" y="128051"/>
                  </a:cubicBezTo>
                  <a:cubicBezTo>
                    <a:pt x="11214" y="164867"/>
                    <a:pt x="33774" y="193743"/>
                    <a:pt x="57596" y="221175"/>
                  </a:cubicBezTo>
                  <a:cubicBezTo>
                    <a:pt x="70590" y="235974"/>
                    <a:pt x="75282" y="251134"/>
                    <a:pt x="75643" y="269000"/>
                  </a:cubicBezTo>
                  <a:cubicBezTo>
                    <a:pt x="75824" y="276941"/>
                    <a:pt x="75463" y="285063"/>
                    <a:pt x="74741" y="293003"/>
                  </a:cubicBezTo>
                  <a:cubicBezTo>
                    <a:pt x="70771" y="349853"/>
                    <a:pt x="66078" y="406521"/>
                    <a:pt x="62649" y="463371"/>
                  </a:cubicBezTo>
                  <a:cubicBezTo>
                    <a:pt x="59581" y="514806"/>
                    <a:pt x="44421" y="658102"/>
                    <a:pt x="45143" y="678676"/>
                  </a:cubicBezTo>
                  <a:cubicBezTo>
                    <a:pt x="45865" y="701957"/>
                    <a:pt x="48211" y="704303"/>
                    <a:pt x="71673" y="704483"/>
                  </a:cubicBezTo>
                  <a:cubicBezTo>
                    <a:pt x="76185" y="704483"/>
                    <a:pt x="80516" y="703762"/>
                    <a:pt x="85028" y="703942"/>
                  </a:cubicBezTo>
                  <a:cubicBezTo>
                    <a:pt x="98022" y="704303"/>
                    <a:pt x="104519" y="697264"/>
                    <a:pt x="106685" y="685173"/>
                  </a:cubicBezTo>
                  <a:cubicBezTo>
                    <a:pt x="108129" y="677232"/>
                    <a:pt x="109753" y="669472"/>
                    <a:pt x="111016" y="661531"/>
                  </a:cubicBezTo>
                  <a:cubicBezTo>
                    <a:pt x="119137" y="612442"/>
                    <a:pt x="127078" y="563173"/>
                    <a:pt x="135380" y="514084"/>
                  </a:cubicBezTo>
                  <a:cubicBezTo>
                    <a:pt x="139351" y="491164"/>
                    <a:pt x="141696" y="472575"/>
                    <a:pt x="155232" y="453084"/>
                  </a:cubicBezTo>
                  <a:cubicBezTo>
                    <a:pt x="166602" y="436661"/>
                    <a:pt x="180137" y="432870"/>
                    <a:pt x="192229" y="448572"/>
                  </a:cubicBezTo>
                  <a:cubicBezTo>
                    <a:pt x="203780" y="463551"/>
                    <a:pt x="207208" y="577430"/>
                    <a:pt x="208111" y="616593"/>
                  </a:cubicBezTo>
                  <a:cubicBezTo>
                    <a:pt x="208472" y="639693"/>
                    <a:pt x="209194" y="662974"/>
                    <a:pt x="214788" y="685534"/>
                  </a:cubicBezTo>
                  <a:cubicBezTo>
                    <a:pt x="219661" y="704844"/>
                    <a:pt x="224534" y="708815"/>
                    <a:pt x="238972" y="707912"/>
                  </a:cubicBezTo>
                  <a:cubicBezTo>
                    <a:pt x="257561" y="706830"/>
                    <a:pt x="263878" y="701235"/>
                    <a:pt x="265862" y="682285"/>
                  </a:cubicBezTo>
                  <a:cubicBezTo>
                    <a:pt x="268209" y="661170"/>
                    <a:pt x="259185" y="461024"/>
                    <a:pt x="250883" y="382338"/>
                  </a:cubicBezTo>
                  <a:cubicBezTo>
                    <a:pt x="246552" y="341731"/>
                    <a:pt x="242762" y="302208"/>
                    <a:pt x="234280" y="260157"/>
                  </a:cubicBezTo>
                  <a:cubicBezTo>
                    <a:pt x="233919" y="253841"/>
                    <a:pt x="233197" y="246441"/>
                    <a:pt x="241679" y="245539"/>
                  </a:cubicBezTo>
                  <a:cubicBezTo>
                    <a:pt x="251605" y="244456"/>
                    <a:pt x="249800" y="252938"/>
                    <a:pt x="249800" y="258713"/>
                  </a:cubicBezTo>
                  <a:cubicBezTo>
                    <a:pt x="249981" y="280009"/>
                    <a:pt x="252327" y="301305"/>
                    <a:pt x="255215" y="322421"/>
                  </a:cubicBezTo>
                  <a:cubicBezTo>
                    <a:pt x="261170" y="366276"/>
                    <a:pt x="266404" y="410131"/>
                    <a:pt x="272360" y="457054"/>
                  </a:cubicBezTo>
                  <a:cubicBezTo>
                    <a:pt x="286798" y="447489"/>
                    <a:pt x="294377" y="436299"/>
                    <a:pt x="295099" y="426013"/>
                  </a:cubicBezTo>
                  <a:cubicBezTo>
                    <a:pt x="301596" y="348770"/>
                    <a:pt x="283368" y="273512"/>
                    <a:pt x="260087" y="199879"/>
                  </a:cubicBezTo>
                  <a:cubicBezTo>
                    <a:pt x="258824" y="194645"/>
                    <a:pt x="255936" y="189953"/>
                    <a:pt x="253229" y="185621"/>
                  </a:cubicBezTo>
                  <a:close/>
                </a:path>
              </a:pathLst>
            </a:custGeom>
            <a:solidFill>
              <a:srgbClr val="EC7C69"/>
            </a:solidFill>
            <a:ln w="1804" cap="flat">
              <a:noFill/>
              <a:prstDash val="solid"/>
              <a:miter/>
            </a:ln>
          </p:spPr>
          <p:txBody>
            <a:bodyPr rtlCol="0" anchor="ctr"/>
            <a:lstStyle/>
            <a:p>
              <a:endParaRPr lang="en-US"/>
            </a:p>
          </p:txBody>
        </p:sp>
        <p:sp>
          <p:nvSpPr>
            <p:cNvPr id="60" name="Freeform 876">
              <a:extLst>
                <a:ext uri="{FF2B5EF4-FFF2-40B4-BE49-F238E27FC236}">
                  <a16:creationId xmlns:a16="http://schemas.microsoft.com/office/drawing/2014/main" id="{417D88A1-8F31-7AEC-DC2C-F2A1FCBE479B}"/>
                </a:ext>
              </a:extLst>
            </p:cNvPr>
            <p:cNvSpPr/>
            <p:nvPr/>
          </p:nvSpPr>
          <p:spPr>
            <a:xfrm>
              <a:off x="6610327" y="2360243"/>
              <a:ext cx="385459" cy="539914"/>
            </a:xfrm>
            <a:custGeom>
              <a:avLst/>
              <a:gdLst>
                <a:gd name="connsiteX0" fmla="*/ 379919 w 385459"/>
                <a:gd name="connsiteY0" fmla="*/ 70015 h 539914"/>
                <a:gd name="connsiteX1" fmla="*/ 376671 w 385459"/>
                <a:gd name="connsiteY1" fmla="*/ 33559 h 539914"/>
                <a:gd name="connsiteX2" fmla="*/ 341839 w 385459"/>
                <a:gd name="connsiteY2" fmla="*/ 42583 h 539914"/>
                <a:gd name="connsiteX3" fmla="*/ 296180 w 385459"/>
                <a:gd name="connsiteY3" fmla="*/ 91130 h 539914"/>
                <a:gd name="connsiteX4" fmla="*/ 256295 w 385459"/>
                <a:gd name="connsiteY4" fmla="*/ 87701 h 539914"/>
                <a:gd name="connsiteX5" fmla="*/ 228141 w 385459"/>
                <a:gd name="connsiteY5" fmla="*/ 45651 h 539914"/>
                <a:gd name="connsiteX6" fmla="*/ 144040 w 385459"/>
                <a:gd name="connsiteY6" fmla="*/ 1435 h 539914"/>
                <a:gd name="connsiteX7" fmla="*/ 117511 w 385459"/>
                <a:gd name="connsiteY7" fmla="*/ 1435 h 539914"/>
                <a:gd name="connsiteX8" fmla="*/ 55428 w 385459"/>
                <a:gd name="connsiteY8" fmla="*/ 32657 h 539914"/>
                <a:gd name="connsiteX9" fmla="*/ 41351 w 385459"/>
                <a:gd name="connsiteY9" fmla="*/ 61171 h 539914"/>
                <a:gd name="connsiteX10" fmla="*/ 17528 w 385459"/>
                <a:gd name="connsiteY10" fmla="*/ 145814 h 539914"/>
                <a:gd name="connsiteX11" fmla="*/ 22 w 385459"/>
                <a:gd name="connsiteY11" fmla="*/ 264385 h 539914"/>
                <a:gd name="connsiteX12" fmla="*/ 29259 w 385459"/>
                <a:gd name="connsiteY12" fmla="*/ 291095 h 539914"/>
                <a:gd name="connsiteX13" fmla="*/ 36298 w 385459"/>
                <a:gd name="connsiteY13" fmla="*/ 171621 h 539914"/>
                <a:gd name="connsiteX14" fmla="*/ 56150 w 385459"/>
                <a:gd name="connsiteY14" fmla="*/ 96364 h 539914"/>
                <a:gd name="connsiteX15" fmla="*/ 62466 w 385459"/>
                <a:gd name="connsiteY15" fmla="*/ 111163 h 539914"/>
                <a:gd name="connsiteX16" fmla="*/ 46765 w 385459"/>
                <a:gd name="connsiteY16" fmla="*/ 283515 h 539914"/>
                <a:gd name="connsiteX17" fmla="*/ 40087 w 385459"/>
                <a:gd name="connsiteY17" fmla="*/ 389995 h 539914"/>
                <a:gd name="connsiteX18" fmla="*/ 32508 w 385459"/>
                <a:gd name="connsiteY18" fmla="*/ 474998 h 539914"/>
                <a:gd name="connsiteX19" fmla="*/ 32147 w 385459"/>
                <a:gd name="connsiteY19" fmla="*/ 517770 h 539914"/>
                <a:gd name="connsiteX20" fmla="*/ 66076 w 385459"/>
                <a:gd name="connsiteY20" fmla="*/ 537081 h 539914"/>
                <a:gd name="connsiteX21" fmla="*/ 90078 w 385459"/>
                <a:gd name="connsiteY21" fmla="*/ 504415 h 539914"/>
                <a:gd name="connsiteX22" fmla="*/ 108848 w 385459"/>
                <a:gd name="connsiteY22" fmla="*/ 332063 h 539914"/>
                <a:gd name="connsiteX23" fmla="*/ 111014 w 385459"/>
                <a:gd name="connsiteY23" fmla="*/ 316181 h 539914"/>
                <a:gd name="connsiteX24" fmla="*/ 143318 w 385459"/>
                <a:gd name="connsiteY24" fmla="*/ 293802 h 539914"/>
                <a:gd name="connsiteX25" fmla="*/ 170028 w 385459"/>
                <a:gd name="connsiteY25" fmla="*/ 315459 h 539914"/>
                <a:gd name="connsiteX26" fmla="*/ 179233 w 385459"/>
                <a:gd name="connsiteY26" fmla="*/ 514702 h 539914"/>
                <a:gd name="connsiteX27" fmla="*/ 211898 w 385459"/>
                <a:gd name="connsiteY27" fmla="*/ 539607 h 539914"/>
                <a:gd name="connsiteX28" fmla="*/ 234638 w 385459"/>
                <a:gd name="connsiteY28" fmla="*/ 512175 h 539914"/>
                <a:gd name="connsiteX29" fmla="*/ 234819 w 385459"/>
                <a:gd name="connsiteY29" fmla="*/ 485465 h 539914"/>
                <a:gd name="connsiteX30" fmla="*/ 222546 w 385459"/>
                <a:gd name="connsiteY30" fmla="*/ 216379 h 539914"/>
                <a:gd name="connsiteX31" fmla="*/ 204318 w 385459"/>
                <a:gd name="connsiteY31" fmla="*/ 140219 h 539914"/>
                <a:gd name="connsiteX32" fmla="*/ 203236 w 385459"/>
                <a:gd name="connsiteY32" fmla="*/ 130654 h 539914"/>
                <a:gd name="connsiteX33" fmla="*/ 214967 w 385459"/>
                <a:gd name="connsiteY33" fmla="*/ 130834 h 539914"/>
                <a:gd name="connsiteX34" fmla="*/ 252144 w 385459"/>
                <a:gd name="connsiteY34" fmla="*/ 156642 h 539914"/>
                <a:gd name="connsiteX35" fmla="*/ 314046 w 385459"/>
                <a:gd name="connsiteY35" fmla="*/ 150325 h 539914"/>
                <a:gd name="connsiteX36" fmla="*/ 356638 w 385459"/>
                <a:gd name="connsiteY36" fmla="*/ 102500 h 539914"/>
                <a:gd name="connsiteX37" fmla="*/ 379919 w 385459"/>
                <a:gd name="connsiteY37" fmla="*/ 70015 h 53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5459" h="539914">
                  <a:moveTo>
                    <a:pt x="379919" y="70015"/>
                  </a:moveTo>
                  <a:cubicBezTo>
                    <a:pt x="387860" y="55396"/>
                    <a:pt x="387680" y="40778"/>
                    <a:pt x="376671" y="33559"/>
                  </a:cubicBezTo>
                  <a:cubicBezTo>
                    <a:pt x="361691" y="23994"/>
                    <a:pt x="350322" y="33740"/>
                    <a:pt x="341839" y="42583"/>
                  </a:cubicBezTo>
                  <a:cubicBezTo>
                    <a:pt x="326680" y="58825"/>
                    <a:pt x="312061" y="75609"/>
                    <a:pt x="296180" y="91130"/>
                  </a:cubicBezTo>
                  <a:cubicBezTo>
                    <a:pt x="280839" y="106109"/>
                    <a:pt x="268747" y="104846"/>
                    <a:pt x="256295" y="87701"/>
                  </a:cubicBezTo>
                  <a:cubicBezTo>
                    <a:pt x="246369" y="74166"/>
                    <a:pt x="237706" y="59547"/>
                    <a:pt x="228141" y="45651"/>
                  </a:cubicBezTo>
                  <a:cubicBezTo>
                    <a:pt x="207748" y="16595"/>
                    <a:pt x="183384" y="-5062"/>
                    <a:pt x="144040" y="1435"/>
                  </a:cubicBezTo>
                  <a:cubicBezTo>
                    <a:pt x="135378" y="2879"/>
                    <a:pt x="125993" y="3420"/>
                    <a:pt x="117511" y="1435"/>
                  </a:cubicBezTo>
                  <a:cubicBezTo>
                    <a:pt x="87733" y="-5243"/>
                    <a:pt x="70948" y="12444"/>
                    <a:pt x="55428" y="32657"/>
                  </a:cubicBezTo>
                  <a:cubicBezTo>
                    <a:pt x="48931" y="41139"/>
                    <a:pt x="45141" y="51245"/>
                    <a:pt x="41351" y="61171"/>
                  </a:cubicBezTo>
                  <a:cubicBezTo>
                    <a:pt x="31064" y="88784"/>
                    <a:pt x="22942" y="117118"/>
                    <a:pt x="17528" y="145814"/>
                  </a:cubicBezTo>
                  <a:cubicBezTo>
                    <a:pt x="10309" y="184977"/>
                    <a:pt x="564" y="224139"/>
                    <a:pt x="22" y="264385"/>
                  </a:cubicBezTo>
                  <a:cubicBezTo>
                    <a:pt x="-339" y="286944"/>
                    <a:pt x="3451" y="290012"/>
                    <a:pt x="29259" y="291095"/>
                  </a:cubicBezTo>
                  <a:cubicBezTo>
                    <a:pt x="33410" y="251391"/>
                    <a:pt x="34673" y="211506"/>
                    <a:pt x="36298" y="171621"/>
                  </a:cubicBezTo>
                  <a:cubicBezTo>
                    <a:pt x="37019" y="150325"/>
                    <a:pt x="47848" y="94920"/>
                    <a:pt x="56150" y="96364"/>
                  </a:cubicBezTo>
                  <a:cubicBezTo>
                    <a:pt x="64632" y="97808"/>
                    <a:pt x="63730" y="104846"/>
                    <a:pt x="62466" y="111163"/>
                  </a:cubicBezTo>
                  <a:cubicBezTo>
                    <a:pt x="51457" y="168192"/>
                    <a:pt x="48209" y="225764"/>
                    <a:pt x="46765" y="283515"/>
                  </a:cubicBezTo>
                  <a:cubicBezTo>
                    <a:pt x="45862" y="319068"/>
                    <a:pt x="43877" y="354622"/>
                    <a:pt x="40087" y="389995"/>
                  </a:cubicBezTo>
                  <a:cubicBezTo>
                    <a:pt x="37019" y="418329"/>
                    <a:pt x="34493" y="446663"/>
                    <a:pt x="32508" y="474998"/>
                  </a:cubicBezTo>
                  <a:cubicBezTo>
                    <a:pt x="31424" y="489255"/>
                    <a:pt x="31786" y="503513"/>
                    <a:pt x="32147" y="517770"/>
                  </a:cubicBezTo>
                  <a:cubicBezTo>
                    <a:pt x="32327" y="524086"/>
                    <a:pt x="30342" y="537081"/>
                    <a:pt x="66076" y="537081"/>
                  </a:cubicBezTo>
                  <a:cubicBezTo>
                    <a:pt x="90259" y="537081"/>
                    <a:pt x="89176" y="513619"/>
                    <a:pt x="90078" y="504415"/>
                  </a:cubicBezTo>
                  <a:cubicBezTo>
                    <a:pt x="96576" y="447024"/>
                    <a:pt x="102712" y="389453"/>
                    <a:pt x="108848" y="332063"/>
                  </a:cubicBezTo>
                  <a:cubicBezTo>
                    <a:pt x="109389" y="326829"/>
                    <a:pt x="109389" y="321234"/>
                    <a:pt x="111014" y="316181"/>
                  </a:cubicBezTo>
                  <a:cubicBezTo>
                    <a:pt x="114804" y="303909"/>
                    <a:pt x="126173" y="293802"/>
                    <a:pt x="143318" y="293802"/>
                  </a:cubicBezTo>
                  <a:cubicBezTo>
                    <a:pt x="157937" y="293802"/>
                    <a:pt x="166600" y="305533"/>
                    <a:pt x="170028" y="315459"/>
                  </a:cubicBezTo>
                  <a:cubicBezTo>
                    <a:pt x="176345" y="334409"/>
                    <a:pt x="174901" y="459297"/>
                    <a:pt x="179233" y="514702"/>
                  </a:cubicBezTo>
                  <a:cubicBezTo>
                    <a:pt x="183203" y="536900"/>
                    <a:pt x="189339" y="541231"/>
                    <a:pt x="211898" y="539607"/>
                  </a:cubicBezTo>
                  <a:cubicBezTo>
                    <a:pt x="231750" y="538164"/>
                    <a:pt x="233194" y="536539"/>
                    <a:pt x="234638" y="512175"/>
                  </a:cubicBezTo>
                  <a:cubicBezTo>
                    <a:pt x="235180" y="503332"/>
                    <a:pt x="235540" y="494308"/>
                    <a:pt x="234819" y="485465"/>
                  </a:cubicBezTo>
                  <a:cubicBezTo>
                    <a:pt x="233014" y="458935"/>
                    <a:pt x="225614" y="279364"/>
                    <a:pt x="222546" y="216379"/>
                  </a:cubicBezTo>
                  <a:cubicBezTo>
                    <a:pt x="221283" y="190210"/>
                    <a:pt x="223268" y="162598"/>
                    <a:pt x="204318" y="140219"/>
                  </a:cubicBezTo>
                  <a:cubicBezTo>
                    <a:pt x="201972" y="137512"/>
                    <a:pt x="200529" y="133902"/>
                    <a:pt x="203236" y="130654"/>
                  </a:cubicBezTo>
                  <a:cubicBezTo>
                    <a:pt x="207025" y="126142"/>
                    <a:pt x="211357" y="128308"/>
                    <a:pt x="214967" y="130834"/>
                  </a:cubicBezTo>
                  <a:cubicBezTo>
                    <a:pt x="227419" y="139317"/>
                    <a:pt x="239691" y="148160"/>
                    <a:pt x="252144" y="156642"/>
                  </a:cubicBezTo>
                  <a:cubicBezTo>
                    <a:pt x="279756" y="175411"/>
                    <a:pt x="290946" y="174509"/>
                    <a:pt x="314046" y="150325"/>
                  </a:cubicBezTo>
                  <a:cubicBezTo>
                    <a:pt x="328845" y="134985"/>
                    <a:pt x="342922" y="118923"/>
                    <a:pt x="356638" y="102500"/>
                  </a:cubicBezTo>
                  <a:cubicBezTo>
                    <a:pt x="365481" y="92393"/>
                    <a:pt x="373603" y="81745"/>
                    <a:pt x="379919" y="70015"/>
                  </a:cubicBezTo>
                  <a:close/>
                </a:path>
              </a:pathLst>
            </a:custGeom>
            <a:solidFill>
              <a:srgbClr val="459597"/>
            </a:solidFill>
            <a:ln w="1804" cap="flat">
              <a:noFill/>
              <a:prstDash val="solid"/>
              <a:miter/>
            </a:ln>
          </p:spPr>
          <p:txBody>
            <a:bodyPr rtlCol="0" anchor="ctr"/>
            <a:lstStyle/>
            <a:p>
              <a:endParaRPr lang="en-US"/>
            </a:p>
          </p:txBody>
        </p:sp>
        <p:sp>
          <p:nvSpPr>
            <p:cNvPr id="61" name="Freeform 877">
              <a:extLst>
                <a:ext uri="{FF2B5EF4-FFF2-40B4-BE49-F238E27FC236}">
                  <a16:creationId xmlns:a16="http://schemas.microsoft.com/office/drawing/2014/main" id="{044093A8-4092-C9D0-CB9E-C0FC87F120D4}"/>
                </a:ext>
              </a:extLst>
            </p:cNvPr>
            <p:cNvSpPr/>
            <p:nvPr/>
          </p:nvSpPr>
          <p:spPr>
            <a:xfrm>
              <a:off x="7080079" y="2520461"/>
              <a:ext cx="255971" cy="225964"/>
            </a:xfrm>
            <a:custGeom>
              <a:avLst/>
              <a:gdLst>
                <a:gd name="connsiteX0" fmla="*/ 59960 w 255971"/>
                <a:gd name="connsiteY0" fmla="*/ 222559 h 225964"/>
                <a:gd name="connsiteX1" fmla="*/ 129081 w 255971"/>
                <a:gd name="connsiteY1" fmla="*/ 225626 h 225964"/>
                <a:gd name="connsiteX2" fmla="*/ 216972 w 255971"/>
                <a:gd name="connsiteY2" fmla="*/ 222919 h 225964"/>
                <a:gd name="connsiteX3" fmla="*/ 255232 w 255971"/>
                <a:gd name="connsiteY3" fmla="*/ 181410 h 225964"/>
                <a:gd name="connsiteX4" fmla="*/ 255955 w 255971"/>
                <a:gd name="connsiteY4" fmla="*/ 48221 h 225964"/>
                <a:gd name="connsiteX5" fmla="*/ 236102 w 255971"/>
                <a:gd name="connsiteY5" fmla="*/ 9780 h 225964"/>
                <a:gd name="connsiteX6" fmla="*/ 183043 w 255971"/>
                <a:gd name="connsiteY6" fmla="*/ 1659 h 225964"/>
                <a:gd name="connsiteX7" fmla="*/ 28377 w 255971"/>
                <a:gd name="connsiteY7" fmla="*/ 395 h 225964"/>
                <a:gd name="connsiteX8" fmla="*/ 223 w 255971"/>
                <a:gd name="connsiteY8" fmla="*/ 22774 h 225964"/>
                <a:gd name="connsiteX9" fmla="*/ 17007 w 255971"/>
                <a:gd name="connsiteY9" fmla="*/ 196209 h 225964"/>
                <a:gd name="connsiteX10" fmla="*/ 59960 w 255971"/>
                <a:gd name="connsiteY10" fmla="*/ 222559 h 2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971" h="225964">
                  <a:moveTo>
                    <a:pt x="59960" y="222559"/>
                  </a:moveTo>
                  <a:cubicBezTo>
                    <a:pt x="83241" y="222017"/>
                    <a:pt x="106161" y="224905"/>
                    <a:pt x="129081" y="225626"/>
                  </a:cubicBezTo>
                  <a:cubicBezTo>
                    <a:pt x="158318" y="226529"/>
                    <a:pt x="187916" y="225626"/>
                    <a:pt x="216972" y="222919"/>
                  </a:cubicBezTo>
                  <a:cubicBezTo>
                    <a:pt x="249096" y="219851"/>
                    <a:pt x="253247" y="214437"/>
                    <a:pt x="255232" y="181410"/>
                  </a:cubicBezTo>
                  <a:cubicBezTo>
                    <a:pt x="256676" y="159212"/>
                    <a:pt x="255413" y="70419"/>
                    <a:pt x="255955" y="48221"/>
                  </a:cubicBezTo>
                  <a:cubicBezTo>
                    <a:pt x="256315" y="31798"/>
                    <a:pt x="250901" y="16097"/>
                    <a:pt x="236102" y="9780"/>
                  </a:cubicBezTo>
                  <a:cubicBezTo>
                    <a:pt x="219679" y="2741"/>
                    <a:pt x="201090" y="2561"/>
                    <a:pt x="183043" y="1659"/>
                  </a:cubicBezTo>
                  <a:cubicBezTo>
                    <a:pt x="140451" y="-146"/>
                    <a:pt x="37220" y="-326"/>
                    <a:pt x="28377" y="395"/>
                  </a:cubicBezTo>
                  <a:cubicBezTo>
                    <a:pt x="10330" y="1839"/>
                    <a:pt x="2930" y="4907"/>
                    <a:pt x="223" y="22774"/>
                  </a:cubicBezTo>
                  <a:cubicBezTo>
                    <a:pt x="-1762" y="35227"/>
                    <a:pt x="9969" y="150369"/>
                    <a:pt x="17007" y="196209"/>
                  </a:cubicBezTo>
                  <a:cubicBezTo>
                    <a:pt x="20436" y="218047"/>
                    <a:pt x="37220" y="223100"/>
                    <a:pt x="59960" y="222559"/>
                  </a:cubicBezTo>
                  <a:close/>
                </a:path>
              </a:pathLst>
            </a:custGeom>
            <a:solidFill>
              <a:srgbClr val="FFFFFF"/>
            </a:solidFill>
            <a:ln w="1804" cap="flat">
              <a:noFill/>
              <a:prstDash val="solid"/>
              <a:miter/>
            </a:ln>
          </p:spPr>
          <p:txBody>
            <a:bodyPr rtlCol="0" anchor="ctr"/>
            <a:lstStyle/>
            <a:p>
              <a:endParaRPr lang="en-US"/>
            </a:p>
          </p:txBody>
        </p:sp>
        <p:sp>
          <p:nvSpPr>
            <p:cNvPr id="62" name="Freeform 878">
              <a:extLst>
                <a:ext uri="{FF2B5EF4-FFF2-40B4-BE49-F238E27FC236}">
                  <a16:creationId xmlns:a16="http://schemas.microsoft.com/office/drawing/2014/main" id="{38662BD4-6C27-A455-12C0-6799E9EBD554}"/>
                </a:ext>
              </a:extLst>
            </p:cNvPr>
            <p:cNvSpPr/>
            <p:nvPr/>
          </p:nvSpPr>
          <p:spPr>
            <a:xfrm>
              <a:off x="6647602" y="2162880"/>
              <a:ext cx="203490" cy="187003"/>
            </a:xfrm>
            <a:custGeom>
              <a:avLst/>
              <a:gdLst>
                <a:gd name="connsiteX0" fmla="*/ 100449 w 203490"/>
                <a:gd name="connsiteY0" fmla="*/ 186887 h 187003"/>
                <a:gd name="connsiteX1" fmla="*/ 195558 w 203490"/>
                <a:gd name="connsiteY1" fmla="*/ 125165 h 187003"/>
                <a:gd name="connsiteX2" fmla="*/ 120842 w 203490"/>
                <a:gd name="connsiteY2" fmla="*/ 999 h 187003"/>
                <a:gd name="connsiteX3" fmla="*/ 6242 w 203490"/>
                <a:gd name="connsiteY3" fmla="*/ 67774 h 187003"/>
                <a:gd name="connsiteX4" fmla="*/ 100449 w 203490"/>
                <a:gd name="connsiteY4" fmla="*/ 186887 h 18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90" h="187003">
                  <a:moveTo>
                    <a:pt x="100449" y="186887"/>
                  </a:moveTo>
                  <a:cubicBezTo>
                    <a:pt x="158020" y="187067"/>
                    <a:pt x="174082" y="167937"/>
                    <a:pt x="195558" y="125165"/>
                  </a:cubicBezTo>
                  <a:cubicBezTo>
                    <a:pt x="218298" y="82573"/>
                    <a:pt x="191768" y="9481"/>
                    <a:pt x="120842" y="999"/>
                  </a:cubicBezTo>
                  <a:cubicBezTo>
                    <a:pt x="72836" y="-4596"/>
                    <a:pt x="26274" y="12730"/>
                    <a:pt x="6242" y="67774"/>
                  </a:cubicBezTo>
                  <a:cubicBezTo>
                    <a:pt x="-23898" y="145017"/>
                    <a:pt x="62910" y="189594"/>
                    <a:pt x="100449" y="186887"/>
                  </a:cubicBezTo>
                  <a:close/>
                </a:path>
              </a:pathLst>
            </a:custGeom>
            <a:solidFill>
              <a:srgbClr val="FFFFFF"/>
            </a:solidFill>
            <a:ln w="1804" cap="flat">
              <a:noFill/>
              <a:prstDash val="solid"/>
              <a:miter/>
            </a:ln>
          </p:spPr>
          <p:txBody>
            <a:bodyPr rtlCol="0" anchor="ctr"/>
            <a:lstStyle/>
            <a:p>
              <a:endParaRPr lang="en-US"/>
            </a:p>
          </p:txBody>
        </p:sp>
        <p:sp>
          <p:nvSpPr>
            <p:cNvPr id="63" name="Freeform 879">
              <a:extLst>
                <a:ext uri="{FF2B5EF4-FFF2-40B4-BE49-F238E27FC236}">
                  <a16:creationId xmlns:a16="http://schemas.microsoft.com/office/drawing/2014/main" id="{1BCAA127-FA7D-C781-266D-4F5CF03C05D1}"/>
                </a:ext>
              </a:extLst>
            </p:cNvPr>
            <p:cNvSpPr/>
            <p:nvPr/>
          </p:nvSpPr>
          <p:spPr>
            <a:xfrm>
              <a:off x="6591813" y="1805324"/>
              <a:ext cx="1347806" cy="1115127"/>
            </a:xfrm>
            <a:custGeom>
              <a:avLst/>
              <a:gdLst>
                <a:gd name="connsiteX0" fmla="*/ 1334189 w 1347806"/>
                <a:gd name="connsiteY0" fmla="*/ 650200 h 1115127"/>
                <a:gd name="connsiteX1" fmla="*/ 1302606 w 1347806"/>
                <a:gd name="connsiteY1" fmla="*/ 562129 h 1115127"/>
                <a:gd name="connsiteX2" fmla="*/ 1307659 w 1347806"/>
                <a:gd name="connsiteY2" fmla="*/ 538667 h 1115127"/>
                <a:gd name="connsiteX3" fmla="*/ 1324443 w 1347806"/>
                <a:gd name="connsiteY3" fmla="*/ 456371 h 1115127"/>
                <a:gd name="connsiteX4" fmla="*/ 1223198 w 1347806"/>
                <a:gd name="connsiteY4" fmla="*/ 350794 h 1115127"/>
                <a:gd name="connsiteX5" fmla="*/ 1210204 w 1347806"/>
                <a:gd name="connsiteY5" fmla="*/ 333649 h 1115127"/>
                <a:gd name="connsiteX6" fmla="*/ 1213632 w 1347806"/>
                <a:gd name="connsiteY6" fmla="*/ 132240 h 1115127"/>
                <a:gd name="connsiteX7" fmla="*/ 1168334 w 1347806"/>
                <a:gd name="connsiteY7" fmla="*/ 69075 h 1115127"/>
                <a:gd name="connsiteX8" fmla="*/ 1157686 w 1347806"/>
                <a:gd name="connsiteY8" fmla="*/ 67811 h 1115127"/>
                <a:gd name="connsiteX9" fmla="*/ 1064561 w 1347806"/>
                <a:gd name="connsiteY9" fmla="*/ 62036 h 1115127"/>
                <a:gd name="connsiteX10" fmla="*/ 1037851 w 1347806"/>
                <a:gd name="connsiteY10" fmla="*/ 44711 h 1115127"/>
                <a:gd name="connsiteX11" fmla="*/ 997064 w 1347806"/>
                <a:gd name="connsiteY11" fmla="*/ 10421 h 1115127"/>
                <a:gd name="connsiteX12" fmla="*/ 952848 w 1347806"/>
                <a:gd name="connsiteY12" fmla="*/ 1217 h 1115127"/>
                <a:gd name="connsiteX13" fmla="*/ 577643 w 1347806"/>
                <a:gd name="connsiteY13" fmla="*/ 1217 h 1115127"/>
                <a:gd name="connsiteX14" fmla="*/ 534149 w 1347806"/>
                <a:gd name="connsiteY14" fmla="*/ 24317 h 1115127"/>
                <a:gd name="connsiteX15" fmla="*/ 506356 w 1347806"/>
                <a:gd name="connsiteY15" fmla="*/ 41462 h 1115127"/>
                <a:gd name="connsiteX16" fmla="*/ 351871 w 1347806"/>
                <a:gd name="connsiteY16" fmla="*/ 47237 h 1115127"/>
                <a:gd name="connsiteX17" fmla="*/ 322634 w 1347806"/>
                <a:gd name="connsiteY17" fmla="*/ 76835 h 1115127"/>
                <a:gd name="connsiteX18" fmla="*/ 324439 w 1347806"/>
                <a:gd name="connsiteY18" fmla="*/ 135489 h 1115127"/>
                <a:gd name="connsiteX19" fmla="*/ 325341 w 1347806"/>
                <a:gd name="connsiteY19" fmla="*/ 311451 h 1115127"/>
                <a:gd name="connsiteX20" fmla="*/ 340681 w 1347806"/>
                <a:gd name="connsiteY20" fmla="*/ 592088 h 1115127"/>
                <a:gd name="connsiteX21" fmla="*/ 313249 w 1347806"/>
                <a:gd name="connsiteY21" fmla="*/ 624753 h 1115127"/>
                <a:gd name="connsiteX22" fmla="*/ 280583 w 1347806"/>
                <a:gd name="connsiteY22" fmla="*/ 622588 h 1115127"/>
                <a:gd name="connsiteX23" fmla="*/ 214891 w 1347806"/>
                <a:gd name="connsiteY23" fmla="*/ 545886 h 1115127"/>
                <a:gd name="connsiteX24" fmla="*/ 271921 w 1347806"/>
                <a:gd name="connsiteY24" fmla="*/ 463771 h 1115127"/>
                <a:gd name="connsiteX25" fmla="*/ 221749 w 1347806"/>
                <a:gd name="connsiteY25" fmla="*/ 356389 h 1115127"/>
                <a:gd name="connsiteX26" fmla="*/ 71595 w 1347806"/>
                <a:gd name="connsiteY26" fmla="*/ 374256 h 1115127"/>
                <a:gd name="connsiteX27" fmla="*/ 82785 w 1347806"/>
                <a:gd name="connsiteY27" fmla="*/ 537584 h 1115127"/>
                <a:gd name="connsiteX28" fmla="*/ 95056 w 1347806"/>
                <a:gd name="connsiteY28" fmla="*/ 548232 h 1115127"/>
                <a:gd name="connsiteX29" fmla="*/ 45246 w 1347806"/>
                <a:gd name="connsiteY29" fmla="*/ 608691 h 1115127"/>
                <a:gd name="connsiteX30" fmla="*/ 488 w 1347806"/>
                <a:gd name="connsiteY30" fmla="*/ 808476 h 1115127"/>
                <a:gd name="connsiteX31" fmla="*/ 308 w 1347806"/>
                <a:gd name="connsiteY31" fmla="*/ 827064 h 1115127"/>
                <a:gd name="connsiteX32" fmla="*/ 23048 w 1347806"/>
                <a:gd name="connsiteY32" fmla="*/ 859369 h 1115127"/>
                <a:gd name="connsiteX33" fmla="*/ 46509 w 1347806"/>
                <a:gd name="connsiteY33" fmla="*/ 869656 h 1115127"/>
                <a:gd name="connsiteX34" fmla="*/ 47592 w 1347806"/>
                <a:gd name="connsiteY34" fmla="*/ 898712 h 1115127"/>
                <a:gd name="connsiteX35" fmla="*/ 45426 w 1347806"/>
                <a:gd name="connsiteY35" fmla="*/ 919828 h 1115127"/>
                <a:gd name="connsiteX36" fmla="*/ 33695 w 1347806"/>
                <a:gd name="connsiteY36" fmla="*/ 1067636 h 1115127"/>
                <a:gd name="connsiteX37" fmla="*/ 92711 w 1347806"/>
                <a:gd name="connsiteY37" fmla="*/ 1106798 h 1115127"/>
                <a:gd name="connsiteX38" fmla="*/ 121406 w 1347806"/>
                <a:gd name="connsiteY38" fmla="*/ 1074855 h 1115127"/>
                <a:gd name="connsiteX39" fmla="*/ 130069 w 1347806"/>
                <a:gd name="connsiteY39" fmla="*/ 1003387 h 1115127"/>
                <a:gd name="connsiteX40" fmla="*/ 141619 w 1347806"/>
                <a:gd name="connsiteY40" fmla="*/ 894742 h 1115127"/>
                <a:gd name="connsiteX41" fmla="*/ 151545 w 1347806"/>
                <a:gd name="connsiteY41" fmla="*/ 870017 h 1115127"/>
                <a:gd name="connsiteX42" fmla="*/ 175367 w 1347806"/>
                <a:gd name="connsiteY42" fmla="*/ 878680 h 1115127"/>
                <a:gd name="connsiteX43" fmla="*/ 182767 w 1347806"/>
                <a:gd name="connsiteY43" fmla="*/ 1069982 h 1115127"/>
                <a:gd name="connsiteX44" fmla="*/ 226983 w 1347806"/>
                <a:gd name="connsiteY44" fmla="*/ 1110227 h 1115127"/>
                <a:gd name="connsiteX45" fmla="*/ 242865 w 1347806"/>
                <a:gd name="connsiteY45" fmla="*/ 1108603 h 1115127"/>
                <a:gd name="connsiteX46" fmla="*/ 267589 w 1347806"/>
                <a:gd name="connsiteY46" fmla="*/ 1085683 h 1115127"/>
                <a:gd name="connsiteX47" fmla="*/ 262717 w 1347806"/>
                <a:gd name="connsiteY47" fmla="*/ 945094 h 1115127"/>
                <a:gd name="connsiteX48" fmla="*/ 253693 w 1347806"/>
                <a:gd name="connsiteY48" fmla="*/ 732135 h 1115127"/>
                <a:gd name="connsiteX49" fmla="*/ 259287 w 1347806"/>
                <a:gd name="connsiteY49" fmla="*/ 724375 h 1115127"/>
                <a:gd name="connsiteX50" fmla="*/ 305128 w 1347806"/>
                <a:gd name="connsiteY50" fmla="*/ 743324 h 1115127"/>
                <a:gd name="connsiteX51" fmla="*/ 349705 w 1347806"/>
                <a:gd name="connsiteY51" fmla="*/ 712644 h 1115127"/>
                <a:gd name="connsiteX52" fmla="*/ 352954 w 1347806"/>
                <a:gd name="connsiteY52" fmla="*/ 719321 h 1115127"/>
                <a:gd name="connsiteX53" fmla="*/ 369376 w 1347806"/>
                <a:gd name="connsiteY53" fmla="*/ 958810 h 1115127"/>
                <a:gd name="connsiteX54" fmla="*/ 378581 w 1347806"/>
                <a:gd name="connsiteY54" fmla="*/ 1067816 h 1115127"/>
                <a:gd name="connsiteX55" fmla="*/ 409442 w 1347806"/>
                <a:gd name="connsiteY55" fmla="*/ 1102648 h 1115127"/>
                <a:gd name="connsiteX56" fmla="*/ 464847 w 1347806"/>
                <a:gd name="connsiteY56" fmla="*/ 1110408 h 1115127"/>
                <a:gd name="connsiteX57" fmla="*/ 712457 w 1347806"/>
                <a:gd name="connsiteY57" fmla="*/ 1106076 h 1115127"/>
                <a:gd name="connsiteX58" fmla="*/ 1091813 w 1347806"/>
                <a:gd name="connsiteY58" fmla="*/ 1110949 h 1115127"/>
                <a:gd name="connsiteX59" fmla="*/ 1166348 w 1347806"/>
                <a:gd name="connsiteY59" fmla="*/ 1049769 h 1115127"/>
                <a:gd name="connsiteX60" fmla="*/ 1196127 w 1347806"/>
                <a:gd name="connsiteY60" fmla="*/ 884455 h 1115127"/>
                <a:gd name="connsiteX61" fmla="*/ 1211828 w 1347806"/>
                <a:gd name="connsiteY61" fmla="*/ 849804 h 1115127"/>
                <a:gd name="connsiteX62" fmla="*/ 1229695 w 1347806"/>
                <a:gd name="connsiteY62" fmla="*/ 892215 h 1115127"/>
                <a:gd name="connsiteX63" fmla="*/ 1234748 w 1347806"/>
                <a:gd name="connsiteY63" fmla="*/ 1078825 h 1115127"/>
                <a:gd name="connsiteX64" fmla="*/ 1284919 w 1347806"/>
                <a:gd name="connsiteY64" fmla="*/ 1115100 h 1115127"/>
                <a:gd name="connsiteX65" fmla="*/ 1320293 w 1347806"/>
                <a:gd name="connsiteY65" fmla="*/ 1087127 h 1115127"/>
                <a:gd name="connsiteX66" fmla="*/ 1316683 w 1347806"/>
                <a:gd name="connsiteY66" fmla="*/ 898171 h 1115127"/>
                <a:gd name="connsiteX67" fmla="*/ 1329677 w 1347806"/>
                <a:gd name="connsiteY67" fmla="*/ 854316 h 1115127"/>
                <a:gd name="connsiteX68" fmla="*/ 1347364 w 1347806"/>
                <a:gd name="connsiteY68" fmla="*/ 790609 h 1115127"/>
                <a:gd name="connsiteX69" fmla="*/ 1334189 w 1347806"/>
                <a:gd name="connsiteY69" fmla="*/ 650200 h 1115127"/>
                <a:gd name="connsiteX70" fmla="*/ 1277701 w 1347806"/>
                <a:gd name="connsiteY70" fmla="*/ 392664 h 1115127"/>
                <a:gd name="connsiteX71" fmla="*/ 1306757 w 1347806"/>
                <a:gd name="connsiteY71" fmla="*/ 492647 h 1115127"/>
                <a:gd name="connsiteX72" fmla="*/ 1165627 w 1347806"/>
                <a:gd name="connsiteY72" fmla="*/ 556354 h 1115127"/>
                <a:gd name="connsiteX73" fmla="*/ 1152271 w 1347806"/>
                <a:gd name="connsiteY73" fmla="*/ 478930 h 1115127"/>
                <a:gd name="connsiteX74" fmla="*/ 1177899 w 1347806"/>
                <a:gd name="connsiteY74" fmla="*/ 443558 h 1115127"/>
                <a:gd name="connsiteX75" fmla="*/ 1163100 w 1347806"/>
                <a:gd name="connsiteY75" fmla="*/ 377143 h 1115127"/>
                <a:gd name="connsiteX76" fmla="*/ 1277701 w 1347806"/>
                <a:gd name="connsiteY76" fmla="*/ 392664 h 1115127"/>
                <a:gd name="connsiteX77" fmla="*/ 1004824 w 1347806"/>
                <a:gd name="connsiteY77" fmla="*/ 47057 h 1115127"/>
                <a:gd name="connsiteX78" fmla="*/ 1018721 w 1347806"/>
                <a:gd name="connsiteY78" fmla="*/ 46515 h 1115127"/>
                <a:gd name="connsiteX79" fmla="*/ 1024316 w 1347806"/>
                <a:gd name="connsiteY79" fmla="*/ 54456 h 1115127"/>
                <a:gd name="connsiteX80" fmla="*/ 1014931 w 1347806"/>
                <a:gd name="connsiteY80" fmla="*/ 60051 h 1115127"/>
                <a:gd name="connsiteX81" fmla="*/ 1001756 w 1347806"/>
                <a:gd name="connsiteY81" fmla="*/ 56442 h 1115127"/>
                <a:gd name="connsiteX82" fmla="*/ 1004824 w 1347806"/>
                <a:gd name="connsiteY82" fmla="*/ 47057 h 1115127"/>
                <a:gd name="connsiteX83" fmla="*/ 548407 w 1347806"/>
                <a:gd name="connsiteY83" fmla="*/ 44350 h 1115127"/>
                <a:gd name="connsiteX84" fmla="*/ 577102 w 1347806"/>
                <a:gd name="connsiteY84" fmla="*/ 15835 h 1115127"/>
                <a:gd name="connsiteX85" fmla="*/ 701268 w 1347806"/>
                <a:gd name="connsiteY85" fmla="*/ 15835 h 1115127"/>
                <a:gd name="connsiteX86" fmla="*/ 912061 w 1347806"/>
                <a:gd name="connsiteY86" fmla="*/ 14933 h 1115127"/>
                <a:gd name="connsiteX87" fmla="*/ 997605 w 1347806"/>
                <a:gd name="connsiteY87" fmla="*/ 30634 h 1115127"/>
                <a:gd name="connsiteX88" fmla="*/ 974866 w 1347806"/>
                <a:gd name="connsiteY88" fmla="*/ 68894 h 1115127"/>
                <a:gd name="connsiteX89" fmla="*/ 973783 w 1347806"/>
                <a:gd name="connsiteY89" fmla="*/ 72323 h 1115127"/>
                <a:gd name="connsiteX90" fmla="*/ 973422 w 1347806"/>
                <a:gd name="connsiteY90" fmla="*/ 73226 h 1115127"/>
                <a:gd name="connsiteX91" fmla="*/ 972700 w 1347806"/>
                <a:gd name="connsiteY91" fmla="*/ 75752 h 1115127"/>
                <a:gd name="connsiteX92" fmla="*/ 972339 w 1347806"/>
                <a:gd name="connsiteY92" fmla="*/ 76835 h 1115127"/>
                <a:gd name="connsiteX93" fmla="*/ 971617 w 1347806"/>
                <a:gd name="connsiteY93" fmla="*/ 79181 h 1115127"/>
                <a:gd name="connsiteX94" fmla="*/ 971256 w 1347806"/>
                <a:gd name="connsiteY94" fmla="*/ 80264 h 1115127"/>
                <a:gd name="connsiteX95" fmla="*/ 970534 w 1347806"/>
                <a:gd name="connsiteY95" fmla="*/ 82791 h 1115127"/>
                <a:gd name="connsiteX96" fmla="*/ 970354 w 1347806"/>
                <a:gd name="connsiteY96" fmla="*/ 83693 h 1115127"/>
                <a:gd name="connsiteX97" fmla="*/ 969632 w 1347806"/>
                <a:gd name="connsiteY97" fmla="*/ 87122 h 1115127"/>
                <a:gd name="connsiteX98" fmla="*/ 969632 w 1347806"/>
                <a:gd name="connsiteY98" fmla="*/ 87302 h 1115127"/>
                <a:gd name="connsiteX99" fmla="*/ 968910 w 1347806"/>
                <a:gd name="connsiteY99" fmla="*/ 90912 h 1115127"/>
                <a:gd name="connsiteX100" fmla="*/ 968730 w 1347806"/>
                <a:gd name="connsiteY100" fmla="*/ 91634 h 1115127"/>
                <a:gd name="connsiteX101" fmla="*/ 968188 w 1347806"/>
                <a:gd name="connsiteY101" fmla="*/ 94341 h 1115127"/>
                <a:gd name="connsiteX102" fmla="*/ 968008 w 1347806"/>
                <a:gd name="connsiteY102" fmla="*/ 95424 h 1115127"/>
                <a:gd name="connsiteX103" fmla="*/ 967466 w 1347806"/>
                <a:gd name="connsiteY103" fmla="*/ 97950 h 1115127"/>
                <a:gd name="connsiteX104" fmla="*/ 967286 w 1347806"/>
                <a:gd name="connsiteY104" fmla="*/ 99033 h 1115127"/>
                <a:gd name="connsiteX105" fmla="*/ 966744 w 1347806"/>
                <a:gd name="connsiteY105" fmla="*/ 101560 h 1115127"/>
                <a:gd name="connsiteX106" fmla="*/ 966564 w 1347806"/>
                <a:gd name="connsiteY106" fmla="*/ 102643 h 1115127"/>
                <a:gd name="connsiteX107" fmla="*/ 966023 w 1347806"/>
                <a:gd name="connsiteY107" fmla="*/ 105891 h 1115127"/>
                <a:gd name="connsiteX108" fmla="*/ 966023 w 1347806"/>
                <a:gd name="connsiteY108" fmla="*/ 106072 h 1115127"/>
                <a:gd name="connsiteX109" fmla="*/ 965120 w 1347806"/>
                <a:gd name="connsiteY109" fmla="*/ 110584 h 1115127"/>
                <a:gd name="connsiteX110" fmla="*/ 964759 w 1347806"/>
                <a:gd name="connsiteY110" fmla="*/ 112930 h 1115127"/>
                <a:gd name="connsiteX111" fmla="*/ 964579 w 1347806"/>
                <a:gd name="connsiteY111" fmla="*/ 114193 h 1115127"/>
                <a:gd name="connsiteX112" fmla="*/ 964218 w 1347806"/>
                <a:gd name="connsiteY112" fmla="*/ 116359 h 1115127"/>
                <a:gd name="connsiteX113" fmla="*/ 964037 w 1347806"/>
                <a:gd name="connsiteY113" fmla="*/ 117803 h 1115127"/>
                <a:gd name="connsiteX114" fmla="*/ 963676 w 1347806"/>
                <a:gd name="connsiteY114" fmla="*/ 119968 h 1115127"/>
                <a:gd name="connsiteX115" fmla="*/ 963496 w 1347806"/>
                <a:gd name="connsiteY115" fmla="*/ 121412 h 1115127"/>
                <a:gd name="connsiteX116" fmla="*/ 962955 w 1347806"/>
                <a:gd name="connsiteY116" fmla="*/ 123758 h 1115127"/>
                <a:gd name="connsiteX117" fmla="*/ 962774 w 1347806"/>
                <a:gd name="connsiteY117" fmla="*/ 124841 h 1115127"/>
                <a:gd name="connsiteX118" fmla="*/ 962052 w 1347806"/>
                <a:gd name="connsiteY118" fmla="*/ 128270 h 1115127"/>
                <a:gd name="connsiteX119" fmla="*/ 947614 w 1347806"/>
                <a:gd name="connsiteY119" fmla="*/ 140723 h 1115127"/>
                <a:gd name="connsiteX120" fmla="*/ 929025 w 1347806"/>
                <a:gd name="connsiteY120" fmla="*/ 140723 h 1115127"/>
                <a:gd name="connsiteX121" fmla="*/ 670767 w 1347806"/>
                <a:gd name="connsiteY121" fmla="*/ 141806 h 1115127"/>
                <a:gd name="connsiteX122" fmla="*/ 572229 w 1347806"/>
                <a:gd name="connsiteY122" fmla="*/ 144874 h 1115127"/>
                <a:gd name="connsiteX123" fmla="*/ 552377 w 1347806"/>
                <a:gd name="connsiteY123" fmla="*/ 128811 h 1115127"/>
                <a:gd name="connsiteX124" fmla="*/ 551114 w 1347806"/>
                <a:gd name="connsiteY124" fmla="*/ 114193 h 1115127"/>
                <a:gd name="connsiteX125" fmla="*/ 548407 w 1347806"/>
                <a:gd name="connsiteY125" fmla="*/ 44350 h 1115127"/>
                <a:gd name="connsiteX126" fmla="*/ 62030 w 1347806"/>
                <a:gd name="connsiteY126" fmla="*/ 425330 h 1115127"/>
                <a:gd name="connsiteX127" fmla="*/ 176631 w 1347806"/>
                <a:gd name="connsiteY127" fmla="*/ 358555 h 1115127"/>
                <a:gd name="connsiteX128" fmla="*/ 251347 w 1347806"/>
                <a:gd name="connsiteY128" fmla="*/ 482721 h 1115127"/>
                <a:gd name="connsiteX129" fmla="*/ 156237 w 1347806"/>
                <a:gd name="connsiteY129" fmla="*/ 544442 h 1115127"/>
                <a:gd name="connsiteX130" fmla="*/ 62030 w 1347806"/>
                <a:gd name="connsiteY130" fmla="*/ 425330 h 1115127"/>
                <a:gd name="connsiteX131" fmla="*/ 332921 w 1347806"/>
                <a:gd name="connsiteY131" fmla="*/ 705425 h 1115127"/>
                <a:gd name="connsiteX132" fmla="*/ 271018 w 1347806"/>
                <a:gd name="connsiteY132" fmla="*/ 711741 h 1115127"/>
                <a:gd name="connsiteX133" fmla="*/ 233841 w 1347806"/>
                <a:gd name="connsiteY133" fmla="*/ 685934 h 1115127"/>
                <a:gd name="connsiteX134" fmla="*/ 222110 w 1347806"/>
                <a:gd name="connsiteY134" fmla="*/ 685753 h 1115127"/>
                <a:gd name="connsiteX135" fmla="*/ 223193 w 1347806"/>
                <a:gd name="connsiteY135" fmla="*/ 695318 h 1115127"/>
                <a:gd name="connsiteX136" fmla="*/ 241421 w 1347806"/>
                <a:gd name="connsiteY136" fmla="*/ 771478 h 1115127"/>
                <a:gd name="connsiteX137" fmla="*/ 253693 w 1347806"/>
                <a:gd name="connsiteY137" fmla="*/ 1040565 h 1115127"/>
                <a:gd name="connsiteX138" fmla="*/ 253512 w 1347806"/>
                <a:gd name="connsiteY138" fmla="*/ 1067275 h 1115127"/>
                <a:gd name="connsiteX139" fmla="*/ 230773 w 1347806"/>
                <a:gd name="connsiteY139" fmla="*/ 1094707 h 1115127"/>
                <a:gd name="connsiteX140" fmla="*/ 198107 w 1347806"/>
                <a:gd name="connsiteY140" fmla="*/ 1069801 h 1115127"/>
                <a:gd name="connsiteX141" fmla="*/ 188903 w 1347806"/>
                <a:gd name="connsiteY141" fmla="*/ 870558 h 1115127"/>
                <a:gd name="connsiteX142" fmla="*/ 162193 w 1347806"/>
                <a:gd name="connsiteY142" fmla="*/ 848901 h 1115127"/>
                <a:gd name="connsiteX143" fmla="*/ 129888 w 1347806"/>
                <a:gd name="connsiteY143" fmla="*/ 871280 h 1115127"/>
                <a:gd name="connsiteX144" fmla="*/ 127722 w 1347806"/>
                <a:gd name="connsiteY144" fmla="*/ 887162 h 1115127"/>
                <a:gd name="connsiteX145" fmla="*/ 108953 w 1347806"/>
                <a:gd name="connsiteY145" fmla="*/ 1059514 h 1115127"/>
                <a:gd name="connsiteX146" fmla="*/ 84950 w 1347806"/>
                <a:gd name="connsiteY146" fmla="*/ 1092180 h 1115127"/>
                <a:gd name="connsiteX147" fmla="*/ 51021 w 1347806"/>
                <a:gd name="connsiteY147" fmla="*/ 1072869 h 1115127"/>
                <a:gd name="connsiteX148" fmla="*/ 51382 w 1347806"/>
                <a:gd name="connsiteY148" fmla="*/ 1030097 h 1115127"/>
                <a:gd name="connsiteX149" fmla="*/ 58962 w 1347806"/>
                <a:gd name="connsiteY149" fmla="*/ 945094 h 1115127"/>
                <a:gd name="connsiteX150" fmla="*/ 65640 w 1347806"/>
                <a:gd name="connsiteY150" fmla="*/ 838615 h 1115127"/>
                <a:gd name="connsiteX151" fmla="*/ 81341 w 1347806"/>
                <a:gd name="connsiteY151" fmla="*/ 666262 h 1115127"/>
                <a:gd name="connsiteX152" fmla="*/ 75024 w 1347806"/>
                <a:gd name="connsiteY152" fmla="*/ 651463 h 1115127"/>
                <a:gd name="connsiteX153" fmla="*/ 55172 w 1347806"/>
                <a:gd name="connsiteY153" fmla="*/ 726721 h 1115127"/>
                <a:gd name="connsiteX154" fmla="*/ 48133 w 1347806"/>
                <a:gd name="connsiteY154" fmla="*/ 846194 h 1115127"/>
                <a:gd name="connsiteX155" fmla="*/ 18897 w 1347806"/>
                <a:gd name="connsiteY155" fmla="*/ 819484 h 1115127"/>
                <a:gd name="connsiteX156" fmla="*/ 36402 w 1347806"/>
                <a:gd name="connsiteY156" fmla="*/ 700913 h 1115127"/>
                <a:gd name="connsiteX157" fmla="*/ 60225 w 1347806"/>
                <a:gd name="connsiteY157" fmla="*/ 616271 h 1115127"/>
                <a:gd name="connsiteX158" fmla="*/ 74302 w 1347806"/>
                <a:gd name="connsiteY158" fmla="*/ 587756 h 1115127"/>
                <a:gd name="connsiteX159" fmla="*/ 136385 w 1347806"/>
                <a:gd name="connsiteY159" fmla="*/ 556534 h 1115127"/>
                <a:gd name="connsiteX160" fmla="*/ 162915 w 1347806"/>
                <a:gd name="connsiteY160" fmla="*/ 556534 h 1115127"/>
                <a:gd name="connsiteX161" fmla="*/ 247016 w 1347806"/>
                <a:gd name="connsiteY161" fmla="*/ 600750 h 1115127"/>
                <a:gd name="connsiteX162" fmla="*/ 275169 w 1347806"/>
                <a:gd name="connsiteY162" fmla="*/ 642801 h 1115127"/>
                <a:gd name="connsiteX163" fmla="*/ 315054 w 1347806"/>
                <a:gd name="connsiteY163" fmla="*/ 646230 h 1115127"/>
                <a:gd name="connsiteX164" fmla="*/ 360714 w 1347806"/>
                <a:gd name="connsiteY164" fmla="*/ 597682 h 1115127"/>
                <a:gd name="connsiteX165" fmla="*/ 395545 w 1347806"/>
                <a:gd name="connsiteY165" fmla="*/ 588658 h 1115127"/>
                <a:gd name="connsiteX166" fmla="*/ 398794 w 1347806"/>
                <a:gd name="connsiteY166" fmla="*/ 625114 h 1115127"/>
                <a:gd name="connsiteX167" fmla="*/ 375693 w 1347806"/>
                <a:gd name="connsiteY167" fmla="*/ 657780 h 1115127"/>
                <a:gd name="connsiteX168" fmla="*/ 332921 w 1347806"/>
                <a:gd name="connsiteY168" fmla="*/ 705425 h 1115127"/>
                <a:gd name="connsiteX169" fmla="*/ 1071058 w 1347806"/>
                <a:gd name="connsiteY169" fmla="*/ 1080810 h 1115127"/>
                <a:gd name="connsiteX170" fmla="*/ 1052289 w 1347806"/>
                <a:gd name="connsiteY170" fmla="*/ 1089112 h 1115127"/>
                <a:gd name="connsiteX171" fmla="*/ 479465 w 1347806"/>
                <a:gd name="connsiteY171" fmla="*/ 1094887 h 1115127"/>
                <a:gd name="connsiteX172" fmla="*/ 423880 w 1347806"/>
                <a:gd name="connsiteY172" fmla="*/ 1089293 h 1115127"/>
                <a:gd name="connsiteX173" fmla="*/ 394643 w 1347806"/>
                <a:gd name="connsiteY173" fmla="*/ 1058071 h 1115127"/>
                <a:gd name="connsiteX174" fmla="*/ 393560 w 1347806"/>
                <a:gd name="connsiteY174" fmla="*/ 1049047 h 1115127"/>
                <a:gd name="connsiteX175" fmla="*/ 393199 w 1347806"/>
                <a:gd name="connsiteY175" fmla="*/ 1046340 h 1115127"/>
                <a:gd name="connsiteX176" fmla="*/ 392477 w 1347806"/>
                <a:gd name="connsiteY176" fmla="*/ 1039843 h 1115127"/>
                <a:gd name="connsiteX177" fmla="*/ 392116 w 1347806"/>
                <a:gd name="connsiteY177" fmla="*/ 1036955 h 1115127"/>
                <a:gd name="connsiteX178" fmla="*/ 391395 w 1347806"/>
                <a:gd name="connsiteY178" fmla="*/ 1030639 h 1115127"/>
                <a:gd name="connsiteX179" fmla="*/ 391214 w 1347806"/>
                <a:gd name="connsiteY179" fmla="*/ 1028292 h 1115127"/>
                <a:gd name="connsiteX180" fmla="*/ 390492 w 1347806"/>
                <a:gd name="connsiteY180" fmla="*/ 1021254 h 1115127"/>
                <a:gd name="connsiteX181" fmla="*/ 390311 w 1347806"/>
                <a:gd name="connsiteY181" fmla="*/ 1019991 h 1115127"/>
                <a:gd name="connsiteX182" fmla="*/ 387604 w 1347806"/>
                <a:gd name="connsiteY182" fmla="*/ 987866 h 1115127"/>
                <a:gd name="connsiteX183" fmla="*/ 387244 w 1347806"/>
                <a:gd name="connsiteY183" fmla="*/ 983896 h 1115127"/>
                <a:gd name="connsiteX184" fmla="*/ 369376 w 1347806"/>
                <a:gd name="connsiteY184" fmla="*/ 714990 h 1115127"/>
                <a:gd name="connsiteX185" fmla="*/ 385619 w 1347806"/>
                <a:gd name="connsiteY185" fmla="*/ 669691 h 1115127"/>
                <a:gd name="connsiteX186" fmla="*/ 410164 w 1347806"/>
                <a:gd name="connsiteY186" fmla="*/ 634860 h 1115127"/>
                <a:gd name="connsiteX187" fmla="*/ 415758 w 1347806"/>
                <a:gd name="connsiteY187" fmla="*/ 588658 h 1115127"/>
                <a:gd name="connsiteX188" fmla="*/ 417383 w 1347806"/>
                <a:gd name="connsiteY188" fmla="*/ 557076 h 1115127"/>
                <a:gd name="connsiteX189" fmla="*/ 457267 w 1347806"/>
                <a:gd name="connsiteY189" fmla="*/ 494090 h 1115127"/>
                <a:gd name="connsiteX190" fmla="*/ 459975 w 1347806"/>
                <a:gd name="connsiteY190" fmla="*/ 522966 h 1115127"/>
                <a:gd name="connsiteX191" fmla="*/ 494084 w 1347806"/>
                <a:gd name="connsiteY191" fmla="*/ 555271 h 1115127"/>
                <a:gd name="connsiteX192" fmla="*/ 730144 w 1347806"/>
                <a:gd name="connsiteY192" fmla="*/ 553466 h 1115127"/>
                <a:gd name="connsiteX193" fmla="*/ 748371 w 1347806"/>
                <a:gd name="connsiteY193" fmla="*/ 515927 h 1115127"/>
                <a:gd name="connsiteX194" fmla="*/ 761726 w 1347806"/>
                <a:gd name="connsiteY194" fmla="*/ 332747 h 1115127"/>
                <a:gd name="connsiteX195" fmla="*/ 733031 w 1347806"/>
                <a:gd name="connsiteY195" fmla="*/ 289614 h 1115127"/>
                <a:gd name="connsiteX196" fmla="*/ 661203 w 1347806"/>
                <a:gd name="connsiteY196" fmla="*/ 281853 h 1115127"/>
                <a:gd name="connsiteX197" fmla="*/ 493542 w 1347806"/>
                <a:gd name="connsiteY197" fmla="*/ 284019 h 1115127"/>
                <a:gd name="connsiteX198" fmla="*/ 451312 w 1347806"/>
                <a:gd name="connsiteY198" fmla="*/ 317046 h 1115127"/>
                <a:gd name="connsiteX199" fmla="*/ 452033 w 1347806"/>
                <a:gd name="connsiteY199" fmla="*/ 428759 h 1115127"/>
                <a:gd name="connsiteX200" fmla="*/ 430016 w 1347806"/>
                <a:gd name="connsiteY200" fmla="*/ 509972 h 1115127"/>
                <a:gd name="connsiteX201" fmla="*/ 394102 w 1347806"/>
                <a:gd name="connsiteY201" fmla="*/ 563212 h 1115127"/>
                <a:gd name="connsiteX202" fmla="*/ 355119 w 1347806"/>
                <a:gd name="connsiteY202" fmla="*/ 580357 h 1115127"/>
                <a:gd name="connsiteX203" fmla="*/ 349344 w 1347806"/>
                <a:gd name="connsiteY203" fmla="*/ 527658 h 1115127"/>
                <a:gd name="connsiteX204" fmla="*/ 341223 w 1347806"/>
                <a:gd name="connsiteY204" fmla="*/ 354404 h 1115127"/>
                <a:gd name="connsiteX205" fmla="*/ 337793 w 1347806"/>
                <a:gd name="connsiteY205" fmla="*/ 93258 h 1115127"/>
                <a:gd name="connsiteX206" fmla="*/ 337613 w 1347806"/>
                <a:gd name="connsiteY206" fmla="*/ 79903 h 1115127"/>
                <a:gd name="connsiteX207" fmla="*/ 352954 w 1347806"/>
                <a:gd name="connsiteY207" fmla="*/ 63119 h 1115127"/>
                <a:gd name="connsiteX208" fmla="*/ 515560 w 1347806"/>
                <a:gd name="connsiteY208" fmla="*/ 57163 h 1115127"/>
                <a:gd name="connsiteX209" fmla="*/ 531262 w 1347806"/>
                <a:gd name="connsiteY209" fmla="*/ 70338 h 1115127"/>
                <a:gd name="connsiteX210" fmla="*/ 533607 w 1347806"/>
                <a:gd name="connsiteY210" fmla="*/ 126285 h 1115127"/>
                <a:gd name="connsiteX211" fmla="*/ 568980 w 1347806"/>
                <a:gd name="connsiteY211" fmla="*/ 160755 h 1115127"/>
                <a:gd name="connsiteX212" fmla="*/ 736821 w 1347806"/>
                <a:gd name="connsiteY212" fmla="*/ 154800 h 1115127"/>
                <a:gd name="connsiteX213" fmla="*/ 952668 w 1347806"/>
                <a:gd name="connsiteY213" fmla="*/ 161477 h 1115127"/>
                <a:gd name="connsiteX214" fmla="*/ 976309 w 1347806"/>
                <a:gd name="connsiteY214" fmla="*/ 143430 h 1115127"/>
                <a:gd name="connsiteX215" fmla="*/ 983528 w 1347806"/>
                <a:gd name="connsiteY215" fmla="*/ 98672 h 1115127"/>
                <a:gd name="connsiteX216" fmla="*/ 1008434 w 1347806"/>
                <a:gd name="connsiteY216" fmla="*/ 76474 h 1115127"/>
                <a:gd name="connsiteX217" fmla="*/ 1108055 w 1347806"/>
                <a:gd name="connsiteY217" fmla="*/ 78640 h 1115127"/>
                <a:gd name="connsiteX218" fmla="*/ 1108055 w 1347806"/>
                <a:gd name="connsiteY218" fmla="*/ 78640 h 1115127"/>
                <a:gd name="connsiteX219" fmla="*/ 1116537 w 1347806"/>
                <a:gd name="connsiteY219" fmla="*/ 79362 h 1115127"/>
                <a:gd name="connsiteX220" fmla="*/ 1116718 w 1347806"/>
                <a:gd name="connsiteY220" fmla="*/ 79362 h 1115127"/>
                <a:gd name="connsiteX221" fmla="*/ 1139097 w 1347806"/>
                <a:gd name="connsiteY221" fmla="*/ 81708 h 1115127"/>
                <a:gd name="connsiteX222" fmla="*/ 1142887 w 1347806"/>
                <a:gd name="connsiteY222" fmla="*/ 82249 h 1115127"/>
                <a:gd name="connsiteX223" fmla="*/ 1147759 w 1347806"/>
                <a:gd name="connsiteY223" fmla="*/ 82971 h 1115127"/>
                <a:gd name="connsiteX224" fmla="*/ 1152813 w 1347806"/>
                <a:gd name="connsiteY224" fmla="*/ 83693 h 1115127"/>
                <a:gd name="connsiteX225" fmla="*/ 1156964 w 1347806"/>
                <a:gd name="connsiteY225" fmla="*/ 84415 h 1115127"/>
                <a:gd name="connsiteX226" fmla="*/ 1162920 w 1347806"/>
                <a:gd name="connsiteY226" fmla="*/ 85498 h 1115127"/>
                <a:gd name="connsiteX227" fmla="*/ 1166348 w 1347806"/>
                <a:gd name="connsiteY227" fmla="*/ 86220 h 1115127"/>
                <a:gd name="connsiteX228" fmla="*/ 1175733 w 1347806"/>
                <a:gd name="connsiteY228" fmla="*/ 88205 h 1115127"/>
                <a:gd name="connsiteX229" fmla="*/ 1198292 w 1347806"/>
                <a:gd name="connsiteY229" fmla="*/ 113652 h 1115127"/>
                <a:gd name="connsiteX230" fmla="*/ 1197210 w 1347806"/>
                <a:gd name="connsiteY230" fmla="*/ 340507 h 1115127"/>
                <a:gd name="connsiteX231" fmla="*/ 1143970 w 1347806"/>
                <a:gd name="connsiteY231" fmla="*/ 366495 h 1115127"/>
                <a:gd name="connsiteX232" fmla="*/ 1130073 w 1347806"/>
                <a:gd name="connsiteY232" fmla="*/ 373895 h 1115127"/>
                <a:gd name="connsiteX233" fmla="*/ 1025218 w 1347806"/>
                <a:gd name="connsiteY233" fmla="*/ 489939 h 1115127"/>
                <a:gd name="connsiteX234" fmla="*/ 1025037 w 1347806"/>
                <a:gd name="connsiteY234" fmla="*/ 523146 h 1115127"/>
                <a:gd name="connsiteX235" fmla="*/ 1075390 w 1347806"/>
                <a:gd name="connsiteY235" fmla="*/ 610315 h 1115127"/>
                <a:gd name="connsiteX236" fmla="*/ 1082789 w 1347806"/>
                <a:gd name="connsiteY236" fmla="*/ 619339 h 1115127"/>
                <a:gd name="connsiteX237" fmla="*/ 1082789 w 1347806"/>
                <a:gd name="connsiteY237" fmla="*/ 619339 h 1115127"/>
                <a:gd name="connsiteX238" fmla="*/ 1085677 w 1347806"/>
                <a:gd name="connsiteY238" fmla="*/ 623490 h 1115127"/>
                <a:gd name="connsiteX239" fmla="*/ 1085857 w 1347806"/>
                <a:gd name="connsiteY239" fmla="*/ 623851 h 1115127"/>
                <a:gd name="connsiteX240" fmla="*/ 1088384 w 1347806"/>
                <a:gd name="connsiteY240" fmla="*/ 627821 h 1115127"/>
                <a:gd name="connsiteX241" fmla="*/ 1088564 w 1347806"/>
                <a:gd name="connsiteY241" fmla="*/ 628002 h 1115127"/>
                <a:gd name="connsiteX242" fmla="*/ 1094520 w 1347806"/>
                <a:gd name="connsiteY242" fmla="*/ 640815 h 1115127"/>
                <a:gd name="connsiteX243" fmla="*/ 1094700 w 1347806"/>
                <a:gd name="connsiteY243" fmla="*/ 641176 h 1115127"/>
                <a:gd name="connsiteX244" fmla="*/ 1096144 w 1347806"/>
                <a:gd name="connsiteY244" fmla="*/ 645327 h 1115127"/>
                <a:gd name="connsiteX245" fmla="*/ 1096324 w 1347806"/>
                <a:gd name="connsiteY245" fmla="*/ 645688 h 1115127"/>
                <a:gd name="connsiteX246" fmla="*/ 1097588 w 1347806"/>
                <a:gd name="connsiteY246" fmla="*/ 650020 h 1115127"/>
                <a:gd name="connsiteX247" fmla="*/ 1097588 w 1347806"/>
                <a:gd name="connsiteY247" fmla="*/ 650200 h 1115127"/>
                <a:gd name="connsiteX248" fmla="*/ 1099392 w 1347806"/>
                <a:gd name="connsiteY248" fmla="*/ 659224 h 1115127"/>
                <a:gd name="connsiteX249" fmla="*/ 1099392 w 1347806"/>
                <a:gd name="connsiteY249" fmla="*/ 659585 h 1115127"/>
                <a:gd name="connsiteX250" fmla="*/ 1099934 w 1347806"/>
                <a:gd name="connsiteY250" fmla="*/ 663916 h 1115127"/>
                <a:gd name="connsiteX251" fmla="*/ 1099934 w 1347806"/>
                <a:gd name="connsiteY251" fmla="*/ 664457 h 1115127"/>
                <a:gd name="connsiteX252" fmla="*/ 1100295 w 1347806"/>
                <a:gd name="connsiteY252" fmla="*/ 668789 h 1115127"/>
                <a:gd name="connsiteX253" fmla="*/ 1100295 w 1347806"/>
                <a:gd name="connsiteY253" fmla="*/ 669150 h 1115127"/>
                <a:gd name="connsiteX254" fmla="*/ 1100475 w 1347806"/>
                <a:gd name="connsiteY254" fmla="*/ 673842 h 1115127"/>
                <a:gd name="connsiteX255" fmla="*/ 1100475 w 1347806"/>
                <a:gd name="connsiteY255" fmla="*/ 673842 h 1115127"/>
                <a:gd name="connsiteX256" fmla="*/ 1100475 w 1347806"/>
                <a:gd name="connsiteY256" fmla="*/ 678354 h 1115127"/>
                <a:gd name="connsiteX257" fmla="*/ 1100475 w 1347806"/>
                <a:gd name="connsiteY257" fmla="*/ 678895 h 1115127"/>
                <a:gd name="connsiteX258" fmla="*/ 1100295 w 1347806"/>
                <a:gd name="connsiteY258" fmla="*/ 683227 h 1115127"/>
                <a:gd name="connsiteX259" fmla="*/ 1100295 w 1347806"/>
                <a:gd name="connsiteY259" fmla="*/ 683949 h 1115127"/>
                <a:gd name="connsiteX260" fmla="*/ 1100115 w 1347806"/>
                <a:gd name="connsiteY260" fmla="*/ 688461 h 1115127"/>
                <a:gd name="connsiteX261" fmla="*/ 1100115 w 1347806"/>
                <a:gd name="connsiteY261" fmla="*/ 689182 h 1115127"/>
                <a:gd name="connsiteX262" fmla="*/ 1099754 w 1347806"/>
                <a:gd name="connsiteY262" fmla="*/ 693875 h 1115127"/>
                <a:gd name="connsiteX263" fmla="*/ 1082609 w 1347806"/>
                <a:gd name="connsiteY263" fmla="*/ 914774 h 1115127"/>
                <a:gd name="connsiteX264" fmla="*/ 1071058 w 1347806"/>
                <a:gd name="connsiteY264" fmla="*/ 1080810 h 1115127"/>
                <a:gd name="connsiteX265" fmla="*/ 495528 w 1347806"/>
                <a:gd name="connsiteY265" fmla="*/ 426593 h 1115127"/>
                <a:gd name="connsiteX266" fmla="*/ 483616 w 1347806"/>
                <a:gd name="connsiteY266" fmla="*/ 428037 h 1115127"/>
                <a:gd name="connsiteX267" fmla="*/ 469901 w 1347806"/>
                <a:gd name="connsiteY267" fmla="*/ 445543 h 1115127"/>
                <a:gd name="connsiteX268" fmla="*/ 467554 w 1347806"/>
                <a:gd name="connsiteY268" fmla="*/ 437602 h 1115127"/>
                <a:gd name="connsiteX269" fmla="*/ 465389 w 1347806"/>
                <a:gd name="connsiteY269" fmla="*/ 326791 h 1115127"/>
                <a:gd name="connsiteX270" fmla="*/ 497513 w 1347806"/>
                <a:gd name="connsiteY270" fmla="*/ 298998 h 1115127"/>
                <a:gd name="connsiteX271" fmla="*/ 609226 w 1347806"/>
                <a:gd name="connsiteY271" fmla="*/ 295750 h 1115127"/>
                <a:gd name="connsiteX272" fmla="*/ 724007 w 1347806"/>
                <a:gd name="connsiteY272" fmla="*/ 301344 h 1115127"/>
                <a:gd name="connsiteX273" fmla="*/ 748371 w 1347806"/>
                <a:gd name="connsiteY273" fmla="*/ 345741 h 1115127"/>
                <a:gd name="connsiteX274" fmla="*/ 734475 w 1347806"/>
                <a:gd name="connsiteY274" fmla="*/ 504738 h 1115127"/>
                <a:gd name="connsiteX275" fmla="*/ 710111 w 1347806"/>
                <a:gd name="connsiteY275" fmla="*/ 538306 h 1115127"/>
                <a:gd name="connsiteX276" fmla="*/ 508161 w 1347806"/>
                <a:gd name="connsiteY276" fmla="*/ 540653 h 1115127"/>
                <a:gd name="connsiteX277" fmla="*/ 476217 w 1347806"/>
                <a:gd name="connsiteY277" fmla="*/ 514303 h 1115127"/>
                <a:gd name="connsiteX278" fmla="*/ 476217 w 1347806"/>
                <a:gd name="connsiteY278" fmla="*/ 466117 h 1115127"/>
                <a:gd name="connsiteX279" fmla="*/ 493181 w 1347806"/>
                <a:gd name="connsiteY279" fmla="*/ 439046 h 1115127"/>
                <a:gd name="connsiteX280" fmla="*/ 495528 w 1347806"/>
                <a:gd name="connsiteY280" fmla="*/ 426593 h 1115127"/>
                <a:gd name="connsiteX281" fmla="*/ 1335091 w 1347806"/>
                <a:gd name="connsiteY281" fmla="*/ 816597 h 1115127"/>
                <a:gd name="connsiteX282" fmla="*/ 1312351 w 1347806"/>
                <a:gd name="connsiteY282" fmla="*/ 847638 h 1115127"/>
                <a:gd name="connsiteX283" fmla="*/ 1295206 w 1347806"/>
                <a:gd name="connsiteY283" fmla="*/ 713005 h 1115127"/>
                <a:gd name="connsiteX284" fmla="*/ 1289792 w 1347806"/>
                <a:gd name="connsiteY284" fmla="*/ 649298 h 1115127"/>
                <a:gd name="connsiteX285" fmla="*/ 1281671 w 1347806"/>
                <a:gd name="connsiteY285" fmla="*/ 636123 h 1115127"/>
                <a:gd name="connsiteX286" fmla="*/ 1274272 w 1347806"/>
                <a:gd name="connsiteY286" fmla="*/ 650741 h 1115127"/>
                <a:gd name="connsiteX287" fmla="*/ 1290875 w 1347806"/>
                <a:gd name="connsiteY287" fmla="*/ 772922 h 1115127"/>
                <a:gd name="connsiteX288" fmla="*/ 1305855 w 1347806"/>
                <a:gd name="connsiteY288" fmla="*/ 1072869 h 1115127"/>
                <a:gd name="connsiteX289" fmla="*/ 1278964 w 1347806"/>
                <a:gd name="connsiteY289" fmla="*/ 1098497 h 1115127"/>
                <a:gd name="connsiteX290" fmla="*/ 1254780 w 1347806"/>
                <a:gd name="connsiteY290" fmla="*/ 1076118 h 1115127"/>
                <a:gd name="connsiteX291" fmla="*/ 1248103 w 1347806"/>
                <a:gd name="connsiteY291" fmla="*/ 1007177 h 1115127"/>
                <a:gd name="connsiteX292" fmla="*/ 1232221 w 1347806"/>
                <a:gd name="connsiteY292" fmla="*/ 839156 h 1115127"/>
                <a:gd name="connsiteX293" fmla="*/ 1195224 w 1347806"/>
                <a:gd name="connsiteY293" fmla="*/ 843668 h 1115127"/>
                <a:gd name="connsiteX294" fmla="*/ 1175372 w 1347806"/>
                <a:gd name="connsiteY294" fmla="*/ 904668 h 1115127"/>
                <a:gd name="connsiteX295" fmla="*/ 1151008 w 1347806"/>
                <a:gd name="connsiteY295" fmla="*/ 1052115 h 1115127"/>
                <a:gd name="connsiteX296" fmla="*/ 1146677 w 1347806"/>
                <a:gd name="connsiteY296" fmla="*/ 1075757 h 1115127"/>
                <a:gd name="connsiteX297" fmla="*/ 1125020 w 1347806"/>
                <a:gd name="connsiteY297" fmla="*/ 1094526 h 1115127"/>
                <a:gd name="connsiteX298" fmla="*/ 1111665 w 1347806"/>
                <a:gd name="connsiteY298" fmla="*/ 1095068 h 1115127"/>
                <a:gd name="connsiteX299" fmla="*/ 1085135 w 1347806"/>
                <a:gd name="connsiteY299" fmla="*/ 1069260 h 1115127"/>
                <a:gd name="connsiteX300" fmla="*/ 1102641 w 1347806"/>
                <a:gd name="connsiteY300" fmla="*/ 853955 h 1115127"/>
                <a:gd name="connsiteX301" fmla="*/ 1114733 w 1347806"/>
                <a:gd name="connsiteY301" fmla="*/ 683588 h 1115127"/>
                <a:gd name="connsiteX302" fmla="*/ 1115635 w 1347806"/>
                <a:gd name="connsiteY302" fmla="*/ 659585 h 1115127"/>
                <a:gd name="connsiteX303" fmla="*/ 1097588 w 1347806"/>
                <a:gd name="connsiteY303" fmla="*/ 611759 h 1115127"/>
                <a:gd name="connsiteX304" fmla="*/ 1042363 w 1347806"/>
                <a:gd name="connsiteY304" fmla="*/ 518635 h 1115127"/>
                <a:gd name="connsiteX305" fmla="*/ 1043265 w 1347806"/>
                <a:gd name="connsiteY305" fmla="*/ 495895 h 1115127"/>
                <a:gd name="connsiteX306" fmla="*/ 1123576 w 1347806"/>
                <a:gd name="connsiteY306" fmla="*/ 400605 h 1115127"/>
                <a:gd name="connsiteX307" fmla="*/ 1163461 w 1347806"/>
                <a:gd name="connsiteY307" fmla="*/ 393566 h 1115127"/>
                <a:gd name="connsiteX308" fmla="*/ 1171582 w 1347806"/>
                <a:gd name="connsiteY308" fmla="*/ 427135 h 1115127"/>
                <a:gd name="connsiteX309" fmla="*/ 1131698 w 1347806"/>
                <a:gd name="connsiteY309" fmla="*/ 484706 h 1115127"/>
                <a:gd name="connsiteX310" fmla="*/ 1125200 w 1347806"/>
                <a:gd name="connsiteY310" fmla="*/ 542457 h 1115127"/>
                <a:gd name="connsiteX311" fmla="*/ 1149745 w 1347806"/>
                <a:gd name="connsiteY311" fmla="*/ 579635 h 1115127"/>
                <a:gd name="connsiteX312" fmla="*/ 1170138 w 1347806"/>
                <a:gd name="connsiteY312" fmla="*/ 575123 h 1115127"/>
                <a:gd name="connsiteX313" fmla="*/ 1273008 w 1347806"/>
                <a:gd name="connsiteY313" fmla="*/ 570611 h 1115127"/>
                <a:gd name="connsiteX314" fmla="*/ 1293221 w 1347806"/>
                <a:gd name="connsiteY314" fmla="*/ 576206 h 1115127"/>
                <a:gd name="connsiteX315" fmla="*/ 1300440 w 1347806"/>
                <a:gd name="connsiteY315" fmla="*/ 590463 h 1115127"/>
                <a:gd name="connsiteX316" fmla="*/ 1335091 w 1347806"/>
                <a:gd name="connsiteY316" fmla="*/ 816597 h 111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1347806" h="1115127">
                  <a:moveTo>
                    <a:pt x="1334189" y="650200"/>
                  </a:moveTo>
                  <a:cubicBezTo>
                    <a:pt x="1327151" y="617534"/>
                    <a:pt x="1323902" y="590463"/>
                    <a:pt x="1302606" y="562129"/>
                  </a:cubicBezTo>
                  <a:cubicBezTo>
                    <a:pt x="1297553" y="555451"/>
                    <a:pt x="1304772" y="543720"/>
                    <a:pt x="1307659" y="538667"/>
                  </a:cubicBezTo>
                  <a:cubicBezTo>
                    <a:pt x="1322639" y="513040"/>
                    <a:pt x="1326789" y="485067"/>
                    <a:pt x="1324443" y="456371"/>
                  </a:cubicBezTo>
                  <a:cubicBezTo>
                    <a:pt x="1319570" y="395191"/>
                    <a:pt x="1277701" y="355487"/>
                    <a:pt x="1223198" y="350794"/>
                  </a:cubicBezTo>
                  <a:cubicBezTo>
                    <a:pt x="1211106" y="349711"/>
                    <a:pt x="1209843" y="343936"/>
                    <a:pt x="1210204" y="333649"/>
                  </a:cubicBezTo>
                  <a:cubicBezTo>
                    <a:pt x="1211467" y="287448"/>
                    <a:pt x="1212911" y="154439"/>
                    <a:pt x="1213632" y="132240"/>
                  </a:cubicBezTo>
                  <a:cubicBezTo>
                    <a:pt x="1214896" y="97229"/>
                    <a:pt x="1202624" y="75030"/>
                    <a:pt x="1168334" y="69075"/>
                  </a:cubicBezTo>
                  <a:cubicBezTo>
                    <a:pt x="1164904" y="68533"/>
                    <a:pt x="1161295" y="68533"/>
                    <a:pt x="1157686" y="67811"/>
                  </a:cubicBezTo>
                  <a:cubicBezTo>
                    <a:pt x="1127005" y="61495"/>
                    <a:pt x="1095603" y="63300"/>
                    <a:pt x="1064561" y="62036"/>
                  </a:cubicBezTo>
                  <a:cubicBezTo>
                    <a:pt x="1052108" y="61675"/>
                    <a:pt x="1041822" y="58066"/>
                    <a:pt x="1037851" y="44711"/>
                  </a:cubicBezTo>
                  <a:cubicBezTo>
                    <a:pt x="1031715" y="24498"/>
                    <a:pt x="1015472" y="16015"/>
                    <a:pt x="997064" y="10421"/>
                  </a:cubicBezTo>
                  <a:cubicBezTo>
                    <a:pt x="982626" y="6089"/>
                    <a:pt x="968008" y="2119"/>
                    <a:pt x="952848" y="1217"/>
                  </a:cubicBezTo>
                  <a:cubicBezTo>
                    <a:pt x="867484" y="-3476"/>
                    <a:pt x="617528" y="7353"/>
                    <a:pt x="577643" y="1217"/>
                  </a:cubicBezTo>
                  <a:cubicBezTo>
                    <a:pt x="558513" y="-1671"/>
                    <a:pt x="540646" y="5367"/>
                    <a:pt x="534149" y="24317"/>
                  </a:cubicBezTo>
                  <a:cubicBezTo>
                    <a:pt x="528735" y="40018"/>
                    <a:pt x="519350" y="41101"/>
                    <a:pt x="506356" y="41462"/>
                  </a:cubicBezTo>
                  <a:cubicBezTo>
                    <a:pt x="454921" y="43086"/>
                    <a:pt x="403306" y="45072"/>
                    <a:pt x="351871" y="47237"/>
                  </a:cubicBezTo>
                  <a:cubicBezTo>
                    <a:pt x="326243" y="48320"/>
                    <a:pt x="322995" y="51027"/>
                    <a:pt x="322634" y="76835"/>
                  </a:cubicBezTo>
                  <a:cubicBezTo>
                    <a:pt x="322453" y="96326"/>
                    <a:pt x="324258" y="115817"/>
                    <a:pt x="324439" y="135489"/>
                  </a:cubicBezTo>
                  <a:cubicBezTo>
                    <a:pt x="324980" y="194143"/>
                    <a:pt x="325341" y="252797"/>
                    <a:pt x="325341" y="311451"/>
                  </a:cubicBezTo>
                  <a:cubicBezTo>
                    <a:pt x="325522" y="394288"/>
                    <a:pt x="332560" y="509792"/>
                    <a:pt x="340681" y="592088"/>
                  </a:cubicBezTo>
                  <a:cubicBezTo>
                    <a:pt x="340681" y="592088"/>
                    <a:pt x="333462" y="606706"/>
                    <a:pt x="313249" y="624753"/>
                  </a:cubicBezTo>
                  <a:cubicBezTo>
                    <a:pt x="296465" y="639733"/>
                    <a:pt x="295563" y="641176"/>
                    <a:pt x="280583" y="622588"/>
                  </a:cubicBezTo>
                  <a:cubicBezTo>
                    <a:pt x="260010" y="597141"/>
                    <a:pt x="247016" y="563934"/>
                    <a:pt x="214891" y="545886"/>
                  </a:cubicBezTo>
                  <a:cubicBezTo>
                    <a:pt x="242142" y="538667"/>
                    <a:pt x="267409" y="491925"/>
                    <a:pt x="271921" y="463771"/>
                  </a:cubicBezTo>
                  <a:cubicBezTo>
                    <a:pt x="277515" y="429481"/>
                    <a:pt x="257483" y="378407"/>
                    <a:pt x="221749" y="356389"/>
                  </a:cubicBezTo>
                  <a:cubicBezTo>
                    <a:pt x="175909" y="328235"/>
                    <a:pt x="102095" y="340146"/>
                    <a:pt x="71595" y="374256"/>
                  </a:cubicBezTo>
                  <a:cubicBezTo>
                    <a:pt x="28281" y="422803"/>
                    <a:pt x="30627" y="497519"/>
                    <a:pt x="82785" y="537584"/>
                  </a:cubicBezTo>
                  <a:cubicBezTo>
                    <a:pt x="86213" y="540291"/>
                    <a:pt x="89462" y="543360"/>
                    <a:pt x="95056" y="548232"/>
                  </a:cubicBezTo>
                  <a:cubicBezTo>
                    <a:pt x="67985" y="560865"/>
                    <a:pt x="55352" y="582883"/>
                    <a:pt x="45246" y="608691"/>
                  </a:cubicBezTo>
                  <a:cubicBezTo>
                    <a:pt x="20160" y="673301"/>
                    <a:pt x="11678" y="741159"/>
                    <a:pt x="488" y="808476"/>
                  </a:cubicBezTo>
                  <a:cubicBezTo>
                    <a:pt x="-595" y="814611"/>
                    <a:pt x="488" y="820928"/>
                    <a:pt x="308" y="827064"/>
                  </a:cubicBezTo>
                  <a:cubicBezTo>
                    <a:pt x="-595" y="843848"/>
                    <a:pt x="8790" y="853052"/>
                    <a:pt x="23048" y="859369"/>
                  </a:cubicBezTo>
                  <a:cubicBezTo>
                    <a:pt x="30988" y="862978"/>
                    <a:pt x="42178" y="860813"/>
                    <a:pt x="46509" y="869656"/>
                  </a:cubicBezTo>
                  <a:cubicBezTo>
                    <a:pt x="50840" y="878499"/>
                    <a:pt x="47953" y="888967"/>
                    <a:pt x="47592" y="898712"/>
                  </a:cubicBezTo>
                  <a:cubicBezTo>
                    <a:pt x="47411" y="905751"/>
                    <a:pt x="46328" y="912789"/>
                    <a:pt x="45426" y="919828"/>
                  </a:cubicBezTo>
                  <a:cubicBezTo>
                    <a:pt x="39290" y="968375"/>
                    <a:pt x="34237" y="1018727"/>
                    <a:pt x="33695" y="1067636"/>
                  </a:cubicBezTo>
                  <a:cubicBezTo>
                    <a:pt x="33334" y="1101926"/>
                    <a:pt x="59142" y="1109325"/>
                    <a:pt x="92711" y="1106798"/>
                  </a:cubicBezTo>
                  <a:cubicBezTo>
                    <a:pt x="115089" y="1102648"/>
                    <a:pt x="117977" y="1096872"/>
                    <a:pt x="121406" y="1074855"/>
                  </a:cubicBezTo>
                  <a:cubicBezTo>
                    <a:pt x="125015" y="1051213"/>
                    <a:pt x="127542" y="1027210"/>
                    <a:pt x="130069" y="1003387"/>
                  </a:cubicBezTo>
                  <a:cubicBezTo>
                    <a:pt x="134039" y="967112"/>
                    <a:pt x="137829" y="930837"/>
                    <a:pt x="141619" y="894742"/>
                  </a:cubicBezTo>
                  <a:cubicBezTo>
                    <a:pt x="142521" y="885538"/>
                    <a:pt x="143423" y="875431"/>
                    <a:pt x="151545" y="870017"/>
                  </a:cubicBezTo>
                  <a:cubicBezTo>
                    <a:pt x="160929" y="863881"/>
                    <a:pt x="171577" y="868032"/>
                    <a:pt x="175367" y="878680"/>
                  </a:cubicBezTo>
                  <a:cubicBezTo>
                    <a:pt x="180781" y="894020"/>
                    <a:pt x="177353" y="1021976"/>
                    <a:pt x="182767" y="1069982"/>
                  </a:cubicBezTo>
                  <a:cubicBezTo>
                    <a:pt x="186557" y="1103550"/>
                    <a:pt x="194137" y="1112213"/>
                    <a:pt x="226983" y="1110227"/>
                  </a:cubicBezTo>
                  <a:cubicBezTo>
                    <a:pt x="232216" y="1109867"/>
                    <a:pt x="237631" y="1108784"/>
                    <a:pt x="242865" y="1108603"/>
                  </a:cubicBezTo>
                  <a:cubicBezTo>
                    <a:pt x="257663" y="1107701"/>
                    <a:pt x="266146" y="1099941"/>
                    <a:pt x="267589" y="1085683"/>
                  </a:cubicBezTo>
                  <a:cubicBezTo>
                    <a:pt x="269755" y="1065470"/>
                    <a:pt x="264702" y="971624"/>
                    <a:pt x="262717" y="945094"/>
                  </a:cubicBezTo>
                  <a:cubicBezTo>
                    <a:pt x="257302" y="874168"/>
                    <a:pt x="260551" y="802881"/>
                    <a:pt x="253693" y="732135"/>
                  </a:cubicBezTo>
                  <a:cubicBezTo>
                    <a:pt x="253332" y="729248"/>
                    <a:pt x="254776" y="727082"/>
                    <a:pt x="259287" y="724375"/>
                  </a:cubicBezTo>
                  <a:cubicBezTo>
                    <a:pt x="272462" y="733398"/>
                    <a:pt x="285095" y="745851"/>
                    <a:pt x="305128" y="743324"/>
                  </a:cubicBezTo>
                  <a:cubicBezTo>
                    <a:pt x="325522" y="740617"/>
                    <a:pt x="334726" y="722931"/>
                    <a:pt x="349705" y="712644"/>
                  </a:cubicBezTo>
                  <a:cubicBezTo>
                    <a:pt x="351510" y="716434"/>
                    <a:pt x="352773" y="717878"/>
                    <a:pt x="352954" y="719321"/>
                  </a:cubicBezTo>
                  <a:cubicBezTo>
                    <a:pt x="358548" y="799091"/>
                    <a:pt x="363782" y="879041"/>
                    <a:pt x="369376" y="958810"/>
                  </a:cubicBezTo>
                  <a:cubicBezTo>
                    <a:pt x="371903" y="995085"/>
                    <a:pt x="375874" y="1031361"/>
                    <a:pt x="378581" y="1067816"/>
                  </a:cubicBezTo>
                  <a:cubicBezTo>
                    <a:pt x="380025" y="1087668"/>
                    <a:pt x="390853" y="1097955"/>
                    <a:pt x="409442" y="1102648"/>
                  </a:cubicBezTo>
                  <a:cubicBezTo>
                    <a:pt x="427669" y="1107159"/>
                    <a:pt x="445897" y="1109686"/>
                    <a:pt x="464847" y="1110408"/>
                  </a:cubicBezTo>
                  <a:cubicBezTo>
                    <a:pt x="492460" y="1111310"/>
                    <a:pt x="657413" y="1107520"/>
                    <a:pt x="712457" y="1106076"/>
                  </a:cubicBezTo>
                  <a:cubicBezTo>
                    <a:pt x="784466" y="1104091"/>
                    <a:pt x="1037310" y="1106979"/>
                    <a:pt x="1091813" y="1110949"/>
                  </a:cubicBezTo>
                  <a:cubicBezTo>
                    <a:pt x="1142165" y="1114739"/>
                    <a:pt x="1158227" y="1118890"/>
                    <a:pt x="1166348" y="1049769"/>
                  </a:cubicBezTo>
                  <a:cubicBezTo>
                    <a:pt x="1172846" y="994183"/>
                    <a:pt x="1183674" y="939138"/>
                    <a:pt x="1196127" y="884455"/>
                  </a:cubicBezTo>
                  <a:cubicBezTo>
                    <a:pt x="1199194" y="871280"/>
                    <a:pt x="1200458" y="859549"/>
                    <a:pt x="1211828" y="849804"/>
                  </a:cubicBezTo>
                  <a:cubicBezTo>
                    <a:pt x="1225183" y="843668"/>
                    <a:pt x="1228612" y="877236"/>
                    <a:pt x="1229695" y="892215"/>
                  </a:cubicBezTo>
                  <a:cubicBezTo>
                    <a:pt x="1234387" y="954298"/>
                    <a:pt x="1231680" y="1016562"/>
                    <a:pt x="1234748" y="1078825"/>
                  </a:cubicBezTo>
                  <a:cubicBezTo>
                    <a:pt x="1236372" y="1112754"/>
                    <a:pt x="1256405" y="1115461"/>
                    <a:pt x="1284919" y="1115100"/>
                  </a:cubicBezTo>
                  <a:cubicBezTo>
                    <a:pt x="1291056" y="1115100"/>
                    <a:pt x="1316322" y="1112213"/>
                    <a:pt x="1320293" y="1087127"/>
                  </a:cubicBezTo>
                  <a:cubicBezTo>
                    <a:pt x="1323721" y="1019630"/>
                    <a:pt x="1319932" y="959351"/>
                    <a:pt x="1316683" y="898171"/>
                  </a:cubicBezTo>
                  <a:cubicBezTo>
                    <a:pt x="1315961" y="883733"/>
                    <a:pt x="1313074" y="862618"/>
                    <a:pt x="1329677" y="854316"/>
                  </a:cubicBezTo>
                  <a:cubicBezTo>
                    <a:pt x="1352236" y="845473"/>
                    <a:pt x="1347364" y="808476"/>
                    <a:pt x="1347364" y="790609"/>
                  </a:cubicBezTo>
                  <a:cubicBezTo>
                    <a:pt x="1347724" y="743505"/>
                    <a:pt x="1344115" y="696401"/>
                    <a:pt x="1334189" y="650200"/>
                  </a:cubicBezTo>
                  <a:close/>
                  <a:moveTo>
                    <a:pt x="1277701" y="392664"/>
                  </a:moveTo>
                  <a:cubicBezTo>
                    <a:pt x="1307659" y="419735"/>
                    <a:pt x="1314337" y="454566"/>
                    <a:pt x="1306757" y="492647"/>
                  </a:cubicBezTo>
                  <a:cubicBezTo>
                    <a:pt x="1292319" y="565558"/>
                    <a:pt x="1217062" y="584327"/>
                    <a:pt x="1165627" y="556354"/>
                  </a:cubicBezTo>
                  <a:cubicBezTo>
                    <a:pt x="1135307" y="539931"/>
                    <a:pt x="1131878" y="507626"/>
                    <a:pt x="1152271" y="478930"/>
                  </a:cubicBezTo>
                  <a:cubicBezTo>
                    <a:pt x="1160573" y="467380"/>
                    <a:pt x="1170138" y="455469"/>
                    <a:pt x="1177899" y="443558"/>
                  </a:cubicBezTo>
                  <a:cubicBezTo>
                    <a:pt x="1196487" y="415043"/>
                    <a:pt x="1191795" y="391581"/>
                    <a:pt x="1163100" y="377143"/>
                  </a:cubicBezTo>
                  <a:cubicBezTo>
                    <a:pt x="1203887" y="364691"/>
                    <a:pt x="1246659" y="364871"/>
                    <a:pt x="1277701" y="392664"/>
                  </a:cubicBezTo>
                  <a:close/>
                  <a:moveTo>
                    <a:pt x="1004824" y="47057"/>
                  </a:moveTo>
                  <a:cubicBezTo>
                    <a:pt x="1009336" y="42545"/>
                    <a:pt x="1014209" y="42365"/>
                    <a:pt x="1018721" y="46515"/>
                  </a:cubicBezTo>
                  <a:cubicBezTo>
                    <a:pt x="1021248" y="48681"/>
                    <a:pt x="1022511" y="52110"/>
                    <a:pt x="1024316" y="54456"/>
                  </a:cubicBezTo>
                  <a:cubicBezTo>
                    <a:pt x="1021609" y="58427"/>
                    <a:pt x="1018360" y="59510"/>
                    <a:pt x="1014931" y="60051"/>
                  </a:cubicBezTo>
                  <a:cubicBezTo>
                    <a:pt x="1010058" y="60592"/>
                    <a:pt x="1004283" y="63841"/>
                    <a:pt x="1001756" y="56442"/>
                  </a:cubicBezTo>
                  <a:cubicBezTo>
                    <a:pt x="1000493" y="52832"/>
                    <a:pt x="1002117" y="49764"/>
                    <a:pt x="1004824" y="47057"/>
                  </a:cubicBezTo>
                  <a:close/>
                  <a:moveTo>
                    <a:pt x="548407" y="44350"/>
                  </a:moveTo>
                  <a:cubicBezTo>
                    <a:pt x="550211" y="24859"/>
                    <a:pt x="554723" y="16557"/>
                    <a:pt x="577102" y="15835"/>
                  </a:cubicBezTo>
                  <a:cubicBezTo>
                    <a:pt x="617889" y="14391"/>
                    <a:pt x="660481" y="17279"/>
                    <a:pt x="701268" y="15835"/>
                  </a:cubicBezTo>
                  <a:cubicBezTo>
                    <a:pt x="771472" y="13308"/>
                    <a:pt x="841676" y="14211"/>
                    <a:pt x="912061" y="14933"/>
                  </a:cubicBezTo>
                  <a:cubicBezTo>
                    <a:pt x="939493" y="15294"/>
                    <a:pt x="967106" y="15655"/>
                    <a:pt x="997605" y="30634"/>
                  </a:cubicBezTo>
                  <a:cubicBezTo>
                    <a:pt x="986416" y="42545"/>
                    <a:pt x="979558" y="55539"/>
                    <a:pt x="974866" y="68894"/>
                  </a:cubicBezTo>
                  <a:cubicBezTo>
                    <a:pt x="974505" y="69977"/>
                    <a:pt x="974144" y="71240"/>
                    <a:pt x="973783" y="72323"/>
                  </a:cubicBezTo>
                  <a:cubicBezTo>
                    <a:pt x="973602" y="72684"/>
                    <a:pt x="973602" y="72865"/>
                    <a:pt x="973422" y="73226"/>
                  </a:cubicBezTo>
                  <a:cubicBezTo>
                    <a:pt x="973242" y="74128"/>
                    <a:pt x="972881" y="74850"/>
                    <a:pt x="972700" y="75752"/>
                  </a:cubicBezTo>
                  <a:cubicBezTo>
                    <a:pt x="972520" y="76113"/>
                    <a:pt x="972520" y="76474"/>
                    <a:pt x="972339" y="76835"/>
                  </a:cubicBezTo>
                  <a:cubicBezTo>
                    <a:pt x="972158" y="77557"/>
                    <a:pt x="971798" y="78459"/>
                    <a:pt x="971617" y="79181"/>
                  </a:cubicBezTo>
                  <a:cubicBezTo>
                    <a:pt x="971437" y="79542"/>
                    <a:pt x="971437" y="79903"/>
                    <a:pt x="971256" y="80264"/>
                  </a:cubicBezTo>
                  <a:cubicBezTo>
                    <a:pt x="971076" y="81167"/>
                    <a:pt x="970895" y="81888"/>
                    <a:pt x="970534" y="82791"/>
                  </a:cubicBezTo>
                  <a:cubicBezTo>
                    <a:pt x="970534" y="83152"/>
                    <a:pt x="970354" y="83513"/>
                    <a:pt x="970354" y="83693"/>
                  </a:cubicBezTo>
                  <a:cubicBezTo>
                    <a:pt x="969993" y="84776"/>
                    <a:pt x="969813" y="86039"/>
                    <a:pt x="969632" y="87122"/>
                  </a:cubicBezTo>
                  <a:cubicBezTo>
                    <a:pt x="969632" y="87122"/>
                    <a:pt x="969632" y="87122"/>
                    <a:pt x="969632" y="87302"/>
                  </a:cubicBezTo>
                  <a:cubicBezTo>
                    <a:pt x="969271" y="88566"/>
                    <a:pt x="969091" y="89649"/>
                    <a:pt x="968910" y="90912"/>
                  </a:cubicBezTo>
                  <a:cubicBezTo>
                    <a:pt x="968910" y="91093"/>
                    <a:pt x="968730" y="91453"/>
                    <a:pt x="968730" y="91634"/>
                  </a:cubicBezTo>
                  <a:cubicBezTo>
                    <a:pt x="968549" y="92536"/>
                    <a:pt x="968369" y="93439"/>
                    <a:pt x="968188" y="94341"/>
                  </a:cubicBezTo>
                  <a:cubicBezTo>
                    <a:pt x="968188" y="94702"/>
                    <a:pt x="968008" y="95063"/>
                    <a:pt x="968008" y="95424"/>
                  </a:cubicBezTo>
                  <a:cubicBezTo>
                    <a:pt x="967827" y="96326"/>
                    <a:pt x="967647" y="97048"/>
                    <a:pt x="967466" y="97950"/>
                  </a:cubicBezTo>
                  <a:cubicBezTo>
                    <a:pt x="967466" y="98312"/>
                    <a:pt x="967286" y="98672"/>
                    <a:pt x="967286" y="99033"/>
                  </a:cubicBezTo>
                  <a:cubicBezTo>
                    <a:pt x="967106" y="99936"/>
                    <a:pt x="966925" y="100658"/>
                    <a:pt x="966744" y="101560"/>
                  </a:cubicBezTo>
                  <a:cubicBezTo>
                    <a:pt x="966744" y="101921"/>
                    <a:pt x="966564" y="102282"/>
                    <a:pt x="966564" y="102643"/>
                  </a:cubicBezTo>
                  <a:cubicBezTo>
                    <a:pt x="966383" y="103726"/>
                    <a:pt x="966203" y="104809"/>
                    <a:pt x="966023" y="105891"/>
                  </a:cubicBezTo>
                  <a:cubicBezTo>
                    <a:pt x="966023" y="105891"/>
                    <a:pt x="966023" y="106072"/>
                    <a:pt x="966023" y="106072"/>
                  </a:cubicBezTo>
                  <a:cubicBezTo>
                    <a:pt x="965662" y="107516"/>
                    <a:pt x="965481" y="109140"/>
                    <a:pt x="965120" y="110584"/>
                  </a:cubicBezTo>
                  <a:cubicBezTo>
                    <a:pt x="964940" y="111306"/>
                    <a:pt x="964759" y="112208"/>
                    <a:pt x="964759" y="112930"/>
                  </a:cubicBezTo>
                  <a:cubicBezTo>
                    <a:pt x="964759" y="113291"/>
                    <a:pt x="964579" y="113832"/>
                    <a:pt x="964579" y="114193"/>
                  </a:cubicBezTo>
                  <a:cubicBezTo>
                    <a:pt x="964398" y="114915"/>
                    <a:pt x="964218" y="115637"/>
                    <a:pt x="964218" y="116359"/>
                  </a:cubicBezTo>
                  <a:cubicBezTo>
                    <a:pt x="964218" y="116900"/>
                    <a:pt x="964037" y="117261"/>
                    <a:pt x="964037" y="117803"/>
                  </a:cubicBezTo>
                  <a:cubicBezTo>
                    <a:pt x="963857" y="118525"/>
                    <a:pt x="963676" y="119246"/>
                    <a:pt x="963676" y="119968"/>
                  </a:cubicBezTo>
                  <a:cubicBezTo>
                    <a:pt x="963676" y="120510"/>
                    <a:pt x="963496" y="120871"/>
                    <a:pt x="963496" y="121412"/>
                  </a:cubicBezTo>
                  <a:cubicBezTo>
                    <a:pt x="963315" y="122134"/>
                    <a:pt x="963135" y="123036"/>
                    <a:pt x="962955" y="123758"/>
                  </a:cubicBezTo>
                  <a:cubicBezTo>
                    <a:pt x="962955" y="124119"/>
                    <a:pt x="962774" y="124480"/>
                    <a:pt x="962774" y="124841"/>
                  </a:cubicBezTo>
                  <a:cubicBezTo>
                    <a:pt x="962594" y="125924"/>
                    <a:pt x="962232" y="127187"/>
                    <a:pt x="962052" y="128270"/>
                  </a:cubicBezTo>
                  <a:cubicBezTo>
                    <a:pt x="960247" y="136572"/>
                    <a:pt x="956097" y="140723"/>
                    <a:pt x="947614" y="140723"/>
                  </a:cubicBezTo>
                  <a:cubicBezTo>
                    <a:pt x="941478" y="140723"/>
                    <a:pt x="935161" y="141084"/>
                    <a:pt x="929025" y="140723"/>
                  </a:cubicBezTo>
                  <a:cubicBezTo>
                    <a:pt x="842940" y="136030"/>
                    <a:pt x="756854" y="137113"/>
                    <a:pt x="670767" y="141806"/>
                  </a:cubicBezTo>
                  <a:cubicBezTo>
                    <a:pt x="637921" y="143610"/>
                    <a:pt x="605075" y="143249"/>
                    <a:pt x="572229" y="144874"/>
                  </a:cubicBezTo>
                  <a:cubicBezTo>
                    <a:pt x="559776" y="145415"/>
                    <a:pt x="553099" y="140001"/>
                    <a:pt x="552377" y="128811"/>
                  </a:cubicBezTo>
                  <a:cubicBezTo>
                    <a:pt x="552016" y="123939"/>
                    <a:pt x="551655" y="119066"/>
                    <a:pt x="551114" y="114193"/>
                  </a:cubicBezTo>
                  <a:cubicBezTo>
                    <a:pt x="548587" y="91453"/>
                    <a:pt x="546241" y="67992"/>
                    <a:pt x="548407" y="44350"/>
                  </a:cubicBezTo>
                  <a:close/>
                  <a:moveTo>
                    <a:pt x="62030" y="425330"/>
                  </a:moveTo>
                  <a:cubicBezTo>
                    <a:pt x="82062" y="370285"/>
                    <a:pt x="128444" y="352960"/>
                    <a:pt x="176631" y="358555"/>
                  </a:cubicBezTo>
                  <a:cubicBezTo>
                    <a:pt x="247557" y="366856"/>
                    <a:pt x="274267" y="439948"/>
                    <a:pt x="251347" y="482721"/>
                  </a:cubicBezTo>
                  <a:cubicBezTo>
                    <a:pt x="229871" y="525493"/>
                    <a:pt x="213808" y="544623"/>
                    <a:pt x="156237" y="544442"/>
                  </a:cubicBezTo>
                  <a:cubicBezTo>
                    <a:pt x="118699" y="547150"/>
                    <a:pt x="31891" y="502573"/>
                    <a:pt x="62030" y="425330"/>
                  </a:cubicBezTo>
                  <a:close/>
                  <a:moveTo>
                    <a:pt x="332921" y="705425"/>
                  </a:moveTo>
                  <a:cubicBezTo>
                    <a:pt x="309820" y="729608"/>
                    <a:pt x="298631" y="730330"/>
                    <a:pt x="271018" y="711741"/>
                  </a:cubicBezTo>
                  <a:cubicBezTo>
                    <a:pt x="258566" y="703259"/>
                    <a:pt x="246293" y="694416"/>
                    <a:pt x="233841" y="685934"/>
                  </a:cubicBezTo>
                  <a:cubicBezTo>
                    <a:pt x="230231" y="683407"/>
                    <a:pt x="225720" y="681242"/>
                    <a:pt x="222110" y="685753"/>
                  </a:cubicBezTo>
                  <a:cubicBezTo>
                    <a:pt x="219403" y="689002"/>
                    <a:pt x="220666" y="692611"/>
                    <a:pt x="223193" y="695318"/>
                  </a:cubicBezTo>
                  <a:cubicBezTo>
                    <a:pt x="242142" y="717697"/>
                    <a:pt x="240157" y="745310"/>
                    <a:pt x="241421" y="771478"/>
                  </a:cubicBezTo>
                  <a:cubicBezTo>
                    <a:pt x="244489" y="834644"/>
                    <a:pt x="251888" y="1014035"/>
                    <a:pt x="253693" y="1040565"/>
                  </a:cubicBezTo>
                  <a:cubicBezTo>
                    <a:pt x="254235" y="1049408"/>
                    <a:pt x="254054" y="1058432"/>
                    <a:pt x="253512" y="1067275"/>
                  </a:cubicBezTo>
                  <a:cubicBezTo>
                    <a:pt x="252068" y="1091639"/>
                    <a:pt x="250625" y="1093263"/>
                    <a:pt x="230773" y="1094707"/>
                  </a:cubicBezTo>
                  <a:cubicBezTo>
                    <a:pt x="208214" y="1096331"/>
                    <a:pt x="202077" y="1092000"/>
                    <a:pt x="198107" y="1069801"/>
                  </a:cubicBezTo>
                  <a:cubicBezTo>
                    <a:pt x="193776" y="1014216"/>
                    <a:pt x="195400" y="889508"/>
                    <a:pt x="188903" y="870558"/>
                  </a:cubicBezTo>
                  <a:cubicBezTo>
                    <a:pt x="185474" y="860632"/>
                    <a:pt x="176811" y="848901"/>
                    <a:pt x="162193" y="848901"/>
                  </a:cubicBezTo>
                  <a:cubicBezTo>
                    <a:pt x="145048" y="848901"/>
                    <a:pt x="133678" y="859008"/>
                    <a:pt x="129888" y="871280"/>
                  </a:cubicBezTo>
                  <a:cubicBezTo>
                    <a:pt x="128264" y="876334"/>
                    <a:pt x="128264" y="881748"/>
                    <a:pt x="127722" y="887162"/>
                  </a:cubicBezTo>
                  <a:cubicBezTo>
                    <a:pt x="121586" y="944733"/>
                    <a:pt x="115450" y="1002124"/>
                    <a:pt x="108953" y="1059514"/>
                  </a:cubicBezTo>
                  <a:cubicBezTo>
                    <a:pt x="107870" y="1068719"/>
                    <a:pt x="108953" y="1092180"/>
                    <a:pt x="84950" y="1092180"/>
                  </a:cubicBezTo>
                  <a:cubicBezTo>
                    <a:pt x="49036" y="1092180"/>
                    <a:pt x="51021" y="1079186"/>
                    <a:pt x="51021" y="1072869"/>
                  </a:cubicBezTo>
                  <a:cubicBezTo>
                    <a:pt x="50660" y="1058612"/>
                    <a:pt x="50479" y="1044355"/>
                    <a:pt x="51382" y="1030097"/>
                  </a:cubicBezTo>
                  <a:cubicBezTo>
                    <a:pt x="53367" y="1001763"/>
                    <a:pt x="55894" y="973428"/>
                    <a:pt x="58962" y="945094"/>
                  </a:cubicBezTo>
                  <a:cubicBezTo>
                    <a:pt x="62752" y="909721"/>
                    <a:pt x="64737" y="874168"/>
                    <a:pt x="65640" y="838615"/>
                  </a:cubicBezTo>
                  <a:cubicBezTo>
                    <a:pt x="67083" y="780863"/>
                    <a:pt x="70332" y="723111"/>
                    <a:pt x="81341" y="666262"/>
                  </a:cubicBezTo>
                  <a:cubicBezTo>
                    <a:pt x="82604" y="659946"/>
                    <a:pt x="83506" y="652907"/>
                    <a:pt x="75024" y="651463"/>
                  </a:cubicBezTo>
                  <a:cubicBezTo>
                    <a:pt x="66542" y="650020"/>
                    <a:pt x="55894" y="705244"/>
                    <a:pt x="55172" y="726721"/>
                  </a:cubicBezTo>
                  <a:cubicBezTo>
                    <a:pt x="53728" y="766605"/>
                    <a:pt x="52284" y="806490"/>
                    <a:pt x="48133" y="846194"/>
                  </a:cubicBezTo>
                  <a:cubicBezTo>
                    <a:pt x="22326" y="845112"/>
                    <a:pt x="18716" y="841863"/>
                    <a:pt x="18897" y="819484"/>
                  </a:cubicBezTo>
                  <a:cubicBezTo>
                    <a:pt x="19438" y="779239"/>
                    <a:pt x="29183" y="740076"/>
                    <a:pt x="36402" y="700913"/>
                  </a:cubicBezTo>
                  <a:cubicBezTo>
                    <a:pt x="41817" y="672218"/>
                    <a:pt x="49938" y="643883"/>
                    <a:pt x="60225" y="616271"/>
                  </a:cubicBezTo>
                  <a:cubicBezTo>
                    <a:pt x="64015" y="606164"/>
                    <a:pt x="67805" y="596238"/>
                    <a:pt x="74302" y="587756"/>
                  </a:cubicBezTo>
                  <a:cubicBezTo>
                    <a:pt x="89823" y="567543"/>
                    <a:pt x="106607" y="549857"/>
                    <a:pt x="136385" y="556534"/>
                  </a:cubicBezTo>
                  <a:cubicBezTo>
                    <a:pt x="144867" y="558519"/>
                    <a:pt x="154252" y="557978"/>
                    <a:pt x="162915" y="556534"/>
                  </a:cubicBezTo>
                  <a:cubicBezTo>
                    <a:pt x="202258" y="550037"/>
                    <a:pt x="226622" y="571513"/>
                    <a:pt x="247016" y="600750"/>
                  </a:cubicBezTo>
                  <a:cubicBezTo>
                    <a:pt x="256761" y="614647"/>
                    <a:pt x="265243" y="629265"/>
                    <a:pt x="275169" y="642801"/>
                  </a:cubicBezTo>
                  <a:cubicBezTo>
                    <a:pt x="287802" y="659946"/>
                    <a:pt x="299714" y="661209"/>
                    <a:pt x="315054" y="646230"/>
                  </a:cubicBezTo>
                  <a:cubicBezTo>
                    <a:pt x="330936" y="630709"/>
                    <a:pt x="345374" y="613744"/>
                    <a:pt x="360714" y="597682"/>
                  </a:cubicBezTo>
                  <a:cubicBezTo>
                    <a:pt x="369196" y="588658"/>
                    <a:pt x="380566" y="579093"/>
                    <a:pt x="395545" y="588658"/>
                  </a:cubicBezTo>
                  <a:cubicBezTo>
                    <a:pt x="406554" y="595697"/>
                    <a:pt x="406915" y="610496"/>
                    <a:pt x="398794" y="625114"/>
                  </a:cubicBezTo>
                  <a:cubicBezTo>
                    <a:pt x="392477" y="636664"/>
                    <a:pt x="384176" y="647493"/>
                    <a:pt x="375693" y="657780"/>
                  </a:cubicBezTo>
                  <a:cubicBezTo>
                    <a:pt x="361797" y="674023"/>
                    <a:pt x="347720" y="690085"/>
                    <a:pt x="332921" y="705425"/>
                  </a:cubicBezTo>
                  <a:close/>
                  <a:moveTo>
                    <a:pt x="1071058" y="1080810"/>
                  </a:moveTo>
                  <a:cubicBezTo>
                    <a:pt x="1069795" y="1090917"/>
                    <a:pt x="1062937" y="1089653"/>
                    <a:pt x="1052289" y="1089112"/>
                  </a:cubicBezTo>
                  <a:cubicBezTo>
                    <a:pt x="961691" y="1085142"/>
                    <a:pt x="515921" y="1095068"/>
                    <a:pt x="479465" y="1094887"/>
                  </a:cubicBezTo>
                  <a:cubicBezTo>
                    <a:pt x="460696" y="1094887"/>
                    <a:pt x="442107" y="1093082"/>
                    <a:pt x="423880" y="1089293"/>
                  </a:cubicBezTo>
                  <a:cubicBezTo>
                    <a:pt x="401321" y="1084600"/>
                    <a:pt x="397530" y="1080991"/>
                    <a:pt x="394643" y="1058071"/>
                  </a:cubicBezTo>
                  <a:cubicBezTo>
                    <a:pt x="394282" y="1055003"/>
                    <a:pt x="393921" y="1052115"/>
                    <a:pt x="393560" y="1049047"/>
                  </a:cubicBezTo>
                  <a:cubicBezTo>
                    <a:pt x="393379" y="1048144"/>
                    <a:pt x="393379" y="1047242"/>
                    <a:pt x="393199" y="1046340"/>
                  </a:cubicBezTo>
                  <a:cubicBezTo>
                    <a:pt x="393019" y="1044174"/>
                    <a:pt x="392658" y="1042008"/>
                    <a:pt x="392477" y="1039843"/>
                  </a:cubicBezTo>
                  <a:cubicBezTo>
                    <a:pt x="392297" y="1038940"/>
                    <a:pt x="392297" y="1037858"/>
                    <a:pt x="392116" y="1036955"/>
                  </a:cubicBezTo>
                  <a:cubicBezTo>
                    <a:pt x="391936" y="1034789"/>
                    <a:pt x="391755" y="1032624"/>
                    <a:pt x="391395" y="1030639"/>
                  </a:cubicBezTo>
                  <a:cubicBezTo>
                    <a:pt x="391395" y="1029917"/>
                    <a:pt x="391214" y="1029014"/>
                    <a:pt x="391214" y="1028292"/>
                  </a:cubicBezTo>
                  <a:cubicBezTo>
                    <a:pt x="391033" y="1025946"/>
                    <a:pt x="390853" y="1023600"/>
                    <a:pt x="390492" y="1021254"/>
                  </a:cubicBezTo>
                  <a:cubicBezTo>
                    <a:pt x="390492" y="1020893"/>
                    <a:pt x="390492" y="1020351"/>
                    <a:pt x="390311" y="1019991"/>
                  </a:cubicBezTo>
                  <a:cubicBezTo>
                    <a:pt x="389409" y="1009343"/>
                    <a:pt x="388507" y="998514"/>
                    <a:pt x="387604" y="987866"/>
                  </a:cubicBezTo>
                  <a:cubicBezTo>
                    <a:pt x="387424" y="986603"/>
                    <a:pt x="387424" y="985159"/>
                    <a:pt x="387244" y="983896"/>
                  </a:cubicBezTo>
                  <a:cubicBezTo>
                    <a:pt x="379302" y="894381"/>
                    <a:pt x="374250" y="804685"/>
                    <a:pt x="369376" y="714990"/>
                  </a:cubicBezTo>
                  <a:cubicBezTo>
                    <a:pt x="368474" y="697123"/>
                    <a:pt x="371723" y="682685"/>
                    <a:pt x="385619" y="669691"/>
                  </a:cubicBezTo>
                  <a:cubicBezTo>
                    <a:pt x="395726" y="660126"/>
                    <a:pt x="402945" y="647132"/>
                    <a:pt x="410164" y="634860"/>
                  </a:cubicBezTo>
                  <a:cubicBezTo>
                    <a:pt x="418646" y="620422"/>
                    <a:pt x="422797" y="602555"/>
                    <a:pt x="415758" y="588658"/>
                  </a:cubicBezTo>
                  <a:cubicBezTo>
                    <a:pt x="407276" y="572235"/>
                    <a:pt x="409803" y="568987"/>
                    <a:pt x="417383" y="557076"/>
                  </a:cubicBezTo>
                  <a:cubicBezTo>
                    <a:pt x="427850" y="540833"/>
                    <a:pt x="446078" y="510694"/>
                    <a:pt x="457267" y="494090"/>
                  </a:cubicBezTo>
                  <a:cubicBezTo>
                    <a:pt x="458350" y="507626"/>
                    <a:pt x="459072" y="516289"/>
                    <a:pt x="459975" y="522966"/>
                  </a:cubicBezTo>
                  <a:cubicBezTo>
                    <a:pt x="463042" y="546428"/>
                    <a:pt x="470803" y="554188"/>
                    <a:pt x="494084" y="555271"/>
                  </a:cubicBezTo>
                  <a:cubicBezTo>
                    <a:pt x="527111" y="556715"/>
                    <a:pt x="717871" y="558700"/>
                    <a:pt x="730144" y="553466"/>
                  </a:cubicBezTo>
                  <a:cubicBezTo>
                    <a:pt x="738987" y="549676"/>
                    <a:pt x="747289" y="525132"/>
                    <a:pt x="748371" y="515927"/>
                  </a:cubicBezTo>
                  <a:cubicBezTo>
                    <a:pt x="755771" y="455108"/>
                    <a:pt x="763351" y="394288"/>
                    <a:pt x="761726" y="332747"/>
                  </a:cubicBezTo>
                  <a:cubicBezTo>
                    <a:pt x="761185" y="310549"/>
                    <a:pt x="753966" y="295028"/>
                    <a:pt x="733031" y="289614"/>
                  </a:cubicBezTo>
                  <a:cubicBezTo>
                    <a:pt x="710472" y="283838"/>
                    <a:pt x="684303" y="281853"/>
                    <a:pt x="661203" y="281853"/>
                  </a:cubicBezTo>
                  <a:cubicBezTo>
                    <a:pt x="614099" y="281853"/>
                    <a:pt x="502386" y="285102"/>
                    <a:pt x="493542" y="284019"/>
                  </a:cubicBezTo>
                  <a:cubicBezTo>
                    <a:pt x="468818" y="281131"/>
                    <a:pt x="455101" y="291960"/>
                    <a:pt x="451312" y="317046"/>
                  </a:cubicBezTo>
                  <a:cubicBezTo>
                    <a:pt x="445897" y="354223"/>
                    <a:pt x="445897" y="392123"/>
                    <a:pt x="452033" y="428759"/>
                  </a:cubicBezTo>
                  <a:cubicBezTo>
                    <a:pt x="457448" y="460703"/>
                    <a:pt x="449146" y="486149"/>
                    <a:pt x="430016" y="509972"/>
                  </a:cubicBezTo>
                  <a:cubicBezTo>
                    <a:pt x="424962" y="516289"/>
                    <a:pt x="397530" y="556173"/>
                    <a:pt x="394102" y="563212"/>
                  </a:cubicBezTo>
                  <a:cubicBezTo>
                    <a:pt x="391395" y="568446"/>
                    <a:pt x="381107" y="563392"/>
                    <a:pt x="355119" y="580357"/>
                  </a:cubicBezTo>
                  <a:cubicBezTo>
                    <a:pt x="353314" y="567543"/>
                    <a:pt x="350788" y="542277"/>
                    <a:pt x="349344" y="527658"/>
                  </a:cubicBezTo>
                  <a:cubicBezTo>
                    <a:pt x="343749" y="470087"/>
                    <a:pt x="342125" y="412336"/>
                    <a:pt x="341223" y="354404"/>
                  </a:cubicBezTo>
                  <a:cubicBezTo>
                    <a:pt x="339779" y="267415"/>
                    <a:pt x="338876" y="180246"/>
                    <a:pt x="337793" y="93258"/>
                  </a:cubicBezTo>
                  <a:cubicBezTo>
                    <a:pt x="337793" y="88746"/>
                    <a:pt x="337793" y="84415"/>
                    <a:pt x="337613" y="79903"/>
                  </a:cubicBezTo>
                  <a:cubicBezTo>
                    <a:pt x="337072" y="69075"/>
                    <a:pt x="341584" y="64022"/>
                    <a:pt x="352954" y="63119"/>
                  </a:cubicBezTo>
                  <a:cubicBezTo>
                    <a:pt x="407096" y="58968"/>
                    <a:pt x="461418" y="59510"/>
                    <a:pt x="515560" y="57163"/>
                  </a:cubicBezTo>
                  <a:cubicBezTo>
                    <a:pt x="525306" y="56803"/>
                    <a:pt x="529998" y="60231"/>
                    <a:pt x="531262" y="70338"/>
                  </a:cubicBezTo>
                  <a:cubicBezTo>
                    <a:pt x="533607" y="88927"/>
                    <a:pt x="533247" y="107696"/>
                    <a:pt x="533607" y="126285"/>
                  </a:cubicBezTo>
                  <a:cubicBezTo>
                    <a:pt x="534149" y="158048"/>
                    <a:pt x="537758" y="161838"/>
                    <a:pt x="568980" y="160755"/>
                  </a:cubicBezTo>
                  <a:cubicBezTo>
                    <a:pt x="624927" y="158951"/>
                    <a:pt x="680874" y="155522"/>
                    <a:pt x="736821" y="154800"/>
                  </a:cubicBezTo>
                  <a:cubicBezTo>
                    <a:pt x="808830" y="153897"/>
                    <a:pt x="881019" y="149927"/>
                    <a:pt x="952668" y="161477"/>
                  </a:cubicBezTo>
                  <a:cubicBezTo>
                    <a:pt x="966925" y="163823"/>
                    <a:pt x="973242" y="158770"/>
                    <a:pt x="976309" y="143430"/>
                  </a:cubicBezTo>
                  <a:cubicBezTo>
                    <a:pt x="979197" y="128631"/>
                    <a:pt x="982085" y="113652"/>
                    <a:pt x="983528" y="98672"/>
                  </a:cubicBezTo>
                  <a:cubicBezTo>
                    <a:pt x="985153" y="82971"/>
                    <a:pt x="994718" y="76294"/>
                    <a:pt x="1008434" y="76474"/>
                  </a:cubicBezTo>
                  <a:cubicBezTo>
                    <a:pt x="1041641" y="76835"/>
                    <a:pt x="1074848" y="76474"/>
                    <a:pt x="1108055" y="78640"/>
                  </a:cubicBezTo>
                  <a:cubicBezTo>
                    <a:pt x="1108055" y="78640"/>
                    <a:pt x="1108055" y="78640"/>
                    <a:pt x="1108055" y="78640"/>
                  </a:cubicBezTo>
                  <a:cubicBezTo>
                    <a:pt x="1110943" y="78820"/>
                    <a:pt x="1113650" y="79001"/>
                    <a:pt x="1116537" y="79362"/>
                  </a:cubicBezTo>
                  <a:cubicBezTo>
                    <a:pt x="1116537" y="79362"/>
                    <a:pt x="1116537" y="79362"/>
                    <a:pt x="1116718" y="79362"/>
                  </a:cubicBezTo>
                  <a:cubicBezTo>
                    <a:pt x="1124118" y="79903"/>
                    <a:pt x="1131698" y="80805"/>
                    <a:pt x="1139097" y="81708"/>
                  </a:cubicBezTo>
                  <a:cubicBezTo>
                    <a:pt x="1140360" y="81888"/>
                    <a:pt x="1141624" y="82069"/>
                    <a:pt x="1142887" y="82249"/>
                  </a:cubicBezTo>
                  <a:cubicBezTo>
                    <a:pt x="1144511" y="82430"/>
                    <a:pt x="1146135" y="82791"/>
                    <a:pt x="1147759" y="82971"/>
                  </a:cubicBezTo>
                  <a:cubicBezTo>
                    <a:pt x="1149384" y="83152"/>
                    <a:pt x="1151189" y="83513"/>
                    <a:pt x="1152813" y="83693"/>
                  </a:cubicBezTo>
                  <a:cubicBezTo>
                    <a:pt x="1154257" y="83874"/>
                    <a:pt x="1155520" y="84235"/>
                    <a:pt x="1156964" y="84415"/>
                  </a:cubicBezTo>
                  <a:cubicBezTo>
                    <a:pt x="1158949" y="84776"/>
                    <a:pt x="1160934" y="85137"/>
                    <a:pt x="1162920" y="85498"/>
                  </a:cubicBezTo>
                  <a:cubicBezTo>
                    <a:pt x="1164002" y="85678"/>
                    <a:pt x="1165085" y="85859"/>
                    <a:pt x="1166348" y="86220"/>
                  </a:cubicBezTo>
                  <a:cubicBezTo>
                    <a:pt x="1169416" y="86942"/>
                    <a:pt x="1172665" y="87483"/>
                    <a:pt x="1175733" y="88205"/>
                  </a:cubicBezTo>
                  <a:cubicBezTo>
                    <a:pt x="1189629" y="91453"/>
                    <a:pt x="1196848" y="98853"/>
                    <a:pt x="1198292" y="113652"/>
                  </a:cubicBezTo>
                  <a:cubicBezTo>
                    <a:pt x="1200638" y="136933"/>
                    <a:pt x="1197210" y="333288"/>
                    <a:pt x="1197210" y="340507"/>
                  </a:cubicBezTo>
                  <a:cubicBezTo>
                    <a:pt x="1197210" y="352779"/>
                    <a:pt x="1189268" y="353140"/>
                    <a:pt x="1143970" y="366495"/>
                  </a:cubicBezTo>
                  <a:cubicBezTo>
                    <a:pt x="1138556" y="368120"/>
                    <a:pt x="1134405" y="370827"/>
                    <a:pt x="1130073" y="373895"/>
                  </a:cubicBezTo>
                  <a:cubicBezTo>
                    <a:pt x="1086038" y="404395"/>
                    <a:pt x="1055538" y="447167"/>
                    <a:pt x="1025218" y="489939"/>
                  </a:cubicBezTo>
                  <a:cubicBezTo>
                    <a:pt x="1017458" y="500768"/>
                    <a:pt x="1021428" y="512138"/>
                    <a:pt x="1025037" y="523146"/>
                  </a:cubicBezTo>
                  <a:cubicBezTo>
                    <a:pt x="1035505" y="555812"/>
                    <a:pt x="1052289" y="585410"/>
                    <a:pt x="1075390" y="610315"/>
                  </a:cubicBezTo>
                  <a:cubicBezTo>
                    <a:pt x="1078097" y="613203"/>
                    <a:pt x="1080623" y="616271"/>
                    <a:pt x="1082789" y="619339"/>
                  </a:cubicBezTo>
                  <a:lnTo>
                    <a:pt x="1082789" y="619339"/>
                  </a:lnTo>
                  <a:cubicBezTo>
                    <a:pt x="1083691" y="620602"/>
                    <a:pt x="1084774" y="622046"/>
                    <a:pt x="1085677" y="623490"/>
                  </a:cubicBezTo>
                  <a:cubicBezTo>
                    <a:pt x="1085677" y="623670"/>
                    <a:pt x="1085857" y="623670"/>
                    <a:pt x="1085857" y="623851"/>
                  </a:cubicBezTo>
                  <a:cubicBezTo>
                    <a:pt x="1086759" y="625114"/>
                    <a:pt x="1087481" y="626558"/>
                    <a:pt x="1088384" y="627821"/>
                  </a:cubicBezTo>
                  <a:cubicBezTo>
                    <a:pt x="1088384" y="627821"/>
                    <a:pt x="1088564" y="628002"/>
                    <a:pt x="1088564" y="628002"/>
                  </a:cubicBezTo>
                  <a:cubicBezTo>
                    <a:pt x="1090910" y="632153"/>
                    <a:pt x="1092896" y="636484"/>
                    <a:pt x="1094520" y="640815"/>
                  </a:cubicBezTo>
                  <a:cubicBezTo>
                    <a:pt x="1094520" y="640996"/>
                    <a:pt x="1094520" y="640996"/>
                    <a:pt x="1094700" y="641176"/>
                  </a:cubicBezTo>
                  <a:cubicBezTo>
                    <a:pt x="1095242" y="642620"/>
                    <a:pt x="1095603" y="644064"/>
                    <a:pt x="1096144" y="645327"/>
                  </a:cubicBezTo>
                  <a:cubicBezTo>
                    <a:pt x="1096144" y="645508"/>
                    <a:pt x="1096144" y="645508"/>
                    <a:pt x="1096324" y="645688"/>
                  </a:cubicBezTo>
                  <a:cubicBezTo>
                    <a:pt x="1096685" y="647132"/>
                    <a:pt x="1097227" y="648576"/>
                    <a:pt x="1097588" y="650020"/>
                  </a:cubicBezTo>
                  <a:cubicBezTo>
                    <a:pt x="1097588" y="650020"/>
                    <a:pt x="1097588" y="650020"/>
                    <a:pt x="1097588" y="650200"/>
                  </a:cubicBezTo>
                  <a:cubicBezTo>
                    <a:pt x="1098310" y="653087"/>
                    <a:pt x="1098851" y="656156"/>
                    <a:pt x="1099392" y="659224"/>
                  </a:cubicBezTo>
                  <a:cubicBezTo>
                    <a:pt x="1099392" y="659404"/>
                    <a:pt x="1099392" y="659585"/>
                    <a:pt x="1099392" y="659585"/>
                  </a:cubicBezTo>
                  <a:cubicBezTo>
                    <a:pt x="1099573" y="661028"/>
                    <a:pt x="1099754" y="662472"/>
                    <a:pt x="1099934" y="663916"/>
                  </a:cubicBezTo>
                  <a:cubicBezTo>
                    <a:pt x="1099934" y="664097"/>
                    <a:pt x="1099934" y="664277"/>
                    <a:pt x="1099934" y="664457"/>
                  </a:cubicBezTo>
                  <a:cubicBezTo>
                    <a:pt x="1100115" y="665901"/>
                    <a:pt x="1100295" y="667345"/>
                    <a:pt x="1100295" y="668789"/>
                  </a:cubicBezTo>
                  <a:cubicBezTo>
                    <a:pt x="1100295" y="668969"/>
                    <a:pt x="1100295" y="668969"/>
                    <a:pt x="1100295" y="669150"/>
                  </a:cubicBezTo>
                  <a:cubicBezTo>
                    <a:pt x="1100475" y="670594"/>
                    <a:pt x="1100475" y="672218"/>
                    <a:pt x="1100475" y="673842"/>
                  </a:cubicBezTo>
                  <a:cubicBezTo>
                    <a:pt x="1100475" y="673842"/>
                    <a:pt x="1100475" y="673842"/>
                    <a:pt x="1100475" y="673842"/>
                  </a:cubicBezTo>
                  <a:cubicBezTo>
                    <a:pt x="1100475" y="675286"/>
                    <a:pt x="1100475" y="676910"/>
                    <a:pt x="1100475" y="678354"/>
                  </a:cubicBezTo>
                  <a:cubicBezTo>
                    <a:pt x="1100475" y="678534"/>
                    <a:pt x="1100475" y="678715"/>
                    <a:pt x="1100475" y="678895"/>
                  </a:cubicBezTo>
                  <a:cubicBezTo>
                    <a:pt x="1100475" y="680339"/>
                    <a:pt x="1100475" y="681783"/>
                    <a:pt x="1100295" y="683227"/>
                  </a:cubicBezTo>
                  <a:cubicBezTo>
                    <a:pt x="1100295" y="683407"/>
                    <a:pt x="1100295" y="683768"/>
                    <a:pt x="1100295" y="683949"/>
                  </a:cubicBezTo>
                  <a:cubicBezTo>
                    <a:pt x="1100295" y="685392"/>
                    <a:pt x="1100115" y="686836"/>
                    <a:pt x="1100115" y="688461"/>
                  </a:cubicBezTo>
                  <a:cubicBezTo>
                    <a:pt x="1100115" y="688641"/>
                    <a:pt x="1100115" y="688821"/>
                    <a:pt x="1100115" y="689182"/>
                  </a:cubicBezTo>
                  <a:cubicBezTo>
                    <a:pt x="1099934" y="690807"/>
                    <a:pt x="1099934" y="692250"/>
                    <a:pt x="1099754" y="693875"/>
                  </a:cubicBezTo>
                  <a:cubicBezTo>
                    <a:pt x="1093076" y="767327"/>
                    <a:pt x="1084774" y="840961"/>
                    <a:pt x="1082609" y="914774"/>
                  </a:cubicBezTo>
                  <a:cubicBezTo>
                    <a:pt x="1080443" y="969819"/>
                    <a:pt x="1071600" y="1026307"/>
                    <a:pt x="1071058" y="1080810"/>
                  </a:cubicBezTo>
                  <a:close/>
                  <a:moveTo>
                    <a:pt x="495528" y="426593"/>
                  </a:moveTo>
                  <a:cubicBezTo>
                    <a:pt x="491377" y="422984"/>
                    <a:pt x="486865" y="424969"/>
                    <a:pt x="483616" y="428037"/>
                  </a:cubicBezTo>
                  <a:cubicBezTo>
                    <a:pt x="479827" y="431466"/>
                    <a:pt x="473329" y="441392"/>
                    <a:pt x="469901" y="445543"/>
                  </a:cubicBezTo>
                  <a:cubicBezTo>
                    <a:pt x="467915" y="444640"/>
                    <a:pt x="469539" y="438324"/>
                    <a:pt x="467554" y="437602"/>
                  </a:cubicBezTo>
                  <a:cubicBezTo>
                    <a:pt x="466291" y="400605"/>
                    <a:pt x="461057" y="363608"/>
                    <a:pt x="465389" y="326791"/>
                  </a:cubicBezTo>
                  <a:cubicBezTo>
                    <a:pt x="468457" y="300261"/>
                    <a:pt x="471525" y="299540"/>
                    <a:pt x="497513" y="298998"/>
                  </a:cubicBezTo>
                  <a:cubicBezTo>
                    <a:pt x="534690" y="298276"/>
                    <a:pt x="572048" y="297374"/>
                    <a:pt x="609226" y="295750"/>
                  </a:cubicBezTo>
                  <a:cubicBezTo>
                    <a:pt x="644960" y="294126"/>
                    <a:pt x="689176" y="293584"/>
                    <a:pt x="724007" y="301344"/>
                  </a:cubicBezTo>
                  <a:cubicBezTo>
                    <a:pt x="748732" y="306939"/>
                    <a:pt x="748913" y="321016"/>
                    <a:pt x="748371" y="345741"/>
                  </a:cubicBezTo>
                  <a:cubicBezTo>
                    <a:pt x="746928" y="398981"/>
                    <a:pt x="742416" y="452040"/>
                    <a:pt x="734475" y="504738"/>
                  </a:cubicBezTo>
                  <a:cubicBezTo>
                    <a:pt x="732128" y="519718"/>
                    <a:pt x="724910" y="537223"/>
                    <a:pt x="710111" y="538306"/>
                  </a:cubicBezTo>
                  <a:cubicBezTo>
                    <a:pt x="642794" y="543360"/>
                    <a:pt x="575658" y="538487"/>
                    <a:pt x="508161" y="540653"/>
                  </a:cubicBezTo>
                  <a:cubicBezTo>
                    <a:pt x="485060" y="541374"/>
                    <a:pt x="481631" y="537223"/>
                    <a:pt x="476217" y="514303"/>
                  </a:cubicBezTo>
                  <a:cubicBezTo>
                    <a:pt x="470261" y="489398"/>
                    <a:pt x="470622" y="469546"/>
                    <a:pt x="476217" y="466117"/>
                  </a:cubicBezTo>
                  <a:cubicBezTo>
                    <a:pt x="478744" y="463771"/>
                    <a:pt x="491557" y="442114"/>
                    <a:pt x="493181" y="439046"/>
                  </a:cubicBezTo>
                  <a:cubicBezTo>
                    <a:pt x="495167" y="434534"/>
                    <a:pt x="499317" y="430022"/>
                    <a:pt x="495528" y="426593"/>
                  </a:cubicBezTo>
                  <a:close/>
                  <a:moveTo>
                    <a:pt x="1335091" y="816597"/>
                  </a:moveTo>
                  <a:cubicBezTo>
                    <a:pt x="1334189" y="826884"/>
                    <a:pt x="1326609" y="838073"/>
                    <a:pt x="1312351" y="847638"/>
                  </a:cubicBezTo>
                  <a:cubicBezTo>
                    <a:pt x="1306396" y="800715"/>
                    <a:pt x="1301162" y="756679"/>
                    <a:pt x="1295206" y="713005"/>
                  </a:cubicBezTo>
                  <a:cubicBezTo>
                    <a:pt x="1292319" y="691889"/>
                    <a:pt x="1289973" y="670594"/>
                    <a:pt x="1289792" y="649298"/>
                  </a:cubicBezTo>
                  <a:cubicBezTo>
                    <a:pt x="1289792" y="643523"/>
                    <a:pt x="1291417" y="635221"/>
                    <a:pt x="1281671" y="636123"/>
                  </a:cubicBezTo>
                  <a:cubicBezTo>
                    <a:pt x="1273189" y="637026"/>
                    <a:pt x="1273911" y="644244"/>
                    <a:pt x="1274272" y="650741"/>
                  </a:cubicBezTo>
                  <a:cubicBezTo>
                    <a:pt x="1282754" y="692611"/>
                    <a:pt x="1286544" y="732135"/>
                    <a:pt x="1290875" y="772922"/>
                  </a:cubicBezTo>
                  <a:cubicBezTo>
                    <a:pt x="1299177" y="851609"/>
                    <a:pt x="1308201" y="1051574"/>
                    <a:pt x="1305855" y="1072869"/>
                  </a:cubicBezTo>
                  <a:cubicBezTo>
                    <a:pt x="1303869" y="1091819"/>
                    <a:pt x="1297553" y="1097414"/>
                    <a:pt x="1278964" y="1098497"/>
                  </a:cubicBezTo>
                  <a:cubicBezTo>
                    <a:pt x="1264526" y="1099399"/>
                    <a:pt x="1259653" y="1095429"/>
                    <a:pt x="1254780" y="1076118"/>
                  </a:cubicBezTo>
                  <a:cubicBezTo>
                    <a:pt x="1249005" y="1053559"/>
                    <a:pt x="1248464" y="1030277"/>
                    <a:pt x="1248103" y="1007177"/>
                  </a:cubicBezTo>
                  <a:cubicBezTo>
                    <a:pt x="1247381" y="968014"/>
                    <a:pt x="1243771" y="854135"/>
                    <a:pt x="1232221" y="839156"/>
                  </a:cubicBezTo>
                  <a:cubicBezTo>
                    <a:pt x="1220130" y="823455"/>
                    <a:pt x="1206594" y="827245"/>
                    <a:pt x="1195224" y="843668"/>
                  </a:cubicBezTo>
                  <a:cubicBezTo>
                    <a:pt x="1181689" y="863159"/>
                    <a:pt x="1179342" y="881748"/>
                    <a:pt x="1175372" y="904668"/>
                  </a:cubicBezTo>
                  <a:cubicBezTo>
                    <a:pt x="1167070" y="953757"/>
                    <a:pt x="1159129" y="1003026"/>
                    <a:pt x="1151008" y="1052115"/>
                  </a:cubicBezTo>
                  <a:cubicBezTo>
                    <a:pt x="1149745" y="1060056"/>
                    <a:pt x="1148120" y="1067816"/>
                    <a:pt x="1146677" y="1075757"/>
                  </a:cubicBezTo>
                  <a:cubicBezTo>
                    <a:pt x="1144511" y="1087849"/>
                    <a:pt x="1138014" y="1094887"/>
                    <a:pt x="1125020" y="1094526"/>
                  </a:cubicBezTo>
                  <a:cubicBezTo>
                    <a:pt x="1120508" y="1094346"/>
                    <a:pt x="1116177" y="1095068"/>
                    <a:pt x="1111665" y="1095068"/>
                  </a:cubicBezTo>
                  <a:cubicBezTo>
                    <a:pt x="1088203" y="1094887"/>
                    <a:pt x="1085857" y="1092361"/>
                    <a:pt x="1085135" y="1069260"/>
                  </a:cubicBezTo>
                  <a:cubicBezTo>
                    <a:pt x="1084594" y="1048686"/>
                    <a:pt x="1099573" y="905390"/>
                    <a:pt x="1102641" y="853955"/>
                  </a:cubicBezTo>
                  <a:cubicBezTo>
                    <a:pt x="1106070" y="797106"/>
                    <a:pt x="1110582" y="740437"/>
                    <a:pt x="1114733" y="683588"/>
                  </a:cubicBezTo>
                  <a:cubicBezTo>
                    <a:pt x="1115274" y="675647"/>
                    <a:pt x="1115816" y="667525"/>
                    <a:pt x="1115635" y="659585"/>
                  </a:cubicBezTo>
                  <a:cubicBezTo>
                    <a:pt x="1115274" y="641537"/>
                    <a:pt x="1110582" y="626558"/>
                    <a:pt x="1097588" y="611759"/>
                  </a:cubicBezTo>
                  <a:cubicBezTo>
                    <a:pt x="1073765" y="584507"/>
                    <a:pt x="1051026" y="555451"/>
                    <a:pt x="1042363" y="518635"/>
                  </a:cubicBezTo>
                  <a:cubicBezTo>
                    <a:pt x="1040378" y="510694"/>
                    <a:pt x="1037671" y="503475"/>
                    <a:pt x="1043265" y="495895"/>
                  </a:cubicBezTo>
                  <a:cubicBezTo>
                    <a:pt x="1067990" y="462327"/>
                    <a:pt x="1087842" y="424969"/>
                    <a:pt x="1123576" y="400605"/>
                  </a:cubicBezTo>
                  <a:cubicBezTo>
                    <a:pt x="1134405" y="393205"/>
                    <a:pt x="1153354" y="386528"/>
                    <a:pt x="1163461" y="393566"/>
                  </a:cubicBezTo>
                  <a:cubicBezTo>
                    <a:pt x="1172665" y="400063"/>
                    <a:pt x="1179703" y="416487"/>
                    <a:pt x="1171582" y="427135"/>
                  </a:cubicBezTo>
                  <a:cubicBezTo>
                    <a:pt x="1157144" y="445723"/>
                    <a:pt x="1149203" y="463590"/>
                    <a:pt x="1131698" y="484706"/>
                  </a:cubicBezTo>
                  <a:cubicBezTo>
                    <a:pt x="1111485" y="514123"/>
                    <a:pt x="1110221" y="518996"/>
                    <a:pt x="1125200" y="542457"/>
                  </a:cubicBezTo>
                  <a:cubicBezTo>
                    <a:pt x="1132780" y="554368"/>
                    <a:pt x="1147218" y="584507"/>
                    <a:pt x="1149745" y="579635"/>
                  </a:cubicBezTo>
                  <a:cubicBezTo>
                    <a:pt x="1155881" y="567543"/>
                    <a:pt x="1161656" y="572596"/>
                    <a:pt x="1170138" y="575123"/>
                  </a:cubicBezTo>
                  <a:cubicBezTo>
                    <a:pt x="1204248" y="585591"/>
                    <a:pt x="1239982" y="588117"/>
                    <a:pt x="1273008" y="570611"/>
                  </a:cubicBezTo>
                  <a:cubicBezTo>
                    <a:pt x="1282032" y="565738"/>
                    <a:pt x="1288349" y="568446"/>
                    <a:pt x="1293221" y="576206"/>
                  </a:cubicBezTo>
                  <a:cubicBezTo>
                    <a:pt x="1296109" y="580718"/>
                    <a:pt x="1298816" y="585410"/>
                    <a:pt x="1300440" y="590463"/>
                  </a:cubicBezTo>
                  <a:cubicBezTo>
                    <a:pt x="1323360" y="664097"/>
                    <a:pt x="1341769" y="739354"/>
                    <a:pt x="1335091" y="816597"/>
                  </a:cubicBezTo>
                  <a:close/>
                </a:path>
              </a:pathLst>
            </a:custGeom>
            <a:solidFill>
              <a:srgbClr val="000000"/>
            </a:solidFill>
            <a:ln w="1804" cap="flat">
              <a:noFill/>
              <a:prstDash val="solid"/>
              <a:miter/>
            </a:ln>
          </p:spPr>
          <p:txBody>
            <a:bodyPr rtlCol="0" anchor="ctr"/>
            <a:lstStyle/>
            <a:p>
              <a:endParaRPr lang="en-US"/>
            </a:p>
          </p:txBody>
        </p:sp>
        <p:sp>
          <p:nvSpPr>
            <p:cNvPr id="64" name="Freeform 880">
              <a:extLst>
                <a:ext uri="{FF2B5EF4-FFF2-40B4-BE49-F238E27FC236}">
                  <a16:creationId xmlns:a16="http://schemas.microsoft.com/office/drawing/2014/main" id="{E80C3782-58AB-EB08-D211-6A28870F1299}"/>
                </a:ext>
              </a:extLst>
            </p:cNvPr>
            <p:cNvSpPr/>
            <p:nvPr/>
          </p:nvSpPr>
          <p:spPr>
            <a:xfrm>
              <a:off x="7062512" y="2502962"/>
              <a:ext cx="290900" cy="257148"/>
            </a:xfrm>
            <a:custGeom>
              <a:avLst/>
              <a:gdLst>
                <a:gd name="connsiteX0" fmla="*/ 19415 w 290900"/>
                <a:gd name="connsiteY0" fmla="*/ 218220 h 257148"/>
                <a:gd name="connsiteX1" fmla="*/ 63631 w 290900"/>
                <a:gd name="connsiteY1" fmla="*/ 251788 h 257148"/>
                <a:gd name="connsiteX2" fmla="*/ 249519 w 290900"/>
                <a:gd name="connsiteY2" fmla="*/ 252691 h 257148"/>
                <a:gd name="connsiteX3" fmla="*/ 288501 w 290900"/>
                <a:gd name="connsiteY3" fmla="*/ 212986 h 257148"/>
                <a:gd name="connsiteX4" fmla="*/ 289945 w 290900"/>
                <a:gd name="connsiteY4" fmla="*/ 133939 h 257148"/>
                <a:gd name="connsiteX5" fmla="*/ 289945 w 290900"/>
                <a:gd name="connsiteY5" fmla="*/ 69149 h 257148"/>
                <a:gd name="connsiteX6" fmla="*/ 260889 w 290900"/>
                <a:gd name="connsiteY6" fmla="*/ 9773 h 257148"/>
                <a:gd name="connsiteX7" fmla="*/ 162711 w 290900"/>
                <a:gd name="connsiteY7" fmla="*/ 1652 h 257148"/>
                <a:gd name="connsiteX8" fmla="*/ 45764 w 290900"/>
                <a:gd name="connsiteY8" fmla="*/ 27 h 257148"/>
                <a:gd name="connsiteX9" fmla="*/ 285 w 290900"/>
                <a:gd name="connsiteY9" fmla="*/ 40273 h 257148"/>
                <a:gd name="connsiteX10" fmla="*/ 4075 w 290900"/>
                <a:gd name="connsiteY10" fmla="*/ 82504 h 257148"/>
                <a:gd name="connsiteX11" fmla="*/ 19415 w 290900"/>
                <a:gd name="connsiteY11" fmla="*/ 218220 h 257148"/>
                <a:gd name="connsiteX12" fmla="*/ 17971 w 290900"/>
                <a:gd name="connsiteY12" fmla="*/ 39912 h 257148"/>
                <a:gd name="connsiteX13" fmla="*/ 46125 w 290900"/>
                <a:gd name="connsiteY13" fmla="*/ 17533 h 257148"/>
                <a:gd name="connsiteX14" fmla="*/ 200791 w 290900"/>
                <a:gd name="connsiteY14" fmla="*/ 18797 h 257148"/>
                <a:gd name="connsiteX15" fmla="*/ 253850 w 290900"/>
                <a:gd name="connsiteY15" fmla="*/ 26918 h 257148"/>
                <a:gd name="connsiteX16" fmla="*/ 273702 w 290900"/>
                <a:gd name="connsiteY16" fmla="*/ 65359 h 257148"/>
                <a:gd name="connsiteX17" fmla="*/ 272981 w 290900"/>
                <a:gd name="connsiteY17" fmla="*/ 198548 h 257148"/>
                <a:gd name="connsiteX18" fmla="*/ 234720 w 290900"/>
                <a:gd name="connsiteY18" fmla="*/ 240057 h 257148"/>
                <a:gd name="connsiteX19" fmla="*/ 146829 w 290900"/>
                <a:gd name="connsiteY19" fmla="*/ 242765 h 257148"/>
                <a:gd name="connsiteX20" fmla="*/ 77708 w 290900"/>
                <a:gd name="connsiteY20" fmla="*/ 239696 h 257148"/>
                <a:gd name="connsiteX21" fmla="*/ 34755 w 290900"/>
                <a:gd name="connsiteY21" fmla="*/ 212986 h 257148"/>
                <a:gd name="connsiteX22" fmla="*/ 17971 w 290900"/>
                <a:gd name="connsiteY22" fmla="*/ 39912 h 25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00" h="257148">
                  <a:moveTo>
                    <a:pt x="19415" y="218220"/>
                  </a:moveTo>
                  <a:cubicBezTo>
                    <a:pt x="21220" y="243847"/>
                    <a:pt x="37282" y="251247"/>
                    <a:pt x="63631" y="251788"/>
                  </a:cubicBezTo>
                  <a:cubicBezTo>
                    <a:pt x="125534" y="253051"/>
                    <a:pt x="187436" y="262617"/>
                    <a:pt x="249519" y="252691"/>
                  </a:cubicBezTo>
                  <a:cubicBezTo>
                    <a:pt x="278575" y="247998"/>
                    <a:pt x="285975" y="242765"/>
                    <a:pt x="288501" y="212986"/>
                  </a:cubicBezTo>
                  <a:cubicBezTo>
                    <a:pt x="290847" y="186457"/>
                    <a:pt x="291750" y="159747"/>
                    <a:pt x="289945" y="133939"/>
                  </a:cubicBezTo>
                  <a:cubicBezTo>
                    <a:pt x="289945" y="111921"/>
                    <a:pt x="289945" y="90625"/>
                    <a:pt x="289945" y="69149"/>
                  </a:cubicBezTo>
                  <a:cubicBezTo>
                    <a:pt x="289945" y="35942"/>
                    <a:pt x="291750" y="21143"/>
                    <a:pt x="260889" y="9773"/>
                  </a:cubicBezTo>
                  <a:cubicBezTo>
                    <a:pt x="232193" y="-875"/>
                    <a:pt x="192850" y="2373"/>
                    <a:pt x="162711" y="1652"/>
                  </a:cubicBezTo>
                  <a:cubicBezTo>
                    <a:pt x="123729" y="569"/>
                    <a:pt x="84746" y="930"/>
                    <a:pt x="45764" y="27"/>
                  </a:cubicBezTo>
                  <a:cubicBezTo>
                    <a:pt x="18693" y="-695"/>
                    <a:pt x="2450" y="12841"/>
                    <a:pt x="285" y="40273"/>
                  </a:cubicBezTo>
                  <a:cubicBezTo>
                    <a:pt x="-798" y="54530"/>
                    <a:pt x="1368" y="68427"/>
                    <a:pt x="4075" y="82504"/>
                  </a:cubicBezTo>
                  <a:cubicBezTo>
                    <a:pt x="12738" y="127442"/>
                    <a:pt x="15986" y="172019"/>
                    <a:pt x="19415" y="218220"/>
                  </a:cubicBezTo>
                  <a:close/>
                  <a:moveTo>
                    <a:pt x="17971" y="39912"/>
                  </a:moveTo>
                  <a:cubicBezTo>
                    <a:pt x="20678" y="22226"/>
                    <a:pt x="28078" y="18977"/>
                    <a:pt x="46125" y="17533"/>
                  </a:cubicBezTo>
                  <a:cubicBezTo>
                    <a:pt x="54968" y="16811"/>
                    <a:pt x="158199" y="16992"/>
                    <a:pt x="200791" y="18797"/>
                  </a:cubicBezTo>
                  <a:cubicBezTo>
                    <a:pt x="218838" y="19518"/>
                    <a:pt x="237427" y="19699"/>
                    <a:pt x="253850" y="26918"/>
                  </a:cubicBezTo>
                  <a:cubicBezTo>
                    <a:pt x="268649" y="33235"/>
                    <a:pt x="274063" y="48936"/>
                    <a:pt x="273702" y="65359"/>
                  </a:cubicBezTo>
                  <a:cubicBezTo>
                    <a:pt x="273161" y="87557"/>
                    <a:pt x="274244" y="176531"/>
                    <a:pt x="272981" y="198548"/>
                  </a:cubicBezTo>
                  <a:cubicBezTo>
                    <a:pt x="270995" y="231575"/>
                    <a:pt x="266844" y="236989"/>
                    <a:pt x="234720" y="240057"/>
                  </a:cubicBezTo>
                  <a:cubicBezTo>
                    <a:pt x="205483" y="242765"/>
                    <a:pt x="176066" y="243847"/>
                    <a:pt x="146829" y="242765"/>
                  </a:cubicBezTo>
                  <a:cubicBezTo>
                    <a:pt x="123729" y="242043"/>
                    <a:pt x="100808" y="239155"/>
                    <a:pt x="77708" y="239696"/>
                  </a:cubicBezTo>
                  <a:cubicBezTo>
                    <a:pt x="54968" y="240238"/>
                    <a:pt x="38184" y="235185"/>
                    <a:pt x="34755" y="212986"/>
                  </a:cubicBezTo>
                  <a:cubicBezTo>
                    <a:pt x="27536" y="167507"/>
                    <a:pt x="15986" y="52365"/>
                    <a:pt x="17971" y="39912"/>
                  </a:cubicBezTo>
                  <a:close/>
                </a:path>
              </a:pathLst>
            </a:custGeom>
            <a:solidFill>
              <a:srgbClr val="000000"/>
            </a:solidFill>
            <a:ln w="1804" cap="flat">
              <a:noFill/>
              <a:prstDash val="solid"/>
              <a:miter/>
            </a:ln>
          </p:spPr>
          <p:txBody>
            <a:bodyPr rtlCol="0" anchor="ctr"/>
            <a:lstStyle/>
            <a:p>
              <a:endParaRPr lang="en-US"/>
            </a:p>
          </p:txBody>
        </p:sp>
        <p:sp>
          <p:nvSpPr>
            <p:cNvPr id="65" name="Freeform 881">
              <a:extLst>
                <a:ext uri="{FF2B5EF4-FFF2-40B4-BE49-F238E27FC236}">
                  <a16:creationId xmlns:a16="http://schemas.microsoft.com/office/drawing/2014/main" id="{009FD4FB-0CEF-4D8C-3220-E6A190D683E8}"/>
                </a:ext>
              </a:extLst>
            </p:cNvPr>
            <p:cNvSpPr/>
            <p:nvPr/>
          </p:nvSpPr>
          <p:spPr>
            <a:xfrm>
              <a:off x="7412540" y="2572076"/>
              <a:ext cx="217135" cy="18983"/>
            </a:xfrm>
            <a:custGeom>
              <a:avLst/>
              <a:gdLst>
                <a:gd name="connsiteX0" fmla="*/ 79965 w 217135"/>
                <a:gd name="connsiteY0" fmla="*/ 1658 h 18983"/>
                <a:gd name="connsiteX1" fmla="*/ 10663 w 217135"/>
                <a:gd name="connsiteY1" fmla="*/ 34 h 18983"/>
                <a:gd name="connsiteX2" fmla="*/ 196 w 217135"/>
                <a:gd name="connsiteY2" fmla="*/ 5629 h 18983"/>
                <a:gd name="connsiteX3" fmla="*/ 10663 w 217135"/>
                <a:gd name="connsiteY3" fmla="*/ 13750 h 18983"/>
                <a:gd name="connsiteX4" fmla="*/ 116781 w 217135"/>
                <a:gd name="connsiteY4" fmla="*/ 15916 h 18983"/>
                <a:gd name="connsiteX5" fmla="*/ 153778 w 217135"/>
                <a:gd name="connsiteY5" fmla="*/ 16818 h 18983"/>
                <a:gd name="connsiteX6" fmla="*/ 201604 w 217135"/>
                <a:gd name="connsiteY6" fmla="*/ 18984 h 18983"/>
                <a:gd name="connsiteX7" fmla="*/ 217125 w 217135"/>
                <a:gd name="connsiteY7" fmla="*/ 8336 h 18983"/>
                <a:gd name="connsiteX8" fmla="*/ 202145 w 217135"/>
                <a:gd name="connsiteY8" fmla="*/ 2561 h 18983"/>
                <a:gd name="connsiteX9" fmla="*/ 79965 w 217135"/>
                <a:gd name="connsiteY9" fmla="*/ 1658 h 1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135" h="18983">
                  <a:moveTo>
                    <a:pt x="79965" y="1658"/>
                  </a:moveTo>
                  <a:cubicBezTo>
                    <a:pt x="56864" y="2922"/>
                    <a:pt x="33763" y="936"/>
                    <a:pt x="10663" y="34"/>
                  </a:cubicBezTo>
                  <a:cubicBezTo>
                    <a:pt x="6151" y="-147"/>
                    <a:pt x="1098" y="215"/>
                    <a:pt x="196" y="5629"/>
                  </a:cubicBezTo>
                  <a:cubicBezTo>
                    <a:pt x="-1248" y="13750"/>
                    <a:pt x="5610" y="13028"/>
                    <a:pt x="10663" y="13750"/>
                  </a:cubicBezTo>
                  <a:cubicBezTo>
                    <a:pt x="46036" y="18803"/>
                    <a:pt x="81409" y="18623"/>
                    <a:pt x="116781" y="15916"/>
                  </a:cubicBezTo>
                  <a:cubicBezTo>
                    <a:pt x="129234" y="15013"/>
                    <a:pt x="141326" y="15013"/>
                    <a:pt x="153778" y="16818"/>
                  </a:cubicBezTo>
                  <a:cubicBezTo>
                    <a:pt x="169480" y="19164"/>
                    <a:pt x="185722" y="18803"/>
                    <a:pt x="201604" y="18984"/>
                  </a:cubicBezTo>
                  <a:cubicBezTo>
                    <a:pt x="208823" y="18984"/>
                    <a:pt x="217486" y="16818"/>
                    <a:pt x="217125" y="8336"/>
                  </a:cubicBezTo>
                  <a:cubicBezTo>
                    <a:pt x="216764" y="-327"/>
                    <a:pt x="207740" y="2922"/>
                    <a:pt x="202145" y="2561"/>
                  </a:cubicBezTo>
                  <a:cubicBezTo>
                    <a:pt x="161358" y="-147"/>
                    <a:pt x="120571" y="-688"/>
                    <a:pt x="79965" y="1658"/>
                  </a:cubicBezTo>
                  <a:close/>
                </a:path>
              </a:pathLst>
            </a:custGeom>
            <a:solidFill>
              <a:srgbClr val="000000"/>
            </a:solidFill>
            <a:ln w="1804" cap="flat">
              <a:noFill/>
              <a:prstDash val="solid"/>
              <a:miter/>
            </a:ln>
          </p:spPr>
          <p:txBody>
            <a:bodyPr rtlCol="0" anchor="ctr"/>
            <a:lstStyle/>
            <a:p>
              <a:endParaRPr lang="en-US"/>
            </a:p>
          </p:txBody>
        </p:sp>
        <p:sp>
          <p:nvSpPr>
            <p:cNvPr id="66" name="Freeform 882">
              <a:extLst>
                <a:ext uri="{FF2B5EF4-FFF2-40B4-BE49-F238E27FC236}">
                  <a16:creationId xmlns:a16="http://schemas.microsoft.com/office/drawing/2014/main" id="{8859B302-52EE-1892-F50B-588A6B416877}"/>
                </a:ext>
              </a:extLst>
            </p:cNvPr>
            <p:cNvSpPr/>
            <p:nvPr/>
          </p:nvSpPr>
          <p:spPr>
            <a:xfrm>
              <a:off x="7394638" y="2164112"/>
              <a:ext cx="212467" cy="16821"/>
            </a:xfrm>
            <a:custGeom>
              <a:avLst/>
              <a:gdLst>
                <a:gd name="connsiteX0" fmla="*/ 4381 w 212467"/>
                <a:gd name="connsiteY0" fmla="*/ 14025 h 16821"/>
                <a:gd name="connsiteX1" fmla="*/ 14848 w 212467"/>
                <a:gd name="connsiteY1" fmla="*/ 15649 h 16821"/>
                <a:gd name="connsiteX2" fmla="*/ 196225 w 212467"/>
                <a:gd name="connsiteY2" fmla="*/ 15288 h 16821"/>
                <a:gd name="connsiteX3" fmla="*/ 212467 w 212467"/>
                <a:gd name="connsiteY3" fmla="*/ 4820 h 16821"/>
                <a:gd name="connsiteX4" fmla="*/ 192976 w 212467"/>
                <a:gd name="connsiteY4" fmla="*/ 1933 h 16821"/>
                <a:gd name="connsiteX5" fmla="*/ 17014 w 212467"/>
                <a:gd name="connsiteY5" fmla="*/ 128 h 16821"/>
                <a:gd name="connsiteX6" fmla="*/ 4200 w 212467"/>
                <a:gd name="connsiteY6" fmla="*/ 2294 h 16821"/>
                <a:gd name="connsiteX7" fmla="*/ 50 w 212467"/>
                <a:gd name="connsiteY7" fmla="*/ 8249 h 16821"/>
                <a:gd name="connsiteX8" fmla="*/ 4381 w 212467"/>
                <a:gd name="connsiteY8" fmla="*/ 14025 h 1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67" h="16821">
                  <a:moveTo>
                    <a:pt x="4381" y="14025"/>
                  </a:moveTo>
                  <a:cubicBezTo>
                    <a:pt x="7810" y="14746"/>
                    <a:pt x="11419" y="15468"/>
                    <a:pt x="14848" y="15649"/>
                  </a:cubicBezTo>
                  <a:cubicBezTo>
                    <a:pt x="75307" y="17092"/>
                    <a:pt x="135766" y="17454"/>
                    <a:pt x="196225" y="15288"/>
                  </a:cubicBezTo>
                  <a:cubicBezTo>
                    <a:pt x="202000" y="15107"/>
                    <a:pt x="209038" y="16190"/>
                    <a:pt x="212467" y="4820"/>
                  </a:cubicBezTo>
                  <a:cubicBezTo>
                    <a:pt x="205248" y="3737"/>
                    <a:pt x="199112" y="2294"/>
                    <a:pt x="192976" y="1933"/>
                  </a:cubicBezTo>
                  <a:cubicBezTo>
                    <a:pt x="134322" y="-1316"/>
                    <a:pt x="75668" y="6806"/>
                    <a:pt x="17014" y="128"/>
                  </a:cubicBezTo>
                  <a:cubicBezTo>
                    <a:pt x="12863" y="-413"/>
                    <a:pt x="8171" y="850"/>
                    <a:pt x="4200" y="2294"/>
                  </a:cubicBezTo>
                  <a:cubicBezTo>
                    <a:pt x="2215" y="3016"/>
                    <a:pt x="411" y="6084"/>
                    <a:pt x="50" y="8249"/>
                  </a:cubicBezTo>
                  <a:cubicBezTo>
                    <a:pt x="-312" y="10776"/>
                    <a:pt x="1313" y="13483"/>
                    <a:pt x="4381" y="14025"/>
                  </a:cubicBezTo>
                  <a:close/>
                </a:path>
              </a:pathLst>
            </a:custGeom>
            <a:solidFill>
              <a:srgbClr val="000000"/>
            </a:solidFill>
            <a:ln w="1804" cap="flat">
              <a:noFill/>
              <a:prstDash val="solid"/>
              <a:miter/>
            </a:ln>
          </p:spPr>
          <p:txBody>
            <a:bodyPr rtlCol="0" anchor="ctr"/>
            <a:lstStyle/>
            <a:p>
              <a:endParaRPr lang="en-US"/>
            </a:p>
          </p:txBody>
        </p:sp>
        <p:sp>
          <p:nvSpPr>
            <p:cNvPr id="67" name="Freeform 883">
              <a:extLst>
                <a:ext uri="{FF2B5EF4-FFF2-40B4-BE49-F238E27FC236}">
                  <a16:creationId xmlns:a16="http://schemas.microsoft.com/office/drawing/2014/main" id="{208F4649-8150-F846-DD17-76883EC4F25E}"/>
                </a:ext>
              </a:extLst>
            </p:cNvPr>
            <p:cNvSpPr/>
            <p:nvPr/>
          </p:nvSpPr>
          <p:spPr>
            <a:xfrm>
              <a:off x="7410694" y="2246430"/>
              <a:ext cx="97511" cy="20109"/>
            </a:xfrm>
            <a:custGeom>
              <a:avLst/>
              <a:gdLst>
                <a:gd name="connsiteX0" fmla="*/ 52573 w 97511"/>
                <a:gd name="connsiteY0" fmla="*/ 19055 h 20109"/>
                <a:gd name="connsiteX1" fmla="*/ 97511 w 97511"/>
                <a:gd name="connsiteY1" fmla="*/ 8407 h 20109"/>
                <a:gd name="connsiteX2" fmla="*/ 12147 w 97511"/>
                <a:gd name="connsiteY2" fmla="*/ 286 h 20109"/>
                <a:gd name="connsiteX3" fmla="*/ 55 w 97511"/>
                <a:gd name="connsiteY3" fmla="*/ 6422 h 20109"/>
                <a:gd name="connsiteX4" fmla="*/ 10523 w 97511"/>
                <a:gd name="connsiteY4" fmla="*/ 15626 h 20109"/>
                <a:gd name="connsiteX5" fmla="*/ 52573 w 97511"/>
                <a:gd name="connsiteY5" fmla="*/ 19055 h 2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11" h="20109">
                  <a:moveTo>
                    <a:pt x="52573" y="19055"/>
                  </a:moveTo>
                  <a:cubicBezTo>
                    <a:pt x="68094" y="21943"/>
                    <a:pt x="81449" y="19055"/>
                    <a:pt x="97511" y="8407"/>
                  </a:cubicBezTo>
                  <a:cubicBezTo>
                    <a:pt x="66289" y="5339"/>
                    <a:pt x="39218" y="2813"/>
                    <a:pt x="12147" y="286"/>
                  </a:cubicBezTo>
                  <a:cubicBezTo>
                    <a:pt x="7094" y="-255"/>
                    <a:pt x="777" y="-797"/>
                    <a:pt x="55" y="6422"/>
                  </a:cubicBezTo>
                  <a:cubicBezTo>
                    <a:pt x="-666" y="13280"/>
                    <a:pt x="5830" y="15085"/>
                    <a:pt x="10523" y="15626"/>
                  </a:cubicBezTo>
                  <a:cubicBezTo>
                    <a:pt x="24419" y="17070"/>
                    <a:pt x="38857" y="16529"/>
                    <a:pt x="52573" y="19055"/>
                  </a:cubicBezTo>
                  <a:close/>
                </a:path>
              </a:pathLst>
            </a:custGeom>
            <a:solidFill>
              <a:srgbClr val="000000"/>
            </a:solidFill>
            <a:ln w="1804" cap="flat">
              <a:noFill/>
              <a:prstDash val="solid"/>
              <a:miter/>
            </a:ln>
          </p:spPr>
          <p:txBody>
            <a:bodyPr rtlCol="0" anchor="ctr"/>
            <a:lstStyle/>
            <a:p>
              <a:endParaRPr lang="en-US"/>
            </a:p>
          </p:txBody>
        </p:sp>
        <p:sp>
          <p:nvSpPr>
            <p:cNvPr id="68" name="Freeform 884">
              <a:extLst>
                <a:ext uri="{FF2B5EF4-FFF2-40B4-BE49-F238E27FC236}">
                  <a16:creationId xmlns:a16="http://schemas.microsoft.com/office/drawing/2014/main" id="{4D9E42E2-B1A9-916B-C00B-485414E80909}"/>
                </a:ext>
              </a:extLst>
            </p:cNvPr>
            <p:cNvSpPr/>
            <p:nvPr/>
          </p:nvSpPr>
          <p:spPr>
            <a:xfrm>
              <a:off x="7427153" y="2671194"/>
              <a:ext cx="94046" cy="15766"/>
            </a:xfrm>
            <a:custGeom>
              <a:avLst/>
              <a:gdLst>
                <a:gd name="connsiteX0" fmla="*/ 5615 w 94046"/>
                <a:gd name="connsiteY0" fmla="*/ 3967 h 15766"/>
                <a:gd name="connsiteX1" fmla="*/ 20 w 94046"/>
                <a:gd name="connsiteY1" fmla="*/ 8299 h 15766"/>
                <a:gd name="connsiteX2" fmla="*/ 8683 w 94046"/>
                <a:gd name="connsiteY2" fmla="*/ 15698 h 15766"/>
                <a:gd name="connsiteX3" fmla="*/ 94047 w 94046"/>
                <a:gd name="connsiteY3" fmla="*/ 3606 h 15766"/>
                <a:gd name="connsiteX4" fmla="*/ 5615 w 94046"/>
                <a:gd name="connsiteY4" fmla="*/ 3967 h 1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46" h="15766">
                  <a:moveTo>
                    <a:pt x="5615" y="3967"/>
                  </a:moveTo>
                  <a:cubicBezTo>
                    <a:pt x="3630" y="4148"/>
                    <a:pt x="201" y="6674"/>
                    <a:pt x="20" y="8299"/>
                  </a:cubicBezTo>
                  <a:cubicBezTo>
                    <a:pt x="-341" y="13893"/>
                    <a:pt x="4171" y="15517"/>
                    <a:pt x="8683" y="15698"/>
                  </a:cubicBezTo>
                  <a:cubicBezTo>
                    <a:pt x="37559" y="16239"/>
                    <a:pt x="66254" y="13713"/>
                    <a:pt x="94047" y="3606"/>
                  </a:cubicBezTo>
                  <a:cubicBezTo>
                    <a:pt x="64449" y="-3974"/>
                    <a:pt x="35032" y="2523"/>
                    <a:pt x="5615" y="3967"/>
                  </a:cubicBezTo>
                  <a:close/>
                </a:path>
              </a:pathLst>
            </a:custGeom>
            <a:solidFill>
              <a:srgbClr val="000000"/>
            </a:solidFill>
            <a:ln w="1804" cap="flat">
              <a:noFill/>
              <a:prstDash val="solid"/>
              <a:miter/>
            </a:ln>
          </p:spPr>
          <p:txBody>
            <a:bodyPr rtlCol="0" anchor="ctr"/>
            <a:lstStyle/>
            <a:p>
              <a:endParaRPr lang="en-US"/>
            </a:p>
          </p:txBody>
        </p:sp>
        <p:sp>
          <p:nvSpPr>
            <p:cNvPr id="69" name="Freeform 885">
              <a:extLst>
                <a:ext uri="{FF2B5EF4-FFF2-40B4-BE49-F238E27FC236}">
                  <a16:creationId xmlns:a16="http://schemas.microsoft.com/office/drawing/2014/main" id="{8CFDB161-46E2-69B0-7596-1F9F7E8DCEEF}"/>
                </a:ext>
              </a:extLst>
            </p:cNvPr>
            <p:cNvSpPr/>
            <p:nvPr/>
          </p:nvSpPr>
          <p:spPr>
            <a:xfrm>
              <a:off x="7128987" y="2126220"/>
              <a:ext cx="130400" cy="185815"/>
            </a:xfrm>
            <a:custGeom>
              <a:avLst/>
              <a:gdLst>
                <a:gd name="connsiteX0" fmla="*/ 6902 w 130400"/>
                <a:gd name="connsiteY0" fmla="*/ 78807 h 185815"/>
                <a:gd name="connsiteX1" fmla="*/ 53825 w 130400"/>
                <a:gd name="connsiteY1" fmla="*/ 174458 h 185815"/>
                <a:gd name="connsiteX2" fmla="*/ 77828 w 130400"/>
                <a:gd name="connsiteY2" fmla="*/ 180955 h 185815"/>
                <a:gd name="connsiteX3" fmla="*/ 87212 w 130400"/>
                <a:gd name="connsiteY3" fmla="*/ 165254 h 185815"/>
                <a:gd name="connsiteX4" fmla="*/ 116269 w 130400"/>
                <a:gd name="connsiteY4" fmla="*/ 71047 h 185815"/>
                <a:gd name="connsiteX5" fmla="*/ 129804 w 130400"/>
                <a:gd name="connsiteY5" fmla="*/ 11310 h 185815"/>
                <a:gd name="connsiteX6" fmla="*/ 121683 w 130400"/>
                <a:gd name="connsiteY6" fmla="*/ 120 h 185815"/>
                <a:gd name="connsiteX7" fmla="*/ 112659 w 130400"/>
                <a:gd name="connsiteY7" fmla="*/ 7881 h 185815"/>
                <a:gd name="connsiteX8" fmla="*/ 112659 w 130400"/>
                <a:gd name="connsiteY8" fmla="*/ 18529 h 185815"/>
                <a:gd name="connsiteX9" fmla="*/ 72594 w 130400"/>
                <a:gd name="connsiteY9" fmla="*/ 167780 h 185815"/>
                <a:gd name="connsiteX10" fmla="*/ 32709 w 130400"/>
                <a:gd name="connsiteY10" fmla="*/ 94328 h 185815"/>
                <a:gd name="connsiteX11" fmla="*/ 14843 w 130400"/>
                <a:gd name="connsiteY11" fmla="*/ 61662 h 185815"/>
                <a:gd name="connsiteX12" fmla="*/ 3834 w 130400"/>
                <a:gd name="connsiteY12" fmla="*/ 58233 h 185815"/>
                <a:gd name="connsiteX13" fmla="*/ 1487 w 130400"/>
                <a:gd name="connsiteY13" fmla="*/ 69783 h 185815"/>
                <a:gd name="connsiteX14" fmla="*/ 6902 w 130400"/>
                <a:gd name="connsiteY14" fmla="*/ 78807 h 18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400" h="185815">
                  <a:moveTo>
                    <a:pt x="6902" y="78807"/>
                  </a:moveTo>
                  <a:cubicBezTo>
                    <a:pt x="22603" y="110751"/>
                    <a:pt x="38485" y="142514"/>
                    <a:pt x="53825" y="174458"/>
                  </a:cubicBezTo>
                  <a:cubicBezTo>
                    <a:pt x="59961" y="187091"/>
                    <a:pt x="66999" y="189076"/>
                    <a:pt x="77828" y="180955"/>
                  </a:cubicBezTo>
                  <a:cubicBezTo>
                    <a:pt x="83242" y="176804"/>
                    <a:pt x="84686" y="170849"/>
                    <a:pt x="87212" y="165254"/>
                  </a:cubicBezTo>
                  <a:cubicBezTo>
                    <a:pt x="100748" y="134934"/>
                    <a:pt x="106162" y="102269"/>
                    <a:pt x="116269" y="71047"/>
                  </a:cubicBezTo>
                  <a:cubicBezTo>
                    <a:pt x="122585" y="51555"/>
                    <a:pt x="122585" y="30620"/>
                    <a:pt x="129804" y="11310"/>
                  </a:cubicBezTo>
                  <a:cubicBezTo>
                    <a:pt x="131970" y="5715"/>
                    <a:pt x="128000" y="1023"/>
                    <a:pt x="121683" y="120"/>
                  </a:cubicBezTo>
                  <a:cubicBezTo>
                    <a:pt x="116088" y="-782"/>
                    <a:pt x="113742" y="3549"/>
                    <a:pt x="112659" y="7881"/>
                  </a:cubicBezTo>
                  <a:cubicBezTo>
                    <a:pt x="111937" y="11310"/>
                    <a:pt x="113020" y="14919"/>
                    <a:pt x="112659" y="18529"/>
                  </a:cubicBezTo>
                  <a:cubicBezTo>
                    <a:pt x="107245" y="68339"/>
                    <a:pt x="90100" y="114902"/>
                    <a:pt x="72594" y="167780"/>
                  </a:cubicBezTo>
                  <a:cubicBezTo>
                    <a:pt x="54366" y="140890"/>
                    <a:pt x="44440" y="117067"/>
                    <a:pt x="32709" y="94328"/>
                  </a:cubicBezTo>
                  <a:cubicBezTo>
                    <a:pt x="27115" y="83319"/>
                    <a:pt x="20798" y="72490"/>
                    <a:pt x="14843" y="61662"/>
                  </a:cubicBezTo>
                  <a:cubicBezTo>
                    <a:pt x="12316" y="56969"/>
                    <a:pt x="8165" y="55526"/>
                    <a:pt x="3834" y="58233"/>
                  </a:cubicBezTo>
                  <a:cubicBezTo>
                    <a:pt x="-678" y="60940"/>
                    <a:pt x="-859" y="65452"/>
                    <a:pt x="1487" y="69783"/>
                  </a:cubicBezTo>
                  <a:cubicBezTo>
                    <a:pt x="3112" y="72851"/>
                    <a:pt x="5458" y="75558"/>
                    <a:pt x="6902" y="78807"/>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3191792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A1A3A-9E88-6EE2-3385-BED61816DE3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B08B70A-2A34-6A99-07D5-C38BCE0165FB}"/>
              </a:ext>
            </a:extLst>
          </p:cNvPr>
          <p:cNvSpPr/>
          <p:nvPr/>
        </p:nvSpPr>
        <p:spPr>
          <a:xfrm>
            <a:off x="693604" y="3365641"/>
            <a:ext cx="11012621" cy="171954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8884929B-6D23-0F6D-FA1A-10E810D236F7}"/>
              </a:ext>
            </a:extLst>
          </p:cNvPr>
          <p:cNvSpPr/>
          <p:nvPr/>
        </p:nvSpPr>
        <p:spPr>
          <a:xfrm>
            <a:off x="656537" y="3592186"/>
            <a:ext cx="2765565" cy="109964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7" name="Rectangle 6">
            <a:extLst>
              <a:ext uri="{FF2B5EF4-FFF2-40B4-BE49-F238E27FC236}">
                <a16:creationId xmlns:a16="http://schemas.microsoft.com/office/drawing/2014/main" id="{A6FE5A7E-63D5-021B-FDF0-37E8175E4D63}"/>
              </a:ext>
            </a:extLst>
          </p:cNvPr>
          <p:cNvSpPr/>
          <p:nvPr/>
        </p:nvSpPr>
        <p:spPr>
          <a:xfrm>
            <a:off x="720952" y="5291579"/>
            <a:ext cx="11012620" cy="135574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8" name="Freeform: Shape 7">
            <a:extLst>
              <a:ext uri="{FF2B5EF4-FFF2-40B4-BE49-F238E27FC236}">
                <a16:creationId xmlns:a16="http://schemas.microsoft.com/office/drawing/2014/main" id="{087C8011-747A-2F9E-09D1-5F6F60FF4089}"/>
              </a:ext>
            </a:extLst>
          </p:cNvPr>
          <p:cNvSpPr/>
          <p:nvPr/>
        </p:nvSpPr>
        <p:spPr>
          <a:xfrm>
            <a:off x="683881" y="5585916"/>
            <a:ext cx="2765565" cy="815189"/>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3" name="TextBox 12">
            <a:extLst>
              <a:ext uri="{FF2B5EF4-FFF2-40B4-BE49-F238E27FC236}">
                <a16:creationId xmlns:a16="http://schemas.microsoft.com/office/drawing/2014/main" id="{D1212636-1F90-356E-6822-9992B94C4113}"/>
              </a:ext>
            </a:extLst>
          </p:cNvPr>
          <p:cNvSpPr txBox="1"/>
          <p:nvPr/>
        </p:nvSpPr>
        <p:spPr>
          <a:xfrm>
            <a:off x="869771" y="3870403"/>
            <a:ext cx="2339096" cy="461665"/>
          </a:xfrm>
          <a:prstGeom prst="rect">
            <a:avLst/>
          </a:prstGeom>
          <a:noFill/>
        </p:spPr>
        <p:txBody>
          <a:bodyPr wrap="square" rtlCol="0">
            <a:spAutoFit/>
          </a:bodyPr>
          <a:lstStyle/>
          <a:p>
            <a:pPr algn="ctr"/>
            <a:r>
              <a:rPr lang="en-IE" sz="2400" b="1" dirty="0">
                <a:solidFill>
                  <a:schemeClr val="bg1"/>
                </a:solidFill>
              </a:rPr>
              <a:t>Tekjur</a:t>
            </a:r>
          </a:p>
        </p:txBody>
      </p:sp>
      <p:sp>
        <p:nvSpPr>
          <p:cNvPr id="14" name="TextBox 13">
            <a:extLst>
              <a:ext uri="{FF2B5EF4-FFF2-40B4-BE49-F238E27FC236}">
                <a16:creationId xmlns:a16="http://schemas.microsoft.com/office/drawing/2014/main" id="{B4D9B30C-CF93-51D1-6A59-4AFA6EA61DDF}"/>
              </a:ext>
            </a:extLst>
          </p:cNvPr>
          <p:cNvSpPr txBox="1"/>
          <p:nvPr/>
        </p:nvSpPr>
        <p:spPr>
          <a:xfrm>
            <a:off x="897118" y="5689112"/>
            <a:ext cx="2339096" cy="461665"/>
          </a:xfrm>
          <a:prstGeom prst="rect">
            <a:avLst/>
          </a:prstGeom>
          <a:noFill/>
        </p:spPr>
        <p:txBody>
          <a:bodyPr wrap="square" rtlCol="0">
            <a:spAutoFit/>
          </a:bodyPr>
          <a:lstStyle/>
          <a:p>
            <a:pPr algn="ctr"/>
            <a:r>
              <a:rPr lang="en-IE" sz="2400" b="1" dirty="0">
                <a:solidFill>
                  <a:schemeClr val="bg1"/>
                </a:solidFill>
              </a:rPr>
              <a:t>Útgjöld</a:t>
            </a:r>
          </a:p>
        </p:txBody>
      </p:sp>
      <p:sp>
        <p:nvSpPr>
          <p:cNvPr id="17" name="TextBox 16">
            <a:extLst>
              <a:ext uri="{FF2B5EF4-FFF2-40B4-BE49-F238E27FC236}">
                <a16:creationId xmlns:a16="http://schemas.microsoft.com/office/drawing/2014/main" id="{65A43C60-76AB-CC8D-3853-4212301415B6}"/>
              </a:ext>
            </a:extLst>
          </p:cNvPr>
          <p:cNvSpPr txBox="1"/>
          <p:nvPr/>
        </p:nvSpPr>
        <p:spPr>
          <a:xfrm>
            <a:off x="3694059" y="3453375"/>
            <a:ext cx="8012166" cy="1523494"/>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200" dirty="0">
                <a:solidFill>
                  <a:srgbClr val="494949"/>
                </a:solidFill>
              </a:rPr>
              <a:t>Þetta er </a:t>
            </a:r>
            <a:r>
              <a:rPr lang="en-US" sz="2200" b="1" dirty="0">
                <a:solidFill>
                  <a:srgbClr val="494949"/>
                </a:solidFill>
              </a:rPr>
              <a:t>heildarupphæðin frá leigu </a:t>
            </a:r>
            <a:r>
              <a:rPr lang="en-US" sz="2200" dirty="0">
                <a:solidFill>
                  <a:srgbClr val="494949"/>
                </a:solidFill>
              </a:rPr>
              <a:t>(í þessu tilfelli €60.25 þús. á ári, reiknað sem nýting × verð). </a:t>
            </a:r>
          </a:p>
          <a:p>
            <a:pPr marL="342900" indent="-342900">
              <a:spcAft>
                <a:spcPts val="600"/>
              </a:spcAft>
              <a:buFont typeface="Arial" panose="020B0604020202020204" pitchFamily="34" charset="0"/>
              <a:buChar char="•"/>
            </a:pPr>
            <a:r>
              <a:rPr lang="en-US" sz="2200" dirty="0">
                <a:solidFill>
                  <a:srgbClr val="494949"/>
                </a:solidFill>
              </a:rPr>
              <a:t>Ef þú hefur </a:t>
            </a:r>
            <a:r>
              <a:rPr lang="en-US" sz="2200" b="1" dirty="0">
                <a:solidFill>
                  <a:srgbClr val="494949"/>
                </a:solidFill>
              </a:rPr>
              <a:t>aukatekjur </a:t>
            </a:r>
            <a:r>
              <a:rPr lang="en-US" sz="2200" dirty="0">
                <a:solidFill>
                  <a:srgbClr val="494949"/>
                </a:solidFill>
              </a:rPr>
              <a:t>(t.d. sölu á búvörum til gesta eða aukavalkostum við upplifanir), þá teljast þær sem </a:t>
            </a:r>
            <a:r>
              <a:rPr lang="en-US" sz="2200" b="1" dirty="0">
                <a:solidFill>
                  <a:srgbClr val="494949"/>
                </a:solidFill>
              </a:rPr>
              <a:t>viðbótartekjur.</a:t>
            </a:r>
            <a:endParaRPr lang="en-US" sz="2200" dirty="0">
              <a:solidFill>
                <a:srgbClr val="494949"/>
              </a:solidFill>
            </a:endParaRPr>
          </a:p>
        </p:txBody>
      </p:sp>
      <p:sp>
        <p:nvSpPr>
          <p:cNvPr id="19" name="TextBox 18">
            <a:extLst>
              <a:ext uri="{FF2B5EF4-FFF2-40B4-BE49-F238E27FC236}">
                <a16:creationId xmlns:a16="http://schemas.microsoft.com/office/drawing/2014/main" id="{51CE0832-FD65-07FC-60AF-18041B320ED1}"/>
              </a:ext>
            </a:extLst>
          </p:cNvPr>
          <p:cNvSpPr txBox="1"/>
          <p:nvPr/>
        </p:nvSpPr>
        <p:spPr>
          <a:xfrm>
            <a:off x="3688656" y="5358543"/>
            <a:ext cx="8044916" cy="1184940"/>
          </a:xfrm>
          <a:prstGeom prst="rect">
            <a:avLst/>
          </a:prstGeom>
          <a:noFill/>
          <a:ln>
            <a:noFill/>
          </a:ln>
        </p:spPr>
        <p:txBody>
          <a:bodyPr wrap="square" rtlCol="0">
            <a:spAutoFit/>
          </a:bodyPr>
          <a:lstStyle/>
          <a:p>
            <a:pPr>
              <a:spcAft>
                <a:spcPts val="600"/>
              </a:spcAft>
            </a:pPr>
            <a:r>
              <a:rPr lang="en-US" sz="2200" dirty="0">
                <a:solidFill>
                  <a:srgbClr val="494949"/>
                </a:solidFill>
              </a:rPr>
              <a:t>Við höfum skipt þeim í breytilega og fasta, eins og skilgreint var áður. </a:t>
            </a:r>
          </a:p>
          <a:p>
            <a:pPr>
              <a:spcAft>
                <a:spcPts val="600"/>
              </a:spcAft>
            </a:pPr>
            <a:r>
              <a:rPr lang="en-US" sz="2200" dirty="0">
                <a:solidFill>
                  <a:srgbClr val="494949"/>
                </a:solidFill>
              </a:rPr>
              <a:t>Þú gætir líka séð þau flokkuð saman; hér eru heildarrekstursútgjöld €19,4 þús. á árinu.</a:t>
            </a:r>
          </a:p>
        </p:txBody>
      </p:sp>
      <p:sp>
        <p:nvSpPr>
          <p:cNvPr id="21" name="Text Placeholder 2">
            <a:extLst>
              <a:ext uri="{FF2B5EF4-FFF2-40B4-BE49-F238E27FC236}">
                <a16:creationId xmlns:a16="http://schemas.microsoft.com/office/drawing/2014/main" id="{F5CB3B7F-19F1-4CE5-F5B7-2305B29345E3}"/>
              </a:ext>
            </a:extLst>
          </p:cNvPr>
          <p:cNvSpPr txBox="1">
            <a:spLocks/>
          </p:cNvSpPr>
          <p:nvPr/>
        </p:nvSpPr>
        <p:spPr>
          <a:xfrm>
            <a:off x="788656" y="177865"/>
            <a:ext cx="1061468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E96751"/>
                </a:solidFill>
              </a:rPr>
              <a:t>Skýring á hugtökum: </a:t>
            </a:r>
            <a:r>
              <a:rPr lang="en-US" sz="3200" b="0" dirty="0">
                <a:solidFill>
                  <a:srgbClr val="595959"/>
                </a:solidFill>
              </a:rPr>
              <a:t>Grunn rekstrarreikningur (hagnaður/tap)</a:t>
            </a:r>
          </a:p>
        </p:txBody>
      </p:sp>
      <p:sp>
        <p:nvSpPr>
          <p:cNvPr id="10" name="Rectangle 9">
            <a:extLst>
              <a:ext uri="{FF2B5EF4-FFF2-40B4-BE49-F238E27FC236}">
                <a16:creationId xmlns:a16="http://schemas.microsoft.com/office/drawing/2014/main" id="{FCFC2A0B-9745-81EC-54E8-0CD3E7AD0409}"/>
              </a:ext>
            </a:extLst>
          </p:cNvPr>
          <p:cNvSpPr/>
          <p:nvPr/>
        </p:nvSpPr>
        <p:spPr>
          <a:xfrm>
            <a:off x="693604" y="818038"/>
            <a:ext cx="11012621" cy="238911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Freeform: Shape 10">
            <a:extLst>
              <a:ext uri="{FF2B5EF4-FFF2-40B4-BE49-F238E27FC236}">
                <a16:creationId xmlns:a16="http://schemas.microsoft.com/office/drawing/2014/main" id="{A3DF7C3E-3A7E-5810-1470-23F598D8BDAB}"/>
              </a:ext>
            </a:extLst>
          </p:cNvPr>
          <p:cNvSpPr/>
          <p:nvPr/>
        </p:nvSpPr>
        <p:spPr>
          <a:xfrm>
            <a:off x="656537" y="1138874"/>
            <a:ext cx="2765565" cy="109964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2" name="TextBox 11">
            <a:extLst>
              <a:ext uri="{FF2B5EF4-FFF2-40B4-BE49-F238E27FC236}">
                <a16:creationId xmlns:a16="http://schemas.microsoft.com/office/drawing/2014/main" id="{E1081926-740E-50A1-5093-2A016013050E}"/>
              </a:ext>
            </a:extLst>
          </p:cNvPr>
          <p:cNvSpPr txBox="1"/>
          <p:nvPr/>
        </p:nvSpPr>
        <p:spPr>
          <a:xfrm>
            <a:off x="869771" y="1201337"/>
            <a:ext cx="2339096" cy="830997"/>
          </a:xfrm>
          <a:prstGeom prst="rect">
            <a:avLst/>
          </a:prstGeom>
          <a:noFill/>
        </p:spPr>
        <p:txBody>
          <a:bodyPr wrap="square" rtlCol="0">
            <a:spAutoFit/>
          </a:bodyPr>
          <a:lstStyle/>
          <a:p>
            <a:pPr algn="ctr"/>
            <a:r>
              <a:rPr lang="en-IE" sz="2400" b="1" dirty="0">
                <a:solidFill>
                  <a:schemeClr val="bg1"/>
                </a:solidFill>
              </a:rPr>
              <a:t>Tekju- og gjaldayfirlit</a:t>
            </a:r>
          </a:p>
        </p:txBody>
      </p:sp>
      <p:sp>
        <p:nvSpPr>
          <p:cNvPr id="15" name="TextBox 14">
            <a:extLst>
              <a:ext uri="{FF2B5EF4-FFF2-40B4-BE49-F238E27FC236}">
                <a16:creationId xmlns:a16="http://schemas.microsoft.com/office/drawing/2014/main" id="{5E136B91-71F3-8670-E34F-EBB3A9358C75}"/>
              </a:ext>
            </a:extLst>
          </p:cNvPr>
          <p:cNvSpPr txBox="1"/>
          <p:nvPr/>
        </p:nvSpPr>
        <p:spPr>
          <a:xfrm>
            <a:off x="3694059" y="1000063"/>
            <a:ext cx="8012166" cy="2200602"/>
          </a:xfrm>
          <a:prstGeom prst="rect">
            <a:avLst/>
          </a:prstGeom>
          <a:noFill/>
        </p:spPr>
        <p:txBody>
          <a:bodyPr wrap="square" rtlCol="0">
            <a:spAutoFit/>
          </a:bodyPr>
          <a:lstStyle/>
          <a:p>
            <a:pPr>
              <a:spcAft>
                <a:spcPts val="600"/>
              </a:spcAft>
            </a:pPr>
            <a:r>
              <a:rPr lang="en-US" sz="2200" b="1" dirty="0">
                <a:solidFill>
                  <a:srgbClr val="494949"/>
                </a:solidFill>
              </a:rPr>
              <a:t>Tekjuyfirlit spyr í grundvallaratriðum: </a:t>
            </a:r>
            <a:r>
              <a:rPr lang="en-US" sz="2200" i="1" dirty="0">
                <a:solidFill>
                  <a:srgbClr val="E96751"/>
                </a:solidFill>
              </a:rPr>
              <a:t>"Eftir að öllum reikningum hefur verið greitt, hversu mikið fé gerði fyrirtækið (eða tapaði)?" </a:t>
            </a:r>
          </a:p>
          <a:p>
            <a:pPr>
              <a:spcAft>
                <a:spcPts val="600"/>
              </a:spcAft>
            </a:pPr>
            <a:r>
              <a:rPr lang="en-US" sz="2200" dirty="0">
                <a:solidFill>
                  <a:srgbClr val="494949"/>
                </a:solidFill>
              </a:rPr>
              <a:t>Fyrir nýliða er markmiðið að tryggja að þetta sé </a:t>
            </a:r>
            <a:r>
              <a:rPr lang="en-US" sz="2200" b="1" dirty="0">
                <a:solidFill>
                  <a:srgbClr val="494949"/>
                </a:solidFill>
              </a:rPr>
              <a:t>jákvætt gildi </a:t>
            </a:r>
            <a:r>
              <a:rPr lang="en-US" sz="2200" dirty="0">
                <a:solidFill>
                  <a:srgbClr val="494949"/>
                </a:solidFill>
              </a:rPr>
              <a:t>og skilja ástæðuna. Með því að setja fram allar </a:t>
            </a:r>
            <a:r>
              <a:rPr lang="en-US" sz="2200" b="1" dirty="0">
                <a:solidFill>
                  <a:srgbClr val="494949"/>
                </a:solidFill>
              </a:rPr>
              <a:t>tekjur og allan kostnað </a:t>
            </a:r>
            <a:r>
              <a:rPr lang="en-US" sz="2200" dirty="0">
                <a:solidFill>
                  <a:srgbClr val="494949"/>
                </a:solidFill>
              </a:rPr>
              <a:t>skýrt geturðu séð hvar peningarnir fara og </a:t>
            </a:r>
            <a:r>
              <a:rPr lang="en-US" sz="2200" b="1" dirty="0">
                <a:solidFill>
                  <a:srgbClr val="494949"/>
                </a:solidFill>
              </a:rPr>
              <a:t>greint hvort einhver kostnaður virðist of hár miðað við tekjur.</a:t>
            </a:r>
          </a:p>
        </p:txBody>
      </p:sp>
    </p:spTree>
    <p:extLst>
      <p:ext uri="{BB962C8B-B14F-4D97-AF65-F5344CB8AC3E}">
        <p14:creationId xmlns:p14="http://schemas.microsoft.com/office/powerpoint/2010/main" val="3603654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0D935-E155-BF24-226D-24219C77F95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BA5F6B5-656D-4B61-5DFA-8E4B0D230D0F}"/>
              </a:ext>
            </a:extLst>
          </p:cNvPr>
          <p:cNvSpPr>
            <a:spLocks noGrp="1"/>
          </p:cNvSpPr>
          <p:nvPr>
            <p:ph type="body" sz="quarter" idx="28"/>
          </p:nvPr>
        </p:nvSpPr>
        <p:spPr>
          <a:xfrm>
            <a:off x="466725" y="1342701"/>
            <a:ext cx="5261248" cy="4671588"/>
          </a:xfrm>
        </p:spPr>
        <p:txBody>
          <a:bodyPr/>
          <a:lstStyle/>
          <a:p>
            <a:pPr marL="0" indent="0">
              <a:spcAft>
                <a:spcPts val="600"/>
              </a:spcAft>
            </a:pPr>
            <a:r>
              <a:rPr lang="en-US" b="1" i="1" dirty="0"/>
              <a:t>Aðstoðar þig við að bjóða gestum meira á meðan þú eykur tekjur þínar. Sýnir þér hvernig þú getur þjónað fjölbreyttari hópi viðskiptavina og </a:t>
            </a:r>
            <a:r>
              <a:rPr lang="en-US" b="1" i="1" dirty="0" err="1"/>
              <a:t>hámarkað </a:t>
            </a:r>
            <a:r>
              <a:rPr lang="en-US" b="1" i="1" dirty="0"/>
              <a:t>tekjur á hverja dvöl.</a:t>
            </a:r>
          </a:p>
          <a:p>
            <a:pPr marL="0" indent="0">
              <a:spcAft>
                <a:spcPts val="600"/>
              </a:spcAft>
            </a:pPr>
            <a:r>
              <a:rPr lang="en-US" dirty="0"/>
              <a:t>Þegar </a:t>
            </a:r>
            <a:r>
              <a:rPr lang="en-US" b="1" dirty="0"/>
              <a:t>grunnverðlagningin </a:t>
            </a:r>
            <a:r>
              <a:rPr lang="en-US" dirty="0"/>
              <a:t>er komin á sinn stað geturðu aukið </a:t>
            </a:r>
            <a:r>
              <a:rPr lang="en-US" b="1" dirty="0"/>
              <a:t>tekjur á hverja bókun </a:t>
            </a:r>
            <a:r>
              <a:rPr lang="en-US" dirty="0"/>
              <a:t>með því að bjóða upp á </a:t>
            </a:r>
            <a:r>
              <a:rPr lang="en-US" b="1" dirty="0"/>
              <a:t>viðbótarþjónustu </a:t>
            </a:r>
            <a:r>
              <a:rPr lang="en-US" dirty="0"/>
              <a:t>og </a:t>
            </a:r>
            <a:r>
              <a:rPr lang="en-US" b="1" dirty="0"/>
              <a:t>stigbundin pakka</a:t>
            </a:r>
            <a:r>
              <a:rPr lang="en-US" dirty="0"/>
              <a:t>. Þetta gæti falið í sér snemmtæka innritun, morgunverð, leiðsögn eða úrvalsþjónustu. Hvort sem þú rekur einfalda kofa eða lúxusgistingu gerir stigbundin verðlagning þér kleift að mæta mismunandi </a:t>
            </a:r>
            <a:r>
              <a:rPr lang="en-US" b="1" dirty="0"/>
              <a:t>gestum </a:t>
            </a:r>
            <a:r>
              <a:rPr lang="en-US" dirty="0"/>
              <a:t>og </a:t>
            </a:r>
            <a:r>
              <a:rPr lang="en-US" b="1" dirty="0"/>
              <a:t>eyðslustigum</a:t>
            </a:r>
            <a:r>
              <a:rPr lang="en-US" dirty="0"/>
              <a:t>. Þessi kafli sýnir hvernig á að hanna aðlaðandi viðbætur og stig til að auka tekjur án þess að þurfa fleiri bókanir.</a:t>
            </a:r>
            <a:endParaRPr lang="en-IE" dirty="0"/>
          </a:p>
        </p:txBody>
      </p:sp>
      <p:sp>
        <p:nvSpPr>
          <p:cNvPr id="13" name="Text Placeholder 12">
            <a:extLst>
              <a:ext uri="{FF2B5EF4-FFF2-40B4-BE49-F238E27FC236}">
                <a16:creationId xmlns:a16="http://schemas.microsoft.com/office/drawing/2014/main" id="{0A945014-1A8E-81EE-5F3F-4EB3E3AFF042}"/>
              </a:ext>
            </a:extLst>
          </p:cNvPr>
          <p:cNvSpPr>
            <a:spLocks noGrp="1"/>
          </p:cNvSpPr>
          <p:nvPr>
            <p:ph type="body" sz="quarter" idx="27"/>
          </p:nvPr>
        </p:nvSpPr>
        <p:spPr>
          <a:xfrm>
            <a:off x="0" y="383586"/>
            <a:ext cx="5891165" cy="720752"/>
          </a:xfrm>
        </p:spPr>
        <p:txBody>
          <a:bodyPr/>
          <a:lstStyle/>
          <a:p>
            <a:pPr algn="r"/>
            <a:r>
              <a:rPr lang="en-IE" sz="3200" dirty="0"/>
              <a:t>Uppselging og stigbundnar valmöguleikar</a:t>
            </a:r>
          </a:p>
        </p:txBody>
      </p:sp>
      <p:sp>
        <p:nvSpPr>
          <p:cNvPr id="16" name="Text Placeholder 4">
            <a:extLst>
              <a:ext uri="{FF2B5EF4-FFF2-40B4-BE49-F238E27FC236}">
                <a16:creationId xmlns:a16="http://schemas.microsoft.com/office/drawing/2014/main" id="{865A548E-C66B-CC9A-88BD-E46D02CB5DC3}"/>
              </a:ext>
            </a:extLst>
          </p:cNvPr>
          <p:cNvSpPr txBox="1">
            <a:spLocks/>
          </p:cNvSpPr>
          <p:nvPr/>
        </p:nvSpPr>
        <p:spPr>
          <a:xfrm>
            <a:off x="5884585" y="2252978"/>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35</a:t>
            </a:r>
          </a:p>
        </p:txBody>
      </p:sp>
      <p:sp>
        <p:nvSpPr>
          <p:cNvPr id="17" name="Text Placeholder 5">
            <a:extLst>
              <a:ext uri="{FF2B5EF4-FFF2-40B4-BE49-F238E27FC236}">
                <a16:creationId xmlns:a16="http://schemas.microsoft.com/office/drawing/2014/main" id="{BB82CDDF-6F1B-E152-E46F-14BD2D8A1D58}"/>
              </a:ext>
            </a:extLst>
          </p:cNvPr>
          <p:cNvSpPr txBox="1">
            <a:spLocks/>
          </p:cNvSpPr>
          <p:nvPr/>
        </p:nvSpPr>
        <p:spPr>
          <a:xfrm>
            <a:off x="6719880" y="2365711"/>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Stigverðlagning og viðbótarmöguleikar: </a:t>
            </a:r>
            <a:r>
              <a:rPr lang="en-US" sz="2200" b="1" dirty="0">
                <a:solidFill>
                  <a:srgbClr val="E96751"/>
                </a:solidFill>
              </a:rPr>
              <a:t>Grunnstig</a:t>
            </a:r>
          </a:p>
          <a:p>
            <a:pPr marL="0" indent="0">
              <a:spcBef>
                <a:spcPts val="0"/>
              </a:spcBef>
              <a:buNone/>
            </a:pPr>
            <a:r>
              <a:rPr lang="en-US" sz="1800" i="1" dirty="0">
                <a:solidFill>
                  <a:srgbClr val="595959"/>
                </a:solidFill>
              </a:rPr>
              <a:t>Einföld viðbótarþjónusta eins og seinkun innritunar eða morgunverður. </a:t>
            </a:r>
          </a:p>
          <a:p>
            <a:pPr marL="0" indent="0">
              <a:spcBef>
                <a:spcPts val="0"/>
              </a:spcBef>
              <a:buFont typeface="Arial" panose="020B0604020202020204" pitchFamily="34" charset="0"/>
              <a:buNone/>
            </a:pPr>
            <a:endParaRPr lang="en-IE" sz="2200" b="1" dirty="0">
              <a:solidFill>
                <a:srgbClr val="E96751"/>
              </a:solidFill>
            </a:endParaRPr>
          </a:p>
        </p:txBody>
      </p:sp>
      <p:sp>
        <p:nvSpPr>
          <p:cNvPr id="18" name="Text Placeholder 6">
            <a:extLst>
              <a:ext uri="{FF2B5EF4-FFF2-40B4-BE49-F238E27FC236}">
                <a16:creationId xmlns:a16="http://schemas.microsoft.com/office/drawing/2014/main" id="{37AD4D46-2094-9B72-B184-909DA1D84548}"/>
              </a:ext>
            </a:extLst>
          </p:cNvPr>
          <p:cNvSpPr txBox="1">
            <a:spLocks/>
          </p:cNvSpPr>
          <p:nvPr/>
        </p:nvSpPr>
        <p:spPr>
          <a:xfrm>
            <a:off x="5891164" y="3167965"/>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36</a:t>
            </a:r>
          </a:p>
        </p:txBody>
      </p:sp>
      <p:sp>
        <p:nvSpPr>
          <p:cNvPr id="19" name="Text Placeholder 7">
            <a:extLst>
              <a:ext uri="{FF2B5EF4-FFF2-40B4-BE49-F238E27FC236}">
                <a16:creationId xmlns:a16="http://schemas.microsoft.com/office/drawing/2014/main" id="{AAEDA0F6-4282-37A0-930F-132105D5AE2E}"/>
              </a:ext>
            </a:extLst>
          </p:cNvPr>
          <p:cNvSpPr txBox="1">
            <a:spLocks/>
          </p:cNvSpPr>
          <p:nvPr/>
        </p:nvSpPr>
        <p:spPr>
          <a:xfrm>
            <a:off x="6726460" y="3302587"/>
            <a:ext cx="5261248"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Stigskipt verðlagning og viðbótarvalkostir: </a:t>
            </a:r>
            <a:r>
              <a:rPr lang="en-US" sz="2200" b="1" dirty="0">
                <a:solidFill>
                  <a:srgbClr val="E96751"/>
                </a:solidFill>
              </a:rPr>
              <a:t>Háþróað</a:t>
            </a:r>
          </a:p>
          <a:p>
            <a:pPr marL="0" indent="0">
              <a:spcBef>
                <a:spcPts val="0"/>
              </a:spcBef>
              <a:buNone/>
            </a:pPr>
            <a:r>
              <a:rPr lang="en-US" sz="1800" i="1" dirty="0">
                <a:solidFill>
                  <a:srgbClr val="595959"/>
                </a:solidFill>
              </a:rPr>
              <a:t>Pökkum eins og vellíðunarfríum eða þemabundnum upplifunum.</a:t>
            </a:r>
          </a:p>
          <a:p>
            <a:pPr marL="0" indent="0">
              <a:spcBef>
                <a:spcPts val="0"/>
              </a:spcBef>
              <a:buFont typeface="Arial" panose="020B0604020202020204" pitchFamily="34" charset="0"/>
              <a:buNone/>
            </a:pPr>
            <a:endParaRPr lang="en-IE" sz="2200" b="1" dirty="0">
              <a:solidFill>
                <a:srgbClr val="E96751"/>
              </a:solidFill>
            </a:endParaRPr>
          </a:p>
        </p:txBody>
      </p:sp>
      <p:sp>
        <p:nvSpPr>
          <p:cNvPr id="20" name="Text Placeholder 8">
            <a:extLst>
              <a:ext uri="{FF2B5EF4-FFF2-40B4-BE49-F238E27FC236}">
                <a16:creationId xmlns:a16="http://schemas.microsoft.com/office/drawing/2014/main" id="{D9DD03A0-FB0A-CFD7-57BF-F58C2F24B37C}"/>
              </a:ext>
            </a:extLst>
          </p:cNvPr>
          <p:cNvSpPr txBox="1">
            <a:spLocks/>
          </p:cNvSpPr>
          <p:nvPr/>
        </p:nvSpPr>
        <p:spPr>
          <a:xfrm>
            <a:off x="5912867" y="4082953"/>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37</a:t>
            </a:r>
          </a:p>
        </p:txBody>
      </p:sp>
      <p:sp>
        <p:nvSpPr>
          <p:cNvPr id="21" name="Text Placeholder 9">
            <a:extLst>
              <a:ext uri="{FF2B5EF4-FFF2-40B4-BE49-F238E27FC236}">
                <a16:creationId xmlns:a16="http://schemas.microsoft.com/office/drawing/2014/main" id="{A293B788-3115-FC66-D244-FD9D9D12975F}"/>
              </a:ext>
            </a:extLst>
          </p:cNvPr>
          <p:cNvSpPr txBox="1">
            <a:spLocks/>
          </p:cNvSpPr>
          <p:nvPr/>
        </p:nvSpPr>
        <p:spPr>
          <a:xfrm>
            <a:off x="6748162" y="4236036"/>
            <a:ext cx="5259945"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Stigverðlagning og viðbótarmöguleikar: </a:t>
            </a:r>
          </a:p>
          <a:p>
            <a:pPr marL="0" indent="0">
              <a:spcBef>
                <a:spcPts val="0"/>
              </a:spcBef>
              <a:buFont typeface="Arial" panose="020B0604020202020204" pitchFamily="34" charset="0"/>
              <a:buNone/>
            </a:pPr>
            <a:r>
              <a:rPr lang="en-US" sz="2200" b="1" dirty="0">
                <a:solidFill>
                  <a:srgbClr val="E96751"/>
                </a:solidFill>
              </a:rPr>
              <a:t>Lúxusdvöl</a:t>
            </a:r>
          </a:p>
          <a:p>
            <a:pPr marL="0" indent="0">
              <a:spcBef>
                <a:spcPts val="0"/>
              </a:spcBef>
              <a:buNone/>
            </a:pPr>
            <a:r>
              <a:rPr lang="en-US" sz="1800" i="1" dirty="0">
                <a:solidFill>
                  <a:srgbClr val="595959"/>
                </a:solidFill>
              </a:rPr>
              <a:t>Premium tilboð fyrir hátekjuhæstu gesti.</a:t>
            </a:r>
          </a:p>
          <a:p>
            <a:pPr marL="0" indent="0">
              <a:spcBef>
                <a:spcPts val="0"/>
              </a:spcBef>
              <a:buFont typeface="Arial" panose="020B0604020202020204" pitchFamily="34" charset="0"/>
              <a:buNone/>
            </a:pPr>
            <a:endParaRPr lang="en-IE" sz="2200" b="1" dirty="0">
              <a:solidFill>
                <a:srgbClr val="E96751"/>
              </a:solidFill>
            </a:endParaRPr>
          </a:p>
        </p:txBody>
      </p:sp>
      <p:sp>
        <p:nvSpPr>
          <p:cNvPr id="22" name="Text Placeholder 10">
            <a:extLst>
              <a:ext uri="{FF2B5EF4-FFF2-40B4-BE49-F238E27FC236}">
                <a16:creationId xmlns:a16="http://schemas.microsoft.com/office/drawing/2014/main" id="{5D2D6981-2459-1442-D5A9-CBA249F5EB21}"/>
              </a:ext>
            </a:extLst>
          </p:cNvPr>
          <p:cNvSpPr txBox="1">
            <a:spLocks/>
          </p:cNvSpPr>
          <p:nvPr/>
        </p:nvSpPr>
        <p:spPr>
          <a:xfrm>
            <a:off x="5891164" y="4997940"/>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38</a:t>
            </a:r>
          </a:p>
        </p:txBody>
      </p:sp>
      <p:sp>
        <p:nvSpPr>
          <p:cNvPr id="23" name="Text Placeholder 11">
            <a:extLst>
              <a:ext uri="{FF2B5EF4-FFF2-40B4-BE49-F238E27FC236}">
                <a16:creationId xmlns:a16="http://schemas.microsoft.com/office/drawing/2014/main" id="{09FFE93B-8019-364B-F6E8-E6C67A03B0B6}"/>
              </a:ext>
            </a:extLst>
          </p:cNvPr>
          <p:cNvSpPr txBox="1">
            <a:spLocks/>
          </p:cNvSpPr>
          <p:nvPr/>
        </p:nvSpPr>
        <p:spPr>
          <a:xfrm>
            <a:off x="6726458" y="5227073"/>
            <a:ext cx="5259945"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Stigbundin verðlagning og viðbótarmöguleikar: </a:t>
            </a:r>
          </a:p>
          <a:p>
            <a:pPr marL="0" indent="0">
              <a:spcBef>
                <a:spcPts val="0"/>
              </a:spcBef>
              <a:buFont typeface="Arial" panose="020B0604020202020204" pitchFamily="34" charset="0"/>
              <a:buNone/>
            </a:pPr>
            <a:r>
              <a:rPr lang="en-US" sz="2200" b="1" dirty="0">
                <a:solidFill>
                  <a:srgbClr val="E96751"/>
                </a:solidFill>
              </a:rPr>
              <a:t>Ódýrt dvöl</a:t>
            </a:r>
          </a:p>
          <a:p>
            <a:pPr marL="0" indent="0">
              <a:spcBef>
                <a:spcPts val="0"/>
              </a:spcBef>
              <a:buNone/>
            </a:pPr>
            <a:r>
              <a:rPr lang="en-US" sz="1800" i="1" dirty="0">
                <a:solidFill>
                  <a:srgbClr val="595959"/>
                </a:solidFill>
              </a:rPr>
              <a:t>Verðmiðuð viðbótartilboð fyrir verðmeðvitaða </a:t>
            </a:r>
            <a:r>
              <a:rPr lang="en-US" sz="1800" i="1" dirty="0" err="1">
                <a:solidFill>
                  <a:srgbClr val="595959"/>
                </a:solidFill>
              </a:rPr>
              <a:t>ferðalanga</a:t>
            </a:r>
            <a:r>
              <a:rPr lang="en-US" sz="1800" i="1" dirty="0">
                <a:solidFill>
                  <a:srgbClr val="595959"/>
                </a:solidFill>
              </a:rPr>
              <a:t>.</a:t>
            </a:r>
          </a:p>
          <a:p>
            <a:pPr marL="0" indent="0">
              <a:spcBef>
                <a:spcPts val="0"/>
              </a:spcBef>
              <a:buFont typeface="Arial" panose="020B0604020202020204" pitchFamily="34" charset="0"/>
              <a:buNone/>
            </a:pPr>
            <a:endParaRPr lang="en-IE" sz="2200" b="1" dirty="0">
              <a:solidFill>
                <a:srgbClr val="E96751"/>
              </a:solidFill>
            </a:endParaRPr>
          </a:p>
        </p:txBody>
      </p:sp>
      <p:cxnSp>
        <p:nvCxnSpPr>
          <p:cNvPr id="28" name="Straight Connector 27">
            <a:extLst>
              <a:ext uri="{FF2B5EF4-FFF2-40B4-BE49-F238E27FC236}">
                <a16:creationId xmlns:a16="http://schemas.microsoft.com/office/drawing/2014/main" id="{ECBCB4A3-DAEF-1EE4-5E10-A3D0B2FE83BD}"/>
              </a:ext>
            </a:extLst>
          </p:cNvPr>
          <p:cNvCxnSpPr>
            <a:cxnSpLocks/>
          </p:cNvCxnSpPr>
          <p:nvPr/>
        </p:nvCxnSpPr>
        <p:spPr>
          <a:xfrm flipH="1">
            <a:off x="5726023" y="30365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1B90E43-CA45-4F07-E60F-5CAB80A7EFCF}"/>
              </a:ext>
            </a:extLst>
          </p:cNvPr>
          <p:cNvCxnSpPr>
            <a:cxnSpLocks/>
          </p:cNvCxnSpPr>
          <p:nvPr/>
        </p:nvCxnSpPr>
        <p:spPr>
          <a:xfrm flipH="1">
            <a:off x="5777958" y="39699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B1B6AF-F44F-040E-6246-82862F68368E}"/>
              </a:ext>
            </a:extLst>
          </p:cNvPr>
          <p:cNvCxnSpPr>
            <a:cxnSpLocks/>
          </p:cNvCxnSpPr>
          <p:nvPr/>
        </p:nvCxnSpPr>
        <p:spPr>
          <a:xfrm flipH="1">
            <a:off x="5810446" y="49034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371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111C3-5CB7-1101-8BC5-8D7037D07ADC}"/>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1448D41-5388-24D2-9639-BCDEDF3D5314}"/>
              </a:ext>
            </a:extLst>
          </p:cNvPr>
          <p:cNvSpPr txBox="1"/>
          <p:nvPr/>
        </p:nvSpPr>
        <p:spPr>
          <a:xfrm>
            <a:off x="974546" y="1755131"/>
            <a:ext cx="2339096" cy="461665"/>
          </a:xfrm>
          <a:prstGeom prst="rect">
            <a:avLst/>
          </a:prstGeom>
          <a:noFill/>
        </p:spPr>
        <p:txBody>
          <a:bodyPr wrap="square" rtlCol="0">
            <a:spAutoFit/>
          </a:bodyPr>
          <a:lstStyle/>
          <a:p>
            <a:pPr algn="ctr"/>
            <a:r>
              <a:rPr lang="en-IE" sz="2400" b="1" dirty="0">
                <a:solidFill>
                  <a:schemeClr val="bg1"/>
                </a:solidFill>
              </a:rPr>
              <a:t>Tekjur</a:t>
            </a:r>
          </a:p>
        </p:txBody>
      </p:sp>
      <p:sp>
        <p:nvSpPr>
          <p:cNvPr id="14" name="TextBox 13">
            <a:extLst>
              <a:ext uri="{FF2B5EF4-FFF2-40B4-BE49-F238E27FC236}">
                <a16:creationId xmlns:a16="http://schemas.microsoft.com/office/drawing/2014/main" id="{E4ED50DE-AF88-60F4-4234-B1DD36E5C2CD}"/>
              </a:ext>
            </a:extLst>
          </p:cNvPr>
          <p:cNvSpPr txBox="1"/>
          <p:nvPr/>
        </p:nvSpPr>
        <p:spPr>
          <a:xfrm>
            <a:off x="1001893" y="3704535"/>
            <a:ext cx="2339096" cy="584775"/>
          </a:xfrm>
          <a:prstGeom prst="rect">
            <a:avLst/>
          </a:prstGeom>
          <a:noFill/>
        </p:spPr>
        <p:txBody>
          <a:bodyPr wrap="square" rtlCol="0">
            <a:spAutoFit/>
          </a:bodyPr>
          <a:lstStyle/>
          <a:p>
            <a:pPr algn="ctr"/>
            <a:r>
              <a:rPr lang="en-IE" sz="3200" b="1" dirty="0">
                <a:solidFill>
                  <a:schemeClr val="bg1"/>
                </a:solidFill>
              </a:rPr>
              <a:t>Útgjöld</a:t>
            </a:r>
          </a:p>
        </p:txBody>
      </p:sp>
      <p:sp>
        <p:nvSpPr>
          <p:cNvPr id="21" name="Text Placeholder 2">
            <a:extLst>
              <a:ext uri="{FF2B5EF4-FFF2-40B4-BE49-F238E27FC236}">
                <a16:creationId xmlns:a16="http://schemas.microsoft.com/office/drawing/2014/main" id="{58724247-62B7-3F3B-A407-89AC67257844}"/>
              </a:ext>
            </a:extLst>
          </p:cNvPr>
          <p:cNvSpPr txBox="1">
            <a:spLocks/>
          </p:cNvSpPr>
          <p:nvPr/>
        </p:nvSpPr>
        <p:spPr>
          <a:xfrm>
            <a:off x="788656" y="731684"/>
            <a:ext cx="1061468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E96751"/>
                </a:solidFill>
              </a:rPr>
              <a:t>Skýring á hugtökum: </a:t>
            </a:r>
            <a:r>
              <a:rPr lang="en-US" sz="3200" b="0" dirty="0">
                <a:solidFill>
                  <a:srgbClr val="595959"/>
                </a:solidFill>
              </a:rPr>
              <a:t>Grunn tekju- og gjaldayfirlit (hagnaður/tap)</a:t>
            </a:r>
          </a:p>
        </p:txBody>
      </p:sp>
      <p:sp>
        <p:nvSpPr>
          <p:cNvPr id="2" name="Rectangle 1">
            <a:extLst>
              <a:ext uri="{FF2B5EF4-FFF2-40B4-BE49-F238E27FC236}">
                <a16:creationId xmlns:a16="http://schemas.microsoft.com/office/drawing/2014/main" id="{01D1B861-7211-9FC0-078B-877B877A806F}"/>
              </a:ext>
            </a:extLst>
          </p:cNvPr>
          <p:cNvSpPr/>
          <p:nvPr/>
        </p:nvSpPr>
        <p:spPr>
          <a:xfrm>
            <a:off x="798380" y="1352968"/>
            <a:ext cx="11012620" cy="4295565"/>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3" name="Freeform: Shape 2">
            <a:extLst>
              <a:ext uri="{FF2B5EF4-FFF2-40B4-BE49-F238E27FC236}">
                <a16:creationId xmlns:a16="http://schemas.microsoft.com/office/drawing/2014/main" id="{8DB3BA9D-BE02-5917-29CA-895B21309726}"/>
              </a:ext>
            </a:extLst>
          </p:cNvPr>
          <p:cNvSpPr/>
          <p:nvPr/>
        </p:nvSpPr>
        <p:spPr>
          <a:xfrm>
            <a:off x="761309" y="1919651"/>
            <a:ext cx="2765565" cy="124378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4" name="TextBox 3">
            <a:extLst>
              <a:ext uri="{FF2B5EF4-FFF2-40B4-BE49-F238E27FC236}">
                <a16:creationId xmlns:a16="http://schemas.microsoft.com/office/drawing/2014/main" id="{A4D84A0F-9FC5-6194-D436-6410B98F9BD5}"/>
              </a:ext>
            </a:extLst>
          </p:cNvPr>
          <p:cNvSpPr txBox="1"/>
          <p:nvPr/>
        </p:nvSpPr>
        <p:spPr>
          <a:xfrm>
            <a:off x="974546" y="2296229"/>
            <a:ext cx="2339096" cy="461665"/>
          </a:xfrm>
          <a:prstGeom prst="rect">
            <a:avLst/>
          </a:prstGeom>
          <a:noFill/>
        </p:spPr>
        <p:txBody>
          <a:bodyPr wrap="square" rtlCol="0">
            <a:spAutoFit/>
          </a:bodyPr>
          <a:lstStyle/>
          <a:p>
            <a:pPr algn="ctr"/>
            <a:r>
              <a:rPr lang="en-IE" sz="2400" b="1" dirty="0">
                <a:solidFill>
                  <a:schemeClr val="bg1"/>
                </a:solidFill>
              </a:rPr>
              <a:t>Hreinn hagnaður</a:t>
            </a:r>
          </a:p>
        </p:txBody>
      </p:sp>
      <p:sp>
        <p:nvSpPr>
          <p:cNvPr id="9" name="TextBox 8">
            <a:extLst>
              <a:ext uri="{FF2B5EF4-FFF2-40B4-BE49-F238E27FC236}">
                <a16:creationId xmlns:a16="http://schemas.microsoft.com/office/drawing/2014/main" id="{401F8D88-FEAB-D498-2E94-8468D8DBC8CC}"/>
              </a:ext>
            </a:extLst>
          </p:cNvPr>
          <p:cNvSpPr txBox="1"/>
          <p:nvPr/>
        </p:nvSpPr>
        <p:spPr>
          <a:xfrm>
            <a:off x="3703040" y="1535338"/>
            <a:ext cx="8044916" cy="3708708"/>
          </a:xfrm>
          <a:prstGeom prst="rect">
            <a:avLst/>
          </a:prstGeom>
          <a:noFill/>
          <a:ln>
            <a:noFill/>
          </a:ln>
        </p:spPr>
        <p:txBody>
          <a:bodyPr wrap="square" rtlCol="0">
            <a:spAutoFit/>
          </a:bodyPr>
          <a:lstStyle/>
          <a:p>
            <a:pPr>
              <a:spcAft>
                <a:spcPts val="600"/>
              </a:spcAft>
            </a:pPr>
            <a:r>
              <a:rPr lang="en-US" sz="2200" b="1" dirty="0">
                <a:solidFill>
                  <a:srgbClr val="494949"/>
                </a:solidFill>
              </a:rPr>
              <a:t>Afgangurinn eftir allar greiðslur – um 40,8 þúsund evrur í þessu tilviki. </a:t>
            </a:r>
            <a:r>
              <a:rPr lang="en-US" sz="2200" dirty="0">
                <a:solidFill>
                  <a:srgbClr val="494949"/>
                </a:solidFill>
              </a:rPr>
              <a:t>Þennan hagnað er hægt að nota til að greiða skatta, lánsvexti eða laun eigandans og endurfjárfesta í fyrirtækinu eftir þörfum. </a:t>
            </a:r>
          </a:p>
          <a:p>
            <a:pPr>
              <a:spcAft>
                <a:spcPts val="600"/>
              </a:spcAft>
            </a:pPr>
            <a:r>
              <a:rPr lang="en-US" sz="2200" b="1" dirty="0">
                <a:solidFill>
                  <a:srgbClr val="459597"/>
                </a:solidFill>
              </a:rPr>
              <a:t>Athugið </a:t>
            </a:r>
            <a:r>
              <a:rPr lang="en-US" sz="2200" dirty="0">
                <a:solidFill>
                  <a:srgbClr val="494949"/>
                </a:solidFill>
              </a:rPr>
              <a:t>að hagnaðarbrúnin er nokkuð há (68% af tekjum). </a:t>
            </a:r>
          </a:p>
          <a:p>
            <a:pPr>
              <a:spcAft>
                <a:spcPts val="600"/>
              </a:spcAft>
            </a:pPr>
            <a:r>
              <a:rPr lang="en-US" sz="2200" dirty="0">
                <a:solidFill>
                  <a:srgbClr val="494949"/>
                </a:solidFill>
              </a:rPr>
              <a:t>Litlar glamping-rekstur </a:t>
            </a:r>
            <a:r>
              <a:rPr lang="en-US" sz="2200" b="1" i="1" dirty="0">
                <a:solidFill>
                  <a:srgbClr val="494949"/>
                </a:solidFill>
              </a:rPr>
              <a:t>geta </a:t>
            </a:r>
            <a:r>
              <a:rPr lang="en-US" sz="2200" b="1" dirty="0">
                <a:solidFill>
                  <a:srgbClr val="494949"/>
                </a:solidFill>
              </a:rPr>
              <a:t>haft háa hagnaðarmörk</a:t>
            </a:r>
            <a:r>
              <a:rPr lang="en-US" sz="2200" dirty="0">
                <a:solidFill>
                  <a:srgbClr val="494949"/>
                </a:solidFill>
              </a:rPr>
              <a:t>, því þegar upphafleg fjárfesting er gerð eru rekstrarkostnaðarliðir tiltölulega lágir, sérstaklega ef eigandinn sinnir flestum verkefnum sjálfur. </a:t>
            </a:r>
          </a:p>
          <a:p>
            <a:pPr>
              <a:spcAft>
                <a:spcPts val="600"/>
              </a:spcAft>
            </a:pPr>
            <a:r>
              <a:rPr lang="en-US" sz="2200" b="1" dirty="0">
                <a:solidFill>
                  <a:srgbClr val="459597"/>
                </a:solidFill>
              </a:rPr>
              <a:t>Athugið: </a:t>
            </a:r>
            <a:r>
              <a:rPr lang="en-US" sz="2200" dirty="0">
                <a:solidFill>
                  <a:srgbClr val="494949"/>
                </a:solidFill>
              </a:rPr>
              <a:t>Hins vegar ber að hafa í huga að þessi hagnaður gæti þurft að standa straum af útgjöldum sem ekki eru sérstaklega talin upp (t.d. sparnaði fyrir komandi endurnýjun á poddunum eða afborgun bankaláns).</a:t>
            </a:r>
          </a:p>
        </p:txBody>
      </p:sp>
    </p:spTree>
    <p:extLst>
      <p:ext uri="{BB962C8B-B14F-4D97-AF65-F5344CB8AC3E}">
        <p14:creationId xmlns:p14="http://schemas.microsoft.com/office/powerpoint/2010/main" val="35167521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BB1175B-58AB-2C4B-3ED1-C77EA0C72BFD}"/>
              </a:ext>
            </a:extLst>
          </p:cNvPr>
          <p:cNvSpPr>
            <a:spLocks noGrp="1"/>
          </p:cNvSpPr>
          <p:nvPr>
            <p:ph type="body" sz="quarter" idx="18"/>
          </p:nvPr>
        </p:nvSpPr>
        <p:spPr>
          <a:xfrm>
            <a:off x="788657" y="1072463"/>
            <a:ext cx="10812793" cy="3499183"/>
          </a:xfrm>
        </p:spPr>
        <p:txBody>
          <a:bodyPr/>
          <a:lstStyle/>
          <a:p>
            <a:r>
              <a:rPr lang="en-US" dirty="0"/>
              <a:t>Til að tengja allt saman er gagnlegt að sjá einfaldaða </a:t>
            </a:r>
            <a:r>
              <a:rPr lang="en-US" b="1" dirty="0"/>
              <a:t>tekju- og gjaldayfirlit </a:t>
            </a:r>
            <a:r>
              <a:rPr lang="en-US" dirty="0"/>
              <a:t>fyrir glamping-starfsemina þína. </a:t>
            </a:r>
          </a:p>
          <a:p>
            <a:r>
              <a:rPr lang="en-US" b="1" dirty="0"/>
              <a:t>Tekjuyfirlit </a:t>
            </a:r>
            <a:r>
              <a:rPr lang="en-US" dirty="0"/>
              <a:t>(einnig kallað hagnaðaryfirlit eða P&amp;L) </a:t>
            </a:r>
            <a:r>
              <a:rPr lang="en-US" dirty="0" err="1"/>
              <a:t>dregur saman </a:t>
            </a:r>
            <a:r>
              <a:rPr lang="en-US" dirty="0"/>
              <a:t>tekjur, útgjöld og hagnað yfir tiltekinn tíma (venjulega á ári).</a:t>
            </a:r>
          </a:p>
          <a:p>
            <a:r>
              <a:rPr lang="en-US" dirty="0"/>
              <a:t>Með því að nota fyrri spár fyrir </a:t>
            </a:r>
            <a:r>
              <a:rPr lang="en-US" b="1" dirty="0"/>
              <a:t>dæmið</a:t>
            </a:r>
            <a:r>
              <a:rPr lang="en-US" dirty="0"/>
              <a:t> með </a:t>
            </a:r>
            <a:r>
              <a:rPr lang="en-US" b="1" dirty="0"/>
              <a:t>fjórum poddum </a:t>
            </a:r>
            <a:r>
              <a:rPr lang="en-US" dirty="0"/>
              <a:t>er hér </a:t>
            </a:r>
            <a:r>
              <a:rPr lang="en-US" b="1" dirty="0"/>
              <a:t>einföld tekju- og gjaldayfirlit fyrir fyrsta ár:</a:t>
            </a:r>
            <a:endParaRPr lang="en-US" dirty="0"/>
          </a:p>
          <a:p>
            <a:endParaRPr lang="en-IE" dirty="0"/>
          </a:p>
        </p:txBody>
      </p:sp>
      <p:sp>
        <p:nvSpPr>
          <p:cNvPr id="7" name="Text Placeholder 6">
            <a:extLst>
              <a:ext uri="{FF2B5EF4-FFF2-40B4-BE49-F238E27FC236}">
                <a16:creationId xmlns:a16="http://schemas.microsoft.com/office/drawing/2014/main" id="{F39AB67A-FF01-E5ED-2C8B-053BDF6C8DCB}"/>
              </a:ext>
            </a:extLst>
          </p:cNvPr>
          <p:cNvSpPr>
            <a:spLocks noGrp="1"/>
          </p:cNvSpPr>
          <p:nvPr>
            <p:ph type="body" sz="quarter" idx="16"/>
          </p:nvPr>
        </p:nvSpPr>
        <p:spPr>
          <a:xfrm>
            <a:off x="788657" y="359776"/>
            <a:ext cx="10614687" cy="803654"/>
          </a:xfrm>
        </p:spPr>
        <p:txBody>
          <a:bodyPr/>
          <a:lstStyle/>
          <a:p>
            <a:r>
              <a:rPr lang="en-US" sz="3200" dirty="0">
                <a:solidFill>
                  <a:srgbClr val="E96751"/>
                </a:solidFill>
              </a:rPr>
              <a:t>Dæmi um einfalt rekstrarreikningsform (hagnaður/tap)</a:t>
            </a:r>
          </a:p>
          <a:p>
            <a:endParaRPr lang="en-IE" sz="3200" dirty="0">
              <a:solidFill>
                <a:srgbClr val="E96751"/>
              </a:solidFill>
            </a:endParaRPr>
          </a:p>
        </p:txBody>
      </p:sp>
      <p:graphicFrame>
        <p:nvGraphicFramePr>
          <p:cNvPr id="10" name="Table 9">
            <a:extLst>
              <a:ext uri="{FF2B5EF4-FFF2-40B4-BE49-F238E27FC236}">
                <a16:creationId xmlns:a16="http://schemas.microsoft.com/office/drawing/2014/main" id="{42947B75-3B64-A3D9-9D6D-B5756C81F6FF}"/>
              </a:ext>
            </a:extLst>
          </p:cNvPr>
          <p:cNvGraphicFramePr>
            <a:graphicFrameLocks noGrp="1"/>
          </p:cNvGraphicFramePr>
          <p:nvPr/>
        </p:nvGraphicFramePr>
        <p:xfrm>
          <a:off x="902956" y="3196801"/>
          <a:ext cx="9955543" cy="2560320"/>
        </p:xfrm>
        <a:graphic>
          <a:graphicData uri="http://schemas.openxmlformats.org/drawingml/2006/table">
            <a:tbl>
              <a:tblPr/>
              <a:tblGrid>
                <a:gridCol w="7756718">
                  <a:extLst>
                    <a:ext uri="{9D8B030D-6E8A-4147-A177-3AD203B41FA5}">
                      <a16:colId xmlns:a16="http://schemas.microsoft.com/office/drawing/2014/main" val="52819758"/>
                    </a:ext>
                  </a:extLst>
                </a:gridCol>
                <a:gridCol w="2198825">
                  <a:extLst>
                    <a:ext uri="{9D8B030D-6E8A-4147-A177-3AD203B41FA5}">
                      <a16:colId xmlns:a16="http://schemas.microsoft.com/office/drawing/2014/main" val="3004330585"/>
                    </a:ext>
                  </a:extLst>
                </a:gridCol>
              </a:tblGrid>
              <a:tr h="0">
                <a:tc>
                  <a:txBody>
                    <a:bodyPr/>
                    <a:lstStyle/>
                    <a:p>
                      <a:pPr>
                        <a:buNone/>
                      </a:pPr>
                      <a:r>
                        <a:rPr lang="en-IE" sz="2200" b="1" dirty="0">
                          <a:solidFill>
                            <a:schemeClr val="bg1"/>
                          </a:solidFill>
                        </a:rPr>
                        <a:t>Tekjuyfirlit (Ár 1)</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r">
                        <a:buNone/>
                      </a:pPr>
                      <a:r>
                        <a:rPr lang="en-IE" sz="2200" b="1" dirty="0">
                          <a:solidFill>
                            <a:schemeClr val="bg1"/>
                          </a:solidFill>
                        </a:rPr>
                        <a:t>Fjárhæð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303980473"/>
                  </a:ext>
                </a:extLst>
              </a:tr>
              <a:tr h="0">
                <a:tc>
                  <a:txBody>
                    <a:bodyPr/>
                    <a:lstStyle/>
                    <a:p>
                      <a:pPr>
                        <a:buNone/>
                      </a:pPr>
                      <a:r>
                        <a:rPr lang="en-IE" sz="2200" b="1" dirty="0">
                          <a:solidFill>
                            <a:srgbClr val="494949"/>
                          </a:solidFill>
                        </a:rPr>
                        <a:t>Heildartekjur </a:t>
                      </a:r>
                      <a:r>
                        <a:rPr lang="en-IE" sz="2200" dirty="0">
                          <a:solidFill>
                            <a:srgbClr val="494949"/>
                          </a:solidFill>
                        </a:rPr>
                        <a:t>(frá gestum)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a:solidFill>
                            <a:srgbClr val="494949"/>
                          </a:solidFill>
                        </a:rPr>
                        <a:t>€60,250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7011329"/>
                  </a:ext>
                </a:extLst>
              </a:tr>
              <a:tr h="0">
                <a:tc>
                  <a:txBody>
                    <a:bodyPr/>
                    <a:lstStyle/>
                    <a:p>
                      <a:pPr>
                        <a:buNone/>
                      </a:pPr>
                      <a:r>
                        <a:rPr lang="en-US" sz="2200" b="1" dirty="0">
                          <a:solidFill>
                            <a:srgbClr val="494949"/>
                          </a:solidFill>
                        </a:rPr>
                        <a:t>Breytilegur kostnaður </a:t>
                      </a:r>
                      <a:r>
                        <a:rPr lang="en-US" sz="2200" dirty="0">
                          <a:solidFill>
                            <a:srgbClr val="494949"/>
                          </a:solidFill>
                        </a:rPr>
                        <a:t>(hreingerning, birgðir fyrir gesti)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dirty="0">
                          <a:solidFill>
                            <a:srgbClr val="494949"/>
                          </a:solidFill>
                        </a:rPr>
                        <a:t>€8,400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9988013"/>
                  </a:ext>
                </a:extLst>
              </a:tr>
              <a:tr h="0">
                <a:tc>
                  <a:txBody>
                    <a:bodyPr/>
                    <a:lstStyle/>
                    <a:p>
                      <a:pPr>
                        <a:buNone/>
                      </a:pPr>
                      <a:r>
                        <a:rPr lang="en-IE" sz="2200" b="1">
                          <a:solidFill>
                            <a:srgbClr val="494949"/>
                          </a:solidFill>
                        </a:rPr>
                        <a:t>Föst kostnaðargjöld </a:t>
                      </a:r>
                      <a:r>
                        <a:rPr lang="en-IE" sz="2200">
                          <a:solidFill>
                            <a:srgbClr val="494949"/>
                          </a:solidFill>
                        </a:rPr>
                        <a:t>(veitur, tryggingar, viðhald, markaðssetning o.s.frv.)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dirty="0">
                          <a:solidFill>
                            <a:srgbClr val="494949"/>
                          </a:solidFill>
                        </a:rPr>
                        <a:t>€11,000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0549424"/>
                  </a:ext>
                </a:extLst>
              </a:tr>
              <a:tr h="0">
                <a:tc>
                  <a:txBody>
                    <a:bodyPr/>
                    <a:lstStyle/>
                    <a:p>
                      <a:pPr>
                        <a:buNone/>
                      </a:pPr>
                      <a:r>
                        <a:rPr lang="en-IE" sz="2200" b="1" dirty="0">
                          <a:solidFill>
                            <a:srgbClr val="494949"/>
                          </a:solidFill>
                        </a:rPr>
                        <a:t>Heildargjöld </a:t>
                      </a:r>
                      <a:r>
                        <a:rPr lang="en-IE" sz="2200" dirty="0">
                          <a:solidFill>
                            <a:srgbClr val="494949"/>
                          </a:solidFill>
                        </a:rPr>
                        <a:t>(breytileg + föst)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dirty="0">
                          <a:solidFill>
                            <a:srgbClr val="494949"/>
                          </a:solidFill>
                        </a:rPr>
                        <a:t>€19,400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9251959"/>
                  </a:ext>
                </a:extLst>
              </a:tr>
              <a:tr h="0">
                <a:tc>
                  <a:txBody>
                    <a:bodyPr/>
                    <a:lstStyle/>
                    <a:p>
                      <a:pPr>
                        <a:buNone/>
                      </a:pPr>
                      <a:r>
                        <a:rPr lang="en-IE" sz="2200" b="1" dirty="0">
                          <a:solidFill>
                            <a:srgbClr val="E96751"/>
                          </a:solidFill>
                        </a:rPr>
                        <a:t>Hreinn hagnaður </a:t>
                      </a:r>
                      <a:r>
                        <a:rPr lang="en-IE" sz="2200" dirty="0">
                          <a:solidFill>
                            <a:srgbClr val="E96751"/>
                          </a:solidFill>
                        </a:rPr>
                        <a:t>(áður en skattar eru dregnir frá)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b="1" dirty="0">
                          <a:solidFill>
                            <a:srgbClr val="E96751"/>
                          </a:solidFill>
                        </a:rPr>
                        <a:t>€40,850</a:t>
                      </a:r>
                      <a:endParaRPr lang="en-IE" sz="2200" dirty="0">
                        <a:solidFill>
                          <a:srgbClr val="E9675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3153484"/>
                  </a:ext>
                </a:extLst>
              </a:tr>
            </a:tbl>
          </a:graphicData>
        </a:graphic>
      </p:graphicFrame>
    </p:spTree>
    <p:extLst>
      <p:ext uri="{BB962C8B-B14F-4D97-AF65-F5344CB8AC3E}">
        <p14:creationId xmlns:p14="http://schemas.microsoft.com/office/powerpoint/2010/main" val="42336588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DE4F-D26C-E978-269A-FC3457332494}"/>
              </a:ext>
            </a:extLst>
          </p:cNvPr>
          <p:cNvSpPr>
            <a:spLocks noGrp="1"/>
          </p:cNvSpPr>
          <p:nvPr>
            <p:ph type="body" sz="quarter" idx="18"/>
          </p:nvPr>
        </p:nvSpPr>
        <p:spPr>
          <a:xfrm>
            <a:off x="788657" y="1156926"/>
            <a:ext cx="10614687" cy="3499183"/>
          </a:xfrm>
        </p:spPr>
        <p:txBody>
          <a:bodyPr/>
          <a:lstStyle/>
          <a:p>
            <a:pPr>
              <a:spcAft>
                <a:spcPts val="600"/>
              </a:spcAft>
            </a:pPr>
            <a:r>
              <a:rPr lang="en-US" sz="2400" dirty="0"/>
              <a:t>Næsta glærsýnir ítarlega, afritanlega </a:t>
            </a:r>
            <a:r>
              <a:rPr lang="en-US" sz="2400" b="1" dirty="0"/>
              <a:t>áætlaða tekju- og gjaldayfirlýsingu (hagnaðarspá)</a:t>
            </a:r>
            <a:r>
              <a:rPr lang="en-US" sz="2400" dirty="0"/>
              <a:t> </a:t>
            </a:r>
          </a:p>
          <a:p>
            <a:pPr>
              <a:spcAft>
                <a:spcPts val="600"/>
              </a:spcAft>
            </a:pPr>
            <a:r>
              <a:rPr lang="en-US" sz="2400" dirty="0"/>
              <a:t>Þar er gerð grein fyrir hugsanlegum </a:t>
            </a:r>
            <a:r>
              <a:rPr lang="en-US" sz="2400" b="1" dirty="0"/>
              <a:t>tekjum, kostnaði og hagnaði </a:t>
            </a:r>
            <a:r>
              <a:rPr lang="en-US" sz="2400" dirty="0"/>
              <a:t>fyrir sveitalegt glamping-gistirekstrarfyrirtæki. </a:t>
            </a:r>
          </a:p>
          <a:p>
            <a:pPr>
              <a:spcAft>
                <a:spcPts val="600"/>
              </a:spcAft>
            </a:pPr>
            <a:r>
              <a:rPr lang="en-US" sz="2400" dirty="0"/>
              <a:t>Það inniheldur spár fyrir </a:t>
            </a:r>
            <a:r>
              <a:rPr lang="en-US" sz="2400" b="1" dirty="0"/>
              <a:t>þrjú tímabil: </a:t>
            </a:r>
            <a:r>
              <a:rPr lang="en-US" sz="2400" dirty="0"/>
              <a:t>lágtímabil, háttímabil og meðalár. </a:t>
            </a:r>
          </a:p>
          <a:p>
            <a:pPr>
              <a:spcAft>
                <a:spcPts val="600"/>
              </a:spcAft>
            </a:pPr>
            <a:r>
              <a:rPr lang="en-US" sz="2400" dirty="0"/>
              <a:t>Þú getur </a:t>
            </a:r>
            <a:r>
              <a:rPr lang="en-US" sz="2400" b="1" dirty="0"/>
              <a:t>stillt gildin </a:t>
            </a:r>
            <a:r>
              <a:rPr lang="en-US" sz="2400" dirty="0"/>
              <a:t>í Excel-reikniblaði til að henta gerð gististaðarins þíns, landi og viðskiptalíkani.</a:t>
            </a:r>
            <a:endParaRPr lang="en-IE" sz="2400" dirty="0"/>
          </a:p>
          <a:p>
            <a:pPr>
              <a:spcAft>
                <a:spcPts val="600"/>
              </a:spcAft>
            </a:pPr>
            <a:r>
              <a:rPr lang="en-US" sz="2400" dirty="0"/>
              <a:t>Það inniheldur </a:t>
            </a:r>
            <a:r>
              <a:rPr lang="en-US" sz="2400" b="1" dirty="0"/>
              <a:t>alla lykilfjármálþætti </a:t>
            </a:r>
            <a:r>
              <a:rPr lang="en-US" sz="2400" dirty="0"/>
              <a:t>– nýtingu, föstum/breytilegum kostnaði, tekjum og hagnaði – með formúlubreyta, svo þú getir aðlagað þetta í Excel eða Word. </a:t>
            </a:r>
            <a:endParaRPr lang="en-IE" sz="2400" dirty="0"/>
          </a:p>
        </p:txBody>
      </p:sp>
      <p:sp>
        <p:nvSpPr>
          <p:cNvPr id="3" name="Text Placeholder 2">
            <a:extLst>
              <a:ext uri="{FF2B5EF4-FFF2-40B4-BE49-F238E27FC236}">
                <a16:creationId xmlns:a16="http://schemas.microsoft.com/office/drawing/2014/main" id="{7A976EB6-D300-014F-CBC1-FA3A0DDB52AE}"/>
              </a:ext>
            </a:extLst>
          </p:cNvPr>
          <p:cNvSpPr>
            <a:spLocks noGrp="1"/>
          </p:cNvSpPr>
          <p:nvPr>
            <p:ph type="body" sz="quarter" idx="16"/>
          </p:nvPr>
        </p:nvSpPr>
        <p:spPr>
          <a:xfrm>
            <a:off x="788657" y="223784"/>
            <a:ext cx="10614687" cy="803654"/>
          </a:xfrm>
        </p:spPr>
        <p:txBody>
          <a:bodyPr/>
          <a:lstStyle/>
          <a:p>
            <a:r>
              <a:rPr lang="en-US" sz="3200" dirty="0">
                <a:solidFill>
                  <a:srgbClr val="E96751"/>
                </a:solidFill>
              </a:rPr>
              <a:t>Nákvæmt dæmi um tekju- og gjaldayfirlit </a:t>
            </a:r>
            <a:r>
              <a:rPr lang="en-US" sz="3200" b="0" dirty="0">
                <a:solidFill>
                  <a:srgbClr val="E96751"/>
                </a:solidFill>
              </a:rPr>
              <a:t>(hagnaður/tap)</a:t>
            </a:r>
          </a:p>
          <a:p>
            <a:endParaRPr lang="en-IE" sz="3200" dirty="0"/>
          </a:p>
        </p:txBody>
      </p:sp>
    </p:spTree>
    <p:extLst>
      <p:ext uri="{BB962C8B-B14F-4D97-AF65-F5344CB8AC3E}">
        <p14:creationId xmlns:p14="http://schemas.microsoft.com/office/powerpoint/2010/main" val="18945035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9656850-9FAE-5168-FC68-C5A7AACDEFC1}"/>
              </a:ext>
            </a:extLst>
          </p:cNvPr>
          <p:cNvGraphicFramePr>
            <a:graphicFrameLocks noGrp="1"/>
          </p:cNvGraphicFramePr>
          <p:nvPr/>
        </p:nvGraphicFramePr>
        <p:xfrm>
          <a:off x="233362" y="376561"/>
          <a:ext cx="11725276" cy="6104877"/>
        </p:xfrm>
        <a:graphic>
          <a:graphicData uri="http://schemas.openxmlformats.org/drawingml/2006/table">
            <a:tbl>
              <a:tblPr firstRow="1" firstCol="1" bandRow="1">
                <a:tableStyleId>{5C22544A-7EE6-4342-B048-85BDC9FD1C3A}</a:tableStyleId>
              </a:tblPr>
              <a:tblGrid>
                <a:gridCol w="2213322">
                  <a:extLst>
                    <a:ext uri="{9D8B030D-6E8A-4147-A177-3AD203B41FA5}">
                      <a16:colId xmlns:a16="http://schemas.microsoft.com/office/drawing/2014/main" val="3647281435"/>
                    </a:ext>
                  </a:extLst>
                </a:gridCol>
                <a:gridCol w="1467413">
                  <a:extLst>
                    <a:ext uri="{9D8B030D-6E8A-4147-A177-3AD203B41FA5}">
                      <a16:colId xmlns:a16="http://schemas.microsoft.com/office/drawing/2014/main" val="3268999919"/>
                    </a:ext>
                  </a:extLst>
                </a:gridCol>
                <a:gridCol w="1366147">
                  <a:extLst>
                    <a:ext uri="{9D8B030D-6E8A-4147-A177-3AD203B41FA5}">
                      <a16:colId xmlns:a16="http://schemas.microsoft.com/office/drawing/2014/main" val="1480491020"/>
                    </a:ext>
                  </a:extLst>
                </a:gridCol>
                <a:gridCol w="1474259">
                  <a:extLst>
                    <a:ext uri="{9D8B030D-6E8A-4147-A177-3AD203B41FA5}">
                      <a16:colId xmlns:a16="http://schemas.microsoft.com/office/drawing/2014/main" val="2823192056"/>
                    </a:ext>
                  </a:extLst>
                </a:gridCol>
                <a:gridCol w="5204135">
                  <a:extLst>
                    <a:ext uri="{9D8B030D-6E8A-4147-A177-3AD203B41FA5}">
                      <a16:colId xmlns:a16="http://schemas.microsoft.com/office/drawing/2014/main" val="3096920616"/>
                    </a:ext>
                  </a:extLst>
                </a:gridCol>
              </a:tblGrid>
              <a:tr h="285861">
                <a:tc>
                  <a:txBody>
                    <a:bodyPr/>
                    <a:lstStyle/>
                    <a:p>
                      <a:pPr algn="ctr">
                        <a:lnSpc>
                          <a:spcPct val="115000"/>
                        </a:lnSpc>
                        <a:spcAft>
                          <a:spcPts val="0"/>
                        </a:spcAft>
                        <a:buNone/>
                      </a:pPr>
                      <a:r>
                        <a:rPr lang="en-US" sz="2000" b="1" dirty="0">
                          <a:effectLst/>
                        </a:rPr>
                        <a:t>Flokkur</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Lágannatímabil </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Hátíðartímabil </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Meðár </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Athugasemdir / Formúla</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extLst>
                  <a:ext uri="{0D108BD9-81ED-4DB2-BD59-A6C34878D82A}">
                    <a16:rowId xmlns:a16="http://schemas.microsoft.com/office/drawing/2014/main" val="928154076"/>
                  </a:ext>
                </a:extLst>
              </a:tr>
              <a:tr h="584407">
                <a:tc>
                  <a:txBody>
                    <a:bodyPr/>
                    <a:lstStyle/>
                    <a:p>
                      <a:pPr>
                        <a:lnSpc>
                          <a:spcPct val="115000"/>
                        </a:lnSpc>
                        <a:spcAft>
                          <a:spcPts val="0"/>
                        </a:spcAft>
                        <a:buNone/>
                      </a:pPr>
                      <a:r>
                        <a:rPr lang="en-US" sz="2000" b="0" dirty="0">
                          <a:effectLst/>
                        </a:rPr>
                        <a:t>Nýtinguprósenta</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30%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80%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55%</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Áætlaðar bókaðar nætur / heildarfjöldi tiltækar nætur</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4095827347"/>
                  </a:ext>
                </a:extLst>
              </a:tr>
              <a:tr h="285861">
                <a:tc>
                  <a:txBody>
                    <a:bodyPr/>
                    <a:lstStyle/>
                    <a:p>
                      <a:pPr>
                        <a:lnSpc>
                          <a:spcPct val="115000"/>
                        </a:lnSpc>
                        <a:spcAft>
                          <a:spcPts val="0"/>
                        </a:spcAft>
                        <a:buNone/>
                      </a:pPr>
                      <a:r>
                        <a:rPr lang="en-US" sz="2000" b="0" dirty="0">
                          <a:effectLst/>
                        </a:rPr>
                        <a:t>Meðalverð á nótt</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€140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€120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Verð á nótt á einingu</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1394654143"/>
                  </a:ext>
                </a:extLst>
              </a:tr>
              <a:tr h="435134">
                <a:tc>
                  <a:txBody>
                    <a:bodyPr/>
                    <a:lstStyle/>
                    <a:p>
                      <a:pPr>
                        <a:lnSpc>
                          <a:spcPct val="115000"/>
                        </a:lnSpc>
                        <a:spcAft>
                          <a:spcPts val="0"/>
                        </a:spcAft>
                        <a:buNone/>
                      </a:pPr>
                      <a:r>
                        <a:rPr lang="en-US" sz="2000" b="0">
                          <a:effectLst/>
                        </a:rPr>
                        <a:t>Tekjur</a:t>
                      </a:r>
                      <a:endParaRPr lang="en-IE" sz="2000" b="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€900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€3,360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€2,160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Tekjur = bókaðar nætur x næturverð</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2984594961"/>
                  </a:ext>
                </a:extLst>
              </a:tr>
              <a:tr h="435134">
                <a:tc>
                  <a:txBody>
                    <a:bodyPr/>
                    <a:lstStyle/>
                    <a:p>
                      <a:pPr>
                        <a:lnSpc>
                          <a:spcPct val="115000"/>
                        </a:lnSpc>
                        <a:spcAft>
                          <a:spcPts val="0"/>
                        </a:spcAft>
                        <a:buNone/>
                      </a:pPr>
                      <a:r>
                        <a:rPr lang="en-US" sz="2000" b="0" dirty="0">
                          <a:effectLst/>
                        </a:rPr>
                        <a:t>Föst kostnaðargjöld</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€500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€500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€500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Tryggingar, leyfi, lánagreiðslur</a:t>
                      </a:r>
                    </a:p>
                    <a:p>
                      <a:pPr marL="0" algn="l" defTabSz="914400" rtl="0" eaLnBrk="1" latinLnBrk="0" hangingPunct="1">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Heildar föst kostnaðarkostnaður = SUM (föstur kostnaður)</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2001231283"/>
                  </a:ext>
                </a:extLst>
              </a:tr>
              <a:tr h="584407">
                <a:tc>
                  <a:txBody>
                    <a:bodyPr/>
                    <a:lstStyle/>
                    <a:p>
                      <a:pPr>
                        <a:lnSpc>
                          <a:spcPct val="115000"/>
                        </a:lnSpc>
                        <a:spcAft>
                          <a:spcPts val="0"/>
                        </a:spcAft>
                        <a:buNone/>
                      </a:pPr>
                      <a:r>
                        <a:rPr lang="en-US" sz="2000" b="0" dirty="0">
                          <a:effectLst/>
                        </a:rPr>
                        <a:t>Breytilegur kostnaður</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€200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€480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€340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Gjöld fyrir þjónustu, birgðir og þrif (miðað við fjölda gistinátta)</a:t>
                      </a:r>
                    </a:p>
                    <a:p>
                      <a:pPr>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Heildar VC = bókaðar nætur x SUM (breytilegur kostnaður á nótt)</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1946074417"/>
                  </a:ext>
                </a:extLst>
              </a:tr>
              <a:tr h="584407">
                <a:tc>
                  <a:txBody>
                    <a:bodyPr/>
                    <a:lstStyle/>
                    <a:p>
                      <a:pPr>
                        <a:lnSpc>
                          <a:spcPct val="115000"/>
                        </a:lnSpc>
                        <a:spcAft>
                          <a:spcPts val="0"/>
                        </a:spcAft>
                        <a:buNone/>
                      </a:pPr>
                      <a:r>
                        <a:rPr lang="en-US" sz="2000" b="0" dirty="0">
                          <a:effectLst/>
                        </a:rPr>
                        <a:t>Markaðs- og bókunargjöld</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€250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€175</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Gjöld fyrir bókunarpalla, staðbundin auglýsing</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3528328995"/>
                  </a:ext>
                </a:extLst>
              </a:tr>
              <a:tr h="285861">
                <a:tc>
                  <a:txBody>
                    <a:bodyPr/>
                    <a:lstStyle/>
                    <a:p>
                      <a:pPr>
                        <a:lnSpc>
                          <a:spcPct val="115000"/>
                        </a:lnSpc>
                        <a:spcAft>
                          <a:spcPts val="0"/>
                        </a:spcAft>
                        <a:buNone/>
                      </a:pPr>
                      <a:r>
                        <a:rPr lang="en-US" sz="2000" b="0" dirty="0">
                          <a:effectLst/>
                        </a:rPr>
                        <a:t>Viðhald</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€80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€120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Viðgerðir, endurnýjanir</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3728664576"/>
                  </a:ext>
                </a:extLst>
              </a:tr>
              <a:tr h="584407">
                <a:tc>
                  <a:txBody>
                    <a:bodyPr/>
                    <a:lstStyle/>
                    <a:p>
                      <a:pPr>
                        <a:lnSpc>
                          <a:spcPct val="115000"/>
                        </a:lnSpc>
                        <a:spcAft>
                          <a:spcPts val="0"/>
                        </a:spcAft>
                        <a:buNone/>
                      </a:pPr>
                      <a:r>
                        <a:rPr lang="en-US" sz="2000" b="0" dirty="0">
                          <a:effectLst/>
                        </a:rPr>
                        <a:t>Heildarkostnaður</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€880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€1,350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€1,115</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Suma föstu, breytilegra, markaðs- og viðhaldskostnaðar</a:t>
                      </a:r>
                    </a:p>
                    <a:p>
                      <a:pPr>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Heildarkostnaður = heildarföstur kostnaður + breytilegur kostnaður</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361545839"/>
                  </a:ext>
                </a:extLst>
              </a:tr>
              <a:tr h="285861">
                <a:tc>
                  <a:txBody>
                    <a:bodyPr/>
                    <a:lstStyle/>
                    <a:p>
                      <a:pPr>
                        <a:lnSpc>
                          <a:spcPct val="115000"/>
                        </a:lnSpc>
                        <a:spcAft>
                          <a:spcPts val="0"/>
                        </a:spcAft>
                        <a:buNone/>
                      </a:pPr>
                      <a:r>
                        <a:rPr lang="en-US" sz="2000" b="1" dirty="0">
                          <a:solidFill>
                            <a:srgbClr val="E96751"/>
                          </a:solidFill>
                          <a:effectLst/>
                        </a:rPr>
                        <a:t>Hagnaður (tap)</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a:lnSpc>
                          <a:spcPct val="115000"/>
                        </a:lnSpc>
                        <a:spcAft>
                          <a:spcPts val="0"/>
                        </a:spcAft>
                        <a:buNone/>
                      </a:pPr>
                      <a:r>
                        <a:rPr lang="en-US" sz="2000" b="1" dirty="0">
                          <a:solidFill>
                            <a:srgbClr val="E96751"/>
                          </a:solidFill>
                          <a:effectLst/>
                        </a:rPr>
                        <a:t>€20</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a:lnSpc>
                          <a:spcPct val="115000"/>
                        </a:lnSpc>
                        <a:spcAft>
                          <a:spcPts val="0"/>
                        </a:spcAft>
                        <a:buNone/>
                      </a:pPr>
                      <a:r>
                        <a:rPr lang="en-US" sz="2000" b="1" dirty="0">
                          <a:solidFill>
                            <a:srgbClr val="E96751"/>
                          </a:solidFill>
                          <a:effectLst/>
                        </a:rPr>
                        <a:t>€2,010</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a:lnSpc>
                          <a:spcPct val="115000"/>
                        </a:lnSpc>
                        <a:spcAft>
                          <a:spcPts val="0"/>
                        </a:spcAft>
                        <a:buNone/>
                      </a:pPr>
                      <a:r>
                        <a:rPr lang="en-US" sz="2000" b="1" dirty="0">
                          <a:solidFill>
                            <a:srgbClr val="E96751"/>
                          </a:solidFill>
                          <a:effectLst/>
                        </a:rPr>
                        <a:t>€1,045</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000" i="1" kern="1200" dirty="0">
                          <a:solidFill>
                            <a:srgbClr val="E96751"/>
                          </a:solidFill>
                          <a:effectLst/>
                          <a:latin typeface="+mn-lt"/>
                          <a:ea typeface="MS Mincho" panose="02020609040205080304" pitchFamily="49" charset="-128"/>
                          <a:cs typeface="Times New Roman" panose="02020603050405020304" pitchFamily="18" charset="0"/>
                        </a:rPr>
                        <a:t>Hagnaður = Tekjur – Heildarútgjöld/kostnaður</a:t>
                      </a:r>
                      <a:endParaRPr lang="en-IE" sz="2000" i="1" kern="1200" dirty="0">
                        <a:solidFill>
                          <a:srgbClr val="E96751"/>
                        </a:solidFill>
                        <a:effectLst/>
                        <a:latin typeface="+mn-lt"/>
                        <a:ea typeface="MS Mincho" panose="02020609040205080304" pitchFamily="49" charset="-128"/>
                        <a:cs typeface="Times New Roman" panose="02020603050405020304" pitchFamily="18" charset="0"/>
                      </a:endParaRPr>
                    </a:p>
                  </a:txBody>
                  <a:tcPr marL="53101" marR="53101" marT="0" marB="0" anchor="ctr">
                    <a:noFill/>
                  </a:tcPr>
                </a:tc>
                <a:extLst>
                  <a:ext uri="{0D108BD9-81ED-4DB2-BD59-A6C34878D82A}">
                    <a16:rowId xmlns:a16="http://schemas.microsoft.com/office/drawing/2014/main" val="2741952722"/>
                  </a:ext>
                </a:extLst>
              </a:tr>
            </a:tbl>
          </a:graphicData>
        </a:graphic>
      </p:graphicFrame>
    </p:spTree>
    <p:extLst>
      <p:ext uri="{BB962C8B-B14F-4D97-AF65-F5344CB8AC3E}">
        <p14:creationId xmlns:p14="http://schemas.microsoft.com/office/powerpoint/2010/main" val="20443441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A68443-5C6C-EAD7-4230-E373AF80514C}"/>
              </a:ext>
            </a:extLst>
          </p:cNvPr>
          <p:cNvSpPr>
            <a:spLocks noGrp="1"/>
          </p:cNvSpPr>
          <p:nvPr>
            <p:ph type="body" sz="quarter" idx="16"/>
          </p:nvPr>
        </p:nvSpPr>
        <p:spPr>
          <a:xfrm>
            <a:off x="1297172" y="462722"/>
            <a:ext cx="10595237" cy="803654"/>
          </a:xfrm>
        </p:spPr>
        <p:txBody>
          <a:bodyPr/>
          <a:lstStyle/>
          <a:p>
            <a:r>
              <a:rPr lang="en-IE" dirty="0"/>
              <a:t>Ábending – Notaðu sniðmátið í Excel eða Word</a:t>
            </a:r>
          </a:p>
        </p:txBody>
      </p:sp>
      <p:sp>
        <p:nvSpPr>
          <p:cNvPr id="5" name="Text Placeholder 4">
            <a:extLst>
              <a:ext uri="{FF2B5EF4-FFF2-40B4-BE49-F238E27FC236}">
                <a16:creationId xmlns:a16="http://schemas.microsoft.com/office/drawing/2014/main" id="{1252B24B-93F9-90AE-6095-4522B79557A8}"/>
              </a:ext>
            </a:extLst>
          </p:cNvPr>
          <p:cNvSpPr>
            <a:spLocks noGrp="1"/>
          </p:cNvSpPr>
          <p:nvPr>
            <p:ph type="body" sz="quarter" idx="18"/>
          </p:nvPr>
        </p:nvSpPr>
        <p:spPr>
          <a:xfrm>
            <a:off x="1030549" y="1627853"/>
            <a:ext cx="10479088" cy="3440112"/>
          </a:xfrm>
        </p:spPr>
        <p:txBody>
          <a:bodyPr>
            <a:noAutofit/>
          </a:bodyPr>
          <a:lstStyle/>
          <a:p>
            <a:pPr marL="342900" lvl="0" indent="-342900" eaLnBrk="0" fontAlgn="base" hangingPunct="0">
              <a:spcBef>
                <a:spcPct val="0"/>
              </a:spcBef>
              <a:spcAft>
                <a:spcPts val="1200"/>
              </a:spcAft>
              <a:buFont typeface="Arial" panose="020B0604020202020204" pitchFamily="34" charset="0"/>
              <a:buChar char="•"/>
            </a:pPr>
            <a:r>
              <a:rPr lang="en-US" altLang="en-US" sz="2400" dirty="0"/>
              <a:t>Sniðmátið má </a:t>
            </a:r>
            <a:r>
              <a:rPr lang="en-US" altLang="en-US" sz="2400" b="1" dirty="0"/>
              <a:t>afrita í Excel eða Word</a:t>
            </a:r>
            <a:r>
              <a:rPr lang="en-US" altLang="en-US" sz="2400" dirty="0"/>
              <a:t>. </a:t>
            </a:r>
          </a:p>
          <a:p>
            <a:pPr marL="342900" lvl="0" indent="-342900" eaLnBrk="0" fontAlgn="base" hangingPunct="0">
              <a:spcBef>
                <a:spcPct val="0"/>
              </a:spcBef>
              <a:spcAft>
                <a:spcPts val="1200"/>
              </a:spcAft>
              <a:buFont typeface="Arial" panose="020B0604020202020204" pitchFamily="34" charset="0"/>
              <a:buChar char="•"/>
            </a:pPr>
            <a:r>
              <a:rPr lang="en-US" altLang="en-US" sz="2400" dirty="0"/>
              <a:t>Tölurnar ættu að </a:t>
            </a:r>
            <a:r>
              <a:rPr lang="en-US" altLang="en-US" sz="2400" b="1" dirty="0"/>
              <a:t>vera tengdar við ítarlegar tekju- og kostnaðarreikningar þína</a:t>
            </a:r>
            <a:r>
              <a:rPr lang="en-US" altLang="en-US" sz="2400" dirty="0"/>
              <a:t> </a:t>
            </a:r>
          </a:p>
          <a:p>
            <a:pPr marL="342900" lvl="0" indent="-342900" eaLnBrk="0" fontAlgn="base" hangingPunct="0">
              <a:spcBef>
                <a:spcPct val="0"/>
              </a:spcBef>
              <a:spcAft>
                <a:spcPts val="1200"/>
              </a:spcAft>
              <a:buFont typeface="Arial" panose="020B0604020202020204" pitchFamily="34" charset="0"/>
              <a:buChar char="•"/>
            </a:pPr>
            <a:r>
              <a:rPr lang="en-US" altLang="en-US" sz="2400" b="1" dirty="0"/>
              <a:t>Til dæmis </a:t>
            </a:r>
            <a:r>
              <a:rPr lang="en-US" altLang="en-US" sz="2400" dirty="0"/>
              <a:t>láttu töflureikninn þinn leggja saman tekjur úr nýtingarhorfum og leggja saman kostnað úr fjárhagsáætluninni, og notaðu svo formúlu fyrir hagnað = Tekjur - Útgjöld. </a:t>
            </a:r>
          </a:p>
          <a:p>
            <a:pPr marL="342900" lvl="0" indent="-342900" eaLnBrk="0" fontAlgn="base" hangingPunct="0">
              <a:spcBef>
                <a:spcPct val="0"/>
              </a:spcBef>
              <a:spcAft>
                <a:spcPts val="1200"/>
              </a:spcAft>
              <a:buFont typeface="Arial" panose="020B0604020202020204" pitchFamily="34" charset="0"/>
              <a:buChar char="•"/>
            </a:pPr>
            <a:r>
              <a:rPr lang="en-US" altLang="en-US" sz="2400" dirty="0"/>
              <a:t>Með því að uppfæra undirliggjandi forsendur (nýtingu, gjöldum, kostnaði) mun rekstrarreikningurinn breytast í samræmi við þær. </a:t>
            </a:r>
          </a:p>
          <a:p>
            <a:pPr marL="342900" lvl="0" indent="-342900" eaLnBrk="0" fontAlgn="base" hangingPunct="0">
              <a:spcBef>
                <a:spcPct val="0"/>
              </a:spcBef>
              <a:spcAft>
                <a:spcPts val="1200"/>
              </a:spcAft>
              <a:buFont typeface="Arial" panose="020B0604020202020204" pitchFamily="34" charset="0"/>
              <a:buChar char="•"/>
            </a:pPr>
            <a:r>
              <a:rPr lang="en-US" altLang="en-US" sz="2400" dirty="0"/>
              <a:t>Þetta er öflug leið til að gera </a:t>
            </a:r>
            <a:r>
              <a:rPr lang="en-US" altLang="en-US" sz="2400" b="1" dirty="0"/>
              <a:t>"hvað ef" greiningu </a:t>
            </a:r>
            <a:r>
              <a:rPr lang="en-US" altLang="en-US" sz="2400" dirty="0"/>
              <a:t>– þú getur strax séð hvernig breyting (t.d. 10% hækkun rekstrarkostnaðar eða 5% lægra nýtingarhlutfall) hefur áhrif á niðurstöðutöluna þína. </a:t>
            </a:r>
          </a:p>
          <a:p>
            <a:pPr>
              <a:spcAft>
                <a:spcPts val="1200"/>
              </a:spcAft>
            </a:pPr>
            <a:endParaRPr lang="en-IE" sz="2400" dirty="0"/>
          </a:p>
        </p:txBody>
      </p:sp>
      <p:pic>
        <p:nvPicPr>
          <p:cNvPr id="7" name="Graphic 6" descr="Lightbulb and pencil with solid fill">
            <a:extLst>
              <a:ext uri="{FF2B5EF4-FFF2-40B4-BE49-F238E27FC236}">
                <a16:creationId xmlns:a16="http://schemas.microsoft.com/office/drawing/2014/main" id="{FFA6B301-60C2-63AF-4889-B294607E64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591" y="271130"/>
            <a:ext cx="914400" cy="914400"/>
          </a:xfrm>
          <a:prstGeom prst="rect">
            <a:avLst/>
          </a:prstGeom>
        </p:spPr>
      </p:pic>
    </p:spTree>
    <p:extLst>
      <p:ext uri="{BB962C8B-B14F-4D97-AF65-F5344CB8AC3E}">
        <p14:creationId xmlns:p14="http://schemas.microsoft.com/office/powerpoint/2010/main" val="17791750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7DB5A-E3C1-A1C7-C68E-927D31728DA3}"/>
            </a:ext>
          </a:extLst>
        </p:cNvPr>
        <p:cNvGrpSpPr/>
        <p:nvPr/>
      </p:nvGrpSpPr>
      <p:grpSpPr>
        <a:xfrm>
          <a:off x="0" y="0"/>
          <a:ext cx="0" cy="0"/>
          <a:chOff x="0" y="0"/>
          <a:chExt cx="0" cy="0"/>
        </a:xfrm>
      </p:grpSpPr>
      <p:pic>
        <p:nvPicPr>
          <p:cNvPr id="3" name="Picture Placeholder 2" descr="A wooden hand holding money&#10;&#10;AI-generated content may be incorrect.">
            <a:extLst>
              <a:ext uri="{FF2B5EF4-FFF2-40B4-BE49-F238E27FC236}">
                <a16:creationId xmlns:a16="http://schemas.microsoft.com/office/drawing/2014/main" id="{785AC2A7-3B34-18EA-42D6-72444C9FC506}"/>
              </a:ext>
            </a:extLst>
          </p:cNvPr>
          <p:cNvPicPr>
            <a:picLocks noGrp="1" noChangeAspect="1"/>
          </p:cNvPicPr>
          <p:nvPr>
            <p:ph type="pic" sz="quarter" idx="10"/>
          </p:nvPr>
        </p:nvPicPr>
        <p:blipFill>
          <a:blip r:embed="rId2"/>
          <a:srcRect t="24344" b="37746"/>
          <a:stretch>
            <a:fillRect/>
          </a:stretch>
        </p:blipFill>
        <p:spPr>
          <a:xfrm>
            <a:off x="391600" y="0"/>
            <a:ext cx="3423163" cy="1945748"/>
          </a:xfrm>
        </p:spPr>
      </p:pic>
      <p:sp>
        <p:nvSpPr>
          <p:cNvPr id="8" name="Text Placeholder 7">
            <a:extLst>
              <a:ext uri="{FF2B5EF4-FFF2-40B4-BE49-F238E27FC236}">
                <a16:creationId xmlns:a16="http://schemas.microsoft.com/office/drawing/2014/main" id="{6028C32F-D391-621C-A765-47213F81C635}"/>
              </a:ext>
            </a:extLst>
          </p:cNvPr>
          <p:cNvSpPr>
            <a:spLocks noGrp="1"/>
          </p:cNvSpPr>
          <p:nvPr>
            <p:ph type="body" sz="quarter" idx="16"/>
          </p:nvPr>
        </p:nvSpPr>
        <p:spPr>
          <a:xfrm>
            <a:off x="4431761" y="173634"/>
            <a:ext cx="7629747" cy="803654"/>
          </a:xfrm>
        </p:spPr>
        <p:txBody>
          <a:bodyPr/>
          <a:lstStyle/>
          <a:p>
            <a:r>
              <a:rPr lang="en-IE" dirty="0"/>
              <a:t>Gerð rekstrarsjóðsreiknings</a:t>
            </a:r>
          </a:p>
        </p:txBody>
      </p:sp>
      <p:sp>
        <p:nvSpPr>
          <p:cNvPr id="11" name="Text Placeholder 10">
            <a:extLst>
              <a:ext uri="{FF2B5EF4-FFF2-40B4-BE49-F238E27FC236}">
                <a16:creationId xmlns:a16="http://schemas.microsoft.com/office/drawing/2014/main" id="{8D5AA923-8B7B-681B-1EBE-75C8AE49A9F1}"/>
              </a:ext>
            </a:extLst>
          </p:cNvPr>
          <p:cNvSpPr>
            <a:spLocks noGrp="1"/>
          </p:cNvSpPr>
          <p:nvPr>
            <p:ph type="body" sz="quarter" idx="21"/>
          </p:nvPr>
        </p:nvSpPr>
        <p:spPr>
          <a:xfrm>
            <a:off x="4431761" y="803420"/>
            <a:ext cx="7315422" cy="4530541"/>
          </a:xfrm>
        </p:spPr>
        <p:txBody>
          <a:bodyPr/>
          <a:lstStyle/>
          <a:p>
            <a:pPr>
              <a:spcAft>
                <a:spcPts val="600"/>
              </a:spcAft>
            </a:pPr>
            <a:r>
              <a:rPr lang="en-US" dirty="0"/>
              <a:t>Greiðsluskýrsla er tæki sem hjálpar þér að skilja </a:t>
            </a:r>
            <a:r>
              <a:rPr lang="en-US" i="1" dirty="0"/>
              <a:t>hreyfingu reiðufjár </a:t>
            </a:r>
            <a:r>
              <a:rPr lang="en-US" dirty="0"/>
              <a:t>inn í og út úr fyrirtækinu þínu</a:t>
            </a:r>
            <a:br>
              <a:rPr lang="en-US" dirty="0"/>
            </a:br>
            <a:r>
              <a:rPr lang="en-US" b="1" dirty="0">
                <a:solidFill>
                  <a:srgbClr val="E96751"/>
                </a:solidFill>
              </a:rPr>
              <a:t>Það er notað </a:t>
            </a:r>
            <a:r>
              <a:rPr lang="en-US" dirty="0"/>
              <a:t>allt árið (skoðað mánaðarlega eða ársfjórðungslega) til að koma í veg fyrir lausafjárskort og styðja við rekstur, áhættustýringu og fjármögnunarbeiðnir.</a:t>
            </a:r>
          </a:p>
          <a:p>
            <a:pPr>
              <a:spcAft>
                <a:spcPts val="600"/>
              </a:spcAft>
            </a:pPr>
            <a:r>
              <a:rPr lang="en-US" b="1" dirty="0">
                <a:solidFill>
                  <a:srgbClr val="E96751"/>
                </a:solidFill>
              </a:rPr>
              <a:t>Það fylgist með </a:t>
            </a:r>
            <a:r>
              <a:rPr lang="en-US" dirty="0"/>
              <a:t>hvort þú eigir </a:t>
            </a:r>
            <a:r>
              <a:rPr lang="en-US" b="1" dirty="0"/>
              <a:t>nægt lausafé til að greiða reikninga </a:t>
            </a:r>
            <a:r>
              <a:rPr lang="en-US" dirty="0"/>
              <a:t>(jafnvel þó þú sért arðbær), hvort þú eyðir of miklu á ákveðnum tímum (t.d. í lágmarkstímabili yfir vetrarmánuðina) og hversu mikið lausafé þú þarft að hafa í varasjóði</a:t>
            </a:r>
          </a:p>
          <a:p>
            <a:pPr>
              <a:spcAft>
                <a:spcPts val="600"/>
              </a:spcAft>
            </a:pPr>
            <a:r>
              <a:rPr lang="en-US" b="1" dirty="0">
                <a:solidFill>
                  <a:srgbClr val="E96751"/>
                </a:solidFill>
              </a:rPr>
              <a:t>Leiðbeiningar</a:t>
            </a:r>
          </a:p>
          <a:p>
            <a:pPr marL="342900" indent="-342900">
              <a:buFont typeface="Wingdings" panose="05000000000000000000" pitchFamily="2" charset="2"/>
              <a:buChar char="ü"/>
            </a:pPr>
            <a:r>
              <a:rPr lang="en-US" dirty="0"/>
              <a:t>Bókaðu allar </a:t>
            </a:r>
            <a:r>
              <a:rPr lang="en-US" b="1" dirty="0"/>
              <a:t>innstreymi reiðufjár </a:t>
            </a:r>
            <a:r>
              <a:rPr lang="en-US" dirty="0"/>
              <a:t>(t.d. greiðslur gesta, lán, styrki)</a:t>
            </a:r>
          </a:p>
          <a:p>
            <a:pPr marL="342900" indent="-342900">
              <a:buFont typeface="Wingdings" panose="05000000000000000000" pitchFamily="2" charset="2"/>
              <a:buChar char="ü"/>
            </a:pPr>
            <a:r>
              <a:rPr lang="en-US" dirty="0"/>
              <a:t>Skráðu allar </a:t>
            </a:r>
            <a:r>
              <a:rPr lang="en-US" b="1" dirty="0"/>
              <a:t>útborganir </a:t>
            </a:r>
            <a:r>
              <a:rPr lang="en-US" dirty="0"/>
              <a:t>(t.d. greiðslur til birgja, laun, afborganir lána)</a:t>
            </a:r>
          </a:p>
          <a:p>
            <a:pPr marL="342900" indent="-342900">
              <a:buFont typeface="Wingdings" panose="05000000000000000000" pitchFamily="2" charset="2"/>
              <a:buChar char="ü"/>
            </a:pPr>
            <a:r>
              <a:rPr lang="en-US" dirty="0"/>
              <a:t>Skiptu þeim í þrjá flokka: </a:t>
            </a:r>
            <a:r>
              <a:rPr lang="en-US" b="1" dirty="0"/>
              <a:t>rekstrar-</a:t>
            </a:r>
            <a:r>
              <a:rPr lang="en-US" dirty="0"/>
              <a:t>, </a:t>
            </a:r>
            <a:r>
              <a:rPr lang="en-US" b="1" dirty="0"/>
              <a:t>fjárfestingar- </a:t>
            </a:r>
            <a:r>
              <a:rPr lang="en-US" dirty="0"/>
              <a:t>og </a:t>
            </a:r>
            <a:r>
              <a:rPr lang="en-US" b="1" dirty="0"/>
              <a:t>fjármögnunarstarfsemi</a:t>
            </a:r>
            <a:endParaRPr lang="en-US" dirty="0"/>
          </a:p>
          <a:p>
            <a:pPr marL="342900" indent="-342900">
              <a:buFont typeface="Wingdings" panose="05000000000000000000" pitchFamily="2" charset="2"/>
              <a:buChar char="ü"/>
            </a:pPr>
            <a:r>
              <a:rPr lang="en-US" dirty="0"/>
              <a:t>Gakktu úr skugga um að </a:t>
            </a:r>
            <a:r>
              <a:rPr lang="en-US" b="1" dirty="0"/>
              <a:t>lokastaðan sé jákvæð</a:t>
            </a:r>
            <a:endParaRPr lang="en-US" dirty="0"/>
          </a:p>
          <a:p>
            <a:pPr>
              <a:spcAft>
                <a:spcPts val="600"/>
              </a:spcAft>
            </a:pPr>
            <a:endParaRPr lang="en-IE" sz="2400" dirty="0"/>
          </a:p>
        </p:txBody>
      </p:sp>
      <p:sp>
        <p:nvSpPr>
          <p:cNvPr id="9" name="Text Placeholder 8">
            <a:extLst>
              <a:ext uri="{FF2B5EF4-FFF2-40B4-BE49-F238E27FC236}">
                <a16:creationId xmlns:a16="http://schemas.microsoft.com/office/drawing/2014/main" id="{D66FED90-62DB-79F2-EA21-F6A0C5534297}"/>
              </a:ext>
            </a:extLst>
          </p:cNvPr>
          <p:cNvSpPr>
            <a:spLocks noGrp="1"/>
          </p:cNvSpPr>
          <p:nvPr>
            <p:ph type="body" sz="quarter" idx="18"/>
          </p:nvPr>
        </p:nvSpPr>
        <p:spPr>
          <a:xfrm>
            <a:off x="464254" y="3393152"/>
            <a:ext cx="3277854" cy="1049221"/>
          </a:xfrm>
        </p:spPr>
        <p:txBody>
          <a:bodyPr/>
          <a:lstStyle/>
          <a:p>
            <a:r>
              <a:rPr lang="en-IE" sz="2400" b="0" dirty="0"/>
              <a:t>Leiðbeiningar um innstreymi og útstreymi reiðufjár í fyrirtækinu þínu </a:t>
            </a:r>
          </a:p>
        </p:txBody>
      </p:sp>
      <p:sp>
        <p:nvSpPr>
          <p:cNvPr id="10" name="Text Placeholder 9">
            <a:extLst>
              <a:ext uri="{FF2B5EF4-FFF2-40B4-BE49-F238E27FC236}">
                <a16:creationId xmlns:a16="http://schemas.microsoft.com/office/drawing/2014/main" id="{44E40DF1-C476-7761-271E-214300AC5053}"/>
              </a:ext>
            </a:extLst>
          </p:cNvPr>
          <p:cNvSpPr>
            <a:spLocks noGrp="1"/>
          </p:cNvSpPr>
          <p:nvPr>
            <p:ph type="body" sz="quarter" idx="19"/>
          </p:nvPr>
        </p:nvSpPr>
        <p:spPr>
          <a:xfrm>
            <a:off x="691820" y="2090541"/>
            <a:ext cx="2597067" cy="385564"/>
          </a:xfrm>
        </p:spPr>
        <p:txBody>
          <a:bodyPr/>
          <a:lstStyle/>
          <a:p>
            <a:r>
              <a:rPr lang="en-IE" dirty="0"/>
              <a:t>Greiðslujöfnunarreikningur</a:t>
            </a:r>
          </a:p>
        </p:txBody>
      </p:sp>
    </p:spTree>
    <p:extLst>
      <p:ext uri="{BB962C8B-B14F-4D97-AF65-F5344CB8AC3E}">
        <p14:creationId xmlns:p14="http://schemas.microsoft.com/office/powerpoint/2010/main" val="28299558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01802-AEFE-B8E0-6D24-8182AF6226F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F4E5A09-0E70-1BBB-3C01-F814EDEE0558}"/>
              </a:ext>
            </a:extLst>
          </p:cNvPr>
          <p:cNvSpPr>
            <a:spLocks noGrp="1"/>
          </p:cNvSpPr>
          <p:nvPr>
            <p:ph type="body" sz="quarter" idx="18"/>
          </p:nvPr>
        </p:nvSpPr>
        <p:spPr>
          <a:xfrm>
            <a:off x="1600925" y="1065380"/>
            <a:ext cx="10219600" cy="1383296"/>
          </a:xfrm>
        </p:spPr>
        <p:txBody>
          <a:bodyPr/>
          <a:lstStyle/>
          <a:p>
            <a:pPr marL="0" indent="0">
              <a:lnSpc>
                <a:spcPct val="100000"/>
              </a:lnSpc>
            </a:pPr>
            <a:r>
              <a:rPr lang="en-IE" sz="2200" b="1" dirty="0">
                <a:solidFill>
                  <a:srgbClr val="595959"/>
                </a:solidFill>
              </a:rPr>
              <a:t>Að hagnast er frábært, en </a:t>
            </a:r>
            <a:r>
              <a:rPr lang="en-IE" sz="2200" b="1" dirty="0">
                <a:solidFill>
                  <a:srgbClr val="E96751"/>
                </a:solidFill>
              </a:rPr>
              <a:t>reiðufjárstreymi </a:t>
            </a:r>
            <a:r>
              <a:rPr lang="en-IE" sz="2200" b="1" dirty="0">
                <a:solidFill>
                  <a:srgbClr val="595959"/>
                </a:solidFill>
              </a:rPr>
              <a:t>er það sem heldur ljósunum logandi dag frá degi. </a:t>
            </a:r>
            <a:r>
              <a:rPr lang="en-IE" sz="2200" dirty="0">
                <a:solidFill>
                  <a:srgbClr val="595959"/>
                </a:solidFill>
              </a:rPr>
              <a:t>Yfirlit um reiðufjárstreymi skráir allt reiðufé sem berst inn í fyrirtækið þitt og allt reiðufé sem fer út á tilteknu tímabili og sýnir hvernig reiðufjárstaðan þín breytist með tímanum. </a:t>
            </a:r>
          </a:p>
          <a:p>
            <a:pPr marL="0" indent="0">
              <a:lnSpc>
                <a:spcPct val="100000"/>
              </a:lnSpc>
            </a:pPr>
            <a:r>
              <a:rPr lang="en-IE" sz="2200" b="1" dirty="0">
                <a:solidFill>
                  <a:srgbClr val="595959"/>
                </a:solidFill>
              </a:rPr>
              <a:t>Það er mögulegt að vera arðbær á pappír en samt klárast fyrir peninga, </a:t>
            </a:r>
            <a:r>
              <a:rPr lang="en-IE" sz="2200" dirty="0">
                <a:solidFill>
                  <a:srgbClr val="595959"/>
                </a:solidFill>
              </a:rPr>
              <a:t>til dæmis ef féð er bundið í einhverju eins og uppfærslu eigna eða ógreiddum bókunum. Þessi yfirlit er skipt í rekstrarstarfsemi (daglegar </a:t>
            </a:r>
            <a:r>
              <a:rPr lang="en-US" sz="2200" dirty="0">
                <a:solidFill>
                  <a:srgbClr val="595959"/>
                </a:solidFill>
              </a:rPr>
              <a:t>inn- og útborganir </a:t>
            </a:r>
            <a:r>
              <a:rPr lang="en-IE" sz="2200" dirty="0">
                <a:solidFill>
                  <a:srgbClr val="595959"/>
                </a:solidFill>
              </a:rPr>
              <a:t>í rekstri</a:t>
            </a:r>
            <a:r>
              <a:rPr lang="en-US" sz="2200" dirty="0">
                <a:solidFill>
                  <a:srgbClr val="595959"/>
                </a:solidFill>
              </a:rPr>
              <a:t>), fjárfestingastarfsemi (peningar varið í búnað eða umbætur</a:t>
            </a:r>
            <a:r>
              <a:rPr lang="en-IE" sz="2200" dirty="0">
                <a:solidFill>
                  <a:srgbClr val="595959"/>
                </a:solidFill>
              </a:rPr>
              <a:t>) og fjármögnunarstarfsemi (lán, framlög eigenda o.s.frv.). </a:t>
            </a:r>
            <a:endParaRPr lang="en-GB" sz="2200" dirty="0">
              <a:solidFill>
                <a:srgbClr val="595959"/>
              </a:solidFill>
            </a:endParaRPr>
          </a:p>
        </p:txBody>
      </p:sp>
      <p:sp>
        <p:nvSpPr>
          <p:cNvPr id="4" name="Text Placeholder 3">
            <a:extLst>
              <a:ext uri="{FF2B5EF4-FFF2-40B4-BE49-F238E27FC236}">
                <a16:creationId xmlns:a16="http://schemas.microsoft.com/office/drawing/2014/main" id="{83A734B2-93CC-4A6C-9822-AF8ED7BCF6D4}"/>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Greiðsluskýrsla</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1C3E2383-3B60-A257-2E45-1255E7E0DE94}"/>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A28BAD14-0ADD-9482-7904-849C01CCFC16}"/>
              </a:ext>
            </a:extLst>
          </p:cNvPr>
          <p:cNvGrpSpPr/>
          <p:nvPr/>
        </p:nvGrpSpPr>
        <p:grpSpPr>
          <a:xfrm>
            <a:off x="646163" y="4015167"/>
            <a:ext cx="10681957" cy="2842833"/>
            <a:chOff x="1962123" y="947870"/>
            <a:chExt cx="2703640" cy="4012523"/>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2ADA5FF0-6338-74C3-441E-875D7D78B91F}"/>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GB" sz="2400" b="1" kern="1200" dirty="0"/>
                <a:t>Dæmi: </a:t>
              </a:r>
              <a:r>
                <a:rPr lang="en-GB" sz="2400" dirty="0"/>
                <a:t>Notkun</a:t>
              </a:r>
              <a:r>
                <a:rPr lang="en-GB" sz="2400" kern="1200" dirty="0"/>
                <a:t> rekstrarsjóðsreiknings</a:t>
              </a:r>
            </a:p>
          </p:txBody>
        </p:sp>
        <p:sp>
          <p:nvSpPr>
            <p:cNvPr id="14" name="Freeform: Shape 13">
              <a:extLst>
                <a:ext uri="{FF2B5EF4-FFF2-40B4-BE49-F238E27FC236}">
                  <a16:creationId xmlns:a16="http://schemas.microsoft.com/office/drawing/2014/main" id="{FC28ABC6-E43C-016E-A202-6F0CA1FE7AA6}"/>
                </a:ext>
              </a:extLst>
            </p:cNvPr>
            <p:cNvSpPr/>
            <p:nvPr/>
          </p:nvSpPr>
          <p:spPr>
            <a:xfrm>
              <a:off x="1962123" y="2199806"/>
              <a:ext cx="2703640" cy="2760587"/>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200" dirty="0">
                  <a:solidFill>
                    <a:srgbClr val="595959"/>
                  </a:solidFill>
                </a:rPr>
                <a:t>Reikningsskýrsla um sjóðstreymi þitt fyrir ársfjórðunginn gæti sýnt að þú hafir fengið </a:t>
              </a:r>
              <a:r>
                <a:rPr lang="en-IE" sz="2200" b="1" dirty="0">
                  <a:solidFill>
                    <a:srgbClr val="595959"/>
                  </a:solidFill>
                </a:rPr>
                <a:t>€25.000 </a:t>
              </a:r>
              <a:r>
                <a:rPr lang="en-IE" sz="2200" dirty="0">
                  <a:solidFill>
                    <a:srgbClr val="595959"/>
                  </a:solidFill>
                </a:rPr>
                <a:t>í reiðufé frá gestum og annarri tekjuöflun, en kannski </a:t>
              </a:r>
              <a:r>
                <a:rPr lang="en-IE" sz="2200" b="1" dirty="0">
                  <a:solidFill>
                    <a:srgbClr val="595959"/>
                  </a:solidFill>
                </a:rPr>
                <a:t>greiddir</a:t>
              </a:r>
              <a:r>
                <a:rPr lang="en-IE" sz="2200" dirty="0">
                  <a:solidFill>
                    <a:srgbClr val="595959"/>
                  </a:solidFill>
                </a:rPr>
                <a:t> þú </a:t>
              </a:r>
              <a:r>
                <a:rPr lang="en-IE" sz="2200" b="1" dirty="0">
                  <a:solidFill>
                    <a:srgbClr val="595959"/>
                  </a:solidFill>
                </a:rPr>
                <a:t>út €30.000 </a:t>
              </a:r>
              <a:r>
                <a:rPr lang="en-IE" sz="2200" dirty="0">
                  <a:solidFill>
                    <a:srgbClr val="595959"/>
                  </a:solidFill>
                </a:rPr>
                <a:t>á sama tímabili (til að greiða reikninga, kaupa nýjan húsbúnað, greiða niður lán o.s.frv.). </a:t>
              </a:r>
            </a:p>
            <a:p>
              <a:pPr marL="342900" lvl="0" indent="-342900">
                <a:buFont typeface="Wingdings" panose="05000000000000000000" pitchFamily="2" charset="2"/>
                <a:buChar char="Ø"/>
              </a:pPr>
              <a:r>
                <a:rPr lang="en-IE" sz="2200" dirty="0">
                  <a:solidFill>
                    <a:srgbClr val="595959"/>
                  </a:solidFill>
                </a:rPr>
                <a:t>Þetta leiðir til </a:t>
              </a:r>
              <a:r>
                <a:rPr lang="en-IE" sz="2200" b="1" dirty="0">
                  <a:solidFill>
                    <a:srgbClr val="595959"/>
                  </a:solidFill>
                </a:rPr>
                <a:t>-€5.000 rekstrarsjóðs </a:t>
              </a:r>
              <a:r>
                <a:rPr lang="en-IE" sz="2200" dirty="0">
                  <a:solidFill>
                    <a:srgbClr val="595959"/>
                  </a:solidFill>
                </a:rPr>
                <a:t>fyrir fjórðunginn, sem þýðir að €5.000 meira fór af bankareikningnum þínum en kom inn. </a:t>
              </a:r>
              <a:r>
                <a:rPr lang="en-IE" sz="2200" i="1" dirty="0">
                  <a:solidFill>
                    <a:srgbClr val="595959"/>
                  </a:solidFill>
                </a:rPr>
                <a:t>(Framhald á næstu glósu)</a:t>
              </a:r>
            </a:p>
          </p:txBody>
        </p:sp>
      </p:grpSp>
      <p:grpSp>
        <p:nvGrpSpPr>
          <p:cNvPr id="6" name="Graphic 2">
            <a:extLst>
              <a:ext uri="{FF2B5EF4-FFF2-40B4-BE49-F238E27FC236}">
                <a16:creationId xmlns:a16="http://schemas.microsoft.com/office/drawing/2014/main" id="{E9A0DD82-221A-FECE-5DCE-1DBD3760CE51}"/>
              </a:ext>
            </a:extLst>
          </p:cNvPr>
          <p:cNvGrpSpPr/>
          <p:nvPr/>
        </p:nvGrpSpPr>
        <p:grpSpPr>
          <a:xfrm>
            <a:off x="164644" y="1839938"/>
            <a:ext cx="1446441" cy="912526"/>
            <a:chOff x="3580983" y="1677722"/>
            <a:chExt cx="1446441" cy="912526"/>
          </a:xfrm>
        </p:grpSpPr>
        <p:sp>
          <p:nvSpPr>
            <p:cNvPr id="8" name="Freeform 1567">
              <a:extLst>
                <a:ext uri="{FF2B5EF4-FFF2-40B4-BE49-F238E27FC236}">
                  <a16:creationId xmlns:a16="http://schemas.microsoft.com/office/drawing/2014/main" id="{6EB9DC91-7015-0F07-3554-E2881B36719B}"/>
                </a:ext>
              </a:extLst>
            </p:cNvPr>
            <p:cNvSpPr/>
            <p:nvPr/>
          </p:nvSpPr>
          <p:spPr>
            <a:xfrm>
              <a:off x="4343734" y="1822335"/>
              <a:ext cx="48169" cy="32067"/>
            </a:xfrm>
            <a:custGeom>
              <a:avLst/>
              <a:gdLst>
                <a:gd name="connsiteX0" fmla="*/ 12519 w 48169"/>
                <a:gd name="connsiteY0" fmla="*/ 31382 h 32067"/>
                <a:gd name="connsiteX1" fmla="*/ 25549 w 48169"/>
                <a:gd name="connsiteY1" fmla="*/ 32068 h 32067"/>
                <a:gd name="connsiteX2" fmla="*/ 25549 w 48169"/>
                <a:gd name="connsiteY2" fmla="*/ 31839 h 32067"/>
                <a:gd name="connsiteX3" fmla="*/ 36294 w 48169"/>
                <a:gd name="connsiteY3" fmla="*/ 31839 h 32067"/>
                <a:gd name="connsiteX4" fmla="*/ 47266 w 48169"/>
                <a:gd name="connsiteY4" fmla="*/ 23609 h 32067"/>
                <a:gd name="connsiteX5" fmla="*/ 43380 w 48169"/>
                <a:gd name="connsiteY5" fmla="*/ 4864 h 32067"/>
                <a:gd name="connsiteX6" fmla="*/ 6118 w 48169"/>
                <a:gd name="connsiteY6" fmla="*/ 3493 h 32067"/>
                <a:gd name="connsiteX7" fmla="*/ 403 w 48169"/>
                <a:gd name="connsiteY7" fmla="*/ 21781 h 32067"/>
                <a:gd name="connsiteX8" fmla="*/ 12519 w 48169"/>
                <a:gd name="connsiteY8" fmla="*/ 31382 h 3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69" h="32067">
                  <a:moveTo>
                    <a:pt x="12519" y="31382"/>
                  </a:moveTo>
                  <a:cubicBezTo>
                    <a:pt x="16863" y="31839"/>
                    <a:pt x="21206" y="31839"/>
                    <a:pt x="25549" y="32068"/>
                  </a:cubicBezTo>
                  <a:cubicBezTo>
                    <a:pt x="25549" y="32068"/>
                    <a:pt x="25549" y="31839"/>
                    <a:pt x="25549" y="31839"/>
                  </a:cubicBezTo>
                  <a:cubicBezTo>
                    <a:pt x="29207" y="31839"/>
                    <a:pt x="32865" y="32068"/>
                    <a:pt x="36294" y="31839"/>
                  </a:cubicBezTo>
                  <a:cubicBezTo>
                    <a:pt x="41323" y="31382"/>
                    <a:pt x="46809" y="30239"/>
                    <a:pt x="47266" y="23609"/>
                  </a:cubicBezTo>
                  <a:cubicBezTo>
                    <a:pt x="47724" y="17209"/>
                    <a:pt x="50467" y="8293"/>
                    <a:pt x="43380" y="4864"/>
                  </a:cubicBezTo>
                  <a:cubicBezTo>
                    <a:pt x="32865" y="-622"/>
                    <a:pt x="17777" y="-1994"/>
                    <a:pt x="6118" y="3493"/>
                  </a:cubicBezTo>
                  <a:cubicBezTo>
                    <a:pt x="-1883" y="7150"/>
                    <a:pt x="175" y="14465"/>
                    <a:pt x="403" y="21781"/>
                  </a:cubicBezTo>
                  <a:cubicBezTo>
                    <a:pt x="632" y="29324"/>
                    <a:pt x="6347" y="30696"/>
                    <a:pt x="12519" y="31382"/>
                  </a:cubicBezTo>
                  <a:close/>
                </a:path>
              </a:pathLst>
            </a:custGeom>
            <a:solidFill>
              <a:srgbClr val="FFFFFF"/>
            </a:solidFill>
            <a:ln w="2286" cap="flat">
              <a:noFill/>
              <a:prstDash val="solid"/>
              <a:miter/>
            </a:ln>
          </p:spPr>
          <p:txBody>
            <a:bodyPr rtlCol="0" anchor="ctr"/>
            <a:lstStyle/>
            <a:p>
              <a:endParaRPr lang="en-US"/>
            </a:p>
          </p:txBody>
        </p:sp>
        <p:sp>
          <p:nvSpPr>
            <p:cNvPr id="10" name="Freeform 1568">
              <a:extLst>
                <a:ext uri="{FF2B5EF4-FFF2-40B4-BE49-F238E27FC236}">
                  <a16:creationId xmlns:a16="http://schemas.microsoft.com/office/drawing/2014/main" id="{336AE5D5-9609-DBBF-4DDD-FB7204677B34}"/>
                </a:ext>
              </a:extLst>
            </p:cNvPr>
            <p:cNvSpPr/>
            <p:nvPr/>
          </p:nvSpPr>
          <p:spPr>
            <a:xfrm>
              <a:off x="4351681" y="1894865"/>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229"/>
                    <a:pt x="457" y="0"/>
                    <a:pt x="0" y="0"/>
                  </a:cubicBezTo>
                  <a:cubicBezTo>
                    <a:pt x="457" y="0"/>
                    <a:pt x="914" y="229"/>
                    <a:pt x="1372" y="457"/>
                  </a:cubicBezTo>
                  <a:close/>
                </a:path>
              </a:pathLst>
            </a:custGeom>
            <a:solidFill>
              <a:srgbClr val="FFFFFF"/>
            </a:solidFill>
            <a:ln w="2286" cap="flat">
              <a:noFill/>
              <a:prstDash val="solid"/>
              <a:miter/>
            </a:ln>
          </p:spPr>
          <p:txBody>
            <a:bodyPr rtlCol="0" anchor="ctr"/>
            <a:lstStyle/>
            <a:p>
              <a:endParaRPr lang="en-US"/>
            </a:p>
          </p:txBody>
        </p:sp>
        <p:sp>
          <p:nvSpPr>
            <p:cNvPr id="15" name="Freeform 1569">
              <a:extLst>
                <a:ext uri="{FF2B5EF4-FFF2-40B4-BE49-F238E27FC236}">
                  <a16:creationId xmlns:a16="http://schemas.microsoft.com/office/drawing/2014/main" id="{0D307EE3-5CCB-60F3-A151-7B9FC8E5C8CB}"/>
                </a:ext>
              </a:extLst>
            </p:cNvPr>
            <p:cNvSpPr/>
            <p:nvPr/>
          </p:nvSpPr>
          <p:spPr>
            <a:xfrm>
              <a:off x="4381171" y="1865604"/>
              <a:ext cx="228" cy="2286"/>
            </a:xfrm>
            <a:custGeom>
              <a:avLst/>
              <a:gdLst>
                <a:gd name="connsiteX0" fmla="*/ 0 w 228"/>
                <a:gd name="connsiteY0" fmla="*/ 0 h 2286"/>
                <a:gd name="connsiteX1" fmla="*/ 229 w 228"/>
                <a:gd name="connsiteY1" fmla="*/ 0 h 2286"/>
                <a:gd name="connsiteX2" fmla="*/ 0 w 228"/>
                <a:gd name="connsiteY2" fmla="*/ 0 h 2286"/>
              </a:gdLst>
              <a:ahLst/>
              <a:cxnLst>
                <a:cxn ang="0">
                  <a:pos x="connsiteX0" y="connsiteY0"/>
                </a:cxn>
                <a:cxn ang="0">
                  <a:pos x="connsiteX1" y="connsiteY1"/>
                </a:cxn>
                <a:cxn ang="0">
                  <a:pos x="connsiteX2" y="connsiteY2"/>
                </a:cxn>
              </a:cxnLst>
              <a:rect l="l" t="t" r="r" b="b"/>
              <a:pathLst>
                <a:path w="228" h="2286">
                  <a:moveTo>
                    <a:pt x="0" y="0"/>
                  </a:moveTo>
                  <a:cubicBezTo>
                    <a:pt x="0" y="0"/>
                    <a:pt x="229" y="0"/>
                    <a:pt x="229" y="0"/>
                  </a:cubicBezTo>
                  <a:cubicBezTo>
                    <a:pt x="229" y="0"/>
                    <a:pt x="0" y="0"/>
                    <a:pt x="0" y="0"/>
                  </a:cubicBezTo>
                  <a:close/>
                </a:path>
              </a:pathLst>
            </a:custGeom>
            <a:solidFill>
              <a:srgbClr val="FFFFFF"/>
            </a:solidFill>
            <a:ln w="2286" cap="flat">
              <a:noFill/>
              <a:prstDash val="solid"/>
              <a:miter/>
            </a:ln>
          </p:spPr>
          <p:txBody>
            <a:bodyPr rtlCol="0" anchor="ctr"/>
            <a:lstStyle/>
            <a:p>
              <a:endParaRPr lang="en-US"/>
            </a:p>
          </p:txBody>
        </p:sp>
        <p:sp>
          <p:nvSpPr>
            <p:cNvPr id="16" name="Freeform 1570">
              <a:extLst>
                <a:ext uri="{FF2B5EF4-FFF2-40B4-BE49-F238E27FC236}">
                  <a16:creationId xmlns:a16="http://schemas.microsoft.com/office/drawing/2014/main" id="{69D48AC3-C11B-E772-8A10-79234B5770BB}"/>
                </a:ext>
              </a:extLst>
            </p:cNvPr>
            <p:cNvSpPr/>
            <p:nvPr/>
          </p:nvSpPr>
          <p:spPr>
            <a:xfrm>
              <a:off x="4350310" y="1893951"/>
              <a:ext cx="1371" cy="685"/>
            </a:xfrm>
            <a:custGeom>
              <a:avLst/>
              <a:gdLst>
                <a:gd name="connsiteX0" fmla="*/ 1372 w 1371"/>
                <a:gd name="connsiteY0" fmla="*/ 686 h 685"/>
                <a:gd name="connsiteX1" fmla="*/ 0 w 1371"/>
                <a:gd name="connsiteY1" fmla="*/ 0 h 685"/>
                <a:gd name="connsiteX2" fmla="*/ 1372 w 1371"/>
                <a:gd name="connsiteY2" fmla="*/ 686 h 685"/>
              </a:gdLst>
              <a:ahLst/>
              <a:cxnLst>
                <a:cxn ang="0">
                  <a:pos x="connsiteX0" y="connsiteY0"/>
                </a:cxn>
                <a:cxn ang="0">
                  <a:pos x="connsiteX1" y="connsiteY1"/>
                </a:cxn>
                <a:cxn ang="0">
                  <a:pos x="connsiteX2" y="connsiteY2"/>
                </a:cxn>
              </a:cxnLst>
              <a:rect l="l" t="t" r="r" b="b"/>
              <a:pathLst>
                <a:path w="1371" h="685">
                  <a:moveTo>
                    <a:pt x="1372" y="686"/>
                  </a:moveTo>
                  <a:cubicBezTo>
                    <a:pt x="914" y="457"/>
                    <a:pt x="457" y="229"/>
                    <a:pt x="0" y="0"/>
                  </a:cubicBezTo>
                  <a:cubicBezTo>
                    <a:pt x="457" y="229"/>
                    <a:pt x="914" y="457"/>
                    <a:pt x="1372" y="686"/>
                  </a:cubicBezTo>
                  <a:close/>
                </a:path>
              </a:pathLst>
            </a:custGeom>
            <a:solidFill>
              <a:srgbClr val="FFFFFF"/>
            </a:solidFill>
            <a:ln w="2286" cap="flat">
              <a:noFill/>
              <a:prstDash val="solid"/>
              <a:miter/>
            </a:ln>
          </p:spPr>
          <p:txBody>
            <a:bodyPr rtlCol="0" anchor="ctr"/>
            <a:lstStyle/>
            <a:p>
              <a:endParaRPr lang="en-US"/>
            </a:p>
          </p:txBody>
        </p:sp>
        <p:sp>
          <p:nvSpPr>
            <p:cNvPr id="70" name="Freeform 1571">
              <a:extLst>
                <a:ext uri="{FF2B5EF4-FFF2-40B4-BE49-F238E27FC236}">
                  <a16:creationId xmlns:a16="http://schemas.microsoft.com/office/drawing/2014/main" id="{725FD9FC-BFE2-57C8-2D6D-6CA530E0E3CD}"/>
                </a:ext>
              </a:extLst>
            </p:cNvPr>
            <p:cNvSpPr/>
            <p:nvPr/>
          </p:nvSpPr>
          <p:spPr>
            <a:xfrm>
              <a:off x="4381857" y="1865604"/>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457"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71" name="Freeform 1572">
              <a:extLst>
                <a:ext uri="{FF2B5EF4-FFF2-40B4-BE49-F238E27FC236}">
                  <a16:creationId xmlns:a16="http://schemas.microsoft.com/office/drawing/2014/main" id="{2A82EE87-95A6-AE0C-DAB3-E52C3EABBA3F}"/>
                </a:ext>
              </a:extLst>
            </p:cNvPr>
            <p:cNvSpPr/>
            <p:nvPr/>
          </p:nvSpPr>
          <p:spPr>
            <a:xfrm>
              <a:off x="4358539" y="1896008"/>
              <a:ext cx="1828" cy="2286"/>
            </a:xfrm>
            <a:custGeom>
              <a:avLst/>
              <a:gdLst>
                <a:gd name="connsiteX0" fmla="*/ 1829 w 1828"/>
                <a:gd name="connsiteY0" fmla="*/ 0 h 2286"/>
                <a:gd name="connsiteX1" fmla="*/ 0 w 1828"/>
                <a:gd name="connsiteY1" fmla="*/ 0 h 2286"/>
                <a:gd name="connsiteX2" fmla="*/ 1829 w 1828"/>
                <a:gd name="connsiteY2" fmla="*/ 0 h 2286"/>
              </a:gdLst>
              <a:ahLst/>
              <a:cxnLst>
                <a:cxn ang="0">
                  <a:pos x="connsiteX0" y="connsiteY0"/>
                </a:cxn>
                <a:cxn ang="0">
                  <a:pos x="connsiteX1" y="connsiteY1"/>
                </a:cxn>
                <a:cxn ang="0">
                  <a:pos x="connsiteX2" y="connsiteY2"/>
                </a:cxn>
              </a:cxnLst>
              <a:rect l="l" t="t" r="r" b="b"/>
              <a:pathLst>
                <a:path w="1828" h="2286">
                  <a:moveTo>
                    <a:pt x="1829" y="0"/>
                  </a:moveTo>
                  <a:cubicBezTo>
                    <a:pt x="1143" y="0"/>
                    <a:pt x="686" y="0"/>
                    <a:pt x="0" y="0"/>
                  </a:cubicBezTo>
                  <a:cubicBezTo>
                    <a:pt x="686" y="0"/>
                    <a:pt x="1143" y="0"/>
                    <a:pt x="1829" y="0"/>
                  </a:cubicBezTo>
                  <a:close/>
                </a:path>
              </a:pathLst>
            </a:custGeom>
            <a:solidFill>
              <a:srgbClr val="FFFFFF"/>
            </a:solidFill>
            <a:ln w="2286" cap="flat">
              <a:noFill/>
              <a:prstDash val="solid"/>
              <a:miter/>
            </a:ln>
          </p:spPr>
          <p:txBody>
            <a:bodyPr rtlCol="0" anchor="ctr"/>
            <a:lstStyle/>
            <a:p>
              <a:endParaRPr lang="en-US"/>
            </a:p>
          </p:txBody>
        </p:sp>
        <p:sp>
          <p:nvSpPr>
            <p:cNvPr id="72" name="Freeform 1573">
              <a:extLst>
                <a:ext uri="{FF2B5EF4-FFF2-40B4-BE49-F238E27FC236}">
                  <a16:creationId xmlns:a16="http://schemas.microsoft.com/office/drawing/2014/main" id="{40D1E2FA-2E69-682B-BE3A-57FE83E908F1}"/>
                </a:ext>
              </a:extLst>
            </p:cNvPr>
            <p:cNvSpPr/>
            <p:nvPr/>
          </p:nvSpPr>
          <p:spPr>
            <a:xfrm>
              <a:off x="4356482" y="1896008"/>
              <a:ext cx="1600" cy="2286"/>
            </a:xfrm>
            <a:custGeom>
              <a:avLst/>
              <a:gdLst>
                <a:gd name="connsiteX0" fmla="*/ 1600 w 1600"/>
                <a:gd name="connsiteY0" fmla="*/ 0 h 2286"/>
                <a:gd name="connsiteX1" fmla="*/ 0 w 1600"/>
                <a:gd name="connsiteY1" fmla="*/ 0 h 2286"/>
                <a:gd name="connsiteX2" fmla="*/ 1600 w 1600"/>
                <a:gd name="connsiteY2" fmla="*/ 0 h 2286"/>
              </a:gdLst>
              <a:ahLst/>
              <a:cxnLst>
                <a:cxn ang="0">
                  <a:pos x="connsiteX0" y="connsiteY0"/>
                </a:cxn>
                <a:cxn ang="0">
                  <a:pos x="connsiteX1" y="connsiteY1"/>
                </a:cxn>
                <a:cxn ang="0">
                  <a:pos x="connsiteX2" y="connsiteY2"/>
                </a:cxn>
              </a:cxnLst>
              <a:rect l="l" t="t" r="r" b="b"/>
              <a:pathLst>
                <a:path w="1600" h="2286">
                  <a:moveTo>
                    <a:pt x="1600" y="0"/>
                  </a:moveTo>
                  <a:cubicBezTo>
                    <a:pt x="914" y="0"/>
                    <a:pt x="457" y="0"/>
                    <a:pt x="0" y="0"/>
                  </a:cubicBezTo>
                  <a:cubicBezTo>
                    <a:pt x="457" y="0"/>
                    <a:pt x="1143" y="0"/>
                    <a:pt x="1600" y="0"/>
                  </a:cubicBezTo>
                  <a:close/>
                </a:path>
              </a:pathLst>
            </a:custGeom>
            <a:solidFill>
              <a:srgbClr val="FFFFFF"/>
            </a:solidFill>
            <a:ln w="2286" cap="flat">
              <a:noFill/>
              <a:prstDash val="solid"/>
              <a:miter/>
            </a:ln>
          </p:spPr>
          <p:txBody>
            <a:bodyPr rtlCol="0" anchor="ctr"/>
            <a:lstStyle/>
            <a:p>
              <a:endParaRPr lang="en-US"/>
            </a:p>
          </p:txBody>
        </p:sp>
        <p:sp>
          <p:nvSpPr>
            <p:cNvPr id="73" name="Freeform 1574">
              <a:extLst>
                <a:ext uri="{FF2B5EF4-FFF2-40B4-BE49-F238E27FC236}">
                  <a16:creationId xmlns:a16="http://schemas.microsoft.com/office/drawing/2014/main" id="{3946992B-B5F5-A6B9-0DCC-29D1CF378FB2}"/>
                </a:ext>
              </a:extLst>
            </p:cNvPr>
            <p:cNvSpPr/>
            <p:nvPr/>
          </p:nvSpPr>
          <p:spPr>
            <a:xfrm>
              <a:off x="4382771" y="1865604"/>
              <a:ext cx="685" cy="2286"/>
            </a:xfrm>
            <a:custGeom>
              <a:avLst/>
              <a:gdLst>
                <a:gd name="connsiteX0" fmla="*/ 0 w 685"/>
                <a:gd name="connsiteY0" fmla="*/ 0 h 2286"/>
                <a:gd name="connsiteX1" fmla="*/ 686 w 685"/>
                <a:gd name="connsiteY1" fmla="*/ 0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0"/>
                    <a:pt x="457" y="0"/>
                    <a:pt x="686"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74" name="Freeform 1575">
              <a:extLst>
                <a:ext uri="{FF2B5EF4-FFF2-40B4-BE49-F238E27FC236}">
                  <a16:creationId xmlns:a16="http://schemas.microsoft.com/office/drawing/2014/main" id="{375AB5CA-05DA-C03A-CE08-DDFA12C51E6D}"/>
                </a:ext>
              </a:extLst>
            </p:cNvPr>
            <p:cNvSpPr/>
            <p:nvPr/>
          </p:nvSpPr>
          <p:spPr>
            <a:xfrm>
              <a:off x="4354882" y="1895779"/>
              <a:ext cx="1600" cy="228"/>
            </a:xfrm>
            <a:custGeom>
              <a:avLst/>
              <a:gdLst>
                <a:gd name="connsiteX0" fmla="*/ 1600 w 1600"/>
                <a:gd name="connsiteY0" fmla="*/ 229 h 228"/>
                <a:gd name="connsiteX1" fmla="*/ 0 w 1600"/>
                <a:gd name="connsiteY1" fmla="*/ 0 h 228"/>
                <a:gd name="connsiteX2" fmla="*/ 1600 w 1600"/>
                <a:gd name="connsiteY2" fmla="*/ 229 h 228"/>
              </a:gdLst>
              <a:ahLst/>
              <a:cxnLst>
                <a:cxn ang="0">
                  <a:pos x="connsiteX0" y="connsiteY0"/>
                </a:cxn>
                <a:cxn ang="0">
                  <a:pos x="connsiteX1" y="connsiteY1"/>
                </a:cxn>
                <a:cxn ang="0">
                  <a:pos x="connsiteX2" y="connsiteY2"/>
                </a:cxn>
              </a:cxnLst>
              <a:rect l="l" t="t" r="r" b="b"/>
              <a:pathLst>
                <a:path w="1600" h="228">
                  <a:moveTo>
                    <a:pt x="1600" y="229"/>
                  </a:moveTo>
                  <a:cubicBezTo>
                    <a:pt x="1143" y="229"/>
                    <a:pt x="686" y="0"/>
                    <a:pt x="0" y="0"/>
                  </a:cubicBezTo>
                  <a:cubicBezTo>
                    <a:pt x="457" y="0"/>
                    <a:pt x="914" y="229"/>
                    <a:pt x="1600" y="229"/>
                  </a:cubicBezTo>
                  <a:close/>
                </a:path>
              </a:pathLst>
            </a:custGeom>
            <a:solidFill>
              <a:srgbClr val="FFFFFF"/>
            </a:solidFill>
            <a:ln w="2286" cap="flat">
              <a:noFill/>
              <a:prstDash val="solid"/>
              <a:miter/>
            </a:ln>
          </p:spPr>
          <p:txBody>
            <a:bodyPr rtlCol="0" anchor="ctr"/>
            <a:lstStyle/>
            <a:p>
              <a:endParaRPr lang="en-US"/>
            </a:p>
          </p:txBody>
        </p:sp>
        <p:sp>
          <p:nvSpPr>
            <p:cNvPr id="75" name="Freeform 1576">
              <a:extLst>
                <a:ext uri="{FF2B5EF4-FFF2-40B4-BE49-F238E27FC236}">
                  <a16:creationId xmlns:a16="http://schemas.microsoft.com/office/drawing/2014/main" id="{6A52866B-4FBC-E705-CBDB-963B4E89B23D}"/>
                </a:ext>
              </a:extLst>
            </p:cNvPr>
            <p:cNvSpPr/>
            <p:nvPr/>
          </p:nvSpPr>
          <p:spPr>
            <a:xfrm>
              <a:off x="4353282" y="1895322"/>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457"/>
                    <a:pt x="457" y="229"/>
                    <a:pt x="0" y="0"/>
                  </a:cubicBezTo>
                  <a:cubicBezTo>
                    <a:pt x="229" y="229"/>
                    <a:pt x="914" y="229"/>
                    <a:pt x="1372" y="457"/>
                  </a:cubicBezTo>
                  <a:close/>
                </a:path>
              </a:pathLst>
            </a:custGeom>
            <a:solidFill>
              <a:srgbClr val="FFFFFF"/>
            </a:solidFill>
            <a:ln w="2286" cap="flat">
              <a:noFill/>
              <a:prstDash val="solid"/>
              <a:miter/>
            </a:ln>
          </p:spPr>
          <p:txBody>
            <a:bodyPr rtlCol="0" anchor="ctr"/>
            <a:lstStyle/>
            <a:p>
              <a:endParaRPr lang="en-US"/>
            </a:p>
          </p:txBody>
        </p:sp>
        <p:sp>
          <p:nvSpPr>
            <p:cNvPr id="76" name="Freeform 1577">
              <a:extLst>
                <a:ext uri="{FF2B5EF4-FFF2-40B4-BE49-F238E27FC236}">
                  <a16:creationId xmlns:a16="http://schemas.microsoft.com/office/drawing/2014/main" id="{5EE19222-CE97-544A-8307-8201506CE920}"/>
                </a:ext>
              </a:extLst>
            </p:cNvPr>
            <p:cNvSpPr/>
            <p:nvPr/>
          </p:nvSpPr>
          <p:spPr>
            <a:xfrm>
              <a:off x="4385514" y="1866061"/>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229"/>
                    <a:pt x="686" y="229"/>
                  </a:cubicBezTo>
                  <a:cubicBezTo>
                    <a:pt x="686" y="0"/>
                    <a:pt x="229" y="0"/>
                    <a:pt x="0" y="0"/>
                  </a:cubicBezTo>
                  <a:close/>
                </a:path>
              </a:pathLst>
            </a:custGeom>
            <a:solidFill>
              <a:srgbClr val="FFFFFF"/>
            </a:solidFill>
            <a:ln w="2286" cap="flat">
              <a:noFill/>
              <a:prstDash val="solid"/>
              <a:miter/>
            </a:ln>
          </p:spPr>
          <p:txBody>
            <a:bodyPr rtlCol="0" anchor="ctr"/>
            <a:lstStyle/>
            <a:p>
              <a:endParaRPr lang="en-US"/>
            </a:p>
          </p:txBody>
        </p:sp>
        <p:sp>
          <p:nvSpPr>
            <p:cNvPr id="77" name="Freeform 1578">
              <a:extLst>
                <a:ext uri="{FF2B5EF4-FFF2-40B4-BE49-F238E27FC236}">
                  <a16:creationId xmlns:a16="http://schemas.microsoft.com/office/drawing/2014/main" id="{FA81DE37-9AC5-8E10-BBAF-2ADF15C61156}"/>
                </a:ext>
              </a:extLst>
            </p:cNvPr>
            <p:cNvSpPr/>
            <p:nvPr/>
          </p:nvSpPr>
          <p:spPr>
            <a:xfrm>
              <a:off x="4389629" y="1869262"/>
              <a:ext cx="228" cy="914"/>
            </a:xfrm>
            <a:custGeom>
              <a:avLst/>
              <a:gdLst>
                <a:gd name="connsiteX0" fmla="*/ 0 w 228"/>
                <a:gd name="connsiteY0" fmla="*/ 0 h 914"/>
                <a:gd name="connsiteX1" fmla="*/ 229 w 228"/>
                <a:gd name="connsiteY1" fmla="*/ 914 h 914"/>
                <a:gd name="connsiteX2" fmla="*/ 0 w 228"/>
                <a:gd name="connsiteY2" fmla="*/ 0 h 914"/>
              </a:gdLst>
              <a:ahLst/>
              <a:cxnLst>
                <a:cxn ang="0">
                  <a:pos x="connsiteX0" y="connsiteY0"/>
                </a:cxn>
                <a:cxn ang="0">
                  <a:pos x="connsiteX1" y="connsiteY1"/>
                </a:cxn>
                <a:cxn ang="0">
                  <a:pos x="connsiteX2" y="connsiteY2"/>
                </a:cxn>
              </a:cxnLst>
              <a:rect l="l" t="t" r="r" b="b"/>
              <a:pathLst>
                <a:path w="228" h="914">
                  <a:moveTo>
                    <a:pt x="0" y="0"/>
                  </a:moveTo>
                  <a:cubicBezTo>
                    <a:pt x="229" y="229"/>
                    <a:pt x="229" y="686"/>
                    <a:pt x="229" y="914"/>
                  </a:cubicBezTo>
                  <a:cubicBezTo>
                    <a:pt x="229" y="686"/>
                    <a:pt x="229" y="457"/>
                    <a:pt x="0" y="0"/>
                  </a:cubicBezTo>
                  <a:close/>
                </a:path>
              </a:pathLst>
            </a:custGeom>
            <a:solidFill>
              <a:srgbClr val="FFFFFF"/>
            </a:solidFill>
            <a:ln w="2286" cap="flat">
              <a:noFill/>
              <a:prstDash val="solid"/>
              <a:miter/>
            </a:ln>
          </p:spPr>
          <p:txBody>
            <a:bodyPr rtlCol="0" anchor="ctr"/>
            <a:lstStyle/>
            <a:p>
              <a:endParaRPr lang="en-US"/>
            </a:p>
          </p:txBody>
        </p:sp>
        <p:sp>
          <p:nvSpPr>
            <p:cNvPr id="78" name="Freeform 1579">
              <a:extLst>
                <a:ext uri="{FF2B5EF4-FFF2-40B4-BE49-F238E27FC236}">
                  <a16:creationId xmlns:a16="http://schemas.microsoft.com/office/drawing/2014/main" id="{9517CF45-8031-1930-AF30-AA122C00F126}"/>
                </a:ext>
              </a:extLst>
            </p:cNvPr>
            <p:cNvSpPr/>
            <p:nvPr/>
          </p:nvSpPr>
          <p:spPr>
            <a:xfrm>
              <a:off x="4389172" y="1868576"/>
              <a:ext cx="457" cy="685"/>
            </a:xfrm>
            <a:custGeom>
              <a:avLst/>
              <a:gdLst>
                <a:gd name="connsiteX0" fmla="*/ 0 w 457"/>
                <a:gd name="connsiteY0" fmla="*/ 0 h 685"/>
                <a:gd name="connsiteX1" fmla="*/ 457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229" y="457"/>
                    <a:pt x="457" y="686"/>
                  </a:cubicBezTo>
                  <a:cubicBezTo>
                    <a:pt x="229"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9" name="Freeform 1580">
              <a:extLst>
                <a:ext uri="{FF2B5EF4-FFF2-40B4-BE49-F238E27FC236}">
                  <a16:creationId xmlns:a16="http://schemas.microsoft.com/office/drawing/2014/main" id="{6DC0D3FE-59A2-3C4A-E7D4-5C1C35B4AC4C}"/>
                </a:ext>
              </a:extLst>
            </p:cNvPr>
            <p:cNvSpPr/>
            <p:nvPr/>
          </p:nvSpPr>
          <p:spPr>
            <a:xfrm>
              <a:off x="4390086" y="1870405"/>
              <a:ext cx="228" cy="1143"/>
            </a:xfrm>
            <a:custGeom>
              <a:avLst/>
              <a:gdLst>
                <a:gd name="connsiteX0" fmla="*/ 0 w 228"/>
                <a:gd name="connsiteY0" fmla="*/ 0 h 1143"/>
                <a:gd name="connsiteX1" fmla="*/ 229 w 228"/>
                <a:gd name="connsiteY1" fmla="*/ 1143 h 1143"/>
                <a:gd name="connsiteX2" fmla="*/ 0 w 228"/>
                <a:gd name="connsiteY2" fmla="*/ 0 h 1143"/>
              </a:gdLst>
              <a:ahLst/>
              <a:cxnLst>
                <a:cxn ang="0">
                  <a:pos x="connsiteX0" y="connsiteY0"/>
                </a:cxn>
                <a:cxn ang="0">
                  <a:pos x="connsiteX1" y="connsiteY1"/>
                </a:cxn>
                <a:cxn ang="0">
                  <a:pos x="connsiteX2" y="connsiteY2"/>
                </a:cxn>
              </a:cxnLst>
              <a:rect l="l" t="t" r="r" b="b"/>
              <a:pathLst>
                <a:path w="228" h="1143">
                  <a:moveTo>
                    <a:pt x="0" y="0"/>
                  </a:moveTo>
                  <a:cubicBezTo>
                    <a:pt x="0" y="229"/>
                    <a:pt x="229" y="686"/>
                    <a:pt x="229" y="1143"/>
                  </a:cubicBezTo>
                  <a:cubicBezTo>
                    <a:pt x="229" y="686"/>
                    <a:pt x="0" y="457"/>
                    <a:pt x="0" y="0"/>
                  </a:cubicBezTo>
                  <a:close/>
                </a:path>
              </a:pathLst>
            </a:custGeom>
            <a:solidFill>
              <a:srgbClr val="FFFFFF"/>
            </a:solidFill>
            <a:ln w="2286" cap="flat">
              <a:noFill/>
              <a:prstDash val="solid"/>
              <a:miter/>
            </a:ln>
          </p:spPr>
          <p:txBody>
            <a:bodyPr rtlCol="0" anchor="ctr"/>
            <a:lstStyle/>
            <a:p>
              <a:endParaRPr lang="en-US"/>
            </a:p>
          </p:txBody>
        </p:sp>
        <p:sp>
          <p:nvSpPr>
            <p:cNvPr id="80" name="Freeform 1581">
              <a:extLst>
                <a:ext uri="{FF2B5EF4-FFF2-40B4-BE49-F238E27FC236}">
                  <a16:creationId xmlns:a16="http://schemas.microsoft.com/office/drawing/2014/main" id="{E609B68D-C440-2709-A4A3-46E33261A493}"/>
                </a:ext>
              </a:extLst>
            </p:cNvPr>
            <p:cNvSpPr/>
            <p:nvPr/>
          </p:nvSpPr>
          <p:spPr>
            <a:xfrm>
              <a:off x="4390315" y="1871548"/>
              <a:ext cx="228" cy="1371"/>
            </a:xfrm>
            <a:custGeom>
              <a:avLst/>
              <a:gdLst>
                <a:gd name="connsiteX0" fmla="*/ 0 w 228"/>
                <a:gd name="connsiteY0" fmla="*/ 0 h 1371"/>
                <a:gd name="connsiteX1" fmla="*/ 229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0" y="914"/>
                    <a:pt x="229"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81" name="Freeform 1582">
              <a:extLst>
                <a:ext uri="{FF2B5EF4-FFF2-40B4-BE49-F238E27FC236}">
                  <a16:creationId xmlns:a16="http://schemas.microsoft.com/office/drawing/2014/main" id="{0D9BE0AF-F021-CB2A-F617-8A7165BF8171}"/>
                </a:ext>
              </a:extLst>
            </p:cNvPr>
            <p:cNvSpPr/>
            <p:nvPr/>
          </p:nvSpPr>
          <p:spPr>
            <a:xfrm>
              <a:off x="4344844" y="1864666"/>
              <a:ext cx="34726" cy="29056"/>
            </a:xfrm>
            <a:custGeom>
              <a:avLst/>
              <a:gdLst>
                <a:gd name="connsiteX0" fmla="*/ 3180 w 34726"/>
                <a:gd name="connsiteY0" fmla="*/ 27227 h 29056"/>
                <a:gd name="connsiteX1" fmla="*/ 34727 w 34726"/>
                <a:gd name="connsiteY1" fmla="*/ 938 h 29056"/>
                <a:gd name="connsiteX2" fmla="*/ 30155 w 34726"/>
                <a:gd name="connsiteY2" fmla="*/ 481 h 29056"/>
                <a:gd name="connsiteX3" fmla="*/ 23754 w 34726"/>
                <a:gd name="connsiteY3" fmla="*/ 24 h 29056"/>
                <a:gd name="connsiteX4" fmla="*/ 2266 w 34726"/>
                <a:gd name="connsiteY4" fmla="*/ 6196 h 29056"/>
                <a:gd name="connsiteX5" fmla="*/ 5466 w 34726"/>
                <a:gd name="connsiteY5" fmla="*/ 29056 h 29056"/>
                <a:gd name="connsiteX6" fmla="*/ 3180 w 34726"/>
                <a:gd name="connsiteY6" fmla="*/ 27227 h 2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6" h="29056">
                  <a:moveTo>
                    <a:pt x="3180" y="27227"/>
                  </a:moveTo>
                  <a:cubicBezTo>
                    <a:pt x="14610" y="19912"/>
                    <a:pt x="25126" y="11225"/>
                    <a:pt x="34727" y="938"/>
                  </a:cubicBezTo>
                  <a:cubicBezTo>
                    <a:pt x="33127" y="938"/>
                    <a:pt x="31526" y="938"/>
                    <a:pt x="30155" y="481"/>
                  </a:cubicBezTo>
                  <a:cubicBezTo>
                    <a:pt x="28097" y="-205"/>
                    <a:pt x="25811" y="252"/>
                    <a:pt x="23754" y="24"/>
                  </a:cubicBezTo>
                  <a:cubicBezTo>
                    <a:pt x="8666" y="-205"/>
                    <a:pt x="4323" y="1167"/>
                    <a:pt x="2266" y="6196"/>
                  </a:cubicBezTo>
                  <a:cubicBezTo>
                    <a:pt x="-1621" y="15797"/>
                    <a:pt x="-478" y="25170"/>
                    <a:pt x="5466" y="29056"/>
                  </a:cubicBezTo>
                  <a:cubicBezTo>
                    <a:pt x="4552" y="28599"/>
                    <a:pt x="3866" y="28142"/>
                    <a:pt x="3180" y="27227"/>
                  </a:cubicBezTo>
                  <a:close/>
                </a:path>
              </a:pathLst>
            </a:custGeom>
            <a:solidFill>
              <a:srgbClr val="FFFFFF"/>
            </a:solidFill>
            <a:ln w="2286" cap="flat">
              <a:noFill/>
              <a:prstDash val="solid"/>
              <a:miter/>
            </a:ln>
          </p:spPr>
          <p:txBody>
            <a:bodyPr rtlCol="0" anchor="ctr"/>
            <a:lstStyle/>
            <a:p>
              <a:endParaRPr lang="en-US"/>
            </a:p>
          </p:txBody>
        </p:sp>
        <p:sp>
          <p:nvSpPr>
            <p:cNvPr id="82" name="Freeform 1583">
              <a:extLst>
                <a:ext uri="{FF2B5EF4-FFF2-40B4-BE49-F238E27FC236}">
                  <a16:creationId xmlns:a16="http://schemas.microsoft.com/office/drawing/2014/main" id="{FDC6E507-7578-A03B-B8AA-580D408A1116}"/>
                </a:ext>
              </a:extLst>
            </p:cNvPr>
            <p:cNvSpPr/>
            <p:nvPr/>
          </p:nvSpPr>
          <p:spPr>
            <a:xfrm>
              <a:off x="4383685" y="1865833"/>
              <a:ext cx="685" cy="2286"/>
            </a:xfrm>
            <a:custGeom>
              <a:avLst/>
              <a:gdLst>
                <a:gd name="connsiteX0" fmla="*/ 0 w 685"/>
                <a:gd name="connsiteY0" fmla="*/ 0 h 2286"/>
                <a:gd name="connsiteX1" fmla="*/ 686 w 685"/>
                <a:gd name="connsiteY1" fmla="*/ 0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0"/>
                    <a:pt x="457" y="0"/>
                    <a:pt x="686" y="0"/>
                  </a:cubicBezTo>
                  <a:cubicBezTo>
                    <a:pt x="686" y="0"/>
                    <a:pt x="457" y="0"/>
                    <a:pt x="0" y="0"/>
                  </a:cubicBezTo>
                  <a:close/>
                </a:path>
              </a:pathLst>
            </a:custGeom>
            <a:solidFill>
              <a:srgbClr val="FFFFFF"/>
            </a:solidFill>
            <a:ln w="2286" cap="flat">
              <a:noFill/>
              <a:prstDash val="solid"/>
              <a:miter/>
            </a:ln>
          </p:spPr>
          <p:txBody>
            <a:bodyPr rtlCol="0" anchor="ctr"/>
            <a:lstStyle/>
            <a:p>
              <a:endParaRPr lang="en-US"/>
            </a:p>
          </p:txBody>
        </p:sp>
        <p:sp>
          <p:nvSpPr>
            <p:cNvPr id="83" name="Freeform 1584">
              <a:extLst>
                <a:ext uri="{FF2B5EF4-FFF2-40B4-BE49-F238E27FC236}">
                  <a16:creationId xmlns:a16="http://schemas.microsoft.com/office/drawing/2014/main" id="{482D13DD-E364-7895-E8FE-77B78C60FC37}"/>
                </a:ext>
              </a:extLst>
            </p:cNvPr>
            <p:cNvSpPr/>
            <p:nvPr/>
          </p:nvSpPr>
          <p:spPr>
            <a:xfrm>
              <a:off x="4388715" y="1867662"/>
              <a:ext cx="457" cy="685"/>
            </a:xfrm>
            <a:custGeom>
              <a:avLst/>
              <a:gdLst>
                <a:gd name="connsiteX0" fmla="*/ 0 w 457"/>
                <a:gd name="connsiteY0" fmla="*/ 0 h 685"/>
                <a:gd name="connsiteX1" fmla="*/ 457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457" y="457"/>
                    <a:pt x="457" y="686"/>
                  </a:cubicBezTo>
                  <a:cubicBezTo>
                    <a:pt x="229" y="457"/>
                    <a:pt x="0" y="229"/>
                    <a:pt x="0" y="0"/>
                  </a:cubicBezTo>
                  <a:close/>
                </a:path>
              </a:pathLst>
            </a:custGeom>
            <a:solidFill>
              <a:srgbClr val="FFFFFF"/>
            </a:solidFill>
            <a:ln w="2286" cap="flat">
              <a:noFill/>
              <a:prstDash val="solid"/>
              <a:miter/>
            </a:ln>
          </p:spPr>
          <p:txBody>
            <a:bodyPr rtlCol="0" anchor="ctr"/>
            <a:lstStyle/>
            <a:p>
              <a:endParaRPr lang="en-US"/>
            </a:p>
          </p:txBody>
        </p:sp>
        <p:sp>
          <p:nvSpPr>
            <p:cNvPr id="84" name="Freeform 1585">
              <a:extLst>
                <a:ext uri="{FF2B5EF4-FFF2-40B4-BE49-F238E27FC236}">
                  <a16:creationId xmlns:a16="http://schemas.microsoft.com/office/drawing/2014/main" id="{7CBD88E0-9E14-5EC9-392E-AB1A280E0F89}"/>
                </a:ext>
              </a:extLst>
            </p:cNvPr>
            <p:cNvSpPr/>
            <p:nvPr/>
          </p:nvSpPr>
          <p:spPr>
            <a:xfrm>
              <a:off x="4384828" y="1865833"/>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0"/>
                    <a:pt x="686" y="229"/>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85" name="Freeform 1586">
              <a:extLst>
                <a:ext uri="{FF2B5EF4-FFF2-40B4-BE49-F238E27FC236}">
                  <a16:creationId xmlns:a16="http://schemas.microsoft.com/office/drawing/2014/main" id="{7379A515-CE23-AFB7-CED2-3ABDBA53453B}"/>
                </a:ext>
              </a:extLst>
            </p:cNvPr>
            <p:cNvSpPr/>
            <p:nvPr/>
          </p:nvSpPr>
          <p:spPr>
            <a:xfrm>
              <a:off x="4390543" y="1873148"/>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457"/>
                    <a:pt x="0" y="0"/>
                  </a:cubicBezTo>
                  <a:cubicBezTo>
                    <a:pt x="0" y="686"/>
                    <a:pt x="0" y="1143"/>
                    <a:pt x="0" y="1600"/>
                  </a:cubicBezTo>
                  <a:close/>
                </a:path>
              </a:pathLst>
            </a:custGeom>
            <a:solidFill>
              <a:srgbClr val="FFFFFF"/>
            </a:solidFill>
            <a:ln w="2286" cap="flat">
              <a:noFill/>
              <a:prstDash val="solid"/>
              <a:miter/>
            </a:ln>
          </p:spPr>
          <p:txBody>
            <a:bodyPr rtlCol="0" anchor="ctr"/>
            <a:lstStyle/>
            <a:p>
              <a:endParaRPr lang="en-US"/>
            </a:p>
          </p:txBody>
        </p:sp>
        <p:sp>
          <p:nvSpPr>
            <p:cNvPr id="86" name="Freeform 1587">
              <a:extLst>
                <a:ext uri="{FF2B5EF4-FFF2-40B4-BE49-F238E27FC236}">
                  <a16:creationId xmlns:a16="http://schemas.microsoft.com/office/drawing/2014/main" id="{F2B9F8F8-9C25-B5B7-D8DB-A10094A8A686}"/>
                </a:ext>
              </a:extLst>
            </p:cNvPr>
            <p:cNvSpPr/>
            <p:nvPr/>
          </p:nvSpPr>
          <p:spPr>
            <a:xfrm>
              <a:off x="4387343" y="1866747"/>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229" y="229"/>
                    <a:pt x="0" y="0"/>
                    <a:pt x="0" y="0"/>
                  </a:cubicBezTo>
                  <a:close/>
                </a:path>
              </a:pathLst>
            </a:custGeom>
            <a:solidFill>
              <a:srgbClr val="FFFFFF"/>
            </a:solidFill>
            <a:ln w="2286" cap="flat">
              <a:noFill/>
              <a:prstDash val="solid"/>
              <a:miter/>
            </a:ln>
          </p:spPr>
          <p:txBody>
            <a:bodyPr rtlCol="0" anchor="ctr"/>
            <a:lstStyle/>
            <a:p>
              <a:endParaRPr lang="en-US"/>
            </a:p>
          </p:txBody>
        </p:sp>
        <p:sp>
          <p:nvSpPr>
            <p:cNvPr id="87" name="Freeform 1588">
              <a:extLst>
                <a:ext uri="{FF2B5EF4-FFF2-40B4-BE49-F238E27FC236}">
                  <a16:creationId xmlns:a16="http://schemas.microsoft.com/office/drawing/2014/main" id="{CBEC97E4-AED2-7231-1EC9-89F542530904}"/>
                </a:ext>
              </a:extLst>
            </p:cNvPr>
            <p:cNvSpPr/>
            <p:nvPr/>
          </p:nvSpPr>
          <p:spPr>
            <a:xfrm>
              <a:off x="4386429" y="1866290"/>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229"/>
                    <a:pt x="686" y="229"/>
                  </a:cubicBezTo>
                  <a:cubicBezTo>
                    <a:pt x="457" y="229"/>
                    <a:pt x="229" y="0"/>
                    <a:pt x="0" y="0"/>
                  </a:cubicBezTo>
                  <a:close/>
                </a:path>
              </a:pathLst>
            </a:custGeom>
            <a:solidFill>
              <a:srgbClr val="FFFFFF"/>
            </a:solidFill>
            <a:ln w="2286" cap="flat">
              <a:noFill/>
              <a:prstDash val="solid"/>
              <a:miter/>
            </a:ln>
          </p:spPr>
          <p:txBody>
            <a:bodyPr rtlCol="0" anchor="ctr"/>
            <a:lstStyle/>
            <a:p>
              <a:endParaRPr lang="en-US"/>
            </a:p>
          </p:txBody>
        </p:sp>
        <p:sp>
          <p:nvSpPr>
            <p:cNvPr id="88" name="Freeform 1589">
              <a:extLst>
                <a:ext uri="{FF2B5EF4-FFF2-40B4-BE49-F238E27FC236}">
                  <a16:creationId xmlns:a16="http://schemas.microsoft.com/office/drawing/2014/main" id="{D292AAD6-B107-93B7-64AD-B96E3B9ADFD3}"/>
                </a:ext>
              </a:extLst>
            </p:cNvPr>
            <p:cNvSpPr/>
            <p:nvPr/>
          </p:nvSpPr>
          <p:spPr>
            <a:xfrm>
              <a:off x="4388029" y="1867204"/>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457" y="229"/>
                    <a:pt x="457" y="457"/>
                  </a:cubicBezTo>
                  <a:cubicBezTo>
                    <a:pt x="229" y="229"/>
                    <a:pt x="229" y="0"/>
                    <a:pt x="0" y="0"/>
                  </a:cubicBezTo>
                  <a:close/>
                </a:path>
              </a:pathLst>
            </a:custGeom>
            <a:solidFill>
              <a:srgbClr val="FFFFFF"/>
            </a:solidFill>
            <a:ln w="2286" cap="flat">
              <a:noFill/>
              <a:prstDash val="solid"/>
              <a:miter/>
            </a:ln>
          </p:spPr>
          <p:txBody>
            <a:bodyPr rtlCol="0" anchor="ctr"/>
            <a:lstStyle/>
            <a:p>
              <a:endParaRPr lang="en-US"/>
            </a:p>
          </p:txBody>
        </p:sp>
        <p:sp>
          <p:nvSpPr>
            <p:cNvPr id="89" name="Freeform 1590">
              <a:extLst>
                <a:ext uri="{FF2B5EF4-FFF2-40B4-BE49-F238E27FC236}">
                  <a16:creationId xmlns:a16="http://schemas.microsoft.com/office/drawing/2014/main" id="{42A12FC9-390B-52F4-9667-A52E61F7218E}"/>
                </a:ext>
              </a:extLst>
            </p:cNvPr>
            <p:cNvSpPr/>
            <p:nvPr/>
          </p:nvSpPr>
          <p:spPr>
            <a:xfrm>
              <a:off x="3760293" y="2518486"/>
              <a:ext cx="228" cy="1828"/>
            </a:xfrm>
            <a:custGeom>
              <a:avLst/>
              <a:gdLst>
                <a:gd name="connsiteX0" fmla="*/ 229 w 228"/>
                <a:gd name="connsiteY0" fmla="*/ 1829 h 1828"/>
                <a:gd name="connsiteX1" fmla="*/ 0 w 228"/>
                <a:gd name="connsiteY1" fmla="*/ 0 h 1828"/>
                <a:gd name="connsiteX2" fmla="*/ 229 w 228"/>
                <a:gd name="connsiteY2" fmla="*/ 1829 h 1828"/>
              </a:gdLst>
              <a:ahLst/>
              <a:cxnLst>
                <a:cxn ang="0">
                  <a:pos x="connsiteX0" y="connsiteY0"/>
                </a:cxn>
                <a:cxn ang="0">
                  <a:pos x="connsiteX1" y="connsiteY1"/>
                </a:cxn>
                <a:cxn ang="0">
                  <a:pos x="connsiteX2" y="connsiteY2"/>
                </a:cxn>
              </a:cxnLst>
              <a:rect l="l" t="t" r="r" b="b"/>
              <a:pathLst>
                <a:path w="228" h="1828">
                  <a:moveTo>
                    <a:pt x="229" y="1829"/>
                  </a:moveTo>
                  <a:cubicBezTo>
                    <a:pt x="229" y="1143"/>
                    <a:pt x="0" y="686"/>
                    <a:pt x="0" y="0"/>
                  </a:cubicBezTo>
                  <a:cubicBezTo>
                    <a:pt x="0" y="686"/>
                    <a:pt x="0" y="1372"/>
                    <a:pt x="229" y="1829"/>
                  </a:cubicBezTo>
                  <a:close/>
                </a:path>
              </a:pathLst>
            </a:custGeom>
            <a:solidFill>
              <a:srgbClr val="FFFFFF"/>
            </a:solidFill>
            <a:ln w="2286" cap="flat">
              <a:noFill/>
              <a:prstDash val="solid"/>
              <a:miter/>
            </a:ln>
          </p:spPr>
          <p:txBody>
            <a:bodyPr rtlCol="0" anchor="ctr"/>
            <a:lstStyle/>
            <a:p>
              <a:endParaRPr lang="en-US"/>
            </a:p>
          </p:txBody>
        </p:sp>
        <p:sp>
          <p:nvSpPr>
            <p:cNvPr id="90" name="Freeform 1591">
              <a:extLst>
                <a:ext uri="{FF2B5EF4-FFF2-40B4-BE49-F238E27FC236}">
                  <a16:creationId xmlns:a16="http://schemas.microsoft.com/office/drawing/2014/main" id="{1F1F3B94-44FE-9A02-E74F-FD94D7E72198}"/>
                </a:ext>
              </a:extLst>
            </p:cNvPr>
            <p:cNvSpPr/>
            <p:nvPr/>
          </p:nvSpPr>
          <p:spPr>
            <a:xfrm>
              <a:off x="3752064" y="1706270"/>
              <a:ext cx="2286" cy="1371"/>
            </a:xfrm>
            <a:custGeom>
              <a:avLst/>
              <a:gdLst>
                <a:gd name="connsiteX0" fmla="*/ 0 w 2286"/>
                <a:gd name="connsiteY0" fmla="*/ 1372 h 1371"/>
                <a:gd name="connsiteX1" fmla="*/ 2286 w 2286"/>
                <a:gd name="connsiteY1" fmla="*/ 0 h 1371"/>
                <a:gd name="connsiteX2" fmla="*/ 0 w 2286"/>
                <a:gd name="connsiteY2" fmla="*/ 1372 h 1371"/>
              </a:gdLst>
              <a:ahLst/>
              <a:cxnLst>
                <a:cxn ang="0">
                  <a:pos x="connsiteX0" y="connsiteY0"/>
                </a:cxn>
                <a:cxn ang="0">
                  <a:pos x="connsiteX1" y="connsiteY1"/>
                </a:cxn>
                <a:cxn ang="0">
                  <a:pos x="connsiteX2" y="connsiteY2"/>
                </a:cxn>
              </a:cxnLst>
              <a:rect l="l" t="t" r="r" b="b"/>
              <a:pathLst>
                <a:path w="2286" h="1371">
                  <a:moveTo>
                    <a:pt x="0" y="1372"/>
                  </a:moveTo>
                  <a:cubicBezTo>
                    <a:pt x="686" y="914"/>
                    <a:pt x="1600" y="457"/>
                    <a:pt x="2286" y="0"/>
                  </a:cubicBezTo>
                  <a:cubicBezTo>
                    <a:pt x="1600" y="457"/>
                    <a:pt x="914" y="914"/>
                    <a:pt x="0" y="1372"/>
                  </a:cubicBezTo>
                  <a:close/>
                </a:path>
              </a:pathLst>
            </a:custGeom>
            <a:solidFill>
              <a:srgbClr val="FFFFFF"/>
            </a:solidFill>
            <a:ln w="2286" cap="flat">
              <a:noFill/>
              <a:prstDash val="solid"/>
              <a:miter/>
            </a:ln>
          </p:spPr>
          <p:txBody>
            <a:bodyPr rtlCol="0" anchor="ctr"/>
            <a:lstStyle/>
            <a:p>
              <a:endParaRPr lang="en-US"/>
            </a:p>
          </p:txBody>
        </p:sp>
        <p:sp>
          <p:nvSpPr>
            <p:cNvPr id="91" name="Freeform 1592">
              <a:extLst>
                <a:ext uri="{FF2B5EF4-FFF2-40B4-BE49-F238E27FC236}">
                  <a16:creationId xmlns:a16="http://schemas.microsoft.com/office/drawing/2014/main" id="{8F3827D5-A143-7CD7-3984-3150C9A0C6FD}"/>
                </a:ext>
              </a:extLst>
            </p:cNvPr>
            <p:cNvSpPr/>
            <p:nvPr/>
          </p:nvSpPr>
          <p:spPr>
            <a:xfrm>
              <a:off x="3754578" y="1704670"/>
              <a:ext cx="2514" cy="1371"/>
            </a:xfrm>
            <a:custGeom>
              <a:avLst/>
              <a:gdLst>
                <a:gd name="connsiteX0" fmla="*/ 0 w 2514"/>
                <a:gd name="connsiteY0" fmla="*/ 1372 h 1371"/>
                <a:gd name="connsiteX1" fmla="*/ 2515 w 2514"/>
                <a:gd name="connsiteY1" fmla="*/ 0 h 1371"/>
                <a:gd name="connsiteX2" fmla="*/ 0 w 2514"/>
                <a:gd name="connsiteY2" fmla="*/ 1372 h 1371"/>
              </a:gdLst>
              <a:ahLst/>
              <a:cxnLst>
                <a:cxn ang="0">
                  <a:pos x="connsiteX0" y="connsiteY0"/>
                </a:cxn>
                <a:cxn ang="0">
                  <a:pos x="connsiteX1" y="connsiteY1"/>
                </a:cxn>
                <a:cxn ang="0">
                  <a:pos x="connsiteX2" y="connsiteY2"/>
                </a:cxn>
              </a:cxnLst>
              <a:rect l="l" t="t" r="r" b="b"/>
              <a:pathLst>
                <a:path w="2514" h="1371">
                  <a:moveTo>
                    <a:pt x="0" y="1372"/>
                  </a:moveTo>
                  <a:cubicBezTo>
                    <a:pt x="914" y="914"/>
                    <a:pt x="1600" y="457"/>
                    <a:pt x="2515" y="0"/>
                  </a:cubicBezTo>
                  <a:cubicBezTo>
                    <a:pt x="1600" y="457"/>
                    <a:pt x="914" y="914"/>
                    <a:pt x="0" y="1372"/>
                  </a:cubicBezTo>
                  <a:close/>
                </a:path>
              </a:pathLst>
            </a:custGeom>
            <a:solidFill>
              <a:srgbClr val="FFFFFF"/>
            </a:solidFill>
            <a:ln w="2286" cap="flat">
              <a:noFill/>
              <a:prstDash val="solid"/>
              <a:miter/>
            </a:ln>
          </p:spPr>
          <p:txBody>
            <a:bodyPr rtlCol="0" anchor="ctr"/>
            <a:lstStyle/>
            <a:p>
              <a:endParaRPr lang="en-US"/>
            </a:p>
          </p:txBody>
        </p:sp>
        <p:sp>
          <p:nvSpPr>
            <p:cNvPr id="92" name="Freeform 1593">
              <a:extLst>
                <a:ext uri="{FF2B5EF4-FFF2-40B4-BE49-F238E27FC236}">
                  <a16:creationId xmlns:a16="http://schemas.microsoft.com/office/drawing/2014/main" id="{8A22709A-245A-B880-9E97-5F1CED21B02F}"/>
                </a:ext>
              </a:extLst>
            </p:cNvPr>
            <p:cNvSpPr/>
            <p:nvPr/>
          </p:nvSpPr>
          <p:spPr>
            <a:xfrm>
              <a:off x="3687505" y="1707642"/>
              <a:ext cx="69684" cy="746150"/>
            </a:xfrm>
            <a:custGeom>
              <a:avLst/>
              <a:gdLst>
                <a:gd name="connsiteX0" fmla="*/ 67530 w 69684"/>
                <a:gd name="connsiteY0" fmla="*/ 712775 h 746150"/>
                <a:gd name="connsiteX1" fmla="*/ 69588 w 69684"/>
                <a:gd name="connsiteY1" fmla="*/ 656311 h 746150"/>
                <a:gd name="connsiteX2" fmla="*/ 68216 w 69684"/>
                <a:gd name="connsiteY2" fmla="*/ 485089 h 746150"/>
                <a:gd name="connsiteX3" fmla="*/ 65473 w 69684"/>
                <a:gd name="connsiteY3" fmla="*/ 380848 h 746150"/>
                <a:gd name="connsiteX4" fmla="*/ 58844 w 69684"/>
                <a:gd name="connsiteY4" fmla="*/ 279121 h 746150"/>
                <a:gd name="connsiteX5" fmla="*/ 59987 w 69684"/>
                <a:gd name="connsiteY5" fmla="*/ 56464 h 746150"/>
                <a:gd name="connsiteX6" fmla="*/ 65016 w 69684"/>
                <a:gd name="connsiteY6" fmla="*/ 25832 h 746150"/>
                <a:gd name="connsiteX7" fmla="*/ 64330 w 69684"/>
                <a:gd name="connsiteY7" fmla="*/ 0 h 746150"/>
                <a:gd name="connsiteX8" fmla="*/ 36212 w 69684"/>
                <a:gd name="connsiteY8" fmla="*/ 18745 h 746150"/>
                <a:gd name="connsiteX9" fmla="*/ 6037 w 69684"/>
                <a:gd name="connsiteY9" fmla="*/ 72238 h 746150"/>
                <a:gd name="connsiteX10" fmla="*/ 93 w 69684"/>
                <a:gd name="connsiteY10" fmla="*/ 139675 h 746150"/>
                <a:gd name="connsiteX11" fmla="*/ 8323 w 69684"/>
                <a:gd name="connsiteY11" fmla="*/ 272491 h 746150"/>
                <a:gd name="connsiteX12" fmla="*/ 23411 w 69684"/>
                <a:gd name="connsiteY12" fmla="*/ 448513 h 746150"/>
                <a:gd name="connsiteX13" fmla="*/ 61130 w 69684"/>
                <a:gd name="connsiteY13" fmla="*/ 745007 h 746150"/>
                <a:gd name="connsiteX14" fmla="*/ 61358 w 69684"/>
                <a:gd name="connsiteY14" fmla="*/ 746150 h 746150"/>
                <a:gd name="connsiteX15" fmla="*/ 61358 w 69684"/>
                <a:gd name="connsiteY15" fmla="*/ 745922 h 746150"/>
                <a:gd name="connsiteX16" fmla="*/ 67530 w 69684"/>
                <a:gd name="connsiteY16" fmla="*/ 712775 h 74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684" h="746150">
                  <a:moveTo>
                    <a:pt x="67530" y="712775"/>
                  </a:moveTo>
                  <a:cubicBezTo>
                    <a:pt x="69816" y="694030"/>
                    <a:pt x="69816" y="675056"/>
                    <a:pt x="69588" y="656311"/>
                  </a:cubicBezTo>
                  <a:cubicBezTo>
                    <a:pt x="68673" y="599161"/>
                    <a:pt x="68902" y="542011"/>
                    <a:pt x="68216" y="485089"/>
                  </a:cubicBezTo>
                  <a:cubicBezTo>
                    <a:pt x="67759" y="450342"/>
                    <a:pt x="67073" y="415595"/>
                    <a:pt x="65473" y="380848"/>
                  </a:cubicBezTo>
                  <a:cubicBezTo>
                    <a:pt x="64101" y="347015"/>
                    <a:pt x="61130" y="313182"/>
                    <a:pt x="58844" y="279121"/>
                  </a:cubicBezTo>
                  <a:cubicBezTo>
                    <a:pt x="54043" y="205054"/>
                    <a:pt x="51071" y="130302"/>
                    <a:pt x="59987" y="56464"/>
                  </a:cubicBezTo>
                  <a:cubicBezTo>
                    <a:pt x="61358" y="46177"/>
                    <a:pt x="63187" y="36119"/>
                    <a:pt x="65016" y="25832"/>
                  </a:cubicBezTo>
                  <a:cubicBezTo>
                    <a:pt x="66616" y="16916"/>
                    <a:pt x="66845" y="8458"/>
                    <a:pt x="64330" y="0"/>
                  </a:cubicBezTo>
                  <a:cubicBezTo>
                    <a:pt x="53357" y="6401"/>
                    <a:pt x="44899" y="12573"/>
                    <a:pt x="36212" y="18745"/>
                  </a:cubicBezTo>
                  <a:cubicBezTo>
                    <a:pt x="17696" y="32233"/>
                    <a:pt x="9466" y="51206"/>
                    <a:pt x="6037" y="72238"/>
                  </a:cubicBezTo>
                  <a:cubicBezTo>
                    <a:pt x="2608" y="94412"/>
                    <a:pt x="-592" y="116815"/>
                    <a:pt x="93" y="139675"/>
                  </a:cubicBezTo>
                  <a:cubicBezTo>
                    <a:pt x="1465" y="184023"/>
                    <a:pt x="3751" y="228371"/>
                    <a:pt x="8323" y="272491"/>
                  </a:cubicBezTo>
                  <a:cubicBezTo>
                    <a:pt x="14267" y="331013"/>
                    <a:pt x="16324" y="390220"/>
                    <a:pt x="23411" y="448513"/>
                  </a:cubicBezTo>
                  <a:cubicBezTo>
                    <a:pt x="35755" y="547497"/>
                    <a:pt x="42842" y="646938"/>
                    <a:pt x="61130" y="745007"/>
                  </a:cubicBezTo>
                  <a:cubicBezTo>
                    <a:pt x="61130" y="745465"/>
                    <a:pt x="61358" y="745693"/>
                    <a:pt x="61358" y="746150"/>
                  </a:cubicBezTo>
                  <a:cubicBezTo>
                    <a:pt x="61358" y="746150"/>
                    <a:pt x="61358" y="745922"/>
                    <a:pt x="61358" y="745922"/>
                  </a:cubicBezTo>
                  <a:cubicBezTo>
                    <a:pt x="64330" y="735178"/>
                    <a:pt x="66159" y="724205"/>
                    <a:pt x="67530" y="712775"/>
                  </a:cubicBezTo>
                  <a:close/>
                </a:path>
              </a:pathLst>
            </a:custGeom>
            <a:solidFill>
              <a:srgbClr val="FFFFFF"/>
            </a:solidFill>
            <a:ln w="2286" cap="flat">
              <a:noFill/>
              <a:prstDash val="solid"/>
              <a:miter/>
            </a:ln>
          </p:spPr>
          <p:txBody>
            <a:bodyPr rtlCol="0" anchor="ctr"/>
            <a:lstStyle/>
            <a:p>
              <a:endParaRPr lang="en-US"/>
            </a:p>
          </p:txBody>
        </p:sp>
        <p:sp>
          <p:nvSpPr>
            <p:cNvPr id="93" name="Freeform 1594">
              <a:extLst>
                <a:ext uri="{FF2B5EF4-FFF2-40B4-BE49-F238E27FC236}">
                  <a16:creationId xmlns:a16="http://schemas.microsoft.com/office/drawing/2014/main" id="{AACA801E-6523-CCF5-28EB-130FD919BA64}"/>
                </a:ext>
              </a:extLst>
            </p:cNvPr>
            <p:cNvSpPr/>
            <p:nvPr/>
          </p:nvSpPr>
          <p:spPr>
            <a:xfrm>
              <a:off x="3906140" y="1925726"/>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94" name="Freeform 1595">
              <a:extLst>
                <a:ext uri="{FF2B5EF4-FFF2-40B4-BE49-F238E27FC236}">
                  <a16:creationId xmlns:a16="http://schemas.microsoft.com/office/drawing/2014/main" id="{B37D28AA-E821-C5E8-1436-8737777D1E34}"/>
                </a:ext>
              </a:extLst>
            </p:cNvPr>
            <p:cNvSpPr/>
            <p:nvPr/>
          </p:nvSpPr>
          <p:spPr>
            <a:xfrm>
              <a:off x="3917570" y="1928469"/>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457"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95" name="Freeform 1596">
              <a:extLst>
                <a:ext uri="{FF2B5EF4-FFF2-40B4-BE49-F238E27FC236}">
                  <a16:creationId xmlns:a16="http://schemas.microsoft.com/office/drawing/2014/main" id="{42FB1C4D-19EF-F9DC-BADE-07455A419CB8}"/>
                </a:ext>
              </a:extLst>
            </p:cNvPr>
            <p:cNvSpPr/>
            <p:nvPr/>
          </p:nvSpPr>
          <p:spPr>
            <a:xfrm>
              <a:off x="3921228" y="1928698"/>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457"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96" name="Freeform 1597">
              <a:extLst>
                <a:ext uri="{FF2B5EF4-FFF2-40B4-BE49-F238E27FC236}">
                  <a16:creationId xmlns:a16="http://schemas.microsoft.com/office/drawing/2014/main" id="{70D49CBE-AD83-F074-1826-DD3B0BE7AE17}"/>
                </a:ext>
              </a:extLst>
            </p:cNvPr>
            <p:cNvSpPr/>
            <p:nvPr/>
          </p:nvSpPr>
          <p:spPr>
            <a:xfrm>
              <a:off x="4426434" y="1819656"/>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97" name="Freeform 1598">
              <a:extLst>
                <a:ext uri="{FF2B5EF4-FFF2-40B4-BE49-F238E27FC236}">
                  <a16:creationId xmlns:a16="http://schemas.microsoft.com/office/drawing/2014/main" id="{89E54EE5-8C22-C46D-EB92-D5AA95C514C9}"/>
                </a:ext>
              </a:extLst>
            </p:cNvPr>
            <p:cNvSpPr/>
            <p:nvPr/>
          </p:nvSpPr>
          <p:spPr>
            <a:xfrm>
              <a:off x="3916198" y="1928298"/>
              <a:ext cx="685" cy="171"/>
            </a:xfrm>
            <a:custGeom>
              <a:avLst/>
              <a:gdLst>
                <a:gd name="connsiteX0" fmla="*/ 686 w 685"/>
                <a:gd name="connsiteY0" fmla="*/ 171 h 171"/>
                <a:gd name="connsiteX1" fmla="*/ 0 w 685"/>
                <a:gd name="connsiteY1" fmla="*/ 171 h 171"/>
                <a:gd name="connsiteX2" fmla="*/ 686 w 685"/>
                <a:gd name="connsiteY2" fmla="*/ 171 h 171"/>
              </a:gdLst>
              <a:ahLst/>
              <a:cxnLst>
                <a:cxn ang="0">
                  <a:pos x="connsiteX0" y="connsiteY0"/>
                </a:cxn>
                <a:cxn ang="0">
                  <a:pos x="connsiteX1" y="connsiteY1"/>
                </a:cxn>
                <a:cxn ang="0">
                  <a:pos x="connsiteX2" y="connsiteY2"/>
                </a:cxn>
              </a:cxnLst>
              <a:rect l="l" t="t" r="r" b="b"/>
              <a:pathLst>
                <a:path w="685" h="171">
                  <a:moveTo>
                    <a:pt x="686" y="171"/>
                  </a:moveTo>
                  <a:cubicBezTo>
                    <a:pt x="457" y="171"/>
                    <a:pt x="229" y="171"/>
                    <a:pt x="0" y="171"/>
                  </a:cubicBezTo>
                  <a:cubicBezTo>
                    <a:pt x="229" y="-57"/>
                    <a:pt x="457" y="-57"/>
                    <a:pt x="686" y="171"/>
                  </a:cubicBezTo>
                  <a:close/>
                </a:path>
              </a:pathLst>
            </a:custGeom>
            <a:solidFill>
              <a:srgbClr val="FFFFFF"/>
            </a:solidFill>
            <a:ln w="2286" cap="flat">
              <a:noFill/>
              <a:prstDash val="solid"/>
              <a:miter/>
            </a:ln>
          </p:spPr>
          <p:txBody>
            <a:bodyPr rtlCol="0" anchor="ctr"/>
            <a:lstStyle/>
            <a:p>
              <a:endParaRPr lang="en-US"/>
            </a:p>
          </p:txBody>
        </p:sp>
        <p:sp>
          <p:nvSpPr>
            <p:cNvPr id="98" name="Freeform 1599">
              <a:extLst>
                <a:ext uri="{FF2B5EF4-FFF2-40B4-BE49-F238E27FC236}">
                  <a16:creationId xmlns:a16="http://schemas.microsoft.com/office/drawing/2014/main" id="{5145E0DF-6E9B-E659-3D47-B92F7F93A47E}"/>
                </a:ext>
              </a:extLst>
            </p:cNvPr>
            <p:cNvSpPr/>
            <p:nvPr/>
          </p:nvSpPr>
          <p:spPr>
            <a:xfrm>
              <a:off x="4426205" y="1821484"/>
              <a:ext cx="228" cy="4343"/>
            </a:xfrm>
            <a:custGeom>
              <a:avLst/>
              <a:gdLst>
                <a:gd name="connsiteX0" fmla="*/ 229 w 228"/>
                <a:gd name="connsiteY0" fmla="*/ 0 h 4343"/>
                <a:gd name="connsiteX1" fmla="*/ 0 w 228"/>
                <a:gd name="connsiteY1" fmla="*/ 4343 h 4343"/>
                <a:gd name="connsiteX2" fmla="*/ 229 w 228"/>
                <a:gd name="connsiteY2" fmla="*/ 0 h 4343"/>
              </a:gdLst>
              <a:ahLst/>
              <a:cxnLst>
                <a:cxn ang="0">
                  <a:pos x="connsiteX0" y="connsiteY0"/>
                </a:cxn>
                <a:cxn ang="0">
                  <a:pos x="connsiteX1" y="connsiteY1"/>
                </a:cxn>
                <a:cxn ang="0">
                  <a:pos x="connsiteX2" y="connsiteY2"/>
                </a:cxn>
              </a:cxnLst>
              <a:rect l="l" t="t" r="r" b="b"/>
              <a:pathLst>
                <a:path w="228" h="4343">
                  <a:moveTo>
                    <a:pt x="229" y="0"/>
                  </a:moveTo>
                  <a:cubicBezTo>
                    <a:pt x="229" y="1372"/>
                    <a:pt x="0" y="2743"/>
                    <a:pt x="0" y="4343"/>
                  </a:cubicBezTo>
                  <a:cubicBezTo>
                    <a:pt x="0" y="2972"/>
                    <a:pt x="229" y="1372"/>
                    <a:pt x="229" y="0"/>
                  </a:cubicBezTo>
                  <a:close/>
                </a:path>
              </a:pathLst>
            </a:custGeom>
            <a:solidFill>
              <a:srgbClr val="FFFFFF"/>
            </a:solidFill>
            <a:ln w="2286" cap="flat">
              <a:noFill/>
              <a:prstDash val="solid"/>
              <a:miter/>
            </a:ln>
          </p:spPr>
          <p:txBody>
            <a:bodyPr rtlCol="0" anchor="ctr"/>
            <a:lstStyle/>
            <a:p>
              <a:endParaRPr lang="en-US"/>
            </a:p>
          </p:txBody>
        </p:sp>
        <p:sp>
          <p:nvSpPr>
            <p:cNvPr id="99" name="Freeform 1600">
              <a:extLst>
                <a:ext uri="{FF2B5EF4-FFF2-40B4-BE49-F238E27FC236}">
                  <a16:creationId xmlns:a16="http://schemas.microsoft.com/office/drawing/2014/main" id="{6EB505FD-5123-7A03-5A97-B158E020737C}"/>
                </a:ext>
              </a:extLst>
            </p:cNvPr>
            <p:cNvSpPr/>
            <p:nvPr/>
          </p:nvSpPr>
          <p:spPr>
            <a:xfrm>
              <a:off x="3914598" y="1928139"/>
              <a:ext cx="685" cy="101"/>
            </a:xfrm>
            <a:custGeom>
              <a:avLst/>
              <a:gdLst>
                <a:gd name="connsiteX0" fmla="*/ 686 w 685"/>
                <a:gd name="connsiteY0" fmla="*/ 102 h 101"/>
                <a:gd name="connsiteX1" fmla="*/ 0 w 685"/>
                <a:gd name="connsiteY1" fmla="*/ 102 h 101"/>
                <a:gd name="connsiteX2" fmla="*/ 686 w 685"/>
                <a:gd name="connsiteY2" fmla="*/ 102 h 101"/>
              </a:gdLst>
              <a:ahLst/>
              <a:cxnLst>
                <a:cxn ang="0">
                  <a:pos x="connsiteX0" y="connsiteY0"/>
                </a:cxn>
                <a:cxn ang="0">
                  <a:pos x="connsiteX1" y="connsiteY1"/>
                </a:cxn>
                <a:cxn ang="0">
                  <a:pos x="connsiteX2" y="connsiteY2"/>
                </a:cxn>
              </a:cxnLst>
              <a:rect l="l" t="t" r="r" b="b"/>
              <a:pathLst>
                <a:path w="685" h="101">
                  <a:moveTo>
                    <a:pt x="686" y="102"/>
                  </a:moveTo>
                  <a:cubicBezTo>
                    <a:pt x="457" y="102"/>
                    <a:pt x="229" y="102"/>
                    <a:pt x="0" y="102"/>
                  </a:cubicBezTo>
                  <a:cubicBezTo>
                    <a:pt x="229" y="-127"/>
                    <a:pt x="457" y="102"/>
                    <a:pt x="686" y="102"/>
                  </a:cubicBezTo>
                  <a:close/>
                </a:path>
              </a:pathLst>
            </a:custGeom>
            <a:solidFill>
              <a:srgbClr val="FFFFFF"/>
            </a:solidFill>
            <a:ln w="2286" cap="flat">
              <a:noFill/>
              <a:prstDash val="solid"/>
              <a:miter/>
            </a:ln>
          </p:spPr>
          <p:txBody>
            <a:bodyPr rtlCol="0" anchor="ctr"/>
            <a:lstStyle/>
            <a:p>
              <a:endParaRPr lang="en-US"/>
            </a:p>
          </p:txBody>
        </p:sp>
        <p:sp>
          <p:nvSpPr>
            <p:cNvPr id="100" name="Freeform 1601">
              <a:extLst>
                <a:ext uri="{FF2B5EF4-FFF2-40B4-BE49-F238E27FC236}">
                  <a16:creationId xmlns:a16="http://schemas.microsoft.com/office/drawing/2014/main" id="{BF19AF5B-F7E3-6755-111B-F65C719DB839}"/>
                </a:ext>
              </a:extLst>
            </p:cNvPr>
            <p:cNvSpPr/>
            <p:nvPr/>
          </p:nvSpPr>
          <p:spPr>
            <a:xfrm>
              <a:off x="3923514" y="1928698"/>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101" name="Freeform 1602">
              <a:extLst>
                <a:ext uri="{FF2B5EF4-FFF2-40B4-BE49-F238E27FC236}">
                  <a16:creationId xmlns:a16="http://schemas.microsoft.com/office/drawing/2014/main" id="{AE17ED1B-425B-88CE-A22E-5C73F5EF62FD}"/>
                </a:ext>
              </a:extLst>
            </p:cNvPr>
            <p:cNvSpPr/>
            <p:nvPr/>
          </p:nvSpPr>
          <p:spPr>
            <a:xfrm>
              <a:off x="3901568" y="1922526"/>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229"/>
                    <a:pt x="229" y="457"/>
                    <a:pt x="457" y="457"/>
                  </a:cubicBezTo>
                  <a:close/>
                </a:path>
              </a:pathLst>
            </a:custGeom>
            <a:solidFill>
              <a:srgbClr val="FFFFFF"/>
            </a:solidFill>
            <a:ln w="2286" cap="flat">
              <a:noFill/>
              <a:prstDash val="solid"/>
              <a:miter/>
            </a:ln>
          </p:spPr>
          <p:txBody>
            <a:bodyPr rtlCol="0" anchor="ctr"/>
            <a:lstStyle/>
            <a:p>
              <a:endParaRPr lang="en-US"/>
            </a:p>
          </p:txBody>
        </p:sp>
        <p:sp>
          <p:nvSpPr>
            <p:cNvPr id="102" name="Freeform 1603">
              <a:extLst>
                <a:ext uri="{FF2B5EF4-FFF2-40B4-BE49-F238E27FC236}">
                  <a16:creationId xmlns:a16="http://schemas.microsoft.com/office/drawing/2014/main" id="{0235D618-2728-F59D-443C-544CAC48FB6A}"/>
                </a:ext>
              </a:extLst>
            </p:cNvPr>
            <p:cNvSpPr/>
            <p:nvPr/>
          </p:nvSpPr>
          <p:spPr>
            <a:xfrm>
              <a:off x="3919399" y="1928469"/>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457"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103" name="Freeform 1604">
              <a:extLst>
                <a:ext uri="{FF2B5EF4-FFF2-40B4-BE49-F238E27FC236}">
                  <a16:creationId xmlns:a16="http://schemas.microsoft.com/office/drawing/2014/main" id="{FA02A2D7-D8AB-99FB-25D2-0EAF67216535}"/>
                </a:ext>
              </a:extLst>
            </p:cNvPr>
            <p:cNvSpPr/>
            <p:nvPr/>
          </p:nvSpPr>
          <p:spPr>
            <a:xfrm>
              <a:off x="3903854" y="1924354"/>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229"/>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104" name="Freeform 1605">
              <a:extLst>
                <a:ext uri="{FF2B5EF4-FFF2-40B4-BE49-F238E27FC236}">
                  <a16:creationId xmlns:a16="http://schemas.microsoft.com/office/drawing/2014/main" id="{3FF64F21-9E76-4D55-C82F-4FE0234EE745}"/>
                </a:ext>
              </a:extLst>
            </p:cNvPr>
            <p:cNvSpPr/>
            <p:nvPr/>
          </p:nvSpPr>
          <p:spPr>
            <a:xfrm>
              <a:off x="3905226" y="1925269"/>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0" y="0"/>
                    <a:pt x="0" y="0"/>
                  </a:cubicBezTo>
                  <a:cubicBezTo>
                    <a:pt x="0"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105" name="Freeform 1606">
              <a:extLst>
                <a:ext uri="{FF2B5EF4-FFF2-40B4-BE49-F238E27FC236}">
                  <a16:creationId xmlns:a16="http://schemas.microsoft.com/office/drawing/2014/main" id="{4B4E6921-2706-1737-7594-7169D736F717}"/>
                </a:ext>
              </a:extLst>
            </p:cNvPr>
            <p:cNvSpPr/>
            <p:nvPr/>
          </p:nvSpPr>
          <p:spPr>
            <a:xfrm>
              <a:off x="3902482" y="1923440"/>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229" y="229"/>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06" name="Freeform 1607">
              <a:extLst>
                <a:ext uri="{FF2B5EF4-FFF2-40B4-BE49-F238E27FC236}">
                  <a16:creationId xmlns:a16="http://schemas.microsoft.com/office/drawing/2014/main" id="{FC633A14-0234-779A-0719-0B5FCBADCC01}"/>
                </a:ext>
              </a:extLst>
            </p:cNvPr>
            <p:cNvSpPr/>
            <p:nvPr/>
          </p:nvSpPr>
          <p:spPr>
            <a:xfrm>
              <a:off x="3907512" y="1926183"/>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07" name="Freeform 1608">
              <a:extLst>
                <a:ext uri="{FF2B5EF4-FFF2-40B4-BE49-F238E27FC236}">
                  <a16:creationId xmlns:a16="http://schemas.microsoft.com/office/drawing/2014/main" id="{078AA8B4-77E4-5E7C-512F-B84D1D1A338C}"/>
                </a:ext>
              </a:extLst>
            </p:cNvPr>
            <p:cNvSpPr/>
            <p:nvPr/>
          </p:nvSpPr>
          <p:spPr>
            <a:xfrm>
              <a:off x="3908655" y="1926640"/>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08" name="Freeform 1609">
              <a:extLst>
                <a:ext uri="{FF2B5EF4-FFF2-40B4-BE49-F238E27FC236}">
                  <a16:creationId xmlns:a16="http://schemas.microsoft.com/office/drawing/2014/main" id="{C1D9F98B-63F4-4009-5BD7-AA0ADD660DDE}"/>
                </a:ext>
              </a:extLst>
            </p:cNvPr>
            <p:cNvSpPr/>
            <p:nvPr/>
          </p:nvSpPr>
          <p:spPr>
            <a:xfrm>
              <a:off x="3912998" y="1927783"/>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229"/>
                    <a:pt x="0" y="0"/>
                  </a:cubicBezTo>
                  <a:cubicBezTo>
                    <a:pt x="229" y="0"/>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09" name="Freeform 1610">
              <a:extLst>
                <a:ext uri="{FF2B5EF4-FFF2-40B4-BE49-F238E27FC236}">
                  <a16:creationId xmlns:a16="http://schemas.microsoft.com/office/drawing/2014/main" id="{5A01C134-321F-FB01-2701-241E37E712FC}"/>
                </a:ext>
              </a:extLst>
            </p:cNvPr>
            <p:cNvSpPr/>
            <p:nvPr/>
          </p:nvSpPr>
          <p:spPr>
            <a:xfrm>
              <a:off x="3911626" y="1927555"/>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229"/>
                    <a:pt x="0" y="0"/>
                  </a:cubicBezTo>
                  <a:cubicBezTo>
                    <a:pt x="0"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110" name="Freeform 1611">
              <a:extLst>
                <a:ext uri="{FF2B5EF4-FFF2-40B4-BE49-F238E27FC236}">
                  <a16:creationId xmlns:a16="http://schemas.microsoft.com/office/drawing/2014/main" id="{DD135126-1B29-92F9-1360-CA7E9E7DF2BB}"/>
                </a:ext>
              </a:extLst>
            </p:cNvPr>
            <p:cNvSpPr/>
            <p:nvPr/>
          </p:nvSpPr>
          <p:spPr>
            <a:xfrm>
              <a:off x="3910026" y="1927098"/>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11" name="Freeform 1612">
              <a:extLst>
                <a:ext uri="{FF2B5EF4-FFF2-40B4-BE49-F238E27FC236}">
                  <a16:creationId xmlns:a16="http://schemas.microsoft.com/office/drawing/2014/main" id="{0BACEAE6-ED3D-5E21-787B-062F5AF77ED7}"/>
                </a:ext>
              </a:extLst>
            </p:cNvPr>
            <p:cNvSpPr/>
            <p:nvPr/>
          </p:nvSpPr>
          <p:spPr>
            <a:xfrm>
              <a:off x="4426205" y="1826514"/>
              <a:ext cx="2286" cy="2057"/>
            </a:xfrm>
            <a:custGeom>
              <a:avLst/>
              <a:gdLst>
                <a:gd name="connsiteX0" fmla="*/ 0 w 2286"/>
                <a:gd name="connsiteY0" fmla="*/ 0 h 2057"/>
                <a:gd name="connsiteX1" fmla="*/ 0 w 2286"/>
                <a:gd name="connsiteY1" fmla="*/ 2057 h 2057"/>
                <a:gd name="connsiteX2" fmla="*/ 0 w 2286"/>
                <a:gd name="connsiteY2" fmla="*/ 0 h 2057"/>
              </a:gdLst>
              <a:ahLst/>
              <a:cxnLst>
                <a:cxn ang="0">
                  <a:pos x="connsiteX0" y="connsiteY0"/>
                </a:cxn>
                <a:cxn ang="0">
                  <a:pos x="connsiteX1" y="connsiteY1"/>
                </a:cxn>
                <a:cxn ang="0">
                  <a:pos x="connsiteX2" y="connsiteY2"/>
                </a:cxn>
              </a:cxnLst>
              <a:rect l="l" t="t" r="r" b="b"/>
              <a:pathLst>
                <a:path w="2286" h="2057">
                  <a:moveTo>
                    <a:pt x="0" y="0"/>
                  </a:moveTo>
                  <a:cubicBezTo>
                    <a:pt x="0" y="686"/>
                    <a:pt x="0" y="1372"/>
                    <a:pt x="0" y="2057"/>
                  </a:cubicBezTo>
                  <a:cubicBezTo>
                    <a:pt x="0" y="1372"/>
                    <a:pt x="0" y="686"/>
                    <a:pt x="0" y="0"/>
                  </a:cubicBezTo>
                  <a:close/>
                </a:path>
              </a:pathLst>
            </a:custGeom>
            <a:solidFill>
              <a:srgbClr val="FFFFFF"/>
            </a:solidFill>
            <a:ln w="2286" cap="flat">
              <a:noFill/>
              <a:prstDash val="solid"/>
              <a:miter/>
            </a:ln>
          </p:spPr>
          <p:txBody>
            <a:bodyPr rtlCol="0" anchor="ctr"/>
            <a:lstStyle/>
            <a:p>
              <a:endParaRPr lang="en-US"/>
            </a:p>
          </p:txBody>
        </p:sp>
        <p:sp>
          <p:nvSpPr>
            <p:cNvPr id="112" name="Freeform 1613">
              <a:extLst>
                <a:ext uri="{FF2B5EF4-FFF2-40B4-BE49-F238E27FC236}">
                  <a16:creationId xmlns:a16="http://schemas.microsoft.com/office/drawing/2014/main" id="{3669FB58-50EB-E08C-13CC-6247C40738EA}"/>
                </a:ext>
              </a:extLst>
            </p:cNvPr>
            <p:cNvSpPr/>
            <p:nvPr/>
          </p:nvSpPr>
          <p:spPr>
            <a:xfrm>
              <a:off x="4425062" y="1802968"/>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7"/>
                    <a:pt x="229" y="686"/>
                  </a:cubicBezTo>
                  <a:cubicBezTo>
                    <a:pt x="229"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13" name="Freeform 1614">
              <a:extLst>
                <a:ext uri="{FF2B5EF4-FFF2-40B4-BE49-F238E27FC236}">
                  <a16:creationId xmlns:a16="http://schemas.microsoft.com/office/drawing/2014/main" id="{C3146F6B-5DA9-809E-B6DF-C20474D049D5}"/>
                </a:ext>
              </a:extLst>
            </p:cNvPr>
            <p:cNvSpPr/>
            <p:nvPr/>
          </p:nvSpPr>
          <p:spPr>
            <a:xfrm>
              <a:off x="4422319" y="1799082"/>
              <a:ext cx="685" cy="685"/>
            </a:xfrm>
            <a:custGeom>
              <a:avLst/>
              <a:gdLst>
                <a:gd name="connsiteX0" fmla="*/ 0 w 685"/>
                <a:gd name="connsiteY0" fmla="*/ 0 h 685"/>
                <a:gd name="connsiteX1" fmla="*/ 686 w 685"/>
                <a:gd name="connsiteY1" fmla="*/ 686 h 685"/>
                <a:gd name="connsiteX2" fmla="*/ 0 w 685"/>
                <a:gd name="connsiteY2" fmla="*/ 0 h 685"/>
              </a:gdLst>
              <a:ahLst/>
              <a:cxnLst>
                <a:cxn ang="0">
                  <a:pos x="connsiteX0" y="connsiteY0"/>
                </a:cxn>
                <a:cxn ang="0">
                  <a:pos x="connsiteX1" y="connsiteY1"/>
                </a:cxn>
                <a:cxn ang="0">
                  <a:pos x="connsiteX2" y="connsiteY2"/>
                </a:cxn>
              </a:cxnLst>
              <a:rect l="l" t="t" r="r" b="b"/>
              <a:pathLst>
                <a:path w="685" h="685">
                  <a:moveTo>
                    <a:pt x="0" y="0"/>
                  </a:moveTo>
                  <a:cubicBezTo>
                    <a:pt x="229" y="229"/>
                    <a:pt x="457" y="457"/>
                    <a:pt x="686" y="686"/>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14" name="Freeform 1615">
              <a:extLst>
                <a:ext uri="{FF2B5EF4-FFF2-40B4-BE49-F238E27FC236}">
                  <a16:creationId xmlns:a16="http://schemas.microsoft.com/office/drawing/2014/main" id="{9CC1F7C9-3395-1E2A-A1AD-32847E30E204}"/>
                </a:ext>
              </a:extLst>
            </p:cNvPr>
            <p:cNvSpPr/>
            <p:nvPr/>
          </p:nvSpPr>
          <p:spPr>
            <a:xfrm>
              <a:off x="4421633" y="1798396"/>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115" name="Freeform 1616">
              <a:extLst>
                <a:ext uri="{FF2B5EF4-FFF2-40B4-BE49-F238E27FC236}">
                  <a16:creationId xmlns:a16="http://schemas.microsoft.com/office/drawing/2014/main" id="{0CCC47A7-F65A-4351-6C3D-A748220E4F27}"/>
                </a:ext>
              </a:extLst>
            </p:cNvPr>
            <p:cNvSpPr/>
            <p:nvPr/>
          </p:nvSpPr>
          <p:spPr>
            <a:xfrm>
              <a:off x="4423005" y="1799767"/>
              <a:ext cx="2057" cy="3200"/>
            </a:xfrm>
            <a:custGeom>
              <a:avLst/>
              <a:gdLst>
                <a:gd name="connsiteX0" fmla="*/ 0 w 2057"/>
                <a:gd name="connsiteY0" fmla="*/ 0 h 3200"/>
                <a:gd name="connsiteX1" fmla="*/ 2057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914" y="914"/>
                    <a:pt x="1600" y="2057"/>
                    <a:pt x="2057" y="3200"/>
                  </a:cubicBezTo>
                  <a:cubicBezTo>
                    <a:pt x="1600" y="1829"/>
                    <a:pt x="914" y="914"/>
                    <a:pt x="0" y="0"/>
                  </a:cubicBezTo>
                  <a:close/>
                </a:path>
              </a:pathLst>
            </a:custGeom>
            <a:solidFill>
              <a:srgbClr val="FFFFFF"/>
            </a:solidFill>
            <a:ln w="2286" cap="flat">
              <a:noFill/>
              <a:prstDash val="solid"/>
              <a:miter/>
            </a:ln>
          </p:spPr>
          <p:txBody>
            <a:bodyPr rtlCol="0" anchor="ctr"/>
            <a:lstStyle/>
            <a:p>
              <a:endParaRPr lang="en-US"/>
            </a:p>
          </p:txBody>
        </p:sp>
        <p:sp>
          <p:nvSpPr>
            <p:cNvPr id="116" name="Freeform 1617">
              <a:extLst>
                <a:ext uri="{FF2B5EF4-FFF2-40B4-BE49-F238E27FC236}">
                  <a16:creationId xmlns:a16="http://schemas.microsoft.com/office/drawing/2014/main" id="{F21B3D91-5564-A804-9CB0-7DE5BADFF3F2}"/>
                </a:ext>
              </a:extLst>
            </p:cNvPr>
            <p:cNvSpPr/>
            <p:nvPr/>
          </p:nvSpPr>
          <p:spPr>
            <a:xfrm>
              <a:off x="4420719" y="1797710"/>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117" name="Freeform 1618">
              <a:extLst>
                <a:ext uri="{FF2B5EF4-FFF2-40B4-BE49-F238E27FC236}">
                  <a16:creationId xmlns:a16="http://schemas.microsoft.com/office/drawing/2014/main" id="{8ACA6FCE-4AB8-2D97-89BD-58E07C2FD773}"/>
                </a:ext>
              </a:extLst>
            </p:cNvPr>
            <p:cNvSpPr/>
            <p:nvPr/>
          </p:nvSpPr>
          <p:spPr>
            <a:xfrm>
              <a:off x="4417518" y="1796110"/>
              <a:ext cx="914" cy="457"/>
            </a:xfrm>
            <a:custGeom>
              <a:avLst/>
              <a:gdLst>
                <a:gd name="connsiteX0" fmla="*/ 0 w 914"/>
                <a:gd name="connsiteY0" fmla="*/ 0 h 457"/>
                <a:gd name="connsiteX1" fmla="*/ 914 w 914"/>
                <a:gd name="connsiteY1" fmla="*/ 457 h 457"/>
                <a:gd name="connsiteX2" fmla="*/ 0 w 914"/>
                <a:gd name="connsiteY2" fmla="*/ 0 h 457"/>
              </a:gdLst>
              <a:ahLst/>
              <a:cxnLst>
                <a:cxn ang="0">
                  <a:pos x="connsiteX0" y="connsiteY0"/>
                </a:cxn>
                <a:cxn ang="0">
                  <a:pos x="connsiteX1" y="connsiteY1"/>
                </a:cxn>
                <a:cxn ang="0">
                  <a:pos x="connsiteX2" y="connsiteY2"/>
                </a:cxn>
              </a:cxnLst>
              <a:rect l="l" t="t" r="r" b="b"/>
              <a:pathLst>
                <a:path w="914" h="457">
                  <a:moveTo>
                    <a:pt x="0" y="0"/>
                  </a:moveTo>
                  <a:cubicBezTo>
                    <a:pt x="229" y="229"/>
                    <a:pt x="686" y="229"/>
                    <a:pt x="914" y="457"/>
                  </a:cubicBezTo>
                  <a:cubicBezTo>
                    <a:pt x="686" y="229"/>
                    <a:pt x="457" y="0"/>
                    <a:pt x="0" y="0"/>
                  </a:cubicBezTo>
                  <a:close/>
                </a:path>
              </a:pathLst>
            </a:custGeom>
            <a:solidFill>
              <a:srgbClr val="FFFFFF"/>
            </a:solidFill>
            <a:ln w="2286" cap="flat">
              <a:noFill/>
              <a:prstDash val="solid"/>
              <a:miter/>
            </a:ln>
          </p:spPr>
          <p:txBody>
            <a:bodyPr rtlCol="0" anchor="ctr"/>
            <a:lstStyle/>
            <a:p>
              <a:endParaRPr lang="en-US"/>
            </a:p>
          </p:txBody>
        </p:sp>
        <p:sp>
          <p:nvSpPr>
            <p:cNvPr id="118" name="Freeform 1619">
              <a:extLst>
                <a:ext uri="{FF2B5EF4-FFF2-40B4-BE49-F238E27FC236}">
                  <a16:creationId xmlns:a16="http://schemas.microsoft.com/office/drawing/2014/main" id="{E12D15C9-22DC-8C76-B489-20DF81BB2BFB}"/>
                </a:ext>
              </a:extLst>
            </p:cNvPr>
            <p:cNvSpPr/>
            <p:nvPr/>
          </p:nvSpPr>
          <p:spPr>
            <a:xfrm>
              <a:off x="4419804" y="1797024"/>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19" name="Freeform 1620">
              <a:extLst>
                <a:ext uri="{FF2B5EF4-FFF2-40B4-BE49-F238E27FC236}">
                  <a16:creationId xmlns:a16="http://schemas.microsoft.com/office/drawing/2014/main" id="{54916F52-006E-0BF8-D471-D025AB77A36D}"/>
                </a:ext>
              </a:extLst>
            </p:cNvPr>
            <p:cNvSpPr/>
            <p:nvPr/>
          </p:nvSpPr>
          <p:spPr>
            <a:xfrm>
              <a:off x="4418661" y="1796567"/>
              <a:ext cx="914" cy="457"/>
            </a:xfrm>
            <a:custGeom>
              <a:avLst/>
              <a:gdLst>
                <a:gd name="connsiteX0" fmla="*/ 0 w 914"/>
                <a:gd name="connsiteY0" fmla="*/ 0 h 457"/>
                <a:gd name="connsiteX1" fmla="*/ 914 w 914"/>
                <a:gd name="connsiteY1" fmla="*/ 457 h 457"/>
                <a:gd name="connsiteX2" fmla="*/ 0 w 914"/>
                <a:gd name="connsiteY2" fmla="*/ 0 h 457"/>
              </a:gdLst>
              <a:ahLst/>
              <a:cxnLst>
                <a:cxn ang="0">
                  <a:pos x="connsiteX0" y="connsiteY0"/>
                </a:cxn>
                <a:cxn ang="0">
                  <a:pos x="connsiteX1" y="connsiteY1"/>
                </a:cxn>
                <a:cxn ang="0">
                  <a:pos x="connsiteX2" y="connsiteY2"/>
                </a:cxn>
              </a:cxnLst>
              <a:rect l="l" t="t" r="r" b="b"/>
              <a:pathLst>
                <a:path w="914" h="457">
                  <a:moveTo>
                    <a:pt x="0" y="0"/>
                  </a:moveTo>
                  <a:cubicBezTo>
                    <a:pt x="229" y="229"/>
                    <a:pt x="457" y="229"/>
                    <a:pt x="914" y="457"/>
                  </a:cubicBezTo>
                  <a:cubicBezTo>
                    <a:pt x="686" y="229"/>
                    <a:pt x="457" y="229"/>
                    <a:pt x="0" y="0"/>
                  </a:cubicBezTo>
                  <a:close/>
                </a:path>
              </a:pathLst>
            </a:custGeom>
            <a:solidFill>
              <a:srgbClr val="FFFFFF"/>
            </a:solidFill>
            <a:ln w="2286" cap="flat">
              <a:noFill/>
              <a:prstDash val="solid"/>
              <a:miter/>
            </a:ln>
          </p:spPr>
          <p:txBody>
            <a:bodyPr rtlCol="0" anchor="ctr"/>
            <a:lstStyle/>
            <a:p>
              <a:endParaRPr lang="en-US"/>
            </a:p>
          </p:txBody>
        </p:sp>
        <p:sp>
          <p:nvSpPr>
            <p:cNvPr id="120" name="Freeform 1621">
              <a:extLst>
                <a:ext uri="{FF2B5EF4-FFF2-40B4-BE49-F238E27FC236}">
                  <a16:creationId xmlns:a16="http://schemas.microsoft.com/office/drawing/2014/main" id="{045C2C83-8C4B-CEA1-9400-361ACFE009E2}"/>
                </a:ext>
              </a:extLst>
            </p:cNvPr>
            <p:cNvSpPr/>
            <p:nvPr/>
          </p:nvSpPr>
          <p:spPr>
            <a:xfrm>
              <a:off x="4425519" y="1803882"/>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7"/>
                    <a:pt x="229" y="686"/>
                  </a:cubicBezTo>
                  <a:cubicBezTo>
                    <a:pt x="229" y="457"/>
                    <a:pt x="0" y="229"/>
                    <a:pt x="0" y="0"/>
                  </a:cubicBezTo>
                  <a:close/>
                </a:path>
              </a:pathLst>
            </a:custGeom>
            <a:solidFill>
              <a:srgbClr val="FFFFFF"/>
            </a:solidFill>
            <a:ln w="2286" cap="flat">
              <a:noFill/>
              <a:prstDash val="solid"/>
              <a:miter/>
            </a:ln>
          </p:spPr>
          <p:txBody>
            <a:bodyPr rtlCol="0" anchor="ctr"/>
            <a:lstStyle/>
            <a:p>
              <a:endParaRPr lang="en-US"/>
            </a:p>
          </p:txBody>
        </p:sp>
        <p:sp>
          <p:nvSpPr>
            <p:cNvPr id="121" name="Freeform 1622">
              <a:extLst>
                <a:ext uri="{FF2B5EF4-FFF2-40B4-BE49-F238E27FC236}">
                  <a16:creationId xmlns:a16="http://schemas.microsoft.com/office/drawing/2014/main" id="{9402781F-6169-E537-4B1C-45449B9F0CCC}"/>
                </a:ext>
              </a:extLst>
            </p:cNvPr>
            <p:cNvSpPr/>
            <p:nvPr/>
          </p:nvSpPr>
          <p:spPr>
            <a:xfrm>
              <a:off x="4426434" y="1808454"/>
              <a:ext cx="2286" cy="914"/>
            </a:xfrm>
            <a:custGeom>
              <a:avLst/>
              <a:gdLst>
                <a:gd name="connsiteX0" fmla="*/ 0 w 2286"/>
                <a:gd name="connsiteY0" fmla="*/ 0 h 914"/>
                <a:gd name="connsiteX1" fmla="*/ 0 w 2286"/>
                <a:gd name="connsiteY1" fmla="*/ 914 h 914"/>
                <a:gd name="connsiteX2" fmla="*/ 0 w 2286"/>
                <a:gd name="connsiteY2" fmla="*/ 0 h 914"/>
              </a:gdLst>
              <a:ahLst/>
              <a:cxnLst>
                <a:cxn ang="0">
                  <a:pos x="connsiteX0" y="connsiteY0"/>
                </a:cxn>
                <a:cxn ang="0">
                  <a:pos x="connsiteX1" y="connsiteY1"/>
                </a:cxn>
                <a:cxn ang="0">
                  <a:pos x="connsiteX2" y="connsiteY2"/>
                </a:cxn>
              </a:cxnLst>
              <a:rect l="l" t="t" r="r" b="b"/>
              <a:pathLst>
                <a:path w="2286" h="914">
                  <a:moveTo>
                    <a:pt x="0" y="0"/>
                  </a:moveTo>
                  <a:cubicBezTo>
                    <a:pt x="0" y="229"/>
                    <a:pt x="0" y="686"/>
                    <a:pt x="0" y="914"/>
                  </a:cubicBezTo>
                  <a:cubicBezTo>
                    <a:pt x="0" y="457"/>
                    <a:pt x="0" y="229"/>
                    <a:pt x="0" y="0"/>
                  </a:cubicBezTo>
                  <a:close/>
                </a:path>
              </a:pathLst>
            </a:custGeom>
            <a:solidFill>
              <a:srgbClr val="FFFFFF"/>
            </a:solidFill>
            <a:ln w="2286" cap="flat">
              <a:noFill/>
              <a:prstDash val="solid"/>
              <a:miter/>
            </a:ln>
          </p:spPr>
          <p:txBody>
            <a:bodyPr rtlCol="0" anchor="ctr"/>
            <a:lstStyle/>
            <a:p>
              <a:endParaRPr lang="en-US"/>
            </a:p>
          </p:txBody>
        </p:sp>
        <p:sp>
          <p:nvSpPr>
            <p:cNvPr id="122" name="Freeform 1623">
              <a:extLst>
                <a:ext uri="{FF2B5EF4-FFF2-40B4-BE49-F238E27FC236}">
                  <a16:creationId xmlns:a16="http://schemas.microsoft.com/office/drawing/2014/main" id="{8DA028C9-4740-285D-FB9D-5DF57B4E40E3}"/>
                </a:ext>
              </a:extLst>
            </p:cNvPr>
            <p:cNvSpPr/>
            <p:nvPr/>
          </p:nvSpPr>
          <p:spPr>
            <a:xfrm>
              <a:off x="4426662" y="1814855"/>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123" name="Freeform 1624">
              <a:extLst>
                <a:ext uri="{FF2B5EF4-FFF2-40B4-BE49-F238E27FC236}">
                  <a16:creationId xmlns:a16="http://schemas.microsoft.com/office/drawing/2014/main" id="{EC318BF4-A32D-8346-7125-3BBF4BB3530E}"/>
                </a:ext>
              </a:extLst>
            </p:cNvPr>
            <p:cNvSpPr/>
            <p:nvPr/>
          </p:nvSpPr>
          <p:spPr>
            <a:xfrm>
              <a:off x="4426662" y="1816455"/>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124" name="Freeform 1625">
              <a:extLst>
                <a:ext uri="{FF2B5EF4-FFF2-40B4-BE49-F238E27FC236}">
                  <a16:creationId xmlns:a16="http://schemas.microsoft.com/office/drawing/2014/main" id="{6664D222-50AE-4919-3A6F-6262E9ED54BC}"/>
                </a:ext>
              </a:extLst>
            </p:cNvPr>
            <p:cNvSpPr/>
            <p:nvPr/>
          </p:nvSpPr>
          <p:spPr>
            <a:xfrm>
              <a:off x="4425748" y="1805025"/>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7"/>
                    <a:pt x="229" y="686"/>
                  </a:cubicBezTo>
                  <a:cubicBezTo>
                    <a:pt x="229"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25" name="Freeform 1626">
              <a:extLst>
                <a:ext uri="{FF2B5EF4-FFF2-40B4-BE49-F238E27FC236}">
                  <a16:creationId xmlns:a16="http://schemas.microsoft.com/office/drawing/2014/main" id="{36D45C48-1BD7-1260-121F-E206186BEE84}"/>
                </a:ext>
              </a:extLst>
            </p:cNvPr>
            <p:cNvSpPr/>
            <p:nvPr/>
          </p:nvSpPr>
          <p:spPr>
            <a:xfrm>
              <a:off x="4426205" y="1807083"/>
              <a:ext cx="228" cy="914"/>
            </a:xfrm>
            <a:custGeom>
              <a:avLst/>
              <a:gdLst>
                <a:gd name="connsiteX0" fmla="*/ 0 w 228"/>
                <a:gd name="connsiteY0" fmla="*/ 0 h 914"/>
                <a:gd name="connsiteX1" fmla="*/ 229 w 228"/>
                <a:gd name="connsiteY1" fmla="*/ 914 h 914"/>
                <a:gd name="connsiteX2" fmla="*/ 0 w 228"/>
                <a:gd name="connsiteY2" fmla="*/ 0 h 914"/>
              </a:gdLst>
              <a:ahLst/>
              <a:cxnLst>
                <a:cxn ang="0">
                  <a:pos x="connsiteX0" y="connsiteY0"/>
                </a:cxn>
                <a:cxn ang="0">
                  <a:pos x="connsiteX1" y="connsiteY1"/>
                </a:cxn>
                <a:cxn ang="0">
                  <a:pos x="connsiteX2" y="connsiteY2"/>
                </a:cxn>
              </a:cxnLst>
              <a:rect l="l" t="t" r="r" b="b"/>
              <a:pathLst>
                <a:path w="228" h="914">
                  <a:moveTo>
                    <a:pt x="0" y="0"/>
                  </a:moveTo>
                  <a:cubicBezTo>
                    <a:pt x="0" y="229"/>
                    <a:pt x="0" y="457"/>
                    <a:pt x="229" y="914"/>
                  </a:cubicBezTo>
                  <a:cubicBezTo>
                    <a:pt x="229" y="686"/>
                    <a:pt x="229" y="457"/>
                    <a:pt x="0" y="0"/>
                  </a:cubicBezTo>
                  <a:close/>
                </a:path>
              </a:pathLst>
            </a:custGeom>
            <a:solidFill>
              <a:srgbClr val="FFFFFF"/>
            </a:solidFill>
            <a:ln w="2286" cap="flat">
              <a:noFill/>
              <a:prstDash val="solid"/>
              <a:miter/>
            </a:ln>
          </p:spPr>
          <p:txBody>
            <a:bodyPr rtlCol="0" anchor="ctr"/>
            <a:lstStyle/>
            <a:p>
              <a:endParaRPr lang="en-US"/>
            </a:p>
          </p:txBody>
        </p:sp>
        <p:sp>
          <p:nvSpPr>
            <p:cNvPr id="126" name="Freeform 1627">
              <a:extLst>
                <a:ext uri="{FF2B5EF4-FFF2-40B4-BE49-F238E27FC236}">
                  <a16:creationId xmlns:a16="http://schemas.microsoft.com/office/drawing/2014/main" id="{E819222C-243C-52DF-3DD7-2E32F2A96075}"/>
                </a:ext>
              </a:extLst>
            </p:cNvPr>
            <p:cNvSpPr/>
            <p:nvPr/>
          </p:nvSpPr>
          <p:spPr>
            <a:xfrm>
              <a:off x="4426662" y="1818055"/>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127" name="Freeform 1628">
              <a:extLst>
                <a:ext uri="{FF2B5EF4-FFF2-40B4-BE49-F238E27FC236}">
                  <a16:creationId xmlns:a16="http://schemas.microsoft.com/office/drawing/2014/main" id="{DD44094B-1E21-C555-FCA0-60709E813315}"/>
                </a:ext>
              </a:extLst>
            </p:cNvPr>
            <p:cNvSpPr/>
            <p:nvPr/>
          </p:nvSpPr>
          <p:spPr>
            <a:xfrm>
              <a:off x="4426205" y="1805940"/>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0" y="457"/>
                    <a:pt x="229" y="686"/>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28" name="Freeform 1629">
              <a:extLst>
                <a:ext uri="{FF2B5EF4-FFF2-40B4-BE49-F238E27FC236}">
                  <a16:creationId xmlns:a16="http://schemas.microsoft.com/office/drawing/2014/main" id="{04BE236C-DECE-ED97-4B80-58DBFAD71592}"/>
                </a:ext>
              </a:extLst>
            </p:cNvPr>
            <p:cNvSpPr/>
            <p:nvPr/>
          </p:nvSpPr>
          <p:spPr>
            <a:xfrm>
              <a:off x="3925571" y="1928698"/>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129" name="Freeform 1630">
              <a:extLst>
                <a:ext uri="{FF2B5EF4-FFF2-40B4-BE49-F238E27FC236}">
                  <a16:creationId xmlns:a16="http://schemas.microsoft.com/office/drawing/2014/main" id="{C8ACDD1C-2ECA-9D93-89ED-0D92B009591C}"/>
                </a:ext>
              </a:extLst>
            </p:cNvPr>
            <p:cNvSpPr/>
            <p:nvPr/>
          </p:nvSpPr>
          <p:spPr>
            <a:xfrm>
              <a:off x="4344366" y="1908581"/>
              <a:ext cx="914" cy="228"/>
            </a:xfrm>
            <a:custGeom>
              <a:avLst/>
              <a:gdLst>
                <a:gd name="connsiteX0" fmla="*/ 914 w 914"/>
                <a:gd name="connsiteY0" fmla="*/ 229 h 228"/>
                <a:gd name="connsiteX1" fmla="*/ 0 w 914"/>
                <a:gd name="connsiteY1" fmla="*/ 0 h 228"/>
                <a:gd name="connsiteX2" fmla="*/ 914 w 914"/>
                <a:gd name="connsiteY2" fmla="*/ 229 h 228"/>
              </a:gdLst>
              <a:ahLst/>
              <a:cxnLst>
                <a:cxn ang="0">
                  <a:pos x="connsiteX0" y="connsiteY0"/>
                </a:cxn>
                <a:cxn ang="0">
                  <a:pos x="connsiteX1" y="connsiteY1"/>
                </a:cxn>
                <a:cxn ang="0">
                  <a:pos x="connsiteX2" y="connsiteY2"/>
                </a:cxn>
              </a:cxnLst>
              <a:rect l="l" t="t" r="r" b="b"/>
              <a:pathLst>
                <a:path w="914" h="228">
                  <a:moveTo>
                    <a:pt x="914" y="229"/>
                  </a:moveTo>
                  <a:cubicBezTo>
                    <a:pt x="686" y="229"/>
                    <a:pt x="457" y="0"/>
                    <a:pt x="0" y="0"/>
                  </a:cubicBezTo>
                  <a:cubicBezTo>
                    <a:pt x="229" y="229"/>
                    <a:pt x="686" y="229"/>
                    <a:pt x="914" y="229"/>
                  </a:cubicBezTo>
                  <a:close/>
                </a:path>
              </a:pathLst>
            </a:custGeom>
            <a:solidFill>
              <a:srgbClr val="FFFFFF"/>
            </a:solidFill>
            <a:ln w="2286" cap="flat">
              <a:noFill/>
              <a:prstDash val="solid"/>
              <a:miter/>
            </a:ln>
          </p:spPr>
          <p:txBody>
            <a:bodyPr rtlCol="0" anchor="ctr"/>
            <a:lstStyle/>
            <a:p>
              <a:endParaRPr lang="en-US"/>
            </a:p>
          </p:txBody>
        </p:sp>
        <p:sp>
          <p:nvSpPr>
            <p:cNvPr id="130" name="Freeform 1631">
              <a:extLst>
                <a:ext uri="{FF2B5EF4-FFF2-40B4-BE49-F238E27FC236}">
                  <a16:creationId xmlns:a16="http://schemas.microsoft.com/office/drawing/2014/main" id="{627AA57F-3357-9830-F5FF-5EDE40D0D8AA}"/>
                </a:ext>
              </a:extLst>
            </p:cNvPr>
            <p:cNvSpPr/>
            <p:nvPr/>
          </p:nvSpPr>
          <p:spPr>
            <a:xfrm>
              <a:off x="4404259" y="1846859"/>
              <a:ext cx="228" cy="2057"/>
            </a:xfrm>
            <a:custGeom>
              <a:avLst/>
              <a:gdLst>
                <a:gd name="connsiteX0" fmla="*/ 229 w 228"/>
                <a:gd name="connsiteY0" fmla="*/ 0 h 2057"/>
                <a:gd name="connsiteX1" fmla="*/ 0 w 228"/>
                <a:gd name="connsiteY1" fmla="*/ 2057 h 2057"/>
                <a:gd name="connsiteX2" fmla="*/ 229 w 228"/>
                <a:gd name="connsiteY2" fmla="*/ 0 h 2057"/>
              </a:gdLst>
              <a:ahLst/>
              <a:cxnLst>
                <a:cxn ang="0">
                  <a:pos x="connsiteX0" y="connsiteY0"/>
                </a:cxn>
                <a:cxn ang="0">
                  <a:pos x="connsiteX1" y="connsiteY1"/>
                </a:cxn>
                <a:cxn ang="0">
                  <a:pos x="connsiteX2" y="connsiteY2"/>
                </a:cxn>
              </a:cxnLst>
              <a:rect l="l" t="t" r="r" b="b"/>
              <a:pathLst>
                <a:path w="228" h="2057">
                  <a:moveTo>
                    <a:pt x="229" y="0"/>
                  </a:moveTo>
                  <a:cubicBezTo>
                    <a:pt x="229" y="686"/>
                    <a:pt x="0" y="1372"/>
                    <a:pt x="0" y="2057"/>
                  </a:cubicBezTo>
                  <a:cubicBezTo>
                    <a:pt x="229" y="1600"/>
                    <a:pt x="229" y="686"/>
                    <a:pt x="229" y="0"/>
                  </a:cubicBezTo>
                  <a:close/>
                </a:path>
              </a:pathLst>
            </a:custGeom>
            <a:solidFill>
              <a:srgbClr val="FFFFFF"/>
            </a:solidFill>
            <a:ln w="2286" cap="flat">
              <a:noFill/>
              <a:prstDash val="solid"/>
              <a:miter/>
            </a:ln>
          </p:spPr>
          <p:txBody>
            <a:bodyPr rtlCol="0" anchor="ctr"/>
            <a:lstStyle/>
            <a:p>
              <a:endParaRPr lang="en-US"/>
            </a:p>
          </p:txBody>
        </p:sp>
        <p:sp>
          <p:nvSpPr>
            <p:cNvPr id="131" name="Freeform 1632">
              <a:extLst>
                <a:ext uri="{FF2B5EF4-FFF2-40B4-BE49-F238E27FC236}">
                  <a16:creationId xmlns:a16="http://schemas.microsoft.com/office/drawing/2014/main" id="{528212B7-50D6-A0B9-0FCE-DEF99D6D335A}"/>
                </a:ext>
              </a:extLst>
            </p:cNvPr>
            <p:cNvSpPr/>
            <p:nvPr/>
          </p:nvSpPr>
          <p:spPr>
            <a:xfrm>
              <a:off x="4347567" y="1909267"/>
              <a:ext cx="1600" cy="228"/>
            </a:xfrm>
            <a:custGeom>
              <a:avLst/>
              <a:gdLst>
                <a:gd name="connsiteX0" fmla="*/ 1600 w 1600"/>
                <a:gd name="connsiteY0" fmla="*/ 229 h 228"/>
                <a:gd name="connsiteX1" fmla="*/ 0 w 1600"/>
                <a:gd name="connsiteY1" fmla="*/ 0 h 228"/>
                <a:gd name="connsiteX2" fmla="*/ 1600 w 1600"/>
                <a:gd name="connsiteY2" fmla="*/ 229 h 228"/>
              </a:gdLst>
              <a:ahLst/>
              <a:cxnLst>
                <a:cxn ang="0">
                  <a:pos x="connsiteX0" y="connsiteY0"/>
                </a:cxn>
                <a:cxn ang="0">
                  <a:pos x="connsiteX1" y="connsiteY1"/>
                </a:cxn>
                <a:cxn ang="0">
                  <a:pos x="connsiteX2" y="connsiteY2"/>
                </a:cxn>
              </a:cxnLst>
              <a:rect l="l" t="t" r="r" b="b"/>
              <a:pathLst>
                <a:path w="1600" h="228">
                  <a:moveTo>
                    <a:pt x="1600" y="229"/>
                  </a:moveTo>
                  <a:cubicBezTo>
                    <a:pt x="1143" y="229"/>
                    <a:pt x="457" y="0"/>
                    <a:pt x="0" y="0"/>
                  </a:cubicBezTo>
                  <a:cubicBezTo>
                    <a:pt x="457" y="0"/>
                    <a:pt x="914" y="0"/>
                    <a:pt x="1600" y="229"/>
                  </a:cubicBezTo>
                  <a:close/>
                </a:path>
              </a:pathLst>
            </a:custGeom>
            <a:solidFill>
              <a:srgbClr val="FFFFFF"/>
            </a:solidFill>
            <a:ln w="2286" cap="flat">
              <a:noFill/>
              <a:prstDash val="solid"/>
              <a:miter/>
            </a:ln>
          </p:spPr>
          <p:txBody>
            <a:bodyPr rtlCol="0" anchor="ctr"/>
            <a:lstStyle/>
            <a:p>
              <a:endParaRPr lang="en-US"/>
            </a:p>
          </p:txBody>
        </p:sp>
        <p:sp>
          <p:nvSpPr>
            <p:cNvPr id="132" name="Freeform 1633">
              <a:extLst>
                <a:ext uri="{FF2B5EF4-FFF2-40B4-BE49-F238E27FC236}">
                  <a16:creationId xmlns:a16="http://schemas.microsoft.com/office/drawing/2014/main" id="{7FB4025B-7A83-708F-94B0-5150E7D2ADED}"/>
                </a:ext>
              </a:extLst>
            </p:cNvPr>
            <p:cNvSpPr/>
            <p:nvPr/>
          </p:nvSpPr>
          <p:spPr>
            <a:xfrm>
              <a:off x="4345966" y="1908810"/>
              <a:ext cx="914" cy="228"/>
            </a:xfrm>
            <a:custGeom>
              <a:avLst/>
              <a:gdLst>
                <a:gd name="connsiteX0" fmla="*/ 914 w 914"/>
                <a:gd name="connsiteY0" fmla="*/ 229 h 228"/>
                <a:gd name="connsiteX1" fmla="*/ 0 w 914"/>
                <a:gd name="connsiteY1" fmla="*/ 0 h 228"/>
                <a:gd name="connsiteX2" fmla="*/ 914 w 914"/>
                <a:gd name="connsiteY2" fmla="*/ 229 h 228"/>
              </a:gdLst>
              <a:ahLst/>
              <a:cxnLst>
                <a:cxn ang="0">
                  <a:pos x="connsiteX0" y="connsiteY0"/>
                </a:cxn>
                <a:cxn ang="0">
                  <a:pos x="connsiteX1" y="connsiteY1"/>
                </a:cxn>
                <a:cxn ang="0">
                  <a:pos x="connsiteX2" y="connsiteY2"/>
                </a:cxn>
              </a:cxnLst>
              <a:rect l="l" t="t" r="r" b="b"/>
              <a:pathLst>
                <a:path w="914" h="228">
                  <a:moveTo>
                    <a:pt x="914" y="229"/>
                  </a:moveTo>
                  <a:cubicBezTo>
                    <a:pt x="457" y="229"/>
                    <a:pt x="229" y="229"/>
                    <a:pt x="0" y="0"/>
                  </a:cubicBezTo>
                  <a:cubicBezTo>
                    <a:pt x="229" y="229"/>
                    <a:pt x="686" y="229"/>
                    <a:pt x="914" y="229"/>
                  </a:cubicBezTo>
                  <a:close/>
                </a:path>
              </a:pathLst>
            </a:custGeom>
            <a:solidFill>
              <a:srgbClr val="FFFFFF"/>
            </a:solidFill>
            <a:ln w="2286" cap="flat">
              <a:noFill/>
              <a:prstDash val="solid"/>
              <a:miter/>
            </a:ln>
          </p:spPr>
          <p:txBody>
            <a:bodyPr rtlCol="0" anchor="ctr"/>
            <a:lstStyle/>
            <a:p>
              <a:endParaRPr lang="en-US"/>
            </a:p>
          </p:txBody>
        </p:sp>
        <p:sp>
          <p:nvSpPr>
            <p:cNvPr id="133" name="Freeform 1634">
              <a:extLst>
                <a:ext uri="{FF2B5EF4-FFF2-40B4-BE49-F238E27FC236}">
                  <a16:creationId xmlns:a16="http://schemas.microsoft.com/office/drawing/2014/main" id="{AE6BCF8A-F49E-7F7E-0A5B-5078E3C0F80D}"/>
                </a:ext>
              </a:extLst>
            </p:cNvPr>
            <p:cNvSpPr/>
            <p:nvPr/>
          </p:nvSpPr>
          <p:spPr>
            <a:xfrm>
              <a:off x="4404031" y="1849831"/>
              <a:ext cx="228" cy="2743"/>
            </a:xfrm>
            <a:custGeom>
              <a:avLst/>
              <a:gdLst>
                <a:gd name="connsiteX0" fmla="*/ 229 w 228"/>
                <a:gd name="connsiteY0" fmla="*/ 0 h 2743"/>
                <a:gd name="connsiteX1" fmla="*/ 0 w 228"/>
                <a:gd name="connsiteY1" fmla="*/ 2743 h 2743"/>
                <a:gd name="connsiteX2" fmla="*/ 229 w 228"/>
                <a:gd name="connsiteY2" fmla="*/ 0 h 2743"/>
              </a:gdLst>
              <a:ahLst/>
              <a:cxnLst>
                <a:cxn ang="0">
                  <a:pos x="connsiteX0" y="connsiteY0"/>
                </a:cxn>
                <a:cxn ang="0">
                  <a:pos x="connsiteX1" y="connsiteY1"/>
                </a:cxn>
                <a:cxn ang="0">
                  <a:pos x="connsiteX2" y="connsiteY2"/>
                </a:cxn>
              </a:cxnLst>
              <a:rect l="l" t="t" r="r" b="b"/>
              <a:pathLst>
                <a:path w="228" h="2743">
                  <a:moveTo>
                    <a:pt x="229" y="0"/>
                  </a:moveTo>
                  <a:cubicBezTo>
                    <a:pt x="229" y="914"/>
                    <a:pt x="0" y="1829"/>
                    <a:pt x="0" y="2743"/>
                  </a:cubicBezTo>
                  <a:cubicBezTo>
                    <a:pt x="0" y="1829"/>
                    <a:pt x="229" y="914"/>
                    <a:pt x="229" y="0"/>
                  </a:cubicBezTo>
                  <a:close/>
                </a:path>
              </a:pathLst>
            </a:custGeom>
            <a:solidFill>
              <a:srgbClr val="FFFFFF"/>
            </a:solidFill>
            <a:ln w="2286" cap="flat">
              <a:noFill/>
              <a:prstDash val="solid"/>
              <a:miter/>
            </a:ln>
          </p:spPr>
          <p:txBody>
            <a:bodyPr rtlCol="0" anchor="ctr"/>
            <a:lstStyle/>
            <a:p>
              <a:endParaRPr lang="en-US"/>
            </a:p>
          </p:txBody>
        </p:sp>
        <p:sp>
          <p:nvSpPr>
            <p:cNvPr id="134" name="Freeform 1635">
              <a:extLst>
                <a:ext uri="{FF2B5EF4-FFF2-40B4-BE49-F238E27FC236}">
                  <a16:creationId xmlns:a16="http://schemas.microsoft.com/office/drawing/2014/main" id="{CDE3DA8F-D02F-F986-3E18-7B833178C50F}"/>
                </a:ext>
              </a:extLst>
            </p:cNvPr>
            <p:cNvSpPr/>
            <p:nvPr/>
          </p:nvSpPr>
          <p:spPr>
            <a:xfrm>
              <a:off x="4405174" y="1838858"/>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135" name="Freeform 1636">
              <a:extLst>
                <a:ext uri="{FF2B5EF4-FFF2-40B4-BE49-F238E27FC236}">
                  <a16:creationId xmlns:a16="http://schemas.microsoft.com/office/drawing/2014/main" id="{7FC64A64-D059-56AC-C22B-E763A54FD5F0}"/>
                </a:ext>
              </a:extLst>
            </p:cNvPr>
            <p:cNvSpPr/>
            <p:nvPr/>
          </p:nvSpPr>
          <p:spPr>
            <a:xfrm>
              <a:off x="4404945" y="1841601"/>
              <a:ext cx="2286" cy="1371"/>
            </a:xfrm>
            <a:custGeom>
              <a:avLst/>
              <a:gdLst>
                <a:gd name="connsiteX0" fmla="*/ 0 w 2286"/>
                <a:gd name="connsiteY0" fmla="*/ 0 h 1371"/>
                <a:gd name="connsiteX1" fmla="*/ 0 w 2286"/>
                <a:gd name="connsiteY1" fmla="*/ 1372 h 1371"/>
                <a:gd name="connsiteX2" fmla="*/ 0 w 2286"/>
                <a:gd name="connsiteY2" fmla="*/ 0 h 1371"/>
              </a:gdLst>
              <a:ahLst/>
              <a:cxnLst>
                <a:cxn ang="0">
                  <a:pos x="connsiteX0" y="connsiteY0"/>
                </a:cxn>
                <a:cxn ang="0">
                  <a:pos x="connsiteX1" y="connsiteY1"/>
                </a:cxn>
                <a:cxn ang="0">
                  <a:pos x="connsiteX2" y="connsiteY2"/>
                </a:cxn>
              </a:cxnLst>
              <a:rect l="l" t="t" r="r" b="b"/>
              <a:pathLst>
                <a:path w="2286" h="1371">
                  <a:moveTo>
                    <a:pt x="0" y="0"/>
                  </a:moveTo>
                  <a:cubicBezTo>
                    <a:pt x="0" y="457"/>
                    <a:pt x="0" y="914"/>
                    <a:pt x="0"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136" name="Freeform 1637">
              <a:extLst>
                <a:ext uri="{FF2B5EF4-FFF2-40B4-BE49-F238E27FC236}">
                  <a16:creationId xmlns:a16="http://schemas.microsoft.com/office/drawing/2014/main" id="{5A553DE3-D141-6D95-4A53-233B8FE86D22}"/>
                </a:ext>
              </a:extLst>
            </p:cNvPr>
            <p:cNvSpPr/>
            <p:nvPr/>
          </p:nvSpPr>
          <p:spPr>
            <a:xfrm>
              <a:off x="4405174" y="1836801"/>
              <a:ext cx="2286" cy="914"/>
            </a:xfrm>
            <a:custGeom>
              <a:avLst/>
              <a:gdLst>
                <a:gd name="connsiteX0" fmla="*/ 0 w 2286"/>
                <a:gd name="connsiteY0" fmla="*/ 0 h 914"/>
                <a:gd name="connsiteX1" fmla="*/ 0 w 2286"/>
                <a:gd name="connsiteY1" fmla="*/ 914 h 914"/>
                <a:gd name="connsiteX2" fmla="*/ 0 w 2286"/>
                <a:gd name="connsiteY2" fmla="*/ 0 h 914"/>
              </a:gdLst>
              <a:ahLst/>
              <a:cxnLst>
                <a:cxn ang="0">
                  <a:pos x="connsiteX0" y="connsiteY0"/>
                </a:cxn>
                <a:cxn ang="0">
                  <a:pos x="connsiteX1" y="connsiteY1"/>
                </a:cxn>
                <a:cxn ang="0">
                  <a:pos x="connsiteX2" y="connsiteY2"/>
                </a:cxn>
              </a:cxnLst>
              <a:rect l="l" t="t" r="r" b="b"/>
              <a:pathLst>
                <a:path w="2286" h="914">
                  <a:moveTo>
                    <a:pt x="0" y="0"/>
                  </a:moveTo>
                  <a:cubicBezTo>
                    <a:pt x="0" y="229"/>
                    <a:pt x="0" y="686"/>
                    <a:pt x="0" y="914"/>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37" name="Freeform 1638">
              <a:extLst>
                <a:ext uri="{FF2B5EF4-FFF2-40B4-BE49-F238E27FC236}">
                  <a16:creationId xmlns:a16="http://schemas.microsoft.com/office/drawing/2014/main" id="{42CE9C7F-9BF9-7606-A8E2-99F0A30BEE0B}"/>
                </a:ext>
              </a:extLst>
            </p:cNvPr>
            <p:cNvSpPr/>
            <p:nvPr/>
          </p:nvSpPr>
          <p:spPr>
            <a:xfrm>
              <a:off x="4404488" y="1844116"/>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372"/>
                    <a:pt x="0" y="2286"/>
                  </a:cubicBezTo>
                  <a:cubicBezTo>
                    <a:pt x="229" y="1372"/>
                    <a:pt x="229" y="686"/>
                    <a:pt x="229" y="0"/>
                  </a:cubicBezTo>
                  <a:close/>
                </a:path>
              </a:pathLst>
            </a:custGeom>
            <a:solidFill>
              <a:srgbClr val="FFFFFF"/>
            </a:solidFill>
            <a:ln w="2286" cap="flat">
              <a:noFill/>
              <a:prstDash val="solid"/>
              <a:miter/>
            </a:ln>
          </p:spPr>
          <p:txBody>
            <a:bodyPr rtlCol="0" anchor="ctr"/>
            <a:lstStyle/>
            <a:p>
              <a:endParaRPr lang="en-US"/>
            </a:p>
          </p:txBody>
        </p:sp>
        <p:sp>
          <p:nvSpPr>
            <p:cNvPr id="138" name="Freeform 1639">
              <a:extLst>
                <a:ext uri="{FF2B5EF4-FFF2-40B4-BE49-F238E27FC236}">
                  <a16:creationId xmlns:a16="http://schemas.microsoft.com/office/drawing/2014/main" id="{18AA6479-9A12-BDA9-2F0D-1726052471AF}"/>
                </a:ext>
              </a:extLst>
            </p:cNvPr>
            <p:cNvSpPr/>
            <p:nvPr/>
          </p:nvSpPr>
          <p:spPr>
            <a:xfrm>
              <a:off x="4342995" y="1908352"/>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139" name="Freeform 1640">
              <a:extLst>
                <a:ext uri="{FF2B5EF4-FFF2-40B4-BE49-F238E27FC236}">
                  <a16:creationId xmlns:a16="http://schemas.microsoft.com/office/drawing/2014/main" id="{51A802CF-9533-8F40-3431-E29EB6476C2B}"/>
                </a:ext>
              </a:extLst>
            </p:cNvPr>
            <p:cNvSpPr/>
            <p:nvPr/>
          </p:nvSpPr>
          <p:spPr>
            <a:xfrm>
              <a:off x="4426434" y="1809369"/>
              <a:ext cx="228" cy="5029"/>
            </a:xfrm>
            <a:custGeom>
              <a:avLst/>
              <a:gdLst>
                <a:gd name="connsiteX0" fmla="*/ 229 w 228"/>
                <a:gd name="connsiteY0" fmla="*/ 5029 h 5029"/>
                <a:gd name="connsiteX1" fmla="*/ 0 w 228"/>
                <a:gd name="connsiteY1" fmla="*/ 0 h 5029"/>
                <a:gd name="connsiteX2" fmla="*/ 229 w 228"/>
                <a:gd name="connsiteY2" fmla="*/ 5029 h 5029"/>
              </a:gdLst>
              <a:ahLst/>
              <a:cxnLst>
                <a:cxn ang="0">
                  <a:pos x="connsiteX0" y="connsiteY0"/>
                </a:cxn>
                <a:cxn ang="0">
                  <a:pos x="connsiteX1" y="connsiteY1"/>
                </a:cxn>
                <a:cxn ang="0">
                  <a:pos x="connsiteX2" y="connsiteY2"/>
                </a:cxn>
              </a:cxnLst>
              <a:rect l="l" t="t" r="r" b="b"/>
              <a:pathLst>
                <a:path w="228" h="5029">
                  <a:moveTo>
                    <a:pt x="229" y="5029"/>
                  </a:moveTo>
                  <a:cubicBezTo>
                    <a:pt x="229" y="3200"/>
                    <a:pt x="229" y="1600"/>
                    <a:pt x="0" y="0"/>
                  </a:cubicBezTo>
                  <a:cubicBezTo>
                    <a:pt x="229" y="1600"/>
                    <a:pt x="229" y="3200"/>
                    <a:pt x="229" y="5029"/>
                  </a:cubicBezTo>
                  <a:close/>
                </a:path>
              </a:pathLst>
            </a:custGeom>
            <a:solidFill>
              <a:srgbClr val="FFFFFF"/>
            </a:solidFill>
            <a:ln w="2286" cap="flat">
              <a:noFill/>
              <a:prstDash val="solid"/>
              <a:miter/>
            </a:ln>
          </p:spPr>
          <p:txBody>
            <a:bodyPr rtlCol="0" anchor="ctr"/>
            <a:lstStyle/>
            <a:p>
              <a:endParaRPr lang="en-US"/>
            </a:p>
          </p:txBody>
        </p:sp>
        <p:sp>
          <p:nvSpPr>
            <p:cNvPr id="140" name="Freeform 1641">
              <a:extLst>
                <a:ext uri="{FF2B5EF4-FFF2-40B4-BE49-F238E27FC236}">
                  <a16:creationId xmlns:a16="http://schemas.microsoft.com/office/drawing/2014/main" id="{A82DF4B0-55CD-3AFA-F881-87F47B0DD75C}"/>
                </a:ext>
              </a:extLst>
            </p:cNvPr>
            <p:cNvSpPr/>
            <p:nvPr/>
          </p:nvSpPr>
          <p:spPr>
            <a:xfrm>
              <a:off x="3885783" y="1789037"/>
              <a:ext cx="531735" cy="140527"/>
            </a:xfrm>
            <a:custGeom>
              <a:avLst/>
              <a:gdLst>
                <a:gd name="connsiteX0" fmla="*/ 6870 w 531735"/>
                <a:gd name="connsiteY0" fmla="*/ 117715 h 140527"/>
                <a:gd name="connsiteX1" fmla="*/ 6641 w 531735"/>
                <a:gd name="connsiteY1" fmla="*/ 116572 h 140527"/>
                <a:gd name="connsiteX2" fmla="*/ 97852 w 531735"/>
                <a:gd name="connsiteY2" fmla="*/ 135774 h 140527"/>
                <a:gd name="connsiteX3" fmla="*/ 158660 w 531735"/>
                <a:gd name="connsiteY3" fmla="*/ 137375 h 140527"/>
                <a:gd name="connsiteX4" fmla="*/ 226554 w 531735"/>
                <a:gd name="connsiteY4" fmla="*/ 139203 h 140527"/>
                <a:gd name="connsiteX5" fmla="*/ 448753 w 531735"/>
                <a:gd name="connsiteY5" fmla="*/ 111086 h 140527"/>
                <a:gd name="connsiteX6" fmla="*/ 448753 w 531735"/>
                <a:gd name="connsiteY6" fmla="*/ 111086 h 140527"/>
                <a:gd name="connsiteX7" fmla="*/ 448296 w 531735"/>
                <a:gd name="connsiteY7" fmla="*/ 104456 h 140527"/>
                <a:gd name="connsiteX8" fmla="*/ 445553 w 531735"/>
                <a:gd name="connsiteY8" fmla="*/ 38848 h 140527"/>
                <a:gd name="connsiteX9" fmla="*/ 468184 w 531735"/>
                <a:gd name="connsiteY9" fmla="*/ 25589 h 140527"/>
                <a:gd name="connsiteX10" fmla="*/ 480757 w 531735"/>
                <a:gd name="connsiteY10" fmla="*/ 23989 h 140527"/>
                <a:gd name="connsiteX11" fmla="*/ 519162 w 531735"/>
                <a:gd name="connsiteY11" fmla="*/ 38619 h 140527"/>
                <a:gd name="connsiteX12" fmla="*/ 518934 w 531735"/>
                <a:gd name="connsiteY12" fmla="*/ 37934 h 140527"/>
                <a:gd name="connsiteX13" fmla="*/ 526249 w 531735"/>
                <a:gd name="connsiteY13" fmla="*/ 5244 h 140527"/>
                <a:gd name="connsiteX14" fmla="*/ 531735 w 531735"/>
                <a:gd name="connsiteY14" fmla="*/ 6844 h 140527"/>
                <a:gd name="connsiteX15" fmla="*/ 519848 w 531735"/>
                <a:gd name="connsiteY15" fmla="*/ 4101 h 140527"/>
                <a:gd name="connsiteX16" fmla="*/ 410120 w 531735"/>
                <a:gd name="connsiteY16" fmla="*/ 900 h 140527"/>
                <a:gd name="connsiteX17" fmla="*/ 18071 w 531735"/>
                <a:gd name="connsiteY17" fmla="*/ 5472 h 140527"/>
                <a:gd name="connsiteX18" fmla="*/ 12 w 531735"/>
                <a:gd name="connsiteY18" fmla="*/ 30161 h 140527"/>
                <a:gd name="connsiteX19" fmla="*/ 5498 w 531735"/>
                <a:gd name="connsiteY19" fmla="*/ 112686 h 140527"/>
                <a:gd name="connsiteX20" fmla="*/ 6870 w 531735"/>
                <a:gd name="connsiteY20" fmla="*/ 117715 h 140527"/>
                <a:gd name="connsiteX21" fmla="*/ 396404 w 531735"/>
                <a:gd name="connsiteY21" fmla="*/ 23760 h 140527"/>
                <a:gd name="connsiteX22" fmla="*/ 404634 w 531735"/>
                <a:gd name="connsiteY22" fmla="*/ 32219 h 140527"/>
                <a:gd name="connsiteX23" fmla="*/ 404634 w 531735"/>
                <a:gd name="connsiteY23" fmla="*/ 108571 h 140527"/>
                <a:gd name="connsiteX24" fmla="*/ 402805 w 531735"/>
                <a:gd name="connsiteY24" fmla="*/ 114743 h 140527"/>
                <a:gd name="connsiteX25" fmla="*/ 397776 w 531735"/>
                <a:gd name="connsiteY25" fmla="*/ 121373 h 140527"/>
                <a:gd name="connsiteX26" fmla="*/ 389546 w 531735"/>
                <a:gd name="connsiteY26" fmla="*/ 113372 h 140527"/>
                <a:gd name="connsiteX27" fmla="*/ 389546 w 531735"/>
                <a:gd name="connsiteY27" fmla="*/ 32904 h 140527"/>
                <a:gd name="connsiteX28" fmla="*/ 396404 w 531735"/>
                <a:gd name="connsiteY28" fmla="*/ 23760 h 140527"/>
                <a:gd name="connsiteX29" fmla="*/ 318451 w 531735"/>
                <a:gd name="connsiteY29" fmla="*/ 82053 h 140527"/>
                <a:gd name="connsiteX30" fmla="*/ 290105 w 531735"/>
                <a:gd name="connsiteY30" fmla="*/ 80453 h 140527"/>
                <a:gd name="connsiteX31" fmla="*/ 283704 w 531735"/>
                <a:gd name="connsiteY31" fmla="*/ 75424 h 140527"/>
                <a:gd name="connsiteX32" fmla="*/ 290105 w 531735"/>
                <a:gd name="connsiteY32" fmla="*/ 68337 h 140527"/>
                <a:gd name="connsiteX33" fmla="*/ 316165 w 531735"/>
                <a:gd name="connsiteY33" fmla="*/ 67652 h 140527"/>
                <a:gd name="connsiteX34" fmla="*/ 328281 w 531735"/>
                <a:gd name="connsiteY34" fmla="*/ 58279 h 140527"/>
                <a:gd name="connsiteX35" fmla="*/ 318451 w 531735"/>
                <a:gd name="connsiteY35" fmla="*/ 41820 h 140527"/>
                <a:gd name="connsiteX36" fmla="*/ 290562 w 531735"/>
                <a:gd name="connsiteY36" fmla="*/ 38848 h 140527"/>
                <a:gd name="connsiteX37" fmla="*/ 281647 w 531735"/>
                <a:gd name="connsiteY37" fmla="*/ 31076 h 140527"/>
                <a:gd name="connsiteX38" fmla="*/ 291705 w 531735"/>
                <a:gd name="connsiteY38" fmla="*/ 24903 h 140527"/>
                <a:gd name="connsiteX39" fmla="*/ 293991 w 531735"/>
                <a:gd name="connsiteY39" fmla="*/ 25132 h 140527"/>
                <a:gd name="connsiteX40" fmla="*/ 341997 w 531735"/>
                <a:gd name="connsiteY40" fmla="*/ 48678 h 140527"/>
                <a:gd name="connsiteX41" fmla="*/ 343140 w 531735"/>
                <a:gd name="connsiteY41" fmla="*/ 97370 h 140527"/>
                <a:gd name="connsiteX42" fmla="*/ 324852 w 531735"/>
                <a:gd name="connsiteY42" fmla="*/ 120001 h 140527"/>
                <a:gd name="connsiteX43" fmla="*/ 288048 w 531735"/>
                <a:gd name="connsiteY43" fmla="*/ 120915 h 140527"/>
                <a:gd name="connsiteX44" fmla="*/ 280961 w 531735"/>
                <a:gd name="connsiteY44" fmla="*/ 114057 h 140527"/>
                <a:gd name="connsiteX45" fmla="*/ 288962 w 531735"/>
                <a:gd name="connsiteY45" fmla="*/ 109028 h 140527"/>
                <a:gd name="connsiteX46" fmla="*/ 315022 w 531735"/>
                <a:gd name="connsiteY46" fmla="*/ 110171 h 140527"/>
                <a:gd name="connsiteX47" fmla="*/ 329653 w 531735"/>
                <a:gd name="connsiteY47" fmla="*/ 94398 h 140527"/>
                <a:gd name="connsiteX48" fmla="*/ 318451 w 531735"/>
                <a:gd name="connsiteY48" fmla="*/ 82053 h 140527"/>
                <a:gd name="connsiteX49" fmla="*/ 70420 w 531735"/>
                <a:gd name="connsiteY49" fmla="*/ 16902 h 140527"/>
                <a:gd name="connsiteX50" fmla="*/ 32473 w 531735"/>
                <a:gd name="connsiteY50" fmla="*/ 115658 h 140527"/>
                <a:gd name="connsiteX51" fmla="*/ 24015 w 531735"/>
                <a:gd name="connsiteY51" fmla="*/ 106971 h 140527"/>
                <a:gd name="connsiteX52" fmla="*/ 21043 w 531735"/>
                <a:gd name="connsiteY52" fmla="*/ 38391 h 140527"/>
                <a:gd name="connsiteX53" fmla="*/ 70420 w 531735"/>
                <a:gd name="connsiteY53" fmla="*/ 16902 h 14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735" h="140527">
                  <a:moveTo>
                    <a:pt x="6870" y="117715"/>
                  </a:moveTo>
                  <a:cubicBezTo>
                    <a:pt x="6870" y="117258"/>
                    <a:pt x="6641" y="117029"/>
                    <a:pt x="6641" y="116572"/>
                  </a:cubicBezTo>
                  <a:cubicBezTo>
                    <a:pt x="34987" y="129145"/>
                    <a:pt x="67220" y="133717"/>
                    <a:pt x="97852" y="135774"/>
                  </a:cubicBezTo>
                  <a:cubicBezTo>
                    <a:pt x="118198" y="137146"/>
                    <a:pt x="138315" y="137146"/>
                    <a:pt x="158660" y="137375"/>
                  </a:cubicBezTo>
                  <a:cubicBezTo>
                    <a:pt x="181291" y="137603"/>
                    <a:pt x="203923" y="138518"/>
                    <a:pt x="226554" y="139203"/>
                  </a:cubicBezTo>
                  <a:cubicBezTo>
                    <a:pt x="297649" y="141261"/>
                    <a:pt x="383602" y="145376"/>
                    <a:pt x="448753" y="111086"/>
                  </a:cubicBezTo>
                  <a:lnTo>
                    <a:pt x="448753" y="111086"/>
                  </a:lnTo>
                  <a:cubicBezTo>
                    <a:pt x="448296" y="109257"/>
                    <a:pt x="448068" y="106971"/>
                    <a:pt x="448296" y="104456"/>
                  </a:cubicBezTo>
                  <a:cubicBezTo>
                    <a:pt x="449211" y="87083"/>
                    <a:pt x="447839" y="56222"/>
                    <a:pt x="445553" y="38848"/>
                  </a:cubicBezTo>
                  <a:cubicBezTo>
                    <a:pt x="445782" y="34047"/>
                    <a:pt x="445553" y="28104"/>
                    <a:pt x="468184" y="25589"/>
                  </a:cubicBezTo>
                  <a:cubicBezTo>
                    <a:pt x="473214" y="24903"/>
                    <a:pt x="478243" y="24446"/>
                    <a:pt x="480757" y="23989"/>
                  </a:cubicBezTo>
                  <a:cubicBezTo>
                    <a:pt x="507732" y="25361"/>
                    <a:pt x="517105" y="26961"/>
                    <a:pt x="519162" y="38619"/>
                  </a:cubicBezTo>
                  <a:cubicBezTo>
                    <a:pt x="519162" y="38391"/>
                    <a:pt x="519162" y="38162"/>
                    <a:pt x="518934" y="37934"/>
                  </a:cubicBezTo>
                  <a:cubicBezTo>
                    <a:pt x="522820" y="27418"/>
                    <a:pt x="525335" y="16445"/>
                    <a:pt x="526249" y="5244"/>
                  </a:cubicBezTo>
                  <a:cubicBezTo>
                    <a:pt x="528306" y="5701"/>
                    <a:pt x="530135" y="6387"/>
                    <a:pt x="531735" y="6844"/>
                  </a:cubicBezTo>
                  <a:cubicBezTo>
                    <a:pt x="528764" y="5701"/>
                    <a:pt x="524877" y="4787"/>
                    <a:pt x="519848" y="4101"/>
                  </a:cubicBezTo>
                  <a:cubicBezTo>
                    <a:pt x="485329" y="-471"/>
                    <a:pt x="445324" y="-700"/>
                    <a:pt x="410120" y="900"/>
                  </a:cubicBezTo>
                  <a:cubicBezTo>
                    <a:pt x="381774" y="2043"/>
                    <a:pt x="120255" y="-3214"/>
                    <a:pt x="18071" y="5472"/>
                  </a:cubicBezTo>
                  <a:cubicBezTo>
                    <a:pt x="3669" y="6615"/>
                    <a:pt x="469" y="15531"/>
                    <a:pt x="12" y="30161"/>
                  </a:cubicBezTo>
                  <a:cubicBezTo>
                    <a:pt x="-217" y="46849"/>
                    <a:pt x="2983" y="101942"/>
                    <a:pt x="5498" y="112686"/>
                  </a:cubicBezTo>
                  <a:cubicBezTo>
                    <a:pt x="5955" y="114286"/>
                    <a:pt x="6412" y="116115"/>
                    <a:pt x="6870" y="117715"/>
                  </a:cubicBezTo>
                  <a:close/>
                  <a:moveTo>
                    <a:pt x="396404" y="23760"/>
                  </a:moveTo>
                  <a:cubicBezTo>
                    <a:pt x="401433" y="23760"/>
                    <a:pt x="404634" y="27189"/>
                    <a:pt x="404634" y="32219"/>
                  </a:cubicBezTo>
                  <a:cubicBezTo>
                    <a:pt x="404862" y="57593"/>
                    <a:pt x="404862" y="83196"/>
                    <a:pt x="404634" y="108571"/>
                  </a:cubicBezTo>
                  <a:cubicBezTo>
                    <a:pt x="404634" y="110628"/>
                    <a:pt x="403491" y="112686"/>
                    <a:pt x="402805" y="114743"/>
                  </a:cubicBezTo>
                  <a:cubicBezTo>
                    <a:pt x="401433" y="118401"/>
                    <a:pt x="401890" y="121601"/>
                    <a:pt x="397776" y="121373"/>
                  </a:cubicBezTo>
                  <a:cubicBezTo>
                    <a:pt x="393432" y="121144"/>
                    <a:pt x="389089" y="117258"/>
                    <a:pt x="389546" y="113372"/>
                  </a:cubicBezTo>
                  <a:cubicBezTo>
                    <a:pt x="391146" y="99656"/>
                    <a:pt x="389546" y="45935"/>
                    <a:pt x="389546" y="32904"/>
                  </a:cubicBezTo>
                  <a:cubicBezTo>
                    <a:pt x="389546" y="27875"/>
                    <a:pt x="390918" y="23760"/>
                    <a:pt x="396404" y="23760"/>
                  </a:cubicBezTo>
                  <a:close/>
                  <a:moveTo>
                    <a:pt x="318451" y="82053"/>
                  </a:moveTo>
                  <a:cubicBezTo>
                    <a:pt x="309079" y="82053"/>
                    <a:pt x="299706" y="81139"/>
                    <a:pt x="290105" y="80453"/>
                  </a:cubicBezTo>
                  <a:cubicBezTo>
                    <a:pt x="287133" y="80225"/>
                    <a:pt x="284161" y="78853"/>
                    <a:pt x="283704" y="75424"/>
                  </a:cubicBezTo>
                  <a:cubicBezTo>
                    <a:pt x="283247" y="71081"/>
                    <a:pt x="286447" y="68566"/>
                    <a:pt x="290105" y="68337"/>
                  </a:cubicBezTo>
                  <a:cubicBezTo>
                    <a:pt x="298792" y="67652"/>
                    <a:pt x="307479" y="67423"/>
                    <a:pt x="316165" y="67652"/>
                  </a:cubicBezTo>
                  <a:cubicBezTo>
                    <a:pt x="323023" y="67880"/>
                    <a:pt x="327595" y="65366"/>
                    <a:pt x="328281" y="58279"/>
                  </a:cubicBezTo>
                  <a:cubicBezTo>
                    <a:pt x="329196" y="50507"/>
                    <a:pt x="327595" y="43191"/>
                    <a:pt x="318451" y="41820"/>
                  </a:cubicBezTo>
                  <a:cubicBezTo>
                    <a:pt x="309307" y="40220"/>
                    <a:pt x="299706" y="40220"/>
                    <a:pt x="290562" y="38848"/>
                  </a:cubicBezTo>
                  <a:cubicBezTo>
                    <a:pt x="286219" y="38162"/>
                    <a:pt x="281190" y="36333"/>
                    <a:pt x="281647" y="31076"/>
                  </a:cubicBezTo>
                  <a:cubicBezTo>
                    <a:pt x="282104" y="26046"/>
                    <a:pt x="287133" y="25132"/>
                    <a:pt x="291705" y="24903"/>
                  </a:cubicBezTo>
                  <a:cubicBezTo>
                    <a:pt x="292391" y="24903"/>
                    <a:pt x="293077" y="24903"/>
                    <a:pt x="293991" y="25132"/>
                  </a:cubicBezTo>
                  <a:cubicBezTo>
                    <a:pt x="339940" y="29704"/>
                    <a:pt x="344055" y="27189"/>
                    <a:pt x="341997" y="48678"/>
                  </a:cubicBezTo>
                  <a:cubicBezTo>
                    <a:pt x="341769" y="50735"/>
                    <a:pt x="343140" y="90969"/>
                    <a:pt x="343140" y="97370"/>
                  </a:cubicBezTo>
                  <a:cubicBezTo>
                    <a:pt x="343369" y="115200"/>
                    <a:pt x="342454" y="116343"/>
                    <a:pt x="324852" y="120001"/>
                  </a:cubicBezTo>
                  <a:cubicBezTo>
                    <a:pt x="312736" y="122516"/>
                    <a:pt x="300392" y="121144"/>
                    <a:pt x="288048" y="120915"/>
                  </a:cubicBezTo>
                  <a:cubicBezTo>
                    <a:pt x="284390" y="120915"/>
                    <a:pt x="280732" y="118172"/>
                    <a:pt x="280961" y="114057"/>
                  </a:cubicBezTo>
                  <a:cubicBezTo>
                    <a:pt x="281190" y="109714"/>
                    <a:pt x="285076" y="108800"/>
                    <a:pt x="288962" y="109028"/>
                  </a:cubicBezTo>
                  <a:cubicBezTo>
                    <a:pt x="297649" y="109257"/>
                    <a:pt x="306336" y="110400"/>
                    <a:pt x="315022" y="110171"/>
                  </a:cubicBezTo>
                  <a:cubicBezTo>
                    <a:pt x="324395" y="109714"/>
                    <a:pt x="329424" y="103999"/>
                    <a:pt x="329653" y="94398"/>
                  </a:cubicBezTo>
                  <a:cubicBezTo>
                    <a:pt x="329424" y="87083"/>
                    <a:pt x="327595" y="82053"/>
                    <a:pt x="318451" y="82053"/>
                  </a:cubicBezTo>
                  <a:close/>
                  <a:moveTo>
                    <a:pt x="70420" y="16902"/>
                  </a:moveTo>
                  <a:cubicBezTo>
                    <a:pt x="26986" y="21474"/>
                    <a:pt x="28587" y="53250"/>
                    <a:pt x="32473" y="115658"/>
                  </a:cubicBezTo>
                  <a:cubicBezTo>
                    <a:pt x="32930" y="124344"/>
                    <a:pt x="24700" y="126630"/>
                    <a:pt x="24015" y="106971"/>
                  </a:cubicBezTo>
                  <a:cubicBezTo>
                    <a:pt x="23329" y="89597"/>
                    <a:pt x="21043" y="55764"/>
                    <a:pt x="21043" y="38391"/>
                  </a:cubicBezTo>
                  <a:cubicBezTo>
                    <a:pt x="20814" y="6844"/>
                    <a:pt x="78879" y="15988"/>
                    <a:pt x="70420" y="16902"/>
                  </a:cubicBezTo>
                  <a:close/>
                </a:path>
              </a:pathLst>
            </a:custGeom>
            <a:solidFill>
              <a:srgbClr val="EC7C69"/>
            </a:solidFill>
            <a:ln w="2286" cap="flat">
              <a:noFill/>
              <a:prstDash val="solid"/>
              <a:miter/>
            </a:ln>
          </p:spPr>
          <p:txBody>
            <a:bodyPr rtlCol="0" anchor="ctr"/>
            <a:lstStyle/>
            <a:p>
              <a:endParaRPr lang="en-US"/>
            </a:p>
          </p:txBody>
        </p:sp>
        <p:sp>
          <p:nvSpPr>
            <p:cNvPr id="141" name="Freeform 1642">
              <a:extLst>
                <a:ext uri="{FF2B5EF4-FFF2-40B4-BE49-F238E27FC236}">
                  <a16:creationId xmlns:a16="http://schemas.microsoft.com/office/drawing/2014/main" id="{56ADCFC0-AB9D-06D3-EEC4-1241C9B59956}"/>
                </a:ext>
              </a:extLst>
            </p:cNvPr>
            <p:cNvSpPr/>
            <p:nvPr/>
          </p:nvSpPr>
          <p:spPr>
            <a:xfrm>
              <a:off x="4337051" y="1904923"/>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42" name="Freeform 1643">
              <a:extLst>
                <a:ext uri="{FF2B5EF4-FFF2-40B4-BE49-F238E27FC236}">
                  <a16:creationId xmlns:a16="http://schemas.microsoft.com/office/drawing/2014/main" id="{EBCA534E-C013-8E6A-D951-43C5587C3F78}"/>
                </a:ext>
              </a:extLst>
            </p:cNvPr>
            <p:cNvSpPr/>
            <p:nvPr/>
          </p:nvSpPr>
          <p:spPr>
            <a:xfrm>
              <a:off x="4341394" y="1907667"/>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229" y="229"/>
                    <a:pt x="0" y="0"/>
                  </a:cubicBezTo>
                  <a:cubicBezTo>
                    <a:pt x="0" y="229"/>
                    <a:pt x="229" y="229"/>
                    <a:pt x="457" y="229"/>
                  </a:cubicBezTo>
                  <a:close/>
                </a:path>
              </a:pathLst>
            </a:custGeom>
            <a:solidFill>
              <a:srgbClr val="FFFFFF"/>
            </a:solidFill>
            <a:ln w="2286" cap="flat">
              <a:noFill/>
              <a:prstDash val="solid"/>
              <a:miter/>
            </a:ln>
          </p:spPr>
          <p:txBody>
            <a:bodyPr rtlCol="0" anchor="ctr"/>
            <a:lstStyle/>
            <a:p>
              <a:endParaRPr lang="en-US"/>
            </a:p>
          </p:txBody>
        </p:sp>
        <p:sp>
          <p:nvSpPr>
            <p:cNvPr id="143" name="Freeform 1644">
              <a:extLst>
                <a:ext uri="{FF2B5EF4-FFF2-40B4-BE49-F238E27FC236}">
                  <a16:creationId xmlns:a16="http://schemas.microsoft.com/office/drawing/2014/main" id="{CC556785-F856-548F-6A04-77CB3FC9854B}"/>
                </a:ext>
              </a:extLst>
            </p:cNvPr>
            <p:cNvSpPr/>
            <p:nvPr/>
          </p:nvSpPr>
          <p:spPr>
            <a:xfrm>
              <a:off x="4339337" y="1906809"/>
              <a:ext cx="2286" cy="171"/>
            </a:xfrm>
            <a:custGeom>
              <a:avLst/>
              <a:gdLst>
                <a:gd name="connsiteX0" fmla="*/ 0 w 2286"/>
                <a:gd name="connsiteY0" fmla="*/ 172 h 171"/>
                <a:gd name="connsiteX1" fmla="*/ 0 w 2286"/>
                <a:gd name="connsiteY1" fmla="*/ 172 h 171"/>
                <a:gd name="connsiteX2" fmla="*/ 0 w 2286"/>
                <a:gd name="connsiteY2" fmla="*/ 172 h 171"/>
              </a:gdLst>
              <a:ahLst/>
              <a:cxnLst>
                <a:cxn ang="0">
                  <a:pos x="connsiteX0" y="connsiteY0"/>
                </a:cxn>
                <a:cxn ang="0">
                  <a:pos x="connsiteX1" y="connsiteY1"/>
                </a:cxn>
                <a:cxn ang="0">
                  <a:pos x="connsiteX2" y="connsiteY2"/>
                </a:cxn>
              </a:cxnLst>
              <a:rect l="l" t="t" r="r" b="b"/>
              <a:pathLst>
                <a:path w="2286" h="171">
                  <a:moveTo>
                    <a:pt x="0" y="172"/>
                  </a:moveTo>
                  <a:cubicBezTo>
                    <a:pt x="0" y="-57"/>
                    <a:pt x="0" y="-57"/>
                    <a:pt x="0" y="172"/>
                  </a:cubicBezTo>
                  <a:cubicBezTo>
                    <a:pt x="0" y="-57"/>
                    <a:pt x="0" y="-57"/>
                    <a:pt x="0" y="172"/>
                  </a:cubicBezTo>
                  <a:close/>
                </a:path>
              </a:pathLst>
            </a:custGeom>
            <a:solidFill>
              <a:srgbClr val="FFFFFF"/>
            </a:solidFill>
            <a:ln w="2286" cap="flat">
              <a:noFill/>
              <a:prstDash val="solid"/>
              <a:miter/>
            </a:ln>
          </p:spPr>
          <p:txBody>
            <a:bodyPr rtlCol="0" anchor="ctr"/>
            <a:lstStyle/>
            <a:p>
              <a:endParaRPr lang="en-US"/>
            </a:p>
          </p:txBody>
        </p:sp>
        <p:sp>
          <p:nvSpPr>
            <p:cNvPr id="144" name="Freeform 1645">
              <a:extLst>
                <a:ext uri="{FF2B5EF4-FFF2-40B4-BE49-F238E27FC236}">
                  <a16:creationId xmlns:a16="http://schemas.microsoft.com/office/drawing/2014/main" id="{93F34981-3A17-68EB-851D-33E623A7FCB8}"/>
                </a:ext>
              </a:extLst>
            </p:cNvPr>
            <p:cNvSpPr/>
            <p:nvPr/>
          </p:nvSpPr>
          <p:spPr>
            <a:xfrm>
              <a:off x="4340251" y="1907209"/>
              <a:ext cx="228" cy="228"/>
            </a:xfrm>
            <a:custGeom>
              <a:avLst/>
              <a:gdLst>
                <a:gd name="connsiteX0" fmla="*/ 229 w 228"/>
                <a:gd name="connsiteY0" fmla="*/ 229 h 228"/>
                <a:gd name="connsiteX1" fmla="*/ 0 w 228"/>
                <a:gd name="connsiteY1" fmla="*/ 0 h 228"/>
                <a:gd name="connsiteX2" fmla="*/ 229 w 228"/>
                <a:gd name="connsiteY2" fmla="*/ 229 h 228"/>
              </a:gdLst>
              <a:ahLst/>
              <a:cxnLst>
                <a:cxn ang="0">
                  <a:pos x="connsiteX0" y="connsiteY0"/>
                </a:cxn>
                <a:cxn ang="0">
                  <a:pos x="connsiteX1" y="connsiteY1"/>
                </a:cxn>
                <a:cxn ang="0">
                  <a:pos x="connsiteX2" y="connsiteY2"/>
                </a:cxn>
              </a:cxnLst>
              <a:rect l="l" t="t" r="r" b="b"/>
              <a:pathLst>
                <a:path w="228" h="228">
                  <a:moveTo>
                    <a:pt x="229" y="229"/>
                  </a:moveTo>
                  <a:cubicBezTo>
                    <a:pt x="229" y="229"/>
                    <a:pt x="0" y="229"/>
                    <a:pt x="0" y="0"/>
                  </a:cubicBezTo>
                  <a:cubicBezTo>
                    <a:pt x="0" y="229"/>
                    <a:pt x="229" y="229"/>
                    <a:pt x="229" y="229"/>
                  </a:cubicBezTo>
                  <a:close/>
                </a:path>
              </a:pathLst>
            </a:custGeom>
            <a:solidFill>
              <a:srgbClr val="FFFFFF"/>
            </a:solidFill>
            <a:ln w="2286" cap="flat">
              <a:noFill/>
              <a:prstDash val="solid"/>
              <a:miter/>
            </a:ln>
          </p:spPr>
          <p:txBody>
            <a:bodyPr rtlCol="0" anchor="ctr"/>
            <a:lstStyle/>
            <a:p>
              <a:endParaRPr lang="en-US"/>
            </a:p>
          </p:txBody>
        </p:sp>
        <p:sp>
          <p:nvSpPr>
            <p:cNvPr id="145" name="Freeform 1646">
              <a:extLst>
                <a:ext uri="{FF2B5EF4-FFF2-40B4-BE49-F238E27FC236}">
                  <a16:creationId xmlns:a16="http://schemas.microsoft.com/office/drawing/2014/main" id="{2E2ABFBE-2038-D7E6-B716-815BF20A2560}"/>
                </a:ext>
              </a:extLst>
            </p:cNvPr>
            <p:cNvSpPr/>
            <p:nvPr/>
          </p:nvSpPr>
          <p:spPr>
            <a:xfrm>
              <a:off x="3897225" y="1917496"/>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46" name="Freeform 1647">
              <a:extLst>
                <a:ext uri="{FF2B5EF4-FFF2-40B4-BE49-F238E27FC236}">
                  <a16:creationId xmlns:a16="http://schemas.microsoft.com/office/drawing/2014/main" id="{1F671A22-2FAF-CDEF-381D-E63237739788}"/>
                </a:ext>
              </a:extLst>
            </p:cNvPr>
            <p:cNvSpPr/>
            <p:nvPr/>
          </p:nvSpPr>
          <p:spPr>
            <a:xfrm>
              <a:off x="3894710" y="1912010"/>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457"/>
                    <a:pt x="0" y="686"/>
                    <a:pt x="229" y="914"/>
                  </a:cubicBezTo>
                  <a:close/>
                </a:path>
              </a:pathLst>
            </a:custGeom>
            <a:solidFill>
              <a:srgbClr val="FFFFFF"/>
            </a:solidFill>
            <a:ln w="2286" cap="flat">
              <a:noFill/>
              <a:prstDash val="solid"/>
              <a:miter/>
            </a:ln>
          </p:spPr>
          <p:txBody>
            <a:bodyPr rtlCol="0" anchor="ctr"/>
            <a:lstStyle/>
            <a:p>
              <a:endParaRPr lang="en-US"/>
            </a:p>
          </p:txBody>
        </p:sp>
        <p:sp>
          <p:nvSpPr>
            <p:cNvPr id="147" name="Freeform 1648">
              <a:extLst>
                <a:ext uri="{FF2B5EF4-FFF2-40B4-BE49-F238E27FC236}">
                  <a16:creationId xmlns:a16="http://schemas.microsoft.com/office/drawing/2014/main" id="{EDE28031-5824-1AB9-7ADE-FD0376144FA9}"/>
                </a:ext>
              </a:extLst>
            </p:cNvPr>
            <p:cNvSpPr/>
            <p:nvPr/>
          </p:nvSpPr>
          <p:spPr>
            <a:xfrm>
              <a:off x="3900654" y="1921840"/>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48" name="Freeform 1649">
              <a:extLst>
                <a:ext uri="{FF2B5EF4-FFF2-40B4-BE49-F238E27FC236}">
                  <a16:creationId xmlns:a16="http://schemas.microsoft.com/office/drawing/2014/main" id="{806AA26A-EA80-48DA-5F68-E953956ADAF1}"/>
                </a:ext>
              </a:extLst>
            </p:cNvPr>
            <p:cNvSpPr/>
            <p:nvPr/>
          </p:nvSpPr>
          <p:spPr>
            <a:xfrm>
              <a:off x="3895853" y="1914982"/>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49" name="Freeform 1650">
              <a:extLst>
                <a:ext uri="{FF2B5EF4-FFF2-40B4-BE49-F238E27FC236}">
                  <a16:creationId xmlns:a16="http://schemas.microsoft.com/office/drawing/2014/main" id="{AADF55E4-358B-4D50-883B-5B9AB308E919}"/>
                </a:ext>
              </a:extLst>
            </p:cNvPr>
            <p:cNvSpPr/>
            <p:nvPr/>
          </p:nvSpPr>
          <p:spPr>
            <a:xfrm>
              <a:off x="3895167" y="1913610"/>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50" name="Freeform 1651">
              <a:extLst>
                <a:ext uri="{FF2B5EF4-FFF2-40B4-BE49-F238E27FC236}">
                  <a16:creationId xmlns:a16="http://schemas.microsoft.com/office/drawing/2014/main" id="{FB649001-5BE1-D847-03C5-36E11827391C}"/>
                </a:ext>
              </a:extLst>
            </p:cNvPr>
            <p:cNvSpPr/>
            <p:nvPr/>
          </p:nvSpPr>
          <p:spPr>
            <a:xfrm>
              <a:off x="3896539" y="1916353"/>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51" name="Freeform 1652">
              <a:extLst>
                <a:ext uri="{FF2B5EF4-FFF2-40B4-BE49-F238E27FC236}">
                  <a16:creationId xmlns:a16="http://schemas.microsoft.com/office/drawing/2014/main" id="{69FEEC26-4A3D-7B04-3521-C88B4834999B}"/>
                </a:ext>
              </a:extLst>
            </p:cNvPr>
            <p:cNvSpPr/>
            <p:nvPr/>
          </p:nvSpPr>
          <p:spPr>
            <a:xfrm>
              <a:off x="3899739" y="1920925"/>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52" name="Freeform 1653">
              <a:extLst>
                <a:ext uri="{FF2B5EF4-FFF2-40B4-BE49-F238E27FC236}">
                  <a16:creationId xmlns:a16="http://schemas.microsoft.com/office/drawing/2014/main" id="{33E432BB-FC55-4F9E-AF0E-1952CC9D09EB}"/>
                </a:ext>
              </a:extLst>
            </p:cNvPr>
            <p:cNvSpPr/>
            <p:nvPr/>
          </p:nvSpPr>
          <p:spPr>
            <a:xfrm>
              <a:off x="3898825" y="1920011"/>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0"/>
                    <a:pt x="0" y="0"/>
                  </a:cubicBezTo>
                  <a:cubicBezTo>
                    <a:pt x="229"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53" name="Freeform 1654">
              <a:extLst>
                <a:ext uri="{FF2B5EF4-FFF2-40B4-BE49-F238E27FC236}">
                  <a16:creationId xmlns:a16="http://schemas.microsoft.com/office/drawing/2014/main" id="{BE2B1FDA-8FFB-87CE-DC45-EDFB83B66E58}"/>
                </a:ext>
              </a:extLst>
            </p:cNvPr>
            <p:cNvSpPr/>
            <p:nvPr/>
          </p:nvSpPr>
          <p:spPr>
            <a:xfrm>
              <a:off x="3897910" y="1918639"/>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457" y="457"/>
                    <a:pt x="457" y="686"/>
                  </a:cubicBezTo>
                  <a:close/>
                </a:path>
              </a:pathLst>
            </a:custGeom>
            <a:solidFill>
              <a:srgbClr val="FFFFFF"/>
            </a:solidFill>
            <a:ln w="2286" cap="flat">
              <a:noFill/>
              <a:prstDash val="solid"/>
              <a:miter/>
            </a:ln>
          </p:spPr>
          <p:txBody>
            <a:bodyPr rtlCol="0" anchor="ctr"/>
            <a:lstStyle/>
            <a:p>
              <a:endParaRPr lang="en-US"/>
            </a:p>
          </p:txBody>
        </p:sp>
        <p:sp>
          <p:nvSpPr>
            <p:cNvPr id="154" name="Freeform 1655">
              <a:extLst>
                <a:ext uri="{FF2B5EF4-FFF2-40B4-BE49-F238E27FC236}">
                  <a16:creationId xmlns:a16="http://schemas.microsoft.com/office/drawing/2014/main" id="{548A6129-CA09-8B77-D39E-C47C08978598}"/>
                </a:ext>
              </a:extLst>
            </p:cNvPr>
            <p:cNvSpPr/>
            <p:nvPr/>
          </p:nvSpPr>
          <p:spPr>
            <a:xfrm>
              <a:off x="3893567" y="1909038"/>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0" y="686"/>
                    <a:pt x="229" y="914"/>
                  </a:cubicBezTo>
                  <a:close/>
                </a:path>
              </a:pathLst>
            </a:custGeom>
            <a:solidFill>
              <a:srgbClr val="FFFFFF"/>
            </a:solidFill>
            <a:ln w="2286" cap="flat">
              <a:noFill/>
              <a:prstDash val="solid"/>
              <a:miter/>
            </a:ln>
          </p:spPr>
          <p:txBody>
            <a:bodyPr rtlCol="0" anchor="ctr"/>
            <a:lstStyle/>
            <a:p>
              <a:endParaRPr lang="en-US"/>
            </a:p>
          </p:txBody>
        </p:sp>
        <p:sp>
          <p:nvSpPr>
            <p:cNvPr id="155" name="Freeform 1656">
              <a:extLst>
                <a:ext uri="{FF2B5EF4-FFF2-40B4-BE49-F238E27FC236}">
                  <a16:creationId xmlns:a16="http://schemas.microsoft.com/office/drawing/2014/main" id="{19325EE6-8072-35A4-24F3-A8DC5517340D}"/>
                </a:ext>
              </a:extLst>
            </p:cNvPr>
            <p:cNvSpPr/>
            <p:nvPr/>
          </p:nvSpPr>
          <p:spPr>
            <a:xfrm>
              <a:off x="4404945" y="1828800"/>
              <a:ext cx="2286" cy="685"/>
            </a:xfrm>
            <a:custGeom>
              <a:avLst/>
              <a:gdLst>
                <a:gd name="connsiteX0" fmla="*/ 0 w 2286"/>
                <a:gd name="connsiteY0" fmla="*/ 0 h 685"/>
                <a:gd name="connsiteX1" fmla="*/ 0 w 2286"/>
                <a:gd name="connsiteY1" fmla="*/ 686 h 685"/>
                <a:gd name="connsiteX2" fmla="*/ 0 w 2286"/>
                <a:gd name="connsiteY2" fmla="*/ 0 h 685"/>
              </a:gdLst>
              <a:ahLst/>
              <a:cxnLst>
                <a:cxn ang="0">
                  <a:pos x="connsiteX0" y="connsiteY0"/>
                </a:cxn>
                <a:cxn ang="0">
                  <a:pos x="connsiteX1" y="connsiteY1"/>
                </a:cxn>
                <a:cxn ang="0">
                  <a:pos x="connsiteX2" y="connsiteY2"/>
                </a:cxn>
              </a:cxnLst>
              <a:rect l="l" t="t" r="r" b="b"/>
              <a:pathLst>
                <a:path w="2286" h="685">
                  <a:moveTo>
                    <a:pt x="0" y="0"/>
                  </a:moveTo>
                  <a:cubicBezTo>
                    <a:pt x="0" y="229"/>
                    <a:pt x="0" y="457"/>
                    <a:pt x="0" y="686"/>
                  </a:cubicBezTo>
                  <a:cubicBezTo>
                    <a:pt x="0" y="457"/>
                    <a:pt x="0" y="229"/>
                    <a:pt x="0" y="0"/>
                  </a:cubicBezTo>
                  <a:close/>
                </a:path>
              </a:pathLst>
            </a:custGeom>
            <a:solidFill>
              <a:srgbClr val="FFFFFF"/>
            </a:solidFill>
            <a:ln w="2286" cap="flat">
              <a:noFill/>
              <a:prstDash val="solid"/>
              <a:miter/>
            </a:ln>
          </p:spPr>
          <p:txBody>
            <a:bodyPr rtlCol="0" anchor="ctr"/>
            <a:lstStyle/>
            <a:p>
              <a:endParaRPr lang="en-US"/>
            </a:p>
          </p:txBody>
        </p:sp>
        <p:sp>
          <p:nvSpPr>
            <p:cNvPr id="156" name="Freeform 1657">
              <a:extLst>
                <a:ext uri="{FF2B5EF4-FFF2-40B4-BE49-F238E27FC236}">
                  <a16:creationId xmlns:a16="http://schemas.microsoft.com/office/drawing/2014/main" id="{0357DA26-70DA-F334-FDEE-3599DA03776F}"/>
                </a:ext>
              </a:extLst>
            </p:cNvPr>
            <p:cNvSpPr/>
            <p:nvPr/>
          </p:nvSpPr>
          <p:spPr>
            <a:xfrm>
              <a:off x="3894024" y="1910638"/>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57" name="Freeform 1658">
              <a:extLst>
                <a:ext uri="{FF2B5EF4-FFF2-40B4-BE49-F238E27FC236}">
                  <a16:creationId xmlns:a16="http://schemas.microsoft.com/office/drawing/2014/main" id="{1FC11BDA-AFB2-071B-33EC-E9F180595132}"/>
                </a:ext>
              </a:extLst>
            </p:cNvPr>
            <p:cNvSpPr/>
            <p:nvPr/>
          </p:nvSpPr>
          <p:spPr>
            <a:xfrm>
              <a:off x="4405174" y="1832457"/>
              <a:ext cx="2286" cy="685"/>
            </a:xfrm>
            <a:custGeom>
              <a:avLst/>
              <a:gdLst>
                <a:gd name="connsiteX0" fmla="*/ 0 w 2286"/>
                <a:gd name="connsiteY0" fmla="*/ 0 h 685"/>
                <a:gd name="connsiteX1" fmla="*/ 0 w 2286"/>
                <a:gd name="connsiteY1" fmla="*/ 686 h 685"/>
                <a:gd name="connsiteX2" fmla="*/ 0 w 2286"/>
                <a:gd name="connsiteY2" fmla="*/ 0 h 685"/>
              </a:gdLst>
              <a:ahLst/>
              <a:cxnLst>
                <a:cxn ang="0">
                  <a:pos x="connsiteX0" y="connsiteY0"/>
                </a:cxn>
                <a:cxn ang="0">
                  <a:pos x="connsiteX1" y="connsiteY1"/>
                </a:cxn>
                <a:cxn ang="0">
                  <a:pos x="connsiteX2" y="connsiteY2"/>
                </a:cxn>
              </a:cxnLst>
              <a:rect l="l" t="t" r="r" b="b"/>
              <a:pathLst>
                <a:path w="2286" h="685">
                  <a:moveTo>
                    <a:pt x="0" y="0"/>
                  </a:moveTo>
                  <a:cubicBezTo>
                    <a:pt x="0" y="229"/>
                    <a:pt x="0" y="457"/>
                    <a:pt x="0" y="686"/>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58" name="Freeform 1659">
              <a:extLst>
                <a:ext uri="{FF2B5EF4-FFF2-40B4-BE49-F238E27FC236}">
                  <a16:creationId xmlns:a16="http://schemas.microsoft.com/office/drawing/2014/main" id="{CC282F2A-E585-1C59-BBF6-298FFA84BCA3}"/>
                </a:ext>
              </a:extLst>
            </p:cNvPr>
            <p:cNvSpPr/>
            <p:nvPr/>
          </p:nvSpPr>
          <p:spPr>
            <a:xfrm>
              <a:off x="4405174" y="1830400"/>
              <a:ext cx="2286" cy="685"/>
            </a:xfrm>
            <a:custGeom>
              <a:avLst/>
              <a:gdLst>
                <a:gd name="connsiteX0" fmla="*/ 0 w 2286"/>
                <a:gd name="connsiteY0" fmla="*/ 0 h 685"/>
                <a:gd name="connsiteX1" fmla="*/ 0 w 2286"/>
                <a:gd name="connsiteY1" fmla="*/ 686 h 685"/>
                <a:gd name="connsiteX2" fmla="*/ 0 w 2286"/>
                <a:gd name="connsiteY2" fmla="*/ 0 h 685"/>
              </a:gdLst>
              <a:ahLst/>
              <a:cxnLst>
                <a:cxn ang="0">
                  <a:pos x="connsiteX0" y="connsiteY0"/>
                </a:cxn>
                <a:cxn ang="0">
                  <a:pos x="connsiteX1" y="connsiteY1"/>
                </a:cxn>
                <a:cxn ang="0">
                  <a:pos x="connsiteX2" y="connsiteY2"/>
                </a:cxn>
              </a:cxnLst>
              <a:rect l="l" t="t" r="r" b="b"/>
              <a:pathLst>
                <a:path w="2286" h="685">
                  <a:moveTo>
                    <a:pt x="0" y="0"/>
                  </a:moveTo>
                  <a:cubicBezTo>
                    <a:pt x="0" y="229"/>
                    <a:pt x="0" y="457"/>
                    <a:pt x="0" y="686"/>
                  </a:cubicBezTo>
                  <a:cubicBezTo>
                    <a:pt x="0" y="229"/>
                    <a:pt x="0" y="229"/>
                    <a:pt x="0" y="0"/>
                  </a:cubicBezTo>
                  <a:close/>
                </a:path>
              </a:pathLst>
            </a:custGeom>
            <a:solidFill>
              <a:srgbClr val="FFFFFF"/>
            </a:solidFill>
            <a:ln w="2286" cap="flat">
              <a:noFill/>
              <a:prstDash val="solid"/>
              <a:miter/>
            </a:ln>
          </p:spPr>
          <p:txBody>
            <a:bodyPr rtlCol="0" anchor="ctr"/>
            <a:lstStyle/>
            <a:p>
              <a:endParaRPr lang="en-US"/>
            </a:p>
          </p:txBody>
        </p:sp>
        <p:sp>
          <p:nvSpPr>
            <p:cNvPr id="159" name="Freeform 1660">
              <a:extLst>
                <a:ext uri="{FF2B5EF4-FFF2-40B4-BE49-F238E27FC236}">
                  <a16:creationId xmlns:a16="http://schemas.microsoft.com/office/drawing/2014/main" id="{3C333CD3-76B4-AA7D-A91A-314ED80F8CB7}"/>
                </a:ext>
              </a:extLst>
            </p:cNvPr>
            <p:cNvSpPr/>
            <p:nvPr/>
          </p:nvSpPr>
          <p:spPr>
            <a:xfrm>
              <a:off x="3892881" y="1907438"/>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60" name="Freeform 1661">
              <a:extLst>
                <a:ext uri="{FF2B5EF4-FFF2-40B4-BE49-F238E27FC236}">
                  <a16:creationId xmlns:a16="http://schemas.microsoft.com/office/drawing/2014/main" id="{C27DC4B2-8A6B-E20C-AE91-033A1DF4E507}"/>
                </a:ext>
              </a:extLst>
            </p:cNvPr>
            <p:cNvSpPr/>
            <p:nvPr/>
          </p:nvSpPr>
          <p:spPr>
            <a:xfrm>
              <a:off x="4405174" y="1834286"/>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61" name="Freeform 1662">
              <a:extLst>
                <a:ext uri="{FF2B5EF4-FFF2-40B4-BE49-F238E27FC236}">
                  <a16:creationId xmlns:a16="http://schemas.microsoft.com/office/drawing/2014/main" id="{5EACC8DA-F458-5B22-8C05-174470E59FF8}"/>
                </a:ext>
              </a:extLst>
            </p:cNvPr>
            <p:cNvSpPr/>
            <p:nvPr/>
          </p:nvSpPr>
          <p:spPr>
            <a:xfrm>
              <a:off x="3822701" y="2450820"/>
              <a:ext cx="228" cy="1600"/>
            </a:xfrm>
            <a:custGeom>
              <a:avLst/>
              <a:gdLst>
                <a:gd name="connsiteX0" fmla="*/ 229 w 228"/>
                <a:gd name="connsiteY0" fmla="*/ 1600 h 1600"/>
                <a:gd name="connsiteX1" fmla="*/ 0 w 228"/>
                <a:gd name="connsiteY1" fmla="*/ 0 h 1600"/>
                <a:gd name="connsiteX2" fmla="*/ 229 w 228"/>
                <a:gd name="connsiteY2" fmla="*/ 1600 h 1600"/>
              </a:gdLst>
              <a:ahLst/>
              <a:cxnLst>
                <a:cxn ang="0">
                  <a:pos x="connsiteX0" y="connsiteY0"/>
                </a:cxn>
                <a:cxn ang="0">
                  <a:pos x="connsiteX1" y="connsiteY1"/>
                </a:cxn>
                <a:cxn ang="0">
                  <a:pos x="connsiteX2" y="connsiteY2"/>
                </a:cxn>
              </a:cxnLst>
              <a:rect l="l" t="t" r="r" b="b"/>
              <a:pathLst>
                <a:path w="228" h="1600">
                  <a:moveTo>
                    <a:pt x="229" y="1600"/>
                  </a:moveTo>
                  <a:cubicBezTo>
                    <a:pt x="229" y="1143"/>
                    <a:pt x="229" y="686"/>
                    <a:pt x="0" y="0"/>
                  </a:cubicBezTo>
                  <a:cubicBezTo>
                    <a:pt x="229" y="457"/>
                    <a:pt x="229" y="914"/>
                    <a:pt x="229" y="1600"/>
                  </a:cubicBezTo>
                  <a:close/>
                </a:path>
              </a:pathLst>
            </a:custGeom>
            <a:solidFill>
              <a:srgbClr val="FFFFFF"/>
            </a:solidFill>
            <a:ln w="2286" cap="flat">
              <a:noFill/>
              <a:prstDash val="solid"/>
              <a:miter/>
            </a:ln>
          </p:spPr>
          <p:txBody>
            <a:bodyPr rtlCol="0" anchor="ctr"/>
            <a:lstStyle/>
            <a:p>
              <a:endParaRPr lang="en-US"/>
            </a:p>
          </p:txBody>
        </p:sp>
        <p:sp>
          <p:nvSpPr>
            <p:cNvPr id="162" name="Freeform 1663">
              <a:extLst>
                <a:ext uri="{FF2B5EF4-FFF2-40B4-BE49-F238E27FC236}">
                  <a16:creationId xmlns:a16="http://schemas.microsoft.com/office/drawing/2014/main" id="{D0F724F7-A542-F318-A000-EE1C4EBA9980}"/>
                </a:ext>
              </a:extLst>
            </p:cNvPr>
            <p:cNvSpPr/>
            <p:nvPr/>
          </p:nvSpPr>
          <p:spPr>
            <a:xfrm>
              <a:off x="3822472" y="2444191"/>
              <a:ext cx="228" cy="3657"/>
            </a:xfrm>
            <a:custGeom>
              <a:avLst/>
              <a:gdLst>
                <a:gd name="connsiteX0" fmla="*/ 229 w 228"/>
                <a:gd name="connsiteY0" fmla="*/ 3658 h 3657"/>
                <a:gd name="connsiteX1" fmla="*/ 0 w 228"/>
                <a:gd name="connsiteY1" fmla="*/ 0 h 3657"/>
                <a:gd name="connsiteX2" fmla="*/ 229 w 228"/>
                <a:gd name="connsiteY2" fmla="*/ 3658 h 3657"/>
              </a:gdLst>
              <a:ahLst/>
              <a:cxnLst>
                <a:cxn ang="0">
                  <a:pos x="connsiteX0" y="connsiteY0"/>
                </a:cxn>
                <a:cxn ang="0">
                  <a:pos x="connsiteX1" y="connsiteY1"/>
                </a:cxn>
                <a:cxn ang="0">
                  <a:pos x="connsiteX2" y="connsiteY2"/>
                </a:cxn>
              </a:cxnLst>
              <a:rect l="l" t="t" r="r" b="b"/>
              <a:pathLst>
                <a:path w="228" h="3657">
                  <a:moveTo>
                    <a:pt x="229" y="3658"/>
                  </a:moveTo>
                  <a:cubicBezTo>
                    <a:pt x="229" y="2515"/>
                    <a:pt x="0" y="1143"/>
                    <a:pt x="0" y="0"/>
                  </a:cubicBezTo>
                  <a:cubicBezTo>
                    <a:pt x="0" y="1143"/>
                    <a:pt x="0" y="2286"/>
                    <a:pt x="229" y="3658"/>
                  </a:cubicBezTo>
                  <a:close/>
                </a:path>
              </a:pathLst>
            </a:custGeom>
            <a:solidFill>
              <a:srgbClr val="FFFFFF"/>
            </a:solidFill>
            <a:ln w="2286" cap="flat">
              <a:noFill/>
              <a:prstDash val="solid"/>
              <a:miter/>
            </a:ln>
          </p:spPr>
          <p:txBody>
            <a:bodyPr rtlCol="0" anchor="ctr"/>
            <a:lstStyle/>
            <a:p>
              <a:endParaRPr lang="en-US"/>
            </a:p>
          </p:txBody>
        </p:sp>
        <p:sp>
          <p:nvSpPr>
            <p:cNvPr id="163" name="Freeform 1664">
              <a:extLst>
                <a:ext uri="{FF2B5EF4-FFF2-40B4-BE49-F238E27FC236}">
                  <a16:creationId xmlns:a16="http://schemas.microsoft.com/office/drawing/2014/main" id="{135EBDD1-D168-4DC4-3E42-D893798CA177}"/>
                </a:ext>
              </a:extLst>
            </p:cNvPr>
            <p:cNvSpPr/>
            <p:nvPr/>
          </p:nvSpPr>
          <p:spPr>
            <a:xfrm>
              <a:off x="3823387" y="2454935"/>
              <a:ext cx="228" cy="3657"/>
            </a:xfrm>
            <a:custGeom>
              <a:avLst/>
              <a:gdLst>
                <a:gd name="connsiteX0" fmla="*/ 229 w 228"/>
                <a:gd name="connsiteY0" fmla="*/ 3658 h 3657"/>
                <a:gd name="connsiteX1" fmla="*/ 0 w 228"/>
                <a:gd name="connsiteY1" fmla="*/ 0 h 3657"/>
                <a:gd name="connsiteX2" fmla="*/ 229 w 228"/>
                <a:gd name="connsiteY2" fmla="*/ 3658 h 3657"/>
              </a:gdLst>
              <a:ahLst/>
              <a:cxnLst>
                <a:cxn ang="0">
                  <a:pos x="connsiteX0" y="connsiteY0"/>
                </a:cxn>
                <a:cxn ang="0">
                  <a:pos x="connsiteX1" y="connsiteY1"/>
                </a:cxn>
                <a:cxn ang="0">
                  <a:pos x="connsiteX2" y="connsiteY2"/>
                </a:cxn>
              </a:cxnLst>
              <a:rect l="l" t="t" r="r" b="b"/>
              <a:pathLst>
                <a:path w="228" h="3657">
                  <a:moveTo>
                    <a:pt x="229" y="3658"/>
                  </a:moveTo>
                  <a:cubicBezTo>
                    <a:pt x="229" y="2515"/>
                    <a:pt x="0" y="1143"/>
                    <a:pt x="0" y="0"/>
                  </a:cubicBezTo>
                  <a:cubicBezTo>
                    <a:pt x="0" y="1143"/>
                    <a:pt x="0" y="2515"/>
                    <a:pt x="229" y="3658"/>
                  </a:cubicBezTo>
                  <a:close/>
                </a:path>
              </a:pathLst>
            </a:custGeom>
            <a:solidFill>
              <a:srgbClr val="FFFFFF"/>
            </a:solidFill>
            <a:ln w="2286" cap="flat">
              <a:noFill/>
              <a:prstDash val="solid"/>
              <a:miter/>
            </a:ln>
          </p:spPr>
          <p:txBody>
            <a:bodyPr rtlCol="0" anchor="ctr"/>
            <a:lstStyle/>
            <a:p>
              <a:endParaRPr lang="en-US"/>
            </a:p>
          </p:txBody>
        </p:sp>
        <p:sp>
          <p:nvSpPr>
            <p:cNvPr id="164" name="Freeform 1665">
              <a:extLst>
                <a:ext uri="{FF2B5EF4-FFF2-40B4-BE49-F238E27FC236}">
                  <a16:creationId xmlns:a16="http://schemas.microsoft.com/office/drawing/2014/main" id="{30F0B253-4FC7-5E0A-ED1B-C3E670D9FAA0}"/>
                </a:ext>
              </a:extLst>
            </p:cNvPr>
            <p:cNvSpPr/>
            <p:nvPr/>
          </p:nvSpPr>
          <p:spPr>
            <a:xfrm>
              <a:off x="3823615" y="2460879"/>
              <a:ext cx="228" cy="1600"/>
            </a:xfrm>
            <a:custGeom>
              <a:avLst/>
              <a:gdLst>
                <a:gd name="connsiteX0" fmla="*/ 229 w 228"/>
                <a:gd name="connsiteY0" fmla="*/ 1600 h 1600"/>
                <a:gd name="connsiteX1" fmla="*/ 0 w 228"/>
                <a:gd name="connsiteY1" fmla="*/ 0 h 1600"/>
                <a:gd name="connsiteX2" fmla="*/ 229 w 228"/>
                <a:gd name="connsiteY2" fmla="*/ 1600 h 1600"/>
              </a:gdLst>
              <a:ahLst/>
              <a:cxnLst>
                <a:cxn ang="0">
                  <a:pos x="connsiteX0" y="connsiteY0"/>
                </a:cxn>
                <a:cxn ang="0">
                  <a:pos x="connsiteX1" y="connsiteY1"/>
                </a:cxn>
                <a:cxn ang="0">
                  <a:pos x="connsiteX2" y="connsiteY2"/>
                </a:cxn>
              </a:cxnLst>
              <a:rect l="l" t="t" r="r" b="b"/>
              <a:pathLst>
                <a:path w="228" h="1600">
                  <a:moveTo>
                    <a:pt x="229" y="1600"/>
                  </a:moveTo>
                  <a:cubicBezTo>
                    <a:pt x="229" y="1143"/>
                    <a:pt x="229" y="457"/>
                    <a:pt x="0" y="0"/>
                  </a:cubicBezTo>
                  <a:cubicBezTo>
                    <a:pt x="229" y="686"/>
                    <a:pt x="229" y="1143"/>
                    <a:pt x="229" y="1600"/>
                  </a:cubicBezTo>
                  <a:close/>
                </a:path>
              </a:pathLst>
            </a:custGeom>
            <a:solidFill>
              <a:srgbClr val="FFFFFF"/>
            </a:solidFill>
            <a:ln w="2286" cap="flat">
              <a:noFill/>
              <a:prstDash val="solid"/>
              <a:miter/>
            </a:ln>
          </p:spPr>
          <p:txBody>
            <a:bodyPr rtlCol="0" anchor="ctr"/>
            <a:lstStyle/>
            <a:p>
              <a:endParaRPr lang="en-US"/>
            </a:p>
          </p:txBody>
        </p:sp>
        <p:sp>
          <p:nvSpPr>
            <p:cNvPr id="165" name="Freeform 1666">
              <a:extLst>
                <a:ext uri="{FF2B5EF4-FFF2-40B4-BE49-F238E27FC236}">
                  <a16:creationId xmlns:a16="http://schemas.microsoft.com/office/drawing/2014/main" id="{8D8227C4-4080-B0CF-E26E-423C9591F92C}"/>
                </a:ext>
              </a:extLst>
            </p:cNvPr>
            <p:cNvSpPr/>
            <p:nvPr/>
          </p:nvSpPr>
          <p:spPr>
            <a:xfrm>
              <a:off x="4459581" y="1700555"/>
              <a:ext cx="4114" cy="457"/>
            </a:xfrm>
            <a:custGeom>
              <a:avLst/>
              <a:gdLst>
                <a:gd name="connsiteX0" fmla="*/ 0 w 4114"/>
                <a:gd name="connsiteY0" fmla="*/ 0 h 457"/>
                <a:gd name="connsiteX1" fmla="*/ 4115 w 4114"/>
                <a:gd name="connsiteY1" fmla="*/ 457 h 457"/>
                <a:gd name="connsiteX2" fmla="*/ 0 w 4114"/>
                <a:gd name="connsiteY2" fmla="*/ 0 h 457"/>
              </a:gdLst>
              <a:ahLst/>
              <a:cxnLst>
                <a:cxn ang="0">
                  <a:pos x="connsiteX0" y="connsiteY0"/>
                </a:cxn>
                <a:cxn ang="0">
                  <a:pos x="connsiteX1" y="connsiteY1"/>
                </a:cxn>
                <a:cxn ang="0">
                  <a:pos x="connsiteX2" y="connsiteY2"/>
                </a:cxn>
              </a:cxnLst>
              <a:rect l="l" t="t" r="r" b="b"/>
              <a:pathLst>
                <a:path w="4114" h="457">
                  <a:moveTo>
                    <a:pt x="0" y="0"/>
                  </a:moveTo>
                  <a:cubicBezTo>
                    <a:pt x="1372" y="229"/>
                    <a:pt x="2743" y="229"/>
                    <a:pt x="4115" y="457"/>
                  </a:cubicBezTo>
                  <a:cubicBezTo>
                    <a:pt x="2743" y="229"/>
                    <a:pt x="1372" y="229"/>
                    <a:pt x="0" y="0"/>
                  </a:cubicBezTo>
                  <a:close/>
                </a:path>
              </a:pathLst>
            </a:custGeom>
            <a:solidFill>
              <a:srgbClr val="FFFFFF"/>
            </a:solidFill>
            <a:ln w="2286" cap="flat">
              <a:noFill/>
              <a:prstDash val="solid"/>
              <a:miter/>
            </a:ln>
          </p:spPr>
          <p:txBody>
            <a:bodyPr rtlCol="0" anchor="ctr"/>
            <a:lstStyle/>
            <a:p>
              <a:endParaRPr lang="en-US"/>
            </a:p>
          </p:txBody>
        </p:sp>
        <p:sp>
          <p:nvSpPr>
            <p:cNvPr id="166" name="Freeform 1667">
              <a:extLst>
                <a:ext uri="{FF2B5EF4-FFF2-40B4-BE49-F238E27FC236}">
                  <a16:creationId xmlns:a16="http://schemas.microsoft.com/office/drawing/2014/main" id="{100D4900-3386-0261-C635-8D88BF963020}"/>
                </a:ext>
              </a:extLst>
            </p:cNvPr>
            <p:cNvSpPr/>
            <p:nvPr/>
          </p:nvSpPr>
          <p:spPr>
            <a:xfrm>
              <a:off x="4475354" y="1702155"/>
              <a:ext cx="1371" cy="228"/>
            </a:xfrm>
            <a:custGeom>
              <a:avLst/>
              <a:gdLst>
                <a:gd name="connsiteX0" fmla="*/ 0 w 1371"/>
                <a:gd name="connsiteY0" fmla="*/ 0 h 228"/>
                <a:gd name="connsiteX1" fmla="*/ 1372 w 1371"/>
                <a:gd name="connsiteY1" fmla="*/ 229 h 228"/>
                <a:gd name="connsiteX2" fmla="*/ 0 w 1371"/>
                <a:gd name="connsiteY2" fmla="*/ 0 h 228"/>
              </a:gdLst>
              <a:ahLst/>
              <a:cxnLst>
                <a:cxn ang="0">
                  <a:pos x="connsiteX0" y="connsiteY0"/>
                </a:cxn>
                <a:cxn ang="0">
                  <a:pos x="connsiteX1" y="connsiteY1"/>
                </a:cxn>
                <a:cxn ang="0">
                  <a:pos x="connsiteX2" y="connsiteY2"/>
                </a:cxn>
              </a:cxnLst>
              <a:rect l="l" t="t" r="r" b="b"/>
              <a:pathLst>
                <a:path w="1371" h="228">
                  <a:moveTo>
                    <a:pt x="0" y="0"/>
                  </a:moveTo>
                  <a:cubicBezTo>
                    <a:pt x="457" y="0"/>
                    <a:pt x="914" y="0"/>
                    <a:pt x="1372" y="229"/>
                  </a:cubicBezTo>
                  <a:cubicBezTo>
                    <a:pt x="914" y="0"/>
                    <a:pt x="457" y="0"/>
                    <a:pt x="0" y="0"/>
                  </a:cubicBezTo>
                  <a:close/>
                </a:path>
              </a:pathLst>
            </a:custGeom>
            <a:solidFill>
              <a:srgbClr val="FFFFFF"/>
            </a:solidFill>
            <a:ln w="2286" cap="flat">
              <a:noFill/>
              <a:prstDash val="solid"/>
              <a:miter/>
            </a:ln>
          </p:spPr>
          <p:txBody>
            <a:bodyPr rtlCol="0" anchor="ctr"/>
            <a:lstStyle/>
            <a:p>
              <a:endParaRPr lang="en-US"/>
            </a:p>
          </p:txBody>
        </p:sp>
        <p:sp>
          <p:nvSpPr>
            <p:cNvPr id="167" name="Freeform 1668">
              <a:extLst>
                <a:ext uri="{FF2B5EF4-FFF2-40B4-BE49-F238E27FC236}">
                  <a16:creationId xmlns:a16="http://schemas.microsoft.com/office/drawing/2014/main" id="{5FD87E43-3756-D545-81D0-677335C04255}"/>
                </a:ext>
              </a:extLst>
            </p:cNvPr>
            <p:cNvSpPr/>
            <p:nvPr/>
          </p:nvSpPr>
          <p:spPr>
            <a:xfrm>
              <a:off x="4464610" y="1701012"/>
              <a:ext cx="1828" cy="228"/>
            </a:xfrm>
            <a:custGeom>
              <a:avLst/>
              <a:gdLst>
                <a:gd name="connsiteX0" fmla="*/ 0 w 1828"/>
                <a:gd name="connsiteY0" fmla="*/ 0 h 228"/>
                <a:gd name="connsiteX1" fmla="*/ 1829 w 1828"/>
                <a:gd name="connsiteY1" fmla="*/ 229 h 228"/>
                <a:gd name="connsiteX2" fmla="*/ 0 w 1828"/>
                <a:gd name="connsiteY2" fmla="*/ 0 h 228"/>
              </a:gdLst>
              <a:ahLst/>
              <a:cxnLst>
                <a:cxn ang="0">
                  <a:pos x="connsiteX0" y="connsiteY0"/>
                </a:cxn>
                <a:cxn ang="0">
                  <a:pos x="connsiteX1" y="connsiteY1"/>
                </a:cxn>
                <a:cxn ang="0">
                  <a:pos x="connsiteX2" y="connsiteY2"/>
                </a:cxn>
              </a:cxnLst>
              <a:rect l="l" t="t" r="r" b="b"/>
              <a:pathLst>
                <a:path w="1828" h="228">
                  <a:moveTo>
                    <a:pt x="0" y="0"/>
                  </a:moveTo>
                  <a:cubicBezTo>
                    <a:pt x="686" y="0"/>
                    <a:pt x="1372" y="229"/>
                    <a:pt x="1829" y="229"/>
                  </a:cubicBezTo>
                  <a:cubicBezTo>
                    <a:pt x="1372" y="229"/>
                    <a:pt x="686" y="0"/>
                    <a:pt x="0" y="0"/>
                  </a:cubicBezTo>
                  <a:close/>
                </a:path>
              </a:pathLst>
            </a:custGeom>
            <a:solidFill>
              <a:srgbClr val="FFFFFF"/>
            </a:solidFill>
            <a:ln w="2286" cap="flat">
              <a:noFill/>
              <a:prstDash val="solid"/>
              <a:miter/>
            </a:ln>
          </p:spPr>
          <p:txBody>
            <a:bodyPr rtlCol="0" anchor="ctr"/>
            <a:lstStyle/>
            <a:p>
              <a:endParaRPr lang="en-US"/>
            </a:p>
          </p:txBody>
        </p:sp>
        <p:sp>
          <p:nvSpPr>
            <p:cNvPr id="168" name="Freeform 1669">
              <a:extLst>
                <a:ext uri="{FF2B5EF4-FFF2-40B4-BE49-F238E27FC236}">
                  <a16:creationId xmlns:a16="http://schemas.microsoft.com/office/drawing/2014/main" id="{AE9A8446-8062-C6B0-CEB2-C3B07AA9118F}"/>
                </a:ext>
              </a:extLst>
            </p:cNvPr>
            <p:cNvSpPr/>
            <p:nvPr/>
          </p:nvSpPr>
          <p:spPr>
            <a:xfrm>
              <a:off x="3828645" y="2521000"/>
              <a:ext cx="2286" cy="457"/>
            </a:xfrm>
            <a:custGeom>
              <a:avLst/>
              <a:gdLst>
                <a:gd name="connsiteX0" fmla="*/ 0 w 2286"/>
                <a:gd name="connsiteY0" fmla="*/ 457 h 457"/>
                <a:gd name="connsiteX1" fmla="*/ 0 w 2286"/>
                <a:gd name="connsiteY1" fmla="*/ 0 h 457"/>
                <a:gd name="connsiteX2" fmla="*/ 0 w 2286"/>
                <a:gd name="connsiteY2" fmla="*/ 457 h 457"/>
              </a:gdLst>
              <a:ahLst/>
              <a:cxnLst>
                <a:cxn ang="0">
                  <a:pos x="connsiteX0" y="connsiteY0"/>
                </a:cxn>
                <a:cxn ang="0">
                  <a:pos x="connsiteX1" y="connsiteY1"/>
                </a:cxn>
                <a:cxn ang="0">
                  <a:pos x="connsiteX2" y="connsiteY2"/>
                </a:cxn>
              </a:cxnLst>
              <a:rect l="l" t="t" r="r" b="b"/>
              <a:pathLst>
                <a:path w="2286" h="457">
                  <a:moveTo>
                    <a:pt x="0" y="457"/>
                  </a:moveTo>
                  <a:cubicBezTo>
                    <a:pt x="0" y="229"/>
                    <a:pt x="0" y="229"/>
                    <a:pt x="0" y="0"/>
                  </a:cubicBezTo>
                  <a:cubicBezTo>
                    <a:pt x="0" y="0"/>
                    <a:pt x="0" y="229"/>
                    <a:pt x="0" y="457"/>
                  </a:cubicBezTo>
                  <a:close/>
                </a:path>
              </a:pathLst>
            </a:custGeom>
            <a:solidFill>
              <a:srgbClr val="FFFFFF"/>
            </a:solidFill>
            <a:ln w="2286" cap="flat">
              <a:noFill/>
              <a:prstDash val="solid"/>
              <a:miter/>
            </a:ln>
          </p:spPr>
          <p:txBody>
            <a:bodyPr rtlCol="0" anchor="ctr"/>
            <a:lstStyle/>
            <a:p>
              <a:endParaRPr lang="en-US"/>
            </a:p>
          </p:txBody>
        </p:sp>
        <p:sp>
          <p:nvSpPr>
            <p:cNvPr id="169" name="Freeform 1670">
              <a:extLst>
                <a:ext uri="{FF2B5EF4-FFF2-40B4-BE49-F238E27FC236}">
                  <a16:creationId xmlns:a16="http://schemas.microsoft.com/office/drawing/2014/main" id="{11A68988-5ABD-8FCD-9DCA-7190B885583F}"/>
                </a:ext>
              </a:extLst>
            </p:cNvPr>
            <p:cNvSpPr/>
            <p:nvPr/>
          </p:nvSpPr>
          <p:spPr>
            <a:xfrm>
              <a:off x="4478326" y="1702384"/>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0"/>
                    <a:pt x="914" y="229"/>
                  </a:cubicBezTo>
                  <a:cubicBezTo>
                    <a:pt x="686" y="229"/>
                    <a:pt x="457" y="0"/>
                    <a:pt x="0" y="0"/>
                  </a:cubicBezTo>
                  <a:close/>
                </a:path>
              </a:pathLst>
            </a:custGeom>
            <a:solidFill>
              <a:srgbClr val="FFFFFF"/>
            </a:solidFill>
            <a:ln w="2286" cap="flat">
              <a:noFill/>
              <a:prstDash val="solid"/>
              <a:miter/>
            </a:ln>
          </p:spPr>
          <p:txBody>
            <a:bodyPr rtlCol="0" anchor="ctr"/>
            <a:lstStyle/>
            <a:p>
              <a:endParaRPr lang="en-US"/>
            </a:p>
          </p:txBody>
        </p:sp>
        <p:sp>
          <p:nvSpPr>
            <p:cNvPr id="170" name="Freeform 1671">
              <a:extLst>
                <a:ext uri="{FF2B5EF4-FFF2-40B4-BE49-F238E27FC236}">
                  <a16:creationId xmlns:a16="http://schemas.microsoft.com/office/drawing/2014/main" id="{E6C51E7B-15A7-845D-8B33-F4A0DDA25460}"/>
                </a:ext>
              </a:extLst>
            </p:cNvPr>
            <p:cNvSpPr/>
            <p:nvPr/>
          </p:nvSpPr>
          <p:spPr>
            <a:xfrm>
              <a:off x="4467810" y="1701241"/>
              <a:ext cx="2743" cy="228"/>
            </a:xfrm>
            <a:custGeom>
              <a:avLst/>
              <a:gdLst>
                <a:gd name="connsiteX0" fmla="*/ 0 w 2743"/>
                <a:gd name="connsiteY0" fmla="*/ 0 h 228"/>
                <a:gd name="connsiteX1" fmla="*/ 2743 w 2743"/>
                <a:gd name="connsiteY1" fmla="*/ 229 h 228"/>
                <a:gd name="connsiteX2" fmla="*/ 0 w 2743"/>
                <a:gd name="connsiteY2" fmla="*/ 0 h 228"/>
              </a:gdLst>
              <a:ahLst/>
              <a:cxnLst>
                <a:cxn ang="0">
                  <a:pos x="connsiteX0" y="connsiteY0"/>
                </a:cxn>
                <a:cxn ang="0">
                  <a:pos x="connsiteX1" y="connsiteY1"/>
                </a:cxn>
                <a:cxn ang="0">
                  <a:pos x="connsiteX2" y="connsiteY2"/>
                </a:cxn>
              </a:cxnLst>
              <a:rect l="l" t="t" r="r" b="b"/>
              <a:pathLst>
                <a:path w="2743" h="228">
                  <a:moveTo>
                    <a:pt x="0" y="0"/>
                  </a:moveTo>
                  <a:cubicBezTo>
                    <a:pt x="914" y="0"/>
                    <a:pt x="1829" y="229"/>
                    <a:pt x="2743" y="229"/>
                  </a:cubicBezTo>
                  <a:cubicBezTo>
                    <a:pt x="1829" y="229"/>
                    <a:pt x="914" y="229"/>
                    <a:pt x="0" y="0"/>
                  </a:cubicBezTo>
                  <a:close/>
                </a:path>
              </a:pathLst>
            </a:custGeom>
            <a:solidFill>
              <a:srgbClr val="FFFFFF"/>
            </a:solidFill>
            <a:ln w="2286" cap="flat">
              <a:noFill/>
              <a:prstDash val="solid"/>
              <a:miter/>
            </a:ln>
          </p:spPr>
          <p:txBody>
            <a:bodyPr rtlCol="0" anchor="ctr"/>
            <a:lstStyle/>
            <a:p>
              <a:endParaRPr lang="en-US"/>
            </a:p>
          </p:txBody>
        </p:sp>
        <p:sp>
          <p:nvSpPr>
            <p:cNvPr id="171" name="Freeform 1672">
              <a:extLst>
                <a:ext uri="{FF2B5EF4-FFF2-40B4-BE49-F238E27FC236}">
                  <a16:creationId xmlns:a16="http://schemas.microsoft.com/office/drawing/2014/main" id="{7D056CBB-AB84-5C8E-163E-816F04AA952B}"/>
                </a:ext>
              </a:extLst>
            </p:cNvPr>
            <p:cNvSpPr/>
            <p:nvPr/>
          </p:nvSpPr>
          <p:spPr>
            <a:xfrm>
              <a:off x="4471925" y="1701698"/>
              <a:ext cx="1371" cy="228"/>
            </a:xfrm>
            <a:custGeom>
              <a:avLst/>
              <a:gdLst>
                <a:gd name="connsiteX0" fmla="*/ 0 w 1371"/>
                <a:gd name="connsiteY0" fmla="*/ 0 h 228"/>
                <a:gd name="connsiteX1" fmla="*/ 1372 w 1371"/>
                <a:gd name="connsiteY1" fmla="*/ 229 h 228"/>
                <a:gd name="connsiteX2" fmla="*/ 0 w 1371"/>
                <a:gd name="connsiteY2" fmla="*/ 0 h 228"/>
              </a:gdLst>
              <a:ahLst/>
              <a:cxnLst>
                <a:cxn ang="0">
                  <a:pos x="connsiteX0" y="connsiteY0"/>
                </a:cxn>
                <a:cxn ang="0">
                  <a:pos x="connsiteX1" y="connsiteY1"/>
                </a:cxn>
                <a:cxn ang="0">
                  <a:pos x="connsiteX2" y="connsiteY2"/>
                </a:cxn>
              </a:cxnLst>
              <a:rect l="l" t="t" r="r" b="b"/>
              <a:pathLst>
                <a:path w="1371" h="228">
                  <a:moveTo>
                    <a:pt x="0" y="0"/>
                  </a:moveTo>
                  <a:cubicBezTo>
                    <a:pt x="457" y="0"/>
                    <a:pt x="914" y="0"/>
                    <a:pt x="1372" y="229"/>
                  </a:cubicBezTo>
                  <a:cubicBezTo>
                    <a:pt x="914" y="229"/>
                    <a:pt x="457" y="0"/>
                    <a:pt x="0" y="0"/>
                  </a:cubicBezTo>
                  <a:close/>
                </a:path>
              </a:pathLst>
            </a:custGeom>
            <a:solidFill>
              <a:srgbClr val="FFFFFF"/>
            </a:solidFill>
            <a:ln w="2286" cap="flat">
              <a:noFill/>
              <a:prstDash val="solid"/>
              <a:miter/>
            </a:ln>
          </p:spPr>
          <p:txBody>
            <a:bodyPr rtlCol="0" anchor="ctr"/>
            <a:lstStyle/>
            <a:p>
              <a:endParaRPr lang="en-US"/>
            </a:p>
          </p:txBody>
        </p:sp>
        <p:sp>
          <p:nvSpPr>
            <p:cNvPr id="172" name="Freeform 1673">
              <a:extLst>
                <a:ext uri="{FF2B5EF4-FFF2-40B4-BE49-F238E27FC236}">
                  <a16:creationId xmlns:a16="http://schemas.microsoft.com/office/drawing/2014/main" id="{1EEDCAEE-2489-5277-03AF-6EE9B661F0EF}"/>
                </a:ext>
              </a:extLst>
            </p:cNvPr>
            <p:cNvSpPr/>
            <p:nvPr/>
          </p:nvSpPr>
          <p:spPr>
            <a:xfrm>
              <a:off x="3824301" y="2466594"/>
              <a:ext cx="2286" cy="1143"/>
            </a:xfrm>
            <a:custGeom>
              <a:avLst/>
              <a:gdLst>
                <a:gd name="connsiteX0" fmla="*/ 0 w 2286"/>
                <a:gd name="connsiteY0" fmla="*/ 1143 h 1143"/>
                <a:gd name="connsiteX1" fmla="*/ 0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0" y="686"/>
                    <a:pt x="0" y="457"/>
                    <a:pt x="0" y="0"/>
                  </a:cubicBezTo>
                  <a:cubicBezTo>
                    <a:pt x="0" y="457"/>
                    <a:pt x="0" y="914"/>
                    <a:pt x="0" y="1143"/>
                  </a:cubicBezTo>
                  <a:close/>
                </a:path>
              </a:pathLst>
            </a:custGeom>
            <a:solidFill>
              <a:srgbClr val="FFFFFF"/>
            </a:solidFill>
            <a:ln w="2286" cap="flat">
              <a:noFill/>
              <a:prstDash val="solid"/>
              <a:miter/>
            </a:ln>
          </p:spPr>
          <p:txBody>
            <a:bodyPr rtlCol="0" anchor="ctr"/>
            <a:lstStyle/>
            <a:p>
              <a:endParaRPr lang="en-US"/>
            </a:p>
          </p:txBody>
        </p:sp>
        <p:sp>
          <p:nvSpPr>
            <p:cNvPr id="173" name="Freeform 1674">
              <a:extLst>
                <a:ext uri="{FF2B5EF4-FFF2-40B4-BE49-F238E27FC236}">
                  <a16:creationId xmlns:a16="http://schemas.microsoft.com/office/drawing/2014/main" id="{49015FCD-0CC1-2E58-05C9-9BA1828257F7}"/>
                </a:ext>
              </a:extLst>
            </p:cNvPr>
            <p:cNvSpPr/>
            <p:nvPr/>
          </p:nvSpPr>
          <p:spPr>
            <a:xfrm>
              <a:off x="3827959" y="2511171"/>
              <a:ext cx="2286" cy="457"/>
            </a:xfrm>
            <a:custGeom>
              <a:avLst/>
              <a:gdLst>
                <a:gd name="connsiteX0" fmla="*/ 0 w 2286"/>
                <a:gd name="connsiteY0" fmla="*/ 457 h 457"/>
                <a:gd name="connsiteX1" fmla="*/ 0 w 2286"/>
                <a:gd name="connsiteY1" fmla="*/ 0 h 457"/>
                <a:gd name="connsiteX2" fmla="*/ 0 w 2286"/>
                <a:gd name="connsiteY2" fmla="*/ 457 h 457"/>
              </a:gdLst>
              <a:ahLst/>
              <a:cxnLst>
                <a:cxn ang="0">
                  <a:pos x="connsiteX0" y="connsiteY0"/>
                </a:cxn>
                <a:cxn ang="0">
                  <a:pos x="connsiteX1" y="connsiteY1"/>
                </a:cxn>
                <a:cxn ang="0">
                  <a:pos x="connsiteX2" y="connsiteY2"/>
                </a:cxn>
              </a:cxnLst>
              <a:rect l="l" t="t" r="r" b="b"/>
              <a:pathLst>
                <a:path w="2286" h="457">
                  <a:moveTo>
                    <a:pt x="0" y="457"/>
                  </a:moveTo>
                  <a:cubicBezTo>
                    <a:pt x="0" y="229"/>
                    <a:pt x="0" y="229"/>
                    <a:pt x="0" y="0"/>
                  </a:cubicBezTo>
                  <a:cubicBezTo>
                    <a:pt x="0" y="0"/>
                    <a:pt x="0" y="229"/>
                    <a:pt x="0" y="457"/>
                  </a:cubicBezTo>
                  <a:close/>
                </a:path>
              </a:pathLst>
            </a:custGeom>
            <a:solidFill>
              <a:srgbClr val="FFFFFF"/>
            </a:solidFill>
            <a:ln w="2286" cap="flat">
              <a:noFill/>
              <a:prstDash val="solid"/>
              <a:miter/>
            </a:ln>
          </p:spPr>
          <p:txBody>
            <a:bodyPr rtlCol="0" anchor="ctr"/>
            <a:lstStyle/>
            <a:p>
              <a:endParaRPr lang="en-US"/>
            </a:p>
          </p:txBody>
        </p:sp>
        <p:sp>
          <p:nvSpPr>
            <p:cNvPr id="174" name="Freeform 1675">
              <a:extLst>
                <a:ext uri="{FF2B5EF4-FFF2-40B4-BE49-F238E27FC236}">
                  <a16:creationId xmlns:a16="http://schemas.microsoft.com/office/drawing/2014/main" id="{D17784DA-D21D-89E9-2252-CD4096F280C4}"/>
                </a:ext>
              </a:extLst>
            </p:cNvPr>
            <p:cNvSpPr/>
            <p:nvPr/>
          </p:nvSpPr>
          <p:spPr>
            <a:xfrm>
              <a:off x="3828187" y="2514600"/>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0"/>
                    <a:pt x="0" y="229"/>
                  </a:cubicBezTo>
                  <a:close/>
                </a:path>
              </a:pathLst>
            </a:custGeom>
            <a:solidFill>
              <a:srgbClr val="FFFFFF"/>
            </a:solidFill>
            <a:ln w="2286" cap="flat">
              <a:noFill/>
              <a:prstDash val="solid"/>
              <a:miter/>
            </a:ln>
          </p:spPr>
          <p:txBody>
            <a:bodyPr rtlCol="0" anchor="ctr"/>
            <a:lstStyle/>
            <a:p>
              <a:endParaRPr lang="en-US"/>
            </a:p>
          </p:txBody>
        </p:sp>
        <p:sp>
          <p:nvSpPr>
            <p:cNvPr id="175" name="Freeform 1676">
              <a:extLst>
                <a:ext uri="{FF2B5EF4-FFF2-40B4-BE49-F238E27FC236}">
                  <a16:creationId xmlns:a16="http://schemas.microsoft.com/office/drawing/2014/main" id="{0B966337-38B7-16F0-8E67-DC182E5056BD}"/>
                </a:ext>
              </a:extLst>
            </p:cNvPr>
            <p:cNvSpPr/>
            <p:nvPr/>
          </p:nvSpPr>
          <p:spPr>
            <a:xfrm>
              <a:off x="3827502" y="2507056"/>
              <a:ext cx="2286" cy="685"/>
            </a:xfrm>
            <a:custGeom>
              <a:avLst/>
              <a:gdLst>
                <a:gd name="connsiteX0" fmla="*/ 0 w 2286"/>
                <a:gd name="connsiteY0" fmla="*/ 686 h 685"/>
                <a:gd name="connsiteX1" fmla="*/ 0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0" y="457"/>
                    <a:pt x="0" y="229"/>
                    <a:pt x="0" y="0"/>
                  </a:cubicBezTo>
                  <a:cubicBezTo>
                    <a:pt x="0" y="457"/>
                    <a:pt x="0" y="686"/>
                    <a:pt x="0" y="686"/>
                  </a:cubicBezTo>
                  <a:close/>
                </a:path>
              </a:pathLst>
            </a:custGeom>
            <a:solidFill>
              <a:srgbClr val="FFFFFF"/>
            </a:solidFill>
            <a:ln w="2286" cap="flat">
              <a:noFill/>
              <a:prstDash val="solid"/>
              <a:miter/>
            </a:ln>
          </p:spPr>
          <p:txBody>
            <a:bodyPr rtlCol="0" anchor="ctr"/>
            <a:lstStyle/>
            <a:p>
              <a:endParaRPr lang="en-US"/>
            </a:p>
          </p:txBody>
        </p:sp>
        <p:sp>
          <p:nvSpPr>
            <p:cNvPr id="176" name="Freeform 1677">
              <a:extLst>
                <a:ext uri="{FF2B5EF4-FFF2-40B4-BE49-F238E27FC236}">
                  <a16:creationId xmlns:a16="http://schemas.microsoft.com/office/drawing/2014/main" id="{4AB3ED18-B2D2-4FB2-8F60-170608CAD644}"/>
                </a:ext>
              </a:extLst>
            </p:cNvPr>
            <p:cNvSpPr/>
            <p:nvPr/>
          </p:nvSpPr>
          <p:spPr>
            <a:xfrm>
              <a:off x="4481526" y="170284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177" name="Freeform 1678">
              <a:extLst>
                <a:ext uri="{FF2B5EF4-FFF2-40B4-BE49-F238E27FC236}">
                  <a16:creationId xmlns:a16="http://schemas.microsoft.com/office/drawing/2014/main" id="{24E439F4-DD9A-41D6-F785-A47FFB837FC8}"/>
                </a:ext>
              </a:extLst>
            </p:cNvPr>
            <p:cNvSpPr/>
            <p:nvPr/>
          </p:nvSpPr>
          <p:spPr>
            <a:xfrm>
              <a:off x="3828416" y="2517800"/>
              <a:ext cx="2286" cy="457"/>
            </a:xfrm>
            <a:custGeom>
              <a:avLst/>
              <a:gdLst>
                <a:gd name="connsiteX0" fmla="*/ 0 w 2286"/>
                <a:gd name="connsiteY0" fmla="*/ 457 h 457"/>
                <a:gd name="connsiteX1" fmla="*/ 0 w 2286"/>
                <a:gd name="connsiteY1" fmla="*/ 0 h 457"/>
                <a:gd name="connsiteX2" fmla="*/ 0 w 2286"/>
                <a:gd name="connsiteY2" fmla="*/ 457 h 457"/>
              </a:gdLst>
              <a:ahLst/>
              <a:cxnLst>
                <a:cxn ang="0">
                  <a:pos x="connsiteX0" y="connsiteY0"/>
                </a:cxn>
                <a:cxn ang="0">
                  <a:pos x="connsiteX1" y="connsiteY1"/>
                </a:cxn>
                <a:cxn ang="0">
                  <a:pos x="connsiteX2" y="connsiteY2"/>
                </a:cxn>
              </a:cxnLst>
              <a:rect l="l" t="t" r="r" b="b"/>
              <a:pathLst>
                <a:path w="2286" h="457">
                  <a:moveTo>
                    <a:pt x="0" y="457"/>
                  </a:moveTo>
                  <a:cubicBezTo>
                    <a:pt x="0" y="229"/>
                    <a:pt x="0" y="0"/>
                    <a:pt x="0" y="0"/>
                  </a:cubicBezTo>
                  <a:cubicBezTo>
                    <a:pt x="0" y="0"/>
                    <a:pt x="0" y="229"/>
                    <a:pt x="0" y="457"/>
                  </a:cubicBezTo>
                  <a:close/>
                </a:path>
              </a:pathLst>
            </a:custGeom>
            <a:solidFill>
              <a:srgbClr val="FFFFFF"/>
            </a:solidFill>
            <a:ln w="2286" cap="flat">
              <a:noFill/>
              <a:prstDash val="solid"/>
              <a:miter/>
            </a:ln>
          </p:spPr>
          <p:txBody>
            <a:bodyPr rtlCol="0" anchor="ctr"/>
            <a:lstStyle/>
            <a:p>
              <a:endParaRPr lang="en-US"/>
            </a:p>
          </p:txBody>
        </p:sp>
        <p:sp>
          <p:nvSpPr>
            <p:cNvPr id="178" name="Freeform 1679">
              <a:extLst>
                <a:ext uri="{FF2B5EF4-FFF2-40B4-BE49-F238E27FC236}">
                  <a16:creationId xmlns:a16="http://schemas.microsoft.com/office/drawing/2014/main" id="{926DED89-5C9B-F605-F7BF-E696269E98B5}"/>
                </a:ext>
              </a:extLst>
            </p:cNvPr>
            <p:cNvSpPr/>
            <p:nvPr/>
          </p:nvSpPr>
          <p:spPr>
            <a:xfrm>
              <a:off x="3827273" y="2503170"/>
              <a:ext cx="2286" cy="685"/>
            </a:xfrm>
            <a:custGeom>
              <a:avLst/>
              <a:gdLst>
                <a:gd name="connsiteX0" fmla="*/ 0 w 2286"/>
                <a:gd name="connsiteY0" fmla="*/ 686 h 685"/>
                <a:gd name="connsiteX1" fmla="*/ 0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0" y="457"/>
                    <a:pt x="0" y="229"/>
                    <a:pt x="0" y="0"/>
                  </a:cubicBezTo>
                  <a:cubicBezTo>
                    <a:pt x="0" y="229"/>
                    <a:pt x="0" y="457"/>
                    <a:pt x="0" y="686"/>
                  </a:cubicBezTo>
                  <a:close/>
                </a:path>
              </a:pathLst>
            </a:custGeom>
            <a:solidFill>
              <a:srgbClr val="FFFFFF"/>
            </a:solidFill>
            <a:ln w="2286" cap="flat">
              <a:noFill/>
              <a:prstDash val="solid"/>
              <a:miter/>
            </a:ln>
          </p:spPr>
          <p:txBody>
            <a:bodyPr rtlCol="0" anchor="ctr"/>
            <a:lstStyle/>
            <a:p>
              <a:endParaRPr lang="en-US"/>
            </a:p>
          </p:txBody>
        </p:sp>
        <p:sp>
          <p:nvSpPr>
            <p:cNvPr id="179" name="Freeform 1680">
              <a:extLst>
                <a:ext uri="{FF2B5EF4-FFF2-40B4-BE49-F238E27FC236}">
                  <a16:creationId xmlns:a16="http://schemas.microsoft.com/office/drawing/2014/main" id="{A746B1B1-89C4-CA01-6F0A-1F0CB0450865}"/>
                </a:ext>
              </a:extLst>
            </p:cNvPr>
            <p:cNvSpPr/>
            <p:nvPr/>
          </p:nvSpPr>
          <p:spPr>
            <a:xfrm>
              <a:off x="3825901" y="2486710"/>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80" name="Freeform 1681">
              <a:extLst>
                <a:ext uri="{FF2B5EF4-FFF2-40B4-BE49-F238E27FC236}">
                  <a16:creationId xmlns:a16="http://schemas.microsoft.com/office/drawing/2014/main" id="{E78D8FE6-D797-5FC2-FC2B-6CF71EE3EF8A}"/>
                </a:ext>
              </a:extLst>
            </p:cNvPr>
            <p:cNvSpPr/>
            <p:nvPr/>
          </p:nvSpPr>
          <p:spPr>
            <a:xfrm>
              <a:off x="3825444" y="2481910"/>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0"/>
                    <a:pt x="0" y="229"/>
                  </a:cubicBezTo>
                  <a:close/>
                </a:path>
              </a:pathLst>
            </a:custGeom>
            <a:solidFill>
              <a:srgbClr val="FFFFFF"/>
            </a:solidFill>
            <a:ln w="2286" cap="flat">
              <a:noFill/>
              <a:prstDash val="solid"/>
              <a:miter/>
            </a:ln>
          </p:spPr>
          <p:txBody>
            <a:bodyPr rtlCol="0" anchor="ctr"/>
            <a:lstStyle/>
            <a:p>
              <a:endParaRPr lang="en-US"/>
            </a:p>
          </p:txBody>
        </p:sp>
        <p:sp>
          <p:nvSpPr>
            <p:cNvPr id="181" name="Freeform 1682">
              <a:extLst>
                <a:ext uri="{FF2B5EF4-FFF2-40B4-BE49-F238E27FC236}">
                  <a16:creationId xmlns:a16="http://schemas.microsoft.com/office/drawing/2014/main" id="{FAB85840-8A3A-18A8-5D7E-7DF648FE3438}"/>
                </a:ext>
              </a:extLst>
            </p:cNvPr>
            <p:cNvSpPr/>
            <p:nvPr/>
          </p:nvSpPr>
          <p:spPr>
            <a:xfrm>
              <a:off x="3824758" y="2476423"/>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229" y="457"/>
                    <a:pt x="0" y="0"/>
                  </a:cubicBezTo>
                  <a:cubicBezTo>
                    <a:pt x="229" y="229"/>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82" name="Freeform 1683">
              <a:extLst>
                <a:ext uri="{FF2B5EF4-FFF2-40B4-BE49-F238E27FC236}">
                  <a16:creationId xmlns:a16="http://schemas.microsoft.com/office/drawing/2014/main" id="{385995D7-16E3-68CF-CF2B-15C2E0EEAF87}"/>
                </a:ext>
              </a:extLst>
            </p:cNvPr>
            <p:cNvSpPr/>
            <p:nvPr/>
          </p:nvSpPr>
          <p:spPr>
            <a:xfrm>
              <a:off x="3826130" y="2490139"/>
              <a:ext cx="2286" cy="1371"/>
            </a:xfrm>
            <a:custGeom>
              <a:avLst/>
              <a:gdLst>
                <a:gd name="connsiteX0" fmla="*/ 0 w 2286"/>
                <a:gd name="connsiteY0" fmla="*/ 1372 h 1371"/>
                <a:gd name="connsiteX1" fmla="*/ 0 w 2286"/>
                <a:gd name="connsiteY1" fmla="*/ 0 h 1371"/>
                <a:gd name="connsiteX2" fmla="*/ 0 w 2286"/>
                <a:gd name="connsiteY2" fmla="*/ 1372 h 1371"/>
              </a:gdLst>
              <a:ahLst/>
              <a:cxnLst>
                <a:cxn ang="0">
                  <a:pos x="connsiteX0" y="connsiteY0"/>
                </a:cxn>
                <a:cxn ang="0">
                  <a:pos x="connsiteX1" y="connsiteY1"/>
                </a:cxn>
                <a:cxn ang="0">
                  <a:pos x="connsiteX2" y="connsiteY2"/>
                </a:cxn>
              </a:cxnLst>
              <a:rect l="l" t="t" r="r" b="b"/>
              <a:pathLst>
                <a:path w="2286" h="1371">
                  <a:moveTo>
                    <a:pt x="0" y="1372"/>
                  </a:moveTo>
                  <a:cubicBezTo>
                    <a:pt x="0" y="914"/>
                    <a:pt x="0" y="457"/>
                    <a:pt x="0" y="0"/>
                  </a:cubicBezTo>
                  <a:cubicBezTo>
                    <a:pt x="0" y="457"/>
                    <a:pt x="0" y="914"/>
                    <a:pt x="0" y="1372"/>
                  </a:cubicBezTo>
                  <a:close/>
                </a:path>
              </a:pathLst>
            </a:custGeom>
            <a:solidFill>
              <a:srgbClr val="FFFFFF"/>
            </a:solidFill>
            <a:ln w="2286" cap="flat">
              <a:noFill/>
              <a:prstDash val="solid"/>
              <a:miter/>
            </a:ln>
          </p:spPr>
          <p:txBody>
            <a:bodyPr rtlCol="0" anchor="ctr"/>
            <a:lstStyle/>
            <a:p>
              <a:endParaRPr lang="en-US"/>
            </a:p>
          </p:txBody>
        </p:sp>
        <p:sp>
          <p:nvSpPr>
            <p:cNvPr id="183" name="Freeform 1684">
              <a:extLst>
                <a:ext uri="{FF2B5EF4-FFF2-40B4-BE49-F238E27FC236}">
                  <a16:creationId xmlns:a16="http://schemas.microsoft.com/office/drawing/2014/main" id="{0B67B2ED-FEBD-1FB9-8C3C-7A3B104594FA}"/>
                </a:ext>
              </a:extLst>
            </p:cNvPr>
            <p:cNvSpPr/>
            <p:nvPr/>
          </p:nvSpPr>
          <p:spPr>
            <a:xfrm>
              <a:off x="3826816" y="2499512"/>
              <a:ext cx="2286" cy="685"/>
            </a:xfrm>
            <a:custGeom>
              <a:avLst/>
              <a:gdLst>
                <a:gd name="connsiteX0" fmla="*/ 0 w 2286"/>
                <a:gd name="connsiteY0" fmla="*/ 686 h 685"/>
                <a:gd name="connsiteX1" fmla="*/ 0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0" y="457"/>
                    <a:pt x="0" y="229"/>
                    <a:pt x="0" y="0"/>
                  </a:cubicBezTo>
                  <a:cubicBezTo>
                    <a:pt x="0" y="229"/>
                    <a:pt x="0" y="457"/>
                    <a:pt x="0" y="686"/>
                  </a:cubicBezTo>
                  <a:close/>
                </a:path>
              </a:pathLst>
            </a:custGeom>
            <a:solidFill>
              <a:srgbClr val="FFFFFF"/>
            </a:solidFill>
            <a:ln w="2286" cap="flat">
              <a:noFill/>
              <a:prstDash val="solid"/>
              <a:miter/>
            </a:ln>
          </p:spPr>
          <p:txBody>
            <a:bodyPr rtlCol="0" anchor="ctr"/>
            <a:lstStyle/>
            <a:p>
              <a:endParaRPr lang="en-US"/>
            </a:p>
          </p:txBody>
        </p:sp>
        <p:sp>
          <p:nvSpPr>
            <p:cNvPr id="184" name="Freeform 1685">
              <a:extLst>
                <a:ext uri="{FF2B5EF4-FFF2-40B4-BE49-F238E27FC236}">
                  <a16:creationId xmlns:a16="http://schemas.microsoft.com/office/drawing/2014/main" id="{30C85FC3-DAA7-C69B-43DB-26D877E4AF17}"/>
                </a:ext>
              </a:extLst>
            </p:cNvPr>
            <p:cNvSpPr/>
            <p:nvPr/>
          </p:nvSpPr>
          <p:spPr>
            <a:xfrm>
              <a:off x="3826587" y="2494940"/>
              <a:ext cx="2286" cy="1143"/>
            </a:xfrm>
            <a:custGeom>
              <a:avLst/>
              <a:gdLst>
                <a:gd name="connsiteX0" fmla="*/ 0 w 2286"/>
                <a:gd name="connsiteY0" fmla="*/ 1143 h 1143"/>
                <a:gd name="connsiteX1" fmla="*/ 0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0" y="686"/>
                    <a:pt x="0" y="457"/>
                    <a:pt x="0" y="0"/>
                  </a:cubicBezTo>
                  <a:cubicBezTo>
                    <a:pt x="0" y="457"/>
                    <a:pt x="0" y="686"/>
                    <a:pt x="0" y="1143"/>
                  </a:cubicBezTo>
                  <a:close/>
                </a:path>
              </a:pathLst>
            </a:custGeom>
            <a:solidFill>
              <a:srgbClr val="FFFFFF"/>
            </a:solidFill>
            <a:ln w="2286" cap="flat">
              <a:noFill/>
              <a:prstDash val="solid"/>
              <a:miter/>
            </a:ln>
          </p:spPr>
          <p:txBody>
            <a:bodyPr rtlCol="0" anchor="ctr"/>
            <a:lstStyle/>
            <a:p>
              <a:endParaRPr lang="en-US"/>
            </a:p>
          </p:txBody>
        </p:sp>
        <p:sp>
          <p:nvSpPr>
            <p:cNvPr id="185" name="Freeform 1686">
              <a:extLst>
                <a:ext uri="{FF2B5EF4-FFF2-40B4-BE49-F238E27FC236}">
                  <a16:creationId xmlns:a16="http://schemas.microsoft.com/office/drawing/2014/main" id="{6857D09A-21E4-428B-2CC8-70F50FF46E6F}"/>
                </a:ext>
              </a:extLst>
            </p:cNvPr>
            <p:cNvSpPr/>
            <p:nvPr/>
          </p:nvSpPr>
          <p:spPr>
            <a:xfrm>
              <a:off x="3824530" y="2471166"/>
              <a:ext cx="228" cy="1828"/>
            </a:xfrm>
            <a:custGeom>
              <a:avLst/>
              <a:gdLst>
                <a:gd name="connsiteX0" fmla="*/ 229 w 228"/>
                <a:gd name="connsiteY0" fmla="*/ 1829 h 1828"/>
                <a:gd name="connsiteX1" fmla="*/ 0 w 228"/>
                <a:gd name="connsiteY1" fmla="*/ 0 h 1828"/>
                <a:gd name="connsiteX2" fmla="*/ 229 w 228"/>
                <a:gd name="connsiteY2" fmla="*/ 1829 h 1828"/>
              </a:gdLst>
              <a:ahLst/>
              <a:cxnLst>
                <a:cxn ang="0">
                  <a:pos x="connsiteX0" y="connsiteY0"/>
                </a:cxn>
                <a:cxn ang="0">
                  <a:pos x="connsiteX1" y="connsiteY1"/>
                </a:cxn>
                <a:cxn ang="0">
                  <a:pos x="connsiteX2" y="connsiteY2"/>
                </a:cxn>
              </a:cxnLst>
              <a:rect l="l" t="t" r="r" b="b"/>
              <a:pathLst>
                <a:path w="228" h="1828">
                  <a:moveTo>
                    <a:pt x="229" y="1829"/>
                  </a:moveTo>
                  <a:cubicBezTo>
                    <a:pt x="229" y="1143"/>
                    <a:pt x="229" y="686"/>
                    <a:pt x="0" y="0"/>
                  </a:cubicBezTo>
                  <a:cubicBezTo>
                    <a:pt x="0" y="686"/>
                    <a:pt x="229" y="1143"/>
                    <a:pt x="229" y="1829"/>
                  </a:cubicBezTo>
                  <a:close/>
                </a:path>
              </a:pathLst>
            </a:custGeom>
            <a:solidFill>
              <a:srgbClr val="FFFFFF"/>
            </a:solidFill>
            <a:ln w="2286" cap="flat">
              <a:noFill/>
              <a:prstDash val="solid"/>
              <a:miter/>
            </a:ln>
          </p:spPr>
          <p:txBody>
            <a:bodyPr rtlCol="0" anchor="ctr"/>
            <a:lstStyle/>
            <a:p>
              <a:endParaRPr lang="en-US"/>
            </a:p>
          </p:txBody>
        </p:sp>
        <p:sp>
          <p:nvSpPr>
            <p:cNvPr id="186" name="Freeform 1687">
              <a:extLst>
                <a:ext uri="{FF2B5EF4-FFF2-40B4-BE49-F238E27FC236}">
                  <a16:creationId xmlns:a16="http://schemas.microsoft.com/office/drawing/2014/main" id="{DEE0A3BB-6670-4004-16A0-72958A03AED1}"/>
                </a:ext>
              </a:extLst>
            </p:cNvPr>
            <p:cNvSpPr/>
            <p:nvPr/>
          </p:nvSpPr>
          <p:spPr>
            <a:xfrm>
              <a:off x="4418433" y="2377897"/>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229"/>
                    <a:pt x="0" y="457"/>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187" name="Freeform 1688">
              <a:extLst>
                <a:ext uri="{FF2B5EF4-FFF2-40B4-BE49-F238E27FC236}">
                  <a16:creationId xmlns:a16="http://schemas.microsoft.com/office/drawing/2014/main" id="{67EBAB93-16AE-3D57-E72E-1812A015B5A3}"/>
                </a:ext>
              </a:extLst>
            </p:cNvPr>
            <p:cNvSpPr/>
            <p:nvPr/>
          </p:nvSpPr>
          <p:spPr>
            <a:xfrm>
              <a:off x="4418204" y="237629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88" name="Freeform 1689">
              <a:extLst>
                <a:ext uri="{FF2B5EF4-FFF2-40B4-BE49-F238E27FC236}">
                  <a16:creationId xmlns:a16="http://schemas.microsoft.com/office/drawing/2014/main" id="{32656CB8-46C8-157A-BDD7-EAB0849B08B7}"/>
                </a:ext>
              </a:extLst>
            </p:cNvPr>
            <p:cNvSpPr/>
            <p:nvPr/>
          </p:nvSpPr>
          <p:spPr>
            <a:xfrm>
              <a:off x="4382771" y="2477566"/>
              <a:ext cx="4572" cy="457"/>
            </a:xfrm>
            <a:custGeom>
              <a:avLst/>
              <a:gdLst>
                <a:gd name="connsiteX0" fmla="*/ 4572 w 4572"/>
                <a:gd name="connsiteY0" fmla="*/ 0 h 457"/>
                <a:gd name="connsiteX1" fmla="*/ 0 w 4572"/>
                <a:gd name="connsiteY1" fmla="*/ 457 h 457"/>
                <a:gd name="connsiteX2" fmla="*/ 4572 w 4572"/>
                <a:gd name="connsiteY2" fmla="*/ 0 h 457"/>
              </a:gdLst>
              <a:ahLst/>
              <a:cxnLst>
                <a:cxn ang="0">
                  <a:pos x="connsiteX0" y="connsiteY0"/>
                </a:cxn>
                <a:cxn ang="0">
                  <a:pos x="connsiteX1" y="connsiteY1"/>
                </a:cxn>
                <a:cxn ang="0">
                  <a:pos x="connsiteX2" y="connsiteY2"/>
                </a:cxn>
              </a:cxnLst>
              <a:rect l="l" t="t" r="r" b="b"/>
              <a:pathLst>
                <a:path w="4572" h="457">
                  <a:moveTo>
                    <a:pt x="4572" y="0"/>
                  </a:moveTo>
                  <a:cubicBezTo>
                    <a:pt x="2972" y="229"/>
                    <a:pt x="1600" y="229"/>
                    <a:pt x="0" y="457"/>
                  </a:cubicBezTo>
                  <a:cubicBezTo>
                    <a:pt x="1372" y="229"/>
                    <a:pt x="2972" y="229"/>
                    <a:pt x="4572" y="0"/>
                  </a:cubicBezTo>
                  <a:close/>
                </a:path>
              </a:pathLst>
            </a:custGeom>
            <a:solidFill>
              <a:srgbClr val="FFFFFF"/>
            </a:solidFill>
            <a:ln w="2286" cap="flat">
              <a:noFill/>
              <a:prstDash val="solid"/>
              <a:miter/>
            </a:ln>
          </p:spPr>
          <p:txBody>
            <a:bodyPr rtlCol="0" anchor="ctr"/>
            <a:lstStyle/>
            <a:p>
              <a:endParaRPr lang="en-US"/>
            </a:p>
          </p:txBody>
        </p:sp>
        <p:sp>
          <p:nvSpPr>
            <p:cNvPr id="189" name="Freeform 1690">
              <a:extLst>
                <a:ext uri="{FF2B5EF4-FFF2-40B4-BE49-F238E27FC236}">
                  <a16:creationId xmlns:a16="http://schemas.microsoft.com/office/drawing/2014/main" id="{07D7BE51-BB7B-4872-1E18-3E51D26B4B2E}"/>
                </a:ext>
              </a:extLst>
            </p:cNvPr>
            <p:cNvSpPr/>
            <p:nvPr/>
          </p:nvSpPr>
          <p:spPr>
            <a:xfrm>
              <a:off x="4389629" y="2476652"/>
              <a:ext cx="6858" cy="914"/>
            </a:xfrm>
            <a:custGeom>
              <a:avLst/>
              <a:gdLst>
                <a:gd name="connsiteX0" fmla="*/ 6858 w 6858"/>
                <a:gd name="connsiteY0" fmla="*/ 0 h 914"/>
                <a:gd name="connsiteX1" fmla="*/ 0 w 6858"/>
                <a:gd name="connsiteY1" fmla="*/ 914 h 914"/>
                <a:gd name="connsiteX2" fmla="*/ 6858 w 6858"/>
                <a:gd name="connsiteY2" fmla="*/ 0 h 914"/>
              </a:gdLst>
              <a:ahLst/>
              <a:cxnLst>
                <a:cxn ang="0">
                  <a:pos x="connsiteX0" y="connsiteY0"/>
                </a:cxn>
                <a:cxn ang="0">
                  <a:pos x="connsiteX1" y="connsiteY1"/>
                </a:cxn>
                <a:cxn ang="0">
                  <a:pos x="connsiteX2" y="connsiteY2"/>
                </a:cxn>
              </a:cxnLst>
              <a:rect l="l" t="t" r="r" b="b"/>
              <a:pathLst>
                <a:path w="6858" h="914">
                  <a:moveTo>
                    <a:pt x="6858" y="0"/>
                  </a:moveTo>
                  <a:cubicBezTo>
                    <a:pt x="4572" y="229"/>
                    <a:pt x="2286" y="686"/>
                    <a:pt x="0" y="914"/>
                  </a:cubicBezTo>
                  <a:cubicBezTo>
                    <a:pt x="2286" y="457"/>
                    <a:pt x="4572" y="229"/>
                    <a:pt x="6858" y="0"/>
                  </a:cubicBezTo>
                  <a:close/>
                </a:path>
              </a:pathLst>
            </a:custGeom>
            <a:solidFill>
              <a:srgbClr val="FFFFFF"/>
            </a:solidFill>
            <a:ln w="2286" cap="flat">
              <a:noFill/>
              <a:prstDash val="solid"/>
              <a:miter/>
            </a:ln>
          </p:spPr>
          <p:txBody>
            <a:bodyPr rtlCol="0" anchor="ctr"/>
            <a:lstStyle/>
            <a:p>
              <a:endParaRPr lang="en-US"/>
            </a:p>
          </p:txBody>
        </p:sp>
        <p:sp>
          <p:nvSpPr>
            <p:cNvPr id="190" name="Freeform 1691">
              <a:extLst>
                <a:ext uri="{FF2B5EF4-FFF2-40B4-BE49-F238E27FC236}">
                  <a16:creationId xmlns:a16="http://schemas.microsoft.com/office/drawing/2014/main" id="{8E448B55-AF43-8108-D6E3-EE79E6119BCD}"/>
                </a:ext>
              </a:extLst>
            </p:cNvPr>
            <p:cNvSpPr/>
            <p:nvPr/>
          </p:nvSpPr>
          <p:spPr>
            <a:xfrm>
              <a:off x="4417747" y="2374468"/>
              <a:ext cx="2286" cy="228"/>
            </a:xfrm>
            <a:custGeom>
              <a:avLst/>
              <a:gdLst>
                <a:gd name="connsiteX0" fmla="*/ 0 w 2286"/>
                <a:gd name="connsiteY0" fmla="*/ 0 h 228"/>
                <a:gd name="connsiteX1" fmla="*/ 0 w 2286"/>
                <a:gd name="connsiteY1" fmla="*/ 229 h 228"/>
                <a:gd name="connsiteX2" fmla="*/ 0 w 2286"/>
                <a:gd name="connsiteY2" fmla="*/ 0 h 228"/>
              </a:gdLst>
              <a:ahLst/>
              <a:cxnLst>
                <a:cxn ang="0">
                  <a:pos x="connsiteX0" y="connsiteY0"/>
                </a:cxn>
                <a:cxn ang="0">
                  <a:pos x="connsiteX1" y="connsiteY1"/>
                </a:cxn>
                <a:cxn ang="0">
                  <a:pos x="connsiteX2" y="connsiteY2"/>
                </a:cxn>
              </a:cxnLst>
              <a:rect l="l" t="t" r="r" b="b"/>
              <a:pathLst>
                <a:path w="2286" h="228">
                  <a:moveTo>
                    <a:pt x="0" y="0"/>
                  </a:moveTo>
                  <a:cubicBezTo>
                    <a:pt x="0" y="0"/>
                    <a:pt x="0" y="229"/>
                    <a:pt x="0" y="229"/>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191" name="Freeform 1692">
              <a:extLst>
                <a:ext uri="{FF2B5EF4-FFF2-40B4-BE49-F238E27FC236}">
                  <a16:creationId xmlns:a16="http://schemas.microsoft.com/office/drawing/2014/main" id="{166C9CF8-163C-8883-0B69-15DBFAE93695}"/>
                </a:ext>
              </a:extLst>
            </p:cNvPr>
            <p:cNvSpPr/>
            <p:nvPr/>
          </p:nvSpPr>
          <p:spPr>
            <a:xfrm>
              <a:off x="4417061" y="2373096"/>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lnTo>
                    <a:pt x="0" y="0"/>
                  </a:lnTo>
                  <a:lnTo>
                    <a:pt x="0" y="0"/>
                  </a:lnTo>
                  <a:close/>
                </a:path>
              </a:pathLst>
            </a:custGeom>
            <a:solidFill>
              <a:srgbClr val="FFFFFF"/>
            </a:solidFill>
            <a:ln w="2286" cap="flat">
              <a:noFill/>
              <a:prstDash val="solid"/>
              <a:miter/>
            </a:ln>
          </p:spPr>
          <p:txBody>
            <a:bodyPr rtlCol="0" anchor="ctr"/>
            <a:lstStyle/>
            <a:p>
              <a:endParaRPr lang="en-US"/>
            </a:p>
          </p:txBody>
        </p:sp>
        <p:sp>
          <p:nvSpPr>
            <p:cNvPr id="192" name="Freeform 1693">
              <a:extLst>
                <a:ext uri="{FF2B5EF4-FFF2-40B4-BE49-F238E27FC236}">
                  <a16:creationId xmlns:a16="http://schemas.microsoft.com/office/drawing/2014/main" id="{7752E272-917A-0C16-5D57-544C928A65E1}"/>
                </a:ext>
              </a:extLst>
            </p:cNvPr>
            <p:cNvSpPr/>
            <p:nvPr/>
          </p:nvSpPr>
          <p:spPr>
            <a:xfrm>
              <a:off x="4368369" y="2478481"/>
              <a:ext cx="4572" cy="228"/>
            </a:xfrm>
            <a:custGeom>
              <a:avLst/>
              <a:gdLst>
                <a:gd name="connsiteX0" fmla="*/ 4572 w 4572"/>
                <a:gd name="connsiteY0" fmla="*/ 0 h 228"/>
                <a:gd name="connsiteX1" fmla="*/ 0 w 4572"/>
                <a:gd name="connsiteY1" fmla="*/ 229 h 228"/>
                <a:gd name="connsiteX2" fmla="*/ 4572 w 4572"/>
                <a:gd name="connsiteY2" fmla="*/ 0 h 228"/>
              </a:gdLst>
              <a:ahLst/>
              <a:cxnLst>
                <a:cxn ang="0">
                  <a:pos x="connsiteX0" y="connsiteY0"/>
                </a:cxn>
                <a:cxn ang="0">
                  <a:pos x="connsiteX1" y="connsiteY1"/>
                </a:cxn>
                <a:cxn ang="0">
                  <a:pos x="connsiteX2" y="connsiteY2"/>
                </a:cxn>
              </a:cxnLst>
              <a:rect l="l" t="t" r="r" b="b"/>
              <a:pathLst>
                <a:path w="4572" h="228">
                  <a:moveTo>
                    <a:pt x="4572" y="0"/>
                  </a:moveTo>
                  <a:cubicBezTo>
                    <a:pt x="2972" y="0"/>
                    <a:pt x="1372" y="229"/>
                    <a:pt x="0" y="229"/>
                  </a:cubicBezTo>
                  <a:cubicBezTo>
                    <a:pt x="1372" y="229"/>
                    <a:pt x="2972" y="229"/>
                    <a:pt x="4572" y="0"/>
                  </a:cubicBezTo>
                  <a:close/>
                </a:path>
              </a:pathLst>
            </a:custGeom>
            <a:solidFill>
              <a:srgbClr val="FFFFFF"/>
            </a:solidFill>
            <a:ln w="2286" cap="flat">
              <a:noFill/>
              <a:prstDash val="solid"/>
              <a:miter/>
            </a:ln>
          </p:spPr>
          <p:txBody>
            <a:bodyPr rtlCol="0" anchor="ctr"/>
            <a:lstStyle/>
            <a:p>
              <a:endParaRPr lang="en-US"/>
            </a:p>
          </p:txBody>
        </p:sp>
        <p:sp>
          <p:nvSpPr>
            <p:cNvPr id="193" name="Freeform 1694">
              <a:extLst>
                <a:ext uri="{FF2B5EF4-FFF2-40B4-BE49-F238E27FC236}">
                  <a16:creationId xmlns:a16="http://schemas.microsoft.com/office/drawing/2014/main" id="{2FA9C81C-5557-0CD0-161D-CAE1CCDD2B37}"/>
                </a:ext>
              </a:extLst>
            </p:cNvPr>
            <p:cNvSpPr/>
            <p:nvPr/>
          </p:nvSpPr>
          <p:spPr>
            <a:xfrm>
              <a:off x="4375684" y="2478252"/>
              <a:ext cx="4343" cy="228"/>
            </a:xfrm>
            <a:custGeom>
              <a:avLst/>
              <a:gdLst>
                <a:gd name="connsiteX0" fmla="*/ 4343 w 4343"/>
                <a:gd name="connsiteY0" fmla="*/ 0 h 228"/>
                <a:gd name="connsiteX1" fmla="*/ 0 w 4343"/>
                <a:gd name="connsiteY1" fmla="*/ 229 h 228"/>
                <a:gd name="connsiteX2" fmla="*/ 4343 w 4343"/>
                <a:gd name="connsiteY2" fmla="*/ 0 h 228"/>
              </a:gdLst>
              <a:ahLst/>
              <a:cxnLst>
                <a:cxn ang="0">
                  <a:pos x="connsiteX0" y="connsiteY0"/>
                </a:cxn>
                <a:cxn ang="0">
                  <a:pos x="connsiteX1" y="connsiteY1"/>
                </a:cxn>
                <a:cxn ang="0">
                  <a:pos x="connsiteX2" y="connsiteY2"/>
                </a:cxn>
              </a:cxnLst>
              <a:rect l="l" t="t" r="r" b="b"/>
              <a:pathLst>
                <a:path w="4343" h="228">
                  <a:moveTo>
                    <a:pt x="4343" y="0"/>
                  </a:moveTo>
                  <a:cubicBezTo>
                    <a:pt x="2972" y="0"/>
                    <a:pt x="1372" y="229"/>
                    <a:pt x="0" y="229"/>
                  </a:cubicBezTo>
                  <a:cubicBezTo>
                    <a:pt x="1372" y="0"/>
                    <a:pt x="2972" y="0"/>
                    <a:pt x="4343" y="0"/>
                  </a:cubicBezTo>
                  <a:close/>
                </a:path>
              </a:pathLst>
            </a:custGeom>
            <a:solidFill>
              <a:srgbClr val="FFFFFF"/>
            </a:solidFill>
            <a:ln w="2286" cap="flat">
              <a:noFill/>
              <a:prstDash val="solid"/>
              <a:miter/>
            </a:ln>
          </p:spPr>
          <p:txBody>
            <a:bodyPr rtlCol="0" anchor="ctr"/>
            <a:lstStyle/>
            <a:p>
              <a:endParaRPr lang="en-US"/>
            </a:p>
          </p:txBody>
        </p:sp>
        <p:sp>
          <p:nvSpPr>
            <p:cNvPr id="194" name="Freeform 1695">
              <a:extLst>
                <a:ext uri="{FF2B5EF4-FFF2-40B4-BE49-F238E27FC236}">
                  <a16:creationId xmlns:a16="http://schemas.microsoft.com/office/drawing/2014/main" id="{9F2CA12B-ABA4-B6D4-FEBE-B14BFCDC72CA}"/>
                </a:ext>
              </a:extLst>
            </p:cNvPr>
            <p:cNvSpPr/>
            <p:nvPr/>
          </p:nvSpPr>
          <p:spPr>
            <a:xfrm>
              <a:off x="3771156" y="1687704"/>
              <a:ext cx="705586" cy="825855"/>
            </a:xfrm>
            <a:custGeom>
              <a:avLst/>
              <a:gdLst>
                <a:gd name="connsiteX0" fmla="*/ 81949 w 705586"/>
                <a:gd name="connsiteY0" fmla="*/ 780489 h 825855"/>
                <a:gd name="connsiteX1" fmla="*/ 189619 w 705586"/>
                <a:gd name="connsiteY1" fmla="*/ 813865 h 825855"/>
                <a:gd name="connsiteX2" fmla="*/ 294090 w 705586"/>
                <a:gd name="connsiteY2" fmla="*/ 819123 h 825855"/>
                <a:gd name="connsiteX3" fmla="*/ 350554 w 705586"/>
                <a:gd name="connsiteY3" fmla="*/ 822323 h 825855"/>
                <a:gd name="connsiteX4" fmla="*/ 400160 w 705586"/>
                <a:gd name="connsiteY4" fmla="*/ 823466 h 825855"/>
                <a:gd name="connsiteX5" fmla="*/ 490686 w 705586"/>
                <a:gd name="connsiteY5" fmla="*/ 824152 h 825855"/>
                <a:gd name="connsiteX6" fmla="*/ 549207 w 705586"/>
                <a:gd name="connsiteY6" fmla="*/ 808836 h 825855"/>
                <a:gd name="connsiteX7" fmla="*/ 577096 w 705586"/>
                <a:gd name="connsiteY7" fmla="*/ 791234 h 825855"/>
                <a:gd name="connsiteX8" fmla="*/ 577096 w 705586"/>
                <a:gd name="connsiteY8" fmla="*/ 791234 h 825855"/>
                <a:gd name="connsiteX9" fmla="*/ 564523 w 705586"/>
                <a:gd name="connsiteY9" fmla="*/ 791005 h 825855"/>
                <a:gd name="connsiteX10" fmla="*/ 547607 w 705586"/>
                <a:gd name="connsiteY10" fmla="*/ 776146 h 825855"/>
                <a:gd name="connsiteX11" fmla="*/ 550122 w 705586"/>
                <a:gd name="connsiteY11" fmla="*/ 686763 h 825855"/>
                <a:gd name="connsiteX12" fmla="*/ 565666 w 705586"/>
                <a:gd name="connsiteY12" fmla="*/ 678077 h 825855"/>
                <a:gd name="connsiteX13" fmla="*/ 634932 w 705586"/>
                <a:gd name="connsiteY13" fmla="*/ 680820 h 825855"/>
                <a:gd name="connsiteX14" fmla="*/ 640419 w 705586"/>
                <a:gd name="connsiteY14" fmla="*/ 681506 h 825855"/>
                <a:gd name="connsiteX15" fmla="*/ 650249 w 705586"/>
                <a:gd name="connsiteY15" fmla="*/ 636014 h 825855"/>
                <a:gd name="connsiteX16" fmla="*/ 659393 w 705586"/>
                <a:gd name="connsiteY16" fmla="*/ 585951 h 825855"/>
                <a:gd name="connsiteX17" fmla="*/ 644076 w 705586"/>
                <a:gd name="connsiteY17" fmla="*/ 595095 h 825855"/>
                <a:gd name="connsiteX18" fmla="*/ 572982 w 705586"/>
                <a:gd name="connsiteY18" fmla="*/ 590980 h 825855"/>
                <a:gd name="connsiteX19" fmla="*/ 560637 w 705586"/>
                <a:gd name="connsiteY19" fmla="*/ 548003 h 825855"/>
                <a:gd name="connsiteX20" fmla="*/ 562009 w 705586"/>
                <a:gd name="connsiteY20" fmla="*/ 502512 h 825855"/>
                <a:gd name="connsiteX21" fmla="*/ 580525 w 705586"/>
                <a:gd name="connsiteY21" fmla="*/ 485824 h 825855"/>
                <a:gd name="connsiteX22" fmla="*/ 607729 w 705586"/>
                <a:gd name="connsiteY22" fmla="*/ 486738 h 825855"/>
                <a:gd name="connsiteX23" fmla="*/ 641562 w 705586"/>
                <a:gd name="connsiteY23" fmla="*/ 489024 h 825855"/>
                <a:gd name="connsiteX24" fmla="*/ 667622 w 705586"/>
                <a:gd name="connsiteY24" fmla="*/ 515999 h 825855"/>
                <a:gd name="connsiteX25" fmla="*/ 705570 w 705586"/>
                <a:gd name="connsiteY25" fmla="*/ 155268 h 825855"/>
                <a:gd name="connsiteX26" fmla="*/ 700541 w 705586"/>
                <a:gd name="connsiteY26" fmla="*/ 74115 h 825855"/>
                <a:gd name="connsiteX27" fmla="*/ 688196 w 705586"/>
                <a:gd name="connsiteY27" fmla="*/ 13079 h 825855"/>
                <a:gd name="connsiteX28" fmla="*/ 408390 w 705586"/>
                <a:gd name="connsiteY28" fmla="*/ 1192 h 825855"/>
                <a:gd name="connsiteX29" fmla="*/ 102980 w 705586"/>
                <a:gd name="connsiteY29" fmla="*/ 3478 h 825855"/>
                <a:gd name="connsiteX30" fmla="*/ 22056 w 705586"/>
                <a:gd name="connsiteY30" fmla="*/ 5307 h 825855"/>
                <a:gd name="connsiteX31" fmla="*/ 1482 w 705586"/>
                <a:gd name="connsiteY31" fmla="*/ 31367 h 825855"/>
                <a:gd name="connsiteX32" fmla="*/ 2167 w 705586"/>
                <a:gd name="connsiteY32" fmla="*/ 146810 h 825855"/>
                <a:gd name="connsiteX33" fmla="*/ 32800 w 705586"/>
                <a:gd name="connsiteY33" fmla="*/ 523086 h 825855"/>
                <a:gd name="connsiteX34" fmla="*/ 51545 w 705586"/>
                <a:gd name="connsiteY34" fmla="*/ 756258 h 825855"/>
                <a:gd name="connsiteX35" fmla="*/ 51316 w 705586"/>
                <a:gd name="connsiteY35" fmla="*/ 753057 h 825855"/>
                <a:gd name="connsiteX36" fmla="*/ 81949 w 705586"/>
                <a:gd name="connsiteY36" fmla="*/ 780489 h 825855"/>
                <a:gd name="connsiteX37" fmla="*/ 239683 w 705586"/>
                <a:gd name="connsiteY37" fmla="*/ 764259 h 825855"/>
                <a:gd name="connsiteX38" fmla="*/ 217966 w 705586"/>
                <a:gd name="connsiteY38" fmla="*/ 788033 h 825855"/>
                <a:gd name="connsiteX39" fmla="*/ 202878 w 705586"/>
                <a:gd name="connsiteY39" fmla="*/ 788719 h 825855"/>
                <a:gd name="connsiteX40" fmla="*/ 189848 w 705586"/>
                <a:gd name="connsiteY40" fmla="*/ 788719 h 825855"/>
                <a:gd name="connsiteX41" fmla="*/ 125383 w 705586"/>
                <a:gd name="connsiteY41" fmla="*/ 731112 h 825855"/>
                <a:gd name="connsiteX42" fmla="*/ 124697 w 705586"/>
                <a:gd name="connsiteY42" fmla="*/ 698422 h 825855"/>
                <a:gd name="connsiteX43" fmla="*/ 146871 w 705586"/>
                <a:gd name="connsiteY43" fmla="*/ 673733 h 825855"/>
                <a:gd name="connsiteX44" fmla="*/ 205393 w 705586"/>
                <a:gd name="connsiteY44" fmla="*/ 672819 h 825855"/>
                <a:gd name="connsiteX45" fmla="*/ 240369 w 705586"/>
                <a:gd name="connsiteY45" fmla="*/ 697279 h 825855"/>
                <a:gd name="connsiteX46" fmla="*/ 239683 w 705586"/>
                <a:gd name="connsiteY46" fmla="*/ 764259 h 825855"/>
                <a:gd name="connsiteX47" fmla="*/ 239226 w 705586"/>
                <a:gd name="connsiteY47" fmla="*/ 577721 h 825855"/>
                <a:gd name="connsiteX48" fmla="*/ 221166 w 705586"/>
                <a:gd name="connsiteY48" fmla="*/ 593495 h 825855"/>
                <a:gd name="connsiteX49" fmla="*/ 184133 w 705586"/>
                <a:gd name="connsiteY49" fmla="*/ 593723 h 825855"/>
                <a:gd name="connsiteX50" fmla="*/ 184133 w 705586"/>
                <a:gd name="connsiteY50" fmla="*/ 593495 h 825855"/>
                <a:gd name="connsiteX51" fmla="*/ 144814 w 705586"/>
                <a:gd name="connsiteY51" fmla="*/ 593266 h 825855"/>
                <a:gd name="connsiteX52" fmla="*/ 127440 w 705586"/>
                <a:gd name="connsiteY52" fmla="*/ 575435 h 825855"/>
                <a:gd name="connsiteX53" fmla="*/ 122411 w 705586"/>
                <a:gd name="connsiteY53" fmla="*/ 512570 h 825855"/>
                <a:gd name="connsiteX54" fmla="*/ 150529 w 705586"/>
                <a:gd name="connsiteY54" fmla="*/ 488796 h 825855"/>
                <a:gd name="connsiteX55" fmla="*/ 217051 w 705586"/>
                <a:gd name="connsiteY55" fmla="*/ 490167 h 825855"/>
                <a:gd name="connsiteX56" fmla="*/ 238311 w 705586"/>
                <a:gd name="connsiteY56" fmla="*/ 508455 h 825855"/>
                <a:gd name="connsiteX57" fmla="*/ 239226 w 705586"/>
                <a:gd name="connsiteY57" fmla="*/ 577721 h 825855"/>
                <a:gd name="connsiteX58" fmla="*/ 220480 w 705586"/>
                <a:gd name="connsiteY58" fmla="*/ 427074 h 825855"/>
                <a:gd name="connsiteX59" fmla="*/ 150757 w 705586"/>
                <a:gd name="connsiteY59" fmla="*/ 427531 h 825855"/>
                <a:gd name="connsiteX60" fmla="*/ 119439 w 705586"/>
                <a:gd name="connsiteY60" fmla="*/ 402385 h 825855"/>
                <a:gd name="connsiteX61" fmla="*/ 118296 w 705586"/>
                <a:gd name="connsiteY61" fmla="*/ 313231 h 825855"/>
                <a:gd name="connsiteX62" fmla="*/ 212708 w 705586"/>
                <a:gd name="connsiteY62" fmla="*/ 305230 h 825855"/>
                <a:gd name="connsiteX63" fmla="*/ 236025 w 705586"/>
                <a:gd name="connsiteY63" fmla="*/ 323518 h 825855"/>
                <a:gd name="connsiteX64" fmla="*/ 242883 w 705586"/>
                <a:gd name="connsiteY64" fmla="*/ 405585 h 825855"/>
                <a:gd name="connsiteX65" fmla="*/ 220480 w 705586"/>
                <a:gd name="connsiteY65" fmla="*/ 427074 h 825855"/>
                <a:gd name="connsiteX66" fmla="*/ 383701 w 705586"/>
                <a:gd name="connsiteY66" fmla="*/ 770888 h 825855"/>
                <a:gd name="connsiteX67" fmla="*/ 370213 w 705586"/>
                <a:gd name="connsiteY67" fmla="*/ 786204 h 825855"/>
                <a:gd name="connsiteX68" fmla="*/ 293404 w 705586"/>
                <a:gd name="connsiteY68" fmla="*/ 789862 h 825855"/>
                <a:gd name="connsiteX69" fmla="*/ 277402 w 705586"/>
                <a:gd name="connsiteY69" fmla="*/ 773631 h 825855"/>
                <a:gd name="connsiteX70" fmla="*/ 278773 w 705586"/>
                <a:gd name="connsiteY70" fmla="*/ 688592 h 825855"/>
                <a:gd name="connsiteX71" fmla="*/ 309634 w 705586"/>
                <a:gd name="connsiteY71" fmla="*/ 675333 h 825855"/>
                <a:gd name="connsiteX72" fmla="*/ 327008 w 705586"/>
                <a:gd name="connsiteY72" fmla="*/ 676248 h 825855"/>
                <a:gd name="connsiteX73" fmla="*/ 327008 w 705586"/>
                <a:gd name="connsiteY73" fmla="*/ 675562 h 825855"/>
                <a:gd name="connsiteX74" fmla="*/ 364041 w 705586"/>
                <a:gd name="connsiteY74" fmla="*/ 678762 h 825855"/>
                <a:gd name="connsiteX75" fmla="*/ 384387 w 705586"/>
                <a:gd name="connsiteY75" fmla="*/ 699108 h 825855"/>
                <a:gd name="connsiteX76" fmla="*/ 383701 w 705586"/>
                <a:gd name="connsiteY76" fmla="*/ 770888 h 825855"/>
                <a:gd name="connsiteX77" fmla="*/ 386901 w 705586"/>
                <a:gd name="connsiteY77" fmla="*/ 579322 h 825855"/>
                <a:gd name="connsiteX78" fmla="*/ 369756 w 705586"/>
                <a:gd name="connsiteY78" fmla="*/ 595095 h 825855"/>
                <a:gd name="connsiteX79" fmla="*/ 327237 w 705586"/>
                <a:gd name="connsiteY79" fmla="*/ 594409 h 825855"/>
                <a:gd name="connsiteX80" fmla="*/ 296147 w 705586"/>
                <a:gd name="connsiteY80" fmla="*/ 594409 h 825855"/>
                <a:gd name="connsiteX81" fmla="*/ 278773 w 705586"/>
                <a:gd name="connsiteY81" fmla="*/ 577721 h 825855"/>
                <a:gd name="connsiteX82" fmla="*/ 279231 w 705586"/>
                <a:gd name="connsiteY82" fmla="*/ 540688 h 825855"/>
                <a:gd name="connsiteX83" fmla="*/ 284260 w 705586"/>
                <a:gd name="connsiteY83" fmla="*/ 492225 h 825855"/>
                <a:gd name="connsiteX84" fmla="*/ 373871 w 705586"/>
                <a:gd name="connsiteY84" fmla="*/ 495425 h 825855"/>
                <a:gd name="connsiteX85" fmla="*/ 389187 w 705586"/>
                <a:gd name="connsiteY85" fmla="*/ 527201 h 825855"/>
                <a:gd name="connsiteX86" fmla="*/ 386901 w 705586"/>
                <a:gd name="connsiteY86" fmla="*/ 579322 h 825855"/>
                <a:gd name="connsiteX87" fmla="*/ 389644 w 705586"/>
                <a:gd name="connsiteY87" fmla="*/ 407871 h 825855"/>
                <a:gd name="connsiteX88" fmla="*/ 366556 w 705586"/>
                <a:gd name="connsiteY88" fmla="*/ 426617 h 825855"/>
                <a:gd name="connsiteX89" fmla="*/ 288146 w 705586"/>
                <a:gd name="connsiteY89" fmla="*/ 425474 h 825855"/>
                <a:gd name="connsiteX90" fmla="*/ 269629 w 705586"/>
                <a:gd name="connsiteY90" fmla="*/ 411300 h 825855"/>
                <a:gd name="connsiteX91" fmla="*/ 265972 w 705586"/>
                <a:gd name="connsiteY91" fmla="*/ 318032 h 825855"/>
                <a:gd name="connsiteX92" fmla="*/ 284488 w 705586"/>
                <a:gd name="connsiteY92" fmla="*/ 303401 h 825855"/>
                <a:gd name="connsiteX93" fmla="*/ 371585 w 705586"/>
                <a:gd name="connsiteY93" fmla="*/ 307059 h 825855"/>
                <a:gd name="connsiteX94" fmla="*/ 389873 w 705586"/>
                <a:gd name="connsiteY94" fmla="*/ 325575 h 825855"/>
                <a:gd name="connsiteX95" fmla="*/ 389873 w 705586"/>
                <a:gd name="connsiteY95" fmla="*/ 329919 h 825855"/>
                <a:gd name="connsiteX96" fmla="*/ 389873 w 705586"/>
                <a:gd name="connsiteY96" fmla="*/ 351864 h 825855"/>
                <a:gd name="connsiteX97" fmla="*/ 389644 w 705586"/>
                <a:gd name="connsiteY97" fmla="*/ 407871 h 825855"/>
                <a:gd name="connsiteX98" fmla="*/ 518118 w 705586"/>
                <a:gd name="connsiteY98" fmla="*/ 771803 h 825855"/>
                <a:gd name="connsiteX99" fmla="*/ 498915 w 705586"/>
                <a:gd name="connsiteY99" fmla="*/ 788948 h 825855"/>
                <a:gd name="connsiteX100" fmla="*/ 442451 w 705586"/>
                <a:gd name="connsiteY100" fmla="*/ 789862 h 825855"/>
                <a:gd name="connsiteX101" fmla="*/ 416848 w 705586"/>
                <a:gd name="connsiteY101" fmla="*/ 763573 h 825855"/>
                <a:gd name="connsiteX102" fmla="*/ 419591 w 705586"/>
                <a:gd name="connsiteY102" fmla="*/ 692478 h 825855"/>
                <a:gd name="connsiteX103" fmla="*/ 435136 w 705586"/>
                <a:gd name="connsiteY103" fmla="*/ 679448 h 825855"/>
                <a:gd name="connsiteX104" fmla="*/ 491143 w 705586"/>
                <a:gd name="connsiteY104" fmla="*/ 678534 h 825855"/>
                <a:gd name="connsiteX105" fmla="*/ 519261 w 705586"/>
                <a:gd name="connsiteY105" fmla="*/ 704594 h 825855"/>
                <a:gd name="connsiteX106" fmla="*/ 518118 w 705586"/>
                <a:gd name="connsiteY106" fmla="*/ 771803 h 825855"/>
                <a:gd name="connsiteX107" fmla="*/ 415705 w 705586"/>
                <a:gd name="connsiteY107" fmla="*/ 331976 h 825855"/>
                <a:gd name="connsiteX108" fmla="*/ 442680 w 705586"/>
                <a:gd name="connsiteY108" fmla="*/ 307287 h 825855"/>
                <a:gd name="connsiteX109" fmla="*/ 511945 w 705586"/>
                <a:gd name="connsiteY109" fmla="*/ 309116 h 825855"/>
                <a:gd name="connsiteX110" fmla="*/ 525204 w 705586"/>
                <a:gd name="connsiteY110" fmla="*/ 321461 h 825855"/>
                <a:gd name="connsiteX111" fmla="*/ 523375 w 705586"/>
                <a:gd name="connsiteY111" fmla="*/ 406271 h 825855"/>
                <a:gd name="connsiteX112" fmla="*/ 500515 w 705586"/>
                <a:gd name="connsiteY112" fmla="*/ 426617 h 825855"/>
                <a:gd name="connsiteX113" fmla="*/ 435593 w 705586"/>
                <a:gd name="connsiteY113" fmla="*/ 424102 h 825855"/>
                <a:gd name="connsiteX114" fmla="*/ 415248 w 705586"/>
                <a:gd name="connsiteY114" fmla="*/ 403528 h 825855"/>
                <a:gd name="connsiteX115" fmla="*/ 415705 w 705586"/>
                <a:gd name="connsiteY115" fmla="*/ 331976 h 825855"/>
                <a:gd name="connsiteX116" fmla="*/ 535034 w 705586"/>
                <a:gd name="connsiteY116" fmla="*/ 579322 h 825855"/>
                <a:gd name="connsiteX117" fmla="*/ 514460 w 705586"/>
                <a:gd name="connsiteY117" fmla="*/ 594638 h 825855"/>
                <a:gd name="connsiteX118" fmla="*/ 486342 w 705586"/>
                <a:gd name="connsiteY118" fmla="*/ 594638 h 825855"/>
                <a:gd name="connsiteX119" fmla="*/ 450223 w 705586"/>
                <a:gd name="connsiteY119" fmla="*/ 594866 h 825855"/>
                <a:gd name="connsiteX120" fmla="*/ 428506 w 705586"/>
                <a:gd name="connsiteY120" fmla="*/ 577493 h 825855"/>
                <a:gd name="connsiteX121" fmla="*/ 423249 w 705586"/>
                <a:gd name="connsiteY121" fmla="*/ 510513 h 825855"/>
                <a:gd name="connsiteX122" fmla="*/ 444508 w 705586"/>
                <a:gd name="connsiteY122" fmla="*/ 489482 h 825855"/>
                <a:gd name="connsiteX123" fmla="*/ 517203 w 705586"/>
                <a:gd name="connsiteY123" fmla="*/ 490625 h 825855"/>
                <a:gd name="connsiteX124" fmla="*/ 534805 w 705586"/>
                <a:gd name="connsiteY124" fmla="*/ 506169 h 825855"/>
                <a:gd name="connsiteX125" fmla="*/ 535034 w 705586"/>
                <a:gd name="connsiteY125" fmla="*/ 579322 h 825855"/>
                <a:gd name="connsiteX126" fmla="*/ 660078 w 705586"/>
                <a:gd name="connsiteY126" fmla="*/ 351636 h 825855"/>
                <a:gd name="connsiteX127" fmla="*/ 656421 w 705586"/>
                <a:gd name="connsiteY127" fmla="*/ 397127 h 825855"/>
                <a:gd name="connsiteX128" fmla="*/ 640647 w 705586"/>
                <a:gd name="connsiteY128" fmla="*/ 418387 h 825855"/>
                <a:gd name="connsiteX129" fmla="*/ 572982 w 705586"/>
                <a:gd name="connsiteY129" fmla="*/ 421587 h 825855"/>
                <a:gd name="connsiteX130" fmla="*/ 549664 w 705586"/>
                <a:gd name="connsiteY130" fmla="*/ 403071 h 825855"/>
                <a:gd name="connsiteX131" fmla="*/ 553322 w 705586"/>
                <a:gd name="connsiteY131" fmla="*/ 333805 h 825855"/>
                <a:gd name="connsiteX132" fmla="*/ 580525 w 705586"/>
                <a:gd name="connsiteY132" fmla="*/ 308202 h 825855"/>
                <a:gd name="connsiteX133" fmla="*/ 644991 w 705586"/>
                <a:gd name="connsiteY133" fmla="*/ 309116 h 825855"/>
                <a:gd name="connsiteX134" fmla="*/ 660078 w 705586"/>
                <a:gd name="connsiteY134" fmla="*/ 323747 h 825855"/>
                <a:gd name="connsiteX135" fmla="*/ 660078 w 705586"/>
                <a:gd name="connsiteY135" fmla="*/ 351636 h 825855"/>
                <a:gd name="connsiteX136" fmla="*/ 102294 w 705586"/>
                <a:gd name="connsiteY136" fmla="*/ 116406 h 825855"/>
                <a:gd name="connsiteX137" fmla="*/ 121039 w 705586"/>
                <a:gd name="connsiteY137" fmla="*/ 96061 h 825855"/>
                <a:gd name="connsiteX138" fmla="*/ 358326 w 705586"/>
                <a:gd name="connsiteY138" fmla="*/ 90117 h 825855"/>
                <a:gd name="connsiteX139" fmla="*/ 535034 w 705586"/>
                <a:gd name="connsiteY139" fmla="*/ 91032 h 825855"/>
                <a:gd name="connsiteX140" fmla="*/ 646362 w 705586"/>
                <a:gd name="connsiteY140" fmla="*/ 94461 h 825855"/>
                <a:gd name="connsiteX141" fmla="*/ 668994 w 705586"/>
                <a:gd name="connsiteY141" fmla="*/ 130580 h 825855"/>
                <a:gd name="connsiteX142" fmla="*/ 663279 w 705586"/>
                <a:gd name="connsiteY142" fmla="*/ 206703 h 825855"/>
                <a:gd name="connsiteX143" fmla="*/ 621902 w 705586"/>
                <a:gd name="connsiteY143" fmla="*/ 247166 h 825855"/>
                <a:gd name="connsiteX144" fmla="*/ 351925 w 705586"/>
                <a:gd name="connsiteY144" fmla="*/ 253795 h 825855"/>
                <a:gd name="connsiteX145" fmla="*/ 131326 w 705586"/>
                <a:gd name="connsiteY145" fmla="*/ 249452 h 825855"/>
                <a:gd name="connsiteX146" fmla="*/ 106409 w 705586"/>
                <a:gd name="connsiteY146" fmla="*/ 222705 h 825855"/>
                <a:gd name="connsiteX147" fmla="*/ 104123 w 705586"/>
                <a:gd name="connsiteY147" fmla="*/ 194588 h 825855"/>
                <a:gd name="connsiteX148" fmla="*/ 102294 w 705586"/>
                <a:gd name="connsiteY148" fmla="*/ 116406 h 82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05586" h="825855">
                  <a:moveTo>
                    <a:pt x="81949" y="780489"/>
                  </a:moveTo>
                  <a:cubicBezTo>
                    <a:pt x="112353" y="802892"/>
                    <a:pt x="152815" y="810207"/>
                    <a:pt x="189619" y="813865"/>
                  </a:cubicBezTo>
                  <a:cubicBezTo>
                    <a:pt x="224367" y="817294"/>
                    <a:pt x="259342" y="816837"/>
                    <a:pt x="294090" y="819123"/>
                  </a:cubicBezTo>
                  <a:cubicBezTo>
                    <a:pt x="312835" y="820266"/>
                    <a:pt x="331809" y="821637"/>
                    <a:pt x="350554" y="822323"/>
                  </a:cubicBezTo>
                  <a:cubicBezTo>
                    <a:pt x="367013" y="823009"/>
                    <a:pt x="383701" y="822780"/>
                    <a:pt x="400160" y="823466"/>
                  </a:cubicBezTo>
                  <a:cubicBezTo>
                    <a:pt x="430335" y="824609"/>
                    <a:pt x="460510" y="827810"/>
                    <a:pt x="490686" y="824152"/>
                  </a:cubicBezTo>
                  <a:cubicBezTo>
                    <a:pt x="511717" y="821637"/>
                    <a:pt x="530005" y="817523"/>
                    <a:pt x="549207" y="808836"/>
                  </a:cubicBezTo>
                  <a:cubicBezTo>
                    <a:pt x="559266" y="804264"/>
                    <a:pt x="568410" y="798092"/>
                    <a:pt x="577096" y="791234"/>
                  </a:cubicBezTo>
                  <a:cubicBezTo>
                    <a:pt x="577096" y="791234"/>
                    <a:pt x="577096" y="791234"/>
                    <a:pt x="577096" y="791234"/>
                  </a:cubicBezTo>
                  <a:cubicBezTo>
                    <a:pt x="572982" y="791234"/>
                    <a:pt x="568867" y="791234"/>
                    <a:pt x="564523" y="791005"/>
                  </a:cubicBezTo>
                  <a:cubicBezTo>
                    <a:pt x="554008" y="790776"/>
                    <a:pt x="548064" y="787119"/>
                    <a:pt x="547607" y="776146"/>
                  </a:cubicBezTo>
                  <a:cubicBezTo>
                    <a:pt x="546464" y="745742"/>
                    <a:pt x="546235" y="716939"/>
                    <a:pt x="550122" y="686763"/>
                  </a:cubicBezTo>
                  <a:cubicBezTo>
                    <a:pt x="551036" y="680134"/>
                    <a:pt x="560637" y="678077"/>
                    <a:pt x="565666" y="678077"/>
                  </a:cubicBezTo>
                  <a:cubicBezTo>
                    <a:pt x="574353" y="678077"/>
                    <a:pt x="620530" y="681277"/>
                    <a:pt x="634932" y="680820"/>
                  </a:cubicBezTo>
                  <a:cubicBezTo>
                    <a:pt x="636990" y="680820"/>
                    <a:pt x="638819" y="681048"/>
                    <a:pt x="640419" y="681506"/>
                  </a:cubicBezTo>
                  <a:cubicBezTo>
                    <a:pt x="644534" y="666418"/>
                    <a:pt x="647505" y="650873"/>
                    <a:pt x="650249" y="636014"/>
                  </a:cubicBezTo>
                  <a:cubicBezTo>
                    <a:pt x="653220" y="619327"/>
                    <a:pt x="656421" y="602639"/>
                    <a:pt x="659393" y="585951"/>
                  </a:cubicBezTo>
                  <a:cubicBezTo>
                    <a:pt x="656421" y="592123"/>
                    <a:pt x="650706" y="595324"/>
                    <a:pt x="644076" y="595095"/>
                  </a:cubicBezTo>
                  <a:cubicBezTo>
                    <a:pt x="623274" y="594181"/>
                    <a:pt x="600414" y="593952"/>
                    <a:pt x="572982" y="590980"/>
                  </a:cubicBezTo>
                  <a:cubicBezTo>
                    <a:pt x="560866" y="588237"/>
                    <a:pt x="559037" y="565834"/>
                    <a:pt x="560637" y="548003"/>
                  </a:cubicBezTo>
                  <a:cubicBezTo>
                    <a:pt x="562009" y="532916"/>
                    <a:pt x="559037" y="517828"/>
                    <a:pt x="562009" y="502512"/>
                  </a:cubicBezTo>
                  <a:cubicBezTo>
                    <a:pt x="564295" y="490625"/>
                    <a:pt x="569553" y="487196"/>
                    <a:pt x="580525" y="485824"/>
                  </a:cubicBezTo>
                  <a:cubicBezTo>
                    <a:pt x="589441" y="484910"/>
                    <a:pt x="597899" y="486510"/>
                    <a:pt x="607729" y="486738"/>
                  </a:cubicBezTo>
                  <a:cubicBezTo>
                    <a:pt x="618244" y="487881"/>
                    <a:pt x="629903" y="486053"/>
                    <a:pt x="641562" y="489024"/>
                  </a:cubicBezTo>
                  <a:cubicBezTo>
                    <a:pt x="659621" y="493368"/>
                    <a:pt x="667165" y="499540"/>
                    <a:pt x="667622" y="515999"/>
                  </a:cubicBezTo>
                  <a:cubicBezTo>
                    <a:pt x="668994" y="482624"/>
                    <a:pt x="706484" y="183843"/>
                    <a:pt x="705570" y="155268"/>
                  </a:cubicBezTo>
                  <a:cubicBezTo>
                    <a:pt x="704655" y="128294"/>
                    <a:pt x="703741" y="100862"/>
                    <a:pt x="700541" y="74115"/>
                  </a:cubicBezTo>
                  <a:cubicBezTo>
                    <a:pt x="698255" y="53541"/>
                    <a:pt x="695511" y="32510"/>
                    <a:pt x="688196" y="13079"/>
                  </a:cubicBezTo>
                  <a:cubicBezTo>
                    <a:pt x="617330" y="7136"/>
                    <a:pt x="464168" y="2792"/>
                    <a:pt x="408390" y="1192"/>
                  </a:cubicBezTo>
                  <a:cubicBezTo>
                    <a:pt x="306434" y="-1551"/>
                    <a:pt x="204707" y="963"/>
                    <a:pt x="102980" y="3478"/>
                  </a:cubicBezTo>
                  <a:cubicBezTo>
                    <a:pt x="97951" y="3478"/>
                    <a:pt x="41715" y="1649"/>
                    <a:pt x="22056" y="5307"/>
                  </a:cubicBezTo>
                  <a:cubicBezTo>
                    <a:pt x="3768" y="8964"/>
                    <a:pt x="5368" y="13308"/>
                    <a:pt x="1482" y="31367"/>
                  </a:cubicBezTo>
                  <a:cubicBezTo>
                    <a:pt x="339" y="36396"/>
                    <a:pt x="-1490" y="113435"/>
                    <a:pt x="2167" y="146810"/>
                  </a:cubicBezTo>
                  <a:cubicBezTo>
                    <a:pt x="8568" y="206932"/>
                    <a:pt x="26170" y="457935"/>
                    <a:pt x="32800" y="523086"/>
                  </a:cubicBezTo>
                  <a:cubicBezTo>
                    <a:pt x="36000" y="555547"/>
                    <a:pt x="44916" y="671447"/>
                    <a:pt x="51545" y="756258"/>
                  </a:cubicBezTo>
                  <a:cubicBezTo>
                    <a:pt x="51545" y="755115"/>
                    <a:pt x="51316" y="754200"/>
                    <a:pt x="51316" y="753057"/>
                  </a:cubicBezTo>
                  <a:cubicBezTo>
                    <a:pt x="60460" y="763116"/>
                    <a:pt x="70747" y="772031"/>
                    <a:pt x="81949" y="780489"/>
                  </a:cubicBezTo>
                  <a:close/>
                  <a:moveTo>
                    <a:pt x="239683" y="764259"/>
                  </a:moveTo>
                  <a:cubicBezTo>
                    <a:pt x="238540" y="782318"/>
                    <a:pt x="236025" y="785290"/>
                    <a:pt x="217966" y="788033"/>
                  </a:cubicBezTo>
                  <a:cubicBezTo>
                    <a:pt x="212937" y="788719"/>
                    <a:pt x="207907" y="788490"/>
                    <a:pt x="202878" y="788719"/>
                  </a:cubicBezTo>
                  <a:cubicBezTo>
                    <a:pt x="197849" y="788719"/>
                    <a:pt x="192820" y="788719"/>
                    <a:pt x="189848" y="788719"/>
                  </a:cubicBezTo>
                  <a:cubicBezTo>
                    <a:pt x="135213" y="791462"/>
                    <a:pt x="130412" y="780718"/>
                    <a:pt x="125383" y="731112"/>
                  </a:cubicBezTo>
                  <a:cubicBezTo>
                    <a:pt x="124240" y="720368"/>
                    <a:pt x="124468" y="709166"/>
                    <a:pt x="124697" y="698422"/>
                  </a:cubicBezTo>
                  <a:cubicBezTo>
                    <a:pt x="125154" y="683792"/>
                    <a:pt x="132469" y="674876"/>
                    <a:pt x="146871" y="673733"/>
                  </a:cubicBezTo>
                  <a:cubicBezTo>
                    <a:pt x="159901" y="672590"/>
                    <a:pt x="198763" y="673505"/>
                    <a:pt x="205393" y="672819"/>
                  </a:cubicBezTo>
                  <a:cubicBezTo>
                    <a:pt x="223909" y="670304"/>
                    <a:pt x="236482" y="678762"/>
                    <a:pt x="240369" y="697279"/>
                  </a:cubicBezTo>
                  <a:cubicBezTo>
                    <a:pt x="242197" y="705280"/>
                    <a:pt x="240597" y="750543"/>
                    <a:pt x="239683" y="764259"/>
                  </a:cubicBezTo>
                  <a:close/>
                  <a:moveTo>
                    <a:pt x="239226" y="577721"/>
                  </a:moveTo>
                  <a:cubicBezTo>
                    <a:pt x="238083" y="587551"/>
                    <a:pt x="230996" y="593038"/>
                    <a:pt x="221166" y="593495"/>
                  </a:cubicBezTo>
                  <a:cubicBezTo>
                    <a:pt x="208822" y="593952"/>
                    <a:pt x="196477" y="593723"/>
                    <a:pt x="184133" y="593723"/>
                  </a:cubicBezTo>
                  <a:cubicBezTo>
                    <a:pt x="184133" y="593723"/>
                    <a:pt x="184133" y="593723"/>
                    <a:pt x="184133" y="593495"/>
                  </a:cubicBezTo>
                  <a:cubicBezTo>
                    <a:pt x="171103" y="593495"/>
                    <a:pt x="157844" y="594181"/>
                    <a:pt x="144814" y="593266"/>
                  </a:cubicBezTo>
                  <a:cubicBezTo>
                    <a:pt x="134755" y="592580"/>
                    <a:pt x="127897" y="588008"/>
                    <a:pt x="127440" y="575435"/>
                  </a:cubicBezTo>
                  <a:cubicBezTo>
                    <a:pt x="126526" y="554404"/>
                    <a:pt x="121725" y="533830"/>
                    <a:pt x="122411" y="512570"/>
                  </a:cubicBezTo>
                  <a:cubicBezTo>
                    <a:pt x="123097" y="489710"/>
                    <a:pt x="127212" y="486510"/>
                    <a:pt x="150529" y="488796"/>
                  </a:cubicBezTo>
                  <a:cubicBezTo>
                    <a:pt x="172246" y="491082"/>
                    <a:pt x="195334" y="489253"/>
                    <a:pt x="217051" y="490167"/>
                  </a:cubicBezTo>
                  <a:cubicBezTo>
                    <a:pt x="228253" y="490625"/>
                    <a:pt x="236025" y="497254"/>
                    <a:pt x="238311" y="508455"/>
                  </a:cubicBezTo>
                  <a:cubicBezTo>
                    <a:pt x="242883" y="531544"/>
                    <a:pt x="241969" y="554633"/>
                    <a:pt x="239226" y="577721"/>
                  </a:cubicBezTo>
                  <a:close/>
                  <a:moveTo>
                    <a:pt x="220480" y="427074"/>
                  </a:moveTo>
                  <a:cubicBezTo>
                    <a:pt x="197163" y="426845"/>
                    <a:pt x="174075" y="427760"/>
                    <a:pt x="150757" y="427531"/>
                  </a:cubicBezTo>
                  <a:cubicBezTo>
                    <a:pt x="128583" y="427302"/>
                    <a:pt x="124468" y="424102"/>
                    <a:pt x="119439" y="402385"/>
                  </a:cubicBezTo>
                  <a:cubicBezTo>
                    <a:pt x="113038" y="374496"/>
                    <a:pt x="109152" y="341120"/>
                    <a:pt x="118296" y="313231"/>
                  </a:cubicBezTo>
                  <a:cubicBezTo>
                    <a:pt x="123097" y="298601"/>
                    <a:pt x="188705" y="305230"/>
                    <a:pt x="212708" y="305230"/>
                  </a:cubicBezTo>
                  <a:cubicBezTo>
                    <a:pt x="226195" y="305230"/>
                    <a:pt x="231225" y="309802"/>
                    <a:pt x="236025" y="323518"/>
                  </a:cubicBezTo>
                  <a:cubicBezTo>
                    <a:pt x="242426" y="341806"/>
                    <a:pt x="242883" y="396899"/>
                    <a:pt x="242883" y="405585"/>
                  </a:cubicBezTo>
                  <a:cubicBezTo>
                    <a:pt x="242883" y="422045"/>
                    <a:pt x="236711" y="427074"/>
                    <a:pt x="220480" y="427074"/>
                  </a:cubicBezTo>
                  <a:close/>
                  <a:moveTo>
                    <a:pt x="383701" y="770888"/>
                  </a:moveTo>
                  <a:cubicBezTo>
                    <a:pt x="383472" y="779575"/>
                    <a:pt x="377071" y="784376"/>
                    <a:pt x="370213" y="786204"/>
                  </a:cubicBezTo>
                  <a:cubicBezTo>
                    <a:pt x="346896" y="792377"/>
                    <a:pt x="323579" y="791005"/>
                    <a:pt x="293404" y="789862"/>
                  </a:cubicBezTo>
                  <a:cubicBezTo>
                    <a:pt x="284260" y="791005"/>
                    <a:pt x="277173" y="783461"/>
                    <a:pt x="277402" y="773631"/>
                  </a:cubicBezTo>
                  <a:cubicBezTo>
                    <a:pt x="278088" y="745285"/>
                    <a:pt x="274430" y="716481"/>
                    <a:pt x="278773" y="688592"/>
                  </a:cubicBezTo>
                  <a:cubicBezTo>
                    <a:pt x="281059" y="673962"/>
                    <a:pt x="293632" y="674648"/>
                    <a:pt x="309634" y="675333"/>
                  </a:cubicBezTo>
                  <a:cubicBezTo>
                    <a:pt x="315349" y="675562"/>
                    <a:pt x="321293" y="676019"/>
                    <a:pt x="327008" y="676248"/>
                  </a:cubicBezTo>
                  <a:cubicBezTo>
                    <a:pt x="327008" y="676019"/>
                    <a:pt x="327008" y="675791"/>
                    <a:pt x="327008" y="675562"/>
                  </a:cubicBezTo>
                  <a:cubicBezTo>
                    <a:pt x="339352" y="676476"/>
                    <a:pt x="351697" y="677162"/>
                    <a:pt x="364041" y="678762"/>
                  </a:cubicBezTo>
                  <a:cubicBezTo>
                    <a:pt x="379129" y="680820"/>
                    <a:pt x="382558" y="684706"/>
                    <a:pt x="384387" y="699108"/>
                  </a:cubicBezTo>
                  <a:cubicBezTo>
                    <a:pt x="387358" y="723339"/>
                    <a:pt x="384158" y="746885"/>
                    <a:pt x="383701" y="770888"/>
                  </a:cubicBezTo>
                  <a:close/>
                  <a:moveTo>
                    <a:pt x="386901" y="579322"/>
                  </a:moveTo>
                  <a:cubicBezTo>
                    <a:pt x="385301" y="589380"/>
                    <a:pt x="380500" y="594409"/>
                    <a:pt x="369756" y="595095"/>
                  </a:cubicBezTo>
                  <a:cubicBezTo>
                    <a:pt x="356040" y="596238"/>
                    <a:pt x="342324" y="596009"/>
                    <a:pt x="327237" y="594409"/>
                  </a:cubicBezTo>
                  <a:cubicBezTo>
                    <a:pt x="317864" y="594409"/>
                    <a:pt x="306891" y="594866"/>
                    <a:pt x="296147" y="594409"/>
                  </a:cubicBezTo>
                  <a:cubicBezTo>
                    <a:pt x="282431" y="593723"/>
                    <a:pt x="279459" y="591209"/>
                    <a:pt x="278773" y="577721"/>
                  </a:cubicBezTo>
                  <a:cubicBezTo>
                    <a:pt x="278088" y="565377"/>
                    <a:pt x="279231" y="553033"/>
                    <a:pt x="279231" y="540688"/>
                  </a:cubicBezTo>
                  <a:cubicBezTo>
                    <a:pt x="279231" y="528572"/>
                    <a:pt x="277402" y="492453"/>
                    <a:pt x="284260" y="492225"/>
                  </a:cubicBezTo>
                  <a:cubicBezTo>
                    <a:pt x="311463" y="490853"/>
                    <a:pt x="347125" y="486053"/>
                    <a:pt x="373871" y="495425"/>
                  </a:cubicBezTo>
                  <a:cubicBezTo>
                    <a:pt x="391702" y="501597"/>
                    <a:pt x="388959" y="507998"/>
                    <a:pt x="389187" y="527201"/>
                  </a:cubicBezTo>
                  <a:cubicBezTo>
                    <a:pt x="389873" y="544803"/>
                    <a:pt x="389644" y="562177"/>
                    <a:pt x="386901" y="579322"/>
                  </a:cubicBezTo>
                  <a:close/>
                  <a:moveTo>
                    <a:pt x="389644" y="407871"/>
                  </a:moveTo>
                  <a:cubicBezTo>
                    <a:pt x="386673" y="424331"/>
                    <a:pt x="383015" y="427988"/>
                    <a:pt x="366556" y="426617"/>
                  </a:cubicBezTo>
                  <a:cubicBezTo>
                    <a:pt x="340495" y="424331"/>
                    <a:pt x="314435" y="422959"/>
                    <a:pt x="288146" y="425474"/>
                  </a:cubicBezTo>
                  <a:cubicBezTo>
                    <a:pt x="277630" y="426617"/>
                    <a:pt x="270544" y="420902"/>
                    <a:pt x="269629" y="411300"/>
                  </a:cubicBezTo>
                  <a:cubicBezTo>
                    <a:pt x="266200" y="380211"/>
                    <a:pt x="263000" y="349121"/>
                    <a:pt x="265972" y="318032"/>
                  </a:cubicBezTo>
                  <a:cubicBezTo>
                    <a:pt x="267343" y="303630"/>
                    <a:pt x="268944" y="302944"/>
                    <a:pt x="284488" y="303401"/>
                  </a:cubicBezTo>
                  <a:cubicBezTo>
                    <a:pt x="313521" y="304316"/>
                    <a:pt x="342553" y="305459"/>
                    <a:pt x="371585" y="307059"/>
                  </a:cubicBezTo>
                  <a:cubicBezTo>
                    <a:pt x="386444" y="307745"/>
                    <a:pt x="388501" y="310259"/>
                    <a:pt x="389873" y="325575"/>
                  </a:cubicBezTo>
                  <a:cubicBezTo>
                    <a:pt x="390102" y="326947"/>
                    <a:pt x="389873" y="328547"/>
                    <a:pt x="389873" y="329919"/>
                  </a:cubicBezTo>
                  <a:cubicBezTo>
                    <a:pt x="389873" y="337234"/>
                    <a:pt x="389873" y="344549"/>
                    <a:pt x="389873" y="351864"/>
                  </a:cubicBezTo>
                  <a:cubicBezTo>
                    <a:pt x="389416" y="363294"/>
                    <a:pt x="391016" y="400785"/>
                    <a:pt x="389644" y="407871"/>
                  </a:cubicBezTo>
                  <a:close/>
                  <a:moveTo>
                    <a:pt x="518118" y="771803"/>
                  </a:moveTo>
                  <a:cubicBezTo>
                    <a:pt x="515832" y="781861"/>
                    <a:pt x="510345" y="789633"/>
                    <a:pt x="498915" y="788948"/>
                  </a:cubicBezTo>
                  <a:cubicBezTo>
                    <a:pt x="481999" y="788033"/>
                    <a:pt x="459139" y="788490"/>
                    <a:pt x="442451" y="789862"/>
                  </a:cubicBezTo>
                  <a:cubicBezTo>
                    <a:pt x="418448" y="791919"/>
                    <a:pt x="418448" y="787576"/>
                    <a:pt x="416848" y="763573"/>
                  </a:cubicBezTo>
                  <a:cubicBezTo>
                    <a:pt x="415248" y="739113"/>
                    <a:pt x="414562" y="716024"/>
                    <a:pt x="419591" y="692478"/>
                  </a:cubicBezTo>
                  <a:cubicBezTo>
                    <a:pt x="421420" y="684706"/>
                    <a:pt x="426906" y="679905"/>
                    <a:pt x="435136" y="679448"/>
                  </a:cubicBezTo>
                  <a:cubicBezTo>
                    <a:pt x="450452" y="678762"/>
                    <a:pt x="471712" y="677848"/>
                    <a:pt x="491143" y="678534"/>
                  </a:cubicBezTo>
                  <a:cubicBezTo>
                    <a:pt x="519032" y="677848"/>
                    <a:pt x="517432" y="683106"/>
                    <a:pt x="519261" y="704594"/>
                  </a:cubicBezTo>
                  <a:cubicBezTo>
                    <a:pt x="519718" y="714424"/>
                    <a:pt x="521318" y="758315"/>
                    <a:pt x="518118" y="771803"/>
                  </a:cubicBezTo>
                  <a:close/>
                  <a:moveTo>
                    <a:pt x="415705" y="331976"/>
                  </a:moveTo>
                  <a:cubicBezTo>
                    <a:pt x="416619" y="311402"/>
                    <a:pt x="422563" y="307059"/>
                    <a:pt x="442680" y="307287"/>
                  </a:cubicBezTo>
                  <a:cubicBezTo>
                    <a:pt x="452052" y="307516"/>
                    <a:pt x="487942" y="307287"/>
                    <a:pt x="511945" y="309116"/>
                  </a:cubicBezTo>
                  <a:cubicBezTo>
                    <a:pt x="524518" y="312317"/>
                    <a:pt x="524518" y="312317"/>
                    <a:pt x="525204" y="321461"/>
                  </a:cubicBezTo>
                  <a:cubicBezTo>
                    <a:pt x="527719" y="349807"/>
                    <a:pt x="524518" y="377925"/>
                    <a:pt x="523375" y="406271"/>
                  </a:cubicBezTo>
                  <a:cubicBezTo>
                    <a:pt x="522690" y="420444"/>
                    <a:pt x="515146" y="427531"/>
                    <a:pt x="500515" y="426617"/>
                  </a:cubicBezTo>
                  <a:cubicBezTo>
                    <a:pt x="478798" y="425474"/>
                    <a:pt x="457081" y="428217"/>
                    <a:pt x="435593" y="424102"/>
                  </a:cubicBezTo>
                  <a:cubicBezTo>
                    <a:pt x="422791" y="421587"/>
                    <a:pt x="415705" y="416558"/>
                    <a:pt x="415248" y="403528"/>
                  </a:cubicBezTo>
                  <a:cubicBezTo>
                    <a:pt x="414790" y="379754"/>
                    <a:pt x="414562" y="355751"/>
                    <a:pt x="415705" y="331976"/>
                  </a:cubicBezTo>
                  <a:close/>
                  <a:moveTo>
                    <a:pt x="535034" y="579322"/>
                  </a:moveTo>
                  <a:cubicBezTo>
                    <a:pt x="533662" y="590294"/>
                    <a:pt x="524976" y="594409"/>
                    <a:pt x="514460" y="594638"/>
                  </a:cubicBezTo>
                  <a:cubicBezTo>
                    <a:pt x="505087" y="594866"/>
                    <a:pt x="495715" y="594638"/>
                    <a:pt x="486342" y="594638"/>
                  </a:cubicBezTo>
                  <a:cubicBezTo>
                    <a:pt x="474684" y="593952"/>
                    <a:pt x="462111" y="594866"/>
                    <a:pt x="450223" y="594866"/>
                  </a:cubicBezTo>
                  <a:cubicBezTo>
                    <a:pt x="432850" y="595095"/>
                    <a:pt x="429192" y="589151"/>
                    <a:pt x="428506" y="577493"/>
                  </a:cubicBezTo>
                  <a:cubicBezTo>
                    <a:pt x="427135" y="555090"/>
                    <a:pt x="421648" y="533144"/>
                    <a:pt x="423249" y="510513"/>
                  </a:cubicBezTo>
                  <a:cubicBezTo>
                    <a:pt x="424849" y="490167"/>
                    <a:pt x="425306" y="491768"/>
                    <a:pt x="444508" y="489482"/>
                  </a:cubicBezTo>
                  <a:cubicBezTo>
                    <a:pt x="468740" y="486510"/>
                    <a:pt x="493429" y="488567"/>
                    <a:pt x="517203" y="490625"/>
                  </a:cubicBezTo>
                  <a:cubicBezTo>
                    <a:pt x="527947" y="491539"/>
                    <a:pt x="531834" y="497025"/>
                    <a:pt x="534805" y="506169"/>
                  </a:cubicBezTo>
                  <a:cubicBezTo>
                    <a:pt x="542349" y="530630"/>
                    <a:pt x="538006" y="554861"/>
                    <a:pt x="535034" y="579322"/>
                  </a:cubicBezTo>
                  <a:close/>
                  <a:moveTo>
                    <a:pt x="660078" y="351636"/>
                  </a:moveTo>
                  <a:cubicBezTo>
                    <a:pt x="660078" y="366952"/>
                    <a:pt x="658935" y="382040"/>
                    <a:pt x="656421" y="397127"/>
                  </a:cubicBezTo>
                  <a:cubicBezTo>
                    <a:pt x="653678" y="412901"/>
                    <a:pt x="655735" y="417701"/>
                    <a:pt x="640647" y="418387"/>
                  </a:cubicBezTo>
                  <a:cubicBezTo>
                    <a:pt x="618930" y="419301"/>
                    <a:pt x="594699" y="419073"/>
                    <a:pt x="572982" y="421587"/>
                  </a:cubicBezTo>
                  <a:cubicBezTo>
                    <a:pt x="557437" y="423416"/>
                    <a:pt x="549207" y="418616"/>
                    <a:pt x="549664" y="403071"/>
                  </a:cubicBezTo>
                  <a:cubicBezTo>
                    <a:pt x="550350" y="379982"/>
                    <a:pt x="551950" y="356894"/>
                    <a:pt x="553322" y="333805"/>
                  </a:cubicBezTo>
                  <a:cubicBezTo>
                    <a:pt x="554694" y="310945"/>
                    <a:pt x="557437" y="305687"/>
                    <a:pt x="580525" y="308202"/>
                  </a:cubicBezTo>
                  <a:cubicBezTo>
                    <a:pt x="600642" y="310259"/>
                    <a:pt x="624874" y="309345"/>
                    <a:pt x="644991" y="309116"/>
                  </a:cubicBezTo>
                  <a:cubicBezTo>
                    <a:pt x="654821" y="309116"/>
                    <a:pt x="659850" y="314145"/>
                    <a:pt x="660078" y="323747"/>
                  </a:cubicBezTo>
                  <a:cubicBezTo>
                    <a:pt x="660307" y="332891"/>
                    <a:pt x="660078" y="342263"/>
                    <a:pt x="660078" y="351636"/>
                  </a:cubicBezTo>
                  <a:close/>
                  <a:moveTo>
                    <a:pt x="102294" y="116406"/>
                  </a:moveTo>
                  <a:cubicBezTo>
                    <a:pt x="104123" y="105205"/>
                    <a:pt x="109152" y="96518"/>
                    <a:pt x="121039" y="96061"/>
                  </a:cubicBezTo>
                  <a:cubicBezTo>
                    <a:pt x="141385" y="94918"/>
                    <a:pt x="324951" y="90346"/>
                    <a:pt x="358326" y="90117"/>
                  </a:cubicBezTo>
                  <a:cubicBezTo>
                    <a:pt x="417305" y="89889"/>
                    <a:pt x="476284" y="89660"/>
                    <a:pt x="535034" y="91032"/>
                  </a:cubicBezTo>
                  <a:cubicBezTo>
                    <a:pt x="571381" y="91946"/>
                    <a:pt x="610472" y="88289"/>
                    <a:pt x="646362" y="94461"/>
                  </a:cubicBezTo>
                  <a:cubicBezTo>
                    <a:pt x="666708" y="97890"/>
                    <a:pt x="670137" y="109777"/>
                    <a:pt x="668994" y="130580"/>
                  </a:cubicBezTo>
                  <a:cubicBezTo>
                    <a:pt x="667622" y="155954"/>
                    <a:pt x="665793" y="181557"/>
                    <a:pt x="663279" y="206703"/>
                  </a:cubicBezTo>
                  <a:cubicBezTo>
                    <a:pt x="660307" y="234821"/>
                    <a:pt x="649334" y="246708"/>
                    <a:pt x="621902" y="247166"/>
                  </a:cubicBezTo>
                  <a:cubicBezTo>
                    <a:pt x="527033" y="251966"/>
                    <a:pt x="376843" y="253795"/>
                    <a:pt x="351925" y="253795"/>
                  </a:cubicBezTo>
                  <a:cubicBezTo>
                    <a:pt x="293404" y="255395"/>
                    <a:pt x="145042" y="252652"/>
                    <a:pt x="131326" y="249452"/>
                  </a:cubicBezTo>
                  <a:cubicBezTo>
                    <a:pt x="116696" y="245794"/>
                    <a:pt x="108924" y="237564"/>
                    <a:pt x="106409" y="222705"/>
                  </a:cubicBezTo>
                  <a:cubicBezTo>
                    <a:pt x="104809" y="213333"/>
                    <a:pt x="104123" y="203960"/>
                    <a:pt x="104123" y="194588"/>
                  </a:cubicBezTo>
                  <a:cubicBezTo>
                    <a:pt x="104352" y="174242"/>
                    <a:pt x="101380" y="122350"/>
                    <a:pt x="102294" y="116406"/>
                  </a:cubicBezTo>
                  <a:close/>
                </a:path>
              </a:pathLst>
            </a:custGeom>
            <a:solidFill>
              <a:srgbClr val="FFFFFF"/>
            </a:solidFill>
            <a:ln w="2286" cap="flat">
              <a:noFill/>
              <a:prstDash val="solid"/>
              <a:miter/>
            </a:ln>
          </p:spPr>
          <p:txBody>
            <a:bodyPr rtlCol="0" anchor="ctr"/>
            <a:lstStyle/>
            <a:p>
              <a:endParaRPr lang="en-US"/>
            </a:p>
          </p:txBody>
        </p:sp>
        <p:sp>
          <p:nvSpPr>
            <p:cNvPr id="195" name="Freeform 1696">
              <a:extLst>
                <a:ext uri="{FF2B5EF4-FFF2-40B4-BE49-F238E27FC236}">
                  <a16:creationId xmlns:a16="http://schemas.microsoft.com/office/drawing/2014/main" id="{3F7AA73B-173E-B55A-C290-EC4F38785715}"/>
                </a:ext>
              </a:extLst>
            </p:cNvPr>
            <p:cNvSpPr/>
            <p:nvPr/>
          </p:nvSpPr>
          <p:spPr>
            <a:xfrm>
              <a:off x="4353510" y="2478938"/>
              <a:ext cx="1828" cy="2286"/>
            </a:xfrm>
            <a:custGeom>
              <a:avLst/>
              <a:gdLst>
                <a:gd name="connsiteX0" fmla="*/ 1829 w 1828"/>
                <a:gd name="connsiteY0" fmla="*/ 0 h 2286"/>
                <a:gd name="connsiteX1" fmla="*/ 0 w 1828"/>
                <a:gd name="connsiteY1" fmla="*/ 0 h 2286"/>
                <a:gd name="connsiteX2" fmla="*/ 1829 w 1828"/>
                <a:gd name="connsiteY2" fmla="*/ 0 h 2286"/>
              </a:gdLst>
              <a:ahLst/>
              <a:cxnLst>
                <a:cxn ang="0">
                  <a:pos x="connsiteX0" y="connsiteY0"/>
                </a:cxn>
                <a:cxn ang="0">
                  <a:pos x="connsiteX1" y="connsiteY1"/>
                </a:cxn>
                <a:cxn ang="0">
                  <a:pos x="connsiteX2" y="connsiteY2"/>
                </a:cxn>
              </a:cxnLst>
              <a:rect l="l" t="t" r="r" b="b"/>
              <a:pathLst>
                <a:path w="1828" h="2286">
                  <a:moveTo>
                    <a:pt x="1829" y="0"/>
                  </a:moveTo>
                  <a:cubicBezTo>
                    <a:pt x="1143" y="0"/>
                    <a:pt x="686" y="0"/>
                    <a:pt x="0" y="0"/>
                  </a:cubicBezTo>
                  <a:cubicBezTo>
                    <a:pt x="457" y="0"/>
                    <a:pt x="1143" y="0"/>
                    <a:pt x="1829" y="0"/>
                  </a:cubicBezTo>
                  <a:close/>
                </a:path>
              </a:pathLst>
            </a:custGeom>
            <a:solidFill>
              <a:srgbClr val="FFFFFF"/>
            </a:solidFill>
            <a:ln w="2286" cap="flat">
              <a:noFill/>
              <a:prstDash val="solid"/>
              <a:miter/>
            </a:ln>
          </p:spPr>
          <p:txBody>
            <a:bodyPr rtlCol="0" anchor="ctr"/>
            <a:lstStyle/>
            <a:p>
              <a:endParaRPr lang="en-US"/>
            </a:p>
          </p:txBody>
        </p:sp>
        <p:sp>
          <p:nvSpPr>
            <p:cNvPr id="196" name="Freeform 1697">
              <a:extLst>
                <a:ext uri="{FF2B5EF4-FFF2-40B4-BE49-F238E27FC236}">
                  <a16:creationId xmlns:a16="http://schemas.microsoft.com/office/drawing/2014/main" id="{5B0D0033-8386-9E03-1D25-368DB0615AA9}"/>
                </a:ext>
              </a:extLst>
            </p:cNvPr>
            <p:cNvSpPr/>
            <p:nvPr/>
          </p:nvSpPr>
          <p:spPr>
            <a:xfrm>
              <a:off x="4416147" y="2371725"/>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97" name="Freeform 1698">
              <a:extLst>
                <a:ext uri="{FF2B5EF4-FFF2-40B4-BE49-F238E27FC236}">
                  <a16:creationId xmlns:a16="http://schemas.microsoft.com/office/drawing/2014/main" id="{88B3862A-57FC-EB33-05C1-25A5A511398D}"/>
                </a:ext>
              </a:extLst>
            </p:cNvPr>
            <p:cNvSpPr/>
            <p:nvPr/>
          </p:nvSpPr>
          <p:spPr>
            <a:xfrm>
              <a:off x="4359911" y="2478938"/>
              <a:ext cx="2743" cy="2286"/>
            </a:xfrm>
            <a:custGeom>
              <a:avLst/>
              <a:gdLst>
                <a:gd name="connsiteX0" fmla="*/ 2743 w 2743"/>
                <a:gd name="connsiteY0" fmla="*/ 0 h 2286"/>
                <a:gd name="connsiteX1" fmla="*/ 0 w 2743"/>
                <a:gd name="connsiteY1" fmla="*/ 0 h 2286"/>
                <a:gd name="connsiteX2" fmla="*/ 2743 w 2743"/>
                <a:gd name="connsiteY2" fmla="*/ 0 h 2286"/>
              </a:gdLst>
              <a:ahLst/>
              <a:cxnLst>
                <a:cxn ang="0">
                  <a:pos x="connsiteX0" y="connsiteY0"/>
                </a:cxn>
                <a:cxn ang="0">
                  <a:pos x="connsiteX1" y="connsiteY1"/>
                </a:cxn>
                <a:cxn ang="0">
                  <a:pos x="connsiteX2" y="connsiteY2"/>
                </a:cxn>
              </a:cxnLst>
              <a:rect l="l" t="t" r="r" b="b"/>
              <a:pathLst>
                <a:path w="2743" h="2286">
                  <a:moveTo>
                    <a:pt x="2743" y="0"/>
                  </a:moveTo>
                  <a:cubicBezTo>
                    <a:pt x="1829" y="0"/>
                    <a:pt x="914" y="0"/>
                    <a:pt x="0" y="0"/>
                  </a:cubicBezTo>
                  <a:cubicBezTo>
                    <a:pt x="914" y="0"/>
                    <a:pt x="1829" y="0"/>
                    <a:pt x="2743" y="0"/>
                  </a:cubicBezTo>
                  <a:close/>
                </a:path>
              </a:pathLst>
            </a:custGeom>
            <a:solidFill>
              <a:srgbClr val="FFFFFF"/>
            </a:solidFill>
            <a:ln w="2286" cap="flat">
              <a:noFill/>
              <a:prstDash val="solid"/>
              <a:miter/>
            </a:ln>
          </p:spPr>
          <p:txBody>
            <a:bodyPr rtlCol="0" anchor="ctr"/>
            <a:lstStyle/>
            <a:p>
              <a:endParaRPr lang="en-US"/>
            </a:p>
          </p:txBody>
        </p:sp>
        <p:sp>
          <p:nvSpPr>
            <p:cNvPr id="198" name="Freeform 1699">
              <a:extLst>
                <a:ext uri="{FF2B5EF4-FFF2-40B4-BE49-F238E27FC236}">
                  <a16:creationId xmlns:a16="http://schemas.microsoft.com/office/drawing/2014/main" id="{6423475D-CDF4-9C8A-3CB8-771538630654}"/>
                </a:ext>
              </a:extLst>
            </p:cNvPr>
            <p:cNvSpPr/>
            <p:nvPr/>
          </p:nvSpPr>
          <p:spPr>
            <a:xfrm>
              <a:off x="4433292" y="2257882"/>
              <a:ext cx="228" cy="2057"/>
            </a:xfrm>
            <a:custGeom>
              <a:avLst/>
              <a:gdLst>
                <a:gd name="connsiteX0" fmla="*/ 229 w 228"/>
                <a:gd name="connsiteY0" fmla="*/ 0 h 2057"/>
                <a:gd name="connsiteX1" fmla="*/ 0 w 228"/>
                <a:gd name="connsiteY1" fmla="*/ 2057 h 2057"/>
                <a:gd name="connsiteX2" fmla="*/ 229 w 228"/>
                <a:gd name="connsiteY2" fmla="*/ 0 h 2057"/>
              </a:gdLst>
              <a:ahLst/>
              <a:cxnLst>
                <a:cxn ang="0">
                  <a:pos x="connsiteX0" y="connsiteY0"/>
                </a:cxn>
                <a:cxn ang="0">
                  <a:pos x="connsiteX1" y="connsiteY1"/>
                </a:cxn>
                <a:cxn ang="0">
                  <a:pos x="connsiteX2" y="connsiteY2"/>
                </a:cxn>
              </a:cxnLst>
              <a:rect l="l" t="t" r="r" b="b"/>
              <a:pathLst>
                <a:path w="228" h="2057">
                  <a:moveTo>
                    <a:pt x="229" y="0"/>
                  </a:moveTo>
                  <a:cubicBezTo>
                    <a:pt x="229" y="686"/>
                    <a:pt x="0" y="1372"/>
                    <a:pt x="0" y="2057"/>
                  </a:cubicBezTo>
                  <a:cubicBezTo>
                    <a:pt x="0" y="1143"/>
                    <a:pt x="0" y="686"/>
                    <a:pt x="229" y="0"/>
                  </a:cubicBezTo>
                  <a:close/>
                </a:path>
              </a:pathLst>
            </a:custGeom>
            <a:solidFill>
              <a:srgbClr val="FFFFFF"/>
            </a:solidFill>
            <a:ln w="2286" cap="flat">
              <a:noFill/>
              <a:prstDash val="solid"/>
              <a:miter/>
            </a:ln>
          </p:spPr>
          <p:txBody>
            <a:bodyPr rtlCol="0" anchor="ctr"/>
            <a:lstStyle/>
            <a:p>
              <a:endParaRPr lang="en-US"/>
            </a:p>
          </p:txBody>
        </p:sp>
        <p:sp>
          <p:nvSpPr>
            <p:cNvPr id="199" name="Freeform 1700">
              <a:extLst>
                <a:ext uri="{FF2B5EF4-FFF2-40B4-BE49-F238E27FC236}">
                  <a16:creationId xmlns:a16="http://schemas.microsoft.com/office/drawing/2014/main" id="{FBA8D316-69AD-2103-2D04-5BF78DFFCED5}"/>
                </a:ext>
              </a:extLst>
            </p:cNvPr>
            <p:cNvSpPr/>
            <p:nvPr/>
          </p:nvSpPr>
          <p:spPr>
            <a:xfrm>
              <a:off x="4438549" y="2205532"/>
              <a:ext cx="2286" cy="171"/>
            </a:xfrm>
            <a:custGeom>
              <a:avLst/>
              <a:gdLst>
                <a:gd name="connsiteX0" fmla="*/ 0 w 2286"/>
                <a:gd name="connsiteY0" fmla="*/ 0 h 171"/>
                <a:gd name="connsiteX1" fmla="*/ 0 w 2286"/>
                <a:gd name="connsiteY1" fmla="*/ 0 h 171"/>
                <a:gd name="connsiteX2" fmla="*/ 0 w 2286"/>
                <a:gd name="connsiteY2" fmla="*/ 0 h 171"/>
              </a:gdLst>
              <a:ahLst/>
              <a:cxnLst>
                <a:cxn ang="0">
                  <a:pos x="connsiteX0" y="connsiteY0"/>
                </a:cxn>
                <a:cxn ang="0">
                  <a:pos x="connsiteX1" y="connsiteY1"/>
                </a:cxn>
                <a:cxn ang="0">
                  <a:pos x="connsiteX2" y="connsiteY2"/>
                </a:cxn>
              </a:cxnLst>
              <a:rect l="l" t="t" r="r" b="b"/>
              <a:pathLst>
                <a:path w="2286" h="171">
                  <a:moveTo>
                    <a:pt x="0" y="0"/>
                  </a:moveTo>
                  <a:cubicBezTo>
                    <a:pt x="0" y="229"/>
                    <a:pt x="0" y="229"/>
                    <a:pt x="0" y="0"/>
                  </a:cubicBezTo>
                  <a:cubicBezTo>
                    <a:pt x="0" y="229"/>
                    <a:pt x="0" y="229"/>
                    <a:pt x="0" y="0"/>
                  </a:cubicBezTo>
                  <a:close/>
                </a:path>
              </a:pathLst>
            </a:custGeom>
            <a:solidFill>
              <a:srgbClr val="FFFFFF"/>
            </a:solidFill>
            <a:ln w="2286" cap="flat">
              <a:noFill/>
              <a:prstDash val="solid"/>
              <a:miter/>
            </a:ln>
          </p:spPr>
          <p:txBody>
            <a:bodyPr rtlCol="0" anchor="ctr"/>
            <a:lstStyle/>
            <a:p>
              <a:endParaRPr lang="en-US"/>
            </a:p>
          </p:txBody>
        </p:sp>
        <p:sp>
          <p:nvSpPr>
            <p:cNvPr id="200" name="Freeform 1701">
              <a:extLst>
                <a:ext uri="{FF2B5EF4-FFF2-40B4-BE49-F238E27FC236}">
                  <a16:creationId xmlns:a16="http://schemas.microsoft.com/office/drawing/2014/main" id="{5C484444-EC8D-39B3-A710-2033C0230753}"/>
                </a:ext>
              </a:extLst>
            </p:cNvPr>
            <p:cNvSpPr/>
            <p:nvPr/>
          </p:nvSpPr>
          <p:spPr>
            <a:xfrm>
              <a:off x="4437864" y="2215362"/>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201" name="Freeform 1702">
              <a:extLst>
                <a:ext uri="{FF2B5EF4-FFF2-40B4-BE49-F238E27FC236}">
                  <a16:creationId xmlns:a16="http://schemas.microsoft.com/office/drawing/2014/main" id="{0EB7E904-7DED-F159-336E-9AD7B60F449D}"/>
                </a:ext>
              </a:extLst>
            </p:cNvPr>
            <p:cNvSpPr/>
            <p:nvPr/>
          </p:nvSpPr>
          <p:spPr>
            <a:xfrm>
              <a:off x="4488384" y="1703984"/>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02" name="Freeform 1703">
              <a:extLst>
                <a:ext uri="{FF2B5EF4-FFF2-40B4-BE49-F238E27FC236}">
                  <a16:creationId xmlns:a16="http://schemas.microsoft.com/office/drawing/2014/main" id="{12F982B1-0165-9A78-B9AE-52CA02A98261}"/>
                </a:ext>
              </a:extLst>
            </p:cNvPr>
            <p:cNvSpPr/>
            <p:nvPr/>
          </p:nvSpPr>
          <p:spPr>
            <a:xfrm>
              <a:off x="4486555" y="1703527"/>
              <a:ext cx="101" cy="2286"/>
            </a:xfrm>
            <a:custGeom>
              <a:avLst/>
              <a:gdLst>
                <a:gd name="connsiteX0" fmla="*/ 0 w 101"/>
                <a:gd name="connsiteY0" fmla="*/ 0 h 2286"/>
                <a:gd name="connsiteX1" fmla="*/ 0 w 101"/>
                <a:gd name="connsiteY1" fmla="*/ 0 h 2286"/>
                <a:gd name="connsiteX2" fmla="*/ 0 w 101"/>
                <a:gd name="connsiteY2" fmla="*/ 0 h 2286"/>
              </a:gdLst>
              <a:ahLst/>
              <a:cxnLst>
                <a:cxn ang="0">
                  <a:pos x="connsiteX0" y="connsiteY0"/>
                </a:cxn>
                <a:cxn ang="0">
                  <a:pos x="connsiteX1" y="connsiteY1"/>
                </a:cxn>
                <a:cxn ang="0">
                  <a:pos x="connsiteX2" y="connsiteY2"/>
                </a:cxn>
              </a:cxnLst>
              <a:rect l="l" t="t" r="r" b="b"/>
              <a:pathLst>
                <a:path w="101" h="2286">
                  <a:moveTo>
                    <a:pt x="0" y="0"/>
                  </a:moveTo>
                  <a:cubicBezTo>
                    <a:pt x="0" y="0"/>
                    <a:pt x="229" y="0"/>
                    <a:pt x="0" y="0"/>
                  </a:cubicBezTo>
                  <a:cubicBezTo>
                    <a:pt x="229" y="0"/>
                    <a:pt x="0" y="0"/>
                    <a:pt x="0" y="0"/>
                  </a:cubicBezTo>
                  <a:close/>
                </a:path>
              </a:pathLst>
            </a:custGeom>
            <a:solidFill>
              <a:srgbClr val="FFFFFF"/>
            </a:solidFill>
            <a:ln w="2286" cap="flat">
              <a:noFill/>
              <a:prstDash val="solid"/>
              <a:miter/>
            </a:ln>
          </p:spPr>
          <p:txBody>
            <a:bodyPr rtlCol="0" anchor="ctr"/>
            <a:lstStyle/>
            <a:p>
              <a:endParaRPr lang="en-US"/>
            </a:p>
          </p:txBody>
        </p:sp>
        <p:sp>
          <p:nvSpPr>
            <p:cNvPr id="203" name="Freeform 1704">
              <a:extLst>
                <a:ext uri="{FF2B5EF4-FFF2-40B4-BE49-F238E27FC236}">
                  <a16:creationId xmlns:a16="http://schemas.microsoft.com/office/drawing/2014/main" id="{57475496-E0E8-B32A-FB7A-19AD44BEBA90}"/>
                </a:ext>
              </a:extLst>
            </p:cNvPr>
            <p:cNvSpPr/>
            <p:nvPr/>
          </p:nvSpPr>
          <p:spPr>
            <a:xfrm>
              <a:off x="4437178" y="2222906"/>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204" name="Freeform 1705">
              <a:extLst>
                <a:ext uri="{FF2B5EF4-FFF2-40B4-BE49-F238E27FC236}">
                  <a16:creationId xmlns:a16="http://schemas.microsoft.com/office/drawing/2014/main" id="{05B16C3F-DFAA-99CC-D544-AE796B19836D}"/>
                </a:ext>
              </a:extLst>
            </p:cNvPr>
            <p:cNvSpPr/>
            <p:nvPr/>
          </p:nvSpPr>
          <p:spPr>
            <a:xfrm>
              <a:off x="4436492" y="2230678"/>
              <a:ext cx="228" cy="2057"/>
            </a:xfrm>
            <a:custGeom>
              <a:avLst/>
              <a:gdLst>
                <a:gd name="connsiteX0" fmla="*/ 229 w 228"/>
                <a:gd name="connsiteY0" fmla="*/ 0 h 2057"/>
                <a:gd name="connsiteX1" fmla="*/ 0 w 228"/>
                <a:gd name="connsiteY1" fmla="*/ 2057 h 2057"/>
                <a:gd name="connsiteX2" fmla="*/ 229 w 228"/>
                <a:gd name="connsiteY2" fmla="*/ 0 h 2057"/>
              </a:gdLst>
              <a:ahLst/>
              <a:cxnLst>
                <a:cxn ang="0">
                  <a:pos x="connsiteX0" y="connsiteY0"/>
                </a:cxn>
                <a:cxn ang="0">
                  <a:pos x="connsiteX1" y="connsiteY1"/>
                </a:cxn>
                <a:cxn ang="0">
                  <a:pos x="connsiteX2" y="connsiteY2"/>
                </a:cxn>
              </a:cxnLst>
              <a:rect l="l" t="t" r="r" b="b"/>
              <a:pathLst>
                <a:path w="228" h="2057">
                  <a:moveTo>
                    <a:pt x="229" y="0"/>
                  </a:moveTo>
                  <a:cubicBezTo>
                    <a:pt x="229" y="686"/>
                    <a:pt x="0" y="1372"/>
                    <a:pt x="0" y="2057"/>
                  </a:cubicBezTo>
                  <a:cubicBezTo>
                    <a:pt x="0" y="1372"/>
                    <a:pt x="229" y="686"/>
                    <a:pt x="229" y="0"/>
                  </a:cubicBezTo>
                  <a:close/>
                </a:path>
              </a:pathLst>
            </a:custGeom>
            <a:solidFill>
              <a:srgbClr val="FFFFFF"/>
            </a:solidFill>
            <a:ln w="2286" cap="flat">
              <a:noFill/>
              <a:prstDash val="solid"/>
              <a:miter/>
            </a:ln>
          </p:spPr>
          <p:txBody>
            <a:bodyPr rtlCol="0" anchor="ctr"/>
            <a:lstStyle/>
            <a:p>
              <a:endParaRPr lang="en-US"/>
            </a:p>
          </p:txBody>
        </p:sp>
        <p:sp>
          <p:nvSpPr>
            <p:cNvPr id="205" name="Freeform 1706">
              <a:extLst>
                <a:ext uri="{FF2B5EF4-FFF2-40B4-BE49-F238E27FC236}">
                  <a16:creationId xmlns:a16="http://schemas.microsoft.com/office/drawing/2014/main" id="{7428CD14-C6BE-467B-6C06-BFAEF492BC35}"/>
                </a:ext>
              </a:extLst>
            </p:cNvPr>
            <p:cNvSpPr/>
            <p:nvPr/>
          </p:nvSpPr>
          <p:spPr>
            <a:xfrm>
              <a:off x="4432377" y="2268397"/>
              <a:ext cx="2286" cy="228"/>
            </a:xfrm>
            <a:custGeom>
              <a:avLst/>
              <a:gdLst>
                <a:gd name="connsiteX0" fmla="*/ 0 w 2286"/>
                <a:gd name="connsiteY0" fmla="*/ 0 h 228"/>
                <a:gd name="connsiteX1" fmla="*/ 0 w 2286"/>
                <a:gd name="connsiteY1" fmla="*/ 229 h 228"/>
                <a:gd name="connsiteX2" fmla="*/ 0 w 2286"/>
                <a:gd name="connsiteY2" fmla="*/ 0 h 228"/>
              </a:gdLst>
              <a:ahLst/>
              <a:cxnLst>
                <a:cxn ang="0">
                  <a:pos x="connsiteX0" y="connsiteY0"/>
                </a:cxn>
                <a:cxn ang="0">
                  <a:pos x="connsiteX1" y="connsiteY1"/>
                </a:cxn>
                <a:cxn ang="0">
                  <a:pos x="connsiteX2" y="connsiteY2"/>
                </a:cxn>
              </a:cxnLst>
              <a:rect l="l" t="t" r="r" b="b"/>
              <a:pathLst>
                <a:path w="2286" h="228">
                  <a:moveTo>
                    <a:pt x="0" y="0"/>
                  </a:moveTo>
                  <a:cubicBezTo>
                    <a:pt x="0" y="0"/>
                    <a:pt x="0" y="229"/>
                    <a:pt x="0" y="229"/>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206" name="Freeform 1707">
              <a:extLst>
                <a:ext uri="{FF2B5EF4-FFF2-40B4-BE49-F238E27FC236}">
                  <a16:creationId xmlns:a16="http://schemas.microsoft.com/office/drawing/2014/main" id="{12A19D66-F289-88DC-9627-A5D353BE594E}"/>
                </a:ext>
              </a:extLst>
            </p:cNvPr>
            <p:cNvSpPr/>
            <p:nvPr/>
          </p:nvSpPr>
          <p:spPr>
            <a:xfrm>
              <a:off x="4484041" y="1703070"/>
              <a:ext cx="685" cy="171"/>
            </a:xfrm>
            <a:custGeom>
              <a:avLst/>
              <a:gdLst>
                <a:gd name="connsiteX0" fmla="*/ 0 w 685"/>
                <a:gd name="connsiteY0" fmla="*/ 0 h 171"/>
                <a:gd name="connsiteX1" fmla="*/ 686 w 685"/>
                <a:gd name="connsiteY1" fmla="*/ 0 h 171"/>
                <a:gd name="connsiteX2" fmla="*/ 0 w 685"/>
                <a:gd name="connsiteY2" fmla="*/ 0 h 171"/>
              </a:gdLst>
              <a:ahLst/>
              <a:cxnLst>
                <a:cxn ang="0">
                  <a:pos x="connsiteX0" y="connsiteY0"/>
                </a:cxn>
                <a:cxn ang="0">
                  <a:pos x="connsiteX1" y="connsiteY1"/>
                </a:cxn>
                <a:cxn ang="0">
                  <a:pos x="connsiteX2" y="connsiteY2"/>
                </a:cxn>
              </a:cxnLst>
              <a:rect l="l" t="t" r="r" b="b"/>
              <a:pathLst>
                <a:path w="685" h="171">
                  <a:moveTo>
                    <a:pt x="0" y="0"/>
                  </a:moveTo>
                  <a:cubicBezTo>
                    <a:pt x="229" y="0"/>
                    <a:pt x="457" y="0"/>
                    <a:pt x="686" y="0"/>
                  </a:cubicBezTo>
                  <a:cubicBezTo>
                    <a:pt x="229" y="229"/>
                    <a:pt x="0" y="229"/>
                    <a:pt x="0" y="0"/>
                  </a:cubicBezTo>
                  <a:close/>
                </a:path>
              </a:pathLst>
            </a:custGeom>
            <a:solidFill>
              <a:srgbClr val="FFFFFF"/>
            </a:solidFill>
            <a:ln w="2286" cap="flat">
              <a:noFill/>
              <a:prstDash val="solid"/>
              <a:miter/>
            </a:ln>
          </p:spPr>
          <p:txBody>
            <a:bodyPr rtlCol="0" anchor="ctr"/>
            <a:lstStyle/>
            <a:p>
              <a:endParaRPr lang="en-US"/>
            </a:p>
          </p:txBody>
        </p:sp>
        <p:sp>
          <p:nvSpPr>
            <p:cNvPr id="207" name="Freeform 1708">
              <a:extLst>
                <a:ext uri="{FF2B5EF4-FFF2-40B4-BE49-F238E27FC236}">
                  <a16:creationId xmlns:a16="http://schemas.microsoft.com/office/drawing/2014/main" id="{9A9D0656-9B55-479F-DA2E-9F8D4B6E3EB5}"/>
                </a:ext>
              </a:extLst>
            </p:cNvPr>
            <p:cNvSpPr/>
            <p:nvPr/>
          </p:nvSpPr>
          <p:spPr>
            <a:xfrm>
              <a:off x="4434892" y="2245309"/>
              <a:ext cx="2286" cy="2286"/>
            </a:xfrm>
            <a:custGeom>
              <a:avLst/>
              <a:gdLst>
                <a:gd name="connsiteX0" fmla="*/ 0 w 2286"/>
                <a:gd name="connsiteY0" fmla="*/ 0 h 2286"/>
                <a:gd name="connsiteX1" fmla="*/ 0 w 2286"/>
                <a:gd name="connsiteY1" fmla="*/ 0 h 2286"/>
                <a:gd name="connsiteX2" fmla="*/ 0 w 2286"/>
                <a:gd name="connsiteY2" fmla="*/ 0 h 2286"/>
                <a:gd name="connsiteX3" fmla="*/ 0 w 2286"/>
                <a:gd name="connsiteY3" fmla="*/ 0 h 2286"/>
              </a:gdLst>
              <a:ahLst/>
              <a:cxnLst>
                <a:cxn ang="0">
                  <a:pos x="connsiteX0" y="connsiteY0"/>
                </a:cxn>
                <a:cxn ang="0">
                  <a:pos x="connsiteX1" y="connsiteY1"/>
                </a:cxn>
                <a:cxn ang="0">
                  <a:pos x="connsiteX2" y="connsiteY2"/>
                </a:cxn>
                <a:cxn ang="0">
                  <a:pos x="connsiteX3" y="connsiteY3"/>
                </a:cxn>
              </a:cxnLst>
              <a:rect l="l" t="t" r="r" b="b"/>
              <a:pathLst>
                <a:path w="2286" h="2286">
                  <a:moveTo>
                    <a:pt x="0" y="0"/>
                  </a:moveTo>
                  <a:cubicBezTo>
                    <a:pt x="0" y="0"/>
                    <a:pt x="0" y="0"/>
                    <a:pt x="0" y="0"/>
                  </a:cubicBez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208" name="Freeform 1709">
              <a:extLst>
                <a:ext uri="{FF2B5EF4-FFF2-40B4-BE49-F238E27FC236}">
                  <a16:creationId xmlns:a16="http://schemas.microsoft.com/office/drawing/2014/main" id="{36938B1F-BD63-F30E-B176-C06286C3911F}"/>
                </a:ext>
              </a:extLst>
            </p:cNvPr>
            <p:cNvSpPr/>
            <p:nvPr/>
          </p:nvSpPr>
          <p:spPr>
            <a:xfrm>
              <a:off x="4433977" y="2251024"/>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209" name="Freeform 1710">
              <a:extLst>
                <a:ext uri="{FF2B5EF4-FFF2-40B4-BE49-F238E27FC236}">
                  <a16:creationId xmlns:a16="http://schemas.microsoft.com/office/drawing/2014/main" id="{29F80637-43DB-BB9B-D28D-4062DADC4583}"/>
                </a:ext>
              </a:extLst>
            </p:cNvPr>
            <p:cNvSpPr/>
            <p:nvPr/>
          </p:nvSpPr>
          <p:spPr>
            <a:xfrm>
              <a:off x="4413403" y="2369667"/>
              <a:ext cx="101" cy="101"/>
            </a:xfrm>
            <a:custGeom>
              <a:avLst/>
              <a:gdLst>
                <a:gd name="connsiteX0" fmla="*/ 0 w 101"/>
                <a:gd name="connsiteY0" fmla="*/ 0 h 101"/>
                <a:gd name="connsiteX1" fmla="*/ 0 w 101"/>
                <a:gd name="connsiteY1" fmla="*/ 0 h 101"/>
                <a:gd name="connsiteX2" fmla="*/ 0 w 101"/>
                <a:gd name="connsiteY2" fmla="*/ 0 h 101"/>
              </a:gdLst>
              <a:ahLst/>
              <a:cxnLst>
                <a:cxn ang="0">
                  <a:pos x="connsiteX0" y="connsiteY0"/>
                </a:cxn>
                <a:cxn ang="0">
                  <a:pos x="connsiteX1" y="connsiteY1"/>
                </a:cxn>
                <a:cxn ang="0">
                  <a:pos x="connsiteX2" y="connsiteY2"/>
                </a:cxn>
              </a:cxnLst>
              <a:rect l="l" t="t" r="r" b="b"/>
              <a:pathLst>
                <a:path w="101" h="101">
                  <a:moveTo>
                    <a:pt x="0" y="0"/>
                  </a:moveTo>
                  <a:cubicBezTo>
                    <a:pt x="0" y="0"/>
                    <a:pt x="229" y="229"/>
                    <a:pt x="0" y="0"/>
                  </a:cubicBezTo>
                  <a:cubicBezTo>
                    <a:pt x="229" y="229"/>
                    <a:pt x="0" y="0"/>
                    <a:pt x="0" y="0"/>
                  </a:cubicBezTo>
                  <a:close/>
                </a:path>
              </a:pathLst>
            </a:custGeom>
            <a:solidFill>
              <a:srgbClr val="FFFFFF"/>
            </a:solidFill>
            <a:ln w="2286" cap="flat">
              <a:noFill/>
              <a:prstDash val="solid"/>
              <a:miter/>
            </a:ln>
          </p:spPr>
          <p:txBody>
            <a:bodyPr rtlCol="0" anchor="ctr"/>
            <a:lstStyle/>
            <a:p>
              <a:endParaRPr lang="en-US"/>
            </a:p>
          </p:txBody>
        </p:sp>
        <p:sp>
          <p:nvSpPr>
            <p:cNvPr id="210" name="Freeform 1711">
              <a:extLst>
                <a:ext uri="{FF2B5EF4-FFF2-40B4-BE49-F238E27FC236}">
                  <a16:creationId xmlns:a16="http://schemas.microsoft.com/office/drawing/2014/main" id="{AD8DD9A4-633D-05F2-1F1E-BFD563E6AB2D}"/>
                </a:ext>
              </a:extLst>
            </p:cNvPr>
            <p:cNvSpPr/>
            <p:nvPr/>
          </p:nvSpPr>
          <p:spPr>
            <a:xfrm>
              <a:off x="4431920" y="2270226"/>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211" name="Freeform 1712">
              <a:extLst>
                <a:ext uri="{FF2B5EF4-FFF2-40B4-BE49-F238E27FC236}">
                  <a16:creationId xmlns:a16="http://schemas.microsoft.com/office/drawing/2014/main" id="{166CF0DB-46C9-9C05-ECA2-4C093FE650CD}"/>
                </a:ext>
              </a:extLst>
            </p:cNvPr>
            <p:cNvSpPr/>
            <p:nvPr/>
          </p:nvSpPr>
          <p:spPr>
            <a:xfrm>
              <a:off x="3906369" y="2187955"/>
              <a:ext cx="92920" cy="82736"/>
            </a:xfrm>
            <a:custGeom>
              <a:avLst/>
              <a:gdLst>
                <a:gd name="connsiteX0" fmla="*/ 85039 w 92920"/>
                <a:gd name="connsiteY0" fmla="*/ 2946 h 82736"/>
                <a:gd name="connsiteX1" fmla="*/ 13716 w 92920"/>
                <a:gd name="connsiteY1" fmla="*/ 203 h 82736"/>
                <a:gd name="connsiteX2" fmla="*/ 0 w 92920"/>
                <a:gd name="connsiteY2" fmla="*/ 15062 h 82736"/>
                <a:gd name="connsiteX3" fmla="*/ 4801 w 92920"/>
                <a:gd name="connsiteY3" fmla="*/ 69240 h 82736"/>
                <a:gd name="connsiteX4" fmla="*/ 21260 w 92920"/>
                <a:gd name="connsiteY4" fmla="*/ 82728 h 82736"/>
                <a:gd name="connsiteX5" fmla="*/ 45263 w 92920"/>
                <a:gd name="connsiteY5" fmla="*/ 82728 h 82736"/>
                <a:gd name="connsiteX6" fmla="*/ 45263 w 92920"/>
                <a:gd name="connsiteY6" fmla="*/ 82271 h 82736"/>
                <a:gd name="connsiteX7" fmla="*/ 73381 w 92920"/>
                <a:gd name="connsiteY7" fmla="*/ 82042 h 82736"/>
                <a:gd name="connsiteX8" fmla="*/ 91211 w 92920"/>
                <a:gd name="connsiteY8" fmla="*/ 69469 h 82736"/>
                <a:gd name="connsiteX9" fmla="*/ 85039 w 92920"/>
                <a:gd name="connsiteY9" fmla="*/ 2946 h 8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20" h="82736">
                  <a:moveTo>
                    <a:pt x="85039" y="2946"/>
                  </a:moveTo>
                  <a:cubicBezTo>
                    <a:pt x="64922" y="-711"/>
                    <a:pt x="34061" y="-25"/>
                    <a:pt x="13716" y="203"/>
                  </a:cubicBezTo>
                  <a:cubicBezTo>
                    <a:pt x="3200" y="432"/>
                    <a:pt x="0" y="5232"/>
                    <a:pt x="0" y="15062"/>
                  </a:cubicBezTo>
                  <a:cubicBezTo>
                    <a:pt x="0" y="33350"/>
                    <a:pt x="2743" y="51181"/>
                    <a:pt x="4801" y="69240"/>
                  </a:cubicBezTo>
                  <a:cubicBezTo>
                    <a:pt x="5944" y="78842"/>
                    <a:pt x="11887" y="82956"/>
                    <a:pt x="21260" y="82728"/>
                  </a:cubicBezTo>
                  <a:cubicBezTo>
                    <a:pt x="29261" y="82728"/>
                    <a:pt x="37262" y="82728"/>
                    <a:pt x="45263" y="82728"/>
                  </a:cubicBezTo>
                  <a:cubicBezTo>
                    <a:pt x="45263" y="82499"/>
                    <a:pt x="45263" y="82499"/>
                    <a:pt x="45263" y="82271"/>
                  </a:cubicBezTo>
                  <a:cubicBezTo>
                    <a:pt x="54635" y="82271"/>
                    <a:pt x="64237" y="83185"/>
                    <a:pt x="73381" y="82042"/>
                  </a:cubicBezTo>
                  <a:cubicBezTo>
                    <a:pt x="80924" y="81128"/>
                    <a:pt x="89611" y="79985"/>
                    <a:pt x="91211" y="69469"/>
                  </a:cubicBezTo>
                  <a:cubicBezTo>
                    <a:pt x="94183" y="52095"/>
                    <a:pt x="93955" y="4775"/>
                    <a:pt x="85039" y="2946"/>
                  </a:cubicBezTo>
                  <a:close/>
                </a:path>
              </a:pathLst>
            </a:custGeom>
            <a:solidFill>
              <a:srgbClr val="FFFFFF"/>
            </a:solidFill>
            <a:ln w="2286" cap="flat">
              <a:noFill/>
              <a:prstDash val="solid"/>
              <a:miter/>
            </a:ln>
          </p:spPr>
          <p:txBody>
            <a:bodyPr rtlCol="0" anchor="ctr"/>
            <a:lstStyle/>
            <a:p>
              <a:endParaRPr lang="en-US"/>
            </a:p>
          </p:txBody>
        </p:sp>
        <p:sp>
          <p:nvSpPr>
            <p:cNvPr id="212" name="Freeform 1713">
              <a:extLst>
                <a:ext uri="{FF2B5EF4-FFF2-40B4-BE49-F238E27FC236}">
                  <a16:creationId xmlns:a16="http://schemas.microsoft.com/office/drawing/2014/main" id="{F5B049A0-ADA4-B586-2759-E11C8288F9AC}"/>
                </a:ext>
              </a:extLst>
            </p:cNvPr>
            <p:cNvSpPr/>
            <p:nvPr/>
          </p:nvSpPr>
          <p:spPr>
            <a:xfrm>
              <a:off x="4348252" y="1865833"/>
              <a:ext cx="42291" cy="29946"/>
            </a:xfrm>
            <a:custGeom>
              <a:avLst/>
              <a:gdLst>
                <a:gd name="connsiteX0" fmla="*/ 42291 w 42291"/>
                <a:gd name="connsiteY0" fmla="*/ 7087 h 29946"/>
                <a:gd name="connsiteX1" fmla="*/ 42062 w 42291"/>
                <a:gd name="connsiteY1" fmla="*/ 5715 h 29946"/>
                <a:gd name="connsiteX2" fmla="*/ 42062 w 42291"/>
                <a:gd name="connsiteY2" fmla="*/ 5715 h 29946"/>
                <a:gd name="connsiteX3" fmla="*/ 41834 w 42291"/>
                <a:gd name="connsiteY3" fmla="*/ 4572 h 29946"/>
                <a:gd name="connsiteX4" fmla="*/ 41834 w 42291"/>
                <a:gd name="connsiteY4" fmla="*/ 4343 h 29946"/>
                <a:gd name="connsiteX5" fmla="*/ 41605 w 42291"/>
                <a:gd name="connsiteY5" fmla="*/ 3429 h 29946"/>
                <a:gd name="connsiteX6" fmla="*/ 41605 w 42291"/>
                <a:gd name="connsiteY6" fmla="*/ 3200 h 29946"/>
                <a:gd name="connsiteX7" fmla="*/ 41148 w 42291"/>
                <a:gd name="connsiteY7" fmla="*/ 2515 h 29946"/>
                <a:gd name="connsiteX8" fmla="*/ 41148 w 42291"/>
                <a:gd name="connsiteY8" fmla="*/ 2286 h 29946"/>
                <a:gd name="connsiteX9" fmla="*/ 40691 w 42291"/>
                <a:gd name="connsiteY9" fmla="*/ 1600 h 29946"/>
                <a:gd name="connsiteX10" fmla="*/ 40691 w 42291"/>
                <a:gd name="connsiteY10" fmla="*/ 1600 h 29946"/>
                <a:gd name="connsiteX11" fmla="*/ 40234 w 42291"/>
                <a:gd name="connsiteY11" fmla="*/ 1143 h 29946"/>
                <a:gd name="connsiteX12" fmla="*/ 40005 w 42291"/>
                <a:gd name="connsiteY12" fmla="*/ 1143 h 29946"/>
                <a:gd name="connsiteX13" fmla="*/ 39319 w 42291"/>
                <a:gd name="connsiteY13" fmla="*/ 686 h 29946"/>
                <a:gd name="connsiteX14" fmla="*/ 39091 w 42291"/>
                <a:gd name="connsiteY14" fmla="*/ 686 h 29946"/>
                <a:gd name="connsiteX15" fmla="*/ 38405 w 42291"/>
                <a:gd name="connsiteY15" fmla="*/ 457 h 29946"/>
                <a:gd name="connsiteX16" fmla="*/ 38176 w 42291"/>
                <a:gd name="connsiteY16" fmla="*/ 457 h 29946"/>
                <a:gd name="connsiteX17" fmla="*/ 37490 w 42291"/>
                <a:gd name="connsiteY17" fmla="*/ 229 h 29946"/>
                <a:gd name="connsiteX18" fmla="*/ 37262 w 42291"/>
                <a:gd name="connsiteY18" fmla="*/ 229 h 29946"/>
                <a:gd name="connsiteX19" fmla="*/ 36576 w 42291"/>
                <a:gd name="connsiteY19" fmla="*/ 0 h 29946"/>
                <a:gd name="connsiteX20" fmla="*/ 36347 w 42291"/>
                <a:gd name="connsiteY20" fmla="*/ 0 h 29946"/>
                <a:gd name="connsiteX21" fmla="*/ 35662 w 42291"/>
                <a:gd name="connsiteY21" fmla="*/ 0 h 29946"/>
                <a:gd name="connsiteX22" fmla="*/ 35433 w 42291"/>
                <a:gd name="connsiteY22" fmla="*/ 0 h 29946"/>
                <a:gd name="connsiteX23" fmla="*/ 34747 w 42291"/>
                <a:gd name="connsiteY23" fmla="*/ 0 h 29946"/>
                <a:gd name="connsiteX24" fmla="*/ 34519 w 42291"/>
                <a:gd name="connsiteY24" fmla="*/ 0 h 29946"/>
                <a:gd name="connsiteX25" fmla="*/ 33604 w 42291"/>
                <a:gd name="connsiteY25" fmla="*/ 0 h 29946"/>
                <a:gd name="connsiteX26" fmla="*/ 33147 w 42291"/>
                <a:gd name="connsiteY26" fmla="*/ 0 h 29946"/>
                <a:gd name="connsiteX27" fmla="*/ 32918 w 42291"/>
                <a:gd name="connsiteY27" fmla="*/ 0 h 29946"/>
                <a:gd name="connsiteX28" fmla="*/ 31547 w 42291"/>
                <a:gd name="connsiteY28" fmla="*/ 0 h 29946"/>
                <a:gd name="connsiteX29" fmla="*/ 0 w 42291"/>
                <a:gd name="connsiteY29" fmla="*/ 26289 h 29946"/>
                <a:gd name="connsiteX30" fmla="*/ 2286 w 42291"/>
                <a:gd name="connsiteY30" fmla="*/ 28118 h 29946"/>
                <a:gd name="connsiteX31" fmla="*/ 2286 w 42291"/>
                <a:gd name="connsiteY31" fmla="*/ 28118 h 29946"/>
                <a:gd name="connsiteX32" fmla="*/ 3658 w 42291"/>
                <a:gd name="connsiteY32" fmla="*/ 28804 h 29946"/>
                <a:gd name="connsiteX33" fmla="*/ 3658 w 42291"/>
                <a:gd name="connsiteY33" fmla="*/ 28804 h 29946"/>
                <a:gd name="connsiteX34" fmla="*/ 5029 w 42291"/>
                <a:gd name="connsiteY34" fmla="*/ 29261 h 29946"/>
                <a:gd name="connsiteX35" fmla="*/ 5029 w 42291"/>
                <a:gd name="connsiteY35" fmla="*/ 29261 h 29946"/>
                <a:gd name="connsiteX36" fmla="*/ 6401 w 42291"/>
                <a:gd name="connsiteY36" fmla="*/ 29718 h 29946"/>
                <a:gd name="connsiteX37" fmla="*/ 6629 w 42291"/>
                <a:gd name="connsiteY37" fmla="*/ 29718 h 29946"/>
                <a:gd name="connsiteX38" fmla="*/ 8230 w 42291"/>
                <a:gd name="connsiteY38" fmla="*/ 29947 h 29946"/>
                <a:gd name="connsiteX39" fmla="*/ 8230 w 42291"/>
                <a:gd name="connsiteY39" fmla="*/ 29947 h 29946"/>
                <a:gd name="connsiteX40" fmla="*/ 9830 w 42291"/>
                <a:gd name="connsiteY40" fmla="*/ 29947 h 29946"/>
                <a:gd name="connsiteX41" fmla="*/ 10287 w 42291"/>
                <a:gd name="connsiteY41" fmla="*/ 29947 h 29946"/>
                <a:gd name="connsiteX42" fmla="*/ 12116 w 42291"/>
                <a:gd name="connsiteY42" fmla="*/ 29947 h 29946"/>
                <a:gd name="connsiteX43" fmla="*/ 32233 w 42291"/>
                <a:gd name="connsiteY43" fmla="*/ 29718 h 29946"/>
                <a:gd name="connsiteX44" fmla="*/ 42291 w 42291"/>
                <a:gd name="connsiteY44" fmla="*/ 8915 h 29946"/>
                <a:gd name="connsiteX45" fmla="*/ 42291 w 42291"/>
                <a:gd name="connsiteY45" fmla="*/ 7315 h 29946"/>
                <a:gd name="connsiteX46" fmla="*/ 42291 w 42291"/>
                <a:gd name="connsiteY46" fmla="*/ 7087 h 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291" h="29946">
                  <a:moveTo>
                    <a:pt x="42291" y="7087"/>
                  </a:moveTo>
                  <a:cubicBezTo>
                    <a:pt x="42291" y="6629"/>
                    <a:pt x="42291" y="6172"/>
                    <a:pt x="42062" y="5715"/>
                  </a:cubicBezTo>
                  <a:cubicBezTo>
                    <a:pt x="42062" y="5715"/>
                    <a:pt x="42062" y="5715"/>
                    <a:pt x="42062" y="5715"/>
                  </a:cubicBezTo>
                  <a:cubicBezTo>
                    <a:pt x="42062" y="5258"/>
                    <a:pt x="41834" y="5029"/>
                    <a:pt x="41834" y="4572"/>
                  </a:cubicBezTo>
                  <a:cubicBezTo>
                    <a:pt x="41834" y="4572"/>
                    <a:pt x="41834" y="4343"/>
                    <a:pt x="41834" y="4343"/>
                  </a:cubicBezTo>
                  <a:cubicBezTo>
                    <a:pt x="41834" y="4115"/>
                    <a:pt x="41605" y="3658"/>
                    <a:pt x="41605" y="3429"/>
                  </a:cubicBezTo>
                  <a:cubicBezTo>
                    <a:pt x="41605" y="3429"/>
                    <a:pt x="41605" y="3429"/>
                    <a:pt x="41605" y="3200"/>
                  </a:cubicBezTo>
                  <a:cubicBezTo>
                    <a:pt x="41377" y="2972"/>
                    <a:pt x="41377" y="2743"/>
                    <a:pt x="41148" y="2515"/>
                  </a:cubicBezTo>
                  <a:cubicBezTo>
                    <a:pt x="41148" y="2515"/>
                    <a:pt x="41148" y="2515"/>
                    <a:pt x="41148" y="2286"/>
                  </a:cubicBezTo>
                  <a:cubicBezTo>
                    <a:pt x="40919" y="2057"/>
                    <a:pt x="40919" y="1829"/>
                    <a:pt x="40691" y="1600"/>
                  </a:cubicBezTo>
                  <a:cubicBezTo>
                    <a:pt x="40691" y="1600"/>
                    <a:pt x="40691" y="1600"/>
                    <a:pt x="40691" y="1600"/>
                  </a:cubicBezTo>
                  <a:cubicBezTo>
                    <a:pt x="40462" y="1372"/>
                    <a:pt x="40462" y="1372"/>
                    <a:pt x="40234" y="1143"/>
                  </a:cubicBezTo>
                  <a:cubicBezTo>
                    <a:pt x="40234" y="1143"/>
                    <a:pt x="40234" y="1143"/>
                    <a:pt x="40005" y="1143"/>
                  </a:cubicBezTo>
                  <a:cubicBezTo>
                    <a:pt x="39776" y="914"/>
                    <a:pt x="39548" y="914"/>
                    <a:pt x="39319" y="686"/>
                  </a:cubicBezTo>
                  <a:cubicBezTo>
                    <a:pt x="39319" y="686"/>
                    <a:pt x="39319" y="686"/>
                    <a:pt x="39091" y="686"/>
                  </a:cubicBezTo>
                  <a:cubicBezTo>
                    <a:pt x="38862" y="686"/>
                    <a:pt x="38633" y="457"/>
                    <a:pt x="38405" y="457"/>
                  </a:cubicBezTo>
                  <a:cubicBezTo>
                    <a:pt x="38405" y="457"/>
                    <a:pt x="38405" y="457"/>
                    <a:pt x="38176" y="457"/>
                  </a:cubicBezTo>
                  <a:cubicBezTo>
                    <a:pt x="37948" y="457"/>
                    <a:pt x="37719" y="229"/>
                    <a:pt x="37490" y="229"/>
                  </a:cubicBezTo>
                  <a:cubicBezTo>
                    <a:pt x="37490" y="229"/>
                    <a:pt x="37262" y="229"/>
                    <a:pt x="37262" y="229"/>
                  </a:cubicBezTo>
                  <a:cubicBezTo>
                    <a:pt x="37033" y="229"/>
                    <a:pt x="36805" y="229"/>
                    <a:pt x="36576" y="0"/>
                  </a:cubicBezTo>
                  <a:cubicBezTo>
                    <a:pt x="36576" y="0"/>
                    <a:pt x="36576" y="0"/>
                    <a:pt x="36347" y="0"/>
                  </a:cubicBezTo>
                  <a:cubicBezTo>
                    <a:pt x="36119" y="0"/>
                    <a:pt x="35890" y="0"/>
                    <a:pt x="35662" y="0"/>
                  </a:cubicBezTo>
                  <a:cubicBezTo>
                    <a:pt x="35662" y="0"/>
                    <a:pt x="35433" y="0"/>
                    <a:pt x="35433" y="0"/>
                  </a:cubicBezTo>
                  <a:cubicBezTo>
                    <a:pt x="35204" y="0"/>
                    <a:pt x="34976" y="0"/>
                    <a:pt x="34747" y="0"/>
                  </a:cubicBezTo>
                  <a:cubicBezTo>
                    <a:pt x="34747" y="0"/>
                    <a:pt x="34519" y="0"/>
                    <a:pt x="34519" y="0"/>
                  </a:cubicBezTo>
                  <a:cubicBezTo>
                    <a:pt x="34290" y="0"/>
                    <a:pt x="34061" y="0"/>
                    <a:pt x="33604" y="0"/>
                  </a:cubicBezTo>
                  <a:cubicBezTo>
                    <a:pt x="33376" y="0"/>
                    <a:pt x="33376" y="0"/>
                    <a:pt x="33147" y="0"/>
                  </a:cubicBezTo>
                  <a:cubicBezTo>
                    <a:pt x="33147" y="0"/>
                    <a:pt x="32918" y="0"/>
                    <a:pt x="32918" y="0"/>
                  </a:cubicBezTo>
                  <a:cubicBezTo>
                    <a:pt x="32461" y="0"/>
                    <a:pt x="32004" y="0"/>
                    <a:pt x="31547" y="0"/>
                  </a:cubicBezTo>
                  <a:cubicBezTo>
                    <a:pt x="21946" y="10287"/>
                    <a:pt x="11430" y="18974"/>
                    <a:pt x="0" y="26289"/>
                  </a:cubicBezTo>
                  <a:cubicBezTo>
                    <a:pt x="686" y="26975"/>
                    <a:pt x="1372" y="27661"/>
                    <a:pt x="2286" y="28118"/>
                  </a:cubicBezTo>
                  <a:cubicBezTo>
                    <a:pt x="2286" y="28118"/>
                    <a:pt x="2286" y="28118"/>
                    <a:pt x="2286" y="28118"/>
                  </a:cubicBezTo>
                  <a:cubicBezTo>
                    <a:pt x="2743" y="28346"/>
                    <a:pt x="3200" y="28575"/>
                    <a:pt x="3658" y="28804"/>
                  </a:cubicBezTo>
                  <a:cubicBezTo>
                    <a:pt x="3658" y="28804"/>
                    <a:pt x="3658" y="28804"/>
                    <a:pt x="3658" y="28804"/>
                  </a:cubicBezTo>
                  <a:cubicBezTo>
                    <a:pt x="4115" y="29032"/>
                    <a:pt x="4572" y="29261"/>
                    <a:pt x="5029" y="29261"/>
                  </a:cubicBezTo>
                  <a:cubicBezTo>
                    <a:pt x="5029" y="29261"/>
                    <a:pt x="5029" y="29261"/>
                    <a:pt x="5029" y="29261"/>
                  </a:cubicBezTo>
                  <a:cubicBezTo>
                    <a:pt x="5486" y="29489"/>
                    <a:pt x="5944" y="29489"/>
                    <a:pt x="6401" y="29718"/>
                  </a:cubicBezTo>
                  <a:cubicBezTo>
                    <a:pt x="6401" y="29718"/>
                    <a:pt x="6629" y="29718"/>
                    <a:pt x="6629" y="29718"/>
                  </a:cubicBezTo>
                  <a:cubicBezTo>
                    <a:pt x="7087" y="29718"/>
                    <a:pt x="7544" y="29947"/>
                    <a:pt x="8230" y="29947"/>
                  </a:cubicBezTo>
                  <a:cubicBezTo>
                    <a:pt x="8230" y="29947"/>
                    <a:pt x="8230" y="29947"/>
                    <a:pt x="8230" y="29947"/>
                  </a:cubicBezTo>
                  <a:cubicBezTo>
                    <a:pt x="8687" y="29947"/>
                    <a:pt x="9373" y="29947"/>
                    <a:pt x="9830" y="29947"/>
                  </a:cubicBezTo>
                  <a:cubicBezTo>
                    <a:pt x="10058" y="29947"/>
                    <a:pt x="10058" y="29947"/>
                    <a:pt x="10287" y="29947"/>
                  </a:cubicBezTo>
                  <a:cubicBezTo>
                    <a:pt x="10973" y="29947"/>
                    <a:pt x="11430" y="29947"/>
                    <a:pt x="12116" y="29947"/>
                  </a:cubicBezTo>
                  <a:cubicBezTo>
                    <a:pt x="15773" y="29718"/>
                    <a:pt x="28575" y="30175"/>
                    <a:pt x="32233" y="29718"/>
                  </a:cubicBezTo>
                  <a:cubicBezTo>
                    <a:pt x="43663" y="27661"/>
                    <a:pt x="41834" y="22631"/>
                    <a:pt x="42291" y="8915"/>
                  </a:cubicBezTo>
                  <a:cubicBezTo>
                    <a:pt x="42291" y="8458"/>
                    <a:pt x="42291" y="7772"/>
                    <a:pt x="42291" y="7315"/>
                  </a:cubicBezTo>
                  <a:cubicBezTo>
                    <a:pt x="42291" y="7315"/>
                    <a:pt x="42291" y="7315"/>
                    <a:pt x="42291" y="7087"/>
                  </a:cubicBezTo>
                  <a:close/>
                </a:path>
              </a:pathLst>
            </a:custGeom>
            <a:solidFill>
              <a:srgbClr val="FFFFFF"/>
            </a:solidFill>
            <a:ln w="2286" cap="flat">
              <a:noFill/>
              <a:prstDash val="solid"/>
              <a:miter/>
            </a:ln>
          </p:spPr>
          <p:txBody>
            <a:bodyPr rtlCol="0" anchor="ctr"/>
            <a:lstStyle/>
            <a:p>
              <a:endParaRPr lang="en-US"/>
            </a:p>
          </p:txBody>
        </p:sp>
        <p:sp>
          <p:nvSpPr>
            <p:cNvPr id="213" name="Freeform 1714">
              <a:extLst>
                <a:ext uri="{FF2B5EF4-FFF2-40B4-BE49-F238E27FC236}">
                  <a16:creationId xmlns:a16="http://schemas.microsoft.com/office/drawing/2014/main" id="{FD060473-6790-0F67-122F-808576EA30B2}"/>
                </a:ext>
              </a:extLst>
            </p:cNvPr>
            <p:cNvSpPr/>
            <p:nvPr/>
          </p:nvSpPr>
          <p:spPr>
            <a:xfrm>
              <a:off x="3906474" y="2370773"/>
              <a:ext cx="93192" cy="93794"/>
            </a:xfrm>
            <a:custGeom>
              <a:avLst/>
              <a:gdLst>
                <a:gd name="connsiteX0" fmla="*/ 65274 w 93192"/>
                <a:gd name="connsiteY0" fmla="*/ 2094 h 93794"/>
                <a:gd name="connsiteX1" fmla="*/ 17040 w 93192"/>
                <a:gd name="connsiteY1" fmla="*/ 1409 h 93794"/>
                <a:gd name="connsiteX2" fmla="*/ 1038 w 93192"/>
                <a:gd name="connsiteY2" fmla="*/ 35699 h 93794"/>
                <a:gd name="connsiteX3" fmla="*/ 2409 w 93192"/>
                <a:gd name="connsiteY3" fmla="*/ 50786 h 93794"/>
                <a:gd name="connsiteX4" fmla="*/ 51558 w 93192"/>
                <a:gd name="connsiteY4" fmla="*/ 93534 h 93794"/>
                <a:gd name="connsiteX5" fmla="*/ 66875 w 93192"/>
                <a:gd name="connsiteY5" fmla="*/ 93534 h 93794"/>
                <a:gd name="connsiteX6" fmla="*/ 90649 w 93192"/>
                <a:gd name="connsiteY6" fmla="*/ 73189 h 93794"/>
                <a:gd name="connsiteX7" fmla="*/ 93164 w 93192"/>
                <a:gd name="connsiteY7" fmla="*/ 29755 h 93794"/>
                <a:gd name="connsiteX8" fmla="*/ 65274 w 93192"/>
                <a:gd name="connsiteY8" fmla="*/ 2094 h 9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92" h="93794">
                  <a:moveTo>
                    <a:pt x="65274" y="2094"/>
                  </a:moveTo>
                  <a:cubicBezTo>
                    <a:pt x="51787" y="3009"/>
                    <a:pt x="30756" y="-2478"/>
                    <a:pt x="17040" y="1409"/>
                  </a:cubicBezTo>
                  <a:cubicBezTo>
                    <a:pt x="-4906" y="7809"/>
                    <a:pt x="352" y="13753"/>
                    <a:pt x="1038" y="35699"/>
                  </a:cubicBezTo>
                  <a:cubicBezTo>
                    <a:pt x="1266" y="40728"/>
                    <a:pt x="1724" y="45757"/>
                    <a:pt x="2409" y="50786"/>
                  </a:cubicBezTo>
                  <a:cubicBezTo>
                    <a:pt x="7210" y="90334"/>
                    <a:pt x="12468" y="95135"/>
                    <a:pt x="51558" y="93534"/>
                  </a:cubicBezTo>
                  <a:cubicBezTo>
                    <a:pt x="56588" y="93534"/>
                    <a:pt x="61617" y="93534"/>
                    <a:pt x="66875" y="93534"/>
                  </a:cubicBezTo>
                  <a:cubicBezTo>
                    <a:pt x="85391" y="93306"/>
                    <a:pt x="88820" y="90791"/>
                    <a:pt x="90649" y="73189"/>
                  </a:cubicBezTo>
                  <a:cubicBezTo>
                    <a:pt x="92249" y="58787"/>
                    <a:pt x="93392" y="44385"/>
                    <a:pt x="93164" y="29755"/>
                  </a:cubicBezTo>
                  <a:cubicBezTo>
                    <a:pt x="93392" y="10324"/>
                    <a:pt x="83791" y="723"/>
                    <a:pt x="65274" y="2094"/>
                  </a:cubicBezTo>
                  <a:close/>
                </a:path>
              </a:pathLst>
            </a:custGeom>
            <a:solidFill>
              <a:srgbClr val="FFFFFF"/>
            </a:solidFill>
            <a:ln w="2286" cap="flat">
              <a:noFill/>
              <a:prstDash val="solid"/>
              <a:miter/>
            </a:ln>
          </p:spPr>
          <p:txBody>
            <a:bodyPr rtlCol="0" anchor="ctr"/>
            <a:lstStyle/>
            <a:p>
              <a:endParaRPr lang="en-US"/>
            </a:p>
          </p:txBody>
        </p:sp>
        <p:sp>
          <p:nvSpPr>
            <p:cNvPr id="214" name="Freeform 1715">
              <a:extLst>
                <a:ext uri="{FF2B5EF4-FFF2-40B4-BE49-F238E27FC236}">
                  <a16:creationId xmlns:a16="http://schemas.microsoft.com/office/drawing/2014/main" id="{7DE43DAE-1CAF-FDF3-F36C-65959AC93700}"/>
                </a:ext>
              </a:extLst>
            </p:cNvPr>
            <p:cNvSpPr/>
            <p:nvPr/>
          </p:nvSpPr>
          <p:spPr>
            <a:xfrm>
              <a:off x="3741812" y="1704441"/>
              <a:ext cx="75676" cy="847684"/>
            </a:xfrm>
            <a:custGeom>
              <a:avLst/>
              <a:gdLst>
                <a:gd name="connsiteX0" fmla="*/ 66259 w 75676"/>
                <a:gd name="connsiteY0" fmla="*/ 711175 h 847684"/>
                <a:gd name="connsiteX1" fmla="*/ 37684 w 75676"/>
                <a:gd name="connsiteY1" fmla="*/ 376276 h 847684"/>
                <a:gd name="connsiteX2" fmla="*/ 24882 w 75676"/>
                <a:gd name="connsiteY2" fmla="*/ 193396 h 847684"/>
                <a:gd name="connsiteX3" fmla="*/ 15281 w 75676"/>
                <a:gd name="connsiteY3" fmla="*/ 73838 h 847684"/>
                <a:gd name="connsiteX4" fmla="*/ 15281 w 75676"/>
                <a:gd name="connsiteY4" fmla="*/ 0 h 847684"/>
                <a:gd name="connsiteX5" fmla="*/ 12766 w 75676"/>
                <a:gd name="connsiteY5" fmla="*/ 1372 h 847684"/>
                <a:gd name="connsiteX6" fmla="*/ 12538 w 75676"/>
                <a:gd name="connsiteY6" fmla="*/ 1372 h 847684"/>
                <a:gd name="connsiteX7" fmla="*/ 10252 w 75676"/>
                <a:gd name="connsiteY7" fmla="*/ 2743 h 847684"/>
                <a:gd name="connsiteX8" fmla="*/ 10252 w 75676"/>
                <a:gd name="connsiteY8" fmla="*/ 2743 h 847684"/>
                <a:gd name="connsiteX9" fmla="*/ 10937 w 75676"/>
                <a:gd name="connsiteY9" fmla="*/ 28575 h 847684"/>
                <a:gd name="connsiteX10" fmla="*/ 5908 w 75676"/>
                <a:gd name="connsiteY10" fmla="*/ 59207 h 847684"/>
                <a:gd name="connsiteX11" fmla="*/ 4765 w 75676"/>
                <a:gd name="connsiteY11" fmla="*/ 281864 h 847684"/>
                <a:gd name="connsiteX12" fmla="*/ 11395 w 75676"/>
                <a:gd name="connsiteY12" fmla="*/ 383591 h 847684"/>
                <a:gd name="connsiteX13" fmla="*/ 14138 w 75676"/>
                <a:gd name="connsiteY13" fmla="*/ 487832 h 847684"/>
                <a:gd name="connsiteX14" fmla="*/ 15509 w 75676"/>
                <a:gd name="connsiteY14" fmla="*/ 659054 h 847684"/>
                <a:gd name="connsiteX15" fmla="*/ 13452 w 75676"/>
                <a:gd name="connsiteY15" fmla="*/ 715518 h 847684"/>
                <a:gd name="connsiteX16" fmla="*/ 7508 w 75676"/>
                <a:gd name="connsiteY16" fmla="*/ 748665 h 847684"/>
                <a:gd name="connsiteX17" fmla="*/ 7508 w 75676"/>
                <a:gd name="connsiteY17" fmla="*/ 748894 h 847684"/>
                <a:gd name="connsiteX18" fmla="*/ 18481 w 75676"/>
                <a:gd name="connsiteY18" fmla="*/ 813816 h 847684"/>
                <a:gd name="connsiteX19" fmla="*/ 18710 w 75676"/>
                <a:gd name="connsiteY19" fmla="*/ 815645 h 847684"/>
                <a:gd name="connsiteX20" fmla="*/ 20539 w 75676"/>
                <a:gd name="connsiteY20" fmla="*/ 825246 h 847684"/>
                <a:gd name="connsiteX21" fmla="*/ 45227 w 75676"/>
                <a:gd name="connsiteY21" fmla="*/ 847420 h 847684"/>
                <a:gd name="connsiteX22" fmla="*/ 58258 w 75676"/>
                <a:gd name="connsiteY22" fmla="*/ 847420 h 847684"/>
                <a:gd name="connsiteX23" fmla="*/ 75174 w 75676"/>
                <a:gd name="connsiteY23" fmla="*/ 828446 h 847684"/>
                <a:gd name="connsiteX24" fmla="*/ 66259 w 75676"/>
                <a:gd name="connsiteY24" fmla="*/ 711175 h 84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676" h="847684">
                  <a:moveTo>
                    <a:pt x="66259" y="711175"/>
                  </a:moveTo>
                  <a:cubicBezTo>
                    <a:pt x="62372" y="666140"/>
                    <a:pt x="43399" y="443027"/>
                    <a:pt x="37684" y="376276"/>
                  </a:cubicBezTo>
                  <a:cubicBezTo>
                    <a:pt x="32426" y="315468"/>
                    <a:pt x="30597" y="254203"/>
                    <a:pt x="24882" y="193396"/>
                  </a:cubicBezTo>
                  <a:cubicBezTo>
                    <a:pt x="20996" y="153619"/>
                    <a:pt x="14824" y="114071"/>
                    <a:pt x="15281" y="73838"/>
                  </a:cubicBezTo>
                  <a:cubicBezTo>
                    <a:pt x="15509" y="50521"/>
                    <a:pt x="15281" y="27432"/>
                    <a:pt x="15281" y="0"/>
                  </a:cubicBezTo>
                  <a:cubicBezTo>
                    <a:pt x="14366" y="457"/>
                    <a:pt x="13452" y="914"/>
                    <a:pt x="12766" y="1372"/>
                  </a:cubicBezTo>
                  <a:cubicBezTo>
                    <a:pt x="12766" y="1372"/>
                    <a:pt x="12766" y="1372"/>
                    <a:pt x="12538" y="1372"/>
                  </a:cubicBezTo>
                  <a:cubicBezTo>
                    <a:pt x="11852" y="1829"/>
                    <a:pt x="10937" y="2286"/>
                    <a:pt x="10252" y="2743"/>
                  </a:cubicBezTo>
                  <a:cubicBezTo>
                    <a:pt x="10252" y="2743"/>
                    <a:pt x="10252" y="2743"/>
                    <a:pt x="10252" y="2743"/>
                  </a:cubicBezTo>
                  <a:cubicBezTo>
                    <a:pt x="12766" y="10973"/>
                    <a:pt x="12538" y="19660"/>
                    <a:pt x="10937" y="28575"/>
                  </a:cubicBezTo>
                  <a:cubicBezTo>
                    <a:pt x="9109" y="38633"/>
                    <a:pt x="7280" y="48920"/>
                    <a:pt x="5908" y="59207"/>
                  </a:cubicBezTo>
                  <a:cubicBezTo>
                    <a:pt x="-3236" y="133274"/>
                    <a:pt x="-264" y="207797"/>
                    <a:pt x="4765" y="281864"/>
                  </a:cubicBezTo>
                  <a:cubicBezTo>
                    <a:pt x="7051" y="315697"/>
                    <a:pt x="10023" y="349529"/>
                    <a:pt x="11395" y="383591"/>
                  </a:cubicBezTo>
                  <a:cubicBezTo>
                    <a:pt x="12995" y="418338"/>
                    <a:pt x="13681" y="453085"/>
                    <a:pt x="14138" y="487832"/>
                  </a:cubicBezTo>
                  <a:cubicBezTo>
                    <a:pt x="14824" y="544982"/>
                    <a:pt x="14595" y="602132"/>
                    <a:pt x="15509" y="659054"/>
                  </a:cubicBezTo>
                  <a:cubicBezTo>
                    <a:pt x="15738" y="678028"/>
                    <a:pt x="15738" y="696773"/>
                    <a:pt x="13452" y="715518"/>
                  </a:cubicBezTo>
                  <a:cubicBezTo>
                    <a:pt x="12080" y="726948"/>
                    <a:pt x="10252" y="737921"/>
                    <a:pt x="7508" y="748665"/>
                  </a:cubicBezTo>
                  <a:cubicBezTo>
                    <a:pt x="7508" y="748665"/>
                    <a:pt x="7508" y="748894"/>
                    <a:pt x="7508" y="748894"/>
                  </a:cubicBezTo>
                  <a:cubicBezTo>
                    <a:pt x="11395" y="770382"/>
                    <a:pt x="14824" y="792099"/>
                    <a:pt x="18481" y="813816"/>
                  </a:cubicBezTo>
                  <a:cubicBezTo>
                    <a:pt x="18481" y="814502"/>
                    <a:pt x="18710" y="814959"/>
                    <a:pt x="18710" y="815645"/>
                  </a:cubicBezTo>
                  <a:cubicBezTo>
                    <a:pt x="19396" y="818845"/>
                    <a:pt x="19853" y="822046"/>
                    <a:pt x="20539" y="825246"/>
                  </a:cubicBezTo>
                  <a:cubicBezTo>
                    <a:pt x="23739" y="841705"/>
                    <a:pt x="29225" y="846277"/>
                    <a:pt x="45227" y="847420"/>
                  </a:cubicBezTo>
                  <a:cubicBezTo>
                    <a:pt x="49571" y="847877"/>
                    <a:pt x="53914" y="847649"/>
                    <a:pt x="58258" y="847420"/>
                  </a:cubicBezTo>
                  <a:cubicBezTo>
                    <a:pt x="76317" y="846506"/>
                    <a:pt x="76546" y="846049"/>
                    <a:pt x="75174" y="828446"/>
                  </a:cubicBezTo>
                  <a:cubicBezTo>
                    <a:pt x="72202" y="789584"/>
                    <a:pt x="69459" y="750494"/>
                    <a:pt x="66259" y="711175"/>
                  </a:cubicBezTo>
                  <a:close/>
                </a:path>
              </a:pathLst>
            </a:custGeom>
            <a:solidFill>
              <a:srgbClr val="FFFFFF"/>
            </a:solidFill>
            <a:ln w="2286" cap="flat">
              <a:noFill/>
              <a:prstDash val="solid"/>
              <a:miter/>
            </a:ln>
          </p:spPr>
          <p:txBody>
            <a:bodyPr rtlCol="0" anchor="ctr"/>
            <a:lstStyle/>
            <a:p>
              <a:endParaRPr lang="en-US"/>
            </a:p>
          </p:txBody>
        </p:sp>
        <p:sp>
          <p:nvSpPr>
            <p:cNvPr id="215" name="Freeform 1716">
              <a:extLst>
                <a:ext uri="{FF2B5EF4-FFF2-40B4-BE49-F238E27FC236}">
                  <a16:creationId xmlns:a16="http://schemas.microsoft.com/office/drawing/2014/main" id="{AD96B720-1382-B301-1171-B229C0CA85C9}"/>
                </a:ext>
              </a:extLst>
            </p:cNvPr>
            <p:cNvSpPr/>
            <p:nvPr/>
          </p:nvSpPr>
          <p:spPr>
            <a:xfrm>
              <a:off x="3898342" y="2005037"/>
              <a:ext cx="100521" cy="98808"/>
            </a:xfrm>
            <a:custGeom>
              <a:avLst/>
              <a:gdLst>
                <a:gd name="connsiteX0" fmla="*/ 60833 w 100521"/>
                <a:gd name="connsiteY0" fmla="*/ 1156 h 98808"/>
                <a:gd name="connsiteX1" fmla="*/ 48717 w 100521"/>
                <a:gd name="connsiteY1" fmla="*/ 1156 h 98808"/>
                <a:gd name="connsiteX2" fmla="*/ 24028 w 100521"/>
                <a:gd name="connsiteY2" fmla="*/ 13 h 98808"/>
                <a:gd name="connsiteX3" fmla="*/ 2082 w 100521"/>
                <a:gd name="connsiteY3" fmla="*/ 17844 h 98808"/>
                <a:gd name="connsiteX4" fmla="*/ 5283 w 100521"/>
                <a:gd name="connsiteY4" fmla="*/ 80251 h 98808"/>
                <a:gd name="connsiteX5" fmla="*/ 29743 w 100521"/>
                <a:gd name="connsiteY5" fmla="*/ 98768 h 98808"/>
                <a:gd name="connsiteX6" fmla="*/ 88265 w 100521"/>
                <a:gd name="connsiteY6" fmla="*/ 95568 h 98808"/>
                <a:gd name="connsiteX7" fmla="*/ 100380 w 100521"/>
                <a:gd name="connsiteY7" fmla="*/ 85052 h 98808"/>
                <a:gd name="connsiteX8" fmla="*/ 98780 w 100521"/>
                <a:gd name="connsiteY8" fmla="*/ 30645 h 98808"/>
                <a:gd name="connsiteX9" fmla="*/ 60833 w 100521"/>
                <a:gd name="connsiteY9" fmla="*/ 1156 h 9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21" h="98808">
                  <a:moveTo>
                    <a:pt x="60833" y="1156"/>
                  </a:moveTo>
                  <a:cubicBezTo>
                    <a:pt x="56489" y="927"/>
                    <a:pt x="52146" y="1156"/>
                    <a:pt x="48717" y="1156"/>
                  </a:cubicBezTo>
                  <a:cubicBezTo>
                    <a:pt x="39801" y="699"/>
                    <a:pt x="32029" y="13"/>
                    <a:pt x="24028" y="13"/>
                  </a:cubicBezTo>
                  <a:cubicBezTo>
                    <a:pt x="8712" y="-216"/>
                    <a:pt x="5054" y="2527"/>
                    <a:pt x="2082" y="17844"/>
                  </a:cubicBezTo>
                  <a:cubicBezTo>
                    <a:pt x="-1804" y="38875"/>
                    <a:pt x="25" y="59677"/>
                    <a:pt x="5283" y="80251"/>
                  </a:cubicBezTo>
                  <a:cubicBezTo>
                    <a:pt x="9169" y="96025"/>
                    <a:pt x="12827" y="99225"/>
                    <a:pt x="29743" y="98768"/>
                  </a:cubicBezTo>
                  <a:cubicBezTo>
                    <a:pt x="49174" y="98539"/>
                    <a:pt x="68605" y="96482"/>
                    <a:pt x="88265" y="95568"/>
                  </a:cubicBezTo>
                  <a:cubicBezTo>
                    <a:pt x="95351" y="95110"/>
                    <a:pt x="100380" y="92367"/>
                    <a:pt x="100380" y="85052"/>
                  </a:cubicBezTo>
                  <a:cubicBezTo>
                    <a:pt x="100838" y="69050"/>
                    <a:pt x="100152" y="46419"/>
                    <a:pt x="98780" y="30645"/>
                  </a:cubicBezTo>
                  <a:cubicBezTo>
                    <a:pt x="96494" y="2070"/>
                    <a:pt x="89408" y="1842"/>
                    <a:pt x="60833" y="1156"/>
                  </a:cubicBezTo>
                  <a:close/>
                </a:path>
              </a:pathLst>
            </a:custGeom>
            <a:solidFill>
              <a:srgbClr val="FFFFFF"/>
            </a:solidFill>
            <a:ln w="2286" cap="flat">
              <a:noFill/>
              <a:prstDash val="solid"/>
              <a:miter/>
            </a:ln>
          </p:spPr>
          <p:txBody>
            <a:bodyPr rtlCol="0" anchor="ctr"/>
            <a:lstStyle/>
            <a:p>
              <a:endParaRPr lang="en-US"/>
            </a:p>
          </p:txBody>
        </p:sp>
        <p:sp>
          <p:nvSpPr>
            <p:cNvPr id="216" name="Freeform 1717">
              <a:extLst>
                <a:ext uri="{FF2B5EF4-FFF2-40B4-BE49-F238E27FC236}">
                  <a16:creationId xmlns:a16="http://schemas.microsoft.com/office/drawing/2014/main" id="{F17CB878-695F-2369-9E41-ECB20AFE0D26}"/>
                </a:ext>
              </a:extLst>
            </p:cNvPr>
            <p:cNvSpPr/>
            <p:nvPr/>
          </p:nvSpPr>
          <p:spPr>
            <a:xfrm>
              <a:off x="3893567" y="1793824"/>
              <a:ext cx="534466" cy="137178"/>
            </a:xfrm>
            <a:custGeom>
              <a:avLst/>
              <a:gdLst>
                <a:gd name="connsiteX0" fmla="*/ 511150 w 534466"/>
                <a:gd name="connsiteY0" fmla="*/ 33147 h 137178"/>
                <a:gd name="connsiteX1" fmla="*/ 511378 w 534466"/>
                <a:gd name="connsiteY1" fmla="*/ 33833 h 137178"/>
                <a:gd name="connsiteX2" fmla="*/ 511607 w 534466"/>
                <a:gd name="connsiteY2" fmla="*/ 35204 h 137178"/>
                <a:gd name="connsiteX3" fmla="*/ 511607 w 534466"/>
                <a:gd name="connsiteY3" fmla="*/ 35890 h 137178"/>
                <a:gd name="connsiteX4" fmla="*/ 511607 w 534466"/>
                <a:gd name="connsiteY4" fmla="*/ 36805 h 137178"/>
                <a:gd name="connsiteX5" fmla="*/ 511607 w 534466"/>
                <a:gd name="connsiteY5" fmla="*/ 37490 h 137178"/>
                <a:gd name="connsiteX6" fmla="*/ 511607 w 534466"/>
                <a:gd name="connsiteY6" fmla="*/ 39091 h 137178"/>
                <a:gd name="connsiteX7" fmla="*/ 511607 w 534466"/>
                <a:gd name="connsiteY7" fmla="*/ 39776 h 137178"/>
                <a:gd name="connsiteX8" fmla="*/ 511607 w 534466"/>
                <a:gd name="connsiteY8" fmla="*/ 40691 h 137178"/>
                <a:gd name="connsiteX9" fmla="*/ 511607 w 534466"/>
                <a:gd name="connsiteY9" fmla="*/ 41834 h 137178"/>
                <a:gd name="connsiteX10" fmla="*/ 511607 w 534466"/>
                <a:gd name="connsiteY10" fmla="*/ 43434 h 137178"/>
                <a:gd name="connsiteX11" fmla="*/ 511607 w 534466"/>
                <a:gd name="connsiteY11" fmla="*/ 44348 h 137178"/>
                <a:gd name="connsiteX12" fmla="*/ 511607 w 534466"/>
                <a:gd name="connsiteY12" fmla="*/ 45263 h 137178"/>
                <a:gd name="connsiteX13" fmla="*/ 511607 w 534466"/>
                <a:gd name="connsiteY13" fmla="*/ 46863 h 137178"/>
                <a:gd name="connsiteX14" fmla="*/ 511607 w 534466"/>
                <a:gd name="connsiteY14" fmla="*/ 48006 h 137178"/>
                <a:gd name="connsiteX15" fmla="*/ 511607 w 534466"/>
                <a:gd name="connsiteY15" fmla="*/ 49378 h 137178"/>
                <a:gd name="connsiteX16" fmla="*/ 511607 w 534466"/>
                <a:gd name="connsiteY16" fmla="*/ 50292 h 137178"/>
                <a:gd name="connsiteX17" fmla="*/ 511378 w 534466"/>
                <a:gd name="connsiteY17" fmla="*/ 52578 h 137178"/>
                <a:gd name="connsiteX18" fmla="*/ 511378 w 534466"/>
                <a:gd name="connsiteY18" fmla="*/ 53264 h 137178"/>
                <a:gd name="connsiteX19" fmla="*/ 511150 w 534466"/>
                <a:gd name="connsiteY19" fmla="*/ 55321 h 137178"/>
                <a:gd name="connsiteX20" fmla="*/ 511150 w 534466"/>
                <a:gd name="connsiteY20" fmla="*/ 56236 h 137178"/>
                <a:gd name="connsiteX21" fmla="*/ 510921 w 534466"/>
                <a:gd name="connsiteY21" fmla="*/ 58979 h 137178"/>
                <a:gd name="connsiteX22" fmla="*/ 501777 w 534466"/>
                <a:gd name="connsiteY22" fmla="*/ 114071 h 137178"/>
                <a:gd name="connsiteX23" fmla="*/ 456057 w 534466"/>
                <a:gd name="connsiteY23" fmla="*/ 115672 h 137178"/>
                <a:gd name="connsiteX24" fmla="*/ 454457 w 534466"/>
                <a:gd name="connsiteY24" fmla="*/ 115443 h 137178"/>
                <a:gd name="connsiteX25" fmla="*/ 454000 w 534466"/>
                <a:gd name="connsiteY25" fmla="*/ 115443 h 137178"/>
                <a:gd name="connsiteX26" fmla="*/ 453085 w 534466"/>
                <a:gd name="connsiteY26" fmla="*/ 115214 h 137178"/>
                <a:gd name="connsiteX27" fmla="*/ 452399 w 534466"/>
                <a:gd name="connsiteY27" fmla="*/ 114986 h 137178"/>
                <a:gd name="connsiteX28" fmla="*/ 451485 w 534466"/>
                <a:gd name="connsiteY28" fmla="*/ 114757 h 137178"/>
                <a:gd name="connsiteX29" fmla="*/ 450799 w 534466"/>
                <a:gd name="connsiteY29" fmla="*/ 114529 h 137178"/>
                <a:gd name="connsiteX30" fmla="*/ 450113 w 534466"/>
                <a:gd name="connsiteY30" fmla="*/ 114300 h 137178"/>
                <a:gd name="connsiteX31" fmla="*/ 448970 w 534466"/>
                <a:gd name="connsiteY31" fmla="*/ 113843 h 137178"/>
                <a:gd name="connsiteX32" fmla="*/ 448513 w 534466"/>
                <a:gd name="connsiteY32" fmla="*/ 113614 h 137178"/>
                <a:gd name="connsiteX33" fmla="*/ 447827 w 534466"/>
                <a:gd name="connsiteY33" fmla="*/ 113386 h 137178"/>
                <a:gd name="connsiteX34" fmla="*/ 447599 w 534466"/>
                <a:gd name="connsiteY34" fmla="*/ 113157 h 137178"/>
                <a:gd name="connsiteX35" fmla="*/ 446913 w 534466"/>
                <a:gd name="connsiteY35" fmla="*/ 112700 h 137178"/>
                <a:gd name="connsiteX36" fmla="*/ 446913 w 534466"/>
                <a:gd name="connsiteY36" fmla="*/ 112700 h 137178"/>
                <a:gd name="connsiteX37" fmla="*/ 444627 w 534466"/>
                <a:gd name="connsiteY37" fmla="*/ 110871 h 137178"/>
                <a:gd name="connsiteX38" fmla="*/ 444627 w 534466"/>
                <a:gd name="connsiteY38" fmla="*/ 110871 h 137178"/>
                <a:gd name="connsiteX39" fmla="*/ 442112 w 534466"/>
                <a:gd name="connsiteY39" fmla="*/ 105842 h 137178"/>
                <a:gd name="connsiteX40" fmla="*/ 442112 w 534466"/>
                <a:gd name="connsiteY40" fmla="*/ 105842 h 137178"/>
                <a:gd name="connsiteX41" fmla="*/ 219913 w 534466"/>
                <a:gd name="connsiteY41" fmla="*/ 133960 h 137178"/>
                <a:gd name="connsiteX42" fmla="*/ 152019 w 534466"/>
                <a:gd name="connsiteY42" fmla="*/ 132131 h 137178"/>
                <a:gd name="connsiteX43" fmla="*/ 91211 w 534466"/>
                <a:gd name="connsiteY43" fmla="*/ 130531 h 137178"/>
                <a:gd name="connsiteX44" fmla="*/ 0 w 534466"/>
                <a:gd name="connsiteY44" fmla="*/ 111328 h 137178"/>
                <a:gd name="connsiteX45" fmla="*/ 229 w 534466"/>
                <a:gd name="connsiteY45" fmla="*/ 112471 h 137178"/>
                <a:gd name="connsiteX46" fmla="*/ 457 w 534466"/>
                <a:gd name="connsiteY46" fmla="*/ 113157 h 137178"/>
                <a:gd name="connsiteX47" fmla="*/ 686 w 534466"/>
                <a:gd name="connsiteY47" fmla="*/ 114071 h 137178"/>
                <a:gd name="connsiteX48" fmla="*/ 914 w 534466"/>
                <a:gd name="connsiteY48" fmla="*/ 114757 h 137178"/>
                <a:gd name="connsiteX49" fmla="*/ 1143 w 534466"/>
                <a:gd name="connsiteY49" fmla="*/ 115672 h 137178"/>
                <a:gd name="connsiteX50" fmla="*/ 1372 w 534466"/>
                <a:gd name="connsiteY50" fmla="*/ 116357 h 137178"/>
                <a:gd name="connsiteX51" fmla="*/ 1600 w 534466"/>
                <a:gd name="connsiteY51" fmla="*/ 117272 h 137178"/>
                <a:gd name="connsiteX52" fmla="*/ 1829 w 534466"/>
                <a:gd name="connsiteY52" fmla="*/ 117958 h 137178"/>
                <a:gd name="connsiteX53" fmla="*/ 2057 w 534466"/>
                <a:gd name="connsiteY53" fmla="*/ 118872 h 137178"/>
                <a:gd name="connsiteX54" fmla="*/ 2286 w 534466"/>
                <a:gd name="connsiteY54" fmla="*/ 119558 h 137178"/>
                <a:gd name="connsiteX55" fmla="*/ 2743 w 534466"/>
                <a:gd name="connsiteY55" fmla="*/ 120244 h 137178"/>
                <a:gd name="connsiteX56" fmla="*/ 2972 w 534466"/>
                <a:gd name="connsiteY56" fmla="*/ 120929 h 137178"/>
                <a:gd name="connsiteX57" fmla="*/ 3429 w 534466"/>
                <a:gd name="connsiteY57" fmla="*/ 121615 h 137178"/>
                <a:gd name="connsiteX58" fmla="*/ 3658 w 534466"/>
                <a:gd name="connsiteY58" fmla="*/ 122301 h 137178"/>
                <a:gd name="connsiteX59" fmla="*/ 4115 w 534466"/>
                <a:gd name="connsiteY59" fmla="*/ 122987 h 137178"/>
                <a:gd name="connsiteX60" fmla="*/ 4572 w 534466"/>
                <a:gd name="connsiteY60" fmla="*/ 123444 h 137178"/>
                <a:gd name="connsiteX61" fmla="*/ 5029 w 534466"/>
                <a:gd name="connsiteY61" fmla="*/ 124130 h 137178"/>
                <a:gd name="connsiteX62" fmla="*/ 5486 w 534466"/>
                <a:gd name="connsiteY62" fmla="*/ 124587 h 137178"/>
                <a:gd name="connsiteX63" fmla="*/ 5944 w 534466"/>
                <a:gd name="connsiteY63" fmla="*/ 125273 h 137178"/>
                <a:gd name="connsiteX64" fmla="*/ 6401 w 534466"/>
                <a:gd name="connsiteY64" fmla="*/ 125730 h 137178"/>
                <a:gd name="connsiteX65" fmla="*/ 6858 w 534466"/>
                <a:gd name="connsiteY65" fmla="*/ 126187 h 137178"/>
                <a:gd name="connsiteX66" fmla="*/ 7315 w 534466"/>
                <a:gd name="connsiteY66" fmla="*/ 126644 h 137178"/>
                <a:gd name="connsiteX67" fmla="*/ 7772 w 534466"/>
                <a:gd name="connsiteY67" fmla="*/ 127102 h 137178"/>
                <a:gd name="connsiteX68" fmla="*/ 8230 w 534466"/>
                <a:gd name="connsiteY68" fmla="*/ 127559 h 137178"/>
                <a:gd name="connsiteX69" fmla="*/ 8687 w 534466"/>
                <a:gd name="connsiteY69" fmla="*/ 128016 h 137178"/>
                <a:gd name="connsiteX70" fmla="*/ 9144 w 534466"/>
                <a:gd name="connsiteY70" fmla="*/ 128473 h 137178"/>
                <a:gd name="connsiteX71" fmla="*/ 9601 w 534466"/>
                <a:gd name="connsiteY71" fmla="*/ 128930 h 137178"/>
                <a:gd name="connsiteX72" fmla="*/ 10058 w 534466"/>
                <a:gd name="connsiteY72" fmla="*/ 129388 h 137178"/>
                <a:gd name="connsiteX73" fmla="*/ 10516 w 534466"/>
                <a:gd name="connsiteY73" fmla="*/ 129845 h 137178"/>
                <a:gd name="connsiteX74" fmla="*/ 11430 w 534466"/>
                <a:gd name="connsiteY74" fmla="*/ 130302 h 137178"/>
                <a:gd name="connsiteX75" fmla="*/ 12116 w 534466"/>
                <a:gd name="connsiteY75" fmla="*/ 130759 h 137178"/>
                <a:gd name="connsiteX76" fmla="*/ 12802 w 534466"/>
                <a:gd name="connsiteY76" fmla="*/ 130988 h 137178"/>
                <a:gd name="connsiteX77" fmla="*/ 13259 w 534466"/>
                <a:gd name="connsiteY77" fmla="*/ 131216 h 137178"/>
                <a:gd name="connsiteX78" fmla="*/ 13945 w 534466"/>
                <a:gd name="connsiteY78" fmla="*/ 131445 h 137178"/>
                <a:gd name="connsiteX79" fmla="*/ 14630 w 534466"/>
                <a:gd name="connsiteY79" fmla="*/ 131674 h 137178"/>
                <a:gd name="connsiteX80" fmla="*/ 15316 w 534466"/>
                <a:gd name="connsiteY80" fmla="*/ 131902 h 137178"/>
                <a:gd name="connsiteX81" fmla="*/ 16002 w 534466"/>
                <a:gd name="connsiteY81" fmla="*/ 132131 h 137178"/>
                <a:gd name="connsiteX82" fmla="*/ 16688 w 534466"/>
                <a:gd name="connsiteY82" fmla="*/ 132359 h 137178"/>
                <a:gd name="connsiteX83" fmla="*/ 17374 w 534466"/>
                <a:gd name="connsiteY83" fmla="*/ 132588 h 137178"/>
                <a:gd name="connsiteX84" fmla="*/ 18059 w 534466"/>
                <a:gd name="connsiteY84" fmla="*/ 132817 h 137178"/>
                <a:gd name="connsiteX85" fmla="*/ 18745 w 534466"/>
                <a:gd name="connsiteY85" fmla="*/ 133045 h 137178"/>
                <a:gd name="connsiteX86" fmla="*/ 19431 w 534466"/>
                <a:gd name="connsiteY86" fmla="*/ 133274 h 137178"/>
                <a:gd name="connsiteX87" fmla="*/ 20117 w 534466"/>
                <a:gd name="connsiteY87" fmla="*/ 133502 h 137178"/>
                <a:gd name="connsiteX88" fmla="*/ 20803 w 534466"/>
                <a:gd name="connsiteY88" fmla="*/ 133731 h 137178"/>
                <a:gd name="connsiteX89" fmla="*/ 21488 w 534466"/>
                <a:gd name="connsiteY89" fmla="*/ 133960 h 137178"/>
                <a:gd name="connsiteX90" fmla="*/ 22403 w 534466"/>
                <a:gd name="connsiteY90" fmla="*/ 134188 h 137178"/>
                <a:gd name="connsiteX91" fmla="*/ 23089 w 534466"/>
                <a:gd name="connsiteY91" fmla="*/ 134188 h 137178"/>
                <a:gd name="connsiteX92" fmla="*/ 24003 w 534466"/>
                <a:gd name="connsiteY92" fmla="*/ 134188 h 137178"/>
                <a:gd name="connsiteX93" fmla="*/ 24689 w 534466"/>
                <a:gd name="connsiteY93" fmla="*/ 134188 h 137178"/>
                <a:gd name="connsiteX94" fmla="*/ 25603 w 534466"/>
                <a:gd name="connsiteY94" fmla="*/ 134188 h 137178"/>
                <a:gd name="connsiteX95" fmla="*/ 26518 w 534466"/>
                <a:gd name="connsiteY95" fmla="*/ 134188 h 137178"/>
                <a:gd name="connsiteX96" fmla="*/ 27432 w 534466"/>
                <a:gd name="connsiteY96" fmla="*/ 134188 h 137178"/>
                <a:gd name="connsiteX97" fmla="*/ 28346 w 534466"/>
                <a:gd name="connsiteY97" fmla="*/ 134188 h 137178"/>
                <a:gd name="connsiteX98" fmla="*/ 29489 w 534466"/>
                <a:gd name="connsiteY98" fmla="*/ 134188 h 137178"/>
                <a:gd name="connsiteX99" fmla="*/ 30404 w 534466"/>
                <a:gd name="connsiteY99" fmla="*/ 134188 h 137178"/>
                <a:gd name="connsiteX100" fmla="*/ 31547 w 534466"/>
                <a:gd name="connsiteY100" fmla="*/ 134188 h 137178"/>
                <a:gd name="connsiteX101" fmla="*/ 32233 w 534466"/>
                <a:gd name="connsiteY101" fmla="*/ 134188 h 137178"/>
                <a:gd name="connsiteX102" fmla="*/ 33604 w 534466"/>
                <a:gd name="connsiteY102" fmla="*/ 134188 h 137178"/>
                <a:gd name="connsiteX103" fmla="*/ 34290 w 534466"/>
                <a:gd name="connsiteY103" fmla="*/ 134188 h 137178"/>
                <a:gd name="connsiteX104" fmla="*/ 36347 w 534466"/>
                <a:gd name="connsiteY104" fmla="*/ 134188 h 137178"/>
                <a:gd name="connsiteX105" fmla="*/ 265176 w 534466"/>
                <a:gd name="connsiteY105" fmla="*/ 136931 h 137178"/>
                <a:gd name="connsiteX106" fmla="*/ 452857 w 534466"/>
                <a:gd name="connsiteY106" fmla="*/ 130759 h 137178"/>
                <a:gd name="connsiteX107" fmla="*/ 502691 w 534466"/>
                <a:gd name="connsiteY107" fmla="*/ 125501 h 137178"/>
                <a:gd name="connsiteX108" fmla="*/ 529438 w 534466"/>
                <a:gd name="connsiteY108" fmla="*/ 97155 h 137178"/>
                <a:gd name="connsiteX109" fmla="*/ 534238 w 534466"/>
                <a:gd name="connsiteY109" fmla="*/ 34061 h 137178"/>
                <a:gd name="connsiteX110" fmla="*/ 534238 w 534466"/>
                <a:gd name="connsiteY110" fmla="*/ 32004 h 137178"/>
                <a:gd name="connsiteX111" fmla="*/ 534238 w 534466"/>
                <a:gd name="connsiteY111" fmla="*/ 31547 h 137178"/>
                <a:gd name="connsiteX112" fmla="*/ 534467 w 534466"/>
                <a:gd name="connsiteY112" fmla="*/ 27203 h 137178"/>
                <a:gd name="connsiteX113" fmla="*/ 534467 w 534466"/>
                <a:gd name="connsiteY113" fmla="*/ 26518 h 137178"/>
                <a:gd name="connsiteX114" fmla="*/ 534467 w 534466"/>
                <a:gd name="connsiteY114" fmla="*/ 25375 h 137178"/>
                <a:gd name="connsiteX115" fmla="*/ 534467 w 534466"/>
                <a:gd name="connsiteY115" fmla="*/ 24689 h 137178"/>
                <a:gd name="connsiteX116" fmla="*/ 534467 w 534466"/>
                <a:gd name="connsiteY116" fmla="*/ 23546 h 137178"/>
                <a:gd name="connsiteX117" fmla="*/ 534467 w 534466"/>
                <a:gd name="connsiteY117" fmla="*/ 23089 h 137178"/>
                <a:gd name="connsiteX118" fmla="*/ 534467 w 534466"/>
                <a:gd name="connsiteY118" fmla="*/ 21946 h 137178"/>
                <a:gd name="connsiteX119" fmla="*/ 534467 w 534466"/>
                <a:gd name="connsiteY119" fmla="*/ 21488 h 137178"/>
                <a:gd name="connsiteX120" fmla="*/ 534467 w 534466"/>
                <a:gd name="connsiteY120" fmla="*/ 20345 h 137178"/>
                <a:gd name="connsiteX121" fmla="*/ 534467 w 534466"/>
                <a:gd name="connsiteY121" fmla="*/ 20117 h 137178"/>
                <a:gd name="connsiteX122" fmla="*/ 534238 w 534466"/>
                <a:gd name="connsiteY122" fmla="*/ 15088 h 137178"/>
                <a:gd name="connsiteX123" fmla="*/ 534238 w 534466"/>
                <a:gd name="connsiteY123" fmla="*/ 14859 h 137178"/>
                <a:gd name="connsiteX124" fmla="*/ 534238 w 534466"/>
                <a:gd name="connsiteY124" fmla="*/ 13945 h 137178"/>
                <a:gd name="connsiteX125" fmla="*/ 534238 w 534466"/>
                <a:gd name="connsiteY125" fmla="*/ 13716 h 137178"/>
                <a:gd name="connsiteX126" fmla="*/ 534010 w 534466"/>
                <a:gd name="connsiteY126" fmla="*/ 12802 h 137178"/>
                <a:gd name="connsiteX127" fmla="*/ 534010 w 534466"/>
                <a:gd name="connsiteY127" fmla="*/ 12573 h 137178"/>
                <a:gd name="connsiteX128" fmla="*/ 533781 w 534466"/>
                <a:gd name="connsiteY128" fmla="*/ 11887 h 137178"/>
                <a:gd name="connsiteX129" fmla="*/ 533781 w 534466"/>
                <a:gd name="connsiteY129" fmla="*/ 11659 h 137178"/>
                <a:gd name="connsiteX130" fmla="*/ 533552 w 534466"/>
                <a:gd name="connsiteY130" fmla="*/ 10973 h 137178"/>
                <a:gd name="connsiteX131" fmla="*/ 533552 w 534466"/>
                <a:gd name="connsiteY131" fmla="*/ 10744 h 137178"/>
                <a:gd name="connsiteX132" fmla="*/ 533324 w 534466"/>
                <a:gd name="connsiteY132" fmla="*/ 10058 h 137178"/>
                <a:gd name="connsiteX133" fmla="*/ 533324 w 534466"/>
                <a:gd name="connsiteY133" fmla="*/ 9830 h 137178"/>
                <a:gd name="connsiteX134" fmla="*/ 533095 w 534466"/>
                <a:gd name="connsiteY134" fmla="*/ 9144 h 137178"/>
                <a:gd name="connsiteX135" fmla="*/ 533095 w 534466"/>
                <a:gd name="connsiteY135" fmla="*/ 8915 h 137178"/>
                <a:gd name="connsiteX136" fmla="*/ 531038 w 534466"/>
                <a:gd name="connsiteY136" fmla="*/ 5715 h 137178"/>
                <a:gd name="connsiteX137" fmla="*/ 531038 w 534466"/>
                <a:gd name="connsiteY137" fmla="*/ 5715 h 137178"/>
                <a:gd name="connsiteX138" fmla="*/ 530352 w 534466"/>
                <a:gd name="connsiteY138" fmla="*/ 5029 h 137178"/>
                <a:gd name="connsiteX139" fmla="*/ 530123 w 534466"/>
                <a:gd name="connsiteY139" fmla="*/ 4801 h 137178"/>
                <a:gd name="connsiteX140" fmla="*/ 529438 w 534466"/>
                <a:gd name="connsiteY140" fmla="*/ 4343 h 137178"/>
                <a:gd name="connsiteX141" fmla="*/ 529209 w 534466"/>
                <a:gd name="connsiteY141" fmla="*/ 4115 h 137178"/>
                <a:gd name="connsiteX142" fmla="*/ 528523 w 534466"/>
                <a:gd name="connsiteY142" fmla="*/ 3658 h 137178"/>
                <a:gd name="connsiteX143" fmla="*/ 528295 w 534466"/>
                <a:gd name="connsiteY143" fmla="*/ 3429 h 137178"/>
                <a:gd name="connsiteX144" fmla="*/ 527609 w 534466"/>
                <a:gd name="connsiteY144" fmla="*/ 2972 h 137178"/>
                <a:gd name="connsiteX145" fmla="*/ 527380 w 534466"/>
                <a:gd name="connsiteY145" fmla="*/ 2743 h 137178"/>
                <a:gd name="connsiteX146" fmla="*/ 526466 w 534466"/>
                <a:gd name="connsiteY146" fmla="*/ 2286 h 137178"/>
                <a:gd name="connsiteX147" fmla="*/ 526237 w 534466"/>
                <a:gd name="connsiteY147" fmla="*/ 2057 h 137178"/>
                <a:gd name="connsiteX148" fmla="*/ 525323 w 534466"/>
                <a:gd name="connsiteY148" fmla="*/ 1600 h 137178"/>
                <a:gd name="connsiteX149" fmla="*/ 525094 w 534466"/>
                <a:gd name="connsiteY149" fmla="*/ 1600 h 137178"/>
                <a:gd name="connsiteX150" fmla="*/ 519608 w 534466"/>
                <a:gd name="connsiteY150" fmla="*/ 0 h 137178"/>
                <a:gd name="connsiteX151" fmla="*/ 511150 w 534466"/>
                <a:gd name="connsiteY151" fmla="*/ 33147 h 13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534466" h="137178">
                  <a:moveTo>
                    <a:pt x="511150" y="33147"/>
                  </a:moveTo>
                  <a:cubicBezTo>
                    <a:pt x="511150" y="33376"/>
                    <a:pt x="511150" y="33604"/>
                    <a:pt x="511378" y="33833"/>
                  </a:cubicBezTo>
                  <a:cubicBezTo>
                    <a:pt x="511378" y="34290"/>
                    <a:pt x="511607" y="34747"/>
                    <a:pt x="511607" y="35204"/>
                  </a:cubicBezTo>
                  <a:cubicBezTo>
                    <a:pt x="511607" y="35433"/>
                    <a:pt x="511607" y="35662"/>
                    <a:pt x="511607" y="35890"/>
                  </a:cubicBezTo>
                  <a:cubicBezTo>
                    <a:pt x="511607" y="36119"/>
                    <a:pt x="511607" y="36576"/>
                    <a:pt x="511607" y="36805"/>
                  </a:cubicBezTo>
                  <a:cubicBezTo>
                    <a:pt x="511607" y="37033"/>
                    <a:pt x="511607" y="37262"/>
                    <a:pt x="511607" y="37490"/>
                  </a:cubicBezTo>
                  <a:cubicBezTo>
                    <a:pt x="511607" y="37948"/>
                    <a:pt x="511607" y="38633"/>
                    <a:pt x="511607" y="39091"/>
                  </a:cubicBezTo>
                  <a:cubicBezTo>
                    <a:pt x="511607" y="39319"/>
                    <a:pt x="511607" y="39548"/>
                    <a:pt x="511607" y="39776"/>
                  </a:cubicBezTo>
                  <a:cubicBezTo>
                    <a:pt x="511607" y="40005"/>
                    <a:pt x="511607" y="40462"/>
                    <a:pt x="511607" y="40691"/>
                  </a:cubicBezTo>
                  <a:cubicBezTo>
                    <a:pt x="511607" y="40919"/>
                    <a:pt x="511607" y="41377"/>
                    <a:pt x="511607" y="41834"/>
                  </a:cubicBezTo>
                  <a:cubicBezTo>
                    <a:pt x="511607" y="42291"/>
                    <a:pt x="511607" y="42748"/>
                    <a:pt x="511607" y="43434"/>
                  </a:cubicBezTo>
                  <a:cubicBezTo>
                    <a:pt x="511607" y="43663"/>
                    <a:pt x="511607" y="44120"/>
                    <a:pt x="511607" y="44348"/>
                  </a:cubicBezTo>
                  <a:cubicBezTo>
                    <a:pt x="511607" y="44577"/>
                    <a:pt x="511607" y="45034"/>
                    <a:pt x="511607" y="45263"/>
                  </a:cubicBezTo>
                  <a:cubicBezTo>
                    <a:pt x="511607" y="45720"/>
                    <a:pt x="511607" y="46406"/>
                    <a:pt x="511607" y="46863"/>
                  </a:cubicBezTo>
                  <a:cubicBezTo>
                    <a:pt x="511607" y="47320"/>
                    <a:pt x="511607" y="47777"/>
                    <a:pt x="511607" y="48006"/>
                  </a:cubicBezTo>
                  <a:cubicBezTo>
                    <a:pt x="511607" y="48463"/>
                    <a:pt x="511607" y="48920"/>
                    <a:pt x="511607" y="49378"/>
                  </a:cubicBezTo>
                  <a:cubicBezTo>
                    <a:pt x="511607" y="49606"/>
                    <a:pt x="511607" y="50063"/>
                    <a:pt x="511607" y="50292"/>
                  </a:cubicBezTo>
                  <a:cubicBezTo>
                    <a:pt x="511607" y="50978"/>
                    <a:pt x="511378" y="51664"/>
                    <a:pt x="511378" y="52578"/>
                  </a:cubicBezTo>
                  <a:cubicBezTo>
                    <a:pt x="511378" y="52807"/>
                    <a:pt x="511378" y="53035"/>
                    <a:pt x="511378" y="53264"/>
                  </a:cubicBezTo>
                  <a:cubicBezTo>
                    <a:pt x="511378" y="53950"/>
                    <a:pt x="511150" y="54635"/>
                    <a:pt x="511150" y="55321"/>
                  </a:cubicBezTo>
                  <a:cubicBezTo>
                    <a:pt x="511150" y="55550"/>
                    <a:pt x="511150" y="55778"/>
                    <a:pt x="511150" y="56236"/>
                  </a:cubicBezTo>
                  <a:cubicBezTo>
                    <a:pt x="511150" y="57150"/>
                    <a:pt x="510921" y="58064"/>
                    <a:pt x="510921" y="58979"/>
                  </a:cubicBezTo>
                  <a:cubicBezTo>
                    <a:pt x="509778" y="69723"/>
                    <a:pt x="510692" y="113157"/>
                    <a:pt x="501777" y="114071"/>
                  </a:cubicBezTo>
                  <a:cubicBezTo>
                    <a:pt x="487375" y="115443"/>
                    <a:pt x="470916" y="117272"/>
                    <a:pt x="456057" y="115672"/>
                  </a:cubicBezTo>
                  <a:cubicBezTo>
                    <a:pt x="455600" y="115672"/>
                    <a:pt x="454914" y="115443"/>
                    <a:pt x="454457" y="115443"/>
                  </a:cubicBezTo>
                  <a:cubicBezTo>
                    <a:pt x="454228" y="115443"/>
                    <a:pt x="454000" y="115443"/>
                    <a:pt x="454000" y="115443"/>
                  </a:cubicBezTo>
                  <a:cubicBezTo>
                    <a:pt x="453542" y="115443"/>
                    <a:pt x="453314" y="115443"/>
                    <a:pt x="453085" y="115214"/>
                  </a:cubicBezTo>
                  <a:cubicBezTo>
                    <a:pt x="452857" y="115214"/>
                    <a:pt x="452628" y="115214"/>
                    <a:pt x="452399" y="114986"/>
                  </a:cubicBezTo>
                  <a:cubicBezTo>
                    <a:pt x="452171" y="114986"/>
                    <a:pt x="451942" y="114986"/>
                    <a:pt x="451485" y="114757"/>
                  </a:cubicBezTo>
                  <a:cubicBezTo>
                    <a:pt x="451256" y="114757"/>
                    <a:pt x="451028" y="114757"/>
                    <a:pt x="450799" y="114529"/>
                  </a:cubicBezTo>
                  <a:cubicBezTo>
                    <a:pt x="450571" y="114529"/>
                    <a:pt x="450342" y="114300"/>
                    <a:pt x="450113" y="114300"/>
                  </a:cubicBezTo>
                  <a:cubicBezTo>
                    <a:pt x="449656" y="114071"/>
                    <a:pt x="449199" y="114071"/>
                    <a:pt x="448970" y="113843"/>
                  </a:cubicBezTo>
                  <a:cubicBezTo>
                    <a:pt x="448742" y="113843"/>
                    <a:pt x="448742" y="113843"/>
                    <a:pt x="448513" y="113614"/>
                  </a:cubicBezTo>
                  <a:cubicBezTo>
                    <a:pt x="448285" y="113614"/>
                    <a:pt x="448056" y="113386"/>
                    <a:pt x="447827" y="113386"/>
                  </a:cubicBezTo>
                  <a:cubicBezTo>
                    <a:pt x="447827" y="113386"/>
                    <a:pt x="447599" y="113386"/>
                    <a:pt x="447599" y="113157"/>
                  </a:cubicBezTo>
                  <a:cubicBezTo>
                    <a:pt x="447370" y="112928"/>
                    <a:pt x="447142" y="112928"/>
                    <a:pt x="446913" y="112700"/>
                  </a:cubicBezTo>
                  <a:cubicBezTo>
                    <a:pt x="446913" y="112700"/>
                    <a:pt x="446913" y="112700"/>
                    <a:pt x="446913" y="112700"/>
                  </a:cubicBezTo>
                  <a:cubicBezTo>
                    <a:pt x="445999" y="112243"/>
                    <a:pt x="445313" y="111557"/>
                    <a:pt x="444627" y="110871"/>
                  </a:cubicBezTo>
                  <a:cubicBezTo>
                    <a:pt x="444627" y="110871"/>
                    <a:pt x="444627" y="110871"/>
                    <a:pt x="444627" y="110871"/>
                  </a:cubicBezTo>
                  <a:cubicBezTo>
                    <a:pt x="443484" y="109499"/>
                    <a:pt x="442570" y="107899"/>
                    <a:pt x="442112" y="105842"/>
                  </a:cubicBezTo>
                  <a:lnTo>
                    <a:pt x="442112" y="105842"/>
                  </a:lnTo>
                  <a:cubicBezTo>
                    <a:pt x="376961" y="140132"/>
                    <a:pt x="291008" y="136246"/>
                    <a:pt x="219913" y="133960"/>
                  </a:cubicBezTo>
                  <a:cubicBezTo>
                    <a:pt x="197282" y="133274"/>
                    <a:pt x="174650" y="132359"/>
                    <a:pt x="152019" y="132131"/>
                  </a:cubicBezTo>
                  <a:cubicBezTo>
                    <a:pt x="131674" y="132131"/>
                    <a:pt x="111557" y="131902"/>
                    <a:pt x="91211" y="130531"/>
                  </a:cubicBezTo>
                  <a:cubicBezTo>
                    <a:pt x="60808" y="128473"/>
                    <a:pt x="28346" y="123901"/>
                    <a:pt x="0" y="111328"/>
                  </a:cubicBezTo>
                  <a:cubicBezTo>
                    <a:pt x="0" y="111785"/>
                    <a:pt x="229" y="112014"/>
                    <a:pt x="229" y="112471"/>
                  </a:cubicBezTo>
                  <a:cubicBezTo>
                    <a:pt x="229" y="112700"/>
                    <a:pt x="457" y="112928"/>
                    <a:pt x="457" y="113157"/>
                  </a:cubicBezTo>
                  <a:cubicBezTo>
                    <a:pt x="457" y="113614"/>
                    <a:pt x="686" y="113843"/>
                    <a:pt x="686" y="114071"/>
                  </a:cubicBezTo>
                  <a:cubicBezTo>
                    <a:pt x="686" y="114300"/>
                    <a:pt x="914" y="114529"/>
                    <a:pt x="914" y="114757"/>
                  </a:cubicBezTo>
                  <a:cubicBezTo>
                    <a:pt x="914" y="114986"/>
                    <a:pt x="1143" y="115443"/>
                    <a:pt x="1143" y="115672"/>
                  </a:cubicBezTo>
                  <a:cubicBezTo>
                    <a:pt x="1143" y="115900"/>
                    <a:pt x="1372" y="116129"/>
                    <a:pt x="1372" y="116357"/>
                  </a:cubicBezTo>
                  <a:cubicBezTo>
                    <a:pt x="1372" y="116586"/>
                    <a:pt x="1600" y="117043"/>
                    <a:pt x="1600" y="117272"/>
                  </a:cubicBezTo>
                  <a:cubicBezTo>
                    <a:pt x="1600" y="117500"/>
                    <a:pt x="1829" y="117729"/>
                    <a:pt x="1829" y="117958"/>
                  </a:cubicBezTo>
                  <a:cubicBezTo>
                    <a:pt x="1829" y="118186"/>
                    <a:pt x="2057" y="118415"/>
                    <a:pt x="2057" y="118872"/>
                  </a:cubicBezTo>
                  <a:cubicBezTo>
                    <a:pt x="2057" y="119101"/>
                    <a:pt x="2286" y="119329"/>
                    <a:pt x="2286" y="119558"/>
                  </a:cubicBezTo>
                  <a:cubicBezTo>
                    <a:pt x="2515" y="119786"/>
                    <a:pt x="2515" y="120015"/>
                    <a:pt x="2743" y="120244"/>
                  </a:cubicBezTo>
                  <a:cubicBezTo>
                    <a:pt x="2743" y="120472"/>
                    <a:pt x="2972" y="120701"/>
                    <a:pt x="2972" y="120929"/>
                  </a:cubicBezTo>
                  <a:cubicBezTo>
                    <a:pt x="3200" y="121158"/>
                    <a:pt x="3200" y="121387"/>
                    <a:pt x="3429" y="121615"/>
                  </a:cubicBezTo>
                  <a:cubicBezTo>
                    <a:pt x="3429" y="121844"/>
                    <a:pt x="3658" y="122072"/>
                    <a:pt x="3658" y="122301"/>
                  </a:cubicBezTo>
                  <a:cubicBezTo>
                    <a:pt x="3886" y="122530"/>
                    <a:pt x="3886" y="122758"/>
                    <a:pt x="4115" y="122987"/>
                  </a:cubicBezTo>
                  <a:cubicBezTo>
                    <a:pt x="4115" y="123215"/>
                    <a:pt x="4343" y="123444"/>
                    <a:pt x="4572" y="123444"/>
                  </a:cubicBezTo>
                  <a:cubicBezTo>
                    <a:pt x="4801" y="123673"/>
                    <a:pt x="4801" y="123901"/>
                    <a:pt x="5029" y="124130"/>
                  </a:cubicBezTo>
                  <a:cubicBezTo>
                    <a:pt x="5258" y="124358"/>
                    <a:pt x="5258" y="124587"/>
                    <a:pt x="5486" y="124587"/>
                  </a:cubicBezTo>
                  <a:cubicBezTo>
                    <a:pt x="5715" y="124816"/>
                    <a:pt x="5715" y="125044"/>
                    <a:pt x="5944" y="125273"/>
                  </a:cubicBezTo>
                  <a:cubicBezTo>
                    <a:pt x="6172" y="125501"/>
                    <a:pt x="6172" y="125501"/>
                    <a:pt x="6401" y="125730"/>
                  </a:cubicBezTo>
                  <a:cubicBezTo>
                    <a:pt x="6629" y="125959"/>
                    <a:pt x="6629" y="126187"/>
                    <a:pt x="6858" y="126187"/>
                  </a:cubicBezTo>
                  <a:cubicBezTo>
                    <a:pt x="7087" y="126416"/>
                    <a:pt x="7087" y="126416"/>
                    <a:pt x="7315" y="126644"/>
                  </a:cubicBezTo>
                  <a:cubicBezTo>
                    <a:pt x="7544" y="126873"/>
                    <a:pt x="7544" y="126873"/>
                    <a:pt x="7772" y="127102"/>
                  </a:cubicBezTo>
                  <a:cubicBezTo>
                    <a:pt x="8001" y="127330"/>
                    <a:pt x="8001" y="127330"/>
                    <a:pt x="8230" y="127559"/>
                  </a:cubicBezTo>
                  <a:cubicBezTo>
                    <a:pt x="8458" y="127787"/>
                    <a:pt x="8458" y="127787"/>
                    <a:pt x="8687" y="128016"/>
                  </a:cubicBezTo>
                  <a:cubicBezTo>
                    <a:pt x="8915" y="128245"/>
                    <a:pt x="8915" y="128245"/>
                    <a:pt x="9144" y="128473"/>
                  </a:cubicBezTo>
                  <a:cubicBezTo>
                    <a:pt x="9373" y="128702"/>
                    <a:pt x="9373" y="128702"/>
                    <a:pt x="9601" y="128930"/>
                  </a:cubicBezTo>
                  <a:cubicBezTo>
                    <a:pt x="9830" y="129159"/>
                    <a:pt x="9830" y="129159"/>
                    <a:pt x="10058" y="129388"/>
                  </a:cubicBezTo>
                  <a:cubicBezTo>
                    <a:pt x="10287" y="129616"/>
                    <a:pt x="10287" y="129616"/>
                    <a:pt x="10516" y="129845"/>
                  </a:cubicBezTo>
                  <a:cubicBezTo>
                    <a:pt x="10744" y="130073"/>
                    <a:pt x="10973" y="130302"/>
                    <a:pt x="11430" y="130302"/>
                  </a:cubicBezTo>
                  <a:cubicBezTo>
                    <a:pt x="11659" y="130531"/>
                    <a:pt x="11887" y="130531"/>
                    <a:pt x="12116" y="130759"/>
                  </a:cubicBezTo>
                  <a:cubicBezTo>
                    <a:pt x="12344" y="130759"/>
                    <a:pt x="12573" y="130988"/>
                    <a:pt x="12802" y="130988"/>
                  </a:cubicBezTo>
                  <a:cubicBezTo>
                    <a:pt x="13030" y="130988"/>
                    <a:pt x="13259" y="131216"/>
                    <a:pt x="13259" y="131216"/>
                  </a:cubicBezTo>
                  <a:cubicBezTo>
                    <a:pt x="13487" y="131216"/>
                    <a:pt x="13716" y="131445"/>
                    <a:pt x="13945" y="131445"/>
                  </a:cubicBezTo>
                  <a:cubicBezTo>
                    <a:pt x="14173" y="131445"/>
                    <a:pt x="14402" y="131674"/>
                    <a:pt x="14630" y="131674"/>
                  </a:cubicBezTo>
                  <a:cubicBezTo>
                    <a:pt x="14859" y="131674"/>
                    <a:pt x="15088" y="131902"/>
                    <a:pt x="15316" y="131902"/>
                  </a:cubicBezTo>
                  <a:cubicBezTo>
                    <a:pt x="15545" y="131902"/>
                    <a:pt x="15773" y="132131"/>
                    <a:pt x="16002" y="132131"/>
                  </a:cubicBezTo>
                  <a:cubicBezTo>
                    <a:pt x="16231" y="132131"/>
                    <a:pt x="16459" y="132359"/>
                    <a:pt x="16688" y="132359"/>
                  </a:cubicBezTo>
                  <a:cubicBezTo>
                    <a:pt x="16916" y="132359"/>
                    <a:pt x="17145" y="132588"/>
                    <a:pt x="17374" y="132588"/>
                  </a:cubicBezTo>
                  <a:cubicBezTo>
                    <a:pt x="17602" y="132588"/>
                    <a:pt x="17831" y="132817"/>
                    <a:pt x="18059" y="132817"/>
                  </a:cubicBezTo>
                  <a:cubicBezTo>
                    <a:pt x="18288" y="132817"/>
                    <a:pt x="18517" y="133045"/>
                    <a:pt x="18745" y="133045"/>
                  </a:cubicBezTo>
                  <a:cubicBezTo>
                    <a:pt x="18974" y="133045"/>
                    <a:pt x="19202" y="133274"/>
                    <a:pt x="19431" y="133274"/>
                  </a:cubicBezTo>
                  <a:cubicBezTo>
                    <a:pt x="19660" y="133274"/>
                    <a:pt x="19888" y="133274"/>
                    <a:pt x="20117" y="133502"/>
                  </a:cubicBezTo>
                  <a:cubicBezTo>
                    <a:pt x="20345" y="133502"/>
                    <a:pt x="20574" y="133502"/>
                    <a:pt x="20803" y="133731"/>
                  </a:cubicBezTo>
                  <a:cubicBezTo>
                    <a:pt x="21031" y="133731"/>
                    <a:pt x="21260" y="133731"/>
                    <a:pt x="21488" y="133960"/>
                  </a:cubicBezTo>
                  <a:cubicBezTo>
                    <a:pt x="21717" y="133960"/>
                    <a:pt x="21946" y="133960"/>
                    <a:pt x="22403" y="134188"/>
                  </a:cubicBezTo>
                  <a:cubicBezTo>
                    <a:pt x="22631" y="134188"/>
                    <a:pt x="22860" y="134188"/>
                    <a:pt x="23089" y="134188"/>
                  </a:cubicBezTo>
                  <a:cubicBezTo>
                    <a:pt x="23317" y="134188"/>
                    <a:pt x="23546" y="134188"/>
                    <a:pt x="24003" y="134188"/>
                  </a:cubicBezTo>
                  <a:cubicBezTo>
                    <a:pt x="24232" y="134188"/>
                    <a:pt x="24460" y="134188"/>
                    <a:pt x="24689" y="134188"/>
                  </a:cubicBezTo>
                  <a:cubicBezTo>
                    <a:pt x="24917" y="134188"/>
                    <a:pt x="25375" y="134188"/>
                    <a:pt x="25603" y="134188"/>
                  </a:cubicBezTo>
                  <a:cubicBezTo>
                    <a:pt x="25832" y="134188"/>
                    <a:pt x="26060" y="134188"/>
                    <a:pt x="26518" y="134188"/>
                  </a:cubicBezTo>
                  <a:cubicBezTo>
                    <a:pt x="26746" y="134188"/>
                    <a:pt x="27203" y="134188"/>
                    <a:pt x="27432" y="134188"/>
                  </a:cubicBezTo>
                  <a:cubicBezTo>
                    <a:pt x="27661" y="134188"/>
                    <a:pt x="27889" y="134188"/>
                    <a:pt x="28346" y="134188"/>
                  </a:cubicBezTo>
                  <a:cubicBezTo>
                    <a:pt x="28575" y="134188"/>
                    <a:pt x="29032" y="134188"/>
                    <a:pt x="29489" y="134188"/>
                  </a:cubicBezTo>
                  <a:cubicBezTo>
                    <a:pt x="29718" y="134188"/>
                    <a:pt x="29947" y="134188"/>
                    <a:pt x="30404" y="134188"/>
                  </a:cubicBezTo>
                  <a:cubicBezTo>
                    <a:pt x="30861" y="134188"/>
                    <a:pt x="31090" y="134188"/>
                    <a:pt x="31547" y="134188"/>
                  </a:cubicBezTo>
                  <a:cubicBezTo>
                    <a:pt x="31775" y="134188"/>
                    <a:pt x="32004" y="134188"/>
                    <a:pt x="32233" y="134188"/>
                  </a:cubicBezTo>
                  <a:cubicBezTo>
                    <a:pt x="32690" y="134188"/>
                    <a:pt x="33147" y="134188"/>
                    <a:pt x="33604" y="134188"/>
                  </a:cubicBezTo>
                  <a:cubicBezTo>
                    <a:pt x="33833" y="134188"/>
                    <a:pt x="34061" y="134188"/>
                    <a:pt x="34290" y="134188"/>
                  </a:cubicBezTo>
                  <a:cubicBezTo>
                    <a:pt x="34976" y="134188"/>
                    <a:pt x="35662" y="134188"/>
                    <a:pt x="36347" y="134188"/>
                  </a:cubicBezTo>
                  <a:cubicBezTo>
                    <a:pt x="84125" y="136931"/>
                    <a:pt x="211226" y="137617"/>
                    <a:pt x="265176" y="136931"/>
                  </a:cubicBezTo>
                  <a:cubicBezTo>
                    <a:pt x="327812" y="134874"/>
                    <a:pt x="390449" y="136931"/>
                    <a:pt x="452857" y="130759"/>
                  </a:cubicBezTo>
                  <a:cubicBezTo>
                    <a:pt x="469544" y="129159"/>
                    <a:pt x="486232" y="128245"/>
                    <a:pt x="502691" y="125501"/>
                  </a:cubicBezTo>
                  <a:cubicBezTo>
                    <a:pt x="523037" y="122301"/>
                    <a:pt x="527380" y="117272"/>
                    <a:pt x="529438" y="97155"/>
                  </a:cubicBezTo>
                  <a:cubicBezTo>
                    <a:pt x="531495" y="76124"/>
                    <a:pt x="533324" y="55093"/>
                    <a:pt x="534238" y="34061"/>
                  </a:cubicBezTo>
                  <a:cubicBezTo>
                    <a:pt x="534238" y="33376"/>
                    <a:pt x="534238" y="32690"/>
                    <a:pt x="534238" y="32004"/>
                  </a:cubicBezTo>
                  <a:cubicBezTo>
                    <a:pt x="534238" y="31775"/>
                    <a:pt x="534238" y="31547"/>
                    <a:pt x="534238" y="31547"/>
                  </a:cubicBezTo>
                  <a:cubicBezTo>
                    <a:pt x="534238" y="29947"/>
                    <a:pt x="534467" y="28575"/>
                    <a:pt x="534467" y="27203"/>
                  </a:cubicBezTo>
                  <a:cubicBezTo>
                    <a:pt x="534467" y="26975"/>
                    <a:pt x="534467" y="26746"/>
                    <a:pt x="534467" y="26518"/>
                  </a:cubicBezTo>
                  <a:cubicBezTo>
                    <a:pt x="534467" y="26060"/>
                    <a:pt x="534467" y="25832"/>
                    <a:pt x="534467" y="25375"/>
                  </a:cubicBezTo>
                  <a:cubicBezTo>
                    <a:pt x="534467" y="25146"/>
                    <a:pt x="534467" y="24917"/>
                    <a:pt x="534467" y="24689"/>
                  </a:cubicBezTo>
                  <a:cubicBezTo>
                    <a:pt x="534467" y="24232"/>
                    <a:pt x="534467" y="24003"/>
                    <a:pt x="534467" y="23546"/>
                  </a:cubicBezTo>
                  <a:cubicBezTo>
                    <a:pt x="534467" y="23317"/>
                    <a:pt x="534467" y="23089"/>
                    <a:pt x="534467" y="23089"/>
                  </a:cubicBezTo>
                  <a:cubicBezTo>
                    <a:pt x="534467" y="22631"/>
                    <a:pt x="534467" y="22403"/>
                    <a:pt x="534467" y="21946"/>
                  </a:cubicBezTo>
                  <a:cubicBezTo>
                    <a:pt x="534467" y="21717"/>
                    <a:pt x="534467" y="21717"/>
                    <a:pt x="534467" y="21488"/>
                  </a:cubicBezTo>
                  <a:cubicBezTo>
                    <a:pt x="534467" y="21031"/>
                    <a:pt x="534467" y="20803"/>
                    <a:pt x="534467" y="20345"/>
                  </a:cubicBezTo>
                  <a:cubicBezTo>
                    <a:pt x="534467" y="20117"/>
                    <a:pt x="534467" y="20117"/>
                    <a:pt x="534467" y="20117"/>
                  </a:cubicBezTo>
                  <a:cubicBezTo>
                    <a:pt x="534467" y="18288"/>
                    <a:pt x="534467" y="16688"/>
                    <a:pt x="534238" y="15088"/>
                  </a:cubicBezTo>
                  <a:cubicBezTo>
                    <a:pt x="534238" y="15088"/>
                    <a:pt x="534238" y="14859"/>
                    <a:pt x="534238" y="14859"/>
                  </a:cubicBezTo>
                  <a:cubicBezTo>
                    <a:pt x="534238" y="14630"/>
                    <a:pt x="534238" y="14173"/>
                    <a:pt x="534238" y="13945"/>
                  </a:cubicBezTo>
                  <a:cubicBezTo>
                    <a:pt x="534238" y="13945"/>
                    <a:pt x="534238" y="13716"/>
                    <a:pt x="534238" y="13716"/>
                  </a:cubicBezTo>
                  <a:cubicBezTo>
                    <a:pt x="534238" y="13487"/>
                    <a:pt x="534238" y="13259"/>
                    <a:pt x="534010" y="12802"/>
                  </a:cubicBezTo>
                  <a:cubicBezTo>
                    <a:pt x="534010" y="12802"/>
                    <a:pt x="534010" y="12573"/>
                    <a:pt x="534010" y="12573"/>
                  </a:cubicBezTo>
                  <a:cubicBezTo>
                    <a:pt x="534010" y="12344"/>
                    <a:pt x="534010" y="12116"/>
                    <a:pt x="533781" y="11887"/>
                  </a:cubicBezTo>
                  <a:cubicBezTo>
                    <a:pt x="533781" y="11887"/>
                    <a:pt x="533781" y="11659"/>
                    <a:pt x="533781" y="11659"/>
                  </a:cubicBezTo>
                  <a:cubicBezTo>
                    <a:pt x="533781" y="11430"/>
                    <a:pt x="533552" y="11201"/>
                    <a:pt x="533552" y="10973"/>
                  </a:cubicBezTo>
                  <a:cubicBezTo>
                    <a:pt x="533552" y="10973"/>
                    <a:pt x="533552" y="10744"/>
                    <a:pt x="533552" y="10744"/>
                  </a:cubicBezTo>
                  <a:cubicBezTo>
                    <a:pt x="533552" y="10516"/>
                    <a:pt x="533324" y="10287"/>
                    <a:pt x="533324" y="10058"/>
                  </a:cubicBezTo>
                  <a:cubicBezTo>
                    <a:pt x="533324" y="10058"/>
                    <a:pt x="533324" y="9830"/>
                    <a:pt x="533324" y="9830"/>
                  </a:cubicBezTo>
                  <a:cubicBezTo>
                    <a:pt x="533324" y="9601"/>
                    <a:pt x="533095" y="9373"/>
                    <a:pt x="533095" y="9144"/>
                  </a:cubicBezTo>
                  <a:cubicBezTo>
                    <a:pt x="533095" y="9144"/>
                    <a:pt x="533095" y="9144"/>
                    <a:pt x="533095" y="8915"/>
                  </a:cubicBezTo>
                  <a:cubicBezTo>
                    <a:pt x="532638" y="7772"/>
                    <a:pt x="531952" y="6629"/>
                    <a:pt x="531038" y="5715"/>
                  </a:cubicBezTo>
                  <a:cubicBezTo>
                    <a:pt x="531038" y="5715"/>
                    <a:pt x="531038" y="5715"/>
                    <a:pt x="531038" y="5715"/>
                  </a:cubicBezTo>
                  <a:cubicBezTo>
                    <a:pt x="530809" y="5486"/>
                    <a:pt x="530581" y="5258"/>
                    <a:pt x="530352" y="5029"/>
                  </a:cubicBezTo>
                  <a:cubicBezTo>
                    <a:pt x="530352" y="5029"/>
                    <a:pt x="530352" y="5029"/>
                    <a:pt x="530123" y="4801"/>
                  </a:cubicBezTo>
                  <a:cubicBezTo>
                    <a:pt x="529895" y="4572"/>
                    <a:pt x="529666" y="4343"/>
                    <a:pt x="529438" y="4343"/>
                  </a:cubicBezTo>
                  <a:cubicBezTo>
                    <a:pt x="529438" y="4343"/>
                    <a:pt x="529209" y="4115"/>
                    <a:pt x="529209" y="4115"/>
                  </a:cubicBezTo>
                  <a:cubicBezTo>
                    <a:pt x="528980" y="3886"/>
                    <a:pt x="528752" y="3886"/>
                    <a:pt x="528523" y="3658"/>
                  </a:cubicBezTo>
                  <a:cubicBezTo>
                    <a:pt x="528523" y="3658"/>
                    <a:pt x="528295" y="3658"/>
                    <a:pt x="528295" y="3429"/>
                  </a:cubicBezTo>
                  <a:cubicBezTo>
                    <a:pt x="528066" y="3200"/>
                    <a:pt x="527837" y="3200"/>
                    <a:pt x="527609" y="2972"/>
                  </a:cubicBezTo>
                  <a:cubicBezTo>
                    <a:pt x="527609" y="2972"/>
                    <a:pt x="527380" y="2972"/>
                    <a:pt x="527380" y="2743"/>
                  </a:cubicBezTo>
                  <a:cubicBezTo>
                    <a:pt x="527152" y="2515"/>
                    <a:pt x="526923" y="2515"/>
                    <a:pt x="526466" y="2286"/>
                  </a:cubicBezTo>
                  <a:cubicBezTo>
                    <a:pt x="526466" y="2286"/>
                    <a:pt x="526237" y="2286"/>
                    <a:pt x="526237" y="2057"/>
                  </a:cubicBezTo>
                  <a:cubicBezTo>
                    <a:pt x="526009" y="1829"/>
                    <a:pt x="525551" y="1829"/>
                    <a:pt x="525323" y="1600"/>
                  </a:cubicBezTo>
                  <a:cubicBezTo>
                    <a:pt x="525323" y="1600"/>
                    <a:pt x="525323" y="1600"/>
                    <a:pt x="525094" y="1600"/>
                  </a:cubicBezTo>
                  <a:cubicBezTo>
                    <a:pt x="523494" y="914"/>
                    <a:pt x="521665" y="457"/>
                    <a:pt x="519608" y="0"/>
                  </a:cubicBezTo>
                  <a:cubicBezTo>
                    <a:pt x="517550" y="11430"/>
                    <a:pt x="515036" y="22631"/>
                    <a:pt x="511150" y="33147"/>
                  </a:cubicBezTo>
                  <a:close/>
                </a:path>
              </a:pathLst>
            </a:custGeom>
            <a:solidFill>
              <a:srgbClr val="FFFFFF"/>
            </a:solidFill>
            <a:ln w="2286" cap="flat">
              <a:noFill/>
              <a:prstDash val="solid"/>
              <a:miter/>
            </a:ln>
          </p:spPr>
          <p:txBody>
            <a:bodyPr rtlCol="0" anchor="ctr"/>
            <a:lstStyle/>
            <a:p>
              <a:endParaRPr lang="en-US"/>
            </a:p>
          </p:txBody>
        </p:sp>
        <p:sp>
          <p:nvSpPr>
            <p:cNvPr id="217" name="Freeform 1718">
              <a:extLst>
                <a:ext uri="{FF2B5EF4-FFF2-40B4-BE49-F238E27FC236}">
                  <a16:creationId xmlns:a16="http://schemas.microsoft.com/office/drawing/2014/main" id="{ED038DDD-9CE4-83C4-55B1-F03C0FF0E998}"/>
                </a:ext>
              </a:extLst>
            </p:cNvPr>
            <p:cNvSpPr/>
            <p:nvPr/>
          </p:nvSpPr>
          <p:spPr>
            <a:xfrm>
              <a:off x="4344092" y="2185305"/>
              <a:ext cx="80970" cy="85085"/>
            </a:xfrm>
            <a:custGeom>
              <a:avLst/>
              <a:gdLst>
                <a:gd name="connsiteX0" fmla="*/ 64054 w 80970"/>
                <a:gd name="connsiteY0" fmla="*/ 3768 h 85085"/>
                <a:gd name="connsiteX1" fmla="*/ 22906 w 80970"/>
                <a:gd name="connsiteY1" fmla="*/ 110 h 85085"/>
                <a:gd name="connsiteX2" fmla="*/ 46 w 80970"/>
                <a:gd name="connsiteY2" fmla="*/ 22285 h 85085"/>
                <a:gd name="connsiteX3" fmla="*/ 732 w 80970"/>
                <a:gd name="connsiteY3" fmla="*/ 35315 h 85085"/>
                <a:gd name="connsiteX4" fmla="*/ 732 w 80970"/>
                <a:gd name="connsiteY4" fmla="*/ 54974 h 85085"/>
                <a:gd name="connsiteX5" fmla="*/ 12162 w 80970"/>
                <a:gd name="connsiteY5" fmla="*/ 82864 h 85085"/>
                <a:gd name="connsiteX6" fmla="*/ 60168 w 80970"/>
                <a:gd name="connsiteY6" fmla="*/ 84921 h 85085"/>
                <a:gd name="connsiteX7" fmla="*/ 74341 w 80970"/>
                <a:gd name="connsiteY7" fmla="*/ 75091 h 85085"/>
                <a:gd name="connsiteX8" fmla="*/ 80970 w 80970"/>
                <a:gd name="connsiteY8" fmla="*/ 23199 h 85085"/>
                <a:gd name="connsiteX9" fmla="*/ 64054 w 80970"/>
                <a:gd name="connsiteY9" fmla="*/ 3768 h 8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70" h="85085">
                  <a:moveTo>
                    <a:pt x="64054" y="3768"/>
                  </a:moveTo>
                  <a:cubicBezTo>
                    <a:pt x="50338" y="568"/>
                    <a:pt x="36622" y="-347"/>
                    <a:pt x="22906" y="110"/>
                  </a:cubicBezTo>
                  <a:cubicBezTo>
                    <a:pt x="6447" y="568"/>
                    <a:pt x="960" y="5825"/>
                    <a:pt x="46" y="22285"/>
                  </a:cubicBezTo>
                  <a:cubicBezTo>
                    <a:pt x="-183" y="26628"/>
                    <a:pt x="503" y="35315"/>
                    <a:pt x="732" y="35315"/>
                  </a:cubicBezTo>
                  <a:cubicBezTo>
                    <a:pt x="732" y="41944"/>
                    <a:pt x="275" y="48345"/>
                    <a:pt x="732" y="54974"/>
                  </a:cubicBezTo>
                  <a:cubicBezTo>
                    <a:pt x="1418" y="66176"/>
                    <a:pt x="4161" y="82864"/>
                    <a:pt x="12162" y="82864"/>
                  </a:cubicBezTo>
                  <a:cubicBezTo>
                    <a:pt x="30221" y="82635"/>
                    <a:pt x="45309" y="85835"/>
                    <a:pt x="60168" y="84921"/>
                  </a:cubicBezTo>
                  <a:cubicBezTo>
                    <a:pt x="67483" y="84464"/>
                    <a:pt x="72512" y="82635"/>
                    <a:pt x="74341" y="75091"/>
                  </a:cubicBezTo>
                  <a:cubicBezTo>
                    <a:pt x="78227" y="57946"/>
                    <a:pt x="80970" y="40801"/>
                    <a:pt x="80970" y="23199"/>
                  </a:cubicBezTo>
                  <a:cubicBezTo>
                    <a:pt x="80742" y="12455"/>
                    <a:pt x="75255" y="6283"/>
                    <a:pt x="64054" y="3768"/>
                  </a:cubicBezTo>
                  <a:close/>
                </a:path>
              </a:pathLst>
            </a:custGeom>
            <a:solidFill>
              <a:srgbClr val="FFFFFF"/>
            </a:solidFill>
            <a:ln w="2286" cap="flat">
              <a:noFill/>
              <a:prstDash val="solid"/>
              <a:miter/>
            </a:ln>
          </p:spPr>
          <p:txBody>
            <a:bodyPr rtlCol="0" anchor="ctr"/>
            <a:lstStyle/>
            <a:p>
              <a:endParaRPr lang="en-US"/>
            </a:p>
          </p:txBody>
        </p:sp>
        <p:sp>
          <p:nvSpPr>
            <p:cNvPr id="218" name="Freeform 1719">
              <a:extLst>
                <a:ext uri="{FF2B5EF4-FFF2-40B4-BE49-F238E27FC236}">
                  <a16:creationId xmlns:a16="http://schemas.microsoft.com/office/drawing/2014/main" id="{5923D989-B4FB-0F24-3A5D-65F8A12939C0}"/>
                </a:ext>
              </a:extLst>
            </p:cNvPr>
            <p:cNvSpPr/>
            <p:nvPr/>
          </p:nvSpPr>
          <p:spPr>
            <a:xfrm>
              <a:off x="4334536" y="2007889"/>
              <a:ext cx="83765" cy="87782"/>
            </a:xfrm>
            <a:custGeom>
              <a:avLst/>
              <a:gdLst>
                <a:gd name="connsiteX0" fmla="*/ 75895 w 83765"/>
                <a:gd name="connsiteY0" fmla="*/ 1962 h 87782"/>
                <a:gd name="connsiteX1" fmla="*/ 20117 w 83765"/>
                <a:gd name="connsiteY1" fmla="*/ 819 h 87782"/>
                <a:gd name="connsiteX2" fmla="*/ 3429 w 83765"/>
                <a:gd name="connsiteY2" fmla="*/ 16592 h 87782"/>
                <a:gd name="connsiteX3" fmla="*/ 686 w 83765"/>
                <a:gd name="connsiteY3" fmla="*/ 51340 h 87782"/>
                <a:gd name="connsiteX4" fmla="*/ 686 w 83765"/>
                <a:gd name="connsiteY4" fmla="*/ 62312 h 87782"/>
                <a:gd name="connsiteX5" fmla="*/ 0 w 83765"/>
                <a:gd name="connsiteY5" fmla="*/ 81286 h 87782"/>
                <a:gd name="connsiteX6" fmla="*/ 72009 w 83765"/>
                <a:gd name="connsiteY6" fmla="*/ 84258 h 87782"/>
                <a:gd name="connsiteX7" fmla="*/ 81610 w 83765"/>
                <a:gd name="connsiteY7" fmla="*/ 67342 h 87782"/>
                <a:gd name="connsiteX8" fmla="*/ 82982 w 83765"/>
                <a:gd name="connsiteY8" fmla="*/ 12935 h 87782"/>
                <a:gd name="connsiteX9" fmla="*/ 75895 w 83765"/>
                <a:gd name="connsiteY9" fmla="*/ 1962 h 8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765" h="87782">
                  <a:moveTo>
                    <a:pt x="75895" y="1962"/>
                  </a:moveTo>
                  <a:cubicBezTo>
                    <a:pt x="58522" y="1733"/>
                    <a:pt x="37719" y="-1467"/>
                    <a:pt x="20117" y="819"/>
                  </a:cubicBezTo>
                  <a:cubicBezTo>
                    <a:pt x="8687" y="2419"/>
                    <a:pt x="5944" y="4705"/>
                    <a:pt x="3429" y="16592"/>
                  </a:cubicBezTo>
                  <a:cubicBezTo>
                    <a:pt x="1143" y="28251"/>
                    <a:pt x="1143" y="39681"/>
                    <a:pt x="686" y="51340"/>
                  </a:cubicBezTo>
                  <a:cubicBezTo>
                    <a:pt x="686" y="54997"/>
                    <a:pt x="686" y="58655"/>
                    <a:pt x="686" y="62312"/>
                  </a:cubicBezTo>
                  <a:cubicBezTo>
                    <a:pt x="457" y="65970"/>
                    <a:pt x="0" y="77629"/>
                    <a:pt x="0" y="81286"/>
                  </a:cubicBezTo>
                  <a:cubicBezTo>
                    <a:pt x="229" y="92945"/>
                    <a:pt x="55321" y="85630"/>
                    <a:pt x="72009" y="84258"/>
                  </a:cubicBezTo>
                  <a:cubicBezTo>
                    <a:pt x="82753" y="83344"/>
                    <a:pt x="80010" y="76943"/>
                    <a:pt x="81610" y="67342"/>
                  </a:cubicBezTo>
                  <a:cubicBezTo>
                    <a:pt x="84582" y="49282"/>
                    <a:pt x="83896" y="30994"/>
                    <a:pt x="82982" y="12935"/>
                  </a:cubicBezTo>
                  <a:cubicBezTo>
                    <a:pt x="82753" y="8134"/>
                    <a:pt x="81153" y="2191"/>
                    <a:pt x="75895" y="1962"/>
                  </a:cubicBezTo>
                  <a:close/>
                </a:path>
              </a:pathLst>
            </a:custGeom>
            <a:solidFill>
              <a:srgbClr val="FFFFFF"/>
            </a:solidFill>
            <a:ln w="2286" cap="flat">
              <a:noFill/>
              <a:prstDash val="solid"/>
              <a:miter/>
            </a:ln>
          </p:spPr>
          <p:txBody>
            <a:bodyPr rtlCol="0" anchor="ctr"/>
            <a:lstStyle/>
            <a:p>
              <a:endParaRPr lang="en-US"/>
            </a:p>
          </p:txBody>
        </p:sp>
        <p:sp>
          <p:nvSpPr>
            <p:cNvPr id="219" name="Freeform 1720">
              <a:extLst>
                <a:ext uri="{FF2B5EF4-FFF2-40B4-BE49-F238E27FC236}">
                  <a16:creationId xmlns:a16="http://schemas.microsoft.com/office/drawing/2014/main" id="{53BF15F5-BDAC-942F-5517-925F03BA2595}"/>
                </a:ext>
              </a:extLst>
            </p:cNvPr>
            <p:cNvSpPr/>
            <p:nvPr/>
          </p:nvSpPr>
          <p:spPr>
            <a:xfrm>
              <a:off x="4199049" y="2006509"/>
              <a:ext cx="86903" cy="95197"/>
            </a:xfrm>
            <a:custGeom>
              <a:avLst/>
              <a:gdLst>
                <a:gd name="connsiteX0" fmla="*/ 1756 w 86903"/>
                <a:gd name="connsiteY0" fmla="*/ 76722 h 95197"/>
                <a:gd name="connsiteX1" fmla="*/ 19816 w 86903"/>
                <a:gd name="connsiteY1" fmla="*/ 94553 h 95197"/>
                <a:gd name="connsiteX2" fmla="*/ 71936 w 86903"/>
                <a:gd name="connsiteY2" fmla="*/ 92724 h 95197"/>
                <a:gd name="connsiteX3" fmla="*/ 82909 w 86903"/>
                <a:gd name="connsiteY3" fmla="*/ 84038 h 95197"/>
                <a:gd name="connsiteX4" fmla="*/ 86338 w 86903"/>
                <a:gd name="connsiteY4" fmla="*/ 21401 h 95197"/>
                <a:gd name="connsiteX5" fmla="*/ 70108 w 86903"/>
                <a:gd name="connsiteY5" fmla="*/ 2427 h 95197"/>
                <a:gd name="connsiteX6" fmla="*/ 36732 w 86903"/>
                <a:gd name="connsiteY6" fmla="*/ 1284 h 95197"/>
                <a:gd name="connsiteX7" fmla="*/ 156 w 86903"/>
                <a:gd name="connsiteY7" fmla="*/ 33288 h 95197"/>
                <a:gd name="connsiteX8" fmla="*/ 1756 w 86903"/>
                <a:gd name="connsiteY8" fmla="*/ 76722 h 9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03" h="95197">
                  <a:moveTo>
                    <a:pt x="1756" y="76722"/>
                  </a:moveTo>
                  <a:cubicBezTo>
                    <a:pt x="2899" y="86781"/>
                    <a:pt x="7928" y="93639"/>
                    <a:pt x="19816" y="94553"/>
                  </a:cubicBezTo>
                  <a:cubicBezTo>
                    <a:pt x="37418" y="95925"/>
                    <a:pt x="54563" y="95010"/>
                    <a:pt x="71936" y="92724"/>
                  </a:cubicBezTo>
                  <a:cubicBezTo>
                    <a:pt x="77194" y="92039"/>
                    <a:pt x="82452" y="90438"/>
                    <a:pt x="82909" y="84038"/>
                  </a:cubicBezTo>
                  <a:cubicBezTo>
                    <a:pt x="84281" y="63235"/>
                    <a:pt x="88396" y="42204"/>
                    <a:pt x="86338" y="21401"/>
                  </a:cubicBezTo>
                  <a:cubicBezTo>
                    <a:pt x="84967" y="7228"/>
                    <a:pt x="84967" y="2885"/>
                    <a:pt x="70108" y="2427"/>
                  </a:cubicBezTo>
                  <a:cubicBezTo>
                    <a:pt x="60735" y="2199"/>
                    <a:pt x="46105" y="2427"/>
                    <a:pt x="36732" y="1284"/>
                  </a:cubicBezTo>
                  <a:cubicBezTo>
                    <a:pt x="6100" y="-3059"/>
                    <a:pt x="-1216" y="2656"/>
                    <a:pt x="156" y="33288"/>
                  </a:cubicBezTo>
                  <a:cubicBezTo>
                    <a:pt x="156" y="36946"/>
                    <a:pt x="613" y="65978"/>
                    <a:pt x="1756" y="76722"/>
                  </a:cubicBezTo>
                  <a:close/>
                </a:path>
              </a:pathLst>
            </a:custGeom>
            <a:solidFill>
              <a:srgbClr val="FFFFFF"/>
            </a:solidFill>
            <a:ln w="2286" cap="flat">
              <a:noFill/>
              <a:prstDash val="solid"/>
              <a:miter/>
            </a:ln>
          </p:spPr>
          <p:txBody>
            <a:bodyPr rtlCol="0" anchor="ctr"/>
            <a:lstStyle/>
            <a:p>
              <a:endParaRPr lang="en-US"/>
            </a:p>
          </p:txBody>
        </p:sp>
        <p:sp>
          <p:nvSpPr>
            <p:cNvPr id="220" name="Freeform 1721">
              <a:extLst>
                <a:ext uri="{FF2B5EF4-FFF2-40B4-BE49-F238E27FC236}">
                  <a16:creationId xmlns:a16="http://schemas.microsoft.com/office/drawing/2014/main" id="{44D8F88E-E994-16CA-C43E-1893EAFA2CEE}"/>
                </a:ext>
              </a:extLst>
            </p:cNvPr>
            <p:cNvSpPr/>
            <p:nvPr/>
          </p:nvSpPr>
          <p:spPr>
            <a:xfrm>
              <a:off x="4199037" y="2376426"/>
              <a:ext cx="78945" cy="89295"/>
            </a:xfrm>
            <a:custGeom>
              <a:avLst/>
              <a:gdLst>
                <a:gd name="connsiteX0" fmla="*/ 61662 w 78945"/>
                <a:gd name="connsiteY0" fmla="*/ 1470 h 89295"/>
                <a:gd name="connsiteX1" fmla="*/ 9541 w 78945"/>
                <a:gd name="connsiteY1" fmla="*/ 4214 h 89295"/>
                <a:gd name="connsiteX2" fmla="*/ 626 w 78945"/>
                <a:gd name="connsiteY2" fmla="*/ 40332 h 89295"/>
                <a:gd name="connsiteX3" fmla="*/ 626 w 78945"/>
                <a:gd name="connsiteY3" fmla="*/ 70736 h 89295"/>
                <a:gd name="connsiteX4" fmla="*/ 21428 w 78945"/>
                <a:gd name="connsiteY4" fmla="*/ 89024 h 89295"/>
                <a:gd name="connsiteX5" fmla="*/ 55718 w 78945"/>
                <a:gd name="connsiteY5" fmla="*/ 87424 h 89295"/>
                <a:gd name="connsiteX6" fmla="*/ 77207 w 78945"/>
                <a:gd name="connsiteY6" fmla="*/ 67536 h 89295"/>
                <a:gd name="connsiteX7" fmla="*/ 78578 w 78945"/>
                <a:gd name="connsiteY7" fmla="*/ 12900 h 89295"/>
                <a:gd name="connsiteX8" fmla="*/ 61662 w 78945"/>
                <a:gd name="connsiteY8" fmla="*/ 1470 h 8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45" h="89295">
                  <a:moveTo>
                    <a:pt x="61662" y="1470"/>
                  </a:moveTo>
                  <a:cubicBezTo>
                    <a:pt x="44288" y="-816"/>
                    <a:pt x="29886" y="-816"/>
                    <a:pt x="9541" y="4214"/>
                  </a:cubicBezTo>
                  <a:cubicBezTo>
                    <a:pt x="-1432" y="10157"/>
                    <a:pt x="1997" y="28217"/>
                    <a:pt x="626" y="40332"/>
                  </a:cubicBezTo>
                  <a:cubicBezTo>
                    <a:pt x="-517" y="50391"/>
                    <a:pt x="168" y="60678"/>
                    <a:pt x="626" y="70736"/>
                  </a:cubicBezTo>
                  <a:cubicBezTo>
                    <a:pt x="1540" y="88338"/>
                    <a:pt x="3826" y="90167"/>
                    <a:pt x="21428" y="89024"/>
                  </a:cubicBezTo>
                  <a:cubicBezTo>
                    <a:pt x="32858" y="88338"/>
                    <a:pt x="44288" y="89710"/>
                    <a:pt x="55718" y="87424"/>
                  </a:cubicBezTo>
                  <a:cubicBezTo>
                    <a:pt x="71034" y="84224"/>
                    <a:pt x="75378" y="82395"/>
                    <a:pt x="77207" y="67536"/>
                  </a:cubicBezTo>
                  <a:cubicBezTo>
                    <a:pt x="77892" y="62507"/>
                    <a:pt x="79721" y="25016"/>
                    <a:pt x="78578" y="12900"/>
                  </a:cubicBezTo>
                  <a:cubicBezTo>
                    <a:pt x="77435" y="2842"/>
                    <a:pt x="71720" y="2842"/>
                    <a:pt x="61662" y="1470"/>
                  </a:cubicBezTo>
                  <a:close/>
                </a:path>
              </a:pathLst>
            </a:custGeom>
            <a:solidFill>
              <a:srgbClr val="FFFFFF"/>
            </a:solidFill>
            <a:ln w="2286" cap="flat">
              <a:noFill/>
              <a:prstDash val="solid"/>
              <a:miter/>
            </a:ln>
          </p:spPr>
          <p:txBody>
            <a:bodyPr rtlCol="0" anchor="ctr"/>
            <a:lstStyle/>
            <a:p>
              <a:endParaRPr lang="en-US"/>
            </a:p>
          </p:txBody>
        </p:sp>
        <p:sp>
          <p:nvSpPr>
            <p:cNvPr id="221" name="Freeform 1722">
              <a:extLst>
                <a:ext uri="{FF2B5EF4-FFF2-40B4-BE49-F238E27FC236}">
                  <a16:creationId xmlns:a16="http://schemas.microsoft.com/office/drawing/2014/main" id="{D60CFB3D-AAA7-B540-836F-09B800D384A6}"/>
                </a:ext>
              </a:extLst>
            </p:cNvPr>
            <p:cNvSpPr/>
            <p:nvPr/>
          </p:nvSpPr>
          <p:spPr>
            <a:xfrm>
              <a:off x="4207201" y="2185940"/>
              <a:ext cx="90948" cy="86158"/>
            </a:xfrm>
            <a:custGeom>
              <a:avLst/>
              <a:gdLst>
                <a:gd name="connsiteX0" fmla="*/ 64242 w 90948"/>
                <a:gd name="connsiteY0" fmla="*/ 1762 h 86158"/>
                <a:gd name="connsiteX1" fmla="*/ 22179 w 90948"/>
                <a:gd name="connsiteY1" fmla="*/ 1076 h 86158"/>
                <a:gd name="connsiteX2" fmla="*/ 462 w 90948"/>
                <a:gd name="connsiteY2" fmla="*/ 26222 h 86158"/>
                <a:gd name="connsiteX3" fmla="*/ 462 w 90948"/>
                <a:gd name="connsiteY3" fmla="*/ 45653 h 86158"/>
                <a:gd name="connsiteX4" fmla="*/ 41382 w 90948"/>
                <a:gd name="connsiteY4" fmla="*/ 85429 h 86158"/>
                <a:gd name="connsiteX5" fmla="*/ 48011 w 90948"/>
                <a:gd name="connsiteY5" fmla="*/ 85429 h 86158"/>
                <a:gd name="connsiteX6" fmla="*/ 90302 w 90948"/>
                <a:gd name="connsiteY6" fmla="*/ 47024 h 86158"/>
                <a:gd name="connsiteX7" fmla="*/ 90759 w 90948"/>
                <a:gd name="connsiteY7" fmla="*/ 33994 h 86158"/>
                <a:gd name="connsiteX8" fmla="*/ 64242 w 90948"/>
                <a:gd name="connsiteY8" fmla="*/ 1762 h 8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48" h="86158">
                  <a:moveTo>
                    <a:pt x="64242" y="1762"/>
                  </a:moveTo>
                  <a:cubicBezTo>
                    <a:pt x="52126" y="-67"/>
                    <a:pt x="34295" y="-753"/>
                    <a:pt x="22179" y="1076"/>
                  </a:cubicBezTo>
                  <a:cubicBezTo>
                    <a:pt x="1377" y="4048"/>
                    <a:pt x="1148" y="4505"/>
                    <a:pt x="462" y="26222"/>
                  </a:cubicBezTo>
                  <a:cubicBezTo>
                    <a:pt x="234" y="32623"/>
                    <a:pt x="-452" y="39252"/>
                    <a:pt x="462" y="45653"/>
                  </a:cubicBezTo>
                  <a:cubicBezTo>
                    <a:pt x="5720" y="84515"/>
                    <a:pt x="4577" y="85201"/>
                    <a:pt x="41382" y="85429"/>
                  </a:cubicBezTo>
                  <a:cubicBezTo>
                    <a:pt x="43668" y="85429"/>
                    <a:pt x="45725" y="85429"/>
                    <a:pt x="48011" y="85429"/>
                  </a:cubicBezTo>
                  <a:cubicBezTo>
                    <a:pt x="83444" y="85658"/>
                    <a:pt x="85273" y="94116"/>
                    <a:pt x="90302" y="47024"/>
                  </a:cubicBezTo>
                  <a:cubicBezTo>
                    <a:pt x="90759" y="42681"/>
                    <a:pt x="91216" y="38338"/>
                    <a:pt x="90759" y="33994"/>
                  </a:cubicBezTo>
                  <a:cubicBezTo>
                    <a:pt x="86873" y="6105"/>
                    <a:pt x="89159" y="5876"/>
                    <a:pt x="64242" y="1762"/>
                  </a:cubicBezTo>
                  <a:close/>
                </a:path>
              </a:pathLst>
            </a:custGeom>
            <a:solidFill>
              <a:srgbClr val="FFFFFF"/>
            </a:solidFill>
            <a:ln w="2286" cap="flat">
              <a:noFill/>
              <a:prstDash val="solid"/>
              <a:miter/>
            </a:ln>
          </p:spPr>
          <p:txBody>
            <a:bodyPr rtlCol="0" anchor="ctr"/>
            <a:lstStyle/>
            <a:p>
              <a:endParaRPr lang="en-US"/>
            </a:p>
          </p:txBody>
        </p:sp>
        <p:sp>
          <p:nvSpPr>
            <p:cNvPr id="222" name="Freeform 1723">
              <a:extLst>
                <a:ext uri="{FF2B5EF4-FFF2-40B4-BE49-F238E27FC236}">
                  <a16:creationId xmlns:a16="http://schemas.microsoft.com/office/drawing/2014/main" id="{98E17B58-4EC4-3A27-4EE2-8AA8D651F877}"/>
                </a:ext>
              </a:extLst>
            </p:cNvPr>
            <p:cNvSpPr/>
            <p:nvPr/>
          </p:nvSpPr>
          <p:spPr>
            <a:xfrm>
              <a:off x="4330699" y="2376982"/>
              <a:ext cx="79402" cy="88338"/>
            </a:xfrm>
            <a:custGeom>
              <a:avLst/>
              <a:gdLst>
                <a:gd name="connsiteX0" fmla="*/ 59159 w 79402"/>
                <a:gd name="connsiteY0" fmla="*/ 0 h 88338"/>
                <a:gd name="connsiteX1" fmla="*/ 36299 w 79402"/>
                <a:gd name="connsiteY1" fmla="*/ 457 h 88338"/>
                <a:gd name="connsiteX2" fmla="*/ 18925 w 79402"/>
                <a:gd name="connsiteY2" fmla="*/ 229 h 88338"/>
                <a:gd name="connsiteX3" fmla="*/ 3609 w 79402"/>
                <a:gd name="connsiteY3" fmla="*/ 9830 h 88338"/>
                <a:gd name="connsiteX4" fmla="*/ 2923 w 79402"/>
                <a:gd name="connsiteY4" fmla="*/ 78867 h 88338"/>
                <a:gd name="connsiteX5" fmla="*/ 15725 w 79402"/>
                <a:gd name="connsiteY5" fmla="*/ 87782 h 88338"/>
                <a:gd name="connsiteX6" fmla="*/ 69446 w 79402"/>
                <a:gd name="connsiteY6" fmla="*/ 86639 h 88338"/>
                <a:gd name="connsiteX7" fmla="*/ 77675 w 79402"/>
                <a:gd name="connsiteY7" fmla="*/ 27432 h 88338"/>
                <a:gd name="connsiteX8" fmla="*/ 59159 w 79402"/>
                <a:gd name="connsiteY8" fmla="*/ 0 h 8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02" h="88338">
                  <a:moveTo>
                    <a:pt x="59159" y="0"/>
                  </a:moveTo>
                  <a:cubicBezTo>
                    <a:pt x="55501" y="0"/>
                    <a:pt x="39956" y="229"/>
                    <a:pt x="36299" y="457"/>
                  </a:cubicBezTo>
                  <a:cubicBezTo>
                    <a:pt x="36299" y="457"/>
                    <a:pt x="24640" y="229"/>
                    <a:pt x="18925" y="229"/>
                  </a:cubicBezTo>
                  <a:cubicBezTo>
                    <a:pt x="12067" y="229"/>
                    <a:pt x="4523" y="3429"/>
                    <a:pt x="3609" y="9830"/>
                  </a:cubicBezTo>
                  <a:cubicBezTo>
                    <a:pt x="180" y="32690"/>
                    <a:pt x="-2106" y="55550"/>
                    <a:pt x="2923" y="78867"/>
                  </a:cubicBezTo>
                  <a:cubicBezTo>
                    <a:pt x="4523" y="86182"/>
                    <a:pt x="7266" y="87782"/>
                    <a:pt x="15725" y="87782"/>
                  </a:cubicBezTo>
                  <a:cubicBezTo>
                    <a:pt x="32412" y="87782"/>
                    <a:pt x="52986" y="89611"/>
                    <a:pt x="69446" y="86639"/>
                  </a:cubicBezTo>
                  <a:cubicBezTo>
                    <a:pt x="83390" y="84125"/>
                    <a:pt x="79047" y="37262"/>
                    <a:pt x="77675" y="27432"/>
                  </a:cubicBezTo>
                  <a:cubicBezTo>
                    <a:pt x="74246" y="4801"/>
                    <a:pt x="81790" y="457"/>
                    <a:pt x="59159" y="0"/>
                  </a:cubicBezTo>
                  <a:close/>
                </a:path>
              </a:pathLst>
            </a:custGeom>
            <a:solidFill>
              <a:srgbClr val="FFFFFF"/>
            </a:solidFill>
            <a:ln w="2286" cap="flat">
              <a:noFill/>
              <a:prstDash val="solid"/>
              <a:miter/>
            </a:ln>
          </p:spPr>
          <p:txBody>
            <a:bodyPr rtlCol="0" anchor="ctr"/>
            <a:lstStyle/>
            <a:p>
              <a:endParaRPr lang="en-US"/>
            </a:p>
          </p:txBody>
        </p:sp>
        <p:sp>
          <p:nvSpPr>
            <p:cNvPr id="223" name="Freeform 1724">
              <a:extLst>
                <a:ext uri="{FF2B5EF4-FFF2-40B4-BE49-F238E27FC236}">
                  <a16:creationId xmlns:a16="http://schemas.microsoft.com/office/drawing/2014/main" id="{427B89FD-3F32-5EB8-4EED-CD2AD710B5F6}"/>
                </a:ext>
              </a:extLst>
            </p:cNvPr>
            <p:cNvSpPr/>
            <p:nvPr/>
          </p:nvSpPr>
          <p:spPr>
            <a:xfrm>
              <a:off x="4062502" y="2188148"/>
              <a:ext cx="86068" cy="83378"/>
            </a:xfrm>
            <a:custGeom>
              <a:avLst/>
              <a:gdLst>
                <a:gd name="connsiteX0" fmla="*/ 81153 w 86068"/>
                <a:gd name="connsiteY0" fmla="*/ 7554 h 83378"/>
                <a:gd name="connsiteX1" fmla="*/ 20117 w 86068"/>
                <a:gd name="connsiteY1" fmla="*/ 925 h 83378"/>
                <a:gd name="connsiteX2" fmla="*/ 1600 w 86068"/>
                <a:gd name="connsiteY2" fmla="*/ 20813 h 83378"/>
                <a:gd name="connsiteX3" fmla="*/ 0 w 86068"/>
                <a:gd name="connsiteY3" fmla="*/ 62190 h 83378"/>
                <a:gd name="connsiteX4" fmla="*/ 19431 w 86068"/>
                <a:gd name="connsiteY4" fmla="*/ 83221 h 83378"/>
                <a:gd name="connsiteX5" fmla="*/ 39091 w 86068"/>
                <a:gd name="connsiteY5" fmla="*/ 82992 h 83378"/>
                <a:gd name="connsiteX6" fmla="*/ 67437 w 86068"/>
                <a:gd name="connsiteY6" fmla="*/ 82992 h 83378"/>
                <a:gd name="connsiteX7" fmla="*/ 80924 w 86068"/>
                <a:gd name="connsiteY7" fmla="*/ 74077 h 83378"/>
                <a:gd name="connsiteX8" fmla="*/ 85496 w 86068"/>
                <a:gd name="connsiteY8" fmla="*/ 24471 h 83378"/>
                <a:gd name="connsiteX9" fmla="*/ 81153 w 86068"/>
                <a:gd name="connsiteY9" fmla="*/ 7554 h 8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068" h="83378">
                  <a:moveTo>
                    <a:pt x="81153" y="7554"/>
                  </a:moveTo>
                  <a:cubicBezTo>
                    <a:pt x="58979" y="-1590"/>
                    <a:pt x="38633" y="-447"/>
                    <a:pt x="20117" y="925"/>
                  </a:cubicBezTo>
                  <a:cubicBezTo>
                    <a:pt x="7087" y="1839"/>
                    <a:pt x="2515" y="7554"/>
                    <a:pt x="1600" y="20813"/>
                  </a:cubicBezTo>
                  <a:cubicBezTo>
                    <a:pt x="457" y="34529"/>
                    <a:pt x="0" y="48474"/>
                    <a:pt x="0" y="62190"/>
                  </a:cubicBezTo>
                  <a:cubicBezTo>
                    <a:pt x="0" y="80478"/>
                    <a:pt x="1600" y="82307"/>
                    <a:pt x="19431" y="83221"/>
                  </a:cubicBezTo>
                  <a:cubicBezTo>
                    <a:pt x="26060" y="83678"/>
                    <a:pt x="39091" y="82992"/>
                    <a:pt x="39091" y="82992"/>
                  </a:cubicBezTo>
                  <a:cubicBezTo>
                    <a:pt x="48463" y="82992"/>
                    <a:pt x="58064" y="82992"/>
                    <a:pt x="67437" y="82992"/>
                  </a:cubicBezTo>
                  <a:cubicBezTo>
                    <a:pt x="73838" y="82992"/>
                    <a:pt x="79324" y="80478"/>
                    <a:pt x="80924" y="74077"/>
                  </a:cubicBezTo>
                  <a:cubicBezTo>
                    <a:pt x="85268" y="57846"/>
                    <a:pt x="87097" y="41159"/>
                    <a:pt x="85496" y="24471"/>
                  </a:cubicBezTo>
                  <a:cubicBezTo>
                    <a:pt x="84811" y="17841"/>
                    <a:pt x="87554" y="10069"/>
                    <a:pt x="81153" y="7554"/>
                  </a:cubicBezTo>
                  <a:close/>
                </a:path>
              </a:pathLst>
            </a:custGeom>
            <a:solidFill>
              <a:srgbClr val="FFFFFF"/>
            </a:solidFill>
            <a:ln w="2286" cap="flat">
              <a:noFill/>
              <a:prstDash val="solid"/>
              <a:miter/>
            </a:ln>
          </p:spPr>
          <p:txBody>
            <a:bodyPr rtlCol="0" anchor="ctr"/>
            <a:lstStyle/>
            <a:p>
              <a:endParaRPr lang="en-US"/>
            </a:p>
          </p:txBody>
        </p:sp>
        <p:sp>
          <p:nvSpPr>
            <p:cNvPr id="224" name="Freeform 1725">
              <a:extLst>
                <a:ext uri="{FF2B5EF4-FFF2-40B4-BE49-F238E27FC236}">
                  <a16:creationId xmlns:a16="http://schemas.microsoft.com/office/drawing/2014/main" id="{011F3075-EBC8-870E-06D0-3F6F50D6CC09}"/>
                </a:ext>
              </a:extLst>
            </p:cNvPr>
            <p:cNvSpPr/>
            <p:nvPr/>
          </p:nvSpPr>
          <p:spPr>
            <a:xfrm>
              <a:off x="4046930" y="2004672"/>
              <a:ext cx="102927" cy="95840"/>
            </a:xfrm>
            <a:custGeom>
              <a:avLst/>
              <a:gdLst>
                <a:gd name="connsiteX0" fmla="*/ 102897 w 102927"/>
                <a:gd name="connsiteY0" fmla="*/ 51584 h 95840"/>
                <a:gd name="connsiteX1" fmla="*/ 102440 w 102927"/>
                <a:gd name="connsiteY1" fmla="*/ 51584 h 95840"/>
                <a:gd name="connsiteX2" fmla="*/ 102440 w 102927"/>
                <a:gd name="connsiteY2" fmla="*/ 25524 h 95840"/>
                <a:gd name="connsiteX3" fmla="*/ 77980 w 102927"/>
                <a:gd name="connsiteY3" fmla="*/ 378 h 95840"/>
                <a:gd name="connsiteX4" fmla="*/ 14886 w 102927"/>
                <a:gd name="connsiteY4" fmla="*/ 149 h 95840"/>
                <a:gd name="connsiteX5" fmla="*/ 27 w 102927"/>
                <a:gd name="connsiteY5" fmla="*/ 14780 h 95840"/>
                <a:gd name="connsiteX6" fmla="*/ 5285 w 102927"/>
                <a:gd name="connsiteY6" fmla="*/ 79931 h 95840"/>
                <a:gd name="connsiteX7" fmla="*/ 20373 w 102927"/>
                <a:gd name="connsiteY7" fmla="*/ 95704 h 95840"/>
                <a:gd name="connsiteX8" fmla="*/ 88038 w 102927"/>
                <a:gd name="connsiteY8" fmla="*/ 95247 h 95840"/>
                <a:gd name="connsiteX9" fmla="*/ 102897 w 102927"/>
                <a:gd name="connsiteY9" fmla="*/ 77873 h 95840"/>
                <a:gd name="connsiteX10" fmla="*/ 102897 w 102927"/>
                <a:gd name="connsiteY10" fmla="*/ 51584 h 9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927" h="95840">
                  <a:moveTo>
                    <a:pt x="102897" y="51584"/>
                  </a:moveTo>
                  <a:cubicBezTo>
                    <a:pt x="102669" y="51584"/>
                    <a:pt x="102669" y="51584"/>
                    <a:pt x="102440" y="51584"/>
                  </a:cubicBezTo>
                  <a:cubicBezTo>
                    <a:pt x="102440" y="42898"/>
                    <a:pt x="102669" y="34211"/>
                    <a:pt x="102440" y="25524"/>
                  </a:cubicBezTo>
                  <a:cubicBezTo>
                    <a:pt x="101754" y="6093"/>
                    <a:pt x="97640" y="1292"/>
                    <a:pt x="77980" y="378"/>
                  </a:cubicBezTo>
                  <a:cubicBezTo>
                    <a:pt x="56949" y="-308"/>
                    <a:pt x="35918" y="149"/>
                    <a:pt x="14886" y="149"/>
                  </a:cubicBezTo>
                  <a:cubicBezTo>
                    <a:pt x="4828" y="149"/>
                    <a:pt x="-430" y="5179"/>
                    <a:pt x="27" y="14780"/>
                  </a:cubicBezTo>
                  <a:cubicBezTo>
                    <a:pt x="1170" y="36497"/>
                    <a:pt x="2771" y="58214"/>
                    <a:pt x="5285" y="79931"/>
                  </a:cubicBezTo>
                  <a:cubicBezTo>
                    <a:pt x="6200" y="87932"/>
                    <a:pt x="10543" y="95704"/>
                    <a:pt x="20373" y="95704"/>
                  </a:cubicBezTo>
                  <a:cubicBezTo>
                    <a:pt x="43004" y="95933"/>
                    <a:pt x="65407" y="95933"/>
                    <a:pt x="88038" y="95247"/>
                  </a:cubicBezTo>
                  <a:cubicBezTo>
                    <a:pt x="98554" y="95018"/>
                    <a:pt x="103355" y="88389"/>
                    <a:pt x="102897" y="77873"/>
                  </a:cubicBezTo>
                  <a:cubicBezTo>
                    <a:pt x="102669" y="69187"/>
                    <a:pt x="102897" y="60500"/>
                    <a:pt x="102897" y="51584"/>
                  </a:cubicBezTo>
                  <a:close/>
                </a:path>
              </a:pathLst>
            </a:custGeom>
            <a:solidFill>
              <a:srgbClr val="FFFFFF"/>
            </a:solidFill>
            <a:ln w="2286" cap="flat">
              <a:noFill/>
              <a:prstDash val="solid"/>
              <a:miter/>
            </a:ln>
          </p:spPr>
          <p:txBody>
            <a:bodyPr rtlCol="0" anchor="ctr"/>
            <a:lstStyle/>
            <a:p>
              <a:endParaRPr lang="en-US"/>
            </a:p>
          </p:txBody>
        </p:sp>
        <p:sp>
          <p:nvSpPr>
            <p:cNvPr id="225" name="Freeform 1726">
              <a:extLst>
                <a:ext uri="{FF2B5EF4-FFF2-40B4-BE49-F238E27FC236}">
                  <a16:creationId xmlns:a16="http://schemas.microsoft.com/office/drawing/2014/main" id="{D182421D-07A1-2D3F-FA0F-3C9E3C60BCBD}"/>
                </a:ext>
              </a:extLst>
            </p:cNvPr>
            <p:cNvSpPr/>
            <p:nvPr/>
          </p:nvSpPr>
          <p:spPr>
            <a:xfrm>
              <a:off x="4061098" y="2376404"/>
              <a:ext cx="84249" cy="89803"/>
            </a:xfrm>
            <a:custGeom>
              <a:avLst/>
              <a:gdLst>
                <a:gd name="connsiteX0" fmla="*/ 68841 w 84249"/>
                <a:gd name="connsiteY0" fmla="*/ 1493 h 89803"/>
                <a:gd name="connsiteX1" fmla="*/ 47810 w 84249"/>
                <a:gd name="connsiteY1" fmla="*/ 1493 h 89803"/>
                <a:gd name="connsiteX2" fmla="*/ 20835 w 84249"/>
                <a:gd name="connsiteY2" fmla="*/ 579 h 89803"/>
                <a:gd name="connsiteX3" fmla="*/ 4376 w 84249"/>
                <a:gd name="connsiteY3" fmla="*/ 9266 h 89803"/>
                <a:gd name="connsiteX4" fmla="*/ 490 w 84249"/>
                <a:gd name="connsiteY4" fmla="*/ 79217 h 89803"/>
                <a:gd name="connsiteX5" fmla="*/ 14663 w 84249"/>
                <a:gd name="connsiteY5" fmla="*/ 89733 h 89803"/>
                <a:gd name="connsiteX6" fmla="*/ 68613 w 84249"/>
                <a:gd name="connsiteY6" fmla="*/ 86532 h 89803"/>
                <a:gd name="connsiteX7" fmla="*/ 82100 w 84249"/>
                <a:gd name="connsiteY7" fmla="*/ 70530 h 89803"/>
                <a:gd name="connsiteX8" fmla="*/ 84158 w 84249"/>
                <a:gd name="connsiteY8" fmla="*/ 18638 h 89803"/>
                <a:gd name="connsiteX9" fmla="*/ 68841 w 84249"/>
                <a:gd name="connsiteY9" fmla="*/ 1493 h 8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49" h="89803">
                  <a:moveTo>
                    <a:pt x="68841" y="1493"/>
                  </a:moveTo>
                  <a:cubicBezTo>
                    <a:pt x="60840" y="1036"/>
                    <a:pt x="52839" y="1493"/>
                    <a:pt x="47810" y="1493"/>
                  </a:cubicBezTo>
                  <a:cubicBezTo>
                    <a:pt x="36837" y="-564"/>
                    <a:pt x="28836" y="-107"/>
                    <a:pt x="20835" y="579"/>
                  </a:cubicBezTo>
                  <a:cubicBezTo>
                    <a:pt x="13292" y="1036"/>
                    <a:pt x="5748" y="1950"/>
                    <a:pt x="4376" y="9266"/>
                  </a:cubicBezTo>
                  <a:cubicBezTo>
                    <a:pt x="33" y="31440"/>
                    <a:pt x="-653" y="56586"/>
                    <a:pt x="490" y="79217"/>
                  </a:cubicBezTo>
                  <a:cubicBezTo>
                    <a:pt x="719" y="86075"/>
                    <a:pt x="8034" y="90419"/>
                    <a:pt x="14663" y="89733"/>
                  </a:cubicBezTo>
                  <a:cubicBezTo>
                    <a:pt x="31351" y="88361"/>
                    <a:pt x="52154" y="90876"/>
                    <a:pt x="68613" y="86532"/>
                  </a:cubicBezTo>
                  <a:cubicBezTo>
                    <a:pt x="76614" y="84475"/>
                    <a:pt x="81186" y="78989"/>
                    <a:pt x="82100" y="70530"/>
                  </a:cubicBezTo>
                  <a:cubicBezTo>
                    <a:pt x="83929" y="53157"/>
                    <a:pt x="82329" y="36012"/>
                    <a:pt x="84158" y="18638"/>
                  </a:cubicBezTo>
                  <a:cubicBezTo>
                    <a:pt x="85072" y="7894"/>
                    <a:pt x="79128" y="2179"/>
                    <a:pt x="68841" y="1493"/>
                  </a:cubicBezTo>
                  <a:close/>
                </a:path>
              </a:pathLst>
            </a:custGeom>
            <a:solidFill>
              <a:srgbClr val="FFFFFF"/>
            </a:solidFill>
            <a:ln w="2286" cap="flat">
              <a:noFill/>
              <a:prstDash val="solid"/>
              <a:miter/>
            </a:ln>
          </p:spPr>
          <p:txBody>
            <a:bodyPr rtlCol="0" anchor="ctr"/>
            <a:lstStyle/>
            <a:p>
              <a:endParaRPr lang="en-US"/>
            </a:p>
          </p:txBody>
        </p:sp>
        <p:sp>
          <p:nvSpPr>
            <p:cNvPr id="226" name="Freeform 1727">
              <a:extLst>
                <a:ext uri="{FF2B5EF4-FFF2-40B4-BE49-F238E27FC236}">
                  <a16:creationId xmlns:a16="http://schemas.microsoft.com/office/drawing/2014/main" id="{80846C9A-B9E0-B12A-9A3A-F782EA5C42D9}"/>
                </a:ext>
              </a:extLst>
            </p:cNvPr>
            <p:cNvSpPr/>
            <p:nvPr/>
          </p:nvSpPr>
          <p:spPr>
            <a:xfrm>
              <a:off x="3822244" y="1700555"/>
              <a:ext cx="696133" cy="870281"/>
            </a:xfrm>
            <a:custGeom>
              <a:avLst/>
              <a:gdLst>
                <a:gd name="connsiteX0" fmla="*/ 668198 w 696133"/>
                <a:gd name="connsiteY0" fmla="*/ 3658 h 870281"/>
                <a:gd name="connsiteX1" fmla="*/ 666598 w 696133"/>
                <a:gd name="connsiteY1" fmla="*/ 3429 h 870281"/>
                <a:gd name="connsiteX2" fmla="*/ 666140 w 696133"/>
                <a:gd name="connsiteY2" fmla="*/ 3429 h 870281"/>
                <a:gd name="connsiteX3" fmla="*/ 664540 w 696133"/>
                <a:gd name="connsiteY3" fmla="*/ 3200 h 870281"/>
                <a:gd name="connsiteX4" fmla="*/ 664312 w 696133"/>
                <a:gd name="connsiteY4" fmla="*/ 3200 h 870281"/>
                <a:gd name="connsiteX5" fmla="*/ 662254 w 696133"/>
                <a:gd name="connsiteY5" fmla="*/ 2972 h 870281"/>
                <a:gd name="connsiteX6" fmla="*/ 661568 w 696133"/>
                <a:gd name="connsiteY6" fmla="*/ 2972 h 870281"/>
                <a:gd name="connsiteX7" fmla="*/ 659740 w 696133"/>
                <a:gd name="connsiteY7" fmla="*/ 2743 h 870281"/>
                <a:gd name="connsiteX8" fmla="*/ 659282 w 696133"/>
                <a:gd name="connsiteY8" fmla="*/ 2743 h 870281"/>
                <a:gd name="connsiteX9" fmla="*/ 656996 w 696133"/>
                <a:gd name="connsiteY9" fmla="*/ 2515 h 870281"/>
                <a:gd name="connsiteX10" fmla="*/ 656082 w 696133"/>
                <a:gd name="connsiteY10" fmla="*/ 2286 h 870281"/>
                <a:gd name="connsiteX11" fmla="*/ 654482 w 696133"/>
                <a:gd name="connsiteY11" fmla="*/ 2057 h 870281"/>
                <a:gd name="connsiteX12" fmla="*/ 653110 w 696133"/>
                <a:gd name="connsiteY12" fmla="*/ 1829 h 870281"/>
                <a:gd name="connsiteX13" fmla="*/ 651281 w 696133"/>
                <a:gd name="connsiteY13" fmla="*/ 1600 h 870281"/>
                <a:gd name="connsiteX14" fmla="*/ 649910 w 696133"/>
                <a:gd name="connsiteY14" fmla="*/ 1372 h 870281"/>
                <a:gd name="connsiteX15" fmla="*/ 648538 w 696133"/>
                <a:gd name="connsiteY15" fmla="*/ 1143 h 870281"/>
                <a:gd name="connsiteX16" fmla="*/ 645795 w 696133"/>
                <a:gd name="connsiteY16" fmla="*/ 914 h 870281"/>
                <a:gd name="connsiteX17" fmla="*/ 644652 w 696133"/>
                <a:gd name="connsiteY17" fmla="*/ 686 h 870281"/>
                <a:gd name="connsiteX18" fmla="*/ 642823 w 696133"/>
                <a:gd name="connsiteY18" fmla="*/ 457 h 870281"/>
                <a:gd name="connsiteX19" fmla="*/ 641680 w 696133"/>
                <a:gd name="connsiteY19" fmla="*/ 457 h 870281"/>
                <a:gd name="connsiteX20" fmla="*/ 637565 w 696133"/>
                <a:gd name="connsiteY20" fmla="*/ 0 h 870281"/>
                <a:gd name="connsiteX21" fmla="*/ 637108 w 696133"/>
                <a:gd name="connsiteY21" fmla="*/ 0 h 870281"/>
                <a:gd name="connsiteX22" fmla="*/ 649453 w 696133"/>
                <a:gd name="connsiteY22" fmla="*/ 61036 h 870281"/>
                <a:gd name="connsiteX23" fmla="*/ 654482 w 696133"/>
                <a:gd name="connsiteY23" fmla="*/ 142189 h 870281"/>
                <a:gd name="connsiteX24" fmla="*/ 616534 w 696133"/>
                <a:gd name="connsiteY24" fmla="*/ 502920 h 870281"/>
                <a:gd name="connsiteX25" fmla="*/ 616534 w 696133"/>
                <a:gd name="connsiteY25" fmla="*/ 504977 h 870281"/>
                <a:gd name="connsiteX26" fmla="*/ 616534 w 696133"/>
                <a:gd name="connsiteY26" fmla="*/ 505206 h 870281"/>
                <a:gd name="connsiteX27" fmla="*/ 616534 w 696133"/>
                <a:gd name="connsiteY27" fmla="*/ 507263 h 870281"/>
                <a:gd name="connsiteX28" fmla="*/ 616077 w 696133"/>
                <a:gd name="connsiteY28" fmla="*/ 514807 h 870281"/>
                <a:gd name="connsiteX29" fmla="*/ 615848 w 696133"/>
                <a:gd name="connsiteY29" fmla="*/ 517093 h 870281"/>
                <a:gd name="connsiteX30" fmla="*/ 615391 w 696133"/>
                <a:gd name="connsiteY30" fmla="*/ 522351 h 870281"/>
                <a:gd name="connsiteX31" fmla="*/ 615163 w 696133"/>
                <a:gd name="connsiteY31" fmla="*/ 524637 h 870281"/>
                <a:gd name="connsiteX32" fmla="*/ 614705 w 696133"/>
                <a:gd name="connsiteY32" fmla="*/ 529895 h 870281"/>
                <a:gd name="connsiteX33" fmla="*/ 614477 w 696133"/>
                <a:gd name="connsiteY33" fmla="*/ 531952 h 870281"/>
                <a:gd name="connsiteX34" fmla="*/ 612877 w 696133"/>
                <a:gd name="connsiteY34" fmla="*/ 544754 h 870281"/>
                <a:gd name="connsiteX35" fmla="*/ 612877 w 696133"/>
                <a:gd name="connsiteY35" fmla="*/ 544754 h 870281"/>
                <a:gd name="connsiteX36" fmla="*/ 612877 w 696133"/>
                <a:gd name="connsiteY36" fmla="*/ 544754 h 870281"/>
                <a:gd name="connsiteX37" fmla="*/ 612191 w 696133"/>
                <a:gd name="connsiteY37" fmla="*/ 550240 h 870281"/>
                <a:gd name="connsiteX38" fmla="*/ 611962 w 696133"/>
                <a:gd name="connsiteY38" fmla="*/ 552069 h 870281"/>
                <a:gd name="connsiteX39" fmla="*/ 611276 w 696133"/>
                <a:gd name="connsiteY39" fmla="*/ 557098 h 870281"/>
                <a:gd name="connsiteX40" fmla="*/ 611048 w 696133"/>
                <a:gd name="connsiteY40" fmla="*/ 559156 h 870281"/>
                <a:gd name="connsiteX41" fmla="*/ 610362 w 696133"/>
                <a:gd name="connsiteY41" fmla="*/ 565785 h 870281"/>
                <a:gd name="connsiteX42" fmla="*/ 610133 w 696133"/>
                <a:gd name="connsiteY42" fmla="*/ 567842 h 870281"/>
                <a:gd name="connsiteX43" fmla="*/ 610133 w 696133"/>
                <a:gd name="connsiteY43" fmla="*/ 568071 h 870281"/>
                <a:gd name="connsiteX44" fmla="*/ 609676 w 696133"/>
                <a:gd name="connsiteY44" fmla="*/ 569671 h 870281"/>
                <a:gd name="connsiteX45" fmla="*/ 609676 w 696133"/>
                <a:gd name="connsiteY45" fmla="*/ 569900 h 870281"/>
                <a:gd name="connsiteX46" fmla="*/ 608533 w 696133"/>
                <a:gd name="connsiteY46" fmla="*/ 573100 h 870281"/>
                <a:gd name="connsiteX47" fmla="*/ 599389 w 696133"/>
                <a:gd name="connsiteY47" fmla="*/ 623164 h 870281"/>
                <a:gd name="connsiteX48" fmla="*/ 589559 w 696133"/>
                <a:gd name="connsiteY48" fmla="*/ 668655 h 870281"/>
                <a:gd name="connsiteX49" fmla="*/ 591160 w 696133"/>
                <a:gd name="connsiteY49" fmla="*/ 669341 h 870281"/>
                <a:gd name="connsiteX50" fmla="*/ 591388 w 696133"/>
                <a:gd name="connsiteY50" fmla="*/ 669341 h 870281"/>
                <a:gd name="connsiteX51" fmla="*/ 593903 w 696133"/>
                <a:gd name="connsiteY51" fmla="*/ 671170 h 870281"/>
                <a:gd name="connsiteX52" fmla="*/ 594131 w 696133"/>
                <a:gd name="connsiteY52" fmla="*/ 671398 h 870281"/>
                <a:gd name="connsiteX53" fmla="*/ 595046 w 696133"/>
                <a:gd name="connsiteY53" fmla="*/ 672541 h 870281"/>
                <a:gd name="connsiteX54" fmla="*/ 595046 w 696133"/>
                <a:gd name="connsiteY54" fmla="*/ 672541 h 870281"/>
                <a:gd name="connsiteX55" fmla="*/ 595732 w 696133"/>
                <a:gd name="connsiteY55" fmla="*/ 673913 h 870281"/>
                <a:gd name="connsiteX56" fmla="*/ 595732 w 696133"/>
                <a:gd name="connsiteY56" fmla="*/ 674141 h 870281"/>
                <a:gd name="connsiteX57" fmla="*/ 596189 w 696133"/>
                <a:gd name="connsiteY57" fmla="*/ 675513 h 870281"/>
                <a:gd name="connsiteX58" fmla="*/ 596189 w 696133"/>
                <a:gd name="connsiteY58" fmla="*/ 675513 h 870281"/>
                <a:gd name="connsiteX59" fmla="*/ 596417 w 696133"/>
                <a:gd name="connsiteY59" fmla="*/ 677113 h 870281"/>
                <a:gd name="connsiteX60" fmla="*/ 596417 w 696133"/>
                <a:gd name="connsiteY60" fmla="*/ 677570 h 870281"/>
                <a:gd name="connsiteX61" fmla="*/ 596417 w 696133"/>
                <a:gd name="connsiteY61" fmla="*/ 679399 h 870281"/>
                <a:gd name="connsiteX62" fmla="*/ 599389 w 696133"/>
                <a:gd name="connsiteY62" fmla="*/ 737464 h 870281"/>
                <a:gd name="connsiteX63" fmla="*/ 574472 w 696133"/>
                <a:gd name="connsiteY63" fmla="*/ 775868 h 870281"/>
                <a:gd name="connsiteX64" fmla="*/ 567614 w 696133"/>
                <a:gd name="connsiteY64" fmla="*/ 776783 h 870281"/>
                <a:gd name="connsiteX65" fmla="*/ 565328 w 696133"/>
                <a:gd name="connsiteY65" fmla="*/ 777011 h 870281"/>
                <a:gd name="connsiteX66" fmla="*/ 560756 w 696133"/>
                <a:gd name="connsiteY66" fmla="*/ 777469 h 870281"/>
                <a:gd name="connsiteX67" fmla="*/ 558013 w 696133"/>
                <a:gd name="connsiteY67" fmla="*/ 777697 h 870281"/>
                <a:gd name="connsiteX68" fmla="*/ 553669 w 696133"/>
                <a:gd name="connsiteY68" fmla="*/ 777926 h 870281"/>
                <a:gd name="connsiteX69" fmla="*/ 550926 w 696133"/>
                <a:gd name="connsiteY69" fmla="*/ 778154 h 870281"/>
                <a:gd name="connsiteX70" fmla="*/ 546354 w 696133"/>
                <a:gd name="connsiteY70" fmla="*/ 778383 h 870281"/>
                <a:gd name="connsiteX71" fmla="*/ 540639 w 696133"/>
                <a:gd name="connsiteY71" fmla="*/ 778612 h 870281"/>
                <a:gd name="connsiteX72" fmla="*/ 537896 w 696133"/>
                <a:gd name="connsiteY72" fmla="*/ 778612 h 870281"/>
                <a:gd name="connsiteX73" fmla="*/ 533324 w 696133"/>
                <a:gd name="connsiteY73" fmla="*/ 778612 h 870281"/>
                <a:gd name="connsiteX74" fmla="*/ 531495 w 696133"/>
                <a:gd name="connsiteY74" fmla="*/ 778612 h 870281"/>
                <a:gd name="connsiteX75" fmla="*/ 526237 w 696133"/>
                <a:gd name="connsiteY75" fmla="*/ 778612 h 870281"/>
                <a:gd name="connsiteX76" fmla="*/ 526237 w 696133"/>
                <a:gd name="connsiteY76" fmla="*/ 778612 h 870281"/>
                <a:gd name="connsiteX77" fmla="*/ 498348 w 696133"/>
                <a:gd name="connsiteY77" fmla="*/ 796214 h 870281"/>
                <a:gd name="connsiteX78" fmla="*/ 439826 w 696133"/>
                <a:gd name="connsiteY78" fmla="*/ 811530 h 870281"/>
                <a:gd name="connsiteX79" fmla="*/ 349301 w 696133"/>
                <a:gd name="connsiteY79" fmla="*/ 810844 h 870281"/>
                <a:gd name="connsiteX80" fmla="*/ 299695 w 696133"/>
                <a:gd name="connsiteY80" fmla="*/ 809701 h 870281"/>
                <a:gd name="connsiteX81" fmla="*/ 243230 w 696133"/>
                <a:gd name="connsiteY81" fmla="*/ 806501 h 870281"/>
                <a:gd name="connsiteX82" fmla="*/ 138760 w 696133"/>
                <a:gd name="connsiteY82" fmla="*/ 801243 h 870281"/>
                <a:gd name="connsiteX83" fmla="*/ 31090 w 696133"/>
                <a:gd name="connsiteY83" fmla="*/ 767867 h 870281"/>
                <a:gd name="connsiteX84" fmla="*/ 0 w 696133"/>
                <a:gd name="connsiteY84" fmla="*/ 740664 h 870281"/>
                <a:gd name="connsiteX85" fmla="*/ 229 w 696133"/>
                <a:gd name="connsiteY85" fmla="*/ 743864 h 870281"/>
                <a:gd name="connsiteX86" fmla="*/ 229 w 696133"/>
                <a:gd name="connsiteY86" fmla="*/ 744093 h 870281"/>
                <a:gd name="connsiteX87" fmla="*/ 457 w 696133"/>
                <a:gd name="connsiteY87" fmla="*/ 747751 h 870281"/>
                <a:gd name="connsiteX88" fmla="*/ 686 w 696133"/>
                <a:gd name="connsiteY88" fmla="*/ 750722 h 870281"/>
                <a:gd name="connsiteX89" fmla="*/ 914 w 696133"/>
                <a:gd name="connsiteY89" fmla="*/ 752323 h 870281"/>
                <a:gd name="connsiteX90" fmla="*/ 1143 w 696133"/>
                <a:gd name="connsiteY90" fmla="*/ 754837 h 870281"/>
                <a:gd name="connsiteX91" fmla="*/ 1372 w 696133"/>
                <a:gd name="connsiteY91" fmla="*/ 758495 h 870281"/>
                <a:gd name="connsiteX92" fmla="*/ 1600 w 696133"/>
                <a:gd name="connsiteY92" fmla="*/ 760781 h 870281"/>
                <a:gd name="connsiteX93" fmla="*/ 1829 w 696133"/>
                <a:gd name="connsiteY93" fmla="*/ 762381 h 870281"/>
                <a:gd name="connsiteX94" fmla="*/ 2057 w 696133"/>
                <a:gd name="connsiteY94" fmla="*/ 766724 h 870281"/>
                <a:gd name="connsiteX95" fmla="*/ 2057 w 696133"/>
                <a:gd name="connsiteY95" fmla="*/ 767867 h 870281"/>
                <a:gd name="connsiteX96" fmla="*/ 2286 w 696133"/>
                <a:gd name="connsiteY96" fmla="*/ 771068 h 870281"/>
                <a:gd name="connsiteX97" fmla="*/ 2515 w 696133"/>
                <a:gd name="connsiteY97" fmla="*/ 772897 h 870281"/>
                <a:gd name="connsiteX98" fmla="*/ 2743 w 696133"/>
                <a:gd name="connsiteY98" fmla="*/ 776097 h 870281"/>
                <a:gd name="connsiteX99" fmla="*/ 2972 w 696133"/>
                <a:gd name="connsiteY99" fmla="*/ 777469 h 870281"/>
                <a:gd name="connsiteX100" fmla="*/ 3200 w 696133"/>
                <a:gd name="connsiteY100" fmla="*/ 781583 h 870281"/>
                <a:gd name="connsiteX101" fmla="*/ 3200 w 696133"/>
                <a:gd name="connsiteY101" fmla="*/ 781812 h 870281"/>
                <a:gd name="connsiteX102" fmla="*/ 3658 w 696133"/>
                <a:gd name="connsiteY102" fmla="*/ 786384 h 870281"/>
                <a:gd name="connsiteX103" fmla="*/ 3658 w 696133"/>
                <a:gd name="connsiteY103" fmla="*/ 786384 h 870281"/>
                <a:gd name="connsiteX104" fmla="*/ 3886 w 696133"/>
                <a:gd name="connsiteY104" fmla="*/ 790042 h 870281"/>
                <a:gd name="connsiteX105" fmla="*/ 3886 w 696133"/>
                <a:gd name="connsiteY105" fmla="*/ 791413 h 870281"/>
                <a:gd name="connsiteX106" fmla="*/ 4115 w 696133"/>
                <a:gd name="connsiteY106" fmla="*/ 794842 h 870281"/>
                <a:gd name="connsiteX107" fmla="*/ 4115 w 696133"/>
                <a:gd name="connsiteY107" fmla="*/ 795985 h 870281"/>
                <a:gd name="connsiteX108" fmla="*/ 4343 w 696133"/>
                <a:gd name="connsiteY108" fmla="*/ 799414 h 870281"/>
                <a:gd name="connsiteX109" fmla="*/ 4343 w 696133"/>
                <a:gd name="connsiteY109" fmla="*/ 800100 h 870281"/>
                <a:gd name="connsiteX110" fmla="*/ 4572 w 696133"/>
                <a:gd name="connsiteY110" fmla="*/ 803300 h 870281"/>
                <a:gd name="connsiteX111" fmla="*/ 4572 w 696133"/>
                <a:gd name="connsiteY111" fmla="*/ 803986 h 870281"/>
                <a:gd name="connsiteX112" fmla="*/ 4801 w 696133"/>
                <a:gd name="connsiteY112" fmla="*/ 807187 h 870281"/>
                <a:gd name="connsiteX113" fmla="*/ 4801 w 696133"/>
                <a:gd name="connsiteY113" fmla="*/ 807872 h 870281"/>
                <a:gd name="connsiteX114" fmla="*/ 5029 w 696133"/>
                <a:gd name="connsiteY114" fmla="*/ 811073 h 870281"/>
                <a:gd name="connsiteX115" fmla="*/ 5029 w 696133"/>
                <a:gd name="connsiteY115" fmla="*/ 811530 h 870281"/>
                <a:gd name="connsiteX116" fmla="*/ 5258 w 696133"/>
                <a:gd name="connsiteY116" fmla="*/ 814502 h 870281"/>
                <a:gd name="connsiteX117" fmla="*/ 5258 w 696133"/>
                <a:gd name="connsiteY117" fmla="*/ 814730 h 870281"/>
                <a:gd name="connsiteX118" fmla="*/ 5486 w 696133"/>
                <a:gd name="connsiteY118" fmla="*/ 817702 h 870281"/>
                <a:gd name="connsiteX119" fmla="*/ 5486 w 696133"/>
                <a:gd name="connsiteY119" fmla="*/ 818159 h 870281"/>
                <a:gd name="connsiteX120" fmla="*/ 5715 w 696133"/>
                <a:gd name="connsiteY120" fmla="*/ 820903 h 870281"/>
                <a:gd name="connsiteX121" fmla="*/ 5715 w 696133"/>
                <a:gd name="connsiteY121" fmla="*/ 821360 h 870281"/>
                <a:gd name="connsiteX122" fmla="*/ 5944 w 696133"/>
                <a:gd name="connsiteY122" fmla="*/ 823874 h 870281"/>
                <a:gd name="connsiteX123" fmla="*/ 34519 w 696133"/>
                <a:gd name="connsiteY123" fmla="*/ 851535 h 870281"/>
                <a:gd name="connsiteX124" fmla="*/ 219913 w 696133"/>
                <a:gd name="connsiteY124" fmla="*/ 858622 h 870281"/>
                <a:gd name="connsiteX125" fmla="*/ 424967 w 696133"/>
                <a:gd name="connsiteY125" fmla="*/ 863879 h 870281"/>
                <a:gd name="connsiteX126" fmla="*/ 555727 w 696133"/>
                <a:gd name="connsiteY126" fmla="*/ 868223 h 870281"/>
                <a:gd name="connsiteX127" fmla="*/ 638480 w 696133"/>
                <a:gd name="connsiteY127" fmla="*/ 869823 h 870281"/>
                <a:gd name="connsiteX128" fmla="*/ 665226 w 696133"/>
                <a:gd name="connsiteY128" fmla="*/ 848106 h 870281"/>
                <a:gd name="connsiteX129" fmla="*/ 693572 w 696133"/>
                <a:gd name="connsiteY129" fmla="*/ 61265 h 870281"/>
                <a:gd name="connsiteX130" fmla="*/ 695858 w 696133"/>
                <a:gd name="connsiteY130" fmla="*/ 29032 h 870281"/>
                <a:gd name="connsiteX131" fmla="*/ 668198 w 696133"/>
                <a:gd name="connsiteY131" fmla="*/ 3658 h 87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96133" h="870281">
                  <a:moveTo>
                    <a:pt x="668198" y="3658"/>
                  </a:moveTo>
                  <a:cubicBezTo>
                    <a:pt x="667741" y="3658"/>
                    <a:pt x="667055" y="3429"/>
                    <a:pt x="666598" y="3429"/>
                  </a:cubicBezTo>
                  <a:cubicBezTo>
                    <a:pt x="666369" y="3429"/>
                    <a:pt x="666369" y="3429"/>
                    <a:pt x="666140" y="3429"/>
                  </a:cubicBezTo>
                  <a:cubicBezTo>
                    <a:pt x="665683" y="3429"/>
                    <a:pt x="664997" y="3200"/>
                    <a:pt x="664540" y="3200"/>
                  </a:cubicBezTo>
                  <a:cubicBezTo>
                    <a:pt x="664540" y="3200"/>
                    <a:pt x="664540" y="3200"/>
                    <a:pt x="664312" y="3200"/>
                  </a:cubicBezTo>
                  <a:cubicBezTo>
                    <a:pt x="663626" y="3200"/>
                    <a:pt x="662940" y="2972"/>
                    <a:pt x="662254" y="2972"/>
                  </a:cubicBezTo>
                  <a:cubicBezTo>
                    <a:pt x="662026" y="2972"/>
                    <a:pt x="661797" y="2972"/>
                    <a:pt x="661568" y="2972"/>
                  </a:cubicBezTo>
                  <a:cubicBezTo>
                    <a:pt x="660883" y="2972"/>
                    <a:pt x="660425" y="2743"/>
                    <a:pt x="659740" y="2743"/>
                  </a:cubicBezTo>
                  <a:cubicBezTo>
                    <a:pt x="659511" y="2743"/>
                    <a:pt x="659282" y="2743"/>
                    <a:pt x="659282" y="2743"/>
                  </a:cubicBezTo>
                  <a:cubicBezTo>
                    <a:pt x="658597" y="2743"/>
                    <a:pt x="657911" y="2515"/>
                    <a:pt x="656996" y="2515"/>
                  </a:cubicBezTo>
                  <a:cubicBezTo>
                    <a:pt x="656768" y="2515"/>
                    <a:pt x="656311" y="2515"/>
                    <a:pt x="656082" y="2286"/>
                  </a:cubicBezTo>
                  <a:cubicBezTo>
                    <a:pt x="655625" y="2286"/>
                    <a:pt x="654939" y="2057"/>
                    <a:pt x="654482" y="2057"/>
                  </a:cubicBezTo>
                  <a:cubicBezTo>
                    <a:pt x="654025" y="2057"/>
                    <a:pt x="653567" y="2057"/>
                    <a:pt x="653110" y="1829"/>
                  </a:cubicBezTo>
                  <a:cubicBezTo>
                    <a:pt x="652424" y="1829"/>
                    <a:pt x="651739" y="1600"/>
                    <a:pt x="651281" y="1600"/>
                  </a:cubicBezTo>
                  <a:cubicBezTo>
                    <a:pt x="650824" y="1600"/>
                    <a:pt x="650367" y="1600"/>
                    <a:pt x="649910" y="1372"/>
                  </a:cubicBezTo>
                  <a:cubicBezTo>
                    <a:pt x="649453" y="1372"/>
                    <a:pt x="648995" y="1372"/>
                    <a:pt x="648538" y="1143"/>
                  </a:cubicBezTo>
                  <a:cubicBezTo>
                    <a:pt x="647624" y="1143"/>
                    <a:pt x="646709" y="914"/>
                    <a:pt x="645795" y="914"/>
                  </a:cubicBezTo>
                  <a:cubicBezTo>
                    <a:pt x="645338" y="914"/>
                    <a:pt x="644881" y="914"/>
                    <a:pt x="644652" y="686"/>
                  </a:cubicBezTo>
                  <a:cubicBezTo>
                    <a:pt x="643966" y="686"/>
                    <a:pt x="643280" y="457"/>
                    <a:pt x="642823" y="457"/>
                  </a:cubicBezTo>
                  <a:cubicBezTo>
                    <a:pt x="642366" y="457"/>
                    <a:pt x="642137" y="457"/>
                    <a:pt x="641680" y="457"/>
                  </a:cubicBezTo>
                  <a:cubicBezTo>
                    <a:pt x="640309" y="229"/>
                    <a:pt x="638937" y="229"/>
                    <a:pt x="637565" y="0"/>
                  </a:cubicBezTo>
                  <a:cubicBezTo>
                    <a:pt x="637337" y="0"/>
                    <a:pt x="637337" y="0"/>
                    <a:pt x="637108" y="0"/>
                  </a:cubicBezTo>
                  <a:cubicBezTo>
                    <a:pt x="644423" y="19431"/>
                    <a:pt x="646938" y="40691"/>
                    <a:pt x="649453" y="61036"/>
                  </a:cubicBezTo>
                  <a:cubicBezTo>
                    <a:pt x="652653" y="88011"/>
                    <a:pt x="653567" y="115214"/>
                    <a:pt x="654482" y="142189"/>
                  </a:cubicBezTo>
                  <a:cubicBezTo>
                    <a:pt x="655396" y="170764"/>
                    <a:pt x="617906" y="469544"/>
                    <a:pt x="616534" y="502920"/>
                  </a:cubicBezTo>
                  <a:cubicBezTo>
                    <a:pt x="616534" y="503606"/>
                    <a:pt x="616534" y="504292"/>
                    <a:pt x="616534" y="504977"/>
                  </a:cubicBezTo>
                  <a:cubicBezTo>
                    <a:pt x="616534" y="504977"/>
                    <a:pt x="616534" y="504977"/>
                    <a:pt x="616534" y="505206"/>
                  </a:cubicBezTo>
                  <a:cubicBezTo>
                    <a:pt x="616534" y="505892"/>
                    <a:pt x="616534" y="506578"/>
                    <a:pt x="616534" y="507263"/>
                  </a:cubicBezTo>
                  <a:cubicBezTo>
                    <a:pt x="616534" y="509778"/>
                    <a:pt x="616306" y="512293"/>
                    <a:pt x="616077" y="514807"/>
                  </a:cubicBezTo>
                  <a:cubicBezTo>
                    <a:pt x="616077" y="515493"/>
                    <a:pt x="615848" y="516407"/>
                    <a:pt x="615848" y="517093"/>
                  </a:cubicBezTo>
                  <a:cubicBezTo>
                    <a:pt x="615620" y="518922"/>
                    <a:pt x="615620" y="520522"/>
                    <a:pt x="615391" y="522351"/>
                  </a:cubicBezTo>
                  <a:cubicBezTo>
                    <a:pt x="615391" y="523037"/>
                    <a:pt x="615163" y="523951"/>
                    <a:pt x="615163" y="524637"/>
                  </a:cubicBezTo>
                  <a:cubicBezTo>
                    <a:pt x="614934" y="526466"/>
                    <a:pt x="614705" y="528066"/>
                    <a:pt x="614705" y="529895"/>
                  </a:cubicBezTo>
                  <a:cubicBezTo>
                    <a:pt x="614705" y="530581"/>
                    <a:pt x="614477" y="531266"/>
                    <a:pt x="614477" y="531952"/>
                  </a:cubicBezTo>
                  <a:cubicBezTo>
                    <a:pt x="614020" y="536296"/>
                    <a:pt x="613562" y="540410"/>
                    <a:pt x="612877" y="544754"/>
                  </a:cubicBezTo>
                  <a:cubicBezTo>
                    <a:pt x="612877" y="544754"/>
                    <a:pt x="612877" y="544754"/>
                    <a:pt x="612877" y="544754"/>
                  </a:cubicBezTo>
                  <a:cubicBezTo>
                    <a:pt x="612877" y="544754"/>
                    <a:pt x="612877" y="544754"/>
                    <a:pt x="612877" y="544754"/>
                  </a:cubicBezTo>
                  <a:cubicBezTo>
                    <a:pt x="612648" y="546583"/>
                    <a:pt x="612419" y="548411"/>
                    <a:pt x="612191" y="550240"/>
                  </a:cubicBezTo>
                  <a:cubicBezTo>
                    <a:pt x="612191" y="550926"/>
                    <a:pt x="611962" y="551383"/>
                    <a:pt x="611962" y="552069"/>
                  </a:cubicBezTo>
                  <a:cubicBezTo>
                    <a:pt x="611734" y="553669"/>
                    <a:pt x="611505" y="555269"/>
                    <a:pt x="611276" y="557098"/>
                  </a:cubicBezTo>
                  <a:cubicBezTo>
                    <a:pt x="611276" y="557784"/>
                    <a:pt x="611048" y="558470"/>
                    <a:pt x="611048" y="559156"/>
                  </a:cubicBezTo>
                  <a:cubicBezTo>
                    <a:pt x="610819" y="561442"/>
                    <a:pt x="610591" y="563499"/>
                    <a:pt x="610362" y="565785"/>
                  </a:cubicBezTo>
                  <a:cubicBezTo>
                    <a:pt x="610362" y="566471"/>
                    <a:pt x="610133" y="567157"/>
                    <a:pt x="610133" y="567842"/>
                  </a:cubicBezTo>
                  <a:cubicBezTo>
                    <a:pt x="610133" y="567842"/>
                    <a:pt x="610133" y="568071"/>
                    <a:pt x="610133" y="568071"/>
                  </a:cubicBezTo>
                  <a:cubicBezTo>
                    <a:pt x="610133" y="568528"/>
                    <a:pt x="609905" y="569214"/>
                    <a:pt x="609676" y="569671"/>
                  </a:cubicBezTo>
                  <a:cubicBezTo>
                    <a:pt x="609676" y="569671"/>
                    <a:pt x="609676" y="569671"/>
                    <a:pt x="609676" y="569900"/>
                  </a:cubicBezTo>
                  <a:cubicBezTo>
                    <a:pt x="609448" y="571043"/>
                    <a:pt x="608990" y="572186"/>
                    <a:pt x="608533" y="573100"/>
                  </a:cubicBezTo>
                  <a:cubicBezTo>
                    <a:pt x="605790" y="589788"/>
                    <a:pt x="602361" y="606476"/>
                    <a:pt x="599389" y="623164"/>
                  </a:cubicBezTo>
                  <a:cubicBezTo>
                    <a:pt x="596646" y="638251"/>
                    <a:pt x="593674" y="653567"/>
                    <a:pt x="589559" y="668655"/>
                  </a:cubicBezTo>
                  <a:cubicBezTo>
                    <a:pt x="590245" y="668884"/>
                    <a:pt x="590702" y="669112"/>
                    <a:pt x="591160" y="669341"/>
                  </a:cubicBezTo>
                  <a:cubicBezTo>
                    <a:pt x="591160" y="669341"/>
                    <a:pt x="591388" y="669341"/>
                    <a:pt x="591388" y="669341"/>
                  </a:cubicBezTo>
                  <a:cubicBezTo>
                    <a:pt x="592303" y="669798"/>
                    <a:pt x="593217" y="670484"/>
                    <a:pt x="593903" y="671170"/>
                  </a:cubicBezTo>
                  <a:cubicBezTo>
                    <a:pt x="593903" y="671170"/>
                    <a:pt x="593903" y="671398"/>
                    <a:pt x="594131" y="671398"/>
                  </a:cubicBezTo>
                  <a:cubicBezTo>
                    <a:pt x="594360" y="671855"/>
                    <a:pt x="594817" y="672084"/>
                    <a:pt x="595046" y="672541"/>
                  </a:cubicBezTo>
                  <a:lnTo>
                    <a:pt x="595046" y="672541"/>
                  </a:lnTo>
                  <a:cubicBezTo>
                    <a:pt x="595274" y="672998"/>
                    <a:pt x="595503" y="673456"/>
                    <a:pt x="595732" y="673913"/>
                  </a:cubicBezTo>
                  <a:cubicBezTo>
                    <a:pt x="595732" y="673913"/>
                    <a:pt x="595732" y="674141"/>
                    <a:pt x="595732" y="674141"/>
                  </a:cubicBezTo>
                  <a:cubicBezTo>
                    <a:pt x="595960" y="674599"/>
                    <a:pt x="595960" y="675056"/>
                    <a:pt x="596189" y="675513"/>
                  </a:cubicBezTo>
                  <a:cubicBezTo>
                    <a:pt x="596189" y="675513"/>
                    <a:pt x="596189" y="675513"/>
                    <a:pt x="596189" y="675513"/>
                  </a:cubicBezTo>
                  <a:cubicBezTo>
                    <a:pt x="596189" y="675970"/>
                    <a:pt x="596417" y="676656"/>
                    <a:pt x="596417" y="677113"/>
                  </a:cubicBezTo>
                  <a:cubicBezTo>
                    <a:pt x="596417" y="677342"/>
                    <a:pt x="596417" y="677342"/>
                    <a:pt x="596417" y="677570"/>
                  </a:cubicBezTo>
                  <a:cubicBezTo>
                    <a:pt x="596417" y="678256"/>
                    <a:pt x="596417" y="678713"/>
                    <a:pt x="596417" y="679399"/>
                  </a:cubicBezTo>
                  <a:cubicBezTo>
                    <a:pt x="596417" y="700202"/>
                    <a:pt x="596646" y="718033"/>
                    <a:pt x="599389" y="737464"/>
                  </a:cubicBezTo>
                  <a:cubicBezTo>
                    <a:pt x="600304" y="763753"/>
                    <a:pt x="599618" y="772439"/>
                    <a:pt x="574472" y="775868"/>
                  </a:cubicBezTo>
                  <a:cubicBezTo>
                    <a:pt x="572186" y="776097"/>
                    <a:pt x="569900" y="776554"/>
                    <a:pt x="567614" y="776783"/>
                  </a:cubicBezTo>
                  <a:cubicBezTo>
                    <a:pt x="566928" y="776783"/>
                    <a:pt x="566014" y="777011"/>
                    <a:pt x="565328" y="777011"/>
                  </a:cubicBezTo>
                  <a:cubicBezTo>
                    <a:pt x="563728" y="777240"/>
                    <a:pt x="562356" y="777240"/>
                    <a:pt x="560756" y="777469"/>
                  </a:cubicBezTo>
                  <a:cubicBezTo>
                    <a:pt x="559841" y="777469"/>
                    <a:pt x="558927" y="777697"/>
                    <a:pt x="558013" y="777697"/>
                  </a:cubicBezTo>
                  <a:cubicBezTo>
                    <a:pt x="556641" y="777697"/>
                    <a:pt x="555041" y="777926"/>
                    <a:pt x="553669" y="777926"/>
                  </a:cubicBezTo>
                  <a:cubicBezTo>
                    <a:pt x="552755" y="777926"/>
                    <a:pt x="551840" y="777926"/>
                    <a:pt x="550926" y="778154"/>
                  </a:cubicBezTo>
                  <a:cubicBezTo>
                    <a:pt x="549326" y="778154"/>
                    <a:pt x="547726" y="778383"/>
                    <a:pt x="546354" y="778383"/>
                  </a:cubicBezTo>
                  <a:cubicBezTo>
                    <a:pt x="544525" y="778383"/>
                    <a:pt x="542696" y="778383"/>
                    <a:pt x="540639" y="778612"/>
                  </a:cubicBezTo>
                  <a:cubicBezTo>
                    <a:pt x="539725" y="778612"/>
                    <a:pt x="538810" y="778612"/>
                    <a:pt x="537896" y="778612"/>
                  </a:cubicBezTo>
                  <a:cubicBezTo>
                    <a:pt x="536296" y="778612"/>
                    <a:pt x="534924" y="778612"/>
                    <a:pt x="533324" y="778612"/>
                  </a:cubicBezTo>
                  <a:cubicBezTo>
                    <a:pt x="532638" y="778612"/>
                    <a:pt x="532181" y="778612"/>
                    <a:pt x="531495" y="778612"/>
                  </a:cubicBezTo>
                  <a:cubicBezTo>
                    <a:pt x="529666" y="778612"/>
                    <a:pt x="528066" y="778612"/>
                    <a:pt x="526237" y="778612"/>
                  </a:cubicBezTo>
                  <a:cubicBezTo>
                    <a:pt x="526237" y="778612"/>
                    <a:pt x="526237" y="778612"/>
                    <a:pt x="526237" y="778612"/>
                  </a:cubicBezTo>
                  <a:cubicBezTo>
                    <a:pt x="517779" y="785470"/>
                    <a:pt x="508406" y="791642"/>
                    <a:pt x="498348" y="796214"/>
                  </a:cubicBezTo>
                  <a:cubicBezTo>
                    <a:pt x="478917" y="804901"/>
                    <a:pt x="460858" y="809015"/>
                    <a:pt x="439826" y="811530"/>
                  </a:cubicBezTo>
                  <a:cubicBezTo>
                    <a:pt x="409651" y="814959"/>
                    <a:pt x="379476" y="811987"/>
                    <a:pt x="349301" y="810844"/>
                  </a:cubicBezTo>
                  <a:cubicBezTo>
                    <a:pt x="332842" y="810158"/>
                    <a:pt x="316154" y="810387"/>
                    <a:pt x="299695" y="809701"/>
                  </a:cubicBezTo>
                  <a:cubicBezTo>
                    <a:pt x="280949" y="809015"/>
                    <a:pt x="261976" y="807644"/>
                    <a:pt x="243230" y="806501"/>
                  </a:cubicBezTo>
                  <a:cubicBezTo>
                    <a:pt x="208483" y="804215"/>
                    <a:pt x="173507" y="804672"/>
                    <a:pt x="138760" y="801243"/>
                  </a:cubicBezTo>
                  <a:cubicBezTo>
                    <a:pt x="101956" y="797585"/>
                    <a:pt x="61493" y="790270"/>
                    <a:pt x="31090" y="767867"/>
                  </a:cubicBezTo>
                  <a:cubicBezTo>
                    <a:pt x="19888" y="759638"/>
                    <a:pt x="9601" y="750494"/>
                    <a:pt x="0" y="740664"/>
                  </a:cubicBezTo>
                  <a:cubicBezTo>
                    <a:pt x="0" y="741807"/>
                    <a:pt x="229" y="742721"/>
                    <a:pt x="229" y="743864"/>
                  </a:cubicBezTo>
                  <a:cubicBezTo>
                    <a:pt x="229" y="743864"/>
                    <a:pt x="229" y="744093"/>
                    <a:pt x="229" y="744093"/>
                  </a:cubicBezTo>
                  <a:cubicBezTo>
                    <a:pt x="229" y="745236"/>
                    <a:pt x="457" y="746608"/>
                    <a:pt x="457" y="747751"/>
                  </a:cubicBezTo>
                  <a:cubicBezTo>
                    <a:pt x="457" y="748665"/>
                    <a:pt x="686" y="749808"/>
                    <a:pt x="686" y="750722"/>
                  </a:cubicBezTo>
                  <a:cubicBezTo>
                    <a:pt x="686" y="751180"/>
                    <a:pt x="686" y="751637"/>
                    <a:pt x="914" y="752323"/>
                  </a:cubicBezTo>
                  <a:cubicBezTo>
                    <a:pt x="914" y="753237"/>
                    <a:pt x="1143" y="754151"/>
                    <a:pt x="1143" y="754837"/>
                  </a:cubicBezTo>
                  <a:cubicBezTo>
                    <a:pt x="1143" y="755980"/>
                    <a:pt x="1372" y="757352"/>
                    <a:pt x="1372" y="758495"/>
                  </a:cubicBezTo>
                  <a:cubicBezTo>
                    <a:pt x="1372" y="759181"/>
                    <a:pt x="1600" y="760095"/>
                    <a:pt x="1600" y="760781"/>
                  </a:cubicBezTo>
                  <a:cubicBezTo>
                    <a:pt x="1600" y="761238"/>
                    <a:pt x="1600" y="761924"/>
                    <a:pt x="1829" y="762381"/>
                  </a:cubicBezTo>
                  <a:cubicBezTo>
                    <a:pt x="1829" y="763753"/>
                    <a:pt x="2057" y="765124"/>
                    <a:pt x="2057" y="766724"/>
                  </a:cubicBezTo>
                  <a:cubicBezTo>
                    <a:pt x="2057" y="767182"/>
                    <a:pt x="2057" y="767410"/>
                    <a:pt x="2057" y="767867"/>
                  </a:cubicBezTo>
                  <a:cubicBezTo>
                    <a:pt x="2057" y="769010"/>
                    <a:pt x="2286" y="770153"/>
                    <a:pt x="2286" y="771068"/>
                  </a:cubicBezTo>
                  <a:cubicBezTo>
                    <a:pt x="2286" y="771754"/>
                    <a:pt x="2286" y="772211"/>
                    <a:pt x="2515" y="772897"/>
                  </a:cubicBezTo>
                  <a:cubicBezTo>
                    <a:pt x="2515" y="774040"/>
                    <a:pt x="2743" y="775183"/>
                    <a:pt x="2743" y="776097"/>
                  </a:cubicBezTo>
                  <a:cubicBezTo>
                    <a:pt x="2743" y="776554"/>
                    <a:pt x="2743" y="777011"/>
                    <a:pt x="2972" y="777469"/>
                  </a:cubicBezTo>
                  <a:cubicBezTo>
                    <a:pt x="2972" y="778840"/>
                    <a:pt x="3200" y="780212"/>
                    <a:pt x="3200" y="781583"/>
                  </a:cubicBezTo>
                  <a:cubicBezTo>
                    <a:pt x="3200" y="781583"/>
                    <a:pt x="3200" y="781812"/>
                    <a:pt x="3200" y="781812"/>
                  </a:cubicBezTo>
                  <a:cubicBezTo>
                    <a:pt x="3429" y="783412"/>
                    <a:pt x="3429" y="784784"/>
                    <a:pt x="3658" y="786384"/>
                  </a:cubicBezTo>
                  <a:cubicBezTo>
                    <a:pt x="3658" y="786384"/>
                    <a:pt x="3658" y="786384"/>
                    <a:pt x="3658" y="786384"/>
                  </a:cubicBezTo>
                  <a:cubicBezTo>
                    <a:pt x="3658" y="787527"/>
                    <a:pt x="3886" y="788670"/>
                    <a:pt x="3886" y="790042"/>
                  </a:cubicBezTo>
                  <a:cubicBezTo>
                    <a:pt x="3886" y="790499"/>
                    <a:pt x="3886" y="790956"/>
                    <a:pt x="3886" y="791413"/>
                  </a:cubicBezTo>
                  <a:cubicBezTo>
                    <a:pt x="3886" y="792556"/>
                    <a:pt x="4115" y="793699"/>
                    <a:pt x="4115" y="794842"/>
                  </a:cubicBezTo>
                  <a:cubicBezTo>
                    <a:pt x="4115" y="795299"/>
                    <a:pt x="4115" y="795528"/>
                    <a:pt x="4115" y="795985"/>
                  </a:cubicBezTo>
                  <a:cubicBezTo>
                    <a:pt x="4115" y="797128"/>
                    <a:pt x="4343" y="798271"/>
                    <a:pt x="4343" y="799414"/>
                  </a:cubicBezTo>
                  <a:cubicBezTo>
                    <a:pt x="4343" y="799643"/>
                    <a:pt x="4343" y="799871"/>
                    <a:pt x="4343" y="800100"/>
                  </a:cubicBezTo>
                  <a:cubicBezTo>
                    <a:pt x="4343" y="801243"/>
                    <a:pt x="4572" y="802157"/>
                    <a:pt x="4572" y="803300"/>
                  </a:cubicBezTo>
                  <a:cubicBezTo>
                    <a:pt x="4572" y="803529"/>
                    <a:pt x="4572" y="803758"/>
                    <a:pt x="4572" y="803986"/>
                  </a:cubicBezTo>
                  <a:cubicBezTo>
                    <a:pt x="4572" y="805129"/>
                    <a:pt x="4801" y="806272"/>
                    <a:pt x="4801" y="807187"/>
                  </a:cubicBezTo>
                  <a:cubicBezTo>
                    <a:pt x="4801" y="807415"/>
                    <a:pt x="4801" y="807644"/>
                    <a:pt x="4801" y="807872"/>
                  </a:cubicBezTo>
                  <a:cubicBezTo>
                    <a:pt x="4801" y="809015"/>
                    <a:pt x="5029" y="809930"/>
                    <a:pt x="5029" y="811073"/>
                  </a:cubicBezTo>
                  <a:cubicBezTo>
                    <a:pt x="5029" y="811301"/>
                    <a:pt x="5029" y="811301"/>
                    <a:pt x="5029" y="811530"/>
                  </a:cubicBezTo>
                  <a:cubicBezTo>
                    <a:pt x="5029" y="812444"/>
                    <a:pt x="5258" y="813587"/>
                    <a:pt x="5258" y="814502"/>
                  </a:cubicBezTo>
                  <a:cubicBezTo>
                    <a:pt x="5258" y="814502"/>
                    <a:pt x="5258" y="814730"/>
                    <a:pt x="5258" y="814730"/>
                  </a:cubicBezTo>
                  <a:cubicBezTo>
                    <a:pt x="5258" y="815645"/>
                    <a:pt x="5486" y="816788"/>
                    <a:pt x="5486" y="817702"/>
                  </a:cubicBezTo>
                  <a:cubicBezTo>
                    <a:pt x="5486" y="817931"/>
                    <a:pt x="5486" y="818159"/>
                    <a:pt x="5486" y="818159"/>
                  </a:cubicBezTo>
                  <a:cubicBezTo>
                    <a:pt x="5486" y="819074"/>
                    <a:pt x="5715" y="819988"/>
                    <a:pt x="5715" y="820903"/>
                  </a:cubicBezTo>
                  <a:cubicBezTo>
                    <a:pt x="5715" y="821131"/>
                    <a:pt x="5715" y="821131"/>
                    <a:pt x="5715" y="821360"/>
                  </a:cubicBezTo>
                  <a:cubicBezTo>
                    <a:pt x="5715" y="822274"/>
                    <a:pt x="5944" y="823189"/>
                    <a:pt x="5944" y="823874"/>
                  </a:cubicBezTo>
                  <a:cubicBezTo>
                    <a:pt x="8230" y="849478"/>
                    <a:pt x="9601" y="849249"/>
                    <a:pt x="34519" y="851535"/>
                  </a:cubicBezTo>
                  <a:cubicBezTo>
                    <a:pt x="96241" y="856793"/>
                    <a:pt x="158191" y="854964"/>
                    <a:pt x="219913" y="858622"/>
                  </a:cubicBezTo>
                  <a:cubicBezTo>
                    <a:pt x="288036" y="862736"/>
                    <a:pt x="356616" y="862051"/>
                    <a:pt x="424967" y="863879"/>
                  </a:cubicBezTo>
                  <a:cubicBezTo>
                    <a:pt x="468630" y="865022"/>
                    <a:pt x="512293" y="864337"/>
                    <a:pt x="555727" y="868223"/>
                  </a:cubicBezTo>
                  <a:cubicBezTo>
                    <a:pt x="583387" y="870737"/>
                    <a:pt x="610819" y="870509"/>
                    <a:pt x="638480" y="869823"/>
                  </a:cubicBezTo>
                  <a:cubicBezTo>
                    <a:pt x="660197" y="869366"/>
                    <a:pt x="661340" y="869137"/>
                    <a:pt x="665226" y="848106"/>
                  </a:cubicBezTo>
                  <a:cubicBezTo>
                    <a:pt x="673227" y="803529"/>
                    <a:pt x="687400" y="147676"/>
                    <a:pt x="693572" y="61265"/>
                  </a:cubicBezTo>
                  <a:cubicBezTo>
                    <a:pt x="694258" y="51892"/>
                    <a:pt x="697001" y="38176"/>
                    <a:pt x="695858" y="29032"/>
                  </a:cubicBezTo>
                  <a:cubicBezTo>
                    <a:pt x="694487" y="13716"/>
                    <a:pt x="683971" y="7087"/>
                    <a:pt x="668198" y="3658"/>
                  </a:cubicBezTo>
                  <a:close/>
                </a:path>
              </a:pathLst>
            </a:custGeom>
            <a:solidFill>
              <a:srgbClr val="FFFFFF"/>
            </a:solidFill>
            <a:ln w="2286" cap="flat">
              <a:noFill/>
              <a:prstDash val="solid"/>
              <a:miter/>
            </a:ln>
          </p:spPr>
          <p:txBody>
            <a:bodyPr rtlCol="0" anchor="ctr"/>
            <a:lstStyle/>
            <a:p>
              <a:endParaRPr lang="en-US"/>
            </a:p>
          </p:txBody>
        </p:sp>
        <p:sp>
          <p:nvSpPr>
            <p:cNvPr id="227" name="Freeform 1728">
              <a:extLst>
                <a:ext uri="{FF2B5EF4-FFF2-40B4-BE49-F238E27FC236}">
                  <a16:creationId xmlns:a16="http://schemas.microsoft.com/office/drawing/2014/main" id="{A2467C6C-0A98-A6CD-F220-AC6FDBED93D3}"/>
                </a:ext>
              </a:extLst>
            </p:cNvPr>
            <p:cNvSpPr/>
            <p:nvPr/>
          </p:nvSpPr>
          <p:spPr>
            <a:xfrm>
              <a:off x="4637163" y="1913091"/>
              <a:ext cx="224159" cy="663007"/>
            </a:xfrm>
            <a:custGeom>
              <a:avLst/>
              <a:gdLst>
                <a:gd name="connsiteX0" fmla="*/ 207609 w 224159"/>
                <a:gd name="connsiteY0" fmla="*/ 443546 h 663007"/>
                <a:gd name="connsiteX1" fmla="*/ 221096 w 224159"/>
                <a:gd name="connsiteY1" fmla="*/ 397826 h 663007"/>
                <a:gd name="connsiteX2" fmla="*/ 221553 w 224159"/>
                <a:gd name="connsiteY2" fmla="*/ 306386 h 663007"/>
                <a:gd name="connsiteX3" fmla="*/ 196407 w 224159"/>
                <a:gd name="connsiteY3" fmla="*/ 218604 h 663007"/>
                <a:gd name="connsiteX4" fmla="*/ 142458 w 224159"/>
                <a:gd name="connsiteY4" fmla="*/ 184314 h 663007"/>
                <a:gd name="connsiteX5" fmla="*/ 72735 w 224159"/>
                <a:gd name="connsiteY5" fmla="*/ 102018 h 663007"/>
                <a:gd name="connsiteX6" fmla="*/ 91251 w 224159"/>
                <a:gd name="connsiteY6" fmla="*/ 56984 h 663007"/>
                <a:gd name="connsiteX7" fmla="*/ 136514 w 224159"/>
                <a:gd name="connsiteY7" fmla="*/ 47611 h 663007"/>
                <a:gd name="connsiteX8" fmla="*/ 159146 w 224159"/>
                <a:gd name="connsiteY8" fmla="*/ 40525 h 663007"/>
                <a:gd name="connsiteX9" fmla="*/ 171261 w 224159"/>
                <a:gd name="connsiteY9" fmla="*/ 19722 h 663007"/>
                <a:gd name="connsiteX10" fmla="*/ 159831 w 224159"/>
                <a:gd name="connsiteY10" fmla="*/ 4177 h 663007"/>
                <a:gd name="connsiteX11" fmla="*/ 60162 w 224159"/>
                <a:gd name="connsiteY11" fmla="*/ 7149 h 663007"/>
                <a:gd name="connsiteX12" fmla="*/ 35473 w 224159"/>
                <a:gd name="connsiteY12" fmla="*/ 37096 h 663007"/>
                <a:gd name="connsiteX13" fmla="*/ 48732 w 224159"/>
                <a:gd name="connsiteY13" fmla="*/ 206031 h 663007"/>
                <a:gd name="connsiteX14" fmla="*/ 62219 w 224159"/>
                <a:gd name="connsiteY14" fmla="*/ 194830 h 663007"/>
                <a:gd name="connsiteX15" fmla="*/ 62219 w 224159"/>
                <a:gd name="connsiteY15" fmla="*/ 201230 h 663007"/>
                <a:gd name="connsiteX16" fmla="*/ 4612 w 224159"/>
                <a:gd name="connsiteY16" fmla="*/ 446747 h 663007"/>
                <a:gd name="connsiteX17" fmla="*/ 3469 w 224159"/>
                <a:gd name="connsiteY17" fmla="*/ 618883 h 663007"/>
                <a:gd name="connsiteX18" fmla="*/ 9184 w 224159"/>
                <a:gd name="connsiteY18" fmla="*/ 641971 h 663007"/>
                <a:gd name="connsiteX19" fmla="*/ 33873 w 224159"/>
                <a:gd name="connsiteY19" fmla="*/ 651344 h 663007"/>
                <a:gd name="connsiteX20" fmla="*/ 51932 w 224159"/>
                <a:gd name="connsiteY20" fmla="*/ 636028 h 663007"/>
                <a:gd name="connsiteX21" fmla="*/ 54218 w 224159"/>
                <a:gd name="connsiteY21" fmla="*/ 616597 h 663007"/>
                <a:gd name="connsiteX22" fmla="*/ 53990 w 224159"/>
                <a:gd name="connsiteY22" fmla="*/ 518527 h 663007"/>
                <a:gd name="connsiteX23" fmla="*/ 56276 w 224159"/>
                <a:gd name="connsiteY23" fmla="*/ 457720 h 663007"/>
                <a:gd name="connsiteX24" fmla="*/ 82793 w 224159"/>
                <a:gd name="connsiteY24" fmla="*/ 433031 h 663007"/>
                <a:gd name="connsiteX25" fmla="*/ 104282 w 224159"/>
                <a:gd name="connsiteY25" fmla="*/ 457262 h 663007"/>
                <a:gd name="connsiteX26" fmla="*/ 104510 w 224159"/>
                <a:gd name="connsiteY26" fmla="*/ 459548 h 663007"/>
                <a:gd name="connsiteX27" fmla="*/ 107253 w 224159"/>
                <a:gd name="connsiteY27" fmla="*/ 526985 h 663007"/>
                <a:gd name="connsiteX28" fmla="*/ 107482 w 224159"/>
                <a:gd name="connsiteY28" fmla="*/ 631456 h 663007"/>
                <a:gd name="connsiteX29" fmla="*/ 137200 w 224159"/>
                <a:gd name="connsiteY29" fmla="*/ 663002 h 663007"/>
                <a:gd name="connsiteX30" fmla="*/ 164632 w 224159"/>
                <a:gd name="connsiteY30" fmla="*/ 633284 h 663007"/>
                <a:gd name="connsiteX31" fmla="*/ 166004 w 224159"/>
                <a:gd name="connsiteY31" fmla="*/ 535215 h 663007"/>
                <a:gd name="connsiteX32" fmla="*/ 158460 w 224159"/>
                <a:gd name="connsiteY32" fmla="*/ 451547 h 663007"/>
                <a:gd name="connsiteX33" fmla="*/ 158917 w 224159"/>
                <a:gd name="connsiteY33" fmla="*/ 430059 h 663007"/>
                <a:gd name="connsiteX34" fmla="*/ 163260 w 224159"/>
                <a:gd name="connsiteY34" fmla="*/ 399884 h 663007"/>
                <a:gd name="connsiteX35" fmla="*/ 156860 w 224159"/>
                <a:gd name="connsiteY35" fmla="*/ 299528 h 663007"/>
                <a:gd name="connsiteX36" fmla="*/ 158003 w 224159"/>
                <a:gd name="connsiteY36" fmla="*/ 291756 h 663007"/>
                <a:gd name="connsiteX37" fmla="*/ 167832 w 224159"/>
                <a:gd name="connsiteY37" fmla="*/ 292213 h 663007"/>
                <a:gd name="connsiteX38" fmla="*/ 177662 w 224159"/>
                <a:gd name="connsiteY38" fmla="*/ 311187 h 663007"/>
                <a:gd name="connsiteX39" fmla="*/ 176519 w 224159"/>
                <a:gd name="connsiteY39" fmla="*/ 397826 h 663007"/>
                <a:gd name="connsiteX40" fmla="*/ 169433 w 224159"/>
                <a:gd name="connsiteY40" fmla="*/ 441260 h 663007"/>
                <a:gd name="connsiteX41" fmla="*/ 186349 w 224159"/>
                <a:gd name="connsiteY41" fmla="*/ 455205 h 663007"/>
                <a:gd name="connsiteX42" fmla="*/ 207609 w 224159"/>
                <a:gd name="connsiteY42" fmla="*/ 443546 h 66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4159" h="663007">
                  <a:moveTo>
                    <a:pt x="207609" y="443546"/>
                  </a:moveTo>
                  <a:cubicBezTo>
                    <a:pt x="213324" y="428687"/>
                    <a:pt x="219039" y="413828"/>
                    <a:pt x="221096" y="397826"/>
                  </a:cubicBezTo>
                  <a:cubicBezTo>
                    <a:pt x="224982" y="367194"/>
                    <a:pt x="225211" y="336790"/>
                    <a:pt x="221553" y="306386"/>
                  </a:cubicBezTo>
                  <a:cubicBezTo>
                    <a:pt x="217210" y="270496"/>
                    <a:pt x="212638" y="238035"/>
                    <a:pt x="196407" y="218604"/>
                  </a:cubicBezTo>
                  <a:cubicBezTo>
                    <a:pt x="187949" y="204202"/>
                    <a:pt x="156631" y="187514"/>
                    <a:pt x="142458" y="184314"/>
                  </a:cubicBezTo>
                  <a:cubicBezTo>
                    <a:pt x="99481" y="174941"/>
                    <a:pt x="79821" y="144538"/>
                    <a:pt x="72735" y="102018"/>
                  </a:cubicBezTo>
                  <a:cubicBezTo>
                    <a:pt x="70906" y="90359"/>
                    <a:pt x="78450" y="62699"/>
                    <a:pt x="91251" y="56984"/>
                  </a:cubicBezTo>
                  <a:cubicBezTo>
                    <a:pt x="111368" y="50812"/>
                    <a:pt x="124170" y="48754"/>
                    <a:pt x="136514" y="47611"/>
                  </a:cubicBezTo>
                  <a:cubicBezTo>
                    <a:pt x="144744" y="46925"/>
                    <a:pt x="152516" y="45097"/>
                    <a:pt x="159146" y="40525"/>
                  </a:cubicBezTo>
                  <a:cubicBezTo>
                    <a:pt x="166461" y="35724"/>
                    <a:pt x="171947" y="28409"/>
                    <a:pt x="171261" y="19722"/>
                  </a:cubicBezTo>
                  <a:cubicBezTo>
                    <a:pt x="170576" y="12864"/>
                    <a:pt x="165775" y="5092"/>
                    <a:pt x="159831" y="4177"/>
                  </a:cubicBezTo>
                  <a:cubicBezTo>
                    <a:pt x="127599" y="-852"/>
                    <a:pt x="92623" y="-2909"/>
                    <a:pt x="60162" y="7149"/>
                  </a:cubicBezTo>
                  <a:cubicBezTo>
                    <a:pt x="43245" y="12407"/>
                    <a:pt x="40502" y="12407"/>
                    <a:pt x="35473" y="37096"/>
                  </a:cubicBezTo>
                  <a:cubicBezTo>
                    <a:pt x="32730" y="93103"/>
                    <a:pt x="41645" y="188886"/>
                    <a:pt x="48732" y="206031"/>
                  </a:cubicBezTo>
                  <a:cubicBezTo>
                    <a:pt x="51018" y="205574"/>
                    <a:pt x="57419" y="189343"/>
                    <a:pt x="62219" y="194830"/>
                  </a:cubicBezTo>
                  <a:cubicBezTo>
                    <a:pt x="62219" y="194830"/>
                    <a:pt x="63819" y="197344"/>
                    <a:pt x="62219" y="201230"/>
                  </a:cubicBezTo>
                  <a:cubicBezTo>
                    <a:pt x="27701" y="279412"/>
                    <a:pt x="15128" y="363079"/>
                    <a:pt x="4612" y="446747"/>
                  </a:cubicBezTo>
                  <a:cubicBezTo>
                    <a:pt x="-2475" y="503668"/>
                    <a:pt x="-189" y="561504"/>
                    <a:pt x="3469" y="618883"/>
                  </a:cubicBezTo>
                  <a:cubicBezTo>
                    <a:pt x="3926" y="626884"/>
                    <a:pt x="5526" y="634656"/>
                    <a:pt x="9184" y="641971"/>
                  </a:cubicBezTo>
                  <a:cubicBezTo>
                    <a:pt x="14442" y="652715"/>
                    <a:pt x="24500" y="651801"/>
                    <a:pt x="33873" y="651344"/>
                  </a:cubicBezTo>
                  <a:cubicBezTo>
                    <a:pt x="43474" y="650887"/>
                    <a:pt x="50561" y="646543"/>
                    <a:pt x="51932" y="636028"/>
                  </a:cubicBezTo>
                  <a:cubicBezTo>
                    <a:pt x="52847" y="629627"/>
                    <a:pt x="54218" y="622997"/>
                    <a:pt x="54218" y="616597"/>
                  </a:cubicBezTo>
                  <a:cubicBezTo>
                    <a:pt x="54218" y="583907"/>
                    <a:pt x="53761" y="551217"/>
                    <a:pt x="53990" y="518527"/>
                  </a:cubicBezTo>
                  <a:cubicBezTo>
                    <a:pt x="54218" y="498182"/>
                    <a:pt x="54675" y="477836"/>
                    <a:pt x="56276" y="457720"/>
                  </a:cubicBezTo>
                  <a:cubicBezTo>
                    <a:pt x="57190" y="445375"/>
                    <a:pt x="72049" y="432802"/>
                    <a:pt x="82793" y="433031"/>
                  </a:cubicBezTo>
                  <a:cubicBezTo>
                    <a:pt x="92166" y="433259"/>
                    <a:pt x="102224" y="444689"/>
                    <a:pt x="104282" y="457262"/>
                  </a:cubicBezTo>
                  <a:cubicBezTo>
                    <a:pt x="104510" y="457948"/>
                    <a:pt x="104282" y="458634"/>
                    <a:pt x="104510" y="459548"/>
                  </a:cubicBezTo>
                  <a:cubicBezTo>
                    <a:pt x="107711" y="481951"/>
                    <a:pt x="107711" y="504354"/>
                    <a:pt x="107253" y="526985"/>
                  </a:cubicBezTo>
                  <a:cubicBezTo>
                    <a:pt x="106339" y="561733"/>
                    <a:pt x="103596" y="596708"/>
                    <a:pt x="107482" y="631456"/>
                  </a:cubicBezTo>
                  <a:cubicBezTo>
                    <a:pt x="109768" y="651572"/>
                    <a:pt x="120284" y="662545"/>
                    <a:pt x="137200" y="663002"/>
                  </a:cubicBezTo>
                  <a:cubicBezTo>
                    <a:pt x="154345" y="663231"/>
                    <a:pt x="161203" y="655001"/>
                    <a:pt x="164632" y="633284"/>
                  </a:cubicBezTo>
                  <a:cubicBezTo>
                    <a:pt x="167604" y="591908"/>
                    <a:pt x="167375" y="567676"/>
                    <a:pt x="166004" y="535215"/>
                  </a:cubicBezTo>
                  <a:cubicBezTo>
                    <a:pt x="164861" y="507554"/>
                    <a:pt x="171033" y="478751"/>
                    <a:pt x="158460" y="451547"/>
                  </a:cubicBezTo>
                  <a:cubicBezTo>
                    <a:pt x="155717" y="445604"/>
                    <a:pt x="158231" y="437146"/>
                    <a:pt x="158917" y="430059"/>
                  </a:cubicBezTo>
                  <a:cubicBezTo>
                    <a:pt x="160060" y="420001"/>
                    <a:pt x="162575" y="409942"/>
                    <a:pt x="163260" y="399884"/>
                  </a:cubicBezTo>
                  <a:cubicBezTo>
                    <a:pt x="165546" y="366280"/>
                    <a:pt x="176062" y="331990"/>
                    <a:pt x="156860" y="299528"/>
                  </a:cubicBezTo>
                  <a:cubicBezTo>
                    <a:pt x="155259" y="297014"/>
                    <a:pt x="155259" y="293813"/>
                    <a:pt x="158003" y="291756"/>
                  </a:cubicBezTo>
                  <a:cubicBezTo>
                    <a:pt x="161432" y="289013"/>
                    <a:pt x="165089" y="289699"/>
                    <a:pt x="167832" y="292213"/>
                  </a:cubicBezTo>
                  <a:cubicBezTo>
                    <a:pt x="173547" y="297242"/>
                    <a:pt x="175833" y="304100"/>
                    <a:pt x="177662" y="311187"/>
                  </a:cubicBezTo>
                  <a:cubicBezTo>
                    <a:pt x="184749" y="340219"/>
                    <a:pt x="179720" y="369023"/>
                    <a:pt x="176519" y="397826"/>
                  </a:cubicBezTo>
                  <a:cubicBezTo>
                    <a:pt x="174919" y="412228"/>
                    <a:pt x="170347" y="426859"/>
                    <a:pt x="169433" y="441260"/>
                  </a:cubicBezTo>
                  <a:cubicBezTo>
                    <a:pt x="168975" y="450633"/>
                    <a:pt x="178348" y="454291"/>
                    <a:pt x="186349" y="455205"/>
                  </a:cubicBezTo>
                  <a:cubicBezTo>
                    <a:pt x="196865" y="456805"/>
                    <a:pt x="203951" y="452919"/>
                    <a:pt x="207609" y="443546"/>
                  </a:cubicBezTo>
                  <a:close/>
                </a:path>
              </a:pathLst>
            </a:custGeom>
            <a:solidFill>
              <a:srgbClr val="459597"/>
            </a:solidFill>
            <a:ln w="2286" cap="flat">
              <a:noFill/>
              <a:prstDash val="solid"/>
              <a:miter/>
            </a:ln>
          </p:spPr>
          <p:txBody>
            <a:bodyPr rtlCol="0" anchor="ctr"/>
            <a:lstStyle/>
            <a:p>
              <a:endParaRPr lang="en-US"/>
            </a:p>
          </p:txBody>
        </p:sp>
        <p:sp>
          <p:nvSpPr>
            <p:cNvPr id="228" name="Freeform 1729">
              <a:extLst>
                <a:ext uri="{FF2B5EF4-FFF2-40B4-BE49-F238E27FC236}">
                  <a16:creationId xmlns:a16="http://schemas.microsoft.com/office/drawing/2014/main" id="{2C72C948-547B-69B1-5FF0-28EBD10DBF0A}"/>
                </a:ext>
              </a:extLst>
            </p:cNvPr>
            <p:cNvSpPr/>
            <p:nvPr/>
          </p:nvSpPr>
          <p:spPr>
            <a:xfrm>
              <a:off x="4724345" y="1922037"/>
              <a:ext cx="174802" cy="169282"/>
            </a:xfrm>
            <a:custGeom>
              <a:avLst/>
              <a:gdLst>
                <a:gd name="connsiteX0" fmla="*/ 30130 w 174802"/>
                <a:gd name="connsiteY0" fmla="*/ 54667 h 169282"/>
                <a:gd name="connsiteX1" fmla="*/ 869 w 174802"/>
                <a:gd name="connsiteY1" fmla="*/ 96043 h 169282"/>
                <a:gd name="connsiteX2" fmla="*/ 34245 w 174802"/>
                <a:gd name="connsiteY2" fmla="*/ 155022 h 169282"/>
                <a:gd name="connsiteX3" fmla="*/ 114483 w 174802"/>
                <a:gd name="connsiteY3" fmla="*/ 165766 h 169282"/>
                <a:gd name="connsiteX4" fmla="*/ 174605 w 174802"/>
                <a:gd name="connsiteY4" fmla="*/ 81184 h 169282"/>
                <a:gd name="connsiteX5" fmla="*/ 110140 w 174802"/>
                <a:gd name="connsiteY5" fmla="*/ 946 h 169282"/>
                <a:gd name="connsiteX6" fmla="*/ 95738 w 174802"/>
                <a:gd name="connsiteY6" fmla="*/ 15576 h 169282"/>
                <a:gd name="connsiteX7" fmla="*/ 60076 w 174802"/>
                <a:gd name="connsiteY7" fmla="*/ 48723 h 169282"/>
                <a:gd name="connsiteX8" fmla="*/ 30130 w 174802"/>
                <a:gd name="connsiteY8" fmla="*/ 54667 h 16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02" h="169282">
                  <a:moveTo>
                    <a:pt x="30130" y="54667"/>
                  </a:moveTo>
                  <a:cubicBezTo>
                    <a:pt x="4755" y="55810"/>
                    <a:pt x="-2789" y="73412"/>
                    <a:pt x="869" y="96043"/>
                  </a:cubicBezTo>
                  <a:cubicBezTo>
                    <a:pt x="4527" y="119132"/>
                    <a:pt x="12299" y="142906"/>
                    <a:pt x="34245" y="155022"/>
                  </a:cubicBezTo>
                  <a:cubicBezTo>
                    <a:pt x="58933" y="168738"/>
                    <a:pt x="87051" y="173082"/>
                    <a:pt x="114483" y="165766"/>
                  </a:cubicBezTo>
                  <a:cubicBezTo>
                    <a:pt x="146487" y="157080"/>
                    <a:pt x="177577" y="120046"/>
                    <a:pt x="174605" y="81184"/>
                  </a:cubicBezTo>
                  <a:cubicBezTo>
                    <a:pt x="176434" y="42551"/>
                    <a:pt x="155860" y="7347"/>
                    <a:pt x="110140" y="946"/>
                  </a:cubicBezTo>
                  <a:cubicBezTo>
                    <a:pt x="95967" y="-1797"/>
                    <a:pt x="98481" y="946"/>
                    <a:pt x="95738" y="15576"/>
                  </a:cubicBezTo>
                  <a:cubicBezTo>
                    <a:pt x="91852" y="36150"/>
                    <a:pt x="78136" y="44380"/>
                    <a:pt x="60076" y="48723"/>
                  </a:cubicBezTo>
                  <a:cubicBezTo>
                    <a:pt x="50018" y="51009"/>
                    <a:pt x="40188" y="54210"/>
                    <a:pt x="30130" y="54667"/>
                  </a:cubicBezTo>
                  <a:close/>
                </a:path>
              </a:pathLst>
            </a:custGeom>
            <a:solidFill>
              <a:srgbClr val="FFFFFF"/>
            </a:solidFill>
            <a:ln w="2286" cap="flat">
              <a:noFill/>
              <a:prstDash val="solid"/>
              <a:miter/>
            </a:ln>
          </p:spPr>
          <p:txBody>
            <a:bodyPr rtlCol="0" anchor="ctr"/>
            <a:lstStyle/>
            <a:p>
              <a:endParaRPr lang="en-US"/>
            </a:p>
          </p:txBody>
        </p:sp>
        <p:sp>
          <p:nvSpPr>
            <p:cNvPr id="229" name="Freeform 1730">
              <a:extLst>
                <a:ext uri="{FF2B5EF4-FFF2-40B4-BE49-F238E27FC236}">
                  <a16:creationId xmlns:a16="http://schemas.microsoft.com/office/drawing/2014/main" id="{85D2D943-8620-29DD-6063-76F27F6D8BC1}"/>
                </a:ext>
              </a:extLst>
            </p:cNvPr>
            <p:cNvSpPr/>
            <p:nvPr/>
          </p:nvSpPr>
          <p:spPr>
            <a:xfrm>
              <a:off x="3906825" y="1804029"/>
              <a:ext cx="50220" cy="107110"/>
            </a:xfrm>
            <a:custGeom>
              <a:avLst/>
              <a:gdLst>
                <a:gd name="connsiteX0" fmla="*/ 11431 w 50220"/>
                <a:gd name="connsiteY0" fmla="*/ 100666 h 107110"/>
                <a:gd name="connsiteX1" fmla="*/ 49378 w 50220"/>
                <a:gd name="connsiteY1" fmla="*/ 1911 h 107110"/>
                <a:gd name="connsiteX2" fmla="*/ 1 w 50220"/>
                <a:gd name="connsiteY2" fmla="*/ 23628 h 107110"/>
                <a:gd name="connsiteX3" fmla="*/ 2972 w 50220"/>
                <a:gd name="connsiteY3" fmla="*/ 92208 h 107110"/>
                <a:gd name="connsiteX4" fmla="*/ 11431 w 50220"/>
                <a:gd name="connsiteY4" fmla="*/ 100666 h 10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0" h="107110">
                  <a:moveTo>
                    <a:pt x="11431" y="100666"/>
                  </a:moveTo>
                  <a:cubicBezTo>
                    <a:pt x="7544" y="38030"/>
                    <a:pt x="5944" y="6254"/>
                    <a:pt x="49378" y="1911"/>
                  </a:cubicBezTo>
                  <a:cubicBezTo>
                    <a:pt x="57836" y="997"/>
                    <a:pt x="-228" y="-8147"/>
                    <a:pt x="1" y="23628"/>
                  </a:cubicBezTo>
                  <a:cubicBezTo>
                    <a:pt x="1" y="41002"/>
                    <a:pt x="2515" y="74834"/>
                    <a:pt x="2972" y="92208"/>
                  </a:cubicBezTo>
                  <a:cubicBezTo>
                    <a:pt x="3658" y="111639"/>
                    <a:pt x="12116" y="109353"/>
                    <a:pt x="11431" y="100666"/>
                  </a:cubicBezTo>
                  <a:close/>
                </a:path>
              </a:pathLst>
            </a:custGeom>
            <a:solidFill>
              <a:srgbClr val="FFFFFF"/>
            </a:solidFill>
            <a:ln w="2286" cap="flat">
              <a:noFill/>
              <a:prstDash val="solid"/>
              <a:miter/>
            </a:ln>
          </p:spPr>
          <p:txBody>
            <a:bodyPr rtlCol="0" anchor="ctr"/>
            <a:lstStyle/>
            <a:p>
              <a:endParaRPr lang="en-US"/>
            </a:p>
          </p:txBody>
        </p:sp>
        <p:sp>
          <p:nvSpPr>
            <p:cNvPr id="230" name="Freeform 1731">
              <a:extLst>
                <a:ext uri="{FF2B5EF4-FFF2-40B4-BE49-F238E27FC236}">
                  <a16:creationId xmlns:a16="http://schemas.microsoft.com/office/drawing/2014/main" id="{17CDEF5B-66F4-8D6A-92CC-F1CF9C387580}"/>
                </a:ext>
              </a:extLst>
            </p:cNvPr>
            <p:cNvSpPr/>
            <p:nvPr/>
          </p:nvSpPr>
          <p:spPr>
            <a:xfrm>
              <a:off x="3675246" y="1677722"/>
              <a:ext cx="855994" cy="906142"/>
            </a:xfrm>
            <a:custGeom>
              <a:avLst/>
              <a:gdLst>
                <a:gd name="connsiteX0" fmla="*/ 851771 w 855994"/>
                <a:gd name="connsiteY0" fmla="*/ 34948 h 906142"/>
                <a:gd name="connsiteX1" fmla="*/ 831883 w 855994"/>
                <a:gd name="connsiteY1" fmla="*/ 15746 h 906142"/>
                <a:gd name="connsiteX2" fmla="*/ 546590 w 855994"/>
                <a:gd name="connsiteY2" fmla="*/ 1801 h 906142"/>
                <a:gd name="connsiteX3" fmla="*/ 166886 w 855994"/>
                <a:gd name="connsiteY3" fmla="*/ 2716 h 906142"/>
                <a:gd name="connsiteX4" fmla="*/ 114536 w 855994"/>
                <a:gd name="connsiteY4" fmla="*/ 2716 h 906142"/>
                <a:gd name="connsiteX5" fmla="*/ 87104 w 855994"/>
                <a:gd name="connsiteY5" fmla="*/ 7973 h 906142"/>
                <a:gd name="connsiteX6" fmla="*/ 32697 w 855994"/>
                <a:gd name="connsiteY6" fmla="*/ 47978 h 906142"/>
                <a:gd name="connsiteX7" fmla="*/ 8694 w 855994"/>
                <a:gd name="connsiteY7" fmla="*/ 83640 h 906142"/>
                <a:gd name="connsiteX8" fmla="*/ 8 w 855994"/>
                <a:gd name="connsiteY8" fmla="*/ 157249 h 906142"/>
                <a:gd name="connsiteX9" fmla="*/ 13038 w 855994"/>
                <a:gd name="connsiteY9" fmla="*/ 359789 h 906142"/>
                <a:gd name="connsiteX10" fmla="*/ 30411 w 855994"/>
                <a:gd name="connsiteY10" fmla="*/ 535582 h 906142"/>
                <a:gd name="connsiteX11" fmla="*/ 44585 w 855994"/>
                <a:gd name="connsiteY11" fmla="*/ 665656 h 906142"/>
                <a:gd name="connsiteX12" fmla="*/ 73388 w 855994"/>
                <a:gd name="connsiteY12" fmla="*/ 855622 h 906142"/>
                <a:gd name="connsiteX13" fmla="*/ 109050 w 855994"/>
                <a:gd name="connsiteY13" fmla="*/ 887398 h 906142"/>
                <a:gd name="connsiteX14" fmla="*/ 209862 w 855994"/>
                <a:gd name="connsiteY14" fmla="*/ 890598 h 906142"/>
                <a:gd name="connsiteX15" fmla="*/ 804451 w 855994"/>
                <a:gd name="connsiteY15" fmla="*/ 906143 h 906142"/>
                <a:gd name="connsiteX16" fmla="*/ 825482 w 855994"/>
                <a:gd name="connsiteY16" fmla="*/ 887626 h 906142"/>
                <a:gd name="connsiteX17" fmla="*/ 836684 w 855994"/>
                <a:gd name="connsiteY17" fmla="*/ 641653 h 906142"/>
                <a:gd name="connsiteX18" fmla="*/ 855886 w 855994"/>
                <a:gd name="connsiteY18" fmla="*/ 70610 h 906142"/>
                <a:gd name="connsiteX19" fmla="*/ 851771 w 855994"/>
                <a:gd name="connsiteY19" fmla="*/ 34948 h 906142"/>
                <a:gd name="connsiteX20" fmla="*/ 124823 w 855994"/>
                <a:gd name="connsiteY20" fmla="*/ 874596 h 906142"/>
                <a:gd name="connsiteX21" fmla="*/ 111793 w 855994"/>
                <a:gd name="connsiteY21" fmla="*/ 874596 h 906142"/>
                <a:gd name="connsiteX22" fmla="*/ 87104 w 855994"/>
                <a:gd name="connsiteY22" fmla="*/ 852422 h 906142"/>
                <a:gd name="connsiteX23" fmla="*/ 85275 w 855994"/>
                <a:gd name="connsiteY23" fmla="*/ 842821 h 906142"/>
                <a:gd name="connsiteX24" fmla="*/ 85047 w 855994"/>
                <a:gd name="connsiteY24" fmla="*/ 840992 h 906142"/>
                <a:gd name="connsiteX25" fmla="*/ 74074 w 855994"/>
                <a:gd name="connsiteY25" fmla="*/ 776070 h 906142"/>
                <a:gd name="connsiteX26" fmla="*/ 73845 w 855994"/>
                <a:gd name="connsiteY26" fmla="*/ 774927 h 906142"/>
                <a:gd name="connsiteX27" fmla="*/ 36126 w 855994"/>
                <a:gd name="connsiteY27" fmla="*/ 478432 h 906142"/>
                <a:gd name="connsiteX28" fmla="*/ 21039 w 855994"/>
                <a:gd name="connsiteY28" fmla="*/ 302410 h 906142"/>
                <a:gd name="connsiteX29" fmla="*/ 12809 w 855994"/>
                <a:gd name="connsiteY29" fmla="*/ 169594 h 906142"/>
                <a:gd name="connsiteX30" fmla="*/ 18753 w 855994"/>
                <a:gd name="connsiteY30" fmla="*/ 102157 h 906142"/>
                <a:gd name="connsiteX31" fmla="*/ 48928 w 855994"/>
                <a:gd name="connsiteY31" fmla="*/ 48664 h 906142"/>
                <a:gd name="connsiteX32" fmla="*/ 77046 w 855994"/>
                <a:gd name="connsiteY32" fmla="*/ 29919 h 906142"/>
                <a:gd name="connsiteX33" fmla="*/ 77046 w 855994"/>
                <a:gd name="connsiteY33" fmla="*/ 29919 h 906142"/>
                <a:gd name="connsiteX34" fmla="*/ 79332 w 855994"/>
                <a:gd name="connsiteY34" fmla="*/ 28547 h 906142"/>
                <a:gd name="connsiteX35" fmla="*/ 79560 w 855994"/>
                <a:gd name="connsiteY35" fmla="*/ 28547 h 906142"/>
                <a:gd name="connsiteX36" fmla="*/ 82075 w 855994"/>
                <a:gd name="connsiteY36" fmla="*/ 27176 h 906142"/>
                <a:gd name="connsiteX37" fmla="*/ 82075 w 855994"/>
                <a:gd name="connsiteY37" fmla="*/ 101014 h 906142"/>
                <a:gd name="connsiteX38" fmla="*/ 91676 w 855994"/>
                <a:gd name="connsiteY38" fmla="*/ 220571 h 906142"/>
                <a:gd name="connsiteX39" fmla="*/ 104478 w 855994"/>
                <a:gd name="connsiteY39" fmla="*/ 403451 h 906142"/>
                <a:gd name="connsiteX40" fmla="*/ 133053 w 855994"/>
                <a:gd name="connsiteY40" fmla="*/ 738351 h 906142"/>
                <a:gd name="connsiteX41" fmla="*/ 141968 w 855994"/>
                <a:gd name="connsiteY41" fmla="*/ 855851 h 906142"/>
                <a:gd name="connsiteX42" fmla="*/ 124823 w 855994"/>
                <a:gd name="connsiteY42" fmla="*/ 874596 h 906142"/>
                <a:gd name="connsiteX43" fmla="*/ 841484 w 855994"/>
                <a:gd name="connsiteY43" fmla="*/ 83640 h 906142"/>
                <a:gd name="connsiteX44" fmla="*/ 813138 w 855994"/>
                <a:gd name="connsiteY44" fmla="*/ 870481 h 906142"/>
                <a:gd name="connsiteX45" fmla="*/ 786392 w 855994"/>
                <a:gd name="connsiteY45" fmla="*/ 892198 h 906142"/>
                <a:gd name="connsiteX46" fmla="*/ 703638 w 855994"/>
                <a:gd name="connsiteY46" fmla="*/ 890598 h 906142"/>
                <a:gd name="connsiteX47" fmla="*/ 572879 w 855994"/>
                <a:gd name="connsiteY47" fmla="*/ 886255 h 906142"/>
                <a:gd name="connsiteX48" fmla="*/ 367825 w 855994"/>
                <a:gd name="connsiteY48" fmla="*/ 880997 h 906142"/>
                <a:gd name="connsiteX49" fmla="*/ 182430 w 855994"/>
                <a:gd name="connsiteY49" fmla="*/ 873910 h 906142"/>
                <a:gd name="connsiteX50" fmla="*/ 153855 w 855994"/>
                <a:gd name="connsiteY50" fmla="*/ 846250 h 906142"/>
                <a:gd name="connsiteX51" fmla="*/ 153627 w 855994"/>
                <a:gd name="connsiteY51" fmla="*/ 843735 h 906142"/>
                <a:gd name="connsiteX52" fmla="*/ 153627 w 855994"/>
                <a:gd name="connsiteY52" fmla="*/ 843278 h 906142"/>
                <a:gd name="connsiteX53" fmla="*/ 153398 w 855994"/>
                <a:gd name="connsiteY53" fmla="*/ 840535 h 906142"/>
                <a:gd name="connsiteX54" fmla="*/ 153398 w 855994"/>
                <a:gd name="connsiteY54" fmla="*/ 840078 h 906142"/>
                <a:gd name="connsiteX55" fmla="*/ 153170 w 855994"/>
                <a:gd name="connsiteY55" fmla="*/ 837106 h 906142"/>
                <a:gd name="connsiteX56" fmla="*/ 153170 w 855994"/>
                <a:gd name="connsiteY56" fmla="*/ 836877 h 906142"/>
                <a:gd name="connsiteX57" fmla="*/ 152941 w 855994"/>
                <a:gd name="connsiteY57" fmla="*/ 833905 h 906142"/>
                <a:gd name="connsiteX58" fmla="*/ 152941 w 855994"/>
                <a:gd name="connsiteY58" fmla="*/ 833448 h 906142"/>
                <a:gd name="connsiteX59" fmla="*/ 152712 w 855994"/>
                <a:gd name="connsiteY59" fmla="*/ 830248 h 906142"/>
                <a:gd name="connsiteX60" fmla="*/ 152712 w 855994"/>
                <a:gd name="connsiteY60" fmla="*/ 829562 h 906142"/>
                <a:gd name="connsiteX61" fmla="*/ 152484 w 855994"/>
                <a:gd name="connsiteY61" fmla="*/ 826362 h 906142"/>
                <a:gd name="connsiteX62" fmla="*/ 152484 w 855994"/>
                <a:gd name="connsiteY62" fmla="*/ 825676 h 906142"/>
                <a:gd name="connsiteX63" fmla="*/ 152255 w 855994"/>
                <a:gd name="connsiteY63" fmla="*/ 822475 h 906142"/>
                <a:gd name="connsiteX64" fmla="*/ 152255 w 855994"/>
                <a:gd name="connsiteY64" fmla="*/ 821790 h 906142"/>
                <a:gd name="connsiteX65" fmla="*/ 152027 w 855994"/>
                <a:gd name="connsiteY65" fmla="*/ 818361 h 906142"/>
                <a:gd name="connsiteX66" fmla="*/ 152027 w 855994"/>
                <a:gd name="connsiteY66" fmla="*/ 817218 h 906142"/>
                <a:gd name="connsiteX67" fmla="*/ 151798 w 855994"/>
                <a:gd name="connsiteY67" fmla="*/ 813789 h 906142"/>
                <a:gd name="connsiteX68" fmla="*/ 151798 w 855994"/>
                <a:gd name="connsiteY68" fmla="*/ 812417 h 906142"/>
                <a:gd name="connsiteX69" fmla="*/ 151569 w 855994"/>
                <a:gd name="connsiteY69" fmla="*/ 808759 h 906142"/>
                <a:gd name="connsiteX70" fmla="*/ 151569 w 855994"/>
                <a:gd name="connsiteY70" fmla="*/ 808759 h 906142"/>
                <a:gd name="connsiteX71" fmla="*/ 151112 w 855994"/>
                <a:gd name="connsiteY71" fmla="*/ 804187 h 906142"/>
                <a:gd name="connsiteX72" fmla="*/ 151112 w 855994"/>
                <a:gd name="connsiteY72" fmla="*/ 803959 h 906142"/>
                <a:gd name="connsiteX73" fmla="*/ 150884 w 855994"/>
                <a:gd name="connsiteY73" fmla="*/ 799844 h 906142"/>
                <a:gd name="connsiteX74" fmla="*/ 150655 w 855994"/>
                <a:gd name="connsiteY74" fmla="*/ 798472 h 906142"/>
                <a:gd name="connsiteX75" fmla="*/ 150426 w 855994"/>
                <a:gd name="connsiteY75" fmla="*/ 795272 h 906142"/>
                <a:gd name="connsiteX76" fmla="*/ 150198 w 855994"/>
                <a:gd name="connsiteY76" fmla="*/ 793443 h 906142"/>
                <a:gd name="connsiteX77" fmla="*/ 149969 w 855994"/>
                <a:gd name="connsiteY77" fmla="*/ 790243 h 906142"/>
                <a:gd name="connsiteX78" fmla="*/ 149969 w 855994"/>
                <a:gd name="connsiteY78" fmla="*/ 789100 h 906142"/>
                <a:gd name="connsiteX79" fmla="*/ 149741 w 855994"/>
                <a:gd name="connsiteY79" fmla="*/ 784756 h 906142"/>
                <a:gd name="connsiteX80" fmla="*/ 149512 w 855994"/>
                <a:gd name="connsiteY80" fmla="*/ 783156 h 906142"/>
                <a:gd name="connsiteX81" fmla="*/ 149283 w 855994"/>
                <a:gd name="connsiteY81" fmla="*/ 780870 h 906142"/>
                <a:gd name="connsiteX82" fmla="*/ 149055 w 855994"/>
                <a:gd name="connsiteY82" fmla="*/ 777213 h 906142"/>
                <a:gd name="connsiteX83" fmla="*/ 148826 w 855994"/>
                <a:gd name="connsiteY83" fmla="*/ 774698 h 906142"/>
                <a:gd name="connsiteX84" fmla="*/ 148598 w 855994"/>
                <a:gd name="connsiteY84" fmla="*/ 773098 h 906142"/>
                <a:gd name="connsiteX85" fmla="*/ 148369 w 855994"/>
                <a:gd name="connsiteY85" fmla="*/ 770126 h 906142"/>
                <a:gd name="connsiteX86" fmla="*/ 148140 w 855994"/>
                <a:gd name="connsiteY86" fmla="*/ 766468 h 906142"/>
                <a:gd name="connsiteX87" fmla="*/ 148140 w 855994"/>
                <a:gd name="connsiteY87" fmla="*/ 766240 h 906142"/>
                <a:gd name="connsiteX88" fmla="*/ 129395 w 855994"/>
                <a:gd name="connsiteY88" fmla="*/ 533068 h 906142"/>
                <a:gd name="connsiteX89" fmla="*/ 98763 w 855994"/>
                <a:gd name="connsiteY89" fmla="*/ 156792 h 906142"/>
                <a:gd name="connsiteX90" fmla="*/ 98077 w 855994"/>
                <a:gd name="connsiteY90" fmla="*/ 41349 h 906142"/>
                <a:gd name="connsiteX91" fmla="*/ 118651 w 855994"/>
                <a:gd name="connsiteY91" fmla="*/ 15289 h 906142"/>
                <a:gd name="connsiteX92" fmla="*/ 199575 w 855994"/>
                <a:gd name="connsiteY92" fmla="*/ 13460 h 906142"/>
                <a:gd name="connsiteX93" fmla="*/ 504985 w 855994"/>
                <a:gd name="connsiteY93" fmla="*/ 11174 h 906142"/>
                <a:gd name="connsiteX94" fmla="*/ 784791 w 855994"/>
                <a:gd name="connsiteY94" fmla="*/ 23061 h 906142"/>
                <a:gd name="connsiteX95" fmla="*/ 785249 w 855994"/>
                <a:gd name="connsiteY95" fmla="*/ 23061 h 906142"/>
                <a:gd name="connsiteX96" fmla="*/ 789363 w 855994"/>
                <a:gd name="connsiteY96" fmla="*/ 23518 h 906142"/>
                <a:gd name="connsiteX97" fmla="*/ 790506 w 855994"/>
                <a:gd name="connsiteY97" fmla="*/ 23518 h 906142"/>
                <a:gd name="connsiteX98" fmla="*/ 792335 w 855994"/>
                <a:gd name="connsiteY98" fmla="*/ 23747 h 906142"/>
                <a:gd name="connsiteX99" fmla="*/ 793478 w 855994"/>
                <a:gd name="connsiteY99" fmla="*/ 23975 h 906142"/>
                <a:gd name="connsiteX100" fmla="*/ 796221 w 855994"/>
                <a:gd name="connsiteY100" fmla="*/ 24204 h 906142"/>
                <a:gd name="connsiteX101" fmla="*/ 797593 w 855994"/>
                <a:gd name="connsiteY101" fmla="*/ 24433 h 906142"/>
                <a:gd name="connsiteX102" fmla="*/ 798965 w 855994"/>
                <a:gd name="connsiteY102" fmla="*/ 24661 h 906142"/>
                <a:gd name="connsiteX103" fmla="*/ 800793 w 855994"/>
                <a:gd name="connsiteY103" fmla="*/ 24890 h 906142"/>
                <a:gd name="connsiteX104" fmla="*/ 802165 w 855994"/>
                <a:gd name="connsiteY104" fmla="*/ 25118 h 906142"/>
                <a:gd name="connsiteX105" fmla="*/ 803765 w 855994"/>
                <a:gd name="connsiteY105" fmla="*/ 25347 h 906142"/>
                <a:gd name="connsiteX106" fmla="*/ 804680 w 855994"/>
                <a:gd name="connsiteY106" fmla="*/ 25576 h 906142"/>
                <a:gd name="connsiteX107" fmla="*/ 806966 w 855994"/>
                <a:gd name="connsiteY107" fmla="*/ 25804 h 906142"/>
                <a:gd name="connsiteX108" fmla="*/ 807423 w 855994"/>
                <a:gd name="connsiteY108" fmla="*/ 25804 h 906142"/>
                <a:gd name="connsiteX109" fmla="*/ 809252 w 855994"/>
                <a:gd name="connsiteY109" fmla="*/ 26033 h 906142"/>
                <a:gd name="connsiteX110" fmla="*/ 809937 w 855994"/>
                <a:gd name="connsiteY110" fmla="*/ 26033 h 906142"/>
                <a:gd name="connsiteX111" fmla="*/ 811995 w 855994"/>
                <a:gd name="connsiteY111" fmla="*/ 26261 h 906142"/>
                <a:gd name="connsiteX112" fmla="*/ 812223 w 855994"/>
                <a:gd name="connsiteY112" fmla="*/ 26261 h 906142"/>
                <a:gd name="connsiteX113" fmla="*/ 813824 w 855994"/>
                <a:gd name="connsiteY113" fmla="*/ 26490 h 906142"/>
                <a:gd name="connsiteX114" fmla="*/ 814281 w 855994"/>
                <a:gd name="connsiteY114" fmla="*/ 26490 h 906142"/>
                <a:gd name="connsiteX115" fmla="*/ 815881 w 855994"/>
                <a:gd name="connsiteY115" fmla="*/ 26719 h 906142"/>
                <a:gd name="connsiteX116" fmla="*/ 844227 w 855994"/>
                <a:gd name="connsiteY116" fmla="*/ 51636 h 906142"/>
                <a:gd name="connsiteX117" fmla="*/ 841484 w 855994"/>
                <a:gd name="connsiteY117" fmla="*/ 83640 h 90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855994" h="906142">
                  <a:moveTo>
                    <a:pt x="851771" y="34948"/>
                  </a:moveTo>
                  <a:cubicBezTo>
                    <a:pt x="849257" y="25576"/>
                    <a:pt x="840570" y="16432"/>
                    <a:pt x="831883" y="15746"/>
                  </a:cubicBezTo>
                  <a:cubicBezTo>
                    <a:pt x="790506" y="12317"/>
                    <a:pt x="600540" y="2944"/>
                    <a:pt x="546590" y="1801"/>
                  </a:cubicBezTo>
                  <a:cubicBezTo>
                    <a:pt x="419946" y="-942"/>
                    <a:pt x="293530" y="-485"/>
                    <a:pt x="166886" y="2716"/>
                  </a:cubicBezTo>
                  <a:cubicBezTo>
                    <a:pt x="149512" y="2716"/>
                    <a:pt x="131910" y="2716"/>
                    <a:pt x="114536" y="2716"/>
                  </a:cubicBezTo>
                  <a:cubicBezTo>
                    <a:pt x="105164" y="2716"/>
                    <a:pt x="95791" y="2944"/>
                    <a:pt x="87104" y="7973"/>
                  </a:cubicBezTo>
                  <a:cubicBezTo>
                    <a:pt x="67445" y="19175"/>
                    <a:pt x="49157" y="32662"/>
                    <a:pt x="32697" y="47978"/>
                  </a:cubicBezTo>
                  <a:cubicBezTo>
                    <a:pt x="21953" y="57808"/>
                    <a:pt x="10980" y="68552"/>
                    <a:pt x="8694" y="83640"/>
                  </a:cubicBezTo>
                  <a:cubicBezTo>
                    <a:pt x="4808" y="108100"/>
                    <a:pt x="-221" y="132789"/>
                    <a:pt x="8" y="157249"/>
                  </a:cubicBezTo>
                  <a:cubicBezTo>
                    <a:pt x="922" y="224915"/>
                    <a:pt x="7551" y="292352"/>
                    <a:pt x="13038" y="359789"/>
                  </a:cubicBezTo>
                  <a:cubicBezTo>
                    <a:pt x="17838" y="418539"/>
                    <a:pt x="22868" y="477289"/>
                    <a:pt x="30411" y="535582"/>
                  </a:cubicBezTo>
                  <a:cubicBezTo>
                    <a:pt x="35898" y="579016"/>
                    <a:pt x="39327" y="622450"/>
                    <a:pt x="44585" y="665656"/>
                  </a:cubicBezTo>
                  <a:cubicBezTo>
                    <a:pt x="51900" y="729207"/>
                    <a:pt x="64930" y="792072"/>
                    <a:pt x="73388" y="855622"/>
                  </a:cubicBezTo>
                  <a:cubicBezTo>
                    <a:pt x="76589" y="879854"/>
                    <a:pt x="84132" y="887169"/>
                    <a:pt x="109050" y="887398"/>
                  </a:cubicBezTo>
                  <a:cubicBezTo>
                    <a:pt x="147683" y="887855"/>
                    <a:pt x="162771" y="885798"/>
                    <a:pt x="209862" y="890598"/>
                  </a:cubicBezTo>
                  <a:cubicBezTo>
                    <a:pt x="293530" y="894256"/>
                    <a:pt x="729927" y="901114"/>
                    <a:pt x="804451" y="906143"/>
                  </a:cubicBezTo>
                  <a:cubicBezTo>
                    <a:pt x="819767" y="905229"/>
                    <a:pt x="823882" y="902485"/>
                    <a:pt x="825482" y="887626"/>
                  </a:cubicBezTo>
                  <a:cubicBezTo>
                    <a:pt x="826397" y="878940"/>
                    <a:pt x="836684" y="715033"/>
                    <a:pt x="836684" y="641653"/>
                  </a:cubicBezTo>
                  <a:cubicBezTo>
                    <a:pt x="836684" y="597304"/>
                    <a:pt x="852686" y="110386"/>
                    <a:pt x="855886" y="70610"/>
                  </a:cubicBezTo>
                  <a:cubicBezTo>
                    <a:pt x="856343" y="56208"/>
                    <a:pt x="855429" y="48436"/>
                    <a:pt x="851771" y="34948"/>
                  </a:cubicBezTo>
                  <a:close/>
                  <a:moveTo>
                    <a:pt x="124823" y="874596"/>
                  </a:moveTo>
                  <a:cubicBezTo>
                    <a:pt x="120480" y="874825"/>
                    <a:pt x="116136" y="875053"/>
                    <a:pt x="111793" y="874596"/>
                  </a:cubicBezTo>
                  <a:cubicBezTo>
                    <a:pt x="95562" y="873225"/>
                    <a:pt x="90076" y="868881"/>
                    <a:pt x="87104" y="852422"/>
                  </a:cubicBezTo>
                  <a:cubicBezTo>
                    <a:pt x="86418" y="849222"/>
                    <a:pt x="85961" y="846021"/>
                    <a:pt x="85275" y="842821"/>
                  </a:cubicBezTo>
                  <a:cubicBezTo>
                    <a:pt x="85275" y="842135"/>
                    <a:pt x="85047" y="841678"/>
                    <a:pt x="85047" y="840992"/>
                  </a:cubicBezTo>
                  <a:cubicBezTo>
                    <a:pt x="81161" y="819275"/>
                    <a:pt x="77960" y="797558"/>
                    <a:pt x="74074" y="776070"/>
                  </a:cubicBezTo>
                  <a:cubicBezTo>
                    <a:pt x="74074" y="775612"/>
                    <a:pt x="73845" y="775384"/>
                    <a:pt x="73845" y="774927"/>
                  </a:cubicBezTo>
                  <a:cubicBezTo>
                    <a:pt x="55557" y="676857"/>
                    <a:pt x="48471" y="577188"/>
                    <a:pt x="36126" y="478432"/>
                  </a:cubicBezTo>
                  <a:cubicBezTo>
                    <a:pt x="28811" y="419911"/>
                    <a:pt x="26982" y="360932"/>
                    <a:pt x="21039" y="302410"/>
                  </a:cubicBezTo>
                  <a:cubicBezTo>
                    <a:pt x="16467" y="258290"/>
                    <a:pt x="14409" y="213942"/>
                    <a:pt x="12809" y="169594"/>
                  </a:cubicBezTo>
                  <a:cubicBezTo>
                    <a:pt x="12123" y="146734"/>
                    <a:pt x="15095" y="124559"/>
                    <a:pt x="18753" y="102157"/>
                  </a:cubicBezTo>
                  <a:cubicBezTo>
                    <a:pt x="22182" y="81125"/>
                    <a:pt x="30411" y="62152"/>
                    <a:pt x="48928" y="48664"/>
                  </a:cubicBezTo>
                  <a:cubicBezTo>
                    <a:pt x="57615" y="42492"/>
                    <a:pt x="66073" y="36320"/>
                    <a:pt x="77046" y="29919"/>
                  </a:cubicBezTo>
                  <a:cubicBezTo>
                    <a:pt x="77046" y="29919"/>
                    <a:pt x="77046" y="29919"/>
                    <a:pt x="77046" y="29919"/>
                  </a:cubicBezTo>
                  <a:cubicBezTo>
                    <a:pt x="77732" y="29462"/>
                    <a:pt x="78646" y="29005"/>
                    <a:pt x="79332" y="28547"/>
                  </a:cubicBezTo>
                  <a:cubicBezTo>
                    <a:pt x="79332" y="28547"/>
                    <a:pt x="79332" y="28547"/>
                    <a:pt x="79560" y="28547"/>
                  </a:cubicBezTo>
                  <a:cubicBezTo>
                    <a:pt x="80475" y="28090"/>
                    <a:pt x="81161" y="27633"/>
                    <a:pt x="82075" y="27176"/>
                  </a:cubicBezTo>
                  <a:cubicBezTo>
                    <a:pt x="82075" y="54608"/>
                    <a:pt x="82304" y="77696"/>
                    <a:pt x="82075" y="101014"/>
                  </a:cubicBezTo>
                  <a:cubicBezTo>
                    <a:pt x="81618" y="141247"/>
                    <a:pt x="87790" y="180795"/>
                    <a:pt x="91676" y="220571"/>
                  </a:cubicBezTo>
                  <a:cubicBezTo>
                    <a:pt x="97620" y="281379"/>
                    <a:pt x="99220" y="342644"/>
                    <a:pt x="104478" y="403451"/>
                  </a:cubicBezTo>
                  <a:cubicBezTo>
                    <a:pt x="110193" y="470203"/>
                    <a:pt x="129167" y="693316"/>
                    <a:pt x="133053" y="738351"/>
                  </a:cubicBezTo>
                  <a:cubicBezTo>
                    <a:pt x="136482" y="777441"/>
                    <a:pt x="138996" y="816760"/>
                    <a:pt x="141968" y="855851"/>
                  </a:cubicBezTo>
                  <a:cubicBezTo>
                    <a:pt x="143111" y="873225"/>
                    <a:pt x="142883" y="873682"/>
                    <a:pt x="124823" y="874596"/>
                  </a:cubicBezTo>
                  <a:close/>
                  <a:moveTo>
                    <a:pt x="841484" y="83640"/>
                  </a:moveTo>
                  <a:cubicBezTo>
                    <a:pt x="835083" y="170051"/>
                    <a:pt x="821139" y="825904"/>
                    <a:pt x="813138" y="870481"/>
                  </a:cubicBezTo>
                  <a:cubicBezTo>
                    <a:pt x="809252" y="891741"/>
                    <a:pt x="808109" y="891741"/>
                    <a:pt x="786392" y="892198"/>
                  </a:cubicBezTo>
                  <a:cubicBezTo>
                    <a:pt x="758731" y="892884"/>
                    <a:pt x="731299" y="893113"/>
                    <a:pt x="703638" y="890598"/>
                  </a:cubicBezTo>
                  <a:cubicBezTo>
                    <a:pt x="660204" y="886712"/>
                    <a:pt x="616313" y="887398"/>
                    <a:pt x="572879" y="886255"/>
                  </a:cubicBezTo>
                  <a:cubicBezTo>
                    <a:pt x="504528" y="884426"/>
                    <a:pt x="435948" y="885112"/>
                    <a:pt x="367825" y="880997"/>
                  </a:cubicBezTo>
                  <a:cubicBezTo>
                    <a:pt x="306103" y="877111"/>
                    <a:pt x="244152" y="879168"/>
                    <a:pt x="182430" y="873910"/>
                  </a:cubicBezTo>
                  <a:cubicBezTo>
                    <a:pt x="157513" y="871853"/>
                    <a:pt x="156141" y="871853"/>
                    <a:pt x="153855" y="846250"/>
                  </a:cubicBezTo>
                  <a:cubicBezTo>
                    <a:pt x="153855" y="845335"/>
                    <a:pt x="153627" y="844650"/>
                    <a:pt x="153627" y="843735"/>
                  </a:cubicBezTo>
                  <a:cubicBezTo>
                    <a:pt x="153627" y="843507"/>
                    <a:pt x="153627" y="843507"/>
                    <a:pt x="153627" y="843278"/>
                  </a:cubicBezTo>
                  <a:cubicBezTo>
                    <a:pt x="153627" y="842364"/>
                    <a:pt x="153398" y="841449"/>
                    <a:pt x="153398" y="840535"/>
                  </a:cubicBezTo>
                  <a:cubicBezTo>
                    <a:pt x="153398" y="840306"/>
                    <a:pt x="153398" y="840078"/>
                    <a:pt x="153398" y="840078"/>
                  </a:cubicBezTo>
                  <a:cubicBezTo>
                    <a:pt x="153398" y="839163"/>
                    <a:pt x="153170" y="838249"/>
                    <a:pt x="153170" y="837106"/>
                  </a:cubicBezTo>
                  <a:cubicBezTo>
                    <a:pt x="153170" y="837106"/>
                    <a:pt x="153170" y="836877"/>
                    <a:pt x="153170" y="836877"/>
                  </a:cubicBezTo>
                  <a:cubicBezTo>
                    <a:pt x="153170" y="835963"/>
                    <a:pt x="152941" y="835048"/>
                    <a:pt x="152941" y="833905"/>
                  </a:cubicBezTo>
                  <a:cubicBezTo>
                    <a:pt x="152941" y="833677"/>
                    <a:pt x="152941" y="833677"/>
                    <a:pt x="152941" y="833448"/>
                  </a:cubicBezTo>
                  <a:cubicBezTo>
                    <a:pt x="152941" y="832305"/>
                    <a:pt x="152712" y="831391"/>
                    <a:pt x="152712" y="830248"/>
                  </a:cubicBezTo>
                  <a:cubicBezTo>
                    <a:pt x="152712" y="830019"/>
                    <a:pt x="152712" y="829791"/>
                    <a:pt x="152712" y="829562"/>
                  </a:cubicBezTo>
                  <a:cubicBezTo>
                    <a:pt x="152712" y="828419"/>
                    <a:pt x="152484" y="827276"/>
                    <a:pt x="152484" y="826362"/>
                  </a:cubicBezTo>
                  <a:cubicBezTo>
                    <a:pt x="152484" y="826133"/>
                    <a:pt x="152484" y="825904"/>
                    <a:pt x="152484" y="825676"/>
                  </a:cubicBezTo>
                  <a:cubicBezTo>
                    <a:pt x="152484" y="824761"/>
                    <a:pt x="152255" y="823618"/>
                    <a:pt x="152255" y="822475"/>
                  </a:cubicBezTo>
                  <a:cubicBezTo>
                    <a:pt x="152255" y="822247"/>
                    <a:pt x="152255" y="822018"/>
                    <a:pt x="152255" y="821790"/>
                  </a:cubicBezTo>
                  <a:cubicBezTo>
                    <a:pt x="152255" y="820647"/>
                    <a:pt x="152027" y="819504"/>
                    <a:pt x="152027" y="818361"/>
                  </a:cubicBezTo>
                  <a:cubicBezTo>
                    <a:pt x="152027" y="817903"/>
                    <a:pt x="152027" y="817675"/>
                    <a:pt x="152027" y="817218"/>
                  </a:cubicBezTo>
                  <a:cubicBezTo>
                    <a:pt x="152027" y="816075"/>
                    <a:pt x="151798" y="814932"/>
                    <a:pt x="151798" y="813789"/>
                  </a:cubicBezTo>
                  <a:cubicBezTo>
                    <a:pt x="151798" y="813331"/>
                    <a:pt x="151798" y="812874"/>
                    <a:pt x="151798" y="812417"/>
                  </a:cubicBezTo>
                  <a:cubicBezTo>
                    <a:pt x="151798" y="811274"/>
                    <a:pt x="151569" y="810131"/>
                    <a:pt x="151569" y="808759"/>
                  </a:cubicBezTo>
                  <a:cubicBezTo>
                    <a:pt x="151569" y="808759"/>
                    <a:pt x="151569" y="808759"/>
                    <a:pt x="151569" y="808759"/>
                  </a:cubicBezTo>
                  <a:cubicBezTo>
                    <a:pt x="151341" y="807388"/>
                    <a:pt x="151341" y="805788"/>
                    <a:pt x="151112" y="804187"/>
                  </a:cubicBezTo>
                  <a:cubicBezTo>
                    <a:pt x="151112" y="804187"/>
                    <a:pt x="151112" y="803959"/>
                    <a:pt x="151112" y="803959"/>
                  </a:cubicBezTo>
                  <a:cubicBezTo>
                    <a:pt x="151112" y="802587"/>
                    <a:pt x="150884" y="801216"/>
                    <a:pt x="150884" y="799844"/>
                  </a:cubicBezTo>
                  <a:cubicBezTo>
                    <a:pt x="150884" y="799387"/>
                    <a:pt x="150884" y="798930"/>
                    <a:pt x="150655" y="798472"/>
                  </a:cubicBezTo>
                  <a:cubicBezTo>
                    <a:pt x="150655" y="797329"/>
                    <a:pt x="150426" y="796186"/>
                    <a:pt x="150426" y="795272"/>
                  </a:cubicBezTo>
                  <a:cubicBezTo>
                    <a:pt x="150426" y="794586"/>
                    <a:pt x="150426" y="794129"/>
                    <a:pt x="150198" y="793443"/>
                  </a:cubicBezTo>
                  <a:cubicBezTo>
                    <a:pt x="150198" y="792300"/>
                    <a:pt x="149969" y="791157"/>
                    <a:pt x="149969" y="790243"/>
                  </a:cubicBezTo>
                  <a:cubicBezTo>
                    <a:pt x="149969" y="789786"/>
                    <a:pt x="149969" y="789557"/>
                    <a:pt x="149969" y="789100"/>
                  </a:cubicBezTo>
                  <a:cubicBezTo>
                    <a:pt x="149969" y="787728"/>
                    <a:pt x="149741" y="786357"/>
                    <a:pt x="149741" y="784756"/>
                  </a:cubicBezTo>
                  <a:cubicBezTo>
                    <a:pt x="149741" y="784299"/>
                    <a:pt x="149741" y="783613"/>
                    <a:pt x="149512" y="783156"/>
                  </a:cubicBezTo>
                  <a:cubicBezTo>
                    <a:pt x="149512" y="782470"/>
                    <a:pt x="149283" y="781556"/>
                    <a:pt x="149283" y="780870"/>
                  </a:cubicBezTo>
                  <a:cubicBezTo>
                    <a:pt x="149283" y="779727"/>
                    <a:pt x="149055" y="778356"/>
                    <a:pt x="149055" y="777213"/>
                  </a:cubicBezTo>
                  <a:cubicBezTo>
                    <a:pt x="149055" y="776298"/>
                    <a:pt x="148826" y="775384"/>
                    <a:pt x="148826" y="774698"/>
                  </a:cubicBezTo>
                  <a:cubicBezTo>
                    <a:pt x="148826" y="774241"/>
                    <a:pt x="148826" y="773784"/>
                    <a:pt x="148598" y="773098"/>
                  </a:cubicBezTo>
                  <a:cubicBezTo>
                    <a:pt x="148598" y="772183"/>
                    <a:pt x="148369" y="771040"/>
                    <a:pt x="148369" y="770126"/>
                  </a:cubicBezTo>
                  <a:cubicBezTo>
                    <a:pt x="148369" y="768983"/>
                    <a:pt x="148140" y="767611"/>
                    <a:pt x="148140" y="766468"/>
                  </a:cubicBezTo>
                  <a:cubicBezTo>
                    <a:pt x="148140" y="766468"/>
                    <a:pt x="148140" y="766240"/>
                    <a:pt x="148140" y="766240"/>
                  </a:cubicBezTo>
                  <a:cubicBezTo>
                    <a:pt x="141511" y="681201"/>
                    <a:pt x="132596" y="565529"/>
                    <a:pt x="129395" y="533068"/>
                  </a:cubicBezTo>
                  <a:cubicBezTo>
                    <a:pt x="122994" y="467917"/>
                    <a:pt x="105392" y="216914"/>
                    <a:pt x="98763" y="156792"/>
                  </a:cubicBezTo>
                  <a:cubicBezTo>
                    <a:pt x="95105" y="123416"/>
                    <a:pt x="97163" y="46378"/>
                    <a:pt x="98077" y="41349"/>
                  </a:cubicBezTo>
                  <a:cubicBezTo>
                    <a:pt x="101963" y="23290"/>
                    <a:pt x="100134" y="18718"/>
                    <a:pt x="118651" y="15289"/>
                  </a:cubicBezTo>
                  <a:cubicBezTo>
                    <a:pt x="138311" y="11402"/>
                    <a:pt x="194318" y="13460"/>
                    <a:pt x="199575" y="13460"/>
                  </a:cubicBezTo>
                  <a:cubicBezTo>
                    <a:pt x="301302" y="10945"/>
                    <a:pt x="403258" y="8431"/>
                    <a:pt x="504985" y="11174"/>
                  </a:cubicBezTo>
                  <a:cubicBezTo>
                    <a:pt x="560763" y="12774"/>
                    <a:pt x="713925" y="17117"/>
                    <a:pt x="784791" y="23061"/>
                  </a:cubicBezTo>
                  <a:cubicBezTo>
                    <a:pt x="785020" y="23061"/>
                    <a:pt x="785020" y="23061"/>
                    <a:pt x="785249" y="23061"/>
                  </a:cubicBezTo>
                  <a:cubicBezTo>
                    <a:pt x="786620" y="23290"/>
                    <a:pt x="787992" y="23290"/>
                    <a:pt x="789363" y="23518"/>
                  </a:cubicBezTo>
                  <a:cubicBezTo>
                    <a:pt x="789821" y="23518"/>
                    <a:pt x="790049" y="23518"/>
                    <a:pt x="790506" y="23518"/>
                  </a:cubicBezTo>
                  <a:cubicBezTo>
                    <a:pt x="791192" y="23518"/>
                    <a:pt x="791878" y="23747"/>
                    <a:pt x="792335" y="23747"/>
                  </a:cubicBezTo>
                  <a:cubicBezTo>
                    <a:pt x="792792" y="23747"/>
                    <a:pt x="793250" y="23747"/>
                    <a:pt x="793478" y="23975"/>
                  </a:cubicBezTo>
                  <a:cubicBezTo>
                    <a:pt x="794393" y="23975"/>
                    <a:pt x="795307" y="24204"/>
                    <a:pt x="796221" y="24204"/>
                  </a:cubicBezTo>
                  <a:cubicBezTo>
                    <a:pt x="796679" y="24204"/>
                    <a:pt x="797136" y="24204"/>
                    <a:pt x="797593" y="24433"/>
                  </a:cubicBezTo>
                  <a:cubicBezTo>
                    <a:pt x="798050" y="24433"/>
                    <a:pt x="798507" y="24433"/>
                    <a:pt x="798965" y="24661"/>
                  </a:cubicBezTo>
                  <a:cubicBezTo>
                    <a:pt x="799650" y="24661"/>
                    <a:pt x="800336" y="24890"/>
                    <a:pt x="800793" y="24890"/>
                  </a:cubicBezTo>
                  <a:cubicBezTo>
                    <a:pt x="801251" y="24890"/>
                    <a:pt x="801708" y="24890"/>
                    <a:pt x="802165" y="25118"/>
                  </a:cubicBezTo>
                  <a:cubicBezTo>
                    <a:pt x="802622" y="25118"/>
                    <a:pt x="803308" y="25347"/>
                    <a:pt x="803765" y="25347"/>
                  </a:cubicBezTo>
                  <a:cubicBezTo>
                    <a:pt x="803994" y="25347"/>
                    <a:pt x="804451" y="25347"/>
                    <a:pt x="804680" y="25576"/>
                  </a:cubicBezTo>
                  <a:cubicBezTo>
                    <a:pt x="805365" y="25576"/>
                    <a:pt x="806051" y="25804"/>
                    <a:pt x="806966" y="25804"/>
                  </a:cubicBezTo>
                  <a:cubicBezTo>
                    <a:pt x="807194" y="25804"/>
                    <a:pt x="807423" y="25804"/>
                    <a:pt x="807423" y="25804"/>
                  </a:cubicBezTo>
                  <a:cubicBezTo>
                    <a:pt x="808109" y="25804"/>
                    <a:pt x="808566" y="26033"/>
                    <a:pt x="809252" y="26033"/>
                  </a:cubicBezTo>
                  <a:cubicBezTo>
                    <a:pt x="809480" y="26033"/>
                    <a:pt x="809709" y="26033"/>
                    <a:pt x="809937" y="26033"/>
                  </a:cubicBezTo>
                  <a:cubicBezTo>
                    <a:pt x="810623" y="26033"/>
                    <a:pt x="811309" y="26261"/>
                    <a:pt x="811995" y="26261"/>
                  </a:cubicBezTo>
                  <a:cubicBezTo>
                    <a:pt x="811995" y="26261"/>
                    <a:pt x="811995" y="26261"/>
                    <a:pt x="812223" y="26261"/>
                  </a:cubicBezTo>
                  <a:cubicBezTo>
                    <a:pt x="812909" y="26261"/>
                    <a:pt x="813366" y="26490"/>
                    <a:pt x="813824" y="26490"/>
                  </a:cubicBezTo>
                  <a:cubicBezTo>
                    <a:pt x="814052" y="26490"/>
                    <a:pt x="814052" y="26490"/>
                    <a:pt x="814281" y="26490"/>
                  </a:cubicBezTo>
                  <a:cubicBezTo>
                    <a:pt x="814738" y="26490"/>
                    <a:pt x="815424" y="26719"/>
                    <a:pt x="815881" y="26719"/>
                  </a:cubicBezTo>
                  <a:cubicBezTo>
                    <a:pt x="831654" y="29919"/>
                    <a:pt x="842170" y="36548"/>
                    <a:pt x="844227" y="51636"/>
                  </a:cubicBezTo>
                  <a:cubicBezTo>
                    <a:pt x="844913" y="60780"/>
                    <a:pt x="842170" y="74267"/>
                    <a:pt x="841484" y="83640"/>
                  </a:cubicBezTo>
                  <a:close/>
                </a:path>
              </a:pathLst>
            </a:custGeom>
            <a:solidFill>
              <a:srgbClr val="000000"/>
            </a:solidFill>
            <a:ln w="2286" cap="flat">
              <a:noFill/>
              <a:prstDash val="solid"/>
              <a:miter/>
            </a:ln>
          </p:spPr>
          <p:txBody>
            <a:bodyPr rtlCol="0" anchor="ctr"/>
            <a:lstStyle/>
            <a:p>
              <a:endParaRPr lang="en-US"/>
            </a:p>
          </p:txBody>
        </p:sp>
        <p:sp>
          <p:nvSpPr>
            <p:cNvPr id="231" name="Freeform 1732">
              <a:extLst>
                <a:ext uri="{FF2B5EF4-FFF2-40B4-BE49-F238E27FC236}">
                  <a16:creationId xmlns:a16="http://schemas.microsoft.com/office/drawing/2014/main" id="{E273136E-D4B2-7BB7-28D1-E602A16E57F4}"/>
                </a:ext>
              </a:extLst>
            </p:cNvPr>
            <p:cNvSpPr/>
            <p:nvPr/>
          </p:nvSpPr>
          <p:spPr>
            <a:xfrm>
              <a:off x="4623458" y="1902886"/>
              <a:ext cx="289386" cy="687363"/>
            </a:xfrm>
            <a:custGeom>
              <a:avLst/>
              <a:gdLst>
                <a:gd name="connsiteX0" fmla="*/ 191824 w 289386"/>
                <a:gd name="connsiteY0" fmla="*/ 483697 h 687363"/>
                <a:gd name="connsiteX1" fmla="*/ 209197 w 289386"/>
                <a:gd name="connsiteY1" fmla="*/ 477754 h 687363"/>
                <a:gd name="connsiteX2" fmla="*/ 233429 w 289386"/>
                <a:gd name="connsiteY2" fmla="*/ 457865 h 687363"/>
                <a:gd name="connsiteX3" fmla="*/ 249431 w 289386"/>
                <a:gd name="connsiteY3" fmla="*/ 354310 h 687363"/>
                <a:gd name="connsiteX4" fmla="*/ 221999 w 289386"/>
                <a:gd name="connsiteY4" fmla="*/ 226065 h 687363"/>
                <a:gd name="connsiteX5" fmla="*/ 197996 w 289386"/>
                <a:gd name="connsiteY5" fmla="*/ 203205 h 687363"/>
                <a:gd name="connsiteX6" fmla="*/ 224056 w 289386"/>
                <a:gd name="connsiteY6" fmla="*/ 195204 h 687363"/>
                <a:gd name="connsiteX7" fmla="*/ 289207 w 289386"/>
                <a:gd name="connsiteY7" fmla="*/ 98963 h 687363"/>
                <a:gd name="connsiteX8" fmla="*/ 216970 w 289386"/>
                <a:gd name="connsiteY8" fmla="*/ 11410 h 687363"/>
                <a:gd name="connsiteX9" fmla="*/ 118215 w 289386"/>
                <a:gd name="connsiteY9" fmla="*/ 208 h 687363"/>
                <a:gd name="connsiteX10" fmla="*/ 62436 w 289386"/>
                <a:gd name="connsiteY10" fmla="*/ 8666 h 687363"/>
                <a:gd name="connsiteX11" fmla="*/ 37976 w 289386"/>
                <a:gd name="connsiteY11" fmla="*/ 37699 h 687363"/>
                <a:gd name="connsiteX12" fmla="*/ 45748 w 289386"/>
                <a:gd name="connsiteY12" fmla="*/ 200690 h 687363"/>
                <a:gd name="connsiteX13" fmla="*/ 41862 w 289386"/>
                <a:gd name="connsiteY13" fmla="*/ 268585 h 687363"/>
                <a:gd name="connsiteX14" fmla="*/ 22431 w 289386"/>
                <a:gd name="connsiteY14" fmla="*/ 346766 h 687363"/>
                <a:gd name="connsiteX15" fmla="*/ 3229 w 289386"/>
                <a:gd name="connsiteY15" fmla="*/ 462895 h 687363"/>
                <a:gd name="connsiteX16" fmla="*/ 1857 w 289386"/>
                <a:gd name="connsiteY16" fmla="*/ 630687 h 687363"/>
                <a:gd name="connsiteX17" fmla="*/ 53292 w 289386"/>
                <a:gd name="connsiteY17" fmla="*/ 673892 h 687363"/>
                <a:gd name="connsiteX18" fmla="*/ 79124 w 289386"/>
                <a:gd name="connsiteY18" fmla="*/ 648061 h 687363"/>
                <a:gd name="connsiteX19" fmla="*/ 83467 w 289386"/>
                <a:gd name="connsiteY19" fmla="*/ 482783 h 687363"/>
                <a:gd name="connsiteX20" fmla="*/ 90097 w 289386"/>
                <a:gd name="connsiteY20" fmla="*/ 464952 h 687363"/>
                <a:gd name="connsiteX21" fmla="*/ 104270 w 289386"/>
                <a:gd name="connsiteY21" fmla="*/ 467924 h 687363"/>
                <a:gd name="connsiteX22" fmla="*/ 108842 w 289386"/>
                <a:gd name="connsiteY22" fmla="*/ 504500 h 687363"/>
                <a:gd name="connsiteX23" fmla="*/ 108613 w 289386"/>
                <a:gd name="connsiteY23" fmla="*/ 646460 h 687363"/>
                <a:gd name="connsiteX24" fmla="*/ 143361 w 289386"/>
                <a:gd name="connsiteY24" fmla="*/ 686465 h 687363"/>
                <a:gd name="connsiteX25" fmla="*/ 190452 w 289386"/>
                <a:gd name="connsiteY25" fmla="*/ 650575 h 687363"/>
                <a:gd name="connsiteX26" fmla="*/ 194796 w 289386"/>
                <a:gd name="connsiteY26" fmla="*/ 601426 h 687363"/>
                <a:gd name="connsiteX27" fmla="*/ 191824 w 289386"/>
                <a:gd name="connsiteY27" fmla="*/ 483697 h 687363"/>
                <a:gd name="connsiteX28" fmla="*/ 196624 w 289386"/>
                <a:gd name="connsiteY28" fmla="*/ 34727 h 687363"/>
                <a:gd name="connsiteX29" fmla="*/ 211026 w 289386"/>
                <a:gd name="connsiteY29" fmla="*/ 20096 h 687363"/>
                <a:gd name="connsiteX30" fmla="*/ 275491 w 289386"/>
                <a:gd name="connsiteY30" fmla="*/ 100335 h 687363"/>
                <a:gd name="connsiteX31" fmla="*/ 215370 w 289386"/>
                <a:gd name="connsiteY31" fmla="*/ 184917 h 687363"/>
                <a:gd name="connsiteX32" fmla="*/ 135131 w 289386"/>
                <a:gd name="connsiteY32" fmla="*/ 174173 h 687363"/>
                <a:gd name="connsiteX33" fmla="*/ 101755 w 289386"/>
                <a:gd name="connsiteY33" fmla="*/ 115194 h 687363"/>
                <a:gd name="connsiteX34" fmla="*/ 131016 w 289386"/>
                <a:gd name="connsiteY34" fmla="*/ 73817 h 687363"/>
                <a:gd name="connsiteX35" fmla="*/ 160963 w 289386"/>
                <a:gd name="connsiteY35" fmla="*/ 67874 h 687363"/>
                <a:gd name="connsiteX36" fmla="*/ 196624 w 289386"/>
                <a:gd name="connsiteY36" fmla="*/ 34727 h 687363"/>
                <a:gd name="connsiteX37" fmla="*/ 183594 w 289386"/>
                <a:gd name="connsiteY37" fmla="*/ 451922 h 687363"/>
                <a:gd name="connsiteX38" fmla="*/ 190681 w 289386"/>
                <a:gd name="connsiteY38" fmla="*/ 408488 h 687363"/>
                <a:gd name="connsiteX39" fmla="*/ 191824 w 289386"/>
                <a:gd name="connsiteY39" fmla="*/ 321848 h 687363"/>
                <a:gd name="connsiteX40" fmla="*/ 181994 w 289386"/>
                <a:gd name="connsiteY40" fmla="*/ 302875 h 687363"/>
                <a:gd name="connsiteX41" fmla="*/ 172164 w 289386"/>
                <a:gd name="connsiteY41" fmla="*/ 302417 h 687363"/>
                <a:gd name="connsiteX42" fmla="*/ 171021 w 289386"/>
                <a:gd name="connsiteY42" fmla="*/ 310190 h 687363"/>
                <a:gd name="connsiteX43" fmla="*/ 177422 w 289386"/>
                <a:gd name="connsiteY43" fmla="*/ 410545 h 687363"/>
                <a:gd name="connsiteX44" fmla="*/ 173079 w 289386"/>
                <a:gd name="connsiteY44" fmla="*/ 440720 h 687363"/>
                <a:gd name="connsiteX45" fmla="*/ 172621 w 289386"/>
                <a:gd name="connsiteY45" fmla="*/ 462209 h 687363"/>
                <a:gd name="connsiteX46" fmla="*/ 180165 w 289386"/>
                <a:gd name="connsiteY46" fmla="*/ 545876 h 687363"/>
                <a:gd name="connsiteX47" fmla="*/ 178794 w 289386"/>
                <a:gd name="connsiteY47" fmla="*/ 643946 h 687363"/>
                <a:gd name="connsiteX48" fmla="*/ 151362 w 289386"/>
                <a:gd name="connsiteY48" fmla="*/ 673664 h 687363"/>
                <a:gd name="connsiteX49" fmla="*/ 121644 w 289386"/>
                <a:gd name="connsiteY49" fmla="*/ 642117 h 687363"/>
                <a:gd name="connsiteX50" fmla="*/ 121415 w 289386"/>
                <a:gd name="connsiteY50" fmla="*/ 537647 h 687363"/>
                <a:gd name="connsiteX51" fmla="*/ 118672 w 289386"/>
                <a:gd name="connsiteY51" fmla="*/ 470210 h 687363"/>
                <a:gd name="connsiteX52" fmla="*/ 118443 w 289386"/>
                <a:gd name="connsiteY52" fmla="*/ 467924 h 687363"/>
                <a:gd name="connsiteX53" fmla="*/ 96955 w 289386"/>
                <a:gd name="connsiteY53" fmla="*/ 443692 h 687363"/>
                <a:gd name="connsiteX54" fmla="*/ 70437 w 289386"/>
                <a:gd name="connsiteY54" fmla="*/ 468381 h 687363"/>
                <a:gd name="connsiteX55" fmla="*/ 68151 w 289386"/>
                <a:gd name="connsiteY55" fmla="*/ 529189 h 687363"/>
                <a:gd name="connsiteX56" fmla="*/ 68380 w 289386"/>
                <a:gd name="connsiteY56" fmla="*/ 627258 h 687363"/>
                <a:gd name="connsiteX57" fmla="*/ 66094 w 289386"/>
                <a:gd name="connsiteY57" fmla="*/ 646689 h 687363"/>
                <a:gd name="connsiteX58" fmla="*/ 48034 w 289386"/>
                <a:gd name="connsiteY58" fmla="*/ 662005 h 687363"/>
                <a:gd name="connsiteX59" fmla="*/ 23346 w 289386"/>
                <a:gd name="connsiteY59" fmla="*/ 652633 h 687363"/>
                <a:gd name="connsiteX60" fmla="*/ 17631 w 289386"/>
                <a:gd name="connsiteY60" fmla="*/ 629544 h 687363"/>
                <a:gd name="connsiteX61" fmla="*/ 18774 w 289386"/>
                <a:gd name="connsiteY61" fmla="*/ 457408 h 687363"/>
                <a:gd name="connsiteX62" fmla="*/ 76381 w 289386"/>
                <a:gd name="connsiteY62" fmla="*/ 211892 h 687363"/>
                <a:gd name="connsiteX63" fmla="*/ 76381 w 289386"/>
                <a:gd name="connsiteY63" fmla="*/ 205491 h 687363"/>
                <a:gd name="connsiteX64" fmla="*/ 62893 w 289386"/>
                <a:gd name="connsiteY64" fmla="*/ 216692 h 687363"/>
                <a:gd name="connsiteX65" fmla="*/ 49635 w 289386"/>
                <a:gd name="connsiteY65" fmla="*/ 47757 h 687363"/>
                <a:gd name="connsiteX66" fmla="*/ 74323 w 289386"/>
                <a:gd name="connsiteY66" fmla="*/ 17810 h 687363"/>
                <a:gd name="connsiteX67" fmla="*/ 173993 w 289386"/>
                <a:gd name="connsiteY67" fmla="*/ 14839 h 687363"/>
                <a:gd name="connsiteX68" fmla="*/ 185423 w 289386"/>
                <a:gd name="connsiteY68" fmla="*/ 30383 h 687363"/>
                <a:gd name="connsiteX69" fmla="*/ 173307 w 289386"/>
                <a:gd name="connsiteY69" fmla="*/ 51186 h 687363"/>
                <a:gd name="connsiteX70" fmla="*/ 150676 w 289386"/>
                <a:gd name="connsiteY70" fmla="*/ 58273 h 687363"/>
                <a:gd name="connsiteX71" fmla="*/ 105413 w 289386"/>
                <a:gd name="connsiteY71" fmla="*/ 67645 h 687363"/>
                <a:gd name="connsiteX72" fmla="*/ 86896 w 289386"/>
                <a:gd name="connsiteY72" fmla="*/ 112679 h 687363"/>
                <a:gd name="connsiteX73" fmla="*/ 156619 w 289386"/>
                <a:gd name="connsiteY73" fmla="*/ 194975 h 687363"/>
                <a:gd name="connsiteX74" fmla="*/ 210569 w 289386"/>
                <a:gd name="connsiteY74" fmla="*/ 229265 h 687363"/>
                <a:gd name="connsiteX75" fmla="*/ 235715 w 289386"/>
                <a:gd name="connsiteY75" fmla="*/ 317048 h 687363"/>
                <a:gd name="connsiteX76" fmla="*/ 235258 w 289386"/>
                <a:gd name="connsiteY76" fmla="*/ 408488 h 687363"/>
                <a:gd name="connsiteX77" fmla="*/ 221770 w 289386"/>
                <a:gd name="connsiteY77" fmla="*/ 454208 h 687363"/>
                <a:gd name="connsiteX78" fmla="*/ 200968 w 289386"/>
                <a:gd name="connsiteY78" fmla="*/ 466324 h 687363"/>
                <a:gd name="connsiteX79" fmla="*/ 183594 w 289386"/>
                <a:gd name="connsiteY79" fmla="*/ 451922 h 68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89386" h="687363">
                  <a:moveTo>
                    <a:pt x="191824" y="483697"/>
                  </a:moveTo>
                  <a:cubicBezTo>
                    <a:pt x="192052" y="478897"/>
                    <a:pt x="195481" y="479125"/>
                    <a:pt x="209197" y="477754"/>
                  </a:cubicBezTo>
                  <a:cubicBezTo>
                    <a:pt x="220856" y="476611"/>
                    <a:pt x="228171" y="468152"/>
                    <a:pt x="233429" y="457865"/>
                  </a:cubicBezTo>
                  <a:cubicBezTo>
                    <a:pt x="245773" y="433177"/>
                    <a:pt x="251260" y="381742"/>
                    <a:pt x="249431" y="354310"/>
                  </a:cubicBezTo>
                  <a:cubicBezTo>
                    <a:pt x="247145" y="320248"/>
                    <a:pt x="245545" y="254869"/>
                    <a:pt x="221999" y="226065"/>
                  </a:cubicBezTo>
                  <a:cubicBezTo>
                    <a:pt x="216055" y="220807"/>
                    <a:pt x="208740" y="206634"/>
                    <a:pt x="197996" y="203205"/>
                  </a:cubicBezTo>
                  <a:cubicBezTo>
                    <a:pt x="207597" y="200233"/>
                    <a:pt x="215827" y="197947"/>
                    <a:pt x="224056" y="195204"/>
                  </a:cubicBezTo>
                  <a:cubicBezTo>
                    <a:pt x="262918" y="181259"/>
                    <a:pt x="291951" y="139654"/>
                    <a:pt x="289207" y="98963"/>
                  </a:cubicBezTo>
                  <a:cubicBezTo>
                    <a:pt x="286007" y="51872"/>
                    <a:pt x="266119" y="18496"/>
                    <a:pt x="216970" y="11410"/>
                  </a:cubicBezTo>
                  <a:cubicBezTo>
                    <a:pt x="184280" y="6609"/>
                    <a:pt x="151819" y="-1392"/>
                    <a:pt x="118215" y="208"/>
                  </a:cubicBezTo>
                  <a:cubicBezTo>
                    <a:pt x="99241" y="1123"/>
                    <a:pt x="80496" y="1808"/>
                    <a:pt x="62436" y="8666"/>
                  </a:cubicBezTo>
                  <a:cubicBezTo>
                    <a:pt x="43691" y="15753"/>
                    <a:pt x="38890" y="18725"/>
                    <a:pt x="37976" y="37699"/>
                  </a:cubicBezTo>
                  <a:cubicBezTo>
                    <a:pt x="34318" y="70388"/>
                    <a:pt x="41862" y="180574"/>
                    <a:pt x="45748" y="200690"/>
                  </a:cubicBezTo>
                  <a:cubicBezTo>
                    <a:pt x="50320" y="223779"/>
                    <a:pt x="51463" y="246182"/>
                    <a:pt x="41862" y="268585"/>
                  </a:cubicBezTo>
                  <a:cubicBezTo>
                    <a:pt x="31118" y="293502"/>
                    <a:pt x="27232" y="320248"/>
                    <a:pt x="22431" y="346766"/>
                  </a:cubicBezTo>
                  <a:cubicBezTo>
                    <a:pt x="15345" y="385399"/>
                    <a:pt x="5286" y="423575"/>
                    <a:pt x="3229" y="462895"/>
                  </a:cubicBezTo>
                  <a:cubicBezTo>
                    <a:pt x="257" y="518673"/>
                    <a:pt x="-1572" y="574680"/>
                    <a:pt x="1857" y="630687"/>
                  </a:cubicBezTo>
                  <a:cubicBezTo>
                    <a:pt x="4600" y="674807"/>
                    <a:pt x="15116" y="677093"/>
                    <a:pt x="53292" y="673892"/>
                  </a:cubicBezTo>
                  <a:cubicBezTo>
                    <a:pt x="72037" y="672292"/>
                    <a:pt x="77067" y="666806"/>
                    <a:pt x="79124" y="648061"/>
                  </a:cubicBezTo>
                  <a:cubicBezTo>
                    <a:pt x="81639" y="625658"/>
                    <a:pt x="81867" y="513872"/>
                    <a:pt x="83467" y="482783"/>
                  </a:cubicBezTo>
                  <a:cubicBezTo>
                    <a:pt x="83925" y="475925"/>
                    <a:pt x="85525" y="469981"/>
                    <a:pt x="90097" y="464952"/>
                  </a:cubicBezTo>
                  <a:cubicBezTo>
                    <a:pt x="96040" y="458323"/>
                    <a:pt x="101755" y="459466"/>
                    <a:pt x="104270" y="467924"/>
                  </a:cubicBezTo>
                  <a:cubicBezTo>
                    <a:pt x="107470" y="479811"/>
                    <a:pt x="108842" y="492155"/>
                    <a:pt x="108842" y="504500"/>
                  </a:cubicBezTo>
                  <a:cubicBezTo>
                    <a:pt x="108613" y="551820"/>
                    <a:pt x="108156" y="599140"/>
                    <a:pt x="108613" y="646460"/>
                  </a:cubicBezTo>
                  <a:cubicBezTo>
                    <a:pt x="108842" y="670006"/>
                    <a:pt x="120501" y="682579"/>
                    <a:pt x="143361" y="686465"/>
                  </a:cubicBezTo>
                  <a:cubicBezTo>
                    <a:pt x="170793" y="691037"/>
                    <a:pt x="187023" y="678007"/>
                    <a:pt x="190452" y="650575"/>
                  </a:cubicBezTo>
                  <a:cubicBezTo>
                    <a:pt x="192510" y="634573"/>
                    <a:pt x="195253" y="617428"/>
                    <a:pt x="194796" y="601426"/>
                  </a:cubicBezTo>
                  <a:cubicBezTo>
                    <a:pt x="193424" y="566679"/>
                    <a:pt x="192510" y="517759"/>
                    <a:pt x="191824" y="483697"/>
                  </a:cubicBezTo>
                  <a:close/>
                  <a:moveTo>
                    <a:pt x="196624" y="34727"/>
                  </a:moveTo>
                  <a:cubicBezTo>
                    <a:pt x="199368" y="20096"/>
                    <a:pt x="196853" y="17353"/>
                    <a:pt x="211026" y="20096"/>
                  </a:cubicBezTo>
                  <a:cubicBezTo>
                    <a:pt x="256746" y="26497"/>
                    <a:pt x="277320" y="61702"/>
                    <a:pt x="275491" y="100335"/>
                  </a:cubicBezTo>
                  <a:cubicBezTo>
                    <a:pt x="278235" y="138968"/>
                    <a:pt x="247374" y="176230"/>
                    <a:pt x="215370" y="184917"/>
                  </a:cubicBezTo>
                  <a:cubicBezTo>
                    <a:pt x="187938" y="192232"/>
                    <a:pt x="159820" y="187889"/>
                    <a:pt x="135131" y="174173"/>
                  </a:cubicBezTo>
                  <a:cubicBezTo>
                    <a:pt x="113185" y="162057"/>
                    <a:pt x="105642" y="138283"/>
                    <a:pt x="101755" y="115194"/>
                  </a:cubicBezTo>
                  <a:cubicBezTo>
                    <a:pt x="98098" y="92334"/>
                    <a:pt x="105642" y="74960"/>
                    <a:pt x="131016" y="73817"/>
                  </a:cubicBezTo>
                  <a:cubicBezTo>
                    <a:pt x="141075" y="73360"/>
                    <a:pt x="150904" y="70160"/>
                    <a:pt x="160963" y="67874"/>
                  </a:cubicBezTo>
                  <a:cubicBezTo>
                    <a:pt x="178794" y="63530"/>
                    <a:pt x="192738" y="55301"/>
                    <a:pt x="196624" y="34727"/>
                  </a:cubicBezTo>
                  <a:close/>
                  <a:moveTo>
                    <a:pt x="183594" y="451922"/>
                  </a:moveTo>
                  <a:cubicBezTo>
                    <a:pt x="184280" y="437291"/>
                    <a:pt x="189081" y="422890"/>
                    <a:pt x="190681" y="408488"/>
                  </a:cubicBezTo>
                  <a:cubicBezTo>
                    <a:pt x="193653" y="379684"/>
                    <a:pt x="198910" y="350881"/>
                    <a:pt x="191824" y="321848"/>
                  </a:cubicBezTo>
                  <a:cubicBezTo>
                    <a:pt x="189995" y="314533"/>
                    <a:pt x="187709" y="307904"/>
                    <a:pt x="181994" y="302875"/>
                  </a:cubicBezTo>
                  <a:cubicBezTo>
                    <a:pt x="179251" y="300360"/>
                    <a:pt x="175593" y="299446"/>
                    <a:pt x="172164" y="302417"/>
                  </a:cubicBezTo>
                  <a:cubicBezTo>
                    <a:pt x="169421" y="304703"/>
                    <a:pt x="169650" y="307675"/>
                    <a:pt x="171021" y="310190"/>
                  </a:cubicBezTo>
                  <a:cubicBezTo>
                    <a:pt x="189995" y="342651"/>
                    <a:pt x="179708" y="376712"/>
                    <a:pt x="177422" y="410545"/>
                  </a:cubicBezTo>
                  <a:cubicBezTo>
                    <a:pt x="176736" y="420604"/>
                    <a:pt x="174222" y="430662"/>
                    <a:pt x="173079" y="440720"/>
                  </a:cubicBezTo>
                  <a:cubicBezTo>
                    <a:pt x="172393" y="447807"/>
                    <a:pt x="169878" y="456494"/>
                    <a:pt x="172621" y="462209"/>
                  </a:cubicBezTo>
                  <a:cubicBezTo>
                    <a:pt x="185194" y="489412"/>
                    <a:pt x="179022" y="518216"/>
                    <a:pt x="180165" y="545876"/>
                  </a:cubicBezTo>
                  <a:cubicBezTo>
                    <a:pt x="181537" y="578338"/>
                    <a:pt x="181994" y="602569"/>
                    <a:pt x="178794" y="643946"/>
                  </a:cubicBezTo>
                  <a:cubicBezTo>
                    <a:pt x="175365" y="665663"/>
                    <a:pt x="168278" y="673892"/>
                    <a:pt x="151362" y="673664"/>
                  </a:cubicBezTo>
                  <a:cubicBezTo>
                    <a:pt x="134445" y="673435"/>
                    <a:pt x="123930" y="662234"/>
                    <a:pt x="121644" y="642117"/>
                  </a:cubicBezTo>
                  <a:cubicBezTo>
                    <a:pt x="117757" y="607370"/>
                    <a:pt x="120501" y="572394"/>
                    <a:pt x="121415" y="537647"/>
                  </a:cubicBezTo>
                  <a:cubicBezTo>
                    <a:pt x="121872" y="515015"/>
                    <a:pt x="121872" y="492613"/>
                    <a:pt x="118672" y="470210"/>
                  </a:cubicBezTo>
                  <a:cubicBezTo>
                    <a:pt x="118672" y="469524"/>
                    <a:pt x="118672" y="468838"/>
                    <a:pt x="118443" y="467924"/>
                  </a:cubicBezTo>
                  <a:cubicBezTo>
                    <a:pt x="116386" y="455122"/>
                    <a:pt x="106327" y="443921"/>
                    <a:pt x="96955" y="443692"/>
                  </a:cubicBezTo>
                  <a:cubicBezTo>
                    <a:pt x="86211" y="443464"/>
                    <a:pt x="71352" y="456037"/>
                    <a:pt x="70437" y="468381"/>
                  </a:cubicBezTo>
                  <a:cubicBezTo>
                    <a:pt x="68837" y="488726"/>
                    <a:pt x="68380" y="509072"/>
                    <a:pt x="68151" y="529189"/>
                  </a:cubicBezTo>
                  <a:cubicBezTo>
                    <a:pt x="67923" y="561878"/>
                    <a:pt x="68608" y="594568"/>
                    <a:pt x="68380" y="627258"/>
                  </a:cubicBezTo>
                  <a:cubicBezTo>
                    <a:pt x="68380" y="633659"/>
                    <a:pt x="66780" y="640288"/>
                    <a:pt x="66094" y="646689"/>
                  </a:cubicBezTo>
                  <a:cubicBezTo>
                    <a:pt x="64722" y="657205"/>
                    <a:pt x="57864" y="661777"/>
                    <a:pt x="48034" y="662005"/>
                  </a:cubicBezTo>
                  <a:cubicBezTo>
                    <a:pt x="38662" y="662462"/>
                    <a:pt x="28832" y="663148"/>
                    <a:pt x="23346" y="652633"/>
                  </a:cubicBezTo>
                  <a:cubicBezTo>
                    <a:pt x="19688" y="645317"/>
                    <a:pt x="18088" y="637545"/>
                    <a:pt x="17631" y="629544"/>
                  </a:cubicBezTo>
                  <a:cubicBezTo>
                    <a:pt x="13973" y="572165"/>
                    <a:pt x="11687" y="514330"/>
                    <a:pt x="18774" y="457408"/>
                  </a:cubicBezTo>
                  <a:cubicBezTo>
                    <a:pt x="29289" y="373741"/>
                    <a:pt x="41862" y="290073"/>
                    <a:pt x="76381" y="211892"/>
                  </a:cubicBezTo>
                  <a:cubicBezTo>
                    <a:pt x="77981" y="208234"/>
                    <a:pt x="76381" y="205491"/>
                    <a:pt x="76381" y="205491"/>
                  </a:cubicBezTo>
                  <a:cubicBezTo>
                    <a:pt x="71580" y="200005"/>
                    <a:pt x="64951" y="216464"/>
                    <a:pt x="62893" y="216692"/>
                  </a:cubicBezTo>
                  <a:cubicBezTo>
                    <a:pt x="55807" y="199547"/>
                    <a:pt x="46663" y="103764"/>
                    <a:pt x="49635" y="47757"/>
                  </a:cubicBezTo>
                  <a:cubicBezTo>
                    <a:pt x="54664" y="23068"/>
                    <a:pt x="57407" y="23068"/>
                    <a:pt x="74323" y="17810"/>
                  </a:cubicBezTo>
                  <a:cubicBezTo>
                    <a:pt x="106785" y="7523"/>
                    <a:pt x="141760" y="9809"/>
                    <a:pt x="173993" y="14839"/>
                  </a:cubicBezTo>
                  <a:cubicBezTo>
                    <a:pt x="179937" y="15753"/>
                    <a:pt x="184966" y="23525"/>
                    <a:pt x="185423" y="30383"/>
                  </a:cubicBezTo>
                  <a:cubicBezTo>
                    <a:pt x="186109" y="38842"/>
                    <a:pt x="180622" y="46385"/>
                    <a:pt x="173307" y="51186"/>
                  </a:cubicBezTo>
                  <a:cubicBezTo>
                    <a:pt x="166449" y="55758"/>
                    <a:pt x="158677" y="57358"/>
                    <a:pt x="150676" y="58273"/>
                  </a:cubicBezTo>
                  <a:cubicBezTo>
                    <a:pt x="138331" y="59416"/>
                    <a:pt x="125530" y="61473"/>
                    <a:pt x="105413" y="67645"/>
                  </a:cubicBezTo>
                  <a:cubicBezTo>
                    <a:pt x="92611" y="73589"/>
                    <a:pt x="84839" y="101249"/>
                    <a:pt x="86896" y="112679"/>
                  </a:cubicBezTo>
                  <a:cubicBezTo>
                    <a:pt x="93983" y="155199"/>
                    <a:pt x="113643" y="185603"/>
                    <a:pt x="156619" y="194975"/>
                  </a:cubicBezTo>
                  <a:cubicBezTo>
                    <a:pt x="170793" y="197947"/>
                    <a:pt x="202111" y="214864"/>
                    <a:pt x="210569" y="229265"/>
                  </a:cubicBezTo>
                  <a:cubicBezTo>
                    <a:pt x="226571" y="248696"/>
                    <a:pt x="231372" y="281158"/>
                    <a:pt x="235715" y="317048"/>
                  </a:cubicBezTo>
                  <a:cubicBezTo>
                    <a:pt x="239373" y="347452"/>
                    <a:pt x="239373" y="377627"/>
                    <a:pt x="235258" y="408488"/>
                  </a:cubicBezTo>
                  <a:cubicBezTo>
                    <a:pt x="233200" y="424490"/>
                    <a:pt x="227485" y="439349"/>
                    <a:pt x="221770" y="454208"/>
                  </a:cubicBezTo>
                  <a:cubicBezTo>
                    <a:pt x="218113" y="463580"/>
                    <a:pt x="210798" y="467467"/>
                    <a:pt x="200968" y="466324"/>
                  </a:cubicBezTo>
                  <a:cubicBezTo>
                    <a:pt x="192510" y="464952"/>
                    <a:pt x="183137" y="461294"/>
                    <a:pt x="183594" y="451922"/>
                  </a:cubicBezTo>
                  <a:close/>
                </a:path>
              </a:pathLst>
            </a:custGeom>
            <a:solidFill>
              <a:srgbClr val="000000"/>
            </a:solidFill>
            <a:ln w="2286" cap="flat">
              <a:noFill/>
              <a:prstDash val="solid"/>
              <a:miter/>
            </a:ln>
          </p:spPr>
          <p:txBody>
            <a:bodyPr rtlCol="0" anchor="ctr"/>
            <a:lstStyle/>
            <a:p>
              <a:endParaRPr lang="en-US"/>
            </a:p>
          </p:txBody>
        </p:sp>
        <p:sp>
          <p:nvSpPr>
            <p:cNvPr id="232" name="Freeform 1733">
              <a:extLst>
                <a:ext uri="{FF2B5EF4-FFF2-40B4-BE49-F238E27FC236}">
                  <a16:creationId xmlns:a16="http://schemas.microsoft.com/office/drawing/2014/main" id="{48E449CC-8939-B5E4-E6AC-8F85D7036AA7}"/>
                </a:ext>
              </a:extLst>
            </p:cNvPr>
            <p:cNvSpPr/>
            <p:nvPr/>
          </p:nvSpPr>
          <p:spPr>
            <a:xfrm>
              <a:off x="3580983" y="1728525"/>
              <a:ext cx="58034" cy="179141"/>
            </a:xfrm>
            <a:custGeom>
              <a:avLst/>
              <a:gdLst>
                <a:gd name="connsiteX0" fmla="*/ 55181 w 58034"/>
                <a:gd name="connsiteY0" fmla="*/ 1519 h 179141"/>
                <a:gd name="connsiteX1" fmla="*/ 36435 w 58034"/>
                <a:gd name="connsiteY1" fmla="*/ 12035 h 179141"/>
                <a:gd name="connsiteX2" fmla="*/ 317 w 58034"/>
                <a:gd name="connsiteY2" fmla="*/ 107590 h 179141"/>
                <a:gd name="connsiteX3" fmla="*/ 41693 w 58034"/>
                <a:gd name="connsiteY3" fmla="*/ 179141 h 179141"/>
                <a:gd name="connsiteX4" fmla="*/ 30720 w 58034"/>
                <a:gd name="connsiteY4" fmla="*/ 158567 h 179141"/>
                <a:gd name="connsiteX5" fmla="*/ 12890 w 58034"/>
                <a:gd name="connsiteY5" fmla="*/ 114905 h 179141"/>
                <a:gd name="connsiteX6" fmla="*/ 45808 w 58034"/>
                <a:gd name="connsiteY6" fmla="*/ 18893 h 179141"/>
                <a:gd name="connsiteX7" fmla="*/ 55181 w 58034"/>
                <a:gd name="connsiteY7" fmla="*/ 1519 h 1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34" h="179141">
                  <a:moveTo>
                    <a:pt x="55181" y="1519"/>
                  </a:moveTo>
                  <a:cubicBezTo>
                    <a:pt x="49466" y="-3967"/>
                    <a:pt x="41693" y="6777"/>
                    <a:pt x="36435" y="12035"/>
                  </a:cubicBezTo>
                  <a:cubicBezTo>
                    <a:pt x="10146" y="38324"/>
                    <a:pt x="3288" y="72385"/>
                    <a:pt x="317" y="107590"/>
                  </a:cubicBezTo>
                  <a:cubicBezTo>
                    <a:pt x="-2198" y="139594"/>
                    <a:pt x="10146" y="163825"/>
                    <a:pt x="41693" y="179141"/>
                  </a:cubicBezTo>
                  <a:cubicBezTo>
                    <a:pt x="41922" y="167940"/>
                    <a:pt x="34835" y="164054"/>
                    <a:pt x="30720" y="158567"/>
                  </a:cubicBezTo>
                  <a:cubicBezTo>
                    <a:pt x="20662" y="145537"/>
                    <a:pt x="13347" y="131364"/>
                    <a:pt x="12890" y="114905"/>
                  </a:cubicBezTo>
                  <a:cubicBezTo>
                    <a:pt x="11975" y="79015"/>
                    <a:pt x="20205" y="46096"/>
                    <a:pt x="45808" y="18893"/>
                  </a:cubicBezTo>
                  <a:cubicBezTo>
                    <a:pt x="50380" y="13864"/>
                    <a:pt x="63867" y="9749"/>
                    <a:pt x="55181" y="1519"/>
                  </a:cubicBezTo>
                  <a:close/>
                </a:path>
              </a:pathLst>
            </a:custGeom>
            <a:solidFill>
              <a:srgbClr val="000000"/>
            </a:solidFill>
            <a:ln w="2286" cap="flat">
              <a:noFill/>
              <a:prstDash val="solid"/>
              <a:miter/>
            </a:ln>
          </p:spPr>
          <p:txBody>
            <a:bodyPr rtlCol="0" anchor="ctr"/>
            <a:lstStyle/>
            <a:p>
              <a:endParaRPr lang="en-US"/>
            </a:p>
          </p:txBody>
        </p:sp>
        <p:sp>
          <p:nvSpPr>
            <p:cNvPr id="233" name="Freeform 1734">
              <a:extLst>
                <a:ext uri="{FF2B5EF4-FFF2-40B4-BE49-F238E27FC236}">
                  <a16:creationId xmlns:a16="http://schemas.microsoft.com/office/drawing/2014/main" id="{80227128-F1BA-F3E7-97CB-95A12F2CBA49}"/>
                </a:ext>
              </a:extLst>
            </p:cNvPr>
            <p:cNvSpPr/>
            <p:nvPr/>
          </p:nvSpPr>
          <p:spPr>
            <a:xfrm>
              <a:off x="4825558" y="2568936"/>
              <a:ext cx="201866" cy="16057"/>
            </a:xfrm>
            <a:custGeom>
              <a:avLst/>
              <a:gdLst>
                <a:gd name="connsiteX0" fmla="*/ 191578 w 201866"/>
                <a:gd name="connsiteY0" fmla="*/ 6700 h 16057"/>
                <a:gd name="connsiteX1" fmla="*/ 115454 w 201866"/>
                <a:gd name="connsiteY1" fmla="*/ 3957 h 16057"/>
                <a:gd name="connsiteX2" fmla="*/ 24242 w 201866"/>
                <a:gd name="connsiteY2" fmla="*/ 528 h 16057"/>
                <a:gd name="connsiteX3" fmla="*/ 6869 w 201866"/>
                <a:gd name="connsiteY3" fmla="*/ 528 h 16057"/>
                <a:gd name="connsiteX4" fmla="*/ 11 w 201866"/>
                <a:gd name="connsiteY4" fmla="*/ 7386 h 16057"/>
                <a:gd name="connsiteX5" fmla="*/ 6183 w 201866"/>
                <a:gd name="connsiteY5" fmla="*/ 12644 h 16057"/>
                <a:gd name="connsiteX6" fmla="*/ 19213 w 201866"/>
                <a:gd name="connsiteY6" fmla="*/ 14015 h 16057"/>
                <a:gd name="connsiteX7" fmla="*/ 82307 w 201866"/>
                <a:gd name="connsiteY7" fmla="*/ 14015 h 16057"/>
                <a:gd name="connsiteX8" fmla="*/ 201865 w 201866"/>
                <a:gd name="connsiteY8" fmla="*/ 12186 h 16057"/>
                <a:gd name="connsiteX9" fmla="*/ 191578 w 201866"/>
                <a:gd name="connsiteY9" fmla="*/ 6700 h 1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66" h="16057">
                  <a:moveTo>
                    <a:pt x="191578" y="6700"/>
                  </a:moveTo>
                  <a:cubicBezTo>
                    <a:pt x="166203" y="5786"/>
                    <a:pt x="140828" y="4414"/>
                    <a:pt x="115454" y="3957"/>
                  </a:cubicBezTo>
                  <a:cubicBezTo>
                    <a:pt x="85050" y="3271"/>
                    <a:pt x="54418" y="5557"/>
                    <a:pt x="24242" y="528"/>
                  </a:cubicBezTo>
                  <a:cubicBezTo>
                    <a:pt x="18527" y="-387"/>
                    <a:pt x="12584" y="71"/>
                    <a:pt x="6869" y="528"/>
                  </a:cubicBezTo>
                  <a:cubicBezTo>
                    <a:pt x="3211" y="756"/>
                    <a:pt x="-218" y="3042"/>
                    <a:pt x="11" y="7386"/>
                  </a:cubicBezTo>
                  <a:cubicBezTo>
                    <a:pt x="239" y="10358"/>
                    <a:pt x="3211" y="12186"/>
                    <a:pt x="6183" y="12644"/>
                  </a:cubicBezTo>
                  <a:cubicBezTo>
                    <a:pt x="10526" y="13329"/>
                    <a:pt x="14870" y="14015"/>
                    <a:pt x="19213" y="14015"/>
                  </a:cubicBezTo>
                  <a:cubicBezTo>
                    <a:pt x="40244" y="14244"/>
                    <a:pt x="61276" y="14015"/>
                    <a:pt x="82307" y="14015"/>
                  </a:cubicBezTo>
                  <a:cubicBezTo>
                    <a:pt x="112025" y="14244"/>
                    <a:pt x="202322" y="19502"/>
                    <a:pt x="201865" y="12186"/>
                  </a:cubicBezTo>
                  <a:cubicBezTo>
                    <a:pt x="201407" y="6700"/>
                    <a:pt x="195921" y="6929"/>
                    <a:pt x="191578" y="6700"/>
                  </a:cubicBezTo>
                  <a:close/>
                </a:path>
              </a:pathLst>
            </a:custGeom>
            <a:solidFill>
              <a:srgbClr val="000000"/>
            </a:solidFill>
            <a:ln w="2286" cap="flat">
              <a:noFill/>
              <a:prstDash val="solid"/>
              <a:miter/>
            </a:ln>
          </p:spPr>
          <p:txBody>
            <a:bodyPr rtlCol="0" anchor="ctr"/>
            <a:lstStyle/>
            <a:p>
              <a:endParaRPr lang="en-US"/>
            </a:p>
          </p:txBody>
        </p:sp>
        <p:sp>
          <p:nvSpPr>
            <p:cNvPr id="234" name="Freeform 1735">
              <a:extLst>
                <a:ext uri="{FF2B5EF4-FFF2-40B4-BE49-F238E27FC236}">
                  <a16:creationId xmlns:a16="http://schemas.microsoft.com/office/drawing/2014/main" id="{C27869C7-6CEA-8A01-AEB7-5FD750BF65B0}"/>
                </a:ext>
              </a:extLst>
            </p:cNvPr>
            <p:cNvSpPr/>
            <p:nvPr/>
          </p:nvSpPr>
          <p:spPr>
            <a:xfrm>
              <a:off x="4927982" y="1960652"/>
              <a:ext cx="40145" cy="131722"/>
            </a:xfrm>
            <a:custGeom>
              <a:avLst/>
              <a:gdLst>
                <a:gd name="connsiteX0" fmla="*/ 0 w 40145"/>
                <a:gd name="connsiteY0" fmla="*/ 131723 h 131722"/>
                <a:gd name="connsiteX1" fmla="*/ 30175 w 40145"/>
                <a:gd name="connsiteY1" fmla="*/ 103605 h 131722"/>
                <a:gd name="connsiteX2" fmla="*/ 26060 w 40145"/>
                <a:gd name="connsiteY2" fmla="*/ 7593 h 131722"/>
                <a:gd name="connsiteX3" fmla="*/ 14859 w 40145"/>
                <a:gd name="connsiteY3" fmla="*/ 735 h 131722"/>
                <a:gd name="connsiteX4" fmla="*/ 13259 w 40145"/>
                <a:gd name="connsiteY4" fmla="*/ 14680 h 131722"/>
                <a:gd name="connsiteX5" fmla="*/ 17374 w 40145"/>
                <a:gd name="connsiteY5" fmla="*/ 104062 h 131722"/>
                <a:gd name="connsiteX6" fmla="*/ 0 w 40145"/>
                <a:gd name="connsiteY6" fmla="*/ 131723 h 13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45" h="131722">
                  <a:moveTo>
                    <a:pt x="0" y="131723"/>
                  </a:moveTo>
                  <a:cubicBezTo>
                    <a:pt x="14402" y="127151"/>
                    <a:pt x="23546" y="116635"/>
                    <a:pt x="30175" y="103605"/>
                  </a:cubicBezTo>
                  <a:cubicBezTo>
                    <a:pt x="46634" y="70915"/>
                    <a:pt x="40919" y="39140"/>
                    <a:pt x="26060" y="7593"/>
                  </a:cubicBezTo>
                  <a:cubicBezTo>
                    <a:pt x="23546" y="2564"/>
                    <a:pt x="21031" y="-1779"/>
                    <a:pt x="14859" y="735"/>
                  </a:cubicBezTo>
                  <a:cubicBezTo>
                    <a:pt x="7087" y="4164"/>
                    <a:pt x="10058" y="8965"/>
                    <a:pt x="13259" y="14680"/>
                  </a:cubicBezTo>
                  <a:cubicBezTo>
                    <a:pt x="30404" y="43483"/>
                    <a:pt x="31090" y="73430"/>
                    <a:pt x="17374" y="104062"/>
                  </a:cubicBezTo>
                  <a:cubicBezTo>
                    <a:pt x="12802" y="114121"/>
                    <a:pt x="2743" y="120064"/>
                    <a:pt x="0" y="131723"/>
                  </a:cubicBezTo>
                  <a:close/>
                </a:path>
              </a:pathLst>
            </a:custGeom>
            <a:solidFill>
              <a:srgbClr val="000000"/>
            </a:solidFill>
            <a:ln w="2286" cap="flat">
              <a:noFill/>
              <a:prstDash val="solid"/>
              <a:miter/>
            </a:ln>
          </p:spPr>
          <p:txBody>
            <a:bodyPr rtlCol="0" anchor="ctr"/>
            <a:lstStyle/>
            <a:p>
              <a:endParaRPr lang="en-US"/>
            </a:p>
          </p:txBody>
        </p:sp>
        <p:sp>
          <p:nvSpPr>
            <p:cNvPr id="235" name="Freeform 1736">
              <a:extLst>
                <a:ext uri="{FF2B5EF4-FFF2-40B4-BE49-F238E27FC236}">
                  <a16:creationId xmlns:a16="http://schemas.microsoft.com/office/drawing/2014/main" id="{56819F32-3A84-E290-A710-99A6CDBDEBDA}"/>
                </a:ext>
              </a:extLst>
            </p:cNvPr>
            <p:cNvSpPr/>
            <p:nvPr/>
          </p:nvSpPr>
          <p:spPr>
            <a:xfrm>
              <a:off x="3632223" y="2546393"/>
              <a:ext cx="94694" cy="17707"/>
            </a:xfrm>
            <a:custGeom>
              <a:avLst/>
              <a:gdLst>
                <a:gd name="connsiteX0" fmla="*/ 55147 w 94694"/>
                <a:gd name="connsiteY0" fmla="*/ 1582 h 17707"/>
                <a:gd name="connsiteX1" fmla="*/ 14227 w 94694"/>
                <a:gd name="connsiteY1" fmla="*/ 4554 h 17707"/>
                <a:gd name="connsiteX2" fmla="*/ 5540 w 94694"/>
                <a:gd name="connsiteY2" fmla="*/ 4554 h 17707"/>
                <a:gd name="connsiteX3" fmla="*/ 54 w 94694"/>
                <a:gd name="connsiteY3" fmla="*/ 10269 h 17707"/>
                <a:gd name="connsiteX4" fmla="*/ 5083 w 94694"/>
                <a:gd name="connsiteY4" fmla="*/ 16441 h 17707"/>
                <a:gd name="connsiteX5" fmla="*/ 15827 w 94694"/>
                <a:gd name="connsiteY5" fmla="*/ 17584 h 17707"/>
                <a:gd name="connsiteX6" fmla="*/ 94694 w 94694"/>
                <a:gd name="connsiteY6" fmla="*/ 12784 h 17707"/>
                <a:gd name="connsiteX7" fmla="*/ 55147 w 94694"/>
                <a:gd name="connsiteY7" fmla="*/ 1582 h 1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94" h="17707">
                  <a:moveTo>
                    <a:pt x="55147" y="1582"/>
                  </a:moveTo>
                  <a:cubicBezTo>
                    <a:pt x="41431" y="3868"/>
                    <a:pt x="27943" y="5240"/>
                    <a:pt x="14227" y="4554"/>
                  </a:cubicBezTo>
                  <a:cubicBezTo>
                    <a:pt x="11484" y="4326"/>
                    <a:pt x="8512" y="4326"/>
                    <a:pt x="5540" y="4554"/>
                  </a:cubicBezTo>
                  <a:cubicBezTo>
                    <a:pt x="2340" y="5011"/>
                    <a:pt x="283" y="7526"/>
                    <a:pt x="54" y="10269"/>
                  </a:cubicBezTo>
                  <a:cubicBezTo>
                    <a:pt x="-403" y="13470"/>
                    <a:pt x="2111" y="15756"/>
                    <a:pt x="5083" y="16441"/>
                  </a:cubicBezTo>
                  <a:cubicBezTo>
                    <a:pt x="8512" y="17127"/>
                    <a:pt x="12398" y="18042"/>
                    <a:pt x="15827" y="17584"/>
                  </a:cubicBezTo>
                  <a:cubicBezTo>
                    <a:pt x="40745" y="14155"/>
                    <a:pt x="65662" y="12098"/>
                    <a:pt x="94694" y="12784"/>
                  </a:cubicBezTo>
                  <a:cubicBezTo>
                    <a:pt x="81207" y="-3218"/>
                    <a:pt x="67491" y="-475"/>
                    <a:pt x="55147" y="1582"/>
                  </a:cubicBezTo>
                  <a:close/>
                </a:path>
              </a:pathLst>
            </a:custGeom>
            <a:solidFill>
              <a:srgbClr val="000000"/>
            </a:solidFill>
            <a:ln w="2286" cap="flat">
              <a:noFill/>
              <a:prstDash val="solid"/>
              <a:miter/>
            </a:ln>
          </p:spPr>
          <p:txBody>
            <a:bodyPr rtlCol="0" anchor="ctr"/>
            <a:lstStyle/>
            <a:p>
              <a:endParaRPr lang="en-US"/>
            </a:p>
          </p:txBody>
        </p:sp>
        <p:sp>
          <p:nvSpPr>
            <p:cNvPr id="236" name="Freeform 1737">
              <a:extLst>
                <a:ext uri="{FF2B5EF4-FFF2-40B4-BE49-F238E27FC236}">
                  <a16:creationId xmlns:a16="http://schemas.microsoft.com/office/drawing/2014/main" id="{7D4CC346-71E5-5F7F-F2AF-4E84C61A1701}"/>
                </a:ext>
              </a:extLst>
            </p:cNvPr>
            <p:cNvSpPr/>
            <p:nvPr/>
          </p:nvSpPr>
          <p:spPr>
            <a:xfrm>
              <a:off x="4525173" y="2562638"/>
              <a:ext cx="61509" cy="11168"/>
            </a:xfrm>
            <a:custGeom>
              <a:avLst/>
              <a:gdLst>
                <a:gd name="connsiteX0" fmla="*/ 3902 w 61509"/>
                <a:gd name="connsiteY0" fmla="*/ 1339 h 11168"/>
                <a:gd name="connsiteX1" fmla="*/ 16 w 61509"/>
                <a:gd name="connsiteY1" fmla="*/ 5911 h 11168"/>
                <a:gd name="connsiteX2" fmla="*/ 5502 w 61509"/>
                <a:gd name="connsiteY2" fmla="*/ 11169 h 11168"/>
                <a:gd name="connsiteX3" fmla="*/ 61052 w 61509"/>
                <a:gd name="connsiteY3" fmla="*/ 11169 h 11168"/>
                <a:gd name="connsiteX4" fmla="*/ 61509 w 61509"/>
                <a:gd name="connsiteY4" fmla="*/ 6139 h 11168"/>
                <a:gd name="connsiteX5" fmla="*/ 3902 w 61509"/>
                <a:gd name="connsiteY5" fmla="*/ 1339 h 1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9" h="11168">
                  <a:moveTo>
                    <a:pt x="3902" y="1339"/>
                  </a:moveTo>
                  <a:cubicBezTo>
                    <a:pt x="2531" y="1567"/>
                    <a:pt x="245" y="4311"/>
                    <a:pt x="16" y="5911"/>
                  </a:cubicBezTo>
                  <a:cubicBezTo>
                    <a:pt x="-213" y="8883"/>
                    <a:pt x="2073" y="11169"/>
                    <a:pt x="5502" y="11169"/>
                  </a:cubicBezTo>
                  <a:cubicBezTo>
                    <a:pt x="24019" y="11169"/>
                    <a:pt x="42536" y="11169"/>
                    <a:pt x="61052" y="11169"/>
                  </a:cubicBezTo>
                  <a:cubicBezTo>
                    <a:pt x="61281" y="9568"/>
                    <a:pt x="61281" y="7740"/>
                    <a:pt x="61509" y="6139"/>
                  </a:cubicBezTo>
                  <a:cubicBezTo>
                    <a:pt x="43221" y="-1633"/>
                    <a:pt x="23562" y="-490"/>
                    <a:pt x="3902" y="1339"/>
                  </a:cubicBezTo>
                  <a:close/>
                </a:path>
              </a:pathLst>
            </a:custGeom>
            <a:solidFill>
              <a:srgbClr val="000000"/>
            </a:solidFill>
            <a:ln w="2286" cap="flat">
              <a:noFill/>
              <a:prstDash val="solid"/>
              <a:miter/>
            </a:ln>
          </p:spPr>
          <p:txBody>
            <a:bodyPr rtlCol="0" anchor="ctr"/>
            <a:lstStyle/>
            <a:p>
              <a:endParaRPr lang="en-US"/>
            </a:p>
          </p:txBody>
        </p:sp>
        <p:sp>
          <p:nvSpPr>
            <p:cNvPr id="237" name="Freeform 1738">
              <a:extLst>
                <a:ext uri="{FF2B5EF4-FFF2-40B4-BE49-F238E27FC236}">
                  <a16:creationId xmlns:a16="http://schemas.microsoft.com/office/drawing/2014/main" id="{BDDDEC64-BB2D-8620-741C-19567701C2D8}"/>
                </a:ext>
              </a:extLst>
            </p:cNvPr>
            <p:cNvSpPr/>
            <p:nvPr/>
          </p:nvSpPr>
          <p:spPr>
            <a:xfrm>
              <a:off x="3873275" y="1777877"/>
              <a:ext cx="567062" cy="164320"/>
            </a:xfrm>
            <a:custGeom>
              <a:avLst/>
              <a:gdLst>
                <a:gd name="connsiteX0" fmla="*/ 4290 w 567062"/>
                <a:gd name="connsiteY0" fmla="*/ 132761 h 164320"/>
                <a:gd name="connsiteX1" fmla="*/ 29207 w 567062"/>
                <a:gd name="connsiteY1" fmla="*/ 159507 h 164320"/>
                <a:gd name="connsiteX2" fmla="*/ 249807 w 567062"/>
                <a:gd name="connsiteY2" fmla="*/ 163850 h 164320"/>
                <a:gd name="connsiteX3" fmla="*/ 519783 w 567062"/>
                <a:gd name="connsiteY3" fmla="*/ 157221 h 164320"/>
                <a:gd name="connsiteX4" fmla="*/ 561160 w 567062"/>
                <a:gd name="connsiteY4" fmla="*/ 116759 h 164320"/>
                <a:gd name="connsiteX5" fmla="*/ 566875 w 567062"/>
                <a:gd name="connsiteY5" fmla="*/ 40635 h 164320"/>
                <a:gd name="connsiteX6" fmla="*/ 544243 w 567062"/>
                <a:gd name="connsiteY6" fmla="*/ 4516 h 164320"/>
                <a:gd name="connsiteX7" fmla="*/ 432915 w 567062"/>
                <a:gd name="connsiteY7" fmla="*/ 1087 h 164320"/>
                <a:gd name="connsiteX8" fmla="*/ 256207 w 567062"/>
                <a:gd name="connsiteY8" fmla="*/ 173 h 164320"/>
                <a:gd name="connsiteX9" fmla="*/ 18920 w 567062"/>
                <a:gd name="connsiteY9" fmla="*/ 6116 h 164320"/>
                <a:gd name="connsiteX10" fmla="*/ 175 w 567062"/>
                <a:gd name="connsiteY10" fmla="*/ 26462 h 164320"/>
                <a:gd name="connsiteX11" fmla="*/ 2004 w 567062"/>
                <a:gd name="connsiteY11" fmla="*/ 104643 h 164320"/>
                <a:gd name="connsiteX12" fmla="*/ 4290 w 567062"/>
                <a:gd name="connsiteY12" fmla="*/ 132761 h 164320"/>
                <a:gd name="connsiteX13" fmla="*/ 12748 w 567062"/>
                <a:gd name="connsiteY13" fmla="*/ 41092 h 164320"/>
                <a:gd name="connsiteX14" fmla="*/ 30808 w 567062"/>
                <a:gd name="connsiteY14" fmla="*/ 16403 h 164320"/>
                <a:gd name="connsiteX15" fmla="*/ 422857 w 567062"/>
                <a:gd name="connsiteY15" fmla="*/ 11831 h 164320"/>
                <a:gd name="connsiteX16" fmla="*/ 532585 w 567062"/>
                <a:gd name="connsiteY16" fmla="*/ 15032 h 164320"/>
                <a:gd name="connsiteX17" fmla="*/ 544472 w 567062"/>
                <a:gd name="connsiteY17" fmla="*/ 17775 h 164320"/>
                <a:gd name="connsiteX18" fmla="*/ 544701 w 567062"/>
                <a:gd name="connsiteY18" fmla="*/ 17775 h 164320"/>
                <a:gd name="connsiteX19" fmla="*/ 545615 w 567062"/>
                <a:gd name="connsiteY19" fmla="*/ 18232 h 164320"/>
                <a:gd name="connsiteX20" fmla="*/ 545844 w 567062"/>
                <a:gd name="connsiteY20" fmla="*/ 18461 h 164320"/>
                <a:gd name="connsiteX21" fmla="*/ 546758 w 567062"/>
                <a:gd name="connsiteY21" fmla="*/ 18918 h 164320"/>
                <a:gd name="connsiteX22" fmla="*/ 546987 w 567062"/>
                <a:gd name="connsiteY22" fmla="*/ 19147 h 164320"/>
                <a:gd name="connsiteX23" fmla="*/ 547672 w 567062"/>
                <a:gd name="connsiteY23" fmla="*/ 19604 h 164320"/>
                <a:gd name="connsiteX24" fmla="*/ 547901 w 567062"/>
                <a:gd name="connsiteY24" fmla="*/ 19832 h 164320"/>
                <a:gd name="connsiteX25" fmla="*/ 548587 w 567062"/>
                <a:gd name="connsiteY25" fmla="*/ 20290 h 164320"/>
                <a:gd name="connsiteX26" fmla="*/ 548815 w 567062"/>
                <a:gd name="connsiteY26" fmla="*/ 20518 h 164320"/>
                <a:gd name="connsiteX27" fmla="*/ 549501 w 567062"/>
                <a:gd name="connsiteY27" fmla="*/ 20975 h 164320"/>
                <a:gd name="connsiteX28" fmla="*/ 549730 w 567062"/>
                <a:gd name="connsiteY28" fmla="*/ 21204 h 164320"/>
                <a:gd name="connsiteX29" fmla="*/ 550416 w 567062"/>
                <a:gd name="connsiteY29" fmla="*/ 21890 h 164320"/>
                <a:gd name="connsiteX30" fmla="*/ 550416 w 567062"/>
                <a:gd name="connsiteY30" fmla="*/ 21890 h 164320"/>
                <a:gd name="connsiteX31" fmla="*/ 552473 w 567062"/>
                <a:gd name="connsiteY31" fmla="*/ 25090 h 164320"/>
                <a:gd name="connsiteX32" fmla="*/ 552473 w 567062"/>
                <a:gd name="connsiteY32" fmla="*/ 25319 h 164320"/>
                <a:gd name="connsiteX33" fmla="*/ 552702 w 567062"/>
                <a:gd name="connsiteY33" fmla="*/ 26005 h 164320"/>
                <a:gd name="connsiteX34" fmla="*/ 552702 w 567062"/>
                <a:gd name="connsiteY34" fmla="*/ 26233 h 164320"/>
                <a:gd name="connsiteX35" fmla="*/ 552930 w 567062"/>
                <a:gd name="connsiteY35" fmla="*/ 26919 h 164320"/>
                <a:gd name="connsiteX36" fmla="*/ 552930 w 567062"/>
                <a:gd name="connsiteY36" fmla="*/ 27148 h 164320"/>
                <a:gd name="connsiteX37" fmla="*/ 553159 w 567062"/>
                <a:gd name="connsiteY37" fmla="*/ 27833 h 164320"/>
                <a:gd name="connsiteX38" fmla="*/ 553159 w 567062"/>
                <a:gd name="connsiteY38" fmla="*/ 28062 h 164320"/>
                <a:gd name="connsiteX39" fmla="*/ 553387 w 567062"/>
                <a:gd name="connsiteY39" fmla="*/ 28748 h 164320"/>
                <a:gd name="connsiteX40" fmla="*/ 553387 w 567062"/>
                <a:gd name="connsiteY40" fmla="*/ 28976 h 164320"/>
                <a:gd name="connsiteX41" fmla="*/ 553616 w 567062"/>
                <a:gd name="connsiteY41" fmla="*/ 29891 h 164320"/>
                <a:gd name="connsiteX42" fmla="*/ 553616 w 567062"/>
                <a:gd name="connsiteY42" fmla="*/ 30119 h 164320"/>
                <a:gd name="connsiteX43" fmla="*/ 553616 w 567062"/>
                <a:gd name="connsiteY43" fmla="*/ 31034 h 164320"/>
                <a:gd name="connsiteX44" fmla="*/ 553616 w 567062"/>
                <a:gd name="connsiteY44" fmla="*/ 31262 h 164320"/>
                <a:gd name="connsiteX45" fmla="*/ 553845 w 567062"/>
                <a:gd name="connsiteY45" fmla="*/ 36292 h 164320"/>
                <a:gd name="connsiteX46" fmla="*/ 553845 w 567062"/>
                <a:gd name="connsiteY46" fmla="*/ 36520 h 164320"/>
                <a:gd name="connsiteX47" fmla="*/ 553845 w 567062"/>
                <a:gd name="connsiteY47" fmla="*/ 37663 h 164320"/>
                <a:gd name="connsiteX48" fmla="*/ 553845 w 567062"/>
                <a:gd name="connsiteY48" fmla="*/ 38120 h 164320"/>
                <a:gd name="connsiteX49" fmla="*/ 553845 w 567062"/>
                <a:gd name="connsiteY49" fmla="*/ 39263 h 164320"/>
                <a:gd name="connsiteX50" fmla="*/ 553845 w 567062"/>
                <a:gd name="connsiteY50" fmla="*/ 39721 h 164320"/>
                <a:gd name="connsiteX51" fmla="*/ 553845 w 567062"/>
                <a:gd name="connsiteY51" fmla="*/ 40864 h 164320"/>
                <a:gd name="connsiteX52" fmla="*/ 553845 w 567062"/>
                <a:gd name="connsiteY52" fmla="*/ 41549 h 164320"/>
                <a:gd name="connsiteX53" fmla="*/ 553845 w 567062"/>
                <a:gd name="connsiteY53" fmla="*/ 42692 h 164320"/>
                <a:gd name="connsiteX54" fmla="*/ 553845 w 567062"/>
                <a:gd name="connsiteY54" fmla="*/ 43378 h 164320"/>
                <a:gd name="connsiteX55" fmla="*/ 553616 w 567062"/>
                <a:gd name="connsiteY55" fmla="*/ 47722 h 164320"/>
                <a:gd name="connsiteX56" fmla="*/ 553616 w 567062"/>
                <a:gd name="connsiteY56" fmla="*/ 48179 h 164320"/>
                <a:gd name="connsiteX57" fmla="*/ 553616 w 567062"/>
                <a:gd name="connsiteY57" fmla="*/ 50236 h 164320"/>
                <a:gd name="connsiteX58" fmla="*/ 548815 w 567062"/>
                <a:gd name="connsiteY58" fmla="*/ 113330 h 164320"/>
                <a:gd name="connsiteX59" fmla="*/ 522069 w 567062"/>
                <a:gd name="connsiteY59" fmla="*/ 141676 h 164320"/>
                <a:gd name="connsiteX60" fmla="*/ 472234 w 567062"/>
                <a:gd name="connsiteY60" fmla="*/ 146934 h 164320"/>
                <a:gd name="connsiteX61" fmla="*/ 284554 w 567062"/>
                <a:gd name="connsiteY61" fmla="*/ 153106 h 164320"/>
                <a:gd name="connsiteX62" fmla="*/ 55725 w 567062"/>
                <a:gd name="connsiteY62" fmla="*/ 150363 h 164320"/>
                <a:gd name="connsiteX63" fmla="*/ 53668 w 567062"/>
                <a:gd name="connsiteY63" fmla="*/ 150363 h 164320"/>
                <a:gd name="connsiteX64" fmla="*/ 52982 w 567062"/>
                <a:gd name="connsiteY64" fmla="*/ 150363 h 164320"/>
                <a:gd name="connsiteX65" fmla="*/ 51610 w 567062"/>
                <a:gd name="connsiteY65" fmla="*/ 150363 h 164320"/>
                <a:gd name="connsiteX66" fmla="*/ 50924 w 567062"/>
                <a:gd name="connsiteY66" fmla="*/ 150363 h 164320"/>
                <a:gd name="connsiteX67" fmla="*/ 49781 w 567062"/>
                <a:gd name="connsiteY67" fmla="*/ 150363 h 164320"/>
                <a:gd name="connsiteX68" fmla="*/ 48867 w 567062"/>
                <a:gd name="connsiteY68" fmla="*/ 150363 h 164320"/>
                <a:gd name="connsiteX69" fmla="*/ 47724 w 567062"/>
                <a:gd name="connsiteY69" fmla="*/ 150363 h 164320"/>
                <a:gd name="connsiteX70" fmla="*/ 46810 w 567062"/>
                <a:gd name="connsiteY70" fmla="*/ 150363 h 164320"/>
                <a:gd name="connsiteX71" fmla="*/ 45895 w 567062"/>
                <a:gd name="connsiteY71" fmla="*/ 150363 h 164320"/>
                <a:gd name="connsiteX72" fmla="*/ 44981 w 567062"/>
                <a:gd name="connsiteY72" fmla="*/ 150363 h 164320"/>
                <a:gd name="connsiteX73" fmla="*/ 44066 w 567062"/>
                <a:gd name="connsiteY73" fmla="*/ 150363 h 164320"/>
                <a:gd name="connsiteX74" fmla="*/ 43381 w 567062"/>
                <a:gd name="connsiteY74" fmla="*/ 150363 h 164320"/>
                <a:gd name="connsiteX75" fmla="*/ 42466 w 567062"/>
                <a:gd name="connsiteY75" fmla="*/ 150363 h 164320"/>
                <a:gd name="connsiteX76" fmla="*/ 41780 w 567062"/>
                <a:gd name="connsiteY76" fmla="*/ 150363 h 164320"/>
                <a:gd name="connsiteX77" fmla="*/ 40866 w 567062"/>
                <a:gd name="connsiteY77" fmla="*/ 150134 h 164320"/>
                <a:gd name="connsiteX78" fmla="*/ 40180 w 567062"/>
                <a:gd name="connsiteY78" fmla="*/ 149906 h 164320"/>
                <a:gd name="connsiteX79" fmla="*/ 39494 w 567062"/>
                <a:gd name="connsiteY79" fmla="*/ 149677 h 164320"/>
                <a:gd name="connsiteX80" fmla="*/ 38809 w 567062"/>
                <a:gd name="connsiteY80" fmla="*/ 149449 h 164320"/>
                <a:gd name="connsiteX81" fmla="*/ 38123 w 567062"/>
                <a:gd name="connsiteY81" fmla="*/ 149220 h 164320"/>
                <a:gd name="connsiteX82" fmla="*/ 37437 w 567062"/>
                <a:gd name="connsiteY82" fmla="*/ 148991 h 164320"/>
                <a:gd name="connsiteX83" fmla="*/ 36751 w 567062"/>
                <a:gd name="connsiteY83" fmla="*/ 148763 h 164320"/>
                <a:gd name="connsiteX84" fmla="*/ 36065 w 567062"/>
                <a:gd name="connsiteY84" fmla="*/ 148534 h 164320"/>
                <a:gd name="connsiteX85" fmla="*/ 35380 w 567062"/>
                <a:gd name="connsiteY85" fmla="*/ 148306 h 164320"/>
                <a:gd name="connsiteX86" fmla="*/ 34694 w 567062"/>
                <a:gd name="connsiteY86" fmla="*/ 148077 h 164320"/>
                <a:gd name="connsiteX87" fmla="*/ 34008 w 567062"/>
                <a:gd name="connsiteY87" fmla="*/ 147848 h 164320"/>
                <a:gd name="connsiteX88" fmla="*/ 33322 w 567062"/>
                <a:gd name="connsiteY88" fmla="*/ 147620 h 164320"/>
                <a:gd name="connsiteX89" fmla="*/ 32636 w 567062"/>
                <a:gd name="connsiteY89" fmla="*/ 147391 h 164320"/>
                <a:gd name="connsiteX90" fmla="*/ 32179 w 567062"/>
                <a:gd name="connsiteY90" fmla="*/ 147163 h 164320"/>
                <a:gd name="connsiteX91" fmla="*/ 31493 w 567062"/>
                <a:gd name="connsiteY91" fmla="*/ 146934 h 164320"/>
                <a:gd name="connsiteX92" fmla="*/ 30808 w 567062"/>
                <a:gd name="connsiteY92" fmla="*/ 146477 h 164320"/>
                <a:gd name="connsiteX93" fmla="*/ 29893 w 567062"/>
                <a:gd name="connsiteY93" fmla="*/ 146020 h 164320"/>
                <a:gd name="connsiteX94" fmla="*/ 29436 w 567062"/>
                <a:gd name="connsiteY94" fmla="*/ 145562 h 164320"/>
                <a:gd name="connsiteX95" fmla="*/ 28979 w 567062"/>
                <a:gd name="connsiteY95" fmla="*/ 145105 h 164320"/>
                <a:gd name="connsiteX96" fmla="*/ 28522 w 567062"/>
                <a:gd name="connsiteY96" fmla="*/ 144648 h 164320"/>
                <a:gd name="connsiteX97" fmla="*/ 28064 w 567062"/>
                <a:gd name="connsiteY97" fmla="*/ 144191 h 164320"/>
                <a:gd name="connsiteX98" fmla="*/ 27607 w 567062"/>
                <a:gd name="connsiteY98" fmla="*/ 143734 h 164320"/>
                <a:gd name="connsiteX99" fmla="*/ 27150 w 567062"/>
                <a:gd name="connsiteY99" fmla="*/ 143276 h 164320"/>
                <a:gd name="connsiteX100" fmla="*/ 26693 w 567062"/>
                <a:gd name="connsiteY100" fmla="*/ 142819 h 164320"/>
                <a:gd name="connsiteX101" fmla="*/ 26236 w 567062"/>
                <a:gd name="connsiteY101" fmla="*/ 142362 h 164320"/>
                <a:gd name="connsiteX102" fmla="*/ 25778 w 567062"/>
                <a:gd name="connsiteY102" fmla="*/ 141905 h 164320"/>
                <a:gd name="connsiteX103" fmla="*/ 25321 w 567062"/>
                <a:gd name="connsiteY103" fmla="*/ 141448 h 164320"/>
                <a:gd name="connsiteX104" fmla="*/ 24864 w 567062"/>
                <a:gd name="connsiteY104" fmla="*/ 140762 h 164320"/>
                <a:gd name="connsiteX105" fmla="*/ 24407 w 567062"/>
                <a:gd name="connsiteY105" fmla="*/ 140305 h 164320"/>
                <a:gd name="connsiteX106" fmla="*/ 23950 w 567062"/>
                <a:gd name="connsiteY106" fmla="*/ 139619 h 164320"/>
                <a:gd name="connsiteX107" fmla="*/ 23492 w 567062"/>
                <a:gd name="connsiteY107" fmla="*/ 139162 h 164320"/>
                <a:gd name="connsiteX108" fmla="*/ 23035 w 567062"/>
                <a:gd name="connsiteY108" fmla="*/ 138476 h 164320"/>
                <a:gd name="connsiteX109" fmla="*/ 22807 w 567062"/>
                <a:gd name="connsiteY109" fmla="*/ 137790 h 164320"/>
                <a:gd name="connsiteX110" fmla="*/ 22349 w 567062"/>
                <a:gd name="connsiteY110" fmla="*/ 137104 h 164320"/>
                <a:gd name="connsiteX111" fmla="*/ 22121 w 567062"/>
                <a:gd name="connsiteY111" fmla="*/ 136418 h 164320"/>
                <a:gd name="connsiteX112" fmla="*/ 21664 w 567062"/>
                <a:gd name="connsiteY112" fmla="*/ 135733 h 164320"/>
                <a:gd name="connsiteX113" fmla="*/ 21435 w 567062"/>
                <a:gd name="connsiteY113" fmla="*/ 135047 h 164320"/>
                <a:gd name="connsiteX114" fmla="*/ 21206 w 567062"/>
                <a:gd name="connsiteY114" fmla="*/ 134132 h 164320"/>
                <a:gd name="connsiteX115" fmla="*/ 20978 w 567062"/>
                <a:gd name="connsiteY115" fmla="*/ 133447 h 164320"/>
                <a:gd name="connsiteX116" fmla="*/ 20749 w 567062"/>
                <a:gd name="connsiteY116" fmla="*/ 132532 h 164320"/>
                <a:gd name="connsiteX117" fmla="*/ 20521 w 567062"/>
                <a:gd name="connsiteY117" fmla="*/ 131846 h 164320"/>
                <a:gd name="connsiteX118" fmla="*/ 20292 w 567062"/>
                <a:gd name="connsiteY118" fmla="*/ 130932 h 164320"/>
                <a:gd name="connsiteX119" fmla="*/ 20063 w 567062"/>
                <a:gd name="connsiteY119" fmla="*/ 130246 h 164320"/>
                <a:gd name="connsiteX120" fmla="*/ 19835 w 567062"/>
                <a:gd name="connsiteY120" fmla="*/ 129332 h 164320"/>
                <a:gd name="connsiteX121" fmla="*/ 19606 w 567062"/>
                <a:gd name="connsiteY121" fmla="*/ 128646 h 164320"/>
                <a:gd name="connsiteX122" fmla="*/ 18235 w 567062"/>
                <a:gd name="connsiteY122" fmla="*/ 123617 h 164320"/>
                <a:gd name="connsiteX123" fmla="*/ 12748 w 567062"/>
                <a:gd name="connsiteY123" fmla="*/ 41092 h 16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67062" h="164320">
                  <a:moveTo>
                    <a:pt x="4290" y="132761"/>
                  </a:moveTo>
                  <a:cubicBezTo>
                    <a:pt x="6805" y="147620"/>
                    <a:pt x="14348" y="155849"/>
                    <a:pt x="29207" y="159507"/>
                  </a:cubicBezTo>
                  <a:cubicBezTo>
                    <a:pt x="42923" y="162707"/>
                    <a:pt x="191285" y="165451"/>
                    <a:pt x="249807" y="163850"/>
                  </a:cubicBezTo>
                  <a:cubicBezTo>
                    <a:pt x="274495" y="163850"/>
                    <a:pt x="424686" y="162022"/>
                    <a:pt x="519783" y="157221"/>
                  </a:cubicBezTo>
                  <a:cubicBezTo>
                    <a:pt x="547444" y="156764"/>
                    <a:pt x="558417" y="144877"/>
                    <a:pt x="561160" y="116759"/>
                  </a:cubicBezTo>
                  <a:cubicBezTo>
                    <a:pt x="563674" y="91384"/>
                    <a:pt x="565503" y="66010"/>
                    <a:pt x="566875" y="40635"/>
                  </a:cubicBezTo>
                  <a:cubicBezTo>
                    <a:pt x="568018" y="20061"/>
                    <a:pt x="564360" y="8174"/>
                    <a:pt x="544243" y="4516"/>
                  </a:cubicBezTo>
                  <a:cubicBezTo>
                    <a:pt x="508353" y="-1656"/>
                    <a:pt x="469263" y="2002"/>
                    <a:pt x="432915" y="1087"/>
                  </a:cubicBezTo>
                  <a:cubicBezTo>
                    <a:pt x="373936" y="-284"/>
                    <a:pt x="315186" y="-56"/>
                    <a:pt x="256207" y="173"/>
                  </a:cubicBezTo>
                  <a:cubicBezTo>
                    <a:pt x="222832" y="401"/>
                    <a:pt x="39266" y="4973"/>
                    <a:pt x="18920" y="6116"/>
                  </a:cubicBezTo>
                  <a:cubicBezTo>
                    <a:pt x="7033" y="6802"/>
                    <a:pt x="2004" y="15489"/>
                    <a:pt x="175" y="26462"/>
                  </a:cubicBezTo>
                  <a:cubicBezTo>
                    <a:pt x="-739" y="32177"/>
                    <a:pt x="2233" y="84298"/>
                    <a:pt x="2004" y="104643"/>
                  </a:cubicBezTo>
                  <a:cubicBezTo>
                    <a:pt x="2004" y="114016"/>
                    <a:pt x="2690" y="123388"/>
                    <a:pt x="4290" y="132761"/>
                  </a:cubicBezTo>
                  <a:close/>
                  <a:moveTo>
                    <a:pt x="12748" y="41092"/>
                  </a:moveTo>
                  <a:cubicBezTo>
                    <a:pt x="12977" y="26462"/>
                    <a:pt x="16177" y="17546"/>
                    <a:pt x="30808" y="16403"/>
                  </a:cubicBezTo>
                  <a:cubicBezTo>
                    <a:pt x="132992" y="7945"/>
                    <a:pt x="394510" y="13203"/>
                    <a:pt x="422857" y="11831"/>
                  </a:cubicBezTo>
                  <a:cubicBezTo>
                    <a:pt x="458061" y="10231"/>
                    <a:pt x="498066" y="10460"/>
                    <a:pt x="532585" y="15032"/>
                  </a:cubicBezTo>
                  <a:cubicBezTo>
                    <a:pt x="537614" y="15718"/>
                    <a:pt x="541500" y="16632"/>
                    <a:pt x="544472" y="17775"/>
                  </a:cubicBezTo>
                  <a:cubicBezTo>
                    <a:pt x="544472" y="17775"/>
                    <a:pt x="544472" y="17775"/>
                    <a:pt x="544701" y="17775"/>
                  </a:cubicBezTo>
                  <a:cubicBezTo>
                    <a:pt x="544929" y="18004"/>
                    <a:pt x="545386" y="18004"/>
                    <a:pt x="545615" y="18232"/>
                  </a:cubicBezTo>
                  <a:cubicBezTo>
                    <a:pt x="545615" y="18232"/>
                    <a:pt x="545844" y="18232"/>
                    <a:pt x="545844" y="18461"/>
                  </a:cubicBezTo>
                  <a:cubicBezTo>
                    <a:pt x="546072" y="18689"/>
                    <a:pt x="546301" y="18689"/>
                    <a:pt x="546758" y="18918"/>
                  </a:cubicBezTo>
                  <a:cubicBezTo>
                    <a:pt x="546758" y="18918"/>
                    <a:pt x="546987" y="18918"/>
                    <a:pt x="546987" y="19147"/>
                  </a:cubicBezTo>
                  <a:cubicBezTo>
                    <a:pt x="547215" y="19375"/>
                    <a:pt x="547444" y="19375"/>
                    <a:pt x="547672" y="19604"/>
                  </a:cubicBezTo>
                  <a:cubicBezTo>
                    <a:pt x="547672" y="19604"/>
                    <a:pt x="547901" y="19604"/>
                    <a:pt x="547901" y="19832"/>
                  </a:cubicBezTo>
                  <a:cubicBezTo>
                    <a:pt x="548130" y="20061"/>
                    <a:pt x="548358" y="20061"/>
                    <a:pt x="548587" y="20290"/>
                  </a:cubicBezTo>
                  <a:cubicBezTo>
                    <a:pt x="548587" y="20290"/>
                    <a:pt x="548815" y="20290"/>
                    <a:pt x="548815" y="20518"/>
                  </a:cubicBezTo>
                  <a:cubicBezTo>
                    <a:pt x="549044" y="20747"/>
                    <a:pt x="549273" y="20747"/>
                    <a:pt x="549501" y="20975"/>
                  </a:cubicBezTo>
                  <a:cubicBezTo>
                    <a:pt x="549501" y="20975"/>
                    <a:pt x="549501" y="20975"/>
                    <a:pt x="549730" y="21204"/>
                  </a:cubicBezTo>
                  <a:cubicBezTo>
                    <a:pt x="549958" y="21433"/>
                    <a:pt x="550187" y="21661"/>
                    <a:pt x="550416" y="21890"/>
                  </a:cubicBezTo>
                  <a:cubicBezTo>
                    <a:pt x="550416" y="21890"/>
                    <a:pt x="550416" y="21890"/>
                    <a:pt x="550416" y="21890"/>
                  </a:cubicBezTo>
                  <a:cubicBezTo>
                    <a:pt x="551330" y="22804"/>
                    <a:pt x="552016" y="23947"/>
                    <a:pt x="552473" y="25090"/>
                  </a:cubicBezTo>
                  <a:cubicBezTo>
                    <a:pt x="552473" y="25090"/>
                    <a:pt x="552473" y="25090"/>
                    <a:pt x="552473" y="25319"/>
                  </a:cubicBezTo>
                  <a:cubicBezTo>
                    <a:pt x="552473" y="25547"/>
                    <a:pt x="552702" y="25776"/>
                    <a:pt x="552702" y="26005"/>
                  </a:cubicBezTo>
                  <a:cubicBezTo>
                    <a:pt x="552702" y="26005"/>
                    <a:pt x="552702" y="26233"/>
                    <a:pt x="552702" y="26233"/>
                  </a:cubicBezTo>
                  <a:cubicBezTo>
                    <a:pt x="552702" y="26462"/>
                    <a:pt x="552930" y="26690"/>
                    <a:pt x="552930" y="26919"/>
                  </a:cubicBezTo>
                  <a:cubicBezTo>
                    <a:pt x="552930" y="26919"/>
                    <a:pt x="552930" y="27148"/>
                    <a:pt x="552930" y="27148"/>
                  </a:cubicBezTo>
                  <a:cubicBezTo>
                    <a:pt x="552930" y="27376"/>
                    <a:pt x="553159" y="27605"/>
                    <a:pt x="553159" y="27833"/>
                  </a:cubicBezTo>
                  <a:cubicBezTo>
                    <a:pt x="553159" y="27833"/>
                    <a:pt x="553159" y="28062"/>
                    <a:pt x="553159" y="28062"/>
                  </a:cubicBezTo>
                  <a:cubicBezTo>
                    <a:pt x="553159" y="28291"/>
                    <a:pt x="553159" y="28519"/>
                    <a:pt x="553387" y="28748"/>
                  </a:cubicBezTo>
                  <a:cubicBezTo>
                    <a:pt x="553387" y="28748"/>
                    <a:pt x="553387" y="28976"/>
                    <a:pt x="553387" y="28976"/>
                  </a:cubicBezTo>
                  <a:cubicBezTo>
                    <a:pt x="553387" y="29205"/>
                    <a:pt x="553387" y="29434"/>
                    <a:pt x="553616" y="29891"/>
                  </a:cubicBezTo>
                  <a:cubicBezTo>
                    <a:pt x="553616" y="29891"/>
                    <a:pt x="553616" y="30119"/>
                    <a:pt x="553616" y="30119"/>
                  </a:cubicBezTo>
                  <a:cubicBezTo>
                    <a:pt x="553616" y="30348"/>
                    <a:pt x="553616" y="30805"/>
                    <a:pt x="553616" y="31034"/>
                  </a:cubicBezTo>
                  <a:cubicBezTo>
                    <a:pt x="553616" y="31034"/>
                    <a:pt x="553616" y="31262"/>
                    <a:pt x="553616" y="31262"/>
                  </a:cubicBezTo>
                  <a:cubicBezTo>
                    <a:pt x="553845" y="32863"/>
                    <a:pt x="553845" y="34463"/>
                    <a:pt x="553845" y="36292"/>
                  </a:cubicBezTo>
                  <a:cubicBezTo>
                    <a:pt x="553845" y="36520"/>
                    <a:pt x="553845" y="36520"/>
                    <a:pt x="553845" y="36520"/>
                  </a:cubicBezTo>
                  <a:cubicBezTo>
                    <a:pt x="553845" y="36977"/>
                    <a:pt x="553845" y="37206"/>
                    <a:pt x="553845" y="37663"/>
                  </a:cubicBezTo>
                  <a:cubicBezTo>
                    <a:pt x="553845" y="37892"/>
                    <a:pt x="553845" y="37892"/>
                    <a:pt x="553845" y="38120"/>
                  </a:cubicBezTo>
                  <a:cubicBezTo>
                    <a:pt x="553845" y="38578"/>
                    <a:pt x="553845" y="38806"/>
                    <a:pt x="553845" y="39263"/>
                  </a:cubicBezTo>
                  <a:cubicBezTo>
                    <a:pt x="553845" y="39492"/>
                    <a:pt x="553845" y="39721"/>
                    <a:pt x="553845" y="39721"/>
                  </a:cubicBezTo>
                  <a:cubicBezTo>
                    <a:pt x="553845" y="40178"/>
                    <a:pt x="553845" y="40406"/>
                    <a:pt x="553845" y="40864"/>
                  </a:cubicBezTo>
                  <a:cubicBezTo>
                    <a:pt x="553845" y="41092"/>
                    <a:pt x="553845" y="41321"/>
                    <a:pt x="553845" y="41549"/>
                  </a:cubicBezTo>
                  <a:cubicBezTo>
                    <a:pt x="553845" y="42007"/>
                    <a:pt x="553845" y="42235"/>
                    <a:pt x="553845" y="42692"/>
                  </a:cubicBezTo>
                  <a:cubicBezTo>
                    <a:pt x="553845" y="42921"/>
                    <a:pt x="553845" y="43150"/>
                    <a:pt x="553845" y="43378"/>
                  </a:cubicBezTo>
                  <a:cubicBezTo>
                    <a:pt x="553845" y="44750"/>
                    <a:pt x="553616" y="46121"/>
                    <a:pt x="553616" y="47722"/>
                  </a:cubicBezTo>
                  <a:cubicBezTo>
                    <a:pt x="553616" y="47950"/>
                    <a:pt x="553616" y="48179"/>
                    <a:pt x="553616" y="48179"/>
                  </a:cubicBezTo>
                  <a:cubicBezTo>
                    <a:pt x="553616" y="48865"/>
                    <a:pt x="553616" y="49550"/>
                    <a:pt x="553616" y="50236"/>
                  </a:cubicBezTo>
                  <a:cubicBezTo>
                    <a:pt x="552702" y="71267"/>
                    <a:pt x="550873" y="92299"/>
                    <a:pt x="548815" y="113330"/>
                  </a:cubicBezTo>
                  <a:cubicBezTo>
                    <a:pt x="546758" y="133218"/>
                    <a:pt x="542643" y="138247"/>
                    <a:pt x="522069" y="141676"/>
                  </a:cubicBezTo>
                  <a:cubicBezTo>
                    <a:pt x="505610" y="144419"/>
                    <a:pt x="488922" y="145334"/>
                    <a:pt x="472234" y="146934"/>
                  </a:cubicBezTo>
                  <a:cubicBezTo>
                    <a:pt x="409827" y="152878"/>
                    <a:pt x="347190" y="151049"/>
                    <a:pt x="284554" y="153106"/>
                  </a:cubicBezTo>
                  <a:cubicBezTo>
                    <a:pt x="230604" y="154021"/>
                    <a:pt x="103503" y="153106"/>
                    <a:pt x="55725" y="150363"/>
                  </a:cubicBezTo>
                  <a:cubicBezTo>
                    <a:pt x="55039" y="150363"/>
                    <a:pt x="54353" y="150363"/>
                    <a:pt x="53668" y="150363"/>
                  </a:cubicBezTo>
                  <a:cubicBezTo>
                    <a:pt x="53439" y="150363"/>
                    <a:pt x="53210" y="150363"/>
                    <a:pt x="52982" y="150363"/>
                  </a:cubicBezTo>
                  <a:cubicBezTo>
                    <a:pt x="52525" y="150363"/>
                    <a:pt x="52067" y="150363"/>
                    <a:pt x="51610" y="150363"/>
                  </a:cubicBezTo>
                  <a:cubicBezTo>
                    <a:pt x="51382" y="150363"/>
                    <a:pt x="51153" y="150363"/>
                    <a:pt x="50924" y="150363"/>
                  </a:cubicBezTo>
                  <a:cubicBezTo>
                    <a:pt x="50467" y="150363"/>
                    <a:pt x="50239" y="150363"/>
                    <a:pt x="49781" y="150363"/>
                  </a:cubicBezTo>
                  <a:cubicBezTo>
                    <a:pt x="49553" y="150363"/>
                    <a:pt x="49324" y="150363"/>
                    <a:pt x="48867" y="150363"/>
                  </a:cubicBezTo>
                  <a:cubicBezTo>
                    <a:pt x="48410" y="150363"/>
                    <a:pt x="48181" y="150363"/>
                    <a:pt x="47724" y="150363"/>
                  </a:cubicBezTo>
                  <a:cubicBezTo>
                    <a:pt x="47495" y="150363"/>
                    <a:pt x="47267" y="150363"/>
                    <a:pt x="46810" y="150363"/>
                  </a:cubicBezTo>
                  <a:cubicBezTo>
                    <a:pt x="46581" y="150363"/>
                    <a:pt x="46124" y="150363"/>
                    <a:pt x="45895" y="150363"/>
                  </a:cubicBezTo>
                  <a:cubicBezTo>
                    <a:pt x="45667" y="150363"/>
                    <a:pt x="45438" y="150363"/>
                    <a:pt x="44981" y="150363"/>
                  </a:cubicBezTo>
                  <a:cubicBezTo>
                    <a:pt x="44752" y="150363"/>
                    <a:pt x="44295" y="150363"/>
                    <a:pt x="44066" y="150363"/>
                  </a:cubicBezTo>
                  <a:cubicBezTo>
                    <a:pt x="43838" y="150363"/>
                    <a:pt x="43609" y="150363"/>
                    <a:pt x="43381" y="150363"/>
                  </a:cubicBezTo>
                  <a:cubicBezTo>
                    <a:pt x="43152" y="150363"/>
                    <a:pt x="42923" y="150363"/>
                    <a:pt x="42466" y="150363"/>
                  </a:cubicBezTo>
                  <a:cubicBezTo>
                    <a:pt x="42238" y="150363"/>
                    <a:pt x="42009" y="150363"/>
                    <a:pt x="41780" y="150363"/>
                  </a:cubicBezTo>
                  <a:cubicBezTo>
                    <a:pt x="41552" y="150363"/>
                    <a:pt x="41323" y="150363"/>
                    <a:pt x="40866" y="150134"/>
                  </a:cubicBezTo>
                  <a:cubicBezTo>
                    <a:pt x="40637" y="150134"/>
                    <a:pt x="40409" y="150134"/>
                    <a:pt x="40180" y="149906"/>
                  </a:cubicBezTo>
                  <a:cubicBezTo>
                    <a:pt x="39952" y="149906"/>
                    <a:pt x="39723" y="149906"/>
                    <a:pt x="39494" y="149677"/>
                  </a:cubicBezTo>
                  <a:cubicBezTo>
                    <a:pt x="39266" y="149677"/>
                    <a:pt x="39037" y="149677"/>
                    <a:pt x="38809" y="149449"/>
                  </a:cubicBezTo>
                  <a:cubicBezTo>
                    <a:pt x="38580" y="149449"/>
                    <a:pt x="38351" y="149220"/>
                    <a:pt x="38123" y="149220"/>
                  </a:cubicBezTo>
                  <a:cubicBezTo>
                    <a:pt x="37894" y="149220"/>
                    <a:pt x="37666" y="148991"/>
                    <a:pt x="37437" y="148991"/>
                  </a:cubicBezTo>
                  <a:cubicBezTo>
                    <a:pt x="37208" y="148991"/>
                    <a:pt x="36980" y="148763"/>
                    <a:pt x="36751" y="148763"/>
                  </a:cubicBezTo>
                  <a:cubicBezTo>
                    <a:pt x="36523" y="148763"/>
                    <a:pt x="36294" y="148534"/>
                    <a:pt x="36065" y="148534"/>
                  </a:cubicBezTo>
                  <a:cubicBezTo>
                    <a:pt x="35837" y="148534"/>
                    <a:pt x="35608" y="148306"/>
                    <a:pt x="35380" y="148306"/>
                  </a:cubicBezTo>
                  <a:cubicBezTo>
                    <a:pt x="35151" y="148306"/>
                    <a:pt x="34922" y="148077"/>
                    <a:pt x="34694" y="148077"/>
                  </a:cubicBezTo>
                  <a:cubicBezTo>
                    <a:pt x="34465" y="148077"/>
                    <a:pt x="34237" y="147848"/>
                    <a:pt x="34008" y="147848"/>
                  </a:cubicBezTo>
                  <a:cubicBezTo>
                    <a:pt x="33779" y="147848"/>
                    <a:pt x="33551" y="147620"/>
                    <a:pt x="33322" y="147620"/>
                  </a:cubicBezTo>
                  <a:cubicBezTo>
                    <a:pt x="33094" y="147620"/>
                    <a:pt x="32865" y="147391"/>
                    <a:pt x="32636" y="147391"/>
                  </a:cubicBezTo>
                  <a:cubicBezTo>
                    <a:pt x="32408" y="147391"/>
                    <a:pt x="32179" y="147163"/>
                    <a:pt x="32179" y="147163"/>
                  </a:cubicBezTo>
                  <a:cubicBezTo>
                    <a:pt x="31951" y="147163"/>
                    <a:pt x="31722" y="146934"/>
                    <a:pt x="31493" y="146934"/>
                  </a:cubicBezTo>
                  <a:cubicBezTo>
                    <a:pt x="31265" y="146705"/>
                    <a:pt x="31036" y="146705"/>
                    <a:pt x="30808" y="146477"/>
                  </a:cubicBezTo>
                  <a:cubicBezTo>
                    <a:pt x="30579" y="146248"/>
                    <a:pt x="30350" y="146020"/>
                    <a:pt x="29893" y="146020"/>
                  </a:cubicBezTo>
                  <a:cubicBezTo>
                    <a:pt x="29665" y="145791"/>
                    <a:pt x="29665" y="145791"/>
                    <a:pt x="29436" y="145562"/>
                  </a:cubicBezTo>
                  <a:cubicBezTo>
                    <a:pt x="29207" y="145334"/>
                    <a:pt x="29207" y="145334"/>
                    <a:pt x="28979" y="145105"/>
                  </a:cubicBezTo>
                  <a:cubicBezTo>
                    <a:pt x="28750" y="144877"/>
                    <a:pt x="28750" y="144877"/>
                    <a:pt x="28522" y="144648"/>
                  </a:cubicBezTo>
                  <a:cubicBezTo>
                    <a:pt x="28293" y="144419"/>
                    <a:pt x="28293" y="144419"/>
                    <a:pt x="28064" y="144191"/>
                  </a:cubicBezTo>
                  <a:cubicBezTo>
                    <a:pt x="27836" y="143962"/>
                    <a:pt x="27836" y="143962"/>
                    <a:pt x="27607" y="143734"/>
                  </a:cubicBezTo>
                  <a:cubicBezTo>
                    <a:pt x="27379" y="143505"/>
                    <a:pt x="27379" y="143505"/>
                    <a:pt x="27150" y="143276"/>
                  </a:cubicBezTo>
                  <a:cubicBezTo>
                    <a:pt x="26921" y="143048"/>
                    <a:pt x="26921" y="143048"/>
                    <a:pt x="26693" y="142819"/>
                  </a:cubicBezTo>
                  <a:cubicBezTo>
                    <a:pt x="26464" y="142591"/>
                    <a:pt x="26464" y="142591"/>
                    <a:pt x="26236" y="142362"/>
                  </a:cubicBezTo>
                  <a:cubicBezTo>
                    <a:pt x="26007" y="142133"/>
                    <a:pt x="26007" y="141905"/>
                    <a:pt x="25778" y="141905"/>
                  </a:cubicBezTo>
                  <a:cubicBezTo>
                    <a:pt x="25550" y="141676"/>
                    <a:pt x="25550" y="141676"/>
                    <a:pt x="25321" y="141448"/>
                  </a:cubicBezTo>
                  <a:cubicBezTo>
                    <a:pt x="25093" y="141219"/>
                    <a:pt x="25093" y="140990"/>
                    <a:pt x="24864" y="140762"/>
                  </a:cubicBezTo>
                  <a:cubicBezTo>
                    <a:pt x="24635" y="140533"/>
                    <a:pt x="24635" y="140305"/>
                    <a:pt x="24407" y="140305"/>
                  </a:cubicBezTo>
                  <a:cubicBezTo>
                    <a:pt x="24178" y="140076"/>
                    <a:pt x="24178" y="139847"/>
                    <a:pt x="23950" y="139619"/>
                  </a:cubicBezTo>
                  <a:cubicBezTo>
                    <a:pt x="23721" y="139390"/>
                    <a:pt x="23721" y="139162"/>
                    <a:pt x="23492" y="139162"/>
                  </a:cubicBezTo>
                  <a:cubicBezTo>
                    <a:pt x="23264" y="138933"/>
                    <a:pt x="23264" y="138704"/>
                    <a:pt x="23035" y="138476"/>
                  </a:cubicBezTo>
                  <a:cubicBezTo>
                    <a:pt x="23035" y="138247"/>
                    <a:pt x="22807" y="138019"/>
                    <a:pt x="22807" y="137790"/>
                  </a:cubicBezTo>
                  <a:cubicBezTo>
                    <a:pt x="22578" y="137561"/>
                    <a:pt x="22578" y="137333"/>
                    <a:pt x="22349" y="137104"/>
                  </a:cubicBezTo>
                  <a:cubicBezTo>
                    <a:pt x="22349" y="136876"/>
                    <a:pt x="22121" y="136647"/>
                    <a:pt x="22121" y="136418"/>
                  </a:cubicBezTo>
                  <a:cubicBezTo>
                    <a:pt x="21892" y="136190"/>
                    <a:pt x="21892" y="135961"/>
                    <a:pt x="21664" y="135733"/>
                  </a:cubicBezTo>
                  <a:cubicBezTo>
                    <a:pt x="21664" y="135504"/>
                    <a:pt x="21435" y="135275"/>
                    <a:pt x="21435" y="135047"/>
                  </a:cubicBezTo>
                  <a:cubicBezTo>
                    <a:pt x="21435" y="134818"/>
                    <a:pt x="21206" y="134590"/>
                    <a:pt x="21206" y="134132"/>
                  </a:cubicBezTo>
                  <a:cubicBezTo>
                    <a:pt x="21206" y="133904"/>
                    <a:pt x="20978" y="133675"/>
                    <a:pt x="20978" y="133447"/>
                  </a:cubicBezTo>
                  <a:cubicBezTo>
                    <a:pt x="20978" y="133218"/>
                    <a:pt x="20749" y="132989"/>
                    <a:pt x="20749" y="132532"/>
                  </a:cubicBezTo>
                  <a:cubicBezTo>
                    <a:pt x="20749" y="132304"/>
                    <a:pt x="20521" y="132075"/>
                    <a:pt x="20521" y="131846"/>
                  </a:cubicBezTo>
                  <a:cubicBezTo>
                    <a:pt x="20521" y="131618"/>
                    <a:pt x="20292" y="131161"/>
                    <a:pt x="20292" y="130932"/>
                  </a:cubicBezTo>
                  <a:cubicBezTo>
                    <a:pt x="20292" y="130703"/>
                    <a:pt x="20063" y="130475"/>
                    <a:pt x="20063" y="130246"/>
                  </a:cubicBezTo>
                  <a:cubicBezTo>
                    <a:pt x="20063" y="130018"/>
                    <a:pt x="19835" y="129560"/>
                    <a:pt x="19835" y="129332"/>
                  </a:cubicBezTo>
                  <a:cubicBezTo>
                    <a:pt x="19835" y="129103"/>
                    <a:pt x="19606" y="128875"/>
                    <a:pt x="19606" y="128646"/>
                  </a:cubicBezTo>
                  <a:cubicBezTo>
                    <a:pt x="19149" y="127046"/>
                    <a:pt x="18692" y="125446"/>
                    <a:pt x="18235" y="123617"/>
                  </a:cubicBezTo>
                  <a:cubicBezTo>
                    <a:pt x="15491" y="113101"/>
                    <a:pt x="12291" y="58009"/>
                    <a:pt x="12748" y="41092"/>
                  </a:cubicBezTo>
                  <a:close/>
                </a:path>
              </a:pathLst>
            </a:custGeom>
            <a:solidFill>
              <a:srgbClr val="000000"/>
            </a:solidFill>
            <a:ln w="2286" cap="flat">
              <a:noFill/>
              <a:prstDash val="solid"/>
              <a:miter/>
            </a:ln>
          </p:spPr>
          <p:txBody>
            <a:bodyPr rtlCol="0" anchor="ctr"/>
            <a:lstStyle/>
            <a:p>
              <a:endParaRPr lang="en-US"/>
            </a:p>
          </p:txBody>
        </p:sp>
        <p:sp>
          <p:nvSpPr>
            <p:cNvPr id="238" name="Freeform 1739">
              <a:extLst>
                <a:ext uri="{FF2B5EF4-FFF2-40B4-BE49-F238E27FC236}">
                  <a16:creationId xmlns:a16="http://schemas.microsoft.com/office/drawing/2014/main" id="{0FF5DBB3-BBA9-E6CE-94CF-E77E11FBB3D5}"/>
                </a:ext>
              </a:extLst>
            </p:cNvPr>
            <p:cNvSpPr/>
            <p:nvPr/>
          </p:nvSpPr>
          <p:spPr>
            <a:xfrm>
              <a:off x="3884047" y="1991207"/>
              <a:ext cx="129992" cy="123836"/>
            </a:xfrm>
            <a:custGeom>
              <a:avLst/>
              <a:gdLst>
                <a:gd name="connsiteX0" fmla="*/ 99817 w 129992"/>
                <a:gd name="connsiteY0" fmla="*/ 1498 h 123836"/>
                <a:gd name="connsiteX1" fmla="*/ 5405 w 129992"/>
                <a:gd name="connsiteY1" fmla="*/ 9499 h 123836"/>
                <a:gd name="connsiteX2" fmla="*/ 6548 w 129992"/>
                <a:gd name="connsiteY2" fmla="*/ 98653 h 123836"/>
                <a:gd name="connsiteX3" fmla="*/ 37866 w 129992"/>
                <a:gd name="connsiteY3" fmla="*/ 123799 h 123836"/>
                <a:gd name="connsiteX4" fmla="*/ 107589 w 129992"/>
                <a:gd name="connsiteY4" fmla="*/ 123342 h 123836"/>
                <a:gd name="connsiteX5" fmla="*/ 129992 w 129992"/>
                <a:gd name="connsiteY5" fmla="*/ 101854 h 123836"/>
                <a:gd name="connsiteX6" fmla="*/ 123134 w 129992"/>
                <a:gd name="connsiteY6" fmla="*/ 19786 h 123836"/>
                <a:gd name="connsiteX7" fmla="*/ 99817 w 129992"/>
                <a:gd name="connsiteY7" fmla="*/ 1498 h 123836"/>
                <a:gd name="connsiteX8" fmla="*/ 114676 w 129992"/>
                <a:gd name="connsiteY8" fmla="*/ 98882 h 123836"/>
                <a:gd name="connsiteX9" fmla="*/ 102560 w 129992"/>
                <a:gd name="connsiteY9" fmla="*/ 109398 h 123836"/>
                <a:gd name="connsiteX10" fmla="*/ 44039 w 129992"/>
                <a:gd name="connsiteY10" fmla="*/ 112598 h 123836"/>
                <a:gd name="connsiteX11" fmla="*/ 19578 w 129992"/>
                <a:gd name="connsiteY11" fmla="*/ 94081 h 123836"/>
                <a:gd name="connsiteX12" fmla="*/ 16378 w 129992"/>
                <a:gd name="connsiteY12" fmla="*/ 31674 h 123836"/>
                <a:gd name="connsiteX13" fmla="*/ 38324 w 129992"/>
                <a:gd name="connsiteY13" fmla="*/ 13843 h 123836"/>
                <a:gd name="connsiteX14" fmla="*/ 63012 w 129992"/>
                <a:gd name="connsiteY14" fmla="*/ 14986 h 123836"/>
                <a:gd name="connsiteX15" fmla="*/ 75128 w 129992"/>
                <a:gd name="connsiteY15" fmla="*/ 14986 h 123836"/>
                <a:gd name="connsiteX16" fmla="*/ 113076 w 129992"/>
                <a:gd name="connsiteY16" fmla="*/ 44704 h 123836"/>
                <a:gd name="connsiteX17" fmla="*/ 114676 w 129992"/>
                <a:gd name="connsiteY17" fmla="*/ 98882 h 12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9992" h="123836">
                  <a:moveTo>
                    <a:pt x="99817" y="1498"/>
                  </a:moveTo>
                  <a:cubicBezTo>
                    <a:pt x="75814" y="1498"/>
                    <a:pt x="10206" y="-5131"/>
                    <a:pt x="5405" y="9499"/>
                  </a:cubicBezTo>
                  <a:cubicBezTo>
                    <a:pt x="-3739" y="37389"/>
                    <a:pt x="147" y="70993"/>
                    <a:pt x="6548" y="98653"/>
                  </a:cubicBezTo>
                  <a:cubicBezTo>
                    <a:pt x="11577" y="120599"/>
                    <a:pt x="15692" y="123571"/>
                    <a:pt x="37866" y="123799"/>
                  </a:cubicBezTo>
                  <a:cubicBezTo>
                    <a:pt x="61184" y="124028"/>
                    <a:pt x="84272" y="123114"/>
                    <a:pt x="107589" y="123342"/>
                  </a:cubicBezTo>
                  <a:cubicBezTo>
                    <a:pt x="123820" y="123571"/>
                    <a:pt x="129992" y="118313"/>
                    <a:pt x="129992" y="101854"/>
                  </a:cubicBezTo>
                  <a:cubicBezTo>
                    <a:pt x="129992" y="93167"/>
                    <a:pt x="129764" y="38074"/>
                    <a:pt x="123134" y="19786"/>
                  </a:cubicBezTo>
                  <a:cubicBezTo>
                    <a:pt x="118334" y="6070"/>
                    <a:pt x="113304" y="1498"/>
                    <a:pt x="99817" y="1498"/>
                  </a:cubicBezTo>
                  <a:close/>
                  <a:moveTo>
                    <a:pt x="114676" y="98882"/>
                  </a:moveTo>
                  <a:cubicBezTo>
                    <a:pt x="114447" y="106197"/>
                    <a:pt x="109418" y="108940"/>
                    <a:pt x="102560" y="109398"/>
                  </a:cubicBezTo>
                  <a:cubicBezTo>
                    <a:pt x="83129" y="110312"/>
                    <a:pt x="63698" y="112369"/>
                    <a:pt x="44039" y="112598"/>
                  </a:cubicBezTo>
                  <a:cubicBezTo>
                    <a:pt x="27122" y="112827"/>
                    <a:pt x="23465" y="109626"/>
                    <a:pt x="19578" y="94081"/>
                  </a:cubicBezTo>
                  <a:cubicBezTo>
                    <a:pt x="14321" y="73507"/>
                    <a:pt x="12492" y="52476"/>
                    <a:pt x="16378" y="31674"/>
                  </a:cubicBezTo>
                  <a:cubicBezTo>
                    <a:pt x="19350" y="16129"/>
                    <a:pt x="23007" y="13614"/>
                    <a:pt x="38324" y="13843"/>
                  </a:cubicBezTo>
                  <a:cubicBezTo>
                    <a:pt x="46325" y="13843"/>
                    <a:pt x="54326" y="14529"/>
                    <a:pt x="63012" y="14986"/>
                  </a:cubicBezTo>
                  <a:cubicBezTo>
                    <a:pt x="66441" y="14986"/>
                    <a:pt x="70785" y="14986"/>
                    <a:pt x="75128" y="14986"/>
                  </a:cubicBezTo>
                  <a:cubicBezTo>
                    <a:pt x="103703" y="15672"/>
                    <a:pt x="110790" y="15900"/>
                    <a:pt x="113076" y="44704"/>
                  </a:cubicBezTo>
                  <a:cubicBezTo>
                    <a:pt x="114447" y="60477"/>
                    <a:pt x="115133" y="83109"/>
                    <a:pt x="114676" y="98882"/>
                  </a:cubicBezTo>
                  <a:close/>
                </a:path>
              </a:pathLst>
            </a:custGeom>
            <a:solidFill>
              <a:srgbClr val="000000"/>
            </a:solidFill>
            <a:ln w="2286" cap="flat">
              <a:noFill/>
              <a:prstDash val="solid"/>
              <a:miter/>
            </a:ln>
          </p:spPr>
          <p:txBody>
            <a:bodyPr rtlCol="0" anchor="ctr"/>
            <a:lstStyle/>
            <a:p>
              <a:endParaRPr lang="en-US"/>
            </a:p>
          </p:txBody>
        </p:sp>
        <p:sp>
          <p:nvSpPr>
            <p:cNvPr id="239" name="Freeform 1740">
              <a:extLst>
                <a:ext uri="{FF2B5EF4-FFF2-40B4-BE49-F238E27FC236}">
                  <a16:creationId xmlns:a16="http://schemas.microsoft.com/office/drawing/2014/main" id="{A123DDE5-76B2-EE1F-9F0C-982DCA5DDBD0}"/>
                </a:ext>
              </a:extLst>
            </p:cNvPr>
            <p:cNvSpPr/>
            <p:nvPr/>
          </p:nvSpPr>
          <p:spPr>
            <a:xfrm>
              <a:off x="4035990" y="1990774"/>
              <a:ext cx="125379" cy="123591"/>
            </a:xfrm>
            <a:custGeom>
              <a:avLst/>
              <a:gdLst>
                <a:gd name="connsiteX0" fmla="*/ 125039 w 125379"/>
                <a:gd name="connsiteY0" fmla="*/ 48566 h 123591"/>
                <a:gd name="connsiteX1" fmla="*/ 125039 w 125379"/>
                <a:gd name="connsiteY1" fmla="*/ 26620 h 123591"/>
                <a:gd name="connsiteX2" fmla="*/ 125039 w 125379"/>
                <a:gd name="connsiteY2" fmla="*/ 22277 h 123591"/>
                <a:gd name="connsiteX3" fmla="*/ 106751 w 125379"/>
                <a:gd name="connsiteY3" fmla="*/ 3760 h 123591"/>
                <a:gd name="connsiteX4" fmla="*/ 19654 w 125379"/>
                <a:gd name="connsiteY4" fmla="*/ 103 h 123591"/>
                <a:gd name="connsiteX5" fmla="*/ 1138 w 125379"/>
                <a:gd name="connsiteY5" fmla="*/ 14733 h 123591"/>
                <a:gd name="connsiteX6" fmla="*/ 4795 w 125379"/>
                <a:gd name="connsiteY6" fmla="*/ 108002 h 123591"/>
                <a:gd name="connsiteX7" fmla="*/ 23312 w 125379"/>
                <a:gd name="connsiteY7" fmla="*/ 122175 h 123591"/>
                <a:gd name="connsiteX8" fmla="*/ 101722 w 125379"/>
                <a:gd name="connsiteY8" fmla="*/ 123318 h 123591"/>
                <a:gd name="connsiteX9" fmla="*/ 124810 w 125379"/>
                <a:gd name="connsiteY9" fmla="*/ 104573 h 123591"/>
                <a:gd name="connsiteX10" fmla="*/ 125039 w 125379"/>
                <a:gd name="connsiteY10" fmla="*/ 48566 h 123591"/>
                <a:gd name="connsiteX11" fmla="*/ 98979 w 125379"/>
                <a:gd name="connsiteY11" fmla="*/ 109145 h 123591"/>
                <a:gd name="connsiteX12" fmla="*/ 31313 w 125379"/>
                <a:gd name="connsiteY12" fmla="*/ 109602 h 123591"/>
                <a:gd name="connsiteX13" fmla="*/ 16225 w 125379"/>
                <a:gd name="connsiteY13" fmla="*/ 93829 h 123591"/>
                <a:gd name="connsiteX14" fmla="*/ 10968 w 125379"/>
                <a:gd name="connsiteY14" fmla="*/ 28678 h 123591"/>
                <a:gd name="connsiteX15" fmla="*/ 25827 w 125379"/>
                <a:gd name="connsiteY15" fmla="*/ 14047 h 123591"/>
                <a:gd name="connsiteX16" fmla="*/ 88920 w 125379"/>
                <a:gd name="connsiteY16" fmla="*/ 14276 h 123591"/>
                <a:gd name="connsiteX17" fmla="*/ 113380 w 125379"/>
                <a:gd name="connsiteY17" fmla="*/ 39422 h 123591"/>
                <a:gd name="connsiteX18" fmla="*/ 113380 w 125379"/>
                <a:gd name="connsiteY18" fmla="*/ 65482 h 123591"/>
                <a:gd name="connsiteX19" fmla="*/ 113838 w 125379"/>
                <a:gd name="connsiteY19" fmla="*/ 65482 h 123591"/>
                <a:gd name="connsiteX20" fmla="*/ 113838 w 125379"/>
                <a:gd name="connsiteY20" fmla="*/ 91771 h 123591"/>
                <a:gd name="connsiteX21" fmla="*/ 98979 w 125379"/>
                <a:gd name="connsiteY21" fmla="*/ 109145 h 1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5379" h="123591">
                  <a:moveTo>
                    <a:pt x="125039" y="48566"/>
                  </a:moveTo>
                  <a:cubicBezTo>
                    <a:pt x="125039" y="41251"/>
                    <a:pt x="125039" y="33936"/>
                    <a:pt x="125039" y="26620"/>
                  </a:cubicBezTo>
                  <a:cubicBezTo>
                    <a:pt x="125039" y="25249"/>
                    <a:pt x="125039" y="23649"/>
                    <a:pt x="125039" y="22277"/>
                  </a:cubicBezTo>
                  <a:cubicBezTo>
                    <a:pt x="123667" y="7189"/>
                    <a:pt x="121610" y="4446"/>
                    <a:pt x="106751" y="3760"/>
                  </a:cubicBezTo>
                  <a:cubicBezTo>
                    <a:pt x="77719" y="2389"/>
                    <a:pt x="48687" y="1246"/>
                    <a:pt x="19654" y="103"/>
                  </a:cubicBezTo>
                  <a:cubicBezTo>
                    <a:pt x="4110" y="-354"/>
                    <a:pt x="2509" y="103"/>
                    <a:pt x="1138" y="14733"/>
                  </a:cubicBezTo>
                  <a:cubicBezTo>
                    <a:pt x="-1834" y="45823"/>
                    <a:pt x="1595" y="77141"/>
                    <a:pt x="4795" y="108002"/>
                  </a:cubicBezTo>
                  <a:cubicBezTo>
                    <a:pt x="5938" y="117832"/>
                    <a:pt x="12796" y="123318"/>
                    <a:pt x="23312" y="122175"/>
                  </a:cubicBezTo>
                  <a:cubicBezTo>
                    <a:pt x="49372" y="119661"/>
                    <a:pt x="75433" y="121032"/>
                    <a:pt x="101722" y="123318"/>
                  </a:cubicBezTo>
                  <a:cubicBezTo>
                    <a:pt x="118410" y="124690"/>
                    <a:pt x="122067" y="121261"/>
                    <a:pt x="124810" y="104573"/>
                  </a:cubicBezTo>
                  <a:cubicBezTo>
                    <a:pt x="126182" y="97715"/>
                    <a:pt x="124582" y="60225"/>
                    <a:pt x="125039" y="48566"/>
                  </a:cubicBezTo>
                  <a:close/>
                  <a:moveTo>
                    <a:pt x="98979" y="109145"/>
                  </a:moveTo>
                  <a:cubicBezTo>
                    <a:pt x="76576" y="109831"/>
                    <a:pt x="53944" y="109602"/>
                    <a:pt x="31313" y="109602"/>
                  </a:cubicBezTo>
                  <a:cubicBezTo>
                    <a:pt x="21255" y="109602"/>
                    <a:pt x="17140" y="101830"/>
                    <a:pt x="16225" y="93829"/>
                  </a:cubicBezTo>
                  <a:cubicBezTo>
                    <a:pt x="13711" y="72112"/>
                    <a:pt x="12111" y="50395"/>
                    <a:pt x="10968" y="28678"/>
                  </a:cubicBezTo>
                  <a:cubicBezTo>
                    <a:pt x="10510" y="19305"/>
                    <a:pt x="15768" y="14047"/>
                    <a:pt x="25827" y="14047"/>
                  </a:cubicBezTo>
                  <a:cubicBezTo>
                    <a:pt x="46858" y="14276"/>
                    <a:pt x="67889" y="13590"/>
                    <a:pt x="88920" y="14276"/>
                  </a:cubicBezTo>
                  <a:cubicBezTo>
                    <a:pt x="108580" y="14962"/>
                    <a:pt x="112923" y="19762"/>
                    <a:pt x="113380" y="39422"/>
                  </a:cubicBezTo>
                  <a:cubicBezTo>
                    <a:pt x="113609" y="48109"/>
                    <a:pt x="113380" y="56796"/>
                    <a:pt x="113380" y="65482"/>
                  </a:cubicBezTo>
                  <a:cubicBezTo>
                    <a:pt x="113609" y="65482"/>
                    <a:pt x="113609" y="65482"/>
                    <a:pt x="113838" y="65482"/>
                  </a:cubicBezTo>
                  <a:cubicBezTo>
                    <a:pt x="113838" y="74169"/>
                    <a:pt x="113609" y="82856"/>
                    <a:pt x="113838" y="91771"/>
                  </a:cubicBezTo>
                  <a:cubicBezTo>
                    <a:pt x="114066" y="102287"/>
                    <a:pt x="109266" y="108916"/>
                    <a:pt x="98979" y="109145"/>
                  </a:cubicBezTo>
                  <a:close/>
                </a:path>
              </a:pathLst>
            </a:custGeom>
            <a:solidFill>
              <a:srgbClr val="000000"/>
            </a:solidFill>
            <a:ln w="2286" cap="flat">
              <a:noFill/>
              <a:prstDash val="solid"/>
              <a:miter/>
            </a:ln>
          </p:spPr>
          <p:txBody>
            <a:bodyPr rtlCol="0" anchor="ctr"/>
            <a:lstStyle/>
            <a:p>
              <a:endParaRPr lang="en-US"/>
            </a:p>
          </p:txBody>
        </p:sp>
        <p:sp>
          <p:nvSpPr>
            <p:cNvPr id="240" name="Freeform 1741">
              <a:extLst>
                <a:ext uri="{FF2B5EF4-FFF2-40B4-BE49-F238E27FC236}">
                  <a16:creationId xmlns:a16="http://schemas.microsoft.com/office/drawing/2014/main" id="{913B105E-C256-CD29-0620-F4587512BC3B}"/>
                </a:ext>
              </a:extLst>
            </p:cNvPr>
            <p:cNvSpPr/>
            <p:nvPr/>
          </p:nvSpPr>
          <p:spPr>
            <a:xfrm>
              <a:off x="3895666" y="2359632"/>
              <a:ext cx="116696" cy="116789"/>
            </a:xfrm>
            <a:custGeom>
              <a:avLst/>
              <a:gdLst>
                <a:gd name="connsiteX0" fmla="*/ 80882 w 116696"/>
                <a:gd name="connsiteY0" fmla="*/ 434 h 116789"/>
                <a:gd name="connsiteX1" fmla="*/ 22361 w 116696"/>
                <a:gd name="connsiteY1" fmla="*/ 1349 h 116789"/>
                <a:gd name="connsiteX2" fmla="*/ 187 w 116696"/>
                <a:gd name="connsiteY2" fmla="*/ 26037 h 116789"/>
                <a:gd name="connsiteX3" fmla="*/ 872 w 116696"/>
                <a:gd name="connsiteY3" fmla="*/ 58727 h 116789"/>
                <a:gd name="connsiteX4" fmla="*/ 65338 w 116696"/>
                <a:gd name="connsiteY4" fmla="*/ 116334 h 116789"/>
                <a:gd name="connsiteX5" fmla="*/ 78368 w 116696"/>
                <a:gd name="connsiteY5" fmla="*/ 116334 h 116789"/>
                <a:gd name="connsiteX6" fmla="*/ 93455 w 116696"/>
                <a:gd name="connsiteY6" fmla="*/ 115649 h 116789"/>
                <a:gd name="connsiteX7" fmla="*/ 115172 w 116696"/>
                <a:gd name="connsiteY7" fmla="*/ 91874 h 116789"/>
                <a:gd name="connsiteX8" fmla="*/ 115858 w 116696"/>
                <a:gd name="connsiteY8" fmla="*/ 24437 h 116789"/>
                <a:gd name="connsiteX9" fmla="*/ 80882 w 116696"/>
                <a:gd name="connsiteY9" fmla="*/ 434 h 116789"/>
                <a:gd name="connsiteX10" fmla="*/ 101456 w 116696"/>
                <a:gd name="connsiteY10" fmla="*/ 84330 h 116789"/>
                <a:gd name="connsiteX11" fmla="*/ 77682 w 116696"/>
                <a:gd name="connsiteY11" fmla="*/ 104676 h 116789"/>
                <a:gd name="connsiteX12" fmla="*/ 62366 w 116696"/>
                <a:gd name="connsiteY12" fmla="*/ 104676 h 116789"/>
                <a:gd name="connsiteX13" fmla="*/ 13217 w 116696"/>
                <a:gd name="connsiteY13" fmla="*/ 61928 h 116789"/>
                <a:gd name="connsiteX14" fmla="*/ 11845 w 116696"/>
                <a:gd name="connsiteY14" fmla="*/ 46840 h 116789"/>
                <a:gd name="connsiteX15" fmla="*/ 27847 w 116696"/>
                <a:gd name="connsiteY15" fmla="*/ 12550 h 116789"/>
                <a:gd name="connsiteX16" fmla="*/ 76082 w 116696"/>
                <a:gd name="connsiteY16" fmla="*/ 13236 h 116789"/>
                <a:gd name="connsiteX17" fmla="*/ 103971 w 116696"/>
                <a:gd name="connsiteY17" fmla="*/ 40896 h 116789"/>
                <a:gd name="connsiteX18" fmla="*/ 101456 w 116696"/>
                <a:gd name="connsiteY18" fmla="*/ 84330 h 11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696" h="116789">
                  <a:moveTo>
                    <a:pt x="80882" y="434"/>
                  </a:moveTo>
                  <a:cubicBezTo>
                    <a:pt x="74253" y="1349"/>
                    <a:pt x="35391" y="434"/>
                    <a:pt x="22361" y="1349"/>
                  </a:cubicBezTo>
                  <a:cubicBezTo>
                    <a:pt x="7959" y="2492"/>
                    <a:pt x="644" y="11407"/>
                    <a:pt x="187" y="26037"/>
                  </a:cubicBezTo>
                  <a:cubicBezTo>
                    <a:pt x="-42" y="37010"/>
                    <a:pt x="-271" y="47983"/>
                    <a:pt x="872" y="58727"/>
                  </a:cubicBezTo>
                  <a:cubicBezTo>
                    <a:pt x="5902" y="108562"/>
                    <a:pt x="10702" y="119306"/>
                    <a:pt x="65338" y="116334"/>
                  </a:cubicBezTo>
                  <a:cubicBezTo>
                    <a:pt x="68081" y="116334"/>
                    <a:pt x="73339" y="116334"/>
                    <a:pt x="78368" y="116334"/>
                  </a:cubicBezTo>
                  <a:cubicBezTo>
                    <a:pt x="83397" y="116334"/>
                    <a:pt x="88655" y="116563"/>
                    <a:pt x="93455" y="115649"/>
                  </a:cubicBezTo>
                  <a:cubicBezTo>
                    <a:pt x="111515" y="112677"/>
                    <a:pt x="114029" y="109934"/>
                    <a:pt x="115172" y="91874"/>
                  </a:cubicBezTo>
                  <a:cubicBezTo>
                    <a:pt x="116087" y="78158"/>
                    <a:pt x="117687" y="32895"/>
                    <a:pt x="115858" y="24437"/>
                  </a:cubicBezTo>
                  <a:cubicBezTo>
                    <a:pt x="111972" y="6378"/>
                    <a:pt x="99628" y="-2080"/>
                    <a:pt x="80882" y="434"/>
                  </a:cubicBezTo>
                  <a:close/>
                  <a:moveTo>
                    <a:pt x="101456" y="84330"/>
                  </a:moveTo>
                  <a:cubicBezTo>
                    <a:pt x="99399" y="101933"/>
                    <a:pt x="95970" y="104447"/>
                    <a:pt x="77682" y="104676"/>
                  </a:cubicBezTo>
                  <a:cubicBezTo>
                    <a:pt x="72653" y="104676"/>
                    <a:pt x="67624" y="104676"/>
                    <a:pt x="62366" y="104676"/>
                  </a:cubicBezTo>
                  <a:cubicBezTo>
                    <a:pt x="23275" y="106276"/>
                    <a:pt x="18017" y="101475"/>
                    <a:pt x="13217" y="61928"/>
                  </a:cubicBezTo>
                  <a:cubicBezTo>
                    <a:pt x="12531" y="56898"/>
                    <a:pt x="12074" y="51869"/>
                    <a:pt x="11845" y="46840"/>
                  </a:cubicBezTo>
                  <a:cubicBezTo>
                    <a:pt x="11159" y="24894"/>
                    <a:pt x="5902" y="18951"/>
                    <a:pt x="27847" y="12550"/>
                  </a:cubicBezTo>
                  <a:cubicBezTo>
                    <a:pt x="41563" y="8664"/>
                    <a:pt x="62594" y="14150"/>
                    <a:pt x="76082" y="13236"/>
                  </a:cubicBezTo>
                  <a:cubicBezTo>
                    <a:pt x="94598" y="11864"/>
                    <a:pt x="103971" y="21694"/>
                    <a:pt x="103971" y="40896"/>
                  </a:cubicBezTo>
                  <a:cubicBezTo>
                    <a:pt x="104200" y="55298"/>
                    <a:pt x="103057" y="69929"/>
                    <a:pt x="101456" y="84330"/>
                  </a:cubicBezTo>
                  <a:close/>
                </a:path>
              </a:pathLst>
            </a:custGeom>
            <a:solidFill>
              <a:srgbClr val="000000"/>
            </a:solidFill>
            <a:ln w="2286" cap="flat">
              <a:noFill/>
              <a:prstDash val="solid"/>
              <a:miter/>
            </a:ln>
          </p:spPr>
          <p:txBody>
            <a:bodyPr rtlCol="0" anchor="ctr"/>
            <a:lstStyle/>
            <a:p>
              <a:endParaRPr lang="en-US"/>
            </a:p>
          </p:txBody>
        </p:sp>
        <p:sp>
          <p:nvSpPr>
            <p:cNvPr id="241" name="Freeform 1742">
              <a:extLst>
                <a:ext uri="{FF2B5EF4-FFF2-40B4-BE49-F238E27FC236}">
                  <a16:creationId xmlns:a16="http://schemas.microsoft.com/office/drawing/2014/main" id="{4EC65BF8-3B3F-81C2-6BF4-FDC4417D4515}"/>
                </a:ext>
              </a:extLst>
            </p:cNvPr>
            <p:cNvSpPr/>
            <p:nvPr/>
          </p:nvSpPr>
          <p:spPr>
            <a:xfrm>
              <a:off x="4320802" y="1995188"/>
              <a:ext cx="110533" cy="114243"/>
            </a:xfrm>
            <a:custGeom>
              <a:avLst/>
              <a:gdLst>
                <a:gd name="connsiteX0" fmla="*/ 95344 w 110533"/>
                <a:gd name="connsiteY0" fmla="*/ 1404 h 114243"/>
                <a:gd name="connsiteX1" fmla="*/ 30879 w 110533"/>
                <a:gd name="connsiteY1" fmla="*/ 490 h 114243"/>
                <a:gd name="connsiteX2" fmla="*/ 3676 w 110533"/>
                <a:gd name="connsiteY2" fmla="*/ 26093 h 114243"/>
                <a:gd name="connsiteX3" fmla="*/ 18 w 110533"/>
                <a:gd name="connsiteY3" fmla="*/ 95359 h 114243"/>
                <a:gd name="connsiteX4" fmla="*/ 23335 w 110533"/>
                <a:gd name="connsiteY4" fmla="*/ 113875 h 114243"/>
                <a:gd name="connsiteX5" fmla="*/ 91001 w 110533"/>
                <a:gd name="connsiteY5" fmla="*/ 110675 h 114243"/>
                <a:gd name="connsiteX6" fmla="*/ 106774 w 110533"/>
                <a:gd name="connsiteY6" fmla="*/ 89415 h 114243"/>
                <a:gd name="connsiteX7" fmla="*/ 110432 w 110533"/>
                <a:gd name="connsiteY7" fmla="*/ 43924 h 114243"/>
                <a:gd name="connsiteX8" fmla="*/ 110432 w 110533"/>
                <a:gd name="connsiteY8" fmla="*/ 15577 h 114243"/>
                <a:gd name="connsiteX9" fmla="*/ 95344 w 110533"/>
                <a:gd name="connsiteY9" fmla="*/ 1404 h 114243"/>
                <a:gd name="connsiteX10" fmla="*/ 95344 w 110533"/>
                <a:gd name="connsiteY10" fmla="*/ 79814 h 114243"/>
                <a:gd name="connsiteX11" fmla="*/ 85743 w 110533"/>
                <a:gd name="connsiteY11" fmla="*/ 96730 h 114243"/>
                <a:gd name="connsiteX12" fmla="*/ 13734 w 110533"/>
                <a:gd name="connsiteY12" fmla="*/ 93758 h 114243"/>
                <a:gd name="connsiteX13" fmla="*/ 14420 w 110533"/>
                <a:gd name="connsiteY13" fmla="*/ 74785 h 114243"/>
                <a:gd name="connsiteX14" fmla="*/ 14420 w 110533"/>
                <a:gd name="connsiteY14" fmla="*/ 63812 h 114243"/>
                <a:gd name="connsiteX15" fmla="*/ 17163 w 110533"/>
                <a:gd name="connsiteY15" fmla="*/ 29065 h 114243"/>
                <a:gd name="connsiteX16" fmla="*/ 33851 w 110533"/>
                <a:gd name="connsiteY16" fmla="*/ 13291 h 114243"/>
                <a:gd name="connsiteX17" fmla="*/ 89629 w 110533"/>
                <a:gd name="connsiteY17" fmla="*/ 14434 h 114243"/>
                <a:gd name="connsiteX18" fmla="*/ 96716 w 110533"/>
                <a:gd name="connsiteY18" fmla="*/ 25178 h 114243"/>
                <a:gd name="connsiteX19" fmla="*/ 95344 w 110533"/>
                <a:gd name="connsiteY19" fmla="*/ 79814 h 11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533" h="114243">
                  <a:moveTo>
                    <a:pt x="95344" y="1404"/>
                  </a:moveTo>
                  <a:cubicBezTo>
                    <a:pt x="74999" y="1404"/>
                    <a:pt x="50996" y="2547"/>
                    <a:pt x="30879" y="490"/>
                  </a:cubicBezTo>
                  <a:cubicBezTo>
                    <a:pt x="8019" y="-1796"/>
                    <a:pt x="5047" y="3461"/>
                    <a:pt x="3676" y="26093"/>
                  </a:cubicBezTo>
                  <a:cubicBezTo>
                    <a:pt x="2304" y="49181"/>
                    <a:pt x="704" y="72270"/>
                    <a:pt x="18" y="95359"/>
                  </a:cubicBezTo>
                  <a:cubicBezTo>
                    <a:pt x="-439" y="110903"/>
                    <a:pt x="7791" y="115704"/>
                    <a:pt x="23335" y="113875"/>
                  </a:cubicBezTo>
                  <a:cubicBezTo>
                    <a:pt x="45052" y="111361"/>
                    <a:pt x="69284" y="111589"/>
                    <a:pt x="91001" y="110675"/>
                  </a:cubicBezTo>
                  <a:cubicBezTo>
                    <a:pt x="106088" y="109989"/>
                    <a:pt x="104260" y="105417"/>
                    <a:pt x="106774" y="89415"/>
                  </a:cubicBezTo>
                  <a:cubicBezTo>
                    <a:pt x="109289" y="74327"/>
                    <a:pt x="110432" y="59240"/>
                    <a:pt x="110432" y="43924"/>
                  </a:cubicBezTo>
                  <a:cubicBezTo>
                    <a:pt x="110432" y="34551"/>
                    <a:pt x="110660" y="25178"/>
                    <a:pt x="110432" y="15577"/>
                  </a:cubicBezTo>
                  <a:cubicBezTo>
                    <a:pt x="109975" y="6433"/>
                    <a:pt x="105174" y="1404"/>
                    <a:pt x="95344" y="1404"/>
                  </a:cubicBezTo>
                  <a:close/>
                  <a:moveTo>
                    <a:pt x="95344" y="79814"/>
                  </a:moveTo>
                  <a:cubicBezTo>
                    <a:pt x="93744" y="89644"/>
                    <a:pt x="96487" y="95816"/>
                    <a:pt x="85743" y="96730"/>
                  </a:cubicBezTo>
                  <a:cubicBezTo>
                    <a:pt x="69055" y="98330"/>
                    <a:pt x="14191" y="105646"/>
                    <a:pt x="13734" y="93758"/>
                  </a:cubicBezTo>
                  <a:cubicBezTo>
                    <a:pt x="13734" y="90101"/>
                    <a:pt x="14191" y="78442"/>
                    <a:pt x="14420" y="74785"/>
                  </a:cubicBezTo>
                  <a:cubicBezTo>
                    <a:pt x="14649" y="71127"/>
                    <a:pt x="14420" y="67469"/>
                    <a:pt x="14420" y="63812"/>
                  </a:cubicBezTo>
                  <a:cubicBezTo>
                    <a:pt x="14877" y="52153"/>
                    <a:pt x="14649" y="40723"/>
                    <a:pt x="17163" y="29065"/>
                  </a:cubicBezTo>
                  <a:cubicBezTo>
                    <a:pt x="19678" y="16949"/>
                    <a:pt x="22192" y="14891"/>
                    <a:pt x="33851" y="13291"/>
                  </a:cubicBezTo>
                  <a:cubicBezTo>
                    <a:pt x="51682" y="10777"/>
                    <a:pt x="72256" y="13977"/>
                    <a:pt x="89629" y="14434"/>
                  </a:cubicBezTo>
                  <a:cubicBezTo>
                    <a:pt x="94887" y="14434"/>
                    <a:pt x="96487" y="20378"/>
                    <a:pt x="96716" y="25178"/>
                  </a:cubicBezTo>
                  <a:cubicBezTo>
                    <a:pt x="97630" y="43695"/>
                    <a:pt x="98316" y="61754"/>
                    <a:pt x="95344" y="79814"/>
                  </a:cubicBezTo>
                  <a:close/>
                </a:path>
              </a:pathLst>
            </a:custGeom>
            <a:solidFill>
              <a:srgbClr val="000000"/>
            </a:solidFill>
            <a:ln w="2286" cap="flat">
              <a:noFill/>
              <a:prstDash val="solid"/>
              <a:miter/>
            </a:ln>
          </p:spPr>
          <p:txBody>
            <a:bodyPr rtlCol="0" anchor="ctr"/>
            <a:lstStyle/>
            <a:p>
              <a:endParaRPr lang="en-US"/>
            </a:p>
          </p:txBody>
        </p:sp>
        <p:sp>
          <p:nvSpPr>
            <p:cNvPr id="242" name="Freeform 1743">
              <a:extLst>
                <a:ext uri="{FF2B5EF4-FFF2-40B4-BE49-F238E27FC236}">
                  <a16:creationId xmlns:a16="http://schemas.microsoft.com/office/drawing/2014/main" id="{548D9D1B-2C12-B41E-6005-4AFEBE346A44}"/>
                </a:ext>
              </a:extLst>
            </p:cNvPr>
            <p:cNvSpPr/>
            <p:nvPr/>
          </p:nvSpPr>
          <p:spPr>
            <a:xfrm>
              <a:off x="4186315" y="1994983"/>
              <a:ext cx="111114" cy="119384"/>
            </a:xfrm>
            <a:custGeom>
              <a:avLst/>
              <a:gdLst>
                <a:gd name="connsiteX0" fmla="*/ 20662 w 111114"/>
                <a:gd name="connsiteY0" fmla="*/ 116823 h 119384"/>
                <a:gd name="connsiteX1" fmla="*/ 85585 w 111114"/>
                <a:gd name="connsiteY1" fmla="*/ 119338 h 119384"/>
                <a:gd name="connsiteX2" fmla="*/ 108445 w 111114"/>
                <a:gd name="connsiteY2" fmla="*/ 98993 h 119384"/>
                <a:gd name="connsiteX3" fmla="*/ 110273 w 111114"/>
                <a:gd name="connsiteY3" fmla="*/ 14182 h 119384"/>
                <a:gd name="connsiteX4" fmla="*/ 97015 w 111114"/>
                <a:gd name="connsiteY4" fmla="*/ 1838 h 119384"/>
                <a:gd name="connsiteX5" fmla="*/ 27749 w 111114"/>
                <a:gd name="connsiteY5" fmla="*/ 9 h 119384"/>
                <a:gd name="connsiteX6" fmla="*/ 774 w 111114"/>
                <a:gd name="connsiteY6" fmla="*/ 24698 h 119384"/>
                <a:gd name="connsiteX7" fmla="*/ 774 w 111114"/>
                <a:gd name="connsiteY7" fmla="*/ 96249 h 119384"/>
                <a:gd name="connsiteX8" fmla="*/ 20662 w 111114"/>
                <a:gd name="connsiteY8" fmla="*/ 116823 h 119384"/>
                <a:gd name="connsiteX9" fmla="*/ 49237 w 111114"/>
                <a:gd name="connsiteY9" fmla="*/ 12810 h 119384"/>
                <a:gd name="connsiteX10" fmla="*/ 82613 w 111114"/>
                <a:gd name="connsiteY10" fmla="*/ 13953 h 119384"/>
                <a:gd name="connsiteX11" fmla="*/ 98843 w 111114"/>
                <a:gd name="connsiteY11" fmla="*/ 32927 h 119384"/>
                <a:gd name="connsiteX12" fmla="*/ 95414 w 111114"/>
                <a:gd name="connsiteY12" fmla="*/ 95564 h 119384"/>
                <a:gd name="connsiteX13" fmla="*/ 84442 w 111114"/>
                <a:gd name="connsiteY13" fmla="*/ 104250 h 119384"/>
                <a:gd name="connsiteX14" fmla="*/ 32321 w 111114"/>
                <a:gd name="connsiteY14" fmla="*/ 106079 h 119384"/>
                <a:gd name="connsiteX15" fmla="*/ 14261 w 111114"/>
                <a:gd name="connsiteY15" fmla="*/ 88248 h 119384"/>
                <a:gd name="connsiteX16" fmla="*/ 12661 w 111114"/>
                <a:gd name="connsiteY16" fmla="*/ 44814 h 119384"/>
                <a:gd name="connsiteX17" fmla="*/ 49237 w 111114"/>
                <a:gd name="connsiteY17" fmla="*/ 12810 h 11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114" h="119384">
                  <a:moveTo>
                    <a:pt x="20662" y="116823"/>
                  </a:moveTo>
                  <a:cubicBezTo>
                    <a:pt x="42151" y="120938"/>
                    <a:pt x="63868" y="118195"/>
                    <a:pt x="85585" y="119338"/>
                  </a:cubicBezTo>
                  <a:cubicBezTo>
                    <a:pt x="100215" y="120024"/>
                    <a:pt x="107759" y="113166"/>
                    <a:pt x="108445" y="98993"/>
                  </a:cubicBezTo>
                  <a:cubicBezTo>
                    <a:pt x="109588" y="70875"/>
                    <a:pt x="112559" y="42528"/>
                    <a:pt x="110273" y="14182"/>
                  </a:cubicBezTo>
                  <a:cubicBezTo>
                    <a:pt x="109588" y="5267"/>
                    <a:pt x="109588" y="5267"/>
                    <a:pt x="97015" y="1838"/>
                  </a:cubicBezTo>
                  <a:cubicBezTo>
                    <a:pt x="72783" y="9"/>
                    <a:pt x="37121" y="237"/>
                    <a:pt x="27749" y="9"/>
                  </a:cubicBezTo>
                  <a:cubicBezTo>
                    <a:pt x="7632" y="-220"/>
                    <a:pt x="1688" y="3895"/>
                    <a:pt x="774" y="24698"/>
                  </a:cubicBezTo>
                  <a:cubicBezTo>
                    <a:pt x="-369" y="48472"/>
                    <a:pt x="-140" y="72475"/>
                    <a:pt x="774" y="96249"/>
                  </a:cubicBezTo>
                  <a:cubicBezTo>
                    <a:pt x="1003" y="109280"/>
                    <a:pt x="7861" y="114537"/>
                    <a:pt x="20662" y="116823"/>
                  </a:cubicBezTo>
                  <a:close/>
                  <a:moveTo>
                    <a:pt x="49237" y="12810"/>
                  </a:moveTo>
                  <a:cubicBezTo>
                    <a:pt x="58610" y="14182"/>
                    <a:pt x="73240" y="13725"/>
                    <a:pt x="82613" y="13953"/>
                  </a:cubicBezTo>
                  <a:cubicBezTo>
                    <a:pt x="97472" y="14411"/>
                    <a:pt x="97472" y="18754"/>
                    <a:pt x="98843" y="32927"/>
                  </a:cubicBezTo>
                  <a:cubicBezTo>
                    <a:pt x="100901" y="53958"/>
                    <a:pt x="96786" y="74761"/>
                    <a:pt x="95414" y="95564"/>
                  </a:cubicBezTo>
                  <a:cubicBezTo>
                    <a:pt x="94957" y="101964"/>
                    <a:pt x="89699" y="103336"/>
                    <a:pt x="84442" y="104250"/>
                  </a:cubicBezTo>
                  <a:cubicBezTo>
                    <a:pt x="67068" y="106536"/>
                    <a:pt x="49923" y="107451"/>
                    <a:pt x="32321" y="106079"/>
                  </a:cubicBezTo>
                  <a:cubicBezTo>
                    <a:pt x="20434" y="105165"/>
                    <a:pt x="15176" y="98307"/>
                    <a:pt x="14261" y="88248"/>
                  </a:cubicBezTo>
                  <a:cubicBezTo>
                    <a:pt x="13118" y="77504"/>
                    <a:pt x="12661" y="48472"/>
                    <a:pt x="12661" y="44814"/>
                  </a:cubicBezTo>
                  <a:cubicBezTo>
                    <a:pt x="11518" y="13953"/>
                    <a:pt x="18605" y="8467"/>
                    <a:pt x="49237" y="12810"/>
                  </a:cubicBezTo>
                  <a:close/>
                </a:path>
              </a:pathLst>
            </a:custGeom>
            <a:solidFill>
              <a:srgbClr val="000000"/>
            </a:solidFill>
            <a:ln w="2286" cap="flat">
              <a:noFill/>
              <a:prstDash val="solid"/>
              <a:miter/>
            </a:ln>
          </p:spPr>
          <p:txBody>
            <a:bodyPr rtlCol="0" anchor="ctr"/>
            <a:lstStyle/>
            <a:p>
              <a:endParaRPr lang="en-US"/>
            </a:p>
          </p:txBody>
        </p:sp>
        <p:sp>
          <p:nvSpPr>
            <p:cNvPr id="243" name="Freeform 1744">
              <a:extLst>
                <a:ext uri="{FF2B5EF4-FFF2-40B4-BE49-F238E27FC236}">
                  <a16:creationId xmlns:a16="http://schemas.microsoft.com/office/drawing/2014/main" id="{F9888718-50A4-348C-9682-A34AAD4A75B0}"/>
                </a:ext>
              </a:extLst>
            </p:cNvPr>
            <p:cNvSpPr/>
            <p:nvPr/>
          </p:nvSpPr>
          <p:spPr>
            <a:xfrm>
              <a:off x="3893271" y="2175863"/>
              <a:ext cx="119139" cy="105714"/>
            </a:xfrm>
            <a:custGeom>
              <a:avLst/>
              <a:gdLst>
                <a:gd name="connsiteX0" fmla="*/ 94707 w 119139"/>
                <a:gd name="connsiteY0" fmla="*/ 2009 h 105714"/>
                <a:gd name="connsiteX1" fmla="*/ 28185 w 119139"/>
                <a:gd name="connsiteY1" fmla="*/ 637 h 105714"/>
                <a:gd name="connsiteX2" fmla="*/ 67 w 119139"/>
                <a:gd name="connsiteY2" fmla="*/ 24412 h 105714"/>
                <a:gd name="connsiteX3" fmla="*/ 5096 w 119139"/>
                <a:gd name="connsiteY3" fmla="*/ 87277 h 105714"/>
                <a:gd name="connsiteX4" fmla="*/ 22470 w 119139"/>
                <a:gd name="connsiteY4" fmla="*/ 105108 h 105714"/>
                <a:gd name="connsiteX5" fmla="*/ 61789 w 119139"/>
                <a:gd name="connsiteY5" fmla="*/ 105336 h 105714"/>
                <a:gd name="connsiteX6" fmla="*/ 61789 w 119139"/>
                <a:gd name="connsiteY6" fmla="*/ 105565 h 105714"/>
                <a:gd name="connsiteX7" fmla="*/ 98822 w 119139"/>
                <a:gd name="connsiteY7" fmla="*/ 105336 h 105714"/>
                <a:gd name="connsiteX8" fmla="*/ 116881 w 119139"/>
                <a:gd name="connsiteY8" fmla="*/ 89563 h 105714"/>
                <a:gd name="connsiteX9" fmla="*/ 115738 w 119139"/>
                <a:gd name="connsiteY9" fmla="*/ 20297 h 105714"/>
                <a:gd name="connsiteX10" fmla="*/ 94707 w 119139"/>
                <a:gd name="connsiteY10" fmla="*/ 2009 h 105714"/>
                <a:gd name="connsiteX11" fmla="*/ 104766 w 119139"/>
                <a:gd name="connsiteY11" fmla="*/ 81562 h 105714"/>
                <a:gd name="connsiteX12" fmla="*/ 86935 w 119139"/>
                <a:gd name="connsiteY12" fmla="*/ 94135 h 105714"/>
                <a:gd name="connsiteX13" fmla="*/ 58817 w 119139"/>
                <a:gd name="connsiteY13" fmla="*/ 94363 h 105714"/>
                <a:gd name="connsiteX14" fmla="*/ 58817 w 119139"/>
                <a:gd name="connsiteY14" fmla="*/ 94821 h 105714"/>
                <a:gd name="connsiteX15" fmla="*/ 34814 w 119139"/>
                <a:gd name="connsiteY15" fmla="*/ 94821 h 105714"/>
                <a:gd name="connsiteX16" fmla="*/ 18355 w 119139"/>
                <a:gd name="connsiteY16" fmla="*/ 81333 h 105714"/>
                <a:gd name="connsiteX17" fmla="*/ 13554 w 119139"/>
                <a:gd name="connsiteY17" fmla="*/ 27155 h 105714"/>
                <a:gd name="connsiteX18" fmla="*/ 27270 w 119139"/>
                <a:gd name="connsiteY18" fmla="*/ 12296 h 105714"/>
                <a:gd name="connsiteX19" fmla="*/ 98593 w 119139"/>
                <a:gd name="connsiteY19" fmla="*/ 15039 h 105714"/>
                <a:gd name="connsiteX20" fmla="*/ 104766 w 119139"/>
                <a:gd name="connsiteY20" fmla="*/ 81562 h 10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139" h="105714">
                  <a:moveTo>
                    <a:pt x="94707" y="2009"/>
                  </a:moveTo>
                  <a:cubicBezTo>
                    <a:pt x="72990" y="866"/>
                    <a:pt x="49902" y="2695"/>
                    <a:pt x="28185" y="637"/>
                  </a:cubicBezTo>
                  <a:cubicBezTo>
                    <a:pt x="4867" y="-1649"/>
                    <a:pt x="981" y="1323"/>
                    <a:pt x="67" y="24412"/>
                  </a:cubicBezTo>
                  <a:cubicBezTo>
                    <a:pt x="-619" y="45672"/>
                    <a:pt x="4182" y="66246"/>
                    <a:pt x="5096" y="87277"/>
                  </a:cubicBezTo>
                  <a:cubicBezTo>
                    <a:pt x="5553" y="99850"/>
                    <a:pt x="12411" y="104422"/>
                    <a:pt x="22470" y="105108"/>
                  </a:cubicBezTo>
                  <a:cubicBezTo>
                    <a:pt x="35500" y="106022"/>
                    <a:pt x="48530" y="105336"/>
                    <a:pt x="61789" y="105336"/>
                  </a:cubicBezTo>
                  <a:cubicBezTo>
                    <a:pt x="61789" y="105336"/>
                    <a:pt x="61789" y="105336"/>
                    <a:pt x="61789" y="105565"/>
                  </a:cubicBezTo>
                  <a:cubicBezTo>
                    <a:pt x="74133" y="105565"/>
                    <a:pt x="86478" y="106022"/>
                    <a:pt x="98822" y="105336"/>
                  </a:cubicBezTo>
                  <a:cubicBezTo>
                    <a:pt x="108652" y="104879"/>
                    <a:pt x="115738" y="99621"/>
                    <a:pt x="116881" y="89563"/>
                  </a:cubicBezTo>
                  <a:cubicBezTo>
                    <a:pt x="119625" y="66474"/>
                    <a:pt x="120539" y="43157"/>
                    <a:pt x="115738" y="20297"/>
                  </a:cubicBezTo>
                  <a:cubicBezTo>
                    <a:pt x="113681" y="9096"/>
                    <a:pt x="105909" y="2466"/>
                    <a:pt x="94707" y="2009"/>
                  </a:cubicBezTo>
                  <a:close/>
                  <a:moveTo>
                    <a:pt x="104766" y="81562"/>
                  </a:moveTo>
                  <a:cubicBezTo>
                    <a:pt x="103165" y="92077"/>
                    <a:pt x="94479" y="93220"/>
                    <a:pt x="86935" y="94135"/>
                  </a:cubicBezTo>
                  <a:cubicBezTo>
                    <a:pt x="77562" y="95278"/>
                    <a:pt x="68190" y="94363"/>
                    <a:pt x="58817" y="94363"/>
                  </a:cubicBezTo>
                  <a:cubicBezTo>
                    <a:pt x="58817" y="94592"/>
                    <a:pt x="58817" y="94592"/>
                    <a:pt x="58817" y="94821"/>
                  </a:cubicBezTo>
                  <a:cubicBezTo>
                    <a:pt x="50816" y="94821"/>
                    <a:pt x="42815" y="94821"/>
                    <a:pt x="34814" y="94821"/>
                  </a:cubicBezTo>
                  <a:cubicBezTo>
                    <a:pt x="25441" y="94821"/>
                    <a:pt x="19269" y="90934"/>
                    <a:pt x="18355" y="81333"/>
                  </a:cubicBezTo>
                  <a:cubicBezTo>
                    <a:pt x="16297" y="63274"/>
                    <a:pt x="13554" y="45443"/>
                    <a:pt x="13554" y="27155"/>
                  </a:cubicBezTo>
                  <a:cubicBezTo>
                    <a:pt x="13554" y="17325"/>
                    <a:pt x="16526" y="12525"/>
                    <a:pt x="27270" y="12296"/>
                  </a:cubicBezTo>
                  <a:cubicBezTo>
                    <a:pt x="47616" y="11839"/>
                    <a:pt x="78477" y="11153"/>
                    <a:pt x="98593" y="15039"/>
                  </a:cubicBezTo>
                  <a:cubicBezTo>
                    <a:pt x="107052" y="16868"/>
                    <a:pt x="107280" y="64188"/>
                    <a:pt x="104766" y="81562"/>
                  </a:cubicBezTo>
                  <a:close/>
                </a:path>
              </a:pathLst>
            </a:custGeom>
            <a:solidFill>
              <a:srgbClr val="000000"/>
            </a:solidFill>
            <a:ln w="2286" cap="flat">
              <a:noFill/>
              <a:prstDash val="solid"/>
              <a:miter/>
            </a:ln>
          </p:spPr>
          <p:txBody>
            <a:bodyPr rtlCol="0" anchor="ctr"/>
            <a:lstStyle/>
            <a:p>
              <a:endParaRPr lang="en-US"/>
            </a:p>
          </p:txBody>
        </p:sp>
        <p:sp>
          <p:nvSpPr>
            <p:cNvPr id="244" name="Freeform 1745">
              <a:extLst>
                <a:ext uri="{FF2B5EF4-FFF2-40B4-BE49-F238E27FC236}">
                  <a16:creationId xmlns:a16="http://schemas.microsoft.com/office/drawing/2014/main" id="{75F868A5-3443-3D56-BFD8-59F320245389}"/>
                </a:ext>
              </a:extLst>
            </p:cNvPr>
            <p:cNvSpPr/>
            <p:nvPr/>
          </p:nvSpPr>
          <p:spPr>
            <a:xfrm>
              <a:off x="4047537" y="2362722"/>
              <a:ext cx="108953" cy="115829"/>
            </a:xfrm>
            <a:custGeom>
              <a:avLst/>
              <a:gdLst>
                <a:gd name="connsiteX0" fmla="*/ 87431 w 108953"/>
                <a:gd name="connsiteY0" fmla="*/ 3744 h 115829"/>
                <a:gd name="connsiteX1" fmla="*/ 50398 w 108953"/>
                <a:gd name="connsiteY1" fmla="*/ 544 h 115829"/>
                <a:gd name="connsiteX2" fmla="*/ 50398 w 108953"/>
                <a:gd name="connsiteY2" fmla="*/ 1230 h 115829"/>
                <a:gd name="connsiteX3" fmla="*/ 33024 w 108953"/>
                <a:gd name="connsiteY3" fmla="*/ 315 h 115829"/>
                <a:gd name="connsiteX4" fmla="*/ 2163 w 108953"/>
                <a:gd name="connsiteY4" fmla="*/ 13574 h 115829"/>
                <a:gd name="connsiteX5" fmla="*/ 792 w 108953"/>
                <a:gd name="connsiteY5" fmla="*/ 98613 h 115829"/>
                <a:gd name="connsiteX6" fmla="*/ 16794 w 108953"/>
                <a:gd name="connsiteY6" fmla="*/ 114844 h 115829"/>
                <a:gd name="connsiteX7" fmla="*/ 93603 w 108953"/>
                <a:gd name="connsiteY7" fmla="*/ 111186 h 115829"/>
                <a:gd name="connsiteX8" fmla="*/ 107091 w 108953"/>
                <a:gd name="connsiteY8" fmla="*/ 95870 h 115829"/>
                <a:gd name="connsiteX9" fmla="*/ 107548 w 108953"/>
                <a:gd name="connsiteY9" fmla="*/ 24090 h 115829"/>
                <a:gd name="connsiteX10" fmla="*/ 87431 w 108953"/>
                <a:gd name="connsiteY10" fmla="*/ 3744 h 115829"/>
                <a:gd name="connsiteX11" fmla="*/ 97490 w 108953"/>
                <a:gd name="connsiteY11" fmla="*/ 32319 h 115829"/>
                <a:gd name="connsiteX12" fmla="*/ 95432 w 108953"/>
                <a:gd name="connsiteY12" fmla="*/ 84212 h 115829"/>
                <a:gd name="connsiteX13" fmla="*/ 81945 w 108953"/>
                <a:gd name="connsiteY13" fmla="*/ 100214 h 115829"/>
                <a:gd name="connsiteX14" fmla="*/ 27995 w 108953"/>
                <a:gd name="connsiteY14" fmla="*/ 103414 h 115829"/>
                <a:gd name="connsiteX15" fmla="*/ 13822 w 108953"/>
                <a:gd name="connsiteY15" fmla="*/ 92898 h 115829"/>
                <a:gd name="connsiteX16" fmla="*/ 17708 w 108953"/>
                <a:gd name="connsiteY16" fmla="*/ 22947 h 115829"/>
                <a:gd name="connsiteX17" fmla="*/ 34167 w 108953"/>
                <a:gd name="connsiteY17" fmla="*/ 14260 h 115829"/>
                <a:gd name="connsiteX18" fmla="*/ 61142 w 108953"/>
                <a:gd name="connsiteY18" fmla="*/ 15174 h 115829"/>
                <a:gd name="connsiteX19" fmla="*/ 82173 w 108953"/>
                <a:gd name="connsiteY19" fmla="*/ 15174 h 115829"/>
                <a:gd name="connsiteX20" fmla="*/ 97490 w 108953"/>
                <a:gd name="connsiteY20" fmla="*/ 32319 h 11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953" h="115829">
                  <a:moveTo>
                    <a:pt x="87431" y="3744"/>
                  </a:moveTo>
                  <a:cubicBezTo>
                    <a:pt x="75087" y="2144"/>
                    <a:pt x="62742" y="1687"/>
                    <a:pt x="50398" y="544"/>
                  </a:cubicBezTo>
                  <a:cubicBezTo>
                    <a:pt x="50398" y="773"/>
                    <a:pt x="50398" y="1001"/>
                    <a:pt x="50398" y="1230"/>
                  </a:cubicBezTo>
                  <a:cubicBezTo>
                    <a:pt x="44683" y="1001"/>
                    <a:pt x="38739" y="544"/>
                    <a:pt x="33024" y="315"/>
                  </a:cubicBezTo>
                  <a:cubicBezTo>
                    <a:pt x="17251" y="-370"/>
                    <a:pt x="4449" y="-1285"/>
                    <a:pt x="2163" y="13574"/>
                  </a:cubicBezTo>
                  <a:cubicBezTo>
                    <a:pt x="-2180" y="41692"/>
                    <a:pt x="1478" y="70267"/>
                    <a:pt x="792" y="98613"/>
                  </a:cubicBezTo>
                  <a:cubicBezTo>
                    <a:pt x="563" y="108443"/>
                    <a:pt x="7650" y="115758"/>
                    <a:pt x="16794" y="114844"/>
                  </a:cubicBezTo>
                  <a:cubicBezTo>
                    <a:pt x="46969" y="115987"/>
                    <a:pt x="70286" y="117359"/>
                    <a:pt x="93603" y="111186"/>
                  </a:cubicBezTo>
                  <a:cubicBezTo>
                    <a:pt x="100690" y="109358"/>
                    <a:pt x="107091" y="104557"/>
                    <a:pt x="107091" y="95870"/>
                  </a:cubicBezTo>
                  <a:cubicBezTo>
                    <a:pt x="107548" y="71867"/>
                    <a:pt x="110748" y="48321"/>
                    <a:pt x="107548" y="24090"/>
                  </a:cubicBezTo>
                  <a:cubicBezTo>
                    <a:pt x="106176" y="9688"/>
                    <a:pt x="102747" y="5802"/>
                    <a:pt x="87431" y="3744"/>
                  </a:cubicBezTo>
                  <a:close/>
                  <a:moveTo>
                    <a:pt x="97490" y="32319"/>
                  </a:moveTo>
                  <a:cubicBezTo>
                    <a:pt x="95661" y="49693"/>
                    <a:pt x="97261" y="66838"/>
                    <a:pt x="95432" y="84212"/>
                  </a:cubicBezTo>
                  <a:cubicBezTo>
                    <a:pt x="94518" y="92670"/>
                    <a:pt x="89946" y="98156"/>
                    <a:pt x="81945" y="100214"/>
                  </a:cubicBezTo>
                  <a:cubicBezTo>
                    <a:pt x="65486" y="104557"/>
                    <a:pt x="44683" y="102042"/>
                    <a:pt x="27995" y="103414"/>
                  </a:cubicBezTo>
                  <a:cubicBezTo>
                    <a:pt x="21366" y="103871"/>
                    <a:pt x="14279" y="99756"/>
                    <a:pt x="13822" y="92898"/>
                  </a:cubicBezTo>
                  <a:cubicBezTo>
                    <a:pt x="12679" y="70267"/>
                    <a:pt x="13365" y="45121"/>
                    <a:pt x="17708" y="22947"/>
                  </a:cubicBezTo>
                  <a:cubicBezTo>
                    <a:pt x="19080" y="15632"/>
                    <a:pt x="26852" y="14717"/>
                    <a:pt x="34167" y="14260"/>
                  </a:cubicBezTo>
                  <a:cubicBezTo>
                    <a:pt x="42168" y="13803"/>
                    <a:pt x="50169" y="13117"/>
                    <a:pt x="61142" y="15174"/>
                  </a:cubicBezTo>
                  <a:cubicBezTo>
                    <a:pt x="66171" y="15174"/>
                    <a:pt x="74172" y="14717"/>
                    <a:pt x="82173" y="15174"/>
                  </a:cubicBezTo>
                  <a:cubicBezTo>
                    <a:pt x="92689" y="15860"/>
                    <a:pt x="98633" y="21575"/>
                    <a:pt x="97490" y="32319"/>
                  </a:cubicBezTo>
                  <a:close/>
                </a:path>
              </a:pathLst>
            </a:custGeom>
            <a:solidFill>
              <a:srgbClr val="000000"/>
            </a:solidFill>
            <a:ln w="2286" cap="flat">
              <a:noFill/>
              <a:prstDash val="solid"/>
              <a:miter/>
            </a:ln>
          </p:spPr>
          <p:txBody>
            <a:bodyPr rtlCol="0" anchor="ctr"/>
            <a:lstStyle/>
            <a:p>
              <a:endParaRPr lang="en-US"/>
            </a:p>
          </p:txBody>
        </p:sp>
        <p:sp>
          <p:nvSpPr>
            <p:cNvPr id="245" name="Freeform 1746">
              <a:extLst>
                <a:ext uri="{FF2B5EF4-FFF2-40B4-BE49-F238E27FC236}">
                  <a16:creationId xmlns:a16="http://schemas.microsoft.com/office/drawing/2014/main" id="{64B37BCD-E512-813B-4B68-B1A83A48AF8E}"/>
                </a:ext>
              </a:extLst>
            </p:cNvPr>
            <p:cNvSpPr/>
            <p:nvPr/>
          </p:nvSpPr>
          <p:spPr>
            <a:xfrm>
              <a:off x="4186598" y="2366224"/>
              <a:ext cx="104371" cy="112022"/>
            </a:xfrm>
            <a:custGeom>
              <a:avLst/>
              <a:gdLst>
                <a:gd name="connsiteX0" fmla="*/ 75472 w 104371"/>
                <a:gd name="connsiteY0" fmla="*/ 243 h 112022"/>
                <a:gd name="connsiteX1" fmla="*/ 19465 w 104371"/>
                <a:gd name="connsiteY1" fmla="*/ 1157 h 112022"/>
                <a:gd name="connsiteX2" fmla="*/ 3920 w 104371"/>
                <a:gd name="connsiteY2" fmla="*/ 14188 h 112022"/>
                <a:gd name="connsiteX3" fmla="*/ 1177 w 104371"/>
                <a:gd name="connsiteY3" fmla="*/ 85282 h 112022"/>
                <a:gd name="connsiteX4" fmla="*/ 26780 w 104371"/>
                <a:gd name="connsiteY4" fmla="*/ 111571 h 112022"/>
                <a:gd name="connsiteX5" fmla="*/ 83244 w 104371"/>
                <a:gd name="connsiteY5" fmla="*/ 110657 h 112022"/>
                <a:gd name="connsiteX6" fmla="*/ 102447 w 104371"/>
                <a:gd name="connsiteY6" fmla="*/ 93512 h 112022"/>
                <a:gd name="connsiteX7" fmla="*/ 103361 w 104371"/>
                <a:gd name="connsiteY7" fmla="*/ 26761 h 112022"/>
                <a:gd name="connsiteX8" fmla="*/ 75472 w 104371"/>
                <a:gd name="connsiteY8" fmla="*/ 243 h 112022"/>
                <a:gd name="connsiteX9" fmla="*/ 89645 w 104371"/>
                <a:gd name="connsiteY9" fmla="*/ 77738 h 112022"/>
                <a:gd name="connsiteX10" fmla="*/ 68157 w 104371"/>
                <a:gd name="connsiteY10" fmla="*/ 97627 h 112022"/>
                <a:gd name="connsiteX11" fmla="*/ 33867 w 104371"/>
                <a:gd name="connsiteY11" fmla="*/ 99227 h 112022"/>
                <a:gd name="connsiteX12" fmla="*/ 13064 w 104371"/>
                <a:gd name="connsiteY12" fmla="*/ 80939 h 112022"/>
                <a:gd name="connsiteX13" fmla="*/ 13064 w 104371"/>
                <a:gd name="connsiteY13" fmla="*/ 50535 h 112022"/>
                <a:gd name="connsiteX14" fmla="*/ 21979 w 104371"/>
                <a:gd name="connsiteY14" fmla="*/ 14416 h 112022"/>
                <a:gd name="connsiteX15" fmla="*/ 74100 w 104371"/>
                <a:gd name="connsiteY15" fmla="*/ 11673 h 112022"/>
                <a:gd name="connsiteX16" fmla="*/ 90788 w 104371"/>
                <a:gd name="connsiteY16" fmla="*/ 23103 h 112022"/>
                <a:gd name="connsiteX17" fmla="*/ 89645 w 104371"/>
                <a:gd name="connsiteY17" fmla="*/ 77738 h 11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371" h="112022">
                  <a:moveTo>
                    <a:pt x="75472" y="243"/>
                  </a:moveTo>
                  <a:cubicBezTo>
                    <a:pt x="56041" y="-443"/>
                    <a:pt x="34781" y="472"/>
                    <a:pt x="19465" y="1157"/>
                  </a:cubicBezTo>
                  <a:cubicBezTo>
                    <a:pt x="11235" y="1615"/>
                    <a:pt x="5520" y="6187"/>
                    <a:pt x="3920" y="14188"/>
                  </a:cubicBezTo>
                  <a:cubicBezTo>
                    <a:pt x="-1109" y="37505"/>
                    <a:pt x="-423" y="60822"/>
                    <a:pt x="1177" y="85282"/>
                  </a:cubicBezTo>
                  <a:cubicBezTo>
                    <a:pt x="2777" y="109285"/>
                    <a:pt x="2777" y="113629"/>
                    <a:pt x="26780" y="111571"/>
                  </a:cubicBezTo>
                  <a:cubicBezTo>
                    <a:pt x="43468" y="110200"/>
                    <a:pt x="66328" y="109742"/>
                    <a:pt x="83244" y="110657"/>
                  </a:cubicBezTo>
                  <a:cubicBezTo>
                    <a:pt x="94674" y="111343"/>
                    <a:pt x="100161" y="103570"/>
                    <a:pt x="102447" y="93512"/>
                  </a:cubicBezTo>
                  <a:cubicBezTo>
                    <a:pt x="105647" y="80024"/>
                    <a:pt x="104047" y="36133"/>
                    <a:pt x="103361" y="26761"/>
                  </a:cubicBezTo>
                  <a:cubicBezTo>
                    <a:pt x="101989" y="4815"/>
                    <a:pt x="103361" y="-443"/>
                    <a:pt x="75472" y="243"/>
                  </a:cubicBezTo>
                  <a:close/>
                  <a:moveTo>
                    <a:pt x="89645" y="77738"/>
                  </a:moveTo>
                  <a:cubicBezTo>
                    <a:pt x="87816" y="92597"/>
                    <a:pt x="83473" y="94426"/>
                    <a:pt x="68157" y="97627"/>
                  </a:cubicBezTo>
                  <a:cubicBezTo>
                    <a:pt x="56727" y="99913"/>
                    <a:pt x="45297" y="98541"/>
                    <a:pt x="33867" y="99227"/>
                  </a:cubicBezTo>
                  <a:cubicBezTo>
                    <a:pt x="16264" y="100370"/>
                    <a:pt x="13978" y="98541"/>
                    <a:pt x="13064" y="80939"/>
                  </a:cubicBezTo>
                  <a:cubicBezTo>
                    <a:pt x="12607" y="70880"/>
                    <a:pt x="11921" y="60593"/>
                    <a:pt x="13064" y="50535"/>
                  </a:cubicBezTo>
                  <a:cubicBezTo>
                    <a:pt x="14436" y="38419"/>
                    <a:pt x="11007" y="20360"/>
                    <a:pt x="21979" y="14416"/>
                  </a:cubicBezTo>
                  <a:cubicBezTo>
                    <a:pt x="42325" y="9387"/>
                    <a:pt x="56727" y="9387"/>
                    <a:pt x="74100" y="11673"/>
                  </a:cubicBezTo>
                  <a:cubicBezTo>
                    <a:pt x="84159" y="13045"/>
                    <a:pt x="89874" y="12816"/>
                    <a:pt x="90788" y="23103"/>
                  </a:cubicBezTo>
                  <a:cubicBezTo>
                    <a:pt x="92160" y="35219"/>
                    <a:pt x="90331" y="72709"/>
                    <a:pt x="89645" y="77738"/>
                  </a:cubicBezTo>
                  <a:close/>
                </a:path>
              </a:pathLst>
            </a:custGeom>
            <a:solidFill>
              <a:srgbClr val="000000"/>
            </a:solidFill>
            <a:ln w="2286" cap="flat">
              <a:noFill/>
              <a:prstDash val="solid"/>
              <a:miter/>
            </a:ln>
          </p:spPr>
          <p:txBody>
            <a:bodyPr rtlCol="0" anchor="ctr"/>
            <a:lstStyle/>
            <a:p>
              <a:endParaRPr lang="en-US"/>
            </a:p>
          </p:txBody>
        </p:sp>
        <p:sp>
          <p:nvSpPr>
            <p:cNvPr id="246" name="Freeform 1747">
              <a:extLst>
                <a:ext uri="{FF2B5EF4-FFF2-40B4-BE49-F238E27FC236}">
                  <a16:creationId xmlns:a16="http://schemas.microsoft.com/office/drawing/2014/main" id="{EF5AE2A8-7425-1EC2-84B3-4B4D3EF317AB}"/>
                </a:ext>
              </a:extLst>
            </p:cNvPr>
            <p:cNvSpPr/>
            <p:nvPr/>
          </p:nvSpPr>
          <p:spPr>
            <a:xfrm>
              <a:off x="4049939" y="2177479"/>
              <a:ext cx="111018" cy="106106"/>
            </a:xfrm>
            <a:custGeom>
              <a:avLst/>
              <a:gdLst>
                <a:gd name="connsiteX0" fmla="*/ 95317 w 111018"/>
                <a:gd name="connsiteY0" fmla="*/ 5651 h 106106"/>
                <a:gd name="connsiteX1" fmla="*/ 5706 w 111018"/>
                <a:gd name="connsiteY1" fmla="*/ 2450 h 106106"/>
                <a:gd name="connsiteX2" fmla="*/ 676 w 111018"/>
                <a:gd name="connsiteY2" fmla="*/ 50914 h 106106"/>
                <a:gd name="connsiteX3" fmla="*/ 219 w 111018"/>
                <a:gd name="connsiteY3" fmla="*/ 87947 h 106106"/>
                <a:gd name="connsiteX4" fmla="*/ 17593 w 111018"/>
                <a:gd name="connsiteY4" fmla="*/ 104635 h 106106"/>
                <a:gd name="connsiteX5" fmla="*/ 48682 w 111018"/>
                <a:gd name="connsiteY5" fmla="*/ 104635 h 106106"/>
                <a:gd name="connsiteX6" fmla="*/ 91202 w 111018"/>
                <a:gd name="connsiteY6" fmla="*/ 105320 h 106106"/>
                <a:gd name="connsiteX7" fmla="*/ 108347 w 111018"/>
                <a:gd name="connsiteY7" fmla="*/ 89547 h 106106"/>
                <a:gd name="connsiteX8" fmla="*/ 110862 w 111018"/>
                <a:gd name="connsiteY8" fmla="*/ 37426 h 106106"/>
                <a:gd name="connsiteX9" fmla="*/ 95317 w 111018"/>
                <a:gd name="connsiteY9" fmla="*/ 5651 h 106106"/>
                <a:gd name="connsiteX10" fmla="*/ 93488 w 111018"/>
                <a:gd name="connsiteY10" fmla="*/ 84746 h 106106"/>
                <a:gd name="connsiteX11" fmla="*/ 80001 w 111018"/>
                <a:gd name="connsiteY11" fmla="*/ 93662 h 106106"/>
                <a:gd name="connsiteX12" fmla="*/ 51654 w 111018"/>
                <a:gd name="connsiteY12" fmla="*/ 93662 h 106106"/>
                <a:gd name="connsiteX13" fmla="*/ 31995 w 111018"/>
                <a:gd name="connsiteY13" fmla="*/ 93890 h 106106"/>
                <a:gd name="connsiteX14" fmla="*/ 12564 w 111018"/>
                <a:gd name="connsiteY14" fmla="*/ 72859 h 106106"/>
                <a:gd name="connsiteX15" fmla="*/ 14164 w 111018"/>
                <a:gd name="connsiteY15" fmla="*/ 31483 h 106106"/>
                <a:gd name="connsiteX16" fmla="*/ 32680 w 111018"/>
                <a:gd name="connsiteY16" fmla="*/ 11594 h 106106"/>
                <a:gd name="connsiteX17" fmla="*/ 93717 w 111018"/>
                <a:gd name="connsiteY17" fmla="*/ 18224 h 106106"/>
                <a:gd name="connsiteX18" fmla="*/ 98060 w 111018"/>
                <a:gd name="connsiteY18" fmla="*/ 35140 h 106106"/>
                <a:gd name="connsiteX19" fmla="*/ 93488 w 111018"/>
                <a:gd name="connsiteY19" fmla="*/ 84746 h 10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18" h="106106">
                  <a:moveTo>
                    <a:pt x="95317" y="5651"/>
                  </a:moveTo>
                  <a:cubicBezTo>
                    <a:pt x="68342" y="-3722"/>
                    <a:pt x="32909" y="1079"/>
                    <a:pt x="5706" y="2450"/>
                  </a:cubicBezTo>
                  <a:cubicBezTo>
                    <a:pt x="-1152" y="2679"/>
                    <a:pt x="676" y="38798"/>
                    <a:pt x="676" y="50914"/>
                  </a:cubicBezTo>
                  <a:cubicBezTo>
                    <a:pt x="676" y="63258"/>
                    <a:pt x="-467" y="75602"/>
                    <a:pt x="219" y="87947"/>
                  </a:cubicBezTo>
                  <a:cubicBezTo>
                    <a:pt x="905" y="101434"/>
                    <a:pt x="3877" y="104177"/>
                    <a:pt x="17593" y="104635"/>
                  </a:cubicBezTo>
                  <a:cubicBezTo>
                    <a:pt x="28337" y="105092"/>
                    <a:pt x="39310" y="104635"/>
                    <a:pt x="48682" y="104635"/>
                  </a:cubicBezTo>
                  <a:cubicBezTo>
                    <a:pt x="63770" y="106463"/>
                    <a:pt x="77486" y="106463"/>
                    <a:pt x="91202" y="105320"/>
                  </a:cubicBezTo>
                  <a:cubicBezTo>
                    <a:pt x="101946" y="104406"/>
                    <a:pt x="106747" y="99605"/>
                    <a:pt x="108347" y="89547"/>
                  </a:cubicBezTo>
                  <a:cubicBezTo>
                    <a:pt x="110862" y="72173"/>
                    <a:pt x="111319" y="54800"/>
                    <a:pt x="110862" y="37426"/>
                  </a:cubicBezTo>
                  <a:cubicBezTo>
                    <a:pt x="110176" y="18452"/>
                    <a:pt x="112919" y="11823"/>
                    <a:pt x="95317" y="5651"/>
                  </a:cubicBezTo>
                  <a:close/>
                  <a:moveTo>
                    <a:pt x="93488" y="84746"/>
                  </a:moveTo>
                  <a:cubicBezTo>
                    <a:pt x="91659" y="91147"/>
                    <a:pt x="86401" y="93662"/>
                    <a:pt x="80001" y="93662"/>
                  </a:cubicBezTo>
                  <a:cubicBezTo>
                    <a:pt x="70628" y="93662"/>
                    <a:pt x="61027" y="93662"/>
                    <a:pt x="51654" y="93662"/>
                  </a:cubicBezTo>
                  <a:cubicBezTo>
                    <a:pt x="51654" y="93890"/>
                    <a:pt x="38624" y="94348"/>
                    <a:pt x="31995" y="93890"/>
                  </a:cubicBezTo>
                  <a:cubicBezTo>
                    <a:pt x="14164" y="92976"/>
                    <a:pt x="12564" y="91147"/>
                    <a:pt x="12564" y="72859"/>
                  </a:cubicBezTo>
                  <a:cubicBezTo>
                    <a:pt x="12564" y="59143"/>
                    <a:pt x="13249" y="45199"/>
                    <a:pt x="14164" y="31483"/>
                  </a:cubicBezTo>
                  <a:cubicBezTo>
                    <a:pt x="15078" y="18224"/>
                    <a:pt x="19650" y="12737"/>
                    <a:pt x="32680" y="11594"/>
                  </a:cubicBezTo>
                  <a:cubicBezTo>
                    <a:pt x="51197" y="10223"/>
                    <a:pt x="71542" y="9080"/>
                    <a:pt x="93717" y="18224"/>
                  </a:cubicBezTo>
                  <a:cubicBezTo>
                    <a:pt x="100117" y="20738"/>
                    <a:pt x="97374" y="28511"/>
                    <a:pt x="98060" y="35140"/>
                  </a:cubicBezTo>
                  <a:cubicBezTo>
                    <a:pt x="99660" y="51828"/>
                    <a:pt x="97831" y="68516"/>
                    <a:pt x="93488" y="84746"/>
                  </a:cubicBezTo>
                  <a:close/>
                </a:path>
              </a:pathLst>
            </a:custGeom>
            <a:solidFill>
              <a:srgbClr val="000000"/>
            </a:solidFill>
            <a:ln w="2286" cap="flat">
              <a:noFill/>
              <a:prstDash val="solid"/>
              <a:miter/>
            </a:ln>
          </p:spPr>
          <p:txBody>
            <a:bodyPr rtlCol="0" anchor="ctr"/>
            <a:lstStyle/>
            <a:p>
              <a:endParaRPr lang="en-US"/>
            </a:p>
          </p:txBody>
        </p:sp>
        <p:sp>
          <p:nvSpPr>
            <p:cNvPr id="247" name="Freeform 1748">
              <a:extLst>
                <a:ext uri="{FF2B5EF4-FFF2-40B4-BE49-F238E27FC236}">
                  <a16:creationId xmlns:a16="http://schemas.microsoft.com/office/drawing/2014/main" id="{1D7419CD-52D1-2B42-ECE2-D56D30EED54B}"/>
                </a:ext>
              </a:extLst>
            </p:cNvPr>
            <p:cNvSpPr/>
            <p:nvPr/>
          </p:nvSpPr>
          <p:spPr>
            <a:xfrm>
              <a:off x="4194047" y="2175468"/>
              <a:ext cx="116044" cy="106879"/>
            </a:xfrm>
            <a:custGeom>
              <a:avLst/>
              <a:gdLst>
                <a:gd name="connsiteX0" fmla="*/ 94312 w 116044"/>
                <a:gd name="connsiteY0" fmla="*/ 2632 h 106879"/>
                <a:gd name="connsiteX1" fmla="*/ 21617 w 116044"/>
                <a:gd name="connsiteY1" fmla="*/ 1489 h 106879"/>
                <a:gd name="connsiteX2" fmla="*/ 357 w 116044"/>
                <a:gd name="connsiteY2" fmla="*/ 22520 h 106879"/>
                <a:gd name="connsiteX3" fmla="*/ 5615 w 116044"/>
                <a:gd name="connsiteY3" fmla="*/ 89500 h 106879"/>
                <a:gd name="connsiteX4" fmla="*/ 27332 w 116044"/>
                <a:gd name="connsiteY4" fmla="*/ 106873 h 106879"/>
                <a:gd name="connsiteX5" fmla="*/ 63451 w 116044"/>
                <a:gd name="connsiteY5" fmla="*/ 106645 h 106879"/>
                <a:gd name="connsiteX6" fmla="*/ 91569 w 116044"/>
                <a:gd name="connsiteY6" fmla="*/ 106645 h 106879"/>
                <a:gd name="connsiteX7" fmla="*/ 112143 w 116044"/>
                <a:gd name="connsiteY7" fmla="*/ 91329 h 106879"/>
                <a:gd name="connsiteX8" fmla="*/ 111914 w 116044"/>
                <a:gd name="connsiteY8" fmla="*/ 18177 h 106879"/>
                <a:gd name="connsiteX9" fmla="*/ 94312 w 116044"/>
                <a:gd name="connsiteY9" fmla="*/ 2632 h 106879"/>
                <a:gd name="connsiteX10" fmla="*/ 103456 w 116044"/>
                <a:gd name="connsiteY10" fmla="*/ 57496 h 106879"/>
                <a:gd name="connsiteX11" fmla="*/ 61165 w 116044"/>
                <a:gd name="connsiteY11" fmla="*/ 95901 h 106879"/>
                <a:gd name="connsiteX12" fmla="*/ 54536 w 116044"/>
                <a:gd name="connsiteY12" fmla="*/ 95901 h 106879"/>
                <a:gd name="connsiteX13" fmla="*/ 13616 w 116044"/>
                <a:gd name="connsiteY13" fmla="*/ 56124 h 106879"/>
                <a:gd name="connsiteX14" fmla="*/ 13616 w 116044"/>
                <a:gd name="connsiteY14" fmla="*/ 36693 h 106879"/>
                <a:gd name="connsiteX15" fmla="*/ 35333 w 116044"/>
                <a:gd name="connsiteY15" fmla="*/ 11547 h 106879"/>
                <a:gd name="connsiteX16" fmla="*/ 77396 w 116044"/>
                <a:gd name="connsiteY16" fmla="*/ 12233 h 106879"/>
                <a:gd name="connsiteX17" fmla="*/ 103685 w 116044"/>
                <a:gd name="connsiteY17" fmla="*/ 44466 h 106879"/>
                <a:gd name="connsiteX18" fmla="*/ 103456 w 116044"/>
                <a:gd name="connsiteY18" fmla="*/ 57496 h 10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044" h="106879">
                  <a:moveTo>
                    <a:pt x="94312" y="2632"/>
                  </a:moveTo>
                  <a:cubicBezTo>
                    <a:pt x="70538" y="574"/>
                    <a:pt x="45849" y="-1483"/>
                    <a:pt x="21617" y="1489"/>
                  </a:cubicBezTo>
                  <a:cubicBezTo>
                    <a:pt x="2415" y="4003"/>
                    <a:pt x="1958" y="2403"/>
                    <a:pt x="357" y="22520"/>
                  </a:cubicBezTo>
                  <a:cubicBezTo>
                    <a:pt x="-1471" y="45151"/>
                    <a:pt x="4244" y="67326"/>
                    <a:pt x="5615" y="89500"/>
                  </a:cubicBezTo>
                  <a:cubicBezTo>
                    <a:pt x="6301" y="101158"/>
                    <a:pt x="9959" y="107102"/>
                    <a:pt x="27332" y="106873"/>
                  </a:cubicBezTo>
                  <a:cubicBezTo>
                    <a:pt x="38991" y="106645"/>
                    <a:pt x="51792" y="105959"/>
                    <a:pt x="63451" y="106645"/>
                  </a:cubicBezTo>
                  <a:cubicBezTo>
                    <a:pt x="72824" y="106645"/>
                    <a:pt x="82196" y="106873"/>
                    <a:pt x="91569" y="106645"/>
                  </a:cubicBezTo>
                  <a:cubicBezTo>
                    <a:pt x="102084" y="106416"/>
                    <a:pt x="111000" y="102301"/>
                    <a:pt x="112143" y="91329"/>
                  </a:cubicBezTo>
                  <a:cubicBezTo>
                    <a:pt x="114886" y="67097"/>
                    <a:pt x="119458" y="42637"/>
                    <a:pt x="111914" y="18177"/>
                  </a:cubicBezTo>
                  <a:cubicBezTo>
                    <a:pt x="108942" y="9033"/>
                    <a:pt x="105056" y="3546"/>
                    <a:pt x="94312" y="2632"/>
                  </a:cubicBezTo>
                  <a:close/>
                  <a:moveTo>
                    <a:pt x="103456" y="57496"/>
                  </a:moveTo>
                  <a:cubicBezTo>
                    <a:pt x="98198" y="104587"/>
                    <a:pt x="96369" y="96129"/>
                    <a:pt x="61165" y="95901"/>
                  </a:cubicBezTo>
                  <a:cubicBezTo>
                    <a:pt x="58879" y="95901"/>
                    <a:pt x="56822" y="95901"/>
                    <a:pt x="54536" y="95901"/>
                  </a:cubicBezTo>
                  <a:cubicBezTo>
                    <a:pt x="17731" y="95901"/>
                    <a:pt x="18874" y="94986"/>
                    <a:pt x="13616" y="56124"/>
                  </a:cubicBezTo>
                  <a:cubicBezTo>
                    <a:pt x="12702" y="49723"/>
                    <a:pt x="13388" y="43094"/>
                    <a:pt x="13616" y="36693"/>
                  </a:cubicBezTo>
                  <a:cubicBezTo>
                    <a:pt x="14302" y="15205"/>
                    <a:pt x="14531" y="14519"/>
                    <a:pt x="35333" y="11547"/>
                  </a:cubicBezTo>
                  <a:cubicBezTo>
                    <a:pt x="47678" y="9718"/>
                    <a:pt x="65280" y="10404"/>
                    <a:pt x="77396" y="12233"/>
                  </a:cubicBezTo>
                  <a:cubicBezTo>
                    <a:pt x="102313" y="16119"/>
                    <a:pt x="100027" y="16348"/>
                    <a:pt x="103685" y="44466"/>
                  </a:cubicBezTo>
                  <a:cubicBezTo>
                    <a:pt x="104142" y="48809"/>
                    <a:pt x="103913" y="53152"/>
                    <a:pt x="103456" y="57496"/>
                  </a:cubicBezTo>
                  <a:close/>
                </a:path>
              </a:pathLst>
            </a:custGeom>
            <a:solidFill>
              <a:srgbClr val="000000"/>
            </a:solidFill>
            <a:ln w="2286" cap="flat">
              <a:noFill/>
              <a:prstDash val="solid"/>
              <a:miter/>
            </a:ln>
          </p:spPr>
          <p:txBody>
            <a:bodyPr rtlCol="0" anchor="ctr"/>
            <a:lstStyle/>
            <a:p>
              <a:endParaRPr lang="en-US"/>
            </a:p>
          </p:txBody>
        </p:sp>
        <p:sp>
          <p:nvSpPr>
            <p:cNvPr id="248" name="Freeform 1749">
              <a:extLst>
                <a:ext uri="{FF2B5EF4-FFF2-40B4-BE49-F238E27FC236}">
                  <a16:creationId xmlns:a16="http://schemas.microsoft.com/office/drawing/2014/main" id="{EF9516F7-D7E6-D3BA-C0D0-84075FD120FD}"/>
                </a:ext>
              </a:extLst>
            </p:cNvPr>
            <p:cNvSpPr/>
            <p:nvPr/>
          </p:nvSpPr>
          <p:spPr>
            <a:xfrm>
              <a:off x="4331070" y="2173155"/>
              <a:ext cx="107250" cy="109655"/>
            </a:xfrm>
            <a:custGeom>
              <a:avLst/>
              <a:gdLst>
                <a:gd name="connsiteX0" fmla="*/ 81419 w 107250"/>
                <a:gd name="connsiteY0" fmla="*/ 3573 h 109655"/>
                <a:gd name="connsiteX1" fmla="*/ 47586 w 107250"/>
                <a:gd name="connsiteY1" fmla="*/ 1287 h 109655"/>
                <a:gd name="connsiteX2" fmla="*/ 20382 w 107250"/>
                <a:gd name="connsiteY2" fmla="*/ 373 h 109655"/>
                <a:gd name="connsiteX3" fmla="*/ 1866 w 107250"/>
                <a:gd name="connsiteY3" fmla="*/ 17061 h 109655"/>
                <a:gd name="connsiteX4" fmla="*/ 494 w 107250"/>
                <a:gd name="connsiteY4" fmla="*/ 62552 h 109655"/>
                <a:gd name="connsiteX5" fmla="*/ 12839 w 107250"/>
                <a:gd name="connsiteY5" fmla="*/ 105529 h 109655"/>
                <a:gd name="connsiteX6" fmla="*/ 83933 w 107250"/>
                <a:gd name="connsiteY6" fmla="*/ 109644 h 109655"/>
                <a:gd name="connsiteX7" fmla="*/ 99249 w 107250"/>
                <a:gd name="connsiteY7" fmla="*/ 100500 h 109655"/>
                <a:gd name="connsiteX8" fmla="*/ 100392 w 107250"/>
                <a:gd name="connsiteY8" fmla="*/ 97299 h 109655"/>
                <a:gd name="connsiteX9" fmla="*/ 100392 w 107250"/>
                <a:gd name="connsiteY9" fmla="*/ 97071 h 109655"/>
                <a:gd name="connsiteX10" fmla="*/ 100850 w 107250"/>
                <a:gd name="connsiteY10" fmla="*/ 95470 h 109655"/>
                <a:gd name="connsiteX11" fmla="*/ 100850 w 107250"/>
                <a:gd name="connsiteY11" fmla="*/ 95242 h 109655"/>
                <a:gd name="connsiteX12" fmla="*/ 101078 w 107250"/>
                <a:gd name="connsiteY12" fmla="*/ 93184 h 109655"/>
                <a:gd name="connsiteX13" fmla="*/ 101764 w 107250"/>
                <a:gd name="connsiteY13" fmla="*/ 86555 h 109655"/>
                <a:gd name="connsiteX14" fmla="*/ 101993 w 107250"/>
                <a:gd name="connsiteY14" fmla="*/ 84498 h 109655"/>
                <a:gd name="connsiteX15" fmla="*/ 102678 w 107250"/>
                <a:gd name="connsiteY15" fmla="*/ 79468 h 109655"/>
                <a:gd name="connsiteX16" fmla="*/ 102907 w 107250"/>
                <a:gd name="connsiteY16" fmla="*/ 77640 h 109655"/>
                <a:gd name="connsiteX17" fmla="*/ 103593 w 107250"/>
                <a:gd name="connsiteY17" fmla="*/ 72153 h 109655"/>
                <a:gd name="connsiteX18" fmla="*/ 103593 w 107250"/>
                <a:gd name="connsiteY18" fmla="*/ 72153 h 109655"/>
                <a:gd name="connsiteX19" fmla="*/ 105193 w 107250"/>
                <a:gd name="connsiteY19" fmla="*/ 59352 h 109655"/>
                <a:gd name="connsiteX20" fmla="*/ 105422 w 107250"/>
                <a:gd name="connsiteY20" fmla="*/ 57294 h 109655"/>
                <a:gd name="connsiteX21" fmla="*/ 105879 w 107250"/>
                <a:gd name="connsiteY21" fmla="*/ 52036 h 109655"/>
                <a:gd name="connsiteX22" fmla="*/ 106107 w 107250"/>
                <a:gd name="connsiteY22" fmla="*/ 49750 h 109655"/>
                <a:gd name="connsiteX23" fmla="*/ 106565 w 107250"/>
                <a:gd name="connsiteY23" fmla="*/ 44493 h 109655"/>
                <a:gd name="connsiteX24" fmla="*/ 106793 w 107250"/>
                <a:gd name="connsiteY24" fmla="*/ 42207 h 109655"/>
                <a:gd name="connsiteX25" fmla="*/ 107250 w 107250"/>
                <a:gd name="connsiteY25" fmla="*/ 34663 h 109655"/>
                <a:gd name="connsiteX26" fmla="*/ 107250 w 107250"/>
                <a:gd name="connsiteY26" fmla="*/ 32605 h 109655"/>
                <a:gd name="connsiteX27" fmla="*/ 107250 w 107250"/>
                <a:gd name="connsiteY27" fmla="*/ 32377 h 109655"/>
                <a:gd name="connsiteX28" fmla="*/ 107250 w 107250"/>
                <a:gd name="connsiteY28" fmla="*/ 30319 h 109655"/>
                <a:gd name="connsiteX29" fmla="*/ 81419 w 107250"/>
                <a:gd name="connsiteY29" fmla="*/ 3573 h 109655"/>
                <a:gd name="connsiteX30" fmla="*/ 87134 w 107250"/>
                <a:gd name="connsiteY30" fmla="*/ 87241 h 109655"/>
                <a:gd name="connsiteX31" fmla="*/ 72960 w 107250"/>
                <a:gd name="connsiteY31" fmla="*/ 97071 h 109655"/>
                <a:gd name="connsiteX32" fmla="*/ 24954 w 107250"/>
                <a:gd name="connsiteY32" fmla="*/ 95013 h 109655"/>
                <a:gd name="connsiteX33" fmla="*/ 13524 w 107250"/>
                <a:gd name="connsiteY33" fmla="*/ 67124 h 109655"/>
                <a:gd name="connsiteX34" fmla="*/ 13524 w 107250"/>
                <a:gd name="connsiteY34" fmla="*/ 47464 h 109655"/>
                <a:gd name="connsiteX35" fmla="*/ 12839 w 107250"/>
                <a:gd name="connsiteY35" fmla="*/ 34434 h 109655"/>
                <a:gd name="connsiteX36" fmla="*/ 35699 w 107250"/>
                <a:gd name="connsiteY36" fmla="*/ 12260 h 109655"/>
                <a:gd name="connsiteX37" fmla="*/ 76847 w 107250"/>
                <a:gd name="connsiteY37" fmla="*/ 15918 h 109655"/>
                <a:gd name="connsiteX38" fmla="*/ 93534 w 107250"/>
                <a:gd name="connsiteY38" fmla="*/ 35577 h 109655"/>
                <a:gd name="connsiteX39" fmla="*/ 87134 w 107250"/>
                <a:gd name="connsiteY39" fmla="*/ 87241 h 10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250" h="109655">
                  <a:moveTo>
                    <a:pt x="81419" y="3573"/>
                  </a:moveTo>
                  <a:cubicBezTo>
                    <a:pt x="69760" y="830"/>
                    <a:pt x="58101" y="2430"/>
                    <a:pt x="47586" y="1287"/>
                  </a:cubicBezTo>
                  <a:cubicBezTo>
                    <a:pt x="37756" y="1059"/>
                    <a:pt x="29298" y="-770"/>
                    <a:pt x="20382" y="373"/>
                  </a:cubicBezTo>
                  <a:cubicBezTo>
                    <a:pt x="9638" y="1516"/>
                    <a:pt x="4152" y="4945"/>
                    <a:pt x="1866" y="17061"/>
                  </a:cubicBezTo>
                  <a:cubicBezTo>
                    <a:pt x="-1106" y="32377"/>
                    <a:pt x="1866" y="47464"/>
                    <a:pt x="494" y="62552"/>
                  </a:cubicBezTo>
                  <a:cubicBezTo>
                    <a:pt x="-1106" y="80154"/>
                    <a:pt x="723" y="102786"/>
                    <a:pt x="12839" y="105529"/>
                  </a:cubicBezTo>
                  <a:cubicBezTo>
                    <a:pt x="40499" y="108272"/>
                    <a:pt x="63359" y="108729"/>
                    <a:pt x="83933" y="109644"/>
                  </a:cubicBezTo>
                  <a:cubicBezTo>
                    <a:pt x="90563" y="109872"/>
                    <a:pt x="96506" y="106672"/>
                    <a:pt x="99249" y="100500"/>
                  </a:cubicBezTo>
                  <a:cubicBezTo>
                    <a:pt x="99707" y="99585"/>
                    <a:pt x="100164" y="98442"/>
                    <a:pt x="100392" y="97299"/>
                  </a:cubicBezTo>
                  <a:cubicBezTo>
                    <a:pt x="100392" y="97299"/>
                    <a:pt x="100392" y="97299"/>
                    <a:pt x="100392" y="97071"/>
                  </a:cubicBezTo>
                  <a:cubicBezTo>
                    <a:pt x="100621" y="96613"/>
                    <a:pt x="100621" y="95928"/>
                    <a:pt x="100850" y="95470"/>
                  </a:cubicBezTo>
                  <a:cubicBezTo>
                    <a:pt x="100850" y="95470"/>
                    <a:pt x="100850" y="95242"/>
                    <a:pt x="100850" y="95242"/>
                  </a:cubicBezTo>
                  <a:cubicBezTo>
                    <a:pt x="100850" y="94556"/>
                    <a:pt x="101078" y="93870"/>
                    <a:pt x="101078" y="93184"/>
                  </a:cubicBezTo>
                  <a:cubicBezTo>
                    <a:pt x="101307" y="90898"/>
                    <a:pt x="101535" y="88841"/>
                    <a:pt x="101764" y="86555"/>
                  </a:cubicBezTo>
                  <a:cubicBezTo>
                    <a:pt x="101764" y="85869"/>
                    <a:pt x="101993" y="85183"/>
                    <a:pt x="101993" y="84498"/>
                  </a:cubicBezTo>
                  <a:cubicBezTo>
                    <a:pt x="102221" y="82897"/>
                    <a:pt x="102450" y="81297"/>
                    <a:pt x="102678" y="79468"/>
                  </a:cubicBezTo>
                  <a:cubicBezTo>
                    <a:pt x="102678" y="78783"/>
                    <a:pt x="102907" y="78325"/>
                    <a:pt x="102907" y="77640"/>
                  </a:cubicBezTo>
                  <a:cubicBezTo>
                    <a:pt x="103136" y="75811"/>
                    <a:pt x="103364" y="73982"/>
                    <a:pt x="103593" y="72153"/>
                  </a:cubicBezTo>
                  <a:cubicBezTo>
                    <a:pt x="103593" y="72153"/>
                    <a:pt x="103593" y="72153"/>
                    <a:pt x="103593" y="72153"/>
                  </a:cubicBezTo>
                  <a:cubicBezTo>
                    <a:pt x="104050" y="67810"/>
                    <a:pt x="104736" y="63695"/>
                    <a:pt x="105193" y="59352"/>
                  </a:cubicBezTo>
                  <a:cubicBezTo>
                    <a:pt x="105193" y="58666"/>
                    <a:pt x="105422" y="57980"/>
                    <a:pt x="105422" y="57294"/>
                  </a:cubicBezTo>
                  <a:cubicBezTo>
                    <a:pt x="105650" y="55465"/>
                    <a:pt x="105879" y="53865"/>
                    <a:pt x="105879" y="52036"/>
                  </a:cubicBezTo>
                  <a:cubicBezTo>
                    <a:pt x="105879" y="51351"/>
                    <a:pt x="106107" y="50436"/>
                    <a:pt x="106107" y="49750"/>
                  </a:cubicBezTo>
                  <a:cubicBezTo>
                    <a:pt x="106336" y="47922"/>
                    <a:pt x="106336" y="46321"/>
                    <a:pt x="106565" y="44493"/>
                  </a:cubicBezTo>
                  <a:cubicBezTo>
                    <a:pt x="106565" y="43807"/>
                    <a:pt x="106793" y="42892"/>
                    <a:pt x="106793" y="42207"/>
                  </a:cubicBezTo>
                  <a:cubicBezTo>
                    <a:pt x="107022" y="39692"/>
                    <a:pt x="107022" y="37177"/>
                    <a:pt x="107250" y="34663"/>
                  </a:cubicBezTo>
                  <a:cubicBezTo>
                    <a:pt x="107250" y="33977"/>
                    <a:pt x="107250" y="33291"/>
                    <a:pt x="107250" y="32605"/>
                  </a:cubicBezTo>
                  <a:cubicBezTo>
                    <a:pt x="107250" y="32605"/>
                    <a:pt x="107250" y="32605"/>
                    <a:pt x="107250" y="32377"/>
                  </a:cubicBezTo>
                  <a:cubicBezTo>
                    <a:pt x="107250" y="31691"/>
                    <a:pt x="107250" y="31005"/>
                    <a:pt x="107250" y="30319"/>
                  </a:cubicBezTo>
                  <a:cubicBezTo>
                    <a:pt x="107022" y="14089"/>
                    <a:pt x="99478" y="8145"/>
                    <a:pt x="81419" y="3573"/>
                  </a:cubicBezTo>
                  <a:close/>
                  <a:moveTo>
                    <a:pt x="87134" y="87241"/>
                  </a:moveTo>
                  <a:cubicBezTo>
                    <a:pt x="85305" y="94785"/>
                    <a:pt x="80276" y="96613"/>
                    <a:pt x="72960" y="97071"/>
                  </a:cubicBezTo>
                  <a:cubicBezTo>
                    <a:pt x="58101" y="97985"/>
                    <a:pt x="43014" y="94785"/>
                    <a:pt x="24954" y="95013"/>
                  </a:cubicBezTo>
                  <a:cubicBezTo>
                    <a:pt x="16953" y="94785"/>
                    <a:pt x="14439" y="78325"/>
                    <a:pt x="13524" y="67124"/>
                  </a:cubicBezTo>
                  <a:cubicBezTo>
                    <a:pt x="13067" y="60495"/>
                    <a:pt x="13524" y="54094"/>
                    <a:pt x="13524" y="47464"/>
                  </a:cubicBezTo>
                  <a:cubicBezTo>
                    <a:pt x="13296" y="47464"/>
                    <a:pt x="12610" y="38778"/>
                    <a:pt x="12839" y="34434"/>
                  </a:cubicBezTo>
                  <a:cubicBezTo>
                    <a:pt x="13753" y="17975"/>
                    <a:pt x="19239" y="12717"/>
                    <a:pt x="35699" y="12260"/>
                  </a:cubicBezTo>
                  <a:cubicBezTo>
                    <a:pt x="49643" y="11803"/>
                    <a:pt x="63131" y="12717"/>
                    <a:pt x="76847" y="15918"/>
                  </a:cubicBezTo>
                  <a:cubicBezTo>
                    <a:pt x="88048" y="18432"/>
                    <a:pt x="93306" y="24604"/>
                    <a:pt x="93534" y="35577"/>
                  </a:cubicBezTo>
                  <a:cubicBezTo>
                    <a:pt x="93763" y="52951"/>
                    <a:pt x="91020" y="70096"/>
                    <a:pt x="87134" y="87241"/>
                  </a:cubicBezTo>
                  <a:close/>
                </a:path>
              </a:pathLst>
            </a:custGeom>
            <a:solidFill>
              <a:srgbClr val="000000"/>
            </a:solidFill>
            <a:ln w="2286" cap="flat">
              <a:noFill/>
              <a:prstDash val="solid"/>
              <a:miter/>
            </a:ln>
          </p:spPr>
          <p:txBody>
            <a:bodyPr rtlCol="0" anchor="ctr"/>
            <a:lstStyle/>
            <a:p>
              <a:endParaRPr lang="en-US"/>
            </a:p>
          </p:txBody>
        </p:sp>
        <p:sp>
          <p:nvSpPr>
            <p:cNvPr id="249" name="Freeform 1750">
              <a:extLst>
                <a:ext uri="{FF2B5EF4-FFF2-40B4-BE49-F238E27FC236}">
                  <a16:creationId xmlns:a16="http://schemas.microsoft.com/office/drawing/2014/main" id="{292BA127-730F-3918-373A-D0DE9FDD7461}"/>
                </a:ext>
              </a:extLst>
            </p:cNvPr>
            <p:cNvSpPr/>
            <p:nvPr/>
          </p:nvSpPr>
          <p:spPr>
            <a:xfrm>
              <a:off x="4318260" y="2365781"/>
              <a:ext cx="103600" cy="113157"/>
            </a:xfrm>
            <a:custGeom>
              <a:avLst/>
              <a:gdLst>
                <a:gd name="connsiteX0" fmla="*/ 88056 w 103600"/>
                <a:gd name="connsiteY0" fmla="*/ 2743 h 113157"/>
                <a:gd name="connsiteX1" fmla="*/ 18791 w 103600"/>
                <a:gd name="connsiteY1" fmla="*/ 0 h 113157"/>
                <a:gd name="connsiteX2" fmla="*/ 3246 w 103600"/>
                <a:gd name="connsiteY2" fmla="*/ 8687 h 113157"/>
                <a:gd name="connsiteX3" fmla="*/ 731 w 103600"/>
                <a:gd name="connsiteY3" fmla="*/ 98069 h 113157"/>
                <a:gd name="connsiteX4" fmla="*/ 17648 w 103600"/>
                <a:gd name="connsiteY4" fmla="*/ 112928 h 113157"/>
                <a:gd name="connsiteX5" fmla="*/ 30221 w 103600"/>
                <a:gd name="connsiteY5" fmla="*/ 113157 h 113157"/>
                <a:gd name="connsiteX6" fmla="*/ 35479 w 103600"/>
                <a:gd name="connsiteY6" fmla="*/ 113157 h 113157"/>
                <a:gd name="connsiteX7" fmla="*/ 37307 w 103600"/>
                <a:gd name="connsiteY7" fmla="*/ 113157 h 113157"/>
                <a:gd name="connsiteX8" fmla="*/ 41879 w 103600"/>
                <a:gd name="connsiteY8" fmla="*/ 113157 h 113157"/>
                <a:gd name="connsiteX9" fmla="*/ 44623 w 103600"/>
                <a:gd name="connsiteY9" fmla="*/ 113157 h 113157"/>
                <a:gd name="connsiteX10" fmla="*/ 50338 w 103600"/>
                <a:gd name="connsiteY10" fmla="*/ 112928 h 113157"/>
                <a:gd name="connsiteX11" fmla="*/ 54910 w 103600"/>
                <a:gd name="connsiteY11" fmla="*/ 112700 h 113157"/>
                <a:gd name="connsiteX12" fmla="*/ 57653 w 103600"/>
                <a:gd name="connsiteY12" fmla="*/ 112471 h 113157"/>
                <a:gd name="connsiteX13" fmla="*/ 61996 w 103600"/>
                <a:gd name="connsiteY13" fmla="*/ 112243 h 113157"/>
                <a:gd name="connsiteX14" fmla="*/ 64739 w 103600"/>
                <a:gd name="connsiteY14" fmla="*/ 112014 h 113157"/>
                <a:gd name="connsiteX15" fmla="*/ 69311 w 103600"/>
                <a:gd name="connsiteY15" fmla="*/ 111557 h 113157"/>
                <a:gd name="connsiteX16" fmla="*/ 71597 w 103600"/>
                <a:gd name="connsiteY16" fmla="*/ 111328 h 113157"/>
                <a:gd name="connsiteX17" fmla="*/ 78455 w 103600"/>
                <a:gd name="connsiteY17" fmla="*/ 110414 h 113157"/>
                <a:gd name="connsiteX18" fmla="*/ 103373 w 103600"/>
                <a:gd name="connsiteY18" fmla="*/ 72009 h 113157"/>
                <a:gd name="connsiteX19" fmla="*/ 100401 w 103600"/>
                <a:gd name="connsiteY19" fmla="*/ 13945 h 113157"/>
                <a:gd name="connsiteX20" fmla="*/ 100401 w 103600"/>
                <a:gd name="connsiteY20" fmla="*/ 12116 h 113157"/>
                <a:gd name="connsiteX21" fmla="*/ 100401 w 103600"/>
                <a:gd name="connsiteY21" fmla="*/ 11659 h 113157"/>
                <a:gd name="connsiteX22" fmla="*/ 100172 w 103600"/>
                <a:gd name="connsiteY22" fmla="*/ 10058 h 113157"/>
                <a:gd name="connsiteX23" fmla="*/ 100172 w 103600"/>
                <a:gd name="connsiteY23" fmla="*/ 10058 h 113157"/>
                <a:gd name="connsiteX24" fmla="*/ 99715 w 103600"/>
                <a:gd name="connsiteY24" fmla="*/ 8687 h 113157"/>
                <a:gd name="connsiteX25" fmla="*/ 99715 w 103600"/>
                <a:gd name="connsiteY25" fmla="*/ 8458 h 113157"/>
                <a:gd name="connsiteX26" fmla="*/ 99029 w 103600"/>
                <a:gd name="connsiteY26" fmla="*/ 7087 h 113157"/>
                <a:gd name="connsiteX27" fmla="*/ 99029 w 103600"/>
                <a:gd name="connsiteY27" fmla="*/ 7087 h 113157"/>
                <a:gd name="connsiteX28" fmla="*/ 98115 w 103600"/>
                <a:gd name="connsiteY28" fmla="*/ 5944 h 113157"/>
                <a:gd name="connsiteX29" fmla="*/ 97886 w 103600"/>
                <a:gd name="connsiteY29" fmla="*/ 5715 h 113157"/>
                <a:gd name="connsiteX30" fmla="*/ 95372 w 103600"/>
                <a:gd name="connsiteY30" fmla="*/ 3886 h 113157"/>
                <a:gd name="connsiteX31" fmla="*/ 95143 w 103600"/>
                <a:gd name="connsiteY31" fmla="*/ 3886 h 113157"/>
                <a:gd name="connsiteX32" fmla="*/ 93543 w 103600"/>
                <a:gd name="connsiteY32" fmla="*/ 3200 h 113157"/>
                <a:gd name="connsiteX33" fmla="*/ 88056 w 103600"/>
                <a:gd name="connsiteY33" fmla="*/ 2743 h 113157"/>
                <a:gd name="connsiteX34" fmla="*/ 81427 w 103600"/>
                <a:gd name="connsiteY34" fmla="*/ 98069 h 113157"/>
                <a:gd name="connsiteX35" fmla="*/ 27706 w 103600"/>
                <a:gd name="connsiteY35" fmla="*/ 99212 h 113157"/>
                <a:gd name="connsiteX36" fmla="*/ 14905 w 103600"/>
                <a:gd name="connsiteY36" fmla="*/ 90297 h 113157"/>
                <a:gd name="connsiteX37" fmla="*/ 15590 w 103600"/>
                <a:gd name="connsiteY37" fmla="*/ 21260 h 113157"/>
                <a:gd name="connsiteX38" fmla="*/ 30907 w 103600"/>
                <a:gd name="connsiteY38" fmla="*/ 11659 h 113157"/>
                <a:gd name="connsiteX39" fmla="*/ 48280 w 103600"/>
                <a:gd name="connsiteY39" fmla="*/ 11887 h 113157"/>
                <a:gd name="connsiteX40" fmla="*/ 71140 w 103600"/>
                <a:gd name="connsiteY40" fmla="*/ 11430 h 113157"/>
                <a:gd name="connsiteX41" fmla="*/ 89428 w 103600"/>
                <a:gd name="connsiteY41" fmla="*/ 38862 h 113157"/>
                <a:gd name="connsiteX42" fmla="*/ 81427 w 103600"/>
                <a:gd name="connsiteY42" fmla="*/ 98069 h 11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600" h="113157">
                  <a:moveTo>
                    <a:pt x="88056" y="2743"/>
                  </a:moveTo>
                  <a:cubicBezTo>
                    <a:pt x="73655" y="3200"/>
                    <a:pt x="27478" y="229"/>
                    <a:pt x="18791" y="0"/>
                  </a:cubicBezTo>
                  <a:cubicBezTo>
                    <a:pt x="13533" y="0"/>
                    <a:pt x="3932" y="2057"/>
                    <a:pt x="3246" y="8687"/>
                  </a:cubicBezTo>
                  <a:cubicBezTo>
                    <a:pt x="-640" y="38862"/>
                    <a:pt x="-412" y="67437"/>
                    <a:pt x="731" y="98069"/>
                  </a:cubicBezTo>
                  <a:cubicBezTo>
                    <a:pt x="1189" y="109042"/>
                    <a:pt x="7132" y="112700"/>
                    <a:pt x="17648" y="112928"/>
                  </a:cubicBezTo>
                  <a:cubicBezTo>
                    <a:pt x="21763" y="112928"/>
                    <a:pt x="25877" y="113157"/>
                    <a:pt x="30221" y="113157"/>
                  </a:cubicBezTo>
                  <a:cubicBezTo>
                    <a:pt x="32050" y="113157"/>
                    <a:pt x="33650" y="113157"/>
                    <a:pt x="35479" y="113157"/>
                  </a:cubicBezTo>
                  <a:cubicBezTo>
                    <a:pt x="36164" y="113157"/>
                    <a:pt x="36622" y="113157"/>
                    <a:pt x="37307" y="113157"/>
                  </a:cubicBezTo>
                  <a:cubicBezTo>
                    <a:pt x="38908" y="113157"/>
                    <a:pt x="40279" y="113157"/>
                    <a:pt x="41879" y="113157"/>
                  </a:cubicBezTo>
                  <a:cubicBezTo>
                    <a:pt x="42794" y="113157"/>
                    <a:pt x="43708" y="113157"/>
                    <a:pt x="44623" y="113157"/>
                  </a:cubicBezTo>
                  <a:cubicBezTo>
                    <a:pt x="46451" y="113157"/>
                    <a:pt x="48280" y="113157"/>
                    <a:pt x="50338" y="112928"/>
                  </a:cubicBezTo>
                  <a:cubicBezTo>
                    <a:pt x="51938" y="112928"/>
                    <a:pt x="53538" y="112928"/>
                    <a:pt x="54910" y="112700"/>
                  </a:cubicBezTo>
                  <a:cubicBezTo>
                    <a:pt x="55824" y="112700"/>
                    <a:pt x="56738" y="112700"/>
                    <a:pt x="57653" y="112471"/>
                  </a:cubicBezTo>
                  <a:cubicBezTo>
                    <a:pt x="59024" y="112471"/>
                    <a:pt x="60625" y="112243"/>
                    <a:pt x="61996" y="112243"/>
                  </a:cubicBezTo>
                  <a:cubicBezTo>
                    <a:pt x="62911" y="112243"/>
                    <a:pt x="63825" y="112014"/>
                    <a:pt x="64739" y="112014"/>
                  </a:cubicBezTo>
                  <a:cubicBezTo>
                    <a:pt x="66340" y="111785"/>
                    <a:pt x="67940" y="111785"/>
                    <a:pt x="69311" y="111557"/>
                  </a:cubicBezTo>
                  <a:cubicBezTo>
                    <a:pt x="69997" y="111557"/>
                    <a:pt x="70912" y="111328"/>
                    <a:pt x="71597" y="111328"/>
                  </a:cubicBezTo>
                  <a:cubicBezTo>
                    <a:pt x="73883" y="111100"/>
                    <a:pt x="76169" y="110871"/>
                    <a:pt x="78455" y="110414"/>
                  </a:cubicBezTo>
                  <a:cubicBezTo>
                    <a:pt x="103601" y="106985"/>
                    <a:pt x="104287" y="98298"/>
                    <a:pt x="103373" y="72009"/>
                  </a:cubicBezTo>
                  <a:cubicBezTo>
                    <a:pt x="100629" y="52807"/>
                    <a:pt x="100401" y="34976"/>
                    <a:pt x="100401" y="13945"/>
                  </a:cubicBezTo>
                  <a:cubicBezTo>
                    <a:pt x="100401" y="13259"/>
                    <a:pt x="100401" y="12802"/>
                    <a:pt x="100401" y="12116"/>
                  </a:cubicBezTo>
                  <a:cubicBezTo>
                    <a:pt x="100401" y="11887"/>
                    <a:pt x="100401" y="11887"/>
                    <a:pt x="100401" y="11659"/>
                  </a:cubicBezTo>
                  <a:cubicBezTo>
                    <a:pt x="100401" y="11201"/>
                    <a:pt x="100401" y="10516"/>
                    <a:pt x="100172" y="10058"/>
                  </a:cubicBezTo>
                  <a:cubicBezTo>
                    <a:pt x="100172" y="10058"/>
                    <a:pt x="100172" y="10058"/>
                    <a:pt x="100172" y="10058"/>
                  </a:cubicBezTo>
                  <a:cubicBezTo>
                    <a:pt x="100172" y="9601"/>
                    <a:pt x="99944" y="9144"/>
                    <a:pt x="99715" y="8687"/>
                  </a:cubicBezTo>
                  <a:cubicBezTo>
                    <a:pt x="99715" y="8687"/>
                    <a:pt x="99715" y="8458"/>
                    <a:pt x="99715" y="8458"/>
                  </a:cubicBezTo>
                  <a:cubicBezTo>
                    <a:pt x="99486" y="8001"/>
                    <a:pt x="99258" y="7544"/>
                    <a:pt x="99029" y="7087"/>
                  </a:cubicBezTo>
                  <a:lnTo>
                    <a:pt x="99029" y="7087"/>
                  </a:lnTo>
                  <a:cubicBezTo>
                    <a:pt x="98801" y="6629"/>
                    <a:pt x="98572" y="6172"/>
                    <a:pt x="98115" y="5944"/>
                  </a:cubicBezTo>
                  <a:cubicBezTo>
                    <a:pt x="98115" y="5944"/>
                    <a:pt x="98115" y="5715"/>
                    <a:pt x="97886" y="5715"/>
                  </a:cubicBezTo>
                  <a:cubicBezTo>
                    <a:pt x="97200" y="5029"/>
                    <a:pt x="96286" y="4343"/>
                    <a:pt x="95372" y="3886"/>
                  </a:cubicBezTo>
                  <a:cubicBezTo>
                    <a:pt x="95372" y="3886"/>
                    <a:pt x="95143" y="3886"/>
                    <a:pt x="95143" y="3886"/>
                  </a:cubicBezTo>
                  <a:cubicBezTo>
                    <a:pt x="94686" y="3658"/>
                    <a:pt x="94229" y="3429"/>
                    <a:pt x="93543" y="3200"/>
                  </a:cubicBezTo>
                  <a:cubicBezTo>
                    <a:pt x="91943" y="2972"/>
                    <a:pt x="90114" y="2743"/>
                    <a:pt x="88056" y="2743"/>
                  </a:cubicBezTo>
                  <a:close/>
                  <a:moveTo>
                    <a:pt x="81427" y="98069"/>
                  </a:moveTo>
                  <a:cubicBezTo>
                    <a:pt x="65197" y="101270"/>
                    <a:pt x="44623" y="99212"/>
                    <a:pt x="27706" y="99212"/>
                  </a:cubicBezTo>
                  <a:cubicBezTo>
                    <a:pt x="19248" y="99212"/>
                    <a:pt x="16505" y="97612"/>
                    <a:pt x="14905" y="90297"/>
                  </a:cubicBezTo>
                  <a:cubicBezTo>
                    <a:pt x="10104" y="66980"/>
                    <a:pt x="12161" y="44120"/>
                    <a:pt x="15590" y="21260"/>
                  </a:cubicBezTo>
                  <a:cubicBezTo>
                    <a:pt x="16505" y="15088"/>
                    <a:pt x="24277" y="11659"/>
                    <a:pt x="30907" y="11659"/>
                  </a:cubicBezTo>
                  <a:cubicBezTo>
                    <a:pt x="36622" y="11659"/>
                    <a:pt x="48280" y="11887"/>
                    <a:pt x="48280" y="11887"/>
                  </a:cubicBezTo>
                  <a:cubicBezTo>
                    <a:pt x="51938" y="11659"/>
                    <a:pt x="67483" y="11430"/>
                    <a:pt x="71140" y="11430"/>
                  </a:cubicBezTo>
                  <a:cubicBezTo>
                    <a:pt x="93771" y="11659"/>
                    <a:pt x="86228" y="16002"/>
                    <a:pt x="89428" y="38862"/>
                  </a:cubicBezTo>
                  <a:cubicBezTo>
                    <a:pt x="91028" y="48692"/>
                    <a:pt x="95372" y="95326"/>
                    <a:pt x="81427" y="98069"/>
                  </a:cubicBezTo>
                  <a:close/>
                </a:path>
              </a:pathLst>
            </a:custGeom>
            <a:solidFill>
              <a:srgbClr val="000000"/>
            </a:solidFill>
            <a:ln w="2286" cap="flat">
              <a:noFill/>
              <a:prstDash val="solid"/>
              <a:miter/>
            </a:ln>
          </p:spPr>
          <p:txBody>
            <a:bodyPr rtlCol="0" anchor="ctr"/>
            <a:lstStyle/>
            <a:p>
              <a:endParaRPr lang="en-US"/>
            </a:p>
          </p:txBody>
        </p:sp>
        <p:sp>
          <p:nvSpPr>
            <p:cNvPr id="250" name="Freeform 1751">
              <a:extLst>
                <a:ext uri="{FF2B5EF4-FFF2-40B4-BE49-F238E27FC236}">
                  <a16:creationId xmlns:a16="http://schemas.microsoft.com/office/drawing/2014/main" id="{0F0E0CAC-BB84-E1E1-F578-D410910A5956}"/>
                </a:ext>
              </a:extLst>
            </p:cNvPr>
            <p:cNvSpPr/>
            <p:nvPr/>
          </p:nvSpPr>
          <p:spPr>
            <a:xfrm>
              <a:off x="4330193" y="1813255"/>
              <a:ext cx="73837" cy="97092"/>
            </a:xfrm>
            <a:custGeom>
              <a:avLst/>
              <a:gdLst>
                <a:gd name="connsiteX0" fmla="*/ 6858 w 73837"/>
                <a:gd name="connsiteY0" fmla="*/ 91669 h 97092"/>
                <a:gd name="connsiteX1" fmla="*/ 9144 w 73837"/>
                <a:gd name="connsiteY1" fmla="*/ 93497 h 97092"/>
                <a:gd name="connsiteX2" fmla="*/ 9144 w 73837"/>
                <a:gd name="connsiteY2" fmla="*/ 93497 h 97092"/>
                <a:gd name="connsiteX3" fmla="*/ 9830 w 73837"/>
                <a:gd name="connsiteY3" fmla="*/ 93955 h 97092"/>
                <a:gd name="connsiteX4" fmla="*/ 10058 w 73837"/>
                <a:gd name="connsiteY4" fmla="*/ 94183 h 97092"/>
                <a:gd name="connsiteX5" fmla="*/ 10744 w 73837"/>
                <a:gd name="connsiteY5" fmla="*/ 94412 h 97092"/>
                <a:gd name="connsiteX6" fmla="*/ 11201 w 73837"/>
                <a:gd name="connsiteY6" fmla="*/ 94640 h 97092"/>
                <a:gd name="connsiteX7" fmla="*/ 12344 w 73837"/>
                <a:gd name="connsiteY7" fmla="*/ 95098 h 97092"/>
                <a:gd name="connsiteX8" fmla="*/ 13030 w 73837"/>
                <a:gd name="connsiteY8" fmla="*/ 95326 h 97092"/>
                <a:gd name="connsiteX9" fmla="*/ 13716 w 73837"/>
                <a:gd name="connsiteY9" fmla="*/ 95555 h 97092"/>
                <a:gd name="connsiteX10" fmla="*/ 14630 w 73837"/>
                <a:gd name="connsiteY10" fmla="*/ 95783 h 97092"/>
                <a:gd name="connsiteX11" fmla="*/ 15316 w 73837"/>
                <a:gd name="connsiteY11" fmla="*/ 96012 h 97092"/>
                <a:gd name="connsiteX12" fmla="*/ 16231 w 73837"/>
                <a:gd name="connsiteY12" fmla="*/ 96241 h 97092"/>
                <a:gd name="connsiteX13" fmla="*/ 16688 w 73837"/>
                <a:gd name="connsiteY13" fmla="*/ 96241 h 97092"/>
                <a:gd name="connsiteX14" fmla="*/ 18288 w 73837"/>
                <a:gd name="connsiteY14" fmla="*/ 96469 h 97092"/>
                <a:gd name="connsiteX15" fmla="*/ 64008 w 73837"/>
                <a:gd name="connsiteY15" fmla="*/ 94869 h 97092"/>
                <a:gd name="connsiteX16" fmla="*/ 73152 w 73837"/>
                <a:gd name="connsiteY16" fmla="*/ 39776 h 97092"/>
                <a:gd name="connsiteX17" fmla="*/ 73381 w 73837"/>
                <a:gd name="connsiteY17" fmla="*/ 37033 h 97092"/>
                <a:gd name="connsiteX18" fmla="*/ 73381 w 73837"/>
                <a:gd name="connsiteY18" fmla="*/ 36119 h 97092"/>
                <a:gd name="connsiteX19" fmla="*/ 73609 w 73837"/>
                <a:gd name="connsiteY19" fmla="*/ 34061 h 97092"/>
                <a:gd name="connsiteX20" fmla="*/ 73609 w 73837"/>
                <a:gd name="connsiteY20" fmla="*/ 33376 h 97092"/>
                <a:gd name="connsiteX21" fmla="*/ 73838 w 73837"/>
                <a:gd name="connsiteY21" fmla="*/ 31090 h 97092"/>
                <a:gd name="connsiteX22" fmla="*/ 73838 w 73837"/>
                <a:gd name="connsiteY22" fmla="*/ 30175 h 97092"/>
                <a:gd name="connsiteX23" fmla="*/ 73838 w 73837"/>
                <a:gd name="connsiteY23" fmla="*/ 28804 h 97092"/>
                <a:gd name="connsiteX24" fmla="*/ 73838 w 73837"/>
                <a:gd name="connsiteY24" fmla="*/ 27661 h 97092"/>
                <a:gd name="connsiteX25" fmla="*/ 73838 w 73837"/>
                <a:gd name="connsiteY25" fmla="*/ 26060 h 97092"/>
                <a:gd name="connsiteX26" fmla="*/ 73838 w 73837"/>
                <a:gd name="connsiteY26" fmla="*/ 25146 h 97092"/>
                <a:gd name="connsiteX27" fmla="*/ 73838 w 73837"/>
                <a:gd name="connsiteY27" fmla="*/ 24232 h 97092"/>
                <a:gd name="connsiteX28" fmla="*/ 73838 w 73837"/>
                <a:gd name="connsiteY28" fmla="*/ 22631 h 97092"/>
                <a:gd name="connsiteX29" fmla="*/ 73838 w 73837"/>
                <a:gd name="connsiteY29" fmla="*/ 21488 h 97092"/>
                <a:gd name="connsiteX30" fmla="*/ 73838 w 73837"/>
                <a:gd name="connsiteY30" fmla="*/ 20574 h 97092"/>
                <a:gd name="connsiteX31" fmla="*/ 73838 w 73837"/>
                <a:gd name="connsiteY31" fmla="*/ 19888 h 97092"/>
                <a:gd name="connsiteX32" fmla="*/ 73838 w 73837"/>
                <a:gd name="connsiteY32" fmla="*/ 18288 h 97092"/>
                <a:gd name="connsiteX33" fmla="*/ 73838 w 73837"/>
                <a:gd name="connsiteY33" fmla="*/ 17602 h 97092"/>
                <a:gd name="connsiteX34" fmla="*/ 73838 w 73837"/>
                <a:gd name="connsiteY34" fmla="*/ 16688 h 97092"/>
                <a:gd name="connsiteX35" fmla="*/ 73838 w 73837"/>
                <a:gd name="connsiteY35" fmla="*/ 16002 h 97092"/>
                <a:gd name="connsiteX36" fmla="*/ 73609 w 73837"/>
                <a:gd name="connsiteY36" fmla="*/ 14630 h 97092"/>
                <a:gd name="connsiteX37" fmla="*/ 35204 w 73837"/>
                <a:gd name="connsiteY37" fmla="*/ 0 h 97092"/>
                <a:gd name="connsiteX38" fmla="*/ 22631 w 73837"/>
                <a:gd name="connsiteY38" fmla="*/ 1600 h 97092"/>
                <a:gd name="connsiteX39" fmla="*/ 0 w 73837"/>
                <a:gd name="connsiteY39" fmla="*/ 14859 h 97092"/>
                <a:gd name="connsiteX40" fmla="*/ 2743 w 73837"/>
                <a:gd name="connsiteY40" fmla="*/ 80467 h 97092"/>
                <a:gd name="connsiteX41" fmla="*/ 3200 w 73837"/>
                <a:gd name="connsiteY41" fmla="*/ 87097 h 97092"/>
                <a:gd name="connsiteX42" fmla="*/ 6858 w 73837"/>
                <a:gd name="connsiteY42" fmla="*/ 91669 h 97092"/>
                <a:gd name="connsiteX43" fmla="*/ 6858 w 73837"/>
                <a:gd name="connsiteY43" fmla="*/ 91669 h 97092"/>
                <a:gd name="connsiteX44" fmla="*/ 50292 w 73837"/>
                <a:gd name="connsiteY44" fmla="*/ 82525 h 97092"/>
                <a:gd name="connsiteX45" fmla="*/ 30175 w 73837"/>
                <a:gd name="connsiteY45" fmla="*/ 82753 h 97092"/>
                <a:gd name="connsiteX46" fmla="*/ 28346 w 73837"/>
                <a:gd name="connsiteY46" fmla="*/ 82753 h 97092"/>
                <a:gd name="connsiteX47" fmla="*/ 27889 w 73837"/>
                <a:gd name="connsiteY47" fmla="*/ 82753 h 97092"/>
                <a:gd name="connsiteX48" fmla="*/ 26289 w 73837"/>
                <a:gd name="connsiteY48" fmla="*/ 82753 h 97092"/>
                <a:gd name="connsiteX49" fmla="*/ 26289 w 73837"/>
                <a:gd name="connsiteY49" fmla="*/ 82753 h 97092"/>
                <a:gd name="connsiteX50" fmla="*/ 24689 w 73837"/>
                <a:gd name="connsiteY50" fmla="*/ 82525 h 97092"/>
                <a:gd name="connsiteX51" fmla="*/ 24460 w 73837"/>
                <a:gd name="connsiteY51" fmla="*/ 82525 h 97092"/>
                <a:gd name="connsiteX52" fmla="*/ 23089 w 73837"/>
                <a:gd name="connsiteY52" fmla="*/ 82067 h 97092"/>
                <a:gd name="connsiteX53" fmla="*/ 23089 w 73837"/>
                <a:gd name="connsiteY53" fmla="*/ 82067 h 97092"/>
                <a:gd name="connsiteX54" fmla="*/ 21717 w 73837"/>
                <a:gd name="connsiteY54" fmla="*/ 81610 h 97092"/>
                <a:gd name="connsiteX55" fmla="*/ 21717 w 73837"/>
                <a:gd name="connsiteY55" fmla="*/ 81610 h 97092"/>
                <a:gd name="connsiteX56" fmla="*/ 20345 w 73837"/>
                <a:gd name="connsiteY56" fmla="*/ 80924 h 97092"/>
                <a:gd name="connsiteX57" fmla="*/ 20345 w 73837"/>
                <a:gd name="connsiteY57" fmla="*/ 80924 h 97092"/>
                <a:gd name="connsiteX58" fmla="*/ 17145 w 73837"/>
                <a:gd name="connsiteY58" fmla="*/ 58064 h 97092"/>
                <a:gd name="connsiteX59" fmla="*/ 38633 w 73837"/>
                <a:gd name="connsiteY59" fmla="*/ 51892 h 97092"/>
                <a:gd name="connsiteX60" fmla="*/ 45034 w 73837"/>
                <a:gd name="connsiteY60" fmla="*/ 52349 h 97092"/>
                <a:gd name="connsiteX61" fmla="*/ 49606 w 73837"/>
                <a:gd name="connsiteY61" fmla="*/ 52807 h 97092"/>
                <a:gd name="connsiteX62" fmla="*/ 50978 w 73837"/>
                <a:gd name="connsiteY62" fmla="*/ 52807 h 97092"/>
                <a:gd name="connsiteX63" fmla="*/ 51206 w 73837"/>
                <a:gd name="connsiteY63" fmla="*/ 52807 h 97092"/>
                <a:gd name="connsiteX64" fmla="*/ 51664 w 73837"/>
                <a:gd name="connsiteY64" fmla="*/ 52807 h 97092"/>
                <a:gd name="connsiteX65" fmla="*/ 52578 w 73837"/>
                <a:gd name="connsiteY65" fmla="*/ 52807 h 97092"/>
                <a:gd name="connsiteX66" fmla="*/ 52807 w 73837"/>
                <a:gd name="connsiteY66" fmla="*/ 52807 h 97092"/>
                <a:gd name="connsiteX67" fmla="*/ 53492 w 73837"/>
                <a:gd name="connsiteY67" fmla="*/ 52807 h 97092"/>
                <a:gd name="connsiteX68" fmla="*/ 53721 w 73837"/>
                <a:gd name="connsiteY68" fmla="*/ 52807 h 97092"/>
                <a:gd name="connsiteX69" fmla="*/ 54407 w 73837"/>
                <a:gd name="connsiteY69" fmla="*/ 52807 h 97092"/>
                <a:gd name="connsiteX70" fmla="*/ 54635 w 73837"/>
                <a:gd name="connsiteY70" fmla="*/ 52807 h 97092"/>
                <a:gd name="connsiteX71" fmla="*/ 55321 w 73837"/>
                <a:gd name="connsiteY71" fmla="*/ 53035 h 97092"/>
                <a:gd name="connsiteX72" fmla="*/ 55550 w 73837"/>
                <a:gd name="connsiteY72" fmla="*/ 53035 h 97092"/>
                <a:gd name="connsiteX73" fmla="*/ 56236 w 73837"/>
                <a:gd name="connsiteY73" fmla="*/ 53264 h 97092"/>
                <a:gd name="connsiteX74" fmla="*/ 56464 w 73837"/>
                <a:gd name="connsiteY74" fmla="*/ 53264 h 97092"/>
                <a:gd name="connsiteX75" fmla="*/ 57150 w 73837"/>
                <a:gd name="connsiteY75" fmla="*/ 53492 h 97092"/>
                <a:gd name="connsiteX76" fmla="*/ 57379 w 73837"/>
                <a:gd name="connsiteY76" fmla="*/ 53492 h 97092"/>
                <a:gd name="connsiteX77" fmla="*/ 58064 w 73837"/>
                <a:gd name="connsiteY77" fmla="*/ 53950 h 97092"/>
                <a:gd name="connsiteX78" fmla="*/ 58293 w 73837"/>
                <a:gd name="connsiteY78" fmla="*/ 53950 h 97092"/>
                <a:gd name="connsiteX79" fmla="*/ 58750 w 73837"/>
                <a:gd name="connsiteY79" fmla="*/ 54407 h 97092"/>
                <a:gd name="connsiteX80" fmla="*/ 58750 w 73837"/>
                <a:gd name="connsiteY80" fmla="*/ 54407 h 97092"/>
                <a:gd name="connsiteX81" fmla="*/ 59207 w 73837"/>
                <a:gd name="connsiteY81" fmla="*/ 55093 h 97092"/>
                <a:gd name="connsiteX82" fmla="*/ 59207 w 73837"/>
                <a:gd name="connsiteY82" fmla="*/ 55321 h 97092"/>
                <a:gd name="connsiteX83" fmla="*/ 59665 w 73837"/>
                <a:gd name="connsiteY83" fmla="*/ 56007 h 97092"/>
                <a:gd name="connsiteX84" fmla="*/ 59665 w 73837"/>
                <a:gd name="connsiteY84" fmla="*/ 56236 h 97092"/>
                <a:gd name="connsiteX85" fmla="*/ 59893 w 73837"/>
                <a:gd name="connsiteY85" fmla="*/ 57150 h 97092"/>
                <a:gd name="connsiteX86" fmla="*/ 59893 w 73837"/>
                <a:gd name="connsiteY86" fmla="*/ 57379 h 97092"/>
                <a:gd name="connsiteX87" fmla="*/ 60122 w 73837"/>
                <a:gd name="connsiteY87" fmla="*/ 58522 h 97092"/>
                <a:gd name="connsiteX88" fmla="*/ 60122 w 73837"/>
                <a:gd name="connsiteY88" fmla="*/ 58522 h 97092"/>
                <a:gd name="connsiteX89" fmla="*/ 60350 w 73837"/>
                <a:gd name="connsiteY89" fmla="*/ 59893 h 97092"/>
                <a:gd name="connsiteX90" fmla="*/ 60350 w 73837"/>
                <a:gd name="connsiteY90" fmla="*/ 60122 h 97092"/>
                <a:gd name="connsiteX91" fmla="*/ 60350 w 73837"/>
                <a:gd name="connsiteY91" fmla="*/ 61722 h 97092"/>
                <a:gd name="connsiteX92" fmla="*/ 50292 w 73837"/>
                <a:gd name="connsiteY92" fmla="*/ 82525 h 97092"/>
                <a:gd name="connsiteX93" fmla="*/ 19660 w 73837"/>
                <a:gd name="connsiteY93" fmla="*/ 12573 h 97092"/>
                <a:gd name="connsiteX94" fmla="*/ 56921 w 73837"/>
                <a:gd name="connsiteY94" fmla="*/ 13945 h 97092"/>
                <a:gd name="connsiteX95" fmla="*/ 60808 w 73837"/>
                <a:gd name="connsiteY95" fmla="*/ 32690 h 97092"/>
                <a:gd name="connsiteX96" fmla="*/ 49835 w 73837"/>
                <a:gd name="connsiteY96" fmla="*/ 40919 h 97092"/>
                <a:gd name="connsiteX97" fmla="*/ 39091 w 73837"/>
                <a:gd name="connsiteY97" fmla="*/ 40919 h 97092"/>
                <a:gd name="connsiteX98" fmla="*/ 39091 w 73837"/>
                <a:gd name="connsiteY98" fmla="*/ 41148 h 97092"/>
                <a:gd name="connsiteX99" fmla="*/ 26060 w 73837"/>
                <a:gd name="connsiteY99" fmla="*/ 40462 h 97092"/>
                <a:gd name="connsiteX100" fmla="*/ 13945 w 73837"/>
                <a:gd name="connsiteY100" fmla="*/ 30861 h 97092"/>
                <a:gd name="connsiteX101" fmla="*/ 19660 w 73837"/>
                <a:gd name="connsiteY101" fmla="*/ 12573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3837" h="97092">
                  <a:moveTo>
                    <a:pt x="6858" y="91669"/>
                  </a:moveTo>
                  <a:cubicBezTo>
                    <a:pt x="7544" y="92354"/>
                    <a:pt x="8230" y="93040"/>
                    <a:pt x="9144" y="93497"/>
                  </a:cubicBezTo>
                  <a:cubicBezTo>
                    <a:pt x="9144" y="93497"/>
                    <a:pt x="9144" y="93497"/>
                    <a:pt x="9144" y="93497"/>
                  </a:cubicBezTo>
                  <a:cubicBezTo>
                    <a:pt x="9373" y="93726"/>
                    <a:pt x="9601" y="93726"/>
                    <a:pt x="9830" y="93955"/>
                  </a:cubicBezTo>
                  <a:cubicBezTo>
                    <a:pt x="9830" y="93955"/>
                    <a:pt x="10058" y="93955"/>
                    <a:pt x="10058" y="94183"/>
                  </a:cubicBezTo>
                  <a:cubicBezTo>
                    <a:pt x="10287" y="94412"/>
                    <a:pt x="10516" y="94412"/>
                    <a:pt x="10744" y="94412"/>
                  </a:cubicBezTo>
                  <a:cubicBezTo>
                    <a:pt x="10973" y="94412"/>
                    <a:pt x="10973" y="94412"/>
                    <a:pt x="11201" y="94640"/>
                  </a:cubicBezTo>
                  <a:cubicBezTo>
                    <a:pt x="11659" y="94869"/>
                    <a:pt x="12116" y="94869"/>
                    <a:pt x="12344" y="95098"/>
                  </a:cubicBezTo>
                  <a:cubicBezTo>
                    <a:pt x="12573" y="95098"/>
                    <a:pt x="12802" y="95326"/>
                    <a:pt x="13030" y="95326"/>
                  </a:cubicBezTo>
                  <a:cubicBezTo>
                    <a:pt x="13259" y="95326"/>
                    <a:pt x="13487" y="95326"/>
                    <a:pt x="13716" y="95555"/>
                  </a:cubicBezTo>
                  <a:cubicBezTo>
                    <a:pt x="13945" y="95555"/>
                    <a:pt x="14173" y="95783"/>
                    <a:pt x="14630" y="95783"/>
                  </a:cubicBezTo>
                  <a:cubicBezTo>
                    <a:pt x="14859" y="95783"/>
                    <a:pt x="15088" y="95783"/>
                    <a:pt x="15316" y="96012"/>
                  </a:cubicBezTo>
                  <a:cubicBezTo>
                    <a:pt x="15545" y="96012"/>
                    <a:pt x="16002" y="96012"/>
                    <a:pt x="16231" y="96241"/>
                  </a:cubicBezTo>
                  <a:cubicBezTo>
                    <a:pt x="16459" y="96241"/>
                    <a:pt x="16688" y="96241"/>
                    <a:pt x="16688" y="96241"/>
                  </a:cubicBezTo>
                  <a:cubicBezTo>
                    <a:pt x="17145" y="96241"/>
                    <a:pt x="17831" y="96469"/>
                    <a:pt x="18288" y="96469"/>
                  </a:cubicBezTo>
                  <a:cubicBezTo>
                    <a:pt x="33147" y="98069"/>
                    <a:pt x="49606" y="96241"/>
                    <a:pt x="64008" y="94869"/>
                  </a:cubicBezTo>
                  <a:cubicBezTo>
                    <a:pt x="72923" y="93955"/>
                    <a:pt x="72238" y="50521"/>
                    <a:pt x="73152" y="39776"/>
                  </a:cubicBezTo>
                  <a:cubicBezTo>
                    <a:pt x="73152" y="38862"/>
                    <a:pt x="73381" y="37948"/>
                    <a:pt x="73381" y="37033"/>
                  </a:cubicBezTo>
                  <a:cubicBezTo>
                    <a:pt x="73381" y="36805"/>
                    <a:pt x="73381" y="36576"/>
                    <a:pt x="73381" y="36119"/>
                  </a:cubicBezTo>
                  <a:cubicBezTo>
                    <a:pt x="73381" y="35433"/>
                    <a:pt x="73609" y="34747"/>
                    <a:pt x="73609" y="34061"/>
                  </a:cubicBezTo>
                  <a:cubicBezTo>
                    <a:pt x="73609" y="33833"/>
                    <a:pt x="73609" y="33604"/>
                    <a:pt x="73609" y="33376"/>
                  </a:cubicBezTo>
                  <a:cubicBezTo>
                    <a:pt x="73609" y="32690"/>
                    <a:pt x="73838" y="31775"/>
                    <a:pt x="73838" y="31090"/>
                  </a:cubicBezTo>
                  <a:cubicBezTo>
                    <a:pt x="73838" y="30861"/>
                    <a:pt x="73838" y="30404"/>
                    <a:pt x="73838" y="30175"/>
                  </a:cubicBezTo>
                  <a:cubicBezTo>
                    <a:pt x="73838" y="29718"/>
                    <a:pt x="73838" y="29261"/>
                    <a:pt x="73838" y="28804"/>
                  </a:cubicBezTo>
                  <a:cubicBezTo>
                    <a:pt x="73838" y="28346"/>
                    <a:pt x="73838" y="27889"/>
                    <a:pt x="73838" y="27661"/>
                  </a:cubicBezTo>
                  <a:cubicBezTo>
                    <a:pt x="73838" y="27203"/>
                    <a:pt x="73838" y="26518"/>
                    <a:pt x="73838" y="26060"/>
                  </a:cubicBezTo>
                  <a:cubicBezTo>
                    <a:pt x="73838" y="25603"/>
                    <a:pt x="73838" y="25375"/>
                    <a:pt x="73838" y="25146"/>
                  </a:cubicBezTo>
                  <a:cubicBezTo>
                    <a:pt x="73838" y="24917"/>
                    <a:pt x="73838" y="24460"/>
                    <a:pt x="73838" y="24232"/>
                  </a:cubicBezTo>
                  <a:cubicBezTo>
                    <a:pt x="73838" y="23774"/>
                    <a:pt x="73838" y="23317"/>
                    <a:pt x="73838" y="22631"/>
                  </a:cubicBezTo>
                  <a:cubicBezTo>
                    <a:pt x="73838" y="22174"/>
                    <a:pt x="73838" y="21946"/>
                    <a:pt x="73838" y="21488"/>
                  </a:cubicBezTo>
                  <a:cubicBezTo>
                    <a:pt x="73838" y="21260"/>
                    <a:pt x="73838" y="20803"/>
                    <a:pt x="73838" y="20574"/>
                  </a:cubicBezTo>
                  <a:cubicBezTo>
                    <a:pt x="73838" y="20345"/>
                    <a:pt x="73838" y="20117"/>
                    <a:pt x="73838" y="19888"/>
                  </a:cubicBezTo>
                  <a:cubicBezTo>
                    <a:pt x="73838" y="19431"/>
                    <a:pt x="73838" y="18745"/>
                    <a:pt x="73838" y="18288"/>
                  </a:cubicBezTo>
                  <a:cubicBezTo>
                    <a:pt x="73838" y="18059"/>
                    <a:pt x="73838" y="17831"/>
                    <a:pt x="73838" y="17602"/>
                  </a:cubicBezTo>
                  <a:cubicBezTo>
                    <a:pt x="73838" y="17374"/>
                    <a:pt x="73838" y="16916"/>
                    <a:pt x="73838" y="16688"/>
                  </a:cubicBezTo>
                  <a:cubicBezTo>
                    <a:pt x="73838" y="16459"/>
                    <a:pt x="73838" y="16231"/>
                    <a:pt x="73838" y="16002"/>
                  </a:cubicBezTo>
                  <a:cubicBezTo>
                    <a:pt x="73838" y="15545"/>
                    <a:pt x="73609" y="15088"/>
                    <a:pt x="73609" y="14630"/>
                  </a:cubicBezTo>
                  <a:cubicBezTo>
                    <a:pt x="71552" y="2972"/>
                    <a:pt x="62179" y="1372"/>
                    <a:pt x="35204" y="0"/>
                  </a:cubicBezTo>
                  <a:cubicBezTo>
                    <a:pt x="32690" y="229"/>
                    <a:pt x="27661" y="914"/>
                    <a:pt x="22631" y="1600"/>
                  </a:cubicBezTo>
                  <a:cubicBezTo>
                    <a:pt x="0" y="4115"/>
                    <a:pt x="457" y="10058"/>
                    <a:pt x="0" y="14859"/>
                  </a:cubicBezTo>
                  <a:cubicBezTo>
                    <a:pt x="2286" y="32233"/>
                    <a:pt x="3658" y="63094"/>
                    <a:pt x="2743" y="80467"/>
                  </a:cubicBezTo>
                  <a:cubicBezTo>
                    <a:pt x="2515" y="82982"/>
                    <a:pt x="2743" y="85268"/>
                    <a:pt x="3200" y="87097"/>
                  </a:cubicBezTo>
                  <a:cubicBezTo>
                    <a:pt x="4801" y="88697"/>
                    <a:pt x="5715" y="90297"/>
                    <a:pt x="6858" y="91669"/>
                  </a:cubicBezTo>
                  <a:cubicBezTo>
                    <a:pt x="6858" y="91669"/>
                    <a:pt x="6858" y="91669"/>
                    <a:pt x="6858" y="91669"/>
                  </a:cubicBezTo>
                  <a:close/>
                  <a:moveTo>
                    <a:pt x="50292" y="82525"/>
                  </a:moveTo>
                  <a:cubicBezTo>
                    <a:pt x="46634" y="83210"/>
                    <a:pt x="33833" y="82525"/>
                    <a:pt x="30175" y="82753"/>
                  </a:cubicBezTo>
                  <a:cubicBezTo>
                    <a:pt x="29489" y="82753"/>
                    <a:pt x="29032" y="82753"/>
                    <a:pt x="28346" y="82753"/>
                  </a:cubicBezTo>
                  <a:cubicBezTo>
                    <a:pt x="28118" y="82753"/>
                    <a:pt x="28118" y="82753"/>
                    <a:pt x="27889" y="82753"/>
                  </a:cubicBezTo>
                  <a:cubicBezTo>
                    <a:pt x="27203" y="82753"/>
                    <a:pt x="26746" y="82753"/>
                    <a:pt x="26289" y="82753"/>
                  </a:cubicBezTo>
                  <a:cubicBezTo>
                    <a:pt x="26289" y="82753"/>
                    <a:pt x="26289" y="82753"/>
                    <a:pt x="26289" y="82753"/>
                  </a:cubicBezTo>
                  <a:cubicBezTo>
                    <a:pt x="25832" y="82753"/>
                    <a:pt x="25375" y="82525"/>
                    <a:pt x="24689" y="82525"/>
                  </a:cubicBezTo>
                  <a:cubicBezTo>
                    <a:pt x="24689" y="82525"/>
                    <a:pt x="24460" y="82525"/>
                    <a:pt x="24460" y="82525"/>
                  </a:cubicBezTo>
                  <a:cubicBezTo>
                    <a:pt x="24003" y="82525"/>
                    <a:pt x="23546" y="82296"/>
                    <a:pt x="23089" y="82067"/>
                  </a:cubicBezTo>
                  <a:cubicBezTo>
                    <a:pt x="23089" y="82067"/>
                    <a:pt x="23089" y="82067"/>
                    <a:pt x="23089" y="82067"/>
                  </a:cubicBezTo>
                  <a:cubicBezTo>
                    <a:pt x="22631" y="81839"/>
                    <a:pt x="22174" y="81610"/>
                    <a:pt x="21717" y="81610"/>
                  </a:cubicBezTo>
                  <a:cubicBezTo>
                    <a:pt x="21717" y="81610"/>
                    <a:pt x="21717" y="81610"/>
                    <a:pt x="21717" y="81610"/>
                  </a:cubicBezTo>
                  <a:cubicBezTo>
                    <a:pt x="21260" y="81382"/>
                    <a:pt x="20803" y="81153"/>
                    <a:pt x="20345" y="80924"/>
                  </a:cubicBezTo>
                  <a:cubicBezTo>
                    <a:pt x="20345" y="80924"/>
                    <a:pt x="20345" y="80924"/>
                    <a:pt x="20345" y="80924"/>
                  </a:cubicBezTo>
                  <a:cubicBezTo>
                    <a:pt x="14173" y="76810"/>
                    <a:pt x="13259" y="67666"/>
                    <a:pt x="17145" y="58064"/>
                  </a:cubicBezTo>
                  <a:cubicBezTo>
                    <a:pt x="19202" y="53035"/>
                    <a:pt x="23546" y="51664"/>
                    <a:pt x="38633" y="51892"/>
                  </a:cubicBezTo>
                  <a:cubicBezTo>
                    <a:pt x="40919" y="51892"/>
                    <a:pt x="43205" y="51664"/>
                    <a:pt x="45034" y="52349"/>
                  </a:cubicBezTo>
                  <a:cubicBezTo>
                    <a:pt x="46406" y="52807"/>
                    <a:pt x="48006" y="52807"/>
                    <a:pt x="49606" y="52807"/>
                  </a:cubicBezTo>
                  <a:cubicBezTo>
                    <a:pt x="50063" y="52807"/>
                    <a:pt x="50521" y="52807"/>
                    <a:pt x="50978" y="52807"/>
                  </a:cubicBezTo>
                  <a:cubicBezTo>
                    <a:pt x="50978" y="52807"/>
                    <a:pt x="51206" y="52807"/>
                    <a:pt x="51206" y="52807"/>
                  </a:cubicBezTo>
                  <a:cubicBezTo>
                    <a:pt x="51435" y="52807"/>
                    <a:pt x="51435" y="52807"/>
                    <a:pt x="51664" y="52807"/>
                  </a:cubicBezTo>
                  <a:cubicBezTo>
                    <a:pt x="51892" y="52807"/>
                    <a:pt x="52121" y="52807"/>
                    <a:pt x="52578" y="52807"/>
                  </a:cubicBezTo>
                  <a:cubicBezTo>
                    <a:pt x="52578" y="52807"/>
                    <a:pt x="52807" y="52807"/>
                    <a:pt x="52807" y="52807"/>
                  </a:cubicBezTo>
                  <a:cubicBezTo>
                    <a:pt x="53035" y="52807"/>
                    <a:pt x="53264" y="52807"/>
                    <a:pt x="53492" y="52807"/>
                  </a:cubicBezTo>
                  <a:cubicBezTo>
                    <a:pt x="53492" y="52807"/>
                    <a:pt x="53721" y="52807"/>
                    <a:pt x="53721" y="52807"/>
                  </a:cubicBezTo>
                  <a:cubicBezTo>
                    <a:pt x="53950" y="52807"/>
                    <a:pt x="54178" y="52807"/>
                    <a:pt x="54407" y="52807"/>
                  </a:cubicBezTo>
                  <a:cubicBezTo>
                    <a:pt x="54407" y="52807"/>
                    <a:pt x="54407" y="52807"/>
                    <a:pt x="54635" y="52807"/>
                  </a:cubicBezTo>
                  <a:cubicBezTo>
                    <a:pt x="54864" y="52807"/>
                    <a:pt x="55093" y="52807"/>
                    <a:pt x="55321" y="53035"/>
                  </a:cubicBezTo>
                  <a:cubicBezTo>
                    <a:pt x="55321" y="53035"/>
                    <a:pt x="55550" y="53035"/>
                    <a:pt x="55550" y="53035"/>
                  </a:cubicBezTo>
                  <a:cubicBezTo>
                    <a:pt x="55778" y="53035"/>
                    <a:pt x="56007" y="53264"/>
                    <a:pt x="56236" y="53264"/>
                  </a:cubicBezTo>
                  <a:cubicBezTo>
                    <a:pt x="56236" y="53264"/>
                    <a:pt x="56236" y="53264"/>
                    <a:pt x="56464" y="53264"/>
                  </a:cubicBezTo>
                  <a:cubicBezTo>
                    <a:pt x="56693" y="53264"/>
                    <a:pt x="56921" y="53492"/>
                    <a:pt x="57150" y="53492"/>
                  </a:cubicBezTo>
                  <a:cubicBezTo>
                    <a:pt x="57150" y="53492"/>
                    <a:pt x="57150" y="53492"/>
                    <a:pt x="57379" y="53492"/>
                  </a:cubicBezTo>
                  <a:cubicBezTo>
                    <a:pt x="57607" y="53721"/>
                    <a:pt x="57836" y="53721"/>
                    <a:pt x="58064" y="53950"/>
                  </a:cubicBezTo>
                  <a:cubicBezTo>
                    <a:pt x="58064" y="53950"/>
                    <a:pt x="58064" y="53950"/>
                    <a:pt x="58293" y="53950"/>
                  </a:cubicBezTo>
                  <a:cubicBezTo>
                    <a:pt x="58522" y="54178"/>
                    <a:pt x="58750" y="54178"/>
                    <a:pt x="58750" y="54407"/>
                  </a:cubicBezTo>
                  <a:cubicBezTo>
                    <a:pt x="58750" y="54407"/>
                    <a:pt x="58750" y="54407"/>
                    <a:pt x="58750" y="54407"/>
                  </a:cubicBezTo>
                  <a:cubicBezTo>
                    <a:pt x="58979" y="54635"/>
                    <a:pt x="59207" y="54864"/>
                    <a:pt x="59207" y="55093"/>
                  </a:cubicBezTo>
                  <a:cubicBezTo>
                    <a:pt x="59207" y="55093"/>
                    <a:pt x="59207" y="55093"/>
                    <a:pt x="59207" y="55321"/>
                  </a:cubicBezTo>
                  <a:cubicBezTo>
                    <a:pt x="59436" y="55550"/>
                    <a:pt x="59436" y="55778"/>
                    <a:pt x="59665" y="56007"/>
                  </a:cubicBezTo>
                  <a:cubicBezTo>
                    <a:pt x="59665" y="56007"/>
                    <a:pt x="59665" y="56007"/>
                    <a:pt x="59665" y="56236"/>
                  </a:cubicBezTo>
                  <a:cubicBezTo>
                    <a:pt x="59893" y="56464"/>
                    <a:pt x="59893" y="56921"/>
                    <a:pt x="59893" y="57150"/>
                  </a:cubicBezTo>
                  <a:cubicBezTo>
                    <a:pt x="59893" y="57150"/>
                    <a:pt x="59893" y="57379"/>
                    <a:pt x="59893" y="57379"/>
                  </a:cubicBezTo>
                  <a:cubicBezTo>
                    <a:pt x="59893" y="57607"/>
                    <a:pt x="60122" y="58064"/>
                    <a:pt x="60122" y="58522"/>
                  </a:cubicBezTo>
                  <a:cubicBezTo>
                    <a:pt x="60122" y="58522"/>
                    <a:pt x="60122" y="58522"/>
                    <a:pt x="60122" y="58522"/>
                  </a:cubicBezTo>
                  <a:cubicBezTo>
                    <a:pt x="60122" y="58979"/>
                    <a:pt x="60122" y="59436"/>
                    <a:pt x="60350" y="59893"/>
                  </a:cubicBezTo>
                  <a:cubicBezTo>
                    <a:pt x="60350" y="59893"/>
                    <a:pt x="60350" y="60122"/>
                    <a:pt x="60350" y="60122"/>
                  </a:cubicBezTo>
                  <a:cubicBezTo>
                    <a:pt x="60350" y="60579"/>
                    <a:pt x="60350" y="61036"/>
                    <a:pt x="60350" y="61722"/>
                  </a:cubicBezTo>
                  <a:cubicBezTo>
                    <a:pt x="59893" y="75209"/>
                    <a:pt x="61722" y="80239"/>
                    <a:pt x="50292" y="82525"/>
                  </a:cubicBezTo>
                  <a:close/>
                  <a:moveTo>
                    <a:pt x="19660" y="12573"/>
                  </a:moveTo>
                  <a:cubicBezTo>
                    <a:pt x="31318" y="7087"/>
                    <a:pt x="46406" y="8687"/>
                    <a:pt x="56921" y="13945"/>
                  </a:cubicBezTo>
                  <a:cubicBezTo>
                    <a:pt x="64008" y="17602"/>
                    <a:pt x="61265" y="26289"/>
                    <a:pt x="60808" y="32690"/>
                  </a:cubicBezTo>
                  <a:cubicBezTo>
                    <a:pt x="60350" y="39319"/>
                    <a:pt x="54864" y="40234"/>
                    <a:pt x="49835" y="40919"/>
                  </a:cubicBezTo>
                  <a:cubicBezTo>
                    <a:pt x="46177" y="41377"/>
                    <a:pt x="42520" y="40919"/>
                    <a:pt x="39091" y="40919"/>
                  </a:cubicBezTo>
                  <a:cubicBezTo>
                    <a:pt x="39091" y="40919"/>
                    <a:pt x="39091" y="41148"/>
                    <a:pt x="39091" y="41148"/>
                  </a:cubicBezTo>
                  <a:cubicBezTo>
                    <a:pt x="34747" y="40919"/>
                    <a:pt x="30404" y="40919"/>
                    <a:pt x="26060" y="40462"/>
                  </a:cubicBezTo>
                  <a:cubicBezTo>
                    <a:pt x="20117" y="39776"/>
                    <a:pt x="14173" y="38405"/>
                    <a:pt x="13945" y="30861"/>
                  </a:cubicBezTo>
                  <a:cubicBezTo>
                    <a:pt x="13487" y="23546"/>
                    <a:pt x="11430" y="16231"/>
                    <a:pt x="19660" y="12573"/>
                  </a:cubicBezTo>
                  <a:close/>
                </a:path>
              </a:pathLst>
            </a:custGeom>
            <a:solidFill>
              <a:srgbClr val="000000"/>
            </a:solidFill>
            <a:ln w="2286" cap="flat">
              <a:noFill/>
              <a:prstDash val="solid"/>
              <a:miter/>
            </a:ln>
          </p:spPr>
          <p:txBody>
            <a:bodyPr rtlCol="0" anchor="ctr"/>
            <a:lstStyle/>
            <a:p>
              <a:endParaRPr lang="en-US"/>
            </a:p>
          </p:txBody>
        </p:sp>
        <p:sp>
          <p:nvSpPr>
            <p:cNvPr id="251" name="Freeform 1752">
              <a:extLst>
                <a:ext uri="{FF2B5EF4-FFF2-40B4-BE49-F238E27FC236}">
                  <a16:creationId xmlns:a16="http://schemas.microsoft.com/office/drawing/2014/main" id="{D3BCE2D9-5B93-C6FA-4854-4A50FDA6607F}"/>
                </a:ext>
              </a:extLst>
            </p:cNvPr>
            <p:cNvSpPr/>
            <p:nvPr/>
          </p:nvSpPr>
          <p:spPr>
            <a:xfrm>
              <a:off x="4166505" y="1813941"/>
              <a:ext cx="62215" cy="96590"/>
            </a:xfrm>
            <a:custGeom>
              <a:avLst/>
              <a:gdLst>
                <a:gd name="connsiteX0" fmla="*/ 34072 w 62215"/>
                <a:gd name="connsiteY0" fmla="*/ 85268 h 96590"/>
                <a:gd name="connsiteX1" fmla="*/ 8011 w 62215"/>
                <a:gd name="connsiteY1" fmla="*/ 84125 h 96590"/>
                <a:gd name="connsiteX2" fmla="*/ 10 w 62215"/>
                <a:gd name="connsiteY2" fmla="*/ 89154 h 96590"/>
                <a:gd name="connsiteX3" fmla="*/ 7097 w 62215"/>
                <a:gd name="connsiteY3" fmla="*/ 96012 h 96590"/>
                <a:gd name="connsiteX4" fmla="*/ 43901 w 62215"/>
                <a:gd name="connsiteY4" fmla="*/ 95098 h 96590"/>
                <a:gd name="connsiteX5" fmla="*/ 62189 w 62215"/>
                <a:gd name="connsiteY5" fmla="*/ 72466 h 96590"/>
                <a:gd name="connsiteX6" fmla="*/ 61046 w 62215"/>
                <a:gd name="connsiteY6" fmla="*/ 23774 h 96590"/>
                <a:gd name="connsiteX7" fmla="*/ 13040 w 62215"/>
                <a:gd name="connsiteY7" fmla="*/ 229 h 96590"/>
                <a:gd name="connsiteX8" fmla="*/ 10754 w 62215"/>
                <a:gd name="connsiteY8" fmla="*/ 0 h 96590"/>
                <a:gd name="connsiteX9" fmla="*/ 696 w 62215"/>
                <a:gd name="connsiteY9" fmla="*/ 6172 h 96590"/>
                <a:gd name="connsiteX10" fmla="*/ 9611 w 62215"/>
                <a:gd name="connsiteY10" fmla="*/ 13945 h 96590"/>
                <a:gd name="connsiteX11" fmla="*/ 37501 w 62215"/>
                <a:gd name="connsiteY11" fmla="*/ 16916 h 96590"/>
                <a:gd name="connsiteX12" fmla="*/ 47330 w 62215"/>
                <a:gd name="connsiteY12" fmla="*/ 33376 h 96590"/>
                <a:gd name="connsiteX13" fmla="*/ 35215 w 62215"/>
                <a:gd name="connsiteY13" fmla="*/ 42748 h 96590"/>
                <a:gd name="connsiteX14" fmla="*/ 9154 w 62215"/>
                <a:gd name="connsiteY14" fmla="*/ 43434 h 96590"/>
                <a:gd name="connsiteX15" fmla="*/ 2753 w 62215"/>
                <a:gd name="connsiteY15" fmla="*/ 50521 h 96590"/>
                <a:gd name="connsiteX16" fmla="*/ 9154 w 62215"/>
                <a:gd name="connsiteY16" fmla="*/ 55550 h 96590"/>
                <a:gd name="connsiteX17" fmla="*/ 37501 w 62215"/>
                <a:gd name="connsiteY17" fmla="*/ 57150 h 96590"/>
                <a:gd name="connsiteX18" fmla="*/ 48473 w 62215"/>
                <a:gd name="connsiteY18" fmla="*/ 69494 h 96590"/>
                <a:gd name="connsiteX19" fmla="*/ 34072 w 62215"/>
                <a:gd name="connsiteY19" fmla="*/ 85268 h 9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215" h="96590">
                  <a:moveTo>
                    <a:pt x="34072" y="85268"/>
                  </a:moveTo>
                  <a:cubicBezTo>
                    <a:pt x="25385" y="85725"/>
                    <a:pt x="16698" y="84582"/>
                    <a:pt x="8011" y="84125"/>
                  </a:cubicBezTo>
                  <a:cubicBezTo>
                    <a:pt x="4354" y="83896"/>
                    <a:pt x="239" y="84811"/>
                    <a:pt x="10" y="89154"/>
                  </a:cubicBezTo>
                  <a:cubicBezTo>
                    <a:pt x="-218" y="93269"/>
                    <a:pt x="3439" y="96012"/>
                    <a:pt x="7097" y="96012"/>
                  </a:cubicBezTo>
                  <a:cubicBezTo>
                    <a:pt x="19441" y="96241"/>
                    <a:pt x="31786" y="97612"/>
                    <a:pt x="43901" y="95098"/>
                  </a:cubicBezTo>
                  <a:cubicBezTo>
                    <a:pt x="61504" y="91440"/>
                    <a:pt x="62418" y="90297"/>
                    <a:pt x="62189" y="72466"/>
                  </a:cubicBezTo>
                  <a:cubicBezTo>
                    <a:pt x="62189" y="65837"/>
                    <a:pt x="60818" y="25832"/>
                    <a:pt x="61046" y="23774"/>
                  </a:cubicBezTo>
                  <a:cubicBezTo>
                    <a:pt x="62875" y="2057"/>
                    <a:pt x="58989" y="4572"/>
                    <a:pt x="13040" y="229"/>
                  </a:cubicBezTo>
                  <a:cubicBezTo>
                    <a:pt x="12355" y="229"/>
                    <a:pt x="11669" y="0"/>
                    <a:pt x="10754" y="0"/>
                  </a:cubicBezTo>
                  <a:cubicBezTo>
                    <a:pt x="6182" y="229"/>
                    <a:pt x="1153" y="1143"/>
                    <a:pt x="696" y="6172"/>
                  </a:cubicBezTo>
                  <a:cubicBezTo>
                    <a:pt x="239" y="11430"/>
                    <a:pt x="5497" y="13259"/>
                    <a:pt x="9611" y="13945"/>
                  </a:cubicBezTo>
                  <a:cubicBezTo>
                    <a:pt x="18984" y="15316"/>
                    <a:pt x="28357" y="15545"/>
                    <a:pt x="37501" y="16916"/>
                  </a:cubicBezTo>
                  <a:cubicBezTo>
                    <a:pt x="46645" y="18517"/>
                    <a:pt x="48245" y="25603"/>
                    <a:pt x="47330" y="33376"/>
                  </a:cubicBezTo>
                  <a:cubicBezTo>
                    <a:pt x="46645" y="40462"/>
                    <a:pt x="42073" y="42748"/>
                    <a:pt x="35215" y="42748"/>
                  </a:cubicBezTo>
                  <a:cubicBezTo>
                    <a:pt x="26528" y="42520"/>
                    <a:pt x="17841" y="42748"/>
                    <a:pt x="9154" y="43434"/>
                  </a:cubicBezTo>
                  <a:cubicBezTo>
                    <a:pt x="5497" y="43663"/>
                    <a:pt x="2296" y="46177"/>
                    <a:pt x="2753" y="50521"/>
                  </a:cubicBezTo>
                  <a:cubicBezTo>
                    <a:pt x="3211" y="53950"/>
                    <a:pt x="6182" y="55321"/>
                    <a:pt x="9154" y="55550"/>
                  </a:cubicBezTo>
                  <a:cubicBezTo>
                    <a:pt x="18527" y="56464"/>
                    <a:pt x="27899" y="57379"/>
                    <a:pt x="37501" y="57150"/>
                  </a:cubicBezTo>
                  <a:cubicBezTo>
                    <a:pt x="46645" y="57150"/>
                    <a:pt x="48702" y="61951"/>
                    <a:pt x="48473" y="69494"/>
                  </a:cubicBezTo>
                  <a:cubicBezTo>
                    <a:pt x="48473" y="79096"/>
                    <a:pt x="43444" y="84811"/>
                    <a:pt x="34072" y="85268"/>
                  </a:cubicBezTo>
                  <a:close/>
                </a:path>
              </a:pathLst>
            </a:custGeom>
            <a:solidFill>
              <a:srgbClr val="000000"/>
            </a:solidFill>
            <a:ln w="2286" cap="flat">
              <a:noFill/>
              <a:prstDash val="solid"/>
              <a:miter/>
            </a:ln>
          </p:spPr>
          <p:txBody>
            <a:bodyPr rtlCol="0" anchor="ctr"/>
            <a:lstStyle/>
            <a:p>
              <a:endParaRPr lang="en-US"/>
            </a:p>
          </p:txBody>
        </p:sp>
        <p:sp>
          <p:nvSpPr>
            <p:cNvPr id="252" name="Freeform 1753">
              <a:extLst>
                <a:ext uri="{FF2B5EF4-FFF2-40B4-BE49-F238E27FC236}">
                  <a16:creationId xmlns:a16="http://schemas.microsoft.com/office/drawing/2014/main" id="{683F6908-4C91-CE4B-FFC6-2D347E5F13C7}"/>
                </a:ext>
              </a:extLst>
            </p:cNvPr>
            <p:cNvSpPr/>
            <p:nvPr/>
          </p:nvSpPr>
          <p:spPr>
            <a:xfrm>
              <a:off x="4275296" y="1812798"/>
              <a:ext cx="15292" cy="97623"/>
            </a:xfrm>
            <a:custGeom>
              <a:avLst/>
              <a:gdLst>
                <a:gd name="connsiteX0" fmla="*/ 33 w 15292"/>
                <a:gd name="connsiteY0" fmla="*/ 89611 h 97623"/>
                <a:gd name="connsiteX1" fmla="*/ 8263 w 15292"/>
                <a:gd name="connsiteY1" fmla="*/ 97612 h 97623"/>
                <a:gd name="connsiteX2" fmla="*/ 13292 w 15292"/>
                <a:gd name="connsiteY2" fmla="*/ 90983 h 97623"/>
                <a:gd name="connsiteX3" fmla="*/ 15121 w 15292"/>
                <a:gd name="connsiteY3" fmla="*/ 84811 h 97623"/>
                <a:gd name="connsiteX4" fmla="*/ 15121 w 15292"/>
                <a:gd name="connsiteY4" fmla="*/ 8458 h 97623"/>
                <a:gd name="connsiteX5" fmla="*/ 6891 w 15292"/>
                <a:gd name="connsiteY5" fmla="*/ 0 h 97623"/>
                <a:gd name="connsiteX6" fmla="*/ 33 w 15292"/>
                <a:gd name="connsiteY6" fmla="*/ 8915 h 97623"/>
                <a:gd name="connsiteX7" fmla="*/ 33 w 15292"/>
                <a:gd name="connsiteY7" fmla="*/ 89611 h 9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92" h="97623">
                  <a:moveTo>
                    <a:pt x="33" y="89611"/>
                  </a:moveTo>
                  <a:cubicBezTo>
                    <a:pt x="-424" y="93497"/>
                    <a:pt x="3919" y="97155"/>
                    <a:pt x="8263" y="97612"/>
                  </a:cubicBezTo>
                  <a:cubicBezTo>
                    <a:pt x="12378" y="97841"/>
                    <a:pt x="11920" y="94640"/>
                    <a:pt x="13292" y="90983"/>
                  </a:cubicBezTo>
                  <a:cubicBezTo>
                    <a:pt x="13978" y="88925"/>
                    <a:pt x="15121" y="86868"/>
                    <a:pt x="15121" y="84811"/>
                  </a:cubicBezTo>
                  <a:cubicBezTo>
                    <a:pt x="15349" y="59436"/>
                    <a:pt x="15349" y="33833"/>
                    <a:pt x="15121" y="8458"/>
                  </a:cubicBezTo>
                  <a:cubicBezTo>
                    <a:pt x="15121" y="3658"/>
                    <a:pt x="11920" y="0"/>
                    <a:pt x="6891" y="0"/>
                  </a:cubicBezTo>
                  <a:cubicBezTo>
                    <a:pt x="1405" y="0"/>
                    <a:pt x="33" y="4115"/>
                    <a:pt x="33" y="8915"/>
                  </a:cubicBezTo>
                  <a:cubicBezTo>
                    <a:pt x="33" y="21946"/>
                    <a:pt x="1633" y="75667"/>
                    <a:pt x="33" y="8961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6171283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82B00-D763-89A5-DB15-C51364F1ACA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FFC4B76-1E66-091D-F10B-2F989293F85C}"/>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Greiðsluskýrsla</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09495235-CDA0-5560-5B54-597247E8DAC7}"/>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B5DA44F-4665-EB8B-9AE1-3AE825BE5946}"/>
              </a:ext>
            </a:extLst>
          </p:cNvPr>
          <p:cNvGrpSpPr/>
          <p:nvPr/>
        </p:nvGrpSpPr>
        <p:grpSpPr>
          <a:xfrm>
            <a:off x="646163" y="1144201"/>
            <a:ext cx="6669037" cy="4780347"/>
            <a:chOff x="1962123" y="947870"/>
            <a:chExt cx="2703640" cy="5961915"/>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B12B2F0E-DAA1-5342-8408-28D2448D8C79}"/>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Dæmi: </a:t>
              </a:r>
              <a:r>
                <a:rPr lang="en-GB" sz="2400" kern="1200" dirty="0"/>
                <a:t>Notkun rekstrarskýrslu um sjóðstreymi </a:t>
              </a:r>
              <a:r>
                <a:rPr lang="en-GB" sz="2400" i="1" kern="1200" dirty="0"/>
                <a:t>(framhald)</a:t>
              </a:r>
            </a:p>
          </p:txBody>
        </p:sp>
        <p:sp>
          <p:nvSpPr>
            <p:cNvPr id="14" name="Freeform: Shape 13">
              <a:extLst>
                <a:ext uri="{FF2B5EF4-FFF2-40B4-BE49-F238E27FC236}">
                  <a16:creationId xmlns:a16="http://schemas.microsoft.com/office/drawing/2014/main" id="{A437C089-7FD2-0978-99D6-17578A1B4635}"/>
                </a:ext>
              </a:extLst>
            </p:cNvPr>
            <p:cNvSpPr/>
            <p:nvPr/>
          </p:nvSpPr>
          <p:spPr>
            <a:xfrm>
              <a:off x="1962123" y="2199806"/>
              <a:ext cx="2703640" cy="470997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200" dirty="0">
                  <a:solidFill>
                    <a:srgbClr val="595959"/>
                  </a:solidFill>
                </a:rPr>
                <a:t>Jafnvel þótt rekstrarreikningurinn þinn sýndi hagnað (t.d. ef þú keyptir húsgögn með sparnaði sem þú hafðir safnað), vekur sjóðstreymisyfirlitið athygli á því að sjóðstreymisforðinn þinn hefur í raun minnkað. </a:t>
              </a:r>
            </a:p>
            <a:p>
              <a:pPr marL="342900" lvl="0" indent="-342900">
                <a:buFont typeface="Wingdings" panose="05000000000000000000" pitchFamily="2" charset="2"/>
                <a:buChar char="Ø"/>
              </a:pPr>
              <a:endParaRPr lang="en-IE" sz="2200" dirty="0">
                <a:solidFill>
                  <a:srgbClr val="595959"/>
                </a:solidFill>
              </a:endParaRPr>
            </a:p>
            <a:p>
              <a:pPr marL="342900" lvl="0" indent="-342900">
                <a:buFont typeface="Wingdings" panose="05000000000000000000" pitchFamily="2" charset="2"/>
                <a:buChar char="Ø"/>
              </a:pPr>
              <a:r>
                <a:rPr lang="en-IE" sz="2200" b="1" dirty="0">
                  <a:solidFill>
                    <a:srgbClr val="595959"/>
                  </a:solidFill>
                </a:rPr>
                <a:t>Þessi innsýn er mikilvæg: </a:t>
              </a:r>
              <a:r>
                <a:rPr lang="en-IE" sz="2200" dirty="0">
                  <a:solidFill>
                    <a:srgbClr val="595959"/>
                  </a:solidFill>
                </a:rPr>
                <a:t>ef þú sérð þróun neikvæðs sjóðstreymis, þá veist þú að þú þarft annaðhvort að afla frekari fjármögnunar eða aðlaga reksturinn (til dæmis með því að draga úr kostnaði eða auka sölu) til að tryggja að þú klárist ekki bókstaflega af peningum.</a:t>
              </a:r>
            </a:p>
          </p:txBody>
        </p:sp>
      </p:grpSp>
      <p:pic>
        <p:nvPicPr>
          <p:cNvPr id="11" name="Picture 10" descr="A hand using a calculator&#10;&#10;AI-generated content may be incorrect.">
            <a:extLst>
              <a:ext uri="{FF2B5EF4-FFF2-40B4-BE49-F238E27FC236}">
                <a16:creationId xmlns:a16="http://schemas.microsoft.com/office/drawing/2014/main" id="{1D96C6A9-F8DE-B3BD-8DDE-C373BAA019F2}"/>
              </a:ext>
            </a:extLst>
          </p:cNvPr>
          <p:cNvPicPr>
            <a:picLocks noChangeAspect="1"/>
          </p:cNvPicPr>
          <p:nvPr/>
        </p:nvPicPr>
        <p:blipFill>
          <a:blip r:embed="rId2"/>
          <a:stretch>
            <a:fillRect/>
          </a:stretch>
        </p:blipFill>
        <p:spPr>
          <a:xfrm>
            <a:off x="7649796" y="-1"/>
            <a:ext cx="3896041" cy="6858000"/>
          </a:xfrm>
          <a:prstGeom prst="rect">
            <a:avLst/>
          </a:prstGeom>
        </p:spPr>
      </p:pic>
    </p:spTree>
    <p:extLst>
      <p:ext uri="{BB962C8B-B14F-4D97-AF65-F5344CB8AC3E}">
        <p14:creationId xmlns:p14="http://schemas.microsoft.com/office/powerpoint/2010/main" val="22608778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1C45F-B16E-0A7E-A0B1-DF6F80BCB00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CA6D61C-79F7-5E20-8E93-D80F08F0F1E0}"/>
              </a:ext>
            </a:extLst>
          </p:cNvPr>
          <p:cNvSpPr>
            <a:spLocks noGrp="1"/>
          </p:cNvSpPr>
          <p:nvPr>
            <p:ph type="body" sz="quarter" idx="18"/>
          </p:nvPr>
        </p:nvSpPr>
        <p:spPr>
          <a:xfrm>
            <a:off x="1600925" y="1065380"/>
            <a:ext cx="10219600" cy="1383296"/>
          </a:xfrm>
        </p:spPr>
        <p:txBody>
          <a:bodyPr/>
          <a:lstStyle/>
          <a:p>
            <a:pPr marL="0" indent="0">
              <a:lnSpc>
                <a:spcPct val="100000"/>
              </a:lnSpc>
            </a:pPr>
            <a:r>
              <a:rPr lang="en-US" sz="2200" b="1" i="1" dirty="0">
                <a:solidFill>
                  <a:srgbClr val="E96751"/>
                </a:solidFill>
              </a:rPr>
              <a:t>Hvar fór peningurinn minn á síðasta ársfjórðungi?</a:t>
            </a:r>
          </a:p>
          <a:p>
            <a:pPr marL="0" indent="0">
              <a:lnSpc>
                <a:spcPct val="100000"/>
              </a:lnSpc>
            </a:pPr>
            <a:r>
              <a:rPr lang="en-US" sz="2200" dirty="0">
                <a:solidFill>
                  <a:srgbClr val="595959"/>
                </a:solidFill>
              </a:rPr>
              <a:t>Greiðsluskýrsla er yfirlit sem lítur til baka (hluti af fjárhagslegri skýrslugerð). Hún sýnir hvaða reiðufé raunverulega kom inn og fór út (getur verið öðruvísi en hagnaður). </a:t>
            </a:r>
            <a:r>
              <a:rPr lang="en-IE" sz="2200" dirty="0">
                <a:solidFill>
                  <a:srgbClr val="595959"/>
                </a:solidFill>
              </a:rPr>
              <a:t>Hún er ekki það sama og greiðsluáætlun.</a:t>
            </a:r>
            <a:endParaRPr lang="en-GB" sz="2200" dirty="0">
              <a:solidFill>
                <a:srgbClr val="595959"/>
              </a:solidFill>
            </a:endParaRPr>
          </a:p>
        </p:txBody>
      </p:sp>
      <p:sp>
        <p:nvSpPr>
          <p:cNvPr id="4" name="Text Placeholder 3">
            <a:extLst>
              <a:ext uri="{FF2B5EF4-FFF2-40B4-BE49-F238E27FC236}">
                <a16:creationId xmlns:a16="http://schemas.microsoft.com/office/drawing/2014/main" id="{CE77364B-CA61-0FBB-945E-CEA1E0EAC97D}"/>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Greiðsluskýrsla</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62014DA0-7A91-B279-ABB5-4DAAD57557A2}"/>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ED7AAEDD-77EB-B0EE-8D5B-D17ABB29A89B}"/>
              </a:ext>
            </a:extLst>
          </p:cNvPr>
          <p:cNvGraphicFramePr>
            <a:graphicFrameLocks noGrp="1"/>
          </p:cNvGraphicFramePr>
          <p:nvPr/>
        </p:nvGraphicFramePr>
        <p:xfrm>
          <a:off x="605397" y="2764602"/>
          <a:ext cx="10515600" cy="3474720"/>
        </p:xfrm>
        <a:graphic>
          <a:graphicData uri="http://schemas.openxmlformats.org/drawingml/2006/table">
            <a:tbl>
              <a:tblPr/>
              <a:tblGrid>
                <a:gridCol w="1813194">
                  <a:extLst>
                    <a:ext uri="{9D8B030D-6E8A-4147-A177-3AD203B41FA5}">
                      <a16:colId xmlns:a16="http://schemas.microsoft.com/office/drawing/2014/main" val="1591850716"/>
                    </a:ext>
                  </a:extLst>
                </a:gridCol>
                <a:gridCol w="4200525">
                  <a:extLst>
                    <a:ext uri="{9D8B030D-6E8A-4147-A177-3AD203B41FA5}">
                      <a16:colId xmlns:a16="http://schemas.microsoft.com/office/drawing/2014/main" val="2650594460"/>
                    </a:ext>
                  </a:extLst>
                </a:gridCol>
                <a:gridCol w="4501881">
                  <a:extLst>
                    <a:ext uri="{9D8B030D-6E8A-4147-A177-3AD203B41FA5}">
                      <a16:colId xmlns:a16="http://schemas.microsoft.com/office/drawing/2014/main" val="1516521501"/>
                    </a:ext>
                  </a:extLst>
                </a:gridCol>
              </a:tblGrid>
              <a:tr h="0">
                <a:tc>
                  <a:txBody>
                    <a:bodyPr/>
                    <a:lstStyle/>
                    <a:p>
                      <a:pPr>
                        <a:buNone/>
                      </a:pPr>
                      <a:r>
                        <a:rPr lang="en-IE" sz="2200" b="1" dirty="0">
                          <a:solidFill>
                            <a:schemeClr val="bg1"/>
                          </a:solidFill>
                        </a:rPr>
                        <a:t>Eiginleiki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Reiknirit fyrir sjóðstreymi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Greiðsluskýrsla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193304884"/>
                  </a:ext>
                </a:extLst>
              </a:tr>
              <a:tr h="0">
                <a:tc>
                  <a:txBody>
                    <a:bodyPr/>
                    <a:lstStyle/>
                    <a:p>
                      <a:pPr>
                        <a:buNone/>
                      </a:pPr>
                      <a:r>
                        <a:rPr lang="en-IE" sz="2200" b="0" dirty="0">
                          <a:solidFill>
                            <a:schemeClr val="bg1"/>
                          </a:solidFill>
                        </a:rPr>
                        <a:t>Hvað það 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b="1" dirty="0">
                          <a:solidFill>
                            <a:srgbClr val="595959"/>
                          </a:solidFill>
                        </a:rPr>
                        <a:t>Framsækið tæki </a:t>
                      </a:r>
                      <a:r>
                        <a:rPr lang="en-US" sz="2200" dirty="0">
                          <a:solidFill>
                            <a:srgbClr val="595959"/>
                          </a:solidFill>
                        </a:rPr>
                        <a:t>(hluti af fjárhagsáætlunargerð)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b="1">
                          <a:solidFill>
                            <a:srgbClr val="595959"/>
                          </a:solidFill>
                        </a:rPr>
                        <a:t>Afturvirk yfirlit </a:t>
                      </a:r>
                      <a:r>
                        <a:rPr lang="en-US" sz="2200">
                          <a:solidFill>
                            <a:srgbClr val="595959"/>
                          </a:solidFill>
                        </a:rPr>
                        <a:t>(hluti af fjárhagslegri skýrslugerð)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0319259"/>
                  </a:ext>
                </a:extLst>
              </a:tr>
              <a:tr h="0">
                <a:tc>
                  <a:txBody>
                    <a:bodyPr/>
                    <a:lstStyle/>
                    <a:p>
                      <a:pPr>
                        <a:buNone/>
                      </a:pPr>
                      <a:r>
                        <a:rPr lang="en-IE" sz="2200" b="0" dirty="0">
                          <a:solidFill>
                            <a:schemeClr val="bg1"/>
                          </a:solidFill>
                        </a:rPr>
                        <a:t>Tilgangur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a:solidFill>
                            <a:srgbClr val="595959"/>
                          </a:solidFill>
                        </a:rPr>
                        <a:t>Til að </a:t>
                      </a:r>
                      <a:r>
                        <a:rPr lang="en-US" sz="2200" b="1">
                          <a:solidFill>
                            <a:srgbClr val="595959"/>
                          </a:solidFill>
                        </a:rPr>
                        <a:t>spá fyrir um framtíðar sjóðstreymi </a:t>
                      </a:r>
                      <a:r>
                        <a:rPr lang="en-US" sz="2200">
                          <a:solidFill>
                            <a:srgbClr val="595959"/>
                          </a:solidFill>
                        </a:rPr>
                        <a:t>til að tryggja greiðsluhæfni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Til að </a:t>
                      </a:r>
                      <a:r>
                        <a:rPr lang="en-US" sz="2200" b="1" dirty="0">
                          <a:solidFill>
                            <a:srgbClr val="595959"/>
                          </a:solidFill>
                        </a:rPr>
                        <a:t>sýna raunverulegan sjóðstraum inn/út </a:t>
                      </a:r>
                      <a:r>
                        <a:rPr lang="en-US" sz="2200" dirty="0">
                          <a:solidFill>
                            <a:srgbClr val="595959"/>
                          </a:solidFill>
                        </a:rPr>
                        <a:t>á liðnu tímabili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6099720"/>
                  </a:ext>
                </a:extLst>
              </a:tr>
              <a:tr h="0">
                <a:tc>
                  <a:txBody>
                    <a:bodyPr/>
                    <a:lstStyle/>
                    <a:p>
                      <a:pPr>
                        <a:buNone/>
                      </a:pPr>
                      <a:r>
                        <a:rPr lang="en-IE" sz="2200" b="0" dirty="0">
                          <a:solidFill>
                            <a:schemeClr val="bg1"/>
                          </a:solidFill>
                        </a:rPr>
                        <a:t>Þegar notað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a:solidFill>
                            <a:srgbClr val="595959"/>
                          </a:solidFill>
                        </a:rPr>
                        <a:t>Við gerð </a:t>
                      </a:r>
                      <a:r>
                        <a:rPr lang="en-IE" sz="2200" b="1">
                          <a:solidFill>
                            <a:srgbClr val="595959"/>
                          </a:solidFill>
                        </a:rPr>
                        <a:t>fjárhagsáætlana og áætlanagerð</a:t>
                      </a:r>
                      <a:endParaRPr lang="en-IE" sz="220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595959"/>
                          </a:solidFill>
                        </a:rPr>
                        <a:t>Við </a:t>
                      </a:r>
                      <a:r>
                        <a:rPr lang="en-IE" sz="2200" b="1" dirty="0">
                          <a:solidFill>
                            <a:srgbClr val="595959"/>
                          </a:solidFill>
                        </a:rPr>
                        <a:t>gerð ársreiknings</a:t>
                      </a:r>
                      <a:endParaRPr lang="en-IE" sz="22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2387872"/>
                  </a:ext>
                </a:extLst>
              </a:tr>
              <a:tr h="0">
                <a:tc>
                  <a:txBody>
                    <a:bodyPr/>
                    <a:lstStyle/>
                    <a:p>
                      <a:pPr>
                        <a:buNone/>
                      </a:pPr>
                      <a:r>
                        <a:rPr lang="en-IE" sz="2200" b="0" dirty="0">
                          <a:solidFill>
                            <a:schemeClr val="bg1"/>
                          </a:solidFill>
                        </a:rPr>
                        <a:t>Dæmi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a:solidFill>
                            <a:srgbClr val="595959"/>
                          </a:solidFill>
                        </a:rPr>
                        <a:t>"Mun ég eiga nægan reiðufé til að greiða reikninga næsta mánuð?"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"Hvar fór peningurinn minn á síðasta ársfjórðungi?"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4567808"/>
                  </a:ext>
                </a:extLst>
              </a:tr>
            </a:tbl>
          </a:graphicData>
        </a:graphic>
      </p:graphicFrame>
      <p:grpSp>
        <p:nvGrpSpPr>
          <p:cNvPr id="7" name="Graphic 4">
            <a:extLst>
              <a:ext uri="{FF2B5EF4-FFF2-40B4-BE49-F238E27FC236}">
                <a16:creationId xmlns:a16="http://schemas.microsoft.com/office/drawing/2014/main" id="{01BDAA29-A1FA-0BD2-3AB9-F32792EBF62C}"/>
              </a:ext>
            </a:extLst>
          </p:cNvPr>
          <p:cNvGrpSpPr/>
          <p:nvPr/>
        </p:nvGrpSpPr>
        <p:grpSpPr>
          <a:xfrm>
            <a:off x="204355" y="1237318"/>
            <a:ext cx="1267689" cy="1238713"/>
            <a:chOff x="6605447" y="838200"/>
            <a:chExt cx="1577312" cy="1476555"/>
          </a:xfrm>
        </p:grpSpPr>
        <p:sp>
          <p:nvSpPr>
            <p:cNvPr id="9" name="Freeform 668">
              <a:extLst>
                <a:ext uri="{FF2B5EF4-FFF2-40B4-BE49-F238E27FC236}">
                  <a16:creationId xmlns:a16="http://schemas.microsoft.com/office/drawing/2014/main" id="{5C55F25D-9931-1976-F1B7-EB1F0924D9D8}"/>
                </a:ext>
              </a:extLst>
            </p:cNvPr>
            <p:cNvSpPr/>
            <p:nvPr/>
          </p:nvSpPr>
          <p:spPr>
            <a:xfrm>
              <a:off x="7660538" y="1287475"/>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8" y="686"/>
                    <a:pt x="229" y="229"/>
                    <a:pt x="0" y="0"/>
                  </a:cubicBezTo>
                  <a:cubicBezTo>
                    <a:pt x="229" y="457"/>
                    <a:pt x="458" y="686"/>
                    <a:pt x="686" y="914"/>
                  </a:cubicBezTo>
                  <a:close/>
                </a:path>
              </a:pathLst>
            </a:custGeom>
            <a:solidFill>
              <a:srgbClr val="FFFFFF"/>
            </a:solidFill>
            <a:ln w="2286" cap="flat">
              <a:noFill/>
              <a:prstDash val="solid"/>
              <a:miter/>
            </a:ln>
          </p:spPr>
          <p:txBody>
            <a:bodyPr rtlCol="0" anchor="ctr"/>
            <a:lstStyle/>
            <a:p>
              <a:endParaRPr lang="en-US"/>
            </a:p>
          </p:txBody>
        </p:sp>
        <p:sp>
          <p:nvSpPr>
            <p:cNvPr id="11" name="Freeform 669">
              <a:extLst>
                <a:ext uri="{FF2B5EF4-FFF2-40B4-BE49-F238E27FC236}">
                  <a16:creationId xmlns:a16="http://schemas.microsoft.com/office/drawing/2014/main" id="{A35AB4D8-8494-D01C-E33E-058972B84094}"/>
                </a:ext>
              </a:extLst>
            </p:cNvPr>
            <p:cNvSpPr/>
            <p:nvPr/>
          </p:nvSpPr>
          <p:spPr>
            <a:xfrm>
              <a:off x="7287691" y="2110206"/>
              <a:ext cx="1371" cy="3200"/>
            </a:xfrm>
            <a:custGeom>
              <a:avLst/>
              <a:gdLst>
                <a:gd name="connsiteX0" fmla="*/ 1371 w 1371"/>
                <a:gd name="connsiteY0" fmla="*/ 0 h 3200"/>
                <a:gd name="connsiteX1" fmla="*/ 0 w 1371"/>
                <a:gd name="connsiteY1" fmla="*/ 3200 h 3200"/>
                <a:gd name="connsiteX2" fmla="*/ 1371 w 1371"/>
                <a:gd name="connsiteY2" fmla="*/ 0 h 3200"/>
              </a:gdLst>
              <a:ahLst/>
              <a:cxnLst>
                <a:cxn ang="0">
                  <a:pos x="connsiteX0" y="connsiteY0"/>
                </a:cxn>
                <a:cxn ang="0">
                  <a:pos x="connsiteX1" y="connsiteY1"/>
                </a:cxn>
                <a:cxn ang="0">
                  <a:pos x="connsiteX2" y="connsiteY2"/>
                </a:cxn>
              </a:cxnLst>
              <a:rect l="l" t="t" r="r" b="b"/>
              <a:pathLst>
                <a:path w="1371" h="3200">
                  <a:moveTo>
                    <a:pt x="1371" y="0"/>
                  </a:moveTo>
                  <a:cubicBezTo>
                    <a:pt x="914" y="1143"/>
                    <a:pt x="457" y="2057"/>
                    <a:pt x="0" y="3200"/>
                  </a:cubicBezTo>
                  <a:cubicBezTo>
                    <a:pt x="686" y="2057"/>
                    <a:pt x="1143" y="914"/>
                    <a:pt x="1371" y="0"/>
                  </a:cubicBezTo>
                  <a:close/>
                </a:path>
              </a:pathLst>
            </a:custGeom>
            <a:solidFill>
              <a:srgbClr val="FFFFFF"/>
            </a:solidFill>
            <a:ln w="2286" cap="flat">
              <a:noFill/>
              <a:prstDash val="solid"/>
              <a:miter/>
            </a:ln>
          </p:spPr>
          <p:txBody>
            <a:bodyPr rtlCol="0" anchor="ctr"/>
            <a:lstStyle/>
            <a:p>
              <a:endParaRPr lang="en-US"/>
            </a:p>
          </p:txBody>
        </p:sp>
        <p:sp>
          <p:nvSpPr>
            <p:cNvPr id="17" name="Freeform 670">
              <a:extLst>
                <a:ext uri="{FF2B5EF4-FFF2-40B4-BE49-F238E27FC236}">
                  <a16:creationId xmlns:a16="http://schemas.microsoft.com/office/drawing/2014/main" id="{AF73AE51-8F95-9CDE-52B2-595CCB8C227A}"/>
                </a:ext>
              </a:extLst>
            </p:cNvPr>
            <p:cNvSpPr/>
            <p:nvPr/>
          </p:nvSpPr>
          <p:spPr>
            <a:xfrm>
              <a:off x="7881366" y="2020366"/>
              <a:ext cx="323" cy="8458"/>
            </a:xfrm>
            <a:custGeom>
              <a:avLst/>
              <a:gdLst>
                <a:gd name="connsiteX0" fmla="*/ 229 w 323"/>
                <a:gd name="connsiteY0" fmla="*/ 8458 h 8458"/>
                <a:gd name="connsiteX1" fmla="*/ 0 w 323"/>
                <a:gd name="connsiteY1" fmla="*/ 0 h 8458"/>
                <a:gd name="connsiteX2" fmla="*/ 229 w 323"/>
                <a:gd name="connsiteY2" fmla="*/ 8458 h 8458"/>
              </a:gdLst>
              <a:ahLst/>
              <a:cxnLst>
                <a:cxn ang="0">
                  <a:pos x="connsiteX0" y="connsiteY0"/>
                </a:cxn>
                <a:cxn ang="0">
                  <a:pos x="connsiteX1" y="connsiteY1"/>
                </a:cxn>
                <a:cxn ang="0">
                  <a:pos x="connsiteX2" y="connsiteY2"/>
                </a:cxn>
              </a:cxnLst>
              <a:rect l="l" t="t" r="r" b="b"/>
              <a:pathLst>
                <a:path w="323" h="8458">
                  <a:moveTo>
                    <a:pt x="229" y="8458"/>
                  </a:moveTo>
                  <a:cubicBezTo>
                    <a:pt x="229" y="5715"/>
                    <a:pt x="229" y="2743"/>
                    <a:pt x="0" y="0"/>
                  </a:cubicBezTo>
                  <a:cubicBezTo>
                    <a:pt x="229" y="2743"/>
                    <a:pt x="457" y="5715"/>
                    <a:pt x="229" y="8458"/>
                  </a:cubicBezTo>
                  <a:close/>
                </a:path>
              </a:pathLst>
            </a:custGeom>
            <a:solidFill>
              <a:srgbClr val="FFFFFF"/>
            </a:solidFill>
            <a:ln w="2286" cap="flat">
              <a:noFill/>
              <a:prstDash val="solid"/>
              <a:miter/>
            </a:ln>
          </p:spPr>
          <p:txBody>
            <a:bodyPr rtlCol="0" anchor="ctr"/>
            <a:lstStyle/>
            <a:p>
              <a:endParaRPr lang="en-US"/>
            </a:p>
          </p:txBody>
        </p:sp>
        <p:sp>
          <p:nvSpPr>
            <p:cNvPr id="18" name="Freeform 671">
              <a:extLst>
                <a:ext uri="{FF2B5EF4-FFF2-40B4-BE49-F238E27FC236}">
                  <a16:creationId xmlns:a16="http://schemas.microsoft.com/office/drawing/2014/main" id="{17E7F705-B73C-0372-C25F-33B578DE43F6}"/>
                </a:ext>
              </a:extLst>
            </p:cNvPr>
            <p:cNvSpPr/>
            <p:nvPr/>
          </p:nvSpPr>
          <p:spPr>
            <a:xfrm>
              <a:off x="7634478" y="1258900"/>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19" name="Freeform 672">
              <a:extLst>
                <a:ext uri="{FF2B5EF4-FFF2-40B4-BE49-F238E27FC236}">
                  <a16:creationId xmlns:a16="http://schemas.microsoft.com/office/drawing/2014/main" id="{8C8ED9D6-BC86-1514-AC1E-D8929F97AAC4}"/>
                </a:ext>
              </a:extLst>
            </p:cNvPr>
            <p:cNvSpPr/>
            <p:nvPr/>
          </p:nvSpPr>
          <p:spPr>
            <a:xfrm>
              <a:off x="7439253" y="2190445"/>
              <a:ext cx="13030" cy="2743"/>
            </a:xfrm>
            <a:custGeom>
              <a:avLst/>
              <a:gdLst>
                <a:gd name="connsiteX0" fmla="*/ 0 w 13030"/>
                <a:gd name="connsiteY0" fmla="*/ 2743 h 2743"/>
                <a:gd name="connsiteX1" fmla="*/ 8458 w 13030"/>
                <a:gd name="connsiteY1" fmla="*/ 914 h 2743"/>
                <a:gd name="connsiteX2" fmla="*/ 13030 w 13030"/>
                <a:gd name="connsiteY2" fmla="*/ 0 h 2743"/>
                <a:gd name="connsiteX3" fmla="*/ 8458 w 13030"/>
                <a:gd name="connsiteY3" fmla="*/ 914 h 2743"/>
                <a:gd name="connsiteX4" fmla="*/ 0 w 13030"/>
                <a:gd name="connsiteY4" fmla="*/ 2743 h 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 h="2743">
                  <a:moveTo>
                    <a:pt x="0" y="2743"/>
                  </a:moveTo>
                  <a:cubicBezTo>
                    <a:pt x="2514" y="2057"/>
                    <a:pt x="5257" y="1600"/>
                    <a:pt x="8458" y="914"/>
                  </a:cubicBezTo>
                  <a:cubicBezTo>
                    <a:pt x="9829" y="686"/>
                    <a:pt x="11430" y="457"/>
                    <a:pt x="13030" y="0"/>
                  </a:cubicBezTo>
                  <a:cubicBezTo>
                    <a:pt x="11430" y="229"/>
                    <a:pt x="10058" y="457"/>
                    <a:pt x="8458" y="914"/>
                  </a:cubicBezTo>
                  <a:cubicBezTo>
                    <a:pt x="5257" y="1372"/>
                    <a:pt x="2514" y="2057"/>
                    <a:pt x="0" y="2743"/>
                  </a:cubicBezTo>
                  <a:close/>
                </a:path>
              </a:pathLst>
            </a:custGeom>
            <a:solidFill>
              <a:srgbClr val="FFFFFF"/>
            </a:solidFill>
            <a:ln w="2286" cap="flat">
              <a:noFill/>
              <a:prstDash val="solid"/>
              <a:miter/>
            </a:ln>
          </p:spPr>
          <p:txBody>
            <a:bodyPr rtlCol="0" anchor="ctr"/>
            <a:lstStyle/>
            <a:p>
              <a:endParaRPr lang="en-US"/>
            </a:p>
          </p:txBody>
        </p:sp>
        <p:sp>
          <p:nvSpPr>
            <p:cNvPr id="20" name="Freeform 673">
              <a:extLst>
                <a:ext uri="{FF2B5EF4-FFF2-40B4-BE49-F238E27FC236}">
                  <a16:creationId xmlns:a16="http://schemas.microsoft.com/office/drawing/2014/main" id="{E4FF7415-6A72-1862-6337-4B777E4EFED7}"/>
                </a:ext>
              </a:extLst>
            </p:cNvPr>
            <p:cNvSpPr/>
            <p:nvPr/>
          </p:nvSpPr>
          <p:spPr>
            <a:xfrm>
              <a:off x="7650022" y="1275130"/>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8" y="229"/>
                    <a:pt x="0" y="0"/>
                  </a:cubicBezTo>
                  <a:cubicBezTo>
                    <a:pt x="228" y="229"/>
                    <a:pt x="686" y="686"/>
                    <a:pt x="914" y="914"/>
                  </a:cubicBezTo>
                  <a:close/>
                </a:path>
              </a:pathLst>
            </a:custGeom>
            <a:solidFill>
              <a:srgbClr val="FFFFFF"/>
            </a:solidFill>
            <a:ln w="2286" cap="flat">
              <a:noFill/>
              <a:prstDash val="solid"/>
              <a:miter/>
            </a:ln>
          </p:spPr>
          <p:txBody>
            <a:bodyPr rtlCol="0" anchor="ctr"/>
            <a:lstStyle/>
            <a:p>
              <a:endParaRPr lang="en-US"/>
            </a:p>
          </p:txBody>
        </p:sp>
        <p:sp>
          <p:nvSpPr>
            <p:cNvPr id="21" name="Freeform 674">
              <a:extLst>
                <a:ext uri="{FF2B5EF4-FFF2-40B4-BE49-F238E27FC236}">
                  <a16:creationId xmlns:a16="http://schemas.microsoft.com/office/drawing/2014/main" id="{8CD03711-1CC8-D841-C83F-D7D02D1E29C1}"/>
                </a:ext>
              </a:extLst>
            </p:cNvPr>
            <p:cNvSpPr/>
            <p:nvPr/>
          </p:nvSpPr>
          <p:spPr>
            <a:xfrm>
              <a:off x="7683398" y="1319707"/>
              <a:ext cx="685" cy="1143"/>
            </a:xfrm>
            <a:custGeom>
              <a:avLst/>
              <a:gdLst>
                <a:gd name="connsiteX0" fmla="*/ 686 w 685"/>
                <a:gd name="connsiteY0" fmla="*/ 1143 h 1143"/>
                <a:gd name="connsiteX1" fmla="*/ 0 w 685"/>
                <a:gd name="connsiteY1" fmla="*/ 0 h 1143"/>
                <a:gd name="connsiteX2" fmla="*/ 686 w 685"/>
                <a:gd name="connsiteY2" fmla="*/ 1143 h 1143"/>
              </a:gdLst>
              <a:ahLst/>
              <a:cxnLst>
                <a:cxn ang="0">
                  <a:pos x="connsiteX0" y="connsiteY0"/>
                </a:cxn>
                <a:cxn ang="0">
                  <a:pos x="connsiteX1" y="connsiteY1"/>
                </a:cxn>
                <a:cxn ang="0">
                  <a:pos x="connsiteX2" y="connsiteY2"/>
                </a:cxn>
              </a:cxnLst>
              <a:rect l="l" t="t" r="r" b="b"/>
              <a:pathLst>
                <a:path w="685" h="1143">
                  <a:moveTo>
                    <a:pt x="686" y="1143"/>
                  </a:moveTo>
                  <a:cubicBezTo>
                    <a:pt x="458" y="686"/>
                    <a:pt x="229" y="457"/>
                    <a:pt x="0" y="0"/>
                  </a:cubicBezTo>
                  <a:cubicBezTo>
                    <a:pt x="229" y="457"/>
                    <a:pt x="458" y="914"/>
                    <a:pt x="686" y="1143"/>
                  </a:cubicBezTo>
                  <a:close/>
                </a:path>
              </a:pathLst>
            </a:custGeom>
            <a:solidFill>
              <a:srgbClr val="FFFFFF"/>
            </a:solidFill>
            <a:ln w="2286" cap="flat">
              <a:noFill/>
              <a:prstDash val="solid"/>
              <a:miter/>
            </a:ln>
          </p:spPr>
          <p:txBody>
            <a:bodyPr rtlCol="0" anchor="ctr"/>
            <a:lstStyle/>
            <a:p>
              <a:endParaRPr lang="en-US"/>
            </a:p>
          </p:txBody>
        </p:sp>
        <p:sp>
          <p:nvSpPr>
            <p:cNvPr id="22" name="Freeform 675">
              <a:extLst>
                <a:ext uri="{FF2B5EF4-FFF2-40B4-BE49-F238E27FC236}">
                  <a16:creationId xmlns:a16="http://schemas.microsoft.com/office/drawing/2014/main" id="{AD5FB144-11F6-FC19-F6AA-0155B942822A}"/>
                </a:ext>
              </a:extLst>
            </p:cNvPr>
            <p:cNvSpPr/>
            <p:nvPr/>
          </p:nvSpPr>
          <p:spPr>
            <a:xfrm>
              <a:off x="7678826" y="1312849"/>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8" y="686"/>
                    <a:pt x="229" y="229"/>
                    <a:pt x="0" y="0"/>
                  </a:cubicBezTo>
                  <a:cubicBezTo>
                    <a:pt x="458" y="457"/>
                    <a:pt x="458" y="686"/>
                    <a:pt x="686" y="914"/>
                  </a:cubicBezTo>
                  <a:close/>
                </a:path>
              </a:pathLst>
            </a:custGeom>
            <a:solidFill>
              <a:srgbClr val="FFFFFF"/>
            </a:solidFill>
            <a:ln w="2286" cap="flat">
              <a:noFill/>
              <a:prstDash val="solid"/>
              <a:miter/>
            </a:ln>
          </p:spPr>
          <p:txBody>
            <a:bodyPr rtlCol="0" anchor="ctr"/>
            <a:lstStyle/>
            <a:p>
              <a:endParaRPr lang="en-US"/>
            </a:p>
          </p:txBody>
        </p:sp>
        <p:sp>
          <p:nvSpPr>
            <p:cNvPr id="23" name="Freeform 676">
              <a:extLst>
                <a:ext uri="{FF2B5EF4-FFF2-40B4-BE49-F238E27FC236}">
                  <a16:creationId xmlns:a16="http://schemas.microsoft.com/office/drawing/2014/main" id="{1825AA74-B71B-1806-BB8D-CD5D703F3BFA}"/>
                </a:ext>
              </a:extLst>
            </p:cNvPr>
            <p:cNvSpPr/>
            <p:nvPr/>
          </p:nvSpPr>
          <p:spPr>
            <a:xfrm>
              <a:off x="7196023" y="2078888"/>
              <a:ext cx="3886" cy="16230"/>
            </a:xfrm>
            <a:custGeom>
              <a:avLst/>
              <a:gdLst>
                <a:gd name="connsiteX0" fmla="*/ 3886 w 3886"/>
                <a:gd name="connsiteY0" fmla="*/ 16231 h 16230"/>
                <a:gd name="connsiteX1" fmla="*/ 0 w 3886"/>
                <a:gd name="connsiteY1" fmla="*/ 0 h 16230"/>
                <a:gd name="connsiteX2" fmla="*/ 3886 w 3886"/>
                <a:gd name="connsiteY2" fmla="*/ 16231 h 16230"/>
              </a:gdLst>
              <a:ahLst/>
              <a:cxnLst>
                <a:cxn ang="0">
                  <a:pos x="connsiteX0" y="connsiteY0"/>
                </a:cxn>
                <a:cxn ang="0">
                  <a:pos x="connsiteX1" y="connsiteY1"/>
                </a:cxn>
                <a:cxn ang="0">
                  <a:pos x="connsiteX2" y="connsiteY2"/>
                </a:cxn>
              </a:cxnLst>
              <a:rect l="l" t="t" r="r" b="b"/>
              <a:pathLst>
                <a:path w="3886" h="16230">
                  <a:moveTo>
                    <a:pt x="3886" y="16231"/>
                  </a:moveTo>
                  <a:cubicBezTo>
                    <a:pt x="2515" y="10744"/>
                    <a:pt x="1372" y="5486"/>
                    <a:pt x="0" y="0"/>
                  </a:cubicBezTo>
                  <a:cubicBezTo>
                    <a:pt x="1143" y="5258"/>
                    <a:pt x="2515" y="10744"/>
                    <a:pt x="3886" y="16231"/>
                  </a:cubicBezTo>
                  <a:close/>
                </a:path>
              </a:pathLst>
            </a:custGeom>
            <a:solidFill>
              <a:srgbClr val="FFFFFF"/>
            </a:solidFill>
            <a:ln w="2286" cap="flat">
              <a:noFill/>
              <a:prstDash val="solid"/>
              <a:miter/>
            </a:ln>
          </p:spPr>
          <p:txBody>
            <a:bodyPr rtlCol="0" anchor="ctr"/>
            <a:lstStyle/>
            <a:p>
              <a:endParaRPr lang="en-US"/>
            </a:p>
          </p:txBody>
        </p:sp>
        <p:sp>
          <p:nvSpPr>
            <p:cNvPr id="24" name="Freeform 677">
              <a:extLst>
                <a:ext uri="{FF2B5EF4-FFF2-40B4-BE49-F238E27FC236}">
                  <a16:creationId xmlns:a16="http://schemas.microsoft.com/office/drawing/2014/main" id="{FFD60D2B-F2D9-D266-9781-790EFCDFAE45}"/>
                </a:ext>
              </a:extLst>
            </p:cNvPr>
            <p:cNvSpPr/>
            <p:nvPr/>
          </p:nvSpPr>
          <p:spPr>
            <a:xfrm>
              <a:off x="7275347" y="2121636"/>
              <a:ext cx="6629" cy="4800"/>
            </a:xfrm>
            <a:custGeom>
              <a:avLst/>
              <a:gdLst>
                <a:gd name="connsiteX0" fmla="*/ 6630 w 6629"/>
                <a:gd name="connsiteY0" fmla="*/ 0 h 4800"/>
                <a:gd name="connsiteX1" fmla="*/ 0 w 6629"/>
                <a:gd name="connsiteY1" fmla="*/ 4801 h 4800"/>
                <a:gd name="connsiteX2" fmla="*/ 6630 w 6629"/>
                <a:gd name="connsiteY2" fmla="*/ 0 h 4800"/>
              </a:gdLst>
              <a:ahLst/>
              <a:cxnLst>
                <a:cxn ang="0">
                  <a:pos x="connsiteX0" y="connsiteY0"/>
                </a:cxn>
                <a:cxn ang="0">
                  <a:pos x="connsiteX1" y="connsiteY1"/>
                </a:cxn>
                <a:cxn ang="0">
                  <a:pos x="connsiteX2" y="connsiteY2"/>
                </a:cxn>
              </a:cxnLst>
              <a:rect l="l" t="t" r="r" b="b"/>
              <a:pathLst>
                <a:path w="6629" h="4800">
                  <a:moveTo>
                    <a:pt x="6630" y="0"/>
                  </a:moveTo>
                  <a:cubicBezTo>
                    <a:pt x="4801" y="1829"/>
                    <a:pt x="2515" y="3429"/>
                    <a:pt x="0" y="4801"/>
                  </a:cubicBezTo>
                  <a:cubicBezTo>
                    <a:pt x="2515" y="3658"/>
                    <a:pt x="4572" y="2057"/>
                    <a:pt x="6630" y="0"/>
                  </a:cubicBezTo>
                  <a:close/>
                </a:path>
              </a:pathLst>
            </a:custGeom>
            <a:solidFill>
              <a:srgbClr val="FFFFFF"/>
            </a:solidFill>
            <a:ln w="2286" cap="flat">
              <a:noFill/>
              <a:prstDash val="solid"/>
              <a:miter/>
            </a:ln>
          </p:spPr>
          <p:txBody>
            <a:bodyPr rtlCol="0" anchor="ctr"/>
            <a:lstStyle/>
            <a:p>
              <a:endParaRPr lang="en-US"/>
            </a:p>
          </p:txBody>
        </p:sp>
        <p:sp>
          <p:nvSpPr>
            <p:cNvPr id="25" name="Freeform 678">
              <a:extLst>
                <a:ext uri="{FF2B5EF4-FFF2-40B4-BE49-F238E27FC236}">
                  <a16:creationId xmlns:a16="http://schemas.microsoft.com/office/drawing/2014/main" id="{10E3EB53-E62A-31DE-D2CA-21D222E5D862}"/>
                </a:ext>
              </a:extLst>
            </p:cNvPr>
            <p:cNvSpPr/>
            <p:nvPr/>
          </p:nvSpPr>
          <p:spPr>
            <a:xfrm>
              <a:off x="7232142" y="2130323"/>
              <a:ext cx="12344" cy="1828"/>
            </a:xfrm>
            <a:custGeom>
              <a:avLst/>
              <a:gdLst>
                <a:gd name="connsiteX0" fmla="*/ 12344 w 12344"/>
                <a:gd name="connsiteY0" fmla="*/ 1829 h 1828"/>
                <a:gd name="connsiteX1" fmla="*/ 0 w 12344"/>
                <a:gd name="connsiteY1" fmla="*/ 0 h 1828"/>
                <a:gd name="connsiteX2" fmla="*/ 12344 w 12344"/>
                <a:gd name="connsiteY2" fmla="*/ 1829 h 1828"/>
              </a:gdLst>
              <a:ahLst/>
              <a:cxnLst>
                <a:cxn ang="0">
                  <a:pos x="connsiteX0" y="connsiteY0"/>
                </a:cxn>
                <a:cxn ang="0">
                  <a:pos x="connsiteX1" y="connsiteY1"/>
                </a:cxn>
                <a:cxn ang="0">
                  <a:pos x="connsiteX2" y="connsiteY2"/>
                </a:cxn>
              </a:cxnLst>
              <a:rect l="l" t="t" r="r" b="b"/>
              <a:pathLst>
                <a:path w="12344" h="1828">
                  <a:moveTo>
                    <a:pt x="12344" y="1829"/>
                  </a:moveTo>
                  <a:cubicBezTo>
                    <a:pt x="8001" y="1600"/>
                    <a:pt x="3886" y="1143"/>
                    <a:pt x="0" y="0"/>
                  </a:cubicBezTo>
                  <a:cubicBezTo>
                    <a:pt x="3886" y="914"/>
                    <a:pt x="8001" y="1600"/>
                    <a:pt x="12344" y="1829"/>
                  </a:cubicBezTo>
                  <a:close/>
                </a:path>
              </a:pathLst>
            </a:custGeom>
            <a:solidFill>
              <a:srgbClr val="FFFFFF"/>
            </a:solidFill>
            <a:ln w="2286" cap="flat">
              <a:noFill/>
              <a:prstDash val="solid"/>
              <a:miter/>
            </a:ln>
          </p:spPr>
          <p:txBody>
            <a:bodyPr rtlCol="0" anchor="ctr"/>
            <a:lstStyle/>
            <a:p>
              <a:endParaRPr lang="en-US"/>
            </a:p>
          </p:txBody>
        </p:sp>
        <p:sp>
          <p:nvSpPr>
            <p:cNvPr id="26" name="Freeform 679">
              <a:extLst>
                <a:ext uri="{FF2B5EF4-FFF2-40B4-BE49-F238E27FC236}">
                  <a16:creationId xmlns:a16="http://schemas.microsoft.com/office/drawing/2014/main" id="{F5F83421-C0DE-A8ED-EFA5-4ADF43E5C7AC}"/>
                </a:ext>
              </a:extLst>
            </p:cNvPr>
            <p:cNvSpPr/>
            <p:nvPr/>
          </p:nvSpPr>
          <p:spPr>
            <a:xfrm>
              <a:off x="7192365" y="2064258"/>
              <a:ext cx="2286" cy="9372"/>
            </a:xfrm>
            <a:custGeom>
              <a:avLst/>
              <a:gdLst>
                <a:gd name="connsiteX0" fmla="*/ 2286 w 2286"/>
                <a:gd name="connsiteY0" fmla="*/ 9373 h 9372"/>
                <a:gd name="connsiteX1" fmla="*/ 0 w 2286"/>
                <a:gd name="connsiteY1" fmla="*/ 0 h 9372"/>
                <a:gd name="connsiteX2" fmla="*/ 2286 w 2286"/>
                <a:gd name="connsiteY2" fmla="*/ 9373 h 9372"/>
              </a:gdLst>
              <a:ahLst/>
              <a:cxnLst>
                <a:cxn ang="0">
                  <a:pos x="connsiteX0" y="connsiteY0"/>
                </a:cxn>
                <a:cxn ang="0">
                  <a:pos x="connsiteX1" y="connsiteY1"/>
                </a:cxn>
                <a:cxn ang="0">
                  <a:pos x="connsiteX2" y="connsiteY2"/>
                </a:cxn>
              </a:cxnLst>
              <a:rect l="l" t="t" r="r" b="b"/>
              <a:pathLst>
                <a:path w="2286" h="9372">
                  <a:moveTo>
                    <a:pt x="2286" y="9373"/>
                  </a:moveTo>
                  <a:cubicBezTo>
                    <a:pt x="1600" y="6172"/>
                    <a:pt x="685" y="3200"/>
                    <a:pt x="0" y="0"/>
                  </a:cubicBezTo>
                  <a:cubicBezTo>
                    <a:pt x="685" y="3200"/>
                    <a:pt x="1600" y="6401"/>
                    <a:pt x="2286" y="9373"/>
                  </a:cubicBezTo>
                  <a:close/>
                </a:path>
              </a:pathLst>
            </a:custGeom>
            <a:solidFill>
              <a:srgbClr val="FFFFFF"/>
            </a:solidFill>
            <a:ln w="2286" cap="flat">
              <a:noFill/>
              <a:prstDash val="solid"/>
              <a:miter/>
            </a:ln>
          </p:spPr>
          <p:txBody>
            <a:bodyPr rtlCol="0" anchor="ctr"/>
            <a:lstStyle/>
            <a:p>
              <a:endParaRPr lang="en-US"/>
            </a:p>
          </p:txBody>
        </p:sp>
        <p:sp>
          <p:nvSpPr>
            <p:cNvPr id="27" name="Freeform 680">
              <a:extLst>
                <a:ext uri="{FF2B5EF4-FFF2-40B4-BE49-F238E27FC236}">
                  <a16:creationId xmlns:a16="http://schemas.microsoft.com/office/drawing/2014/main" id="{2D6C1D76-C54A-770F-DD18-18FA9238C62F}"/>
                </a:ext>
              </a:extLst>
            </p:cNvPr>
            <p:cNvSpPr/>
            <p:nvPr/>
          </p:nvSpPr>
          <p:spPr>
            <a:xfrm>
              <a:off x="7628077" y="1253185"/>
              <a:ext cx="1828" cy="1600"/>
            </a:xfrm>
            <a:custGeom>
              <a:avLst/>
              <a:gdLst>
                <a:gd name="connsiteX0" fmla="*/ 1829 w 1828"/>
                <a:gd name="connsiteY0" fmla="*/ 1600 h 1600"/>
                <a:gd name="connsiteX1" fmla="*/ 0 w 1828"/>
                <a:gd name="connsiteY1" fmla="*/ 0 h 1600"/>
                <a:gd name="connsiteX2" fmla="*/ 1829 w 1828"/>
                <a:gd name="connsiteY2" fmla="*/ 1600 h 1600"/>
              </a:gdLst>
              <a:ahLst/>
              <a:cxnLst>
                <a:cxn ang="0">
                  <a:pos x="connsiteX0" y="connsiteY0"/>
                </a:cxn>
                <a:cxn ang="0">
                  <a:pos x="connsiteX1" y="connsiteY1"/>
                </a:cxn>
                <a:cxn ang="0">
                  <a:pos x="connsiteX2" y="connsiteY2"/>
                </a:cxn>
              </a:cxnLst>
              <a:rect l="l" t="t" r="r" b="b"/>
              <a:pathLst>
                <a:path w="1828" h="1600">
                  <a:moveTo>
                    <a:pt x="1829" y="1600"/>
                  </a:moveTo>
                  <a:cubicBezTo>
                    <a:pt x="1143" y="1143"/>
                    <a:pt x="686" y="457"/>
                    <a:pt x="0" y="0"/>
                  </a:cubicBezTo>
                  <a:cubicBezTo>
                    <a:pt x="686" y="457"/>
                    <a:pt x="1372" y="914"/>
                    <a:pt x="1829" y="1600"/>
                  </a:cubicBezTo>
                  <a:close/>
                </a:path>
              </a:pathLst>
            </a:custGeom>
            <a:solidFill>
              <a:srgbClr val="FFFFFF"/>
            </a:solidFill>
            <a:ln w="2286" cap="flat">
              <a:noFill/>
              <a:prstDash val="solid"/>
              <a:miter/>
            </a:ln>
          </p:spPr>
          <p:txBody>
            <a:bodyPr rtlCol="0" anchor="ctr"/>
            <a:lstStyle/>
            <a:p>
              <a:endParaRPr lang="en-US"/>
            </a:p>
          </p:txBody>
        </p:sp>
        <p:sp>
          <p:nvSpPr>
            <p:cNvPr id="28" name="Freeform 681">
              <a:extLst>
                <a:ext uri="{FF2B5EF4-FFF2-40B4-BE49-F238E27FC236}">
                  <a16:creationId xmlns:a16="http://schemas.microsoft.com/office/drawing/2014/main" id="{4EF617F1-1D17-DCD5-EA74-7955563E2592}"/>
                </a:ext>
              </a:extLst>
            </p:cNvPr>
            <p:cNvSpPr/>
            <p:nvPr/>
          </p:nvSpPr>
          <p:spPr>
            <a:xfrm>
              <a:off x="7655280" y="1281074"/>
              <a:ext cx="1143" cy="1371"/>
            </a:xfrm>
            <a:custGeom>
              <a:avLst/>
              <a:gdLst>
                <a:gd name="connsiteX0" fmla="*/ 1143 w 1143"/>
                <a:gd name="connsiteY0" fmla="*/ 1372 h 1371"/>
                <a:gd name="connsiteX1" fmla="*/ 0 w 1143"/>
                <a:gd name="connsiteY1" fmla="*/ 0 h 1371"/>
                <a:gd name="connsiteX2" fmla="*/ 1143 w 1143"/>
                <a:gd name="connsiteY2" fmla="*/ 1372 h 1371"/>
              </a:gdLst>
              <a:ahLst/>
              <a:cxnLst>
                <a:cxn ang="0">
                  <a:pos x="connsiteX0" y="connsiteY0"/>
                </a:cxn>
                <a:cxn ang="0">
                  <a:pos x="connsiteX1" y="connsiteY1"/>
                </a:cxn>
                <a:cxn ang="0">
                  <a:pos x="connsiteX2" y="connsiteY2"/>
                </a:cxn>
              </a:cxnLst>
              <a:rect l="l" t="t" r="r" b="b"/>
              <a:pathLst>
                <a:path w="1143" h="1371">
                  <a:moveTo>
                    <a:pt x="1143" y="1372"/>
                  </a:moveTo>
                  <a:cubicBezTo>
                    <a:pt x="685" y="914"/>
                    <a:pt x="457" y="457"/>
                    <a:pt x="0" y="0"/>
                  </a:cubicBezTo>
                  <a:cubicBezTo>
                    <a:pt x="228" y="457"/>
                    <a:pt x="685" y="914"/>
                    <a:pt x="1143" y="1372"/>
                  </a:cubicBezTo>
                  <a:close/>
                </a:path>
              </a:pathLst>
            </a:custGeom>
            <a:solidFill>
              <a:srgbClr val="FFFFFF"/>
            </a:solidFill>
            <a:ln w="2286" cap="flat">
              <a:noFill/>
              <a:prstDash val="solid"/>
              <a:miter/>
            </a:ln>
          </p:spPr>
          <p:txBody>
            <a:bodyPr rtlCol="0" anchor="ctr"/>
            <a:lstStyle/>
            <a:p>
              <a:endParaRPr lang="en-US"/>
            </a:p>
          </p:txBody>
        </p:sp>
        <p:sp>
          <p:nvSpPr>
            <p:cNvPr id="29" name="Freeform 682">
              <a:extLst>
                <a:ext uri="{FF2B5EF4-FFF2-40B4-BE49-F238E27FC236}">
                  <a16:creationId xmlns:a16="http://schemas.microsoft.com/office/drawing/2014/main" id="{B005154E-EE98-D77E-D042-7583AD5A8E1D}"/>
                </a:ext>
              </a:extLst>
            </p:cNvPr>
            <p:cNvSpPr/>
            <p:nvPr/>
          </p:nvSpPr>
          <p:spPr>
            <a:xfrm>
              <a:off x="7621905" y="1247241"/>
              <a:ext cx="2057" cy="1828"/>
            </a:xfrm>
            <a:custGeom>
              <a:avLst/>
              <a:gdLst>
                <a:gd name="connsiteX0" fmla="*/ 2057 w 2057"/>
                <a:gd name="connsiteY0" fmla="*/ 1829 h 1828"/>
                <a:gd name="connsiteX1" fmla="*/ 0 w 2057"/>
                <a:gd name="connsiteY1" fmla="*/ 0 h 1828"/>
                <a:gd name="connsiteX2" fmla="*/ 2057 w 2057"/>
                <a:gd name="connsiteY2" fmla="*/ 1829 h 1828"/>
              </a:gdLst>
              <a:ahLst/>
              <a:cxnLst>
                <a:cxn ang="0">
                  <a:pos x="connsiteX0" y="connsiteY0"/>
                </a:cxn>
                <a:cxn ang="0">
                  <a:pos x="connsiteX1" y="connsiteY1"/>
                </a:cxn>
                <a:cxn ang="0">
                  <a:pos x="connsiteX2" y="connsiteY2"/>
                </a:cxn>
              </a:cxnLst>
              <a:rect l="l" t="t" r="r" b="b"/>
              <a:pathLst>
                <a:path w="2057" h="1828">
                  <a:moveTo>
                    <a:pt x="2057" y="1829"/>
                  </a:moveTo>
                  <a:cubicBezTo>
                    <a:pt x="1372" y="1143"/>
                    <a:pt x="686" y="686"/>
                    <a:pt x="0" y="0"/>
                  </a:cubicBezTo>
                  <a:cubicBezTo>
                    <a:pt x="686" y="686"/>
                    <a:pt x="1372" y="1372"/>
                    <a:pt x="2057" y="1829"/>
                  </a:cubicBezTo>
                  <a:close/>
                </a:path>
              </a:pathLst>
            </a:custGeom>
            <a:solidFill>
              <a:srgbClr val="FFFFFF"/>
            </a:solidFill>
            <a:ln w="2286" cap="flat">
              <a:noFill/>
              <a:prstDash val="solid"/>
              <a:miter/>
            </a:ln>
          </p:spPr>
          <p:txBody>
            <a:bodyPr rtlCol="0" anchor="ctr"/>
            <a:lstStyle/>
            <a:p>
              <a:endParaRPr lang="en-US"/>
            </a:p>
          </p:txBody>
        </p:sp>
        <p:sp>
          <p:nvSpPr>
            <p:cNvPr id="30" name="Freeform 683">
              <a:extLst>
                <a:ext uri="{FF2B5EF4-FFF2-40B4-BE49-F238E27FC236}">
                  <a16:creationId xmlns:a16="http://schemas.microsoft.com/office/drawing/2014/main" id="{B78E0394-05BA-0C96-E89D-8DC09DAF79D1}"/>
                </a:ext>
              </a:extLst>
            </p:cNvPr>
            <p:cNvSpPr/>
            <p:nvPr/>
          </p:nvSpPr>
          <p:spPr>
            <a:xfrm>
              <a:off x="7604988" y="1233754"/>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8" y="229"/>
                    <a:pt x="0" y="229"/>
                    <a:pt x="0" y="0"/>
                  </a:cubicBezTo>
                  <a:cubicBezTo>
                    <a:pt x="228" y="229"/>
                    <a:pt x="457" y="229"/>
                    <a:pt x="457" y="457"/>
                  </a:cubicBezTo>
                  <a:close/>
                </a:path>
              </a:pathLst>
            </a:custGeom>
            <a:solidFill>
              <a:srgbClr val="FFFFFF"/>
            </a:solidFill>
            <a:ln w="2286" cap="flat">
              <a:noFill/>
              <a:prstDash val="solid"/>
              <a:miter/>
            </a:ln>
          </p:spPr>
          <p:txBody>
            <a:bodyPr rtlCol="0" anchor="ctr"/>
            <a:lstStyle/>
            <a:p>
              <a:endParaRPr lang="en-US"/>
            </a:p>
          </p:txBody>
        </p:sp>
        <p:sp>
          <p:nvSpPr>
            <p:cNvPr id="31" name="Freeform 684">
              <a:extLst>
                <a:ext uri="{FF2B5EF4-FFF2-40B4-BE49-F238E27FC236}">
                  <a16:creationId xmlns:a16="http://schemas.microsoft.com/office/drawing/2014/main" id="{82B9DE11-0A3A-1B9A-0D07-0BCFE70FECD4}"/>
                </a:ext>
              </a:extLst>
            </p:cNvPr>
            <p:cNvSpPr/>
            <p:nvPr/>
          </p:nvSpPr>
          <p:spPr>
            <a:xfrm>
              <a:off x="7158304" y="2193188"/>
              <a:ext cx="2381" cy="47320"/>
            </a:xfrm>
            <a:custGeom>
              <a:avLst/>
              <a:gdLst>
                <a:gd name="connsiteX0" fmla="*/ 1372 w 2381"/>
                <a:gd name="connsiteY0" fmla="*/ 0 h 47320"/>
                <a:gd name="connsiteX1" fmla="*/ 686 w 2381"/>
                <a:gd name="connsiteY1" fmla="*/ 34290 h 47320"/>
                <a:gd name="connsiteX2" fmla="*/ 0 w 2381"/>
                <a:gd name="connsiteY2" fmla="*/ 47320 h 47320"/>
                <a:gd name="connsiteX3" fmla="*/ 686 w 2381"/>
                <a:gd name="connsiteY3" fmla="*/ 34290 h 47320"/>
                <a:gd name="connsiteX4" fmla="*/ 1372 w 2381"/>
                <a:gd name="connsiteY4" fmla="*/ 0 h 4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 h="47320">
                  <a:moveTo>
                    <a:pt x="1372" y="0"/>
                  </a:moveTo>
                  <a:cubicBezTo>
                    <a:pt x="3201" y="7087"/>
                    <a:pt x="2286" y="17374"/>
                    <a:pt x="686" y="34290"/>
                  </a:cubicBezTo>
                  <a:cubicBezTo>
                    <a:pt x="229" y="39091"/>
                    <a:pt x="0" y="43434"/>
                    <a:pt x="0" y="47320"/>
                  </a:cubicBezTo>
                  <a:cubicBezTo>
                    <a:pt x="0" y="43434"/>
                    <a:pt x="229" y="39091"/>
                    <a:pt x="686" y="34290"/>
                  </a:cubicBezTo>
                  <a:cubicBezTo>
                    <a:pt x="2286" y="17374"/>
                    <a:pt x="2972" y="7087"/>
                    <a:pt x="1372" y="0"/>
                  </a:cubicBezTo>
                  <a:close/>
                </a:path>
              </a:pathLst>
            </a:custGeom>
            <a:solidFill>
              <a:srgbClr val="FFFFFF"/>
            </a:solidFill>
            <a:ln w="2286" cap="flat">
              <a:noFill/>
              <a:prstDash val="solid"/>
              <a:miter/>
            </a:ln>
          </p:spPr>
          <p:txBody>
            <a:bodyPr rtlCol="0" anchor="ctr"/>
            <a:lstStyle/>
            <a:p>
              <a:endParaRPr lang="en-US"/>
            </a:p>
          </p:txBody>
        </p:sp>
        <p:sp>
          <p:nvSpPr>
            <p:cNvPr id="32" name="Freeform 685">
              <a:extLst>
                <a:ext uri="{FF2B5EF4-FFF2-40B4-BE49-F238E27FC236}">
                  <a16:creationId xmlns:a16="http://schemas.microsoft.com/office/drawing/2014/main" id="{1F11025B-2A2E-0A77-2A63-A394F0BAAB47}"/>
                </a:ext>
              </a:extLst>
            </p:cNvPr>
            <p:cNvSpPr/>
            <p:nvPr/>
          </p:nvSpPr>
          <p:spPr>
            <a:xfrm>
              <a:off x="7615732" y="1242212"/>
              <a:ext cx="1828" cy="1371"/>
            </a:xfrm>
            <a:custGeom>
              <a:avLst/>
              <a:gdLst>
                <a:gd name="connsiteX0" fmla="*/ 1829 w 1828"/>
                <a:gd name="connsiteY0" fmla="*/ 1372 h 1371"/>
                <a:gd name="connsiteX1" fmla="*/ 0 w 1828"/>
                <a:gd name="connsiteY1" fmla="*/ 0 h 1371"/>
                <a:gd name="connsiteX2" fmla="*/ 1829 w 1828"/>
                <a:gd name="connsiteY2" fmla="*/ 1372 h 1371"/>
              </a:gdLst>
              <a:ahLst/>
              <a:cxnLst>
                <a:cxn ang="0">
                  <a:pos x="connsiteX0" y="connsiteY0"/>
                </a:cxn>
                <a:cxn ang="0">
                  <a:pos x="connsiteX1" y="connsiteY1"/>
                </a:cxn>
                <a:cxn ang="0">
                  <a:pos x="connsiteX2" y="connsiteY2"/>
                </a:cxn>
              </a:cxnLst>
              <a:rect l="l" t="t" r="r" b="b"/>
              <a:pathLst>
                <a:path w="1828" h="1371">
                  <a:moveTo>
                    <a:pt x="1829" y="1372"/>
                  </a:moveTo>
                  <a:cubicBezTo>
                    <a:pt x="1143" y="914"/>
                    <a:pt x="686" y="457"/>
                    <a:pt x="0" y="0"/>
                  </a:cubicBezTo>
                  <a:cubicBezTo>
                    <a:pt x="457" y="457"/>
                    <a:pt x="1143" y="914"/>
                    <a:pt x="1829" y="1372"/>
                  </a:cubicBezTo>
                  <a:close/>
                </a:path>
              </a:pathLst>
            </a:custGeom>
            <a:solidFill>
              <a:srgbClr val="FFFFFF"/>
            </a:solidFill>
            <a:ln w="2286" cap="flat">
              <a:noFill/>
              <a:prstDash val="solid"/>
              <a:miter/>
            </a:ln>
          </p:spPr>
          <p:txBody>
            <a:bodyPr rtlCol="0" anchor="ctr"/>
            <a:lstStyle/>
            <a:p>
              <a:endParaRPr lang="en-US"/>
            </a:p>
          </p:txBody>
        </p:sp>
        <p:sp>
          <p:nvSpPr>
            <p:cNvPr id="33" name="Freeform 686">
              <a:extLst>
                <a:ext uri="{FF2B5EF4-FFF2-40B4-BE49-F238E27FC236}">
                  <a16:creationId xmlns:a16="http://schemas.microsoft.com/office/drawing/2014/main" id="{1C18DD13-00A1-B7AF-0C1F-BD22782DC771}"/>
                </a:ext>
              </a:extLst>
            </p:cNvPr>
            <p:cNvSpPr/>
            <p:nvPr/>
          </p:nvSpPr>
          <p:spPr>
            <a:xfrm>
              <a:off x="7583271" y="1218666"/>
              <a:ext cx="3429" cy="2286"/>
            </a:xfrm>
            <a:custGeom>
              <a:avLst/>
              <a:gdLst>
                <a:gd name="connsiteX0" fmla="*/ 3429 w 3429"/>
                <a:gd name="connsiteY0" fmla="*/ 2286 h 2286"/>
                <a:gd name="connsiteX1" fmla="*/ 0 w 3429"/>
                <a:gd name="connsiteY1" fmla="*/ 0 h 2286"/>
                <a:gd name="connsiteX2" fmla="*/ 3429 w 3429"/>
                <a:gd name="connsiteY2" fmla="*/ 2286 h 2286"/>
              </a:gdLst>
              <a:ahLst/>
              <a:cxnLst>
                <a:cxn ang="0">
                  <a:pos x="connsiteX0" y="connsiteY0"/>
                </a:cxn>
                <a:cxn ang="0">
                  <a:pos x="connsiteX1" y="connsiteY1"/>
                </a:cxn>
                <a:cxn ang="0">
                  <a:pos x="connsiteX2" y="connsiteY2"/>
                </a:cxn>
              </a:cxnLst>
              <a:rect l="l" t="t" r="r" b="b"/>
              <a:pathLst>
                <a:path w="3429" h="2286">
                  <a:moveTo>
                    <a:pt x="3429" y="2286"/>
                  </a:moveTo>
                  <a:cubicBezTo>
                    <a:pt x="2286" y="1600"/>
                    <a:pt x="1143" y="914"/>
                    <a:pt x="0" y="0"/>
                  </a:cubicBezTo>
                  <a:cubicBezTo>
                    <a:pt x="1143" y="914"/>
                    <a:pt x="2286" y="1600"/>
                    <a:pt x="3429" y="2286"/>
                  </a:cubicBezTo>
                  <a:close/>
                </a:path>
              </a:pathLst>
            </a:custGeom>
            <a:solidFill>
              <a:srgbClr val="FFFFFF"/>
            </a:solidFill>
            <a:ln w="2286" cap="flat">
              <a:noFill/>
              <a:prstDash val="solid"/>
              <a:miter/>
            </a:ln>
          </p:spPr>
          <p:txBody>
            <a:bodyPr rtlCol="0" anchor="ctr"/>
            <a:lstStyle/>
            <a:p>
              <a:endParaRPr lang="en-US"/>
            </a:p>
          </p:txBody>
        </p:sp>
        <p:sp>
          <p:nvSpPr>
            <p:cNvPr id="34" name="Freeform 687">
              <a:extLst>
                <a:ext uri="{FF2B5EF4-FFF2-40B4-BE49-F238E27FC236}">
                  <a16:creationId xmlns:a16="http://schemas.microsoft.com/office/drawing/2014/main" id="{6374E918-65D4-83B3-8B15-A5AC71E51117}"/>
                </a:ext>
              </a:extLst>
            </p:cNvPr>
            <p:cNvSpPr/>
            <p:nvPr/>
          </p:nvSpPr>
          <p:spPr>
            <a:xfrm>
              <a:off x="7590815" y="1223695"/>
              <a:ext cx="3200" cy="2057"/>
            </a:xfrm>
            <a:custGeom>
              <a:avLst/>
              <a:gdLst>
                <a:gd name="connsiteX0" fmla="*/ 3201 w 3200"/>
                <a:gd name="connsiteY0" fmla="*/ 2057 h 2057"/>
                <a:gd name="connsiteX1" fmla="*/ 0 w 3200"/>
                <a:gd name="connsiteY1" fmla="*/ 0 h 2057"/>
                <a:gd name="connsiteX2" fmla="*/ 3201 w 3200"/>
                <a:gd name="connsiteY2" fmla="*/ 2057 h 2057"/>
              </a:gdLst>
              <a:ahLst/>
              <a:cxnLst>
                <a:cxn ang="0">
                  <a:pos x="connsiteX0" y="connsiteY0"/>
                </a:cxn>
                <a:cxn ang="0">
                  <a:pos x="connsiteX1" y="connsiteY1"/>
                </a:cxn>
                <a:cxn ang="0">
                  <a:pos x="connsiteX2" y="connsiteY2"/>
                </a:cxn>
              </a:cxnLst>
              <a:rect l="l" t="t" r="r" b="b"/>
              <a:pathLst>
                <a:path w="3200" h="2057">
                  <a:moveTo>
                    <a:pt x="3201" y="2057"/>
                  </a:moveTo>
                  <a:cubicBezTo>
                    <a:pt x="2058" y="1372"/>
                    <a:pt x="1143" y="686"/>
                    <a:pt x="0" y="0"/>
                  </a:cubicBezTo>
                  <a:cubicBezTo>
                    <a:pt x="915" y="686"/>
                    <a:pt x="2058" y="1372"/>
                    <a:pt x="3201" y="2057"/>
                  </a:cubicBezTo>
                  <a:close/>
                </a:path>
              </a:pathLst>
            </a:custGeom>
            <a:solidFill>
              <a:srgbClr val="FFFFFF"/>
            </a:solidFill>
            <a:ln w="2286" cap="flat">
              <a:noFill/>
              <a:prstDash val="solid"/>
              <a:miter/>
            </a:ln>
          </p:spPr>
          <p:txBody>
            <a:bodyPr rtlCol="0" anchor="ctr"/>
            <a:lstStyle/>
            <a:p>
              <a:endParaRPr lang="en-US"/>
            </a:p>
          </p:txBody>
        </p:sp>
        <p:sp>
          <p:nvSpPr>
            <p:cNvPr id="35" name="Freeform 688">
              <a:extLst>
                <a:ext uri="{FF2B5EF4-FFF2-40B4-BE49-F238E27FC236}">
                  <a16:creationId xmlns:a16="http://schemas.microsoft.com/office/drawing/2014/main" id="{1A3FFDD2-3CC2-511C-EEBE-56D48D44A2FF}"/>
                </a:ext>
              </a:extLst>
            </p:cNvPr>
            <p:cNvSpPr/>
            <p:nvPr/>
          </p:nvSpPr>
          <p:spPr>
            <a:xfrm>
              <a:off x="7877479" y="2040940"/>
              <a:ext cx="1828" cy="3886"/>
            </a:xfrm>
            <a:custGeom>
              <a:avLst/>
              <a:gdLst>
                <a:gd name="connsiteX0" fmla="*/ 1829 w 1828"/>
                <a:gd name="connsiteY0" fmla="*/ 0 h 3886"/>
                <a:gd name="connsiteX1" fmla="*/ 0 w 1828"/>
                <a:gd name="connsiteY1" fmla="*/ 3886 h 3886"/>
                <a:gd name="connsiteX2" fmla="*/ 1829 w 1828"/>
                <a:gd name="connsiteY2" fmla="*/ 0 h 3886"/>
              </a:gdLst>
              <a:ahLst/>
              <a:cxnLst>
                <a:cxn ang="0">
                  <a:pos x="connsiteX0" y="connsiteY0"/>
                </a:cxn>
                <a:cxn ang="0">
                  <a:pos x="connsiteX1" y="connsiteY1"/>
                </a:cxn>
                <a:cxn ang="0">
                  <a:pos x="connsiteX2" y="connsiteY2"/>
                </a:cxn>
              </a:cxnLst>
              <a:rect l="l" t="t" r="r" b="b"/>
              <a:pathLst>
                <a:path w="1828" h="3886">
                  <a:moveTo>
                    <a:pt x="1829" y="0"/>
                  </a:moveTo>
                  <a:cubicBezTo>
                    <a:pt x="1371" y="1372"/>
                    <a:pt x="686" y="2743"/>
                    <a:pt x="0" y="3886"/>
                  </a:cubicBezTo>
                  <a:cubicBezTo>
                    <a:pt x="914" y="2743"/>
                    <a:pt x="1371" y="1372"/>
                    <a:pt x="1829" y="0"/>
                  </a:cubicBezTo>
                  <a:close/>
                </a:path>
              </a:pathLst>
            </a:custGeom>
            <a:solidFill>
              <a:srgbClr val="FFFFFF"/>
            </a:solidFill>
            <a:ln w="2286" cap="flat">
              <a:noFill/>
              <a:prstDash val="solid"/>
              <a:miter/>
            </a:ln>
          </p:spPr>
          <p:txBody>
            <a:bodyPr rtlCol="0" anchor="ctr"/>
            <a:lstStyle/>
            <a:p>
              <a:endParaRPr lang="en-US"/>
            </a:p>
          </p:txBody>
        </p:sp>
        <p:sp>
          <p:nvSpPr>
            <p:cNvPr id="36" name="Freeform 689">
              <a:extLst>
                <a:ext uri="{FF2B5EF4-FFF2-40B4-BE49-F238E27FC236}">
                  <a16:creationId xmlns:a16="http://schemas.microsoft.com/office/drawing/2014/main" id="{11B632EC-3176-DC5E-0948-40F731913BEE}"/>
                </a:ext>
              </a:extLst>
            </p:cNvPr>
            <p:cNvSpPr/>
            <p:nvPr/>
          </p:nvSpPr>
          <p:spPr>
            <a:xfrm>
              <a:off x="6738137" y="1874291"/>
              <a:ext cx="18973" cy="18059"/>
            </a:xfrm>
            <a:custGeom>
              <a:avLst/>
              <a:gdLst>
                <a:gd name="connsiteX0" fmla="*/ 18974 w 18973"/>
                <a:gd name="connsiteY0" fmla="*/ 0 h 18059"/>
                <a:gd name="connsiteX1" fmla="*/ 0 w 18973"/>
                <a:gd name="connsiteY1" fmla="*/ 18059 h 18059"/>
                <a:gd name="connsiteX2" fmla="*/ 18974 w 18973"/>
                <a:gd name="connsiteY2" fmla="*/ 0 h 18059"/>
              </a:gdLst>
              <a:ahLst/>
              <a:cxnLst>
                <a:cxn ang="0">
                  <a:pos x="connsiteX0" y="connsiteY0"/>
                </a:cxn>
                <a:cxn ang="0">
                  <a:pos x="connsiteX1" y="connsiteY1"/>
                </a:cxn>
                <a:cxn ang="0">
                  <a:pos x="connsiteX2" y="connsiteY2"/>
                </a:cxn>
              </a:cxnLst>
              <a:rect l="l" t="t" r="r" b="b"/>
              <a:pathLst>
                <a:path w="18973" h="18059">
                  <a:moveTo>
                    <a:pt x="18974" y="0"/>
                  </a:moveTo>
                  <a:cubicBezTo>
                    <a:pt x="12345" y="5715"/>
                    <a:pt x="6173" y="11887"/>
                    <a:pt x="0" y="18059"/>
                  </a:cubicBezTo>
                  <a:cubicBezTo>
                    <a:pt x="6173" y="11659"/>
                    <a:pt x="12573" y="5715"/>
                    <a:pt x="18974" y="0"/>
                  </a:cubicBezTo>
                  <a:close/>
                </a:path>
              </a:pathLst>
            </a:custGeom>
            <a:solidFill>
              <a:srgbClr val="FFFFFF"/>
            </a:solidFill>
            <a:ln w="2286" cap="flat">
              <a:noFill/>
              <a:prstDash val="solid"/>
              <a:miter/>
            </a:ln>
          </p:spPr>
          <p:txBody>
            <a:bodyPr rtlCol="0" anchor="ctr"/>
            <a:lstStyle/>
            <a:p>
              <a:endParaRPr lang="en-US"/>
            </a:p>
          </p:txBody>
        </p:sp>
        <p:sp>
          <p:nvSpPr>
            <p:cNvPr id="37" name="Freeform 690">
              <a:extLst>
                <a:ext uri="{FF2B5EF4-FFF2-40B4-BE49-F238E27FC236}">
                  <a16:creationId xmlns:a16="http://schemas.microsoft.com/office/drawing/2014/main" id="{FFC7EEB7-5B7B-19B4-1B4B-09FFCD977775}"/>
                </a:ext>
              </a:extLst>
            </p:cNvPr>
            <p:cNvSpPr/>
            <p:nvPr/>
          </p:nvSpPr>
          <p:spPr>
            <a:xfrm>
              <a:off x="6773570" y="2016709"/>
              <a:ext cx="63322" cy="68580"/>
            </a:xfrm>
            <a:custGeom>
              <a:avLst/>
              <a:gdLst>
                <a:gd name="connsiteX0" fmla="*/ 0 w 63322"/>
                <a:gd name="connsiteY0" fmla="*/ 0 h 68580"/>
                <a:gd name="connsiteX1" fmla="*/ 49607 w 63322"/>
                <a:gd name="connsiteY1" fmla="*/ 56464 h 68580"/>
                <a:gd name="connsiteX2" fmla="*/ 63323 w 63322"/>
                <a:gd name="connsiteY2" fmla="*/ 68580 h 68580"/>
                <a:gd name="connsiteX3" fmla="*/ 49607 w 63322"/>
                <a:gd name="connsiteY3" fmla="*/ 56464 h 68580"/>
                <a:gd name="connsiteX4" fmla="*/ 0 w 63322"/>
                <a:gd name="connsiteY4" fmla="*/ 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22" h="68580">
                  <a:moveTo>
                    <a:pt x="0" y="0"/>
                  </a:moveTo>
                  <a:cubicBezTo>
                    <a:pt x="14859" y="20117"/>
                    <a:pt x="31319" y="39091"/>
                    <a:pt x="49607" y="56464"/>
                  </a:cubicBezTo>
                  <a:cubicBezTo>
                    <a:pt x="54636" y="61265"/>
                    <a:pt x="58979" y="65380"/>
                    <a:pt x="63323" y="68580"/>
                  </a:cubicBezTo>
                  <a:cubicBezTo>
                    <a:pt x="59208" y="65151"/>
                    <a:pt x="54636" y="61265"/>
                    <a:pt x="49607" y="56464"/>
                  </a:cubicBezTo>
                  <a:cubicBezTo>
                    <a:pt x="31319" y="38862"/>
                    <a:pt x="14859" y="19888"/>
                    <a:pt x="0" y="0"/>
                  </a:cubicBezTo>
                  <a:close/>
                </a:path>
              </a:pathLst>
            </a:custGeom>
            <a:solidFill>
              <a:srgbClr val="FFFFFF"/>
            </a:solidFill>
            <a:ln w="2286" cap="flat">
              <a:noFill/>
              <a:prstDash val="solid"/>
              <a:miter/>
            </a:ln>
          </p:spPr>
          <p:txBody>
            <a:bodyPr rtlCol="0" anchor="ctr"/>
            <a:lstStyle/>
            <a:p>
              <a:endParaRPr lang="en-US"/>
            </a:p>
          </p:txBody>
        </p:sp>
        <p:sp>
          <p:nvSpPr>
            <p:cNvPr id="38" name="Freeform 691">
              <a:extLst>
                <a:ext uri="{FF2B5EF4-FFF2-40B4-BE49-F238E27FC236}">
                  <a16:creationId xmlns:a16="http://schemas.microsoft.com/office/drawing/2014/main" id="{F4E0CC87-2B75-902B-C8CF-2E80D5E4D9AF}"/>
                </a:ext>
              </a:extLst>
            </p:cNvPr>
            <p:cNvSpPr/>
            <p:nvPr/>
          </p:nvSpPr>
          <p:spPr>
            <a:xfrm>
              <a:off x="7880223" y="2034997"/>
              <a:ext cx="914" cy="4114"/>
            </a:xfrm>
            <a:custGeom>
              <a:avLst/>
              <a:gdLst>
                <a:gd name="connsiteX0" fmla="*/ 914 w 914"/>
                <a:gd name="connsiteY0" fmla="*/ 0 h 4114"/>
                <a:gd name="connsiteX1" fmla="*/ 0 w 914"/>
                <a:gd name="connsiteY1" fmla="*/ 4115 h 4114"/>
                <a:gd name="connsiteX2" fmla="*/ 914 w 914"/>
                <a:gd name="connsiteY2" fmla="*/ 0 h 4114"/>
              </a:gdLst>
              <a:ahLst/>
              <a:cxnLst>
                <a:cxn ang="0">
                  <a:pos x="connsiteX0" y="connsiteY0"/>
                </a:cxn>
                <a:cxn ang="0">
                  <a:pos x="connsiteX1" y="connsiteY1"/>
                </a:cxn>
                <a:cxn ang="0">
                  <a:pos x="connsiteX2" y="connsiteY2"/>
                </a:cxn>
              </a:cxnLst>
              <a:rect l="l" t="t" r="r" b="b"/>
              <a:pathLst>
                <a:path w="914" h="4114">
                  <a:moveTo>
                    <a:pt x="914" y="0"/>
                  </a:moveTo>
                  <a:cubicBezTo>
                    <a:pt x="686" y="1372"/>
                    <a:pt x="457" y="2743"/>
                    <a:pt x="0" y="4115"/>
                  </a:cubicBezTo>
                  <a:cubicBezTo>
                    <a:pt x="229" y="2743"/>
                    <a:pt x="457" y="1372"/>
                    <a:pt x="914" y="0"/>
                  </a:cubicBezTo>
                  <a:close/>
                </a:path>
              </a:pathLst>
            </a:custGeom>
            <a:solidFill>
              <a:srgbClr val="FFFFFF"/>
            </a:solidFill>
            <a:ln w="2286" cap="flat">
              <a:noFill/>
              <a:prstDash val="solid"/>
              <a:miter/>
            </a:ln>
          </p:spPr>
          <p:txBody>
            <a:bodyPr rtlCol="0" anchor="ctr"/>
            <a:lstStyle/>
            <a:p>
              <a:endParaRPr lang="en-US"/>
            </a:p>
          </p:txBody>
        </p:sp>
        <p:sp>
          <p:nvSpPr>
            <p:cNvPr id="39" name="Freeform 692">
              <a:extLst>
                <a:ext uri="{FF2B5EF4-FFF2-40B4-BE49-F238E27FC236}">
                  <a16:creationId xmlns:a16="http://schemas.microsoft.com/office/drawing/2014/main" id="{1DB47D72-E605-4BC6-6CD6-949EB97738E3}"/>
                </a:ext>
              </a:extLst>
            </p:cNvPr>
            <p:cNvSpPr/>
            <p:nvPr/>
          </p:nvSpPr>
          <p:spPr>
            <a:xfrm>
              <a:off x="7968005" y="1746732"/>
              <a:ext cx="6629" cy="10972"/>
            </a:xfrm>
            <a:custGeom>
              <a:avLst/>
              <a:gdLst>
                <a:gd name="connsiteX0" fmla="*/ 6630 w 6629"/>
                <a:gd name="connsiteY0" fmla="*/ 0 h 10972"/>
                <a:gd name="connsiteX1" fmla="*/ 0 w 6629"/>
                <a:gd name="connsiteY1" fmla="*/ 10973 h 10972"/>
                <a:gd name="connsiteX2" fmla="*/ 6630 w 6629"/>
                <a:gd name="connsiteY2" fmla="*/ 0 h 10972"/>
              </a:gdLst>
              <a:ahLst/>
              <a:cxnLst>
                <a:cxn ang="0">
                  <a:pos x="connsiteX0" y="connsiteY0"/>
                </a:cxn>
                <a:cxn ang="0">
                  <a:pos x="connsiteX1" y="connsiteY1"/>
                </a:cxn>
                <a:cxn ang="0">
                  <a:pos x="connsiteX2" y="connsiteY2"/>
                </a:cxn>
              </a:cxnLst>
              <a:rect l="l" t="t" r="r" b="b"/>
              <a:pathLst>
                <a:path w="6629" h="10972">
                  <a:moveTo>
                    <a:pt x="6630" y="0"/>
                  </a:moveTo>
                  <a:cubicBezTo>
                    <a:pt x="3658" y="2515"/>
                    <a:pt x="1372" y="6172"/>
                    <a:pt x="0" y="10973"/>
                  </a:cubicBezTo>
                  <a:cubicBezTo>
                    <a:pt x="1372" y="6172"/>
                    <a:pt x="3429" y="2515"/>
                    <a:pt x="6630" y="0"/>
                  </a:cubicBezTo>
                  <a:close/>
                </a:path>
              </a:pathLst>
            </a:custGeom>
            <a:solidFill>
              <a:srgbClr val="FFFFFF"/>
            </a:solidFill>
            <a:ln w="2286" cap="flat">
              <a:noFill/>
              <a:prstDash val="solid"/>
              <a:miter/>
            </a:ln>
          </p:spPr>
          <p:txBody>
            <a:bodyPr rtlCol="0" anchor="ctr"/>
            <a:lstStyle/>
            <a:p>
              <a:endParaRPr lang="en-US"/>
            </a:p>
          </p:txBody>
        </p:sp>
        <p:sp>
          <p:nvSpPr>
            <p:cNvPr id="40" name="Freeform 693">
              <a:extLst>
                <a:ext uri="{FF2B5EF4-FFF2-40B4-BE49-F238E27FC236}">
                  <a16:creationId xmlns:a16="http://schemas.microsoft.com/office/drawing/2014/main" id="{2AA9455F-60C0-2B7C-CDBB-5383FA4BD65B}"/>
                </a:ext>
              </a:extLst>
            </p:cNvPr>
            <p:cNvSpPr/>
            <p:nvPr/>
          </p:nvSpPr>
          <p:spPr>
            <a:xfrm>
              <a:off x="6630898" y="861124"/>
              <a:ext cx="1334385" cy="1168385"/>
            </a:xfrm>
            <a:custGeom>
              <a:avLst/>
              <a:gdLst>
                <a:gd name="connsiteX0" fmla="*/ 146329 w 1334385"/>
                <a:gd name="connsiteY0" fmla="*/ 922412 h 1168385"/>
                <a:gd name="connsiteX1" fmla="*/ 157302 w 1334385"/>
                <a:gd name="connsiteY1" fmla="*/ 932014 h 1168385"/>
                <a:gd name="connsiteX2" fmla="*/ 266344 w 1334385"/>
                <a:gd name="connsiteY2" fmla="*/ 1026883 h 1168385"/>
                <a:gd name="connsiteX3" fmla="*/ 373786 w 1334385"/>
                <a:gd name="connsiteY3" fmla="*/ 1093634 h 1168385"/>
                <a:gd name="connsiteX4" fmla="*/ 495402 w 1334385"/>
                <a:gd name="connsiteY4" fmla="*/ 1139125 h 1168385"/>
                <a:gd name="connsiteX5" fmla="*/ 533806 w 1334385"/>
                <a:gd name="connsiteY5" fmla="*/ 1154670 h 1168385"/>
                <a:gd name="connsiteX6" fmla="*/ 550494 w 1334385"/>
                <a:gd name="connsiteY6" fmla="*/ 1160156 h 1168385"/>
                <a:gd name="connsiteX7" fmla="*/ 528777 w 1334385"/>
                <a:gd name="connsiteY7" fmla="*/ 1047228 h 1168385"/>
                <a:gd name="connsiteX8" fmla="*/ 524205 w 1334385"/>
                <a:gd name="connsiteY8" fmla="*/ 1032826 h 1168385"/>
                <a:gd name="connsiteX9" fmla="*/ 467055 w 1334385"/>
                <a:gd name="connsiteY9" fmla="*/ 1000365 h 1168385"/>
                <a:gd name="connsiteX10" fmla="*/ 430479 w 1334385"/>
                <a:gd name="connsiteY10" fmla="*/ 977505 h 1168385"/>
                <a:gd name="connsiteX11" fmla="*/ 396646 w 1334385"/>
                <a:gd name="connsiteY11" fmla="*/ 936357 h 1168385"/>
                <a:gd name="connsiteX12" fmla="*/ 326466 w 1334385"/>
                <a:gd name="connsiteY12" fmla="*/ 768565 h 1168385"/>
                <a:gd name="connsiteX13" fmla="*/ 327609 w 1334385"/>
                <a:gd name="connsiteY13" fmla="*/ 650150 h 1168385"/>
                <a:gd name="connsiteX14" fmla="*/ 330124 w 1334385"/>
                <a:gd name="connsiteY14" fmla="*/ 501560 h 1168385"/>
                <a:gd name="connsiteX15" fmla="*/ 347040 w 1334385"/>
                <a:gd name="connsiteY15" fmla="*/ 437552 h 1168385"/>
                <a:gd name="connsiteX16" fmla="*/ 391846 w 1334385"/>
                <a:gd name="connsiteY16" fmla="*/ 362799 h 1168385"/>
                <a:gd name="connsiteX17" fmla="*/ 463855 w 1334385"/>
                <a:gd name="connsiteY17" fmla="*/ 291476 h 1168385"/>
                <a:gd name="connsiteX18" fmla="*/ 546608 w 1334385"/>
                <a:gd name="connsiteY18" fmla="*/ 241870 h 1168385"/>
                <a:gd name="connsiteX19" fmla="*/ 643306 w 1334385"/>
                <a:gd name="connsiteY19" fmla="*/ 216724 h 1168385"/>
                <a:gd name="connsiteX20" fmla="*/ 1057072 w 1334385"/>
                <a:gd name="connsiteY20" fmla="*/ 466127 h 1168385"/>
                <a:gd name="connsiteX21" fmla="*/ 1081989 w 1334385"/>
                <a:gd name="connsiteY21" fmla="*/ 518933 h 1168385"/>
                <a:gd name="connsiteX22" fmla="*/ 1105307 w 1334385"/>
                <a:gd name="connsiteY22" fmla="*/ 630719 h 1168385"/>
                <a:gd name="connsiteX23" fmla="*/ 1100963 w 1334385"/>
                <a:gd name="connsiteY23" fmla="*/ 770393 h 1168385"/>
                <a:gd name="connsiteX24" fmla="*/ 949858 w 1334385"/>
                <a:gd name="connsiteY24" fmla="*/ 1007452 h 1168385"/>
                <a:gd name="connsiteX25" fmla="*/ 878535 w 1334385"/>
                <a:gd name="connsiteY25" fmla="*/ 1039913 h 1168385"/>
                <a:gd name="connsiteX26" fmla="*/ 857504 w 1334385"/>
                <a:gd name="connsiteY26" fmla="*/ 1055915 h 1168385"/>
                <a:gd name="connsiteX27" fmla="*/ 813841 w 1334385"/>
                <a:gd name="connsiteY27" fmla="*/ 1158556 h 1168385"/>
                <a:gd name="connsiteX28" fmla="*/ 809955 w 1334385"/>
                <a:gd name="connsiteY28" fmla="*/ 1168386 h 1168385"/>
                <a:gd name="connsiteX29" fmla="*/ 844474 w 1334385"/>
                <a:gd name="connsiteY29" fmla="*/ 1161757 h 1168385"/>
                <a:gd name="connsiteX30" fmla="*/ 1127481 w 1334385"/>
                <a:gd name="connsiteY30" fmla="*/ 1026654 h 1168385"/>
                <a:gd name="connsiteX31" fmla="*/ 1294816 w 1334385"/>
                <a:gd name="connsiteY31" fmla="*/ 766964 h 1168385"/>
                <a:gd name="connsiteX32" fmla="*/ 1332306 w 1334385"/>
                <a:gd name="connsiteY32" fmla="*/ 579741 h 1168385"/>
                <a:gd name="connsiteX33" fmla="*/ 1331163 w 1334385"/>
                <a:gd name="connsiteY33" fmla="*/ 498131 h 1168385"/>
                <a:gd name="connsiteX34" fmla="*/ 1300760 w 1334385"/>
                <a:gd name="connsiteY34" fmla="*/ 429779 h 1168385"/>
                <a:gd name="connsiteX35" fmla="*/ 1299845 w 1334385"/>
                <a:gd name="connsiteY35" fmla="*/ 389774 h 1168385"/>
                <a:gd name="connsiteX36" fmla="*/ 1329792 w 1334385"/>
                <a:gd name="connsiteY36" fmla="*/ 345426 h 1168385"/>
                <a:gd name="connsiteX37" fmla="*/ 1332764 w 1334385"/>
                <a:gd name="connsiteY37" fmla="*/ 327595 h 1168385"/>
                <a:gd name="connsiteX38" fmla="*/ 1235609 w 1334385"/>
                <a:gd name="connsiteY38" fmla="*/ 206437 h 1168385"/>
                <a:gd name="connsiteX39" fmla="*/ 1165428 w 1334385"/>
                <a:gd name="connsiteY39" fmla="*/ 201636 h 1168385"/>
                <a:gd name="connsiteX40" fmla="*/ 1099363 w 1334385"/>
                <a:gd name="connsiteY40" fmla="*/ 206666 h 1168385"/>
                <a:gd name="connsiteX41" fmla="*/ 984834 w 1334385"/>
                <a:gd name="connsiteY41" fmla="*/ 139000 h 1168385"/>
                <a:gd name="connsiteX42" fmla="*/ 959460 w 1334385"/>
                <a:gd name="connsiteY42" fmla="*/ 97395 h 1168385"/>
                <a:gd name="connsiteX43" fmla="*/ 941172 w 1334385"/>
                <a:gd name="connsiteY43" fmla="*/ 35444 h 1168385"/>
                <a:gd name="connsiteX44" fmla="*/ 766978 w 1334385"/>
                <a:gd name="connsiteY44" fmla="*/ 468 h 1168385"/>
                <a:gd name="connsiteX45" fmla="*/ 696341 w 1334385"/>
                <a:gd name="connsiteY45" fmla="*/ 78650 h 1168385"/>
                <a:gd name="connsiteX46" fmla="*/ 634390 w 1334385"/>
                <a:gd name="connsiteY46" fmla="*/ 80707 h 1168385"/>
                <a:gd name="connsiteX47" fmla="*/ 502488 w 1334385"/>
                <a:gd name="connsiteY47" fmla="*/ 102653 h 1168385"/>
                <a:gd name="connsiteX48" fmla="*/ 449682 w 1334385"/>
                <a:gd name="connsiteY48" fmla="*/ 89165 h 1168385"/>
                <a:gd name="connsiteX49" fmla="*/ 435508 w 1334385"/>
                <a:gd name="connsiteY49" fmla="*/ 76364 h 1168385"/>
                <a:gd name="connsiteX50" fmla="*/ 363042 w 1334385"/>
                <a:gd name="connsiteY50" fmla="*/ 71792 h 1168385"/>
                <a:gd name="connsiteX51" fmla="*/ 230911 w 1334385"/>
                <a:gd name="connsiteY51" fmla="*/ 166432 h 1168385"/>
                <a:gd name="connsiteX52" fmla="*/ 222225 w 1334385"/>
                <a:gd name="connsiteY52" fmla="*/ 181748 h 1168385"/>
                <a:gd name="connsiteX53" fmla="*/ 245542 w 1334385"/>
                <a:gd name="connsiteY53" fmla="*/ 292162 h 1168385"/>
                <a:gd name="connsiteX54" fmla="*/ 227254 w 1334385"/>
                <a:gd name="connsiteY54" fmla="*/ 309993 h 1168385"/>
                <a:gd name="connsiteX55" fmla="*/ 128499 w 1334385"/>
                <a:gd name="connsiteY55" fmla="*/ 441895 h 1168385"/>
                <a:gd name="connsiteX56" fmla="*/ 83922 w 1334385"/>
                <a:gd name="connsiteY56" fmla="*/ 456068 h 1168385"/>
                <a:gd name="connsiteX57" fmla="*/ 39116 w 1334385"/>
                <a:gd name="connsiteY57" fmla="*/ 492873 h 1168385"/>
                <a:gd name="connsiteX58" fmla="*/ 711 w 1334385"/>
                <a:gd name="connsiteY58" fmla="*/ 676667 h 1168385"/>
                <a:gd name="connsiteX59" fmla="*/ 25 w 1334385"/>
                <a:gd name="connsiteY59" fmla="*/ 692669 h 1168385"/>
                <a:gd name="connsiteX60" fmla="*/ 25171 w 1334385"/>
                <a:gd name="connsiteY60" fmla="*/ 731989 h 1168385"/>
                <a:gd name="connsiteX61" fmla="*/ 81178 w 1334385"/>
                <a:gd name="connsiteY61" fmla="*/ 761935 h 1168385"/>
                <a:gd name="connsiteX62" fmla="*/ 97180 w 1334385"/>
                <a:gd name="connsiteY62" fmla="*/ 783652 h 1168385"/>
                <a:gd name="connsiteX63" fmla="*/ 142900 w 1334385"/>
                <a:gd name="connsiteY63" fmla="*/ 924470 h 1168385"/>
                <a:gd name="connsiteX64" fmla="*/ 139471 w 1334385"/>
                <a:gd name="connsiteY64" fmla="*/ 916012 h 1168385"/>
                <a:gd name="connsiteX65" fmla="*/ 146329 w 1334385"/>
                <a:gd name="connsiteY65" fmla="*/ 922412 h 116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34385" h="1168385">
                  <a:moveTo>
                    <a:pt x="146329" y="922412"/>
                  </a:moveTo>
                  <a:cubicBezTo>
                    <a:pt x="149987" y="925613"/>
                    <a:pt x="153645" y="928813"/>
                    <a:pt x="157302" y="932014"/>
                  </a:cubicBezTo>
                  <a:cubicBezTo>
                    <a:pt x="188392" y="968818"/>
                    <a:pt x="225654" y="1000365"/>
                    <a:pt x="266344" y="1026883"/>
                  </a:cubicBezTo>
                  <a:cubicBezTo>
                    <a:pt x="299491" y="1052943"/>
                    <a:pt x="334467" y="1076260"/>
                    <a:pt x="373786" y="1093634"/>
                  </a:cubicBezTo>
                  <a:cubicBezTo>
                    <a:pt x="413334" y="1111007"/>
                    <a:pt x="453568" y="1128381"/>
                    <a:pt x="495402" y="1139125"/>
                  </a:cubicBezTo>
                  <a:cubicBezTo>
                    <a:pt x="507975" y="1144840"/>
                    <a:pt x="520776" y="1150098"/>
                    <a:pt x="533806" y="1154670"/>
                  </a:cubicBezTo>
                  <a:cubicBezTo>
                    <a:pt x="539293" y="1156727"/>
                    <a:pt x="544779" y="1158556"/>
                    <a:pt x="550494" y="1160156"/>
                  </a:cubicBezTo>
                  <a:cubicBezTo>
                    <a:pt x="541122" y="1123123"/>
                    <a:pt x="532435" y="1085633"/>
                    <a:pt x="528777" y="1047228"/>
                  </a:cubicBezTo>
                  <a:cubicBezTo>
                    <a:pt x="528320" y="1041970"/>
                    <a:pt x="529463" y="1034884"/>
                    <a:pt x="524205" y="1032826"/>
                  </a:cubicBezTo>
                  <a:cubicBezTo>
                    <a:pt x="503860" y="1024139"/>
                    <a:pt x="489229" y="1004937"/>
                    <a:pt x="467055" y="1000365"/>
                  </a:cubicBezTo>
                  <a:cubicBezTo>
                    <a:pt x="451282" y="997165"/>
                    <a:pt x="437566" y="990307"/>
                    <a:pt x="430479" y="977505"/>
                  </a:cubicBezTo>
                  <a:cubicBezTo>
                    <a:pt x="421564" y="961274"/>
                    <a:pt x="408076" y="949844"/>
                    <a:pt x="396646" y="936357"/>
                  </a:cubicBezTo>
                  <a:cubicBezTo>
                    <a:pt x="356641" y="887665"/>
                    <a:pt x="332638" y="832115"/>
                    <a:pt x="326466" y="768565"/>
                  </a:cubicBezTo>
                  <a:cubicBezTo>
                    <a:pt x="322580" y="728560"/>
                    <a:pt x="322580" y="688783"/>
                    <a:pt x="327609" y="650150"/>
                  </a:cubicBezTo>
                  <a:cubicBezTo>
                    <a:pt x="327381" y="600544"/>
                    <a:pt x="325095" y="550937"/>
                    <a:pt x="330124" y="501560"/>
                  </a:cubicBezTo>
                  <a:cubicBezTo>
                    <a:pt x="333781" y="479614"/>
                    <a:pt x="339268" y="458354"/>
                    <a:pt x="347040" y="437552"/>
                  </a:cubicBezTo>
                  <a:cubicBezTo>
                    <a:pt x="359385" y="411263"/>
                    <a:pt x="374701" y="386345"/>
                    <a:pt x="391846" y="362799"/>
                  </a:cubicBezTo>
                  <a:cubicBezTo>
                    <a:pt x="413334" y="336510"/>
                    <a:pt x="437566" y="312736"/>
                    <a:pt x="463855" y="291476"/>
                  </a:cubicBezTo>
                  <a:cubicBezTo>
                    <a:pt x="489915" y="272274"/>
                    <a:pt x="517347" y="255586"/>
                    <a:pt x="546608" y="241870"/>
                  </a:cubicBezTo>
                  <a:cubicBezTo>
                    <a:pt x="577926" y="229983"/>
                    <a:pt x="610159" y="221982"/>
                    <a:pt x="643306" y="216724"/>
                  </a:cubicBezTo>
                  <a:cubicBezTo>
                    <a:pt x="962203" y="189063"/>
                    <a:pt x="1053186" y="452411"/>
                    <a:pt x="1057072" y="466127"/>
                  </a:cubicBezTo>
                  <a:cubicBezTo>
                    <a:pt x="1066673" y="482586"/>
                    <a:pt x="1074903" y="499959"/>
                    <a:pt x="1081989" y="518933"/>
                  </a:cubicBezTo>
                  <a:cubicBezTo>
                    <a:pt x="1095477" y="554595"/>
                    <a:pt x="1103249" y="592314"/>
                    <a:pt x="1105307" y="630719"/>
                  </a:cubicBezTo>
                  <a:cubicBezTo>
                    <a:pt x="1107821" y="677353"/>
                    <a:pt x="1112393" y="723988"/>
                    <a:pt x="1100963" y="770393"/>
                  </a:cubicBezTo>
                  <a:cubicBezTo>
                    <a:pt x="1077189" y="866405"/>
                    <a:pt x="1027354" y="946187"/>
                    <a:pt x="949858" y="1007452"/>
                  </a:cubicBezTo>
                  <a:cubicBezTo>
                    <a:pt x="929513" y="1023682"/>
                    <a:pt x="905510" y="1036712"/>
                    <a:pt x="878535" y="1039913"/>
                  </a:cubicBezTo>
                  <a:cubicBezTo>
                    <a:pt x="867334" y="1041284"/>
                    <a:pt x="861619" y="1045856"/>
                    <a:pt x="857504" y="1055915"/>
                  </a:cubicBezTo>
                  <a:cubicBezTo>
                    <a:pt x="843331" y="1090205"/>
                    <a:pt x="827100" y="1123809"/>
                    <a:pt x="813841" y="1158556"/>
                  </a:cubicBezTo>
                  <a:cubicBezTo>
                    <a:pt x="812470" y="1161757"/>
                    <a:pt x="811327" y="1165186"/>
                    <a:pt x="809955" y="1168386"/>
                  </a:cubicBezTo>
                  <a:cubicBezTo>
                    <a:pt x="821614" y="1166329"/>
                    <a:pt x="833044" y="1164043"/>
                    <a:pt x="844474" y="1161757"/>
                  </a:cubicBezTo>
                  <a:cubicBezTo>
                    <a:pt x="948258" y="1139582"/>
                    <a:pt x="1045185" y="1093405"/>
                    <a:pt x="1127481" y="1026654"/>
                  </a:cubicBezTo>
                  <a:cubicBezTo>
                    <a:pt x="1210234" y="959674"/>
                    <a:pt x="1260755" y="866177"/>
                    <a:pt x="1294816" y="766964"/>
                  </a:cubicBezTo>
                  <a:cubicBezTo>
                    <a:pt x="1315619" y="706843"/>
                    <a:pt x="1328192" y="643292"/>
                    <a:pt x="1332306" y="579741"/>
                  </a:cubicBezTo>
                  <a:cubicBezTo>
                    <a:pt x="1334135" y="552995"/>
                    <a:pt x="1333907" y="525334"/>
                    <a:pt x="1331163" y="498131"/>
                  </a:cubicBezTo>
                  <a:cubicBezTo>
                    <a:pt x="1323162" y="474585"/>
                    <a:pt x="1313104" y="451953"/>
                    <a:pt x="1300760" y="429779"/>
                  </a:cubicBezTo>
                  <a:cubicBezTo>
                    <a:pt x="1293444" y="416749"/>
                    <a:pt x="1284072" y="401661"/>
                    <a:pt x="1299845" y="389774"/>
                  </a:cubicBezTo>
                  <a:cubicBezTo>
                    <a:pt x="1315619" y="378116"/>
                    <a:pt x="1320191" y="360513"/>
                    <a:pt x="1329792" y="345426"/>
                  </a:cubicBezTo>
                  <a:cubicBezTo>
                    <a:pt x="1333221" y="339939"/>
                    <a:pt x="1336421" y="333996"/>
                    <a:pt x="1332764" y="327595"/>
                  </a:cubicBezTo>
                  <a:cubicBezTo>
                    <a:pt x="1324305" y="312965"/>
                    <a:pt x="1260526" y="231126"/>
                    <a:pt x="1235609" y="206437"/>
                  </a:cubicBezTo>
                  <a:cubicBezTo>
                    <a:pt x="1215720" y="186777"/>
                    <a:pt x="1202690" y="181520"/>
                    <a:pt x="1165428" y="201636"/>
                  </a:cubicBezTo>
                  <a:cubicBezTo>
                    <a:pt x="1149884" y="210323"/>
                    <a:pt x="1125652" y="227240"/>
                    <a:pt x="1099363" y="206666"/>
                  </a:cubicBezTo>
                  <a:cubicBezTo>
                    <a:pt x="1063930" y="177633"/>
                    <a:pt x="1025296" y="160488"/>
                    <a:pt x="984834" y="139000"/>
                  </a:cubicBezTo>
                  <a:cubicBezTo>
                    <a:pt x="964946" y="128256"/>
                    <a:pt x="956945" y="129399"/>
                    <a:pt x="959460" y="97395"/>
                  </a:cubicBezTo>
                  <a:cubicBezTo>
                    <a:pt x="960831" y="75221"/>
                    <a:pt x="964717" y="44817"/>
                    <a:pt x="941172" y="35444"/>
                  </a:cubicBezTo>
                  <a:cubicBezTo>
                    <a:pt x="917397" y="26072"/>
                    <a:pt x="841273" y="-4104"/>
                    <a:pt x="766978" y="468"/>
                  </a:cubicBezTo>
                  <a:cubicBezTo>
                    <a:pt x="729031" y="-2961"/>
                    <a:pt x="708228" y="80478"/>
                    <a:pt x="696341" y="78650"/>
                  </a:cubicBezTo>
                  <a:cubicBezTo>
                    <a:pt x="677367" y="75906"/>
                    <a:pt x="653593" y="79793"/>
                    <a:pt x="634390" y="80707"/>
                  </a:cubicBezTo>
                  <a:cubicBezTo>
                    <a:pt x="589356" y="82764"/>
                    <a:pt x="545922" y="93737"/>
                    <a:pt x="502488" y="102653"/>
                  </a:cubicBezTo>
                  <a:cubicBezTo>
                    <a:pt x="481000" y="106996"/>
                    <a:pt x="465226" y="101281"/>
                    <a:pt x="449682" y="89165"/>
                  </a:cubicBezTo>
                  <a:cubicBezTo>
                    <a:pt x="444652" y="85279"/>
                    <a:pt x="440538" y="80250"/>
                    <a:pt x="435508" y="76364"/>
                  </a:cubicBezTo>
                  <a:cubicBezTo>
                    <a:pt x="407162" y="54418"/>
                    <a:pt x="394589" y="53961"/>
                    <a:pt x="363042" y="71792"/>
                  </a:cubicBezTo>
                  <a:cubicBezTo>
                    <a:pt x="315722" y="98766"/>
                    <a:pt x="275031" y="134885"/>
                    <a:pt x="230911" y="166432"/>
                  </a:cubicBezTo>
                  <a:cubicBezTo>
                    <a:pt x="225654" y="170318"/>
                    <a:pt x="220396" y="174204"/>
                    <a:pt x="222225" y="181748"/>
                  </a:cubicBezTo>
                  <a:cubicBezTo>
                    <a:pt x="227254" y="241184"/>
                    <a:pt x="251257" y="284390"/>
                    <a:pt x="245542" y="292162"/>
                  </a:cubicBezTo>
                  <a:cubicBezTo>
                    <a:pt x="240513" y="299020"/>
                    <a:pt x="233426" y="304049"/>
                    <a:pt x="227254" y="309993"/>
                  </a:cubicBezTo>
                  <a:cubicBezTo>
                    <a:pt x="187020" y="348398"/>
                    <a:pt x="152273" y="391374"/>
                    <a:pt x="128499" y="441895"/>
                  </a:cubicBezTo>
                  <a:cubicBezTo>
                    <a:pt x="120269" y="459269"/>
                    <a:pt x="102667" y="460412"/>
                    <a:pt x="83922" y="456068"/>
                  </a:cubicBezTo>
                  <a:cubicBezTo>
                    <a:pt x="44602" y="446924"/>
                    <a:pt x="52375" y="453096"/>
                    <a:pt x="39116" y="492873"/>
                  </a:cubicBezTo>
                  <a:cubicBezTo>
                    <a:pt x="18999" y="552538"/>
                    <a:pt x="12827" y="615174"/>
                    <a:pt x="711" y="676667"/>
                  </a:cubicBezTo>
                  <a:cubicBezTo>
                    <a:pt x="-203" y="681925"/>
                    <a:pt x="25" y="687183"/>
                    <a:pt x="25" y="692669"/>
                  </a:cubicBezTo>
                  <a:cubicBezTo>
                    <a:pt x="-432" y="711415"/>
                    <a:pt x="6426" y="724216"/>
                    <a:pt x="25171" y="731989"/>
                  </a:cubicBezTo>
                  <a:cubicBezTo>
                    <a:pt x="44602" y="740218"/>
                    <a:pt x="62205" y="752791"/>
                    <a:pt x="81178" y="761935"/>
                  </a:cubicBezTo>
                  <a:cubicBezTo>
                    <a:pt x="91237" y="766736"/>
                    <a:pt x="95580" y="773365"/>
                    <a:pt x="97180" y="783652"/>
                  </a:cubicBezTo>
                  <a:cubicBezTo>
                    <a:pt x="104953" y="833030"/>
                    <a:pt x="124841" y="878521"/>
                    <a:pt x="142900" y="924470"/>
                  </a:cubicBezTo>
                  <a:cubicBezTo>
                    <a:pt x="141757" y="921727"/>
                    <a:pt x="140614" y="918755"/>
                    <a:pt x="139471" y="916012"/>
                  </a:cubicBezTo>
                  <a:cubicBezTo>
                    <a:pt x="141757" y="918298"/>
                    <a:pt x="144043" y="920584"/>
                    <a:pt x="146329" y="922412"/>
                  </a:cubicBezTo>
                  <a:close/>
                </a:path>
              </a:pathLst>
            </a:custGeom>
            <a:solidFill>
              <a:srgbClr val="459597"/>
            </a:solidFill>
            <a:ln w="2286" cap="flat">
              <a:noFill/>
              <a:prstDash val="solid"/>
              <a:miter/>
            </a:ln>
          </p:spPr>
          <p:txBody>
            <a:bodyPr rtlCol="0" anchor="ctr"/>
            <a:lstStyle/>
            <a:p>
              <a:endParaRPr lang="en-US"/>
            </a:p>
          </p:txBody>
        </p:sp>
        <p:sp>
          <p:nvSpPr>
            <p:cNvPr id="41" name="Freeform 694">
              <a:extLst>
                <a:ext uri="{FF2B5EF4-FFF2-40B4-BE49-F238E27FC236}">
                  <a16:creationId xmlns:a16="http://schemas.microsoft.com/office/drawing/2014/main" id="{E24BE60D-9196-6DFE-EA24-05CE5CF2B5A2}"/>
                </a:ext>
              </a:extLst>
            </p:cNvPr>
            <p:cNvSpPr/>
            <p:nvPr/>
          </p:nvSpPr>
          <p:spPr>
            <a:xfrm>
              <a:off x="7597902" y="1228496"/>
              <a:ext cx="2743" cy="2057"/>
            </a:xfrm>
            <a:custGeom>
              <a:avLst/>
              <a:gdLst>
                <a:gd name="connsiteX0" fmla="*/ 2743 w 2743"/>
                <a:gd name="connsiteY0" fmla="*/ 2057 h 2057"/>
                <a:gd name="connsiteX1" fmla="*/ 0 w 2743"/>
                <a:gd name="connsiteY1" fmla="*/ 0 h 2057"/>
                <a:gd name="connsiteX2" fmla="*/ 2743 w 2743"/>
                <a:gd name="connsiteY2" fmla="*/ 2057 h 2057"/>
              </a:gdLst>
              <a:ahLst/>
              <a:cxnLst>
                <a:cxn ang="0">
                  <a:pos x="connsiteX0" y="connsiteY0"/>
                </a:cxn>
                <a:cxn ang="0">
                  <a:pos x="connsiteX1" y="connsiteY1"/>
                </a:cxn>
                <a:cxn ang="0">
                  <a:pos x="connsiteX2" y="connsiteY2"/>
                </a:cxn>
              </a:cxnLst>
              <a:rect l="l" t="t" r="r" b="b"/>
              <a:pathLst>
                <a:path w="2743" h="2057">
                  <a:moveTo>
                    <a:pt x="2743" y="2057"/>
                  </a:moveTo>
                  <a:cubicBezTo>
                    <a:pt x="1829" y="1372"/>
                    <a:pt x="914" y="686"/>
                    <a:pt x="0" y="0"/>
                  </a:cubicBezTo>
                  <a:cubicBezTo>
                    <a:pt x="914" y="914"/>
                    <a:pt x="1829" y="1372"/>
                    <a:pt x="2743" y="2057"/>
                  </a:cubicBezTo>
                  <a:close/>
                </a:path>
              </a:pathLst>
            </a:custGeom>
            <a:solidFill>
              <a:srgbClr val="FFFFFF"/>
            </a:solidFill>
            <a:ln w="2286" cap="flat">
              <a:noFill/>
              <a:prstDash val="solid"/>
              <a:miter/>
            </a:ln>
          </p:spPr>
          <p:txBody>
            <a:bodyPr rtlCol="0" anchor="ctr"/>
            <a:lstStyle/>
            <a:p>
              <a:endParaRPr lang="en-US"/>
            </a:p>
          </p:txBody>
        </p:sp>
        <p:sp>
          <p:nvSpPr>
            <p:cNvPr id="42" name="Freeform 695">
              <a:extLst>
                <a:ext uri="{FF2B5EF4-FFF2-40B4-BE49-F238E27FC236}">
                  <a16:creationId xmlns:a16="http://schemas.microsoft.com/office/drawing/2014/main" id="{29ED0A95-F079-672D-E5DE-8C408A5C72FB}"/>
                </a:ext>
              </a:extLst>
            </p:cNvPr>
            <p:cNvSpPr/>
            <p:nvPr/>
          </p:nvSpPr>
          <p:spPr>
            <a:xfrm>
              <a:off x="7325639" y="2065172"/>
              <a:ext cx="3657" cy="23545"/>
            </a:xfrm>
            <a:custGeom>
              <a:avLst/>
              <a:gdLst>
                <a:gd name="connsiteX0" fmla="*/ 0 w 3657"/>
                <a:gd name="connsiteY0" fmla="*/ 23546 h 23545"/>
                <a:gd name="connsiteX1" fmla="*/ 3658 w 3657"/>
                <a:gd name="connsiteY1" fmla="*/ 0 h 23545"/>
                <a:gd name="connsiteX2" fmla="*/ 0 w 3657"/>
                <a:gd name="connsiteY2" fmla="*/ 23546 h 23545"/>
              </a:gdLst>
              <a:ahLst/>
              <a:cxnLst>
                <a:cxn ang="0">
                  <a:pos x="connsiteX0" y="connsiteY0"/>
                </a:cxn>
                <a:cxn ang="0">
                  <a:pos x="connsiteX1" y="connsiteY1"/>
                </a:cxn>
                <a:cxn ang="0">
                  <a:pos x="connsiteX2" y="connsiteY2"/>
                </a:cxn>
              </a:cxnLst>
              <a:rect l="l" t="t" r="r" b="b"/>
              <a:pathLst>
                <a:path w="3657" h="23545">
                  <a:moveTo>
                    <a:pt x="0" y="23546"/>
                  </a:moveTo>
                  <a:cubicBezTo>
                    <a:pt x="1372" y="15773"/>
                    <a:pt x="2515" y="7772"/>
                    <a:pt x="3658" y="0"/>
                  </a:cubicBezTo>
                  <a:cubicBezTo>
                    <a:pt x="2515" y="7772"/>
                    <a:pt x="1372" y="15545"/>
                    <a:pt x="0" y="23546"/>
                  </a:cubicBezTo>
                  <a:close/>
                </a:path>
              </a:pathLst>
            </a:custGeom>
            <a:solidFill>
              <a:srgbClr val="FFFFFF"/>
            </a:solidFill>
            <a:ln w="2286" cap="flat">
              <a:noFill/>
              <a:prstDash val="solid"/>
              <a:miter/>
            </a:ln>
          </p:spPr>
          <p:txBody>
            <a:bodyPr rtlCol="0" anchor="ctr"/>
            <a:lstStyle/>
            <a:p>
              <a:endParaRPr lang="en-US"/>
            </a:p>
          </p:txBody>
        </p:sp>
        <p:sp>
          <p:nvSpPr>
            <p:cNvPr id="43" name="Freeform 696">
              <a:extLst>
                <a:ext uri="{FF2B5EF4-FFF2-40B4-BE49-F238E27FC236}">
                  <a16:creationId xmlns:a16="http://schemas.microsoft.com/office/drawing/2014/main" id="{92691F67-27B4-9101-7F7C-B309DA8C96E2}"/>
                </a:ext>
              </a:extLst>
            </p:cNvPr>
            <p:cNvSpPr/>
            <p:nvPr/>
          </p:nvSpPr>
          <p:spPr>
            <a:xfrm>
              <a:off x="7341641" y="2139010"/>
              <a:ext cx="36347" cy="4343"/>
            </a:xfrm>
            <a:custGeom>
              <a:avLst/>
              <a:gdLst>
                <a:gd name="connsiteX0" fmla="*/ 0 w 36347"/>
                <a:gd name="connsiteY0" fmla="*/ 0 h 4343"/>
                <a:gd name="connsiteX1" fmla="*/ 24232 w 36347"/>
                <a:gd name="connsiteY1" fmla="*/ 3658 h 4343"/>
                <a:gd name="connsiteX2" fmla="*/ 36348 w 36347"/>
                <a:gd name="connsiteY2" fmla="*/ 4343 h 4343"/>
                <a:gd name="connsiteX3" fmla="*/ 24232 w 36347"/>
                <a:gd name="connsiteY3" fmla="*/ 3658 h 4343"/>
                <a:gd name="connsiteX4" fmla="*/ 0 w 36347"/>
                <a:gd name="connsiteY4" fmla="*/ 0 h 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7" h="4343">
                  <a:moveTo>
                    <a:pt x="0" y="0"/>
                  </a:moveTo>
                  <a:cubicBezTo>
                    <a:pt x="6173" y="1372"/>
                    <a:pt x="14174" y="2515"/>
                    <a:pt x="24232" y="3658"/>
                  </a:cubicBezTo>
                  <a:cubicBezTo>
                    <a:pt x="28804" y="4115"/>
                    <a:pt x="32919" y="4343"/>
                    <a:pt x="36348" y="4343"/>
                  </a:cubicBezTo>
                  <a:cubicBezTo>
                    <a:pt x="32690" y="4343"/>
                    <a:pt x="28804" y="4115"/>
                    <a:pt x="24232" y="3658"/>
                  </a:cubicBezTo>
                  <a:cubicBezTo>
                    <a:pt x="13945" y="2515"/>
                    <a:pt x="6173" y="1372"/>
                    <a:pt x="0" y="0"/>
                  </a:cubicBezTo>
                  <a:close/>
                </a:path>
              </a:pathLst>
            </a:custGeom>
            <a:solidFill>
              <a:srgbClr val="FFFFFF"/>
            </a:solidFill>
            <a:ln w="2286" cap="flat">
              <a:noFill/>
              <a:prstDash val="solid"/>
              <a:miter/>
            </a:ln>
          </p:spPr>
          <p:txBody>
            <a:bodyPr rtlCol="0" anchor="ctr"/>
            <a:lstStyle/>
            <a:p>
              <a:endParaRPr lang="en-US"/>
            </a:p>
          </p:txBody>
        </p:sp>
        <p:sp>
          <p:nvSpPr>
            <p:cNvPr id="44" name="Freeform 697">
              <a:extLst>
                <a:ext uri="{FF2B5EF4-FFF2-40B4-BE49-F238E27FC236}">
                  <a16:creationId xmlns:a16="http://schemas.microsoft.com/office/drawing/2014/main" id="{C162975F-E519-6698-2544-6CF123DAB622}"/>
                </a:ext>
              </a:extLst>
            </p:cNvPr>
            <p:cNvSpPr/>
            <p:nvPr/>
          </p:nvSpPr>
          <p:spPr>
            <a:xfrm>
              <a:off x="7387361" y="2131695"/>
              <a:ext cx="12801" cy="10287"/>
            </a:xfrm>
            <a:custGeom>
              <a:avLst/>
              <a:gdLst>
                <a:gd name="connsiteX0" fmla="*/ 0 w 12801"/>
                <a:gd name="connsiteY0" fmla="*/ 10287 h 10287"/>
                <a:gd name="connsiteX1" fmla="*/ 12802 w 12801"/>
                <a:gd name="connsiteY1" fmla="*/ 0 h 10287"/>
                <a:gd name="connsiteX2" fmla="*/ 0 w 12801"/>
                <a:gd name="connsiteY2" fmla="*/ 10287 h 10287"/>
              </a:gdLst>
              <a:ahLst/>
              <a:cxnLst>
                <a:cxn ang="0">
                  <a:pos x="connsiteX0" y="connsiteY0"/>
                </a:cxn>
                <a:cxn ang="0">
                  <a:pos x="connsiteX1" y="connsiteY1"/>
                </a:cxn>
                <a:cxn ang="0">
                  <a:pos x="connsiteX2" y="connsiteY2"/>
                </a:cxn>
              </a:cxnLst>
              <a:rect l="l" t="t" r="r" b="b"/>
              <a:pathLst>
                <a:path w="12801" h="10287">
                  <a:moveTo>
                    <a:pt x="0" y="10287"/>
                  </a:moveTo>
                  <a:cubicBezTo>
                    <a:pt x="5487" y="8687"/>
                    <a:pt x="9373" y="5486"/>
                    <a:pt x="12802" y="0"/>
                  </a:cubicBezTo>
                  <a:cubicBezTo>
                    <a:pt x="9602" y="5486"/>
                    <a:pt x="5487" y="8687"/>
                    <a:pt x="0" y="10287"/>
                  </a:cubicBezTo>
                  <a:close/>
                </a:path>
              </a:pathLst>
            </a:custGeom>
            <a:solidFill>
              <a:srgbClr val="FFFFFF"/>
            </a:solidFill>
            <a:ln w="2286" cap="flat">
              <a:noFill/>
              <a:prstDash val="solid"/>
              <a:miter/>
            </a:ln>
          </p:spPr>
          <p:txBody>
            <a:bodyPr rtlCol="0" anchor="ctr"/>
            <a:lstStyle/>
            <a:p>
              <a:endParaRPr lang="en-US"/>
            </a:p>
          </p:txBody>
        </p:sp>
        <p:sp>
          <p:nvSpPr>
            <p:cNvPr id="45" name="Freeform 698">
              <a:extLst>
                <a:ext uri="{FF2B5EF4-FFF2-40B4-BE49-F238E27FC236}">
                  <a16:creationId xmlns:a16="http://schemas.microsoft.com/office/drawing/2014/main" id="{A1D23157-818D-011F-BA03-CCCCA9A08FA9}"/>
                </a:ext>
              </a:extLst>
            </p:cNvPr>
            <p:cNvSpPr/>
            <p:nvPr/>
          </p:nvSpPr>
          <p:spPr>
            <a:xfrm>
              <a:off x="7993608" y="1479042"/>
              <a:ext cx="2971" cy="914"/>
            </a:xfrm>
            <a:custGeom>
              <a:avLst/>
              <a:gdLst>
                <a:gd name="connsiteX0" fmla="*/ 0 w 2971"/>
                <a:gd name="connsiteY0" fmla="*/ 0 h 914"/>
                <a:gd name="connsiteX1" fmla="*/ 2971 w 2971"/>
                <a:gd name="connsiteY1" fmla="*/ 914 h 914"/>
                <a:gd name="connsiteX2" fmla="*/ 0 w 2971"/>
                <a:gd name="connsiteY2" fmla="*/ 0 h 914"/>
              </a:gdLst>
              <a:ahLst/>
              <a:cxnLst>
                <a:cxn ang="0">
                  <a:pos x="connsiteX0" y="connsiteY0"/>
                </a:cxn>
                <a:cxn ang="0">
                  <a:pos x="connsiteX1" y="connsiteY1"/>
                </a:cxn>
                <a:cxn ang="0">
                  <a:pos x="connsiteX2" y="connsiteY2"/>
                </a:cxn>
              </a:cxnLst>
              <a:rect l="l" t="t" r="r" b="b"/>
              <a:pathLst>
                <a:path w="2971" h="914">
                  <a:moveTo>
                    <a:pt x="0" y="0"/>
                  </a:moveTo>
                  <a:cubicBezTo>
                    <a:pt x="914" y="457"/>
                    <a:pt x="1828" y="686"/>
                    <a:pt x="2971" y="914"/>
                  </a:cubicBezTo>
                  <a:cubicBezTo>
                    <a:pt x="1828" y="914"/>
                    <a:pt x="914" y="457"/>
                    <a:pt x="0" y="0"/>
                  </a:cubicBezTo>
                  <a:close/>
                </a:path>
              </a:pathLst>
            </a:custGeom>
            <a:solidFill>
              <a:srgbClr val="FFFFFF"/>
            </a:solidFill>
            <a:ln w="2286" cap="flat">
              <a:noFill/>
              <a:prstDash val="solid"/>
              <a:miter/>
            </a:ln>
          </p:spPr>
          <p:txBody>
            <a:bodyPr rtlCol="0" anchor="ctr"/>
            <a:lstStyle/>
            <a:p>
              <a:endParaRPr lang="en-US"/>
            </a:p>
          </p:txBody>
        </p:sp>
        <p:sp>
          <p:nvSpPr>
            <p:cNvPr id="46" name="Freeform 699">
              <a:extLst>
                <a:ext uri="{FF2B5EF4-FFF2-40B4-BE49-F238E27FC236}">
                  <a16:creationId xmlns:a16="http://schemas.microsoft.com/office/drawing/2014/main" id="{AFA60038-B15A-3DC7-81B6-6D9B0B81C916}"/>
                </a:ext>
              </a:extLst>
            </p:cNvPr>
            <p:cNvSpPr/>
            <p:nvPr/>
          </p:nvSpPr>
          <p:spPr>
            <a:xfrm>
              <a:off x="7272412" y="1918468"/>
              <a:ext cx="77687" cy="145103"/>
            </a:xfrm>
            <a:custGeom>
              <a:avLst/>
              <a:gdLst>
                <a:gd name="connsiteX0" fmla="*/ 30138 w 77687"/>
                <a:gd name="connsiteY0" fmla="*/ 171 h 145103"/>
                <a:gd name="connsiteX1" fmla="*/ 649 w 77687"/>
                <a:gd name="connsiteY1" fmla="*/ 33776 h 145103"/>
                <a:gd name="connsiteX2" fmla="*/ 16651 w 77687"/>
                <a:gd name="connsiteY2" fmla="*/ 124758 h 145103"/>
                <a:gd name="connsiteX3" fmla="*/ 15965 w 77687"/>
                <a:gd name="connsiteY3" fmla="*/ 121329 h 145103"/>
                <a:gd name="connsiteX4" fmla="*/ 60770 w 77687"/>
                <a:gd name="connsiteY4" fmla="*/ 122015 h 145103"/>
                <a:gd name="connsiteX5" fmla="*/ 57341 w 77687"/>
                <a:gd name="connsiteY5" fmla="*/ 145104 h 145103"/>
                <a:gd name="connsiteX6" fmla="*/ 77687 w 77687"/>
                <a:gd name="connsiteY6" fmla="*/ 171 h 145103"/>
                <a:gd name="connsiteX7" fmla="*/ 30138 w 77687"/>
                <a:gd name="connsiteY7" fmla="*/ 171 h 14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7" h="145103">
                  <a:moveTo>
                    <a:pt x="30138" y="171"/>
                  </a:moveTo>
                  <a:cubicBezTo>
                    <a:pt x="5906" y="400"/>
                    <a:pt x="-2552" y="8630"/>
                    <a:pt x="649" y="33776"/>
                  </a:cubicBezTo>
                  <a:cubicBezTo>
                    <a:pt x="4535" y="64408"/>
                    <a:pt x="10021" y="94583"/>
                    <a:pt x="16651" y="124758"/>
                  </a:cubicBezTo>
                  <a:cubicBezTo>
                    <a:pt x="16422" y="123615"/>
                    <a:pt x="16193" y="122472"/>
                    <a:pt x="15965" y="121329"/>
                  </a:cubicBezTo>
                  <a:cubicBezTo>
                    <a:pt x="30824" y="122244"/>
                    <a:pt x="45911" y="122244"/>
                    <a:pt x="60770" y="122015"/>
                  </a:cubicBezTo>
                  <a:cubicBezTo>
                    <a:pt x="59627" y="129788"/>
                    <a:pt x="58484" y="137331"/>
                    <a:pt x="57341" y="145104"/>
                  </a:cubicBezTo>
                  <a:cubicBezTo>
                    <a:pt x="64657" y="98012"/>
                    <a:pt x="70600" y="50463"/>
                    <a:pt x="77687" y="171"/>
                  </a:cubicBezTo>
                  <a:cubicBezTo>
                    <a:pt x="59399" y="-57"/>
                    <a:pt x="44768" y="-57"/>
                    <a:pt x="30138" y="171"/>
                  </a:cubicBezTo>
                  <a:close/>
                </a:path>
              </a:pathLst>
            </a:custGeom>
            <a:solidFill>
              <a:srgbClr val="FFFFFF"/>
            </a:solidFill>
            <a:ln w="2286" cap="flat">
              <a:noFill/>
              <a:prstDash val="solid"/>
              <a:miter/>
            </a:ln>
          </p:spPr>
          <p:txBody>
            <a:bodyPr rtlCol="0" anchor="ctr"/>
            <a:lstStyle/>
            <a:p>
              <a:endParaRPr lang="en-US"/>
            </a:p>
          </p:txBody>
        </p:sp>
        <p:sp>
          <p:nvSpPr>
            <p:cNvPr id="47" name="Freeform 700">
              <a:extLst>
                <a:ext uri="{FF2B5EF4-FFF2-40B4-BE49-F238E27FC236}">
                  <a16:creationId xmlns:a16="http://schemas.microsoft.com/office/drawing/2014/main" id="{5FD40EEF-8B47-60C5-D3F2-71928F0EC3EB}"/>
                </a:ext>
              </a:extLst>
            </p:cNvPr>
            <p:cNvSpPr/>
            <p:nvPr/>
          </p:nvSpPr>
          <p:spPr>
            <a:xfrm>
              <a:off x="7322337" y="2117979"/>
              <a:ext cx="101" cy="2286"/>
            </a:xfrm>
            <a:custGeom>
              <a:avLst/>
              <a:gdLst>
                <a:gd name="connsiteX0" fmla="*/ 102 w 101"/>
                <a:gd name="connsiteY0" fmla="*/ 2286 h 2286"/>
                <a:gd name="connsiteX1" fmla="*/ 102 w 101"/>
                <a:gd name="connsiteY1" fmla="*/ 0 h 2286"/>
                <a:gd name="connsiteX2" fmla="*/ 102 w 101"/>
                <a:gd name="connsiteY2" fmla="*/ 2286 h 2286"/>
              </a:gdLst>
              <a:ahLst/>
              <a:cxnLst>
                <a:cxn ang="0">
                  <a:pos x="connsiteX0" y="connsiteY0"/>
                </a:cxn>
                <a:cxn ang="0">
                  <a:pos x="connsiteX1" y="connsiteY1"/>
                </a:cxn>
                <a:cxn ang="0">
                  <a:pos x="connsiteX2" y="connsiteY2"/>
                </a:cxn>
              </a:cxnLst>
              <a:rect l="l" t="t" r="r" b="b"/>
              <a:pathLst>
                <a:path w="101" h="2286">
                  <a:moveTo>
                    <a:pt x="102" y="2286"/>
                  </a:moveTo>
                  <a:cubicBezTo>
                    <a:pt x="102" y="1600"/>
                    <a:pt x="102" y="914"/>
                    <a:pt x="102" y="0"/>
                  </a:cubicBezTo>
                  <a:cubicBezTo>
                    <a:pt x="-127" y="914"/>
                    <a:pt x="102" y="1600"/>
                    <a:pt x="102" y="2286"/>
                  </a:cubicBezTo>
                  <a:close/>
                </a:path>
              </a:pathLst>
            </a:custGeom>
            <a:solidFill>
              <a:srgbClr val="FFFFFF"/>
            </a:solidFill>
            <a:ln w="2286" cap="flat">
              <a:noFill/>
              <a:prstDash val="solid"/>
              <a:miter/>
            </a:ln>
          </p:spPr>
          <p:txBody>
            <a:bodyPr rtlCol="0" anchor="ctr"/>
            <a:lstStyle/>
            <a:p>
              <a:endParaRPr lang="en-US"/>
            </a:p>
          </p:txBody>
        </p:sp>
        <p:sp>
          <p:nvSpPr>
            <p:cNvPr id="48" name="Freeform 701">
              <a:extLst>
                <a:ext uri="{FF2B5EF4-FFF2-40B4-BE49-F238E27FC236}">
                  <a16:creationId xmlns:a16="http://schemas.microsoft.com/office/drawing/2014/main" id="{699C377F-4919-481C-80D7-A3026848C3A2}"/>
                </a:ext>
              </a:extLst>
            </p:cNvPr>
            <p:cNvSpPr/>
            <p:nvPr/>
          </p:nvSpPr>
          <p:spPr>
            <a:xfrm>
              <a:off x="7965262" y="1368171"/>
              <a:ext cx="2057" cy="6858"/>
            </a:xfrm>
            <a:custGeom>
              <a:avLst/>
              <a:gdLst>
                <a:gd name="connsiteX0" fmla="*/ 0 w 2057"/>
                <a:gd name="connsiteY0" fmla="*/ 0 h 6858"/>
                <a:gd name="connsiteX1" fmla="*/ 2058 w 2057"/>
                <a:gd name="connsiteY1" fmla="*/ 6858 h 6858"/>
                <a:gd name="connsiteX2" fmla="*/ 0 w 2057"/>
                <a:gd name="connsiteY2" fmla="*/ 0 h 6858"/>
              </a:gdLst>
              <a:ahLst/>
              <a:cxnLst>
                <a:cxn ang="0">
                  <a:pos x="connsiteX0" y="connsiteY0"/>
                </a:cxn>
                <a:cxn ang="0">
                  <a:pos x="connsiteX1" y="connsiteY1"/>
                </a:cxn>
                <a:cxn ang="0">
                  <a:pos x="connsiteX2" y="connsiteY2"/>
                </a:cxn>
              </a:cxnLst>
              <a:rect l="l" t="t" r="r" b="b"/>
              <a:pathLst>
                <a:path w="2057" h="6858">
                  <a:moveTo>
                    <a:pt x="0" y="0"/>
                  </a:moveTo>
                  <a:cubicBezTo>
                    <a:pt x="686" y="2286"/>
                    <a:pt x="1372" y="4572"/>
                    <a:pt x="2058" y="6858"/>
                  </a:cubicBezTo>
                  <a:cubicBezTo>
                    <a:pt x="1372" y="4572"/>
                    <a:pt x="686" y="2286"/>
                    <a:pt x="0" y="0"/>
                  </a:cubicBezTo>
                  <a:close/>
                </a:path>
              </a:pathLst>
            </a:custGeom>
            <a:solidFill>
              <a:srgbClr val="FFFFFF"/>
            </a:solidFill>
            <a:ln w="2286" cap="flat">
              <a:noFill/>
              <a:prstDash val="solid"/>
              <a:miter/>
            </a:ln>
          </p:spPr>
          <p:txBody>
            <a:bodyPr rtlCol="0" anchor="ctr"/>
            <a:lstStyle/>
            <a:p>
              <a:endParaRPr lang="en-US"/>
            </a:p>
          </p:txBody>
        </p:sp>
        <p:sp>
          <p:nvSpPr>
            <p:cNvPr id="49" name="Freeform 702">
              <a:extLst>
                <a:ext uri="{FF2B5EF4-FFF2-40B4-BE49-F238E27FC236}">
                  <a16:creationId xmlns:a16="http://schemas.microsoft.com/office/drawing/2014/main" id="{C477C3F4-4493-F29C-26A7-9268022EB5E3}"/>
                </a:ext>
              </a:extLst>
            </p:cNvPr>
            <p:cNvSpPr/>
            <p:nvPr/>
          </p:nvSpPr>
          <p:spPr>
            <a:xfrm>
              <a:off x="7976235" y="1413205"/>
              <a:ext cx="685" cy="3657"/>
            </a:xfrm>
            <a:custGeom>
              <a:avLst/>
              <a:gdLst>
                <a:gd name="connsiteX0" fmla="*/ 0 w 685"/>
                <a:gd name="connsiteY0" fmla="*/ 0 h 3657"/>
                <a:gd name="connsiteX1" fmla="*/ 686 w 685"/>
                <a:gd name="connsiteY1" fmla="*/ 3658 h 3657"/>
                <a:gd name="connsiteX2" fmla="*/ 0 w 685"/>
                <a:gd name="connsiteY2" fmla="*/ 0 h 3657"/>
              </a:gdLst>
              <a:ahLst/>
              <a:cxnLst>
                <a:cxn ang="0">
                  <a:pos x="connsiteX0" y="connsiteY0"/>
                </a:cxn>
                <a:cxn ang="0">
                  <a:pos x="connsiteX1" y="connsiteY1"/>
                </a:cxn>
                <a:cxn ang="0">
                  <a:pos x="connsiteX2" y="connsiteY2"/>
                </a:cxn>
              </a:cxnLst>
              <a:rect l="l" t="t" r="r" b="b"/>
              <a:pathLst>
                <a:path w="685" h="3657">
                  <a:moveTo>
                    <a:pt x="0" y="0"/>
                  </a:moveTo>
                  <a:cubicBezTo>
                    <a:pt x="229" y="1143"/>
                    <a:pt x="457" y="2515"/>
                    <a:pt x="686" y="3658"/>
                  </a:cubicBezTo>
                  <a:cubicBezTo>
                    <a:pt x="457" y="2515"/>
                    <a:pt x="229" y="1143"/>
                    <a:pt x="0" y="0"/>
                  </a:cubicBezTo>
                  <a:close/>
                </a:path>
              </a:pathLst>
            </a:custGeom>
            <a:solidFill>
              <a:srgbClr val="FFFFFF"/>
            </a:solidFill>
            <a:ln w="2286" cap="flat">
              <a:noFill/>
              <a:prstDash val="solid"/>
              <a:miter/>
            </a:ln>
          </p:spPr>
          <p:txBody>
            <a:bodyPr rtlCol="0" anchor="ctr"/>
            <a:lstStyle/>
            <a:p>
              <a:endParaRPr lang="en-US"/>
            </a:p>
          </p:txBody>
        </p:sp>
        <p:sp>
          <p:nvSpPr>
            <p:cNvPr id="50" name="Freeform 703">
              <a:extLst>
                <a:ext uri="{FF2B5EF4-FFF2-40B4-BE49-F238E27FC236}">
                  <a16:creationId xmlns:a16="http://schemas.microsoft.com/office/drawing/2014/main" id="{CCE2E654-935C-1247-EF0F-C21A2891E4D5}"/>
                </a:ext>
              </a:extLst>
            </p:cNvPr>
            <p:cNvSpPr/>
            <p:nvPr/>
          </p:nvSpPr>
          <p:spPr>
            <a:xfrm>
              <a:off x="7967776" y="1376629"/>
              <a:ext cx="1828" cy="6400"/>
            </a:xfrm>
            <a:custGeom>
              <a:avLst/>
              <a:gdLst>
                <a:gd name="connsiteX0" fmla="*/ 0 w 1828"/>
                <a:gd name="connsiteY0" fmla="*/ 0 h 6400"/>
                <a:gd name="connsiteX1" fmla="*/ 1829 w 1828"/>
                <a:gd name="connsiteY1" fmla="*/ 6401 h 6400"/>
                <a:gd name="connsiteX2" fmla="*/ 0 w 1828"/>
                <a:gd name="connsiteY2" fmla="*/ 0 h 6400"/>
              </a:gdLst>
              <a:ahLst/>
              <a:cxnLst>
                <a:cxn ang="0">
                  <a:pos x="connsiteX0" y="connsiteY0"/>
                </a:cxn>
                <a:cxn ang="0">
                  <a:pos x="connsiteX1" y="connsiteY1"/>
                </a:cxn>
                <a:cxn ang="0">
                  <a:pos x="connsiteX2" y="connsiteY2"/>
                </a:cxn>
              </a:cxnLst>
              <a:rect l="l" t="t" r="r" b="b"/>
              <a:pathLst>
                <a:path w="1828" h="6400">
                  <a:moveTo>
                    <a:pt x="0" y="0"/>
                  </a:moveTo>
                  <a:cubicBezTo>
                    <a:pt x="686" y="2057"/>
                    <a:pt x="1143" y="4343"/>
                    <a:pt x="1829" y="6401"/>
                  </a:cubicBezTo>
                  <a:cubicBezTo>
                    <a:pt x="1143" y="4343"/>
                    <a:pt x="686" y="2286"/>
                    <a:pt x="0" y="0"/>
                  </a:cubicBezTo>
                  <a:close/>
                </a:path>
              </a:pathLst>
            </a:custGeom>
            <a:solidFill>
              <a:srgbClr val="FFFFFF"/>
            </a:solidFill>
            <a:ln w="2286" cap="flat">
              <a:noFill/>
              <a:prstDash val="solid"/>
              <a:miter/>
            </a:ln>
          </p:spPr>
          <p:txBody>
            <a:bodyPr rtlCol="0" anchor="ctr"/>
            <a:lstStyle/>
            <a:p>
              <a:endParaRPr lang="en-US"/>
            </a:p>
          </p:txBody>
        </p:sp>
        <p:sp>
          <p:nvSpPr>
            <p:cNvPr id="51" name="Freeform 704">
              <a:extLst>
                <a:ext uri="{FF2B5EF4-FFF2-40B4-BE49-F238E27FC236}">
                  <a16:creationId xmlns:a16="http://schemas.microsoft.com/office/drawing/2014/main" id="{7F2AF578-439C-DB84-73FD-40277FB0B991}"/>
                </a:ext>
              </a:extLst>
            </p:cNvPr>
            <p:cNvSpPr/>
            <p:nvPr/>
          </p:nvSpPr>
          <p:spPr>
            <a:xfrm>
              <a:off x="7974406" y="1403375"/>
              <a:ext cx="914" cy="4800"/>
            </a:xfrm>
            <a:custGeom>
              <a:avLst/>
              <a:gdLst>
                <a:gd name="connsiteX0" fmla="*/ 0 w 914"/>
                <a:gd name="connsiteY0" fmla="*/ 0 h 4800"/>
                <a:gd name="connsiteX1" fmla="*/ 915 w 914"/>
                <a:gd name="connsiteY1" fmla="*/ 4801 h 4800"/>
                <a:gd name="connsiteX2" fmla="*/ 0 w 914"/>
                <a:gd name="connsiteY2" fmla="*/ 0 h 4800"/>
              </a:gdLst>
              <a:ahLst/>
              <a:cxnLst>
                <a:cxn ang="0">
                  <a:pos x="connsiteX0" y="connsiteY0"/>
                </a:cxn>
                <a:cxn ang="0">
                  <a:pos x="connsiteX1" y="connsiteY1"/>
                </a:cxn>
                <a:cxn ang="0">
                  <a:pos x="connsiteX2" y="connsiteY2"/>
                </a:cxn>
              </a:cxnLst>
              <a:rect l="l" t="t" r="r" b="b"/>
              <a:pathLst>
                <a:path w="914" h="4800">
                  <a:moveTo>
                    <a:pt x="0" y="0"/>
                  </a:moveTo>
                  <a:cubicBezTo>
                    <a:pt x="229" y="1600"/>
                    <a:pt x="686" y="3200"/>
                    <a:pt x="915" y="4801"/>
                  </a:cubicBezTo>
                  <a:cubicBezTo>
                    <a:pt x="686" y="3200"/>
                    <a:pt x="229" y="1600"/>
                    <a:pt x="0" y="0"/>
                  </a:cubicBezTo>
                  <a:close/>
                </a:path>
              </a:pathLst>
            </a:custGeom>
            <a:solidFill>
              <a:srgbClr val="FFFFFF"/>
            </a:solidFill>
            <a:ln w="2286" cap="flat">
              <a:noFill/>
              <a:prstDash val="solid"/>
              <a:miter/>
            </a:ln>
          </p:spPr>
          <p:txBody>
            <a:bodyPr rtlCol="0" anchor="ctr"/>
            <a:lstStyle/>
            <a:p>
              <a:endParaRPr lang="en-US"/>
            </a:p>
          </p:txBody>
        </p:sp>
        <p:sp>
          <p:nvSpPr>
            <p:cNvPr id="52" name="Freeform 705">
              <a:extLst>
                <a:ext uri="{FF2B5EF4-FFF2-40B4-BE49-F238E27FC236}">
                  <a16:creationId xmlns:a16="http://schemas.microsoft.com/office/drawing/2014/main" id="{88D6C564-4F3B-6E90-F88C-FDD42012E2B4}"/>
                </a:ext>
              </a:extLst>
            </p:cNvPr>
            <p:cNvSpPr/>
            <p:nvPr/>
          </p:nvSpPr>
          <p:spPr>
            <a:xfrm>
              <a:off x="7978292" y="1425549"/>
              <a:ext cx="3657" cy="20345"/>
            </a:xfrm>
            <a:custGeom>
              <a:avLst/>
              <a:gdLst>
                <a:gd name="connsiteX0" fmla="*/ 0 w 3657"/>
                <a:gd name="connsiteY0" fmla="*/ 0 h 20345"/>
                <a:gd name="connsiteX1" fmla="*/ 3658 w 3657"/>
                <a:gd name="connsiteY1" fmla="*/ 20345 h 20345"/>
                <a:gd name="connsiteX2" fmla="*/ 0 w 3657"/>
                <a:gd name="connsiteY2" fmla="*/ 0 h 20345"/>
              </a:gdLst>
              <a:ahLst/>
              <a:cxnLst>
                <a:cxn ang="0">
                  <a:pos x="connsiteX0" y="connsiteY0"/>
                </a:cxn>
                <a:cxn ang="0">
                  <a:pos x="connsiteX1" y="connsiteY1"/>
                </a:cxn>
                <a:cxn ang="0">
                  <a:pos x="connsiteX2" y="connsiteY2"/>
                </a:cxn>
              </a:cxnLst>
              <a:rect l="l" t="t" r="r" b="b"/>
              <a:pathLst>
                <a:path w="3657" h="20345">
                  <a:moveTo>
                    <a:pt x="0" y="0"/>
                  </a:moveTo>
                  <a:cubicBezTo>
                    <a:pt x="915" y="6858"/>
                    <a:pt x="2286" y="13487"/>
                    <a:pt x="3658" y="20345"/>
                  </a:cubicBezTo>
                  <a:cubicBezTo>
                    <a:pt x="2286" y="13716"/>
                    <a:pt x="1143" y="6858"/>
                    <a:pt x="0" y="0"/>
                  </a:cubicBezTo>
                  <a:close/>
                </a:path>
              </a:pathLst>
            </a:custGeom>
            <a:solidFill>
              <a:srgbClr val="FFFFFF"/>
            </a:solidFill>
            <a:ln w="2286" cap="flat">
              <a:noFill/>
              <a:prstDash val="solid"/>
              <a:miter/>
            </a:ln>
          </p:spPr>
          <p:txBody>
            <a:bodyPr rtlCol="0" anchor="ctr"/>
            <a:lstStyle/>
            <a:p>
              <a:endParaRPr lang="en-US"/>
            </a:p>
          </p:txBody>
        </p:sp>
        <p:sp>
          <p:nvSpPr>
            <p:cNvPr id="53" name="Freeform 706">
              <a:extLst>
                <a:ext uri="{FF2B5EF4-FFF2-40B4-BE49-F238E27FC236}">
                  <a16:creationId xmlns:a16="http://schemas.microsoft.com/office/drawing/2014/main" id="{40FDCE9B-4F3D-A196-F162-8602222D7A82}"/>
                </a:ext>
              </a:extLst>
            </p:cNvPr>
            <p:cNvSpPr/>
            <p:nvPr/>
          </p:nvSpPr>
          <p:spPr>
            <a:xfrm>
              <a:off x="7972348" y="1394231"/>
              <a:ext cx="1371" cy="5486"/>
            </a:xfrm>
            <a:custGeom>
              <a:avLst/>
              <a:gdLst>
                <a:gd name="connsiteX0" fmla="*/ 0 w 1371"/>
                <a:gd name="connsiteY0" fmla="*/ 0 h 5486"/>
                <a:gd name="connsiteX1" fmla="*/ 1371 w 1371"/>
                <a:gd name="connsiteY1" fmla="*/ 5486 h 5486"/>
                <a:gd name="connsiteX2" fmla="*/ 0 w 1371"/>
                <a:gd name="connsiteY2" fmla="*/ 0 h 5486"/>
              </a:gdLst>
              <a:ahLst/>
              <a:cxnLst>
                <a:cxn ang="0">
                  <a:pos x="connsiteX0" y="connsiteY0"/>
                </a:cxn>
                <a:cxn ang="0">
                  <a:pos x="connsiteX1" y="connsiteY1"/>
                </a:cxn>
                <a:cxn ang="0">
                  <a:pos x="connsiteX2" y="connsiteY2"/>
                </a:cxn>
              </a:cxnLst>
              <a:rect l="l" t="t" r="r" b="b"/>
              <a:pathLst>
                <a:path w="1371" h="5486">
                  <a:moveTo>
                    <a:pt x="0" y="0"/>
                  </a:moveTo>
                  <a:cubicBezTo>
                    <a:pt x="457" y="1829"/>
                    <a:pt x="914" y="3658"/>
                    <a:pt x="1371" y="5486"/>
                  </a:cubicBezTo>
                  <a:cubicBezTo>
                    <a:pt x="914" y="3658"/>
                    <a:pt x="457" y="1829"/>
                    <a:pt x="0" y="0"/>
                  </a:cubicBezTo>
                  <a:close/>
                </a:path>
              </a:pathLst>
            </a:custGeom>
            <a:solidFill>
              <a:srgbClr val="FFFFFF"/>
            </a:solidFill>
            <a:ln w="2286" cap="flat">
              <a:noFill/>
              <a:prstDash val="solid"/>
              <a:miter/>
            </a:ln>
          </p:spPr>
          <p:txBody>
            <a:bodyPr rtlCol="0" anchor="ctr"/>
            <a:lstStyle/>
            <a:p>
              <a:endParaRPr lang="en-US"/>
            </a:p>
          </p:txBody>
        </p:sp>
        <p:sp>
          <p:nvSpPr>
            <p:cNvPr id="54" name="Freeform 707">
              <a:extLst>
                <a:ext uri="{FF2B5EF4-FFF2-40B4-BE49-F238E27FC236}">
                  <a16:creationId xmlns:a16="http://schemas.microsoft.com/office/drawing/2014/main" id="{4DBA2164-5F5C-5B10-47AE-81E9F2D62BAA}"/>
                </a:ext>
              </a:extLst>
            </p:cNvPr>
            <p:cNvSpPr/>
            <p:nvPr/>
          </p:nvSpPr>
          <p:spPr>
            <a:xfrm>
              <a:off x="7970062" y="1385316"/>
              <a:ext cx="1600" cy="6172"/>
            </a:xfrm>
            <a:custGeom>
              <a:avLst/>
              <a:gdLst>
                <a:gd name="connsiteX0" fmla="*/ 0 w 1600"/>
                <a:gd name="connsiteY0" fmla="*/ 0 h 6172"/>
                <a:gd name="connsiteX1" fmla="*/ 1600 w 1600"/>
                <a:gd name="connsiteY1" fmla="*/ 6172 h 6172"/>
                <a:gd name="connsiteX2" fmla="*/ 0 w 1600"/>
                <a:gd name="connsiteY2" fmla="*/ 0 h 6172"/>
              </a:gdLst>
              <a:ahLst/>
              <a:cxnLst>
                <a:cxn ang="0">
                  <a:pos x="connsiteX0" y="connsiteY0"/>
                </a:cxn>
                <a:cxn ang="0">
                  <a:pos x="connsiteX1" y="connsiteY1"/>
                </a:cxn>
                <a:cxn ang="0">
                  <a:pos x="connsiteX2" y="connsiteY2"/>
                </a:cxn>
              </a:cxnLst>
              <a:rect l="l" t="t" r="r" b="b"/>
              <a:pathLst>
                <a:path w="1600" h="6172">
                  <a:moveTo>
                    <a:pt x="0" y="0"/>
                  </a:moveTo>
                  <a:cubicBezTo>
                    <a:pt x="457" y="2057"/>
                    <a:pt x="1143" y="4115"/>
                    <a:pt x="1600" y="6172"/>
                  </a:cubicBezTo>
                  <a:cubicBezTo>
                    <a:pt x="1143" y="4115"/>
                    <a:pt x="686" y="2057"/>
                    <a:pt x="0" y="0"/>
                  </a:cubicBezTo>
                  <a:close/>
                </a:path>
              </a:pathLst>
            </a:custGeom>
            <a:solidFill>
              <a:srgbClr val="FFFFFF"/>
            </a:solidFill>
            <a:ln w="2286" cap="flat">
              <a:noFill/>
              <a:prstDash val="solid"/>
              <a:miter/>
            </a:ln>
          </p:spPr>
          <p:txBody>
            <a:bodyPr rtlCol="0" anchor="ctr"/>
            <a:lstStyle/>
            <a:p>
              <a:endParaRPr lang="en-US"/>
            </a:p>
          </p:txBody>
        </p:sp>
        <p:sp>
          <p:nvSpPr>
            <p:cNvPr id="55" name="Freeform 708">
              <a:extLst>
                <a:ext uri="{FF2B5EF4-FFF2-40B4-BE49-F238E27FC236}">
                  <a16:creationId xmlns:a16="http://schemas.microsoft.com/office/drawing/2014/main" id="{8ADDD875-1B5B-0F05-A9AF-74F8CA40927E}"/>
                </a:ext>
              </a:extLst>
            </p:cNvPr>
            <p:cNvSpPr/>
            <p:nvPr/>
          </p:nvSpPr>
          <p:spPr>
            <a:xfrm>
              <a:off x="7400163" y="2117293"/>
              <a:ext cx="5943" cy="14401"/>
            </a:xfrm>
            <a:custGeom>
              <a:avLst/>
              <a:gdLst>
                <a:gd name="connsiteX0" fmla="*/ 0 w 5943"/>
                <a:gd name="connsiteY0" fmla="*/ 14402 h 14401"/>
                <a:gd name="connsiteX1" fmla="*/ 5944 w 5943"/>
                <a:gd name="connsiteY1" fmla="*/ 0 h 14401"/>
                <a:gd name="connsiteX2" fmla="*/ 5944 w 5943"/>
                <a:gd name="connsiteY2" fmla="*/ 0 h 14401"/>
                <a:gd name="connsiteX3" fmla="*/ 5944 w 5943"/>
                <a:gd name="connsiteY3" fmla="*/ 0 h 14401"/>
                <a:gd name="connsiteX4" fmla="*/ 0 w 5943"/>
                <a:gd name="connsiteY4" fmla="*/ 14402 h 1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 h="14401">
                  <a:moveTo>
                    <a:pt x="0" y="14402"/>
                  </a:moveTo>
                  <a:cubicBezTo>
                    <a:pt x="2286" y="10744"/>
                    <a:pt x="4115" y="5944"/>
                    <a:pt x="5944" y="0"/>
                  </a:cubicBezTo>
                  <a:cubicBezTo>
                    <a:pt x="5944" y="0"/>
                    <a:pt x="5944" y="0"/>
                    <a:pt x="5944" y="0"/>
                  </a:cubicBezTo>
                  <a:cubicBezTo>
                    <a:pt x="5944" y="0"/>
                    <a:pt x="5944" y="0"/>
                    <a:pt x="5944" y="0"/>
                  </a:cubicBezTo>
                  <a:cubicBezTo>
                    <a:pt x="4115" y="5944"/>
                    <a:pt x="2286" y="10744"/>
                    <a:pt x="0" y="14402"/>
                  </a:cubicBezTo>
                  <a:close/>
                </a:path>
              </a:pathLst>
            </a:custGeom>
            <a:solidFill>
              <a:srgbClr val="FFFFFF"/>
            </a:solidFill>
            <a:ln w="2286" cap="flat">
              <a:noFill/>
              <a:prstDash val="solid"/>
              <a:miter/>
            </a:ln>
          </p:spPr>
          <p:txBody>
            <a:bodyPr rtlCol="0" anchor="ctr"/>
            <a:lstStyle/>
            <a:p>
              <a:endParaRPr lang="en-US"/>
            </a:p>
          </p:txBody>
        </p:sp>
        <p:sp>
          <p:nvSpPr>
            <p:cNvPr id="56" name="Freeform 709">
              <a:extLst>
                <a:ext uri="{FF2B5EF4-FFF2-40B4-BE49-F238E27FC236}">
                  <a16:creationId xmlns:a16="http://schemas.microsoft.com/office/drawing/2014/main" id="{F5DD0993-069B-BC68-D785-338B92437CF5}"/>
                </a:ext>
              </a:extLst>
            </p:cNvPr>
            <p:cNvSpPr/>
            <p:nvPr/>
          </p:nvSpPr>
          <p:spPr>
            <a:xfrm>
              <a:off x="7322439" y="2120265"/>
              <a:ext cx="457" cy="4114"/>
            </a:xfrm>
            <a:custGeom>
              <a:avLst/>
              <a:gdLst>
                <a:gd name="connsiteX0" fmla="*/ 457 w 457"/>
                <a:gd name="connsiteY0" fmla="*/ 4115 h 4114"/>
                <a:gd name="connsiteX1" fmla="*/ 0 w 457"/>
                <a:gd name="connsiteY1" fmla="*/ 0 h 4114"/>
                <a:gd name="connsiteX2" fmla="*/ 457 w 457"/>
                <a:gd name="connsiteY2" fmla="*/ 4115 h 4114"/>
              </a:gdLst>
              <a:ahLst/>
              <a:cxnLst>
                <a:cxn ang="0">
                  <a:pos x="connsiteX0" y="connsiteY0"/>
                </a:cxn>
                <a:cxn ang="0">
                  <a:pos x="connsiteX1" y="connsiteY1"/>
                </a:cxn>
                <a:cxn ang="0">
                  <a:pos x="connsiteX2" y="connsiteY2"/>
                </a:cxn>
              </a:cxnLst>
              <a:rect l="l" t="t" r="r" b="b"/>
              <a:pathLst>
                <a:path w="457" h="4114">
                  <a:moveTo>
                    <a:pt x="457" y="4115"/>
                  </a:moveTo>
                  <a:cubicBezTo>
                    <a:pt x="229" y="2972"/>
                    <a:pt x="0" y="1600"/>
                    <a:pt x="0" y="0"/>
                  </a:cubicBezTo>
                  <a:cubicBezTo>
                    <a:pt x="0" y="1372"/>
                    <a:pt x="229" y="2743"/>
                    <a:pt x="457" y="4115"/>
                  </a:cubicBezTo>
                  <a:close/>
                </a:path>
              </a:pathLst>
            </a:custGeom>
            <a:solidFill>
              <a:srgbClr val="FFFFFF"/>
            </a:solidFill>
            <a:ln w="2286" cap="flat">
              <a:noFill/>
              <a:prstDash val="solid"/>
              <a:miter/>
            </a:ln>
          </p:spPr>
          <p:txBody>
            <a:bodyPr rtlCol="0" anchor="ctr"/>
            <a:lstStyle/>
            <a:p>
              <a:endParaRPr lang="en-US"/>
            </a:p>
          </p:txBody>
        </p:sp>
        <p:sp>
          <p:nvSpPr>
            <p:cNvPr id="57" name="Freeform 710">
              <a:extLst>
                <a:ext uri="{FF2B5EF4-FFF2-40B4-BE49-F238E27FC236}">
                  <a16:creationId xmlns:a16="http://schemas.microsoft.com/office/drawing/2014/main" id="{8A46D1FF-5380-3A29-A297-7F2C4CF6F982}"/>
                </a:ext>
              </a:extLst>
            </p:cNvPr>
            <p:cNvSpPr/>
            <p:nvPr/>
          </p:nvSpPr>
          <p:spPr>
            <a:xfrm>
              <a:off x="7986979" y="1469898"/>
              <a:ext cx="1600" cy="4343"/>
            </a:xfrm>
            <a:custGeom>
              <a:avLst/>
              <a:gdLst>
                <a:gd name="connsiteX0" fmla="*/ 0 w 1600"/>
                <a:gd name="connsiteY0" fmla="*/ 0 h 4343"/>
                <a:gd name="connsiteX1" fmla="*/ 1600 w 1600"/>
                <a:gd name="connsiteY1" fmla="*/ 4343 h 4343"/>
                <a:gd name="connsiteX2" fmla="*/ 0 w 1600"/>
                <a:gd name="connsiteY2" fmla="*/ 0 h 4343"/>
              </a:gdLst>
              <a:ahLst/>
              <a:cxnLst>
                <a:cxn ang="0">
                  <a:pos x="connsiteX0" y="connsiteY0"/>
                </a:cxn>
                <a:cxn ang="0">
                  <a:pos x="connsiteX1" y="connsiteY1"/>
                </a:cxn>
                <a:cxn ang="0">
                  <a:pos x="connsiteX2" y="connsiteY2"/>
                </a:cxn>
              </a:cxnLst>
              <a:rect l="l" t="t" r="r" b="b"/>
              <a:pathLst>
                <a:path w="1600" h="4343">
                  <a:moveTo>
                    <a:pt x="0" y="0"/>
                  </a:moveTo>
                  <a:cubicBezTo>
                    <a:pt x="457" y="1600"/>
                    <a:pt x="915" y="3200"/>
                    <a:pt x="1600" y="4343"/>
                  </a:cubicBezTo>
                  <a:cubicBezTo>
                    <a:pt x="915" y="3200"/>
                    <a:pt x="457" y="1600"/>
                    <a:pt x="0" y="0"/>
                  </a:cubicBezTo>
                  <a:close/>
                </a:path>
              </a:pathLst>
            </a:custGeom>
            <a:solidFill>
              <a:srgbClr val="FFFFFF"/>
            </a:solidFill>
            <a:ln w="2286" cap="flat">
              <a:noFill/>
              <a:prstDash val="solid"/>
              <a:miter/>
            </a:ln>
          </p:spPr>
          <p:txBody>
            <a:bodyPr rtlCol="0" anchor="ctr"/>
            <a:lstStyle/>
            <a:p>
              <a:endParaRPr lang="en-US"/>
            </a:p>
          </p:txBody>
        </p:sp>
        <p:sp>
          <p:nvSpPr>
            <p:cNvPr id="58" name="Freeform 711">
              <a:extLst>
                <a:ext uri="{FF2B5EF4-FFF2-40B4-BE49-F238E27FC236}">
                  <a16:creationId xmlns:a16="http://schemas.microsoft.com/office/drawing/2014/main" id="{9B034177-F860-D584-E335-17297ABCBA9B}"/>
                </a:ext>
              </a:extLst>
            </p:cNvPr>
            <p:cNvSpPr/>
            <p:nvPr/>
          </p:nvSpPr>
          <p:spPr>
            <a:xfrm>
              <a:off x="6963765" y="1478584"/>
              <a:ext cx="228" cy="1600"/>
            </a:xfrm>
            <a:custGeom>
              <a:avLst/>
              <a:gdLst>
                <a:gd name="connsiteX0" fmla="*/ 228 w 228"/>
                <a:gd name="connsiteY0" fmla="*/ 0 h 1600"/>
                <a:gd name="connsiteX1" fmla="*/ 0 w 228"/>
                <a:gd name="connsiteY1" fmla="*/ 1600 h 1600"/>
                <a:gd name="connsiteX2" fmla="*/ 228 w 228"/>
                <a:gd name="connsiteY2" fmla="*/ 0 h 1600"/>
              </a:gdLst>
              <a:ahLst/>
              <a:cxnLst>
                <a:cxn ang="0">
                  <a:pos x="connsiteX0" y="connsiteY0"/>
                </a:cxn>
                <a:cxn ang="0">
                  <a:pos x="connsiteX1" y="connsiteY1"/>
                </a:cxn>
                <a:cxn ang="0">
                  <a:pos x="connsiteX2" y="connsiteY2"/>
                </a:cxn>
              </a:cxnLst>
              <a:rect l="l" t="t" r="r" b="b"/>
              <a:pathLst>
                <a:path w="228" h="1600">
                  <a:moveTo>
                    <a:pt x="228" y="0"/>
                  </a:moveTo>
                  <a:cubicBezTo>
                    <a:pt x="228" y="457"/>
                    <a:pt x="0" y="1143"/>
                    <a:pt x="0" y="1600"/>
                  </a:cubicBezTo>
                  <a:cubicBezTo>
                    <a:pt x="0" y="914"/>
                    <a:pt x="0" y="457"/>
                    <a:pt x="228" y="0"/>
                  </a:cubicBezTo>
                  <a:close/>
                </a:path>
              </a:pathLst>
            </a:custGeom>
            <a:solidFill>
              <a:srgbClr val="FFFFFF"/>
            </a:solidFill>
            <a:ln w="2286" cap="flat">
              <a:noFill/>
              <a:prstDash val="solid"/>
              <a:miter/>
            </a:ln>
          </p:spPr>
          <p:txBody>
            <a:bodyPr rtlCol="0" anchor="ctr"/>
            <a:lstStyle/>
            <a:p>
              <a:endParaRPr lang="en-US"/>
            </a:p>
          </p:txBody>
        </p:sp>
        <p:sp>
          <p:nvSpPr>
            <p:cNvPr id="59" name="Freeform 712">
              <a:extLst>
                <a:ext uri="{FF2B5EF4-FFF2-40B4-BE49-F238E27FC236}">
                  <a16:creationId xmlns:a16="http://schemas.microsoft.com/office/drawing/2014/main" id="{52E57169-7407-F4C2-14EB-DE1792AB1AFD}"/>
                </a:ext>
              </a:extLst>
            </p:cNvPr>
            <p:cNvSpPr/>
            <p:nvPr/>
          </p:nvSpPr>
          <p:spPr>
            <a:xfrm>
              <a:off x="7292035" y="2063343"/>
              <a:ext cx="685" cy="13258"/>
            </a:xfrm>
            <a:custGeom>
              <a:avLst/>
              <a:gdLst>
                <a:gd name="connsiteX0" fmla="*/ 0 w 685"/>
                <a:gd name="connsiteY0" fmla="*/ 0 h 13258"/>
                <a:gd name="connsiteX1" fmla="*/ 686 w 685"/>
                <a:gd name="connsiteY1" fmla="*/ 13259 h 13258"/>
                <a:gd name="connsiteX2" fmla="*/ 0 w 685"/>
                <a:gd name="connsiteY2" fmla="*/ 0 h 13258"/>
              </a:gdLst>
              <a:ahLst/>
              <a:cxnLst>
                <a:cxn ang="0">
                  <a:pos x="connsiteX0" y="connsiteY0"/>
                </a:cxn>
                <a:cxn ang="0">
                  <a:pos x="connsiteX1" y="connsiteY1"/>
                </a:cxn>
                <a:cxn ang="0">
                  <a:pos x="connsiteX2" y="connsiteY2"/>
                </a:cxn>
              </a:cxnLst>
              <a:rect l="l" t="t" r="r" b="b"/>
              <a:pathLst>
                <a:path w="685" h="13258">
                  <a:moveTo>
                    <a:pt x="0" y="0"/>
                  </a:moveTo>
                  <a:cubicBezTo>
                    <a:pt x="457" y="4343"/>
                    <a:pt x="686" y="8915"/>
                    <a:pt x="686" y="13259"/>
                  </a:cubicBezTo>
                  <a:cubicBezTo>
                    <a:pt x="686" y="8915"/>
                    <a:pt x="457" y="4572"/>
                    <a:pt x="0" y="0"/>
                  </a:cubicBezTo>
                  <a:close/>
                </a:path>
              </a:pathLst>
            </a:custGeom>
            <a:solidFill>
              <a:srgbClr val="FFFFFF"/>
            </a:solidFill>
            <a:ln w="2286" cap="flat">
              <a:noFill/>
              <a:prstDash val="solid"/>
              <a:miter/>
            </a:ln>
          </p:spPr>
          <p:txBody>
            <a:bodyPr rtlCol="0" anchor="ctr"/>
            <a:lstStyle/>
            <a:p>
              <a:endParaRPr lang="en-US"/>
            </a:p>
          </p:txBody>
        </p:sp>
        <p:sp>
          <p:nvSpPr>
            <p:cNvPr id="60" name="Freeform 713">
              <a:extLst>
                <a:ext uri="{FF2B5EF4-FFF2-40B4-BE49-F238E27FC236}">
                  <a16:creationId xmlns:a16="http://schemas.microsoft.com/office/drawing/2014/main" id="{CA6210E7-D55C-51BF-609B-A623593C3EED}"/>
                </a:ext>
              </a:extLst>
            </p:cNvPr>
            <p:cNvSpPr/>
            <p:nvPr/>
          </p:nvSpPr>
          <p:spPr>
            <a:xfrm>
              <a:off x="7419136" y="2078202"/>
              <a:ext cx="1143" cy="2971"/>
            </a:xfrm>
            <a:custGeom>
              <a:avLst/>
              <a:gdLst>
                <a:gd name="connsiteX0" fmla="*/ 1143 w 1143"/>
                <a:gd name="connsiteY0" fmla="*/ 0 h 2971"/>
                <a:gd name="connsiteX1" fmla="*/ 0 w 1143"/>
                <a:gd name="connsiteY1" fmla="*/ 2972 h 2971"/>
                <a:gd name="connsiteX2" fmla="*/ 1143 w 1143"/>
                <a:gd name="connsiteY2" fmla="*/ 0 h 2971"/>
              </a:gdLst>
              <a:ahLst/>
              <a:cxnLst>
                <a:cxn ang="0">
                  <a:pos x="connsiteX0" y="connsiteY0"/>
                </a:cxn>
                <a:cxn ang="0">
                  <a:pos x="connsiteX1" y="connsiteY1"/>
                </a:cxn>
                <a:cxn ang="0">
                  <a:pos x="connsiteX2" y="connsiteY2"/>
                </a:cxn>
              </a:cxnLst>
              <a:rect l="l" t="t" r="r" b="b"/>
              <a:pathLst>
                <a:path w="1143" h="2971">
                  <a:moveTo>
                    <a:pt x="1143" y="0"/>
                  </a:moveTo>
                  <a:cubicBezTo>
                    <a:pt x="686" y="914"/>
                    <a:pt x="228" y="2057"/>
                    <a:pt x="0" y="2972"/>
                  </a:cubicBezTo>
                  <a:cubicBezTo>
                    <a:pt x="228"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61" name="Freeform 714">
              <a:extLst>
                <a:ext uri="{FF2B5EF4-FFF2-40B4-BE49-F238E27FC236}">
                  <a16:creationId xmlns:a16="http://schemas.microsoft.com/office/drawing/2014/main" id="{7C2D6FCC-3E73-635E-FBBC-E436D6CB0812}"/>
                </a:ext>
              </a:extLst>
            </p:cNvPr>
            <p:cNvSpPr/>
            <p:nvPr/>
          </p:nvSpPr>
          <p:spPr>
            <a:xfrm>
              <a:off x="7873136" y="1951101"/>
              <a:ext cx="4343" cy="35204"/>
            </a:xfrm>
            <a:custGeom>
              <a:avLst/>
              <a:gdLst>
                <a:gd name="connsiteX0" fmla="*/ 458 w 4343"/>
                <a:gd name="connsiteY0" fmla="*/ 3658 h 35204"/>
                <a:gd name="connsiteX1" fmla="*/ 4344 w 4343"/>
                <a:gd name="connsiteY1" fmla="*/ 35204 h 35204"/>
                <a:gd name="connsiteX2" fmla="*/ 458 w 4343"/>
                <a:gd name="connsiteY2" fmla="*/ 3658 h 35204"/>
                <a:gd name="connsiteX3" fmla="*/ 0 w 4343"/>
                <a:gd name="connsiteY3" fmla="*/ 0 h 35204"/>
                <a:gd name="connsiteX4" fmla="*/ 458 w 4343"/>
                <a:gd name="connsiteY4" fmla="*/ 3658 h 35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 h="35204">
                  <a:moveTo>
                    <a:pt x="458" y="3658"/>
                  </a:moveTo>
                  <a:cubicBezTo>
                    <a:pt x="2058" y="14173"/>
                    <a:pt x="3201" y="24689"/>
                    <a:pt x="4344" y="35204"/>
                  </a:cubicBezTo>
                  <a:cubicBezTo>
                    <a:pt x="3201" y="24689"/>
                    <a:pt x="2058" y="14173"/>
                    <a:pt x="458" y="3658"/>
                  </a:cubicBezTo>
                  <a:cubicBezTo>
                    <a:pt x="229" y="2286"/>
                    <a:pt x="229" y="1143"/>
                    <a:pt x="0" y="0"/>
                  </a:cubicBezTo>
                  <a:cubicBezTo>
                    <a:pt x="229" y="1143"/>
                    <a:pt x="458" y="2286"/>
                    <a:pt x="458" y="3658"/>
                  </a:cubicBezTo>
                  <a:close/>
                </a:path>
              </a:pathLst>
            </a:custGeom>
            <a:solidFill>
              <a:srgbClr val="FFFFFF"/>
            </a:solidFill>
            <a:ln w="2286" cap="flat">
              <a:noFill/>
              <a:prstDash val="solid"/>
              <a:miter/>
            </a:ln>
          </p:spPr>
          <p:txBody>
            <a:bodyPr rtlCol="0" anchor="ctr"/>
            <a:lstStyle/>
            <a:p>
              <a:endParaRPr lang="en-US"/>
            </a:p>
          </p:txBody>
        </p:sp>
        <p:sp>
          <p:nvSpPr>
            <p:cNvPr id="62" name="Freeform 715">
              <a:extLst>
                <a:ext uri="{FF2B5EF4-FFF2-40B4-BE49-F238E27FC236}">
                  <a16:creationId xmlns:a16="http://schemas.microsoft.com/office/drawing/2014/main" id="{97E4FB4E-A5C8-23E9-D1E1-C80BB03D94CB}"/>
                </a:ext>
              </a:extLst>
            </p:cNvPr>
            <p:cNvSpPr/>
            <p:nvPr/>
          </p:nvSpPr>
          <p:spPr>
            <a:xfrm>
              <a:off x="7336840" y="2137638"/>
              <a:ext cx="4800" cy="1371"/>
            </a:xfrm>
            <a:custGeom>
              <a:avLst/>
              <a:gdLst>
                <a:gd name="connsiteX0" fmla="*/ 4800 w 4800"/>
                <a:gd name="connsiteY0" fmla="*/ 1372 h 1371"/>
                <a:gd name="connsiteX1" fmla="*/ 0 w 4800"/>
                <a:gd name="connsiteY1" fmla="*/ 0 h 1371"/>
                <a:gd name="connsiteX2" fmla="*/ 4800 w 4800"/>
                <a:gd name="connsiteY2" fmla="*/ 1372 h 1371"/>
              </a:gdLst>
              <a:ahLst/>
              <a:cxnLst>
                <a:cxn ang="0">
                  <a:pos x="connsiteX0" y="connsiteY0"/>
                </a:cxn>
                <a:cxn ang="0">
                  <a:pos x="connsiteX1" y="connsiteY1"/>
                </a:cxn>
                <a:cxn ang="0">
                  <a:pos x="connsiteX2" y="connsiteY2"/>
                </a:cxn>
              </a:cxnLst>
              <a:rect l="l" t="t" r="r" b="b"/>
              <a:pathLst>
                <a:path w="4800" h="1371">
                  <a:moveTo>
                    <a:pt x="4800" y="1372"/>
                  </a:moveTo>
                  <a:cubicBezTo>
                    <a:pt x="2972" y="914"/>
                    <a:pt x="1371" y="457"/>
                    <a:pt x="0" y="0"/>
                  </a:cubicBezTo>
                  <a:cubicBezTo>
                    <a:pt x="1371" y="457"/>
                    <a:pt x="2972" y="914"/>
                    <a:pt x="4800" y="1372"/>
                  </a:cubicBezTo>
                  <a:close/>
                </a:path>
              </a:pathLst>
            </a:custGeom>
            <a:solidFill>
              <a:srgbClr val="FFFFFF"/>
            </a:solidFill>
            <a:ln w="2286" cap="flat">
              <a:noFill/>
              <a:prstDash val="solid"/>
              <a:miter/>
            </a:ln>
          </p:spPr>
          <p:txBody>
            <a:bodyPr rtlCol="0" anchor="ctr"/>
            <a:lstStyle/>
            <a:p>
              <a:endParaRPr lang="en-US"/>
            </a:p>
          </p:txBody>
        </p:sp>
        <p:sp>
          <p:nvSpPr>
            <p:cNvPr id="63" name="Freeform 716">
              <a:extLst>
                <a:ext uri="{FF2B5EF4-FFF2-40B4-BE49-F238E27FC236}">
                  <a16:creationId xmlns:a16="http://schemas.microsoft.com/office/drawing/2014/main" id="{A2AD9399-2868-E51E-C0B9-F24C2CF119DC}"/>
                </a:ext>
              </a:extLst>
            </p:cNvPr>
            <p:cNvSpPr/>
            <p:nvPr/>
          </p:nvSpPr>
          <p:spPr>
            <a:xfrm>
              <a:off x="7414107" y="2089404"/>
              <a:ext cx="1600" cy="3886"/>
            </a:xfrm>
            <a:custGeom>
              <a:avLst/>
              <a:gdLst>
                <a:gd name="connsiteX0" fmla="*/ 1600 w 1600"/>
                <a:gd name="connsiteY0" fmla="*/ 0 h 3886"/>
                <a:gd name="connsiteX1" fmla="*/ 0 w 1600"/>
                <a:gd name="connsiteY1" fmla="*/ 3886 h 3886"/>
                <a:gd name="connsiteX2" fmla="*/ 1600 w 1600"/>
                <a:gd name="connsiteY2" fmla="*/ 0 h 3886"/>
              </a:gdLst>
              <a:ahLst/>
              <a:cxnLst>
                <a:cxn ang="0">
                  <a:pos x="connsiteX0" y="connsiteY0"/>
                </a:cxn>
                <a:cxn ang="0">
                  <a:pos x="connsiteX1" y="connsiteY1"/>
                </a:cxn>
                <a:cxn ang="0">
                  <a:pos x="connsiteX2" y="connsiteY2"/>
                </a:cxn>
              </a:cxnLst>
              <a:rect l="l" t="t" r="r" b="b"/>
              <a:pathLst>
                <a:path w="1600" h="3886">
                  <a:moveTo>
                    <a:pt x="1600" y="0"/>
                  </a:moveTo>
                  <a:cubicBezTo>
                    <a:pt x="1143" y="1372"/>
                    <a:pt x="685" y="2515"/>
                    <a:pt x="0" y="3886"/>
                  </a:cubicBezTo>
                  <a:cubicBezTo>
                    <a:pt x="685" y="2515"/>
                    <a:pt x="1143" y="1372"/>
                    <a:pt x="1600" y="0"/>
                  </a:cubicBezTo>
                  <a:close/>
                </a:path>
              </a:pathLst>
            </a:custGeom>
            <a:solidFill>
              <a:srgbClr val="FFFFFF"/>
            </a:solidFill>
            <a:ln w="2286" cap="flat">
              <a:noFill/>
              <a:prstDash val="solid"/>
              <a:miter/>
            </a:ln>
          </p:spPr>
          <p:txBody>
            <a:bodyPr rtlCol="0" anchor="ctr"/>
            <a:lstStyle/>
            <a:p>
              <a:endParaRPr lang="en-US"/>
            </a:p>
          </p:txBody>
        </p:sp>
        <p:sp>
          <p:nvSpPr>
            <p:cNvPr id="64" name="Freeform 717">
              <a:extLst>
                <a:ext uri="{FF2B5EF4-FFF2-40B4-BE49-F238E27FC236}">
                  <a16:creationId xmlns:a16="http://schemas.microsoft.com/office/drawing/2014/main" id="{00D42575-375D-A65C-AB28-E5F4019FAF50}"/>
                </a:ext>
              </a:extLst>
            </p:cNvPr>
            <p:cNvSpPr/>
            <p:nvPr/>
          </p:nvSpPr>
          <p:spPr>
            <a:xfrm>
              <a:off x="7324039" y="2127808"/>
              <a:ext cx="2743" cy="4114"/>
            </a:xfrm>
            <a:custGeom>
              <a:avLst/>
              <a:gdLst>
                <a:gd name="connsiteX0" fmla="*/ 2743 w 2743"/>
                <a:gd name="connsiteY0" fmla="*/ 4115 h 4114"/>
                <a:gd name="connsiteX1" fmla="*/ 0 w 2743"/>
                <a:gd name="connsiteY1" fmla="*/ 0 h 4114"/>
                <a:gd name="connsiteX2" fmla="*/ 2743 w 2743"/>
                <a:gd name="connsiteY2" fmla="*/ 4115 h 4114"/>
              </a:gdLst>
              <a:ahLst/>
              <a:cxnLst>
                <a:cxn ang="0">
                  <a:pos x="connsiteX0" y="connsiteY0"/>
                </a:cxn>
                <a:cxn ang="0">
                  <a:pos x="connsiteX1" y="connsiteY1"/>
                </a:cxn>
                <a:cxn ang="0">
                  <a:pos x="connsiteX2" y="connsiteY2"/>
                </a:cxn>
              </a:cxnLst>
              <a:rect l="l" t="t" r="r" b="b"/>
              <a:pathLst>
                <a:path w="2743" h="4114">
                  <a:moveTo>
                    <a:pt x="2743" y="4115"/>
                  </a:moveTo>
                  <a:cubicBezTo>
                    <a:pt x="1600" y="2972"/>
                    <a:pt x="686" y="1600"/>
                    <a:pt x="0" y="0"/>
                  </a:cubicBezTo>
                  <a:cubicBezTo>
                    <a:pt x="686" y="1600"/>
                    <a:pt x="1600" y="2972"/>
                    <a:pt x="2743" y="4115"/>
                  </a:cubicBezTo>
                  <a:close/>
                </a:path>
              </a:pathLst>
            </a:custGeom>
            <a:solidFill>
              <a:srgbClr val="FFFFFF"/>
            </a:solidFill>
            <a:ln w="2286" cap="flat">
              <a:noFill/>
              <a:prstDash val="solid"/>
              <a:miter/>
            </a:ln>
          </p:spPr>
          <p:txBody>
            <a:bodyPr rtlCol="0" anchor="ctr"/>
            <a:lstStyle/>
            <a:p>
              <a:endParaRPr lang="en-US"/>
            </a:p>
          </p:txBody>
        </p:sp>
        <p:sp>
          <p:nvSpPr>
            <p:cNvPr id="65" name="Freeform 718">
              <a:extLst>
                <a:ext uri="{FF2B5EF4-FFF2-40B4-BE49-F238E27FC236}">
                  <a16:creationId xmlns:a16="http://schemas.microsoft.com/office/drawing/2014/main" id="{B2EE041B-3FC0-B56D-D0E0-6A96093C9D7C}"/>
                </a:ext>
              </a:extLst>
            </p:cNvPr>
            <p:cNvSpPr/>
            <p:nvPr/>
          </p:nvSpPr>
          <p:spPr>
            <a:xfrm>
              <a:off x="7409764" y="2101519"/>
              <a:ext cx="1371" cy="3657"/>
            </a:xfrm>
            <a:custGeom>
              <a:avLst/>
              <a:gdLst>
                <a:gd name="connsiteX0" fmla="*/ 1372 w 1371"/>
                <a:gd name="connsiteY0" fmla="*/ 0 h 3657"/>
                <a:gd name="connsiteX1" fmla="*/ 0 w 1371"/>
                <a:gd name="connsiteY1" fmla="*/ 3658 h 3657"/>
                <a:gd name="connsiteX2" fmla="*/ 1372 w 1371"/>
                <a:gd name="connsiteY2" fmla="*/ 0 h 3657"/>
              </a:gdLst>
              <a:ahLst/>
              <a:cxnLst>
                <a:cxn ang="0">
                  <a:pos x="connsiteX0" y="connsiteY0"/>
                </a:cxn>
                <a:cxn ang="0">
                  <a:pos x="connsiteX1" y="connsiteY1"/>
                </a:cxn>
                <a:cxn ang="0">
                  <a:pos x="connsiteX2" y="connsiteY2"/>
                </a:cxn>
              </a:cxnLst>
              <a:rect l="l" t="t" r="r" b="b"/>
              <a:pathLst>
                <a:path w="1371" h="3657">
                  <a:moveTo>
                    <a:pt x="1372" y="0"/>
                  </a:moveTo>
                  <a:cubicBezTo>
                    <a:pt x="915" y="1143"/>
                    <a:pt x="457" y="2515"/>
                    <a:pt x="0" y="3658"/>
                  </a:cubicBezTo>
                  <a:cubicBezTo>
                    <a:pt x="457" y="2515"/>
                    <a:pt x="915" y="1372"/>
                    <a:pt x="1372" y="0"/>
                  </a:cubicBezTo>
                  <a:close/>
                </a:path>
              </a:pathLst>
            </a:custGeom>
            <a:solidFill>
              <a:srgbClr val="FFFFFF"/>
            </a:solidFill>
            <a:ln w="2286" cap="flat">
              <a:noFill/>
              <a:prstDash val="solid"/>
              <a:miter/>
            </a:ln>
          </p:spPr>
          <p:txBody>
            <a:bodyPr rtlCol="0" anchor="ctr"/>
            <a:lstStyle/>
            <a:p>
              <a:endParaRPr lang="en-US"/>
            </a:p>
          </p:txBody>
        </p:sp>
        <p:sp>
          <p:nvSpPr>
            <p:cNvPr id="66" name="Freeform 719">
              <a:extLst>
                <a:ext uri="{FF2B5EF4-FFF2-40B4-BE49-F238E27FC236}">
                  <a16:creationId xmlns:a16="http://schemas.microsoft.com/office/drawing/2014/main" id="{E9C032A9-D854-5940-08ED-65C11A9B6DA1}"/>
                </a:ext>
              </a:extLst>
            </p:cNvPr>
            <p:cNvSpPr/>
            <p:nvPr/>
          </p:nvSpPr>
          <p:spPr>
            <a:xfrm>
              <a:off x="7377988" y="2141982"/>
              <a:ext cx="9372" cy="1201"/>
            </a:xfrm>
            <a:custGeom>
              <a:avLst/>
              <a:gdLst>
                <a:gd name="connsiteX0" fmla="*/ 9372 w 9372"/>
                <a:gd name="connsiteY0" fmla="*/ 0 h 1201"/>
                <a:gd name="connsiteX1" fmla="*/ 0 w 9372"/>
                <a:gd name="connsiteY1" fmla="*/ 1143 h 1201"/>
                <a:gd name="connsiteX2" fmla="*/ 9372 w 9372"/>
                <a:gd name="connsiteY2" fmla="*/ 0 h 1201"/>
              </a:gdLst>
              <a:ahLst/>
              <a:cxnLst>
                <a:cxn ang="0">
                  <a:pos x="connsiteX0" y="connsiteY0"/>
                </a:cxn>
                <a:cxn ang="0">
                  <a:pos x="connsiteX1" y="connsiteY1"/>
                </a:cxn>
                <a:cxn ang="0">
                  <a:pos x="connsiteX2" y="connsiteY2"/>
                </a:cxn>
              </a:cxnLst>
              <a:rect l="l" t="t" r="r" b="b"/>
              <a:pathLst>
                <a:path w="9372" h="1201">
                  <a:moveTo>
                    <a:pt x="9372" y="0"/>
                  </a:moveTo>
                  <a:cubicBezTo>
                    <a:pt x="6629" y="686"/>
                    <a:pt x="3429" y="1143"/>
                    <a:pt x="0" y="1143"/>
                  </a:cubicBezTo>
                  <a:cubicBezTo>
                    <a:pt x="3657" y="1372"/>
                    <a:pt x="6629" y="914"/>
                    <a:pt x="9372" y="0"/>
                  </a:cubicBezTo>
                  <a:close/>
                </a:path>
              </a:pathLst>
            </a:custGeom>
            <a:solidFill>
              <a:srgbClr val="FFFFFF"/>
            </a:solidFill>
            <a:ln w="2286" cap="flat">
              <a:noFill/>
              <a:prstDash val="solid"/>
              <a:miter/>
            </a:ln>
          </p:spPr>
          <p:txBody>
            <a:bodyPr rtlCol="0" anchor="ctr"/>
            <a:lstStyle/>
            <a:p>
              <a:endParaRPr lang="en-US"/>
            </a:p>
          </p:txBody>
        </p:sp>
        <p:sp>
          <p:nvSpPr>
            <p:cNvPr id="67" name="Freeform 720">
              <a:extLst>
                <a:ext uri="{FF2B5EF4-FFF2-40B4-BE49-F238E27FC236}">
                  <a16:creationId xmlns:a16="http://schemas.microsoft.com/office/drawing/2014/main" id="{D3248D89-5EBE-8C85-42B5-F028B89D917E}"/>
                </a:ext>
              </a:extLst>
            </p:cNvPr>
            <p:cNvSpPr/>
            <p:nvPr/>
          </p:nvSpPr>
          <p:spPr>
            <a:xfrm>
              <a:off x="7292721" y="2076831"/>
              <a:ext cx="2286" cy="6629"/>
            </a:xfrm>
            <a:custGeom>
              <a:avLst/>
              <a:gdLst>
                <a:gd name="connsiteX0" fmla="*/ 0 w 2286"/>
                <a:gd name="connsiteY0" fmla="*/ 0 h 6629"/>
                <a:gd name="connsiteX1" fmla="*/ 0 w 2286"/>
                <a:gd name="connsiteY1" fmla="*/ 6629 h 6629"/>
                <a:gd name="connsiteX2" fmla="*/ 0 w 2286"/>
                <a:gd name="connsiteY2" fmla="*/ 0 h 6629"/>
              </a:gdLst>
              <a:ahLst/>
              <a:cxnLst>
                <a:cxn ang="0">
                  <a:pos x="connsiteX0" y="connsiteY0"/>
                </a:cxn>
                <a:cxn ang="0">
                  <a:pos x="connsiteX1" y="connsiteY1"/>
                </a:cxn>
                <a:cxn ang="0">
                  <a:pos x="connsiteX2" y="connsiteY2"/>
                </a:cxn>
              </a:cxnLst>
              <a:rect l="l" t="t" r="r" b="b"/>
              <a:pathLst>
                <a:path w="2286" h="6629">
                  <a:moveTo>
                    <a:pt x="0" y="0"/>
                  </a:moveTo>
                  <a:cubicBezTo>
                    <a:pt x="0" y="2286"/>
                    <a:pt x="0" y="4572"/>
                    <a:pt x="0" y="6629"/>
                  </a:cubicBezTo>
                  <a:cubicBezTo>
                    <a:pt x="0" y="4572"/>
                    <a:pt x="0" y="2286"/>
                    <a:pt x="0" y="0"/>
                  </a:cubicBezTo>
                  <a:close/>
                </a:path>
              </a:pathLst>
            </a:custGeom>
            <a:solidFill>
              <a:srgbClr val="FFFFFF"/>
            </a:solidFill>
            <a:ln w="2286" cap="flat">
              <a:noFill/>
              <a:prstDash val="solid"/>
              <a:miter/>
            </a:ln>
          </p:spPr>
          <p:txBody>
            <a:bodyPr rtlCol="0" anchor="ctr"/>
            <a:lstStyle/>
            <a:p>
              <a:endParaRPr lang="en-US"/>
            </a:p>
          </p:txBody>
        </p:sp>
        <p:sp>
          <p:nvSpPr>
            <p:cNvPr id="68" name="Freeform 721">
              <a:extLst>
                <a:ext uri="{FF2B5EF4-FFF2-40B4-BE49-F238E27FC236}">
                  <a16:creationId xmlns:a16="http://schemas.microsoft.com/office/drawing/2014/main" id="{D07AB121-CB81-AB54-C251-082E2687673B}"/>
                </a:ext>
              </a:extLst>
            </p:cNvPr>
            <p:cNvSpPr/>
            <p:nvPr/>
          </p:nvSpPr>
          <p:spPr>
            <a:xfrm>
              <a:off x="7327925" y="2133066"/>
              <a:ext cx="8686" cy="4572"/>
            </a:xfrm>
            <a:custGeom>
              <a:avLst/>
              <a:gdLst>
                <a:gd name="connsiteX0" fmla="*/ 8687 w 8686"/>
                <a:gd name="connsiteY0" fmla="*/ 4572 h 4572"/>
                <a:gd name="connsiteX1" fmla="*/ 0 w 8686"/>
                <a:gd name="connsiteY1" fmla="*/ 0 h 4572"/>
                <a:gd name="connsiteX2" fmla="*/ 8687 w 8686"/>
                <a:gd name="connsiteY2" fmla="*/ 4572 h 4572"/>
              </a:gdLst>
              <a:ahLst/>
              <a:cxnLst>
                <a:cxn ang="0">
                  <a:pos x="connsiteX0" y="connsiteY0"/>
                </a:cxn>
                <a:cxn ang="0">
                  <a:pos x="connsiteX1" y="connsiteY1"/>
                </a:cxn>
                <a:cxn ang="0">
                  <a:pos x="connsiteX2" y="connsiteY2"/>
                </a:cxn>
              </a:cxnLst>
              <a:rect l="l" t="t" r="r" b="b"/>
              <a:pathLst>
                <a:path w="8686" h="4572">
                  <a:moveTo>
                    <a:pt x="8687" y="4572"/>
                  </a:moveTo>
                  <a:cubicBezTo>
                    <a:pt x="5030" y="3429"/>
                    <a:pt x="2058" y="1829"/>
                    <a:pt x="0" y="0"/>
                  </a:cubicBezTo>
                  <a:cubicBezTo>
                    <a:pt x="2286" y="1829"/>
                    <a:pt x="5030" y="3429"/>
                    <a:pt x="8687" y="4572"/>
                  </a:cubicBezTo>
                  <a:close/>
                </a:path>
              </a:pathLst>
            </a:custGeom>
            <a:solidFill>
              <a:srgbClr val="FFFFFF"/>
            </a:solidFill>
            <a:ln w="2286" cap="flat">
              <a:noFill/>
              <a:prstDash val="solid"/>
              <a:miter/>
            </a:ln>
          </p:spPr>
          <p:txBody>
            <a:bodyPr rtlCol="0" anchor="ctr"/>
            <a:lstStyle/>
            <a:p>
              <a:endParaRPr lang="en-US"/>
            </a:p>
          </p:txBody>
        </p:sp>
        <p:sp>
          <p:nvSpPr>
            <p:cNvPr id="69" name="Freeform 722">
              <a:extLst>
                <a:ext uri="{FF2B5EF4-FFF2-40B4-BE49-F238E27FC236}">
                  <a16:creationId xmlns:a16="http://schemas.microsoft.com/office/drawing/2014/main" id="{A22F50E5-FB8E-5F8D-6B2A-8EA8CB8394A5}"/>
                </a:ext>
              </a:extLst>
            </p:cNvPr>
            <p:cNvSpPr/>
            <p:nvPr/>
          </p:nvSpPr>
          <p:spPr>
            <a:xfrm>
              <a:off x="6984568" y="1409319"/>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229"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253" name="Freeform 723">
              <a:extLst>
                <a:ext uri="{FF2B5EF4-FFF2-40B4-BE49-F238E27FC236}">
                  <a16:creationId xmlns:a16="http://schemas.microsoft.com/office/drawing/2014/main" id="{B713A411-B93D-2D27-F0CF-EF1D30BB6343}"/>
                </a:ext>
              </a:extLst>
            </p:cNvPr>
            <p:cNvSpPr/>
            <p:nvPr/>
          </p:nvSpPr>
          <p:spPr>
            <a:xfrm>
              <a:off x="6987768" y="1402003"/>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5" y="914"/>
                    <a:pt x="457" y="1829"/>
                    <a:pt x="0" y="2743"/>
                  </a:cubicBezTo>
                  <a:cubicBezTo>
                    <a:pt x="228" y="1600"/>
                    <a:pt x="685" y="914"/>
                    <a:pt x="1143" y="0"/>
                  </a:cubicBezTo>
                  <a:close/>
                </a:path>
              </a:pathLst>
            </a:custGeom>
            <a:solidFill>
              <a:srgbClr val="FFFFFF"/>
            </a:solidFill>
            <a:ln w="2286" cap="flat">
              <a:noFill/>
              <a:prstDash val="solid"/>
              <a:miter/>
            </a:ln>
          </p:spPr>
          <p:txBody>
            <a:bodyPr rtlCol="0" anchor="ctr"/>
            <a:lstStyle/>
            <a:p>
              <a:endParaRPr lang="en-US"/>
            </a:p>
          </p:txBody>
        </p:sp>
        <p:sp>
          <p:nvSpPr>
            <p:cNvPr id="254" name="Freeform 724">
              <a:extLst>
                <a:ext uri="{FF2B5EF4-FFF2-40B4-BE49-F238E27FC236}">
                  <a16:creationId xmlns:a16="http://schemas.microsoft.com/office/drawing/2014/main" id="{119EA756-D827-16B2-66C3-B36C996B9EC0}"/>
                </a:ext>
              </a:extLst>
            </p:cNvPr>
            <p:cNvSpPr/>
            <p:nvPr/>
          </p:nvSpPr>
          <p:spPr>
            <a:xfrm>
              <a:off x="6981367" y="1416862"/>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457" y="1829"/>
                    <a:pt x="914" y="914"/>
                    <a:pt x="1143" y="0"/>
                  </a:cubicBezTo>
                  <a:close/>
                </a:path>
              </a:pathLst>
            </a:custGeom>
            <a:solidFill>
              <a:srgbClr val="FFFFFF"/>
            </a:solidFill>
            <a:ln w="2286" cap="flat">
              <a:noFill/>
              <a:prstDash val="solid"/>
              <a:miter/>
            </a:ln>
          </p:spPr>
          <p:txBody>
            <a:bodyPr rtlCol="0" anchor="ctr"/>
            <a:lstStyle/>
            <a:p>
              <a:endParaRPr lang="en-US"/>
            </a:p>
          </p:txBody>
        </p:sp>
        <p:sp>
          <p:nvSpPr>
            <p:cNvPr id="255" name="Freeform 725">
              <a:extLst>
                <a:ext uri="{FF2B5EF4-FFF2-40B4-BE49-F238E27FC236}">
                  <a16:creationId xmlns:a16="http://schemas.microsoft.com/office/drawing/2014/main" id="{D223213D-6A1A-18FC-B029-F7F82D371209}"/>
                </a:ext>
              </a:extLst>
            </p:cNvPr>
            <p:cNvSpPr/>
            <p:nvPr/>
          </p:nvSpPr>
          <p:spPr>
            <a:xfrm>
              <a:off x="7148931" y="1200607"/>
              <a:ext cx="14859" cy="8686"/>
            </a:xfrm>
            <a:custGeom>
              <a:avLst/>
              <a:gdLst>
                <a:gd name="connsiteX0" fmla="*/ 14859 w 14859"/>
                <a:gd name="connsiteY0" fmla="*/ 0 h 8686"/>
                <a:gd name="connsiteX1" fmla="*/ 0 w 14859"/>
                <a:gd name="connsiteY1" fmla="*/ 8687 h 8686"/>
                <a:gd name="connsiteX2" fmla="*/ 14859 w 14859"/>
                <a:gd name="connsiteY2" fmla="*/ 0 h 8686"/>
              </a:gdLst>
              <a:ahLst/>
              <a:cxnLst>
                <a:cxn ang="0">
                  <a:pos x="connsiteX0" y="connsiteY0"/>
                </a:cxn>
                <a:cxn ang="0">
                  <a:pos x="connsiteX1" y="connsiteY1"/>
                </a:cxn>
                <a:cxn ang="0">
                  <a:pos x="connsiteX2" y="connsiteY2"/>
                </a:cxn>
              </a:cxnLst>
              <a:rect l="l" t="t" r="r" b="b"/>
              <a:pathLst>
                <a:path w="14859" h="8686">
                  <a:moveTo>
                    <a:pt x="14859" y="0"/>
                  </a:moveTo>
                  <a:cubicBezTo>
                    <a:pt x="9829" y="2743"/>
                    <a:pt x="4800" y="5715"/>
                    <a:pt x="0" y="8687"/>
                  </a:cubicBezTo>
                  <a:cubicBezTo>
                    <a:pt x="4800" y="5715"/>
                    <a:pt x="9829" y="2972"/>
                    <a:pt x="14859" y="0"/>
                  </a:cubicBezTo>
                  <a:close/>
                </a:path>
              </a:pathLst>
            </a:custGeom>
            <a:solidFill>
              <a:srgbClr val="FFFFFF"/>
            </a:solidFill>
            <a:ln w="2286" cap="flat">
              <a:noFill/>
              <a:prstDash val="solid"/>
              <a:miter/>
            </a:ln>
          </p:spPr>
          <p:txBody>
            <a:bodyPr rtlCol="0" anchor="ctr"/>
            <a:lstStyle/>
            <a:p>
              <a:endParaRPr lang="en-US"/>
            </a:p>
          </p:txBody>
        </p:sp>
        <p:sp>
          <p:nvSpPr>
            <p:cNvPr id="256" name="Freeform 726">
              <a:extLst>
                <a:ext uri="{FF2B5EF4-FFF2-40B4-BE49-F238E27FC236}">
                  <a16:creationId xmlns:a16="http://schemas.microsoft.com/office/drawing/2014/main" id="{A5EB3E12-2CD5-4884-2A39-3050D4CB317A}"/>
                </a:ext>
              </a:extLst>
            </p:cNvPr>
            <p:cNvSpPr/>
            <p:nvPr/>
          </p:nvSpPr>
          <p:spPr>
            <a:xfrm>
              <a:off x="6853123" y="2095576"/>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5" y="229"/>
                    <a:pt x="457" y="229"/>
                    <a:pt x="0" y="0"/>
                  </a:cubicBezTo>
                  <a:cubicBezTo>
                    <a:pt x="457" y="229"/>
                    <a:pt x="915" y="229"/>
                    <a:pt x="1372" y="457"/>
                  </a:cubicBezTo>
                  <a:close/>
                </a:path>
              </a:pathLst>
            </a:custGeom>
            <a:solidFill>
              <a:srgbClr val="FFFFFF"/>
            </a:solidFill>
            <a:ln w="2286" cap="flat">
              <a:noFill/>
              <a:prstDash val="solid"/>
              <a:miter/>
            </a:ln>
          </p:spPr>
          <p:txBody>
            <a:bodyPr rtlCol="0" anchor="ctr"/>
            <a:lstStyle/>
            <a:p>
              <a:endParaRPr lang="en-US"/>
            </a:p>
          </p:txBody>
        </p:sp>
        <p:sp>
          <p:nvSpPr>
            <p:cNvPr id="257" name="Freeform 727">
              <a:extLst>
                <a:ext uri="{FF2B5EF4-FFF2-40B4-BE49-F238E27FC236}">
                  <a16:creationId xmlns:a16="http://schemas.microsoft.com/office/drawing/2014/main" id="{11F323BE-7305-9790-52A8-6BE054BAC2C3}"/>
                </a:ext>
              </a:extLst>
            </p:cNvPr>
            <p:cNvSpPr/>
            <p:nvPr/>
          </p:nvSpPr>
          <p:spPr>
            <a:xfrm>
              <a:off x="7248829" y="2126665"/>
              <a:ext cx="26517" cy="5486"/>
            </a:xfrm>
            <a:custGeom>
              <a:avLst/>
              <a:gdLst>
                <a:gd name="connsiteX0" fmla="*/ 0 w 26517"/>
                <a:gd name="connsiteY0" fmla="*/ 5486 h 5486"/>
                <a:gd name="connsiteX1" fmla="*/ 17831 w 26517"/>
                <a:gd name="connsiteY1" fmla="*/ 3200 h 5486"/>
                <a:gd name="connsiteX2" fmla="*/ 26517 w 26517"/>
                <a:gd name="connsiteY2" fmla="*/ 0 h 5486"/>
                <a:gd name="connsiteX3" fmla="*/ 17831 w 26517"/>
                <a:gd name="connsiteY3" fmla="*/ 3200 h 5486"/>
                <a:gd name="connsiteX4" fmla="*/ 0 w 26517"/>
                <a:gd name="connsiteY4" fmla="*/ 5486 h 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 h="5486">
                  <a:moveTo>
                    <a:pt x="0" y="5486"/>
                  </a:moveTo>
                  <a:cubicBezTo>
                    <a:pt x="5715" y="5486"/>
                    <a:pt x="11887" y="4572"/>
                    <a:pt x="17831" y="3200"/>
                  </a:cubicBezTo>
                  <a:cubicBezTo>
                    <a:pt x="21031" y="2515"/>
                    <a:pt x="24003" y="1372"/>
                    <a:pt x="26517" y="0"/>
                  </a:cubicBezTo>
                  <a:cubicBezTo>
                    <a:pt x="24003" y="1372"/>
                    <a:pt x="21031" y="2515"/>
                    <a:pt x="17831" y="3200"/>
                  </a:cubicBezTo>
                  <a:cubicBezTo>
                    <a:pt x="11887" y="4572"/>
                    <a:pt x="5715" y="5486"/>
                    <a:pt x="0" y="5486"/>
                  </a:cubicBezTo>
                  <a:close/>
                </a:path>
              </a:pathLst>
            </a:custGeom>
            <a:solidFill>
              <a:srgbClr val="FFFFFF"/>
            </a:solidFill>
            <a:ln w="2286" cap="flat">
              <a:noFill/>
              <a:prstDash val="solid"/>
              <a:miter/>
            </a:ln>
          </p:spPr>
          <p:txBody>
            <a:bodyPr rtlCol="0" anchor="ctr"/>
            <a:lstStyle/>
            <a:p>
              <a:endParaRPr lang="en-US"/>
            </a:p>
          </p:txBody>
        </p:sp>
        <p:sp>
          <p:nvSpPr>
            <p:cNvPr id="258" name="Freeform 728">
              <a:extLst>
                <a:ext uri="{FF2B5EF4-FFF2-40B4-BE49-F238E27FC236}">
                  <a16:creationId xmlns:a16="http://schemas.microsoft.com/office/drawing/2014/main" id="{72E81DFE-CB35-BFE9-6D61-481E5E6B5D00}"/>
                </a:ext>
              </a:extLst>
            </p:cNvPr>
            <p:cNvSpPr/>
            <p:nvPr/>
          </p:nvSpPr>
          <p:spPr>
            <a:xfrm>
              <a:off x="7046976" y="1291361"/>
              <a:ext cx="10058" cy="12801"/>
            </a:xfrm>
            <a:custGeom>
              <a:avLst/>
              <a:gdLst>
                <a:gd name="connsiteX0" fmla="*/ 10058 w 10058"/>
                <a:gd name="connsiteY0" fmla="*/ 0 h 12801"/>
                <a:gd name="connsiteX1" fmla="*/ 0 w 10058"/>
                <a:gd name="connsiteY1" fmla="*/ 12802 h 12801"/>
                <a:gd name="connsiteX2" fmla="*/ 10058 w 10058"/>
                <a:gd name="connsiteY2" fmla="*/ 0 h 12801"/>
              </a:gdLst>
              <a:ahLst/>
              <a:cxnLst>
                <a:cxn ang="0">
                  <a:pos x="connsiteX0" y="connsiteY0"/>
                </a:cxn>
                <a:cxn ang="0">
                  <a:pos x="connsiteX1" y="connsiteY1"/>
                </a:cxn>
                <a:cxn ang="0">
                  <a:pos x="connsiteX2" y="connsiteY2"/>
                </a:cxn>
              </a:cxnLst>
              <a:rect l="l" t="t" r="r" b="b"/>
              <a:pathLst>
                <a:path w="10058" h="12801">
                  <a:moveTo>
                    <a:pt x="10058" y="0"/>
                  </a:moveTo>
                  <a:cubicBezTo>
                    <a:pt x="6629" y="4115"/>
                    <a:pt x="3200" y="8458"/>
                    <a:pt x="0" y="12802"/>
                  </a:cubicBezTo>
                  <a:cubicBezTo>
                    <a:pt x="3200" y="8458"/>
                    <a:pt x="6629" y="4115"/>
                    <a:pt x="10058" y="0"/>
                  </a:cubicBezTo>
                  <a:close/>
                </a:path>
              </a:pathLst>
            </a:custGeom>
            <a:solidFill>
              <a:srgbClr val="FFFFFF"/>
            </a:solidFill>
            <a:ln w="2286" cap="flat">
              <a:noFill/>
              <a:prstDash val="solid"/>
              <a:miter/>
            </a:ln>
          </p:spPr>
          <p:txBody>
            <a:bodyPr rtlCol="0" anchor="ctr"/>
            <a:lstStyle/>
            <a:p>
              <a:endParaRPr lang="en-US"/>
            </a:p>
          </p:txBody>
        </p:sp>
        <p:sp>
          <p:nvSpPr>
            <p:cNvPr id="259" name="Freeform 729">
              <a:extLst>
                <a:ext uri="{FF2B5EF4-FFF2-40B4-BE49-F238E27FC236}">
                  <a16:creationId xmlns:a16="http://schemas.microsoft.com/office/drawing/2014/main" id="{68901C54-475B-299D-381D-0F1DA72F9617}"/>
                </a:ext>
              </a:extLst>
            </p:cNvPr>
            <p:cNvSpPr/>
            <p:nvPr/>
          </p:nvSpPr>
          <p:spPr>
            <a:xfrm>
              <a:off x="7092238" y="1243584"/>
              <a:ext cx="10515" cy="9601"/>
            </a:xfrm>
            <a:custGeom>
              <a:avLst/>
              <a:gdLst>
                <a:gd name="connsiteX0" fmla="*/ 10515 w 10515"/>
                <a:gd name="connsiteY0" fmla="*/ 0 h 9601"/>
                <a:gd name="connsiteX1" fmla="*/ 0 w 10515"/>
                <a:gd name="connsiteY1" fmla="*/ 9601 h 9601"/>
                <a:gd name="connsiteX2" fmla="*/ 10515 w 10515"/>
                <a:gd name="connsiteY2" fmla="*/ 0 h 9601"/>
              </a:gdLst>
              <a:ahLst/>
              <a:cxnLst>
                <a:cxn ang="0">
                  <a:pos x="connsiteX0" y="connsiteY0"/>
                </a:cxn>
                <a:cxn ang="0">
                  <a:pos x="connsiteX1" y="connsiteY1"/>
                </a:cxn>
                <a:cxn ang="0">
                  <a:pos x="connsiteX2" y="connsiteY2"/>
                </a:cxn>
              </a:cxnLst>
              <a:rect l="l" t="t" r="r" b="b"/>
              <a:pathLst>
                <a:path w="10515" h="9601">
                  <a:moveTo>
                    <a:pt x="10515" y="0"/>
                  </a:moveTo>
                  <a:cubicBezTo>
                    <a:pt x="6858" y="3200"/>
                    <a:pt x="3429" y="6401"/>
                    <a:pt x="0" y="9601"/>
                  </a:cubicBezTo>
                  <a:cubicBezTo>
                    <a:pt x="3429" y="6401"/>
                    <a:pt x="6858" y="3200"/>
                    <a:pt x="10515" y="0"/>
                  </a:cubicBezTo>
                  <a:close/>
                </a:path>
              </a:pathLst>
            </a:custGeom>
            <a:solidFill>
              <a:srgbClr val="FFFFFF"/>
            </a:solidFill>
            <a:ln w="2286" cap="flat">
              <a:noFill/>
              <a:prstDash val="solid"/>
              <a:miter/>
            </a:ln>
          </p:spPr>
          <p:txBody>
            <a:bodyPr rtlCol="0" anchor="ctr"/>
            <a:lstStyle/>
            <a:p>
              <a:endParaRPr lang="en-US"/>
            </a:p>
          </p:txBody>
        </p:sp>
        <p:sp>
          <p:nvSpPr>
            <p:cNvPr id="260" name="Freeform 730">
              <a:extLst>
                <a:ext uri="{FF2B5EF4-FFF2-40B4-BE49-F238E27FC236}">
                  <a16:creationId xmlns:a16="http://schemas.microsoft.com/office/drawing/2014/main" id="{0DE88FE5-13B8-6974-C4EC-DB6622040B9C}"/>
                </a:ext>
              </a:extLst>
            </p:cNvPr>
            <p:cNvSpPr/>
            <p:nvPr/>
          </p:nvSpPr>
          <p:spPr>
            <a:xfrm>
              <a:off x="7113270" y="1213637"/>
              <a:ext cx="29260" cy="21259"/>
            </a:xfrm>
            <a:custGeom>
              <a:avLst/>
              <a:gdLst>
                <a:gd name="connsiteX0" fmla="*/ 29261 w 29260"/>
                <a:gd name="connsiteY0" fmla="*/ 0 h 21259"/>
                <a:gd name="connsiteX1" fmla="*/ 0 w 29260"/>
                <a:gd name="connsiteY1" fmla="*/ 21260 h 21259"/>
                <a:gd name="connsiteX2" fmla="*/ 29261 w 29260"/>
                <a:gd name="connsiteY2" fmla="*/ 0 h 21259"/>
              </a:gdLst>
              <a:ahLst/>
              <a:cxnLst>
                <a:cxn ang="0">
                  <a:pos x="connsiteX0" y="connsiteY0"/>
                </a:cxn>
                <a:cxn ang="0">
                  <a:pos x="connsiteX1" y="connsiteY1"/>
                </a:cxn>
                <a:cxn ang="0">
                  <a:pos x="connsiteX2" y="connsiteY2"/>
                </a:cxn>
              </a:cxnLst>
              <a:rect l="l" t="t" r="r" b="b"/>
              <a:pathLst>
                <a:path w="29260" h="21259">
                  <a:moveTo>
                    <a:pt x="29261" y="0"/>
                  </a:moveTo>
                  <a:cubicBezTo>
                    <a:pt x="19202" y="6629"/>
                    <a:pt x="9373" y="13716"/>
                    <a:pt x="0" y="21260"/>
                  </a:cubicBezTo>
                  <a:cubicBezTo>
                    <a:pt x="9373" y="13716"/>
                    <a:pt x="18974" y="6629"/>
                    <a:pt x="29261" y="0"/>
                  </a:cubicBezTo>
                  <a:close/>
                </a:path>
              </a:pathLst>
            </a:custGeom>
            <a:solidFill>
              <a:srgbClr val="FFFFFF"/>
            </a:solidFill>
            <a:ln w="2286" cap="flat">
              <a:noFill/>
              <a:prstDash val="solid"/>
              <a:miter/>
            </a:ln>
          </p:spPr>
          <p:txBody>
            <a:bodyPr rtlCol="0" anchor="ctr"/>
            <a:lstStyle/>
            <a:p>
              <a:endParaRPr lang="en-US"/>
            </a:p>
          </p:txBody>
        </p:sp>
        <p:sp>
          <p:nvSpPr>
            <p:cNvPr id="261" name="Freeform 731">
              <a:extLst>
                <a:ext uri="{FF2B5EF4-FFF2-40B4-BE49-F238E27FC236}">
                  <a16:creationId xmlns:a16="http://schemas.microsoft.com/office/drawing/2014/main" id="{4A7B18F1-5486-117B-6C4F-EC386F38C815}"/>
                </a:ext>
              </a:extLst>
            </p:cNvPr>
            <p:cNvSpPr/>
            <p:nvPr/>
          </p:nvSpPr>
          <p:spPr>
            <a:xfrm>
              <a:off x="7393762" y="1156258"/>
              <a:ext cx="106070" cy="23317"/>
            </a:xfrm>
            <a:custGeom>
              <a:avLst/>
              <a:gdLst>
                <a:gd name="connsiteX0" fmla="*/ 0 w 106070"/>
                <a:gd name="connsiteY0" fmla="*/ 0 h 23317"/>
                <a:gd name="connsiteX1" fmla="*/ 97155 w 106070"/>
                <a:gd name="connsiteY1" fmla="*/ 20345 h 23317"/>
                <a:gd name="connsiteX2" fmla="*/ 106071 w 106070"/>
                <a:gd name="connsiteY2" fmla="*/ 23317 h 23317"/>
                <a:gd name="connsiteX3" fmla="*/ 97155 w 106070"/>
                <a:gd name="connsiteY3" fmla="*/ 20345 h 23317"/>
                <a:gd name="connsiteX4" fmla="*/ 0 w 106070"/>
                <a:gd name="connsiteY4" fmla="*/ 0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70" h="23317">
                  <a:moveTo>
                    <a:pt x="0" y="0"/>
                  </a:moveTo>
                  <a:cubicBezTo>
                    <a:pt x="32690" y="3200"/>
                    <a:pt x="65151" y="10287"/>
                    <a:pt x="97155" y="20345"/>
                  </a:cubicBezTo>
                  <a:cubicBezTo>
                    <a:pt x="100127" y="21260"/>
                    <a:pt x="103099" y="22174"/>
                    <a:pt x="106071" y="23317"/>
                  </a:cubicBezTo>
                  <a:cubicBezTo>
                    <a:pt x="103099" y="22403"/>
                    <a:pt x="100127" y="21260"/>
                    <a:pt x="97155" y="20345"/>
                  </a:cubicBezTo>
                  <a:cubicBezTo>
                    <a:pt x="64923" y="10058"/>
                    <a:pt x="32690" y="3200"/>
                    <a:pt x="0" y="0"/>
                  </a:cubicBezTo>
                  <a:close/>
                </a:path>
              </a:pathLst>
            </a:custGeom>
            <a:solidFill>
              <a:srgbClr val="FFFFFF"/>
            </a:solidFill>
            <a:ln w="2286" cap="flat">
              <a:noFill/>
              <a:prstDash val="solid"/>
              <a:miter/>
            </a:ln>
          </p:spPr>
          <p:txBody>
            <a:bodyPr rtlCol="0" anchor="ctr"/>
            <a:lstStyle/>
            <a:p>
              <a:endParaRPr lang="en-US"/>
            </a:p>
          </p:txBody>
        </p:sp>
        <p:sp>
          <p:nvSpPr>
            <p:cNvPr id="262" name="Freeform 732">
              <a:extLst>
                <a:ext uri="{FF2B5EF4-FFF2-40B4-BE49-F238E27FC236}">
                  <a16:creationId xmlns:a16="http://schemas.microsoft.com/office/drawing/2014/main" id="{7B30D87A-43AA-CF66-ECCF-0736983B788C}"/>
                </a:ext>
              </a:extLst>
            </p:cNvPr>
            <p:cNvSpPr/>
            <p:nvPr/>
          </p:nvSpPr>
          <p:spPr>
            <a:xfrm>
              <a:off x="6838035" y="2086203"/>
              <a:ext cx="5943" cy="4343"/>
            </a:xfrm>
            <a:custGeom>
              <a:avLst/>
              <a:gdLst>
                <a:gd name="connsiteX0" fmla="*/ 5943 w 5943"/>
                <a:gd name="connsiteY0" fmla="*/ 4343 h 4343"/>
                <a:gd name="connsiteX1" fmla="*/ 0 w 5943"/>
                <a:gd name="connsiteY1" fmla="*/ 0 h 4343"/>
                <a:gd name="connsiteX2" fmla="*/ 5943 w 5943"/>
                <a:gd name="connsiteY2" fmla="*/ 4343 h 4343"/>
              </a:gdLst>
              <a:ahLst/>
              <a:cxnLst>
                <a:cxn ang="0">
                  <a:pos x="connsiteX0" y="connsiteY0"/>
                </a:cxn>
                <a:cxn ang="0">
                  <a:pos x="connsiteX1" y="connsiteY1"/>
                </a:cxn>
                <a:cxn ang="0">
                  <a:pos x="connsiteX2" y="connsiteY2"/>
                </a:cxn>
              </a:cxnLst>
              <a:rect l="l" t="t" r="r" b="b"/>
              <a:pathLst>
                <a:path w="5943" h="4343">
                  <a:moveTo>
                    <a:pt x="5943" y="4343"/>
                  </a:moveTo>
                  <a:cubicBezTo>
                    <a:pt x="3886" y="2972"/>
                    <a:pt x="2057" y="1600"/>
                    <a:pt x="0" y="0"/>
                  </a:cubicBezTo>
                  <a:cubicBezTo>
                    <a:pt x="1828" y="1600"/>
                    <a:pt x="3886" y="3200"/>
                    <a:pt x="5943" y="4343"/>
                  </a:cubicBezTo>
                  <a:close/>
                </a:path>
              </a:pathLst>
            </a:custGeom>
            <a:solidFill>
              <a:srgbClr val="FFFFFF"/>
            </a:solidFill>
            <a:ln w="2286" cap="flat">
              <a:noFill/>
              <a:prstDash val="solid"/>
              <a:miter/>
            </a:ln>
          </p:spPr>
          <p:txBody>
            <a:bodyPr rtlCol="0" anchor="ctr"/>
            <a:lstStyle/>
            <a:p>
              <a:endParaRPr lang="en-US"/>
            </a:p>
          </p:txBody>
        </p:sp>
        <p:sp>
          <p:nvSpPr>
            <p:cNvPr id="263" name="Freeform 733">
              <a:extLst>
                <a:ext uri="{FF2B5EF4-FFF2-40B4-BE49-F238E27FC236}">
                  <a16:creationId xmlns:a16="http://schemas.microsoft.com/office/drawing/2014/main" id="{AB9AB4FB-5891-6384-8B86-330C130161F5}"/>
                </a:ext>
              </a:extLst>
            </p:cNvPr>
            <p:cNvSpPr/>
            <p:nvPr/>
          </p:nvSpPr>
          <p:spPr>
            <a:xfrm>
              <a:off x="6995769" y="1367713"/>
              <a:ext cx="10287" cy="19659"/>
            </a:xfrm>
            <a:custGeom>
              <a:avLst/>
              <a:gdLst>
                <a:gd name="connsiteX0" fmla="*/ 10287 w 10287"/>
                <a:gd name="connsiteY0" fmla="*/ 0 h 19659"/>
                <a:gd name="connsiteX1" fmla="*/ 0 w 10287"/>
                <a:gd name="connsiteY1" fmla="*/ 19660 h 19659"/>
                <a:gd name="connsiteX2" fmla="*/ 10287 w 10287"/>
                <a:gd name="connsiteY2" fmla="*/ 0 h 19659"/>
              </a:gdLst>
              <a:ahLst/>
              <a:cxnLst>
                <a:cxn ang="0">
                  <a:pos x="connsiteX0" y="connsiteY0"/>
                </a:cxn>
                <a:cxn ang="0">
                  <a:pos x="connsiteX1" y="connsiteY1"/>
                </a:cxn>
                <a:cxn ang="0">
                  <a:pos x="connsiteX2" y="connsiteY2"/>
                </a:cxn>
              </a:cxnLst>
              <a:rect l="l" t="t" r="r" b="b"/>
              <a:pathLst>
                <a:path w="10287" h="19659">
                  <a:moveTo>
                    <a:pt x="10287" y="0"/>
                  </a:moveTo>
                  <a:cubicBezTo>
                    <a:pt x="6858" y="6401"/>
                    <a:pt x="3429" y="13030"/>
                    <a:pt x="0" y="19660"/>
                  </a:cubicBezTo>
                  <a:cubicBezTo>
                    <a:pt x="3429" y="12802"/>
                    <a:pt x="6858" y="6401"/>
                    <a:pt x="10287" y="0"/>
                  </a:cubicBezTo>
                  <a:close/>
                </a:path>
              </a:pathLst>
            </a:custGeom>
            <a:solidFill>
              <a:srgbClr val="FFFFFF"/>
            </a:solidFill>
            <a:ln w="2286" cap="flat">
              <a:noFill/>
              <a:prstDash val="solid"/>
              <a:miter/>
            </a:ln>
          </p:spPr>
          <p:txBody>
            <a:bodyPr rtlCol="0" anchor="ctr"/>
            <a:lstStyle/>
            <a:p>
              <a:endParaRPr lang="en-US"/>
            </a:p>
          </p:txBody>
        </p:sp>
        <p:sp>
          <p:nvSpPr>
            <p:cNvPr id="264" name="Freeform 734">
              <a:extLst>
                <a:ext uri="{FF2B5EF4-FFF2-40B4-BE49-F238E27FC236}">
                  <a16:creationId xmlns:a16="http://schemas.microsoft.com/office/drawing/2014/main" id="{DB538B94-7DD6-79A1-1563-615BA0A9B46F}"/>
                </a:ext>
              </a:extLst>
            </p:cNvPr>
            <p:cNvSpPr/>
            <p:nvPr/>
          </p:nvSpPr>
          <p:spPr>
            <a:xfrm>
              <a:off x="7017029" y="1336167"/>
              <a:ext cx="7772" cy="12573"/>
            </a:xfrm>
            <a:custGeom>
              <a:avLst/>
              <a:gdLst>
                <a:gd name="connsiteX0" fmla="*/ 7773 w 7772"/>
                <a:gd name="connsiteY0" fmla="*/ 0 h 12573"/>
                <a:gd name="connsiteX1" fmla="*/ 0 w 7772"/>
                <a:gd name="connsiteY1" fmla="*/ 12573 h 12573"/>
                <a:gd name="connsiteX2" fmla="*/ 7773 w 7772"/>
                <a:gd name="connsiteY2" fmla="*/ 0 h 12573"/>
              </a:gdLst>
              <a:ahLst/>
              <a:cxnLst>
                <a:cxn ang="0">
                  <a:pos x="connsiteX0" y="connsiteY0"/>
                </a:cxn>
                <a:cxn ang="0">
                  <a:pos x="connsiteX1" y="connsiteY1"/>
                </a:cxn>
                <a:cxn ang="0">
                  <a:pos x="connsiteX2" y="connsiteY2"/>
                </a:cxn>
              </a:cxnLst>
              <a:rect l="l" t="t" r="r" b="b"/>
              <a:pathLst>
                <a:path w="7772" h="12573">
                  <a:moveTo>
                    <a:pt x="7773" y="0"/>
                  </a:moveTo>
                  <a:cubicBezTo>
                    <a:pt x="5258" y="4115"/>
                    <a:pt x="2515" y="8230"/>
                    <a:pt x="0" y="12573"/>
                  </a:cubicBezTo>
                  <a:cubicBezTo>
                    <a:pt x="2515" y="8230"/>
                    <a:pt x="5030" y="4115"/>
                    <a:pt x="7773" y="0"/>
                  </a:cubicBezTo>
                  <a:close/>
                </a:path>
              </a:pathLst>
            </a:custGeom>
            <a:solidFill>
              <a:srgbClr val="FFFFFF"/>
            </a:solidFill>
            <a:ln w="2286" cap="flat">
              <a:noFill/>
              <a:prstDash val="solid"/>
              <a:miter/>
            </a:ln>
          </p:spPr>
          <p:txBody>
            <a:bodyPr rtlCol="0" anchor="ctr"/>
            <a:lstStyle/>
            <a:p>
              <a:endParaRPr lang="en-US"/>
            </a:p>
          </p:txBody>
        </p:sp>
        <p:sp>
          <p:nvSpPr>
            <p:cNvPr id="265" name="Freeform 735">
              <a:extLst>
                <a:ext uri="{FF2B5EF4-FFF2-40B4-BE49-F238E27FC236}">
                  <a16:creationId xmlns:a16="http://schemas.microsoft.com/office/drawing/2014/main" id="{BCF951DE-A047-D128-CE8F-8EBAB62241CA}"/>
                </a:ext>
              </a:extLst>
            </p:cNvPr>
            <p:cNvSpPr/>
            <p:nvPr/>
          </p:nvSpPr>
          <p:spPr>
            <a:xfrm>
              <a:off x="6991197" y="1394460"/>
              <a:ext cx="1143" cy="2286"/>
            </a:xfrm>
            <a:custGeom>
              <a:avLst/>
              <a:gdLst>
                <a:gd name="connsiteX0" fmla="*/ 1143 w 1143"/>
                <a:gd name="connsiteY0" fmla="*/ 0 h 2286"/>
                <a:gd name="connsiteX1" fmla="*/ 0 w 1143"/>
                <a:gd name="connsiteY1" fmla="*/ 2286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5" y="686"/>
                    <a:pt x="457" y="1600"/>
                    <a:pt x="0" y="2286"/>
                  </a:cubicBezTo>
                  <a:cubicBezTo>
                    <a:pt x="457" y="1600"/>
                    <a:pt x="685" y="914"/>
                    <a:pt x="1143" y="0"/>
                  </a:cubicBezTo>
                  <a:close/>
                </a:path>
              </a:pathLst>
            </a:custGeom>
            <a:solidFill>
              <a:srgbClr val="FFFFFF"/>
            </a:solidFill>
            <a:ln w="2286" cap="flat">
              <a:noFill/>
              <a:prstDash val="solid"/>
              <a:miter/>
            </a:ln>
          </p:spPr>
          <p:txBody>
            <a:bodyPr rtlCol="0" anchor="ctr"/>
            <a:lstStyle/>
            <a:p>
              <a:endParaRPr lang="en-US"/>
            </a:p>
          </p:txBody>
        </p:sp>
        <p:sp>
          <p:nvSpPr>
            <p:cNvPr id="266" name="Freeform 736">
              <a:extLst>
                <a:ext uri="{FF2B5EF4-FFF2-40B4-BE49-F238E27FC236}">
                  <a16:creationId xmlns:a16="http://schemas.microsoft.com/office/drawing/2014/main" id="{4C064BFC-DF35-2121-C6BB-948581561C80}"/>
                </a:ext>
              </a:extLst>
            </p:cNvPr>
            <p:cNvSpPr/>
            <p:nvPr/>
          </p:nvSpPr>
          <p:spPr>
            <a:xfrm>
              <a:off x="6971309" y="1447266"/>
              <a:ext cx="685" cy="2514"/>
            </a:xfrm>
            <a:custGeom>
              <a:avLst/>
              <a:gdLst>
                <a:gd name="connsiteX0" fmla="*/ 686 w 685"/>
                <a:gd name="connsiteY0" fmla="*/ 0 h 2514"/>
                <a:gd name="connsiteX1" fmla="*/ 0 w 685"/>
                <a:gd name="connsiteY1" fmla="*/ 2515 h 2514"/>
                <a:gd name="connsiteX2" fmla="*/ 686 w 685"/>
                <a:gd name="connsiteY2" fmla="*/ 0 h 2514"/>
              </a:gdLst>
              <a:ahLst/>
              <a:cxnLst>
                <a:cxn ang="0">
                  <a:pos x="connsiteX0" y="connsiteY0"/>
                </a:cxn>
                <a:cxn ang="0">
                  <a:pos x="connsiteX1" y="connsiteY1"/>
                </a:cxn>
                <a:cxn ang="0">
                  <a:pos x="connsiteX2" y="connsiteY2"/>
                </a:cxn>
              </a:cxnLst>
              <a:rect l="l" t="t" r="r" b="b"/>
              <a:pathLst>
                <a:path w="685" h="2514">
                  <a:moveTo>
                    <a:pt x="686" y="0"/>
                  </a:moveTo>
                  <a:cubicBezTo>
                    <a:pt x="458" y="914"/>
                    <a:pt x="229" y="1600"/>
                    <a:pt x="0" y="2515"/>
                  </a:cubicBezTo>
                  <a:cubicBezTo>
                    <a:pt x="229" y="1600"/>
                    <a:pt x="458" y="686"/>
                    <a:pt x="686" y="0"/>
                  </a:cubicBezTo>
                  <a:close/>
                </a:path>
              </a:pathLst>
            </a:custGeom>
            <a:solidFill>
              <a:srgbClr val="FFFFFF"/>
            </a:solidFill>
            <a:ln w="2286" cap="flat">
              <a:noFill/>
              <a:prstDash val="solid"/>
              <a:miter/>
            </a:ln>
          </p:spPr>
          <p:txBody>
            <a:bodyPr rtlCol="0" anchor="ctr"/>
            <a:lstStyle/>
            <a:p>
              <a:endParaRPr lang="en-US"/>
            </a:p>
          </p:txBody>
        </p:sp>
        <p:sp>
          <p:nvSpPr>
            <p:cNvPr id="267" name="Freeform 737">
              <a:extLst>
                <a:ext uri="{FF2B5EF4-FFF2-40B4-BE49-F238E27FC236}">
                  <a16:creationId xmlns:a16="http://schemas.microsoft.com/office/drawing/2014/main" id="{B42BA011-A22C-D103-0588-9DD6AE0AED10}"/>
                </a:ext>
              </a:extLst>
            </p:cNvPr>
            <p:cNvSpPr/>
            <p:nvPr/>
          </p:nvSpPr>
          <p:spPr>
            <a:xfrm>
              <a:off x="6973595" y="1439494"/>
              <a:ext cx="914" cy="2514"/>
            </a:xfrm>
            <a:custGeom>
              <a:avLst/>
              <a:gdLst>
                <a:gd name="connsiteX0" fmla="*/ 915 w 914"/>
                <a:gd name="connsiteY0" fmla="*/ 0 h 2514"/>
                <a:gd name="connsiteX1" fmla="*/ 0 w 914"/>
                <a:gd name="connsiteY1" fmla="*/ 2515 h 2514"/>
                <a:gd name="connsiteX2" fmla="*/ 915 w 914"/>
                <a:gd name="connsiteY2" fmla="*/ 0 h 2514"/>
              </a:gdLst>
              <a:ahLst/>
              <a:cxnLst>
                <a:cxn ang="0">
                  <a:pos x="connsiteX0" y="connsiteY0"/>
                </a:cxn>
                <a:cxn ang="0">
                  <a:pos x="connsiteX1" y="connsiteY1"/>
                </a:cxn>
                <a:cxn ang="0">
                  <a:pos x="connsiteX2" y="connsiteY2"/>
                </a:cxn>
              </a:cxnLst>
              <a:rect l="l" t="t" r="r" b="b"/>
              <a:pathLst>
                <a:path w="914" h="2514">
                  <a:moveTo>
                    <a:pt x="915" y="0"/>
                  </a:moveTo>
                  <a:cubicBezTo>
                    <a:pt x="686" y="914"/>
                    <a:pt x="458" y="1600"/>
                    <a:pt x="0" y="2515"/>
                  </a:cubicBezTo>
                  <a:cubicBezTo>
                    <a:pt x="229" y="1600"/>
                    <a:pt x="458" y="914"/>
                    <a:pt x="915" y="0"/>
                  </a:cubicBezTo>
                  <a:close/>
                </a:path>
              </a:pathLst>
            </a:custGeom>
            <a:solidFill>
              <a:srgbClr val="FFFFFF"/>
            </a:solidFill>
            <a:ln w="2286" cap="flat">
              <a:noFill/>
              <a:prstDash val="solid"/>
              <a:miter/>
            </a:ln>
          </p:spPr>
          <p:txBody>
            <a:bodyPr rtlCol="0" anchor="ctr"/>
            <a:lstStyle/>
            <a:p>
              <a:endParaRPr lang="en-US"/>
            </a:p>
          </p:txBody>
        </p:sp>
        <p:sp>
          <p:nvSpPr>
            <p:cNvPr id="268" name="Freeform 738">
              <a:extLst>
                <a:ext uri="{FF2B5EF4-FFF2-40B4-BE49-F238E27FC236}">
                  <a16:creationId xmlns:a16="http://schemas.microsoft.com/office/drawing/2014/main" id="{4ADF5D78-740B-A836-106A-1AA85B06FEF1}"/>
                </a:ext>
              </a:extLst>
            </p:cNvPr>
            <p:cNvSpPr/>
            <p:nvPr/>
          </p:nvSpPr>
          <p:spPr>
            <a:xfrm>
              <a:off x="6774942" y="1787423"/>
              <a:ext cx="2286" cy="5943"/>
            </a:xfrm>
            <a:custGeom>
              <a:avLst/>
              <a:gdLst>
                <a:gd name="connsiteX0" fmla="*/ 2286 w 2286"/>
                <a:gd name="connsiteY0" fmla="*/ 5944 h 5943"/>
                <a:gd name="connsiteX1" fmla="*/ 0 w 2286"/>
                <a:gd name="connsiteY1" fmla="*/ 0 h 5943"/>
                <a:gd name="connsiteX2" fmla="*/ 2286 w 2286"/>
                <a:gd name="connsiteY2" fmla="*/ 5944 h 5943"/>
              </a:gdLst>
              <a:ahLst/>
              <a:cxnLst>
                <a:cxn ang="0">
                  <a:pos x="connsiteX0" y="connsiteY0"/>
                </a:cxn>
                <a:cxn ang="0">
                  <a:pos x="connsiteX1" y="connsiteY1"/>
                </a:cxn>
                <a:cxn ang="0">
                  <a:pos x="connsiteX2" y="connsiteY2"/>
                </a:cxn>
              </a:cxnLst>
              <a:rect l="l" t="t" r="r" b="b"/>
              <a:pathLst>
                <a:path w="2286" h="5943">
                  <a:moveTo>
                    <a:pt x="2286" y="5944"/>
                  </a:moveTo>
                  <a:cubicBezTo>
                    <a:pt x="1600" y="3886"/>
                    <a:pt x="686" y="2057"/>
                    <a:pt x="0" y="0"/>
                  </a:cubicBezTo>
                  <a:cubicBezTo>
                    <a:pt x="686" y="2057"/>
                    <a:pt x="1372" y="4115"/>
                    <a:pt x="2286" y="5944"/>
                  </a:cubicBezTo>
                  <a:close/>
                </a:path>
              </a:pathLst>
            </a:custGeom>
            <a:solidFill>
              <a:srgbClr val="FFFFFF"/>
            </a:solidFill>
            <a:ln w="2286" cap="flat">
              <a:noFill/>
              <a:prstDash val="solid"/>
              <a:miter/>
            </a:ln>
          </p:spPr>
          <p:txBody>
            <a:bodyPr rtlCol="0" anchor="ctr"/>
            <a:lstStyle/>
            <a:p>
              <a:endParaRPr lang="en-US"/>
            </a:p>
          </p:txBody>
        </p:sp>
        <p:sp>
          <p:nvSpPr>
            <p:cNvPr id="269" name="Freeform 739">
              <a:extLst>
                <a:ext uri="{FF2B5EF4-FFF2-40B4-BE49-F238E27FC236}">
                  <a16:creationId xmlns:a16="http://schemas.microsoft.com/office/drawing/2014/main" id="{6797C010-155A-6B7C-3686-CB18D1FE92C4}"/>
                </a:ext>
              </a:extLst>
            </p:cNvPr>
            <p:cNvSpPr/>
            <p:nvPr/>
          </p:nvSpPr>
          <p:spPr>
            <a:xfrm>
              <a:off x="6969023" y="1454810"/>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8" y="686"/>
                    <a:pt x="229" y="1600"/>
                    <a:pt x="0" y="2286"/>
                  </a:cubicBezTo>
                  <a:cubicBezTo>
                    <a:pt x="229" y="1600"/>
                    <a:pt x="458" y="914"/>
                    <a:pt x="686" y="0"/>
                  </a:cubicBezTo>
                  <a:close/>
                </a:path>
              </a:pathLst>
            </a:custGeom>
            <a:solidFill>
              <a:srgbClr val="FFFFFF"/>
            </a:solidFill>
            <a:ln w="2286" cap="flat">
              <a:noFill/>
              <a:prstDash val="solid"/>
              <a:miter/>
            </a:ln>
          </p:spPr>
          <p:txBody>
            <a:bodyPr rtlCol="0" anchor="ctr"/>
            <a:lstStyle/>
            <a:p>
              <a:endParaRPr lang="en-US"/>
            </a:p>
          </p:txBody>
        </p:sp>
        <p:sp>
          <p:nvSpPr>
            <p:cNvPr id="270" name="Freeform 740">
              <a:extLst>
                <a:ext uri="{FF2B5EF4-FFF2-40B4-BE49-F238E27FC236}">
                  <a16:creationId xmlns:a16="http://schemas.microsoft.com/office/drawing/2014/main" id="{69D044B8-651C-F75C-7D94-A9EDEECDC005}"/>
                </a:ext>
              </a:extLst>
            </p:cNvPr>
            <p:cNvSpPr/>
            <p:nvPr/>
          </p:nvSpPr>
          <p:spPr>
            <a:xfrm>
              <a:off x="6967194" y="1462811"/>
              <a:ext cx="457" cy="2057"/>
            </a:xfrm>
            <a:custGeom>
              <a:avLst/>
              <a:gdLst>
                <a:gd name="connsiteX0" fmla="*/ 457 w 457"/>
                <a:gd name="connsiteY0" fmla="*/ 0 h 2057"/>
                <a:gd name="connsiteX1" fmla="*/ 0 w 457"/>
                <a:gd name="connsiteY1" fmla="*/ 2057 h 2057"/>
                <a:gd name="connsiteX2" fmla="*/ 457 w 457"/>
                <a:gd name="connsiteY2" fmla="*/ 0 h 2057"/>
              </a:gdLst>
              <a:ahLst/>
              <a:cxnLst>
                <a:cxn ang="0">
                  <a:pos x="connsiteX0" y="connsiteY0"/>
                </a:cxn>
                <a:cxn ang="0">
                  <a:pos x="connsiteX1" y="connsiteY1"/>
                </a:cxn>
                <a:cxn ang="0">
                  <a:pos x="connsiteX2" y="connsiteY2"/>
                </a:cxn>
              </a:cxnLst>
              <a:rect l="l" t="t" r="r" b="b"/>
              <a:pathLst>
                <a:path w="457" h="2057">
                  <a:moveTo>
                    <a:pt x="457" y="0"/>
                  </a:moveTo>
                  <a:cubicBezTo>
                    <a:pt x="228" y="686"/>
                    <a:pt x="0" y="1372"/>
                    <a:pt x="0" y="2057"/>
                  </a:cubicBezTo>
                  <a:cubicBezTo>
                    <a:pt x="228" y="1372"/>
                    <a:pt x="228" y="686"/>
                    <a:pt x="457" y="0"/>
                  </a:cubicBezTo>
                  <a:close/>
                </a:path>
              </a:pathLst>
            </a:custGeom>
            <a:solidFill>
              <a:srgbClr val="FFFFFF"/>
            </a:solidFill>
            <a:ln w="2286" cap="flat">
              <a:noFill/>
              <a:prstDash val="solid"/>
              <a:miter/>
            </a:ln>
          </p:spPr>
          <p:txBody>
            <a:bodyPr rtlCol="0" anchor="ctr"/>
            <a:lstStyle/>
            <a:p>
              <a:endParaRPr lang="en-US"/>
            </a:p>
          </p:txBody>
        </p:sp>
        <p:sp>
          <p:nvSpPr>
            <p:cNvPr id="271" name="Freeform 741">
              <a:extLst>
                <a:ext uri="{FF2B5EF4-FFF2-40B4-BE49-F238E27FC236}">
                  <a16:creationId xmlns:a16="http://schemas.microsoft.com/office/drawing/2014/main" id="{FC4FC272-83A0-CE40-E12E-0C56D968B035}"/>
                </a:ext>
              </a:extLst>
            </p:cNvPr>
            <p:cNvSpPr/>
            <p:nvPr/>
          </p:nvSpPr>
          <p:spPr>
            <a:xfrm>
              <a:off x="6965365" y="1470583"/>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8" y="686"/>
                    <a:pt x="228" y="1143"/>
                    <a:pt x="0" y="1829"/>
                  </a:cubicBezTo>
                  <a:cubicBezTo>
                    <a:pt x="0" y="1143"/>
                    <a:pt x="228" y="686"/>
                    <a:pt x="457" y="0"/>
                  </a:cubicBezTo>
                  <a:close/>
                </a:path>
              </a:pathLst>
            </a:custGeom>
            <a:solidFill>
              <a:srgbClr val="FFFFFF"/>
            </a:solidFill>
            <a:ln w="2286" cap="flat">
              <a:noFill/>
              <a:prstDash val="solid"/>
              <a:miter/>
            </a:ln>
          </p:spPr>
          <p:txBody>
            <a:bodyPr rtlCol="0" anchor="ctr"/>
            <a:lstStyle/>
            <a:p>
              <a:endParaRPr lang="en-US"/>
            </a:p>
          </p:txBody>
        </p:sp>
        <p:sp>
          <p:nvSpPr>
            <p:cNvPr id="272" name="Freeform 742">
              <a:extLst>
                <a:ext uri="{FF2B5EF4-FFF2-40B4-BE49-F238E27FC236}">
                  <a16:creationId xmlns:a16="http://schemas.microsoft.com/office/drawing/2014/main" id="{0E0A6699-1B2C-DE19-FE42-A36779B1DF60}"/>
                </a:ext>
              </a:extLst>
            </p:cNvPr>
            <p:cNvSpPr/>
            <p:nvPr/>
          </p:nvSpPr>
          <p:spPr>
            <a:xfrm>
              <a:off x="6788200" y="1823313"/>
              <a:ext cx="2514" cy="8686"/>
            </a:xfrm>
            <a:custGeom>
              <a:avLst/>
              <a:gdLst>
                <a:gd name="connsiteX0" fmla="*/ 2514 w 2514"/>
                <a:gd name="connsiteY0" fmla="*/ 8687 h 8686"/>
                <a:gd name="connsiteX1" fmla="*/ 0 w 2514"/>
                <a:gd name="connsiteY1" fmla="*/ 0 h 8686"/>
                <a:gd name="connsiteX2" fmla="*/ 2514 w 2514"/>
                <a:gd name="connsiteY2" fmla="*/ 8687 h 8686"/>
              </a:gdLst>
              <a:ahLst/>
              <a:cxnLst>
                <a:cxn ang="0">
                  <a:pos x="connsiteX0" y="connsiteY0"/>
                </a:cxn>
                <a:cxn ang="0">
                  <a:pos x="connsiteX1" y="connsiteY1"/>
                </a:cxn>
                <a:cxn ang="0">
                  <a:pos x="connsiteX2" y="connsiteY2"/>
                </a:cxn>
              </a:cxnLst>
              <a:rect l="l" t="t" r="r" b="b"/>
              <a:pathLst>
                <a:path w="2514" h="8686">
                  <a:moveTo>
                    <a:pt x="2514" y="8687"/>
                  </a:moveTo>
                  <a:cubicBezTo>
                    <a:pt x="1829" y="6172"/>
                    <a:pt x="1143" y="3200"/>
                    <a:pt x="0" y="0"/>
                  </a:cubicBezTo>
                  <a:cubicBezTo>
                    <a:pt x="1143" y="3429"/>
                    <a:pt x="2057" y="6172"/>
                    <a:pt x="2514" y="8687"/>
                  </a:cubicBezTo>
                  <a:close/>
                </a:path>
              </a:pathLst>
            </a:custGeom>
            <a:solidFill>
              <a:srgbClr val="FFFFFF"/>
            </a:solidFill>
            <a:ln w="2286" cap="flat">
              <a:noFill/>
              <a:prstDash val="solid"/>
              <a:miter/>
            </a:ln>
          </p:spPr>
          <p:txBody>
            <a:bodyPr rtlCol="0" anchor="ctr"/>
            <a:lstStyle/>
            <a:p>
              <a:endParaRPr lang="en-US"/>
            </a:p>
          </p:txBody>
        </p:sp>
        <p:sp>
          <p:nvSpPr>
            <p:cNvPr id="273" name="Freeform 743">
              <a:extLst>
                <a:ext uri="{FF2B5EF4-FFF2-40B4-BE49-F238E27FC236}">
                  <a16:creationId xmlns:a16="http://schemas.microsoft.com/office/drawing/2014/main" id="{24B060BC-A36B-8E02-B399-6820F456DDE8}"/>
                </a:ext>
              </a:extLst>
            </p:cNvPr>
            <p:cNvSpPr/>
            <p:nvPr/>
          </p:nvSpPr>
          <p:spPr>
            <a:xfrm>
              <a:off x="6978853" y="1424406"/>
              <a:ext cx="914" cy="2743"/>
            </a:xfrm>
            <a:custGeom>
              <a:avLst/>
              <a:gdLst>
                <a:gd name="connsiteX0" fmla="*/ 915 w 914"/>
                <a:gd name="connsiteY0" fmla="*/ 0 h 2743"/>
                <a:gd name="connsiteX1" fmla="*/ 0 w 914"/>
                <a:gd name="connsiteY1" fmla="*/ 2743 h 2743"/>
                <a:gd name="connsiteX2" fmla="*/ 915 w 914"/>
                <a:gd name="connsiteY2" fmla="*/ 0 h 2743"/>
              </a:gdLst>
              <a:ahLst/>
              <a:cxnLst>
                <a:cxn ang="0">
                  <a:pos x="connsiteX0" y="connsiteY0"/>
                </a:cxn>
                <a:cxn ang="0">
                  <a:pos x="connsiteX1" y="connsiteY1"/>
                </a:cxn>
                <a:cxn ang="0">
                  <a:pos x="connsiteX2" y="connsiteY2"/>
                </a:cxn>
              </a:cxnLst>
              <a:rect l="l" t="t" r="r" b="b"/>
              <a:pathLst>
                <a:path w="914" h="2743">
                  <a:moveTo>
                    <a:pt x="915" y="0"/>
                  </a:moveTo>
                  <a:cubicBezTo>
                    <a:pt x="457" y="914"/>
                    <a:pt x="229" y="1829"/>
                    <a:pt x="0" y="2743"/>
                  </a:cubicBezTo>
                  <a:cubicBezTo>
                    <a:pt x="229" y="1829"/>
                    <a:pt x="457" y="914"/>
                    <a:pt x="915" y="0"/>
                  </a:cubicBezTo>
                  <a:close/>
                </a:path>
              </a:pathLst>
            </a:custGeom>
            <a:solidFill>
              <a:srgbClr val="FFFFFF"/>
            </a:solidFill>
            <a:ln w="2286" cap="flat">
              <a:noFill/>
              <a:prstDash val="solid"/>
              <a:miter/>
            </a:ln>
          </p:spPr>
          <p:txBody>
            <a:bodyPr rtlCol="0" anchor="ctr"/>
            <a:lstStyle/>
            <a:p>
              <a:endParaRPr lang="en-US"/>
            </a:p>
          </p:txBody>
        </p:sp>
        <p:sp>
          <p:nvSpPr>
            <p:cNvPr id="274" name="Freeform 744">
              <a:extLst>
                <a:ext uri="{FF2B5EF4-FFF2-40B4-BE49-F238E27FC236}">
                  <a16:creationId xmlns:a16="http://schemas.microsoft.com/office/drawing/2014/main" id="{5D0C5033-6944-64A3-19A9-374063784F24}"/>
                </a:ext>
              </a:extLst>
            </p:cNvPr>
            <p:cNvSpPr/>
            <p:nvPr/>
          </p:nvSpPr>
          <p:spPr>
            <a:xfrm>
              <a:off x="6782943" y="1809140"/>
              <a:ext cx="3886" cy="10744"/>
            </a:xfrm>
            <a:custGeom>
              <a:avLst/>
              <a:gdLst>
                <a:gd name="connsiteX0" fmla="*/ 3886 w 3886"/>
                <a:gd name="connsiteY0" fmla="*/ 10744 h 10744"/>
                <a:gd name="connsiteX1" fmla="*/ 0 w 3886"/>
                <a:gd name="connsiteY1" fmla="*/ 0 h 10744"/>
                <a:gd name="connsiteX2" fmla="*/ 3886 w 3886"/>
                <a:gd name="connsiteY2" fmla="*/ 10744 h 10744"/>
              </a:gdLst>
              <a:ahLst/>
              <a:cxnLst>
                <a:cxn ang="0">
                  <a:pos x="connsiteX0" y="connsiteY0"/>
                </a:cxn>
                <a:cxn ang="0">
                  <a:pos x="connsiteX1" y="connsiteY1"/>
                </a:cxn>
                <a:cxn ang="0">
                  <a:pos x="connsiteX2" y="connsiteY2"/>
                </a:cxn>
              </a:cxnLst>
              <a:rect l="l" t="t" r="r" b="b"/>
              <a:pathLst>
                <a:path w="3886" h="10744">
                  <a:moveTo>
                    <a:pt x="3886" y="10744"/>
                  </a:moveTo>
                  <a:cubicBezTo>
                    <a:pt x="2515" y="7087"/>
                    <a:pt x="1372" y="3658"/>
                    <a:pt x="0" y="0"/>
                  </a:cubicBezTo>
                  <a:cubicBezTo>
                    <a:pt x="1372" y="3429"/>
                    <a:pt x="2743" y="7087"/>
                    <a:pt x="3886" y="10744"/>
                  </a:cubicBezTo>
                  <a:close/>
                </a:path>
              </a:pathLst>
            </a:custGeom>
            <a:solidFill>
              <a:srgbClr val="FFFFFF"/>
            </a:solidFill>
            <a:ln w="2286" cap="flat">
              <a:noFill/>
              <a:prstDash val="solid"/>
              <a:miter/>
            </a:ln>
          </p:spPr>
          <p:txBody>
            <a:bodyPr rtlCol="0" anchor="ctr"/>
            <a:lstStyle/>
            <a:p>
              <a:endParaRPr lang="en-US"/>
            </a:p>
          </p:txBody>
        </p:sp>
        <p:sp>
          <p:nvSpPr>
            <p:cNvPr id="275" name="Freeform 745">
              <a:extLst>
                <a:ext uri="{FF2B5EF4-FFF2-40B4-BE49-F238E27FC236}">
                  <a16:creationId xmlns:a16="http://schemas.microsoft.com/office/drawing/2014/main" id="{4AEDD43C-A33D-7A22-72CA-70EFCEC5EFDC}"/>
                </a:ext>
              </a:extLst>
            </p:cNvPr>
            <p:cNvSpPr/>
            <p:nvPr/>
          </p:nvSpPr>
          <p:spPr>
            <a:xfrm>
              <a:off x="7204710" y="2107920"/>
              <a:ext cx="27660" cy="22402"/>
            </a:xfrm>
            <a:custGeom>
              <a:avLst/>
              <a:gdLst>
                <a:gd name="connsiteX0" fmla="*/ 4115 w 27660"/>
                <a:gd name="connsiteY0" fmla="*/ 7315 h 22402"/>
                <a:gd name="connsiteX1" fmla="*/ 0 w 27660"/>
                <a:gd name="connsiteY1" fmla="*/ 0 h 22402"/>
                <a:gd name="connsiteX2" fmla="*/ 4115 w 27660"/>
                <a:gd name="connsiteY2" fmla="*/ 7315 h 22402"/>
                <a:gd name="connsiteX3" fmla="*/ 27661 w 27660"/>
                <a:gd name="connsiteY3" fmla="*/ 22403 h 22402"/>
                <a:gd name="connsiteX4" fmla="*/ 4115 w 27660"/>
                <a:gd name="connsiteY4" fmla="*/ 7315 h 22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0" h="22402">
                  <a:moveTo>
                    <a:pt x="4115" y="7315"/>
                  </a:moveTo>
                  <a:cubicBezTo>
                    <a:pt x="2743" y="5029"/>
                    <a:pt x="1372" y="2515"/>
                    <a:pt x="0" y="0"/>
                  </a:cubicBezTo>
                  <a:cubicBezTo>
                    <a:pt x="1143" y="2515"/>
                    <a:pt x="2515" y="5029"/>
                    <a:pt x="4115" y="7315"/>
                  </a:cubicBezTo>
                  <a:cubicBezTo>
                    <a:pt x="8687" y="14630"/>
                    <a:pt x="17145" y="19888"/>
                    <a:pt x="27661" y="22403"/>
                  </a:cubicBezTo>
                  <a:cubicBezTo>
                    <a:pt x="17145" y="19888"/>
                    <a:pt x="8687" y="14859"/>
                    <a:pt x="4115" y="7315"/>
                  </a:cubicBezTo>
                  <a:close/>
                </a:path>
              </a:pathLst>
            </a:custGeom>
            <a:solidFill>
              <a:srgbClr val="FFFFFF"/>
            </a:solidFill>
            <a:ln w="2286" cap="flat">
              <a:noFill/>
              <a:prstDash val="solid"/>
              <a:miter/>
            </a:ln>
          </p:spPr>
          <p:txBody>
            <a:bodyPr rtlCol="0" anchor="ctr"/>
            <a:lstStyle/>
            <a:p>
              <a:endParaRPr lang="en-US"/>
            </a:p>
          </p:txBody>
        </p:sp>
        <p:sp>
          <p:nvSpPr>
            <p:cNvPr id="276" name="Freeform 746">
              <a:extLst>
                <a:ext uri="{FF2B5EF4-FFF2-40B4-BE49-F238E27FC236}">
                  <a16:creationId xmlns:a16="http://schemas.microsoft.com/office/drawing/2014/main" id="{93A1608D-374A-0666-D994-D636B8552F39}"/>
                </a:ext>
              </a:extLst>
            </p:cNvPr>
            <p:cNvSpPr/>
            <p:nvPr/>
          </p:nvSpPr>
          <p:spPr>
            <a:xfrm>
              <a:off x="6789801" y="1840687"/>
              <a:ext cx="1371" cy="3886"/>
            </a:xfrm>
            <a:custGeom>
              <a:avLst/>
              <a:gdLst>
                <a:gd name="connsiteX0" fmla="*/ 0 w 1371"/>
                <a:gd name="connsiteY0" fmla="*/ 3886 h 3886"/>
                <a:gd name="connsiteX1" fmla="*/ 1372 w 1371"/>
                <a:gd name="connsiteY1" fmla="*/ 0 h 3886"/>
                <a:gd name="connsiteX2" fmla="*/ 0 w 1371"/>
                <a:gd name="connsiteY2" fmla="*/ 3886 h 3886"/>
              </a:gdLst>
              <a:ahLst/>
              <a:cxnLst>
                <a:cxn ang="0">
                  <a:pos x="connsiteX0" y="connsiteY0"/>
                </a:cxn>
                <a:cxn ang="0">
                  <a:pos x="connsiteX1" y="connsiteY1"/>
                </a:cxn>
                <a:cxn ang="0">
                  <a:pos x="connsiteX2" y="connsiteY2"/>
                </a:cxn>
              </a:cxnLst>
              <a:rect l="l" t="t" r="r" b="b"/>
              <a:pathLst>
                <a:path w="1371" h="3886">
                  <a:moveTo>
                    <a:pt x="0" y="3886"/>
                  </a:moveTo>
                  <a:cubicBezTo>
                    <a:pt x="686" y="2743"/>
                    <a:pt x="1143" y="1372"/>
                    <a:pt x="1372" y="0"/>
                  </a:cubicBezTo>
                  <a:cubicBezTo>
                    <a:pt x="1143" y="1600"/>
                    <a:pt x="686" y="2743"/>
                    <a:pt x="0" y="3886"/>
                  </a:cubicBezTo>
                  <a:close/>
                </a:path>
              </a:pathLst>
            </a:custGeom>
            <a:solidFill>
              <a:srgbClr val="FFFFFF"/>
            </a:solidFill>
            <a:ln w="2286" cap="flat">
              <a:noFill/>
              <a:prstDash val="solid"/>
              <a:miter/>
            </a:ln>
          </p:spPr>
          <p:txBody>
            <a:bodyPr rtlCol="0" anchor="ctr"/>
            <a:lstStyle/>
            <a:p>
              <a:endParaRPr lang="en-US"/>
            </a:p>
          </p:txBody>
        </p:sp>
        <p:sp>
          <p:nvSpPr>
            <p:cNvPr id="277" name="Freeform 747">
              <a:extLst>
                <a:ext uri="{FF2B5EF4-FFF2-40B4-BE49-F238E27FC236}">
                  <a16:creationId xmlns:a16="http://schemas.microsoft.com/office/drawing/2014/main" id="{A5A1509D-5869-7AD5-CA00-6EAD3DF27058}"/>
                </a:ext>
              </a:extLst>
            </p:cNvPr>
            <p:cNvSpPr/>
            <p:nvPr/>
          </p:nvSpPr>
          <p:spPr>
            <a:xfrm>
              <a:off x="6976110" y="1431950"/>
              <a:ext cx="914" cy="2743"/>
            </a:xfrm>
            <a:custGeom>
              <a:avLst/>
              <a:gdLst>
                <a:gd name="connsiteX0" fmla="*/ 914 w 914"/>
                <a:gd name="connsiteY0" fmla="*/ 0 h 2743"/>
                <a:gd name="connsiteX1" fmla="*/ 0 w 914"/>
                <a:gd name="connsiteY1" fmla="*/ 2743 h 2743"/>
                <a:gd name="connsiteX2" fmla="*/ 914 w 914"/>
                <a:gd name="connsiteY2" fmla="*/ 0 h 2743"/>
              </a:gdLst>
              <a:ahLst/>
              <a:cxnLst>
                <a:cxn ang="0">
                  <a:pos x="connsiteX0" y="connsiteY0"/>
                </a:cxn>
                <a:cxn ang="0">
                  <a:pos x="connsiteX1" y="connsiteY1"/>
                </a:cxn>
                <a:cxn ang="0">
                  <a:pos x="connsiteX2" y="connsiteY2"/>
                </a:cxn>
              </a:cxnLst>
              <a:rect l="l" t="t" r="r" b="b"/>
              <a:pathLst>
                <a:path w="914" h="2743">
                  <a:moveTo>
                    <a:pt x="914" y="0"/>
                  </a:moveTo>
                  <a:cubicBezTo>
                    <a:pt x="686" y="914"/>
                    <a:pt x="229" y="1829"/>
                    <a:pt x="0" y="2743"/>
                  </a:cubicBezTo>
                  <a:cubicBezTo>
                    <a:pt x="229" y="1600"/>
                    <a:pt x="457" y="914"/>
                    <a:pt x="914" y="0"/>
                  </a:cubicBezTo>
                  <a:close/>
                </a:path>
              </a:pathLst>
            </a:custGeom>
            <a:solidFill>
              <a:srgbClr val="FFFFFF"/>
            </a:solidFill>
            <a:ln w="2286" cap="flat">
              <a:noFill/>
              <a:prstDash val="solid"/>
              <a:miter/>
            </a:ln>
          </p:spPr>
          <p:txBody>
            <a:bodyPr rtlCol="0" anchor="ctr"/>
            <a:lstStyle/>
            <a:p>
              <a:endParaRPr lang="en-US"/>
            </a:p>
          </p:txBody>
        </p:sp>
        <p:sp>
          <p:nvSpPr>
            <p:cNvPr id="278" name="Freeform 748">
              <a:extLst>
                <a:ext uri="{FF2B5EF4-FFF2-40B4-BE49-F238E27FC236}">
                  <a16:creationId xmlns:a16="http://schemas.microsoft.com/office/drawing/2014/main" id="{95A12419-1F4D-C2A3-5D7C-8AF905CDE5FA}"/>
                </a:ext>
              </a:extLst>
            </p:cNvPr>
            <p:cNvSpPr/>
            <p:nvPr/>
          </p:nvSpPr>
          <p:spPr>
            <a:xfrm>
              <a:off x="6779056" y="1798167"/>
              <a:ext cx="2286" cy="5943"/>
            </a:xfrm>
            <a:custGeom>
              <a:avLst/>
              <a:gdLst>
                <a:gd name="connsiteX0" fmla="*/ 2286 w 2286"/>
                <a:gd name="connsiteY0" fmla="*/ 5944 h 5943"/>
                <a:gd name="connsiteX1" fmla="*/ 0 w 2286"/>
                <a:gd name="connsiteY1" fmla="*/ 0 h 5943"/>
                <a:gd name="connsiteX2" fmla="*/ 2286 w 2286"/>
                <a:gd name="connsiteY2" fmla="*/ 5944 h 5943"/>
              </a:gdLst>
              <a:ahLst/>
              <a:cxnLst>
                <a:cxn ang="0">
                  <a:pos x="connsiteX0" y="connsiteY0"/>
                </a:cxn>
                <a:cxn ang="0">
                  <a:pos x="connsiteX1" y="connsiteY1"/>
                </a:cxn>
                <a:cxn ang="0">
                  <a:pos x="connsiteX2" y="connsiteY2"/>
                </a:cxn>
              </a:cxnLst>
              <a:rect l="l" t="t" r="r" b="b"/>
              <a:pathLst>
                <a:path w="2286" h="5943">
                  <a:moveTo>
                    <a:pt x="2286" y="5944"/>
                  </a:moveTo>
                  <a:cubicBezTo>
                    <a:pt x="1600" y="3886"/>
                    <a:pt x="914" y="2057"/>
                    <a:pt x="0" y="0"/>
                  </a:cubicBezTo>
                  <a:cubicBezTo>
                    <a:pt x="686" y="2057"/>
                    <a:pt x="1371" y="4115"/>
                    <a:pt x="2286" y="5944"/>
                  </a:cubicBezTo>
                  <a:close/>
                </a:path>
              </a:pathLst>
            </a:custGeom>
            <a:solidFill>
              <a:srgbClr val="FFFFFF"/>
            </a:solidFill>
            <a:ln w="2286" cap="flat">
              <a:noFill/>
              <a:prstDash val="solid"/>
              <a:miter/>
            </a:ln>
          </p:spPr>
          <p:txBody>
            <a:bodyPr rtlCol="0" anchor="ctr"/>
            <a:lstStyle/>
            <a:p>
              <a:endParaRPr lang="en-US"/>
            </a:p>
          </p:txBody>
        </p:sp>
        <p:sp>
          <p:nvSpPr>
            <p:cNvPr id="279" name="Freeform 749">
              <a:extLst>
                <a:ext uri="{FF2B5EF4-FFF2-40B4-BE49-F238E27FC236}">
                  <a16:creationId xmlns:a16="http://schemas.microsoft.com/office/drawing/2014/main" id="{F3423D09-9C97-6BBD-8FA6-2BB09DF1F26E}"/>
                </a:ext>
              </a:extLst>
            </p:cNvPr>
            <p:cNvSpPr/>
            <p:nvPr/>
          </p:nvSpPr>
          <p:spPr>
            <a:xfrm>
              <a:off x="7539609" y="1195349"/>
              <a:ext cx="5715" cy="2514"/>
            </a:xfrm>
            <a:custGeom>
              <a:avLst/>
              <a:gdLst>
                <a:gd name="connsiteX0" fmla="*/ 5715 w 5715"/>
                <a:gd name="connsiteY0" fmla="*/ 2515 h 2514"/>
                <a:gd name="connsiteX1" fmla="*/ 0 w 5715"/>
                <a:gd name="connsiteY1" fmla="*/ 0 h 2514"/>
                <a:gd name="connsiteX2" fmla="*/ 5715 w 5715"/>
                <a:gd name="connsiteY2" fmla="*/ 2515 h 2514"/>
              </a:gdLst>
              <a:ahLst/>
              <a:cxnLst>
                <a:cxn ang="0">
                  <a:pos x="connsiteX0" y="connsiteY0"/>
                </a:cxn>
                <a:cxn ang="0">
                  <a:pos x="connsiteX1" y="connsiteY1"/>
                </a:cxn>
                <a:cxn ang="0">
                  <a:pos x="connsiteX2" y="connsiteY2"/>
                </a:cxn>
              </a:cxnLst>
              <a:rect l="l" t="t" r="r" b="b"/>
              <a:pathLst>
                <a:path w="5715" h="2514">
                  <a:moveTo>
                    <a:pt x="5715" y="2515"/>
                  </a:moveTo>
                  <a:cubicBezTo>
                    <a:pt x="3886" y="1600"/>
                    <a:pt x="2057" y="686"/>
                    <a:pt x="0" y="0"/>
                  </a:cubicBezTo>
                  <a:cubicBezTo>
                    <a:pt x="2057" y="686"/>
                    <a:pt x="3886" y="1600"/>
                    <a:pt x="5715" y="2515"/>
                  </a:cubicBezTo>
                  <a:close/>
                </a:path>
              </a:pathLst>
            </a:custGeom>
            <a:solidFill>
              <a:srgbClr val="FFFFFF"/>
            </a:solidFill>
            <a:ln w="2286" cap="flat">
              <a:noFill/>
              <a:prstDash val="solid"/>
              <a:miter/>
            </a:ln>
          </p:spPr>
          <p:txBody>
            <a:bodyPr rtlCol="0" anchor="ctr"/>
            <a:lstStyle/>
            <a:p>
              <a:endParaRPr lang="en-US"/>
            </a:p>
          </p:txBody>
        </p:sp>
        <p:sp>
          <p:nvSpPr>
            <p:cNvPr id="280" name="Freeform 750">
              <a:extLst>
                <a:ext uri="{FF2B5EF4-FFF2-40B4-BE49-F238E27FC236}">
                  <a16:creationId xmlns:a16="http://schemas.microsoft.com/office/drawing/2014/main" id="{26E353BD-4E83-3764-9B61-3A01A227572D}"/>
                </a:ext>
              </a:extLst>
            </p:cNvPr>
            <p:cNvSpPr/>
            <p:nvPr/>
          </p:nvSpPr>
          <p:spPr>
            <a:xfrm>
              <a:off x="7653451" y="2120265"/>
              <a:ext cx="3429" cy="1143"/>
            </a:xfrm>
            <a:custGeom>
              <a:avLst/>
              <a:gdLst>
                <a:gd name="connsiteX0" fmla="*/ 3429 w 3429"/>
                <a:gd name="connsiteY0" fmla="*/ 1143 h 1143"/>
                <a:gd name="connsiteX1" fmla="*/ 0 w 3429"/>
                <a:gd name="connsiteY1" fmla="*/ 0 h 1143"/>
                <a:gd name="connsiteX2" fmla="*/ 3429 w 3429"/>
                <a:gd name="connsiteY2" fmla="*/ 1143 h 1143"/>
              </a:gdLst>
              <a:ahLst/>
              <a:cxnLst>
                <a:cxn ang="0">
                  <a:pos x="connsiteX0" y="connsiteY0"/>
                </a:cxn>
                <a:cxn ang="0">
                  <a:pos x="connsiteX1" y="connsiteY1"/>
                </a:cxn>
                <a:cxn ang="0">
                  <a:pos x="connsiteX2" y="connsiteY2"/>
                </a:cxn>
              </a:cxnLst>
              <a:rect l="l" t="t" r="r" b="b"/>
              <a:pathLst>
                <a:path w="3429" h="1143">
                  <a:moveTo>
                    <a:pt x="3429" y="1143"/>
                  </a:moveTo>
                  <a:cubicBezTo>
                    <a:pt x="2286" y="686"/>
                    <a:pt x="1143" y="229"/>
                    <a:pt x="0" y="0"/>
                  </a:cubicBezTo>
                  <a:cubicBezTo>
                    <a:pt x="1143" y="229"/>
                    <a:pt x="2286" y="686"/>
                    <a:pt x="3429" y="1143"/>
                  </a:cubicBezTo>
                  <a:close/>
                </a:path>
              </a:pathLst>
            </a:custGeom>
            <a:solidFill>
              <a:srgbClr val="FFFFFF"/>
            </a:solidFill>
            <a:ln w="2286" cap="flat">
              <a:noFill/>
              <a:prstDash val="solid"/>
              <a:miter/>
            </a:ln>
          </p:spPr>
          <p:txBody>
            <a:bodyPr rtlCol="0" anchor="ctr"/>
            <a:lstStyle/>
            <a:p>
              <a:endParaRPr lang="en-US"/>
            </a:p>
          </p:txBody>
        </p:sp>
        <p:sp>
          <p:nvSpPr>
            <p:cNvPr id="281" name="Freeform 751">
              <a:extLst>
                <a:ext uri="{FF2B5EF4-FFF2-40B4-BE49-F238E27FC236}">
                  <a16:creationId xmlns:a16="http://schemas.microsoft.com/office/drawing/2014/main" id="{C49F94C0-DE9C-AF8B-E7A0-948BF3B71D84}"/>
                </a:ext>
              </a:extLst>
            </p:cNvPr>
            <p:cNvSpPr/>
            <p:nvPr/>
          </p:nvSpPr>
          <p:spPr>
            <a:xfrm>
              <a:off x="7594015" y="2147468"/>
              <a:ext cx="8458" cy="4114"/>
            </a:xfrm>
            <a:custGeom>
              <a:avLst/>
              <a:gdLst>
                <a:gd name="connsiteX0" fmla="*/ 8458 w 8458"/>
                <a:gd name="connsiteY0" fmla="*/ 0 h 4114"/>
                <a:gd name="connsiteX1" fmla="*/ 0 w 8458"/>
                <a:gd name="connsiteY1" fmla="*/ 4115 h 4114"/>
                <a:gd name="connsiteX2" fmla="*/ 8458 w 8458"/>
                <a:gd name="connsiteY2" fmla="*/ 0 h 4114"/>
              </a:gdLst>
              <a:ahLst/>
              <a:cxnLst>
                <a:cxn ang="0">
                  <a:pos x="connsiteX0" y="connsiteY0"/>
                </a:cxn>
                <a:cxn ang="0">
                  <a:pos x="connsiteX1" y="connsiteY1"/>
                </a:cxn>
                <a:cxn ang="0">
                  <a:pos x="connsiteX2" y="connsiteY2"/>
                </a:cxn>
              </a:cxnLst>
              <a:rect l="l" t="t" r="r" b="b"/>
              <a:pathLst>
                <a:path w="8458" h="4114">
                  <a:moveTo>
                    <a:pt x="8458" y="0"/>
                  </a:moveTo>
                  <a:cubicBezTo>
                    <a:pt x="5715" y="1372"/>
                    <a:pt x="2743" y="2743"/>
                    <a:pt x="0" y="4115"/>
                  </a:cubicBezTo>
                  <a:cubicBezTo>
                    <a:pt x="2972" y="2743"/>
                    <a:pt x="5715" y="1372"/>
                    <a:pt x="8458" y="0"/>
                  </a:cubicBezTo>
                  <a:close/>
                </a:path>
              </a:pathLst>
            </a:custGeom>
            <a:solidFill>
              <a:srgbClr val="FFFFFF"/>
            </a:solidFill>
            <a:ln w="2286" cap="flat">
              <a:noFill/>
              <a:prstDash val="solid"/>
              <a:miter/>
            </a:ln>
          </p:spPr>
          <p:txBody>
            <a:bodyPr rtlCol="0" anchor="ctr"/>
            <a:lstStyle/>
            <a:p>
              <a:endParaRPr lang="en-US"/>
            </a:p>
          </p:txBody>
        </p:sp>
        <p:sp>
          <p:nvSpPr>
            <p:cNvPr id="282" name="Freeform 752">
              <a:extLst>
                <a:ext uri="{FF2B5EF4-FFF2-40B4-BE49-F238E27FC236}">
                  <a16:creationId xmlns:a16="http://schemas.microsoft.com/office/drawing/2014/main" id="{99ADBCB6-1668-176A-0D25-3BCB0C50A9D8}"/>
                </a:ext>
              </a:extLst>
            </p:cNvPr>
            <p:cNvSpPr/>
            <p:nvPr/>
          </p:nvSpPr>
          <p:spPr>
            <a:xfrm>
              <a:off x="7663510" y="2125751"/>
              <a:ext cx="3200" cy="2743"/>
            </a:xfrm>
            <a:custGeom>
              <a:avLst/>
              <a:gdLst>
                <a:gd name="connsiteX0" fmla="*/ 3201 w 3200"/>
                <a:gd name="connsiteY0" fmla="*/ 2743 h 2743"/>
                <a:gd name="connsiteX1" fmla="*/ 0 w 3200"/>
                <a:gd name="connsiteY1" fmla="*/ 0 h 2743"/>
                <a:gd name="connsiteX2" fmla="*/ 3201 w 3200"/>
                <a:gd name="connsiteY2" fmla="*/ 2743 h 2743"/>
              </a:gdLst>
              <a:ahLst/>
              <a:cxnLst>
                <a:cxn ang="0">
                  <a:pos x="connsiteX0" y="connsiteY0"/>
                </a:cxn>
                <a:cxn ang="0">
                  <a:pos x="connsiteX1" y="connsiteY1"/>
                </a:cxn>
                <a:cxn ang="0">
                  <a:pos x="connsiteX2" y="connsiteY2"/>
                </a:cxn>
              </a:cxnLst>
              <a:rect l="l" t="t" r="r" b="b"/>
              <a:pathLst>
                <a:path w="3200" h="2743">
                  <a:moveTo>
                    <a:pt x="3201" y="2743"/>
                  </a:moveTo>
                  <a:cubicBezTo>
                    <a:pt x="2058" y="1829"/>
                    <a:pt x="1143" y="914"/>
                    <a:pt x="0" y="0"/>
                  </a:cubicBezTo>
                  <a:cubicBezTo>
                    <a:pt x="915" y="914"/>
                    <a:pt x="2058" y="1829"/>
                    <a:pt x="3201" y="2743"/>
                  </a:cubicBezTo>
                  <a:close/>
                </a:path>
              </a:pathLst>
            </a:custGeom>
            <a:solidFill>
              <a:srgbClr val="FFFFFF"/>
            </a:solidFill>
            <a:ln w="2286" cap="flat">
              <a:noFill/>
              <a:prstDash val="solid"/>
              <a:miter/>
            </a:ln>
          </p:spPr>
          <p:txBody>
            <a:bodyPr rtlCol="0" anchor="ctr"/>
            <a:lstStyle/>
            <a:p>
              <a:endParaRPr lang="en-US"/>
            </a:p>
          </p:txBody>
        </p:sp>
        <p:sp>
          <p:nvSpPr>
            <p:cNvPr id="283" name="Freeform 753">
              <a:extLst>
                <a:ext uri="{FF2B5EF4-FFF2-40B4-BE49-F238E27FC236}">
                  <a16:creationId xmlns:a16="http://schemas.microsoft.com/office/drawing/2014/main" id="{C3FE8FA7-E424-DFB8-CF49-DEC2325C8FBC}"/>
                </a:ext>
              </a:extLst>
            </p:cNvPr>
            <p:cNvSpPr/>
            <p:nvPr/>
          </p:nvSpPr>
          <p:spPr>
            <a:xfrm>
              <a:off x="7658709" y="2122322"/>
              <a:ext cx="3200" cy="2057"/>
            </a:xfrm>
            <a:custGeom>
              <a:avLst/>
              <a:gdLst>
                <a:gd name="connsiteX0" fmla="*/ 3200 w 3200"/>
                <a:gd name="connsiteY0" fmla="*/ 2057 h 2057"/>
                <a:gd name="connsiteX1" fmla="*/ 0 w 3200"/>
                <a:gd name="connsiteY1" fmla="*/ 0 h 2057"/>
                <a:gd name="connsiteX2" fmla="*/ 3200 w 3200"/>
                <a:gd name="connsiteY2" fmla="*/ 2057 h 2057"/>
              </a:gdLst>
              <a:ahLst/>
              <a:cxnLst>
                <a:cxn ang="0">
                  <a:pos x="connsiteX0" y="connsiteY0"/>
                </a:cxn>
                <a:cxn ang="0">
                  <a:pos x="connsiteX1" y="connsiteY1"/>
                </a:cxn>
                <a:cxn ang="0">
                  <a:pos x="connsiteX2" y="connsiteY2"/>
                </a:cxn>
              </a:cxnLst>
              <a:rect l="l" t="t" r="r" b="b"/>
              <a:pathLst>
                <a:path w="3200" h="2057">
                  <a:moveTo>
                    <a:pt x="3200" y="2057"/>
                  </a:moveTo>
                  <a:cubicBezTo>
                    <a:pt x="2057" y="1143"/>
                    <a:pt x="1143" y="457"/>
                    <a:pt x="0" y="0"/>
                  </a:cubicBezTo>
                  <a:cubicBezTo>
                    <a:pt x="914" y="686"/>
                    <a:pt x="2057" y="1372"/>
                    <a:pt x="3200" y="2057"/>
                  </a:cubicBezTo>
                  <a:close/>
                </a:path>
              </a:pathLst>
            </a:custGeom>
            <a:solidFill>
              <a:srgbClr val="FFFFFF"/>
            </a:solidFill>
            <a:ln w="2286" cap="flat">
              <a:noFill/>
              <a:prstDash val="solid"/>
              <a:miter/>
            </a:ln>
          </p:spPr>
          <p:txBody>
            <a:bodyPr rtlCol="0" anchor="ctr"/>
            <a:lstStyle/>
            <a:p>
              <a:endParaRPr lang="en-US"/>
            </a:p>
          </p:txBody>
        </p:sp>
        <p:sp>
          <p:nvSpPr>
            <p:cNvPr id="284" name="Freeform 754">
              <a:extLst>
                <a:ext uri="{FF2B5EF4-FFF2-40B4-BE49-F238E27FC236}">
                  <a16:creationId xmlns:a16="http://schemas.microsoft.com/office/drawing/2014/main" id="{A18310DB-00E0-187B-5148-A433042AA09A}"/>
                </a:ext>
              </a:extLst>
            </p:cNvPr>
            <p:cNvSpPr/>
            <p:nvPr/>
          </p:nvSpPr>
          <p:spPr>
            <a:xfrm>
              <a:off x="7572527" y="2155469"/>
              <a:ext cx="12344" cy="4800"/>
            </a:xfrm>
            <a:custGeom>
              <a:avLst/>
              <a:gdLst>
                <a:gd name="connsiteX0" fmla="*/ 12345 w 12344"/>
                <a:gd name="connsiteY0" fmla="*/ 0 h 4800"/>
                <a:gd name="connsiteX1" fmla="*/ 0 w 12344"/>
                <a:gd name="connsiteY1" fmla="*/ 4801 h 4800"/>
                <a:gd name="connsiteX2" fmla="*/ 12345 w 12344"/>
                <a:gd name="connsiteY2" fmla="*/ 0 h 4800"/>
              </a:gdLst>
              <a:ahLst/>
              <a:cxnLst>
                <a:cxn ang="0">
                  <a:pos x="connsiteX0" y="connsiteY0"/>
                </a:cxn>
                <a:cxn ang="0">
                  <a:pos x="connsiteX1" y="connsiteY1"/>
                </a:cxn>
                <a:cxn ang="0">
                  <a:pos x="connsiteX2" y="connsiteY2"/>
                </a:cxn>
              </a:cxnLst>
              <a:rect l="l" t="t" r="r" b="b"/>
              <a:pathLst>
                <a:path w="12344" h="4800">
                  <a:moveTo>
                    <a:pt x="12345" y="0"/>
                  </a:moveTo>
                  <a:cubicBezTo>
                    <a:pt x="8230" y="1600"/>
                    <a:pt x="4115" y="3200"/>
                    <a:pt x="0" y="4801"/>
                  </a:cubicBezTo>
                  <a:cubicBezTo>
                    <a:pt x="4115" y="3429"/>
                    <a:pt x="8230" y="1829"/>
                    <a:pt x="12345" y="0"/>
                  </a:cubicBezTo>
                  <a:close/>
                </a:path>
              </a:pathLst>
            </a:custGeom>
            <a:solidFill>
              <a:srgbClr val="FFFFFF"/>
            </a:solidFill>
            <a:ln w="2286" cap="flat">
              <a:noFill/>
              <a:prstDash val="solid"/>
              <a:miter/>
            </a:ln>
          </p:spPr>
          <p:txBody>
            <a:bodyPr rtlCol="0" anchor="ctr"/>
            <a:lstStyle/>
            <a:p>
              <a:endParaRPr lang="en-US"/>
            </a:p>
          </p:txBody>
        </p:sp>
        <p:sp>
          <p:nvSpPr>
            <p:cNvPr id="285" name="Freeform 755">
              <a:extLst>
                <a:ext uri="{FF2B5EF4-FFF2-40B4-BE49-F238E27FC236}">
                  <a16:creationId xmlns:a16="http://schemas.microsoft.com/office/drawing/2014/main" id="{C3BABDA2-9EF8-4257-645B-7C1F4A6A6D6E}"/>
                </a:ext>
              </a:extLst>
            </p:cNvPr>
            <p:cNvSpPr/>
            <p:nvPr/>
          </p:nvSpPr>
          <p:spPr>
            <a:xfrm>
              <a:off x="7482687" y="2181987"/>
              <a:ext cx="12573" cy="2514"/>
            </a:xfrm>
            <a:custGeom>
              <a:avLst/>
              <a:gdLst>
                <a:gd name="connsiteX0" fmla="*/ 12573 w 12573"/>
                <a:gd name="connsiteY0" fmla="*/ 0 h 2514"/>
                <a:gd name="connsiteX1" fmla="*/ 0 w 12573"/>
                <a:gd name="connsiteY1" fmla="*/ 2515 h 2514"/>
                <a:gd name="connsiteX2" fmla="*/ 12573 w 12573"/>
                <a:gd name="connsiteY2" fmla="*/ 0 h 2514"/>
              </a:gdLst>
              <a:ahLst/>
              <a:cxnLst>
                <a:cxn ang="0">
                  <a:pos x="connsiteX0" y="connsiteY0"/>
                </a:cxn>
                <a:cxn ang="0">
                  <a:pos x="connsiteX1" y="connsiteY1"/>
                </a:cxn>
                <a:cxn ang="0">
                  <a:pos x="connsiteX2" y="connsiteY2"/>
                </a:cxn>
              </a:cxnLst>
              <a:rect l="l" t="t" r="r" b="b"/>
              <a:pathLst>
                <a:path w="12573" h="2514">
                  <a:moveTo>
                    <a:pt x="12573" y="0"/>
                  </a:moveTo>
                  <a:cubicBezTo>
                    <a:pt x="8458" y="914"/>
                    <a:pt x="4114" y="1829"/>
                    <a:pt x="0" y="2515"/>
                  </a:cubicBezTo>
                  <a:cubicBezTo>
                    <a:pt x="4114" y="1829"/>
                    <a:pt x="8458" y="914"/>
                    <a:pt x="12573" y="0"/>
                  </a:cubicBezTo>
                  <a:close/>
                </a:path>
              </a:pathLst>
            </a:custGeom>
            <a:solidFill>
              <a:srgbClr val="FFFFFF"/>
            </a:solidFill>
            <a:ln w="2286" cap="flat">
              <a:noFill/>
              <a:prstDash val="solid"/>
              <a:miter/>
            </a:ln>
          </p:spPr>
          <p:txBody>
            <a:bodyPr rtlCol="0" anchor="ctr"/>
            <a:lstStyle/>
            <a:p>
              <a:endParaRPr lang="en-US"/>
            </a:p>
          </p:txBody>
        </p:sp>
        <p:sp>
          <p:nvSpPr>
            <p:cNvPr id="286" name="Freeform 756">
              <a:extLst>
                <a:ext uri="{FF2B5EF4-FFF2-40B4-BE49-F238E27FC236}">
                  <a16:creationId xmlns:a16="http://schemas.microsoft.com/office/drawing/2014/main" id="{523CF41B-650C-0347-263D-33FDC6D4D839}"/>
                </a:ext>
              </a:extLst>
            </p:cNvPr>
            <p:cNvSpPr/>
            <p:nvPr/>
          </p:nvSpPr>
          <p:spPr>
            <a:xfrm>
              <a:off x="7564983" y="1207922"/>
              <a:ext cx="4572" cy="2514"/>
            </a:xfrm>
            <a:custGeom>
              <a:avLst/>
              <a:gdLst>
                <a:gd name="connsiteX0" fmla="*/ 4572 w 4572"/>
                <a:gd name="connsiteY0" fmla="*/ 2515 h 2514"/>
                <a:gd name="connsiteX1" fmla="*/ 0 w 4572"/>
                <a:gd name="connsiteY1" fmla="*/ 0 h 2514"/>
                <a:gd name="connsiteX2" fmla="*/ 4572 w 4572"/>
                <a:gd name="connsiteY2" fmla="*/ 2515 h 2514"/>
              </a:gdLst>
              <a:ahLst/>
              <a:cxnLst>
                <a:cxn ang="0">
                  <a:pos x="connsiteX0" y="connsiteY0"/>
                </a:cxn>
                <a:cxn ang="0">
                  <a:pos x="connsiteX1" y="connsiteY1"/>
                </a:cxn>
                <a:cxn ang="0">
                  <a:pos x="connsiteX2" y="connsiteY2"/>
                </a:cxn>
              </a:cxnLst>
              <a:rect l="l" t="t" r="r" b="b"/>
              <a:pathLst>
                <a:path w="4572" h="2514">
                  <a:moveTo>
                    <a:pt x="4572" y="2515"/>
                  </a:moveTo>
                  <a:cubicBezTo>
                    <a:pt x="2971" y="1600"/>
                    <a:pt x="1600" y="686"/>
                    <a:pt x="0" y="0"/>
                  </a:cubicBezTo>
                  <a:cubicBezTo>
                    <a:pt x="1371" y="686"/>
                    <a:pt x="2971" y="1600"/>
                    <a:pt x="4572" y="2515"/>
                  </a:cubicBezTo>
                  <a:close/>
                </a:path>
              </a:pathLst>
            </a:custGeom>
            <a:solidFill>
              <a:srgbClr val="FFFFFF"/>
            </a:solidFill>
            <a:ln w="2286" cap="flat">
              <a:noFill/>
              <a:prstDash val="solid"/>
              <a:miter/>
            </a:ln>
          </p:spPr>
          <p:txBody>
            <a:bodyPr rtlCol="0" anchor="ctr"/>
            <a:lstStyle/>
            <a:p>
              <a:endParaRPr lang="en-US"/>
            </a:p>
          </p:txBody>
        </p:sp>
        <p:sp>
          <p:nvSpPr>
            <p:cNvPr id="287" name="Freeform 757">
              <a:extLst>
                <a:ext uri="{FF2B5EF4-FFF2-40B4-BE49-F238E27FC236}">
                  <a16:creationId xmlns:a16="http://schemas.microsoft.com/office/drawing/2014/main" id="{1F2A2D95-13B1-8713-D660-BC19462BF20C}"/>
                </a:ext>
              </a:extLst>
            </p:cNvPr>
            <p:cNvSpPr/>
            <p:nvPr/>
          </p:nvSpPr>
          <p:spPr>
            <a:xfrm>
              <a:off x="7962519" y="1359712"/>
              <a:ext cx="2286" cy="7086"/>
            </a:xfrm>
            <a:custGeom>
              <a:avLst/>
              <a:gdLst>
                <a:gd name="connsiteX0" fmla="*/ 0 w 2286"/>
                <a:gd name="connsiteY0" fmla="*/ 0 h 7086"/>
                <a:gd name="connsiteX1" fmla="*/ 2286 w 2286"/>
                <a:gd name="connsiteY1" fmla="*/ 7087 h 7086"/>
                <a:gd name="connsiteX2" fmla="*/ 0 w 2286"/>
                <a:gd name="connsiteY2" fmla="*/ 0 h 7086"/>
              </a:gdLst>
              <a:ahLst/>
              <a:cxnLst>
                <a:cxn ang="0">
                  <a:pos x="connsiteX0" y="connsiteY0"/>
                </a:cxn>
                <a:cxn ang="0">
                  <a:pos x="connsiteX1" y="connsiteY1"/>
                </a:cxn>
                <a:cxn ang="0">
                  <a:pos x="connsiteX2" y="connsiteY2"/>
                </a:cxn>
              </a:cxnLst>
              <a:rect l="l" t="t" r="r" b="b"/>
              <a:pathLst>
                <a:path w="2286" h="7086">
                  <a:moveTo>
                    <a:pt x="0" y="0"/>
                  </a:moveTo>
                  <a:cubicBezTo>
                    <a:pt x="686" y="2286"/>
                    <a:pt x="1600" y="4801"/>
                    <a:pt x="2286" y="7087"/>
                  </a:cubicBezTo>
                  <a:cubicBezTo>
                    <a:pt x="1600" y="4801"/>
                    <a:pt x="914" y="2515"/>
                    <a:pt x="0" y="0"/>
                  </a:cubicBezTo>
                  <a:close/>
                </a:path>
              </a:pathLst>
            </a:custGeom>
            <a:solidFill>
              <a:srgbClr val="FFFFFF"/>
            </a:solidFill>
            <a:ln w="2286" cap="flat">
              <a:noFill/>
              <a:prstDash val="solid"/>
              <a:miter/>
            </a:ln>
          </p:spPr>
          <p:txBody>
            <a:bodyPr rtlCol="0" anchor="ctr"/>
            <a:lstStyle/>
            <a:p>
              <a:endParaRPr lang="en-US"/>
            </a:p>
          </p:txBody>
        </p:sp>
        <p:sp>
          <p:nvSpPr>
            <p:cNvPr id="288" name="Freeform 758">
              <a:extLst>
                <a:ext uri="{FF2B5EF4-FFF2-40B4-BE49-F238E27FC236}">
                  <a16:creationId xmlns:a16="http://schemas.microsoft.com/office/drawing/2014/main" id="{1BEC9C2C-7356-BDC5-122C-76D0CBB2C34D}"/>
                </a:ext>
              </a:extLst>
            </p:cNvPr>
            <p:cNvSpPr/>
            <p:nvPr/>
          </p:nvSpPr>
          <p:spPr>
            <a:xfrm>
              <a:off x="6959422" y="1502816"/>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229"/>
                    <a:pt x="0" y="457"/>
                  </a:cubicBezTo>
                  <a:cubicBezTo>
                    <a:pt x="0" y="457"/>
                    <a:pt x="0" y="229"/>
                    <a:pt x="0" y="0"/>
                  </a:cubicBezTo>
                  <a:close/>
                </a:path>
              </a:pathLst>
            </a:custGeom>
            <a:solidFill>
              <a:srgbClr val="FFFFFF"/>
            </a:solidFill>
            <a:ln w="2286" cap="flat">
              <a:noFill/>
              <a:prstDash val="solid"/>
              <a:miter/>
            </a:ln>
          </p:spPr>
          <p:txBody>
            <a:bodyPr rtlCol="0" anchor="ctr"/>
            <a:lstStyle/>
            <a:p>
              <a:endParaRPr lang="en-US"/>
            </a:p>
          </p:txBody>
        </p:sp>
        <p:sp>
          <p:nvSpPr>
            <p:cNvPr id="289" name="Freeform 759">
              <a:extLst>
                <a:ext uri="{FF2B5EF4-FFF2-40B4-BE49-F238E27FC236}">
                  <a16:creationId xmlns:a16="http://schemas.microsoft.com/office/drawing/2014/main" id="{1F0D48B3-9DAB-9174-A6B4-D03BF38D6F83}"/>
                </a:ext>
              </a:extLst>
            </p:cNvPr>
            <p:cNvSpPr/>
            <p:nvPr/>
          </p:nvSpPr>
          <p:spPr>
            <a:xfrm>
              <a:off x="7502347" y="1180261"/>
              <a:ext cx="6172" cy="2057"/>
            </a:xfrm>
            <a:custGeom>
              <a:avLst/>
              <a:gdLst>
                <a:gd name="connsiteX0" fmla="*/ 6172 w 6172"/>
                <a:gd name="connsiteY0" fmla="*/ 2057 h 2057"/>
                <a:gd name="connsiteX1" fmla="*/ 0 w 6172"/>
                <a:gd name="connsiteY1" fmla="*/ 0 h 2057"/>
                <a:gd name="connsiteX2" fmla="*/ 6172 w 6172"/>
                <a:gd name="connsiteY2" fmla="*/ 2057 h 2057"/>
              </a:gdLst>
              <a:ahLst/>
              <a:cxnLst>
                <a:cxn ang="0">
                  <a:pos x="connsiteX0" y="connsiteY0"/>
                </a:cxn>
                <a:cxn ang="0">
                  <a:pos x="connsiteX1" y="connsiteY1"/>
                </a:cxn>
                <a:cxn ang="0">
                  <a:pos x="connsiteX2" y="connsiteY2"/>
                </a:cxn>
              </a:cxnLst>
              <a:rect l="l" t="t" r="r" b="b"/>
              <a:pathLst>
                <a:path w="6172" h="2057">
                  <a:moveTo>
                    <a:pt x="6172" y="2057"/>
                  </a:moveTo>
                  <a:cubicBezTo>
                    <a:pt x="4115" y="1372"/>
                    <a:pt x="2058" y="686"/>
                    <a:pt x="0" y="0"/>
                  </a:cubicBezTo>
                  <a:cubicBezTo>
                    <a:pt x="2058" y="686"/>
                    <a:pt x="4115" y="1372"/>
                    <a:pt x="6172" y="2057"/>
                  </a:cubicBezTo>
                  <a:close/>
                </a:path>
              </a:pathLst>
            </a:custGeom>
            <a:solidFill>
              <a:srgbClr val="FFFFFF"/>
            </a:solidFill>
            <a:ln w="2286" cap="flat">
              <a:noFill/>
              <a:prstDash val="solid"/>
              <a:miter/>
            </a:ln>
          </p:spPr>
          <p:txBody>
            <a:bodyPr rtlCol="0" anchor="ctr"/>
            <a:lstStyle/>
            <a:p>
              <a:endParaRPr lang="en-US"/>
            </a:p>
          </p:txBody>
        </p:sp>
        <p:sp>
          <p:nvSpPr>
            <p:cNvPr id="290" name="Freeform 760">
              <a:extLst>
                <a:ext uri="{FF2B5EF4-FFF2-40B4-BE49-F238E27FC236}">
                  <a16:creationId xmlns:a16="http://schemas.microsoft.com/office/drawing/2014/main" id="{D0461DA4-B3CD-B6F0-BA03-0713FFF966B7}"/>
                </a:ext>
              </a:extLst>
            </p:cNvPr>
            <p:cNvSpPr/>
            <p:nvPr/>
          </p:nvSpPr>
          <p:spPr>
            <a:xfrm>
              <a:off x="6962165" y="1486585"/>
              <a:ext cx="228" cy="1371"/>
            </a:xfrm>
            <a:custGeom>
              <a:avLst/>
              <a:gdLst>
                <a:gd name="connsiteX0" fmla="*/ 229 w 228"/>
                <a:gd name="connsiteY0" fmla="*/ 0 h 1371"/>
                <a:gd name="connsiteX1" fmla="*/ 0 w 228"/>
                <a:gd name="connsiteY1" fmla="*/ 1372 h 1371"/>
                <a:gd name="connsiteX2" fmla="*/ 229 w 228"/>
                <a:gd name="connsiteY2" fmla="*/ 0 h 1371"/>
              </a:gdLst>
              <a:ahLst/>
              <a:cxnLst>
                <a:cxn ang="0">
                  <a:pos x="connsiteX0" y="connsiteY0"/>
                </a:cxn>
                <a:cxn ang="0">
                  <a:pos x="connsiteX1" y="connsiteY1"/>
                </a:cxn>
                <a:cxn ang="0">
                  <a:pos x="connsiteX2" y="connsiteY2"/>
                </a:cxn>
              </a:cxnLst>
              <a:rect l="l" t="t" r="r" b="b"/>
              <a:pathLst>
                <a:path w="228" h="1371">
                  <a:moveTo>
                    <a:pt x="229" y="0"/>
                  </a:moveTo>
                  <a:cubicBezTo>
                    <a:pt x="229" y="457"/>
                    <a:pt x="0" y="914"/>
                    <a:pt x="0" y="1372"/>
                  </a:cubicBezTo>
                  <a:cubicBezTo>
                    <a:pt x="0" y="914"/>
                    <a:pt x="0" y="457"/>
                    <a:pt x="229" y="0"/>
                  </a:cubicBezTo>
                  <a:close/>
                </a:path>
              </a:pathLst>
            </a:custGeom>
            <a:solidFill>
              <a:srgbClr val="FFFFFF"/>
            </a:solidFill>
            <a:ln w="2286" cap="flat">
              <a:noFill/>
              <a:prstDash val="solid"/>
              <a:miter/>
            </a:ln>
          </p:spPr>
          <p:txBody>
            <a:bodyPr rtlCol="0" anchor="ctr"/>
            <a:lstStyle/>
            <a:p>
              <a:endParaRPr lang="en-US"/>
            </a:p>
          </p:txBody>
        </p:sp>
        <p:sp>
          <p:nvSpPr>
            <p:cNvPr id="291" name="Freeform 761">
              <a:extLst>
                <a:ext uri="{FF2B5EF4-FFF2-40B4-BE49-F238E27FC236}">
                  <a16:creationId xmlns:a16="http://schemas.microsoft.com/office/drawing/2014/main" id="{3A7AF45B-75B9-FED6-2475-BB8536188921}"/>
                </a:ext>
              </a:extLst>
            </p:cNvPr>
            <p:cNvSpPr/>
            <p:nvPr/>
          </p:nvSpPr>
          <p:spPr>
            <a:xfrm>
              <a:off x="7574813" y="1213637"/>
              <a:ext cx="4800" cy="2743"/>
            </a:xfrm>
            <a:custGeom>
              <a:avLst/>
              <a:gdLst>
                <a:gd name="connsiteX0" fmla="*/ 4801 w 4800"/>
                <a:gd name="connsiteY0" fmla="*/ 2743 h 2743"/>
                <a:gd name="connsiteX1" fmla="*/ 0 w 4800"/>
                <a:gd name="connsiteY1" fmla="*/ 0 h 2743"/>
                <a:gd name="connsiteX2" fmla="*/ 4801 w 4800"/>
                <a:gd name="connsiteY2" fmla="*/ 2743 h 2743"/>
              </a:gdLst>
              <a:ahLst/>
              <a:cxnLst>
                <a:cxn ang="0">
                  <a:pos x="connsiteX0" y="connsiteY0"/>
                </a:cxn>
                <a:cxn ang="0">
                  <a:pos x="connsiteX1" y="connsiteY1"/>
                </a:cxn>
                <a:cxn ang="0">
                  <a:pos x="connsiteX2" y="connsiteY2"/>
                </a:cxn>
              </a:cxnLst>
              <a:rect l="l" t="t" r="r" b="b"/>
              <a:pathLst>
                <a:path w="4800" h="2743">
                  <a:moveTo>
                    <a:pt x="4801" y="2743"/>
                  </a:moveTo>
                  <a:cubicBezTo>
                    <a:pt x="3201" y="1829"/>
                    <a:pt x="1601" y="914"/>
                    <a:pt x="0" y="0"/>
                  </a:cubicBezTo>
                  <a:cubicBezTo>
                    <a:pt x="1601" y="914"/>
                    <a:pt x="3201" y="1829"/>
                    <a:pt x="4801" y="2743"/>
                  </a:cubicBezTo>
                  <a:close/>
                </a:path>
              </a:pathLst>
            </a:custGeom>
            <a:solidFill>
              <a:srgbClr val="FFFFFF"/>
            </a:solidFill>
            <a:ln w="2286" cap="flat">
              <a:noFill/>
              <a:prstDash val="solid"/>
              <a:miter/>
            </a:ln>
          </p:spPr>
          <p:txBody>
            <a:bodyPr rtlCol="0" anchor="ctr"/>
            <a:lstStyle/>
            <a:p>
              <a:endParaRPr lang="en-US"/>
            </a:p>
          </p:txBody>
        </p:sp>
        <p:sp>
          <p:nvSpPr>
            <p:cNvPr id="292" name="Freeform 762">
              <a:extLst>
                <a:ext uri="{FF2B5EF4-FFF2-40B4-BE49-F238E27FC236}">
                  <a16:creationId xmlns:a16="http://schemas.microsoft.com/office/drawing/2014/main" id="{D7337BF6-F384-8218-42C8-BA0FE91D4079}"/>
                </a:ext>
              </a:extLst>
            </p:cNvPr>
            <p:cNvSpPr/>
            <p:nvPr/>
          </p:nvSpPr>
          <p:spPr>
            <a:xfrm>
              <a:off x="6960565" y="1494586"/>
              <a:ext cx="228" cy="914"/>
            </a:xfrm>
            <a:custGeom>
              <a:avLst/>
              <a:gdLst>
                <a:gd name="connsiteX0" fmla="*/ 229 w 228"/>
                <a:gd name="connsiteY0" fmla="*/ 0 h 914"/>
                <a:gd name="connsiteX1" fmla="*/ 0 w 228"/>
                <a:gd name="connsiteY1" fmla="*/ 914 h 914"/>
                <a:gd name="connsiteX2" fmla="*/ 229 w 228"/>
                <a:gd name="connsiteY2" fmla="*/ 0 h 914"/>
              </a:gdLst>
              <a:ahLst/>
              <a:cxnLst>
                <a:cxn ang="0">
                  <a:pos x="connsiteX0" y="connsiteY0"/>
                </a:cxn>
                <a:cxn ang="0">
                  <a:pos x="connsiteX1" y="connsiteY1"/>
                </a:cxn>
                <a:cxn ang="0">
                  <a:pos x="connsiteX2" y="connsiteY2"/>
                </a:cxn>
              </a:cxnLst>
              <a:rect l="l" t="t" r="r" b="b"/>
              <a:pathLst>
                <a:path w="228" h="914">
                  <a:moveTo>
                    <a:pt x="229" y="0"/>
                  </a:moveTo>
                  <a:cubicBezTo>
                    <a:pt x="229" y="229"/>
                    <a:pt x="0" y="686"/>
                    <a:pt x="0" y="914"/>
                  </a:cubicBezTo>
                  <a:cubicBezTo>
                    <a:pt x="229" y="686"/>
                    <a:pt x="229" y="457"/>
                    <a:pt x="229" y="0"/>
                  </a:cubicBezTo>
                  <a:close/>
                </a:path>
              </a:pathLst>
            </a:custGeom>
            <a:solidFill>
              <a:srgbClr val="FFFFFF"/>
            </a:solidFill>
            <a:ln w="2286" cap="flat">
              <a:noFill/>
              <a:prstDash val="solid"/>
              <a:miter/>
            </a:ln>
          </p:spPr>
          <p:txBody>
            <a:bodyPr rtlCol="0" anchor="ctr"/>
            <a:lstStyle/>
            <a:p>
              <a:endParaRPr lang="en-US"/>
            </a:p>
          </p:txBody>
        </p:sp>
        <p:sp>
          <p:nvSpPr>
            <p:cNvPr id="293" name="Freeform 763">
              <a:extLst>
                <a:ext uri="{FF2B5EF4-FFF2-40B4-BE49-F238E27FC236}">
                  <a16:creationId xmlns:a16="http://schemas.microsoft.com/office/drawing/2014/main" id="{C3F37406-11AB-404F-C78D-AEDD4508A589}"/>
                </a:ext>
              </a:extLst>
            </p:cNvPr>
            <p:cNvSpPr/>
            <p:nvPr/>
          </p:nvSpPr>
          <p:spPr>
            <a:xfrm>
              <a:off x="7073036" y="1264158"/>
              <a:ext cx="7772" cy="8458"/>
            </a:xfrm>
            <a:custGeom>
              <a:avLst/>
              <a:gdLst>
                <a:gd name="connsiteX0" fmla="*/ 0 w 7772"/>
                <a:gd name="connsiteY0" fmla="*/ 8458 h 8458"/>
                <a:gd name="connsiteX1" fmla="*/ 7773 w 7772"/>
                <a:gd name="connsiteY1" fmla="*/ 0 h 8458"/>
                <a:gd name="connsiteX2" fmla="*/ 0 w 7772"/>
                <a:gd name="connsiteY2" fmla="*/ 8458 h 8458"/>
              </a:gdLst>
              <a:ahLst/>
              <a:cxnLst>
                <a:cxn ang="0">
                  <a:pos x="connsiteX0" y="connsiteY0"/>
                </a:cxn>
                <a:cxn ang="0">
                  <a:pos x="connsiteX1" y="connsiteY1"/>
                </a:cxn>
                <a:cxn ang="0">
                  <a:pos x="connsiteX2" y="connsiteY2"/>
                </a:cxn>
              </a:cxnLst>
              <a:rect l="l" t="t" r="r" b="b"/>
              <a:pathLst>
                <a:path w="7772" h="8458">
                  <a:moveTo>
                    <a:pt x="0" y="8458"/>
                  </a:moveTo>
                  <a:cubicBezTo>
                    <a:pt x="2515" y="5715"/>
                    <a:pt x="5258" y="2743"/>
                    <a:pt x="7773" y="0"/>
                  </a:cubicBezTo>
                  <a:cubicBezTo>
                    <a:pt x="5258" y="2972"/>
                    <a:pt x="2515" y="5715"/>
                    <a:pt x="0" y="8458"/>
                  </a:cubicBezTo>
                  <a:close/>
                </a:path>
              </a:pathLst>
            </a:custGeom>
            <a:solidFill>
              <a:srgbClr val="FFFFFF"/>
            </a:solidFill>
            <a:ln w="2286" cap="flat">
              <a:noFill/>
              <a:prstDash val="solid"/>
              <a:miter/>
            </a:ln>
          </p:spPr>
          <p:txBody>
            <a:bodyPr rtlCol="0" anchor="ctr"/>
            <a:lstStyle/>
            <a:p>
              <a:endParaRPr lang="en-US"/>
            </a:p>
          </p:txBody>
        </p:sp>
        <p:sp>
          <p:nvSpPr>
            <p:cNvPr id="294" name="Freeform 764">
              <a:extLst>
                <a:ext uri="{FF2B5EF4-FFF2-40B4-BE49-F238E27FC236}">
                  <a16:creationId xmlns:a16="http://schemas.microsoft.com/office/drawing/2014/main" id="{E23F000A-1354-5261-47BF-E6ED4B72C124}"/>
                </a:ext>
              </a:extLst>
            </p:cNvPr>
            <p:cNvSpPr/>
            <p:nvPr/>
          </p:nvSpPr>
          <p:spPr>
            <a:xfrm>
              <a:off x="7163790" y="1163802"/>
              <a:ext cx="98069" cy="36804"/>
            </a:xfrm>
            <a:custGeom>
              <a:avLst/>
              <a:gdLst>
                <a:gd name="connsiteX0" fmla="*/ 0 w 98069"/>
                <a:gd name="connsiteY0" fmla="*/ 36805 h 36804"/>
                <a:gd name="connsiteX1" fmla="*/ 82524 w 98069"/>
                <a:gd name="connsiteY1" fmla="*/ 3886 h 36804"/>
                <a:gd name="connsiteX2" fmla="*/ 98069 w 98069"/>
                <a:gd name="connsiteY2" fmla="*/ 0 h 36804"/>
                <a:gd name="connsiteX3" fmla="*/ 82524 w 98069"/>
                <a:gd name="connsiteY3" fmla="*/ 3886 h 36804"/>
                <a:gd name="connsiteX4" fmla="*/ 0 w 98069"/>
                <a:gd name="connsiteY4" fmla="*/ 36805 h 3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9" h="36804">
                  <a:moveTo>
                    <a:pt x="0" y="36805"/>
                  </a:moveTo>
                  <a:cubicBezTo>
                    <a:pt x="24917" y="23089"/>
                    <a:pt x="52349" y="11887"/>
                    <a:pt x="82524" y="3886"/>
                  </a:cubicBezTo>
                  <a:cubicBezTo>
                    <a:pt x="87782" y="2515"/>
                    <a:pt x="93040" y="1143"/>
                    <a:pt x="98069" y="0"/>
                  </a:cubicBezTo>
                  <a:cubicBezTo>
                    <a:pt x="92811" y="1143"/>
                    <a:pt x="87782" y="2515"/>
                    <a:pt x="82524" y="3886"/>
                  </a:cubicBezTo>
                  <a:cubicBezTo>
                    <a:pt x="52349" y="11887"/>
                    <a:pt x="24917" y="23089"/>
                    <a:pt x="0" y="36805"/>
                  </a:cubicBezTo>
                  <a:close/>
                </a:path>
              </a:pathLst>
            </a:custGeom>
            <a:solidFill>
              <a:srgbClr val="FFFFFF"/>
            </a:solidFill>
            <a:ln w="2286" cap="flat">
              <a:noFill/>
              <a:prstDash val="solid"/>
              <a:miter/>
            </a:ln>
          </p:spPr>
          <p:txBody>
            <a:bodyPr rtlCol="0" anchor="ctr"/>
            <a:lstStyle/>
            <a:p>
              <a:endParaRPr lang="en-US"/>
            </a:p>
          </p:txBody>
        </p:sp>
        <p:sp>
          <p:nvSpPr>
            <p:cNvPr id="295" name="Freeform 765">
              <a:extLst>
                <a:ext uri="{FF2B5EF4-FFF2-40B4-BE49-F238E27FC236}">
                  <a16:creationId xmlns:a16="http://schemas.microsoft.com/office/drawing/2014/main" id="{6A2D68CE-E39E-CE52-075E-B4BF3A223810}"/>
                </a:ext>
              </a:extLst>
            </p:cNvPr>
            <p:cNvSpPr/>
            <p:nvPr/>
          </p:nvSpPr>
          <p:spPr>
            <a:xfrm>
              <a:off x="7556982" y="1203579"/>
              <a:ext cx="4343" cy="2286"/>
            </a:xfrm>
            <a:custGeom>
              <a:avLst/>
              <a:gdLst>
                <a:gd name="connsiteX0" fmla="*/ 4343 w 4343"/>
                <a:gd name="connsiteY0" fmla="*/ 2286 h 2286"/>
                <a:gd name="connsiteX1" fmla="*/ 0 w 4343"/>
                <a:gd name="connsiteY1" fmla="*/ 0 h 2286"/>
                <a:gd name="connsiteX2" fmla="*/ 4343 w 4343"/>
                <a:gd name="connsiteY2" fmla="*/ 2286 h 2286"/>
              </a:gdLst>
              <a:ahLst/>
              <a:cxnLst>
                <a:cxn ang="0">
                  <a:pos x="connsiteX0" y="connsiteY0"/>
                </a:cxn>
                <a:cxn ang="0">
                  <a:pos x="connsiteX1" y="connsiteY1"/>
                </a:cxn>
                <a:cxn ang="0">
                  <a:pos x="connsiteX2" y="connsiteY2"/>
                </a:cxn>
              </a:cxnLst>
              <a:rect l="l" t="t" r="r" b="b"/>
              <a:pathLst>
                <a:path w="4343" h="2286">
                  <a:moveTo>
                    <a:pt x="4343" y="2286"/>
                  </a:moveTo>
                  <a:cubicBezTo>
                    <a:pt x="2971" y="1600"/>
                    <a:pt x="1371" y="686"/>
                    <a:pt x="0" y="0"/>
                  </a:cubicBezTo>
                  <a:cubicBezTo>
                    <a:pt x="1371" y="686"/>
                    <a:pt x="2971" y="1600"/>
                    <a:pt x="4343" y="2286"/>
                  </a:cubicBezTo>
                  <a:close/>
                </a:path>
              </a:pathLst>
            </a:custGeom>
            <a:solidFill>
              <a:srgbClr val="FFFFFF"/>
            </a:solidFill>
            <a:ln w="2286" cap="flat">
              <a:noFill/>
              <a:prstDash val="solid"/>
              <a:miter/>
            </a:ln>
          </p:spPr>
          <p:txBody>
            <a:bodyPr rtlCol="0" anchor="ctr"/>
            <a:lstStyle/>
            <a:p>
              <a:endParaRPr lang="en-US"/>
            </a:p>
          </p:txBody>
        </p:sp>
        <p:sp>
          <p:nvSpPr>
            <p:cNvPr id="296" name="Freeform 766">
              <a:extLst>
                <a:ext uri="{FF2B5EF4-FFF2-40B4-BE49-F238E27FC236}">
                  <a16:creationId xmlns:a16="http://schemas.microsoft.com/office/drawing/2014/main" id="{03047019-0BF5-9857-7CC9-4102909FFE01}"/>
                </a:ext>
              </a:extLst>
            </p:cNvPr>
            <p:cNvSpPr/>
            <p:nvPr/>
          </p:nvSpPr>
          <p:spPr>
            <a:xfrm>
              <a:off x="7529093" y="1190320"/>
              <a:ext cx="8229" cy="3657"/>
            </a:xfrm>
            <a:custGeom>
              <a:avLst/>
              <a:gdLst>
                <a:gd name="connsiteX0" fmla="*/ 8230 w 8229"/>
                <a:gd name="connsiteY0" fmla="*/ 3658 h 3657"/>
                <a:gd name="connsiteX1" fmla="*/ 0 w 8229"/>
                <a:gd name="connsiteY1" fmla="*/ 0 h 3657"/>
                <a:gd name="connsiteX2" fmla="*/ 8230 w 8229"/>
                <a:gd name="connsiteY2" fmla="*/ 3658 h 3657"/>
              </a:gdLst>
              <a:ahLst/>
              <a:cxnLst>
                <a:cxn ang="0">
                  <a:pos x="connsiteX0" y="connsiteY0"/>
                </a:cxn>
                <a:cxn ang="0">
                  <a:pos x="connsiteX1" y="connsiteY1"/>
                </a:cxn>
                <a:cxn ang="0">
                  <a:pos x="connsiteX2" y="connsiteY2"/>
                </a:cxn>
              </a:cxnLst>
              <a:rect l="l" t="t" r="r" b="b"/>
              <a:pathLst>
                <a:path w="8229" h="3657">
                  <a:moveTo>
                    <a:pt x="8230" y="3658"/>
                  </a:moveTo>
                  <a:cubicBezTo>
                    <a:pt x="5487" y="2515"/>
                    <a:pt x="2744" y="1372"/>
                    <a:pt x="0" y="0"/>
                  </a:cubicBezTo>
                  <a:cubicBezTo>
                    <a:pt x="2744" y="1372"/>
                    <a:pt x="5487" y="2515"/>
                    <a:pt x="8230" y="3658"/>
                  </a:cubicBezTo>
                  <a:close/>
                </a:path>
              </a:pathLst>
            </a:custGeom>
            <a:solidFill>
              <a:srgbClr val="FFFFFF"/>
            </a:solidFill>
            <a:ln w="2286" cap="flat">
              <a:noFill/>
              <a:prstDash val="solid"/>
              <a:miter/>
            </a:ln>
          </p:spPr>
          <p:txBody>
            <a:bodyPr rtlCol="0" anchor="ctr"/>
            <a:lstStyle/>
            <a:p>
              <a:endParaRPr lang="en-US"/>
            </a:p>
          </p:txBody>
        </p:sp>
        <p:sp>
          <p:nvSpPr>
            <p:cNvPr id="297" name="Freeform 767">
              <a:extLst>
                <a:ext uri="{FF2B5EF4-FFF2-40B4-BE49-F238E27FC236}">
                  <a16:creationId xmlns:a16="http://schemas.microsoft.com/office/drawing/2014/main" id="{A3B25192-5B54-7AA0-DA59-859F8F78FFD2}"/>
                </a:ext>
              </a:extLst>
            </p:cNvPr>
            <p:cNvSpPr/>
            <p:nvPr/>
          </p:nvSpPr>
          <p:spPr>
            <a:xfrm>
              <a:off x="7548753" y="1199464"/>
              <a:ext cx="4572" cy="2286"/>
            </a:xfrm>
            <a:custGeom>
              <a:avLst/>
              <a:gdLst>
                <a:gd name="connsiteX0" fmla="*/ 4572 w 4572"/>
                <a:gd name="connsiteY0" fmla="*/ 2286 h 2286"/>
                <a:gd name="connsiteX1" fmla="*/ 0 w 4572"/>
                <a:gd name="connsiteY1" fmla="*/ 0 h 2286"/>
                <a:gd name="connsiteX2" fmla="*/ 4572 w 4572"/>
                <a:gd name="connsiteY2" fmla="*/ 2286 h 2286"/>
              </a:gdLst>
              <a:ahLst/>
              <a:cxnLst>
                <a:cxn ang="0">
                  <a:pos x="connsiteX0" y="connsiteY0"/>
                </a:cxn>
                <a:cxn ang="0">
                  <a:pos x="connsiteX1" y="connsiteY1"/>
                </a:cxn>
                <a:cxn ang="0">
                  <a:pos x="connsiteX2" y="connsiteY2"/>
                </a:cxn>
              </a:cxnLst>
              <a:rect l="l" t="t" r="r" b="b"/>
              <a:pathLst>
                <a:path w="4572" h="2286">
                  <a:moveTo>
                    <a:pt x="4572" y="2286"/>
                  </a:moveTo>
                  <a:cubicBezTo>
                    <a:pt x="2972" y="1600"/>
                    <a:pt x="1372" y="686"/>
                    <a:pt x="0" y="0"/>
                  </a:cubicBezTo>
                  <a:cubicBezTo>
                    <a:pt x="1600" y="686"/>
                    <a:pt x="3200" y="1372"/>
                    <a:pt x="4572" y="2286"/>
                  </a:cubicBezTo>
                  <a:close/>
                </a:path>
              </a:pathLst>
            </a:custGeom>
            <a:solidFill>
              <a:srgbClr val="FFFFFF"/>
            </a:solidFill>
            <a:ln w="2286" cap="flat">
              <a:noFill/>
              <a:prstDash val="solid"/>
              <a:miter/>
            </a:ln>
          </p:spPr>
          <p:txBody>
            <a:bodyPr rtlCol="0" anchor="ctr"/>
            <a:lstStyle/>
            <a:p>
              <a:endParaRPr lang="en-US"/>
            </a:p>
          </p:txBody>
        </p:sp>
        <p:sp>
          <p:nvSpPr>
            <p:cNvPr id="298" name="Freeform 768">
              <a:extLst>
                <a:ext uri="{FF2B5EF4-FFF2-40B4-BE49-F238E27FC236}">
                  <a16:creationId xmlns:a16="http://schemas.microsoft.com/office/drawing/2014/main" id="{7AD23EA1-FDA1-BC11-5DD3-06D8A9742FE8}"/>
                </a:ext>
              </a:extLst>
            </p:cNvPr>
            <p:cNvSpPr/>
            <p:nvPr/>
          </p:nvSpPr>
          <p:spPr>
            <a:xfrm>
              <a:off x="7454341" y="2187244"/>
              <a:ext cx="15316" cy="2971"/>
            </a:xfrm>
            <a:custGeom>
              <a:avLst/>
              <a:gdLst>
                <a:gd name="connsiteX0" fmla="*/ 15316 w 15316"/>
                <a:gd name="connsiteY0" fmla="*/ 0 h 2971"/>
                <a:gd name="connsiteX1" fmla="*/ 0 w 15316"/>
                <a:gd name="connsiteY1" fmla="*/ 2972 h 2971"/>
                <a:gd name="connsiteX2" fmla="*/ 15316 w 15316"/>
                <a:gd name="connsiteY2" fmla="*/ 0 h 2971"/>
              </a:gdLst>
              <a:ahLst/>
              <a:cxnLst>
                <a:cxn ang="0">
                  <a:pos x="connsiteX0" y="connsiteY0"/>
                </a:cxn>
                <a:cxn ang="0">
                  <a:pos x="connsiteX1" y="connsiteY1"/>
                </a:cxn>
                <a:cxn ang="0">
                  <a:pos x="connsiteX2" y="connsiteY2"/>
                </a:cxn>
              </a:cxnLst>
              <a:rect l="l" t="t" r="r" b="b"/>
              <a:pathLst>
                <a:path w="15316" h="2971">
                  <a:moveTo>
                    <a:pt x="15316" y="0"/>
                  </a:moveTo>
                  <a:cubicBezTo>
                    <a:pt x="10059" y="914"/>
                    <a:pt x="4801" y="2057"/>
                    <a:pt x="0" y="2972"/>
                  </a:cubicBezTo>
                  <a:cubicBezTo>
                    <a:pt x="4801" y="1829"/>
                    <a:pt x="10059" y="914"/>
                    <a:pt x="15316" y="0"/>
                  </a:cubicBezTo>
                  <a:close/>
                </a:path>
              </a:pathLst>
            </a:custGeom>
            <a:solidFill>
              <a:srgbClr val="FFFFFF"/>
            </a:solidFill>
            <a:ln w="2286" cap="flat">
              <a:noFill/>
              <a:prstDash val="solid"/>
              <a:miter/>
            </a:ln>
          </p:spPr>
          <p:txBody>
            <a:bodyPr rtlCol="0" anchor="ctr"/>
            <a:lstStyle/>
            <a:p>
              <a:endParaRPr lang="en-US"/>
            </a:p>
          </p:txBody>
        </p:sp>
        <p:sp>
          <p:nvSpPr>
            <p:cNvPr id="299" name="Freeform 769">
              <a:extLst>
                <a:ext uri="{FF2B5EF4-FFF2-40B4-BE49-F238E27FC236}">
                  <a16:creationId xmlns:a16="http://schemas.microsoft.com/office/drawing/2014/main" id="{E4D622F4-93E2-6379-7590-FFD6E18E1C0E}"/>
                </a:ext>
              </a:extLst>
            </p:cNvPr>
            <p:cNvSpPr/>
            <p:nvPr/>
          </p:nvSpPr>
          <p:spPr>
            <a:xfrm>
              <a:off x="7511719" y="1183690"/>
              <a:ext cx="5715" cy="2057"/>
            </a:xfrm>
            <a:custGeom>
              <a:avLst/>
              <a:gdLst>
                <a:gd name="connsiteX0" fmla="*/ 5715 w 5715"/>
                <a:gd name="connsiteY0" fmla="*/ 2057 h 2057"/>
                <a:gd name="connsiteX1" fmla="*/ 0 w 5715"/>
                <a:gd name="connsiteY1" fmla="*/ 0 h 2057"/>
                <a:gd name="connsiteX2" fmla="*/ 5715 w 5715"/>
                <a:gd name="connsiteY2" fmla="*/ 2057 h 2057"/>
              </a:gdLst>
              <a:ahLst/>
              <a:cxnLst>
                <a:cxn ang="0">
                  <a:pos x="connsiteX0" y="connsiteY0"/>
                </a:cxn>
                <a:cxn ang="0">
                  <a:pos x="connsiteX1" y="connsiteY1"/>
                </a:cxn>
                <a:cxn ang="0">
                  <a:pos x="connsiteX2" y="connsiteY2"/>
                </a:cxn>
              </a:cxnLst>
              <a:rect l="l" t="t" r="r" b="b"/>
              <a:pathLst>
                <a:path w="5715" h="2057">
                  <a:moveTo>
                    <a:pt x="5715" y="2057"/>
                  </a:moveTo>
                  <a:cubicBezTo>
                    <a:pt x="3886" y="1372"/>
                    <a:pt x="2057" y="686"/>
                    <a:pt x="0" y="0"/>
                  </a:cubicBezTo>
                  <a:cubicBezTo>
                    <a:pt x="1829" y="686"/>
                    <a:pt x="3886" y="1372"/>
                    <a:pt x="5715" y="2057"/>
                  </a:cubicBezTo>
                  <a:close/>
                </a:path>
              </a:pathLst>
            </a:custGeom>
            <a:solidFill>
              <a:srgbClr val="FFFFFF"/>
            </a:solidFill>
            <a:ln w="2286" cap="flat">
              <a:noFill/>
              <a:prstDash val="solid"/>
              <a:miter/>
            </a:ln>
          </p:spPr>
          <p:txBody>
            <a:bodyPr rtlCol="0" anchor="ctr"/>
            <a:lstStyle/>
            <a:p>
              <a:endParaRPr lang="en-US"/>
            </a:p>
          </p:txBody>
        </p:sp>
        <p:sp>
          <p:nvSpPr>
            <p:cNvPr id="300" name="Freeform 770">
              <a:extLst>
                <a:ext uri="{FF2B5EF4-FFF2-40B4-BE49-F238E27FC236}">
                  <a16:creationId xmlns:a16="http://schemas.microsoft.com/office/drawing/2014/main" id="{279C3A56-6740-3CA0-7F48-C3EA1CE9E15B}"/>
                </a:ext>
              </a:extLst>
            </p:cNvPr>
            <p:cNvSpPr/>
            <p:nvPr/>
          </p:nvSpPr>
          <p:spPr>
            <a:xfrm>
              <a:off x="7520635" y="1186891"/>
              <a:ext cx="5943" cy="2514"/>
            </a:xfrm>
            <a:custGeom>
              <a:avLst/>
              <a:gdLst>
                <a:gd name="connsiteX0" fmla="*/ 5944 w 5943"/>
                <a:gd name="connsiteY0" fmla="*/ 2515 h 2514"/>
                <a:gd name="connsiteX1" fmla="*/ 0 w 5943"/>
                <a:gd name="connsiteY1" fmla="*/ 0 h 2514"/>
                <a:gd name="connsiteX2" fmla="*/ 5944 w 5943"/>
                <a:gd name="connsiteY2" fmla="*/ 2515 h 2514"/>
              </a:gdLst>
              <a:ahLst/>
              <a:cxnLst>
                <a:cxn ang="0">
                  <a:pos x="connsiteX0" y="connsiteY0"/>
                </a:cxn>
                <a:cxn ang="0">
                  <a:pos x="connsiteX1" y="connsiteY1"/>
                </a:cxn>
                <a:cxn ang="0">
                  <a:pos x="connsiteX2" y="connsiteY2"/>
                </a:cxn>
              </a:cxnLst>
              <a:rect l="l" t="t" r="r" b="b"/>
              <a:pathLst>
                <a:path w="5943" h="2514">
                  <a:moveTo>
                    <a:pt x="5944" y="2515"/>
                  </a:moveTo>
                  <a:cubicBezTo>
                    <a:pt x="3886" y="1600"/>
                    <a:pt x="2058" y="914"/>
                    <a:pt x="0" y="0"/>
                  </a:cubicBezTo>
                  <a:cubicBezTo>
                    <a:pt x="1829" y="914"/>
                    <a:pt x="3886" y="1600"/>
                    <a:pt x="5944" y="2515"/>
                  </a:cubicBezTo>
                  <a:close/>
                </a:path>
              </a:pathLst>
            </a:custGeom>
            <a:solidFill>
              <a:srgbClr val="FFFFFF"/>
            </a:solidFill>
            <a:ln w="2286" cap="flat">
              <a:noFill/>
              <a:prstDash val="solid"/>
              <a:miter/>
            </a:ln>
          </p:spPr>
          <p:txBody>
            <a:bodyPr rtlCol="0" anchor="ctr"/>
            <a:lstStyle/>
            <a:p>
              <a:endParaRPr lang="en-US"/>
            </a:p>
          </p:txBody>
        </p:sp>
        <p:sp>
          <p:nvSpPr>
            <p:cNvPr id="301" name="Freeform 771">
              <a:extLst>
                <a:ext uri="{FF2B5EF4-FFF2-40B4-BE49-F238E27FC236}">
                  <a16:creationId xmlns:a16="http://schemas.microsoft.com/office/drawing/2014/main" id="{78968C82-BD0F-F703-6B00-F5BC8B8EA937}"/>
                </a:ext>
              </a:extLst>
            </p:cNvPr>
            <p:cNvSpPr/>
            <p:nvPr/>
          </p:nvSpPr>
          <p:spPr>
            <a:xfrm>
              <a:off x="7426452" y="2196617"/>
              <a:ext cx="1828" cy="914"/>
            </a:xfrm>
            <a:custGeom>
              <a:avLst/>
              <a:gdLst>
                <a:gd name="connsiteX0" fmla="*/ 1829 w 1828"/>
                <a:gd name="connsiteY0" fmla="*/ 0 h 914"/>
                <a:gd name="connsiteX1" fmla="*/ 0 w 1828"/>
                <a:gd name="connsiteY1" fmla="*/ 914 h 914"/>
                <a:gd name="connsiteX2" fmla="*/ 1829 w 1828"/>
                <a:gd name="connsiteY2" fmla="*/ 0 h 914"/>
              </a:gdLst>
              <a:ahLst/>
              <a:cxnLst>
                <a:cxn ang="0">
                  <a:pos x="connsiteX0" y="connsiteY0"/>
                </a:cxn>
                <a:cxn ang="0">
                  <a:pos x="connsiteX1" y="connsiteY1"/>
                </a:cxn>
                <a:cxn ang="0">
                  <a:pos x="connsiteX2" y="connsiteY2"/>
                </a:cxn>
              </a:cxnLst>
              <a:rect l="l" t="t" r="r" b="b"/>
              <a:pathLst>
                <a:path w="1828" h="914">
                  <a:moveTo>
                    <a:pt x="1829" y="0"/>
                  </a:moveTo>
                  <a:cubicBezTo>
                    <a:pt x="1143" y="229"/>
                    <a:pt x="457" y="686"/>
                    <a:pt x="0" y="914"/>
                  </a:cubicBezTo>
                  <a:cubicBezTo>
                    <a:pt x="686" y="686"/>
                    <a:pt x="1143" y="457"/>
                    <a:pt x="1829" y="0"/>
                  </a:cubicBezTo>
                  <a:close/>
                </a:path>
              </a:pathLst>
            </a:custGeom>
            <a:solidFill>
              <a:srgbClr val="FFFFFF"/>
            </a:solidFill>
            <a:ln w="2286" cap="flat">
              <a:noFill/>
              <a:prstDash val="solid"/>
              <a:miter/>
            </a:ln>
          </p:spPr>
          <p:txBody>
            <a:bodyPr rtlCol="0" anchor="ctr"/>
            <a:lstStyle/>
            <a:p>
              <a:endParaRPr lang="en-US"/>
            </a:p>
          </p:txBody>
        </p:sp>
        <p:sp>
          <p:nvSpPr>
            <p:cNvPr id="302" name="Freeform 772">
              <a:extLst>
                <a:ext uri="{FF2B5EF4-FFF2-40B4-BE49-F238E27FC236}">
                  <a16:creationId xmlns:a16="http://schemas.microsoft.com/office/drawing/2014/main" id="{623C9C82-CF73-1209-7BD3-D816B5140C85}"/>
                </a:ext>
              </a:extLst>
            </p:cNvPr>
            <p:cNvSpPr/>
            <p:nvPr/>
          </p:nvSpPr>
          <p:spPr>
            <a:xfrm>
              <a:off x="7434224" y="2193417"/>
              <a:ext cx="3657" cy="914"/>
            </a:xfrm>
            <a:custGeom>
              <a:avLst/>
              <a:gdLst>
                <a:gd name="connsiteX0" fmla="*/ 3658 w 3657"/>
                <a:gd name="connsiteY0" fmla="*/ 0 h 914"/>
                <a:gd name="connsiteX1" fmla="*/ 0 w 3657"/>
                <a:gd name="connsiteY1" fmla="*/ 914 h 914"/>
                <a:gd name="connsiteX2" fmla="*/ 3658 w 3657"/>
                <a:gd name="connsiteY2" fmla="*/ 0 h 914"/>
              </a:gdLst>
              <a:ahLst/>
              <a:cxnLst>
                <a:cxn ang="0">
                  <a:pos x="connsiteX0" y="connsiteY0"/>
                </a:cxn>
                <a:cxn ang="0">
                  <a:pos x="connsiteX1" y="connsiteY1"/>
                </a:cxn>
                <a:cxn ang="0">
                  <a:pos x="connsiteX2" y="connsiteY2"/>
                </a:cxn>
              </a:cxnLst>
              <a:rect l="l" t="t" r="r" b="b"/>
              <a:pathLst>
                <a:path w="3657" h="914">
                  <a:moveTo>
                    <a:pt x="3658" y="0"/>
                  </a:moveTo>
                  <a:cubicBezTo>
                    <a:pt x="2286" y="229"/>
                    <a:pt x="1143" y="686"/>
                    <a:pt x="0" y="914"/>
                  </a:cubicBezTo>
                  <a:cubicBezTo>
                    <a:pt x="1143" y="686"/>
                    <a:pt x="2286" y="457"/>
                    <a:pt x="3658" y="0"/>
                  </a:cubicBezTo>
                  <a:close/>
                </a:path>
              </a:pathLst>
            </a:custGeom>
            <a:solidFill>
              <a:srgbClr val="FFFFFF"/>
            </a:solidFill>
            <a:ln w="2286" cap="flat">
              <a:noFill/>
              <a:prstDash val="solid"/>
              <a:miter/>
            </a:ln>
          </p:spPr>
          <p:txBody>
            <a:bodyPr rtlCol="0" anchor="ctr"/>
            <a:lstStyle/>
            <a:p>
              <a:endParaRPr lang="en-US"/>
            </a:p>
          </p:txBody>
        </p:sp>
        <p:sp>
          <p:nvSpPr>
            <p:cNvPr id="303" name="Freeform 773">
              <a:extLst>
                <a:ext uri="{FF2B5EF4-FFF2-40B4-BE49-F238E27FC236}">
                  <a16:creationId xmlns:a16="http://schemas.microsoft.com/office/drawing/2014/main" id="{5B787F90-819E-3B79-5157-E44C1BD53137}"/>
                </a:ext>
              </a:extLst>
            </p:cNvPr>
            <p:cNvSpPr/>
            <p:nvPr/>
          </p:nvSpPr>
          <p:spPr>
            <a:xfrm>
              <a:off x="7421194" y="2198674"/>
              <a:ext cx="3429" cy="2514"/>
            </a:xfrm>
            <a:custGeom>
              <a:avLst/>
              <a:gdLst>
                <a:gd name="connsiteX0" fmla="*/ 3429 w 3429"/>
                <a:gd name="connsiteY0" fmla="*/ 0 h 2514"/>
                <a:gd name="connsiteX1" fmla="*/ 0 w 3429"/>
                <a:gd name="connsiteY1" fmla="*/ 2515 h 2514"/>
                <a:gd name="connsiteX2" fmla="*/ 3429 w 3429"/>
                <a:gd name="connsiteY2" fmla="*/ 0 h 2514"/>
              </a:gdLst>
              <a:ahLst/>
              <a:cxnLst>
                <a:cxn ang="0">
                  <a:pos x="connsiteX0" y="connsiteY0"/>
                </a:cxn>
                <a:cxn ang="0">
                  <a:pos x="connsiteX1" y="connsiteY1"/>
                </a:cxn>
                <a:cxn ang="0">
                  <a:pos x="connsiteX2" y="connsiteY2"/>
                </a:cxn>
              </a:cxnLst>
              <a:rect l="l" t="t" r="r" b="b"/>
              <a:pathLst>
                <a:path w="3429" h="2514">
                  <a:moveTo>
                    <a:pt x="3429" y="0"/>
                  </a:moveTo>
                  <a:cubicBezTo>
                    <a:pt x="2286" y="686"/>
                    <a:pt x="1143" y="1600"/>
                    <a:pt x="0" y="2515"/>
                  </a:cubicBezTo>
                  <a:cubicBezTo>
                    <a:pt x="915" y="1600"/>
                    <a:pt x="2058" y="686"/>
                    <a:pt x="3429" y="0"/>
                  </a:cubicBezTo>
                  <a:close/>
                </a:path>
              </a:pathLst>
            </a:custGeom>
            <a:solidFill>
              <a:srgbClr val="FFFFFF"/>
            </a:solidFill>
            <a:ln w="2286" cap="flat">
              <a:noFill/>
              <a:prstDash val="solid"/>
              <a:miter/>
            </a:ln>
          </p:spPr>
          <p:txBody>
            <a:bodyPr rtlCol="0" anchor="ctr"/>
            <a:lstStyle/>
            <a:p>
              <a:endParaRPr lang="en-US"/>
            </a:p>
          </p:txBody>
        </p:sp>
        <p:sp>
          <p:nvSpPr>
            <p:cNvPr id="304" name="Freeform 774">
              <a:extLst>
                <a:ext uri="{FF2B5EF4-FFF2-40B4-BE49-F238E27FC236}">
                  <a16:creationId xmlns:a16="http://schemas.microsoft.com/office/drawing/2014/main" id="{960A43D4-2D40-F1B9-3390-9F12EE6CED1F}"/>
                </a:ext>
              </a:extLst>
            </p:cNvPr>
            <p:cNvSpPr/>
            <p:nvPr/>
          </p:nvSpPr>
          <p:spPr>
            <a:xfrm>
              <a:off x="6929704" y="2067001"/>
              <a:ext cx="4800" cy="1600"/>
            </a:xfrm>
            <a:custGeom>
              <a:avLst/>
              <a:gdLst>
                <a:gd name="connsiteX0" fmla="*/ 4801 w 4800"/>
                <a:gd name="connsiteY0" fmla="*/ 1600 h 1600"/>
                <a:gd name="connsiteX1" fmla="*/ 0 w 4800"/>
                <a:gd name="connsiteY1" fmla="*/ 0 h 1600"/>
                <a:gd name="connsiteX2" fmla="*/ 4801 w 4800"/>
                <a:gd name="connsiteY2" fmla="*/ 1600 h 1600"/>
              </a:gdLst>
              <a:ahLst/>
              <a:cxnLst>
                <a:cxn ang="0">
                  <a:pos x="connsiteX0" y="connsiteY0"/>
                </a:cxn>
                <a:cxn ang="0">
                  <a:pos x="connsiteX1" y="connsiteY1"/>
                </a:cxn>
                <a:cxn ang="0">
                  <a:pos x="connsiteX2" y="connsiteY2"/>
                </a:cxn>
              </a:cxnLst>
              <a:rect l="l" t="t" r="r" b="b"/>
              <a:pathLst>
                <a:path w="4800" h="1600">
                  <a:moveTo>
                    <a:pt x="4801" y="1600"/>
                  </a:moveTo>
                  <a:cubicBezTo>
                    <a:pt x="3201" y="686"/>
                    <a:pt x="1600" y="229"/>
                    <a:pt x="0" y="0"/>
                  </a:cubicBezTo>
                  <a:cubicBezTo>
                    <a:pt x="1600" y="229"/>
                    <a:pt x="3201" y="686"/>
                    <a:pt x="4801" y="1600"/>
                  </a:cubicBezTo>
                  <a:close/>
                </a:path>
              </a:pathLst>
            </a:custGeom>
            <a:solidFill>
              <a:srgbClr val="FFFFFF"/>
            </a:solidFill>
            <a:ln w="2286" cap="flat">
              <a:noFill/>
              <a:prstDash val="solid"/>
              <a:miter/>
            </a:ln>
          </p:spPr>
          <p:txBody>
            <a:bodyPr rtlCol="0" anchor="ctr"/>
            <a:lstStyle/>
            <a:p>
              <a:endParaRPr lang="en-US"/>
            </a:p>
          </p:txBody>
        </p:sp>
        <p:sp>
          <p:nvSpPr>
            <p:cNvPr id="305" name="Freeform 775">
              <a:extLst>
                <a:ext uri="{FF2B5EF4-FFF2-40B4-BE49-F238E27FC236}">
                  <a16:creationId xmlns:a16="http://schemas.microsoft.com/office/drawing/2014/main" id="{F46F1BD0-046E-18B0-5C8A-3A61DD5946A0}"/>
                </a:ext>
              </a:extLst>
            </p:cNvPr>
            <p:cNvSpPr/>
            <p:nvPr/>
          </p:nvSpPr>
          <p:spPr>
            <a:xfrm>
              <a:off x="7287463" y="2287371"/>
              <a:ext cx="38176" cy="2971"/>
            </a:xfrm>
            <a:custGeom>
              <a:avLst/>
              <a:gdLst>
                <a:gd name="connsiteX0" fmla="*/ 38176 w 38176"/>
                <a:gd name="connsiteY0" fmla="*/ 2972 h 2971"/>
                <a:gd name="connsiteX1" fmla="*/ 0 w 38176"/>
                <a:gd name="connsiteY1" fmla="*/ 0 h 2971"/>
                <a:gd name="connsiteX2" fmla="*/ 38176 w 38176"/>
                <a:gd name="connsiteY2" fmla="*/ 2972 h 2971"/>
              </a:gdLst>
              <a:ahLst/>
              <a:cxnLst>
                <a:cxn ang="0">
                  <a:pos x="connsiteX0" y="connsiteY0"/>
                </a:cxn>
                <a:cxn ang="0">
                  <a:pos x="connsiteX1" y="connsiteY1"/>
                </a:cxn>
                <a:cxn ang="0">
                  <a:pos x="connsiteX2" y="connsiteY2"/>
                </a:cxn>
              </a:cxnLst>
              <a:rect l="l" t="t" r="r" b="b"/>
              <a:pathLst>
                <a:path w="38176" h="2971">
                  <a:moveTo>
                    <a:pt x="38176" y="2972"/>
                  </a:moveTo>
                  <a:cubicBezTo>
                    <a:pt x="25375" y="2286"/>
                    <a:pt x="12802" y="1372"/>
                    <a:pt x="0" y="0"/>
                  </a:cubicBezTo>
                  <a:cubicBezTo>
                    <a:pt x="12573" y="1372"/>
                    <a:pt x="25375" y="2515"/>
                    <a:pt x="38176" y="2972"/>
                  </a:cubicBezTo>
                  <a:close/>
                </a:path>
              </a:pathLst>
            </a:custGeom>
            <a:solidFill>
              <a:srgbClr val="FFFFFF"/>
            </a:solidFill>
            <a:ln w="2286" cap="flat">
              <a:noFill/>
              <a:prstDash val="solid"/>
              <a:miter/>
            </a:ln>
          </p:spPr>
          <p:txBody>
            <a:bodyPr rtlCol="0" anchor="ctr"/>
            <a:lstStyle/>
            <a:p>
              <a:endParaRPr lang="en-US"/>
            </a:p>
          </p:txBody>
        </p:sp>
        <p:sp>
          <p:nvSpPr>
            <p:cNvPr id="306" name="Freeform 776">
              <a:extLst>
                <a:ext uri="{FF2B5EF4-FFF2-40B4-BE49-F238E27FC236}">
                  <a16:creationId xmlns:a16="http://schemas.microsoft.com/office/drawing/2014/main" id="{D2D7DC2D-5706-8908-25D1-FE8C502B3D23}"/>
                </a:ext>
              </a:extLst>
            </p:cNvPr>
            <p:cNvSpPr/>
            <p:nvPr/>
          </p:nvSpPr>
          <p:spPr>
            <a:xfrm>
              <a:off x="7250281" y="1372575"/>
              <a:ext cx="186055" cy="186163"/>
            </a:xfrm>
            <a:custGeom>
              <a:avLst/>
              <a:gdLst>
                <a:gd name="connsiteX0" fmla="*/ 185543 w 186055"/>
                <a:gd name="connsiteY0" fmla="*/ 72177 h 186163"/>
                <a:gd name="connsiteX1" fmla="*/ 102561 w 186055"/>
                <a:gd name="connsiteY1" fmla="*/ 168 h 186163"/>
                <a:gd name="connsiteX2" fmla="*/ 3806 w 186055"/>
                <a:gd name="connsiteY2" fmla="*/ 66005 h 186163"/>
                <a:gd name="connsiteX3" fmla="*/ 98675 w 186055"/>
                <a:gd name="connsiteY3" fmla="*/ 185791 h 186163"/>
                <a:gd name="connsiteX4" fmla="*/ 185543 w 186055"/>
                <a:gd name="connsiteY4" fmla="*/ 72177 h 18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5" h="186163">
                  <a:moveTo>
                    <a:pt x="185543" y="72177"/>
                  </a:moveTo>
                  <a:cubicBezTo>
                    <a:pt x="180513" y="7026"/>
                    <a:pt x="111705" y="1539"/>
                    <a:pt x="102561" y="168"/>
                  </a:cubicBezTo>
                  <a:cubicBezTo>
                    <a:pt x="45182" y="-2118"/>
                    <a:pt x="18665" y="18913"/>
                    <a:pt x="3806" y="66005"/>
                  </a:cubicBezTo>
                  <a:cubicBezTo>
                    <a:pt x="-14940" y="125441"/>
                    <a:pt x="38553" y="191735"/>
                    <a:pt x="98675" y="185791"/>
                  </a:cubicBezTo>
                  <a:cubicBezTo>
                    <a:pt x="169769" y="178933"/>
                    <a:pt x="189657" y="130013"/>
                    <a:pt x="185543" y="72177"/>
                  </a:cubicBezTo>
                  <a:close/>
                </a:path>
              </a:pathLst>
            </a:custGeom>
            <a:solidFill>
              <a:srgbClr val="FFFFFF"/>
            </a:solidFill>
            <a:ln w="2286" cap="flat">
              <a:noFill/>
              <a:prstDash val="solid"/>
              <a:miter/>
            </a:ln>
          </p:spPr>
          <p:txBody>
            <a:bodyPr rtlCol="0" anchor="ctr"/>
            <a:lstStyle/>
            <a:p>
              <a:endParaRPr lang="en-US"/>
            </a:p>
          </p:txBody>
        </p:sp>
        <p:sp>
          <p:nvSpPr>
            <p:cNvPr id="307" name="Freeform 777">
              <a:extLst>
                <a:ext uri="{FF2B5EF4-FFF2-40B4-BE49-F238E27FC236}">
                  <a16:creationId xmlns:a16="http://schemas.microsoft.com/office/drawing/2014/main" id="{7DD60481-AF45-108D-D76F-F76C7FA2F102}"/>
                </a:ext>
              </a:extLst>
            </p:cNvPr>
            <p:cNvSpPr/>
            <p:nvPr/>
          </p:nvSpPr>
          <p:spPr>
            <a:xfrm>
              <a:off x="6957564" y="1076041"/>
              <a:ext cx="730177" cy="435461"/>
            </a:xfrm>
            <a:custGeom>
              <a:avLst/>
              <a:gdLst>
                <a:gd name="connsiteX0" fmla="*/ 1858 w 730177"/>
                <a:gd name="connsiteY0" fmla="*/ 426775 h 435461"/>
                <a:gd name="connsiteX1" fmla="*/ 3001 w 730177"/>
                <a:gd name="connsiteY1" fmla="*/ 419459 h 435461"/>
                <a:gd name="connsiteX2" fmla="*/ 3230 w 730177"/>
                <a:gd name="connsiteY2" fmla="*/ 418545 h 435461"/>
                <a:gd name="connsiteX3" fmla="*/ 4373 w 730177"/>
                <a:gd name="connsiteY3" fmla="*/ 411687 h 435461"/>
                <a:gd name="connsiteX4" fmla="*/ 4601 w 730177"/>
                <a:gd name="connsiteY4" fmla="*/ 410315 h 435461"/>
                <a:gd name="connsiteX5" fmla="*/ 5973 w 730177"/>
                <a:gd name="connsiteY5" fmla="*/ 403915 h 435461"/>
                <a:gd name="connsiteX6" fmla="*/ 6202 w 730177"/>
                <a:gd name="connsiteY6" fmla="*/ 402314 h 435461"/>
                <a:gd name="connsiteX7" fmla="*/ 7573 w 730177"/>
                <a:gd name="connsiteY7" fmla="*/ 396142 h 435461"/>
                <a:gd name="connsiteX8" fmla="*/ 8030 w 730177"/>
                <a:gd name="connsiteY8" fmla="*/ 394313 h 435461"/>
                <a:gd name="connsiteX9" fmla="*/ 9402 w 730177"/>
                <a:gd name="connsiteY9" fmla="*/ 388598 h 435461"/>
                <a:gd name="connsiteX10" fmla="*/ 9859 w 730177"/>
                <a:gd name="connsiteY10" fmla="*/ 386541 h 435461"/>
                <a:gd name="connsiteX11" fmla="*/ 11231 w 730177"/>
                <a:gd name="connsiteY11" fmla="*/ 381055 h 435461"/>
                <a:gd name="connsiteX12" fmla="*/ 11917 w 730177"/>
                <a:gd name="connsiteY12" fmla="*/ 378769 h 435461"/>
                <a:gd name="connsiteX13" fmla="*/ 13517 w 730177"/>
                <a:gd name="connsiteY13" fmla="*/ 373511 h 435461"/>
                <a:gd name="connsiteX14" fmla="*/ 14203 w 730177"/>
                <a:gd name="connsiteY14" fmla="*/ 370996 h 435461"/>
                <a:gd name="connsiteX15" fmla="*/ 15803 w 730177"/>
                <a:gd name="connsiteY15" fmla="*/ 365967 h 435461"/>
                <a:gd name="connsiteX16" fmla="*/ 16717 w 730177"/>
                <a:gd name="connsiteY16" fmla="*/ 363452 h 435461"/>
                <a:gd name="connsiteX17" fmla="*/ 18317 w 730177"/>
                <a:gd name="connsiteY17" fmla="*/ 358423 h 435461"/>
                <a:gd name="connsiteX18" fmla="*/ 19232 w 730177"/>
                <a:gd name="connsiteY18" fmla="*/ 355680 h 435461"/>
                <a:gd name="connsiteX19" fmla="*/ 21061 w 730177"/>
                <a:gd name="connsiteY19" fmla="*/ 350879 h 435461"/>
                <a:gd name="connsiteX20" fmla="*/ 21975 w 730177"/>
                <a:gd name="connsiteY20" fmla="*/ 348136 h 435461"/>
                <a:gd name="connsiteX21" fmla="*/ 23804 w 730177"/>
                <a:gd name="connsiteY21" fmla="*/ 343564 h 435461"/>
                <a:gd name="connsiteX22" fmla="*/ 24947 w 730177"/>
                <a:gd name="connsiteY22" fmla="*/ 340821 h 435461"/>
                <a:gd name="connsiteX23" fmla="*/ 26776 w 730177"/>
                <a:gd name="connsiteY23" fmla="*/ 336249 h 435461"/>
                <a:gd name="connsiteX24" fmla="*/ 27919 w 730177"/>
                <a:gd name="connsiteY24" fmla="*/ 333506 h 435461"/>
                <a:gd name="connsiteX25" fmla="*/ 29976 w 730177"/>
                <a:gd name="connsiteY25" fmla="*/ 328705 h 435461"/>
                <a:gd name="connsiteX26" fmla="*/ 31119 w 730177"/>
                <a:gd name="connsiteY26" fmla="*/ 325962 h 435461"/>
                <a:gd name="connsiteX27" fmla="*/ 33405 w 730177"/>
                <a:gd name="connsiteY27" fmla="*/ 320933 h 435461"/>
                <a:gd name="connsiteX28" fmla="*/ 34548 w 730177"/>
                <a:gd name="connsiteY28" fmla="*/ 318647 h 435461"/>
                <a:gd name="connsiteX29" fmla="*/ 38206 w 730177"/>
                <a:gd name="connsiteY29" fmla="*/ 311332 h 435461"/>
                <a:gd name="connsiteX30" fmla="*/ 48493 w 730177"/>
                <a:gd name="connsiteY30" fmla="*/ 291672 h 435461"/>
                <a:gd name="connsiteX31" fmla="*/ 59237 w 730177"/>
                <a:gd name="connsiteY31" fmla="*/ 272698 h 435461"/>
                <a:gd name="connsiteX32" fmla="*/ 67009 w 730177"/>
                <a:gd name="connsiteY32" fmla="*/ 260125 h 435461"/>
                <a:gd name="connsiteX33" fmla="*/ 89183 w 730177"/>
                <a:gd name="connsiteY33" fmla="*/ 228121 h 435461"/>
                <a:gd name="connsiteX34" fmla="*/ 99242 w 730177"/>
                <a:gd name="connsiteY34" fmla="*/ 215320 h 435461"/>
                <a:gd name="connsiteX35" fmla="*/ 115244 w 730177"/>
                <a:gd name="connsiteY35" fmla="*/ 196803 h 435461"/>
                <a:gd name="connsiteX36" fmla="*/ 123016 w 730177"/>
                <a:gd name="connsiteY36" fmla="*/ 188345 h 435461"/>
                <a:gd name="connsiteX37" fmla="*/ 134218 w 730177"/>
                <a:gd name="connsiteY37" fmla="*/ 177372 h 435461"/>
                <a:gd name="connsiteX38" fmla="*/ 144733 w 730177"/>
                <a:gd name="connsiteY38" fmla="*/ 167771 h 435461"/>
                <a:gd name="connsiteX39" fmla="*/ 155249 w 730177"/>
                <a:gd name="connsiteY39" fmla="*/ 159084 h 435461"/>
                <a:gd name="connsiteX40" fmla="*/ 184510 w 730177"/>
                <a:gd name="connsiteY40" fmla="*/ 137824 h 435461"/>
                <a:gd name="connsiteX41" fmla="*/ 190910 w 730177"/>
                <a:gd name="connsiteY41" fmla="*/ 133709 h 435461"/>
                <a:gd name="connsiteX42" fmla="*/ 205769 w 730177"/>
                <a:gd name="connsiteY42" fmla="*/ 125023 h 435461"/>
                <a:gd name="connsiteX43" fmla="*/ 288294 w 730177"/>
                <a:gd name="connsiteY43" fmla="*/ 92104 h 435461"/>
                <a:gd name="connsiteX44" fmla="*/ 303839 w 730177"/>
                <a:gd name="connsiteY44" fmla="*/ 88218 h 435461"/>
                <a:gd name="connsiteX45" fmla="*/ 311611 w 730177"/>
                <a:gd name="connsiteY45" fmla="*/ 86618 h 435461"/>
                <a:gd name="connsiteX46" fmla="*/ 342701 w 730177"/>
                <a:gd name="connsiteY46" fmla="*/ 81589 h 435461"/>
                <a:gd name="connsiteX47" fmla="*/ 373562 w 730177"/>
                <a:gd name="connsiteY47" fmla="*/ 78845 h 435461"/>
                <a:gd name="connsiteX48" fmla="*/ 388878 w 730177"/>
                <a:gd name="connsiteY48" fmla="*/ 78388 h 435461"/>
                <a:gd name="connsiteX49" fmla="*/ 411967 w 730177"/>
                <a:gd name="connsiteY49" fmla="*/ 78845 h 435461"/>
                <a:gd name="connsiteX50" fmla="*/ 435512 w 730177"/>
                <a:gd name="connsiteY50" fmla="*/ 80674 h 435461"/>
                <a:gd name="connsiteX51" fmla="*/ 532667 w 730177"/>
                <a:gd name="connsiteY51" fmla="*/ 101020 h 435461"/>
                <a:gd name="connsiteX52" fmla="*/ 541583 w 730177"/>
                <a:gd name="connsiteY52" fmla="*/ 103991 h 435461"/>
                <a:gd name="connsiteX53" fmla="*/ 544326 w 730177"/>
                <a:gd name="connsiteY53" fmla="*/ 104906 h 435461"/>
                <a:gd name="connsiteX54" fmla="*/ 550498 w 730177"/>
                <a:gd name="connsiteY54" fmla="*/ 106963 h 435461"/>
                <a:gd name="connsiteX55" fmla="*/ 553699 w 730177"/>
                <a:gd name="connsiteY55" fmla="*/ 108106 h 435461"/>
                <a:gd name="connsiteX56" fmla="*/ 559414 w 730177"/>
                <a:gd name="connsiteY56" fmla="*/ 110164 h 435461"/>
                <a:gd name="connsiteX57" fmla="*/ 562614 w 730177"/>
                <a:gd name="connsiteY57" fmla="*/ 111307 h 435461"/>
                <a:gd name="connsiteX58" fmla="*/ 568558 w 730177"/>
                <a:gd name="connsiteY58" fmla="*/ 113821 h 435461"/>
                <a:gd name="connsiteX59" fmla="*/ 571072 w 730177"/>
                <a:gd name="connsiteY59" fmla="*/ 114964 h 435461"/>
                <a:gd name="connsiteX60" fmla="*/ 579302 w 730177"/>
                <a:gd name="connsiteY60" fmla="*/ 118622 h 435461"/>
                <a:gd name="connsiteX61" fmla="*/ 581816 w 730177"/>
                <a:gd name="connsiteY61" fmla="*/ 119765 h 435461"/>
                <a:gd name="connsiteX62" fmla="*/ 587531 w 730177"/>
                <a:gd name="connsiteY62" fmla="*/ 122279 h 435461"/>
                <a:gd name="connsiteX63" fmla="*/ 590960 w 730177"/>
                <a:gd name="connsiteY63" fmla="*/ 123880 h 435461"/>
                <a:gd name="connsiteX64" fmla="*/ 595532 w 730177"/>
                <a:gd name="connsiteY64" fmla="*/ 126166 h 435461"/>
                <a:gd name="connsiteX65" fmla="*/ 599190 w 730177"/>
                <a:gd name="connsiteY65" fmla="*/ 127994 h 435461"/>
                <a:gd name="connsiteX66" fmla="*/ 603533 w 730177"/>
                <a:gd name="connsiteY66" fmla="*/ 130280 h 435461"/>
                <a:gd name="connsiteX67" fmla="*/ 606962 w 730177"/>
                <a:gd name="connsiteY67" fmla="*/ 132109 h 435461"/>
                <a:gd name="connsiteX68" fmla="*/ 611534 w 730177"/>
                <a:gd name="connsiteY68" fmla="*/ 134624 h 435461"/>
                <a:gd name="connsiteX69" fmla="*/ 616792 w 730177"/>
                <a:gd name="connsiteY69" fmla="*/ 137824 h 435461"/>
                <a:gd name="connsiteX70" fmla="*/ 621593 w 730177"/>
                <a:gd name="connsiteY70" fmla="*/ 140567 h 435461"/>
                <a:gd name="connsiteX71" fmla="*/ 625479 w 730177"/>
                <a:gd name="connsiteY71" fmla="*/ 143082 h 435461"/>
                <a:gd name="connsiteX72" fmla="*/ 628908 w 730177"/>
                <a:gd name="connsiteY72" fmla="*/ 145368 h 435461"/>
                <a:gd name="connsiteX73" fmla="*/ 632794 w 730177"/>
                <a:gd name="connsiteY73" fmla="*/ 148111 h 435461"/>
                <a:gd name="connsiteX74" fmla="*/ 635995 w 730177"/>
                <a:gd name="connsiteY74" fmla="*/ 150169 h 435461"/>
                <a:gd name="connsiteX75" fmla="*/ 640109 w 730177"/>
                <a:gd name="connsiteY75" fmla="*/ 152912 h 435461"/>
                <a:gd name="connsiteX76" fmla="*/ 642853 w 730177"/>
                <a:gd name="connsiteY76" fmla="*/ 154969 h 435461"/>
                <a:gd name="connsiteX77" fmla="*/ 647196 w 730177"/>
                <a:gd name="connsiteY77" fmla="*/ 158170 h 435461"/>
                <a:gd name="connsiteX78" fmla="*/ 647653 w 730177"/>
                <a:gd name="connsiteY78" fmla="*/ 158627 h 435461"/>
                <a:gd name="connsiteX79" fmla="*/ 657940 w 730177"/>
                <a:gd name="connsiteY79" fmla="*/ 166628 h 435461"/>
                <a:gd name="connsiteX80" fmla="*/ 659769 w 730177"/>
                <a:gd name="connsiteY80" fmla="*/ 167999 h 435461"/>
                <a:gd name="connsiteX81" fmla="*/ 664112 w 730177"/>
                <a:gd name="connsiteY81" fmla="*/ 171657 h 435461"/>
                <a:gd name="connsiteX82" fmla="*/ 666170 w 730177"/>
                <a:gd name="connsiteY82" fmla="*/ 173486 h 435461"/>
                <a:gd name="connsiteX83" fmla="*/ 670513 w 730177"/>
                <a:gd name="connsiteY83" fmla="*/ 177372 h 435461"/>
                <a:gd name="connsiteX84" fmla="*/ 672342 w 730177"/>
                <a:gd name="connsiteY84" fmla="*/ 178972 h 435461"/>
                <a:gd name="connsiteX85" fmla="*/ 676685 w 730177"/>
                <a:gd name="connsiteY85" fmla="*/ 183087 h 435461"/>
                <a:gd name="connsiteX86" fmla="*/ 677371 w 730177"/>
                <a:gd name="connsiteY86" fmla="*/ 183773 h 435461"/>
                <a:gd name="connsiteX87" fmla="*/ 692230 w 730177"/>
                <a:gd name="connsiteY87" fmla="*/ 199318 h 435461"/>
                <a:gd name="connsiteX88" fmla="*/ 693145 w 730177"/>
                <a:gd name="connsiteY88" fmla="*/ 200232 h 435461"/>
                <a:gd name="connsiteX89" fmla="*/ 697488 w 730177"/>
                <a:gd name="connsiteY89" fmla="*/ 205261 h 435461"/>
                <a:gd name="connsiteX90" fmla="*/ 698631 w 730177"/>
                <a:gd name="connsiteY90" fmla="*/ 206633 h 435461"/>
                <a:gd name="connsiteX91" fmla="*/ 702974 w 730177"/>
                <a:gd name="connsiteY91" fmla="*/ 211891 h 435461"/>
                <a:gd name="connsiteX92" fmla="*/ 703660 w 730177"/>
                <a:gd name="connsiteY92" fmla="*/ 212805 h 435461"/>
                <a:gd name="connsiteX93" fmla="*/ 721262 w 730177"/>
                <a:gd name="connsiteY93" fmla="*/ 237265 h 435461"/>
                <a:gd name="connsiteX94" fmla="*/ 721948 w 730177"/>
                <a:gd name="connsiteY94" fmla="*/ 238180 h 435461"/>
                <a:gd name="connsiteX95" fmla="*/ 725834 w 730177"/>
                <a:gd name="connsiteY95" fmla="*/ 244123 h 435461"/>
                <a:gd name="connsiteX96" fmla="*/ 726520 w 730177"/>
                <a:gd name="connsiteY96" fmla="*/ 245266 h 435461"/>
                <a:gd name="connsiteX97" fmla="*/ 730178 w 730177"/>
                <a:gd name="connsiteY97" fmla="*/ 251438 h 435461"/>
                <a:gd name="connsiteX98" fmla="*/ 316412 w 730177"/>
                <a:gd name="connsiteY98" fmla="*/ 2036 h 435461"/>
                <a:gd name="connsiteX99" fmla="*/ 219714 w 730177"/>
                <a:gd name="connsiteY99" fmla="*/ 27182 h 435461"/>
                <a:gd name="connsiteX100" fmla="*/ 136961 w 730177"/>
                <a:gd name="connsiteY100" fmla="*/ 76788 h 435461"/>
                <a:gd name="connsiteX101" fmla="*/ 64952 w 730177"/>
                <a:gd name="connsiteY101" fmla="*/ 148111 h 435461"/>
                <a:gd name="connsiteX102" fmla="*/ 20146 w 730177"/>
                <a:gd name="connsiteY102" fmla="*/ 222863 h 435461"/>
                <a:gd name="connsiteX103" fmla="*/ 3230 w 730177"/>
                <a:gd name="connsiteY103" fmla="*/ 286871 h 435461"/>
                <a:gd name="connsiteX104" fmla="*/ 715 w 730177"/>
                <a:gd name="connsiteY104" fmla="*/ 435461 h 435461"/>
                <a:gd name="connsiteX105" fmla="*/ 1858 w 730177"/>
                <a:gd name="connsiteY105" fmla="*/ 427689 h 435461"/>
                <a:gd name="connsiteX106" fmla="*/ 1858 w 730177"/>
                <a:gd name="connsiteY106" fmla="*/ 426775 h 43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730177" h="435461">
                  <a:moveTo>
                    <a:pt x="1858" y="426775"/>
                  </a:moveTo>
                  <a:cubicBezTo>
                    <a:pt x="2315" y="424260"/>
                    <a:pt x="2544" y="421974"/>
                    <a:pt x="3001" y="419459"/>
                  </a:cubicBezTo>
                  <a:cubicBezTo>
                    <a:pt x="3001" y="419231"/>
                    <a:pt x="3001" y="418774"/>
                    <a:pt x="3230" y="418545"/>
                  </a:cubicBezTo>
                  <a:cubicBezTo>
                    <a:pt x="3687" y="416259"/>
                    <a:pt x="3916" y="413973"/>
                    <a:pt x="4373" y="411687"/>
                  </a:cubicBezTo>
                  <a:cubicBezTo>
                    <a:pt x="4373" y="411230"/>
                    <a:pt x="4601" y="410773"/>
                    <a:pt x="4601" y="410315"/>
                  </a:cubicBezTo>
                  <a:cubicBezTo>
                    <a:pt x="5059" y="408258"/>
                    <a:pt x="5516" y="405972"/>
                    <a:pt x="5973" y="403915"/>
                  </a:cubicBezTo>
                  <a:cubicBezTo>
                    <a:pt x="5973" y="403457"/>
                    <a:pt x="6202" y="402772"/>
                    <a:pt x="6202" y="402314"/>
                  </a:cubicBezTo>
                  <a:cubicBezTo>
                    <a:pt x="6659" y="400257"/>
                    <a:pt x="7116" y="398200"/>
                    <a:pt x="7573" y="396142"/>
                  </a:cubicBezTo>
                  <a:cubicBezTo>
                    <a:pt x="7802" y="395456"/>
                    <a:pt x="7802" y="394999"/>
                    <a:pt x="8030" y="394313"/>
                  </a:cubicBezTo>
                  <a:cubicBezTo>
                    <a:pt x="8488" y="392485"/>
                    <a:pt x="8945" y="390427"/>
                    <a:pt x="9402" y="388598"/>
                  </a:cubicBezTo>
                  <a:cubicBezTo>
                    <a:pt x="9631" y="387913"/>
                    <a:pt x="9859" y="387227"/>
                    <a:pt x="9859" y="386541"/>
                  </a:cubicBezTo>
                  <a:cubicBezTo>
                    <a:pt x="10316" y="384712"/>
                    <a:pt x="10774" y="382883"/>
                    <a:pt x="11231" y="381055"/>
                  </a:cubicBezTo>
                  <a:cubicBezTo>
                    <a:pt x="11459" y="380369"/>
                    <a:pt x="11688" y="379454"/>
                    <a:pt x="11917" y="378769"/>
                  </a:cubicBezTo>
                  <a:cubicBezTo>
                    <a:pt x="12374" y="376940"/>
                    <a:pt x="12831" y="375111"/>
                    <a:pt x="13517" y="373511"/>
                  </a:cubicBezTo>
                  <a:cubicBezTo>
                    <a:pt x="13745" y="372596"/>
                    <a:pt x="13974" y="371911"/>
                    <a:pt x="14203" y="370996"/>
                  </a:cubicBezTo>
                  <a:cubicBezTo>
                    <a:pt x="14660" y="369396"/>
                    <a:pt x="15346" y="367567"/>
                    <a:pt x="15803" y="365967"/>
                  </a:cubicBezTo>
                  <a:cubicBezTo>
                    <a:pt x="16031" y="365053"/>
                    <a:pt x="16260" y="364367"/>
                    <a:pt x="16717" y="363452"/>
                  </a:cubicBezTo>
                  <a:cubicBezTo>
                    <a:pt x="17174" y="361852"/>
                    <a:pt x="17860" y="360252"/>
                    <a:pt x="18317" y="358423"/>
                  </a:cubicBezTo>
                  <a:cubicBezTo>
                    <a:pt x="18546" y="357509"/>
                    <a:pt x="19003" y="356594"/>
                    <a:pt x="19232" y="355680"/>
                  </a:cubicBezTo>
                  <a:cubicBezTo>
                    <a:pt x="19689" y="354080"/>
                    <a:pt x="20375" y="352480"/>
                    <a:pt x="21061" y="350879"/>
                  </a:cubicBezTo>
                  <a:cubicBezTo>
                    <a:pt x="21289" y="349965"/>
                    <a:pt x="21746" y="349051"/>
                    <a:pt x="21975" y="348136"/>
                  </a:cubicBezTo>
                  <a:cubicBezTo>
                    <a:pt x="22661" y="346536"/>
                    <a:pt x="23118" y="344936"/>
                    <a:pt x="23804" y="343564"/>
                  </a:cubicBezTo>
                  <a:cubicBezTo>
                    <a:pt x="24261" y="342650"/>
                    <a:pt x="24490" y="341735"/>
                    <a:pt x="24947" y="340821"/>
                  </a:cubicBezTo>
                  <a:cubicBezTo>
                    <a:pt x="25633" y="339221"/>
                    <a:pt x="26318" y="337621"/>
                    <a:pt x="26776" y="336249"/>
                  </a:cubicBezTo>
                  <a:cubicBezTo>
                    <a:pt x="27233" y="335335"/>
                    <a:pt x="27461" y="334420"/>
                    <a:pt x="27919" y="333506"/>
                  </a:cubicBezTo>
                  <a:cubicBezTo>
                    <a:pt x="28604" y="331906"/>
                    <a:pt x="29290" y="330305"/>
                    <a:pt x="29976" y="328705"/>
                  </a:cubicBezTo>
                  <a:cubicBezTo>
                    <a:pt x="30433" y="327791"/>
                    <a:pt x="30662" y="326876"/>
                    <a:pt x="31119" y="325962"/>
                  </a:cubicBezTo>
                  <a:cubicBezTo>
                    <a:pt x="31805" y="324362"/>
                    <a:pt x="32719" y="322533"/>
                    <a:pt x="33405" y="320933"/>
                  </a:cubicBezTo>
                  <a:cubicBezTo>
                    <a:pt x="33862" y="320247"/>
                    <a:pt x="34091" y="319333"/>
                    <a:pt x="34548" y="318647"/>
                  </a:cubicBezTo>
                  <a:cubicBezTo>
                    <a:pt x="35691" y="316132"/>
                    <a:pt x="36834" y="313846"/>
                    <a:pt x="38206" y="311332"/>
                  </a:cubicBezTo>
                  <a:cubicBezTo>
                    <a:pt x="41635" y="304702"/>
                    <a:pt x="45064" y="298073"/>
                    <a:pt x="48493" y="291672"/>
                  </a:cubicBezTo>
                  <a:cubicBezTo>
                    <a:pt x="51922" y="285271"/>
                    <a:pt x="55579" y="278870"/>
                    <a:pt x="59237" y="272698"/>
                  </a:cubicBezTo>
                  <a:cubicBezTo>
                    <a:pt x="61751" y="268355"/>
                    <a:pt x="64266" y="264240"/>
                    <a:pt x="67009" y="260125"/>
                  </a:cubicBezTo>
                  <a:cubicBezTo>
                    <a:pt x="74096" y="249152"/>
                    <a:pt x="81411" y="238408"/>
                    <a:pt x="89183" y="228121"/>
                  </a:cubicBezTo>
                  <a:cubicBezTo>
                    <a:pt x="92384" y="223778"/>
                    <a:pt x="95813" y="219434"/>
                    <a:pt x="99242" y="215320"/>
                  </a:cubicBezTo>
                  <a:cubicBezTo>
                    <a:pt x="104500" y="208919"/>
                    <a:pt x="109757" y="202747"/>
                    <a:pt x="115244" y="196803"/>
                  </a:cubicBezTo>
                  <a:cubicBezTo>
                    <a:pt x="117758" y="194060"/>
                    <a:pt x="120502" y="191088"/>
                    <a:pt x="123016" y="188345"/>
                  </a:cubicBezTo>
                  <a:cubicBezTo>
                    <a:pt x="126674" y="184687"/>
                    <a:pt x="130560" y="180801"/>
                    <a:pt x="134218" y="177372"/>
                  </a:cubicBezTo>
                  <a:cubicBezTo>
                    <a:pt x="137647" y="174172"/>
                    <a:pt x="141304" y="170743"/>
                    <a:pt x="144733" y="167771"/>
                  </a:cubicBezTo>
                  <a:cubicBezTo>
                    <a:pt x="148162" y="164799"/>
                    <a:pt x="151591" y="161827"/>
                    <a:pt x="155249" y="159084"/>
                  </a:cubicBezTo>
                  <a:cubicBezTo>
                    <a:pt x="164621" y="151540"/>
                    <a:pt x="174223" y="144454"/>
                    <a:pt x="184510" y="137824"/>
                  </a:cubicBezTo>
                  <a:cubicBezTo>
                    <a:pt x="186567" y="136453"/>
                    <a:pt x="188853" y="135081"/>
                    <a:pt x="190910" y="133709"/>
                  </a:cubicBezTo>
                  <a:cubicBezTo>
                    <a:pt x="195711" y="130738"/>
                    <a:pt x="200740" y="127766"/>
                    <a:pt x="205769" y="125023"/>
                  </a:cubicBezTo>
                  <a:cubicBezTo>
                    <a:pt x="230687" y="111307"/>
                    <a:pt x="258119" y="100105"/>
                    <a:pt x="288294" y="92104"/>
                  </a:cubicBezTo>
                  <a:cubicBezTo>
                    <a:pt x="293552" y="90733"/>
                    <a:pt x="298810" y="89361"/>
                    <a:pt x="303839" y="88218"/>
                  </a:cubicBezTo>
                  <a:cubicBezTo>
                    <a:pt x="306353" y="87532"/>
                    <a:pt x="309097" y="87075"/>
                    <a:pt x="311611" y="86618"/>
                  </a:cubicBezTo>
                  <a:cubicBezTo>
                    <a:pt x="321898" y="84560"/>
                    <a:pt x="332414" y="82732"/>
                    <a:pt x="342701" y="81589"/>
                  </a:cubicBezTo>
                  <a:cubicBezTo>
                    <a:pt x="352988" y="80217"/>
                    <a:pt x="363275" y="79531"/>
                    <a:pt x="373562" y="78845"/>
                  </a:cubicBezTo>
                  <a:cubicBezTo>
                    <a:pt x="378591" y="78617"/>
                    <a:pt x="383849" y="78388"/>
                    <a:pt x="388878" y="78388"/>
                  </a:cubicBezTo>
                  <a:cubicBezTo>
                    <a:pt x="396650" y="78388"/>
                    <a:pt x="404194" y="78388"/>
                    <a:pt x="411967" y="78845"/>
                  </a:cubicBezTo>
                  <a:cubicBezTo>
                    <a:pt x="419968" y="79303"/>
                    <a:pt x="427740" y="79760"/>
                    <a:pt x="435512" y="80674"/>
                  </a:cubicBezTo>
                  <a:cubicBezTo>
                    <a:pt x="468202" y="83875"/>
                    <a:pt x="500663" y="90961"/>
                    <a:pt x="532667" y="101020"/>
                  </a:cubicBezTo>
                  <a:cubicBezTo>
                    <a:pt x="535639" y="101934"/>
                    <a:pt x="538611" y="102848"/>
                    <a:pt x="541583" y="103991"/>
                  </a:cubicBezTo>
                  <a:cubicBezTo>
                    <a:pt x="542497" y="104220"/>
                    <a:pt x="543412" y="104677"/>
                    <a:pt x="544326" y="104906"/>
                  </a:cubicBezTo>
                  <a:cubicBezTo>
                    <a:pt x="546383" y="105592"/>
                    <a:pt x="548441" y="106277"/>
                    <a:pt x="550498" y="106963"/>
                  </a:cubicBezTo>
                  <a:cubicBezTo>
                    <a:pt x="551641" y="107420"/>
                    <a:pt x="552556" y="107649"/>
                    <a:pt x="553699" y="108106"/>
                  </a:cubicBezTo>
                  <a:cubicBezTo>
                    <a:pt x="555527" y="108792"/>
                    <a:pt x="557356" y="109478"/>
                    <a:pt x="559414" y="110164"/>
                  </a:cubicBezTo>
                  <a:cubicBezTo>
                    <a:pt x="560557" y="110621"/>
                    <a:pt x="561471" y="111078"/>
                    <a:pt x="562614" y="111307"/>
                  </a:cubicBezTo>
                  <a:cubicBezTo>
                    <a:pt x="564671" y="111992"/>
                    <a:pt x="566729" y="112907"/>
                    <a:pt x="568558" y="113821"/>
                  </a:cubicBezTo>
                  <a:cubicBezTo>
                    <a:pt x="569472" y="114278"/>
                    <a:pt x="570158" y="114507"/>
                    <a:pt x="571072" y="114964"/>
                  </a:cubicBezTo>
                  <a:cubicBezTo>
                    <a:pt x="573815" y="116107"/>
                    <a:pt x="576559" y="117250"/>
                    <a:pt x="579302" y="118622"/>
                  </a:cubicBezTo>
                  <a:cubicBezTo>
                    <a:pt x="580216" y="119079"/>
                    <a:pt x="580902" y="119308"/>
                    <a:pt x="581816" y="119765"/>
                  </a:cubicBezTo>
                  <a:cubicBezTo>
                    <a:pt x="583645" y="120679"/>
                    <a:pt x="585474" y="121594"/>
                    <a:pt x="587531" y="122279"/>
                  </a:cubicBezTo>
                  <a:cubicBezTo>
                    <a:pt x="588674" y="122737"/>
                    <a:pt x="589817" y="123422"/>
                    <a:pt x="590960" y="123880"/>
                  </a:cubicBezTo>
                  <a:cubicBezTo>
                    <a:pt x="592561" y="124565"/>
                    <a:pt x="594161" y="125480"/>
                    <a:pt x="595532" y="126166"/>
                  </a:cubicBezTo>
                  <a:cubicBezTo>
                    <a:pt x="596675" y="126851"/>
                    <a:pt x="597818" y="127309"/>
                    <a:pt x="599190" y="127994"/>
                  </a:cubicBezTo>
                  <a:cubicBezTo>
                    <a:pt x="600562" y="128680"/>
                    <a:pt x="602162" y="129595"/>
                    <a:pt x="603533" y="130280"/>
                  </a:cubicBezTo>
                  <a:cubicBezTo>
                    <a:pt x="604676" y="130966"/>
                    <a:pt x="605819" y="131652"/>
                    <a:pt x="606962" y="132109"/>
                  </a:cubicBezTo>
                  <a:cubicBezTo>
                    <a:pt x="608563" y="133024"/>
                    <a:pt x="609934" y="133938"/>
                    <a:pt x="611534" y="134624"/>
                  </a:cubicBezTo>
                  <a:cubicBezTo>
                    <a:pt x="613363" y="135538"/>
                    <a:pt x="615192" y="136681"/>
                    <a:pt x="616792" y="137824"/>
                  </a:cubicBezTo>
                  <a:cubicBezTo>
                    <a:pt x="618392" y="138739"/>
                    <a:pt x="619993" y="139653"/>
                    <a:pt x="621593" y="140567"/>
                  </a:cubicBezTo>
                  <a:cubicBezTo>
                    <a:pt x="622964" y="141253"/>
                    <a:pt x="624107" y="142168"/>
                    <a:pt x="625479" y="143082"/>
                  </a:cubicBezTo>
                  <a:cubicBezTo>
                    <a:pt x="626622" y="143768"/>
                    <a:pt x="627765" y="144454"/>
                    <a:pt x="628908" y="145368"/>
                  </a:cubicBezTo>
                  <a:cubicBezTo>
                    <a:pt x="630280" y="146282"/>
                    <a:pt x="631651" y="147197"/>
                    <a:pt x="632794" y="148111"/>
                  </a:cubicBezTo>
                  <a:cubicBezTo>
                    <a:pt x="633937" y="148797"/>
                    <a:pt x="634852" y="149483"/>
                    <a:pt x="635995" y="150169"/>
                  </a:cubicBezTo>
                  <a:cubicBezTo>
                    <a:pt x="637366" y="151083"/>
                    <a:pt x="638738" y="151997"/>
                    <a:pt x="640109" y="152912"/>
                  </a:cubicBezTo>
                  <a:cubicBezTo>
                    <a:pt x="641024" y="153598"/>
                    <a:pt x="641938" y="154283"/>
                    <a:pt x="642853" y="154969"/>
                  </a:cubicBezTo>
                  <a:cubicBezTo>
                    <a:pt x="644224" y="156112"/>
                    <a:pt x="645596" y="157027"/>
                    <a:pt x="647196" y="158170"/>
                  </a:cubicBezTo>
                  <a:cubicBezTo>
                    <a:pt x="647425" y="158398"/>
                    <a:pt x="647653" y="158398"/>
                    <a:pt x="647653" y="158627"/>
                  </a:cubicBezTo>
                  <a:cubicBezTo>
                    <a:pt x="651082" y="161141"/>
                    <a:pt x="654511" y="163885"/>
                    <a:pt x="657940" y="166628"/>
                  </a:cubicBezTo>
                  <a:cubicBezTo>
                    <a:pt x="658626" y="167085"/>
                    <a:pt x="659083" y="167542"/>
                    <a:pt x="659769" y="167999"/>
                  </a:cubicBezTo>
                  <a:cubicBezTo>
                    <a:pt x="661141" y="169142"/>
                    <a:pt x="662741" y="170514"/>
                    <a:pt x="664112" y="171657"/>
                  </a:cubicBezTo>
                  <a:cubicBezTo>
                    <a:pt x="664798" y="172343"/>
                    <a:pt x="665484" y="172800"/>
                    <a:pt x="666170" y="173486"/>
                  </a:cubicBezTo>
                  <a:cubicBezTo>
                    <a:pt x="667541" y="174857"/>
                    <a:pt x="669142" y="176000"/>
                    <a:pt x="670513" y="177372"/>
                  </a:cubicBezTo>
                  <a:cubicBezTo>
                    <a:pt x="671199" y="177829"/>
                    <a:pt x="671656" y="178515"/>
                    <a:pt x="672342" y="178972"/>
                  </a:cubicBezTo>
                  <a:cubicBezTo>
                    <a:pt x="673942" y="180344"/>
                    <a:pt x="675314" y="181715"/>
                    <a:pt x="676685" y="183087"/>
                  </a:cubicBezTo>
                  <a:cubicBezTo>
                    <a:pt x="676914" y="183316"/>
                    <a:pt x="677143" y="183544"/>
                    <a:pt x="677371" y="183773"/>
                  </a:cubicBezTo>
                  <a:cubicBezTo>
                    <a:pt x="682400" y="188802"/>
                    <a:pt x="687430" y="193831"/>
                    <a:pt x="692230" y="199318"/>
                  </a:cubicBezTo>
                  <a:cubicBezTo>
                    <a:pt x="692459" y="199546"/>
                    <a:pt x="692916" y="200003"/>
                    <a:pt x="693145" y="200232"/>
                  </a:cubicBezTo>
                  <a:cubicBezTo>
                    <a:pt x="694516" y="201832"/>
                    <a:pt x="696116" y="203432"/>
                    <a:pt x="697488" y="205261"/>
                  </a:cubicBezTo>
                  <a:cubicBezTo>
                    <a:pt x="697945" y="205718"/>
                    <a:pt x="698174" y="206176"/>
                    <a:pt x="698631" y="206633"/>
                  </a:cubicBezTo>
                  <a:cubicBezTo>
                    <a:pt x="700003" y="208233"/>
                    <a:pt x="701374" y="210062"/>
                    <a:pt x="702974" y="211891"/>
                  </a:cubicBezTo>
                  <a:cubicBezTo>
                    <a:pt x="703203" y="212119"/>
                    <a:pt x="703432" y="212576"/>
                    <a:pt x="703660" y="212805"/>
                  </a:cubicBezTo>
                  <a:cubicBezTo>
                    <a:pt x="709832" y="220577"/>
                    <a:pt x="715776" y="228807"/>
                    <a:pt x="721262" y="237265"/>
                  </a:cubicBezTo>
                  <a:cubicBezTo>
                    <a:pt x="721491" y="237494"/>
                    <a:pt x="721720" y="237951"/>
                    <a:pt x="721948" y="238180"/>
                  </a:cubicBezTo>
                  <a:cubicBezTo>
                    <a:pt x="723320" y="240237"/>
                    <a:pt x="724463" y="242066"/>
                    <a:pt x="725834" y="244123"/>
                  </a:cubicBezTo>
                  <a:cubicBezTo>
                    <a:pt x="726063" y="244580"/>
                    <a:pt x="726292" y="244809"/>
                    <a:pt x="726520" y="245266"/>
                  </a:cubicBezTo>
                  <a:cubicBezTo>
                    <a:pt x="727892" y="247324"/>
                    <a:pt x="729035" y="249381"/>
                    <a:pt x="730178" y="251438"/>
                  </a:cubicBezTo>
                  <a:cubicBezTo>
                    <a:pt x="726292" y="237494"/>
                    <a:pt x="635309" y="-25625"/>
                    <a:pt x="316412" y="2036"/>
                  </a:cubicBezTo>
                  <a:cubicBezTo>
                    <a:pt x="283493" y="7294"/>
                    <a:pt x="251032" y="15295"/>
                    <a:pt x="219714" y="27182"/>
                  </a:cubicBezTo>
                  <a:cubicBezTo>
                    <a:pt x="190453" y="40669"/>
                    <a:pt x="162793" y="57586"/>
                    <a:pt x="136961" y="76788"/>
                  </a:cubicBezTo>
                  <a:cubicBezTo>
                    <a:pt x="110672" y="98276"/>
                    <a:pt x="86440" y="121822"/>
                    <a:pt x="64952" y="148111"/>
                  </a:cubicBezTo>
                  <a:cubicBezTo>
                    <a:pt x="47807" y="171657"/>
                    <a:pt x="32719" y="196574"/>
                    <a:pt x="20146" y="222863"/>
                  </a:cubicBezTo>
                  <a:cubicBezTo>
                    <a:pt x="12374" y="243666"/>
                    <a:pt x="6887" y="264926"/>
                    <a:pt x="3230" y="286871"/>
                  </a:cubicBezTo>
                  <a:cubicBezTo>
                    <a:pt x="-1799" y="336249"/>
                    <a:pt x="487" y="386084"/>
                    <a:pt x="715" y="435461"/>
                  </a:cubicBezTo>
                  <a:cubicBezTo>
                    <a:pt x="1172" y="432947"/>
                    <a:pt x="1401" y="430204"/>
                    <a:pt x="1858" y="427689"/>
                  </a:cubicBezTo>
                  <a:cubicBezTo>
                    <a:pt x="1858" y="427232"/>
                    <a:pt x="1858" y="427003"/>
                    <a:pt x="1858" y="426775"/>
                  </a:cubicBezTo>
                  <a:close/>
                </a:path>
              </a:pathLst>
            </a:custGeom>
            <a:solidFill>
              <a:srgbClr val="FFFFFF"/>
            </a:solidFill>
            <a:ln w="2286" cap="flat">
              <a:noFill/>
              <a:prstDash val="solid"/>
              <a:miter/>
            </a:ln>
          </p:spPr>
          <p:txBody>
            <a:bodyPr rtlCol="0" anchor="ctr"/>
            <a:lstStyle/>
            <a:p>
              <a:endParaRPr lang="en-US"/>
            </a:p>
          </p:txBody>
        </p:sp>
        <p:sp>
          <p:nvSpPr>
            <p:cNvPr id="308" name="Freeform 778">
              <a:extLst>
                <a:ext uri="{FF2B5EF4-FFF2-40B4-BE49-F238E27FC236}">
                  <a16:creationId xmlns:a16="http://schemas.microsoft.com/office/drawing/2014/main" id="{0375452A-C0A8-F4F4-ED19-9C8351BC4FCD}"/>
                </a:ext>
              </a:extLst>
            </p:cNvPr>
            <p:cNvSpPr/>
            <p:nvPr/>
          </p:nvSpPr>
          <p:spPr>
            <a:xfrm>
              <a:off x="6719896" y="1359484"/>
              <a:ext cx="1344179" cy="932173"/>
            </a:xfrm>
            <a:custGeom>
              <a:avLst/>
              <a:gdLst>
                <a:gd name="connsiteX0" fmla="*/ 1341607 w 1344179"/>
                <a:gd name="connsiteY0" fmla="*/ 162535 h 932173"/>
                <a:gd name="connsiteX1" fmla="*/ 1340921 w 1344179"/>
                <a:gd name="connsiteY1" fmla="*/ 155448 h 932173"/>
                <a:gd name="connsiteX2" fmla="*/ 1340464 w 1344179"/>
                <a:gd name="connsiteY2" fmla="*/ 153162 h 932173"/>
                <a:gd name="connsiteX3" fmla="*/ 1334520 w 1344179"/>
                <a:gd name="connsiteY3" fmla="*/ 138760 h 932173"/>
                <a:gd name="connsiteX4" fmla="*/ 1329491 w 1344179"/>
                <a:gd name="connsiteY4" fmla="*/ 133731 h 932173"/>
                <a:gd name="connsiteX5" fmla="*/ 1324919 w 1344179"/>
                <a:gd name="connsiteY5" fmla="*/ 130759 h 932173"/>
                <a:gd name="connsiteX6" fmla="*/ 1284914 w 1344179"/>
                <a:gd name="connsiteY6" fmla="*/ 121387 h 932173"/>
                <a:gd name="connsiteX7" fmla="*/ 1276456 w 1344179"/>
                <a:gd name="connsiteY7" fmla="*/ 120701 h 932173"/>
                <a:gd name="connsiteX8" fmla="*/ 1273484 w 1344179"/>
                <a:gd name="connsiteY8" fmla="*/ 119786 h 932173"/>
                <a:gd name="connsiteX9" fmla="*/ 1268683 w 1344179"/>
                <a:gd name="connsiteY9" fmla="*/ 114986 h 932173"/>
                <a:gd name="connsiteX10" fmla="*/ 1267083 w 1344179"/>
                <a:gd name="connsiteY10" fmla="*/ 110642 h 932173"/>
                <a:gd name="connsiteX11" fmla="*/ 1266169 w 1344179"/>
                <a:gd name="connsiteY11" fmla="*/ 106985 h 932173"/>
                <a:gd name="connsiteX12" fmla="*/ 1262054 w 1344179"/>
                <a:gd name="connsiteY12" fmla="*/ 86639 h 932173"/>
                <a:gd name="connsiteX13" fmla="*/ 1258396 w 1344179"/>
                <a:gd name="connsiteY13" fmla="*/ 66294 h 932173"/>
                <a:gd name="connsiteX14" fmla="*/ 1257025 w 1344179"/>
                <a:gd name="connsiteY14" fmla="*/ 57607 h 932173"/>
                <a:gd name="connsiteX15" fmla="*/ 1256339 w 1344179"/>
                <a:gd name="connsiteY15" fmla="*/ 53950 h 932173"/>
                <a:gd name="connsiteX16" fmla="*/ 1255424 w 1344179"/>
                <a:gd name="connsiteY16" fmla="*/ 49149 h 932173"/>
                <a:gd name="connsiteX17" fmla="*/ 1254510 w 1344179"/>
                <a:gd name="connsiteY17" fmla="*/ 44348 h 932173"/>
                <a:gd name="connsiteX18" fmla="*/ 1253824 w 1344179"/>
                <a:gd name="connsiteY18" fmla="*/ 40691 h 932173"/>
                <a:gd name="connsiteX19" fmla="*/ 1252453 w 1344179"/>
                <a:gd name="connsiteY19" fmla="*/ 35204 h 932173"/>
                <a:gd name="connsiteX20" fmla="*/ 1251767 w 1344179"/>
                <a:gd name="connsiteY20" fmla="*/ 32461 h 932173"/>
                <a:gd name="connsiteX21" fmla="*/ 1250167 w 1344179"/>
                <a:gd name="connsiteY21" fmla="*/ 26289 h 932173"/>
                <a:gd name="connsiteX22" fmla="*/ 1249709 w 1344179"/>
                <a:gd name="connsiteY22" fmla="*/ 24003 h 932173"/>
                <a:gd name="connsiteX23" fmla="*/ 1247881 w 1344179"/>
                <a:gd name="connsiteY23" fmla="*/ 17602 h 932173"/>
                <a:gd name="connsiteX24" fmla="*/ 1247423 w 1344179"/>
                <a:gd name="connsiteY24" fmla="*/ 16002 h 932173"/>
                <a:gd name="connsiteX25" fmla="*/ 1245366 w 1344179"/>
                <a:gd name="connsiteY25" fmla="*/ 9144 h 932173"/>
                <a:gd name="connsiteX26" fmla="*/ 1244909 w 1344179"/>
                <a:gd name="connsiteY26" fmla="*/ 7772 h 932173"/>
                <a:gd name="connsiteX27" fmla="*/ 1242623 w 1344179"/>
                <a:gd name="connsiteY27" fmla="*/ 686 h 932173"/>
                <a:gd name="connsiteX28" fmla="*/ 1242394 w 1344179"/>
                <a:gd name="connsiteY28" fmla="*/ 0 h 932173"/>
                <a:gd name="connsiteX29" fmla="*/ 1243537 w 1344179"/>
                <a:gd name="connsiteY29" fmla="*/ 81610 h 932173"/>
                <a:gd name="connsiteX30" fmla="*/ 1206047 w 1344179"/>
                <a:gd name="connsiteY30" fmla="*/ 268834 h 932173"/>
                <a:gd name="connsiteX31" fmla="*/ 1038712 w 1344179"/>
                <a:gd name="connsiteY31" fmla="*/ 528523 h 932173"/>
                <a:gd name="connsiteX32" fmla="*/ 755705 w 1344179"/>
                <a:gd name="connsiteY32" fmla="*/ 663626 h 932173"/>
                <a:gd name="connsiteX33" fmla="*/ 721186 w 1344179"/>
                <a:gd name="connsiteY33" fmla="*/ 670255 h 932173"/>
                <a:gd name="connsiteX34" fmla="*/ 700612 w 1344179"/>
                <a:gd name="connsiteY34" fmla="*/ 718947 h 932173"/>
                <a:gd name="connsiteX35" fmla="*/ 699469 w 1344179"/>
                <a:gd name="connsiteY35" fmla="*/ 721919 h 932173"/>
                <a:gd name="connsiteX36" fmla="*/ 696269 w 1344179"/>
                <a:gd name="connsiteY36" fmla="*/ 730377 h 932173"/>
                <a:gd name="connsiteX37" fmla="*/ 694669 w 1344179"/>
                <a:gd name="connsiteY37" fmla="*/ 734263 h 932173"/>
                <a:gd name="connsiteX38" fmla="*/ 691697 w 1344179"/>
                <a:gd name="connsiteY38" fmla="*/ 742493 h 932173"/>
                <a:gd name="connsiteX39" fmla="*/ 690325 w 1344179"/>
                <a:gd name="connsiteY39" fmla="*/ 746150 h 932173"/>
                <a:gd name="connsiteX40" fmla="*/ 686439 w 1344179"/>
                <a:gd name="connsiteY40" fmla="*/ 758266 h 932173"/>
                <a:gd name="connsiteX41" fmla="*/ 686439 w 1344179"/>
                <a:gd name="connsiteY41" fmla="*/ 758266 h 932173"/>
                <a:gd name="connsiteX42" fmla="*/ 680495 w 1344179"/>
                <a:gd name="connsiteY42" fmla="*/ 772668 h 932173"/>
                <a:gd name="connsiteX43" fmla="*/ 667694 w 1344179"/>
                <a:gd name="connsiteY43" fmla="*/ 782955 h 932173"/>
                <a:gd name="connsiteX44" fmla="*/ 658321 w 1344179"/>
                <a:gd name="connsiteY44" fmla="*/ 784098 h 932173"/>
                <a:gd name="connsiteX45" fmla="*/ 658321 w 1344179"/>
                <a:gd name="connsiteY45" fmla="*/ 784098 h 932173"/>
                <a:gd name="connsiteX46" fmla="*/ 646205 w 1344179"/>
                <a:gd name="connsiteY46" fmla="*/ 783412 h 932173"/>
                <a:gd name="connsiteX47" fmla="*/ 621974 w 1344179"/>
                <a:gd name="connsiteY47" fmla="*/ 779755 h 932173"/>
                <a:gd name="connsiteX48" fmla="*/ 617173 w 1344179"/>
                <a:gd name="connsiteY48" fmla="*/ 778383 h 932173"/>
                <a:gd name="connsiteX49" fmla="*/ 608486 w 1344179"/>
                <a:gd name="connsiteY49" fmla="*/ 773811 h 932173"/>
                <a:gd name="connsiteX50" fmla="*/ 607343 w 1344179"/>
                <a:gd name="connsiteY50" fmla="*/ 772668 h 932173"/>
                <a:gd name="connsiteX51" fmla="*/ 604600 w 1344179"/>
                <a:gd name="connsiteY51" fmla="*/ 768553 h 932173"/>
                <a:gd name="connsiteX52" fmla="*/ 603457 w 1344179"/>
                <a:gd name="connsiteY52" fmla="*/ 765124 h 932173"/>
                <a:gd name="connsiteX53" fmla="*/ 603000 w 1344179"/>
                <a:gd name="connsiteY53" fmla="*/ 761009 h 932173"/>
                <a:gd name="connsiteX54" fmla="*/ 603000 w 1344179"/>
                <a:gd name="connsiteY54" fmla="*/ 758723 h 932173"/>
                <a:gd name="connsiteX55" fmla="*/ 603457 w 1344179"/>
                <a:gd name="connsiteY55" fmla="*/ 750951 h 932173"/>
                <a:gd name="connsiteX56" fmla="*/ 603686 w 1344179"/>
                <a:gd name="connsiteY56" fmla="*/ 747979 h 932173"/>
                <a:gd name="connsiteX57" fmla="*/ 606429 w 1344179"/>
                <a:gd name="connsiteY57" fmla="*/ 729691 h 932173"/>
                <a:gd name="connsiteX58" fmla="*/ 606429 w 1344179"/>
                <a:gd name="connsiteY58" fmla="*/ 729463 h 932173"/>
                <a:gd name="connsiteX59" fmla="*/ 610087 w 1344179"/>
                <a:gd name="connsiteY59" fmla="*/ 705917 h 932173"/>
                <a:gd name="connsiteX60" fmla="*/ 610315 w 1344179"/>
                <a:gd name="connsiteY60" fmla="*/ 704317 h 932173"/>
                <a:gd name="connsiteX61" fmla="*/ 613744 w 1344179"/>
                <a:gd name="connsiteY61" fmla="*/ 681228 h 932173"/>
                <a:gd name="connsiteX62" fmla="*/ 568939 w 1344179"/>
                <a:gd name="connsiteY62" fmla="*/ 680542 h 932173"/>
                <a:gd name="connsiteX63" fmla="*/ 569624 w 1344179"/>
                <a:gd name="connsiteY63" fmla="*/ 683971 h 932173"/>
                <a:gd name="connsiteX64" fmla="*/ 570996 w 1344179"/>
                <a:gd name="connsiteY64" fmla="*/ 690829 h 932173"/>
                <a:gd name="connsiteX65" fmla="*/ 572825 w 1344179"/>
                <a:gd name="connsiteY65" fmla="*/ 704317 h 932173"/>
                <a:gd name="connsiteX66" fmla="*/ 573511 w 1344179"/>
                <a:gd name="connsiteY66" fmla="*/ 717575 h 932173"/>
                <a:gd name="connsiteX67" fmla="*/ 573511 w 1344179"/>
                <a:gd name="connsiteY67" fmla="*/ 717804 h 932173"/>
                <a:gd name="connsiteX68" fmla="*/ 573511 w 1344179"/>
                <a:gd name="connsiteY68" fmla="*/ 724433 h 932173"/>
                <a:gd name="connsiteX69" fmla="*/ 573282 w 1344179"/>
                <a:gd name="connsiteY69" fmla="*/ 731063 h 932173"/>
                <a:gd name="connsiteX70" fmla="*/ 572825 w 1344179"/>
                <a:gd name="connsiteY70" fmla="*/ 737692 h 932173"/>
                <a:gd name="connsiteX71" fmla="*/ 570082 w 1344179"/>
                <a:gd name="connsiteY71" fmla="*/ 750722 h 932173"/>
                <a:gd name="connsiteX72" fmla="*/ 568710 w 1344179"/>
                <a:gd name="connsiteY72" fmla="*/ 753923 h 932173"/>
                <a:gd name="connsiteX73" fmla="*/ 562766 w 1344179"/>
                <a:gd name="connsiteY73" fmla="*/ 762381 h 932173"/>
                <a:gd name="connsiteX74" fmla="*/ 556137 w 1344179"/>
                <a:gd name="connsiteY74" fmla="*/ 767182 h 932173"/>
                <a:gd name="connsiteX75" fmla="*/ 547450 w 1344179"/>
                <a:gd name="connsiteY75" fmla="*/ 770382 h 932173"/>
                <a:gd name="connsiteX76" fmla="*/ 529619 w 1344179"/>
                <a:gd name="connsiteY76" fmla="*/ 772668 h 932173"/>
                <a:gd name="connsiteX77" fmla="*/ 525276 w 1344179"/>
                <a:gd name="connsiteY77" fmla="*/ 772668 h 932173"/>
                <a:gd name="connsiteX78" fmla="*/ 512932 w 1344179"/>
                <a:gd name="connsiteY78" fmla="*/ 770839 h 932173"/>
                <a:gd name="connsiteX79" fmla="*/ 489386 w 1344179"/>
                <a:gd name="connsiteY79" fmla="*/ 755752 h 932173"/>
                <a:gd name="connsiteX80" fmla="*/ 485271 w 1344179"/>
                <a:gd name="connsiteY80" fmla="*/ 748436 h 932173"/>
                <a:gd name="connsiteX81" fmla="*/ 482071 w 1344179"/>
                <a:gd name="connsiteY81" fmla="*/ 740664 h 932173"/>
                <a:gd name="connsiteX82" fmla="*/ 480470 w 1344179"/>
                <a:gd name="connsiteY82" fmla="*/ 735406 h 932173"/>
                <a:gd name="connsiteX83" fmla="*/ 476584 w 1344179"/>
                <a:gd name="connsiteY83" fmla="*/ 719176 h 932173"/>
                <a:gd name="connsiteX84" fmla="*/ 475213 w 1344179"/>
                <a:gd name="connsiteY84" fmla="*/ 714146 h 932173"/>
                <a:gd name="connsiteX85" fmla="*/ 472927 w 1344179"/>
                <a:gd name="connsiteY85" fmla="*/ 704774 h 932173"/>
                <a:gd name="connsiteX86" fmla="*/ 461954 w 1344179"/>
                <a:gd name="connsiteY86" fmla="*/ 661797 h 932173"/>
                <a:gd name="connsiteX87" fmla="*/ 445266 w 1344179"/>
                <a:gd name="connsiteY87" fmla="*/ 656311 h 932173"/>
                <a:gd name="connsiteX88" fmla="*/ 406861 w 1344179"/>
                <a:gd name="connsiteY88" fmla="*/ 640766 h 932173"/>
                <a:gd name="connsiteX89" fmla="*/ 285246 w 1344179"/>
                <a:gd name="connsiteY89" fmla="*/ 595274 h 932173"/>
                <a:gd name="connsiteX90" fmla="*/ 177804 w 1344179"/>
                <a:gd name="connsiteY90" fmla="*/ 528523 h 932173"/>
                <a:gd name="connsiteX91" fmla="*/ 68762 w 1344179"/>
                <a:gd name="connsiteY91" fmla="*/ 433654 h 932173"/>
                <a:gd name="connsiteX92" fmla="*/ 57789 w 1344179"/>
                <a:gd name="connsiteY92" fmla="*/ 424053 h 932173"/>
                <a:gd name="connsiteX93" fmla="*/ 51388 w 1344179"/>
                <a:gd name="connsiteY93" fmla="*/ 417652 h 932173"/>
                <a:gd name="connsiteX94" fmla="*/ 54817 w 1344179"/>
                <a:gd name="connsiteY94" fmla="*/ 426110 h 932173"/>
                <a:gd name="connsiteX95" fmla="*/ 55503 w 1344179"/>
                <a:gd name="connsiteY95" fmla="*/ 427939 h 932173"/>
                <a:gd name="connsiteX96" fmla="*/ 57789 w 1344179"/>
                <a:gd name="connsiteY96" fmla="*/ 433883 h 932173"/>
                <a:gd name="connsiteX97" fmla="*/ 59618 w 1344179"/>
                <a:gd name="connsiteY97" fmla="*/ 438683 h 932173"/>
                <a:gd name="connsiteX98" fmla="*/ 61904 w 1344179"/>
                <a:gd name="connsiteY98" fmla="*/ 444627 h 932173"/>
                <a:gd name="connsiteX99" fmla="*/ 63732 w 1344179"/>
                <a:gd name="connsiteY99" fmla="*/ 449428 h 932173"/>
                <a:gd name="connsiteX100" fmla="*/ 67619 w 1344179"/>
                <a:gd name="connsiteY100" fmla="*/ 460172 h 932173"/>
                <a:gd name="connsiteX101" fmla="*/ 68762 w 1344179"/>
                <a:gd name="connsiteY101" fmla="*/ 463829 h 932173"/>
                <a:gd name="connsiteX102" fmla="*/ 71276 w 1344179"/>
                <a:gd name="connsiteY102" fmla="*/ 472516 h 932173"/>
                <a:gd name="connsiteX103" fmla="*/ 71733 w 1344179"/>
                <a:gd name="connsiteY103" fmla="*/ 481203 h 932173"/>
                <a:gd name="connsiteX104" fmla="*/ 70362 w 1344179"/>
                <a:gd name="connsiteY104" fmla="*/ 485089 h 932173"/>
                <a:gd name="connsiteX105" fmla="*/ 67619 w 1344179"/>
                <a:gd name="connsiteY105" fmla="*/ 488975 h 932173"/>
                <a:gd name="connsiteX106" fmla="*/ 57789 w 1344179"/>
                <a:gd name="connsiteY106" fmla="*/ 497891 h 932173"/>
                <a:gd name="connsiteX107" fmla="*/ 50931 w 1344179"/>
                <a:gd name="connsiteY107" fmla="*/ 503377 h 932173"/>
                <a:gd name="connsiteX108" fmla="*/ 37672 w 1344179"/>
                <a:gd name="connsiteY108" fmla="*/ 514807 h 932173"/>
                <a:gd name="connsiteX109" fmla="*/ 18698 w 1344179"/>
                <a:gd name="connsiteY109" fmla="*/ 532867 h 932173"/>
                <a:gd name="connsiteX110" fmla="*/ 7040 w 1344179"/>
                <a:gd name="connsiteY110" fmla="*/ 546125 h 932173"/>
                <a:gd name="connsiteX111" fmla="*/ 2468 w 1344179"/>
                <a:gd name="connsiteY111" fmla="*/ 552983 h 932173"/>
                <a:gd name="connsiteX112" fmla="*/ 3382 w 1344179"/>
                <a:gd name="connsiteY112" fmla="*/ 574700 h 932173"/>
                <a:gd name="connsiteX113" fmla="*/ 18927 w 1344179"/>
                <a:gd name="connsiteY113" fmla="*/ 603275 h 932173"/>
                <a:gd name="connsiteX114" fmla="*/ 24413 w 1344179"/>
                <a:gd name="connsiteY114" fmla="*/ 612648 h 932173"/>
                <a:gd name="connsiteX115" fmla="*/ 47959 w 1344179"/>
                <a:gd name="connsiteY115" fmla="*/ 648538 h 932173"/>
                <a:gd name="connsiteX116" fmla="*/ 54360 w 1344179"/>
                <a:gd name="connsiteY116" fmla="*/ 657225 h 932173"/>
                <a:gd name="connsiteX117" fmla="*/ 103966 w 1344179"/>
                <a:gd name="connsiteY117" fmla="*/ 713689 h 932173"/>
                <a:gd name="connsiteX118" fmla="*/ 117682 w 1344179"/>
                <a:gd name="connsiteY118" fmla="*/ 725805 h 932173"/>
                <a:gd name="connsiteX119" fmla="*/ 118596 w 1344179"/>
                <a:gd name="connsiteY119" fmla="*/ 726719 h 932173"/>
                <a:gd name="connsiteX120" fmla="*/ 124540 w 1344179"/>
                <a:gd name="connsiteY120" fmla="*/ 731063 h 932173"/>
                <a:gd name="connsiteX121" fmla="*/ 133684 w 1344179"/>
                <a:gd name="connsiteY121" fmla="*/ 736092 h 932173"/>
                <a:gd name="connsiteX122" fmla="*/ 135056 w 1344179"/>
                <a:gd name="connsiteY122" fmla="*/ 736549 h 932173"/>
                <a:gd name="connsiteX123" fmla="*/ 159287 w 1344179"/>
                <a:gd name="connsiteY123" fmla="*/ 734949 h 932173"/>
                <a:gd name="connsiteX124" fmla="*/ 161802 w 1344179"/>
                <a:gd name="connsiteY124" fmla="*/ 733806 h 932173"/>
                <a:gd name="connsiteX125" fmla="*/ 182833 w 1344179"/>
                <a:gd name="connsiteY125" fmla="*/ 721690 h 932173"/>
                <a:gd name="connsiteX126" fmla="*/ 186491 w 1344179"/>
                <a:gd name="connsiteY126" fmla="*/ 719404 h 932173"/>
                <a:gd name="connsiteX127" fmla="*/ 197692 w 1344179"/>
                <a:gd name="connsiteY127" fmla="*/ 712089 h 932173"/>
                <a:gd name="connsiteX128" fmla="*/ 210037 w 1344179"/>
                <a:gd name="connsiteY128" fmla="*/ 707517 h 932173"/>
                <a:gd name="connsiteX129" fmla="*/ 214837 w 1344179"/>
                <a:gd name="connsiteY129" fmla="*/ 709117 h 932173"/>
                <a:gd name="connsiteX130" fmla="*/ 229696 w 1344179"/>
                <a:gd name="connsiteY130" fmla="*/ 722833 h 932173"/>
                <a:gd name="connsiteX131" fmla="*/ 367542 w 1344179"/>
                <a:gd name="connsiteY131" fmla="*/ 803300 h 932173"/>
                <a:gd name="connsiteX132" fmla="*/ 373257 w 1344179"/>
                <a:gd name="connsiteY132" fmla="*/ 805129 h 932173"/>
                <a:gd name="connsiteX133" fmla="*/ 396346 w 1344179"/>
                <a:gd name="connsiteY133" fmla="*/ 811759 h 932173"/>
                <a:gd name="connsiteX134" fmla="*/ 415091 w 1344179"/>
                <a:gd name="connsiteY134" fmla="*/ 816788 h 932173"/>
                <a:gd name="connsiteX135" fmla="*/ 420806 w 1344179"/>
                <a:gd name="connsiteY135" fmla="*/ 818617 h 932173"/>
                <a:gd name="connsiteX136" fmla="*/ 440008 w 1344179"/>
                <a:gd name="connsiteY136" fmla="*/ 833933 h 932173"/>
                <a:gd name="connsiteX137" fmla="*/ 439322 w 1344179"/>
                <a:gd name="connsiteY137" fmla="*/ 868223 h 932173"/>
                <a:gd name="connsiteX138" fmla="*/ 438637 w 1344179"/>
                <a:gd name="connsiteY138" fmla="*/ 881253 h 932173"/>
                <a:gd name="connsiteX139" fmla="*/ 440694 w 1344179"/>
                <a:gd name="connsiteY139" fmla="*/ 894969 h 932173"/>
                <a:gd name="connsiteX140" fmla="*/ 446866 w 1344179"/>
                <a:gd name="connsiteY140" fmla="*/ 904342 h 932173"/>
                <a:gd name="connsiteX141" fmla="*/ 449609 w 1344179"/>
                <a:gd name="connsiteY141" fmla="*/ 906399 h 932173"/>
                <a:gd name="connsiteX142" fmla="*/ 452810 w 1344179"/>
                <a:gd name="connsiteY142" fmla="*/ 908228 h 932173"/>
                <a:gd name="connsiteX143" fmla="*/ 473155 w 1344179"/>
                <a:gd name="connsiteY143" fmla="*/ 914400 h 932173"/>
                <a:gd name="connsiteX144" fmla="*/ 567567 w 1344179"/>
                <a:gd name="connsiteY144" fmla="*/ 928345 h 932173"/>
                <a:gd name="connsiteX145" fmla="*/ 605743 w 1344179"/>
                <a:gd name="connsiteY145" fmla="*/ 931316 h 932173"/>
                <a:gd name="connsiteX146" fmla="*/ 624946 w 1344179"/>
                <a:gd name="connsiteY146" fmla="*/ 932002 h 932173"/>
                <a:gd name="connsiteX147" fmla="*/ 644148 w 1344179"/>
                <a:gd name="connsiteY147" fmla="*/ 932002 h 932173"/>
                <a:gd name="connsiteX148" fmla="*/ 688268 w 1344179"/>
                <a:gd name="connsiteY148" fmla="*/ 883996 h 932173"/>
                <a:gd name="connsiteX149" fmla="*/ 701527 w 1344179"/>
                <a:gd name="connsiteY149" fmla="*/ 841934 h 932173"/>
                <a:gd name="connsiteX150" fmla="*/ 704956 w 1344179"/>
                <a:gd name="connsiteY150" fmla="*/ 839419 h 932173"/>
                <a:gd name="connsiteX151" fmla="*/ 706784 w 1344179"/>
                <a:gd name="connsiteY151" fmla="*/ 838276 h 932173"/>
                <a:gd name="connsiteX152" fmla="*/ 708613 w 1344179"/>
                <a:gd name="connsiteY152" fmla="*/ 837362 h 932173"/>
                <a:gd name="connsiteX153" fmla="*/ 714557 w 1344179"/>
                <a:gd name="connsiteY153" fmla="*/ 835076 h 932173"/>
                <a:gd name="connsiteX154" fmla="*/ 718214 w 1344179"/>
                <a:gd name="connsiteY154" fmla="*/ 834161 h 932173"/>
                <a:gd name="connsiteX155" fmla="*/ 719586 w 1344179"/>
                <a:gd name="connsiteY155" fmla="*/ 833704 h 932173"/>
                <a:gd name="connsiteX156" fmla="*/ 728044 w 1344179"/>
                <a:gd name="connsiteY156" fmla="*/ 831875 h 932173"/>
                <a:gd name="connsiteX157" fmla="*/ 732616 w 1344179"/>
                <a:gd name="connsiteY157" fmla="*/ 830961 h 932173"/>
                <a:gd name="connsiteX158" fmla="*/ 734674 w 1344179"/>
                <a:gd name="connsiteY158" fmla="*/ 830504 h 932173"/>
                <a:gd name="connsiteX159" fmla="*/ 749990 w 1344179"/>
                <a:gd name="connsiteY159" fmla="*/ 827532 h 932173"/>
                <a:gd name="connsiteX160" fmla="*/ 763020 w 1344179"/>
                <a:gd name="connsiteY160" fmla="*/ 825017 h 932173"/>
                <a:gd name="connsiteX161" fmla="*/ 775593 w 1344179"/>
                <a:gd name="connsiteY161" fmla="*/ 822503 h 932173"/>
                <a:gd name="connsiteX162" fmla="*/ 801196 w 1344179"/>
                <a:gd name="connsiteY162" fmla="*/ 816559 h 932173"/>
                <a:gd name="connsiteX163" fmla="*/ 846459 w 1344179"/>
                <a:gd name="connsiteY163" fmla="*/ 803300 h 932173"/>
                <a:gd name="connsiteX164" fmla="*/ 852860 w 1344179"/>
                <a:gd name="connsiteY164" fmla="*/ 801014 h 932173"/>
                <a:gd name="connsiteX165" fmla="*/ 865204 w 1344179"/>
                <a:gd name="connsiteY165" fmla="*/ 796214 h 932173"/>
                <a:gd name="connsiteX166" fmla="*/ 874577 w 1344179"/>
                <a:gd name="connsiteY166" fmla="*/ 792099 h 932173"/>
                <a:gd name="connsiteX167" fmla="*/ 883035 w 1344179"/>
                <a:gd name="connsiteY167" fmla="*/ 787984 h 932173"/>
                <a:gd name="connsiteX168" fmla="*/ 909781 w 1344179"/>
                <a:gd name="connsiteY168" fmla="*/ 772211 h 932173"/>
                <a:gd name="connsiteX169" fmla="*/ 919154 w 1344179"/>
                <a:gd name="connsiteY169" fmla="*/ 764896 h 932173"/>
                <a:gd name="connsiteX170" fmla="*/ 926926 w 1344179"/>
                <a:gd name="connsiteY170" fmla="*/ 760552 h 932173"/>
                <a:gd name="connsiteX171" fmla="*/ 930584 w 1344179"/>
                <a:gd name="connsiteY171" fmla="*/ 760095 h 932173"/>
                <a:gd name="connsiteX172" fmla="*/ 934013 w 1344179"/>
                <a:gd name="connsiteY172" fmla="*/ 760552 h 932173"/>
                <a:gd name="connsiteX173" fmla="*/ 937442 w 1344179"/>
                <a:gd name="connsiteY173" fmla="*/ 761695 h 932173"/>
                <a:gd name="connsiteX174" fmla="*/ 939042 w 1344179"/>
                <a:gd name="connsiteY174" fmla="*/ 762610 h 932173"/>
                <a:gd name="connsiteX175" fmla="*/ 942242 w 1344179"/>
                <a:gd name="connsiteY175" fmla="*/ 764667 h 932173"/>
                <a:gd name="connsiteX176" fmla="*/ 943843 w 1344179"/>
                <a:gd name="connsiteY176" fmla="*/ 766039 h 932173"/>
                <a:gd name="connsiteX177" fmla="*/ 947043 w 1344179"/>
                <a:gd name="connsiteY177" fmla="*/ 768782 h 932173"/>
                <a:gd name="connsiteX178" fmla="*/ 982476 w 1344179"/>
                <a:gd name="connsiteY178" fmla="*/ 801014 h 932173"/>
                <a:gd name="connsiteX179" fmla="*/ 1003964 w 1344179"/>
                <a:gd name="connsiteY179" fmla="*/ 809015 h 932173"/>
                <a:gd name="connsiteX180" fmla="*/ 1017680 w 1344179"/>
                <a:gd name="connsiteY180" fmla="*/ 804443 h 932173"/>
                <a:gd name="connsiteX181" fmla="*/ 1154155 w 1344179"/>
                <a:gd name="connsiteY181" fmla="*/ 691286 h 932173"/>
                <a:gd name="connsiteX182" fmla="*/ 1158041 w 1344179"/>
                <a:gd name="connsiteY182" fmla="*/ 685343 h 932173"/>
                <a:gd name="connsiteX183" fmla="*/ 1159870 w 1344179"/>
                <a:gd name="connsiteY183" fmla="*/ 681457 h 932173"/>
                <a:gd name="connsiteX184" fmla="*/ 1160555 w 1344179"/>
                <a:gd name="connsiteY184" fmla="*/ 679399 h 932173"/>
                <a:gd name="connsiteX185" fmla="*/ 1161470 w 1344179"/>
                <a:gd name="connsiteY185" fmla="*/ 675284 h 932173"/>
                <a:gd name="connsiteX186" fmla="*/ 1162156 w 1344179"/>
                <a:gd name="connsiteY186" fmla="*/ 669112 h 932173"/>
                <a:gd name="connsiteX187" fmla="*/ 1161927 w 1344179"/>
                <a:gd name="connsiteY187" fmla="*/ 660654 h 932173"/>
                <a:gd name="connsiteX188" fmla="*/ 1161698 w 1344179"/>
                <a:gd name="connsiteY188" fmla="*/ 658368 h 932173"/>
                <a:gd name="connsiteX189" fmla="*/ 1158269 w 1344179"/>
                <a:gd name="connsiteY189" fmla="*/ 626593 h 932173"/>
                <a:gd name="connsiteX190" fmla="*/ 1154383 w 1344179"/>
                <a:gd name="connsiteY190" fmla="*/ 595046 h 932173"/>
                <a:gd name="connsiteX191" fmla="*/ 1153926 w 1344179"/>
                <a:gd name="connsiteY191" fmla="*/ 591388 h 932173"/>
                <a:gd name="connsiteX192" fmla="*/ 1161698 w 1344179"/>
                <a:gd name="connsiteY192" fmla="*/ 568757 h 932173"/>
                <a:gd name="connsiteX193" fmla="*/ 1194617 w 1344179"/>
                <a:gd name="connsiteY193" fmla="*/ 518922 h 932173"/>
                <a:gd name="connsiteX194" fmla="*/ 1206733 w 1344179"/>
                <a:gd name="connsiteY194" fmla="*/ 498348 h 932173"/>
                <a:gd name="connsiteX195" fmla="*/ 1212448 w 1344179"/>
                <a:gd name="connsiteY195" fmla="*/ 487832 h 932173"/>
                <a:gd name="connsiteX196" fmla="*/ 1227992 w 1344179"/>
                <a:gd name="connsiteY196" fmla="*/ 455828 h 932173"/>
                <a:gd name="connsiteX197" fmla="*/ 1232564 w 1344179"/>
                <a:gd name="connsiteY197" fmla="*/ 444856 h 932173"/>
                <a:gd name="connsiteX198" fmla="*/ 1248109 w 1344179"/>
                <a:gd name="connsiteY198" fmla="*/ 399364 h 932173"/>
                <a:gd name="connsiteX199" fmla="*/ 1248566 w 1344179"/>
                <a:gd name="connsiteY199" fmla="*/ 398221 h 932173"/>
                <a:gd name="connsiteX200" fmla="*/ 1255196 w 1344179"/>
                <a:gd name="connsiteY200" fmla="*/ 387248 h 932173"/>
                <a:gd name="connsiteX201" fmla="*/ 1268226 w 1344179"/>
                <a:gd name="connsiteY201" fmla="*/ 382448 h 932173"/>
                <a:gd name="connsiteX202" fmla="*/ 1274627 w 1344179"/>
                <a:gd name="connsiteY202" fmla="*/ 381762 h 932173"/>
                <a:gd name="connsiteX203" fmla="*/ 1287200 w 1344179"/>
                <a:gd name="connsiteY203" fmla="*/ 379933 h 932173"/>
                <a:gd name="connsiteX204" fmla="*/ 1293601 w 1344179"/>
                <a:gd name="connsiteY204" fmla="*/ 379247 h 932173"/>
                <a:gd name="connsiteX205" fmla="*/ 1335206 w 1344179"/>
                <a:gd name="connsiteY205" fmla="*/ 339928 h 932173"/>
                <a:gd name="connsiteX206" fmla="*/ 1341835 w 1344179"/>
                <a:gd name="connsiteY206" fmla="*/ 269062 h 932173"/>
                <a:gd name="connsiteX207" fmla="*/ 1343664 w 1344179"/>
                <a:gd name="connsiteY207" fmla="*/ 238658 h 932173"/>
                <a:gd name="connsiteX208" fmla="*/ 1344121 w 1344179"/>
                <a:gd name="connsiteY208" fmla="*/ 218313 h 932173"/>
                <a:gd name="connsiteX209" fmla="*/ 1342978 w 1344179"/>
                <a:gd name="connsiteY209" fmla="*/ 177622 h 932173"/>
                <a:gd name="connsiteX210" fmla="*/ 1341607 w 1344179"/>
                <a:gd name="connsiteY210" fmla="*/ 162535 h 93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344179" h="932173">
                  <a:moveTo>
                    <a:pt x="1341607" y="162535"/>
                  </a:moveTo>
                  <a:cubicBezTo>
                    <a:pt x="1341378" y="160020"/>
                    <a:pt x="1341149" y="157734"/>
                    <a:pt x="1340921" y="155448"/>
                  </a:cubicBezTo>
                  <a:cubicBezTo>
                    <a:pt x="1340921" y="154762"/>
                    <a:pt x="1340692" y="153848"/>
                    <a:pt x="1340464" y="153162"/>
                  </a:cubicBezTo>
                  <a:cubicBezTo>
                    <a:pt x="1339549" y="147904"/>
                    <a:pt x="1337720" y="143104"/>
                    <a:pt x="1334520" y="138760"/>
                  </a:cubicBezTo>
                  <a:cubicBezTo>
                    <a:pt x="1333148" y="136931"/>
                    <a:pt x="1331548" y="135331"/>
                    <a:pt x="1329491" y="133731"/>
                  </a:cubicBezTo>
                  <a:cubicBezTo>
                    <a:pt x="1328119" y="132588"/>
                    <a:pt x="1326748" y="131674"/>
                    <a:pt x="1324919" y="130759"/>
                  </a:cubicBezTo>
                  <a:cubicBezTo>
                    <a:pt x="1316689" y="125959"/>
                    <a:pt x="1304116" y="122758"/>
                    <a:pt x="1284914" y="121387"/>
                  </a:cubicBezTo>
                  <a:cubicBezTo>
                    <a:pt x="1281485" y="121615"/>
                    <a:pt x="1278742" y="121387"/>
                    <a:pt x="1276456" y="120701"/>
                  </a:cubicBezTo>
                  <a:cubicBezTo>
                    <a:pt x="1275313" y="120472"/>
                    <a:pt x="1274398" y="120015"/>
                    <a:pt x="1273484" y="119786"/>
                  </a:cubicBezTo>
                  <a:cubicBezTo>
                    <a:pt x="1271198" y="118643"/>
                    <a:pt x="1269826" y="117043"/>
                    <a:pt x="1268683" y="114986"/>
                  </a:cubicBezTo>
                  <a:cubicBezTo>
                    <a:pt x="1267997" y="113614"/>
                    <a:pt x="1267540" y="112243"/>
                    <a:pt x="1267083" y="110642"/>
                  </a:cubicBezTo>
                  <a:cubicBezTo>
                    <a:pt x="1266854" y="109499"/>
                    <a:pt x="1266397" y="108356"/>
                    <a:pt x="1266169" y="106985"/>
                  </a:cubicBezTo>
                  <a:cubicBezTo>
                    <a:pt x="1264797" y="100127"/>
                    <a:pt x="1263425" y="93497"/>
                    <a:pt x="1262054" y="86639"/>
                  </a:cubicBezTo>
                  <a:cubicBezTo>
                    <a:pt x="1260682" y="79781"/>
                    <a:pt x="1259311" y="73152"/>
                    <a:pt x="1258396" y="66294"/>
                  </a:cubicBezTo>
                  <a:cubicBezTo>
                    <a:pt x="1257939" y="63322"/>
                    <a:pt x="1257482" y="60579"/>
                    <a:pt x="1257025" y="57607"/>
                  </a:cubicBezTo>
                  <a:cubicBezTo>
                    <a:pt x="1256796" y="56464"/>
                    <a:pt x="1256567" y="55093"/>
                    <a:pt x="1256339" y="53950"/>
                  </a:cubicBezTo>
                  <a:cubicBezTo>
                    <a:pt x="1256110" y="52349"/>
                    <a:pt x="1255653" y="50749"/>
                    <a:pt x="1255424" y="49149"/>
                  </a:cubicBezTo>
                  <a:cubicBezTo>
                    <a:pt x="1255196" y="47549"/>
                    <a:pt x="1254739" y="45949"/>
                    <a:pt x="1254510" y="44348"/>
                  </a:cubicBezTo>
                  <a:cubicBezTo>
                    <a:pt x="1254281" y="43205"/>
                    <a:pt x="1254053" y="42062"/>
                    <a:pt x="1253824" y="40691"/>
                  </a:cubicBezTo>
                  <a:cubicBezTo>
                    <a:pt x="1253367" y="38862"/>
                    <a:pt x="1252910" y="37033"/>
                    <a:pt x="1252453" y="35204"/>
                  </a:cubicBezTo>
                  <a:cubicBezTo>
                    <a:pt x="1252224" y="34290"/>
                    <a:pt x="1251995" y="33376"/>
                    <a:pt x="1251767" y="32461"/>
                  </a:cubicBezTo>
                  <a:cubicBezTo>
                    <a:pt x="1251310" y="30404"/>
                    <a:pt x="1250852" y="28346"/>
                    <a:pt x="1250167" y="26289"/>
                  </a:cubicBezTo>
                  <a:cubicBezTo>
                    <a:pt x="1249938" y="25603"/>
                    <a:pt x="1249709" y="24917"/>
                    <a:pt x="1249709" y="24003"/>
                  </a:cubicBezTo>
                  <a:cubicBezTo>
                    <a:pt x="1249024" y="21717"/>
                    <a:pt x="1248566" y="19660"/>
                    <a:pt x="1247881" y="17602"/>
                  </a:cubicBezTo>
                  <a:cubicBezTo>
                    <a:pt x="1247652" y="17145"/>
                    <a:pt x="1247652" y="16459"/>
                    <a:pt x="1247423" y="16002"/>
                  </a:cubicBezTo>
                  <a:cubicBezTo>
                    <a:pt x="1246738" y="13716"/>
                    <a:pt x="1246052" y="11430"/>
                    <a:pt x="1245366" y="9144"/>
                  </a:cubicBezTo>
                  <a:cubicBezTo>
                    <a:pt x="1245137" y="8687"/>
                    <a:pt x="1245137" y="8230"/>
                    <a:pt x="1244909" y="7772"/>
                  </a:cubicBezTo>
                  <a:cubicBezTo>
                    <a:pt x="1244223" y="5486"/>
                    <a:pt x="1243309" y="2972"/>
                    <a:pt x="1242623" y="686"/>
                  </a:cubicBezTo>
                  <a:cubicBezTo>
                    <a:pt x="1242623" y="457"/>
                    <a:pt x="1242394" y="229"/>
                    <a:pt x="1242394" y="0"/>
                  </a:cubicBezTo>
                  <a:cubicBezTo>
                    <a:pt x="1245137" y="27432"/>
                    <a:pt x="1245366" y="55093"/>
                    <a:pt x="1243537" y="81610"/>
                  </a:cubicBezTo>
                  <a:cubicBezTo>
                    <a:pt x="1239422" y="145161"/>
                    <a:pt x="1226621" y="208483"/>
                    <a:pt x="1206047" y="268834"/>
                  </a:cubicBezTo>
                  <a:cubicBezTo>
                    <a:pt x="1171757" y="368046"/>
                    <a:pt x="1121465" y="461543"/>
                    <a:pt x="1038712" y="528523"/>
                  </a:cubicBezTo>
                  <a:cubicBezTo>
                    <a:pt x="956416" y="595046"/>
                    <a:pt x="859261" y="641452"/>
                    <a:pt x="755705" y="663626"/>
                  </a:cubicBezTo>
                  <a:cubicBezTo>
                    <a:pt x="744275" y="666140"/>
                    <a:pt x="732845" y="668198"/>
                    <a:pt x="721186" y="670255"/>
                  </a:cubicBezTo>
                  <a:cubicBezTo>
                    <a:pt x="714557" y="686486"/>
                    <a:pt x="707242" y="702716"/>
                    <a:pt x="700612" y="718947"/>
                  </a:cubicBezTo>
                  <a:cubicBezTo>
                    <a:pt x="700155" y="719861"/>
                    <a:pt x="699698" y="721004"/>
                    <a:pt x="699469" y="721919"/>
                  </a:cubicBezTo>
                  <a:cubicBezTo>
                    <a:pt x="698326" y="724662"/>
                    <a:pt x="697183" y="727405"/>
                    <a:pt x="696269" y="730377"/>
                  </a:cubicBezTo>
                  <a:cubicBezTo>
                    <a:pt x="695812" y="731749"/>
                    <a:pt x="695354" y="732892"/>
                    <a:pt x="694669" y="734263"/>
                  </a:cubicBezTo>
                  <a:cubicBezTo>
                    <a:pt x="693526" y="737006"/>
                    <a:pt x="692611" y="739750"/>
                    <a:pt x="691697" y="742493"/>
                  </a:cubicBezTo>
                  <a:cubicBezTo>
                    <a:pt x="691240" y="743636"/>
                    <a:pt x="690782" y="745007"/>
                    <a:pt x="690325" y="746150"/>
                  </a:cubicBezTo>
                  <a:cubicBezTo>
                    <a:pt x="688954" y="750037"/>
                    <a:pt x="687582" y="754151"/>
                    <a:pt x="686439" y="758266"/>
                  </a:cubicBezTo>
                  <a:cubicBezTo>
                    <a:pt x="686439" y="758266"/>
                    <a:pt x="686439" y="758266"/>
                    <a:pt x="686439" y="758266"/>
                  </a:cubicBezTo>
                  <a:cubicBezTo>
                    <a:pt x="684610" y="764210"/>
                    <a:pt x="682781" y="769010"/>
                    <a:pt x="680495" y="772668"/>
                  </a:cubicBezTo>
                  <a:cubicBezTo>
                    <a:pt x="677295" y="778154"/>
                    <a:pt x="673180" y="781583"/>
                    <a:pt x="667694" y="782955"/>
                  </a:cubicBezTo>
                  <a:cubicBezTo>
                    <a:pt x="664951" y="783641"/>
                    <a:pt x="661750" y="784098"/>
                    <a:pt x="658321" y="784098"/>
                  </a:cubicBezTo>
                  <a:cubicBezTo>
                    <a:pt x="658321" y="784098"/>
                    <a:pt x="658321" y="784098"/>
                    <a:pt x="658321" y="784098"/>
                  </a:cubicBezTo>
                  <a:cubicBezTo>
                    <a:pt x="654664" y="784098"/>
                    <a:pt x="650777" y="783869"/>
                    <a:pt x="646205" y="783412"/>
                  </a:cubicBezTo>
                  <a:cubicBezTo>
                    <a:pt x="636147" y="782269"/>
                    <a:pt x="628146" y="781126"/>
                    <a:pt x="621974" y="779755"/>
                  </a:cubicBezTo>
                  <a:cubicBezTo>
                    <a:pt x="620145" y="779297"/>
                    <a:pt x="618545" y="778840"/>
                    <a:pt x="617173" y="778383"/>
                  </a:cubicBezTo>
                  <a:cubicBezTo>
                    <a:pt x="613516" y="777240"/>
                    <a:pt x="610544" y="775640"/>
                    <a:pt x="608486" y="773811"/>
                  </a:cubicBezTo>
                  <a:cubicBezTo>
                    <a:pt x="608029" y="773354"/>
                    <a:pt x="607572" y="773125"/>
                    <a:pt x="607343" y="772668"/>
                  </a:cubicBezTo>
                  <a:cubicBezTo>
                    <a:pt x="606200" y="771525"/>
                    <a:pt x="605286" y="770153"/>
                    <a:pt x="604600" y="768553"/>
                  </a:cubicBezTo>
                  <a:cubicBezTo>
                    <a:pt x="604143" y="767410"/>
                    <a:pt x="603686" y="766267"/>
                    <a:pt x="603457" y="765124"/>
                  </a:cubicBezTo>
                  <a:cubicBezTo>
                    <a:pt x="603229" y="763981"/>
                    <a:pt x="603000" y="762610"/>
                    <a:pt x="603000" y="761009"/>
                  </a:cubicBezTo>
                  <a:cubicBezTo>
                    <a:pt x="603000" y="760324"/>
                    <a:pt x="603000" y="759638"/>
                    <a:pt x="603000" y="758723"/>
                  </a:cubicBezTo>
                  <a:cubicBezTo>
                    <a:pt x="603000" y="756437"/>
                    <a:pt x="603000" y="753694"/>
                    <a:pt x="603457" y="750951"/>
                  </a:cubicBezTo>
                  <a:cubicBezTo>
                    <a:pt x="603457" y="750037"/>
                    <a:pt x="603686" y="748894"/>
                    <a:pt x="603686" y="747979"/>
                  </a:cubicBezTo>
                  <a:cubicBezTo>
                    <a:pt x="604372" y="742721"/>
                    <a:pt x="605286" y="736778"/>
                    <a:pt x="606429" y="729691"/>
                  </a:cubicBezTo>
                  <a:cubicBezTo>
                    <a:pt x="606429" y="729691"/>
                    <a:pt x="606429" y="729691"/>
                    <a:pt x="606429" y="729463"/>
                  </a:cubicBezTo>
                  <a:cubicBezTo>
                    <a:pt x="607801" y="721690"/>
                    <a:pt x="608944" y="713689"/>
                    <a:pt x="610087" y="705917"/>
                  </a:cubicBezTo>
                  <a:cubicBezTo>
                    <a:pt x="610087" y="705460"/>
                    <a:pt x="610315" y="704774"/>
                    <a:pt x="610315" y="704317"/>
                  </a:cubicBezTo>
                  <a:cubicBezTo>
                    <a:pt x="611458" y="696544"/>
                    <a:pt x="612601" y="689000"/>
                    <a:pt x="613744" y="681228"/>
                  </a:cubicBezTo>
                  <a:cubicBezTo>
                    <a:pt x="598885" y="681685"/>
                    <a:pt x="583798" y="681457"/>
                    <a:pt x="568939" y="680542"/>
                  </a:cubicBezTo>
                  <a:cubicBezTo>
                    <a:pt x="569167" y="681685"/>
                    <a:pt x="569396" y="682828"/>
                    <a:pt x="569624" y="683971"/>
                  </a:cubicBezTo>
                  <a:cubicBezTo>
                    <a:pt x="570082" y="686257"/>
                    <a:pt x="570539" y="688543"/>
                    <a:pt x="570996" y="690829"/>
                  </a:cubicBezTo>
                  <a:cubicBezTo>
                    <a:pt x="571682" y="695401"/>
                    <a:pt x="572368" y="699745"/>
                    <a:pt x="572825" y="704317"/>
                  </a:cubicBezTo>
                  <a:cubicBezTo>
                    <a:pt x="573282" y="708660"/>
                    <a:pt x="573511" y="713232"/>
                    <a:pt x="573511" y="717575"/>
                  </a:cubicBezTo>
                  <a:cubicBezTo>
                    <a:pt x="573511" y="717575"/>
                    <a:pt x="573511" y="717804"/>
                    <a:pt x="573511" y="717804"/>
                  </a:cubicBezTo>
                  <a:cubicBezTo>
                    <a:pt x="573511" y="720090"/>
                    <a:pt x="573511" y="722376"/>
                    <a:pt x="573511" y="724433"/>
                  </a:cubicBezTo>
                  <a:cubicBezTo>
                    <a:pt x="573511" y="726719"/>
                    <a:pt x="573282" y="729005"/>
                    <a:pt x="573282" y="731063"/>
                  </a:cubicBezTo>
                  <a:cubicBezTo>
                    <a:pt x="573053" y="733349"/>
                    <a:pt x="573053" y="735635"/>
                    <a:pt x="572825" y="737692"/>
                  </a:cubicBezTo>
                  <a:cubicBezTo>
                    <a:pt x="572368" y="742264"/>
                    <a:pt x="571453" y="746836"/>
                    <a:pt x="570082" y="750722"/>
                  </a:cubicBezTo>
                  <a:cubicBezTo>
                    <a:pt x="569624" y="751865"/>
                    <a:pt x="569167" y="752780"/>
                    <a:pt x="568710" y="753923"/>
                  </a:cubicBezTo>
                  <a:cubicBezTo>
                    <a:pt x="567110" y="757123"/>
                    <a:pt x="565281" y="759866"/>
                    <a:pt x="562766" y="762381"/>
                  </a:cubicBezTo>
                  <a:cubicBezTo>
                    <a:pt x="560938" y="764210"/>
                    <a:pt x="558652" y="765810"/>
                    <a:pt x="556137" y="767182"/>
                  </a:cubicBezTo>
                  <a:cubicBezTo>
                    <a:pt x="553622" y="768553"/>
                    <a:pt x="550651" y="769696"/>
                    <a:pt x="547450" y="770382"/>
                  </a:cubicBezTo>
                  <a:cubicBezTo>
                    <a:pt x="541507" y="771754"/>
                    <a:pt x="535334" y="772668"/>
                    <a:pt x="529619" y="772668"/>
                  </a:cubicBezTo>
                  <a:cubicBezTo>
                    <a:pt x="528248" y="772668"/>
                    <a:pt x="526648" y="772668"/>
                    <a:pt x="525276" y="772668"/>
                  </a:cubicBezTo>
                  <a:cubicBezTo>
                    <a:pt x="520933" y="772439"/>
                    <a:pt x="516818" y="771982"/>
                    <a:pt x="512932" y="770839"/>
                  </a:cubicBezTo>
                  <a:cubicBezTo>
                    <a:pt x="502645" y="768325"/>
                    <a:pt x="494186" y="763295"/>
                    <a:pt x="489386" y="755752"/>
                  </a:cubicBezTo>
                  <a:cubicBezTo>
                    <a:pt x="488014" y="753466"/>
                    <a:pt x="486643" y="750951"/>
                    <a:pt x="485271" y="748436"/>
                  </a:cubicBezTo>
                  <a:cubicBezTo>
                    <a:pt x="484128" y="745922"/>
                    <a:pt x="482985" y="743407"/>
                    <a:pt x="482071" y="740664"/>
                  </a:cubicBezTo>
                  <a:cubicBezTo>
                    <a:pt x="481385" y="738835"/>
                    <a:pt x="480928" y="737235"/>
                    <a:pt x="480470" y="735406"/>
                  </a:cubicBezTo>
                  <a:cubicBezTo>
                    <a:pt x="479099" y="729920"/>
                    <a:pt x="477956" y="724662"/>
                    <a:pt x="476584" y="719176"/>
                  </a:cubicBezTo>
                  <a:cubicBezTo>
                    <a:pt x="476127" y="717575"/>
                    <a:pt x="475670" y="715747"/>
                    <a:pt x="475213" y="714146"/>
                  </a:cubicBezTo>
                  <a:cubicBezTo>
                    <a:pt x="474527" y="710946"/>
                    <a:pt x="473612" y="707974"/>
                    <a:pt x="472927" y="704774"/>
                  </a:cubicBezTo>
                  <a:cubicBezTo>
                    <a:pt x="469269" y="690372"/>
                    <a:pt x="465383" y="676199"/>
                    <a:pt x="461954" y="661797"/>
                  </a:cubicBezTo>
                  <a:cubicBezTo>
                    <a:pt x="456239" y="659968"/>
                    <a:pt x="450752" y="658139"/>
                    <a:pt x="445266" y="656311"/>
                  </a:cubicBezTo>
                  <a:cubicBezTo>
                    <a:pt x="432236" y="651510"/>
                    <a:pt x="419434" y="646481"/>
                    <a:pt x="406861" y="640766"/>
                  </a:cubicBezTo>
                  <a:cubicBezTo>
                    <a:pt x="364799" y="630022"/>
                    <a:pt x="324794" y="612648"/>
                    <a:pt x="285246" y="595274"/>
                  </a:cubicBezTo>
                  <a:cubicBezTo>
                    <a:pt x="245927" y="578129"/>
                    <a:pt x="210951" y="554584"/>
                    <a:pt x="177804" y="528523"/>
                  </a:cubicBezTo>
                  <a:cubicBezTo>
                    <a:pt x="137113" y="502006"/>
                    <a:pt x="99851" y="470459"/>
                    <a:pt x="68762" y="433654"/>
                  </a:cubicBezTo>
                  <a:cubicBezTo>
                    <a:pt x="65104" y="430454"/>
                    <a:pt x="61446" y="427253"/>
                    <a:pt x="57789" y="424053"/>
                  </a:cubicBezTo>
                  <a:cubicBezTo>
                    <a:pt x="55503" y="421996"/>
                    <a:pt x="53445" y="419938"/>
                    <a:pt x="51388" y="417652"/>
                  </a:cubicBezTo>
                  <a:cubicBezTo>
                    <a:pt x="52531" y="420395"/>
                    <a:pt x="53674" y="423367"/>
                    <a:pt x="54817" y="426110"/>
                  </a:cubicBezTo>
                  <a:cubicBezTo>
                    <a:pt x="55046" y="426796"/>
                    <a:pt x="55274" y="427253"/>
                    <a:pt x="55503" y="427939"/>
                  </a:cubicBezTo>
                  <a:cubicBezTo>
                    <a:pt x="56189" y="429997"/>
                    <a:pt x="57103" y="431825"/>
                    <a:pt x="57789" y="433883"/>
                  </a:cubicBezTo>
                  <a:cubicBezTo>
                    <a:pt x="58475" y="435483"/>
                    <a:pt x="58932" y="437083"/>
                    <a:pt x="59618" y="438683"/>
                  </a:cubicBezTo>
                  <a:cubicBezTo>
                    <a:pt x="60303" y="440741"/>
                    <a:pt x="60989" y="442570"/>
                    <a:pt x="61904" y="444627"/>
                  </a:cubicBezTo>
                  <a:cubicBezTo>
                    <a:pt x="62589" y="446227"/>
                    <a:pt x="63047" y="447827"/>
                    <a:pt x="63732" y="449428"/>
                  </a:cubicBezTo>
                  <a:cubicBezTo>
                    <a:pt x="65104" y="453085"/>
                    <a:pt x="66247" y="456514"/>
                    <a:pt x="67619" y="460172"/>
                  </a:cubicBezTo>
                  <a:cubicBezTo>
                    <a:pt x="68076" y="461315"/>
                    <a:pt x="68533" y="462686"/>
                    <a:pt x="68762" y="463829"/>
                  </a:cubicBezTo>
                  <a:cubicBezTo>
                    <a:pt x="69905" y="467258"/>
                    <a:pt x="70819" y="470002"/>
                    <a:pt x="71276" y="472516"/>
                  </a:cubicBezTo>
                  <a:cubicBezTo>
                    <a:pt x="71962" y="475945"/>
                    <a:pt x="72191" y="478688"/>
                    <a:pt x="71733" y="481203"/>
                  </a:cubicBezTo>
                  <a:cubicBezTo>
                    <a:pt x="71505" y="482575"/>
                    <a:pt x="71048" y="483718"/>
                    <a:pt x="70362" y="485089"/>
                  </a:cubicBezTo>
                  <a:cubicBezTo>
                    <a:pt x="69676" y="486232"/>
                    <a:pt x="68762" y="487604"/>
                    <a:pt x="67619" y="488975"/>
                  </a:cubicBezTo>
                  <a:cubicBezTo>
                    <a:pt x="65333" y="491490"/>
                    <a:pt x="62132" y="494462"/>
                    <a:pt x="57789" y="497891"/>
                  </a:cubicBezTo>
                  <a:cubicBezTo>
                    <a:pt x="55503" y="499720"/>
                    <a:pt x="53217" y="501548"/>
                    <a:pt x="50931" y="503377"/>
                  </a:cubicBezTo>
                  <a:cubicBezTo>
                    <a:pt x="46359" y="507035"/>
                    <a:pt x="42015" y="510921"/>
                    <a:pt x="37672" y="514807"/>
                  </a:cubicBezTo>
                  <a:cubicBezTo>
                    <a:pt x="31043" y="520522"/>
                    <a:pt x="24870" y="526694"/>
                    <a:pt x="18698" y="532867"/>
                  </a:cubicBezTo>
                  <a:cubicBezTo>
                    <a:pt x="14583" y="537210"/>
                    <a:pt x="10697" y="541553"/>
                    <a:pt x="7040" y="546125"/>
                  </a:cubicBezTo>
                  <a:cubicBezTo>
                    <a:pt x="5211" y="548411"/>
                    <a:pt x="3611" y="550697"/>
                    <a:pt x="2468" y="552983"/>
                  </a:cubicBezTo>
                  <a:cubicBezTo>
                    <a:pt x="-961" y="559613"/>
                    <a:pt x="-961" y="566242"/>
                    <a:pt x="3382" y="574700"/>
                  </a:cubicBezTo>
                  <a:cubicBezTo>
                    <a:pt x="8411" y="584302"/>
                    <a:pt x="13440" y="593903"/>
                    <a:pt x="18927" y="603275"/>
                  </a:cubicBezTo>
                  <a:cubicBezTo>
                    <a:pt x="20756" y="606476"/>
                    <a:pt x="22584" y="609448"/>
                    <a:pt x="24413" y="612648"/>
                  </a:cubicBezTo>
                  <a:cubicBezTo>
                    <a:pt x="31728" y="624992"/>
                    <a:pt x="39501" y="636880"/>
                    <a:pt x="47959" y="648538"/>
                  </a:cubicBezTo>
                  <a:cubicBezTo>
                    <a:pt x="50016" y="651510"/>
                    <a:pt x="52074" y="654253"/>
                    <a:pt x="54360" y="657225"/>
                  </a:cubicBezTo>
                  <a:cubicBezTo>
                    <a:pt x="69219" y="677342"/>
                    <a:pt x="85678" y="696316"/>
                    <a:pt x="103966" y="713689"/>
                  </a:cubicBezTo>
                  <a:cubicBezTo>
                    <a:pt x="108995" y="718490"/>
                    <a:pt x="113339" y="722605"/>
                    <a:pt x="117682" y="725805"/>
                  </a:cubicBezTo>
                  <a:cubicBezTo>
                    <a:pt x="117911" y="726034"/>
                    <a:pt x="118368" y="726262"/>
                    <a:pt x="118596" y="726719"/>
                  </a:cubicBezTo>
                  <a:cubicBezTo>
                    <a:pt x="120654" y="728320"/>
                    <a:pt x="122711" y="729920"/>
                    <a:pt x="124540" y="731063"/>
                  </a:cubicBezTo>
                  <a:cubicBezTo>
                    <a:pt x="127740" y="733120"/>
                    <a:pt x="130712" y="734720"/>
                    <a:pt x="133684" y="736092"/>
                  </a:cubicBezTo>
                  <a:cubicBezTo>
                    <a:pt x="134141" y="736321"/>
                    <a:pt x="134599" y="736549"/>
                    <a:pt x="135056" y="736549"/>
                  </a:cubicBezTo>
                  <a:cubicBezTo>
                    <a:pt x="142828" y="739292"/>
                    <a:pt x="150372" y="738607"/>
                    <a:pt x="159287" y="734949"/>
                  </a:cubicBezTo>
                  <a:cubicBezTo>
                    <a:pt x="160202" y="734720"/>
                    <a:pt x="160888" y="734263"/>
                    <a:pt x="161802" y="733806"/>
                  </a:cubicBezTo>
                  <a:cubicBezTo>
                    <a:pt x="167974" y="731063"/>
                    <a:pt x="174832" y="726948"/>
                    <a:pt x="182833" y="721690"/>
                  </a:cubicBezTo>
                  <a:cubicBezTo>
                    <a:pt x="183976" y="721004"/>
                    <a:pt x="185119" y="720090"/>
                    <a:pt x="186491" y="719404"/>
                  </a:cubicBezTo>
                  <a:cubicBezTo>
                    <a:pt x="191063" y="716432"/>
                    <a:pt x="194720" y="713918"/>
                    <a:pt x="197692" y="712089"/>
                  </a:cubicBezTo>
                  <a:cubicBezTo>
                    <a:pt x="202950" y="708889"/>
                    <a:pt x="206608" y="707288"/>
                    <a:pt x="210037" y="707517"/>
                  </a:cubicBezTo>
                  <a:cubicBezTo>
                    <a:pt x="211637" y="707517"/>
                    <a:pt x="213237" y="708203"/>
                    <a:pt x="214837" y="709117"/>
                  </a:cubicBezTo>
                  <a:cubicBezTo>
                    <a:pt x="218723" y="711175"/>
                    <a:pt x="223067" y="715747"/>
                    <a:pt x="229696" y="722833"/>
                  </a:cubicBezTo>
                  <a:cubicBezTo>
                    <a:pt x="268101" y="763981"/>
                    <a:pt x="316336" y="786841"/>
                    <a:pt x="367542" y="803300"/>
                  </a:cubicBezTo>
                  <a:cubicBezTo>
                    <a:pt x="369371" y="803986"/>
                    <a:pt x="371428" y="804443"/>
                    <a:pt x="373257" y="805129"/>
                  </a:cubicBezTo>
                  <a:cubicBezTo>
                    <a:pt x="380801" y="807415"/>
                    <a:pt x="388573" y="809701"/>
                    <a:pt x="396346" y="811759"/>
                  </a:cubicBezTo>
                  <a:cubicBezTo>
                    <a:pt x="403661" y="813816"/>
                    <a:pt x="409833" y="815416"/>
                    <a:pt x="415091" y="816788"/>
                  </a:cubicBezTo>
                  <a:cubicBezTo>
                    <a:pt x="417148" y="817474"/>
                    <a:pt x="419206" y="817931"/>
                    <a:pt x="420806" y="818617"/>
                  </a:cubicBezTo>
                  <a:cubicBezTo>
                    <a:pt x="432693" y="822503"/>
                    <a:pt x="438179" y="825932"/>
                    <a:pt x="440008" y="833933"/>
                  </a:cubicBezTo>
                  <a:cubicBezTo>
                    <a:pt x="441837" y="841019"/>
                    <a:pt x="440923" y="851306"/>
                    <a:pt x="439322" y="868223"/>
                  </a:cubicBezTo>
                  <a:cubicBezTo>
                    <a:pt x="438865" y="873023"/>
                    <a:pt x="438637" y="877367"/>
                    <a:pt x="438637" y="881253"/>
                  </a:cubicBezTo>
                  <a:cubicBezTo>
                    <a:pt x="438637" y="886739"/>
                    <a:pt x="439322" y="891083"/>
                    <a:pt x="440694" y="894969"/>
                  </a:cubicBezTo>
                  <a:cubicBezTo>
                    <a:pt x="442066" y="898627"/>
                    <a:pt x="444123" y="901827"/>
                    <a:pt x="446866" y="904342"/>
                  </a:cubicBezTo>
                  <a:cubicBezTo>
                    <a:pt x="447781" y="905027"/>
                    <a:pt x="448695" y="905713"/>
                    <a:pt x="449609" y="906399"/>
                  </a:cubicBezTo>
                  <a:cubicBezTo>
                    <a:pt x="450524" y="907085"/>
                    <a:pt x="451667" y="907542"/>
                    <a:pt x="452810" y="908228"/>
                  </a:cubicBezTo>
                  <a:cubicBezTo>
                    <a:pt x="457839" y="910742"/>
                    <a:pt x="464697" y="912800"/>
                    <a:pt x="473155" y="914400"/>
                  </a:cubicBezTo>
                  <a:cubicBezTo>
                    <a:pt x="504473" y="920344"/>
                    <a:pt x="536020" y="925373"/>
                    <a:pt x="567567" y="928345"/>
                  </a:cubicBezTo>
                  <a:cubicBezTo>
                    <a:pt x="580140" y="929716"/>
                    <a:pt x="592942" y="930631"/>
                    <a:pt x="605743" y="931316"/>
                  </a:cubicBezTo>
                  <a:cubicBezTo>
                    <a:pt x="612144" y="931545"/>
                    <a:pt x="618545" y="931774"/>
                    <a:pt x="624946" y="932002"/>
                  </a:cubicBezTo>
                  <a:cubicBezTo>
                    <a:pt x="632261" y="932231"/>
                    <a:pt x="638662" y="932231"/>
                    <a:pt x="644148" y="932002"/>
                  </a:cubicBezTo>
                  <a:cubicBezTo>
                    <a:pt x="673866" y="931088"/>
                    <a:pt x="679581" y="922630"/>
                    <a:pt x="688268" y="883996"/>
                  </a:cubicBezTo>
                  <a:cubicBezTo>
                    <a:pt x="693297" y="861365"/>
                    <a:pt x="693526" y="849249"/>
                    <a:pt x="701527" y="841934"/>
                  </a:cubicBezTo>
                  <a:cubicBezTo>
                    <a:pt x="702441" y="841019"/>
                    <a:pt x="703584" y="840105"/>
                    <a:pt x="704956" y="839419"/>
                  </a:cubicBezTo>
                  <a:cubicBezTo>
                    <a:pt x="705641" y="838962"/>
                    <a:pt x="706099" y="838733"/>
                    <a:pt x="706784" y="838276"/>
                  </a:cubicBezTo>
                  <a:cubicBezTo>
                    <a:pt x="707470" y="838048"/>
                    <a:pt x="707927" y="837590"/>
                    <a:pt x="708613" y="837362"/>
                  </a:cubicBezTo>
                  <a:cubicBezTo>
                    <a:pt x="710442" y="836676"/>
                    <a:pt x="712271" y="835762"/>
                    <a:pt x="714557" y="835076"/>
                  </a:cubicBezTo>
                  <a:cubicBezTo>
                    <a:pt x="715700" y="834619"/>
                    <a:pt x="716843" y="834390"/>
                    <a:pt x="718214" y="834161"/>
                  </a:cubicBezTo>
                  <a:cubicBezTo>
                    <a:pt x="718672" y="833933"/>
                    <a:pt x="719129" y="833933"/>
                    <a:pt x="719586" y="833704"/>
                  </a:cubicBezTo>
                  <a:cubicBezTo>
                    <a:pt x="722101" y="833018"/>
                    <a:pt x="724844" y="832561"/>
                    <a:pt x="728044" y="831875"/>
                  </a:cubicBezTo>
                  <a:cubicBezTo>
                    <a:pt x="729416" y="831647"/>
                    <a:pt x="731016" y="831418"/>
                    <a:pt x="732616" y="830961"/>
                  </a:cubicBezTo>
                  <a:cubicBezTo>
                    <a:pt x="733302" y="830732"/>
                    <a:pt x="733988" y="830732"/>
                    <a:pt x="734674" y="830504"/>
                  </a:cubicBezTo>
                  <a:cubicBezTo>
                    <a:pt x="739703" y="829589"/>
                    <a:pt x="744732" y="828675"/>
                    <a:pt x="749990" y="827532"/>
                  </a:cubicBezTo>
                  <a:cubicBezTo>
                    <a:pt x="754333" y="826618"/>
                    <a:pt x="758677" y="825932"/>
                    <a:pt x="763020" y="825017"/>
                  </a:cubicBezTo>
                  <a:cubicBezTo>
                    <a:pt x="767135" y="824103"/>
                    <a:pt x="771250" y="823417"/>
                    <a:pt x="775593" y="822503"/>
                  </a:cubicBezTo>
                  <a:cubicBezTo>
                    <a:pt x="784051" y="820674"/>
                    <a:pt x="792738" y="818617"/>
                    <a:pt x="801196" y="816559"/>
                  </a:cubicBezTo>
                  <a:cubicBezTo>
                    <a:pt x="816284" y="812673"/>
                    <a:pt x="831600" y="808330"/>
                    <a:pt x="846459" y="803300"/>
                  </a:cubicBezTo>
                  <a:cubicBezTo>
                    <a:pt x="848516" y="802615"/>
                    <a:pt x="850574" y="801700"/>
                    <a:pt x="852860" y="801014"/>
                  </a:cubicBezTo>
                  <a:cubicBezTo>
                    <a:pt x="856975" y="799414"/>
                    <a:pt x="861089" y="797814"/>
                    <a:pt x="865204" y="796214"/>
                  </a:cubicBezTo>
                  <a:cubicBezTo>
                    <a:pt x="868405" y="794842"/>
                    <a:pt x="871376" y="793471"/>
                    <a:pt x="874577" y="792099"/>
                  </a:cubicBezTo>
                  <a:cubicBezTo>
                    <a:pt x="877549" y="790727"/>
                    <a:pt x="880292" y="789584"/>
                    <a:pt x="883035" y="787984"/>
                  </a:cubicBezTo>
                  <a:cubicBezTo>
                    <a:pt x="892636" y="783184"/>
                    <a:pt x="901552" y="777926"/>
                    <a:pt x="909781" y="772211"/>
                  </a:cubicBezTo>
                  <a:cubicBezTo>
                    <a:pt x="912982" y="769925"/>
                    <a:pt x="916182" y="767410"/>
                    <a:pt x="919154" y="764896"/>
                  </a:cubicBezTo>
                  <a:cubicBezTo>
                    <a:pt x="921897" y="762610"/>
                    <a:pt x="924412" y="761238"/>
                    <a:pt x="926926" y="760552"/>
                  </a:cubicBezTo>
                  <a:cubicBezTo>
                    <a:pt x="928069" y="760324"/>
                    <a:pt x="929441" y="760095"/>
                    <a:pt x="930584" y="760095"/>
                  </a:cubicBezTo>
                  <a:cubicBezTo>
                    <a:pt x="931727" y="760095"/>
                    <a:pt x="932870" y="760324"/>
                    <a:pt x="934013" y="760552"/>
                  </a:cubicBezTo>
                  <a:cubicBezTo>
                    <a:pt x="935156" y="760781"/>
                    <a:pt x="936299" y="761238"/>
                    <a:pt x="937442" y="761695"/>
                  </a:cubicBezTo>
                  <a:cubicBezTo>
                    <a:pt x="937899" y="761924"/>
                    <a:pt x="938585" y="762152"/>
                    <a:pt x="939042" y="762610"/>
                  </a:cubicBezTo>
                  <a:cubicBezTo>
                    <a:pt x="940185" y="763295"/>
                    <a:pt x="941328" y="763981"/>
                    <a:pt x="942242" y="764667"/>
                  </a:cubicBezTo>
                  <a:cubicBezTo>
                    <a:pt x="942700" y="765124"/>
                    <a:pt x="943385" y="765581"/>
                    <a:pt x="943843" y="766039"/>
                  </a:cubicBezTo>
                  <a:cubicBezTo>
                    <a:pt x="944986" y="766953"/>
                    <a:pt x="945900" y="767867"/>
                    <a:pt x="947043" y="768782"/>
                  </a:cubicBezTo>
                  <a:cubicBezTo>
                    <a:pt x="958702" y="779526"/>
                    <a:pt x="970589" y="790270"/>
                    <a:pt x="982476" y="801014"/>
                  </a:cubicBezTo>
                  <a:cubicBezTo>
                    <a:pt x="989334" y="807187"/>
                    <a:pt x="996421" y="809701"/>
                    <a:pt x="1003964" y="809015"/>
                  </a:cubicBezTo>
                  <a:cubicBezTo>
                    <a:pt x="1008536" y="808558"/>
                    <a:pt x="1013108" y="806958"/>
                    <a:pt x="1017680" y="804443"/>
                  </a:cubicBezTo>
                  <a:cubicBezTo>
                    <a:pt x="1070716" y="775868"/>
                    <a:pt x="1116436" y="738607"/>
                    <a:pt x="1154155" y="691286"/>
                  </a:cubicBezTo>
                  <a:cubicBezTo>
                    <a:pt x="1155755" y="689229"/>
                    <a:pt x="1156898" y="687400"/>
                    <a:pt x="1158041" y="685343"/>
                  </a:cubicBezTo>
                  <a:cubicBezTo>
                    <a:pt x="1158727" y="683971"/>
                    <a:pt x="1159412" y="682600"/>
                    <a:pt x="1159870" y="681457"/>
                  </a:cubicBezTo>
                  <a:cubicBezTo>
                    <a:pt x="1160098" y="680771"/>
                    <a:pt x="1160327" y="680085"/>
                    <a:pt x="1160555" y="679399"/>
                  </a:cubicBezTo>
                  <a:cubicBezTo>
                    <a:pt x="1161013" y="678028"/>
                    <a:pt x="1161241" y="676656"/>
                    <a:pt x="1161470" y="675284"/>
                  </a:cubicBezTo>
                  <a:cubicBezTo>
                    <a:pt x="1161927" y="673227"/>
                    <a:pt x="1161927" y="671170"/>
                    <a:pt x="1162156" y="669112"/>
                  </a:cubicBezTo>
                  <a:cubicBezTo>
                    <a:pt x="1162156" y="666369"/>
                    <a:pt x="1162156" y="663397"/>
                    <a:pt x="1161927" y="660654"/>
                  </a:cubicBezTo>
                  <a:cubicBezTo>
                    <a:pt x="1161927" y="659968"/>
                    <a:pt x="1161698" y="659282"/>
                    <a:pt x="1161698" y="658368"/>
                  </a:cubicBezTo>
                  <a:cubicBezTo>
                    <a:pt x="1160555" y="647852"/>
                    <a:pt x="1159412" y="637337"/>
                    <a:pt x="1158269" y="626593"/>
                  </a:cubicBezTo>
                  <a:cubicBezTo>
                    <a:pt x="1157126" y="616077"/>
                    <a:pt x="1155755" y="605561"/>
                    <a:pt x="1154383" y="595046"/>
                  </a:cubicBezTo>
                  <a:cubicBezTo>
                    <a:pt x="1154155" y="593674"/>
                    <a:pt x="1154155" y="592531"/>
                    <a:pt x="1153926" y="591388"/>
                  </a:cubicBezTo>
                  <a:cubicBezTo>
                    <a:pt x="1153469" y="582930"/>
                    <a:pt x="1156441" y="576072"/>
                    <a:pt x="1161698" y="568757"/>
                  </a:cubicBezTo>
                  <a:cubicBezTo>
                    <a:pt x="1173128" y="552298"/>
                    <a:pt x="1184330" y="535838"/>
                    <a:pt x="1194617" y="518922"/>
                  </a:cubicBezTo>
                  <a:cubicBezTo>
                    <a:pt x="1198732" y="512064"/>
                    <a:pt x="1202846" y="505206"/>
                    <a:pt x="1206733" y="498348"/>
                  </a:cubicBezTo>
                  <a:cubicBezTo>
                    <a:pt x="1208561" y="494919"/>
                    <a:pt x="1210619" y="491490"/>
                    <a:pt x="1212448" y="487832"/>
                  </a:cubicBezTo>
                  <a:cubicBezTo>
                    <a:pt x="1217934" y="477317"/>
                    <a:pt x="1223192" y="466573"/>
                    <a:pt x="1227992" y="455828"/>
                  </a:cubicBezTo>
                  <a:cubicBezTo>
                    <a:pt x="1229593" y="452171"/>
                    <a:pt x="1231193" y="448513"/>
                    <a:pt x="1232564" y="444856"/>
                  </a:cubicBezTo>
                  <a:cubicBezTo>
                    <a:pt x="1238508" y="430225"/>
                    <a:pt x="1243766" y="414909"/>
                    <a:pt x="1248109" y="399364"/>
                  </a:cubicBezTo>
                  <a:cubicBezTo>
                    <a:pt x="1248338" y="398907"/>
                    <a:pt x="1248338" y="398450"/>
                    <a:pt x="1248566" y="398221"/>
                  </a:cubicBezTo>
                  <a:cubicBezTo>
                    <a:pt x="1249938" y="393421"/>
                    <a:pt x="1252224" y="389763"/>
                    <a:pt x="1255196" y="387248"/>
                  </a:cubicBezTo>
                  <a:cubicBezTo>
                    <a:pt x="1258396" y="384505"/>
                    <a:pt x="1262740" y="382905"/>
                    <a:pt x="1268226" y="382448"/>
                  </a:cubicBezTo>
                  <a:cubicBezTo>
                    <a:pt x="1270283" y="382219"/>
                    <a:pt x="1272341" y="381991"/>
                    <a:pt x="1274627" y="381762"/>
                  </a:cubicBezTo>
                  <a:cubicBezTo>
                    <a:pt x="1278742" y="381305"/>
                    <a:pt x="1283085" y="380390"/>
                    <a:pt x="1287200" y="379933"/>
                  </a:cubicBezTo>
                  <a:cubicBezTo>
                    <a:pt x="1289257" y="379705"/>
                    <a:pt x="1291315" y="379476"/>
                    <a:pt x="1293601" y="379247"/>
                  </a:cubicBezTo>
                  <a:cubicBezTo>
                    <a:pt x="1325833" y="376504"/>
                    <a:pt x="1332005" y="371932"/>
                    <a:pt x="1335206" y="339928"/>
                  </a:cubicBezTo>
                  <a:cubicBezTo>
                    <a:pt x="1337720" y="316382"/>
                    <a:pt x="1340235" y="292837"/>
                    <a:pt x="1341835" y="269062"/>
                  </a:cubicBezTo>
                  <a:cubicBezTo>
                    <a:pt x="1342521" y="259004"/>
                    <a:pt x="1343207" y="248717"/>
                    <a:pt x="1343664" y="238658"/>
                  </a:cubicBezTo>
                  <a:cubicBezTo>
                    <a:pt x="1343893" y="231800"/>
                    <a:pt x="1344121" y="225171"/>
                    <a:pt x="1344121" y="218313"/>
                  </a:cubicBezTo>
                  <a:cubicBezTo>
                    <a:pt x="1344350" y="204826"/>
                    <a:pt x="1343893" y="191110"/>
                    <a:pt x="1342978" y="177622"/>
                  </a:cubicBezTo>
                  <a:cubicBezTo>
                    <a:pt x="1342064" y="172593"/>
                    <a:pt x="1342064" y="167335"/>
                    <a:pt x="1341607" y="162535"/>
                  </a:cubicBezTo>
                  <a:close/>
                </a:path>
              </a:pathLst>
            </a:custGeom>
            <a:solidFill>
              <a:srgbClr val="FFFFFF"/>
            </a:solidFill>
            <a:ln w="2286" cap="flat">
              <a:noFill/>
              <a:prstDash val="solid"/>
              <a:miter/>
            </a:ln>
          </p:spPr>
          <p:txBody>
            <a:bodyPr rtlCol="0" anchor="ctr"/>
            <a:lstStyle/>
            <a:p>
              <a:endParaRPr lang="en-US"/>
            </a:p>
          </p:txBody>
        </p:sp>
        <p:sp>
          <p:nvSpPr>
            <p:cNvPr id="309" name="Freeform 779">
              <a:extLst>
                <a:ext uri="{FF2B5EF4-FFF2-40B4-BE49-F238E27FC236}">
                  <a16:creationId xmlns:a16="http://schemas.microsoft.com/office/drawing/2014/main" id="{4D813228-984B-2D79-CE3C-94C6B9F37CB7}"/>
                </a:ext>
              </a:extLst>
            </p:cNvPr>
            <p:cNvSpPr/>
            <p:nvPr/>
          </p:nvSpPr>
          <p:spPr>
            <a:xfrm>
              <a:off x="7077718" y="1565978"/>
              <a:ext cx="481750" cy="555000"/>
            </a:xfrm>
            <a:custGeom>
              <a:avLst/>
              <a:gdLst>
                <a:gd name="connsiteX0" fmla="*/ 368165 w 481750"/>
                <a:gd name="connsiteY0" fmla="*/ 263050 h 555000"/>
                <a:gd name="connsiteX1" fmla="*/ 332275 w 481750"/>
                <a:gd name="connsiteY1" fmla="*/ 154008 h 555000"/>
                <a:gd name="connsiteX2" fmla="*/ 332275 w 481750"/>
                <a:gd name="connsiteY2" fmla="*/ 116975 h 555000"/>
                <a:gd name="connsiteX3" fmla="*/ 343705 w 481750"/>
                <a:gd name="connsiteY3" fmla="*/ 100287 h 555000"/>
                <a:gd name="connsiteX4" fmla="*/ 361078 w 481750"/>
                <a:gd name="connsiteY4" fmla="*/ 111031 h 555000"/>
                <a:gd name="connsiteX5" fmla="*/ 397426 w 481750"/>
                <a:gd name="connsiteY5" fmla="*/ 182126 h 555000"/>
                <a:gd name="connsiteX6" fmla="*/ 452061 w 481750"/>
                <a:gd name="connsiteY6" fmla="*/ 267165 h 555000"/>
                <a:gd name="connsiteX7" fmla="*/ 476293 w 481750"/>
                <a:gd name="connsiteY7" fmla="*/ 281796 h 555000"/>
                <a:gd name="connsiteX8" fmla="*/ 477207 w 481750"/>
                <a:gd name="connsiteY8" fmla="*/ 252306 h 555000"/>
                <a:gd name="connsiteX9" fmla="*/ 475836 w 481750"/>
                <a:gd name="connsiteY9" fmla="*/ 249334 h 555000"/>
                <a:gd name="connsiteX10" fmla="*/ 381881 w 481750"/>
                <a:gd name="connsiteY10" fmla="*/ 57768 h 555000"/>
                <a:gd name="connsiteX11" fmla="*/ 286555 w 481750"/>
                <a:gd name="connsiteY11" fmla="*/ 11590 h 555000"/>
                <a:gd name="connsiteX12" fmla="*/ 212260 w 481750"/>
                <a:gd name="connsiteY12" fmla="*/ 4504 h 555000"/>
                <a:gd name="connsiteX13" fmla="*/ 157853 w 481750"/>
                <a:gd name="connsiteY13" fmla="*/ 22792 h 555000"/>
                <a:gd name="connsiteX14" fmla="*/ 14978 w 481750"/>
                <a:gd name="connsiteY14" fmla="*/ 218016 h 555000"/>
                <a:gd name="connsiteX15" fmla="*/ 2176 w 481750"/>
                <a:gd name="connsiteY15" fmla="*/ 239733 h 555000"/>
                <a:gd name="connsiteX16" fmla="*/ 6748 w 481750"/>
                <a:gd name="connsiteY16" fmla="*/ 263050 h 555000"/>
                <a:gd name="connsiteX17" fmla="*/ 33037 w 481750"/>
                <a:gd name="connsiteY17" fmla="*/ 265794 h 555000"/>
                <a:gd name="connsiteX18" fmla="*/ 66413 w 481750"/>
                <a:gd name="connsiteY18" fmla="*/ 236533 h 555000"/>
                <a:gd name="connsiteX19" fmla="*/ 155338 w 481750"/>
                <a:gd name="connsiteY19" fmla="*/ 104631 h 555000"/>
                <a:gd name="connsiteX20" fmla="*/ 167911 w 481750"/>
                <a:gd name="connsiteY20" fmla="*/ 93201 h 555000"/>
                <a:gd name="connsiteX21" fmla="*/ 176827 w 481750"/>
                <a:gd name="connsiteY21" fmla="*/ 108060 h 555000"/>
                <a:gd name="connsiteX22" fmla="*/ 175455 w 481750"/>
                <a:gd name="connsiteY22" fmla="*/ 178240 h 555000"/>
                <a:gd name="connsiteX23" fmla="*/ 138651 w 481750"/>
                <a:gd name="connsiteY23" fmla="*/ 272194 h 555000"/>
                <a:gd name="connsiteX24" fmla="*/ 106418 w 481750"/>
                <a:gd name="connsiteY24" fmla="*/ 367521 h 555000"/>
                <a:gd name="connsiteX25" fmla="*/ 140937 w 481750"/>
                <a:gd name="connsiteY25" fmla="*/ 512910 h 555000"/>
                <a:gd name="connsiteX26" fmla="*/ 150538 w 481750"/>
                <a:gd name="connsiteY26" fmla="*/ 533027 h 555000"/>
                <a:gd name="connsiteX27" fmla="*/ 181627 w 481750"/>
                <a:gd name="connsiteY27" fmla="*/ 543085 h 555000"/>
                <a:gd name="connsiteX28" fmla="*/ 197401 w 481750"/>
                <a:gd name="connsiteY28" fmla="*/ 518625 h 555000"/>
                <a:gd name="connsiteX29" fmla="*/ 194886 w 481750"/>
                <a:gd name="connsiteY29" fmla="*/ 487078 h 555000"/>
                <a:gd name="connsiteX30" fmla="*/ 181399 w 481750"/>
                <a:gd name="connsiteY30" fmla="*/ 418270 h 555000"/>
                <a:gd name="connsiteX31" fmla="*/ 219118 w 481750"/>
                <a:gd name="connsiteY31" fmla="*/ 301912 h 555000"/>
                <a:gd name="connsiteX32" fmla="*/ 283812 w 481750"/>
                <a:gd name="connsiteY32" fmla="*/ 306027 h 555000"/>
                <a:gd name="connsiteX33" fmla="*/ 295242 w 481750"/>
                <a:gd name="connsiteY33" fmla="*/ 356548 h 555000"/>
                <a:gd name="connsiteX34" fmla="*/ 268038 w 481750"/>
                <a:gd name="connsiteY34" fmla="*/ 519997 h 555000"/>
                <a:gd name="connsiteX35" fmla="*/ 282211 w 481750"/>
                <a:gd name="connsiteY35" fmla="*/ 553372 h 555000"/>
                <a:gd name="connsiteX36" fmla="*/ 312387 w 481750"/>
                <a:gd name="connsiteY36" fmla="*/ 534627 h 555000"/>
                <a:gd name="connsiteX37" fmla="*/ 383938 w 481750"/>
                <a:gd name="connsiteY37" fmla="*/ 367749 h 555000"/>
                <a:gd name="connsiteX38" fmla="*/ 368165 w 481750"/>
                <a:gd name="connsiteY38" fmla="*/ 263050 h 55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81750" h="555000">
                  <a:moveTo>
                    <a:pt x="368165" y="263050"/>
                  </a:moveTo>
                  <a:cubicBezTo>
                    <a:pt x="339133" y="233332"/>
                    <a:pt x="325417" y="197442"/>
                    <a:pt x="332275" y="154008"/>
                  </a:cubicBezTo>
                  <a:cubicBezTo>
                    <a:pt x="332275" y="142578"/>
                    <a:pt x="332046" y="129777"/>
                    <a:pt x="332275" y="116975"/>
                  </a:cubicBezTo>
                  <a:cubicBezTo>
                    <a:pt x="332503" y="108974"/>
                    <a:pt x="334789" y="102345"/>
                    <a:pt x="343705" y="100287"/>
                  </a:cubicBezTo>
                  <a:cubicBezTo>
                    <a:pt x="352849" y="98458"/>
                    <a:pt x="357421" y="103945"/>
                    <a:pt x="361078" y="111031"/>
                  </a:cubicBezTo>
                  <a:cubicBezTo>
                    <a:pt x="373423" y="134577"/>
                    <a:pt x="386682" y="157666"/>
                    <a:pt x="397426" y="182126"/>
                  </a:cubicBezTo>
                  <a:cubicBezTo>
                    <a:pt x="411142" y="213444"/>
                    <a:pt x="426915" y="243162"/>
                    <a:pt x="452061" y="267165"/>
                  </a:cubicBezTo>
                  <a:cubicBezTo>
                    <a:pt x="459376" y="274252"/>
                    <a:pt x="464634" y="288882"/>
                    <a:pt x="476293" y="281796"/>
                  </a:cubicBezTo>
                  <a:cubicBezTo>
                    <a:pt x="486351" y="275852"/>
                    <a:pt x="479950" y="262593"/>
                    <a:pt x="477207" y="252306"/>
                  </a:cubicBezTo>
                  <a:cubicBezTo>
                    <a:pt x="476979" y="251392"/>
                    <a:pt x="476293" y="250249"/>
                    <a:pt x="475836" y="249334"/>
                  </a:cubicBezTo>
                  <a:cubicBezTo>
                    <a:pt x="446803" y="184412"/>
                    <a:pt x="414571" y="120861"/>
                    <a:pt x="381881" y="57768"/>
                  </a:cubicBezTo>
                  <a:cubicBezTo>
                    <a:pt x="360393" y="16391"/>
                    <a:pt x="324731" y="8161"/>
                    <a:pt x="286555" y="11590"/>
                  </a:cubicBezTo>
                  <a:cubicBezTo>
                    <a:pt x="260266" y="13876"/>
                    <a:pt x="236949" y="14791"/>
                    <a:pt x="212260" y="4504"/>
                  </a:cubicBezTo>
                  <a:cubicBezTo>
                    <a:pt x="188257" y="-5555"/>
                    <a:pt x="170426" y="1532"/>
                    <a:pt x="157853" y="22792"/>
                  </a:cubicBezTo>
                  <a:cubicBezTo>
                    <a:pt x="116705" y="92515"/>
                    <a:pt x="67099" y="156294"/>
                    <a:pt x="14978" y="218016"/>
                  </a:cubicBezTo>
                  <a:cubicBezTo>
                    <a:pt x="9263" y="224646"/>
                    <a:pt x="5605" y="232189"/>
                    <a:pt x="2176" y="239733"/>
                  </a:cubicBezTo>
                  <a:cubicBezTo>
                    <a:pt x="-1938" y="248420"/>
                    <a:pt x="-110" y="256192"/>
                    <a:pt x="6748" y="263050"/>
                  </a:cubicBezTo>
                  <a:cubicBezTo>
                    <a:pt x="14749" y="271051"/>
                    <a:pt x="23893" y="271280"/>
                    <a:pt x="33037" y="265794"/>
                  </a:cubicBezTo>
                  <a:cubicBezTo>
                    <a:pt x="45839" y="258021"/>
                    <a:pt x="56812" y="247963"/>
                    <a:pt x="66413" y="236533"/>
                  </a:cubicBezTo>
                  <a:cubicBezTo>
                    <a:pt x="100703" y="195842"/>
                    <a:pt x="132021" y="152865"/>
                    <a:pt x="155338" y="104631"/>
                  </a:cubicBezTo>
                  <a:cubicBezTo>
                    <a:pt x="158310" y="98687"/>
                    <a:pt x="159910" y="91829"/>
                    <a:pt x="167911" y="93201"/>
                  </a:cubicBezTo>
                  <a:cubicBezTo>
                    <a:pt x="175455" y="94572"/>
                    <a:pt x="177055" y="101430"/>
                    <a:pt x="176827" y="108060"/>
                  </a:cubicBezTo>
                  <a:cubicBezTo>
                    <a:pt x="176370" y="131377"/>
                    <a:pt x="173169" y="154923"/>
                    <a:pt x="175455" y="178240"/>
                  </a:cubicBezTo>
                  <a:cubicBezTo>
                    <a:pt x="179113" y="216645"/>
                    <a:pt x="165625" y="246134"/>
                    <a:pt x="138651" y="272194"/>
                  </a:cubicBezTo>
                  <a:cubicBezTo>
                    <a:pt x="112362" y="298026"/>
                    <a:pt x="98417" y="329802"/>
                    <a:pt x="106418" y="367521"/>
                  </a:cubicBezTo>
                  <a:cubicBezTo>
                    <a:pt x="116705" y="416212"/>
                    <a:pt x="123563" y="465819"/>
                    <a:pt x="140937" y="512910"/>
                  </a:cubicBezTo>
                  <a:cubicBezTo>
                    <a:pt x="143451" y="519768"/>
                    <a:pt x="146194" y="527083"/>
                    <a:pt x="150538" y="533027"/>
                  </a:cubicBezTo>
                  <a:cubicBezTo>
                    <a:pt x="158082" y="543771"/>
                    <a:pt x="169283" y="546286"/>
                    <a:pt x="181627" y="543085"/>
                  </a:cubicBezTo>
                  <a:cubicBezTo>
                    <a:pt x="194658" y="539885"/>
                    <a:pt x="197401" y="529827"/>
                    <a:pt x="197401" y="518625"/>
                  </a:cubicBezTo>
                  <a:cubicBezTo>
                    <a:pt x="197172" y="508110"/>
                    <a:pt x="196715" y="497365"/>
                    <a:pt x="194886" y="487078"/>
                  </a:cubicBezTo>
                  <a:cubicBezTo>
                    <a:pt x="190771" y="463990"/>
                    <a:pt x="185056" y="441358"/>
                    <a:pt x="181399" y="418270"/>
                  </a:cubicBezTo>
                  <a:cubicBezTo>
                    <a:pt x="170655" y="350376"/>
                    <a:pt x="170883" y="350376"/>
                    <a:pt x="219118" y="301912"/>
                  </a:cubicBezTo>
                  <a:cubicBezTo>
                    <a:pt x="247236" y="273795"/>
                    <a:pt x="258894" y="274938"/>
                    <a:pt x="283812" y="306027"/>
                  </a:cubicBezTo>
                  <a:cubicBezTo>
                    <a:pt x="296156" y="321572"/>
                    <a:pt x="299356" y="337574"/>
                    <a:pt x="295242" y="356548"/>
                  </a:cubicBezTo>
                  <a:cubicBezTo>
                    <a:pt x="283354" y="410497"/>
                    <a:pt x="274210" y="465133"/>
                    <a:pt x="268038" y="519997"/>
                  </a:cubicBezTo>
                  <a:cubicBezTo>
                    <a:pt x="265524" y="542857"/>
                    <a:pt x="267581" y="548572"/>
                    <a:pt x="282211" y="553372"/>
                  </a:cubicBezTo>
                  <a:cubicBezTo>
                    <a:pt x="300042" y="559087"/>
                    <a:pt x="306672" y="549029"/>
                    <a:pt x="312387" y="534627"/>
                  </a:cubicBezTo>
                  <a:cubicBezTo>
                    <a:pt x="335018" y="478392"/>
                    <a:pt x="360393" y="423528"/>
                    <a:pt x="383938" y="367749"/>
                  </a:cubicBezTo>
                  <a:cubicBezTo>
                    <a:pt x="400855" y="327744"/>
                    <a:pt x="399026" y="294597"/>
                    <a:pt x="368165" y="263050"/>
                  </a:cubicBezTo>
                  <a:close/>
                </a:path>
              </a:pathLst>
            </a:custGeom>
            <a:solidFill>
              <a:srgbClr val="FFFFFF"/>
            </a:solidFill>
            <a:ln w="2286" cap="flat">
              <a:noFill/>
              <a:prstDash val="solid"/>
              <a:miter/>
            </a:ln>
          </p:spPr>
          <p:txBody>
            <a:bodyPr rtlCol="0" anchor="ctr"/>
            <a:lstStyle/>
            <a:p>
              <a:endParaRPr lang="en-US"/>
            </a:p>
          </p:txBody>
        </p:sp>
        <p:sp>
          <p:nvSpPr>
            <p:cNvPr id="310" name="Freeform 780">
              <a:extLst>
                <a:ext uri="{FF2B5EF4-FFF2-40B4-BE49-F238E27FC236}">
                  <a16:creationId xmlns:a16="http://schemas.microsoft.com/office/drawing/2014/main" id="{BAA23D38-10F6-A04C-438F-B3B705BD4C6C}"/>
                </a:ext>
              </a:extLst>
            </p:cNvPr>
            <p:cNvSpPr/>
            <p:nvPr/>
          </p:nvSpPr>
          <p:spPr>
            <a:xfrm>
              <a:off x="6605447" y="838200"/>
              <a:ext cx="1480339" cy="1476555"/>
            </a:xfrm>
            <a:custGeom>
              <a:avLst/>
              <a:gdLst>
                <a:gd name="connsiteX0" fmla="*/ 1437082 w 1480339"/>
                <a:gd name="connsiteY0" fmla="*/ 632841 h 1476555"/>
                <a:gd name="connsiteX1" fmla="*/ 1415822 w 1480339"/>
                <a:gd name="connsiteY1" fmla="*/ 628040 h 1476555"/>
                <a:gd name="connsiteX2" fmla="*/ 1393419 w 1480339"/>
                <a:gd name="connsiteY2" fmla="*/ 583920 h 1476555"/>
                <a:gd name="connsiteX3" fmla="*/ 1361872 w 1480339"/>
                <a:gd name="connsiteY3" fmla="*/ 474421 h 1476555"/>
                <a:gd name="connsiteX4" fmla="*/ 1366901 w 1480339"/>
                <a:gd name="connsiteY4" fmla="*/ 388239 h 1476555"/>
                <a:gd name="connsiteX5" fmla="*/ 1371931 w 1480339"/>
                <a:gd name="connsiteY5" fmla="*/ 380009 h 1476555"/>
                <a:gd name="connsiteX6" fmla="*/ 1366216 w 1480339"/>
                <a:gd name="connsiteY6" fmla="*/ 324231 h 1476555"/>
                <a:gd name="connsiteX7" fmla="*/ 1283462 w 1480339"/>
                <a:gd name="connsiteY7" fmla="*/ 221590 h 1476555"/>
                <a:gd name="connsiteX8" fmla="*/ 1172363 w 1480339"/>
                <a:gd name="connsiteY8" fmla="*/ 210617 h 1476555"/>
                <a:gd name="connsiteX9" fmla="*/ 1125957 w 1480339"/>
                <a:gd name="connsiteY9" fmla="*/ 203302 h 1476555"/>
                <a:gd name="connsiteX10" fmla="*/ 1035889 w 1480339"/>
                <a:gd name="connsiteY10" fmla="*/ 150266 h 1476555"/>
                <a:gd name="connsiteX11" fmla="*/ 1007542 w 1480339"/>
                <a:gd name="connsiteY11" fmla="*/ 91973 h 1476555"/>
                <a:gd name="connsiteX12" fmla="*/ 980110 w 1480339"/>
                <a:gd name="connsiteY12" fmla="*/ 42824 h 1476555"/>
                <a:gd name="connsiteX13" fmla="*/ 790601 w 1480339"/>
                <a:gd name="connsiteY13" fmla="*/ 76 h 1476555"/>
                <a:gd name="connsiteX14" fmla="*/ 746252 w 1480339"/>
                <a:gd name="connsiteY14" fmla="*/ 25222 h 1476555"/>
                <a:gd name="connsiteX15" fmla="*/ 721106 w 1480339"/>
                <a:gd name="connsiteY15" fmla="*/ 70256 h 1476555"/>
                <a:gd name="connsiteX16" fmla="*/ 700075 w 1480339"/>
                <a:gd name="connsiteY16" fmla="*/ 82601 h 1476555"/>
                <a:gd name="connsiteX17" fmla="*/ 538912 w 1480339"/>
                <a:gd name="connsiteY17" fmla="*/ 99517 h 1476555"/>
                <a:gd name="connsiteX18" fmla="*/ 477419 w 1480339"/>
                <a:gd name="connsiteY18" fmla="*/ 84201 h 1476555"/>
                <a:gd name="connsiteX19" fmla="*/ 374092 w 1480339"/>
                <a:gd name="connsiteY19" fmla="*/ 77343 h 1476555"/>
                <a:gd name="connsiteX20" fmla="*/ 239675 w 1480339"/>
                <a:gd name="connsiteY20" fmla="*/ 174041 h 1476555"/>
                <a:gd name="connsiteX21" fmla="*/ 226645 w 1480339"/>
                <a:gd name="connsiteY21" fmla="*/ 210388 h 1476555"/>
                <a:gd name="connsiteX22" fmla="*/ 242875 w 1480339"/>
                <a:gd name="connsiteY22" fmla="*/ 285140 h 1476555"/>
                <a:gd name="connsiteX23" fmla="*/ 231217 w 1480339"/>
                <a:gd name="connsiteY23" fmla="*/ 324002 h 1476555"/>
                <a:gd name="connsiteX24" fmla="*/ 162865 w 1480339"/>
                <a:gd name="connsiteY24" fmla="*/ 407441 h 1476555"/>
                <a:gd name="connsiteX25" fmla="*/ 76912 w 1480339"/>
                <a:gd name="connsiteY25" fmla="*/ 453390 h 1476555"/>
                <a:gd name="connsiteX26" fmla="*/ 57938 w 1480339"/>
                <a:gd name="connsiteY26" fmla="*/ 468249 h 1476555"/>
                <a:gd name="connsiteX27" fmla="*/ 3760 w 1480339"/>
                <a:gd name="connsiteY27" fmla="*/ 703707 h 1476555"/>
                <a:gd name="connsiteX28" fmla="*/ 43307 w 1480339"/>
                <a:gd name="connsiteY28" fmla="*/ 776173 h 1476555"/>
                <a:gd name="connsiteX29" fmla="*/ 105258 w 1480339"/>
                <a:gd name="connsiteY29" fmla="*/ 835838 h 1476555"/>
                <a:gd name="connsiteX30" fmla="*/ 155093 w 1480339"/>
                <a:gd name="connsiteY30" fmla="*/ 989914 h 1476555"/>
                <a:gd name="connsiteX31" fmla="*/ 150978 w 1480339"/>
                <a:gd name="connsiteY31" fmla="*/ 1006373 h 1476555"/>
                <a:gd name="connsiteX32" fmla="*/ 102058 w 1480339"/>
                <a:gd name="connsiteY32" fmla="*/ 1055979 h 1476555"/>
                <a:gd name="connsiteX33" fmla="*/ 93828 w 1480339"/>
                <a:gd name="connsiteY33" fmla="*/ 1101928 h 1476555"/>
                <a:gd name="connsiteX34" fmla="*/ 209728 w 1480339"/>
                <a:gd name="connsiteY34" fmla="*/ 1260348 h 1476555"/>
                <a:gd name="connsiteX35" fmla="*/ 289510 w 1480339"/>
                <a:gd name="connsiteY35" fmla="*/ 1270406 h 1476555"/>
                <a:gd name="connsiteX36" fmla="*/ 301168 w 1480339"/>
                <a:gd name="connsiteY36" fmla="*/ 1265377 h 1476555"/>
                <a:gd name="connsiteX37" fmla="*/ 334087 w 1480339"/>
                <a:gd name="connsiteY37" fmla="*/ 1270406 h 1476555"/>
                <a:gd name="connsiteX38" fmla="*/ 499593 w 1480339"/>
                <a:gd name="connsiteY38" fmla="*/ 1356131 h 1476555"/>
                <a:gd name="connsiteX39" fmla="*/ 532054 w 1480339"/>
                <a:gd name="connsiteY39" fmla="*/ 1395679 h 1476555"/>
                <a:gd name="connsiteX40" fmla="*/ 532054 w 1480339"/>
                <a:gd name="connsiteY40" fmla="*/ 1402080 h 1476555"/>
                <a:gd name="connsiteX41" fmla="*/ 575945 w 1480339"/>
                <a:gd name="connsiteY41" fmla="*/ 1456258 h 1476555"/>
                <a:gd name="connsiteX42" fmla="*/ 650926 w 1480339"/>
                <a:gd name="connsiteY42" fmla="*/ 1470431 h 1476555"/>
                <a:gd name="connsiteX43" fmla="*/ 774599 w 1480339"/>
                <a:gd name="connsiteY43" fmla="*/ 1474089 h 1476555"/>
                <a:gd name="connsiteX44" fmla="*/ 813232 w 1480339"/>
                <a:gd name="connsiteY44" fmla="*/ 1440256 h 1476555"/>
                <a:gd name="connsiteX45" fmla="*/ 824205 w 1480339"/>
                <a:gd name="connsiteY45" fmla="*/ 1403680 h 1476555"/>
                <a:gd name="connsiteX46" fmla="*/ 856666 w 1480339"/>
                <a:gd name="connsiteY46" fmla="*/ 1373048 h 1476555"/>
                <a:gd name="connsiteX47" fmla="*/ 931418 w 1480339"/>
                <a:gd name="connsiteY47" fmla="*/ 1356817 h 1476555"/>
                <a:gd name="connsiteX48" fmla="*/ 1006171 w 1480339"/>
                <a:gd name="connsiteY48" fmla="*/ 1330071 h 1476555"/>
                <a:gd name="connsiteX49" fmla="*/ 1078865 w 1480339"/>
                <a:gd name="connsiteY49" fmla="*/ 1338758 h 1476555"/>
                <a:gd name="connsiteX50" fmla="*/ 1081151 w 1480339"/>
                <a:gd name="connsiteY50" fmla="*/ 1341044 h 1476555"/>
                <a:gd name="connsiteX51" fmla="*/ 1136473 w 1480339"/>
                <a:gd name="connsiteY51" fmla="*/ 1348587 h 1476555"/>
                <a:gd name="connsiteX52" fmla="*/ 1213054 w 1480339"/>
                <a:gd name="connsiteY52" fmla="*/ 1296924 h 1476555"/>
                <a:gd name="connsiteX53" fmla="*/ 1294892 w 1480339"/>
                <a:gd name="connsiteY53" fmla="*/ 1216685 h 1476555"/>
                <a:gd name="connsiteX54" fmla="*/ 1300607 w 1480339"/>
                <a:gd name="connsiteY54" fmla="*/ 1188567 h 1476555"/>
                <a:gd name="connsiteX55" fmla="*/ 1313180 w 1480339"/>
                <a:gd name="connsiteY55" fmla="*/ 1072439 h 1476555"/>
                <a:gd name="connsiteX56" fmla="*/ 1377417 w 1480339"/>
                <a:gd name="connsiteY56" fmla="*/ 948080 h 1476555"/>
                <a:gd name="connsiteX57" fmla="*/ 1405306 w 1480339"/>
                <a:gd name="connsiteY57" fmla="*/ 926363 h 1476555"/>
                <a:gd name="connsiteX58" fmla="*/ 1445540 w 1480339"/>
                <a:gd name="connsiteY58" fmla="*/ 916991 h 1476555"/>
                <a:gd name="connsiteX59" fmla="*/ 1465428 w 1480339"/>
                <a:gd name="connsiteY59" fmla="*/ 891616 h 1476555"/>
                <a:gd name="connsiteX60" fmla="*/ 1480287 w 1480339"/>
                <a:gd name="connsiteY60" fmla="*/ 707593 h 1476555"/>
                <a:gd name="connsiteX61" fmla="*/ 1437082 w 1480339"/>
                <a:gd name="connsiteY61" fmla="*/ 632841 h 1476555"/>
                <a:gd name="connsiteX62" fmla="*/ 1458113 w 1480339"/>
                <a:gd name="connsiteY62" fmla="*/ 739826 h 1476555"/>
                <a:gd name="connsiteX63" fmla="*/ 1457656 w 1480339"/>
                <a:gd name="connsiteY63" fmla="*/ 760171 h 1476555"/>
                <a:gd name="connsiteX64" fmla="*/ 1455827 w 1480339"/>
                <a:gd name="connsiteY64" fmla="*/ 790575 h 1476555"/>
                <a:gd name="connsiteX65" fmla="*/ 1449197 w 1480339"/>
                <a:gd name="connsiteY65" fmla="*/ 861441 h 1476555"/>
                <a:gd name="connsiteX66" fmla="*/ 1407592 w 1480339"/>
                <a:gd name="connsiteY66" fmla="*/ 900760 h 1476555"/>
                <a:gd name="connsiteX67" fmla="*/ 1401191 w 1480339"/>
                <a:gd name="connsiteY67" fmla="*/ 901446 h 1476555"/>
                <a:gd name="connsiteX68" fmla="*/ 1388618 w 1480339"/>
                <a:gd name="connsiteY68" fmla="*/ 903275 h 1476555"/>
                <a:gd name="connsiteX69" fmla="*/ 1382218 w 1480339"/>
                <a:gd name="connsiteY69" fmla="*/ 903960 h 1476555"/>
                <a:gd name="connsiteX70" fmla="*/ 1369187 w 1480339"/>
                <a:gd name="connsiteY70" fmla="*/ 908761 h 1476555"/>
                <a:gd name="connsiteX71" fmla="*/ 1362558 w 1480339"/>
                <a:gd name="connsiteY71" fmla="*/ 919734 h 1476555"/>
                <a:gd name="connsiteX72" fmla="*/ 1362101 w 1480339"/>
                <a:gd name="connsiteY72" fmla="*/ 920877 h 1476555"/>
                <a:gd name="connsiteX73" fmla="*/ 1346556 w 1480339"/>
                <a:gd name="connsiteY73" fmla="*/ 966368 h 1476555"/>
                <a:gd name="connsiteX74" fmla="*/ 1341984 w 1480339"/>
                <a:gd name="connsiteY74" fmla="*/ 977341 h 1476555"/>
                <a:gd name="connsiteX75" fmla="*/ 1326439 w 1480339"/>
                <a:gd name="connsiteY75" fmla="*/ 1009345 h 1476555"/>
                <a:gd name="connsiteX76" fmla="*/ 1320724 w 1480339"/>
                <a:gd name="connsiteY76" fmla="*/ 1019861 h 1476555"/>
                <a:gd name="connsiteX77" fmla="*/ 1308608 w 1480339"/>
                <a:gd name="connsiteY77" fmla="*/ 1040435 h 1476555"/>
                <a:gd name="connsiteX78" fmla="*/ 1275690 w 1480339"/>
                <a:gd name="connsiteY78" fmla="*/ 1090269 h 1476555"/>
                <a:gd name="connsiteX79" fmla="*/ 1267918 w 1480339"/>
                <a:gd name="connsiteY79" fmla="*/ 1112901 h 1476555"/>
                <a:gd name="connsiteX80" fmla="*/ 1268375 w 1480339"/>
                <a:gd name="connsiteY80" fmla="*/ 1116558 h 1476555"/>
                <a:gd name="connsiteX81" fmla="*/ 1272261 w 1480339"/>
                <a:gd name="connsiteY81" fmla="*/ 1148105 h 1476555"/>
                <a:gd name="connsiteX82" fmla="*/ 1275690 w 1480339"/>
                <a:gd name="connsiteY82" fmla="*/ 1179881 h 1476555"/>
                <a:gd name="connsiteX83" fmla="*/ 1275919 w 1480339"/>
                <a:gd name="connsiteY83" fmla="*/ 1182167 h 1476555"/>
                <a:gd name="connsiteX84" fmla="*/ 1276147 w 1480339"/>
                <a:gd name="connsiteY84" fmla="*/ 1190625 h 1476555"/>
                <a:gd name="connsiteX85" fmla="*/ 1275461 w 1480339"/>
                <a:gd name="connsiteY85" fmla="*/ 1196797 h 1476555"/>
                <a:gd name="connsiteX86" fmla="*/ 1274547 w 1480339"/>
                <a:gd name="connsiteY86" fmla="*/ 1200912 h 1476555"/>
                <a:gd name="connsiteX87" fmla="*/ 1273861 w 1480339"/>
                <a:gd name="connsiteY87" fmla="*/ 1202969 h 1476555"/>
                <a:gd name="connsiteX88" fmla="*/ 1272032 w 1480339"/>
                <a:gd name="connsiteY88" fmla="*/ 1206855 h 1476555"/>
                <a:gd name="connsiteX89" fmla="*/ 1268146 w 1480339"/>
                <a:gd name="connsiteY89" fmla="*/ 1212799 h 1476555"/>
                <a:gd name="connsiteX90" fmla="*/ 1131672 w 1480339"/>
                <a:gd name="connsiteY90" fmla="*/ 1325956 h 1476555"/>
                <a:gd name="connsiteX91" fmla="*/ 1117956 w 1480339"/>
                <a:gd name="connsiteY91" fmla="*/ 1330528 h 1476555"/>
                <a:gd name="connsiteX92" fmla="*/ 1096468 w 1480339"/>
                <a:gd name="connsiteY92" fmla="*/ 1322527 h 1476555"/>
                <a:gd name="connsiteX93" fmla="*/ 1061035 w 1480339"/>
                <a:gd name="connsiteY93" fmla="*/ 1290294 h 1476555"/>
                <a:gd name="connsiteX94" fmla="*/ 1057834 w 1480339"/>
                <a:gd name="connsiteY94" fmla="*/ 1287551 h 1476555"/>
                <a:gd name="connsiteX95" fmla="*/ 1056234 w 1480339"/>
                <a:gd name="connsiteY95" fmla="*/ 1286180 h 1476555"/>
                <a:gd name="connsiteX96" fmla="*/ 1053034 w 1480339"/>
                <a:gd name="connsiteY96" fmla="*/ 1284122 h 1476555"/>
                <a:gd name="connsiteX97" fmla="*/ 1051433 w 1480339"/>
                <a:gd name="connsiteY97" fmla="*/ 1283208 h 1476555"/>
                <a:gd name="connsiteX98" fmla="*/ 1048004 w 1480339"/>
                <a:gd name="connsiteY98" fmla="*/ 1282065 h 1476555"/>
                <a:gd name="connsiteX99" fmla="*/ 1044575 w 1480339"/>
                <a:gd name="connsiteY99" fmla="*/ 1281608 h 1476555"/>
                <a:gd name="connsiteX100" fmla="*/ 1040918 w 1480339"/>
                <a:gd name="connsiteY100" fmla="*/ 1282065 h 1476555"/>
                <a:gd name="connsiteX101" fmla="*/ 1033145 w 1480339"/>
                <a:gd name="connsiteY101" fmla="*/ 1286408 h 1476555"/>
                <a:gd name="connsiteX102" fmla="*/ 1023773 w 1480339"/>
                <a:gd name="connsiteY102" fmla="*/ 1293723 h 1476555"/>
                <a:gd name="connsiteX103" fmla="*/ 997027 w 1480339"/>
                <a:gd name="connsiteY103" fmla="*/ 1309497 h 1476555"/>
                <a:gd name="connsiteX104" fmla="*/ 988568 w 1480339"/>
                <a:gd name="connsiteY104" fmla="*/ 1313612 h 1476555"/>
                <a:gd name="connsiteX105" fmla="*/ 979196 w 1480339"/>
                <a:gd name="connsiteY105" fmla="*/ 1317726 h 1476555"/>
                <a:gd name="connsiteX106" fmla="*/ 966851 w 1480339"/>
                <a:gd name="connsiteY106" fmla="*/ 1322527 h 1476555"/>
                <a:gd name="connsiteX107" fmla="*/ 960451 w 1480339"/>
                <a:gd name="connsiteY107" fmla="*/ 1324813 h 1476555"/>
                <a:gd name="connsiteX108" fmla="*/ 915188 w 1480339"/>
                <a:gd name="connsiteY108" fmla="*/ 1338072 h 1476555"/>
                <a:gd name="connsiteX109" fmla="*/ 889585 w 1480339"/>
                <a:gd name="connsiteY109" fmla="*/ 1344015 h 1476555"/>
                <a:gd name="connsiteX110" fmla="*/ 877012 w 1480339"/>
                <a:gd name="connsiteY110" fmla="*/ 1346530 h 1476555"/>
                <a:gd name="connsiteX111" fmla="*/ 863981 w 1480339"/>
                <a:gd name="connsiteY111" fmla="*/ 1349045 h 1476555"/>
                <a:gd name="connsiteX112" fmla="*/ 848665 w 1480339"/>
                <a:gd name="connsiteY112" fmla="*/ 1352016 h 1476555"/>
                <a:gd name="connsiteX113" fmla="*/ 846608 w 1480339"/>
                <a:gd name="connsiteY113" fmla="*/ 1352474 h 1476555"/>
                <a:gd name="connsiteX114" fmla="*/ 842036 w 1480339"/>
                <a:gd name="connsiteY114" fmla="*/ 1353388 h 1476555"/>
                <a:gd name="connsiteX115" fmla="*/ 833578 w 1480339"/>
                <a:gd name="connsiteY115" fmla="*/ 1355217 h 1476555"/>
                <a:gd name="connsiteX116" fmla="*/ 832206 w 1480339"/>
                <a:gd name="connsiteY116" fmla="*/ 1355674 h 1476555"/>
                <a:gd name="connsiteX117" fmla="*/ 828548 w 1480339"/>
                <a:gd name="connsiteY117" fmla="*/ 1356588 h 1476555"/>
                <a:gd name="connsiteX118" fmla="*/ 822605 w 1480339"/>
                <a:gd name="connsiteY118" fmla="*/ 1358874 h 1476555"/>
                <a:gd name="connsiteX119" fmla="*/ 820776 w 1480339"/>
                <a:gd name="connsiteY119" fmla="*/ 1359789 h 1476555"/>
                <a:gd name="connsiteX120" fmla="*/ 818947 w 1480339"/>
                <a:gd name="connsiteY120" fmla="*/ 1360932 h 1476555"/>
                <a:gd name="connsiteX121" fmla="*/ 815518 w 1480339"/>
                <a:gd name="connsiteY121" fmla="*/ 1363446 h 1476555"/>
                <a:gd name="connsiteX122" fmla="*/ 802259 w 1480339"/>
                <a:gd name="connsiteY122" fmla="*/ 1405509 h 1476555"/>
                <a:gd name="connsiteX123" fmla="*/ 758140 w 1480339"/>
                <a:gd name="connsiteY123" fmla="*/ 1453515 h 1476555"/>
                <a:gd name="connsiteX124" fmla="*/ 738937 w 1480339"/>
                <a:gd name="connsiteY124" fmla="*/ 1453515 h 1476555"/>
                <a:gd name="connsiteX125" fmla="*/ 719735 w 1480339"/>
                <a:gd name="connsiteY125" fmla="*/ 1452829 h 1476555"/>
                <a:gd name="connsiteX126" fmla="*/ 681559 w 1480339"/>
                <a:gd name="connsiteY126" fmla="*/ 1449857 h 1476555"/>
                <a:gd name="connsiteX127" fmla="*/ 587147 w 1480339"/>
                <a:gd name="connsiteY127" fmla="*/ 1435913 h 1476555"/>
                <a:gd name="connsiteX128" fmla="*/ 566801 w 1480339"/>
                <a:gd name="connsiteY128" fmla="*/ 1429740 h 1476555"/>
                <a:gd name="connsiteX129" fmla="*/ 563601 w 1480339"/>
                <a:gd name="connsiteY129" fmla="*/ 1427912 h 1476555"/>
                <a:gd name="connsiteX130" fmla="*/ 560858 w 1480339"/>
                <a:gd name="connsiteY130" fmla="*/ 1425854 h 1476555"/>
                <a:gd name="connsiteX131" fmla="*/ 554686 w 1480339"/>
                <a:gd name="connsiteY131" fmla="*/ 1416482 h 1476555"/>
                <a:gd name="connsiteX132" fmla="*/ 552628 w 1480339"/>
                <a:gd name="connsiteY132" fmla="*/ 1402766 h 1476555"/>
                <a:gd name="connsiteX133" fmla="*/ 553314 w 1480339"/>
                <a:gd name="connsiteY133" fmla="*/ 1389735 h 1476555"/>
                <a:gd name="connsiteX134" fmla="*/ 554000 w 1480339"/>
                <a:gd name="connsiteY134" fmla="*/ 1355445 h 1476555"/>
                <a:gd name="connsiteX135" fmla="*/ 534797 w 1480339"/>
                <a:gd name="connsiteY135" fmla="*/ 1340129 h 1476555"/>
                <a:gd name="connsiteX136" fmla="*/ 529082 w 1480339"/>
                <a:gd name="connsiteY136" fmla="*/ 1338300 h 1476555"/>
                <a:gd name="connsiteX137" fmla="*/ 510337 w 1480339"/>
                <a:gd name="connsiteY137" fmla="*/ 1333271 h 1476555"/>
                <a:gd name="connsiteX138" fmla="*/ 487249 w 1480339"/>
                <a:gd name="connsiteY138" fmla="*/ 1326642 h 1476555"/>
                <a:gd name="connsiteX139" fmla="*/ 481534 w 1480339"/>
                <a:gd name="connsiteY139" fmla="*/ 1324813 h 1476555"/>
                <a:gd name="connsiteX140" fmla="*/ 343688 w 1480339"/>
                <a:gd name="connsiteY140" fmla="*/ 1244346 h 1476555"/>
                <a:gd name="connsiteX141" fmla="*/ 328829 w 1480339"/>
                <a:gd name="connsiteY141" fmla="*/ 1230630 h 1476555"/>
                <a:gd name="connsiteX142" fmla="*/ 324028 w 1480339"/>
                <a:gd name="connsiteY142" fmla="*/ 1229030 h 1476555"/>
                <a:gd name="connsiteX143" fmla="*/ 311684 w 1480339"/>
                <a:gd name="connsiteY143" fmla="*/ 1233602 h 1476555"/>
                <a:gd name="connsiteX144" fmla="*/ 300482 w 1480339"/>
                <a:gd name="connsiteY144" fmla="*/ 1240917 h 1476555"/>
                <a:gd name="connsiteX145" fmla="*/ 296825 w 1480339"/>
                <a:gd name="connsiteY145" fmla="*/ 1243203 h 1476555"/>
                <a:gd name="connsiteX146" fmla="*/ 275794 w 1480339"/>
                <a:gd name="connsiteY146" fmla="*/ 1255319 h 1476555"/>
                <a:gd name="connsiteX147" fmla="*/ 273279 w 1480339"/>
                <a:gd name="connsiteY147" fmla="*/ 1256462 h 1476555"/>
                <a:gd name="connsiteX148" fmla="*/ 249047 w 1480339"/>
                <a:gd name="connsiteY148" fmla="*/ 1258062 h 1476555"/>
                <a:gd name="connsiteX149" fmla="*/ 247676 w 1480339"/>
                <a:gd name="connsiteY149" fmla="*/ 1257605 h 1476555"/>
                <a:gd name="connsiteX150" fmla="*/ 238532 w 1480339"/>
                <a:gd name="connsiteY150" fmla="*/ 1252575 h 1476555"/>
                <a:gd name="connsiteX151" fmla="*/ 232588 w 1480339"/>
                <a:gd name="connsiteY151" fmla="*/ 1248232 h 1476555"/>
                <a:gd name="connsiteX152" fmla="*/ 231674 w 1480339"/>
                <a:gd name="connsiteY152" fmla="*/ 1247318 h 1476555"/>
                <a:gd name="connsiteX153" fmla="*/ 217958 w 1480339"/>
                <a:gd name="connsiteY153" fmla="*/ 1235202 h 1476555"/>
                <a:gd name="connsiteX154" fmla="*/ 168352 w 1480339"/>
                <a:gd name="connsiteY154" fmla="*/ 1178738 h 1476555"/>
                <a:gd name="connsiteX155" fmla="*/ 161951 w 1480339"/>
                <a:gd name="connsiteY155" fmla="*/ 1170051 h 1476555"/>
                <a:gd name="connsiteX156" fmla="*/ 138405 w 1480339"/>
                <a:gd name="connsiteY156" fmla="*/ 1134161 h 1476555"/>
                <a:gd name="connsiteX157" fmla="*/ 132919 w 1480339"/>
                <a:gd name="connsiteY157" fmla="*/ 1124788 h 1476555"/>
                <a:gd name="connsiteX158" fmla="*/ 117374 w 1480339"/>
                <a:gd name="connsiteY158" fmla="*/ 1096213 h 1476555"/>
                <a:gd name="connsiteX159" fmla="*/ 116459 w 1480339"/>
                <a:gd name="connsiteY159" fmla="*/ 1074496 h 1476555"/>
                <a:gd name="connsiteX160" fmla="*/ 121031 w 1480339"/>
                <a:gd name="connsiteY160" fmla="*/ 1067638 h 1476555"/>
                <a:gd name="connsiteX161" fmla="*/ 132690 w 1480339"/>
                <a:gd name="connsiteY161" fmla="*/ 1054379 h 1476555"/>
                <a:gd name="connsiteX162" fmla="*/ 151664 w 1480339"/>
                <a:gd name="connsiteY162" fmla="*/ 1036320 h 1476555"/>
                <a:gd name="connsiteX163" fmla="*/ 164923 w 1480339"/>
                <a:gd name="connsiteY163" fmla="*/ 1024890 h 1476555"/>
                <a:gd name="connsiteX164" fmla="*/ 171781 w 1480339"/>
                <a:gd name="connsiteY164" fmla="*/ 1019403 h 1476555"/>
                <a:gd name="connsiteX165" fmla="*/ 181610 w 1480339"/>
                <a:gd name="connsiteY165" fmla="*/ 1010488 h 1476555"/>
                <a:gd name="connsiteX166" fmla="*/ 184354 w 1480339"/>
                <a:gd name="connsiteY166" fmla="*/ 1006602 h 1476555"/>
                <a:gd name="connsiteX167" fmla="*/ 185725 w 1480339"/>
                <a:gd name="connsiteY167" fmla="*/ 1002716 h 1476555"/>
                <a:gd name="connsiteX168" fmla="*/ 185268 w 1480339"/>
                <a:gd name="connsiteY168" fmla="*/ 994029 h 1476555"/>
                <a:gd name="connsiteX169" fmla="*/ 182753 w 1480339"/>
                <a:gd name="connsiteY169" fmla="*/ 985342 h 1476555"/>
                <a:gd name="connsiteX170" fmla="*/ 181610 w 1480339"/>
                <a:gd name="connsiteY170" fmla="*/ 981684 h 1476555"/>
                <a:gd name="connsiteX171" fmla="*/ 177724 w 1480339"/>
                <a:gd name="connsiteY171" fmla="*/ 970940 h 1476555"/>
                <a:gd name="connsiteX172" fmla="*/ 175895 w 1480339"/>
                <a:gd name="connsiteY172" fmla="*/ 966140 h 1476555"/>
                <a:gd name="connsiteX173" fmla="*/ 173609 w 1480339"/>
                <a:gd name="connsiteY173" fmla="*/ 960196 h 1476555"/>
                <a:gd name="connsiteX174" fmla="*/ 171781 w 1480339"/>
                <a:gd name="connsiteY174" fmla="*/ 955395 h 1476555"/>
                <a:gd name="connsiteX175" fmla="*/ 169495 w 1480339"/>
                <a:gd name="connsiteY175" fmla="*/ 949452 h 1476555"/>
                <a:gd name="connsiteX176" fmla="*/ 168809 w 1480339"/>
                <a:gd name="connsiteY176" fmla="*/ 947623 h 1476555"/>
                <a:gd name="connsiteX177" fmla="*/ 123089 w 1480339"/>
                <a:gd name="connsiteY177" fmla="*/ 806805 h 1476555"/>
                <a:gd name="connsiteX178" fmla="*/ 107087 w 1480339"/>
                <a:gd name="connsiteY178" fmla="*/ 785088 h 1476555"/>
                <a:gd name="connsiteX179" fmla="*/ 51080 w 1480339"/>
                <a:gd name="connsiteY179" fmla="*/ 755142 h 1476555"/>
                <a:gd name="connsiteX180" fmla="*/ 25934 w 1480339"/>
                <a:gd name="connsiteY180" fmla="*/ 715823 h 1476555"/>
                <a:gd name="connsiteX181" fmla="*/ 26620 w 1480339"/>
                <a:gd name="connsiteY181" fmla="*/ 699821 h 1476555"/>
                <a:gd name="connsiteX182" fmla="*/ 65024 w 1480339"/>
                <a:gd name="connsiteY182" fmla="*/ 516026 h 1476555"/>
                <a:gd name="connsiteX183" fmla="*/ 109830 w 1480339"/>
                <a:gd name="connsiteY183" fmla="*/ 479222 h 1476555"/>
                <a:gd name="connsiteX184" fmla="*/ 154407 w 1480339"/>
                <a:gd name="connsiteY184" fmla="*/ 465048 h 1476555"/>
                <a:gd name="connsiteX185" fmla="*/ 253162 w 1480339"/>
                <a:gd name="connsiteY185" fmla="*/ 333146 h 1476555"/>
                <a:gd name="connsiteX186" fmla="*/ 271450 w 1480339"/>
                <a:gd name="connsiteY186" fmla="*/ 315316 h 1476555"/>
                <a:gd name="connsiteX187" fmla="*/ 248133 w 1480339"/>
                <a:gd name="connsiteY187" fmla="*/ 204902 h 1476555"/>
                <a:gd name="connsiteX188" fmla="*/ 256820 w 1480339"/>
                <a:gd name="connsiteY188" fmla="*/ 189586 h 1476555"/>
                <a:gd name="connsiteX189" fmla="*/ 388951 w 1480339"/>
                <a:gd name="connsiteY189" fmla="*/ 94945 h 1476555"/>
                <a:gd name="connsiteX190" fmla="*/ 461417 w 1480339"/>
                <a:gd name="connsiteY190" fmla="*/ 99517 h 1476555"/>
                <a:gd name="connsiteX191" fmla="*/ 475590 w 1480339"/>
                <a:gd name="connsiteY191" fmla="*/ 112319 h 1476555"/>
                <a:gd name="connsiteX192" fmla="*/ 528397 w 1480339"/>
                <a:gd name="connsiteY192" fmla="*/ 125806 h 1476555"/>
                <a:gd name="connsiteX193" fmla="*/ 660299 w 1480339"/>
                <a:gd name="connsiteY193" fmla="*/ 103860 h 1476555"/>
                <a:gd name="connsiteX194" fmla="*/ 722249 w 1480339"/>
                <a:gd name="connsiteY194" fmla="*/ 101803 h 1476555"/>
                <a:gd name="connsiteX195" fmla="*/ 792887 w 1480339"/>
                <a:gd name="connsiteY195" fmla="*/ 23622 h 1476555"/>
                <a:gd name="connsiteX196" fmla="*/ 967080 w 1480339"/>
                <a:gd name="connsiteY196" fmla="*/ 58598 h 1476555"/>
                <a:gd name="connsiteX197" fmla="*/ 985368 w 1480339"/>
                <a:gd name="connsiteY197" fmla="*/ 120548 h 1476555"/>
                <a:gd name="connsiteX198" fmla="*/ 1010743 w 1480339"/>
                <a:gd name="connsiteY198" fmla="*/ 162154 h 1476555"/>
                <a:gd name="connsiteX199" fmla="*/ 1125271 w 1480339"/>
                <a:gd name="connsiteY199" fmla="*/ 229819 h 1476555"/>
                <a:gd name="connsiteX200" fmla="*/ 1191337 w 1480339"/>
                <a:gd name="connsiteY200" fmla="*/ 224790 h 1476555"/>
                <a:gd name="connsiteX201" fmla="*/ 1261517 w 1480339"/>
                <a:gd name="connsiteY201" fmla="*/ 229591 h 1476555"/>
                <a:gd name="connsiteX202" fmla="*/ 1358672 w 1480339"/>
                <a:gd name="connsiteY202" fmla="*/ 350748 h 1476555"/>
                <a:gd name="connsiteX203" fmla="*/ 1355700 w 1480339"/>
                <a:gd name="connsiteY203" fmla="*/ 368579 h 1476555"/>
                <a:gd name="connsiteX204" fmla="*/ 1325753 w 1480339"/>
                <a:gd name="connsiteY204" fmla="*/ 412928 h 1476555"/>
                <a:gd name="connsiteX205" fmla="*/ 1326668 w 1480339"/>
                <a:gd name="connsiteY205" fmla="*/ 452933 h 1476555"/>
                <a:gd name="connsiteX206" fmla="*/ 1357072 w 1480339"/>
                <a:gd name="connsiteY206" fmla="*/ 521284 h 1476555"/>
                <a:gd name="connsiteX207" fmla="*/ 1357300 w 1480339"/>
                <a:gd name="connsiteY207" fmla="*/ 521970 h 1476555"/>
                <a:gd name="connsiteX208" fmla="*/ 1359586 w 1480339"/>
                <a:gd name="connsiteY208" fmla="*/ 529056 h 1476555"/>
                <a:gd name="connsiteX209" fmla="*/ 1360043 w 1480339"/>
                <a:gd name="connsiteY209" fmla="*/ 530428 h 1476555"/>
                <a:gd name="connsiteX210" fmla="*/ 1362101 w 1480339"/>
                <a:gd name="connsiteY210" fmla="*/ 537286 h 1476555"/>
                <a:gd name="connsiteX211" fmla="*/ 1362558 w 1480339"/>
                <a:gd name="connsiteY211" fmla="*/ 538886 h 1476555"/>
                <a:gd name="connsiteX212" fmla="*/ 1364387 w 1480339"/>
                <a:gd name="connsiteY212" fmla="*/ 545287 h 1476555"/>
                <a:gd name="connsiteX213" fmla="*/ 1364844 w 1480339"/>
                <a:gd name="connsiteY213" fmla="*/ 547573 h 1476555"/>
                <a:gd name="connsiteX214" fmla="*/ 1366444 w 1480339"/>
                <a:gd name="connsiteY214" fmla="*/ 553745 h 1476555"/>
                <a:gd name="connsiteX215" fmla="*/ 1367130 w 1480339"/>
                <a:gd name="connsiteY215" fmla="*/ 556488 h 1476555"/>
                <a:gd name="connsiteX216" fmla="*/ 1368502 w 1480339"/>
                <a:gd name="connsiteY216" fmla="*/ 561975 h 1476555"/>
                <a:gd name="connsiteX217" fmla="*/ 1369187 w 1480339"/>
                <a:gd name="connsiteY217" fmla="*/ 565632 h 1476555"/>
                <a:gd name="connsiteX218" fmla="*/ 1370102 w 1480339"/>
                <a:gd name="connsiteY218" fmla="*/ 570433 h 1476555"/>
                <a:gd name="connsiteX219" fmla="*/ 1371016 w 1480339"/>
                <a:gd name="connsiteY219" fmla="*/ 575234 h 1476555"/>
                <a:gd name="connsiteX220" fmla="*/ 1371702 w 1480339"/>
                <a:gd name="connsiteY220" fmla="*/ 578891 h 1476555"/>
                <a:gd name="connsiteX221" fmla="*/ 1373074 w 1480339"/>
                <a:gd name="connsiteY221" fmla="*/ 587578 h 1476555"/>
                <a:gd name="connsiteX222" fmla="*/ 1376731 w 1480339"/>
                <a:gd name="connsiteY222" fmla="*/ 607923 h 1476555"/>
                <a:gd name="connsiteX223" fmla="*/ 1380846 w 1480339"/>
                <a:gd name="connsiteY223" fmla="*/ 628269 h 1476555"/>
                <a:gd name="connsiteX224" fmla="*/ 1381760 w 1480339"/>
                <a:gd name="connsiteY224" fmla="*/ 631926 h 1476555"/>
                <a:gd name="connsiteX225" fmla="*/ 1383361 w 1480339"/>
                <a:gd name="connsiteY225" fmla="*/ 636270 h 1476555"/>
                <a:gd name="connsiteX226" fmla="*/ 1388161 w 1480339"/>
                <a:gd name="connsiteY226" fmla="*/ 641070 h 1476555"/>
                <a:gd name="connsiteX227" fmla="*/ 1391133 w 1480339"/>
                <a:gd name="connsiteY227" fmla="*/ 641985 h 1476555"/>
                <a:gd name="connsiteX228" fmla="*/ 1399591 w 1480339"/>
                <a:gd name="connsiteY228" fmla="*/ 642671 h 1476555"/>
                <a:gd name="connsiteX229" fmla="*/ 1439596 w 1480339"/>
                <a:gd name="connsiteY229" fmla="*/ 652043 h 1476555"/>
                <a:gd name="connsiteX230" fmla="*/ 1444168 w 1480339"/>
                <a:gd name="connsiteY230" fmla="*/ 655015 h 1476555"/>
                <a:gd name="connsiteX231" fmla="*/ 1449197 w 1480339"/>
                <a:gd name="connsiteY231" fmla="*/ 660044 h 1476555"/>
                <a:gd name="connsiteX232" fmla="*/ 1455141 w 1480339"/>
                <a:gd name="connsiteY232" fmla="*/ 674446 h 1476555"/>
                <a:gd name="connsiteX233" fmla="*/ 1455598 w 1480339"/>
                <a:gd name="connsiteY233" fmla="*/ 676732 h 1476555"/>
                <a:gd name="connsiteX234" fmla="*/ 1456284 w 1480339"/>
                <a:gd name="connsiteY234" fmla="*/ 683819 h 1476555"/>
                <a:gd name="connsiteX235" fmla="*/ 1456970 w 1480339"/>
                <a:gd name="connsiteY235" fmla="*/ 699135 h 1476555"/>
                <a:gd name="connsiteX236" fmla="*/ 1458113 w 1480339"/>
                <a:gd name="connsiteY236" fmla="*/ 739826 h 147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80339" h="1476555">
                  <a:moveTo>
                    <a:pt x="1437082" y="632841"/>
                  </a:moveTo>
                  <a:cubicBezTo>
                    <a:pt x="1431138" y="631012"/>
                    <a:pt x="1421537" y="630555"/>
                    <a:pt x="1415822" y="628040"/>
                  </a:cubicBezTo>
                  <a:cubicBezTo>
                    <a:pt x="1398905" y="620268"/>
                    <a:pt x="1395705" y="603351"/>
                    <a:pt x="1393419" y="583920"/>
                  </a:cubicBezTo>
                  <a:cubicBezTo>
                    <a:pt x="1388847" y="545744"/>
                    <a:pt x="1381303" y="506654"/>
                    <a:pt x="1361872" y="474421"/>
                  </a:cubicBezTo>
                  <a:cubicBezTo>
                    <a:pt x="1341984" y="441503"/>
                    <a:pt x="1344956" y="415899"/>
                    <a:pt x="1366901" y="388239"/>
                  </a:cubicBezTo>
                  <a:cubicBezTo>
                    <a:pt x="1368959" y="385724"/>
                    <a:pt x="1370102" y="382524"/>
                    <a:pt x="1371931" y="380009"/>
                  </a:cubicBezTo>
                  <a:cubicBezTo>
                    <a:pt x="1384504" y="362636"/>
                    <a:pt x="1376045" y="343433"/>
                    <a:pt x="1366216" y="324231"/>
                  </a:cubicBezTo>
                  <a:cubicBezTo>
                    <a:pt x="1345184" y="282854"/>
                    <a:pt x="1316381" y="251079"/>
                    <a:pt x="1283462" y="221590"/>
                  </a:cubicBezTo>
                  <a:cubicBezTo>
                    <a:pt x="1235228" y="178384"/>
                    <a:pt x="1233628" y="185928"/>
                    <a:pt x="1172363" y="210617"/>
                  </a:cubicBezTo>
                  <a:cubicBezTo>
                    <a:pt x="1153389" y="218161"/>
                    <a:pt x="1140587" y="215189"/>
                    <a:pt x="1125957" y="203302"/>
                  </a:cubicBezTo>
                  <a:cubicBezTo>
                    <a:pt x="1097839" y="180442"/>
                    <a:pt x="1067664" y="167640"/>
                    <a:pt x="1035889" y="150266"/>
                  </a:cubicBezTo>
                  <a:cubicBezTo>
                    <a:pt x="1013257" y="137922"/>
                    <a:pt x="1005942" y="120320"/>
                    <a:pt x="1007542" y="91973"/>
                  </a:cubicBezTo>
                  <a:cubicBezTo>
                    <a:pt x="1008914" y="57226"/>
                    <a:pt x="1002056" y="52883"/>
                    <a:pt x="980110" y="42824"/>
                  </a:cubicBezTo>
                  <a:cubicBezTo>
                    <a:pt x="919760" y="14706"/>
                    <a:pt x="855295" y="4648"/>
                    <a:pt x="790601" y="76"/>
                  </a:cubicBezTo>
                  <a:cubicBezTo>
                    <a:pt x="774370" y="-1067"/>
                    <a:pt x="754939" y="10820"/>
                    <a:pt x="746252" y="25222"/>
                  </a:cubicBezTo>
                  <a:cubicBezTo>
                    <a:pt x="736880" y="40767"/>
                    <a:pt x="730936" y="55169"/>
                    <a:pt x="721106" y="70256"/>
                  </a:cubicBezTo>
                  <a:cubicBezTo>
                    <a:pt x="715391" y="79172"/>
                    <a:pt x="711277" y="83286"/>
                    <a:pt x="700075" y="82601"/>
                  </a:cubicBezTo>
                  <a:cubicBezTo>
                    <a:pt x="645440" y="79172"/>
                    <a:pt x="591719" y="87401"/>
                    <a:pt x="538912" y="99517"/>
                  </a:cubicBezTo>
                  <a:cubicBezTo>
                    <a:pt x="514681" y="105003"/>
                    <a:pt x="496393" y="99746"/>
                    <a:pt x="477419" y="84201"/>
                  </a:cubicBezTo>
                  <a:cubicBezTo>
                    <a:pt x="435585" y="50139"/>
                    <a:pt x="421640" y="50825"/>
                    <a:pt x="374092" y="77343"/>
                  </a:cubicBezTo>
                  <a:cubicBezTo>
                    <a:pt x="325400" y="104546"/>
                    <a:pt x="285852" y="143637"/>
                    <a:pt x="239675" y="174041"/>
                  </a:cubicBezTo>
                  <a:cubicBezTo>
                    <a:pt x="227102" y="182270"/>
                    <a:pt x="223216" y="195072"/>
                    <a:pt x="226645" y="210388"/>
                  </a:cubicBezTo>
                  <a:cubicBezTo>
                    <a:pt x="232588" y="235077"/>
                    <a:pt x="236246" y="260452"/>
                    <a:pt x="242875" y="285140"/>
                  </a:cubicBezTo>
                  <a:cubicBezTo>
                    <a:pt x="247219" y="301371"/>
                    <a:pt x="244704" y="313030"/>
                    <a:pt x="231217" y="324002"/>
                  </a:cubicBezTo>
                  <a:cubicBezTo>
                    <a:pt x="202870" y="347091"/>
                    <a:pt x="179096" y="375894"/>
                    <a:pt x="162865" y="407441"/>
                  </a:cubicBezTo>
                  <a:cubicBezTo>
                    <a:pt x="143206" y="445389"/>
                    <a:pt x="121489" y="466877"/>
                    <a:pt x="76912" y="453390"/>
                  </a:cubicBezTo>
                  <a:cubicBezTo>
                    <a:pt x="66625" y="450189"/>
                    <a:pt x="63653" y="456590"/>
                    <a:pt x="57938" y="468249"/>
                  </a:cubicBezTo>
                  <a:cubicBezTo>
                    <a:pt x="45136" y="493623"/>
                    <a:pt x="18390" y="630783"/>
                    <a:pt x="3760" y="703707"/>
                  </a:cubicBezTo>
                  <a:cubicBezTo>
                    <a:pt x="-5384" y="748741"/>
                    <a:pt x="102" y="756513"/>
                    <a:pt x="43307" y="776173"/>
                  </a:cubicBezTo>
                  <a:cubicBezTo>
                    <a:pt x="71197" y="788746"/>
                    <a:pt x="97028" y="806120"/>
                    <a:pt x="105258" y="835838"/>
                  </a:cubicBezTo>
                  <a:cubicBezTo>
                    <a:pt x="119660" y="887958"/>
                    <a:pt x="143206" y="937107"/>
                    <a:pt x="155093" y="989914"/>
                  </a:cubicBezTo>
                  <a:cubicBezTo>
                    <a:pt x="156693" y="997001"/>
                    <a:pt x="157379" y="1002944"/>
                    <a:pt x="150978" y="1006373"/>
                  </a:cubicBezTo>
                  <a:cubicBezTo>
                    <a:pt x="129490" y="1017803"/>
                    <a:pt x="120117" y="1041349"/>
                    <a:pt x="102058" y="1055979"/>
                  </a:cubicBezTo>
                  <a:cubicBezTo>
                    <a:pt x="85827" y="1069238"/>
                    <a:pt x="86056" y="1085697"/>
                    <a:pt x="93828" y="1101928"/>
                  </a:cubicBezTo>
                  <a:cubicBezTo>
                    <a:pt x="122403" y="1162050"/>
                    <a:pt x="159665" y="1216457"/>
                    <a:pt x="209728" y="1260348"/>
                  </a:cubicBezTo>
                  <a:cubicBezTo>
                    <a:pt x="244933" y="1291209"/>
                    <a:pt x="245618" y="1290294"/>
                    <a:pt x="289510" y="1270406"/>
                  </a:cubicBezTo>
                  <a:cubicBezTo>
                    <a:pt x="293396" y="1268577"/>
                    <a:pt x="297739" y="1267663"/>
                    <a:pt x="301168" y="1265377"/>
                  </a:cubicBezTo>
                  <a:cubicBezTo>
                    <a:pt x="313741" y="1257376"/>
                    <a:pt x="322199" y="1259205"/>
                    <a:pt x="334087" y="1270406"/>
                  </a:cubicBezTo>
                  <a:cubicBezTo>
                    <a:pt x="380950" y="1314297"/>
                    <a:pt x="439014" y="1338529"/>
                    <a:pt x="499593" y="1356131"/>
                  </a:cubicBezTo>
                  <a:cubicBezTo>
                    <a:pt x="530454" y="1365047"/>
                    <a:pt x="531140" y="1362989"/>
                    <a:pt x="532054" y="1395679"/>
                  </a:cubicBezTo>
                  <a:cubicBezTo>
                    <a:pt x="532054" y="1397736"/>
                    <a:pt x="532054" y="1400022"/>
                    <a:pt x="532054" y="1402080"/>
                  </a:cubicBezTo>
                  <a:cubicBezTo>
                    <a:pt x="532969" y="1443456"/>
                    <a:pt x="534797" y="1446200"/>
                    <a:pt x="575945" y="1456258"/>
                  </a:cubicBezTo>
                  <a:cubicBezTo>
                    <a:pt x="600634" y="1462202"/>
                    <a:pt x="625780" y="1467917"/>
                    <a:pt x="650926" y="1470431"/>
                  </a:cubicBezTo>
                  <a:cubicBezTo>
                    <a:pt x="692074" y="1474317"/>
                    <a:pt x="733222" y="1479804"/>
                    <a:pt x="774599" y="1474089"/>
                  </a:cubicBezTo>
                  <a:cubicBezTo>
                    <a:pt x="802259" y="1470203"/>
                    <a:pt x="806146" y="1466774"/>
                    <a:pt x="813232" y="1440256"/>
                  </a:cubicBezTo>
                  <a:cubicBezTo>
                    <a:pt x="816661" y="1427912"/>
                    <a:pt x="821233" y="1416024"/>
                    <a:pt x="824205" y="1403680"/>
                  </a:cubicBezTo>
                  <a:cubicBezTo>
                    <a:pt x="828320" y="1385849"/>
                    <a:pt x="839293" y="1376477"/>
                    <a:pt x="856666" y="1373048"/>
                  </a:cubicBezTo>
                  <a:cubicBezTo>
                    <a:pt x="881584" y="1367790"/>
                    <a:pt x="906501" y="1362075"/>
                    <a:pt x="931418" y="1356817"/>
                  </a:cubicBezTo>
                  <a:cubicBezTo>
                    <a:pt x="957707" y="1351559"/>
                    <a:pt x="982625" y="1343330"/>
                    <a:pt x="1006171" y="1330071"/>
                  </a:cubicBezTo>
                  <a:cubicBezTo>
                    <a:pt x="1045718" y="1307668"/>
                    <a:pt x="1045947" y="1307897"/>
                    <a:pt x="1078865" y="1338758"/>
                  </a:cubicBezTo>
                  <a:cubicBezTo>
                    <a:pt x="1079551" y="1339443"/>
                    <a:pt x="1080466" y="1340129"/>
                    <a:pt x="1081151" y="1341044"/>
                  </a:cubicBezTo>
                  <a:cubicBezTo>
                    <a:pt x="1103097" y="1361846"/>
                    <a:pt x="1111555" y="1364361"/>
                    <a:pt x="1136473" y="1348587"/>
                  </a:cubicBezTo>
                  <a:cubicBezTo>
                    <a:pt x="1162304" y="1331900"/>
                    <a:pt x="1189051" y="1317041"/>
                    <a:pt x="1213054" y="1296924"/>
                  </a:cubicBezTo>
                  <a:cubicBezTo>
                    <a:pt x="1242543" y="1272235"/>
                    <a:pt x="1267232" y="1242746"/>
                    <a:pt x="1294892" y="1216685"/>
                  </a:cubicBezTo>
                  <a:cubicBezTo>
                    <a:pt x="1303579" y="1208456"/>
                    <a:pt x="1304036" y="1200683"/>
                    <a:pt x="1300607" y="1188567"/>
                  </a:cubicBezTo>
                  <a:cubicBezTo>
                    <a:pt x="1289406" y="1148791"/>
                    <a:pt x="1288949" y="1109929"/>
                    <a:pt x="1313180" y="1072439"/>
                  </a:cubicBezTo>
                  <a:cubicBezTo>
                    <a:pt x="1338555" y="1033348"/>
                    <a:pt x="1361644" y="992429"/>
                    <a:pt x="1377417" y="948080"/>
                  </a:cubicBezTo>
                  <a:cubicBezTo>
                    <a:pt x="1382218" y="934364"/>
                    <a:pt x="1390676" y="927963"/>
                    <a:pt x="1405306" y="926363"/>
                  </a:cubicBezTo>
                  <a:cubicBezTo>
                    <a:pt x="1418794" y="924992"/>
                    <a:pt x="1432281" y="920877"/>
                    <a:pt x="1445540" y="916991"/>
                  </a:cubicBezTo>
                  <a:cubicBezTo>
                    <a:pt x="1457656" y="913333"/>
                    <a:pt x="1464514" y="906018"/>
                    <a:pt x="1465428" y="891616"/>
                  </a:cubicBezTo>
                  <a:cubicBezTo>
                    <a:pt x="1470000" y="830351"/>
                    <a:pt x="1481201" y="769544"/>
                    <a:pt x="1480287" y="707593"/>
                  </a:cubicBezTo>
                  <a:cubicBezTo>
                    <a:pt x="1479830" y="672160"/>
                    <a:pt x="1475258" y="643814"/>
                    <a:pt x="1437082" y="632841"/>
                  </a:cubicBezTo>
                  <a:close/>
                  <a:moveTo>
                    <a:pt x="1458113" y="739826"/>
                  </a:moveTo>
                  <a:cubicBezTo>
                    <a:pt x="1458113" y="746684"/>
                    <a:pt x="1457884" y="753313"/>
                    <a:pt x="1457656" y="760171"/>
                  </a:cubicBezTo>
                  <a:cubicBezTo>
                    <a:pt x="1457198" y="770229"/>
                    <a:pt x="1456741" y="780516"/>
                    <a:pt x="1455827" y="790575"/>
                  </a:cubicBezTo>
                  <a:cubicBezTo>
                    <a:pt x="1453998" y="814121"/>
                    <a:pt x="1451483" y="837895"/>
                    <a:pt x="1449197" y="861441"/>
                  </a:cubicBezTo>
                  <a:cubicBezTo>
                    <a:pt x="1445997" y="893445"/>
                    <a:pt x="1439825" y="898017"/>
                    <a:pt x="1407592" y="900760"/>
                  </a:cubicBezTo>
                  <a:cubicBezTo>
                    <a:pt x="1405535" y="900989"/>
                    <a:pt x="1403477" y="901217"/>
                    <a:pt x="1401191" y="901446"/>
                  </a:cubicBezTo>
                  <a:cubicBezTo>
                    <a:pt x="1397077" y="901903"/>
                    <a:pt x="1392733" y="902817"/>
                    <a:pt x="1388618" y="903275"/>
                  </a:cubicBezTo>
                  <a:cubicBezTo>
                    <a:pt x="1386561" y="903503"/>
                    <a:pt x="1384504" y="903732"/>
                    <a:pt x="1382218" y="903960"/>
                  </a:cubicBezTo>
                  <a:cubicBezTo>
                    <a:pt x="1376731" y="904418"/>
                    <a:pt x="1372388" y="906018"/>
                    <a:pt x="1369187" y="908761"/>
                  </a:cubicBezTo>
                  <a:cubicBezTo>
                    <a:pt x="1366216" y="911276"/>
                    <a:pt x="1363930" y="914933"/>
                    <a:pt x="1362558" y="919734"/>
                  </a:cubicBezTo>
                  <a:cubicBezTo>
                    <a:pt x="1362329" y="920191"/>
                    <a:pt x="1362329" y="920648"/>
                    <a:pt x="1362101" y="920877"/>
                  </a:cubicBezTo>
                  <a:cubicBezTo>
                    <a:pt x="1357986" y="936422"/>
                    <a:pt x="1352728" y="951738"/>
                    <a:pt x="1346556" y="966368"/>
                  </a:cubicBezTo>
                  <a:cubicBezTo>
                    <a:pt x="1344956" y="970026"/>
                    <a:pt x="1343584" y="973683"/>
                    <a:pt x="1341984" y="977341"/>
                  </a:cubicBezTo>
                  <a:cubicBezTo>
                    <a:pt x="1337183" y="988314"/>
                    <a:pt x="1331926" y="998829"/>
                    <a:pt x="1326439" y="1009345"/>
                  </a:cubicBezTo>
                  <a:cubicBezTo>
                    <a:pt x="1324610" y="1012774"/>
                    <a:pt x="1322782" y="1016432"/>
                    <a:pt x="1320724" y="1019861"/>
                  </a:cubicBezTo>
                  <a:cubicBezTo>
                    <a:pt x="1316838" y="1026719"/>
                    <a:pt x="1312723" y="1033577"/>
                    <a:pt x="1308608" y="1040435"/>
                  </a:cubicBezTo>
                  <a:cubicBezTo>
                    <a:pt x="1298321" y="1057351"/>
                    <a:pt x="1287120" y="1074039"/>
                    <a:pt x="1275690" y="1090269"/>
                  </a:cubicBezTo>
                  <a:cubicBezTo>
                    <a:pt x="1270432" y="1097585"/>
                    <a:pt x="1267460" y="1104443"/>
                    <a:pt x="1267918" y="1112901"/>
                  </a:cubicBezTo>
                  <a:cubicBezTo>
                    <a:pt x="1267918" y="1114044"/>
                    <a:pt x="1268146" y="1115415"/>
                    <a:pt x="1268375" y="1116558"/>
                  </a:cubicBezTo>
                  <a:cubicBezTo>
                    <a:pt x="1269975" y="1127074"/>
                    <a:pt x="1271118" y="1137590"/>
                    <a:pt x="1272261" y="1148105"/>
                  </a:cubicBezTo>
                  <a:cubicBezTo>
                    <a:pt x="1273404" y="1158621"/>
                    <a:pt x="1274547" y="1169136"/>
                    <a:pt x="1275690" y="1179881"/>
                  </a:cubicBezTo>
                  <a:cubicBezTo>
                    <a:pt x="1275690" y="1180566"/>
                    <a:pt x="1275919" y="1181252"/>
                    <a:pt x="1275919" y="1182167"/>
                  </a:cubicBezTo>
                  <a:cubicBezTo>
                    <a:pt x="1276147" y="1185138"/>
                    <a:pt x="1276376" y="1187882"/>
                    <a:pt x="1276147" y="1190625"/>
                  </a:cubicBezTo>
                  <a:cubicBezTo>
                    <a:pt x="1276147" y="1192682"/>
                    <a:pt x="1275919" y="1194740"/>
                    <a:pt x="1275461" y="1196797"/>
                  </a:cubicBezTo>
                  <a:cubicBezTo>
                    <a:pt x="1275233" y="1198169"/>
                    <a:pt x="1275004" y="1199540"/>
                    <a:pt x="1274547" y="1200912"/>
                  </a:cubicBezTo>
                  <a:cubicBezTo>
                    <a:pt x="1274318" y="1201598"/>
                    <a:pt x="1274090" y="1202283"/>
                    <a:pt x="1273861" y="1202969"/>
                  </a:cubicBezTo>
                  <a:cubicBezTo>
                    <a:pt x="1273404" y="1204341"/>
                    <a:pt x="1272718" y="1205712"/>
                    <a:pt x="1272032" y="1206855"/>
                  </a:cubicBezTo>
                  <a:cubicBezTo>
                    <a:pt x="1270889" y="1208913"/>
                    <a:pt x="1269746" y="1210742"/>
                    <a:pt x="1268146" y="1212799"/>
                  </a:cubicBezTo>
                  <a:cubicBezTo>
                    <a:pt x="1230427" y="1260119"/>
                    <a:pt x="1184707" y="1297381"/>
                    <a:pt x="1131672" y="1325956"/>
                  </a:cubicBezTo>
                  <a:cubicBezTo>
                    <a:pt x="1126871" y="1328471"/>
                    <a:pt x="1122299" y="1330071"/>
                    <a:pt x="1117956" y="1330528"/>
                  </a:cubicBezTo>
                  <a:cubicBezTo>
                    <a:pt x="1110412" y="1331214"/>
                    <a:pt x="1103326" y="1328699"/>
                    <a:pt x="1096468" y="1322527"/>
                  </a:cubicBezTo>
                  <a:cubicBezTo>
                    <a:pt x="1084809" y="1311783"/>
                    <a:pt x="1072693" y="1301267"/>
                    <a:pt x="1061035" y="1290294"/>
                  </a:cubicBezTo>
                  <a:cubicBezTo>
                    <a:pt x="1059892" y="1289380"/>
                    <a:pt x="1058977" y="1288466"/>
                    <a:pt x="1057834" y="1287551"/>
                  </a:cubicBezTo>
                  <a:cubicBezTo>
                    <a:pt x="1057377" y="1287094"/>
                    <a:pt x="1056691" y="1286637"/>
                    <a:pt x="1056234" y="1286180"/>
                  </a:cubicBezTo>
                  <a:cubicBezTo>
                    <a:pt x="1055091" y="1285265"/>
                    <a:pt x="1054177" y="1284579"/>
                    <a:pt x="1053034" y="1284122"/>
                  </a:cubicBezTo>
                  <a:cubicBezTo>
                    <a:pt x="1052576" y="1283894"/>
                    <a:pt x="1051891" y="1283436"/>
                    <a:pt x="1051433" y="1283208"/>
                  </a:cubicBezTo>
                  <a:cubicBezTo>
                    <a:pt x="1050290" y="1282751"/>
                    <a:pt x="1049147" y="1282293"/>
                    <a:pt x="1048004" y="1282065"/>
                  </a:cubicBezTo>
                  <a:cubicBezTo>
                    <a:pt x="1046861" y="1281836"/>
                    <a:pt x="1045718" y="1281608"/>
                    <a:pt x="1044575" y="1281608"/>
                  </a:cubicBezTo>
                  <a:cubicBezTo>
                    <a:pt x="1043432" y="1281608"/>
                    <a:pt x="1042289" y="1281836"/>
                    <a:pt x="1040918" y="1282065"/>
                  </a:cubicBezTo>
                  <a:cubicBezTo>
                    <a:pt x="1038403" y="1282751"/>
                    <a:pt x="1035889" y="1284122"/>
                    <a:pt x="1033145" y="1286408"/>
                  </a:cubicBezTo>
                  <a:cubicBezTo>
                    <a:pt x="1030174" y="1288923"/>
                    <a:pt x="1026973" y="1291209"/>
                    <a:pt x="1023773" y="1293723"/>
                  </a:cubicBezTo>
                  <a:cubicBezTo>
                    <a:pt x="1015543" y="1299438"/>
                    <a:pt x="1006628" y="1304696"/>
                    <a:pt x="997027" y="1309497"/>
                  </a:cubicBezTo>
                  <a:cubicBezTo>
                    <a:pt x="994283" y="1310868"/>
                    <a:pt x="991312" y="1312240"/>
                    <a:pt x="988568" y="1313612"/>
                  </a:cubicBezTo>
                  <a:cubicBezTo>
                    <a:pt x="985597" y="1314983"/>
                    <a:pt x="982396" y="1316355"/>
                    <a:pt x="979196" y="1317726"/>
                  </a:cubicBezTo>
                  <a:cubicBezTo>
                    <a:pt x="975081" y="1319327"/>
                    <a:pt x="970966" y="1320927"/>
                    <a:pt x="966851" y="1322527"/>
                  </a:cubicBezTo>
                  <a:cubicBezTo>
                    <a:pt x="964794" y="1323213"/>
                    <a:pt x="962737" y="1324127"/>
                    <a:pt x="960451" y="1324813"/>
                  </a:cubicBezTo>
                  <a:cubicBezTo>
                    <a:pt x="945592" y="1330071"/>
                    <a:pt x="930504" y="1334414"/>
                    <a:pt x="915188" y="1338072"/>
                  </a:cubicBezTo>
                  <a:cubicBezTo>
                    <a:pt x="906501" y="1340129"/>
                    <a:pt x="897814" y="1342187"/>
                    <a:pt x="889585" y="1344015"/>
                  </a:cubicBezTo>
                  <a:cubicBezTo>
                    <a:pt x="885470" y="1344930"/>
                    <a:pt x="881126" y="1345844"/>
                    <a:pt x="877012" y="1346530"/>
                  </a:cubicBezTo>
                  <a:cubicBezTo>
                    <a:pt x="872668" y="1347444"/>
                    <a:pt x="868096" y="1348359"/>
                    <a:pt x="863981" y="1349045"/>
                  </a:cubicBezTo>
                  <a:cubicBezTo>
                    <a:pt x="858724" y="1349959"/>
                    <a:pt x="853466" y="1351102"/>
                    <a:pt x="848665" y="1352016"/>
                  </a:cubicBezTo>
                  <a:cubicBezTo>
                    <a:pt x="847979" y="1352245"/>
                    <a:pt x="847294" y="1352245"/>
                    <a:pt x="846608" y="1352474"/>
                  </a:cubicBezTo>
                  <a:cubicBezTo>
                    <a:pt x="845008" y="1352702"/>
                    <a:pt x="843636" y="1352931"/>
                    <a:pt x="842036" y="1353388"/>
                  </a:cubicBezTo>
                  <a:cubicBezTo>
                    <a:pt x="838835" y="1354074"/>
                    <a:pt x="836092" y="1354531"/>
                    <a:pt x="833578" y="1355217"/>
                  </a:cubicBezTo>
                  <a:cubicBezTo>
                    <a:pt x="833120" y="1355445"/>
                    <a:pt x="832663" y="1355445"/>
                    <a:pt x="832206" y="1355674"/>
                  </a:cubicBezTo>
                  <a:cubicBezTo>
                    <a:pt x="830834" y="1355903"/>
                    <a:pt x="829691" y="1356360"/>
                    <a:pt x="828548" y="1356588"/>
                  </a:cubicBezTo>
                  <a:cubicBezTo>
                    <a:pt x="826262" y="1357274"/>
                    <a:pt x="824434" y="1357960"/>
                    <a:pt x="822605" y="1358874"/>
                  </a:cubicBezTo>
                  <a:cubicBezTo>
                    <a:pt x="821919" y="1359103"/>
                    <a:pt x="821233" y="1359560"/>
                    <a:pt x="820776" y="1359789"/>
                  </a:cubicBezTo>
                  <a:cubicBezTo>
                    <a:pt x="820090" y="1360017"/>
                    <a:pt x="819404" y="1360475"/>
                    <a:pt x="818947" y="1360932"/>
                  </a:cubicBezTo>
                  <a:cubicBezTo>
                    <a:pt x="817804" y="1361618"/>
                    <a:pt x="816661" y="1362532"/>
                    <a:pt x="815518" y="1363446"/>
                  </a:cubicBezTo>
                  <a:cubicBezTo>
                    <a:pt x="807289" y="1370762"/>
                    <a:pt x="807289" y="1382877"/>
                    <a:pt x="802259" y="1405509"/>
                  </a:cubicBezTo>
                  <a:cubicBezTo>
                    <a:pt x="793573" y="1444142"/>
                    <a:pt x="787858" y="1452600"/>
                    <a:pt x="758140" y="1453515"/>
                  </a:cubicBezTo>
                  <a:cubicBezTo>
                    <a:pt x="752653" y="1453743"/>
                    <a:pt x="746252" y="1453743"/>
                    <a:pt x="738937" y="1453515"/>
                  </a:cubicBezTo>
                  <a:cubicBezTo>
                    <a:pt x="732536" y="1453286"/>
                    <a:pt x="726136" y="1453058"/>
                    <a:pt x="719735" y="1452829"/>
                  </a:cubicBezTo>
                  <a:cubicBezTo>
                    <a:pt x="706933" y="1452143"/>
                    <a:pt x="694360" y="1451229"/>
                    <a:pt x="681559" y="1449857"/>
                  </a:cubicBezTo>
                  <a:cubicBezTo>
                    <a:pt x="649783" y="1446657"/>
                    <a:pt x="618465" y="1441856"/>
                    <a:pt x="587147" y="1435913"/>
                  </a:cubicBezTo>
                  <a:cubicBezTo>
                    <a:pt x="578460" y="1434312"/>
                    <a:pt x="571831" y="1432255"/>
                    <a:pt x="566801" y="1429740"/>
                  </a:cubicBezTo>
                  <a:cubicBezTo>
                    <a:pt x="565658" y="1429055"/>
                    <a:pt x="564515" y="1428597"/>
                    <a:pt x="563601" y="1427912"/>
                  </a:cubicBezTo>
                  <a:cubicBezTo>
                    <a:pt x="562687" y="1427226"/>
                    <a:pt x="561772" y="1426540"/>
                    <a:pt x="560858" y="1425854"/>
                  </a:cubicBezTo>
                  <a:cubicBezTo>
                    <a:pt x="557886" y="1423340"/>
                    <a:pt x="555829" y="1420368"/>
                    <a:pt x="554686" y="1416482"/>
                  </a:cubicBezTo>
                  <a:cubicBezTo>
                    <a:pt x="553314" y="1412824"/>
                    <a:pt x="552628" y="1408252"/>
                    <a:pt x="552628" y="1402766"/>
                  </a:cubicBezTo>
                  <a:cubicBezTo>
                    <a:pt x="552628" y="1398879"/>
                    <a:pt x="552857" y="1394536"/>
                    <a:pt x="553314" y="1389735"/>
                  </a:cubicBezTo>
                  <a:cubicBezTo>
                    <a:pt x="554914" y="1372819"/>
                    <a:pt x="555829" y="1362532"/>
                    <a:pt x="554000" y="1355445"/>
                  </a:cubicBezTo>
                  <a:cubicBezTo>
                    <a:pt x="551942" y="1347673"/>
                    <a:pt x="546456" y="1344015"/>
                    <a:pt x="534797" y="1340129"/>
                  </a:cubicBezTo>
                  <a:cubicBezTo>
                    <a:pt x="532969" y="1339443"/>
                    <a:pt x="531140" y="1338986"/>
                    <a:pt x="529082" y="1338300"/>
                  </a:cubicBezTo>
                  <a:cubicBezTo>
                    <a:pt x="523825" y="1336700"/>
                    <a:pt x="517652" y="1335100"/>
                    <a:pt x="510337" y="1333271"/>
                  </a:cubicBezTo>
                  <a:cubicBezTo>
                    <a:pt x="502565" y="1331214"/>
                    <a:pt x="495021" y="1328928"/>
                    <a:pt x="487249" y="1326642"/>
                  </a:cubicBezTo>
                  <a:cubicBezTo>
                    <a:pt x="485420" y="1325956"/>
                    <a:pt x="483362" y="1325499"/>
                    <a:pt x="481534" y="1324813"/>
                  </a:cubicBezTo>
                  <a:cubicBezTo>
                    <a:pt x="430327" y="1308582"/>
                    <a:pt x="382093" y="1285722"/>
                    <a:pt x="343688" y="1244346"/>
                  </a:cubicBezTo>
                  <a:cubicBezTo>
                    <a:pt x="337058" y="1237259"/>
                    <a:pt x="332715" y="1232916"/>
                    <a:pt x="328829" y="1230630"/>
                  </a:cubicBezTo>
                  <a:cubicBezTo>
                    <a:pt x="327229" y="1229715"/>
                    <a:pt x="325628" y="1229258"/>
                    <a:pt x="324028" y="1229030"/>
                  </a:cubicBezTo>
                  <a:cubicBezTo>
                    <a:pt x="320599" y="1228801"/>
                    <a:pt x="316942" y="1230401"/>
                    <a:pt x="311684" y="1233602"/>
                  </a:cubicBezTo>
                  <a:cubicBezTo>
                    <a:pt x="308483" y="1235430"/>
                    <a:pt x="304826" y="1237945"/>
                    <a:pt x="300482" y="1240917"/>
                  </a:cubicBezTo>
                  <a:cubicBezTo>
                    <a:pt x="299339" y="1241831"/>
                    <a:pt x="298196" y="1242517"/>
                    <a:pt x="296825" y="1243203"/>
                  </a:cubicBezTo>
                  <a:cubicBezTo>
                    <a:pt x="288824" y="1248461"/>
                    <a:pt x="281966" y="1252575"/>
                    <a:pt x="275794" y="1255319"/>
                  </a:cubicBezTo>
                  <a:cubicBezTo>
                    <a:pt x="274879" y="1255776"/>
                    <a:pt x="273965" y="1256004"/>
                    <a:pt x="273279" y="1256462"/>
                  </a:cubicBezTo>
                  <a:cubicBezTo>
                    <a:pt x="264364" y="1260119"/>
                    <a:pt x="256820" y="1260576"/>
                    <a:pt x="249047" y="1258062"/>
                  </a:cubicBezTo>
                  <a:cubicBezTo>
                    <a:pt x="248590" y="1257833"/>
                    <a:pt x="248133" y="1257833"/>
                    <a:pt x="247676" y="1257605"/>
                  </a:cubicBezTo>
                  <a:cubicBezTo>
                    <a:pt x="244704" y="1256462"/>
                    <a:pt x="241732" y="1254861"/>
                    <a:pt x="238532" y="1252575"/>
                  </a:cubicBezTo>
                  <a:cubicBezTo>
                    <a:pt x="236474" y="1251204"/>
                    <a:pt x="234646" y="1249832"/>
                    <a:pt x="232588" y="1248232"/>
                  </a:cubicBezTo>
                  <a:cubicBezTo>
                    <a:pt x="232360" y="1248003"/>
                    <a:pt x="231902" y="1247775"/>
                    <a:pt x="231674" y="1247318"/>
                  </a:cubicBezTo>
                  <a:cubicBezTo>
                    <a:pt x="227559" y="1243889"/>
                    <a:pt x="222987" y="1240002"/>
                    <a:pt x="217958" y="1235202"/>
                  </a:cubicBezTo>
                  <a:cubicBezTo>
                    <a:pt x="199670" y="1217600"/>
                    <a:pt x="183211" y="1198626"/>
                    <a:pt x="168352" y="1178738"/>
                  </a:cubicBezTo>
                  <a:cubicBezTo>
                    <a:pt x="166294" y="1175766"/>
                    <a:pt x="164008" y="1173023"/>
                    <a:pt x="161951" y="1170051"/>
                  </a:cubicBezTo>
                  <a:cubicBezTo>
                    <a:pt x="153721" y="1158392"/>
                    <a:pt x="145949" y="1146505"/>
                    <a:pt x="138405" y="1134161"/>
                  </a:cubicBezTo>
                  <a:cubicBezTo>
                    <a:pt x="136576" y="1131189"/>
                    <a:pt x="134747" y="1127988"/>
                    <a:pt x="132919" y="1124788"/>
                  </a:cubicBezTo>
                  <a:cubicBezTo>
                    <a:pt x="127432" y="1115415"/>
                    <a:pt x="122403" y="1106043"/>
                    <a:pt x="117374" y="1096213"/>
                  </a:cubicBezTo>
                  <a:cubicBezTo>
                    <a:pt x="113030" y="1087755"/>
                    <a:pt x="113030" y="1081125"/>
                    <a:pt x="116459" y="1074496"/>
                  </a:cubicBezTo>
                  <a:cubicBezTo>
                    <a:pt x="117602" y="1072210"/>
                    <a:pt x="119203" y="1069924"/>
                    <a:pt x="121031" y="1067638"/>
                  </a:cubicBezTo>
                  <a:cubicBezTo>
                    <a:pt x="124689" y="1063066"/>
                    <a:pt x="128575" y="1058723"/>
                    <a:pt x="132690" y="1054379"/>
                  </a:cubicBezTo>
                  <a:cubicBezTo>
                    <a:pt x="138634" y="1047978"/>
                    <a:pt x="145034" y="1042035"/>
                    <a:pt x="151664" y="1036320"/>
                  </a:cubicBezTo>
                  <a:cubicBezTo>
                    <a:pt x="156007" y="1032434"/>
                    <a:pt x="160579" y="1028776"/>
                    <a:pt x="164923" y="1024890"/>
                  </a:cubicBezTo>
                  <a:cubicBezTo>
                    <a:pt x="167209" y="1023061"/>
                    <a:pt x="169495" y="1021232"/>
                    <a:pt x="171781" y="1019403"/>
                  </a:cubicBezTo>
                  <a:cubicBezTo>
                    <a:pt x="176124" y="1015974"/>
                    <a:pt x="179324" y="1013231"/>
                    <a:pt x="181610" y="1010488"/>
                  </a:cubicBezTo>
                  <a:cubicBezTo>
                    <a:pt x="182753" y="1009116"/>
                    <a:pt x="183668" y="1007973"/>
                    <a:pt x="184354" y="1006602"/>
                  </a:cubicBezTo>
                  <a:cubicBezTo>
                    <a:pt x="185039" y="1005459"/>
                    <a:pt x="185497" y="1004087"/>
                    <a:pt x="185725" y="1002716"/>
                  </a:cubicBezTo>
                  <a:cubicBezTo>
                    <a:pt x="186182" y="1000201"/>
                    <a:pt x="186182" y="997229"/>
                    <a:pt x="185268" y="994029"/>
                  </a:cubicBezTo>
                  <a:cubicBezTo>
                    <a:pt x="184582" y="991514"/>
                    <a:pt x="183896" y="988542"/>
                    <a:pt x="182753" y="985342"/>
                  </a:cubicBezTo>
                  <a:cubicBezTo>
                    <a:pt x="182296" y="984199"/>
                    <a:pt x="182068" y="983056"/>
                    <a:pt x="181610" y="981684"/>
                  </a:cubicBezTo>
                  <a:cubicBezTo>
                    <a:pt x="180239" y="978027"/>
                    <a:pt x="179096" y="974598"/>
                    <a:pt x="177724" y="970940"/>
                  </a:cubicBezTo>
                  <a:cubicBezTo>
                    <a:pt x="177038" y="969340"/>
                    <a:pt x="176581" y="967740"/>
                    <a:pt x="175895" y="966140"/>
                  </a:cubicBezTo>
                  <a:cubicBezTo>
                    <a:pt x="175210" y="964082"/>
                    <a:pt x="174524" y="962253"/>
                    <a:pt x="173609" y="960196"/>
                  </a:cubicBezTo>
                  <a:cubicBezTo>
                    <a:pt x="172924" y="958596"/>
                    <a:pt x="172466" y="956996"/>
                    <a:pt x="171781" y="955395"/>
                  </a:cubicBezTo>
                  <a:cubicBezTo>
                    <a:pt x="171095" y="953338"/>
                    <a:pt x="170180" y="951509"/>
                    <a:pt x="169495" y="949452"/>
                  </a:cubicBezTo>
                  <a:cubicBezTo>
                    <a:pt x="169266" y="948766"/>
                    <a:pt x="169037" y="948309"/>
                    <a:pt x="168809" y="947623"/>
                  </a:cubicBezTo>
                  <a:cubicBezTo>
                    <a:pt x="150749" y="901674"/>
                    <a:pt x="130861" y="856183"/>
                    <a:pt x="123089" y="806805"/>
                  </a:cubicBezTo>
                  <a:cubicBezTo>
                    <a:pt x="121489" y="796747"/>
                    <a:pt x="116917" y="789889"/>
                    <a:pt x="107087" y="785088"/>
                  </a:cubicBezTo>
                  <a:cubicBezTo>
                    <a:pt x="87884" y="775944"/>
                    <a:pt x="70511" y="763371"/>
                    <a:pt x="51080" y="755142"/>
                  </a:cubicBezTo>
                  <a:cubicBezTo>
                    <a:pt x="32335" y="747369"/>
                    <a:pt x="25477" y="734568"/>
                    <a:pt x="25934" y="715823"/>
                  </a:cubicBezTo>
                  <a:cubicBezTo>
                    <a:pt x="26162" y="710565"/>
                    <a:pt x="25705" y="705078"/>
                    <a:pt x="26620" y="699821"/>
                  </a:cubicBezTo>
                  <a:cubicBezTo>
                    <a:pt x="38735" y="638327"/>
                    <a:pt x="45136" y="575919"/>
                    <a:pt x="65024" y="516026"/>
                  </a:cubicBezTo>
                  <a:cubicBezTo>
                    <a:pt x="78283" y="476250"/>
                    <a:pt x="70511" y="470078"/>
                    <a:pt x="109830" y="479222"/>
                  </a:cubicBezTo>
                  <a:cubicBezTo>
                    <a:pt x="128347" y="483565"/>
                    <a:pt x="146177" y="482422"/>
                    <a:pt x="154407" y="465048"/>
                  </a:cubicBezTo>
                  <a:cubicBezTo>
                    <a:pt x="177953" y="414528"/>
                    <a:pt x="212700" y="371551"/>
                    <a:pt x="253162" y="333146"/>
                  </a:cubicBezTo>
                  <a:cubicBezTo>
                    <a:pt x="259334" y="327203"/>
                    <a:pt x="266421" y="322174"/>
                    <a:pt x="271450" y="315316"/>
                  </a:cubicBezTo>
                  <a:cubicBezTo>
                    <a:pt x="277165" y="307543"/>
                    <a:pt x="253162" y="264338"/>
                    <a:pt x="248133" y="204902"/>
                  </a:cubicBezTo>
                  <a:cubicBezTo>
                    <a:pt x="246304" y="197358"/>
                    <a:pt x="251562" y="193243"/>
                    <a:pt x="256820" y="189586"/>
                  </a:cubicBezTo>
                  <a:cubicBezTo>
                    <a:pt x="300940" y="158039"/>
                    <a:pt x="341630" y="121920"/>
                    <a:pt x="388951" y="94945"/>
                  </a:cubicBezTo>
                  <a:cubicBezTo>
                    <a:pt x="420497" y="77114"/>
                    <a:pt x="433070" y="77343"/>
                    <a:pt x="461417" y="99517"/>
                  </a:cubicBezTo>
                  <a:cubicBezTo>
                    <a:pt x="466446" y="103403"/>
                    <a:pt x="470561" y="108432"/>
                    <a:pt x="475590" y="112319"/>
                  </a:cubicBezTo>
                  <a:cubicBezTo>
                    <a:pt x="491135" y="124206"/>
                    <a:pt x="506908" y="130149"/>
                    <a:pt x="528397" y="125806"/>
                  </a:cubicBezTo>
                  <a:cubicBezTo>
                    <a:pt x="572059" y="116891"/>
                    <a:pt x="615493" y="106146"/>
                    <a:pt x="660299" y="103860"/>
                  </a:cubicBezTo>
                  <a:cubicBezTo>
                    <a:pt x="679730" y="102946"/>
                    <a:pt x="703276" y="99060"/>
                    <a:pt x="722249" y="101803"/>
                  </a:cubicBezTo>
                  <a:cubicBezTo>
                    <a:pt x="734137" y="103632"/>
                    <a:pt x="754939" y="20193"/>
                    <a:pt x="792887" y="23622"/>
                  </a:cubicBezTo>
                  <a:cubicBezTo>
                    <a:pt x="867182" y="19278"/>
                    <a:pt x="943306" y="49225"/>
                    <a:pt x="967080" y="58598"/>
                  </a:cubicBezTo>
                  <a:cubicBezTo>
                    <a:pt x="990626" y="67970"/>
                    <a:pt x="986740" y="98374"/>
                    <a:pt x="985368" y="120548"/>
                  </a:cubicBezTo>
                  <a:cubicBezTo>
                    <a:pt x="982853" y="152324"/>
                    <a:pt x="990854" y="151409"/>
                    <a:pt x="1010743" y="162154"/>
                  </a:cubicBezTo>
                  <a:cubicBezTo>
                    <a:pt x="1050976" y="183642"/>
                    <a:pt x="1089838" y="200787"/>
                    <a:pt x="1125271" y="229819"/>
                  </a:cubicBezTo>
                  <a:cubicBezTo>
                    <a:pt x="1151560" y="250393"/>
                    <a:pt x="1175792" y="233477"/>
                    <a:pt x="1191337" y="224790"/>
                  </a:cubicBezTo>
                  <a:cubicBezTo>
                    <a:pt x="1228598" y="204673"/>
                    <a:pt x="1241857" y="209931"/>
                    <a:pt x="1261517" y="229591"/>
                  </a:cubicBezTo>
                  <a:cubicBezTo>
                    <a:pt x="1286434" y="254279"/>
                    <a:pt x="1349985" y="336118"/>
                    <a:pt x="1358672" y="350748"/>
                  </a:cubicBezTo>
                  <a:cubicBezTo>
                    <a:pt x="1362329" y="357149"/>
                    <a:pt x="1359129" y="363093"/>
                    <a:pt x="1355700" y="368579"/>
                  </a:cubicBezTo>
                  <a:cubicBezTo>
                    <a:pt x="1346327" y="383667"/>
                    <a:pt x="1341527" y="401269"/>
                    <a:pt x="1325753" y="412928"/>
                  </a:cubicBezTo>
                  <a:cubicBezTo>
                    <a:pt x="1309751" y="424815"/>
                    <a:pt x="1319353" y="439902"/>
                    <a:pt x="1326668" y="452933"/>
                  </a:cubicBezTo>
                  <a:cubicBezTo>
                    <a:pt x="1339012" y="474878"/>
                    <a:pt x="1349071" y="497738"/>
                    <a:pt x="1357072" y="521284"/>
                  </a:cubicBezTo>
                  <a:cubicBezTo>
                    <a:pt x="1357072" y="521513"/>
                    <a:pt x="1357300" y="521741"/>
                    <a:pt x="1357300" y="521970"/>
                  </a:cubicBezTo>
                  <a:cubicBezTo>
                    <a:pt x="1357986" y="524256"/>
                    <a:pt x="1358900" y="526770"/>
                    <a:pt x="1359586" y="529056"/>
                  </a:cubicBezTo>
                  <a:cubicBezTo>
                    <a:pt x="1359815" y="529514"/>
                    <a:pt x="1359815" y="529971"/>
                    <a:pt x="1360043" y="530428"/>
                  </a:cubicBezTo>
                  <a:cubicBezTo>
                    <a:pt x="1360729" y="532714"/>
                    <a:pt x="1361415" y="535000"/>
                    <a:pt x="1362101" y="537286"/>
                  </a:cubicBezTo>
                  <a:cubicBezTo>
                    <a:pt x="1362329" y="537743"/>
                    <a:pt x="1362329" y="538429"/>
                    <a:pt x="1362558" y="538886"/>
                  </a:cubicBezTo>
                  <a:cubicBezTo>
                    <a:pt x="1363244" y="540944"/>
                    <a:pt x="1363701" y="543230"/>
                    <a:pt x="1364387" y="545287"/>
                  </a:cubicBezTo>
                  <a:cubicBezTo>
                    <a:pt x="1364615" y="545973"/>
                    <a:pt x="1364844" y="546659"/>
                    <a:pt x="1364844" y="547573"/>
                  </a:cubicBezTo>
                  <a:cubicBezTo>
                    <a:pt x="1365301" y="549630"/>
                    <a:pt x="1365987" y="551688"/>
                    <a:pt x="1366444" y="553745"/>
                  </a:cubicBezTo>
                  <a:cubicBezTo>
                    <a:pt x="1366673" y="554660"/>
                    <a:pt x="1366901" y="555574"/>
                    <a:pt x="1367130" y="556488"/>
                  </a:cubicBezTo>
                  <a:cubicBezTo>
                    <a:pt x="1367587" y="558317"/>
                    <a:pt x="1368044" y="560146"/>
                    <a:pt x="1368502" y="561975"/>
                  </a:cubicBezTo>
                  <a:cubicBezTo>
                    <a:pt x="1368730" y="563118"/>
                    <a:pt x="1368959" y="564261"/>
                    <a:pt x="1369187" y="565632"/>
                  </a:cubicBezTo>
                  <a:cubicBezTo>
                    <a:pt x="1369416" y="567233"/>
                    <a:pt x="1369873" y="568833"/>
                    <a:pt x="1370102" y="570433"/>
                  </a:cubicBezTo>
                  <a:cubicBezTo>
                    <a:pt x="1370330" y="572033"/>
                    <a:pt x="1370788" y="573633"/>
                    <a:pt x="1371016" y="575234"/>
                  </a:cubicBezTo>
                  <a:cubicBezTo>
                    <a:pt x="1371245" y="576377"/>
                    <a:pt x="1371473" y="577748"/>
                    <a:pt x="1371702" y="578891"/>
                  </a:cubicBezTo>
                  <a:cubicBezTo>
                    <a:pt x="1372159" y="581863"/>
                    <a:pt x="1372616" y="584606"/>
                    <a:pt x="1373074" y="587578"/>
                  </a:cubicBezTo>
                  <a:cubicBezTo>
                    <a:pt x="1373988" y="594436"/>
                    <a:pt x="1375360" y="601065"/>
                    <a:pt x="1376731" y="607923"/>
                  </a:cubicBezTo>
                  <a:cubicBezTo>
                    <a:pt x="1378103" y="614781"/>
                    <a:pt x="1379474" y="621411"/>
                    <a:pt x="1380846" y="628269"/>
                  </a:cubicBezTo>
                  <a:cubicBezTo>
                    <a:pt x="1381075" y="629640"/>
                    <a:pt x="1381303" y="630783"/>
                    <a:pt x="1381760" y="631926"/>
                  </a:cubicBezTo>
                  <a:cubicBezTo>
                    <a:pt x="1382218" y="633527"/>
                    <a:pt x="1382675" y="635127"/>
                    <a:pt x="1383361" y="636270"/>
                  </a:cubicBezTo>
                  <a:cubicBezTo>
                    <a:pt x="1384504" y="638327"/>
                    <a:pt x="1386104" y="639927"/>
                    <a:pt x="1388161" y="641070"/>
                  </a:cubicBezTo>
                  <a:cubicBezTo>
                    <a:pt x="1389076" y="641528"/>
                    <a:pt x="1389990" y="641756"/>
                    <a:pt x="1391133" y="641985"/>
                  </a:cubicBezTo>
                  <a:cubicBezTo>
                    <a:pt x="1393419" y="642442"/>
                    <a:pt x="1396162" y="642671"/>
                    <a:pt x="1399591" y="642671"/>
                  </a:cubicBezTo>
                  <a:cubicBezTo>
                    <a:pt x="1418565" y="644042"/>
                    <a:pt x="1431138" y="647243"/>
                    <a:pt x="1439596" y="652043"/>
                  </a:cubicBezTo>
                  <a:cubicBezTo>
                    <a:pt x="1441196" y="652958"/>
                    <a:pt x="1442797" y="654101"/>
                    <a:pt x="1444168" y="655015"/>
                  </a:cubicBezTo>
                  <a:cubicBezTo>
                    <a:pt x="1446226" y="656615"/>
                    <a:pt x="1447826" y="658215"/>
                    <a:pt x="1449197" y="660044"/>
                  </a:cubicBezTo>
                  <a:cubicBezTo>
                    <a:pt x="1452398" y="664388"/>
                    <a:pt x="1454227" y="669188"/>
                    <a:pt x="1455141" y="674446"/>
                  </a:cubicBezTo>
                  <a:cubicBezTo>
                    <a:pt x="1455370" y="675132"/>
                    <a:pt x="1455370" y="676046"/>
                    <a:pt x="1455598" y="676732"/>
                  </a:cubicBezTo>
                  <a:cubicBezTo>
                    <a:pt x="1455827" y="679018"/>
                    <a:pt x="1456055" y="681304"/>
                    <a:pt x="1456284" y="683819"/>
                  </a:cubicBezTo>
                  <a:cubicBezTo>
                    <a:pt x="1456513" y="688619"/>
                    <a:pt x="1456741" y="693877"/>
                    <a:pt x="1456970" y="699135"/>
                  </a:cubicBezTo>
                  <a:cubicBezTo>
                    <a:pt x="1457884" y="712622"/>
                    <a:pt x="1458341" y="726338"/>
                    <a:pt x="1458113" y="739826"/>
                  </a:cubicBezTo>
                  <a:close/>
                </a:path>
              </a:pathLst>
            </a:custGeom>
            <a:solidFill>
              <a:srgbClr val="000000"/>
            </a:solidFill>
            <a:ln w="2286" cap="flat">
              <a:noFill/>
              <a:prstDash val="solid"/>
              <a:miter/>
            </a:ln>
          </p:spPr>
          <p:txBody>
            <a:bodyPr rtlCol="0" anchor="ctr"/>
            <a:lstStyle/>
            <a:p>
              <a:endParaRPr lang="en-US"/>
            </a:p>
          </p:txBody>
        </p:sp>
        <p:sp>
          <p:nvSpPr>
            <p:cNvPr id="311" name="Freeform 781">
              <a:extLst>
                <a:ext uri="{FF2B5EF4-FFF2-40B4-BE49-F238E27FC236}">
                  <a16:creationId xmlns:a16="http://schemas.microsoft.com/office/drawing/2014/main" id="{21ECBDFB-C9B0-B88F-C8D0-3CA3D2C56112}"/>
                </a:ext>
              </a:extLst>
            </p:cNvPr>
            <p:cNvSpPr/>
            <p:nvPr/>
          </p:nvSpPr>
          <p:spPr>
            <a:xfrm>
              <a:off x="8136562" y="1477914"/>
              <a:ext cx="46197" cy="180614"/>
            </a:xfrm>
            <a:custGeom>
              <a:avLst/>
              <a:gdLst>
                <a:gd name="connsiteX0" fmla="*/ 19581 w 46197"/>
                <a:gd name="connsiteY0" fmla="*/ 5014 h 180614"/>
                <a:gd name="connsiteX1" fmla="*/ 5408 w 46197"/>
                <a:gd name="connsiteY1" fmla="*/ 1356 h 180614"/>
                <a:gd name="connsiteX2" fmla="*/ 1065 w 46197"/>
                <a:gd name="connsiteY2" fmla="*/ 14843 h 180614"/>
                <a:gd name="connsiteX3" fmla="*/ 6551 w 46197"/>
                <a:gd name="connsiteY3" fmla="*/ 26273 h 180614"/>
                <a:gd name="connsiteX4" fmla="*/ 16609 w 46197"/>
                <a:gd name="connsiteY4" fmla="*/ 172120 h 180614"/>
                <a:gd name="connsiteX5" fmla="*/ 18438 w 46197"/>
                <a:gd name="connsiteY5" fmla="*/ 180578 h 180614"/>
                <a:gd name="connsiteX6" fmla="*/ 31011 w 46197"/>
                <a:gd name="connsiteY6" fmla="*/ 172120 h 180614"/>
                <a:gd name="connsiteX7" fmla="*/ 25525 w 46197"/>
                <a:gd name="connsiteY7" fmla="*/ 12557 h 180614"/>
                <a:gd name="connsiteX8" fmla="*/ 19581 w 46197"/>
                <a:gd name="connsiteY8" fmla="*/ 5014 h 18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97" h="180614">
                  <a:moveTo>
                    <a:pt x="19581" y="5014"/>
                  </a:moveTo>
                  <a:cubicBezTo>
                    <a:pt x="15695" y="1127"/>
                    <a:pt x="11123" y="-1844"/>
                    <a:pt x="5408" y="1356"/>
                  </a:cubicBezTo>
                  <a:cubicBezTo>
                    <a:pt x="150" y="4328"/>
                    <a:pt x="-1221" y="9357"/>
                    <a:pt x="1065" y="14843"/>
                  </a:cubicBezTo>
                  <a:cubicBezTo>
                    <a:pt x="2665" y="18730"/>
                    <a:pt x="5408" y="22159"/>
                    <a:pt x="6551" y="26273"/>
                  </a:cubicBezTo>
                  <a:cubicBezTo>
                    <a:pt x="20038" y="74051"/>
                    <a:pt x="35583" y="121828"/>
                    <a:pt x="16609" y="172120"/>
                  </a:cubicBezTo>
                  <a:cubicBezTo>
                    <a:pt x="15695" y="174406"/>
                    <a:pt x="17752" y="177835"/>
                    <a:pt x="18438" y="180578"/>
                  </a:cubicBezTo>
                  <a:cubicBezTo>
                    <a:pt x="25296" y="181036"/>
                    <a:pt x="28268" y="177149"/>
                    <a:pt x="31011" y="172120"/>
                  </a:cubicBezTo>
                  <a:cubicBezTo>
                    <a:pt x="58443" y="117942"/>
                    <a:pt x="43813" y="65135"/>
                    <a:pt x="25525" y="12557"/>
                  </a:cubicBezTo>
                  <a:cubicBezTo>
                    <a:pt x="24610" y="9586"/>
                    <a:pt x="21867" y="7300"/>
                    <a:pt x="19581" y="5014"/>
                  </a:cubicBezTo>
                  <a:close/>
                </a:path>
              </a:pathLst>
            </a:custGeom>
            <a:solidFill>
              <a:srgbClr val="000000"/>
            </a:solidFill>
            <a:ln w="2286" cap="flat">
              <a:noFill/>
              <a:prstDash val="solid"/>
              <a:miter/>
            </a:ln>
          </p:spPr>
          <p:txBody>
            <a:bodyPr rtlCol="0" anchor="ctr"/>
            <a:lstStyle/>
            <a:p>
              <a:endParaRPr lang="en-US"/>
            </a:p>
          </p:txBody>
        </p:sp>
        <p:sp>
          <p:nvSpPr>
            <p:cNvPr id="312" name="Freeform 782">
              <a:extLst>
                <a:ext uri="{FF2B5EF4-FFF2-40B4-BE49-F238E27FC236}">
                  <a16:creationId xmlns:a16="http://schemas.microsoft.com/office/drawing/2014/main" id="{9C7B808D-E737-7BB3-7C34-69CB00928477}"/>
                </a:ext>
              </a:extLst>
            </p:cNvPr>
            <p:cNvSpPr/>
            <p:nvPr/>
          </p:nvSpPr>
          <p:spPr>
            <a:xfrm>
              <a:off x="6954579" y="1154201"/>
              <a:ext cx="784598" cy="988923"/>
            </a:xfrm>
            <a:custGeom>
              <a:avLst/>
              <a:gdLst>
                <a:gd name="connsiteX0" fmla="*/ 533823 w 784598"/>
                <a:gd name="connsiteY0" fmla="*/ 762838 h 988923"/>
                <a:gd name="connsiteX1" fmla="*/ 554854 w 784598"/>
                <a:gd name="connsiteY1" fmla="*/ 746836 h 988923"/>
                <a:gd name="connsiteX2" fmla="*/ 626178 w 784598"/>
                <a:gd name="connsiteY2" fmla="*/ 714375 h 988923"/>
                <a:gd name="connsiteX3" fmla="*/ 777282 w 784598"/>
                <a:gd name="connsiteY3" fmla="*/ 477317 h 988923"/>
                <a:gd name="connsiteX4" fmla="*/ 781626 w 784598"/>
                <a:gd name="connsiteY4" fmla="*/ 337642 h 988923"/>
                <a:gd name="connsiteX5" fmla="*/ 758308 w 784598"/>
                <a:gd name="connsiteY5" fmla="*/ 225857 h 988923"/>
                <a:gd name="connsiteX6" fmla="*/ 733391 w 784598"/>
                <a:gd name="connsiteY6" fmla="*/ 173050 h 988923"/>
                <a:gd name="connsiteX7" fmla="*/ 729733 w 784598"/>
                <a:gd name="connsiteY7" fmla="*/ 166878 h 988923"/>
                <a:gd name="connsiteX8" fmla="*/ 729048 w 784598"/>
                <a:gd name="connsiteY8" fmla="*/ 165735 h 988923"/>
                <a:gd name="connsiteX9" fmla="*/ 725161 w 784598"/>
                <a:gd name="connsiteY9" fmla="*/ 159791 h 988923"/>
                <a:gd name="connsiteX10" fmla="*/ 724476 w 784598"/>
                <a:gd name="connsiteY10" fmla="*/ 158877 h 988923"/>
                <a:gd name="connsiteX11" fmla="*/ 706873 w 784598"/>
                <a:gd name="connsiteY11" fmla="*/ 134417 h 988923"/>
                <a:gd name="connsiteX12" fmla="*/ 706188 w 784598"/>
                <a:gd name="connsiteY12" fmla="*/ 133502 h 988923"/>
                <a:gd name="connsiteX13" fmla="*/ 701844 w 784598"/>
                <a:gd name="connsiteY13" fmla="*/ 128245 h 988923"/>
                <a:gd name="connsiteX14" fmla="*/ 700701 w 784598"/>
                <a:gd name="connsiteY14" fmla="*/ 126873 h 988923"/>
                <a:gd name="connsiteX15" fmla="*/ 696358 w 784598"/>
                <a:gd name="connsiteY15" fmla="*/ 121844 h 988923"/>
                <a:gd name="connsiteX16" fmla="*/ 695443 w 784598"/>
                <a:gd name="connsiteY16" fmla="*/ 120929 h 988923"/>
                <a:gd name="connsiteX17" fmla="*/ 680584 w 784598"/>
                <a:gd name="connsiteY17" fmla="*/ 105385 h 988923"/>
                <a:gd name="connsiteX18" fmla="*/ 679899 w 784598"/>
                <a:gd name="connsiteY18" fmla="*/ 104699 h 988923"/>
                <a:gd name="connsiteX19" fmla="*/ 675555 w 784598"/>
                <a:gd name="connsiteY19" fmla="*/ 100584 h 988923"/>
                <a:gd name="connsiteX20" fmla="*/ 673726 w 784598"/>
                <a:gd name="connsiteY20" fmla="*/ 98984 h 988923"/>
                <a:gd name="connsiteX21" fmla="*/ 669383 w 784598"/>
                <a:gd name="connsiteY21" fmla="*/ 95098 h 988923"/>
                <a:gd name="connsiteX22" fmla="*/ 667326 w 784598"/>
                <a:gd name="connsiteY22" fmla="*/ 93269 h 988923"/>
                <a:gd name="connsiteX23" fmla="*/ 662982 w 784598"/>
                <a:gd name="connsiteY23" fmla="*/ 89611 h 988923"/>
                <a:gd name="connsiteX24" fmla="*/ 661153 w 784598"/>
                <a:gd name="connsiteY24" fmla="*/ 88240 h 988923"/>
                <a:gd name="connsiteX25" fmla="*/ 650866 w 784598"/>
                <a:gd name="connsiteY25" fmla="*/ 80239 h 988923"/>
                <a:gd name="connsiteX26" fmla="*/ 650409 w 784598"/>
                <a:gd name="connsiteY26" fmla="*/ 79781 h 988923"/>
                <a:gd name="connsiteX27" fmla="*/ 646066 w 784598"/>
                <a:gd name="connsiteY27" fmla="*/ 76581 h 988923"/>
                <a:gd name="connsiteX28" fmla="*/ 643323 w 784598"/>
                <a:gd name="connsiteY28" fmla="*/ 74524 h 988923"/>
                <a:gd name="connsiteX29" fmla="*/ 639208 w 784598"/>
                <a:gd name="connsiteY29" fmla="*/ 71780 h 988923"/>
                <a:gd name="connsiteX30" fmla="*/ 636007 w 784598"/>
                <a:gd name="connsiteY30" fmla="*/ 69723 h 988923"/>
                <a:gd name="connsiteX31" fmla="*/ 632121 w 784598"/>
                <a:gd name="connsiteY31" fmla="*/ 66980 h 988923"/>
                <a:gd name="connsiteX32" fmla="*/ 628692 w 784598"/>
                <a:gd name="connsiteY32" fmla="*/ 64694 h 988923"/>
                <a:gd name="connsiteX33" fmla="*/ 624806 w 784598"/>
                <a:gd name="connsiteY33" fmla="*/ 62179 h 988923"/>
                <a:gd name="connsiteX34" fmla="*/ 620005 w 784598"/>
                <a:gd name="connsiteY34" fmla="*/ 59436 h 988923"/>
                <a:gd name="connsiteX35" fmla="*/ 614748 w 784598"/>
                <a:gd name="connsiteY35" fmla="*/ 56236 h 988923"/>
                <a:gd name="connsiteX36" fmla="*/ 610176 w 784598"/>
                <a:gd name="connsiteY36" fmla="*/ 53721 h 988923"/>
                <a:gd name="connsiteX37" fmla="*/ 606747 w 784598"/>
                <a:gd name="connsiteY37" fmla="*/ 51892 h 988923"/>
                <a:gd name="connsiteX38" fmla="*/ 602403 w 784598"/>
                <a:gd name="connsiteY38" fmla="*/ 49606 h 988923"/>
                <a:gd name="connsiteX39" fmla="*/ 598746 w 784598"/>
                <a:gd name="connsiteY39" fmla="*/ 47777 h 988923"/>
                <a:gd name="connsiteX40" fmla="*/ 594174 w 784598"/>
                <a:gd name="connsiteY40" fmla="*/ 45491 h 988923"/>
                <a:gd name="connsiteX41" fmla="*/ 590745 w 784598"/>
                <a:gd name="connsiteY41" fmla="*/ 43891 h 988923"/>
                <a:gd name="connsiteX42" fmla="*/ 585030 w 784598"/>
                <a:gd name="connsiteY42" fmla="*/ 41377 h 988923"/>
                <a:gd name="connsiteX43" fmla="*/ 582515 w 784598"/>
                <a:gd name="connsiteY43" fmla="*/ 40234 h 988923"/>
                <a:gd name="connsiteX44" fmla="*/ 574285 w 784598"/>
                <a:gd name="connsiteY44" fmla="*/ 36576 h 988923"/>
                <a:gd name="connsiteX45" fmla="*/ 571771 w 784598"/>
                <a:gd name="connsiteY45" fmla="*/ 35433 h 988923"/>
                <a:gd name="connsiteX46" fmla="*/ 565827 w 784598"/>
                <a:gd name="connsiteY46" fmla="*/ 32918 h 988923"/>
                <a:gd name="connsiteX47" fmla="*/ 562627 w 784598"/>
                <a:gd name="connsiteY47" fmla="*/ 31775 h 988923"/>
                <a:gd name="connsiteX48" fmla="*/ 556912 w 784598"/>
                <a:gd name="connsiteY48" fmla="*/ 29718 h 988923"/>
                <a:gd name="connsiteX49" fmla="*/ 553711 w 784598"/>
                <a:gd name="connsiteY49" fmla="*/ 28575 h 988923"/>
                <a:gd name="connsiteX50" fmla="*/ 547539 w 784598"/>
                <a:gd name="connsiteY50" fmla="*/ 26518 h 988923"/>
                <a:gd name="connsiteX51" fmla="*/ 544796 w 784598"/>
                <a:gd name="connsiteY51" fmla="*/ 25603 h 988923"/>
                <a:gd name="connsiteX52" fmla="*/ 535881 w 784598"/>
                <a:gd name="connsiteY52" fmla="*/ 22631 h 988923"/>
                <a:gd name="connsiteX53" fmla="*/ 438726 w 784598"/>
                <a:gd name="connsiteY53" fmla="*/ 2286 h 988923"/>
                <a:gd name="connsiteX54" fmla="*/ 415180 w 784598"/>
                <a:gd name="connsiteY54" fmla="*/ 457 h 988923"/>
                <a:gd name="connsiteX55" fmla="*/ 392091 w 784598"/>
                <a:gd name="connsiteY55" fmla="*/ 0 h 988923"/>
                <a:gd name="connsiteX56" fmla="*/ 376775 w 784598"/>
                <a:gd name="connsiteY56" fmla="*/ 457 h 988923"/>
                <a:gd name="connsiteX57" fmla="*/ 345914 w 784598"/>
                <a:gd name="connsiteY57" fmla="*/ 3200 h 988923"/>
                <a:gd name="connsiteX58" fmla="*/ 314824 w 784598"/>
                <a:gd name="connsiteY58" fmla="*/ 8230 h 988923"/>
                <a:gd name="connsiteX59" fmla="*/ 307052 w 784598"/>
                <a:gd name="connsiteY59" fmla="*/ 9830 h 988923"/>
                <a:gd name="connsiteX60" fmla="*/ 291507 w 784598"/>
                <a:gd name="connsiteY60" fmla="*/ 13716 h 988923"/>
                <a:gd name="connsiteX61" fmla="*/ 208983 w 784598"/>
                <a:gd name="connsiteY61" fmla="*/ 46634 h 988923"/>
                <a:gd name="connsiteX62" fmla="*/ 194124 w 784598"/>
                <a:gd name="connsiteY62" fmla="*/ 55321 h 988923"/>
                <a:gd name="connsiteX63" fmla="*/ 187723 w 784598"/>
                <a:gd name="connsiteY63" fmla="*/ 59436 h 988923"/>
                <a:gd name="connsiteX64" fmla="*/ 158462 w 784598"/>
                <a:gd name="connsiteY64" fmla="*/ 80696 h 988923"/>
                <a:gd name="connsiteX65" fmla="*/ 147946 w 784598"/>
                <a:gd name="connsiteY65" fmla="*/ 89383 h 988923"/>
                <a:gd name="connsiteX66" fmla="*/ 137431 w 784598"/>
                <a:gd name="connsiteY66" fmla="*/ 98984 h 988923"/>
                <a:gd name="connsiteX67" fmla="*/ 126229 w 784598"/>
                <a:gd name="connsiteY67" fmla="*/ 109957 h 988923"/>
                <a:gd name="connsiteX68" fmla="*/ 118457 w 784598"/>
                <a:gd name="connsiteY68" fmla="*/ 118415 h 988923"/>
                <a:gd name="connsiteX69" fmla="*/ 102455 w 784598"/>
                <a:gd name="connsiteY69" fmla="*/ 136931 h 988923"/>
                <a:gd name="connsiteX70" fmla="*/ 92397 w 784598"/>
                <a:gd name="connsiteY70" fmla="*/ 149733 h 988923"/>
                <a:gd name="connsiteX71" fmla="*/ 70222 w 784598"/>
                <a:gd name="connsiteY71" fmla="*/ 181737 h 988923"/>
                <a:gd name="connsiteX72" fmla="*/ 62450 w 784598"/>
                <a:gd name="connsiteY72" fmla="*/ 194310 h 988923"/>
                <a:gd name="connsiteX73" fmla="*/ 51706 w 784598"/>
                <a:gd name="connsiteY73" fmla="*/ 213284 h 988923"/>
                <a:gd name="connsiteX74" fmla="*/ 41419 w 784598"/>
                <a:gd name="connsiteY74" fmla="*/ 232943 h 988923"/>
                <a:gd name="connsiteX75" fmla="*/ 37761 w 784598"/>
                <a:gd name="connsiteY75" fmla="*/ 240259 h 988923"/>
                <a:gd name="connsiteX76" fmla="*/ 36618 w 784598"/>
                <a:gd name="connsiteY76" fmla="*/ 242545 h 988923"/>
                <a:gd name="connsiteX77" fmla="*/ 34332 w 784598"/>
                <a:gd name="connsiteY77" fmla="*/ 247574 h 988923"/>
                <a:gd name="connsiteX78" fmla="*/ 33189 w 784598"/>
                <a:gd name="connsiteY78" fmla="*/ 250317 h 988923"/>
                <a:gd name="connsiteX79" fmla="*/ 31132 w 784598"/>
                <a:gd name="connsiteY79" fmla="*/ 255118 h 988923"/>
                <a:gd name="connsiteX80" fmla="*/ 29989 w 784598"/>
                <a:gd name="connsiteY80" fmla="*/ 257861 h 988923"/>
                <a:gd name="connsiteX81" fmla="*/ 28160 w 784598"/>
                <a:gd name="connsiteY81" fmla="*/ 262433 h 988923"/>
                <a:gd name="connsiteX82" fmla="*/ 27017 w 784598"/>
                <a:gd name="connsiteY82" fmla="*/ 265176 h 988923"/>
                <a:gd name="connsiteX83" fmla="*/ 25188 w 784598"/>
                <a:gd name="connsiteY83" fmla="*/ 269748 h 988923"/>
                <a:gd name="connsiteX84" fmla="*/ 24274 w 784598"/>
                <a:gd name="connsiteY84" fmla="*/ 272491 h 988923"/>
                <a:gd name="connsiteX85" fmla="*/ 22445 w 784598"/>
                <a:gd name="connsiteY85" fmla="*/ 277292 h 988923"/>
                <a:gd name="connsiteX86" fmla="*/ 21531 w 784598"/>
                <a:gd name="connsiteY86" fmla="*/ 280035 h 988923"/>
                <a:gd name="connsiteX87" fmla="*/ 19930 w 784598"/>
                <a:gd name="connsiteY87" fmla="*/ 285064 h 988923"/>
                <a:gd name="connsiteX88" fmla="*/ 19016 w 784598"/>
                <a:gd name="connsiteY88" fmla="*/ 287579 h 988923"/>
                <a:gd name="connsiteX89" fmla="*/ 17416 w 784598"/>
                <a:gd name="connsiteY89" fmla="*/ 292608 h 988923"/>
                <a:gd name="connsiteX90" fmla="*/ 16730 w 784598"/>
                <a:gd name="connsiteY90" fmla="*/ 295123 h 988923"/>
                <a:gd name="connsiteX91" fmla="*/ 15130 w 784598"/>
                <a:gd name="connsiteY91" fmla="*/ 300380 h 988923"/>
                <a:gd name="connsiteX92" fmla="*/ 14444 w 784598"/>
                <a:gd name="connsiteY92" fmla="*/ 302666 h 988923"/>
                <a:gd name="connsiteX93" fmla="*/ 13072 w 784598"/>
                <a:gd name="connsiteY93" fmla="*/ 308153 h 988923"/>
                <a:gd name="connsiteX94" fmla="*/ 12615 w 784598"/>
                <a:gd name="connsiteY94" fmla="*/ 310210 h 988923"/>
                <a:gd name="connsiteX95" fmla="*/ 11244 w 784598"/>
                <a:gd name="connsiteY95" fmla="*/ 315925 h 988923"/>
                <a:gd name="connsiteX96" fmla="*/ 10786 w 784598"/>
                <a:gd name="connsiteY96" fmla="*/ 317754 h 988923"/>
                <a:gd name="connsiteX97" fmla="*/ 9415 w 784598"/>
                <a:gd name="connsiteY97" fmla="*/ 323926 h 988923"/>
                <a:gd name="connsiteX98" fmla="*/ 9186 w 784598"/>
                <a:gd name="connsiteY98" fmla="*/ 325526 h 988923"/>
                <a:gd name="connsiteX99" fmla="*/ 7815 w 784598"/>
                <a:gd name="connsiteY99" fmla="*/ 331927 h 988923"/>
                <a:gd name="connsiteX100" fmla="*/ 7586 w 784598"/>
                <a:gd name="connsiteY100" fmla="*/ 333299 h 988923"/>
                <a:gd name="connsiteX101" fmla="*/ 6443 w 784598"/>
                <a:gd name="connsiteY101" fmla="*/ 340157 h 988923"/>
                <a:gd name="connsiteX102" fmla="*/ 6214 w 784598"/>
                <a:gd name="connsiteY102" fmla="*/ 341071 h 988923"/>
                <a:gd name="connsiteX103" fmla="*/ 5071 w 784598"/>
                <a:gd name="connsiteY103" fmla="*/ 348386 h 988923"/>
                <a:gd name="connsiteX104" fmla="*/ 5071 w 784598"/>
                <a:gd name="connsiteY104" fmla="*/ 348844 h 988923"/>
                <a:gd name="connsiteX105" fmla="*/ 3928 w 784598"/>
                <a:gd name="connsiteY105" fmla="*/ 356616 h 988923"/>
                <a:gd name="connsiteX106" fmla="*/ 2785 w 784598"/>
                <a:gd name="connsiteY106" fmla="*/ 475031 h 988923"/>
                <a:gd name="connsiteX107" fmla="*/ 72966 w 784598"/>
                <a:gd name="connsiteY107" fmla="*/ 642823 h 988923"/>
                <a:gd name="connsiteX108" fmla="*/ 106798 w 784598"/>
                <a:gd name="connsiteY108" fmla="*/ 683971 h 988923"/>
                <a:gd name="connsiteX109" fmla="*/ 143374 w 784598"/>
                <a:gd name="connsiteY109" fmla="*/ 706831 h 988923"/>
                <a:gd name="connsiteX110" fmla="*/ 200524 w 784598"/>
                <a:gd name="connsiteY110" fmla="*/ 739292 h 988923"/>
                <a:gd name="connsiteX111" fmla="*/ 205096 w 784598"/>
                <a:gd name="connsiteY111" fmla="*/ 753694 h 988923"/>
                <a:gd name="connsiteX112" fmla="*/ 226813 w 784598"/>
                <a:gd name="connsiteY112" fmla="*/ 866623 h 988923"/>
                <a:gd name="connsiteX113" fmla="*/ 237786 w 784598"/>
                <a:gd name="connsiteY113" fmla="*/ 909599 h 988923"/>
                <a:gd name="connsiteX114" fmla="*/ 240072 w 784598"/>
                <a:gd name="connsiteY114" fmla="*/ 918972 h 988923"/>
                <a:gd name="connsiteX115" fmla="*/ 241444 w 784598"/>
                <a:gd name="connsiteY115" fmla="*/ 924001 h 988923"/>
                <a:gd name="connsiteX116" fmla="*/ 245330 w 784598"/>
                <a:gd name="connsiteY116" fmla="*/ 940232 h 988923"/>
                <a:gd name="connsiteX117" fmla="*/ 246930 w 784598"/>
                <a:gd name="connsiteY117" fmla="*/ 945490 h 988923"/>
                <a:gd name="connsiteX118" fmla="*/ 250131 w 784598"/>
                <a:gd name="connsiteY118" fmla="*/ 953262 h 988923"/>
                <a:gd name="connsiteX119" fmla="*/ 254245 w 784598"/>
                <a:gd name="connsiteY119" fmla="*/ 960577 h 988923"/>
                <a:gd name="connsiteX120" fmla="*/ 277791 w 784598"/>
                <a:gd name="connsiteY120" fmla="*/ 975665 h 988923"/>
                <a:gd name="connsiteX121" fmla="*/ 290136 w 784598"/>
                <a:gd name="connsiteY121" fmla="*/ 977494 h 988923"/>
                <a:gd name="connsiteX122" fmla="*/ 294479 w 784598"/>
                <a:gd name="connsiteY122" fmla="*/ 977494 h 988923"/>
                <a:gd name="connsiteX123" fmla="*/ 312310 w 784598"/>
                <a:gd name="connsiteY123" fmla="*/ 975208 h 988923"/>
                <a:gd name="connsiteX124" fmla="*/ 320997 w 784598"/>
                <a:gd name="connsiteY124" fmla="*/ 972007 h 988923"/>
                <a:gd name="connsiteX125" fmla="*/ 327626 w 784598"/>
                <a:gd name="connsiteY125" fmla="*/ 967207 h 988923"/>
                <a:gd name="connsiteX126" fmla="*/ 333570 w 784598"/>
                <a:gd name="connsiteY126" fmla="*/ 958748 h 988923"/>
                <a:gd name="connsiteX127" fmla="*/ 334941 w 784598"/>
                <a:gd name="connsiteY127" fmla="*/ 955548 h 988923"/>
                <a:gd name="connsiteX128" fmla="*/ 337684 w 784598"/>
                <a:gd name="connsiteY128" fmla="*/ 942518 h 988923"/>
                <a:gd name="connsiteX129" fmla="*/ 338142 w 784598"/>
                <a:gd name="connsiteY129" fmla="*/ 935888 h 988923"/>
                <a:gd name="connsiteX130" fmla="*/ 338370 w 784598"/>
                <a:gd name="connsiteY130" fmla="*/ 929259 h 988923"/>
                <a:gd name="connsiteX131" fmla="*/ 338370 w 784598"/>
                <a:gd name="connsiteY131" fmla="*/ 922630 h 988923"/>
                <a:gd name="connsiteX132" fmla="*/ 338370 w 784598"/>
                <a:gd name="connsiteY132" fmla="*/ 922401 h 988923"/>
                <a:gd name="connsiteX133" fmla="*/ 337684 w 784598"/>
                <a:gd name="connsiteY133" fmla="*/ 909142 h 988923"/>
                <a:gd name="connsiteX134" fmla="*/ 335856 w 784598"/>
                <a:gd name="connsiteY134" fmla="*/ 895655 h 988923"/>
                <a:gd name="connsiteX135" fmla="*/ 334484 w 784598"/>
                <a:gd name="connsiteY135" fmla="*/ 888797 h 988923"/>
                <a:gd name="connsiteX136" fmla="*/ 318482 w 784598"/>
                <a:gd name="connsiteY136" fmla="*/ 797814 h 988923"/>
                <a:gd name="connsiteX137" fmla="*/ 347971 w 784598"/>
                <a:gd name="connsiteY137" fmla="*/ 764210 h 988923"/>
                <a:gd name="connsiteX138" fmla="*/ 395520 w 784598"/>
                <a:gd name="connsiteY138" fmla="*/ 764210 h 988923"/>
                <a:gd name="connsiteX139" fmla="*/ 375175 w 784598"/>
                <a:gd name="connsiteY139" fmla="*/ 909142 h 988923"/>
                <a:gd name="connsiteX140" fmla="*/ 374946 w 784598"/>
                <a:gd name="connsiteY140" fmla="*/ 910742 h 988923"/>
                <a:gd name="connsiteX141" fmla="*/ 371289 w 784598"/>
                <a:gd name="connsiteY141" fmla="*/ 934288 h 988923"/>
                <a:gd name="connsiteX142" fmla="*/ 371289 w 784598"/>
                <a:gd name="connsiteY142" fmla="*/ 934517 h 988923"/>
                <a:gd name="connsiteX143" fmla="*/ 368545 w 784598"/>
                <a:gd name="connsiteY143" fmla="*/ 952805 h 988923"/>
                <a:gd name="connsiteX144" fmla="*/ 368317 w 784598"/>
                <a:gd name="connsiteY144" fmla="*/ 955777 h 988923"/>
                <a:gd name="connsiteX145" fmla="*/ 367860 w 784598"/>
                <a:gd name="connsiteY145" fmla="*/ 963549 h 988923"/>
                <a:gd name="connsiteX146" fmla="*/ 367860 w 784598"/>
                <a:gd name="connsiteY146" fmla="*/ 965835 h 988923"/>
                <a:gd name="connsiteX147" fmla="*/ 368317 w 784598"/>
                <a:gd name="connsiteY147" fmla="*/ 969950 h 988923"/>
                <a:gd name="connsiteX148" fmla="*/ 369460 w 784598"/>
                <a:gd name="connsiteY148" fmla="*/ 973379 h 988923"/>
                <a:gd name="connsiteX149" fmla="*/ 372203 w 784598"/>
                <a:gd name="connsiteY149" fmla="*/ 977494 h 988923"/>
                <a:gd name="connsiteX150" fmla="*/ 373346 w 784598"/>
                <a:gd name="connsiteY150" fmla="*/ 978637 h 988923"/>
                <a:gd name="connsiteX151" fmla="*/ 382033 w 784598"/>
                <a:gd name="connsiteY151" fmla="*/ 983209 h 988923"/>
                <a:gd name="connsiteX152" fmla="*/ 386833 w 784598"/>
                <a:gd name="connsiteY152" fmla="*/ 984580 h 988923"/>
                <a:gd name="connsiteX153" fmla="*/ 411065 w 784598"/>
                <a:gd name="connsiteY153" fmla="*/ 988238 h 988923"/>
                <a:gd name="connsiteX154" fmla="*/ 423181 w 784598"/>
                <a:gd name="connsiteY154" fmla="*/ 988924 h 988923"/>
                <a:gd name="connsiteX155" fmla="*/ 423181 w 784598"/>
                <a:gd name="connsiteY155" fmla="*/ 988924 h 988923"/>
                <a:gd name="connsiteX156" fmla="*/ 432553 w 784598"/>
                <a:gd name="connsiteY156" fmla="*/ 987781 h 988923"/>
                <a:gd name="connsiteX157" fmla="*/ 445355 w 784598"/>
                <a:gd name="connsiteY157" fmla="*/ 977494 h 988923"/>
                <a:gd name="connsiteX158" fmla="*/ 451299 w 784598"/>
                <a:gd name="connsiteY158" fmla="*/ 963092 h 988923"/>
                <a:gd name="connsiteX159" fmla="*/ 451299 w 784598"/>
                <a:gd name="connsiteY159" fmla="*/ 963092 h 988923"/>
                <a:gd name="connsiteX160" fmla="*/ 455185 w 784598"/>
                <a:gd name="connsiteY160" fmla="*/ 950976 h 988923"/>
                <a:gd name="connsiteX161" fmla="*/ 456556 w 784598"/>
                <a:gd name="connsiteY161" fmla="*/ 947318 h 988923"/>
                <a:gd name="connsiteX162" fmla="*/ 459528 w 784598"/>
                <a:gd name="connsiteY162" fmla="*/ 939089 h 988923"/>
                <a:gd name="connsiteX163" fmla="*/ 461128 w 784598"/>
                <a:gd name="connsiteY163" fmla="*/ 935203 h 988923"/>
                <a:gd name="connsiteX164" fmla="*/ 464329 w 784598"/>
                <a:gd name="connsiteY164" fmla="*/ 926744 h 988923"/>
                <a:gd name="connsiteX165" fmla="*/ 465472 w 784598"/>
                <a:gd name="connsiteY165" fmla="*/ 923773 h 988923"/>
                <a:gd name="connsiteX166" fmla="*/ 486046 w 784598"/>
                <a:gd name="connsiteY166" fmla="*/ 875081 h 988923"/>
                <a:gd name="connsiteX167" fmla="*/ 489932 w 784598"/>
                <a:gd name="connsiteY167" fmla="*/ 865251 h 988923"/>
                <a:gd name="connsiteX168" fmla="*/ 533823 w 784598"/>
                <a:gd name="connsiteY168" fmla="*/ 762838 h 988923"/>
                <a:gd name="connsiteX169" fmla="*/ 536795 w 784598"/>
                <a:gd name="connsiteY169" fmla="*/ 704545 h 988923"/>
                <a:gd name="connsiteX170" fmla="*/ 503877 w 784598"/>
                <a:gd name="connsiteY170" fmla="*/ 654482 h 988923"/>
                <a:gd name="connsiteX171" fmla="*/ 478273 w 784598"/>
                <a:gd name="connsiteY171" fmla="*/ 561442 h 988923"/>
                <a:gd name="connsiteX172" fmla="*/ 577029 w 784598"/>
                <a:gd name="connsiteY172" fmla="*/ 711860 h 988923"/>
                <a:gd name="connsiteX173" fmla="*/ 536795 w 784598"/>
                <a:gd name="connsiteY173" fmla="*/ 704545 h 988923"/>
                <a:gd name="connsiteX174" fmla="*/ 90339 w 784598"/>
                <a:gd name="connsiteY174" fmla="*/ 624078 h 988923"/>
                <a:gd name="connsiteX175" fmla="*/ 29760 w 784598"/>
                <a:gd name="connsiteY175" fmla="*/ 495833 h 988923"/>
                <a:gd name="connsiteX176" fmla="*/ 77080 w 784598"/>
                <a:gd name="connsiteY176" fmla="*/ 215341 h 988923"/>
                <a:gd name="connsiteX177" fmla="*/ 216755 w 784598"/>
                <a:gd name="connsiteY177" fmla="*/ 65380 h 988923"/>
                <a:gd name="connsiteX178" fmla="*/ 374718 w 784598"/>
                <a:gd name="connsiteY178" fmla="*/ 21946 h 988923"/>
                <a:gd name="connsiteX179" fmla="*/ 519879 w 784598"/>
                <a:gd name="connsiteY179" fmla="*/ 40234 h 988923"/>
                <a:gd name="connsiteX180" fmla="*/ 679670 w 784598"/>
                <a:gd name="connsiteY180" fmla="*/ 140360 h 988923"/>
                <a:gd name="connsiteX181" fmla="*/ 757394 w 784598"/>
                <a:gd name="connsiteY181" fmla="*/ 331927 h 988923"/>
                <a:gd name="connsiteX182" fmla="*/ 742992 w 784598"/>
                <a:gd name="connsiteY182" fmla="*/ 514579 h 988923"/>
                <a:gd name="connsiteX183" fmla="*/ 633493 w 784598"/>
                <a:gd name="connsiteY183" fmla="*/ 677570 h 988923"/>
                <a:gd name="connsiteX184" fmla="*/ 582744 w 784598"/>
                <a:gd name="connsiteY184" fmla="*/ 569900 h 988923"/>
                <a:gd name="connsiteX185" fmla="*/ 509592 w 784598"/>
                <a:gd name="connsiteY185" fmla="*/ 439369 h 988923"/>
                <a:gd name="connsiteX186" fmla="*/ 456328 w 784598"/>
                <a:gd name="connsiteY186" fmla="*/ 398450 h 988923"/>
                <a:gd name="connsiteX187" fmla="*/ 493818 w 784598"/>
                <a:gd name="connsiteY187" fmla="*/ 259461 h 988923"/>
                <a:gd name="connsiteX188" fmla="*/ 423638 w 784598"/>
                <a:gd name="connsiteY188" fmla="*/ 200482 h 988923"/>
                <a:gd name="connsiteX189" fmla="*/ 292193 w 784598"/>
                <a:gd name="connsiteY189" fmla="*/ 250546 h 988923"/>
                <a:gd name="connsiteX190" fmla="*/ 297222 w 784598"/>
                <a:gd name="connsiteY190" fmla="*/ 389534 h 988923"/>
                <a:gd name="connsiteX191" fmla="*/ 249902 w 784598"/>
                <a:gd name="connsiteY191" fmla="*/ 440741 h 988923"/>
                <a:gd name="connsiteX192" fmla="*/ 114571 w 784598"/>
                <a:gd name="connsiteY192" fmla="*/ 625678 h 988923"/>
                <a:gd name="connsiteX193" fmla="*/ 90339 w 784598"/>
                <a:gd name="connsiteY193" fmla="*/ 624078 h 988923"/>
                <a:gd name="connsiteX194" fmla="*/ 394377 w 784598"/>
                <a:gd name="connsiteY194" fmla="*/ 404165 h 988923"/>
                <a:gd name="connsiteX195" fmla="*/ 299508 w 784598"/>
                <a:gd name="connsiteY195" fmla="*/ 284378 h 988923"/>
                <a:gd name="connsiteX196" fmla="*/ 398263 w 784598"/>
                <a:gd name="connsiteY196" fmla="*/ 218542 h 988923"/>
                <a:gd name="connsiteX197" fmla="*/ 481245 w 784598"/>
                <a:gd name="connsiteY197" fmla="*/ 290551 h 988923"/>
                <a:gd name="connsiteX198" fmla="*/ 394377 w 784598"/>
                <a:gd name="connsiteY198" fmla="*/ 404165 h 988923"/>
                <a:gd name="connsiteX199" fmla="*/ 181551 w 784598"/>
                <a:gd name="connsiteY199" fmla="*/ 701345 h 988923"/>
                <a:gd name="connsiteX200" fmla="*/ 181093 w 784598"/>
                <a:gd name="connsiteY200" fmla="*/ 684657 h 988923"/>
                <a:gd name="connsiteX201" fmla="*/ 274819 w 784598"/>
                <a:gd name="connsiteY201" fmla="*/ 563956 h 988923"/>
                <a:gd name="connsiteX202" fmla="*/ 251959 w 784598"/>
                <a:gd name="connsiteY202" fmla="*/ 662026 h 988923"/>
                <a:gd name="connsiteX203" fmla="*/ 207840 w 784598"/>
                <a:gd name="connsiteY203" fmla="*/ 717575 h 988923"/>
                <a:gd name="connsiteX204" fmla="*/ 181551 w 784598"/>
                <a:gd name="connsiteY204" fmla="*/ 701345 h 988923"/>
                <a:gd name="connsiteX205" fmla="*/ 356658 w 784598"/>
                <a:gd name="connsiteY205" fmla="*/ 739750 h 988923"/>
                <a:gd name="connsiteX206" fmla="*/ 389119 w 784598"/>
                <a:gd name="connsiteY206" fmla="*/ 734492 h 988923"/>
                <a:gd name="connsiteX207" fmla="*/ 356658 w 784598"/>
                <a:gd name="connsiteY207" fmla="*/ 739750 h 988923"/>
                <a:gd name="connsiteX208" fmla="*/ 435525 w 784598"/>
                <a:gd name="connsiteY208" fmla="*/ 946404 h 988923"/>
                <a:gd name="connsiteX209" fmla="*/ 405350 w 784598"/>
                <a:gd name="connsiteY209" fmla="*/ 965149 h 988923"/>
                <a:gd name="connsiteX210" fmla="*/ 391177 w 784598"/>
                <a:gd name="connsiteY210" fmla="*/ 931774 h 988923"/>
                <a:gd name="connsiteX211" fmla="*/ 418380 w 784598"/>
                <a:gd name="connsiteY211" fmla="*/ 768325 h 988923"/>
                <a:gd name="connsiteX212" fmla="*/ 406950 w 784598"/>
                <a:gd name="connsiteY212" fmla="*/ 717804 h 988923"/>
                <a:gd name="connsiteX213" fmla="*/ 342256 w 784598"/>
                <a:gd name="connsiteY213" fmla="*/ 713689 h 988923"/>
                <a:gd name="connsiteX214" fmla="*/ 304537 w 784598"/>
                <a:gd name="connsiteY214" fmla="*/ 830047 h 988923"/>
                <a:gd name="connsiteX215" fmla="*/ 318025 w 784598"/>
                <a:gd name="connsiteY215" fmla="*/ 898855 h 988923"/>
                <a:gd name="connsiteX216" fmla="*/ 320539 w 784598"/>
                <a:gd name="connsiteY216" fmla="*/ 930402 h 988923"/>
                <a:gd name="connsiteX217" fmla="*/ 304766 w 784598"/>
                <a:gd name="connsiteY217" fmla="*/ 954862 h 988923"/>
                <a:gd name="connsiteX218" fmla="*/ 273676 w 784598"/>
                <a:gd name="connsiteY218" fmla="*/ 944804 h 988923"/>
                <a:gd name="connsiteX219" fmla="*/ 264075 w 784598"/>
                <a:gd name="connsiteY219" fmla="*/ 924687 h 988923"/>
                <a:gd name="connsiteX220" fmla="*/ 229557 w 784598"/>
                <a:gd name="connsiteY220" fmla="*/ 779297 h 988923"/>
                <a:gd name="connsiteX221" fmla="*/ 261789 w 784598"/>
                <a:gd name="connsiteY221" fmla="*/ 683971 h 988923"/>
                <a:gd name="connsiteX222" fmla="*/ 298594 w 784598"/>
                <a:gd name="connsiteY222" fmla="*/ 590017 h 988923"/>
                <a:gd name="connsiteX223" fmla="*/ 299965 w 784598"/>
                <a:gd name="connsiteY223" fmla="*/ 519836 h 988923"/>
                <a:gd name="connsiteX224" fmla="*/ 291050 w 784598"/>
                <a:gd name="connsiteY224" fmla="*/ 504977 h 988923"/>
                <a:gd name="connsiteX225" fmla="*/ 278477 w 784598"/>
                <a:gd name="connsiteY225" fmla="*/ 516407 h 988923"/>
                <a:gd name="connsiteX226" fmla="*/ 189552 w 784598"/>
                <a:gd name="connsiteY226" fmla="*/ 648310 h 988923"/>
                <a:gd name="connsiteX227" fmla="*/ 156176 w 784598"/>
                <a:gd name="connsiteY227" fmla="*/ 677570 h 988923"/>
                <a:gd name="connsiteX228" fmla="*/ 129887 w 784598"/>
                <a:gd name="connsiteY228" fmla="*/ 674827 h 988923"/>
                <a:gd name="connsiteX229" fmla="*/ 125315 w 784598"/>
                <a:gd name="connsiteY229" fmla="*/ 651510 h 988923"/>
                <a:gd name="connsiteX230" fmla="*/ 138117 w 784598"/>
                <a:gd name="connsiteY230" fmla="*/ 629793 h 988923"/>
                <a:gd name="connsiteX231" fmla="*/ 280992 w 784598"/>
                <a:gd name="connsiteY231" fmla="*/ 434569 h 988923"/>
                <a:gd name="connsiteX232" fmla="*/ 335398 w 784598"/>
                <a:gd name="connsiteY232" fmla="*/ 416281 h 988923"/>
                <a:gd name="connsiteX233" fmla="*/ 409693 w 784598"/>
                <a:gd name="connsiteY233" fmla="*/ 423367 h 988923"/>
                <a:gd name="connsiteX234" fmla="*/ 505020 w 784598"/>
                <a:gd name="connsiteY234" fmla="*/ 469544 h 988923"/>
                <a:gd name="connsiteX235" fmla="*/ 598974 w 784598"/>
                <a:gd name="connsiteY235" fmla="*/ 661111 h 988923"/>
                <a:gd name="connsiteX236" fmla="*/ 600346 w 784598"/>
                <a:gd name="connsiteY236" fmla="*/ 664083 h 988923"/>
                <a:gd name="connsiteX237" fmla="*/ 599431 w 784598"/>
                <a:gd name="connsiteY237" fmla="*/ 693572 h 988923"/>
                <a:gd name="connsiteX238" fmla="*/ 575200 w 784598"/>
                <a:gd name="connsiteY238" fmla="*/ 678942 h 988923"/>
                <a:gd name="connsiteX239" fmla="*/ 520564 w 784598"/>
                <a:gd name="connsiteY239" fmla="*/ 593903 h 988923"/>
                <a:gd name="connsiteX240" fmla="*/ 484217 w 784598"/>
                <a:gd name="connsiteY240" fmla="*/ 522808 h 988923"/>
                <a:gd name="connsiteX241" fmla="*/ 466843 w 784598"/>
                <a:gd name="connsiteY241" fmla="*/ 512064 h 988923"/>
                <a:gd name="connsiteX242" fmla="*/ 455413 w 784598"/>
                <a:gd name="connsiteY242" fmla="*/ 528752 h 988923"/>
                <a:gd name="connsiteX243" fmla="*/ 455413 w 784598"/>
                <a:gd name="connsiteY243" fmla="*/ 565785 h 988923"/>
                <a:gd name="connsiteX244" fmla="*/ 491304 w 784598"/>
                <a:gd name="connsiteY244" fmla="*/ 674827 h 988923"/>
                <a:gd name="connsiteX245" fmla="*/ 507077 w 784598"/>
                <a:gd name="connsiteY245" fmla="*/ 779526 h 988923"/>
                <a:gd name="connsiteX246" fmla="*/ 435525 w 784598"/>
                <a:gd name="connsiteY246" fmla="*/ 946404 h 98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84598" h="988923">
                  <a:moveTo>
                    <a:pt x="533823" y="762838"/>
                  </a:moveTo>
                  <a:cubicBezTo>
                    <a:pt x="537938" y="752780"/>
                    <a:pt x="543653" y="748208"/>
                    <a:pt x="554854" y="746836"/>
                  </a:cubicBezTo>
                  <a:cubicBezTo>
                    <a:pt x="581829" y="743636"/>
                    <a:pt x="605832" y="730606"/>
                    <a:pt x="626178" y="714375"/>
                  </a:cubicBezTo>
                  <a:cubicBezTo>
                    <a:pt x="703673" y="653110"/>
                    <a:pt x="753508" y="573329"/>
                    <a:pt x="777282" y="477317"/>
                  </a:cubicBezTo>
                  <a:cubicBezTo>
                    <a:pt x="788712" y="430911"/>
                    <a:pt x="783912" y="384277"/>
                    <a:pt x="781626" y="337642"/>
                  </a:cubicBezTo>
                  <a:cubicBezTo>
                    <a:pt x="779568" y="299237"/>
                    <a:pt x="771796" y="261518"/>
                    <a:pt x="758308" y="225857"/>
                  </a:cubicBezTo>
                  <a:cubicBezTo>
                    <a:pt x="751222" y="207112"/>
                    <a:pt x="742764" y="189509"/>
                    <a:pt x="733391" y="173050"/>
                  </a:cubicBezTo>
                  <a:cubicBezTo>
                    <a:pt x="732248" y="170993"/>
                    <a:pt x="730876" y="168935"/>
                    <a:pt x="729733" y="166878"/>
                  </a:cubicBezTo>
                  <a:cubicBezTo>
                    <a:pt x="729505" y="166421"/>
                    <a:pt x="729276" y="166192"/>
                    <a:pt x="729048" y="165735"/>
                  </a:cubicBezTo>
                  <a:cubicBezTo>
                    <a:pt x="727905" y="163678"/>
                    <a:pt x="726533" y="161849"/>
                    <a:pt x="725161" y="159791"/>
                  </a:cubicBezTo>
                  <a:cubicBezTo>
                    <a:pt x="724933" y="159563"/>
                    <a:pt x="724704" y="159106"/>
                    <a:pt x="724476" y="158877"/>
                  </a:cubicBezTo>
                  <a:cubicBezTo>
                    <a:pt x="718989" y="150419"/>
                    <a:pt x="713046" y="142189"/>
                    <a:pt x="706873" y="134417"/>
                  </a:cubicBezTo>
                  <a:cubicBezTo>
                    <a:pt x="706645" y="134188"/>
                    <a:pt x="706416" y="133731"/>
                    <a:pt x="706188" y="133502"/>
                  </a:cubicBezTo>
                  <a:cubicBezTo>
                    <a:pt x="704816" y="131674"/>
                    <a:pt x="703444" y="130073"/>
                    <a:pt x="701844" y="128245"/>
                  </a:cubicBezTo>
                  <a:cubicBezTo>
                    <a:pt x="701387" y="127787"/>
                    <a:pt x="701158" y="127330"/>
                    <a:pt x="700701" y="126873"/>
                  </a:cubicBezTo>
                  <a:cubicBezTo>
                    <a:pt x="699330" y="125273"/>
                    <a:pt x="697729" y="123444"/>
                    <a:pt x="696358" y="121844"/>
                  </a:cubicBezTo>
                  <a:cubicBezTo>
                    <a:pt x="696129" y="121615"/>
                    <a:pt x="695672" y="121158"/>
                    <a:pt x="695443" y="120929"/>
                  </a:cubicBezTo>
                  <a:cubicBezTo>
                    <a:pt x="690643" y="115672"/>
                    <a:pt x="685614" y="110414"/>
                    <a:pt x="680584" y="105385"/>
                  </a:cubicBezTo>
                  <a:cubicBezTo>
                    <a:pt x="680356" y="105156"/>
                    <a:pt x="680127" y="104927"/>
                    <a:pt x="679899" y="104699"/>
                  </a:cubicBezTo>
                  <a:cubicBezTo>
                    <a:pt x="678527" y="103327"/>
                    <a:pt x="676927" y="101956"/>
                    <a:pt x="675555" y="100584"/>
                  </a:cubicBezTo>
                  <a:cubicBezTo>
                    <a:pt x="674869" y="100127"/>
                    <a:pt x="674412" y="99441"/>
                    <a:pt x="673726" y="98984"/>
                  </a:cubicBezTo>
                  <a:cubicBezTo>
                    <a:pt x="672355" y="97612"/>
                    <a:pt x="670983" y="96469"/>
                    <a:pt x="669383" y="95098"/>
                  </a:cubicBezTo>
                  <a:cubicBezTo>
                    <a:pt x="668697" y="94412"/>
                    <a:pt x="668011" y="93955"/>
                    <a:pt x="667326" y="93269"/>
                  </a:cubicBezTo>
                  <a:cubicBezTo>
                    <a:pt x="665954" y="92126"/>
                    <a:pt x="664354" y="90754"/>
                    <a:pt x="662982" y="89611"/>
                  </a:cubicBezTo>
                  <a:cubicBezTo>
                    <a:pt x="662296" y="89154"/>
                    <a:pt x="661839" y="88697"/>
                    <a:pt x="661153" y="88240"/>
                  </a:cubicBezTo>
                  <a:cubicBezTo>
                    <a:pt x="657724" y="85496"/>
                    <a:pt x="654524" y="82753"/>
                    <a:pt x="650866" y="80239"/>
                  </a:cubicBezTo>
                  <a:cubicBezTo>
                    <a:pt x="650638" y="80010"/>
                    <a:pt x="650409" y="80010"/>
                    <a:pt x="650409" y="79781"/>
                  </a:cubicBezTo>
                  <a:cubicBezTo>
                    <a:pt x="649038" y="78638"/>
                    <a:pt x="647666" y="77724"/>
                    <a:pt x="646066" y="76581"/>
                  </a:cubicBezTo>
                  <a:cubicBezTo>
                    <a:pt x="645151" y="75895"/>
                    <a:pt x="644237" y="75209"/>
                    <a:pt x="643323" y="74524"/>
                  </a:cubicBezTo>
                  <a:cubicBezTo>
                    <a:pt x="641951" y="73609"/>
                    <a:pt x="640579" y="72695"/>
                    <a:pt x="639208" y="71780"/>
                  </a:cubicBezTo>
                  <a:cubicBezTo>
                    <a:pt x="638065" y="71095"/>
                    <a:pt x="637150" y="70409"/>
                    <a:pt x="636007" y="69723"/>
                  </a:cubicBezTo>
                  <a:cubicBezTo>
                    <a:pt x="634636" y="68809"/>
                    <a:pt x="633264" y="67894"/>
                    <a:pt x="632121" y="66980"/>
                  </a:cubicBezTo>
                  <a:cubicBezTo>
                    <a:pt x="630978" y="66294"/>
                    <a:pt x="629835" y="65608"/>
                    <a:pt x="628692" y="64694"/>
                  </a:cubicBezTo>
                  <a:cubicBezTo>
                    <a:pt x="627321" y="63779"/>
                    <a:pt x="626178" y="63094"/>
                    <a:pt x="624806" y="62179"/>
                  </a:cubicBezTo>
                  <a:cubicBezTo>
                    <a:pt x="623206" y="61265"/>
                    <a:pt x="621606" y="60350"/>
                    <a:pt x="620005" y="59436"/>
                  </a:cubicBezTo>
                  <a:cubicBezTo>
                    <a:pt x="618177" y="58293"/>
                    <a:pt x="616576" y="57379"/>
                    <a:pt x="614748" y="56236"/>
                  </a:cubicBezTo>
                  <a:cubicBezTo>
                    <a:pt x="613147" y="55321"/>
                    <a:pt x="611776" y="54407"/>
                    <a:pt x="610176" y="53721"/>
                  </a:cubicBezTo>
                  <a:cubicBezTo>
                    <a:pt x="609033" y="53035"/>
                    <a:pt x="607890" y="52349"/>
                    <a:pt x="606747" y="51892"/>
                  </a:cubicBezTo>
                  <a:cubicBezTo>
                    <a:pt x="605375" y="51206"/>
                    <a:pt x="603775" y="50292"/>
                    <a:pt x="602403" y="49606"/>
                  </a:cubicBezTo>
                  <a:cubicBezTo>
                    <a:pt x="601260" y="48920"/>
                    <a:pt x="600117" y="48463"/>
                    <a:pt x="598746" y="47777"/>
                  </a:cubicBezTo>
                  <a:cubicBezTo>
                    <a:pt x="597145" y="47092"/>
                    <a:pt x="595545" y="46177"/>
                    <a:pt x="594174" y="45491"/>
                  </a:cubicBezTo>
                  <a:cubicBezTo>
                    <a:pt x="593031" y="45034"/>
                    <a:pt x="591888" y="44348"/>
                    <a:pt x="590745" y="43891"/>
                  </a:cubicBezTo>
                  <a:cubicBezTo>
                    <a:pt x="588916" y="42977"/>
                    <a:pt x="587087" y="42062"/>
                    <a:pt x="585030" y="41377"/>
                  </a:cubicBezTo>
                  <a:cubicBezTo>
                    <a:pt x="584115" y="40919"/>
                    <a:pt x="583429" y="40691"/>
                    <a:pt x="582515" y="40234"/>
                  </a:cubicBezTo>
                  <a:cubicBezTo>
                    <a:pt x="579772" y="39091"/>
                    <a:pt x="577029" y="37948"/>
                    <a:pt x="574285" y="36576"/>
                  </a:cubicBezTo>
                  <a:cubicBezTo>
                    <a:pt x="573371" y="36119"/>
                    <a:pt x="572685" y="35890"/>
                    <a:pt x="571771" y="35433"/>
                  </a:cubicBezTo>
                  <a:cubicBezTo>
                    <a:pt x="569713" y="34519"/>
                    <a:pt x="567885" y="33833"/>
                    <a:pt x="565827" y="32918"/>
                  </a:cubicBezTo>
                  <a:cubicBezTo>
                    <a:pt x="564684" y="32461"/>
                    <a:pt x="563770" y="32004"/>
                    <a:pt x="562627" y="31775"/>
                  </a:cubicBezTo>
                  <a:cubicBezTo>
                    <a:pt x="560798" y="31090"/>
                    <a:pt x="558969" y="30404"/>
                    <a:pt x="556912" y="29718"/>
                  </a:cubicBezTo>
                  <a:cubicBezTo>
                    <a:pt x="555769" y="29261"/>
                    <a:pt x="554854" y="29032"/>
                    <a:pt x="553711" y="28575"/>
                  </a:cubicBezTo>
                  <a:cubicBezTo>
                    <a:pt x="551654" y="27889"/>
                    <a:pt x="549597" y="27203"/>
                    <a:pt x="547539" y="26518"/>
                  </a:cubicBezTo>
                  <a:cubicBezTo>
                    <a:pt x="546625" y="26289"/>
                    <a:pt x="545710" y="25832"/>
                    <a:pt x="544796" y="25603"/>
                  </a:cubicBezTo>
                  <a:cubicBezTo>
                    <a:pt x="541824" y="24689"/>
                    <a:pt x="538852" y="23546"/>
                    <a:pt x="535881" y="22631"/>
                  </a:cubicBezTo>
                  <a:cubicBezTo>
                    <a:pt x="503877" y="12573"/>
                    <a:pt x="471415" y="5715"/>
                    <a:pt x="438726" y="2286"/>
                  </a:cubicBezTo>
                  <a:cubicBezTo>
                    <a:pt x="430953" y="1600"/>
                    <a:pt x="422952" y="914"/>
                    <a:pt x="415180" y="457"/>
                  </a:cubicBezTo>
                  <a:cubicBezTo>
                    <a:pt x="407636" y="0"/>
                    <a:pt x="399864" y="0"/>
                    <a:pt x="392091" y="0"/>
                  </a:cubicBezTo>
                  <a:cubicBezTo>
                    <a:pt x="387062" y="0"/>
                    <a:pt x="381804" y="229"/>
                    <a:pt x="376775" y="457"/>
                  </a:cubicBezTo>
                  <a:cubicBezTo>
                    <a:pt x="366488" y="914"/>
                    <a:pt x="356201" y="1829"/>
                    <a:pt x="345914" y="3200"/>
                  </a:cubicBezTo>
                  <a:cubicBezTo>
                    <a:pt x="335627" y="4572"/>
                    <a:pt x="325340" y="6172"/>
                    <a:pt x="314824" y="8230"/>
                  </a:cubicBezTo>
                  <a:cubicBezTo>
                    <a:pt x="312310" y="8687"/>
                    <a:pt x="309567" y="9373"/>
                    <a:pt x="307052" y="9830"/>
                  </a:cubicBezTo>
                  <a:cubicBezTo>
                    <a:pt x="301794" y="10973"/>
                    <a:pt x="296765" y="12344"/>
                    <a:pt x="291507" y="13716"/>
                  </a:cubicBezTo>
                  <a:cubicBezTo>
                    <a:pt x="261332" y="21717"/>
                    <a:pt x="233900" y="32918"/>
                    <a:pt x="208983" y="46634"/>
                  </a:cubicBezTo>
                  <a:cubicBezTo>
                    <a:pt x="203953" y="49378"/>
                    <a:pt x="198924" y="52349"/>
                    <a:pt x="194124" y="55321"/>
                  </a:cubicBezTo>
                  <a:cubicBezTo>
                    <a:pt x="191838" y="56693"/>
                    <a:pt x="189780" y="58064"/>
                    <a:pt x="187723" y="59436"/>
                  </a:cubicBezTo>
                  <a:cubicBezTo>
                    <a:pt x="177664" y="66065"/>
                    <a:pt x="167835" y="73152"/>
                    <a:pt x="158462" y="80696"/>
                  </a:cubicBezTo>
                  <a:cubicBezTo>
                    <a:pt x="155033" y="83668"/>
                    <a:pt x="151375" y="86411"/>
                    <a:pt x="147946" y="89383"/>
                  </a:cubicBezTo>
                  <a:cubicBezTo>
                    <a:pt x="144289" y="92583"/>
                    <a:pt x="140860" y="95783"/>
                    <a:pt x="137431" y="98984"/>
                  </a:cubicBezTo>
                  <a:cubicBezTo>
                    <a:pt x="133545" y="102641"/>
                    <a:pt x="129887" y="106299"/>
                    <a:pt x="126229" y="109957"/>
                  </a:cubicBezTo>
                  <a:cubicBezTo>
                    <a:pt x="123486" y="112700"/>
                    <a:pt x="120972" y="115443"/>
                    <a:pt x="118457" y="118415"/>
                  </a:cubicBezTo>
                  <a:cubicBezTo>
                    <a:pt x="112971" y="124358"/>
                    <a:pt x="107484" y="130759"/>
                    <a:pt x="102455" y="136931"/>
                  </a:cubicBezTo>
                  <a:cubicBezTo>
                    <a:pt x="99026" y="141046"/>
                    <a:pt x="95597" y="145390"/>
                    <a:pt x="92397" y="149733"/>
                  </a:cubicBezTo>
                  <a:cubicBezTo>
                    <a:pt x="84624" y="160020"/>
                    <a:pt x="77309" y="170764"/>
                    <a:pt x="70222" y="181737"/>
                  </a:cubicBezTo>
                  <a:cubicBezTo>
                    <a:pt x="67708" y="185852"/>
                    <a:pt x="64965" y="189967"/>
                    <a:pt x="62450" y="194310"/>
                  </a:cubicBezTo>
                  <a:cubicBezTo>
                    <a:pt x="58792" y="200482"/>
                    <a:pt x="55135" y="206883"/>
                    <a:pt x="51706" y="213284"/>
                  </a:cubicBezTo>
                  <a:cubicBezTo>
                    <a:pt x="48277" y="219685"/>
                    <a:pt x="44848" y="226314"/>
                    <a:pt x="41419" y="232943"/>
                  </a:cubicBezTo>
                  <a:cubicBezTo>
                    <a:pt x="40276" y="235458"/>
                    <a:pt x="38904" y="237744"/>
                    <a:pt x="37761" y="240259"/>
                  </a:cubicBezTo>
                  <a:cubicBezTo>
                    <a:pt x="37304" y="240944"/>
                    <a:pt x="37075" y="241859"/>
                    <a:pt x="36618" y="242545"/>
                  </a:cubicBezTo>
                  <a:cubicBezTo>
                    <a:pt x="35932" y="244145"/>
                    <a:pt x="35018" y="245974"/>
                    <a:pt x="34332" y="247574"/>
                  </a:cubicBezTo>
                  <a:cubicBezTo>
                    <a:pt x="33875" y="248488"/>
                    <a:pt x="33646" y="249403"/>
                    <a:pt x="33189" y="250317"/>
                  </a:cubicBezTo>
                  <a:cubicBezTo>
                    <a:pt x="32503" y="251917"/>
                    <a:pt x="31818" y="253517"/>
                    <a:pt x="31132" y="255118"/>
                  </a:cubicBezTo>
                  <a:cubicBezTo>
                    <a:pt x="30675" y="256032"/>
                    <a:pt x="30446" y="256946"/>
                    <a:pt x="29989" y="257861"/>
                  </a:cubicBezTo>
                  <a:cubicBezTo>
                    <a:pt x="29303" y="259461"/>
                    <a:pt x="28617" y="261061"/>
                    <a:pt x="28160" y="262433"/>
                  </a:cubicBezTo>
                  <a:cubicBezTo>
                    <a:pt x="27703" y="263347"/>
                    <a:pt x="27474" y="264262"/>
                    <a:pt x="27017" y="265176"/>
                  </a:cubicBezTo>
                  <a:cubicBezTo>
                    <a:pt x="26331" y="266776"/>
                    <a:pt x="25874" y="268376"/>
                    <a:pt x="25188" y="269748"/>
                  </a:cubicBezTo>
                  <a:cubicBezTo>
                    <a:pt x="24731" y="270662"/>
                    <a:pt x="24502" y="271577"/>
                    <a:pt x="24274" y="272491"/>
                  </a:cubicBezTo>
                  <a:cubicBezTo>
                    <a:pt x="23588" y="274091"/>
                    <a:pt x="23131" y="275692"/>
                    <a:pt x="22445" y="277292"/>
                  </a:cubicBezTo>
                  <a:cubicBezTo>
                    <a:pt x="22216" y="278206"/>
                    <a:pt x="21759" y="279121"/>
                    <a:pt x="21531" y="280035"/>
                  </a:cubicBezTo>
                  <a:cubicBezTo>
                    <a:pt x="21073" y="281635"/>
                    <a:pt x="20388" y="283235"/>
                    <a:pt x="19930" y="285064"/>
                  </a:cubicBezTo>
                  <a:cubicBezTo>
                    <a:pt x="19702" y="285979"/>
                    <a:pt x="19473" y="286664"/>
                    <a:pt x="19016" y="287579"/>
                  </a:cubicBezTo>
                  <a:cubicBezTo>
                    <a:pt x="18559" y="289179"/>
                    <a:pt x="17873" y="291008"/>
                    <a:pt x="17416" y="292608"/>
                  </a:cubicBezTo>
                  <a:cubicBezTo>
                    <a:pt x="17187" y="293522"/>
                    <a:pt x="16959" y="294208"/>
                    <a:pt x="16730" y="295123"/>
                  </a:cubicBezTo>
                  <a:cubicBezTo>
                    <a:pt x="16273" y="296951"/>
                    <a:pt x="15587" y="298780"/>
                    <a:pt x="15130" y="300380"/>
                  </a:cubicBezTo>
                  <a:cubicBezTo>
                    <a:pt x="14901" y="301066"/>
                    <a:pt x="14673" y="301981"/>
                    <a:pt x="14444" y="302666"/>
                  </a:cubicBezTo>
                  <a:cubicBezTo>
                    <a:pt x="13987" y="304495"/>
                    <a:pt x="13530" y="306324"/>
                    <a:pt x="13072" y="308153"/>
                  </a:cubicBezTo>
                  <a:cubicBezTo>
                    <a:pt x="12844" y="308839"/>
                    <a:pt x="12615" y="309524"/>
                    <a:pt x="12615" y="310210"/>
                  </a:cubicBezTo>
                  <a:cubicBezTo>
                    <a:pt x="12158" y="312039"/>
                    <a:pt x="11701" y="314096"/>
                    <a:pt x="11244" y="315925"/>
                  </a:cubicBezTo>
                  <a:cubicBezTo>
                    <a:pt x="11015" y="316611"/>
                    <a:pt x="11015" y="317068"/>
                    <a:pt x="10786" y="317754"/>
                  </a:cubicBezTo>
                  <a:cubicBezTo>
                    <a:pt x="10329" y="319811"/>
                    <a:pt x="9872" y="321869"/>
                    <a:pt x="9415" y="323926"/>
                  </a:cubicBezTo>
                  <a:cubicBezTo>
                    <a:pt x="9415" y="324383"/>
                    <a:pt x="9186" y="325069"/>
                    <a:pt x="9186" y="325526"/>
                  </a:cubicBezTo>
                  <a:cubicBezTo>
                    <a:pt x="8729" y="327584"/>
                    <a:pt x="8272" y="329870"/>
                    <a:pt x="7815" y="331927"/>
                  </a:cubicBezTo>
                  <a:cubicBezTo>
                    <a:pt x="7815" y="332384"/>
                    <a:pt x="7586" y="332842"/>
                    <a:pt x="7586" y="333299"/>
                  </a:cubicBezTo>
                  <a:cubicBezTo>
                    <a:pt x="7129" y="335585"/>
                    <a:pt x="6672" y="337871"/>
                    <a:pt x="6443" y="340157"/>
                  </a:cubicBezTo>
                  <a:cubicBezTo>
                    <a:pt x="6443" y="340385"/>
                    <a:pt x="6214" y="340843"/>
                    <a:pt x="6214" y="341071"/>
                  </a:cubicBezTo>
                  <a:cubicBezTo>
                    <a:pt x="5757" y="343586"/>
                    <a:pt x="5300" y="345872"/>
                    <a:pt x="5071" y="348386"/>
                  </a:cubicBezTo>
                  <a:cubicBezTo>
                    <a:pt x="5071" y="348615"/>
                    <a:pt x="5071" y="348615"/>
                    <a:pt x="5071" y="348844"/>
                  </a:cubicBezTo>
                  <a:cubicBezTo>
                    <a:pt x="4614" y="351358"/>
                    <a:pt x="4386" y="354101"/>
                    <a:pt x="3928" y="356616"/>
                  </a:cubicBezTo>
                  <a:cubicBezTo>
                    <a:pt x="-1101" y="395249"/>
                    <a:pt x="-1101" y="435026"/>
                    <a:pt x="2785" y="475031"/>
                  </a:cubicBezTo>
                  <a:cubicBezTo>
                    <a:pt x="8958" y="538353"/>
                    <a:pt x="32961" y="593903"/>
                    <a:pt x="72966" y="642823"/>
                  </a:cubicBezTo>
                  <a:cubicBezTo>
                    <a:pt x="84167" y="656539"/>
                    <a:pt x="97883" y="667969"/>
                    <a:pt x="106798" y="683971"/>
                  </a:cubicBezTo>
                  <a:cubicBezTo>
                    <a:pt x="113885" y="697001"/>
                    <a:pt x="127830" y="703859"/>
                    <a:pt x="143374" y="706831"/>
                  </a:cubicBezTo>
                  <a:cubicBezTo>
                    <a:pt x="165549" y="711175"/>
                    <a:pt x="180179" y="730606"/>
                    <a:pt x="200524" y="739292"/>
                  </a:cubicBezTo>
                  <a:cubicBezTo>
                    <a:pt x="205782" y="741578"/>
                    <a:pt x="204639" y="748436"/>
                    <a:pt x="205096" y="753694"/>
                  </a:cubicBezTo>
                  <a:cubicBezTo>
                    <a:pt x="208754" y="792099"/>
                    <a:pt x="217212" y="829361"/>
                    <a:pt x="226813" y="866623"/>
                  </a:cubicBezTo>
                  <a:cubicBezTo>
                    <a:pt x="230471" y="881024"/>
                    <a:pt x="234129" y="895198"/>
                    <a:pt x="237786" y="909599"/>
                  </a:cubicBezTo>
                  <a:cubicBezTo>
                    <a:pt x="238472" y="912800"/>
                    <a:pt x="239386" y="915772"/>
                    <a:pt x="240072" y="918972"/>
                  </a:cubicBezTo>
                  <a:cubicBezTo>
                    <a:pt x="240529" y="920572"/>
                    <a:pt x="240987" y="922401"/>
                    <a:pt x="241444" y="924001"/>
                  </a:cubicBezTo>
                  <a:cubicBezTo>
                    <a:pt x="242815" y="929488"/>
                    <a:pt x="244187" y="934745"/>
                    <a:pt x="245330" y="940232"/>
                  </a:cubicBezTo>
                  <a:cubicBezTo>
                    <a:pt x="245787" y="942061"/>
                    <a:pt x="246244" y="943661"/>
                    <a:pt x="246930" y="945490"/>
                  </a:cubicBezTo>
                  <a:cubicBezTo>
                    <a:pt x="247845" y="948004"/>
                    <a:pt x="248988" y="950747"/>
                    <a:pt x="250131" y="953262"/>
                  </a:cubicBezTo>
                  <a:cubicBezTo>
                    <a:pt x="251274" y="955777"/>
                    <a:pt x="252874" y="958291"/>
                    <a:pt x="254245" y="960577"/>
                  </a:cubicBezTo>
                  <a:cubicBezTo>
                    <a:pt x="258817" y="967892"/>
                    <a:pt x="267276" y="973150"/>
                    <a:pt x="277791" y="975665"/>
                  </a:cubicBezTo>
                  <a:cubicBezTo>
                    <a:pt x="281677" y="976579"/>
                    <a:pt x="285792" y="977265"/>
                    <a:pt x="290136" y="977494"/>
                  </a:cubicBezTo>
                  <a:cubicBezTo>
                    <a:pt x="291507" y="977494"/>
                    <a:pt x="293107" y="977494"/>
                    <a:pt x="294479" y="977494"/>
                  </a:cubicBezTo>
                  <a:cubicBezTo>
                    <a:pt x="300194" y="977494"/>
                    <a:pt x="306366" y="976579"/>
                    <a:pt x="312310" y="975208"/>
                  </a:cubicBezTo>
                  <a:cubicBezTo>
                    <a:pt x="315510" y="974522"/>
                    <a:pt x="318482" y="973379"/>
                    <a:pt x="320997" y="972007"/>
                  </a:cubicBezTo>
                  <a:cubicBezTo>
                    <a:pt x="323511" y="970636"/>
                    <a:pt x="325797" y="969035"/>
                    <a:pt x="327626" y="967207"/>
                  </a:cubicBezTo>
                  <a:cubicBezTo>
                    <a:pt x="330141" y="964692"/>
                    <a:pt x="332198" y="961949"/>
                    <a:pt x="333570" y="958748"/>
                  </a:cubicBezTo>
                  <a:cubicBezTo>
                    <a:pt x="334027" y="957834"/>
                    <a:pt x="334484" y="956691"/>
                    <a:pt x="334941" y="955548"/>
                  </a:cubicBezTo>
                  <a:cubicBezTo>
                    <a:pt x="336313" y="951433"/>
                    <a:pt x="337227" y="947090"/>
                    <a:pt x="337684" y="942518"/>
                  </a:cubicBezTo>
                  <a:cubicBezTo>
                    <a:pt x="337913" y="940232"/>
                    <a:pt x="338142" y="937946"/>
                    <a:pt x="338142" y="935888"/>
                  </a:cubicBezTo>
                  <a:cubicBezTo>
                    <a:pt x="338370" y="933602"/>
                    <a:pt x="338370" y="931316"/>
                    <a:pt x="338370" y="929259"/>
                  </a:cubicBezTo>
                  <a:cubicBezTo>
                    <a:pt x="338370" y="926973"/>
                    <a:pt x="338370" y="924687"/>
                    <a:pt x="338370" y="922630"/>
                  </a:cubicBezTo>
                  <a:cubicBezTo>
                    <a:pt x="338370" y="922630"/>
                    <a:pt x="338370" y="922401"/>
                    <a:pt x="338370" y="922401"/>
                  </a:cubicBezTo>
                  <a:cubicBezTo>
                    <a:pt x="338370" y="918058"/>
                    <a:pt x="338142" y="913486"/>
                    <a:pt x="337684" y="909142"/>
                  </a:cubicBezTo>
                  <a:cubicBezTo>
                    <a:pt x="337227" y="904570"/>
                    <a:pt x="336770" y="900227"/>
                    <a:pt x="335856" y="895655"/>
                  </a:cubicBezTo>
                  <a:cubicBezTo>
                    <a:pt x="335398" y="893369"/>
                    <a:pt x="334941" y="891083"/>
                    <a:pt x="334484" y="888797"/>
                  </a:cubicBezTo>
                  <a:cubicBezTo>
                    <a:pt x="327855" y="858622"/>
                    <a:pt x="322368" y="828446"/>
                    <a:pt x="318482" y="797814"/>
                  </a:cubicBezTo>
                  <a:cubicBezTo>
                    <a:pt x="315282" y="772439"/>
                    <a:pt x="323740" y="764210"/>
                    <a:pt x="347971" y="764210"/>
                  </a:cubicBezTo>
                  <a:cubicBezTo>
                    <a:pt x="362602" y="763981"/>
                    <a:pt x="377461" y="764210"/>
                    <a:pt x="395520" y="764210"/>
                  </a:cubicBezTo>
                  <a:cubicBezTo>
                    <a:pt x="388434" y="814502"/>
                    <a:pt x="382261" y="862051"/>
                    <a:pt x="375175" y="909142"/>
                  </a:cubicBezTo>
                  <a:cubicBezTo>
                    <a:pt x="375175" y="909599"/>
                    <a:pt x="374946" y="910285"/>
                    <a:pt x="374946" y="910742"/>
                  </a:cubicBezTo>
                  <a:cubicBezTo>
                    <a:pt x="373803" y="918743"/>
                    <a:pt x="372432" y="926516"/>
                    <a:pt x="371289" y="934288"/>
                  </a:cubicBezTo>
                  <a:cubicBezTo>
                    <a:pt x="371289" y="934288"/>
                    <a:pt x="371289" y="934288"/>
                    <a:pt x="371289" y="934517"/>
                  </a:cubicBezTo>
                  <a:cubicBezTo>
                    <a:pt x="370146" y="941603"/>
                    <a:pt x="369231" y="947547"/>
                    <a:pt x="368545" y="952805"/>
                  </a:cubicBezTo>
                  <a:cubicBezTo>
                    <a:pt x="368317" y="953948"/>
                    <a:pt x="368317" y="954862"/>
                    <a:pt x="368317" y="955777"/>
                  </a:cubicBezTo>
                  <a:cubicBezTo>
                    <a:pt x="368088" y="958748"/>
                    <a:pt x="367860" y="961263"/>
                    <a:pt x="367860" y="963549"/>
                  </a:cubicBezTo>
                  <a:cubicBezTo>
                    <a:pt x="367860" y="964235"/>
                    <a:pt x="367860" y="965149"/>
                    <a:pt x="367860" y="965835"/>
                  </a:cubicBezTo>
                  <a:cubicBezTo>
                    <a:pt x="367860" y="967207"/>
                    <a:pt x="368088" y="968578"/>
                    <a:pt x="368317" y="969950"/>
                  </a:cubicBezTo>
                  <a:cubicBezTo>
                    <a:pt x="368545" y="971093"/>
                    <a:pt x="369003" y="972236"/>
                    <a:pt x="369460" y="973379"/>
                  </a:cubicBezTo>
                  <a:cubicBezTo>
                    <a:pt x="370146" y="974979"/>
                    <a:pt x="371060" y="976351"/>
                    <a:pt x="372203" y="977494"/>
                  </a:cubicBezTo>
                  <a:cubicBezTo>
                    <a:pt x="372660" y="977951"/>
                    <a:pt x="372889" y="978179"/>
                    <a:pt x="373346" y="978637"/>
                  </a:cubicBezTo>
                  <a:cubicBezTo>
                    <a:pt x="375403" y="980465"/>
                    <a:pt x="378375" y="981837"/>
                    <a:pt x="382033" y="983209"/>
                  </a:cubicBezTo>
                  <a:cubicBezTo>
                    <a:pt x="383404" y="983666"/>
                    <a:pt x="385233" y="984123"/>
                    <a:pt x="386833" y="984580"/>
                  </a:cubicBezTo>
                  <a:cubicBezTo>
                    <a:pt x="393006" y="985952"/>
                    <a:pt x="401007" y="987095"/>
                    <a:pt x="411065" y="988238"/>
                  </a:cubicBezTo>
                  <a:cubicBezTo>
                    <a:pt x="415637" y="988695"/>
                    <a:pt x="419752" y="988924"/>
                    <a:pt x="423181" y="988924"/>
                  </a:cubicBezTo>
                  <a:cubicBezTo>
                    <a:pt x="423181" y="988924"/>
                    <a:pt x="423181" y="988924"/>
                    <a:pt x="423181" y="988924"/>
                  </a:cubicBezTo>
                  <a:cubicBezTo>
                    <a:pt x="426838" y="988924"/>
                    <a:pt x="429810" y="988466"/>
                    <a:pt x="432553" y="987781"/>
                  </a:cubicBezTo>
                  <a:cubicBezTo>
                    <a:pt x="438040" y="986180"/>
                    <a:pt x="441926" y="982980"/>
                    <a:pt x="445355" y="977494"/>
                  </a:cubicBezTo>
                  <a:cubicBezTo>
                    <a:pt x="447641" y="973836"/>
                    <a:pt x="449470" y="969035"/>
                    <a:pt x="451299" y="963092"/>
                  </a:cubicBezTo>
                  <a:cubicBezTo>
                    <a:pt x="451299" y="963092"/>
                    <a:pt x="451299" y="963092"/>
                    <a:pt x="451299" y="963092"/>
                  </a:cubicBezTo>
                  <a:cubicBezTo>
                    <a:pt x="452442" y="958977"/>
                    <a:pt x="453813" y="955091"/>
                    <a:pt x="455185" y="950976"/>
                  </a:cubicBezTo>
                  <a:cubicBezTo>
                    <a:pt x="455642" y="949833"/>
                    <a:pt x="456099" y="948461"/>
                    <a:pt x="456556" y="947318"/>
                  </a:cubicBezTo>
                  <a:cubicBezTo>
                    <a:pt x="457471" y="944575"/>
                    <a:pt x="458614" y="941832"/>
                    <a:pt x="459528" y="939089"/>
                  </a:cubicBezTo>
                  <a:cubicBezTo>
                    <a:pt x="459985" y="937717"/>
                    <a:pt x="460443" y="936574"/>
                    <a:pt x="461128" y="935203"/>
                  </a:cubicBezTo>
                  <a:cubicBezTo>
                    <a:pt x="462271" y="932459"/>
                    <a:pt x="463414" y="929716"/>
                    <a:pt x="464329" y="926744"/>
                  </a:cubicBezTo>
                  <a:cubicBezTo>
                    <a:pt x="464786" y="925830"/>
                    <a:pt x="465243" y="924687"/>
                    <a:pt x="465472" y="923773"/>
                  </a:cubicBezTo>
                  <a:cubicBezTo>
                    <a:pt x="472101" y="907542"/>
                    <a:pt x="479416" y="891311"/>
                    <a:pt x="486046" y="875081"/>
                  </a:cubicBezTo>
                  <a:cubicBezTo>
                    <a:pt x="487417" y="871880"/>
                    <a:pt x="488789" y="868451"/>
                    <a:pt x="489932" y="865251"/>
                  </a:cubicBezTo>
                  <a:cubicBezTo>
                    <a:pt x="503648" y="830732"/>
                    <a:pt x="519650" y="797128"/>
                    <a:pt x="533823" y="762838"/>
                  </a:cubicBezTo>
                  <a:close/>
                  <a:moveTo>
                    <a:pt x="536795" y="704545"/>
                  </a:moveTo>
                  <a:cubicBezTo>
                    <a:pt x="527651" y="686714"/>
                    <a:pt x="517593" y="669798"/>
                    <a:pt x="503877" y="654482"/>
                  </a:cubicBezTo>
                  <a:cubicBezTo>
                    <a:pt x="482388" y="630936"/>
                    <a:pt x="472101" y="602361"/>
                    <a:pt x="478273" y="561442"/>
                  </a:cubicBezTo>
                  <a:cubicBezTo>
                    <a:pt x="511192" y="616763"/>
                    <a:pt x="528565" y="673913"/>
                    <a:pt x="577029" y="711860"/>
                  </a:cubicBezTo>
                  <a:cubicBezTo>
                    <a:pt x="547768" y="724662"/>
                    <a:pt x="547311" y="724891"/>
                    <a:pt x="536795" y="704545"/>
                  </a:cubicBezTo>
                  <a:close/>
                  <a:moveTo>
                    <a:pt x="90339" y="624078"/>
                  </a:moveTo>
                  <a:cubicBezTo>
                    <a:pt x="59250" y="586359"/>
                    <a:pt x="37761" y="543839"/>
                    <a:pt x="29760" y="495833"/>
                  </a:cubicBezTo>
                  <a:cubicBezTo>
                    <a:pt x="13530" y="397307"/>
                    <a:pt x="27703" y="303124"/>
                    <a:pt x="77080" y="215341"/>
                  </a:cubicBezTo>
                  <a:cubicBezTo>
                    <a:pt x="111599" y="154305"/>
                    <a:pt x="156405" y="101727"/>
                    <a:pt x="216755" y="65380"/>
                  </a:cubicBezTo>
                  <a:cubicBezTo>
                    <a:pt x="264761" y="36576"/>
                    <a:pt x="318482" y="21946"/>
                    <a:pt x="374718" y="21946"/>
                  </a:cubicBezTo>
                  <a:cubicBezTo>
                    <a:pt x="423638" y="21946"/>
                    <a:pt x="473016" y="26060"/>
                    <a:pt x="519879" y="40234"/>
                  </a:cubicBezTo>
                  <a:cubicBezTo>
                    <a:pt x="581601" y="58750"/>
                    <a:pt x="635779" y="90983"/>
                    <a:pt x="679670" y="140360"/>
                  </a:cubicBezTo>
                  <a:cubicBezTo>
                    <a:pt x="728590" y="195453"/>
                    <a:pt x="748936" y="261290"/>
                    <a:pt x="757394" y="331927"/>
                  </a:cubicBezTo>
                  <a:cubicBezTo>
                    <a:pt x="764709" y="393649"/>
                    <a:pt x="764938" y="454914"/>
                    <a:pt x="742992" y="514579"/>
                  </a:cubicBezTo>
                  <a:cubicBezTo>
                    <a:pt x="719675" y="577444"/>
                    <a:pt x="685156" y="632079"/>
                    <a:pt x="633493" y="677570"/>
                  </a:cubicBezTo>
                  <a:cubicBezTo>
                    <a:pt x="616119" y="640309"/>
                    <a:pt x="600117" y="604876"/>
                    <a:pt x="582744" y="569900"/>
                  </a:cubicBezTo>
                  <a:cubicBezTo>
                    <a:pt x="560569" y="525094"/>
                    <a:pt x="537938" y="480517"/>
                    <a:pt x="509592" y="439369"/>
                  </a:cubicBezTo>
                  <a:cubicBezTo>
                    <a:pt x="494504" y="417424"/>
                    <a:pt x="481702" y="408051"/>
                    <a:pt x="456328" y="398450"/>
                  </a:cubicBezTo>
                  <a:cubicBezTo>
                    <a:pt x="503877" y="357530"/>
                    <a:pt x="507534" y="313182"/>
                    <a:pt x="493818" y="259461"/>
                  </a:cubicBezTo>
                  <a:cubicBezTo>
                    <a:pt x="486274" y="230429"/>
                    <a:pt x="454728" y="204368"/>
                    <a:pt x="423638" y="200482"/>
                  </a:cubicBezTo>
                  <a:cubicBezTo>
                    <a:pt x="348657" y="189509"/>
                    <a:pt x="320539" y="208255"/>
                    <a:pt x="292193" y="250546"/>
                  </a:cubicBezTo>
                  <a:cubicBezTo>
                    <a:pt x="251959" y="324841"/>
                    <a:pt x="294936" y="384962"/>
                    <a:pt x="297222" y="389534"/>
                  </a:cubicBezTo>
                  <a:cubicBezTo>
                    <a:pt x="273219" y="399821"/>
                    <a:pt x="261332" y="420395"/>
                    <a:pt x="249902" y="440741"/>
                  </a:cubicBezTo>
                  <a:cubicBezTo>
                    <a:pt x="212183" y="507949"/>
                    <a:pt x="160748" y="564871"/>
                    <a:pt x="114571" y="625678"/>
                  </a:cubicBezTo>
                  <a:cubicBezTo>
                    <a:pt x="104970" y="638708"/>
                    <a:pt x="98569" y="634136"/>
                    <a:pt x="90339" y="624078"/>
                  </a:cubicBezTo>
                  <a:close/>
                  <a:moveTo>
                    <a:pt x="394377" y="404165"/>
                  </a:moveTo>
                  <a:cubicBezTo>
                    <a:pt x="334255" y="410108"/>
                    <a:pt x="280763" y="343814"/>
                    <a:pt x="299508" y="284378"/>
                  </a:cubicBezTo>
                  <a:cubicBezTo>
                    <a:pt x="314367" y="237287"/>
                    <a:pt x="340656" y="216256"/>
                    <a:pt x="398263" y="218542"/>
                  </a:cubicBezTo>
                  <a:cubicBezTo>
                    <a:pt x="407407" y="219913"/>
                    <a:pt x="476216" y="225171"/>
                    <a:pt x="481245" y="290551"/>
                  </a:cubicBezTo>
                  <a:cubicBezTo>
                    <a:pt x="485360" y="348386"/>
                    <a:pt x="465472" y="397307"/>
                    <a:pt x="394377" y="404165"/>
                  </a:cubicBezTo>
                  <a:close/>
                  <a:moveTo>
                    <a:pt x="181551" y="701345"/>
                  </a:moveTo>
                  <a:cubicBezTo>
                    <a:pt x="176293" y="696087"/>
                    <a:pt x="175607" y="690372"/>
                    <a:pt x="181093" y="684657"/>
                  </a:cubicBezTo>
                  <a:cubicBezTo>
                    <a:pt x="215612" y="648995"/>
                    <a:pt x="243273" y="607847"/>
                    <a:pt x="274819" y="563956"/>
                  </a:cubicBezTo>
                  <a:cubicBezTo>
                    <a:pt x="280992" y="603504"/>
                    <a:pt x="278477" y="634822"/>
                    <a:pt x="251959" y="662026"/>
                  </a:cubicBezTo>
                  <a:cubicBezTo>
                    <a:pt x="235957" y="678485"/>
                    <a:pt x="216526" y="692887"/>
                    <a:pt x="207840" y="717575"/>
                  </a:cubicBezTo>
                  <a:cubicBezTo>
                    <a:pt x="195038" y="714832"/>
                    <a:pt x="188409" y="707974"/>
                    <a:pt x="181551" y="701345"/>
                  </a:cubicBezTo>
                  <a:close/>
                  <a:moveTo>
                    <a:pt x="356658" y="739750"/>
                  </a:moveTo>
                  <a:cubicBezTo>
                    <a:pt x="374032" y="718490"/>
                    <a:pt x="374032" y="718490"/>
                    <a:pt x="389119" y="734492"/>
                  </a:cubicBezTo>
                  <a:cubicBezTo>
                    <a:pt x="379061" y="742264"/>
                    <a:pt x="367402" y="737921"/>
                    <a:pt x="356658" y="739750"/>
                  </a:cubicBezTo>
                  <a:close/>
                  <a:moveTo>
                    <a:pt x="435525" y="946404"/>
                  </a:moveTo>
                  <a:cubicBezTo>
                    <a:pt x="429810" y="960806"/>
                    <a:pt x="423181" y="970864"/>
                    <a:pt x="405350" y="965149"/>
                  </a:cubicBezTo>
                  <a:cubicBezTo>
                    <a:pt x="390720" y="960349"/>
                    <a:pt x="388662" y="954634"/>
                    <a:pt x="391177" y="931774"/>
                  </a:cubicBezTo>
                  <a:cubicBezTo>
                    <a:pt x="397120" y="876681"/>
                    <a:pt x="406493" y="822274"/>
                    <a:pt x="418380" y="768325"/>
                  </a:cubicBezTo>
                  <a:cubicBezTo>
                    <a:pt x="422495" y="749351"/>
                    <a:pt x="419295" y="733120"/>
                    <a:pt x="406950" y="717804"/>
                  </a:cubicBezTo>
                  <a:cubicBezTo>
                    <a:pt x="382033" y="686714"/>
                    <a:pt x="370374" y="685571"/>
                    <a:pt x="342256" y="713689"/>
                  </a:cubicBezTo>
                  <a:cubicBezTo>
                    <a:pt x="293793" y="762152"/>
                    <a:pt x="293565" y="762152"/>
                    <a:pt x="304537" y="830047"/>
                  </a:cubicBezTo>
                  <a:cubicBezTo>
                    <a:pt x="308195" y="853135"/>
                    <a:pt x="313910" y="875995"/>
                    <a:pt x="318025" y="898855"/>
                  </a:cubicBezTo>
                  <a:cubicBezTo>
                    <a:pt x="319854" y="909142"/>
                    <a:pt x="320311" y="919886"/>
                    <a:pt x="320539" y="930402"/>
                  </a:cubicBezTo>
                  <a:cubicBezTo>
                    <a:pt x="320768" y="941603"/>
                    <a:pt x="317796" y="951662"/>
                    <a:pt x="304766" y="954862"/>
                  </a:cubicBezTo>
                  <a:cubicBezTo>
                    <a:pt x="292193" y="957834"/>
                    <a:pt x="281220" y="955319"/>
                    <a:pt x="273676" y="944804"/>
                  </a:cubicBezTo>
                  <a:cubicBezTo>
                    <a:pt x="269562" y="938860"/>
                    <a:pt x="266818" y="931774"/>
                    <a:pt x="264075" y="924687"/>
                  </a:cubicBezTo>
                  <a:cubicBezTo>
                    <a:pt x="246473" y="877595"/>
                    <a:pt x="239615" y="827989"/>
                    <a:pt x="229557" y="779297"/>
                  </a:cubicBezTo>
                  <a:cubicBezTo>
                    <a:pt x="221556" y="741578"/>
                    <a:pt x="235500" y="709803"/>
                    <a:pt x="261789" y="683971"/>
                  </a:cubicBezTo>
                  <a:cubicBezTo>
                    <a:pt x="288764" y="657682"/>
                    <a:pt x="302251" y="628193"/>
                    <a:pt x="298594" y="590017"/>
                  </a:cubicBezTo>
                  <a:cubicBezTo>
                    <a:pt x="296536" y="566928"/>
                    <a:pt x="299508" y="543382"/>
                    <a:pt x="299965" y="519836"/>
                  </a:cubicBezTo>
                  <a:cubicBezTo>
                    <a:pt x="300194" y="513207"/>
                    <a:pt x="298594" y="506349"/>
                    <a:pt x="291050" y="504977"/>
                  </a:cubicBezTo>
                  <a:cubicBezTo>
                    <a:pt x="283049" y="503606"/>
                    <a:pt x="281449" y="510464"/>
                    <a:pt x="278477" y="516407"/>
                  </a:cubicBezTo>
                  <a:cubicBezTo>
                    <a:pt x="255160" y="564642"/>
                    <a:pt x="224070" y="607390"/>
                    <a:pt x="189552" y="648310"/>
                  </a:cubicBezTo>
                  <a:cubicBezTo>
                    <a:pt x="179950" y="659740"/>
                    <a:pt x="168749" y="669798"/>
                    <a:pt x="156176" y="677570"/>
                  </a:cubicBezTo>
                  <a:cubicBezTo>
                    <a:pt x="147261" y="683057"/>
                    <a:pt x="137888" y="682828"/>
                    <a:pt x="129887" y="674827"/>
                  </a:cubicBezTo>
                  <a:cubicBezTo>
                    <a:pt x="123029" y="668198"/>
                    <a:pt x="121429" y="660197"/>
                    <a:pt x="125315" y="651510"/>
                  </a:cubicBezTo>
                  <a:cubicBezTo>
                    <a:pt x="128744" y="643738"/>
                    <a:pt x="132402" y="636422"/>
                    <a:pt x="138117" y="629793"/>
                  </a:cubicBezTo>
                  <a:cubicBezTo>
                    <a:pt x="190237" y="568071"/>
                    <a:pt x="239844" y="504292"/>
                    <a:pt x="280992" y="434569"/>
                  </a:cubicBezTo>
                  <a:cubicBezTo>
                    <a:pt x="293565" y="413309"/>
                    <a:pt x="311395" y="406222"/>
                    <a:pt x="335398" y="416281"/>
                  </a:cubicBezTo>
                  <a:cubicBezTo>
                    <a:pt x="360087" y="426568"/>
                    <a:pt x="383404" y="425653"/>
                    <a:pt x="409693" y="423367"/>
                  </a:cubicBezTo>
                  <a:cubicBezTo>
                    <a:pt x="448098" y="419938"/>
                    <a:pt x="483531" y="428168"/>
                    <a:pt x="505020" y="469544"/>
                  </a:cubicBezTo>
                  <a:cubicBezTo>
                    <a:pt x="537709" y="532867"/>
                    <a:pt x="569942" y="596189"/>
                    <a:pt x="598974" y="661111"/>
                  </a:cubicBezTo>
                  <a:cubicBezTo>
                    <a:pt x="599431" y="662026"/>
                    <a:pt x="599889" y="662940"/>
                    <a:pt x="600346" y="664083"/>
                  </a:cubicBezTo>
                  <a:cubicBezTo>
                    <a:pt x="603089" y="674141"/>
                    <a:pt x="609490" y="687400"/>
                    <a:pt x="599431" y="693572"/>
                  </a:cubicBezTo>
                  <a:cubicBezTo>
                    <a:pt x="587773" y="700659"/>
                    <a:pt x="582515" y="685800"/>
                    <a:pt x="575200" y="678942"/>
                  </a:cubicBezTo>
                  <a:cubicBezTo>
                    <a:pt x="550054" y="654939"/>
                    <a:pt x="534280" y="625221"/>
                    <a:pt x="520564" y="593903"/>
                  </a:cubicBezTo>
                  <a:cubicBezTo>
                    <a:pt x="509820" y="569671"/>
                    <a:pt x="496561" y="546583"/>
                    <a:pt x="484217" y="522808"/>
                  </a:cubicBezTo>
                  <a:cubicBezTo>
                    <a:pt x="480559" y="515950"/>
                    <a:pt x="475987" y="510235"/>
                    <a:pt x="466843" y="512064"/>
                  </a:cubicBezTo>
                  <a:cubicBezTo>
                    <a:pt x="457699" y="513893"/>
                    <a:pt x="455413" y="520751"/>
                    <a:pt x="455413" y="528752"/>
                  </a:cubicBezTo>
                  <a:cubicBezTo>
                    <a:pt x="455185" y="541553"/>
                    <a:pt x="455413" y="554355"/>
                    <a:pt x="455413" y="565785"/>
                  </a:cubicBezTo>
                  <a:cubicBezTo>
                    <a:pt x="448555" y="609219"/>
                    <a:pt x="462271" y="645109"/>
                    <a:pt x="491304" y="674827"/>
                  </a:cubicBezTo>
                  <a:cubicBezTo>
                    <a:pt x="522165" y="706374"/>
                    <a:pt x="523993" y="739521"/>
                    <a:pt x="507077" y="779526"/>
                  </a:cubicBezTo>
                  <a:cubicBezTo>
                    <a:pt x="483531" y="835304"/>
                    <a:pt x="458157" y="890397"/>
                    <a:pt x="435525" y="946404"/>
                  </a:cubicBezTo>
                  <a:close/>
                </a:path>
              </a:pathLst>
            </a:custGeom>
            <a:solidFill>
              <a:srgbClr val="000000"/>
            </a:solidFill>
            <a:ln w="2286" cap="flat">
              <a:noFill/>
              <a:prstDash val="solid"/>
              <a:miter/>
            </a:ln>
          </p:spPr>
          <p:txBody>
            <a:bodyPr rtlCol="0" anchor="ctr"/>
            <a:lstStyle/>
            <a:p>
              <a:endParaRPr lang="en-US"/>
            </a:p>
          </p:txBody>
        </p:sp>
        <p:sp>
          <p:nvSpPr>
            <p:cNvPr id="313" name="Freeform 783">
              <a:extLst>
                <a:ext uri="{FF2B5EF4-FFF2-40B4-BE49-F238E27FC236}">
                  <a16:creationId xmlns:a16="http://schemas.microsoft.com/office/drawing/2014/main" id="{6F27174E-DE82-C9CD-7BC6-44FF98F982A1}"/>
                </a:ext>
              </a:extLst>
            </p:cNvPr>
            <p:cNvSpPr/>
            <p:nvPr/>
          </p:nvSpPr>
          <p:spPr>
            <a:xfrm>
              <a:off x="7472673" y="1329851"/>
              <a:ext cx="59854" cy="155362"/>
            </a:xfrm>
            <a:custGeom>
              <a:avLst/>
              <a:gdLst>
                <a:gd name="connsiteX0" fmla="*/ 8871 w 59854"/>
                <a:gd name="connsiteY0" fmla="*/ 23689 h 155362"/>
                <a:gd name="connsiteX1" fmla="*/ 38589 w 59854"/>
                <a:gd name="connsiteY1" fmla="*/ 97070 h 155362"/>
                <a:gd name="connsiteX2" fmla="*/ 36303 w 59854"/>
                <a:gd name="connsiteY2" fmla="*/ 135017 h 155362"/>
                <a:gd name="connsiteX3" fmla="*/ 39046 w 59854"/>
                <a:gd name="connsiteY3" fmla="*/ 155363 h 155362"/>
                <a:gd name="connsiteX4" fmla="*/ 52076 w 59854"/>
                <a:gd name="connsiteY4" fmla="*/ 139589 h 155362"/>
                <a:gd name="connsiteX5" fmla="*/ 57562 w 59854"/>
                <a:gd name="connsiteY5" fmla="*/ 54550 h 155362"/>
                <a:gd name="connsiteX6" fmla="*/ 24873 w 59854"/>
                <a:gd name="connsiteY6" fmla="*/ 5630 h 155362"/>
                <a:gd name="connsiteX7" fmla="*/ 2470 w 59854"/>
                <a:gd name="connsiteY7" fmla="*/ 5173 h 155362"/>
                <a:gd name="connsiteX8" fmla="*/ 8871 w 59854"/>
                <a:gd name="connsiteY8" fmla="*/ 23689 h 15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54" h="155362">
                  <a:moveTo>
                    <a:pt x="8871" y="23689"/>
                  </a:moveTo>
                  <a:cubicBezTo>
                    <a:pt x="34474" y="41977"/>
                    <a:pt x="39046" y="68495"/>
                    <a:pt x="38589" y="97070"/>
                  </a:cubicBezTo>
                  <a:cubicBezTo>
                    <a:pt x="38360" y="109643"/>
                    <a:pt x="36988" y="122444"/>
                    <a:pt x="36303" y="135017"/>
                  </a:cubicBezTo>
                  <a:cubicBezTo>
                    <a:pt x="35845" y="141875"/>
                    <a:pt x="31731" y="149419"/>
                    <a:pt x="39046" y="155363"/>
                  </a:cubicBezTo>
                  <a:cubicBezTo>
                    <a:pt x="49104" y="154677"/>
                    <a:pt x="50704" y="145762"/>
                    <a:pt x="52076" y="139589"/>
                  </a:cubicBezTo>
                  <a:cubicBezTo>
                    <a:pt x="58705" y="111700"/>
                    <a:pt x="62592" y="83354"/>
                    <a:pt x="57562" y="54550"/>
                  </a:cubicBezTo>
                  <a:cubicBezTo>
                    <a:pt x="53905" y="33062"/>
                    <a:pt x="41103" y="18431"/>
                    <a:pt x="24873" y="5630"/>
                  </a:cubicBezTo>
                  <a:cubicBezTo>
                    <a:pt x="17557" y="-85"/>
                    <a:pt x="9328" y="-3286"/>
                    <a:pt x="2470" y="5173"/>
                  </a:cubicBezTo>
                  <a:cubicBezTo>
                    <a:pt x="-3702" y="12945"/>
                    <a:pt x="2927" y="19346"/>
                    <a:pt x="8871" y="23689"/>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9808992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FFD9E-848C-BC56-5430-EBA409654CA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9761AB8-A024-1ACA-FE86-8BB129E7B8F9}"/>
              </a:ext>
            </a:extLst>
          </p:cNvPr>
          <p:cNvSpPr>
            <a:spLocks noGrp="1"/>
          </p:cNvSpPr>
          <p:nvPr>
            <p:ph type="body" sz="quarter" idx="16"/>
          </p:nvPr>
        </p:nvSpPr>
        <p:spPr>
          <a:xfrm>
            <a:off x="591432" y="97649"/>
            <a:ext cx="10614687" cy="803654"/>
          </a:xfrm>
        </p:spPr>
        <p:txBody>
          <a:bodyPr/>
          <a:lstStyle/>
          <a:p>
            <a:r>
              <a:rPr lang="en-US" dirty="0">
                <a:solidFill>
                  <a:srgbClr val="E96751"/>
                </a:solidFill>
              </a:rPr>
              <a:t>Yfirlit yfir sjóðstreymi: </a:t>
            </a:r>
            <a:r>
              <a:rPr lang="en-US" dirty="0"/>
              <a:t>mánaðarlegt</a:t>
            </a:r>
            <a:r>
              <a:rPr lang="en-US" dirty="0">
                <a:solidFill>
                  <a:srgbClr val="E96751"/>
                </a:solidFill>
              </a:rPr>
              <a:t> </a:t>
            </a:r>
            <a:endParaRPr lang="en-IE" dirty="0">
              <a:solidFill>
                <a:srgbClr val="E96751"/>
              </a:solidFill>
            </a:endParaRPr>
          </a:p>
        </p:txBody>
      </p:sp>
      <p:graphicFrame>
        <p:nvGraphicFramePr>
          <p:cNvPr id="5" name="Table 4">
            <a:extLst>
              <a:ext uri="{FF2B5EF4-FFF2-40B4-BE49-F238E27FC236}">
                <a16:creationId xmlns:a16="http://schemas.microsoft.com/office/drawing/2014/main" id="{8FCEA38E-8002-1412-D7DD-CC55C57C68E8}"/>
              </a:ext>
            </a:extLst>
          </p:cNvPr>
          <p:cNvGraphicFramePr>
            <a:graphicFrameLocks noGrp="1"/>
          </p:cNvGraphicFramePr>
          <p:nvPr/>
        </p:nvGraphicFramePr>
        <p:xfrm>
          <a:off x="669363" y="730974"/>
          <a:ext cx="10458824" cy="5933440"/>
        </p:xfrm>
        <a:graphic>
          <a:graphicData uri="http://schemas.openxmlformats.org/drawingml/2006/table">
            <a:tbl>
              <a:tblPr firstRow="1" bandRow="1">
                <a:tableStyleId>{5C22544A-7EE6-4342-B048-85BDC9FD1C3A}</a:tableStyleId>
              </a:tblPr>
              <a:tblGrid>
                <a:gridCol w="2490853">
                  <a:extLst>
                    <a:ext uri="{9D8B030D-6E8A-4147-A177-3AD203B41FA5}">
                      <a16:colId xmlns:a16="http://schemas.microsoft.com/office/drawing/2014/main" val="1315654808"/>
                    </a:ext>
                  </a:extLst>
                </a:gridCol>
                <a:gridCol w="2039470">
                  <a:extLst>
                    <a:ext uri="{9D8B030D-6E8A-4147-A177-3AD203B41FA5}">
                      <a16:colId xmlns:a16="http://schemas.microsoft.com/office/drawing/2014/main" val="2964838693"/>
                    </a:ext>
                  </a:extLst>
                </a:gridCol>
                <a:gridCol w="1965158">
                  <a:extLst>
                    <a:ext uri="{9D8B030D-6E8A-4147-A177-3AD203B41FA5}">
                      <a16:colId xmlns:a16="http://schemas.microsoft.com/office/drawing/2014/main" val="573140853"/>
                    </a:ext>
                  </a:extLst>
                </a:gridCol>
                <a:gridCol w="3963343">
                  <a:extLst>
                    <a:ext uri="{9D8B030D-6E8A-4147-A177-3AD203B41FA5}">
                      <a16:colId xmlns:a16="http://schemas.microsoft.com/office/drawing/2014/main" val="2284815295"/>
                    </a:ext>
                  </a:extLst>
                </a:gridCol>
              </a:tblGrid>
              <a:tr h="370840">
                <a:tc>
                  <a:txBody>
                    <a:bodyPr/>
                    <a:lstStyle/>
                    <a:p>
                      <a:pPr>
                        <a:lnSpc>
                          <a:spcPct val="115000"/>
                        </a:lnSpc>
                        <a:spcAft>
                          <a:spcPts val="1000"/>
                        </a:spcAft>
                        <a:buNone/>
                      </a:pPr>
                      <a:r>
                        <a:rPr lang="en-US" sz="2000" dirty="0">
                          <a:solidFill>
                            <a:schemeClr val="bg1"/>
                          </a:solidFill>
                          <a:effectLst/>
                          <a:latin typeface="+mn-lt"/>
                          <a:ea typeface="MS Mincho" panose="02020609040205080304" pitchFamily="49" charset="-128"/>
                          <a:cs typeface="Times New Roman" panose="02020603050405020304" pitchFamily="18" charset="0"/>
                        </a:rPr>
                        <a:t>Flokkur sjóðstreymis</a:t>
                      </a:r>
                      <a:endParaRPr lang="en-IE" sz="20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2000" dirty="0">
                          <a:solidFill>
                            <a:schemeClr val="bg1"/>
                          </a:solidFill>
                          <a:effectLst/>
                          <a:latin typeface="+mn-lt"/>
                          <a:ea typeface="MS Mincho" panose="02020609040205080304" pitchFamily="49" charset="-128"/>
                          <a:cs typeface="Times New Roman" panose="02020603050405020304" pitchFamily="18" charset="0"/>
                        </a:rPr>
                        <a:t>Mánaðarleg (€)</a:t>
                      </a:r>
                      <a:endParaRPr lang="en-IE" sz="20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2000" dirty="0">
                          <a:solidFill>
                            <a:schemeClr val="bg1"/>
                          </a:solidFill>
                          <a:effectLst/>
                          <a:latin typeface="+mn-lt"/>
                          <a:ea typeface="MS Mincho" panose="02020609040205080304" pitchFamily="49" charset="-128"/>
                          <a:cs typeface="Times New Roman" panose="02020603050405020304" pitchFamily="18" charset="0"/>
                        </a:rPr>
                        <a:t>Árlegt (€)</a:t>
                      </a:r>
                      <a:endParaRPr lang="en-IE" sz="20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Athugasemdir og dæmi</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3641832468"/>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Rekstrartekjur</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r>
                        <a:rPr lang="en-IE" sz="1800" dirty="0">
                          <a:solidFill>
                            <a:srgbClr val="595959"/>
                          </a:solidFill>
                          <a:effectLst/>
                          <a:latin typeface="+mn-lt"/>
                          <a:ea typeface="MS Mincho" panose="02020609040205080304" pitchFamily="49" charset="-128"/>
                          <a:cs typeface="Times New Roman" panose="02020603050405020304" pitchFamily="18" charset="0"/>
                        </a:rPr>
                        <a:t>Tekjur </a:t>
                      </a:r>
                    </a:p>
                  </a:txBody>
                  <a:tcPr marL="68580" marR="68580" marT="0" marB="0" anchor="ctr">
                    <a:solidFill>
                      <a:srgbClr val="FBA63B"/>
                    </a:solidFill>
                  </a:tcPr>
                </a:tc>
                <a:extLst>
                  <a:ext uri="{0D108BD9-81ED-4DB2-BD59-A6C34878D82A}">
                    <a16:rowId xmlns:a16="http://schemas.microsoft.com/office/drawing/2014/main" val="3869759737"/>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Tekjur af gestum</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2,800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33,600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r>
                        <a:rPr lang="en-US" sz="1800" kern="1200" dirty="0">
                          <a:solidFill>
                            <a:srgbClr val="595959"/>
                          </a:solidFill>
                          <a:effectLst/>
                          <a:latin typeface="+mn-lt"/>
                          <a:ea typeface="+mn-ea"/>
                          <a:cs typeface="+mn-cs"/>
                        </a:rPr>
                        <a:t>20 nætur x €140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62743140"/>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Rekstrarútstreymi</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r>
                        <a:rPr lang="en-IE" sz="1800" dirty="0">
                          <a:solidFill>
                            <a:srgbClr val="595959"/>
                          </a:solidFill>
                          <a:effectLst/>
                          <a:latin typeface="+mn-lt"/>
                          <a:ea typeface="MS Mincho" panose="02020609040205080304" pitchFamily="49" charset="-128"/>
                          <a:cs typeface="Times New Roman" panose="02020603050405020304" pitchFamily="18" charset="0"/>
                        </a:rPr>
                        <a:t>Útgjöld og kostnað</a:t>
                      </a:r>
                    </a:p>
                  </a:txBody>
                  <a:tcPr marL="68580" marR="68580" marT="0" marB="0" anchor="ctr">
                    <a:solidFill>
                      <a:srgbClr val="FBA63B"/>
                    </a:solidFill>
                  </a:tcPr>
                </a:tc>
                <a:extLst>
                  <a:ext uri="{0D108BD9-81ED-4DB2-BD59-A6C34878D82A}">
                    <a16:rowId xmlns:a16="http://schemas.microsoft.com/office/drawing/2014/main" val="2119150372"/>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Þjónustugjöld</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150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1,800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26049894"/>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Hreinsun og viðhald</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200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2,400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24824433"/>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Neytissvörur og birgðir</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100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1,200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19725420"/>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Markaðssetning</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125</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1,500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378646065"/>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Rekstrar sjóðstreymi</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2,225</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26,700</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r>
                        <a:rPr lang="en-US" sz="1800" kern="1200" dirty="0">
                          <a:solidFill>
                            <a:schemeClr val="bg1"/>
                          </a:solidFill>
                          <a:effectLst/>
                          <a:latin typeface="+mn-lt"/>
                          <a:ea typeface="+mn-ea"/>
                          <a:cs typeface="+mn-cs"/>
                        </a:rPr>
                        <a:t>Tekjur - Útgjöld</a:t>
                      </a:r>
                      <a:endParaRPr lang="en-IE" sz="18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FBA63B"/>
                    </a:solidFill>
                  </a:tcPr>
                </a:tc>
                <a:extLst>
                  <a:ext uri="{0D108BD9-81ED-4DB2-BD59-A6C34878D82A}">
                    <a16:rowId xmlns:a16="http://schemas.microsoft.com/office/drawing/2014/main" val="692985727"/>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Fjármögnunartekjur</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 </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 </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FBA63B"/>
                    </a:solidFill>
                  </a:tcPr>
                </a:tc>
                <a:extLst>
                  <a:ext uri="{0D108BD9-81ED-4DB2-BD59-A6C34878D82A}">
                    <a16:rowId xmlns:a16="http://schemas.microsoft.com/office/drawing/2014/main" val="1694568995"/>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Lántaka</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r>
                        <a:rPr lang="en-US" sz="1800" kern="1200" dirty="0">
                          <a:solidFill>
                            <a:srgbClr val="595959"/>
                          </a:solidFill>
                          <a:effectLst/>
                          <a:latin typeface="+mn-lt"/>
                          <a:ea typeface="+mn-ea"/>
                          <a:cs typeface="+mn-cs"/>
                        </a:rPr>
                        <a:t>Einungis fjármögnun sprotafyrirtækja</a:t>
                      </a:r>
                      <a:endParaRPr lang="en-IE" sz="1800" kern="1200" dirty="0">
                        <a:solidFill>
                          <a:srgbClr val="595959"/>
                        </a:solidFill>
                        <a:effectLst/>
                        <a:latin typeface="+mn-lt"/>
                        <a:ea typeface="+mn-ea"/>
                        <a:cs typeface="+mn-cs"/>
                      </a:endParaRPr>
                    </a:p>
                  </a:txBody>
                  <a:tcPr marL="68580" marR="68580" marT="0" marB="0" anchor="ctr"/>
                </a:tc>
                <a:extLst>
                  <a:ext uri="{0D108BD9-81ED-4DB2-BD59-A6C34878D82A}">
                    <a16:rowId xmlns:a16="http://schemas.microsoft.com/office/drawing/2014/main" val="2612421249"/>
                  </a:ext>
                </a:extLst>
              </a:tr>
              <a:tr h="370840">
                <a:tc>
                  <a:txBody>
                    <a:bodyPr/>
                    <a:lstStyle/>
                    <a:p>
                      <a:pPr>
                        <a:lnSpc>
                          <a:spcPct val="115000"/>
                        </a:lnSpc>
                        <a:spcAft>
                          <a:spcPts val="1000"/>
                        </a:spcAft>
                        <a:buNone/>
                      </a:pPr>
                      <a:r>
                        <a:rPr lang="en-IE" sz="1800" b="1" dirty="0">
                          <a:solidFill>
                            <a:schemeClr val="bg1"/>
                          </a:solidFill>
                          <a:effectLst/>
                          <a:latin typeface="+mn-lt"/>
                          <a:ea typeface="MS Mincho" panose="02020609040205080304" pitchFamily="49" charset="-128"/>
                          <a:cs typeface="Times New Roman" panose="02020603050405020304" pitchFamily="18" charset="0"/>
                        </a:rPr>
                        <a:t>Útstreymi fjármögnunar</a:t>
                      </a:r>
                    </a:p>
                  </a:txBody>
                  <a:tcPr marL="68580" marR="68580" marT="0" marB="0">
                    <a:solidFill>
                      <a:srgbClr val="FBA63B"/>
                    </a:solidFill>
                  </a:tcPr>
                </a:tc>
                <a:tc>
                  <a:txBody>
                    <a:bodyPr/>
                    <a:lstStyle/>
                    <a:p>
                      <a:pPr>
                        <a:lnSpc>
                          <a:spcPct val="115000"/>
                        </a:lnSpc>
                        <a:spcAft>
                          <a:spcPts val="1000"/>
                        </a:spcAft>
                        <a:buNone/>
                      </a:pP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endParaRPr lang="en-IE" sz="1800" b="1" kern="1200" dirty="0">
                        <a:solidFill>
                          <a:srgbClr val="595959"/>
                        </a:solidFill>
                        <a:effectLst/>
                        <a:latin typeface="+mn-lt"/>
                        <a:ea typeface="+mn-ea"/>
                        <a:cs typeface="+mn-cs"/>
                      </a:endParaRPr>
                    </a:p>
                  </a:txBody>
                  <a:tcPr marL="68580" marR="68580" marT="0" marB="0" anchor="ctr">
                    <a:solidFill>
                      <a:srgbClr val="FBA63B"/>
                    </a:solidFill>
                  </a:tcPr>
                </a:tc>
                <a:extLst>
                  <a:ext uri="{0D108BD9-81ED-4DB2-BD59-A6C34878D82A}">
                    <a16:rowId xmlns:a16="http://schemas.microsoft.com/office/drawing/2014/main" val="3021483225"/>
                  </a:ext>
                </a:extLst>
              </a:tr>
              <a:tr h="370840">
                <a:tc>
                  <a:txBody>
                    <a:bodyPr/>
                    <a:lstStyle/>
                    <a:p>
                      <a:pPr>
                        <a:lnSpc>
                          <a:spcPct val="115000"/>
                        </a:lnSpc>
                        <a:spcAft>
                          <a:spcPts val="1000"/>
                        </a:spcAft>
                        <a:buNone/>
                      </a:pPr>
                      <a:r>
                        <a:rPr lang="en-US" sz="1800" kern="1200" dirty="0">
                          <a:solidFill>
                            <a:srgbClr val="595959"/>
                          </a:solidFill>
                          <a:effectLst/>
                          <a:latin typeface="+mn-lt"/>
                          <a:ea typeface="MS Mincho" panose="02020609040205080304" pitchFamily="49" charset="-128"/>
                          <a:cs typeface="Times New Roman" panose="02020603050405020304" pitchFamily="18" charset="0"/>
                        </a:rPr>
                        <a:t>Lántrogn</a:t>
                      </a:r>
                      <a:endParaRPr lang="en-IE" sz="1800" kern="1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kern="1200" dirty="0">
                          <a:solidFill>
                            <a:srgbClr val="595959"/>
                          </a:solidFill>
                          <a:effectLst/>
                          <a:latin typeface="+mn-lt"/>
                          <a:ea typeface="MS Mincho" panose="02020609040205080304" pitchFamily="49" charset="-128"/>
                          <a:cs typeface="Times New Roman" panose="02020603050405020304" pitchFamily="18" charset="0"/>
                        </a:rPr>
                        <a:t>300</a:t>
                      </a:r>
                      <a:endParaRPr lang="en-IE" sz="1800" kern="1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kern="1200" dirty="0">
                          <a:solidFill>
                            <a:srgbClr val="595959"/>
                          </a:solidFill>
                          <a:effectLst/>
                          <a:latin typeface="+mn-lt"/>
                          <a:ea typeface="MS Mincho" panose="02020609040205080304" pitchFamily="49" charset="-128"/>
                          <a:cs typeface="Times New Roman" panose="02020603050405020304" pitchFamily="18" charset="0"/>
                        </a:rPr>
                        <a:t>3.600</a:t>
                      </a:r>
                      <a:endParaRPr lang="en-IE" sz="1800" kern="1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kern="1200" dirty="0">
                        <a:solidFill>
                          <a:srgbClr val="595959"/>
                        </a:solidFill>
                        <a:effectLst/>
                        <a:latin typeface="+mn-lt"/>
                        <a:ea typeface="+mn-ea"/>
                        <a:cs typeface="+mn-cs"/>
                      </a:endParaRPr>
                    </a:p>
                  </a:txBody>
                  <a:tcPr marL="68580" marR="68580" marT="0" marB="0" anchor="ctr"/>
                </a:tc>
                <a:extLst>
                  <a:ext uri="{0D108BD9-81ED-4DB2-BD59-A6C34878D82A}">
                    <a16:rowId xmlns:a16="http://schemas.microsoft.com/office/drawing/2014/main" val="2480217384"/>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Fjárfestingastarfsemi</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rgbClr val="595959"/>
                          </a:solidFill>
                          <a:effectLst/>
                          <a:latin typeface="+mn-lt"/>
                          <a:ea typeface="MS Mincho" panose="02020609040205080304" pitchFamily="49" charset="-128"/>
                          <a:cs typeface="Times New Roman" panose="02020603050405020304" pitchFamily="18" charset="0"/>
                        </a:rPr>
                        <a:t> </a:t>
                      </a: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rgbClr val="595959"/>
                          </a:solidFill>
                          <a:effectLst/>
                          <a:latin typeface="+mn-lt"/>
                          <a:ea typeface="MS Mincho" panose="02020609040205080304" pitchFamily="49" charset="-128"/>
                          <a:cs typeface="Times New Roman" panose="02020603050405020304" pitchFamily="18" charset="0"/>
                        </a:rPr>
                        <a:t> </a:t>
                      </a: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FBA63B"/>
                    </a:solidFill>
                  </a:tcPr>
                </a:tc>
                <a:extLst>
                  <a:ext uri="{0D108BD9-81ED-4DB2-BD59-A6C34878D82A}">
                    <a16:rowId xmlns:a16="http://schemas.microsoft.com/office/drawing/2014/main" val="3442090306"/>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Tækjakaup</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8197552"/>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Nettó reiðufjárstreymi</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1,925</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23,100</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00000"/>
                        </a:lnSpc>
                        <a:spcAft>
                          <a:spcPts val="1200"/>
                        </a:spcAft>
                        <a:buNone/>
                      </a:pP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1031099924"/>
                  </a:ext>
                </a:extLst>
              </a:tr>
            </a:tbl>
          </a:graphicData>
        </a:graphic>
      </p:graphicFrame>
    </p:spTree>
    <p:extLst>
      <p:ext uri="{BB962C8B-B14F-4D97-AF65-F5344CB8AC3E}">
        <p14:creationId xmlns:p14="http://schemas.microsoft.com/office/powerpoint/2010/main" val="442203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0201F-852A-4B2F-AA83-DDA7883F904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225680E-C468-C79B-4902-2D0E83055763}"/>
              </a:ext>
            </a:extLst>
          </p:cNvPr>
          <p:cNvSpPr>
            <a:spLocks noGrp="1"/>
          </p:cNvSpPr>
          <p:nvPr>
            <p:ph type="body" sz="quarter" idx="16"/>
          </p:nvPr>
        </p:nvSpPr>
        <p:spPr>
          <a:xfrm>
            <a:off x="4409853" y="264771"/>
            <a:ext cx="5800947" cy="803654"/>
          </a:xfrm>
        </p:spPr>
        <p:txBody>
          <a:bodyPr/>
          <a:lstStyle/>
          <a:p>
            <a:r>
              <a:rPr lang="en-IE" sz="3000" dirty="0"/>
              <a:t>Stigverðlagning og viðbótarvalkostir </a:t>
            </a:r>
            <a:r>
              <a:rPr lang="en-IE" sz="3000" b="0" dirty="0"/>
              <a:t>(aukasala)</a:t>
            </a:r>
          </a:p>
        </p:txBody>
      </p:sp>
      <p:sp>
        <p:nvSpPr>
          <p:cNvPr id="7" name="Text Placeholder 6">
            <a:extLst>
              <a:ext uri="{FF2B5EF4-FFF2-40B4-BE49-F238E27FC236}">
                <a16:creationId xmlns:a16="http://schemas.microsoft.com/office/drawing/2014/main" id="{E936BC93-181E-9A5E-5B65-CB1001DB69B4}"/>
              </a:ext>
            </a:extLst>
          </p:cNvPr>
          <p:cNvSpPr>
            <a:spLocks noGrp="1"/>
          </p:cNvSpPr>
          <p:nvPr>
            <p:ph type="body" sz="quarter" idx="21"/>
          </p:nvPr>
        </p:nvSpPr>
        <p:spPr>
          <a:xfrm>
            <a:off x="4409853" y="1236028"/>
            <a:ext cx="7221426" cy="4530541"/>
          </a:xfrm>
        </p:spPr>
        <p:txBody>
          <a:bodyPr/>
          <a:lstStyle/>
          <a:p>
            <a:pPr>
              <a:spcAft>
                <a:spcPts val="600"/>
              </a:spcAft>
            </a:pPr>
            <a:r>
              <a:rPr lang="en-US" dirty="0"/>
              <a:t>Ekki allir gestir vilja sömu upplifun, og ekki hver nótt hefur sama verðmæti. Þar koma til sögunnar </a:t>
            </a:r>
            <a:r>
              <a:rPr lang="en-US" b="1" dirty="0"/>
              <a:t>stigskipt verðlagning og viðbætur</a:t>
            </a:r>
            <a:r>
              <a:rPr lang="en-US" dirty="0"/>
              <a:t>. Með því að bjóða upp á sveigjanleg verðstig og valfrjálsa aukahluti geturðu </a:t>
            </a:r>
            <a:r>
              <a:rPr lang="en-US" b="1" dirty="0"/>
              <a:t>aukið tekjur</a:t>
            </a:r>
            <a:r>
              <a:rPr lang="en-US" dirty="0"/>
              <a:t>, </a:t>
            </a:r>
            <a:r>
              <a:rPr lang="en-US" b="1" dirty="0"/>
              <a:t>mætt</a:t>
            </a:r>
            <a:r>
              <a:rPr lang="en-US" dirty="0"/>
              <a:t> betur </a:t>
            </a:r>
            <a:r>
              <a:rPr lang="en-US" b="1" dirty="0"/>
              <a:t>væntingum gesta </a:t>
            </a:r>
            <a:r>
              <a:rPr lang="en-US" dirty="0"/>
              <a:t>og </a:t>
            </a:r>
            <a:r>
              <a:rPr lang="en-US" b="1" dirty="0"/>
              <a:t>sniðið tilboðið </a:t>
            </a:r>
            <a:r>
              <a:rPr lang="en-US" dirty="0"/>
              <a:t>að mismunandi fjárhagsáætlunum, tilefnum og árstíðum.</a:t>
            </a:r>
          </a:p>
          <a:p>
            <a:pPr>
              <a:spcAft>
                <a:spcPts val="600"/>
              </a:spcAft>
            </a:pPr>
            <a:endParaRPr lang="en-US" dirty="0"/>
          </a:p>
          <a:p>
            <a:pPr>
              <a:spcAft>
                <a:spcPts val="600"/>
              </a:spcAft>
            </a:pPr>
            <a:r>
              <a:rPr lang="en-US" dirty="0"/>
              <a:t>Tilgangur </a:t>
            </a:r>
            <a:r>
              <a:rPr lang="en-US" b="1" dirty="0"/>
              <a:t>töflu</a:t>
            </a:r>
            <a:r>
              <a:rPr lang="en-US" dirty="0"/>
              <a:t> um </a:t>
            </a:r>
            <a:r>
              <a:rPr lang="en-US" b="1" dirty="0"/>
              <a:t>stigbundna verðlagningu og viðbótarmöguleika </a:t>
            </a:r>
            <a:r>
              <a:rPr lang="en-US" dirty="0"/>
              <a:t>er að hjálpa þér að hanna marglaga verðstefnu sem eykur tekjur umfram grunnverðið. Þetta gerir þér kleift að taka tillit til mismunandi gestategunda (t.d. fjölskyldna, gæludýrseigenda), háannatíma (t.d. frídaga eða helgar) og tækifæra til aukasölu (t.d. gjafakörfur, snemmtækur innritun), sem tryggir að gistiþjónustan þín haldist samkeppnishæf, </a:t>
            </a:r>
            <a:r>
              <a:rPr lang="en-US" dirty="0" err="1"/>
              <a:t>sérsniðin </a:t>
            </a:r>
            <a:r>
              <a:rPr lang="en-US" dirty="0"/>
              <a:t>og arðbær.</a:t>
            </a:r>
          </a:p>
        </p:txBody>
      </p:sp>
      <p:sp>
        <p:nvSpPr>
          <p:cNvPr id="5" name="Text Placeholder 4">
            <a:extLst>
              <a:ext uri="{FF2B5EF4-FFF2-40B4-BE49-F238E27FC236}">
                <a16:creationId xmlns:a16="http://schemas.microsoft.com/office/drawing/2014/main" id="{871507D4-C7CE-0536-192E-A6BE518AE060}"/>
              </a:ext>
            </a:extLst>
          </p:cNvPr>
          <p:cNvSpPr>
            <a:spLocks noGrp="1"/>
          </p:cNvSpPr>
          <p:nvPr>
            <p:ph type="body" sz="quarter" idx="18"/>
          </p:nvPr>
        </p:nvSpPr>
        <p:spPr>
          <a:xfrm>
            <a:off x="363060" y="1978165"/>
            <a:ext cx="3016098" cy="1049221"/>
          </a:xfrm>
        </p:spPr>
        <p:txBody>
          <a:bodyPr/>
          <a:lstStyle/>
          <a:p>
            <a:r>
              <a:rPr lang="en-IE" b="0" dirty="0"/>
              <a:t>Stigbundin verðlagning og viðbótarvalkostir</a:t>
            </a:r>
          </a:p>
        </p:txBody>
      </p:sp>
      <p:sp>
        <p:nvSpPr>
          <p:cNvPr id="6" name="Text Placeholder 5">
            <a:extLst>
              <a:ext uri="{FF2B5EF4-FFF2-40B4-BE49-F238E27FC236}">
                <a16:creationId xmlns:a16="http://schemas.microsoft.com/office/drawing/2014/main" id="{6435F774-EF10-7D85-C1D8-4E813C5AB006}"/>
              </a:ext>
            </a:extLst>
          </p:cNvPr>
          <p:cNvSpPr>
            <a:spLocks noGrp="1"/>
          </p:cNvSpPr>
          <p:nvPr>
            <p:ph type="body" sz="quarter" idx="19"/>
          </p:nvPr>
        </p:nvSpPr>
        <p:spPr>
          <a:xfrm>
            <a:off x="261922" y="850464"/>
            <a:ext cx="3218374" cy="385564"/>
          </a:xfrm>
        </p:spPr>
        <p:txBody>
          <a:bodyPr/>
          <a:lstStyle/>
          <a:p>
            <a:r>
              <a:rPr lang="en-IE" sz="2800" dirty="0"/>
              <a:t>Verðbreytingarsviðsmyndun</a:t>
            </a:r>
          </a:p>
          <a:p>
            <a:endParaRPr lang="en-IE" sz="2800" dirty="0"/>
          </a:p>
        </p:txBody>
      </p:sp>
    </p:spTree>
    <p:extLst>
      <p:ext uri="{BB962C8B-B14F-4D97-AF65-F5344CB8AC3E}">
        <p14:creationId xmlns:p14="http://schemas.microsoft.com/office/powerpoint/2010/main" val="24131253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16C26-3B99-3C77-EA34-54F7B82B3A2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A296822-58AA-0C03-3662-09A09F87CE9C}"/>
              </a:ext>
            </a:extLst>
          </p:cNvPr>
          <p:cNvSpPr>
            <a:spLocks noGrp="1"/>
          </p:cNvSpPr>
          <p:nvPr>
            <p:ph type="body" sz="quarter" idx="16"/>
          </p:nvPr>
        </p:nvSpPr>
        <p:spPr>
          <a:xfrm>
            <a:off x="591432" y="239394"/>
            <a:ext cx="11448168" cy="803654"/>
          </a:xfrm>
        </p:spPr>
        <p:txBody>
          <a:bodyPr/>
          <a:lstStyle/>
          <a:p>
            <a:r>
              <a:rPr lang="en-US" sz="2800" dirty="0">
                <a:solidFill>
                  <a:srgbClr val="E96751"/>
                </a:solidFill>
              </a:rPr>
              <a:t>Greiðsluskýrsla: </a:t>
            </a:r>
            <a:r>
              <a:rPr lang="en-US" sz="2800" u="sng" dirty="0">
                <a:solidFill>
                  <a:srgbClr val="E96751"/>
                </a:solidFill>
              </a:rPr>
              <a:t>Raunveruleg </a:t>
            </a:r>
            <a:r>
              <a:rPr lang="en-US" sz="2800" dirty="0">
                <a:solidFill>
                  <a:srgbClr val="E96751"/>
                </a:solidFill>
              </a:rPr>
              <a:t>reiðufjárhreyfing </a:t>
            </a:r>
            <a:r>
              <a:rPr lang="en-US" sz="2800" dirty="0"/>
              <a:t>yfir árið – yfirlitsskýrslur</a:t>
            </a:r>
            <a:endParaRPr lang="en-IE" sz="2800" dirty="0"/>
          </a:p>
        </p:txBody>
      </p:sp>
      <p:graphicFrame>
        <p:nvGraphicFramePr>
          <p:cNvPr id="5" name="Table 4">
            <a:extLst>
              <a:ext uri="{FF2B5EF4-FFF2-40B4-BE49-F238E27FC236}">
                <a16:creationId xmlns:a16="http://schemas.microsoft.com/office/drawing/2014/main" id="{5381768B-5CEA-3002-952E-3D58976E2AC7}"/>
              </a:ext>
            </a:extLst>
          </p:cNvPr>
          <p:cNvGraphicFramePr>
            <a:graphicFrameLocks noGrp="1"/>
          </p:cNvGraphicFramePr>
          <p:nvPr/>
        </p:nvGraphicFramePr>
        <p:xfrm>
          <a:off x="669363" y="1008879"/>
          <a:ext cx="10458824" cy="4505960"/>
        </p:xfrm>
        <a:graphic>
          <a:graphicData uri="http://schemas.openxmlformats.org/drawingml/2006/table">
            <a:tbl>
              <a:tblPr firstRow="1" bandRow="1">
                <a:tableStyleId>{5C22544A-7EE6-4342-B048-85BDC9FD1C3A}</a:tableStyleId>
              </a:tblPr>
              <a:tblGrid>
                <a:gridCol w="2490853">
                  <a:extLst>
                    <a:ext uri="{9D8B030D-6E8A-4147-A177-3AD203B41FA5}">
                      <a16:colId xmlns:a16="http://schemas.microsoft.com/office/drawing/2014/main" val="1315654808"/>
                    </a:ext>
                  </a:extLst>
                </a:gridCol>
                <a:gridCol w="2039470">
                  <a:extLst>
                    <a:ext uri="{9D8B030D-6E8A-4147-A177-3AD203B41FA5}">
                      <a16:colId xmlns:a16="http://schemas.microsoft.com/office/drawing/2014/main" val="2964838693"/>
                    </a:ext>
                  </a:extLst>
                </a:gridCol>
                <a:gridCol w="1965158">
                  <a:extLst>
                    <a:ext uri="{9D8B030D-6E8A-4147-A177-3AD203B41FA5}">
                      <a16:colId xmlns:a16="http://schemas.microsoft.com/office/drawing/2014/main" val="573140853"/>
                    </a:ext>
                  </a:extLst>
                </a:gridCol>
                <a:gridCol w="3963343">
                  <a:extLst>
                    <a:ext uri="{9D8B030D-6E8A-4147-A177-3AD203B41FA5}">
                      <a16:colId xmlns:a16="http://schemas.microsoft.com/office/drawing/2014/main" val="2284815295"/>
                    </a:ext>
                  </a:extLst>
                </a:gridCol>
              </a:tblGrid>
              <a:tr h="370840">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Mánuður</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Innstreymi (€)</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Útstreymi reiðufjár (€)</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Hreinn sjóðstreymi (€)</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3641832468"/>
                  </a:ext>
                </a:extLst>
              </a:tr>
              <a:tr h="370840">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Jan</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1200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300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36756021"/>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Febrúar</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1600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1300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300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69759737"/>
                  </a:ext>
                </a:extLst>
              </a:tr>
              <a:tr h="370840">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Mars</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1800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1400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400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62743140"/>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Apr</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2200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19150372"/>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Maí</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3000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26049894"/>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Jún</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4000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2300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24824433"/>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Júl</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5000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19725420"/>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Ág</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5200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2600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2600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378646065"/>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Sep</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3500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2200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1300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92985727"/>
                  </a:ext>
                </a:extLst>
              </a:tr>
              <a:tr h="370840">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Okt</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694568995"/>
                  </a:ext>
                </a:extLst>
              </a:tr>
              <a:tr h="370840">
                <a:tc>
                  <a:txBody>
                    <a:bodyPr/>
                    <a:lstStyle/>
                    <a:p>
                      <a:pPr>
                        <a:buNone/>
                      </a:pPr>
                      <a:r>
                        <a:rPr lang="en-IE" sz="2200" b="1" dirty="0">
                          <a:solidFill>
                            <a:schemeClr val="bg1"/>
                          </a:solidFill>
                        </a:rPr>
                        <a:t>Samtals</a:t>
                      </a:r>
                    </a:p>
                  </a:txBody>
                  <a:tcPr anchor="ctr">
                    <a:solidFill>
                      <a:srgbClr val="459597"/>
                    </a:solidFill>
                  </a:tcPr>
                </a:tc>
                <a:tc>
                  <a:txBody>
                    <a:bodyPr/>
                    <a:lstStyle/>
                    <a:p>
                      <a:pPr>
                        <a:lnSpc>
                          <a:spcPct val="100000"/>
                        </a:lnSpc>
                        <a:spcAft>
                          <a:spcPts val="1200"/>
                        </a:spcAft>
                        <a:buNone/>
                      </a:pPr>
                      <a:r>
                        <a:rPr lang="en-IE" sz="2200" b="1" dirty="0">
                          <a:solidFill>
                            <a:schemeClr val="bg1"/>
                          </a:solidFill>
                        </a:rPr>
                        <a:t>31,500</a:t>
                      </a:r>
                      <a:endParaRPr lang="en-IE" sz="22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IE" sz="2200" b="1" dirty="0">
                          <a:solidFill>
                            <a:schemeClr val="bg1"/>
                          </a:solidFill>
                        </a:rPr>
                        <a:t>20,200</a:t>
                      </a:r>
                      <a:endParaRPr lang="en-IE" sz="22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IE" sz="2200" b="1" dirty="0">
                          <a:solidFill>
                            <a:schemeClr val="bg1"/>
                          </a:solidFill>
                        </a:rPr>
                        <a:t>11,300</a:t>
                      </a:r>
                      <a:endParaRPr lang="en-IE" sz="22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2946106697"/>
                  </a:ext>
                </a:extLst>
              </a:tr>
            </a:tbl>
          </a:graphicData>
        </a:graphic>
      </p:graphicFrame>
      <p:sp>
        <p:nvSpPr>
          <p:cNvPr id="2" name="TextBox 1">
            <a:extLst>
              <a:ext uri="{FF2B5EF4-FFF2-40B4-BE49-F238E27FC236}">
                <a16:creationId xmlns:a16="http://schemas.microsoft.com/office/drawing/2014/main" id="{96E17533-48D5-A9B5-4AA1-336B41965780}"/>
              </a:ext>
            </a:extLst>
          </p:cNvPr>
          <p:cNvSpPr txBox="1"/>
          <p:nvPr/>
        </p:nvSpPr>
        <p:spPr>
          <a:xfrm>
            <a:off x="591432" y="6059399"/>
            <a:ext cx="9652002" cy="369332"/>
          </a:xfrm>
          <a:prstGeom prst="rect">
            <a:avLst/>
          </a:prstGeom>
          <a:noFill/>
        </p:spPr>
        <p:txBody>
          <a:bodyPr wrap="square" rtlCol="0">
            <a:spAutoFit/>
          </a:bodyPr>
          <a:lstStyle/>
          <a:p>
            <a:pPr fontAlgn="base"/>
            <a:r>
              <a:rPr lang="en-US" b="1" dirty="0">
                <a:solidFill>
                  <a:srgbClr val="E96751"/>
                </a:solidFill>
              </a:rPr>
              <a:t>Formúla: </a:t>
            </a:r>
            <a:r>
              <a:rPr lang="en-US" dirty="0">
                <a:solidFill>
                  <a:srgbClr val="595959"/>
                </a:solidFill>
              </a:rPr>
              <a:t>upphaflegur reiðufjárstaða + nettó reiðufjárstraumur – reiðufjárútstreymi = loka reiðufjárstaða</a:t>
            </a:r>
            <a:endParaRPr lang="en-IE" dirty="0">
              <a:solidFill>
                <a:srgbClr val="595959"/>
              </a:solidFill>
            </a:endParaRPr>
          </a:p>
        </p:txBody>
      </p:sp>
    </p:spTree>
    <p:extLst>
      <p:ext uri="{BB962C8B-B14F-4D97-AF65-F5344CB8AC3E}">
        <p14:creationId xmlns:p14="http://schemas.microsoft.com/office/powerpoint/2010/main" val="35445247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BC66F-914D-6EFF-25B0-3020AA51FC52}"/>
            </a:ext>
          </a:extLst>
        </p:cNvPr>
        <p:cNvGrpSpPr/>
        <p:nvPr/>
      </p:nvGrpSpPr>
      <p:grpSpPr>
        <a:xfrm>
          <a:off x="0" y="0"/>
          <a:ext cx="0" cy="0"/>
          <a:chOff x="0" y="0"/>
          <a:chExt cx="0" cy="0"/>
        </a:xfrm>
      </p:grpSpPr>
      <p:pic>
        <p:nvPicPr>
          <p:cNvPr id="6" name="Picture Placeholder 5" descr="Close-up of several different currency bills&#10;&#10;AI-generated content may be incorrect.">
            <a:extLst>
              <a:ext uri="{FF2B5EF4-FFF2-40B4-BE49-F238E27FC236}">
                <a16:creationId xmlns:a16="http://schemas.microsoft.com/office/drawing/2014/main" id="{BE0FE01D-D3E3-45B9-976B-BB3458DDD83B}"/>
              </a:ext>
            </a:extLst>
          </p:cNvPr>
          <p:cNvPicPr>
            <a:picLocks noGrp="1" noChangeAspect="1"/>
          </p:cNvPicPr>
          <p:nvPr>
            <p:ph type="pic" sz="quarter" idx="10"/>
          </p:nvPr>
        </p:nvPicPr>
        <p:blipFill>
          <a:blip r:embed="rId2"/>
          <a:srcRect t="7352" b="7352"/>
          <a:stretch>
            <a:fillRect/>
          </a:stretch>
        </p:blipFill>
        <p:spPr/>
      </p:pic>
      <p:sp>
        <p:nvSpPr>
          <p:cNvPr id="13" name="Text Placeholder 12">
            <a:extLst>
              <a:ext uri="{FF2B5EF4-FFF2-40B4-BE49-F238E27FC236}">
                <a16:creationId xmlns:a16="http://schemas.microsoft.com/office/drawing/2014/main" id="{B472BBCB-9C6E-2242-4CC5-5E56376D42B1}"/>
              </a:ext>
            </a:extLst>
          </p:cNvPr>
          <p:cNvSpPr>
            <a:spLocks noGrp="1"/>
          </p:cNvSpPr>
          <p:nvPr>
            <p:ph type="body" sz="quarter" idx="66"/>
          </p:nvPr>
        </p:nvSpPr>
        <p:spPr/>
        <p:txBody>
          <a:bodyPr/>
          <a:lstStyle/>
          <a:p>
            <a:endParaRPr lang="en-IE"/>
          </a:p>
        </p:txBody>
      </p:sp>
      <p:sp>
        <p:nvSpPr>
          <p:cNvPr id="8" name="Text Placeholder 7">
            <a:extLst>
              <a:ext uri="{FF2B5EF4-FFF2-40B4-BE49-F238E27FC236}">
                <a16:creationId xmlns:a16="http://schemas.microsoft.com/office/drawing/2014/main" id="{5D256085-842D-1E82-DDE6-00EFA967B54C}"/>
              </a:ext>
            </a:extLst>
          </p:cNvPr>
          <p:cNvSpPr>
            <a:spLocks noGrp="1"/>
          </p:cNvSpPr>
          <p:nvPr>
            <p:ph type="body" sz="quarter" idx="16"/>
          </p:nvPr>
        </p:nvSpPr>
        <p:spPr>
          <a:xfrm>
            <a:off x="4301562" y="3290143"/>
            <a:ext cx="7629747" cy="803654"/>
          </a:xfrm>
        </p:spPr>
        <p:txBody>
          <a:bodyPr/>
          <a:lstStyle/>
          <a:p>
            <a:r>
              <a:rPr lang="en-IE" dirty="0">
                <a:solidFill>
                  <a:srgbClr val="E96751"/>
                </a:solidFill>
              </a:rPr>
              <a:t>Greiðsluflæðisyfirlit: </a:t>
            </a:r>
            <a:r>
              <a:rPr lang="en-IE" dirty="0"/>
              <a:t>Ársgjald</a:t>
            </a:r>
          </a:p>
        </p:txBody>
      </p:sp>
      <p:sp>
        <p:nvSpPr>
          <p:cNvPr id="11" name="Text Placeholder 10">
            <a:extLst>
              <a:ext uri="{FF2B5EF4-FFF2-40B4-BE49-F238E27FC236}">
                <a16:creationId xmlns:a16="http://schemas.microsoft.com/office/drawing/2014/main" id="{53880E87-97D0-F09D-C9A7-1DCBBCE57207}"/>
              </a:ext>
            </a:extLst>
          </p:cNvPr>
          <p:cNvSpPr>
            <a:spLocks noGrp="1"/>
          </p:cNvSpPr>
          <p:nvPr>
            <p:ph type="body" sz="quarter" idx="21"/>
          </p:nvPr>
        </p:nvSpPr>
        <p:spPr>
          <a:xfrm>
            <a:off x="4432590" y="3844837"/>
            <a:ext cx="7315422" cy="2880064"/>
          </a:xfrm>
        </p:spPr>
        <p:txBody>
          <a:bodyPr/>
          <a:lstStyle/>
          <a:p>
            <a:pPr marL="342900" indent="-342900">
              <a:buFont typeface="Wingdings" panose="05000000000000000000" pitchFamily="2" charset="2"/>
              <a:buChar char="ü"/>
            </a:pPr>
            <a:r>
              <a:rPr lang="en-US" dirty="0"/>
              <a:t>Þetta er </a:t>
            </a:r>
            <a:r>
              <a:rPr lang="en-US" b="1" dirty="0"/>
              <a:t>tímalínugerð </a:t>
            </a:r>
            <a:r>
              <a:rPr lang="en-US" dirty="0"/>
              <a:t>sem sýnir raunverulega eða vænta frammistöðu og lausafé </a:t>
            </a:r>
            <a:r>
              <a:rPr lang="en-US" b="1" dirty="0"/>
              <a:t>mánaðarlega</a:t>
            </a:r>
            <a:r>
              <a:rPr lang="en-US" dirty="0"/>
              <a:t>.</a:t>
            </a:r>
          </a:p>
          <a:p>
            <a:pPr marL="342900" indent="-342900">
              <a:buFont typeface="Wingdings" panose="05000000000000000000" pitchFamily="2" charset="2"/>
              <a:buChar char="ü"/>
            </a:pPr>
            <a:r>
              <a:rPr lang="en-US" dirty="0"/>
              <a:t>Gagnlegt til </a:t>
            </a:r>
            <a:r>
              <a:rPr lang="en-US" b="1" dirty="0"/>
              <a:t>sjóðstreymisáætlana</a:t>
            </a:r>
            <a:r>
              <a:rPr lang="en-US" dirty="0"/>
              <a:t>, sérstaklega fyrir </a:t>
            </a:r>
            <a:r>
              <a:rPr lang="en-US" b="1" dirty="0"/>
              <a:t>árstíðabundin fyrirtæki, </a:t>
            </a:r>
            <a:r>
              <a:rPr lang="en-US" dirty="0"/>
              <a:t>t.d. markaðsátök eða viðhald</a:t>
            </a:r>
          </a:p>
          <a:p>
            <a:pPr marL="342900" indent="-342900">
              <a:buFont typeface="Wingdings" panose="05000000000000000000" pitchFamily="2" charset="2"/>
              <a:buChar char="ü"/>
            </a:pPr>
            <a:r>
              <a:rPr lang="en-US" dirty="0"/>
              <a:t>Hjálpar til við að greina </a:t>
            </a:r>
            <a:r>
              <a:rPr lang="en-US" b="1" dirty="0"/>
              <a:t>mánuði með hámarkstekjum (t.d. júlí–ágúst) </a:t>
            </a:r>
            <a:r>
              <a:rPr lang="en-US" dirty="0"/>
              <a:t>og lágannatímabil (t.d. janúar–febrúar) og stilla verð í samræmi við það</a:t>
            </a:r>
          </a:p>
          <a:p>
            <a:pPr marL="342900" indent="-342900">
              <a:buFont typeface="Wingdings" panose="05000000000000000000" pitchFamily="2" charset="2"/>
              <a:buChar char="ü"/>
            </a:pPr>
            <a:r>
              <a:rPr lang="en-US" dirty="0"/>
              <a:t>Þú getur </a:t>
            </a:r>
            <a:r>
              <a:rPr lang="en-US" b="1" dirty="0"/>
              <a:t>borið þetta saman við flokkunargreiðslustrauminn þinn </a:t>
            </a:r>
            <a:r>
              <a:rPr lang="en-US" dirty="0"/>
              <a:t>til að greina hvar þú ert að eyða of mikið eða standa sig illa.</a:t>
            </a:r>
            <a:endParaRPr lang="en-IE" sz="2400" dirty="0"/>
          </a:p>
        </p:txBody>
      </p:sp>
      <p:sp>
        <p:nvSpPr>
          <p:cNvPr id="9" name="Text Placeholder 8">
            <a:extLst>
              <a:ext uri="{FF2B5EF4-FFF2-40B4-BE49-F238E27FC236}">
                <a16:creationId xmlns:a16="http://schemas.microsoft.com/office/drawing/2014/main" id="{15F228FF-3DF7-90EB-4FAD-8BE4A279352F}"/>
              </a:ext>
            </a:extLst>
          </p:cNvPr>
          <p:cNvSpPr>
            <a:spLocks noGrp="1"/>
          </p:cNvSpPr>
          <p:nvPr>
            <p:ph type="body" sz="quarter" idx="18"/>
          </p:nvPr>
        </p:nvSpPr>
        <p:spPr>
          <a:xfrm>
            <a:off x="443988" y="3393152"/>
            <a:ext cx="3277854" cy="1049221"/>
          </a:xfrm>
        </p:spPr>
        <p:txBody>
          <a:bodyPr/>
          <a:lstStyle/>
          <a:p>
            <a:r>
              <a:rPr lang="en-IE" b="0" dirty="0"/>
              <a:t>Hvernig á að nota bæði verkfærin</a:t>
            </a:r>
          </a:p>
        </p:txBody>
      </p:sp>
      <p:sp>
        <p:nvSpPr>
          <p:cNvPr id="10" name="Text Placeholder 9">
            <a:extLst>
              <a:ext uri="{FF2B5EF4-FFF2-40B4-BE49-F238E27FC236}">
                <a16:creationId xmlns:a16="http://schemas.microsoft.com/office/drawing/2014/main" id="{4612CA7F-2952-7949-A13B-EE740F01E674}"/>
              </a:ext>
            </a:extLst>
          </p:cNvPr>
          <p:cNvSpPr>
            <a:spLocks noGrp="1"/>
          </p:cNvSpPr>
          <p:nvPr>
            <p:ph type="body" sz="quarter" idx="19"/>
          </p:nvPr>
        </p:nvSpPr>
        <p:spPr>
          <a:xfrm>
            <a:off x="691820" y="2090541"/>
            <a:ext cx="2597067" cy="385564"/>
          </a:xfrm>
        </p:spPr>
        <p:txBody>
          <a:bodyPr/>
          <a:lstStyle/>
          <a:p>
            <a:r>
              <a:rPr lang="en-IE" dirty="0"/>
              <a:t>Stjórnun rekstrarsjóðs</a:t>
            </a:r>
          </a:p>
        </p:txBody>
      </p:sp>
      <p:sp>
        <p:nvSpPr>
          <p:cNvPr id="2" name="Text Placeholder 7">
            <a:extLst>
              <a:ext uri="{FF2B5EF4-FFF2-40B4-BE49-F238E27FC236}">
                <a16:creationId xmlns:a16="http://schemas.microsoft.com/office/drawing/2014/main" id="{06F79124-8A1C-CB57-9DAD-A65F6D5D673B}"/>
              </a:ext>
            </a:extLst>
          </p:cNvPr>
          <p:cNvSpPr txBox="1">
            <a:spLocks/>
          </p:cNvSpPr>
          <p:nvPr/>
        </p:nvSpPr>
        <p:spPr>
          <a:xfrm>
            <a:off x="4301562" y="133099"/>
            <a:ext cx="762974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2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rgbClr val="E96751"/>
                </a:solidFill>
              </a:rPr>
              <a:t>Greiðsluskrá: </a:t>
            </a:r>
            <a:r>
              <a:rPr lang="en-IE" dirty="0"/>
              <a:t>Mánaðarleg</a:t>
            </a:r>
          </a:p>
        </p:txBody>
      </p:sp>
      <p:sp>
        <p:nvSpPr>
          <p:cNvPr id="3" name="Text Placeholder 10">
            <a:extLst>
              <a:ext uri="{FF2B5EF4-FFF2-40B4-BE49-F238E27FC236}">
                <a16:creationId xmlns:a16="http://schemas.microsoft.com/office/drawing/2014/main" id="{5C4450F1-DF36-9CF2-B5A0-29584A8BD34A}"/>
              </a:ext>
            </a:extLst>
          </p:cNvPr>
          <p:cNvSpPr txBox="1">
            <a:spLocks/>
          </p:cNvSpPr>
          <p:nvPr/>
        </p:nvSpPr>
        <p:spPr>
          <a:xfrm>
            <a:off x="4301562" y="705619"/>
            <a:ext cx="7315422" cy="308109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GB"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en-US" dirty="0"/>
              <a:t>Þessi </a:t>
            </a:r>
            <a:r>
              <a:rPr lang="en-US" b="1" dirty="0"/>
              <a:t>flokkunartafla </a:t>
            </a:r>
            <a:r>
              <a:rPr lang="en-US" dirty="0"/>
              <a:t>er fyrir samantektir allt árið.</a:t>
            </a:r>
          </a:p>
          <a:p>
            <a:pPr marL="342900" indent="-342900">
              <a:buFont typeface="Wingdings" panose="05000000000000000000" pitchFamily="2" charset="2"/>
              <a:buChar char="ü"/>
            </a:pPr>
            <a:r>
              <a:rPr lang="en-US" dirty="0"/>
              <a:t>Aðstoðar við að útskýra hvaðan peningarnir </a:t>
            </a:r>
            <a:r>
              <a:rPr lang="en-US" b="1" dirty="0"/>
              <a:t>koma og hvert þeir fara</a:t>
            </a:r>
            <a:r>
              <a:rPr lang="en-US" dirty="0"/>
              <a:t>.</a:t>
            </a:r>
          </a:p>
          <a:p>
            <a:pPr marL="342900" indent="-342900">
              <a:buFont typeface="Wingdings" panose="05000000000000000000" pitchFamily="2" charset="2"/>
              <a:buChar char="ü"/>
            </a:pPr>
            <a:r>
              <a:rPr lang="en-US" dirty="0"/>
              <a:t>Notaðu þessa töflu í </a:t>
            </a:r>
            <a:r>
              <a:rPr lang="en-US" b="1" dirty="0"/>
              <a:t>kynningarglærum fyrir fjárfesta</a:t>
            </a:r>
            <a:r>
              <a:rPr lang="en-US" dirty="0"/>
              <a:t>, styrkumsóknum og mánaðarlegum frammistöðusamantektum.</a:t>
            </a:r>
          </a:p>
          <a:p>
            <a:pPr marL="342900" indent="-342900">
              <a:buFont typeface="Wingdings" panose="05000000000000000000" pitchFamily="2" charset="2"/>
              <a:buChar char="ü"/>
            </a:pPr>
            <a:r>
              <a:rPr lang="en-US" dirty="0"/>
              <a:t>Frábært til </a:t>
            </a:r>
            <a:r>
              <a:rPr lang="en-US" b="1" dirty="0"/>
              <a:t>fjárhagsáætlunar og stefnumótandi áætlanagerðar</a:t>
            </a:r>
            <a:r>
              <a:rPr lang="en-US" dirty="0"/>
              <a:t>, því það tengir tekjur við flokka eins og lán, rekstrarkostnað og fjárfestingar.</a:t>
            </a:r>
            <a:endParaRPr lang="en-IE" sz="2400" dirty="0"/>
          </a:p>
        </p:txBody>
      </p:sp>
    </p:spTree>
    <p:extLst>
      <p:ext uri="{BB962C8B-B14F-4D97-AF65-F5344CB8AC3E}">
        <p14:creationId xmlns:p14="http://schemas.microsoft.com/office/powerpoint/2010/main" val="32124367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02BC79-560B-F4AE-71BD-2541D5DCE59F}"/>
              </a:ext>
            </a:extLst>
          </p:cNvPr>
          <p:cNvSpPr>
            <a:spLocks noGrp="1"/>
          </p:cNvSpPr>
          <p:nvPr>
            <p:ph type="body" sz="quarter" idx="18"/>
          </p:nvPr>
        </p:nvSpPr>
        <p:spPr>
          <a:xfrm>
            <a:off x="788657" y="1202350"/>
            <a:ext cx="11089018" cy="3499183"/>
          </a:xfrm>
        </p:spPr>
        <p:txBody>
          <a:bodyPr/>
          <a:lstStyle/>
          <a:p>
            <a:pPr>
              <a:spcAft>
                <a:spcPts val="1200"/>
              </a:spcAft>
            </a:pPr>
            <a:r>
              <a:rPr lang="en-US" sz="2400" dirty="0">
                <a:solidFill>
                  <a:srgbClr val="595959"/>
                </a:solidFill>
              </a:rPr>
              <a:t>Mundu að mörg fyrirtæki falla vegna lausafjárvanda þrátt fyrir sterka sölu. Oft er sagt að </a:t>
            </a:r>
            <a:r>
              <a:rPr lang="en-US" sz="2400" b="1" i="1" dirty="0">
                <a:solidFill>
                  <a:srgbClr val="595959"/>
                </a:solidFill>
              </a:rPr>
              <a:t>"Tekjur séu hégómi, hagnaður sé skynsemi, en lausafé sé raunveruleikinn." </a:t>
            </a:r>
            <a:r>
              <a:rPr lang="en-US" sz="2400" dirty="0">
                <a:solidFill>
                  <a:srgbClr val="595959"/>
                </a:solidFill>
              </a:rPr>
              <a:t>Í framkvæmd þýðir þetta að þú ættir að fylgjast náið með því hvenær peningar berast inn á og fara út af reikningnum þínum. </a:t>
            </a:r>
          </a:p>
          <a:p>
            <a:pPr>
              <a:spcAft>
                <a:spcPts val="1200"/>
              </a:spcAft>
            </a:pPr>
            <a:r>
              <a:rPr lang="en-US" sz="2400" b="1" dirty="0">
                <a:solidFill>
                  <a:srgbClr val="E96751"/>
                </a:solidFill>
              </a:rPr>
              <a:t>Til dæmis, </a:t>
            </a:r>
            <a:r>
              <a:rPr lang="en-US" sz="2400" dirty="0">
                <a:solidFill>
                  <a:srgbClr val="595959"/>
                </a:solidFill>
              </a:rPr>
              <a:t>ef gististaðurinn þinn fær stóra hópbókun sem greiðist við komu næsta mánuð, </a:t>
            </a:r>
            <a:r>
              <a:rPr lang="en-US" sz="2400" b="1" i="1" dirty="0">
                <a:solidFill>
                  <a:srgbClr val="595959"/>
                </a:solidFill>
              </a:rPr>
              <a:t>geturðu ekki </a:t>
            </a:r>
            <a:r>
              <a:rPr lang="en-US" sz="2400" dirty="0">
                <a:solidFill>
                  <a:srgbClr val="595959"/>
                </a:solidFill>
              </a:rPr>
              <a:t>notað þessa peninga í dag – þeir eru ekki enn á reikningnum þínum. </a:t>
            </a:r>
            <a:r>
              <a:rPr lang="en-US" sz="2400" b="1" dirty="0">
                <a:solidFill>
                  <a:srgbClr val="595959"/>
                </a:solidFill>
              </a:rPr>
              <a:t>Gakktu úr skugga um að þú hafir nægilegt lausafé til að reka reksturinn þar til sú greiðsla berst.</a:t>
            </a:r>
          </a:p>
          <a:p>
            <a:pPr>
              <a:spcAft>
                <a:spcPts val="1200"/>
              </a:spcAft>
            </a:pPr>
            <a:r>
              <a:rPr lang="en-US" sz="2400" b="1" dirty="0">
                <a:solidFill>
                  <a:srgbClr val="595959"/>
                </a:solidFill>
              </a:rPr>
              <a:t>Með því að fylgjast með sjóðstreymi vikulega eða mánaðarlega geturðu greint hugsanlegar skortanir snemma. </a:t>
            </a:r>
            <a:r>
              <a:rPr lang="en-US" sz="2400" dirty="0">
                <a:solidFill>
                  <a:srgbClr val="595959"/>
                </a:solidFill>
              </a:rPr>
              <a:t>Ef þú sérð fyrir þér að sjóðstreymi muni skorta (t.d. utan háannatíma) geturðu brugðist við fyrirfram – kannski með því að skera niður óþarfa útgjöld, semja um betri greiðsluskilmála við birgja eða útvega sér lánalínu hjá banka. </a:t>
            </a:r>
          </a:p>
          <a:p>
            <a:pPr>
              <a:spcAft>
                <a:spcPts val="1200"/>
              </a:spcAft>
            </a:pPr>
            <a:r>
              <a:rPr lang="en-US" sz="2400" b="1" dirty="0">
                <a:solidFill>
                  <a:srgbClr val="595959"/>
                </a:solidFill>
              </a:rPr>
              <a:t>Það er alltaf auðveldara að forðast lausafjárkreppu en að leysa úr henni</a:t>
            </a:r>
            <a:r>
              <a:rPr lang="en-US" sz="2400" dirty="0">
                <a:solidFill>
                  <a:srgbClr val="595959"/>
                </a:solidFill>
              </a:rPr>
              <a:t>, svo forvarnarstýrð lausafjárstjórnun er lykillinn að fjárhagslegum stöðugleika.</a:t>
            </a:r>
          </a:p>
          <a:p>
            <a:pPr>
              <a:spcAft>
                <a:spcPts val="1200"/>
              </a:spcAft>
            </a:pPr>
            <a:endParaRPr lang="en-IE" sz="2400" dirty="0"/>
          </a:p>
        </p:txBody>
      </p:sp>
      <p:sp>
        <p:nvSpPr>
          <p:cNvPr id="3" name="Text Placeholder 2">
            <a:extLst>
              <a:ext uri="{FF2B5EF4-FFF2-40B4-BE49-F238E27FC236}">
                <a16:creationId xmlns:a16="http://schemas.microsoft.com/office/drawing/2014/main" id="{742195E0-9584-EA46-5DF8-EE98BC1F3161}"/>
              </a:ext>
            </a:extLst>
          </p:cNvPr>
          <p:cNvSpPr>
            <a:spLocks noGrp="1"/>
          </p:cNvSpPr>
          <p:nvPr>
            <p:ph type="body" sz="quarter" idx="16"/>
          </p:nvPr>
        </p:nvSpPr>
        <p:spPr>
          <a:xfrm>
            <a:off x="788657" y="185684"/>
            <a:ext cx="10614687" cy="803654"/>
          </a:xfrm>
        </p:spPr>
        <p:txBody>
          <a:bodyPr/>
          <a:lstStyle/>
          <a:p>
            <a:r>
              <a:rPr lang="en-IE" dirty="0"/>
              <a:t>Margir fyrirtæki mistakast vegna lausafjárvandamála </a:t>
            </a:r>
          </a:p>
        </p:txBody>
      </p:sp>
      <p:sp>
        <p:nvSpPr>
          <p:cNvPr id="4" name="Text Placeholder 3">
            <a:extLst>
              <a:ext uri="{FF2B5EF4-FFF2-40B4-BE49-F238E27FC236}">
                <a16:creationId xmlns:a16="http://schemas.microsoft.com/office/drawing/2014/main" id="{FD44834D-3CA3-B2EE-B324-D636D80FDF7D}"/>
              </a:ext>
            </a:extLst>
          </p:cNvPr>
          <p:cNvSpPr>
            <a:spLocks noGrp="1"/>
          </p:cNvSpPr>
          <p:nvPr>
            <p:ph type="body" sz="quarter" idx="19"/>
          </p:nvPr>
        </p:nvSpPr>
        <p:spPr>
          <a:xfrm>
            <a:off x="788657" y="624520"/>
            <a:ext cx="10614687" cy="803654"/>
          </a:xfrm>
        </p:spPr>
        <p:txBody>
          <a:bodyPr/>
          <a:lstStyle/>
          <a:p>
            <a:r>
              <a:rPr lang="en-IE" dirty="0"/>
              <a:t>…jafnvel þegar sala er sterk!</a:t>
            </a:r>
          </a:p>
        </p:txBody>
      </p:sp>
      <p:sp>
        <p:nvSpPr>
          <p:cNvPr id="6" name="TextBox 5">
            <a:extLst>
              <a:ext uri="{FF2B5EF4-FFF2-40B4-BE49-F238E27FC236}">
                <a16:creationId xmlns:a16="http://schemas.microsoft.com/office/drawing/2014/main" id="{F05F5FD7-56E4-0A80-608F-84904D62DC35}"/>
              </a:ext>
            </a:extLst>
          </p:cNvPr>
          <p:cNvSpPr txBox="1"/>
          <p:nvPr/>
        </p:nvSpPr>
        <p:spPr>
          <a:xfrm>
            <a:off x="5934075" y="6106120"/>
            <a:ext cx="6096000" cy="369332"/>
          </a:xfrm>
          <a:prstGeom prst="rect">
            <a:avLst/>
          </a:prstGeom>
          <a:noFill/>
        </p:spPr>
        <p:txBody>
          <a:bodyPr wrap="square">
            <a:spAutoFit/>
          </a:bodyPr>
          <a:lstStyle/>
          <a:p>
            <a:pPr algn="l">
              <a:buNone/>
            </a:pPr>
            <a:r>
              <a:rPr lang="en-US" i="0" dirty="0">
                <a:solidFill>
                  <a:srgbClr val="00B0F0"/>
                </a:solidFill>
                <a:effectLst/>
                <a:hlinkClick r:id="rId2">
                  <a:extLst>
                    <a:ext uri="{A12FA001-AC4F-418D-AE19-62706E023703}">
                      <ahyp:hlinkClr xmlns:ahyp="http://schemas.microsoft.com/office/drawing/2018/hyperlinkcolor" val="tx"/>
                    </a:ext>
                  </a:extLst>
                </a:hlinkClick>
              </a:rPr>
              <a:t>Hversu mörg fyrirtæki falla vegna lausafjárvandamála</a:t>
            </a:r>
            <a:endParaRPr lang="en-US" i="0" dirty="0">
              <a:solidFill>
                <a:srgbClr val="00B0F0"/>
              </a:solidFill>
              <a:effectLst/>
            </a:endParaRPr>
          </a:p>
        </p:txBody>
      </p:sp>
    </p:spTree>
    <p:extLst>
      <p:ext uri="{BB962C8B-B14F-4D97-AF65-F5344CB8AC3E}">
        <p14:creationId xmlns:p14="http://schemas.microsoft.com/office/powerpoint/2010/main" val="8000780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Þú hefur lokið…             Modúl 8 (hluti 5)</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473288"/>
          </a:xfrm>
          <a:prstGeom prst="rect">
            <a:avLst/>
          </a:prstGeom>
          <a:noFill/>
        </p:spPr>
        <p:txBody>
          <a:bodyPr wrap="square" rtlCol="0">
            <a:spAutoFit/>
          </a:bodyPr>
          <a:lstStyle/>
          <a:p>
            <a:pPr algn="ctr"/>
            <a:r>
              <a:rPr lang="en-US" sz="2400" dirty="0">
                <a:solidFill>
                  <a:srgbClr val="494949"/>
                </a:solidFill>
              </a:rPr>
              <a:t>Aukning tekna með viðbótum og fjárhagslegu eftirliti</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Modúl 8 (</a:t>
            </a:r>
            <a:r>
              <a:rPr lang="en-US" sz="3200" b="1">
                <a:solidFill>
                  <a:srgbClr val="EC7C69"/>
                </a:solidFill>
              </a:rPr>
              <a:t>hluti 6)</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306576"/>
          </a:xfrm>
          <a:prstGeom prst="rect">
            <a:avLst/>
          </a:prstGeom>
          <a:noFill/>
        </p:spPr>
        <p:txBody>
          <a:bodyPr wrap="square" rtlCol="0">
            <a:spAutoFit/>
          </a:bodyPr>
          <a:lstStyle/>
          <a:p>
            <a:pPr defTabSz="777514">
              <a:lnSpc>
                <a:spcPct val="100000"/>
              </a:lnSpc>
              <a:spcBef>
                <a:spcPts val="0"/>
              </a:spcBef>
              <a:spcAft>
                <a:spcPts val="1200"/>
              </a:spcAft>
              <a:defRPr/>
            </a:pPr>
            <a:r>
              <a:rPr lang="en-US" sz="2400" dirty="0">
                <a:solidFill>
                  <a:srgbClr val="494949"/>
                </a:solidFill>
              </a:rPr>
              <a:t>Stjórnun áhættu og verndun fyrirtækisins</a:t>
            </a:r>
            <a:r>
              <a:rPr lang="en-GB" sz="2400" dirty="0">
                <a:solidFill>
                  <a:srgbClr val="494949"/>
                </a:solidFill>
              </a:rPr>
              <a:t> </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Næst er…</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Frábært starf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1E4E4-B19B-1C3E-28DA-CF5135C170C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CC553FC-0465-14BA-C028-B3C7A8960CD1}"/>
              </a:ext>
            </a:extLst>
          </p:cNvPr>
          <p:cNvSpPr>
            <a:spLocks noGrp="1"/>
          </p:cNvSpPr>
          <p:nvPr>
            <p:ph type="body" sz="quarter" idx="16"/>
          </p:nvPr>
        </p:nvSpPr>
        <p:spPr>
          <a:xfrm>
            <a:off x="428625" y="366659"/>
            <a:ext cx="10614687" cy="803654"/>
          </a:xfrm>
        </p:spPr>
        <p:txBody>
          <a:bodyPr/>
          <a:lstStyle/>
          <a:p>
            <a:r>
              <a:rPr lang="en-IE" dirty="0"/>
              <a:t>Stigverð og viðbótarvalkostir</a:t>
            </a:r>
            <a:r>
              <a:rPr lang="en-IE" b="0" dirty="0"/>
              <a:t> (aukasala)</a:t>
            </a:r>
            <a:r>
              <a:rPr lang="en-IE" dirty="0"/>
              <a:t>: </a:t>
            </a:r>
            <a:r>
              <a:rPr lang="en-IE" b="0" dirty="0">
                <a:solidFill>
                  <a:srgbClr val="E96751"/>
                </a:solidFill>
              </a:rPr>
              <a:t>Grunnstig</a:t>
            </a:r>
          </a:p>
        </p:txBody>
      </p:sp>
      <p:graphicFrame>
        <p:nvGraphicFramePr>
          <p:cNvPr id="10" name="Table 9">
            <a:extLst>
              <a:ext uri="{FF2B5EF4-FFF2-40B4-BE49-F238E27FC236}">
                <a16:creationId xmlns:a16="http://schemas.microsoft.com/office/drawing/2014/main" id="{265BF6BA-856B-71AC-49F1-C62A6464CEC2}"/>
              </a:ext>
            </a:extLst>
          </p:cNvPr>
          <p:cNvGraphicFramePr>
            <a:graphicFrameLocks noGrp="1"/>
          </p:cNvGraphicFramePr>
          <p:nvPr/>
        </p:nvGraphicFramePr>
        <p:xfrm>
          <a:off x="428625" y="1136121"/>
          <a:ext cx="10848975" cy="3108960"/>
        </p:xfrm>
        <a:graphic>
          <a:graphicData uri="http://schemas.openxmlformats.org/drawingml/2006/table">
            <a:tbl>
              <a:tblPr/>
              <a:tblGrid>
                <a:gridCol w="4024535">
                  <a:extLst>
                    <a:ext uri="{9D8B030D-6E8A-4147-A177-3AD203B41FA5}">
                      <a16:colId xmlns:a16="http://schemas.microsoft.com/office/drawing/2014/main" val="688196161"/>
                    </a:ext>
                  </a:extLst>
                </a:gridCol>
                <a:gridCol w="2545784">
                  <a:extLst>
                    <a:ext uri="{9D8B030D-6E8A-4147-A177-3AD203B41FA5}">
                      <a16:colId xmlns:a16="http://schemas.microsoft.com/office/drawing/2014/main" val="3111729504"/>
                    </a:ext>
                  </a:extLst>
                </a:gridCol>
                <a:gridCol w="4278656">
                  <a:extLst>
                    <a:ext uri="{9D8B030D-6E8A-4147-A177-3AD203B41FA5}">
                      <a16:colId xmlns:a16="http://schemas.microsoft.com/office/drawing/2014/main" val="3090932631"/>
                    </a:ext>
                  </a:extLst>
                </a:gridCol>
              </a:tblGrid>
              <a:tr h="124324">
                <a:tc>
                  <a:txBody>
                    <a:bodyPr/>
                    <a:lstStyle/>
                    <a:p>
                      <a:pPr>
                        <a:buNone/>
                      </a:pPr>
                      <a:r>
                        <a:rPr lang="en-IE" sz="2200" b="1" dirty="0">
                          <a:solidFill>
                            <a:schemeClr val="bg1"/>
                          </a:solidFill>
                        </a:rPr>
                        <a:t>Pakkasamningur / Viðbót</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Verð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Athugasemdir</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b="0" dirty="0">
                          <a:solidFill>
                            <a:schemeClr val="bg1"/>
                          </a:solidFill>
                        </a:rPr>
                        <a:t>Grunn dvöl (nætur dvöl eingöngu)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Staðlað gistirými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3004245"/>
                  </a:ext>
                </a:extLst>
              </a:tr>
              <a:tr h="217567">
                <a:tc>
                  <a:txBody>
                    <a:bodyPr/>
                    <a:lstStyle/>
                    <a:p>
                      <a:pPr>
                        <a:buNone/>
                      </a:pPr>
                      <a:r>
                        <a:rPr lang="en-IE" sz="2000" b="0" dirty="0">
                          <a:solidFill>
                            <a:schemeClr val="bg1"/>
                          </a:solidFill>
                        </a:rPr>
                        <a:t>Premium dvöl (með morgunverði og eldiviði)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€170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Viðbótarþjónusta til þæginda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000" b="0" dirty="0">
                          <a:solidFill>
                            <a:schemeClr val="bg1"/>
                          </a:solidFill>
                        </a:rPr>
                        <a:t>Rómantískt pakka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Innrétting, vín, morgunmatur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2000" b="0" dirty="0">
                          <a:solidFill>
                            <a:schemeClr val="bg1"/>
                          </a:solidFill>
                        </a:rPr>
                        <a:t>Auka gestur (á nótt)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Auka gjald fyrir þriðja eða fjórða einstakling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000" b="0" dirty="0">
                          <a:solidFill>
                            <a:schemeClr val="bg1"/>
                          </a:solidFill>
                        </a:rPr>
                        <a:t>Dvöl gæludýrs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Hreinsun og gæludýravænt umhverfi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2082830"/>
                  </a:ext>
                </a:extLst>
              </a:tr>
              <a:tr h="217567">
                <a:tc>
                  <a:txBody>
                    <a:bodyPr/>
                    <a:lstStyle/>
                    <a:p>
                      <a:pPr>
                        <a:buNone/>
                      </a:pPr>
                      <a:r>
                        <a:rPr lang="en-IE" sz="2000" b="0" dirty="0">
                          <a:solidFill>
                            <a:schemeClr val="bg1"/>
                          </a:solidFill>
                        </a:rPr>
                        <a:t>Snemmt innritun / Seint útritun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Valfrjáls gjald fyrir sveigjanlegan tíma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6510507"/>
                  </a:ext>
                </a:extLst>
              </a:tr>
            </a:tbl>
          </a:graphicData>
        </a:graphic>
      </p:graphicFrame>
      <p:sp>
        <p:nvSpPr>
          <p:cNvPr id="13" name="Rectangle 1">
            <a:extLst>
              <a:ext uri="{FF2B5EF4-FFF2-40B4-BE49-F238E27FC236}">
                <a16:creationId xmlns:a16="http://schemas.microsoft.com/office/drawing/2014/main" id="{7353F56A-B77E-B793-39A1-DB5D86274B5E}"/>
              </a:ext>
            </a:extLst>
          </p:cNvPr>
          <p:cNvSpPr>
            <a:spLocks noChangeArrowheads="1"/>
          </p:cNvSpPr>
          <p:nvPr/>
        </p:nvSpPr>
        <p:spPr bwMode="auto">
          <a:xfrm>
            <a:off x="428625" y="5214577"/>
            <a:ext cx="77871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b="1" i="0" u="none" strike="noStrike" cap="none" normalizeH="0" baseline="0" dirty="0">
                <a:ln>
                  <a:noFill/>
                </a:ln>
                <a:solidFill>
                  <a:srgbClr val="E96751"/>
                </a:solidFill>
                <a:effectLst/>
              </a:rPr>
              <a:t>Athugið:</a:t>
            </a:r>
            <a:br>
              <a:rPr kumimoji="0" lang="en-US" altLang="en-US" b="0" i="0" u="none" strike="noStrike" cap="none" normalizeH="0" baseline="0" dirty="0">
                <a:ln>
                  <a:noFill/>
                </a:ln>
                <a:solidFill>
                  <a:schemeClr val="tx1"/>
                </a:solidFill>
                <a:effectLst/>
              </a:rPr>
            </a:br>
            <a:r>
              <a:rPr lang="en-US" dirty="0">
                <a:solidFill>
                  <a:srgbClr val="595959"/>
                </a:solidFill>
              </a:rPr>
              <a:t>Bjóðið upp á verðmætamiðuð uppfærslur til að auka tekjur án þess að hækka grunnverðið fyrir alla.</a:t>
            </a:r>
          </a:p>
          <a:p>
            <a:pPr lvl="0" eaLnBrk="0" fontAlgn="base" hangingPunct="0">
              <a:spcBef>
                <a:spcPct val="0"/>
              </a:spcBef>
              <a:spcAft>
                <a:spcPct val="0"/>
              </a:spcAft>
            </a:pPr>
            <a:endParaRPr lang="en-US" dirty="0">
              <a:solidFill>
                <a:srgbClr val="595959"/>
              </a:solidFill>
            </a:endParaRPr>
          </a:p>
          <a:p>
            <a:pPr lvl="0" eaLnBrk="0" fontAlgn="base" hangingPunct="0">
              <a:spcBef>
                <a:spcPct val="0"/>
              </a:spcBef>
              <a:spcAft>
                <a:spcPct val="0"/>
              </a:spcAft>
            </a:pPr>
            <a:endParaRPr kumimoji="0" lang="en-US" altLang="en-US" b="0" i="0" u="none" strike="noStrike" cap="none" normalizeH="0" baseline="0" dirty="0">
              <a:ln>
                <a:noFill/>
              </a:ln>
              <a:solidFill>
                <a:srgbClr val="595959"/>
              </a:solidFill>
              <a:effectLst/>
            </a:endParaRPr>
          </a:p>
        </p:txBody>
      </p:sp>
      <p:grpSp>
        <p:nvGrpSpPr>
          <p:cNvPr id="2" name="Group 1">
            <a:extLst>
              <a:ext uri="{FF2B5EF4-FFF2-40B4-BE49-F238E27FC236}">
                <a16:creationId xmlns:a16="http://schemas.microsoft.com/office/drawing/2014/main" id="{476AAB92-FA6B-4BBB-D159-F6415F634FF4}"/>
              </a:ext>
            </a:extLst>
          </p:cNvPr>
          <p:cNvGrpSpPr/>
          <p:nvPr/>
        </p:nvGrpSpPr>
        <p:grpSpPr>
          <a:xfrm>
            <a:off x="10920313" y="97029"/>
            <a:ext cx="1081945" cy="1011723"/>
            <a:chOff x="1016000" y="1137920"/>
            <a:chExt cx="1016000" cy="1016000"/>
          </a:xfrm>
        </p:grpSpPr>
        <p:sp>
          <p:nvSpPr>
            <p:cNvPr id="3" name="Oval 2">
              <a:extLst>
                <a:ext uri="{FF2B5EF4-FFF2-40B4-BE49-F238E27FC236}">
                  <a16:creationId xmlns:a16="http://schemas.microsoft.com/office/drawing/2014/main" id="{65C6CBCF-9920-91AA-6C81-FD212C7B0E83}"/>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3C9AE37A-5570-9E6A-2C12-34FA1167F10A}"/>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35</a:t>
              </a:r>
            </a:p>
          </p:txBody>
        </p:sp>
      </p:grpSp>
    </p:spTree>
    <p:extLst>
      <p:ext uri="{BB962C8B-B14F-4D97-AF65-F5344CB8AC3E}">
        <p14:creationId xmlns:p14="http://schemas.microsoft.com/office/powerpoint/2010/main" val="743928652"/>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71B3897-21A8-4048-B780-EA0E36559982}"/>
</file>

<file path=customXml/itemProps2.xml><?xml version="1.0" encoding="utf-8"?>
<ds:datastoreItem xmlns:ds="http://schemas.openxmlformats.org/officeDocument/2006/customXml" ds:itemID="{8369BB22-FA78-4BDF-94A3-69C490A968DF}"/>
</file>

<file path=customXml/itemProps3.xml><?xml version="1.0" encoding="utf-8"?>
<ds:datastoreItem xmlns:ds="http://schemas.openxmlformats.org/officeDocument/2006/customXml" ds:itemID="{7EE929D6-A8A6-4BC6-A7AA-CBB098A278A1}"/>
</file>

<file path=docProps/app.xml><?xml version="1.0" encoding="utf-8"?>
<Properties xmlns="http://schemas.openxmlformats.org/officeDocument/2006/extended-properties" xmlns:vt="http://schemas.openxmlformats.org/officeDocument/2006/docPropsVTypes">
  <TotalTime>12906</TotalTime>
  <Words>10561</Words>
  <Application>Microsoft Office PowerPoint</Application>
  <PresentationFormat>Widescreen</PresentationFormat>
  <Paragraphs>1291</Paragraphs>
  <Slides>83</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83</vt:i4>
      </vt:variant>
    </vt:vector>
  </HeadingPairs>
  <TitlesOfParts>
    <vt:vector size="92" baseType="lpstr">
      <vt:lpstr>Arial</vt:lpstr>
      <vt:lpstr>Calibri</vt:lpstr>
      <vt:lpstr>Cambria</vt:lpstr>
      <vt:lpstr>Montserrat</vt:lpstr>
      <vt:lpstr>Montserrat Light</vt:lpstr>
      <vt:lpstr>Oracle Sans</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docId:BFE48258FBAB464D3DC13EF44488E1DB</cp:keywords>
  <cp:lastModifiedBy>Kjartan Bollason</cp:lastModifiedBy>
  <cp:revision>491</cp:revision>
  <dcterms:created xsi:type="dcterms:W3CDTF">2020-10-14T13:32:04Z</dcterms:created>
  <dcterms:modified xsi:type="dcterms:W3CDTF">2026-01-23T15:43:32Z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