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4"/>
  </p:sldMasterIdLst>
  <p:notesMasterIdLst>
    <p:notesMasterId r:id="rId147"/>
  </p:notesMasterIdLst>
  <p:handoutMasterIdLst>
    <p:handoutMasterId r:id="rId148"/>
  </p:handoutMasterIdLst>
  <p:sldIdLst>
    <p:sldId id="1389" r:id="rId5"/>
    <p:sldId id="1414" r:id="rId6"/>
    <p:sldId id="1416" r:id="rId7"/>
    <p:sldId id="1417" r:id="rId8"/>
    <p:sldId id="715" r:id="rId9"/>
    <p:sldId id="1574" r:id="rId10"/>
    <p:sldId id="1426" r:id="rId11"/>
    <p:sldId id="1403" r:id="rId12"/>
    <p:sldId id="1576" r:id="rId13"/>
    <p:sldId id="1571" r:id="rId14"/>
    <p:sldId id="1610" r:id="rId15"/>
    <p:sldId id="1577" r:id="rId16"/>
    <p:sldId id="1678" r:id="rId17"/>
    <p:sldId id="1425" r:id="rId18"/>
    <p:sldId id="1579" r:id="rId19"/>
    <p:sldId id="1582" r:id="rId20"/>
    <p:sldId id="1423" r:id="rId21"/>
    <p:sldId id="1431" r:id="rId22"/>
    <p:sldId id="1679" r:id="rId23"/>
    <p:sldId id="1475" r:id="rId24"/>
    <p:sldId id="1427" r:id="rId25"/>
    <p:sldId id="1432" r:id="rId26"/>
    <p:sldId id="1680" r:id="rId27"/>
    <p:sldId id="1569" r:id="rId28"/>
    <p:sldId id="1490" r:id="rId29"/>
    <p:sldId id="1677" r:id="rId30"/>
    <p:sldId id="1445" r:id="rId31"/>
    <p:sldId id="1463" r:id="rId32"/>
    <p:sldId id="1675" r:id="rId33"/>
    <p:sldId id="1633" r:id="rId34"/>
    <p:sldId id="1466" r:id="rId35"/>
    <p:sldId id="1472" r:id="rId36"/>
    <p:sldId id="1474" r:id="rId37"/>
    <p:sldId id="1676" r:id="rId38"/>
    <p:sldId id="1447" r:id="rId39"/>
    <p:sldId id="1759" r:id="rId40"/>
    <p:sldId id="1760" r:id="rId41"/>
    <p:sldId id="1761" r:id="rId42"/>
    <p:sldId id="1500" r:id="rId43"/>
    <p:sldId id="1502" r:id="rId44"/>
    <p:sldId id="1503" r:id="rId45"/>
    <p:sldId id="1682" r:id="rId46"/>
    <p:sldId id="1683" r:id="rId47"/>
    <p:sldId id="1684" r:id="rId48"/>
    <p:sldId id="1685" r:id="rId49"/>
    <p:sldId id="1686" r:id="rId50"/>
    <p:sldId id="1688" r:id="rId51"/>
    <p:sldId id="1687" r:id="rId52"/>
    <p:sldId id="1504" r:id="rId53"/>
    <p:sldId id="1496" r:id="rId54"/>
    <p:sldId id="1497" r:id="rId55"/>
    <p:sldId id="1498" r:id="rId56"/>
    <p:sldId id="1695" r:id="rId57"/>
    <p:sldId id="1507" r:id="rId58"/>
    <p:sldId id="1508" r:id="rId59"/>
    <p:sldId id="1509" r:id="rId60"/>
    <p:sldId id="1696" r:id="rId61"/>
    <p:sldId id="1513" r:id="rId62"/>
    <p:sldId id="1753" r:id="rId63"/>
    <p:sldId id="1515" r:id="rId64"/>
    <p:sldId id="1697" r:id="rId65"/>
    <p:sldId id="1516" r:id="rId66"/>
    <p:sldId id="1518" r:id="rId67"/>
    <p:sldId id="1521" r:id="rId68"/>
    <p:sldId id="1522" r:id="rId69"/>
    <p:sldId id="1698" r:id="rId70"/>
    <p:sldId id="1699" r:id="rId71"/>
    <p:sldId id="1606" r:id="rId72"/>
    <p:sldId id="1526" r:id="rId73"/>
    <p:sldId id="1615" r:id="rId74"/>
    <p:sldId id="1567" r:id="rId75"/>
    <p:sldId id="1524" r:id="rId76"/>
    <p:sldId id="1531" r:id="rId77"/>
    <p:sldId id="1536" r:id="rId78"/>
    <p:sldId id="1700" r:id="rId79"/>
    <p:sldId id="1532" r:id="rId80"/>
    <p:sldId id="1616" r:id="rId81"/>
    <p:sldId id="1551" r:id="rId82"/>
    <p:sldId id="1618" r:id="rId83"/>
    <p:sldId id="1664" r:id="rId84"/>
    <p:sldId id="1669" r:id="rId85"/>
    <p:sldId id="1665" r:id="rId86"/>
    <p:sldId id="1672" r:id="rId87"/>
    <p:sldId id="1703" r:id="rId88"/>
    <p:sldId id="1743" r:id="rId89"/>
    <p:sldId id="1742" r:id="rId90"/>
    <p:sldId id="1741" r:id="rId91"/>
    <p:sldId id="1704" r:id="rId92"/>
    <p:sldId id="1744" r:id="rId93"/>
    <p:sldId id="1745" r:id="rId94"/>
    <p:sldId id="1746" r:id="rId95"/>
    <p:sldId id="1705" r:id="rId96"/>
    <p:sldId id="1562" r:id="rId97"/>
    <p:sldId id="1563" r:id="rId98"/>
    <p:sldId id="1564" r:id="rId99"/>
    <p:sldId id="1565" r:id="rId100"/>
    <p:sldId id="1706" r:id="rId101"/>
    <p:sldId id="1763" r:id="rId102"/>
    <p:sldId id="1764" r:id="rId103"/>
    <p:sldId id="1733" r:id="rId104"/>
    <p:sldId id="1707" r:id="rId105"/>
    <p:sldId id="1709" r:id="rId106"/>
    <p:sldId id="1710" r:id="rId107"/>
    <p:sldId id="1711" r:id="rId108"/>
    <p:sldId id="1712" r:id="rId109"/>
    <p:sldId id="1713" r:id="rId110"/>
    <p:sldId id="1714" r:id="rId111"/>
    <p:sldId id="1715" r:id="rId112"/>
    <p:sldId id="1716" r:id="rId113"/>
    <p:sldId id="1717" r:id="rId114"/>
    <p:sldId id="1718" r:id="rId115"/>
    <p:sldId id="1719" r:id="rId116"/>
    <p:sldId id="1720" r:id="rId117"/>
    <p:sldId id="1721" r:id="rId118"/>
    <p:sldId id="1723" r:id="rId119"/>
    <p:sldId id="1724" r:id="rId120"/>
    <p:sldId id="1725" r:id="rId121"/>
    <p:sldId id="1748" r:id="rId122"/>
    <p:sldId id="1747" r:id="rId123"/>
    <p:sldId id="1749" r:id="rId124"/>
    <p:sldId id="1751" r:id="rId125"/>
    <p:sldId id="1750" r:id="rId126"/>
    <p:sldId id="1752" r:id="rId127"/>
    <p:sldId id="1754" r:id="rId128"/>
    <p:sldId id="1755" r:id="rId129"/>
    <p:sldId id="1756" r:id="rId130"/>
    <p:sldId id="1757" r:id="rId131"/>
    <p:sldId id="1758" r:id="rId132"/>
    <p:sldId id="1765" r:id="rId133"/>
    <p:sldId id="1766" r:id="rId134"/>
    <p:sldId id="1510" r:id="rId135"/>
    <p:sldId id="1737" r:id="rId136"/>
    <p:sldId id="1738" r:id="rId137"/>
    <p:sldId id="1740" r:id="rId138"/>
    <p:sldId id="1739" r:id="rId139"/>
    <p:sldId id="1583" r:id="rId140"/>
    <p:sldId id="1599" r:id="rId141"/>
    <p:sldId id="1451" r:id="rId142"/>
    <p:sldId id="1419" r:id="rId143"/>
    <p:sldId id="1424" r:id="rId144"/>
    <p:sldId id="1422" r:id="rId145"/>
    <p:sldId id="1402" r:id="rId146"/>
  </p:sldIdLst>
  <p:sldSz cx="7775575" cy="10907713"/>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26" userDrawn="1">
          <p15:clr>
            <a:srgbClr val="A4A3A4"/>
          </p15:clr>
        </p15:guide>
        <p15:guide id="4" orient="horz" pos="6225" userDrawn="1">
          <p15:clr>
            <a:srgbClr val="A4A3A4"/>
          </p15:clr>
        </p15:guide>
        <p15:guide id="5" pos="272"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281E06-7402-9340-C22E-BCCFFE9A3C94}" name="Laura" initials="La" userId="S::laura_momentumconsulting.ie#ext#@reiknistofnun.onmicrosoft.com::0983a9ca-9863-4cae-a793-09056ae6733f" providerId="AD"/>
  <p188:author id="{3A646A2A-5463-31BB-24B8-887E45DDAF69}" name="Orla Casey" initials="OC" userId="S::orla@momentumconsulting.ie::ee9f56f0-43a2-47ae-a5b8-d4a7d2f5cec3" providerId="AD"/>
  <p188:author id="{7CAADE7B-0596-6B4D-7283-206E085B6C0A}" name="Tatjana Klakočar" initials="TK" userId="S::tatjana.klakocar_vsgt.si#ext#@reiknistofnun.onmicrosoft.com::4f4c5361-8ee0-4fa0-89aa-f4c6bf1f5c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FFFFFF"/>
    <a:srgbClr val="459597"/>
    <a:srgbClr val="F99D22"/>
    <a:srgbClr val="47773D"/>
    <a:srgbClr val="CC8B27"/>
    <a:srgbClr val="DF1382"/>
    <a:srgbClr val="F26D22"/>
    <a:srgbClr val="8E1737"/>
    <a:srgbClr val="F1B7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2EDFBB-9C51-3F7F-DA94-C8817C87EDF2}" v="133" dt="2024-11-15T10:41:59.546"/>
    <p1510:client id="{259546DB-7A48-8DD4-2A98-2AFD4FAEC9DA}" v="45" dt="2024-11-15T11:24:32.670"/>
    <p1510:client id="{50DD7F71-522E-3CC4-A9D0-B312A34047EC}" v="95" dt="2024-11-14T14:05:08.866"/>
    <p1510:client id="{B1C18FB1-F51F-ABEF-C05E-5D3581257F36}" v="107" dt="2024-11-15T11:42:54.398"/>
    <p1510:client id="{CEC41DBF-0430-FD4E-8AA6-AE79C773FD9D}" v="146" dt="2024-11-15T11:00:20.148"/>
    <p1510:client id="{F66BAE56-292F-49DF-8AAB-ECEBBBBBDBFE}" v="392" dt="2024-11-15T11:26:48.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3156" y="84"/>
      </p:cViewPr>
      <p:guideLst>
        <p:guide pos="2449"/>
        <p:guide pos="4626"/>
        <p:guide orient="horz" pos="6225"/>
        <p:guide pos="272"/>
        <p:guide orient="horz" pos="80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presProps" Target="presProp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microsoft.com/office/2018/10/relationships/authors" Target="author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FC99EEBC-801D-48ED-B535-298BB7EDD6B9}" type="datetimeFigureOut">
              <a:rPr lang="fr-CA" smtClean="0"/>
              <a:t>2026-02-05</a:t>
            </a:fld>
            <a:endParaRPr lang="fr-CA"/>
          </a:p>
        </p:txBody>
      </p:sp>
      <p:sp>
        <p:nvSpPr>
          <p:cNvPr id="4" name="Footer Placeholder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a:p>
        </p:txBody>
      </p:sp>
      <p:sp>
        <p:nvSpPr>
          <p:cNvPr id="5" name="Slide Number Placeholder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99CC462C-9F76-4357-BB19-A4DE8D8E1FB0}" type="datetimeFigureOut">
              <a:rPr lang="fr-CA" smtClean="0"/>
              <a:t>2026-02-05</a:t>
            </a:fld>
            <a:endParaRPr lang="fr-CA"/>
          </a:p>
        </p:txBody>
      </p:sp>
      <p:sp>
        <p:nvSpPr>
          <p:cNvPr id="4" name="Slide Image Placeholder 3"/>
          <p:cNvSpPr>
            <a:spLocks noGrp="1" noRot="1" noChangeAspect="1"/>
          </p:cNvSpPr>
          <p:nvPr>
            <p:ph type="sldImg" idx="2"/>
          </p:nvPr>
        </p:nvSpPr>
        <p:spPr>
          <a:xfrm>
            <a:off x="2205038" y="1241425"/>
            <a:ext cx="2387600" cy="3351213"/>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en-US"/>
              <a:t>Breyta aðaltextastílum</a:t>
            </a:r>
          </a:p>
          <a:p>
            <a:pPr lvl="1"/>
            <a:r>
              <a:rPr lang="en-US"/>
              <a:t>Annar stigi</a:t>
            </a:r>
          </a:p>
          <a:p>
            <a:pPr lvl="2"/>
            <a:r>
              <a:rPr lang="en-US"/>
              <a:t>Þriðja stig</a:t>
            </a:r>
          </a:p>
          <a:p>
            <a:pPr lvl="3"/>
            <a:r>
              <a:rPr lang="en-US"/>
              <a:t>Fjórða stig</a:t>
            </a:r>
          </a:p>
          <a:p>
            <a:pPr lvl="4"/>
            <a:r>
              <a:rPr lang="en-US"/>
              <a:t>Fimmta stig</a:t>
            </a:r>
            <a:endParaRPr lang="fr-CA"/>
          </a:p>
        </p:txBody>
      </p:sp>
      <p:sp>
        <p:nvSpPr>
          <p:cNvPr id="6" name="Footer Placeholder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hf hdr="0" ftr="0" dt="0"/>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2EF6E3F-7229-435D-9B4A-E0ABCDF45996}" type="slidenum">
              <a:rPr lang="fr-CA" smtClean="0"/>
              <a:t>19</a:t>
            </a:fld>
            <a:endParaRPr lang="fr-CA"/>
          </a:p>
        </p:txBody>
      </p:sp>
    </p:spTree>
    <p:extLst>
      <p:ext uri="{BB962C8B-B14F-4D97-AF65-F5344CB8AC3E}">
        <p14:creationId xmlns:p14="http://schemas.microsoft.com/office/powerpoint/2010/main" val="2806826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1938060"/>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bject 3">
            <a:extLst>
              <a:ext uri="{FF2B5EF4-FFF2-40B4-BE49-F238E27FC236}">
                <a16:creationId xmlns:a16="http://schemas.microsoft.com/office/drawing/2014/main" id="{FBF25E8B-8825-6010-5488-FF410C38EBB8}"/>
              </a:ext>
            </a:extLst>
          </p:cNvPr>
          <p:cNvSpPr/>
          <p:nvPr userDrawn="1"/>
        </p:nvSpPr>
        <p:spPr>
          <a:xfrm>
            <a:off x="4815844" y="430442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6E17665-6CF4-7799-BCA6-D9ED87A7BAD6}"/>
              </a:ext>
            </a:extLst>
          </p:cNvPr>
          <p:cNvSpPr/>
          <p:nvPr userDrawn="1"/>
        </p:nvSpPr>
        <p:spPr>
          <a:xfrm rot="5400000" flipH="1">
            <a:off x="5161320" y="7032598"/>
            <a:ext cx="665955" cy="4562554"/>
          </a:xfrm>
          <a:custGeom>
            <a:avLst/>
            <a:gdLst>
              <a:gd name="connsiteX0" fmla="*/ 665955 w 665955"/>
              <a:gd name="connsiteY0" fmla="*/ 0 h 4562554"/>
              <a:gd name="connsiteX1" fmla="*/ 665955 w 665955"/>
              <a:gd name="connsiteY1" fmla="*/ 856621 h 4562554"/>
              <a:gd name="connsiteX2" fmla="*/ 665955 w 665955"/>
              <a:gd name="connsiteY2" fmla="*/ 3342493 h 4562554"/>
              <a:gd name="connsiteX3" fmla="*/ 665955 w 665955"/>
              <a:gd name="connsiteY3" fmla="*/ 4199115 h 4562554"/>
              <a:gd name="connsiteX4" fmla="*/ 305610 w 665955"/>
              <a:gd name="connsiteY4" fmla="*/ 4562554 h 4562554"/>
              <a:gd name="connsiteX5" fmla="*/ 0 w 665955"/>
              <a:gd name="connsiteY5" fmla="*/ 4562554 h 4562554"/>
              <a:gd name="connsiteX6" fmla="*/ 0 w 665955"/>
              <a:gd name="connsiteY6" fmla="*/ 3705933 h 4562554"/>
              <a:gd name="connsiteX7" fmla="*/ 0 w 665955"/>
              <a:gd name="connsiteY7" fmla="*/ 856621 h 4562554"/>
              <a:gd name="connsiteX8" fmla="*/ 0 w 665955"/>
              <a:gd name="connsiteY8" fmla="*/ 0 h 456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55" h="4562554">
                <a:moveTo>
                  <a:pt x="665955" y="0"/>
                </a:moveTo>
                <a:lnTo>
                  <a:pt x="665955" y="856621"/>
                </a:lnTo>
                <a:lnTo>
                  <a:pt x="665955" y="3342493"/>
                </a:lnTo>
                <a:lnTo>
                  <a:pt x="665955" y="4199115"/>
                </a:lnTo>
                <a:cubicBezTo>
                  <a:pt x="665955" y="4399237"/>
                  <a:pt x="504028" y="4562554"/>
                  <a:pt x="305610" y="4562554"/>
                </a:cubicBezTo>
                <a:lnTo>
                  <a:pt x="0" y="4562554"/>
                </a:lnTo>
                <a:lnTo>
                  <a:pt x="0" y="3705933"/>
                </a:lnTo>
                <a:lnTo>
                  <a:pt x="0" y="856621"/>
                </a:lnTo>
                <a:lnTo>
                  <a:pt x="0" y="0"/>
                </a:lnTo>
                <a:close/>
              </a:path>
            </a:pathLst>
          </a:custGeom>
          <a:solidFill>
            <a:srgbClr val="FBA63D"/>
          </a:solidFill>
          <a:ln w="24491" cap="flat">
            <a:noFill/>
            <a:prstDash val="solid"/>
            <a:miter/>
          </a:ln>
        </p:spPr>
        <p:txBody>
          <a:bodyPr wrap="square" rtlCol="0" anchor="ctr">
            <a:noAutofit/>
          </a:bodyPr>
          <a:lstStyle/>
          <a:p>
            <a:endParaRPr lang="en-US" b="0" i="0">
              <a:latin typeface="Calibri" panose="020F0502020204030204" pitchFamily="34" charset="0"/>
            </a:endParaRPr>
          </a:p>
        </p:txBody>
      </p:sp>
      <p:sp>
        <p:nvSpPr>
          <p:cNvPr id="9" name="Text Placeholder 32">
            <a:extLst>
              <a:ext uri="{FF2B5EF4-FFF2-40B4-BE49-F238E27FC236}">
                <a16:creationId xmlns:a16="http://schemas.microsoft.com/office/drawing/2014/main" id="{10F4D74E-162D-E82A-79C4-2A59E2F4B602}"/>
              </a:ext>
            </a:extLst>
          </p:cNvPr>
          <p:cNvSpPr>
            <a:spLocks noGrp="1"/>
          </p:cNvSpPr>
          <p:nvPr>
            <p:ph type="body" sz="quarter" idx="11" hasCustomPrompt="1"/>
          </p:nvPr>
        </p:nvSpPr>
        <p:spPr>
          <a:xfrm>
            <a:off x="582998" y="3668129"/>
            <a:ext cx="3478789" cy="574616"/>
          </a:xfrm>
          <a:prstGeom prst="rect">
            <a:avLst/>
          </a:prstGeom>
        </p:spPr>
        <p:txBody>
          <a:bodyPr>
            <a:noAutofit/>
          </a:bodyPr>
          <a:lstStyle>
            <a:lvl1pPr marL="0" indent="0" algn="l">
              <a:lnSpc>
                <a:spcPts val="3720"/>
              </a:lnSpc>
              <a:spcBef>
                <a:spcPts val="0"/>
              </a:spcBef>
              <a:buNone/>
              <a:defRPr sz="5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err="1"/>
              <a:t>Epic Stays</a:t>
            </a:r>
            <a:endParaRPr lang="en-US"/>
          </a:p>
        </p:txBody>
      </p:sp>
      <p:sp>
        <p:nvSpPr>
          <p:cNvPr id="10" name="Text Placeholder 32">
            <a:extLst>
              <a:ext uri="{FF2B5EF4-FFF2-40B4-BE49-F238E27FC236}">
                <a16:creationId xmlns:a16="http://schemas.microsoft.com/office/drawing/2014/main" id="{5D65AEE0-D6E2-0407-8A5E-264076D34077}"/>
              </a:ext>
            </a:extLst>
          </p:cNvPr>
          <p:cNvSpPr>
            <a:spLocks noGrp="1"/>
          </p:cNvSpPr>
          <p:nvPr>
            <p:ph type="body" sz="quarter" idx="16" hasCustomPrompt="1"/>
          </p:nvPr>
        </p:nvSpPr>
        <p:spPr>
          <a:xfrm>
            <a:off x="582999" y="3101504"/>
            <a:ext cx="2980605" cy="751695"/>
          </a:xfrm>
          <a:prstGeom prst="rect">
            <a:avLst/>
          </a:prstGeom>
        </p:spPr>
        <p:txBody>
          <a:bodyPr anchor="t">
            <a:noAutofit/>
          </a:bodyPr>
          <a:lstStyle>
            <a:lvl1pPr marL="0" indent="0" algn="l">
              <a:lnSpc>
                <a:spcPct val="10000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Your guide to</a:t>
            </a:r>
            <a:endParaRPr lang="en-US"/>
          </a:p>
        </p:txBody>
      </p:sp>
      <p:sp>
        <p:nvSpPr>
          <p:cNvPr id="22" name="Picture Placeholder 21">
            <a:extLst>
              <a:ext uri="{FF2B5EF4-FFF2-40B4-BE49-F238E27FC236}">
                <a16:creationId xmlns:a16="http://schemas.microsoft.com/office/drawing/2014/main" id="{61C3399A-81EF-EB60-9AA2-E6B1B5D1F03C}"/>
              </a:ext>
            </a:extLst>
          </p:cNvPr>
          <p:cNvSpPr>
            <a:spLocks noGrp="1"/>
          </p:cNvSpPr>
          <p:nvPr>
            <p:ph type="pic" sz="quarter" idx="17"/>
          </p:nvPr>
        </p:nvSpPr>
        <p:spPr>
          <a:xfrm>
            <a:off x="1539057" y="4530650"/>
            <a:ext cx="6236518" cy="4708193"/>
          </a:xfrm>
          <a:custGeom>
            <a:avLst/>
            <a:gdLst>
              <a:gd name="connsiteX0" fmla="*/ 2407573 w 6236518"/>
              <a:gd name="connsiteY0" fmla="*/ 0 h 4708193"/>
              <a:gd name="connsiteX1" fmla="*/ 2543282 w 6236518"/>
              <a:gd name="connsiteY1" fmla="*/ 5026 h 4708193"/>
              <a:gd name="connsiteX2" fmla="*/ 2543282 w 6236518"/>
              <a:gd name="connsiteY2" fmla="*/ 0 h 4708193"/>
              <a:gd name="connsiteX3" fmla="*/ 3276787 w 6236518"/>
              <a:gd name="connsiteY3" fmla="*/ 0 h 4708193"/>
              <a:gd name="connsiteX4" fmla="*/ 3276787 w 6236518"/>
              <a:gd name="connsiteY4" fmla="*/ 226190 h 4708193"/>
              <a:gd name="connsiteX5" fmla="*/ 6236483 w 6236518"/>
              <a:gd name="connsiteY5" fmla="*/ 226190 h 4708193"/>
              <a:gd name="connsiteX6" fmla="*/ 6236483 w 6236518"/>
              <a:gd name="connsiteY6" fmla="*/ 0 h 4708193"/>
              <a:gd name="connsiteX7" fmla="*/ 6236518 w 6236518"/>
              <a:gd name="connsiteY7" fmla="*/ 0 h 4708193"/>
              <a:gd name="connsiteX8" fmla="*/ 6236518 w 6236518"/>
              <a:gd name="connsiteY8" fmla="*/ 4450248 h 4708193"/>
              <a:gd name="connsiteX9" fmla="*/ 5379897 w 6236518"/>
              <a:gd name="connsiteY9" fmla="*/ 4450248 h 4708193"/>
              <a:gd name="connsiteX10" fmla="*/ 2894025 w 6236518"/>
              <a:gd name="connsiteY10" fmla="*/ 4450248 h 4708193"/>
              <a:gd name="connsiteX11" fmla="*/ 2037403 w 6236518"/>
              <a:gd name="connsiteY11" fmla="*/ 4450248 h 4708193"/>
              <a:gd name="connsiteX12" fmla="*/ 1702609 w 6236518"/>
              <a:gd name="connsiteY12" fmla="*/ 4670581 h 4708193"/>
              <a:gd name="connsiteX13" fmla="*/ 1690786 w 6236518"/>
              <a:gd name="connsiteY13" fmla="*/ 4708193 h 4708193"/>
              <a:gd name="connsiteX14" fmla="*/ 1690784 w 6236518"/>
              <a:gd name="connsiteY14" fmla="*/ 4708193 h 4708193"/>
              <a:gd name="connsiteX15" fmla="*/ 0 w 6236518"/>
              <a:gd name="connsiteY15" fmla="*/ 2408131 h 4708193"/>
              <a:gd name="connsiteX16" fmla="*/ 2407573 w 6236518"/>
              <a:gd name="connsiteY16" fmla="*/ 0 h 470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36518" h="4708193">
                <a:moveTo>
                  <a:pt x="2407573" y="0"/>
                </a:moveTo>
                <a:cubicBezTo>
                  <a:pt x="2452808" y="0"/>
                  <a:pt x="2503073" y="0"/>
                  <a:pt x="2543282" y="5026"/>
                </a:cubicBezTo>
                <a:lnTo>
                  <a:pt x="2543282" y="0"/>
                </a:lnTo>
                <a:lnTo>
                  <a:pt x="3276787" y="0"/>
                </a:lnTo>
                <a:lnTo>
                  <a:pt x="3276787" y="226190"/>
                </a:lnTo>
                <a:lnTo>
                  <a:pt x="6236483" y="226190"/>
                </a:lnTo>
                <a:lnTo>
                  <a:pt x="6236483" y="0"/>
                </a:lnTo>
                <a:lnTo>
                  <a:pt x="6236518" y="0"/>
                </a:lnTo>
                <a:lnTo>
                  <a:pt x="6236518" y="4450248"/>
                </a:lnTo>
                <a:lnTo>
                  <a:pt x="5379897" y="4450248"/>
                </a:lnTo>
                <a:lnTo>
                  <a:pt x="2894025" y="4450248"/>
                </a:lnTo>
                <a:lnTo>
                  <a:pt x="2037403" y="4450248"/>
                </a:lnTo>
                <a:cubicBezTo>
                  <a:pt x="1887311" y="4450248"/>
                  <a:pt x="1757922" y="4541331"/>
                  <a:pt x="1702609" y="4670581"/>
                </a:cubicBezTo>
                <a:lnTo>
                  <a:pt x="1690786" y="4708193"/>
                </a:lnTo>
                <a:lnTo>
                  <a:pt x="1690784" y="4708193"/>
                </a:lnTo>
                <a:cubicBezTo>
                  <a:pt x="710074" y="4403798"/>
                  <a:pt x="0" y="34905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vl4pPr marL="1166271" indent="0">
              <a:buNone/>
              <a:defRPr/>
            </a:lvl4pPr>
          </a:lstStyle>
          <a:p>
            <a:pPr lvl="3"/>
            <a:endParaRPr lang="en-US"/>
          </a:p>
        </p:txBody>
      </p:sp>
      <p:pic>
        <p:nvPicPr>
          <p:cNvPr id="21" name="Picture 20">
            <a:extLst>
              <a:ext uri="{FF2B5EF4-FFF2-40B4-BE49-F238E27FC236}">
                <a16:creationId xmlns:a16="http://schemas.microsoft.com/office/drawing/2014/main" id="{9395BFC0-29A6-FD86-A76A-F6F3980BC5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282320" y="354563"/>
            <a:ext cx="2882520" cy="1786177"/>
          </a:xfrm>
          <a:prstGeom prst="rect">
            <a:avLst/>
          </a:prstGeom>
        </p:spPr>
      </p:pic>
      <p:pic>
        <p:nvPicPr>
          <p:cNvPr id="15" name="Picture 14" descr="Co-funded by the European Union logo in png for web usage">
            <a:extLst>
              <a:ext uri="{FF2B5EF4-FFF2-40B4-BE49-F238E27FC236}">
                <a16:creationId xmlns:a16="http://schemas.microsoft.com/office/drawing/2014/main" id="{B0A4082B-24D1-7039-7926-D126AAF0FF5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66806" y="10129332"/>
            <a:ext cx="1530819" cy="319792"/>
          </a:xfrm>
          <a:prstGeom prst="rect">
            <a:avLst/>
          </a:prstGeom>
          <a:noFill/>
          <a:ln>
            <a:noFill/>
          </a:ln>
        </p:spPr>
      </p:pic>
      <p:sp>
        <p:nvSpPr>
          <p:cNvPr id="16" name="Rectangle 15">
            <a:extLst>
              <a:ext uri="{FF2B5EF4-FFF2-40B4-BE49-F238E27FC236}">
                <a16:creationId xmlns:a16="http://schemas.microsoft.com/office/drawing/2014/main" id="{2474AD90-21E5-574F-E9DA-A5B7A8A94F5A}"/>
              </a:ext>
            </a:extLst>
          </p:cNvPr>
          <p:cNvSpPr/>
          <p:nvPr userDrawn="1"/>
        </p:nvSpPr>
        <p:spPr>
          <a:xfrm>
            <a:off x="3187713" y="9735230"/>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id="5" name="Text Placeholder 23">
            <a:extLst>
              <a:ext uri="{FF2B5EF4-FFF2-40B4-BE49-F238E27FC236}">
                <a16:creationId xmlns:a16="http://schemas.microsoft.com/office/drawing/2014/main" id="{B74F9F36-9A5A-1787-DEC6-5E27DEADD508}"/>
              </a:ext>
            </a:extLst>
          </p:cNvPr>
          <p:cNvSpPr>
            <a:spLocks noGrp="1"/>
          </p:cNvSpPr>
          <p:nvPr userDrawn="1">
            <p:ph type="body" sz="quarter" idx="44" hasCustomPrompt="1"/>
          </p:nvPr>
        </p:nvSpPr>
        <p:spPr>
          <a:xfrm>
            <a:off x="4588366" y="9113558"/>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err="1"/>
              <a:t>www.epicstays.eu</a:t>
            </a:r>
            <a:endParaRPr lang="en-US"/>
          </a:p>
        </p:txBody>
      </p:sp>
      <p:grpSp>
        <p:nvGrpSpPr>
          <p:cNvPr id="13" name="Group 12">
            <a:extLst>
              <a:ext uri="{FF2B5EF4-FFF2-40B4-BE49-F238E27FC236}">
                <a16:creationId xmlns:a16="http://schemas.microsoft.com/office/drawing/2014/main" id="{28BD6C76-603A-182D-4C84-63EB600D93B5}"/>
              </a:ext>
            </a:extLst>
          </p:cNvPr>
          <p:cNvGrpSpPr/>
          <p:nvPr userDrawn="1"/>
        </p:nvGrpSpPr>
        <p:grpSpPr>
          <a:xfrm>
            <a:off x="363022" y="9690277"/>
            <a:ext cx="1307461" cy="742180"/>
            <a:chOff x="340586" y="8789227"/>
            <a:chExt cx="1307461" cy="742180"/>
          </a:xfrm>
        </p:grpSpPr>
        <p:sp>
          <p:nvSpPr>
            <p:cNvPr id="4" name="Rectangle 3">
              <a:extLst>
                <a:ext uri="{FF2B5EF4-FFF2-40B4-BE49-F238E27FC236}">
                  <a16:creationId xmlns:a16="http://schemas.microsoft.com/office/drawing/2014/main" id="{87D0E56F-1A15-8A2F-5C56-9D402D8039E0}"/>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8" name="Picture 7">
              <a:extLst>
                <a:ext uri="{FF2B5EF4-FFF2-40B4-BE49-F238E27FC236}">
                  <a16:creationId xmlns:a16="http://schemas.microsoft.com/office/drawing/2014/main" id="{7C1A44E5-58AC-286D-5D79-8F619DCB32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20" name="Text Placeholder 23">
            <a:extLst>
              <a:ext uri="{FF2B5EF4-FFF2-40B4-BE49-F238E27FC236}">
                <a16:creationId xmlns:a16="http://schemas.microsoft.com/office/drawing/2014/main" id="{53703E98-5E72-A6F3-0D0D-177BB0073661}"/>
              </a:ext>
            </a:extLst>
          </p:cNvPr>
          <p:cNvSpPr>
            <a:spLocks noGrp="1"/>
          </p:cNvSpPr>
          <p:nvPr>
            <p:ph type="body" sz="quarter" idx="65" hasCustomPrompt="1"/>
          </p:nvPr>
        </p:nvSpPr>
        <p:spPr>
          <a:xfrm>
            <a:off x="4821854" y="430442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TextBox 2">
            <a:extLst>
              <a:ext uri="{FF2B5EF4-FFF2-40B4-BE49-F238E27FC236}">
                <a16:creationId xmlns:a16="http://schemas.microsoft.com/office/drawing/2014/main" id="{03ABF1FD-31CB-4DCE-5E04-517496502385}"/>
              </a:ext>
            </a:extLst>
          </p:cNvPr>
          <p:cNvSpPr txBox="1"/>
          <p:nvPr userDrawn="1"/>
        </p:nvSpPr>
        <p:spPr>
          <a:xfrm>
            <a:off x="3270774" y="10345114"/>
            <a:ext cx="3653507" cy="461665"/>
          </a:xfrm>
          <a:prstGeom prst="rect">
            <a:avLst/>
          </a:prstGeom>
          <a:noFill/>
        </p:spPr>
        <p:txBody>
          <a:bodyPr wrap="square" rtlCol="0">
            <a:spAutoFit/>
          </a:bodyPr>
          <a:lstStyle/>
          <a:p>
            <a:pPr algn="just"/>
            <a:r>
              <a:rPr lang="en-IE" sz="800">
                <a:solidFill>
                  <a:srgbClr val="459597"/>
                </a:solidFill>
                <a:latin typeface="Calibri" panose="020F0502020204030204" pitchFamily="34" charset="0"/>
                <a:ea typeface="Calibri" panose="020F0502020204030204" pitchFamily="34" charset="0"/>
                <a:cs typeface="Calibri" panose="020F0502020204030204" pitchFamily="34" charset="0"/>
              </a:rPr>
              <a:t>* Please be mindful of ink and paper usage by printing only what you need to print, print in greyscale or black and white rather than in colour. Print on both sides of the paper (duplex) and if you can print multiple slides or pages on one page.</a:t>
            </a:r>
          </a:p>
        </p:txBody>
      </p:sp>
    </p:spTree>
    <p:extLst>
      <p:ext uri="{BB962C8B-B14F-4D97-AF65-F5344CB8AC3E}">
        <p14:creationId xmlns:p14="http://schemas.microsoft.com/office/powerpoint/2010/main" val="3991428050"/>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sp>
        <p:nvSpPr>
          <p:cNvPr id="11" name="Graphic 27">
            <a:extLst>
              <a:ext uri="{FF2B5EF4-FFF2-40B4-BE49-F238E27FC236}">
                <a16:creationId xmlns:a16="http://schemas.microsoft.com/office/drawing/2014/main" id="{0782EAFA-738C-E6BA-E017-AF42C597C64C}"/>
              </a:ext>
            </a:extLst>
          </p:cNvPr>
          <p:cNvSpPr/>
          <p:nvPr userDrawn="1"/>
        </p:nvSpPr>
        <p:spPr>
          <a:xfrm>
            <a:off x="6049119" y="1077394"/>
            <a:ext cx="1540997" cy="3721354"/>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C6C7CA"/>
          </a:solidFill>
          <a:ln w="3349" cap="flat">
            <a:noFill/>
            <a:prstDash val="solid"/>
            <a:miter/>
          </a:ln>
        </p:spPr>
        <p:txBody>
          <a:bodyPr rtlCol="0" anchor="ctr"/>
          <a:lstStyle/>
          <a:p>
            <a:endParaRPr lang="en-GB"/>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634479" y="7687884"/>
            <a:ext cx="6541269" cy="2142435"/>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69131" y="6124908"/>
            <a:ext cx="6506617" cy="1378032"/>
          </a:xfrm>
          <a:prstGeom prst="rect">
            <a:avLst/>
          </a:prstGeom>
        </p:spPr>
        <p:txBody>
          <a:bodyPr>
            <a:noAutofit/>
          </a:bodyPr>
          <a:lstStyle>
            <a:lvl1pPr marL="0" indent="0" algn="l">
              <a:lnSpc>
                <a:spcPts val="1840"/>
              </a:lnSpc>
              <a:spcBef>
                <a:spcPts val="0"/>
              </a:spcBef>
              <a:buNone/>
              <a:defRPr lang="en-US" sz="1800" b="1" i="0" kern="1200" dirty="0">
                <a:solidFill>
                  <a:srgbClr val="E96751"/>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69131" y="555865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5" name="Picture 4">
            <a:extLst>
              <a:ext uri="{FF2B5EF4-FFF2-40B4-BE49-F238E27FC236}">
                <a16:creationId xmlns:a16="http://schemas.microsoft.com/office/drawing/2014/main" id="{0FDBD63E-237B-4CB2-90F7-A32764E5928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34479" y="430561"/>
            <a:ext cx="6629107" cy="4819843"/>
          </a:xfrm>
          <a:prstGeom prst="rect">
            <a:avLst/>
          </a:prstGeom>
          <a:noFill/>
        </p:spPr>
      </p:pic>
      <p:sp>
        <p:nvSpPr>
          <p:cNvPr id="10" name="Picture Placeholder 9">
            <a:extLst>
              <a:ext uri="{FF2B5EF4-FFF2-40B4-BE49-F238E27FC236}">
                <a16:creationId xmlns:a16="http://schemas.microsoft.com/office/drawing/2014/main" id="{D34E95C9-224A-0B71-2B4B-D36B99411C0B}"/>
              </a:ext>
            </a:extLst>
          </p:cNvPr>
          <p:cNvSpPr>
            <a:spLocks noGrp="1"/>
          </p:cNvSpPr>
          <p:nvPr>
            <p:ph type="pic" sz="quarter" idx="13"/>
          </p:nvPr>
        </p:nvSpPr>
        <p:spPr>
          <a:xfrm>
            <a:off x="1585786" y="927100"/>
            <a:ext cx="4726114" cy="3022601"/>
          </a:xfr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E89D0FF-6153-7D17-1E74-175390C2CC94}"/>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703E1FD4-5BEC-8909-FE71-FDCECD52680E}"/>
              </a:ext>
            </a:extLst>
          </p:cNvPr>
          <p:cNvSpPr/>
          <p:nvPr userDrawn="1"/>
        </p:nvSpPr>
        <p:spPr>
          <a:xfrm rot="16200000">
            <a:off x="-106131"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23">
            <a:extLst>
              <a:ext uri="{FF2B5EF4-FFF2-40B4-BE49-F238E27FC236}">
                <a16:creationId xmlns:a16="http://schemas.microsoft.com/office/drawing/2014/main" id="{FEEA07E2-427E-DC1D-7107-CBB6203131F4}"/>
              </a:ext>
            </a:extLst>
          </p:cNvPr>
          <p:cNvSpPr>
            <a:spLocks noGrp="1"/>
          </p:cNvSpPr>
          <p:nvPr>
            <p:ph type="body" sz="quarter" idx="65" hasCustomPrompt="1"/>
          </p:nvPr>
        </p:nvSpPr>
        <p:spPr>
          <a:xfrm rot="16200000">
            <a:off x="-100121"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29762358"/>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142435"/>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lang="en-US" sz="1800" b="1" i="0" kern="1200" dirty="0">
                <a:solidFill>
                  <a:srgbClr val="E96751"/>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11" name="Picture 10">
            <a:extLst>
              <a:ext uri="{FF2B5EF4-FFF2-40B4-BE49-F238E27FC236}">
                <a16:creationId xmlns:a16="http://schemas.microsoft.com/office/drawing/2014/main" id="{BB30B5E6-278D-7A67-9E74-7B1E9AE2A92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16016" y="5378412"/>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id="{AC3166AF-B79F-1233-91F2-366B8F6276C1}"/>
              </a:ext>
            </a:extLst>
          </p:cNvPr>
          <p:cNvSpPr>
            <a:spLocks noGrp="1"/>
          </p:cNvSpPr>
          <p:nvPr>
            <p:ph type="pic" sz="quarter" idx="13"/>
          </p:nvPr>
        </p:nvSpPr>
        <p:spPr>
          <a:xfrm>
            <a:off x="808584" y="6934200"/>
            <a:ext cx="3896842" cy="3973513"/>
          </a:xfr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FD1AFB9A-63AB-3F0E-C583-960791E23F4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ECC923D5-A724-526B-43D7-C38CB03C0E0C}"/>
              </a:ext>
            </a:extLst>
          </p:cNvPr>
          <p:cNvSpPr/>
          <p:nvPr userDrawn="1"/>
        </p:nvSpPr>
        <p:spPr>
          <a:xfrm rot="16200000">
            <a:off x="3451790"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23">
            <a:extLst>
              <a:ext uri="{FF2B5EF4-FFF2-40B4-BE49-F238E27FC236}">
                <a16:creationId xmlns:a16="http://schemas.microsoft.com/office/drawing/2014/main" id="{61D1A775-18DA-9BD8-A7AA-92E7B34127DE}"/>
              </a:ext>
            </a:extLst>
          </p:cNvPr>
          <p:cNvSpPr>
            <a:spLocks noGrp="1"/>
          </p:cNvSpPr>
          <p:nvPr>
            <p:ph type="body" sz="quarter" idx="65" hasCustomPrompt="1"/>
          </p:nvPr>
        </p:nvSpPr>
        <p:spPr>
          <a:xfrm rot="16200000">
            <a:off x="3457800"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77649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142435"/>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5" name="Graphic 106">
            <a:extLst>
              <a:ext uri="{FF2B5EF4-FFF2-40B4-BE49-F238E27FC236}">
                <a16:creationId xmlns:a16="http://schemas.microsoft.com/office/drawing/2014/main" id="{4A3743E9-C3E2-33C1-7C28-E4758ED378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883181" y="5554423"/>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9" name="Picture Placeholder 112">
            <a:extLst>
              <a:ext uri="{FF2B5EF4-FFF2-40B4-BE49-F238E27FC236}">
                <a16:creationId xmlns:a16="http://schemas.microsoft.com/office/drawing/2014/main" id="{AF9C5415-3F54-D3E2-033B-DFAD21369222}"/>
              </a:ext>
            </a:extLst>
          </p:cNvPr>
          <p:cNvSpPr>
            <a:spLocks noGrp="1"/>
          </p:cNvSpPr>
          <p:nvPr>
            <p:ph type="pic" sz="quarter" idx="20"/>
          </p:nvPr>
        </p:nvSpPr>
        <p:spPr>
          <a:xfrm>
            <a:off x="2726975" y="6974010"/>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4" name="Slide Number Placeholder 5">
            <a:extLst>
              <a:ext uri="{FF2B5EF4-FFF2-40B4-BE49-F238E27FC236}">
                <a16:creationId xmlns:a16="http://schemas.microsoft.com/office/drawing/2014/main" id="{1CD89A13-5F9B-FFFD-100C-2636502CF82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77A5A5AE-92B9-BDD6-B327-EAF3D202B844}"/>
              </a:ext>
            </a:extLst>
          </p:cNvPr>
          <p:cNvSpPr/>
          <p:nvPr userDrawn="1"/>
        </p:nvSpPr>
        <p:spPr>
          <a:xfrm>
            <a:off x="2726975" y="918376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8" name="Text Placeholder 23">
            <a:extLst>
              <a:ext uri="{FF2B5EF4-FFF2-40B4-BE49-F238E27FC236}">
                <a16:creationId xmlns:a16="http://schemas.microsoft.com/office/drawing/2014/main" id="{65AA99BA-8B31-DC79-C8BF-A136CA891A21}"/>
              </a:ext>
            </a:extLst>
          </p:cNvPr>
          <p:cNvSpPr>
            <a:spLocks noGrp="1"/>
          </p:cNvSpPr>
          <p:nvPr>
            <p:ph type="body" sz="quarter" idx="65" hasCustomPrompt="1"/>
          </p:nvPr>
        </p:nvSpPr>
        <p:spPr>
          <a:xfrm>
            <a:off x="2732985" y="918376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624022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036176"/>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800" b="1" i="0">
                <a:solidFill>
                  <a:srgbClr val="E9675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11" name="Rectangle 10">
            <a:extLst>
              <a:ext uri="{FF2B5EF4-FFF2-40B4-BE49-F238E27FC236}">
                <a16:creationId xmlns:a16="http://schemas.microsoft.com/office/drawing/2014/main" id="{74363324-AABB-82B3-DB57-2418C6131E0C}"/>
              </a:ext>
            </a:extLst>
          </p:cNvPr>
          <p:cNvSpPr/>
          <p:nvPr userDrawn="1"/>
        </p:nvSpPr>
        <p:spPr bwMode="auto">
          <a:xfrm>
            <a:off x="1653133" y="9629840"/>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2" name="Text Placeholder 32">
            <a:extLst>
              <a:ext uri="{FF2B5EF4-FFF2-40B4-BE49-F238E27FC236}">
                <a16:creationId xmlns:a16="http://schemas.microsoft.com/office/drawing/2014/main" id="{96617689-196C-CE5A-C42C-11BED3A0C4C2}"/>
              </a:ext>
            </a:extLst>
          </p:cNvPr>
          <p:cNvSpPr>
            <a:spLocks noGrp="1"/>
          </p:cNvSpPr>
          <p:nvPr>
            <p:ph type="body" sz="quarter" idx="19" hasCustomPrompt="1"/>
          </p:nvPr>
        </p:nvSpPr>
        <p:spPr>
          <a:xfrm>
            <a:off x="455810" y="9676937"/>
            <a:ext cx="4744987" cy="437834"/>
          </a:xfr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LEARN MORE</a:t>
            </a:r>
            <a:endParaRPr lang="en-US"/>
          </a:p>
        </p:txBody>
      </p:sp>
      <p:sp>
        <p:nvSpPr>
          <p:cNvPr id="8" name="Slide Number Placeholder 5">
            <a:extLst>
              <a:ext uri="{FF2B5EF4-FFF2-40B4-BE49-F238E27FC236}">
                <a16:creationId xmlns:a16="http://schemas.microsoft.com/office/drawing/2014/main" id="{8BB62B49-5926-9435-0FC1-FABB28AFDCA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32">
            <a:extLst>
              <a:ext uri="{FF2B5EF4-FFF2-40B4-BE49-F238E27FC236}">
                <a16:creationId xmlns:a16="http://schemas.microsoft.com/office/drawing/2014/main" id="{9ED40AA2-FC7C-1211-4AB4-A626F0ADD364}"/>
              </a:ext>
            </a:extLst>
          </p:cNvPr>
          <p:cNvSpPr>
            <a:spLocks noGrp="1"/>
          </p:cNvSpPr>
          <p:nvPr>
            <p:ph type="body" sz="quarter" idx="66" hasCustomPrompt="1"/>
          </p:nvPr>
        </p:nvSpPr>
        <p:spPr>
          <a:xfrm>
            <a:off x="599826" y="7305184"/>
            <a:ext cx="6541269" cy="2036176"/>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13" name="Text Placeholder 32">
            <a:extLst>
              <a:ext uri="{FF2B5EF4-FFF2-40B4-BE49-F238E27FC236}">
                <a16:creationId xmlns:a16="http://schemas.microsoft.com/office/drawing/2014/main" id="{8544DF6A-6C3F-67BD-21D3-7B7CA9A68856}"/>
              </a:ext>
            </a:extLst>
          </p:cNvPr>
          <p:cNvSpPr>
            <a:spLocks noGrp="1"/>
          </p:cNvSpPr>
          <p:nvPr>
            <p:ph type="body" sz="quarter" idx="67" hasCustomPrompt="1"/>
          </p:nvPr>
        </p:nvSpPr>
        <p:spPr>
          <a:xfrm>
            <a:off x="634478" y="5742208"/>
            <a:ext cx="6506617" cy="1378032"/>
          </a:xfrm>
          <a:prstGeom prst="rect">
            <a:avLst/>
          </a:prstGeom>
        </p:spPr>
        <p:txBody>
          <a:bodyPr>
            <a:noAutofit/>
          </a:bodyPr>
          <a:lstStyle>
            <a:lvl1pPr marL="0" indent="0" algn="l">
              <a:lnSpc>
                <a:spcPts val="1840"/>
              </a:lnSpc>
              <a:spcBef>
                <a:spcPts val="0"/>
              </a:spcBef>
              <a:buNone/>
              <a:defRPr sz="1800" b="1" i="0">
                <a:solidFill>
                  <a:srgbClr val="E9675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14" name="Text Placeholder 32">
            <a:extLst>
              <a:ext uri="{FF2B5EF4-FFF2-40B4-BE49-F238E27FC236}">
                <a16:creationId xmlns:a16="http://schemas.microsoft.com/office/drawing/2014/main" id="{1AEA332F-A72A-D89F-2625-8C87C8D787F3}"/>
              </a:ext>
            </a:extLst>
          </p:cNvPr>
          <p:cNvSpPr>
            <a:spLocks noGrp="1"/>
          </p:cNvSpPr>
          <p:nvPr>
            <p:ph type="body" sz="quarter" idx="68" hasCustomPrompt="1"/>
          </p:nvPr>
        </p:nvSpPr>
        <p:spPr>
          <a:xfrm>
            <a:off x="634478" y="517595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Tree>
    <p:extLst>
      <p:ext uri="{BB962C8B-B14F-4D97-AF65-F5344CB8AC3E}">
        <p14:creationId xmlns:p14="http://schemas.microsoft.com/office/powerpoint/2010/main" val="3532527757"/>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 Device 04">
    <p:spTree>
      <p:nvGrpSpPr>
        <p:cNvPr id="1" name=""/>
        <p:cNvGrpSpPr/>
        <p:nvPr/>
      </p:nvGrpSpPr>
      <p:grpSpPr>
        <a:xfrm>
          <a:off x="0" y="0"/>
          <a:ext cx="0" cy="0"/>
          <a:chOff x="0" y="0"/>
          <a:chExt cx="0" cy="0"/>
        </a:xfrm>
      </p:grpSpPr>
      <p:sp>
        <p:nvSpPr>
          <p:cNvPr id="20" name="Graphic 30">
            <a:extLst>
              <a:ext uri="{FF2B5EF4-FFF2-40B4-BE49-F238E27FC236}">
                <a16:creationId xmlns:a16="http://schemas.microsoft.com/office/drawing/2014/main" id="{DF357A75-07C2-D421-91D3-7BA237C1B923}"/>
              </a:ext>
            </a:extLst>
          </p:cNvPr>
          <p:cNvSpPr/>
          <p:nvPr userDrawn="1"/>
        </p:nvSpPr>
        <p:spPr>
          <a:xfrm>
            <a:off x="5552515" y="6469987"/>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F1B749"/>
          </a:solidFill>
          <a:ln w="3349" cap="flat">
            <a:noFill/>
            <a:prstDash val="solid"/>
            <a:miter/>
          </a:ln>
        </p:spPr>
        <p:txBody>
          <a:bodyPr rtlCol="0" anchor="ctr"/>
          <a:lstStyle/>
          <a:p>
            <a:endParaRPr lang="en-GB"/>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036176"/>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800" b="1" i="0">
                <a:solidFill>
                  <a:srgbClr val="E9675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pic>
        <p:nvPicPr>
          <p:cNvPr id="2" name="Picture 1">
            <a:extLst>
              <a:ext uri="{FF2B5EF4-FFF2-40B4-BE49-F238E27FC236}">
                <a16:creationId xmlns:a16="http://schemas.microsoft.com/office/drawing/2014/main" id="{DF5D9AAC-B692-756A-6E32-26501FEDAE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8549"/>
          <a:stretch>
            <a:fillRect/>
          </a:stretch>
        </p:blipFill>
        <p:spPr>
          <a:xfrm>
            <a:off x="589308" y="5201976"/>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4" name="Picture Placeholder 14">
            <a:extLst>
              <a:ext uri="{FF2B5EF4-FFF2-40B4-BE49-F238E27FC236}">
                <a16:creationId xmlns:a16="http://schemas.microsoft.com/office/drawing/2014/main" id="{1055200C-2FB0-0A38-DF52-74F73E573609}"/>
              </a:ext>
            </a:extLst>
          </p:cNvPr>
          <p:cNvSpPr>
            <a:spLocks noGrp="1"/>
          </p:cNvSpPr>
          <p:nvPr>
            <p:ph type="pic" sz="quarter" idx="12"/>
          </p:nvPr>
        </p:nvSpPr>
        <p:spPr>
          <a:xfrm>
            <a:off x="891381" y="5678153"/>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11" name="Rectangle 10">
            <a:extLst>
              <a:ext uri="{FF2B5EF4-FFF2-40B4-BE49-F238E27FC236}">
                <a16:creationId xmlns:a16="http://schemas.microsoft.com/office/drawing/2014/main" id="{74363324-AABB-82B3-DB57-2418C6131E0C}"/>
              </a:ext>
            </a:extLst>
          </p:cNvPr>
          <p:cNvSpPr/>
          <p:nvPr userDrawn="1"/>
        </p:nvSpPr>
        <p:spPr bwMode="auto">
          <a:xfrm>
            <a:off x="1653133" y="9629840"/>
            <a:ext cx="2513532" cy="532029"/>
          </a:xfrm>
          <a:prstGeom prst="rect">
            <a:avLst/>
          </a:prstGeom>
          <a:solidFill>
            <a:srgbClr val="45959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12" name="Text Placeholder 32">
            <a:extLst>
              <a:ext uri="{FF2B5EF4-FFF2-40B4-BE49-F238E27FC236}">
                <a16:creationId xmlns:a16="http://schemas.microsoft.com/office/drawing/2014/main" id="{96617689-196C-CE5A-C42C-11BED3A0C4C2}"/>
              </a:ext>
            </a:extLst>
          </p:cNvPr>
          <p:cNvSpPr>
            <a:spLocks noGrp="1"/>
          </p:cNvSpPr>
          <p:nvPr>
            <p:ph type="body" sz="quarter" idx="19" hasCustomPrompt="1"/>
          </p:nvPr>
        </p:nvSpPr>
        <p:spPr>
          <a:xfrm>
            <a:off x="455810" y="9676937"/>
            <a:ext cx="4744987" cy="437834"/>
          </a:xfr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LEARN MORE</a:t>
            </a:r>
            <a:endParaRPr lang="en-US"/>
          </a:p>
        </p:txBody>
      </p:sp>
      <p:sp>
        <p:nvSpPr>
          <p:cNvPr id="8" name="Slide Number Placeholder 5">
            <a:extLst>
              <a:ext uri="{FF2B5EF4-FFF2-40B4-BE49-F238E27FC236}">
                <a16:creationId xmlns:a16="http://schemas.microsoft.com/office/drawing/2014/main" id="{8BB62B49-5926-9435-0FC1-FABB28AFDCA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object 3">
            <a:extLst>
              <a:ext uri="{FF2B5EF4-FFF2-40B4-BE49-F238E27FC236}">
                <a16:creationId xmlns:a16="http://schemas.microsoft.com/office/drawing/2014/main" id="{95F6AF31-ADE1-E550-4A63-F59AE36D1D5C}"/>
              </a:ext>
            </a:extLst>
          </p:cNvPr>
          <p:cNvSpPr/>
          <p:nvPr userDrawn="1"/>
        </p:nvSpPr>
        <p:spPr>
          <a:xfrm rot="16200000">
            <a:off x="-817721" y="921233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9" name="Text Placeholder 23">
            <a:extLst>
              <a:ext uri="{FF2B5EF4-FFF2-40B4-BE49-F238E27FC236}">
                <a16:creationId xmlns:a16="http://schemas.microsoft.com/office/drawing/2014/main" id="{6B1BEEC4-9B94-5A87-A039-4FDBD05E86C4}"/>
              </a:ext>
            </a:extLst>
          </p:cNvPr>
          <p:cNvSpPr>
            <a:spLocks noGrp="1"/>
          </p:cNvSpPr>
          <p:nvPr>
            <p:ph type="body" sz="quarter" idx="65" hasCustomPrompt="1"/>
          </p:nvPr>
        </p:nvSpPr>
        <p:spPr>
          <a:xfrm rot="16200000">
            <a:off x="-811711" y="921233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1478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3435">
          <p15:clr>
            <a:srgbClr val="FBAE40"/>
          </p15:clr>
        </p15:guide>
        <p15:guide id="2" pos="244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Photo 01">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541E22C5-B2FA-2D4E-3383-05D9580F3659}"/>
              </a:ext>
            </a:extLst>
          </p:cNvPr>
          <p:cNvSpPr/>
          <p:nvPr userDrawn="1"/>
        </p:nvSpPr>
        <p:spPr>
          <a:xfrm>
            <a:off x="0" y="972166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1" spcCol="288000" anchor="t">
            <a:noAutofit/>
          </a:bodyPr>
          <a:lstStyle>
            <a:lvl1pPr marL="0" indent="0" algn="just">
              <a:lnSpc>
                <a:spcPts val="1220"/>
              </a:lnSpc>
              <a:spcBef>
                <a:spcPts val="0"/>
              </a:spcBef>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lang="en-US" sz="1800" b="1" i="0" kern="1200" dirty="0">
                <a:solidFill>
                  <a:srgbClr val="E96751"/>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777514" rtl="0" eaLnBrk="1" latinLnBrk="0" hangingPunct="1">
              <a:lnSpc>
                <a:spcPts val="1840"/>
              </a:lnSpc>
              <a:spcBef>
                <a:spcPts val="0"/>
              </a:spcBef>
              <a:buFont typeface="Arial" panose="020B0604020202020204" pitchFamily="34" charset="0"/>
              <a:buNone/>
            </a:pPr>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8" name="Picture Placeholder 7">
            <a:extLst>
              <a:ext uri="{FF2B5EF4-FFF2-40B4-BE49-F238E27FC236}">
                <a16:creationId xmlns:a16="http://schemas.microsoft.com/office/drawing/2014/main" id="{31FB4420-3BE7-C96A-3BDF-31F815874355}"/>
              </a:ext>
            </a:extLst>
          </p:cNvPr>
          <p:cNvSpPr>
            <a:spLocks noGrp="1"/>
          </p:cNvSpPr>
          <p:nvPr>
            <p:ph type="pic" sz="quarter" idx="39"/>
          </p:nvPr>
        </p:nvSpPr>
        <p:spPr>
          <a:xfrm>
            <a:off x="1" y="5944794"/>
            <a:ext cx="7001712" cy="4003100"/>
          </a:xfrm>
          <a:custGeom>
            <a:avLst/>
            <a:gdLst>
              <a:gd name="connsiteX0" fmla="*/ 0 w 7001712"/>
              <a:gd name="connsiteY0" fmla="*/ 0 h 4003100"/>
              <a:gd name="connsiteX1" fmla="*/ 4887830 w 7001712"/>
              <a:gd name="connsiteY1" fmla="*/ 0 h 4003100"/>
              <a:gd name="connsiteX2" fmla="*/ 4887830 w 7001712"/>
              <a:gd name="connsiteY2" fmla="*/ 4177 h 4003100"/>
              <a:gd name="connsiteX3" fmla="*/ 5000626 w 7001712"/>
              <a:gd name="connsiteY3" fmla="*/ 0 h 4003100"/>
              <a:gd name="connsiteX4" fmla="*/ 7001712 w 7001712"/>
              <a:gd name="connsiteY4" fmla="*/ 2001550 h 4003100"/>
              <a:gd name="connsiteX5" fmla="*/ 5000626 w 7001712"/>
              <a:gd name="connsiteY5" fmla="*/ 4003100 h 4003100"/>
              <a:gd name="connsiteX6" fmla="*/ 4887830 w 7001712"/>
              <a:gd name="connsiteY6" fmla="*/ 3998922 h 4003100"/>
              <a:gd name="connsiteX7" fmla="*/ 4887830 w 7001712"/>
              <a:gd name="connsiteY7" fmla="*/ 4003100 h 4003100"/>
              <a:gd name="connsiteX8" fmla="*/ 2959695 w 7001712"/>
              <a:gd name="connsiteY8" fmla="*/ 4003100 h 4003100"/>
              <a:gd name="connsiteX9" fmla="*/ 2959695 w 7001712"/>
              <a:gd name="connsiteY9" fmla="*/ 3776870 h 4003100"/>
              <a:gd name="connsiteX10" fmla="*/ 0 w 7001712"/>
              <a:gd name="connsiteY10" fmla="*/ 3776870 h 400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1712" h="4003100">
                <a:moveTo>
                  <a:pt x="0" y="0"/>
                </a:moveTo>
                <a:lnTo>
                  <a:pt x="4887830" y="0"/>
                </a:lnTo>
                <a:lnTo>
                  <a:pt x="4887830" y="4177"/>
                </a:lnTo>
                <a:cubicBezTo>
                  <a:pt x="4925428" y="0"/>
                  <a:pt x="4963028" y="0"/>
                  <a:pt x="5000626" y="0"/>
                </a:cubicBezTo>
                <a:cubicBezTo>
                  <a:pt x="6107700" y="0"/>
                  <a:pt x="7001712" y="894219"/>
                  <a:pt x="7001712" y="2001550"/>
                </a:cubicBezTo>
                <a:cubicBezTo>
                  <a:pt x="7001712" y="3108878"/>
                  <a:pt x="6103520" y="4003099"/>
                  <a:pt x="5000626" y="4003100"/>
                </a:cubicBezTo>
                <a:cubicBezTo>
                  <a:pt x="4963028" y="4003100"/>
                  <a:pt x="4921250" y="4003100"/>
                  <a:pt x="4887830" y="3998922"/>
                </a:cubicBezTo>
                <a:lnTo>
                  <a:pt x="4887830" y="4003100"/>
                </a:lnTo>
                <a:lnTo>
                  <a:pt x="2959695" y="4003100"/>
                </a:lnTo>
                <a:lnTo>
                  <a:pt x="2959695" y="3776870"/>
                </a:lnTo>
                <a:lnTo>
                  <a:pt x="0" y="3776870"/>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BD2CCD71-CFF8-9F72-ABCC-411532DB579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12A7D8B9-1100-5546-7351-3CD2546661CE}"/>
              </a:ext>
            </a:extLst>
          </p:cNvPr>
          <p:cNvSpPr>
            <a:spLocks noGrp="1"/>
          </p:cNvSpPr>
          <p:nvPr>
            <p:ph type="body" sz="quarter" idx="65" hasCustomPrompt="1"/>
          </p:nvPr>
        </p:nvSpPr>
        <p:spPr>
          <a:xfrm>
            <a:off x="6010" y="972166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69456272"/>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71407" y="-54459"/>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lang="en-US" sz="1800" b="1" i="0" kern="1200" dirty="0">
                <a:solidFill>
                  <a:srgbClr val="E96751"/>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777514" rtl="0" eaLnBrk="1" latinLnBrk="0" hangingPunct="1">
              <a:lnSpc>
                <a:spcPts val="1840"/>
              </a:lnSpc>
              <a:spcBef>
                <a:spcPts val="0"/>
              </a:spcBef>
              <a:buFont typeface="Arial" panose="020B0604020202020204" pitchFamily="34" charset="0"/>
              <a:buNone/>
            </a:pPr>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Picture Placeholder 8">
            <a:extLst>
              <a:ext uri="{FF2B5EF4-FFF2-40B4-BE49-F238E27FC236}">
                <a16:creationId xmlns:a16="http://schemas.microsoft.com/office/drawing/2014/main" id="{A95BA249-CFD1-4763-BB90-0CDACAFBD27A}"/>
              </a:ext>
            </a:extLst>
          </p:cNvPr>
          <p:cNvSpPr>
            <a:spLocks noGrp="1"/>
          </p:cNvSpPr>
          <p:nvPr>
            <p:ph type="pic" sz="quarter" idx="34"/>
          </p:nvPr>
        </p:nvSpPr>
        <p:spPr>
          <a:xfrm>
            <a:off x="3798377" y="7630370"/>
            <a:ext cx="3342717" cy="3277342"/>
          </a:xfrm>
          <a:custGeom>
            <a:avLst/>
            <a:gdLst>
              <a:gd name="connsiteX0" fmla="*/ 1671359 w 3342717"/>
              <a:gd name="connsiteY0" fmla="*/ 0 h 3277342"/>
              <a:gd name="connsiteX1" fmla="*/ 3342717 w 3342717"/>
              <a:gd name="connsiteY1" fmla="*/ 1670971 h 3277342"/>
              <a:gd name="connsiteX2" fmla="*/ 3339229 w 3342717"/>
              <a:gd name="connsiteY2" fmla="*/ 1765160 h 3277342"/>
              <a:gd name="connsiteX3" fmla="*/ 3342717 w 3342717"/>
              <a:gd name="connsiteY3" fmla="*/ 1765160 h 3277342"/>
              <a:gd name="connsiteX4" fmla="*/ 3342717 w 3342717"/>
              <a:gd name="connsiteY4" fmla="*/ 3277342 h 3277342"/>
              <a:gd name="connsiteX5" fmla="*/ 0 w 3342717"/>
              <a:gd name="connsiteY5" fmla="*/ 3277342 h 3277342"/>
              <a:gd name="connsiteX6" fmla="*/ 0 w 3342717"/>
              <a:gd name="connsiteY6" fmla="*/ 1765160 h 3277342"/>
              <a:gd name="connsiteX7" fmla="*/ 3488 w 3342717"/>
              <a:gd name="connsiteY7" fmla="*/ 1765160 h 3277342"/>
              <a:gd name="connsiteX8" fmla="*/ 0 w 3342717"/>
              <a:gd name="connsiteY8" fmla="*/ 1670971 h 3277342"/>
              <a:gd name="connsiteX9" fmla="*/ 1671359 w 3342717"/>
              <a:gd name="connsiteY9" fmla="*/ 0 h 32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42717" h="3277342">
                <a:moveTo>
                  <a:pt x="1671359" y="0"/>
                </a:moveTo>
                <a:cubicBezTo>
                  <a:pt x="2596013" y="0"/>
                  <a:pt x="3342717" y="750020"/>
                  <a:pt x="3342717" y="1670971"/>
                </a:cubicBezTo>
                <a:cubicBezTo>
                  <a:pt x="3342717" y="1702367"/>
                  <a:pt x="3342717" y="1737253"/>
                  <a:pt x="3339229" y="1765160"/>
                </a:cubicBezTo>
                <a:lnTo>
                  <a:pt x="3342717" y="1765160"/>
                </a:lnTo>
                <a:lnTo>
                  <a:pt x="3342717" y="3277342"/>
                </a:lnTo>
                <a:lnTo>
                  <a:pt x="0" y="3277342"/>
                </a:lnTo>
                <a:lnTo>
                  <a:pt x="0" y="1765160"/>
                </a:lnTo>
                <a:lnTo>
                  <a:pt x="3488" y="1765160"/>
                </a:lnTo>
                <a:cubicBezTo>
                  <a:pt x="0" y="1733765"/>
                  <a:pt x="0" y="1702367"/>
                  <a:pt x="0" y="1670971"/>
                </a:cubicBezTo>
                <a:cubicBezTo>
                  <a:pt x="0" y="746529"/>
                  <a:pt x="746702" y="0"/>
                  <a:pt x="1671359"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0B2DF03-0C3D-F164-0391-9027C2228025}"/>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object 3">
            <a:extLst>
              <a:ext uri="{FF2B5EF4-FFF2-40B4-BE49-F238E27FC236}">
                <a16:creationId xmlns:a16="http://schemas.microsoft.com/office/drawing/2014/main" id="{88AD89AE-F134-2E40-5032-74115BA09D2A}"/>
              </a:ext>
            </a:extLst>
          </p:cNvPr>
          <p:cNvSpPr/>
          <p:nvPr userDrawn="1"/>
        </p:nvSpPr>
        <p:spPr>
          <a:xfrm>
            <a:off x="838646" y="1045525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1" name="Text Placeholder 23">
            <a:extLst>
              <a:ext uri="{FF2B5EF4-FFF2-40B4-BE49-F238E27FC236}">
                <a16:creationId xmlns:a16="http://schemas.microsoft.com/office/drawing/2014/main" id="{D3216B3E-73CA-91DB-0FFB-AFCC3B87BEFF}"/>
              </a:ext>
            </a:extLst>
          </p:cNvPr>
          <p:cNvSpPr>
            <a:spLocks noGrp="1"/>
          </p:cNvSpPr>
          <p:nvPr>
            <p:ph type="body" sz="quarter" idx="65" hasCustomPrompt="1"/>
          </p:nvPr>
        </p:nvSpPr>
        <p:spPr>
          <a:xfrm>
            <a:off x="844656" y="104552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410987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 + Photo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D0ADDAC-C9AB-F4BF-ED0F-A967ED777E0E}"/>
              </a:ext>
            </a:extLst>
          </p:cNvPr>
          <p:cNvSpPr/>
          <p:nvPr userDrawn="1"/>
        </p:nvSpPr>
        <p:spPr>
          <a:xfrm rot="16200000">
            <a:off x="671407" y="-54459"/>
            <a:ext cx="2580643" cy="3923456"/>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81" y="3810607"/>
            <a:ext cx="6541269" cy="5494217"/>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219319" y="914400"/>
            <a:ext cx="2956430" cy="2464200"/>
          </a:xfrm>
          <a:prstGeom prst="rect">
            <a:avLst/>
          </a:prstGeom>
        </p:spPr>
        <p:txBody>
          <a:bodyPr>
            <a:noAutofit/>
          </a:bodyPr>
          <a:lstStyle>
            <a:lvl1pPr marL="0" indent="0" algn="l">
              <a:lnSpc>
                <a:spcPts val="1840"/>
              </a:lnSpc>
              <a:spcBef>
                <a:spcPts val="0"/>
              </a:spcBef>
              <a:buNone/>
              <a:defRPr lang="en-US" sz="1800" b="1" i="0" kern="1200" dirty="0">
                <a:solidFill>
                  <a:srgbClr val="E96751"/>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777514" rtl="0" eaLnBrk="1" latinLnBrk="0" hangingPunct="1">
              <a:lnSpc>
                <a:spcPts val="1840"/>
              </a:lnSpc>
              <a:spcBef>
                <a:spcPts val="0"/>
              </a:spcBef>
              <a:buFont typeface="Arial" panose="020B0604020202020204" pitchFamily="34" charset="0"/>
              <a:buNone/>
            </a:pPr>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Tree>
    <p:extLst>
      <p:ext uri="{BB962C8B-B14F-4D97-AF65-F5344CB8AC3E}">
        <p14:creationId xmlns:p14="http://schemas.microsoft.com/office/powerpoint/2010/main" val="1289416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1121882" y="-973896"/>
            <a:ext cx="2229228"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C7C69"/>
          </a:solidFill>
          <a:ln w="15768" cap="flat">
            <a:noFill/>
            <a:prstDash val="solid"/>
            <a:miter/>
          </a:ln>
        </p:spPr>
        <p:txBody>
          <a:bodyPr wrap="square" rtlCol="0" anchor="ctr">
            <a:noAutofit/>
          </a:bodyPr>
          <a:lstStyle/>
          <a:p>
            <a:endParaRPr lang="en-US"/>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89" y="108689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572380" y="2632132"/>
            <a:ext cx="6630814" cy="2885179"/>
          </a:xfrm>
          <a:prstGeom prst="rect">
            <a:avLst/>
          </a:prstGeom>
        </p:spPr>
        <p:txBody>
          <a:bodyPr>
            <a:noAutofit/>
          </a:bodyPr>
          <a:lstStyle>
            <a:lvl1pPr marL="0" indent="0" algn="l">
              <a:lnSpc>
                <a:spcPts val="1840"/>
              </a:lnSpc>
              <a:spcBef>
                <a:spcPts val="0"/>
              </a:spcBef>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3" y="1248785"/>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2" y="313866"/>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67520015-F069-E7AC-7B08-F9869D27ABC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cxnSp>
        <p:nvCxnSpPr>
          <p:cNvPr id="15" name="Straight Connector 14">
            <a:extLst>
              <a:ext uri="{FF2B5EF4-FFF2-40B4-BE49-F238E27FC236}">
                <a16:creationId xmlns:a16="http://schemas.microsoft.com/office/drawing/2014/main" id="{CAC0279D-DB4C-6698-A41B-B652E56E951D}"/>
              </a:ext>
            </a:extLst>
          </p:cNvPr>
          <p:cNvCxnSpPr>
            <a:cxnSpLocks/>
          </p:cNvCxnSpPr>
          <p:nvPr userDrawn="1"/>
        </p:nvCxnSpPr>
        <p:spPr>
          <a:xfrm>
            <a:off x="408890" y="709058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32">
            <a:extLst>
              <a:ext uri="{FF2B5EF4-FFF2-40B4-BE49-F238E27FC236}">
                <a16:creationId xmlns:a16="http://schemas.microsoft.com/office/drawing/2014/main" id="{C804493A-9617-D541-3B6D-290C3E6B5813}"/>
              </a:ext>
            </a:extLst>
          </p:cNvPr>
          <p:cNvSpPr>
            <a:spLocks noGrp="1"/>
          </p:cNvSpPr>
          <p:nvPr>
            <p:ph type="body" sz="quarter" idx="35" hasCustomPrompt="1"/>
          </p:nvPr>
        </p:nvSpPr>
        <p:spPr>
          <a:xfrm>
            <a:off x="544933" y="6317562"/>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8" name="Text Placeholder 32">
            <a:extLst>
              <a:ext uri="{FF2B5EF4-FFF2-40B4-BE49-F238E27FC236}">
                <a16:creationId xmlns:a16="http://schemas.microsoft.com/office/drawing/2014/main" id="{358F98D2-DA7D-FB1A-3C9C-A41598E84276}"/>
              </a:ext>
            </a:extLst>
          </p:cNvPr>
          <p:cNvSpPr>
            <a:spLocks noGrp="1"/>
          </p:cNvSpPr>
          <p:nvPr>
            <p:ph type="body" sz="quarter" idx="36" hasCustomPrompt="1"/>
          </p:nvPr>
        </p:nvSpPr>
        <p:spPr>
          <a:xfrm>
            <a:off x="528133" y="8163349"/>
            <a:ext cx="6630814" cy="2596377"/>
          </a:xfrm>
          <a:prstGeom prst="rect">
            <a:avLst/>
          </a:prstGeom>
        </p:spPr>
        <p:txBody>
          <a:bodyPr>
            <a:noAutofit/>
          </a:bodyPr>
          <a:lstStyle>
            <a:lvl1pPr marL="0" indent="0" algn="l">
              <a:lnSpc>
                <a:spcPts val="184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777514" rtl="0" eaLnBrk="1" latinLnBrk="0" hangingPunct="1">
              <a:lnSpc>
                <a:spcPts val="1840"/>
              </a:lnSpc>
              <a:spcBef>
                <a:spcPts val="0"/>
              </a:spcBef>
              <a:buFont typeface="Arial" panose="020B0604020202020204" pitchFamily="34" charset="0"/>
              <a:buNone/>
            </a:pPr>
            <a:r>
              <a:rPr lang="en-GB"/>
              <a:t>Sub-Heading</a:t>
            </a:r>
            <a:endParaRPr lang="en-US"/>
          </a:p>
        </p:txBody>
      </p:sp>
      <p:sp>
        <p:nvSpPr>
          <p:cNvPr id="19" name="Freeform 10">
            <a:extLst>
              <a:ext uri="{FF2B5EF4-FFF2-40B4-BE49-F238E27FC236}">
                <a16:creationId xmlns:a16="http://schemas.microsoft.com/office/drawing/2014/main" id="{C0D42765-F1E3-157E-CC9E-B37A6A6154D2}"/>
              </a:ext>
            </a:extLst>
          </p:cNvPr>
          <p:cNvSpPr/>
          <p:nvPr userDrawn="1"/>
        </p:nvSpPr>
        <p:spPr>
          <a:xfrm rot="16200000">
            <a:off x="1121883" y="4650347"/>
            <a:ext cx="2229228"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C7C69"/>
          </a:solidFill>
          <a:ln w="15768" cap="flat">
            <a:noFill/>
            <a:prstDash val="solid"/>
            <a:miter/>
          </a:ln>
        </p:spPr>
        <p:txBody>
          <a:bodyPr wrap="square" rtlCol="0" anchor="ctr">
            <a:noAutofit/>
          </a:bodyPr>
          <a:lstStyle/>
          <a:p>
            <a:endParaRPr lang="en-US"/>
          </a:p>
        </p:txBody>
      </p:sp>
      <p:sp>
        <p:nvSpPr>
          <p:cNvPr id="20" name="Freeform 10">
            <a:extLst>
              <a:ext uri="{FF2B5EF4-FFF2-40B4-BE49-F238E27FC236}">
                <a16:creationId xmlns:a16="http://schemas.microsoft.com/office/drawing/2014/main" id="{12177B78-4076-C9D2-1F85-63AE0BB15F7C}"/>
              </a:ext>
            </a:extLst>
          </p:cNvPr>
          <p:cNvSpPr/>
          <p:nvPr userDrawn="1"/>
        </p:nvSpPr>
        <p:spPr>
          <a:xfrm rot="16200000">
            <a:off x="1121883" y="4650348"/>
            <a:ext cx="2229228"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C7C69"/>
          </a:solidFill>
          <a:ln w="15768" cap="flat">
            <a:noFill/>
            <a:prstDash val="solid"/>
            <a:miter/>
          </a:ln>
        </p:spPr>
        <p:txBody>
          <a:bodyPr wrap="square" rtlCol="0" anchor="ctr">
            <a:noAutofit/>
          </a:bodyPr>
          <a:lstStyle/>
          <a:p>
            <a:endParaRPr lang="en-US"/>
          </a:p>
        </p:txBody>
      </p:sp>
      <p:cxnSp>
        <p:nvCxnSpPr>
          <p:cNvPr id="21" name="Straight Connector 20">
            <a:extLst>
              <a:ext uri="{FF2B5EF4-FFF2-40B4-BE49-F238E27FC236}">
                <a16:creationId xmlns:a16="http://schemas.microsoft.com/office/drawing/2014/main" id="{464034D0-AE53-0255-5B40-02A9C873D1B2}"/>
              </a:ext>
            </a:extLst>
          </p:cNvPr>
          <p:cNvCxnSpPr>
            <a:cxnSpLocks/>
          </p:cNvCxnSpPr>
          <p:nvPr userDrawn="1"/>
        </p:nvCxnSpPr>
        <p:spPr>
          <a:xfrm>
            <a:off x="408890" y="6711137"/>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32">
            <a:extLst>
              <a:ext uri="{FF2B5EF4-FFF2-40B4-BE49-F238E27FC236}">
                <a16:creationId xmlns:a16="http://schemas.microsoft.com/office/drawing/2014/main" id="{4E4252FF-BF3D-1BDA-4838-41256C67176A}"/>
              </a:ext>
            </a:extLst>
          </p:cNvPr>
          <p:cNvSpPr>
            <a:spLocks noGrp="1"/>
          </p:cNvSpPr>
          <p:nvPr>
            <p:ph type="body" sz="quarter" idx="37" hasCustomPrompt="1"/>
          </p:nvPr>
        </p:nvSpPr>
        <p:spPr>
          <a:xfrm>
            <a:off x="528134" y="6873029"/>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3" name="Text Placeholder 32">
            <a:extLst>
              <a:ext uri="{FF2B5EF4-FFF2-40B4-BE49-F238E27FC236}">
                <a16:creationId xmlns:a16="http://schemas.microsoft.com/office/drawing/2014/main" id="{1EF0D1DF-487F-BC4E-29E3-C172B41E603A}"/>
              </a:ext>
            </a:extLst>
          </p:cNvPr>
          <p:cNvSpPr>
            <a:spLocks noGrp="1"/>
          </p:cNvSpPr>
          <p:nvPr>
            <p:ph type="body" sz="quarter" idx="38" hasCustomPrompt="1"/>
          </p:nvPr>
        </p:nvSpPr>
        <p:spPr>
          <a:xfrm>
            <a:off x="544933" y="5938110"/>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Tree>
    <p:extLst>
      <p:ext uri="{BB962C8B-B14F-4D97-AF65-F5344CB8AC3E}">
        <p14:creationId xmlns:p14="http://schemas.microsoft.com/office/powerpoint/2010/main" val="2317963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1121882" y="-973896"/>
            <a:ext cx="2229228"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C7C69"/>
          </a:solidFill>
          <a:ln w="15768" cap="flat">
            <a:noFill/>
            <a:prstDash val="solid"/>
            <a:miter/>
          </a:ln>
        </p:spPr>
        <p:txBody>
          <a:bodyPr wrap="square" rtlCol="0" anchor="ctr">
            <a:noAutofit/>
          </a:bodyPr>
          <a:lstStyle/>
          <a:p>
            <a:endParaRPr lang="en-US"/>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89" y="108689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572380" y="2632132"/>
            <a:ext cx="6630814" cy="2885179"/>
          </a:xfrm>
          <a:prstGeom prst="rect">
            <a:avLst/>
          </a:prstGeom>
        </p:spPr>
        <p:txBody>
          <a:bodyPr>
            <a:noAutofit/>
          </a:bodyPr>
          <a:lstStyle>
            <a:lvl1pPr marL="0" indent="0" algn="l">
              <a:lnSpc>
                <a:spcPts val="1840"/>
              </a:lnSpc>
              <a:spcBef>
                <a:spcPts val="0"/>
              </a:spcBef>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3" y="1248785"/>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2" y="313866"/>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Tree>
    <p:extLst>
      <p:ext uri="{BB962C8B-B14F-4D97-AF65-F5344CB8AC3E}">
        <p14:creationId xmlns:p14="http://schemas.microsoft.com/office/powerpoint/2010/main" val="85568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age 1">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67593859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 + Photo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DAF67DA-7512-6587-4269-5726C18F14FA}"/>
              </a:ext>
            </a:extLst>
          </p:cNvPr>
          <p:cNvSpPr/>
          <p:nvPr userDrawn="1"/>
        </p:nvSpPr>
        <p:spPr>
          <a:xfrm rot="16200000">
            <a:off x="946175" y="-521691"/>
            <a:ext cx="2580644" cy="4472994"/>
          </a:xfrm>
          <a:custGeom>
            <a:avLst/>
            <a:gdLst>
              <a:gd name="connsiteX0" fmla="*/ 2580644 w 2580644"/>
              <a:gd name="connsiteY0" fmla="*/ 0 h 4472994"/>
              <a:gd name="connsiteX1" fmla="*/ 2580644 w 2580644"/>
              <a:gd name="connsiteY1" fmla="*/ 2167318 h 4472994"/>
              <a:gd name="connsiteX2" fmla="*/ 2580643 w 2580644"/>
              <a:gd name="connsiteY2" fmla="*/ 2167318 h 4472994"/>
              <a:gd name="connsiteX3" fmla="*/ 2580643 w 2580644"/>
              <a:gd name="connsiteY3" fmla="*/ 2228839 h 4472994"/>
              <a:gd name="connsiteX4" fmla="*/ 2580644 w 2580644"/>
              <a:gd name="connsiteY4" fmla="*/ 2228862 h 4472994"/>
              <a:gd name="connsiteX5" fmla="*/ 2580643 w 2580644"/>
              <a:gd name="connsiteY5" fmla="*/ 2228879 h 4472994"/>
              <a:gd name="connsiteX6" fmla="*/ 2580643 w 2580644"/>
              <a:gd name="connsiteY6" fmla="*/ 3110256 h 4472994"/>
              <a:gd name="connsiteX7" fmla="*/ 2577950 w 2580644"/>
              <a:gd name="connsiteY7" fmla="*/ 3110256 h 4472994"/>
              <a:gd name="connsiteX8" fmla="*/ 2580643 w 2580644"/>
              <a:gd name="connsiteY8" fmla="*/ 3182971 h 4472994"/>
              <a:gd name="connsiteX9" fmla="*/ 1290321 w 2580644"/>
              <a:gd name="connsiteY9" fmla="*/ 4472994 h 4472994"/>
              <a:gd name="connsiteX10" fmla="*/ 0 w 2580644"/>
              <a:gd name="connsiteY10" fmla="*/ 3182971 h 4472994"/>
              <a:gd name="connsiteX11" fmla="*/ 2693 w 2580644"/>
              <a:gd name="connsiteY11" fmla="*/ 3110255 h 4472994"/>
              <a:gd name="connsiteX12" fmla="*/ 0 w 2580644"/>
              <a:gd name="connsiteY12" fmla="*/ 3110255 h 4472994"/>
              <a:gd name="connsiteX13" fmla="*/ 0 w 2580644"/>
              <a:gd name="connsiteY13" fmla="*/ 549538 h 4472994"/>
              <a:gd name="connsiteX14" fmla="*/ 1 w 2580644"/>
              <a:gd name="connsiteY14" fmla="*/ 549538 h 4472994"/>
              <a:gd name="connsiteX15" fmla="*/ 1 w 2580644"/>
              <a:gd name="connsiteY15" fmla="*/ 0 h 4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0644" h="4472994">
                <a:moveTo>
                  <a:pt x="2580644" y="0"/>
                </a:moveTo>
                <a:lnTo>
                  <a:pt x="2580644" y="2167318"/>
                </a:lnTo>
                <a:lnTo>
                  <a:pt x="2580643" y="2167318"/>
                </a:lnTo>
                <a:lnTo>
                  <a:pt x="2580643" y="2228839"/>
                </a:lnTo>
                <a:lnTo>
                  <a:pt x="2580644" y="2228862"/>
                </a:lnTo>
                <a:lnTo>
                  <a:pt x="2580643" y="2228879"/>
                </a:lnTo>
                <a:lnTo>
                  <a:pt x="2580643" y="3110256"/>
                </a:lnTo>
                <a:lnTo>
                  <a:pt x="2577950" y="3110256"/>
                </a:lnTo>
                <a:cubicBezTo>
                  <a:pt x="2580643" y="3134494"/>
                  <a:pt x="2580643" y="3158733"/>
                  <a:pt x="2580643" y="3182971"/>
                </a:cubicBezTo>
                <a:cubicBezTo>
                  <a:pt x="2580643" y="3896659"/>
                  <a:pt x="2004174" y="4472994"/>
                  <a:pt x="1290321" y="4472994"/>
                </a:cubicBezTo>
                <a:cubicBezTo>
                  <a:pt x="576470" y="4472994"/>
                  <a:pt x="0" y="3893964"/>
                  <a:pt x="0" y="3182971"/>
                </a:cubicBezTo>
                <a:cubicBezTo>
                  <a:pt x="0" y="3158733"/>
                  <a:pt x="0" y="3131800"/>
                  <a:pt x="2693" y="3110255"/>
                </a:cubicBezTo>
                <a:lnTo>
                  <a:pt x="0" y="3110255"/>
                </a:lnTo>
                <a:lnTo>
                  <a:pt x="0" y="549538"/>
                </a:lnTo>
                <a:lnTo>
                  <a:pt x="1" y="549538"/>
                </a:lnTo>
                <a:lnTo>
                  <a:pt x="1" y="0"/>
                </a:lnTo>
                <a:close/>
              </a:path>
            </a:pathLst>
          </a:custGeom>
          <a:solidFill>
            <a:srgbClr val="EC7C69"/>
          </a:solidFill>
          <a:ln w="15768" cap="flat">
            <a:noFill/>
            <a:prstDash val="solid"/>
            <a:miter/>
          </a:ln>
        </p:spPr>
        <p:txBody>
          <a:bodyPr wrap="square" rtlCol="0" anchor="ctr">
            <a:noAutofit/>
          </a:bodyPr>
          <a:lstStyle/>
          <a:p>
            <a:endParaRPr lang="en-US"/>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6506405"/>
            <a:ext cx="6541269" cy="3459530"/>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34478" y="3845169"/>
            <a:ext cx="3253309" cy="2229228"/>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4" name="Picture Placeholder 13">
            <a:extLst>
              <a:ext uri="{FF2B5EF4-FFF2-40B4-BE49-F238E27FC236}">
                <a16:creationId xmlns:a16="http://schemas.microsoft.com/office/drawing/2014/main" id="{793BC0FE-E866-F604-CB98-D1C0DFE0D990}"/>
              </a:ext>
            </a:extLst>
          </p:cNvPr>
          <p:cNvSpPr>
            <a:spLocks noGrp="1"/>
          </p:cNvSpPr>
          <p:nvPr>
            <p:ph type="pic" sz="quarter" idx="34"/>
          </p:nvPr>
        </p:nvSpPr>
        <p:spPr>
          <a:xfrm>
            <a:off x="3865139" y="1714894"/>
            <a:ext cx="3919907" cy="3272709"/>
          </a:xfrm>
          <a:custGeom>
            <a:avLst/>
            <a:gdLst>
              <a:gd name="connsiteX0" fmla="*/ 1635975 w 3919907"/>
              <a:gd name="connsiteY0" fmla="*/ 0 h 3272709"/>
              <a:gd name="connsiteX1" fmla="*/ 1728192 w 3919907"/>
              <a:gd name="connsiteY1" fmla="*/ 3415 h 3272709"/>
              <a:gd name="connsiteX2" fmla="*/ 1728192 w 3919907"/>
              <a:gd name="connsiteY2" fmla="*/ 0 h 3272709"/>
              <a:gd name="connsiteX3" fmla="*/ 3919907 w 3919907"/>
              <a:gd name="connsiteY3" fmla="*/ 0 h 3272709"/>
              <a:gd name="connsiteX4" fmla="*/ 3919907 w 3919907"/>
              <a:gd name="connsiteY4" fmla="*/ 3272709 h 3272709"/>
              <a:gd name="connsiteX5" fmla="*/ 1728192 w 3919907"/>
              <a:gd name="connsiteY5" fmla="*/ 3272709 h 3272709"/>
              <a:gd name="connsiteX6" fmla="*/ 1728192 w 3919907"/>
              <a:gd name="connsiteY6" fmla="*/ 3269294 h 3272709"/>
              <a:gd name="connsiteX7" fmla="*/ 1635975 w 3919907"/>
              <a:gd name="connsiteY7" fmla="*/ 3272709 h 3272709"/>
              <a:gd name="connsiteX8" fmla="*/ 0 w 3919907"/>
              <a:gd name="connsiteY8" fmla="*/ 1636354 h 3272709"/>
              <a:gd name="connsiteX9" fmla="*/ 1635975 w 3919907"/>
              <a:gd name="connsiteY9" fmla="*/ 0 h 327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907" h="3272709">
                <a:moveTo>
                  <a:pt x="1635975" y="0"/>
                </a:moveTo>
                <a:cubicBezTo>
                  <a:pt x="1666713" y="0"/>
                  <a:pt x="1700869" y="0"/>
                  <a:pt x="1728192" y="3415"/>
                </a:cubicBezTo>
                <a:lnTo>
                  <a:pt x="1728192" y="0"/>
                </a:lnTo>
                <a:lnTo>
                  <a:pt x="3919907" y="0"/>
                </a:lnTo>
                <a:lnTo>
                  <a:pt x="3919907" y="3272709"/>
                </a:lnTo>
                <a:lnTo>
                  <a:pt x="1728192" y="3272709"/>
                </a:lnTo>
                <a:lnTo>
                  <a:pt x="1728192" y="3269294"/>
                </a:lnTo>
                <a:cubicBezTo>
                  <a:pt x="1697454" y="3272709"/>
                  <a:pt x="1666713" y="3272709"/>
                  <a:pt x="1635975" y="3272709"/>
                </a:cubicBezTo>
                <a:cubicBezTo>
                  <a:pt x="730894" y="3272709"/>
                  <a:pt x="0" y="2541645"/>
                  <a:pt x="0" y="1636354"/>
                </a:cubicBezTo>
                <a:cubicBezTo>
                  <a:pt x="0" y="731065"/>
                  <a:pt x="734311" y="0"/>
                  <a:pt x="163597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67520015-F069-E7AC-7B08-F9869D27ABC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D7E2022C-AB2E-0267-237C-AB024FCF070D}"/>
              </a:ext>
            </a:extLst>
          </p:cNvPr>
          <p:cNvSpPr/>
          <p:nvPr userDrawn="1"/>
        </p:nvSpPr>
        <p:spPr>
          <a:xfrm>
            <a:off x="4815844" y="500139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9" name="Text Placeholder 23">
            <a:extLst>
              <a:ext uri="{FF2B5EF4-FFF2-40B4-BE49-F238E27FC236}">
                <a16:creationId xmlns:a16="http://schemas.microsoft.com/office/drawing/2014/main" id="{C0747428-5578-095B-AFAA-D4CBD6635CBB}"/>
              </a:ext>
            </a:extLst>
          </p:cNvPr>
          <p:cNvSpPr>
            <a:spLocks noGrp="1"/>
          </p:cNvSpPr>
          <p:nvPr>
            <p:ph type="body" sz="quarter" idx="65" hasCustomPrompt="1"/>
          </p:nvPr>
        </p:nvSpPr>
        <p:spPr>
          <a:xfrm>
            <a:off x="4821854" y="500139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0987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Photo 04">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7B8766E-7973-E585-5836-891537661616}"/>
              </a:ext>
            </a:extLst>
          </p:cNvPr>
          <p:cNvSpPr>
            <a:spLocks noGrp="1"/>
          </p:cNvSpPr>
          <p:nvPr>
            <p:ph type="pic" sz="quarter" idx="34"/>
          </p:nvPr>
        </p:nvSpPr>
        <p:spPr>
          <a:xfrm>
            <a:off x="0" y="177150"/>
            <a:ext cx="7001712" cy="4003099"/>
          </a:xfrm>
          <a:custGeom>
            <a:avLst/>
            <a:gdLst>
              <a:gd name="connsiteX0" fmla="*/ 2959694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 name="connsiteX14" fmla="*/ 0 w 7001712"/>
              <a:gd name="connsiteY14" fmla="*/ 201436 h 4003099"/>
              <a:gd name="connsiteX15" fmla="*/ 2959694 w 7001712"/>
              <a:gd name="connsiteY15" fmla="*/ 201436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1712" h="4003099">
                <a:moveTo>
                  <a:pt x="2959694"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lnTo>
                  <a:pt x="0" y="201436"/>
                </a:lnTo>
                <a:lnTo>
                  <a:pt x="2959694" y="201436"/>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2" name="object 3">
            <a:extLst>
              <a:ext uri="{FF2B5EF4-FFF2-40B4-BE49-F238E27FC236}">
                <a16:creationId xmlns:a16="http://schemas.microsoft.com/office/drawing/2014/main" id="{27ACAF9E-C018-6C12-6974-1E3A5866EC15}"/>
              </a:ext>
            </a:extLst>
          </p:cNvPr>
          <p:cNvSpPr/>
          <p:nvPr userDrawn="1"/>
        </p:nvSpPr>
        <p:spPr>
          <a:xfrm>
            <a:off x="-2" y="17715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0" name="Freeform 19">
            <a:extLst>
              <a:ext uri="{FF2B5EF4-FFF2-40B4-BE49-F238E27FC236}">
                <a16:creationId xmlns:a16="http://schemas.microsoft.com/office/drawing/2014/main" id="{F5A78936-4317-7AB7-723E-240F42B140CA}"/>
              </a:ext>
            </a:extLst>
          </p:cNvPr>
          <p:cNvSpPr/>
          <p:nvPr userDrawn="1"/>
        </p:nvSpPr>
        <p:spPr>
          <a:xfrm rot="16200000">
            <a:off x="476373" y="2742145"/>
            <a:ext cx="2899373" cy="392345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69395"/>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88D9A1A1-FC3C-BF4C-2D66-E77519DADD96}"/>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178723"/>
            <a:ext cx="6541269" cy="2787212"/>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just" defTabSz="777514" rtl="0" eaLnBrk="1" latinLnBrk="0" hangingPunct="1">
              <a:lnSpc>
                <a:spcPts val="1220"/>
              </a:lnSpc>
              <a:spcBef>
                <a:spcPts val="0"/>
              </a:spcBef>
              <a:buFont typeface="Arial" panose="020B0604020202020204" pitchFamily="34" charset="0"/>
              <a:buNone/>
            </a:pPr>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4180414" y="4787604"/>
            <a:ext cx="2960682" cy="2229228"/>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6" name="Text Placeholder 32">
            <a:extLst>
              <a:ext uri="{FF2B5EF4-FFF2-40B4-BE49-F238E27FC236}">
                <a16:creationId xmlns:a16="http://schemas.microsoft.com/office/drawing/2014/main" id="{94E89A99-0174-71EB-8D39-C396F8614E29}"/>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7" name="Text Placeholder 32">
            <a:extLst>
              <a:ext uri="{FF2B5EF4-FFF2-40B4-BE49-F238E27FC236}">
                <a16:creationId xmlns:a16="http://schemas.microsoft.com/office/drawing/2014/main" id="{B08E5B8A-CA42-1C80-5BAB-903FD5DF1AE9}"/>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cxnSp>
        <p:nvCxnSpPr>
          <p:cNvPr id="15" name="Straight Connector 14">
            <a:extLst>
              <a:ext uri="{FF2B5EF4-FFF2-40B4-BE49-F238E27FC236}">
                <a16:creationId xmlns:a16="http://schemas.microsoft.com/office/drawing/2014/main" id="{A7893BD6-7932-FDFC-35EF-CA5917370D8A}"/>
              </a:ext>
            </a:extLst>
          </p:cNvPr>
          <p:cNvCxnSpPr>
            <a:cxnSpLocks/>
          </p:cNvCxnSpPr>
          <p:nvPr userDrawn="1"/>
        </p:nvCxnSpPr>
        <p:spPr>
          <a:xfrm>
            <a:off x="373220" y="4670778"/>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32">
            <a:extLst>
              <a:ext uri="{FF2B5EF4-FFF2-40B4-BE49-F238E27FC236}">
                <a16:creationId xmlns:a16="http://schemas.microsoft.com/office/drawing/2014/main" id="{3536D499-1CBE-0494-0F72-BD1F2E6C9513}"/>
              </a:ext>
            </a:extLst>
          </p:cNvPr>
          <p:cNvSpPr>
            <a:spLocks noGrp="1"/>
          </p:cNvSpPr>
          <p:nvPr>
            <p:ph type="body" sz="quarter" idx="35" hasCustomPrompt="1"/>
          </p:nvPr>
        </p:nvSpPr>
        <p:spPr>
          <a:xfrm>
            <a:off x="492464" y="4832670"/>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7" name="Text Placeholder 32">
            <a:extLst>
              <a:ext uri="{FF2B5EF4-FFF2-40B4-BE49-F238E27FC236}">
                <a16:creationId xmlns:a16="http://schemas.microsoft.com/office/drawing/2014/main" id="{8D11F6A3-10B6-0E00-1A00-C75A5D53A487}"/>
              </a:ext>
            </a:extLst>
          </p:cNvPr>
          <p:cNvSpPr>
            <a:spLocks noGrp="1"/>
          </p:cNvSpPr>
          <p:nvPr>
            <p:ph type="body" sz="quarter" idx="36" hasCustomPrompt="1"/>
          </p:nvPr>
        </p:nvSpPr>
        <p:spPr>
          <a:xfrm>
            <a:off x="509263" y="3897751"/>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E2FFD06E-6C81-C323-CEAD-EE87E728277B}"/>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9" name="Text Placeholder 23">
            <a:extLst>
              <a:ext uri="{FF2B5EF4-FFF2-40B4-BE49-F238E27FC236}">
                <a16:creationId xmlns:a16="http://schemas.microsoft.com/office/drawing/2014/main" id="{1CEDBA48-E0EB-9C88-3A81-1B639D682E1B}"/>
              </a:ext>
            </a:extLst>
          </p:cNvPr>
          <p:cNvSpPr>
            <a:spLocks noGrp="1"/>
          </p:cNvSpPr>
          <p:nvPr>
            <p:ph type="body" sz="quarter" idx="65" hasCustomPrompt="1"/>
          </p:nvPr>
        </p:nvSpPr>
        <p:spPr>
          <a:xfrm>
            <a:off x="6008" y="17715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32688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Photo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81EB2841-AEE0-A158-DA1C-FD517D9E08D3}"/>
              </a:ext>
            </a:extLst>
          </p:cNvPr>
          <p:cNvSpPr/>
          <p:nvPr userDrawn="1"/>
        </p:nvSpPr>
        <p:spPr>
          <a:xfrm>
            <a:off x="-255" y="36386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4" name="Freeform 23">
            <a:extLst>
              <a:ext uri="{FF2B5EF4-FFF2-40B4-BE49-F238E27FC236}">
                <a16:creationId xmlns:a16="http://schemas.microsoft.com/office/drawing/2014/main" id="{58287971-DC25-63B6-35EC-034DEE2024EE}"/>
              </a:ext>
            </a:extLst>
          </p:cNvPr>
          <p:cNvSpPr/>
          <p:nvPr userDrawn="1"/>
        </p:nvSpPr>
        <p:spPr>
          <a:xfrm rot="5400000">
            <a:off x="4150390" y="-99194"/>
            <a:ext cx="3104742" cy="4145628"/>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457200" rtl="0" eaLnBrk="1" latinLnBrk="0" hangingPunct="1"/>
            <a:endParaRPr lang="en-US"/>
          </a:p>
        </p:txBody>
      </p:sp>
      <p:sp>
        <p:nvSpPr>
          <p:cNvPr id="4" name="Text Placeholder 32">
            <a:extLst>
              <a:ext uri="{FF2B5EF4-FFF2-40B4-BE49-F238E27FC236}">
                <a16:creationId xmlns:a16="http://schemas.microsoft.com/office/drawing/2014/main" id="{EB5A1FAE-272A-FE77-2552-9954A319F007}"/>
              </a:ext>
            </a:extLst>
          </p:cNvPr>
          <p:cNvSpPr>
            <a:spLocks noGrp="1"/>
          </p:cNvSpPr>
          <p:nvPr>
            <p:ph type="body" sz="quarter" idx="32" hasCustomPrompt="1"/>
          </p:nvPr>
        </p:nvSpPr>
        <p:spPr>
          <a:xfrm>
            <a:off x="634479" y="7543323"/>
            <a:ext cx="6541269" cy="2422612"/>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5" name="Text Placeholder 32">
            <a:extLst>
              <a:ext uri="{FF2B5EF4-FFF2-40B4-BE49-F238E27FC236}">
                <a16:creationId xmlns:a16="http://schemas.microsoft.com/office/drawing/2014/main" id="{7C357047-7E41-DB8C-D7FB-C904441B4910}"/>
              </a:ext>
            </a:extLst>
          </p:cNvPr>
          <p:cNvSpPr>
            <a:spLocks noGrp="1"/>
          </p:cNvSpPr>
          <p:nvPr>
            <p:ph type="body" sz="quarter" idx="33" hasCustomPrompt="1"/>
          </p:nvPr>
        </p:nvSpPr>
        <p:spPr>
          <a:xfrm>
            <a:off x="669131" y="5980347"/>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cxnSp>
        <p:nvCxnSpPr>
          <p:cNvPr id="10" name="Straight Connector 9">
            <a:extLst>
              <a:ext uri="{FF2B5EF4-FFF2-40B4-BE49-F238E27FC236}">
                <a16:creationId xmlns:a16="http://schemas.microsoft.com/office/drawing/2014/main" id="{C964AD74-349F-142B-CCF4-260690EA0978}"/>
              </a:ext>
            </a:extLst>
          </p:cNvPr>
          <p:cNvCxnSpPr>
            <a:cxnSpLocks/>
          </p:cNvCxnSpPr>
          <p:nvPr userDrawn="1"/>
        </p:nvCxnSpPr>
        <p:spPr>
          <a:xfrm>
            <a:off x="4372663" y="1761359"/>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2">
            <a:extLst>
              <a:ext uri="{FF2B5EF4-FFF2-40B4-BE49-F238E27FC236}">
                <a16:creationId xmlns:a16="http://schemas.microsoft.com/office/drawing/2014/main" id="{F79496DE-4B29-EA0E-3A9E-D0C6385042EC}"/>
              </a:ext>
            </a:extLst>
          </p:cNvPr>
          <p:cNvSpPr>
            <a:spLocks noGrp="1"/>
          </p:cNvSpPr>
          <p:nvPr>
            <p:ph type="body" sz="quarter" idx="35" hasCustomPrompt="1"/>
          </p:nvPr>
        </p:nvSpPr>
        <p:spPr>
          <a:xfrm>
            <a:off x="5805055" y="1969168"/>
            <a:ext cx="1532272" cy="1049221"/>
          </a:xfrm>
          <a:prstGeom prst="rect">
            <a:avLst/>
          </a:prstGeom>
        </p:spPr>
        <p:txBody>
          <a:bodyPr anchor="t">
            <a:noAutofit/>
          </a:bodyPr>
          <a:lstStyle>
            <a:lvl1pPr marL="0" indent="0" algn="r">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F622CEB8-CFD8-56AA-A89A-379F281F3EC5}"/>
              </a:ext>
            </a:extLst>
          </p:cNvPr>
          <p:cNvSpPr>
            <a:spLocks noGrp="1"/>
          </p:cNvSpPr>
          <p:nvPr>
            <p:ph type="body" sz="quarter" idx="36" hasCustomPrompt="1"/>
          </p:nvPr>
        </p:nvSpPr>
        <p:spPr>
          <a:xfrm>
            <a:off x="6140024" y="1034249"/>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Picture Placeholder 8">
            <a:extLst>
              <a:ext uri="{FF2B5EF4-FFF2-40B4-BE49-F238E27FC236}">
                <a16:creationId xmlns:a16="http://schemas.microsoft.com/office/drawing/2014/main" id="{6CE40CAE-A879-02BF-1205-1F580BF00ED2}"/>
              </a:ext>
            </a:extLst>
          </p:cNvPr>
          <p:cNvSpPr>
            <a:spLocks noGrp="1"/>
          </p:cNvSpPr>
          <p:nvPr>
            <p:ph type="pic" sz="quarter" idx="37"/>
          </p:nvPr>
        </p:nvSpPr>
        <p:spPr>
          <a:xfrm>
            <a:off x="-22548" y="637595"/>
            <a:ext cx="5587827" cy="4095259"/>
          </a:xfrm>
          <a:custGeom>
            <a:avLst/>
            <a:gdLst>
              <a:gd name="connsiteX0" fmla="*/ 0 w 5587827"/>
              <a:gd name="connsiteY0" fmla="*/ 0 h 4095259"/>
              <a:gd name="connsiteX1" fmla="*/ 22293 w 5587827"/>
              <a:gd name="connsiteY1" fmla="*/ 0 h 4095259"/>
              <a:gd name="connsiteX2" fmla="*/ 22293 w 5587827"/>
              <a:gd name="connsiteY2" fmla="*/ 178689 h 4095259"/>
              <a:gd name="connsiteX3" fmla="*/ 2981989 w 5587827"/>
              <a:gd name="connsiteY3" fmla="*/ 178689 h 4095259"/>
              <a:gd name="connsiteX4" fmla="*/ 2981989 w 5587827"/>
              <a:gd name="connsiteY4" fmla="*/ 4133 h 4095259"/>
              <a:gd name="connsiteX5" fmla="*/ 3129100 w 5587827"/>
              <a:gd name="connsiteY5" fmla="*/ 0 h 4095259"/>
              <a:gd name="connsiteX6" fmla="*/ 4180563 w 5587827"/>
              <a:gd name="connsiteY6" fmla="*/ 160639 h 4095259"/>
              <a:gd name="connsiteX7" fmla="*/ 4218542 w 5587827"/>
              <a:gd name="connsiteY7" fmla="*/ 174499 h 4095259"/>
              <a:gd name="connsiteX8" fmla="*/ 4143375 w 5587827"/>
              <a:gd name="connsiteY8" fmla="*/ 237780 h 4095259"/>
              <a:gd name="connsiteX9" fmla="*/ 3652495 w 5587827"/>
              <a:gd name="connsiteY9" fmla="*/ 1336025 h 4095259"/>
              <a:gd name="connsiteX10" fmla="*/ 5326027 w 5587827"/>
              <a:gd name="connsiteY10" fmla="*/ 2888396 h 4095259"/>
              <a:gd name="connsiteX11" fmla="*/ 5420361 w 5587827"/>
              <a:gd name="connsiteY11" fmla="*/ 2885156 h 4095259"/>
              <a:gd name="connsiteX12" fmla="*/ 5420361 w 5587827"/>
              <a:gd name="connsiteY12" fmla="*/ 2888396 h 4095259"/>
              <a:gd name="connsiteX13" fmla="*/ 5587827 w 5587827"/>
              <a:gd name="connsiteY13" fmla="*/ 2888396 h 4095259"/>
              <a:gd name="connsiteX14" fmla="*/ 5501291 w 5587827"/>
              <a:gd name="connsiteY14" fmla="*/ 3024514 h 4095259"/>
              <a:gd name="connsiteX15" fmla="*/ 3129100 w 5587827"/>
              <a:gd name="connsiteY15" fmla="*/ 4095259 h 4095259"/>
              <a:gd name="connsiteX16" fmla="*/ 2976992 w 5587827"/>
              <a:gd name="connsiteY16" fmla="*/ 4090985 h 4095259"/>
              <a:gd name="connsiteX17" fmla="*/ 2976992 w 5587827"/>
              <a:gd name="connsiteY17" fmla="*/ 4095259 h 4095259"/>
              <a:gd name="connsiteX18" fmla="*/ 0 w 5587827"/>
              <a:gd name="connsiteY18" fmla="*/ 4095259 h 409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7827" h="4095259">
                <a:moveTo>
                  <a:pt x="0" y="0"/>
                </a:moveTo>
                <a:lnTo>
                  <a:pt x="22293" y="0"/>
                </a:lnTo>
                <a:lnTo>
                  <a:pt x="22293" y="178689"/>
                </a:lnTo>
                <a:lnTo>
                  <a:pt x="2981989" y="178689"/>
                </a:lnTo>
                <a:lnTo>
                  <a:pt x="2981989" y="4133"/>
                </a:lnTo>
                <a:lnTo>
                  <a:pt x="3129100" y="0"/>
                </a:lnTo>
                <a:cubicBezTo>
                  <a:pt x="3502328" y="0"/>
                  <a:pt x="3857598" y="57175"/>
                  <a:pt x="4180563" y="160639"/>
                </a:cubicBezTo>
                <a:lnTo>
                  <a:pt x="4218542" y="174499"/>
                </a:lnTo>
                <a:lnTo>
                  <a:pt x="4143375" y="237780"/>
                </a:lnTo>
                <a:cubicBezTo>
                  <a:pt x="3840287" y="518519"/>
                  <a:pt x="3652495" y="906612"/>
                  <a:pt x="3652495" y="1336025"/>
                </a:cubicBezTo>
                <a:cubicBezTo>
                  <a:pt x="3652495" y="2194853"/>
                  <a:pt x="4400168" y="2888396"/>
                  <a:pt x="5326027" y="2888396"/>
                </a:cubicBezTo>
                <a:cubicBezTo>
                  <a:pt x="5357471" y="2888396"/>
                  <a:pt x="5388916" y="2888396"/>
                  <a:pt x="5420361" y="2885156"/>
                </a:cubicBezTo>
                <a:lnTo>
                  <a:pt x="5420361" y="2888396"/>
                </a:lnTo>
                <a:lnTo>
                  <a:pt x="5587827" y="2888396"/>
                </a:lnTo>
                <a:lnTo>
                  <a:pt x="5501291" y="3024514"/>
                </a:lnTo>
                <a:cubicBezTo>
                  <a:pt x="5043628" y="3662870"/>
                  <a:pt x="4151601" y="4095259"/>
                  <a:pt x="3129100" y="4095259"/>
                </a:cubicBezTo>
                <a:cubicBezTo>
                  <a:pt x="3078399" y="4095259"/>
                  <a:pt x="3022061" y="4095259"/>
                  <a:pt x="2976992" y="4090985"/>
                </a:cubicBezTo>
                <a:lnTo>
                  <a:pt x="2976992" y="4095259"/>
                </a:lnTo>
                <a:lnTo>
                  <a:pt x="0" y="4095259"/>
                </a:lnTo>
                <a:close/>
              </a:path>
            </a:pathLst>
          </a:custGeom>
          <a:solidFill>
            <a:schemeClr val="bg1">
              <a:lumMod val="95000"/>
            </a:schemeClr>
          </a:solidFill>
        </p:spPr>
        <p:txBody>
          <a:bodyPr wrap="square">
            <a:noAutofit/>
          </a:bodyPr>
          <a:lstStyle>
            <a:lvl1pPr marL="0" indent="0">
              <a:buNone/>
              <a:defRPr>
                <a:solidFill>
                  <a:schemeClr val="bg1">
                    <a:lumMod val="95000"/>
                  </a:schemeClr>
                </a:solidFill>
              </a:defRPr>
            </a:lvl1pPr>
          </a:lstStyle>
          <a:p>
            <a:endParaRPr lang="en-US"/>
          </a:p>
          <a:p>
            <a:endParaRPr lang="en-US"/>
          </a:p>
          <a:p>
            <a:endParaRPr lang="en-US"/>
          </a:p>
          <a:p>
            <a:endParaRPr lang="en-US"/>
          </a:p>
        </p:txBody>
      </p:sp>
      <p:sp>
        <p:nvSpPr>
          <p:cNvPr id="25" name="Text Placeholder 32">
            <a:extLst>
              <a:ext uri="{FF2B5EF4-FFF2-40B4-BE49-F238E27FC236}">
                <a16:creationId xmlns:a16="http://schemas.microsoft.com/office/drawing/2014/main" id="{48CE2BD2-9439-AAEA-9883-CE094F1317B5}"/>
              </a:ext>
            </a:extLst>
          </p:cNvPr>
          <p:cNvSpPr>
            <a:spLocks noGrp="1"/>
          </p:cNvSpPr>
          <p:nvPr>
            <p:ph type="body" sz="quarter" idx="38" hasCustomPrompt="1"/>
          </p:nvPr>
        </p:nvSpPr>
        <p:spPr>
          <a:xfrm>
            <a:off x="669131" y="5414092"/>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3" name="Slide Number Placeholder 5">
            <a:extLst>
              <a:ext uri="{FF2B5EF4-FFF2-40B4-BE49-F238E27FC236}">
                <a16:creationId xmlns:a16="http://schemas.microsoft.com/office/drawing/2014/main" id="{F6B76B00-81AC-2A9A-D093-180311BAD4A6}"/>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6" name="Text Placeholder 23">
            <a:extLst>
              <a:ext uri="{FF2B5EF4-FFF2-40B4-BE49-F238E27FC236}">
                <a16:creationId xmlns:a16="http://schemas.microsoft.com/office/drawing/2014/main" id="{8918C619-0431-1E1D-8DF0-119FD051C9BC}"/>
              </a:ext>
            </a:extLst>
          </p:cNvPr>
          <p:cNvSpPr>
            <a:spLocks noGrp="1"/>
          </p:cNvSpPr>
          <p:nvPr>
            <p:ph type="body" sz="quarter" idx="65" hasCustomPrompt="1"/>
          </p:nvPr>
        </p:nvSpPr>
        <p:spPr>
          <a:xfrm>
            <a:off x="5755" y="36386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00321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Photo 06">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3870461" y="2898394"/>
            <a:ext cx="3270634" cy="4069540"/>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3887787" y="1335418"/>
            <a:ext cx="3253308"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5" name="Freeform 4">
            <a:extLst>
              <a:ext uri="{FF2B5EF4-FFF2-40B4-BE49-F238E27FC236}">
                <a16:creationId xmlns:a16="http://schemas.microsoft.com/office/drawing/2014/main" id="{6CF0B612-7944-31D2-C2D2-15449A849754}"/>
              </a:ext>
            </a:extLst>
          </p:cNvPr>
          <p:cNvSpPr/>
          <p:nvPr userDrawn="1"/>
        </p:nvSpPr>
        <p:spPr>
          <a:xfrm rot="16200000">
            <a:off x="3595284" y="7545020"/>
            <a:ext cx="3478883" cy="3296655"/>
          </a:xfrm>
          <a:custGeom>
            <a:avLst/>
            <a:gdLst>
              <a:gd name="connsiteX0" fmla="*/ 3478883 w 3478883"/>
              <a:gd name="connsiteY0" fmla="*/ 1648328 h 3296655"/>
              <a:gd name="connsiteX1" fmla="*/ 1830937 w 3478883"/>
              <a:gd name="connsiteY1" fmla="*/ 3296655 h 3296655"/>
              <a:gd name="connsiteX2" fmla="*/ 1738047 w 3478883"/>
              <a:gd name="connsiteY2" fmla="*/ 3293215 h 3296655"/>
              <a:gd name="connsiteX3" fmla="*/ 1738047 w 3478883"/>
              <a:gd name="connsiteY3" fmla="*/ 3296655 h 3296655"/>
              <a:gd name="connsiteX4" fmla="*/ 0 w 3478883"/>
              <a:gd name="connsiteY4" fmla="*/ 3296655 h 3296655"/>
              <a:gd name="connsiteX5" fmla="*/ 0 w 3478883"/>
              <a:gd name="connsiteY5" fmla="*/ 0 h 3296655"/>
              <a:gd name="connsiteX6" fmla="*/ 1738047 w 3478883"/>
              <a:gd name="connsiteY6" fmla="*/ 0 h 3296655"/>
              <a:gd name="connsiteX7" fmla="*/ 1738047 w 3478883"/>
              <a:gd name="connsiteY7" fmla="*/ 3440 h 3296655"/>
              <a:gd name="connsiteX8" fmla="*/ 1830937 w 3478883"/>
              <a:gd name="connsiteY8" fmla="*/ 0 h 3296655"/>
              <a:gd name="connsiteX9" fmla="*/ 3478883 w 3478883"/>
              <a:gd name="connsiteY9" fmla="*/ 1648328 h 329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8883" h="3296655">
                <a:moveTo>
                  <a:pt x="3478883" y="1648328"/>
                </a:moveTo>
                <a:cubicBezTo>
                  <a:pt x="3478883" y="2560241"/>
                  <a:pt x="2739199" y="3296655"/>
                  <a:pt x="1830937" y="3296655"/>
                </a:cubicBezTo>
                <a:cubicBezTo>
                  <a:pt x="1799975" y="3296655"/>
                  <a:pt x="1765569" y="3296655"/>
                  <a:pt x="1738047" y="3293215"/>
                </a:cubicBezTo>
                <a:lnTo>
                  <a:pt x="1738047" y="3296655"/>
                </a:lnTo>
                <a:lnTo>
                  <a:pt x="0" y="3296655"/>
                </a:lnTo>
                <a:lnTo>
                  <a:pt x="0" y="0"/>
                </a:lnTo>
                <a:lnTo>
                  <a:pt x="1738047" y="0"/>
                </a:lnTo>
                <a:lnTo>
                  <a:pt x="1738047" y="3440"/>
                </a:lnTo>
                <a:cubicBezTo>
                  <a:pt x="1769009" y="0"/>
                  <a:pt x="1799975" y="0"/>
                  <a:pt x="1830937" y="0"/>
                </a:cubicBezTo>
                <a:cubicBezTo>
                  <a:pt x="2742641" y="0"/>
                  <a:pt x="3478883" y="736412"/>
                  <a:pt x="3478883" y="1648328"/>
                </a:cubicBezTo>
                <a:close/>
              </a:path>
            </a:pathLst>
          </a:custGeom>
          <a:solidFill>
            <a:srgbClr val="FBA63D"/>
          </a:solidFill>
          <a:ln w="15768" cap="flat">
            <a:noFill/>
            <a:prstDash val="solid"/>
            <a:miter/>
          </a:ln>
        </p:spPr>
        <p:txBody>
          <a:bodyPr wrap="square" rtlCol="0" anchor="ctr">
            <a:noAutofit/>
          </a:bodyPr>
          <a:lstStyle/>
          <a:p>
            <a:endParaRPr lang="en-US"/>
          </a:p>
        </p:txBody>
      </p:sp>
      <p:sp>
        <p:nvSpPr>
          <p:cNvPr id="9" name="Rectangle 8">
            <a:extLst>
              <a:ext uri="{FF2B5EF4-FFF2-40B4-BE49-F238E27FC236}">
                <a16:creationId xmlns:a16="http://schemas.microsoft.com/office/drawing/2014/main" id="{40EC5326-99ED-9FEC-5426-9D375A39326F}"/>
              </a:ext>
            </a:extLst>
          </p:cNvPr>
          <p:cNvSpPr/>
          <p:nvPr userDrawn="1"/>
        </p:nvSpPr>
        <p:spPr>
          <a:xfrm>
            <a:off x="-2" y="0"/>
            <a:ext cx="3686400" cy="603538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2">
            <a:extLst>
              <a:ext uri="{FF2B5EF4-FFF2-40B4-BE49-F238E27FC236}">
                <a16:creationId xmlns:a16="http://schemas.microsoft.com/office/drawing/2014/main" id="{35B99F51-1643-250F-0E33-D5DEF30A56E8}"/>
              </a:ext>
            </a:extLst>
          </p:cNvPr>
          <p:cNvSpPr>
            <a:spLocks noGrp="1"/>
          </p:cNvSpPr>
          <p:nvPr>
            <p:ph type="body" sz="quarter" idx="35" hasCustomPrompt="1"/>
          </p:nvPr>
        </p:nvSpPr>
        <p:spPr>
          <a:xfrm>
            <a:off x="528134" y="1834926"/>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5" name="Text Placeholder 32">
            <a:extLst>
              <a:ext uri="{FF2B5EF4-FFF2-40B4-BE49-F238E27FC236}">
                <a16:creationId xmlns:a16="http://schemas.microsoft.com/office/drawing/2014/main" id="{364F4567-3D9E-1CE9-9A18-4006559F82D3}"/>
              </a:ext>
            </a:extLst>
          </p:cNvPr>
          <p:cNvSpPr>
            <a:spLocks noGrp="1"/>
          </p:cNvSpPr>
          <p:nvPr>
            <p:ph type="body" sz="quarter" idx="36" hasCustomPrompt="1"/>
          </p:nvPr>
        </p:nvSpPr>
        <p:spPr>
          <a:xfrm>
            <a:off x="544933" y="9000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8" name="Picture Placeholder 17">
            <a:extLst>
              <a:ext uri="{FF2B5EF4-FFF2-40B4-BE49-F238E27FC236}">
                <a16:creationId xmlns:a16="http://schemas.microsoft.com/office/drawing/2014/main" id="{098094BF-EAED-6C82-FADB-AA50DD10A01C}"/>
              </a:ext>
            </a:extLst>
          </p:cNvPr>
          <p:cNvSpPr>
            <a:spLocks noGrp="1"/>
          </p:cNvSpPr>
          <p:nvPr>
            <p:ph type="pic" sz="quarter" idx="39"/>
          </p:nvPr>
        </p:nvSpPr>
        <p:spPr>
          <a:xfrm>
            <a:off x="-2" y="4538612"/>
            <a:ext cx="3686400" cy="5486854"/>
          </a:xfrm>
          <a:custGeom>
            <a:avLst/>
            <a:gdLst>
              <a:gd name="connsiteX0" fmla="*/ 0 w 3686400"/>
              <a:gd name="connsiteY0" fmla="*/ 0 h 5486854"/>
              <a:gd name="connsiteX1" fmla="*/ 1464982 w 3686400"/>
              <a:gd name="connsiteY1" fmla="*/ 0 h 5486854"/>
              <a:gd name="connsiteX2" fmla="*/ 1465012 w 3686400"/>
              <a:gd name="connsiteY2" fmla="*/ 2 h 5486854"/>
              <a:gd name="connsiteX3" fmla="*/ 1465055 w 3686400"/>
              <a:gd name="connsiteY3" fmla="*/ 0 h 5486854"/>
              <a:gd name="connsiteX4" fmla="*/ 1578280 w 3686400"/>
              <a:gd name="connsiteY4" fmla="*/ 0 h 5486854"/>
              <a:gd name="connsiteX5" fmla="*/ 1578280 w 3686400"/>
              <a:gd name="connsiteY5" fmla="*/ 2 h 5486854"/>
              <a:gd name="connsiteX6" fmla="*/ 3686400 w 3686400"/>
              <a:gd name="connsiteY6" fmla="*/ 2 h 5486854"/>
              <a:gd name="connsiteX7" fmla="*/ 3686400 w 3686400"/>
              <a:gd name="connsiteY7" fmla="*/ 1246825 h 5486854"/>
              <a:gd name="connsiteX8" fmla="*/ 3686398 w 3686400"/>
              <a:gd name="connsiteY8" fmla="*/ 1246825 h 5486854"/>
              <a:gd name="connsiteX9" fmla="*/ 3686398 w 3686400"/>
              <a:gd name="connsiteY9" fmla="*/ 1359959 h 5486854"/>
              <a:gd name="connsiteX10" fmla="*/ 3686400 w 3686400"/>
              <a:gd name="connsiteY10" fmla="*/ 1360002 h 5486854"/>
              <a:gd name="connsiteX11" fmla="*/ 3686398 w 3686400"/>
              <a:gd name="connsiteY11" fmla="*/ 1360033 h 5486854"/>
              <a:gd name="connsiteX12" fmla="*/ 3686398 w 3686400"/>
              <a:gd name="connsiteY12" fmla="*/ 2980844 h 5486854"/>
              <a:gd name="connsiteX13" fmla="*/ 3681442 w 3686400"/>
              <a:gd name="connsiteY13" fmla="*/ 2980844 h 5486854"/>
              <a:gd name="connsiteX14" fmla="*/ 3686398 w 3686400"/>
              <a:gd name="connsiteY14" fmla="*/ 3114563 h 5486854"/>
              <a:gd name="connsiteX15" fmla="*/ 1311675 w 3686400"/>
              <a:gd name="connsiteY15" fmla="*/ 5486854 h 5486854"/>
              <a:gd name="connsiteX16" fmla="*/ 178742 w 3686400"/>
              <a:gd name="connsiteY16" fmla="*/ 5199988 h 5486854"/>
              <a:gd name="connsiteX17" fmla="*/ 0 w 3686400"/>
              <a:gd name="connsiteY17" fmla="*/ 5091353 h 54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6400" h="5486854">
                <a:moveTo>
                  <a:pt x="0" y="0"/>
                </a:moveTo>
                <a:lnTo>
                  <a:pt x="1464982" y="0"/>
                </a:lnTo>
                <a:lnTo>
                  <a:pt x="1465012" y="2"/>
                </a:lnTo>
                <a:lnTo>
                  <a:pt x="1465055" y="0"/>
                </a:lnTo>
                <a:lnTo>
                  <a:pt x="1578280" y="0"/>
                </a:lnTo>
                <a:lnTo>
                  <a:pt x="1578280" y="2"/>
                </a:lnTo>
                <a:lnTo>
                  <a:pt x="3686400" y="2"/>
                </a:lnTo>
                <a:lnTo>
                  <a:pt x="3686400" y="1246825"/>
                </a:lnTo>
                <a:lnTo>
                  <a:pt x="3686398" y="1246825"/>
                </a:lnTo>
                <a:lnTo>
                  <a:pt x="3686398" y="1359959"/>
                </a:lnTo>
                <a:lnTo>
                  <a:pt x="3686400" y="1360002"/>
                </a:lnTo>
                <a:lnTo>
                  <a:pt x="3686398" y="1360033"/>
                </a:lnTo>
                <a:lnTo>
                  <a:pt x="3686398" y="2980844"/>
                </a:lnTo>
                <a:lnTo>
                  <a:pt x="3681442" y="2980844"/>
                </a:lnTo>
                <a:cubicBezTo>
                  <a:pt x="3686398" y="3025416"/>
                  <a:pt x="3686398" y="3069990"/>
                  <a:pt x="3686398" y="3114563"/>
                </a:cubicBezTo>
                <a:cubicBezTo>
                  <a:pt x="3686398" y="4427000"/>
                  <a:pt x="2625458" y="5486854"/>
                  <a:pt x="1311675" y="5486854"/>
                </a:cubicBezTo>
                <a:cubicBezTo>
                  <a:pt x="901119" y="5486854"/>
                  <a:pt x="515253" y="5382868"/>
                  <a:pt x="178742" y="5199988"/>
                </a:cubicBezTo>
                <a:lnTo>
                  <a:pt x="0" y="509135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9" name="Text Placeholder 32">
            <a:extLst>
              <a:ext uri="{FF2B5EF4-FFF2-40B4-BE49-F238E27FC236}">
                <a16:creationId xmlns:a16="http://schemas.microsoft.com/office/drawing/2014/main" id="{3992C6A8-FD65-15C4-DC93-AD2AAB0F6688}"/>
              </a:ext>
            </a:extLst>
          </p:cNvPr>
          <p:cNvSpPr>
            <a:spLocks noGrp="1"/>
          </p:cNvSpPr>
          <p:nvPr>
            <p:ph type="body" sz="quarter" idx="40" hasCustomPrompt="1"/>
          </p:nvPr>
        </p:nvSpPr>
        <p:spPr>
          <a:xfrm>
            <a:off x="3729746" y="9096800"/>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4" name="Slide Number Placeholder 5">
            <a:extLst>
              <a:ext uri="{FF2B5EF4-FFF2-40B4-BE49-F238E27FC236}">
                <a16:creationId xmlns:a16="http://schemas.microsoft.com/office/drawing/2014/main" id="{9E9C507D-9C6A-8683-8A36-18CAC958D4E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2B438152-6FE0-4441-A090-27986E8081D7}"/>
              </a:ext>
            </a:extLst>
          </p:cNvPr>
          <p:cNvSpPr/>
          <p:nvPr userDrawn="1"/>
        </p:nvSpPr>
        <p:spPr>
          <a:xfrm>
            <a:off x="0" y="1045525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Text Placeholder 23">
            <a:extLst>
              <a:ext uri="{FF2B5EF4-FFF2-40B4-BE49-F238E27FC236}">
                <a16:creationId xmlns:a16="http://schemas.microsoft.com/office/drawing/2014/main" id="{93A1B15F-88A4-2980-8E15-D0064FCE5788}"/>
              </a:ext>
            </a:extLst>
          </p:cNvPr>
          <p:cNvSpPr>
            <a:spLocks noGrp="1"/>
          </p:cNvSpPr>
          <p:nvPr>
            <p:ph type="body" sz="quarter" idx="65" hasCustomPrompt="1"/>
          </p:nvPr>
        </p:nvSpPr>
        <p:spPr>
          <a:xfrm>
            <a:off x="6010" y="104552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308976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ext + Photo 06">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3870461" y="2898394"/>
            <a:ext cx="3270634" cy="4069540"/>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3887787" y="1335418"/>
            <a:ext cx="3253308"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9" name="Rectangle 8">
            <a:extLst>
              <a:ext uri="{FF2B5EF4-FFF2-40B4-BE49-F238E27FC236}">
                <a16:creationId xmlns:a16="http://schemas.microsoft.com/office/drawing/2014/main" id="{40EC5326-99ED-9FEC-5426-9D375A39326F}"/>
              </a:ext>
            </a:extLst>
          </p:cNvPr>
          <p:cNvSpPr/>
          <p:nvPr userDrawn="1"/>
        </p:nvSpPr>
        <p:spPr>
          <a:xfrm>
            <a:off x="-2" y="0"/>
            <a:ext cx="3686400" cy="603538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2">
            <a:extLst>
              <a:ext uri="{FF2B5EF4-FFF2-40B4-BE49-F238E27FC236}">
                <a16:creationId xmlns:a16="http://schemas.microsoft.com/office/drawing/2014/main" id="{35B99F51-1643-250F-0E33-D5DEF30A56E8}"/>
              </a:ext>
            </a:extLst>
          </p:cNvPr>
          <p:cNvSpPr>
            <a:spLocks noGrp="1"/>
          </p:cNvSpPr>
          <p:nvPr>
            <p:ph type="body" sz="quarter" idx="35" hasCustomPrompt="1"/>
          </p:nvPr>
        </p:nvSpPr>
        <p:spPr>
          <a:xfrm>
            <a:off x="528134" y="1834926"/>
            <a:ext cx="1532272" cy="1049221"/>
          </a:xfrm>
          <a:prstGeom prst="rect">
            <a:avLst/>
          </a:prstGeom>
        </p:spPr>
        <p:txBody>
          <a:bodyPr anchor="t">
            <a:noAutofit/>
          </a:bodyPr>
          <a:lstStyle>
            <a:lvl1pPr marL="0" indent="0" algn="l">
              <a:lnSpc>
                <a:spcPts val="252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5" name="Text Placeholder 32">
            <a:extLst>
              <a:ext uri="{FF2B5EF4-FFF2-40B4-BE49-F238E27FC236}">
                <a16:creationId xmlns:a16="http://schemas.microsoft.com/office/drawing/2014/main" id="{364F4567-3D9E-1CE9-9A18-4006559F82D3}"/>
              </a:ext>
            </a:extLst>
          </p:cNvPr>
          <p:cNvSpPr>
            <a:spLocks noGrp="1"/>
          </p:cNvSpPr>
          <p:nvPr>
            <p:ph type="body" sz="quarter" idx="36" hasCustomPrompt="1"/>
          </p:nvPr>
        </p:nvSpPr>
        <p:spPr>
          <a:xfrm>
            <a:off x="544933" y="9000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8" name="Picture Placeholder 17">
            <a:extLst>
              <a:ext uri="{FF2B5EF4-FFF2-40B4-BE49-F238E27FC236}">
                <a16:creationId xmlns:a16="http://schemas.microsoft.com/office/drawing/2014/main" id="{098094BF-EAED-6C82-FADB-AA50DD10A01C}"/>
              </a:ext>
            </a:extLst>
          </p:cNvPr>
          <p:cNvSpPr>
            <a:spLocks noGrp="1"/>
          </p:cNvSpPr>
          <p:nvPr>
            <p:ph type="pic" sz="quarter" idx="39"/>
          </p:nvPr>
        </p:nvSpPr>
        <p:spPr>
          <a:xfrm>
            <a:off x="-2" y="4538612"/>
            <a:ext cx="3686400" cy="5486854"/>
          </a:xfrm>
          <a:custGeom>
            <a:avLst/>
            <a:gdLst>
              <a:gd name="connsiteX0" fmla="*/ 0 w 3686400"/>
              <a:gd name="connsiteY0" fmla="*/ 0 h 5486854"/>
              <a:gd name="connsiteX1" fmla="*/ 1464982 w 3686400"/>
              <a:gd name="connsiteY1" fmla="*/ 0 h 5486854"/>
              <a:gd name="connsiteX2" fmla="*/ 1465012 w 3686400"/>
              <a:gd name="connsiteY2" fmla="*/ 2 h 5486854"/>
              <a:gd name="connsiteX3" fmla="*/ 1465055 w 3686400"/>
              <a:gd name="connsiteY3" fmla="*/ 0 h 5486854"/>
              <a:gd name="connsiteX4" fmla="*/ 1578280 w 3686400"/>
              <a:gd name="connsiteY4" fmla="*/ 0 h 5486854"/>
              <a:gd name="connsiteX5" fmla="*/ 1578280 w 3686400"/>
              <a:gd name="connsiteY5" fmla="*/ 2 h 5486854"/>
              <a:gd name="connsiteX6" fmla="*/ 3686400 w 3686400"/>
              <a:gd name="connsiteY6" fmla="*/ 2 h 5486854"/>
              <a:gd name="connsiteX7" fmla="*/ 3686400 w 3686400"/>
              <a:gd name="connsiteY7" fmla="*/ 1246825 h 5486854"/>
              <a:gd name="connsiteX8" fmla="*/ 3686398 w 3686400"/>
              <a:gd name="connsiteY8" fmla="*/ 1246825 h 5486854"/>
              <a:gd name="connsiteX9" fmla="*/ 3686398 w 3686400"/>
              <a:gd name="connsiteY9" fmla="*/ 1359959 h 5486854"/>
              <a:gd name="connsiteX10" fmla="*/ 3686400 w 3686400"/>
              <a:gd name="connsiteY10" fmla="*/ 1360002 h 5486854"/>
              <a:gd name="connsiteX11" fmla="*/ 3686398 w 3686400"/>
              <a:gd name="connsiteY11" fmla="*/ 1360033 h 5486854"/>
              <a:gd name="connsiteX12" fmla="*/ 3686398 w 3686400"/>
              <a:gd name="connsiteY12" fmla="*/ 2980844 h 5486854"/>
              <a:gd name="connsiteX13" fmla="*/ 3681442 w 3686400"/>
              <a:gd name="connsiteY13" fmla="*/ 2980844 h 5486854"/>
              <a:gd name="connsiteX14" fmla="*/ 3686398 w 3686400"/>
              <a:gd name="connsiteY14" fmla="*/ 3114563 h 5486854"/>
              <a:gd name="connsiteX15" fmla="*/ 1311675 w 3686400"/>
              <a:gd name="connsiteY15" fmla="*/ 5486854 h 5486854"/>
              <a:gd name="connsiteX16" fmla="*/ 178742 w 3686400"/>
              <a:gd name="connsiteY16" fmla="*/ 5199988 h 5486854"/>
              <a:gd name="connsiteX17" fmla="*/ 0 w 3686400"/>
              <a:gd name="connsiteY17" fmla="*/ 5091353 h 548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86400" h="5486854">
                <a:moveTo>
                  <a:pt x="0" y="0"/>
                </a:moveTo>
                <a:lnTo>
                  <a:pt x="1464982" y="0"/>
                </a:lnTo>
                <a:lnTo>
                  <a:pt x="1465012" y="2"/>
                </a:lnTo>
                <a:lnTo>
                  <a:pt x="1465055" y="0"/>
                </a:lnTo>
                <a:lnTo>
                  <a:pt x="1578280" y="0"/>
                </a:lnTo>
                <a:lnTo>
                  <a:pt x="1578280" y="2"/>
                </a:lnTo>
                <a:lnTo>
                  <a:pt x="3686400" y="2"/>
                </a:lnTo>
                <a:lnTo>
                  <a:pt x="3686400" y="1246825"/>
                </a:lnTo>
                <a:lnTo>
                  <a:pt x="3686398" y="1246825"/>
                </a:lnTo>
                <a:lnTo>
                  <a:pt x="3686398" y="1359959"/>
                </a:lnTo>
                <a:lnTo>
                  <a:pt x="3686400" y="1360002"/>
                </a:lnTo>
                <a:lnTo>
                  <a:pt x="3686398" y="1360033"/>
                </a:lnTo>
                <a:lnTo>
                  <a:pt x="3686398" y="2980844"/>
                </a:lnTo>
                <a:lnTo>
                  <a:pt x="3681442" y="2980844"/>
                </a:lnTo>
                <a:cubicBezTo>
                  <a:pt x="3686398" y="3025416"/>
                  <a:pt x="3686398" y="3069990"/>
                  <a:pt x="3686398" y="3114563"/>
                </a:cubicBezTo>
                <a:cubicBezTo>
                  <a:pt x="3686398" y="4427000"/>
                  <a:pt x="2625458" y="5486854"/>
                  <a:pt x="1311675" y="5486854"/>
                </a:cubicBezTo>
                <a:cubicBezTo>
                  <a:pt x="901119" y="5486854"/>
                  <a:pt x="515253" y="5382868"/>
                  <a:pt x="178742" y="5199988"/>
                </a:cubicBezTo>
                <a:lnTo>
                  <a:pt x="0" y="509135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9E9C507D-9C6A-8683-8A36-18CAC958D4E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2B438152-6FE0-4441-A090-27986E8081D7}"/>
              </a:ext>
            </a:extLst>
          </p:cNvPr>
          <p:cNvSpPr/>
          <p:nvPr userDrawn="1"/>
        </p:nvSpPr>
        <p:spPr>
          <a:xfrm>
            <a:off x="0" y="1045525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Text Placeholder 23">
            <a:extLst>
              <a:ext uri="{FF2B5EF4-FFF2-40B4-BE49-F238E27FC236}">
                <a16:creationId xmlns:a16="http://schemas.microsoft.com/office/drawing/2014/main" id="{93A1B15F-88A4-2980-8E15-D0064FCE5788}"/>
              </a:ext>
            </a:extLst>
          </p:cNvPr>
          <p:cNvSpPr>
            <a:spLocks noGrp="1"/>
          </p:cNvSpPr>
          <p:nvPr>
            <p:ph type="body" sz="quarter" idx="65" hasCustomPrompt="1"/>
          </p:nvPr>
        </p:nvSpPr>
        <p:spPr>
          <a:xfrm>
            <a:off x="6010" y="104552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55657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Photo 07">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A83804CE-BBFF-254B-E9B6-492A3BA3DD1D}"/>
              </a:ext>
            </a:extLst>
          </p:cNvPr>
          <p:cNvSpPr/>
          <p:nvPr userDrawn="1"/>
        </p:nvSpPr>
        <p:spPr>
          <a:xfrm>
            <a:off x="1118564" y="9604495"/>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459597"/>
          </a:solidFill>
          <a:ln w="15768" cap="flat">
            <a:noFill/>
            <a:prstDash val="solid"/>
            <a:miter/>
          </a:ln>
        </p:spPr>
        <p:txBody>
          <a:bodyPr rtlCol="0" anchor="ctr"/>
          <a:lstStyle/>
          <a:p>
            <a:endParaRPr lang="en-US"/>
          </a:p>
        </p:txBody>
      </p:sp>
      <p:sp>
        <p:nvSpPr>
          <p:cNvPr id="33" name="Picture Placeholder 32">
            <a:extLst>
              <a:ext uri="{FF2B5EF4-FFF2-40B4-BE49-F238E27FC236}">
                <a16:creationId xmlns:a16="http://schemas.microsoft.com/office/drawing/2014/main" id="{DDA0AF51-56E3-7064-A893-9C5E41415390}"/>
              </a:ext>
            </a:extLst>
          </p:cNvPr>
          <p:cNvSpPr>
            <a:spLocks noGrp="1"/>
          </p:cNvSpPr>
          <p:nvPr>
            <p:ph type="pic" sz="quarter" idx="10"/>
          </p:nvPr>
        </p:nvSpPr>
        <p:spPr>
          <a:xfrm>
            <a:off x="1118564" y="6416826"/>
            <a:ext cx="2894389" cy="3179221"/>
          </a:xfrm>
          <a:custGeom>
            <a:avLst/>
            <a:gdLst>
              <a:gd name="connsiteX0" fmla="*/ 1447195 w 2894389"/>
              <a:gd name="connsiteY0" fmla="*/ 0 h 3179221"/>
              <a:gd name="connsiteX1" fmla="*/ 2894389 w 2894389"/>
              <a:gd name="connsiteY1" fmla="*/ 1446859 h 3179221"/>
              <a:gd name="connsiteX2" fmla="*/ 2891369 w 2894389"/>
              <a:gd name="connsiteY2" fmla="*/ 1528415 h 3179221"/>
              <a:gd name="connsiteX3" fmla="*/ 2894389 w 2894389"/>
              <a:gd name="connsiteY3" fmla="*/ 1528415 h 3179221"/>
              <a:gd name="connsiteX4" fmla="*/ 2894389 w 2894389"/>
              <a:gd name="connsiteY4" fmla="*/ 3179221 h 3179221"/>
              <a:gd name="connsiteX5" fmla="*/ 0 w 2894389"/>
              <a:gd name="connsiteY5" fmla="*/ 3179221 h 3179221"/>
              <a:gd name="connsiteX6" fmla="*/ 0 w 2894389"/>
              <a:gd name="connsiteY6" fmla="*/ 1528415 h 3179221"/>
              <a:gd name="connsiteX7" fmla="*/ 3020 w 2894389"/>
              <a:gd name="connsiteY7" fmla="*/ 1528415 h 3179221"/>
              <a:gd name="connsiteX8" fmla="*/ 0 w 2894389"/>
              <a:gd name="connsiteY8" fmla="*/ 1446859 h 3179221"/>
              <a:gd name="connsiteX9" fmla="*/ 1447195 w 2894389"/>
              <a:gd name="connsiteY9" fmla="*/ 0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3179221">
                <a:moveTo>
                  <a:pt x="1447195" y="0"/>
                </a:moveTo>
                <a:cubicBezTo>
                  <a:pt x="2247834" y="0"/>
                  <a:pt x="2894389" y="649427"/>
                  <a:pt x="2894389" y="1446859"/>
                </a:cubicBezTo>
                <a:cubicBezTo>
                  <a:pt x="2894389" y="1474044"/>
                  <a:pt x="2894389" y="1504251"/>
                  <a:pt x="2891369" y="1528415"/>
                </a:cubicBezTo>
                <a:lnTo>
                  <a:pt x="2894389" y="1528415"/>
                </a:lnTo>
                <a:lnTo>
                  <a:pt x="2894389" y="3179221"/>
                </a:lnTo>
                <a:lnTo>
                  <a:pt x="0" y="3179221"/>
                </a:lnTo>
                <a:lnTo>
                  <a:pt x="0" y="1528415"/>
                </a:lnTo>
                <a:lnTo>
                  <a:pt x="3020" y="1528415"/>
                </a:lnTo>
                <a:cubicBezTo>
                  <a:pt x="0" y="1501231"/>
                  <a:pt x="0" y="1474044"/>
                  <a:pt x="0" y="1446859"/>
                </a:cubicBezTo>
                <a:cubicBezTo>
                  <a:pt x="0" y="646404"/>
                  <a:pt x="646554" y="0"/>
                  <a:pt x="1447195"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34" name="Freeform 33">
            <a:extLst>
              <a:ext uri="{FF2B5EF4-FFF2-40B4-BE49-F238E27FC236}">
                <a16:creationId xmlns:a16="http://schemas.microsoft.com/office/drawing/2014/main" id="{ECFFF524-0B68-FAF5-E283-68E7005AC07C}"/>
              </a:ext>
            </a:extLst>
          </p:cNvPr>
          <p:cNvSpPr/>
          <p:nvPr userDrawn="1"/>
        </p:nvSpPr>
        <p:spPr>
          <a:xfrm>
            <a:off x="4420850" y="0"/>
            <a:ext cx="2894389" cy="133087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459597"/>
          </a:solidFill>
          <a:ln w="15768" cap="flat">
            <a:noFill/>
            <a:prstDash val="solid"/>
            <a:miter/>
          </a:ln>
        </p:spPr>
        <p:txBody>
          <a:bodyPr rtlCol="0" anchor="ctr"/>
          <a:lstStyle/>
          <a:p>
            <a:endParaRPr lang="en-US"/>
          </a:p>
        </p:txBody>
      </p:sp>
      <p:sp>
        <p:nvSpPr>
          <p:cNvPr id="38" name="Picture Placeholder 37">
            <a:extLst>
              <a:ext uri="{FF2B5EF4-FFF2-40B4-BE49-F238E27FC236}">
                <a16:creationId xmlns:a16="http://schemas.microsoft.com/office/drawing/2014/main" id="{6AAA1DFF-C160-9886-AD21-B455E7A9F9C2}"/>
              </a:ext>
            </a:extLst>
          </p:cNvPr>
          <p:cNvSpPr>
            <a:spLocks noGrp="1"/>
          </p:cNvSpPr>
          <p:nvPr>
            <p:ph type="pic" sz="quarter" idx="12"/>
          </p:nvPr>
        </p:nvSpPr>
        <p:spPr>
          <a:xfrm>
            <a:off x="4420850" y="1290364"/>
            <a:ext cx="2894389" cy="3179221"/>
          </a:xfrm>
          <a:custGeom>
            <a:avLst/>
            <a:gdLst>
              <a:gd name="connsiteX0" fmla="*/ 0 w 2894389"/>
              <a:gd name="connsiteY0" fmla="*/ 0 h 3179221"/>
              <a:gd name="connsiteX1" fmla="*/ 2894389 w 2894389"/>
              <a:gd name="connsiteY1" fmla="*/ 0 h 3179221"/>
              <a:gd name="connsiteX2" fmla="*/ 2894389 w 2894389"/>
              <a:gd name="connsiteY2" fmla="*/ 1650806 h 3179221"/>
              <a:gd name="connsiteX3" fmla="*/ 2891369 w 2894389"/>
              <a:gd name="connsiteY3" fmla="*/ 1650806 h 3179221"/>
              <a:gd name="connsiteX4" fmla="*/ 2894389 w 2894389"/>
              <a:gd name="connsiteY4" fmla="*/ 1732362 h 3179221"/>
              <a:gd name="connsiteX5" fmla="*/ 1447194 w 2894389"/>
              <a:gd name="connsiteY5" fmla="*/ 3179221 h 3179221"/>
              <a:gd name="connsiteX6" fmla="*/ 0 w 2894389"/>
              <a:gd name="connsiteY6" fmla="*/ 1732362 h 3179221"/>
              <a:gd name="connsiteX7" fmla="*/ 3020 w 2894389"/>
              <a:gd name="connsiteY7" fmla="*/ 1650806 h 3179221"/>
              <a:gd name="connsiteX8" fmla="*/ 0 w 2894389"/>
              <a:gd name="connsiteY8" fmla="*/ 1650806 h 317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4389" h="3179221">
                <a:moveTo>
                  <a:pt x="0" y="0"/>
                </a:moveTo>
                <a:lnTo>
                  <a:pt x="2894389" y="0"/>
                </a:lnTo>
                <a:lnTo>
                  <a:pt x="2894389" y="1650806"/>
                </a:lnTo>
                <a:lnTo>
                  <a:pt x="2891369" y="1650806"/>
                </a:lnTo>
                <a:cubicBezTo>
                  <a:pt x="2894389" y="1677990"/>
                  <a:pt x="2894389" y="1705177"/>
                  <a:pt x="2894389" y="1732362"/>
                </a:cubicBezTo>
                <a:cubicBezTo>
                  <a:pt x="2894389" y="2532817"/>
                  <a:pt x="2247835" y="3179221"/>
                  <a:pt x="1447194" y="3179221"/>
                </a:cubicBezTo>
                <a:cubicBezTo>
                  <a:pt x="646555" y="3179221"/>
                  <a:pt x="0" y="2529794"/>
                  <a:pt x="0" y="1732362"/>
                </a:cubicBezTo>
                <a:cubicBezTo>
                  <a:pt x="0" y="1705177"/>
                  <a:pt x="0" y="1674970"/>
                  <a:pt x="3020" y="1650806"/>
                </a:cubicBezTo>
                <a:lnTo>
                  <a:pt x="0" y="165080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9" name="Text Placeholder 32">
            <a:extLst>
              <a:ext uri="{FF2B5EF4-FFF2-40B4-BE49-F238E27FC236}">
                <a16:creationId xmlns:a16="http://schemas.microsoft.com/office/drawing/2014/main" id="{0F76A22E-5963-F71D-0558-EF1AD87999AF}"/>
              </a:ext>
            </a:extLst>
          </p:cNvPr>
          <p:cNvSpPr>
            <a:spLocks noGrp="1"/>
          </p:cNvSpPr>
          <p:nvPr>
            <p:ph type="body" sz="quarter" idx="38" hasCustomPrompt="1"/>
          </p:nvPr>
        </p:nvSpPr>
        <p:spPr>
          <a:xfrm>
            <a:off x="1129188" y="1003088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Text</a:t>
            </a:r>
            <a:endParaRPr lang="en-US"/>
          </a:p>
        </p:txBody>
      </p:sp>
      <p:sp>
        <p:nvSpPr>
          <p:cNvPr id="41" name="Text Placeholder 32">
            <a:extLst>
              <a:ext uri="{FF2B5EF4-FFF2-40B4-BE49-F238E27FC236}">
                <a16:creationId xmlns:a16="http://schemas.microsoft.com/office/drawing/2014/main" id="{217F336E-83EA-D049-F98F-87B501E11643}"/>
              </a:ext>
            </a:extLst>
          </p:cNvPr>
          <p:cNvSpPr>
            <a:spLocks noGrp="1"/>
          </p:cNvSpPr>
          <p:nvPr>
            <p:ph type="body" sz="quarter" idx="39" hasCustomPrompt="1"/>
          </p:nvPr>
        </p:nvSpPr>
        <p:spPr>
          <a:xfrm>
            <a:off x="4431473" y="540168"/>
            <a:ext cx="2883766" cy="363595"/>
          </a:xfrm>
          <a:prstGeom prst="rect">
            <a:avLst/>
          </a:prstGeom>
        </p:spPr>
        <p:txBody>
          <a:bodyPr>
            <a:noAutofit/>
          </a:bodyPr>
          <a:lstStyle>
            <a:lvl1pPr marL="0" indent="0" algn="ctr">
              <a:lnSpc>
                <a:spcPts val="2140"/>
              </a:lnSpc>
              <a:spcBef>
                <a:spcPts val="0"/>
              </a:spcBef>
              <a:buNone/>
              <a:defRPr sz="2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Text</a:t>
            </a:r>
            <a:endParaRPr lang="en-US"/>
          </a:p>
        </p:txBody>
      </p:sp>
      <p:sp>
        <p:nvSpPr>
          <p:cNvPr id="45" name="Text Placeholder 32">
            <a:extLst>
              <a:ext uri="{FF2B5EF4-FFF2-40B4-BE49-F238E27FC236}">
                <a16:creationId xmlns:a16="http://schemas.microsoft.com/office/drawing/2014/main" id="{EB847D3C-49FB-E59F-9885-0C15C0143CA5}"/>
              </a:ext>
            </a:extLst>
          </p:cNvPr>
          <p:cNvSpPr>
            <a:spLocks noGrp="1"/>
          </p:cNvSpPr>
          <p:nvPr>
            <p:ph type="body" sz="quarter" idx="32" hasCustomPrompt="1"/>
          </p:nvPr>
        </p:nvSpPr>
        <p:spPr>
          <a:xfrm>
            <a:off x="1284182" y="1601643"/>
            <a:ext cx="2647746" cy="4442549"/>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just" defTabSz="777514" rtl="0" eaLnBrk="1" latinLnBrk="0" hangingPunct="1">
              <a:lnSpc>
                <a:spcPts val="1220"/>
              </a:lnSpc>
              <a:spcBef>
                <a:spcPts val="0"/>
              </a:spcBef>
              <a:buFont typeface="Arial" panose="020B0604020202020204" pitchFamily="34" charset="0"/>
              <a:buNone/>
            </a:pPr>
            <a:r>
              <a:rPr lang="en-GB"/>
              <a:t>Click to type </a:t>
            </a:r>
            <a:endParaRPr lang="en-US"/>
          </a:p>
        </p:txBody>
      </p:sp>
      <p:sp>
        <p:nvSpPr>
          <p:cNvPr id="46" name="Text Placeholder 32">
            <a:extLst>
              <a:ext uri="{FF2B5EF4-FFF2-40B4-BE49-F238E27FC236}">
                <a16:creationId xmlns:a16="http://schemas.microsoft.com/office/drawing/2014/main" id="{31C7C7A6-699B-4A47-26D7-5A082DF51F62}"/>
              </a:ext>
            </a:extLst>
          </p:cNvPr>
          <p:cNvSpPr>
            <a:spLocks noGrp="1"/>
          </p:cNvSpPr>
          <p:nvPr>
            <p:ph type="body" sz="quarter" idx="40" hasCustomPrompt="1"/>
          </p:nvPr>
        </p:nvSpPr>
        <p:spPr>
          <a:xfrm rot="16200000">
            <a:off x="-1224595" y="3626472"/>
            <a:ext cx="4455133" cy="381311"/>
          </a:xfrm>
          <a:prstGeom prst="rect">
            <a:avLst/>
          </a:prstGeom>
        </p:spPr>
        <p:txBody>
          <a:bodyPr>
            <a:noAutofit/>
          </a:bodyPr>
          <a:lstStyle>
            <a:lvl1pPr marL="0" indent="0" algn="r">
              <a:lnSpc>
                <a:spcPts val="2240"/>
              </a:lnSpc>
              <a:spcBef>
                <a:spcPts val="0"/>
              </a:spcBef>
              <a:buNone/>
              <a:defRPr sz="24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48" name="Text Placeholder 32">
            <a:extLst>
              <a:ext uri="{FF2B5EF4-FFF2-40B4-BE49-F238E27FC236}">
                <a16:creationId xmlns:a16="http://schemas.microsoft.com/office/drawing/2014/main" id="{918E006B-9386-5303-880F-06AA178B656C}"/>
              </a:ext>
            </a:extLst>
          </p:cNvPr>
          <p:cNvSpPr>
            <a:spLocks noGrp="1"/>
          </p:cNvSpPr>
          <p:nvPr>
            <p:ph type="body" sz="quarter" idx="36" hasCustomPrompt="1"/>
          </p:nvPr>
        </p:nvSpPr>
        <p:spPr>
          <a:xfrm>
            <a:off x="3262733" y="865324"/>
            <a:ext cx="750220" cy="385564"/>
          </a:xfrm>
          <a:prstGeom prst="rect">
            <a:avLst/>
          </a:prstGeom>
        </p:spPr>
        <p:txBody>
          <a:bodyPr anchor="t">
            <a:noAutofit/>
          </a:bodyPr>
          <a:lstStyle>
            <a:lvl1pPr marL="0" indent="0" algn="r">
              <a:lnSpc>
                <a:spcPct val="100000"/>
              </a:lnSpc>
              <a:spcBef>
                <a:spcPts val="0"/>
              </a:spcBef>
              <a:buNone/>
              <a:defRPr sz="4400" b="1" i="0">
                <a:solidFill>
                  <a:srgbClr val="EC7C6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52" name="Text Placeholder 32">
            <a:extLst>
              <a:ext uri="{FF2B5EF4-FFF2-40B4-BE49-F238E27FC236}">
                <a16:creationId xmlns:a16="http://schemas.microsoft.com/office/drawing/2014/main" id="{F35D8E59-20A6-0329-F667-4309842C2136}"/>
              </a:ext>
            </a:extLst>
          </p:cNvPr>
          <p:cNvSpPr>
            <a:spLocks noGrp="1"/>
          </p:cNvSpPr>
          <p:nvPr>
            <p:ph type="body" sz="quarter" idx="41" hasCustomPrompt="1"/>
          </p:nvPr>
        </p:nvSpPr>
        <p:spPr>
          <a:xfrm>
            <a:off x="4622523" y="5234379"/>
            <a:ext cx="2647746" cy="4442549"/>
          </a:xfrm>
          <a:prstGeom prst="rect">
            <a:avLst/>
          </a:prstGeom>
        </p:spPr>
        <p:txBody>
          <a:bodyPr numCol="1" spcCol="288000" anchor="t">
            <a:noAutofit/>
          </a:bodyPr>
          <a:lstStyle>
            <a:lvl1pPr marL="0" indent="0" algn="just">
              <a:lnSpc>
                <a:spcPts val="122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a:t>
            </a:r>
            <a:endParaRPr lang="en-US"/>
          </a:p>
        </p:txBody>
      </p:sp>
      <p:sp>
        <p:nvSpPr>
          <p:cNvPr id="53" name="Text Placeholder 32">
            <a:extLst>
              <a:ext uri="{FF2B5EF4-FFF2-40B4-BE49-F238E27FC236}">
                <a16:creationId xmlns:a16="http://schemas.microsoft.com/office/drawing/2014/main" id="{125FB217-FC34-E0F1-61FF-58C0F665D75D}"/>
              </a:ext>
            </a:extLst>
          </p:cNvPr>
          <p:cNvSpPr>
            <a:spLocks noGrp="1"/>
          </p:cNvSpPr>
          <p:nvPr>
            <p:ph type="body" sz="quarter" idx="42" hasCustomPrompt="1"/>
          </p:nvPr>
        </p:nvSpPr>
        <p:spPr>
          <a:xfrm rot="16200000">
            <a:off x="2113746" y="7259208"/>
            <a:ext cx="4455133" cy="381311"/>
          </a:xfrm>
          <a:prstGeom prst="rect">
            <a:avLst/>
          </a:prstGeom>
        </p:spPr>
        <p:txBody>
          <a:bodyPr>
            <a:noAutofit/>
          </a:bodyPr>
          <a:lstStyle>
            <a:lvl1pPr marL="0" indent="0" algn="r">
              <a:lnSpc>
                <a:spcPts val="2240"/>
              </a:lnSpc>
              <a:spcBef>
                <a:spcPts val="0"/>
              </a:spcBef>
              <a:buNone/>
              <a:defRPr sz="24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54" name="Text Placeholder 32">
            <a:extLst>
              <a:ext uri="{FF2B5EF4-FFF2-40B4-BE49-F238E27FC236}">
                <a16:creationId xmlns:a16="http://schemas.microsoft.com/office/drawing/2014/main" id="{1CC99271-8852-9DDB-95BC-FF68EC18B10E}"/>
              </a:ext>
            </a:extLst>
          </p:cNvPr>
          <p:cNvSpPr>
            <a:spLocks noGrp="1"/>
          </p:cNvSpPr>
          <p:nvPr>
            <p:ph type="body" sz="quarter" idx="43" hasCustomPrompt="1"/>
          </p:nvPr>
        </p:nvSpPr>
        <p:spPr>
          <a:xfrm>
            <a:off x="6601074" y="4498060"/>
            <a:ext cx="750220" cy="385564"/>
          </a:xfrm>
          <a:prstGeom prst="rect">
            <a:avLst/>
          </a:prstGeom>
        </p:spPr>
        <p:txBody>
          <a:bodyPr anchor="t">
            <a:noAutofit/>
          </a:bodyPr>
          <a:lstStyle>
            <a:lvl1pPr marL="0" indent="0" algn="r">
              <a:lnSpc>
                <a:spcPct val="100000"/>
              </a:lnSpc>
              <a:spcBef>
                <a:spcPts val="0"/>
              </a:spcBef>
              <a:buNone/>
              <a:defRPr sz="4400" b="1" i="0">
                <a:solidFill>
                  <a:srgbClr val="EC7C69"/>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3" name="Slide Number Placeholder 5">
            <a:extLst>
              <a:ext uri="{FF2B5EF4-FFF2-40B4-BE49-F238E27FC236}">
                <a16:creationId xmlns:a16="http://schemas.microsoft.com/office/drawing/2014/main" id="{E7029EAF-B392-3AF5-4DC2-31EDDAF70DA1}"/>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 name="object 3">
            <a:extLst>
              <a:ext uri="{FF2B5EF4-FFF2-40B4-BE49-F238E27FC236}">
                <a16:creationId xmlns:a16="http://schemas.microsoft.com/office/drawing/2014/main" id="{56198D94-3169-66B0-57B3-CA11254A9D2F}"/>
              </a:ext>
            </a:extLst>
          </p:cNvPr>
          <p:cNvSpPr/>
          <p:nvPr userDrawn="1"/>
        </p:nvSpPr>
        <p:spPr>
          <a:xfrm rot="16200000">
            <a:off x="6069480"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Text Placeholder 23">
            <a:extLst>
              <a:ext uri="{FF2B5EF4-FFF2-40B4-BE49-F238E27FC236}">
                <a16:creationId xmlns:a16="http://schemas.microsoft.com/office/drawing/2014/main" id="{800D9C5B-0A29-F3EA-4589-58E4184F0D08}"/>
              </a:ext>
            </a:extLst>
          </p:cNvPr>
          <p:cNvSpPr>
            <a:spLocks noGrp="1"/>
          </p:cNvSpPr>
          <p:nvPr>
            <p:ph type="body" sz="quarter" idx="65" hasCustomPrompt="1"/>
          </p:nvPr>
        </p:nvSpPr>
        <p:spPr>
          <a:xfrm rot="16200000">
            <a:off x="6075490"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5" name="object 3">
            <a:extLst>
              <a:ext uri="{FF2B5EF4-FFF2-40B4-BE49-F238E27FC236}">
                <a16:creationId xmlns:a16="http://schemas.microsoft.com/office/drawing/2014/main" id="{7C441994-C2E4-790B-12BD-4F7155B53C34}"/>
              </a:ext>
            </a:extLst>
          </p:cNvPr>
          <p:cNvSpPr/>
          <p:nvPr userDrawn="1"/>
        </p:nvSpPr>
        <p:spPr>
          <a:xfrm rot="16200000">
            <a:off x="-594346" y="9229274"/>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Text Placeholder 23">
            <a:extLst>
              <a:ext uri="{FF2B5EF4-FFF2-40B4-BE49-F238E27FC236}">
                <a16:creationId xmlns:a16="http://schemas.microsoft.com/office/drawing/2014/main" id="{C60B1CBC-1D3B-E78E-F270-43D6664AAF1C}"/>
              </a:ext>
            </a:extLst>
          </p:cNvPr>
          <p:cNvSpPr>
            <a:spLocks noGrp="1"/>
          </p:cNvSpPr>
          <p:nvPr>
            <p:ph type="body" sz="quarter" idx="66" hasCustomPrompt="1"/>
          </p:nvPr>
        </p:nvSpPr>
        <p:spPr>
          <a:xfrm rot="16200000">
            <a:off x="-588336" y="922927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42893657"/>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Photo 08">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7C151A9D-6EEB-C061-BAA0-C8CC019D5FF2}"/>
              </a:ext>
            </a:extLst>
          </p:cNvPr>
          <p:cNvSpPr/>
          <p:nvPr userDrawn="1"/>
        </p:nvSpPr>
        <p:spPr>
          <a:xfrm>
            <a:off x="-4726" y="-37420"/>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5" name="Picture Placeholder 4">
            <a:extLst>
              <a:ext uri="{FF2B5EF4-FFF2-40B4-BE49-F238E27FC236}">
                <a16:creationId xmlns:a16="http://schemas.microsoft.com/office/drawing/2014/main" id="{9C555600-2D91-6E5C-B0FD-61813F42F939}"/>
              </a:ext>
            </a:extLst>
          </p:cNvPr>
          <p:cNvSpPr>
            <a:spLocks noGrp="1"/>
          </p:cNvSpPr>
          <p:nvPr>
            <p:ph type="pic" sz="quarter" idx="10"/>
          </p:nvPr>
        </p:nvSpPr>
        <p:spPr>
          <a:xfrm>
            <a:off x="0" y="-1"/>
            <a:ext cx="3525984" cy="10525408"/>
          </a:xfrm>
          <a:custGeom>
            <a:avLst/>
            <a:gdLst>
              <a:gd name="connsiteX0" fmla="*/ 2954970 w 3525984"/>
              <a:gd name="connsiteY0" fmla="*/ 0 h 10525408"/>
              <a:gd name="connsiteX1" fmla="*/ 3525984 w 3525984"/>
              <a:gd name="connsiteY1" fmla="*/ 0 h 10525408"/>
              <a:gd name="connsiteX2" fmla="*/ 3525984 w 3525984"/>
              <a:gd name="connsiteY2" fmla="*/ 6827579 h 10525408"/>
              <a:gd name="connsiteX3" fmla="*/ 3518678 w 3525984"/>
              <a:gd name="connsiteY3" fmla="*/ 6827579 h 10525408"/>
              <a:gd name="connsiteX4" fmla="*/ 3525984 w 3525984"/>
              <a:gd name="connsiteY4" fmla="*/ 7024895 h 10525408"/>
              <a:gd name="connsiteX5" fmla="*/ 24658 w 3525984"/>
              <a:gd name="connsiteY5" fmla="*/ 10525408 h 10525408"/>
              <a:gd name="connsiteX6" fmla="*/ 0 w 3525984"/>
              <a:gd name="connsiteY6" fmla="*/ 10524784 h 10525408"/>
              <a:gd name="connsiteX7" fmla="*/ 0 w 3525984"/>
              <a:gd name="connsiteY7" fmla="*/ 415001 h 10525408"/>
              <a:gd name="connsiteX8" fmla="*/ 2954970 w 3525984"/>
              <a:gd name="connsiteY8" fmla="*/ 415001 h 1052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5984" h="10525408">
                <a:moveTo>
                  <a:pt x="2954970" y="0"/>
                </a:moveTo>
                <a:lnTo>
                  <a:pt x="3525984" y="0"/>
                </a:lnTo>
                <a:lnTo>
                  <a:pt x="3525984" y="6827579"/>
                </a:lnTo>
                <a:lnTo>
                  <a:pt x="3518678" y="6827579"/>
                </a:lnTo>
                <a:cubicBezTo>
                  <a:pt x="3525984" y="6893348"/>
                  <a:pt x="3525984" y="6959123"/>
                  <a:pt x="3525984" y="7024895"/>
                </a:cubicBezTo>
                <a:cubicBezTo>
                  <a:pt x="3525984" y="8961506"/>
                  <a:pt x="1961719" y="10525408"/>
                  <a:pt x="24658" y="10525408"/>
                </a:cubicBezTo>
                <a:lnTo>
                  <a:pt x="0" y="10524784"/>
                </a:lnTo>
                <a:lnTo>
                  <a:pt x="0" y="415001"/>
                </a:lnTo>
                <a:lnTo>
                  <a:pt x="2954970" y="415001"/>
                </a:lnTo>
                <a:close/>
              </a:path>
            </a:pathLst>
          </a:custGeom>
          <a:solidFill>
            <a:schemeClr val="bg1">
              <a:lumMod val="95000"/>
            </a:schemeClr>
          </a:solidFill>
        </p:spPr>
        <p:txBody>
          <a:bodyPr wrap="square">
            <a:noAutofit/>
          </a:bodyPr>
          <a:lstStyle>
            <a:lvl1pPr>
              <a:defRPr>
                <a:solidFill>
                  <a:schemeClr val="bg1"/>
                </a:solidFill>
              </a:defRPr>
            </a:lvl1pPr>
          </a:lstStyle>
          <a:p>
            <a:endParaRPr lang="en-US"/>
          </a:p>
          <a:p>
            <a:endParaRPr lang="en-US"/>
          </a:p>
          <a:p>
            <a:endParaRPr lang="en-US"/>
          </a:p>
          <a:p>
            <a:endParaRPr lang="en-US"/>
          </a:p>
        </p:txBody>
      </p:sp>
      <p:sp>
        <p:nvSpPr>
          <p:cNvPr id="11" name="Text Placeholder 32">
            <a:extLst>
              <a:ext uri="{FF2B5EF4-FFF2-40B4-BE49-F238E27FC236}">
                <a16:creationId xmlns:a16="http://schemas.microsoft.com/office/drawing/2014/main" id="{512C4735-852B-F950-237E-99488D513BC9}"/>
              </a:ext>
            </a:extLst>
          </p:cNvPr>
          <p:cNvSpPr>
            <a:spLocks noGrp="1"/>
          </p:cNvSpPr>
          <p:nvPr>
            <p:ph type="body" sz="quarter" idx="32" hasCustomPrompt="1"/>
          </p:nvPr>
        </p:nvSpPr>
        <p:spPr>
          <a:xfrm>
            <a:off x="3922440" y="3577701"/>
            <a:ext cx="3270634" cy="6921144"/>
          </a:xfrm>
          <a:prstGeom prst="rect">
            <a:avLst/>
          </a:prstGeom>
        </p:spPr>
        <p:txBody>
          <a:bodyPr numCol="1" spcCol="288000" anchor="t">
            <a:noAutofit/>
          </a:bodyPr>
          <a:lstStyle>
            <a:lvl1pPr marL="0" indent="0" algn="just">
              <a:lnSpc>
                <a:spcPct val="100000"/>
              </a:lnSpc>
              <a:spcBef>
                <a:spcPts val="0"/>
              </a:spcBef>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just" defTabSz="777514" rtl="0" eaLnBrk="1" latinLnBrk="0" hangingPunct="1">
              <a:lnSpc>
                <a:spcPts val="1220"/>
              </a:lnSpc>
              <a:spcBef>
                <a:spcPts val="0"/>
              </a:spcBef>
              <a:buFont typeface="Arial" panose="020B0604020202020204" pitchFamily="34" charset="0"/>
              <a:buNone/>
            </a:pPr>
            <a:r>
              <a:rPr lang="en-GB"/>
              <a:t>Click to type </a:t>
            </a:r>
            <a:endParaRPr lang="en-US"/>
          </a:p>
        </p:txBody>
      </p:sp>
      <p:sp>
        <p:nvSpPr>
          <p:cNvPr id="12" name="Text Placeholder 32">
            <a:extLst>
              <a:ext uri="{FF2B5EF4-FFF2-40B4-BE49-F238E27FC236}">
                <a16:creationId xmlns:a16="http://schemas.microsoft.com/office/drawing/2014/main" id="{29E435BF-0C8B-AA36-D85F-E2E10757D786}"/>
              </a:ext>
            </a:extLst>
          </p:cNvPr>
          <p:cNvSpPr>
            <a:spLocks noGrp="1"/>
          </p:cNvSpPr>
          <p:nvPr>
            <p:ph type="body" sz="quarter" idx="33" hasCustomPrompt="1"/>
          </p:nvPr>
        </p:nvSpPr>
        <p:spPr>
          <a:xfrm>
            <a:off x="3922440" y="1532641"/>
            <a:ext cx="3253308"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13" name="Text Placeholder 32">
            <a:extLst>
              <a:ext uri="{FF2B5EF4-FFF2-40B4-BE49-F238E27FC236}">
                <a16:creationId xmlns:a16="http://schemas.microsoft.com/office/drawing/2014/main" id="{BD1E4AC5-9BC4-46F4-BF8C-5807EC00A4AD}"/>
              </a:ext>
            </a:extLst>
          </p:cNvPr>
          <p:cNvSpPr>
            <a:spLocks noGrp="1"/>
          </p:cNvSpPr>
          <p:nvPr>
            <p:ph type="body" sz="quarter" idx="38" hasCustomPrompt="1"/>
          </p:nvPr>
        </p:nvSpPr>
        <p:spPr>
          <a:xfrm>
            <a:off x="3887787" y="769163"/>
            <a:ext cx="3253308"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3" name="Slide Number Placeholder 5">
            <a:extLst>
              <a:ext uri="{FF2B5EF4-FFF2-40B4-BE49-F238E27FC236}">
                <a16:creationId xmlns:a16="http://schemas.microsoft.com/office/drawing/2014/main" id="{A26AE195-C77C-7A33-4945-94F060365968}"/>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23">
            <a:extLst>
              <a:ext uri="{FF2B5EF4-FFF2-40B4-BE49-F238E27FC236}">
                <a16:creationId xmlns:a16="http://schemas.microsoft.com/office/drawing/2014/main" id="{166D04B4-A157-BA57-162B-AB0C0BF03B5F}"/>
              </a:ext>
            </a:extLst>
          </p:cNvPr>
          <p:cNvSpPr>
            <a:spLocks noGrp="1"/>
          </p:cNvSpPr>
          <p:nvPr>
            <p:ph type="body" sz="quarter" idx="65" hasCustomPrompt="1"/>
          </p:nvPr>
        </p:nvSpPr>
        <p:spPr>
          <a:xfrm>
            <a:off x="1284" y="-374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969502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B37C3F-C656-93EF-CF41-008BD33CC1BE}"/>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7D5D133-C3DC-A5D0-2E40-85B86E034BBA}"/>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bject 3">
            <a:extLst>
              <a:ext uri="{FF2B5EF4-FFF2-40B4-BE49-F238E27FC236}">
                <a16:creationId xmlns:a16="http://schemas.microsoft.com/office/drawing/2014/main" id="{EB89A9DF-E47F-19F7-0347-581BE62B8BC7}"/>
              </a:ext>
            </a:extLst>
          </p:cNvPr>
          <p:cNvSpPr/>
          <p:nvPr userDrawn="1"/>
        </p:nvSpPr>
        <p:spPr>
          <a:xfrm rot="16200000">
            <a:off x="5689165"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7" name="Picture Placeholder 12">
            <a:extLst>
              <a:ext uri="{FF2B5EF4-FFF2-40B4-BE49-F238E27FC236}">
                <a16:creationId xmlns:a16="http://schemas.microsoft.com/office/drawing/2014/main" id="{E5C64BD4-58C8-E88A-9163-682EE9F8E57B}"/>
              </a:ext>
            </a:extLst>
          </p:cNvPr>
          <p:cNvSpPr>
            <a:spLocks noGrp="1"/>
          </p:cNvSpPr>
          <p:nvPr>
            <p:ph type="pic" sz="quarter" idx="73"/>
          </p:nvPr>
        </p:nvSpPr>
        <p:spPr>
          <a:xfrm>
            <a:off x="0" y="0"/>
            <a:ext cx="3485072" cy="5321305"/>
          </a:xfrm>
          <a:solidFill>
            <a:schemeClr val="bg1">
              <a:lumMod val="95000"/>
            </a:schemeClr>
          </a:solidFill>
        </p:spPr>
        <p:txBody>
          <a:bodyPr/>
          <a:lstStyle/>
          <a:p>
            <a:endParaRPr lang="en-GB"/>
          </a:p>
        </p:txBody>
      </p:sp>
      <p:sp>
        <p:nvSpPr>
          <p:cNvPr id="6" name="Text Placeholder 32">
            <a:extLst>
              <a:ext uri="{FF2B5EF4-FFF2-40B4-BE49-F238E27FC236}">
                <a16:creationId xmlns:a16="http://schemas.microsoft.com/office/drawing/2014/main" id="{A08B4653-04EC-EC6E-1A19-CDB4FEB1B8A3}"/>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3" name="Picture Placeholder 12">
            <a:extLst>
              <a:ext uri="{FF2B5EF4-FFF2-40B4-BE49-F238E27FC236}">
                <a16:creationId xmlns:a16="http://schemas.microsoft.com/office/drawing/2014/main" id="{41AD4044-DD2A-AF20-15C1-CB743905AC2A}"/>
              </a:ext>
            </a:extLst>
          </p:cNvPr>
          <p:cNvSpPr>
            <a:spLocks noGrp="1"/>
          </p:cNvSpPr>
          <p:nvPr>
            <p:ph type="pic" sz="quarter" idx="74"/>
          </p:nvPr>
        </p:nvSpPr>
        <p:spPr>
          <a:xfrm>
            <a:off x="3683959" y="0"/>
            <a:ext cx="3485072" cy="5321305"/>
          </a:xfrm>
          <a:solidFill>
            <a:schemeClr val="bg1">
              <a:lumMod val="95000"/>
            </a:schemeClr>
          </a:solidFill>
        </p:spPr>
        <p:txBody>
          <a:bodyPr/>
          <a:lstStyle/>
          <a:p>
            <a:endParaRPr lang="en-GB"/>
          </a:p>
        </p:txBody>
      </p:sp>
      <p:sp>
        <p:nvSpPr>
          <p:cNvPr id="8" name="Picture Placeholder 12">
            <a:extLst>
              <a:ext uri="{FF2B5EF4-FFF2-40B4-BE49-F238E27FC236}">
                <a16:creationId xmlns:a16="http://schemas.microsoft.com/office/drawing/2014/main" id="{B01AA6F1-4922-0187-CB19-743ECDF5E327}"/>
              </a:ext>
            </a:extLst>
          </p:cNvPr>
          <p:cNvSpPr>
            <a:spLocks noGrp="1"/>
          </p:cNvSpPr>
          <p:nvPr>
            <p:ph type="pic" sz="quarter" idx="75"/>
          </p:nvPr>
        </p:nvSpPr>
        <p:spPr>
          <a:xfrm>
            <a:off x="0" y="5586408"/>
            <a:ext cx="3485072" cy="5321305"/>
          </a:xfrm>
          <a:solidFill>
            <a:schemeClr val="bg1">
              <a:lumMod val="95000"/>
            </a:schemeClr>
          </a:solidFill>
        </p:spPr>
        <p:txBody>
          <a:bodyPr/>
          <a:lstStyle/>
          <a:p>
            <a:endParaRPr lang="en-GB"/>
          </a:p>
        </p:txBody>
      </p:sp>
      <p:sp>
        <p:nvSpPr>
          <p:cNvPr id="12" name="Freeform 11">
            <a:extLst>
              <a:ext uri="{FF2B5EF4-FFF2-40B4-BE49-F238E27FC236}">
                <a16:creationId xmlns:a16="http://schemas.microsoft.com/office/drawing/2014/main" id="{53E9BCE9-8302-D9B9-EB9C-5FD0F4891DDB}"/>
              </a:ext>
            </a:extLst>
          </p:cNvPr>
          <p:cNvSpPr>
            <a:spLocks noGrp="1"/>
          </p:cNvSpPr>
          <p:nvPr>
            <p:ph type="pic" sz="quarter" idx="76"/>
          </p:nvPr>
        </p:nvSpPr>
        <p:spPr>
          <a:xfrm>
            <a:off x="3683959" y="5586408"/>
            <a:ext cx="3485072" cy="5321305"/>
          </a:xfrm>
          <a:custGeom>
            <a:avLst/>
            <a:gdLst>
              <a:gd name="connsiteX0" fmla="*/ 0 w 3485072"/>
              <a:gd name="connsiteY0" fmla="*/ 0 h 5321305"/>
              <a:gd name="connsiteX1" fmla="*/ 3485072 w 3485072"/>
              <a:gd name="connsiteY1" fmla="*/ 0 h 5321305"/>
              <a:gd name="connsiteX2" fmla="*/ 3485072 w 3485072"/>
              <a:gd name="connsiteY2" fmla="*/ 2361609 h 5321305"/>
              <a:gd name="connsiteX3" fmla="*/ 3258842 w 3485072"/>
              <a:gd name="connsiteY3" fmla="*/ 2361609 h 5321305"/>
              <a:gd name="connsiteX4" fmla="*/ 3258842 w 3485072"/>
              <a:gd name="connsiteY4" fmla="*/ 5321305 h 5321305"/>
              <a:gd name="connsiteX5" fmla="*/ 0 w 3485072"/>
              <a:gd name="connsiteY5" fmla="*/ 5321305 h 53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5321305">
                <a:moveTo>
                  <a:pt x="0" y="0"/>
                </a:moveTo>
                <a:lnTo>
                  <a:pt x="3485072" y="0"/>
                </a:lnTo>
                <a:lnTo>
                  <a:pt x="3485072" y="2361609"/>
                </a:lnTo>
                <a:lnTo>
                  <a:pt x="3258842" y="2361609"/>
                </a:lnTo>
                <a:lnTo>
                  <a:pt x="3258842" y="5321305"/>
                </a:lnTo>
                <a:lnTo>
                  <a:pt x="0" y="5321305"/>
                </a:lnTo>
                <a:close/>
              </a:path>
            </a:pathLst>
          </a:custGeom>
          <a:solidFill>
            <a:schemeClr val="bg1">
              <a:lumMod val="95000"/>
            </a:schemeClr>
          </a:solidFill>
        </p:spPr>
        <p:txBody>
          <a:bodyPr wrap="square">
            <a:noAutofit/>
          </a:bodyPr>
          <a:lstStyle/>
          <a:p>
            <a:endParaRPr lang="en-GB"/>
          </a:p>
        </p:txBody>
      </p:sp>
      <p:sp>
        <p:nvSpPr>
          <p:cNvPr id="15" name="Text Placeholder 23">
            <a:extLst>
              <a:ext uri="{FF2B5EF4-FFF2-40B4-BE49-F238E27FC236}">
                <a16:creationId xmlns:a16="http://schemas.microsoft.com/office/drawing/2014/main" id="{4C177562-830D-1985-F453-64EB50E0557F}"/>
              </a:ext>
            </a:extLst>
          </p:cNvPr>
          <p:cNvSpPr>
            <a:spLocks noGrp="1"/>
          </p:cNvSpPr>
          <p:nvPr>
            <p:ph type="body" sz="quarter" idx="65" hasCustomPrompt="1"/>
          </p:nvPr>
        </p:nvSpPr>
        <p:spPr>
          <a:xfrm rot="16200000">
            <a:off x="5695175"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656690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C34962-1127-040D-E6FB-B1F2B3264B04}"/>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FA7A80C8-6D08-8E12-E20D-587AB45CC58F}"/>
              </a:ext>
            </a:extLst>
          </p:cNvPr>
          <p:cNvSpPr>
            <a:spLocks noGrp="1"/>
          </p:cNvSpPr>
          <p:nvPr>
            <p:ph type="sldNum" sz="quarter" idx="12"/>
          </p:nvPr>
        </p:nvSpPr>
        <p:spPr/>
        <p:txBody>
          <a:bodyPr/>
          <a:lstStyle/>
          <a:p>
            <a:fld id="{9C527BFA-2C0E-4CEC-B6A5-913A56FEF4B4}" type="slidenum">
              <a:rPr lang="fr-CA" smtClean="0"/>
              <a:pPr/>
              <a:t>‹#›</a:t>
            </a:fld>
            <a:endParaRPr lang="fr-CA"/>
          </a:p>
        </p:txBody>
      </p:sp>
      <p:sp>
        <p:nvSpPr>
          <p:cNvPr id="7" name="Text Placeholder 32">
            <a:extLst>
              <a:ext uri="{FF2B5EF4-FFF2-40B4-BE49-F238E27FC236}">
                <a16:creationId xmlns:a16="http://schemas.microsoft.com/office/drawing/2014/main" id="{5CC3CF6D-4341-F330-59BA-D37BF29BBF6F}"/>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8" name="Picture Placeholder 12">
            <a:extLst>
              <a:ext uri="{FF2B5EF4-FFF2-40B4-BE49-F238E27FC236}">
                <a16:creationId xmlns:a16="http://schemas.microsoft.com/office/drawing/2014/main" id="{B1CE8390-D303-ED62-E502-FE3E71E971FC}"/>
              </a:ext>
            </a:extLst>
          </p:cNvPr>
          <p:cNvSpPr>
            <a:spLocks noGrp="1"/>
          </p:cNvSpPr>
          <p:nvPr>
            <p:ph type="pic" sz="quarter" idx="75"/>
          </p:nvPr>
        </p:nvSpPr>
        <p:spPr>
          <a:xfrm>
            <a:off x="0" y="5586408"/>
            <a:ext cx="3485072" cy="5321305"/>
          </a:xfrm>
          <a:solidFill>
            <a:schemeClr val="bg1">
              <a:lumMod val="95000"/>
            </a:schemeClr>
          </a:solidFill>
        </p:spPr>
        <p:txBody>
          <a:bodyPr/>
          <a:lstStyle/>
          <a:p>
            <a:endParaRPr lang="en-GB"/>
          </a:p>
        </p:txBody>
      </p:sp>
      <p:sp>
        <p:nvSpPr>
          <p:cNvPr id="9" name="Freeform 8">
            <a:extLst>
              <a:ext uri="{FF2B5EF4-FFF2-40B4-BE49-F238E27FC236}">
                <a16:creationId xmlns:a16="http://schemas.microsoft.com/office/drawing/2014/main" id="{07B9B20F-5175-CB5F-064B-1E3E16BB66C3}"/>
              </a:ext>
            </a:extLst>
          </p:cNvPr>
          <p:cNvSpPr>
            <a:spLocks noGrp="1"/>
          </p:cNvSpPr>
          <p:nvPr>
            <p:ph type="pic" sz="quarter" idx="76"/>
          </p:nvPr>
        </p:nvSpPr>
        <p:spPr>
          <a:xfrm>
            <a:off x="3683959" y="5586408"/>
            <a:ext cx="3485072" cy="5321305"/>
          </a:xfrm>
          <a:custGeom>
            <a:avLst/>
            <a:gdLst>
              <a:gd name="connsiteX0" fmla="*/ 0 w 3485072"/>
              <a:gd name="connsiteY0" fmla="*/ 0 h 5321305"/>
              <a:gd name="connsiteX1" fmla="*/ 3485072 w 3485072"/>
              <a:gd name="connsiteY1" fmla="*/ 0 h 5321305"/>
              <a:gd name="connsiteX2" fmla="*/ 3485072 w 3485072"/>
              <a:gd name="connsiteY2" fmla="*/ 2361609 h 5321305"/>
              <a:gd name="connsiteX3" fmla="*/ 3258842 w 3485072"/>
              <a:gd name="connsiteY3" fmla="*/ 2361609 h 5321305"/>
              <a:gd name="connsiteX4" fmla="*/ 3258842 w 3485072"/>
              <a:gd name="connsiteY4" fmla="*/ 5321305 h 5321305"/>
              <a:gd name="connsiteX5" fmla="*/ 0 w 3485072"/>
              <a:gd name="connsiteY5" fmla="*/ 5321305 h 53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5321305">
                <a:moveTo>
                  <a:pt x="0" y="0"/>
                </a:moveTo>
                <a:lnTo>
                  <a:pt x="3485072" y="0"/>
                </a:lnTo>
                <a:lnTo>
                  <a:pt x="3485072" y="2361609"/>
                </a:lnTo>
                <a:lnTo>
                  <a:pt x="3258842" y="2361609"/>
                </a:lnTo>
                <a:lnTo>
                  <a:pt x="3258842" y="5321305"/>
                </a:lnTo>
                <a:lnTo>
                  <a:pt x="0" y="5321305"/>
                </a:lnTo>
                <a:close/>
              </a:path>
            </a:pathLst>
          </a:custGeom>
          <a:solidFill>
            <a:schemeClr val="bg1">
              <a:lumMod val="95000"/>
            </a:schemeClr>
          </a:solidFill>
        </p:spPr>
        <p:txBody>
          <a:bodyPr wrap="square">
            <a:noAutofit/>
          </a:bodyPr>
          <a:lstStyle/>
          <a:p>
            <a:endParaRPr lang="en-GB"/>
          </a:p>
        </p:txBody>
      </p:sp>
      <p:sp>
        <p:nvSpPr>
          <p:cNvPr id="10" name="Rectangle 9">
            <a:extLst>
              <a:ext uri="{FF2B5EF4-FFF2-40B4-BE49-F238E27FC236}">
                <a16:creationId xmlns:a16="http://schemas.microsoft.com/office/drawing/2014/main" id="{142D38B6-9202-B8BC-C63B-59D5DD7D058B}"/>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bject 3">
            <a:extLst>
              <a:ext uri="{FF2B5EF4-FFF2-40B4-BE49-F238E27FC236}">
                <a16:creationId xmlns:a16="http://schemas.microsoft.com/office/drawing/2014/main" id="{E9033464-49B6-F134-BD4C-1A4A20308D55}"/>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5" name="Text Placeholder 23">
            <a:extLst>
              <a:ext uri="{FF2B5EF4-FFF2-40B4-BE49-F238E27FC236}">
                <a16:creationId xmlns:a16="http://schemas.microsoft.com/office/drawing/2014/main" id="{4C177562-830D-1985-F453-64EB50E0557F}"/>
              </a:ext>
            </a:extLst>
          </p:cNvPr>
          <p:cNvSpPr>
            <a:spLocks noGrp="1"/>
          </p:cNvSpPr>
          <p:nvPr>
            <p:ph type="body" sz="quarter" idx="65"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1" name="Picture Placeholder 12">
            <a:extLst>
              <a:ext uri="{FF2B5EF4-FFF2-40B4-BE49-F238E27FC236}">
                <a16:creationId xmlns:a16="http://schemas.microsoft.com/office/drawing/2014/main" id="{D17D66AF-F3B2-DC9C-AE98-36EDAD636B28}"/>
              </a:ext>
            </a:extLst>
          </p:cNvPr>
          <p:cNvSpPr>
            <a:spLocks noGrp="1"/>
          </p:cNvSpPr>
          <p:nvPr>
            <p:ph type="pic" sz="quarter" idx="77"/>
          </p:nvPr>
        </p:nvSpPr>
        <p:spPr>
          <a:xfrm>
            <a:off x="-1" y="1"/>
            <a:ext cx="7169031" cy="5321304"/>
          </a:xfrm>
          <a:solidFill>
            <a:schemeClr val="bg1">
              <a:lumMod val="95000"/>
            </a:schemeClr>
          </a:solidFill>
        </p:spPr>
        <p:txBody>
          <a:bodyPr/>
          <a:lstStyle/>
          <a:p>
            <a:endParaRPr lang="en-GB"/>
          </a:p>
        </p:txBody>
      </p:sp>
    </p:spTree>
    <p:extLst>
      <p:ext uri="{BB962C8B-B14F-4D97-AF65-F5344CB8AC3E}">
        <p14:creationId xmlns:p14="http://schemas.microsoft.com/office/powerpoint/2010/main" val="278827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72"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E1ADD7D-1DCB-746D-BE63-9918C574BCE4}"/>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A28E761-779B-1D60-D2CC-602EA32D4FE5}"/>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bject 3">
            <a:extLst>
              <a:ext uri="{FF2B5EF4-FFF2-40B4-BE49-F238E27FC236}">
                <a16:creationId xmlns:a16="http://schemas.microsoft.com/office/drawing/2014/main" id="{0B27F0FF-6C2C-3B68-77AE-E93A7FB02B14}"/>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Text Placeholder 32">
            <a:extLst>
              <a:ext uri="{FF2B5EF4-FFF2-40B4-BE49-F238E27FC236}">
                <a16:creationId xmlns:a16="http://schemas.microsoft.com/office/drawing/2014/main" id="{C0AD9814-22C3-C5F5-2A20-D329C5EA23D4}"/>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4" name="Picture Placeholder 12">
            <a:extLst>
              <a:ext uri="{FF2B5EF4-FFF2-40B4-BE49-F238E27FC236}">
                <a16:creationId xmlns:a16="http://schemas.microsoft.com/office/drawing/2014/main" id="{DBC44653-5292-6827-F178-5BD682A1168C}"/>
              </a:ext>
            </a:extLst>
          </p:cNvPr>
          <p:cNvSpPr>
            <a:spLocks noGrp="1"/>
          </p:cNvSpPr>
          <p:nvPr>
            <p:ph type="pic" sz="quarter" idx="77"/>
          </p:nvPr>
        </p:nvSpPr>
        <p:spPr>
          <a:xfrm>
            <a:off x="-1" y="1"/>
            <a:ext cx="7169031" cy="5321304"/>
          </a:xfrm>
          <a:solidFill>
            <a:schemeClr val="bg1">
              <a:lumMod val="95000"/>
            </a:schemeClr>
          </a:solidFill>
        </p:spPr>
        <p:txBody>
          <a:bodyPr/>
          <a:lstStyle/>
          <a:p>
            <a:endParaRPr lang="en-GB"/>
          </a:p>
        </p:txBody>
      </p:sp>
      <p:sp>
        <p:nvSpPr>
          <p:cNvPr id="16" name="Freeform 15">
            <a:extLst>
              <a:ext uri="{FF2B5EF4-FFF2-40B4-BE49-F238E27FC236}">
                <a16:creationId xmlns:a16="http://schemas.microsoft.com/office/drawing/2014/main" id="{2F7B0CFE-28E7-CB1E-9BD0-752E034ADA39}"/>
              </a:ext>
            </a:extLst>
          </p:cNvPr>
          <p:cNvSpPr>
            <a:spLocks noGrp="1"/>
          </p:cNvSpPr>
          <p:nvPr>
            <p:ph type="pic" sz="quarter" idx="78"/>
          </p:nvPr>
        </p:nvSpPr>
        <p:spPr>
          <a:xfrm>
            <a:off x="0" y="5586409"/>
            <a:ext cx="7169031" cy="5321304"/>
          </a:xfrm>
          <a:custGeom>
            <a:avLst/>
            <a:gdLst>
              <a:gd name="connsiteX0" fmla="*/ 0 w 7169031"/>
              <a:gd name="connsiteY0" fmla="*/ 0 h 5321304"/>
              <a:gd name="connsiteX1" fmla="*/ 7169031 w 7169031"/>
              <a:gd name="connsiteY1" fmla="*/ 0 h 5321304"/>
              <a:gd name="connsiteX2" fmla="*/ 7169031 w 7169031"/>
              <a:gd name="connsiteY2" fmla="*/ 2364612 h 5321304"/>
              <a:gd name="connsiteX3" fmla="*/ 6912455 w 7169031"/>
              <a:gd name="connsiteY3" fmla="*/ 2364612 h 5321304"/>
              <a:gd name="connsiteX4" fmla="*/ 6912455 w 7169031"/>
              <a:gd name="connsiteY4" fmla="*/ 5321304 h 5321304"/>
              <a:gd name="connsiteX5" fmla="*/ 0 w 7169031"/>
              <a:gd name="connsiteY5" fmla="*/ 5321304 h 532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9031" h="5321304">
                <a:moveTo>
                  <a:pt x="0" y="0"/>
                </a:moveTo>
                <a:lnTo>
                  <a:pt x="7169031" y="0"/>
                </a:lnTo>
                <a:lnTo>
                  <a:pt x="7169031" y="2364612"/>
                </a:lnTo>
                <a:lnTo>
                  <a:pt x="6912455" y="2364612"/>
                </a:lnTo>
                <a:lnTo>
                  <a:pt x="6912455" y="5321304"/>
                </a:lnTo>
                <a:lnTo>
                  <a:pt x="0" y="5321304"/>
                </a:lnTo>
                <a:close/>
              </a:path>
            </a:pathLst>
          </a:custGeom>
          <a:solidFill>
            <a:schemeClr val="bg1">
              <a:lumMod val="95000"/>
            </a:schemeClr>
          </a:solidFill>
        </p:spPr>
        <p:txBody>
          <a:bodyPr wrap="square">
            <a:noAutofit/>
          </a:bodyPr>
          <a:lstStyle/>
          <a:p>
            <a:endParaRPr lang="en-GB"/>
          </a:p>
        </p:txBody>
      </p:sp>
      <p:sp>
        <p:nvSpPr>
          <p:cNvPr id="13" name="Text Placeholder 23">
            <a:extLst>
              <a:ext uri="{FF2B5EF4-FFF2-40B4-BE49-F238E27FC236}">
                <a16:creationId xmlns:a16="http://schemas.microsoft.com/office/drawing/2014/main" id="{D0D7F0B6-8CAD-71B4-393E-C88E8678B0E7}"/>
              </a:ext>
            </a:extLst>
          </p:cNvPr>
          <p:cNvSpPr>
            <a:spLocks noGrp="1"/>
          </p:cNvSpPr>
          <p:nvPr>
            <p:ph type="body" sz="quarter" idx="65"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58688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2">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D"/>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959630510"/>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94C4C2C-FED8-47E4-AB52-57344B1AE856}"/>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C0EF6C8-5F32-29F1-B725-F263B6483354}"/>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bject 3">
            <a:extLst>
              <a:ext uri="{FF2B5EF4-FFF2-40B4-BE49-F238E27FC236}">
                <a16:creationId xmlns:a16="http://schemas.microsoft.com/office/drawing/2014/main" id="{E13080DA-69F0-C932-E43C-818B1CF96E0E}"/>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1" name="Freeform 20">
            <a:extLst>
              <a:ext uri="{FF2B5EF4-FFF2-40B4-BE49-F238E27FC236}">
                <a16:creationId xmlns:a16="http://schemas.microsoft.com/office/drawing/2014/main" id="{EDCC7AE2-6098-E53A-506F-86A45ADAF4F7}"/>
              </a:ext>
            </a:extLst>
          </p:cNvPr>
          <p:cNvSpPr>
            <a:spLocks noGrp="1"/>
          </p:cNvSpPr>
          <p:nvPr>
            <p:ph type="pic" sz="quarter" idx="80"/>
          </p:nvPr>
        </p:nvSpPr>
        <p:spPr>
          <a:xfrm>
            <a:off x="3683959" y="7421564"/>
            <a:ext cx="3485072" cy="3486149"/>
          </a:xfrm>
          <a:custGeom>
            <a:avLst/>
            <a:gdLst>
              <a:gd name="connsiteX0" fmla="*/ 0 w 3485072"/>
              <a:gd name="connsiteY0" fmla="*/ 0 h 3486149"/>
              <a:gd name="connsiteX1" fmla="*/ 3485072 w 3485072"/>
              <a:gd name="connsiteY1" fmla="*/ 0 h 3486149"/>
              <a:gd name="connsiteX2" fmla="*/ 3485072 w 3485072"/>
              <a:gd name="connsiteY2" fmla="*/ 529457 h 3486149"/>
              <a:gd name="connsiteX3" fmla="*/ 3228496 w 3485072"/>
              <a:gd name="connsiteY3" fmla="*/ 529457 h 3486149"/>
              <a:gd name="connsiteX4" fmla="*/ 3228496 w 3485072"/>
              <a:gd name="connsiteY4" fmla="*/ 3486149 h 3486149"/>
              <a:gd name="connsiteX5" fmla="*/ 0 w 3485072"/>
              <a:gd name="connsiteY5" fmla="*/ 3486149 h 348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3486149">
                <a:moveTo>
                  <a:pt x="0" y="0"/>
                </a:moveTo>
                <a:lnTo>
                  <a:pt x="3485072" y="0"/>
                </a:lnTo>
                <a:lnTo>
                  <a:pt x="3485072" y="529457"/>
                </a:lnTo>
                <a:lnTo>
                  <a:pt x="3228496" y="529457"/>
                </a:lnTo>
                <a:lnTo>
                  <a:pt x="3228496" y="3486149"/>
                </a:lnTo>
                <a:lnTo>
                  <a:pt x="0" y="3486149"/>
                </a:lnTo>
                <a:close/>
              </a:path>
            </a:pathLst>
          </a:custGeom>
          <a:solidFill>
            <a:schemeClr val="bg1">
              <a:lumMod val="95000"/>
            </a:schemeClr>
          </a:solidFill>
        </p:spPr>
        <p:txBody>
          <a:bodyPr wrap="square">
            <a:noAutofit/>
          </a:bodyPr>
          <a:lstStyle/>
          <a:p>
            <a:endParaRPr lang="en-GB"/>
          </a:p>
        </p:txBody>
      </p:sp>
      <p:sp>
        <p:nvSpPr>
          <p:cNvPr id="3" name="Text Placeholder 32">
            <a:extLst>
              <a:ext uri="{FF2B5EF4-FFF2-40B4-BE49-F238E27FC236}">
                <a16:creationId xmlns:a16="http://schemas.microsoft.com/office/drawing/2014/main" id="{31ACFCBA-911F-E1B9-006E-7D7D7C73C3B5}"/>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0" name="Text Placeholder 23">
            <a:extLst>
              <a:ext uri="{FF2B5EF4-FFF2-40B4-BE49-F238E27FC236}">
                <a16:creationId xmlns:a16="http://schemas.microsoft.com/office/drawing/2014/main" id="{95A0C4FF-3F30-E3B0-90B9-7CABB6B55651}"/>
              </a:ext>
            </a:extLst>
          </p:cNvPr>
          <p:cNvSpPr>
            <a:spLocks noGrp="1"/>
          </p:cNvSpPr>
          <p:nvPr>
            <p:ph type="body" sz="quarter" idx="76"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1" name="Picture Placeholder 12">
            <a:extLst>
              <a:ext uri="{FF2B5EF4-FFF2-40B4-BE49-F238E27FC236}">
                <a16:creationId xmlns:a16="http://schemas.microsoft.com/office/drawing/2014/main" id="{79622839-EAE4-9B09-333F-E87611954275}"/>
              </a:ext>
            </a:extLst>
          </p:cNvPr>
          <p:cNvSpPr>
            <a:spLocks noGrp="1"/>
          </p:cNvSpPr>
          <p:nvPr>
            <p:ph type="pic" sz="quarter" idx="77"/>
          </p:nvPr>
        </p:nvSpPr>
        <p:spPr>
          <a:xfrm>
            <a:off x="0" y="5586408"/>
            <a:ext cx="3485072" cy="5321305"/>
          </a:xfrm>
          <a:solidFill>
            <a:schemeClr val="bg1">
              <a:lumMod val="95000"/>
            </a:schemeClr>
          </a:solidFill>
        </p:spPr>
        <p:txBody>
          <a:bodyPr/>
          <a:lstStyle/>
          <a:p>
            <a:endParaRPr lang="en-GB"/>
          </a:p>
        </p:txBody>
      </p:sp>
      <p:sp>
        <p:nvSpPr>
          <p:cNvPr id="12" name="Picture Placeholder 12">
            <a:extLst>
              <a:ext uri="{FF2B5EF4-FFF2-40B4-BE49-F238E27FC236}">
                <a16:creationId xmlns:a16="http://schemas.microsoft.com/office/drawing/2014/main" id="{811115DB-8EFD-D4E8-EA75-09B695C96C86}"/>
              </a:ext>
            </a:extLst>
          </p:cNvPr>
          <p:cNvSpPr>
            <a:spLocks noGrp="1"/>
          </p:cNvSpPr>
          <p:nvPr>
            <p:ph type="pic" sz="quarter" idx="78"/>
          </p:nvPr>
        </p:nvSpPr>
        <p:spPr>
          <a:xfrm>
            <a:off x="0" y="0"/>
            <a:ext cx="3485072" cy="5321305"/>
          </a:xfrm>
          <a:solidFill>
            <a:schemeClr val="bg1">
              <a:lumMod val="95000"/>
            </a:schemeClr>
          </a:solidFill>
        </p:spPr>
        <p:txBody>
          <a:bodyPr/>
          <a:lstStyle/>
          <a:p>
            <a:endParaRPr lang="en-GB"/>
          </a:p>
        </p:txBody>
      </p:sp>
      <p:sp>
        <p:nvSpPr>
          <p:cNvPr id="13" name="Picture Placeholder 12">
            <a:extLst>
              <a:ext uri="{FF2B5EF4-FFF2-40B4-BE49-F238E27FC236}">
                <a16:creationId xmlns:a16="http://schemas.microsoft.com/office/drawing/2014/main" id="{A3F0AAF2-6471-2232-A9E8-867984F4D04B}"/>
              </a:ext>
            </a:extLst>
          </p:cNvPr>
          <p:cNvSpPr>
            <a:spLocks noGrp="1"/>
          </p:cNvSpPr>
          <p:nvPr>
            <p:ph type="pic" sz="quarter" idx="74"/>
          </p:nvPr>
        </p:nvSpPr>
        <p:spPr>
          <a:xfrm>
            <a:off x="3683959" y="0"/>
            <a:ext cx="3485072" cy="3486149"/>
          </a:xfrm>
          <a:solidFill>
            <a:schemeClr val="bg1">
              <a:lumMod val="95000"/>
            </a:schemeClr>
          </a:solidFill>
        </p:spPr>
        <p:txBody>
          <a:bodyPr/>
          <a:lstStyle/>
          <a:p>
            <a:endParaRPr lang="en-GB"/>
          </a:p>
        </p:txBody>
      </p:sp>
      <p:sp>
        <p:nvSpPr>
          <p:cNvPr id="19" name="Picture Placeholder 12">
            <a:extLst>
              <a:ext uri="{FF2B5EF4-FFF2-40B4-BE49-F238E27FC236}">
                <a16:creationId xmlns:a16="http://schemas.microsoft.com/office/drawing/2014/main" id="{3E17D757-B0B8-12AD-ADBA-E72BA3EC6A76}"/>
              </a:ext>
            </a:extLst>
          </p:cNvPr>
          <p:cNvSpPr>
            <a:spLocks noGrp="1"/>
          </p:cNvSpPr>
          <p:nvPr>
            <p:ph type="pic" sz="quarter" idx="79"/>
          </p:nvPr>
        </p:nvSpPr>
        <p:spPr>
          <a:xfrm>
            <a:off x="3683959" y="3714750"/>
            <a:ext cx="3485072" cy="3486149"/>
          </a:xfrm>
          <a:solidFill>
            <a:schemeClr val="bg1">
              <a:lumMod val="95000"/>
            </a:schemeClr>
          </a:solidFill>
        </p:spPr>
        <p:txBody>
          <a:bodyPr/>
          <a:lstStyle/>
          <a:p>
            <a:endParaRPr lang="en-GB"/>
          </a:p>
        </p:txBody>
      </p:sp>
    </p:spTree>
    <p:extLst>
      <p:ext uri="{BB962C8B-B14F-4D97-AF65-F5344CB8AC3E}">
        <p14:creationId xmlns:p14="http://schemas.microsoft.com/office/powerpoint/2010/main" val="954843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654875-4ACC-A93C-7093-E1480E1A4B15}"/>
              </a:ext>
            </a:extLst>
          </p:cNvPr>
          <p:cNvSpPr/>
          <p:nvPr userDrawn="1"/>
        </p:nvSpPr>
        <p:spPr>
          <a:xfrm>
            <a:off x="7121236"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C0EF6C8-5F32-29F1-B725-F263B6483354}"/>
              </a:ext>
            </a:extLst>
          </p:cNvPr>
          <p:cNvSpPr/>
          <p:nvPr userDrawn="1"/>
        </p:nvSpPr>
        <p:spPr>
          <a:xfrm>
            <a:off x="7315200" y="8447314"/>
            <a:ext cx="460375" cy="2460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3">
            <a:extLst>
              <a:ext uri="{FF2B5EF4-FFF2-40B4-BE49-F238E27FC236}">
                <a16:creationId xmlns:a16="http://schemas.microsoft.com/office/drawing/2014/main" id="{7234D710-E1F1-8741-7334-ACE5CF19FB5F}"/>
              </a:ext>
            </a:extLst>
          </p:cNvPr>
          <p:cNvSpPr/>
          <p:nvPr userDrawn="1"/>
        </p:nvSpPr>
        <p:spPr>
          <a:xfrm rot="16200000">
            <a:off x="5658819" y="9204622"/>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Freeform 5">
            <a:extLst>
              <a:ext uri="{FF2B5EF4-FFF2-40B4-BE49-F238E27FC236}">
                <a16:creationId xmlns:a16="http://schemas.microsoft.com/office/drawing/2014/main" id="{21355443-7732-8F4B-459F-82983825DB9B}"/>
              </a:ext>
            </a:extLst>
          </p:cNvPr>
          <p:cNvSpPr>
            <a:spLocks noGrp="1"/>
          </p:cNvSpPr>
          <p:nvPr>
            <p:ph type="pic" sz="quarter" idx="80"/>
          </p:nvPr>
        </p:nvSpPr>
        <p:spPr>
          <a:xfrm>
            <a:off x="3687405" y="3675640"/>
            <a:ext cx="3485072" cy="7232073"/>
          </a:xfrm>
          <a:custGeom>
            <a:avLst/>
            <a:gdLst>
              <a:gd name="connsiteX0" fmla="*/ 0 w 3485072"/>
              <a:gd name="connsiteY0" fmla="*/ 0 h 7232073"/>
              <a:gd name="connsiteX1" fmla="*/ 3485072 w 3485072"/>
              <a:gd name="connsiteY1" fmla="*/ 0 h 7232073"/>
              <a:gd name="connsiteX2" fmla="*/ 3485072 w 3485072"/>
              <a:gd name="connsiteY2" fmla="*/ 4275381 h 7232073"/>
              <a:gd name="connsiteX3" fmla="*/ 3225050 w 3485072"/>
              <a:gd name="connsiteY3" fmla="*/ 4275381 h 7232073"/>
              <a:gd name="connsiteX4" fmla="*/ 3225050 w 3485072"/>
              <a:gd name="connsiteY4" fmla="*/ 7232073 h 7232073"/>
              <a:gd name="connsiteX5" fmla="*/ 0 w 3485072"/>
              <a:gd name="connsiteY5" fmla="*/ 7232073 h 723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5072" h="7232073">
                <a:moveTo>
                  <a:pt x="0" y="0"/>
                </a:moveTo>
                <a:lnTo>
                  <a:pt x="3485072" y="0"/>
                </a:lnTo>
                <a:lnTo>
                  <a:pt x="3485072" y="4275381"/>
                </a:lnTo>
                <a:lnTo>
                  <a:pt x="3225050" y="4275381"/>
                </a:lnTo>
                <a:lnTo>
                  <a:pt x="3225050" y="7232073"/>
                </a:lnTo>
                <a:lnTo>
                  <a:pt x="0" y="7232073"/>
                </a:lnTo>
                <a:close/>
              </a:path>
            </a:pathLst>
          </a:custGeom>
          <a:solidFill>
            <a:schemeClr val="bg1">
              <a:lumMod val="95000"/>
            </a:schemeClr>
          </a:solidFill>
        </p:spPr>
        <p:txBody>
          <a:bodyPr wrap="square">
            <a:noAutofit/>
          </a:bodyPr>
          <a:lstStyle/>
          <a:p>
            <a:endParaRPr lang="en-GB"/>
          </a:p>
        </p:txBody>
      </p:sp>
      <p:sp>
        <p:nvSpPr>
          <p:cNvPr id="3" name="Text Placeholder 32">
            <a:extLst>
              <a:ext uri="{FF2B5EF4-FFF2-40B4-BE49-F238E27FC236}">
                <a16:creationId xmlns:a16="http://schemas.microsoft.com/office/drawing/2014/main" id="{31ACFCBA-911F-E1B9-006E-7D7D7C73C3B5}"/>
              </a:ext>
            </a:extLst>
          </p:cNvPr>
          <p:cNvSpPr>
            <a:spLocks noGrp="1"/>
          </p:cNvSpPr>
          <p:nvPr>
            <p:ph type="body" sz="quarter" idx="42" hasCustomPrompt="1"/>
          </p:nvPr>
        </p:nvSpPr>
        <p:spPr>
          <a:xfrm rot="16200000">
            <a:off x="6091567"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0" name="Text Placeholder 23">
            <a:extLst>
              <a:ext uri="{FF2B5EF4-FFF2-40B4-BE49-F238E27FC236}">
                <a16:creationId xmlns:a16="http://schemas.microsoft.com/office/drawing/2014/main" id="{95A0C4FF-3F30-E3B0-90B9-7CABB6B55651}"/>
              </a:ext>
            </a:extLst>
          </p:cNvPr>
          <p:cNvSpPr>
            <a:spLocks noGrp="1"/>
          </p:cNvSpPr>
          <p:nvPr>
            <p:ph type="body" sz="quarter" idx="76" hasCustomPrompt="1"/>
          </p:nvPr>
        </p:nvSpPr>
        <p:spPr>
          <a:xfrm rot="16200000">
            <a:off x="5664829" y="92046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2" name="Picture Placeholder 12">
            <a:extLst>
              <a:ext uri="{FF2B5EF4-FFF2-40B4-BE49-F238E27FC236}">
                <a16:creationId xmlns:a16="http://schemas.microsoft.com/office/drawing/2014/main" id="{811115DB-8EFD-D4E8-EA75-09B695C96C86}"/>
              </a:ext>
            </a:extLst>
          </p:cNvPr>
          <p:cNvSpPr>
            <a:spLocks noGrp="1"/>
          </p:cNvSpPr>
          <p:nvPr>
            <p:ph type="pic" sz="quarter" idx="78"/>
          </p:nvPr>
        </p:nvSpPr>
        <p:spPr>
          <a:xfrm>
            <a:off x="0" y="-1"/>
            <a:ext cx="3485072" cy="7232073"/>
          </a:xfrm>
          <a:solidFill>
            <a:schemeClr val="bg1">
              <a:lumMod val="95000"/>
            </a:schemeClr>
          </a:solidFill>
        </p:spPr>
        <p:txBody>
          <a:bodyPr/>
          <a:lstStyle/>
          <a:p>
            <a:endParaRPr lang="en-GB"/>
          </a:p>
        </p:txBody>
      </p:sp>
      <p:sp>
        <p:nvSpPr>
          <p:cNvPr id="13" name="Picture Placeholder 12">
            <a:extLst>
              <a:ext uri="{FF2B5EF4-FFF2-40B4-BE49-F238E27FC236}">
                <a16:creationId xmlns:a16="http://schemas.microsoft.com/office/drawing/2014/main" id="{A3F0AAF2-6471-2232-A9E8-867984F4D04B}"/>
              </a:ext>
            </a:extLst>
          </p:cNvPr>
          <p:cNvSpPr>
            <a:spLocks noGrp="1"/>
          </p:cNvSpPr>
          <p:nvPr>
            <p:ph type="pic" sz="quarter" idx="74"/>
          </p:nvPr>
        </p:nvSpPr>
        <p:spPr>
          <a:xfrm>
            <a:off x="3687405" y="0"/>
            <a:ext cx="3485072" cy="3486149"/>
          </a:xfrm>
          <a:solidFill>
            <a:schemeClr val="bg1">
              <a:lumMod val="95000"/>
            </a:schemeClr>
          </a:solidFill>
        </p:spPr>
        <p:txBody>
          <a:bodyPr/>
          <a:lstStyle/>
          <a:p>
            <a:endParaRPr lang="en-GB"/>
          </a:p>
        </p:txBody>
      </p:sp>
      <p:sp>
        <p:nvSpPr>
          <p:cNvPr id="4" name="Picture Placeholder 12">
            <a:extLst>
              <a:ext uri="{FF2B5EF4-FFF2-40B4-BE49-F238E27FC236}">
                <a16:creationId xmlns:a16="http://schemas.microsoft.com/office/drawing/2014/main" id="{861B9894-A78A-D1DA-22B8-FDD3A3D7246C}"/>
              </a:ext>
            </a:extLst>
          </p:cNvPr>
          <p:cNvSpPr>
            <a:spLocks noGrp="1"/>
          </p:cNvSpPr>
          <p:nvPr>
            <p:ph type="pic" sz="quarter" idx="79"/>
          </p:nvPr>
        </p:nvSpPr>
        <p:spPr>
          <a:xfrm>
            <a:off x="0" y="7421564"/>
            <a:ext cx="3485072" cy="3486149"/>
          </a:xfrm>
          <a:solidFill>
            <a:schemeClr val="bg1">
              <a:lumMod val="95000"/>
            </a:schemeClr>
          </a:solidFill>
        </p:spPr>
        <p:txBody>
          <a:bodyPr/>
          <a:lstStyle/>
          <a:p>
            <a:endParaRPr lang="en-GB"/>
          </a:p>
        </p:txBody>
      </p:sp>
    </p:spTree>
    <p:extLst>
      <p:ext uri="{BB962C8B-B14F-4D97-AF65-F5344CB8AC3E}">
        <p14:creationId xmlns:p14="http://schemas.microsoft.com/office/powerpoint/2010/main" val="3301211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 Photo 01">
    <p:bg>
      <p:bgRef idx="1001">
        <a:schemeClr val="bg1"/>
      </p:bgRef>
    </p:bg>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BC775125-CC47-9696-193C-0ADC01617A4A}"/>
              </a:ext>
            </a:extLst>
          </p:cNvPr>
          <p:cNvSpPr/>
          <p:nvPr userDrawn="1"/>
        </p:nvSpPr>
        <p:spPr>
          <a:xfrm rot="16200000">
            <a:off x="-1273421"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2422612"/>
          </a:xfrm>
          <a:prstGeom prst="rect">
            <a:avLst/>
          </a:prstGeom>
        </p:spPr>
        <p:txBody>
          <a:bodyPr numCol="1" spcCol="288000" anchor="t">
            <a:noAutofit/>
          </a:bodyPr>
          <a:lstStyle>
            <a:lvl1pPr marL="0" indent="0" algn="just">
              <a:lnSpc>
                <a:spcPts val="1220"/>
              </a:lnSpc>
              <a:spcBef>
                <a:spcPts val="0"/>
              </a:spcBef>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sz="1600" b="1" i="0">
                <a:solidFill>
                  <a:srgbClr val="EC7C6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17" name="Freeform 16">
            <a:extLst>
              <a:ext uri="{FF2B5EF4-FFF2-40B4-BE49-F238E27FC236}">
                <a16:creationId xmlns:a16="http://schemas.microsoft.com/office/drawing/2014/main" id="{6E2FD33A-B836-509E-C63F-A1B7BC607DFC}"/>
              </a:ext>
            </a:extLst>
          </p:cNvPr>
          <p:cNvSpPr/>
          <p:nvPr userDrawn="1"/>
        </p:nvSpPr>
        <p:spPr>
          <a:xfrm rot="16200000">
            <a:off x="4172694" y="4364431"/>
            <a:ext cx="2878781" cy="4326981"/>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FBA63D"/>
          </a:solidFill>
          <a:ln w="15768" cap="flat">
            <a:noFill/>
            <a:prstDash val="solid"/>
            <a:miter/>
          </a:ln>
        </p:spPr>
        <p:txBody>
          <a:bodyPr wrap="square" rtlCol="0" anchor="ctr">
            <a:noAutofit/>
          </a:bodyPr>
          <a:lstStyle/>
          <a:p>
            <a:endParaRPr lang="en-US"/>
          </a:p>
        </p:txBody>
      </p:sp>
      <p:sp>
        <p:nvSpPr>
          <p:cNvPr id="8" name="Picture Placeholder 7">
            <a:extLst>
              <a:ext uri="{FF2B5EF4-FFF2-40B4-BE49-F238E27FC236}">
                <a16:creationId xmlns:a16="http://schemas.microsoft.com/office/drawing/2014/main" id="{972AAD63-5D27-D3B3-E825-D429F3044E8C}"/>
              </a:ext>
            </a:extLst>
          </p:cNvPr>
          <p:cNvSpPr>
            <a:spLocks noGrp="1"/>
          </p:cNvSpPr>
          <p:nvPr>
            <p:ph type="pic" sz="quarter" idx="39"/>
          </p:nvPr>
        </p:nvSpPr>
        <p:spPr>
          <a:xfrm>
            <a:off x="-12269" y="5282739"/>
            <a:ext cx="4895192" cy="5164078"/>
          </a:xfrm>
          <a:custGeom>
            <a:avLst/>
            <a:gdLst>
              <a:gd name="connsiteX0" fmla="*/ 0 w 4895192"/>
              <a:gd name="connsiteY0" fmla="*/ 0 h 5164078"/>
              <a:gd name="connsiteX1" fmla="*/ 2173411 w 4895192"/>
              <a:gd name="connsiteY1" fmla="*/ 0 h 5164078"/>
              <a:gd name="connsiteX2" fmla="*/ 2173411 w 4895192"/>
              <a:gd name="connsiteY2" fmla="*/ 5388 h 5164078"/>
              <a:gd name="connsiteX3" fmla="*/ 2318921 w 4895192"/>
              <a:gd name="connsiteY3" fmla="*/ 0 h 5164078"/>
              <a:gd name="connsiteX4" fmla="*/ 3550477 w 4895192"/>
              <a:gd name="connsiteY4" fmla="*/ 311144 h 5164078"/>
              <a:gd name="connsiteX5" fmla="*/ 3724369 w 4895192"/>
              <a:gd name="connsiteY5" fmla="*/ 416690 h 5164078"/>
              <a:gd name="connsiteX6" fmla="*/ 3707063 w 4895192"/>
              <a:gd name="connsiteY6" fmla="*/ 439804 h 5164078"/>
              <a:gd name="connsiteX7" fmla="*/ 3460863 w 4895192"/>
              <a:gd name="connsiteY7" fmla="*/ 1245182 h 5164078"/>
              <a:gd name="connsiteX8" fmla="*/ 4752559 w 4895192"/>
              <a:gd name="connsiteY8" fmla="*/ 2677157 h 5164078"/>
              <a:gd name="connsiteX9" fmla="*/ 4895192 w 4895192"/>
              <a:gd name="connsiteY9" fmla="*/ 2684335 h 5164078"/>
              <a:gd name="connsiteX10" fmla="*/ 4887001 w 4895192"/>
              <a:gd name="connsiteY10" fmla="*/ 2846443 h 5164078"/>
              <a:gd name="connsiteX11" fmla="*/ 2318921 w 4895192"/>
              <a:gd name="connsiteY11" fmla="*/ 5164078 h 5164078"/>
              <a:gd name="connsiteX12" fmla="*/ 2173411 w 4895192"/>
              <a:gd name="connsiteY12" fmla="*/ 5158690 h 5164078"/>
              <a:gd name="connsiteX13" fmla="*/ 2173411 w 4895192"/>
              <a:gd name="connsiteY13" fmla="*/ 5164078 h 5164078"/>
              <a:gd name="connsiteX14" fmla="*/ 444904 w 4895192"/>
              <a:gd name="connsiteY14" fmla="*/ 5164078 h 5164078"/>
              <a:gd name="connsiteX15" fmla="*/ 444904 w 4895192"/>
              <a:gd name="connsiteY15" fmla="*/ 2665278 h 5164078"/>
              <a:gd name="connsiteX16" fmla="*/ 12268 w 4895192"/>
              <a:gd name="connsiteY16" fmla="*/ 2665278 h 5164078"/>
              <a:gd name="connsiteX17" fmla="*/ 12268 w 4895192"/>
              <a:gd name="connsiteY17" fmla="*/ 472277 h 5164078"/>
              <a:gd name="connsiteX18" fmla="*/ 8768 w 4895192"/>
              <a:gd name="connsiteY18" fmla="*/ 472277 h 5164078"/>
              <a:gd name="connsiteX19" fmla="*/ 12268 w 4895192"/>
              <a:gd name="connsiteY19" fmla="*/ 318047 h 5164078"/>
              <a:gd name="connsiteX20" fmla="*/ 3628 w 4895192"/>
              <a:gd name="connsiteY20" fmla="*/ 38804 h 516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95192" h="5164078">
                <a:moveTo>
                  <a:pt x="0" y="0"/>
                </a:moveTo>
                <a:lnTo>
                  <a:pt x="2173411" y="0"/>
                </a:lnTo>
                <a:lnTo>
                  <a:pt x="2173411" y="5388"/>
                </a:lnTo>
                <a:cubicBezTo>
                  <a:pt x="2221912" y="0"/>
                  <a:pt x="2270418" y="0"/>
                  <a:pt x="2318921" y="0"/>
                </a:cubicBezTo>
                <a:cubicBezTo>
                  <a:pt x="2765217" y="0"/>
                  <a:pt x="3184671" y="112653"/>
                  <a:pt x="3550477" y="311144"/>
                </a:cubicBezTo>
                <a:lnTo>
                  <a:pt x="3724369" y="416690"/>
                </a:lnTo>
                <a:lnTo>
                  <a:pt x="3707063" y="439804"/>
                </a:lnTo>
                <a:cubicBezTo>
                  <a:pt x="3551696" y="669492"/>
                  <a:pt x="3460863" y="946562"/>
                  <a:pt x="3460863" y="1245182"/>
                </a:cubicBezTo>
                <a:cubicBezTo>
                  <a:pt x="3460863" y="1991736"/>
                  <a:pt x="4025928" y="2603591"/>
                  <a:pt x="4752559" y="2677157"/>
                </a:cubicBezTo>
                <a:lnTo>
                  <a:pt x="4895192" y="2684335"/>
                </a:lnTo>
                <a:lnTo>
                  <a:pt x="4887001" y="2846443"/>
                </a:lnTo>
                <a:cubicBezTo>
                  <a:pt x="4754494" y="4150204"/>
                  <a:pt x="3652752" y="5164078"/>
                  <a:pt x="2318921" y="5164078"/>
                </a:cubicBezTo>
                <a:cubicBezTo>
                  <a:pt x="2270418" y="5164078"/>
                  <a:pt x="2216524" y="5164078"/>
                  <a:pt x="2173411" y="5158690"/>
                </a:cubicBezTo>
                <a:lnTo>
                  <a:pt x="2173411" y="5164078"/>
                </a:lnTo>
                <a:lnTo>
                  <a:pt x="444904" y="5164078"/>
                </a:lnTo>
                <a:lnTo>
                  <a:pt x="444904" y="2665278"/>
                </a:lnTo>
                <a:lnTo>
                  <a:pt x="12268" y="2665278"/>
                </a:lnTo>
                <a:lnTo>
                  <a:pt x="12268" y="472277"/>
                </a:lnTo>
                <a:lnTo>
                  <a:pt x="8768" y="472277"/>
                </a:lnTo>
                <a:cubicBezTo>
                  <a:pt x="12268" y="426581"/>
                  <a:pt x="12268" y="369456"/>
                  <a:pt x="12268" y="318047"/>
                </a:cubicBezTo>
                <a:cubicBezTo>
                  <a:pt x="12268" y="223796"/>
                  <a:pt x="9341" y="130637"/>
                  <a:pt x="3628" y="38804"/>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21" name="Text Placeholder 32">
            <a:extLst>
              <a:ext uri="{FF2B5EF4-FFF2-40B4-BE49-F238E27FC236}">
                <a16:creationId xmlns:a16="http://schemas.microsoft.com/office/drawing/2014/main" id="{3A02FEBC-177F-3743-3AC8-E72E07841628}"/>
              </a:ext>
            </a:extLst>
          </p:cNvPr>
          <p:cNvSpPr>
            <a:spLocks noGrp="1"/>
          </p:cNvSpPr>
          <p:nvPr>
            <p:ph type="body" sz="quarter" idx="40" hasCustomPrompt="1"/>
          </p:nvPr>
        </p:nvSpPr>
        <p:spPr>
          <a:xfrm>
            <a:off x="4154769" y="5838905"/>
            <a:ext cx="3253308" cy="137803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4" name="Slide Number Placeholder 5">
            <a:extLst>
              <a:ext uri="{FF2B5EF4-FFF2-40B4-BE49-F238E27FC236}">
                <a16:creationId xmlns:a16="http://schemas.microsoft.com/office/drawing/2014/main" id="{B7FDA9A1-CF5C-B13B-9206-EE5FD37A9B5F}"/>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2F1F3D77-B244-6BA2-41E5-138C6453235C}"/>
              </a:ext>
            </a:extLst>
          </p:cNvPr>
          <p:cNvSpPr>
            <a:spLocks noGrp="1"/>
          </p:cNvSpPr>
          <p:nvPr>
            <p:ph type="body" sz="quarter" idx="65" hasCustomPrompt="1"/>
          </p:nvPr>
        </p:nvSpPr>
        <p:spPr>
          <a:xfrm rot="16200000">
            <a:off x="-1267411"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13273278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 Photo 0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2C8DA8-FBE0-992F-0691-0B4A5D87F4DA}"/>
              </a:ext>
            </a:extLst>
          </p:cNvPr>
          <p:cNvSpPr/>
          <p:nvPr userDrawn="1"/>
        </p:nvSpPr>
        <p:spPr>
          <a:xfrm>
            <a:off x="6943515" y="10202295"/>
            <a:ext cx="832060" cy="155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bject 3">
            <a:extLst>
              <a:ext uri="{FF2B5EF4-FFF2-40B4-BE49-F238E27FC236}">
                <a16:creationId xmlns:a16="http://schemas.microsoft.com/office/drawing/2014/main" id="{43A7CF93-E2D1-D340-774D-072E94F65BEF}"/>
              </a:ext>
            </a:extLst>
          </p:cNvPr>
          <p:cNvSpPr/>
          <p:nvPr userDrawn="1"/>
        </p:nvSpPr>
        <p:spPr>
          <a:xfrm>
            <a:off x="4852458" y="97498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6" name="Freeform 15">
            <a:extLst>
              <a:ext uri="{FF2B5EF4-FFF2-40B4-BE49-F238E27FC236}">
                <a16:creationId xmlns:a16="http://schemas.microsoft.com/office/drawing/2014/main" id="{364E430D-3D81-71F4-C52D-12742B63028D}"/>
              </a:ext>
            </a:extLst>
          </p:cNvPr>
          <p:cNvSpPr/>
          <p:nvPr userDrawn="1"/>
        </p:nvSpPr>
        <p:spPr>
          <a:xfrm rot="16200000">
            <a:off x="178450" y="584653"/>
            <a:ext cx="4487360" cy="484425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Text Placeholder 32">
            <a:extLst>
              <a:ext uri="{FF2B5EF4-FFF2-40B4-BE49-F238E27FC236}">
                <a16:creationId xmlns:a16="http://schemas.microsoft.com/office/drawing/2014/main" id="{D7CF6386-BF86-FC4D-1999-A70FAF736B44}"/>
              </a:ext>
            </a:extLst>
          </p:cNvPr>
          <p:cNvSpPr>
            <a:spLocks noGrp="1"/>
          </p:cNvSpPr>
          <p:nvPr>
            <p:ph type="body" sz="quarter" idx="40" hasCustomPrompt="1"/>
          </p:nvPr>
        </p:nvSpPr>
        <p:spPr>
          <a:xfrm>
            <a:off x="454002" y="1846729"/>
            <a:ext cx="3433786"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6" name="Picture Placeholder 5">
            <a:extLst>
              <a:ext uri="{FF2B5EF4-FFF2-40B4-BE49-F238E27FC236}">
                <a16:creationId xmlns:a16="http://schemas.microsoft.com/office/drawing/2014/main" id="{95594961-190B-A6F5-C111-4E8797B43D45}"/>
              </a:ext>
            </a:extLst>
          </p:cNvPr>
          <p:cNvSpPr>
            <a:spLocks noGrp="1"/>
          </p:cNvSpPr>
          <p:nvPr>
            <p:ph type="pic" sz="quarter" idx="34"/>
          </p:nvPr>
        </p:nvSpPr>
        <p:spPr>
          <a:xfrm>
            <a:off x="1237195" y="4536141"/>
            <a:ext cx="6560930" cy="5477685"/>
          </a:xfrm>
          <a:custGeom>
            <a:avLst/>
            <a:gdLst>
              <a:gd name="connsiteX0" fmla="*/ 2738207 w 6560930"/>
              <a:gd name="connsiteY0" fmla="*/ 0 h 5477685"/>
              <a:gd name="connsiteX1" fmla="*/ 2892555 w 6560930"/>
              <a:gd name="connsiteY1" fmla="*/ 5716 h 5477685"/>
              <a:gd name="connsiteX2" fmla="*/ 2892555 w 6560930"/>
              <a:gd name="connsiteY2" fmla="*/ 0 h 5477685"/>
              <a:gd name="connsiteX3" fmla="*/ 6560930 w 6560930"/>
              <a:gd name="connsiteY3" fmla="*/ 0 h 5477685"/>
              <a:gd name="connsiteX4" fmla="*/ 6560930 w 6560930"/>
              <a:gd name="connsiteY4" fmla="*/ 5213695 h 5477685"/>
              <a:gd name="connsiteX5" fmla="*/ 3615263 w 6560930"/>
              <a:gd name="connsiteY5" fmla="*/ 5213695 h 5477685"/>
              <a:gd name="connsiteX6" fmla="*/ 3615263 w 6560930"/>
              <a:gd name="connsiteY6" fmla="*/ 5477685 h 5477685"/>
              <a:gd name="connsiteX7" fmla="*/ 2892555 w 6560930"/>
              <a:gd name="connsiteY7" fmla="*/ 5477685 h 5477685"/>
              <a:gd name="connsiteX8" fmla="*/ 2892555 w 6560930"/>
              <a:gd name="connsiteY8" fmla="*/ 5471969 h 5477685"/>
              <a:gd name="connsiteX9" fmla="*/ 2738207 w 6560930"/>
              <a:gd name="connsiteY9" fmla="*/ 5477685 h 5477685"/>
              <a:gd name="connsiteX10" fmla="*/ 0 w 6560930"/>
              <a:gd name="connsiteY10" fmla="*/ 2738842 h 5477685"/>
              <a:gd name="connsiteX11" fmla="*/ 2738207 w 6560930"/>
              <a:gd name="connsiteY11" fmla="*/ 0 h 547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0930" h="5477685">
                <a:moveTo>
                  <a:pt x="2738207" y="0"/>
                </a:moveTo>
                <a:cubicBezTo>
                  <a:pt x="2789655" y="0"/>
                  <a:pt x="2846823" y="0"/>
                  <a:pt x="2892555" y="5716"/>
                </a:cubicBezTo>
                <a:lnTo>
                  <a:pt x="2892555" y="0"/>
                </a:lnTo>
                <a:lnTo>
                  <a:pt x="6560930" y="0"/>
                </a:lnTo>
                <a:lnTo>
                  <a:pt x="6560930" y="5213695"/>
                </a:lnTo>
                <a:lnTo>
                  <a:pt x="3615263" y="5213695"/>
                </a:lnTo>
                <a:lnTo>
                  <a:pt x="3615263" y="5477685"/>
                </a:lnTo>
                <a:lnTo>
                  <a:pt x="2892555" y="5477685"/>
                </a:lnTo>
                <a:lnTo>
                  <a:pt x="2892555" y="5471969"/>
                </a:lnTo>
                <a:cubicBezTo>
                  <a:pt x="2841108" y="5477685"/>
                  <a:pt x="2789655" y="5477685"/>
                  <a:pt x="2738207" y="5477685"/>
                </a:cubicBezTo>
                <a:cubicBezTo>
                  <a:pt x="1223331" y="5477685"/>
                  <a:pt x="0" y="4254069"/>
                  <a:pt x="0" y="2738842"/>
                </a:cubicBezTo>
                <a:cubicBezTo>
                  <a:pt x="0" y="1223618"/>
                  <a:pt x="1229051" y="0"/>
                  <a:pt x="2738207" y="0"/>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2" name="Slide Number Placeholder 5">
            <a:extLst>
              <a:ext uri="{FF2B5EF4-FFF2-40B4-BE49-F238E27FC236}">
                <a16:creationId xmlns:a16="http://schemas.microsoft.com/office/drawing/2014/main" id="{02C98458-E4B0-E9A7-6D0E-0EF4738D8E2E}"/>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2C34F514-44B9-59F0-65C4-0697029087A4}"/>
              </a:ext>
            </a:extLst>
          </p:cNvPr>
          <p:cNvSpPr>
            <a:spLocks noGrp="1"/>
          </p:cNvSpPr>
          <p:nvPr>
            <p:ph type="body" sz="quarter" idx="65" hasCustomPrompt="1"/>
          </p:nvPr>
        </p:nvSpPr>
        <p:spPr>
          <a:xfrm>
            <a:off x="4858468" y="97498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1394143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 Photo 03">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A93CF861-33F6-F59A-073C-F8F10A03EB76}"/>
              </a:ext>
            </a:extLst>
          </p:cNvPr>
          <p:cNvSpPr/>
          <p:nvPr userDrawn="1"/>
        </p:nvSpPr>
        <p:spPr>
          <a:xfrm rot="16200000">
            <a:off x="-427893"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4EA79AB5-2380-8963-B70F-68BEE56DA2F4}"/>
              </a:ext>
            </a:extLst>
          </p:cNvPr>
          <p:cNvSpPr/>
          <p:nvPr userDrawn="1"/>
        </p:nvSpPr>
        <p:spPr>
          <a:xfrm>
            <a:off x="540230"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Picture Placeholder 5">
            <a:extLst>
              <a:ext uri="{FF2B5EF4-FFF2-40B4-BE49-F238E27FC236}">
                <a16:creationId xmlns:a16="http://schemas.microsoft.com/office/drawing/2014/main" id="{FCFA72D3-ED8B-BF5B-DDD5-EB46CC9940F3}"/>
              </a:ext>
            </a:extLst>
          </p:cNvPr>
          <p:cNvSpPr>
            <a:spLocks noGrp="1"/>
          </p:cNvSpPr>
          <p:nvPr>
            <p:ph type="pic" sz="quarter" idx="10"/>
          </p:nvPr>
        </p:nvSpPr>
        <p:spPr>
          <a:xfrm>
            <a:off x="1051973" y="4813875"/>
            <a:ext cx="5671628" cy="6093838"/>
          </a:xfrm>
          <a:custGeom>
            <a:avLst/>
            <a:gdLst>
              <a:gd name="connsiteX0" fmla="*/ 2835814 w 5671628"/>
              <a:gd name="connsiteY0" fmla="*/ 0 h 6093838"/>
              <a:gd name="connsiteX1" fmla="*/ 5671628 w 5671628"/>
              <a:gd name="connsiteY1" fmla="*/ 2835158 h 6093838"/>
              <a:gd name="connsiteX2" fmla="*/ 5665710 w 5671628"/>
              <a:gd name="connsiteY2" fmla="*/ 2994969 h 6093838"/>
              <a:gd name="connsiteX3" fmla="*/ 5671628 w 5671628"/>
              <a:gd name="connsiteY3" fmla="*/ 2994969 h 6093838"/>
              <a:gd name="connsiteX4" fmla="*/ 5671628 w 5671628"/>
              <a:gd name="connsiteY4" fmla="*/ 6093838 h 6093838"/>
              <a:gd name="connsiteX5" fmla="*/ 226190 w 5671628"/>
              <a:gd name="connsiteY5" fmla="*/ 6093838 h 6093838"/>
              <a:gd name="connsiteX6" fmla="*/ 226190 w 5671628"/>
              <a:gd name="connsiteY6" fmla="*/ 3134142 h 6093838"/>
              <a:gd name="connsiteX7" fmla="*/ 0 w 5671628"/>
              <a:gd name="connsiteY7" fmla="*/ 3134142 h 6093838"/>
              <a:gd name="connsiteX8" fmla="*/ 0 w 5671628"/>
              <a:gd name="connsiteY8" fmla="*/ 2994969 h 6093838"/>
              <a:gd name="connsiteX9" fmla="*/ 5919 w 5671628"/>
              <a:gd name="connsiteY9" fmla="*/ 2994969 h 6093838"/>
              <a:gd name="connsiteX10" fmla="*/ 0 w 5671628"/>
              <a:gd name="connsiteY10" fmla="*/ 2835158 h 6093838"/>
              <a:gd name="connsiteX11" fmla="*/ 2835814 w 5671628"/>
              <a:gd name="connsiteY11" fmla="*/ 0 h 609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71628" h="6093838">
                <a:moveTo>
                  <a:pt x="2835814" y="0"/>
                </a:moveTo>
                <a:cubicBezTo>
                  <a:pt x="4404687" y="0"/>
                  <a:pt x="5671628" y="1272567"/>
                  <a:pt x="5671628" y="2835158"/>
                </a:cubicBezTo>
                <a:cubicBezTo>
                  <a:pt x="5671628" y="2888427"/>
                  <a:pt x="5671628" y="2947618"/>
                  <a:pt x="5665710" y="2994969"/>
                </a:cubicBezTo>
                <a:lnTo>
                  <a:pt x="5671628" y="2994969"/>
                </a:lnTo>
                <a:lnTo>
                  <a:pt x="5671628" y="6093838"/>
                </a:lnTo>
                <a:lnTo>
                  <a:pt x="226190" y="6093838"/>
                </a:lnTo>
                <a:lnTo>
                  <a:pt x="226190" y="3134142"/>
                </a:lnTo>
                <a:lnTo>
                  <a:pt x="0" y="3134142"/>
                </a:lnTo>
                <a:lnTo>
                  <a:pt x="0" y="2994969"/>
                </a:lnTo>
                <a:lnTo>
                  <a:pt x="5919" y="2994969"/>
                </a:lnTo>
                <a:cubicBezTo>
                  <a:pt x="0" y="2941700"/>
                  <a:pt x="0" y="2888427"/>
                  <a:pt x="0" y="2835158"/>
                </a:cubicBezTo>
                <a:cubicBezTo>
                  <a:pt x="0" y="1266645"/>
                  <a:pt x="1266938" y="0"/>
                  <a:pt x="2835814"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2">
            <a:extLst>
              <a:ext uri="{FF2B5EF4-FFF2-40B4-BE49-F238E27FC236}">
                <a16:creationId xmlns:a16="http://schemas.microsoft.com/office/drawing/2014/main" id="{62308B66-49FE-F098-6899-4808E6113570}"/>
              </a:ext>
            </a:extLst>
          </p:cNvPr>
          <p:cNvSpPr>
            <a:spLocks noGrp="1"/>
          </p:cNvSpPr>
          <p:nvPr>
            <p:ph type="body" sz="quarter" idx="40" hasCustomPrompt="1"/>
          </p:nvPr>
        </p:nvSpPr>
        <p:spPr>
          <a:xfrm>
            <a:off x="938024" y="1062232"/>
            <a:ext cx="4458657"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3" name="Slide Number Placeholder 5">
            <a:extLst>
              <a:ext uri="{FF2B5EF4-FFF2-40B4-BE49-F238E27FC236}">
                <a16:creationId xmlns:a16="http://schemas.microsoft.com/office/drawing/2014/main" id="{63C8A548-9525-88AC-52FF-2E5BB7A6C5C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E211BCC7-EE6C-858B-F0A3-524C12895C78}"/>
              </a:ext>
            </a:extLst>
          </p:cNvPr>
          <p:cNvSpPr>
            <a:spLocks noGrp="1"/>
          </p:cNvSpPr>
          <p:nvPr>
            <p:ph type="body" sz="quarter" idx="65" hasCustomPrompt="1"/>
          </p:nvPr>
        </p:nvSpPr>
        <p:spPr>
          <a:xfrm rot="16200000">
            <a:off x="-421883"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31559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Quote + Photo 03">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A93CF861-33F6-F59A-073C-F8F10A03EB76}"/>
              </a:ext>
            </a:extLst>
          </p:cNvPr>
          <p:cNvSpPr/>
          <p:nvPr userDrawn="1"/>
        </p:nvSpPr>
        <p:spPr>
          <a:xfrm rot="16200000">
            <a:off x="-427893" y="920161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4EA79AB5-2380-8963-B70F-68BEE56DA2F4}"/>
              </a:ext>
            </a:extLst>
          </p:cNvPr>
          <p:cNvSpPr/>
          <p:nvPr userDrawn="1"/>
        </p:nvSpPr>
        <p:spPr>
          <a:xfrm>
            <a:off x="540230"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 Placeholder 32">
            <a:extLst>
              <a:ext uri="{FF2B5EF4-FFF2-40B4-BE49-F238E27FC236}">
                <a16:creationId xmlns:a16="http://schemas.microsoft.com/office/drawing/2014/main" id="{62308B66-49FE-F098-6899-4808E6113570}"/>
              </a:ext>
            </a:extLst>
          </p:cNvPr>
          <p:cNvSpPr>
            <a:spLocks noGrp="1"/>
          </p:cNvSpPr>
          <p:nvPr>
            <p:ph type="body" sz="quarter" idx="40" hasCustomPrompt="1"/>
          </p:nvPr>
        </p:nvSpPr>
        <p:spPr>
          <a:xfrm>
            <a:off x="938024" y="1062232"/>
            <a:ext cx="4458657" cy="2689412"/>
          </a:xfrm>
          <a:prstGeom prst="rect">
            <a:avLst/>
          </a:prstGeom>
        </p:spPr>
        <p:txBody>
          <a:bodyPr>
            <a:noAutofit/>
          </a:bodyPr>
          <a:lstStyle>
            <a:lvl1pPr marL="0" indent="0" algn="ctr">
              <a:lnSpc>
                <a:spcPts val="2140"/>
              </a:lnSpc>
              <a:spcBef>
                <a:spcPts val="0"/>
              </a:spcBef>
              <a:buNone/>
              <a:defRPr sz="2200" b="0" i="1">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endParaRPr lang="en-US"/>
          </a:p>
        </p:txBody>
      </p:sp>
      <p:sp>
        <p:nvSpPr>
          <p:cNvPr id="3" name="Slide Number Placeholder 5">
            <a:extLst>
              <a:ext uri="{FF2B5EF4-FFF2-40B4-BE49-F238E27FC236}">
                <a16:creationId xmlns:a16="http://schemas.microsoft.com/office/drawing/2014/main" id="{63C8A548-9525-88AC-52FF-2E5BB7A6C5C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E211BCC7-EE6C-858B-F0A3-524C12895C78}"/>
              </a:ext>
            </a:extLst>
          </p:cNvPr>
          <p:cNvSpPr>
            <a:spLocks noGrp="1"/>
          </p:cNvSpPr>
          <p:nvPr>
            <p:ph type="body" sz="quarter" idx="65" hasCustomPrompt="1"/>
          </p:nvPr>
        </p:nvSpPr>
        <p:spPr>
          <a:xfrm rot="16200000">
            <a:off x="-421883" y="920161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71535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F177C31-7C66-2920-9D22-8F763F2390C8}"/>
              </a:ext>
            </a:extLst>
          </p:cNvPr>
          <p:cNvSpPr/>
          <p:nvPr userDrawn="1"/>
        </p:nvSpPr>
        <p:spPr>
          <a:xfrm rot="5400000" flipH="1">
            <a:off x="1474999" y="2604208"/>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34D7AC9F-9273-D138-CEDD-AC81F938E285}"/>
              </a:ext>
            </a:extLst>
          </p:cNvPr>
          <p:cNvSpPr/>
          <p:nvPr userDrawn="1"/>
        </p:nvSpPr>
        <p:spPr>
          <a:xfrm rot="16200000">
            <a:off x="1948300" y="6030462"/>
            <a:ext cx="665955" cy="4562554"/>
          </a:xfrm>
          <a:custGeom>
            <a:avLst/>
            <a:gdLst>
              <a:gd name="connsiteX0" fmla="*/ 665955 w 665955"/>
              <a:gd name="connsiteY0" fmla="*/ 0 h 4562554"/>
              <a:gd name="connsiteX1" fmla="*/ 665955 w 665955"/>
              <a:gd name="connsiteY1" fmla="*/ 856621 h 4562554"/>
              <a:gd name="connsiteX2" fmla="*/ 665955 w 665955"/>
              <a:gd name="connsiteY2" fmla="*/ 3342493 h 4562554"/>
              <a:gd name="connsiteX3" fmla="*/ 665955 w 665955"/>
              <a:gd name="connsiteY3" fmla="*/ 4199115 h 4562554"/>
              <a:gd name="connsiteX4" fmla="*/ 305610 w 665955"/>
              <a:gd name="connsiteY4" fmla="*/ 4562554 h 4562554"/>
              <a:gd name="connsiteX5" fmla="*/ 0 w 665955"/>
              <a:gd name="connsiteY5" fmla="*/ 4562554 h 4562554"/>
              <a:gd name="connsiteX6" fmla="*/ 0 w 665955"/>
              <a:gd name="connsiteY6" fmla="*/ 3705933 h 4562554"/>
              <a:gd name="connsiteX7" fmla="*/ 0 w 665955"/>
              <a:gd name="connsiteY7" fmla="*/ 856621 h 4562554"/>
              <a:gd name="connsiteX8" fmla="*/ 0 w 665955"/>
              <a:gd name="connsiteY8" fmla="*/ 0 h 456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55" h="4562554">
                <a:moveTo>
                  <a:pt x="665955" y="0"/>
                </a:moveTo>
                <a:lnTo>
                  <a:pt x="665955" y="856621"/>
                </a:lnTo>
                <a:lnTo>
                  <a:pt x="665955" y="3342493"/>
                </a:lnTo>
                <a:lnTo>
                  <a:pt x="665955" y="4199115"/>
                </a:lnTo>
                <a:cubicBezTo>
                  <a:pt x="665955" y="4399237"/>
                  <a:pt x="504028" y="4562554"/>
                  <a:pt x="305610" y="4562554"/>
                </a:cubicBezTo>
                <a:lnTo>
                  <a:pt x="0" y="4562554"/>
                </a:lnTo>
                <a:lnTo>
                  <a:pt x="0" y="3705933"/>
                </a:lnTo>
                <a:lnTo>
                  <a:pt x="0" y="856621"/>
                </a:lnTo>
                <a:lnTo>
                  <a:pt x="0" y="0"/>
                </a:lnTo>
                <a:close/>
              </a:path>
            </a:pathLst>
          </a:custGeom>
          <a:solidFill>
            <a:srgbClr val="FBA63D"/>
          </a:solidFill>
          <a:ln w="24491" cap="flat">
            <a:noFill/>
            <a:prstDash val="solid"/>
            <a:miter/>
          </a:ln>
        </p:spPr>
        <p:txBody>
          <a:bodyPr wrap="square" rtlCol="0" anchor="ctr">
            <a:noAutofit/>
          </a:bodyPr>
          <a:lstStyle/>
          <a:p>
            <a:endParaRPr lang="en-US" b="0" i="0">
              <a:latin typeface="Calibri" panose="020F0502020204030204" pitchFamily="34" charset="0"/>
            </a:endParaRPr>
          </a:p>
        </p:txBody>
      </p:sp>
      <p:sp>
        <p:nvSpPr>
          <p:cNvPr id="16" name="Text Placeholder 23">
            <a:extLst>
              <a:ext uri="{FF2B5EF4-FFF2-40B4-BE49-F238E27FC236}">
                <a16:creationId xmlns:a16="http://schemas.microsoft.com/office/drawing/2014/main" id="{1AFD8494-449B-C0DC-5F25-5727FA7573FD}"/>
              </a:ext>
            </a:extLst>
          </p:cNvPr>
          <p:cNvSpPr>
            <a:spLocks noGrp="1"/>
          </p:cNvSpPr>
          <p:nvPr>
            <p:ph type="body" sz="quarter" idx="44" hasCustomPrompt="1"/>
          </p:nvPr>
        </p:nvSpPr>
        <p:spPr>
          <a:xfrm>
            <a:off x="533518" y="809498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err="1"/>
              <a:t>www.website.eu</a:t>
            </a:r>
            <a:endParaRPr lang="en-US"/>
          </a:p>
        </p:txBody>
      </p:sp>
      <p:sp>
        <p:nvSpPr>
          <p:cNvPr id="10" name="Text Placeholder 23">
            <a:extLst>
              <a:ext uri="{FF2B5EF4-FFF2-40B4-BE49-F238E27FC236}">
                <a16:creationId xmlns:a16="http://schemas.microsoft.com/office/drawing/2014/main" id="{CE4E2204-1812-C86B-6A15-81DA5A793A48}"/>
              </a:ext>
            </a:extLst>
          </p:cNvPr>
          <p:cNvSpPr>
            <a:spLocks noGrp="1"/>
          </p:cNvSpPr>
          <p:nvPr>
            <p:ph type="body" sz="quarter" idx="17" hasCustomPrompt="1"/>
          </p:nvPr>
        </p:nvSpPr>
        <p:spPr>
          <a:xfrm>
            <a:off x="4069642" y="7288169"/>
            <a:ext cx="3256950" cy="690592"/>
          </a:xfrm>
          <a:prstGeom prst="rect">
            <a:avLst/>
          </a:prstGeom>
        </p:spPr>
        <p:txBody>
          <a:bodyPr>
            <a:normAutofit/>
          </a:bodyPr>
          <a:lstStyle>
            <a:lvl1pPr marL="0" indent="0" algn="r">
              <a:buNone/>
              <a:defRPr sz="2200" b="1" i="0">
                <a:solidFill>
                  <a:schemeClr val="bg1"/>
                </a:solidFill>
                <a:latin typeface="Calibri" panose="020F0502020204030204" pitchFamily="34" charset="0"/>
                <a:cs typeface="Calibri" panose="020F0502020204030204" pitchFamily="34" charset="0"/>
              </a:defRPr>
            </a:lvl1pPr>
          </a:lstStyle>
          <a:p>
            <a:pPr lvl="0"/>
            <a:r>
              <a:rPr lang="en-US"/>
              <a:t>follow our journey</a:t>
            </a:r>
          </a:p>
        </p:txBody>
      </p:sp>
      <p:pic>
        <p:nvPicPr>
          <p:cNvPr id="4" name="Picture 3" descr="Co-funded by the European Union logo in png for web usage">
            <a:extLst>
              <a:ext uri="{FF2B5EF4-FFF2-40B4-BE49-F238E27FC236}">
                <a16:creationId xmlns:a16="http://schemas.microsoft.com/office/drawing/2014/main" id="{C749C938-E5F2-831A-C503-13AF902436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16225" y="9609225"/>
            <a:ext cx="1530819" cy="319792"/>
          </a:xfrm>
          <a:prstGeom prst="rect">
            <a:avLst/>
          </a:prstGeom>
          <a:noFill/>
          <a:ln>
            <a:noFill/>
          </a:ln>
        </p:spPr>
      </p:pic>
      <p:sp>
        <p:nvSpPr>
          <p:cNvPr id="5" name="Rectangle 4">
            <a:extLst>
              <a:ext uri="{FF2B5EF4-FFF2-40B4-BE49-F238E27FC236}">
                <a16:creationId xmlns:a16="http://schemas.microsoft.com/office/drawing/2014/main" id="{791F5619-A234-9DA1-4F25-75B16AD0940C}"/>
              </a:ext>
            </a:extLst>
          </p:cNvPr>
          <p:cNvSpPr/>
          <p:nvPr userDrawn="1"/>
        </p:nvSpPr>
        <p:spPr>
          <a:xfrm>
            <a:off x="3316332" y="9462739"/>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7" name="Group 6">
            <a:extLst>
              <a:ext uri="{FF2B5EF4-FFF2-40B4-BE49-F238E27FC236}">
                <a16:creationId xmlns:a16="http://schemas.microsoft.com/office/drawing/2014/main" id="{8E2E9232-B678-5A73-635E-1E75695AE461}"/>
              </a:ext>
            </a:extLst>
          </p:cNvPr>
          <p:cNvGrpSpPr/>
          <p:nvPr userDrawn="1"/>
        </p:nvGrpSpPr>
        <p:grpSpPr>
          <a:xfrm>
            <a:off x="412441" y="9170170"/>
            <a:ext cx="1307461" cy="742180"/>
            <a:chOff x="340586" y="8789227"/>
            <a:chExt cx="1307461" cy="742180"/>
          </a:xfrm>
        </p:grpSpPr>
        <p:sp>
          <p:nvSpPr>
            <p:cNvPr id="8" name="Rectangle 7">
              <a:extLst>
                <a:ext uri="{FF2B5EF4-FFF2-40B4-BE49-F238E27FC236}">
                  <a16:creationId xmlns:a16="http://schemas.microsoft.com/office/drawing/2014/main" id="{6FA545D8-652F-83F8-3659-994745091FA9}"/>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3">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2" name="Picture 11">
              <a:extLst>
                <a:ext uri="{FF2B5EF4-FFF2-40B4-BE49-F238E27FC236}">
                  <a16:creationId xmlns:a16="http://schemas.microsoft.com/office/drawing/2014/main" id="{2C806C20-D521-4EEE-3257-9788886E17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pic>
        <p:nvPicPr>
          <p:cNvPr id="25" name="Picture 24">
            <a:extLst>
              <a:ext uri="{FF2B5EF4-FFF2-40B4-BE49-F238E27FC236}">
                <a16:creationId xmlns:a16="http://schemas.microsoft.com/office/drawing/2014/main" id="{BF176056-E897-23DD-C5E2-9AFD248A2C4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12441" y="354563"/>
            <a:ext cx="2882520" cy="1786177"/>
          </a:xfrm>
          <a:prstGeom prst="rect">
            <a:avLst/>
          </a:prstGeom>
        </p:spPr>
      </p:pic>
      <p:sp>
        <p:nvSpPr>
          <p:cNvPr id="3" name="TextBox 2">
            <a:extLst>
              <a:ext uri="{FF2B5EF4-FFF2-40B4-BE49-F238E27FC236}">
                <a16:creationId xmlns:a16="http://schemas.microsoft.com/office/drawing/2014/main" id="{FDD9F33D-1426-F749-7F5A-EE0ADFE388B2}"/>
              </a:ext>
            </a:extLst>
          </p:cNvPr>
          <p:cNvSpPr txBox="1"/>
          <p:nvPr userDrawn="1"/>
        </p:nvSpPr>
        <p:spPr>
          <a:xfrm>
            <a:off x="3316332" y="10075503"/>
            <a:ext cx="3653507" cy="461665"/>
          </a:xfrm>
          <a:prstGeom prst="rect">
            <a:avLst/>
          </a:prstGeom>
          <a:noFill/>
        </p:spPr>
        <p:txBody>
          <a:bodyPr wrap="square" rtlCol="0">
            <a:spAutoFit/>
          </a:bodyPr>
          <a:lstStyle/>
          <a:p>
            <a:pPr algn="just"/>
            <a:r>
              <a:rPr lang="en-IE" sz="800">
                <a:solidFill>
                  <a:srgbClr val="459597"/>
                </a:solidFill>
                <a:latin typeface="Calibri" panose="020F0502020204030204" pitchFamily="34" charset="0"/>
                <a:ea typeface="Calibri" panose="020F0502020204030204" pitchFamily="34" charset="0"/>
                <a:cs typeface="Calibri" panose="020F0502020204030204" pitchFamily="34" charset="0"/>
              </a:rPr>
              <a:t>* Please be mindful of ink and paper usage by printing only what you need to print, print in greyscale or black and white rather than in colour. Print on both sides of the paper (duplex) and if you can print multiple slides or pages on one page.</a:t>
            </a:r>
          </a:p>
        </p:txBody>
      </p:sp>
    </p:spTree>
    <p:extLst>
      <p:ext uri="{BB962C8B-B14F-4D97-AF65-F5344CB8AC3E}">
        <p14:creationId xmlns:p14="http://schemas.microsoft.com/office/powerpoint/2010/main" val="2715723452"/>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ext only slide 02">
    <p:spTree>
      <p:nvGrpSpPr>
        <p:cNvPr id="1" name=""/>
        <p:cNvGrpSpPr/>
        <p:nvPr/>
      </p:nvGrpSpPr>
      <p:grpSpPr>
        <a:xfrm>
          <a:off x="0" y="0"/>
          <a:ext cx="0" cy="0"/>
          <a:chOff x="0" y="0"/>
          <a:chExt cx="0" cy="0"/>
        </a:xfrm>
      </p:grpSpPr>
      <p:sp>
        <p:nvSpPr>
          <p:cNvPr id="15" name="Round Single Corner Rectangle 14">
            <a:extLst>
              <a:ext uri="{FF2B5EF4-FFF2-40B4-BE49-F238E27FC236}">
                <a16:creationId xmlns:a16="http://schemas.microsoft.com/office/drawing/2014/main" id="{66F866B5-4510-6F87-0F19-46862CAC3CD0}"/>
              </a:ext>
            </a:extLst>
          </p:cNvPr>
          <p:cNvSpPr/>
          <p:nvPr userDrawn="1"/>
        </p:nvSpPr>
        <p:spPr>
          <a:xfrm rot="5400000" flipH="1">
            <a:off x="3101745" y="-2926933"/>
            <a:ext cx="1059306" cy="7262796"/>
          </a:xfrm>
          <a:prstGeom prst="round1Rect">
            <a:avLst>
              <a:gd name="adj" fmla="val 50000"/>
            </a:avLst>
          </a:prstGeom>
          <a:solidFill>
            <a:srgbClr val="459597"/>
          </a:solidFill>
          <a:ln w="24491" cap="flat">
            <a:noFill/>
            <a:prstDash val="solid"/>
            <a:miter/>
          </a:ln>
        </p:spPr>
        <p:txBody>
          <a:bodyPr wrap="square" rtlCol="0" anchor="ctr">
            <a:noAutofit/>
          </a:bodyPr>
          <a:lstStyle/>
          <a:p>
            <a:endParaRPr lang="en-US" sz="1879" b="0" i="0">
              <a:latin typeface="Calibri" panose="020F0502020204030204" pitchFamily="34" charset="0"/>
            </a:endParaRPr>
          </a:p>
        </p:txBody>
      </p:sp>
      <p:sp>
        <p:nvSpPr>
          <p:cNvPr id="10" name="Text Placeholder 32">
            <a:extLst>
              <a:ext uri="{FF2B5EF4-FFF2-40B4-BE49-F238E27FC236}">
                <a16:creationId xmlns:a16="http://schemas.microsoft.com/office/drawing/2014/main" id="{118DF27E-29F8-C761-0087-6440811C0748}"/>
              </a:ext>
            </a:extLst>
          </p:cNvPr>
          <p:cNvSpPr>
            <a:spLocks noGrp="1"/>
          </p:cNvSpPr>
          <p:nvPr>
            <p:ph type="body" sz="quarter" idx="58" hasCustomPrompt="1"/>
          </p:nvPr>
        </p:nvSpPr>
        <p:spPr>
          <a:xfrm>
            <a:off x="611189" y="764823"/>
            <a:ext cx="5864720" cy="355435"/>
          </a:xfrm>
          <a:prstGeom prst="rect">
            <a:avLst/>
          </a:prstGeom>
        </p:spPr>
        <p:txBody>
          <a:bodyPr anchor="ctr">
            <a:noAutofit/>
          </a:bodyPr>
          <a:lstStyle>
            <a:lvl1pPr marL="0" indent="0" algn="l">
              <a:lnSpc>
                <a:spcPts val="1449"/>
              </a:lnSpc>
              <a:spcBef>
                <a:spcPts val="0"/>
              </a:spcBef>
              <a:buNone/>
              <a:defRPr lang="en-IE" sz="1400" b="1" i="0" u="none" strike="noStrike" smtClean="0">
                <a:solidFill>
                  <a:schemeClr val="bg1"/>
                </a:solidFill>
                <a:effectLst/>
                <a:latin typeface="Calibri" panose="020F050202020403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GB"/>
              <a:t>Describe the intervention</a:t>
            </a:r>
          </a:p>
        </p:txBody>
      </p:sp>
      <p:sp>
        <p:nvSpPr>
          <p:cNvPr id="11" name="Text Placeholder 32">
            <a:extLst>
              <a:ext uri="{FF2B5EF4-FFF2-40B4-BE49-F238E27FC236}">
                <a16:creationId xmlns:a16="http://schemas.microsoft.com/office/drawing/2014/main" id="{2278FA30-9758-FDA0-3009-66686B10C188}"/>
              </a:ext>
            </a:extLst>
          </p:cNvPr>
          <p:cNvSpPr>
            <a:spLocks noGrp="1"/>
          </p:cNvSpPr>
          <p:nvPr>
            <p:ph type="body" sz="quarter" idx="32" hasCustomPrompt="1"/>
          </p:nvPr>
        </p:nvSpPr>
        <p:spPr>
          <a:xfrm>
            <a:off x="611188" y="1449081"/>
            <a:ext cx="6516687" cy="2798453"/>
          </a:xfrm>
          <a:prstGeom prst="rect">
            <a:avLst/>
          </a:prstGeom>
        </p:spPr>
        <p:txBody>
          <a:bodyPr numCol="1" spcCol="288000" anchor="t">
            <a:noAutofit/>
          </a:bodyPr>
          <a:lstStyle>
            <a:lvl1pPr marL="0" indent="0" algn="just">
              <a:lnSpc>
                <a:spcPct val="100000"/>
              </a:lnSpc>
              <a:spcBef>
                <a:spcPts val="0"/>
              </a:spcBef>
              <a:buNone/>
              <a:defRPr lang="en-US" sz="1200" b="0" i="0" kern="1200" dirty="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Click to type </a:t>
            </a:r>
            <a:endParaRPr lang="en-US"/>
          </a:p>
        </p:txBody>
      </p:sp>
      <p:sp>
        <p:nvSpPr>
          <p:cNvPr id="18" name="Round Single Corner Rectangle 17">
            <a:extLst>
              <a:ext uri="{FF2B5EF4-FFF2-40B4-BE49-F238E27FC236}">
                <a16:creationId xmlns:a16="http://schemas.microsoft.com/office/drawing/2014/main" id="{962EB6B9-79EA-C6BB-3227-25C0687D824C}"/>
              </a:ext>
            </a:extLst>
          </p:cNvPr>
          <p:cNvSpPr/>
          <p:nvPr userDrawn="1"/>
        </p:nvSpPr>
        <p:spPr>
          <a:xfrm rot="5400000" flipH="1">
            <a:off x="3101744" y="2352112"/>
            <a:ext cx="1059308" cy="7262796"/>
          </a:xfrm>
          <a:prstGeom prst="round1Rect">
            <a:avLst>
              <a:gd name="adj" fmla="val 50000"/>
            </a:avLst>
          </a:prstGeom>
          <a:solidFill>
            <a:srgbClr val="EC7C69"/>
          </a:solidFill>
          <a:ln w="24491" cap="flat">
            <a:noFill/>
            <a:prstDash val="solid"/>
            <a:miter/>
          </a:ln>
        </p:spPr>
        <p:txBody>
          <a:bodyPr wrap="square" rtlCol="0" anchor="ctr">
            <a:noAutofit/>
          </a:bodyPr>
          <a:lstStyle/>
          <a:p>
            <a:endParaRPr lang="en-US" sz="1879" b="0" i="0">
              <a:latin typeface="Calibri" panose="020F0502020204030204" pitchFamily="34" charset="0"/>
            </a:endParaRPr>
          </a:p>
        </p:txBody>
      </p:sp>
      <p:sp>
        <p:nvSpPr>
          <p:cNvPr id="19" name="Text Placeholder 32">
            <a:extLst>
              <a:ext uri="{FF2B5EF4-FFF2-40B4-BE49-F238E27FC236}">
                <a16:creationId xmlns:a16="http://schemas.microsoft.com/office/drawing/2014/main" id="{E0F821FF-FD52-8BEF-9C2C-3EEB66705E95}"/>
              </a:ext>
            </a:extLst>
          </p:cNvPr>
          <p:cNvSpPr>
            <a:spLocks noGrp="1"/>
          </p:cNvSpPr>
          <p:nvPr>
            <p:ph type="body" sz="quarter" idx="60" hasCustomPrompt="1"/>
          </p:nvPr>
        </p:nvSpPr>
        <p:spPr>
          <a:xfrm>
            <a:off x="611189" y="6043868"/>
            <a:ext cx="5864720" cy="355435"/>
          </a:xfrm>
          <a:prstGeom prst="rect">
            <a:avLst/>
          </a:prstGeom>
        </p:spPr>
        <p:txBody>
          <a:bodyPr anchor="ctr">
            <a:noAutofit/>
          </a:bodyPr>
          <a:lstStyle>
            <a:lvl1pPr marL="0" indent="0" algn="l">
              <a:lnSpc>
                <a:spcPts val="1449"/>
              </a:lnSpc>
              <a:spcBef>
                <a:spcPts val="0"/>
              </a:spcBef>
              <a:buNone/>
              <a:defRPr lang="en-IE" sz="1400" b="1" i="0" u="none" strike="noStrike" smtClean="0">
                <a:solidFill>
                  <a:schemeClr val="bg1"/>
                </a:solidFill>
                <a:effectLst/>
                <a:latin typeface="Calibri" panose="020F050202020403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GB"/>
              <a:t>Describe the outcome</a:t>
            </a:r>
          </a:p>
        </p:txBody>
      </p:sp>
      <p:sp>
        <p:nvSpPr>
          <p:cNvPr id="20" name="Text Placeholder 32">
            <a:extLst>
              <a:ext uri="{FF2B5EF4-FFF2-40B4-BE49-F238E27FC236}">
                <a16:creationId xmlns:a16="http://schemas.microsoft.com/office/drawing/2014/main" id="{433B4E02-A7D5-851C-7941-8EF9DFAAC998}"/>
              </a:ext>
            </a:extLst>
          </p:cNvPr>
          <p:cNvSpPr>
            <a:spLocks noGrp="1"/>
          </p:cNvSpPr>
          <p:nvPr>
            <p:ph type="body" sz="quarter" idx="61" hasCustomPrompt="1"/>
          </p:nvPr>
        </p:nvSpPr>
        <p:spPr>
          <a:xfrm>
            <a:off x="611188" y="6728127"/>
            <a:ext cx="6516687" cy="2798453"/>
          </a:xfrm>
          <a:prstGeom prst="rect">
            <a:avLst/>
          </a:prstGeom>
        </p:spPr>
        <p:txBody>
          <a:bodyPr numCol="1" spcCol="288000" anchor="t">
            <a:noAutofit/>
          </a:bodyPr>
          <a:lstStyle>
            <a:lvl1pPr marL="0" indent="0" algn="just">
              <a:lnSpc>
                <a:spcPct val="100000"/>
              </a:lnSpc>
              <a:spcBef>
                <a:spcPts val="0"/>
              </a:spcBef>
              <a:buNone/>
              <a:defRPr lang="en-US" sz="1200" b="0" i="0" kern="1200" dirty="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Click to type</a:t>
            </a:r>
            <a:endParaRPr lang="en-US"/>
          </a:p>
        </p:txBody>
      </p:sp>
    </p:spTree>
    <p:extLst>
      <p:ext uri="{BB962C8B-B14F-4D97-AF65-F5344CB8AC3E}">
        <p14:creationId xmlns:p14="http://schemas.microsoft.com/office/powerpoint/2010/main" val="1707292540"/>
      </p:ext>
    </p:extLst>
  </p:cSld>
  <p:clrMapOvr>
    <a:masterClrMapping/>
  </p:clrMapOvr>
  <p:extLst>
    <p:ext uri="{DCECCB84-F9BA-43D5-87BE-67443E8EF086}">
      <p15:sldGuideLst xmlns:p15="http://schemas.microsoft.com/office/powerpoint/2012/main">
        <p15:guide id="1" orient="horz" pos="3435">
          <p15:clr>
            <a:srgbClr val="FBAE40"/>
          </p15:clr>
        </p15:guide>
        <p15:guide id="2" pos="244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ext only slide 02">
    <p:spTree>
      <p:nvGrpSpPr>
        <p:cNvPr id="1" name=""/>
        <p:cNvGrpSpPr/>
        <p:nvPr/>
      </p:nvGrpSpPr>
      <p:grpSpPr>
        <a:xfrm>
          <a:off x="0" y="0"/>
          <a:ext cx="0" cy="0"/>
          <a:chOff x="0" y="0"/>
          <a:chExt cx="0" cy="0"/>
        </a:xfrm>
      </p:grpSpPr>
      <p:sp>
        <p:nvSpPr>
          <p:cNvPr id="15" name="Round Single Corner Rectangle 14">
            <a:extLst>
              <a:ext uri="{FF2B5EF4-FFF2-40B4-BE49-F238E27FC236}">
                <a16:creationId xmlns:a16="http://schemas.microsoft.com/office/drawing/2014/main" id="{66F866B5-4510-6F87-0F19-46862CAC3CD0}"/>
              </a:ext>
            </a:extLst>
          </p:cNvPr>
          <p:cNvSpPr/>
          <p:nvPr userDrawn="1"/>
        </p:nvSpPr>
        <p:spPr>
          <a:xfrm rot="5400000" flipH="1">
            <a:off x="3101745" y="-2926933"/>
            <a:ext cx="1059306" cy="7262796"/>
          </a:xfrm>
          <a:prstGeom prst="round1Rect">
            <a:avLst>
              <a:gd name="adj" fmla="val 50000"/>
            </a:avLst>
          </a:prstGeom>
          <a:solidFill>
            <a:srgbClr val="F1B749"/>
          </a:solidFill>
          <a:ln w="24491" cap="flat">
            <a:noFill/>
            <a:prstDash val="solid"/>
            <a:miter/>
          </a:ln>
        </p:spPr>
        <p:txBody>
          <a:bodyPr wrap="square" rtlCol="0" anchor="ctr">
            <a:noAutofit/>
          </a:bodyPr>
          <a:lstStyle/>
          <a:p>
            <a:endParaRPr lang="en-US" sz="1879" b="0" i="0">
              <a:latin typeface="Calibri" panose="020F0502020204030204" pitchFamily="34" charset="0"/>
            </a:endParaRPr>
          </a:p>
        </p:txBody>
      </p:sp>
      <p:sp>
        <p:nvSpPr>
          <p:cNvPr id="10" name="Text Placeholder 32">
            <a:extLst>
              <a:ext uri="{FF2B5EF4-FFF2-40B4-BE49-F238E27FC236}">
                <a16:creationId xmlns:a16="http://schemas.microsoft.com/office/drawing/2014/main" id="{118DF27E-29F8-C761-0087-6440811C0748}"/>
              </a:ext>
            </a:extLst>
          </p:cNvPr>
          <p:cNvSpPr>
            <a:spLocks noGrp="1"/>
          </p:cNvSpPr>
          <p:nvPr>
            <p:ph type="body" sz="quarter" idx="58" hasCustomPrompt="1"/>
          </p:nvPr>
        </p:nvSpPr>
        <p:spPr>
          <a:xfrm>
            <a:off x="611189" y="764823"/>
            <a:ext cx="5864720" cy="355435"/>
          </a:xfrm>
          <a:prstGeom prst="rect">
            <a:avLst/>
          </a:prstGeom>
        </p:spPr>
        <p:txBody>
          <a:bodyPr anchor="ctr">
            <a:noAutofit/>
          </a:bodyPr>
          <a:lstStyle>
            <a:lvl1pPr marL="0" indent="0" algn="l">
              <a:lnSpc>
                <a:spcPts val="1449"/>
              </a:lnSpc>
              <a:spcBef>
                <a:spcPts val="0"/>
              </a:spcBef>
              <a:buNone/>
              <a:defRPr lang="en-IE" sz="1400" b="1" i="0" u="none" strike="noStrike" smtClean="0">
                <a:solidFill>
                  <a:schemeClr val="bg1"/>
                </a:solidFill>
                <a:effectLst/>
                <a:latin typeface="Calibri" panose="020F050202020403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GB"/>
              <a:t>Describe the intervention</a:t>
            </a:r>
          </a:p>
        </p:txBody>
      </p:sp>
      <p:sp>
        <p:nvSpPr>
          <p:cNvPr id="11" name="Text Placeholder 32">
            <a:extLst>
              <a:ext uri="{FF2B5EF4-FFF2-40B4-BE49-F238E27FC236}">
                <a16:creationId xmlns:a16="http://schemas.microsoft.com/office/drawing/2014/main" id="{2278FA30-9758-FDA0-3009-66686B10C188}"/>
              </a:ext>
            </a:extLst>
          </p:cNvPr>
          <p:cNvSpPr>
            <a:spLocks noGrp="1"/>
          </p:cNvSpPr>
          <p:nvPr>
            <p:ph type="body" sz="quarter" idx="32" hasCustomPrompt="1"/>
          </p:nvPr>
        </p:nvSpPr>
        <p:spPr>
          <a:xfrm>
            <a:off x="611188" y="1449081"/>
            <a:ext cx="6516687" cy="2798453"/>
          </a:xfrm>
          <a:prstGeom prst="rect">
            <a:avLst/>
          </a:prstGeom>
        </p:spPr>
        <p:txBody>
          <a:bodyPr numCol="1" spcCol="288000" anchor="t">
            <a:noAutofit/>
          </a:bodyPr>
          <a:lstStyle>
            <a:lvl1pPr marL="0" indent="0" algn="just">
              <a:lnSpc>
                <a:spcPct val="100000"/>
              </a:lnSpc>
              <a:spcBef>
                <a:spcPts val="0"/>
              </a:spcBef>
              <a:buNone/>
              <a:defRPr lang="en-US" sz="1200" b="0" i="0" kern="1200" dirty="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Click to type </a:t>
            </a:r>
            <a:endParaRPr lang="en-US"/>
          </a:p>
        </p:txBody>
      </p:sp>
      <p:sp>
        <p:nvSpPr>
          <p:cNvPr id="18" name="Round Single Corner Rectangle 17">
            <a:extLst>
              <a:ext uri="{FF2B5EF4-FFF2-40B4-BE49-F238E27FC236}">
                <a16:creationId xmlns:a16="http://schemas.microsoft.com/office/drawing/2014/main" id="{962EB6B9-79EA-C6BB-3227-25C0687D824C}"/>
              </a:ext>
            </a:extLst>
          </p:cNvPr>
          <p:cNvSpPr/>
          <p:nvPr userDrawn="1"/>
        </p:nvSpPr>
        <p:spPr>
          <a:xfrm rot="5400000" flipH="1">
            <a:off x="3101744" y="2352112"/>
            <a:ext cx="1059308" cy="7262796"/>
          </a:xfrm>
          <a:prstGeom prst="round1Rect">
            <a:avLst>
              <a:gd name="adj" fmla="val 50000"/>
            </a:avLst>
          </a:prstGeom>
          <a:solidFill>
            <a:srgbClr val="EC7C69"/>
          </a:solidFill>
          <a:ln w="24491" cap="flat">
            <a:noFill/>
            <a:prstDash val="solid"/>
            <a:miter/>
          </a:ln>
        </p:spPr>
        <p:txBody>
          <a:bodyPr wrap="square" rtlCol="0" anchor="ctr">
            <a:noAutofit/>
          </a:bodyPr>
          <a:lstStyle/>
          <a:p>
            <a:endParaRPr lang="en-US" sz="1879" b="0" i="0">
              <a:latin typeface="Calibri" panose="020F0502020204030204" pitchFamily="34" charset="0"/>
            </a:endParaRPr>
          </a:p>
        </p:txBody>
      </p:sp>
      <p:sp>
        <p:nvSpPr>
          <p:cNvPr id="19" name="Text Placeholder 32">
            <a:extLst>
              <a:ext uri="{FF2B5EF4-FFF2-40B4-BE49-F238E27FC236}">
                <a16:creationId xmlns:a16="http://schemas.microsoft.com/office/drawing/2014/main" id="{E0F821FF-FD52-8BEF-9C2C-3EEB66705E95}"/>
              </a:ext>
            </a:extLst>
          </p:cNvPr>
          <p:cNvSpPr>
            <a:spLocks noGrp="1"/>
          </p:cNvSpPr>
          <p:nvPr>
            <p:ph type="body" sz="quarter" idx="60" hasCustomPrompt="1"/>
          </p:nvPr>
        </p:nvSpPr>
        <p:spPr>
          <a:xfrm>
            <a:off x="611189" y="6043868"/>
            <a:ext cx="5864720" cy="355435"/>
          </a:xfrm>
          <a:prstGeom prst="rect">
            <a:avLst/>
          </a:prstGeom>
        </p:spPr>
        <p:txBody>
          <a:bodyPr anchor="ctr">
            <a:noAutofit/>
          </a:bodyPr>
          <a:lstStyle>
            <a:lvl1pPr marL="0" indent="0" algn="l">
              <a:lnSpc>
                <a:spcPts val="1449"/>
              </a:lnSpc>
              <a:spcBef>
                <a:spcPts val="0"/>
              </a:spcBef>
              <a:buNone/>
              <a:defRPr lang="en-IE" sz="1400" b="1" i="0" u="none" strike="noStrike" smtClean="0">
                <a:solidFill>
                  <a:schemeClr val="bg1"/>
                </a:solidFill>
                <a:effectLst/>
                <a:latin typeface="Calibri" panose="020F0502020204030204" pitchFamily="34" charset="0"/>
                <a:cs typeface="Calibri" panose="020F0502020204030204" pitchFamily="34" charset="0"/>
              </a:defRPr>
            </a:lvl1pPr>
            <a:lvl2pPr marL="393391" indent="0">
              <a:buNone/>
              <a:defRPr sz="3331">
                <a:solidFill>
                  <a:srgbClr val="011E3B"/>
                </a:solidFill>
                <a:latin typeface="Montserrat" pitchFamily="2" charset="77"/>
              </a:defRPr>
            </a:lvl2pPr>
            <a:lvl3pPr marL="786782" indent="0">
              <a:buNone/>
              <a:defRPr sz="3331">
                <a:solidFill>
                  <a:srgbClr val="011E3B"/>
                </a:solidFill>
                <a:latin typeface="Montserrat" pitchFamily="2" charset="77"/>
              </a:defRPr>
            </a:lvl3pPr>
            <a:lvl4pPr marL="1180173" indent="0">
              <a:buNone/>
              <a:defRPr sz="3331">
                <a:solidFill>
                  <a:srgbClr val="011E3B"/>
                </a:solidFill>
                <a:latin typeface="Montserrat" pitchFamily="2" charset="77"/>
              </a:defRPr>
            </a:lvl4pPr>
            <a:lvl5pPr marL="1573566" indent="0">
              <a:buNone/>
              <a:defRPr sz="3331">
                <a:solidFill>
                  <a:srgbClr val="011E3B"/>
                </a:solidFill>
                <a:latin typeface="Montserrat" pitchFamily="2" charset="77"/>
              </a:defRPr>
            </a:lvl5pPr>
          </a:lstStyle>
          <a:p>
            <a:pPr lvl="0"/>
            <a:r>
              <a:rPr lang="en-GB"/>
              <a:t>Describe the outcome</a:t>
            </a:r>
          </a:p>
        </p:txBody>
      </p:sp>
      <p:sp>
        <p:nvSpPr>
          <p:cNvPr id="20" name="Text Placeholder 32">
            <a:extLst>
              <a:ext uri="{FF2B5EF4-FFF2-40B4-BE49-F238E27FC236}">
                <a16:creationId xmlns:a16="http://schemas.microsoft.com/office/drawing/2014/main" id="{433B4E02-A7D5-851C-7941-8EF9DFAAC998}"/>
              </a:ext>
            </a:extLst>
          </p:cNvPr>
          <p:cNvSpPr>
            <a:spLocks noGrp="1"/>
          </p:cNvSpPr>
          <p:nvPr>
            <p:ph type="body" sz="quarter" idx="61" hasCustomPrompt="1"/>
          </p:nvPr>
        </p:nvSpPr>
        <p:spPr>
          <a:xfrm>
            <a:off x="611188" y="6728127"/>
            <a:ext cx="6516687" cy="2798453"/>
          </a:xfrm>
          <a:prstGeom prst="rect">
            <a:avLst/>
          </a:prstGeom>
        </p:spPr>
        <p:txBody>
          <a:bodyPr numCol="1" spcCol="288000" anchor="t">
            <a:noAutofit/>
          </a:bodyPr>
          <a:lstStyle>
            <a:lvl1pPr marL="0" indent="0" algn="just">
              <a:lnSpc>
                <a:spcPct val="100000"/>
              </a:lnSpc>
              <a:spcBef>
                <a:spcPts val="0"/>
              </a:spcBef>
              <a:buNone/>
              <a:defRPr lang="en-US" sz="1200" b="0" i="0" kern="1200" dirty="0">
                <a:solidFill>
                  <a:schemeClr val="tx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Click to type</a:t>
            </a:r>
            <a:endParaRPr lang="en-US"/>
          </a:p>
        </p:txBody>
      </p:sp>
    </p:spTree>
    <p:extLst>
      <p:ext uri="{BB962C8B-B14F-4D97-AF65-F5344CB8AC3E}">
        <p14:creationId xmlns:p14="http://schemas.microsoft.com/office/powerpoint/2010/main" val="718500855"/>
      </p:ext>
    </p:extLst>
  </p:cSld>
  <p:clrMapOvr>
    <a:masterClrMapping/>
  </p:clrMapOvr>
  <p:extLst>
    <p:ext uri="{DCECCB84-F9BA-43D5-87BE-67443E8EF086}">
      <p15:sldGuideLst xmlns:p15="http://schemas.microsoft.com/office/powerpoint/2012/main">
        <p15:guide id="1" orient="horz" pos="3435">
          <p15:clr>
            <a:srgbClr val="FBAE40"/>
          </p15:clr>
        </p15:guide>
        <p15:guide id="2" pos="244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Photo Slide 2">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BBF513EF-4080-1659-7751-FCB108A018E0}"/>
              </a:ext>
            </a:extLst>
          </p:cNvPr>
          <p:cNvSpPr>
            <a:spLocks noGrp="1"/>
          </p:cNvSpPr>
          <p:nvPr>
            <p:ph type="body" sz="quarter" idx="30" hasCustomPrompt="1"/>
          </p:nvPr>
        </p:nvSpPr>
        <p:spPr>
          <a:xfrm>
            <a:off x="544826" y="753772"/>
            <a:ext cx="6685917" cy="758619"/>
          </a:xfrm>
        </p:spPr>
        <p:txBody>
          <a:bodyPr>
            <a:noAutofit/>
          </a:bodyPr>
          <a:lstStyle>
            <a:lvl1pPr marL="0" indent="0" algn="l">
              <a:buNone/>
              <a:defRPr sz="2959" b="1" i="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YOUR HEADING</a:t>
            </a:r>
            <a:endParaRPr lang="en-US"/>
          </a:p>
        </p:txBody>
      </p:sp>
      <p:sp>
        <p:nvSpPr>
          <p:cNvPr id="5" name="Text Placeholder 32">
            <a:extLst>
              <a:ext uri="{FF2B5EF4-FFF2-40B4-BE49-F238E27FC236}">
                <a16:creationId xmlns:a16="http://schemas.microsoft.com/office/drawing/2014/main" id="{A1F3232A-DA7B-1D25-2611-8D7BF1BBFEBB}"/>
              </a:ext>
            </a:extLst>
          </p:cNvPr>
          <p:cNvSpPr>
            <a:spLocks noGrp="1"/>
          </p:cNvSpPr>
          <p:nvPr>
            <p:ph type="body" sz="quarter" idx="47" hasCustomPrompt="1"/>
          </p:nvPr>
        </p:nvSpPr>
        <p:spPr>
          <a:xfrm>
            <a:off x="537058" y="1775564"/>
            <a:ext cx="6685917" cy="758619"/>
          </a:xfrm>
        </p:spPr>
        <p:txBody>
          <a:bodyPr>
            <a:noAutofit/>
          </a:bodyPr>
          <a:lstStyle>
            <a:lvl1pPr marL="0" indent="0" algn="l">
              <a:buNone/>
              <a:defRPr sz="1836" b="1" i="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Sub-Heading</a:t>
            </a:r>
          </a:p>
        </p:txBody>
      </p:sp>
      <p:sp>
        <p:nvSpPr>
          <p:cNvPr id="6" name="Text Placeholder 32">
            <a:extLst>
              <a:ext uri="{FF2B5EF4-FFF2-40B4-BE49-F238E27FC236}">
                <a16:creationId xmlns:a16="http://schemas.microsoft.com/office/drawing/2014/main" id="{E6C25261-36F8-F4D5-1B70-BAEF51BC48BA}"/>
              </a:ext>
            </a:extLst>
          </p:cNvPr>
          <p:cNvSpPr>
            <a:spLocks noGrp="1"/>
          </p:cNvSpPr>
          <p:nvPr>
            <p:ph type="body" sz="quarter" idx="48" hasCustomPrompt="1"/>
          </p:nvPr>
        </p:nvSpPr>
        <p:spPr>
          <a:xfrm>
            <a:off x="544827" y="3048875"/>
            <a:ext cx="6685916" cy="6977903"/>
          </a:xfrm>
        </p:spPr>
        <p:txBody>
          <a:bodyPr numCol="2" spcCol="288000" anchor="t">
            <a:noAutofit/>
          </a:bodyPr>
          <a:lstStyle>
            <a:lvl1pPr marL="0" indent="0" algn="l">
              <a:lnSpc>
                <a:spcPct val="100000"/>
              </a:lnSpc>
              <a:spcBef>
                <a:spcPts val="0"/>
              </a:spcBef>
              <a:buNone/>
              <a:defRPr sz="1122" b="0" i="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Click to type</a:t>
            </a:r>
            <a:endParaRPr lang="en-US"/>
          </a:p>
        </p:txBody>
      </p:sp>
    </p:spTree>
    <p:extLst>
      <p:ext uri="{BB962C8B-B14F-4D97-AF65-F5344CB8AC3E}">
        <p14:creationId xmlns:p14="http://schemas.microsoft.com/office/powerpoint/2010/main" val="213366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3">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0B3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33561007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age 4">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AB29E84A-2799-917D-3275-1738AD6F86EA}"/>
              </a:ext>
            </a:extLst>
          </p:cNvPr>
          <p:cNvSpPr/>
          <p:nvPr userDrawn="1"/>
        </p:nvSpPr>
        <p:spPr>
          <a:xfrm rot="16200000">
            <a:off x="5288995" y="9195193"/>
            <a:ext cx="297258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99" name="Freeform 98">
            <a:extLst>
              <a:ext uri="{FF2B5EF4-FFF2-40B4-BE49-F238E27FC236}">
                <a16:creationId xmlns:a16="http://schemas.microsoft.com/office/drawing/2014/main" id="{4914BEE7-CCF7-21DC-D78D-1AA5C53E0F01}"/>
              </a:ext>
            </a:extLst>
          </p:cNvPr>
          <p:cNvSpPr/>
          <p:nvPr userDrawn="1"/>
        </p:nvSpPr>
        <p:spPr>
          <a:xfrm>
            <a:off x="252084" y="2534422"/>
            <a:ext cx="3184798"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object 3">
            <a:extLst>
              <a:ext uri="{FF2B5EF4-FFF2-40B4-BE49-F238E27FC236}">
                <a16:creationId xmlns:a16="http://schemas.microsoft.com/office/drawing/2014/main" id="{C2F2CA2F-7C9A-0C44-FDF1-7D541FBCEAB9}"/>
              </a:ext>
            </a:extLst>
          </p:cNvPr>
          <p:cNvSpPr/>
          <p:nvPr userDrawn="1"/>
        </p:nvSpPr>
        <p:spPr>
          <a:xfrm rot="16200000">
            <a:off x="1985221"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2" name="Picture Placeholder 21">
            <a:extLst>
              <a:ext uri="{FF2B5EF4-FFF2-40B4-BE49-F238E27FC236}">
                <a16:creationId xmlns:a16="http://schemas.microsoft.com/office/drawing/2014/main" id="{DB06D2A0-4B84-E001-39E9-20A3B12363B4}"/>
              </a:ext>
            </a:extLst>
          </p:cNvPr>
          <p:cNvSpPr>
            <a:spLocks noGrp="1"/>
          </p:cNvSpPr>
          <p:nvPr>
            <p:ph type="pic" sz="quarter" idx="10"/>
          </p:nvPr>
        </p:nvSpPr>
        <p:spPr>
          <a:xfrm>
            <a:off x="252083" y="0"/>
            <a:ext cx="3184799" cy="3351974"/>
          </a:xfrm>
          <a:custGeom>
            <a:avLst/>
            <a:gdLst>
              <a:gd name="connsiteX0" fmla="*/ 0 w 3184799"/>
              <a:gd name="connsiteY0" fmla="*/ 0 h 3351974"/>
              <a:gd name="connsiteX1" fmla="*/ 3184799 w 3184799"/>
              <a:gd name="connsiteY1" fmla="*/ 0 h 3351974"/>
              <a:gd name="connsiteX2" fmla="*/ 3184799 w 3184799"/>
              <a:gd name="connsiteY2" fmla="*/ 30 h 3351974"/>
              <a:gd name="connsiteX3" fmla="*/ 2995870 w 3184799"/>
              <a:gd name="connsiteY3" fmla="*/ 30 h 3351974"/>
              <a:gd name="connsiteX4" fmla="*/ 2995870 w 3184799"/>
              <a:gd name="connsiteY4" fmla="*/ 18221 h 3351974"/>
              <a:gd name="connsiteX5" fmla="*/ 2995869 w 3184799"/>
              <a:gd name="connsiteY5" fmla="*/ 18221 h 3351974"/>
              <a:gd name="connsiteX6" fmla="*/ 2995869 w 3184799"/>
              <a:gd name="connsiteY6" fmla="*/ 2977917 h 3351974"/>
              <a:gd name="connsiteX7" fmla="*/ 3184799 w 3184799"/>
              <a:gd name="connsiteY7" fmla="*/ 2977917 h 3351974"/>
              <a:gd name="connsiteX8" fmla="*/ 3184799 w 3184799"/>
              <a:gd name="connsiteY8" fmla="*/ 3351974 h 3351974"/>
              <a:gd name="connsiteX9" fmla="*/ 0 w 3184799"/>
              <a:gd name="connsiteY9"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4799" h="3351974">
                <a:moveTo>
                  <a:pt x="0" y="0"/>
                </a:moveTo>
                <a:lnTo>
                  <a:pt x="3184799" y="0"/>
                </a:lnTo>
                <a:lnTo>
                  <a:pt x="3184799" y="30"/>
                </a:lnTo>
                <a:lnTo>
                  <a:pt x="2995870" y="30"/>
                </a:lnTo>
                <a:lnTo>
                  <a:pt x="2995870" y="18221"/>
                </a:lnTo>
                <a:lnTo>
                  <a:pt x="2995869" y="18221"/>
                </a:lnTo>
                <a:lnTo>
                  <a:pt x="2995869" y="2977917"/>
                </a:lnTo>
                <a:lnTo>
                  <a:pt x="3184799" y="2977917"/>
                </a:lnTo>
                <a:lnTo>
                  <a:pt x="3184799"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09" name="Text Placeholder 32">
            <a:extLst>
              <a:ext uri="{FF2B5EF4-FFF2-40B4-BE49-F238E27FC236}">
                <a16:creationId xmlns:a16="http://schemas.microsoft.com/office/drawing/2014/main" id="{065582F4-ADEC-4E90-4EFD-062633A234AC}"/>
              </a:ext>
            </a:extLst>
          </p:cNvPr>
          <p:cNvSpPr>
            <a:spLocks noGrp="1"/>
          </p:cNvSpPr>
          <p:nvPr>
            <p:ph type="body" sz="quarter" idx="18" hasCustomPrompt="1"/>
          </p:nvPr>
        </p:nvSpPr>
        <p:spPr>
          <a:xfrm>
            <a:off x="267584" y="4256503"/>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10" name="Text Placeholder 32">
            <a:extLst>
              <a:ext uri="{FF2B5EF4-FFF2-40B4-BE49-F238E27FC236}">
                <a16:creationId xmlns:a16="http://schemas.microsoft.com/office/drawing/2014/main" id="{1B48C6CA-393C-68F1-AC82-5971162B19BE}"/>
              </a:ext>
            </a:extLst>
          </p:cNvPr>
          <p:cNvSpPr>
            <a:spLocks noGrp="1"/>
          </p:cNvSpPr>
          <p:nvPr>
            <p:ph type="body" sz="quarter" idx="19" hasCustomPrompt="1"/>
          </p:nvPr>
        </p:nvSpPr>
        <p:spPr>
          <a:xfrm>
            <a:off x="2810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12" name="Text Placeholder 32">
            <a:extLst>
              <a:ext uri="{FF2B5EF4-FFF2-40B4-BE49-F238E27FC236}">
                <a16:creationId xmlns:a16="http://schemas.microsoft.com/office/drawing/2014/main" id="{90959F91-8D29-ABCF-CC80-6583C8837E27}"/>
              </a:ext>
            </a:extLst>
          </p:cNvPr>
          <p:cNvSpPr>
            <a:spLocks noGrp="1"/>
          </p:cNvSpPr>
          <p:nvPr>
            <p:ph type="body" sz="quarter" idx="20" hasCustomPrompt="1"/>
          </p:nvPr>
        </p:nvSpPr>
        <p:spPr>
          <a:xfrm>
            <a:off x="9290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18" name="Straight Connector 117">
            <a:extLst>
              <a:ext uri="{FF2B5EF4-FFF2-40B4-BE49-F238E27FC236}">
                <a16:creationId xmlns:a16="http://schemas.microsoft.com/office/drawing/2014/main" id="{B482C8FD-DBA7-0C36-E9A5-8D0A5C176287}"/>
              </a:ext>
            </a:extLst>
          </p:cNvPr>
          <p:cNvCxnSpPr>
            <a:cxnSpLocks/>
          </p:cNvCxnSpPr>
          <p:nvPr userDrawn="1"/>
        </p:nvCxnSpPr>
        <p:spPr>
          <a:xfrm flipV="1">
            <a:off x="252083" y="4161908"/>
            <a:ext cx="3184799" cy="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1" name="Text Placeholder 32">
            <a:extLst>
              <a:ext uri="{FF2B5EF4-FFF2-40B4-BE49-F238E27FC236}">
                <a16:creationId xmlns:a16="http://schemas.microsoft.com/office/drawing/2014/main" id="{4B5A5912-C831-40D0-6683-5794DD3E4CC5}"/>
              </a:ext>
            </a:extLst>
          </p:cNvPr>
          <p:cNvSpPr>
            <a:spLocks noGrp="1"/>
          </p:cNvSpPr>
          <p:nvPr>
            <p:ph type="body" sz="quarter" idx="42" hasCustomPrompt="1"/>
          </p:nvPr>
        </p:nvSpPr>
        <p:spPr>
          <a:xfrm rot="16200000">
            <a:off x="4052989" y="276457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
        <p:nvSpPr>
          <p:cNvPr id="4" name="Freeform 3">
            <a:extLst>
              <a:ext uri="{FF2B5EF4-FFF2-40B4-BE49-F238E27FC236}">
                <a16:creationId xmlns:a16="http://schemas.microsoft.com/office/drawing/2014/main" id="{304BC7D8-32F6-0916-16A5-5AA528651211}"/>
              </a:ext>
            </a:extLst>
          </p:cNvPr>
          <p:cNvSpPr/>
          <p:nvPr userDrawn="1"/>
        </p:nvSpPr>
        <p:spPr>
          <a:xfrm rot="10800000">
            <a:off x="3625633" y="2739358"/>
            <a:ext cx="3169299" cy="4828073"/>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4">
            <a:extLst>
              <a:ext uri="{FF2B5EF4-FFF2-40B4-BE49-F238E27FC236}">
                <a16:creationId xmlns:a16="http://schemas.microsoft.com/office/drawing/2014/main" id="{4D710021-5A33-7699-C19B-06D76AA74E5A}"/>
              </a:ext>
            </a:extLst>
          </p:cNvPr>
          <p:cNvSpPr>
            <a:spLocks noGrp="1"/>
          </p:cNvSpPr>
          <p:nvPr>
            <p:ph type="pic" sz="quarter" idx="43"/>
          </p:nvPr>
        </p:nvSpPr>
        <p:spPr>
          <a:xfrm>
            <a:off x="3625635" y="7555739"/>
            <a:ext cx="3164439" cy="3351974"/>
          </a:xfrm>
          <a:custGeom>
            <a:avLst/>
            <a:gdLst>
              <a:gd name="connsiteX0" fmla="*/ 0 w 3164439"/>
              <a:gd name="connsiteY0" fmla="*/ 0 h 3351974"/>
              <a:gd name="connsiteX1" fmla="*/ 3164439 w 3164439"/>
              <a:gd name="connsiteY1" fmla="*/ 0 h 3351974"/>
              <a:gd name="connsiteX2" fmla="*/ 3164439 w 3164439"/>
              <a:gd name="connsiteY2" fmla="*/ 379428 h 3351974"/>
              <a:gd name="connsiteX3" fmla="*/ 2923421 w 3164439"/>
              <a:gd name="connsiteY3" fmla="*/ 379428 h 3351974"/>
              <a:gd name="connsiteX4" fmla="*/ 2923421 w 3164439"/>
              <a:gd name="connsiteY4" fmla="*/ 383444 h 3351974"/>
              <a:gd name="connsiteX5" fmla="*/ 2923421 w 3164439"/>
              <a:gd name="connsiteY5" fmla="*/ 3343140 h 3351974"/>
              <a:gd name="connsiteX6" fmla="*/ 2923421 w 3164439"/>
              <a:gd name="connsiteY6" fmla="*/ 3351974 h 3351974"/>
              <a:gd name="connsiteX7" fmla="*/ 0 w 3164439"/>
              <a:gd name="connsiteY7" fmla="*/ 3351974 h 335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4439" h="3351974">
                <a:moveTo>
                  <a:pt x="0" y="0"/>
                </a:moveTo>
                <a:lnTo>
                  <a:pt x="3164439" y="0"/>
                </a:lnTo>
                <a:lnTo>
                  <a:pt x="3164439" y="379428"/>
                </a:lnTo>
                <a:lnTo>
                  <a:pt x="2923421" y="379428"/>
                </a:lnTo>
                <a:lnTo>
                  <a:pt x="2923421" y="383444"/>
                </a:lnTo>
                <a:lnTo>
                  <a:pt x="2923421" y="3343140"/>
                </a:lnTo>
                <a:lnTo>
                  <a:pt x="2923421"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32">
            <a:extLst>
              <a:ext uri="{FF2B5EF4-FFF2-40B4-BE49-F238E27FC236}">
                <a16:creationId xmlns:a16="http://schemas.microsoft.com/office/drawing/2014/main" id="{859AFA7E-8583-D9EF-AF0E-2AC97B6C080C}"/>
              </a:ext>
            </a:extLst>
          </p:cNvPr>
          <p:cNvSpPr>
            <a:spLocks noGrp="1"/>
          </p:cNvSpPr>
          <p:nvPr>
            <p:ph type="body" sz="quarter" idx="44" hasCustomPrompt="1"/>
          </p:nvPr>
        </p:nvSpPr>
        <p:spPr>
          <a:xfrm>
            <a:off x="3625635" y="4258245"/>
            <a:ext cx="3164439"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967FAFC7-FE6D-6B70-07F7-23047A2CFC5F}"/>
              </a:ext>
            </a:extLst>
          </p:cNvPr>
          <p:cNvSpPr>
            <a:spLocks noGrp="1"/>
          </p:cNvSpPr>
          <p:nvPr>
            <p:ph type="body" sz="quarter" idx="45" hasCustomPrompt="1"/>
          </p:nvPr>
        </p:nvSpPr>
        <p:spPr>
          <a:xfrm>
            <a:off x="3639074" y="368955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9" name="Text Placeholder 32">
            <a:extLst>
              <a:ext uri="{FF2B5EF4-FFF2-40B4-BE49-F238E27FC236}">
                <a16:creationId xmlns:a16="http://schemas.microsoft.com/office/drawing/2014/main" id="{686BCDDB-DEA1-6C32-2822-BC40964EBE8D}"/>
              </a:ext>
            </a:extLst>
          </p:cNvPr>
          <p:cNvSpPr>
            <a:spLocks noGrp="1"/>
          </p:cNvSpPr>
          <p:nvPr>
            <p:ph type="body" sz="quarter" idx="46" hasCustomPrompt="1"/>
          </p:nvPr>
        </p:nvSpPr>
        <p:spPr>
          <a:xfrm>
            <a:off x="4287073" y="3852396"/>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4D22323D-4453-9E0B-6A51-95B90C1E2728}"/>
              </a:ext>
            </a:extLst>
          </p:cNvPr>
          <p:cNvCxnSpPr>
            <a:cxnSpLocks/>
          </p:cNvCxnSpPr>
          <p:nvPr userDrawn="1"/>
        </p:nvCxnSpPr>
        <p:spPr>
          <a:xfrm>
            <a:off x="3630493" y="4163650"/>
            <a:ext cx="316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094E6702-C1FB-E7AA-0D92-E695A3D3BDE5}"/>
              </a:ext>
            </a:extLst>
          </p:cNvPr>
          <p:cNvSpPr>
            <a:spLocks noGrp="1"/>
          </p:cNvSpPr>
          <p:nvPr>
            <p:ph type="body" sz="quarter" idx="65" hasCustomPrompt="1"/>
          </p:nvPr>
        </p:nvSpPr>
        <p:spPr>
          <a:xfrm rot="16200000">
            <a:off x="5292001" y="9206819"/>
            <a:ext cx="2972580"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6" name="Text Placeholder 23">
            <a:extLst>
              <a:ext uri="{FF2B5EF4-FFF2-40B4-BE49-F238E27FC236}">
                <a16:creationId xmlns:a16="http://schemas.microsoft.com/office/drawing/2014/main" id="{B7F1F324-0491-0009-10D6-52B2D87CC568}"/>
              </a:ext>
            </a:extLst>
          </p:cNvPr>
          <p:cNvSpPr>
            <a:spLocks noGrp="1"/>
          </p:cNvSpPr>
          <p:nvPr>
            <p:ph type="body" sz="quarter" idx="66" hasCustomPrompt="1"/>
          </p:nvPr>
        </p:nvSpPr>
        <p:spPr>
          <a:xfrm rot="16200000">
            <a:off x="2000326"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 name="Slide Number Placeholder 5">
            <a:extLst>
              <a:ext uri="{FF2B5EF4-FFF2-40B4-BE49-F238E27FC236}">
                <a16:creationId xmlns:a16="http://schemas.microsoft.com/office/drawing/2014/main" id="{100FD883-1CA6-8496-C384-397B345049D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606671813"/>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10040317"/>
            <a:ext cx="679036" cy="867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13852215"/>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8269357"/>
            <a:ext cx="679036" cy="2638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a:t>02</a:t>
            </a:r>
            <a:endParaRPr lang="en-US"/>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07314209"/>
      </p:ext>
    </p:extLst>
  </p:cSld>
  <p:clrMapOvr>
    <a:masterClrMapping/>
  </p:clrMapOvr>
  <p:extLst>
    <p:ext uri="{DCECCB84-F9BA-43D5-87BE-67443E8EF086}">
      <p15:sldGuideLst xmlns:p15="http://schemas.microsoft.com/office/powerpoint/2012/main">
        <p15:guide id="1" orient="horz" pos="3436" userDrawn="1">
          <p15:clr>
            <a:srgbClr val="FBAE40"/>
          </p15:clr>
        </p15:guide>
        <p15:guide id="2" pos="244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FDCCF4-AE43-3073-CE0B-612D7F1C87CB}"/>
              </a:ext>
            </a:extLst>
          </p:cNvPr>
          <p:cNvSpPr/>
          <p:nvPr userDrawn="1"/>
        </p:nvSpPr>
        <p:spPr>
          <a:xfrm>
            <a:off x="7096539" y="8269357"/>
            <a:ext cx="679036" cy="2638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bject 3">
            <a:extLst>
              <a:ext uri="{FF2B5EF4-FFF2-40B4-BE49-F238E27FC236}">
                <a16:creationId xmlns:a16="http://schemas.microsoft.com/office/drawing/2014/main" id="{6161547F-1DDB-A65D-1A30-7A15273340D3}"/>
              </a:ext>
            </a:extLst>
          </p:cNvPr>
          <p:cNvSpPr/>
          <p:nvPr userDrawn="1"/>
        </p:nvSpPr>
        <p:spPr>
          <a:xfrm>
            <a:off x="4797653" y="9587858"/>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F177C31-7C66-2920-9D22-8F763F2390C8}"/>
              </a:ext>
            </a:extLst>
          </p:cNvPr>
          <p:cNvSpPr/>
          <p:nvPr userDrawn="1"/>
        </p:nvSpPr>
        <p:spPr>
          <a:xfrm rot="16200000">
            <a:off x="240973" y="252715"/>
            <a:ext cx="6059603" cy="6541549"/>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FBA63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Picture Placeholder 6">
            <a:extLst>
              <a:ext uri="{FF2B5EF4-FFF2-40B4-BE49-F238E27FC236}">
                <a16:creationId xmlns:a16="http://schemas.microsoft.com/office/drawing/2014/main" id="{EB6C8D44-8298-0076-A0AD-A6D3896A5DF1}"/>
              </a:ext>
            </a:extLst>
          </p:cNvPr>
          <p:cNvSpPr>
            <a:spLocks noGrp="1"/>
          </p:cNvSpPr>
          <p:nvPr>
            <p:ph type="pic" sz="quarter" idx="17"/>
          </p:nvPr>
        </p:nvSpPr>
        <p:spPr>
          <a:xfrm>
            <a:off x="1539057" y="4997827"/>
            <a:ext cx="6236518" cy="4816261"/>
          </a:xfrm>
          <a:custGeom>
            <a:avLst/>
            <a:gdLst>
              <a:gd name="connsiteX0" fmla="*/ 2407573 w 6236518"/>
              <a:gd name="connsiteY0" fmla="*/ 0 h 4816261"/>
              <a:gd name="connsiteX1" fmla="*/ 2543282 w 6236518"/>
              <a:gd name="connsiteY1" fmla="*/ 5026 h 4816261"/>
              <a:gd name="connsiteX2" fmla="*/ 2543282 w 6236518"/>
              <a:gd name="connsiteY2" fmla="*/ 0 h 4816261"/>
              <a:gd name="connsiteX3" fmla="*/ 6236518 w 6236518"/>
              <a:gd name="connsiteY3" fmla="*/ 0 h 4816261"/>
              <a:gd name="connsiteX4" fmla="*/ 6236518 w 6236518"/>
              <a:gd name="connsiteY4" fmla="*/ 4816261 h 4816261"/>
              <a:gd name="connsiteX5" fmla="*/ 6236483 w 6236518"/>
              <a:gd name="connsiteY5" fmla="*/ 4816261 h 4816261"/>
              <a:gd name="connsiteX6" fmla="*/ 6236483 w 6236518"/>
              <a:gd name="connsiteY6" fmla="*/ 4590031 h 4816261"/>
              <a:gd name="connsiteX7" fmla="*/ 3258596 w 6236518"/>
              <a:gd name="connsiteY7" fmla="*/ 4590031 h 4816261"/>
              <a:gd name="connsiteX8" fmla="*/ 3258596 w 6236518"/>
              <a:gd name="connsiteY8" fmla="*/ 4816261 h 4816261"/>
              <a:gd name="connsiteX9" fmla="*/ 2543282 w 6236518"/>
              <a:gd name="connsiteY9" fmla="*/ 4816261 h 4816261"/>
              <a:gd name="connsiteX10" fmla="*/ 2543282 w 6236518"/>
              <a:gd name="connsiteY10" fmla="*/ 4811235 h 4816261"/>
              <a:gd name="connsiteX11" fmla="*/ 2407573 w 6236518"/>
              <a:gd name="connsiteY11" fmla="*/ 4816261 h 4816261"/>
              <a:gd name="connsiteX12" fmla="*/ 0 w 6236518"/>
              <a:gd name="connsiteY12" fmla="*/ 2408131 h 4816261"/>
              <a:gd name="connsiteX13" fmla="*/ 2407573 w 6236518"/>
              <a:gd name="connsiteY13" fmla="*/ 0 h 481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36518" h="4816261">
                <a:moveTo>
                  <a:pt x="2407573" y="0"/>
                </a:moveTo>
                <a:cubicBezTo>
                  <a:pt x="2452808" y="0"/>
                  <a:pt x="2503073" y="0"/>
                  <a:pt x="2543282" y="5026"/>
                </a:cubicBezTo>
                <a:lnTo>
                  <a:pt x="2543282" y="0"/>
                </a:lnTo>
                <a:lnTo>
                  <a:pt x="6236518" y="0"/>
                </a:lnTo>
                <a:lnTo>
                  <a:pt x="6236518" y="4816261"/>
                </a:lnTo>
                <a:lnTo>
                  <a:pt x="6236483" y="4816261"/>
                </a:lnTo>
                <a:lnTo>
                  <a:pt x="6236483" y="4590031"/>
                </a:lnTo>
                <a:lnTo>
                  <a:pt x="3258596" y="4590031"/>
                </a:lnTo>
                <a:lnTo>
                  <a:pt x="3258596" y="4816261"/>
                </a:lnTo>
                <a:lnTo>
                  <a:pt x="2543282" y="4816261"/>
                </a:lnTo>
                <a:lnTo>
                  <a:pt x="2543282" y="4811235"/>
                </a:lnTo>
                <a:cubicBezTo>
                  <a:pt x="2498047" y="4816261"/>
                  <a:pt x="2452808" y="4816261"/>
                  <a:pt x="2407573" y="4816261"/>
                </a:cubicBezTo>
                <a:cubicBezTo>
                  <a:pt x="1075615" y="4816261"/>
                  <a:pt x="0" y="3740397"/>
                  <a:pt x="0" y="2408131"/>
                </a:cubicBezTo>
                <a:cubicBezTo>
                  <a:pt x="0" y="1075868"/>
                  <a:pt x="1080644" y="0"/>
                  <a:pt x="24075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1" name="Text Placeholder 3">
            <a:extLst>
              <a:ext uri="{FF2B5EF4-FFF2-40B4-BE49-F238E27FC236}">
                <a16:creationId xmlns:a16="http://schemas.microsoft.com/office/drawing/2014/main" id="{AF9E94E7-B67B-B2C3-08AA-29482999FD98}"/>
              </a:ext>
            </a:extLst>
          </p:cNvPr>
          <p:cNvSpPr>
            <a:spLocks noGrp="1"/>
          </p:cNvSpPr>
          <p:nvPr>
            <p:ph type="body" sz="quarter" idx="14" hasCustomPrompt="1"/>
          </p:nvPr>
        </p:nvSpPr>
        <p:spPr>
          <a:xfrm>
            <a:off x="573496" y="1220938"/>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a:t>03</a:t>
            </a:r>
            <a:endParaRPr lang="en-US"/>
          </a:p>
        </p:txBody>
      </p:sp>
      <p:sp>
        <p:nvSpPr>
          <p:cNvPr id="12" name="Text Placeholder 3">
            <a:extLst>
              <a:ext uri="{FF2B5EF4-FFF2-40B4-BE49-F238E27FC236}">
                <a16:creationId xmlns:a16="http://schemas.microsoft.com/office/drawing/2014/main" id="{3351AD83-CF31-1B28-D435-CC50B873ACD7}"/>
              </a:ext>
            </a:extLst>
          </p:cNvPr>
          <p:cNvSpPr>
            <a:spLocks noGrp="1"/>
          </p:cNvSpPr>
          <p:nvPr>
            <p:ph type="body" sz="quarter" idx="15" hasCustomPrompt="1"/>
          </p:nvPr>
        </p:nvSpPr>
        <p:spPr>
          <a:xfrm>
            <a:off x="2198723" y="2729581"/>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a:t>divider title</a:t>
            </a:r>
            <a:endParaRPr lang="en-US"/>
          </a:p>
        </p:txBody>
      </p:sp>
      <p:sp>
        <p:nvSpPr>
          <p:cNvPr id="17" name="Freeform 16">
            <a:extLst>
              <a:ext uri="{FF2B5EF4-FFF2-40B4-BE49-F238E27FC236}">
                <a16:creationId xmlns:a16="http://schemas.microsoft.com/office/drawing/2014/main" id="{09C467D8-B7CA-2785-48CF-7AA57B342AD8}"/>
              </a:ext>
            </a:extLst>
          </p:cNvPr>
          <p:cNvSpPr/>
          <p:nvPr userDrawn="1"/>
        </p:nvSpPr>
        <p:spPr>
          <a:xfrm>
            <a:off x="2198723" y="2244631"/>
            <a:ext cx="4068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6ACC6625-EBC3-9D92-F1C9-D6933F9115DF}"/>
              </a:ext>
            </a:extLst>
          </p:cNvPr>
          <p:cNvSpPr>
            <a:spLocks noGrp="1"/>
          </p:cNvSpPr>
          <p:nvPr>
            <p:ph type="body" sz="quarter" idx="66" hasCustomPrompt="1"/>
          </p:nvPr>
        </p:nvSpPr>
        <p:spPr>
          <a:xfrm>
            <a:off x="4812758" y="9596955"/>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26392797"/>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3" name="Text Placeholder 32">
            <a:extLst>
              <a:ext uri="{FF2B5EF4-FFF2-40B4-BE49-F238E27FC236}">
                <a16:creationId xmlns:a16="http://schemas.microsoft.com/office/drawing/2014/main" id="{E04D57CF-E35E-6253-036F-47F3BB777887}"/>
              </a:ext>
            </a:extLst>
          </p:cNvPr>
          <p:cNvSpPr>
            <a:spLocks noGrp="1"/>
          </p:cNvSpPr>
          <p:nvPr>
            <p:ph type="body" sz="quarter" idx="32" hasCustomPrompt="1"/>
          </p:nvPr>
        </p:nvSpPr>
        <p:spPr>
          <a:xfrm>
            <a:off x="599826" y="2898394"/>
            <a:ext cx="6541269" cy="7240156"/>
          </a:xfrm>
          <a:prstGeom prst="rect">
            <a:avLst/>
          </a:prstGeom>
        </p:spPr>
        <p:txBody>
          <a:bodyPr numCol="1" spcCol="288000" anchor="t">
            <a:noAutofit/>
          </a:bodyPr>
          <a:lstStyle>
            <a:lvl1pPr marL="0" indent="0" algn="just">
              <a:lnSpc>
                <a:spcPts val="1220"/>
              </a:lnSpc>
              <a:spcBef>
                <a:spcPts val="0"/>
              </a:spcBef>
              <a:buNone/>
              <a:defRPr sz="1400" b="0" i="0">
                <a:solidFill>
                  <a:schemeClr val="tx1">
                    <a:lumMod val="75000"/>
                    <a:lumOff val="25000"/>
                  </a:schemeClr>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6" name="Text Placeholder 32">
            <a:extLst>
              <a:ext uri="{FF2B5EF4-FFF2-40B4-BE49-F238E27FC236}">
                <a16:creationId xmlns:a16="http://schemas.microsoft.com/office/drawing/2014/main" id="{EF19AA6C-EBB9-F3C6-73A8-88D18AB1C088}"/>
              </a:ext>
            </a:extLst>
          </p:cNvPr>
          <p:cNvSpPr>
            <a:spLocks noGrp="1"/>
          </p:cNvSpPr>
          <p:nvPr>
            <p:ph type="body" sz="quarter" idx="33" hasCustomPrompt="1"/>
          </p:nvPr>
        </p:nvSpPr>
        <p:spPr>
          <a:xfrm>
            <a:off x="634478" y="1335418"/>
            <a:ext cx="6506617" cy="1378032"/>
          </a:xfrm>
          <a:prstGeom prst="rect">
            <a:avLst/>
          </a:prstGeom>
        </p:spPr>
        <p:txBody>
          <a:bodyPr>
            <a:noAutofit/>
          </a:bodyPr>
          <a:lstStyle>
            <a:lvl1pPr marL="0" indent="0" algn="l">
              <a:lnSpc>
                <a:spcPts val="1840"/>
              </a:lnSpc>
              <a:spcBef>
                <a:spcPts val="0"/>
              </a:spcBef>
              <a:buNone/>
              <a:defRPr lang="en-US" sz="1800" b="1" i="0" kern="1200" dirty="0">
                <a:solidFill>
                  <a:srgbClr val="E96751"/>
                </a:solidFill>
                <a:latin typeface="Calibri" panose="020F0502020204030204" pitchFamily="34" charset="0"/>
                <a:ea typeface="+mn-ea"/>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777514" rtl="0" eaLnBrk="1" latinLnBrk="0" hangingPunct="1">
              <a:lnSpc>
                <a:spcPts val="1840"/>
              </a:lnSpc>
              <a:spcBef>
                <a:spcPts val="0"/>
              </a:spcBef>
              <a:buFont typeface="Arial" panose="020B0604020202020204" pitchFamily="34" charset="0"/>
              <a:buNone/>
            </a:pPr>
            <a:r>
              <a:rPr lang="en-GB"/>
              <a:t>Sub-Heading</a:t>
            </a:r>
            <a:endParaRPr lang="en-US"/>
          </a:p>
        </p:txBody>
      </p:sp>
      <p:sp>
        <p:nvSpPr>
          <p:cNvPr id="7" name="Text Placeholder 32">
            <a:extLst>
              <a:ext uri="{FF2B5EF4-FFF2-40B4-BE49-F238E27FC236}">
                <a16:creationId xmlns:a16="http://schemas.microsoft.com/office/drawing/2014/main" id="{F31D583A-5D85-1884-378F-77234AC3F1E1}"/>
              </a:ext>
            </a:extLst>
          </p:cNvPr>
          <p:cNvSpPr>
            <a:spLocks noGrp="1"/>
          </p:cNvSpPr>
          <p:nvPr>
            <p:ph type="body" sz="quarter" idx="38" hasCustomPrompt="1"/>
          </p:nvPr>
        </p:nvSpPr>
        <p:spPr>
          <a:xfrm>
            <a:off x="634478" y="769163"/>
            <a:ext cx="6506617" cy="381311"/>
          </a:xfrm>
          <a:prstGeom prst="rect">
            <a:avLst/>
          </a:prstGeom>
        </p:spPr>
        <p:txBody>
          <a:bodyPr>
            <a:noAutofit/>
          </a:bodyPr>
          <a:lstStyle>
            <a:lvl1pPr marL="0" indent="0" algn="l">
              <a:lnSpc>
                <a:spcPts val="2240"/>
              </a:lnSpc>
              <a:spcBef>
                <a:spcPts val="0"/>
              </a:spcBef>
              <a:buNone/>
              <a:defRPr sz="3000" b="1" i="0">
                <a:solidFill>
                  <a:srgbClr val="459597"/>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4" name="Slide Number Placeholder 5">
            <a:extLst>
              <a:ext uri="{FF2B5EF4-FFF2-40B4-BE49-F238E27FC236}">
                <a16:creationId xmlns:a16="http://schemas.microsoft.com/office/drawing/2014/main" id="{D835CA5C-78F0-7D72-9775-AC86D046175D}"/>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477260901"/>
      </p:ext>
    </p:extLst>
  </p:cSld>
  <p:clrMapOvr>
    <a:masterClrMapping/>
  </p:clrMapOvr>
  <p:extLst>
    <p:ext uri="{DCECCB84-F9BA-43D5-87BE-67443E8EF086}">
      <p15:sldGuideLst xmlns:p15="http://schemas.microsoft.com/office/powerpoint/2012/main">
        <p15:guide id="1" orient="horz" pos="3435" userDrawn="1">
          <p15:clr>
            <a:srgbClr val="FBAE40"/>
          </p15:clr>
        </p15:guide>
        <p15:guide id="2" pos="2449"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71" y="580737"/>
            <a:ext cx="6706433" cy="2108320"/>
          </a:xfrm>
          <a:prstGeom prst="rect">
            <a:avLst/>
          </a:prstGeom>
        </p:spPr>
        <p:txBody>
          <a:bodyPr vert="horz" lIns="91440" tIns="45720" rIns="91440" bIns="45720" rtlCol="0" anchor="ctr">
            <a:normAutofit/>
          </a:bodyPr>
          <a:lstStyle/>
          <a:p>
            <a:r>
              <a:rPr lang="en-US"/>
              <a:t>Smelltu til að breyta aðal titilstíl</a:t>
            </a:r>
          </a:p>
        </p:txBody>
      </p:sp>
      <p:sp>
        <p:nvSpPr>
          <p:cNvPr id="3" name="Text Placeholder 2"/>
          <p:cNvSpPr>
            <a:spLocks noGrp="1"/>
          </p:cNvSpPr>
          <p:nvPr>
            <p:ph type="body" idx="1"/>
          </p:nvPr>
        </p:nvSpPr>
        <p:spPr>
          <a:xfrm>
            <a:off x="534571" y="2903673"/>
            <a:ext cx="6706433" cy="6920844"/>
          </a:xfrm>
          <a:prstGeom prst="rect">
            <a:avLst/>
          </a:prstGeom>
        </p:spPr>
        <p:txBody>
          <a:bodyPr vert="horz" lIns="91440" tIns="45720" rIns="91440" bIns="45720" rtlCol="0">
            <a:normAutofit/>
          </a:bodyPr>
          <a:lstStyle/>
          <a:p>
            <a:pPr lvl="0"/>
            <a:r>
              <a:rPr lang="en-US"/>
              <a:t>Smelltu til að breyta aðaltextastílum</a:t>
            </a:r>
          </a:p>
          <a:p>
            <a:pPr lvl="1"/>
            <a:r>
              <a:rPr lang="en-US"/>
              <a:t>Annar stigi</a:t>
            </a:r>
          </a:p>
          <a:p>
            <a:pPr lvl="2"/>
            <a:r>
              <a:rPr lang="en-US"/>
              <a:t>Þriðja stig</a:t>
            </a:r>
          </a:p>
          <a:p>
            <a:pPr lvl="3"/>
            <a:r>
              <a:rPr lang="en-US"/>
              <a:t>Fjórða stig</a:t>
            </a:r>
          </a:p>
          <a:p>
            <a:pPr lvl="4"/>
            <a:r>
              <a:rPr lang="en-US"/>
              <a:t>Fimmta stig</a:t>
            </a:r>
          </a:p>
        </p:txBody>
      </p:sp>
      <p:sp>
        <p:nvSpPr>
          <p:cNvPr id="4" name="Date Placeholder 3"/>
          <p:cNvSpPr>
            <a:spLocks noGrp="1"/>
          </p:cNvSpPr>
          <p:nvPr>
            <p:ph type="dt" sz="half" idx="2"/>
          </p:nvPr>
        </p:nvSpPr>
        <p:spPr>
          <a:xfrm>
            <a:off x="534571" y="10109836"/>
            <a:ext cx="1749504" cy="580735"/>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fr-CA"/>
          </a:p>
        </p:txBody>
      </p:sp>
      <p:sp>
        <p:nvSpPr>
          <p:cNvPr id="5" name="Footer Placeholder 4"/>
          <p:cNvSpPr>
            <a:spLocks noGrp="1"/>
          </p:cNvSpPr>
          <p:nvPr>
            <p:ph type="ftr" sz="quarter" idx="3"/>
          </p:nvPr>
        </p:nvSpPr>
        <p:spPr>
          <a:xfrm>
            <a:off x="2575659" y="10109836"/>
            <a:ext cx="2624257" cy="580735"/>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fr-CA"/>
          </a:p>
        </p:txBody>
      </p:sp>
      <p:cxnSp>
        <p:nvCxnSpPr>
          <p:cNvPr id="9" name="Straight Connector 8">
            <a:extLst>
              <a:ext uri="{FF2B5EF4-FFF2-40B4-BE49-F238E27FC236}">
                <a16:creationId xmlns:a16="http://schemas.microsoft.com/office/drawing/2014/main" id="{9178CD9D-3F1D-B244-9364-F0BA2A13C798}"/>
              </a:ext>
            </a:extLst>
          </p:cNvPr>
          <p:cNvCxnSpPr>
            <a:cxnSpLocks/>
          </p:cNvCxnSpPr>
          <p:nvPr userDrawn="1"/>
        </p:nvCxnSpPr>
        <p:spPr>
          <a:xfrm>
            <a:off x="7382228" y="1046144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E63D1918-905E-2863-E68B-8D03D7198B18}"/>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a:p>
        </p:txBody>
      </p:sp>
      <p:sp>
        <p:nvSpPr>
          <p:cNvPr id="7" name="Rectangle 6">
            <a:extLst>
              <a:ext uri="{FF2B5EF4-FFF2-40B4-BE49-F238E27FC236}">
                <a16:creationId xmlns:a16="http://schemas.microsoft.com/office/drawing/2014/main" id="{3BF7FADD-E48C-4FF4-3E6F-370867308AEB}"/>
              </a:ext>
            </a:extLst>
          </p:cNvPr>
          <p:cNvSpPr/>
          <p:nvPr userDrawn="1"/>
        </p:nvSpPr>
        <p:spPr>
          <a:xfrm rot="16200000">
            <a:off x="4877271" y="769381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DVALIR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HÖNNUN NÝSTÁRLEGRA FERÐAMANNADVALA</a:t>
            </a:r>
          </a:p>
        </p:txBody>
      </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93" r:id="rId1"/>
    <p:sldLayoutId id="2147483994" r:id="rId2"/>
    <p:sldLayoutId id="2147484015" r:id="rId3"/>
    <p:sldLayoutId id="2147484016" r:id="rId4"/>
    <p:sldLayoutId id="2147484017" r:id="rId5"/>
    <p:sldLayoutId id="2147484010" r:id="rId6"/>
    <p:sldLayoutId id="2147484018" r:id="rId7"/>
    <p:sldLayoutId id="2147484019" r:id="rId8"/>
    <p:sldLayoutId id="2147484001" r:id="rId9"/>
    <p:sldLayoutId id="2147484012" r:id="rId10"/>
    <p:sldLayoutId id="2147484013" r:id="rId11"/>
    <p:sldLayoutId id="2147484014" r:id="rId12"/>
    <p:sldLayoutId id="2147484011" r:id="rId13"/>
    <p:sldLayoutId id="2147484030" r:id="rId14"/>
    <p:sldLayoutId id="2147484009" r:id="rId15"/>
    <p:sldLayoutId id="2147483997" r:id="rId16"/>
    <p:sldLayoutId id="2147484034" r:id="rId17"/>
    <p:sldLayoutId id="2147483998" r:id="rId18"/>
    <p:sldLayoutId id="2147484036" r:id="rId19"/>
    <p:sldLayoutId id="2147484025" r:id="rId20"/>
    <p:sldLayoutId id="2147483999" r:id="rId21"/>
    <p:sldLayoutId id="2147484000" r:id="rId22"/>
    <p:sldLayoutId id="2147484002" r:id="rId23"/>
    <p:sldLayoutId id="2147484037" r:id="rId24"/>
    <p:sldLayoutId id="2147484003" r:id="rId25"/>
    <p:sldLayoutId id="2147484004" r:id="rId26"/>
    <p:sldLayoutId id="2147484020" r:id="rId27"/>
    <p:sldLayoutId id="2147484021" r:id="rId28"/>
    <p:sldLayoutId id="2147484022" r:id="rId29"/>
    <p:sldLayoutId id="2147484023" r:id="rId30"/>
    <p:sldLayoutId id="2147484024" r:id="rId31"/>
    <p:sldLayoutId id="2147484005" r:id="rId32"/>
    <p:sldLayoutId id="2147484006" r:id="rId33"/>
    <p:sldLayoutId id="2147484007" r:id="rId34"/>
    <p:sldLayoutId id="2147484027" r:id="rId35"/>
    <p:sldLayoutId id="2147484008" r:id="rId36"/>
    <p:sldLayoutId id="2147484026" r:id="rId37"/>
    <p:sldLayoutId id="2147484031" r:id="rId38"/>
    <p:sldLayoutId id="2147484033" r:id="rId39"/>
  </p:sldLayoutIdLst>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56.png"/><Relationship Id="rId7" Type="http://schemas.openxmlformats.org/officeDocument/2006/relationships/image" Target="../media/image144.pn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0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Layout" Target="../slideLayouts/slideLayout21.xml"/><Relationship Id="rId4" Type="http://schemas.openxmlformats.org/officeDocument/2006/relationships/image" Target="../media/image156.jpeg"/></Relationships>
</file>

<file path=ppt/slides/_rels/slide10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01.jpeg"/><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108.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image" Target="../media/image128.png"/><Relationship Id="rId1" Type="http://schemas.openxmlformats.org/officeDocument/2006/relationships/slideLayout" Target="../slideLayouts/slideLayout21.xml"/><Relationship Id="rId4" Type="http://schemas.openxmlformats.org/officeDocument/2006/relationships/image" Target="../media/image159.jpeg"/></Relationships>
</file>

<file path=ppt/slides/_rels/slide10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3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11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1.xml"/><Relationship Id="rId4" Type="http://schemas.openxmlformats.org/officeDocument/2006/relationships/image" Target="../media/image162.jpeg"/></Relationships>
</file>

<file path=ppt/slides/_rels/slide11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56.png"/><Relationship Id="rId7" Type="http://schemas.openxmlformats.org/officeDocument/2006/relationships/image" Target="../media/image101.jpe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pomona.si/en/" TargetMode="External"/><Relationship Id="rId1" Type="http://schemas.openxmlformats.org/officeDocument/2006/relationships/slideLayout" Target="../slideLayouts/slideLayout21.xml"/><Relationship Id="rId5" Type="http://schemas.openxmlformats.org/officeDocument/2006/relationships/image" Target="../media/image165.jpeg"/><Relationship Id="rId4" Type="http://schemas.openxmlformats.org/officeDocument/2006/relationships/image" Target="../media/image74.svg"/></Relationships>
</file>

<file path=ppt/slides/_rels/slide117.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3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3.xml"/></Relationships>
</file>

<file path=ppt/slides/_rels/slide119.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56.png"/><Relationship Id="rId7" Type="http://schemas.openxmlformats.org/officeDocument/2006/relationships/image" Target="../media/image168.jpe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9.svg"/><Relationship Id="rId11" Type="http://schemas.openxmlformats.org/officeDocument/2006/relationships/image" Target="../media/image84.png"/><Relationship Id="rId5" Type="http://schemas.openxmlformats.org/officeDocument/2006/relationships/image" Target="../media/image58.png"/><Relationship Id="rId10" Type="http://schemas.openxmlformats.org/officeDocument/2006/relationships/image" Target="../media/image146.jpeg"/><Relationship Id="rId4" Type="http://schemas.openxmlformats.org/officeDocument/2006/relationships/image" Target="../media/image57.svg"/><Relationship Id="rId9" Type="http://schemas.openxmlformats.org/officeDocument/2006/relationships/image" Target="../media/image14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hyperlink" Target="https://www.chateauramsak.com/" TargetMode="External"/><Relationship Id="rId1" Type="http://schemas.openxmlformats.org/officeDocument/2006/relationships/slideLayout" Target="../slideLayouts/slideLayout21.xml"/><Relationship Id="rId5" Type="http://schemas.openxmlformats.org/officeDocument/2006/relationships/image" Target="../media/image81.svg"/><Relationship Id="rId4" Type="http://schemas.openxmlformats.org/officeDocument/2006/relationships/image" Target="../media/image80.png"/></Relationships>
</file>

<file path=ppt/slides/_rels/slide12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32.xml"/></Relationships>
</file>

<file path=ppt/slides/_rels/slide12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56.png"/><Relationship Id="rId7" Type="http://schemas.openxmlformats.org/officeDocument/2006/relationships/image" Target="../media/image101.jpe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73.png"/><Relationship Id="rId1" Type="http://schemas.openxmlformats.org/officeDocument/2006/relationships/slideLayout" Target="../slideLayouts/slideLayout21.xml"/><Relationship Id="rId4" Type="http://schemas.openxmlformats.org/officeDocument/2006/relationships/image" Target="../media/image87.svg"/></Relationships>
</file>

<file path=ppt/slides/_rels/slide12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hyperlink" Target="https://youtu.be/5m9R0fsvNvc" TargetMode="Externa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32.xml"/></Relationships>
</file>

<file path=ppt/slides/_rels/slide12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56.png"/><Relationship Id="rId7" Type="http://schemas.openxmlformats.org/officeDocument/2006/relationships/image" Target="../media/image84.pn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29.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21.xml"/><Relationship Id="rId4" Type="http://schemas.openxmlformats.org/officeDocument/2006/relationships/image" Target="../media/image177.jpeg"/></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3.xml"/></Relationships>
</file>

<file path=ppt/slides/_rels/slide13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79.jpeg"/><Relationship Id="rId1" Type="http://schemas.openxmlformats.org/officeDocument/2006/relationships/slideLayout" Target="../slideLayouts/slideLayout26.xml"/></Relationships>
</file>

<file path=ppt/slides/_rels/slide135.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hyperlink" Target="https://www.instagram.com/epicstayseu/" TargetMode="External"/><Relationship Id="rId2" Type="http://schemas.openxmlformats.org/officeDocument/2006/relationships/image" Target="../media/image56.png"/><Relationship Id="rId1" Type="http://schemas.openxmlformats.org/officeDocument/2006/relationships/slideLayout" Target="../slideLayouts/slideLayout19.xml"/><Relationship Id="rId6" Type="http://schemas.openxmlformats.org/officeDocument/2006/relationships/hyperlink" Target="https://www.linkedin.com/company/epic-stays/posts/?feedView=all" TargetMode="External"/><Relationship Id="rId5" Type="http://schemas.openxmlformats.org/officeDocument/2006/relationships/image" Target="../media/image59.svg"/><Relationship Id="rId4" Type="http://schemas.openxmlformats.org/officeDocument/2006/relationships/image" Target="../media/image58.png"/></Relationships>
</file>

<file path=ppt/slides/_rels/slide1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8.xml"/><Relationship Id="rId5" Type="http://schemas.openxmlformats.org/officeDocument/2006/relationships/image" Target="../media/image43.jpeg"/><Relationship Id="rId4" Type="http://schemas.openxmlformats.org/officeDocument/2006/relationships/image" Target="../media/image42.jpeg"/></Relationships>
</file>

<file path=ppt/slides/_rels/slide13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31.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13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8.xml"/><Relationship Id="rId5" Type="http://schemas.openxmlformats.org/officeDocument/2006/relationships/image" Target="../media/image188.jpeg"/><Relationship Id="rId4" Type="http://schemas.openxmlformats.org/officeDocument/2006/relationships/image" Target="../media/image187.jpeg"/></Relationships>
</file>

<file path=ppt/slides/_rels/slide13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31.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141.xml.rels><?xml version="1.0" encoding="UTF-8" standalone="yes"?>
<Relationships xmlns="http://schemas.openxmlformats.org/package/2006/relationships"><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image" Target="../media/image189.jpeg"/><Relationship Id="rId1" Type="http://schemas.openxmlformats.org/officeDocument/2006/relationships/slideLayout" Target="../slideLayouts/slideLayout30.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14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4.png"/><Relationship Id="rId1" Type="http://schemas.openxmlformats.org/officeDocument/2006/relationships/slideLayout" Target="../slideLayouts/slideLayout36.xml"/><Relationship Id="rId5" Type="http://schemas.openxmlformats.org/officeDocument/2006/relationships/image" Target="../media/image197.svg"/><Relationship Id="rId4" Type="http://schemas.openxmlformats.org/officeDocument/2006/relationships/image" Target="../media/image19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8.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campingvrijhaven.nl/" TargetMode="External"/><Relationship Id="rId1" Type="http://schemas.openxmlformats.org/officeDocument/2006/relationships/slideLayout" Target="../slideLayouts/slideLayout21.xml"/><Relationship Id="rId5" Type="http://schemas.openxmlformats.org/officeDocument/2006/relationships/image" Target="../media/image53.jpeg"/><Relationship Id="rId4" Type="http://schemas.openxmlformats.org/officeDocument/2006/relationships/image" Target="../media/image52.svg"/></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svg"/><Relationship Id="rId7" Type="http://schemas.openxmlformats.org/officeDocument/2006/relationships/image" Target="../media/image61.jpeg"/><Relationship Id="rId2" Type="http://schemas.openxmlformats.org/officeDocument/2006/relationships/image" Target="../media/image56.png"/><Relationship Id="rId1" Type="http://schemas.openxmlformats.org/officeDocument/2006/relationships/slideLayout" Target="../slideLayouts/slideLayout19.xml"/><Relationship Id="rId6" Type="http://schemas.openxmlformats.org/officeDocument/2006/relationships/image" Target="../media/image60.jpeg"/><Relationship Id="rId5" Type="http://schemas.openxmlformats.org/officeDocument/2006/relationships/image" Target="../media/image59.sv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alibihostel.nl/en/" TargetMode="External"/><Relationship Id="rId1" Type="http://schemas.openxmlformats.org/officeDocument/2006/relationships/slideLayout" Target="../slideLayouts/slideLayout21.xml"/><Relationship Id="rId5" Type="http://schemas.openxmlformats.org/officeDocument/2006/relationships/image" Target="../media/image65.jpeg"/><Relationship Id="rId4" Type="http://schemas.openxmlformats.org/officeDocument/2006/relationships/image" Target="../media/image64.svg"/></Relationships>
</file>

<file path=ppt/slides/_rels/slide3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 Id="rId9"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1.xml"/><Relationship Id="rId4" Type="http://schemas.openxmlformats.org/officeDocument/2006/relationships/image" Target="../media/image71.svg"/></Relationships>
</file>

<file path=ppt/slides/_rels/slide3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 Id="rId9"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ww.visitmontidauni.it/it/hd/agora-di-vascello-maria-antonella" TargetMode="External"/><Relationship Id="rId1" Type="http://schemas.openxmlformats.org/officeDocument/2006/relationships/slideLayout" Target="../slideLayouts/slideLayout2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sv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56.png"/><Relationship Id="rId7" Type="http://schemas.openxmlformats.org/officeDocument/2006/relationships/image" Target="../media/image68.pn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43.xml.rels><?xml version="1.0" encoding="UTF-8" standalone="yes"?>
<Relationships xmlns="http://schemas.openxmlformats.org/package/2006/relationships"><Relationship Id="rId3" Type="http://schemas.openxmlformats.org/officeDocument/2006/relationships/hyperlink" Target="https://purespace.ie/" TargetMode="External"/><Relationship Id="rId2" Type="http://schemas.openxmlformats.org/officeDocument/2006/relationships/image" Target="../media/image79.jpeg"/><Relationship Id="rId1" Type="http://schemas.openxmlformats.org/officeDocument/2006/relationships/slideLayout" Target="../slideLayouts/slideLayout21.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hyperlink" Target="https://www.discoverireland.ie/accommodation/pure-space"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56.png"/><Relationship Id="rId7" Type="http://schemas.openxmlformats.org/officeDocument/2006/relationships/image" Target="../media/image68.pn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 Id="rId9"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hyperlink" Target="http://www.podumnavillage.ie/" TargetMode="External"/><Relationship Id="rId2" Type="http://schemas.openxmlformats.org/officeDocument/2006/relationships/image" Target="../media/image85.jpeg"/><Relationship Id="rId1" Type="http://schemas.openxmlformats.org/officeDocument/2006/relationships/slideLayout" Target="../slideLayouts/slideLayout21.xml"/><Relationship Id="rId5" Type="http://schemas.openxmlformats.org/officeDocument/2006/relationships/image" Target="../media/image87.sv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s://www.jeruzalem-slovenija.si/nastanitve/razprseni-hotel" TargetMode="External"/><Relationship Id="rId1" Type="http://schemas.openxmlformats.org/officeDocument/2006/relationships/slideLayout" Target="../slideLayouts/slideLayout21.xml"/><Relationship Id="rId5" Type="http://schemas.openxmlformats.org/officeDocument/2006/relationships/image" Target="../media/image91.svg"/><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5.jpeg"/><Relationship Id="rId1" Type="http://schemas.openxmlformats.org/officeDocument/2006/relationships/slideLayout" Target="../slideLayouts/slideLayout17.xml"/><Relationship Id="rId5" Type="http://schemas.openxmlformats.org/officeDocument/2006/relationships/image" Target="../media/image97.png"/><Relationship Id="rId4" Type="http://schemas.openxmlformats.org/officeDocument/2006/relationships/image" Target="../media/image96.jpeg"/></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s://www.ortenia.com/sl/" TargetMode="Externa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01.jpeg"/><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hyperlink" Target="https://efstidalur.is/#restaurant" TargetMode="External"/><Relationship Id="rId7" Type="http://schemas.openxmlformats.org/officeDocument/2006/relationships/image" Target="../media/image103.svg"/><Relationship Id="rId2" Type="http://schemas.openxmlformats.org/officeDocument/2006/relationships/hyperlink" Target="https://efstidalur.is/" TargetMode="External"/><Relationship Id="rId1" Type="http://schemas.openxmlformats.org/officeDocument/2006/relationships/slideLayout" Target="../slideLayouts/slideLayout21.xml"/><Relationship Id="rId6" Type="http://schemas.openxmlformats.org/officeDocument/2006/relationships/image" Target="../media/image102.png"/><Relationship Id="rId5" Type="http://schemas.openxmlformats.org/officeDocument/2006/relationships/hyperlink" Target="https://efstidalur.is/#horse" TargetMode="External"/><Relationship Id="rId10" Type="http://schemas.openxmlformats.org/officeDocument/2006/relationships/image" Target="../media/image106.svg"/><Relationship Id="rId4" Type="http://schemas.openxmlformats.org/officeDocument/2006/relationships/hyperlink" Target="https://efstidalur.is/#icecream" TargetMode="External"/><Relationship Id="rId9" Type="http://schemas.openxmlformats.org/officeDocument/2006/relationships/image" Target="../media/image105.png"/></Relationships>
</file>

<file path=ppt/slides/_rels/slide5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01.jpeg"/><Relationship Id="rId1" Type="http://schemas.openxmlformats.org/officeDocument/2006/relationships/slideLayout" Target="../slideLayouts/slideLayout17.xml"/><Relationship Id="rId6" Type="http://schemas.openxmlformats.org/officeDocument/2006/relationships/image" Target="../media/image95.jpeg"/><Relationship Id="rId5" Type="http://schemas.openxmlformats.org/officeDocument/2006/relationships/image" Target="../media/image108.jpeg"/><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s://hotelblonduos.is/the-church-suite/" TargetMode="Externa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56.png"/><Relationship Id="rId7" Type="http://schemas.openxmlformats.org/officeDocument/2006/relationships/image" Target="../media/image101.jpe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6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6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epicstays.eu/" TargetMode="Externa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Layout" Target="../slideLayouts/slideLayout21.xml"/><Relationship Id="rId4" Type="http://schemas.openxmlformats.org/officeDocument/2006/relationships/image" Target="../media/image124.jpeg"/></Relationships>
</file>

<file path=ppt/slides/_rels/slide7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01.jpeg"/><Relationship Id="rId1" Type="http://schemas.openxmlformats.org/officeDocument/2006/relationships/slideLayout" Target="../slideLayouts/slideLayout17.xml"/><Relationship Id="rId5" Type="http://schemas.openxmlformats.org/officeDocument/2006/relationships/image" Target="../media/image127.png"/><Relationship Id="rId4" Type="http://schemas.openxmlformats.org/officeDocument/2006/relationships/image" Target="../media/image49.png"/></Relationships>
</file>

<file path=ppt/slides/_rels/slide76.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image" Target="../media/image128.png"/><Relationship Id="rId1" Type="http://schemas.openxmlformats.org/officeDocument/2006/relationships/slideLayout" Target="../slideLayouts/slideLayout21.xml"/><Relationship Id="rId4" Type="http://schemas.openxmlformats.org/officeDocument/2006/relationships/image" Target="../media/image130.jpeg"/></Relationships>
</file>

<file path=ppt/slides/_rels/slide7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2.xml"/></Relationships>
</file>

<file path=ppt/slides/_rels/slide7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hyperlink" Target="https://www.glampingireland.ie/" TargetMode="External"/><Relationship Id="rId2" Type="http://schemas.openxmlformats.org/officeDocument/2006/relationships/image" Target="../media/image133.jpeg"/><Relationship Id="rId1" Type="http://schemas.openxmlformats.org/officeDocument/2006/relationships/slideLayout" Target="../slideLayouts/slideLayout21.xml"/><Relationship Id="rId5" Type="http://schemas.openxmlformats.org/officeDocument/2006/relationships/image" Target="../media/image71.svg"/><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s://www.glampingireland.ie/accommodation/the-treehouse/" TargetMode="External"/><Relationship Id="rId1" Type="http://schemas.openxmlformats.org/officeDocument/2006/relationships/slideLayout" Target="../slideLayouts/slideLayout11.xml"/><Relationship Id="rId4" Type="http://schemas.openxmlformats.org/officeDocument/2006/relationships/image" Target="../media/image135.png"/></Relationships>
</file>

<file path=ppt/slides/_rels/slide82.xml.rels><?xml version="1.0" encoding="UTF-8" standalone="yes"?>
<Relationships xmlns="http://schemas.openxmlformats.org/package/2006/relationships"><Relationship Id="rId3" Type="http://schemas.openxmlformats.org/officeDocument/2006/relationships/hyperlink" Target="https://www.glampingireland.ie/accommodation/the-treehouse/" TargetMode="External"/><Relationship Id="rId2" Type="http://schemas.openxmlformats.org/officeDocument/2006/relationships/hyperlink" Target="https://www.glampingireland.ie/accommodation/" TargetMode="External"/><Relationship Id="rId1" Type="http://schemas.openxmlformats.org/officeDocument/2006/relationships/slideLayout" Target="../slideLayouts/slideLayout26.xml"/><Relationship Id="rId6" Type="http://schemas.openxmlformats.org/officeDocument/2006/relationships/image" Target="../media/image136.jpeg"/><Relationship Id="rId5" Type="http://schemas.openxmlformats.org/officeDocument/2006/relationships/hyperlink" Target="https://www.glampingireland.ie/accommodation/blue-bell-cottage/" TargetMode="External"/><Relationship Id="rId4" Type="http://schemas.openxmlformats.org/officeDocument/2006/relationships/hyperlink" Target="https://www.glampingireland.ie/accommodation/forest-dome/"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56.png"/><Relationship Id="rId7" Type="http://schemas.openxmlformats.org/officeDocument/2006/relationships/image" Target="../media/image101.jpe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37.jpeg"/><Relationship Id="rId1" Type="http://schemas.openxmlformats.org/officeDocument/2006/relationships/slideLayout" Target="../slideLayouts/slideLayout21.xml"/><Relationship Id="rId4" Type="http://schemas.openxmlformats.org/officeDocument/2006/relationships/image" Target="../media/image74.svg"/></Relationships>
</file>

<file path=ppt/slides/_rels/slide8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56.png"/><Relationship Id="rId7" Type="http://schemas.openxmlformats.org/officeDocument/2006/relationships/image" Target="../media/image101.jpe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84.png"/><Relationship Id="rId4" Type="http://schemas.openxmlformats.org/officeDocument/2006/relationships/image" Target="../media/image57.svg"/><Relationship Id="rId9" Type="http://schemas.openxmlformats.org/officeDocument/2006/relationships/image" Target="../media/image140.png"/></Relationships>
</file>

<file path=ppt/slides/_rels/slide89.xml.rels><?xml version="1.0" encoding="UTF-8" standalone="yes"?>
<Relationships xmlns="http://schemas.openxmlformats.org/package/2006/relationships"><Relationship Id="rId3" Type="http://schemas.openxmlformats.org/officeDocument/2006/relationships/hyperlink" Target="https://www.bohinj-eco-hotel.si/" TargetMode="External"/><Relationship Id="rId2" Type="http://schemas.openxmlformats.org/officeDocument/2006/relationships/hyperlink" Target="https://www.bivanjevkrosnjah.si/en-gb/" TargetMode="External"/><Relationship Id="rId1" Type="http://schemas.openxmlformats.org/officeDocument/2006/relationships/slideLayout" Target="../slideLayouts/slideLayout21.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141.jpeg"/></Relationships>
</file>

<file path=ppt/slides/_rels/slide9.xml.rels><?xml version="1.0" encoding="UTF-8" standalone="yes"?>
<Relationships xmlns="http://schemas.openxmlformats.org/package/2006/relationships"><Relationship Id="rId2" Type="http://schemas.openxmlformats.org/officeDocument/2006/relationships/hyperlink" Target="https://epicstays.eu/" TargetMode="Externa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56.png"/><Relationship Id="rId7" Type="http://schemas.openxmlformats.org/officeDocument/2006/relationships/image" Target="../media/image144.pn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9.svg"/><Relationship Id="rId11" Type="http://schemas.openxmlformats.org/officeDocument/2006/relationships/image" Target="../media/image147.jpeg"/><Relationship Id="rId5" Type="http://schemas.openxmlformats.org/officeDocument/2006/relationships/image" Target="../media/image58.png"/><Relationship Id="rId10" Type="http://schemas.openxmlformats.org/officeDocument/2006/relationships/image" Target="../media/image146.jpeg"/><Relationship Id="rId4" Type="http://schemas.openxmlformats.org/officeDocument/2006/relationships/image" Target="../media/image57.svg"/><Relationship Id="rId9" Type="http://schemas.openxmlformats.org/officeDocument/2006/relationships/image" Target="../media/image145.jpeg"/></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48.jpeg"/><Relationship Id="rId1" Type="http://schemas.openxmlformats.org/officeDocument/2006/relationships/slideLayout" Target="../slideLayouts/slideLayout21.xml"/><Relationship Id="rId4" Type="http://schemas.openxmlformats.org/officeDocument/2006/relationships/image" Target="../media/image87.svg"/></Relationships>
</file>

<file path=ppt/slides/_rels/slide9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hyperlink" Target="https://youtu.be/tmqEL2PEtJc?si=KtGOSGPXQngRvhjP" TargetMode="Externa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56.png"/><Relationship Id="rId7" Type="http://schemas.openxmlformats.org/officeDocument/2006/relationships/image" Target="../media/image95.jpe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9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52.jpeg"/><Relationship Id="rId1" Type="http://schemas.openxmlformats.org/officeDocument/2006/relationships/slideLayout" Target="../slideLayouts/slideLayout21.xml"/><Relationship Id="rId4" Type="http://schemas.openxmlformats.org/officeDocument/2006/relationships/image" Target="../media/image91.svg"/></Relationships>
</file>

<file path=ppt/slides/_rels/slide9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9E33BB-8A74-E9A8-39FB-E517E794E68A}"/>
              </a:ext>
            </a:extLst>
          </p:cNvPr>
          <p:cNvGrpSpPr/>
          <p:nvPr/>
        </p:nvGrpSpPr>
        <p:grpSpPr>
          <a:xfrm>
            <a:off x="375276" y="5897828"/>
            <a:ext cx="1163781" cy="3215730"/>
            <a:chOff x="1127677" y="228112"/>
            <a:chExt cx="3378745" cy="9336067"/>
          </a:xfrm>
          <a:solidFill>
            <a:srgbClr val="FBA63D"/>
          </a:solidFill>
        </p:grpSpPr>
        <p:sp>
          <p:nvSpPr>
            <p:cNvPr id="7" name="Freeform 6">
              <a:extLst>
                <a:ext uri="{FF2B5EF4-FFF2-40B4-BE49-F238E27FC236}">
                  <a16:creationId xmlns:a16="http://schemas.microsoft.com/office/drawing/2014/main" id="{C3994E8C-B159-3495-940A-3DA0837CBC14}"/>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8" name="Freeform 7">
              <a:extLst>
                <a:ext uri="{FF2B5EF4-FFF2-40B4-BE49-F238E27FC236}">
                  <a16:creationId xmlns:a16="http://schemas.microsoft.com/office/drawing/2014/main" id="{776FFED4-B6D0-608C-BCAD-93D577697BD1}"/>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0CABA6E9-1093-52F2-25F4-C02C538BDBE3}"/>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EF661019-0E77-6931-7ED7-FE419FBE7BC0}"/>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6133B902-B050-8CA4-79E7-913E469612C3}"/>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171F7A16-80CB-AFDB-C0BD-260A45CFD035}"/>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sp>
        <p:nvSpPr>
          <p:cNvPr id="16" name="Text Placeholder 15">
            <a:extLst>
              <a:ext uri="{FF2B5EF4-FFF2-40B4-BE49-F238E27FC236}">
                <a16:creationId xmlns:a16="http://schemas.microsoft.com/office/drawing/2014/main" id="{9B7A3313-7BEE-E7CE-158A-DB225DE032C2}"/>
              </a:ext>
            </a:extLst>
          </p:cNvPr>
          <p:cNvSpPr>
            <a:spLocks noGrp="1"/>
          </p:cNvSpPr>
          <p:nvPr>
            <p:ph type="body" sz="quarter" idx="11"/>
          </p:nvPr>
        </p:nvSpPr>
        <p:spPr/>
        <p:txBody>
          <a:bodyPr/>
          <a:lstStyle/>
          <a:p>
            <a:r>
              <a:rPr lang="en-US" b="0" dirty="0" err="1"/>
              <a:t>Epískri</a:t>
            </a:r>
            <a:r>
              <a:rPr lang="en-US" b="0" dirty="0"/>
              <a:t> </a:t>
            </a:r>
            <a:r>
              <a:rPr lang="en-US" b="0" dirty="0" err="1"/>
              <a:t>dvöl</a:t>
            </a:r>
            <a:r>
              <a:rPr lang="en-US" b="0" dirty="0"/>
              <a:t> </a:t>
            </a:r>
            <a:endParaRPr lang="en-US" dirty="0"/>
          </a:p>
        </p:txBody>
      </p:sp>
      <p:sp>
        <p:nvSpPr>
          <p:cNvPr id="3" name="Text Placeholder 2">
            <a:extLst>
              <a:ext uri="{FF2B5EF4-FFF2-40B4-BE49-F238E27FC236}">
                <a16:creationId xmlns:a16="http://schemas.microsoft.com/office/drawing/2014/main" id="{85BDAD6A-9EF9-062F-0BB7-CE47EA2583D2}"/>
              </a:ext>
            </a:extLst>
          </p:cNvPr>
          <p:cNvSpPr>
            <a:spLocks noGrp="1"/>
          </p:cNvSpPr>
          <p:nvPr>
            <p:ph type="body" sz="quarter" idx="16"/>
          </p:nvPr>
        </p:nvSpPr>
        <p:spPr/>
        <p:txBody>
          <a:bodyPr/>
          <a:lstStyle/>
          <a:p>
            <a:r>
              <a:rPr lang="en-US"/>
              <a:t>Leiðarvísir þinn að</a:t>
            </a:r>
          </a:p>
        </p:txBody>
      </p:sp>
      <p:sp>
        <p:nvSpPr>
          <p:cNvPr id="2" name="Text Placeholder 1">
            <a:extLst>
              <a:ext uri="{FF2B5EF4-FFF2-40B4-BE49-F238E27FC236}">
                <a16:creationId xmlns:a16="http://schemas.microsoft.com/office/drawing/2014/main" id="{B6F56889-CD05-96BE-5BAC-0C0EDDD362AA}"/>
              </a:ext>
            </a:extLst>
          </p:cNvPr>
          <p:cNvSpPr>
            <a:spLocks noGrp="1"/>
          </p:cNvSpPr>
          <p:nvPr>
            <p:ph type="body" sz="quarter" idx="44"/>
          </p:nvPr>
        </p:nvSpPr>
        <p:spPr/>
        <p:txBody>
          <a:bodyPr>
            <a:normAutofit/>
          </a:bodyPr>
          <a:lstStyle/>
          <a:p>
            <a:r>
              <a:rPr kumimoji="0" lang="en-US" sz="2600" b="0" i="0" u="none" strike="noStrike" kern="1200" cap="none"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www.epicstays.eu</a:t>
            </a:r>
            <a:endParaRPr kumimoji="0" lang="en-US" sz="2600" b="0" i="0" u="none" strike="noStrike" kern="1200" cap="none"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a:p>
            <a:endParaRPr lang="en-US"/>
          </a:p>
        </p:txBody>
      </p:sp>
      <p:sp>
        <p:nvSpPr>
          <p:cNvPr id="6" name="Text Placeholder 5">
            <a:extLst>
              <a:ext uri="{FF2B5EF4-FFF2-40B4-BE49-F238E27FC236}">
                <a16:creationId xmlns:a16="http://schemas.microsoft.com/office/drawing/2014/main" id="{978D4322-B433-1AB6-5A82-93CC182110D2}"/>
              </a:ext>
            </a:extLst>
          </p:cNvPr>
          <p:cNvSpPr>
            <a:spLocks noGrp="1"/>
          </p:cNvSpPr>
          <p:nvPr>
            <p:ph type="body" sz="quarter" idx="65"/>
          </p:nvPr>
        </p:nvSpPr>
        <p:spPr/>
        <p:txBody>
          <a:bodyPr/>
          <a:lstStyle/>
          <a:p>
            <a:r>
              <a:rPr lang="en-GB"/>
              <a:t>Mynd: </a:t>
            </a:r>
            <a:r>
              <a:rPr lang="en-US" err="1"/>
              <a:t>Arnarstapi </a:t>
            </a:r>
            <a:r>
              <a:rPr lang="en-US"/>
              <a:t>Cottages, Ísland 1</a:t>
            </a:r>
            <a:endParaRPr lang="en-GB"/>
          </a:p>
        </p:txBody>
      </p:sp>
      <p:pic>
        <p:nvPicPr>
          <p:cNvPr id="17" name="Picture Placeholder 16" descr="A group of small houses in a grassy field&#10;&#10;Description automatically generated">
            <a:extLst>
              <a:ext uri="{FF2B5EF4-FFF2-40B4-BE49-F238E27FC236}">
                <a16:creationId xmlns:a16="http://schemas.microsoft.com/office/drawing/2014/main" id="{7339D201-4E68-5F95-2E07-6D07908B5C59}"/>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721419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C2836A-E336-48F4-7B7B-530AAE0CBCAC}"/>
              </a:ext>
            </a:extLst>
          </p:cNvPr>
          <p:cNvSpPr>
            <a:spLocks noGrp="1"/>
          </p:cNvSpPr>
          <p:nvPr>
            <p:ph type="body" sz="quarter" idx="32"/>
          </p:nvPr>
        </p:nvSpPr>
        <p:spPr>
          <a:xfrm>
            <a:off x="527742" y="3456376"/>
            <a:ext cx="6541269" cy="5494217"/>
          </a:xfrm>
        </p:spPr>
        <p:txBody>
          <a:bodyPr/>
          <a:lstStyle/>
          <a:p>
            <a:pPr>
              <a:lnSpc>
                <a:spcPct val="100000"/>
              </a:lnSpc>
            </a:pPr>
            <a:r>
              <a:rPr lang="en-US"/>
              <a:t>Ímyndaðu þér </a:t>
            </a:r>
            <a:r>
              <a:rPr lang="en-US" b="1"/>
              <a:t>endurreista 200 ára gamla sveitabæ í afskekktri ítalskri sveit </a:t>
            </a:r>
            <a:r>
              <a:rPr lang="en-US"/>
              <a:t>sem býður gestum sannkallaða slökun frá borgarlífi með sjarma sögulegrar byggingarlistar og þægindum nútímalegs, sjálfbærs lífs. </a:t>
            </a:r>
          </a:p>
          <a:p>
            <a:pPr>
              <a:lnSpc>
                <a:spcPct val="100000"/>
              </a:lnSpc>
            </a:pPr>
            <a:endParaRPr lang="en-US"/>
          </a:p>
          <a:p>
            <a:pPr>
              <a:lnSpc>
                <a:spcPct val="100000"/>
              </a:lnSpc>
            </a:pPr>
            <a:r>
              <a:rPr lang="en-US"/>
              <a:t>Bóndabærinn hefur verið skapandi umbreyttur í smekklega "vistgistingu" sem nýtir sólarorku, regnvatnssöfnun og náttúruleg efni til einangrunar. </a:t>
            </a:r>
          </a:p>
          <a:p>
            <a:pPr>
              <a:lnSpc>
                <a:spcPct val="100000"/>
              </a:lnSpc>
            </a:pPr>
            <a:endParaRPr lang="en-US"/>
          </a:p>
          <a:p>
            <a:pPr>
              <a:lnSpc>
                <a:spcPct val="100000"/>
              </a:lnSpc>
            </a:pPr>
            <a:r>
              <a:rPr lang="en-US"/>
              <a:t>Þetta er valkostur gistingar hjá Epic Stays, þar sem hann heldur sínum ekta sjarma á sama tíma og býður upp á rúmgóð og þægileg herbergi, sameiginleg eldhús með staðbundnum hráefnum og einstök útirými hönnuð til tengsla við náttúruna. </a:t>
            </a:r>
          </a:p>
          <a:p>
            <a:pPr>
              <a:lnSpc>
                <a:spcPct val="100000"/>
              </a:lnSpc>
            </a:pPr>
            <a:endParaRPr lang="en-US"/>
          </a:p>
          <a:p>
            <a:pPr>
              <a:lnSpc>
                <a:spcPct val="100000"/>
              </a:lnSpc>
            </a:pPr>
            <a:r>
              <a:rPr lang="en-US"/>
              <a:t>Gestir geta sökkt sér í hefðir svæðisins, átt samskipti við heimamenn, upplifað einstaka reynslu og notið ótrúlegs náttúruumhverfis sem þessi gististaðir eru staðsettir í. Afþreying getur falið í sér handverk, vínsmíði eða búferð, á meðan dvalið er á stað sem stuðlar að hringhagkerfiskenningum. Ímyndaðu þér eign sem notar að mestu endurnýtt efni og dregur úr umhverfisáhrifum og berst þannig gegn loftslagsbreytingum. Þetta er gistirými sem byggir á reynslu, er í samhljómi við landslagið og stuðlar að endurvakningu dreifbýlis, sem endurspeglar fullkomlega markmið Epic Stays um </a:t>
            </a:r>
            <a:r>
              <a:rPr lang="en-US" b="1"/>
              <a:t>sjálfbæra, valfrjálsa ferðaþjónustu sem gagnast fólki, hagnaði og plánetunni</a:t>
            </a:r>
            <a:r>
              <a:rPr lang="en-US"/>
              <a:t>.</a:t>
            </a:r>
            <a:endParaRPr lang="en-IE"/>
          </a:p>
        </p:txBody>
      </p:sp>
      <p:sp>
        <p:nvSpPr>
          <p:cNvPr id="3" name="Text Placeholder 2">
            <a:extLst>
              <a:ext uri="{FF2B5EF4-FFF2-40B4-BE49-F238E27FC236}">
                <a16:creationId xmlns:a16="http://schemas.microsoft.com/office/drawing/2014/main" id="{CFF21230-95DC-75A5-AEE0-F15CE9D8B508}"/>
              </a:ext>
            </a:extLst>
          </p:cNvPr>
          <p:cNvSpPr>
            <a:spLocks noGrp="1"/>
          </p:cNvSpPr>
          <p:nvPr>
            <p:ph type="body" sz="quarter" idx="33"/>
          </p:nvPr>
        </p:nvSpPr>
        <p:spPr/>
        <p:txBody>
          <a:bodyPr/>
          <a:lstStyle/>
          <a:p>
            <a:r>
              <a:rPr lang="en-IE" cap="all" dirty="0" err="1"/>
              <a:t>Dæmi</a:t>
            </a:r>
            <a:r>
              <a:rPr lang="en-IE" cap="all" dirty="0"/>
              <a:t> um </a:t>
            </a:r>
            <a:r>
              <a:rPr lang="en-IE" cap="all" dirty="0" err="1"/>
              <a:t>EpÍSKA</a:t>
            </a:r>
            <a:r>
              <a:rPr lang="en-IE" cap="all" dirty="0"/>
              <a:t> </a:t>
            </a:r>
            <a:r>
              <a:rPr lang="en-IE" cap="all" dirty="0" err="1"/>
              <a:t>dvöl</a:t>
            </a:r>
            <a:r>
              <a:rPr lang="en-IE" cap="all" dirty="0"/>
              <a:t>!</a:t>
            </a:r>
          </a:p>
          <a:p>
            <a:endParaRPr lang="en-IE" dirty="0"/>
          </a:p>
        </p:txBody>
      </p:sp>
      <p:sp>
        <p:nvSpPr>
          <p:cNvPr id="4" name="Text Placeholder 3">
            <a:extLst>
              <a:ext uri="{FF2B5EF4-FFF2-40B4-BE49-F238E27FC236}">
                <a16:creationId xmlns:a16="http://schemas.microsoft.com/office/drawing/2014/main" id="{BB1A52D7-DB2F-EDCA-A0F8-287EC6EF6386}"/>
              </a:ext>
            </a:extLst>
          </p:cNvPr>
          <p:cNvSpPr>
            <a:spLocks noGrp="1"/>
          </p:cNvSpPr>
          <p:nvPr>
            <p:ph type="body" sz="quarter" idx="18"/>
          </p:nvPr>
        </p:nvSpPr>
        <p:spPr>
          <a:xfrm>
            <a:off x="528134" y="1876698"/>
            <a:ext cx="2532566" cy="1049221"/>
          </a:xfrm>
        </p:spPr>
        <p:txBody>
          <a:bodyPr/>
          <a:lstStyle/>
          <a:p>
            <a:r>
              <a:rPr lang="en-IE" dirty="0">
                <a:latin typeface="Calibri"/>
                <a:ea typeface="Open Sans"/>
                <a:cs typeface="Calibri"/>
              </a:rPr>
              <a:t>LÁTUM OKKUR LÝSA EPÍSKRI DVÖL</a:t>
            </a:r>
          </a:p>
          <a:p>
            <a:endParaRPr lang="en-IE" dirty="0"/>
          </a:p>
        </p:txBody>
      </p:sp>
      <p:sp>
        <p:nvSpPr>
          <p:cNvPr id="5" name="Text Placeholder 4">
            <a:extLst>
              <a:ext uri="{FF2B5EF4-FFF2-40B4-BE49-F238E27FC236}">
                <a16:creationId xmlns:a16="http://schemas.microsoft.com/office/drawing/2014/main" id="{E32F9760-2131-DD4F-0D8D-C17F77BB247F}"/>
              </a:ext>
            </a:extLst>
          </p:cNvPr>
          <p:cNvSpPr>
            <a:spLocks noGrp="1"/>
          </p:cNvSpPr>
          <p:nvPr>
            <p:ph type="body" sz="quarter" idx="19"/>
          </p:nvPr>
        </p:nvSpPr>
        <p:spPr/>
        <p:txBody>
          <a:bodyPr/>
          <a:lstStyle/>
          <a:p>
            <a:endParaRPr lang="en-IE"/>
          </a:p>
        </p:txBody>
      </p:sp>
      <p:pic>
        <p:nvPicPr>
          <p:cNvPr id="12" name="Picture Placeholder 11">
            <a:extLst>
              <a:ext uri="{FF2B5EF4-FFF2-40B4-BE49-F238E27FC236}">
                <a16:creationId xmlns:a16="http://schemas.microsoft.com/office/drawing/2014/main" id="{0E353785-B718-4031-81A7-720D6905FECE}"/>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tretch>
            <a:fillRect/>
          </a:stretch>
        </p:blipFill>
        <p:spPr>
          <a:xfrm>
            <a:off x="4242036" y="7630371"/>
            <a:ext cx="2592733" cy="3277342"/>
          </a:xfrm>
        </p:spPr>
      </p:pic>
      <p:sp>
        <p:nvSpPr>
          <p:cNvPr id="7" name="Slide Number Placeholder 6">
            <a:extLst>
              <a:ext uri="{FF2B5EF4-FFF2-40B4-BE49-F238E27FC236}">
                <a16:creationId xmlns:a16="http://schemas.microsoft.com/office/drawing/2014/main" id="{00A3A60C-B9B4-E142-626A-5B3F81C2A0A0}"/>
              </a:ext>
            </a:extLst>
          </p:cNvPr>
          <p:cNvSpPr>
            <a:spLocks noGrp="1"/>
          </p:cNvSpPr>
          <p:nvPr>
            <p:ph type="sldNum" sz="quarter" idx="4"/>
          </p:nvPr>
        </p:nvSpPr>
        <p:spPr/>
        <p:txBody>
          <a:bodyPr/>
          <a:lstStyle/>
          <a:p>
            <a:fld id="{9C527BFA-2C0E-4CEC-B6A5-913A56FEF4B4}" type="slidenum">
              <a:rPr lang="fr-CA" smtClean="0"/>
              <a:t>10</a:t>
            </a:fld>
            <a:endParaRPr lang="fr-CA"/>
          </a:p>
        </p:txBody>
      </p:sp>
      <p:sp>
        <p:nvSpPr>
          <p:cNvPr id="8" name="Text Placeholder 7">
            <a:extLst>
              <a:ext uri="{FF2B5EF4-FFF2-40B4-BE49-F238E27FC236}">
                <a16:creationId xmlns:a16="http://schemas.microsoft.com/office/drawing/2014/main" id="{398DFE67-3101-E2B6-992B-595353AB5ACC}"/>
              </a:ext>
            </a:extLst>
          </p:cNvPr>
          <p:cNvSpPr>
            <a:spLocks noGrp="1"/>
          </p:cNvSpPr>
          <p:nvPr>
            <p:ph type="body" sz="quarter" idx="65"/>
          </p:nvPr>
        </p:nvSpPr>
        <p:spPr/>
        <p:txBody>
          <a:bodyPr/>
          <a:lstStyle/>
          <a:p>
            <a:r>
              <a:rPr lang="en-IE"/>
              <a:t>Mynd: </a:t>
            </a:r>
            <a:r>
              <a:rPr lang="en-IE" err="1"/>
              <a:t>Passeggere</a:t>
            </a:r>
            <a:r>
              <a:rPr lang="en-IE"/>
              <a:t>, Ítalía</a:t>
            </a:r>
          </a:p>
        </p:txBody>
      </p:sp>
    </p:spTree>
    <p:extLst>
      <p:ext uri="{BB962C8B-B14F-4D97-AF65-F5344CB8AC3E}">
        <p14:creationId xmlns:p14="http://schemas.microsoft.com/office/powerpoint/2010/main" val="5201820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359655" cy="1049221"/>
          </a:xfrm>
        </p:spPr>
        <p:txBody>
          <a:bodyPr/>
          <a:lstStyle/>
          <a:p>
            <a:r>
              <a:rPr lang="en-IE" sz="1800" cap="all"/>
              <a:t>Innleiðing sjálfbærnimarkmiða Sameinuðu þjóðanna</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544931" y="313866"/>
            <a:ext cx="4224168" cy="385564"/>
          </a:xfrm>
        </p:spPr>
        <p:txBody>
          <a:bodyPr/>
          <a:lstStyle/>
          <a:p>
            <a:r>
              <a:rPr lang="en-IE" sz="3200" cap="all">
                <a:latin typeface="Calibri"/>
                <a:cs typeface="Calibri"/>
              </a:rPr>
              <a:t>Bóluherbergið</a:t>
            </a:r>
            <a:endParaRPr lang="en-US" sz="3200" cap="all"/>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pic>
        <p:nvPicPr>
          <p:cNvPr id="6" name="Picture 5">
            <a:extLst>
              <a:ext uri="{FF2B5EF4-FFF2-40B4-BE49-F238E27FC236}">
                <a16:creationId xmlns:a16="http://schemas.microsoft.com/office/drawing/2014/main" id="{AB356EDB-C9C6-42FB-89A1-996928BAAB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371" y="2978288"/>
            <a:ext cx="1188000" cy="1188000"/>
          </a:xfrm>
          <a:prstGeom prst="rect">
            <a:avLst/>
          </a:prstGeom>
        </p:spPr>
      </p:pic>
      <p:sp>
        <p:nvSpPr>
          <p:cNvPr id="3" name="Rectangle 2">
            <a:extLst>
              <a:ext uri="{FF2B5EF4-FFF2-40B4-BE49-F238E27FC236}">
                <a16:creationId xmlns:a16="http://schemas.microsoft.com/office/drawing/2014/main" id="{60032A39-64EC-48D9-B092-2867BB458ACA}"/>
              </a:ext>
            </a:extLst>
          </p:cNvPr>
          <p:cNvSpPr/>
          <p:nvPr/>
        </p:nvSpPr>
        <p:spPr>
          <a:xfrm>
            <a:off x="364993" y="4469093"/>
            <a:ext cx="6977503" cy="4832092"/>
          </a:xfrm>
          <a:prstGeom prst="rect">
            <a:avLst/>
          </a:prstGeom>
        </p:spPr>
        <p:txBody>
          <a:bodyPr wrap="square">
            <a:spAutoFit/>
          </a:bodyPr>
          <a:lstStyle/>
          <a:p>
            <a:pPr algn="just"/>
            <a:r>
              <a:rPr lang="en-US" sz="1400"/>
              <a:t>Bubble Room á þaki Apúlíu samræmist sjálfbærnimarkmiðum Sameinuðu þjóðanna (SDG), einkum markmiði 11 (Sjálfbærar borgir og samfélög) og markmiði 12 (Ábyrg neysla og framleiðsla). Með því að bjóða upp á einstaka gistingu með litlum umhverfisáhrifum hvetur Bubble Room til sjálfbærs ferðamannaiðnaðar sem fagnar náttúrufegurð Mount </a:t>
            </a:r>
            <a:r>
              <a:rPr lang="en-US" sz="1400" err="1"/>
              <a:t>Cornacchia </a:t>
            </a:r>
            <a:r>
              <a:rPr lang="en-US" sz="1400"/>
              <a:t>og Lake Pescara án þess að krefjast varanlegrar innviðauppbyggingar. Gagnsæja pop-up hönnunin gerir gestum kleift að upplifa fegurð svæðisins á þann hátt að raski landslaginu sem minnst, sem styður markmið 11 um sjálfbærar borgir og samfélög með því að skapa fyrirmynd í ferðaþjónustu sem virðir staðbundna vistfræði. Bubble Room og önnur óhefðbundin gististaðir á svæðinu, sem eru reknir af </a:t>
            </a:r>
            <a:r>
              <a:rPr lang="en-US" sz="1400" err="1"/>
              <a:t>Cooperativa </a:t>
            </a:r>
            <a:r>
              <a:rPr lang="en-US" sz="1400"/>
              <a:t>di </a:t>
            </a:r>
            <a:r>
              <a:rPr lang="en-US" sz="1400" err="1"/>
              <a:t>Comunità </a:t>
            </a:r>
            <a:r>
              <a:rPr lang="en-US" sz="1400"/>
              <a:t>di </a:t>
            </a:r>
            <a:r>
              <a:rPr lang="en-US" sz="1400" err="1"/>
              <a:t>Biccari</a:t>
            </a:r>
            <a:r>
              <a:rPr lang="en-US" sz="1400"/>
              <a:t>, stuðla að endurvakningu áður vannýtra svæða og breyta þeim í vistferðamannastaði sem laða að gesti og bjóða upp á efnahagsleg tækifæri fyrir heimamenn.</a:t>
            </a:r>
          </a:p>
          <a:p>
            <a:pPr algn="just"/>
            <a:endParaRPr lang="en-US" sz="1400"/>
          </a:p>
          <a:p>
            <a:pPr algn="just"/>
            <a:r>
              <a:rPr lang="en-US" sz="1400"/>
              <a:t>Auk þess stuðlar Bubble Room að markmiði 8 (Verðug störf og efnahagsvöxtur) með því að skapa sjálfbær störf og viðskiptatækifæri innan staðbundins samvinnufélags. Velgengni Bubble Room og annarra aðdráttarstaða í nágrenninu, svo sem ævintýragarðsins og risastólsins, hefur umbreytt svæðinu í vinsælan áfangastað vistferðamála, sem eykur bókanir og eftirspurn allt árið um kring. Þessi fjöldi gesta styður staðbundin fyrirtæki, svo sem morgunverðar­kiosk, leiðsögn og afþreyingu, styrkir efnahag sveitarfélagsins og skapar merkingarbært starf í ferðaþjónustu og þjónustugeiranum. Með því að laða gesti til að upplifa náttúrulega og menningarlega fegurð </a:t>
            </a:r>
            <a:r>
              <a:rPr lang="en-US" sz="1400" err="1"/>
              <a:t>Monti Dauni-svæðisins </a:t>
            </a:r>
            <a:r>
              <a:rPr lang="en-US" sz="1400"/>
              <a:t>auðgar Bubble Room ekki aðeins upplifun gesta heldur hvetur einnig til sjálfbærs vaxtar sem gagnast bæði umhverfinu og samfélaginu.</a:t>
            </a:r>
          </a:p>
        </p:txBody>
      </p:sp>
      <p:pic>
        <p:nvPicPr>
          <p:cNvPr id="7" name="Picture 6">
            <a:extLst>
              <a:ext uri="{FF2B5EF4-FFF2-40B4-BE49-F238E27FC236}">
                <a16:creationId xmlns:a16="http://schemas.microsoft.com/office/drawing/2014/main" id="{A3B9EDA2-AD0A-4AB0-89D1-12F937E2EB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147" y="2978288"/>
            <a:ext cx="1188000" cy="1188000"/>
          </a:xfrm>
          <a:prstGeom prst="rect">
            <a:avLst/>
          </a:prstGeom>
        </p:spPr>
      </p:pic>
    </p:spTree>
    <p:extLst>
      <p:ext uri="{BB962C8B-B14F-4D97-AF65-F5344CB8AC3E}">
        <p14:creationId xmlns:p14="http://schemas.microsoft.com/office/powerpoint/2010/main" val="26228339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7D13F-B77A-E396-8200-8503F1F7F85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24F4860-D843-70E3-C211-FBF1E3AB4985}"/>
              </a:ext>
            </a:extLst>
          </p:cNvPr>
          <p:cNvSpPr>
            <a:spLocks noGrp="1"/>
          </p:cNvSpPr>
          <p:nvPr>
            <p:ph type="body" sz="quarter" idx="32"/>
          </p:nvPr>
        </p:nvSpPr>
        <p:spPr>
          <a:xfrm>
            <a:off x="3889909" y="701341"/>
            <a:ext cx="3270634" cy="4069540"/>
          </a:xfrm>
        </p:spPr>
        <p:txBody>
          <a:bodyPr/>
          <a:lstStyle/>
          <a:p>
            <a:pPr>
              <a:lnSpc>
                <a:spcPct val="100000"/>
              </a:lnSpc>
            </a:pPr>
            <a:r>
              <a:rPr lang="en-US"/>
              <a:t>Annar hluti þessa safns dregur fram fjölbreyttar og nýstárlegar leiðir sem vistvænar og umhverfislega sjálfbærar lausnir eru að endurskipuleggja gistingu í ferðaþjónustu. Frá orkusparandi hönnun og endurnýjanlegum orkukerfum til úrgangsminnkunar og staðbundinna, sjálfbærra efna sýnir hvert framvalið áfangastaður skuldbindingu við að draga úr umhverfisáhrifum á sama tíma og gestaupplifanir eru bætt. </a:t>
            </a:r>
          </a:p>
          <a:p>
            <a:pPr>
              <a:lnSpc>
                <a:spcPct val="100000"/>
              </a:lnSpc>
            </a:pPr>
            <a:endParaRPr lang="en-US"/>
          </a:p>
          <a:p>
            <a:pPr>
              <a:lnSpc>
                <a:spcPct val="100000"/>
              </a:lnSpc>
            </a:pPr>
            <a:r>
              <a:rPr lang="en-US"/>
              <a:t>Þessi gististaðir fara lengra en hefðbundin gestrisni með því að innleiða sjálfbærni í alla þætti starfseminnar – jafna þægindi við verndun og lúxus við lágmarksáhrif. Þeir sýna að sjálfbær ferðaþjónusta er ekki aðeins möguleg heldur getur hún einnig verið auðug og hvetjandi, veitt gestum dýrmætar upplifanir sem virða og fagna náttúruauðlindum, líffræðilegri fjölbreytni og samfélögum heimamanna.</a:t>
            </a:r>
          </a:p>
        </p:txBody>
      </p:sp>
      <p:sp>
        <p:nvSpPr>
          <p:cNvPr id="14" name="Text Placeholder 13">
            <a:extLst>
              <a:ext uri="{FF2B5EF4-FFF2-40B4-BE49-F238E27FC236}">
                <a16:creationId xmlns:a16="http://schemas.microsoft.com/office/drawing/2014/main" id="{8717F0DA-B2DA-D6E5-6866-6893E4D110CB}"/>
              </a:ext>
            </a:extLst>
          </p:cNvPr>
          <p:cNvSpPr>
            <a:spLocks noGrp="1"/>
          </p:cNvSpPr>
          <p:nvPr>
            <p:ph type="body" sz="quarter" idx="40"/>
          </p:nvPr>
        </p:nvSpPr>
        <p:spPr>
          <a:xfrm>
            <a:off x="3686398" y="8828340"/>
            <a:ext cx="3253308" cy="1378032"/>
          </a:xfrm>
        </p:spPr>
        <p:txBody>
          <a:bodyPr/>
          <a:lstStyle/>
          <a:p>
            <a:r>
              <a:rPr lang="en-US" sz="1800"/>
              <a:t>Framhaldið til kafla 3 til að læra um markaðsstefnur í valkostagististöðum Epic Stays.</a:t>
            </a:r>
          </a:p>
        </p:txBody>
      </p:sp>
      <p:sp>
        <p:nvSpPr>
          <p:cNvPr id="2" name="Text Placeholder 1">
            <a:extLst>
              <a:ext uri="{FF2B5EF4-FFF2-40B4-BE49-F238E27FC236}">
                <a16:creationId xmlns:a16="http://schemas.microsoft.com/office/drawing/2014/main" id="{9A79F1D6-8D8E-5CBB-8A70-43700AA43FB7}"/>
              </a:ext>
            </a:extLst>
          </p:cNvPr>
          <p:cNvSpPr>
            <a:spLocks noGrp="1"/>
          </p:cNvSpPr>
          <p:nvPr>
            <p:ph type="body" sz="quarter" idx="65"/>
          </p:nvPr>
        </p:nvSpPr>
        <p:spPr/>
        <p:txBody>
          <a:bodyPr/>
          <a:lstStyle/>
          <a:p>
            <a:r>
              <a:rPr lang="en-GB"/>
              <a:t>Mynd: </a:t>
            </a:r>
            <a:r>
              <a:rPr lang="en-IE"/>
              <a:t>Rock Farm </a:t>
            </a:r>
            <a:r>
              <a:rPr lang="en-IE" err="1"/>
              <a:t>Slane</a:t>
            </a:r>
            <a:r>
              <a:rPr lang="en-IE"/>
              <a:t>, Írland</a:t>
            </a:r>
            <a:endParaRPr lang="en-GB"/>
          </a:p>
        </p:txBody>
      </p:sp>
      <p:sp>
        <p:nvSpPr>
          <p:cNvPr id="18" name="Freeform 17">
            <a:extLst>
              <a:ext uri="{FF2B5EF4-FFF2-40B4-BE49-F238E27FC236}">
                <a16:creationId xmlns:a16="http://schemas.microsoft.com/office/drawing/2014/main" id="{97DC0EB5-4E07-951C-BD57-85CA1A42FE8C}"/>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1CAE8BBA-4490-04BD-7C13-D9D61E4530AC}"/>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101</a:t>
            </a:fld>
            <a:endParaRPr lang="fr-CA"/>
          </a:p>
        </p:txBody>
      </p:sp>
      <p:sp>
        <p:nvSpPr>
          <p:cNvPr id="27" name="Text Placeholder 26">
            <a:extLst>
              <a:ext uri="{FF2B5EF4-FFF2-40B4-BE49-F238E27FC236}">
                <a16:creationId xmlns:a16="http://schemas.microsoft.com/office/drawing/2014/main" id="{263ECBBC-BCB8-BB29-FAA4-71E411E377FF}"/>
              </a:ext>
            </a:extLst>
          </p:cNvPr>
          <p:cNvSpPr>
            <a:spLocks noGrp="1"/>
          </p:cNvSpPr>
          <p:nvPr>
            <p:ph type="body" sz="quarter" idx="35"/>
          </p:nvPr>
        </p:nvSpPr>
        <p:spPr>
          <a:xfrm>
            <a:off x="211002" y="2003367"/>
            <a:ext cx="3043704" cy="1049221"/>
          </a:xfrm>
        </p:spPr>
        <p:txBody>
          <a:bodyPr/>
          <a:lstStyle/>
          <a:p>
            <a:r>
              <a:rPr lang="en-US" sz="2400" b="1" dirty="0" err="1"/>
              <a:t>vistvæn</a:t>
            </a:r>
            <a:r>
              <a:rPr lang="en-US" sz="2400" b="1" dirty="0"/>
              <a:t> </a:t>
            </a:r>
            <a:r>
              <a:rPr lang="en-US" sz="2400" b="1" dirty="0" err="1"/>
              <a:t>og</a:t>
            </a:r>
            <a:r>
              <a:rPr lang="en-US" sz="2400" b="1" dirty="0"/>
              <a:t> </a:t>
            </a:r>
            <a:r>
              <a:rPr lang="en-US" sz="2400" b="1" dirty="0" err="1"/>
              <a:t>umhverfislega</a:t>
            </a:r>
            <a:r>
              <a:rPr lang="en-US" sz="2400" b="1" dirty="0"/>
              <a:t> </a:t>
            </a:r>
            <a:r>
              <a:rPr lang="en-US" sz="2400" b="1" dirty="0" err="1"/>
              <a:t>sjálfbær</a:t>
            </a:r>
            <a:r>
              <a:rPr lang="en-US" sz="2400" b="1" dirty="0"/>
              <a:t> </a:t>
            </a:r>
            <a:r>
              <a:rPr lang="en-US" sz="2400" b="1" dirty="0" err="1"/>
              <a:t>lausn</a:t>
            </a:r>
            <a:r>
              <a:rPr lang="en-US" sz="2400" b="1" dirty="0"/>
              <a:t> </a:t>
            </a:r>
            <a:r>
              <a:rPr lang="en-US" sz="2400" b="1" dirty="0" err="1"/>
              <a:t>fyrir</a:t>
            </a:r>
            <a:r>
              <a:rPr lang="en-US" sz="2400" b="1" dirty="0"/>
              <a:t> </a:t>
            </a:r>
            <a:r>
              <a:rPr lang="en-US" sz="2400" b="1" dirty="0" err="1"/>
              <a:t>gistingu</a:t>
            </a:r>
            <a:r>
              <a:rPr lang="en-US" sz="2400" b="1" dirty="0"/>
              <a:t> í </a:t>
            </a:r>
            <a:r>
              <a:rPr lang="en-US" sz="2400" b="1" dirty="0" err="1"/>
              <a:t>ferðaþjónustu</a:t>
            </a:r>
            <a:endParaRPr lang="en-US" sz="2400" b="1" dirty="0"/>
          </a:p>
        </p:txBody>
      </p:sp>
      <p:sp>
        <p:nvSpPr>
          <p:cNvPr id="28" name="TextBox 27">
            <a:extLst>
              <a:ext uri="{FF2B5EF4-FFF2-40B4-BE49-F238E27FC236}">
                <a16:creationId xmlns:a16="http://schemas.microsoft.com/office/drawing/2014/main" id="{AABF5669-2990-0A0E-146C-4E04F2138265}"/>
              </a:ext>
            </a:extLst>
          </p:cNvPr>
          <p:cNvSpPr txBox="1"/>
          <p:nvPr/>
        </p:nvSpPr>
        <p:spPr>
          <a:xfrm>
            <a:off x="449039" y="6448374"/>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pic>
        <p:nvPicPr>
          <p:cNvPr id="7" name="Picture Placeholder 6">
            <a:extLst>
              <a:ext uri="{FF2B5EF4-FFF2-40B4-BE49-F238E27FC236}">
                <a16:creationId xmlns:a16="http://schemas.microsoft.com/office/drawing/2014/main" id="{9C432347-D82D-4763-81B1-91BB59376E2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42893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5A25D-440B-93C6-51B9-C1D34BF35FE2}"/>
            </a:ext>
          </a:extLst>
        </p:cNvPr>
        <p:cNvGrpSpPr/>
        <p:nvPr/>
      </p:nvGrpSpPr>
      <p:grpSpPr>
        <a:xfrm>
          <a:off x="0" y="0"/>
          <a:ext cx="0" cy="0"/>
          <a:chOff x="0" y="0"/>
          <a:chExt cx="0" cy="0"/>
        </a:xfrm>
      </p:grpSpPr>
      <p:sp>
        <p:nvSpPr>
          <p:cNvPr id="2" name="Graphic 27">
            <a:extLst>
              <a:ext uri="{FF2B5EF4-FFF2-40B4-BE49-F238E27FC236}">
                <a16:creationId xmlns:a16="http://schemas.microsoft.com/office/drawing/2014/main" id="{C05C407D-F246-7FB0-0A63-0635F34DC232}"/>
              </a:ext>
            </a:extLst>
          </p:cNvPr>
          <p:cNvSpPr/>
          <p:nvPr/>
        </p:nvSpPr>
        <p:spPr>
          <a:xfrm>
            <a:off x="117822" y="4762502"/>
            <a:ext cx="1421235" cy="3538158"/>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B5AC90"/>
          </a:solidFill>
          <a:ln w="3349" cap="flat">
            <a:noFill/>
            <a:prstDash val="solid"/>
            <a:miter/>
          </a:ln>
        </p:spPr>
        <p:txBody>
          <a:bodyPr rtlCol="0" anchor="ctr"/>
          <a:lstStyle/>
          <a:p>
            <a:endParaRPr lang="en-GB"/>
          </a:p>
        </p:txBody>
      </p:sp>
      <p:sp>
        <p:nvSpPr>
          <p:cNvPr id="3" name="Text Placeholder 2">
            <a:extLst>
              <a:ext uri="{FF2B5EF4-FFF2-40B4-BE49-F238E27FC236}">
                <a16:creationId xmlns:a16="http://schemas.microsoft.com/office/drawing/2014/main" id="{7490AE5D-D19E-5C58-4067-8A98FCB1ABF5}"/>
              </a:ext>
            </a:extLst>
          </p:cNvPr>
          <p:cNvSpPr>
            <a:spLocks noGrp="1"/>
          </p:cNvSpPr>
          <p:nvPr>
            <p:ph type="body" sz="quarter" idx="66"/>
          </p:nvPr>
        </p:nvSpPr>
        <p:spPr/>
        <p:txBody>
          <a:bodyPr/>
          <a:lstStyle/>
          <a:p>
            <a:r>
              <a:rPr lang="en-GB"/>
              <a:t>Mynd: </a:t>
            </a:r>
            <a:r>
              <a:rPr lang="it-IT"/>
              <a:t>Ireland West Farm Stay</a:t>
            </a:r>
            <a:endParaRPr lang="en-GB"/>
          </a:p>
        </p:txBody>
      </p:sp>
      <p:pic>
        <p:nvPicPr>
          <p:cNvPr id="7" name="Picture Placeholder 6">
            <a:extLst>
              <a:ext uri="{FF2B5EF4-FFF2-40B4-BE49-F238E27FC236}">
                <a16:creationId xmlns:a16="http://schemas.microsoft.com/office/drawing/2014/main" id="{42A30ABA-ADDA-4C35-92FD-2E68D69D62CD}"/>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a:stretch>
            <a:fillRect/>
          </a:stretch>
        </p:blipFill>
        <p:spPr/>
      </p:pic>
      <p:sp>
        <p:nvSpPr>
          <p:cNvPr id="11" name="Text Placeholder 27">
            <a:extLst>
              <a:ext uri="{FF2B5EF4-FFF2-40B4-BE49-F238E27FC236}">
                <a16:creationId xmlns:a16="http://schemas.microsoft.com/office/drawing/2014/main" id="{B814487D-9CDB-FA7B-8001-AAAE3D0C1748}"/>
              </a:ext>
            </a:extLst>
          </p:cNvPr>
          <p:cNvSpPr>
            <a:spLocks noGrp="1"/>
          </p:cNvSpPr>
          <p:nvPr>
            <p:ph type="body" sz="quarter" idx="14"/>
          </p:nvPr>
        </p:nvSpPr>
        <p:spPr>
          <a:xfrm>
            <a:off x="351420" y="1192777"/>
            <a:ext cx="1952282" cy="1564946"/>
          </a:xfrm>
        </p:spPr>
        <p:txBody>
          <a:bodyPr/>
          <a:lstStyle/>
          <a:p>
            <a:r>
              <a:rPr lang="en-US"/>
              <a:t>05</a:t>
            </a:r>
          </a:p>
        </p:txBody>
      </p:sp>
      <p:sp>
        <p:nvSpPr>
          <p:cNvPr id="12" name="Text Placeholder 28">
            <a:extLst>
              <a:ext uri="{FF2B5EF4-FFF2-40B4-BE49-F238E27FC236}">
                <a16:creationId xmlns:a16="http://schemas.microsoft.com/office/drawing/2014/main" id="{3F38D16D-5F97-ABE6-57CC-89B57E4E42AF}"/>
              </a:ext>
            </a:extLst>
          </p:cNvPr>
          <p:cNvSpPr>
            <a:spLocks noGrp="1"/>
          </p:cNvSpPr>
          <p:nvPr>
            <p:ph type="body" sz="quarter" idx="15"/>
          </p:nvPr>
        </p:nvSpPr>
        <p:spPr>
          <a:xfrm>
            <a:off x="2006221" y="2368530"/>
            <a:ext cx="4626591" cy="2002900"/>
          </a:xfrm>
        </p:spPr>
        <p:txBody>
          <a:bodyPr/>
          <a:lstStyle/>
          <a:p>
            <a:r>
              <a:rPr lang="en-US" sz="3200" cap="all" dirty="0" err="1"/>
              <a:t>Markaðsstefnur</a:t>
            </a:r>
            <a:r>
              <a:rPr lang="en-US" sz="3200" cap="all" dirty="0"/>
              <a:t> </a:t>
            </a:r>
            <a:r>
              <a:rPr lang="en-US" sz="3200" cap="all" dirty="0" err="1"/>
              <a:t>Epískra</a:t>
            </a:r>
            <a:r>
              <a:rPr lang="en-US" sz="3200" cap="all" dirty="0"/>
              <a:t> </a:t>
            </a:r>
            <a:r>
              <a:rPr lang="en-US" sz="3200" cap="all" dirty="0" err="1"/>
              <a:t>dvala</a:t>
            </a:r>
            <a:r>
              <a:rPr lang="en-US" sz="3200" cap="all" dirty="0"/>
              <a:t> í </a:t>
            </a:r>
            <a:r>
              <a:rPr lang="en-US" sz="3200" cap="all" dirty="0" err="1"/>
              <a:t>óhefðbundinni</a:t>
            </a:r>
            <a:r>
              <a:rPr lang="en-US" sz="3200" cap="all" dirty="0"/>
              <a:t> </a:t>
            </a:r>
            <a:r>
              <a:rPr lang="en-US" sz="3200" cap="all" dirty="0" err="1"/>
              <a:t>gistingu</a:t>
            </a:r>
            <a:endParaRPr lang="en-US" sz="3200" b="1" cap="all" dirty="0"/>
          </a:p>
        </p:txBody>
      </p:sp>
      <p:sp>
        <p:nvSpPr>
          <p:cNvPr id="14" name="Text Placeholder 28">
            <a:extLst>
              <a:ext uri="{FF2B5EF4-FFF2-40B4-BE49-F238E27FC236}">
                <a16:creationId xmlns:a16="http://schemas.microsoft.com/office/drawing/2014/main" id="{B46F313D-D305-BC4C-3E4D-031410A0091B}"/>
              </a:ext>
            </a:extLst>
          </p:cNvPr>
          <p:cNvSpPr txBox="1">
            <a:spLocks/>
          </p:cNvSpPr>
          <p:nvPr/>
        </p:nvSpPr>
        <p:spPr>
          <a:xfrm>
            <a:off x="2006221" y="1484743"/>
            <a:ext cx="4167571" cy="2002900"/>
          </a:xfrm>
          <a:prstGeom prst="rect">
            <a:avLst/>
          </a:prstGeom>
        </p:spPr>
        <p:txBody>
          <a:bodyPr vert="horz" lIns="91440" tIns="45720" rIns="91440" bIns="45720" rtlCol="0">
            <a:noAutofit/>
          </a:bodyPr>
          <a:lstStyle>
            <a:lvl1pPr marL="0" indent="0" algn="l" defTabSz="777514" rtl="0" eaLnBrk="1" latinLnBrk="0" hangingPunct="1">
              <a:lnSpc>
                <a:spcPct val="90000"/>
              </a:lnSpc>
              <a:spcBef>
                <a:spcPts val="850"/>
              </a:spcBef>
              <a:buFont typeface="Arial" panose="020B0604020202020204" pitchFamily="34" charset="0"/>
              <a:buNone/>
              <a:defRPr sz="36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4800" b="1" cap="all" dirty="0" err="1"/>
              <a:t>dæmi</a:t>
            </a:r>
            <a:endParaRPr lang="en-US" sz="4800" b="1" cap="all" dirty="0"/>
          </a:p>
        </p:txBody>
      </p:sp>
    </p:spTree>
    <p:extLst>
      <p:ext uri="{BB962C8B-B14F-4D97-AF65-F5344CB8AC3E}">
        <p14:creationId xmlns:p14="http://schemas.microsoft.com/office/powerpoint/2010/main" val="19645151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124C0-8D89-9820-6013-F1C012AAB5D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F84FAC0-F9D0-404E-AF7A-F9903A639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3721" y="2580996"/>
            <a:ext cx="4798196" cy="315260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 name="Text Placeholder 1">
            <a:extLst>
              <a:ext uri="{FF2B5EF4-FFF2-40B4-BE49-F238E27FC236}">
                <a16:creationId xmlns:a16="http://schemas.microsoft.com/office/drawing/2014/main" id="{7BD8DA48-2B72-5FC0-9BF7-6C4D5C7E77D1}"/>
              </a:ext>
            </a:extLst>
          </p:cNvPr>
          <p:cNvSpPr>
            <a:spLocks noGrp="1"/>
          </p:cNvSpPr>
          <p:nvPr>
            <p:ph type="body" sz="quarter" idx="32"/>
          </p:nvPr>
        </p:nvSpPr>
        <p:spPr>
          <a:xfrm>
            <a:off x="634478" y="6074397"/>
            <a:ext cx="6541269" cy="3459530"/>
          </a:xfrm>
        </p:spPr>
        <p:txBody>
          <a:bodyPr/>
          <a:lstStyle/>
          <a:p>
            <a:pPr>
              <a:lnSpc>
                <a:spcPct val="100000"/>
              </a:lnSpc>
            </a:pPr>
            <a:r>
              <a:rPr lang="en-US"/>
              <a:t>Í tímum þar sem ferðalangar leita sífellt eftir einstökum og merkingarbærum upplifunum hefur heimur óhefðbundinna gistimöguleika í ferðaþjónustu orðið samkeppnisharðari og nýstárlegri en nokkru sinni fyrr. "Epic Stays" – einstök gististaðir sem bjóða upp á meira en bara svefnpláss – byggja á sértækum markaðsstefnum til að ná athygli gesta sem leita að ævintýrum, ekta upplifun og tengslum. Hvort sem um er að ræða glamping-svæði djúpt í skóginum, sögulega byggingu sem hefur verið breytt í bútique-hótel eða búgarðs dvöl sem býður upp á dýrmætar menningarupplifanir, nýta þessir gististaðir skapandi nálganir til að skera sig úr á þéttsetnum markaði.</a:t>
            </a:r>
          </a:p>
          <a:p>
            <a:pPr>
              <a:lnSpc>
                <a:spcPct val="100000"/>
              </a:lnSpc>
            </a:pPr>
            <a:endParaRPr lang="en-US"/>
          </a:p>
          <a:p>
            <a:pPr>
              <a:lnSpc>
                <a:spcPct val="100000"/>
              </a:lnSpc>
            </a:pPr>
            <a:r>
              <a:rPr lang="en-US"/>
              <a:t>Í þessum kafla skoðum við árangursríkar markaðsaðferðir sem efla þátttöku gesta og tryggð í óhefðbundnum gististöðum. Frá frásögn og samfélagsmiðlum til samstarfs við fyrirtæki á staðnum og umhverfisvæns vörumerkjauppbyggingar, sameina árangursríkar "epískar gistingar" staðbundinn sjarma og sterka vörumerkjavitund til að laða að sér hina fullkomnu gesti. Með vandlega völdu efni, samstarfi við áhrifavalda og aðferðum sem leggja áherslu á sjálfbærni og staðbundna menningu höfða þessar gistingar til vaxandi hóps umhverfismeðvitaðra ferðalanga sem sækjast eftir upplifunum. Taktu þátt með okkur þegar við kafa í þau verkfæri og aðferðir sem Epic Stay notar, ekki aðeins til að ná til nýrra gesta heldur einnig til að byggja upp varanleg og merkingarbær tengsl sem endurspegla þarfir ferðalanga nútímans.</a:t>
            </a:r>
            <a:endParaRPr lang="en-IE"/>
          </a:p>
        </p:txBody>
      </p:sp>
      <p:sp>
        <p:nvSpPr>
          <p:cNvPr id="3" name="Text Placeholder 2">
            <a:extLst>
              <a:ext uri="{FF2B5EF4-FFF2-40B4-BE49-F238E27FC236}">
                <a16:creationId xmlns:a16="http://schemas.microsoft.com/office/drawing/2014/main" id="{9316BC00-A9BC-19D5-ACA9-18D54A26D240}"/>
              </a:ext>
            </a:extLst>
          </p:cNvPr>
          <p:cNvSpPr>
            <a:spLocks noGrp="1"/>
          </p:cNvSpPr>
          <p:nvPr>
            <p:ph type="body" sz="quarter" idx="33"/>
          </p:nvPr>
        </p:nvSpPr>
        <p:spPr>
          <a:xfrm>
            <a:off x="175587" y="3448511"/>
            <a:ext cx="2469642" cy="1384804"/>
          </a:xfrm>
        </p:spPr>
        <p:txBody>
          <a:bodyPr/>
          <a:lstStyle/>
          <a:p>
            <a:r>
              <a:rPr lang="is-IS" sz="2200" dirty="0"/>
              <a:t>MARKAÐSSTEFNUR EPÍSKRA DVALA Í ÓHEFÐBUNDINNI GISTINGU</a:t>
            </a:r>
            <a:endParaRPr lang="en-IE" sz="2200" dirty="0"/>
          </a:p>
        </p:txBody>
      </p:sp>
      <p:sp>
        <p:nvSpPr>
          <p:cNvPr id="4" name="Text Placeholder 3">
            <a:extLst>
              <a:ext uri="{FF2B5EF4-FFF2-40B4-BE49-F238E27FC236}">
                <a16:creationId xmlns:a16="http://schemas.microsoft.com/office/drawing/2014/main" id="{E0FD820F-6B6F-103D-F848-6F556EBF8BDD}"/>
              </a:ext>
            </a:extLst>
          </p:cNvPr>
          <p:cNvSpPr>
            <a:spLocks noGrp="1"/>
          </p:cNvSpPr>
          <p:nvPr>
            <p:ph type="body" sz="quarter" idx="18"/>
          </p:nvPr>
        </p:nvSpPr>
        <p:spPr>
          <a:xfrm>
            <a:off x="296120" y="1853640"/>
            <a:ext cx="4362144" cy="1049221"/>
          </a:xfrm>
        </p:spPr>
        <p:txBody>
          <a:bodyPr/>
          <a:lstStyle/>
          <a:p>
            <a:r>
              <a:rPr lang="en-US" sz="2200" cap="all" dirty="0">
                <a:latin typeface="Calibri"/>
                <a:ea typeface="Open Sans"/>
                <a:cs typeface="Calibri"/>
              </a:rPr>
              <a:t>Epic Stays </a:t>
            </a:r>
            <a:r>
              <a:rPr lang="en-US" sz="2200" cap="all" dirty="0" err="1">
                <a:latin typeface="Calibri"/>
                <a:ea typeface="Open Sans"/>
                <a:cs typeface="Calibri"/>
              </a:rPr>
              <a:t>óhefðbundinn</a:t>
            </a:r>
            <a:r>
              <a:rPr lang="en-US" sz="2200" cap="all" dirty="0">
                <a:latin typeface="Calibri"/>
                <a:ea typeface="Open Sans"/>
                <a:cs typeface="Calibri"/>
              </a:rPr>
              <a:t> </a:t>
            </a:r>
            <a:r>
              <a:rPr lang="en-US" sz="2200" cap="all" dirty="0" err="1">
                <a:latin typeface="Calibri"/>
                <a:ea typeface="Open Sans"/>
                <a:cs typeface="Calibri"/>
              </a:rPr>
              <a:t>gisting</a:t>
            </a:r>
            <a:endParaRPr lang="en-US" sz="2200" cap="all" dirty="0">
              <a:latin typeface="Calibri"/>
              <a:ea typeface="Open Sans"/>
              <a:cs typeface="Calibri"/>
            </a:endParaRPr>
          </a:p>
          <a:p>
            <a:endParaRPr lang="en-IE" sz="2200" dirty="0"/>
          </a:p>
        </p:txBody>
      </p:sp>
      <p:sp>
        <p:nvSpPr>
          <p:cNvPr id="7" name="Slide Number Placeholder 6">
            <a:extLst>
              <a:ext uri="{FF2B5EF4-FFF2-40B4-BE49-F238E27FC236}">
                <a16:creationId xmlns:a16="http://schemas.microsoft.com/office/drawing/2014/main" id="{CC897855-5CE7-CC46-424E-0A319F4AC47E}"/>
              </a:ext>
            </a:extLst>
          </p:cNvPr>
          <p:cNvSpPr>
            <a:spLocks noGrp="1"/>
          </p:cNvSpPr>
          <p:nvPr>
            <p:ph type="sldNum" sz="quarter" idx="4"/>
          </p:nvPr>
        </p:nvSpPr>
        <p:spPr/>
        <p:txBody>
          <a:bodyPr/>
          <a:lstStyle/>
          <a:p>
            <a:fld id="{9C527BFA-2C0E-4CEC-B6A5-913A56FEF4B4}" type="slidenum">
              <a:rPr lang="fr-CA" smtClean="0"/>
              <a:t>103</a:t>
            </a:fld>
            <a:endParaRPr lang="fr-CA"/>
          </a:p>
        </p:txBody>
      </p:sp>
      <p:sp>
        <p:nvSpPr>
          <p:cNvPr id="8" name="Text Placeholder 7">
            <a:extLst>
              <a:ext uri="{FF2B5EF4-FFF2-40B4-BE49-F238E27FC236}">
                <a16:creationId xmlns:a16="http://schemas.microsoft.com/office/drawing/2014/main" id="{53F4CD3D-7DDA-C866-DB2B-C0CA8CCEC47E}"/>
              </a:ext>
            </a:extLst>
          </p:cNvPr>
          <p:cNvSpPr>
            <a:spLocks noGrp="1"/>
          </p:cNvSpPr>
          <p:nvPr>
            <p:ph type="body" sz="quarter" idx="65"/>
          </p:nvPr>
        </p:nvSpPr>
        <p:spPr>
          <a:xfrm>
            <a:off x="5146811" y="5279079"/>
            <a:ext cx="2605106" cy="452458"/>
          </a:xfrm>
          <a:solidFill>
            <a:srgbClr val="EC7C69"/>
          </a:solidFill>
        </p:spPr>
        <p:txBody>
          <a:bodyPr/>
          <a:lstStyle/>
          <a:p>
            <a:r>
              <a:rPr lang="en-IE"/>
              <a:t>Mynd: </a:t>
            </a:r>
            <a:r>
              <a:rPr lang="en-IE" err="1"/>
              <a:t>Overleekerhoeve</a:t>
            </a:r>
            <a:r>
              <a:rPr lang="en-IE"/>
              <a:t>, Niðurlönd</a:t>
            </a:r>
          </a:p>
        </p:txBody>
      </p:sp>
      <p:sp>
        <p:nvSpPr>
          <p:cNvPr id="5" name="Text Placeholder 3">
            <a:extLst>
              <a:ext uri="{FF2B5EF4-FFF2-40B4-BE49-F238E27FC236}">
                <a16:creationId xmlns:a16="http://schemas.microsoft.com/office/drawing/2014/main" id="{25BFBD2B-37FC-8288-024A-376BD979EA7D}"/>
              </a:ext>
            </a:extLst>
          </p:cNvPr>
          <p:cNvSpPr txBox="1">
            <a:spLocks/>
          </p:cNvSpPr>
          <p:nvPr/>
        </p:nvSpPr>
        <p:spPr>
          <a:xfrm>
            <a:off x="452705" y="663762"/>
            <a:ext cx="3716321" cy="1049221"/>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E" sz="4800" b="1">
                <a:solidFill>
                  <a:schemeClr val="bg1"/>
                </a:solidFill>
                <a:latin typeface="Calibri"/>
                <a:ea typeface="Open Sans"/>
                <a:cs typeface="Calibri"/>
              </a:rPr>
              <a:t>KAFLI 5</a:t>
            </a:r>
            <a:endParaRPr lang="en-US" sz="4800" b="1">
              <a:solidFill>
                <a:schemeClr val="bg1"/>
              </a:solidFill>
            </a:endParaRPr>
          </a:p>
          <a:p>
            <a:endParaRPr lang="en-US" sz="2200">
              <a:solidFill>
                <a:srgbClr val="000000"/>
              </a:solidFill>
              <a:highlight>
                <a:srgbClr val="FFFF00"/>
              </a:highlight>
              <a:latin typeface="Calibri"/>
              <a:ea typeface="Open Sans"/>
              <a:cs typeface="Calibri"/>
            </a:endParaRPr>
          </a:p>
        </p:txBody>
      </p:sp>
    </p:spTree>
    <p:extLst>
      <p:ext uri="{BB962C8B-B14F-4D97-AF65-F5344CB8AC3E}">
        <p14:creationId xmlns:p14="http://schemas.microsoft.com/office/powerpoint/2010/main" val="19961141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77BFB-D6ED-6165-90E7-C7705D6ADFC1}"/>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F5FEF96C-3386-357F-23E3-D3DA9ACC769B}"/>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462D294A-4516-A58D-BF25-D675FC103220}"/>
              </a:ext>
            </a:extLst>
          </p:cNvPr>
          <p:cNvSpPr>
            <a:spLocks noGrp="1"/>
          </p:cNvSpPr>
          <p:nvPr>
            <p:ph type="body" sz="quarter" idx="32"/>
          </p:nvPr>
        </p:nvSpPr>
        <p:spPr>
          <a:xfrm>
            <a:off x="294777" y="6750433"/>
            <a:ext cx="7365329" cy="2787212"/>
          </a:xfrm>
        </p:spPr>
        <p:txBody>
          <a:bodyPr/>
          <a:lstStyle/>
          <a:p>
            <a:pPr>
              <a:lnSpc>
                <a:spcPct val="100000"/>
              </a:lnSpc>
            </a:pPr>
            <a:r>
              <a:rPr lang="it-IT" sz="4000" b="1" cap="all">
                <a:solidFill>
                  <a:schemeClr val="bg1"/>
                </a:solidFill>
                <a:latin typeface="Calibri"/>
                <a:cs typeface="Calibri"/>
              </a:rPr>
              <a:t>Hertogabústaðurinn, Bovino</a:t>
            </a:r>
          </a:p>
          <a:p>
            <a:pPr>
              <a:lnSpc>
                <a:spcPct val="100000"/>
              </a:lnSpc>
            </a:pPr>
            <a:r>
              <a:rPr lang="en-US" sz="2000" b="1">
                <a:solidFill>
                  <a:schemeClr val="bg1"/>
                </a:solidFill>
                <a:latin typeface="Calibri"/>
                <a:cs typeface="Calibri"/>
              </a:rPr>
              <a:t>Flokkur: </a:t>
            </a:r>
            <a:r>
              <a:rPr lang="en-US" sz="2000">
                <a:solidFill>
                  <a:schemeClr val="bg1"/>
                </a:solidFill>
                <a:latin typeface="Calibri"/>
                <a:cs typeface="Calibri"/>
              </a:rPr>
              <a:t>Gestahús</a:t>
            </a:r>
          </a:p>
          <a:p>
            <a:pPr>
              <a:lnSpc>
                <a:spcPct val="100000"/>
              </a:lnSpc>
            </a:pPr>
            <a:r>
              <a:rPr lang="en-US" sz="2000" b="1">
                <a:solidFill>
                  <a:schemeClr val="bg1"/>
                </a:solidFill>
                <a:latin typeface="Calibri"/>
                <a:cs typeface="Calibri"/>
              </a:rPr>
              <a:t>Staðsetning: </a:t>
            </a:r>
            <a:r>
              <a:rPr lang="en-US" sz="2000">
                <a:solidFill>
                  <a:schemeClr val="bg1"/>
                </a:solidFill>
                <a:latin typeface="Calibri"/>
                <a:cs typeface="Calibri"/>
              </a:rPr>
              <a:t>Bovino, Ítalía</a:t>
            </a:r>
          </a:p>
          <a:p>
            <a:pPr>
              <a:lnSpc>
                <a:spcPct val="100000"/>
              </a:lnSpc>
            </a:pPr>
            <a:r>
              <a:rPr lang="en-US" sz="2000" b="1">
                <a:solidFill>
                  <a:schemeClr val="bg1"/>
                </a:solidFill>
                <a:latin typeface="Calibri"/>
                <a:cs typeface="Calibri"/>
              </a:rPr>
              <a:t>Vefsíða:</a:t>
            </a:r>
            <a:r>
              <a:rPr lang="en-US" sz="2000">
                <a:solidFill>
                  <a:schemeClr val="bg1"/>
                </a:solidFill>
                <a:latin typeface="Calibri"/>
                <a:cs typeface="Calibri"/>
              </a:rPr>
              <a:t> https://www.residenzaducale.it/</a:t>
            </a:r>
            <a:endParaRPr lang="en-IE" sz="2000">
              <a:solidFill>
                <a:schemeClr val="bg1"/>
              </a:solidFill>
            </a:endParaRPr>
          </a:p>
          <a:p>
            <a:pPr algn="l">
              <a:lnSpc>
                <a:spcPct val="100000"/>
              </a:lnSpc>
            </a:pPr>
            <a:endParaRPr lang="en-US" sz="1000">
              <a:solidFill>
                <a:schemeClr val="bg1"/>
              </a:solidFill>
              <a:highlight>
                <a:srgbClr val="0000FF"/>
              </a:highlight>
            </a:endParaRPr>
          </a:p>
          <a:p>
            <a:pPr algn="l">
              <a:lnSpc>
                <a:spcPct val="100000"/>
              </a:lnSpc>
            </a:pPr>
            <a:r>
              <a:rPr lang="en-US" sz="2000" b="1">
                <a:solidFill>
                  <a:schemeClr val="bg1"/>
                </a:solidFill>
                <a:latin typeface="Calibri"/>
                <a:ea typeface="Open Sans"/>
                <a:cs typeface="Calibri"/>
              </a:rPr>
              <a:t>Hvað gerir þessa gistingu svo frábæra!</a:t>
            </a:r>
            <a:endParaRPr lang="en-US" sz="2000" b="1">
              <a:solidFill>
                <a:schemeClr val="bg1"/>
              </a:solidFill>
            </a:endParaRPr>
          </a:p>
          <a:p>
            <a:pPr>
              <a:lnSpc>
                <a:spcPct val="100000"/>
              </a:lnSpc>
            </a:pPr>
            <a:r>
              <a:rPr lang="en-US" err="1">
                <a:solidFill>
                  <a:schemeClr val="bg1"/>
                </a:solidFill>
                <a:latin typeface="Calibri"/>
                <a:cs typeface="Calibri"/>
              </a:rPr>
              <a:t>Residenza </a:t>
            </a:r>
            <a:r>
              <a:rPr lang="en-US">
                <a:solidFill>
                  <a:schemeClr val="bg1"/>
                </a:solidFill>
                <a:latin typeface="Calibri"/>
                <a:cs typeface="Calibri"/>
              </a:rPr>
              <a:t>Ducale di </a:t>
            </a:r>
            <a:r>
              <a:rPr lang="en-US" err="1">
                <a:solidFill>
                  <a:schemeClr val="bg1"/>
                </a:solidFill>
                <a:latin typeface="Calibri"/>
                <a:cs typeface="Calibri"/>
              </a:rPr>
              <a:t>Bovino </a:t>
            </a:r>
            <a:r>
              <a:rPr lang="en-US">
                <a:solidFill>
                  <a:schemeClr val="bg1"/>
                </a:solidFill>
                <a:latin typeface="Calibri"/>
                <a:cs typeface="Calibri"/>
              </a:rPr>
              <a:t>er staðsett í hjarta sögulega </a:t>
            </a:r>
            <a:r>
              <a:rPr lang="en-US" err="1">
                <a:solidFill>
                  <a:schemeClr val="bg1"/>
                </a:solidFill>
                <a:latin typeface="Calibri"/>
                <a:cs typeface="Calibri"/>
              </a:rPr>
              <a:t>miðbæjarins</a:t>
            </a:r>
            <a:r>
              <a:rPr lang="en-US">
                <a:solidFill>
                  <a:schemeClr val="bg1"/>
                </a:solidFill>
                <a:latin typeface="Calibri"/>
                <a:cs typeface="Calibri"/>
              </a:rPr>
              <a:t>, meðal þröngra gangstíga miðaldabæjarins og gróskumikils náttúru; Þarna var gestahúsið stofnað, staðsett innan eins mikilvægustu minnisvarða </a:t>
            </a:r>
            <a:r>
              <a:rPr lang="en-US" err="1">
                <a:solidFill>
                  <a:schemeClr val="bg1"/>
                </a:solidFill>
                <a:latin typeface="Calibri"/>
                <a:cs typeface="Calibri"/>
              </a:rPr>
              <a:t>Bovino</a:t>
            </a:r>
            <a:r>
              <a:rPr lang="en-US">
                <a:solidFill>
                  <a:schemeClr val="bg1"/>
                </a:solidFill>
                <a:latin typeface="Calibri"/>
                <a:cs typeface="Calibri"/>
              </a:rPr>
              <a:t>: hertogaborgarinnar, sem er verndari og vitni um þúsund ára sögu bæjarins, og enduruppgötvar hlutverk sitt í gestrisni, endurskoðað í nútímaútgáfu, í samsetningu hefðar, þjónustu og nútímaþæginda. Dvalarstaðurinn hefur rúmgóð og björt herbergi, ólík að innréttingum, </a:t>
            </a:r>
            <a:r>
              <a:rPr lang="en-US" err="1">
                <a:solidFill>
                  <a:schemeClr val="bg1"/>
                </a:solidFill>
                <a:latin typeface="Calibri"/>
                <a:cs typeface="Calibri"/>
              </a:rPr>
              <a:t>litum </a:t>
            </a:r>
            <a:r>
              <a:rPr lang="en-US">
                <a:solidFill>
                  <a:schemeClr val="bg1"/>
                </a:solidFill>
                <a:latin typeface="Calibri"/>
                <a:cs typeface="Calibri"/>
              </a:rPr>
              <a:t>og frágangi, sem opna háa glugga sína út á þök bæjarins og stóra innri garð Palazzo-sins.</a:t>
            </a: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77A96CF0-5ACA-2514-73F7-666782AE9811}"/>
              </a:ext>
            </a:extLst>
          </p:cNvPr>
          <p:cNvSpPr>
            <a:spLocks noGrp="1"/>
          </p:cNvSpPr>
          <p:nvPr>
            <p:ph type="body" sz="quarter" idx="35"/>
          </p:nvPr>
        </p:nvSpPr>
        <p:spPr>
          <a:xfrm>
            <a:off x="294777" y="5453856"/>
            <a:ext cx="3206079" cy="1049221"/>
          </a:xfrm>
        </p:spPr>
        <p:txBody>
          <a:bodyPr/>
          <a:lstStyle/>
          <a:p>
            <a:r>
              <a:rPr lang="en-US" sz="4400" b="1"/>
              <a:t>Ítalía</a:t>
            </a:r>
          </a:p>
        </p:txBody>
      </p:sp>
      <p:sp>
        <p:nvSpPr>
          <p:cNvPr id="3" name="Text Placeholder 2">
            <a:extLst>
              <a:ext uri="{FF2B5EF4-FFF2-40B4-BE49-F238E27FC236}">
                <a16:creationId xmlns:a16="http://schemas.microsoft.com/office/drawing/2014/main" id="{A387074D-57C9-979B-736A-E957C4D1DA21}"/>
              </a:ext>
            </a:extLst>
          </p:cNvPr>
          <p:cNvSpPr>
            <a:spLocks noGrp="1"/>
          </p:cNvSpPr>
          <p:nvPr>
            <p:ph type="body" sz="quarter" idx="36"/>
          </p:nvPr>
        </p:nvSpPr>
        <p:spPr>
          <a:xfrm>
            <a:off x="294777" y="4779704"/>
            <a:ext cx="3362446" cy="452458"/>
          </a:xfrm>
        </p:spPr>
        <p:txBody>
          <a:bodyPr/>
          <a:lstStyle/>
          <a:p>
            <a:r>
              <a:rPr lang="en-US" sz="1400" b="0"/>
              <a:t>Vistvæn og umhverfislega sjálfbær lausn</a:t>
            </a:r>
          </a:p>
        </p:txBody>
      </p:sp>
      <p:sp>
        <p:nvSpPr>
          <p:cNvPr id="16" name="Slide Number Placeholder 15">
            <a:extLst>
              <a:ext uri="{FF2B5EF4-FFF2-40B4-BE49-F238E27FC236}">
                <a16:creationId xmlns:a16="http://schemas.microsoft.com/office/drawing/2014/main" id="{88207EC2-A093-4BAA-970E-6626D7515065}"/>
              </a:ext>
            </a:extLst>
          </p:cNvPr>
          <p:cNvSpPr>
            <a:spLocks noGrp="1"/>
          </p:cNvSpPr>
          <p:nvPr>
            <p:ph type="sldNum" sz="quarter" idx="4"/>
          </p:nvPr>
        </p:nvSpPr>
        <p:spPr/>
        <p:txBody>
          <a:bodyPr/>
          <a:lstStyle/>
          <a:p>
            <a:fld id="{9C527BFA-2C0E-4CEC-B6A5-913A56FEF4B4}" type="slidenum">
              <a:rPr lang="fr-CA" smtClean="0"/>
              <a:t>104</a:t>
            </a:fld>
            <a:endParaRPr lang="fr-CA"/>
          </a:p>
        </p:txBody>
      </p:sp>
      <p:sp>
        <p:nvSpPr>
          <p:cNvPr id="4" name="Text Placeholder 3">
            <a:extLst>
              <a:ext uri="{FF2B5EF4-FFF2-40B4-BE49-F238E27FC236}">
                <a16:creationId xmlns:a16="http://schemas.microsoft.com/office/drawing/2014/main" id="{5D4BB9B4-5E38-46EC-6E5C-9A80AD7375D9}"/>
              </a:ext>
            </a:extLst>
          </p:cNvPr>
          <p:cNvSpPr>
            <a:spLocks noGrp="1"/>
          </p:cNvSpPr>
          <p:nvPr>
            <p:ph type="body" sz="quarter" idx="65"/>
          </p:nvPr>
        </p:nvSpPr>
        <p:spPr/>
        <p:txBody>
          <a:bodyPr/>
          <a:lstStyle/>
          <a:p>
            <a:r>
              <a:rPr lang="en-GB"/>
              <a:t>Mynd: </a:t>
            </a:r>
            <a:r>
              <a:rPr lang="en-GB" err="1"/>
              <a:t>Residenza </a:t>
            </a:r>
            <a:r>
              <a:rPr lang="en-GB"/>
              <a:t>Ducale, </a:t>
            </a:r>
            <a:r>
              <a:rPr lang="en-GB" err="1"/>
              <a:t>Bovino</a:t>
            </a:r>
            <a:endParaRPr lang="en-GB"/>
          </a:p>
        </p:txBody>
      </p:sp>
      <p:sp>
        <p:nvSpPr>
          <p:cNvPr id="10" name="Text Placeholder 2">
            <a:extLst>
              <a:ext uri="{FF2B5EF4-FFF2-40B4-BE49-F238E27FC236}">
                <a16:creationId xmlns:a16="http://schemas.microsoft.com/office/drawing/2014/main" id="{44B281A8-36FD-3C99-2A27-25404B42D6E2}"/>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sp>
        <p:nvSpPr>
          <p:cNvPr id="25" name="TextBox 24">
            <a:extLst>
              <a:ext uri="{FF2B5EF4-FFF2-40B4-BE49-F238E27FC236}">
                <a16:creationId xmlns:a16="http://schemas.microsoft.com/office/drawing/2014/main" id="{5677AB1B-81DB-FA22-D8CF-B883A34319A1}"/>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pic>
        <p:nvPicPr>
          <p:cNvPr id="5" name="Graphic 4" descr="Badge 1 with solid fill">
            <a:extLst>
              <a:ext uri="{FF2B5EF4-FFF2-40B4-BE49-F238E27FC236}">
                <a16:creationId xmlns:a16="http://schemas.microsoft.com/office/drawing/2014/main" id="{3B916F91-162B-0DAF-84C5-3811887E6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0481" y="4354465"/>
            <a:ext cx="1440000" cy="1440000"/>
          </a:xfrm>
          <a:prstGeom prst="rect">
            <a:avLst/>
          </a:prstGeom>
        </p:spPr>
      </p:pic>
      <p:pic>
        <p:nvPicPr>
          <p:cNvPr id="11" name="Picture Placeholder 10">
            <a:extLst>
              <a:ext uri="{FF2B5EF4-FFF2-40B4-BE49-F238E27FC236}">
                <a16:creationId xmlns:a16="http://schemas.microsoft.com/office/drawing/2014/main" id="{61A0D636-219D-4B17-95BB-963432AF4F14}"/>
              </a:ext>
            </a:extLst>
          </p:cNvPr>
          <p:cNvPicPr>
            <a:picLocks noGrp="1" noChangeAspect="1"/>
          </p:cNvPicPr>
          <p:nvPr>
            <p:ph type="pic" sz="quarter" idx="34"/>
          </p:nvPr>
        </p:nvPicPr>
        <p:blipFill>
          <a:blip r:embed="rId4">
            <a:extLst>
              <a:ext uri="{28A0092B-C50C-407E-A947-70E740481C1C}">
                <a14:useLocalDpi xmlns:a14="http://schemas.microsoft.com/office/drawing/2010/main" val="0"/>
              </a:ext>
            </a:extLst>
          </a:blip>
          <a:srcRect/>
          <a:stretch>
            <a:fillRect/>
          </a:stretch>
        </p:blipFill>
        <p:spPr>
          <a:xfrm>
            <a:off x="0" y="335828"/>
            <a:ext cx="7001712" cy="4003099"/>
          </a:xfrm>
        </p:spPr>
      </p:pic>
    </p:spTree>
    <p:extLst>
      <p:ext uri="{BB962C8B-B14F-4D97-AF65-F5344CB8AC3E}">
        <p14:creationId xmlns:p14="http://schemas.microsoft.com/office/powerpoint/2010/main" val="505112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84AE3-F65A-DC0C-3960-DF240122E28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AA0B49-1341-8640-F9E9-F8F29D4564E3}"/>
              </a:ext>
            </a:extLst>
          </p:cNvPr>
          <p:cNvSpPr>
            <a:spLocks noGrp="1"/>
          </p:cNvSpPr>
          <p:nvPr>
            <p:ph type="body" sz="quarter" idx="65"/>
          </p:nvPr>
        </p:nvSpPr>
        <p:spPr/>
        <p:txBody>
          <a:bodyPr/>
          <a:lstStyle/>
          <a:p>
            <a:r>
              <a:rPr lang="en-GB"/>
              <a:t>Ljósmynd: </a:t>
            </a:r>
            <a:r>
              <a:rPr lang="en-US"/>
              <a:t>Amsterdam the Crane eftir YAYS, Hollandi</a:t>
            </a:r>
            <a:endParaRPr lang="en-GB"/>
          </a:p>
        </p:txBody>
      </p:sp>
      <p:sp>
        <p:nvSpPr>
          <p:cNvPr id="6" name="Slide Number Placeholder 5">
            <a:extLst>
              <a:ext uri="{FF2B5EF4-FFF2-40B4-BE49-F238E27FC236}">
                <a16:creationId xmlns:a16="http://schemas.microsoft.com/office/drawing/2014/main" id="{FD85D1B7-5901-24AF-8FF6-0E978BF55C6C}"/>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105</a:t>
            </a:fld>
            <a:endParaRPr lang="fr-CA"/>
          </a:p>
        </p:txBody>
      </p:sp>
      <p:sp>
        <p:nvSpPr>
          <p:cNvPr id="14" name="Text Placeholder 2">
            <a:extLst>
              <a:ext uri="{FF2B5EF4-FFF2-40B4-BE49-F238E27FC236}">
                <a16:creationId xmlns:a16="http://schemas.microsoft.com/office/drawing/2014/main" id="{5AB0E3A0-43B8-BD96-99C2-6CDB5F155811}"/>
              </a:ext>
            </a:extLst>
          </p:cNvPr>
          <p:cNvSpPr>
            <a:spLocks noGrp="1"/>
          </p:cNvSpPr>
          <p:nvPr>
            <p:ph type="body" sz="quarter" idx="32"/>
          </p:nvPr>
        </p:nvSpPr>
        <p:spPr>
          <a:xfrm>
            <a:off x="3775552" y="3094110"/>
            <a:ext cx="3270634" cy="6921144"/>
          </a:xfrm>
        </p:spPr>
        <p:txBody>
          <a:bodyPr/>
          <a:lstStyle/>
          <a:p>
            <a:r>
              <a:rPr lang="en-IE">
                <a:latin typeface="Calibri"/>
                <a:ea typeface="Open Sans"/>
                <a:cs typeface="Calibri"/>
              </a:rPr>
              <a:t>Hertogabústaðurinn í </a:t>
            </a:r>
            <a:r>
              <a:rPr lang="en-IE" err="1">
                <a:latin typeface="Calibri"/>
                <a:ea typeface="Open Sans"/>
                <a:cs typeface="Calibri"/>
              </a:rPr>
              <a:t>Bovino </a:t>
            </a:r>
            <a:r>
              <a:rPr lang="en-IE">
                <a:latin typeface="Calibri"/>
                <a:ea typeface="Open Sans"/>
                <a:cs typeface="Calibri"/>
              </a:rPr>
              <a:t>er staðsettur innan hertogaborgarinnar. Borgarvirkið er frá rómverskum tíma og var varnarvirki af verulegu strategísku mikilvægi vegna staðsetningar sinnar; það var einnig mikilvægt varnarvirki fyrir </a:t>
            </a:r>
            <a:r>
              <a:rPr lang="en-IE" err="1">
                <a:latin typeface="Calibri"/>
                <a:ea typeface="Open Sans"/>
                <a:cs typeface="Calibri"/>
              </a:rPr>
              <a:t>Lombardana </a:t>
            </a:r>
            <a:r>
              <a:rPr lang="en-IE">
                <a:latin typeface="Calibri"/>
                <a:ea typeface="Open Sans"/>
                <a:cs typeface="Calibri"/>
              </a:rPr>
              <a:t>og Býsantínverja. Riddurturninn, reistur undir stjórn fjölskyldunnar </a:t>
            </a:r>
            <a:r>
              <a:rPr lang="en-IE" err="1">
                <a:latin typeface="Calibri"/>
                <a:ea typeface="Open Sans"/>
                <a:cs typeface="Calibri"/>
              </a:rPr>
              <a:t>Loretello</a:t>
            </a:r>
            <a:r>
              <a:rPr lang="en-IE">
                <a:latin typeface="Calibri"/>
                <a:ea typeface="Open Sans"/>
                <a:cs typeface="Calibri"/>
              </a:rPr>
              <a:t>, sem hélt léninu </a:t>
            </a:r>
            <a:r>
              <a:rPr lang="en-IE" err="1">
                <a:latin typeface="Calibri"/>
                <a:ea typeface="Open Sans"/>
                <a:cs typeface="Calibri"/>
              </a:rPr>
              <a:t>Bovino </a:t>
            </a:r>
            <a:r>
              <a:rPr lang="en-IE">
                <a:latin typeface="Calibri"/>
                <a:ea typeface="Open Sans"/>
                <a:cs typeface="Calibri"/>
              </a:rPr>
              <a:t>á árunum 1059 til 1182, virðist einnig bera vitni um strategískt mikilvægi virkisins. Undir lok 11. aldar e.Kr., með komu Normanna til valda í suðurhluta Ítalíu, rífði </a:t>
            </a:r>
            <a:r>
              <a:rPr lang="en-IE" err="1">
                <a:latin typeface="Calibri"/>
                <a:ea typeface="Open Sans"/>
                <a:cs typeface="Calibri"/>
              </a:rPr>
              <a:t>Drogone </a:t>
            </a:r>
            <a:r>
              <a:rPr lang="en-IE">
                <a:latin typeface="Calibri"/>
                <a:ea typeface="Open Sans"/>
                <a:cs typeface="Calibri"/>
              </a:rPr>
              <a:t>de </a:t>
            </a:r>
            <a:r>
              <a:rPr lang="en-IE" err="1">
                <a:latin typeface="Calibri"/>
                <a:ea typeface="Open Sans"/>
                <a:cs typeface="Calibri"/>
              </a:rPr>
              <a:t>Hauteville </a:t>
            </a:r>
            <a:r>
              <a:rPr lang="en-IE">
                <a:latin typeface="Calibri"/>
                <a:ea typeface="Open Sans"/>
                <a:cs typeface="Calibri"/>
              </a:rPr>
              <a:t>fyrri bygginguna til grunna og reisti frumkjarna kastalans, þar sem hann innlimaði sívalningslaga turninn. </a:t>
            </a:r>
          </a:p>
          <a:p>
            <a:endParaRPr lang="en-IE">
              <a:latin typeface="Calibri"/>
              <a:cs typeface="Calibri"/>
            </a:endParaRPr>
          </a:p>
          <a:p>
            <a:r>
              <a:rPr lang="en-IE">
                <a:latin typeface="Calibri"/>
                <a:ea typeface="Open Sans"/>
                <a:cs typeface="Calibri"/>
              </a:rPr>
              <a:t>Síðar voru gerðar breytingar undir stjórn Friðriks II af Svabíu, sem einnig lét reisa burðarvirkið (í byggingarlist er með því hugtaki átt við upphækkaðan hluta varnarvirkis), sem er það sem nú stendur eftir af bústað liðsforingja keisaravopna. Manfredur, sonur Friðriks II, og nokkrir Angevin-konungar áttu þar tímabundin búsetur, á meðan fjölskyldan </a:t>
            </a:r>
            <a:r>
              <a:rPr lang="en-IE" err="1">
                <a:latin typeface="Calibri"/>
                <a:ea typeface="Open Sans"/>
                <a:cs typeface="Calibri"/>
              </a:rPr>
              <a:t>Estendardo </a:t>
            </a:r>
            <a:r>
              <a:rPr lang="en-IE">
                <a:latin typeface="Calibri"/>
                <a:ea typeface="Open Sans"/>
                <a:cs typeface="Calibri"/>
              </a:rPr>
              <a:t>og spænska fjölskyldan de Guevara bjó þar til ársins 1961.</a:t>
            </a:r>
            <a:endParaRPr lang="en-IE"/>
          </a:p>
        </p:txBody>
      </p:sp>
      <p:sp>
        <p:nvSpPr>
          <p:cNvPr id="17" name="Text Placeholder 4">
            <a:extLst>
              <a:ext uri="{FF2B5EF4-FFF2-40B4-BE49-F238E27FC236}">
                <a16:creationId xmlns:a16="http://schemas.microsoft.com/office/drawing/2014/main" id="{5670E034-24CB-9618-DD6C-7D72965730C4}"/>
              </a:ext>
            </a:extLst>
          </p:cNvPr>
          <p:cNvSpPr>
            <a:spLocks noGrp="1"/>
          </p:cNvSpPr>
          <p:nvPr>
            <p:ph type="body" sz="quarter" idx="38"/>
          </p:nvPr>
        </p:nvSpPr>
        <p:spPr>
          <a:xfrm>
            <a:off x="3717417" y="1735861"/>
            <a:ext cx="3087131" cy="614008"/>
          </a:xfrm>
        </p:spPr>
        <p:txBody>
          <a:bodyPr vert="horz" lIns="91440" tIns="45720" rIns="91440" bIns="45720" rtlCol="0" anchor="t">
            <a:noAutofit/>
          </a:bodyPr>
          <a:lstStyle/>
          <a:p>
            <a:pPr algn="ctr"/>
            <a:r>
              <a:rPr lang="en-GB" cap="all" dirty="0" err="1">
                <a:latin typeface="Calibri"/>
                <a:cs typeface="Calibri"/>
              </a:rPr>
              <a:t>Umbætur</a:t>
            </a:r>
            <a:r>
              <a:rPr lang="en-GB" cap="all" dirty="0">
                <a:latin typeface="Calibri"/>
                <a:cs typeface="Calibri"/>
              </a:rPr>
              <a:t> á </a:t>
            </a:r>
            <a:r>
              <a:rPr lang="en-GB" cap="all" dirty="0" err="1">
                <a:latin typeface="Calibri"/>
                <a:cs typeface="Calibri"/>
              </a:rPr>
              <a:t>sögulegU</a:t>
            </a:r>
            <a:r>
              <a:rPr lang="en-GB" cap="all" dirty="0">
                <a:latin typeface="Calibri"/>
                <a:cs typeface="Calibri"/>
              </a:rPr>
              <a:t> </a:t>
            </a:r>
            <a:r>
              <a:rPr lang="en-GB" cap="all" dirty="0" err="1">
                <a:latin typeface="Calibri"/>
                <a:cs typeface="Calibri"/>
              </a:rPr>
              <a:t>virkI</a:t>
            </a:r>
            <a:endParaRPr lang="it-IT" cap="all" dirty="0"/>
          </a:p>
        </p:txBody>
      </p:sp>
      <p:cxnSp>
        <p:nvCxnSpPr>
          <p:cNvPr id="18" name="Straight Connector 17">
            <a:extLst>
              <a:ext uri="{FF2B5EF4-FFF2-40B4-BE49-F238E27FC236}">
                <a16:creationId xmlns:a16="http://schemas.microsoft.com/office/drawing/2014/main" id="{96669CE1-3DC4-40B6-A45D-18C1B9F07FCE}"/>
              </a:ext>
            </a:extLst>
          </p:cNvPr>
          <p:cNvCxnSpPr/>
          <p:nvPr/>
        </p:nvCxnSpPr>
        <p:spPr>
          <a:xfrm>
            <a:off x="3683210" y="1329000"/>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DCB7E58-0E80-D163-3579-109DFCBE4D36}"/>
              </a:ext>
            </a:extLst>
          </p:cNvPr>
          <p:cNvSpPr txBox="1"/>
          <p:nvPr/>
        </p:nvSpPr>
        <p:spPr>
          <a:xfrm>
            <a:off x="168830" y="291067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textaupplýsingar</a:t>
            </a:r>
          </a:p>
        </p:txBody>
      </p:sp>
      <p:grpSp>
        <p:nvGrpSpPr>
          <p:cNvPr id="3" name="Group 2">
            <a:extLst>
              <a:ext uri="{FF2B5EF4-FFF2-40B4-BE49-F238E27FC236}">
                <a16:creationId xmlns:a16="http://schemas.microsoft.com/office/drawing/2014/main" id="{92D7E31F-CF03-A2C8-267F-A861F70BD98D}"/>
              </a:ext>
            </a:extLst>
          </p:cNvPr>
          <p:cNvGrpSpPr/>
          <p:nvPr/>
        </p:nvGrpSpPr>
        <p:grpSpPr>
          <a:xfrm>
            <a:off x="3709536" y="415039"/>
            <a:ext cx="953258" cy="797926"/>
            <a:chOff x="8130434" y="5055580"/>
            <a:chExt cx="1018347" cy="1051755"/>
          </a:xfrm>
          <a:solidFill>
            <a:srgbClr val="000000"/>
          </a:solidFill>
        </p:grpSpPr>
        <p:grpSp>
          <p:nvGrpSpPr>
            <p:cNvPr id="4" name="Graphic 2">
              <a:extLst>
                <a:ext uri="{FF2B5EF4-FFF2-40B4-BE49-F238E27FC236}">
                  <a16:creationId xmlns:a16="http://schemas.microsoft.com/office/drawing/2014/main" id="{DB4E9778-FC52-73AF-7204-EAE0AA14D3EB}"/>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EC8421C2-F244-4A2D-8BE5-11A711F354D6}"/>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7F9591DF-006F-B7F0-57AA-29059F1BA19B}"/>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2481567B-41FB-F28E-CA05-311FF06827FF}"/>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5" name="Freeform 289">
              <a:extLst>
                <a:ext uri="{FF2B5EF4-FFF2-40B4-BE49-F238E27FC236}">
                  <a16:creationId xmlns:a16="http://schemas.microsoft.com/office/drawing/2014/main" id="{995CD932-D521-44F3-087D-73960B98D3D7}"/>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A5FCA4D7-A080-BBCF-95A9-889D125B0B9B}"/>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8" name="Freeform 291">
              <a:extLst>
                <a:ext uri="{FF2B5EF4-FFF2-40B4-BE49-F238E27FC236}">
                  <a16:creationId xmlns:a16="http://schemas.microsoft.com/office/drawing/2014/main" id="{0355BA88-8548-3153-3F39-7D891ECA898D}"/>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9" name="Freeform 292">
              <a:extLst>
                <a:ext uri="{FF2B5EF4-FFF2-40B4-BE49-F238E27FC236}">
                  <a16:creationId xmlns:a16="http://schemas.microsoft.com/office/drawing/2014/main" id="{C1335384-F5CC-6685-46F6-0CF78AECE596}"/>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0" name="Freeform 293">
              <a:extLst>
                <a:ext uri="{FF2B5EF4-FFF2-40B4-BE49-F238E27FC236}">
                  <a16:creationId xmlns:a16="http://schemas.microsoft.com/office/drawing/2014/main" id="{3AB2F07C-FEFC-5598-1277-987E25ACED92}"/>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1" name="Freeform 294">
              <a:extLst>
                <a:ext uri="{FF2B5EF4-FFF2-40B4-BE49-F238E27FC236}">
                  <a16:creationId xmlns:a16="http://schemas.microsoft.com/office/drawing/2014/main" id="{71816E46-F627-B4E0-92F7-807B56B99A31}"/>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2" name="Freeform 295">
              <a:extLst>
                <a:ext uri="{FF2B5EF4-FFF2-40B4-BE49-F238E27FC236}">
                  <a16:creationId xmlns:a16="http://schemas.microsoft.com/office/drawing/2014/main" id="{0003039B-7460-BCD2-CE17-DBEA4D610D56}"/>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3" name="Freeform 296">
              <a:extLst>
                <a:ext uri="{FF2B5EF4-FFF2-40B4-BE49-F238E27FC236}">
                  <a16:creationId xmlns:a16="http://schemas.microsoft.com/office/drawing/2014/main" id="{4B99E393-6859-5D50-2C3F-971EC11605C4}"/>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AE45C20D-79AC-322B-6077-3FFE325FED7F}"/>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CFE8D4B8-9C77-039D-EDD6-B8D437CCBF15}"/>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E2D1CE24-DFD1-E3C5-3C19-BAEC072187AF}"/>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27" name="Picture Placeholder 26">
            <a:extLst>
              <a:ext uri="{FF2B5EF4-FFF2-40B4-BE49-F238E27FC236}">
                <a16:creationId xmlns:a16="http://schemas.microsoft.com/office/drawing/2014/main" id="{DE6070FA-F8E3-4124-A922-DC09468ACE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0966741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F62C5-ADC2-0ED5-DCB4-B22B742E70A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F11AB2E-B2F1-A1BA-3D28-952F328A1CB1}"/>
              </a:ext>
            </a:extLst>
          </p:cNvPr>
          <p:cNvSpPr>
            <a:spLocks noGrp="1"/>
          </p:cNvSpPr>
          <p:nvPr>
            <p:ph type="body" sz="quarter" idx="32"/>
          </p:nvPr>
        </p:nvSpPr>
        <p:spPr>
          <a:xfrm>
            <a:off x="3883745" y="919726"/>
            <a:ext cx="3270634" cy="4069540"/>
          </a:xfrm>
        </p:spPr>
        <p:txBody>
          <a:bodyPr/>
          <a:lstStyle/>
          <a:p>
            <a:pPr>
              <a:lnSpc>
                <a:spcPct val="100000"/>
              </a:lnSpc>
            </a:pPr>
            <a:r>
              <a:rPr lang="en-IE">
                <a:latin typeface="Calibri"/>
                <a:ea typeface="Open Sans"/>
                <a:cs typeface="Calibri"/>
              </a:rPr>
              <a:t>Sérstaklega tók Don Giovanni de Guevara, sem var skipaður hertogi af </a:t>
            </a:r>
            <a:r>
              <a:rPr lang="en-IE" err="1">
                <a:latin typeface="Calibri"/>
                <a:ea typeface="Open Sans"/>
                <a:cs typeface="Calibri"/>
              </a:rPr>
              <a:t>Bovino </a:t>
            </a:r>
            <a:r>
              <a:rPr lang="en-IE">
                <a:latin typeface="Calibri"/>
                <a:ea typeface="Open Sans"/>
                <a:cs typeface="Calibri"/>
              </a:rPr>
              <a:t>um 1600 af Filippi III Habsborgar, konungi Spánar, til að breyta kastalanum í glæsilegt hertogabú. Undir stjórn þessarar fjölskyldu var virkið upphaflega stækkað eftir suður- og austurhliðum, sem skapaði dæmigerða byggingu úr 17. öld, en á 18. öld var klukkuturn reistur og byggingarkomplexinn prýddur fallegum hengigarði. Ýmsir frægir einstaklingar virðast hafa dvalið í virkinu í gegnum söguna, þar á meðal páfi Benedikt XII, Maria Theresa af Austurríki og rithöfundarnir Torquato Tasso og </a:t>
            </a:r>
            <a:r>
              <a:rPr lang="en-IE" err="1">
                <a:latin typeface="Calibri"/>
                <a:ea typeface="Open Sans"/>
                <a:cs typeface="Calibri"/>
              </a:rPr>
              <a:t>Giovan </a:t>
            </a:r>
            <a:r>
              <a:rPr lang="en-IE">
                <a:latin typeface="Calibri"/>
                <a:ea typeface="Open Sans"/>
                <a:cs typeface="Calibri"/>
              </a:rPr>
              <a:t>Battista Marino. Síðar var hertogahofið gefið biskupskaffihúsinu; notað sem einkaskóli, rekið af nunnum og loks lokað. Af þessum sökum bað fyrirtækið </a:t>
            </a:r>
            <a:r>
              <a:rPr lang="en-IE" err="1">
                <a:latin typeface="Calibri"/>
                <a:ea typeface="Open Sans"/>
                <a:cs typeface="Calibri"/>
              </a:rPr>
              <a:t>Sipario </a:t>
            </a:r>
            <a:r>
              <a:rPr lang="en-IE">
                <a:latin typeface="Calibri"/>
                <a:ea typeface="Open Sans"/>
                <a:cs typeface="Calibri"/>
              </a:rPr>
              <a:t>di </a:t>
            </a:r>
            <a:r>
              <a:rPr lang="en-IE" err="1">
                <a:latin typeface="Calibri"/>
                <a:ea typeface="Open Sans"/>
                <a:cs typeface="Calibri"/>
              </a:rPr>
              <a:t>Bovino </a:t>
            </a:r>
            <a:r>
              <a:rPr lang="en-IE">
                <a:latin typeface="Calibri"/>
                <a:ea typeface="Open Sans"/>
                <a:cs typeface="Calibri"/>
              </a:rPr>
              <a:t>um að fá að reka þessar rými og skapaði herbergi innandyra, úthlutaði hluta mannvirkisins til gestamannaþjónustu, og bætt við rými þess og sögulegan samhengi.</a:t>
            </a:r>
            <a:endParaRPr lang="it-IT">
              <a:ea typeface="Open Sans"/>
            </a:endParaRPr>
          </a:p>
        </p:txBody>
      </p:sp>
      <p:sp>
        <p:nvSpPr>
          <p:cNvPr id="12" name="Text Placeholder 11">
            <a:extLst>
              <a:ext uri="{FF2B5EF4-FFF2-40B4-BE49-F238E27FC236}">
                <a16:creationId xmlns:a16="http://schemas.microsoft.com/office/drawing/2014/main" id="{128B21C4-8214-D2F1-0076-06BF03CBB746}"/>
              </a:ext>
            </a:extLst>
          </p:cNvPr>
          <p:cNvSpPr>
            <a:spLocks noGrp="1"/>
          </p:cNvSpPr>
          <p:nvPr>
            <p:ph type="body" sz="quarter" idx="36"/>
          </p:nvPr>
        </p:nvSpPr>
        <p:spPr>
          <a:xfrm>
            <a:off x="249136" y="1104199"/>
            <a:ext cx="3634609" cy="414047"/>
          </a:xfrm>
        </p:spPr>
        <p:txBody>
          <a:bodyPr/>
          <a:lstStyle/>
          <a:p>
            <a:r>
              <a:rPr lang="en-GB" sz="3200" cap="all" dirty="0" err="1">
                <a:latin typeface="Calibri"/>
                <a:cs typeface="Calibri"/>
              </a:rPr>
              <a:t>Umbætur</a:t>
            </a:r>
            <a:r>
              <a:rPr lang="en-GB" sz="3200" cap="all" dirty="0">
                <a:latin typeface="Calibri"/>
                <a:cs typeface="Calibri"/>
              </a:rPr>
              <a:t> á </a:t>
            </a:r>
            <a:r>
              <a:rPr lang="en-GB" sz="3200" cap="all" dirty="0" err="1">
                <a:latin typeface="Calibri"/>
                <a:cs typeface="Calibri"/>
              </a:rPr>
              <a:t>sögulegU</a:t>
            </a:r>
            <a:r>
              <a:rPr lang="en-GB" sz="3200" cap="all" dirty="0">
                <a:latin typeface="Calibri"/>
                <a:cs typeface="Calibri"/>
              </a:rPr>
              <a:t> </a:t>
            </a:r>
            <a:r>
              <a:rPr lang="en-GB" sz="3200" cap="all" dirty="0" err="1">
                <a:latin typeface="Calibri"/>
                <a:cs typeface="Calibri"/>
              </a:rPr>
              <a:t>virki</a:t>
            </a:r>
            <a:endParaRPr lang="it-IT" sz="3200" cap="all" dirty="0"/>
          </a:p>
        </p:txBody>
      </p:sp>
      <p:sp>
        <p:nvSpPr>
          <p:cNvPr id="14" name="Text Placeholder 13">
            <a:extLst>
              <a:ext uri="{FF2B5EF4-FFF2-40B4-BE49-F238E27FC236}">
                <a16:creationId xmlns:a16="http://schemas.microsoft.com/office/drawing/2014/main" id="{7231916B-5D37-98CE-52A5-32AA050D80C0}"/>
              </a:ext>
            </a:extLst>
          </p:cNvPr>
          <p:cNvSpPr>
            <a:spLocks noGrp="1"/>
          </p:cNvSpPr>
          <p:nvPr>
            <p:ph type="body" sz="quarter" idx="40"/>
          </p:nvPr>
        </p:nvSpPr>
        <p:spPr/>
        <p:txBody>
          <a:bodyPr vert="horz" lIns="91440" tIns="45720" rIns="91440" bIns="45720" rtlCol="0" anchor="t">
            <a:noAutofit/>
          </a:bodyPr>
          <a:lstStyle/>
          <a:p>
            <a:r>
              <a:rPr lang="en-US" err="1"/>
              <a:t>Residenza </a:t>
            </a:r>
            <a:r>
              <a:rPr lang="en-US"/>
              <a:t>Ducale býður einstakt tækifæri til að dvelja í normansku kastala með forna turni sínum. </a:t>
            </a:r>
          </a:p>
        </p:txBody>
      </p:sp>
      <p:sp>
        <p:nvSpPr>
          <p:cNvPr id="2" name="Text Placeholder 1">
            <a:extLst>
              <a:ext uri="{FF2B5EF4-FFF2-40B4-BE49-F238E27FC236}">
                <a16:creationId xmlns:a16="http://schemas.microsoft.com/office/drawing/2014/main" id="{F0874754-4108-574E-2856-A9A77929FE51}"/>
              </a:ext>
            </a:extLst>
          </p:cNvPr>
          <p:cNvSpPr>
            <a:spLocks noGrp="1"/>
          </p:cNvSpPr>
          <p:nvPr>
            <p:ph type="body" sz="quarter" idx="65"/>
          </p:nvPr>
        </p:nvSpPr>
        <p:spPr/>
        <p:txBody>
          <a:bodyPr/>
          <a:lstStyle/>
          <a:p>
            <a:r>
              <a:rPr lang="en-GB"/>
              <a:t>Ljósmynd: </a:t>
            </a:r>
            <a:r>
              <a:rPr lang="fr-FR" err="1"/>
              <a:t>Natur </a:t>
            </a:r>
            <a:r>
              <a:rPr lang="fr-FR"/>
              <a:t>Air Suite, </a:t>
            </a:r>
            <a:r>
              <a:rPr lang="fr-FR" err="1"/>
              <a:t>Ítalía</a:t>
            </a:r>
            <a:r>
              <a:rPr lang="fr-FR"/>
              <a:t> </a:t>
            </a:r>
            <a:endParaRPr lang="en-GB"/>
          </a:p>
        </p:txBody>
      </p:sp>
      <p:sp>
        <p:nvSpPr>
          <p:cNvPr id="18" name="Freeform 17">
            <a:extLst>
              <a:ext uri="{FF2B5EF4-FFF2-40B4-BE49-F238E27FC236}">
                <a16:creationId xmlns:a16="http://schemas.microsoft.com/office/drawing/2014/main" id="{23563B68-9684-EFEC-AA51-B9CE39517AEF}"/>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3118AD9F-7C81-7725-8D77-ED28203CE98D}"/>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106</a:t>
            </a:fld>
            <a:endParaRPr lang="fr-CA"/>
          </a:p>
        </p:txBody>
      </p:sp>
      <p:cxnSp>
        <p:nvCxnSpPr>
          <p:cNvPr id="10" name="Straight Connector 9">
            <a:extLst>
              <a:ext uri="{FF2B5EF4-FFF2-40B4-BE49-F238E27FC236}">
                <a16:creationId xmlns:a16="http://schemas.microsoft.com/office/drawing/2014/main" id="{7ED1998D-797C-D2AE-A697-0BB1A7358157}"/>
              </a:ext>
            </a:extLst>
          </p:cNvPr>
          <p:cNvCxnSpPr>
            <a:cxnSpLocks/>
          </p:cNvCxnSpPr>
          <p:nvPr/>
        </p:nvCxnSpPr>
        <p:spPr>
          <a:xfrm>
            <a:off x="295794" y="9198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69A3CBC-3B94-5EBE-EE8B-44190315053C}"/>
              </a:ext>
            </a:extLst>
          </p:cNvPr>
          <p:cNvSpPr txBox="1"/>
          <p:nvPr/>
        </p:nvSpPr>
        <p:spPr>
          <a:xfrm>
            <a:off x="229690" y="6144636"/>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grpSp>
        <p:nvGrpSpPr>
          <p:cNvPr id="4" name="Group 3">
            <a:extLst>
              <a:ext uri="{FF2B5EF4-FFF2-40B4-BE49-F238E27FC236}">
                <a16:creationId xmlns:a16="http://schemas.microsoft.com/office/drawing/2014/main" id="{FF19DF10-ED45-B70F-8810-DF3D69EC5EC3}"/>
              </a:ext>
            </a:extLst>
          </p:cNvPr>
          <p:cNvGrpSpPr/>
          <p:nvPr/>
        </p:nvGrpSpPr>
        <p:grpSpPr>
          <a:xfrm>
            <a:off x="361874" y="116201"/>
            <a:ext cx="695991" cy="650235"/>
            <a:chOff x="8736336" y="773976"/>
            <a:chExt cx="925001" cy="925018"/>
          </a:xfrm>
        </p:grpSpPr>
        <p:grpSp>
          <p:nvGrpSpPr>
            <p:cNvPr id="5" name="Graphic 2">
              <a:extLst>
                <a:ext uri="{FF2B5EF4-FFF2-40B4-BE49-F238E27FC236}">
                  <a16:creationId xmlns:a16="http://schemas.microsoft.com/office/drawing/2014/main" id="{3D431CB8-1879-5D0F-1FD0-8BF7EA3C7DD9}"/>
                </a:ext>
              </a:extLst>
            </p:cNvPr>
            <p:cNvGrpSpPr/>
            <p:nvPr/>
          </p:nvGrpSpPr>
          <p:grpSpPr>
            <a:xfrm>
              <a:off x="8736336" y="773976"/>
              <a:ext cx="925001" cy="925018"/>
              <a:chOff x="8736336" y="773976"/>
              <a:chExt cx="925001" cy="925018"/>
            </a:xfrm>
            <a:solidFill>
              <a:srgbClr val="010101"/>
            </a:solidFill>
          </p:grpSpPr>
          <p:sp>
            <p:nvSpPr>
              <p:cNvPr id="15" name="Freeform 306">
                <a:extLst>
                  <a:ext uri="{FF2B5EF4-FFF2-40B4-BE49-F238E27FC236}">
                    <a16:creationId xmlns:a16="http://schemas.microsoft.com/office/drawing/2014/main" id="{0563355E-A3FD-2DC8-9987-D3066F67E072}"/>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07">
                <a:extLst>
                  <a:ext uri="{FF2B5EF4-FFF2-40B4-BE49-F238E27FC236}">
                    <a16:creationId xmlns:a16="http://schemas.microsoft.com/office/drawing/2014/main" id="{C0510730-920A-E6E3-82A5-A871ED146018}"/>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08">
                <a:extLst>
                  <a:ext uri="{FF2B5EF4-FFF2-40B4-BE49-F238E27FC236}">
                    <a16:creationId xmlns:a16="http://schemas.microsoft.com/office/drawing/2014/main" id="{A138643E-7D20-0375-F375-3E2EE47B9993}"/>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09">
                <a:extLst>
                  <a:ext uri="{FF2B5EF4-FFF2-40B4-BE49-F238E27FC236}">
                    <a16:creationId xmlns:a16="http://schemas.microsoft.com/office/drawing/2014/main" id="{1D0D229D-3B1E-EBB5-FD8F-A9A82BF62160}"/>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10">
                <a:extLst>
                  <a:ext uri="{FF2B5EF4-FFF2-40B4-BE49-F238E27FC236}">
                    <a16:creationId xmlns:a16="http://schemas.microsoft.com/office/drawing/2014/main" id="{65E8F482-09F4-C0C6-6779-371F254F71E6}"/>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11">
                <a:extLst>
                  <a:ext uri="{FF2B5EF4-FFF2-40B4-BE49-F238E27FC236}">
                    <a16:creationId xmlns:a16="http://schemas.microsoft.com/office/drawing/2014/main" id="{67B29B41-C9FB-9DEA-AB9A-A6596B2893C6}"/>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12">
                <a:extLst>
                  <a:ext uri="{FF2B5EF4-FFF2-40B4-BE49-F238E27FC236}">
                    <a16:creationId xmlns:a16="http://schemas.microsoft.com/office/drawing/2014/main" id="{46149A21-63C5-F438-C23A-46126A9DA995}"/>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Freeform 304">
              <a:extLst>
                <a:ext uri="{FF2B5EF4-FFF2-40B4-BE49-F238E27FC236}">
                  <a16:creationId xmlns:a16="http://schemas.microsoft.com/office/drawing/2014/main" id="{F86639CA-43A8-DB96-AEAB-1767A6B06CA2}"/>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5">
              <a:extLst>
                <a:ext uri="{FF2B5EF4-FFF2-40B4-BE49-F238E27FC236}">
                  <a16:creationId xmlns:a16="http://schemas.microsoft.com/office/drawing/2014/main" id="{A57FD8F6-D8E9-118B-B464-C71A15CE4938}"/>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26" name="Picture Placeholder 25">
            <a:extLst>
              <a:ext uri="{FF2B5EF4-FFF2-40B4-BE49-F238E27FC236}">
                <a16:creationId xmlns:a16="http://schemas.microsoft.com/office/drawing/2014/main" id="{567B838A-F797-47B4-94EE-B9696FA75FF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55368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A6DEA-BCBB-70A4-A3AB-BC6D8357B14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D676F1D-8D76-4303-AB63-3FCF0B60AD2B}"/>
              </a:ext>
            </a:extLst>
          </p:cNvPr>
          <p:cNvSpPr>
            <a:spLocks noGrp="1"/>
          </p:cNvSpPr>
          <p:nvPr>
            <p:ph type="body" sz="quarter" idx="32"/>
          </p:nvPr>
        </p:nvSpPr>
        <p:spPr>
          <a:xfrm>
            <a:off x="634481" y="3536797"/>
            <a:ext cx="6541269" cy="5494217"/>
          </a:xfrm>
        </p:spPr>
        <p:txBody>
          <a:bodyPr/>
          <a:lstStyle/>
          <a:p>
            <a:pPr>
              <a:lnSpc>
                <a:spcPct val="100000"/>
              </a:lnSpc>
            </a:pPr>
            <a:r>
              <a:rPr lang="en-IE">
                <a:latin typeface="Calibri"/>
                <a:cs typeface="Calibri"/>
              </a:rPr>
              <a:t>Í tíu ár hefur </a:t>
            </a:r>
            <a:r>
              <a:rPr lang="en-IE" err="1">
                <a:latin typeface="Calibri"/>
                <a:cs typeface="Calibri"/>
              </a:rPr>
              <a:t>samvinnufélagið </a:t>
            </a:r>
            <a:r>
              <a:rPr lang="en-IE">
                <a:latin typeface="Calibri"/>
                <a:cs typeface="Calibri"/>
              </a:rPr>
              <a:t>"Sipario" í </a:t>
            </a:r>
            <a:r>
              <a:rPr lang="en-IE" err="1">
                <a:latin typeface="Calibri"/>
                <a:cs typeface="Calibri"/>
              </a:rPr>
              <a:t>Bovino </a:t>
            </a:r>
            <a:r>
              <a:rPr lang="en-IE">
                <a:latin typeface="Calibri"/>
                <a:cs typeface="Calibri"/>
              </a:rPr>
              <a:t>séð um </a:t>
            </a:r>
            <a:r>
              <a:rPr lang="en-IE" err="1">
                <a:latin typeface="Calibri"/>
                <a:cs typeface="Calibri"/>
              </a:rPr>
              <a:t>Residenza </a:t>
            </a:r>
            <a:r>
              <a:rPr lang="en-IE">
                <a:latin typeface="Calibri"/>
                <a:cs typeface="Calibri"/>
              </a:rPr>
              <a:t>Ducale sem, með fjárstyrk frá </a:t>
            </a:r>
            <a:r>
              <a:rPr lang="en-IE" err="1">
                <a:latin typeface="Calibri"/>
                <a:cs typeface="Calibri"/>
              </a:rPr>
              <a:t>Meridaunia</a:t>
            </a:r>
            <a:r>
              <a:rPr lang="en-IE">
                <a:latin typeface="Calibri"/>
                <a:cs typeface="Calibri"/>
              </a:rPr>
              <a:t> LAG til smáhúsnæðis og bættrar rúmgetu, var umbreytt í gistingu með morgunverði (</a:t>
            </a:r>
            <a:r>
              <a:rPr lang="en-IE" err="1">
                <a:latin typeface="Calibri"/>
                <a:cs typeface="Calibri"/>
              </a:rPr>
              <a:t>B&amp;B</a:t>
            </a:r>
            <a:r>
              <a:rPr lang="en-IE">
                <a:latin typeface="Calibri"/>
                <a:cs typeface="Calibri"/>
              </a:rPr>
              <a:t>), með nokkrum svefnherbergjum með sérbaðherbergjum, morgunverðarstofu og dreifðri móttöku. Nýlega stækkaði samvinnufélagið starfsemi sína og tók að sér rekstur nánast tuttugu íbúða dreifðra um sveitarfélagið, sem skapaði yfir 40 rúm í </a:t>
            </a:r>
            <a:r>
              <a:rPr lang="en-IE" err="1">
                <a:latin typeface="Calibri"/>
                <a:cs typeface="Calibri"/>
              </a:rPr>
              <a:t>Bovino</a:t>
            </a:r>
            <a:r>
              <a:rPr lang="en-IE">
                <a:latin typeface="Calibri"/>
                <a:cs typeface="Calibri"/>
              </a:rPr>
              <a:t>. Samvinnufélagið hugar að gestum sem ákveða að heimsækja </a:t>
            </a:r>
            <a:r>
              <a:rPr lang="en-IE" err="1">
                <a:latin typeface="Calibri"/>
                <a:cs typeface="Calibri"/>
              </a:rPr>
              <a:t>Bovino</a:t>
            </a:r>
            <a:r>
              <a:rPr lang="en-IE">
                <a:latin typeface="Calibri"/>
                <a:cs typeface="Calibri"/>
              </a:rPr>
              <a:t>, og þess vegna leggur það sig ekki einungis fram um að finna hentugt gistihúsnæði í samræmi við persónulegar óskir og smekk, heldur einnig um að bjóða upp á alla þá bestu þjónustu sem gestur gæti þurft á meðan dvöl stendur yfir á öðrum stað en heima hjá sér. Ekki aðeins ráðleggingar um "hvar eigi að borða í </a:t>
            </a:r>
            <a:r>
              <a:rPr lang="en-IE" err="1">
                <a:latin typeface="Calibri"/>
                <a:cs typeface="Calibri"/>
              </a:rPr>
              <a:t>Bovino</a:t>
            </a:r>
            <a:r>
              <a:rPr lang="en-IE">
                <a:latin typeface="Calibri"/>
                <a:cs typeface="Calibri"/>
              </a:rPr>
              <a:t>", samvinnufélagið býður einnig upp á flutninga og farangursflutninga, tilboð á fegrunarstöð </a:t>
            </a:r>
            <a:r>
              <a:rPr lang="en-IE" err="1">
                <a:latin typeface="Calibri"/>
                <a:cs typeface="Calibri"/>
              </a:rPr>
              <a:t>Bovino</a:t>
            </a:r>
            <a:r>
              <a:rPr lang="en-IE">
                <a:latin typeface="Calibri"/>
                <a:cs typeface="Calibri"/>
              </a:rPr>
              <a:t>, leiðsögn, rafskutluleigu og jeppaferðir.</a:t>
            </a:r>
          </a:p>
          <a:p>
            <a:pPr>
              <a:lnSpc>
                <a:spcPct val="100000"/>
              </a:lnSpc>
            </a:pPr>
            <a:endParaRPr lang="en-IE">
              <a:latin typeface="Calibri"/>
              <a:cs typeface="Calibri"/>
            </a:endParaRPr>
          </a:p>
          <a:p>
            <a:pPr>
              <a:lnSpc>
                <a:spcPct val="100000"/>
              </a:lnSpc>
            </a:pPr>
            <a:r>
              <a:rPr lang="en-IE">
                <a:latin typeface="Calibri"/>
                <a:cs typeface="Calibri"/>
              </a:rPr>
              <a:t>Með </a:t>
            </a:r>
            <a:r>
              <a:rPr lang="en-IE" err="1">
                <a:latin typeface="Calibri"/>
                <a:cs typeface="Calibri"/>
              </a:rPr>
              <a:t>albergo </a:t>
            </a:r>
            <a:r>
              <a:rPr lang="en-IE">
                <a:latin typeface="Calibri"/>
                <a:cs typeface="Calibri"/>
              </a:rPr>
              <a:t>diffuso-lausninni, sem er 'byltingarkenndur' gistimódel hannaður til að tryggja móttökuaðstöðu í litla miðbænum Borgo </a:t>
            </a:r>
            <a:r>
              <a:rPr lang="en-IE" err="1">
                <a:latin typeface="Calibri"/>
                <a:cs typeface="Calibri"/>
              </a:rPr>
              <a:t>dei </a:t>
            </a:r>
            <a:r>
              <a:rPr lang="en-IE">
                <a:latin typeface="Calibri"/>
                <a:cs typeface="Calibri"/>
              </a:rPr>
              <a:t>Monti </a:t>
            </a:r>
            <a:r>
              <a:rPr lang="en-IE" err="1">
                <a:latin typeface="Calibri"/>
                <a:cs typeface="Calibri"/>
              </a:rPr>
              <a:t>Dauni</a:t>
            </a:r>
            <a:r>
              <a:rPr lang="en-IE">
                <a:latin typeface="Calibri"/>
                <a:cs typeface="Calibri"/>
              </a:rPr>
              <a:t>, sem er ríkur af áhugaverðum sögulegum og listfræðilegum minjum, hafa hús og herbergi sem annars hefðu ekki verið notuð eða hefðu ekki uppfyllt einkenni staðbundinnar byggingarlistar verið endurnýjuð. </a:t>
            </a:r>
            <a:r>
              <a:rPr lang="en-IE" err="1">
                <a:latin typeface="Calibri"/>
                <a:cs typeface="Calibri"/>
              </a:rPr>
              <a:t>'Albergo </a:t>
            </a:r>
            <a:r>
              <a:rPr lang="en-IE">
                <a:latin typeface="Calibri"/>
                <a:cs typeface="Calibri"/>
              </a:rPr>
              <a:t>diffuso' er hugmynd sem virkar í </a:t>
            </a:r>
            <a:r>
              <a:rPr lang="en-IE" err="1">
                <a:latin typeface="Calibri"/>
                <a:cs typeface="Calibri"/>
              </a:rPr>
              <a:t>Bovino </a:t>
            </a:r>
            <a:r>
              <a:rPr lang="en-IE">
                <a:latin typeface="Calibri"/>
                <a:cs typeface="Calibri"/>
              </a:rPr>
              <a:t>og, ekki síst, er sífellt að stækka. Sipario-samvinnufélagið hefur verið starfandi á svæðinu í 25 ár og fékk frábæra hugmynd um að koma á fót fyrstu mynd Albergo </a:t>
            </a:r>
            <a:r>
              <a:rPr lang="en-IE" err="1">
                <a:latin typeface="Calibri"/>
                <a:cs typeface="Calibri"/>
              </a:rPr>
              <a:t>Diffuso </a:t>
            </a:r>
            <a:r>
              <a:rPr lang="en-IE">
                <a:latin typeface="Calibri"/>
                <a:cs typeface="Calibri"/>
              </a:rPr>
              <a:t>í Monti </a:t>
            </a:r>
            <a:r>
              <a:rPr lang="en-IE" err="1">
                <a:latin typeface="Calibri"/>
                <a:cs typeface="Calibri"/>
              </a:rPr>
              <a:t>Dauni</a:t>
            </a:r>
            <a:r>
              <a:rPr lang="en-IE">
                <a:latin typeface="Calibri"/>
                <a:cs typeface="Calibri"/>
              </a:rPr>
              <a:t>. Hugmynd samvinnufélagsins er að halda áfram að stækka gistimöguleikana um allt landið og bjóða gestum sífellt fleiri þjónustur. Þetta styður sjálfbærar borgir og samfélög og ábyrga framleiðslu og neyslu á svæðinu.</a:t>
            </a:r>
            <a:endParaRPr lang="en-IE"/>
          </a:p>
          <a:p>
            <a:pPr>
              <a:lnSpc>
                <a:spcPct val="100000"/>
              </a:lnSpc>
            </a:pPr>
            <a:endParaRPr lang="en-IE"/>
          </a:p>
          <a:p>
            <a:pPr>
              <a:lnSpc>
                <a:spcPct val="100000"/>
              </a:lnSpc>
            </a:pPr>
            <a:endParaRPr lang="en-IE"/>
          </a:p>
          <a:p>
            <a:pPr>
              <a:lnSpc>
                <a:spcPct val="100000"/>
              </a:lnSpc>
            </a:pPr>
            <a:endParaRPr lang="en-IE">
              <a:latin typeface="Calibri"/>
              <a:cs typeface="Calibri"/>
            </a:endParaRPr>
          </a:p>
          <a:p>
            <a:pPr>
              <a:lnSpc>
                <a:spcPct val="100000"/>
              </a:lnSpc>
            </a:pPr>
            <a:endParaRPr lang="en-IE">
              <a:latin typeface="Calibri"/>
              <a:cs typeface="Calibri"/>
            </a:endParaRPr>
          </a:p>
        </p:txBody>
      </p:sp>
      <p:sp>
        <p:nvSpPr>
          <p:cNvPr id="5" name="Text Placeholder 4">
            <a:extLst>
              <a:ext uri="{FF2B5EF4-FFF2-40B4-BE49-F238E27FC236}">
                <a16:creationId xmlns:a16="http://schemas.microsoft.com/office/drawing/2014/main" id="{ADFC6206-92EF-4AB5-8357-C164FB639104}"/>
              </a:ext>
            </a:extLst>
          </p:cNvPr>
          <p:cNvSpPr>
            <a:spLocks noGrp="1"/>
          </p:cNvSpPr>
          <p:nvPr>
            <p:ph type="body" sz="quarter" idx="18"/>
          </p:nvPr>
        </p:nvSpPr>
        <p:spPr>
          <a:xfrm>
            <a:off x="311243" y="1876699"/>
            <a:ext cx="3359654" cy="921348"/>
          </a:xfrm>
        </p:spPr>
        <p:txBody>
          <a:bodyPr/>
          <a:lstStyle/>
          <a:p>
            <a:pPr>
              <a:lnSpc>
                <a:spcPct val="100000"/>
              </a:lnSpc>
            </a:pPr>
            <a:r>
              <a:rPr lang="en-US" sz="2800" b="1" cap="all" err="1"/>
              <a:t>Residenza </a:t>
            </a:r>
            <a:r>
              <a:rPr lang="en-US" sz="2800" b="1" cap="all"/>
              <a:t>Ducale &amp; SDGS</a:t>
            </a:r>
          </a:p>
        </p:txBody>
      </p:sp>
      <p:pic>
        <p:nvPicPr>
          <p:cNvPr id="54" name="Picture 53" descr="A white and orange cityscape with white text&#10;&#10;Description automatically generated">
            <a:extLst>
              <a:ext uri="{FF2B5EF4-FFF2-40B4-BE49-F238E27FC236}">
                <a16:creationId xmlns:a16="http://schemas.microsoft.com/office/drawing/2014/main" id="{2ED7FB34-9A49-0FF9-22B2-9F02AF360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916" y="9175687"/>
            <a:ext cx="1188154" cy="1188154"/>
          </a:xfrm>
          <a:prstGeom prst="rect">
            <a:avLst/>
          </a:prstGeom>
        </p:spPr>
      </p:pic>
      <p:pic>
        <p:nvPicPr>
          <p:cNvPr id="55" name="Picture 54" descr="A yellow rectangular sign with white text&#10;&#10;Description automatically generated">
            <a:extLst>
              <a:ext uri="{FF2B5EF4-FFF2-40B4-BE49-F238E27FC236}">
                <a16:creationId xmlns:a16="http://schemas.microsoft.com/office/drawing/2014/main" id="{F19CD08A-1791-A29C-AA0A-FEC02A540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953" y="9175687"/>
            <a:ext cx="1188154" cy="1188154"/>
          </a:xfrm>
          <a:prstGeom prst="rect">
            <a:avLst/>
          </a:prstGeom>
        </p:spPr>
      </p:pic>
      <p:pic>
        <p:nvPicPr>
          <p:cNvPr id="61" name="Picture 4" descr="SDG wheel">
            <a:extLst>
              <a:ext uri="{FF2B5EF4-FFF2-40B4-BE49-F238E27FC236}">
                <a16:creationId xmlns:a16="http://schemas.microsoft.com/office/drawing/2014/main" id="{8566A6A4-3C91-0869-DB01-F4C4FD2046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699705" y="1327343"/>
            <a:ext cx="1803648" cy="1717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44305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6A54B-C0BF-EBAE-C975-C153FF68AAF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1DA70B14-E517-5E3A-C22B-D4FC9F24E8E8}"/>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5D9831D1-53EF-4DE1-DDC4-1D8DF9659CCD}"/>
              </a:ext>
            </a:extLst>
          </p:cNvPr>
          <p:cNvSpPr>
            <a:spLocks noGrp="1"/>
          </p:cNvSpPr>
          <p:nvPr>
            <p:ph type="body" sz="quarter" idx="32"/>
          </p:nvPr>
        </p:nvSpPr>
        <p:spPr>
          <a:xfrm>
            <a:off x="294777" y="6241481"/>
            <a:ext cx="7365329" cy="2787212"/>
          </a:xfrm>
        </p:spPr>
        <p:txBody>
          <a:bodyPr/>
          <a:lstStyle/>
          <a:p>
            <a:pPr>
              <a:lnSpc>
                <a:spcPct val="100000"/>
              </a:lnSpc>
            </a:pPr>
            <a:r>
              <a:rPr lang="en-US" sz="4000" b="1" cap="all" err="1">
                <a:solidFill>
                  <a:schemeClr val="bg1"/>
                </a:solidFill>
                <a:latin typeface="Calibri"/>
                <a:cs typeface="Calibri"/>
              </a:rPr>
              <a:t>Boghill </a:t>
            </a:r>
            <a:r>
              <a:rPr lang="en-US" sz="4000" b="1" cap="all">
                <a:solidFill>
                  <a:schemeClr val="bg1"/>
                </a:solidFill>
                <a:latin typeface="Calibri"/>
                <a:cs typeface="Calibri"/>
              </a:rPr>
              <a:t>miðstöðin</a:t>
            </a:r>
          </a:p>
          <a:p>
            <a:pPr>
              <a:lnSpc>
                <a:spcPct val="100000"/>
              </a:lnSpc>
            </a:pPr>
            <a:r>
              <a:rPr lang="en-US" sz="2000" b="1">
                <a:solidFill>
                  <a:schemeClr val="bg1"/>
                </a:solidFill>
              </a:rPr>
              <a:t>Flokkur: </a:t>
            </a:r>
            <a:r>
              <a:rPr lang="en-US" sz="2000">
                <a:solidFill>
                  <a:schemeClr val="bg1"/>
                </a:solidFill>
              </a:rPr>
              <a:t>Óvenjulegur gististaður</a:t>
            </a:r>
          </a:p>
          <a:p>
            <a:pPr>
              <a:lnSpc>
                <a:spcPct val="100000"/>
              </a:lnSpc>
            </a:pPr>
            <a:r>
              <a:rPr lang="en-US" sz="2000" b="1">
                <a:solidFill>
                  <a:schemeClr val="bg1"/>
                </a:solidFill>
              </a:rPr>
              <a:t>Staðsetning: </a:t>
            </a:r>
            <a:r>
              <a:rPr lang="en-IE" sz="2000" b="1">
                <a:solidFill>
                  <a:schemeClr val="bg1"/>
                </a:solidFill>
                <a:latin typeface="Calibri"/>
                <a:cs typeface="Calibri"/>
              </a:rPr>
              <a:t>Co. Clare, Írland</a:t>
            </a:r>
          </a:p>
          <a:p>
            <a:pPr>
              <a:lnSpc>
                <a:spcPct val="100000"/>
              </a:lnSpc>
            </a:pPr>
            <a:r>
              <a:rPr lang="en-IE" sz="2000" b="1">
                <a:solidFill>
                  <a:schemeClr val="bg1"/>
                </a:solidFill>
                <a:latin typeface="Calibri"/>
                <a:cs typeface="Calibri"/>
              </a:rPr>
              <a:t>Vefsíða: www.boghill.com</a:t>
            </a:r>
            <a:endParaRPr lang="en-GB" sz="2000">
              <a:solidFill>
                <a:schemeClr val="bg1"/>
              </a:solidFill>
              <a:latin typeface="Calibri"/>
              <a:cs typeface="Calibri"/>
            </a:endParaRPr>
          </a:p>
          <a:p>
            <a:pPr>
              <a:lnSpc>
                <a:spcPct val="100000"/>
              </a:lnSpc>
            </a:pPr>
            <a:endParaRPr lang="en-US" sz="2000" b="1">
              <a:solidFill>
                <a:schemeClr val="bg1"/>
              </a:solidFill>
              <a:latin typeface="Calibri"/>
              <a:ea typeface="Open Sans"/>
              <a:cs typeface="Calibri"/>
            </a:endParaRPr>
          </a:p>
          <a:p>
            <a:pPr>
              <a:lnSpc>
                <a:spcPct val="100000"/>
              </a:lnSpc>
            </a:pPr>
            <a:r>
              <a:rPr lang="en-US" sz="2000" b="1">
                <a:solidFill>
                  <a:schemeClr val="bg1"/>
                </a:solidFill>
                <a:latin typeface="Calibri"/>
                <a:ea typeface="Open Sans"/>
                <a:cs typeface="Calibri"/>
              </a:rPr>
              <a:t>Hvað gerir þessa gistingu eftirminnilega!</a:t>
            </a:r>
            <a:endParaRPr lang="en-US" sz="2000" b="1">
              <a:solidFill>
                <a:schemeClr val="bg1"/>
              </a:solidFill>
            </a:endParaRPr>
          </a:p>
          <a:p>
            <a:pPr algn="l">
              <a:lnSpc>
                <a:spcPct val="100000"/>
              </a:lnSpc>
            </a:pPr>
            <a:endParaRPr lang="en-US" sz="1000">
              <a:solidFill>
                <a:schemeClr val="bg1"/>
              </a:solidFill>
            </a:endParaRPr>
          </a:p>
          <a:p>
            <a:pPr>
              <a:lnSpc>
                <a:spcPts val="1500"/>
              </a:lnSpc>
            </a:pPr>
            <a:r>
              <a:rPr lang="en-IE" err="1">
                <a:solidFill>
                  <a:schemeClr val="bg1"/>
                </a:solidFill>
              </a:rPr>
              <a:t>Boghill</a:t>
            </a:r>
            <a:r>
              <a:rPr lang="en-IE">
                <a:solidFill>
                  <a:schemeClr val="bg1"/>
                </a:solidFill>
              </a:rPr>
              <a:t> Centre var stofnað sem gististaður, dvalarstaður fyrir vinnustofur og vistfræðilegt athvarf með ströngu umhverfisstefnu og sjálfbærnishugsjón, staðsett á 50 ekrum í County Clare við jaðar Burren og Wild Atlantic Way. Eftir 25 ár fóru stofnendurnir á eftirlaun árið 2019.  Eftir Covid-19 faraldurinn var helsta áskorunin fyrir nýju eigendurna að tryggja áframhaldandi rekstur fyrirtækisins sem efnahagslega hagkvæmt, sjálfbært og varanlegt verkefni innan takmarkaðs fjárhagsramma.</a:t>
            </a:r>
          </a:p>
          <a:p>
            <a:pPr>
              <a:lnSpc>
                <a:spcPts val="1500"/>
              </a:lnSpc>
            </a:pPr>
            <a:endParaRPr lang="en-IE">
              <a:solidFill>
                <a:schemeClr val="bg1"/>
              </a:solidFill>
            </a:endParaRPr>
          </a:p>
          <a:p>
            <a:pPr>
              <a:lnSpc>
                <a:spcPts val="1500"/>
              </a:lnSpc>
            </a:pPr>
            <a:r>
              <a:rPr lang="en-IE">
                <a:solidFill>
                  <a:schemeClr val="bg1"/>
                </a:solidFill>
              </a:rPr>
              <a:t>Fyrirtækið fékk stuðning úr stofnsjóði Rethink Ireland í samstarfi við ráðuneyti sveitaþróunar og samfélagsmála og úr sjóði fyrir eldri borgara hjá The Community Foundation for Ireland, á meðan fjársöfnunarátak hjálpaði til við að afla fjár til kaupa á lóðinni.</a:t>
            </a:r>
          </a:p>
          <a:p>
            <a:endParaRPr lang="en-IE">
              <a:solidFill>
                <a:schemeClr val="bg1"/>
              </a:solidFill>
            </a:endParaRP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6D55376B-0207-DEA5-F5FA-61839EC094DE}"/>
              </a:ext>
            </a:extLst>
          </p:cNvPr>
          <p:cNvSpPr>
            <a:spLocks noGrp="1"/>
          </p:cNvSpPr>
          <p:nvPr>
            <p:ph type="body" sz="quarter" idx="35"/>
          </p:nvPr>
        </p:nvSpPr>
        <p:spPr>
          <a:xfrm>
            <a:off x="294777" y="5453856"/>
            <a:ext cx="3206079" cy="1049221"/>
          </a:xfrm>
        </p:spPr>
        <p:txBody>
          <a:bodyPr/>
          <a:lstStyle/>
          <a:p>
            <a:r>
              <a:rPr lang="en-US" sz="4400" b="1"/>
              <a:t>Írland</a:t>
            </a:r>
          </a:p>
        </p:txBody>
      </p:sp>
      <p:sp>
        <p:nvSpPr>
          <p:cNvPr id="3" name="Text Placeholder 2">
            <a:extLst>
              <a:ext uri="{FF2B5EF4-FFF2-40B4-BE49-F238E27FC236}">
                <a16:creationId xmlns:a16="http://schemas.microsoft.com/office/drawing/2014/main" id="{938E1D80-C580-772E-C4D4-9DC385F62F0B}"/>
              </a:ext>
            </a:extLst>
          </p:cNvPr>
          <p:cNvSpPr>
            <a:spLocks noGrp="1"/>
          </p:cNvSpPr>
          <p:nvPr>
            <p:ph type="body" sz="quarter" idx="36"/>
          </p:nvPr>
        </p:nvSpPr>
        <p:spPr>
          <a:xfrm>
            <a:off x="294776" y="4779704"/>
            <a:ext cx="3811397" cy="452458"/>
          </a:xfrm>
        </p:spPr>
        <p:txBody>
          <a:bodyPr/>
          <a:lstStyle/>
          <a:p>
            <a:r>
              <a:rPr lang="en-US" sz="2800" b="0" cap="all" dirty="0" err="1"/>
              <a:t>MarkaðsLÍKAN</a:t>
            </a:r>
            <a:endParaRPr lang="en-US" sz="2800" b="0" cap="all" dirty="0"/>
          </a:p>
        </p:txBody>
      </p:sp>
      <p:sp>
        <p:nvSpPr>
          <p:cNvPr id="16" name="Slide Number Placeholder 15">
            <a:extLst>
              <a:ext uri="{FF2B5EF4-FFF2-40B4-BE49-F238E27FC236}">
                <a16:creationId xmlns:a16="http://schemas.microsoft.com/office/drawing/2014/main" id="{57212B07-450A-1777-73FE-75D9732A44C0}"/>
              </a:ext>
            </a:extLst>
          </p:cNvPr>
          <p:cNvSpPr>
            <a:spLocks noGrp="1"/>
          </p:cNvSpPr>
          <p:nvPr>
            <p:ph type="sldNum" sz="quarter" idx="4"/>
          </p:nvPr>
        </p:nvSpPr>
        <p:spPr/>
        <p:txBody>
          <a:bodyPr/>
          <a:lstStyle/>
          <a:p>
            <a:fld id="{9C527BFA-2C0E-4CEC-B6A5-913A56FEF4B4}" type="slidenum">
              <a:rPr lang="fr-CA" smtClean="0"/>
              <a:t>108</a:t>
            </a:fld>
            <a:endParaRPr lang="fr-CA"/>
          </a:p>
        </p:txBody>
      </p:sp>
      <p:sp>
        <p:nvSpPr>
          <p:cNvPr id="4" name="Text Placeholder 3">
            <a:extLst>
              <a:ext uri="{FF2B5EF4-FFF2-40B4-BE49-F238E27FC236}">
                <a16:creationId xmlns:a16="http://schemas.microsoft.com/office/drawing/2014/main" id="{E0F2C84C-5A43-6D3B-C20D-0D40A91C196D}"/>
              </a:ext>
            </a:extLst>
          </p:cNvPr>
          <p:cNvSpPr>
            <a:spLocks noGrp="1"/>
          </p:cNvSpPr>
          <p:nvPr>
            <p:ph type="body" sz="quarter" idx="65"/>
          </p:nvPr>
        </p:nvSpPr>
        <p:spPr>
          <a:xfrm>
            <a:off x="0" y="71113"/>
            <a:ext cx="2953721" cy="452458"/>
          </a:xfrm>
        </p:spPr>
        <p:txBody>
          <a:bodyPr/>
          <a:lstStyle/>
          <a:p>
            <a:r>
              <a:rPr lang="en-GB"/>
              <a:t>Mynd: </a:t>
            </a:r>
            <a:r>
              <a:rPr lang="en-GB" err="1"/>
              <a:t>Boghill </a:t>
            </a:r>
            <a:r>
              <a:rPr lang="en-GB"/>
              <a:t>Centre</a:t>
            </a:r>
          </a:p>
        </p:txBody>
      </p:sp>
      <p:sp>
        <p:nvSpPr>
          <p:cNvPr id="10" name="Text Placeholder 2">
            <a:extLst>
              <a:ext uri="{FF2B5EF4-FFF2-40B4-BE49-F238E27FC236}">
                <a16:creationId xmlns:a16="http://schemas.microsoft.com/office/drawing/2014/main" id="{0A96E18F-B0B3-3914-D628-34377B35009F}"/>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sp>
        <p:nvSpPr>
          <p:cNvPr id="25" name="TextBox 24">
            <a:extLst>
              <a:ext uri="{FF2B5EF4-FFF2-40B4-BE49-F238E27FC236}">
                <a16:creationId xmlns:a16="http://schemas.microsoft.com/office/drawing/2014/main" id="{3DAFF8A2-5F01-1C73-D0A4-627936F80F1B}"/>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textann um myndheiður</a:t>
            </a:r>
          </a:p>
        </p:txBody>
      </p:sp>
      <p:pic>
        <p:nvPicPr>
          <p:cNvPr id="6" name="Graphic 5" descr="Badge with solid fill">
            <a:extLst>
              <a:ext uri="{FF2B5EF4-FFF2-40B4-BE49-F238E27FC236}">
                <a16:creationId xmlns:a16="http://schemas.microsoft.com/office/drawing/2014/main" id="{7A1AE54D-2BC7-6F80-8DAA-5AB04035D1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87786" y="4509506"/>
            <a:ext cx="1440000" cy="1440000"/>
          </a:xfrm>
          <a:prstGeom prst="rect">
            <a:avLst/>
          </a:prstGeom>
        </p:spPr>
      </p:pic>
      <p:pic>
        <p:nvPicPr>
          <p:cNvPr id="9" name="Picture Placeholder 8">
            <a:extLst>
              <a:ext uri="{FF2B5EF4-FFF2-40B4-BE49-F238E27FC236}">
                <a16:creationId xmlns:a16="http://schemas.microsoft.com/office/drawing/2014/main" id="{BC3E0DC0-4D29-4F6A-B15D-CEE8FBDE5DF2}"/>
              </a:ext>
            </a:extLst>
          </p:cNvPr>
          <p:cNvPicPr>
            <a:picLocks noGrp="1" noChangeAspect="1"/>
          </p:cNvPicPr>
          <p:nvPr>
            <p:ph type="pic" sz="quarter" idx="34"/>
          </p:nvPr>
        </p:nvPicPr>
        <p:blipFill>
          <a:blip r:embed="rId4">
            <a:extLst>
              <a:ext uri="{28A0092B-C50C-407E-A947-70E740481C1C}">
                <a14:useLocalDpi xmlns:a14="http://schemas.microsoft.com/office/drawing/2010/main" val="0"/>
              </a:ext>
            </a:extLst>
          </a:blip>
          <a:srcRect/>
          <a:stretch>
            <a:fillRect/>
          </a:stretch>
        </p:blipFill>
        <p:spPr>
          <a:xfrm>
            <a:off x="-25709" y="284713"/>
            <a:ext cx="7001712" cy="4003099"/>
          </a:xfrm>
        </p:spPr>
      </p:pic>
    </p:spTree>
    <p:extLst>
      <p:ext uri="{BB962C8B-B14F-4D97-AF65-F5344CB8AC3E}">
        <p14:creationId xmlns:p14="http://schemas.microsoft.com/office/powerpoint/2010/main" val="4744102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0779C-DA6F-E8D7-9EC8-CBBF8111B3B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9DC8FB-918F-2D1C-3BA7-02F037CC51BF}"/>
              </a:ext>
            </a:extLst>
          </p:cNvPr>
          <p:cNvSpPr>
            <a:spLocks noGrp="1"/>
          </p:cNvSpPr>
          <p:nvPr>
            <p:ph type="body" sz="quarter" idx="65"/>
          </p:nvPr>
        </p:nvSpPr>
        <p:spPr/>
        <p:txBody>
          <a:bodyPr/>
          <a:lstStyle/>
          <a:p>
            <a:r>
              <a:rPr lang="en-GB"/>
              <a:t>Ljósmynd: </a:t>
            </a:r>
            <a:r>
              <a:rPr lang="en-IE" err="1">
                <a:latin typeface="Calibri"/>
                <a:cs typeface="Calibri"/>
              </a:rPr>
              <a:t>Masseria </a:t>
            </a:r>
            <a:r>
              <a:rPr lang="en-IE">
                <a:latin typeface="Calibri"/>
                <a:cs typeface="Calibri"/>
              </a:rPr>
              <a:t>La Bella, Ítalía</a:t>
            </a:r>
            <a:endParaRPr lang="en-GB"/>
          </a:p>
        </p:txBody>
      </p:sp>
      <p:sp>
        <p:nvSpPr>
          <p:cNvPr id="6" name="Slide Number Placeholder 5">
            <a:extLst>
              <a:ext uri="{FF2B5EF4-FFF2-40B4-BE49-F238E27FC236}">
                <a16:creationId xmlns:a16="http://schemas.microsoft.com/office/drawing/2014/main" id="{9130E478-2043-FC0E-57A6-FBA300B08E5C}"/>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109</a:t>
            </a:fld>
            <a:endParaRPr lang="fr-CA"/>
          </a:p>
        </p:txBody>
      </p:sp>
      <p:sp>
        <p:nvSpPr>
          <p:cNvPr id="14" name="Text Placeholder 2">
            <a:extLst>
              <a:ext uri="{FF2B5EF4-FFF2-40B4-BE49-F238E27FC236}">
                <a16:creationId xmlns:a16="http://schemas.microsoft.com/office/drawing/2014/main" id="{8869DC14-1F93-786D-A1EB-B5757A9149AE}"/>
              </a:ext>
            </a:extLst>
          </p:cNvPr>
          <p:cNvSpPr>
            <a:spLocks noGrp="1"/>
          </p:cNvSpPr>
          <p:nvPr>
            <p:ph type="body" sz="quarter" idx="32"/>
          </p:nvPr>
        </p:nvSpPr>
        <p:spPr>
          <a:xfrm>
            <a:off x="3881304" y="1529819"/>
            <a:ext cx="3270634" cy="2523566"/>
          </a:xfrm>
        </p:spPr>
        <p:txBody>
          <a:bodyPr/>
          <a:lstStyle/>
          <a:p>
            <a:r>
              <a:rPr lang="en-IE"/>
              <a:t>Til að standa straum af kostnaði við kaup fyrirtækisins og rekstrarkostnaði aðlöguðu nýju eigendurnir markaðsforgangsröðun til að bæta frammistöðu. Sýn var að nýta sér hið núverandi sjálfbærnihugtak með því að stækka reksturinn með nýlega yfirlýstri stefnu um "að deila færni fyrir sjálfbært heimilislíf".   Mikilvægar ákvarðanir fyrir nýju eigendurna fólust í því hvað ætti að markaðssetja og hvernig, hvaða vörur og þjónustu ætti að bjóða og kynna, hvaða miðla ætti að leggja áherslu á og hvaða markhópa ætti að þjónusta. Með því að nýta aukna notkun snjalltækja og breytingar á lífsstíl og venjum fólks var fyrirtækið endurræst sem 'Common Knowledge', með áherslu á heimilis- og húsbyggingarkunnáttu, og skráð sem óhagnaðardrifið fyrirtæki árið 2022. </a:t>
            </a:r>
          </a:p>
          <a:p>
            <a:pPr>
              <a:lnSpc>
                <a:spcPts val="1600"/>
              </a:lnSpc>
            </a:pPr>
            <a:br>
              <a:rPr lang="en-IE">
                <a:ea typeface="Calibri"/>
              </a:rPr>
            </a:br>
            <a:r>
              <a:rPr lang="en-IE"/>
              <a:t>Að taka upp stefnumótandi stafræna markaðsstefnu var lykilatriði í farsælli endurræsingu og nýrri áherslu á einstaka sölupunkt og vöruúrval fyrirtækisins. Í kjölfar íbúðakreppunnar á Írlandi endurstilltu eigendur markaðsstarf sitt með því að bjóða gestum sínum heimahæfni og þjálfun í húsbyggingum</a:t>
            </a:r>
            <a:endParaRPr lang="en-IE">
              <a:ea typeface="Calibri"/>
            </a:endParaRPr>
          </a:p>
        </p:txBody>
      </p:sp>
      <p:sp>
        <p:nvSpPr>
          <p:cNvPr id="17" name="Text Placeholder 4">
            <a:extLst>
              <a:ext uri="{FF2B5EF4-FFF2-40B4-BE49-F238E27FC236}">
                <a16:creationId xmlns:a16="http://schemas.microsoft.com/office/drawing/2014/main" id="{15264A53-DEA4-49B6-0F2A-37996D8648E6}"/>
              </a:ext>
            </a:extLst>
          </p:cNvPr>
          <p:cNvSpPr>
            <a:spLocks noGrp="1"/>
          </p:cNvSpPr>
          <p:nvPr>
            <p:ph type="body" sz="quarter" idx="38"/>
          </p:nvPr>
        </p:nvSpPr>
        <p:spPr>
          <a:xfrm>
            <a:off x="4914681" y="503256"/>
            <a:ext cx="3253308" cy="381311"/>
          </a:xfrm>
        </p:spPr>
        <p:txBody>
          <a:bodyPr/>
          <a:lstStyle/>
          <a:p>
            <a:r>
              <a:rPr lang="en-IE" cap="all" dirty="0" err="1">
                <a:latin typeface="Calibri"/>
                <a:cs typeface="Calibri"/>
              </a:rPr>
              <a:t>Markaðs</a:t>
            </a:r>
            <a:endParaRPr lang="en-IE" cap="all" dirty="0">
              <a:latin typeface="Calibri"/>
              <a:cs typeface="Calibri"/>
            </a:endParaRPr>
          </a:p>
          <a:p>
            <a:r>
              <a:rPr lang="en-IE" cap="all" dirty="0" err="1">
                <a:latin typeface="Calibri"/>
                <a:cs typeface="Calibri"/>
              </a:rPr>
              <a:t>áskoranir</a:t>
            </a:r>
            <a:endParaRPr lang="it-IT" cap="all" dirty="0"/>
          </a:p>
          <a:p>
            <a:endParaRPr lang="en-US" dirty="0"/>
          </a:p>
        </p:txBody>
      </p:sp>
      <p:cxnSp>
        <p:nvCxnSpPr>
          <p:cNvPr id="18" name="Straight Connector 17">
            <a:extLst>
              <a:ext uri="{FF2B5EF4-FFF2-40B4-BE49-F238E27FC236}">
                <a16:creationId xmlns:a16="http://schemas.microsoft.com/office/drawing/2014/main" id="{B23F1896-5B0E-FE56-4405-14B206D0CDEF}"/>
              </a:ext>
            </a:extLst>
          </p:cNvPr>
          <p:cNvCxnSpPr/>
          <p:nvPr/>
        </p:nvCxnSpPr>
        <p:spPr>
          <a:xfrm>
            <a:off x="3683210" y="1329000"/>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78225EC-E125-E5EB-F086-508A7F267716}"/>
              </a:ext>
            </a:extLst>
          </p:cNvPr>
          <p:cNvSpPr txBox="1"/>
          <p:nvPr/>
        </p:nvSpPr>
        <p:spPr>
          <a:xfrm>
            <a:off x="168830" y="291067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textann um höfundarrétt</a:t>
            </a:r>
          </a:p>
        </p:txBody>
      </p:sp>
      <p:grpSp>
        <p:nvGrpSpPr>
          <p:cNvPr id="3" name="Group 2">
            <a:extLst>
              <a:ext uri="{FF2B5EF4-FFF2-40B4-BE49-F238E27FC236}">
                <a16:creationId xmlns:a16="http://schemas.microsoft.com/office/drawing/2014/main" id="{E1752BBD-9F14-9E7D-E96A-7875459F363D}"/>
              </a:ext>
            </a:extLst>
          </p:cNvPr>
          <p:cNvGrpSpPr/>
          <p:nvPr/>
        </p:nvGrpSpPr>
        <p:grpSpPr>
          <a:xfrm>
            <a:off x="3709536" y="415039"/>
            <a:ext cx="953258" cy="797926"/>
            <a:chOff x="8130434" y="5055580"/>
            <a:chExt cx="1018347" cy="1051755"/>
          </a:xfrm>
          <a:solidFill>
            <a:srgbClr val="000000"/>
          </a:solidFill>
        </p:grpSpPr>
        <p:grpSp>
          <p:nvGrpSpPr>
            <p:cNvPr id="4" name="Graphic 2">
              <a:extLst>
                <a:ext uri="{FF2B5EF4-FFF2-40B4-BE49-F238E27FC236}">
                  <a16:creationId xmlns:a16="http://schemas.microsoft.com/office/drawing/2014/main" id="{E9BA4ECE-E4B6-9937-E858-D257071B7EDC}"/>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93DFFBE1-61C5-028A-CA12-7F7012E8532F}"/>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DE958D12-940C-8AA1-4450-4801B7532D76}"/>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79070D73-44FF-D657-BCA1-CCCB6556B519}"/>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5" name="Freeform 289">
              <a:extLst>
                <a:ext uri="{FF2B5EF4-FFF2-40B4-BE49-F238E27FC236}">
                  <a16:creationId xmlns:a16="http://schemas.microsoft.com/office/drawing/2014/main" id="{FF5DA71A-A846-FE70-DBB9-C8240938642D}"/>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DE75FE73-359E-69CD-3857-9A9BEF0A3360}"/>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8" name="Freeform 291">
              <a:extLst>
                <a:ext uri="{FF2B5EF4-FFF2-40B4-BE49-F238E27FC236}">
                  <a16:creationId xmlns:a16="http://schemas.microsoft.com/office/drawing/2014/main" id="{1E9F7F1D-78E4-363F-BD8D-548857F1E5BE}"/>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9" name="Freeform 292">
              <a:extLst>
                <a:ext uri="{FF2B5EF4-FFF2-40B4-BE49-F238E27FC236}">
                  <a16:creationId xmlns:a16="http://schemas.microsoft.com/office/drawing/2014/main" id="{B7B4CA70-92A0-8C94-2586-ACE189917438}"/>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0" name="Freeform 293">
              <a:extLst>
                <a:ext uri="{FF2B5EF4-FFF2-40B4-BE49-F238E27FC236}">
                  <a16:creationId xmlns:a16="http://schemas.microsoft.com/office/drawing/2014/main" id="{9711DB0C-F6A1-E11E-7623-C811AA7331B7}"/>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1" name="Freeform 294">
              <a:extLst>
                <a:ext uri="{FF2B5EF4-FFF2-40B4-BE49-F238E27FC236}">
                  <a16:creationId xmlns:a16="http://schemas.microsoft.com/office/drawing/2014/main" id="{104E0B98-B8AB-A5D7-E43F-4172BF024DEE}"/>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2" name="Freeform 295">
              <a:extLst>
                <a:ext uri="{FF2B5EF4-FFF2-40B4-BE49-F238E27FC236}">
                  <a16:creationId xmlns:a16="http://schemas.microsoft.com/office/drawing/2014/main" id="{BF0E1874-7BA0-200D-A40C-9DC9FA09C787}"/>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3" name="Freeform 296">
              <a:extLst>
                <a:ext uri="{FF2B5EF4-FFF2-40B4-BE49-F238E27FC236}">
                  <a16:creationId xmlns:a16="http://schemas.microsoft.com/office/drawing/2014/main" id="{6E4564C3-181D-FAD2-F117-D0CC4189D9D2}"/>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15037EAD-CBEA-3AE2-0BC3-A8A2C3073FA6}"/>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630AD20D-4BC7-AC2E-49BB-C33D37D4BCC2}"/>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7CB41EF4-5079-ECE2-3858-807D5FFDFB51}"/>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27" name="Picture Placeholder 26">
            <a:extLst>
              <a:ext uri="{FF2B5EF4-FFF2-40B4-BE49-F238E27FC236}">
                <a16:creationId xmlns:a16="http://schemas.microsoft.com/office/drawing/2014/main" id="{6AEB9EB0-87B3-4428-B8AC-5840B9B7C1B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887985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C2A965A-1C81-B8ED-60ED-BF467CD74AD0}"/>
              </a:ext>
            </a:extLst>
          </p:cNvPr>
          <p:cNvSpPr>
            <a:spLocks noGrp="1"/>
          </p:cNvSpPr>
          <p:nvPr>
            <p:ph type="sldNum" sz="quarter" idx="4294967295"/>
          </p:nvPr>
        </p:nvSpPr>
        <p:spPr>
          <a:xfrm>
            <a:off x="7302500" y="10498138"/>
            <a:ext cx="473075" cy="312737"/>
          </a:xfrm>
        </p:spPr>
        <p:txBody>
          <a:bodyPr/>
          <a:lstStyle/>
          <a:p>
            <a:fld id="{9C527BFA-2C0E-4CEC-B6A5-913A56FEF4B4}" type="slidenum">
              <a:rPr lang="fr-CA" smtClean="0"/>
              <a:t>11</a:t>
            </a:fld>
            <a:endParaRPr lang="fr-CA"/>
          </a:p>
        </p:txBody>
      </p:sp>
      <p:sp>
        <p:nvSpPr>
          <p:cNvPr id="13" name="Rectangle: Rounded Corners 12">
            <a:extLst>
              <a:ext uri="{FF2B5EF4-FFF2-40B4-BE49-F238E27FC236}">
                <a16:creationId xmlns:a16="http://schemas.microsoft.com/office/drawing/2014/main" id="{0130BF03-527A-0EF8-2B4D-8254EF3C37DF}"/>
              </a:ext>
            </a:extLst>
          </p:cNvPr>
          <p:cNvSpPr/>
          <p:nvPr/>
        </p:nvSpPr>
        <p:spPr>
          <a:xfrm>
            <a:off x="252663" y="3272589"/>
            <a:ext cx="6977979" cy="2821114"/>
          </a:xfrm>
          <a:prstGeom prst="roundRect">
            <a:avLst/>
          </a:prstGeom>
          <a:solidFill>
            <a:srgbClr val="E96751"/>
          </a:solidFill>
          <a:ln>
            <a:solidFill>
              <a:srgbClr val="E967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ext Placeholder 3">
            <a:extLst>
              <a:ext uri="{FF2B5EF4-FFF2-40B4-BE49-F238E27FC236}">
                <a16:creationId xmlns:a16="http://schemas.microsoft.com/office/drawing/2014/main" id="{453D943C-F1F3-2973-8724-73C5600B6821}"/>
              </a:ext>
            </a:extLst>
          </p:cNvPr>
          <p:cNvSpPr txBox="1">
            <a:spLocks/>
          </p:cNvSpPr>
          <p:nvPr/>
        </p:nvSpPr>
        <p:spPr>
          <a:xfrm>
            <a:off x="528133" y="1876698"/>
            <a:ext cx="2936961" cy="1049221"/>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IE" cap="all"/>
              <a:t>Í fáum orðum!</a:t>
            </a:r>
          </a:p>
        </p:txBody>
      </p:sp>
      <p:sp>
        <p:nvSpPr>
          <p:cNvPr id="15" name="Text Placeholder 4">
            <a:extLst>
              <a:ext uri="{FF2B5EF4-FFF2-40B4-BE49-F238E27FC236}">
                <a16:creationId xmlns:a16="http://schemas.microsoft.com/office/drawing/2014/main" id="{8345DAEE-769F-E481-20D0-79AF90F779F0}"/>
              </a:ext>
            </a:extLst>
          </p:cNvPr>
          <p:cNvSpPr txBox="1">
            <a:spLocks/>
          </p:cNvSpPr>
          <p:nvPr/>
        </p:nvSpPr>
        <p:spPr>
          <a:xfrm>
            <a:off x="527577" y="924438"/>
            <a:ext cx="3197451" cy="402905"/>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IE" dirty="0">
                <a:latin typeface="Calibri"/>
                <a:ea typeface="Open Sans"/>
                <a:cs typeface="Calibri"/>
              </a:rPr>
              <a:t>EPÍS DVÖL</a:t>
            </a:r>
            <a:endParaRPr lang="en-IE" dirty="0"/>
          </a:p>
        </p:txBody>
      </p:sp>
      <p:sp>
        <p:nvSpPr>
          <p:cNvPr id="16" name="Rectangle 3">
            <a:extLst>
              <a:ext uri="{FF2B5EF4-FFF2-40B4-BE49-F238E27FC236}">
                <a16:creationId xmlns:a16="http://schemas.microsoft.com/office/drawing/2014/main" id="{643F08A5-9F0E-2C9D-6A26-1C7FE1A56AF4}"/>
              </a:ext>
            </a:extLst>
          </p:cNvPr>
          <p:cNvSpPr>
            <a:spLocks noGrp="1" noChangeArrowheads="1"/>
          </p:cNvSpPr>
          <p:nvPr>
            <p:ph type="body" sz="quarter" idx="32"/>
          </p:nvPr>
        </p:nvSpPr>
        <p:spPr bwMode="auto">
          <a:xfrm>
            <a:off x="844656" y="3414045"/>
            <a:ext cx="388292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en-US" altLang="en-US" sz="1600" b="1">
                <a:solidFill>
                  <a:schemeClr val="bg1"/>
                </a:solidFill>
                <a:latin typeface="+mn-lt"/>
              </a:rPr>
              <a:t>Valkostur</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en-US" altLang="en-US" sz="1600" b="1">
                <a:solidFill>
                  <a:schemeClr val="bg1"/>
                </a:solidFill>
                <a:latin typeface="+mn-lt"/>
              </a:rPr>
              <a:t>Vá-áhrif</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en-US" altLang="en-US" sz="1600" b="1">
                <a:solidFill>
                  <a:schemeClr val="bg1"/>
                </a:solidFill>
                <a:latin typeface="+mn-lt"/>
              </a:rPr>
              <a:t>Sökkvandi</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en-US" altLang="en-US" sz="1600" b="1">
                <a:solidFill>
                  <a:schemeClr val="bg1"/>
                </a:solidFill>
                <a:latin typeface="+mn-lt"/>
              </a:rPr>
              <a:t>Gistingar í ferðaþjónustu</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en-US" altLang="en-US" sz="1600" b="1">
                <a:solidFill>
                  <a:schemeClr val="bg1"/>
                </a:solidFill>
                <a:latin typeface="+mn-lt"/>
              </a:rPr>
              <a:t>Nýsköpun</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en-US" altLang="en-US" sz="1600" b="1">
                <a:solidFill>
                  <a:schemeClr val="bg1"/>
                </a:solidFill>
                <a:latin typeface="+mn-lt"/>
              </a:rPr>
              <a:t>Háan sjálfbærni</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en-US" altLang="en-US" sz="1600" b="1">
                <a:solidFill>
                  <a:schemeClr val="bg1"/>
                </a:solidFill>
                <a:latin typeface="+mn-lt"/>
              </a:rPr>
              <a:t>Umhverfisgistiheimili</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en-US" altLang="en-US" sz="1600" b="1">
                <a:solidFill>
                  <a:schemeClr val="bg1"/>
                </a:solidFill>
                <a:latin typeface="+mn-lt"/>
              </a:rPr>
              <a:t>Hringrásarhagkerfi</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en-US" altLang="en-US" sz="1600" b="1">
                <a:solidFill>
                  <a:schemeClr val="bg1"/>
                </a:solidFill>
                <a:latin typeface="+mn-lt"/>
              </a:rPr>
              <a:t>Litlar ferðaþjónustufyrirtæki</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Seigla</a:t>
            </a:r>
            <a:endParaRPr lang="en-US" altLang="en-US" sz="1600" b="1">
              <a:solidFill>
                <a:schemeClr val="bg1"/>
              </a:solidFill>
              <a:latin typeface="+mn-lt"/>
            </a:endParaRPr>
          </a:p>
        </p:txBody>
      </p:sp>
      <p:sp>
        <p:nvSpPr>
          <p:cNvPr id="17" name="Rectangle 3">
            <a:extLst>
              <a:ext uri="{FF2B5EF4-FFF2-40B4-BE49-F238E27FC236}">
                <a16:creationId xmlns:a16="http://schemas.microsoft.com/office/drawing/2014/main" id="{B019FB55-F9E6-A121-64B9-0664D15E0DF1}"/>
              </a:ext>
            </a:extLst>
          </p:cNvPr>
          <p:cNvSpPr txBox="1">
            <a:spLocks noChangeArrowheads="1"/>
          </p:cNvSpPr>
          <p:nvPr/>
        </p:nvSpPr>
        <p:spPr bwMode="auto">
          <a:xfrm>
            <a:off x="4336424" y="3426642"/>
            <a:ext cx="3882929"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288000" rtlCol="0" anchor="ctr" anchorCtr="0" compatLnSpc="1">
            <a:prstTxWarp prst="textNoShape">
              <a:avLst/>
            </a:prstTxWarp>
            <a:spAutoFit/>
          </a:bodyPr>
          <a:lstStyle>
            <a:lvl1pPr marL="0" indent="0" algn="just" defTabSz="777514" rtl="0" eaLnBrk="1" latinLnBrk="0" hangingPunct="1">
              <a:lnSpc>
                <a:spcPts val="1220"/>
              </a:lnSpc>
              <a:spcBef>
                <a:spcPts val="0"/>
              </a:spcBef>
              <a:buFont typeface="Arial" panose="020B0604020202020204" pitchFamily="34" charset="0"/>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Endurheimtandi</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Einstakar upplifanir</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Sögulegur</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Staðbundinn</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Endurnýting</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Náttúra</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Orkunýtni</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Samfélagsmiðuð</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Þróun dreifbýlis</a:t>
            </a:r>
          </a:p>
          <a:p>
            <a:pPr marL="285750" indent="-285750" algn="l" defTabSz="914400" eaLnBrk="0" fontAlgn="base" hangingPunct="0">
              <a:lnSpc>
                <a:spcPct val="100000"/>
              </a:lnSpc>
              <a:spcBef>
                <a:spcPct val="0"/>
              </a:spcBef>
              <a:spcAft>
                <a:spcPct val="0"/>
              </a:spcAft>
              <a:buFont typeface="Wingdings" panose="05000000000000000000" pitchFamily="2" charset="2"/>
              <a:buChar char="v"/>
            </a:pPr>
            <a:r>
              <a:rPr lang="en-IE" altLang="en-US" sz="1600" b="1">
                <a:solidFill>
                  <a:schemeClr val="bg1"/>
                </a:solidFill>
                <a:latin typeface="+mn-lt"/>
              </a:rPr>
              <a:t>Loftslagsaðgerðir </a:t>
            </a:r>
          </a:p>
        </p:txBody>
      </p:sp>
      <p:pic>
        <p:nvPicPr>
          <p:cNvPr id="18" name="Picture 5" descr="Output image">
            <a:extLst>
              <a:ext uri="{FF2B5EF4-FFF2-40B4-BE49-F238E27FC236}">
                <a16:creationId xmlns:a16="http://schemas.microsoft.com/office/drawing/2014/main" id="{1175A7D2-06D7-5EFF-8BC7-D7513858D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63" y="6440373"/>
            <a:ext cx="7278428" cy="3731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1275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A9E5D-8027-263B-97C3-22C5418D06B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8198157-E90A-51E0-1879-F0837E4DAEEB}"/>
              </a:ext>
            </a:extLst>
          </p:cNvPr>
          <p:cNvSpPr>
            <a:spLocks noGrp="1"/>
          </p:cNvSpPr>
          <p:nvPr>
            <p:ph type="body" sz="quarter" idx="32"/>
          </p:nvPr>
        </p:nvSpPr>
        <p:spPr>
          <a:xfrm>
            <a:off x="307749" y="1793080"/>
            <a:ext cx="7028814" cy="2422612"/>
          </a:xfrm>
        </p:spPr>
        <p:txBody>
          <a:bodyPr/>
          <a:lstStyle/>
          <a:p>
            <a:pPr>
              <a:lnSpc>
                <a:spcPts val="1600"/>
              </a:lnSpc>
            </a:pPr>
            <a:r>
              <a:rPr lang="en-IE"/>
              <a:t>Með því að innleiða víðtæka, móttækilega og samræmda stafræna markaðsstefnu og taka mið af breyttum eftirspurn neytenda stuðlar Common Knowledge virkt að boðskap um "samfélagsleg tengsl", "vistvæna gistingu", "hæfileikaábyrgð", "endurstillingu", "íhugun", "gleðilegt líf", "geðheilsu", "völdun", "sjálfbyggingarferð", "heilnæmt fæði" og " sjálfbært heimilislíf". Fyrirtækið notar stafræn markaðstól, svo sem tölvupóst, farsímamarkaðssetningu, samfélagsmiðlamarkaðssetningu, leitarvélabestun, greidda smelli (pay-per-click) og netauglýsingar, til að auka vitund um vörur sínar á tiltölulega lágum kostnaði. </a:t>
            </a:r>
          </a:p>
          <a:p>
            <a:pPr>
              <a:lnSpc>
                <a:spcPts val="1600"/>
              </a:lnSpc>
            </a:pPr>
            <a:endParaRPr lang="en-IE"/>
          </a:p>
          <a:p>
            <a:pPr>
              <a:lnSpc>
                <a:spcPts val="1600"/>
              </a:lnSpc>
            </a:pPr>
            <a:r>
              <a:rPr lang="en-IE"/>
              <a:t>Að skapa og rækta áhugaverðar umræður á helstu samfélagsmiðlum og á gagnvirkri vefsíðu þeirra er grundvöllur markaðsgerðar þeirra. Til dæmis hefur fyrirtækið 22.000 fylgjendur á Instagram sem tryggir víðtæka lífræna útbreiðslu og er enn frekar studd með Meta-styrktum auglýsingum. </a:t>
            </a:r>
          </a:p>
        </p:txBody>
      </p:sp>
      <p:sp>
        <p:nvSpPr>
          <p:cNvPr id="11" name="Text Placeholder 10">
            <a:extLst>
              <a:ext uri="{FF2B5EF4-FFF2-40B4-BE49-F238E27FC236}">
                <a16:creationId xmlns:a16="http://schemas.microsoft.com/office/drawing/2014/main" id="{FB68C7F9-8A8F-4A0E-705D-5AC4C272BEFE}"/>
              </a:ext>
            </a:extLst>
          </p:cNvPr>
          <p:cNvSpPr>
            <a:spLocks noGrp="1"/>
          </p:cNvSpPr>
          <p:nvPr>
            <p:ph type="body" sz="quarter" idx="40"/>
          </p:nvPr>
        </p:nvSpPr>
        <p:spPr>
          <a:xfrm>
            <a:off x="4338602" y="5621579"/>
            <a:ext cx="3253308" cy="1378032"/>
          </a:xfrm>
        </p:spPr>
        <p:txBody>
          <a:bodyPr/>
          <a:lstStyle/>
          <a:p>
            <a:r>
              <a:rPr lang="en-US"/>
              <a:t>Fjölskyldan okkar (börn á aldrinum 7 og 9 ára) eyddi viku á Whistling Along fjölskylduvikunni á Bog Hill. Við skemmtum okkur öll frábærlega.</a:t>
            </a:r>
          </a:p>
        </p:txBody>
      </p:sp>
      <p:sp>
        <p:nvSpPr>
          <p:cNvPr id="2" name="Slide Number Placeholder 1">
            <a:extLst>
              <a:ext uri="{FF2B5EF4-FFF2-40B4-BE49-F238E27FC236}">
                <a16:creationId xmlns:a16="http://schemas.microsoft.com/office/drawing/2014/main" id="{FA1700CD-CCED-6BEE-419A-7A1AA25EA678}"/>
              </a:ext>
            </a:extLst>
          </p:cNvPr>
          <p:cNvSpPr>
            <a:spLocks noGrp="1"/>
          </p:cNvSpPr>
          <p:nvPr>
            <p:ph type="sldNum" sz="quarter" idx="4"/>
          </p:nvPr>
        </p:nvSpPr>
        <p:spPr/>
        <p:txBody>
          <a:bodyPr/>
          <a:lstStyle/>
          <a:p>
            <a:fld id="{9C527BFA-2C0E-4CEC-B6A5-913A56FEF4B4}" type="slidenum">
              <a:rPr lang="fr-CA" smtClean="0"/>
              <a:t>110</a:t>
            </a:fld>
            <a:endParaRPr lang="fr-CA"/>
          </a:p>
        </p:txBody>
      </p:sp>
      <p:sp>
        <p:nvSpPr>
          <p:cNvPr id="3" name="Text Placeholder 2">
            <a:extLst>
              <a:ext uri="{FF2B5EF4-FFF2-40B4-BE49-F238E27FC236}">
                <a16:creationId xmlns:a16="http://schemas.microsoft.com/office/drawing/2014/main" id="{34C33E8A-3D8D-E99D-8E81-535B5012BFBE}"/>
              </a:ext>
            </a:extLst>
          </p:cNvPr>
          <p:cNvSpPr>
            <a:spLocks noGrp="1"/>
          </p:cNvSpPr>
          <p:nvPr>
            <p:ph type="body" sz="quarter" idx="65"/>
          </p:nvPr>
        </p:nvSpPr>
        <p:spPr/>
        <p:txBody>
          <a:bodyPr/>
          <a:lstStyle/>
          <a:p>
            <a:r>
              <a:rPr lang="en-GB"/>
              <a:t>Mynd: </a:t>
            </a:r>
            <a:r>
              <a:rPr lang="en-GB" err="1"/>
              <a:t>Masseria </a:t>
            </a:r>
            <a:r>
              <a:rPr lang="en-GB"/>
              <a:t>La Bella, Ítalía</a:t>
            </a:r>
          </a:p>
        </p:txBody>
      </p:sp>
      <p:sp>
        <p:nvSpPr>
          <p:cNvPr id="4" name="Graphic 30">
            <a:extLst>
              <a:ext uri="{FF2B5EF4-FFF2-40B4-BE49-F238E27FC236}">
                <a16:creationId xmlns:a16="http://schemas.microsoft.com/office/drawing/2014/main" id="{964E2FC3-1490-2C86-B939-41E8D5D18824}"/>
              </a:ext>
            </a:extLst>
          </p:cNvPr>
          <p:cNvSpPr/>
          <p:nvPr/>
        </p:nvSpPr>
        <p:spPr>
          <a:xfrm>
            <a:off x="5383508" y="7216937"/>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7" name="Text Placeholder 7">
            <a:extLst>
              <a:ext uri="{FF2B5EF4-FFF2-40B4-BE49-F238E27FC236}">
                <a16:creationId xmlns:a16="http://schemas.microsoft.com/office/drawing/2014/main" id="{253FC5EB-BF2F-4D70-B633-EC3B9E6B774C}"/>
              </a:ext>
            </a:extLst>
          </p:cNvPr>
          <p:cNvSpPr>
            <a:spLocks noGrp="1"/>
          </p:cNvSpPr>
          <p:nvPr>
            <p:ph type="body" sz="quarter" idx="33"/>
          </p:nvPr>
        </p:nvSpPr>
        <p:spPr>
          <a:xfrm>
            <a:off x="307749" y="1349282"/>
            <a:ext cx="6833346" cy="601503"/>
          </a:xfrm>
        </p:spPr>
        <p:txBody>
          <a:bodyPr/>
          <a:lstStyle/>
          <a:p>
            <a:r>
              <a:rPr lang="it-IT" sz="1800" cap="all">
                <a:solidFill>
                  <a:srgbClr val="E96751"/>
                </a:solidFill>
              </a:rPr>
              <a:t>Boghill miðstöðin: áskoranir í stafrænni markaðssetningu</a:t>
            </a:r>
          </a:p>
        </p:txBody>
      </p:sp>
      <p:sp>
        <p:nvSpPr>
          <p:cNvPr id="18" name="Text Placeholder 8">
            <a:extLst>
              <a:ext uri="{FF2B5EF4-FFF2-40B4-BE49-F238E27FC236}">
                <a16:creationId xmlns:a16="http://schemas.microsoft.com/office/drawing/2014/main" id="{6B416BE4-A439-1FE6-846F-2567BB336CE7}"/>
              </a:ext>
            </a:extLst>
          </p:cNvPr>
          <p:cNvSpPr>
            <a:spLocks noGrp="1"/>
          </p:cNvSpPr>
          <p:nvPr>
            <p:ph type="body" sz="quarter" idx="38"/>
          </p:nvPr>
        </p:nvSpPr>
        <p:spPr>
          <a:xfrm>
            <a:off x="1268958" y="686870"/>
            <a:ext cx="6506617" cy="381311"/>
          </a:xfrm>
        </p:spPr>
        <p:txBody>
          <a:bodyPr/>
          <a:lstStyle/>
          <a:p>
            <a:r>
              <a:rPr lang="en-US"/>
              <a:t>NIÐURSTAÐA</a:t>
            </a:r>
          </a:p>
        </p:txBody>
      </p:sp>
      <p:cxnSp>
        <p:nvCxnSpPr>
          <p:cNvPr id="19" name="Straight Connector 18">
            <a:extLst>
              <a:ext uri="{FF2B5EF4-FFF2-40B4-BE49-F238E27FC236}">
                <a16:creationId xmlns:a16="http://schemas.microsoft.com/office/drawing/2014/main" id="{E48C85E3-1946-B9E2-9D75-B481A3DA3EAE}"/>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31" name="Freeform 301">
            <a:extLst>
              <a:ext uri="{FF2B5EF4-FFF2-40B4-BE49-F238E27FC236}">
                <a16:creationId xmlns:a16="http://schemas.microsoft.com/office/drawing/2014/main" id="{1DC0B04E-394D-3C60-E4DC-0C0A0D2CE3DA}"/>
              </a:ext>
            </a:extLst>
          </p:cNvPr>
          <p:cNvSpPr/>
          <p:nvPr/>
        </p:nvSpPr>
        <p:spPr>
          <a:xfrm>
            <a:off x="209449" y="212083"/>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469395"/>
          </a:solidFill>
          <a:ln w="3074" cap="flat">
            <a:noFill/>
            <a:prstDash val="solid"/>
            <a:miter/>
          </a:ln>
        </p:spPr>
        <p:txBody>
          <a:bodyPr rtlCol="0" anchor="ctr"/>
          <a:lstStyle/>
          <a:p>
            <a:endParaRPr lang="en-US"/>
          </a:p>
        </p:txBody>
      </p:sp>
      <p:pic>
        <p:nvPicPr>
          <p:cNvPr id="9" name="Picture Placeholder 8">
            <a:extLst>
              <a:ext uri="{FF2B5EF4-FFF2-40B4-BE49-F238E27FC236}">
                <a16:creationId xmlns:a16="http://schemas.microsoft.com/office/drawing/2014/main" id="{17B5CC65-D6CB-4546-B9A3-7C750E09AFA0}"/>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
        <p:nvSpPr>
          <p:cNvPr id="15" name="Freeform 14">
            <a:extLst>
              <a:ext uri="{FF2B5EF4-FFF2-40B4-BE49-F238E27FC236}">
                <a16:creationId xmlns:a16="http://schemas.microsoft.com/office/drawing/2014/main" id="{4F3819BD-390F-FD0F-D0E9-79A49C1D9EFC}"/>
              </a:ext>
            </a:extLst>
          </p:cNvPr>
          <p:cNvSpPr/>
          <p:nvPr/>
        </p:nvSpPr>
        <p:spPr>
          <a:xfrm>
            <a:off x="3109863" y="6844118"/>
            <a:ext cx="1434841"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Tree>
    <p:extLst>
      <p:ext uri="{BB962C8B-B14F-4D97-AF65-F5344CB8AC3E}">
        <p14:creationId xmlns:p14="http://schemas.microsoft.com/office/powerpoint/2010/main" val="25252456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44EAA-8C95-C682-9BD2-2B77A2D9B1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4A01F75-1F0F-E9A2-1260-B3DC55C11370}"/>
              </a:ext>
            </a:extLst>
          </p:cNvPr>
          <p:cNvSpPr>
            <a:spLocks noGrp="1"/>
          </p:cNvSpPr>
          <p:nvPr>
            <p:ph type="body" sz="quarter" idx="58"/>
          </p:nvPr>
        </p:nvSpPr>
        <p:spPr>
          <a:xfrm>
            <a:off x="1142245" y="493683"/>
            <a:ext cx="6321874" cy="355435"/>
          </a:xfrm>
        </p:spPr>
        <p:txBody>
          <a:bodyPr/>
          <a:lstStyle/>
          <a:p>
            <a:pPr>
              <a:lnSpc>
                <a:spcPct val="100000"/>
              </a:lnSpc>
            </a:pPr>
            <a:r>
              <a:rPr lang="en-IE" sz="2800" cap="all" err="1">
                <a:latin typeface="Calibri"/>
                <a:cs typeface="Calibri"/>
              </a:rPr>
              <a:t>Boghill</a:t>
            </a:r>
            <a:r>
              <a:rPr lang="en-IE" sz="2800" cap="all">
                <a:latin typeface="Calibri"/>
                <a:cs typeface="Calibri"/>
              </a:rPr>
              <a:t>-miðstöðin</a:t>
            </a:r>
            <a:endParaRPr lang="en-GB" sz="2800" cap="all">
              <a:latin typeface="Calibri"/>
              <a:ea typeface="Calibri"/>
              <a:cs typeface="Calibri"/>
            </a:endParaRPr>
          </a:p>
          <a:p>
            <a:pPr>
              <a:lnSpc>
                <a:spcPct val="100000"/>
              </a:lnSpc>
            </a:pPr>
            <a:r>
              <a:rPr lang="en-US" sz="1600" b="0" cap="all">
                <a:latin typeface="Calibri"/>
                <a:cs typeface="Calibri"/>
              </a:rPr>
              <a:t>Markaðsáskoranir</a:t>
            </a:r>
          </a:p>
        </p:txBody>
      </p:sp>
      <p:sp>
        <p:nvSpPr>
          <p:cNvPr id="3" name="Text Placeholder 2">
            <a:extLst>
              <a:ext uri="{FF2B5EF4-FFF2-40B4-BE49-F238E27FC236}">
                <a16:creationId xmlns:a16="http://schemas.microsoft.com/office/drawing/2014/main" id="{3117789D-A317-F5E6-50F5-D54DB881AA7E}"/>
              </a:ext>
            </a:extLst>
          </p:cNvPr>
          <p:cNvSpPr>
            <a:spLocks noGrp="1"/>
          </p:cNvSpPr>
          <p:nvPr>
            <p:ph type="body" sz="quarter" idx="32"/>
          </p:nvPr>
        </p:nvSpPr>
        <p:spPr>
          <a:xfrm>
            <a:off x="186212" y="1482334"/>
            <a:ext cx="7037951" cy="2798453"/>
          </a:xfrm>
        </p:spPr>
        <p:txBody>
          <a:bodyPr/>
          <a:lstStyle/>
          <a:p>
            <a:pPr>
              <a:lnSpc>
                <a:spcPts val="1600"/>
              </a:lnSpc>
            </a:pPr>
            <a:r>
              <a:rPr lang="en-IE" sz="1400"/>
              <a:t>Með því að halda vinnustofur fyrir gesti kennir Common Knowledge, sem kallaðir eru "vinnugestir", hagnýta byggingarfærni eins og múrverk, trésmíði, steinveggjagerð og málmsmíði til að efla gesti sína til sjálfbyggingar. Auk þess hefur fyrirtækið leitað og öðlast víðtæka fjölmiðlaumfjöllun og PR. Til dæmis samstarfaði samfélagsfyrirtækið við hampframleiðandann Margent Farm um að hanna lágkolefnis örheimili. Fyrirtækið segir að </a:t>
            </a:r>
            <a:r>
              <a:rPr lang="en-IE" sz="1400" err="1"/>
              <a:t>Tigín</a:t>
            </a:r>
            <a:r>
              <a:rPr lang="en-IE" sz="1400"/>
              <a:t> smáhúsin geti stutt þá sem eru í húsnæðisvanda við að "flýja leigugildruna" með valkostinum um að kaupa eða læra að byggja húsið á meðan þeir eru gestir Common Knowledge. Auk þess er kynning í gegnum rafræna og hefðbundna munnmælaauglýsingu frekar örvuð með þátttöku í samfélagsverkefnum, svo sem gerð loftslagsaðgerðakistu og stofnun REKINDLE-hátíðarinnar um glataða færni og Lambagarnainngirðingarverkefnisins.</a:t>
            </a:r>
          </a:p>
          <a:p>
            <a:pPr>
              <a:lnSpc>
                <a:spcPts val="1600"/>
              </a:lnSpc>
            </a:pPr>
            <a:endParaRPr lang="en-IE" sz="1400"/>
          </a:p>
          <a:p>
            <a:pPr>
              <a:lnSpc>
                <a:spcPts val="1600"/>
              </a:lnSpc>
            </a:pPr>
            <a:r>
              <a:rPr lang="en-IE" sz="1400"/>
              <a:t>Í stað þess að kynna starfsemi með dýrum hefðbundnum markaðsaðferðum notar Common Knowledge stafrænar markaðstólur sem kosta minna til að auka tekjur sínar og samkeppnisforskot. Með þessu móti nýtir fyrirtækið viðbragðsfljóta og áhugaverða stafræna markaðsstefnu til að endurstaðsetja rekstur sinn og afla tekna af viðskiptum og fjáröflun.  Í kjölfarið hefur það stækkað vistvæna gistirýmið sitt með því að þróa tjaldsvæði, vistvæna gistiheimilið Eco-Lodge og gistingu í innigarði.  Fjöldi fjölnota gróðurhúsa hefur aukist til að styðja við gistþjónustuna með regnvatnsöflunarkerfi og fjöldi samfélagsverkefna hefur einnig aukist. </a:t>
            </a:r>
          </a:p>
        </p:txBody>
      </p:sp>
      <p:sp>
        <p:nvSpPr>
          <p:cNvPr id="5" name="Text Placeholder 4">
            <a:extLst>
              <a:ext uri="{FF2B5EF4-FFF2-40B4-BE49-F238E27FC236}">
                <a16:creationId xmlns:a16="http://schemas.microsoft.com/office/drawing/2014/main" id="{8D6FC255-9256-E1B0-C8CE-6EA79A03E2E1}"/>
              </a:ext>
            </a:extLst>
          </p:cNvPr>
          <p:cNvSpPr>
            <a:spLocks noGrp="1"/>
          </p:cNvSpPr>
          <p:nvPr>
            <p:ph type="body" sz="quarter" idx="61"/>
          </p:nvPr>
        </p:nvSpPr>
        <p:spPr>
          <a:xfrm>
            <a:off x="307750" y="6626926"/>
            <a:ext cx="4987582" cy="2798453"/>
          </a:xfrm>
        </p:spPr>
        <p:txBody>
          <a:bodyPr/>
          <a:lstStyle/>
          <a:p>
            <a:r>
              <a:rPr lang="en-US" sz="1400"/>
              <a:t>stendur virkt að baki markmiðum Sameinuðu þjóðanna um sjálfbæra þróun (SDG) 4 (gæðamenntun) og 11 (sjálfbærar borgir og samfélög) með því að veita gestum dýrmæta færni í húsabyggingu sem stuðlar að sjálfbærum lífsstíl og eflir einstaklinga. Sem vistdvalarstaður nýtir </a:t>
            </a:r>
            <a:r>
              <a:rPr lang="en-US" sz="1400" err="1"/>
              <a:t>miðstöðin </a:t>
            </a:r>
            <a:r>
              <a:rPr lang="en-US" sz="1400"/>
              <a:t>fallegt, náttúrulegt umhverfi sitt við jaðar Burren og Wild Atlantic Way til að bjóða upp á hagnýta, umhverfisvæna menntun um sjálfbærni í heimilis- og lífsstíl. Áhersla </a:t>
            </a:r>
            <a:r>
              <a:rPr lang="en-US" sz="1400" err="1"/>
              <a:t>miðstöðvarinnar </a:t>
            </a:r>
            <a:r>
              <a:rPr lang="en-US" sz="1400"/>
              <a:t>á að deila færni samræmist markmiði 4 um gæðamenntun, með því að stuðla að lífslöngu námi og seiglu og veita fólki þekkingu og færni til að takast á við húsnæðis- og sjálfbærnivandamál í sínum samfélögum. Með óhagnaðardrifið fyrirkomulag sem leggur áherslu á vistværa gistingu, andlega vellíðan og sjálfbærni styður Common Knowledge einnig markmið 11, með því að stuðla að þróun sjálfbærra samfélaga og þolbetri lífsstíls. Með hjálp stafrænnar markaðssetningar og fjársöfnunar samfélagsins nær </a:t>
            </a:r>
            <a:r>
              <a:rPr lang="en-US" sz="1400" err="1"/>
              <a:t>miðstöðin </a:t>
            </a:r>
            <a:r>
              <a:rPr lang="en-US" sz="1400"/>
              <a:t>til breiðs hóps fólks, dreifir sjálfbærum lífsvenjum og byggir upp sterkt net einstaklinga sem deila sameiginlegum hugmyndum um vistfræðilegt jafnvægi og velferð samfélagsins.</a:t>
            </a:r>
            <a:endParaRPr lang="en-IE"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 </a:t>
            </a:r>
          </a:p>
          <a:p>
            <a:endParaRPr lang="en-US" sz="1400">
              <a:solidFill>
                <a:schemeClr val="tx1">
                  <a:lumMod val="75000"/>
                  <a:lumOff val="25000"/>
                </a:schemeClr>
              </a:solidFill>
              <a:latin typeface="Calibri"/>
              <a:ea typeface="Open Sans"/>
              <a:cs typeface="Calibri"/>
            </a:endParaRPr>
          </a:p>
          <a:p>
            <a:endParaRPr lang="en-IE"/>
          </a:p>
        </p:txBody>
      </p:sp>
      <p:sp>
        <p:nvSpPr>
          <p:cNvPr id="6" name="Text Placeholder 1">
            <a:extLst>
              <a:ext uri="{FF2B5EF4-FFF2-40B4-BE49-F238E27FC236}">
                <a16:creationId xmlns:a16="http://schemas.microsoft.com/office/drawing/2014/main" id="{B990A695-7DC8-0961-675D-B084B392C479}"/>
              </a:ext>
            </a:extLst>
          </p:cNvPr>
          <p:cNvSpPr txBox="1">
            <a:spLocks/>
          </p:cNvSpPr>
          <p:nvPr/>
        </p:nvSpPr>
        <p:spPr>
          <a:xfrm>
            <a:off x="186212" y="5749599"/>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US" sz="2800" cap="all" err="1">
                <a:latin typeface="Calibri"/>
                <a:cs typeface="Calibri"/>
              </a:rPr>
              <a:t>Boghill</a:t>
            </a:r>
            <a:r>
              <a:rPr lang="en-US" sz="2800" cap="all">
                <a:latin typeface="Calibri"/>
                <a:cs typeface="Calibri"/>
              </a:rPr>
              <a:t>-miðstöðin og Heimsmarkmiðin</a:t>
            </a:r>
          </a:p>
        </p:txBody>
      </p:sp>
      <p:grpSp>
        <p:nvGrpSpPr>
          <p:cNvPr id="4" name="Group 3">
            <a:extLst>
              <a:ext uri="{FF2B5EF4-FFF2-40B4-BE49-F238E27FC236}">
                <a16:creationId xmlns:a16="http://schemas.microsoft.com/office/drawing/2014/main" id="{27DEB7FC-3B8D-CE00-7448-04D10A96D18A}"/>
              </a:ext>
            </a:extLst>
          </p:cNvPr>
          <p:cNvGrpSpPr/>
          <p:nvPr/>
        </p:nvGrpSpPr>
        <p:grpSpPr>
          <a:xfrm>
            <a:off x="186212" y="291396"/>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7DA32B6E-4970-DB61-2B0D-89F6DF6E7A58}"/>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667BBC75-5A35-00F6-4A7A-DDB69553A46B}"/>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E11BEF45-8BED-71FA-1A06-C19C3BDD67CF}"/>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C097C335-F170-9559-9986-58B14B64F6BC}"/>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28DD740D-6164-19D5-6565-56DD7B4A6FFF}"/>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78B47DE3-461B-DDE3-6A16-18575252B8B8}"/>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7D896EED-8173-DEA3-85ED-C7ABD7CD4A36}"/>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BDFA4A7A-3344-96EA-A4F6-B8E66D5425F7}"/>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7CAC434C-0315-1400-05C6-6AC192E06171}"/>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40B53B70-A5BF-EF79-2377-3F97AEFB4FBA}"/>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20" name="Picture 4" descr="SDG wheel">
            <a:extLst>
              <a:ext uri="{FF2B5EF4-FFF2-40B4-BE49-F238E27FC236}">
                <a16:creationId xmlns:a16="http://schemas.microsoft.com/office/drawing/2014/main" id="{E667F182-4773-4590-892F-5B34144DDB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453483" y="7063071"/>
            <a:ext cx="1397851" cy="13310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white and orange cityscape with white text&#10;&#10;Description automatically generated">
            <a:extLst>
              <a:ext uri="{FF2B5EF4-FFF2-40B4-BE49-F238E27FC236}">
                <a16:creationId xmlns:a16="http://schemas.microsoft.com/office/drawing/2014/main" id="{633AE5ED-6383-4C47-95A8-78C553B295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180" y="8831302"/>
            <a:ext cx="1188154" cy="1188154"/>
          </a:xfrm>
          <a:prstGeom prst="rect">
            <a:avLst/>
          </a:prstGeom>
        </p:spPr>
      </p:pic>
    </p:spTree>
    <p:extLst>
      <p:ext uri="{BB962C8B-B14F-4D97-AF65-F5344CB8AC3E}">
        <p14:creationId xmlns:p14="http://schemas.microsoft.com/office/powerpoint/2010/main" val="8492437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E5D7A-E714-FB92-7D6F-E09DBE56C752}"/>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C7F0B5C8-F5A3-E1D1-8070-85E771D4F22A}"/>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BAABF4F7-A504-8CF2-2E15-66FCAE23FD4A}"/>
              </a:ext>
            </a:extLst>
          </p:cNvPr>
          <p:cNvSpPr>
            <a:spLocks noGrp="1"/>
          </p:cNvSpPr>
          <p:nvPr>
            <p:ph type="body" sz="quarter" idx="32"/>
          </p:nvPr>
        </p:nvSpPr>
        <p:spPr>
          <a:xfrm>
            <a:off x="294777" y="6241481"/>
            <a:ext cx="7365329" cy="2787212"/>
          </a:xfrm>
        </p:spPr>
        <p:txBody>
          <a:bodyPr/>
          <a:lstStyle/>
          <a:p>
            <a:pPr>
              <a:lnSpc>
                <a:spcPct val="100000"/>
              </a:lnSpc>
            </a:pPr>
            <a:r>
              <a:rPr lang="en-US" sz="4000" b="1" cap="all">
                <a:solidFill>
                  <a:schemeClr val="bg1"/>
                </a:solidFill>
              </a:rPr>
              <a:t>Glamping undir stjörnunum</a:t>
            </a:r>
          </a:p>
          <a:p>
            <a:pPr marL="0" indent="0">
              <a:lnSpc>
                <a:spcPct val="100000"/>
              </a:lnSpc>
              <a:buNone/>
            </a:pPr>
            <a:r>
              <a:rPr lang="en-US" sz="2000" b="1">
                <a:solidFill>
                  <a:schemeClr val="bg1"/>
                </a:solidFill>
              </a:rPr>
              <a:t>Flokkur: </a:t>
            </a:r>
            <a:r>
              <a:rPr lang="en-US" sz="2000">
                <a:solidFill>
                  <a:schemeClr val="bg1"/>
                </a:solidFill>
              </a:rPr>
              <a:t>Glamping</a:t>
            </a:r>
          </a:p>
          <a:p>
            <a:pPr marL="0" indent="0">
              <a:lnSpc>
                <a:spcPct val="100000"/>
              </a:lnSpc>
              <a:buNone/>
            </a:pPr>
            <a:r>
              <a:rPr lang="en-US" sz="2000" b="1">
                <a:solidFill>
                  <a:schemeClr val="bg1"/>
                </a:solidFill>
              </a:rPr>
              <a:t>Staðsetning: </a:t>
            </a:r>
            <a:r>
              <a:rPr lang="en-US" sz="2000">
                <a:solidFill>
                  <a:schemeClr val="bg1"/>
                </a:solidFill>
              </a:rPr>
              <a:t>Laois-sýsla, Írland</a:t>
            </a:r>
          </a:p>
          <a:p>
            <a:pPr>
              <a:lnSpc>
                <a:spcPct val="100000"/>
              </a:lnSpc>
            </a:pPr>
            <a:r>
              <a:rPr lang="en-US" sz="2000" b="1">
                <a:solidFill>
                  <a:schemeClr val="bg1"/>
                </a:solidFill>
              </a:rPr>
              <a:t>Vefsíða: https://www.glampingunderthestars.ie/</a:t>
            </a:r>
          </a:p>
          <a:p>
            <a:pPr marL="0" indent="0">
              <a:lnSpc>
                <a:spcPct val="100000"/>
              </a:lnSpc>
              <a:buNone/>
            </a:pPr>
            <a:endParaRPr lang="en-US" sz="2000" b="1">
              <a:solidFill>
                <a:schemeClr val="bg1"/>
              </a:solidFill>
              <a:latin typeface="Calibri"/>
              <a:ea typeface="Open Sans"/>
              <a:cs typeface="Calibri"/>
            </a:endParaRPr>
          </a:p>
          <a:p>
            <a:pPr algn="l">
              <a:lnSpc>
                <a:spcPct val="100000"/>
              </a:lnSpc>
            </a:pPr>
            <a:r>
              <a:rPr lang="en-US" sz="2000" b="1">
                <a:solidFill>
                  <a:schemeClr val="bg1"/>
                </a:solidFill>
                <a:latin typeface="Calibri"/>
                <a:ea typeface="Open Sans"/>
                <a:cs typeface="Calibri"/>
              </a:rPr>
              <a:t>Hvað gerir þessa gistingu eftirminnilega</a:t>
            </a:r>
            <a:r>
              <a:rPr lang="en-US" b="1">
                <a:solidFill>
                  <a:schemeClr val="bg1"/>
                </a:solidFill>
                <a:latin typeface="Calibri"/>
                <a:ea typeface="Open Sans"/>
                <a:cs typeface="Calibri"/>
              </a:rPr>
              <a:t>!</a:t>
            </a:r>
            <a:r>
              <a:rPr lang="en-US"/>
              <a:t> </a:t>
            </a:r>
          </a:p>
          <a:p>
            <a:pPr algn="l">
              <a:lnSpc>
                <a:spcPct val="100000"/>
              </a:lnSpc>
            </a:pPr>
            <a:r>
              <a:rPr lang="en-US">
                <a:solidFill>
                  <a:schemeClr val="bg1"/>
                </a:solidFill>
              </a:rPr>
              <a:t>Laois-sýsla, oft í skugga þekktra nágranna sinna, býður upp á fjársjóð af faldnum náttúrulegum gimsteinum fyrir kröfuharða ferðalanga. Slieve Bloom-fjöllin, ein elsta fjallgarðarkeðja Írlands, bjóða upp á friðsælt umhverfi til gönguferða og fuglaskoðunar, með þéttum skógum og kyrrlátum dölum sem forðast mannmergðina. Minna þekkt en jafn heillandi er </a:t>
            </a:r>
            <a:r>
              <a:rPr lang="en-US" err="1">
                <a:solidFill>
                  <a:schemeClr val="bg1"/>
                </a:solidFill>
              </a:rPr>
              <a:t>Dunamase-klappirnar</a:t>
            </a:r>
            <a:r>
              <a:rPr lang="en-US">
                <a:solidFill>
                  <a:schemeClr val="bg1"/>
                </a:solidFill>
              </a:rPr>
              <a:t>, dramatísk miðaldarúst sem stendur á hæð og býður upp á víðáttumikla sýn yfir umhverfið. Héraðið státar af myndrænum landslagi sem er strjátt af heillandi þorpum og friðsælum vatnaleiðum, svo sem Grand Canal, sem hentar einstaklega vel fyrir rólega gönguferð eða hjólreiðar. Rík líffræðileg fjölbreytni Laois, þar á meðal sjaldgæf plöntulíf og dýralíf sem finna má í mýrum og votlendi þess, eykur enn frekar aðdráttarafl þess fyrir náttúruunnendur sem leita að rólegri og persónulegri upplifun af náttúrufegurð Írlands.</a:t>
            </a:r>
          </a:p>
          <a:p>
            <a:pPr algn="l">
              <a:lnSpc>
                <a:spcPct val="100000"/>
              </a:lnSpc>
            </a:pPr>
            <a:endParaRPr lang="en-US" b="1">
              <a:solidFill>
                <a:schemeClr val="bg1"/>
              </a:solidFill>
            </a:endParaRPr>
          </a:p>
        </p:txBody>
      </p:sp>
      <p:sp>
        <p:nvSpPr>
          <p:cNvPr id="2" name="Text Placeholder 1">
            <a:extLst>
              <a:ext uri="{FF2B5EF4-FFF2-40B4-BE49-F238E27FC236}">
                <a16:creationId xmlns:a16="http://schemas.microsoft.com/office/drawing/2014/main" id="{047D9500-C24D-2E59-B131-5884E20CF414}"/>
              </a:ext>
            </a:extLst>
          </p:cNvPr>
          <p:cNvSpPr>
            <a:spLocks noGrp="1"/>
          </p:cNvSpPr>
          <p:nvPr>
            <p:ph type="body" sz="quarter" idx="35"/>
          </p:nvPr>
        </p:nvSpPr>
        <p:spPr>
          <a:xfrm>
            <a:off x="294777" y="5701333"/>
            <a:ext cx="3206079" cy="1049221"/>
          </a:xfrm>
        </p:spPr>
        <p:txBody>
          <a:bodyPr/>
          <a:lstStyle/>
          <a:p>
            <a:r>
              <a:rPr lang="en-US" sz="4400" b="1" cap="all"/>
              <a:t>Írland</a:t>
            </a:r>
          </a:p>
        </p:txBody>
      </p:sp>
      <p:sp>
        <p:nvSpPr>
          <p:cNvPr id="16" name="Slide Number Placeholder 15">
            <a:extLst>
              <a:ext uri="{FF2B5EF4-FFF2-40B4-BE49-F238E27FC236}">
                <a16:creationId xmlns:a16="http://schemas.microsoft.com/office/drawing/2014/main" id="{EADDFB9F-D58F-B245-7E9B-F725FAAE9F4F}"/>
              </a:ext>
            </a:extLst>
          </p:cNvPr>
          <p:cNvSpPr>
            <a:spLocks noGrp="1"/>
          </p:cNvSpPr>
          <p:nvPr>
            <p:ph type="sldNum" sz="quarter" idx="4"/>
          </p:nvPr>
        </p:nvSpPr>
        <p:spPr/>
        <p:txBody>
          <a:bodyPr/>
          <a:lstStyle/>
          <a:p>
            <a:fld id="{9C527BFA-2C0E-4CEC-B6A5-913A56FEF4B4}" type="slidenum">
              <a:rPr lang="fr-CA" smtClean="0"/>
              <a:t>112</a:t>
            </a:fld>
            <a:endParaRPr lang="fr-CA"/>
          </a:p>
        </p:txBody>
      </p:sp>
      <p:sp>
        <p:nvSpPr>
          <p:cNvPr id="10" name="Text Placeholder 2">
            <a:extLst>
              <a:ext uri="{FF2B5EF4-FFF2-40B4-BE49-F238E27FC236}">
                <a16:creationId xmlns:a16="http://schemas.microsoft.com/office/drawing/2014/main" id="{D0BE6C35-966F-C655-2676-83366441B691}"/>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sp>
        <p:nvSpPr>
          <p:cNvPr id="4" name="Text Placeholder 3">
            <a:extLst>
              <a:ext uri="{FF2B5EF4-FFF2-40B4-BE49-F238E27FC236}">
                <a16:creationId xmlns:a16="http://schemas.microsoft.com/office/drawing/2014/main" id="{71F94701-0CA6-8FB6-8EDC-E8E99EB64464}"/>
              </a:ext>
            </a:extLst>
          </p:cNvPr>
          <p:cNvSpPr>
            <a:spLocks noGrp="1"/>
          </p:cNvSpPr>
          <p:nvPr>
            <p:ph type="body" sz="quarter" idx="65"/>
          </p:nvPr>
        </p:nvSpPr>
        <p:spPr>
          <a:xfrm>
            <a:off x="0" y="57736"/>
            <a:ext cx="2953721" cy="452458"/>
          </a:xfrm>
        </p:spPr>
        <p:txBody>
          <a:bodyPr/>
          <a:lstStyle/>
          <a:p>
            <a:r>
              <a:rPr lang="en-GB"/>
              <a:t>Mynd: Glamping undir stjörnum</a:t>
            </a:r>
          </a:p>
        </p:txBody>
      </p:sp>
      <p:sp>
        <p:nvSpPr>
          <p:cNvPr id="11" name="Text Placeholder 2">
            <a:extLst>
              <a:ext uri="{FF2B5EF4-FFF2-40B4-BE49-F238E27FC236}">
                <a16:creationId xmlns:a16="http://schemas.microsoft.com/office/drawing/2014/main" id="{B7CA1A1A-4004-24D6-E176-833FB9653462}"/>
              </a:ext>
            </a:extLst>
          </p:cNvPr>
          <p:cNvSpPr txBox="1">
            <a:spLocks/>
          </p:cNvSpPr>
          <p:nvPr/>
        </p:nvSpPr>
        <p:spPr>
          <a:xfrm>
            <a:off x="-1" y="4665851"/>
            <a:ext cx="4746171"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3360"/>
              </a:lnSpc>
            </a:pPr>
            <a:r>
              <a:rPr lang="en-US" sz="2400" cap="all" dirty="0"/>
              <a:t>MEÐVITUÐ </a:t>
            </a:r>
            <a:r>
              <a:rPr lang="en-US" sz="2400" cap="all" dirty="0" err="1"/>
              <a:t>Umhverfisvæn</a:t>
            </a:r>
            <a:r>
              <a:rPr lang="en-US" sz="2400" cap="all" dirty="0"/>
              <a:t> </a:t>
            </a:r>
            <a:r>
              <a:rPr lang="en-US" sz="2400" cap="all" dirty="0" err="1"/>
              <a:t>nálgUN</a:t>
            </a:r>
            <a:endParaRPr lang="en-US" sz="2400" cap="all" dirty="0"/>
          </a:p>
        </p:txBody>
      </p:sp>
      <p:pic>
        <p:nvPicPr>
          <p:cNvPr id="13" name="Graphic 12" descr="Badge 3 with solid fill">
            <a:extLst>
              <a:ext uri="{FF2B5EF4-FFF2-40B4-BE49-F238E27FC236}">
                <a16:creationId xmlns:a16="http://schemas.microsoft.com/office/drawing/2014/main" id="{E7C9C980-A343-4D3A-A1FA-7C63E08E77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3693" y="4512162"/>
            <a:ext cx="1440000" cy="1440000"/>
          </a:xfrm>
          <a:prstGeom prst="rect">
            <a:avLst/>
          </a:prstGeom>
        </p:spPr>
      </p:pic>
      <p:pic>
        <p:nvPicPr>
          <p:cNvPr id="7" name="Picture Placeholder 6">
            <a:extLst>
              <a:ext uri="{FF2B5EF4-FFF2-40B4-BE49-F238E27FC236}">
                <a16:creationId xmlns:a16="http://schemas.microsoft.com/office/drawing/2014/main" id="{1600D2F7-59BB-4FD2-9DB2-09DBDEBA9FF9}"/>
              </a:ext>
            </a:extLst>
          </p:cNvPr>
          <p:cNvPicPr>
            <a:picLocks noGrp="1" noChangeAspect="1"/>
          </p:cNvPicPr>
          <p:nvPr>
            <p:ph type="pic" sz="quarter" idx="34"/>
          </p:nvPr>
        </p:nvPicPr>
        <p:blipFill>
          <a:blip r:embed="rId4">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5775206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36E13-B224-A375-5261-CA5F8EDD56C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6F19-E96E-90E4-B295-DCA6A7EB8760}"/>
              </a:ext>
            </a:extLst>
          </p:cNvPr>
          <p:cNvSpPr>
            <a:spLocks noGrp="1"/>
          </p:cNvSpPr>
          <p:nvPr>
            <p:ph type="body" sz="quarter" idx="32"/>
          </p:nvPr>
        </p:nvSpPr>
        <p:spPr>
          <a:xfrm>
            <a:off x="737159" y="1254221"/>
            <a:ext cx="6541269" cy="2142435"/>
          </a:xfrm>
        </p:spPr>
        <p:txBody>
          <a:bodyPr/>
          <a:lstStyle/>
          <a:p>
            <a:pPr>
              <a:lnSpc>
                <a:spcPts val="1500"/>
              </a:lnSpc>
            </a:pPr>
            <a:r>
              <a:rPr lang="en-IE"/>
              <a:t>Hugmyndin um Glamping Under the Stars kviknaði nokkuð óvænt. Kyra </a:t>
            </a:r>
            <a:r>
              <a:rPr lang="en-IE" err="1"/>
              <a:t>Fingleton</a:t>
            </a:r>
            <a:r>
              <a:rPr lang="en-IE"/>
              <a:t>, framkvæmdastjóri, hafði engan áhuga á að ferðast til og frá vinnu og skilja börnin sín eftir í daglegri dagvistun. Neistinn að baki fyrirtækinu kviknaði í samtali við vini sem nýlega höfðu reynt að bóka glamping-ferð en áttu í erfiðleikum með að finna lausa daga. Þetta hvatti Kynu til að íhuga að stofna eigið glamping-fyrirtæki.</a:t>
            </a:r>
          </a:p>
          <a:p>
            <a:pPr>
              <a:lnSpc>
                <a:spcPts val="1500"/>
              </a:lnSpc>
            </a:pPr>
            <a:r>
              <a:rPr lang="en-IE"/>
              <a:t> </a:t>
            </a:r>
          </a:p>
          <a:p>
            <a:pPr>
              <a:lnSpc>
                <a:spcPts val="1500"/>
              </a:lnSpc>
            </a:pPr>
            <a:r>
              <a:rPr lang="en-IE"/>
              <a:t>Sem betur fer er eiginmaður Kyru, Barry, hæfileikaríkur byggingarmeistari og trésmiður, sem gerði hagnýta þáttinn við að koma staðnum á fót mun framkvæmanlegri. Kyra sjálf lagði verkefninu mikilvægan færniþroska til með bakgrunni sínum í almannasamskiptum, auglýsingum og markaðssetningu. Þessi samsetning hagnærrar byggingarsérfræði Barry og reynslu Kyru á sviði kynninga og stefnumótunar veitti traustan grunn til að koma Glamping Under the Stars af stað og láta það vaxa.</a:t>
            </a:r>
          </a:p>
          <a:p>
            <a:pPr>
              <a:lnSpc>
                <a:spcPct val="100000"/>
              </a:lnSpc>
            </a:pPr>
            <a:endParaRPr lang="en-US"/>
          </a:p>
          <a:p>
            <a:pPr>
              <a:lnSpc>
                <a:spcPts val="1500"/>
              </a:lnSpc>
            </a:pPr>
            <a:r>
              <a:rPr lang="en-IE"/>
              <a:t>Þau opnuðu það sem nú er okkar Meadow </a:t>
            </a:r>
            <a:r>
              <a:rPr lang="en-IE" err="1"/>
              <a:t>Glampsite </a:t>
            </a:r>
            <a:r>
              <a:rPr lang="en-IE"/>
              <a:t>með þremur bjöllutjöldum og litlum kerrum í "</a:t>
            </a:r>
            <a:r>
              <a:rPr lang="en-IE" err="1"/>
              <a:t>wanderly </a:t>
            </a:r>
            <a:r>
              <a:rPr lang="en-IE"/>
              <a:t>wagon"-stíl, lánaðri frá tengdasyni Kynu. Í gegnum árin hefur upprunalegi staðurinn vaxið og þróast og býður nú upp á sex gististaði, sem samanstanda af blöndu af bjöllutjöldum, tveimur handunnnum tréhýsum og lúxus hirðismannshýsi sem tók við af kerrunni. Auk þess er á svæðinu nú eldhús- og borðhús sem við köllum "Glamp-húsið okkar", grillpallur, bálstaður og tvær hektarar af sinuflöt sem er undir reglulegu viðhaldi. Frá heimsfaraldrinum hafa þeir einnig bætt við sérstöku salerni fyrir hvert gistirými, auk útiborðabekkja og útikiminea-ofna til að auðvelda máltíðir og ristingu marensmassa.</a:t>
            </a:r>
          </a:p>
          <a:p>
            <a:pPr>
              <a:lnSpc>
                <a:spcPts val="1500"/>
              </a:lnSpc>
            </a:pPr>
            <a:r>
              <a:rPr lang="en-IE"/>
              <a:t> </a:t>
            </a:r>
          </a:p>
          <a:p>
            <a:pPr>
              <a:lnSpc>
                <a:spcPct val="100000"/>
              </a:lnSpc>
            </a:pPr>
            <a:endParaRPr lang="en-US"/>
          </a:p>
        </p:txBody>
      </p:sp>
      <p:sp>
        <p:nvSpPr>
          <p:cNvPr id="5" name="Text Placeholder 4">
            <a:extLst>
              <a:ext uri="{FF2B5EF4-FFF2-40B4-BE49-F238E27FC236}">
                <a16:creationId xmlns:a16="http://schemas.microsoft.com/office/drawing/2014/main" id="{FC1A6379-D1C8-D8D0-DA7A-047DCB8FF90B}"/>
              </a:ext>
            </a:extLst>
          </p:cNvPr>
          <p:cNvSpPr>
            <a:spLocks noGrp="1"/>
          </p:cNvSpPr>
          <p:nvPr>
            <p:ph type="body" sz="quarter" idx="38"/>
          </p:nvPr>
        </p:nvSpPr>
        <p:spPr>
          <a:xfrm>
            <a:off x="634478" y="259332"/>
            <a:ext cx="6506617" cy="381311"/>
          </a:xfrm>
        </p:spPr>
        <p:txBody>
          <a:bodyPr/>
          <a:lstStyle/>
          <a:p>
            <a:pPr>
              <a:lnSpc>
                <a:spcPct val="100000"/>
              </a:lnSpc>
            </a:pPr>
            <a:r>
              <a:rPr lang="en-US" sz="2400" cap="all"/>
              <a:t>Að laða að gesti á lítt sótt svæði í dreifbýli Írlands</a:t>
            </a:r>
          </a:p>
        </p:txBody>
      </p:sp>
      <p:sp>
        <p:nvSpPr>
          <p:cNvPr id="6" name="Slide Number Placeholder 5">
            <a:extLst>
              <a:ext uri="{FF2B5EF4-FFF2-40B4-BE49-F238E27FC236}">
                <a16:creationId xmlns:a16="http://schemas.microsoft.com/office/drawing/2014/main" id="{93FF764A-5C97-2E1B-4631-7CE423AF1740}"/>
              </a:ext>
            </a:extLst>
          </p:cNvPr>
          <p:cNvSpPr>
            <a:spLocks noGrp="1"/>
          </p:cNvSpPr>
          <p:nvPr>
            <p:ph type="sldNum" sz="quarter" idx="4"/>
          </p:nvPr>
        </p:nvSpPr>
        <p:spPr/>
        <p:txBody>
          <a:bodyPr/>
          <a:lstStyle/>
          <a:p>
            <a:fld id="{9C527BFA-2C0E-4CEC-B6A5-913A56FEF4B4}" type="slidenum">
              <a:rPr lang="fr-CA" smtClean="0"/>
              <a:t>113</a:t>
            </a:fld>
            <a:endParaRPr lang="fr-CA"/>
          </a:p>
        </p:txBody>
      </p:sp>
      <p:sp>
        <p:nvSpPr>
          <p:cNvPr id="2" name="Text Placeholder 1">
            <a:extLst>
              <a:ext uri="{FF2B5EF4-FFF2-40B4-BE49-F238E27FC236}">
                <a16:creationId xmlns:a16="http://schemas.microsoft.com/office/drawing/2014/main" id="{79F50EA5-C077-4ECB-2229-73C594363851}"/>
              </a:ext>
            </a:extLst>
          </p:cNvPr>
          <p:cNvSpPr>
            <a:spLocks noGrp="1"/>
          </p:cNvSpPr>
          <p:nvPr>
            <p:ph type="body" sz="quarter" idx="65"/>
          </p:nvPr>
        </p:nvSpPr>
        <p:spPr/>
        <p:txBody>
          <a:bodyPr/>
          <a:lstStyle/>
          <a:p>
            <a:r>
              <a:rPr lang="en-GB"/>
              <a:t>Mynd: </a:t>
            </a:r>
            <a:r>
              <a:rPr lang="en-US"/>
              <a:t>Teapot Lane Treehouse, Leitrim, Írland</a:t>
            </a:r>
            <a:endParaRPr lang="en-GB"/>
          </a:p>
        </p:txBody>
      </p:sp>
      <p:cxnSp>
        <p:nvCxnSpPr>
          <p:cNvPr id="9" name="Straight Connector 8">
            <a:extLst>
              <a:ext uri="{FF2B5EF4-FFF2-40B4-BE49-F238E27FC236}">
                <a16:creationId xmlns:a16="http://schemas.microsoft.com/office/drawing/2014/main" id="{5D7F0760-4593-4FFD-C1C4-2F57D4E9058A}"/>
              </a:ext>
            </a:extLst>
          </p:cNvPr>
          <p:cNvCxnSpPr/>
          <p:nvPr/>
        </p:nvCxnSpPr>
        <p:spPr>
          <a:xfrm>
            <a:off x="0" y="1212794"/>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pic>
        <p:nvPicPr>
          <p:cNvPr id="7" name="Picture Placeholder 6">
            <a:extLst>
              <a:ext uri="{FF2B5EF4-FFF2-40B4-BE49-F238E27FC236}">
                <a16:creationId xmlns:a16="http://schemas.microsoft.com/office/drawing/2014/main" id="{37D69F99-1163-495C-8257-4B10743FF0E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5612665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CADE8-D314-0AC2-F8CE-435075B8AD2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BB217E-D240-2B2E-4CF8-1827F3D58789}"/>
              </a:ext>
            </a:extLst>
          </p:cNvPr>
          <p:cNvSpPr>
            <a:spLocks noGrp="1"/>
          </p:cNvSpPr>
          <p:nvPr>
            <p:ph type="body" sz="quarter" idx="65"/>
          </p:nvPr>
        </p:nvSpPr>
        <p:spPr/>
        <p:txBody>
          <a:bodyPr/>
          <a:lstStyle/>
          <a:p>
            <a:r>
              <a:rPr lang="en-GB"/>
              <a:t>Ljósmynd: </a:t>
            </a:r>
            <a:r>
              <a:rPr lang="en-US"/>
              <a:t>Teapot Lane, Treehouse, Leitrim, Írland</a:t>
            </a:r>
            <a:endParaRPr lang="en-GB"/>
          </a:p>
        </p:txBody>
      </p:sp>
      <p:sp>
        <p:nvSpPr>
          <p:cNvPr id="6" name="Slide Number Placeholder 5">
            <a:extLst>
              <a:ext uri="{FF2B5EF4-FFF2-40B4-BE49-F238E27FC236}">
                <a16:creationId xmlns:a16="http://schemas.microsoft.com/office/drawing/2014/main" id="{C6678A4B-EA67-6854-EF98-4E0610467CAE}"/>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114</a:t>
            </a:fld>
            <a:endParaRPr lang="fr-CA"/>
          </a:p>
        </p:txBody>
      </p:sp>
      <p:sp>
        <p:nvSpPr>
          <p:cNvPr id="14" name="Text Placeholder 2">
            <a:extLst>
              <a:ext uri="{FF2B5EF4-FFF2-40B4-BE49-F238E27FC236}">
                <a16:creationId xmlns:a16="http://schemas.microsoft.com/office/drawing/2014/main" id="{968A1FB0-5E06-DEBE-D57B-CB26C5AF1293}"/>
              </a:ext>
            </a:extLst>
          </p:cNvPr>
          <p:cNvSpPr>
            <a:spLocks noGrp="1"/>
          </p:cNvSpPr>
          <p:nvPr>
            <p:ph type="body" sz="quarter" idx="32"/>
          </p:nvPr>
        </p:nvSpPr>
        <p:spPr>
          <a:xfrm>
            <a:off x="3748559" y="1452682"/>
            <a:ext cx="3626751" cy="6921144"/>
          </a:xfrm>
        </p:spPr>
        <p:txBody>
          <a:bodyPr/>
          <a:lstStyle/>
          <a:p>
            <a:r>
              <a:rPr lang="en-IE"/>
              <a:t>Í júní 2021 stækkuðu þeir enn frekar með því að opna annan </a:t>
            </a:r>
            <a:r>
              <a:rPr lang="en-IE" err="1"/>
              <a:t>glamping-svæði </a:t>
            </a:r>
            <a:r>
              <a:rPr lang="en-IE"/>
              <a:t>á staðnum – Mountain </a:t>
            </a:r>
            <a:r>
              <a:rPr lang="en-IE" err="1"/>
              <a:t>Glampsite </a:t>
            </a:r>
            <a:r>
              <a:rPr lang="en-IE"/>
              <a:t>Hobbit Village. Þetta nýja svæði státar af sex einstaklega sérkennilegum og lúxus "hobbíthúsum", grasiþökum byggingum sem eru búnar til í jörðina og blandast fullkomlega í landslagið. Hvert hobbíthús er fallega skreytt með einstöku þema, sem snýst um frí, slökun, ævintýri og flótta frá veruleikanum.</a:t>
            </a:r>
          </a:p>
          <a:p>
            <a:endParaRPr lang="en-IE"/>
          </a:p>
          <a:p>
            <a:pPr>
              <a:lnSpc>
                <a:spcPts val="1500"/>
              </a:lnSpc>
            </a:pPr>
            <a:r>
              <a:rPr lang="en-IE"/>
              <a:t>Frá því að þau opnuðu fyrst í maí 2016 hefur </a:t>
            </a:r>
            <a:r>
              <a:rPr lang="en-IE" i="1"/>
              <a:t>Glamping Under the Stars </a:t>
            </a:r>
            <a:r>
              <a:rPr lang="en-IE"/>
              <a:t>hlotið verulega viðurkenningu í gestamanna- og veitingageiranum. Þau hafa unnið nokkrar verðlaun í greininni, verið sýnd í þjóðlegum sjónvarpi og fengið umfjöllun í ýmsum prent- og útvarpsmiðlum. Einstaka tilboð þeirra hafa laðað að sér gesti víðs vegar að úr Írlandi og erlendis, sem undirstrikar víðtæka aðdráttarafl </a:t>
            </a:r>
            <a:r>
              <a:rPr lang="en-IE" err="1"/>
              <a:t>glamping-svæðanna</a:t>
            </a:r>
            <a:r>
              <a:rPr lang="en-IE"/>
              <a:t> þeirra.</a:t>
            </a:r>
          </a:p>
          <a:p>
            <a:pPr>
              <a:lnSpc>
                <a:spcPts val="1500"/>
              </a:lnSpc>
            </a:pPr>
            <a:r>
              <a:rPr lang="en-IE"/>
              <a:t> </a:t>
            </a:r>
          </a:p>
          <a:p>
            <a:pPr>
              <a:lnSpc>
                <a:spcPts val="1500"/>
              </a:lnSpc>
            </a:pPr>
            <a:r>
              <a:rPr lang="en-IE"/>
              <a:t>Til að tryggja ánægjulega upplifun fyrir alla gesti hefur Kyra innleitt stefnu um að fullorðinshópar verði að bóka einn </a:t>
            </a:r>
            <a:r>
              <a:rPr lang="en-IE" err="1"/>
              <a:t>glampstaðinn </a:t>
            </a:r>
            <a:r>
              <a:rPr lang="en-IE"/>
              <a:t>allan fyrir einkapartý. Þessi nálgun hjálpar til við að viðhalda friðsælu umhverfi fyrir fjölskyldugesti, á sama tíma sem hún veitir partíhópum einkaaðgang að öllum </a:t>
            </a:r>
            <a:r>
              <a:rPr lang="en-IE" err="1"/>
              <a:t>glampstaðnum </a:t>
            </a:r>
            <a:r>
              <a:rPr lang="en-IE"/>
              <a:t>til að slaka á og fagna. Fallegi garðyrkjustíllinn og sérkennilega innréttingin auka aðdráttaraflið, gera glampstöðina einstaklega </a:t>
            </a:r>
            <a:r>
              <a:rPr lang="en-IE" err="1"/>
              <a:t>Instagram-vænna </a:t>
            </a:r>
            <a:r>
              <a:rPr lang="en-IE"/>
              <a:t>og fullkomna til að deila á samfélagsmiðlum.</a:t>
            </a:r>
          </a:p>
          <a:p>
            <a:pPr>
              <a:lnSpc>
                <a:spcPts val="1500"/>
              </a:lnSpc>
            </a:pPr>
            <a:r>
              <a:rPr lang="en-IE"/>
              <a:t> </a:t>
            </a:r>
            <a:endParaRPr lang="en-IE">
              <a:ea typeface="Calibri"/>
            </a:endParaRPr>
          </a:p>
        </p:txBody>
      </p:sp>
      <p:sp>
        <p:nvSpPr>
          <p:cNvPr id="17" name="Text Placeholder 4">
            <a:extLst>
              <a:ext uri="{FF2B5EF4-FFF2-40B4-BE49-F238E27FC236}">
                <a16:creationId xmlns:a16="http://schemas.microsoft.com/office/drawing/2014/main" id="{64F612FA-C350-6BE2-325E-AFE76AFA5B51}"/>
              </a:ext>
            </a:extLst>
          </p:cNvPr>
          <p:cNvSpPr>
            <a:spLocks noGrp="1"/>
          </p:cNvSpPr>
          <p:nvPr>
            <p:ph type="body" sz="quarter" idx="38"/>
          </p:nvPr>
        </p:nvSpPr>
        <p:spPr>
          <a:xfrm>
            <a:off x="4622333" y="294348"/>
            <a:ext cx="3459462" cy="395907"/>
          </a:xfrm>
        </p:spPr>
        <p:txBody>
          <a:bodyPr/>
          <a:lstStyle/>
          <a:p>
            <a:pPr>
              <a:lnSpc>
                <a:spcPct val="100000"/>
              </a:lnSpc>
            </a:pPr>
            <a:r>
              <a:rPr lang="en-US" cap="all"/>
              <a:t>Verðlaunuð vefsíða</a:t>
            </a:r>
          </a:p>
        </p:txBody>
      </p:sp>
      <p:cxnSp>
        <p:nvCxnSpPr>
          <p:cNvPr id="18" name="Straight Connector 17">
            <a:extLst>
              <a:ext uri="{FF2B5EF4-FFF2-40B4-BE49-F238E27FC236}">
                <a16:creationId xmlns:a16="http://schemas.microsoft.com/office/drawing/2014/main" id="{6B9847AD-462A-8E1D-82C3-6BD617AC6881}"/>
              </a:ext>
            </a:extLst>
          </p:cNvPr>
          <p:cNvCxnSpPr>
            <a:cxnSpLocks/>
          </p:cNvCxnSpPr>
          <p:nvPr/>
        </p:nvCxnSpPr>
        <p:spPr>
          <a:xfrm flipV="1">
            <a:off x="3683210" y="1212965"/>
            <a:ext cx="3459462" cy="116035"/>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B77D7DC-E3CB-991B-0CFF-CAB396E94C82}"/>
              </a:ext>
            </a:extLst>
          </p:cNvPr>
          <p:cNvSpPr txBox="1"/>
          <p:nvPr/>
        </p:nvSpPr>
        <p:spPr>
          <a:xfrm>
            <a:off x="168830" y="291067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textann</a:t>
            </a:r>
          </a:p>
        </p:txBody>
      </p:sp>
      <p:grpSp>
        <p:nvGrpSpPr>
          <p:cNvPr id="3" name="Group 2">
            <a:extLst>
              <a:ext uri="{FF2B5EF4-FFF2-40B4-BE49-F238E27FC236}">
                <a16:creationId xmlns:a16="http://schemas.microsoft.com/office/drawing/2014/main" id="{E1DD4BEA-2F5E-12BB-F198-E094C44142C8}"/>
              </a:ext>
            </a:extLst>
          </p:cNvPr>
          <p:cNvGrpSpPr/>
          <p:nvPr/>
        </p:nvGrpSpPr>
        <p:grpSpPr>
          <a:xfrm>
            <a:off x="3709536" y="415039"/>
            <a:ext cx="953258" cy="797926"/>
            <a:chOff x="8130434" y="5055580"/>
            <a:chExt cx="1018347" cy="1051755"/>
          </a:xfrm>
          <a:solidFill>
            <a:srgbClr val="000000"/>
          </a:solidFill>
        </p:grpSpPr>
        <p:grpSp>
          <p:nvGrpSpPr>
            <p:cNvPr id="4" name="Graphic 2">
              <a:extLst>
                <a:ext uri="{FF2B5EF4-FFF2-40B4-BE49-F238E27FC236}">
                  <a16:creationId xmlns:a16="http://schemas.microsoft.com/office/drawing/2014/main" id="{C09C3AF3-26CF-3051-6DEC-404343545485}"/>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EB80FD3C-ABD3-25D8-CE7F-BEECB7DF11AE}"/>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E46B9A5F-CDFB-4408-78B8-E2F93B996766}"/>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C6C0795E-9871-10FC-B94E-DC805BD9F861}"/>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5" name="Freeform 289">
              <a:extLst>
                <a:ext uri="{FF2B5EF4-FFF2-40B4-BE49-F238E27FC236}">
                  <a16:creationId xmlns:a16="http://schemas.microsoft.com/office/drawing/2014/main" id="{9C4865F5-507C-5560-9D9B-082441C0F5D4}"/>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69EDDA1B-6FDD-7A97-C926-A17266648D96}"/>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8" name="Freeform 291">
              <a:extLst>
                <a:ext uri="{FF2B5EF4-FFF2-40B4-BE49-F238E27FC236}">
                  <a16:creationId xmlns:a16="http://schemas.microsoft.com/office/drawing/2014/main" id="{7F74C1D3-75AC-BA13-FA45-2A1D249741EB}"/>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9" name="Freeform 292">
              <a:extLst>
                <a:ext uri="{FF2B5EF4-FFF2-40B4-BE49-F238E27FC236}">
                  <a16:creationId xmlns:a16="http://schemas.microsoft.com/office/drawing/2014/main" id="{ECE2AE69-9DD0-8DDA-20B6-E5654397C66B}"/>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0" name="Freeform 293">
              <a:extLst>
                <a:ext uri="{FF2B5EF4-FFF2-40B4-BE49-F238E27FC236}">
                  <a16:creationId xmlns:a16="http://schemas.microsoft.com/office/drawing/2014/main" id="{CC144DB3-74EF-7ACE-957B-1187F9057753}"/>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1" name="Freeform 294">
              <a:extLst>
                <a:ext uri="{FF2B5EF4-FFF2-40B4-BE49-F238E27FC236}">
                  <a16:creationId xmlns:a16="http://schemas.microsoft.com/office/drawing/2014/main" id="{3BA5DC05-426E-69FC-C9C5-34ECDDFA9AE3}"/>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2" name="Freeform 295">
              <a:extLst>
                <a:ext uri="{FF2B5EF4-FFF2-40B4-BE49-F238E27FC236}">
                  <a16:creationId xmlns:a16="http://schemas.microsoft.com/office/drawing/2014/main" id="{F9D08560-48A3-7438-A588-DACBAE7BD672}"/>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3" name="Freeform 296">
              <a:extLst>
                <a:ext uri="{FF2B5EF4-FFF2-40B4-BE49-F238E27FC236}">
                  <a16:creationId xmlns:a16="http://schemas.microsoft.com/office/drawing/2014/main" id="{92C8D2A8-0009-F707-7D6A-1351D7B2FAFA}"/>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0245A371-34E0-7AC7-ED3F-D7D8B4B2AEAC}"/>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A0DDAD86-9ADF-AA7B-B361-3A0380B71C65}"/>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C815EB2F-5554-5BC8-8826-C47390551465}"/>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28" name="Picture Placeholder 27">
            <a:extLst>
              <a:ext uri="{FF2B5EF4-FFF2-40B4-BE49-F238E27FC236}">
                <a16:creationId xmlns:a16="http://schemas.microsoft.com/office/drawing/2014/main" id="{F33925B2-6AE6-4867-8147-35EF506DAB4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5246025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146721" cy="1049221"/>
          </a:xfrm>
        </p:spPr>
        <p:txBody>
          <a:bodyPr/>
          <a:lstStyle/>
          <a:p>
            <a:r>
              <a:rPr lang="en-IE" sz="1800" cap="all"/>
              <a:t>Innleiðing sjálfbærnimarkmiða Sameinuðu þjóðanna</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212634" y="513622"/>
            <a:ext cx="4647886" cy="385564"/>
          </a:xfrm>
        </p:spPr>
        <p:txBody>
          <a:bodyPr/>
          <a:lstStyle/>
          <a:p>
            <a:r>
              <a:rPr lang="en-US" sz="2200" cap="all" dirty="0"/>
              <a:t>Glamping </a:t>
            </a:r>
            <a:r>
              <a:rPr lang="en-US" sz="2200" cap="all" dirty="0" err="1"/>
              <a:t>undir</a:t>
            </a:r>
            <a:r>
              <a:rPr lang="en-US" sz="2200" cap="all" dirty="0"/>
              <a:t> </a:t>
            </a:r>
            <a:r>
              <a:rPr lang="en-US" sz="2200" cap="all" dirty="0" err="1"/>
              <a:t>stjörnunum</a:t>
            </a:r>
            <a:endParaRPr lang="en-US" sz="2200" cap="all" dirty="0"/>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994683"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2D2C7037-A1D9-466C-9EA5-0FAE8D5D09A0}"/>
              </a:ext>
            </a:extLst>
          </p:cNvPr>
          <p:cNvSpPr/>
          <p:nvPr/>
        </p:nvSpPr>
        <p:spPr>
          <a:xfrm>
            <a:off x="212634" y="2885936"/>
            <a:ext cx="5478484" cy="6124754"/>
          </a:xfrm>
          <a:prstGeom prst="rect">
            <a:avLst/>
          </a:prstGeom>
        </p:spPr>
        <p:txBody>
          <a:bodyPr wrap="square">
            <a:spAutoFit/>
          </a:bodyPr>
          <a:lstStyle/>
          <a:p>
            <a:pPr algn="just"/>
            <a:r>
              <a:rPr lang="en-IE" sz="1400"/>
              <a:t>Opnun Mountain </a:t>
            </a:r>
            <a:r>
              <a:rPr lang="en-IE" sz="1400" err="1"/>
              <a:t>Glampsite </a:t>
            </a:r>
            <a:r>
              <a:rPr lang="en-IE" sz="1400"/>
              <a:t>hefur verið þeirra mikilvægasta afrek á liðnu ári. Þessi nýja viðbót inniheldur hobbítaþorp með sex einstaklega sérkennilegum og lúxus grashúðaðum "hobbítahúsum" sem blandast hnökralaust í landslagið, hvert með sína einstöku þemu um frí, slökun, ævintýri og flótta frá veruleikanum.</a:t>
            </a:r>
          </a:p>
          <a:p>
            <a:pPr algn="just"/>
            <a:r>
              <a:rPr lang="en-IE" sz="1400"/>
              <a:t> </a:t>
            </a:r>
          </a:p>
          <a:p>
            <a:pPr algn="just"/>
            <a:r>
              <a:rPr lang="en-IE" sz="1400" i="1"/>
              <a:t>Glamping Under the Stars </a:t>
            </a:r>
            <a:r>
              <a:rPr lang="en-IE" sz="1400"/>
              <a:t>hlaut einnig þann heiður að vera valið eitt af 50 bestu gististöðunum á Írlandi árið 2021 af The Irish Independent ('Indo Fab 50'). Til að styrkja enn frekar orðspor sitt fyrir framúrskarandi þjónustu hlaut það viðurkenningu í Travellers' Choice-verðlaunum </a:t>
            </a:r>
            <a:r>
              <a:rPr lang="en-IE" sz="1400" err="1"/>
              <a:t>Tripadvisor </a:t>
            </a:r>
            <a:r>
              <a:rPr lang="en-IE" sz="1400"/>
              <a:t>fyrir árið 2024. Þessar viðurkenningar endurspegla skuldbindingu þeirra við að bjóða upp á framúrskarandi glamping-upplifanir og árangur þeirra í að skapa gestum sínum eftirminnilegan og töfrandi áfangastað.</a:t>
            </a:r>
          </a:p>
          <a:p>
            <a:pPr algn="just"/>
            <a:endParaRPr lang="en-IE" sz="1400"/>
          </a:p>
          <a:p>
            <a:pPr algn="just"/>
            <a:r>
              <a:rPr lang="en-US" sz="1400"/>
              <a:t>Glamping Under the Stars í </a:t>
            </a:r>
            <a:r>
              <a:rPr lang="en-US" sz="1400" err="1"/>
              <a:t>Laois </a:t>
            </a:r>
            <a:r>
              <a:rPr lang="en-US" sz="1400"/>
              <a:t>samræmist sjálfbærnimarkmiðum Sameinuðu þjóðanna (SDG), einkum markmiði 11 (Sjálfbærar borgir og samfélög) og markmiði 12 (Ábyrg neysla og framleiðsla). Þessi glamping-upplifun býður upp á umhverfisvæna gistingu með litlum umhverfisáhrifum sem gerir gestum kleift að tengjast náttúrunni djúpt á sama tíma og umhverfistruflun er lágmörkuð. Staðsett í friðsælu írsku sveitinni, beitir glamping-svæðið sjálfbærum starfsháttum, svo sem sólarljósum, umhverfisvænu úrgangsstjórnun og notkun staðbundinna efna og vara, sem dregur úr auðlindanotkun og styður við staðbundin fyrirtæki. Með því að kynna ábyrga ferðamennsku og efla virðingu fyrir náttúrulegum svæðum hvetur Glamping Under the Stars til tegundar ferðaþjónustu sem virðir staðbundin vistkerfi og stuðlar að varðveislu sveitararfs, í samræmi við alþjóðleg markmið um sjálfbæra ferðaþjónustu og umhverfisvernd.</a:t>
            </a:r>
            <a:endParaRPr lang="en-IE" sz="1400"/>
          </a:p>
        </p:txBody>
      </p:sp>
      <p:pic>
        <p:nvPicPr>
          <p:cNvPr id="15" name="Picture 14" descr="A white and orange cityscape with white text&#10;&#10;Description automatically generated">
            <a:extLst>
              <a:ext uri="{FF2B5EF4-FFF2-40B4-BE49-F238E27FC236}">
                <a16:creationId xmlns:a16="http://schemas.microsoft.com/office/drawing/2014/main" id="{706971E2-526A-4078-901A-F1DF2D5D0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0357" y="5566239"/>
            <a:ext cx="1188154" cy="1188154"/>
          </a:xfrm>
          <a:prstGeom prst="rect">
            <a:avLst/>
          </a:prstGeom>
        </p:spPr>
      </p:pic>
      <p:pic>
        <p:nvPicPr>
          <p:cNvPr id="11" name="Picture 10">
            <a:extLst>
              <a:ext uri="{FF2B5EF4-FFF2-40B4-BE49-F238E27FC236}">
                <a16:creationId xmlns:a16="http://schemas.microsoft.com/office/drawing/2014/main" id="{320F4102-7E88-418A-A6B1-780D455C19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0511" y="7101031"/>
            <a:ext cx="1188000" cy="1188000"/>
          </a:xfrm>
          <a:prstGeom prst="rect">
            <a:avLst/>
          </a:prstGeom>
        </p:spPr>
      </p:pic>
    </p:spTree>
    <p:extLst>
      <p:ext uri="{BB962C8B-B14F-4D97-AF65-F5344CB8AC3E}">
        <p14:creationId xmlns:p14="http://schemas.microsoft.com/office/powerpoint/2010/main" val="33843587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2AC3D-4F2E-05F5-01EF-30054385AA0A}"/>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64D6D53-6D55-0E8A-0F1E-575DC76F93BB}"/>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E98B319E-8977-5F95-F056-FE9302B60CF9}"/>
              </a:ext>
            </a:extLst>
          </p:cNvPr>
          <p:cNvSpPr>
            <a:spLocks noGrp="1"/>
          </p:cNvSpPr>
          <p:nvPr>
            <p:ph type="body" sz="quarter" idx="32"/>
          </p:nvPr>
        </p:nvSpPr>
        <p:spPr>
          <a:xfrm>
            <a:off x="294777" y="6241480"/>
            <a:ext cx="7365329" cy="4160063"/>
          </a:xfrm>
        </p:spPr>
        <p:txBody>
          <a:bodyPr/>
          <a:lstStyle/>
          <a:p>
            <a:pPr>
              <a:lnSpc>
                <a:spcPct val="100000"/>
              </a:lnSpc>
            </a:pPr>
            <a:r>
              <a:rPr lang="en-US" sz="4000" b="1" cap="all" dirty="0" err="1">
                <a:solidFill>
                  <a:schemeClr val="bg1"/>
                </a:solidFill>
              </a:rPr>
              <a:t>FerðaÞJÓNUSTUbÝLIÐ</a:t>
            </a:r>
            <a:r>
              <a:rPr lang="en-US" sz="4000" b="1" cap="all" dirty="0">
                <a:solidFill>
                  <a:schemeClr val="bg1"/>
                </a:solidFill>
              </a:rPr>
              <a:t> Pomona</a:t>
            </a:r>
          </a:p>
          <a:p>
            <a:pPr>
              <a:lnSpc>
                <a:spcPct val="100000"/>
              </a:lnSpc>
            </a:pPr>
            <a:r>
              <a:rPr lang="en-US" sz="2000" b="1" dirty="0" err="1">
                <a:solidFill>
                  <a:schemeClr val="bg1"/>
                </a:solidFill>
              </a:rPr>
              <a:t>Flokkur</a:t>
            </a:r>
            <a:r>
              <a:rPr lang="en-US" sz="2000" b="1" dirty="0">
                <a:solidFill>
                  <a:schemeClr val="bg1"/>
                </a:solidFill>
              </a:rPr>
              <a:t>: </a:t>
            </a:r>
            <a:r>
              <a:rPr lang="en-US" sz="2000" dirty="0" err="1">
                <a:solidFill>
                  <a:schemeClr val="bg1"/>
                </a:solidFill>
              </a:rPr>
              <a:t>Ferðaþjónusta</a:t>
            </a:r>
            <a:r>
              <a:rPr lang="en-US" sz="2000" dirty="0">
                <a:solidFill>
                  <a:schemeClr val="bg1"/>
                </a:solidFill>
              </a:rPr>
              <a:t> </a:t>
            </a:r>
            <a:r>
              <a:rPr lang="en-US" sz="2000" dirty="0" err="1">
                <a:solidFill>
                  <a:schemeClr val="bg1"/>
                </a:solidFill>
              </a:rPr>
              <a:t>bænda</a:t>
            </a:r>
            <a:endParaRPr lang="en-US" sz="2000" dirty="0">
              <a:solidFill>
                <a:schemeClr val="bg1"/>
              </a:solidFill>
            </a:endParaRPr>
          </a:p>
          <a:p>
            <a:pPr marL="0" indent="0">
              <a:lnSpc>
                <a:spcPct val="100000"/>
              </a:lnSpc>
              <a:buNone/>
            </a:pPr>
            <a:r>
              <a:rPr lang="en-US" sz="2000" b="1" dirty="0" err="1">
                <a:solidFill>
                  <a:schemeClr val="bg1"/>
                </a:solidFill>
              </a:rPr>
              <a:t>Staðsetning</a:t>
            </a:r>
            <a:r>
              <a:rPr lang="en-US" sz="2000" b="1" dirty="0">
                <a:solidFill>
                  <a:schemeClr val="bg1"/>
                </a:solidFill>
              </a:rPr>
              <a:t>: </a:t>
            </a:r>
            <a:r>
              <a:rPr lang="en-US" sz="2000" dirty="0" err="1">
                <a:solidFill>
                  <a:schemeClr val="bg1"/>
                </a:solidFill>
              </a:rPr>
              <a:t>Slóvenía</a:t>
            </a:r>
            <a:endParaRPr lang="en-US" sz="2000" dirty="0">
              <a:solidFill>
                <a:schemeClr val="bg1"/>
              </a:solidFill>
            </a:endParaRPr>
          </a:p>
          <a:p>
            <a:pPr algn="l">
              <a:lnSpc>
                <a:spcPct val="100000"/>
              </a:lnSpc>
            </a:pPr>
            <a:r>
              <a:rPr lang="en-US" sz="2000" b="1" dirty="0" err="1">
                <a:solidFill>
                  <a:schemeClr val="bg1"/>
                </a:solidFill>
              </a:rPr>
              <a:t>Vefsíða</a:t>
            </a:r>
            <a:r>
              <a:rPr lang="en-US" sz="2000" b="1" dirty="0">
                <a:solidFill>
                  <a:schemeClr val="bg1"/>
                </a:solidFill>
              </a:rPr>
              <a:t>:</a:t>
            </a:r>
            <a:r>
              <a:rPr lang="en-IE" sz="2000" dirty="0">
                <a:solidFill>
                  <a:schemeClr val="bg1"/>
                </a:solidFill>
                <a:hlinkClick r:id="rId2"/>
              </a:rPr>
              <a:t> https://www.pomona.si/en/</a:t>
            </a:r>
            <a:endParaRPr lang="en-IE" sz="2000" dirty="0">
              <a:solidFill>
                <a:schemeClr val="bg1"/>
              </a:solidFill>
            </a:endParaRPr>
          </a:p>
          <a:p>
            <a:pPr algn="l">
              <a:lnSpc>
                <a:spcPct val="100000"/>
              </a:lnSpc>
            </a:pPr>
            <a:endParaRPr lang="en-IE" dirty="0">
              <a:solidFill>
                <a:schemeClr val="bg1"/>
              </a:solidFill>
            </a:endParaRPr>
          </a:p>
          <a:p>
            <a:pPr algn="l">
              <a:lnSpc>
                <a:spcPct val="100000"/>
              </a:lnSpc>
            </a:pPr>
            <a:r>
              <a:rPr lang="en-US" sz="2000" b="1" dirty="0" err="1">
                <a:solidFill>
                  <a:schemeClr val="bg1"/>
                </a:solidFill>
                <a:latin typeface="Calibri"/>
                <a:ea typeface="Open Sans"/>
                <a:cs typeface="Calibri"/>
              </a:rPr>
              <a:t>Hvað</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gerir</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þessa</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gistingu</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eftirminnilega</a:t>
            </a:r>
            <a:r>
              <a:rPr lang="en-US" sz="2000" b="1" dirty="0">
                <a:solidFill>
                  <a:schemeClr val="bg1"/>
                </a:solidFill>
                <a:latin typeface="Calibri"/>
                <a:ea typeface="Open Sans"/>
                <a:cs typeface="Calibri"/>
              </a:rPr>
              <a:t>!</a:t>
            </a:r>
            <a:endParaRPr lang="en-US" sz="2000" b="1" dirty="0">
              <a:solidFill>
                <a:schemeClr val="bg1"/>
              </a:solidFill>
            </a:endParaRPr>
          </a:p>
          <a:p>
            <a:pPr>
              <a:lnSpc>
                <a:spcPct val="100000"/>
              </a:lnSpc>
            </a:pPr>
            <a:r>
              <a:rPr lang="en-US" dirty="0" err="1">
                <a:solidFill>
                  <a:schemeClr val="bg1"/>
                </a:solidFill>
              </a:rPr>
              <a:t>Ferðaþjónustubýlið</a:t>
            </a:r>
            <a:r>
              <a:rPr lang="en-US" dirty="0">
                <a:solidFill>
                  <a:schemeClr val="bg1"/>
                </a:solidFill>
              </a:rPr>
              <a:t> Pomona er </a:t>
            </a:r>
            <a:r>
              <a:rPr lang="en-US" dirty="0" err="1">
                <a:solidFill>
                  <a:schemeClr val="bg1"/>
                </a:solidFill>
              </a:rPr>
              <a:t>ævintýrahorn</a:t>
            </a:r>
            <a:r>
              <a:rPr lang="en-US" dirty="0">
                <a:solidFill>
                  <a:schemeClr val="bg1"/>
                </a:solidFill>
              </a:rPr>
              <a:t> í </a:t>
            </a:r>
            <a:r>
              <a:rPr lang="en-US" dirty="0" err="1">
                <a:solidFill>
                  <a:schemeClr val="bg1"/>
                </a:solidFill>
              </a:rPr>
              <a:t>sveitinni</a:t>
            </a:r>
            <a:r>
              <a:rPr lang="en-US" dirty="0">
                <a:solidFill>
                  <a:schemeClr val="bg1"/>
                </a:solidFill>
              </a:rPr>
              <a:t> </a:t>
            </a:r>
            <a:r>
              <a:rPr lang="en-US" dirty="0" err="1">
                <a:solidFill>
                  <a:schemeClr val="bg1"/>
                </a:solidFill>
              </a:rPr>
              <a:t>við</a:t>
            </a:r>
            <a:r>
              <a:rPr lang="en-US" dirty="0">
                <a:solidFill>
                  <a:schemeClr val="bg1"/>
                </a:solidFill>
              </a:rPr>
              <a:t> </a:t>
            </a:r>
            <a:r>
              <a:rPr lang="en-US" dirty="0" err="1">
                <a:solidFill>
                  <a:schemeClr val="bg1"/>
                </a:solidFill>
              </a:rPr>
              <a:t>heilsulindarstaðinn</a:t>
            </a:r>
            <a:r>
              <a:rPr lang="en-US" dirty="0">
                <a:solidFill>
                  <a:schemeClr val="bg1"/>
                </a:solidFill>
              </a:rPr>
              <a:t> </a:t>
            </a:r>
            <a:r>
              <a:rPr lang="en-US" dirty="0" err="1">
                <a:solidFill>
                  <a:schemeClr val="bg1"/>
                </a:solidFill>
              </a:rPr>
              <a:t>Rogaška</a:t>
            </a:r>
            <a:r>
              <a:rPr lang="en-US" dirty="0">
                <a:solidFill>
                  <a:schemeClr val="bg1"/>
                </a:solidFill>
              </a:rPr>
              <a:t> Slatina. </a:t>
            </a:r>
            <a:r>
              <a:rPr lang="en-US" dirty="0" err="1">
                <a:solidFill>
                  <a:schemeClr val="bg1"/>
                </a:solidFill>
              </a:rPr>
              <a:t>Hér</a:t>
            </a:r>
            <a:r>
              <a:rPr lang="en-US" dirty="0">
                <a:solidFill>
                  <a:schemeClr val="bg1"/>
                </a:solidFill>
              </a:rPr>
              <a:t> </a:t>
            </a:r>
            <a:r>
              <a:rPr lang="en-US" dirty="0" err="1">
                <a:solidFill>
                  <a:schemeClr val="bg1"/>
                </a:solidFill>
              </a:rPr>
              <a:t>skildi</a:t>
            </a:r>
            <a:r>
              <a:rPr lang="en-US" dirty="0">
                <a:solidFill>
                  <a:schemeClr val="bg1"/>
                </a:solidFill>
              </a:rPr>
              <a:t> </a:t>
            </a:r>
            <a:r>
              <a:rPr lang="en-US" dirty="0" err="1">
                <a:solidFill>
                  <a:schemeClr val="bg1"/>
                </a:solidFill>
              </a:rPr>
              <a:t>rómverska</a:t>
            </a:r>
            <a:r>
              <a:rPr lang="en-US" dirty="0">
                <a:solidFill>
                  <a:schemeClr val="bg1"/>
                </a:solidFill>
              </a:rPr>
              <a:t> </a:t>
            </a:r>
            <a:r>
              <a:rPr lang="en-US" dirty="0" err="1">
                <a:solidFill>
                  <a:schemeClr val="bg1"/>
                </a:solidFill>
              </a:rPr>
              <a:t>guðdísin</a:t>
            </a:r>
            <a:r>
              <a:rPr lang="en-US" dirty="0">
                <a:solidFill>
                  <a:schemeClr val="bg1"/>
                </a:solidFill>
              </a:rPr>
              <a:t> Pomona </a:t>
            </a:r>
            <a:r>
              <a:rPr lang="en-US" dirty="0" err="1">
                <a:solidFill>
                  <a:schemeClr val="bg1"/>
                </a:solidFill>
              </a:rPr>
              <a:t>eftir</a:t>
            </a:r>
            <a:r>
              <a:rPr lang="en-US" dirty="0">
                <a:solidFill>
                  <a:schemeClr val="bg1"/>
                </a:solidFill>
              </a:rPr>
              <a:t> </a:t>
            </a:r>
            <a:r>
              <a:rPr lang="en-US" dirty="0" err="1">
                <a:solidFill>
                  <a:schemeClr val="bg1"/>
                </a:solidFill>
              </a:rPr>
              <a:t>blessun</a:t>
            </a:r>
            <a:r>
              <a:rPr lang="en-US" dirty="0">
                <a:solidFill>
                  <a:schemeClr val="bg1"/>
                </a:solidFill>
              </a:rPr>
              <a:t> </a:t>
            </a:r>
            <a:r>
              <a:rPr lang="en-US" dirty="0" err="1">
                <a:solidFill>
                  <a:schemeClr val="bg1"/>
                </a:solidFill>
              </a:rPr>
              <a:t>sína</a:t>
            </a:r>
            <a:r>
              <a:rPr lang="en-US" dirty="0">
                <a:solidFill>
                  <a:schemeClr val="bg1"/>
                </a:solidFill>
              </a:rPr>
              <a:t> </a:t>
            </a:r>
            <a:r>
              <a:rPr lang="en-US" dirty="0" err="1">
                <a:solidFill>
                  <a:schemeClr val="bg1"/>
                </a:solidFill>
              </a:rPr>
              <a:t>og</a:t>
            </a:r>
            <a:r>
              <a:rPr lang="en-US" dirty="0">
                <a:solidFill>
                  <a:schemeClr val="bg1"/>
                </a:solidFill>
              </a:rPr>
              <a:t> </a:t>
            </a:r>
            <a:r>
              <a:rPr lang="en-US" dirty="0" err="1">
                <a:solidFill>
                  <a:schemeClr val="bg1"/>
                </a:solidFill>
              </a:rPr>
              <a:t>lét</a:t>
            </a:r>
            <a:r>
              <a:rPr lang="en-US" dirty="0">
                <a:solidFill>
                  <a:schemeClr val="bg1"/>
                </a:solidFill>
              </a:rPr>
              <a:t> </a:t>
            </a:r>
            <a:r>
              <a:rPr lang="en-US" dirty="0" err="1">
                <a:solidFill>
                  <a:schemeClr val="bg1"/>
                </a:solidFill>
              </a:rPr>
              <a:t>ávextagarðana</a:t>
            </a:r>
            <a:r>
              <a:rPr lang="en-US" dirty="0">
                <a:solidFill>
                  <a:schemeClr val="bg1"/>
                </a:solidFill>
              </a:rPr>
              <a:t> </a:t>
            </a:r>
            <a:r>
              <a:rPr lang="en-US" dirty="0" err="1">
                <a:solidFill>
                  <a:schemeClr val="bg1"/>
                </a:solidFill>
              </a:rPr>
              <a:t>bera</a:t>
            </a:r>
            <a:r>
              <a:rPr lang="en-US" dirty="0">
                <a:solidFill>
                  <a:schemeClr val="bg1"/>
                </a:solidFill>
              </a:rPr>
              <a:t> </a:t>
            </a:r>
            <a:r>
              <a:rPr lang="en-US" dirty="0" err="1">
                <a:solidFill>
                  <a:schemeClr val="bg1"/>
                </a:solidFill>
              </a:rPr>
              <a:t>ávöxt</a:t>
            </a:r>
            <a:r>
              <a:rPr lang="en-US" dirty="0">
                <a:solidFill>
                  <a:schemeClr val="bg1"/>
                </a:solidFill>
              </a:rPr>
              <a:t>.</a:t>
            </a:r>
            <a:br>
              <a:rPr lang="en-US" dirty="0">
                <a:solidFill>
                  <a:schemeClr val="bg1"/>
                </a:solidFill>
              </a:rPr>
            </a:br>
            <a:r>
              <a:rPr lang="en-US" dirty="0">
                <a:solidFill>
                  <a:schemeClr val="bg1"/>
                </a:solidFill>
              </a:rPr>
              <a:t> </a:t>
            </a:r>
            <a:r>
              <a:rPr lang="en-US" dirty="0" err="1">
                <a:solidFill>
                  <a:schemeClr val="bg1"/>
                </a:solidFill>
              </a:rPr>
              <a:t>Herbergin</a:t>
            </a:r>
            <a:r>
              <a:rPr lang="en-US" dirty="0">
                <a:solidFill>
                  <a:schemeClr val="bg1"/>
                </a:solidFill>
              </a:rPr>
              <a:t> </a:t>
            </a:r>
            <a:r>
              <a:rPr lang="en-US" dirty="0" err="1">
                <a:solidFill>
                  <a:schemeClr val="bg1"/>
                </a:solidFill>
              </a:rPr>
              <a:t>eru</a:t>
            </a:r>
            <a:r>
              <a:rPr lang="en-US" dirty="0">
                <a:solidFill>
                  <a:schemeClr val="bg1"/>
                </a:solidFill>
              </a:rPr>
              <a:t> </a:t>
            </a:r>
            <a:r>
              <a:rPr lang="en-US" dirty="0" err="1">
                <a:solidFill>
                  <a:schemeClr val="bg1"/>
                </a:solidFill>
              </a:rPr>
              <a:t>þemaskipt</a:t>
            </a:r>
            <a:r>
              <a:rPr lang="en-US" dirty="0">
                <a:solidFill>
                  <a:schemeClr val="bg1"/>
                </a:solidFill>
              </a:rPr>
              <a:t> </a:t>
            </a:r>
            <a:r>
              <a:rPr lang="en-US" dirty="0" err="1">
                <a:solidFill>
                  <a:schemeClr val="bg1"/>
                </a:solidFill>
              </a:rPr>
              <a:t>eftir</a:t>
            </a:r>
            <a:r>
              <a:rPr lang="en-US" dirty="0">
                <a:solidFill>
                  <a:schemeClr val="bg1"/>
                </a:solidFill>
              </a:rPr>
              <a:t> </a:t>
            </a:r>
            <a:r>
              <a:rPr lang="en-US" dirty="0" err="1">
                <a:solidFill>
                  <a:schemeClr val="bg1"/>
                </a:solidFill>
              </a:rPr>
              <a:t>ávöxtum</a:t>
            </a:r>
            <a:r>
              <a:rPr lang="en-US" dirty="0">
                <a:solidFill>
                  <a:schemeClr val="bg1"/>
                </a:solidFill>
              </a:rPr>
              <a:t>: </a:t>
            </a:r>
            <a:r>
              <a:rPr lang="en-US" dirty="0" err="1">
                <a:solidFill>
                  <a:schemeClr val="bg1"/>
                </a:solidFill>
              </a:rPr>
              <a:t>Ferskjur</a:t>
            </a:r>
            <a:r>
              <a:rPr lang="en-US" dirty="0">
                <a:solidFill>
                  <a:schemeClr val="bg1"/>
                </a:solidFill>
              </a:rPr>
              <a:t>, </a:t>
            </a:r>
            <a:r>
              <a:rPr lang="en-US" dirty="0" err="1">
                <a:solidFill>
                  <a:schemeClr val="bg1"/>
                </a:solidFill>
              </a:rPr>
              <a:t>epli</a:t>
            </a:r>
            <a:r>
              <a:rPr lang="en-US" dirty="0">
                <a:solidFill>
                  <a:schemeClr val="bg1"/>
                </a:solidFill>
              </a:rPr>
              <a:t>, </a:t>
            </a:r>
            <a:r>
              <a:rPr lang="en-US" dirty="0" err="1">
                <a:solidFill>
                  <a:schemeClr val="bg1"/>
                </a:solidFill>
              </a:rPr>
              <a:t>hvein</a:t>
            </a:r>
            <a:r>
              <a:rPr lang="en-US" dirty="0">
                <a:solidFill>
                  <a:schemeClr val="bg1"/>
                </a:solidFill>
              </a:rPr>
              <a:t>, </a:t>
            </a:r>
            <a:r>
              <a:rPr lang="en-US" dirty="0" err="1">
                <a:solidFill>
                  <a:schemeClr val="bg1"/>
                </a:solidFill>
              </a:rPr>
              <a:t>perur</a:t>
            </a:r>
            <a:r>
              <a:rPr lang="en-US" dirty="0">
                <a:solidFill>
                  <a:schemeClr val="bg1"/>
                </a:solidFill>
              </a:rPr>
              <a:t>, </a:t>
            </a:r>
            <a:r>
              <a:rPr lang="en-US" dirty="0" err="1">
                <a:solidFill>
                  <a:schemeClr val="bg1"/>
                </a:solidFill>
              </a:rPr>
              <a:t>apríkósur</a:t>
            </a:r>
            <a:r>
              <a:rPr lang="en-US" dirty="0">
                <a:solidFill>
                  <a:schemeClr val="bg1"/>
                </a:solidFill>
              </a:rPr>
              <a:t> </a:t>
            </a:r>
            <a:r>
              <a:rPr lang="en-US" dirty="0" err="1">
                <a:solidFill>
                  <a:schemeClr val="bg1"/>
                </a:solidFill>
              </a:rPr>
              <a:t>og</a:t>
            </a:r>
            <a:r>
              <a:rPr lang="en-US" dirty="0">
                <a:solidFill>
                  <a:schemeClr val="bg1"/>
                </a:solidFill>
              </a:rPr>
              <a:t> </a:t>
            </a:r>
            <a:r>
              <a:rPr lang="en-US" dirty="0" err="1">
                <a:solidFill>
                  <a:schemeClr val="bg1"/>
                </a:solidFill>
              </a:rPr>
              <a:t>vínber</a:t>
            </a:r>
            <a:r>
              <a:rPr lang="en-US" dirty="0">
                <a:solidFill>
                  <a:schemeClr val="bg1"/>
                </a:solidFill>
              </a:rPr>
              <a:t>. </a:t>
            </a:r>
            <a:r>
              <a:rPr lang="en-US" dirty="0" err="1">
                <a:solidFill>
                  <a:schemeClr val="bg1"/>
                </a:solidFill>
              </a:rPr>
              <a:t>Hér</a:t>
            </a:r>
            <a:r>
              <a:rPr lang="en-US" dirty="0">
                <a:solidFill>
                  <a:schemeClr val="bg1"/>
                </a:solidFill>
              </a:rPr>
              <a:t> er </a:t>
            </a:r>
            <a:r>
              <a:rPr lang="en-US" dirty="0" err="1">
                <a:solidFill>
                  <a:schemeClr val="bg1"/>
                </a:solidFill>
              </a:rPr>
              <a:t>heilsulind</a:t>
            </a:r>
            <a:r>
              <a:rPr lang="en-US" dirty="0">
                <a:solidFill>
                  <a:schemeClr val="bg1"/>
                </a:solidFill>
              </a:rPr>
              <a:t> </a:t>
            </a:r>
            <a:r>
              <a:rPr lang="en-US" dirty="0" err="1">
                <a:solidFill>
                  <a:schemeClr val="bg1"/>
                </a:solidFill>
              </a:rPr>
              <a:t>sem</a:t>
            </a:r>
            <a:r>
              <a:rPr lang="en-US" dirty="0">
                <a:solidFill>
                  <a:schemeClr val="bg1"/>
                </a:solidFill>
              </a:rPr>
              <a:t> </a:t>
            </a:r>
            <a:r>
              <a:rPr lang="en-US" dirty="0" err="1">
                <a:solidFill>
                  <a:schemeClr val="bg1"/>
                </a:solidFill>
              </a:rPr>
              <a:t>setur</a:t>
            </a:r>
            <a:r>
              <a:rPr lang="en-US" dirty="0">
                <a:solidFill>
                  <a:schemeClr val="bg1"/>
                </a:solidFill>
              </a:rPr>
              <a:t> </a:t>
            </a:r>
            <a:r>
              <a:rPr lang="en-US" dirty="0" err="1">
                <a:solidFill>
                  <a:schemeClr val="bg1"/>
                </a:solidFill>
              </a:rPr>
              <a:t>þætti</a:t>
            </a:r>
            <a:r>
              <a:rPr lang="en-US" dirty="0">
                <a:solidFill>
                  <a:schemeClr val="bg1"/>
                </a:solidFill>
              </a:rPr>
              <a:t> </a:t>
            </a:r>
            <a:r>
              <a:rPr lang="en-US" dirty="0" err="1">
                <a:solidFill>
                  <a:schemeClr val="bg1"/>
                </a:solidFill>
              </a:rPr>
              <a:t>ekta</a:t>
            </a:r>
            <a:r>
              <a:rPr lang="en-US" dirty="0">
                <a:solidFill>
                  <a:schemeClr val="bg1"/>
                </a:solidFill>
              </a:rPr>
              <a:t> </a:t>
            </a:r>
            <a:r>
              <a:rPr lang="en-US" dirty="0" err="1">
                <a:solidFill>
                  <a:schemeClr val="bg1"/>
                </a:solidFill>
              </a:rPr>
              <a:t>bóndabærs</a:t>
            </a:r>
            <a:r>
              <a:rPr lang="en-US" dirty="0">
                <a:solidFill>
                  <a:schemeClr val="bg1"/>
                </a:solidFill>
              </a:rPr>
              <a:t> í </a:t>
            </a:r>
            <a:r>
              <a:rPr lang="en-US" dirty="0" err="1">
                <a:solidFill>
                  <a:schemeClr val="bg1"/>
                </a:solidFill>
              </a:rPr>
              <a:t>nýtt</a:t>
            </a:r>
            <a:r>
              <a:rPr lang="en-US" dirty="0">
                <a:solidFill>
                  <a:schemeClr val="bg1"/>
                </a:solidFill>
              </a:rPr>
              <a:t> </a:t>
            </a:r>
            <a:r>
              <a:rPr lang="en-US" dirty="0" err="1">
                <a:solidFill>
                  <a:schemeClr val="bg1"/>
                </a:solidFill>
              </a:rPr>
              <a:t>hlutverk</a:t>
            </a:r>
            <a:r>
              <a:rPr lang="en-US" dirty="0">
                <a:solidFill>
                  <a:schemeClr val="bg1"/>
                </a:solidFill>
              </a:rPr>
              <a:t>. </a:t>
            </a:r>
            <a:r>
              <a:rPr lang="en-US" dirty="0" err="1">
                <a:solidFill>
                  <a:schemeClr val="bg1"/>
                </a:solidFill>
              </a:rPr>
              <a:t>Gestir</a:t>
            </a:r>
            <a:r>
              <a:rPr lang="en-US" dirty="0">
                <a:solidFill>
                  <a:schemeClr val="bg1"/>
                </a:solidFill>
              </a:rPr>
              <a:t> geta </a:t>
            </a:r>
            <a:r>
              <a:rPr lang="en-US" dirty="0" err="1">
                <a:solidFill>
                  <a:schemeClr val="bg1"/>
                </a:solidFill>
              </a:rPr>
              <a:t>slakað</a:t>
            </a:r>
            <a:r>
              <a:rPr lang="en-US" dirty="0">
                <a:solidFill>
                  <a:schemeClr val="bg1"/>
                </a:solidFill>
              </a:rPr>
              <a:t> á í </a:t>
            </a:r>
            <a:r>
              <a:rPr lang="en-US" dirty="0" err="1">
                <a:solidFill>
                  <a:schemeClr val="bg1"/>
                </a:solidFill>
              </a:rPr>
              <a:t>og</a:t>
            </a:r>
            <a:r>
              <a:rPr lang="en-US" dirty="0">
                <a:solidFill>
                  <a:schemeClr val="bg1"/>
                </a:solidFill>
              </a:rPr>
              <a:t> </a:t>
            </a:r>
            <a:r>
              <a:rPr lang="en-US" dirty="0" err="1">
                <a:solidFill>
                  <a:schemeClr val="bg1"/>
                </a:solidFill>
              </a:rPr>
              <a:t>við</a:t>
            </a:r>
            <a:r>
              <a:rPr lang="en-US" dirty="0">
                <a:solidFill>
                  <a:schemeClr val="bg1"/>
                </a:solidFill>
              </a:rPr>
              <a:t> </a:t>
            </a:r>
            <a:r>
              <a:rPr lang="en-US" dirty="0" err="1">
                <a:solidFill>
                  <a:schemeClr val="bg1"/>
                </a:solidFill>
              </a:rPr>
              <a:t>lífbaðið</a:t>
            </a:r>
            <a:r>
              <a:rPr lang="en-US" dirty="0">
                <a:solidFill>
                  <a:schemeClr val="bg1"/>
                </a:solidFill>
              </a:rPr>
              <a:t>, </a:t>
            </a:r>
            <a:r>
              <a:rPr lang="en-US" dirty="0" err="1">
                <a:solidFill>
                  <a:schemeClr val="bg1"/>
                </a:solidFill>
              </a:rPr>
              <a:t>umkringdir</a:t>
            </a:r>
            <a:r>
              <a:rPr lang="en-US" dirty="0">
                <a:solidFill>
                  <a:schemeClr val="bg1"/>
                </a:solidFill>
              </a:rPr>
              <a:t> </a:t>
            </a:r>
            <a:r>
              <a:rPr lang="en-US" dirty="0" err="1">
                <a:solidFill>
                  <a:schemeClr val="bg1"/>
                </a:solidFill>
              </a:rPr>
              <a:t>hvíldarhirslum</a:t>
            </a:r>
            <a:r>
              <a:rPr lang="en-US" dirty="0">
                <a:solidFill>
                  <a:schemeClr val="bg1"/>
                </a:solidFill>
              </a:rPr>
              <a:t>. 120 </a:t>
            </a:r>
            <a:r>
              <a:rPr lang="en-US" dirty="0" err="1">
                <a:solidFill>
                  <a:schemeClr val="bg1"/>
                </a:solidFill>
              </a:rPr>
              <a:t>metra</a:t>
            </a:r>
            <a:r>
              <a:rPr lang="en-US" dirty="0">
                <a:solidFill>
                  <a:schemeClr val="bg1"/>
                </a:solidFill>
              </a:rPr>
              <a:t> </a:t>
            </a:r>
            <a:r>
              <a:rPr lang="en-US" dirty="0" err="1">
                <a:solidFill>
                  <a:schemeClr val="bg1"/>
                </a:solidFill>
              </a:rPr>
              <a:t>löng</a:t>
            </a:r>
            <a:r>
              <a:rPr lang="en-US" dirty="0">
                <a:solidFill>
                  <a:schemeClr val="bg1"/>
                </a:solidFill>
              </a:rPr>
              <a:t> </a:t>
            </a:r>
            <a:r>
              <a:rPr lang="en-US" dirty="0" err="1">
                <a:solidFill>
                  <a:schemeClr val="bg1"/>
                </a:solidFill>
              </a:rPr>
              <a:t>brú</a:t>
            </a:r>
            <a:r>
              <a:rPr lang="en-US" dirty="0">
                <a:solidFill>
                  <a:schemeClr val="bg1"/>
                </a:solidFill>
              </a:rPr>
              <a:t> </a:t>
            </a:r>
            <a:r>
              <a:rPr lang="en-US" dirty="0" err="1">
                <a:solidFill>
                  <a:schemeClr val="bg1"/>
                </a:solidFill>
              </a:rPr>
              <a:t>liggur</a:t>
            </a:r>
            <a:r>
              <a:rPr lang="en-US" dirty="0">
                <a:solidFill>
                  <a:schemeClr val="bg1"/>
                </a:solidFill>
              </a:rPr>
              <a:t> um </a:t>
            </a:r>
            <a:r>
              <a:rPr lang="en-US" dirty="0" err="1">
                <a:solidFill>
                  <a:schemeClr val="bg1"/>
                </a:solidFill>
              </a:rPr>
              <a:t>skóginn</a:t>
            </a:r>
            <a:r>
              <a:rPr lang="en-US" dirty="0">
                <a:solidFill>
                  <a:schemeClr val="bg1"/>
                </a:solidFill>
              </a:rPr>
              <a:t> milli </a:t>
            </a:r>
            <a:r>
              <a:rPr lang="en-US" dirty="0" err="1">
                <a:solidFill>
                  <a:schemeClr val="bg1"/>
                </a:solidFill>
              </a:rPr>
              <a:t>laufþaka</a:t>
            </a:r>
            <a:r>
              <a:rPr lang="en-US" dirty="0">
                <a:solidFill>
                  <a:schemeClr val="bg1"/>
                </a:solidFill>
              </a:rPr>
              <a:t>.  </a:t>
            </a:r>
            <a:r>
              <a:rPr lang="en-US" dirty="0" err="1">
                <a:solidFill>
                  <a:schemeClr val="bg1"/>
                </a:solidFill>
              </a:rPr>
              <a:t>Matseðillinn</a:t>
            </a:r>
            <a:r>
              <a:rPr lang="en-US" dirty="0">
                <a:solidFill>
                  <a:schemeClr val="bg1"/>
                </a:solidFill>
              </a:rPr>
              <a:t> </a:t>
            </a:r>
            <a:r>
              <a:rPr lang="en-US" dirty="0" err="1">
                <a:solidFill>
                  <a:schemeClr val="bg1"/>
                </a:solidFill>
              </a:rPr>
              <a:t>spannar</a:t>
            </a:r>
            <a:r>
              <a:rPr lang="en-US" dirty="0">
                <a:solidFill>
                  <a:schemeClr val="bg1"/>
                </a:solidFill>
              </a:rPr>
              <a:t> </a:t>
            </a:r>
            <a:r>
              <a:rPr lang="en-US" dirty="0" err="1">
                <a:solidFill>
                  <a:schemeClr val="bg1"/>
                </a:solidFill>
              </a:rPr>
              <a:t>allt</a:t>
            </a:r>
            <a:r>
              <a:rPr lang="en-US" dirty="0">
                <a:solidFill>
                  <a:schemeClr val="bg1"/>
                </a:solidFill>
              </a:rPr>
              <a:t> </a:t>
            </a:r>
            <a:r>
              <a:rPr lang="en-US" dirty="0" err="1">
                <a:solidFill>
                  <a:schemeClr val="bg1"/>
                </a:solidFill>
              </a:rPr>
              <a:t>frá</a:t>
            </a:r>
            <a:r>
              <a:rPr lang="en-US" dirty="0">
                <a:solidFill>
                  <a:schemeClr val="bg1"/>
                </a:solidFill>
              </a:rPr>
              <a:t> </a:t>
            </a:r>
            <a:r>
              <a:rPr lang="en-US" dirty="0" err="1">
                <a:solidFill>
                  <a:schemeClr val="bg1"/>
                </a:solidFill>
              </a:rPr>
              <a:t>ekta</a:t>
            </a:r>
            <a:r>
              <a:rPr lang="en-US" dirty="0">
                <a:solidFill>
                  <a:schemeClr val="bg1"/>
                </a:solidFill>
              </a:rPr>
              <a:t> </a:t>
            </a:r>
            <a:r>
              <a:rPr lang="en-US" dirty="0" err="1">
                <a:solidFill>
                  <a:schemeClr val="bg1"/>
                </a:solidFill>
              </a:rPr>
              <a:t>heimagerðum</a:t>
            </a:r>
            <a:r>
              <a:rPr lang="en-US" dirty="0">
                <a:solidFill>
                  <a:schemeClr val="bg1"/>
                </a:solidFill>
              </a:rPr>
              <a:t> mat </a:t>
            </a:r>
            <a:r>
              <a:rPr lang="en-US" dirty="0" err="1">
                <a:solidFill>
                  <a:schemeClr val="bg1"/>
                </a:solidFill>
              </a:rPr>
              <a:t>til</a:t>
            </a:r>
            <a:r>
              <a:rPr lang="en-US" dirty="0">
                <a:solidFill>
                  <a:schemeClr val="bg1"/>
                </a:solidFill>
              </a:rPr>
              <a:t> </a:t>
            </a:r>
            <a:r>
              <a:rPr lang="en-US" dirty="0" err="1">
                <a:solidFill>
                  <a:schemeClr val="bg1"/>
                </a:solidFill>
              </a:rPr>
              <a:t>einstakrar</a:t>
            </a:r>
            <a:r>
              <a:rPr lang="en-US" dirty="0">
                <a:solidFill>
                  <a:schemeClr val="bg1"/>
                </a:solidFill>
              </a:rPr>
              <a:t> </a:t>
            </a:r>
            <a:r>
              <a:rPr lang="en-US" dirty="0" err="1">
                <a:solidFill>
                  <a:schemeClr val="bg1"/>
                </a:solidFill>
              </a:rPr>
              <a:t>gúrmeaupplifunar</a:t>
            </a:r>
            <a:r>
              <a:rPr lang="en-US" dirty="0">
                <a:solidFill>
                  <a:schemeClr val="bg1"/>
                </a:solidFill>
              </a:rPr>
              <a:t> í </a:t>
            </a:r>
            <a:r>
              <a:rPr lang="en-US" dirty="0" err="1">
                <a:solidFill>
                  <a:schemeClr val="bg1"/>
                </a:solidFill>
              </a:rPr>
              <a:t>görðunum</a:t>
            </a:r>
            <a:r>
              <a:rPr lang="en-US" dirty="0">
                <a:solidFill>
                  <a:schemeClr val="bg1"/>
                </a:solidFill>
              </a:rPr>
              <a:t>. </a:t>
            </a:r>
            <a:r>
              <a:rPr lang="en-US" dirty="0" err="1">
                <a:solidFill>
                  <a:schemeClr val="bg1"/>
                </a:solidFill>
              </a:rPr>
              <a:t>Bóndabærinn</a:t>
            </a:r>
            <a:r>
              <a:rPr lang="en-US" dirty="0">
                <a:solidFill>
                  <a:schemeClr val="bg1"/>
                </a:solidFill>
              </a:rPr>
              <a:t> Pomona er </a:t>
            </a:r>
            <a:r>
              <a:rPr lang="en-US" dirty="0" err="1">
                <a:solidFill>
                  <a:schemeClr val="bg1"/>
                </a:solidFill>
              </a:rPr>
              <a:t>staðsettur</a:t>
            </a:r>
            <a:r>
              <a:rPr lang="en-US" dirty="0">
                <a:solidFill>
                  <a:schemeClr val="bg1"/>
                </a:solidFill>
              </a:rPr>
              <a:t> í </a:t>
            </a:r>
            <a:r>
              <a:rPr lang="en-US" dirty="0" err="1">
                <a:solidFill>
                  <a:schemeClr val="bg1"/>
                </a:solidFill>
              </a:rPr>
              <a:t>ósnortinni</a:t>
            </a:r>
            <a:r>
              <a:rPr lang="en-US" dirty="0">
                <a:solidFill>
                  <a:schemeClr val="bg1"/>
                </a:solidFill>
              </a:rPr>
              <a:t> </a:t>
            </a:r>
            <a:r>
              <a:rPr lang="en-US" dirty="0" err="1">
                <a:solidFill>
                  <a:schemeClr val="bg1"/>
                </a:solidFill>
              </a:rPr>
              <a:t>náttúru</a:t>
            </a:r>
            <a:r>
              <a:rPr lang="en-US" dirty="0">
                <a:solidFill>
                  <a:schemeClr val="bg1"/>
                </a:solidFill>
              </a:rPr>
              <a:t> </a:t>
            </a:r>
            <a:r>
              <a:rPr lang="en-US" dirty="0" err="1">
                <a:solidFill>
                  <a:schemeClr val="bg1"/>
                </a:solidFill>
              </a:rPr>
              <a:t>Rogaška</a:t>
            </a:r>
            <a:r>
              <a:rPr lang="en-US" dirty="0">
                <a:solidFill>
                  <a:schemeClr val="bg1"/>
                </a:solidFill>
              </a:rPr>
              <a:t> Slatina, </a:t>
            </a:r>
            <a:r>
              <a:rPr lang="en-US" dirty="0" err="1">
                <a:solidFill>
                  <a:schemeClr val="bg1"/>
                </a:solidFill>
              </a:rPr>
              <a:t>aðeins</a:t>
            </a:r>
            <a:r>
              <a:rPr lang="en-US" dirty="0">
                <a:solidFill>
                  <a:schemeClr val="bg1"/>
                </a:solidFill>
              </a:rPr>
              <a:t> 3,6 km </a:t>
            </a:r>
            <a:r>
              <a:rPr lang="en-US" dirty="0" err="1">
                <a:solidFill>
                  <a:schemeClr val="bg1"/>
                </a:solidFill>
              </a:rPr>
              <a:t>frá</a:t>
            </a:r>
            <a:r>
              <a:rPr lang="en-US" dirty="0">
                <a:solidFill>
                  <a:schemeClr val="bg1"/>
                </a:solidFill>
              </a:rPr>
              <a:t> </a:t>
            </a:r>
            <a:r>
              <a:rPr lang="en-US" dirty="0" err="1">
                <a:solidFill>
                  <a:schemeClr val="bg1"/>
                </a:solidFill>
              </a:rPr>
              <a:t>hinum</a:t>
            </a:r>
            <a:r>
              <a:rPr lang="en-US" dirty="0">
                <a:solidFill>
                  <a:schemeClr val="bg1"/>
                </a:solidFill>
              </a:rPr>
              <a:t> </a:t>
            </a:r>
            <a:r>
              <a:rPr lang="en-US" dirty="0" err="1">
                <a:solidFill>
                  <a:schemeClr val="bg1"/>
                </a:solidFill>
              </a:rPr>
              <a:t>fræga</a:t>
            </a:r>
            <a:r>
              <a:rPr lang="en-US" dirty="0">
                <a:solidFill>
                  <a:schemeClr val="bg1"/>
                </a:solidFill>
              </a:rPr>
              <a:t> </a:t>
            </a:r>
            <a:r>
              <a:rPr lang="en-US" dirty="0" err="1">
                <a:solidFill>
                  <a:schemeClr val="bg1"/>
                </a:solidFill>
              </a:rPr>
              <a:t>heilsulindarstað</a:t>
            </a:r>
            <a:r>
              <a:rPr lang="en-US" dirty="0">
                <a:solidFill>
                  <a:schemeClr val="bg1"/>
                </a:solidFill>
              </a:rPr>
              <a:t>, </a:t>
            </a:r>
            <a:r>
              <a:rPr lang="en-US" dirty="0" err="1">
                <a:solidFill>
                  <a:schemeClr val="bg1"/>
                </a:solidFill>
              </a:rPr>
              <a:t>sem</a:t>
            </a:r>
            <a:r>
              <a:rPr lang="en-US" dirty="0">
                <a:solidFill>
                  <a:schemeClr val="bg1"/>
                </a:solidFill>
              </a:rPr>
              <a:t> er </a:t>
            </a:r>
            <a:r>
              <a:rPr lang="en-US" dirty="0" err="1">
                <a:solidFill>
                  <a:schemeClr val="bg1"/>
                </a:solidFill>
              </a:rPr>
              <a:t>þekktur</a:t>
            </a:r>
            <a:r>
              <a:rPr lang="en-US" dirty="0">
                <a:solidFill>
                  <a:schemeClr val="bg1"/>
                </a:solidFill>
              </a:rPr>
              <a:t> </a:t>
            </a:r>
            <a:r>
              <a:rPr lang="en-US" dirty="0" err="1">
                <a:solidFill>
                  <a:schemeClr val="bg1"/>
                </a:solidFill>
              </a:rPr>
              <a:t>fyrir</a:t>
            </a:r>
            <a:r>
              <a:rPr lang="en-US" dirty="0">
                <a:solidFill>
                  <a:schemeClr val="bg1"/>
                </a:solidFill>
              </a:rPr>
              <a:t> </a:t>
            </a:r>
            <a:r>
              <a:rPr lang="en-US" dirty="0" err="1">
                <a:solidFill>
                  <a:schemeClr val="bg1"/>
                </a:solidFill>
              </a:rPr>
              <a:t>uppsprettur</a:t>
            </a:r>
            <a:r>
              <a:rPr lang="en-US" dirty="0">
                <a:solidFill>
                  <a:schemeClr val="bg1"/>
                </a:solidFill>
              </a:rPr>
              <a:t> </a:t>
            </a:r>
            <a:r>
              <a:rPr lang="en-US" dirty="0" err="1">
                <a:solidFill>
                  <a:schemeClr val="bg1"/>
                </a:solidFill>
              </a:rPr>
              <a:t>einstaks</a:t>
            </a:r>
            <a:r>
              <a:rPr lang="en-US" dirty="0">
                <a:solidFill>
                  <a:schemeClr val="bg1"/>
                </a:solidFill>
              </a:rPr>
              <a:t> </a:t>
            </a:r>
            <a:r>
              <a:rPr lang="en-US" dirty="0" err="1">
                <a:solidFill>
                  <a:schemeClr val="bg1"/>
                </a:solidFill>
              </a:rPr>
              <a:t>náttúrulegs</a:t>
            </a:r>
            <a:r>
              <a:rPr lang="en-US" dirty="0">
                <a:solidFill>
                  <a:schemeClr val="bg1"/>
                </a:solidFill>
              </a:rPr>
              <a:t> </a:t>
            </a:r>
            <a:r>
              <a:rPr lang="en-US" dirty="0" err="1">
                <a:solidFill>
                  <a:schemeClr val="bg1"/>
                </a:solidFill>
              </a:rPr>
              <a:t>steinefnatíks</a:t>
            </a:r>
            <a:r>
              <a:rPr lang="en-US" dirty="0">
                <a:solidFill>
                  <a:schemeClr val="bg1"/>
                </a:solidFill>
              </a:rPr>
              <a:t> </a:t>
            </a:r>
            <a:r>
              <a:rPr lang="en-US" dirty="0" err="1">
                <a:solidFill>
                  <a:schemeClr val="bg1"/>
                </a:solidFill>
              </a:rPr>
              <a:t>vatns</a:t>
            </a:r>
            <a:r>
              <a:rPr lang="en-US" dirty="0">
                <a:solidFill>
                  <a:schemeClr val="bg1"/>
                </a:solidFill>
              </a:rPr>
              <a:t>, Donat Mg.</a:t>
            </a:r>
          </a:p>
          <a:p>
            <a:pPr algn="l">
              <a:lnSpc>
                <a:spcPct val="100000"/>
              </a:lnSpc>
            </a:pPr>
            <a:endParaRPr lang="en-US" dirty="0">
              <a:solidFill>
                <a:schemeClr val="bg1"/>
              </a:solidFill>
            </a:endParaRPr>
          </a:p>
          <a:p>
            <a:pPr>
              <a:lnSpc>
                <a:spcPct val="100000"/>
              </a:lnSpc>
            </a:pPr>
            <a:endParaRPr lang="en-US" sz="1600" dirty="0">
              <a:solidFill>
                <a:schemeClr val="bg1"/>
              </a:solidFill>
            </a:endParaRPr>
          </a:p>
        </p:txBody>
      </p:sp>
      <p:sp>
        <p:nvSpPr>
          <p:cNvPr id="2" name="Text Placeholder 1">
            <a:extLst>
              <a:ext uri="{FF2B5EF4-FFF2-40B4-BE49-F238E27FC236}">
                <a16:creationId xmlns:a16="http://schemas.microsoft.com/office/drawing/2014/main" id="{A30DF952-F5AD-B1C1-D126-585FBBFE4AFF}"/>
              </a:ext>
            </a:extLst>
          </p:cNvPr>
          <p:cNvSpPr>
            <a:spLocks noGrp="1"/>
          </p:cNvSpPr>
          <p:nvPr>
            <p:ph type="body" sz="quarter" idx="35"/>
          </p:nvPr>
        </p:nvSpPr>
        <p:spPr>
          <a:xfrm>
            <a:off x="294777" y="5453856"/>
            <a:ext cx="3206079" cy="1049221"/>
          </a:xfrm>
        </p:spPr>
        <p:txBody>
          <a:bodyPr/>
          <a:lstStyle/>
          <a:p>
            <a:r>
              <a:rPr lang="en-US" sz="4400" b="1"/>
              <a:t>SLÓVENÍA</a:t>
            </a:r>
          </a:p>
        </p:txBody>
      </p:sp>
      <p:sp>
        <p:nvSpPr>
          <p:cNvPr id="3" name="Text Placeholder 2">
            <a:extLst>
              <a:ext uri="{FF2B5EF4-FFF2-40B4-BE49-F238E27FC236}">
                <a16:creationId xmlns:a16="http://schemas.microsoft.com/office/drawing/2014/main" id="{394CF703-98AA-B1FD-9714-6586CFC644D8}"/>
              </a:ext>
            </a:extLst>
          </p:cNvPr>
          <p:cNvSpPr>
            <a:spLocks noGrp="1"/>
          </p:cNvSpPr>
          <p:nvPr>
            <p:ph type="body" sz="quarter" idx="36"/>
          </p:nvPr>
        </p:nvSpPr>
        <p:spPr>
          <a:xfrm>
            <a:off x="-17590" y="4797043"/>
            <a:ext cx="3828649" cy="674152"/>
          </a:xfrm>
        </p:spPr>
        <p:txBody>
          <a:bodyPr/>
          <a:lstStyle/>
          <a:p>
            <a:r>
              <a:rPr lang="en-US" sz="3100" b="0" cap="all" dirty="0" err="1"/>
              <a:t>SjálfbærNI</a:t>
            </a:r>
            <a:r>
              <a:rPr lang="en-US" sz="3100" b="0" cap="all" dirty="0"/>
              <a:t> LÍKAN</a:t>
            </a:r>
          </a:p>
        </p:txBody>
      </p:sp>
      <p:sp>
        <p:nvSpPr>
          <p:cNvPr id="16" name="Slide Number Placeholder 15">
            <a:extLst>
              <a:ext uri="{FF2B5EF4-FFF2-40B4-BE49-F238E27FC236}">
                <a16:creationId xmlns:a16="http://schemas.microsoft.com/office/drawing/2014/main" id="{C77AFCAA-31CF-37E7-4C3A-9D2E3355F8D8}"/>
              </a:ext>
            </a:extLst>
          </p:cNvPr>
          <p:cNvSpPr>
            <a:spLocks noGrp="1"/>
          </p:cNvSpPr>
          <p:nvPr>
            <p:ph type="sldNum" sz="quarter" idx="4"/>
          </p:nvPr>
        </p:nvSpPr>
        <p:spPr/>
        <p:txBody>
          <a:bodyPr/>
          <a:lstStyle/>
          <a:p>
            <a:fld id="{9C527BFA-2C0E-4CEC-B6A5-913A56FEF4B4}" type="slidenum">
              <a:rPr lang="fr-CA" smtClean="0"/>
              <a:t>116</a:t>
            </a:fld>
            <a:endParaRPr lang="fr-CA"/>
          </a:p>
        </p:txBody>
      </p:sp>
      <p:sp>
        <p:nvSpPr>
          <p:cNvPr id="10" name="Text Placeholder 2">
            <a:extLst>
              <a:ext uri="{FF2B5EF4-FFF2-40B4-BE49-F238E27FC236}">
                <a16:creationId xmlns:a16="http://schemas.microsoft.com/office/drawing/2014/main" id="{C00175C1-ED46-21FA-5004-958396F99850}"/>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sp>
        <p:nvSpPr>
          <p:cNvPr id="25" name="TextBox 24">
            <a:extLst>
              <a:ext uri="{FF2B5EF4-FFF2-40B4-BE49-F238E27FC236}">
                <a16:creationId xmlns:a16="http://schemas.microsoft.com/office/drawing/2014/main" id="{293C0FC7-71C7-193B-4E62-02256133E920}"/>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pic>
        <p:nvPicPr>
          <p:cNvPr id="17" name="Graphic 16" descr="Badge 4 with solid fill">
            <a:extLst>
              <a:ext uri="{FF2B5EF4-FFF2-40B4-BE49-F238E27FC236}">
                <a16:creationId xmlns:a16="http://schemas.microsoft.com/office/drawing/2014/main" id="{9C347C61-6425-4444-82D3-CDFE689895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3693" y="4570488"/>
            <a:ext cx="1440000" cy="1440000"/>
          </a:xfrm>
          <a:prstGeom prst="rect">
            <a:avLst/>
          </a:prstGeom>
        </p:spPr>
      </p:pic>
      <p:pic>
        <p:nvPicPr>
          <p:cNvPr id="14" name="Picture Placeholder 13">
            <a:extLst>
              <a:ext uri="{FF2B5EF4-FFF2-40B4-BE49-F238E27FC236}">
                <a16:creationId xmlns:a16="http://schemas.microsoft.com/office/drawing/2014/main" id="{BF377A7C-2576-450E-B508-58DD600ACCE7}"/>
              </a:ext>
            </a:extLst>
          </p:cNvPr>
          <p:cNvPicPr>
            <a:picLocks noGrp="1" noChangeAspect="1"/>
          </p:cNvPicPr>
          <p:nvPr>
            <p:ph type="pic" sz="quarter" idx="34"/>
          </p:nvPr>
        </p:nvPicPr>
        <p:blipFill>
          <a:blip r:embed="rId5">
            <a:extLst>
              <a:ext uri="{28A0092B-C50C-407E-A947-70E740481C1C}">
                <a14:useLocalDpi xmlns:a14="http://schemas.microsoft.com/office/drawing/2010/main" val="0"/>
              </a:ext>
            </a:extLst>
          </a:blip>
          <a:srcRect/>
          <a:stretch>
            <a:fillRect/>
          </a:stretch>
        </p:blipFill>
        <p:spPr>
          <a:xfrm>
            <a:off x="0" y="371635"/>
            <a:ext cx="7001712" cy="4003099"/>
          </a:xfrm>
        </p:spPr>
      </p:pic>
      <p:sp>
        <p:nvSpPr>
          <p:cNvPr id="6" name="Označba mesta besedila 5">
            <a:extLst>
              <a:ext uri="{FF2B5EF4-FFF2-40B4-BE49-F238E27FC236}">
                <a16:creationId xmlns:a16="http://schemas.microsoft.com/office/drawing/2014/main" id="{1E6713CB-513F-2631-F2D5-11E5DF7E4475}"/>
              </a:ext>
            </a:extLst>
          </p:cNvPr>
          <p:cNvSpPr>
            <a:spLocks noGrp="1"/>
          </p:cNvSpPr>
          <p:nvPr>
            <p:ph type="body" sz="quarter" idx="65"/>
          </p:nvPr>
        </p:nvSpPr>
        <p:spPr/>
        <p:txBody>
          <a:bodyPr/>
          <a:lstStyle/>
          <a:p>
            <a:r>
              <a:rPr lang="sl-SI" err="1">
                <a:latin typeface="Calibri"/>
                <a:cs typeface="Calibri"/>
              </a:rPr>
              <a:t>Ljósmynd</a:t>
            </a:r>
            <a:r>
              <a:rPr lang="sl-SI">
                <a:latin typeface="Calibri"/>
                <a:cs typeface="Calibri"/>
              </a:rPr>
              <a:t>: </a:t>
            </a:r>
            <a:r>
              <a:rPr lang="sl-SI" err="1">
                <a:latin typeface="Calibri"/>
                <a:cs typeface="Calibri"/>
              </a:rPr>
              <a:t>Ferða- og </a:t>
            </a:r>
            <a:r>
              <a:rPr lang="sl-SI">
                <a:latin typeface="Calibri"/>
                <a:cs typeface="Calibri"/>
              </a:rPr>
              <a:t>búgarður </a:t>
            </a:r>
            <a:r>
              <a:rPr lang="sl-SI" err="1">
                <a:latin typeface="Calibri"/>
                <a:cs typeface="Calibri"/>
              </a:rPr>
              <a:t>Pomona</a:t>
            </a:r>
            <a:r>
              <a:rPr lang="sl-SI">
                <a:latin typeface="Calibri"/>
                <a:cs typeface="Calibri"/>
              </a:rPr>
              <a:t>, </a:t>
            </a:r>
            <a:r>
              <a:rPr lang="sl-SI" err="1">
                <a:latin typeface="Calibri"/>
                <a:cs typeface="Calibri"/>
              </a:rPr>
              <a:t>Slóvenía</a:t>
            </a:r>
            <a:endParaRPr lang="sl-SI" err="1"/>
          </a:p>
        </p:txBody>
      </p:sp>
    </p:spTree>
    <p:extLst>
      <p:ext uri="{BB962C8B-B14F-4D97-AF65-F5344CB8AC3E}">
        <p14:creationId xmlns:p14="http://schemas.microsoft.com/office/powerpoint/2010/main" val="20384971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DD9F4-418F-AE82-173D-81025E34528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5540D86-9D82-7426-C28C-CFD1B783953C}"/>
              </a:ext>
            </a:extLst>
          </p:cNvPr>
          <p:cNvSpPr>
            <a:spLocks noGrp="1"/>
          </p:cNvSpPr>
          <p:nvPr>
            <p:ph type="body" sz="quarter" idx="32"/>
          </p:nvPr>
        </p:nvSpPr>
        <p:spPr>
          <a:xfrm>
            <a:off x="367498" y="1563036"/>
            <a:ext cx="7100328" cy="2422612"/>
          </a:xfrm>
        </p:spPr>
        <p:txBody>
          <a:bodyPr/>
          <a:lstStyle/>
          <a:p>
            <a:pPr>
              <a:lnSpc>
                <a:spcPct val="100000"/>
              </a:lnSpc>
            </a:pPr>
            <a:r>
              <a:rPr lang="en-IE">
                <a:latin typeface="Calibri"/>
                <a:ea typeface="Open Sans"/>
                <a:cs typeface="Calibri"/>
              </a:rPr>
              <a:t>Fjöldi rannsókna hefur staðfest tengslin milli andrúmslofts gististaða og tryggðar, munnmæla og þeirrar auknu virði sem notendur viðurkenna í gistivalinu sínu. Vistleg sönnunargögn veita áþreifanleika. Þetta gerir það að mikilvægu atriði í markaðsvefnum og mikilvægan þátt í skilningi viðskiptavina á þjónustunni. Ferða- og búgarðurinn Pomona er byggður í hefðbundnum sveitastíl og auglýsir sig sem slíkan, og fær háar einkunnir og jákvæðar umsagnir um andrúmsloft, mat og gestrisni. Janko </a:t>
            </a:r>
            <a:r>
              <a:rPr lang="en-IE" err="1">
                <a:latin typeface="Calibri"/>
                <a:ea typeface="Open Sans"/>
                <a:cs typeface="Calibri"/>
              </a:rPr>
              <a:t>Zupanec </a:t>
            </a:r>
            <a:r>
              <a:rPr lang="en-IE">
                <a:latin typeface="Calibri"/>
                <a:ea typeface="Open Sans"/>
                <a:cs typeface="Calibri"/>
              </a:rPr>
              <a:t>er eigandi Pomona. Hann hefur stöðugt bætt sögu búgarðsins með nýjum viðbótum ár hvert, oft með því að nýta sér evrópsk styrki til að fjármagna þessi verkefni. Virðing fyrir gestum er grundvallaratriði í ferðaþjónustu og gestrisni. Helstu atriði eru:</a:t>
            </a:r>
            <a:endParaRPr lang="en-IE">
              <a:ea typeface="Open Sans"/>
            </a:endParaRPr>
          </a:p>
          <a:p>
            <a:pPr>
              <a:lnSpc>
                <a:spcPct val="100000"/>
              </a:lnSpc>
            </a:pPr>
            <a:r>
              <a:rPr lang="en-IE">
                <a:latin typeface="Calibri"/>
                <a:ea typeface="Open Sans"/>
                <a:cs typeface="Calibri"/>
              </a:rPr>
              <a:t>- Agi og kurteisi: Gestir meta það mikils að vera boðnir velkomnir, fá bros og aðstoð.</a:t>
            </a:r>
          </a:p>
          <a:p>
            <a:pPr>
              <a:lnSpc>
                <a:spcPct val="100000"/>
              </a:lnSpc>
            </a:pPr>
            <a:r>
              <a:rPr lang="en-IE">
                <a:latin typeface="Calibri"/>
                <a:ea typeface="Open Sans"/>
                <a:cs typeface="Calibri"/>
              </a:rPr>
              <a:t>- Sveigjanleiki: Gestgjafar ættu að aðlaga sig að þörfum og óskum gesta, þar á meðal að breyta þjónustu.</a:t>
            </a:r>
            <a:endParaRPr lang="en-IE">
              <a:ea typeface="Open Sans"/>
            </a:endParaRPr>
          </a:p>
          <a:p>
            <a:pPr>
              <a:lnSpc>
                <a:spcPct val="100000"/>
              </a:lnSpc>
            </a:pPr>
            <a:r>
              <a:rPr lang="en-IE">
                <a:latin typeface="Calibri"/>
                <a:ea typeface="Open Sans"/>
                <a:cs typeface="Calibri"/>
              </a:rPr>
              <a:t>- Hreinlæti: Gestir gera ráð fyrir hreinum og snyrtilegum herbergjum til að tryggja þægindi.</a:t>
            </a:r>
          </a:p>
          <a:p>
            <a:pPr>
              <a:lnSpc>
                <a:spcPct val="100000"/>
              </a:lnSpc>
            </a:pPr>
            <a:r>
              <a:rPr lang="en-IE">
                <a:latin typeface="Calibri"/>
                <a:ea typeface="Open Sans"/>
                <a:cs typeface="Calibri"/>
              </a:rPr>
              <a:t>- Nauðsynlegt er að virða einkalíf og persónulegt rými gesta.</a:t>
            </a:r>
          </a:p>
          <a:p>
            <a:pPr>
              <a:lnSpc>
                <a:spcPct val="100000"/>
              </a:lnSpc>
            </a:pPr>
            <a:endParaRPr lang="en-IE">
              <a:latin typeface="Calibri"/>
              <a:ea typeface="Open Sans"/>
              <a:cs typeface="Calibri"/>
            </a:endParaRPr>
          </a:p>
          <a:p>
            <a:pPr>
              <a:lnSpc>
                <a:spcPct val="100000"/>
              </a:lnSpc>
            </a:pPr>
            <a:r>
              <a:rPr lang="en-IE">
                <a:latin typeface="Calibri"/>
                <a:ea typeface="Open Sans"/>
                <a:cs typeface="Calibri"/>
              </a:rPr>
              <a:t>Nýr útsýnispallur var nýlega opnaður á ferðaeykinni Pomona, nálægt </a:t>
            </a:r>
            <a:r>
              <a:rPr lang="en-IE" err="1">
                <a:latin typeface="Calibri"/>
                <a:ea typeface="Open Sans"/>
                <a:cs typeface="Calibri"/>
              </a:rPr>
              <a:t>Rogaška Slatina</a:t>
            </a:r>
            <a:r>
              <a:rPr lang="en-IE">
                <a:latin typeface="Calibri"/>
                <a:ea typeface="Open Sans"/>
                <a:cs typeface="Calibri"/>
              </a:rPr>
              <a:t>. Turninn er 25 m hár og jafnhátt og útsýnispallurinn á </a:t>
            </a:r>
            <a:r>
              <a:rPr lang="en-IE" err="1">
                <a:latin typeface="Calibri"/>
                <a:ea typeface="Open Sans"/>
                <a:cs typeface="Calibri"/>
              </a:rPr>
              <a:t>Rogla</a:t>
            </a:r>
            <a:r>
              <a:rPr lang="en-IE">
                <a:latin typeface="Calibri"/>
                <a:ea typeface="Open Sans"/>
                <a:cs typeface="Calibri"/>
              </a:rPr>
              <a:t>. </a:t>
            </a:r>
            <a:endParaRPr lang="en-US"/>
          </a:p>
        </p:txBody>
      </p:sp>
      <p:sp>
        <p:nvSpPr>
          <p:cNvPr id="11" name="Text Placeholder 10">
            <a:extLst>
              <a:ext uri="{FF2B5EF4-FFF2-40B4-BE49-F238E27FC236}">
                <a16:creationId xmlns:a16="http://schemas.microsoft.com/office/drawing/2014/main" id="{73AB3D3A-CDFB-9173-F9D5-B6E3CD5010B8}"/>
              </a:ext>
            </a:extLst>
          </p:cNvPr>
          <p:cNvSpPr>
            <a:spLocks noGrp="1"/>
          </p:cNvSpPr>
          <p:nvPr>
            <p:ph type="body" sz="quarter" idx="40"/>
          </p:nvPr>
        </p:nvSpPr>
        <p:spPr>
          <a:xfrm>
            <a:off x="4154769" y="5447668"/>
            <a:ext cx="3315888" cy="1847516"/>
          </a:xfrm>
        </p:spPr>
        <p:txBody>
          <a:bodyPr vert="horz" lIns="91440" tIns="45720" rIns="91440" bIns="45720" rtlCol="0" anchor="t">
            <a:noAutofit/>
          </a:bodyPr>
          <a:lstStyle/>
          <a:p>
            <a:r>
              <a:rPr lang="en-US">
                <a:solidFill>
                  <a:srgbClr val="FFFFFF"/>
                </a:solidFill>
                <a:latin typeface="Calibri"/>
                <a:cs typeface="Calibri"/>
              </a:rPr>
              <a:t>Andrúmsloftið og maturinn á Pomona voru framúrskarandi. Ógleymanleg upplifun með framúrskarandi þjónustu. Fimm stjörnur!</a:t>
            </a:r>
            <a:endParaRPr lang="sl-SI"/>
          </a:p>
        </p:txBody>
      </p:sp>
      <p:sp>
        <p:nvSpPr>
          <p:cNvPr id="2" name="Slide Number Placeholder 1">
            <a:extLst>
              <a:ext uri="{FF2B5EF4-FFF2-40B4-BE49-F238E27FC236}">
                <a16:creationId xmlns:a16="http://schemas.microsoft.com/office/drawing/2014/main" id="{E214F589-331F-0183-7F71-200861A5160D}"/>
              </a:ext>
            </a:extLst>
          </p:cNvPr>
          <p:cNvSpPr>
            <a:spLocks noGrp="1"/>
          </p:cNvSpPr>
          <p:nvPr>
            <p:ph type="sldNum" sz="quarter" idx="4"/>
          </p:nvPr>
        </p:nvSpPr>
        <p:spPr/>
        <p:txBody>
          <a:bodyPr/>
          <a:lstStyle/>
          <a:p>
            <a:fld id="{9C527BFA-2C0E-4CEC-B6A5-913A56FEF4B4}" type="slidenum">
              <a:rPr lang="fr-CA" smtClean="0"/>
              <a:t>117</a:t>
            </a:fld>
            <a:endParaRPr lang="fr-CA"/>
          </a:p>
        </p:txBody>
      </p:sp>
      <p:sp>
        <p:nvSpPr>
          <p:cNvPr id="3" name="Text Placeholder 2">
            <a:extLst>
              <a:ext uri="{FF2B5EF4-FFF2-40B4-BE49-F238E27FC236}">
                <a16:creationId xmlns:a16="http://schemas.microsoft.com/office/drawing/2014/main" id="{527D0D3B-F39C-9B37-64C0-42C5686A0F71}"/>
              </a:ext>
            </a:extLst>
          </p:cNvPr>
          <p:cNvSpPr>
            <a:spLocks noGrp="1"/>
          </p:cNvSpPr>
          <p:nvPr>
            <p:ph type="body" sz="quarter" idx="65"/>
          </p:nvPr>
        </p:nvSpPr>
        <p:spPr/>
        <p:txBody>
          <a:bodyPr/>
          <a:lstStyle/>
          <a:p>
            <a:r>
              <a:rPr lang="en-GB">
                <a:latin typeface="Calibri"/>
                <a:cs typeface="Calibri"/>
              </a:rPr>
              <a:t>Mynd: Fer</a:t>
            </a:r>
            <a:r>
              <a:rPr lang="sl-SI" err="1">
                <a:latin typeface="Calibri"/>
                <a:cs typeface="Calibri"/>
              </a:rPr>
              <a:t>ða</a:t>
            </a:r>
            <a:r>
              <a:rPr lang="en-GB">
                <a:latin typeface="Calibri"/>
                <a:cs typeface="Calibri"/>
              </a:rPr>
              <a:t>heimilið </a:t>
            </a:r>
            <a:r>
              <a:rPr lang="sl-SI" err="1">
                <a:latin typeface="Calibri"/>
                <a:cs typeface="Calibri"/>
              </a:rPr>
              <a:t>Pomona</a:t>
            </a:r>
            <a:r>
              <a:rPr lang="sl-SI">
                <a:latin typeface="Calibri"/>
                <a:cs typeface="Calibri"/>
              </a:rPr>
              <a:t>, </a:t>
            </a:r>
            <a:r>
              <a:rPr lang="sl-SI" err="1">
                <a:latin typeface="Calibri"/>
                <a:cs typeface="Calibri"/>
              </a:rPr>
              <a:t>Slóvenía</a:t>
            </a:r>
            <a:endParaRPr lang="en-GB" err="1"/>
          </a:p>
        </p:txBody>
      </p:sp>
      <p:sp>
        <p:nvSpPr>
          <p:cNvPr id="15" name="Freeform 14">
            <a:extLst>
              <a:ext uri="{FF2B5EF4-FFF2-40B4-BE49-F238E27FC236}">
                <a16:creationId xmlns:a16="http://schemas.microsoft.com/office/drawing/2014/main" id="{E0F3DC15-16F3-0F1E-9706-003333C9623E}"/>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30">
            <a:extLst>
              <a:ext uri="{FF2B5EF4-FFF2-40B4-BE49-F238E27FC236}">
                <a16:creationId xmlns:a16="http://schemas.microsoft.com/office/drawing/2014/main" id="{C5CBF39A-572E-A25F-4D16-7D4BCD243FA0}"/>
              </a:ext>
            </a:extLst>
          </p:cNvPr>
          <p:cNvSpPr/>
          <p:nvPr/>
        </p:nvSpPr>
        <p:spPr>
          <a:xfrm>
            <a:off x="5781423" y="7451251"/>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3" name="Text Placeholder 7">
            <a:extLst>
              <a:ext uri="{FF2B5EF4-FFF2-40B4-BE49-F238E27FC236}">
                <a16:creationId xmlns:a16="http://schemas.microsoft.com/office/drawing/2014/main" id="{35715BDC-55EC-AAEB-6DE5-AA1E0F1BDF18}"/>
              </a:ext>
            </a:extLst>
          </p:cNvPr>
          <p:cNvSpPr>
            <a:spLocks noGrp="1"/>
          </p:cNvSpPr>
          <p:nvPr>
            <p:ph type="body" sz="quarter" idx="33"/>
          </p:nvPr>
        </p:nvSpPr>
        <p:spPr>
          <a:xfrm>
            <a:off x="307749" y="1200241"/>
            <a:ext cx="6506617" cy="601503"/>
          </a:xfrm>
        </p:spPr>
        <p:txBody>
          <a:bodyPr/>
          <a:lstStyle/>
          <a:p>
            <a:r>
              <a:rPr lang="en-GB" sz="1800" cap="all">
                <a:latin typeface="Calibri"/>
                <a:cs typeface="Calibri"/>
              </a:rPr>
              <a:t>Áhrif áþreifanlegra sönnunargagna í þjónustumarkaðssetningu</a:t>
            </a:r>
            <a:endParaRPr lang="en-IE" sz="1800" cap="all">
              <a:solidFill>
                <a:srgbClr val="E96751"/>
              </a:solidFill>
            </a:endParaRPr>
          </a:p>
        </p:txBody>
      </p:sp>
      <p:sp>
        <p:nvSpPr>
          <p:cNvPr id="14" name="Text Placeholder 8">
            <a:extLst>
              <a:ext uri="{FF2B5EF4-FFF2-40B4-BE49-F238E27FC236}">
                <a16:creationId xmlns:a16="http://schemas.microsoft.com/office/drawing/2014/main" id="{1D9CFA3B-CDFE-CD41-2066-1FD00F963E88}"/>
              </a:ext>
            </a:extLst>
          </p:cNvPr>
          <p:cNvSpPr>
            <a:spLocks noGrp="1"/>
          </p:cNvSpPr>
          <p:nvPr>
            <p:ph type="body" sz="quarter" idx="38"/>
          </p:nvPr>
        </p:nvSpPr>
        <p:spPr>
          <a:xfrm>
            <a:off x="1268958" y="620112"/>
            <a:ext cx="6506617" cy="381311"/>
          </a:xfrm>
        </p:spPr>
        <p:txBody>
          <a:bodyPr/>
          <a:lstStyle/>
          <a:p>
            <a:r>
              <a:rPr lang="en-US" cap="all"/>
              <a:t>Áskorun</a:t>
            </a:r>
          </a:p>
        </p:txBody>
      </p:sp>
      <p:cxnSp>
        <p:nvCxnSpPr>
          <p:cNvPr id="16" name="Straight Connector 15">
            <a:extLst>
              <a:ext uri="{FF2B5EF4-FFF2-40B4-BE49-F238E27FC236}">
                <a16:creationId xmlns:a16="http://schemas.microsoft.com/office/drawing/2014/main" id="{2C9B09E9-50A7-A42A-901A-0A7225775141}"/>
              </a:ext>
            </a:extLst>
          </p:cNvPr>
          <p:cNvCxnSpPr>
            <a:cxnSpLocks/>
          </p:cNvCxnSpPr>
          <p:nvPr/>
        </p:nvCxnSpPr>
        <p:spPr>
          <a:xfrm>
            <a:off x="-12269" y="1016181"/>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52D7BDC-78AE-E4CE-2452-EC2B3768A018}"/>
              </a:ext>
            </a:extLst>
          </p:cNvPr>
          <p:cNvGrpSpPr/>
          <p:nvPr/>
        </p:nvGrpSpPr>
        <p:grpSpPr>
          <a:xfrm>
            <a:off x="209449" y="184750"/>
            <a:ext cx="953258" cy="797926"/>
            <a:chOff x="8130434" y="5055580"/>
            <a:chExt cx="1018347" cy="1051755"/>
          </a:xfrm>
          <a:solidFill>
            <a:srgbClr val="000000"/>
          </a:solidFill>
        </p:grpSpPr>
        <p:grpSp>
          <p:nvGrpSpPr>
            <p:cNvPr id="9" name="Graphic 2">
              <a:extLst>
                <a:ext uri="{FF2B5EF4-FFF2-40B4-BE49-F238E27FC236}">
                  <a16:creationId xmlns:a16="http://schemas.microsoft.com/office/drawing/2014/main" id="{FB8F0D9C-F4B7-7435-17B3-C8D10AFBDF92}"/>
                </a:ext>
              </a:extLst>
            </p:cNvPr>
            <p:cNvGrpSpPr/>
            <p:nvPr userDrawn="1"/>
          </p:nvGrpSpPr>
          <p:grpSpPr>
            <a:xfrm>
              <a:off x="8172121" y="5087188"/>
              <a:ext cx="955215" cy="342517"/>
              <a:chOff x="3752168" y="4966655"/>
              <a:chExt cx="955215" cy="342517"/>
            </a:xfrm>
            <a:grpFill/>
          </p:grpSpPr>
          <p:sp>
            <p:nvSpPr>
              <p:cNvPr id="37" name="Freeform 300">
                <a:extLst>
                  <a:ext uri="{FF2B5EF4-FFF2-40B4-BE49-F238E27FC236}">
                    <a16:creationId xmlns:a16="http://schemas.microsoft.com/office/drawing/2014/main" id="{221DE588-3EDA-8186-953D-9B7C8C833F25}"/>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38" name="Freeform 301">
                <a:extLst>
                  <a:ext uri="{FF2B5EF4-FFF2-40B4-BE49-F238E27FC236}">
                    <a16:creationId xmlns:a16="http://schemas.microsoft.com/office/drawing/2014/main" id="{5D647785-AD3D-7AC9-22B1-20CAB1F62B23}"/>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39" name="Freeform 302">
                <a:extLst>
                  <a:ext uri="{FF2B5EF4-FFF2-40B4-BE49-F238E27FC236}">
                    <a16:creationId xmlns:a16="http://schemas.microsoft.com/office/drawing/2014/main" id="{38135A32-4EA7-9190-F00D-69B51520003C}"/>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10" name="Freeform 289">
              <a:extLst>
                <a:ext uri="{FF2B5EF4-FFF2-40B4-BE49-F238E27FC236}">
                  <a16:creationId xmlns:a16="http://schemas.microsoft.com/office/drawing/2014/main" id="{37096A3D-51AE-A697-6A7A-05E6D56A40AE}"/>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12" name="Freeform 290">
              <a:extLst>
                <a:ext uri="{FF2B5EF4-FFF2-40B4-BE49-F238E27FC236}">
                  <a16:creationId xmlns:a16="http://schemas.microsoft.com/office/drawing/2014/main" id="{E1EB2C98-A07D-0457-D2D7-D67805B9A522}"/>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17" name="Freeform 291">
              <a:extLst>
                <a:ext uri="{FF2B5EF4-FFF2-40B4-BE49-F238E27FC236}">
                  <a16:creationId xmlns:a16="http://schemas.microsoft.com/office/drawing/2014/main" id="{AA66C63C-FCDD-DB00-997B-728C857E9992}"/>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18" name="Freeform 292">
              <a:extLst>
                <a:ext uri="{FF2B5EF4-FFF2-40B4-BE49-F238E27FC236}">
                  <a16:creationId xmlns:a16="http://schemas.microsoft.com/office/drawing/2014/main" id="{D5D0319B-F269-A2B6-8AF9-B00B225CA208}"/>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9" name="Freeform 293">
              <a:extLst>
                <a:ext uri="{FF2B5EF4-FFF2-40B4-BE49-F238E27FC236}">
                  <a16:creationId xmlns:a16="http://schemas.microsoft.com/office/drawing/2014/main" id="{C447A3FA-ECB1-737E-1897-E3B41EBF8BD3}"/>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31" name="Freeform 294">
              <a:extLst>
                <a:ext uri="{FF2B5EF4-FFF2-40B4-BE49-F238E27FC236}">
                  <a16:creationId xmlns:a16="http://schemas.microsoft.com/office/drawing/2014/main" id="{D5DB2C5E-A4DA-0EAA-E380-A129F537E1E8}"/>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32" name="Freeform 295">
              <a:extLst>
                <a:ext uri="{FF2B5EF4-FFF2-40B4-BE49-F238E27FC236}">
                  <a16:creationId xmlns:a16="http://schemas.microsoft.com/office/drawing/2014/main" id="{82FF8B5D-3FEF-00F1-F21A-A28711ECF4CB}"/>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33" name="Freeform 296">
              <a:extLst>
                <a:ext uri="{FF2B5EF4-FFF2-40B4-BE49-F238E27FC236}">
                  <a16:creationId xmlns:a16="http://schemas.microsoft.com/office/drawing/2014/main" id="{F2B32FEC-31EC-89E0-99DC-9B3064FCA6EF}"/>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34" name="Freeform 297">
              <a:extLst>
                <a:ext uri="{FF2B5EF4-FFF2-40B4-BE49-F238E27FC236}">
                  <a16:creationId xmlns:a16="http://schemas.microsoft.com/office/drawing/2014/main" id="{1CB2FB09-3980-ED31-29AC-76C4E89F0BA2}"/>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35" name="Freeform 298">
              <a:extLst>
                <a:ext uri="{FF2B5EF4-FFF2-40B4-BE49-F238E27FC236}">
                  <a16:creationId xmlns:a16="http://schemas.microsoft.com/office/drawing/2014/main" id="{DC939E71-7739-0960-E0F4-86C32FE93413}"/>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36" name="Freeform 299">
              <a:extLst>
                <a:ext uri="{FF2B5EF4-FFF2-40B4-BE49-F238E27FC236}">
                  <a16:creationId xmlns:a16="http://schemas.microsoft.com/office/drawing/2014/main" id="{FDDBD75B-445B-AC9D-E732-D006C6FCAE4F}"/>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21" name="Picture Placeholder 20">
            <a:extLst>
              <a:ext uri="{FF2B5EF4-FFF2-40B4-BE49-F238E27FC236}">
                <a16:creationId xmlns:a16="http://schemas.microsoft.com/office/drawing/2014/main" id="{16EAFA4C-1034-4CC1-83BE-0F637F9F11E5}"/>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2697423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578D4-7B8B-2655-73D5-E171FB743C5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7467B91-E8FD-68C2-BEF7-551750CF1DB2}"/>
              </a:ext>
            </a:extLst>
          </p:cNvPr>
          <p:cNvSpPr>
            <a:spLocks noGrp="1"/>
          </p:cNvSpPr>
          <p:nvPr>
            <p:ph type="body" sz="quarter" idx="32"/>
          </p:nvPr>
        </p:nvSpPr>
        <p:spPr>
          <a:xfrm>
            <a:off x="3883745" y="308983"/>
            <a:ext cx="3270634" cy="4069540"/>
          </a:xfrm>
        </p:spPr>
        <p:txBody>
          <a:bodyPr/>
          <a:lstStyle/>
          <a:p>
            <a:r>
              <a:rPr lang="en-US" sz="1200">
                <a:latin typeface="Calibri"/>
                <a:ea typeface="Open Sans"/>
                <a:cs typeface="Calibri"/>
              </a:rPr>
              <a:t>Ferða- og búgarðurinn Pomona er byggður í hefðbundnum sveitastíl og kynnir sig sem slíkan, og fær háar einkunnir og jákvæðar umsagnir um andrúmsloft, mat og gestrisni. Janko Zupanec er eigandi Pomona. Hann bætir sífellt við sögu búgarðsins með nýjum viðbótum ár hvert, oft með því að nýta sér evrópsk styrki til að fjármagna þessi verkefni.</a:t>
            </a:r>
            <a:endParaRPr lang="sl-SI" sz="1200"/>
          </a:p>
          <a:p>
            <a:r>
              <a:rPr lang="en-US" sz="1200">
                <a:latin typeface="Calibri"/>
                <a:ea typeface="Open Sans"/>
                <a:cs typeface="Calibri"/>
              </a:rPr>
              <a:t>Virðing fyrir gestum er grundvallaratriði í ferðaþjónustu og gestrisni. Helstu atriði eru:</a:t>
            </a:r>
            <a:endParaRPr lang="en-US"/>
          </a:p>
          <a:p>
            <a:r>
              <a:rPr lang="en-US" sz="1200">
                <a:latin typeface="Calibri"/>
                <a:ea typeface="Open Sans"/>
                <a:cs typeface="Calibri"/>
              </a:rPr>
              <a:t>- Agi og kurteisi: Gestir meta það að vera boðnir velkomnir, fá bros og aðstoð.</a:t>
            </a:r>
            <a:endParaRPr lang="en-US"/>
          </a:p>
          <a:p>
            <a:r>
              <a:rPr lang="en-US" sz="1200">
                <a:latin typeface="Calibri"/>
                <a:ea typeface="Open Sans"/>
                <a:cs typeface="Calibri"/>
              </a:rPr>
              <a:t>- Sveigjanleiki: Gestgjafar ættu að aðlaga sig að þörfum og óskum gesta, þar á meðal að breyta þjónustu.</a:t>
            </a:r>
            <a:endParaRPr lang="en-US" sz="1200"/>
          </a:p>
          <a:p>
            <a:r>
              <a:rPr lang="en-US" sz="1200">
                <a:latin typeface="Calibri"/>
                <a:ea typeface="Open Sans"/>
                <a:cs typeface="Calibri"/>
              </a:rPr>
              <a:t>- Hreinlæti: Gestir gera ráð fyrir hreinum og snyrtilegum herbergjum til þæginda.</a:t>
            </a:r>
            <a:endParaRPr lang="en-US" sz="1200"/>
          </a:p>
          <a:p>
            <a:r>
              <a:rPr lang="en-US" sz="1200">
                <a:latin typeface="Calibri"/>
                <a:ea typeface="Open Sans"/>
                <a:cs typeface="Calibri"/>
              </a:rPr>
              <a:t>- Nauðsynlegt er að virða einkalíf og persónulegt rými gesta.</a:t>
            </a:r>
            <a:endParaRPr lang="en-US" sz="1200"/>
          </a:p>
          <a:p>
            <a:endParaRPr lang="en-US">
              <a:ea typeface="Open Sans"/>
            </a:endParaRPr>
          </a:p>
          <a:p>
            <a:pPr>
              <a:lnSpc>
                <a:spcPct val="100000"/>
              </a:lnSpc>
            </a:pPr>
            <a:endParaRPr lang="en-US">
              <a:latin typeface="Calibri"/>
              <a:ea typeface="Open Sans"/>
              <a:cs typeface="Calibri"/>
            </a:endParaRPr>
          </a:p>
        </p:txBody>
      </p:sp>
      <p:sp>
        <p:nvSpPr>
          <p:cNvPr id="12" name="Text Placeholder 11">
            <a:extLst>
              <a:ext uri="{FF2B5EF4-FFF2-40B4-BE49-F238E27FC236}">
                <a16:creationId xmlns:a16="http://schemas.microsoft.com/office/drawing/2014/main" id="{E81CF903-FBFB-1884-1BE2-9259FAB62B20}"/>
              </a:ext>
            </a:extLst>
          </p:cNvPr>
          <p:cNvSpPr>
            <a:spLocks noGrp="1"/>
          </p:cNvSpPr>
          <p:nvPr>
            <p:ph type="body" sz="quarter" idx="36"/>
          </p:nvPr>
        </p:nvSpPr>
        <p:spPr>
          <a:xfrm>
            <a:off x="1054522" y="98940"/>
            <a:ext cx="3141465" cy="385564"/>
          </a:xfrm>
        </p:spPr>
        <p:txBody>
          <a:bodyPr/>
          <a:lstStyle/>
          <a:p>
            <a:r>
              <a:rPr lang="en-US" cap="all"/>
              <a:t>Lausn</a:t>
            </a:r>
          </a:p>
        </p:txBody>
      </p:sp>
      <p:sp>
        <p:nvSpPr>
          <p:cNvPr id="14" name="Text Placeholder 13">
            <a:extLst>
              <a:ext uri="{FF2B5EF4-FFF2-40B4-BE49-F238E27FC236}">
                <a16:creationId xmlns:a16="http://schemas.microsoft.com/office/drawing/2014/main" id="{07B3890B-4011-4854-C822-6A008E6E138A}"/>
              </a:ext>
            </a:extLst>
          </p:cNvPr>
          <p:cNvSpPr>
            <a:spLocks noGrp="1"/>
          </p:cNvSpPr>
          <p:nvPr>
            <p:ph type="body" sz="quarter" idx="40"/>
          </p:nvPr>
        </p:nvSpPr>
        <p:spPr/>
        <p:txBody>
          <a:bodyPr vert="horz" lIns="91440" tIns="45720" rIns="91440" bIns="45720" rtlCol="0" anchor="t">
            <a:noAutofit/>
          </a:bodyPr>
          <a:lstStyle/>
          <a:p>
            <a:r>
              <a:rPr lang="en-US">
                <a:solidFill>
                  <a:srgbClr val="FFFFFF"/>
                </a:solidFill>
                <a:latin typeface="Calibri"/>
                <a:cs typeface="Calibri"/>
              </a:rPr>
              <a:t>Það er stórkostlegur staður í hjarta náttúrunnar</a:t>
            </a:r>
            <a:endParaRPr lang="en-US"/>
          </a:p>
        </p:txBody>
      </p:sp>
      <p:sp>
        <p:nvSpPr>
          <p:cNvPr id="2" name="Text Placeholder 1">
            <a:extLst>
              <a:ext uri="{FF2B5EF4-FFF2-40B4-BE49-F238E27FC236}">
                <a16:creationId xmlns:a16="http://schemas.microsoft.com/office/drawing/2014/main" id="{3391187D-5088-F4B6-8DAC-E597514BF56F}"/>
              </a:ext>
            </a:extLst>
          </p:cNvPr>
          <p:cNvSpPr>
            <a:spLocks noGrp="1"/>
          </p:cNvSpPr>
          <p:nvPr>
            <p:ph type="body" sz="quarter" idx="65"/>
          </p:nvPr>
        </p:nvSpPr>
        <p:spPr/>
        <p:txBody>
          <a:bodyPr/>
          <a:lstStyle/>
          <a:p>
            <a:r>
              <a:rPr lang="en-GB">
                <a:latin typeface="Calibri"/>
                <a:cs typeface="Calibri"/>
              </a:rPr>
              <a:t>Mynd: Ferða- og búgarður Pomona, Slóvenía</a:t>
            </a:r>
            <a:endParaRPr lang="fr-FR"/>
          </a:p>
        </p:txBody>
      </p:sp>
      <p:sp>
        <p:nvSpPr>
          <p:cNvPr id="18" name="Freeform 17">
            <a:extLst>
              <a:ext uri="{FF2B5EF4-FFF2-40B4-BE49-F238E27FC236}">
                <a16:creationId xmlns:a16="http://schemas.microsoft.com/office/drawing/2014/main" id="{29154277-6FF2-D31C-8F13-A6743F5ED14B}"/>
              </a:ext>
            </a:extLst>
          </p:cNvPr>
          <p:cNvSpPr/>
          <p:nvPr/>
        </p:nvSpPr>
        <p:spPr>
          <a:xfrm>
            <a:off x="4618826" y="7836305"/>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0EB1C9CF-108B-7A8E-1E95-3A6A0E6E4E3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118</a:t>
            </a:fld>
            <a:endParaRPr lang="fr-CA"/>
          </a:p>
        </p:txBody>
      </p:sp>
      <p:sp>
        <p:nvSpPr>
          <p:cNvPr id="6" name="Text Placeholder 11">
            <a:extLst>
              <a:ext uri="{FF2B5EF4-FFF2-40B4-BE49-F238E27FC236}">
                <a16:creationId xmlns:a16="http://schemas.microsoft.com/office/drawing/2014/main" id="{4A87C28F-4641-90D3-2BFE-7F481B6186E5}"/>
              </a:ext>
            </a:extLst>
          </p:cNvPr>
          <p:cNvSpPr txBox="1">
            <a:spLocks/>
          </p:cNvSpPr>
          <p:nvPr/>
        </p:nvSpPr>
        <p:spPr>
          <a:xfrm>
            <a:off x="4955801" y="3475046"/>
            <a:ext cx="3141465" cy="385564"/>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cap="all">
                <a:solidFill>
                  <a:srgbClr val="EC7C69"/>
                </a:solidFill>
              </a:rPr>
              <a:t>Niðurstaða</a:t>
            </a:r>
          </a:p>
        </p:txBody>
      </p:sp>
      <p:cxnSp>
        <p:nvCxnSpPr>
          <p:cNvPr id="7" name="Straight Connector 6">
            <a:extLst>
              <a:ext uri="{FF2B5EF4-FFF2-40B4-BE49-F238E27FC236}">
                <a16:creationId xmlns:a16="http://schemas.microsoft.com/office/drawing/2014/main" id="{B0441547-EDAF-271B-BBC8-E88F7AF90F61}"/>
              </a:ext>
            </a:extLst>
          </p:cNvPr>
          <p:cNvCxnSpPr>
            <a:cxnSpLocks/>
          </p:cNvCxnSpPr>
          <p:nvPr/>
        </p:nvCxnSpPr>
        <p:spPr>
          <a:xfrm>
            <a:off x="3946614" y="4237527"/>
            <a:ext cx="3265986" cy="0"/>
          </a:xfrm>
          <a:prstGeom prst="line">
            <a:avLst/>
          </a:prstGeom>
          <a:ln w="22225">
            <a:solidFill>
              <a:srgbClr val="EC7C69"/>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0133E6D-0D9C-0374-3E58-85B42361B408}"/>
              </a:ext>
            </a:extLst>
          </p:cNvPr>
          <p:cNvSpPr txBox="1">
            <a:spLocks/>
          </p:cNvSpPr>
          <p:nvPr/>
        </p:nvSpPr>
        <p:spPr>
          <a:xfrm>
            <a:off x="3953364" y="4239607"/>
            <a:ext cx="3462906" cy="406954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US" sz="1600" b="1" cap="all">
                <a:solidFill>
                  <a:srgbClr val="EC7C69"/>
                </a:solidFill>
                <a:latin typeface="Calibri"/>
                <a:cs typeface="Calibri"/>
              </a:rPr>
              <a:t>Smíði áhorfsturns sem hluti af fræðsluleiðinni "Ganga meðal stofnanna".</a:t>
            </a:r>
            <a:endParaRPr lang="sl-SI" cap="all"/>
          </a:p>
          <a:p>
            <a:pPr>
              <a:lnSpc>
                <a:spcPct val="100000"/>
              </a:lnSpc>
            </a:pPr>
            <a:endParaRPr lang="en-US" sz="1600" b="1">
              <a:solidFill>
                <a:srgbClr val="EC7C69"/>
              </a:solidFill>
            </a:endParaRPr>
          </a:p>
          <a:p>
            <a:pPr>
              <a:lnSpc>
                <a:spcPct val="100000"/>
              </a:lnSpc>
            </a:pPr>
            <a:r>
              <a:rPr lang="en-US">
                <a:latin typeface="Calibri"/>
                <a:ea typeface="Open Sans"/>
                <a:cs typeface="Calibri"/>
              </a:rPr>
              <a:t>Nýr útsýnispallur var nýlega opnaður á ferðabúgarðinum Pomona, nálægt </a:t>
            </a:r>
            <a:r>
              <a:rPr lang="en-US" err="1">
                <a:latin typeface="Calibri"/>
                <a:ea typeface="Open Sans"/>
                <a:cs typeface="Calibri"/>
              </a:rPr>
              <a:t>Rogaška Slatina</a:t>
            </a:r>
            <a:r>
              <a:rPr lang="en-US">
                <a:latin typeface="Calibri"/>
                <a:ea typeface="Open Sans"/>
                <a:cs typeface="Calibri"/>
              </a:rPr>
              <a:t>. Turninn er 25 m hár og jafnháttur og útsýnispallurinn á </a:t>
            </a:r>
            <a:r>
              <a:rPr lang="en-US" err="1">
                <a:latin typeface="Calibri"/>
                <a:ea typeface="Open Sans"/>
                <a:cs typeface="Calibri"/>
              </a:rPr>
              <a:t>Rogla</a:t>
            </a:r>
            <a:r>
              <a:rPr lang="en-US">
                <a:latin typeface="Calibri"/>
                <a:ea typeface="Open Sans"/>
                <a:cs typeface="Calibri"/>
              </a:rPr>
              <a:t>. Turninn er hluti af nýrri ferðaleið sem býður gestum upp á ekta tengingu við náttúruna og umhverfið. Verkefnið var fjármagnað með evrópskri styrkfjárhæð upp á 380.000 evrur.</a:t>
            </a:r>
            <a:endParaRPr lang="en-US"/>
          </a:p>
          <a:p>
            <a:pPr>
              <a:lnSpc>
                <a:spcPct val="100000"/>
              </a:lnSpc>
            </a:pPr>
            <a:r>
              <a:rPr lang="en-US">
                <a:latin typeface="Calibri"/>
                <a:ea typeface="Open Sans"/>
                <a:cs typeface="Calibri"/>
              </a:rPr>
              <a:t>.</a:t>
            </a:r>
            <a:endParaRPr lang="en-US"/>
          </a:p>
          <a:p>
            <a:pPr>
              <a:lnSpc>
                <a:spcPct val="100000"/>
              </a:lnSpc>
            </a:pPr>
            <a:endParaRPr lang="en-US">
              <a:ea typeface="Open Sans"/>
            </a:endParaRPr>
          </a:p>
        </p:txBody>
      </p:sp>
      <p:cxnSp>
        <p:nvCxnSpPr>
          <p:cNvPr id="10" name="Straight Connector 9">
            <a:extLst>
              <a:ext uri="{FF2B5EF4-FFF2-40B4-BE49-F238E27FC236}">
                <a16:creationId xmlns:a16="http://schemas.microsoft.com/office/drawing/2014/main" id="{10EEF6CE-A1C9-6B6B-49DC-2DE71C83C6EC}"/>
              </a:ext>
            </a:extLst>
          </p:cNvPr>
          <p:cNvCxnSpPr>
            <a:cxnSpLocks/>
          </p:cNvCxnSpPr>
          <p:nvPr/>
        </p:nvCxnSpPr>
        <p:spPr>
          <a:xfrm>
            <a:off x="295794" y="9198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8D7D1CB-732A-E4F2-8F1B-A38CC129DEDF}"/>
              </a:ext>
            </a:extLst>
          </p:cNvPr>
          <p:cNvSpPr txBox="1"/>
          <p:nvPr/>
        </p:nvSpPr>
        <p:spPr>
          <a:xfrm>
            <a:off x="229690" y="6144636"/>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sp>
        <p:nvSpPr>
          <p:cNvPr id="19" name="TextBox 18">
            <a:extLst>
              <a:ext uri="{FF2B5EF4-FFF2-40B4-BE49-F238E27FC236}">
                <a16:creationId xmlns:a16="http://schemas.microsoft.com/office/drawing/2014/main" id="{E5EF2393-49A0-24D4-5F56-C15CDE0FB89A}"/>
              </a:ext>
            </a:extLst>
          </p:cNvPr>
          <p:cNvSpPr txBox="1"/>
          <p:nvPr/>
        </p:nvSpPr>
        <p:spPr>
          <a:xfrm>
            <a:off x="361874" y="1077536"/>
            <a:ext cx="3367872" cy="646331"/>
          </a:xfrm>
          <a:prstGeom prst="rect">
            <a:avLst/>
          </a:prstGeom>
          <a:noFill/>
        </p:spPr>
        <p:txBody>
          <a:bodyPr wrap="square" lIns="91440" tIns="45720" rIns="91440" bIns="45720" rtlCol="0" anchor="t">
            <a:spAutoFit/>
          </a:bodyPr>
          <a:lstStyle/>
          <a:p>
            <a:r>
              <a:rPr lang="en-US" cap="all">
                <a:solidFill>
                  <a:schemeClr val="bg1"/>
                </a:solidFill>
                <a:latin typeface="Calibri"/>
                <a:cs typeface="Calibri"/>
              </a:rPr>
              <a:t>Stefna að gæðum þjónustunnar</a:t>
            </a:r>
            <a:endParaRPr lang="sl-SI" cap="all"/>
          </a:p>
        </p:txBody>
      </p:sp>
      <p:grpSp>
        <p:nvGrpSpPr>
          <p:cNvPr id="4" name="Group 3">
            <a:extLst>
              <a:ext uri="{FF2B5EF4-FFF2-40B4-BE49-F238E27FC236}">
                <a16:creationId xmlns:a16="http://schemas.microsoft.com/office/drawing/2014/main" id="{29A600E5-462D-3532-D832-4D18E55528EE}"/>
              </a:ext>
            </a:extLst>
          </p:cNvPr>
          <p:cNvGrpSpPr/>
          <p:nvPr/>
        </p:nvGrpSpPr>
        <p:grpSpPr>
          <a:xfrm>
            <a:off x="361874" y="116201"/>
            <a:ext cx="695991" cy="650235"/>
            <a:chOff x="8736336" y="773976"/>
            <a:chExt cx="925001" cy="925018"/>
          </a:xfrm>
        </p:grpSpPr>
        <p:grpSp>
          <p:nvGrpSpPr>
            <p:cNvPr id="5" name="Graphic 2">
              <a:extLst>
                <a:ext uri="{FF2B5EF4-FFF2-40B4-BE49-F238E27FC236}">
                  <a16:creationId xmlns:a16="http://schemas.microsoft.com/office/drawing/2014/main" id="{8EE8AAF3-1381-10CA-05A1-25818A1DD755}"/>
                </a:ext>
              </a:extLst>
            </p:cNvPr>
            <p:cNvGrpSpPr/>
            <p:nvPr/>
          </p:nvGrpSpPr>
          <p:grpSpPr>
            <a:xfrm>
              <a:off x="8736336" y="773976"/>
              <a:ext cx="925001" cy="925018"/>
              <a:chOff x="8736336" y="773976"/>
              <a:chExt cx="925001" cy="925018"/>
            </a:xfrm>
            <a:solidFill>
              <a:srgbClr val="010101"/>
            </a:solidFill>
          </p:grpSpPr>
          <p:sp>
            <p:nvSpPr>
              <p:cNvPr id="15" name="Freeform 306">
                <a:extLst>
                  <a:ext uri="{FF2B5EF4-FFF2-40B4-BE49-F238E27FC236}">
                    <a16:creationId xmlns:a16="http://schemas.microsoft.com/office/drawing/2014/main" id="{FF15B66C-E933-D06C-165B-495EBB65E5F9}"/>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07">
                <a:extLst>
                  <a:ext uri="{FF2B5EF4-FFF2-40B4-BE49-F238E27FC236}">
                    <a16:creationId xmlns:a16="http://schemas.microsoft.com/office/drawing/2014/main" id="{360E870E-8A7F-2C0A-1471-0C9C54827EB6}"/>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08">
                <a:extLst>
                  <a:ext uri="{FF2B5EF4-FFF2-40B4-BE49-F238E27FC236}">
                    <a16:creationId xmlns:a16="http://schemas.microsoft.com/office/drawing/2014/main" id="{54E2D8C5-0697-4E40-8066-0526D822678A}"/>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09">
                <a:extLst>
                  <a:ext uri="{FF2B5EF4-FFF2-40B4-BE49-F238E27FC236}">
                    <a16:creationId xmlns:a16="http://schemas.microsoft.com/office/drawing/2014/main" id="{9F01C2D3-85FA-080B-CB32-D1EC12C1AF0B}"/>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10">
                <a:extLst>
                  <a:ext uri="{FF2B5EF4-FFF2-40B4-BE49-F238E27FC236}">
                    <a16:creationId xmlns:a16="http://schemas.microsoft.com/office/drawing/2014/main" id="{62E08BC4-1992-CF01-3B93-940A482C704D}"/>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11">
                <a:extLst>
                  <a:ext uri="{FF2B5EF4-FFF2-40B4-BE49-F238E27FC236}">
                    <a16:creationId xmlns:a16="http://schemas.microsoft.com/office/drawing/2014/main" id="{7ED8102C-0FA5-4D48-BB6C-D0B880018EEF}"/>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12">
                <a:extLst>
                  <a:ext uri="{FF2B5EF4-FFF2-40B4-BE49-F238E27FC236}">
                    <a16:creationId xmlns:a16="http://schemas.microsoft.com/office/drawing/2014/main" id="{A27C4480-6F2D-242D-385C-930A930989D9}"/>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Freeform 304">
              <a:extLst>
                <a:ext uri="{FF2B5EF4-FFF2-40B4-BE49-F238E27FC236}">
                  <a16:creationId xmlns:a16="http://schemas.microsoft.com/office/drawing/2014/main" id="{4C59154B-F179-4AF4-E016-8025D0D80B59}"/>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5">
              <a:extLst>
                <a:ext uri="{FF2B5EF4-FFF2-40B4-BE49-F238E27FC236}">
                  <a16:creationId xmlns:a16="http://schemas.microsoft.com/office/drawing/2014/main" id="{0E4A910F-7ED5-A28B-EB17-0D0BBFD71AC8}"/>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Freeform 301">
            <a:extLst>
              <a:ext uri="{FF2B5EF4-FFF2-40B4-BE49-F238E27FC236}">
                <a16:creationId xmlns:a16="http://schemas.microsoft.com/office/drawing/2014/main" id="{5E5C42AA-E9B7-A49A-AC74-0E8A8287E308}"/>
              </a:ext>
            </a:extLst>
          </p:cNvPr>
          <p:cNvSpPr/>
          <p:nvPr/>
        </p:nvSpPr>
        <p:spPr>
          <a:xfrm>
            <a:off x="4023614" y="3281717"/>
            <a:ext cx="932187"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E96751"/>
          </a:solidFill>
          <a:ln w="3074" cap="flat">
            <a:noFill/>
            <a:prstDash val="solid"/>
            <a:miter/>
          </a:ln>
        </p:spPr>
        <p:txBody>
          <a:bodyPr rtlCol="0" anchor="ctr"/>
          <a:lstStyle/>
          <a:p>
            <a:endParaRPr lang="en-US"/>
          </a:p>
        </p:txBody>
      </p:sp>
      <p:pic>
        <p:nvPicPr>
          <p:cNvPr id="30" name="Picture Placeholder 29" descr="Slika, ki vsebuje besede nebo, na prostem, stavba, drevo&#10;&#10;Opis je samodejno ustvarjen">
            <a:extLst>
              <a:ext uri="{FF2B5EF4-FFF2-40B4-BE49-F238E27FC236}">
                <a16:creationId xmlns:a16="http://schemas.microsoft.com/office/drawing/2014/main" id="{8E21E4B8-467F-415A-A455-F89BED9B8A97}"/>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a:xfrm>
            <a:off x="-2" y="4538612"/>
            <a:ext cx="3686400" cy="5486854"/>
          </a:xfrm>
        </p:spPr>
      </p:pic>
    </p:spTree>
    <p:extLst>
      <p:ext uri="{BB962C8B-B14F-4D97-AF65-F5344CB8AC3E}">
        <p14:creationId xmlns:p14="http://schemas.microsoft.com/office/powerpoint/2010/main" val="60937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359655" cy="1049221"/>
          </a:xfrm>
        </p:spPr>
        <p:txBody>
          <a:bodyPr/>
          <a:lstStyle/>
          <a:p>
            <a:r>
              <a:rPr lang="en-IE" sz="1800" cap="all"/>
              <a:t>Innleiðing sjálfbærnimarkmiða Sameinuðu þjóðanna</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159657" y="237878"/>
            <a:ext cx="4312798" cy="1049221"/>
          </a:xfrm>
        </p:spPr>
        <p:txBody>
          <a:bodyPr/>
          <a:lstStyle/>
          <a:p>
            <a:r>
              <a:rPr lang="en-US" sz="2800" cap="all" dirty="0" err="1">
                <a:latin typeface="Calibri"/>
                <a:ea typeface="Open Sans"/>
                <a:cs typeface="Calibri"/>
              </a:rPr>
              <a:t>Ferðaþjónustubýlið</a:t>
            </a:r>
            <a:r>
              <a:rPr lang="en-US" sz="2800" cap="all" dirty="0">
                <a:latin typeface="Calibri"/>
                <a:ea typeface="Open Sans"/>
                <a:cs typeface="Calibri"/>
              </a:rPr>
              <a:t> Pomona</a:t>
            </a:r>
            <a:endParaRPr lang="en-US" sz="2800" cap="all" dirty="0"/>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2D2C7037-A1D9-466C-9EA5-0FAE8D5D09A0}"/>
              </a:ext>
            </a:extLst>
          </p:cNvPr>
          <p:cNvSpPr/>
          <p:nvPr/>
        </p:nvSpPr>
        <p:spPr>
          <a:xfrm>
            <a:off x="325652" y="2966193"/>
            <a:ext cx="6993315" cy="2462213"/>
          </a:xfrm>
          <a:prstGeom prst="rect">
            <a:avLst/>
          </a:prstGeom>
        </p:spPr>
        <p:txBody>
          <a:bodyPr wrap="square" lIns="91440" tIns="45720" rIns="91440" bIns="45720" anchor="t">
            <a:spAutoFit/>
          </a:bodyPr>
          <a:lstStyle/>
          <a:p>
            <a:r>
              <a:rPr lang="en-US" sz="1400">
                <a:solidFill>
                  <a:srgbClr val="000000"/>
                </a:solidFill>
                <a:ea typeface="+mn-lt"/>
                <a:cs typeface="+mn-lt"/>
              </a:rPr>
              <a:t>Þessi frumkvæði sýna hvernig Pomona innleiðir sjálfbærar aðferðir í starfsemi sína og stuðlar að sjálfbærari framtíð. </a:t>
            </a:r>
            <a:r>
              <a:rPr lang="en-US" sz="1400">
                <a:ea typeface="+mn-lt"/>
                <a:cs typeface="+mn-lt"/>
              </a:rPr>
              <a:t>Bærinn stundar sjálfbæra landbúnaðarstarfsemi með lífrænum aðferðum og hvetur til staðbundinnar matvælaframleiðslu (Markmið 2). </a:t>
            </a:r>
            <a:r>
              <a:rPr lang="en-US" sz="1400">
                <a:cs typeface="Calibri"/>
              </a:rPr>
              <a:t>Með því að bjóða upp á vellíðunaraðstöðu, svo sem gufubað, </a:t>
            </a:r>
            <a:r>
              <a:rPr lang="en-US" sz="1400" err="1">
                <a:cs typeface="Calibri"/>
              </a:rPr>
              <a:t>nuddpott </a:t>
            </a:r>
            <a:r>
              <a:rPr lang="en-US" sz="1400">
                <a:cs typeface="Calibri"/>
              </a:rPr>
              <a:t>og nuddþjónustu, stuðlar bærinn að heilsu og vellíðan gesta sinna (Markmið 3). Bóndabærinn býður upp á atvinnutækifæri fyrir heimamenn, styður efnahagsvöxt og sæmilega vinnu (Markmið 8). Pomona leggur áherslu á ábyrga neyslu með því að nota hráefni úr nærumhverfinu og lágmarka úrgang (Markmið 12).</a:t>
            </a:r>
          </a:p>
          <a:p>
            <a:endParaRPr lang="en-US" sz="1400"/>
          </a:p>
          <a:p>
            <a:r>
              <a:rPr lang="en-US" sz="1400">
                <a:cs typeface="Calibri"/>
              </a:rPr>
              <a:t>Líf á landi Bóndabærinn stuðlar að varðveislu líffræðilegs fjölbreytileika með því að viðhalda náttúrulegum búsvæðum og efla vistvænar aðferðir (SDG 15).</a:t>
            </a:r>
            <a:endParaRPr lang="en-US" sz="1400"/>
          </a:p>
          <a:p>
            <a:endParaRPr lang="en-US" sz="1400">
              <a:cs typeface="Calibri"/>
            </a:endParaRPr>
          </a:p>
        </p:txBody>
      </p:sp>
      <p:pic>
        <p:nvPicPr>
          <p:cNvPr id="3" name="Slika 2" descr="Slika, ki vsebuje besede besedilo, pisava, logotip, oblikovanje&#10;&#10;Opis je samodejno ustvarjen">
            <a:extLst>
              <a:ext uri="{FF2B5EF4-FFF2-40B4-BE49-F238E27FC236}">
                <a16:creationId xmlns:a16="http://schemas.microsoft.com/office/drawing/2014/main" id="{09BE9F12-9F11-037B-3907-B565B1B3CF94}"/>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456608" y="6074736"/>
            <a:ext cx="1188000" cy="1188000"/>
          </a:xfrm>
          <a:prstGeom prst="rect">
            <a:avLst/>
          </a:prstGeom>
        </p:spPr>
      </p:pic>
      <p:pic>
        <p:nvPicPr>
          <p:cNvPr id="5" name="Slika 4" descr="Slika, ki vsebuje besede besedilo, pisava, zelena, logotip&#10;&#10;Opis je samodejno ustvarjen">
            <a:extLst>
              <a:ext uri="{FF2B5EF4-FFF2-40B4-BE49-F238E27FC236}">
                <a16:creationId xmlns:a16="http://schemas.microsoft.com/office/drawing/2014/main" id="{C6873E1B-2182-392E-F0D3-5DDCB5BC8E61}"/>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2050559" y="6074736"/>
            <a:ext cx="1188000" cy="1188000"/>
          </a:xfrm>
          <a:prstGeom prst="rect">
            <a:avLst/>
          </a:prstGeom>
        </p:spPr>
      </p:pic>
      <p:pic>
        <p:nvPicPr>
          <p:cNvPr id="7" name="Slika 6" descr="Slika, ki vsebuje besede besedilo, pisava, logotip, grafika&#10;&#10;Opis je samodejno ustvarjen">
            <a:extLst>
              <a:ext uri="{FF2B5EF4-FFF2-40B4-BE49-F238E27FC236}">
                <a16:creationId xmlns:a16="http://schemas.microsoft.com/office/drawing/2014/main" id="{A305B134-23FB-015D-420C-644868C50C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5446" y="6080318"/>
            <a:ext cx="1186848" cy="1182418"/>
          </a:xfrm>
          <a:prstGeom prst="rect">
            <a:avLst/>
          </a:prstGeom>
        </p:spPr>
      </p:pic>
      <p:pic>
        <p:nvPicPr>
          <p:cNvPr id="8" name="Slika 7" descr="Slika, ki vsebuje besede besedilo, pisava, zelena, logotip&#10;&#10;Opis je samodejno ustvarjen">
            <a:extLst>
              <a:ext uri="{FF2B5EF4-FFF2-40B4-BE49-F238E27FC236}">
                <a16:creationId xmlns:a16="http://schemas.microsoft.com/office/drawing/2014/main" id="{896673AA-1E1A-577E-4BDC-7E3C43DDABA8}"/>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2050559" y="7618973"/>
            <a:ext cx="1188000" cy="1188000"/>
          </a:xfrm>
          <a:prstGeom prst="rect">
            <a:avLst/>
          </a:prstGeom>
        </p:spPr>
      </p:pic>
      <p:pic>
        <p:nvPicPr>
          <p:cNvPr id="17" name="Picture 16">
            <a:extLst>
              <a:ext uri="{FF2B5EF4-FFF2-40B4-BE49-F238E27FC236}">
                <a16:creationId xmlns:a16="http://schemas.microsoft.com/office/drawing/2014/main" id="{3993D933-A857-4EC6-AAAD-A742D58064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608" y="7618973"/>
            <a:ext cx="1188000" cy="1188000"/>
          </a:xfrm>
          <a:prstGeom prst="rect">
            <a:avLst/>
          </a:prstGeom>
        </p:spPr>
      </p:pic>
    </p:spTree>
    <p:extLst>
      <p:ext uri="{BB962C8B-B14F-4D97-AF65-F5344CB8AC3E}">
        <p14:creationId xmlns:p14="http://schemas.microsoft.com/office/powerpoint/2010/main" val="1929944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74C271-3B8A-BB61-C936-5FC8B5E6AFC5}"/>
              </a:ext>
            </a:extLst>
          </p:cNvPr>
          <p:cNvSpPr>
            <a:spLocks noGrp="1"/>
          </p:cNvSpPr>
          <p:nvPr>
            <p:ph type="body" sz="quarter" idx="32"/>
          </p:nvPr>
        </p:nvSpPr>
        <p:spPr>
          <a:xfrm>
            <a:off x="288758" y="3328986"/>
            <a:ext cx="7146757" cy="5494217"/>
          </a:xfrm>
        </p:spPr>
        <p:txBody>
          <a:bodyPr/>
          <a:lstStyle/>
          <a:p>
            <a:pPr>
              <a:lnSpc>
                <a:spcPct val="100000"/>
              </a:lnSpc>
            </a:pPr>
            <a:r>
              <a:rPr lang="en-US" sz="1600" b="1">
                <a:solidFill>
                  <a:srgbClr val="459597"/>
                </a:solidFill>
              </a:rPr>
              <a:t>Epic Stays snýst ekki bara um ný viðskiptatækifæri eða gistingu; það snýst um að umbreyta ferðaþjónustu í Evrópu – gera hana viðnámsbetri, sjálfbærari og samfélagsmiðaðri. </a:t>
            </a:r>
            <a:r>
              <a:rPr lang="en-US"/>
              <a:t>Svo ef þú ert í ferðaþjónustu, vilt verða Epic Stays-fyrirtæki, ert þátttakandi í ferðaþjónustutengdri starfs- og tækninámi (VET) eða einfaldlega forvitinn um framtíð ferðalaga, þá skaltu ganga með okkur í þetta ferðalag. Sköpum nýtt landslag í ferðagistingu í Evrópu, eina Epic Stays-gistingu í einu!</a:t>
            </a:r>
          </a:p>
          <a:p>
            <a:pPr>
              <a:lnSpc>
                <a:spcPct val="100000"/>
              </a:lnSpc>
            </a:pPr>
            <a:endParaRPr lang="en-US"/>
          </a:p>
          <a:p>
            <a:pPr>
              <a:lnSpc>
                <a:spcPct val="100000"/>
              </a:lnSpc>
            </a:pPr>
            <a:r>
              <a:rPr lang="en-US"/>
              <a:t>Fyrir fyrirtæki og kennara í starfs- og símenntunarkerfinu (VET) býður Epic Stays upp á spennandi tækifæri. Þetta verkefni býður upp á nýstárlega þjálfunarauðlindir og leiðir til færniuppbyggingar, sem hjálpa frumkvöðlum og eigendum smáfyrirtækja að þróa þá færni sem þeir þurfa til að búa til valfrjálsa gistingu sem er bæði hagkvæm og umhverfisvæn. Frá stjórnun stafrænnar markaðssetningar til innleiðingar grænnar tækni eru þessar auðlindir sniðnar til að veita smáum ferðaþjónustuaðilum forskot á samkeppnismarkaði sem er síbreytilegur.</a:t>
            </a:r>
          </a:p>
          <a:p>
            <a:pPr>
              <a:lnSpc>
                <a:spcPct val="100000"/>
              </a:lnSpc>
            </a:pPr>
            <a:endParaRPr lang="en-IE"/>
          </a:p>
          <a:p>
            <a:pPr>
              <a:lnSpc>
                <a:spcPct val="100000"/>
              </a:lnSpc>
            </a:pPr>
            <a:r>
              <a:rPr lang="en-US" b="1">
                <a:solidFill>
                  <a:srgbClr val="E96751"/>
                </a:solidFill>
              </a:rPr>
              <a:t>Epic Stays er sniðið að breiðum hópi innan ferðaþjónustu- og gestamannaekókerfisins. Hér er hver getur haft mestan ávinning:</a:t>
            </a:r>
          </a:p>
          <a:p>
            <a:pPr>
              <a:lnSpc>
                <a:spcPct val="100000"/>
              </a:lnSpc>
            </a:pPr>
            <a:endParaRPr lang="en-US"/>
          </a:p>
          <a:p>
            <a:pPr marL="342900" indent="-342900">
              <a:lnSpc>
                <a:spcPct val="100000"/>
              </a:lnSpc>
              <a:buFont typeface="+mj-lt"/>
              <a:buAutoNum type="arabicPeriod"/>
            </a:pPr>
            <a:r>
              <a:rPr lang="en-US" b="1"/>
              <a:t>Ferðamennskt frumkvöðlar og eigendur smáhúsnæðis </a:t>
            </a:r>
            <a:r>
              <a:rPr lang="en-US"/>
              <a:t>– sérstaklega þeir sem eru í dreifbýli og afskekktum svæðum. Epic Stays býður upp á leið til að umbreyta einstökum eignum (eins og gömlum hlöðum, yfirgefnum byggingum eða vistvænum gistihúsum) í arðbær og markaðshæf fyrirtæki.</a:t>
            </a:r>
          </a:p>
          <a:p>
            <a:pPr marL="342900" indent="-342900">
              <a:lnSpc>
                <a:spcPct val="100000"/>
              </a:lnSpc>
              <a:buFont typeface="+mj-lt"/>
              <a:buAutoNum type="arabicPeriod"/>
            </a:pPr>
            <a:r>
              <a:rPr lang="en-US" b="1"/>
              <a:t>Kennarar í starfs- og símenntun (VET) </a:t>
            </a:r>
            <a:r>
              <a:rPr lang="en-US"/>
              <a:t>– Epic Stays býður upp á tilbúið fræðsluefni sem gerir kennurum kleift að kenna þá færni sem þarf til að byggja upp þolinn og umhverfisvænan ferðaþjónustugeira. Þetta felur í sér þjálfun í sjálfbærri hönnun, viðskiptaþróun og stafrænni markaðssetningu, sem veitir kennurum verkfæri til að gera námskeiðin mjög viðeigandi og eftirsóknarverð.</a:t>
            </a:r>
          </a:p>
          <a:p>
            <a:pPr marL="342900" indent="-342900">
              <a:lnSpc>
                <a:spcPct val="100000"/>
              </a:lnSpc>
              <a:buFont typeface="+mj-lt"/>
              <a:buAutoNum type="arabicPeriod"/>
            </a:pPr>
            <a:r>
              <a:rPr lang="en-US" b="1"/>
              <a:t>Ferðamálastefnumótendur og sveitarþróunarsamtök </a:t>
            </a:r>
            <a:r>
              <a:rPr lang="en-US"/>
              <a:t>– Epic Stays styður endurreisn sveitaferðaþjónustu, sem hjálpar til við að draga úr efnahagslegum misrétti og laðar að sér fjármagn og úrræði til jaðarsvæða. Sveitarstjórnir og ferðamálastofnanir geta nýtt úrræði Epic Stays til að kynna sjálfbærar ferðaþjónustuaðferðir og laða að sér nýjan hóp umhverfismeðvitaðra ferðamanna.</a:t>
            </a:r>
          </a:p>
          <a:p>
            <a:pPr marL="342900" indent="-342900">
              <a:lnSpc>
                <a:spcPct val="100000"/>
              </a:lnSpc>
              <a:buFont typeface="+mj-lt"/>
              <a:buAutoNum type="arabicPeriod"/>
            </a:pPr>
            <a:r>
              <a:rPr lang="en-US" b="1"/>
              <a:t>Ferðalangar og stafrænir nomadar </a:t>
            </a:r>
            <a:r>
              <a:rPr lang="en-US"/>
              <a:t>– Þó að þeir séu ekki helsti markhópurinn, hagnast ferðalangar að lokum á einstöku, umhverfisvænu gistirými sem þróað er í gegnum Epic Stays, sem gefur þeim fleiri valkosti sem samræmast gildum sjálfbærni og ekta ferðaupplifunar.</a:t>
            </a:r>
          </a:p>
          <a:p>
            <a:pPr>
              <a:lnSpc>
                <a:spcPct val="100000"/>
              </a:lnSpc>
            </a:pPr>
            <a:endParaRPr lang="en-IE"/>
          </a:p>
        </p:txBody>
      </p:sp>
      <p:sp>
        <p:nvSpPr>
          <p:cNvPr id="6" name="Text Placeholder 27">
            <a:extLst>
              <a:ext uri="{FF2B5EF4-FFF2-40B4-BE49-F238E27FC236}">
                <a16:creationId xmlns:a16="http://schemas.microsoft.com/office/drawing/2014/main" id="{38DF7D20-F9C9-240C-9452-D3FD66E28042}"/>
              </a:ext>
            </a:extLst>
          </p:cNvPr>
          <p:cNvSpPr txBox="1">
            <a:spLocks/>
          </p:cNvSpPr>
          <p:nvPr/>
        </p:nvSpPr>
        <p:spPr>
          <a:xfrm>
            <a:off x="130629" y="887104"/>
            <a:ext cx="3381828" cy="1812553"/>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dirty="0">
                <a:latin typeface="Calibri"/>
                <a:ea typeface="Open Sans"/>
                <a:cs typeface="Calibri"/>
              </a:rPr>
              <a:t>FYRIR HVERN ER EPÍSK DVÖL HÖNNUÐ?</a:t>
            </a:r>
          </a:p>
          <a:p>
            <a:endParaRPr lang="en-US" dirty="0"/>
          </a:p>
          <a:p>
            <a:r>
              <a:rPr lang="en-US" sz="2400" dirty="0">
                <a:latin typeface="Calibri"/>
                <a:ea typeface="Open Sans"/>
                <a:cs typeface="Calibri"/>
              </a:rPr>
              <a:t>(ÖÐRUVÍSI GISTING Í EVRÓPU)</a:t>
            </a:r>
          </a:p>
          <a:p>
            <a:endParaRPr lang="en-US" dirty="0"/>
          </a:p>
        </p:txBody>
      </p:sp>
    </p:spTree>
    <p:extLst>
      <p:ext uri="{BB962C8B-B14F-4D97-AF65-F5344CB8AC3E}">
        <p14:creationId xmlns:p14="http://schemas.microsoft.com/office/powerpoint/2010/main" val="33437885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2AC3D-4F2E-05F5-01EF-30054385AA0A}"/>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64D6D53-6D55-0E8A-0F1E-575DC76F93BB}"/>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E98B319E-8977-5F95-F056-FE9302B60CF9}"/>
              </a:ext>
            </a:extLst>
          </p:cNvPr>
          <p:cNvSpPr>
            <a:spLocks noGrp="1"/>
          </p:cNvSpPr>
          <p:nvPr>
            <p:ph type="body" sz="quarter" idx="32"/>
          </p:nvPr>
        </p:nvSpPr>
        <p:spPr>
          <a:xfrm>
            <a:off x="294777" y="6241481"/>
            <a:ext cx="7365329" cy="2787212"/>
          </a:xfrm>
        </p:spPr>
        <p:txBody>
          <a:bodyPr/>
          <a:lstStyle/>
          <a:p>
            <a:pPr algn="l">
              <a:lnSpc>
                <a:spcPct val="100000"/>
              </a:lnSpc>
            </a:pPr>
            <a:r>
              <a:rPr lang="en-US" sz="2800" b="1" dirty="0">
                <a:solidFill>
                  <a:schemeClr val="bg1"/>
                </a:solidFill>
                <a:latin typeface="Calibri"/>
                <a:cs typeface="Calibri"/>
              </a:rPr>
              <a:t>Glamping-</a:t>
            </a:r>
            <a:r>
              <a:rPr lang="en-US" sz="2800" b="1" dirty="0" err="1">
                <a:solidFill>
                  <a:schemeClr val="bg1"/>
                </a:solidFill>
                <a:latin typeface="Calibri"/>
                <a:cs typeface="Calibri"/>
              </a:rPr>
              <a:t>gististaður</a:t>
            </a:r>
            <a:r>
              <a:rPr lang="en-US" sz="2800" b="1" dirty="0">
                <a:solidFill>
                  <a:schemeClr val="bg1"/>
                </a:solidFill>
                <a:latin typeface="Calibri"/>
                <a:cs typeface="Calibri"/>
              </a:rPr>
              <a:t> í </a:t>
            </a:r>
            <a:r>
              <a:rPr lang="en-US" sz="2800" b="1" dirty="0" err="1">
                <a:solidFill>
                  <a:schemeClr val="bg1"/>
                </a:solidFill>
                <a:latin typeface="Calibri"/>
                <a:cs typeface="Calibri"/>
              </a:rPr>
              <a:t>víngarði</a:t>
            </a:r>
            <a:r>
              <a:rPr lang="en-US" sz="2800" b="1" dirty="0">
                <a:solidFill>
                  <a:schemeClr val="bg1"/>
                </a:solidFill>
                <a:latin typeface="Calibri"/>
                <a:cs typeface="Calibri"/>
              </a:rPr>
              <a:t>, Chateau Ramšak, Maribor, </a:t>
            </a:r>
            <a:r>
              <a:rPr lang="en-US" sz="2800" b="1" dirty="0" err="1">
                <a:solidFill>
                  <a:schemeClr val="bg1"/>
                </a:solidFill>
                <a:latin typeface="Calibri"/>
                <a:cs typeface="Calibri"/>
              </a:rPr>
              <a:t>Slóvenía</a:t>
            </a:r>
            <a:endParaRPr lang="en-US" sz="2800" b="1" dirty="0">
              <a:solidFill>
                <a:schemeClr val="bg1"/>
              </a:solidFill>
            </a:endParaRPr>
          </a:p>
          <a:p>
            <a:pPr>
              <a:lnSpc>
                <a:spcPct val="100000"/>
              </a:lnSpc>
            </a:pPr>
            <a:r>
              <a:rPr lang="en-US" sz="2000" b="1" dirty="0" err="1">
                <a:solidFill>
                  <a:schemeClr val="bg1"/>
                </a:solidFill>
                <a:latin typeface="Calibri"/>
                <a:cs typeface="Calibri"/>
              </a:rPr>
              <a:t>Flokkur</a:t>
            </a:r>
            <a:r>
              <a:rPr lang="en-US" sz="2000" b="1" dirty="0">
                <a:solidFill>
                  <a:schemeClr val="bg1"/>
                </a:solidFill>
                <a:latin typeface="Calibri"/>
                <a:cs typeface="Calibri"/>
              </a:rPr>
              <a:t>: </a:t>
            </a:r>
            <a:r>
              <a:rPr lang="en-US" sz="2000" dirty="0">
                <a:solidFill>
                  <a:schemeClr val="bg1"/>
                </a:solidFill>
                <a:latin typeface="Calibri"/>
                <a:cs typeface="Calibri"/>
              </a:rPr>
              <a:t>Glamping-</a:t>
            </a:r>
            <a:r>
              <a:rPr lang="en-US" sz="2000" dirty="0" err="1">
                <a:solidFill>
                  <a:schemeClr val="bg1"/>
                </a:solidFill>
                <a:latin typeface="Calibri"/>
                <a:cs typeface="Calibri"/>
              </a:rPr>
              <a:t>dvalarstaður</a:t>
            </a:r>
            <a:endParaRPr lang="en-US" sz="2000" dirty="0">
              <a:solidFill>
                <a:schemeClr val="bg1"/>
              </a:solidFill>
            </a:endParaRPr>
          </a:p>
          <a:p>
            <a:pPr marL="0" indent="0">
              <a:lnSpc>
                <a:spcPct val="100000"/>
              </a:lnSpc>
              <a:buNone/>
            </a:pPr>
            <a:r>
              <a:rPr lang="en-US" sz="2000" b="1" dirty="0" err="1">
                <a:solidFill>
                  <a:schemeClr val="bg1"/>
                </a:solidFill>
                <a:latin typeface="Calibri"/>
                <a:cs typeface="Calibri"/>
              </a:rPr>
              <a:t>Staðsetning</a:t>
            </a:r>
            <a:r>
              <a:rPr lang="en-US" sz="2000" b="1" dirty="0">
                <a:solidFill>
                  <a:schemeClr val="bg1"/>
                </a:solidFill>
                <a:latin typeface="Calibri"/>
                <a:cs typeface="Calibri"/>
              </a:rPr>
              <a:t>: </a:t>
            </a:r>
            <a:r>
              <a:rPr lang="en-US" sz="2000" dirty="0" err="1">
                <a:solidFill>
                  <a:schemeClr val="bg1"/>
                </a:solidFill>
                <a:latin typeface="Calibri"/>
                <a:cs typeface="Calibri"/>
              </a:rPr>
              <a:t>Slóvenía</a:t>
            </a:r>
            <a:endParaRPr lang="en-US" sz="2000" dirty="0">
              <a:solidFill>
                <a:schemeClr val="bg1"/>
              </a:solidFill>
              <a:latin typeface="Calibri"/>
              <a:cs typeface="Calibri"/>
            </a:endParaRPr>
          </a:p>
          <a:p>
            <a:pPr algn="l">
              <a:lnSpc>
                <a:spcPct val="100000"/>
              </a:lnSpc>
            </a:pPr>
            <a:r>
              <a:rPr lang="en-US" sz="2000" b="1" dirty="0" err="1">
                <a:solidFill>
                  <a:schemeClr val="bg1"/>
                </a:solidFill>
                <a:latin typeface="Calibri"/>
                <a:cs typeface="Calibri"/>
              </a:rPr>
              <a:t>Vefsíða</a:t>
            </a:r>
            <a:r>
              <a:rPr lang="en-US" sz="2000" b="1" dirty="0">
                <a:solidFill>
                  <a:schemeClr val="bg1"/>
                </a:solidFill>
                <a:latin typeface="Calibri"/>
                <a:cs typeface="Calibri"/>
              </a:rPr>
              <a:t>:</a:t>
            </a:r>
            <a:r>
              <a:rPr lang="en-US" sz="2200" dirty="0">
                <a:solidFill>
                  <a:schemeClr val="bg1"/>
                </a:solidFill>
                <a:latin typeface="Calibri"/>
                <a:cs typeface="Calibri"/>
                <a:hlinkClick r:id="rId2"/>
              </a:rPr>
              <a:t> https://www.chateauramsak.com/</a:t>
            </a:r>
          </a:p>
          <a:p>
            <a:pPr algn="l">
              <a:lnSpc>
                <a:spcPct val="100000"/>
              </a:lnSpc>
            </a:pPr>
            <a:endParaRPr lang="en-IE" dirty="0">
              <a:solidFill>
                <a:schemeClr val="bg1"/>
              </a:solidFill>
            </a:endParaRPr>
          </a:p>
          <a:p>
            <a:pPr algn="l">
              <a:lnSpc>
                <a:spcPct val="100000"/>
              </a:lnSpc>
            </a:pPr>
            <a:r>
              <a:rPr lang="en-US" sz="2000" b="1" dirty="0" err="1">
                <a:solidFill>
                  <a:schemeClr val="bg1"/>
                </a:solidFill>
                <a:latin typeface="Calibri"/>
                <a:ea typeface="Open Sans"/>
                <a:cs typeface="Calibri"/>
              </a:rPr>
              <a:t>Hvað</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gerir</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þessa</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gistingu</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að</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epískri</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dvöl</a:t>
            </a:r>
            <a:r>
              <a:rPr lang="en-US" sz="2000" b="1" dirty="0">
                <a:solidFill>
                  <a:schemeClr val="bg1"/>
                </a:solidFill>
                <a:latin typeface="Calibri"/>
                <a:ea typeface="Open Sans"/>
                <a:cs typeface="Calibri"/>
              </a:rPr>
              <a:t>!</a:t>
            </a:r>
            <a:endParaRPr lang="en-US" sz="2000" b="1" dirty="0">
              <a:solidFill>
                <a:schemeClr val="bg1"/>
              </a:solidFill>
            </a:endParaRPr>
          </a:p>
          <a:p>
            <a:pPr>
              <a:lnSpc>
                <a:spcPct val="100000"/>
              </a:lnSpc>
            </a:pPr>
            <a:r>
              <a:rPr lang="en-US" dirty="0">
                <a:solidFill>
                  <a:srgbClr val="FFFFFF"/>
                </a:solidFill>
                <a:latin typeface="Calibri"/>
                <a:cs typeface="Calibri"/>
              </a:rPr>
              <a:t>Hinn </a:t>
            </a:r>
            <a:r>
              <a:rPr lang="en-US" dirty="0" err="1">
                <a:solidFill>
                  <a:srgbClr val="FFFFFF"/>
                </a:solidFill>
                <a:latin typeface="Calibri"/>
                <a:cs typeface="Calibri"/>
              </a:rPr>
              <a:t>virta</a:t>
            </a:r>
            <a:r>
              <a:rPr lang="en-US" dirty="0">
                <a:solidFill>
                  <a:srgbClr val="FFFFFF"/>
                </a:solidFill>
                <a:latin typeface="Calibri"/>
                <a:cs typeface="Calibri"/>
              </a:rPr>
              <a:t> glamping-</a:t>
            </a:r>
            <a:r>
              <a:rPr lang="en-US" dirty="0" err="1">
                <a:solidFill>
                  <a:srgbClr val="FFFFFF"/>
                </a:solidFill>
                <a:latin typeface="Calibri"/>
                <a:cs typeface="Calibri"/>
              </a:rPr>
              <a:t>staður</a:t>
            </a:r>
            <a:r>
              <a:rPr lang="en-US" dirty="0">
                <a:solidFill>
                  <a:srgbClr val="FFFFFF"/>
                </a:solidFill>
                <a:latin typeface="Calibri"/>
                <a:cs typeface="Calibri"/>
              </a:rPr>
              <a:t> Chateau Ramšak </a:t>
            </a:r>
            <a:r>
              <a:rPr lang="en-US" dirty="0" err="1">
                <a:solidFill>
                  <a:srgbClr val="FFFFFF"/>
                </a:solidFill>
                <a:latin typeface="Calibri"/>
                <a:cs typeface="Calibri"/>
              </a:rPr>
              <a:t>býður</a:t>
            </a:r>
            <a:r>
              <a:rPr lang="en-US" dirty="0">
                <a:solidFill>
                  <a:srgbClr val="FFFFFF"/>
                </a:solidFill>
                <a:latin typeface="Calibri"/>
                <a:cs typeface="Calibri"/>
              </a:rPr>
              <a:t> </a:t>
            </a:r>
            <a:r>
              <a:rPr lang="en-US" dirty="0" err="1">
                <a:solidFill>
                  <a:srgbClr val="FFFFFF"/>
                </a:solidFill>
                <a:latin typeface="Calibri"/>
                <a:cs typeface="Calibri"/>
              </a:rPr>
              <a:t>þig</a:t>
            </a:r>
            <a:r>
              <a:rPr lang="en-US" dirty="0">
                <a:solidFill>
                  <a:srgbClr val="FFFFFF"/>
                </a:solidFill>
                <a:latin typeface="Calibri"/>
                <a:cs typeface="Calibri"/>
              </a:rPr>
              <a:t> </a:t>
            </a:r>
            <a:r>
              <a:rPr lang="en-US" dirty="0" err="1">
                <a:solidFill>
                  <a:srgbClr val="FFFFFF"/>
                </a:solidFill>
                <a:latin typeface="Calibri"/>
                <a:cs typeface="Calibri"/>
              </a:rPr>
              <a:t>velkominn</a:t>
            </a:r>
            <a:r>
              <a:rPr lang="en-US" dirty="0">
                <a:solidFill>
                  <a:srgbClr val="FFFFFF"/>
                </a:solidFill>
                <a:latin typeface="Calibri"/>
                <a:cs typeface="Calibri"/>
              </a:rPr>
              <a:t> á </a:t>
            </a:r>
            <a:r>
              <a:rPr lang="en-US" dirty="0" err="1">
                <a:solidFill>
                  <a:srgbClr val="FFFFFF"/>
                </a:solidFill>
                <a:latin typeface="Calibri"/>
                <a:cs typeface="Calibri"/>
              </a:rPr>
              <a:t>falinn</a:t>
            </a:r>
            <a:r>
              <a:rPr lang="en-US" dirty="0">
                <a:solidFill>
                  <a:srgbClr val="FFFFFF"/>
                </a:solidFill>
                <a:latin typeface="Calibri"/>
                <a:cs typeface="Calibri"/>
              </a:rPr>
              <a:t> </a:t>
            </a:r>
            <a:r>
              <a:rPr lang="en-US" dirty="0" err="1">
                <a:solidFill>
                  <a:srgbClr val="FFFFFF"/>
                </a:solidFill>
                <a:latin typeface="Calibri"/>
                <a:cs typeface="Calibri"/>
              </a:rPr>
              <a:t>gimstein</a:t>
            </a:r>
            <a:r>
              <a:rPr lang="en-US" dirty="0">
                <a:solidFill>
                  <a:srgbClr val="FFFFFF"/>
                </a:solidFill>
                <a:latin typeface="Calibri"/>
                <a:cs typeface="Calibri"/>
              </a:rPr>
              <a:t> í </a:t>
            </a:r>
            <a:r>
              <a:rPr lang="en-US" dirty="0" err="1">
                <a:solidFill>
                  <a:srgbClr val="FFFFFF"/>
                </a:solidFill>
                <a:latin typeface="Calibri"/>
                <a:cs typeface="Calibri"/>
              </a:rPr>
              <a:t>einu</a:t>
            </a:r>
            <a:r>
              <a:rPr lang="en-US" dirty="0">
                <a:solidFill>
                  <a:srgbClr val="FFFFFF"/>
                </a:solidFill>
                <a:latin typeface="Calibri"/>
                <a:cs typeface="Calibri"/>
              </a:rPr>
              <a:t> </a:t>
            </a:r>
            <a:r>
              <a:rPr lang="en-US" dirty="0" err="1">
                <a:solidFill>
                  <a:srgbClr val="FFFFFF"/>
                </a:solidFill>
                <a:latin typeface="Calibri"/>
                <a:cs typeface="Calibri"/>
              </a:rPr>
              <a:t>af</a:t>
            </a:r>
            <a:r>
              <a:rPr lang="en-US" dirty="0">
                <a:solidFill>
                  <a:srgbClr val="FFFFFF"/>
                </a:solidFill>
                <a:latin typeface="Calibri"/>
                <a:cs typeface="Calibri"/>
              </a:rPr>
              <a:t> </a:t>
            </a:r>
            <a:r>
              <a:rPr lang="en-US" dirty="0" err="1">
                <a:solidFill>
                  <a:srgbClr val="FFFFFF"/>
                </a:solidFill>
                <a:latin typeface="Calibri"/>
                <a:cs typeface="Calibri"/>
              </a:rPr>
              <a:t>fallegustu</a:t>
            </a:r>
            <a:r>
              <a:rPr lang="en-US" dirty="0">
                <a:solidFill>
                  <a:srgbClr val="FFFFFF"/>
                </a:solidFill>
                <a:latin typeface="Calibri"/>
                <a:cs typeface="Calibri"/>
              </a:rPr>
              <a:t> </a:t>
            </a:r>
            <a:r>
              <a:rPr lang="en-US" dirty="0" err="1">
                <a:solidFill>
                  <a:srgbClr val="FFFFFF"/>
                </a:solidFill>
                <a:latin typeface="Calibri"/>
                <a:cs typeface="Calibri"/>
              </a:rPr>
              <a:t>og</a:t>
            </a:r>
            <a:r>
              <a:rPr lang="en-US" dirty="0">
                <a:solidFill>
                  <a:srgbClr val="FFFFFF"/>
                </a:solidFill>
                <a:latin typeface="Calibri"/>
                <a:cs typeface="Calibri"/>
              </a:rPr>
              <a:t> </a:t>
            </a:r>
            <a:r>
              <a:rPr lang="en-US" dirty="0" err="1">
                <a:solidFill>
                  <a:srgbClr val="FFFFFF"/>
                </a:solidFill>
                <a:latin typeface="Calibri"/>
                <a:cs typeface="Calibri"/>
              </a:rPr>
              <a:t>ósnortnustu</a:t>
            </a:r>
            <a:r>
              <a:rPr lang="en-US" dirty="0">
                <a:solidFill>
                  <a:srgbClr val="FFFFFF"/>
                </a:solidFill>
                <a:latin typeface="Calibri"/>
                <a:cs typeface="Calibri"/>
              </a:rPr>
              <a:t> </a:t>
            </a:r>
            <a:r>
              <a:rPr lang="en-US" dirty="0" err="1">
                <a:solidFill>
                  <a:srgbClr val="FFFFFF"/>
                </a:solidFill>
                <a:latin typeface="Calibri"/>
                <a:cs typeface="Calibri"/>
              </a:rPr>
              <a:t>svæðum</a:t>
            </a:r>
            <a:r>
              <a:rPr lang="en-US" dirty="0">
                <a:solidFill>
                  <a:srgbClr val="FFFFFF"/>
                </a:solidFill>
                <a:latin typeface="Calibri"/>
                <a:cs typeface="Calibri"/>
              </a:rPr>
              <a:t> </a:t>
            </a:r>
            <a:r>
              <a:rPr lang="en-US" dirty="0" err="1">
                <a:solidFill>
                  <a:srgbClr val="FFFFFF"/>
                </a:solidFill>
                <a:latin typeface="Calibri"/>
                <a:cs typeface="Calibri"/>
              </a:rPr>
              <a:t>Slóveníu</a:t>
            </a:r>
            <a:r>
              <a:rPr lang="en-US" dirty="0">
                <a:solidFill>
                  <a:srgbClr val="FFFFFF"/>
                </a:solidFill>
                <a:latin typeface="Calibri"/>
                <a:cs typeface="Calibri"/>
              </a:rPr>
              <a:t>. </a:t>
            </a:r>
            <a:r>
              <a:rPr lang="en-US" dirty="0" err="1">
                <a:solidFill>
                  <a:srgbClr val="FFFFFF"/>
                </a:solidFill>
                <a:latin typeface="Calibri"/>
                <a:cs typeface="Calibri"/>
              </a:rPr>
              <a:t>Jörðin</a:t>
            </a:r>
            <a:r>
              <a:rPr lang="en-US" dirty="0">
                <a:solidFill>
                  <a:srgbClr val="FFFFFF"/>
                </a:solidFill>
                <a:latin typeface="Calibri"/>
                <a:cs typeface="Calibri"/>
              </a:rPr>
              <a:t> </a:t>
            </a:r>
            <a:r>
              <a:rPr lang="en-US" dirty="0" err="1">
                <a:solidFill>
                  <a:srgbClr val="FFFFFF"/>
                </a:solidFill>
                <a:latin typeface="Calibri"/>
                <a:cs typeface="Calibri"/>
              </a:rPr>
              <a:t>spannar</a:t>
            </a:r>
            <a:r>
              <a:rPr lang="en-US" dirty="0">
                <a:solidFill>
                  <a:srgbClr val="FFFFFF"/>
                </a:solidFill>
                <a:latin typeface="Calibri"/>
                <a:cs typeface="Calibri"/>
              </a:rPr>
              <a:t> </a:t>
            </a:r>
            <a:r>
              <a:rPr lang="en-US" dirty="0" err="1">
                <a:solidFill>
                  <a:srgbClr val="FFFFFF"/>
                </a:solidFill>
                <a:latin typeface="Calibri"/>
                <a:cs typeface="Calibri"/>
              </a:rPr>
              <a:t>yfir</a:t>
            </a:r>
            <a:r>
              <a:rPr lang="en-US" dirty="0">
                <a:solidFill>
                  <a:srgbClr val="FFFFFF"/>
                </a:solidFill>
                <a:latin typeface="Calibri"/>
                <a:cs typeface="Calibri"/>
              </a:rPr>
              <a:t> 15 </a:t>
            </a:r>
            <a:r>
              <a:rPr lang="en-US" dirty="0" err="1">
                <a:solidFill>
                  <a:srgbClr val="FFFFFF"/>
                </a:solidFill>
                <a:latin typeface="Calibri"/>
                <a:cs typeface="Calibri"/>
              </a:rPr>
              <a:t>hektara</a:t>
            </a:r>
            <a:r>
              <a:rPr lang="en-US" dirty="0">
                <a:solidFill>
                  <a:srgbClr val="FFFFFF"/>
                </a:solidFill>
                <a:latin typeface="Calibri"/>
                <a:cs typeface="Calibri"/>
              </a:rPr>
              <a:t> </a:t>
            </a:r>
            <a:r>
              <a:rPr lang="en-US" dirty="0" err="1">
                <a:solidFill>
                  <a:srgbClr val="FFFFFF"/>
                </a:solidFill>
                <a:latin typeface="Calibri"/>
                <a:cs typeface="Calibri"/>
              </a:rPr>
              <a:t>af</a:t>
            </a:r>
            <a:r>
              <a:rPr lang="en-US" dirty="0">
                <a:solidFill>
                  <a:srgbClr val="FFFFFF"/>
                </a:solidFill>
                <a:latin typeface="Calibri"/>
                <a:cs typeface="Calibri"/>
              </a:rPr>
              <a:t> </a:t>
            </a:r>
            <a:r>
              <a:rPr lang="en-US" dirty="0" err="1">
                <a:solidFill>
                  <a:srgbClr val="FFFFFF"/>
                </a:solidFill>
                <a:latin typeface="Calibri"/>
                <a:cs typeface="Calibri"/>
              </a:rPr>
              <a:t>grænum</a:t>
            </a:r>
            <a:r>
              <a:rPr lang="en-US" dirty="0">
                <a:solidFill>
                  <a:srgbClr val="FFFFFF"/>
                </a:solidFill>
                <a:latin typeface="Calibri"/>
                <a:cs typeface="Calibri"/>
              </a:rPr>
              <a:t> </a:t>
            </a:r>
            <a:r>
              <a:rPr lang="en-US" dirty="0" err="1">
                <a:solidFill>
                  <a:srgbClr val="FFFFFF"/>
                </a:solidFill>
                <a:latin typeface="Calibri"/>
                <a:cs typeface="Calibri"/>
              </a:rPr>
              <a:t>hæðum</a:t>
            </a:r>
            <a:r>
              <a:rPr lang="en-US" dirty="0">
                <a:solidFill>
                  <a:srgbClr val="FFFFFF"/>
                </a:solidFill>
                <a:latin typeface="Calibri"/>
                <a:cs typeface="Calibri"/>
              </a:rPr>
              <a:t> </a:t>
            </a:r>
            <a:r>
              <a:rPr lang="en-US" dirty="0" err="1">
                <a:solidFill>
                  <a:srgbClr val="FFFFFF"/>
                </a:solidFill>
                <a:latin typeface="Calibri"/>
                <a:cs typeface="Calibri"/>
              </a:rPr>
              <a:t>og</a:t>
            </a:r>
            <a:r>
              <a:rPr lang="en-US" dirty="0">
                <a:solidFill>
                  <a:srgbClr val="FFFFFF"/>
                </a:solidFill>
                <a:latin typeface="Calibri"/>
                <a:cs typeface="Calibri"/>
              </a:rPr>
              <a:t> </a:t>
            </a:r>
            <a:r>
              <a:rPr lang="en-US" dirty="0" err="1">
                <a:solidFill>
                  <a:srgbClr val="FFFFFF"/>
                </a:solidFill>
                <a:latin typeface="Calibri"/>
                <a:cs typeface="Calibri"/>
              </a:rPr>
              <a:t>vínekrum</a:t>
            </a:r>
            <a:r>
              <a:rPr lang="en-US" dirty="0">
                <a:solidFill>
                  <a:srgbClr val="FFFFFF"/>
                </a:solidFill>
                <a:latin typeface="Calibri"/>
                <a:cs typeface="Calibri"/>
              </a:rPr>
              <a:t>, </a:t>
            </a:r>
            <a:r>
              <a:rPr lang="en-US" dirty="0" err="1">
                <a:solidFill>
                  <a:srgbClr val="FFFFFF"/>
                </a:solidFill>
                <a:latin typeface="Calibri"/>
                <a:cs typeface="Calibri"/>
              </a:rPr>
              <a:t>aðeins</a:t>
            </a:r>
            <a:r>
              <a:rPr lang="en-US" dirty="0">
                <a:solidFill>
                  <a:srgbClr val="FFFFFF"/>
                </a:solidFill>
                <a:latin typeface="Calibri"/>
                <a:cs typeface="Calibri"/>
              </a:rPr>
              <a:t> </a:t>
            </a:r>
            <a:r>
              <a:rPr lang="en-US" dirty="0" err="1">
                <a:solidFill>
                  <a:srgbClr val="FFFFFF"/>
                </a:solidFill>
                <a:latin typeface="Calibri"/>
                <a:cs typeface="Calibri"/>
              </a:rPr>
              <a:t>augnablik</a:t>
            </a:r>
            <a:r>
              <a:rPr lang="en-US" dirty="0">
                <a:solidFill>
                  <a:srgbClr val="FFFFFF"/>
                </a:solidFill>
                <a:latin typeface="Calibri"/>
                <a:cs typeface="Calibri"/>
              </a:rPr>
              <a:t> </a:t>
            </a:r>
            <a:r>
              <a:rPr lang="en-US" dirty="0" err="1">
                <a:solidFill>
                  <a:srgbClr val="FFFFFF"/>
                </a:solidFill>
                <a:latin typeface="Calibri"/>
                <a:cs typeface="Calibri"/>
              </a:rPr>
              <a:t>frá</a:t>
            </a:r>
            <a:r>
              <a:rPr lang="en-US" dirty="0">
                <a:solidFill>
                  <a:srgbClr val="FFFFFF"/>
                </a:solidFill>
                <a:latin typeface="Calibri"/>
                <a:cs typeface="Calibri"/>
              </a:rPr>
              <a:t> Maribor. </a:t>
            </a:r>
            <a:r>
              <a:rPr lang="en-US" dirty="0" err="1">
                <a:solidFill>
                  <a:srgbClr val="FFFFFF"/>
                </a:solidFill>
                <a:latin typeface="Calibri"/>
                <a:cs typeface="Calibri"/>
              </a:rPr>
              <a:t>Með</a:t>
            </a:r>
            <a:r>
              <a:rPr lang="en-US" dirty="0">
                <a:solidFill>
                  <a:srgbClr val="FFFFFF"/>
                </a:solidFill>
                <a:latin typeface="Calibri"/>
                <a:cs typeface="Calibri"/>
              </a:rPr>
              <a:t> </a:t>
            </a:r>
            <a:r>
              <a:rPr lang="en-US" dirty="0" err="1">
                <a:solidFill>
                  <a:srgbClr val="FFFFFF"/>
                </a:solidFill>
                <a:latin typeface="Calibri"/>
                <a:cs typeface="Calibri"/>
              </a:rPr>
              <a:t>framúrskarandi</a:t>
            </a:r>
            <a:r>
              <a:rPr lang="en-US" dirty="0">
                <a:solidFill>
                  <a:srgbClr val="FFFFFF"/>
                </a:solidFill>
                <a:latin typeface="Calibri"/>
                <a:cs typeface="Calibri"/>
              </a:rPr>
              <a:t> </a:t>
            </a:r>
            <a:r>
              <a:rPr lang="en-US" dirty="0" err="1">
                <a:solidFill>
                  <a:srgbClr val="FFFFFF"/>
                </a:solidFill>
                <a:latin typeface="Calibri"/>
                <a:cs typeface="Calibri"/>
              </a:rPr>
              <a:t>staðsetningu</a:t>
            </a:r>
            <a:r>
              <a:rPr lang="en-US" dirty="0">
                <a:solidFill>
                  <a:srgbClr val="FFFFFF"/>
                </a:solidFill>
                <a:latin typeface="Calibri"/>
                <a:cs typeface="Calibri"/>
              </a:rPr>
              <a:t> í </a:t>
            </a:r>
            <a:r>
              <a:rPr lang="en-US" dirty="0" err="1">
                <a:solidFill>
                  <a:srgbClr val="FFFFFF"/>
                </a:solidFill>
                <a:latin typeface="Calibri"/>
                <a:cs typeface="Calibri"/>
              </a:rPr>
              <a:t>hjarta</a:t>
            </a:r>
            <a:r>
              <a:rPr lang="en-US" dirty="0">
                <a:solidFill>
                  <a:srgbClr val="FFFFFF"/>
                </a:solidFill>
                <a:latin typeface="Calibri"/>
                <a:cs typeface="Calibri"/>
              </a:rPr>
              <a:t> </a:t>
            </a:r>
            <a:r>
              <a:rPr lang="en-US" dirty="0" err="1">
                <a:solidFill>
                  <a:srgbClr val="FFFFFF"/>
                </a:solidFill>
                <a:latin typeface="Calibri"/>
                <a:cs typeface="Calibri"/>
              </a:rPr>
              <a:t>vínekranna</a:t>
            </a:r>
            <a:r>
              <a:rPr lang="en-US" dirty="0">
                <a:solidFill>
                  <a:srgbClr val="FFFFFF"/>
                </a:solidFill>
                <a:latin typeface="Calibri"/>
                <a:cs typeface="Calibri"/>
              </a:rPr>
              <a:t> í </a:t>
            </a:r>
            <a:r>
              <a:rPr lang="en-US" dirty="0" err="1">
                <a:solidFill>
                  <a:srgbClr val="FFFFFF"/>
                </a:solidFill>
                <a:latin typeface="Calibri"/>
                <a:cs typeface="Calibri"/>
              </a:rPr>
              <a:t>Styríu-héraði</a:t>
            </a:r>
            <a:r>
              <a:rPr lang="en-US" dirty="0">
                <a:solidFill>
                  <a:srgbClr val="FFFFFF"/>
                </a:solidFill>
                <a:latin typeface="Calibri"/>
                <a:cs typeface="Calibri"/>
              </a:rPr>
              <a:t> </a:t>
            </a:r>
            <a:r>
              <a:rPr lang="en-US" dirty="0" err="1">
                <a:solidFill>
                  <a:srgbClr val="FFFFFF"/>
                </a:solidFill>
                <a:latin typeface="Calibri"/>
                <a:cs typeface="Calibri"/>
              </a:rPr>
              <a:t>býður</a:t>
            </a:r>
            <a:r>
              <a:rPr lang="en-US" dirty="0">
                <a:solidFill>
                  <a:srgbClr val="FFFFFF"/>
                </a:solidFill>
                <a:latin typeface="Calibri"/>
                <a:cs typeface="Calibri"/>
              </a:rPr>
              <a:t> </a:t>
            </a:r>
            <a:r>
              <a:rPr lang="en-US" dirty="0" err="1">
                <a:solidFill>
                  <a:srgbClr val="FFFFFF"/>
                </a:solidFill>
                <a:latin typeface="Calibri"/>
                <a:cs typeface="Calibri"/>
              </a:rPr>
              <a:t>þessi</a:t>
            </a:r>
            <a:r>
              <a:rPr lang="en-US" dirty="0">
                <a:solidFill>
                  <a:srgbClr val="FFFFFF"/>
                </a:solidFill>
                <a:latin typeface="Calibri"/>
                <a:cs typeface="Calibri"/>
              </a:rPr>
              <a:t> </a:t>
            </a:r>
            <a:r>
              <a:rPr lang="en-US" dirty="0" err="1">
                <a:solidFill>
                  <a:srgbClr val="FFFFFF"/>
                </a:solidFill>
                <a:latin typeface="Calibri"/>
                <a:cs typeface="Calibri"/>
              </a:rPr>
              <a:t>heillandi</a:t>
            </a:r>
            <a:r>
              <a:rPr lang="en-US" dirty="0">
                <a:solidFill>
                  <a:srgbClr val="FFFFFF"/>
                </a:solidFill>
                <a:latin typeface="Calibri"/>
                <a:cs typeface="Calibri"/>
              </a:rPr>
              <a:t> glamping-</a:t>
            </a:r>
            <a:r>
              <a:rPr lang="en-US" dirty="0" err="1">
                <a:solidFill>
                  <a:srgbClr val="FFFFFF"/>
                </a:solidFill>
                <a:latin typeface="Calibri"/>
                <a:cs typeface="Calibri"/>
              </a:rPr>
              <a:t>staður</a:t>
            </a:r>
            <a:r>
              <a:rPr lang="en-US" dirty="0">
                <a:solidFill>
                  <a:srgbClr val="FFFFFF"/>
                </a:solidFill>
                <a:latin typeface="Calibri"/>
                <a:cs typeface="Calibri"/>
              </a:rPr>
              <a:t> í </a:t>
            </a:r>
            <a:r>
              <a:rPr lang="en-US" dirty="0" err="1">
                <a:solidFill>
                  <a:srgbClr val="FFFFFF"/>
                </a:solidFill>
                <a:latin typeface="Calibri"/>
                <a:cs typeface="Calibri"/>
              </a:rPr>
              <a:t>vínekrunni</a:t>
            </a:r>
            <a:r>
              <a:rPr lang="en-US" dirty="0">
                <a:solidFill>
                  <a:srgbClr val="FFFFFF"/>
                </a:solidFill>
                <a:latin typeface="Calibri"/>
                <a:cs typeface="Calibri"/>
              </a:rPr>
              <a:t> </a:t>
            </a:r>
            <a:r>
              <a:rPr lang="en-US" dirty="0" err="1">
                <a:solidFill>
                  <a:srgbClr val="FFFFFF"/>
                </a:solidFill>
                <a:latin typeface="Calibri"/>
                <a:cs typeface="Calibri"/>
              </a:rPr>
              <a:t>upp</a:t>
            </a:r>
            <a:r>
              <a:rPr lang="en-US" dirty="0">
                <a:solidFill>
                  <a:srgbClr val="FFFFFF"/>
                </a:solidFill>
                <a:latin typeface="Calibri"/>
                <a:cs typeface="Calibri"/>
              </a:rPr>
              <a:t> á </a:t>
            </a:r>
            <a:r>
              <a:rPr lang="en-US" dirty="0" err="1">
                <a:solidFill>
                  <a:srgbClr val="FFFFFF"/>
                </a:solidFill>
                <a:latin typeface="Calibri"/>
                <a:cs typeface="Calibri"/>
              </a:rPr>
              <a:t>sannarlega</a:t>
            </a:r>
            <a:r>
              <a:rPr lang="en-US" dirty="0">
                <a:solidFill>
                  <a:srgbClr val="FFFFFF"/>
                </a:solidFill>
                <a:latin typeface="Calibri"/>
                <a:cs typeface="Calibri"/>
              </a:rPr>
              <a:t> </a:t>
            </a:r>
            <a:r>
              <a:rPr lang="en-US" dirty="0" err="1">
                <a:solidFill>
                  <a:srgbClr val="FFFFFF"/>
                </a:solidFill>
                <a:latin typeface="Calibri"/>
                <a:cs typeface="Calibri"/>
              </a:rPr>
              <a:t>ekta</a:t>
            </a:r>
            <a:r>
              <a:rPr lang="en-US" dirty="0">
                <a:solidFill>
                  <a:srgbClr val="FFFFFF"/>
                </a:solidFill>
                <a:latin typeface="Calibri"/>
                <a:cs typeface="Calibri"/>
              </a:rPr>
              <a:t> </a:t>
            </a:r>
            <a:r>
              <a:rPr lang="en-US" dirty="0" err="1">
                <a:solidFill>
                  <a:srgbClr val="FFFFFF"/>
                </a:solidFill>
                <a:latin typeface="Calibri"/>
                <a:cs typeface="Calibri"/>
              </a:rPr>
              <a:t>upplifun</a:t>
            </a:r>
            <a:r>
              <a:rPr lang="en-US" dirty="0">
                <a:solidFill>
                  <a:srgbClr val="FFFFFF"/>
                </a:solidFill>
                <a:latin typeface="Calibri"/>
                <a:cs typeface="Calibri"/>
              </a:rPr>
              <a:t>. </a:t>
            </a:r>
            <a:r>
              <a:rPr lang="en-US" dirty="0" err="1">
                <a:solidFill>
                  <a:srgbClr val="FFFFFF"/>
                </a:solidFill>
                <a:latin typeface="Calibri"/>
                <a:cs typeface="Calibri"/>
              </a:rPr>
              <a:t>Með</a:t>
            </a:r>
            <a:r>
              <a:rPr lang="en-US" dirty="0">
                <a:solidFill>
                  <a:srgbClr val="FFFFFF"/>
                </a:solidFill>
                <a:latin typeface="Calibri"/>
                <a:cs typeface="Calibri"/>
              </a:rPr>
              <a:t> </a:t>
            </a:r>
            <a:r>
              <a:rPr lang="en-US" dirty="0" err="1">
                <a:solidFill>
                  <a:srgbClr val="FFFFFF"/>
                </a:solidFill>
                <a:latin typeface="Calibri"/>
                <a:cs typeface="Calibri"/>
              </a:rPr>
              <a:t>hugvitsamlega</a:t>
            </a:r>
            <a:r>
              <a:rPr lang="en-US" dirty="0">
                <a:solidFill>
                  <a:srgbClr val="FFFFFF"/>
                </a:solidFill>
                <a:latin typeface="Calibri"/>
                <a:cs typeface="Calibri"/>
              </a:rPr>
              <a:t> </a:t>
            </a:r>
            <a:r>
              <a:rPr lang="en-US" dirty="0" err="1">
                <a:solidFill>
                  <a:srgbClr val="FFFFFF"/>
                </a:solidFill>
                <a:latin typeface="Calibri"/>
                <a:cs typeface="Calibri"/>
              </a:rPr>
              <a:t>hönnuðum</a:t>
            </a:r>
            <a:r>
              <a:rPr lang="en-US" dirty="0">
                <a:solidFill>
                  <a:srgbClr val="FFFFFF"/>
                </a:solidFill>
                <a:latin typeface="Calibri"/>
                <a:cs typeface="Calibri"/>
              </a:rPr>
              <a:t> </a:t>
            </a:r>
            <a:r>
              <a:rPr lang="en-US" dirty="0" err="1">
                <a:solidFill>
                  <a:srgbClr val="FFFFFF"/>
                </a:solidFill>
                <a:latin typeface="Calibri"/>
                <a:cs typeface="Calibri"/>
              </a:rPr>
              <a:t>tjöldum</a:t>
            </a:r>
            <a:r>
              <a:rPr lang="en-US" dirty="0">
                <a:solidFill>
                  <a:srgbClr val="FFFFFF"/>
                </a:solidFill>
                <a:latin typeface="Calibri"/>
                <a:cs typeface="Calibri"/>
              </a:rPr>
              <a:t>, </a:t>
            </a:r>
            <a:r>
              <a:rPr lang="en-US" dirty="0" err="1">
                <a:solidFill>
                  <a:srgbClr val="FFFFFF"/>
                </a:solidFill>
                <a:latin typeface="Calibri"/>
                <a:cs typeface="Calibri"/>
              </a:rPr>
              <a:t>lúxus</a:t>
            </a:r>
            <a:r>
              <a:rPr lang="en-US" dirty="0">
                <a:solidFill>
                  <a:srgbClr val="FFFFFF"/>
                </a:solidFill>
                <a:latin typeface="Calibri"/>
                <a:cs typeface="Calibri"/>
              </a:rPr>
              <a:t> </a:t>
            </a:r>
            <a:r>
              <a:rPr lang="en-US" dirty="0" err="1">
                <a:solidFill>
                  <a:srgbClr val="FFFFFF"/>
                </a:solidFill>
                <a:latin typeface="Calibri"/>
                <a:cs typeface="Calibri"/>
              </a:rPr>
              <a:t>innréttingum</a:t>
            </a:r>
            <a:r>
              <a:rPr lang="en-US" dirty="0">
                <a:solidFill>
                  <a:srgbClr val="FFFFFF"/>
                </a:solidFill>
                <a:latin typeface="Calibri"/>
                <a:cs typeface="Calibri"/>
              </a:rPr>
              <a:t> </a:t>
            </a:r>
            <a:r>
              <a:rPr lang="en-US" dirty="0" err="1">
                <a:solidFill>
                  <a:srgbClr val="FFFFFF"/>
                </a:solidFill>
                <a:latin typeface="Calibri"/>
                <a:cs typeface="Calibri"/>
              </a:rPr>
              <a:t>og</a:t>
            </a:r>
            <a:r>
              <a:rPr lang="en-US" dirty="0">
                <a:solidFill>
                  <a:srgbClr val="FFFFFF"/>
                </a:solidFill>
                <a:latin typeface="Calibri"/>
                <a:cs typeface="Calibri"/>
              </a:rPr>
              <a:t> </a:t>
            </a:r>
            <a:r>
              <a:rPr lang="en-US" dirty="0" err="1">
                <a:solidFill>
                  <a:srgbClr val="FFFFFF"/>
                </a:solidFill>
                <a:latin typeface="Calibri"/>
                <a:cs typeface="Calibri"/>
              </a:rPr>
              <a:t>draumkenndu</a:t>
            </a:r>
            <a:r>
              <a:rPr lang="en-US" dirty="0">
                <a:solidFill>
                  <a:srgbClr val="FFFFFF"/>
                </a:solidFill>
                <a:latin typeface="Calibri"/>
                <a:cs typeface="Calibri"/>
              </a:rPr>
              <a:t> </a:t>
            </a:r>
            <a:r>
              <a:rPr lang="en-US" dirty="0" err="1">
                <a:solidFill>
                  <a:srgbClr val="FFFFFF"/>
                </a:solidFill>
                <a:latin typeface="Calibri"/>
                <a:cs typeface="Calibri"/>
              </a:rPr>
              <a:t>tréhúsi</a:t>
            </a:r>
            <a:r>
              <a:rPr lang="en-US" dirty="0">
                <a:solidFill>
                  <a:srgbClr val="FFFFFF"/>
                </a:solidFill>
                <a:latin typeface="Calibri"/>
                <a:cs typeface="Calibri"/>
              </a:rPr>
              <a:t> </a:t>
            </a:r>
            <a:r>
              <a:rPr lang="en-US" dirty="0" err="1">
                <a:solidFill>
                  <a:srgbClr val="FFFFFF"/>
                </a:solidFill>
                <a:latin typeface="Calibri"/>
                <a:cs typeface="Calibri"/>
              </a:rPr>
              <a:t>með</a:t>
            </a:r>
            <a:r>
              <a:rPr lang="en-US" dirty="0">
                <a:solidFill>
                  <a:srgbClr val="FFFFFF"/>
                </a:solidFill>
                <a:latin typeface="Calibri"/>
                <a:cs typeface="Calibri"/>
              </a:rPr>
              <a:t> </a:t>
            </a:r>
            <a:r>
              <a:rPr lang="en-US" dirty="0" err="1">
                <a:solidFill>
                  <a:srgbClr val="FFFFFF"/>
                </a:solidFill>
                <a:latin typeface="Calibri"/>
                <a:cs typeface="Calibri"/>
              </a:rPr>
              <a:t>einstöku</a:t>
            </a:r>
            <a:r>
              <a:rPr lang="en-US" dirty="0">
                <a:solidFill>
                  <a:srgbClr val="FFFFFF"/>
                </a:solidFill>
                <a:latin typeface="Calibri"/>
                <a:cs typeface="Calibri"/>
              </a:rPr>
              <a:t> </a:t>
            </a:r>
            <a:r>
              <a:rPr lang="en-US" dirty="0" err="1">
                <a:solidFill>
                  <a:srgbClr val="FFFFFF"/>
                </a:solidFill>
                <a:latin typeface="Calibri"/>
                <a:cs typeface="Calibri"/>
              </a:rPr>
              <a:t>útsýni</a:t>
            </a:r>
            <a:r>
              <a:rPr lang="en-US" dirty="0">
                <a:solidFill>
                  <a:srgbClr val="FFFFFF"/>
                </a:solidFill>
                <a:latin typeface="Calibri"/>
                <a:cs typeface="Calibri"/>
              </a:rPr>
              <a:t> </a:t>
            </a:r>
            <a:r>
              <a:rPr lang="en-US" dirty="0" err="1">
                <a:solidFill>
                  <a:srgbClr val="FFFFFF"/>
                </a:solidFill>
                <a:latin typeface="Calibri"/>
                <a:cs typeface="Calibri"/>
              </a:rPr>
              <a:t>yfir</a:t>
            </a:r>
            <a:r>
              <a:rPr lang="en-US" dirty="0">
                <a:solidFill>
                  <a:srgbClr val="FFFFFF"/>
                </a:solidFill>
                <a:latin typeface="Calibri"/>
                <a:cs typeface="Calibri"/>
              </a:rPr>
              <a:t> </a:t>
            </a:r>
            <a:r>
              <a:rPr lang="en-US" dirty="0" err="1">
                <a:solidFill>
                  <a:srgbClr val="FFFFFF"/>
                </a:solidFill>
                <a:latin typeface="Calibri"/>
                <a:cs typeface="Calibri"/>
              </a:rPr>
              <a:t>vínekrurnar</a:t>
            </a:r>
            <a:r>
              <a:rPr lang="en-US" dirty="0">
                <a:solidFill>
                  <a:srgbClr val="FFFFFF"/>
                </a:solidFill>
                <a:latin typeface="Calibri"/>
                <a:cs typeface="Calibri"/>
              </a:rPr>
              <a:t> </a:t>
            </a:r>
            <a:r>
              <a:rPr lang="en-US" dirty="0" err="1">
                <a:solidFill>
                  <a:srgbClr val="FFFFFF"/>
                </a:solidFill>
                <a:latin typeface="Calibri"/>
                <a:cs typeface="Calibri"/>
              </a:rPr>
              <a:t>býður</a:t>
            </a:r>
            <a:r>
              <a:rPr lang="en-US" dirty="0">
                <a:solidFill>
                  <a:srgbClr val="FFFFFF"/>
                </a:solidFill>
                <a:latin typeface="Calibri"/>
                <a:cs typeface="Calibri"/>
              </a:rPr>
              <a:t> </a:t>
            </a:r>
            <a:r>
              <a:rPr lang="en-US" dirty="0" err="1">
                <a:solidFill>
                  <a:srgbClr val="FFFFFF"/>
                </a:solidFill>
                <a:latin typeface="Calibri"/>
                <a:cs typeface="Calibri"/>
              </a:rPr>
              <a:t>dvalarstaðurinn</a:t>
            </a:r>
            <a:r>
              <a:rPr lang="en-US" dirty="0">
                <a:solidFill>
                  <a:srgbClr val="FFFFFF"/>
                </a:solidFill>
                <a:latin typeface="Calibri"/>
                <a:cs typeface="Calibri"/>
              </a:rPr>
              <a:t> </a:t>
            </a:r>
            <a:r>
              <a:rPr lang="en-US" dirty="0" err="1">
                <a:solidFill>
                  <a:srgbClr val="FFFFFF"/>
                </a:solidFill>
                <a:latin typeface="Calibri"/>
                <a:cs typeface="Calibri"/>
              </a:rPr>
              <a:t>upp</a:t>
            </a:r>
            <a:r>
              <a:rPr lang="en-US" dirty="0">
                <a:solidFill>
                  <a:srgbClr val="FFFFFF"/>
                </a:solidFill>
                <a:latin typeface="Calibri"/>
                <a:cs typeface="Calibri"/>
              </a:rPr>
              <a:t> á </a:t>
            </a:r>
            <a:r>
              <a:rPr lang="en-US" dirty="0" err="1">
                <a:solidFill>
                  <a:srgbClr val="FFFFFF"/>
                </a:solidFill>
                <a:latin typeface="Calibri"/>
                <a:cs typeface="Calibri"/>
              </a:rPr>
              <a:t>töfrandi</a:t>
            </a:r>
            <a:r>
              <a:rPr lang="en-US" dirty="0">
                <a:solidFill>
                  <a:srgbClr val="FFFFFF"/>
                </a:solidFill>
                <a:latin typeface="Calibri"/>
                <a:cs typeface="Calibri"/>
              </a:rPr>
              <a:t> </a:t>
            </a:r>
            <a:r>
              <a:rPr lang="en-US" dirty="0" err="1">
                <a:solidFill>
                  <a:srgbClr val="FFFFFF"/>
                </a:solidFill>
                <a:latin typeface="Calibri"/>
                <a:cs typeface="Calibri"/>
              </a:rPr>
              <a:t>andrúmsloft</a:t>
            </a:r>
            <a:r>
              <a:rPr lang="en-US" dirty="0">
                <a:solidFill>
                  <a:srgbClr val="FFFFFF"/>
                </a:solidFill>
                <a:latin typeface="Calibri"/>
                <a:cs typeface="Calibri"/>
              </a:rPr>
              <a:t>. </a:t>
            </a:r>
            <a:r>
              <a:rPr lang="en-US" dirty="0" err="1">
                <a:solidFill>
                  <a:srgbClr val="FFFFFF"/>
                </a:solidFill>
                <a:latin typeface="Calibri"/>
                <a:cs typeface="Calibri"/>
              </a:rPr>
              <a:t>Fjölskyldur</a:t>
            </a:r>
            <a:r>
              <a:rPr lang="en-US" dirty="0">
                <a:solidFill>
                  <a:srgbClr val="FFFFFF"/>
                </a:solidFill>
                <a:latin typeface="Calibri"/>
                <a:cs typeface="Calibri"/>
              </a:rPr>
              <a:t> geta </a:t>
            </a:r>
            <a:r>
              <a:rPr lang="en-US" dirty="0" err="1">
                <a:solidFill>
                  <a:srgbClr val="FFFFFF"/>
                </a:solidFill>
                <a:latin typeface="Calibri"/>
                <a:cs typeface="Calibri"/>
              </a:rPr>
              <a:t>notið</a:t>
            </a:r>
            <a:r>
              <a:rPr lang="en-US" dirty="0">
                <a:solidFill>
                  <a:srgbClr val="FFFFFF"/>
                </a:solidFill>
                <a:latin typeface="Calibri"/>
                <a:cs typeface="Calibri"/>
              </a:rPr>
              <a:t> </a:t>
            </a:r>
            <a:r>
              <a:rPr lang="en-US" dirty="0" err="1">
                <a:solidFill>
                  <a:srgbClr val="FFFFFF"/>
                </a:solidFill>
                <a:latin typeface="Calibri"/>
                <a:cs typeface="Calibri"/>
              </a:rPr>
              <a:t>glæsilegs</a:t>
            </a:r>
            <a:r>
              <a:rPr lang="en-US" dirty="0">
                <a:solidFill>
                  <a:srgbClr val="FFFFFF"/>
                </a:solidFill>
                <a:latin typeface="Calibri"/>
                <a:cs typeface="Calibri"/>
              </a:rPr>
              <a:t> </a:t>
            </a:r>
            <a:r>
              <a:rPr lang="en-US" dirty="0" err="1">
                <a:solidFill>
                  <a:srgbClr val="FFFFFF"/>
                </a:solidFill>
                <a:latin typeface="Calibri"/>
                <a:cs typeface="Calibri"/>
              </a:rPr>
              <a:t>tjalds</a:t>
            </a:r>
            <a:r>
              <a:rPr lang="en-US" dirty="0">
                <a:solidFill>
                  <a:srgbClr val="FFFFFF"/>
                </a:solidFill>
                <a:latin typeface="Calibri"/>
                <a:cs typeface="Calibri"/>
              </a:rPr>
              <a:t>, </a:t>
            </a:r>
            <a:r>
              <a:rPr lang="en-US" dirty="0" err="1">
                <a:solidFill>
                  <a:srgbClr val="FFFFFF"/>
                </a:solidFill>
                <a:latin typeface="Calibri"/>
                <a:cs typeface="Calibri"/>
              </a:rPr>
              <a:t>pör</a:t>
            </a:r>
            <a:r>
              <a:rPr lang="en-US" dirty="0">
                <a:solidFill>
                  <a:srgbClr val="FFFFFF"/>
                </a:solidFill>
                <a:latin typeface="Calibri"/>
                <a:cs typeface="Calibri"/>
              </a:rPr>
              <a:t> </a:t>
            </a:r>
            <a:r>
              <a:rPr lang="en-US" dirty="0" err="1">
                <a:solidFill>
                  <a:srgbClr val="FFFFFF"/>
                </a:solidFill>
                <a:latin typeface="Calibri"/>
                <a:cs typeface="Calibri"/>
              </a:rPr>
              <a:t>rómantísks</a:t>
            </a:r>
            <a:r>
              <a:rPr lang="en-US" dirty="0">
                <a:solidFill>
                  <a:srgbClr val="FFFFFF"/>
                </a:solidFill>
                <a:latin typeface="Calibri"/>
                <a:cs typeface="Calibri"/>
              </a:rPr>
              <a:t> </a:t>
            </a:r>
            <a:r>
              <a:rPr lang="en-US" dirty="0" err="1">
                <a:solidFill>
                  <a:srgbClr val="FFFFFF"/>
                </a:solidFill>
                <a:latin typeface="Calibri"/>
                <a:cs typeface="Calibri"/>
              </a:rPr>
              <a:t>tjalds</a:t>
            </a:r>
            <a:r>
              <a:rPr lang="en-US" dirty="0">
                <a:solidFill>
                  <a:srgbClr val="FFFFFF"/>
                </a:solidFill>
                <a:latin typeface="Calibri"/>
                <a:cs typeface="Calibri"/>
              </a:rPr>
              <a:t> </a:t>
            </a:r>
            <a:r>
              <a:rPr lang="en-US" dirty="0" err="1">
                <a:solidFill>
                  <a:srgbClr val="FFFFFF"/>
                </a:solidFill>
                <a:latin typeface="Calibri"/>
                <a:cs typeface="Calibri"/>
              </a:rPr>
              <a:t>fyrir</a:t>
            </a:r>
            <a:r>
              <a:rPr lang="en-US" dirty="0">
                <a:solidFill>
                  <a:srgbClr val="FFFFFF"/>
                </a:solidFill>
                <a:latin typeface="Calibri"/>
                <a:cs typeface="Calibri"/>
              </a:rPr>
              <a:t> </a:t>
            </a:r>
            <a:r>
              <a:rPr lang="en-US" dirty="0" err="1">
                <a:solidFill>
                  <a:srgbClr val="FFFFFF"/>
                </a:solidFill>
                <a:latin typeface="Calibri"/>
                <a:cs typeface="Calibri"/>
              </a:rPr>
              <a:t>tvo</a:t>
            </a:r>
            <a:r>
              <a:rPr lang="en-US" dirty="0">
                <a:solidFill>
                  <a:srgbClr val="FFFFFF"/>
                </a:solidFill>
                <a:latin typeface="Calibri"/>
                <a:cs typeface="Calibri"/>
              </a:rPr>
              <a:t> </a:t>
            </a:r>
            <a:r>
              <a:rPr lang="en-US" dirty="0" err="1">
                <a:solidFill>
                  <a:srgbClr val="FFFFFF"/>
                </a:solidFill>
                <a:latin typeface="Calibri"/>
                <a:cs typeface="Calibri"/>
              </a:rPr>
              <a:t>og</a:t>
            </a:r>
            <a:r>
              <a:rPr lang="en-US" dirty="0">
                <a:solidFill>
                  <a:srgbClr val="FFFFFF"/>
                </a:solidFill>
                <a:latin typeface="Calibri"/>
                <a:cs typeface="Calibri"/>
              </a:rPr>
              <a:t> </a:t>
            </a:r>
            <a:r>
              <a:rPr lang="en-US" dirty="0" err="1">
                <a:solidFill>
                  <a:srgbClr val="FFFFFF"/>
                </a:solidFill>
                <a:latin typeface="Calibri"/>
                <a:cs typeface="Calibri"/>
              </a:rPr>
              <a:t>gestir</a:t>
            </a:r>
            <a:r>
              <a:rPr lang="en-US" dirty="0">
                <a:solidFill>
                  <a:srgbClr val="FFFFFF"/>
                </a:solidFill>
                <a:latin typeface="Calibri"/>
                <a:cs typeface="Calibri"/>
              </a:rPr>
              <a:t> geta </a:t>
            </a:r>
            <a:r>
              <a:rPr lang="en-US" dirty="0" err="1">
                <a:solidFill>
                  <a:srgbClr val="FFFFFF"/>
                </a:solidFill>
                <a:latin typeface="Calibri"/>
                <a:cs typeface="Calibri"/>
              </a:rPr>
              <a:t>dekrað</a:t>
            </a:r>
            <a:r>
              <a:rPr lang="en-US" dirty="0">
                <a:solidFill>
                  <a:srgbClr val="FFFFFF"/>
                </a:solidFill>
                <a:latin typeface="Calibri"/>
                <a:cs typeface="Calibri"/>
              </a:rPr>
              <a:t> sig </a:t>
            </a:r>
            <a:r>
              <a:rPr lang="en-US" dirty="0" err="1">
                <a:solidFill>
                  <a:srgbClr val="FFFFFF"/>
                </a:solidFill>
                <a:latin typeface="Calibri"/>
                <a:cs typeface="Calibri"/>
              </a:rPr>
              <a:t>með</a:t>
            </a:r>
            <a:r>
              <a:rPr lang="en-US" dirty="0">
                <a:solidFill>
                  <a:srgbClr val="FFFFFF"/>
                </a:solidFill>
                <a:latin typeface="Calibri"/>
                <a:cs typeface="Calibri"/>
              </a:rPr>
              <a:t> </a:t>
            </a:r>
            <a:r>
              <a:rPr lang="en-US" dirty="0" err="1">
                <a:solidFill>
                  <a:srgbClr val="FFFFFF"/>
                </a:solidFill>
                <a:latin typeface="Calibri"/>
                <a:cs typeface="Calibri"/>
              </a:rPr>
              <a:t>virðulegum</a:t>
            </a:r>
            <a:r>
              <a:rPr lang="en-US" dirty="0">
                <a:solidFill>
                  <a:srgbClr val="FFFFFF"/>
                </a:solidFill>
                <a:latin typeface="Calibri"/>
                <a:cs typeface="Calibri"/>
              </a:rPr>
              <a:t> </a:t>
            </a:r>
            <a:r>
              <a:rPr lang="en-US" dirty="0" err="1">
                <a:solidFill>
                  <a:srgbClr val="FFFFFF"/>
                </a:solidFill>
                <a:latin typeface="Calibri"/>
                <a:cs typeface="Calibri"/>
              </a:rPr>
              <a:t>vínnuddum</a:t>
            </a:r>
            <a:r>
              <a:rPr lang="en-US" dirty="0">
                <a:solidFill>
                  <a:srgbClr val="FFFFFF"/>
                </a:solidFill>
                <a:latin typeface="Calibri"/>
                <a:cs typeface="Calibri"/>
              </a:rPr>
              <a:t> </a:t>
            </a:r>
            <a:r>
              <a:rPr lang="en-US" dirty="0" err="1">
                <a:solidFill>
                  <a:srgbClr val="FFFFFF"/>
                </a:solidFill>
                <a:latin typeface="Calibri"/>
                <a:cs typeface="Calibri"/>
              </a:rPr>
              <a:t>með</a:t>
            </a:r>
            <a:r>
              <a:rPr lang="en-US" dirty="0">
                <a:solidFill>
                  <a:srgbClr val="FFFFFF"/>
                </a:solidFill>
                <a:latin typeface="Calibri"/>
                <a:cs typeface="Calibri"/>
              </a:rPr>
              <a:t> </a:t>
            </a:r>
            <a:r>
              <a:rPr lang="en-US" dirty="0" err="1">
                <a:solidFill>
                  <a:srgbClr val="FFFFFF"/>
                </a:solidFill>
                <a:latin typeface="Calibri"/>
                <a:cs typeface="Calibri"/>
              </a:rPr>
              <a:t>vínberjakjarnaolíu</a:t>
            </a:r>
            <a:r>
              <a:rPr lang="en-US" dirty="0">
                <a:solidFill>
                  <a:srgbClr val="FFFFFF"/>
                </a:solidFill>
                <a:latin typeface="Calibri"/>
                <a:cs typeface="Calibri"/>
              </a:rPr>
              <a:t> </a:t>
            </a:r>
            <a:r>
              <a:rPr lang="en-US" dirty="0" err="1">
                <a:solidFill>
                  <a:srgbClr val="FFFFFF"/>
                </a:solidFill>
                <a:latin typeface="Calibri"/>
                <a:cs typeface="Calibri"/>
              </a:rPr>
              <a:t>samhliða</a:t>
            </a:r>
            <a:r>
              <a:rPr lang="en-US" dirty="0">
                <a:solidFill>
                  <a:srgbClr val="FFFFFF"/>
                </a:solidFill>
                <a:latin typeface="Calibri"/>
                <a:cs typeface="Calibri"/>
              </a:rPr>
              <a:t> </a:t>
            </a:r>
            <a:r>
              <a:rPr lang="en-US" dirty="0" err="1">
                <a:solidFill>
                  <a:srgbClr val="FFFFFF"/>
                </a:solidFill>
                <a:latin typeface="Calibri"/>
                <a:cs typeface="Calibri"/>
              </a:rPr>
              <a:t>vínsmökkun</a:t>
            </a:r>
            <a:r>
              <a:rPr lang="en-US" dirty="0">
                <a:solidFill>
                  <a:srgbClr val="FFFFFF"/>
                </a:solidFill>
                <a:latin typeface="Calibri"/>
                <a:cs typeface="Calibri"/>
              </a:rPr>
              <a:t>.</a:t>
            </a:r>
            <a:endParaRPr lang="en-US" dirty="0">
              <a:solidFill>
                <a:srgbClr val="FFFFFF"/>
              </a:solidFill>
            </a:endParaRPr>
          </a:p>
          <a:p>
            <a:pPr algn="l">
              <a:lnSpc>
                <a:spcPct val="100000"/>
              </a:lnSpc>
            </a:pPr>
            <a:endParaRPr lang="en-US" dirty="0">
              <a:solidFill>
                <a:schemeClr val="bg1"/>
              </a:solidFill>
            </a:endParaRPr>
          </a:p>
          <a:p>
            <a:pPr>
              <a:lnSpc>
                <a:spcPct val="100000"/>
              </a:lnSpc>
            </a:pPr>
            <a:endParaRPr lang="en-US" sz="1600" dirty="0">
              <a:solidFill>
                <a:schemeClr val="bg1"/>
              </a:solidFill>
            </a:endParaRPr>
          </a:p>
        </p:txBody>
      </p:sp>
      <p:sp>
        <p:nvSpPr>
          <p:cNvPr id="2" name="Text Placeholder 1">
            <a:extLst>
              <a:ext uri="{FF2B5EF4-FFF2-40B4-BE49-F238E27FC236}">
                <a16:creationId xmlns:a16="http://schemas.microsoft.com/office/drawing/2014/main" id="{A30DF952-F5AD-B1C1-D126-585FBBFE4AFF}"/>
              </a:ext>
            </a:extLst>
          </p:cNvPr>
          <p:cNvSpPr>
            <a:spLocks noGrp="1"/>
          </p:cNvSpPr>
          <p:nvPr>
            <p:ph type="body" sz="quarter" idx="35"/>
          </p:nvPr>
        </p:nvSpPr>
        <p:spPr>
          <a:xfrm>
            <a:off x="294777" y="5453856"/>
            <a:ext cx="3206079" cy="1049221"/>
          </a:xfrm>
        </p:spPr>
        <p:txBody>
          <a:bodyPr/>
          <a:lstStyle/>
          <a:p>
            <a:r>
              <a:rPr lang="en-US" sz="4400" b="1" cap="all"/>
              <a:t>Slóvenía</a:t>
            </a:r>
          </a:p>
        </p:txBody>
      </p:sp>
      <p:sp>
        <p:nvSpPr>
          <p:cNvPr id="3" name="Text Placeholder 2">
            <a:extLst>
              <a:ext uri="{FF2B5EF4-FFF2-40B4-BE49-F238E27FC236}">
                <a16:creationId xmlns:a16="http://schemas.microsoft.com/office/drawing/2014/main" id="{394CF703-98AA-B1FD-9714-6586CFC644D8}"/>
              </a:ext>
            </a:extLst>
          </p:cNvPr>
          <p:cNvSpPr>
            <a:spLocks noGrp="1"/>
          </p:cNvSpPr>
          <p:nvPr>
            <p:ph type="body" sz="quarter" idx="36"/>
          </p:nvPr>
        </p:nvSpPr>
        <p:spPr>
          <a:xfrm>
            <a:off x="115807" y="4771329"/>
            <a:ext cx="3861634" cy="674152"/>
          </a:xfrm>
        </p:spPr>
        <p:txBody>
          <a:bodyPr/>
          <a:lstStyle/>
          <a:p>
            <a:r>
              <a:rPr lang="en-US" sz="3100" b="0" cap="all" dirty="0" err="1"/>
              <a:t>Sjálfbærni</a:t>
            </a:r>
            <a:r>
              <a:rPr lang="en-US" sz="3100" b="0" cap="all" dirty="0"/>
              <a:t> </a:t>
            </a:r>
            <a:r>
              <a:rPr lang="en-US" sz="3100" b="0" cap="all" dirty="0" err="1"/>
              <a:t>Líkan</a:t>
            </a:r>
            <a:endParaRPr lang="en-US" sz="3100" b="0" cap="all" dirty="0"/>
          </a:p>
        </p:txBody>
      </p:sp>
      <p:sp>
        <p:nvSpPr>
          <p:cNvPr id="16" name="Slide Number Placeholder 15">
            <a:extLst>
              <a:ext uri="{FF2B5EF4-FFF2-40B4-BE49-F238E27FC236}">
                <a16:creationId xmlns:a16="http://schemas.microsoft.com/office/drawing/2014/main" id="{C77AFCAA-31CF-37E7-4C3A-9D2E3355F8D8}"/>
              </a:ext>
            </a:extLst>
          </p:cNvPr>
          <p:cNvSpPr>
            <a:spLocks noGrp="1"/>
          </p:cNvSpPr>
          <p:nvPr>
            <p:ph type="sldNum" sz="quarter" idx="4"/>
          </p:nvPr>
        </p:nvSpPr>
        <p:spPr/>
        <p:txBody>
          <a:bodyPr/>
          <a:lstStyle/>
          <a:p>
            <a:fld id="{9C527BFA-2C0E-4CEC-B6A5-913A56FEF4B4}" type="slidenum">
              <a:rPr lang="fr-CA" smtClean="0"/>
              <a:t>120</a:t>
            </a:fld>
            <a:endParaRPr lang="fr-CA"/>
          </a:p>
        </p:txBody>
      </p:sp>
      <p:sp>
        <p:nvSpPr>
          <p:cNvPr id="10" name="Text Placeholder 2">
            <a:extLst>
              <a:ext uri="{FF2B5EF4-FFF2-40B4-BE49-F238E27FC236}">
                <a16:creationId xmlns:a16="http://schemas.microsoft.com/office/drawing/2014/main" id="{C00175C1-ED46-21FA-5004-958396F99850}"/>
              </a:ext>
            </a:extLst>
          </p:cNvPr>
          <p:cNvSpPr txBox="1">
            <a:spLocks/>
          </p:cNvSpPr>
          <p:nvPr/>
        </p:nvSpPr>
        <p:spPr>
          <a:xfrm>
            <a:off x="773863" y="3847205"/>
            <a:ext cx="2998642"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sp>
        <p:nvSpPr>
          <p:cNvPr id="25" name="TextBox 24">
            <a:extLst>
              <a:ext uri="{FF2B5EF4-FFF2-40B4-BE49-F238E27FC236}">
                <a16:creationId xmlns:a16="http://schemas.microsoft.com/office/drawing/2014/main" id="{293C0FC7-71C7-193B-4E62-02256133E920}"/>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textaupplýsingar</a:t>
            </a:r>
          </a:p>
        </p:txBody>
      </p:sp>
      <p:pic>
        <p:nvPicPr>
          <p:cNvPr id="14" name="Picture Placeholder 13" descr="Slika, ki vsebuje besede na prostem, rastlina, trava, drevo&#10;&#10;Opis je samodejno ustvarjen">
            <a:extLst>
              <a:ext uri="{FF2B5EF4-FFF2-40B4-BE49-F238E27FC236}">
                <a16:creationId xmlns:a16="http://schemas.microsoft.com/office/drawing/2014/main" id="{BF377A7C-2576-450E-B508-58DD600ACCE7}"/>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rcRect/>
          <a:stretch>
            <a:fillRect/>
          </a:stretch>
        </p:blipFill>
        <p:spPr>
          <a:xfrm>
            <a:off x="0" y="371635"/>
            <a:ext cx="7001712" cy="4003099"/>
          </a:xfrm>
        </p:spPr>
      </p:pic>
      <p:sp>
        <p:nvSpPr>
          <p:cNvPr id="6" name="Označba mesta besedila 5">
            <a:extLst>
              <a:ext uri="{FF2B5EF4-FFF2-40B4-BE49-F238E27FC236}">
                <a16:creationId xmlns:a16="http://schemas.microsoft.com/office/drawing/2014/main" id="{1E6713CB-513F-2631-F2D5-11E5DF7E4475}"/>
              </a:ext>
            </a:extLst>
          </p:cNvPr>
          <p:cNvSpPr>
            <a:spLocks noGrp="1"/>
          </p:cNvSpPr>
          <p:nvPr>
            <p:ph type="body" sz="quarter" idx="65"/>
          </p:nvPr>
        </p:nvSpPr>
        <p:spPr/>
        <p:txBody>
          <a:bodyPr/>
          <a:lstStyle/>
          <a:p>
            <a:r>
              <a:rPr lang="sl-SI" err="1">
                <a:latin typeface="Calibri"/>
                <a:cs typeface="Calibri"/>
              </a:rPr>
              <a:t>Ljósmynd</a:t>
            </a:r>
            <a:r>
              <a:rPr lang="sl-SI">
                <a:latin typeface="Calibri"/>
                <a:cs typeface="Calibri"/>
              </a:rPr>
              <a:t>: </a:t>
            </a:r>
            <a:r>
              <a:rPr lang="sl-SI" err="1">
                <a:latin typeface="Calibri"/>
                <a:cs typeface="Calibri"/>
              </a:rPr>
              <a:t>Vineyard glamping-gististaður </a:t>
            </a:r>
            <a:r>
              <a:rPr lang="sl-SI">
                <a:latin typeface="Calibri"/>
                <a:cs typeface="Calibri"/>
              </a:rPr>
              <a:t>Ramšak, </a:t>
            </a:r>
            <a:r>
              <a:rPr lang="sl-SI" err="1">
                <a:latin typeface="Calibri"/>
                <a:cs typeface="Calibri"/>
              </a:rPr>
              <a:t>Slóvenía</a:t>
            </a:r>
            <a:endParaRPr lang="sl-SI" err="1"/>
          </a:p>
        </p:txBody>
      </p:sp>
      <p:pic>
        <p:nvPicPr>
          <p:cNvPr id="5" name="Graphic 9" descr="Badge 5 with solid fill">
            <a:extLst>
              <a:ext uri="{FF2B5EF4-FFF2-40B4-BE49-F238E27FC236}">
                <a16:creationId xmlns:a16="http://schemas.microsoft.com/office/drawing/2014/main" id="{038A995A-A3BB-623F-BD52-729AC25ACB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56411" y="4777745"/>
            <a:ext cx="1440000" cy="1440000"/>
          </a:xfrm>
          <a:prstGeom prst="rect">
            <a:avLst/>
          </a:prstGeom>
        </p:spPr>
      </p:pic>
    </p:spTree>
    <p:extLst>
      <p:ext uri="{BB962C8B-B14F-4D97-AF65-F5344CB8AC3E}">
        <p14:creationId xmlns:p14="http://schemas.microsoft.com/office/powerpoint/2010/main" val="17474550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DD9F4-418F-AE82-173D-81025E34528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5540D86-9D82-7426-C28C-CFD1B783953C}"/>
              </a:ext>
            </a:extLst>
          </p:cNvPr>
          <p:cNvSpPr>
            <a:spLocks noGrp="1"/>
          </p:cNvSpPr>
          <p:nvPr>
            <p:ph type="body" sz="quarter" idx="32"/>
          </p:nvPr>
        </p:nvSpPr>
        <p:spPr>
          <a:xfrm>
            <a:off x="367498" y="1563036"/>
            <a:ext cx="7100328" cy="2422612"/>
          </a:xfrm>
        </p:spPr>
        <p:txBody>
          <a:bodyPr/>
          <a:lstStyle/>
          <a:p>
            <a:pPr>
              <a:lnSpc>
                <a:spcPct val="100000"/>
              </a:lnSpc>
            </a:pPr>
            <a:r>
              <a:rPr lang="en-IE">
                <a:solidFill>
                  <a:srgbClr val="404040"/>
                </a:solidFill>
                <a:latin typeface="Calibri"/>
                <a:ea typeface="Open Sans"/>
                <a:cs typeface="Calibri"/>
              </a:rPr>
              <a:t>Sjónarmið slóvenska ferðaþjónustunnar 2022–2028, undir heitinu "Grænt bútið með minni fótmarki og meiri virði fyrir alla", gerir ráð fyrir að 1,54 milljarðar evra af opinberum evrópskum og þjóðlegum sjóðum séu nauðsynlegir til að ná markmiðum stefnunnar á öllum sviðum fyrir árið 2028, til að fjármagna framkvæmd aðgerða og starfsemi samkvæmt stefnu hennar. Nokkrir lykiláskoranir þarf að takast á við til að endurtaka árangur hins virta </a:t>
            </a:r>
            <a:r>
              <a:rPr lang="en-IE" err="1">
                <a:solidFill>
                  <a:srgbClr val="404040"/>
                </a:solidFill>
                <a:latin typeface="Calibri"/>
                <a:ea typeface="Open Sans"/>
                <a:cs typeface="Calibri"/>
              </a:rPr>
              <a:t>Ramšak </a:t>
            </a:r>
            <a:r>
              <a:rPr lang="en-IE">
                <a:solidFill>
                  <a:srgbClr val="404040"/>
                </a:solidFill>
                <a:latin typeface="Calibri"/>
                <a:ea typeface="Open Sans"/>
                <a:cs typeface="Calibri"/>
              </a:rPr>
              <a:t>glamping-gististaðar. Að skilja þarfir viðskiptavina: Nákvæm greining á eftirspurn til að sérsníða tilboð að sértækum kröfum viðskiptavina. Viðbragðshraði: Hrað viðbrögð eru nauðsynleg til að öðlast samkeppnisforskot. Rétt málfræði: Rétt málfræði er nauðsynleg fyrir fagmennsku og jákvæðar skoðanir. Persónugerð: Búa til vinaleg og fagleg tilboð sem ávarpa viðskiptavini með nafni til að auka aðdráttarafl.</a:t>
            </a:r>
            <a:endParaRPr lang="sl-SI"/>
          </a:p>
        </p:txBody>
      </p:sp>
      <p:sp>
        <p:nvSpPr>
          <p:cNvPr id="11" name="Text Placeholder 10">
            <a:extLst>
              <a:ext uri="{FF2B5EF4-FFF2-40B4-BE49-F238E27FC236}">
                <a16:creationId xmlns:a16="http://schemas.microsoft.com/office/drawing/2014/main" id="{73AB3D3A-CDFB-9173-F9D5-B6E3CD5010B8}"/>
              </a:ext>
            </a:extLst>
          </p:cNvPr>
          <p:cNvSpPr>
            <a:spLocks noGrp="1"/>
          </p:cNvSpPr>
          <p:nvPr>
            <p:ph type="body" sz="quarter" idx="40"/>
          </p:nvPr>
        </p:nvSpPr>
        <p:spPr>
          <a:xfrm>
            <a:off x="4326897" y="6036025"/>
            <a:ext cx="3315888" cy="1847516"/>
          </a:xfrm>
        </p:spPr>
        <p:txBody>
          <a:bodyPr vert="horz" lIns="91440" tIns="45720" rIns="91440" bIns="45720" rtlCol="0" anchor="t">
            <a:noAutofit/>
          </a:bodyPr>
          <a:lstStyle/>
          <a:p>
            <a:r>
              <a:rPr lang="en-US">
                <a:latin typeface="Calibri"/>
                <a:cs typeface="Calibri"/>
              </a:rPr>
              <a:t>Allt í allt mjög yndisleg upplifun!</a:t>
            </a:r>
            <a:endParaRPr lang="sl-SI">
              <a:latin typeface="Calibri"/>
              <a:cs typeface="Calibri"/>
            </a:endParaRPr>
          </a:p>
        </p:txBody>
      </p:sp>
      <p:sp>
        <p:nvSpPr>
          <p:cNvPr id="2" name="Slide Number Placeholder 1">
            <a:extLst>
              <a:ext uri="{FF2B5EF4-FFF2-40B4-BE49-F238E27FC236}">
                <a16:creationId xmlns:a16="http://schemas.microsoft.com/office/drawing/2014/main" id="{E214F589-331F-0183-7F71-200861A5160D}"/>
              </a:ext>
            </a:extLst>
          </p:cNvPr>
          <p:cNvSpPr>
            <a:spLocks noGrp="1"/>
          </p:cNvSpPr>
          <p:nvPr>
            <p:ph type="sldNum" sz="quarter" idx="4"/>
          </p:nvPr>
        </p:nvSpPr>
        <p:spPr/>
        <p:txBody>
          <a:bodyPr/>
          <a:lstStyle/>
          <a:p>
            <a:fld id="{9C527BFA-2C0E-4CEC-B6A5-913A56FEF4B4}" type="slidenum">
              <a:rPr lang="fr-CA" smtClean="0"/>
              <a:t>121</a:t>
            </a:fld>
            <a:endParaRPr lang="fr-CA"/>
          </a:p>
        </p:txBody>
      </p:sp>
      <p:sp>
        <p:nvSpPr>
          <p:cNvPr id="3" name="Text Placeholder 2">
            <a:extLst>
              <a:ext uri="{FF2B5EF4-FFF2-40B4-BE49-F238E27FC236}">
                <a16:creationId xmlns:a16="http://schemas.microsoft.com/office/drawing/2014/main" id="{527D0D3B-F39C-9B37-64C0-42C5686A0F71}"/>
              </a:ext>
            </a:extLst>
          </p:cNvPr>
          <p:cNvSpPr>
            <a:spLocks noGrp="1"/>
          </p:cNvSpPr>
          <p:nvPr>
            <p:ph type="body" sz="quarter" idx="65"/>
          </p:nvPr>
        </p:nvSpPr>
        <p:spPr/>
        <p:txBody>
          <a:bodyPr/>
          <a:lstStyle/>
          <a:p>
            <a:r>
              <a:rPr lang="en-GB">
                <a:latin typeface="Calibri"/>
                <a:cs typeface="Calibri"/>
              </a:rPr>
              <a:t>Ljósmynd: Vineyard </a:t>
            </a:r>
            <a:r>
              <a:rPr lang="en-GB" err="1">
                <a:latin typeface="Calibri"/>
                <a:cs typeface="Calibri"/>
              </a:rPr>
              <a:t>glamping</a:t>
            </a:r>
            <a:r>
              <a:rPr lang="en-GB">
                <a:latin typeface="Calibri"/>
                <a:cs typeface="Calibri"/>
              </a:rPr>
              <a:t>-gististaðurinn RAmšak</a:t>
            </a:r>
            <a:r>
              <a:rPr lang="sl-SI">
                <a:latin typeface="Calibri"/>
                <a:cs typeface="Calibri"/>
              </a:rPr>
              <a:t>, </a:t>
            </a:r>
            <a:r>
              <a:rPr lang="sl-SI" err="1">
                <a:latin typeface="Calibri"/>
                <a:cs typeface="Calibri"/>
              </a:rPr>
              <a:t>Slóvenía</a:t>
            </a:r>
            <a:endParaRPr lang="en-GB" err="1"/>
          </a:p>
        </p:txBody>
      </p:sp>
      <p:sp>
        <p:nvSpPr>
          <p:cNvPr id="15" name="Freeform 14">
            <a:extLst>
              <a:ext uri="{FF2B5EF4-FFF2-40B4-BE49-F238E27FC236}">
                <a16:creationId xmlns:a16="http://schemas.microsoft.com/office/drawing/2014/main" id="{E0F3DC15-16F3-0F1E-9706-003333C9623E}"/>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30">
            <a:extLst>
              <a:ext uri="{FF2B5EF4-FFF2-40B4-BE49-F238E27FC236}">
                <a16:creationId xmlns:a16="http://schemas.microsoft.com/office/drawing/2014/main" id="{C5CBF39A-572E-A25F-4D16-7D4BCD243FA0}"/>
              </a:ext>
            </a:extLst>
          </p:cNvPr>
          <p:cNvSpPr/>
          <p:nvPr/>
        </p:nvSpPr>
        <p:spPr>
          <a:xfrm>
            <a:off x="5781423" y="7451251"/>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3" name="Text Placeholder 7">
            <a:extLst>
              <a:ext uri="{FF2B5EF4-FFF2-40B4-BE49-F238E27FC236}">
                <a16:creationId xmlns:a16="http://schemas.microsoft.com/office/drawing/2014/main" id="{35715BDC-55EC-AAEB-6DE5-AA1E0F1BDF18}"/>
              </a:ext>
            </a:extLst>
          </p:cNvPr>
          <p:cNvSpPr>
            <a:spLocks noGrp="1"/>
          </p:cNvSpPr>
          <p:nvPr>
            <p:ph type="body" sz="quarter" idx="33"/>
          </p:nvPr>
        </p:nvSpPr>
        <p:spPr>
          <a:xfrm>
            <a:off x="307749" y="1200241"/>
            <a:ext cx="6506617" cy="601503"/>
          </a:xfrm>
        </p:spPr>
        <p:txBody>
          <a:bodyPr vert="horz" lIns="91440" tIns="45720" rIns="91440" bIns="45720" rtlCol="0" anchor="t">
            <a:noAutofit/>
          </a:bodyPr>
          <a:lstStyle/>
          <a:p>
            <a:r>
              <a:rPr lang="en-GB" sz="1800" cap="all">
                <a:latin typeface="Calibri"/>
                <a:cs typeface="Calibri"/>
              </a:rPr>
              <a:t>Þróun tilboðsins getur falið í sér margar áskoranir</a:t>
            </a:r>
          </a:p>
          <a:p>
            <a:pPr>
              <a:lnSpc>
                <a:spcPts val="1839"/>
              </a:lnSpc>
            </a:pPr>
            <a:endParaRPr lang="en-GB" sz="1800"/>
          </a:p>
        </p:txBody>
      </p:sp>
      <p:sp>
        <p:nvSpPr>
          <p:cNvPr id="14" name="Text Placeholder 8">
            <a:extLst>
              <a:ext uri="{FF2B5EF4-FFF2-40B4-BE49-F238E27FC236}">
                <a16:creationId xmlns:a16="http://schemas.microsoft.com/office/drawing/2014/main" id="{1D9CFA3B-CDFE-CD41-2066-1FD00F963E88}"/>
              </a:ext>
            </a:extLst>
          </p:cNvPr>
          <p:cNvSpPr>
            <a:spLocks noGrp="1"/>
          </p:cNvSpPr>
          <p:nvPr>
            <p:ph type="body" sz="quarter" idx="38"/>
          </p:nvPr>
        </p:nvSpPr>
        <p:spPr>
          <a:xfrm>
            <a:off x="1268958" y="620112"/>
            <a:ext cx="6506617" cy="381311"/>
          </a:xfrm>
        </p:spPr>
        <p:txBody>
          <a:bodyPr/>
          <a:lstStyle/>
          <a:p>
            <a:r>
              <a:rPr lang="en-US" cap="all"/>
              <a:t>Áskorun</a:t>
            </a:r>
          </a:p>
        </p:txBody>
      </p:sp>
      <p:cxnSp>
        <p:nvCxnSpPr>
          <p:cNvPr id="16" name="Straight Connector 15">
            <a:extLst>
              <a:ext uri="{FF2B5EF4-FFF2-40B4-BE49-F238E27FC236}">
                <a16:creationId xmlns:a16="http://schemas.microsoft.com/office/drawing/2014/main" id="{2C9B09E9-50A7-A42A-901A-0A7225775141}"/>
              </a:ext>
            </a:extLst>
          </p:cNvPr>
          <p:cNvCxnSpPr>
            <a:cxnSpLocks/>
          </p:cNvCxnSpPr>
          <p:nvPr/>
        </p:nvCxnSpPr>
        <p:spPr>
          <a:xfrm>
            <a:off x="-12269" y="1016181"/>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52D7BDC-78AE-E4CE-2452-EC2B3768A018}"/>
              </a:ext>
            </a:extLst>
          </p:cNvPr>
          <p:cNvGrpSpPr/>
          <p:nvPr/>
        </p:nvGrpSpPr>
        <p:grpSpPr>
          <a:xfrm>
            <a:off x="209449" y="184750"/>
            <a:ext cx="953258" cy="797926"/>
            <a:chOff x="8130434" y="5055580"/>
            <a:chExt cx="1018347" cy="1051755"/>
          </a:xfrm>
          <a:solidFill>
            <a:srgbClr val="000000"/>
          </a:solidFill>
        </p:grpSpPr>
        <p:grpSp>
          <p:nvGrpSpPr>
            <p:cNvPr id="9" name="Graphic 2">
              <a:extLst>
                <a:ext uri="{FF2B5EF4-FFF2-40B4-BE49-F238E27FC236}">
                  <a16:creationId xmlns:a16="http://schemas.microsoft.com/office/drawing/2014/main" id="{FB8F0D9C-F4B7-7435-17B3-C8D10AFBDF92}"/>
                </a:ext>
              </a:extLst>
            </p:cNvPr>
            <p:cNvGrpSpPr/>
            <p:nvPr userDrawn="1"/>
          </p:nvGrpSpPr>
          <p:grpSpPr>
            <a:xfrm>
              <a:off x="8172121" y="5087188"/>
              <a:ext cx="955215" cy="342517"/>
              <a:chOff x="3752168" y="4966655"/>
              <a:chExt cx="955215" cy="342517"/>
            </a:xfrm>
            <a:grpFill/>
          </p:grpSpPr>
          <p:sp>
            <p:nvSpPr>
              <p:cNvPr id="37" name="Freeform 300">
                <a:extLst>
                  <a:ext uri="{FF2B5EF4-FFF2-40B4-BE49-F238E27FC236}">
                    <a16:creationId xmlns:a16="http://schemas.microsoft.com/office/drawing/2014/main" id="{221DE588-3EDA-8186-953D-9B7C8C833F25}"/>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38" name="Freeform 301">
                <a:extLst>
                  <a:ext uri="{FF2B5EF4-FFF2-40B4-BE49-F238E27FC236}">
                    <a16:creationId xmlns:a16="http://schemas.microsoft.com/office/drawing/2014/main" id="{5D647785-AD3D-7AC9-22B1-20CAB1F62B23}"/>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39" name="Freeform 302">
                <a:extLst>
                  <a:ext uri="{FF2B5EF4-FFF2-40B4-BE49-F238E27FC236}">
                    <a16:creationId xmlns:a16="http://schemas.microsoft.com/office/drawing/2014/main" id="{38135A32-4EA7-9190-F00D-69B51520003C}"/>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10" name="Freeform 289">
              <a:extLst>
                <a:ext uri="{FF2B5EF4-FFF2-40B4-BE49-F238E27FC236}">
                  <a16:creationId xmlns:a16="http://schemas.microsoft.com/office/drawing/2014/main" id="{37096A3D-51AE-A697-6A7A-05E6D56A40AE}"/>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12" name="Freeform 290">
              <a:extLst>
                <a:ext uri="{FF2B5EF4-FFF2-40B4-BE49-F238E27FC236}">
                  <a16:creationId xmlns:a16="http://schemas.microsoft.com/office/drawing/2014/main" id="{E1EB2C98-A07D-0457-D2D7-D67805B9A522}"/>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17" name="Freeform 291">
              <a:extLst>
                <a:ext uri="{FF2B5EF4-FFF2-40B4-BE49-F238E27FC236}">
                  <a16:creationId xmlns:a16="http://schemas.microsoft.com/office/drawing/2014/main" id="{AA66C63C-FCDD-DB00-997B-728C857E9992}"/>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18" name="Freeform 292">
              <a:extLst>
                <a:ext uri="{FF2B5EF4-FFF2-40B4-BE49-F238E27FC236}">
                  <a16:creationId xmlns:a16="http://schemas.microsoft.com/office/drawing/2014/main" id="{D5D0319B-F269-A2B6-8AF9-B00B225CA208}"/>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9" name="Freeform 293">
              <a:extLst>
                <a:ext uri="{FF2B5EF4-FFF2-40B4-BE49-F238E27FC236}">
                  <a16:creationId xmlns:a16="http://schemas.microsoft.com/office/drawing/2014/main" id="{C447A3FA-ECB1-737E-1897-E3B41EBF8BD3}"/>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31" name="Freeform 294">
              <a:extLst>
                <a:ext uri="{FF2B5EF4-FFF2-40B4-BE49-F238E27FC236}">
                  <a16:creationId xmlns:a16="http://schemas.microsoft.com/office/drawing/2014/main" id="{D5DB2C5E-A4DA-0EAA-E380-A129F537E1E8}"/>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32" name="Freeform 295">
              <a:extLst>
                <a:ext uri="{FF2B5EF4-FFF2-40B4-BE49-F238E27FC236}">
                  <a16:creationId xmlns:a16="http://schemas.microsoft.com/office/drawing/2014/main" id="{82FF8B5D-3FEF-00F1-F21A-A28711ECF4CB}"/>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33" name="Freeform 296">
              <a:extLst>
                <a:ext uri="{FF2B5EF4-FFF2-40B4-BE49-F238E27FC236}">
                  <a16:creationId xmlns:a16="http://schemas.microsoft.com/office/drawing/2014/main" id="{F2B32FEC-31EC-89E0-99DC-9B3064FCA6EF}"/>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34" name="Freeform 297">
              <a:extLst>
                <a:ext uri="{FF2B5EF4-FFF2-40B4-BE49-F238E27FC236}">
                  <a16:creationId xmlns:a16="http://schemas.microsoft.com/office/drawing/2014/main" id="{1CB2FB09-3980-ED31-29AC-76C4E89F0BA2}"/>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35" name="Freeform 298">
              <a:extLst>
                <a:ext uri="{FF2B5EF4-FFF2-40B4-BE49-F238E27FC236}">
                  <a16:creationId xmlns:a16="http://schemas.microsoft.com/office/drawing/2014/main" id="{DC939E71-7739-0960-E0F4-86C32FE93413}"/>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36" name="Freeform 299">
              <a:extLst>
                <a:ext uri="{FF2B5EF4-FFF2-40B4-BE49-F238E27FC236}">
                  <a16:creationId xmlns:a16="http://schemas.microsoft.com/office/drawing/2014/main" id="{FDDBD75B-445B-AC9D-E732-D006C6FCAE4F}"/>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21" name="Picture Placeholder 20" descr="Slika, ki vsebuje besede zaprt prostor, pohištvo, notranje oblikovanje, platno&#10;&#10;Opis je samodejno ustvarjen">
            <a:extLst>
              <a:ext uri="{FF2B5EF4-FFF2-40B4-BE49-F238E27FC236}">
                <a16:creationId xmlns:a16="http://schemas.microsoft.com/office/drawing/2014/main" id="{16EAFA4C-1034-4CC1-83BE-0F637F9F11E5}"/>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a:xfrm>
            <a:off x="-12269" y="5282739"/>
            <a:ext cx="4895192" cy="5164078"/>
          </a:xfrm>
        </p:spPr>
      </p:pic>
    </p:spTree>
    <p:extLst>
      <p:ext uri="{BB962C8B-B14F-4D97-AF65-F5344CB8AC3E}">
        <p14:creationId xmlns:p14="http://schemas.microsoft.com/office/powerpoint/2010/main" val="3606701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578D4-7B8B-2655-73D5-E171FB743C5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7467B91-E8FD-68C2-BEF7-551750CF1DB2}"/>
              </a:ext>
            </a:extLst>
          </p:cNvPr>
          <p:cNvSpPr>
            <a:spLocks noGrp="1"/>
          </p:cNvSpPr>
          <p:nvPr>
            <p:ph type="body" sz="quarter" idx="32"/>
          </p:nvPr>
        </p:nvSpPr>
        <p:spPr>
          <a:xfrm>
            <a:off x="3883745" y="308983"/>
            <a:ext cx="3270634" cy="4069540"/>
          </a:xfrm>
        </p:spPr>
        <p:txBody>
          <a:bodyPr/>
          <a:lstStyle/>
          <a:p>
            <a:r>
              <a:rPr lang="en-US" sz="1200">
                <a:latin typeface="Calibri"/>
                <a:ea typeface="Open Sans"/>
                <a:cs typeface="Calibri"/>
              </a:rPr>
              <a:t>Gestir Chateau Ramšak, glamping-gististaðarins á vínekrunni, hrósa vinalegu starfsfólki, fallegu andrúmslofti og afslöppuðu umhverfi, eins og fram kemur í blogginu með aðlaðandi myndum. Bloggskrif eru áhrifaríkt kynningartæki. Regluleg birting hágæða efnis eykur stöðu í leitarvélum og eykur sýnileika vörumerkis. Bloggskrif hvetja lesendur til samskipta og auka tryggð og þátttöku. Auk þess bjóða blogg upp á fínlegan vettvang til að kynna vörur og þjónustu og geta þannig aukið sölu. </a:t>
            </a:r>
            <a:endParaRPr lang="sl-SI"/>
          </a:p>
          <a:p>
            <a:endParaRPr lang="en-US" sz="1200">
              <a:ea typeface="Open Sans"/>
            </a:endParaRPr>
          </a:p>
          <a:p>
            <a:endParaRPr lang="en-US">
              <a:ea typeface="Open Sans"/>
            </a:endParaRPr>
          </a:p>
          <a:p>
            <a:pPr>
              <a:lnSpc>
                <a:spcPct val="100000"/>
              </a:lnSpc>
            </a:pPr>
            <a:endParaRPr lang="en-US">
              <a:latin typeface="Calibri"/>
              <a:ea typeface="Open Sans"/>
              <a:cs typeface="Calibri"/>
            </a:endParaRPr>
          </a:p>
        </p:txBody>
      </p:sp>
      <p:sp>
        <p:nvSpPr>
          <p:cNvPr id="12" name="Text Placeholder 11">
            <a:extLst>
              <a:ext uri="{FF2B5EF4-FFF2-40B4-BE49-F238E27FC236}">
                <a16:creationId xmlns:a16="http://schemas.microsoft.com/office/drawing/2014/main" id="{E81CF903-FBFB-1884-1BE2-9259FAB62B20}"/>
              </a:ext>
            </a:extLst>
          </p:cNvPr>
          <p:cNvSpPr>
            <a:spLocks noGrp="1"/>
          </p:cNvSpPr>
          <p:nvPr>
            <p:ph type="body" sz="quarter" idx="36"/>
          </p:nvPr>
        </p:nvSpPr>
        <p:spPr>
          <a:xfrm>
            <a:off x="1170480" y="116201"/>
            <a:ext cx="3141465" cy="385564"/>
          </a:xfrm>
        </p:spPr>
        <p:txBody>
          <a:bodyPr/>
          <a:lstStyle/>
          <a:p>
            <a:r>
              <a:rPr lang="en-US" cap="all"/>
              <a:t>Lausn</a:t>
            </a:r>
          </a:p>
        </p:txBody>
      </p:sp>
      <p:sp>
        <p:nvSpPr>
          <p:cNvPr id="14" name="Text Placeholder 13">
            <a:extLst>
              <a:ext uri="{FF2B5EF4-FFF2-40B4-BE49-F238E27FC236}">
                <a16:creationId xmlns:a16="http://schemas.microsoft.com/office/drawing/2014/main" id="{07B3890B-4011-4854-C822-6A008E6E138A}"/>
              </a:ext>
            </a:extLst>
          </p:cNvPr>
          <p:cNvSpPr>
            <a:spLocks noGrp="1"/>
          </p:cNvSpPr>
          <p:nvPr>
            <p:ph type="body" sz="quarter" idx="40"/>
          </p:nvPr>
        </p:nvSpPr>
        <p:spPr/>
        <p:txBody>
          <a:bodyPr vert="horz" lIns="91440" tIns="45720" rIns="91440" bIns="45720" rtlCol="0" anchor="t">
            <a:noAutofit/>
          </a:bodyPr>
          <a:lstStyle/>
          <a:p>
            <a:r>
              <a:rPr lang="en-US">
                <a:solidFill>
                  <a:srgbClr val="FFFFFF"/>
                </a:solidFill>
                <a:latin typeface="Calibri"/>
                <a:cs typeface="Calibri"/>
              </a:rPr>
              <a:t>100% fullkomin lúxus tjaldupplifun. Ég myndi eindregið mæla með.</a:t>
            </a:r>
            <a:endParaRPr lang="sl-SI">
              <a:solidFill>
                <a:srgbClr val="FFFFFF"/>
              </a:solidFill>
            </a:endParaRPr>
          </a:p>
        </p:txBody>
      </p:sp>
      <p:sp>
        <p:nvSpPr>
          <p:cNvPr id="2" name="Text Placeholder 1">
            <a:extLst>
              <a:ext uri="{FF2B5EF4-FFF2-40B4-BE49-F238E27FC236}">
                <a16:creationId xmlns:a16="http://schemas.microsoft.com/office/drawing/2014/main" id="{3391187D-5088-F4B6-8DAC-E597514BF56F}"/>
              </a:ext>
            </a:extLst>
          </p:cNvPr>
          <p:cNvSpPr>
            <a:spLocks noGrp="1"/>
          </p:cNvSpPr>
          <p:nvPr>
            <p:ph type="body" sz="quarter" idx="65"/>
          </p:nvPr>
        </p:nvSpPr>
        <p:spPr/>
        <p:txBody>
          <a:bodyPr/>
          <a:lstStyle/>
          <a:p>
            <a:r>
              <a:rPr lang="en-GB">
                <a:latin typeface="Calibri"/>
                <a:cs typeface="Calibri"/>
              </a:rPr>
              <a:t>Mynd: Vineyard glamping resort Ramšak, Slóvenía</a:t>
            </a:r>
            <a:endParaRPr lang="fr-FR"/>
          </a:p>
        </p:txBody>
      </p:sp>
      <p:sp>
        <p:nvSpPr>
          <p:cNvPr id="18" name="Freeform 17">
            <a:extLst>
              <a:ext uri="{FF2B5EF4-FFF2-40B4-BE49-F238E27FC236}">
                <a16:creationId xmlns:a16="http://schemas.microsoft.com/office/drawing/2014/main" id="{29154277-6FF2-D31C-8F13-A6743F5ED14B}"/>
              </a:ext>
            </a:extLst>
          </p:cNvPr>
          <p:cNvSpPr/>
          <p:nvPr/>
        </p:nvSpPr>
        <p:spPr>
          <a:xfrm>
            <a:off x="4618826" y="7836305"/>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0EB1C9CF-108B-7A8E-1E95-3A6A0E6E4E3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122</a:t>
            </a:fld>
            <a:endParaRPr lang="fr-CA"/>
          </a:p>
        </p:txBody>
      </p:sp>
      <p:sp>
        <p:nvSpPr>
          <p:cNvPr id="6" name="Text Placeholder 11">
            <a:extLst>
              <a:ext uri="{FF2B5EF4-FFF2-40B4-BE49-F238E27FC236}">
                <a16:creationId xmlns:a16="http://schemas.microsoft.com/office/drawing/2014/main" id="{4A87C28F-4641-90D3-2BFE-7F481B6186E5}"/>
              </a:ext>
            </a:extLst>
          </p:cNvPr>
          <p:cNvSpPr txBox="1">
            <a:spLocks/>
          </p:cNvSpPr>
          <p:nvPr/>
        </p:nvSpPr>
        <p:spPr>
          <a:xfrm>
            <a:off x="4955801" y="3475046"/>
            <a:ext cx="3141465" cy="385564"/>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solidFill>
                  <a:srgbClr val="EC7C69"/>
                </a:solidFill>
              </a:rPr>
              <a:t>Niðurstaða</a:t>
            </a:r>
          </a:p>
        </p:txBody>
      </p:sp>
      <p:cxnSp>
        <p:nvCxnSpPr>
          <p:cNvPr id="7" name="Straight Connector 6">
            <a:extLst>
              <a:ext uri="{FF2B5EF4-FFF2-40B4-BE49-F238E27FC236}">
                <a16:creationId xmlns:a16="http://schemas.microsoft.com/office/drawing/2014/main" id="{B0441547-EDAF-271B-BBC8-E88F7AF90F61}"/>
              </a:ext>
            </a:extLst>
          </p:cNvPr>
          <p:cNvCxnSpPr>
            <a:cxnSpLocks/>
          </p:cNvCxnSpPr>
          <p:nvPr/>
        </p:nvCxnSpPr>
        <p:spPr>
          <a:xfrm>
            <a:off x="3946614" y="4237527"/>
            <a:ext cx="3265986" cy="0"/>
          </a:xfrm>
          <a:prstGeom prst="line">
            <a:avLst/>
          </a:prstGeom>
          <a:ln w="22225">
            <a:solidFill>
              <a:srgbClr val="EC7C69"/>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0133E6D-0D9C-0374-3E58-85B42361B408}"/>
              </a:ext>
            </a:extLst>
          </p:cNvPr>
          <p:cNvSpPr txBox="1">
            <a:spLocks/>
          </p:cNvSpPr>
          <p:nvPr/>
        </p:nvSpPr>
        <p:spPr>
          <a:xfrm>
            <a:off x="3883949" y="4283843"/>
            <a:ext cx="3462906" cy="406954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US" sz="1600" b="1">
                <a:solidFill>
                  <a:srgbClr val="EC7C69"/>
                </a:solidFill>
                <a:latin typeface="Calibri"/>
                <a:cs typeface="Calibri"/>
              </a:rPr>
              <a:t>Að bjóða upp á lúxus og einstaka glamping-upplifun</a:t>
            </a:r>
            <a:endParaRPr lang="sl-SI"/>
          </a:p>
          <a:p>
            <a:r>
              <a:rPr lang="en-US" sz="1200">
                <a:latin typeface="Calibri"/>
                <a:ea typeface="Open Sans"/>
                <a:cs typeface="Calibri"/>
              </a:rPr>
              <a:t>Chateau Ramšak er virðulegur glamping-staður staðsettur í einum af fallegustu og ósnortnustu hlutum Slóveníu. Hér að neðan eru nokkur lykilatriði um hvernig árangri hefur náðst:</a:t>
            </a:r>
            <a:endParaRPr lang="en-US"/>
          </a:p>
          <a:p>
            <a:r>
              <a:rPr lang="en-US" sz="1200">
                <a:latin typeface="Calibri"/>
                <a:ea typeface="Open Sans"/>
                <a:cs typeface="Calibri"/>
              </a:rPr>
              <a:t>Einstök gistiaðstaða: Þeir bjóða upp á vel hönnuð tjöld og tréhús, sem veita lúxus og einstaka glamping-upplifun.</a:t>
            </a:r>
            <a:endParaRPr lang="en-US" sz="1200"/>
          </a:p>
          <a:p>
            <a:r>
              <a:rPr lang="en-US" sz="1200">
                <a:latin typeface="Calibri"/>
                <a:ea typeface="Open Sans"/>
                <a:cs typeface="Calibri"/>
              </a:rPr>
              <a:t>Falleg staðsetning: Dvalarstaðurinn er staðsettur í myndprúðu umhverfi með grænum hæðum og vínræktum, sem eykur heildarupplifunina.</a:t>
            </a:r>
            <a:endParaRPr lang="en-US"/>
          </a:p>
          <a:p>
            <a:r>
              <a:rPr lang="en-US" sz="1200">
                <a:latin typeface="Calibri"/>
                <a:ea typeface="Open Sans"/>
                <a:cs typeface="Calibri"/>
              </a:rPr>
              <a:t>Aðstaða: Gestir geta notið fjölbreyttrar aðstöðu, þar á meðal vínkjallara, smakkbar, einkasvæða sundlauga og vellíðunarþjónustu.</a:t>
            </a:r>
            <a:endParaRPr lang="en-US" sz="1200"/>
          </a:p>
          <a:p>
            <a:r>
              <a:rPr lang="en-US" sz="1200">
                <a:latin typeface="Calibri"/>
                <a:ea typeface="Open Sans"/>
                <a:cs typeface="Calibri"/>
              </a:rPr>
              <a:t>Upplifun gesta: Dvalarstaðurinn leggur áherslu á að bjóða upp á slakandi og endurnærandi umhverfi, með vinalegu starfsfólki og fallegu andrúmslofti</a:t>
            </a:r>
            <a:endParaRPr lang="en-US"/>
          </a:p>
          <a:p>
            <a:pPr>
              <a:lnSpc>
                <a:spcPct val="100000"/>
              </a:lnSpc>
            </a:pPr>
            <a:endParaRPr lang="en-US">
              <a:ea typeface="Open Sans"/>
            </a:endParaRPr>
          </a:p>
          <a:p>
            <a:pPr>
              <a:lnSpc>
                <a:spcPct val="100000"/>
              </a:lnSpc>
            </a:pPr>
            <a:r>
              <a:rPr lang="en-US">
                <a:latin typeface="Calibri"/>
                <a:ea typeface="Open Sans"/>
                <a:cs typeface="Calibri"/>
              </a:rPr>
              <a:t>.</a:t>
            </a:r>
            <a:endParaRPr lang="en-US"/>
          </a:p>
          <a:p>
            <a:pPr>
              <a:lnSpc>
                <a:spcPct val="100000"/>
              </a:lnSpc>
            </a:pPr>
            <a:endParaRPr lang="en-US">
              <a:ea typeface="Open Sans"/>
            </a:endParaRPr>
          </a:p>
        </p:txBody>
      </p:sp>
      <p:cxnSp>
        <p:nvCxnSpPr>
          <p:cNvPr id="10" name="Straight Connector 9">
            <a:extLst>
              <a:ext uri="{FF2B5EF4-FFF2-40B4-BE49-F238E27FC236}">
                <a16:creationId xmlns:a16="http://schemas.microsoft.com/office/drawing/2014/main" id="{10EEF6CE-A1C9-6B6B-49DC-2DE71C83C6EC}"/>
              </a:ext>
            </a:extLst>
          </p:cNvPr>
          <p:cNvCxnSpPr>
            <a:cxnSpLocks/>
          </p:cNvCxnSpPr>
          <p:nvPr/>
        </p:nvCxnSpPr>
        <p:spPr>
          <a:xfrm>
            <a:off x="295794" y="9198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8D7D1CB-732A-E4F2-8F1B-A38CC129DEDF}"/>
              </a:ext>
            </a:extLst>
          </p:cNvPr>
          <p:cNvSpPr txBox="1"/>
          <p:nvPr/>
        </p:nvSpPr>
        <p:spPr>
          <a:xfrm>
            <a:off x="229690" y="6144636"/>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Uppfærðu mynd og textann um myndheiður</a:t>
            </a:r>
          </a:p>
        </p:txBody>
      </p:sp>
      <p:sp>
        <p:nvSpPr>
          <p:cNvPr id="19" name="TextBox 18">
            <a:extLst>
              <a:ext uri="{FF2B5EF4-FFF2-40B4-BE49-F238E27FC236}">
                <a16:creationId xmlns:a16="http://schemas.microsoft.com/office/drawing/2014/main" id="{E5EF2393-49A0-24D4-5F56-C15CDE0FB89A}"/>
              </a:ext>
            </a:extLst>
          </p:cNvPr>
          <p:cNvSpPr txBox="1"/>
          <p:nvPr/>
        </p:nvSpPr>
        <p:spPr>
          <a:xfrm>
            <a:off x="361874" y="1077536"/>
            <a:ext cx="3367872" cy="1938992"/>
          </a:xfrm>
          <a:prstGeom prst="rect">
            <a:avLst/>
          </a:prstGeom>
          <a:noFill/>
        </p:spPr>
        <p:txBody>
          <a:bodyPr wrap="square" lIns="91440" tIns="45720" rIns="91440" bIns="45720" rtlCol="0" anchor="t">
            <a:spAutoFit/>
          </a:bodyPr>
          <a:lstStyle/>
          <a:p>
            <a:r>
              <a:rPr lang="en-IE" sz="2400" b="1" cap="all">
                <a:solidFill>
                  <a:schemeClr val="bg1"/>
                </a:solidFill>
                <a:latin typeface="Calibri"/>
                <a:cs typeface="Calibri"/>
              </a:rPr>
              <a:t>Fylgjast með og stjórna umsögnum og skoðunum á bloggum og samfélagsmiðlum</a:t>
            </a:r>
            <a:endParaRPr lang="sl-SI" cap="all"/>
          </a:p>
        </p:txBody>
      </p:sp>
      <p:grpSp>
        <p:nvGrpSpPr>
          <p:cNvPr id="4" name="Group 3">
            <a:extLst>
              <a:ext uri="{FF2B5EF4-FFF2-40B4-BE49-F238E27FC236}">
                <a16:creationId xmlns:a16="http://schemas.microsoft.com/office/drawing/2014/main" id="{29A600E5-462D-3532-D832-4D18E55528EE}"/>
              </a:ext>
            </a:extLst>
          </p:cNvPr>
          <p:cNvGrpSpPr/>
          <p:nvPr/>
        </p:nvGrpSpPr>
        <p:grpSpPr>
          <a:xfrm>
            <a:off x="361874" y="116201"/>
            <a:ext cx="695991" cy="650235"/>
            <a:chOff x="8736336" y="773976"/>
            <a:chExt cx="925001" cy="925018"/>
          </a:xfrm>
        </p:grpSpPr>
        <p:grpSp>
          <p:nvGrpSpPr>
            <p:cNvPr id="5" name="Graphic 2">
              <a:extLst>
                <a:ext uri="{FF2B5EF4-FFF2-40B4-BE49-F238E27FC236}">
                  <a16:creationId xmlns:a16="http://schemas.microsoft.com/office/drawing/2014/main" id="{8EE8AAF3-1381-10CA-05A1-25818A1DD755}"/>
                </a:ext>
              </a:extLst>
            </p:cNvPr>
            <p:cNvGrpSpPr/>
            <p:nvPr/>
          </p:nvGrpSpPr>
          <p:grpSpPr>
            <a:xfrm>
              <a:off x="8736336" y="773976"/>
              <a:ext cx="925001" cy="925018"/>
              <a:chOff x="8736336" y="773976"/>
              <a:chExt cx="925001" cy="925018"/>
            </a:xfrm>
            <a:solidFill>
              <a:srgbClr val="010101"/>
            </a:solidFill>
          </p:grpSpPr>
          <p:sp>
            <p:nvSpPr>
              <p:cNvPr id="15" name="Freeform 306">
                <a:extLst>
                  <a:ext uri="{FF2B5EF4-FFF2-40B4-BE49-F238E27FC236}">
                    <a16:creationId xmlns:a16="http://schemas.microsoft.com/office/drawing/2014/main" id="{FF15B66C-E933-D06C-165B-495EBB65E5F9}"/>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07">
                <a:extLst>
                  <a:ext uri="{FF2B5EF4-FFF2-40B4-BE49-F238E27FC236}">
                    <a16:creationId xmlns:a16="http://schemas.microsoft.com/office/drawing/2014/main" id="{360E870E-8A7F-2C0A-1471-0C9C54827EB6}"/>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08">
                <a:extLst>
                  <a:ext uri="{FF2B5EF4-FFF2-40B4-BE49-F238E27FC236}">
                    <a16:creationId xmlns:a16="http://schemas.microsoft.com/office/drawing/2014/main" id="{54E2D8C5-0697-4E40-8066-0526D822678A}"/>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09">
                <a:extLst>
                  <a:ext uri="{FF2B5EF4-FFF2-40B4-BE49-F238E27FC236}">
                    <a16:creationId xmlns:a16="http://schemas.microsoft.com/office/drawing/2014/main" id="{9F01C2D3-85FA-080B-CB32-D1EC12C1AF0B}"/>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10">
                <a:extLst>
                  <a:ext uri="{FF2B5EF4-FFF2-40B4-BE49-F238E27FC236}">
                    <a16:creationId xmlns:a16="http://schemas.microsoft.com/office/drawing/2014/main" id="{62E08BC4-1992-CF01-3B93-940A482C704D}"/>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11">
                <a:extLst>
                  <a:ext uri="{FF2B5EF4-FFF2-40B4-BE49-F238E27FC236}">
                    <a16:creationId xmlns:a16="http://schemas.microsoft.com/office/drawing/2014/main" id="{7ED8102C-0FA5-4D48-BB6C-D0B880018EEF}"/>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12">
                <a:extLst>
                  <a:ext uri="{FF2B5EF4-FFF2-40B4-BE49-F238E27FC236}">
                    <a16:creationId xmlns:a16="http://schemas.microsoft.com/office/drawing/2014/main" id="{A27C4480-6F2D-242D-385C-930A930989D9}"/>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Freeform 304">
              <a:extLst>
                <a:ext uri="{FF2B5EF4-FFF2-40B4-BE49-F238E27FC236}">
                  <a16:creationId xmlns:a16="http://schemas.microsoft.com/office/drawing/2014/main" id="{4C59154B-F179-4AF4-E016-8025D0D80B59}"/>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5">
              <a:extLst>
                <a:ext uri="{FF2B5EF4-FFF2-40B4-BE49-F238E27FC236}">
                  <a16:creationId xmlns:a16="http://schemas.microsoft.com/office/drawing/2014/main" id="{0E4A910F-7ED5-A28B-EB17-0D0BBFD71AC8}"/>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Freeform 301">
            <a:extLst>
              <a:ext uri="{FF2B5EF4-FFF2-40B4-BE49-F238E27FC236}">
                <a16:creationId xmlns:a16="http://schemas.microsoft.com/office/drawing/2014/main" id="{5E5C42AA-E9B7-A49A-AC74-0E8A8287E308}"/>
              </a:ext>
            </a:extLst>
          </p:cNvPr>
          <p:cNvSpPr/>
          <p:nvPr/>
        </p:nvSpPr>
        <p:spPr>
          <a:xfrm>
            <a:off x="4023614" y="3281717"/>
            <a:ext cx="932187"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E96751"/>
          </a:solidFill>
          <a:ln w="3074" cap="flat">
            <a:noFill/>
            <a:prstDash val="solid"/>
            <a:miter/>
          </a:ln>
        </p:spPr>
        <p:txBody>
          <a:bodyPr rtlCol="0" anchor="ctr"/>
          <a:lstStyle/>
          <a:p>
            <a:endParaRPr lang="en-US"/>
          </a:p>
        </p:txBody>
      </p:sp>
      <p:pic>
        <p:nvPicPr>
          <p:cNvPr id="30" name="Picture Placeholder 29" descr="Slika, ki vsebuje besede na prostem, trava, drevo, lesena promenada&#10;&#10;Opis je samodejno ustvarjen">
            <a:extLst>
              <a:ext uri="{FF2B5EF4-FFF2-40B4-BE49-F238E27FC236}">
                <a16:creationId xmlns:a16="http://schemas.microsoft.com/office/drawing/2014/main" id="{8E21E4B8-467F-415A-A455-F89BED9B8A97}"/>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a:xfrm>
            <a:off x="-2" y="4538612"/>
            <a:ext cx="3686400" cy="5486854"/>
          </a:xfrm>
        </p:spPr>
      </p:pic>
    </p:spTree>
    <p:extLst>
      <p:ext uri="{BB962C8B-B14F-4D97-AF65-F5344CB8AC3E}">
        <p14:creationId xmlns:p14="http://schemas.microsoft.com/office/powerpoint/2010/main" val="3927332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112215" cy="1049221"/>
          </a:xfrm>
        </p:spPr>
        <p:txBody>
          <a:bodyPr/>
          <a:lstStyle/>
          <a:p>
            <a:r>
              <a:rPr lang="en-IE" sz="1800" cap="all"/>
              <a:t>Innleiðing sjálfbærnimarkmiða Sameinuðu þjóðanna</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344114" y="385617"/>
            <a:ext cx="4607447" cy="330215"/>
          </a:xfrm>
        </p:spPr>
        <p:txBody>
          <a:bodyPr/>
          <a:lstStyle/>
          <a:p>
            <a:r>
              <a:rPr lang="en-US" sz="1800" cap="all">
                <a:latin typeface="Calibri"/>
                <a:ea typeface="Open Sans"/>
                <a:cs typeface="Calibri"/>
              </a:rPr>
              <a:t>Glamping-gististaður í vínekrum, </a:t>
            </a:r>
          </a:p>
          <a:p>
            <a:r>
              <a:rPr lang="en-US" sz="1800" cap="all">
                <a:latin typeface="Calibri"/>
                <a:ea typeface="Open Sans"/>
                <a:cs typeface="Calibri"/>
              </a:rPr>
              <a:t>Chateau </a:t>
            </a:r>
            <a:r>
              <a:rPr lang="en-US" sz="1800" cap="all" err="1">
                <a:latin typeface="Calibri"/>
                <a:ea typeface="Open Sans"/>
                <a:cs typeface="Calibri"/>
              </a:rPr>
              <a:t>Ramšak</a:t>
            </a:r>
            <a:endParaRPr lang="sl-SI" sz="1800" cap="all"/>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867191" y="693262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2D2C7037-A1D9-466C-9EA5-0FAE8D5D09A0}"/>
              </a:ext>
            </a:extLst>
          </p:cNvPr>
          <p:cNvSpPr/>
          <p:nvPr/>
        </p:nvSpPr>
        <p:spPr>
          <a:xfrm>
            <a:off x="372581" y="2984654"/>
            <a:ext cx="4837486" cy="3539430"/>
          </a:xfrm>
          <a:prstGeom prst="rect">
            <a:avLst/>
          </a:prstGeom>
        </p:spPr>
        <p:txBody>
          <a:bodyPr wrap="square" lIns="91440" tIns="45720" rIns="91440" bIns="45720" anchor="t">
            <a:spAutoFit/>
          </a:bodyPr>
          <a:lstStyle/>
          <a:p>
            <a:pPr algn="just"/>
            <a:r>
              <a:rPr lang="en-US" sz="1400">
                <a:solidFill>
                  <a:srgbClr val="000000"/>
                </a:solidFill>
                <a:ea typeface="+mn-lt"/>
                <a:cs typeface="+mn-lt"/>
              </a:rPr>
              <a:t>Glamping-staðurinn Chateau </a:t>
            </a:r>
            <a:r>
              <a:rPr lang="en-US" sz="1400" err="1">
                <a:solidFill>
                  <a:srgbClr val="000000"/>
                </a:solidFill>
                <a:ea typeface="+mn-lt"/>
                <a:cs typeface="+mn-lt"/>
              </a:rPr>
              <a:t>Ramšak </a:t>
            </a:r>
            <a:r>
              <a:rPr lang="en-US" sz="1400">
                <a:solidFill>
                  <a:srgbClr val="000000"/>
                </a:solidFill>
                <a:ea typeface="+mn-lt"/>
                <a:cs typeface="+mn-lt"/>
              </a:rPr>
              <a:t>er í samræmi við sjálfbærnimarkmið Sameinuðu þjóðanna (SDG), einkum markmið 11 (Sjálfbærar borgir og samfélög) </a:t>
            </a:r>
            <a:r>
              <a:rPr lang="en-US" sz="1400">
                <a:ea typeface="+mn-lt"/>
                <a:cs typeface="+mn-lt"/>
              </a:rPr>
              <a:t>og markmið</a:t>
            </a:r>
            <a:r>
              <a:rPr lang="en-US" sz="1400">
                <a:cs typeface="Calibri"/>
              </a:rPr>
              <a:t> 12 (Ábyrg neysla og framleiðsla</a:t>
            </a:r>
            <a:r>
              <a:rPr lang="en-US" sz="1400">
                <a:ea typeface="+mn-lt"/>
                <a:cs typeface="+mn-lt"/>
              </a:rPr>
              <a:t>). </a:t>
            </a:r>
            <a:r>
              <a:rPr lang="en-US" sz="1400">
                <a:cs typeface="Calibri"/>
              </a:rPr>
              <a:t>Með því að bjóða upp á lúxusgistingu með umhverfisvitund í myndprúðum vínekrum Styríu-héraðs Slóveníu stuðlar Chateau </a:t>
            </a:r>
            <a:r>
              <a:rPr lang="en-US" sz="1400" err="1">
                <a:cs typeface="Calibri"/>
              </a:rPr>
              <a:t>Ramšak </a:t>
            </a:r>
            <a:r>
              <a:rPr lang="en-US" sz="1400">
                <a:cs typeface="Calibri"/>
              </a:rPr>
              <a:t>að sjálfbærum ferðaþjónustu sem virðir og varðveitir landslagið. Glamping-svæðið, með hugvitsamlega hönnuðum tjöldum og tréhúsum, fellur fullkomlega að náttúrulegu umhverfi og býður gestum upp á lágmarksáhrif upplifun sem fagnar fegurð sveita Slóveníu. Með því að nota staðbundið efni, umhverfisvænar vörur og innleiða sjálfbærar aðferðir í úrgangi og orku nýtingu sýnir dvalarstaðurinn fram á markmið SDG 12 um ábyrga auðlindastjórnun.</a:t>
            </a:r>
            <a:endParaRPr lang="sl-SI"/>
          </a:p>
          <a:p>
            <a:pPr algn="just"/>
            <a:endParaRPr lang="en-US" sz="1400">
              <a:cs typeface="Calibri"/>
            </a:endParaRPr>
          </a:p>
        </p:txBody>
      </p:sp>
      <p:pic>
        <p:nvPicPr>
          <p:cNvPr id="11" name="Picture 10" descr="A white and orange cityscape with white text&#10;&#10;Description automatically generated">
            <a:extLst>
              <a:ext uri="{FF2B5EF4-FFF2-40B4-BE49-F238E27FC236}">
                <a16:creationId xmlns:a16="http://schemas.microsoft.com/office/drawing/2014/main" id="{42DD4302-0CA9-415F-BD5B-82192120B3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4062" y="3018490"/>
            <a:ext cx="1188154" cy="1188154"/>
          </a:xfrm>
          <a:prstGeom prst="rect">
            <a:avLst/>
          </a:prstGeom>
        </p:spPr>
      </p:pic>
      <p:pic>
        <p:nvPicPr>
          <p:cNvPr id="12" name="Picture 11">
            <a:extLst>
              <a:ext uri="{FF2B5EF4-FFF2-40B4-BE49-F238E27FC236}">
                <a16:creationId xmlns:a16="http://schemas.microsoft.com/office/drawing/2014/main" id="{D13849E6-8017-4C1E-AEFC-453D3F105D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4216" y="4553282"/>
            <a:ext cx="1188000" cy="1188000"/>
          </a:xfrm>
          <a:prstGeom prst="rect">
            <a:avLst/>
          </a:prstGeom>
        </p:spPr>
      </p:pic>
    </p:spTree>
    <p:extLst>
      <p:ext uri="{BB962C8B-B14F-4D97-AF65-F5344CB8AC3E}">
        <p14:creationId xmlns:p14="http://schemas.microsoft.com/office/powerpoint/2010/main" val="28398006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7CAE8-4217-E26F-0692-C21CD49426EA}"/>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3884FB9B-7B2A-22B0-6F4F-6FD863EA3C65}"/>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4470A53A-3D24-7BDC-524A-DC42A355DBEE}"/>
              </a:ext>
            </a:extLst>
          </p:cNvPr>
          <p:cNvSpPr>
            <a:spLocks noGrp="1"/>
          </p:cNvSpPr>
          <p:nvPr>
            <p:ph type="body" sz="quarter" idx="32"/>
          </p:nvPr>
        </p:nvSpPr>
        <p:spPr>
          <a:xfrm>
            <a:off x="294777" y="6241481"/>
            <a:ext cx="7365329" cy="2787212"/>
          </a:xfrm>
        </p:spPr>
        <p:txBody>
          <a:bodyPr/>
          <a:lstStyle/>
          <a:p>
            <a:pPr marL="0" indent="0">
              <a:lnSpc>
                <a:spcPct val="100000"/>
              </a:lnSpc>
              <a:buNone/>
            </a:pPr>
            <a:r>
              <a:rPr lang="en-US" sz="4000" b="1" cap="all" dirty="0">
                <a:solidFill>
                  <a:schemeClr val="bg1"/>
                </a:solidFill>
              </a:rPr>
              <a:t>Midgard </a:t>
            </a:r>
            <a:r>
              <a:rPr lang="en-US" sz="4000" b="1" cap="all" dirty="0" err="1">
                <a:solidFill>
                  <a:schemeClr val="bg1"/>
                </a:solidFill>
              </a:rPr>
              <a:t>grunnbúðir</a:t>
            </a:r>
            <a:endParaRPr lang="en-US" sz="4000" b="1" cap="all" dirty="0">
              <a:solidFill>
                <a:schemeClr val="bg1"/>
              </a:solidFill>
            </a:endParaRPr>
          </a:p>
          <a:p>
            <a:pPr marL="0" indent="0">
              <a:lnSpc>
                <a:spcPct val="100000"/>
              </a:lnSpc>
              <a:buNone/>
            </a:pPr>
            <a:r>
              <a:rPr lang="en-US" sz="2000" b="1" dirty="0" err="1">
                <a:solidFill>
                  <a:schemeClr val="bg1"/>
                </a:solidFill>
                <a:latin typeface="Calibri"/>
                <a:cs typeface="Calibri"/>
              </a:rPr>
              <a:t>Flokkur</a:t>
            </a:r>
            <a:r>
              <a:rPr lang="en-US" sz="2000" b="1" dirty="0">
                <a:solidFill>
                  <a:schemeClr val="bg1"/>
                </a:solidFill>
                <a:latin typeface="Calibri"/>
                <a:cs typeface="Calibri"/>
              </a:rPr>
              <a:t>: </a:t>
            </a:r>
            <a:r>
              <a:rPr lang="en-US" sz="2000" b="1" dirty="0" err="1">
                <a:solidFill>
                  <a:schemeClr val="bg1"/>
                </a:solidFill>
                <a:latin typeface="Calibri"/>
                <a:cs typeface="Calibri"/>
              </a:rPr>
              <a:t>Farfuglaheimili</a:t>
            </a:r>
            <a:r>
              <a:rPr lang="en-US" sz="2000" b="1" dirty="0">
                <a:solidFill>
                  <a:schemeClr val="bg1"/>
                </a:solidFill>
                <a:latin typeface="Calibri"/>
                <a:cs typeface="Calibri"/>
              </a:rPr>
              <a:t> </a:t>
            </a:r>
            <a:r>
              <a:rPr lang="en-US" sz="2000" b="1" dirty="0" err="1">
                <a:solidFill>
                  <a:schemeClr val="bg1"/>
                </a:solidFill>
                <a:latin typeface="Calibri"/>
                <a:cs typeface="Calibri"/>
              </a:rPr>
              <a:t>og</a:t>
            </a:r>
            <a:r>
              <a:rPr lang="en-US" sz="2000" b="1" dirty="0">
                <a:solidFill>
                  <a:schemeClr val="bg1"/>
                </a:solidFill>
                <a:latin typeface="Calibri"/>
                <a:cs typeface="Calibri"/>
              </a:rPr>
              <a:t> </a:t>
            </a:r>
            <a:r>
              <a:rPr lang="en-US" sz="2000" b="1" dirty="0" err="1">
                <a:solidFill>
                  <a:schemeClr val="bg1"/>
                </a:solidFill>
                <a:latin typeface="Calibri"/>
                <a:cs typeface="Calibri"/>
              </a:rPr>
              <a:t>herbergi</a:t>
            </a:r>
            <a:r>
              <a:rPr lang="en-US" sz="2000" b="1" dirty="0">
                <a:solidFill>
                  <a:schemeClr val="bg1"/>
                </a:solidFill>
                <a:latin typeface="Calibri"/>
                <a:cs typeface="Calibri"/>
              </a:rPr>
              <a:t> </a:t>
            </a:r>
            <a:r>
              <a:rPr lang="en-US" sz="2000" b="1" dirty="0" err="1">
                <a:solidFill>
                  <a:schemeClr val="bg1"/>
                </a:solidFill>
                <a:latin typeface="Calibri"/>
                <a:cs typeface="Calibri"/>
              </a:rPr>
              <a:t>með</a:t>
            </a:r>
            <a:r>
              <a:rPr lang="en-US" sz="2000" b="1" dirty="0">
                <a:solidFill>
                  <a:schemeClr val="bg1"/>
                </a:solidFill>
                <a:latin typeface="Calibri"/>
                <a:cs typeface="Calibri"/>
              </a:rPr>
              <a:t> </a:t>
            </a:r>
            <a:r>
              <a:rPr lang="en-US" sz="2000" b="1" dirty="0" err="1">
                <a:solidFill>
                  <a:schemeClr val="bg1"/>
                </a:solidFill>
                <a:latin typeface="Calibri"/>
                <a:cs typeface="Calibri"/>
              </a:rPr>
              <a:t>baði</a:t>
            </a:r>
            <a:endParaRPr lang="en-US" sz="2000" dirty="0">
              <a:solidFill>
                <a:schemeClr val="bg1"/>
              </a:solidFill>
              <a:highlight>
                <a:srgbClr val="000080"/>
              </a:highlight>
            </a:endParaRPr>
          </a:p>
          <a:p>
            <a:pPr>
              <a:lnSpc>
                <a:spcPct val="100000"/>
              </a:lnSpc>
            </a:pPr>
            <a:r>
              <a:rPr lang="en-US" sz="2000" b="1" dirty="0" err="1">
                <a:solidFill>
                  <a:schemeClr val="bg1"/>
                </a:solidFill>
                <a:latin typeface="Calibri"/>
                <a:cs typeface="Calibri"/>
              </a:rPr>
              <a:t>Staðsetning</a:t>
            </a:r>
            <a:r>
              <a:rPr lang="en-US" sz="2000" b="1" dirty="0">
                <a:solidFill>
                  <a:schemeClr val="bg1"/>
                </a:solidFill>
                <a:latin typeface="Calibri"/>
                <a:cs typeface="Calibri"/>
              </a:rPr>
              <a:t>: </a:t>
            </a:r>
            <a:r>
              <a:rPr lang="en-US" sz="2000" dirty="0" err="1">
                <a:solidFill>
                  <a:schemeClr val="bg1"/>
                </a:solidFill>
                <a:latin typeface="Calibri"/>
                <a:cs typeface="Calibri"/>
              </a:rPr>
              <a:t>Hvolfsvöllur</a:t>
            </a:r>
            <a:r>
              <a:rPr lang="en-US" sz="2000" dirty="0">
                <a:solidFill>
                  <a:schemeClr val="bg1"/>
                </a:solidFill>
                <a:latin typeface="Calibri"/>
                <a:cs typeface="Calibri"/>
              </a:rPr>
              <a:t>, Ísland</a:t>
            </a:r>
          </a:p>
          <a:p>
            <a:pPr>
              <a:lnSpc>
                <a:spcPct val="100000"/>
              </a:lnSpc>
            </a:pPr>
            <a:r>
              <a:rPr lang="en-US" sz="2000" b="1" dirty="0" err="1">
                <a:solidFill>
                  <a:schemeClr val="bg1"/>
                </a:solidFill>
              </a:rPr>
              <a:t>Vefsíða</a:t>
            </a:r>
            <a:r>
              <a:rPr lang="en-US" sz="2000" b="1" dirty="0">
                <a:solidFill>
                  <a:schemeClr val="bg1"/>
                </a:solidFill>
              </a:rPr>
              <a:t>:</a:t>
            </a:r>
            <a:r>
              <a:rPr lang="en-IE" sz="2000" dirty="0">
                <a:solidFill>
                  <a:schemeClr val="bg1"/>
                </a:solidFill>
              </a:rPr>
              <a:t> https://midgardbasecamp.is/</a:t>
            </a:r>
          </a:p>
          <a:p>
            <a:pPr algn="l">
              <a:lnSpc>
                <a:spcPct val="100000"/>
              </a:lnSpc>
            </a:pPr>
            <a:endParaRPr lang="en-IE" dirty="0">
              <a:solidFill>
                <a:schemeClr val="bg1"/>
              </a:solidFill>
            </a:endParaRPr>
          </a:p>
          <a:p>
            <a:pPr algn="l">
              <a:lnSpc>
                <a:spcPct val="100000"/>
              </a:lnSpc>
            </a:pPr>
            <a:r>
              <a:rPr lang="en-US" sz="2000" b="1" dirty="0" err="1">
                <a:solidFill>
                  <a:schemeClr val="bg1"/>
                </a:solidFill>
                <a:latin typeface="Calibri"/>
                <a:ea typeface="Open Sans"/>
                <a:cs typeface="Calibri"/>
              </a:rPr>
              <a:t>Hvað</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gerir</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þessa</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gistingu</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að</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epískri</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dvöl</a:t>
            </a:r>
            <a:r>
              <a:rPr lang="en-US" sz="2000" b="1" dirty="0">
                <a:solidFill>
                  <a:schemeClr val="bg1"/>
                </a:solidFill>
                <a:latin typeface="Calibri"/>
                <a:ea typeface="Open Sans"/>
                <a:cs typeface="Calibri"/>
              </a:rPr>
              <a:t>!</a:t>
            </a:r>
            <a:endParaRPr lang="en-US" sz="2000" b="1" dirty="0">
              <a:solidFill>
                <a:schemeClr val="bg1"/>
              </a:solidFill>
            </a:endParaRPr>
          </a:p>
          <a:p>
            <a:pPr>
              <a:lnSpc>
                <a:spcPct val="100000"/>
              </a:lnSpc>
            </a:pPr>
            <a:r>
              <a:rPr lang="en-US" sz="1600" dirty="0">
                <a:solidFill>
                  <a:schemeClr val="bg1"/>
                </a:solidFill>
              </a:rPr>
              <a:t>Midgard Base Camp, </a:t>
            </a:r>
            <a:r>
              <a:rPr lang="en-US" sz="1600" dirty="0" err="1">
                <a:solidFill>
                  <a:schemeClr val="bg1"/>
                </a:solidFill>
              </a:rPr>
              <a:t>staðsett</a:t>
            </a:r>
            <a:r>
              <a:rPr lang="en-US" sz="1600" dirty="0">
                <a:solidFill>
                  <a:schemeClr val="bg1"/>
                </a:solidFill>
              </a:rPr>
              <a:t> í </a:t>
            </a:r>
            <a:r>
              <a:rPr lang="en-US" sz="1600" dirty="0" err="1">
                <a:solidFill>
                  <a:schemeClr val="bg1"/>
                </a:solidFill>
              </a:rPr>
              <a:t>Hvolsvelli</a:t>
            </a:r>
            <a:r>
              <a:rPr lang="en-US" sz="1600" dirty="0">
                <a:solidFill>
                  <a:schemeClr val="bg1"/>
                </a:solidFill>
              </a:rPr>
              <a:t> á </a:t>
            </a:r>
            <a:r>
              <a:rPr lang="en-US" sz="1600" dirty="0" err="1">
                <a:solidFill>
                  <a:schemeClr val="bg1"/>
                </a:solidFill>
              </a:rPr>
              <a:t>Íslandi</a:t>
            </a:r>
            <a:r>
              <a:rPr lang="en-US" sz="1600" dirty="0">
                <a:solidFill>
                  <a:schemeClr val="bg1"/>
                </a:solidFill>
              </a:rPr>
              <a:t>, er </a:t>
            </a:r>
            <a:r>
              <a:rPr lang="en-US" sz="1600" dirty="0" err="1">
                <a:solidFill>
                  <a:schemeClr val="bg1"/>
                </a:solidFill>
              </a:rPr>
              <a:t>fjölskyldufyrirtæki</a:t>
            </a:r>
            <a:r>
              <a:rPr lang="en-US" sz="1600" dirty="0">
                <a:solidFill>
                  <a:schemeClr val="bg1"/>
                </a:solidFill>
              </a:rPr>
              <a:t> </a:t>
            </a:r>
            <a:r>
              <a:rPr lang="en-US" sz="1600" dirty="0" err="1">
                <a:solidFill>
                  <a:schemeClr val="bg1"/>
                </a:solidFill>
              </a:rPr>
              <a:t>sem</a:t>
            </a:r>
            <a:r>
              <a:rPr lang="en-US" sz="1600" dirty="0">
                <a:solidFill>
                  <a:schemeClr val="bg1"/>
                </a:solidFill>
              </a:rPr>
              <a:t> </a:t>
            </a:r>
            <a:r>
              <a:rPr lang="en-US" sz="1600" dirty="0" err="1">
                <a:solidFill>
                  <a:schemeClr val="bg1"/>
                </a:solidFill>
              </a:rPr>
              <a:t>býður</a:t>
            </a:r>
            <a:r>
              <a:rPr lang="en-US" sz="1600" dirty="0">
                <a:solidFill>
                  <a:schemeClr val="bg1"/>
                </a:solidFill>
              </a:rPr>
              <a:t> </a:t>
            </a:r>
            <a:r>
              <a:rPr lang="en-US" sz="1600" dirty="0" err="1">
                <a:solidFill>
                  <a:schemeClr val="bg1"/>
                </a:solidFill>
              </a:rPr>
              <a:t>upp</a:t>
            </a:r>
            <a:r>
              <a:rPr lang="en-US" sz="1600" dirty="0">
                <a:solidFill>
                  <a:schemeClr val="bg1"/>
                </a:solidFill>
              </a:rPr>
              <a:t> á </a:t>
            </a:r>
            <a:r>
              <a:rPr lang="en-US" sz="1600" dirty="0" err="1">
                <a:solidFill>
                  <a:schemeClr val="bg1"/>
                </a:solidFill>
              </a:rPr>
              <a:t>blöndu</a:t>
            </a:r>
            <a:r>
              <a:rPr lang="en-US" sz="1600" dirty="0">
                <a:solidFill>
                  <a:schemeClr val="bg1"/>
                </a:solidFill>
              </a:rPr>
              <a:t> </a:t>
            </a:r>
            <a:r>
              <a:rPr lang="en-US" sz="1600" dirty="0" err="1">
                <a:solidFill>
                  <a:schemeClr val="bg1"/>
                </a:solidFill>
              </a:rPr>
              <a:t>ævintýraferða</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umhverfisvænna</a:t>
            </a:r>
            <a:r>
              <a:rPr lang="en-US" sz="1600" dirty="0">
                <a:solidFill>
                  <a:schemeClr val="bg1"/>
                </a:solidFill>
              </a:rPr>
              <a:t> </a:t>
            </a:r>
            <a:r>
              <a:rPr lang="en-US" sz="1600" dirty="0" err="1">
                <a:solidFill>
                  <a:schemeClr val="bg1"/>
                </a:solidFill>
              </a:rPr>
              <a:t>gistimöguleika</a:t>
            </a:r>
            <a:r>
              <a:rPr lang="en-US" sz="1600" dirty="0">
                <a:solidFill>
                  <a:schemeClr val="bg1"/>
                </a:solidFill>
              </a:rPr>
              <a:t>. Allt </a:t>
            </a:r>
            <a:r>
              <a:rPr lang="en-US" sz="1600" dirty="0" err="1">
                <a:solidFill>
                  <a:schemeClr val="bg1"/>
                </a:solidFill>
              </a:rPr>
              <a:t>byrjaði</a:t>
            </a:r>
            <a:r>
              <a:rPr lang="en-US" sz="1600" dirty="0">
                <a:solidFill>
                  <a:schemeClr val="bg1"/>
                </a:solidFill>
              </a:rPr>
              <a:t> </a:t>
            </a:r>
            <a:r>
              <a:rPr lang="en-US" sz="1600" dirty="0" err="1">
                <a:solidFill>
                  <a:schemeClr val="bg1"/>
                </a:solidFill>
              </a:rPr>
              <a:t>árið</a:t>
            </a:r>
            <a:r>
              <a:rPr lang="en-US" sz="1600" dirty="0">
                <a:solidFill>
                  <a:schemeClr val="bg1"/>
                </a:solidFill>
              </a:rPr>
              <a:t> 2010 </a:t>
            </a:r>
            <a:r>
              <a:rPr lang="en-US" sz="1600" dirty="0" err="1">
                <a:solidFill>
                  <a:schemeClr val="bg1"/>
                </a:solidFill>
              </a:rPr>
              <a:t>með</a:t>
            </a:r>
            <a:r>
              <a:rPr lang="en-US" sz="1600" dirty="0">
                <a:solidFill>
                  <a:schemeClr val="bg1"/>
                </a:solidFill>
              </a:rPr>
              <a:t> Midgard Adventure, </a:t>
            </a:r>
            <a:r>
              <a:rPr lang="en-US" sz="1600" dirty="0" err="1">
                <a:solidFill>
                  <a:schemeClr val="bg1"/>
                </a:solidFill>
              </a:rPr>
              <a:t>litlu</a:t>
            </a:r>
            <a:r>
              <a:rPr lang="en-US" sz="1600" dirty="0">
                <a:solidFill>
                  <a:schemeClr val="bg1"/>
                </a:solidFill>
              </a:rPr>
              <a:t> </a:t>
            </a:r>
            <a:r>
              <a:rPr lang="en-US" sz="1600" dirty="0" err="1">
                <a:solidFill>
                  <a:schemeClr val="bg1"/>
                </a:solidFill>
              </a:rPr>
              <a:t>fyrirtæki</a:t>
            </a:r>
            <a:r>
              <a:rPr lang="en-US" sz="1600" dirty="0">
                <a:solidFill>
                  <a:schemeClr val="bg1"/>
                </a:solidFill>
              </a:rPr>
              <a:t> </a:t>
            </a:r>
            <a:r>
              <a:rPr lang="en-US" sz="1600" dirty="0" err="1">
                <a:solidFill>
                  <a:schemeClr val="bg1"/>
                </a:solidFill>
              </a:rPr>
              <a:t>sem</a:t>
            </a:r>
            <a:r>
              <a:rPr lang="en-US" sz="1600" dirty="0">
                <a:solidFill>
                  <a:schemeClr val="bg1"/>
                </a:solidFill>
              </a:rPr>
              <a:t> </a:t>
            </a:r>
            <a:r>
              <a:rPr lang="en-US" sz="1600" dirty="0" err="1">
                <a:solidFill>
                  <a:schemeClr val="bg1"/>
                </a:solidFill>
              </a:rPr>
              <a:t>hafði</a:t>
            </a:r>
            <a:r>
              <a:rPr lang="en-US" sz="1600" dirty="0">
                <a:solidFill>
                  <a:schemeClr val="bg1"/>
                </a:solidFill>
              </a:rPr>
              <a:t> </a:t>
            </a:r>
            <a:r>
              <a:rPr lang="en-US" sz="1600" dirty="0" err="1">
                <a:solidFill>
                  <a:schemeClr val="bg1"/>
                </a:solidFill>
              </a:rPr>
              <a:t>það</a:t>
            </a:r>
            <a:r>
              <a:rPr lang="en-US" sz="1600" dirty="0">
                <a:solidFill>
                  <a:schemeClr val="bg1"/>
                </a:solidFill>
              </a:rPr>
              <a:t> </a:t>
            </a:r>
            <a:r>
              <a:rPr lang="en-US" sz="1600" dirty="0" err="1">
                <a:solidFill>
                  <a:schemeClr val="bg1"/>
                </a:solidFill>
              </a:rPr>
              <a:t>að</a:t>
            </a:r>
            <a:r>
              <a:rPr lang="en-US" sz="1600" dirty="0">
                <a:solidFill>
                  <a:schemeClr val="bg1"/>
                </a:solidFill>
              </a:rPr>
              <a:t> </a:t>
            </a:r>
            <a:r>
              <a:rPr lang="en-US" sz="1600" dirty="0" err="1">
                <a:solidFill>
                  <a:schemeClr val="bg1"/>
                </a:solidFill>
              </a:rPr>
              <a:t>markmiði</a:t>
            </a:r>
            <a:r>
              <a:rPr lang="en-US" sz="1600" dirty="0">
                <a:solidFill>
                  <a:schemeClr val="bg1"/>
                </a:solidFill>
              </a:rPr>
              <a:t> </a:t>
            </a:r>
            <a:r>
              <a:rPr lang="en-US" sz="1600" dirty="0" err="1">
                <a:solidFill>
                  <a:schemeClr val="bg1"/>
                </a:solidFill>
              </a:rPr>
              <a:t>að</a:t>
            </a:r>
            <a:r>
              <a:rPr lang="en-US" sz="1600" dirty="0">
                <a:solidFill>
                  <a:schemeClr val="bg1"/>
                </a:solidFill>
              </a:rPr>
              <a:t> </a:t>
            </a:r>
            <a:r>
              <a:rPr lang="en-US" sz="1600" dirty="0" err="1">
                <a:solidFill>
                  <a:schemeClr val="bg1"/>
                </a:solidFill>
              </a:rPr>
              <a:t>sýna</a:t>
            </a:r>
            <a:r>
              <a:rPr lang="en-US" sz="1600" dirty="0">
                <a:solidFill>
                  <a:schemeClr val="bg1"/>
                </a:solidFill>
              </a:rPr>
              <a:t> </a:t>
            </a:r>
            <a:r>
              <a:rPr lang="en-US" sz="1600" dirty="0" err="1">
                <a:solidFill>
                  <a:schemeClr val="bg1"/>
                </a:solidFill>
              </a:rPr>
              <a:t>gestum</a:t>
            </a:r>
            <a:r>
              <a:rPr lang="en-US" sz="1600" dirty="0">
                <a:solidFill>
                  <a:schemeClr val="bg1"/>
                </a:solidFill>
              </a:rPr>
              <a:t> </a:t>
            </a:r>
            <a:r>
              <a:rPr lang="en-US" sz="1600" dirty="0" err="1">
                <a:solidFill>
                  <a:schemeClr val="bg1"/>
                </a:solidFill>
              </a:rPr>
              <a:t>fegurð</a:t>
            </a:r>
            <a:r>
              <a:rPr lang="en-US" sz="1600" dirty="0">
                <a:solidFill>
                  <a:schemeClr val="bg1"/>
                </a:solidFill>
              </a:rPr>
              <a:t> </a:t>
            </a:r>
            <a:r>
              <a:rPr lang="en-US" sz="1600" dirty="0" err="1">
                <a:solidFill>
                  <a:schemeClr val="bg1"/>
                </a:solidFill>
              </a:rPr>
              <a:t>Íslands</a:t>
            </a:r>
            <a:r>
              <a:rPr lang="en-US" sz="1600" dirty="0">
                <a:solidFill>
                  <a:schemeClr val="bg1"/>
                </a:solidFill>
              </a:rPr>
              <a:t>. </a:t>
            </a:r>
            <a:r>
              <a:rPr lang="en-US" sz="1600" dirty="0" err="1">
                <a:solidFill>
                  <a:schemeClr val="bg1"/>
                </a:solidFill>
              </a:rPr>
              <a:t>Með</a:t>
            </a:r>
            <a:r>
              <a:rPr lang="en-US" sz="1600" dirty="0">
                <a:solidFill>
                  <a:schemeClr val="bg1"/>
                </a:solidFill>
              </a:rPr>
              <a:t> </a:t>
            </a:r>
            <a:r>
              <a:rPr lang="en-US" sz="1600" dirty="0" err="1">
                <a:solidFill>
                  <a:schemeClr val="bg1"/>
                </a:solidFill>
              </a:rPr>
              <a:t>tímanum</a:t>
            </a:r>
            <a:r>
              <a:rPr lang="en-US" sz="1600" dirty="0">
                <a:solidFill>
                  <a:schemeClr val="bg1"/>
                </a:solidFill>
              </a:rPr>
              <a:t> </a:t>
            </a:r>
            <a:r>
              <a:rPr lang="en-US" sz="1600" dirty="0" err="1">
                <a:solidFill>
                  <a:schemeClr val="bg1"/>
                </a:solidFill>
              </a:rPr>
              <a:t>sá</a:t>
            </a:r>
            <a:r>
              <a:rPr lang="en-US" sz="1600" dirty="0">
                <a:solidFill>
                  <a:schemeClr val="bg1"/>
                </a:solidFill>
              </a:rPr>
              <a:t> </a:t>
            </a:r>
            <a:r>
              <a:rPr lang="en-US" sz="1600" dirty="0" err="1">
                <a:solidFill>
                  <a:schemeClr val="bg1"/>
                </a:solidFill>
              </a:rPr>
              <a:t>teymið</a:t>
            </a:r>
            <a:r>
              <a:rPr lang="en-US" sz="1600" dirty="0">
                <a:solidFill>
                  <a:schemeClr val="bg1"/>
                </a:solidFill>
              </a:rPr>
              <a:t> </a:t>
            </a:r>
            <a:r>
              <a:rPr lang="en-US" sz="1600" dirty="0" err="1">
                <a:solidFill>
                  <a:schemeClr val="bg1"/>
                </a:solidFill>
              </a:rPr>
              <a:t>tækifæri</a:t>
            </a:r>
            <a:r>
              <a:rPr lang="en-US" sz="1600" dirty="0">
                <a:solidFill>
                  <a:schemeClr val="bg1"/>
                </a:solidFill>
              </a:rPr>
              <a:t> </a:t>
            </a:r>
            <a:r>
              <a:rPr lang="en-US" sz="1600" dirty="0" err="1">
                <a:solidFill>
                  <a:schemeClr val="bg1"/>
                </a:solidFill>
              </a:rPr>
              <a:t>til</a:t>
            </a:r>
            <a:r>
              <a:rPr lang="en-US" sz="1600" dirty="0">
                <a:solidFill>
                  <a:schemeClr val="bg1"/>
                </a:solidFill>
              </a:rPr>
              <a:t> </a:t>
            </a:r>
            <a:r>
              <a:rPr lang="en-US" sz="1600" dirty="0" err="1">
                <a:solidFill>
                  <a:schemeClr val="bg1"/>
                </a:solidFill>
              </a:rPr>
              <a:t>að</a:t>
            </a:r>
            <a:r>
              <a:rPr lang="en-US" sz="1600" dirty="0">
                <a:solidFill>
                  <a:schemeClr val="bg1"/>
                </a:solidFill>
              </a:rPr>
              <a:t> </a:t>
            </a:r>
            <a:r>
              <a:rPr lang="en-US" sz="1600" dirty="0" err="1">
                <a:solidFill>
                  <a:schemeClr val="bg1"/>
                </a:solidFill>
              </a:rPr>
              <a:t>stækka</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breytti</a:t>
            </a:r>
            <a:r>
              <a:rPr lang="en-US" sz="1600" dirty="0">
                <a:solidFill>
                  <a:schemeClr val="bg1"/>
                </a:solidFill>
              </a:rPr>
              <a:t> </a:t>
            </a:r>
            <a:r>
              <a:rPr lang="en-US" sz="1600" dirty="0" err="1">
                <a:solidFill>
                  <a:schemeClr val="bg1"/>
                </a:solidFill>
              </a:rPr>
              <a:t>gamla</a:t>
            </a:r>
            <a:r>
              <a:rPr lang="en-US" sz="1600" dirty="0">
                <a:solidFill>
                  <a:schemeClr val="bg1"/>
                </a:solidFill>
              </a:rPr>
              <a:t> </a:t>
            </a:r>
            <a:r>
              <a:rPr lang="en-US" sz="1600" dirty="0" err="1">
                <a:solidFill>
                  <a:schemeClr val="bg1"/>
                </a:solidFill>
              </a:rPr>
              <a:t>sementverksmiðju</a:t>
            </a:r>
            <a:r>
              <a:rPr lang="en-US" sz="1600" dirty="0">
                <a:solidFill>
                  <a:schemeClr val="bg1"/>
                </a:solidFill>
              </a:rPr>
              <a:t> í </a:t>
            </a:r>
            <a:r>
              <a:rPr lang="en-US" sz="1600" dirty="0" err="1">
                <a:solidFill>
                  <a:schemeClr val="bg1"/>
                </a:solidFill>
              </a:rPr>
              <a:t>það</a:t>
            </a:r>
            <a:r>
              <a:rPr lang="en-US" sz="1600" dirty="0">
                <a:solidFill>
                  <a:schemeClr val="bg1"/>
                </a:solidFill>
              </a:rPr>
              <a:t> </a:t>
            </a:r>
            <a:r>
              <a:rPr lang="en-US" sz="1600" dirty="0" err="1">
                <a:solidFill>
                  <a:schemeClr val="bg1"/>
                </a:solidFill>
              </a:rPr>
              <a:t>sem</a:t>
            </a:r>
            <a:r>
              <a:rPr lang="en-US" sz="1600" dirty="0">
                <a:solidFill>
                  <a:schemeClr val="bg1"/>
                </a:solidFill>
              </a:rPr>
              <a:t> </a:t>
            </a:r>
            <a:r>
              <a:rPr lang="en-US" sz="1600" dirty="0" err="1">
                <a:solidFill>
                  <a:schemeClr val="bg1"/>
                </a:solidFill>
              </a:rPr>
              <a:t>nú</a:t>
            </a:r>
            <a:r>
              <a:rPr lang="en-US" sz="1600" dirty="0">
                <a:solidFill>
                  <a:schemeClr val="bg1"/>
                </a:solidFill>
              </a:rPr>
              <a:t> er Midgard Base Camp. Base Camp </a:t>
            </a:r>
            <a:r>
              <a:rPr lang="en-US" sz="1600" dirty="0" err="1">
                <a:solidFill>
                  <a:schemeClr val="bg1"/>
                </a:solidFill>
              </a:rPr>
              <a:t>snýst</a:t>
            </a:r>
            <a:r>
              <a:rPr lang="en-US" sz="1600" dirty="0">
                <a:solidFill>
                  <a:schemeClr val="bg1"/>
                </a:solidFill>
              </a:rPr>
              <a:t> ekki bara um </a:t>
            </a:r>
            <a:r>
              <a:rPr lang="en-US" sz="1600" dirty="0" err="1">
                <a:solidFill>
                  <a:schemeClr val="bg1"/>
                </a:solidFill>
              </a:rPr>
              <a:t>að</a:t>
            </a:r>
            <a:r>
              <a:rPr lang="en-US" sz="1600" dirty="0">
                <a:solidFill>
                  <a:schemeClr val="bg1"/>
                </a:solidFill>
              </a:rPr>
              <a:t> </a:t>
            </a:r>
            <a:r>
              <a:rPr lang="en-US" sz="1600" dirty="0" err="1">
                <a:solidFill>
                  <a:schemeClr val="bg1"/>
                </a:solidFill>
              </a:rPr>
              <a:t>bjóða</a:t>
            </a:r>
            <a:r>
              <a:rPr lang="en-US" sz="1600" dirty="0">
                <a:solidFill>
                  <a:schemeClr val="bg1"/>
                </a:solidFill>
              </a:rPr>
              <a:t> </a:t>
            </a:r>
            <a:r>
              <a:rPr lang="en-US" sz="1600" dirty="0" err="1">
                <a:solidFill>
                  <a:schemeClr val="bg1"/>
                </a:solidFill>
              </a:rPr>
              <a:t>upp</a:t>
            </a:r>
            <a:r>
              <a:rPr lang="en-US" sz="1600" dirty="0">
                <a:solidFill>
                  <a:schemeClr val="bg1"/>
                </a:solidFill>
              </a:rPr>
              <a:t> á </a:t>
            </a:r>
            <a:r>
              <a:rPr lang="en-US" sz="1600" dirty="0" err="1">
                <a:solidFill>
                  <a:schemeClr val="bg1"/>
                </a:solidFill>
              </a:rPr>
              <a:t>gistingu</a:t>
            </a:r>
            <a:r>
              <a:rPr lang="en-US" sz="1600" dirty="0">
                <a:solidFill>
                  <a:schemeClr val="bg1"/>
                </a:solidFill>
              </a:rPr>
              <a:t>—</a:t>
            </a:r>
            <a:r>
              <a:rPr lang="en-US" sz="1600" dirty="0" err="1">
                <a:solidFill>
                  <a:schemeClr val="bg1"/>
                </a:solidFill>
              </a:rPr>
              <a:t>heldur</a:t>
            </a:r>
            <a:r>
              <a:rPr lang="en-US" sz="1600" dirty="0">
                <a:solidFill>
                  <a:schemeClr val="bg1"/>
                </a:solidFill>
              </a:rPr>
              <a:t> um </a:t>
            </a:r>
            <a:r>
              <a:rPr lang="en-US" sz="1600" dirty="0" err="1">
                <a:solidFill>
                  <a:schemeClr val="bg1"/>
                </a:solidFill>
              </a:rPr>
              <a:t>að</a:t>
            </a:r>
            <a:r>
              <a:rPr lang="en-US" sz="1600" dirty="0">
                <a:solidFill>
                  <a:schemeClr val="bg1"/>
                </a:solidFill>
              </a:rPr>
              <a:t> </a:t>
            </a:r>
            <a:r>
              <a:rPr lang="en-US" sz="1600" dirty="0" err="1">
                <a:solidFill>
                  <a:schemeClr val="bg1"/>
                </a:solidFill>
              </a:rPr>
              <a:t>skapa</a:t>
            </a:r>
            <a:r>
              <a:rPr lang="en-US" sz="1600" dirty="0">
                <a:solidFill>
                  <a:schemeClr val="bg1"/>
                </a:solidFill>
              </a:rPr>
              <a:t> </a:t>
            </a:r>
            <a:r>
              <a:rPr lang="en-US" sz="1600" dirty="0" err="1">
                <a:solidFill>
                  <a:schemeClr val="bg1"/>
                </a:solidFill>
              </a:rPr>
              <a:t>ekta</a:t>
            </a:r>
            <a:r>
              <a:rPr lang="en-US" sz="1600" dirty="0">
                <a:solidFill>
                  <a:schemeClr val="bg1"/>
                </a:solidFill>
              </a:rPr>
              <a:t> </a:t>
            </a:r>
            <a:r>
              <a:rPr lang="en-US" sz="1600" dirty="0" err="1">
                <a:solidFill>
                  <a:schemeClr val="bg1"/>
                </a:solidFill>
              </a:rPr>
              <a:t>íslenska</a:t>
            </a:r>
            <a:r>
              <a:rPr lang="en-US" sz="1600" dirty="0">
                <a:solidFill>
                  <a:schemeClr val="bg1"/>
                </a:solidFill>
              </a:rPr>
              <a:t> </a:t>
            </a:r>
            <a:r>
              <a:rPr lang="en-US" sz="1600" dirty="0" err="1">
                <a:solidFill>
                  <a:schemeClr val="bg1"/>
                </a:solidFill>
              </a:rPr>
              <a:t>upplifun</a:t>
            </a:r>
            <a:r>
              <a:rPr lang="en-US" sz="1600" dirty="0">
                <a:solidFill>
                  <a:schemeClr val="bg1"/>
                </a:solidFill>
              </a:rPr>
              <a:t> </a:t>
            </a:r>
            <a:r>
              <a:rPr lang="en-US" sz="1600" dirty="0" err="1">
                <a:solidFill>
                  <a:schemeClr val="bg1"/>
                </a:solidFill>
              </a:rPr>
              <a:t>með</a:t>
            </a:r>
            <a:r>
              <a:rPr lang="en-US" sz="1600" dirty="0">
                <a:solidFill>
                  <a:schemeClr val="bg1"/>
                </a:solidFill>
              </a:rPr>
              <a:t> </a:t>
            </a:r>
            <a:r>
              <a:rPr lang="en-US" sz="1600" dirty="0" err="1">
                <a:solidFill>
                  <a:schemeClr val="bg1"/>
                </a:solidFill>
              </a:rPr>
              <a:t>sterku</a:t>
            </a:r>
            <a:r>
              <a:rPr lang="en-US" sz="1600" dirty="0">
                <a:solidFill>
                  <a:schemeClr val="bg1"/>
                </a:solidFill>
              </a:rPr>
              <a:t> </a:t>
            </a:r>
            <a:r>
              <a:rPr lang="en-US" sz="1600" dirty="0" err="1">
                <a:solidFill>
                  <a:schemeClr val="bg1"/>
                </a:solidFill>
              </a:rPr>
              <a:t>áherslu</a:t>
            </a:r>
            <a:r>
              <a:rPr lang="en-US" sz="1600" dirty="0">
                <a:solidFill>
                  <a:schemeClr val="bg1"/>
                </a:solidFill>
              </a:rPr>
              <a:t> á </a:t>
            </a:r>
            <a:r>
              <a:rPr lang="en-US" sz="1600" dirty="0" err="1">
                <a:solidFill>
                  <a:schemeClr val="bg1"/>
                </a:solidFill>
              </a:rPr>
              <a:t>sjálfbærni</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samfélagsþátttöku</a:t>
            </a:r>
            <a:r>
              <a:rPr lang="en-US" sz="1600" dirty="0">
                <a:solidFill>
                  <a:schemeClr val="bg1"/>
                </a:solidFill>
              </a:rPr>
              <a:t>. </a:t>
            </a:r>
            <a:r>
              <a:rPr lang="en-US" sz="1600" dirty="0" err="1">
                <a:solidFill>
                  <a:schemeClr val="bg1"/>
                </a:solidFill>
              </a:rPr>
              <a:t>Ferðalangar</a:t>
            </a:r>
            <a:r>
              <a:rPr lang="en-US" sz="1600" dirty="0">
                <a:solidFill>
                  <a:schemeClr val="bg1"/>
                </a:solidFill>
              </a:rPr>
              <a:t> </a:t>
            </a:r>
            <a:r>
              <a:rPr lang="en-US" sz="1600" dirty="0" err="1">
                <a:solidFill>
                  <a:schemeClr val="bg1"/>
                </a:solidFill>
              </a:rPr>
              <a:t>eru</a:t>
            </a:r>
            <a:r>
              <a:rPr lang="en-US" sz="1600" dirty="0">
                <a:solidFill>
                  <a:schemeClr val="bg1"/>
                </a:solidFill>
              </a:rPr>
              <a:t> </a:t>
            </a:r>
            <a:r>
              <a:rPr lang="en-US" sz="1600" dirty="0" err="1">
                <a:solidFill>
                  <a:schemeClr val="bg1"/>
                </a:solidFill>
              </a:rPr>
              <a:t>boðnir</a:t>
            </a:r>
            <a:r>
              <a:rPr lang="en-US" sz="1600" dirty="0">
                <a:solidFill>
                  <a:schemeClr val="bg1"/>
                </a:solidFill>
              </a:rPr>
              <a:t> </a:t>
            </a:r>
            <a:r>
              <a:rPr lang="en-US" sz="1600" dirty="0" err="1">
                <a:solidFill>
                  <a:schemeClr val="bg1"/>
                </a:solidFill>
              </a:rPr>
              <a:t>velkomnir</a:t>
            </a:r>
            <a:r>
              <a:rPr lang="en-US" sz="1600" dirty="0">
                <a:solidFill>
                  <a:schemeClr val="bg1"/>
                </a:solidFill>
              </a:rPr>
              <a:t> í </a:t>
            </a:r>
            <a:r>
              <a:rPr lang="en-US" sz="1600" dirty="0" err="1">
                <a:solidFill>
                  <a:schemeClr val="bg1"/>
                </a:solidFill>
              </a:rPr>
              <a:t>það</a:t>
            </a:r>
            <a:r>
              <a:rPr lang="en-US" sz="1600" dirty="0">
                <a:solidFill>
                  <a:schemeClr val="bg1"/>
                </a:solidFill>
              </a:rPr>
              <a:t> </a:t>
            </a:r>
            <a:r>
              <a:rPr lang="en-US" sz="1600" dirty="0" err="1">
                <a:solidFill>
                  <a:schemeClr val="bg1"/>
                </a:solidFill>
              </a:rPr>
              <a:t>sem</a:t>
            </a:r>
            <a:r>
              <a:rPr lang="en-US" sz="1600" dirty="0">
                <a:solidFill>
                  <a:schemeClr val="bg1"/>
                </a:solidFill>
              </a:rPr>
              <a:t> </a:t>
            </a:r>
            <a:r>
              <a:rPr lang="en-US" sz="1600" dirty="0" err="1">
                <a:solidFill>
                  <a:schemeClr val="bg1"/>
                </a:solidFill>
              </a:rPr>
              <a:t>líður</a:t>
            </a:r>
            <a:r>
              <a:rPr lang="en-US" sz="1600" dirty="0">
                <a:solidFill>
                  <a:schemeClr val="bg1"/>
                </a:solidFill>
              </a:rPr>
              <a:t> </a:t>
            </a:r>
            <a:r>
              <a:rPr lang="en-US" sz="1600" dirty="0" err="1">
                <a:solidFill>
                  <a:schemeClr val="bg1"/>
                </a:solidFill>
              </a:rPr>
              <a:t>eins</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annað</a:t>
            </a:r>
            <a:r>
              <a:rPr lang="en-US" sz="1600" dirty="0">
                <a:solidFill>
                  <a:schemeClr val="bg1"/>
                </a:solidFill>
              </a:rPr>
              <a:t> </a:t>
            </a:r>
            <a:r>
              <a:rPr lang="en-US" sz="1600" dirty="0" err="1">
                <a:solidFill>
                  <a:schemeClr val="bg1"/>
                </a:solidFill>
              </a:rPr>
              <a:t>heimili</a:t>
            </a:r>
            <a:r>
              <a:rPr lang="en-US" sz="1600" dirty="0">
                <a:solidFill>
                  <a:schemeClr val="bg1"/>
                </a:solidFill>
              </a:rPr>
              <a:t>, á </a:t>
            </a:r>
            <a:r>
              <a:rPr lang="en-US" sz="1600" dirty="0" err="1">
                <a:solidFill>
                  <a:schemeClr val="bg1"/>
                </a:solidFill>
              </a:rPr>
              <a:t>meðan</a:t>
            </a:r>
            <a:r>
              <a:rPr lang="en-US" sz="1600" dirty="0">
                <a:solidFill>
                  <a:schemeClr val="bg1"/>
                </a:solidFill>
              </a:rPr>
              <a:t> </a:t>
            </a:r>
            <a:r>
              <a:rPr lang="en-US" sz="1600" dirty="0" err="1">
                <a:solidFill>
                  <a:schemeClr val="bg1"/>
                </a:solidFill>
              </a:rPr>
              <a:t>heimamenn</a:t>
            </a:r>
            <a:r>
              <a:rPr lang="en-US" sz="1600" dirty="0">
                <a:solidFill>
                  <a:schemeClr val="bg1"/>
                </a:solidFill>
              </a:rPr>
              <a:t> </a:t>
            </a:r>
            <a:r>
              <a:rPr lang="en-US" sz="1600" dirty="0" err="1">
                <a:solidFill>
                  <a:schemeClr val="bg1"/>
                </a:solidFill>
              </a:rPr>
              <a:t>njóta</a:t>
            </a:r>
            <a:r>
              <a:rPr lang="en-US" sz="1600" dirty="0">
                <a:solidFill>
                  <a:schemeClr val="bg1"/>
                </a:solidFill>
              </a:rPr>
              <a:t> </a:t>
            </a:r>
            <a:r>
              <a:rPr lang="en-US" sz="1600" dirty="0" err="1">
                <a:solidFill>
                  <a:schemeClr val="bg1"/>
                </a:solidFill>
              </a:rPr>
              <a:t>góðs</a:t>
            </a:r>
            <a:r>
              <a:rPr lang="en-US" sz="1600" dirty="0">
                <a:solidFill>
                  <a:schemeClr val="bg1"/>
                </a:solidFill>
              </a:rPr>
              <a:t> </a:t>
            </a:r>
            <a:r>
              <a:rPr lang="en-US" sz="1600" dirty="0" err="1">
                <a:solidFill>
                  <a:schemeClr val="bg1"/>
                </a:solidFill>
              </a:rPr>
              <a:t>af</a:t>
            </a:r>
            <a:r>
              <a:rPr lang="en-US" sz="1600" dirty="0">
                <a:solidFill>
                  <a:schemeClr val="bg1"/>
                </a:solidFill>
              </a:rPr>
              <a:t> </a:t>
            </a:r>
            <a:r>
              <a:rPr lang="en-US" sz="1600" dirty="0" err="1">
                <a:solidFill>
                  <a:schemeClr val="bg1"/>
                </a:solidFill>
              </a:rPr>
              <a:t>vaxandi</a:t>
            </a:r>
            <a:r>
              <a:rPr lang="en-US" sz="1600" dirty="0">
                <a:solidFill>
                  <a:schemeClr val="bg1"/>
                </a:solidFill>
              </a:rPr>
              <a:t> </a:t>
            </a:r>
            <a:r>
              <a:rPr lang="en-US" sz="1600" dirty="0" err="1">
                <a:solidFill>
                  <a:schemeClr val="bg1"/>
                </a:solidFill>
              </a:rPr>
              <a:t>ferðaþjónustu</a:t>
            </a:r>
            <a:r>
              <a:rPr lang="en-US" sz="1600" dirty="0">
                <a:solidFill>
                  <a:schemeClr val="bg1"/>
                </a:solidFill>
              </a:rPr>
              <a:t>.</a:t>
            </a:r>
          </a:p>
          <a:p>
            <a:pPr>
              <a:lnSpc>
                <a:spcPct val="100000"/>
              </a:lnSpc>
            </a:pPr>
            <a:endParaRPr lang="en-US" sz="1600" dirty="0">
              <a:solidFill>
                <a:schemeClr val="bg1"/>
              </a:solidFill>
            </a:endParaRPr>
          </a:p>
        </p:txBody>
      </p:sp>
      <p:sp>
        <p:nvSpPr>
          <p:cNvPr id="2" name="Text Placeholder 1">
            <a:extLst>
              <a:ext uri="{FF2B5EF4-FFF2-40B4-BE49-F238E27FC236}">
                <a16:creationId xmlns:a16="http://schemas.microsoft.com/office/drawing/2014/main" id="{26541FA4-CA63-2CD9-B44E-274855DA3F43}"/>
              </a:ext>
            </a:extLst>
          </p:cNvPr>
          <p:cNvSpPr>
            <a:spLocks noGrp="1"/>
          </p:cNvSpPr>
          <p:nvPr>
            <p:ph type="body" sz="quarter" idx="35"/>
          </p:nvPr>
        </p:nvSpPr>
        <p:spPr>
          <a:xfrm>
            <a:off x="294777" y="5453856"/>
            <a:ext cx="3206079" cy="1049221"/>
          </a:xfrm>
        </p:spPr>
        <p:txBody>
          <a:bodyPr/>
          <a:lstStyle/>
          <a:p>
            <a:r>
              <a:rPr lang="en-US" sz="4400" b="1"/>
              <a:t>ÍSLAND</a:t>
            </a:r>
          </a:p>
        </p:txBody>
      </p:sp>
      <p:sp>
        <p:nvSpPr>
          <p:cNvPr id="3" name="Text Placeholder 2">
            <a:extLst>
              <a:ext uri="{FF2B5EF4-FFF2-40B4-BE49-F238E27FC236}">
                <a16:creationId xmlns:a16="http://schemas.microsoft.com/office/drawing/2014/main" id="{4B74D1FC-FD58-5D37-251C-B8B9334CBC9C}"/>
              </a:ext>
            </a:extLst>
          </p:cNvPr>
          <p:cNvSpPr>
            <a:spLocks noGrp="1"/>
          </p:cNvSpPr>
          <p:nvPr>
            <p:ph type="body" sz="quarter" idx="36"/>
          </p:nvPr>
        </p:nvSpPr>
        <p:spPr>
          <a:xfrm>
            <a:off x="294776" y="4779704"/>
            <a:ext cx="3845903" cy="414175"/>
          </a:xfrm>
        </p:spPr>
        <p:txBody>
          <a:bodyPr/>
          <a:lstStyle/>
          <a:p>
            <a:r>
              <a:rPr lang="en-US" sz="2800" b="0" cap="all" dirty="0" err="1"/>
              <a:t>MarkaðsLÍKAN</a:t>
            </a:r>
            <a:endParaRPr lang="en-US" sz="2800" b="0" cap="all" dirty="0"/>
          </a:p>
        </p:txBody>
      </p:sp>
      <p:sp>
        <p:nvSpPr>
          <p:cNvPr id="16" name="Slide Number Placeholder 15">
            <a:extLst>
              <a:ext uri="{FF2B5EF4-FFF2-40B4-BE49-F238E27FC236}">
                <a16:creationId xmlns:a16="http://schemas.microsoft.com/office/drawing/2014/main" id="{C1D752FB-FA66-AD0A-1279-121883E47C5A}"/>
              </a:ext>
            </a:extLst>
          </p:cNvPr>
          <p:cNvSpPr>
            <a:spLocks noGrp="1"/>
          </p:cNvSpPr>
          <p:nvPr>
            <p:ph type="sldNum" sz="quarter" idx="4"/>
          </p:nvPr>
        </p:nvSpPr>
        <p:spPr/>
        <p:txBody>
          <a:bodyPr/>
          <a:lstStyle/>
          <a:p>
            <a:fld id="{9C527BFA-2C0E-4CEC-B6A5-913A56FEF4B4}" type="slidenum">
              <a:rPr lang="fr-CA" smtClean="0"/>
              <a:t>124</a:t>
            </a:fld>
            <a:endParaRPr lang="fr-CA"/>
          </a:p>
        </p:txBody>
      </p:sp>
      <p:sp>
        <p:nvSpPr>
          <p:cNvPr id="4" name="Text Placeholder 3">
            <a:extLst>
              <a:ext uri="{FF2B5EF4-FFF2-40B4-BE49-F238E27FC236}">
                <a16:creationId xmlns:a16="http://schemas.microsoft.com/office/drawing/2014/main" id="{4B6A0A23-1C4A-8188-0188-82B6AC37E3DD}"/>
              </a:ext>
            </a:extLst>
          </p:cNvPr>
          <p:cNvSpPr>
            <a:spLocks noGrp="1"/>
          </p:cNvSpPr>
          <p:nvPr>
            <p:ph type="body" sz="quarter" idx="65"/>
          </p:nvPr>
        </p:nvSpPr>
        <p:spPr>
          <a:xfrm>
            <a:off x="0" y="57736"/>
            <a:ext cx="2953721" cy="452458"/>
          </a:xfrm>
        </p:spPr>
        <p:txBody>
          <a:bodyPr/>
          <a:lstStyle/>
          <a:p>
            <a:r>
              <a:rPr lang="en-GB"/>
              <a:t>Mynd: Midgard Base Camp</a:t>
            </a:r>
          </a:p>
        </p:txBody>
      </p:sp>
      <p:sp>
        <p:nvSpPr>
          <p:cNvPr id="10" name="Text Placeholder 2">
            <a:extLst>
              <a:ext uri="{FF2B5EF4-FFF2-40B4-BE49-F238E27FC236}">
                <a16:creationId xmlns:a16="http://schemas.microsoft.com/office/drawing/2014/main" id="{BD1B36E0-6572-AA4E-0091-26FE17609CCB}"/>
              </a:ext>
            </a:extLst>
          </p:cNvPr>
          <p:cNvSpPr txBox="1">
            <a:spLocks/>
          </p:cNvSpPr>
          <p:nvPr/>
        </p:nvSpPr>
        <p:spPr>
          <a:xfrm>
            <a:off x="435429" y="3847205"/>
            <a:ext cx="3337076"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sp>
        <p:nvSpPr>
          <p:cNvPr id="25" name="TextBox 24">
            <a:extLst>
              <a:ext uri="{FF2B5EF4-FFF2-40B4-BE49-F238E27FC236}">
                <a16:creationId xmlns:a16="http://schemas.microsoft.com/office/drawing/2014/main" id="{6E029949-A4DF-4FEF-702C-6B65B544E772}"/>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textann</a:t>
            </a:r>
          </a:p>
        </p:txBody>
      </p:sp>
      <p:pic>
        <p:nvPicPr>
          <p:cNvPr id="8" name="Picture Placeholder 7">
            <a:extLst>
              <a:ext uri="{FF2B5EF4-FFF2-40B4-BE49-F238E27FC236}">
                <a16:creationId xmlns:a16="http://schemas.microsoft.com/office/drawing/2014/main" id="{74055166-5591-DC56-60DE-78254CEEA1EE}"/>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a:stretch/>
        </p:blipFill>
        <p:spPr/>
      </p:pic>
      <p:pic>
        <p:nvPicPr>
          <p:cNvPr id="15" name="Graphic 14" descr="Badge 6 with solid fill">
            <a:extLst>
              <a:ext uri="{FF2B5EF4-FFF2-40B4-BE49-F238E27FC236}">
                <a16:creationId xmlns:a16="http://schemas.microsoft.com/office/drawing/2014/main" id="{187E4390-35D9-9A1D-A295-DD9E201801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3693" y="4581592"/>
            <a:ext cx="1440000" cy="1440000"/>
          </a:xfrm>
          <a:prstGeom prst="rect">
            <a:avLst/>
          </a:prstGeom>
        </p:spPr>
      </p:pic>
    </p:spTree>
    <p:extLst>
      <p:ext uri="{BB962C8B-B14F-4D97-AF65-F5344CB8AC3E}">
        <p14:creationId xmlns:p14="http://schemas.microsoft.com/office/powerpoint/2010/main" val="38180596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B0891-6788-74FC-A89E-8A09C4745F86}"/>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72F665AE-2C3F-18AD-E26B-0ACF2F60E88F}"/>
              </a:ext>
            </a:extLst>
          </p:cNvPr>
          <p:cNvSpPr>
            <a:spLocks noGrp="1"/>
          </p:cNvSpPr>
          <p:nvPr>
            <p:ph type="body" sz="quarter" idx="32"/>
          </p:nvPr>
        </p:nvSpPr>
        <p:spPr>
          <a:xfrm>
            <a:off x="617152" y="7072917"/>
            <a:ext cx="6541269" cy="3396676"/>
          </a:xfrm>
        </p:spPr>
        <p:txBody>
          <a:bodyPr/>
          <a:lstStyle/>
          <a:p>
            <a:pPr>
              <a:lnSpc>
                <a:spcPct val="100000"/>
              </a:lnSpc>
            </a:pPr>
            <a:r>
              <a:rPr lang="en-US"/>
              <a:t>Með vaxandi vinsældum Íslands standa fyrirtæki sem bjóða upp á óhefðbundna gistingu í ferðaþjónustu frammi fyrir þeirri áskorun að skera sig úr á sífellt þéttari markaði.</a:t>
            </a:r>
          </a:p>
          <a:p>
            <a:pPr>
              <a:lnSpc>
                <a:spcPct val="100000"/>
              </a:lnSpc>
            </a:pPr>
            <a:endParaRPr lang="en-US"/>
          </a:p>
          <a:p>
            <a:pPr>
              <a:lnSpc>
                <a:spcPct val="100000"/>
              </a:lnSpc>
            </a:pPr>
            <a:r>
              <a:rPr lang="en-US"/>
              <a:t>Þegar fleiri ferðamenn streyma til landsins, ráða stærri hótelkeðjur og hefðbundnar valkostir ríkjum, sem gerir það erfiðara fyrir smærri, óhefðbundna gististaði að láta á sér skilja. Auk þess eykur samkeppni frá netferðaveitum á borð við Booking.com og Airbnb, sem krefst þess að fyrirtæki eins og Midgard Base Camp móti sér einstakt ímynd í þessu mettaða umhverfi.</a:t>
            </a:r>
          </a:p>
          <a:p>
            <a:pPr>
              <a:lnSpc>
                <a:spcPct val="100000"/>
              </a:lnSpc>
            </a:pPr>
            <a:endParaRPr lang="en-US"/>
          </a:p>
          <a:p>
            <a:pPr>
              <a:lnSpc>
                <a:spcPct val="100000"/>
              </a:lnSpc>
            </a:pPr>
            <a:r>
              <a:rPr lang="en-US"/>
              <a:t>Midgard þurfti að leggja áherslu á sjálfbærni, ævintýri og samfélag til að aðgreina sig frá samkeppninni. Með takmörkuðum markaðssetningarfé og úrræðum treysta lítil fjölskyldufyrirtæki eins og Midgard á markvissar aðferðir til að ná til alþjóðlegra ferðamanna sem leita að ekta, umhverfisvænum upplifunum.</a:t>
            </a:r>
          </a:p>
        </p:txBody>
      </p:sp>
      <p:sp>
        <p:nvSpPr>
          <p:cNvPr id="6" name="Slide Number Placeholder 5">
            <a:extLst>
              <a:ext uri="{FF2B5EF4-FFF2-40B4-BE49-F238E27FC236}">
                <a16:creationId xmlns:a16="http://schemas.microsoft.com/office/drawing/2014/main" id="{9808A2BB-36AA-A7A2-2D5A-51ED8095F2DA}"/>
              </a:ext>
            </a:extLst>
          </p:cNvPr>
          <p:cNvSpPr>
            <a:spLocks noGrp="1"/>
          </p:cNvSpPr>
          <p:nvPr>
            <p:ph type="sldNum" sz="quarter" idx="4"/>
          </p:nvPr>
        </p:nvSpPr>
        <p:spPr/>
        <p:txBody>
          <a:bodyPr/>
          <a:lstStyle/>
          <a:p>
            <a:fld id="{9C527BFA-2C0E-4CEC-B6A5-913A56FEF4B4}" type="slidenum">
              <a:rPr lang="fr-CA" smtClean="0"/>
              <a:t>125</a:t>
            </a:fld>
            <a:endParaRPr lang="fr-CA"/>
          </a:p>
        </p:txBody>
      </p:sp>
      <p:sp>
        <p:nvSpPr>
          <p:cNvPr id="2" name="Text Placeholder 1">
            <a:extLst>
              <a:ext uri="{FF2B5EF4-FFF2-40B4-BE49-F238E27FC236}">
                <a16:creationId xmlns:a16="http://schemas.microsoft.com/office/drawing/2014/main" id="{ABF218CC-AE63-9AF5-88E9-EC59CA0F6D25}"/>
              </a:ext>
            </a:extLst>
          </p:cNvPr>
          <p:cNvSpPr>
            <a:spLocks noGrp="1"/>
          </p:cNvSpPr>
          <p:nvPr>
            <p:ph type="body" sz="quarter" idx="65"/>
          </p:nvPr>
        </p:nvSpPr>
        <p:spPr/>
        <p:txBody>
          <a:bodyPr/>
          <a:lstStyle/>
          <a:p>
            <a:r>
              <a:rPr lang="en-GB"/>
              <a:t>Mynd: </a:t>
            </a:r>
            <a:r>
              <a:rPr lang="en-GB" err="1"/>
              <a:t>SMidgard </a:t>
            </a:r>
            <a:r>
              <a:rPr lang="en-GB"/>
              <a:t>Base Camp</a:t>
            </a:r>
          </a:p>
        </p:txBody>
      </p:sp>
      <p:sp>
        <p:nvSpPr>
          <p:cNvPr id="9" name="Text Placeholder 7">
            <a:extLst>
              <a:ext uri="{FF2B5EF4-FFF2-40B4-BE49-F238E27FC236}">
                <a16:creationId xmlns:a16="http://schemas.microsoft.com/office/drawing/2014/main" id="{D032D09E-2AE0-5038-94F3-952A425BD896}"/>
              </a:ext>
            </a:extLst>
          </p:cNvPr>
          <p:cNvSpPr>
            <a:spLocks noGrp="1"/>
          </p:cNvSpPr>
          <p:nvPr>
            <p:ph type="body" sz="quarter" idx="33"/>
          </p:nvPr>
        </p:nvSpPr>
        <p:spPr>
          <a:xfrm>
            <a:off x="610820" y="6256235"/>
            <a:ext cx="6506617" cy="601503"/>
          </a:xfrm>
        </p:spPr>
        <p:txBody>
          <a:bodyPr/>
          <a:lstStyle/>
          <a:p>
            <a:r>
              <a:rPr lang="en-US" cap="all"/>
              <a:t>Að skera sig úr á yfirfullum markaði</a:t>
            </a:r>
          </a:p>
        </p:txBody>
      </p:sp>
      <p:sp>
        <p:nvSpPr>
          <p:cNvPr id="10" name="Text Placeholder 8">
            <a:extLst>
              <a:ext uri="{FF2B5EF4-FFF2-40B4-BE49-F238E27FC236}">
                <a16:creationId xmlns:a16="http://schemas.microsoft.com/office/drawing/2014/main" id="{6018667A-B210-C683-0AC9-53D8FF1EA9BF}"/>
              </a:ext>
            </a:extLst>
          </p:cNvPr>
          <p:cNvSpPr>
            <a:spLocks noGrp="1"/>
          </p:cNvSpPr>
          <p:nvPr>
            <p:ph type="body" sz="quarter" idx="38"/>
          </p:nvPr>
        </p:nvSpPr>
        <p:spPr>
          <a:xfrm>
            <a:off x="1245300" y="5607687"/>
            <a:ext cx="6506617" cy="381311"/>
          </a:xfrm>
        </p:spPr>
        <p:txBody>
          <a:bodyPr/>
          <a:lstStyle/>
          <a:p>
            <a:r>
              <a:rPr lang="en-US" cap="all"/>
              <a:t>Áskorun</a:t>
            </a:r>
          </a:p>
        </p:txBody>
      </p:sp>
      <p:cxnSp>
        <p:nvCxnSpPr>
          <p:cNvPr id="11" name="Straight Connector 10">
            <a:extLst>
              <a:ext uri="{FF2B5EF4-FFF2-40B4-BE49-F238E27FC236}">
                <a16:creationId xmlns:a16="http://schemas.microsoft.com/office/drawing/2014/main" id="{A753E965-6795-815D-94A8-C52E02E005A3}"/>
              </a:ext>
            </a:extLst>
          </p:cNvPr>
          <p:cNvCxnSpPr>
            <a:cxnSpLocks/>
          </p:cNvCxnSpPr>
          <p:nvPr/>
        </p:nvCxnSpPr>
        <p:spPr>
          <a:xfrm>
            <a:off x="-35927" y="6086039"/>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8E3EF92-C2F6-DAF4-BE88-39B7777DCEDD}"/>
              </a:ext>
            </a:extLst>
          </p:cNvPr>
          <p:cNvGrpSpPr/>
          <p:nvPr/>
        </p:nvGrpSpPr>
        <p:grpSpPr>
          <a:xfrm>
            <a:off x="185791" y="5194570"/>
            <a:ext cx="953258" cy="797926"/>
            <a:chOff x="8130434" y="5055580"/>
            <a:chExt cx="1018347" cy="1051755"/>
          </a:xfrm>
          <a:solidFill>
            <a:srgbClr val="000000"/>
          </a:solidFill>
        </p:grpSpPr>
        <p:grpSp>
          <p:nvGrpSpPr>
            <p:cNvPr id="13" name="Graphic 2">
              <a:extLst>
                <a:ext uri="{FF2B5EF4-FFF2-40B4-BE49-F238E27FC236}">
                  <a16:creationId xmlns:a16="http://schemas.microsoft.com/office/drawing/2014/main" id="{1C60ECDD-4E1F-0BDF-34E5-32DD3207669D}"/>
                </a:ext>
              </a:extLst>
            </p:cNvPr>
            <p:cNvGrpSpPr/>
            <p:nvPr userDrawn="1"/>
          </p:nvGrpSpPr>
          <p:grpSpPr>
            <a:xfrm>
              <a:off x="8172121" y="5087188"/>
              <a:ext cx="955215" cy="342517"/>
              <a:chOff x="3752168" y="4966655"/>
              <a:chExt cx="955215" cy="342517"/>
            </a:xfrm>
            <a:grpFill/>
          </p:grpSpPr>
          <p:sp>
            <p:nvSpPr>
              <p:cNvPr id="29" name="Freeform 300">
                <a:extLst>
                  <a:ext uri="{FF2B5EF4-FFF2-40B4-BE49-F238E27FC236}">
                    <a16:creationId xmlns:a16="http://schemas.microsoft.com/office/drawing/2014/main" id="{EB742035-95F5-C385-1EF2-A310BEC28CBB}"/>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30" name="Freeform 301">
                <a:extLst>
                  <a:ext uri="{FF2B5EF4-FFF2-40B4-BE49-F238E27FC236}">
                    <a16:creationId xmlns:a16="http://schemas.microsoft.com/office/drawing/2014/main" id="{066B6EBF-DD49-9F09-D2D7-C27896520283}"/>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31" name="Freeform 302">
                <a:extLst>
                  <a:ext uri="{FF2B5EF4-FFF2-40B4-BE49-F238E27FC236}">
                    <a16:creationId xmlns:a16="http://schemas.microsoft.com/office/drawing/2014/main" id="{F4EC053A-38C8-0912-EF4B-8DC4A72A388B}"/>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14" name="Freeform 289">
              <a:extLst>
                <a:ext uri="{FF2B5EF4-FFF2-40B4-BE49-F238E27FC236}">
                  <a16:creationId xmlns:a16="http://schemas.microsoft.com/office/drawing/2014/main" id="{0BF83443-9EEB-1CDB-37E5-E83DD2960655}"/>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19" name="Freeform 290">
              <a:extLst>
                <a:ext uri="{FF2B5EF4-FFF2-40B4-BE49-F238E27FC236}">
                  <a16:creationId xmlns:a16="http://schemas.microsoft.com/office/drawing/2014/main" id="{0A82A6F5-88CB-5608-D863-254C7DC2CE12}"/>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20" name="Freeform 291">
              <a:extLst>
                <a:ext uri="{FF2B5EF4-FFF2-40B4-BE49-F238E27FC236}">
                  <a16:creationId xmlns:a16="http://schemas.microsoft.com/office/drawing/2014/main" id="{5782D61B-D67B-B58C-BFB5-43644DADB833}"/>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21" name="Freeform 292">
              <a:extLst>
                <a:ext uri="{FF2B5EF4-FFF2-40B4-BE49-F238E27FC236}">
                  <a16:creationId xmlns:a16="http://schemas.microsoft.com/office/drawing/2014/main" id="{D9AA5B7C-AA7C-3312-AB11-248BB4FA1044}"/>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22" name="Freeform 293">
              <a:extLst>
                <a:ext uri="{FF2B5EF4-FFF2-40B4-BE49-F238E27FC236}">
                  <a16:creationId xmlns:a16="http://schemas.microsoft.com/office/drawing/2014/main" id="{40B46EA4-9A6F-DD79-3547-CD14C813F73D}"/>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23" name="Freeform 294">
              <a:extLst>
                <a:ext uri="{FF2B5EF4-FFF2-40B4-BE49-F238E27FC236}">
                  <a16:creationId xmlns:a16="http://schemas.microsoft.com/office/drawing/2014/main" id="{8E3F6C1F-EBE0-E6D6-44BE-AA3A23D5C291}"/>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24" name="Freeform 295">
              <a:extLst>
                <a:ext uri="{FF2B5EF4-FFF2-40B4-BE49-F238E27FC236}">
                  <a16:creationId xmlns:a16="http://schemas.microsoft.com/office/drawing/2014/main" id="{8577F8D7-DB38-E7F7-3286-0BA476FE30B1}"/>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25" name="Freeform 296">
              <a:extLst>
                <a:ext uri="{FF2B5EF4-FFF2-40B4-BE49-F238E27FC236}">
                  <a16:creationId xmlns:a16="http://schemas.microsoft.com/office/drawing/2014/main" id="{5520E5B1-EC2A-4D2E-77C5-F6B5F8F8FE1A}"/>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6" name="Freeform 297">
              <a:extLst>
                <a:ext uri="{FF2B5EF4-FFF2-40B4-BE49-F238E27FC236}">
                  <a16:creationId xmlns:a16="http://schemas.microsoft.com/office/drawing/2014/main" id="{C11BB721-0DD5-4B40-4822-2B84E6D13889}"/>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7" name="Freeform 298">
              <a:extLst>
                <a:ext uri="{FF2B5EF4-FFF2-40B4-BE49-F238E27FC236}">
                  <a16:creationId xmlns:a16="http://schemas.microsoft.com/office/drawing/2014/main" id="{A5AE78FE-15D3-DA78-E2BE-1457FA488C93}"/>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8" name="Freeform 299">
              <a:extLst>
                <a:ext uri="{FF2B5EF4-FFF2-40B4-BE49-F238E27FC236}">
                  <a16:creationId xmlns:a16="http://schemas.microsoft.com/office/drawing/2014/main" id="{55157A93-19B8-BD44-B6FF-92814357419F}"/>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8" name="Picture Placeholder 7">
            <a:hlinkClick r:id="rId2"/>
            <a:extLst>
              <a:ext uri="{FF2B5EF4-FFF2-40B4-BE49-F238E27FC236}">
                <a16:creationId xmlns:a16="http://schemas.microsoft.com/office/drawing/2014/main" id="{20B6C2D5-BC83-A54F-B521-5856FF10616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9362971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A42BF-ECF1-0B6B-2EEC-8A2DF5E4D47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C91E6F8-296E-AE62-DFA8-FFC7A35C40C3}"/>
              </a:ext>
            </a:extLst>
          </p:cNvPr>
          <p:cNvSpPr>
            <a:spLocks noGrp="1"/>
          </p:cNvSpPr>
          <p:nvPr>
            <p:ph type="body" sz="quarter" idx="32"/>
          </p:nvPr>
        </p:nvSpPr>
        <p:spPr>
          <a:xfrm>
            <a:off x="357604" y="2109652"/>
            <a:ext cx="6541269" cy="2422612"/>
          </a:xfrm>
        </p:spPr>
        <p:txBody>
          <a:bodyPr/>
          <a:lstStyle/>
          <a:p>
            <a:pPr>
              <a:lnSpc>
                <a:spcPct val="100000"/>
              </a:lnSpc>
            </a:pPr>
            <a:r>
              <a:rPr lang="en-US">
                <a:latin typeface="Calibri"/>
                <a:ea typeface="Open Sans"/>
                <a:cs typeface="Calibri"/>
              </a:rPr>
              <a:t>Til að takast á við þessi mál beitti Midgard Base Camp skapandi nálgun í markaðssetningu. Þeir lögðu áherslu á að byggja upp ekta nærveru á netinu, einkum í gegnum samfélagsmiðla eins og Instagram og Facebook.</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Í stað hefðbundinnar auglýsingagerðar deildu þeir sögum gesta sinna úr raunlífinu, innsýn bak við tjöldin í starfsemi þeirra og stórkostlegum ljósmyndum af íslensku landslagi. Þetta gerði þeim kleift að tengjast beint ferðalöngum sem leituðu að einhverju merkingaríkara.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Teymi Midgard hóf einnig tilvísunarverkefni til að hvetja fyrri gesti til að miðla fréttunum og nýta sér mátt munnmælamarkaðssetningar.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Auk þess vann Midgard með ferðabloggurum, áhrifavöldum og ævintýraferðaskrifstofum til að auka náðarsvið sitt. Með samstarfi við þessa aðila gátu þeir stækkað áhorendahóp sinn án þess að þurfa mikið markaðsfé.</a:t>
            </a:r>
          </a:p>
          <a:p>
            <a:pPr>
              <a:lnSpc>
                <a:spcPct val="100000"/>
              </a:lnSpc>
            </a:pPr>
            <a:endParaRPr lang="en-US">
              <a:latin typeface="Calibri"/>
              <a:ea typeface="Open Sans"/>
              <a:cs typeface="Calibri"/>
            </a:endParaRPr>
          </a:p>
          <a:p>
            <a:pPr>
              <a:lnSpc>
                <a:spcPct val="100000"/>
              </a:lnSpc>
            </a:pPr>
            <a:endParaRPr lang="en-US">
              <a:latin typeface="Calibri"/>
              <a:ea typeface="Open Sans"/>
              <a:cs typeface="Calibri"/>
            </a:endParaRPr>
          </a:p>
        </p:txBody>
      </p:sp>
      <p:sp>
        <p:nvSpPr>
          <p:cNvPr id="2" name="Slide Number Placeholder 1">
            <a:extLst>
              <a:ext uri="{FF2B5EF4-FFF2-40B4-BE49-F238E27FC236}">
                <a16:creationId xmlns:a16="http://schemas.microsoft.com/office/drawing/2014/main" id="{5522721A-51C7-472A-91CE-66C98A756F29}"/>
              </a:ext>
            </a:extLst>
          </p:cNvPr>
          <p:cNvSpPr>
            <a:spLocks noGrp="1"/>
          </p:cNvSpPr>
          <p:nvPr>
            <p:ph type="sldNum" sz="quarter" idx="4"/>
          </p:nvPr>
        </p:nvSpPr>
        <p:spPr/>
        <p:txBody>
          <a:bodyPr/>
          <a:lstStyle/>
          <a:p>
            <a:fld id="{9C527BFA-2C0E-4CEC-B6A5-913A56FEF4B4}" type="slidenum">
              <a:rPr lang="fr-CA" smtClean="0"/>
              <a:t>126</a:t>
            </a:fld>
            <a:endParaRPr lang="fr-CA"/>
          </a:p>
        </p:txBody>
      </p:sp>
      <p:sp>
        <p:nvSpPr>
          <p:cNvPr id="4" name="Text Placeholder 3">
            <a:extLst>
              <a:ext uri="{FF2B5EF4-FFF2-40B4-BE49-F238E27FC236}">
                <a16:creationId xmlns:a16="http://schemas.microsoft.com/office/drawing/2014/main" id="{03212250-E615-7466-11FB-D84B94A7E440}"/>
              </a:ext>
            </a:extLst>
          </p:cNvPr>
          <p:cNvSpPr>
            <a:spLocks noGrp="1"/>
          </p:cNvSpPr>
          <p:nvPr>
            <p:ph type="body" sz="quarter" idx="65"/>
          </p:nvPr>
        </p:nvSpPr>
        <p:spPr/>
        <p:txBody>
          <a:bodyPr/>
          <a:lstStyle/>
          <a:p>
            <a:r>
              <a:rPr lang="en-GB"/>
              <a:t>Ljósmynd: Midgard Base Camp</a:t>
            </a:r>
          </a:p>
        </p:txBody>
      </p:sp>
      <p:sp>
        <p:nvSpPr>
          <p:cNvPr id="3" name="TextBox 2">
            <a:extLst>
              <a:ext uri="{FF2B5EF4-FFF2-40B4-BE49-F238E27FC236}">
                <a16:creationId xmlns:a16="http://schemas.microsoft.com/office/drawing/2014/main" id="{3CA71F98-CDF3-ADBC-C833-9EAA4F0FF5CF}"/>
              </a:ext>
            </a:extLst>
          </p:cNvPr>
          <p:cNvSpPr txBox="1"/>
          <p:nvPr/>
        </p:nvSpPr>
        <p:spPr>
          <a:xfrm>
            <a:off x="2560911" y="717066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Breyta mynd og uppfæra myndatexta</a:t>
            </a:r>
          </a:p>
        </p:txBody>
      </p:sp>
      <p:sp>
        <p:nvSpPr>
          <p:cNvPr id="14" name="Text Placeholder 7">
            <a:extLst>
              <a:ext uri="{FF2B5EF4-FFF2-40B4-BE49-F238E27FC236}">
                <a16:creationId xmlns:a16="http://schemas.microsoft.com/office/drawing/2014/main" id="{98AC0D40-0B28-2F20-418A-9A3A80709455}"/>
              </a:ext>
            </a:extLst>
          </p:cNvPr>
          <p:cNvSpPr>
            <a:spLocks noGrp="1"/>
          </p:cNvSpPr>
          <p:nvPr>
            <p:ph type="body" sz="quarter" idx="33"/>
          </p:nvPr>
        </p:nvSpPr>
        <p:spPr>
          <a:xfrm>
            <a:off x="307749" y="1349282"/>
            <a:ext cx="6506617" cy="601503"/>
          </a:xfrm>
        </p:spPr>
        <p:txBody>
          <a:bodyPr/>
          <a:lstStyle/>
          <a:p>
            <a:r>
              <a:rPr lang="en-US" cap="all"/>
              <a:t>Skapandi og ekta markaðssetning</a:t>
            </a:r>
          </a:p>
        </p:txBody>
      </p:sp>
      <p:sp>
        <p:nvSpPr>
          <p:cNvPr id="15" name="Text Placeholder 8">
            <a:extLst>
              <a:ext uri="{FF2B5EF4-FFF2-40B4-BE49-F238E27FC236}">
                <a16:creationId xmlns:a16="http://schemas.microsoft.com/office/drawing/2014/main" id="{E3AA69D6-49FC-9786-B836-D6D1D157EC4D}"/>
              </a:ext>
            </a:extLst>
          </p:cNvPr>
          <p:cNvSpPr>
            <a:spLocks noGrp="1"/>
          </p:cNvSpPr>
          <p:nvPr>
            <p:ph type="body" sz="quarter" idx="38"/>
          </p:nvPr>
        </p:nvSpPr>
        <p:spPr>
          <a:xfrm>
            <a:off x="1268958" y="686870"/>
            <a:ext cx="6506617" cy="381311"/>
          </a:xfrm>
        </p:spPr>
        <p:txBody>
          <a:bodyPr/>
          <a:lstStyle/>
          <a:p>
            <a:r>
              <a:rPr lang="en-US" cap="all"/>
              <a:t>Lausn</a:t>
            </a:r>
          </a:p>
        </p:txBody>
      </p:sp>
      <p:cxnSp>
        <p:nvCxnSpPr>
          <p:cNvPr id="16" name="Straight Connector 15">
            <a:extLst>
              <a:ext uri="{FF2B5EF4-FFF2-40B4-BE49-F238E27FC236}">
                <a16:creationId xmlns:a16="http://schemas.microsoft.com/office/drawing/2014/main" id="{49F09100-5C4F-3D26-D612-6C13E8E2865C}"/>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9B905E21-4620-7B02-D99F-A075ED483FC7}"/>
              </a:ext>
            </a:extLst>
          </p:cNvPr>
          <p:cNvGrpSpPr/>
          <p:nvPr/>
        </p:nvGrpSpPr>
        <p:grpSpPr>
          <a:xfrm>
            <a:off x="186212" y="291396"/>
            <a:ext cx="777837" cy="760007"/>
            <a:chOff x="8736336" y="773976"/>
            <a:chExt cx="925001" cy="925018"/>
          </a:xfrm>
          <a:solidFill>
            <a:srgbClr val="469395"/>
          </a:solidFill>
        </p:grpSpPr>
        <p:grpSp>
          <p:nvGrpSpPr>
            <p:cNvPr id="34" name="Graphic 2">
              <a:extLst>
                <a:ext uri="{FF2B5EF4-FFF2-40B4-BE49-F238E27FC236}">
                  <a16:creationId xmlns:a16="http://schemas.microsoft.com/office/drawing/2014/main" id="{4377B6D4-B8F4-2EA5-C035-385C777BEDBF}"/>
                </a:ext>
              </a:extLst>
            </p:cNvPr>
            <p:cNvGrpSpPr/>
            <p:nvPr/>
          </p:nvGrpSpPr>
          <p:grpSpPr>
            <a:xfrm>
              <a:off x="8736336" y="773976"/>
              <a:ext cx="925001" cy="925018"/>
              <a:chOff x="8736336" y="773976"/>
              <a:chExt cx="925001" cy="925018"/>
            </a:xfrm>
            <a:grpFill/>
          </p:grpSpPr>
          <p:sp>
            <p:nvSpPr>
              <p:cNvPr id="37" name="Freeform 306">
                <a:extLst>
                  <a:ext uri="{FF2B5EF4-FFF2-40B4-BE49-F238E27FC236}">
                    <a16:creationId xmlns:a16="http://schemas.microsoft.com/office/drawing/2014/main" id="{40B5FEB5-357D-48DC-E672-4AE31E2BFBC3}"/>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07">
                <a:extLst>
                  <a:ext uri="{FF2B5EF4-FFF2-40B4-BE49-F238E27FC236}">
                    <a16:creationId xmlns:a16="http://schemas.microsoft.com/office/drawing/2014/main" id="{D54B8DB6-922B-B1BA-8B05-4161DE50B046}"/>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08">
                <a:extLst>
                  <a:ext uri="{FF2B5EF4-FFF2-40B4-BE49-F238E27FC236}">
                    <a16:creationId xmlns:a16="http://schemas.microsoft.com/office/drawing/2014/main" id="{3A0E9C54-4937-96CF-AE61-F3B08E7E90F7}"/>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09">
                <a:extLst>
                  <a:ext uri="{FF2B5EF4-FFF2-40B4-BE49-F238E27FC236}">
                    <a16:creationId xmlns:a16="http://schemas.microsoft.com/office/drawing/2014/main" id="{634AAD4B-148E-F615-7EE5-E78D1C772A14}"/>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310">
                <a:extLst>
                  <a:ext uri="{FF2B5EF4-FFF2-40B4-BE49-F238E27FC236}">
                    <a16:creationId xmlns:a16="http://schemas.microsoft.com/office/drawing/2014/main" id="{EE7B306A-D4D5-7151-36CC-899117B1BBDC}"/>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311">
                <a:extLst>
                  <a:ext uri="{FF2B5EF4-FFF2-40B4-BE49-F238E27FC236}">
                    <a16:creationId xmlns:a16="http://schemas.microsoft.com/office/drawing/2014/main" id="{06BEE907-649B-0EF9-DB26-510530A26DA1}"/>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312">
                <a:extLst>
                  <a:ext uri="{FF2B5EF4-FFF2-40B4-BE49-F238E27FC236}">
                    <a16:creationId xmlns:a16="http://schemas.microsoft.com/office/drawing/2014/main" id="{404F66B8-3176-A239-55FE-D6343F323687}"/>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5" name="Freeform 304">
              <a:extLst>
                <a:ext uri="{FF2B5EF4-FFF2-40B4-BE49-F238E27FC236}">
                  <a16:creationId xmlns:a16="http://schemas.microsoft.com/office/drawing/2014/main" id="{71EFEF7B-2EA6-49AB-56F0-C7538BE647AB}"/>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05">
              <a:extLst>
                <a:ext uri="{FF2B5EF4-FFF2-40B4-BE49-F238E27FC236}">
                  <a16:creationId xmlns:a16="http://schemas.microsoft.com/office/drawing/2014/main" id="{65B0A10B-ECB7-8F69-3936-BB0F73A3DEA3}"/>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10" name="Picture Placeholder 9">
            <a:extLst>
              <a:ext uri="{FF2B5EF4-FFF2-40B4-BE49-F238E27FC236}">
                <a16:creationId xmlns:a16="http://schemas.microsoft.com/office/drawing/2014/main" id="{3E837BF7-06E0-6E13-4FAF-3ECC1B608E3D}"/>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9361976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55B7B-B735-6F92-2512-A4597BDD718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2846834-9BCF-C98D-5AFD-BECAD9573DDC}"/>
              </a:ext>
            </a:extLst>
          </p:cNvPr>
          <p:cNvSpPr>
            <a:spLocks noGrp="1"/>
          </p:cNvSpPr>
          <p:nvPr>
            <p:ph type="body" sz="quarter" idx="32"/>
          </p:nvPr>
        </p:nvSpPr>
        <p:spPr>
          <a:xfrm>
            <a:off x="367498" y="1708297"/>
            <a:ext cx="6541269" cy="2422612"/>
          </a:xfrm>
        </p:spPr>
        <p:txBody>
          <a:bodyPr/>
          <a:lstStyle/>
          <a:p>
            <a:pPr>
              <a:lnSpc>
                <a:spcPct val="100000"/>
              </a:lnSpc>
            </a:pPr>
            <a:r>
              <a:rPr lang="en-US">
                <a:latin typeface="Calibri"/>
                <a:ea typeface="Open Sans"/>
                <a:cs typeface="Calibri"/>
              </a:rPr>
              <a:t>Niðurstöður þessara markaðsátaka hafa verið áhrifamiklar. Midgard Base Camp hefur aukið vörumerkjavitund sína verulega, sérstaklega meðal umhverfismeðvitaðra og ævintýraþyrstra ferðalanga.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Fylgjendur þeirra á samfélagsmiðlum hafa vaxið í tryggt samfélag, þar sem gestir deila reynslu sinni og taka þátt í efni Base Camp.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Alþjóðlegar bókanir hafa aukist, og tilvísunarforritið hefur hjálpað til við að laða að nýja gesti á sama tíma og tengslin við fyrri gesti haldast sterk.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Með þessum aðgerðum hefur Midgard Base Camp ekki aðeins vaxið viðskipti sín heldur einnig staðsett sig sem framúrskarandi valkost fyrir ferðalanga sem leita að sjálfbærum, óhefðbundnum gistimöguleikum á Íslandi.</a:t>
            </a:r>
          </a:p>
          <a:p>
            <a:endParaRPr lang="en-US"/>
          </a:p>
        </p:txBody>
      </p:sp>
      <p:sp>
        <p:nvSpPr>
          <p:cNvPr id="11" name="Text Placeholder 10">
            <a:extLst>
              <a:ext uri="{FF2B5EF4-FFF2-40B4-BE49-F238E27FC236}">
                <a16:creationId xmlns:a16="http://schemas.microsoft.com/office/drawing/2014/main" id="{2D749496-C891-D192-3403-1EEF59855C39}"/>
              </a:ext>
            </a:extLst>
          </p:cNvPr>
          <p:cNvSpPr>
            <a:spLocks noGrp="1"/>
          </p:cNvSpPr>
          <p:nvPr>
            <p:ph type="body" sz="quarter" idx="40"/>
          </p:nvPr>
        </p:nvSpPr>
        <p:spPr>
          <a:xfrm>
            <a:off x="4197682" y="5374413"/>
            <a:ext cx="3253308" cy="1378032"/>
          </a:xfrm>
        </p:spPr>
        <p:txBody>
          <a:bodyPr/>
          <a:lstStyle/>
          <a:p>
            <a:r>
              <a:rPr lang="en-US" dirty="0"/>
              <a:t>"</a:t>
            </a:r>
            <a:r>
              <a:rPr lang="en-US" dirty="0" err="1"/>
              <a:t>Markmið</a:t>
            </a:r>
            <a:r>
              <a:rPr lang="en-US" dirty="0"/>
              <a:t> </a:t>
            </a:r>
            <a:r>
              <a:rPr lang="en-US" dirty="0" err="1"/>
              <a:t>markaðssetningar</a:t>
            </a:r>
            <a:r>
              <a:rPr lang="en-US" dirty="0"/>
              <a:t> er </a:t>
            </a:r>
            <a:r>
              <a:rPr lang="en-US" dirty="0" err="1"/>
              <a:t>að</a:t>
            </a:r>
            <a:r>
              <a:rPr lang="en-US" dirty="0"/>
              <a:t> </a:t>
            </a:r>
            <a:r>
              <a:rPr lang="en-US" dirty="0" err="1"/>
              <a:t>þekkja</a:t>
            </a:r>
            <a:r>
              <a:rPr lang="en-US" dirty="0"/>
              <a:t> </a:t>
            </a:r>
            <a:r>
              <a:rPr lang="en-US" dirty="0" err="1"/>
              <a:t>og</a:t>
            </a:r>
            <a:r>
              <a:rPr lang="en-US" dirty="0"/>
              <a:t> </a:t>
            </a:r>
            <a:r>
              <a:rPr lang="en-US" dirty="0" err="1"/>
              <a:t>skilja</a:t>
            </a:r>
            <a:r>
              <a:rPr lang="en-US" dirty="0"/>
              <a:t> </a:t>
            </a:r>
            <a:r>
              <a:rPr lang="en-US" dirty="0" err="1"/>
              <a:t>viðskiptavininn</a:t>
            </a:r>
            <a:r>
              <a:rPr lang="en-US" dirty="0"/>
              <a:t> </a:t>
            </a:r>
            <a:r>
              <a:rPr lang="en-US" dirty="0" err="1"/>
              <a:t>svo</a:t>
            </a:r>
            <a:r>
              <a:rPr lang="en-US" dirty="0"/>
              <a:t> vel </a:t>
            </a:r>
            <a:r>
              <a:rPr lang="en-US" dirty="0" err="1"/>
              <a:t>að</a:t>
            </a:r>
            <a:r>
              <a:rPr lang="en-US" dirty="0"/>
              <a:t> </a:t>
            </a:r>
            <a:r>
              <a:rPr lang="en-US" dirty="0" err="1"/>
              <a:t>vara</a:t>
            </a:r>
            <a:r>
              <a:rPr lang="en-US" dirty="0"/>
              <a:t> </a:t>
            </a:r>
            <a:r>
              <a:rPr lang="en-US" dirty="0" err="1"/>
              <a:t>eða</a:t>
            </a:r>
            <a:r>
              <a:rPr lang="en-US" dirty="0"/>
              <a:t> </a:t>
            </a:r>
            <a:r>
              <a:rPr lang="en-US" dirty="0" err="1"/>
              <a:t>þjónusta</a:t>
            </a:r>
            <a:r>
              <a:rPr lang="en-US" dirty="0"/>
              <a:t> </a:t>
            </a:r>
            <a:r>
              <a:rPr lang="en-US" dirty="0" err="1"/>
              <a:t>passi</a:t>
            </a:r>
            <a:r>
              <a:rPr lang="en-US" dirty="0"/>
              <a:t> </a:t>
            </a:r>
            <a:r>
              <a:rPr lang="en-US" dirty="0" err="1"/>
              <a:t>við</a:t>
            </a:r>
            <a:r>
              <a:rPr lang="en-US" dirty="0"/>
              <a:t> </a:t>
            </a:r>
            <a:r>
              <a:rPr lang="en-US" dirty="0" err="1"/>
              <a:t>hann</a:t>
            </a:r>
            <a:r>
              <a:rPr lang="en-US" dirty="0"/>
              <a:t> </a:t>
            </a:r>
            <a:r>
              <a:rPr lang="en-US" dirty="0" err="1"/>
              <a:t>og</a:t>
            </a:r>
            <a:r>
              <a:rPr lang="en-US" dirty="0"/>
              <a:t> </a:t>
            </a:r>
            <a:r>
              <a:rPr lang="en-US" dirty="0" err="1"/>
              <a:t>seljist</a:t>
            </a:r>
            <a:r>
              <a:rPr lang="en-US" dirty="0"/>
              <a:t> </a:t>
            </a:r>
            <a:r>
              <a:rPr lang="en-US" dirty="0" err="1"/>
              <a:t>sjálf</a:t>
            </a:r>
            <a:r>
              <a:rPr lang="en-US" dirty="0"/>
              <a:t>."— </a:t>
            </a:r>
            <a:r>
              <a:rPr lang="is-IS" dirty="0"/>
              <a:t>Peter Drucker</a:t>
            </a:r>
            <a:endParaRPr lang="en-US" dirty="0"/>
          </a:p>
        </p:txBody>
      </p:sp>
      <p:sp>
        <p:nvSpPr>
          <p:cNvPr id="2" name="Slide Number Placeholder 1">
            <a:extLst>
              <a:ext uri="{FF2B5EF4-FFF2-40B4-BE49-F238E27FC236}">
                <a16:creationId xmlns:a16="http://schemas.microsoft.com/office/drawing/2014/main" id="{FCE84227-7A98-07F4-748A-7FCDD78802D4}"/>
              </a:ext>
            </a:extLst>
          </p:cNvPr>
          <p:cNvSpPr>
            <a:spLocks noGrp="1"/>
          </p:cNvSpPr>
          <p:nvPr>
            <p:ph type="sldNum" sz="quarter" idx="4"/>
          </p:nvPr>
        </p:nvSpPr>
        <p:spPr/>
        <p:txBody>
          <a:bodyPr/>
          <a:lstStyle/>
          <a:p>
            <a:fld id="{9C527BFA-2C0E-4CEC-B6A5-913A56FEF4B4}" type="slidenum">
              <a:rPr lang="fr-CA" smtClean="0"/>
              <a:t>127</a:t>
            </a:fld>
            <a:endParaRPr lang="fr-CA"/>
          </a:p>
        </p:txBody>
      </p:sp>
      <p:sp>
        <p:nvSpPr>
          <p:cNvPr id="3" name="Text Placeholder 2">
            <a:extLst>
              <a:ext uri="{FF2B5EF4-FFF2-40B4-BE49-F238E27FC236}">
                <a16:creationId xmlns:a16="http://schemas.microsoft.com/office/drawing/2014/main" id="{D2EDD255-1EB7-8679-A863-990083030DB8}"/>
              </a:ext>
            </a:extLst>
          </p:cNvPr>
          <p:cNvSpPr>
            <a:spLocks noGrp="1"/>
          </p:cNvSpPr>
          <p:nvPr>
            <p:ph type="body" sz="quarter" idx="65"/>
          </p:nvPr>
        </p:nvSpPr>
        <p:spPr/>
        <p:txBody>
          <a:bodyPr/>
          <a:lstStyle/>
          <a:p>
            <a:r>
              <a:rPr lang="en-GB"/>
              <a:t>Mynd: Midgard Base Camp</a:t>
            </a:r>
          </a:p>
        </p:txBody>
      </p:sp>
      <p:sp>
        <p:nvSpPr>
          <p:cNvPr id="15" name="Freeform 14">
            <a:extLst>
              <a:ext uri="{FF2B5EF4-FFF2-40B4-BE49-F238E27FC236}">
                <a16:creationId xmlns:a16="http://schemas.microsoft.com/office/drawing/2014/main" id="{AB372285-6590-7C29-B276-90C40ABE727A}"/>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30">
            <a:extLst>
              <a:ext uri="{FF2B5EF4-FFF2-40B4-BE49-F238E27FC236}">
                <a16:creationId xmlns:a16="http://schemas.microsoft.com/office/drawing/2014/main" id="{5549EB3E-E666-694D-B875-E3AF016ED548}"/>
              </a:ext>
            </a:extLst>
          </p:cNvPr>
          <p:cNvSpPr/>
          <p:nvPr/>
        </p:nvSpPr>
        <p:spPr>
          <a:xfrm>
            <a:off x="5824336" y="7345006"/>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7" name="Text Placeholder 7">
            <a:extLst>
              <a:ext uri="{FF2B5EF4-FFF2-40B4-BE49-F238E27FC236}">
                <a16:creationId xmlns:a16="http://schemas.microsoft.com/office/drawing/2014/main" id="{120E9E0D-F2CC-C07F-C5D4-34E8FB51C806}"/>
              </a:ext>
            </a:extLst>
          </p:cNvPr>
          <p:cNvSpPr>
            <a:spLocks noGrp="1"/>
          </p:cNvSpPr>
          <p:nvPr>
            <p:ph type="body" sz="quarter" idx="33"/>
          </p:nvPr>
        </p:nvSpPr>
        <p:spPr>
          <a:xfrm>
            <a:off x="307749" y="1349282"/>
            <a:ext cx="6833346" cy="601503"/>
          </a:xfrm>
        </p:spPr>
        <p:txBody>
          <a:bodyPr/>
          <a:lstStyle/>
          <a:p>
            <a:r>
              <a:rPr lang="en-US" sz="1800" cap="all" dirty="0" err="1">
                <a:solidFill>
                  <a:srgbClr val="E96751"/>
                </a:solidFill>
              </a:rPr>
              <a:t>Sterkari</a:t>
            </a:r>
            <a:r>
              <a:rPr lang="en-US" sz="1800" cap="all" dirty="0">
                <a:solidFill>
                  <a:srgbClr val="E96751"/>
                </a:solidFill>
              </a:rPr>
              <a:t> </a:t>
            </a:r>
            <a:r>
              <a:rPr lang="en-US" sz="1800" cap="all" dirty="0" err="1">
                <a:solidFill>
                  <a:srgbClr val="E96751"/>
                </a:solidFill>
              </a:rPr>
              <a:t>vörumerki</a:t>
            </a:r>
            <a:r>
              <a:rPr lang="en-US" sz="1800" cap="all" dirty="0">
                <a:solidFill>
                  <a:srgbClr val="E96751"/>
                </a:solidFill>
              </a:rPr>
              <a:t> </a:t>
            </a:r>
            <a:r>
              <a:rPr lang="en-US" sz="1800" cap="all" dirty="0" err="1">
                <a:solidFill>
                  <a:srgbClr val="E96751"/>
                </a:solidFill>
              </a:rPr>
              <a:t>og</a:t>
            </a:r>
            <a:r>
              <a:rPr lang="en-US" sz="1800" cap="all" dirty="0">
                <a:solidFill>
                  <a:srgbClr val="E96751"/>
                </a:solidFill>
              </a:rPr>
              <a:t> </a:t>
            </a:r>
            <a:r>
              <a:rPr lang="en-US" sz="1800" cap="all" dirty="0" err="1">
                <a:solidFill>
                  <a:srgbClr val="E96751"/>
                </a:solidFill>
              </a:rPr>
              <a:t>tryggur</a:t>
            </a:r>
            <a:r>
              <a:rPr lang="en-US" sz="1800" cap="all" dirty="0">
                <a:solidFill>
                  <a:srgbClr val="E96751"/>
                </a:solidFill>
              </a:rPr>
              <a:t> </a:t>
            </a:r>
            <a:r>
              <a:rPr lang="en-US" sz="1800" cap="all" dirty="0" err="1">
                <a:solidFill>
                  <a:srgbClr val="E96751"/>
                </a:solidFill>
              </a:rPr>
              <a:t>hópur</a:t>
            </a:r>
            <a:endParaRPr lang="en-US" sz="1800" cap="all" dirty="0">
              <a:solidFill>
                <a:srgbClr val="E96751"/>
              </a:solidFill>
            </a:endParaRPr>
          </a:p>
        </p:txBody>
      </p:sp>
      <p:sp>
        <p:nvSpPr>
          <p:cNvPr id="18" name="Text Placeholder 8">
            <a:extLst>
              <a:ext uri="{FF2B5EF4-FFF2-40B4-BE49-F238E27FC236}">
                <a16:creationId xmlns:a16="http://schemas.microsoft.com/office/drawing/2014/main" id="{0662E7DF-0567-437A-7C3C-13C58B872200}"/>
              </a:ext>
            </a:extLst>
          </p:cNvPr>
          <p:cNvSpPr>
            <a:spLocks noGrp="1"/>
          </p:cNvSpPr>
          <p:nvPr>
            <p:ph type="body" sz="quarter" idx="38"/>
          </p:nvPr>
        </p:nvSpPr>
        <p:spPr>
          <a:xfrm>
            <a:off x="1268958" y="686870"/>
            <a:ext cx="6506617" cy="381311"/>
          </a:xfrm>
        </p:spPr>
        <p:txBody>
          <a:bodyPr/>
          <a:lstStyle/>
          <a:p>
            <a:r>
              <a:rPr lang="en-US" cap="all"/>
              <a:t>Niðurstaða</a:t>
            </a:r>
          </a:p>
        </p:txBody>
      </p:sp>
      <p:cxnSp>
        <p:nvCxnSpPr>
          <p:cNvPr id="19" name="Straight Connector 18">
            <a:extLst>
              <a:ext uri="{FF2B5EF4-FFF2-40B4-BE49-F238E27FC236}">
                <a16:creationId xmlns:a16="http://schemas.microsoft.com/office/drawing/2014/main" id="{94227DA5-83D0-F541-B17C-E6E602760930}"/>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31" name="Freeform 301">
            <a:extLst>
              <a:ext uri="{FF2B5EF4-FFF2-40B4-BE49-F238E27FC236}">
                <a16:creationId xmlns:a16="http://schemas.microsoft.com/office/drawing/2014/main" id="{883EDFBD-07AE-9B1B-4C25-80AAD27F1BD9}"/>
              </a:ext>
            </a:extLst>
          </p:cNvPr>
          <p:cNvSpPr/>
          <p:nvPr/>
        </p:nvSpPr>
        <p:spPr>
          <a:xfrm>
            <a:off x="209449" y="212083"/>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469395"/>
          </a:solidFill>
          <a:ln w="3074" cap="flat">
            <a:noFill/>
            <a:prstDash val="solid"/>
            <a:miter/>
          </a:ln>
        </p:spPr>
        <p:txBody>
          <a:bodyPr rtlCol="0" anchor="ctr"/>
          <a:lstStyle/>
          <a:p>
            <a:endParaRPr lang="en-US"/>
          </a:p>
        </p:txBody>
      </p:sp>
      <p:pic>
        <p:nvPicPr>
          <p:cNvPr id="20" name="Picture Placeholder 19">
            <a:extLst>
              <a:ext uri="{FF2B5EF4-FFF2-40B4-BE49-F238E27FC236}">
                <a16:creationId xmlns:a16="http://schemas.microsoft.com/office/drawing/2014/main" id="{3E48DE3C-6C6D-1DDC-D216-DCC85CD22C2B}"/>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05109931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87F75-E229-7F45-3C29-8CD04FD9C15E}"/>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7A378BCA-C5EE-C455-7B8F-2D2924BAB538}"/>
              </a:ext>
            </a:extLst>
          </p:cNvPr>
          <p:cNvSpPr>
            <a:spLocks noGrp="1"/>
          </p:cNvSpPr>
          <p:nvPr>
            <p:ph type="body" sz="quarter" idx="18"/>
          </p:nvPr>
        </p:nvSpPr>
        <p:spPr>
          <a:xfrm>
            <a:off x="528132" y="1248785"/>
            <a:ext cx="3359655" cy="1049221"/>
          </a:xfrm>
        </p:spPr>
        <p:txBody>
          <a:bodyPr/>
          <a:lstStyle/>
          <a:p>
            <a:r>
              <a:rPr lang="en-IE" sz="1800" cap="all"/>
              <a:t>Innleiðing sjálfbærnarmarkmiða Sameinuðu þjóðanna</a:t>
            </a:r>
          </a:p>
        </p:txBody>
      </p:sp>
      <p:sp>
        <p:nvSpPr>
          <p:cNvPr id="14" name="Text Placeholder 13">
            <a:extLst>
              <a:ext uri="{FF2B5EF4-FFF2-40B4-BE49-F238E27FC236}">
                <a16:creationId xmlns:a16="http://schemas.microsoft.com/office/drawing/2014/main" id="{70331692-0734-0C3A-922F-F5ACE0FCF6A3}"/>
              </a:ext>
            </a:extLst>
          </p:cNvPr>
          <p:cNvSpPr>
            <a:spLocks noGrp="1"/>
          </p:cNvSpPr>
          <p:nvPr>
            <p:ph type="body" sz="quarter" idx="19"/>
          </p:nvPr>
        </p:nvSpPr>
        <p:spPr>
          <a:xfrm>
            <a:off x="491576" y="543958"/>
            <a:ext cx="3925149" cy="579350"/>
          </a:xfrm>
        </p:spPr>
        <p:txBody>
          <a:bodyPr/>
          <a:lstStyle/>
          <a:p>
            <a:r>
              <a:rPr lang="en-US" sz="2400" cap="all"/>
              <a:t>Midgard Base Camp</a:t>
            </a:r>
          </a:p>
          <a:p>
            <a:endParaRPr lang="en-US" sz="2400" cap="all"/>
          </a:p>
        </p:txBody>
      </p:sp>
      <p:pic>
        <p:nvPicPr>
          <p:cNvPr id="16" name="Picture 4" descr="SDG wheel">
            <a:extLst>
              <a:ext uri="{FF2B5EF4-FFF2-40B4-BE49-F238E27FC236}">
                <a16:creationId xmlns:a16="http://schemas.microsoft.com/office/drawing/2014/main" id="{9B96391E-5396-4511-4402-93F4C5CB74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C57AD23E-A517-0AA1-C6B7-7E2B32E538C5}"/>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E8A4400A-424A-5E5D-A22E-53333D4E42E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B22D451C-9F6A-68E6-4090-5A771C7D49C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B747F211-A0C0-2977-65EF-0D0EEA81069B}"/>
              </a:ext>
            </a:extLst>
          </p:cNvPr>
          <p:cNvSpPr/>
          <p:nvPr/>
        </p:nvSpPr>
        <p:spPr>
          <a:xfrm>
            <a:off x="346797" y="4736869"/>
            <a:ext cx="7081980" cy="4832092"/>
          </a:xfrm>
          <a:prstGeom prst="rect">
            <a:avLst/>
          </a:prstGeom>
        </p:spPr>
        <p:txBody>
          <a:bodyPr wrap="square">
            <a:spAutoFit/>
          </a:bodyPr>
          <a:lstStyle/>
          <a:p>
            <a:pPr algn="just"/>
            <a:endParaRPr lang="en-US" sz="1400"/>
          </a:p>
          <a:p>
            <a:pPr algn="just"/>
            <a:r>
              <a:rPr lang="en-US" sz="1400"/>
              <a:t>Midgard Base Camp styður markmið Sameinuðu þjóðanna um sjálfbæra þróun (SDG), einkum markmið 11 (Sjálfbærar borgir og samfélög) og markmið 12 (Ábyrg neysla og framleiðsla), með því að bjóða upp á umhverfisvæna gistingu sem fagnar íslenskri náttúru og staðbundinni menningu.</a:t>
            </a:r>
          </a:p>
          <a:p>
            <a:pPr algn="just"/>
            <a:endParaRPr lang="en-US" sz="1400"/>
          </a:p>
          <a:p>
            <a:pPr algn="just"/>
            <a:endParaRPr lang="en-US" sz="1400"/>
          </a:p>
          <a:p>
            <a:pPr algn="just"/>
            <a:r>
              <a:rPr lang="en-US" sz="1400"/>
              <a:t>Með því að umbreyta gamla sementverksmiðju í líflega aðstöðu fyrir ævintýraferðaþjónustu hefur Midgard endurvakið áður ónotaða rými með lágmarks umhverfisáhrifum og skapað einstakt, samfélagsmiðað ferðamódel sem eflir nærsamfélagið. Þessi aðlögun og endurnýting samrýmist markmiði 11 um sjálfbærar borgir og samfélög, með því að stuðla að sjálfbærri þróun og efla menningarlegt og efnahagslegt líf svæðisins. Verkefnið sýnir hvernig umbreyting á núverandi mannvirkjum getur varðveitt menningararfleifð svæðisins á sama tíma og mætt er þörfinni fyrir sjálfbæra vexti.</a:t>
            </a:r>
          </a:p>
          <a:p>
            <a:pPr algn="just"/>
            <a:endParaRPr lang="en-US" sz="1400"/>
          </a:p>
          <a:p>
            <a:pPr algn="just"/>
            <a:endParaRPr lang="en-US" sz="1400"/>
          </a:p>
          <a:p>
            <a:pPr algn="just"/>
            <a:r>
              <a:rPr lang="en-US" sz="1400"/>
              <a:t>Áhersla Midgard á að deila staðbundnum sögum, tengja gesti við náttúrufegurð Íslands og beita sjálfbærum starfsháttum styður enn frekar við markmið 12, þar sem það hvetur til ferðaupplifunar sem hefur lítinn umhverfisáhrif og er ábyrg. Með aðgerðum eins og endurnýtingu efna, minnkun úrgangs og stuðningi við endurnýjanlega orkugjafa, svo sem jarðvarma- og vatnsafl, sýnir aðalstöðin skuldbindingu til auðlindarhagkvæmni og ábyrgðar í neyslu. Þessir starfshættir undirstrika hvernig ferðaþjónusta getur samræmt þarfir gesta við verndun umhverfis og sjálfbæra framleiðslu.</a:t>
            </a:r>
          </a:p>
        </p:txBody>
      </p:sp>
      <p:pic>
        <p:nvPicPr>
          <p:cNvPr id="4" name="Picture 3">
            <a:extLst>
              <a:ext uri="{FF2B5EF4-FFF2-40B4-BE49-F238E27FC236}">
                <a16:creationId xmlns:a16="http://schemas.microsoft.com/office/drawing/2014/main" id="{405C60DD-DE87-EA29-E478-6B7F190760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9563" y="3205812"/>
            <a:ext cx="1188000" cy="1188000"/>
          </a:xfrm>
          <a:prstGeom prst="rect">
            <a:avLst/>
          </a:prstGeom>
        </p:spPr>
      </p:pic>
      <p:pic>
        <p:nvPicPr>
          <p:cNvPr id="7" name="Slika 3" descr="Slika, ki vsebuje besede besedilo, pisava, oblikovanje, grafika&#10;&#10;Opis je samodejno ustvarjen">
            <a:extLst>
              <a:ext uri="{FF2B5EF4-FFF2-40B4-BE49-F238E27FC236}">
                <a16:creationId xmlns:a16="http://schemas.microsoft.com/office/drawing/2014/main" id="{48ECA347-7863-8FA8-762A-FFA25D3DA5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090" y="3205812"/>
            <a:ext cx="1141590" cy="1188154"/>
          </a:xfrm>
          <a:prstGeom prst="rect">
            <a:avLst/>
          </a:prstGeom>
        </p:spPr>
      </p:pic>
    </p:spTree>
    <p:extLst>
      <p:ext uri="{BB962C8B-B14F-4D97-AF65-F5344CB8AC3E}">
        <p14:creationId xmlns:p14="http://schemas.microsoft.com/office/powerpoint/2010/main" val="403034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7CAE8-4217-E26F-0692-C21CD49426EA}"/>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3884FB9B-7B2A-22B0-6F4F-6FD863EA3C65}"/>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4470A53A-3D24-7BDC-524A-DC42A355DBEE}"/>
              </a:ext>
            </a:extLst>
          </p:cNvPr>
          <p:cNvSpPr>
            <a:spLocks noGrp="1"/>
          </p:cNvSpPr>
          <p:nvPr>
            <p:ph type="body" sz="quarter" idx="32"/>
          </p:nvPr>
        </p:nvSpPr>
        <p:spPr>
          <a:xfrm>
            <a:off x="294777" y="6241481"/>
            <a:ext cx="7365329" cy="2787212"/>
          </a:xfrm>
        </p:spPr>
        <p:txBody>
          <a:bodyPr/>
          <a:lstStyle/>
          <a:p>
            <a:pPr algn="l">
              <a:lnSpc>
                <a:spcPct val="100000"/>
              </a:lnSpc>
            </a:pPr>
            <a:r>
              <a:rPr lang="en-US" sz="4000" b="1" cap="all" dirty="0">
                <a:solidFill>
                  <a:schemeClr val="bg1"/>
                </a:solidFill>
              </a:rPr>
              <a:t>Blue Lagoon Retreat, Grindavík, Ísland</a:t>
            </a:r>
          </a:p>
          <a:p>
            <a:pPr marL="0" indent="0">
              <a:lnSpc>
                <a:spcPct val="100000"/>
              </a:lnSpc>
              <a:buNone/>
            </a:pPr>
            <a:r>
              <a:rPr lang="en-US" sz="2000" b="1" dirty="0" err="1">
                <a:solidFill>
                  <a:schemeClr val="bg1"/>
                </a:solidFill>
                <a:latin typeface="Calibri"/>
                <a:cs typeface="Calibri"/>
              </a:rPr>
              <a:t>Flokkur</a:t>
            </a:r>
            <a:r>
              <a:rPr lang="en-US" sz="2000" b="1" dirty="0">
                <a:solidFill>
                  <a:schemeClr val="bg1"/>
                </a:solidFill>
                <a:latin typeface="Calibri"/>
                <a:cs typeface="Calibri"/>
              </a:rPr>
              <a:t>: </a:t>
            </a:r>
            <a:r>
              <a:rPr lang="en-US" sz="2000" dirty="0" err="1">
                <a:solidFill>
                  <a:schemeClr val="bg1"/>
                </a:solidFill>
                <a:latin typeface="Calibri"/>
                <a:cs typeface="Calibri"/>
              </a:rPr>
              <a:t>Dvalarstaður</a:t>
            </a:r>
            <a:endParaRPr lang="en-US" sz="2000" dirty="0">
              <a:solidFill>
                <a:schemeClr val="bg1"/>
              </a:solidFill>
              <a:highlight>
                <a:srgbClr val="000080"/>
              </a:highlight>
            </a:endParaRPr>
          </a:p>
          <a:p>
            <a:pPr>
              <a:lnSpc>
                <a:spcPct val="100000"/>
              </a:lnSpc>
            </a:pPr>
            <a:r>
              <a:rPr lang="en-US" sz="2000" b="1" dirty="0" err="1">
                <a:solidFill>
                  <a:schemeClr val="bg1"/>
                </a:solidFill>
                <a:latin typeface="Calibri"/>
                <a:cs typeface="Calibri"/>
              </a:rPr>
              <a:t>Staðsetning</a:t>
            </a:r>
            <a:r>
              <a:rPr lang="en-US" sz="2000" b="1" dirty="0">
                <a:solidFill>
                  <a:schemeClr val="bg1"/>
                </a:solidFill>
                <a:latin typeface="Calibri"/>
                <a:cs typeface="Calibri"/>
              </a:rPr>
              <a:t>: </a:t>
            </a:r>
            <a:r>
              <a:rPr lang="en-US" sz="2000" dirty="0">
                <a:solidFill>
                  <a:schemeClr val="bg1"/>
                </a:solidFill>
                <a:latin typeface="Calibri"/>
                <a:cs typeface="Calibri"/>
              </a:rPr>
              <a:t>Grindavík, Ísland</a:t>
            </a:r>
          </a:p>
          <a:p>
            <a:pPr algn="l">
              <a:lnSpc>
                <a:spcPct val="100000"/>
              </a:lnSpc>
            </a:pPr>
            <a:r>
              <a:rPr lang="en-US" sz="2000" b="1" dirty="0" err="1">
                <a:solidFill>
                  <a:schemeClr val="bg1"/>
                </a:solidFill>
              </a:rPr>
              <a:t>Vefsíða</a:t>
            </a:r>
            <a:r>
              <a:rPr lang="en-US" sz="2000" b="1" dirty="0">
                <a:solidFill>
                  <a:schemeClr val="bg1"/>
                </a:solidFill>
              </a:rPr>
              <a:t>:</a:t>
            </a:r>
            <a:r>
              <a:rPr lang="en-IE" sz="2000" dirty="0">
                <a:solidFill>
                  <a:schemeClr val="bg1"/>
                </a:solidFill>
              </a:rPr>
              <a:t> https://www.bluelagoon.com/accommodation/retreat-hotel/suites/lagoon-suite</a:t>
            </a:r>
          </a:p>
          <a:p>
            <a:pPr algn="l">
              <a:lnSpc>
                <a:spcPct val="100000"/>
              </a:lnSpc>
            </a:pPr>
            <a:endParaRPr lang="en-IE" dirty="0">
              <a:solidFill>
                <a:schemeClr val="bg1"/>
              </a:solidFill>
            </a:endParaRPr>
          </a:p>
          <a:p>
            <a:pPr algn="l">
              <a:lnSpc>
                <a:spcPct val="100000"/>
              </a:lnSpc>
            </a:pPr>
            <a:r>
              <a:rPr lang="en-US" sz="2000" b="1" dirty="0" err="1">
                <a:solidFill>
                  <a:schemeClr val="bg1"/>
                </a:solidFill>
                <a:latin typeface="Calibri"/>
                <a:ea typeface="Open Sans"/>
                <a:cs typeface="Calibri"/>
              </a:rPr>
              <a:t>Hvað</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gerir</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þessa</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gistingu</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að</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episkri</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dvöl</a:t>
            </a:r>
            <a:r>
              <a:rPr lang="en-US" sz="2000" b="1" dirty="0">
                <a:solidFill>
                  <a:schemeClr val="bg1"/>
                </a:solidFill>
                <a:latin typeface="Calibri"/>
                <a:ea typeface="Open Sans"/>
                <a:cs typeface="Calibri"/>
              </a:rPr>
              <a:t>!</a:t>
            </a:r>
            <a:endParaRPr lang="en-US" sz="2000" b="1" dirty="0">
              <a:solidFill>
                <a:schemeClr val="bg1"/>
              </a:solidFill>
            </a:endParaRPr>
          </a:p>
          <a:p>
            <a:pPr>
              <a:lnSpc>
                <a:spcPct val="100000"/>
              </a:lnSpc>
            </a:pPr>
            <a:r>
              <a:rPr lang="en-US" sz="1600" dirty="0">
                <a:solidFill>
                  <a:schemeClr val="bg1"/>
                </a:solidFill>
              </a:rPr>
              <a:t>Blue Lagoon Retreat er </a:t>
            </a:r>
            <a:r>
              <a:rPr lang="en-US" sz="1600" dirty="0" err="1">
                <a:solidFill>
                  <a:schemeClr val="bg1"/>
                </a:solidFill>
              </a:rPr>
              <a:t>verðlaunaður</a:t>
            </a:r>
            <a:r>
              <a:rPr lang="en-US" sz="1600" dirty="0">
                <a:solidFill>
                  <a:schemeClr val="bg1"/>
                </a:solidFill>
              </a:rPr>
              <a:t> </a:t>
            </a:r>
            <a:r>
              <a:rPr lang="en-US" sz="1600" dirty="0" err="1">
                <a:solidFill>
                  <a:schemeClr val="bg1"/>
                </a:solidFill>
              </a:rPr>
              <a:t>lúxusdvalarstaður</a:t>
            </a:r>
            <a:r>
              <a:rPr lang="en-US" sz="1600" dirty="0">
                <a:solidFill>
                  <a:schemeClr val="bg1"/>
                </a:solidFill>
              </a:rPr>
              <a:t> </a:t>
            </a:r>
            <a:r>
              <a:rPr lang="en-US" sz="1600" dirty="0" err="1">
                <a:solidFill>
                  <a:schemeClr val="bg1"/>
                </a:solidFill>
              </a:rPr>
              <a:t>staðsettur</a:t>
            </a:r>
            <a:r>
              <a:rPr lang="en-US" sz="1600" dirty="0">
                <a:solidFill>
                  <a:schemeClr val="bg1"/>
                </a:solidFill>
              </a:rPr>
              <a:t> í </a:t>
            </a:r>
            <a:r>
              <a:rPr lang="en-US" sz="1600" dirty="0" err="1">
                <a:solidFill>
                  <a:schemeClr val="bg1"/>
                </a:solidFill>
              </a:rPr>
              <a:t>frægu</a:t>
            </a:r>
            <a:r>
              <a:rPr lang="en-US" sz="1600" dirty="0">
                <a:solidFill>
                  <a:schemeClr val="bg1"/>
                </a:solidFill>
              </a:rPr>
              <a:t> </a:t>
            </a:r>
            <a:r>
              <a:rPr lang="en-US" sz="1600" dirty="0" err="1">
                <a:solidFill>
                  <a:schemeClr val="bg1"/>
                </a:solidFill>
              </a:rPr>
              <a:t>jarðhitasvæði</a:t>
            </a:r>
            <a:r>
              <a:rPr lang="en-US" sz="1600" dirty="0">
                <a:solidFill>
                  <a:schemeClr val="bg1"/>
                </a:solidFill>
              </a:rPr>
              <a:t> </a:t>
            </a:r>
            <a:r>
              <a:rPr lang="en-US" sz="1600" dirty="0" err="1">
                <a:solidFill>
                  <a:schemeClr val="bg1"/>
                </a:solidFill>
              </a:rPr>
              <a:t>Bláa</a:t>
            </a:r>
            <a:r>
              <a:rPr lang="en-US" sz="1600" dirty="0">
                <a:solidFill>
                  <a:schemeClr val="bg1"/>
                </a:solidFill>
              </a:rPr>
              <a:t> </a:t>
            </a:r>
            <a:r>
              <a:rPr lang="en-US" sz="1600" dirty="0" err="1">
                <a:solidFill>
                  <a:schemeClr val="bg1"/>
                </a:solidFill>
              </a:rPr>
              <a:t>lónið</a:t>
            </a:r>
            <a:r>
              <a:rPr lang="en-US" sz="1600" dirty="0">
                <a:solidFill>
                  <a:schemeClr val="bg1"/>
                </a:solidFill>
              </a:rPr>
              <a:t> á </a:t>
            </a:r>
            <a:r>
              <a:rPr lang="en-US" sz="1600" dirty="0" err="1">
                <a:solidFill>
                  <a:schemeClr val="bg1"/>
                </a:solidFill>
              </a:rPr>
              <a:t>Íslandi</a:t>
            </a:r>
            <a:r>
              <a:rPr lang="en-US" sz="1600" dirty="0">
                <a:solidFill>
                  <a:schemeClr val="bg1"/>
                </a:solidFill>
              </a:rPr>
              <a:t>. </a:t>
            </a:r>
            <a:r>
              <a:rPr lang="en-US" sz="1600" dirty="0" err="1">
                <a:solidFill>
                  <a:schemeClr val="bg1"/>
                </a:solidFill>
              </a:rPr>
              <a:t>Retreatið</a:t>
            </a:r>
            <a:r>
              <a:rPr lang="en-US" sz="1600" dirty="0">
                <a:solidFill>
                  <a:schemeClr val="bg1"/>
                </a:solidFill>
              </a:rPr>
              <a:t> </a:t>
            </a:r>
            <a:r>
              <a:rPr lang="en-US" sz="1600" dirty="0" err="1">
                <a:solidFill>
                  <a:schemeClr val="bg1"/>
                </a:solidFill>
              </a:rPr>
              <a:t>býður</a:t>
            </a:r>
            <a:r>
              <a:rPr lang="en-US" sz="1600" dirty="0">
                <a:solidFill>
                  <a:schemeClr val="bg1"/>
                </a:solidFill>
              </a:rPr>
              <a:t> </a:t>
            </a:r>
            <a:r>
              <a:rPr lang="en-US" sz="1600" dirty="0" err="1">
                <a:solidFill>
                  <a:schemeClr val="bg1"/>
                </a:solidFill>
              </a:rPr>
              <a:t>upp</a:t>
            </a:r>
            <a:r>
              <a:rPr lang="en-US" sz="1600" dirty="0">
                <a:solidFill>
                  <a:schemeClr val="bg1"/>
                </a:solidFill>
              </a:rPr>
              <a:t> á </a:t>
            </a:r>
            <a:r>
              <a:rPr lang="en-US" sz="1600" dirty="0" err="1">
                <a:solidFill>
                  <a:schemeClr val="bg1"/>
                </a:solidFill>
              </a:rPr>
              <a:t>hótel</a:t>
            </a:r>
            <a:r>
              <a:rPr lang="en-US" sz="1600" dirty="0">
                <a:solidFill>
                  <a:schemeClr val="bg1"/>
                </a:solidFill>
              </a:rPr>
              <a:t> </a:t>
            </a:r>
            <a:r>
              <a:rPr lang="en-US" sz="1600" dirty="0" err="1">
                <a:solidFill>
                  <a:schemeClr val="bg1"/>
                </a:solidFill>
              </a:rPr>
              <a:t>með</a:t>
            </a:r>
            <a:r>
              <a:rPr lang="en-US" sz="1600" dirty="0">
                <a:solidFill>
                  <a:schemeClr val="bg1"/>
                </a:solidFill>
              </a:rPr>
              <a:t> 60 </a:t>
            </a:r>
            <a:r>
              <a:rPr lang="en-US" sz="1600" dirty="0" err="1">
                <a:solidFill>
                  <a:schemeClr val="bg1"/>
                </a:solidFill>
              </a:rPr>
              <a:t>svítum</a:t>
            </a:r>
            <a:r>
              <a:rPr lang="en-US" sz="1600" dirty="0">
                <a:solidFill>
                  <a:schemeClr val="bg1"/>
                </a:solidFill>
              </a:rPr>
              <a:t>, </a:t>
            </a:r>
            <a:r>
              <a:rPr lang="en-US" sz="1600" dirty="0" err="1">
                <a:solidFill>
                  <a:schemeClr val="bg1"/>
                </a:solidFill>
              </a:rPr>
              <a:t>neðanjarðarspa</a:t>
            </a:r>
            <a:r>
              <a:rPr lang="en-US" sz="1600" dirty="0">
                <a:solidFill>
                  <a:schemeClr val="bg1"/>
                </a:solidFill>
              </a:rPr>
              <a:t>, Michelin-</a:t>
            </a:r>
            <a:r>
              <a:rPr lang="en-US" sz="1600" dirty="0" err="1">
                <a:solidFill>
                  <a:schemeClr val="bg1"/>
                </a:solidFill>
              </a:rPr>
              <a:t>stjörnu</a:t>
            </a:r>
            <a:r>
              <a:rPr lang="en-US" sz="1600" dirty="0">
                <a:solidFill>
                  <a:schemeClr val="bg1"/>
                </a:solidFill>
              </a:rPr>
              <a:t> </a:t>
            </a:r>
            <a:r>
              <a:rPr lang="en-US" sz="1600" dirty="0" err="1">
                <a:solidFill>
                  <a:schemeClr val="bg1"/>
                </a:solidFill>
              </a:rPr>
              <a:t>veitingastaðinn</a:t>
            </a:r>
            <a:r>
              <a:rPr lang="en-US" sz="1600" dirty="0">
                <a:solidFill>
                  <a:schemeClr val="bg1"/>
                </a:solidFill>
              </a:rPr>
              <a:t> Moss Restaurant </a:t>
            </a:r>
            <a:r>
              <a:rPr lang="en-US" sz="1600" dirty="0" err="1">
                <a:solidFill>
                  <a:schemeClr val="bg1"/>
                </a:solidFill>
              </a:rPr>
              <a:t>og</a:t>
            </a:r>
            <a:r>
              <a:rPr lang="en-US" sz="1600" dirty="0">
                <a:solidFill>
                  <a:schemeClr val="bg1"/>
                </a:solidFill>
              </a:rPr>
              <a:t> </a:t>
            </a:r>
            <a:r>
              <a:rPr lang="en-US" sz="1600" dirty="0" err="1">
                <a:solidFill>
                  <a:schemeClr val="bg1"/>
                </a:solidFill>
              </a:rPr>
              <a:t>einkaaðgang</a:t>
            </a:r>
            <a:r>
              <a:rPr lang="en-US" sz="1600" dirty="0">
                <a:solidFill>
                  <a:schemeClr val="bg1"/>
                </a:solidFill>
              </a:rPr>
              <a:t> </a:t>
            </a:r>
            <a:r>
              <a:rPr lang="en-US" sz="1600" dirty="0" err="1">
                <a:solidFill>
                  <a:schemeClr val="bg1"/>
                </a:solidFill>
              </a:rPr>
              <a:t>að</a:t>
            </a:r>
            <a:r>
              <a:rPr lang="en-US" sz="1600" dirty="0">
                <a:solidFill>
                  <a:schemeClr val="bg1"/>
                </a:solidFill>
              </a:rPr>
              <a:t> </a:t>
            </a:r>
            <a:r>
              <a:rPr lang="en-US" sz="1600" dirty="0" err="1">
                <a:solidFill>
                  <a:schemeClr val="bg1"/>
                </a:solidFill>
              </a:rPr>
              <a:t>einkasvæðum</a:t>
            </a:r>
            <a:r>
              <a:rPr lang="en-US" sz="1600" dirty="0">
                <a:solidFill>
                  <a:schemeClr val="bg1"/>
                </a:solidFill>
              </a:rPr>
              <a:t> í </a:t>
            </a:r>
            <a:r>
              <a:rPr lang="en-US" sz="1600" dirty="0" err="1">
                <a:solidFill>
                  <a:schemeClr val="bg1"/>
                </a:solidFill>
              </a:rPr>
              <a:t>lóninu</a:t>
            </a:r>
            <a:r>
              <a:rPr lang="en-US" sz="1600" dirty="0">
                <a:solidFill>
                  <a:schemeClr val="bg1"/>
                </a:solidFill>
              </a:rPr>
              <a:t>. </a:t>
            </a:r>
            <a:r>
              <a:rPr lang="en-US" sz="1600" dirty="0" err="1">
                <a:solidFill>
                  <a:schemeClr val="bg1"/>
                </a:solidFill>
              </a:rPr>
              <a:t>Lækningavötn</a:t>
            </a:r>
            <a:r>
              <a:rPr lang="en-US" sz="1600" dirty="0">
                <a:solidFill>
                  <a:schemeClr val="bg1"/>
                </a:solidFill>
              </a:rPr>
              <a:t> </a:t>
            </a:r>
            <a:r>
              <a:rPr lang="en-US" sz="1600" dirty="0" err="1">
                <a:solidFill>
                  <a:schemeClr val="bg1"/>
                </a:solidFill>
              </a:rPr>
              <a:t>Bláa</a:t>
            </a:r>
            <a:r>
              <a:rPr lang="en-US" sz="1600" dirty="0">
                <a:solidFill>
                  <a:schemeClr val="bg1"/>
                </a:solidFill>
              </a:rPr>
              <a:t> </a:t>
            </a:r>
            <a:r>
              <a:rPr lang="en-US" sz="1600" dirty="0" err="1">
                <a:solidFill>
                  <a:schemeClr val="bg1"/>
                </a:solidFill>
              </a:rPr>
              <a:t>lónsins</a:t>
            </a:r>
            <a:r>
              <a:rPr lang="en-US" sz="1600" dirty="0">
                <a:solidFill>
                  <a:schemeClr val="bg1"/>
                </a:solidFill>
              </a:rPr>
              <a:t>, </a:t>
            </a:r>
            <a:r>
              <a:rPr lang="en-US" sz="1600" dirty="0" err="1">
                <a:solidFill>
                  <a:schemeClr val="bg1"/>
                </a:solidFill>
              </a:rPr>
              <a:t>rík</a:t>
            </a:r>
            <a:r>
              <a:rPr lang="en-US" sz="1600" dirty="0">
                <a:solidFill>
                  <a:schemeClr val="bg1"/>
                </a:solidFill>
              </a:rPr>
              <a:t> </a:t>
            </a:r>
            <a:r>
              <a:rPr lang="en-US" sz="1600" dirty="0" err="1">
                <a:solidFill>
                  <a:schemeClr val="bg1"/>
                </a:solidFill>
              </a:rPr>
              <a:t>af</a:t>
            </a:r>
            <a:r>
              <a:rPr lang="en-US" sz="1600" dirty="0">
                <a:solidFill>
                  <a:schemeClr val="bg1"/>
                </a:solidFill>
              </a:rPr>
              <a:t> </a:t>
            </a:r>
            <a:r>
              <a:rPr lang="en-US" sz="1600" dirty="0" err="1">
                <a:solidFill>
                  <a:schemeClr val="bg1"/>
                </a:solidFill>
              </a:rPr>
              <a:t>kísli</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steinefnum</a:t>
            </a:r>
            <a:r>
              <a:rPr lang="en-US" sz="1600" dirty="0">
                <a:solidFill>
                  <a:schemeClr val="bg1"/>
                </a:solidFill>
              </a:rPr>
              <a:t>, </a:t>
            </a:r>
            <a:r>
              <a:rPr lang="en-US" sz="1600" dirty="0" err="1">
                <a:solidFill>
                  <a:schemeClr val="bg1"/>
                </a:solidFill>
              </a:rPr>
              <a:t>mynda</a:t>
            </a:r>
            <a:r>
              <a:rPr lang="en-US" sz="1600" dirty="0">
                <a:solidFill>
                  <a:schemeClr val="bg1"/>
                </a:solidFill>
              </a:rPr>
              <a:t> </a:t>
            </a:r>
            <a:r>
              <a:rPr lang="en-US" sz="1600" dirty="0" err="1">
                <a:solidFill>
                  <a:schemeClr val="bg1"/>
                </a:solidFill>
              </a:rPr>
              <a:t>kjarnann</a:t>
            </a:r>
            <a:r>
              <a:rPr lang="en-US" sz="1600" dirty="0">
                <a:solidFill>
                  <a:schemeClr val="bg1"/>
                </a:solidFill>
              </a:rPr>
              <a:t> í </a:t>
            </a:r>
            <a:r>
              <a:rPr lang="en-US" sz="1600" dirty="0" err="1">
                <a:solidFill>
                  <a:schemeClr val="bg1"/>
                </a:solidFill>
              </a:rPr>
              <a:t>vellíðunarupplifuninni</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bjóða</a:t>
            </a:r>
            <a:r>
              <a:rPr lang="en-US" sz="1600" dirty="0">
                <a:solidFill>
                  <a:schemeClr val="bg1"/>
                </a:solidFill>
              </a:rPr>
              <a:t> </a:t>
            </a:r>
            <a:r>
              <a:rPr lang="en-US" sz="1600" dirty="0" err="1">
                <a:solidFill>
                  <a:schemeClr val="bg1"/>
                </a:solidFill>
              </a:rPr>
              <a:t>gestum</a:t>
            </a:r>
            <a:r>
              <a:rPr lang="en-US" sz="1600" dirty="0">
                <a:solidFill>
                  <a:schemeClr val="bg1"/>
                </a:solidFill>
              </a:rPr>
              <a:t> </a:t>
            </a:r>
            <a:r>
              <a:rPr lang="en-US" sz="1600" dirty="0" err="1">
                <a:solidFill>
                  <a:schemeClr val="bg1"/>
                </a:solidFill>
              </a:rPr>
              <a:t>einstaka</a:t>
            </a:r>
            <a:r>
              <a:rPr lang="en-US" sz="1600" dirty="0">
                <a:solidFill>
                  <a:schemeClr val="bg1"/>
                </a:solidFill>
              </a:rPr>
              <a:t> </a:t>
            </a:r>
            <a:r>
              <a:rPr lang="en-US" sz="1600" dirty="0" err="1">
                <a:solidFill>
                  <a:schemeClr val="bg1"/>
                </a:solidFill>
              </a:rPr>
              <a:t>meðferðir</a:t>
            </a:r>
            <a:r>
              <a:rPr lang="en-US" sz="1600" dirty="0">
                <a:solidFill>
                  <a:schemeClr val="bg1"/>
                </a:solidFill>
              </a:rPr>
              <a:t> </a:t>
            </a:r>
            <a:r>
              <a:rPr lang="en-US" sz="1600" dirty="0" err="1">
                <a:solidFill>
                  <a:schemeClr val="bg1"/>
                </a:solidFill>
              </a:rPr>
              <a:t>sem</a:t>
            </a:r>
            <a:r>
              <a:rPr lang="en-US" sz="1600" dirty="0">
                <a:solidFill>
                  <a:schemeClr val="bg1"/>
                </a:solidFill>
              </a:rPr>
              <a:t> </a:t>
            </a:r>
            <a:r>
              <a:rPr lang="en-US" sz="1600" dirty="0" err="1">
                <a:solidFill>
                  <a:schemeClr val="bg1"/>
                </a:solidFill>
              </a:rPr>
              <a:t>miða</a:t>
            </a:r>
            <a:r>
              <a:rPr lang="en-US" sz="1600" dirty="0">
                <a:solidFill>
                  <a:schemeClr val="bg1"/>
                </a:solidFill>
              </a:rPr>
              <a:t> </a:t>
            </a:r>
            <a:r>
              <a:rPr lang="en-US" sz="1600" dirty="0" err="1">
                <a:solidFill>
                  <a:schemeClr val="bg1"/>
                </a:solidFill>
              </a:rPr>
              <a:t>að</a:t>
            </a:r>
            <a:r>
              <a:rPr lang="en-US" sz="1600" dirty="0">
                <a:solidFill>
                  <a:schemeClr val="bg1"/>
                </a:solidFill>
              </a:rPr>
              <a:t> </a:t>
            </a:r>
            <a:r>
              <a:rPr lang="en-US" sz="1600" dirty="0" err="1">
                <a:solidFill>
                  <a:schemeClr val="bg1"/>
                </a:solidFill>
              </a:rPr>
              <a:t>slökun</a:t>
            </a:r>
            <a:r>
              <a:rPr lang="en-US" sz="1600" dirty="0">
                <a:solidFill>
                  <a:schemeClr val="bg1"/>
                </a:solidFill>
              </a:rPr>
              <a:t> </a:t>
            </a:r>
            <a:r>
              <a:rPr lang="en-US" sz="1600" dirty="0" err="1">
                <a:solidFill>
                  <a:schemeClr val="bg1"/>
                </a:solidFill>
              </a:rPr>
              <a:t>og</a:t>
            </a:r>
            <a:r>
              <a:rPr lang="en-US" sz="1600" dirty="0">
                <a:solidFill>
                  <a:schemeClr val="bg1"/>
                </a:solidFill>
              </a:rPr>
              <a:t> </a:t>
            </a:r>
            <a:r>
              <a:rPr lang="en-US" sz="1600" dirty="0" err="1">
                <a:solidFill>
                  <a:schemeClr val="bg1"/>
                </a:solidFill>
              </a:rPr>
              <a:t>endurnæringu</a:t>
            </a:r>
            <a:r>
              <a:rPr lang="en-US" sz="1600" dirty="0">
                <a:solidFill>
                  <a:schemeClr val="bg1"/>
                </a:solidFill>
              </a:rPr>
              <a:t>. </a:t>
            </a:r>
          </a:p>
          <a:p>
            <a:pPr>
              <a:lnSpc>
                <a:spcPct val="100000"/>
              </a:lnSpc>
            </a:pPr>
            <a:endParaRPr lang="en-US" sz="1600" dirty="0">
              <a:solidFill>
                <a:schemeClr val="bg1"/>
              </a:solidFill>
            </a:endParaRPr>
          </a:p>
          <a:p>
            <a:pPr>
              <a:lnSpc>
                <a:spcPct val="100000"/>
              </a:lnSpc>
            </a:pPr>
            <a:endParaRPr lang="en-US" sz="1600" dirty="0">
              <a:solidFill>
                <a:schemeClr val="bg1"/>
              </a:solidFill>
            </a:endParaRPr>
          </a:p>
        </p:txBody>
      </p:sp>
      <p:sp>
        <p:nvSpPr>
          <p:cNvPr id="2" name="Text Placeholder 1">
            <a:extLst>
              <a:ext uri="{FF2B5EF4-FFF2-40B4-BE49-F238E27FC236}">
                <a16:creationId xmlns:a16="http://schemas.microsoft.com/office/drawing/2014/main" id="{26541FA4-CA63-2CD9-B44E-274855DA3F43}"/>
              </a:ext>
            </a:extLst>
          </p:cNvPr>
          <p:cNvSpPr>
            <a:spLocks noGrp="1"/>
          </p:cNvSpPr>
          <p:nvPr>
            <p:ph type="body" sz="quarter" idx="35"/>
          </p:nvPr>
        </p:nvSpPr>
        <p:spPr>
          <a:xfrm>
            <a:off x="294777" y="5453856"/>
            <a:ext cx="3206079" cy="1049221"/>
          </a:xfrm>
        </p:spPr>
        <p:txBody>
          <a:bodyPr/>
          <a:lstStyle/>
          <a:p>
            <a:r>
              <a:rPr lang="en-US" sz="4400" b="1"/>
              <a:t>ísland</a:t>
            </a:r>
          </a:p>
        </p:txBody>
      </p:sp>
      <p:sp>
        <p:nvSpPr>
          <p:cNvPr id="3" name="Text Placeholder 2">
            <a:extLst>
              <a:ext uri="{FF2B5EF4-FFF2-40B4-BE49-F238E27FC236}">
                <a16:creationId xmlns:a16="http://schemas.microsoft.com/office/drawing/2014/main" id="{4B74D1FC-FD58-5D37-251C-B8B9334CBC9C}"/>
              </a:ext>
            </a:extLst>
          </p:cNvPr>
          <p:cNvSpPr>
            <a:spLocks noGrp="1"/>
          </p:cNvSpPr>
          <p:nvPr>
            <p:ph type="body" sz="quarter" idx="36"/>
          </p:nvPr>
        </p:nvSpPr>
        <p:spPr>
          <a:xfrm>
            <a:off x="264098" y="4779704"/>
            <a:ext cx="3845903" cy="414175"/>
          </a:xfrm>
        </p:spPr>
        <p:txBody>
          <a:bodyPr/>
          <a:lstStyle/>
          <a:p>
            <a:r>
              <a:rPr lang="en-US" sz="2800" b="0" cap="all" dirty="0" err="1"/>
              <a:t>MarkaðsLÍKAN</a:t>
            </a:r>
            <a:endParaRPr lang="en-US" sz="2800" b="0" cap="all" dirty="0"/>
          </a:p>
        </p:txBody>
      </p:sp>
      <p:sp>
        <p:nvSpPr>
          <p:cNvPr id="16" name="Slide Number Placeholder 15">
            <a:extLst>
              <a:ext uri="{FF2B5EF4-FFF2-40B4-BE49-F238E27FC236}">
                <a16:creationId xmlns:a16="http://schemas.microsoft.com/office/drawing/2014/main" id="{C1D752FB-FA66-AD0A-1279-121883E47C5A}"/>
              </a:ext>
            </a:extLst>
          </p:cNvPr>
          <p:cNvSpPr>
            <a:spLocks noGrp="1"/>
          </p:cNvSpPr>
          <p:nvPr>
            <p:ph type="sldNum" sz="quarter" idx="4"/>
          </p:nvPr>
        </p:nvSpPr>
        <p:spPr/>
        <p:txBody>
          <a:bodyPr/>
          <a:lstStyle/>
          <a:p>
            <a:fld id="{9C527BFA-2C0E-4CEC-B6A5-913A56FEF4B4}" type="slidenum">
              <a:rPr lang="fr-CA" smtClean="0"/>
              <a:t>129</a:t>
            </a:fld>
            <a:endParaRPr lang="fr-CA"/>
          </a:p>
        </p:txBody>
      </p:sp>
      <p:sp>
        <p:nvSpPr>
          <p:cNvPr id="4" name="Text Placeholder 3">
            <a:extLst>
              <a:ext uri="{FF2B5EF4-FFF2-40B4-BE49-F238E27FC236}">
                <a16:creationId xmlns:a16="http://schemas.microsoft.com/office/drawing/2014/main" id="{4B6A0A23-1C4A-8188-0188-82B6AC37E3DD}"/>
              </a:ext>
            </a:extLst>
          </p:cNvPr>
          <p:cNvSpPr>
            <a:spLocks noGrp="1"/>
          </p:cNvSpPr>
          <p:nvPr>
            <p:ph type="body" sz="quarter" idx="65"/>
          </p:nvPr>
        </p:nvSpPr>
        <p:spPr>
          <a:xfrm>
            <a:off x="0" y="57736"/>
            <a:ext cx="2953721" cy="452458"/>
          </a:xfrm>
        </p:spPr>
        <p:txBody>
          <a:bodyPr/>
          <a:lstStyle/>
          <a:p>
            <a:r>
              <a:rPr lang="en-GB"/>
              <a:t>Ljósmynd: Midgard Base Camp</a:t>
            </a:r>
          </a:p>
        </p:txBody>
      </p:sp>
      <p:sp>
        <p:nvSpPr>
          <p:cNvPr id="10" name="Text Placeholder 2">
            <a:extLst>
              <a:ext uri="{FF2B5EF4-FFF2-40B4-BE49-F238E27FC236}">
                <a16:creationId xmlns:a16="http://schemas.microsoft.com/office/drawing/2014/main" id="{BD1B36E0-6572-AA4E-0091-26FE17609CCB}"/>
              </a:ext>
            </a:extLst>
          </p:cNvPr>
          <p:cNvSpPr txBox="1">
            <a:spLocks/>
          </p:cNvSpPr>
          <p:nvPr/>
        </p:nvSpPr>
        <p:spPr>
          <a:xfrm>
            <a:off x="507999" y="3847205"/>
            <a:ext cx="3264505"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sp>
        <p:nvSpPr>
          <p:cNvPr id="25" name="TextBox 24">
            <a:extLst>
              <a:ext uri="{FF2B5EF4-FFF2-40B4-BE49-F238E27FC236}">
                <a16:creationId xmlns:a16="http://schemas.microsoft.com/office/drawing/2014/main" id="{6E029949-A4DF-4FEF-702C-6B65B544E772}"/>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myndatexta</a:t>
            </a:r>
          </a:p>
        </p:txBody>
      </p:sp>
      <p:pic>
        <p:nvPicPr>
          <p:cNvPr id="12" name="Graphic 11" descr="Badge 7 with solid fill">
            <a:extLst>
              <a:ext uri="{FF2B5EF4-FFF2-40B4-BE49-F238E27FC236}">
                <a16:creationId xmlns:a16="http://schemas.microsoft.com/office/drawing/2014/main" id="{E0520208-95E2-411A-99F8-7DE009445D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74720" y="4352675"/>
            <a:ext cx="1440000" cy="1440000"/>
          </a:xfrm>
          <a:prstGeom prst="rect">
            <a:avLst/>
          </a:prstGeom>
        </p:spPr>
      </p:pic>
      <p:pic>
        <p:nvPicPr>
          <p:cNvPr id="9" name="Picture Placeholder 8">
            <a:extLst>
              <a:ext uri="{FF2B5EF4-FFF2-40B4-BE49-F238E27FC236}">
                <a16:creationId xmlns:a16="http://schemas.microsoft.com/office/drawing/2014/main" id="{CBF23EE1-811B-4F84-AD12-5196DE94EBEA}"/>
              </a:ext>
            </a:extLst>
          </p:cNvPr>
          <p:cNvPicPr>
            <a:picLocks noGrp="1" noChangeAspect="1"/>
          </p:cNvPicPr>
          <p:nvPr>
            <p:ph type="pic" sz="quarter" idx="34"/>
          </p:nvPr>
        </p:nvPicPr>
        <p:blipFill>
          <a:blip r:embed="rId4">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107625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F9845A-D378-7E19-CCD8-262BD06D806D}"/>
              </a:ext>
            </a:extLst>
          </p:cNvPr>
          <p:cNvSpPr>
            <a:spLocks noGrp="1"/>
          </p:cNvSpPr>
          <p:nvPr>
            <p:ph type="body" sz="quarter" idx="32"/>
          </p:nvPr>
        </p:nvSpPr>
        <p:spPr>
          <a:xfrm>
            <a:off x="527742" y="3378600"/>
            <a:ext cx="6541269" cy="5494217"/>
          </a:xfrm>
          <a:solidFill>
            <a:schemeClr val="bg1"/>
          </a:solidFill>
        </p:spPr>
        <p:txBody>
          <a:bodyPr/>
          <a:lstStyle/>
          <a:p>
            <a:pPr>
              <a:lnSpc>
                <a:spcPct val="100000"/>
              </a:lnSpc>
            </a:pPr>
            <a:r>
              <a:rPr lang="en-US"/>
              <a:t>EPIC STAYS stefnir að því að takast á við helstu áskoranir sem evrópskur ferðamennska stendur frammi fyrir, svo sem ferðamannakreppu, loftslagsbreytingar og brýna eftirspurn eftir sjálfbærum og hringrásarferðamannalíkönum. Með því að einbeita sér að óhefðbundnum gistimöguleikum leggur EPIC STAYS verulega framlag til ferðaþjónustuhagkerfis Evrópu, starfsmenntunar í ferðaþjónustu og alþjóðlegrar hreyfingar að loftslagsaðgerðum.</a:t>
            </a:r>
          </a:p>
          <a:p>
            <a:pPr>
              <a:lnSpc>
                <a:spcPct val="100000"/>
              </a:lnSpc>
            </a:pPr>
            <a:endParaRPr lang="en-US"/>
          </a:p>
          <a:p>
            <a:pPr>
              <a:lnSpc>
                <a:spcPct val="100000"/>
              </a:lnSpc>
            </a:pPr>
            <a:r>
              <a:rPr lang="en-US"/>
              <a:t>Umhverfisáhrif byggingariðnaðarins – sem fela í sér losun gróðurhúsalofttegunda, skógarhögg og tap líffræðilegrar fjölbreytni – valda miklum áhyggjum, en samkvæmt sumum mati má rekja allt að 50% af loftslagsbreytingum til þessa geira. Framundan er ábyrg hönnun, endurnýting og sjálfbær vinnubrögð afar mikilvæg. Óhefðbundin gistimöguleikar fela oft í sér sjálfbæra tækni og lág orkunotkun, sem leiðir til minni kolefnisspors. Margir þessir gististaðir </a:t>
            </a:r>
            <a:r>
              <a:rPr lang="en-US" err="1"/>
              <a:t>nýta sér </a:t>
            </a:r>
            <a:r>
              <a:rPr lang="en-US"/>
              <a:t>núverandi byggingar, sem er sérstaklega viðeigandi í dreifbýli Evrópu, þar sem fjöldi bygginga stendur ónotaður; á svæðum eins og suðurhluta Ítalíu standa heilar þorp ónotaðar. EPIC STAYS er vel í stakk búið til að takast á við þessar og aðrar mikilvægar þarfir dreifbýlisins, svo sem:</a:t>
            </a:r>
          </a:p>
          <a:p>
            <a:pPr>
              <a:lnSpc>
                <a:spcPct val="100000"/>
              </a:lnSpc>
            </a:pPr>
            <a:endParaRPr lang="en-US"/>
          </a:p>
          <a:p>
            <a:pPr marL="285750" indent="-285750">
              <a:lnSpc>
                <a:spcPct val="100000"/>
              </a:lnSpc>
              <a:buFont typeface="Arial" panose="020B0604020202020204" pitchFamily="34" charset="0"/>
              <a:buChar char="•"/>
            </a:pPr>
            <a:r>
              <a:rPr lang="en-US"/>
              <a:t>Nýsköpun í viðskiptalíkönum og frumkvöðlamöguleikar sem stuðla að sjálfbærum störfum</a:t>
            </a:r>
          </a:p>
          <a:p>
            <a:pPr marL="285750" indent="-285750">
              <a:lnSpc>
                <a:spcPct val="100000"/>
              </a:lnSpc>
              <a:buFont typeface="Arial" panose="020B0604020202020204" pitchFamily="34" charset="0"/>
              <a:buChar char="•"/>
            </a:pPr>
            <a:r>
              <a:rPr lang="en-US"/>
              <a:t>Búskaparfjölbreytni sem örvar efnahagslega hreyfikraft í dreifbýli</a:t>
            </a:r>
          </a:p>
          <a:p>
            <a:pPr marL="285750" indent="-285750">
              <a:lnSpc>
                <a:spcPct val="100000"/>
              </a:lnSpc>
              <a:buFont typeface="Arial" panose="020B0604020202020204" pitchFamily="34" charset="0"/>
              <a:buChar char="•"/>
            </a:pPr>
            <a:r>
              <a:rPr lang="en-US"/>
              <a:t>Hröð og þolmikil sveitaefnahagskerfi sem byggja á umhverfis- og samfélagslega ábyrgum starfsháttum</a:t>
            </a:r>
          </a:p>
          <a:p>
            <a:pPr>
              <a:lnSpc>
                <a:spcPct val="100000"/>
              </a:lnSpc>
            </a:pPr>
            <a:endParaRPr lang="en-US"/>
          </a:p>
          <a:p>
            <a:pPr>
              <a:lnSpc>
                <a:spcPct val="100000"/>
              </a:lnSpc>
            </a:pPr>
            <a:r>
              <a:rPr lang="en-US"/>
              <a:t>Þar sem eftirspurn eftir hefðbundnum gististöðum eykst og verð hækkar, leita ferðalangar sem huga að fjárhagsáætlun sinni, einkum fjölskyldur, lengra en hefðbundnar leiðir í leit að einstökum og hagkvæmum upplifunum. EPIC STAYS mætir þessari eftirspurn beint með því að blanda saman sjálfbærum, ekta ferðaupplifunum og vaxandi löngun í merkingarbærum ferðalögum.</a:t>
            </a:r>
          </a:p>
          <a:p>
            <a:pPr>
              <a:lnSpc>
                <a:spcPct val="100000"/>
              </a:lnSpc>
            </a:pPr>
            <a:endParaRPr lang="en-IE"/>
          </a:p>
        </p:txBody>
      </p:sp>
      <p:sp>
        <p:nvSpPr>
          <p:cNvPr id="4" name="Text Placeholder 3">
            <a:extLst>
              <a:ext uri="{FF2B5EF4-FFF2-40B4-BE49-F238E27FC236}">
                <a16:creationId xmlns:a16="http://schemas.microsoft.com/office/drawing/2014/main" id="{96F2E5F5-C833-86E0-5E69-13EE0CEB76B0}"/>
              </a:ext>
            </a:extLst>
          </p:cNvPr>
          <p:cNvSpPr>
            <a:spLocks noGrp="1"/>
          </p:cNvSpPr>
          <p:nvPr>
            <p:ph type="body" sz="quarter" idx="18"/>
          </p:nvPr>
        </p:nvSpPr>
        <p:spPr>
          <a:xfrm>
            <a:off x="324934" y="1876698"/>
            <a:ext cx="2659566" cy="1049221"/>
          </a:xfrm>
        </p:spPr>
        <p:txBody>
          <a:bodyPr/>
          <a:lstStyle/>
          <a:p>
            <a:r>
              <a:rPr lang="en-US" sz="2400" dirty="0">
                <a:solidFill>
                  <a:srgbClr val="FFFFFF"/>
                </a:solidFill>
                <a:latin typeface="Calibri"/>
                <a:ea typeface="Calibri"/>
                <a:cs typeface="Calibri"/>
              </a:rPr>
              <a:t>(ÖÐRUVÍSI GISTING Í EVRÓPU)</a:t>
            </a:r>
          </a:p>
          <a:p>
            <a:pPr lvl="0"/>
            <a:endParaRPr lang="en-US" sz="2400" dirty="0">
              <a:solidFill>
                <a:srgbClr val="FFFFFF"/>
              </a:solidFill>
            </a:endParaRPr>
          </a:p>
        </p:txBody>
      </p:sp>
      <p:sp>
        <p:nvSpPr>
          <p:cNvPr id="5" name="Text Placeholder 4">
            <a:extLst>
              <a:ext uri="{FF2B5EF4-FFF2-40B4-BE49-F238E27FC236}">
                <a16:creationId xmlns:a16="http://schemas.microsoft.com/office/drawing/2014/main" id="{81C3A4E1-F8BA-1B4B-E86C-614C914EE4EE}"/>
              </a:ext>
            </a:extLst>
          </p:cNvPr>
          <p:cNvSpPr>
            <a:spLocks noGrp="1"/>
          </p:cNvSpPr>
          <p:nvPr>
            <p:ph type="body" sz="quarter" idx="19"/>
          </p:nvPr>
        </p:nvSpPr>
        <p:spPr>
          <a:xfrm>
            <a:off x="174171" y="892697"/>
            <a:ext cx="3425372" cy="984001"/>
          </a:xfrm>
        </p:spPr>
        <p:txBody>
          <a:bodyPr/>
          <a:lstStyle/>
          <a:p>
            <a:r>
              <a:rPr lang="en-US" sz="2600" b="0" dirty="0">
                <a:latin typeface="Calibri"/>
                <a:ea typeface="Calibri"/>
                <a:cs typeface="Calibri"/>
              </a:rPr>
              <a:t>FYRIR HVERN ER EPÍSK DVÖL HÖNNUÐ?</a:t>
            </a:r>
          </a:p>
          <a:p>
            <a:endParaRPr lang="en-US" sz="2400" dirty="0"/>
          </a:p>
        </p:txBody>
      </p:sp>
      <p:sp>
        <p:nvSpPr>
          <p:cNvPr id="7" name="Slide Number Placeholder 6">
            <a:extLst>
              <a:ext uri="{FF2B5EF4-FFF2-40B4-BE49-F238E27FC236}">
                <a16:creationId xmlns:a16="http://schemas.microsoft.com/office/drawing/2014/main" id="{E83DE515-60FC-B7DF-F4D4-3F21F5C5512D}"/>
              </a:ext>
            </a:extLst>
          </p:cNvPr>
          <p:cNvSpPr>
            <a:spLocks noGrp="1"/>
          </p:cNvSpPr>
          <p:nvPr>
            <p:ph type="sldNum" sz="quarter" idx="4"/>
          </p:nvPr>
        </p:nvSpPr>
        <p:spPr/>
        <p:txBody>
          <a:bodyPr/>
          <a:lstStyle/>
          <a:p>
            <a:fld id="{9C527BFA-2C0E-4CEC-B6A5-913A56FEF4B4}" type="slidenum">
              <a:rPr lang="fr-CA" smtClean="0"/>
              <a:t>13</a:t>
            </a:fld>
            <a:endParaRPr lang="fr-CA"/>
          </a:p>
        </p:txBody>
      </p:sp>
      <p:sp>
        <p:nvSpPr>
          <p:cNvPr id="8" name="Text Placeholder 7">
            <a:extLst>
              <a:ext uri="{FF2B5EF4-FFF2-40B4-BE49-F238E27FC236}">
                <a16:creationId xmlns:a16="http://schemas.microsoft.com/office/drawing/2014/main" id="{77FC1B37-F296-C517-E41B-2A9DFD93BE31}"/>
              </a:ext>
            </a:extLst>
          </p:cNvPr>
          <p:cNvSpPr>
            <a:spLocks noGrp="1"/>
          </p:cNvSpPr>
          <p:nvPr>
            <p:ph type="body" sz="quarter" idx="65"/>
          </p:nvPr>
        </p:nvSpPr>
        <p:spPr/>
        <p:txBody>
          <a:bodyPr/>
          <a:lstStyle/>
          <a:p>
            <a:r>
              <a:rPr lang="en-IE"/>
              <a:t>Mynd: Irish Landmark Trust</a:t>
            </a:r>
          </a:p>
        </p:txBody>
      </p:sp>
      <p:pic>
        <p:nvPicPr>
          <p:cNvPr id="6" name="Picture 5">
            <a:extLst>
              <a:ext uri="{FF2B5EF4-FFF2-40B4-BE49-F238E27FC236}">
                <a16:creationId xmlns:a16="http://schemas.microsoft.com/office/drawing/2014/main" id="{C3C70390-A1A2-4B47-BEB0-422170F4F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7876" y="949233"/>
            <a:ext cx="2535503" cy="1693857"/>
          </a:xfrm>
          <a:prstGeom prst="rect">
            <a:avLst/>
          </a:prstGeom>
        </p:spPr>
      </p:pic>
    </p:spTree>
    <p:extLst>
      <p:ext uri="{BB962C8B-B14F-4D97-AF65-F5344CB8AC3E}">
        <p14:creationId xmlns:p14="http://schemas.microsoft.com/office/powerpoint/2010/main" val="335307954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B0891-6788-74FC-A89E-8A09C4745F86}"/>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72F665AE-2C3F-18AD-E26B-0ACF2F60E88F}"/>
              </a:ext>
            </a:extLst>
          </p:cNvPr>
          <p:cNvSpPr>
            <a:spLocks noGrp="1"/>
          </p:cNvSpPr>
          <p:nvPr>
            <p:ph type="body" sz="quarter" idx="32"/>
          </p:nvPr>
        </p:nvSpPr>
        <p:spPr>
          <a:xfrm>
            <a:off x="617152" y="6779805"/>
            <a:ext cx="6541269" cy="3396676"/>
          </a:xfrm>
        </p:spPr>
        <p:txBody>
          <a:bodyPr/>
          <a:lstStyle/>
          <a:p>
            <a:pPr>
              <a:lnSpc>
                <a:spcPct val="100000"/>
              </a:lnSpc>
            </a:pPr>
            <a:r>
              <a:rPr lang="en-US"/>
              <a:t>The Retreat er einnig þekkt fyrir sjálfbærniverkefni sín, þar sem nýtt er jarðvarmaorka og staðbundin auðlind til að skapa umhverfisvæna en samt lúxusupplifun. Með blöndu af hágæða þægindum og náttúrulegu vellíðan stendur Blue Lagoon Retreat upp úr sem fyrsta flokks áfangastaður fyrir ferðalanga sem leita bæði eftir lúxus og tengingu við náttúrulega fegurð Íslands.</a:t>
            </a:r>
          </a:p>
          <a:p>
            <a:pPr>
              <a:lnSpc>
                <a:spcPct val="100000"/>
              </a:lnSpc>
            </a:pPr>
            <a:endParaRPr lang="en-US"/>
          </a:p>
          <a:p>
            <a:pPr>
              <a:lnSpc>
                <a:spcPct val="100000"/>
              </a:lnSpc>
            </a:pPr>
            <a:r>
              <a:rPr lang="en-US"/>
              <a:t>Þó að Bláa lónið sé einn af frægustu aðdráttarstaðunum á Íslandi, eru alþjóðlegir vellíðunar- og lúxusferðamarkaðir sífellt samkeppnisharðari. Áskorunin fyrir Blue Lagoon Retreat var að skera sig úr í hinum þéttsetna hágæða vellíðunarferðaþjónustugeira, einkum þar sem fleiri áfangastaðir um allan heim byrjuðu að bjóða upp á jarðvarma-spa upplifanir. Helsta áskorunin var aðgreina Retreat frá öðrum vellíðunarstaðnum og miðla einstöku þáttum jarðvarma- og eldfjallauppruna Bláa lónið, sem gera það að óviðjafnanlegum áfangastað fyrir lúxus vellíðan.</a:t>
            </a:r>
          </a:p>
          <a:p>
            <a:pPr>
              <a:lnSpc>
                <a:spcPct val="100000"/>
              </a:lnSpc>
            </a:pPr>
            <a:endParaRPr lang="en-US"/>
          </a:p>
        </p:txBody>
      </p:sp>
      <p:sp>
        <p:nvSpPr>
          <p:cNvPr id="6" name="Slide Number Placeholder 5">
            <a:extLst>
              <a:ext uri="{FF2B5EF4-FFF2-40B4-BE49-F238E27FC236}">
                <a16:creationId xmlns:a16="http://schemas.microsoft.com/office/drawing/2014/main" id="{9808A2BB-36AA-A7A2-2D5A-51ED8095F2DA}"/>
              </a:ext>
            </a:extLst>
          </p:cNvPr>
          <p:cNvSpPr>
            <a:spLocks noGrp="1"/>
          </p:cNvSpPr>
          <p:nvPr>
            <p:ph type="sldNum" sz="quarter" idx="4"/>
          </p:nvPr>
        </p:nvSpPr>
        <p:spPr/>
        <p:txBody>
          <a:bodyPr/>
          <a:lstStyle/>
          <a:p>
            <a:fld id="{9C527BFA-2C0E-4CEC-B6A5-913A56FEF4B4}" type="slidenum">
              <a:rPr lang="fr-CA" smtClean="0"/>
              <a:t>130</a:t>
            </a:fld>
            <a:endParaRPr lang="fr-CA"/>
          </a:p>
        </p:txBody>
      </p:sp>
      <p:sp>
        <p:nvSpPr>
          <p:cNvPr id="2" name="Text Placeholder 1">
            <a:extLst>
              <a:ext uri="{FF2B5EF4-FFF2-40B4-BE49-F238E27FC236}">
                <a16:creationId xmlns:a16="http://schemas.microsoft.com/office/drawing/2014/main" id="{ABF218CC-AE63-9AF5-88E9-EC59CA0F6D25}"/>
              </a:ext>
            </a:extLst>
          </p:cNvPr>
          <p:cNvSpPr>
            <a:spLocks noGrp="1"/>
          </p:cNvSpPr>
          <p:nvPr>
            <p:ph type="body" sz="quarter" idx="65"/>
          </p:nvPr>
        </p:nvSpPr>
        <p:spPr/>
        <p:txBody>
          <a:bodyPr/>
          <a:lstStyle/>
          <a:p>
            <a:r>
              <a:rPr lang="en-GB"/>
              <a:t>Mynd: </a:t>
            </a:r>
            <a:r>
              <a:rPr lang="en-GB" err="1"/>
              <a:t>SMidgard </a:t>
            </a:r>
            <a:r>
              <a:rPr lang="en-GB"/>
              <a:t>Base Camp</a:t>
            </a:r>
          </a:p>
        </p:txBody>
      </p:sp>
      <p:sp>
        <p:nvSpPr>
          <p:cNvPr id="9" name="Text Placeholder 7">
            <a:extLst>
              <a:ext uri="{FF2B5EF4-FFF2-40B4-BE49-F238E27FC236}">
                <a16:creationId xmlns:a16="http://schemas.microsoft.com/office/drawing/2014/main" id="{D032D09E-2AE0-5038-94F3-952A425BD896}"/>
              </a:ext>
            </a:extLst>
          </p:cNvPr>
          <p:cNvSpPr>
            <a:spLocks noGrp="1"/>
          </p:cNvSpPr>
          <p:nvPr>
            <p:ph type="body" sz="quarter" idx="33"/>
          </p:nvPr>
        </p:nvSpPr>
        <p:spPr>
          <a:xfrm>
            <a:off x="610820" y="6256235"/>
            <a:ext cx="6506617" cy="601503"/>
          </a:xfrm>
        </p:spPr>
        <p:txBody>
          <a:bodyPr/>
          <a:lstStyle/>
          <a:p>
            <a:r>
              <a:rPr lang="en-US" cap="all"/>
              <a:t>Að skera sig úr á yfirfullum markaði</a:t>
            </a:r>
          </a:p>
        </p:txBody>
      </p:sp>
      <p:sp>
        <p:nvSpPr>
          <p:cNvPr id="10" name="Text Placeholder 8">
            <a:extLst>
              <a:ext uri="{FF2B5EF4-FFF2-40B4-BE49-F238E27FC236}">
                <a16:creationId xmlns:a16="http://schemas.microsoft.com/office/drawing/2014/main" id="{6018667A-B210-C683-0AC9-53D8FF1EA9BF}"/>
              </a:ext>
            </a:extLst>
          </p:cNvPr>
          <p:cNvSpPr>
            <a:spLocks noGrp="1"/>
          </p:cNvSpPr>
          <p:nvPr>
            <p:ph type="body" sz="quarter" idx="38"/>
          </p:nvPr>
        </p:nvSpPr>
        <p:spPr>
          <a:xfrm>
            <a:off x="1245300" y="5607687"/>
            <a:ext cx="6506617" cy="381311"/>
          </a:xfrm>
        </p:spPr>
        <p:txBody>
          <a:bodyPr/>
          <a:lstStyle/>
          <a:p>
            <a:r>
              <a:rPr lang="en-US" cap="all"/>
              <a:t>Áskorun</a:t>
            </a:r>
          </a:p>
        </p:txBody>
      </p:sp>
      <p:cxnSp>
        <p:nvCxnSpPr>
          <p:cNvPr id="11" name="Straight Connector 10">
            <a:extLst>
              <a:ext uri="{FF2B5EF4-FFF2-40B4-BE49-F238E27FC236}">
                <a16:creationId xmlns:a16="http://schemas.microsoft.com/office/drawing/2014/main" id="{A753E965-6795-815D-94A8-C52E02E005A3}"/>
              </a:ext>
            </a:extLst>
          </p:cNvPr>
          <p:cNvCxnSpPr>
            <a:cxnSpLocks/>
          </p:cNvCxnSpPr>
          <p:nvPr/>
        </p:nvCxnSpPr>
        <p:spPr>
          <a:xfrm>
            <a:off x="-35927" y="6086039"/>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8E3EF92-C2F6-DAF4-BE88-39B7777DCEDD}"/>
              </a:ext>
            </a:extLst>
          </p:cNvPr>
          <p:cNvGrpSpPr/>
          <p:nvPr/>
        </p:nvGrpSpPr>
        <p:grpSpPr>
          <a:xfrm>
            <a:off x="185791" y="5194570"/>
            <a:ext cx="953258" cy="797926"/>
            <a:chOff x="8130434" y="5055580"/>
            <a:chExt cx="1018347" cy="1051755"/>
          </a:xfrm>
          <a:solidFill>
            <a:srgbClr val="000000"/>
          </a:solidFill>
        </p:grpSpPr>
        <p:grpSp>
          <p:nvGrpSpPr>
            <p:cNvPr id="13" name="Graphic 2">
              <a:extLst>
                <a:ext uri="{FF2B5EF4-FFF2-40B4-BE49-F238E27FC236}">
                  <a16:creationId xmlns:a16="http://schemas.microsoft.com/office/drawing/2014/main" id="{1C60ECDD-4E1F-0BDF-34E5-32DD3207669D}"/>
                </a:ext>
              </a:extLst>
            </p:cNvPr>
            <p:cNvGrpSpPr/>
            <p:nvPr userDrawn="1"/>
          </p:nvGrpSpPr>
          <p:grpSpPr>
            <a:xfrm>
              <a:off x="8172121" y="5087188"/>
              <a:ext cx="955215" cy="342517"/>
              <a:chOff x="3752168" y="4966655"/>
              <a:chExt cx="955215" cy="342517"/>
            </a:xfrm>
            <a:grpFill/>
          </p:grpSpPr>
          <p:sp>
            <p:nvSpPr>
              <p:cNvPr id="29" name="Freeform 300">
                <a:extLst>
                  <a:ext uri="{FF2B5EF4-FFF2-40B4-BE49-F238E27FC236}">
                    <a16:creationId xmlns:a16="http://schemas.microsoft.com/office/drawing/2014/main" id="{EB742035-95F5-C385-1EF2-A310BEC28CBB}"/>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30" name="Freeform 301">
                <a:extLst>
                  <a:ext uri="{FF2B5EF4-FFF2-40B4-BE49-F238E27FC236}">
                    <a16:creationId xmlns:a16="http://schemas.microsoft.com/office/drawing/2014/main" id="{066B6EBF-DD49-9F09-D2D7-C27896520283}"/>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31" name="Freeform 302">
                <a:extLst>
                  <a:ext uri="{FF2B5EF4-FFF2-40B4-BE49-F238E27FC236}">
                    <a16:creationId xmlns:a16="http://schemas.microsoft.com/office/drawing/2014/main" id="{F4EC053A-38C8-0912-EF4B-8DC4A72A388B}"/>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14" name="Freeform 289">
              <a:extLst>
                <a:ext uri="{FF2B5EF4-FFF2-40B4-BE49-F238E27FC236}">
                  <a16:creationId xmlns:a16="http://schemas.microsoft.com/office/drawing/2014/main" id="{0BF83443-9EEB-1CDB-37E5-E83DD2960655}"/>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19" name="Freeform 290">
              <a:extLst>
                <a:ext uri="{FF2B5EF4-FFF2-40B4-BE49-F238E27FC236}">
                  <a16:creationId xmlns:a16="http://schemas.microsoft.com/office/drawing/2014/main" id="{0A82A6F5-88CB-5608-D863-254C7DC2CE12}"/>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20" name="Freeform 291">
              <a:extLst>
                <a:ext uri="{FF2B5EF4-FFF2-40B4-BE49-F238E27FC236}">
                  <a16:creationId xmlns:a16="http://schemas.microsoft.com/office/drawing/2014/main" id="{5782D61B-D67B-B58C-BFB5-43644DADB833}"/>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21" name="Freeform 292">
              <a:extLst>
                <a:ext uri="{FF2B5EF4-FFF2-40B4-BE49-F238E27FC236}">
                  <a16:creationId xmlns:a16="http://schemas.microsoft.com/office/drawing/2014/main" id="{D9AA5B7C-AA7C-3312-AB11-248BB4FA1044}"/>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22" name="Freeform 293">
              <a:extLst>
                <a:ext uri="{FF2B5EF4-FFF2-40B4-BE49-F238E27FC236}">
                  <a16:creationId xmlns:a16="http://schemas.microsoft.com/office/drawing/2014/main" id="{40B46EA4-9A6F-DD79-3547-CD14C813F73D}"/>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23" name="Freeform 294">
              <a:extLst>
                <a:ext uri="{FF2B5EF4-FFF2-40B4-BE49-F238E27FC236}">
                  <a16:creationId xmlns:a16="http://schemas.microsoft.com/office/drawing/2014/main" id="{8E3F6C1F-EBE0-E6D6-44BE-AA3A23D5C291}"/>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24" name="Freeform 295">
              <a:extLst>
                <a:ext uri="{FF2B5EF4-FFF2-40B4-BE49-F238E27FC236}">
                  <a16:creationId xmlns:a16="http://schemas.microsoft.com/office/drawing/2014/main" id="{8577F8D7-DB38-E7F7-3286-0BA476FE30B1}"/>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25" name="Freeform 296">
              <a:extLst>
                <a:ext uri="{FF2B5EF4-FFF2-40B4-BE49-F238E27FC236}">
                  <a16:creationId xmlns:a16="http://schemas.microsoft.com/office/drawing/2014/main" id="{5520E5B1-EC2A-4D2E-77C5-F6B5F8F8FE1A}"/>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6" name="Freeform 297">
              <a:extLst>
                <a:ext uri="{FF2B5EF4-FFF2-40B4-BE49-F238E27FC236}">
                  <a16:creationId xmlns:a16="http://schemas.microsoft.com/office/drawing/2014/main" id="{C11BB721-0DD5-4B40-4822-2B84E6D13889}"/>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7" name="Freeform 298">
              <a:extLst>
                <a:ext uri="{FF2B5EF4-FFF2-40B4-BE49-F238E27FC236}">
                  <a16:creationId xmlns:a16="http://schemas.microsoft.com/office/drawing/2014/main" id="{A5AE78FE-15D3-DA78-E2BE-1457FA488C93}"/>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8" name="Freeform 299">
              <a:extLst>
                <a:ext uri="{FF2B5EF4-FFF2-40B4-BE49-F238E27FC236}">
                  <a16:creationId xmlns:a16="http://schemas.microsoft.com/office/drawing/2014/main" id="{55157A93-19B8-BD44-B6FF-92814357419F}"/>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7" name="Picture Placeholder 6">
            <a:extLst>
              <a:ext uri="{FF2B5EF4-FFF2-40B4-BE49-F238E27FC236}">
                <a16:creationId xmlns:a16="http://schemas.microsoft.com/office/drawing/2014/main" id="{D086ADAA-17AA-427A-A4AA-19B39296445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2820752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97B16D-FBE8-478D-A8E3-E1C1712FFB9C}"/>
              </a:ext>
            </a:extLst>
          </p:cNvPr>
          <p:cNvSpPr>
            <a:spLocks noGrp="1"/>
          </p:cNvSpPr>
          <p:nvPr>
            <p:ph type="body" sz="quarter" idx="58"/>
          </p:nvPr>
        </p:nvSpPr>
        <p:spPr/>
        <p:txBody>
          <a:bodyPr/>
          <a:lstStyle/>
          <a:p>
            <a:r>
              <a:rPr lang="en-US" cap="all" dirty="0"/>
              <a:t>UMVEFJANDI </a:t>
            </a:r>
            <a:r>
              <a:rPr lang="en-US" cap="all" dirty="0" err="1"/>
              <a:t>vörumerkjauppbygging</a:t>
            </a:r>
            <a:r>
              <a:rPr lang="en-US" cap="all" dirty="0"/>
              <a:t> </a:t>
            </a:r>
            <a:r>
              <a:rPr lang="en-US" cap="all" dirty="0" err="1"/>
              <a:t>og</a:t>
            </a:r>
            <a:r>
              <a:rPr lang="en-US" cap="all" dirty="0"/>
              <a:t> </a:t>
            </a:r>
            <a:r>
              <a:rPr lang="en-US" cap="all" dirty="0" err="1"/>
              <a:t>vellíðunarstýrð</a:t>
            </a:r>
            <a:r>
              <a:rPr lang="en-US" cap="all" dirty="0"/>
              <a:t> </a:t>
            </a:r>
            <a:r>
              <a:rPr lang="en-US" cap="all" dirty="0" err="1"/>
              <a:t>markaðssetning</a:t>
            </a:r>
            <a:endParaRPr lang="nn-NO" cap="all" dirty="0"/>
          </a:p>
        </p:txBody>
      </p:sp>
      <p:sp>
        <p:nvSpPr>
          <p:cNvPr id="3" name="Text Placeholder 2">
            <a:extLst>
              <a:ext uri="{FF2B5EF4-FFF2-40B4-BE49-F238E27FC236}">
                <a16:creationId xmlns:a16="http://schemas.microsoft.com/office/drawing/2014/main" id="{56460BC1-92A6-450E-A93C-ABF47C04E17D}"/>
              </a:ext>
            </a:extLst>
          </p:cNvPr>
          <p:cNvSpPr>
            <a:spLocks noGrp="1"/>
          </p:cNvSpPr>
          <p:nvPr>
            <p:ph type="body" sz="quarter" idx="32"/>
          </p:nvPr>
        </p:nvSpPr>
        <p:spPr/>
        <p:txBody>
          <a:bodyPr/>
          <a:lstStyle/>
          <a:p>
            <a:r>
              <a:rPr lang="en-US" sz="1400"/>
              <a:t>Til að takast á við þetta verkefni beindi Blue Lagoon Retreat sjónum sínum að markaðssetningu </a:t>
            </a:r>
            <a:r>
              <a:rPr lang="en-US" sz="1400" b="1"/>
              <a:t>einstaka náttúruþátta </a:t>
            </a:r>
            <a:r>
              <a:rPr lang="en-US" sz="1400"/>
              <a:t>í tilboði sínu—nánar tiltekið jarðhitavatnsins sem er ríkt af steinefnum og heilsufarslegra ávinnings þess. Markaðssetning vörumerkisins leggur áherslu á tengslin milli hrjóstrugs, eldfjallalandslags Íslands og vellíðunarupplifana sem fást einungis á Retreat-svæðinu. Markaðsstefnur þeirra byggja í miklum mæli á </a:t>
            </a:r>
            <a:r>
              <a:rPr lang="en-US" sz="1400" b="1"/>
              <a:t>hágæða sjónrænu efni og sökkvandi upplifunum</a:t>
            </a:r>
            <a:r>
              <a:rPr lang="en-US" sz="1400"/>
              <a:t>, með stórkostlegum ljósmyndum og myndböndum af bláu jarðhitavatni í andstæðu við svörtu eldfjallagjóskuna. Þessi sjónræna frásögn er deilt á stafrænum vettvangi eins og Instagram og YouTube, með það að markmiði að ná til vellíðunarsinna og lúxusferðalanga.</a:t>
            </a:r>
          </a:p>
          <a:p>
            <a:endParaRPr lang="en-US" sz="1400"/>
          </a:p>
          <a:p>
            <a:r>
              <a:rPr lang="en-US" sz="1400"/>
              <a:t>Auk þess nýtti Retreat </a:t>
            </a:r>
            <a:r>
              <a:rPr lang="en-US" sz="1400" b="1"/>
              <a:t>efnismarkaðssetningu</a:t>
            </a:r>
            <a:r>
              <a:rPr lang="en-US" sz="1400"/>
              <a:t>, svo sem ítarleg bloggfærslur og myndbönd sem útskýra vísindin á bak við græðandi eiginleika kísils, þörunganna og steinefna Bláa lónsins. Samstarf við áhrifavalda í lúxusferðalögum og fræga einstaklinga hjálpaði til við að magna boðskapinn þeirra og laða að alþjóðlega athygli. Markaðssetningin dregur einnig fram </a:t>
            </a:r>
            <a:r>
              <a:rPr lang="en-US" sz="1400" b="1"/>
              <a:t>sérstöðu</a:t>
            </a:r>
            <a:r>
              <a:rPr lang="en-US" sz="1400"/>
              <a:t> heilsulindarinnar, með einkaaðgangi að lóninu og sérsniðnum vellíðunarathöfnum, og staðsetur Retreat sem lúxusáfangastað sem býður upp á einstaka íslenska vellíðan í nánum og persónulegum aðstæðum.</a:t>
            </a:r>
          </a:p>
          <a:p>
            <a:endParaRPr lang="en-US" sz="1400"/>
          </a:p>
        </p:txBody>
      </p:sp>
      <p:sp>
        <p:nvSpPr>
          <p:cNvPr id="4" name="Text Placeholder 3">
            <a:extLst>
              <a:ext uri="{FF2B5EF4-FFF2-40B4-BE49-F238E27FC236}">
                <a16:creationId xmlns:a16="http://schemas.microsoft.com/office/drawing/2014/main" id="{920EE61F-1638-40BD-A331-29084E9D82F4}"/>
              </a:ext>
            </a:extLst>
          </p:cNvPr>
          <p:cNvSpPr>
            <a:spLocks noGrp="1"/>
          </p:cNvSpPr>
          <p:nvPr>
            <p:ph type="body" sz="quarter" idx="60"/>
          </p:nvPr>
        </p:nvSpPr>
        <p:spPr/>
        <p:txBody>
          <a:bodyPr/>
          <a:lstStyle/>
          <a:p>
            <a:r>
              <a:rPr lang="en-US" cap="all"/>
              <a:t>Alþjóðleg viðurkenning og aukin eftirspurn</a:t>
            </a:r>
            <a:endParaRPr lang="en-IE" cap="all"/>
          </a:p>
        </p:txBody>
      </p:sp>
      <p:sp>
        <p:nvSpPr>
          <p:cNvPr id="5" name="Text Placeholder 4">
            <a:extLst>
              <a:ext uri="{FF2B5EF4-FFF2-40B4-BE49-F238E27FC236}">
                <a16:creationId xmlns:a16="http://schemas.microsoft.com/office/drawing/2014/main" id="{D245ED99-8464-4A18-989E-0DA385525B44}"/>
              </a:ext>
            </a:extLst>
          </p:cNvPr>
          <p:cNvSpPr>
            <a:spLocks noGrp="1"/>
          </p:cNvSpPr>
          <p:nvPr>
            <p:ph type="body" sz="quarter" idx="61"/>
          </p:nvPr>
        </p:nvSpPr>
        <p:spPr/>
        <p:txBody>
          <a:bodyPr/>
          <a:lstStyle/>
          <a:p>
            <a:r>
              <a:rPr lang="en-US" sz="1400">
                <a:latin typeface="Calibri"/>
                <a:ea typeface="Open Sans"/>
                <a:cs typeface="Calibri"/>
              </a:rPr>
              <a:t>Með markvissum markaðsátaki hefur Blue Lagoon Retreat tryggt sér sess sem heilsulind af hæsta flokki. Sjónrænt ríkt efni byggt á upplifunum heillaði alþjóðlegan áhorfendahóp, sem leiddi til aukinna bókana og aukinnar vörumerkjavitundar. </a:t>
            </a:r>
          </a:p>
          <a:p>
            <a:endParaRPr lang="en-US" sz="1400">
              <a:latin typeface="Calibri"/>
              <a:ea typeface="Open Sans"/>
              <a:cs typeface="Calibri"/>
            </a:endParaRPr>
          </a:p>
          <a:p>
            <a:r>
              <a:rPr lang="en-US" sz="1400">
                <a:latin typeface="Calibri"/>
                <a:ea typeface="Open Sans"/>
                <a:cs typeface="Calibri"/>
              </a:rPr>
              <a:t>The Retreat </a:t>
            </a:r>
            <a:r>
              <a:rPr lang="en-US" sz="1400" b="1">
                <a:latin typeface="Calibri"/>
                <a:ea typeface="Open Sans"/>
                <a:cs typeface="Calibri"/>
              </a:rPr>
              <a:t>nýtur</a:t>
            </a:r>
            <a:r>
              <a:rPr lang="en-US" sz="1400">
                <a:latin typeface="Calibri"/>
                <a:ea typeface="Open Sans"/>
                <a:cs typeface="Calibri"/>
              </a:rPr>
              <a:t> nú </a:t>
            </a:r>
            <a:r>
              <a:rPr lang="en-US" sz="1400" b="1">
                <a:latin typeface="Calibri"/>
                <a:ea typeface="Open Sans"/>
                <a:cs typeface="Calibri"/>
              </a:rPr>
              <a:t>mikillar þátttöku á samfélagsmiðlum, </a:t>
            </a:r>
            <a:r>
              <a:rPr lang="en-US" sz="1400">
                <a:latin typeface="Calibri"/>
                <a:ea typeface="Open Sans"/>
                <a:cs typeface="Calibri"/>
              </a:rPr>
              <a:t>þar sem hugsanlegir gestir laðast stöðugt að stórkostlegum myndum og loforðum um einkaræna, umbreytandi upplifun. Ennfremur hafa </a:t>
            </a:r>
            <a:r>
              <a:rPr lang="en-US" sz="1400" b="1">
                <a:latin typeface="Calibri"/>
                <a:ea typeface="Open Sans"/>
                <a:cs typeface="Calibri"/>
              </a:rPr>
              <a:t>samstarf við fræga einstaklinga og áhrifavalda </a:t>
            </a:r>
            <a:r>
              <a:rPr lang="en-US" sz="1400">
                <a:latin typeface="Calibri"/>
                <a:ea typeface="Open Sans"/>
                <a:cs typeface="Calibri"/>
              </a:rPr>
              <a:t>aukið aðdráttarafl þess og lyft vörumerkinu innan lúxus vellíðunarferðaþjónustunnar.</a:t>
            </a:r>
          </a:p>
          <a:p>
            <a:endParaRPr lang="en-US" sz="1400">
              <a:latin typeface="Calibri"/>
              <a:ea typeface="Open Sans"/>
              <a:cs typeface="Calibri"/>
            </a:endParaRPr>
          </a:p>
          <a:p>
            <a:r>
              <a:rPr lang="en-US" sz="1400">
                <a:latin typeface="Calibri"/>
                <a:ea typeface="Open Sans"/>
                <a:cs typeface="Calibri"/>
              </a:rPr>
              <a:t>Markaðsátakið tókst að staðsetja Blue Lagoon Retreat sem meira en bara heilsulind – það varð </a:t>
            </a:r>
            <a:r>
              <a:rPr lang="en-US" sz="1400" b="1">
                <a:latin typeface="Calibri"/>
                <a:ea typeface="Open Sans"/>
                <a:cs typeface="Calibri"/>
              </a:rPr>
              <a:t>tákn um hágæða, sjálfbæra lúxus</a:t>
            </a:r>
            <a:r>
              <a:rPr lang="en-US" sz="1400">
                <a:latin typeface="Calibri"/>
                <a:ea typeface="Open Sans"/>
                <a:cs typeface="Calibri"/>
              </a:rPr>
              <a:t>, samofinn náttúruundrum Íslands.</a:t>
            </a:r>
          </a:p>
        </p:txBody>
      </p:sp>
    </p:spTree>
    <p:extLst>
      <p:ext uri="{BB962C8B-B14F-4D97-AF65-F5344CB8AC3E}">
        <p14:creationId xmlns:p14="http://schemas.microsoft.com/office/powerpoint/2010/main" val="327163284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7D13F-B77A-E396-8200-8503F1F7F85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24F4860-D843-70E3-C211-FBF1E3AB4985}"/>
              </a:ext>
            </a:extLst>
          </p:cNvPr>
          <p:cNvSpPr>
            <a:spLocks noGrp="1"/>
          </p:cNvSpPr>
          <p:nvPr>
            <p:ph type="body" sz="quarter" idx="32"/>
          </p:nvPr>
        </p:nvSpPr>
        <p:spPr>
          <a:xfrm>
            <a:off x="3889909" y="701341"/>
            <a:ext cx="3270634" cy="4069540"/>
          </a:xfrm>
        </p:spPr>
        <p:txBody>
          <a:bodyPr/>
          <a:lstStyle/>
          <a:p>
            <a:pPr>
              <a:lnSpc>
                <a:spcPct val="100000"/>
              </a:lnSpc>
            </a:pPr>
            <a:r>
              <a:rPr lang="en-US"/>
              <a:t>Að lokum sýnir þessi kafli hvernig einstakar markaðsstefnur eru nauðsynlegar til að gististaðir í óhefðbundinni ferðaþjónustu skeri sig úr í samkeppnisumhverfi nútímans. Hvort sem um er að ræða grípandi frásögn, áhrif á samfélagsmiðlum, samstarf við fyrirtæki á staðnum eða sjálfbæra ímynd, vekja þessar "epísku dvöl" hugmyndaflug ferðalanga með því að bjóða upp á meira en bara svefnpláss – þær bjóða upp á ekta, eftirminnilega upplifun sem snertir einstaklingslega. Með því að draga fram tengsl sín við staðbundna menningu, náttúrufegurð og sjálfbærar starfshætti skapa þessi gististaðir sterka vörumerkjavitund sem höfðar til vaxandi hóps umhverfismeðvitaðra gesta sem sækjast eftir upplifunum. Hvert markaðsúrræði sem hér er sýnt leggur áherslu á mikilvægi ekta framkomu og beinnar þátttöku, sem gerir smærri gististöðum kleift að byggja upp tryggan hóp gesta og ná til alþjóðlegra markaða án mikilla auglýsingaútgjalda.</a:t>
            </a:r>
          </a:p>
          <a:p>
            <a:pPr>
              <a:lnSpc>
                <a:spcPct val="100000"/>
              </a:lnSpc>
            </a:pPr>
            <a:endParaRPr lang="en-IE" sz="1400">
              <a:solidFill>
                <a:schemeClr val="tx1">
                  <a:lumMod val="85000"/>
                  <a:lumOff val="15000"/>
                </a:schemeClr>
              </a:solidFill>
              <a:latin typeface="Calibri"/>
              <a:ea typeface="Open Sans"/>
              <a:cs typeface="Calibri"/>
            </a:endParaRPr>
          </a:p>
        </p:txBody>
      </p:sp>
      <p:sp>
        <p:nvSpPr>
          <p:cNvPr id="14" name="Text Placeholder 13">
            <a:extLst>
              <a:ext uri="{FF2B5EF4-FFF2-40B4-BE49-F238E27FC236}">
                <a16:creationId xmlns:a16="http://schemas.microsoft.com/office/drawing/2014/main" id="{8717F0DA-B2DA-D6E5-6866-6893E4D110CB}"/>
              </a:ext>
            </a:extLst>
          </p:cNvPr>
          <p:cNvSpPr>
            <a:spLocks noGrp="1"/>
          </p:cNvSpPr>
          <p:nvPr>
            <p:ph type="body" sz="quarter" idx="40"/>
          </p:nvPr>
        </p:nvSpPr>
        <p:spPr>
          <a:xfrm>
            <a:off x="3686398" y="8828340"/>
            <a:ext cx="3253308" cy="1378032"/>
          </a:xfrm>
        </p:spPr>
        <p:txBody>
          <a:bodyPr/>
          <a:lstStyle/>
          <a:p>
            <a:r>
              <a:rPr lang="en-US" sz="1800"/>
              <a:t>Kynntu þér úrræðin á vefsíðu okkar, þar á meðal rannsóknarskýrsluna okkar, myndbönd, hlaðvarpsþætti, bloggfærslur og samfélagsmiðla með fleiri dæmaskýrslum og fyrirmyndum.</a:t>
            </a:r>
          </a:p>
        </p:txBody>
      </p:sp>
      <p:sp>
        <p:nvSpPr>
          <p:cNvPr id="2" name="Text Placeholder 1">
            <a:extLst>
              <a:ext uri="{FF2B5EF4-FFF2-40B4-BE49-F238E27FC236}">
                <a16:creationId xmlns:a16="http://schemas.microsoft.com/office/drawing/2014/main" id="{9A79F1D6-8D8E-5CBB-8A70-43700AA43FB7}"/>
              </a:ext>
            </a:extLst>
          </p:cNvPr>
          <p:cNvSpPr>
            <a:spLocks noGrp="1"/>
          </p:cNvSpPr>
          <p:nvPr>
            <p:ph type="body" sz="quarter" idx="65"/>
          </p:nvPr>
        </p:nvSpPr>
        <p:spPr/>
        <p:txBody>
          <a:bodyPr/>
          <a:lstStyle/>
          <a:p>
            <a:r>
              <a:rPr lang="en-GB"/>
              <a:t>Mynd: </a:t>
            </a:r>
            <a:r>
              <a:rPr lang="en-IE"/>
              <a:t>Rock Farm </a:t>
            </a:r>
            <a:r>
              <a:rPr lang="en-IE" err="1"/>
              <a:t>Slane</a:t>
            </a:r>
            <a:r>
              <a:rPr lang="en-IE"/>
              <a:t>, Írland</a:t>
            </a:r>
            <a:endParaRPr lang="en-GB"/>
          </a:p>
        </p:txBody>
      </p:sp>
      <p:sp>
        <p:nvSpPr>
          <p:cNvPr id="18" name="Freeform 17">
            <a:extLst>
              <a:ext uri="{FF2B5EF4-FFF2-40B4-BE49-F238E27FC236}">
                <a16:creationId xmlns:a16="http://schemas.microsoft.com/office/drawing/2014/main" id="{97DC0EB5-4E07-951C-BD57-85CA1A42FE8C}"/>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1CAE8BBA-4490-04BD-7C13-D9D61E4530AC}"/>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132</a:t>
            </a:fld>
            <a:endParaRPr lang="fr-CA"/>
          </a:p>
        </p:txBody>
      </p:sp>
      <p:sp>
        <p:nvSpPr>
          <p:cNvPr id="27" name="Text Placeholder 26">
            <a:extLst>
              <a:ext uri="{FF2B5EF4-FFF2-40B4-BE49-F238E27FC236}">
                <a16:creationId xmlns:a16="http://schemas.microsoft.com/office/drawing/2014/main" id="{263ECBBC-BCB8-BB29-FAA4-71E411E377FF}"/>
              </a:ext>
            </a:extLst>
          </p:cNvPr>
          <p:cNvSpPr>
            <a:spLocks noGrp="1"/>
          </p:cNvSpPr>
          <p:nvPr>
            <p:ph type="body" sz="quarter" idx="35"/>
          </p:nvPr>
        </p:nvSpPr>
        <p:spPr>
          <a:xfrm>
            <a:off x="211002" y="2003367"/>
            <a:ext cx="3043704" cy="1049221"/>
          </a:xfrm>
        </p:spPr>
        <p:txBody>
          <a:bodyPr/>
          <a:lstStyle/>
          <a:p>
            <a:r>
              <a:rPr lang="en-US" sz="2800" cap="all" dirty="0" err="1">
                <a:latin typeface="Calibri"/>
                <a:cs typeface="Calibri"/>
              </a:rPr>
              <a:t>Ályktun</a:t>
            </a:r>
            <a:r>
              <a:rPr lang="en-US" sz="2800" cap="all" dirty="0">
                <a:latin typeface="Calibri"/>
                <a:cs typeface="Calibri"/>
              </a:rPr>
              <a:t> ÚT FRÁ  </a:t>
            </a:r>
            <a:r>
              <a:rPr lang="en-US" sz="2800" cap="all" dirty="0" err="1">
                <a:latin typeface="Calibri"/>
                <a:cs typeface="Calibri"/>
              </a:rPr>
              <a:t>markaðsstefnU</a:t>
            </a:r>
            <a:endParaRPr lang="en-US" sz="2800" cap="all" dirty="0">
              <a:latin typeface="Calibri"/>
              <a:cs typeface="Calibri"/>
            </a:endParaRPr>
          </a:p>
        </p:txBody>
      </p:sp>
      <p:sp>
        <p:nvSpPr>
          <p:cNvPr id="28" name="TextBox 27">
            <a:extLst>
              <a:ext uri="{FF2B5EF4-FFF2-40B4-BE49-F238E27FC236}">
                <a16:creationId xmlns:a16="http://schemas.microsoft.com/office/drawing/2014/main" id="{AABF5669-2990-0A0E-146C-4E04F2138265}"/>
              </a:ext>
            </a:extLst>
          </p:cNvPr>
          <p:cNvSpPr txBox="1"/>
          <p:nvPr/>
        </p:nvSpPr>
        <p:spPr>
          <a:xfrm>
            <a:off x="449039" y="6448374"/>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textann</a:t>
            </a:r>
          </a:p>
        </p:txBody>
      </p:sp>
      <p:pic>
        <p:nvPicPr>
          <p:cNvPr id="7" name="Picture Placeholder 6">
            <a:extLst>
              <a:ext uri="{FF2B5EF4-FFF2-40B4-BE49-F238E27FC236}">
                <a16:creationId xmlns:a16="http://schemas.microsoft.com/office/drawing/2014/main" id="{9C432347-D82D-4763-81B1-91BB59376E2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52937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5A25D-440B-93C6-51B9-C1D34BF35FE2}"/>
            </a:ext>
          </a:extLst>
        </p:cNvPr>
        <p:cNvGrpSpPr/>
        <p:nvPr/>
      </p:nvGrpSpPr>
      <p:grpSpPr>
        <a:xfrm>
          <a:off x="0" y="0"/>
          <a:ext cx="0" cy="0"/>
          <a:chOff x="0" y="0"/>
          <a:chExt cx="0" cy="0"/>
        </a:xfrm>
      </p:grpSpPr>
      <p:sp>
        <p:nvSpPr>
          <p:cNvPr id="2" name="Graphic 27">
            <a:extLst>
              <a:ext uri="{FF2B5EF4-FFF2-40B4-BE49-F238E27FC236}">
                <a16:creationId xmlns:a16="http://schemas.microsoft.com/office/drawing/2014/main" id="{C05C407D-F246-7FB0-0A63-0635F34DC232}"/>
              </a:ext>
            </a:extLst>
          </p:cNvPr>
          <p:cNvSpPr/>
          <p:nvPr/>
        </p:nvSpPr>
        <p:spPr>
          <a:xfrm>
            <a:off x="117822" y="4762502"/>
            <a:ext cx="1421235" cy="3538158"/>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B5AC90"/>
          </a:solidFill>
          <a:ln w="3349" cap="flat">
            <a:noFill/>
            <a:prstDash val="solid"/>
            <a:miter/>
          </a:ln>
        </p:spPr>
        <p:txBody>
          <a:bodyPr rtlCol="0" anchor="ctr"/>
          <a:lstStyle/>
          <a:p>
            <a:endParaRPr lang="en-GB"/>
          </a:p>
        </p:txBody>
      </p:sp>
      <p:sp>
        <p:nvSpPr>
          <p:cNvPr id="3" name="Text Placeholder 2">
            <a:extLst>
              <a:ext uri="{FF2B5EF4-FFF2-40B4-BE49-F238E27FC236}">
                <a16:creationId xmlns:a16="http://schemas.microsoft.com/office/drawing/2014/main" id="{7490AE5D-D19E-5C58-4067-8A98FCB1ABF5}"/>
              </a:ext>
            </a:extLst>
          </p:cNvPr>
          <p:cNvSpPr>
            <a:spLocks noGrp="1"/>
          </p:cNvSpPr>
          <p:nvPr>
            <p:ph type="body" sz="quarter" idx="66"/>
          </p:nvPr>
        </p:nvSpPr>
        <p:spPr/>
        <p:txBody>
          <a:bodyPr/>
          <a:lstStyle/>
          <a:p>
            <a:r>
              <a:rPr lang="en-GB"/>
              <a:t>Mynd: </a:t>
            </a:r>
            <a:r>
              <a:rPr lang="it-IT"/>
              <a:t>Ireland West Farm Stay</a:t>
            </a:r>
            <a:endParaRPr lang="en-GB"/>
          </a:p>
        </p:txBody>
      </p:sp>
      <p:pic>
        <p:nvPicPr>
          <p:cNvPr id="7" name="Picture Placeholder 6">
            <a:extLst>
              <a:ext uri="{FF2B5EF4-FFF2-40B4-BE49-F238E27FC236}">
                <a16:creationId xmlns:a16="http://schemas.microsoft.com/office/drawing/2014/main" id="{42A30ABA-ADDA-4C35-92FD-2E68D69D62CD}"/>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a:stretch>
            <a:fillRect/>
          </a:stretch>
        </p:blipFill>
        <p:spPr/>
      </p:pic>
      <p:sp>
        <p:nvSpPr>
          <p:cNvPr id="11" name="Text Placeholder 27">
            <a:extLst>
              <a:ext uri="{FF2B5EF4-FFF2-40B4-BE49-F238E27FC236}">
                <a16:creationId xmlns:a16="http://schemas.microsoft.com/office/drawing/2014/main" id="{B814487D-9CDB-FA7B-8001-AAAE3D0C1748}"/>
              </a:ext>
            </a:extLst>
          </p:cNvPr>
          <p:cNvSpPr>
            <a:spLocks noGrp="1"/>
          </p:cNvSpPr>
          <p:nvPr>
            <p:ph type="body" sz="quarter" idx="14"/>
          </p:nvPr>
        </p:nvSpPr>
        <p:spPr>
          <a:xfrm>
            <a:off x="351420" y="1192777"/>
            <a:ext cx="1952282" cy="1564946"/>
          </a:xfrm>
        </p:spPr>
        <p:txBody>
          <a:bodyPr/>
          <a:lstStyle/>
          <a:p>
            <a:r>
              <a:rPr lang="en-US"/>
              <a:t>06</a:t>
            </a:r>
          </a:p>
        </p:txBody>
      </p:sp>
      <p:sp>
        <p:nvSpPr>
          <p:cNvPr id="12" name="Text Placeholder 28">
            <a:extLst>
              <a:ext uri="{FF2B5EF4-FFF2-40B4-BE49-F238E27FC236}">
                <a16:creationId xmlns:a16="http://schemas.microsoft.com/office/drawing/2014/main" id="{3F38D16D-5F97-ABE6-57CC-89B57E4E42AF}"/>
              </a:ext>
            </a:extLst>
          </p:cNvPr>
          <p:cNvSpPr>
            <a:spLocks noGrp="1"/>
          </p:cNvSpPr>
          <p:nvPr>
            <p:ph type="body" sz="quarter" idx="15"/>
          </p:nvPr>
        </p:nvSpPr>
        <p:spPr>
          <a:xfrm>
            <a:off x="2006222" y="2368530"/>
            <a:ext cx="3998794" cy="2002900"/>
          </a:xfrm>
        </p:spPr>
        <p:txBody>
          <a:bodyPr vert="horz" lIns="91440" tIns="45720" rIns="91440" bIns="45720" rtlCol="0" anchor="t">
            <a:noAutofit/>
          </a:bodyPr>
          <a:lstStyle/>
          <a:p>
            <a:r>
              <a:rPr lang="en-US" sz="3200" cap="all" dirty="0" err="1">
                <a:latin typeface="Calibri"/>
                <a:ea typeface="Open Sans"/>
                <a:cs typeface="Calibri"/>
              </a:rPr>
              <a:t>HvER</a:t>
            </a:r>
            <a:r>
              <a:rPr lang="en-US" sz="3200" cap="all" dirty="0">
                <a:latin typeface="Calibri"/>
                <a:ea typeface="Open Sans"/>
                <a:cs typeface="Calibri"/>
              </a:rPr>
              <a:t> </a:t>
            </a:r>
            <a:r>
              <a:rPr lang="en-US" sz="3200" cap="all" dirty="0" err="1">
                <a:latin typeface="Calibri"/>
                <a:ea typeface="Open Sans"/>
                <a:cs typeface="Calibri"/>
              </a:rPr>
              <a:t>eru</a:t>
            </a:r>
            <a:r>
              <a:rPr lang="en-US" sz="3200" cap="all" dirty="0">
                <a:latin typeface="Calibri"/>
                <a:ea typeface="Open Sans"/>
                <a:cs typeface="Calibri"/>
              </a:rPr>
              <a:t> ÞÍN </a:t>
            </a:r>
            <a:r>
              <a:rPr lang="en-US" sz="3200" cap="all" dirty="0" err="1">
                <a:latin typeface="Calibri"/>
                <a:ea typeface="Open Sans"/>
                <a:cs typeface="Calibri"/>
              </a:rPr>
              <a:t>næstu</a:t>
            </a:r>
            <a:r>
              <a:rPr lang="en-US" sz="3200" cap="all" dirty="0">
                <a:latin typeface="Calibri"/>
                <a:ea typeface="Open Sans"/>
                <a:cs typeface="Calibri"/>
              </a:rPr>
              <a:t> </a:t>
            </a:r>
            <a:r>
              <a:rPr lang="en-US" sz="3200" cap="all" dirty="0" err="1">
                <a:latin typeface="Calibri"/>
                <a:ea typeface="Open Sans"/>
                <a:cs typeface="Calibri"/>
              </a:rPr>
              <a:t>skref</a:t>
            </a:r>
            <a:r>
              <a:rPr lang="en-US" sz="3200" cap="all" dirty="0">
                <a:latin typeface="Calibri"/>
                <a:ea typeface="Open Sans"/>
                <a:cs typeface="Calibri"/>
              </a:rPr>
              <a:t>?</a:t>
            </a:r>
            <a:endParaRPr lang="en-US" sz="3200" b="1" cap="all" dirty="0"/>
          </a:p>
        </p:txBody>
      </p:sp>
      <p:sp>
        <p:nvSpPr>
          <p:cNvPr id="14" name="Text Placeholder 28">
            <a:extLst>
              <a:ext uri="{FF2B5EF4-FFF2-40B4-BE49-F238E27FC236}">
                <a16:creationId xmlns:a16="http://schemas.microsoft.com/office/drawing/2014/main" id="{B46F313D-D305-BC4C-3E4D-031410A0091B}"/>
              </a:ext>
            </a:extLst>
          </p:cNvPr>
          <p:cNvSpPr txBox="1">
            <a:spLocks/>
          </p:cNvSpPr>
          <p:nvPr/>
        </p:nvSpPr>
        <p:spPr>
          <a:xfrm>
            <a:off x="1973121" y="1367080"/>
            <a:ext cx="4732479" cy="2002900"/>
          </a:xfrm>
          <a:prstGeom prst="rect">
            <a:avLst/>
          </a:prstGeom>
        </p:spPr>
        <p:txBody>
          <a:bodyPr vert="horz" lIns="91440" tIns="45720" rIns="91440" bIns="4572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36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5400" b="1" cap="all" dirty="0">
                <a:latin typeface="Calibri"/>
                <a:ea typeface="Open Sans"/>
                <a:cs typeface="Calibri"/>
              </a:rPr>
              <a:t>NIÐURSTÖÐUR</a:t>
            </a:r>
            <a:endParaRPr lang="en-US" sz="5400" b="1" cap="all" dirty="0"/>
          </a:p>
        </p:txBody>
      </p:sp>
    </p:spTree>
    <p:extLst>
      <p:ext uri="{BB962C8B-B14F-4D97-AF65-F5344CB8AC3E}">
        <p14:creationId xmlns:p14="http://schemas.microsoft.com/office/powerpoint/2010/main" val="38383386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DAD5D-A37D-D221-950A-E79DD0ECC8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1D60A33-EBF1-2B70-698F-36DBF4A17B84}"/>
              </a:ext>
            </a:extLst>
          </p:cNvPr>
          <p:cNvSpPr>
            <a:spLocks noGrp="1"/>
          </p:cNvSpPr>
          <p:nvPr>
            <p:ph type="body" sz="quarter" idx="65"/>
          </p:nvPr>
        </p:nvSpPr>
        <p:spPr/>
        <p:txBody>
          <a:bodyPr/>
          <a:lstStyle/>
          <a:p>
            <a:r>
              <a:rPr lang="en-GB"/>
              <a:t>Ljósmynd: </a:t>
            </a:r>
            <a:r>
              <a:rPr lang="en-US"/>
              <a:t>Camera a </a:t>
            </a:r>
            <a:r>
              <a:rPr lang="en-US" err="1"/>
              <a:t>Sude</a:t>
            </a:r>
            <a:r>
              <a:rPr lang="en-US"/>
              <a:t>, </a:t>
            </a:r>
            <a:r>
              <a:rPr lang="en-US" err="1"/>
              <a:t>Bovino</a:t>
            </a:r>
            <a:endParaRPr lang="en-GB"/>
          </a:p>
        </p:txBody>
      </p:sp>
      <p:sp>
        <p:nvSpPr>
          <p:cNvPr id="6" name="Slide Number Placeholder 5">
            <a:extLst>
              <a:ext uri="{FF2B5EF4-FFF2-40B4-BE49-F238E27FC236}">
                <a16:creationId xmlns:a16="http://schemas.microsoft.com/office/drawing/2014/main" id="{A28DCAC7-A1F5-ACA2-3458-917AA6239DE1}"/>
              </a:ext>
            </a:extLst>
          </p:cNvPr>
          <p:cNvSpPr>
            <a:spLocks noGrp="1"/>
          </p:cNvSpPr>
          <p:nvPr>
            <p:ph type="sldNum" sz="quarter" idx="4"/>
          </p:nvPr>
        </p:nvSpPr>
        <p:spPr>
          <a:xfrm>
            <a:off x="7133256"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134</a:t>
            </a:fld>
            <a:endParaRPr lang="fr-CA"/>
          </a:p>
        </p:txBody>
      </p:sp>
      <p:sp>
        <p:nvSpPr>
          <p:cNvPr id="14" name="Text Placeholder 2">
            <a:extLst>
              <a:ext uri="{FF2B5EF4-FFF2-40B4-BE49-F238E27FC236}">
                <a16:creationId xmlns:a16="http://schemas.microsoft.com/office/drawing/2014/main" id="{5FC90800-5F8A-5847-72A2-18DF22EEF78E}"/>
              </a:ext>
            </a:extLst>
          </p:cNvPr>
          <p:cNvSpPr>
            <a:spLocks noGrp="1"/>
          </p:cNvSpPr>
          <p:nvPr>
            <p:ph type="body" sz="quarter" idx="32"/>
          </p:nvPr>
        </p:nvSpPr>
        <p:spPr>
          <a:xfrm>
            <a:off x="3724212" y="3783729"/>
            <a:ext cx="3355988" cy="5862796"/>
          </a:xfrm>
        </p:spPr>
        <p:txBody>
          <a:bodyPr/>
          <a:lstStyle/>
          <a:p>
            <a:r>
              <a:rPr lang="en-US" b="1" dirty="0" err="1"/>
              <a:t>Nú</a:t>
            </a:r>
            <a:r>
              <a:rPr lang="en-US" b="1" dirty="0"/>
              <a:t> er </a:t>
            </a:r>
            <a:r>
              <a:rPr lang="en-US" b="1" dirty="0" err="1"/>
              <a:t>komið</a:t>
            </a:r>
            <a:r>
              <a:rPr lang="en-US" b="1" dirty="0"/>
              <a:t> </a:t>
            </a:r>
            <a:r>
              <a:rPr lang="en-US" b="1" dirty="0" err="1"/>
              <a:t>að</a:t>
            </a:r>
            <a:r>
              <a:rPr lang="en-US" b="1" dirty="0"/>
              <a:t> </a:t>
            </a:r>
            <a:r>
              <a:rPr lang="en-US" b="1" dirty="0" err="1"/>
              <a:t>þér</a:t>
            </a:r>
            <a:r>
              <a:rPr lang="en-US" b="1" dirty="0"/>
              <a:t>. </a:t>
            </a:r>
            <a:r>
              <a:rPr lang="en-US" b="1" dirty="0" err="1"/>
              <a:t>Miðað</a:t>
            </a:r>
            <a:r>
              <a:rPr lang="en-US" b="1" dirty="0"/>
              <a:t> </a:t>
            </a:r>
            <a:r>
              <a:rPr lang="en-US" b="1" dirty="0" err="1"/>
              <a:t>við</a:t>
            </a:r>
            <a:r>
              <a:rPr lang="en-US" b="1" dirty="0"/>
              <a:t> </a:t>
            </a:r>
            <a:r>
              <a:rPr lang="en-US" b="1" dirty="0" err="1"/>
              <a:t>rannsóknar</a:t>
            </a:r>
            <a:r>
              <a:rPr lang="en-US" b="1" dirty="0"/>
              <a:t>- </a:t>
            </a:r>
            <a:r>
              <a:rPr lang="en-US" b="1" dirty="0" err="1"/>
              <a:t>og</a:t>
            </a:r>
            <a:r>
              <a:rPr lang="en-US" b="1" dirty="0"/>
              <a:t> </a:t>
            </a:r>
            <a:r>
              <a:rPr lang="en-US" b="1" dirty="0" err="1"/>
              <a:t>dæmasöfn</a:t>
            </a:r>
            <a:r>
              <a:rPr lang="en-US" b="1" dirty="0"/>
              <a:t> </a:t>
            </a:r>
            <a:r>
              <a:rPr lang="en-US" b="1" dirty="0" err="1"/>
              <a:t>okkar</a:t>
            </a:r>
            <a:r>
              <a:rPr lang="en-US" b="1" dirty="0"/>
              <a:t> </a:t>
            </a:r>
            <a:r>
              <a:rPr lang="en-US" b="1" dirty="0" err="1"/>
              <a:t>og</a:t>
            </a:r>
            <a:r>
              <a:rPr lang="en-US" b="1" dirty="0"/>
              <a:t> </a:t>
            </a:r>
            <a:r>
              <a:rPr lang="en-US" b="1" dirty="0" err="1"/>
              <a:t>rannsóknarskýrslu</a:t>
            </a:r>
            <a:r>
              <a:rPr lang="en-US" b="1" dirty="0"/>
              <a:t> </a:t>
            </a:r>
            <a:r>
              <a:rPr lang="en-US" b="1" dirty="0" err="1"/>
              <a:t>okkar</a:t>
            </a:r>
            <a:r>
              <a:rPr lang="en-US" b="1" dirty="0"/>
              <a:t>, </a:t>
            </a:r>
            <a:r>
              <a:rPr lang="en-US" b="1" dirty="0" err="1"/>
              <a:t>sem</a:t>
            </a:r>
            <a:r>
              <a:rPr lang="en-US" b="1" dirty="0"/>
              <a:t> er </a:t>
            </a:r>
            <a:r>
              <a:rPr lang="en-US" b="1" dirty="0" err="1"/>
              <a:t>aðgengileg</a:t>
            </a:r>
            <a:r>
              <a:rPr lang="en-US" b="1" dirty="0"/>
              <a:t> á </a:t>
            </a:r>
            <a:r>
              <a:rPr lang="en-US" b="1" dirty="0" err="1"/>
              <a:t>vefsíðu</a:t>
            </a:r>
            <a:r>
              <a:rPr lang="en-US" b="1" dirty="0"/>
              <a:t> Epic Stays, </a:t>
            </a:r>
            <a:r>
              <a:rPr lang="en-US" b="1" dirty="0" err="1"/>
              <a:t>mælum</a:t>
            </a:r>
            <a:r>
              <a:rPr lang="en-US" b="1" dirty="0"/>
              <a:t> </a:t>
            </a:r>
            <a:r>
              <a:rPr lang="en-US" b="1" dirty="0" err="1"/>
              <a:t>við</a:t>
            </a:r>
            <a:r>
              <a:rPr lang="en-US" b="1" dirty="0"/>
              <a:t> </a:t>
            </a:r>
            <a:r>
              <a:rPr lang="en-US" b="1" dirty="0" err="1"/>
              <a:t>með</a:t>
            </a:r>
            <a:r>
              <a:rPr lang="en-US" b="1" dirty="0"/>
              <a:t> </a:t>
            </a:r>
            <a:r>
              <a:rPr lang="en-US" b="1" dirty="0" err="1"/>
              <a:t>eftirfarandi</a:t>
            </a:r>
            <a:r>
              <a:rPr lang="en-US" b="1" dirty="0"/>
              <a:t> sex </a:t>
            </a:r>
            <a:r>
              <a:rPr lang="en-US" b="1" dirty="0" err="1"/>
              <a:t>skrefum</a:t>
            </a:r>
            <a:r>
              <a:rPr lang="en-US" b="1" dirty="0"/>
              <a:t> </a:t>
            </a:r>
            <a:r>
              <a:rPr lang="en-US" b="1" dirty="0" err="1"/>
              <a:t>sem</a:t>
            </a:r>
            <a:r>
              <a:rPr lang="en-US" b="1" dirty="0"/>
              <a:t> </a:t>
            </a:r>
            <a:r>
              <a:rPr lang="en-US" b="1" dirty="0" err="1"/>
              <a:t>nauðsynlegum</a:t>
            </a:r>
            <a:r>
              <a:rPr lang="en-US" b="1" dirty="0"/>
              <a:t> </a:t>
            </a:r>
            <a:r>
              <a:rPr lang="en-US" b="1" dirty="0" err="1"/>
              <a:t>til</a:t>
            </a:r>
            <a:r>
              <a:rPr lang="en-US" b="1" dirty="0"/>
              <a:t> </a:t>
            </a:r>
            <a:r>
              <a:rPr lang="en-US" b="1" dirty="0" err="1"/>
              <a:t>að</a:t>
            </a:r>
            <a:r>
              <a:rPr lang="en-US" b="1" dirty="0"/>
              <a:t> </a:t>
            </a:r>
            <a:r>
              <a:rPr lang="en-US" b="1" dirty="0" err="1"/>
              <a:t>halda</a:t>
            </a:r>
            <a:r>
              <a:rPr lang="en-US" b="1" dirty="0"/>
              <a:t> </a:t>
            </a:r>
            <a:r>
              <a:rPr lang="en-US" b="1" dirty="0" err="1"/>
              <a:t>áfram</a:t>
            </a:r>
            <a:r>
              <a:rPr lang="en-US" b="1" dirty="0"/>
              <a:t> </a:t>
            </a:r>
            <a:r>
              <a:rPr lang="en-US" b="1" dirty="0" err="1"/>
              <a:t>með</a:t>
            </a:r>
            <a:r>
              <a:rPr lang="en-US" b="1" dirty="0"/>
              <a:t> </a:t>
            </a:r>
            <a:r>
              <a:rPr lang="en-US" b="1" dirty="0" err="1"/>
              <a:t>þróun</a:t>
            </a:r>
            <a:r>
              <a:rPr lang="en-US" b="1" dirty="0"/>
              <a:t> Epic Stays á </a:t>
            </a:r>
            <a:r>
              <a:rPr lang="en-US" b="1" dirty="0" err="1"/>
              <a:t>þínu</a:t>
            </a:r>
            <a:r>
              <a:rPr lang="en-US" b="1" dirty="0"/>
              <a:t> </a:t>
            </a:r>
            <a:r>
              <a:rPr lang="en-US" b="1" dirty="0" err="1"/>
              <a:t>svæði</a:t>
            </a:r>
            <a:r>
              <a:rPr lang="en-US" b="1" dirty="0"/>
              <a:t>.</a:t>
            </a:r>
          </a:p>
          <a:p>
            <a:pPr marL="342900" indent="-342900">
              <a:buFont typeface="+mj-lt"/>
              <a:buAutoNum type="arabicPeriod"/>
            </a:pPr>
            <a:endParaRPr lang="en-US" b="1" dirty="0"/>
          </a:p>
          <a:p>
            <a:pPr marL="342900" indent="-342900">
              <a:buFont typeface="+mj-lt"/>
              <a:buAutoNum type="arabicPeriod"/>
            </a:pPr>
            <a:r>
              <a:rPr lang="en-US" dirty="0" err="1"/>
              <a:t>Styrkja</a:t>
            </a:r>
            <a:r>
              <a:rPr lang="en-US" dirty="0"/>
              <a:t> </a:t>
            </a:r>
            <a:r>
              <a:rPr lang="en-US" dirty="0" err="1"/>
              <a:t>samfélag</a:t>
            </a:r>
            <a:r>
              <a:rPr lang="en-US" dirty="0"/>
              <a:t> </a:t>
            </a:r>
            <a:r>
              <a:rPr lang="en-US" dirty="0" err="1"/>
              <a:t>og</a:t>
            </a:r>
            <a:r>
              <a:rPr lang="en-US" dirty="0"/>
              <a:t> </a:t>
            </a:r>
            <a:r>
              <a:rPr lang="en-US" dirty="0" err="1"/>
              <a:t>staðbundin</a:t>
            </a:r>
            <a:r>
              <a:rPr lang="en-US" dirty="0"/>
              <a:t> </a:t>
            </a:r>
            <a:r>
              <a:rPr lang="en-US" dirty="0" err="1"/>
              <a:t>samstarf</a:t>
            </a:r>
            <a:endParaRPr lang="en-US" dirty="0"/>
          </a:p>
          <a:p>
            <a:pPr marL="342900" indent="-342900">
              <a:buFont typeface="+mj-lt"/>
              <a:buAutoNum type="arabicPeriod"/>
            </a:pPr>
            <a:r>
              <a:rPr lang="en-US" dirty="0" err="1"/>
              <a:t>Fjárfestu</a:t>
            </a:r>
            <a:r>
              <a:rPr lang="en-US" dirty="0"/>
              <a:t> í </a:t>
            </a:r>
            <a:r>
              <a:rPr lang="en-US" dirty="0" err="1"/>
              <a:t>sjálfbærri</a:t>
            </a:r>
            <a:r>
              <a:rPr lang="en-US" dirty="0"/>
              <a:t> </a:t>
            </a:r>
            <a:r>
              <a:rPr lang="en-US" dirty="0" err="1"/>
              <a:t>innviðum</a:t>
            </a:r>
            <a:r>
              <a:rPr lang="en-US" dirty="0"/>
              <a:t> </a:t>
            </a:r>
            <a:r>
              <a:rPr lang="en-US" dirty="0" err="1"/>
              <a:t>og</a:t>
            </a:r>
            <a:r>
              <a:rPr lang="en-US" dirty="0"/>
              <a:t> </a:t>
            </a:r>
            <a:r>
              <a:rPr lang="en-US" dirty="0" err="1"/>
              <a:t>starfsháttum</a:t>
            </a:r>
            <a:endParaRPr lang="en-US" dirty="0"/>
          </a:p>
          <a:p>
            <a:pPr marL="342900" indent="-342900">
              <a:buFont typeface="+mj-lt"/>
              <a:buAutoNum type="arabicPeriod"/>
            </a:pPr>
            <a:r>
              <a:rPr lang="en-IE" dirty="0" err="1"/>
              <a:t>Bæta</a:t>
            </a:r>
            <a:r>
              <a:rPr lang="en-IE" dirty="0"/>
              <a:t> </a:t>
            </a:r>
            <a:r>
              <a:rPr lang="en-IE" dirty="0" err="1"/>
              <a:t>stafræna</a:t>
            </a:r>
            <a:r>
              <a:rPr lang="en-IE" dirty="0"/>
              <a:t> </a:t>
            </a:r>
            <a:r>
              <a:rPr lang="en-IE" dirty="0" err="1"/>
              <a:t>markaðssetningu</a:t>
            </a:r>
            <a:r>
              <a:rPr lang="en-IE" dirty="0"/>
              <a:t> </a:t>
            </a:r>
            <a:r>
              <a:rPr lang="en-IE" dirty="0" err="1"/>
              <a:t>og</a:t>
            </a:r>
            <a:r>
              <a:rPr lang="en-IE" dirty="0"/>
              <a:t> </a:t>
            </a:r>
            <a:r>
              <a:rPr lang="en-IE" dirty="0" err="1"/>
              <a:t>frásögn</a:t>
            </a:r>
            <a:endParaRPr lang="en-IE" dirty="0"/>
          </a:p>
          <a:p>
            <a:pPr marL="342900" indent="-342900">
              <a:buFont typeface="+mj-lt"/>
              <a:buAutoNum type="arabicPeriod"/>
            </a:pPr>
            <a:r>
              <a:rPr lang="en-US" dirty="0" err="1"/>
              <a:t>Stækkaðu</a:t>
            </a:r>
            <a:r>
              <a:rPr lang="en-US" dirty="0"/>
              <a:t> </a:t>
            </a:r>
            <a:r>
              <a:rPr lang="en-US" dirty="0" err="1"/>
              <a:t>bókunarrásir</a:t>
            </a:r>
            <a:r>
              <a:rPr lang="en-US" dirty="0"/>
              <a:t> </a:t>
            </a:r>
            <a:r>
              <a:rPr lang="en-US" dirty="0" err="1"/>
              <a:t>og</a:t>
            </a:r>
            <a:r>
              <a:rPr lang="en-US" dirty="0"/>
              <a:t> </a:t>
            </a:r>
            <a:r>
              <a:rPr lang="en-US" dirty="0" err="1"/>
              <a:t>bjóðaðu</a:t>
            </a:r>
            <a:r>
              <a:rPr lang="en-US" dirty="0"/>
              <a:t> </a:t>
            </a:r>
            <a:r>
              <a:rPr lang="en-US" dirty="0" err="1"/>
              <a:t>upp</a:t>
            </a:r>
            <a:r>
              <a:rPr lang="en-US" dirty="0"/>
              <a:t> á </a:t>
            </a:r>
            <a:r>
              <a:rPr lang="en-US" dirty="0" err="1"/>
              <a:t>hvata</a:t>
            </a:r>
            <a:r>
              <a:rPr lang="en-US" dirty="0"/>
              <a:t> </a:t>
            </a:r>
            <a:r>
              <a:rPr lang="en-US" dirty="0" err="1"/>
              <a:t>fyrir</a:t>
            </a:r>
            <a:r>
              <a:rPr lang="en-US" dirty="0"/>
              <a:t> </a:t>
            </a:r>
            <a:r>
              <a:rPr lang="en-US" dirty="0" err="1"/>
              <a:t>beinar</a:t>
            </a:r>
            <a:r>
              <a:rPr lang="en-US" dirty="0"/>
              <a:t> </a:t>
            </a:r>
            <a:r>
              <a:rPr lang="en-US" dirty="0" err="1"/>
              <a:t>bókanir</a:t>
            </a:r>
            <a:endParaRPr lang="en-US" dirty="0"/>
          </a:p>
          <a:p>
            <a:pPr marL="342900" indent="-342900">
              <a:buFont typeface="+mj-lt"/>
              <a:buAutoNum type="arabicPeriod"/>
            </a:pPr>
            <a:r>
              <a:rPr lang="en-IE" dirty="0" err="1"/>
              <a:t>Þróa</a:t>
            </a:r>
            <a:r>
              <a:rPr lang="en-IE" dirty="0"/>
              <a:t> </a:t>
            </a:r>
            <a:r>
              <a:rPr lang="en-IE" dirty="0" err="1"/>
              <a:t>sérsniðnar</a:t>
            </a:r>
            <a:r>
              <a:rPr lang="en-IE" dirty="0"/>
              <a:t> </a:t>
            </a:r>
            <a:r>
              <a:rPr lang="en-IE" dirty="0" err="1"/>
              <a:t>upplifanir</a:t>
            </a:r>
            <a:r>
              <a:rPr lang="en-IE" dirty="0"/>
              <a:t> </a:t>
            </a:r>
            <a:r>
              <a:rPr lang="en-IE" dirty="0" err="1"/>
              <a:t>fyrir</a:t>
            </a:r>
            <a:r>
              <a:rPr lang="en-IE" dirty="0"/>
              <a:t> </a:t>
            </a:r>
            <a:r>
              <a:rPr lang="en-IE" dirty="0" err="1"/>
              <a:t>gesti</a:t>
            </a:r>
            <a:endParaRPr lang="en-IE" dirty="0"/>
          </a:p>
          <a:p>
            <a:pPr marL="342900" indent="-342900">
              <a:buFont typeface="+mj-lt"/>
              <a:buAutoNum type="arabicPeriod"/>
            </a:pPr>
            <a:r>
              <a:rPr lang="en-US" dirty="0"/>
              <a:t>Kanna </a:t>
            </a:r>
            <a:r>
              <a:rPr lang="en-US" dirty="0" err="1"/>
              <a:t>fjármögnunarmöguleika</a:t>
            </a:r>
            <a:r>
              <a:rPr lang="en-US" dirty="0"/>
              <a:t> </a:t>
            </a:r>
            <a:r>
              <a:rPr lang="en-US" dirty="0" err="1"/>
              <a:t>til</a:t>
            </a:r>
            <a:r>
              <a:rPr lang="en-US" dirty="0"/>
              <a:t> </a:t>
            </a:r>
            <a:r>
              <a:rPr lang="en-US" dirty="0" err="1"/>
              <a:t>stækkunar</a:t>
            </a:r>
            <a:endParaRPr lang="en-US" dirty="0"/>
          </a:p>
          <a:p>
            <a:pPr marL="342900" indent="-342900">
              <a:buFont typeface="+mj-lt"/>
              <a:buAutoNum type="arabicPeriod"/>
            </a:pPr>
            <a:endParaRPr lang="en-US" b="1" dirty="0"/>
          </a:p>
          <a:p>
            <a:pPr marL="342900" indent="-342900">
              <a:buFont typeface="+mj-lt"/>
              <a:buAutoNum type="arabicPeriod"/>
            </a:pPr>
            <a:endParaRPr lang="en-IE" sz="1400" dirty="0">
              <a:ea typeface="Open Sans"/>
            </a:endParaRPr>
          </a:p>
        </p:txBody>
      </p:sp>
      <p:sp>
        <p:nvSpPr>
          <p:cNvPr id="16" name="Text Placeholder 3">
            <a:extLst>
              <a:ext uri="{FF2B5EF4-FFF2-40B4-BE49-F238E27FC236}">
                <a16:creationId xmlns:a16="http://schemas.microsoft.com/office/drawing/2014/main" id="{BEB6FFE9-601C-8B9F-6628-E096C9A6E169}"/>
              </a:ext>
            </a:extLst>
          </p:cNvPr>
          <p:cNvSpPr>
            <a:spLocks noGrp="1"/>
          </p:cNvSpPr>
          <p:nvPr>
            <p:ph type="body" sz="quarter" idx="33"/>
          </p:nvPr>
        </p:nvSpPr>
        <p:spPr>
          <a:xfrm>
            <a:off x="3777268" y="1507527"/>
            <a:ext cx="3525984" cy="1378032"/>
          </a:xfrm>
        </p:spPr>
        <p:txBody>
          <a:bodyPr/>
          <a:lstStyle/>
          <a:p>
            <a:r>
              <a:rPr lang="en-US" cap="all"/>
              <a:t>Með því að einbeita sér að þessum stefnumótandi næstu skrefum geta smáfyrirtæki í óhefðbundinni ferðaþjónustu byggt á einstöku aðdráttarafli sínu, vaxið á sjálfbæran hátt og staðið sig sem leiðtogar í ábyrgum, dýrmætum ferðaupplifunum.</a:t>
            </a:r>
            <a:endParaRPr lang="it-IT" cap="all"/>
          </a:p>
        </p:txBody>
      </p:sp>
      <p:sp>
        <p:nvSpPr>
          <p:cNvPr id="17" name="Text Placeholder 4">
            <a:extLst>
              <a:ext uri="{FF2B5EF4-FFF2-40B4-BE49-F238E27FC236}">
                <a16:creationId xmlns:a16="http://schemas.microsoft.com/office/drawing/2014/main" id="{1E8524A4-FDD2-DDDC-405B-EF04CD58958B}"/>
              </a:ext>
            </a:extLst>
          </p:cNvPr>
          <p:cNvSpPr>
            <a:spLocks noGrp="1"/>
          </p:cNvSpPr>
          <p:nvPr>
            <p:ph type="body" sz="quarter" idx="38"/>
          </p:nvPr>
        </p:nvSpPr>
        <p:spPr>
          <a:xfrm>
            <a:off x="4757674" y="781280"/>
            <a:ext cx="3253308" cy="381311"/>
          </a:xfrm>
        </p:spPr>
        <p:txBody>
          <a:bodyPr/>
          <a:lstStyle/>
          <a:p>
            <a:r>
              <a:rPr lang="en-US" cap="all"/>
              <a:t>Næstu skref</a:t>
            </a:r>
          </a:p>
        </p:txBody>
      </p:sp>
      <p:cxnSp>
        <p:nvCxnSpPr>
          <p:cNvPr id="18" name="Straight Connector 17">
            <a:extLst>
              <a:ext uri="{FF2B5EF4-FFF2-40B4-BE49-F238E27FC236}">
                <a16:creationId xmlns:a16="http://schemas.microsoft.com/office/drawing/2014/main" id="{B0AD7DD9-5BEE-92A0-592A-28269F0E2184}"/>
              </a:ext>
            </a:extLst>
          </p:cNvPr>
          <p:cNvCxnSpPr>
            <a:cxnSpLocks/>
          </p:cNvCxnSpPr>
          <p:nvPr/>
        </p:nvCxnSpPr>
        <p:spPr>
          <a:xfrm>
            <a:off x="3683210" y="1329000"/>
            <a:ext cx="3450046"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110FE74-D687-7DEB-A1BF-7A86FDD83DB8}"/>
              </a:ext>
            </a:extLst>
          </p:cNvPr>
          <p:cNvSpPr txBox="1"/>
          <p:nvPr/>
        </p:nvSpPr>
        <p:spPr>
          <a:xfrm>
            <a:off x="168830" y="291067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textaupplýsingar</a:t>
            </a:r>
          </a:p>
        </p:txBody>
      </p:sp>
      <p:grpSp>
        <p:nvGrpSpPr>
          <p:cNvPr id="4" name="Group 3">
            <a:extLst>
              <a:ext uri="{FF2B5EF4-FFF2-40B4-BE49-F238E27FC236}">
                <a16:creationId xmlns:a16="http://schemas.microsoft.com/office/drawing/2014/main" id="{D1D7139A-A0E1-43C7-681B-34D6F8800006}"/>
              </a:ext>
            </a:extLst>
          </p:cNvPr>
          <p:cNvGrpSpPr/>
          <p:nvPr/>
        </p:nvGrpSpPr>
        <p:grpSpPr>
          <a:xfrm>
            <a:off x="3732777" y="382317"/>
            <a:ext cx="953258" cy="797926"/>
            <a:chOff x="8130434" y="5055580"/>
            <a:chExt cx="1018347" cy="1051755"/>
          </a:xfrm>
          <a:solidFill>
            <a:srgbClr val="000000"/>
          </a:solidFill>
        </p:grpSpPr>
        <p:grpSp>
          <p:nvGrpSpPr>
            <p:cNvPr id="5" name="Graphic 2">
              <a:extLst>
                <a:ext uri="{FF2B5EF4-FFF2-40B4-BE49-F238E27FC236}">
                  <a16:creationId xmlns:a16="http://schemas.microsoft.com/office/drawing/2014/main" id="{A7DBB1F5-BB10-9B6E-A4DD-6AC29AF4E88B}"/>
                </a:ext>
              </a:extLst>
            </p:cNvPr>
            <p:cNvGrpSpPr/>
            <p:nvPr userDrawn="1"/>
          </p:nvGrpSpPr>
          <p:grpSpPr>
            <a:xfrm>
              <a:off x="8172121" y="5087188"/>
              <a:ext cx="955215" cy="342517"/>
              <a:chOff x="3752168" y="4966655"/>
              <a:chExt cx="955215" cy="342517"/>
            </a:xfrm>
            <a:grpFill/>
          </p:grpSpPr>
          <p:sp>
            <p:nvSpPr>
              <p:cNvPr id="24" name="Freeform 300">
                <a:extLst>
                  <a:ext uri="{FF2B5EF4-FFF2-40B4-BE49-F238E27FC236}">
                    <a16:creationId xmlns:a16="http://schemas.microsoft.com/office/drawing/2014/main" id="{165F6C5E-601F-A6A3-8D1E-EFE7D8D3BEAA}"/>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5" name="Freeform 301">
                <a:extLst>
                  <a:ext uri="{FF2B5EF4-FFF2-40B4-BE49-F238E27FC236}">
                    <a16:creationId xmlns:a16="http://schemas.microsoft.com/office/drawing/2014/main" id="{999DA0EA-AAC0-A92F-4626-28F77018EC60}"/>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26" name="Freeform 302">
                <a:extLst>
                  <a:ext uri="{FF2B5EF4-FFF2-40B4-BE49-F238E27FC236}">
                    <a16:creationId xmlns:a16="http://schemas.microsoft.com/office/drawing/2014/main" id="{167F53C0-E579-236E-911F-BD2539CF5F9F}"/>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7" name="Freeform 289">
              <a:extLst>
                <a:ext uri="{FF2B5EF4-FFF2-40B4-BE49-F238E27FC236}">
                  <a16:creationId xmlns:a16="http://schemas.microsoft.com/office/drawing/2014/main" id="{B8154B62-D3CF-4044-0C96-17BE89FAB295}"/>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8" name="Freeform 290">
              <a:extLst>
                <a:ext uri="{FF2B5EF4-FFF2-40B4-BE49-F238E27FC236}">
                  <a16:creationId xmlns:a16="http://schemas.microsoft.com/office/drawing/2014/main" id="{4D178064-51D8-5CC7-B13B-B75A2DBA9105}"/>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9" name="Freeform 291">
              <a:extLst>
                <a:ext uri="{FF2B5EF4-FFF2-40B4-BE49-F238E27FC236}">
                  <a16:creationId xmlns:a16="http://schemas.microsoft.com/office/drawing/2014/main" id="{B8095E7A-9B62-FB36-9752-40D503432D67}"/>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10" name="Freeform 292">
              <a:extLst>
                <a:ext uri="{FF2B5EF4-FFF2-40B4-BE49-F238E27FC236}">
                  <a16:creationId xmlns:a16="http://schemas.microsoft.com/office/drawing/2014/main" id="{5AE71C55-F5CB-888E-1BCB-10CC5E4A0918}"/>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1" name="Freeform 293">
              <a:extLst>
                <a:ext uri="{FF2B5EF4-FFF2-40B4-BE49-F238E27FC236}">
                  <a16:creationId xmlns:a16="http://schemas.microsoft.com/office/drawing/2014/main" id="{197946AC-74F6-D032-FE59-5AF0D13CECE0}"/>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2" name="Freeform 294">
              <a:extLst>
                <a:ext uri="{FF2B5EF4-FFF2-40B4-BE49-F238E27FC236}">
                  <a16:creationId xmlns:a16="http://schemas.microsoft.com/office/drawing/2014/main" id="{CA568C17-79CA-E296-F0BA-EB8E6C2ED131}"/>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3" name="Freeform 295">
              <a:extLst>
                <a:ext uri="{FF2B5EF4-FFF2-40B4-BE49-F238E27FC236}">
                  <a16:creationId xmlns:a16="http://schemas.microsoft.com/office/drawing/2014/main" id="{2E5B06CE-77F5-AFE4-713C-4FDEA405493A}"/>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20" name="Freeform 296">
              <a:extLst>
                <a:ext uri="{FF2B5EF4-FFF2-40B4-BE49-F238E27FC236}">
                  <a16:creationId xmlns:a16="http://schemas.microsoft.com/office/drawing/2014/main" id="{6AF0BD55-11DD-6E41-4692-73AF25AD8674}"/>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1" name="Freeform 297">
              <a:extLst>
                <a:ext uri="{FF2B5EF4-FFF2-40B4-BE49-F238E27FC236}">
                  <a16:creationId xmlns:a16="http://schemas.microsoft.com/office/drawing/2014/main" id="{D30A1B35-1DC2-A6DC-2A6C-554361AF9FFD}"/>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2" name="Freeform 298">
              <a:extLst>
                <a:ext uri="{FF2B5EF4-FFF2-40B4-BE49-F238E27FC236}">
                  <a16:creationId xmlns:a16="http://schemas.microsoft.com/office/drawing/2014/main" id="{61786FC7-7627-4064-597E-6A1E62B6B8FE}"/>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3" name="Freeform 299">
              <a:extLst>
                <a:ext uri="{FF2B5EF4-FFF2-40B4-BE49-F238E27FC236}">
                  <a16:creationId xmlns:a16="http://schemas.microsoft.com/office/drawing/2014/main" id="{A27D797F-D42C-BC58-2A5F-541FF126F5A2}"/>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30" name="Picture Placeholder 29">
            <a:extLst>
              <a:ext uri="{FF2B5EF4-FFF2-40B4-BE49-F238E27FC236}">
                <a16:creationId xmlns:a16="http://schemas.microsoft.com/office/drawing/2014/main" id="{D79DC07C-FE51-4DD3-9548-5A74076D427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pic>
        <p:nvPicPr>
          <p:cNvPr id="28" name="Picture 4" descr="SDG wheel">
            <a:extLst>
              <a:ext uri="{FF2B5EF4-FFF2-40B4-BE49-F238E27FC236}">
                <a16:creationId xmlns:a16="http://schemas.microsoft.com/office/drawing/2014/main" id="{C88971E1-0643-41BF-B4AE-FAF443376F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320259" y="7808589"/>
            <a:ext cx="2434095" cy="2317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1960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346797" y="1092956"/>
            <a:ext cx="3717203" cy="1049221"/>
          </a:xfrm>
        </p:spPr>
        <p:txBody>
          <a:bodyPr/>
          <a:lstStyle/>
          <a:p>
            <a:pPr>
              <a:lnSpc>
                <a:spcPct val="100000"/>
              </a:lnSpc>
            </a:pPr>
            <a:r>
              <a:rPr lang="en-IE" sz="3600" cap="all" dirty="0" err="1"/>
              <a:t>HvER</a:t>
            </a:r>
            <a:r>
              <a:rPr lang="en-IE" sz="3600" cap="all" dirty="0"/>
              <a:t> </a:t>
            </a:r>
            <a:r>
              <a:rPr lang="en-IE" sz="3600" cap="all" dirty="0" err="1"/>
              <a:t>eru</a:t>
            </a:r>
            <a:r>
              <a:rPr lang="en-IE" sz="3600" cap="all" dirty="0"/>
              <a:t> ÞÍN </a:t>
            </a:r>
            <a:r>
              <a:rPr lang="en-IE" sz="3600" cap="all" dirty="0" err="1"/>
              <a:t>næstu</a:t>
            </a:r>
            <a:r>
              <a:rPr lang="en-IE" sz="3600" cap="all" dirty="0"/>
              <a:t> </a:t>
            </a:r>
            <a:r>
              <a:rPr lang="en-IE" sz="3600" cap="all" dirty="0" err="1"/>
              <a:t>skref</a:t>
            </a:r>
            <a:r>
              <a:rPr lang="en-IE" sz="3600" cap="all" dirty="0"/>
              <a:t>?</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346797" y="512537"/>
            <a:ext cx="4224168" cy="385564"/>
          </a:xfrm>
        </p:spPr>
        <p:txBody>
          <a:bodyPr/>
          <a:lstStyle/>
          <a:p>
            <a:r>
              <a:rPr lang="en-US" sz="2400" cap="all" dirty="0" err="1"/>
              <a:t>EpÍSK</a:t>
            </a:r>
            <a:r>
              <a:rPr lang="en-US" sz="2400" cap="all" dirty="0"/>
              <a:t> DVÖL </a:t>
            </a:r>
            <a:r>
              <a:rPr lang="en-US" sz="2400" cap="all" dirty="0" err="1"/>
              <a:t>ritIÐ</a:t>
            </a:r>
            <a:endParaRPr lang="en-US" sz="2400" cap="all" dirty="0"/>
          </a:p>
        </p:txBody>
      </p:sp>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2D2C7037-A1D9-466C-9EA5-0FAE8D5D09A0}"/>
              </a:ext>
            </a:extLst>
          </p:cNvPr>
          <p:cNvSpPr/>
          <p:nvPr/>
        </p:nvSpPr>
        <p:spPr>
          <a:xfrm>
            <a:off x="212633" y="2885936"/>
            <a:ext cx="7015481" cy="6986528"/>
          </a:xfrm>
          <a:prstGeom prst="rect">
            <a:avLst/>
          </a:prstGeom>
        </p:spPr>
        <p:txBody>
          <a:bodyPr wrap="square">
            <a:spAutoFit/>
          </a:bodyPr>
          <a:lstStyle/>
          <a:p>
            <a:pPr algn="just"/>
            <a:r>
              <a:rPr lang="en-US" sz="1400"/>
              <a:t>Að lokum dregur þessi leiðarvísir fram einstaka leiðir sem óhefðbundin gististaðir í ferðaþjónustu um alla Evrópu móta sjálfbærara og nýstárlegra gestgjafalandskap. Með hvetjandi dæmum frá Írlandi, Íslandi, Slóveníu, Ítalíu og Hollandi sjáum við að sjálfbærni er ekki aðeins kjarnagildi heldur einnig drifkraftur í þessum einstöku gististöðum. Hvort sem um er að ræða endurnýtingu sögulegra staða, þróun vistvænna dvalarstaða í sveitarlandslagi eða innleiðingu grænnar tækni, sýnir hvert dæmi skuldbindingu við ábyrga ferðaþjónustu sem styður við staðbundna efnahag, verndar umhverfið og varðveitir menningararfleifð. Með því að skapa ný störf í sveitum og efna þátttöku samfélagsins stuðla þessir gististaðir verulega að svæðisbundinni seiglu, bjóða upp á dýrmæta, staðbundna upplifun sem skapar varanlegt gildi fyrir bæði gesti og íbúa.</a:t>
            </a:r>
          </a:p>
          <a:p>
            <a:pPr algn="just"/>
            <a:endParaRPr lang="en-US" sz="1400"/>
          </a:p>
          <a:p>
            <a:pPr algn="just"/>
            <a:r>
              <a:rPr lang="en-US" sz="1400"/>
              <a:t>Leiðarvísirinn undirstrikar einnig nauðsynlegt hlutverk stefnumiðaðrar markaðssetningar, ígrundunar í hönnun, heillandi ljósmyndunar og nýstárlegrar hugsunar við að gera þessi "stórkostlegu dvalarstaði" eftirminnilega sérstaka. Með því að nota frásagnarlist, þátttöku á samfélagsmiðlum og sjónrænt aðlaðandi efni geta óhefðbundnir gististaðir náð til og höfðað til umhverfismeðvitaðra ferðalanga um allan heim. Nýjungar og sköpunarkraftur eru í hjarta þessa hreyfingar, þar sem hver gististaður leitast við að bjóða gestum upp á ógleymanlegar upplifanir sem fagna bæði náttúrunni og staðbundinni menningu. Frá glampingi undir stjörnum til svefns í endurbyggðum sveitabæjum eða tréhúsum endurskilgreina þessar óhefðbundnu gistingar hvað það þýðir að ferðast á sjálfbæran og ekta hátt. Þar sem sífellt fleiri ferðalangar sækjast eftir merkingarbærum og áhrifamiklum ferðum bjóða dæmin í þessari handbók upp á vegakort um hvernig lítil, óhefðbundin fyrirtæki geta leitt hópinn í sjálfbærum, samfélagsmiðaðri og nýskapandi ferðaþjónustu.</a:t>
            </a:r>
          </a:p>
          <a:p>
            <a:pPr algn="just"/>
            <a:endParaRPr lang="en-US" sz="1400"/>
          </a:p>
          <a:p>
            <a:pPr algn="just"/>
            <a:r>
              <a:rPr lang="en-US" sz="1400"/>
              <a:t>Við vonum að ykkur hafi líkað safnið og hlökkum til að sjá ykkur á opnunar-, fjölgunar- og netviðburðum okkar. Endilega deilið vefsíðunni okkar og tenglum á samfélagsmiðla, meðal annars á:</a:t>
            </a:r>
          </a:p>
          <a:p>
            <a:pPr algn="just"/>
            <a:endParaRPr lang="en-US" sz="1400"/>
          </a:p>
          <a:p>
            <a:pPr marL="285750" indent="-285750" algn="just">
              <a:buFont typeface="Arial" panose="020B0604020202020204" pitchFamily="34" charset="0"/>
              <a:buChar char="•"/>
            </a:pPr>
            <a:r>
              <a:rPr lang="en-US" sz="1400">
                <a:hlinkClick r:id="rId6"/>
              </a:rPr>
              <a:t>https://epicstays.eu/</a:t>
            </a:r>
          </a:p>
          <a:p>
            <a:pPr marL="285750" indent="-285750" algn="just">
              <a:buFont typeface="Arial" panose="020B0604020202020204" pitchFamily="34" charset="0"/>
              <a:buChar char="•"/>
            </a:pPr>
            <a:r>
              <a:rPr lang="en-US" sz="1400">
                <a:hlinkClick r:id="rId6"/>
              </a:rPr>
              <a:t>https://www.linkedin.com/company/epic-stays/posts/?feedView=all</a:t>
            </a:r>
            <a:r>
              <a:rPr lang="en-US" sz="1400"/>
              <a:t> </a:t>
            </a:r>
          </a:p>
          <a:p>
            <a:pPr marL="285750" indent="-285750" algn="just">
              <a:buFont typeface="Arial" panose="020B0604020202020204" pitchFamily="34" charset="0"/>
              <a:buChar char="•"/>
            </a:pPr>
            <a:r>
              <a:rPr lang="en-US" sz="1400">
                <a:hlinkClick r:id="rId7"/>
              </a:rPr>
              <a:t>ttps://www.instagram.com/epicstayseu/</a:t>
            </a:r>
            <a:r>
              <a:rPr lang="en-US" sz="1400"/>
              <a:t> </a:t>
            </a:r>
          </a:p>
          <a:p>
            <a:pPr algn="just"/>
            <a:endParaRPr lang="en-US" sz="1400"/>
          </a:p>
          <a:p>
            <a:pPr algn="just"/>
            <a:endParaRPr lang="en-US" sz="1400"/>
          </a:p>
        </p:txBody>
      </p:sp>
    </p:spTree>
    <p:extLst>
      <p:ext uri="{BB962C8B-B14F-4D97-AF65-F5344CB8AC3E}">
        <p14:creationId xmlns:p14="http://schemas.microsoft.com/office/powerpoint/2010/main" val="21060567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CAC762-C01F-6465-B742-305748870E76}"/>
              </a:ext>
            </a:extLst>
          </p:cNvPr>
          <p:cNvSpPr>
            <a:spLocks noGrp="1"/>
          </p:cNvSpPr>
          <p:nvPr>
            <p:ph type="sldNum" sz="quarter" idx="12"/>
          </p:nvPr>
        </p:nvSpPr>
        <p:spPr/>
        <p:txBody>
          <a:bodyPr/>
          <a:lstStyle/>
          <a:p>
            <a:fld id="{9C527BFA-2C0E-4CEC-B6A5-913A56FEF4B4}" type="slidenum">
              <a:rPr lang="fr-CA" smtClean="0"/>
              <a:t>136</a:t>
            </a:fld>
            <a:endParaRPr lang="fr-CA"/>
          </a:p>
        </p:txBody>
      </p:sp>
      <p:sp>
        <p:nvSpPr>
          <p:cNvPr id="3" name="Text Placeholder 2">
            <a:extLst>
              <a:ext uri="{FF2B5EF4-FFF2-40B4-BE49-F238E27FC236}">
                <a16:creationId xmlns:a16="http://schemas.microsoft.com/office/drawing/2014/main" id="{B30C80C0-F7FC-B421-35B0-9F0CB2C68477}"/>
              </a:ext>
            </a:extLst>
          </p:cNvPr>
          <p:cNvSpPr>
            <a:spLocks noGrp="1"/>
          </p:cNvSpPr>
          <p:nvPr>
            <p:ph type="body" sz="quarter" idx="42"/>
          </p:nvPr>
        </p:nvSpPr>
        <p:spPr/>
        <p:txBody>
          <a:bodyPr/>
          <a:lstStyle/>
          <a:p>
            <a:pPr marL="0" indent="0" defTabSz="777514" rtl="0" eaLnBrk="1" latinLnBrk="0" hangingPunct="1">
              <a:lnSpc>
                <a:spcPct val="100000"/>
              </a:lnSpc>
              <a:spcBef>
                <a:spcPts val="0"/>
              </a:spcBef>
              <a:buFont typeface="Arial" panose="020B0604020202020204" pitchFamily="34" charset="0"/>
              <a:buNone/>
            </a:pPr>
            <a:r>
              <a:rPr lang="en-GB"/>
              <a:t>ísland</a:t>
            </a:r>
          </a:p>
        </p:txBody>
      </p:sp>
      <p:pic>
        <p:nvPicPr>
          <p:cNvPr id="22" name="Picture Placeholder 21">
            <a:extLst>
              <a:ext uri="{FF2B5EF4-FFF2-40B4-BE49-F238E27FC236}">
                <a16:creationId xmlns:a16="http://schemas.microsoft.com/office/drawing/2014/main" id="{408C2230-28C6-6B88-EDC0-F6E37BC2E994}"/>
              </a:ext>
            </a:extLst>
          </p:cNvPr>
          <p:cNvPicPr>
            <a:picLocks noGrp="1" noChangeAspect="1"/>
          </p:cNvPicPr>
          <p:nvPr>
            <p:ph type="pic" sz="quarter" idx="75"/>
          </p:nvPr>
        </p:nvPicPr>
        <p:blipFill>
          <a:blip r:embed="rId2">
            <a:extLst>
              <a:ext uri="{28A0092B-C50C-407E-A947-70E740481C1C}">
                <a14:useLocalDpi xmlns:a14="http://schemas.microsoft.com/office/drawing/2010/main" val="0"/>
              </a:ext>
            </a:extLst>
          </a:blip>
          <a:srcRect/>
          <a:stretch/>
        </p:blipFill>
        <p:spPr/>
      </p:pic>
      <p:pic>
        <p:nvPicPr>
          <p:cNvPr id="20" name="Picture Placeholder 19">
            <a:extLst>
              <a:ext uri="{FF2B5EF4-FFF2-40B4-BE49-F238E27FC236}">
                <a16:creationId xmlns:a16="http://schemas.microsoft.com/office/drawing/2014/main" id="{4AE67DEC-1429-94E3-1364-44B7F95D53A1}"/>
              </a:ext>
            </a:extLst>
          </p:cNvPr>
          <p:cNvPicPr>
            <a:picLocks noGrp="1" noChangeAspect="1"/>
          </p:cNvPicPr>
          <p:nvPr>
            <p:ph type="pic" sz="quarter" idx="76"/>
          </p:nvPr>
        </p:nvPicPr>
        <p:blipFill>
          <a:blip r:embed="rId3">
            <a:extLst>
              <a:ext uri="{28A0092B-C50C-407E-A947-70E740481C1C}">
                <a14:useLocalDpi xmlns:a14="http://schemas.microsoft.com/office/drawing/2010/main" val="0"/>
              </a:ext>
            </a:extLst>
          </a:blip>
          <a:srcRect/>
          <a:stretch/>
        </p:blipFill>
        <p:spPr/>
      </p:pic>
      <p:sp>
        <p:nvSpPr>
          <p:cNvPr id="12" name="Text Placeholder 11">
            <a:extLst>
              <a:ext uri="{FF2B5EF4-FFF2-40B4-BE49-F238E27FC236}">
                <a16:creationId xmlns:a16="http://schemas.microsoft.com/office/drawing/2014/main" id="{C91FB99A-1C39-746F-4BD3-7AE03F456B7B}"/>
              </a:ext>
            </a:extLst>
          </p:cNvPr>
          <p:cNvSpPr>
            <a:spLocks noGrp="1"/>
          </p:cNvSpPr>
          <p:nvPr>
            <p:ph type="body" sz="quarter" idx="65"/>
          </p:nvPr>
        </p:nvSpPr>
        <p:spPr/>
        <p:txBody>
          <a:bodyPr/>
          <a:lstStyle/>
          <a:p>
            <a:r>
              <a:rPr lang="en-GB"/>
              <a:t>Ljósmynd: Panoramic Glass Lodge, Ísland</a:t>
            </a:r>
          </a:p>
        </p:txBody>
      </p:sp>
      <p:pic>
        <p:nvPicPr>
          <p:cNvPr id="11" name="Picture Placeholder 10">
            <a:extLst>
              <a:ext uri="{FF2B5EF4-FFF2-40B4-BE49-F238E27FC236}">
                <a16:creationId xmlns:a16="http://schemas.microsoft.com/office/drawing/2014/main" id="{8E66224C-AAE4-D71B-E3FD-539D0BC438F0}"/>
              </a:ext>
            </a:extLst>
          </p:cNvPr>
          <p:cNvPicPr>
            <a:picLocks noGrp="1" noChangeAspect="1"/>
          </p:cNvPicPr>
          <p:nvPr>
            <p:ph type="pic" sz="quarter" idx="77"/>
          </p:nvPr>
        </p:nvPicPr>
        <p:blipFill>
          <a:blip r:embed="rId4">
            <a:extLst>
              <a:ext uri="{28A0092B-C50C-407E-A947-70E740481C1C}">
                <a14:useLocalDpi xmlns:a14="http://schemas.microsoft.com/office/drawing/2010/main" val="0"/>
              </a:ext>
            </a:extLst>
          </a:blip>
          <a:srcRect/>
          <a:stretch/>
        </p:blipFill>
        <p:spPr/>
      </p:pic>
      <p:pic>
        <p:nvPicPr>
          <p:cNvPr id="5" name="Picture 4">
            <a:extLst>
              <a:ext uri="{FF2B5EF4-FFF2-40B4-BE49-F238E27FC236}">
                <a16:creationId xmlns:a16="http://schemas.microsoft.com/office/drawing/2014/main" id="{01B73B3F-A9C5-791E-4F97-22539B2BBA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596" y="2945192"/>
            <a:ext cx="614644" cy="368786"/>
          </a:xfrm>
          <a:prstGeom prst="rect">
            <a:avLst/>
          </a:prstGeom>
        </p:spPr>
      </p:pic>
    </p:spTree>
    <p:extLst>
      <p:ext uri="{BB962C8B-B14F-4D97-AF65-F5344CB8AC3E}">
        <p14:creationId xmlns:p14="http://schemas.microsoft.com/office/powerpoint/2010/main" val="137050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E7FD8E8-BDE6-2A08-F907-9F1B3C439309}"/>
              </a:ext>
            </a:extLst>
          </p:cNvPr>
          <p:cNvPicPr>
            <a:picLocks noGrp="1" noChangeAspect="1"/>
          </p:cNvPicPr>
          <p:nvPr>
            <p:ph type="pic" sz="quarter" idx="80"/>
          </p:nvPr>
        </p:nvPicPr>
        <p:blipFill>
          <a:blip r:embed="rId2">
            <a:extLst>
              <a:ext uri="{28A0092B-C50C-407E-A947-70E740481C1C}">
                <a14:useLocalDpi xmlns:a14="http://schemas.microsoft.com/office/drawing/2010/main" val="0"/>
              </a:ext>
            </a:extLst>
          </a:blip>
          <a:srcRect/>
          <a:stretch/>
        </p:blipFill>
        <p:spPr/>
      </p:pic>
      <p:sp>
        <p:nvSpPr>
          <p:cNvPr id="3" name="Text Placeholder 2">
            <a:extLst>
              <a:ext uri="{FF2B5EF4-FFF2-40B4-BE49-F238E27FC236}">
                <a16:creationId xmlns:a16="http://schemas.microsoft.com/office/drawing/2014/main" id="{6F96949B-BC8C-B051-A646-6A8A50BA8DEC}"/>
              </a:ext>
            </a:extLst>
          </p:cNvPr>
          <p:cNvSpPr>
            <a:spLocks noGrp="1"/>
          </p:cNvSpPr>
          <p:nvPr>
            <p:ph type="body" sz="quarter" idx="42"/>
          </p:nvPr>
        </p:nvSpPr>
        <p:spPr/>
        <p:txBody>
          <a:bodyPr/>
          <a:lstStyle/>
          <a:p>
            <a:r>
              <a:rPr lang="en-GB"/>
              <a:t>Ítalía</a:t>
            </a:r>
          </a:p>
        </p:txBody>
      </p:sp>
      <p:sp>
        <p:nvSpPr>
          <p:cNvPr id="4" name="Text Placeholder 3">
            <a:extLst>
              <a:ext uri="{FF2B5EF4-FFF2-40B4-BE49-F238E27FC236}">
                <a16:creationId xmlns:a16="http://schemas.microsoft.com/office/drawing/2014/main" id="{F2773B1D-8DB8-3B13-AEF1-3BF0144C4A43}"/>
              </a:ext>
            </a:extLst>
          </p:cNvPr>
          <p:cNvSpPr>
            <a:spLocks noGrp="1"/>
          </p:cNvSpPr>
          <p:nvPr>
            <p:ph type="body" sz="quarter" idx="76"/>
          </p:nvPr>
        </p:nvSpPr>
        <p:spPr/>
        <p:txBody>
          <a:bodyPr/>
          <a:lstStyle/>
          <a:p>
            <a:r>
              <a:rPr lang="en-GB"/>
              <a:t>Ljósmynd: Trulli Holiday Albergo Diffuso, Ítalía</a:t>
            </a:r>
          </a:p>
        </p:txBody>
      </p:sp>
      <p:pic>
        <p:nvPicPr>
          <p:cNvPr id="9" name="Picture Placeholder 8">
            <a:extLst>
              <a:ext uri="{FF2B5EF4-FFF2-40B4-BE49-F238E27FC236}">
                <a16:creationId xmlns:a16="http://schemas.microsoft.com/office/drawing/2014/main" id="{C0073CE4-EF25-E499-569E-C5A3E9DF956F}"/>
              </a:ext>
            </a:extLst>
          </p:cNvPr>
          <p:cNvPicPr>
            <a:picLocks noGrp="1" noChangeAspect="1"/>
          </p:cNvPicPr>
          <p:nvPr>
            <p:ph type="pic" sz="quarter" idx="78"/>
          </p:nvPr>
        </p:nvPicPr>
        <p:blipFill rotWithShape="1">
          <a:blip r:embed="rId3">
            <a:extLst>
              <a:ext uri="{28A0092B-C50C-407E-A947-70E740481C1C}">
                <a14:useLocalDpi xmlns:a14="http://schemas.microsoft.com/office/drawing/2010/main" val="0"/>
              </a:ext>
            </a:extLst>
          </a:blip>
          <a:srcRect t="-161"/>
          <a:stretch/>
        </p:blipFill>
        <p:spPr>
          <a:xfrm>
            <a:off x="0" y="-1"/>
            <a:ext cx="3485072" cy="7232073"/>
          </a:xfrm>
        </p:spPr>
      </p:pic>
      <p:pic>
        <p:nvPicPr>
          <p:cNvPr id="11" name="Picture Placeholder 10">
            <a:extLst>
              <a:ext uri="{FF2B5EF4-FFF2-40B4-BE49-F238E27FC236}">
                <a16:creationId xmlns:a16="http://schemas.microsoft.com/office/drawing/2014/main" id="{55D6D525-8BC1-80A8-7579-CB5529197DC2}"/>
              </a:ext>
            </a:extLst>
          </p:cNvPr>
          <p:cNvPicPr>
            <a:picLocks noGrp="1" noChangeAspect="1"/>
          </p:cNvPicPr>
          <p:nvPr>
            <p:ph type="pic" sz="quarter" idx="74"/>
          </p:nvPr>
        </p:nvPicPr>
        <p:blipFill>
          <a:blip r:embed="rId4">
            <a:extLst>
              <a:ext uri="{28A0092B-C50C-407E-A947-70E740481C1C}">
                <a14:useLocalDpi xmlns:a14="http://schemas.microsoft.com/office/drawing/2010/main" val="0"/>
              </a:ext>
            </a:extLst>
          </a:blip>
          <a:srcRect/>
          <a:stretch>
            <a:fillRect/>
          </a:stretch>
        </p:blipFill>
        <p:spPr/>
      </p:pic>
      <p:pic>
        <p:nvPicPr>
          <p:cNvPr id="15" name="Picture Placeholder 14">
            <a:extLst>
              <a:ext uri="{FF2B5EF4-FFF2-40B4-BE49-F238E27FC236}">
                <a16:creationId xmlns:a16="http://schemas.microsoft.com/office/drawing/2014/main" id="{2E5BCA31-5784-962F-A12B-15E16F69A61B}"/>
              </a:ext>
            </a:extLst>
          </p:cNvPr>
          <p:cNvPicPr>
            <a:picLocks noGrp="1" noChangeAspect="1"/>
          </p:cNvPicPr>
          <p:nvPr>
            <p:ph type="pic" sz="quarter" idx="79"/>
          </p:nvPr>
        </p:nvPicPr>
        <p:blipFill>
          <a:blip r:embed="rId5">
            <a:extLst>
              <a:ext uri="{28A0092B-C50C-407E-A947-70E740481C1C}">
                <a14:useLocalDpi xmlns:a14="http://schemas.microsoft.com/office/drawing/2010/main" val="0"/>
              </a:ext>
            </a:extLst>
          </a:blip>
          <a:srcRect/>
          <a:stretch>
            <a:fillRect/>
          </a:stretch>
        </p:blipFill>
        <p:spPr/>
      </p:pic>
      <p:pic>
        <p:nvPicPr>
          <p:cNvPr id="16" name="Picture 15">
            <a:extLst>
              <a:ext uri="{FF2B5EF4-FFF2-40B4-BE49-F238E27FC236}">
                <a16:creationId xmlns:a16="http://schemas.microsoft.com/office/drawing/2014/main" id="{E030DC03-F534-E94E-3210-BE04FB47D54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72477" y="2945192"/>
            <a:ext cx="603098" cy="368786"/>
          </a:xfrm>
          <a:prstGeom prst="rect">
            <a:avLst/>
          </a:prstGeom>
        </p:spPr>
      </p:pic>
    </p:spTree>
    <p:extLst>
      <p:ext uri="{BB962C8B-B14F-4D97-AF65-F5344CB8AC3E}">
        <p14:creationId xmlns:p14="http://schemas.microsoft.com/office/powerpoint/2010/main" val="3060888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6699AB-5E23-71DB-A9D9-1E2B9D322A36}"/>
              </a:ext>
            </a:extLst>
          </p:cNvPr>
          <p:cNvSpPr>
            <a:spLocks noGrp="1"/>
          </p:cNvSpPr>
          <p:nvPr>
            <p:ph type="body" sz="quarter" idx="42"/>
          </p:nvPr>
        </p:nvSpPr>
        <p:spPr/>
        <p:txBody>
          <a:bodyPr/>
          <a:lstStyle/>
          <a:p>
            <a:pPr marL="0" indent="0" defTabSz="777514" rtl="0" eaLnBrk="1" latinLnBrk="0" hangingPunct="1">
              <a:lnSpc>
                <a:spcPct val="100000"/>
              </a:lnSpc>
              <a:spcBef>
                <a:spcPts val="0"/>
              </a:spcBef>
              <a:buFont typeface="Arial" panose="020B0604020202020204" pitchFamily="34" charset="0"/>
              <a:buNone/>
            </a:pPr>
            <a:r>
              <a:rPr lang="en-GB"/>
              <a:t>SLÓVENÍA</a:t>
            </a:r>
          </a:p>
        </p:txBody>
      </p:sp>
      <p:pic>
        <p:nvPicPr>
          <p:cNvPr id="19" name="Picture Placeholder 18">
            <a:extLst>
              <a:ext uri="{FF2B5EF4-FFF2-40B4-BE49-F238E27FC236}">
                <a16:creationId xmlns:a16="http://schemas.microsoft.com/office/drawing/2014/main" id="{D68B36D3-6B11-9E9F-6C25-EFA2D6394791}"/>
              </a:ext>
            </a:extLst>
          </p:cNvPr>
          <p:cNvPicPr>
            <a:picLocks noGrp="1" noChangeAspect="1"/>
          </p:cNvPicPr>
          <p:nvPr>
            <p:ph type="pic" sz="quarter" idx="75"/>
          </p:nvPr>
        </p:nvPicPr>
        <p:blipFill>
          <a:blip r:embed="rId2">
            <a:extLst>
              <a:ext uri="{28A0092B-C50C-407E-A947-70E740481C1C}">
                <a14:useLocalDpi xmlns:a14="http://schemas.microsoft.com/office/drawing/2010/main" val="0"/>
              </a:ext>
            </a:extLst>
          </a:blip>
          <a:srcRect/>
          <a:stretch/>
        </p:blipFill>
        <p:spPr>
          <a:xfrm>
            <a:off x="1" y="5586408"/>
            <a:ext cx="3484741" cy="5320800"/>
          </a:xfrm>
        </p:spPr>
      </p:pic>
      <p:pic>
        <p:nvPicPr>
          <p:cNvPr id="17" name="Picture Placeholder 16">
            <a:extLst>
              <a:ext uri="{FF2B5EF4-FFF2-40B4-BE49-F238E27FC236}">
                <a16:creationId xmlns:a16="http://schemas.microsoft.com/office/drawing/2014/main" id="{05946A50-5F89-95BB-9D65-04FF377FE123}"/>
              </a:ext>
            </a:extLst>
          </p:cNvPr>
          <p:cNvPicPr>
            <a:picLocks noGrp="1" noChangeAspect="1"/>
          </p:cNvPicPr>
          <p:nvPr>
            <p:ph type="pic" sz="quarter" idx="76"/>
          </p:nvPr>
        </p:nvPicPr>
        <p:blipFill rotWithShape="1">
          <a:blip r:embed="rId3">
            <a:extLst>
              <a:ext uri="{28A0092B-C50C-407E-A947-70E740481C1C}">
                <a14:useLocalDpi xmlns:a14="http://schemas.microsoft.com/office/drawing/2010/main" val="0"/>
              </a:ext>
            </a:extLst>
          </a:blip>
          <a:srcRect/>
          <a:stretch/>
        </p:blipFill>
        <p:spPr>
          <a:xfrm>
            <a:off x="3683959" y="5586408"/>
            <a:ext cx="3485072" cy="5321305"/>
          </a:xfrm>
        </p:spPr>
      </p:pic>
      <p:sp>
        <p:nvSpPr>
          <p:cNvPr id="11" name="Text Placeholder 10">
            <a:extLst>
              <a:ext uri="{FF2B5EF4-FFF2-40B4-BE49-F238E27FC236}">
                <a16:creationId xmlns:a16="http://schemas.microsoft.com/office/drawing/2014/main" id="{A467295A-FE7C-5BA4-E499-8DAFC94965D1}"/>
              </a:ext>
            </a:extLst>
          </p:cNvPr>
          <p:cNvSpPr>
            <a:spLocks noGrp="1"/>
          </p:cNvSpPr>
          <p:nvPr>
            <p:ph type="body" sz="quarter" idx="65"/>
          </p:nvPr>
        </p:nvSpPr>
        <p:spPr/>
        <p:txBody>
          <a:bodyPr/>
          <a:lstStyle/>
          <a:p>
            <a:r>
              <a:rPr lang="en-GB"/>
              <a:t>Ljósmynd: Chalet Rušovc, Slóvenía</a:t>
            </a:r>
          </a:p>
        </p:txBody>
      </p:sp>
      <p:pic>
        <p:nvPicPr>
          <p:cNvPr id="15" name="Picture Placeholder 14">
            <a:extLst>
              <a:ext uri="{FF2B5EF4-FFF2-40B4-BE49-F238E27FC236}">
                <a16:creationId xmlns:a16="http://schemas.microsoft.com/office/drawing/2014/main" id="{018F2AA6-07A9-0A57-339D-086FB723BDC4}"/>
              </a:ext>
            </a:extLst>
          </p:cNvPr>
          <p:cNvPicPr>
            <a:picLocks noGrp="1" noChangeAspect="1"/>
          </p:cNvPicPr>
          <p:nvPr>
            <p:ph type="pic" sz="quarter" idx="77"/>
          </p:nvPr>
        </p:nvPicPr>
        <p:blipFill rotWithShape="1">
          <a:blip r:embed="rId4">
            <a:extLst>
              <a:ext uri="{28A0092B-C50C-407E-A947-70E740481C1C}">
                <a14:useLocalDpi xmlns:a14="http://schemas.microsoft.com/office/drawing/2010/main" val="0"/>
              </a:ext>
            </a:extLst>
          </a:blip>
          <a:srcRect/>
          <a:stretch/>
        </p:blipFill>
        <p:spPr/>
      </p:pic>
      <p:pic>
        <p:nvPicPr>
          <p:cNvPr id="4" name="Picture 3">
            <a:extLst>
              <a:ext uri="{FF2B5EF4-FFF2-40B4-BE49-F238E27FC236}">
                <a16:creationId xmlns:a16="http://schemas.microsoft.com/office/drawing/2014/main" id="{0F1FED14-98B2-CCCA-68AA-562CA9CC47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61596" y="2945192"/>
            <a:ext cx="614643" cy="368786"/>
          </a:xfrm>
          <a:prstGeom prst="rect">
            <a:avLst/>
          </a:prstGeom>
        </p:spPr>
      </p:pic>
    </p:spTree>
    <p:extLst>
      <p:ext uri="{BB962C8B-B14F-4D97-AF65-F5344CB8AC3E}">
        <p14:creationId xmlns:p14="http://schemas.microsoft.com/office/powerpoint/2010/main" val="124903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942C4F0E-E1C8-B227-D6EF-D3C9FB9193FC}"/>
              </a:ext>
            </a:extLst>
          </p:cNvPr>
          <p:cNvPicPr>
            <a:picLocks noGrp="1" noChangeAspect="1"/>
          </p:cNvPicPr>
          <p:nvPr>
            <p:ph type="pic" sz="quarter" idx="73"/>
          </p:nvPr>
        </p:nvPicPr>
        <p:blipFill>
          <a:blip r:embed="rId2">
            <a:extLst>
              <a:ext uri="{28A0092B-C50C-407E-A947-70E740481C1C}">
                <a14:useLocalDpi xmlns:a14="http://schemas.microsoft.com/office/drawing/2010/main" val="0"/>
              </a:ext>
            </a:extLst>
          </a:blip>
          <a:srcRect/>
          <a:stretch/>
        </p:blipFill>
        <p:spPr/>
      </p:pic>
      <p:sp>
        <p:nvSpPr>
          <p:cNvPr id="3" name="Text Placeholder 2">
            <a:extLst>
              <a:ext uri="{FF2B5EF4-FFF2-40B4-BE49-F238E27FC236}">
                <a16:creationId xmlns:a16="http://schemas.microsoft.com/office/drawing/2014/main" id="{EA20DA17-86AA-958E-BEA4-A2A6BF5AFDEA}"/>
              </a:ext>
            </a:extLst>
          </p:cNvPr>
          <p:cNvSpPr>
            <a:spLocks noGrp="1"/>
          </p:cNvSpPr>
          <p:nvPr>
            <p:ph type="body" sz="quarter" idx="42"/>
          </p:nvPr>
        </p:nvSpPr>
        <p:spPr/>
        <p:txBody>
          <a:bodyPr/>
          <a:lstStyle/>
          <a:p>
            <a:pPr marL="0" indent="0" defTabSz="777514" rtl="0" eaLnBrk="1" latinLnBrk="0" hangingPunct="1">
              <a:lnSpc>
                <a:spcPct val="100000"/>
              </a:lnSpc>
              <a:spcBef>
                <a:spcPts val="0"/>
              </a:spcBef>
              <a:buFont typeface="Arial" panose="020B0604020202020204" pitchFamily="34" charset="0"/>
              <a:buNone/>
            </a:pPr>
            <a:r>
              <a:rPr lang="en-GB"/>
              <a:t>Írland</a:t>
            </a:r>
          </a:p>
        </p:txBody>
      </p:sp>
      <p:pic>
        <p:nvPicPr>
          <p:cNvPr id="24" name="Picture Placeholder 23">
            <a:extLst>
              <a:ext uri="{FF2B5EF4-FFF2-40B4-BE49-F238E27FC236}">
                <a16:creationId xmlns:a16="http://schemas.microsoft.com/office/drawing/2014/main" id="{60F27F3A-3176-AB33-C87C-8200FAA084A9}"/>
              </a:ext>
            </a:extLst>
          </p:cNvPr>
          <p:cNvPicPr>
            <a:picLocks noGrp="1" noChangeAspect="1"/>
          </p:cNvPicPr>
          <p:nvPr>
            <p:ph type="pic" sz="quarter" idx="74"/>
          </p:nvPr>
        </p:nvPicPr>
        <p:blipFill>
          <a:blip r:embed="rId3">
            <a:extLst>
              <a:ext uri="{28A0092B-C50C-407E-A947-70E740481C1C}">
                <a14:useLocalDpi xmlns:a14="http://schemas.microsoft.com/office/drawing/2010/main" val="0"/>
              </a:ext>
            </a:extLst>
          </a:blip>
          <a:srcRect/>
          <a:stretch/>
        </p:blipFill>
        <p:spPr/>
      </p:pic>
      <p:pic>
        <p:nvPicPr>
          <p:cNvPr id="22" name="Picture Placeholder 21">
            <a:extLst>
              <a:ext uri="{FF2B5EF4-FFF2-40B4-BE49-F238E27FC236}">
                <a16:creationId xmlns:a16="http://schemas.microsoft.com/office/drawing/2014/main" id="{CC98C28B-1BF6-5CEA-C5E6-096976C632EE}"/>
              </a:ext>
            </a:extLst>
          </p:cNvPr>
          <p:cNvPicPr>
            <a:picLocks noGrp="1" noChangeAspect="1"/>
          </p:cNvPicPr>
          <p:nvPr>
            <p:ph type="pic" sz="quarter" idx="75"/>
          </p:nvPr>
        </p:nvPicPr>
        <p:blipFill>
          <a:blip r:embed="rId4">
            <a:extLst>
              <a:ext uri="{28A0092B-C50C-407E-A947-70E740481C1C}">
                <a14:useLocalDpi xmlns:a14="http://schemas.microsoft.com/office/drawing/2010/main" val="0"/>
              </a:ext>
            </a:extLst>
          </a:blip>
          <a:srcRect/>
          <a:stretch/>
        </p:blipFill>
        <p:spPr/>
      </p:pic>
      <p:pic>
        <p:nvPicPr>
          <p:cNvPr id="18" name="Picture Placeholder 17">
            <a:extLst>
              <a:ext uri="{FF2B5EF4-FFF2-40B4-BE49-F238E27FC236}">
                <a16:creationId xmlns:a16="http://schemas.microsoft.com/office/drawing/2014/main" id="{F627A499-E8D0-F0C6-C463-6F29E4F05603}"/>
              </a:ext>
            </a:extLst>
          </p:cNvPr>
          <p:cNvPicPr>
            <a:picLocks noGrp="1" noChangeAspect="1"/>
          </p:cNvPicPr>
          <p:nvPr>
            <p:ph type="pic" sz="quarter" idx="76"/>
          </p:nvPr>
        </p:nvPicPr>
        <p:blipFill>
          <a:blip r:embed="rId5">
            <a:extLst>
              <a:ext uri="{28A0092B-C50C-407E-A947-70E740481C1C}">
                <a14:useLocalDpi xmlns:a14="http://schemas.microsoft.com/office/drawing/2010/main" val="0"/>
              </a:ext>
            </a:extLst>
          </a:blip>
          <a:srcRect/>
          <a:stretch/>
        </p:blipFill>
        <p:spPr/>
      </p:pic>
      <p:sp>
        <p:nvSpPr>
          <p:cNvPr id="13" name="Text Placeholder 12">
            <a:extLst>
              <a:ext uri="{FF2B5EF4-FFF2-40B4-BE49-F238E27FC236}">
                <a16:creationId xmlns:a16="http://schemas.microsoft.com/office/drawing/2014/main" id="{D92525E7-F034-A1C8-4413-9BB8871DA51E}"/>
              </a:ext>
            </a:extLst>
          </p:cNvPr>
          <p:cNvSpPr>
            <a:spLocks noGrp="1"/>
          </p:cNvSpPr>
          <p:nvPr>
            <p:ph type="body" sz="quarter" idx="65"/>
          </p:nvPr>
        </p:nvSpPr>
        <p:spPr/>
        <p:txBody>
          <a:bodyPr/>
          <a:lstStyle/>
          <a:p>
            <a:r>
              <a:rPr lang="en-GB"/>
              <a:t>Mynd: </a:t>
            </a:r>
            <a:r>
              <a:rPr lang="en-US"/>
              <a:t>The Hidden Haven, Cork, Írland</a:t>
            </a:r>
            <a:endParaRPr lang="en-GB"/>
          </a:p>
        </p:txBody>
      </p:sp>
      <p:pic>
        <p:nvPicPr>
          <p:cNvPr id="4" name="Picture 3">
            <a:extLst>
              <a:ext uri="{FF2B5EF4-FFF2-40B4-BE49-F238E27FC236}">
                <a16:creationId xmlns:a16="http://schemas.microsoft.com/office/drawing/2014/main" id="{FC5EEA0F-E4F9-64EC-6C87-B736A6B9C5C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61596" y="2945192"/>
            <a:ext cx="614643" cy="368786"/>
          </a:xfrm>
          <a:prstGeom prst="rect">
            <a:avLst/>
          </a:prstGeom>
        </p:spPr>
      </p:pic>
    </p:spTree>
    <p:extLst>
      <p:ext uri="{BB962C8B-B14F-4D97-AF65-F5344CB8AC3E}">
        <p14:creationId xmlns:p14="http://schemas.microsoft.com/office/powerpoint/2010/main" val="3331923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3D6A9-6830-F018-9239-ED9EB5563970}"/>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6BBC7566-4C97-9C8D-22FB-7B7083166CEB}"/>
              </a:ext>
            </a:extLst>
          </p:cNvPr>
          <p:cNvSpPr>
            <a:spLocks noGrp="1"/>
          </p:cNvSpPr>
          <p:nvPr>
            <p:ph type="body" sz="quarter" idx="32"/>
          </p:nvPr>
        </p:nvSpPr>
        <p:spPr>
          <a:xfrm>
            <a:off x="617152" y="4135558"/>
            <a:ext cx="6541269" cy="5494217"/>
          </a:xfrm>
        </p:spPr>
        <p:txBody>
          <a:bodyPr numCol="1"/>
          <a:lstStyle/>
          <a:p>
            <a:pPr>
              <a:lnSpc>
                <a:spcPct val="100000"/>
              </a:lnSpc>
            </a:pPr>
            <a:r>
              <a:rPr lang="en-US"/>
              <a:t>Þar sem ferðaþjónustan færist í átt að ekta og umhverfisvænni upplifunum, tekur Epic Stays forystuna. Með því að kynna einstakar, sjálfbærar og dýrmætar gistimöguleika erum við ekki bara að fylla í eyðu – við erum að skapa eitthvað nýtt.</a:t>
            </a:r>
            <a:endParaRPr lang="en-US" sz="1400">
              <a:solidFill>
                <a:schemeClr val="tx1">
                  <a:lumMod val="75000"/>
                  <a:lumOff val="25000"/>
                </a:schemeClr>
              </a:solidFill>
            </a:endParaRPr>
          </a:p>
          <a:p>
            <a:pPr>
              <a:lnSpc>
                <a:spcPct val="100000"/>
              </a:lnSpc>
            </a:pPr>
            <a:endParaRPr lang="en-US"/>
          </a:p>
          <a:p>
            <a:pPr>
              <a:lnSpc>
                <a:spcPct val="100000"/>
              </a:lnSpc>
            </a:pPr>
            <a:r>
              <a:rPr lang="en-US" sz="1400">
                <a:solidFill>
                  <a:schemeClr val="tx1">
                    <a:lumMod val="75000"/>
                    <a:lumOff val="25000"/>
                  </a:schemeClr>
                </a:solidFill>
              </a:rPr>
              <a:t>Þar sem ferðaþjónustan í Evrópu heldur áfram að vaxa með vaxandi og eldri mannfjölda, hefur eftirspurnin eftir öðrum gistimöguleikum aukist verulega á árunum eftir Covid, knúin áfram af breyttum ferðavenjum og umhverfisáhrifum fjöldaferðaþjónustu. Margir ferðamenn leita nú eftir einstökum, </a:t>
            </a:r>
            <a:r>
              <a:rPr lang="en-US" sz="1400" err="1">
                <a:solidFill>
                  <a:schemeClr val="tx1">
                    <a:lumMod val="75000"/>
                    <a:lumOff val="25000"/>
                  </a:schemeClr>
                </a:solidFill>
              </a:rPr>
              <a:t>persónulegum </a:t>
            </a:r>
            <a:r>
              <a:rPr lang="en-US" sz="1400">
                <a:solidFill>
                  <a:schemeClr val="tx1">
                    <a:lumMod val="75000"/>
                    <a:lumOff val="25000"/>
                  </a:schemeClr>
                </a:solidFill>
              </a:rPr>
              <a:t>upplifunum sem eru frábrugðnar hefðbundnu hótelkerfi. Valkostir eins og vistvæn gistihús, búgarðsgestir og óvenjulegar eignir – allt frá viti á Írlandi til hlöðu á Íslandi – bjóða upp á sjálfbærari og ekta tengingu við staðbundna menningu og umhverfi. </a:t>
            </a:r>
          </a:p>
          <a:p>
            <a:pPr>
              <a:lnSpc>
                <a:spcPct val="100000"/>
              </a:lnSpc>
            </a:pPr>
            <a:endParaRPr lang="en-US" sz="1400">
              <a:solidFill>
                <a:schemeClr val="tx1">
                  <a:lumMod val="75000"/>
                  <a:lumOff val="25000"/>
                </a:schemeClr>
              </a:solidFill>
            </a:endParaRPr>
          </a:p>
          <a:p>
            <a:pPr>
              <a:lnSpc>
                <a:spcPct val="100000"/>
              </a:lnSpc>
            </a:pPr>
            <a:r>
              <a:rPr lang="en-US" sz="1400">
                <a:solidFill>
                  <a:schemeClr val="tx1">
                    <a:lumMod val="75000"/>
                    <a:lumOff val="25000"/>
                  </a:schemeClr>
                </a:solidFill>
              </a:rPr>
              <a:t>Auk þess hefur vöxtur stafrænnar flökkunar og fjarvinnu aukið eftirspurn eftir gististöðum sem henta fyrir lengri dvöl og annað ferðatempo. Þessi þróun getur dregið úr álagi á ofbyggða ferðamannastaði, dreift efnahagslegum ábata jafnar á milli svæða og stuðlað að ábyrgari, sjálfbærari ferðamannastefnu um alla Evrópu</a:t>
            </a:r>
            <a:r>
              <a:rPr lang="en-US"/>
              <a:t>. Epic Stays er í fararbroddi þessa hreyfingar og styrkir valkosti í gistingu sem hafa raunveruleg áhrif – á staðbundinn efnahag, umhverfið og upplifun ferðamanna sjálfa.</a:t>
            </a:r>
            <a:endParaRPr lang="en-GB" sz="1400">
              <a:solidFill>
                <a:schemeClr val="tx1">
                  <a:lumMod val="75000"/>
                  <a:lumOff val="25000"/>
                </a:schemeClr>
              </a:solidFill>
            </a:endParaRPr>
          </a:p>
          <a:p>
            <a:pPr>
              <a:lnSpc>
                <a:spcPct val="100000"/>
              </a:lnSpc>
            </a:pPr>
            <a:endParaRPr lang="en-IE" sz="1400">
              <a:solidFill>
                <a:schemeClr val="tx1">
                  <a:lumMod val="85000"/>
                  <a:lumOff val="15000"/>
                </a:schemeClr>
              </a:solidFill>
              <a:latin typeface="Calibri"/>
              <a:ea typeface="Open Sans"/>
              <a:cs typeface="Calibri"/>
            </a:endParaRPr>
          </a:p>
          <a:p>
            <a:endParaRPr lang="en-US"/>
          </a:p>
        </p:txBody>
      </p:sp>
      <p:sp>
        <p:nvSpPr>
          <p:cNvPr id="28" name="Text Placeholder 27">
            <a:extLst>
              <a:ext uri="{FF2B5EF4-FFF2-40B4-BE49-F238E27FC236}">
                <a16:creationId xmlns:a16="http://schemas.microsoft.com/office/drawing/2014/main" id="{001CA686-C490-16BF-3AD7-A28D2DDF680F}"/>
              </a:ext>
            </a:extLst>
          </p:cNvPr>
          <p:cNvSpPr>
            <a:spLocks noGrp="1"/>
          </p:cNvSpPr>
          <p:nvPr>
            <p:ph type="body" sz="quarter" idx="18"/>
          </p:nvPr>
        </p:nvSpPr>
        <p:spPr>
          <a:xfrm>
            <a:off x="203200" y="851515"/>
            <a:ext cx="3236685" cy="2006105"/>
          </a:xfrm>
        </p:spPr>
        <p:txBody>
          <a:bodyPr/>
          <a:lstStyle/>
          <a:p>
            <a:r>
              <a:rPr lang="en-US" dirty="0">
                <a:latin typeface="Calibri"/>
                <a:ea typeface="Calibri"/>
                <a:cs typeface="Calibri"/>
              </a:rPr>
              <a:t>FYRIR HVERN ER EPÍSK DVÖL HÖNNUÐ?</a:t>
            </a:r>
            <a:endParaRPr lang="en-US" dirty="0">
              <a:solidFill>
                <a:srgbClr val="000000"/>
              </a:solidFill>
              <a:latin typeface="Calibri"/>
              <a:ea typeface="Calibri"/>
              <a:cs typeface="Calibri"/>
            </a:endParaRPr>
          </a:p>
          <a:p>
            <a:endParaRPr lang="en-US" dirty="0"/>
          </a:p>
          <a:p>
            <a:r>
              <a:rPr lang="en-US" sz="2400" dirty="0">
                <a:latin typeface="Calibri"/>
                <a:ea typeface="Calibri"/>
                <a:cs typeface="Calibri"/>
              </a:rPr>
              <a:t>(ÖÐRUVÍSI GISTING Í EVRÓPU)</a:t>
            </a:r>
          </a:p>
          <a:p>
            <a:endParaRPr lang="en-US" sz="2400" dirty="0">
              <a:latin typeface="Calibri"/>
              <a:ea typeface="Open Sans"/>
              <a:cs typeface="Calibri"/>
            </a:endParaRPr>
          </a:p>
          <a:p>
            <a:endParaRPr lang="en-US" dirty="0"/>
          </a:p>
        </p:txBody>
      </p:sp>
      <p:sp>
        <p:nvSpPr>
          <p:cNvPr id="16" name="Slide Number Placeholder 15">
            <a:extLst>
              <a:ext uri="{FF2B5EF4-FFF2-40B4-BE49-F238E27FC236}">
                <a16:creationId xmlns:a16="http://schemas.microsoft.com/office/drawing/2014/main" id="{9FBDE719-0FA6-7068-DDE9-136AB8C2F96A}"/>
              </a:ext>
            </a:extLst>
          </p:cNvPr>
          <p:cNvSpPr>
            <a:spLocks noGrp="1"/>
          </p:cNvSpPr>
          <p:nvPr>
            <p:ph type="sldNum" sz="quarter" idx="4"/>
          </p:nvPr>
        </p:nvSpPr>
        <p:spPr/>
        <p:txBody>
          <a:bodyPr/>
          <a:lstStyle/>
          <a:p>
            <a:fld id="{9C527BFA-2C0E-4CEC-B6A5-913A56FEF4B4}" type="slidenum">
              <a:rPr lang="fr-CA" smtClean="0"/>
              <a:t>14</a:t>
            </a:fld>
            <a:endParaRPr lang="fr-CA"/>
          </a:p>
        </p:txBody>
      </p:sp>
      <p:sp>
        <p:nvSpPr>
          <p:cNvPr id="2" name="Text Placeholder 1">
            <a:extLst>
              <a:ext uri="{FF2B5EF4-FFF2-40B4-BE49-F238E27FC236}">
                <a16:creationId xmlns:a16="http://schemas.microsoft.com/office/drawing/2014/main" id="{A0280B81-5E58-476A-31DA-3685A641629F}"/>
              </a:ext>
            </a:extLst>
          </p:cNvPr>
          <p:cNvSpPr>
            <a:spLocks noGrp="1"/>
          </p:cNvSpPr>
          <p:nvPr>
            <p:ph type="body" sz="quarter" idx="65"/>
          </p:nvPr>
        </p:nvSpPr>
        <p:spPr/>
        <p:txBody>
          <a:bodyPr/>
          <a:lstStyle/>
          <a:p>
            <a:r>
              <a:rPr lang="en-IE"/>
              <a:t>Karavönn í Evrópsku mataræðisáfangastað, Írlandi</a:t>
            </a:r>
            <a:endParaRPr lang="en-GB"/>
          </a:p>
        </p:txBody>
      </p:sp>
      <p:pic>
        <p:nvPicPr>
          <p:cNvPr id="4" name="Picture Placeholder 3" descr="A red camper parked in front of a building&#10;&#10;Description automatically generated">
            <a:extLst>
              <a:ext uri="{FF2B5EF4-FFF2-40B4-BE49-F238E27FC236}">
                <a16:creationId xmlns:a16="http://schemas.microsoft.com/office/drawing/2014/main" id="{42D9BA48-3275-BE03-42FF-6D2BE53E462E}"/>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a:stretch>
            <a:fillRect/>
          </a:stretch>
        </p:blipFill>
        <p:spPr>
          <a:xfrm>
            <a:off x="4449763" y="8351838"/>
            <a:ext cx="2690812" cy="2555875"/>
          </a:xfrm>
        </p:spPr>
      </p:pic>
      <p:sp>
        <p:nvSpPr>
          <p:cNvPr id="5" name="Text Placeholder 10">
            <a:extLst>
              <a:ext uri="{FF2B5EF4-FFF2-40B4-BE49-F238E27FC236}">
                <a16:creationId xmlns:a16="http://schemas.microsoft.com/office/drawing/2014/main" id="{2F715C82-FD72-D46E-54B4-64CF25C43547}"/>
              </a:ext>
            </a:extLst>
          </p:cNvPr>
          <p:cNvSpPr>
            <a:spLocks noGrp="1"/>
          </p:cNvSpPr>
          <p:nvPr>
            <p:ph type="body" sz="quarter" idx="33"/>
          </p:nvPr>
        </p:nvSpPr>
        <p:spPr>
          <a:xfrm>
            <a:off x="617152" y="3310078"/>
            <a:ext cx="6421322" cy="2464200"/>
          </a:xfrm>
        </p:spPr>
        <p:txBody>
          <a:bodyPr/>
          <a:lstStyle/>
          <a:p>
            <a:r>
              <a:rPr lang="en-US" sz="1600"/>
              <a:t>Þetta verkefni tekur á raunverulegri þörf: gistilandslag Evrópu er undir álagi, þar sem hefðbundnar lausnir eiga oft erfitt með að mæta eftirspurn, sérstaklega eftir COVID.</a:t>
            </a:r>
            <a:endParaRPr lang="en-IE" sz="1600"/>
          </a:p>
        </p:txBody>
      </p:sp>
    </p:spTree>
    <p:extLst>
      <p:ext uri="{BB962C8B-B14F-4D97-AF65-F5344CB8AC3E}">
        <p14:creationId xmlns:p14="http://schemas.microsoft.com/office/powerpoint/2010/main" val="303041546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E7FD8E8-BDE6-2A08-F907-9F1B3C439309}"/>
              </a:ext>
            </a:extLst>
          </p:cNvPr>
          <p:cNvPicPr>
            <a:picLocks noGrp="1" noChangeAspect="1"/>
          </p:cNvPicPr>
          <p:nvPr>
            <p:ph type="pic" sz="quarter" idx="80"/>
          </p:nvPr>
        </p:nvPicPr>
        <p:blipFill>
          <a:blip r:embed="rId2">
            <a:extLst>
              <a:ext uri="{28A0092B-C50C-407E-A947-70E740481C1C}">
                <a14:useLocalDpi xmlns:a14="http://schemas.microsoft.com/office/drawing/2010/main" val="0"/>
              </a:ext>
            </a:extLst>
          </a:blip>
          <a:srcRect/>
          <a:stretch/>
        </p:blipFill>
        <p:spPr/>
      </p:pic>
      <p:sp>
        <p:nvSpPr>
          <p:cNvPr id="3" name="Text Placeholder 2">
            <a:extLst>
              <a:ext uri="{FF2B5EF4-FFF2-40B4-BE49-F238E27FC236}">
                <a16:creationId xmlns:a16="http://schemas.microsoft.com/office/drawing/2014/main" id="{6F96949B-BC8C-B051-A646-6A8A50BA8DEC}"/>
              </a:ext>
            </a:extLst>
          </p:cNvPr>
          <p:cNvSpPr>
            <a:spLocks noGrp="1"/>
          </p:cNvSpPr>
          <p:nvPr>
            <p:ph type="body" sz="quarter" idx="42"/>
          </p:nvPr>
        </p:nvSpPr>
        <p:spPr/>
        <p:txBody>
          <a:bodyPr/>
          <a:lstStyle/>
          <a:p>
            <a:r>
              <a:rPr lang="en-GB"/>
              <a:t>Ítalía</a:t>
            </a:r>
          </a:p>
        </p:txBody>
      </p:sp>
      <p:sp>
        <p:nvSpPr>
          <p:cNvPr id="4" name="Text Placeholder 3">
            <a:extLst>
              <a:ext uri="{FF2B5EF4-FFF2-40B4-BE49-F238E27FC236}">
                <a16:creationId xmlns:a16="http://schemas.microsoft.com/office/drawing/2014/main" id="{F2773B1D-8DB8-3B13-AEF1-3BF0144C4A43}"/>
              </a:ext>
            </a:extLst>
          </p:cNvPr>
          <p:cNvSpPr>
            <a:spLocks noGrp="1"/>
          </p:cNvSpPr>
          <p:nvPr>
            <p:ph type="body" sz="quarter" idx="76"/>
          </p:nvPr>
        </p:nvSpPr>
        <p:spPr/>
        <p:txBody>
          <a:bodyPr/>
          <a:lstStyle/>
          <a:p>
            <a:r>
              <a:rPr lang="en-GB"/>
              <a:t>Ljósmynd: Trulli Holiday Albergo Diffuso, Ítalía</a:t>
            </a:r>
          </a:p>
        </p:txBody>
      </p:sp>
      <p:pic>
        <p:nvPicPr>
          <p:cNvPr id="9" name="Picture Placeholder 8">
            <a:extLst>
              <a:ext uri="{FF2B5EF4-FFF2-40B4-BE49-F238E27FC236}">
                <a16:creationId xmlns:a16="http://schemas.microsoft.com/office/drawing/2014/main" id="{C0073CE4-EF25-E499-569E-C5A3E9DF956F}"/>
              </a:ext>
            </a:extLst>
          </p:cNvPr>
          <p:cNvPicPr>
            <a:picLocks noGrp="1" noChangeAspect="1"/>
          </p:cNvPicPr>
          <p:nvPr>
            <p:ph type="pic" sz="quarter" idx="78"/>
          </p:nvPr>
        </p:nvPicPr>
        <p:blipFill rotWithShape="1">
          <a:blip r:embed="rId3">
            <a:extLst>
              <a:ext uri="{28A0092B-C50C-407E-A947-70E740481C1C}">
                <a14:useLocalDpi xmlns:a14="http://schemas.microsoft.com/office/drawing/2010/main" val="0"/>
              </a:ext>
            </a:extLst>
          </a:blip>
          <a:srcRect t="-161"/>
          <a:stretch/>
        </p:blipFill>
        <p:spPr>
          <a:xfrm>
            <a:off x="0" y="-1"/>
            <a:ext cx="3485072" cy="7232073"/>
          </a:xfrm>
        </p:spPr>
      </p:pic>
      <p:pic>
        <p:nvPicPr>
          <p:cNvPr id="11" name="Picture Placeholder 10">
            <a:extLst>
              <a:ext uri="{FF2B5EF4-FFF2-40B4-BE49-F238E27FC236}">
                <a16:creationId xmlns:a16="http://schemas.microsoft.com/office/drawing/2014/main" id="{55D6D525-8BC1-80A8-7579-CB5529197DC2}"/>
              </a:ext>
            </a:extLst>
          </p:cNvPr>
          <p:cNvPicPr>
            <a:picLocks noGrp="1" noChangeAspect="1"/>
          </p:cNvPicPr>
          <p:nvPr>
            <p:ph type="pic" sz="quarter" idx="74"/>
          </p:nvPr>
        </p:nvPicPr>
        <p:blipFill>
          <a:blip r:embed="rId4">
            <a:extLst>
              <a:ext uri="{28A0092B-C50C-407E-A947-70E740481C1C}">
                <a14:useLocalDpi xmlns:a14="http://schemas.microsoft.com/office/drawing/2010/main" val="0"/>
              </a:ext>
            </a:extLst>
          </a:blip>
          <a:srcRect/>
          <a:stretch>
            <a:fillRect/>
          </a:stretch>
        </p:blipFill>
        <p:spPr/>
      </p:pic>
      <p:pic>
        <p:nvPicPr>
          <p:cNvPr id="15" name="Picture Placeholder 14">
            <a:extLst>
              <a:ext uri="{FF2B5EF4-FFF2-40B4-BE49-F238E27FC236}">
                <a16:creationId xmlns:a16="http://schemas.microsoft.com/office/drawing/2014/main" id="{2E5BCA31-5784-962F-A12B-15E16F69A61B}"/>
              </a:ext>
            </a:extLst>
          </p:cNvPr>
          <p:cNvPicPr>
            <a:picLocks noGrp="1" noChangeAspect="1"/>
          </p:cNvPicPr>
          <p:nvPr>
            <p:ph type="pic" sz="quarter" idx="79"/>
          </p:nvPr>
        </p:nvPicPr>
        <p:blipFill>
          <a:blip r:embed="rId5">
            <a:extLst>
              <a:ext uri="{28A0092B-C50C-407E-A947-70E740481C1C}">
                <a14:useLocalDpi xmlns:a14="http://schemas.microsoft.com/office/drawing/2010/main" val="0"/>
              </a:ext>
            </a:extLst>
          </a:blip>
          <a:srcRect/>
          <a:stretch>
            <a:fillRect/>
          </a:stretch>
        </p:blipFill>
        <p:spPr/>
      </p:pic>
      <p:pic>
        <p:nvPicPr>
          <p:cNvPr id="16" name="Picture 15">
            <a:extLst>
              <a:ext uri="{FF2B5EF4-FFF2-40B4-BE49-F238E27FC236}">
                <a16:creationId xmlns:a16="http://schemas.microsoft.com/office/drawing/2014/main" id="{E030DC03-F534-E94E-3210-BE04FB47D54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72477" y="2945192"/>
            <a:ext cx="603098" cy="368786"/>
          </a:xfrm>
          <a:prstGeom prst="rect">
            <a:avLst/>
          </a:prstGeom>
        </p:spPr>
      </p:pic>
    </p:spTree>
    <p:extLst>
      <p:ext uri="{BB962C8B-B14F-4D97-AF65-F5344CB8AC3E}">
        <p14:creationId xmlns:p14="http://schemas.microsoft.com/office/powerpoint/2010/main" val="4196160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a:extLst>
              <a:ext uri="{FF2B5EF4-FFF2-40B4-BE49-F238E27FC236}">
                <a16:creationId xmlns:a16="http://schemas.microsoft.com/office/drawing/2014/main" id="{0ED26F46-0EF9-DA45-DA34-DDE350794F69}"/>
              </a:ext>
            </a:extLst>
          </p:cNvPr>
          <p:cNvPicPr>
            <a:picLocks noGrp="1" noChangeAspect="1"/>
          </p:cNvPicPr>
          <p:nvPr>
            <p:ph type="pic" sz="quarter" idx="80"/>
          </p:nvPr>
        </p:nvPicPr>
        <p:blipFill>
          <a:blip r:embed="rId2">
            <a:extLst>
              <a:ext uri="{28A0092B-C50C-407E-A947-70E740481C1C}">
                <a14:useLocalDpi xmlns:a14="http://schemas.microsoft.com/office/drawing/2010/main" val="0"/>
              </a:ext>
            </a:extLst>
          </a:blip>
          <a:srcRect/>
          <a:stretch/>
        </p:blipFill>
        <p:spPr/>
      </p:pic>
      <p:sp>
        <p:nvSpPr>
          <p:cNvPr id="3" name="Text Placeholder 2">
            <a:extLst>
              <a:ext uri="{FF2B5EF4-FFF2-40B4-BE49-F238E27FC236}">
                <a16:creationId xmlns:a16="http://schemas.microsoft.com/office/drawing/2014/main" id="{FC4E0DF3-592F-3458-503E-F1152DE5FDBD}"/>
              </a:ext>
            </a:extLst>
          </p:cNvPr>
          <p:cNvSpPr>
            <a:spLocks noGrp="1"/>
          </p:cNvSpPr>
          <p:nvPr>
            <p:ph type="body" sz="quarter" idx="42"/>
          </p:nvPr>
        </p:nvSpPr>
        <p:spPr/>
        <p:txBody>
          <a:bodyPr/>
          <a:lstStyle/>
          <a:p>
            <a:pPr marL="0" indent="0" defTabSz="777514" rtl="0" eaLnBrk="1" latinLnBrk="0" hangingPunct="1">
              <a:lnSpc>
                <a:spcPct val="100000"/>
              </a:lnSpc>
              <a:spcBef>
                <a:spcPts val="0"/>
              </a:spcBef>
              <a:buFont typeface="Arial" panose="020B0604020202020204" pitchFamily="34" charset="0"/>
              <a:buNone/>
            </a:pPr>
            <a:r>
              <a:rPr lang="en-GB"/>
              <a:t>HOLLAND</a:t>
            </a:r>
          </a:p>
        </p:txBody>
      </p:sp>
      <p:sp>
        <p:nvSpPr>
          <p:cNvPr id="21" name="Text Placeholder 20">
            <a:extLst>
              <a:ext uri="{FF2B5EF4-FFF2-40B4-BE49-F238E27FC236}">
                <a16:creationId xmlns:a16="http://schemas.microsoft.com/office/drawing/2014/main" id="{E9183038-CA9D-78D6-3454-21C11B790859}"/>
              </a:ext>
            </a:extLst>
          </p:cNvPr>
          <p:cNvSpPr>
            <a:spLocks noGrp="1"/>
          </p:cNvSpPr>
          <p:nvPr>
            <p:ph type="body" sz="quarter" idx="76"/>
          </p:nvPr>
        </p:nvSpPr>
        <p:spPr/>
        <p:txBody>
          <a:bodyPr>
            <a:normAutofit/>
          </a:bodyPr>
          <a:lstStyle/>
          <a:p>
            <a:r>
              <a:rPr lang="en-GB"/>
              <a:t>Ljósmynd: BUNK Hotel Amsterdam, Niðurlönd</a:t>
            </a:r>
          </a:p>
        </p:txBody>
      </p:sp>
      <p:pic>
        <p:nvPicPr>
          <p:cNvPr id="29" name="Picture Placeholder 28">
            <a:extLst>
              <a:ext uri="{FF2B5EF4-FFF2-40B4-BE49-F238E27FC236}">
                <a16:creationId xmlns:a16="http://schemas.microsoft.com/office/drawing/2014/main" id="{1451E29E-8BF0-1115-4264-69B696D84ADF}"/>
              </a:ext>
            </a:extLst>
          </p:cNvPr>
          <p:cNvPicPr>
            <a:picLocks noGrp="1" noChangeAspect="1"/>
          </p:cNvPicPr>
          <p:nvPr>
            <p:ph type="pic" sz="quarter" idx="77"/>
          </p:nvPr>
        </p:nvPicPr>
        <p:blipFill>
          <a:blip r:embed="rId3">
            <a:extLst>
              <a:ext uri="{28A0092B-C50C-407E-A947-70E740481C1C}">
                <a14:useLocalDpi xmlns:a14="http://schemas.microsoft.com/office/drawing/2010/main" val="0"/>
              </a:ext>
            </a:extLst>
          </a:blip>
          <a:srcRect/>
          <a:stretch/>
        </p:blipFill>
        <p:spPr/>
      </p:pic>
      <p:pic>
        <p:nvPicPr>
          <p:cNvPr id="27" name="Picture Placeholder 26">
            <a:extLst>
              <a:ext uri="{FF2B5EF4-FFF2-40B4-BE49-F238E27FC236}">
                <a16:creationId xmlns:a16="http://schemas.microsoft.com/office/drawing/2014/main" id="{4AD17B00-532A-8B76-1A88-BA2EDCA082FE}"/>
              </a:ext>
            </a:extLst>
          </p:cNvPr>
          <p:cNvPicPr>
            <a:picLocks noGrp="1" noChangeAspect="1"/>
          </p:cNvPicPr>
          <p:nvPr>
            <p:ph type="pic" sz="quarter" idx="78"/>
          </p:nvPr>
        </p:nvPicPr>
        <p:blipFill>
          <a:blip r:embed="rId4">
            <a:extLst>
              <a:ext uri="{28A0092B-C50C-407E-A947-70E740481C1C}">
                <a14:useLocalDpi xmlns:a14="http://schemas.microsoft.com/office/drawing/2010/main" val="0"/>
              </a:ext>
            </a:extLst>
          </a:blip>
          <a:srcRect/>
          <a:stretch/>
        </p:blipFill>
        <p:spPr/>
      </p:pic>
      <p:pic>
        <p:nvPicPr>
          <p:cNvPr id="31" name="Picture Placeholder 30">
            <a:extLst>
              <a:ext uri="{FF2B5EF4-FFF2-40B4-BE49-F238E27FC236}">
                <a16:creationId xmlns:a16="http://schemas.microsoft.com/office/drawing/2014/main" id="{CB709FBB-A42A-ACE8-3B12-088525F4917C}"/>
              </a:ext>
            </a:extLst>
          </p:cNvPr>
          <p:cNvPicPr>
            <a:picLocks noGrp="1" noChangeAspect="1"/>
          </p:cNvPicPr>
          <p:nvPr>
            <p:ph type="pic" sz="quarter" idx="74"/>
          </p:nvPr>
        </p:nvPicPr>
        <p:blipFill>
          <a:blip r:embed="rId5">
            <a:extLst>
              <a:ext uri="{28A0092B-C50C-407E-A947-70E740481C1C}">
                <a14:useLocalDpi xmlns:a14="http://schemas.microsoft.com/office/drawing/2010/main" val="0"/>
              </a:ext>
            </a:extLst>
          </a:blip>
          <a:srcRect/>
          <a:stretch/>
        </p:blipFill>
        <p:spPr/>
      </p:pic>
      <p:pic>
        <p:nvPicPr>
          <p:cNvPr id="33" name="Picture Placeholder 32">
            <a:extLst>
              <a:ext uri="{FF2B5EF4-FFF2-40B4-BE49-F238E27FC236}">
                <a16:creationId xmlns:a16="http://schemas.microsoft.com/office/drawing/2014/main" id="{8B13E970-5DEE-2B5F-5B20-189F2E5E58C8}"/>
              </a:ext>
            </a:extLst>
          </p:cNvPr>
          <p:cNvPicPr>
            <a:picLocks noGrp="1" noChangeAspect="1"/>
          </p:cNvPicPr>
          <p:nvPr>
            <p:ph type="pic" sz="quarter" idx="79"/>
          </p:nvPr>
        </p:nvPicPr>
        <p:blipFill>
          <a:blip r:embed="rId6">
            <a:extLst>
              <a:ext uri="{28A0092B-C50C-407E-A947-70E740481C1C}">
                <a14:useLocalDpi xmlns:a14="http://schemas.microsoft.com/office/drawing/2010/main" val="0"/>
              </a:ext>
            </a:extLst>
          </a:blip>
          <a:srcRect/>
          <a:stretch/>
        </p:blipFill>
        <p:spPr/>
      </p:pic>
      <p:pic>
        <p:nvPicPr>
          <p:cNvPr id="4" name="Picture 3">
            <a:extLst>
              <a:ext uri="{FF2B5EF4-FFF2-40B4-BE49-F238E27FC236}">
                <a16:creationId xmlns:a16="http://schemas.microsoft.com/office/drawing/2014/main" id="{8502E994-A90E-D994-BBB4-9FA41FEAA17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161596" y="2945192"/>
            <a:ext cx="614643" cy="368786"/>
          </a:xfrm>
          <a:prstGeom prst="rect">
            <a:avLst/>
          </a:prstGeom>
        </p:spPr>
      </p:pic>
    </p:spTree>
    <p:extLst>
      <p:ext uri="{BB962C8B-B14F-4D97-AF65-F5344CB8AC3E}">
        <p14:creationId xmlns:p14="http://schemas.microsoft.com/office/powerpoint/2010/main" val="2803443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30">
            <a:extLst>
              <a:ext uri="{FF2B5EF4-FFF2-40B4-BE49-F238E27FC236}">
                <a16:creationId xmlns:a16="http://schemas.microsoft.com/office/drawing/2014/main" id="{3E556301-9C0E-CFA0-957F-622469BB3933}"/>
              </a:ext>
            </a:extLst>
          </p:cNvPr>
          <p:cNvSpPr/>
          <p:nvPr/>
        </p:nvSpPr>
        <p:spPr>
          <a:xfrm>
            <a:off x="2612370" y="3398501"/>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64AFAF"/>
          </a:solidFill>
          <a:ln w="3349" cap="flat">
            <a:noFill/>
            <a:prstDash val="solid"/>
            <a:miter/>
          </a:ln>
        </p:spPr>
        <p:txBody>
          <a:bodyPr rtlCol="0" anchor="ctr"/>
          <a:lstStyle/>
          <a:p>
            <a:endParaRPr lang="en-GB"/>
          </a:p>
        </p:txBody>
      </p:sp>
      <p:sp>
        <p:nvSpPr>
          <p:cNvPr id="4" name="Text Placeholder 3">
            <a:extLst>
              <a:ext uri="{FF2B5EF4-FFF2-40B4-BE49-F238E27FC236}">
                <a16:creationId xmlns:a16="http://schemas.microsoft.com/office/drawing/2014/main" id="{D10D59F8-E5D9-98DE-32D7-151E840938E8}"/>
              </a:ext>
            </a:extLst>
          </p:cNvPr>
          <p:cNvSpPr>
            <a:spLocks noGrp="1"/>
          </p:cNvSpPr>
          <p:nvPr>
            <p:ph type="body" sz="quarter" idx="44"/>
          </p:nvPr>
        </p:nvSpPr>
        <p:spPr/>
        <p:txBody>
          <a:bodyPr>
            <a:noAutofit/>
          </a:bodyPr>
          <a:lstStyle/>
          <a:p>
            <a:pPr>
              <a:defRPr/>
            </a:pPr>
            <a:r>
              <a:rPr kumimoji="0" lang="en-US" sz="2600" b="0" i="0" u="none" strike="noStrike" kern="1200" cap="none"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www.epicstays.eu</a:t>
            </a:r>
          </a:p>
        </p:txBody>
      </p:sp>
      <p:sp>
        <p:nvSpPr>
          <p:cNvPr id="27" name="Text Placeholder 26">
            <a:extLst>
              <a:ext uri="{FF2B5EF4-FFF2-40B4-BE49-F238E27FC236}">
                <a16:creationId xmlns:a16="http://schemas.microsoft.com/office/drawing/2014/main" id="{52CE69A6-26A1-AB3C-CAB2-6CED16199076}"/>
              </a:ext>
            </a:extLst>
          </p:cNvPr>
          <p:cNvSpPr>
            <a:spLocks noGrp="1"/>
          </p:cNvSpPr>
          <p:nvPr>
            <p:ph type="body" sz="quarter" idx="17"/>
          </p:nvPr>
        </p:nvSpPr>
        <p:spPr/>
        <p:txBody>
          <a:bodyPr>
            <a:normAutofit lnSpcReduction="10000"/>
          </a:bodyPr>
          <a:lstStyle/>
          <a:p>
            <a:r>
              <a:rPr lang="en-US" cap="all"/>
              <a:t>Fylgdu ferðalaginu okkar</a:t>
            </a:r>
          </a:p>
        </p:txBody>
      </p:sp>
      <p:sp>
        <p:nvSpPr>
          <p:cNvPr id="42" name="Text Placeholder 41">
            <a:extLst>
              <a:ext uri="{FF2B5EF4-FFF2-40B4-BE49-F238E27FC236}">
                <a16:creationId xmlns:a16="http://schemas.microsoft.com/office/drawing/2014/main" id="{2AE4AD13-FDD6-10FC-DEB2-B33210E4D578}"/>
              </a:ext>
            </a:extLst>
          </p:cNvPr>
          <p:cNvSpPr>
            <a:spLocks noGrp="1"/>
          </p:cNvSpPr>
          <p:nvPr>
            <p:ph type="body" sz="quarter" idx="4294967295"/>
          </p:nvPr>
        </p:nvSpPr>
        <p:spPr>
          <a:xfrm>
            <a:off x="3556000" y="3513138"/>
            <a:ext cx="4219575" cy="1833562"/>
          </a:xfrm>
        </p:spPr>
        <p:txBody>
          <a:bodyPr/>
          <a:lstStyle/>
          <a:p>
            <a:r>
              <a:rPr lang="en-US"/>
              <a:t>Smelltu til að skrifa</a:t>
            </a:r>
          </a:p>
        </p:txBody>
      </p:sp>
      <p:pic>
        <p:nvPicPr>
          <p:cNvPr id="7" name="Picture 6">
            <a:extLst>
              <a:ext uri="{FF2B5EF4-FFF2-40B4-BE49-F238E27FC236}">
                <a16:creationId xmlns:a16="http://schemas.microsoft.com/office/drawing/2014/main" id="{5D712DD3-336F-9FAF-4AF2-4FFF4F89051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090298" y="2300632"/>
            <a:ext cx="4852206" cy="3527907"/>
          </a:xfrm>
          <a:prstGeom prst="rect">
            <a:avLst/>
          </a:prstGeom>
          <a:noFill/>
        </p:spPr>
      </p:pic>
      <p:sp>
        <p:nvSpPr>
          <p:cNvPr id="9" name="Rectangle 8">
            <a:extLst>
              <a:ext uri="{FF2B5EF4-FFF2-40B4-BE49-F238E27FC236}">
                <a16:creationId xmlns:a16="http://schemas.microsoft.com/office/drawing/2014/main" id="{19A35611-9627-9D64-A2A0-9CAFC9E538B7}"/>
              </a:ext>
            </a:extLst>
          </p:cNvPr>
          <p:cNvSpPr/>
          <p:nvPr/>
        </p:nvSpPr>
        <p:spPr>
          <a:xfrm>
            <a:off x="3805622" y="2668686"/>
            <a:ext cx="3442541" cy="2181610"/>
          </a:xfrm>
          <a:prstGeom prst="rect">
            <a:avLst/>
          </a:prstGeom>
          <a:blipFill>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1964FFF-91AD-363E-E6B4-420572CA6D9B}"/>
              </a:ext>
            </a:extLst>
          </p:cNvPr>
          <p:cNvGrpSpPr/>
          <p:nvPr/>
        </p:nvGrpSpPr>
        <p:grpSpPr>
          <a:xfrm>
            <a:off x="5004673" y="8189358"/>
            <a:ext cx="1664680" cy="280842"/>
            <a:chOff x="7284522" y="6786624"/>
            <a:chExt cx="1664680" cy="280842"/>
          </a:xfrm>
        </p:grpSpPr>
        <p:grpSp>
          <p:nvGrpSpPr>
            <p:cNvPr id="11" name="Graphic 45">
              <a:extLst>
                <a:ext uri="{FF2B5EF4-FFF2-40B4-BE49-F238E27FC236}">
                  <a16:creationId xmlns:a16="http://schemas.microsoft.com/office/drawing/2014/main" id="{5D8407F7-9EAF-2FCC-5BCC-9DC5518486BE}"/>
                </a:ext>
              </a:extLst>
            </p:cNvPr>
            <p:cNvGrpSpPr/>
            <p:nvPr/>
          </p:nvGrpSpPr>
          <p:grpSpPr>
            <a:xfrm>
              <a:off x="7630429" y="6786624"/>
              <a:ext cx="280634" cy="280572"/>
              <a:chOff x="1821723" y="601867"/>
              <a:chExt cx="4483030" cy="4482044"/>
            </a:xfrm>
          </p:grpSpPr>
          <p:sp>
            <p:nvSpPr>
              <p:cNvPr id="44" name="Freeform 43">
                <a:extLst>
                  <a:ext uri="{FF2B5EF4-FFF2-40B4-BE49-F238E27FC236}">
                    <a16:creationId xmlns:a16="http://schemas.microsoft.com/office/drawing/2014/main" id="{37660A14-B4A3-33DA-8015-47CD72026B73}"/>
                  </a:ext>
                </a:extLst>
              </p:cNvPr>
              <p:cNvSpPr/>
              <p:nvPr/>
            </p:nvSpPr>
            <p:spPr>
              <a:xfrm>
                <a:off x="1821723" y="601867"/>
                <a:ext cx="4483030" cy="4482044"/>
              </a:xfrm>
              <a:custGeom>
                <a:avLst/>
                <a:gdLst>
                  <a:gd name="connsiteX0" fmla="*/ 4483031 w 4483030"/>
                  <a:gd name="connsiteY0" fmla="*/ 2241022 h 4482044"/>
                  <a:gd name="connsiteX1" fmla="*/ 2241515 w 4483030"/>
                  <a:gd name="connsiteY1" fmla="*/ 4482044 h 4482044"/>
                  <a:gd name="connsiteX2" fmla="*/ 0 w 4483030"/>
                  <a:gd name="connsiteY2" fmla="*/ 2241022 h 4482044"/>
                  <a:gd name="connsiteX3" fmla="*/ 2241515 w 4483030"/>
                  <a:gd name="connsiteY3" fmla="*/ 0 h 4482044"/>
                  <a:gd name="connsiteX4" fmla="*/ 4483031 w 4483030"/>
                  <a:gd name="connsiteY4" fmla="*/ 2241022 h 448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3030" h="4482044">
                    <a:moveTo>
                      <a:pt x="4483031" y="2241022"/>
                    </a:moveTo>
                    <a:cubicBezTo>
                      <a:pt x="4483031" y="3478704"/>
                      <a:pt x="3479470" y="4482044"/>
                      <a:pt x="2241515" y="4482044"/>
                    </a:cubicBezTo>
                    <a:cubicBezTo>
                      <a:pt x="1003560" y="4482044"/>
                      <a:pt x="0" y="3478704"/>
                      <a:pt x="0" y="2241022"/>
                    </a:cubicBezTo>
                    <a:cubicBezTo>
                      <a:pt x="0" y="1003339"/>
                      <a:pt x="1003561" y="0"/>
                      <a:pt x="2241515" y="0"/>
                    </a:cubicBezTo>
                    <a:cubicBezTo>
                      <a:pt x="3479470" y="0"/>
                      <a:pt x="4483031" y="1003339"/>
                      <a:pt x="4483031" y="2241022"/>
                    </a:cubicBezTo>
                    <a:close/>
                  </a:path>
                </a:pathLst>
              </a:custGeom>
              <a:solidFill>
                <a:srgbClr val="EC7C69"/>
              </a:solidFill>
              <a:ln w="4657"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0A35B219-1FDF-C124-DBA1-9B2EAA8411B2}"/>
                  </a:ext>
                </a:extLst>
              </p:cNvPr>
              <p:cNvSpPr/>
              <p:nvPr/>
            </p:nvSpPr>
            <p:spPr>
              <a:xfrm>
                <a:off x="2675709" y="1544506"/>
                <a:ext cx="2775058" cy="2596732"/>
              </a:xfrm>
              <a:custGeom>
                <a:avLst/>
                <a:gdLst>
                  <a:gd name="connsiteX0" fmla="*/ 6805 w 2775058"/>
                  <a:gd name="connsiteY0" fmla="*/ -25 h 2596732"/>
                  <a:gd name="connsiteX1" fmla="*/ 1078223 w 2775058"/>
                  <a:gd name="connsiteY1" fmla="*/ 1432221 h 2596732"/>
                  <a:gd name="connsiteX2" fmla="*/ 52 w 2775058"/>
                  <a:gd name="connsiteY2" fmla="*/ 2596708 h 2596732"/>
                  <a:gd name="connsiteX3" fmla="*/ 242724 w 2775058"/>
                  <a:gd name="connsiteY3" fmla="*/ 2596708 h 2596732"/>
                  <a:gd name="connsiteX4" fmla="*/ 1186682 w 2775058"/>
                  <a:gd name="connsiteY4" fmla="*/ 1577159 h 2596732"/>
                  <a:gd name="connsiteX5" fmla="*/ 1949346 w 2775058"/>
                  <a:gd name="connsiteY5" fmla="*/ 2596708 h 2596732"/>
                  <a:gd name="connsiteX6" fmla="*/ 2775111 w 2775058"/>
                  <a:gd name="connsiteY6" fmla="*/ 2596708 h 2596732"/>
                  <a:gd name="connsiteX7" fmla="*/ 1643387 w 2775058"/>
                  <a:gd name="connsiteY7" fmla="*/ 1083914 h 2596732"/>
                  <a:gd name="connsiteX8" fmla="*/ 2646953 w 2775058"/>
                  <a:gd name="connsiteY8" fmla="*/ -25 h 2596732"/>
                  <a:gd name="connsiteX9" fmla="*/ 2404281 w 2775058"/>
                  <a:gd name="connsiteY9" fmla="*/ -25 h 2596732"/>
                  <a:gd name="connsiteX10" fmla="*/ 1534973 w 2775058"/>
                  <a:gd name="connsiteY10" fmla="*/ 938929 h 2596732"/>
                  <a:gd name="connsiteX11" fmla="*/ 832570 w 2775058"/>
                  <a:gd name="connsiteY11" fmla="*/ -25 h 2596732"/>
                  <a:gd name="connsiteX12" fmla="*/ 6805 w 2775058"/>
                  <a:gd name="connsiteY12" fmla="*/ -25 h 2596732"/>
                  <a:gd name="connsiteX13" fmla="*/ 363665 w 2775058"/>
                  <a:gd name="connsiteY13" fmla="*/ 178668 h 2596732"/>
                  <a:gd name="connsiteX14" fmla="*/ 743017 w 2775058"/>
                  <a:gd name="connsiteY14" fmla="*/ 178668 h 2596732"/>
                  <a:gd name="connsiteX15" fmla="*/ 2418205 w 2775058"/>
                  <a:gd name="connsiteY15" fmla="*/ 2418014 h 2596732"/>
                  <a:gd name="connsiteX16" fmla="*/ 2038852 w 2775058"/>
                  <a:gd name="connsiteY16" fmla="*/ 2418014 h 2596732"/>
                  <a:gd name="connsiteX17" fmla="*/ 363665 w 2775058"/>
                  <a:gd name="connsiteY17" fmla="*/ 178668 h 259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5058" h="2596732">
                    <a:moveTo>
                      <a:pt x="6805" y="-25"/>
                    </a:moveTo>
                    <a:lnTo>
                      <a:pt x="1078223" y="1432221"/>
                    </a:lnTo>
                    <a:lnTo>
                      <a:pt x="52" y="2596708"/>
                    </a:lnTo>
                    <a:lnTo>
                      <a:pt x="242724" y="2596708"/>
                    </a:lnTo>
                    <a:lnTo>
                      <a:pt x="1186682" y="1577159"/>
                    </a:lnTo>
                    <a:lnTo>
                      <a:pt x="1949346" y="2596708"/>
                    </a:lnTo>
                    <a:lnTo>
                      <a:pt x="2775111" y="2596708"/>
                    </a:lnTo>
                    <a:lnTo>
                      <a:pt x="1643387" y="1083914"/>
                    </a:lnTo>
                    <a:lnTo>
                      <a:pt x="2646953" y="-25"/>
                    </a:lnTo>
                    <a:lnTo>
                      <a:pt x="2404281" y="-25"/>
                    </a:lnTo>
                    <a:lnTo>
                      <a:pt x="1534973" y="938929"/>
                    </a:lnTo>
                    <a:lnTo>
                      <a:pt x="832570" y="-25"/>
                    </a:lnTo>
                    <a:lnTo>
                      <a:pt x="6805" y="-25"/>
                    </a:lnTo>
                    <a:close/>
                    <a:moveTo>
                      <a:pt x="363665" y="178668"/>
                    </a:moveTo>
                    <a:lnTo>
                      <a:pt x="743017" y="178668"/>
                    </a:lnTo>
                    <a:lnTo>
                      <a:pt x="2418205" y="2418014"/>
                    </a:lnTo>
                    <a:lnTo>
                      <a:pt x="2038852" y="2418014"/>
                    </a:lnTo>
                    <a:lnTo>
                      <a:pt x="363665" y="178668"/>
                    </a:lnTo>
                    <a:close/>
                  </a:path>
                </a:pathLst>
              </a:custGeom>
              <a:solidFill>
                <a:srgbClr val="FFFFFF"/>
              </a:solidFill>
              <a:ln w="4657" cap="flat">
                <a:noFill/>
                <a:prstDash val="solid"/>
                <a:miter/>
              </a:ln>
            </p:spPr>
            <p:txBody>
              <a:bodyPr rtlCol="0" anchor="ctr"/>
              <a:lstStyle/>
              <a:p>
                <a:endParaRPr lang="en-GB"/>
              </a:p>
            </p:txBody>
          </p:sp>
        </p:grpSp>
        <p:grpSp>
          <p:nvGrpSpPr>
            <p:cNvPr id="12" name="Graphic 3">
              <a:extLst>
                <a:ext uri="{FF2B5EF4-FFF2-40B4-BE49-F238E27FC236}">
                  <a16:creationId xmlns:a16="http://schemas.microsoft.com/office/drawing/2014/main" id="{C61D4AB9-5AEF-F720-742F-C2F57D6824F1}"/>
                </a:ext>
              </a:extLst>
            </p:cNvPr>
            <p:cNvGrpSpPr/>
            <p:nvPr/>
          </p:nvGrpSpPr>
          <p:grpSpPr>
            <a:xfrm>
              <a:off x="8322660" y="6786624"/>
              <a:ext cx="280634" cy="280634"/>
              <a:chOff x="1950027" y="2499889"/>
              <a:chExt cx="850463" cy="850463"/>
            </a:xfrm>
          </p:grpSpPr>
          <p:sp>
            <p:nvSpPr>
              <p:cNvPr id="22" name="Freeform 21">
                <a:extLst>
                  <a:ext uri="{FF2B5EF4-FFF2-40B4-BE49-F238E27FC236}">
                    <a16:creationId xmlns:a16="http://schemas.microsoft.com/office/drawing/2014/main" id="{94D34500-10A9-E7EC-5B9A-2B15E77F21C1}"/>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23" name="Graphic 3">
                <a:extLst>
                  <a:ext uri="{FF2B5EF4-FFF2-40B4-BE49-F238E27FC236}">
                    <a16:creationId xmlns:a16="http://schemas.microsoft.com/office/drawing/2014/main" id="{85A764C7-3A52-C2CE-7EB9-9EACB9EB69E8}"/>
                  </a:ext>
                </a:extLst>
              </p:cNvPr>
              <p:cNvGrpSpPr/>
              <p:nvPr/>
            </p:nvGrpSpPr>
            <p:grpSpPr>
              <a:xfrm>
                <a:off x="2107521" y="2657382"/>
                <a:ext cx="535476" cy="535477"/>
                <a:chOff x="2107521" y="2657382"/>
                <a:chExt cx="535476" cy="535477"/>
              </a:xfrm>
              <a:solidFill>
                <a:srgbClr val="FFFFFF"/>
              </a:solidFill>
            </p:grpSpPr>
            <p:sp>
              <p:nvSpPr>
                <p:cNvPr id="24" name="Freeform 23">
                  <a:extLst>
                    <a:ext uri="{FF2B5EF4-FFF2-40B4-BE49-F238E27FC236}">
                      <a16:creationId xmlns:a16="http://schemas.microsoft.com/office/drawing/2014/main" id="{1E634815-5C9B-8ADC-8724-4E6E77F1C408}"/>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C5147D4D-F0DC-C490-18CE-DFE5D52E762D}"/>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C0B94BB9-D686-4F4E-8D65-6DB8CD00E204}"/>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13" name="Graphic 3">
              <a:extLst>
                <a:ext uri="{FF2B5EF4-FFF2-40B4-BE49-F238E27FC236}">
                  <a16:creationId xmlns:a16="http://schemas.microsoft.com/office/drawing/2014/main" id="{7FDF3050-C555-0F91-80C0-3EA1437F6497}"/>
                </a:ext>
              </a:extLst>
            </p:cNvPr>
            <p:cNvGrpSpPr/>
            <p:nvPr/>
          </p:nvGrpSpPr>
          <p:grpSpPr>
            <a:xfrm>
              <a:off x="8668568" y="6786624"/>
              <a:ext cx="280634" cy="280634"/>
              <a:chOff x="2998302" y="2499889"/>
              <a:chExt cx="850463" cy="850463"/>
            </a:xfrm>
          </p:grpSpPr>
          <p:sp>
            <p:nvSpPr>
              <p:cNvPr id="20" name="Freeform 19">
                <a:extLst>
                  <a:ext uri="{FF2B5EF4-FFF2-40B4-BE49-F238E27FC236}">
                    <a16:creationId xmlns:a16="http://schemas.microsoft.com/office/drawing/2014/main" id="{3C955470-15A7-9F45-9B27-955C12335919}"/>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7577A76F-CCDE-C3EC-A5E8-43774BDE6B5E}"/>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3">
              <a:extLst>
                <a:ext uri="{FF2B5EF4-FFF2-40B4-BE49-F238E27FC236}">
                  <a16:creationId xmlns:a16="http://schemas.microsoft.com/office/drawing/2014/main" id="{A5F06740-A43C-7804-2D75-B2F7472BAABA}"/>
                </a:ext>
              </a:extLst>
            </p:cNvPr>
            <p:cNvGrpSpPr/>
            <p:nvPr/>
          </p:nvGrpSpPr>
          <p:grpSpPr>
            <a:xfrm>
              <a:off x="7284522" y="6786624"/>
              <a:ext cx="280634" cy="280842"/>
              <a:chOff x="-1196056" y="2499889"/>
              <a:chExt cx="850463" cy="851093"/>
            </a:xfrm>
          </p:grpSpPr>
          <p:sp>
            <p:nvSpPr>
              <p:cNvPr id="18" name="Freeform 17">
                <a:extLst>
                  <a:ext uri="{FF2B5EF4-FFF2-40B4-BE49-F238E27FC236}">
                    <a16:creationId xmlns:a16="http://schemas.microsoft.com/office/drawing/2014/main" id="{FF72C527-0AB6-D943-CDB0-A1233A6A5A7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34F712BA-54AF-6963-9B89-97F78D3FFF28}"/>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5" name="Group 14">
              <a:extLst>
                <a:ext uri="{FF2B5EF4-FFF2-40B4-BE49-F238E27FC236}">
                  <a16:creationId xmlns:a16="http://schemas.microsoft.com/office/drawing/2014/main" id="{44E1DB74-4DC9-A64B-9D7D-A0FFED2395A2}"/>
                </a:ext>
              </a:extLst>
            </p:cNvPr>
            <p:cNvGrpSpPr/>
            <p:nvPr/>
          </p:nvGrpSpPr>
          <p:grpSpPr>
            <a:xfrm>
              <a:off x="7976545" y="6786624"/>
              <a:ext cx="280634" cy="280634"/>
              <a:chOff x="5908590" y="9619516"/>
              <a:chExt cx="280634" cy="280634"/>
            </a:xfrm>
          </p:grpSpPr>
          <p:sp>
            <p:nvSpPr>
              <p:cNvPr id="16" name="Freeform 15">
                <a:extLst>
                  <a:ext uri="{FF2B5EF4-FFF2-40B4-BE49-F238E27FC236}">
                    <a16:creationId xmlns:a16="http://schemas.microsoft.com/office/drawing/2014/main" id="{3020B1EC-32A2-A071-F0B6-A9FECFF3093E}"/>
                  </a:ext>
                </a:extLst>
              </p:cNvPr>
              <p:cNvSpPr/>
              <p:nvPr/>
            </p:nvSpPr>
            <p:spPr>
              <a:xfrm>
                <a:off x="5908590" y="9619516"/>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C7C69"/>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17" name="Graphic 16" descr="World with solid fill">
                <a:extLst>
                  <a:ext uri="{FF2B5EF4-FFF2-40B4-BE49-F238E27FC236}">
                    <a16:creationId xmlns:a16="http://schemas.microsoft.com/office/drawing/2014/main" id="{C1D0F000-4A98-0940-8EBB-00EBFCDEB0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23764" y="9635962"/>
                <a:ext cx="246077" cy="246077"/>
              </a:xfrm>
              <a:prstGeom prst="rect">
                <a:avLst/>
              </a:prstGeom>
            </p:spPr>
          </p:pic>
        </p:grpSp>
      </p:grpSp>
    </p:spTree>
    <p:extLst>
      <p:ext uri="{BB962C8B-B14F-4D97-AF65-F5344CB8AC3E}">
        <p14:creationId xmlns:p14="http://schemas.microsoft.com/office/powerpoint/2010/main" val="3904650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40B17F3-D105-69E6-981E-3D9615BD5E7A}"/>
              </a:ext>
            </a:extLst>
          </p:cNvPr>
          <p:cNvSpPr>
            <a:spLocks noGrp="1"/>
          </p:cNvSpPr>
          <p:nvPr>
            <p:ph type="sldNum" sz="quarter" idx="4294967295"/>
          </p:nvPr>
        </p:nvSpPr>
        <p:spPr>
          <a:xfrm>
            <a:off x="7302500" y="10498138"/>
            <a:ext cx="473075" cy="312737"/>
          </a:xfrm>
        </p:spPr>
        <p:txBody>
          <a:bodyPr/>
          <a:lstStyle/>
          <a:p>
            <a:fld id="{9C527BFA-2C0E-4CEC-B6A5-913A56FEF4B4}" type="slidenum">
              <a:rPr lang="fr-CA" smtClean="0"/>
              <a:t>15</a:t>
            </a:fld>
            <a:endParaRPr lang="fr-CA"/>
          </a:p>
        </p:txBody>
      </p:sp>
      <p:sp>
        <p:nvSpPr>
          <p:cNvPr id="13" name="Text Placeholder 29">
            <a:extLst>
              <a:ext uri="{FF2B5EF4-FFF2-40B4-BE49-F238E27FC236}">
                <a16:creationId xmlns:a16="http://schemas.microsoft.com/office/drawing/2014/main" id="{E5997255-E27C-CD11-C8AD-9DDD67628060}"/>
              </a:ext>
            </a:extLst>
          </p:cNvPr>
          <p:cNvSpPr>
            <a:spLocks noGrp="1"/>
          </p:cNvSpPr>
          <p:nvPr>
            <p:ph type="body" sz="quarter" idx="32"/>
          </p:nvPr>
        </p:nvSpPr>
        <p:spPr>
          <a:xfrm>
            <a:off x="527742" y="3378108"/>
            <a:ext cx="6541269" cy="5494217"/>
          </a:xfrm>
        </p:spPr>
        <p:txBody>
          <a:bodyPr numCol="1"/>
          <a:lstStyle/>
          <a:p>
            <a:pPr>
              <a:lnSpc>
                <a:spcPct val="100000"/>
              </a:lnSpc>
            </a:pPr>
            <a:r>
              <a:rPr lang="en-US" sz="1600" b="1">
                <a:solidFill>
                  <a:srgbClr val="459597"/>
                </a:solidFill>
              </a:rPr>
              <a:t>Epic Stays hraðar einnig svæðisbundinni endurnýjun og þróun í dreifbýli og umbreytir grænu umbreytingunni í einstakt tækifæri til efnahagsvaxtar. Þetta verkefni tekur á helstu þörfum og tækifærum, einkum í dreifbýli Evrópu:</a:t>
            </a:r>
          </a:p>
          <a:p>
            <a:pPr>
              <a:lnSpc>
                <a:spcPct val="100000"/>
              </a:lnSpc>
            </a:pPr>
            <a:endParaRPr lang="en-US"/>
          </a:p>
          <a:p>
            <a:pPr marL="285750" indent="-285750">
              <a:lnSpc>
                <a:spcPct val="100000"/>
              </a:lnSpc>
              <a:buFont typeface="Arial" panose="020B0604020202020204" pitchFamily="34" charset="0"/>
              <a:buChar char="•"/>
            </a:pPr>
            <a:r>
              <a:rPr lang="en-US" b="1">
                <a:solidFill>
                  <a:srgbClr val="E96751"/>
                </a:solidFill>
              </a:rPr>
              <a:t>Óhefðbundnar viðskiptalíkön og sjálfbær atvinnusköpun</a:t>
            </a:r>
            <a:r>
              <a:rPr lang="en-US">
                <a:solidFill>
                  <a:srgbClr val="E96751"/>
                </a:solidFill>
              </a:rPr>
              <a:t>: </a:t>
            </a:r>
            <a:r>
              <a:rPr lang="en-US"/>
              <a:t>Með því að styðja óhefðbundna gistingu býður Epic Stays upp á nýja möguleika fyrir atvinnusköpun í dreifbýli og sjálfbæra starfsemi.</a:t>
            </a:r>
          </a:p>
          <a:p>
            <a:pPr marL="285750" indent="-285750">
              <a:lnSpc>
                <a:spcPct val="100000"/>
              </a:lnSpc>
              <a:buFont typeface="Arial" panose="020B0604020202020204" pitchFamily="34" charset="0"/>
              <a:buChar char="•"/>
            </a:pPr>
            <a:endParaRPr lang="en-US"/>
          </a:p>
          <a:p>
            <a:pPr marL="285750" indent="-285750">
              <a:lnSpc>
                <a:spcPct val="100000"/>
              </a:lnSpc>
              <a:buFont typeface="Arial" panose="020B0604020202020204" pitchFamily="34" charset="0"/>
              <a:buChar char="•"/>
            </a:pPr>
            <a:r>
              <a:rPr lang="en-US" b="1" err="1">
                <a:solidFill>
                  <a:srgbClr val="E96751"/>
                </a:solidFill>
              </a:rPr>
              <a:t>Endurlífgun </a:t>
            </a:r>
            <a:r>
              <a:rPr lang="en-US" b="1">
                <a:solidFill>
                  <a:srgbClr val="E96751"/>
                </a:solidFill>
              </a:rPr>
              <a:t>vanrækttra eigna</a:t>
            </a:r>
            <a:r>
              <a:rPr lang="en-US">
                <a:solidFill>
                  <a:srgbClr val="E96751"/>
                </a:solidFill>
              </a:rPr>
              <a:t>: </a:t>
            </a:r>
            <a:r>
              <a:rPr lang="en-US"/>
              <a:t>Mörg dreifbýlissvæði glíma við yfirgefnar byggingar sem hægt er að endurnýta í einstaka gistingu og blása nýju lífi í þessi rými.</a:t>
            </a:r>
          </a:p>
          <a:p>
            <a:pPr marL="285750" indent="-285750">
              <a:lnSpc>
                <a:spcPct val="100000"/>
              </a:lnSpc>
              <a:buFont typeface="Arial" panose="020B0604020202020204" pitchFamily="34" charset="0"/>
              <a:buChar char="•"/>
            </a:pPr>
            <a:endParaRPr lang="en-US"/>
          </a:p>
          <a:p>
            <a:pPr marL="285750" indent="-285750">
              <a:lnSpc>
                <a:spcPct val="100000"/>
              </a:lnSpc>
              <a:buFont typeface="Arial" panose="020B0604020202020204" pitchFamily="34" charset="0"/>
              <a:buChar char="•"/>
            </a:pPr>
            <a:r>
              <a:rPr lang="en-US" b="1">
                <a:solidFill>
                  <a:srgbClr val="E96751"/>
                </a:solidFill>
              </a:rPr>
              <a:t>Búskapur og fjölvinnsla í landbúnaði</a:t>
            </a:r>
            <a:r>
              <a:rPr lang="en-US">
                <a:solidFill>
                  <a:srgbClr val="E96751"/>
                </a:solidFill>
              </a:rPr>
              <a:t>: </a:t>
            </a:r>
            <a:r>
              <a:rPr lang="en-US"/>
              <a:t>Epic Stays hvetur til gistingar á býlum og annarra verkefna í landbúnaðarferðaþjónustu, sem bætir dýnamík í hagkerfi dreifbýlisins og skapar bændum nýjar tekjulindir.</a:t>
            </a:r>
          </a:p>
          <a:p>
            <a:pPr marL="285750" indent="-285750">
              <a:lnSpc>
                <a:spcPct val="100000"/>
              </a:lnSpc>
              <a:buFont typeface="Arial" panose="020B0604020202020204" pitchFamily="34" charset="0"/>
              <a:buChar char="•"/>
            </a:pPr>
            <a:endParaRPr lang="en-US"/>
          </a:p>
          <a:p>
            <a:pPr marL="285750" indent="-285750">
              <a:lnSpc>
                <a:spcPct val="100000"/>
              </a:lnSpc>
              <a:buFont typeface="Arial" panose="020B0604020202020204" pitchFamily="34" charset="0"/>
              <a:buChar char="•"/>
            </a:pPr>
            <a:r>
              <a:rPr lang="en-US" b="1" err="1">
                <a:solidFill>
                  <a:srgbClr val="E96751"/>
                </a:solidFill>
              </a:rPr>
              <a:t>Endurlífgun </a:t>
            </a:r>
            <a:r>
              <a:rPr lang="en-US" b="1">
                <a:solidFill>
                  <a:srgbClr val="E96751"/>
                </a:solidFill>
              </a:rPr>
              <a:t>sveitaefnahagslífs: </a:t>
            </a:r>
            <a:r>
              <a:rPr lang="en-US"/>
              <a:t>Epic Stays býr til ný tækifæri í efnahagslífi sveita, umbreytir lítið nýttum eignum í líflega gististaði fyrir ferðamenn sem skapa tekjur og störf fyrir heimamenn. </a:t>
            </a:r>
          </a:p>
          <a:p>
            <a:pPr marL="285750" indent="-285750">
              <a:lnSpc>
                <a:spcPct val="100000"/>
              </a:lnSpc>
              <a:buFont typeface="Arial" panose="020B0604020202020204" pitchFamily="34" charset="0"/>
              <a:buChar char="•"/>
            </a:pPr>
            <a:endParaRPr lang="en-US"/>
          </a:p>
          <a:p>
            <a:pPr marL="285750" indent="-285750">
              <a:lnSpc>
                <a:spcPct val="100000"/>
              </a:lnSpc>
              <a:buFont typeface="Arial" panose="020B0604020202020204" pitchFamily="34" charset="0"/>
              <a:buChar char="•"/>
            </a:pPr>
            <a:r>
              <a:rPr lang="en-US" b="1">
                <a:solidFill>
                  <a:srgbClr val="E96751"/>
                </a:solidFill>
              </a:rPr>
              <a:t>Viðbrögð við loftslagsbreytingum: </a:t>
            </a:r>
            <a:r>
              <a:rPr lang="en-US"/>
              <a:t>Þar sem ferðaþjónusta hefur gríðarleg áhrif á umhverfið og heiminn í heild er nauðsynlegt að styðja við að draga úr loftslagsbreytingum með starfsemi Epic Stays, t.d. með því að hvetja til endurnýtingar og aðlögunar núverandi bygginga. Í kjarna Epic Stays er að stuðla að lægri kolefnisspori og sjálfbærum viðskiptaháttum í ferðaþjónustu. Áhersla á umhverfisvæna tækni samræmist einnig markmiðum Evrópu um að berjast gegn loftslagsbreytingum. </a:t>
            </a:r>
          </a:p>
          <a:p>
            <a:pPr marL="285750" indent="-285750">
              <a:lnSpc>
                <a:spcPct val="100000"/>
              </a:lnSpc>
              <a:buFont typeface="Arial" panose="020B0604020202020204" pitchFamily="34" charset="0"/>
              <a:buChar char="•"/>
            </a:pPr>
            <a:endParaRPr lang="en-US"/>
          </a:p>
          <a:p>
            <a:pPr marL="285750" indent="-285750">
              <a:lnSpc>
                <a:spcPct val="100000"/>
              </a:lnSpc>
              <a:buFont typeface="Arial" panose="020B0604020202020204" pitchFamily="34" charset="0"/>
              <a:buChar char="•"/>
            </a:pPr>
            <a:r>
              <a:rPr lang="en-US" b="1">
                <a:solidFill>
                  <a:srgbClr val="E96751"/>
                </a:solidFill>
              </a:rPr>
              <a:t>Aðlögun evrópskra smáfyrirtækja í ferðaþjónustu að nútíma ferðavenjum: </a:t>
            </a:r>
            <a:r>
              <a:rPr lang="en-US"/>
              <a:t>Epic Stays mætir vaxandi eftirspurn eftir einstökum, dýptarfullum og ábyrgum ferðaupplifunum sem mæta óskum stafrænna flækingamanna, langtímaferðamanna og umhverfismeðvitaðra ferðamanna. </a:t>
            </a:r>
          </a:p>
          <a:p>
            <a:pPr marL="285750" indent="-285750">
              <a:lnSpc>
                <a:spcPct val="100000"/>
              </a:lnSpc>
              <a:buFont typeface="Arial" panose="020B0604020202020204" pitchFamily="34" charset="0"/>
              <a:buChar char="•"/>
            </a:pPr>
            <a:endParaRPr lang="en-US"/>
          </a:p>
          <a:p>
            <a:pPr marL="285750" indent="-285750">
              <a:lnSpc>
                <a:spcPct val="100000"/>
              </a:lnSpc>
              <a:buFont typeface="Arial" panose="020B0604020202020204" pitchFamily="34" charset="0"/>
              <a:buChar char="•"/>
            </a:pPr>
            <a:endParaRPr lang="en-IE" sz="1400">
              <a:solidFill>
                <a:schemeClr val="tx1">
                  <a:lumMod val="85000"/>
                  <a:lumOff val="15000"/>
                </a:schemeClr>
              </a:solidFill>
              <a:latin typeface="Calibri"/>
              <a:ea typeface="Open Sans"/>
              <a:cs typeface="Calibri"/>
            </a:endParaRPr>
          </a:p>
          <a:p>
            <a:pPr>
              <a:lnSpc>
                <a:spcPct val="100000"/>
              </a:lnSpc>
            </a:pPr>
            <a:endParaRPr lang="en-US"/>
          </a:p>
        </p:txBody>
      </p:sp>
      <p:sp>
        <p:nvSpPr>
          <p:cNvPr id="14" name="Text Placeholder 27">
            <a:extLst>
              <a:ext uri="{FF2B5EF4-FFF2-40B4-BE49-F238E27FC236}">
                <a16:creationId xmlns:a16="http://schemas.microsoft.com/office/drawing/2014/main" id="{20AF3451-844B-A733-FF77-91147DA164D9}"/>
              </a:ext>
            </a:extLst>
          </p:cNvPr>
          <p:cNvSpPr txBox="1">
            <a:spLocks/>
          </p:cNvSpPr>
          <p:nvPr/>
        </p:nvSpPr>
        <p:spPr>
          <a:xfrm>
            <a:off x="530503" y="887104"/>
            <a:ext cx="2573467" cy="1076517"/>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dirty="0">
                <a:latin typeface="Calibri"/>
                <a:ea typeface="Open Sans"/>
                <a:cs typeface="Calibri"/>
              </a:rPr>
              <a:t>KOSTIR EPÍSKRAR DVALAR </a:t>
            </a:r>
          </a:p>
          <a:p>
            <a:endParaRPr lang="en-US" dirty="0"/>
          </a:p>
          <a:p>
            <a:r>
              <a:rPr lang="en-US" sz="2400" dirty="0">
                <a:latin typeface="Calibri"/>
                <a:ea typeface="Calibri"/>
                <a:cs typeface="Calibri"/>
              </a:rPr>
              <a:t>(ÖÐRUVÍSI GISTING Í EVRÓPU)</a:t>
            </a:r>
            <a:endParaRPr lang="en-US" sz="2400" dirty="0">
              <a:solidFill>
                <a:srgbClr val="000000"/>
              </a:solidFill>
              <a:latin typeface="Calibri"/>
              <a:ea typeface="Calibri"/>
              <a:cs typeface="Calibri"/>
            </a:endParaRPr>
          </a:p>
          <a:p>
            <a:endParaRPr lang="en-US" sz="2400" dirty="0">
              <a:latin typeface="Calibri"/>
              <a:ea typeface="Open Sans"/>
              <a:cs typeface="Calibri"/>
            </a:endParaRPr>
          </a:p>
          <a:p>
            <a:endParaRPr lang="en-US" dirty="0"/>
          </a:p>
        </p:txBody>
      </p:sp>
      <p:sp>
        <p:nvSpPr>
          <p:cNvPr id="15" name="Slide Number Placeholder 15">
            <a:extLst>
              <a:ext uri="{FF2B5EF4-FFF2-40B4-BE49-F238E27FC236}">
                <a16:creationId xmlns:a16="http://schemas.microsoft.com/office/drawing/2014/main" id="{C998AC56-57C3-32B3-C9C1-0185847D2A05}"/>
              </a:ext>
            </a:extLst>
          </p:cNvPr>
          <p:cNvSpPr txBox="1">
            <a:spLocks/>
          </p:cNvSpPr>
          <p:nvPr/>
        </p:nvSpPr>
        <p:spPr>
          <a:xfrm>
            <a:off x="7278428" y="10498845"/>
            <a:ext cx="473489" cy="31156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t>15</a:t>
            </a:fld>
            <a:endParaRPr lang="fr-CA"/>
          </a:p>
        </p:txBody>
      </p:sp>
    </p:spTree>
    <p:extLst>
      <p:ext uri="{BB962C8B-B14F-4D97-AF65-F5344CB8AC3E}">
        <p14:creationId xmlns:p14="http://schemas.microsoft.com/office/powerpoint/2010/main" val="3242914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7D13F-B77A-E396-8200-8503F1F7F85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24F4860-D843-70E3-C211-FBF1E3AB4985}"/>
              </a:ext>
            </a:extLst>
          </p:cNvPr>
          <p:cNvSpPr>
            <a:spLocks noGrp="1"/>
          </p:cNvSpPr>
          <p:nvPr>
            <p:ph type="body" sz="quarter" idx="32"/>
          </p:nvPr>
        </p:nvSpPr>
        <p:spPr>
          <a:xfrm>
            <a:off x="3889909" y="701341"/>
            <a:ext cx="3270634" cy="4069540"/>
          </a:xfrm>
        </p:spPr>
        <p:txBody>
          <a:bodyPr/>
          <a:lstStyle/>
          <a:p>
            <a:pPr marL="285750" indent="-285750">
              <a:lnSpc>
                <a:spcPct val="100000"/>
              </a:lnSpc>
              <a:buFont typeface="Arial" panose="020B0604020202020204" pitchFamily="34" charset="0"/>
              <a:buChar char="•"/>
            </a:pPr>
            <a:r>
              <a:rPr lang="en-US" b="1">
                <a:solidFill>
                  <a:srgbClr val="E96751"/>
                </a:solidFill>
              </a:rPr>
              <a:t>Hæfileikauppbygging og endurmenntun: </a:t>
            </a:r>
            <a:r>
              <a:rPr lang="en-US"/>
              <a:t>Epic Stays styður hæfileikauppbyggingu hjá eigendum smærri ferðaþjónustufyrirtækja með ókeypis og aðgengilegri netnámskeiði fyrir núverandi og framtíðar ferðaþjónustufyrirtæki og kennara í starfs- og tækninámi, sem útvegar þeim viðskiptaskilning og þekkingu á sjálfbærum rekstri, sem er nauðsynleg til að halda samkeppnishæfni á hratt þróandi markaði.</a:t>
            </a:r>
          </a:p>
          <a:p>
            <a:pPr marL="285750" indent="-285750">
              <a:lnSpc>
                <a:spcPct val="100000"/>
              </a:lnSpc>
              <a:buFont typeface="Arial" panose="020B0604020202020204" pitchFamily="34" charset="0"/>
              <a:buChar char="•"/>
            </a:pPr>
            <a:endParaRPr lang="en-US"/>
          </a:p>
          <a:p>
            <a:pPr>
              <a:lnSpc>
                <a:spcPct val="100000"/>
              </a:lnSpc>
            </a:pPr>
            <a:r>
              <a:rPr lang="en-US"/>
              <a:t>Með þessum aðgerðum styður Epic Stays við þolmikla sveitasamfélög sem eru í stakk búin til að dafna þrátt fyrir breytingar. Verkefnið mætir ekki aðeins núverandi kröfum ferðaþjónustulandslags Evrópu heldur umbreytir geiranum með framsæknu og sjálfbæru nálgun.</a:t>
            </a:r>
          </a:p>
          <a:p>
            <a:pPr marL="285750" indent="-285750">
              <a:lnSpc>
                <a:spcPct val="100000"/>
              </a:lnSpc>
              <a:buFont typeface="Arial" panose="020B0604020202020204" pitchFamily="34" charset="0"/>
              <a:buChar char="•"/>
            </a:pPr>
            <a:endParaRPr lang="en-IE" sz="1400">
              <a:solidFill>
                <a:schemeClr val="tx1">
                  <a:lumMod val="85000"/>
                  <a:lumOff val="15000"/>
                </a:schemeClr>
              </a:solidFill>
              <a:latin typeface="Calibri"/>
              <a:ea typeface="Open Sans"/>
              <a:cs typeface="Calibri"/>
            </a:endParaRPr>
          </a:p>
        </p:txBody>
      </p:sp>
      <p:sp>
        <p:nvSpPr>
          <p:cNvPr id="14" name="Text Placeholder 13">
            <a:extLst>
              <a:ext uri="{FF2B5EF4-FFF2-40B4-BE49-F238E27FC236}">
                <a16:creationId xmlns:a16="http://schemas.microsoft.com/office/drawing/2014/main" id="{8717F0DA-B2DA-D6E5-6866-6893E4D110CB}"/>
              </a:ext>
            </a:extLst>
          </p:cNvPr>
          <p:cNvSpPr>
            <a:spLocks noGrp="1"/>
          </p:cNvSpPr>
          <p:nvPr>
            <p:ph type="body" sz="quarter" idx="40"/>
          </p:nvPr>
        </p:nvSpPr>
        <p:spPr>
          <a:xfrm>
            <a:off x="3686398" y="8828340"/>
            <a:ext cx="3253308" cy="1378032"/>
          </a:xfrm>
        </p:spPr>
        <p:txBody>
          <a:bodyPr/>
          <a:lstStyle/>
          <a:p>
            <a:r>
              <a:rPr lang="en-US" sz="1800"/>
              <a:t>Epic Stays eru meira en gististaðir – þetta eru dýrmætar upplifanir sem tengja </a:t>
            </a:r>
            <a:r>
              <a:rPr lang="en-US" sz="1800" err="1"/>
              <a:t>ferðalanga </a:t>
            </a:r>
            <a:r>
              <a:rPr lang="en-US" sz="1800"/>
              <a:t>við náttúru, menningu og samfélag og skilja eftir sig varanleg spor hjá bæði gestum og þeim stöðum sem þeir heimsækja.</a:t>
            </a:r>
          </a:p>
        </p:txBody>
      </p:sp>
      <p:sp>
        <p:nvSpPr>
          <p:cNvPr id="2" name="Text Placeholder 1">
            <a:extLst>
              <a:ext uri="{FF2B5EF4-FFF2-40B4-BE49-F238E27FC236}">
                <a16:creationId xmlns:a16="http://schemas.microsoft.com/office/drawing/2014/main" id="{9A79F1D6-8D8E-5CBB-8A70-43700AA43FB7}"/>
              </a:ext>
            </a:extLst>
          </p:cNvPr>
          <p:cNvSpPr>
            <a:spLocks noGrp="1"/>
          </p:cNvSpPr>
          <p:nvPr>
            <p:ph type="body" sz="quarter" idx="65"/>
          </p:nvPr>
        </p:nvSpPr>
        <p:spPr/>
        <p:txBody>
          <a:bodyPr/>
          <a:lstStyle/>
          <a:p>
            <a:r>
              <a:rPr lang="en-GB"/>
              <a:t>Mynd: </a:t>
            </a:r>
            <a:r>
              <a:rPr lang="it-IT"/>
              <a:t>A-Frame í Soča, Gorizia, Slóveníu</a:t>
            </a:r>
            <a:endParaRPr lang="en-GB"/>
          </a:p>
        </p:txBody>
      </p:sp>
      <p:sp>
        <p:nvSpPr>
          <p:cNvPr id="18" name="Freeform 17">
            <a:extLst>
              <a:ext uri="{FF2B5EF4-FFF2-40B4-BE49-F238E27FC236}">
                <a16:creationId xmlns:a16="http://schemas.microsoft.com/office/drawing/2014/main" id="{97DC0EB5-4E07-951C-BD57-85CA1A42FE8C}"/>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1CAE8BBA-4490-04BD-7C13-D9D61E4530AC}"/>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16</a:t>
            </a:fld>
            <a:endParaRPr lang="fr-CA"/>
          </a:p>
        </p:txBody>
      </p:sp>
      <p:sp>
        <p:nvSpPr>
          <p:cNvPr id="27" name="Text Placeholder 26">
            <a:extLst>
              <a:ext uri="{FF2B5EF4-FFF2-40B4-BE49-F238E27FC236}">
                <a16:creationId xmlns:a16="http://schemas.microsoft.com/office/drawing/2014/main" id="{263ECBBC-BCB8-BB29-FAA4-71E411E377FF}"/>
              </a:ext>
            </a:extLst>
          </p:cNvPr>
          <p:cNvSpPr>
            <a:spLocks noGrp="1"/>
          </p:cNvSpPr>
          <p:nvPr>
            <p:ph type="body" sz="quarter" idx="35"/>
          </p:nvPr>
        </p:nvSpPr>
        <p:spPr>
          <a:xfrm>
            <a:off x="211002" y="701341"/>
            <a:ext cx="3043704" cy="1049221"/>
          </a:xfrm>
        </p:spPr>
        <p:txBody>
          <a:bodyPr/>
          <a:lstStyle/>
          <a:p>
            <a:r>
              <a:rPr lang="en-US" sz="2800">
                <a:latin typeface="Calibri"/>
                <a:ea typeface="Open Sans"/>
                <a:cs typeface="Calibri"/>
              </a:rPr>
              <a:t>KOSTIR EPIC STAYS: </a:t>
            </a:r>
            <a:endParaRPr lang="en-US" sz="2800">
              <a:latin typeface="Calibri"/>
              <a:cs typeface="Calibri"/>
            </a:endParaRPr>
          </a:p>
          <a:p>
            <a:r>
              <a:rPr lang="en-US" sz="2800">
                <a:latin typeface="Calibri"/>
                <a:ea typeface="Open Sans"/>
                <a:cs typeface="Calibri"/>
              </a:rPr>
              <a:t>AF HVERJU EVRÓPSKU GISTINGAR- OG VEITINGARGREINARINNI ER ÞARF Á ÖNNURRI GISTINGU Í EVRÓPU</a:t>
            </a:r>
            <a:endParaRPr lang="en-US" sz="2800">
              <a:latin typeface="Calibri"/>
              <a:cs typeface="Calibri"/>
            </a:endParaRPr>
          </a:p>
        </p:txBody>
      </p:sp>
      <p:sp>
        <p:nvSpPr>
          <p:cNvPr id="28" name="TextBox 27">
            <a:extLst>
              <a:ext uri="{FF2B5EF4-FFF2-40B4-BE49-F238E27FC236}">
                <a16:creationId xmlns:a16="http://schemas.microsoft.com/office/drawing/2014/main" id="{AABF5669-2990-0A0E-146C-4E04F2138265}"/>
              </a:ext>
            </a:extLst>
          </p:cNvPr>
          <p:cNvSpPr txBox="1"/>
          <p:nvPr/>
        </p:nvSpPr>
        <p:spPr>
          <a:xfrm>
            <a:off x="449039" y="6448374"/>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pic>
        <p:nvPicPr>
          <p:cNvPr id="30" name="Picture Placeholder 29" descr="A triangular shaped wooden house in the woods&#10;&#10;Description automatically generated">
            <a:extLst>
              <a:ext uri="{FF2B5EF4-FFF2-40B4-BE49-F238E27FC236}">
                <a16:creationId xmlns:a16="http://schemas.microsoft.com/office/drawing/2014/main" id="{4F4978E2-4B51-19DF-5F43-F00DB3CAA675}"/>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322395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CAC762-C01F-6465-B742-305748870E76}"/>
              </a:ext>
            </a:extLst>
          </p:cNvPr>
          <p:cNvSpPr>
            <a:spLocks noGrp="1"/>
          </p:cNvSpPr>
          <p:nvPr>
            <p:ph type="sldNum" sz="quarter" idx="12"/>
          </p:nvPr>
        </p:nvSpPr>
        <p:spPr/>
        <p:txBody>
          <a:bodyPr/>
          <a:lstStyle/>
          <a:p>
            <a:fld id="{9C527BFA-2C0E-4CEC-B6A5-913A56FEF4B4}" type="slidenum">
              <a:rPr lang="fr-CA" smtClean="0"/>
              <a:t>17</a:t>
            </a:fld>
            <a:endParaRPr lang="fr-CA"/>
          </a:p>
        </p:txBody>
      </p:sp>
      <p:sp>
        <p:nvSpPr>
          <p:cNvPr id="3" name="Text Placeholder 2">
            <a:extLst>
              <a:ext uri="{FF2B5EF4-FFF2-40B4-BE49-F238E27FC236}">
                <a16:creationId xmlns:a16="http://schemas.microsoft.com/office/drawing/2014/main" id="{B30C80C0-F7FC-B421-35B0-9F0CB2C68477}"/>
              </a:ext>
            </a:extLst>
          </p:cNvPr>
          <p:cNvSpPr>
            <a:spLocks noGrp="1"/>
          </p:cNvSpPr>
          <p:nvPr>
            <p:ph type="body" sz="quarter" idx="42"/>
          </p:nvPr>
        </p:nvSpPr>
        <p:spPr/>
        <p:txBody>
          <a:bodyPr/>
          <a:lstStyle/>
          <a:p>
            <a:pPr marL="0" indent="0" defTabSz="777514" rtl="0" eaLnBrk="1" latinLnBrk="0" hangingPunct="1">
              <a:lnSpc>
                <a:spcPct val="100000"/>
              </a:lnSpc>
              <a:spcBef>
                <a:spcPts val="0"/>
              </a:spcBef>
              <a:buFont typeface="Arial" panose="020B0604020202020204" pitchFamily="34" charset="0"/>
              <a:buNone/>
            </a:pPr>
            <a:r>
              <a:rPr lang="en-GB"/>
              <a:t>ísland</a:t>
            </a:r>
          </a:p>
        </p:txBody>
      </p:sp>
      <p:pic>
        <p:nvPicPr>
          <p:cNvPr id="22" name="Picture Placeholder 21">
            <a:extLst>
              <a:ext uri="{FF2B5EF4-FFF2-40B4-BE49-F238E27FC236}">
                <a16:creationId xmlns:a16="http://schemas.microsoft.com/office/drawing/2014/main" id="{408C2230-28C6-6B88-EDC0-F6E37BC2E994}"/>
              </a:ext>
            </a:extLst>
          </p:cNvPr>
          <p:cNvPicPr>
            <a:picLocks noGrp="1" noChangeAspect="1"/>
          </p:cNvPicPr>
          <p:nvPr>
            <p:ph type="pic" sz="quarter" idx="75"/>
          </p:nvPr>
        </p:nvPicPr>
        <p:blipFill>
          <a:blip r:embed="rId2">
            <a:extLst>
              <a:ext uri="{28A0092B-C50C-407E-A947-70E740481C1C}">
                <a14:useLocalDpi xmlns:a14="http://schemas.microsoft.com/office/drawing/2010/main" val="0"/>
              </a:ext>
            </a:extLst>
          </a:blip>
          <a:srcRect/>
          <a:stretch/>
        </p:blipFill>
        <p:spPr/>
      </p:pic>
      <p:pic>
        <p:nvPicPr>
          <p:cNvPr id="20" name="Picture Placeholder 19">
            <a:extLst>
              <a:ext uri="{FF2B5EF4-FFF2-40B4-BE49-F238E27FC236}">
                <a16:creationId xmlns:a16="http://schemas.microsoft.com/office/drawing/2014/main" id="{4AE67DEC-1429-94E3-1364-44B7F95D53A1}"/>
              </a:ext>
            </a:extLst>
          </p:cNvPr>
          <p:cNvPicPr>
            <a:picLocks noGrp="1" noChangeAspect="1"/>
          </p:cNvPicPr>
          <p:nvPr>
            <p:ph type="pic" sz="quarter" idx="76"/>
          </p:nvPr>
        </p:nvPicPr>
        <p:blipFill>
          <a:blip r:embed="rId3">
            <a:extLst>
              <a:ext uri="{28A0092B-C50C-407E-A947-70E740481C1C}">
                <a14:useLocalDpi xmlns:a14="http://schemas.microsoft.com/office/drawing/2010/main" val="0"/>
              </a:ext>
            </a:extLst>
          </a:blip>
          <a:srcRect/>
          <a:stretch/>
        </p:blipFill>
        <p:spPr/>
      </p:pic>
      <p:sp>
        <p:nvSpPr>
          <p:cNvPr id="12" name="Text Placeholder 11">
            <a:extLst>
              <a:ext uri="{FF2B5EF4-FFF2-40B4-BE49-F238E27FC236}">
                <a16:creationId xmlns:a16="http://schemas.microsoft.com/office/drawing/2014/main" id="{C91FB99A-1C39-746F-4BD3-7AE03F456B7B}"/>
              </a:ext>
            </a:extLst>
          </p:cNvPr>
          <p:cNvSpPr>
            <a:spLocks noGrp="1"/>
          </p:cNvSpPr>
          <p:nvPr>
            <p:ph type="body" sz="quarter" idx="65"/>
          </p:nvPr>
        </p:nvSpPr>
        <p:spPr/>
        <p:txBody>
          <a:bodyPr/>
          <a:lstStyle/>
          <a:p>
            <a:r>
              <a:rPr lang="en-GB"/>
              <a:t>Ljósmynd: Panoramic Glass Lodge, Ísland</a:t>
            </a:r>
          </a:p>
        </p:txBody>
      </p:sp>
      <p:pic>
        <p:nvPicPr>
          <p:cNvPr id="11" name="Picture Placeholder 10">
            <a:extLst>
              <a:ext uri="{FF2B5EF4-FFF2-40B4-BE49-F238E27FC236}">
                <a16:creationId xmlns:a16="http://schemas.microsoft.com/office/drawing/2014/main" id="{8E66224C-AAE4-D71B-E3FD-539D0BC438F0}"/>
              </a:ext>
            </a:extLst>
          </p:cNvPr>
          <p:cNvPicPr>
            <a:picLocks noGrp="1" noChangeAspect="1"/>
          </p:cNvPicPr>
          <p:nvPr>
            <p:ph type="pic" sz="quarter" idx="77"/>
          </p:nvPr>
        </p:nvPicPr>
        <p:blipFill>
          <a:blip r:embed="rId4">
            <a:extLst>
              <a:ext uri="{28A0092B-C50C-407E-A947-70E740481C1C}">
                <a14:useLocalDpi xmlns:a14="http://schemas.microsoft.com/office/drawing/2010/main" val="0"/>
              </a:ext>
            </a:extLst>
          </a:blip>
          <a:srcRect/>
          <a:stretch/>
        </p:blipFill>
        <p:spPr/>
      </p:pic>
      <p:pic>
        <p:nvPicPr>
          <p:cNvPr id="5" name="Picture 4">
            <a:extLst>
              <a:ext uri="{FF2B5EF4-FFF2-40B4-BE49-F238E27FC236}">
                <a16:creationId xmlns:a16="http://schemas.microsoft.com/office/drawing/2014/main" id="{01B73B3F-A9C5-791E-4F97-22539B2BBA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596" y="2945192"/>
            <a:ext cx="614644" cy="368786"/>
          </a:xfrm>
          <a:prstGeom prst="rect">
            <a:avLst/>
          </a:prstGeom>
        </p:spPr>
      </p:pic>
    </p:spTree>
    <p:extLst>
      <p:ext uri="{BB962C8B-B14F-4D97-AF65-F5344CB8AC3E}">
        <p14:creationId xmlns:p14="http://schemas.microsoft.com/office/powerpoint/2010/main" val="419055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58F92-B2E6-BE2D-F0E1-29F751A04A95}"/>
            </a:ext>
          </a:extLst>
        </p:cNvPr>
        <p:cNvGrpSpPr/>
        <p:nvPr/>
      </p:nvGrpSpPr>
      <p:grpSpPr>
        <a:xfrm>
          <a:off x="0" y="0"/>
          <a:ext cx="0" cy="0"/>
          <a:chOff x="0" y="0"/>
          <a:chExt cx="0" cy="0"/>
        </a:xfrm>
      </p:grpSpPr>
      <p:sp>
        <p:nvSpPr>
          <p:cNvPr id="6" name="Graphic 27">
            <a:extLst>
              <a:ext uri="{FF2B5EF4-FFF2-40B4-BE49-F238E27FC236}">
                <a16:creationId xmlns:a16="http://schemas.microsoft.com/office/drawing/2014/main" id="{B46B6D7B-E328-2DD9-AD30-A8A62C64FBDA}"/>
              </a:ext>
            </a:extLst>
          </p:cNvPr>
          <p:cNvSpPr/>
          <p:nvPr/>
        </p:nvSpPr>
        <p:spPr>
          <a:xfrm>
            <a:off x="196569" y="4732481"/>
            <a:ext cx="1342488" cy="3554532"/>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FBA63D"/>
          </a:solidFill>
          <a:ln w="3349" cap="flat">
            <a:noFill/>
            <a:prstDash val="solid"/>
            <a:miter/>
          </a:ln>
        </p:spPr>
        <p:txBody>
          <a:bodyPr rtlCol="0" anchor="ctr"/>
          <a:lstStyle/>
          <a:p>
            <a:endParaRPr lang="en-GB"/>
          </a:p>
        </p:txBody>
      </p:sp>
      <p:pic>
        <p:nvPicPr>
          <p:cNvPr id="8" name="Picture Placeholder 7">
            <a:extLst>
              <a:ext uri="{FF2B5EF4-FFF2-40B4-BE49-F238E27FC236}">
                <a16:creationId xmlns:a16="http://schemas.microsoft.com/office/drawing/2014/main" id="{0B2A3191-6D3A-CB8D-ABCD-082202686862}"/>
              </a:ext>
            </a:extLst>
          </p:cNvPr>
          <p:cNvPicPr>
            <a:picLocks noGrp="1" noChangeAspect="1"/>
          </p:cNvPicPr>
          <p:nvPr>
            <p:ph type="pic" sz="quarter" idx="17"/>
          </p:nvPr>
        </p:nvPicPr>
        <p:blipFill rotWithShape="1">
          <a:blip r:embed="rId2">
            <a:extLst>
              <a:ext uri="{28A0092B-C50C-407E-A947-70E740481C1C}">
                <a14:useLocalDpi xmlns:a14="http://schemas.microsoft.com/office/drawing/2010/main" val="0"/>
              </a:ext>
            </a:extLst>
          </a:blip>
          <a:srcRect/>
          <a:stretch/>
        </p:blipFill>
        <p:spPr/>
      </p:pic>
      <p:sp>
        <p:nvSpPr>
          <p:cNvPr id="3" name="Text Placeholder 2">
            <a:extLst>
              <a:ext uri="{FF2B5EF4-FFF2-40B4-BE49-F238E27FC236}">
                <a16:creationId xmlns:a16="http://schemas.microsoft.com/office/drawing/2014/main" id="{5EFED6FF-C349-A8F1-230B-F688C62249AA}"/>
              </a:ext>
            </a:extLst>
          </p:cNvPr>
          <p:cNvSpPr>
            <a:spLocks noGrp="1"/>
          </p:cNvSpPr>
          <p:nvPr>
            <p:ph type="body" sz="quarter" idx="14"/>
          </p:nvPr>
        </p:nvSpPr>
        <p:spPr/>
        <p:txBody>
          <a:bodyPr/>
          <a:lstStyle/>
          <a:p>
            <a:r>
              <a:rPr lang="en-GB"/>
              <a:t>02</a:t>
            </a:r>
          </a:p>
        </p:txBody>
      </p:sp>
      <p:sp>
        <p:nvSpPr>
          <p:cNvPr id="5" name="Text Placeholder 4">
            <a:extLst>
              <a:ext uri="{FF2B5EF4-FFF2-40B4-BE49-F238E27FC236}">
                <a16:creationId xmlns:a16="http://schemas.microsoft.com/office/drawing/2014/main" id="{35D13AF1-212C-15E5-BFFF-A055EFCA679F}"/>
              </a:ext>
            </a:extLst>
          </p:cNvPr>
          <p:cNvSpPr>
            <a:spLocks noGrp="1"/>
          </p:cNvSpPr>
          <p:nvPr>
            <p:ph type="body" sz="quarter" idx="66"/>
          </p:nvPr>
        </p:nvSpPr>
        <p:spPr/>
        <p:txBody>
          <a:bodyPr/>
          <a:lstStyle/>
          <a:p>
            <a:r>
              <a:rPr lang="en-GB"/>
              <a:t>Mynd: Fossatun Pods &amp; Cottages, Ísland</a:t>
            </a:r>
          </a:p>
        </p:txBody>
      </p:sp>
      <p:sp>
        <p:nvSpPr>
          <p:cNvPr id="9" name="Text Placeholder 28">
            <a:extLst>
              <a:ext uri="{FF2B5EF4-FFF2-40B4-BE49-F238E27FC236}">
                <a16:creationId xmlns:a16="http://schemas.microsoft.com/office/drawing/2014/main" id="{049D4E66-53F1-33B0-7E73-154632B06932}"/>
              </a:ext>
            </a:extLst>
          </p:cNvPr>
          <p:cNvSpPr>
            <a:spLocks noGrp="1"/>
          </p:cNvSpPr>
          <p:nvPr>
            <p:ph type="body" sz="quarter" idx="15"/>
          </p:nvPr>
        </p:nvSpPr>
        <p:spPr>
          <a:xfrm>
            <a:off x="196569" y="2596908"/>
            <a:ext cx="5963381" cy="2002900"/>
          </a:xfrm>
        </p:spPr>
        <p:txBody>
          <a:bodyPr vert="horz" lIns="91440" tIns="45720" rIns="91440" bIns="45720" rtlCol="0" anchor="t">
            <a:noAutofit/>
          </a:bodyPr>
          <a:lstStyle/>
          <a:p>
            <a:r>
              <a:rPr lang="en-US" dirty="0">
                <a:latin typeface="Calibri"/>
                <a:ea typeface="Open Sans"/>
                <a:cs typeface="Calibri"/>
              </a:rPr>
              <a:t>HVAÐ ER GOTT DÆMI UM EPÍSKA DVÖL? </a:t>
            </a:r>
            <a:endParaRPr lang="en-US" dirty="0"/>
          </a:p>
          <a:p>
            <a:r>
              <a:rPr lang="en-US" sz="2400" dirty="0">
                <a:latin typeface="Calibri"/>
                <a:ea typeface="Open Sans"/>
                <a:cs typeface="Calibri"/>
              </a:rPr>
              <a:t>Í SAMHENGI ÍRLANDS, SLÓVENÍU, ÍTALÍU, ÍSLANDS OG HOLLANDS. </a:t>
            </a:r>
          </a:p>
        </p:txBody>
      </p:sp>
    </p:spTree>
    <p:extLst>
      <p:ext uri="{BB962C8B-B14F-4D97-AF65-F5344CB8AC3E}">
        <p14:creationId xmlns:p14="http://schemas.microsoft.com/office/powerpoint/2010/main" val="4152785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9F6C4-73BB-7DC0-A5DA-40AC2670399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BD45847-DDD5-9277-5EBE-679FB28FF9D1}"/>
              </a:ext>
            </a:extLst>
          </p:cNvPr>
          <p:cNvSpPr>
            <a:spLocks noGrp="1"/>
          </p:cNvSpPr>
          <p:nvPr>
            <p:ph type="body" sz="quarter" idx="32"/>
          </p:nvPr>
        </p:nvSpPr>
        <p:spPr/>
        <p:txBody>
          <a:bodyPr/>
          <a:lstStyle/>
          <a:p>
            <a:pPr>
              <a:lnSpc>
                <a:spcPct val="100000"/>
              </a:lnSpc>
            </a:pPr>
            <a:r>
              <a:rPr lang="en-US" b="1"/>
              <a:t>Epic Stay </a:t>
            </a:r>
            <a:r>
              <a:rPr lang="en-US"/>
              <a:t>fer út fyrir hefðbundna ferðaupplifun með því að blanda saman einstökum gististöðum, sjálfbærni, menningu og tengslum við heimabyggð. Þessar dvölir </a:t>
            </a:r>
            <a:r>
              <a:rPr lang="en-US" err="1"/>
              <a:t>leggja áherslu á </a:t>
            </a:r>
            <a:r>
              <a:rPr lang="en-US"/>
              <a:t>umhverfisvænar aðferðir, allt frá orkuskilvirkri byggingarlist til endurnýtaðra sögulegra bygginga, og sökkva gestum í staðbundna upplifun sem endurspeglar umhverfi og arfleifð svæðisins. Hvort sem um er að ræða endurnýjaðan trullo á Ítalíu, torfhús á Íslandi eða hótel í vindmyllu í Hollandi, er hver Epic Stay vandlega valinn til að bjóða upp á ógleymanlega og ekta upplifun. Slík gististaðir einkennast oft af sérkennilegum hönnunarþáttum sem fanga staðbundna menningu og náttúrulegt umhverfi, sem eykur upplifun gesta með sterku tilfinningu fyrir sökknun og uppgötvun.</a:t>
            </a:r>
          </a:p>
          <a:p>
            <a:pPr>
              <a:lnSpc>
                <a:spcPct val="100000"/>
              </a:lnSpc>
            </a:pPr>
            <a:endParaRPr lang="en-US"/>
          </a:p>
          <a:p>
            <a:pPr>
              <a:lnSpc>
                <a:spcPct val="100000"/>
              </a:lnSpc>
            </a:pPr>
            <a:r>
              <a:rPr lang="en-US"/>
              <a:t>Á næstu síðum rissum við dæmi frá hverju landi og lýsum nánar því sem gerir hverja dvöl að okkar mati sérstaka, ólíka, umhverfisvæna og, ekki síður mikilvægt, epíska!</a:t>
            </a:r>
            <a:endParaRPr lang="en-IE"/>
          </a:p>
        </p:txBody>
      </p:sp>
      <p:sp>
        <p:nvSpPr>
          <p:cNvPr id="3" name="Text Placeholder 2">
            <a:extLst>
              <a:ext uri="{FF2B5EF4-FFF2-40B4-BE49-F238E27FC236}">
                <a16:creationId xmlns:a16="http://schemas.microsoft.com/office/drawing/2014/main" id="{5A31909E-FD66-5A7C-3B12-3856C7D473DF}"/>
              </a:ext>
            </a:extLst>
          </p:cNvPr>
          <p:cNvSpPr>
            <a:spLocks noGrp="1"/>
          </p:cNvSpPr>
          <p:nvPr>
            <p:ph type="body" sz="quarter" idx="33"/>
          </p:nvPr>
        </p:nvSpPr>
        <p:spPr/>
        <p:txBody>
          <a:bodyPr vert="horz" lIns="91440" tIns="45720" rIns="91440" bIns="45720" rtlCol="0" anchor="t">
            <a:noAutofit/>
          </a:bodyPr>
          <a:lstStyle/>
          <a:p>
            <a:r>
              <a:rPr lang="en-IE">
                <a:latin typeface="Calibri"/>
                <a:cs typeface="Calibri"/>
              </a:rPr>
              <a:t>HVAÐ GERIR DVALARSTAÐINN EPÍSKAN OG HVERNIG VIÐ SKILGREINUM VALDRAÐA DVALARSTAÐA Í BÆNDATÚRISMI Á ÍSLANDI, ÍRALANDI, HOLLANDI, SLÓVENÍU OG ÍTALÍU</a:t>
            </a:r>
            <a:endParaRPr lang="en-IE"/>
          </a:p>
        </p:txBody>
      </p:sp>
      <p:sp>
        <p:nvSpPr>
          <p:cNvPr id="4" name="Text Placeholder 3">
            <a:extLst>
              <a:ext uri="{FF2B5EF4-FFF2-40B4-BE49-F238E27FC236}">
                <a16:creationId xmlns:a16="http://schemas.microsoft.com/office/drawing/2014/main" id="{4C2F023F-2853-690F-D124-95E97A77EF24}"/>
              </a:ext>
            </a:extLst>
          </p:cNvPr>
          <p:cNvSpPr>
            <a:spLocks noGrp="1"/>
          </p:cNvSpPr>
          <p:nvPr>
            <p:ph type="body" sz="quarter" idx="18"/>
          </p:nvPr>
        </p:nvSpPr>
        <p:spPr>
          <a:xfrm>
            <a:off x="629870" y="1876698"/>
            <a:ext cx="2607772" cy="1049221"/>
          </a:xfrm>
        </p:spPr>
        <p:txBody>
          <a:bodyPr/>
          <a:lstStyle/>
          <a:p>
            <a:r>
              <a:rPr lang="en-IE">
                <a:latin typeface="Calibri"/>
                <a:ea typeface="Open Sans"/>
                <a:cs typeface="Calibri"/>
              </a:rPr>
              <a:t>Evrópuvítt sjónarhorn</a:t>
            </a:r>
          </a:p>
        </p:txBody>
      </p:sp>
      <p:sp>
        <p:nvSpPr>
          <p:cNvPr id="5" name="Text Placeholder 4">
            <a:extLst>
              <a:ext uri="{FF2B5EF4-FFF2-40B4-BE49-F238E27FC236}">
                <a16:creationId xmlns:a16="http://schemas.microsoft.com/office/drawing/2014/main" id="{BDDFF91C-5235-B1F3-B867-44EBF3653699}"/>
              </a:ext>
            </a:extLst>
          </p:cNvPr>
          <p:cNvSpPr>
            <a:spLocks noGrp="1"/>
          </p:cNvSpPr>
          <p:nvPr>
            <p:ph type="body" sz="quarter" idx="19"/>
          </p:nvPr>
        </p:nvSpPr>
        <p:spPr>
          <a:xfrm>
            <a:off x="632136" y="941778"/>
            <a:ext cx="3233003" cy="698335"/>
          </a:xfrm>
        </p:spPr>
        <p:txBody>
          <a:bodyPr/>
          <a:lstStyle/>
          <a:p>
            <a:r>
              <a:rPr lang="en-IE" dirty="0">
                <a:latin typeface="Calibri"/>
                <a:ea typeface="Open Sans"/>
                <a:cs typeface="Calibri"/>
              </a:rPr>
              <a:t>EPÍSK DVÖL</a:t>
            </a:r>
            <a:endParaRPr lang="en-IE" dirty="0"/>
          </a:p>
        </p:txBody>
      </p:sp>
      <p:pic>
        <p:nvPicPr>
          <p:cNvPr id="10" name="Picture Placeholder 9">
            <a:extLst>
              <a:ext uri="{FF2B5EF4-FFF2-40B4-BE49-F238E27FC236}">
                <a16:creationId xmlns:a16="http://schemas.microsoft.com/office/drawing/2014/main" id="{AB408A88-0DAC-4F7B-A34A-F7C0FE283DF7}"/>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tretch>
            <a:fillRect/>
          </a:stretch>
        </p:blipFill>
        <p:spPr>
          <a:xfrm>
            <a:off x="3865139" y="2292737"/>
            <a:ext cx="3919907" cy="2117022"/>
          </a:xfrm>
        </p:spPr>
      </p:pic>
      <p:sp>
        <p:nvSpPr>
          <p:cNvPr id="7" name="Slide Number Placeholder 6">
            <a:extLst>
              <a:ext uri="{FF2B5EF4-FFF2-40B4-BE49-F238E27FC236}">
                <a16:creationId xmlns:a16="http://schemas.microsoft.com/office/drawing/2014/main" id="{CB8BFD99-0923-3CB9-AED9-F18AB528313E}"/>
              </a:ext>
            </a:extLst>
          </p:cNvPr>
          <p:cNvSpPr>
            <a:spLocks noGrp="1"/>
          </p:cNvSpPr>
          <p:nvPr>
            <p:ph type="sldNum" sz="quarter" idx="4"/>
          </p:nvPr>
        </p:nvSpPr>
        <p:spPr/>
        <p:txBody>
          <a:bodyPr/>
          <a:lstStyle/>
          <a:p>
            <a:fld id="{9C527BFA-2C0E-4CEC-B6A5-913A56FEF4B4}" type="slidenum">
              <a:rPr lang="fr-CA" smtClean="0"/>
              <a:t>19</a:t>
            </a:fld>
            <a:endParaRPr lang="fr-CA"/>
          </a:p>
        </p:txBody>
      </p:sp>
      <p:sp>
        <p:nvSpPr>
          <p:cNvPr id="8" name="Text Placeholder 7">
            <a:extLst>
              <a:ext uri="{FF2B5EF4-FFF2-40B4-BE49-F238E27FC236}">
                <a16:creationId xmlns:a16="http://schemas.microsoft.com/office/drawing/2014/main" id="{9B77C2B7-94DB-673E-C0DB-6473A279DF65}"/>
              </a:ext>
            </a:extLst>
          </p:cNvPr>
          <p:cNvSpPr>
            <a:spLocks noGrp="1"/>
          </p:cNvSpPr>
          <p:nvPr>
            <p:ph type="body" sz="quarter" idx="65"/>
          </p:nvPr>
        </p:nvSpPr>
        <p:spPr/>
        <p:txBody>
          <a:bodyPr/>
          <a:lstStyle/>
          <a:p>
            <a:r>
              <a:rPr lang="en-IE"/>
              <a:t>Mynd: </a:t>
            </a:r>
            <a:r>
              <a:rPr lang="en-IE" err="1"/>
              <a:t>Hudicevec </a:t>
            </a:r>
            <a:r>
              <a:rPr lang="en-IE"/>
              <a:t>Farm Stay, Slóvenía</a:t>
            </a:r>
          </a:p>
        </p:txBody>
      </p:sp>
    </p:spTree>
    <p:extLst>
      <p:ext uri="{BB962C8B-B14F-4D97-AF65-F5344CB8AC3E}">
        <p14:creationId xmlns:p14="http://schemas.microsoft.com/office/powerpoint/2010/main" val="2991661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49A40CAB-7E9E-3273-512F-2A6B156F8FA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p:pic>
      <p:sp>
        <p:nvSpPr>
          <p:cNvPr id="3" name="Text Placeholder 2">
            <a:extLst>
              <a:ext uri="{FF2B5EF4-FFF2-40B4-BE49-F238E27FC236}">
                <a16:creationId xmlns:a16="http://schemas.microsoft.com/office/drawing/2014/main" id="{D8F646F2-20E4-2CA4-5039-2667244C8F6E}"/>
              </a:ext>
            </a:extLst>
          </p:cNvPr>
          <p:cNvSpPr>
            <a:spLocks noGrp="1"/>
          </p:cNvSpPr>
          <p:nvPr>
            <p:ph type="body" sz="quarter" idx="18"/>
          </p:nvPr>
        </p:nvSpPr>
        <p:spPr/>
        <p:txBody>
          <a:bodyPr/>
          <a:lstStyle/>
          <a:p>
            <a:pPr>
              <a:lnSpc>
                <a:spcPct val="100000"/>
              </a:lnSpc>
            </a:pPr>
            <a:r>
              <a:rPr lang="en-US" sz="3600" cap="all"/>
              <a:t>Inngangur að Epic Stays-verkefninu</a:t>
            </a:r>
          </a:p>
        </p:txBody>
      </p:sp>
      <p:sp>
        <p:nvSpPr>
          <p:cNvPr id="4" name="Text Placeholder 3">
            <a:extLst>
              <a:ext uri="{FF2B5EF4-FFF2-40B4-BE49-F238E27FC236}">
                <a16:creationId xmlns:a16="http://schemas.microsoft.com/office/drawing/2014/main" id="{5226FA8B-2ACE-B706-ED04-285E017A9CCE}"/>
              </a:ext>
            </a:extLst>
          </p:cNvPr>
          <p:cNvSpPr>
            <a:spLocks noGrp="1"/>
          </p:cNvSpPr>
          <p:nvPr>
            <p:ph type="body" sz="quarter" idx="19"/>
          </p:nvPr>
        </p:nvSpPr>
        <p:spPr/>
        <p:txBody>
          <a:bodyPr/>
          <a:lstStyle/>
          <a:p>
            <a:r>
              <a:rPr lang="en-GB"/>
              <a:t>01</a:t>
            </a:r>
          </a:p>
        </p:txBody>
      </p:sp>
      <p:sp>
        <p:nvSpPr>
          <p:cNvPr id="5" name="Text Placeholder 4">
            <a:extLst>
              <a:ext uri="{FF2B5EF4-FFF2-40B4-BE49-F238E27FC236}">
                <a16:creationId xmlns:a16="http://schemas.microsoft.com/office/drawing/2014/main" id="{CF037D29-AF16-5E6C-846A-FE9319FD5727}"/>
              </a:ext>
            </a:extLst>
          </p:cNvPr>
          <p:cNvSpPr>
            <a:spLocks noGrp="1"/>
          </p:cNvSpPr>
          <p:nvPr>
            <p:ph type="body" sz="quarter" idx="20"/>
          </p:nvPr>
        </p:nvSpPr>
        <p:spPr>
          <a:xfrm>
            <a:off x="929022" y="3850654"/>
            <a:ext cx="828994" cy="243728"/>
          </a:xfrm>
        </p:spPr>
        <p:txBody>
          <a:bodyPr/>
          <a:lstStyle/>
          <a:p>
            <a:pPr marL="0" indent="0" algn="l" defTabSz="777514" rtl="0" eaLnBrk="1" latinLnBrk="0" hangingPunct="1">
              <a:lnSpc>
                <a:spcPts val="1220"/>
              </a:lnSpc>
              <a:spcBef>
                <a:spcPts val="0"/>
              </a:spcBef>
              <a:buFont typeface="Arial" panose="020B0604020202020204" pitchFamily="34" charset="0"/>
              <a:buNone/>
            </a:pPr>
            <a:r>
              <a:rPr lang="en-GB">
                <a:latin typeface="Calibri"/>
                <a:ea typeface="Open Sans"/>
                <a:cs typeface="Calibri"/>
              </a:rPr>
              <a:t>Síða 8</a:t>
            </a:r>
            <a:endParaRPr lang="en-GB"/>
          </a:p>
        </p:txBody>
      </p:sp>
      <p:sp>
        <p:nvSpPr>
          <p:cNvPr id="6" name="Text Placeholder 5">
            <a:extLst>
              <a:ext uri="{FF2B5EF4-FFF2-40B4-BE49-F238E27FC236}">
                <a16:creationId xmlns:a16="http://schemas.microsoft.com/office/drawing/2014/main" id="{A7C98B9B-8319-29E2-7031-8FB970E02578}"/>
              </a:ext>
            </a:extLst>
          </p:cNvPr>
          <p:cNvSpPr>
            <a:spLocks noGrp="1"/>
          </p:cNvSpPr>
          <p:nvPr>
            <p:ph type="body" sz="quarter" idx="42"/>
          </p:nvPr>
        </p:nvSpPr>
        <p:spPr/>
        <p:txBody>
          <a:bodyPr/>
          <a:lstStyle/>
          <a:p>
            <a:pPr marL="0" indent="0" algn="l" defTabSz="777514" rtl="0" eaLnBrk="1" latinLnBrk="0" hangingPunct="1">
              <a:lnSpc>
                <a:spcPct val="100000"/>
              </a:lnSpc>
              <a:spcBef>
                <a:spcPts val="0"/>
              </a:spcBef>
              <a:buFont typeface="Arial" panose="020B0604020202020204" pitchFamily="34" charset="0"/>
              <a:buNone/>
            </a:pPr>
            <a:r>
              <a:rPr lang="en-GB"/>
              <a:t>EFNISYFIRLIT</a:t>
            </a:r>
          </a:p>
        </p:txBody>
      </p:sp>
      <p:pic>
        <p:nvPicPr>
          <p:cNvPr id="15" name="Picture Placeholder 14">
            <a:extLst>
              <a:ext uri="{FF2B5EF4-FFF2-40B4-BE49-F238E27FC236}">
                <a16:creationId xmlns:a16="http://schemas.microsoft.com/office/drawing/2014/main" id="{C19E7D76-EC85-BF0A-AD38-7DDA284C4B60}"/>
              </a:ext>
            </a:extLst>
          </p:cNvPr>
          <p:cNvPicPr>
            <a:picLocks noGrp="1" noChangeAspect="1"/>
          </p:cNvPicPr>
          <p:nvPr>
            <p:ph type="pic" sz="quarter" idx="43"/>
          </p:nvPr>
        </p:nvPicPr>
        <p:blipFill>
          <a:blip r:embed="rId3">
            <a:extLst>
              <a:ext uri="{28A0092B-C50C-407E-A947-70E740481C1C}">
                <a14:useLocalDpi xmlns:a14="http://schemas.microsoft.com/office/drawing/2010/main" val="0"/>
              </a:ext>
            </a:extLst>
          </a:blip>
          <a:srcRect/>
          <a:stretch/>
        </p:blipFill>
        <p:spPr/>
      </p:pic>
      <p:sp>
        <p:nvSpPr>
          <p:cNvPr id="9" name="Text Placeholder 8">
            <a:extLst>
              <a:ext uri="{FF2B5EF4-FFF2-40B4-BE49-F238E27FC236}">
                <a16:creationId xmlns:a16="http://schemas.microsoft.com/office/drawing/2014/main" id="{1A8D3409-909F-BC7B-8ED7-0634A43D76EB}"/>
              </a:ext>
            </a:extLst>
          </p:cNvPr>
          <p:cNvSpPr>
            <a:spLocks noGrp="1"/>
          </p:cNvSpPr>
          <p:nvPr>
            <p:ph type="body" sz="quarter" idx="44"/>
          </p:nvPr>
        </p:nvSpPr>
        <p:spPr>
          <a:xfrm>
            <a:off x="3625635" y="4258245"/>
            <a:ext cx="3164439" cy="3019842"/>
          </a:xfrm>
        </p:spPr>
        <p:txBody>
          <a:bodyPr/>
          <a:lstStyle/>
          <a:p>
            <a:pPr>
              <a:lnSpc>
                <a:spcPct val="100000"/>
              </a:lnSpc>
            </a:pPr>
            <a:r>
              <a:rPr lang="en-US" sz="3600" cap="all" dirty="0" err="1"/>
              <a:t>Hvað</a:t>
            </a:r>
            <a:r>
              <a:rPr lang="en-US" sz="3600" cap="all" dirty="0"/>
              <a:t> er </a:t>
            </a:r>
            <a:r>
              <a:rPr lang="en-US" sz="3600" cap="all" dirty="0" err="1"/>
              <a:t>gott</a:t>
            </a:r>
            <a:r>
              <a:rPr lang="en-US" sz="3600" cap="all" dirty="0"/>
              <a:t> </a:t>
            </a:r>
            <a:r>
              <a:rPr lang="en-US" sz="3600" cap="all" dirty="0" err="1"/>
              <a:t>dæmi</a:t>
            </a:r>
            <a:r>
              <a:rPr lang="en-US" sz="3600" cap="all" dirty="0"/>
              <a:t> um </a:t>
            </a:r>
            <a:r>
              <a:rPr lang="en-US" sz="3600" cap="all" dirty="0" err="1"/>
              <a:t>Epíska</a:t>
            </a:r>
            <a:r>
              <a:rPr lang="en-US" sz="3600" cap="all" dirty="0"/>
              <a:t> </a:t>
            </a:r>
            <a:r>
              <a:rPr lang="en-US" sz="3600" cap="all" dirty="0" err="1"/>
              <a:t>dvöl</a:t>
            </a:r>
            <a:r>
              <a:rPr lang="en-US" sz="3600" cap="all" dirty="0"/>
              <a:t>?</a:t>
            </a:r>
          </a:p>
          <a:p>
            <a:pPr>
              <a:lnSpc>
                <a:spcPct val="100000"/>
              </a:lnSpc>
            </a:pPr>
            <a:endParaRPr lang="en-GB" sz="3600" dirty="0"/>
          </a:p>
        </p:txBody>
      </p:sp>
      <p:sp>
        <p:nvSpPr>
          <p:cNvPr id="10" name="Text Placeholder 9">
            <a:extLst>
              <a:ext uri="{FF2B5EF4-FFF2-40B4-BE49-F238E27FC236}">
                <a16:creationId xmlns:a16="http://schemas.microsoft.com/office/drawing/2014/main" id="{85B4D214-6D15-1483-8F4F-73DDD4652343}"/>
              </a:ext>
            </a:extLst>
          </p:cNvPr>
          <p:cNvSpPr>
            <a:spLocks noGrp="1"/>
          </p:cNvSpPr>
          <p:nvPr>
            <p:ph type="body" sz="quarter" idx="45"/>
          </p:nvPr>
        </p:nvSpPr>
        <p:spPr/>
        <p:txBody>
          <a:bodyPr/>
          <a:lstStyle/>
          <a:p>
            <a:r>
              <a:rPr lang="en-GB"/>
              <a:t>02</a:t>
            </a:r>
          </a:p>
        </p:txBody>
      </p:sp>
      <p:sp>
        <p:nvSpPr>
          <p:cNvPr id="11" name="Text Placeholder 10">
            <a:extLst>
              <a:ext uri="{FF2B5EF4-FFF2-40B4-BE49-F238E27FC236}">
                <a16:creationId xmlns:a16="http://schemas.microsoft.com/office/drawing/2014/main" id="{853B22D4-F6A8-ADD6-4F62-4E3B2EEAC83D}"/>
              </a:ext>
            </a:extLst>
          </p:cNvPr>
          <p:cNvSpPr>
            <a:spLocks noGrp="1"/>
          </p:cNvSpPr>
          <p:nvPr>
            <p:ph type="body" sz="quarter" idx="46"/>
          </p:nvPr>
        </p:nvSpPr>
        <p:spPr/>
        <p:txBody>
          <a:bodyPr/>
          <a:lstStyle/>
          <a:p>
            <a:pPr marL="0" indent="0" algn="l" defTabSz="777514" rtl="0" eaLnBrk="1" latinLnBrk="0" hangingPunct="1">
              <a:lnSpc>
                <a:spcPts val="1220"/>
              </a:lnSpc>
              <a:spcBef>
                <a:spcPts val="0"/>
              </a:spcBef>
              <a:buFont typeface="Arial" panose="020B0604020202020204" pitchFamily="34" charset="0"/>
              <a:buNone/>
            </a:pPr>
            <a:r>
              <a:rPr lang="en-GB"/>
              <a:t>Síða 18</a:t>
            </a:r>
          </a:p>
        </p:txBody>
      </p:sp>
      <p:sp>
        <p:nvSpPr>
          <p:cNvPr id="18" name="Text Placeholder 17">
            <a:extLst>
              <a:ext uri="{FF2B5EF4-FFF2-40B4-BE49-F238E27FC236}">
                <a16:creationId xmlns:a16="http://schemas.microsoft.com/office/drawing/2014/main" id="{AEF71D01-8177-C27B-CE2C-BDD33D5CAABB}"/>
              </a:ext>
            </a:extLst>
          </p:cNvPr>
          <p:cNvSpPr>
            <a:spLocks noGrp="1"/>
          </p:cNvSpPr>
          <p:nvPr>
            <p:ph type="body" sz="quarter" idx="65"/>
          </p:nvPr>
        </p:nvSpPr>
        <p:spPr/>
        <p:txBody>
          <a:bodyPr/>
          <a:lstStyle/>
          <a:p>
            <a:r>
              <a:rPr lang="en-GB"/>
              <a:t>Ljósmynd: A-rammi í Soča, Gorizia, Slóveníu</a:t>
            </a:r>
          </a:p>
        </p:txBody>
      </p:sp>
      <p:sp>
        <p:nvSpPr>
          <p:cNvPr id="17" name="Text Placeholder 16">
            <a:extLst>
              <a:ext uri="{FF2B5EF4-FFF2-40B4-BE49-F238E27FC236}">
                <a16:creationId xmlns:a16="http://schemas.microsoft.com/office/drawing/2014/main" id="{95B22183-9D54-8278-EE96-5B65DC04D3A0}"/>
              </a:ext>
            </a:extLst>
          </p:cNvPr>
          <p:cNvSpPr>
            <a:spLocks noGrp="1"/>
          </p:cNvSpPr>
          <p:nvPr>
            <p:ph type="body" sz="quarter" idx="66"/>
          </p:nvPr>
        </p:nvSpPr>
        <p:spPr/>
        <p:txBody>
          <a:bodyPr/>
          <a:lstStyle/>
          <a:p>
            <a:r>
              <a:rPr lang="en-GB"/>
              <a:t>Mynd: </a:t>
            </a:r>
            <a:r>
              <a:rPr lang="en-GB" err="1"/>
              <a:t>Cave </a:t>
            </a:r>
            <a:r>
              <a:rPr lang="en-GB"/>
              <a:t>People, Ísland</a:t>
            </a:r>
          </a:p>
        </p:txBody>
      </p:sp>
      <p:sp>
        <p:nvSpPr>
          <p:cNvPr id="7" name="Slide Number Placeholder 6">
            <a:extLst>
              <a:ext uri="{FF2B5EF4-FFF2-40B4-BE49-F238E27FC236}">
                <a16:creationId xmlns:a16="http://schemas.microsoft.com/office/drawing/2014/main" id="{1E0CFF9C-CC56-EF34-C394-DFBE8A055057}"/>
              </a:ext>
            </a:extLst>
          </p:cNvPr>
          <p:cNvSpPr>
            <a:spLocks noGrp="1"/>
          </p:cNvSpPr>
          <p:nvPr>
            <p:ph type="sldNum" sz="quarter" idx="4"/>
          </p:nvPr>
        </p:nvSpPr>
        <p:spPr/>
        <p:txBody>
          <a:bodyPr/>
          <a:lstStyle/>
          <a:p>
            <a:fld id="{9C527BFA-2C0E-4CEC-B6A5-913A56FEF4B4}" type="slidenum">
              <a:rPr lang="fr-CA" smtClean="0"/>
              <a:t>2</a:t>
            </a:fld>
            <a:endParaRPr lang="fr-CA"/>
          </a:p>
        </p:txBody>
      </p:sp>
      <p:grpSp>
        <p:nvGrpSpPr>
          <p:cNvPr id="23" name="Group 22">
            <a:extLst>
              <a:ext uri="{FF2B5EF4-FFF2-40B4-BE49-F238E27FC236}">
                <a16:creationId xmlns:a16="http://schemas.microsoft.com/office/drawing/2014/main" id="{1EEB17A5-81A1-14A4-60ED-6D193225FFC1}"/>
              </a:ext>
            </a:extLst>
          </p:cNvPr>
          <p:cNvGrpSpPr/>
          <p:nvPr/>
        </p:nvGrpSpPr>
        <p:grpSpPr>
          <a:xfrm flipH="1">
            <a:off x="1221378" y="6351992"/>
            <a:ext cx="1073276" cy="2965650"/>
            <a:chOff x="1127677" y="228112"/>
            <a:chExt cx="3378745" cy="9336067"/>
          </a:xfrm>
          <a:solidFill>
            <a:srgbClr val="94B253"/>
          </a:solidFill>
        </p:grpSpPr>
        <p:sp>
          <p:nvSpPr>
            <p:cNvPr id="14" name="Freeform 13">
              <a:extLst>
                <a:ext uri="{FF2B5EF4-FFF2-40B4-BE49-F238E27FC236}">
                  <a16:creationId xmlns:a16="http://schemas.microsoft.com/office/drawing/2014/main" id="{4CC77586-174E-7DFB-8E55-617F1C324729}"/>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16" name="Freeform 15">
              <a:extLst>
                <a:ext uri="{FF2B5EF4-FFF2-40B4-BE49-F238E27FC236}">
                  <a16:creationId xmlns:a16="http://schemas.microsoft.com/office/drawing/2014/main" id="{824C430D-A0F6-916F-B9C9-0DC07F01BECD}"/>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9" name="Freeform 18">
              <a:extLst>
                <a:ext uri="{FF2B5EF4-FFF2-40B4-BE49-F238E27FC236}">
                  <a16:creationId xmlns:a16="http://schemas.microsoft.com/office/drawing/2014/main" id="{54F939BC-BF93-DD0B-53C5-F50EEF60FA3A}"/>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20" name="Freeform 19">
              <a:extLst>
                <a:ext uri="{FF2B5EF4-FFF2-40B4-BE49-F238E27FC236}">
                  <a16:creationId xmlns:a16="http://schemas.microsoft.com/office/drawing/2014/main" id="{E43958C8-6220-A6A9-C483-383A9A88C216}"/>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F3B9ED0F-EA2B-CC64-B65C-ADB2A0806CEF}"/>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22" name="Freeform 21">
              <a:extLst>
                <a:ext uri="{FF2B5EF4-FFF2-40B4-BE49-F238E27FC236}">
                  <a16:creationId xmlns:a16="http://schemas.microsoft.com/office/drawing/2014/main" id="{316BFE5B-FE28-94A3-90DF-1F818CD2D78F}"/>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spTree>
    <p:extLst>
      <p:ext uri="{BB962C8B-B14F-4D97-AF65-F5344CB8AC3E}">
        <p14:creationId xmlns:p14="http://schemas.microsoft.com/office/powerpoint/2010/main" val="1136883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83228F4D-2393-CF53-D98B-516709880B54}"/>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a:stretch/>
        </p:blipFill>
        <p:spPr/>
      </p:pic>
      <p:sp>
        <p:nvSpPr>
          <p:cNvPr id="16" name="Slide Number Placeholder 15">
            <a:extLst>
              <a:ext uri="{FF2B5EF4-FFF2-40B4-BE49-F238E27FC236}">
                <a16:creationId xmlns:a16="http://schemas.microsoft.com/office/drawing/2014/main" id="{0A35AB30-56C3-7046-F053-F2F9762B353C}"/>
              </a:ext>
            </a:extLst>
          </p:cNvPr>
          <p:cNvSpPr>
            <a:spLocks noGrp="1"/>
          </p:cNvSpPr>
          <p:nvPr>
            <p:ph type="sldNum" sz="quarter" idx="4"/>
          </p:nvPr>
        </p:nvSpPr>
        <p:spPr/>
        <p:txBody>
          <a:bodyPr/>
          <a:lstStyle/>
          <a:p>
            <a:fld id="{9C527BFA-2C0E-4CEC-B6A5-913A56FEF4B4}" type="slidenum">
              <a:rPr lang="fr-CA" smtClean="0"/>
              <a:t>20</a:t>
            </a:fld>
            <a:endParaRPr lang="fr-CA"/>
          </a:p>
        </p:txBody>
      </p:sp>
      <p:sp>
        <p:nvSpPr>
          <p:cNvPr id="2" name="Text Placeholder 1">
            <a:extLst>
              <a:ext uri="{FF2B5EF4-FFF2-40B4-BE49-F238E27FC236}">
                <a16:creationId xmlns:a16="http://schemas.microsoft.com/office/drawing/2014/main" id="{DE336D5D-C977-78AA-2DA4-E05D98C9B08F}"/>
              </a:ext>
            </a:extLst>
          </p:cNvPr>
          <p:cNvSpPr>
            <a:spLocks noGrp="1"/>
          </p:cNvSpPr>
          <p:nvPr>
            <p:ph type="body" sz="quarter" idx="65"/>
          </p:nvPr>
        </p:nvSpPr>
        <p:spPr/>
        <p:txBody>
          <a:bodyPr/>
          <a:lstStyle/>
          <a:p>
            <a:r>
              <a:rPr lang="en-GB"/>
              <a:t>Mynd: Mayo Glamping, Írland</a:t>
            </a:r>
          </a:p>
        </p:txBody>
      </p:sp>
      <p:sp>
        <p:nvSpPr>
          <p:cNvPr id="35" name="Graphic 43">
            <a:extLst>
              <a:ext uri="{FF2B5EF4-FFF2-40B4-BE49-F238E27FC236}">
                <a16:creationId xmlns:a16="http://schemas.microsoft.com/office/drawing/2014/main" id="{A0EF5A5A-D0C3-48D5-E7EF-A859CA44E39D}"/>
              </a:ext>
            </a:extLst>
          </p:cNvPr>
          <p:cNvSpPr/>
          <p:nvPr/>
        </p:nvSpPr>
        <p:spPr>
          <a:xfrm>
            <a:off x="3509274" y="9148586"/>
            <a:ext cx="3495459" cy="3518254"/>
          </a:xfrm>
          <a:custGeom>
            <a:avLst/>
            <a:gdLst>
              <a:gd name="connsiteX0" fmla="*/ 78279 w 722854"/>
              <a:gd name="connsiteY0" fmla="*/ 205285 h 727568"/>
              <a:gd name="connsiteX1" fmla="*/ 70666 w 722854"/>
              <a:gd name="connsiteY1" fmla="*/ 167253 h 727568"/>
              <a:gd name="connsiteX2" fmla="*/ 72569 w 722854"/>
              <a:gd name="connsiteY2" fmla="*/ 162499 h 727568"/>
              <a:gd name="connsiteX3" fmla="*/ 160124 w 722854"/>
              <a:gd name="connsiteY3" fmla="*/ 81681 h 727568"/>
              <a:gd name="connsiteX4" fmla="*/ 248631 w 722854"/>
              <a:gd name="connsiteY4" fmla="*/ 58862 h 727568"/>
              <a:gd name="connsiteX5" fmla="*/ 276230 w 722854"/>
              <a:gd name="connsiteY5" fmla="*/ 61714 h 727568"/>
              <a:gd name="connsiteX6" fmla="*/ 378061 w 722854"/>
              <a:gd name="connsiteY6" fmla="*/ 111156 h 727568"/>
              <a:gd name="connsiteX7" fmla="*/ 405660 w 722854"/>
              <a:gd name="connsiteY7" fmla="*/ 113057 h 727568"/>
              <a:gd name="connsiteX8" fmla="*/ 524621 w 722854"/>
              <a:gd name="connsiteY8" fmla="*/ 77878 h 727568"/>
              <a:gd name="connsiteX9" fmla="*/ 563640 w 722854"/>
              <a:gd name="connsiteY9" fmla="*/ 92140 h 727568"/>
              <a:gd name="connsiteX10" fmla="*/ 554123 w 722854"/>
              <a:gd name="connsiteY10" fmla="*/ 120664 h 727568"/>
              <a:gd name="connsiteX11" fmla="*/ 402805 w 722854"/>
              <a:gd name="connsiteY11" fmla="*/ 167253 h 727568"/>
              <a:gd name="connsiteX12" fmla="*/ 375206 w 722854"/>
              <a:gd name="connsiteY12" fmla="*/ 165352 h 727568"/>
              <a:gd name="connsiteX13" fmla="*/ 268617 w 722854"/>
              <a:gd name="connsiteY13" fmla="*/ 114959 h 727568"/>
              <a:gd name="connsiteX14" fmla="*/ 241018 w 722854"/>
              <a:gd name="connsiteY14" fmla="*/ 113057 h 727568"/>
              <a:gd name="connsiteX15" fmla="*/ 170593 w 722854"/>
              <a:gd name="connsiteY15" fmla="*/ 132074 h 727568"/>
              <a:gd name="connsiteX16" fmla="*/ 103023 w 722854"/>
              <a:gd name="connsiteY16" fmla="*/ 193876 h 727568"/>
              <a:gd name="connsiteX17" fmla="*/ 100168 w 722854"/>
              <a:gd name="connsiteY17" fmla="*/ 201482 h 727568"/>
              <a:gd name="connsiteX18" fmla="*/ 78279 w 722854"/>
              <a:gd name="connsiteY18" fmla="*/ 205285 h 727568"/>
              <a:gd name="connsiteX19" fmla="*/ 201999 w 722854"/>
              <a:gd name="connsiteY19" fmla="*/ 335545 h 727568"/>
              <a:gd name="connsiteX20" fmla="*/ 175351 w 722854"/>
              <a:gd name="connsiteY20" fmla="*/ 335545 h 727568"/>
              <a:gd name="connsiteX21" fmla="*/ 90651 w 722854"/>
              <a:gd name="connsiteY21" fmla="*/ 511444 h 727568"/>
              <a:gd name="connsiteX22" fmla="*/ 91603 w 722854"/>
              <a:gd name="connsiteY22" fmla="*/ 555180 h 727568"/>
              <a:gd name="connsiteX23" fmla="*/ 114443 w 722854"/>
              <a:gd name="connsiteY23" fmla="*/ 555180 h 727568"/>
              <a:gd name="connsiteX24" fmla="*/ 201047 w 722854"/>
              <a:gd name="connsiteY24" fmla="*/ 387839 h 727568"/>
              <a:gd name="connsiteX25" fmla="*/ 201999 w 722854"/>
              <a:gd name="connsiteY25" fmla="*/ 335545 h 727568"/>
              <a:gd name="connsiteX26" fmla="*/ 63052 w 722854"/>
              <a:gd name="connsiteY26" fmla="*/ 340299 h 727568"/>
              <a:gd name="connsiteX27" fmla="*/ 114443 w 722854"/>
              <a:gd name="connsiteY27" fmla="*/ 342201 h 727568"/>
              <a:gd name="connsiteX28" fmla="*/ 135380 w 722854"/>
              <a:gd name="connsiteY28" fmla="*/ 328890 h 727568"/>
              <a:gd name="connsiteX29" fmla="*/ 155366 w 722854"/>
              <a:gd name="connsiteY29" fmla="*/ 283251 h 727568"/>
              <a:gd name="connsiteX30" fmla="*/ 225791 w 722854"/>
              <a:gd name="connsiteY30" fmla="*/ 221449 h 727568"/>
              <a:gd name="connsiteX31" fmla="*/ 232453 w 722854"/>
              <a:gd name="connsiteY31" fmla="*/ 219547 h 727568"/>
              <a:gd name="connsiteX32" fmla="*/ 266713 w 722854"/>
              <a:gd name="connsiteY32" fmla="*/ 221449 h 727568"/>
              <a:gd name="connsiteX33" fmla="*/ 374254 w 722854"/>
              <a:gd name="connsiteY33" fmla="*/ 271841 h 727568"/>
              <a:gd name="connsiteX34" fmla="*/ 401853 w 722854"/>
              <a:gd name="connsiteY34" fmla="*/ 273743 h 727568"/>
              <a:gd name="connsiteX35" fmla="*/ 518911 w 722854"/>
              <a:gd name="connsiteY35" fmla="*/ 233809 h 727568"/>
              <a:gd name="connsiteX36" fmla="*/ 529379 w 722854"/>
              <a:gd name="connsiteY36" fmla="*/ 201482 h 727568"/>
              <a:gd name="connsiteX37" fmla="*/ 490360 w 722854"/>
              <a:gd name="connsiteY37" fmla="*/ 187220 h 727568"/>
              <a:gd name="connsiteX38" fmla="*/ 490360 w 722854"/>
              <a:gd name="connsiteY38" fmla="*/ 187220 h 727568"/>
              <a:gd name="connsiteX39" fmla="*/ 488457 w 722854"/>
              <a:gd name="connsiteY39" fmla="*/ 188171 h 727568"/>
              <a:gd name="connsiteX40" fmla="*/ 487505 w 722854"/>
              <a:gd name="connsiteY40" fmla="*/ 188171 h 727568"/>
              <a:gd name="connsiteX41" fmla="*/ 487505 w 722854"/>
              <a:gd name="connsiteY41" fmla="*/ 188171 h 727568"/>
              <a:gd name="connsiteX42" fmla="*/ 398046 w 722854"/>
              <a:gd name="connsiteY42" fmla="*/ 216695 h 727568"/>
              <a:gd name="connsiteX43" fmla="*/ 370447 w 722854"/>
              <a:gd name="connsiteY43" fmla="*/ 214793 h 727568"/>
              <a:gd name="connsiteX44" fmla="*/ 278134 w 722854"/>
              <a:gd name="connsiteY44" fmla="*/ 170106 h 727568"/>
              <a:gd name="connsiteX45" fmla="*/ 212467 w 722854"/>
              <a:gd name="connsiteY45" fmla="*/ 168204 h 727568"/>
              <a:gd name="connsiteX46" fmla="*/ 122057 w 722854"/>
              <a:gd name="connsiteY46" fmla="*/ 249973 h 727568"/>
              <a:gd name="connsiteX47" fmla="*/ 105878 w 722854"/>
              <a:gd name="connsiteY47" fmla="*/ 289907 h 727568"/>
              <a:gd name="connsiteX48" fmla="*/ 85893 w 722854"/>
              <a:gd name="connsiteY48" fmla="*/ 303218 h 727568"/>
              <a:gd name="connsiteX49" fmla="*/ 39260 w 722854"/>
              <a:gd name="connsiteY49" fmla="*/ 301316 h 727568"/>
              <a:gd name="connsiteX50" fmla="*/ 20226 w 722854"/>
              <a:gd name="connsiteY50" fmla="*/ 314628 h 727568"/>
              <a:gd name="connsiteX51" fmla="*/ 2144 w 722854"/>
              <a:gd name="connsiteY51" fmla="*/ 363118 h 727568"/>
              <a:gd name="connsiteX52" fmla="*/ 25936 w 722854"/>
              <a:gd name="connsiteY52" fmla="*/ 399249 h 727568"/>
              <a:gd name="connsiteX53" fmla="*/ 43067 w 722854"/>
              <a:gd name="connsiteY53" fmla="*/ 355512 h 727568"/>
              <a:gd name="connsiteX54" fmla="*/ 63052 w 722854"/>
              <a:gd name="connsiteY54" fmla="*/ 340299 h 727568"/>
              <a:gd name="connsiteX55" fmla="*/ 76376 w 722854"/>
              <a:gd name="connsiteY55" fmla="*/ 268989 h 727568"/>
              <a:gd name="connsiteX56" fmla="*/ 68762 w 722854"/>
              <a:gd name="connsiteY56" fmla="*/ 231908 h 727568"/>
              <a:gd name="connsiteX57" fmla="*/ 44970 w 722854"/>
              <a:gd name="connsiteY57" fmla="*/ 237613 h 727568"/>
              <a:gd name="connsiteX58" fmla="*/ 53535 w 722854"/>
              <a:gd name="connsiteY58" fmla="*/ 273743 h 727568"/>
              <a:gd name="connsiteX59" fmla="*/ 76376 w 722854"/>
              <a:gd name="connsiteY59" fmla="*/ 268989 h 727568"/>
              <a:gd name="connsiteX60" fmla="*/ 131574 w 722854"/>
              <a:gd name="connsiteY60" fmla="*/ 601770 h 727568"/>
              <a:gd name="connsiteX61" fmla="*/ 140139 w 722854"/>
              <a:gd name="connsiteY61" fmla="*/ 639802 h 727568"/>
              <a:gd name="connsiteX62" fmla="*/ 163931 w 722854"/>
              <a:gd name="connsiteY62" fmla="*/ 634097 h 727568"/>
              <a:gd name="connsiteX63" fmla="*/ 155366 w 722854"/>
              <a:gd name="connsiteY63" fmla="*/ 595114 h 727568"/>
              <a:gd name="connsiteX64" fmla="*/ 131574 w 722854"/>
              <a:gd name="connsiteY64" fmla="*/ 601770 h 727568"/>
              <a:gd name="connsiteX65" fmla="*/ 78279 w 722854"/>
              <a:gd name="connsiteY65" fmla="*/ 374528 h 727568"/>
              <a:gd name="connsiteX66" fmla="*/ 65907 w 722854"/>
              <a:gd name="connsiteY66" fmla="*/ 385938 h 727568"/>
              <a:gd name="connsiteX67" fmla="*/ 46873 w 722854"/>
              <a:gd name="connsiteY67" fmla="*/ 431576 h 727568"/>
              <a:gd name="connsiteX68" fmla="*/ 73521 w 722854"/>
              <a:gd name="connsiteY68" fmla="*/ 468657 h 727568"/>
              <a:gd name="connsiteX69" fmla="*/ 100168 w 722854"/>
              <a:gd name="connsiteY69" fmla="*/ 407806 h 727568"/>
              <a:gd name="connsiteX70" fmla="*/ 78279 w 722854"/>
              <a:gd name="connsiteY70" fmla="*/ 374528 h 727568"/>
              <a:gd name="connsiteX71" fmla="*/ 231501 w 722854"/>
              <a:gd name="connsiteY71" fmla="*/ 544722 h 727568"/>
              <a:gd name="connsiteX72" fmla="*/ 236259 w 722854"/>
              <a:gd name="connsiteY72" fmla="*/ 518099 h 727568"/>
              <a:gd name="connsiteX73" fmla="*/ 263858 w 722854"/>
              <a:gd name="connsiteY73" fmla="*/ 472461 h 727568"/>
              <a:gd name="connsiteX74" fmla="*/ 338090 w 722854"/>
              <a:gd name="connsiteY74" fmla="*/ 410659 h 727568"/>
              <a:gd name="connsiteX75" fmla="*/ 363786 w 722854"/>
              <a:gd name="connsiteY75" fmla="*/ 400200 h 727568"/>
              <a:gd name="connsiteX76" fmla="*/ 375206 w 722854"/>
              <a:gd name="connsiteY76" fmla="*/ 365020 h 727568"/>
              <a:gd name="connsiteX77" fmla="*/ 330477 w 722854"/>
              <a:gd name="connsiteY77" fmla="*/ 349807 h 727568"/>
              <a:gd name="connsiteX78" fmla="*/ 315249 w 722854"/>
              <a:gd name="connsiteY78" fmla="*/ 355512 h 727568"/>
              <a:gd name="connsiteX79" fmla="*/ 229598 w 722854"/>
              <a:gd name="connsiteY79" fmla="*/ 428724 h 727568"/>
              <a:gd name="connsiteX80" fmla="*/ 187723 w 722854"/>
              <a:gd name="connsiteY80" fmla="*/ 504788 h 727568"/>
              <a:gd name="connsiteX81" fmla="*/ 182965 w 722854"/>
              <a:gd name="connsiteY81" fmla="*/ 532361 h 727568"/>
              <a:gd name="connsiteX82" fmla="*/ 201047 w 722854"/>
              <a:gd name="connsiteY82" fmla="*/ 636950 h 727568"/>
              <a:gd name="connsiteX83" fmla="*/ 195337 w 722854"/>
              <a:gd name="connsiteY83" fmla="*/ 663572 h 727568"/>
              <a:gd name="connsiteX84" fmla="*/ 186772 w 722854"/>
              <a:gd name="connsiteY84" fmla="*/ 674982 h 727568"/>
              <a:gd name="connsiteX85" fmla="*/ 186772 w 722854"/>
              <a:gd name="connsiteY85" fmla="*/ 720620 h 727568"/>
              <a:gd name="connsiteX86" fmla="*/ 216274 w 722854"/>
              <a:gd name="connsiteY86" fmla="*/ 715866 h 727568"/>
              <a:gd name="connsiteX87" fmla="*/ 243873 w 722854"/>
              <a:gd name="connsiteY87" fmla="*/ 678785 h 727568"/>
              <a:gd name="connsiteX88" fmla="*/ 249583 w 722854"/>
              <a:gd name="connsiteY88" fmla="*/ 652162 h 727568"/>
              <a:gd name="connsiteX89" fmla="*/ 231501 w 722854"/>
              <a:gd name="connsiteY89" fmla="*/ 544722 h 727568"/>
              <a:gd name="connsiteX90" fmla="*/ 565543 w 722854"/>
              <a:gd name="connsiteY90" fmla="*/ 190072 h 727568"/>
              <a:gd name="connsiteX91" fmla="*/ 608369 w 722854"/>
              <a:gd name="connsiteY91" fmla="*/ 202433 h 727568"/>
              <a:gd name="connsiteX92" fmla="*/ 618838 w 722854"/>
              <a:gd name="connsiteY92" fmla="*/ 170106 h 727568"/>
              <a:gd name="connsiteX93" fmla="*/ 577915 w 722854"/>
              <a:gd name="connsiteY93" fmla="*/ 156794 h 727568"/>
              <a:gd name="connsiteX94" fmla="*/ 565543 w 722854"/>
              <a:gd name="connsiteY94" fmla="*/ 190072 h 727568"/>
              <a:gd name="connsiteX95" fmla="*/ 462761 w 722854"/>
              <a:gd name="connsiteY95" fmla="*/ 364069 h 727568"/>
              <a:gd name="connsiteX96" fmla="*/ 474181 w 722854"/>
              <a:gd name="connsiteY96" fmla="*/ 328890 h 727568"/>
              <a:gd name="connsiteX97" fmla="*/ 428500 w 722854"/>
              <a:gd name="connsiteY97" fmla="*/ 314628 h 727568"/>
              <a:gd name="connsiteX98" fmla="*/ 415177 w 722854"/>
              <a:gd name="connsiteY98" fmla="*/ 350758 h 727568"/>
              <a:gd name="connsiteX99" fmla="*/ 462761 w 722854"/>
              <a:gd name="connsiteY99" fmla="*/ 364069 h 727568"/>
              <a:gd name="connsiteX100" fmla="*/ 245776 w 722854"/>
              <a:gd name="connsiteY100" fmla="*/ 265186 h 727568"/>
              <a:gd name="connsiteX101" fmla="*/ 232453 w 722854"/>
              <a:gd name="connsiteY101" fmla="*/ 301316 h 727568"/>
              <a:gd name="connsiteX102" fmla="*/ 280037 w 722854"/>
              <a:gd name="connsiteY102" fmla="*/ 314628 h 727568"/>
              <a:gd name="connsiteX103" fmla="*/ 291457 w 722854"/>
              <a:gd name="connsiteY103" fmla="*/ 279448 h 727568"/>
              <a:gd name="connsiteX104" fmla="*/ 245776 w 722854"/>
              <a:gd name="connsiteY104" fmla="*/ 265186 h 727568"/>
              <a:gd name="connsiteX105" fmla="*/ 406612 w 722854"/>
              <a:gd name="connsiteY105" fmla="*/ 67419 h 727568"/>
              <a:gd name="connsiteX106" fmla="*/ 416128 w 722854"/>
              <a:gd name="connsiteY106" fmla="*/ 36993 h 727568"/>
              <a:gd name="connsiteX107" fmla="*/ 377109 w 722854"/>
              <a:gd name="connsiteY107" fmla="*/ 24633 h 727568"/>
              <a:gd name="connsiteX108" fmla="*/ 365689 w 722854"/>
              <a:gd name="connsiteY108" fmla="*/ 56009 h 727568"/>
              <a:gd name="connsiteX109" fmla="*/ 406612 w 722854"/>
              <a:gd name="connsiteY109" fmla="*/ 67419 h 727568"/>
              <a:gd name="connsiteX110" fmla="*/ 486553 w 722854"/>
              <a:gd name="connsiteY110" fmla="*/ 43649 h 727568"/>
              <a:gd name="connsiteX111" fmla="*/ 496070 w 722854"/>
              <a:gd name="connsiteY111" fmla="*/ 14174 h 727568"/>
              <a:gd name="connsiteX112" fmla="*/ 458003 w 722854"/>
              <a:gd name="connsiteY112" fmla="*/ 1814 h 727568"/>
              <a:gd name="connsiteX113" fmla="*/ 446582 w 722854"/>
              <a:gd name="connsiteY113" fmla="*/ 32239 h 727568"/>
              <a:gd name="connsiteX114" fmla="*/ 486553 w 722854"/>
              <a:gd name="connsiteY114" fmla="*/ 43649 h 727568"/>
              <a:gd name="connsiteX115" fmla="*/ 532234 w 722854"/>
              <a:gd name="connsiteY115" fmla="*/ 291808 h 727568"/>
              <a:gd name="connsiteX116" fmla="*/ 513201 w 722854"/>
              <a:gd name="connsiteY116" fmla="*/ 385938 h 727568"/>
              <a:gd name="connsiteX117" fmla="*/ 497022 w 722854"/>
              <a:gd name="connsiteY117" fmla="*/ 405905 h 727568"/>
              <a:gd name="connsiteX118" fmla="*/ 369496 w 722854"/>
              <a:gd name="connsiteY118" fmla="*/ 456297 h 727568"/>
              <a:gd name="connsiteX119" fmla="*/ 289554 w 722854"/>
              <a:gd name="connsiteY119" fmla="*/ 521902 h 727568"/>
              <a:gd name="connsiteX120" fmla="*/ 283844 w 722854"/>
              <a:gd name="connsiteY120" fmla="*/ 528558 h 727568"/>
              <a:gd name="connsiteX121" fmla="*/ 278134 w 722854"/>
              <a:gd name="connsiteY121" fmla="*/ 555180 h 727568"/>
              <a:gd name="connsiteX122" fmla="*/ 289554 w 722854"/>
              <a:gd name="connsiteY122" fmla="*/ 615081 h 727568"/>
              <a:gd name="connsiteX123" fmla="*/ 321911 w 722854"/>
              <a:gd name="connsiteY123" fmla="*/ 573246 h 727568"/>
              <a:gd name="connsiteX124" fmla="*/ 398998 w 722854"/>
              <a:gd name="connsiteY124" fmla="*/ 511444 h 727568"/>
              <a:gd name="connsiteX125" fmla="*/ 550316 w 722854"/>
              <a:gd name="connsiteY125" fmla="*/ 448691 h 727568"/>
              <a:gd name="connsiteX126" fmla="*/ 566495 w 722854"/>
              <a:gd name="connsiteY126" fmla="*/ 428724 h 727568"/>
              <a:gd name="connsiteX127" fmla="*/ 583625 w 722854"/>
              <a:gd name="connsiteY127" fmla="*/ 332693 h 727568"/>
              <a:gd name="connsiteX128" fmla="*/ 589336 w 722854"/>
              <a:gd name="connsiteY128" fmla="*/ 320332 h 727568"/>
              <a:gd name="connsiteX129" fmla="*/ 667374 w 722854"/>
              <a:gd name="connsiteY129" fmla="*/ 287054 h 727568"/>
              <a:gd name="connsiteX130" fmla="*/ 677843 w 722854"/>
              <a:gd name="connsiteY130" fmla="*/ 254727 h 727568"/>
              <a:gd name="connsiteX131" fmla="*/ 635968 w 722854"/>
              <a:gd name="connsiteY131" fmla="*/ 241416 h 727568"/>
              <a:gd name="connsiteX132" fmla="*/ 549365 w 722854"/>
              <a:gd name="connsiteY132" fmla="*/ 272792 h 727568"/>
              <a:gd name="connsiteX133" fmla="*/ 532234 w 722854"/>
              <a:gd name="connsiteY133" fmla="*/ 291808 h 727568"/>
              <a:gd name="connsiteX134" fmla="*/ 718765 w 722854"/>
              <a:gd name="connsiteY134" fmla="*/ 346955 h 727568"/>
              <a:gd name="connsiteX135" fmla="*/ 677843 w 722854"/>
              <a:gd name="connsiteY135" fmla="*/ 333644 h 727568"/>
              <a:gd name="connsiteX136" fmla="*/ 634065 w 722854"/>
              <a:gd name="connsiteY136" fmla="*/ 352660 h 727568"/>
              <a:gd name="connsiteX137" fmla="*/ 622645 w 722854"/>
              <a:gd name="connsiteY137" fmla="*/ 384987 h 727568"/>
              <a:gd name="connsiteX138" fmla="*/ 665471 w 722854"/>
              <a:gd name="connsiteY138" fmla="*/ 397347 h 727568"/>
              <a:gd name="connsiteX139" fmla="*/ 709248 w 722854"/>
              <a:gd name="connsiteY139" fmla="*/ 378331 h 727568"/>
              <a:gd name="connsiteX140" fmla="*/ 718765 w 722854"/>
              <a:gd name="connsiteY140" fmla="*/ 346955 h 727568"/>
              <a:gd name="connsiteX141" fmla="*/ 460858 w 722854"/>
              <a:gd name="connsiteY141" fmla="*/ 559934 h 727568"/>
              <a:gd name="connsiteX142" fmla="*/ 423742 w 722854"/>
              <a:gd name="connsiteY142" fmla="*/ 576098 h 727568"/>
              <a:gd name="connsiteX143" fmla="*/ 399950 w 722854"/>
              <a:gd name="connsiteY143" fmla="*/ 592262 h 727568"/>
              <a:gd name="connsiteX144" fmla="*/ 338090 w 722854"/>
              <a:gd name="connsiteY144" fmla="*/ 652162 h 727568"/>
              <a:gd name="connsiteX145" fmla="*/ 314298 w 722854"/>
              <a:gd name="connsiteY145" fmla="*/ 668326 h 727568"/>
              <a:gd name="connsiteX146" fmla="*/ 302878 w 722854"/>
              <a:gd name="connsiteY146" fmla="*/ 674031 h 727568"/>
              <a:gd name="connsiteX147" fmla="*/ 291457 w 722854"/>
              <a:gd name="connsiteY147" fmla="*/ 678785 h 727568"/>
              <a:gd name="connsiteX148" fmla="*/ 289554 w 722854"/>
              <a:gd name="connsiteY148" fmla="*/ 679736 h 727568"/>
              <a:gd name="connsiteX149" fmla="*/ 256245 w 722854"/>
              <a:gd name="connsiteY149" fmla="*/ 709210 h 727568"/>
              <a:gd name="connsiteX150" fmla="*/ 261003 w 722854"/>
              <a:gd name="connsiteY150" fmla="*/ 716817 h 727568"/>
              <a:gd name="connsiteX151" fmla="*/ 261003 w 722854"/>
              <a:gd name="connsiteY151" fmla="*/ 716817 h 727568"/>
              <a:gd name="connsiteX152" fmla="*/ 261003 w 722854"/>
              <a:gd name="connsiteY152" fmla="*/ 716817 h 727568"/>
              <a:gd name="connsiteX153" fmla="*/ 261003 w 722854"/>
              <a:gd name="connsiteY153" fmla="*/ 716817 h 727568"/>
              <a:gd name="connsiteX154" fmla="*/ 263858 w 722854"/>
              <a:gd name="connsiteY154" fmla="*/ 715866 h 727568"/>
              <a:gd name="connsiteX155" fmla="*/ 323815 w 722854"/>
              <a:gd name="connsiteY155" fmla="*/ 689244 h 727568"/>
              <a:gd name="connsiteX156" fmla="*/ 347607 w 722854"/>
              <a:gd name="connsiteY156" fmla="*/ 673080 h 727568"/>
              <a:gd name="connsiteX157" fmla="*/ 405660 w 722854"/>
              <a:gd name="connsiteY157" fmla="*/ 616983 h 727568"/>
              <a:gd name="connsiteX158" fmla="*/ 429452 w 722854"/>
              <a:gd name="connsiteY158" fmla="*/ 600819 h 727568"/>
              <a:gd name="connsiteX159" fmla="*/ 497974 w 722854"/>
              <a:gd name="connsiteY159" fmla="*/ 570393 h 727568"/>
              <a:gd name="connsiteX160" fmla="*/ 487505 w 722854"/>
              <a:gd name="connsiteY160" fmla="*/ 563738 h 727568"/>
              <a:gd name="connsiteX161" fmla="*/ 460858 w 722854"/>
              <a:gd name="connsiteY161" fmla="*/ 559934 h 727568"/>
              <a:gd name="connsiteX162" fmla="*/ 594094 w 722854"/>
              <a:gd name="connsiteY162" fmla="*/ 542820 h 727568"/>
              <a:gd name="connsiteX163" fmla="*/ 553171 w 722854"/>
              <a:gd name="connsiteY163" fmla="*/ 561836 h 727568"/>
              <a:gd name="connsiteX164" fmla="*/ 529379 w 722854"/>
              <a:gd name="connsiteY164" fmla="*/ 578000 h 727568"/>
              <a:gd name="connsiteX165" fmla="*/ 504635 w 722854"/>
              <a:gd name="connsiteY165" fmla="*/ 600819 h 727568"/>
              <a:gd name="connsiteX166" fmla="*/ 508442 w 722854"/>
              <a:gd name="connsiteY166" fmla="*/ 606524 h 727568"/>
              <a:gd name="connsiteX167" fmla="*/ 527476 w 722854"/>
              <a:gd name="connsiteY167" fmla="*/ 597967 h 727568"/>
              <a:gd name="connsiteX168" fmla="*/ 598853 w 722854"/>
              <a:gd name="connsiteY168" fmla="*/ 550426 h 727568"/>
              <a:gd name="connsiteX169" fmla="*/ 594094 w 722854"/>
              <a:gd name="connsiteY169" fmla="*/ 542820 h 727568"/>
              <a:gd name="connsiteX170" fmla="*/ 495119 w 722854"/>
              <a:gd name="connsiteY170" fmla="*/ 539017 h 727568"/>
              <a:gd name="connsiteX171" fmla="*/ 511297 w 722854"/>
              <a:gd name="connsiteY171" fmla="*/ 548525 h 727568"/>
              <a:gd name="connsiteX172" fmla="*/ 536993 w 722854"/>
              <a:gd name="connsiteY172" fmla="*/ 550426 h 727568"/>
              <a:gd name="connsiteX173" fmla="*/ 560785 w 722854"/>
              <a:gd name="connsiteY173" fmla="*/ 539968 h 727568"/>
              <a:gd name="connsiteX174" fmla="*/ 594094 w 722854"/>
              <a:gd name="connsiteY174" fmla="*/ 510493 h 727568"/>
              <a:gd name="connsiteX175" fmla="*/ 588384 w 722854"/>
              <a:gd name="connsiteY175" fmla="*/ 502886 h 727568"/>
              <a:gd name="connsiteX176" fmla="*/ 546510 w 722854"/>
              <a:gd name="connsiteY176" fmla="*/ 520952 h 727568"/>
              <a:gd name="connsiteX177" fmla="*/ 520814 w 722854"/>
              <a:gd name="connsiteY177" fmla="*/ 519050 h 727568"/>
              <a:gd name="connsiteX178" fmla="*/ 502732 w 722854"/>
              <a:gd name="connsiteY178" fmla="*/ 506690 h 727568"/>
              <a:gd name="connsiteX179" fmla="*/ 477036 w 722854"/>
              <a:gd name="connsiteY179" fmla="*/ 503837 h 727568"/>
              <a:gd name="connsiteX180" fmla="*/ 416128 w 722854"/>
              <a:gd name="connsiteY180" fmla="*/ 529509 h 727568"/>
              <a:gd name="connsiteX181" fmla="*/ 339042 w 722854"/>
              <a:gd name="connsiteY181" fmla="*/ 592262 h 727568"/>
              <a:gd name="connsiteX182" fmla="*/ 469423 w 722854"/>
              <a:gd name="connsiteY182" fmla="*/ 535214 h 727568"/>
              <a:gd name="connsiteX183" fmla="*/ 495119 w 722854"/>
              <a:gd name="connsiteY183" fmla="*/ 539017 h 727568"/>
              <a:gd name="connsiteX184" fmla="*/ 670229 w 722854"/>
              <a:gd name="connsiteY184" fmla="*/ 423970 h 727568"/>
              <a:gd name="connsiteX185" fmla="*/ 566495 w 722854"/>
              <a:gd name="connsiteY185" fmla="*/ 469608 h 727568"/>
              <a:gd name="connsiteX186" fmla="*/ 535089 w 722854"/>
              <a:gd name="connsiteY186" fmla="*/ 496231 h 727568"/>
              <a:gd name="connsiteX187" fmla="*/ 542703 w 722854"/>
              <a:gd name="connsiteY187" fmla="*/ 505739 h 727568"/>
              <a:gd name="connsiteX188" fmla="*/ 654050 w 722854"/>
              <a:gd name="connsiteY188" fmla="*/ 457248 h 727568"/>
              <a:gd name="connsiteX189" fmla="*/ 675939 w 722854"/>
              <a:gd name="connsiteY189" fmla="*/ 439183 h 727568"/>
              <a:gd name="connsiteX190" fmla="*/ 678794 w 722854"/>
              <a:gd name="connsiteY190" fmla="*/ 434429 h 727568"/>
              <a:gd name="connsiteX191" fmla="*/ 670229 w 722854"/>
              <a:gd name="connsiteY191" fmla="*/ 423970 h 727568"/>
              <a:gd name="connsiteX192" fmla="*/ 342849 w 722854"/>
              <a:gd name="connsiteY192" fmla="*/ 613179 h 727568"/>
              <a:gd name="connsiteX193" fmla="*/ 309539 w 722854"/>
              <a:gd name="connsiteY193" fmla="*/ 642654 h 727568"/>
              <a:gd name="connsiteX194" fmla="*/ 315249 w 722854"/>
              <a:gd name="connsiteY194" fmla="*/ 650261 h 727568"/>
              <a:gd name="connsiteX195" fmla="*/ 348559 w 722854"/>
              <a:gd name="connsiteY195" fmla="*/ 620786 h 727568"/>
              <a:gd name="connsiteX196" fmla="*/ 342849 w 722854"/>
              <a:gd name="connsiteY196" fmla="*/ 613179 h 727568"/>
              <a:gd name="connsiteX197" fmla="*/ 428500 w 722854"/>
              <a:gd name="connsiteY197" fmla="*/ 618884 h 727568"/>
              <a:gd name="connsiteX198" fmla="*/ 395191 w 722854"/>
              <a:gd name="connsiteY198" fmla="*/ 648359 h 727568"/>
              <a:gd name="connsiteX199" fmla="*/ 400901 w 722854"/>
              <a:gd name="connsiteY199" fmla="*/ 655966 h 727568"/>
              <a:gd name="connsiteX200" fmla="*/ 434210 w 722854"/>
              <a:gd name="connsiteY200" fmla="*/ 626491 h 727568"/>
              <a:gd name="connsiteX201" fmla="*/ 428500 w 722854"/>
              <a:gd name="connsiteY201" fmla="*/ 618884 h 727568"/>
              <a:gd name="connsiteX202" fmla="*/ 480843 w 722854"/>
              <a:gd name="connsiteY202" fmla="*/ 593213 h 727568"/>
              <a:gd name="connsiteX203" fmla="*/ 447534 w 722854"/>
              <a:gd name="connsiteY203" fmla="*/ 622687 h 727568"/>
              <a:gd name="connsiteX204" fmla="*/ 453244 w 722854"/>
              <a:gd name="connsiteY204" fmla="*/ 630294 h 727568"/>
              <a:gd name="connsiteX205" fmla="*/ 486553 w 722854"/>
              <a:gd name="connsiteY205" fmla="*/ 600819 h 727568"/>
              <a:gd name="connsiteX206" fmla="*/ 480843 w 722854"/>
              <a:gd name="connsiteY206" fmla="*/ 593213 h 727568"/>
              <a:gd name="connsiteX207" fmla="*/ 645485 w 722854"/>
              <a:gd name="connsiteY207" fmla="*/ 478165 h 727568"/>
              <a:gd name="connsiteX208" fmla="*/ 612176 w 722854"/>
              <a:gd name="connsiteY208" fmla="*/ 507640 h 727568"/>
              <a:gd name="connsiteX209" fmla="*/ 617886 w 722854"/>
              <a:gd name="connsiteY209" fmla="*/ 515247 h 727568"/>
              <a:gd name="connsiteX210" fmla="*/ 651195 w 722854"/>
              <a:gd name="connsiteY210" fmla="*/ 485772 h 727568"/>
              <a:gd name="connsiteX211" fmla="*/ 645485 w 722854"/>
              <a:gd name="connsiteY211" fmla="*/ 478165 h 7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22854" h="727568">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01" cap="flat">
            <a:solidFill>
              <a:schemeClr val="bg1">
                <a:alpha val="66000"/>
              </a:schemeClr>
            </a:solidFill>
            <a:prstDash val="solid"/>
            <a:miter/>
          </a:ln>
        </p:spPr>
        <p:txBody>
          <a:bodyPr rtlCol="0" anchor="ctr"/>
          <a:lstStyle/>
          <a:p>
            <a:endParaRPr lang="en-US"/>
          </a:p>
        </p:txBody>
      </p:sp>
      <p:sp>
        <p:nvSpPr>
          <p:cNvPr id="5" name="Text Placeholder 27">
            <a:extLst>
              <a:ext uri="{FF2B5EF4-FFF2-40B4-BE49-F238E27FC236}">
                <a16:creationId xmlns:a16="http://schemas.microsoft.com/office/drawing/2014/main" id="{7CD0D3E6-BC9A-2BBB-9F69-DE05E3302787}"/>
              </a:ext>
            </a:extLst>
          </p:cNvPr>
          <p:cNvSpPr txBox="1">
            <a:spLocks/>
          </p:cNvSpPr>
          <p:nvPr/>
        </p:nvSpPr>
        <p:spPr>
          <a:xfrm>
            <a:off x="458719" y="674927"/>
            <a:ext cx="2981140" cy="1049221"/>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dirty="0">
                <a:latin typeface="Calibri"/>
                <a:ea typeface="Open Sans"/>
                <a:cs typeface="Calibri"/>
              </a:rPr>
              <a:t>DÆMI UM GÓÐA STARFSHÆTTII OG FRÁBÆRA DVÖL</a:t>
            </a:r>
            <a:endParaRPr lang="en-US" dirty="0"/>
          </a:p>
        </p:txBody>
      </p:sp>
      <p:sp>
        <p:nvSpPr>
          <p:cNvPr id="10" name="Text Placeholder 29">
            <a:extLst>
              <a:ext uri="{FF2B5EF4-FFF2-40B4-BE49-F238E27FC236}">
                <a16:creationId xmlns:a16="http://schemas.microsoft.com/office/drawing/2014/main" id="{C54E64C9-66FF-5B0D-71FB-E47B4395BF48}"/>
              </a:ext>
            </a:extLst>
          </p:cNvPr>
          <p:cNvSpPr txBox="1">
            <a:spLocks/>
          </p:cNvSpPr>
          <p:nvPr/>
        </p:nvSpPr>
        <p:spPr>
          <a:xfrm>
            <a:off x="414297" y="3257838"/>
            <a:ext cx="3336562" cy="3459530"/>
          </a:xfrm>
          <a:prstGeom prst="rect">
            <a:avLst/>
          </a:prstGeom>
        </p:spPr>
        <p:txBody>
          <a:bodyPr vert="horz" lIns="91440" tIns="45720" rIns="91440" bIns="45720" numCol="1" rtlCol="0" anchor="t">
            <a:normAutofit fontScale="92500" lnSpcReduction="20000"/>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ct val="100000"/>
              </a:lnSpc>
              <a:buNone/>
            </a:pPr>
            <a:r>
              <a:rPr lang="en-GB" sz="1600" b="1">
                <a:solidFill>
                  <a:srgbClr val="EC7C69"/>
                </a:solidFill>
              </a:rPr>
              <a:t>HVAÐ GERIR RANNSÓKNARTILFELLI OKKAR AÐ EPÍSKRI DVALARREYNSLU – AÐFERÐFRÆÐI OKKAR</a:t>
            </a:r>
          </a:p>
          <a:p>
            <a:pPr marL="194310" indent="-194310">
              <a:lnSpc>
                <a:spcPct val="100000"/>
              </a:lnSpc>
            </a:pPr>
            <a:endParaRPr lang="en-GB" sz="1400">
              <a:solidFill>
                <a:schemeClr val="tx1">
                  <a:lumMod val="75000"/>
                  <a:lumOff val="25000"/>
                </a:schemeClr>
              </a:solidFill>
              <a:cs typeface="Calibri" panose="020F0502020204030204"/>
            </a:endParaRPr>
          </a:p>
          <a:p>
            <a:pPr marL="0" indent="0">
              <a:lnSpc>
                <a:spcPct val="100000"/>
              </a:lnSpc>
              <a:buNone/>
            </a:pPr>
            <a:r>
              <a:rPr lang="en-GB" sz="1700" b="1">
                <a:solidFill>
                  <a:srgbClr val="469395"/>
                </a:solidFill>
              </a:rPr>
              <a:t>Írskir Epic Stays</a:t>
            </a:r>
            <a:endParaRPr lang="en-GB" sz="1700" b="1">
              <a:solidFill>
                <a:srgbClr val="469395"/>
              </a:solidFill>
              <a:cs typeface="Calibri"/>
            </a:endParaRPr>
          </a:p>
          <a:p>
            <a:pPr marL="194310" indent="-194310">
              <a:lnSpc>
                <a:spcPct val="100000"/>
              </a:lnSpc>
            </a:pPr>
            <a:endParaRPr lang="en-GB" sz="1400">
              <a:solidFill>
                <a:schemeClr val="tx1">
                  <a:lumMod val="75000"/>
                  <a:lumOff val="25000"/>
                </a:schemeClr>
              </a:solidFill>
              <a:cs typeface="Calibri" panose="020F0502020204030204"/>
            </a:endParaRPr>
          </a:p>
          <a:p>
            <a:pPr marL="0" indent="0" algn="just">
              <a:lnSpc>
                <a:spcPct val="100000"/>
              </a:lnSpc>
              <a:buNone/>
            </a:pPr>
            <a:r>
              <a:rPr lang="en-GB" sz="1400">
                <a:solidFill>
                  <a:schemeClr val="tx1">
                    <a:lumMod val="75000"/>
                    <a:lumOff val="25000"/>
                  </a:schemeClr>
                </a:solidFill>
              </a:rPr>
              <a:t>Írsku dæmin voru valin vegna þess að þau endurspegla lykildæmi um írskt "Epic Stay".  Írland er þekkt fyrir gróskumiklar grænar sléttur sem eru helsta aðdráttarafl fyrir alþjóðlegan markað okkar.  Írsku dæmin, eins og "Glamping undir stjörnunum", eru dæmigerð mynd af írsku Epic Stay!</a:t>
            </a:r>
            <a:endParaRPr lang="en-GB" sz="1400">
              <a:solidFill>
                <a:schemeClr val="tx1">
                  <a:lumMod val="75000"/>
                  <a:lumOff val="25000"/>
                </a:schemeClr>
              </a:solidFill>
              <a:cs typeface="Calibri"/>
            </a:endParaRPr>
          </a:p>
          <a:p>
            <a:pPr marL="194310" indent="-194310">
              <a:lnSpc>
                <a:spcPct val="100000"/>
              </a:lnSpc>
            </a:pPr>
            <a:endParaRPr lang="en-GB" sz="1400">
              <a:solidFill>
                <a:schemeClr val="tx1">
                  <a:lumMod val="75000"/>
                  <a:lumOff val="25000"/>
                </a:schemeClr>
              </a:solidFill>
              <a:cs typeface="Calibri"/>
            </a:endParaRPr>
          </a:p>
          <a:p>
            <a:pPr marL="194310" indent="-194310">
              <a:lnSpc>
                <a:spcPct val="100000"/>
              </a:lnSpc>
            </a:pPr>
            <a:r>
              <a:rPr lang="en-GB" sz="1400">
                <a:solidFill>
                  <a:schemeClr val="tx1">
                    <a:lumMod val="75000"/>
                    <a:lumOff val="25000"/>
                  </a:schemeClr>
                </a:solidFill>
              </a:rPr>
              <a:t>.</a:t>
            </a:r>
            <a:endParaRPr lang="en-GB" sz="1400">
              <a:solidFill>
                <a:schemeClr val="tx1">
                  <a:lumMod val="75000"/>
                  <a:lumOff val="25000"/>
                </a:schemeClr>
              </a:solidFill>
              <a:cs typeface="Calibri"/>
            </a:endParaRPr>
          </a:p>
          <a:p>
            <a:pPr marL="194310" indent="-194310">
              <a:lnSpc>
                <a:spcPct val="100000"/>
              </a:lnSpc>
            </a:pPr>
            <a:endParaRPr lang="en-GB" sz="1400">
              <a:solidFill>
                <a:schemeClr val="tx1">
                  <a:lumMod val="75000"/>
                  <a:lumOff val="25000"/>
                </a:schemeClr>
              </a:solidFill>
              <a:cs typeface="Calibri"/>
            </a:endParaRPr>
          </a:p>
          <a:p>
            <a:pPr marL="194310" indent="-194310">
              <a:lnSpc>
                <a:spcPct val="100000"/>
              </a:lnSpc>
            </a:pPr>
            <a:endParaRPr lang="en-US">
              <a:cs typeface="Calibri" panose="020F0502020204030204"/>
            </a:endParaRPr>
          </a:p>
        </p:txBody>
      </p:sp>
      <p:sp>
        <p:nvSpPr>
          <p:cNvPr id="13" name="Text Placeholder 29">
            <a:extLst>
              <a:ext uri="{FF2B5EF4-FFF2-40B4-BE49-F238E27FC236}">
                <a16:creationId xmlns:a16="http://schemas.microsoft.com/office/drawing/2014/main" id="{59E938C8-4E51-0C9A-F012-E24309015A27}"/>
              </a:ext>
            </a:extLst>
          </p:cNvPr>
          <p:cNvSpPr txBox="1">
            <a:spLocks/>
          </p:cNvSpPr>
          <p:nvPr/>
        </p:nvSpPr>
        <p:spPr>
          <a:xfrm>
            <a:off x="414297" y="6289273"/>
            <a:ext cx="7183857" cy="345953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chemeClr val="tx1"/>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1600" b="1">
                <a:solidFill>
                  <a:srgbClr val="469395"/>
                </a:solidFill>
              </a:rPr>
              <a:t>Íslenskar Epic Stays</a:t>
            </a:r>
          </a:p>
          <a:p>
            <a:pPr>
              <a:lnSpc>
                <a:spcPct val="100000"/>
              </a:lnSpc>
            </a:pPr>
            <a:endParaRPr lang="en-GB" sz="1400">
              <a:solidFill>
                <a:schemeClr val="tx1">
                  <a:lumMod val="75000"/>
                  <a:lumOff val="25000"/>
                </a:schemeClr>
              </a:solidFill>
            </a:endParaRPr>
          </a:p>
          <a:p>
            <a:pPr>
              <a:lnSpc>
                <a:spcPct val="100000"/>
              </a:lnSpc>
            </a:pPr>
            <a:r>
              <a:rPr lang="en-GB" sz="1400">
                <a:solidFill>
                  <a:schemeClr val="tx1">
                    <a:lumMod val="75000"/>
                    <a:lumOff val="25000"/>
                  </a:schemeClr>
                </a:solidFill>
              </a:rPr>
              <a:t>Íslensku dæmin voru valin vegna þess að þau endurspegla fullkomlega þau skilyrði og einkenni sem skilgreina Epic Stay. Þessi gististaðir sýna fram á smá- og sérstöku tilboð í dreifbýli sem stuðla að félagslegri og efnahagslegri sjálfbærni með virku samstarfi við og stuðningi við samfélög sín og umhverfi. Sögur þeirra og reynsla eru þegar djúpt ofin í ferðamannavef samfélaga þeirra, sem gerir þá að lykilaðilum í greininni sem forgangsraða þríþættu sjálfbærnimódelinu: fólki, hagnaði og plánetunni.</a:t>
            </a:r>
          </a:p>
          <a:p>
            <a:pPr>
              <a:lnSpc>
                <a:spcPct val="100000"/>
              </a:lnSpc>
            </a:pPr>
            <a:r>
              <a:rPr lang="en-GB" sz="1400">
                <a:solidFill>
                  <a:schemeClr val="tx1">
                    <a:lumMod val="75000"/>
                    <a:lumOff val="25000"/>
                  </a:schemeClr>
                </a:solidFill>
              </a:rPr>
              <a:t>Ísland býður sérstaklega upp á fjölbreytt úrval af Epic Stays sem leiðir hópinn og hvetur aðra á markaðnum til að tileinka sér svipaða nálgun. Þessi dæmi sýna smáfyrirtæki í ferðaþjónustu sem eru grundvöllur ferðaþjónustuhagkerfis Evrópu. Með því að draga fram þessi fyrirtæki sem brautryðjendur viljum við sýna hvernig þau bjóða upp á einfaldar en sannfærandi nálganir sem gera kleift að deila Epic Stay-upplifunum milli smáfyrirtækja, gestgjafa og landa.</a:t>
            </a:r>
          </a:p>
          <a:p>
            <a:pPr>
              <a:lnSpc>
                <a:spcPct val="100000"/>
              </a:lnSpc>
            </a:pPr>
            <a:endParaRPr lang="en-GB" sz="1400">
              <a:solidFill>
                <a:schemeClr val="tx1">
                  <a:lumMod val="75000"/>
                  <a:lumOff val="25000"/>
                </a:schemeClr>
              </a:solidFill>
            </a:endParaRPr>
          </a:p>
          <a:p>
            <a:pPr>
              <a:lnSpc>
                <a:spcPct val="100000"/>
              </a:lnSpc>
            </a:pPr>
            <a:endParaRPr lang="en-US"/>
          </a:p>
        </p:txBody>
      </p:sp>
      <p:sp>
        <p:nvSpPr>
          <p:cNvPr id="6" name="Text Placeholder 27">
            <a:extLst>
              <a:ext uri="{FF2B5EF4-FFF2-40B4-BE49-F238E27FC236}">
                <a16:creationId xmlns:a16="http://schemas.microsoft.com/office/drawing/2014/main" id="{86982991-A45E-0217-8189-B7C8164B57CE}"/>
              </a:ext>
            </a:extLst>
          </p:cNvPr>
          <p:cNvSpPr txBox="1">
            <a:spLocks/>
          </p:cNvSpPr>
          <p:nvPr/>
        </p:nvSpPr>
        <p:spPr>
          <a:xfrm>
            <a:off x="441356" y="1715294"/>
            <a:ext cx="3558042" cy="962514"/>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2200">
                <a:latin typeface="Calibri"/>
                <a:ea typeface="Open Sans"/>
                <a:cs typeface="Calibri"/>
              </a:rPr>
              <a:t>Í SAMHENGI ÍRLANDS, ÍSLANDS, SLÓVENÍU, ÍTALÍU OG HOLLANDS</a:t>
            </a:r>
            <a:endParaRPr lang="en-US" sz="2200"/>
          </a:p>
        </p:txBody>
      </p:sp>
    </p:spTree>
    <p:extLst>
      <p:ext uri="{BB962C8B-B14F-4D97-AF65-F5344CB8AC3E}">
        <p14:creationId xmlns:p14="http://schemas.microsoft.com/office/powerpoint/2010/main" val="802789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9E91CCB-9474-CFB5-04D4-E6B4DF47A39A}"/>
              </a:ext>
            </a:extLst>
          </p:cNvPr>
          <p:cNvSpPr>
            <a:spLocks noGrp="1"/>
          </p:cNvSpPr>
          <p:nvPr>
            <p:ph type="body" sz="quarter" idx="32"/>
          </p:nvPr>
        </p:nvSpPr>
        <p:spPr>
          <a:xfrm>
            <a:off x="599824" y="1484704"/>
            <a:ext cx="6541269" cy="5832003"/>
          </a:xfrm>
        </p:spPr>
        <p:txBody>
          <a:bodyPr/>
          <a:lstStyle/>
          <a:p>
            <a:pPr>
              <a:lnSpc>
                <a:spcPct val="100000"/>
              </a:lnSpc>
            </a:pPr>
            <a:r>
              <a:rPr lang="en-GB" sz="1600" b="1">
                <a:solidFill>
                  <a:srgbClr val="469395"/>
                </a:solidFill>
              </a:rPr>
              <a:t>Slóvenskar Epic Stays</a:t>
            </a:r>
            <a:endParaRPr lang="en-GB" sz="1100">
              <a:solidFill>
                <a:schemeClr val="tx1">
                  <a:lumMod val="75000"/>
                  <a:lumOff val="25000"/>
                </a:schemeClr>
              </a:solidFill>
            </a:endParaRPr>
          </a:p>
          <a:p>
            <a:pPr>
              <a:lnSpc>
                <a:spcPct val="100000"/>
              </a:lnSpc>
            </a:pPr>
            <a:r>
              <a:rPr lang="en-GB"/>
              <a:t>Við höfum valið slóvenskar dæmasögur vegna þess að þær sýna einstöku gististaðina í "Epic Stays". Þær eru dæmi um hvernig sameina megi náttúrulegt og menningarlegt arfleifð Slóveníu. Í Slóveníu fléttast fjórir ólíkir heimar saman á tiltölulega litlu svæði. Miðjarðarhafsloftið ilmar af sjónum, sumar Alpafjallatindar eru snævi þaktir allt árið og lækningavötn bubba undir yfirborðinu í Pannóníu-Slóveníu. Dularfulli karsthéimurinn er sérheimur. Slóvenar eru ástfangnir af ósnortinni náttúru sem umlykur okkur á hverju horni. Við höfum komið fyrir óvenjulegum gististöðum í henni sem virðast vera hluti af sögu hennar. </a:t>
            </a:r>
            <a:r>
              <a:rPr lang="en-GB">
                <a:latin typeface="Calibri"/>
                <a:cs typeface="Calibri"/>
              </a:rPr>
              <a:t>Sérkennilegir gistingar Slóveníu henta öllum smekkum og óskum, allt frá smáhótelum, sveitahúsum með sundlaugum og kastalahótelum til dásamlegra ferðabæja, sumarhúsa, glamping-svæða og tjaldsvæða mitt í náttúrunni.</a:t>
            </a:r>
            <a:endParaRPr lang="sl-SI"/>
          </a:p>
          <a:p>
            <a:pPr>
              <a:lnSpc>
                <a:spcPct val="100000"/>
              </a:lnSpc>
            </a:pPr>
            <a:endParaRPr lang="en-GB"/>
          </a:p>
          <a:p>
            <a:pPr>
              <a:lnSpc>
                <a:spcPct val="100000"/>
              </a:lnSpc>
            </a:pPr>
            <a:endParaRPr lang="en-GB"/>
          </a:p>
          <a:p>
            <a:pPr>
              <a:lnSpc>
                <a:spcPct val="100000"/>
              </a:lnSpc>
            </a:pPr>
            <a:r>
              <a:rPr lang="en-GB" sz="1600" b="1">
                <a:solidFill>
                  <a:srgbClr val="469395"/>
                </a:solidFill>
              </a:rPr>
              <a:t>Hollenskir Epic Stays</a:t>
            </a: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endParaRPr lang="en-GB" sz="1600" b="1">
              <a:solidFill>
                <a:srgbClr val="469395"/>
              </a:solidFill>
            </a:endParaRPr>
          </a:p>
          <a:p>
            <a:pPr>
              <a:lnSpc>
                <a:spcPct val="100000"/>
              </a:lnSpc>
            </a:pPr>
            <a:r>
              <a:rPr lang="en-GB" sz="1600" b="1">
                <a:solidFill>
                  <a:srgbClr val="469395"/>
                </a:solidFill>
              </a:rPr>
              <a:t>Ítalskir Epic Stays</a:t>
            </a:r>
          </a:p>
          <a:p>
            <a:pPr>
              <a:lnSpc>
                <a:spcPct val="100000"/>
              </a:lnSpc>
            </a:pPr>
            <a:endParaRPr lang="en-GB" sz="1600" b="1">
              <a:solidFill>
                <a:srgbClr val="469395"/>
              </a:solidFill>
            </a:endParaRPr>
          </a:p>
          <a:p>
            <a:pPr>
              <a:lnSpc>
                <a:spcPct val="100000"/>
              </a:lnSpc>
            </a:pPr>
            <a:endParaRPr lang="en-GB"/>
          </a:p>
          <a:p>
            <a:pPr>
              <a:lnSpc>
                <a:spcPct val="100000"/>
              </a:lnSpc>
            </a:pPr>
            <a:endParaRPr lang="en-GB"/>
          </a:p>
          <a:p>
            <a:endParaRPr lang="en-IE"/>
          </a:p>
        </p:txBody>
      </p:sp>
      <p:sp>
        <p:nvSpPr>
          <p:cNvPr id="11" name="Text Placeholder 10">
            <a:extLst>
              <a:ext uri="{FF2B5EF4-FFF2-40B4-BE49-F238E27FC236}">
                <a16:creationId xmlns:a16="http://schemas.microsoft.com/office/drawing/2014/main" id="{90FDB1E9-FF54-182D-79C1-7220A69A8F52}"/>
              </a:ext>
            </a:extLst>
          </p:cNvPr>
          <p:cNvSpPr>
            <a:spLocks noGrp="1"/>
          </p:cNvSpPr>
          <p:nvPr>
            <p:ph type="body" sz="quarter" idx="38"/>
          </p:nvPr>
        </p:nvSpPr>
        <p:spPr/>
        <p:txBody>
          <a:bodyPr vert="horz" lIns="91440" tIns="45720" rIns="91440" bIns="45720" rtlCol="0" anchor="t">
            <a:noAutofit/>
          </a:bodyPr>
          <a:lstStyle/>
          <a:p>
            <a:r>
              <a:rPr lang="en-US">
                <a:latin typeface="Calibri"/>
                <a:ea typeface="Calibri"/>
                <a:cs typeface="Calibri"/>
              </a:rPr>
              <a:t>DÆMI UM FRÁBÆRA DVALARSTAÐI Í GÓÐRI HEIMILD</a:t>
            </a:r>
            <a:endParaRPr lang="en-US"/>
          </a:p>
          <a:p>
            <a:endParaRPr lang="en-IE"/>
          </a:p>
        </p:txBody>
      </p:sp>
      <p:sp>
        <p:nvSpPr>
          <p:cNvPr id="7" name="Slide Number Placeholder 6">
            <a:extLst>
              <a:ext uri="{FF2B5EF4-FFF2-40B4-BE49-F238E27FC236}">
                <a16:creationId xmlns:a16="http://schemas.microsoft.com/office/drawing/2014/main" id="{BF44A095-2751-885C-EEB4-F4F117C47727}"/>
              </a:ext>
            </a:extLst>
          </p:cNvPr>
          <p:cNvSpPr>
            <a:spLocks noGrp="1"/>
          </p:cNvSpPr>
          <p:nvPr>
            <p:ph type="sldNum" sz="quarter" idx="4"/>
          </p:nvPr>
        </p:nvSpPr>
        <p:spPr/>
        <p:txBody>
          <a:bodyPr/>
          <a:lstStyle/>
          <a:p>
            <a:fld id="{9C527BFA-2C0E-4CEC-B6A5-913A56FEF4B4}" type="slidenum">
              <a:rPr lang="fr-CA" smtClean="0"/>
              <a:t>21</a:t>
            </a:fld>
            <a:endParaRPr lang="fr-CA"/>
          </a:p>
        </p:txBody>
      </p:sp>
      <p:sp>
        <p:nvSpPr>
          <p:cNvPr id="12" name="TextBox 11">
            <a:extLst>
              <a:ext uri="{FF2B5EF4-FFF2-40B4-BE49-F238E27FC236}">
                <a16:creationId xmlns:a16="http://schemas.microsoft.com/office/drawing/2014/main" id="{1FBE7CC1-A74B-E9F1-8621-47C939F6A1BE}"/>
              </a:ext>
            </a:extLst>
          </p:cNvPr>
          <p:cNvSpPr txBox="1"/>
          <p:nvPr/>
        </p:nvSpPr>
        <p:spPr>
          <a:xfrm>
            <a:off x="617151" y="4601109"/>
            <a:ext cx="6506617" cy="2246769"/>
          </a:xfrm>
          <a:prstGeom prst="rect">
            <a:avLst/>
          </a:prstGeom>
          <a:noFill/>
        </p:spPr>
        <p:txBody>
          <a:bodyPr wrap="square" rtlCol="0">
            <a:spAutoFit/>
          </a:bodyPr>
          <a:lstStyle/>
          <a:p>
            <a:pPr algn="just" defTabSz="777514"/>
            <a:r>
              <a:rPr lang="en-US" sz="1400">
                <a:solidFill>
                  <a:schemeClr val="tx1">
                    <a:lumMod val="75000"/>
                    <a:lumOff val="25000"/>
                  </a:schemeClr>
                </a:solidFill>
                <a:latin typeface="Calibri" panose="020F0502020204030204" pitchFamily="34" charset="0"/>
                <a:cs typeface="Calibri" panose="020F0502020204030204" pitchFamily="34" charset="0"/>
              </a:rPr>
              <a:t>Hollensku dæmin voru valin fyrir nýstárlega notkun arkitektúrs og hönnunar við að skapa Epic Stays sem endurspegla einstaka landslag Hollands og vatnsbundið arfleifð. Frá dvöl í húsbáti við táknræna skurði Amsterdam til að upplifa lífið í endurbyggðu vindmyllu, bjóða þessar gistingar upp á ferska sýn á hefðbundið hollenskt líf. Holland er þekkt fyrir skuldbindingu sína við sjálfbærni, sem endurspeglast í þessum dvölum með notkun grænnar tækni, orkusparandi bygginga og staðbundinna efna. Þessi dæmi sýna hvernig Hollendingar hafa aðlagað ríka menningarlega sögu sína í nútímalega, umhverfisvæna ferðamöguleika sem mæta vaxandi eftirspurn eftir ekta og einstökum ferðaupplifunum, sem gerir þá áberandi á evrópskum markaði.</a:t>
            </a:r>
            <a:endParaRPr lang="en-IE" sz="1400">
              <a:solidFill>
                <a:schemeClr val="tx1">
                  <a:lumMod val="75000"/>
                  <a:lumOff val="25000"/>
                </a:schemeClr>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0DC138C8-EA5A-AB66-7AA1-A34419C28FE8}"/>
              </a:ext>
            </a:extLst>
          </p:cNvPr>
          <p:cNvSpPr txBox="1"/>
          <p:nvPr/>
        </p:nvSpPr>
        <p:spPr>
          <a:xfrm>
            <a:off x="617151" y="7507607"/>
            <a:ext cx="6471967" cy="2462213"/>
          </a:xfrm>
          <a:prstGeom prst="rect">
            <a:avLst/>
          </a:prstGeom>
          <a:noFill/>
        </p:spPr>
        <p:txBody>
          <a:bodyPr wrap="square" rtlCol="0">
            <a:spAutoFit/>
          </a:bodyPr>
          <a:lstStyle/>
          <a:p>
            <a:pPr algn="just" defTabSz="777514"/>
            <a:r>
              <a:rPr lang="en-US" sz="1400">
                <a:solidFill>
                  <a:schemeClr val="tx1">
                    <a:lumMod val="75000"/>
                    <a:lumOff val="25000"/>
                  </a:schemeClr>
                </a:solidFill>
                <a:latin typeface="Calibri" panose="020F0502020204030204" pitchFamily="34" charset="0"/>
                <a:cs typeface="Calibri" panose="020F0502020204030204" pitchFamily="34" charset="0"/>
              </a:rPr>
              <a:t>Ítalsku dæmin voru valin vegna ríkrar menningararfs síns og þess hvernig þau umbreyta sögulegum byggingum í einstaka gististaði, sem endurspegla kjarna Epic Stay. Blöndun Ítalíu af sögu, list og náttúrufegurð gerir landið að kjörnum áfangastað fyrir ferðalanga sem leita að ekta upplifun. Á svæðum eins og Toskínu, Apúlíu og Amalfíkosta geta gestir dvalið á gististöðum eins og fornum býli, trulli-húsum og endurbyggðum klausturum, sem öll hafa verið vandlega endurreist með nútímaþægindum á meðan upprunalegur sjarma þeirra er varðveittur. Þessi gististaðir bjóða upp á meira en bara stað til dvalar – þeir bjóða upp á dýrmæta upplifun sem tengir gesti við sögu, landslag og matarhefðir Ítalíu. Með því að endurhugsa þessar byggingar stuðlar ítalska Epic Stays að sjálfbærum ferðaþjónustu, varðveitir menningarleg kennileiti og eflir staðbundna efnahag.</a:t>
            </a:r>
            <a:endParaRPr lang="en-IE" sz="140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792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47E49-96CF-924C-8CEA-DDC0A55351D4}"/>
            </a:ext>
          </a:extLst>
        </p:cNvPr>
        <p:cNvGrpSpPr/>
        <p:nvPr/>
      </p:nvGrpSpPr>
      <p:grpSpPr>
        <a:xfrm>
          <a:off x="0" y="0"/>
          <a:ext cx="0" cy="0"/>
          <a:chOff x="0" y="0"/>
          <a:chExt cx="0" cy="0"/>
        </a:xfrm>
      </p:grpSpPr>
      <p:sp>
        <p:nvSpPr>
          <p:cNvPr id="4" name="Graphic 27">
            <a:extLst>
              <a:ext uri="{FF2B5EF4-FFF2-40B4-BE49-F238E27FC236}">
                <a16:creationId xmlns:a16="http://schemas.microsoft.com/office/drawing/2014/main" id="{0A355BBF-1BBE-7F06-D994-60D825A5301F}"/>
              </a:ext>
            </a:extLst>
          </p:cNvPr>
          <p:cNvSpPr/>
          <p:nvPr/>
        </p:nvSpPr>
        <p:spPr>
          <a:xfrm>
            <a:off x="351420" y="4997827"/>
            <a:ext cx="1187637" cy="3261890"/>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2D2C29"/>
          </a:solidFill>
          <a:ln w="3349" cap="flat">
            <a:noFill/>
            <a:prstDash val="solid"/>
            <a:miter/>
          </a:ln>
        </p:spPr>
        <p:txBody>
          <a:bodyPr rtlCol="0" anchor="ctr"/>
          <a:lstStyle/>
          <a:p>
            <a:endParaRPr lang="en-GB"/>
          </a:p>
        </p:txBody>
      </p:sp>
      <p:pic>
        <p:nvPicPr>
          <p:cNvPr id="7" name="Picture Placeholder 6">
            <a:extLst>
              <a:ext uri="{FF2B5EF4-FFF2-40B4-BE49-F238E27FC236}">
                <a16:creationId xmlns:a16="http://schemas.microsoft.com/office/drawing/2014/main" id="{FED52368-DA7C-3EE8-D4F4-BA6827CB9EFA}"/>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a:stretch/>
        </p:blipFill>
        <p:spPr/>
      </p:pic>
      <p:sp>
        <p:nvSpPr>
          <p:cNvPr id="28" name="Text Placeholder 27">
            <a:extLst>
              <a:ext uri="{FF2B5EF4-FFF2-40B4-BE49-F238E27FC236}">
                <a16:creationId xmlns:a16="http://schemas.microsoft.com/office/drawing/2014/main" id="{02320CD5-1EF2-3D3A-427E-D21758A9A78A}"/>
              </a:ext>
            </a:extLst>
          </p:cNvPr>
          <p:cNvSpPr>
            <a:spLocks noGrp="1"/>
          </p:cNvSpPr>
          <p:nvPr>
            <p:ph type="body" sz="quarter" idx="14"/>
          </p:nvPr>
        </p:nvSpPr>
        <p:spPr>
          <a:xfrm>
            <a:off x="0" y="658083"/>
            <a:ext cx="1952282" cy="1564946"/>
          </a:xfrm>
        </p:spPr>
        <p:txBody>
          <a:bodyPr/>
          <a:lstStyle/>
          <a:p>
            <a:r>
              <a:rPr lang="en-US"/>
              <a:t>03</a:t>
            </a:r>
          </a:p>
        </p:txBody>
      </p:sp>
      <p:sp>
        <p:nvSpPr>
          <p:cNvPr id="29" name="Text Placeholder 28">
            <a:extLst>
              <a:ext uri="{FF2B5EF4-FFF2-40B4-BE49-F238E27FC236}">
                <a16:creationId xmlns:a16="http://schemas.microsoft.com/office/drawing/2014/main" id="{F6FC8790-DB4F-A560-29A2-F96CD6477241}"/>
              </a:ext>
            </a:extLst>
          </p:cNvPr>
          <p:cNvSpPr>
            <a:spLocks noGrp="1"/>
          </p:cNvSpPr>
          <p:nvPr>
            <p:ph type="body" sz="quarter" idx="15"/>
          </p:nvPr>
        </p:nvSpPr>
        <p:spPr>
          <a:xfrm>
            <a:off x="945238" y="2442006"/>
            <a:ext cx="4934896" cy="2002900"/>
          </a:xfrm>
        </p:spPr>
        <p:txBody>
          <a:bodyPr vert="horz" lIns="91440" tIns="45720" rIns="91440" bIns="45720" rtlCol="0" anchor="t">
            <a:noAutofit/>
          </a:bodyPr>
          <a:lstStyle/>
          <a:p>
            <a:r>
              <a:rPr lang="en-US" sz="4400" b="1" dirty="0">
                <a:latin typeface="Calibri"/>
                <a:ea typeface="Open Sans"/>
                <a:cs typeface="Calibri"/>
              </a:rPr>
              <a:t>EIGNARFORM</a:t>
            </a:r>
            <a:endParaRPr lang="en-US" sz="4400" b="1" dirty="0"/>
          </a:p>
          <a:p>
            <a:r>
              <a:rPr lang="en-US" sz="3200" dirty="0">
                <a:latin typeface="Calibri"/>
                <a:ea typeface="Open Sans"/>
                <a:cs typeface="Calibri"/>
              </a:rPr>
              <a:t>FYRIR ÖÐRUVÍSI GISTINGU </a:t>
            </a:r>
            <a:r>
              <a:rPr lang="en-US" sz="3200" dirty="0" err="1">
                <a:latin typeface="Calibri"/>
                <a:ea typeface="Open Sans"/>
                <a:cs typeface="Calibri"/>
              </a:rPr>
              <a:t>GISTINGU</a:t>
            </a:r>
            <a:r>
              <a:rPr lang="en-US" sz="3200" dirty="0">
                <a:latin typeface="Calibri"/>
                <a:ea typeface="Open Sans"/>
                <a:cs typeface="Calibri"/>
              </a:rPr>
              <a:t> Í FERÐAMENNSKU</a:t>
            </a:r>
            <a:endParaRPr lang="en-US" sz="3200" b="1" dirty="0"/>
          </a:p>
        </p:txBody>
      </p:sp>
      <p:sp>
        <p:nvSpPr>
          <p:cNvPr id="3" name="Text Placeholder 2">
            <a:extLst>
              <a:ext uri="{FF2B5EF4-FFF2-40B4-BE49-F238E27FC236}">
                <a16:creationId xmlns:a16="http://schemas.microsoft.com/office/drawing/2014/main" id="{A092C8A7-B862-7CAE-6B70-7E36B3956736}"/>
              </a:ext>
            </a:extLst>
          </p:cNvPr>
          <p:cNvSpPr>
            <a:spLocks noGrp="1"/>
          </p:cNvSpPr>
          <p:nvPr>
            <p:ph type="body" sz="quarter" idx="66"/>
          </p:nvPr>
        </p:nvSpPr>
        <p:spPr/>
        <p:txBody>
          <a:bodyPr/>
          <a:lstStyle/>
          <a:p>
            <a:r>
              <a:rPr lang="en-GB"/>
              <a:t>Mynd: </a:t>
            </a:r>
            <a:r>
              <a:rPr lang="en-US"/>
              <a:t>The </a:t>
            </a:r>
            <a:r>
              <a:rPr lang="en-US" err="1"/>
              <a:t>Torfhús </a:t>
            </a:r>
            <a:r>
              <a:rPr lang="en-US"/>
              <a:t>Retreat, Ísland </a:t>
            </a:r>
            <a:endParaRPr lang="en-GB"/>
          </a:p>
        </p:txBody>
      </p:sp>
      <p:sp>
        <p:nvSpPr>
          <p:cNvPr id="2" name="Text Placeholder 28">
            <a:extLst>
              <a:ext uri="{FF2B5EF4-FFF2-40B4-BE49-F238E27FC236}">
                <a16:creationId xmlns:a16="http://schemas.microsoft.com/office/drawing/2014/main" id="{3887D344-5782-AB55-2790-F8D38463B2AC}"/>
              </a:ext>
            </a:extLst>
          </p:cNvPr>
          <p:cNvSpPr txBox="1">
            <a:spLocks/>
          </p:cNvSpPr>
          <p:nvPr/>
        </p:nvSpPr>
        <p:spPr>
          <a:xfrm>
            <a:off x="3120570" y="1440556"/>
            <a:ext cx="3169047" cy="1001450"/>
          </a:xfrm>
          <a:prstGeom prst="rect">
            <a:avLst/>
          </a:prstGeom>
        </p:spPr>
        <p:txBody>
          <a:bodyPr vert="horz" lIns="91440" tIns="45720" rIns="91440" bIns="4572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36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5400" b="1" dirty="0">
                <a:latin typeface="Calibri"/>
                <a:ea typeface="Open Sans"/>
                <a:cs typeface="Calibri"/>
              </a:rPr>
              <a:t>DÆMI</a:t>
            </a:r>
            <a:endParaRPr lang="en-US" dirty="0"/>
          </a:p>
        </p:txBody>
      </p:sp>
    </p:spTree>
    <p:extLst>
      <p:ext uri="{BB962C8B-B14F-4D97-AF65-F5344CB8AC3E}">
        <p14:creationId xmlns:p14="http://schemas.microsoft.com/office/powerpoint/2010/main" val="3590233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B3373-1248-08E4-C868-9C264B2A4A1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2A7EF29-F618-640F-93A1-3A7C5216574F}"/>
              </a:ext>
            </a:extLst>
          </p:cNvPr>
          <p:cNvSpPr>
            <a:spLocks noGrp="1"/>
          </p:cNvSpPr>
          <p:nvPr>
            <p:ph type="body" sz="quarter" idx="32"/>
          </p:nvPr>
        </p:nvSpPr>
        <p:spPr>
          <a:xfrm>
            <a:off x="634478" y="5933199"/>
            <a:ext cx="6541269" cy="3459530"/>
          </a:xfrm>
        </p:spPr>
        <p:txBody>
          <a:bodyPr/>
          <a:lstStyle/>
          <a:p>
            <a:pPr>
              <a:lnSpc>
                <a:spcPct val="100000"/>
              </a:lnSpc>
            </a:pPr>
            <a:r>
              <a:rPr lang="en-US"/>
              <a:t>Eignarháttaform í óhefðbundnum gististöðum í ferðaþjónustu eru fjölbreytt og sveigjanleg, sem endurspeglar skuldbindingu geirans við sjálfbærni, samfélagsþátttöku og nýsköpun. Margir óhefðbundnir gististaðir, svo sem vistgistingar, glamping-svæði og sveitasvítuhótel, starfa eftir líkönum sem forgangsraða staðbundinni eignarstöðu og þátttöku samfélagsins. Í líkönum sem samfélagið á sjálft geta íbúar sameinast um fjárfestingu í og rekstur gististaða, sem tryggir að efnahagslegur ábati verði áfram innan svæðisins og stuðli að staðbundinni þróun. Samvinnueign er annað algengt líkan, þar sem margir hagsmunaaðilar, svo sem staðbundin fyrirtæki eða einstaklingar sem fjárfesta, deila eignarhlutum og ákvarðanatöku. Auk þess gera þjónustusamnings- eða leigusamningslíkön smáfyrirtækjum kleift að reka einstök gististaði undir merkisheiti stærri aðila, með því að nýta sameiginlega auðlinda- og markaðsþjónustu en halda sjálfstæði í daglegri rekstrarstjórn. Þessi líkön stuðla gjarnan að því að rækta staðbundið samábyrgðarskyn og efla siðferðilega og sjálfbæra starfshætti sem höfða til vaxandi hóps ferðamanna sem sækjast eftir ábyrgum, samfélagsmiðuðum ferðaupplifunum.</a:t>
            </a:r>
            <a:endParaRPr lang="en-IE"/>
          </a:p>
        </p:txBody>
      </p:sp>
      <p:sp>
        <p:nvSpPr>
          <p:cNvPr id="3" name="Text Placeholder 2">
            <a:extLst>
              <a:ext uri="{FF2B5EF4-FFF2-40B4-BE49-F238E27FC236}">
                <a16:creationId xmlns:a16="http://schemas.microsoft.com/office/drawing/2014/main" id="{1AA46AC2-7A1F-2B65-B148-1E05F35084C3}"/>
              </a:ext>
            </a:extLst>
          </p:cNvPr>
          <p:cNvSpPr>
            <a:spLocks noGrp="1"/>
          </p:cNvSpPr>
          <p:nvPr>
            <p:ph type="body" sz="quarter" idx="33"/>
          </p:nvPr>
        </p:nvSpPr>
        <p:spPr/>
        <p:txBody>
          <a:bodyPr vert="horz" lIns="91440" tIns="45720" rIns="91440" bIns="45720" rtlCol="0" anchor="t">
            <a:noAutofit/>
          </a:bodyPr>
          <a:lstStyle/>
          <a:p>
            <a:r>
              <a:rPr lang="en-IE" dirty="0">
                <a:latin typeface="Calibri"/>
                <a:cs typeface="Calibri"/>
              </a:rPr>
              <a:t>EPÍSK DVÖL – FYRSTU DÆMIN OKKAR BEINA SJÓNUM AÐ NÝSTÁRLEGUM OG FRAMÁHALDSSÖMUM EIGENDAMÓDELUM Í GISTINGARGEIRANUM</a:t>
            </a:r>
            <a:endParaRPr lang="en-IE" dirty="0"/>
          </a:p>
        </p:txBody>
      </p:sp>
      <p:sp>
        <p:nvSpPr>
          <p:cNvPr id="4" name="Text Placeholder 3">
            <a:extLst>
              <a:ext uri="{FF2B5EF4-FFF2-40B4-BE49-F238E27FC236}">
                <a16:creationId xmlns:a16="http://schemas.microsoft.com/office/drawing/2014/main" id="{D193F1F5-BC49-FCAC-9877-1D551E032FB2}"/>
              </a:ext>
            </a:extLst>
          </p:cNvPr>
          <p:cNvSpPr>
            <a:spLocks noGrp="1"/>
          </p:cNvSpPr>
          <p:nvPr>
            <p:ph type="body" sz="quarter" idx="18"/>
          </p:nvPr>
        </p:nvSpPr>
        <p:spPr>
          <a:xfrm>
            <a:off x="528133" y="1876698"/>
            <a:ext cx="3359653" cy="1049221"/>
          </a:xfrm>
        </p:spPr>
        <p:txBody>
          <a:bodyPr/>
          <a:lstStyle/>
          <a:p>
            <a:r>
              <a:rPr lang="en-IE" dirty="0">
                <a:latin typeface="Calibri"/>
                <a:ea typeface="Open Sans"/>
                <a:cs typeface="Calibri"/>
              </a:rPr>
              <a:t>ÖÐRUVÍSI </a:t>
            </a:r>
            <a:endParaRPr lang="en-IE" dirty="0"/>
          </a:p>
          <a:p>
            <a:r>
              <a:rPr lang="en-IE" dirty="0">
                <a:latin typeface="Calibri"/>
                <a:ea typeface="Open Sans"/>
                <a:cs typeface="Calibri"/>
              </a:rPr>
              <a:t>EIGNARFORM</a:t>
            </a:r>
            <a:endParaRPr lang="en-IE" dirty="0"/>
          </a:p>
        </p:txBody>
      </p:sp>
      <p:pic>
        <p:nvPicPr>
          <p:cNvPr id="10" name="Picture Placeholder 9">
            <a:extLst>
              <a:ext uri="{FF2B5EF4-FFF2-40B4-BE49-F238E27FC236}">
                <a16:creationId xmlns:a16="http://schemas.microsoft.com/office/drawing/2014/main" id="{544FC5B6-349A-49FC-86C1-989D519B2A5C}"/>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tretch>
            <a:fillRect/>
          </a:stretch>
        </p:blipFill>
        <p:spPr>
          <a:xfrm>
            <a:off x="3865139" y="2004890"/>
            <a:ext cx="3919907" cy="2692717"/>
          </a:xfrm>
        </p:spPr>
      </p:pic>
      <p:sp>
        <p:nvSpPr>
          <p:cNvPr id="7" name="Slide Number Placeholder 6">
            <a:extLst>
              <a:ext uri="{FF2B5EF4-FFF2-40B4-BE49-F238E27FC236}">
                <a16:creationId xmlns:a16="http://schemas.microsoft.com/office/drawing/2014/main" id="{B70ED5D9-A89F-535C-A97E-DCA719A3D19A}"/>
              </a:ext>
            </a:extLst>
          </p:cNvPr>
          <p:cNvSpPr>
            <a:spLocks noGrp="1"/>
          </p:cNvSpPr>
          <p:nvPr>
            <p:ph type="sldNum" sz="quarter" idx="4"/>
          </p:nvPr>
        </p:nvSpPr>
        <p:spPr/>
        <p:txBody>
          <a:bodyPr/>
          <a:lstStyle/>
          <a:p>
            <a:fld id="{9C527BFA-2C0E-4CEC-B6A5-913A56FEF4B4}" type="slidenum">
              <a:rPr lang="fr-CA" smtClean="0"/>
              <a:t>23</a:t>
            </a:fld>
            <a:endParaRPr lang="fr-CA"/>
          </a:p>
        </p:txBody>
      </p:sp>
      <p:sp>
        <p:nvSpPr>
          <p:cNvPr id="8" name="Text Placeholder 7">
            <a:extLst>
              <a:ext uri="{FF2B5EF4-FFF2-40B4-BE49-F238E27FC236}">
                <a16:creationId xmlns:a16="http://schemas.microsoft.com/office/drawing/2014/main" id="{673D5571-F5F1-508D-5157-591A12B9B0A1}"/>
              </a:ext>
            </a:extLst>
          </p:cNvPr>
          <p:cNvSpPr>
            <a:spLocks noGrp="1"/>
          </p:cNvSpPr>
          <p:nvPr>
            <p:ph type="body" sz="quarter" idx="65"/>
          </p:nvPr>
        </p:nvSpPr>
        <p:spPr/>
        <p:txBody>
          <a:bodyPr/>
          <a:lstStyle/>
          <a:p>
            <a:r>
              <a:rPr lang="en-IE"/>
              <a:t>Mynd: </a:t>
            </a:r>
            <a:r>
              <a:rPr lang="en-US" b="1"/>
              <a:t>Umhverfisvæn lúxushýsi á </a:t>
            </a:r>
            <a:r>
              <a:rPr lang="en-US" b="1" err="1"/>
              <a:t>L'essenza</a:t>
            </a:r>
            <a:r>
              <a:rPr lang="en-US" b="1"/>
              <a:t>, Sardiníu</a:t>
            </a:r>
          </a:p>
        </p:txBody>
      </p:sp>
      <p:sp>
        <p:nvSpPr>
          <p:cNvPr id="9" name="Text Placeholder 28">
            <a:extLst>
              <a:ext uri="{FF2B5EF4-FFF2-40B4-BE49-F238E27FC236}">
                <a16:creationId xmlns:a16="http://schemas.microsoft.com/office/drawing/2014/main" id="{23B339D3-68E1-41B7-AA88-3BE7435DFE69}"/>
              </a:ext>
            </a:extLst>
          </p:cNvPr>
          <p:cNvSpPr txBox="1">
            <a:spLocks/>
          </p:cNvSpPr>
          <p:nvPr/>
        </p:nvSpPr>
        <p:spPr>
          <a:xfrm>
            <a:off x="357986" y="875248"/>
            <a:ext cx="3806292" cy="2002900"/>
          </a:xfrm>
          <a:prstGeom prst="rect">
            <a:avLst/>
          </a:prstGeom>
        </p:spPr>
        <p:txBody>
          <a:bodyPr vert="horz" lIns="91440" tIns="45720" rIns="91440" bIns="4572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36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5400" b="1" dirty="0">
                <a:latin typeface="Calibri"/>
                <a:ea typeface="Open Sans"/>
                <a:cs typeface="Calibri"/>
              </a:rPr>
              <a:t>EPÍSK DVÖL</a:t>
            </a:r>
            <a:endParaRPr lang="en-US" sz="5400" b="1" dirty="0"/>
          </a:p>
        </p:txBody>
      </p:sp>
    </p:spTree>
    <p:extLst>
      <p:ext uri="{BB962C8B-B14F-4D97-AF65-F5344CB8AC3E}">
        <p14:creationId xmlns:p14="http://schemas.microsoft.com/office/powerpoint/2010/main" val="406606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28497D9-4776-2848-1A56-831CE7D84E75}"/>
              </a:ext>
            </a:extLst>
          </p:cNvPr>
          <p:cNvSpPr>
            <a:spLocks noGrp="1"/>
          </p:cNvSpPr>
          <p:nvPr>
            <p:ph type="body" sz="quarter" idx="66"/>
          </p:nvPr>
        </p:nvSpPr>
        <p:spPr>
          <a:xfrm>
            <a:off x="634478" y="545911"/>
            <a:ext cx="6541269" cy="2008604"/>
          </a:xfrm>
        </p:spPr>
        <p:txBody>
          <a:bodyPr/>
          <a:lstStyle/>
          <a:p>
            <a:pPr>
              <a:lnSpc>
                <a:spcPct val="100000"/>
              </a:lnSpc>
            </a:pPr>
            <a:r>
              <a:rPr lang="en-US"/>
              <a:t>Viðskiptalíkan Epic Stays er einstaklega hannað til að endurskilgreina gistingu í ferðaþjónustu í Evrópu með nýstárlegri og óhefðbundinni nálgun sem tekur tillit til bæði markaðsþarfa og umhverfisþarfa. Í kjarna sínum </a:t>
            </a:r>
            <a:r>
              <a:rPr lang="en-US" err="1"/>
              <a:t>leggur</a:t>
            </a:r>
            <a:r>
              <a:rPr lang="en-US"/>
              <a:t> þetta líkan </a:t>
            </a:r>
            <a:r>
              <a:rPr lang="en-US" err="1"/>
              <a:t>áherslu á </a:t>
            </a:r>
            <a:r>
              <a:rPr lang="en-US"/>
              <a:t>að skapa valfrjálsa ferðamannagistingu (ATA) – sérkennilega og innlifunarlega dvöl sem </a:t>
            </a:r>
            <a:r>
              <a:rPr lang="en-US" err="1"/>
              <a:t>nýtir </a:t>
            </a:r>
            <a:r>
              <a:rPr lang="en-US"/>
              <a:t>núverandi mannvirki, oft í dreifbýli eða lítt þróuðum svæðum. Í stað þess að treysta á hefðbundna byggingaraðferð hvetur Epic Stays til endurnýtingar sögulegra bygginga, yfirgefinna eigna eða einstakra náttúrulegra mannvirkja eins og hellana og tréhúsa, sem bætir hverri áfangastað ekta og staðbundna sérstöðu.</a:t>
            </a:r>
          </a:p>
          <a:p>
            <a:pPr>
              <a:lnSpc>
                <a:spcPct val="100000"/>
              </a:lnSpc>
            </a:pPr>
            <a:endParaRPr lang="en-US"/>
          </a:p>
          <a:p>
            <a:pPr>
              <a:lnSpc>
                <a:spcPct val="100000"/>
              </a:lnSpc>
            </a:pPr>
            <a:r>
              <a:rPr lang="en-US"/>
              <a:t>Það sem einkennir Epic Stays-líkanið er samþætting sjálfbærra starfshátta og hringhagkerfisreglna. Gististaðir samkvæmt þessu líkani hafa minni kolefnisspor vegna endurnýtingar á tilbúnum byggingum og innleiðingar umhverfisvænnar tækni, svo sem sólarorku, regnvatnssöfnunar og orkusparandi lýsingar. Enn fremur stuðlar líkanið að umhverfisvernd með því að vinna með staðbundnum birgjum, sem styður héraðsbúskapinn og eflir samfélagsþol. </a:t>
            </a:r>
          </a:p>
          <a:p>
            <a:pPr>
              <a:lnSpc>
                <a:spcPct val="100000"/>
              </a:lnSpc>
            </a:pPr>
            <a:endParaRPr lang="en-US"/>
          </a:p>
          <a:p>
            <a:pPr>
              <a:lnSpc>
                <a:spcPct val="100000"/>
              </a:lnSpc>
            </a:pPr>
            <a:r>
              <a:rPr lang="en-US"/>
              <a:t>Epic Stays veitir eigendum smáfyrirtækja vald til að hugsa öðruvísi en um almenn gististöðarframboð og einbeita sér að þáttum sem samræmast stafrænni markaðssetningu Epic Stays, sjálfbærri stjórnun, hringhagkerfisvenjum og hönnun gestaupplifunar. Þau verða að skera sig úr og vera einstök til að geta keppt á síbreytilegu ferðamannamarkaði, á sama tíma og þau hjálpa staðbundnum hagkerfum að fjölbreytast og draga úr háð við árstíðabundna vinnu. Í stuttu máli er viðskiptalíkan Epic Stays blanda af nýsköpun og umhverfis-, félags- og efnahagslegri sjálfbærni. </a:t>
            </a:r>
          </a:p>
          <a:p>
            <a:pPr>
              <a:lnSpc>
                <a:spcPct val="100000"/>
              </a:lnSpc>
            </a:pPr>
            <a:endParaRPr lang="en-US"/>
          </a:p>
          <a:p>
            <a:pPr>
              <a:lnSpc>
                <a:spcPct val="100000"/>
              </a:lnSpc>
            </a:pPr>
            <a:r>
              <a:rPr lang="en-US"/>
              <a:t>Hún býður upp á einstakar gistimöguleika sem mæta óskum nútímaferðalanga um ekta, umhverfisvæna upplifun og gerir litlum ferðaþjónustufyrirtækjum kleift að dafna og aðlagast slíkum straumum. Þessi samsetning umhverfisábyrgðar, samfélagsauðgunar og dýrmætra upplifana gesta er það sem gerir Epic Stays-líkanið sannarlega sérstakt. Að lokum er hverjum tilvikagreiningum tengdur við sjálfbærnimarkmið Sameinuðu þjóðanna til að hjálpa lesandanum að skilja þær aðgerðir sem gististaðirnir grípa til til að styðja markmið um umhverfi, samfélag og þátttöku.</a:t>
            </a:r>
            <a:endParaRPr lang="en-IE"/>
          </a:p>
        </p:txBody>
      </p:sp>
      <p:pic>
        <p:nvPicPr>
          <p:cNvPr id="3" name="Picture 4" descr="SDG wheel">
            <a:extLst>
              <a:ext uri="{FF2B5EF4-FFF2-40B4-BE49-F238E27FC236}">
                <a16:creationId xmlns:a16="http://schemas.microsoft.com/office/drawing/2014/main" id="{72027B07-F375-416C-B278-D880975C25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685354" y="7240077"/>
            <a:ext cx="2434095" cy="23178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B0840F-A6FF-4C89-A633-A8C3BC27E204}"/>
              </a:ext>
            </a:extLst>
          </p:cNvPr>
          <p:cNvSpPr txBox="1"/>
          <p:nvPr/>
        </p:nvSpPr>
        <p:spPr>
          <a:xfrm>
            <a:off x="2172247" y="9744502"/>
            <a:ext cx="1460311" cy="369332"/>
          </a:xfrm>
          <a:prstGeom prst="rect">
            <a:avLst/>
          </a:prstGeom>
          <a:noFill/>
        </p:spPr>
        <p:txBody>
          <a:bodyPr wrap="square" rtlCol="0">
            <a:spAutoFit/>
          </a:bodyPr>
          <a:lstStyle/>
          <a:p>
            <a:r>
              <a:rPr lang="en-IE">
                <a:solidFill>
                  <a:schemeClr val="bg1"/>
                </a:solidFill>
              </a:rPr>
              <a:t>Markmið Sameinuðu þjóðanna um sjálfbæra þróun</a:t>
            </a:r>
          </a:p>
        </p:txBody>
      </p:sp>
    </p:spTree>
    <p:extLst>
      <p:ext uri="{BB962C8B-B14F-4D97-AF65-F5344CB8AC3E}">
        <p14:creationId xmlns:p14="http://schemas.microsoft.com/office/powerpoint/2010/main" val="1458341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1DACF-0F28-36F0-4D96-1E6E9B58BD1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D3D69D8-A678-CFBD-5B76-EA0559FBE71D}"/>
              </a:ext>
            </a:extLst>
          </p:cNvPr>
          <p:cNvGrpSpPr/>
          <p:nvPr/>
        </p:nvGrpSpPr>
        <p:grpSpPr>
          <a:xfrm flipH="1">
            <a:off x="163919" y="7578159"/>
            <a:ext cx="1073276" cy="2965650"/>
            <a:chOff x="1127677" y="228112"/>
            <a:chExt cx="3378745" cy="9336067"/>
          </a:xfrm>
          <a:solidFill>
            <a:srgbClr val="D9D521"/>
          </a:solidFill>
        </p:grpSpPr>
        <p:sp>
          <p:nvSpPr>
            <p:cNvPr id="5" name="Freeform 4">
              <a:extLst>
                <a:ext uri="{FF2B5EF4-FFF2-40B4-BE49-F238E27FC236}">
                  <a16:creationId xmlns:a16="http://schemas.microsoft.com/office/drawing/2014/main" id="{2A111D35-E168-0D6A-31C1-7CA1C8343E3D}"/>
                </a:ext>
              </a:extLst>
            </p:cNvPr>
            <p:cNvSpPr/>
            <p:nvPr/>
          </p:nvSpPr>
          <p:spPr>
            <a:xfrm>
              <a:off x="1143192" y="8497973"/>
              <a:ext cx="1510779" cy="786198"/>
            </a:xfrm>
            <a:custGeom>
              <a:avLst/>
              <a:gdLst>
                <a:gd name="connsiteX0" fmla="*/ 1320776 w 1510779"/>
                <a:gd name="connsiteY0" fmla="*/ 379201 h 786198"/>
                <a:gd name="connsiteX1" fmla="*/ 1315448 w 1510779"/>
                <a:gd name="connsiteY1" fmla="*/ 159359 h 786198"/>
                <a:gd name="connsiteX2" fmla="*/ 1500257 w 1510779"/>
                <a:gd name="connsiteY2" fmla="*/ 139711 h 786198"/>
                <a:gd name="connsiteX3" fmla="*/ 1499587 w 1510779"/>
                <a:gd name="connsiteY3" fmla="*/ 0 h 786198"/>
                <a:gd name="connsiteX4" fmla="*/ 894089 w 1510779"/>
                <a:gd name="connsiteY4" fmla="*/ 17502 h 786198"/>
                <a:gd name="connsiteX5" fmla="*/ 902567 w 1510779"/>
                <a:gd name="connsiteY5" fmla="*/ 279523 h 786198"/>
                <a:gd name="connsiteX6" fmla="*/ 852302 w 1510779"/>
                <a:gd name="connsiteY6" fmla="*/ 286228 h 786198"/>
                <a:gd name="connsiteX7" fmla="*/ 847141 w 1510779"/>
                <a:gd name="connsiteY7" fmla="*/ 273924 h 786198"/>
                <a:gd name="connsiteX8" fmla="*/ 834508 w 1510779"/>
                <a:gd name="connsiteY8" fmla="*/ 13679 h 786198"/>
                <a:gd name="connsiteX9" fmla="*/ 464520 w 1510779"/>
                <a:gd name="connsiteY9" fmla="*/ 28934 h 786198"/>
                <a:gd name="connsiteX10" fmla="*/ 469681 w 1510779"/>
                <a:gd name="connsiteY10" fmla="*/ 41239 h 786198"/>
                <a:gd name="connsiteX11" fmla="*/ 479131 w 1510779"/>
                <a:gd name="connsiteY11" fmla="*/ 259406 h 786198"/>
                <a:gd name="connsiteX12" fmla="*/ 576679 w 1510779"/>
                <a:gd name="connsiteY12" fmla="*/ 261887 h 786198"/>
                <a:gd name="connsiteX13" fmla="*/ 578958 w 1510779"/>
                <a:gd name="connsiteY13" fmla="*/ 497522 h 786198"/>
                <a:gd name="connsiteX14" fmla="*/ 303335 w 1510779"/>
                <a:gd name="connsiteY14" fmla="*/ 473147 h 786198"/>
                <a:gd name="connsiteX15" fmla="*/ 291640 w 1510779"/>
                <a:gd name="connsiteY15" fmla="*/ 19412 h 786198"/>
                <a:gd name="connsiteX16" fmla="*/ 279342 w 1510779"/>
                <a:gd name="connsiteY16" fmla="*/ 24575 h 786198"/>
                <a:gd name="connsiteX17" fmla="*/ 0 w 1510779"/>
                <a:gd name="connsiteY17" fmla="*/ 25951 h 786198"/>
                <a:gd name="connsiteX18" fmla="*/ 13136 w 1510779"/>
                <a:gd name="connsiteY18" fmla="*/ 218401 h 786198"/>
                <a:gd name="connsiteX19" fmla="*/ 110718 w 1510779"/>
                <a:gd name="connsiteY19" fmla="*/ 220882 h 786198"/>
                <a:gd name="connsiteX20" fmla="*/ 107133 w 1510779"/>
                <a:gd name="connsiteY20" fmla="*/ 304467 h 786198"/>
                <a:gd name="connsiteX21" fmla="*/ 3485 w 1510779"/>
                <a:gd name="connsiteY21" fmla="*/ 333469 h 786198"/>
                <a:gd name="connsiteX22" fmla="*/ 18598 w 1510779"/>
                <a:gd name="connsiteY22" fmla="*/ 496114 h 786198"/>
                <a:gd name="connsiteX23" fmla="*/ 23759 w 1510779"/>
                <a:gd name="connsiteY23" fmla="*/ 508418 h 786198"/>
                <a:gd name="connsiteX24" fmla="*/ 114438 w 1510779"/>
                <a:gd name="connsiteY24" fmla="*/ 494538 h 786198"/>
                <a:gd name="connsiteX25" fmla="*/ 113667 w 1510779"/>
                <a:gd name="connsiteY25" fmla="*/ 596261 h 786198"/>
                <a:gd name="connsiteX26" fmla="*/ 16085 w 1510779"/>
                <a:gd name="connsiteY26" fmla="*/ 593713 h 786198"/>
                <a:gd name="connsiteX27" fmla="*/ 29221 w 1510779"/>
                <a:gd name="connsiteY27" fmla="*/ 786198 h 786198"/>
                <a:gd name="connsiteX28" fmla="*/ 870330 w 1510779"/>
                <a:gd name="connsiteY28" fmla="*/ 766349 h 786198"/>
                <a:gd name="connsiteX29" fmla="*/ 865170 w 1510779"/>
                <a:gd name="connsiteY29" fmla="*/ 754044 h 786198"/>
                <a:gd name="connsiteX30" fmla="*/ 857730 w 1510779"/>
                <a:gd name="connsiteY30" fmla="*/ 506105 h 786198"/>
                <a:gd name="connsiteX31" fmla="*/ 1030610 w 1510779"/>
                <a:gd name="connsiteY31" fmla="*/ 515626 h 786198"/>
                <a:gd name="connsiteX32" fmla="*/ 1038049 w 1510779"/>
                <a:gd name="connsiteY32" fmla="*/ 763533 h 786198"/>
                <a:gd name="connsiteX33" fmla="*/ 1510780 w 1510779"/>
                <a:gd name="connsiteY33" fmla="*/ 763130 h 786198"/>
                <a:gd name="connsiteX34" fmla="*/ 1507831 w 1510779"/>
                <a:gd name="connsiteY34" fmla="*/ 387617 h 786198"/>
                <a:gd name="connsiteX35" fmla="*/ 1320776 w 1510779"/>
                <a:gd name="connsiteY35" fmla="*/ 379201 h 786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10779" h="786198">
                  <a:moveTo>
                    <a:pt x="1320776" y="379201"/>
                  </a:moveTo>
                  <a:cubicBezTo>
                    <a:pt x="1327478" y="257227"/>
                    <a:pt x="1325702" y="183946"/>
                    <a:pt x="1315448" y="159359"/>
                  </a:cubicBezTo>
                  <a:cubicBezTo>
                    <a:pt x="1381240" y="170378"/>
                    <a:pt x="1442843" y="163829"/>
                    <a:pt x="1500257" y="139711"/>
                  </a:cubicBezTo>
                  <a:lnTo>
                    <a:pt x="1499587" y="0"/>
                  </a:lnTo>
                  <a:cubicBezTo>
                    <a:pt x="1112386" y="4761"/>
                    <a:pt x="910554" y="10595"/>
                    <a:pt x="894089" y="17502"/>
                  </a:cubicBezTo>
                  <a:cubicBezTo>
                    <a:pt x="895161" y="181252"/>
                    <a:pt x="897987" y="268592"/>
                    <a:pt x="902567" y="279523"/>
                  </a:cubicBezTo>
                  <a:cubicBezTo>
                    <a:pt x="885515" y="277069"/>
                    <a:pt x="868116" y="279391"/>
                    <a:pt x="852302" y="286228"/>
                  </a:cubicBezTo>
                  <a:lnTo>
                    <a:pt x="847141" y="273924"/>
                  </a:lnTo>
                  <a:cubicBezTo>
                    <a:pt x="839099" y="254746"/>
                    <a:pt x="834888" y="167998"/>
                    <a:pt x="834508" y="13679"/>
                  </a:cubicBezTo>
                  <a:cubicBezTo>
                    <a:pt x="612468" y="13545"/>
                    <a:pt x="489139" y="18630"/>
                    <a:pt x="464520" y="28934"/>
                  </a:cubicBezTo>
                  <a:lnTo>
                    <a:pt x="469681" y="41239"/>
                  </a:lnTo>
                  <a:cubicBezTo>
                    <a:pt x="465659" y="161940"/>
                    <a:pt x="468809" y="234662"/>
                    <a:pt x="479131" y="259406"/>
                  </a:cubicBezTo>
                  <a:cubicBezTo>
                    <a:pt x="538444" y="247313"/>
                    <a:pt x="570960" y="248141"/>
                    <a:pt x="576679" y="261887"/>
                  </a:cubicBezTo>
                  <a:lnTo>
                    <a:pt x="578958" y="497522"/>
                  </a:lnTo>
                  <a:cubicBezTo>
                    <a:pt x="405553" y="505882"/>
                    <a:pt x="313679" y="497757"/>
                    <a:pt x="303335" y="473147"/>
                  </a:cubicBezTo>
                  <a:cubicBezTo>
                    <a:pt x="302464" y="187041"/>
                    <a:pt x="298566" y="35796"/>
                    <a:pt x="291640" y="19412"/>
                  </a:cubicBezTo>
                  <a:lnTo>
                    <a:pt x="279342" y="24575"/>
                  </a:lnTo>
                  <a:lnTo>
                    <a:pt x="0" y="25951"/>
                  </a:lnTo>
                  <a:cubicBezTo>
                    <a:pt x="760" y="135073"/>
                    <a:pt x="5138" y="199223"/>
                    <a:pt x="13136" y="218401"/>
                  </a:cubicBezTo>
                  <a:cubicBezTo>
                    <a:pt x="73656" y="209147"/>
                    <a:pt x="106183" y="209974"/>
                    <a:pt x="110718" y="220882"/>
                  </a:cubicBezTo>
                  <a:cubicBezTo>
                    <a:pt x="113768" y="274292"/>
                    <a:pt x="112662" y="302154"/>
                    <a:pt x="107133" y="304467"/>
                  </a:cubicBezTo>
                  <a:cubicBezTo>
                    <a:pt x="79073" y="306590"/>
                    <a:pt x="44524" y="316258"/>
                    <a:pt x="3485" y="333469"/>
                  </a:cubicBezTo>
                  <a:cubicBezTo>
                    <a:pt x="6680" y="425425"/>
                    <a:pt x="11717" y="479640"/>
                    <a:pt x="18598" y="496114"/>
                  </a:cubicBezTo>
                  <a:lnTo>
                    <a:pt x="23759" y="508418"/>
                  </a:lnTo>
                  <a:lnTo>
                    <a:pt x="114438" y="494538"/>
                  </a:lnTo>
                  <a:lnTo>
                    <a:pt x="113667" y="596261"/>
                  </a:lnTo>
                  <a:lnTo>
                    <a:pt x="16085" y="593713"/>
                  </a:lnTo>
                  <a:cubicBezTo>
                    <a:pt x="12265" y="691905"/>
                    <a:pt x="16643" y="756067"/>
                    <a:pt x="29221" y="786198"/>
                  </a:cubicBezTo>
                  <a:cubicBezTo>
                    <a:pt x="385637" y="784589"/>
                    <a:pt x="666007" y="777972"/>
                    <a:pt x="870330" y="766349"/>
                  </a:cubicBezTo>
                  <a:lnTo>
                    <a:pt x="865170" y="754044"/>
                  </a:lnTo>
                  <a:cubicBezTo>
                    <a:pt x="863695" y="596910"/>
                    <a:pt x="861215" y="514264"/>
                    <a:pt x="857730" y="506105"/>
                  </a:cubicBezTo>
                  <a:cubicBezTo>
                    <a:pt x="968404" y="501434"/>
                    <a:pt x="1026030" y="504607"/>
                    <a:pt x="1030610" y="515626"/>
                  </a:cubicBezTo>
                  <a:cubicBezTo>
                    <a:pt x="1028689" y="664446"/>
                    <a:pt x="1031169" y="747082"/>
                    <a:pt x="1038049" y="763533"/>
                  </a:cubicBezTo>
                  <a:lnTo>
                    <a:pt x="1510780" y="763130"/>
                  </a:lnTo>
                  <a:lnTo>
                    <a:pt x="1507831" y="387617"/>
                  </a:lnTo>
                  <a:cubicBezTo>
                    <a:pt x="1390031" y="398346"/>
                    <a:pt x="1327679" y="395540"/>
                    <a:pt x="1320776" y="379201"/>
                  </a:cubicBezTo>
                  <a:close/>
                </a:path>
              </a:pathLst>
            </a:custGeom>
            <a:grpFill/>
            <a:ln w="3349" cap="flat">
              <a:noFill/>
              <a:prstDash val="solid"/>
              <a:miter/>
            </a:ln>
          </p:spPr>
          <p:txBody>
            <a:bodyPr rtlCol="0" anchor="ctr"/>
            <a:lstStyle/>
            <a:p>
              <a:endParaRPr lang="en-GB"/>
            </a:p>
          </p:txBody>
        </p:sp>
        <p:sp>
          <p:nvSpPr>
            <p:cNvPr id="9" name="Freeform 8">
              <a:extLst>
                <a:ext uri="{FF2B5EF4-FFF2-40B4-BE49-F238E27FC236}">
                  <a16:creationId xmlns:a16="http://schemas.microsoft.com/office/drawing/2014/main" id="{100D7B81-E7FD-80D6-70D2-6090DCE11DD1}"/>
                </a:ext>
              </a:extLst>
            </p:cNvPr>
            <p:cNvSpPr/>
            <p:nvPr/>
          </p:nvSpPr>
          <p:spPr>
            <a:xfrm>
              <a:off x="1127677" y="7652296"/>
              <a:ext cx="1521100" cy="798468"/>
            </a:xfrm>
            <a:custGeom>
              <a:avLst/>
              <a:gdLst>
                <a:gd name="connsiteX0" fmla="*/ 12198 w 1521100"/>
                <a:gd name="connsiteY0" fmla="*/ 621844 h 798468"/>
                <a:gd name="connsiteX1" fmla="*/ 23189 w 1521100"/>
                <a:gd name="connsiteY1" fmla="*/ 786131 h 798468"/>
                <a:gd name="connsiteX2" fmla="*/ 28350 w 1521100"/>
                <a:gd name="connsiteY2" fmla="*/ 798469 h 798468"/>
                <a:gd name="connsiteX3" fmla="*/ 318281 w 1521100"/>
                <a:gd name="connsiteY3" fmla="*/ 787841 h 798468"/>
                <a:gd name="connsiteX4" fmla="*/ 313087 w 1521100"/>
                <a:gd name="connsiteY4" fmla="*/ 775502 h 798468"/>
                <a:gd name="connsiteX5" fmla="*/ 308530 w 1521100"/>
                <a:gd name="connsiteY5" fmla="*/ 304366 h 798468"/>
                <a:gd name="connsiteX6" fmla="*/ 568637 w 1521100"/>
                <a:gd name="connsiteY6" fmla="*/ 291727 h 798468"/>
                <a:gd name="connsiteX7" fmla="*/ 581237 w 1521100"/>
                <a:gd name="connsiteY7" fmla="*/ 551971 h 798468"/>
                <a:gd name="connsiteX8" fmla="*/ 476550 w 1521100"/>
                <a:gd name="connsiteY8" fmla="*/ 566958 h 798468"/>
                <a:gd name="connsiteX9" fmla="*/ 487676 w 1521100"/>
                <a:gd name="connsiteY9" fmla="*/ 789215 h 798468"/>
                <a:gd name="connsiteX10" fmla="*/ 855954 w 1521100"/>
                <a:gd name="connsiteY10" fmla="*/ 769836 h 798468"/>
                <a:gd name="connsiteX11" fmla="*/ 852603 w 1521100"/>
                <a:gd name="connsiteY11" fmla="*/ 761622 h 798468"/>
                <a:gd name="connsiteX12" fmla="*/ 840003 w 1521100"/>
                <a:gd name="connsiteY12" fmla="*/ 501377 h 798468"/>
                <a:gd name="connsiteX13" fmla="*/ 903003 w 1521100"/>
                <a:gd name="connsiteY13" fmla="*/ 513548 h 798468"/>
                <a:gd name="connsiteX14" fmla="*/ 911514 w 1521100"/>
                <a:gd name="connsiteY14" fmla="*/ 775536 h 798468"/>
                <a:gd name="connsiteX15" fmla="*/ 916675 w 1521100"/>
                <a:gd name="connsiteY15" fmla="*/ 787841 h 798468"/>
                <a:gd name="connsiteX16" fmla="*/ 1521101 w 1521100"/>
                <a:gd name="connsiteY16" fmla="*/ 756257 h 798468"/>
                <a:gd name="connsiteX17" fmla="*/ 1517750 w 1521100"/>
                <a:gd name="connsiteY17" fmla="*/ 748043 h 798468"/>
                <a:gd name="connsiteX18" fmla="*/ 1495499 w 1521100"/>
                <a:gd name="connsiteY18" fmla="*/ 602900 h 798468"/>
                <a:gd name="connsiteX19" fmla="*/ 1330159 w 1521100"/>
                <a:gd name="connsiteY19" fmla="*/ 599849 h 798468"/>
                <a:gd name="connsiteX20" fmla="*/ 1327880 w 1521100"/>
                <a:gd name="connsiteY20" fmla="*/ 364248 h 798468"/>
                <a:gd name="connsiteX21" fmla="*/ 1505485 w 1521100"/>
                <a:gd name="connsiteY21" fmla="*/ 362102 h 798468"/>
                <a:gd name="connsiteX22" fmla="*/ 1493656 w 1521100"/>
                <a:gd name="connsiteY22" fmla="*/ 0 h 798468"/>
                <a:gd name="connsiteX23" fmla="*/ 1027862 w 1521100"/>
                <a:gd name="connsiteY23" fmla="*/ 16764 h 798468"/>
                <a:gd name="connsiteX24" fmla="*/ 1015598 w 1521100"/>
                <a:gd name="connsiteY24" fmla="*/ 22262 h 798468"/>
                <a:gd name="connsiteX25" fmla="*/ 1010705 w 1521100"/>
                <a:gd name="connsiteY25" fmla="*/ 275365 h 798468"/>
                <a:gd name="connsiteX26" fmla="*/ 853575 w 1521100"/>
                <a:gd name="connsiteY26" fmla="*/ 268894 h 798468"/>
                <a:gd name="connsiteX27" fmla="*/ 840975 w 1521100"/>
                <a:gd name="connsiteY27" fmla="*/ 8650 h 798468"/>
                <a:gd name="connsiteX28" fmla="*/ 828677 w 1521100"/>
                <a:gd name="connsiteY28" fmla="*/ 13813 h 798468"/>
                <a:gd name="connsiteX29" fmla="*/ 0 w 1521100"/>
                <a:gd name="connsiteY29" fmla="*/ 28465 h 798468"/>
                <a:gd name="connsiteX30" fmla="*/ 7305 w 1521100"/>
                <a:gd name="connsiteY30" fmla="*/ 218535 h 798468"/>
                <a:gd name="connsiteX31" fmla="*/ 108976 w 1521100"/>
                <a:gd name="connsiteY31" fmla="*/ 219306 h 798468"/>
                <a:gd name="connsiteX32" fmla="*/ 106462 w 1521100"/>
                <a:gd name="connsiteY32" fmla="*/ 316906 h 798468"/>
                <a:gd name="connsiteX33" fmla="*/ 10623 w 1521100"/>
                <a:gd name="connsiteY33" fmla="*/ 318516 h 798468"/>
                <a:gd name="connsiteX34" fmla="*/ 17895 w 1521100"/>
                <a:gd name="connsiteY34" fmla="*/ 508586 h 798468"/>
                <a:gd name="connsiteX35" fmla="*/ 102106 w 1521100"/>
                <a:gd name="connsiteY35" fmla="*/ 502215 h 798468"/>
                <a:gd name="connsiteX36" fmla="*/ 107267 w 1521100"/>
                <a:gd name="connsiteY36" fmla="*/ 514521 h 798468"/>
                <a:gd name="connsiteX37" fmla="*/ 117085 w 1521100"/>
                <a:gd name="connsiteY37" fmla="*/ 606990 h 798468"/>
                <a:gd name="connsiteX38" fmla="*/ 12198 w 1521100"/>
                <a:gd name="connsiteY38" fmla="*/ 621844 h 7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21100" h="798468">
                  <a:moveTo>
                    <a:pt x="12198" y="621844"/>
                  </a:moveTo>
                  <a:cubicBezTo>
                    <a:pt x="12667" y="715052"/>
                    <a:pt x="16331" y="769814"/>
                    <a:pt x="23189" y="786131"/>
                  </a:cubicBezTo>
                  <a:lnTo>
                    <a:pt x="28350" y="798469"/>
                  </a:lnTo>
                  <a:lnTo>
                    <a:pt x="318281" y="787841"/>
                  </a:lnTo>
                  <a:lnTo>
                    <a:pt x="313087" y="775502"/>
                  </a:lnTo>
                  <a:cubicBezTo>
                    <a:pt x="302431" y="496862"/>
                    <a:pt x="300912" y="339817"/>
                    <a:pt x="308530" y="304366"/>
                  </a:cubicBezTo>
                  <a:lnTo>
                    <a:pt x="568637" y="291727"/>
                  </a:lnTo>
                  <a:cubicBezTo>
                    <a:pt x="573641" y="457132"/>
                    <a:pt x="577841" y="543880"/>
                    <a:pt x="581237" y="551971"/>
                  </a:cubicBezTo>
                  <a:cubicBezTo>
                    <a:pt x="573038" y="555436"/>
                    <a:pt x="538142" y="560432"/>
                    <a:pt x="476550" y="566958"/>
                  </a:cubicBezTo>
                  <a:cubicBezTo>
                    <a:pt x="477109" y="698835"/>
                    <a:pt x="480817" y="772920"/>
                    <a:pt x="487676" y="789215"/>
                  </a:cubicBezTo>
                  <a:cubicBezTo>
                    <a:pt x="708576" y="786667"/>
                    <a:pt x="831335" y="780207"/>
                    <a:pt x="855954" y="769836"/>
                  </a:cubicBezTo>
                  <a:lnTo>
                    <a:pt x="852603" y="761622"/>
                  </a:lnTo>
                  <a:lnTo>
                    <a:pt x="840003" y="501377"/>
                  </a:lnTo>
                  <a:cubicBezTo>
                    <a:pt x="877446" y="498561"/>
                    <a:pt x="898445" y="502618"/>
                    <a:pt x="903003" y="513548"/>
                  </a:cubicBezTo>
                  <a:cubicBezTo>
                    <a:pt x="900769" y="669051"/>
                    <a:pt x="903606" y="756381"/>
                    <a:pt x="911514" y="775536"/>
                  </a:cubicBezTo>
                  <a:lnTo>
                    <a:pt x="916675" y="787841"/>
                  </a:lnTo>
                  <a:lnTo>
                    <a:pt x="1521101" y="756257"/>
                  </a:lnTo>
                  <a:lnTo>
                    <a:pt x="1517750" y="748043"/>
                  </a:lnTo>
                  <a:cubicBezTo>
                    <a:pt x="1515516" y="681367"/>
                    <a:pt x="1508099" y="632986"/>
                    <a:pt x="1495499" y="602900"/>
                  </a:cubicBezTo>
                  <a:lnTo>
                    <a:pt x="1330159" y="599849"/>
                  </a:lnTo>
                  <a:lnTo>
                    <a:pt x="1327880" y="364248"/>
                  </a:lnTo>
                  <a:cubicBezTo>
                    <a:pt x="1429930" y="369724"/>
                    <a:pt x="1489132" y="369009"/>
                    <a:pt x="1505485" y="362102"/>
                  </a:cubicBezTo>
                  <a:cubicBezTo>
                    <a:pt x="1503251" y="157112"/>
                    <a:pt x="1499308" y="36411"/>
                    <a:pt x="1493656" y="0"/>
                  </a:cubicBezTo>
                  <a:cubicBezTo>
                    <a:pt x="1199569" y="4470"/>
                    <a:pt x="1044305" y="10058"/>
                    <a:pt x="1027862" y="16764"/>
                  </a:cubicBezTo>
                  <a:lnTo>
                    <a:pt x="1015598" y="22262"/>
                  </a:lnTo>
                  <a:cubicBezTo>
                    <a:pt x="1031548" y="182973"/>
                    <a:pt x="1029918" y="267341"/>
                    <a:pt x="1010705" y="275365"/>
                  </a:cubicBezTo>
                  <a:cubicBezTo>
                    <a:pt x="908298" y="276527"/>
                    <a:pt x="855921" y="274371"/>
                    <a:pt x="853575" y="268894"/>
                  </a:cubicBezTo>
                  <a:cubicBezTo>
                    <a:pt x="857864" y="125529"/>
                    <a:pt x="853664" y="38781"/>
                    <a:pt x="840975" y="8650"/>
                  </a:cubicBezTo>
                  <a:lnTo>
                    <a:pt x="828677" y="13813"/>
                  </a:lnTo>
                  <a:lnTo>
                    <a:pt x="0" y="28465"/>
                  </a:lnTo>
                  <a:lnTo>
                    <a:pt x="7305" y="218535"/>
                  </a:lnTo>
                  <a:lnTo>
                    <a:pt x="108976" y="219306"/>
                  </a:lnTo>
                  <a:lnTo>
                    <a:pt x="106462" y="316906"/>
                  </a:lnTo>
                  <a:lnTo>
                    <a:pt x="10623" y="318516"/>
                  </a:lnTo>
                  <a:cubicBezTo>
                    <a:pt x="7428" y="426051"/>
                    <a:pt x="9852" y="489408"/>
                    <a:pt x="17895" y="508586"/>
                  </a:cubicBezTo>
                  <a:cubicBezTo>
                    <a:pt x="57638" y="511223"/>
                    <a:pt x="85708" y="509100"/>
                    <a:pt x="102106" y="502215"/>
                  </a:cubicBezTo>
                  <a:lnTo>
                    <a:pt x="107267" y="514521"/>
                  </a:lnTo>
                  <a:lnTo>
                    <a:pt x="117085" y="606990"/>
                  </a:lnTo>
                  <a:cubicBezTo>
                    <a:pt x="82771" y="601961"/>
                    <a:pt x="47808" y="606912"/>
                    <a:pt x="12198" y="621844"/>
                  </a:cubicBezTo>
                  <a:close/>
                </a:path>
              </a:pathLst>
            </a:custGeom>
            <a:grpFill/>
            <a:ln w="3349" cap="flat">
              <a:noFill/>
              <a:prstDash val="solid"/>
              <a:miter/>
            </a:ln>
          </p:spPr>
          <p:txBody>
            <a:bodyPr rtlCol="0" anchor="ctr"/>
            <a:lstStyle/>
            <a:p>
              <a:endParaRPr lang="en-GB"/>
            </a:p>
          </p:txBody>
        </p:sp>
        <p:sp>
          <p:nvSpPr>
            <p:cNvPr id="10" name="Freeform 9">
              <a:extLst>
                <a:ext uri="{FF2B5EF4-FFF2-40B4-BE49-F238E27FC236}">
                  <a16:creationId xmlns:a16="http://schemas.microsoft.com/office/drawing/2014/main" id="{5DCC6523-C326-3BA2-B2B7-A30DC75DDF13}"/>
                </a:ext>
              </a:extLst>
            </p:cNvPr>
            <p:cNvSpPr/>
            <p:nvPr/>
          </p:nvSpPr>
          <p:spPr>
            <a:xfrm>
              <a:off x="1210971" y="228112"/>
              <a:ext cx="3295451" cy="2203886"/>
            </a:xfrm>
            <a:custGeom>
              <a:avLst/>
              <a:gdLst>
                <a:gd name="connsiteX0" fmla="*/ 3225918 w 3295451"/>
                <a:gd name="connsiteY0" fmla="*/ 728609 h 2203886"/>
                <a:gd name="connsiteX1" fmla="*/ 1830380 w 3295451"/>
                <a:gd name="connsiteY1" fmla="*/ 1051 h 2203886"/>
                <a:gd name="connsiteX2" fmla="*/ 715894 w 3295451"/>
                <a:gd name="connsiteY2" fmla="*/ 174223 h 2203886"/>
                <a:gd name="connsiteX3" fmla="*/ 113 w 3295451"/>
                <a:gd name="connsiteY3" fmla="*/ 1160282 h 2203886"/>
                <a:gd name="connsiteX4" fmla="*/ 64453 w 3295451"/>
                <a:gd name="connsiteY4" fmla="*/ 1451976 h 2203886"/>
                <a:gd name="connsiteX5" fmla="*/ 1735647 w 3295451"/>
                <a:gd name="connsiteY5" fmla="*/ 2203808 h 2203886"/>
                <a:gd name="connsiteX6" fmla="*/ 2472874 w 3295451"/>
                <a:gd name="connsiteY6" fmla="*/ 2063359 h 2203886"/>
                <a:gd name="connsiteX7" fmla="*/ 2628797 w 3295451"/>
                <a:gd name="connsiteY7" fmla="*/ 1997912 h 2203886"/>
                <a:gd name="connsiteX8" fmla="*/ 3295452 w 3295451"/>
                <a:gd name="connsiteY8" fmla="*/ 1032540 h 2203886"/>
                <a:gd name="connsiteX9" fmla="*/ 3225918 w 3295451"/>
                <a:gd name="connsiteY9" fmla="*/ 728609 h 2203886"/>
                <a:gd name="connsiteX10" fmla="*/ 2601352 w 3295451"/>
                <a:gd name="connsiteY10" fmla="*/ 1632859 h 2203886"/>
                <a:gd name="connsiteX11" fmla="*/ 2398280 w 3295451"/>
                <a:gd name="connsiteY11" fmla="*/ 1747055 h 2203886"/>
                <a:gd name="connsiteX12" fmla="*/ 1653513 w 3295451"/>
                <a:gd name="connsiteY12" fmla="*/ 1639565 h 2203886"/>
                <a:gd name="connsiteX13" fmla="*/ 1487402 w 3295451"/>
                <a:gd name="connsiteY13" fmla="*/ 1738271 h 2203886"/>
                <a:gd name="connsiteX14" fmla="*/ 1438309 w 3295451"/>
                <a:gd name="connsiteY14" fmla="*/ 1758924 h 2203886"/>
                <a:gd name="connsiteX15" fmla="*/ 613955 w 3295451"/>
                <a:gd name="connsiteY15" fmla="*/ 1588300 h 2203886"/>
                <a:gd name="connsiteX16" fmla="*/ 469861 w 3295451"/>
                <a:gd name="connsiteY16" fmla="*/ 1383143 h 2203886"/>
                <a:gd name="connsiteX17" fmla="*/ 466242 w 3295451"/>
                <a:gd name="connsiteY17" fmla="*/ 868085 h 2203886"/>
                <a:gd name="connsiteX18" fmla="*/ 864378 w 3295451"/>
                <a:gd name="connsiteY18" fmla="*/ 459580 h 2203886"/>
                <a:gd name="connsiteX19" fmla="*/ 1651201 w 3295451"/>
                <a:gd name="connsiteY19" fmla="*/ 563852 h 2203886"/>
                <a:gd name="connsiteX20" fmla="*/ 1824482 w 3295451"/>
                <a:gd name="connsiteY20" fmla="*/ 447678 h 2203886"/>
                <a:gd name="connsiteX21" fmla="*/ 1849113 w 3295451"/>
                <a:gd name="connsiteY21" fmla="*/ 437351 h 2203886"/>
                <a:gd name="connsiteX22" fmla="*/ 2635030 w 3295451"/>
                <a:gd name="connsiteY22" fmla="*/ 585478 h 2203886"/>
                <a:gd name="connsiteX23" fmla="*/ 2791255 w 3295451"/>
                <a:gd name="connsiteY23" fmla="*/ 785439 h 2203886"/>
                <a:gd name="connsiteX24" fmla="*/ 2825637 w 3295451"/>
                <a:gd name="connsiteY24" fmla="*/ 867549 h 2203886"/>
                <a:gd name="connsiteX25" fmla="*/ 2601352 w 3295451"/>
                <a:gd name="connsiteY25" fmla="*/ 1632859 h 220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95451" h="2203886">
                  <a:moveTo>
                    <a:pt x="3225918" y="728609"/>
                  </a:moveTo>
                  <a:cubicBezTo>
                    <a:pt x="3048045" y="304346"/>
                    <a:pt x="2582866" y="61826"/>
                    <a:pt x="1830380" y="1051"/>
                  </a:cubicBezTo>
                  <a:cubicBezTo>
                    <a:pt x="1385609" y="-8672"/>
                    <a:pt x="1014113" y="49052"/>
                    <a:pt x="715894" y="174223"/>
                  </a:cubicBezTo>
                  <a:cubicBezTo>
                    <a:pt x="242639" y="372888"/>
                    <a:pt x="4045" y="701574"/>
                    <a:pt x="113" y="1160282"/>
                  </a:cubicBezTo>
                  <a:cubicBezTo>
                    <a:pt x="-1763" y="1247946"/>
                    <a:pt x="19683" y="1345178"/>
                    <a:pt x="64453" y="1451976"/>
                  </a:cubicBezTo>
                  <a:cubicBezTo>
                    <a:pt x="276685" y="1958382"/>
                    <a:pt x="833750" y="2208993"/>
                    <a:pt x="1735647" y="2203808"/>
                  </a:cubicBezTo>
                  <a:cubicBezTo>
                    <a:pt x="2052185" y="2183691"/>
                    <a:pt x="2297928" y="2136874"/>
                    <a:pt x="2472874" y="2063359"/>
                  </a:cubicBezTo>
                  <a:lnTo>
                    <a:pt x="2628797" y="1997912"/>
                  </a:lnTo>
                  <a:cubicBezTo>
                    <a:pt x="3069369" y="1813016"/>
                    <a:pt x="3291587" y="1491226"/>
                    <a:pt x="3295452" y="1032540"/>
                  </a:cubicBezTo>
                  <a:cubicBezTo>
                    <a:pt x="3286985" y="920221"/>
                    <a:pt x="3263807" y="818911"/>
                    <a:pt x="3225918" y="728609"/>
                  </a:cubicBezTo>
                  <a:close/>
                  <a:moveTo>
                    <a:pt x="2601352" y="1632859"/>
                  </a:moveTo>
                  <a:cubicBezTo>
                    <a:pt x="2528903" y="1682592"/>
                    <a:pt x="2461212" y="1720658"/>
                    <a:pt x="2398280" y="1747055"/>
                  </a:cubicBezTo>
                  <a:cubicBezTo>
                    <a:pt x="2176687" y="1840062"/>
                    <a:pt x="1928432" y="1804232"/>
                    <a:pt x="1653513" y="1639565"/>
                  </a:cubicBezTo>
                  <a:cubicBezTo>
                    <a:pt x="1586492" y="1687018"/>
                    <a:pt x="1531122" y="1719920"/>
                    <a:pt x="1487402" y="1738271"/>
                  </a:cubicBezTo>
                  <a:lnTo>
                    <a:pt x="1438309" y="1758924"/>
                  </a:lnTo>
                  <a:cubicBezTo>
                    <a:pt x="1156577" y="1877167"/>
                    <a:pt x="881792" y="1820292"/>
                    <a:pt x="613955" y="1588300"/>
                  </a:cubicBezTo>
                  <a:cubicBezTo>
                    <a:pt x="559172" y="1524920"/>
                    <a:pt x="510898" y="1456188"/>
                    <a:pt x="469861" y="1383143"/>
                  </a:cubicBezTo>
                  <a:cubicBezTo>
                    <a:pt x="402170" y="1221716"/>
                    <a:pt x="400964" y="1050031"/>
                    <a:pt x="466242" y="868085"/>
                  </a:cubicBezTo>
                  <a:cubicBezTo>
                    <a:pt x="542914" y="674964"/>
                    <a:pt x="675626" y="538796"/>
                    <a:pt x="864378" y="459580"/>
                  </a:cubicBezTo>
                  <a:cubicBezTo>
                    <a:pt x="1110590" y="356247"/>
                    <a:pt x="1372864" y="391004"/>
                    <a:pt x="1651201" y="563852"/>
                  </a:cubicBezTo>
                  <a:cubicBezTo>
                    <a:pt x="1690140" y="518545"/>
                    <a:pt x="1747900" y="479820"/>
                    <a:pt x="1824482" y="447678"/>
                  </a:cubicBezTo>
                  <a:lnTo>
                    <a:pt x="1849113" y="437351"/>
                  </a:lnTo>
                  <a:cubicBezTo>
                    <a:pt x="2114470" y="325971"/>
                    <a:pt x="2376442" y="375347"/>
                    <a:pt x="2635030" y="585478"/>
                  </a:cubicBezTo>
                  <a:cubicBezTo>
                    <a:pt x="2709378" y="647661"/>
                    <a:pt x="2761454" y="714315"/>
                    <a:pt x="2791255" y="785439"/>
                  </a:cubicBezTo>
                  <a:lnTo>
                    <a:pt x="2825637" y="867549"/>
                  </a:lnTo>
                  <a:cubicBezTo>
                    <a:pt x="2931306" y="1119411"/>
                    <a:pt x="2856545" y="1374515"/>
                    <a:pt x="2601352" y="1632859"/>
                  </a:cubicBezTo>
                  <a:close/>
                </a:path>
              </a:pathLst>
            </a:custGeom>
            <a:grpFill/>
            <a:ln w="3349" cap="flat">
              <a:noFill/>
              <a:prstDash val="solid"/>
              <a:miter/>
            </a:ln>
          </p:spPr>
          <p:txBody>
            <a:bodyPr rtlCol="0" anchor="ctr"/>
            <a:lstStyle/>
            <a:p>
              <a:endParaRPr lang="en-GB"/>
            </a:p>
          </p:txBody>
        </p:sp>
        <p:sp>
          <p:nvSpPr>
            <p:cNvPr id="11" name="Freeform 10">
              <a:extLst>
                <a:ext uri="{FF2B5EF4-FFF2-40B4-BE49-F238E27FC236}">
                  <a16:creationId xmlns:a16="http://schemas.microsoft.com/office/drawing/2014/main" id="{DDD0F261-B822-3396-4F7A-D77EA8F36632}"/>
                </a:ext>
              </a:extLst>
            </p:cNvPr>
            <p:cNvSpPr/>
            <p:nvPr/>
          </p:nvSpPr>
          <p:spPr>
            <a:xfrm>
              <a:off x="2546431" y="2424443"/>
              <a:ext cx="659146" cy="162522"/>
            </a:xfrm>
            <a:custGeom>
              <a:avLst/>
              <a:gdLst>
                <a:gd name="connsiteX0" fmla="*/ 652787 w 659146"/>
                <a:gd name="connsiteY0" fmla="*/ 138035 h 162522"/>
                <a:gd name="connsiteX1" fmla="*/ 653155 w 659146"/>
                <a:gd name="connsiteY1" fmla="*/ 12338 h 162522"/>
                <a:gd name="connsiteX2" fmla="*/ 647995 w 659146"/>
                <a:gd name="connsiteY2" fmla="*/ 0 h 162522"/>
                <a:gd name="connsiteX3" fmla="*/ 408 w 659146"/>
                <a:gd name="connsiteY3" fmla="*/ 20754 h 162522"/>
                <a:gd name="connsiteX4" fmla="*/ 30868 w 659146"/>
                <a:gd name="connsiteY4" fmla="*/ 162443 h 162522"/>
                <a:gd name="connsiteX5" fmla="*/ 652787 w 659146"/>
                <a:gd name="connsiteY5" fmla="*/ 138035 h 16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146" h="162522">
                  <a:moveTo>
                    <a:pt x="652787" y="138035"/>
                  </a:moveTo>
                  <a:cubicBezTo>
                    <a:pt x="661142" y="73438"/>
                    <a:pt x="661265" y="31539"/>
                    <a:pt x="653155" y="12338"/>
                  </a:cubicBezTo>
                  <a:lnTo>
                    <a:pt x="647995" y="0"/>
                  </a:lnTo>
                  <a:cubicBezTo>
                    <a:pt x="454618" y="29728"/>
                    <a:pt x="238755" y="36646"/>
                    <a:pt x="408" y="20754"/>
                  </a:cubicBezTo>
                  <a:cubicBezTo>
                    <a:pt x="-2229" y="60496"/>
                    <a:pt x="7925" y="107725"/>
                    <a:pt x="30868" y="162443"/>
                  </a:cubicBezTo>
                  <a:cubicBezTo>
                    <a:pt x="404509" y="163427"/>
                    <a:pt x="611815" y="155291"/>
                    <a:pt x="652787" y="138035"/>
                  </a:cubicBezTo>
                  <a:close/>
                </a:path>
              </a:pathLst>
            </a:custGeom>
            <a:grpFill/>
            <a:ln w="3349" cap="flat">
              <a:noFill/>
              <a:prstDash val="solid"/>
              <a:miter/>
            </a:ln>
          </p:spPr>
          <p:txBody>
            <a:bodyPr rtlCol="0" anchor="ctr"/>
            <a:lstStyle/>
            <a:p>
              <a:endParaRPr lang="en-GB"/>
            </a:p>
          </p:txBody>
        </p:sp>
        <p:sp>
          <p:nvSpPr>
            <p:cNvPr id="13" name="Freeform 12">
              <a:extLst>
                <a:ext uri="{FF2B5EF4-FFF2-40B4-BE49-F238E27FC236}">
                  <a16:creationId xmlns:a16="http://schemas.microsoft.com/office/drawing/2014/main" id="{A85337BE-38C5-DAB3-05F5-0E43BA5EB754}"/>
                </a:ext>
              </a:extLst>
            </p:cNvPr>
            <p:cNvSpPr/>
            <p:nvPr/>
          </p:nvSpPr>
          <p:spPr>
            <a:xfrm>
              <a:off x="2669956" y="7078599"/>
              <a:ext cx="639477" cy="2485580"/>
            </a:xfrm>
            <a:custGeom>
              <a:avLst/>
              <a:gdLst>
                <a:gd name="connsiteX0" fmla="*/ 639478 w 639477"/>
                <a:gd name="connsiteY0" fmla="*/ 2341763 h 2485580"/>
                <a:gd name="connsiteX1" fmla="*/ 593837 w 639477"/>
                <a:gd name="connsiteY1" fmla="*/ 0 h 2485580"/>
                <a:gd name="connsiteX2" fmla="*/ 12298 w 639477"/>
                <a:gd name="connsiteY2" fmla="*/ 17167 h 2485580"/>
                <a:gd name="connsiteX3" fmla="*/ 0 w 639477"/>
                <a:gd name="connsiteY3" fmla="*/ 22329 h 2485580"/>
                <a:gd name="connsiteX4" fmla="*/ 52812 w 639477"/>
                <a:gd name="connsiteY4" fmla="*/ 2346625 h 2485580"/>
                <a:gd name="connsiteX5" fmla="*/ 94901 w 639477"/>
                <a:gd name="connsiteY5" fmla="*/ 2343272 h 2485580"/>
                <a:gd name="connsiteX6" fmla="*/ 100062 w 639477"/>
                <a:gd name="connsiteY6" fmla="*/ 2355577 h 2485580"/>
                <a:gd name="connsiteX7" fmla="*/ 87764 w 639477"/>
                <a:gd name="connsiteY7" fmla="*/ 2360740 h 2485580"/>
                <a:gd name="connsiteX8" fmla="*/ 45675 w 639477"/>
                <a:gd name="connsiteY8" fmla="*/ 2364093 h 2485580"/>
                <a:gd name="connsiteX9" fmla="*/ 43664 w 639477"/>
                <a:gd name="connsiteY9" fmla="*/ 2393899 h 2485580"/>
                <a:gd name="connsiteX10" fmla="*/ 574367 w 639477"/>
                <a:gd name="connsiteY10" fmla="*/ 2451199 h 2485580"/>
                <a:gd name="connsiteX11" fmla="*/ 635792 w 639477"/>
                <a:gd name="connsiteY11" fmla="*/ 2367379 h 2485580"/>
                <a:gd name="connsiteX12" fmla="*/ 627179 w 639477"/>
                <a:gd name="connsiteY12" fmla="*/ 2346826 h 2485580"/>
                <a:gd name="connsiteX13" fmla="*/ 257125 w 639477"/>
                <a:gd name="connsiteY13" fmla="*/ 2362216 h 2485580"/>
                <a:gd name="connsiteX14" fmla="*/ 251964 w 639477"/>
                <a:gd name="connsiteY14" fmla="*/ 2349877 h 2485580"/>
                <a:gd name="connsiteX15" fmla="*/ 264263 w 639477"/>
                <a:gd name="connsiteY15" fmla="*/ 2344714 h 2485580"/>
                <a:gd name="connsiteX16" fmla="*/ 159610 w 639477"/>
                <a:gd name="connsiteY16" fmla="*/ 2359701 h 2485580"/>
                <a:gd name="connsiteX17" fmla="*/ 117521 w 639477"/>
                <a:gd name="connsiteY17" fmla="*/ 2362886 h 2485580"/>
                <a:gd name="connsiteX18" fmla="*/ 112360 w 639477"/>
                <a:gd name="connsiteY18" fmla="*/ 2350581 h 2485580"/>
                <a:gd name="connsiteX19" fmla="*/ 124692 w 639477"/>
                <a:gd name="connsiteY19" fmla="*/ 2345418 h 2485580"/>
                <a:gd name="connsiteX20" fmla="*/ 162659 w 639477"/>
                <a:gd name="connsiteY20" fmla="*/ 2343943 h 2485580"/>
                <a:gd name="connsiteX21" fmla="*/ 167820 w 639477"/>
                <a:gd name="connsiteY21" fmla="*/ 2356247 h 2485580"/>
                <a:gd name="connsiteX22" fmla="*/ 227401 w 639477"/>
                <a:gd name="connsiteY22" fmla="*/ 2360237 h 2485580"/>
                <a:gd name="connsiteX23" fmla="*/ 185279 w 639477"/>
                <a:gd name="connsiteY23" fmla="*/ 2363422 h 2485580"/>
                <a:gd name="connsiteX24" fmla="*/ 180118 w 639477"/>
                <a:gd name="connsiteY24" fmla="*/ 2351084 h 2485580"/>
                <a:gd name="connsiteX25" fmla="*/ 192450 w 639477"/>
                <a:gd name="connsiteY25" fmla="*/ 2345921 h 2485580"/>
                <a:gd name="connsiteX26" fmla="*/ 234539 w 639477"/>
                <a:gd name="connsiteY26" fmla="*/ 2342568 h 2485580"/>
                <a:gd name="connsiteX27" fmla="*/ 239699 w 639477"/>
                <a:gd name="connsiteY27" fmla="*/ 2354873 h 248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9477" h="2485580">
                  <a:moveTo>
                    <a:pt x="639478" y="2341763"/>
                  </a:moveTo>
                  <a:lnTo>
                    <a:pt x="593837" y="0"/>
                  </a:lnTo>
                  <a:cubicBezTo>
                    <a:pt x="219861" y="5700"/>
                    <a:pt x="26015" y="11422"/>
                    <a:pt x="12298" y="17167"/>
                  </a:cubicBezTo>
                  <a:lnTo>
                    <a:pt x="0" y="22329"/>
                  </a:lnTo>
                  <a:cubicBezTo>
                    <a:pt x="30628" y="1560863"/>
                    <a:pt x="48233" y="2335628"/>
                    <a:pt x="52812" y="2346625"/>
                  </a:cubicBezTo>
                  <a:cubicBezTo>
                    <a:pt x="72650" y="2347921"/>
                    <a:pt x="86680" y="2346804"/>
                    <a:pt x="94901" y="2343272"/>
                  </a:cubicBezTo>
                  <a:lnTo>
                    <a:pt x="100062" y="2355577"/>
                  </a:lnTo>
                  <a:lnTo>
                    <a:pt x="87764" y="2360740"/>
                  </a:lnTo>
                  <a:cubicBezTo>
                    <a:pt x="67892" y="2359399"/>
                    <a:pt x="53885" y="2360506"/>
                    <a:pt x="45675" y="2364093"/>
                  </a:cubicBezTo>
                  <a:lnTo>
                    <a:pt x="43664" y="2393899"/>
                  </a:lnTo>
                  <a:cubicBezTo>
                    <a:pt x="84993" y="2492449"/>
                    <a:pt x="261894" y="2511549"/>
                    <a:pt x="574367" y="2451199"/>
                  </a:cubicBezTo>
                  <a:cubicBezTo>
                    <a:pt x="624499" y="2417224"/>
                    <a:pt x="644973" y="2389283"/>
                    <a:pt x="635792" y="2367379"/>
                  </a:cubicBezTo>
                  <a:lnTo>
                    <a:pt x="627179" y="2346826"/>
                  </a:lnTo>
                  <a:lnTo>
                    <a:pt x="257125" y="2362216"/>
                  </a:lnTo>
                  <a:lnTo>
                    <a:pt x="251964" y="2349877"/>
                  </a:lnTo>
                  <a:lnTo>
                    <a:pt x="264263" y="2344714"/>
                  </a:lnTo>
                  <a:close/>
                  <a:moveTo>
                    <a:pt x="159610" y="2359701"/>
                  </a:moveTo>
                  <a:cubicBezTo>
                    <a:pt x="139772" y="2358382"/>
                    <a:pt x="125742" y="2359444"/>
                    <a:pt x="117521" y="2362886"/>
                  </a:cubicBezTo>
                  <a:lnTo>
                    <a:pt x="112360" y="2350581"/>
                  </a:lnTo>
                  <a:lnTo>
                    <a:pt x="124692" y="2345418"/>
                  </a:lnTo>
                  <a:cubicBezTo>
                    <a:pt x="141827" y="2347877"/>
                    <a:pt x="154483" y="2347385"/>
                    <a:pt x="162659" y="2343943"/>
                  </a:cubicBezTo>
                  <a:lnTo>
                    <a:pt x="167820" y="2356247"/>
                  </a:lnTo>
                  <a:close/>
                  <a:moveTo>
                    <a:pt x="227401" y="2360237"/>
                  </a:moveTo>
                  <a:cubicBezTo>
                    <a:pt x="207529" y="2358930"/>
                    <a:pt x="193522" y="2359969"/>
                    <a:pt x="185279" y="2363422"/>
                  </a:cubicBezTo>
                  <a:lnTo>
                    <a:pt x="180118" y="2351084"/>
                  </a:lnTo>
                  <a:lnTo>
                    <a:pt x="192450" y="2345921"/>
                  </a:lnTo>
                  <a:cubicBezTo>
                    <a:pt x="212310" y="2347262"/>
                    <a:pt x="226340" y="2346144"/>
                    <a:pt x="234539" y="2342568"/>
                  </a:cubicBezTo>
                  <a:lnTo>
                    <a:pt x="239699" y="2354873"/>
                  </a:lnTo>
                  <a:close/>
                </a:path>
              </a:pathLst>
            </a:custGeom>
            <a:grpFill/>
            <a:ln w="3349" cap="flat">
              <a:noFill/>
              <a:prstDash val="solid"/>
              <a:miter/>
            </a:ln>
          </p:spPr>
          <p:txBody>
            <a:bodyPr rtlCol="0" anchor="ctr"/>
            <a:lstStyle/>
            <a:p>
              <a:endParaRPr lang="en-GB"/>
            </a:p>
          </p:txBody>
        </p:sp>
        <p:sp>
          <p:nvSpPr>
            <p:cNvPr id="14" name="Freeform 13">
              <a:extLst>
                <a:ext uri="{FF2B5EF4-FFF2-40B4-BE49-F238E27FC236}">
                  <a16:creationId xmlns:a16="http://schemas.microsoft.com/office/drawing/2014/main" id="{BDD0FFF8-8019-E7E1-DF1F-E4F8CD502E38}"/>
                </a:ext>
              </a:extLst>
            </p:cNvPr>
            <p:cNvSpPr/>
            <p:nvPr/>
          </p:nvSpPr>
          <p:spPr>
            <a:xfrm>
              <a:off x="2561114" y="2600632"/>
              <a:ext cx="812932" cy="4471339"/>
            </a:xfrm>
            <a:custGeom>
              <a:avLst/>
              <a:gdLst>
                <a:gd name="connsiteX0" fmla="*/ 792218 w 812932"/>
                <a:gd name="connsiteY0" fmla="*/ 4300369 h 4471339"/>
                <a:gd name="connsiteX1" fmla="*/ 745873 w 812932"/>
                <a:gd name="connsiteY1" fmla="*/ 4247394 h 4471339"/>
                <a:gd name="connsiteX2" fmla="*/ 679824 w 812932"/>
                <a:gd name="connsiteY2" fmla="*/ 2961864 h 4471339"/>
                <a:gd name="connsiteX3" fmla="*/ 709615 w 812932"/>
                <a:gd name="connsiteY3" fmla="*/ 2963842 h 4471339"/>
                <a:gd name="connsiteX4" fmla="*/ 735820 w 812932"/>
                <a:gd name="connsiteY4" fmla="*/ 2899770 h 4471339"/>
                <a:gd name="connsiteX5" fmla="*/ 692524 w 812932"/>
                <a:gd name="connsiteY5" fmla="*/ 2831004 h 4471339"/>
                <a:gd name="connsiteX6" fmla="*/ 581706 w 812932"/>
                <a:gd name="connsiteY6" fmla="*/ 0 h 4471339"/>
                <a:gd name="connsiteX7" fmla="*/ 569407 w 812932"/>
                <a:gd name="connsiteY7" fmla="*/ 5163 h 4471339"/>
                <a:gd name="connsiteX8" fmla="*/ 43999 w 812932"/>
                <a:gd name="connsiteY8" fmla="*/ 17904 h 4471339"/>
                <a:gd name="connsiteX9" fmla="*/ 49160 w 812932"/>
                <a:gd name="connsiteY9" fmla="*/ 30242 h 4471339"/>
                <a:gd name="connsiteX10" fmla="*/ 50098 w 812932"/>
                <a:gd name="connsiteY10" fmla="*/ 2863895 h 4471339"/>
                <a:gd name="connsiteX11" fmla="*/ 20441 w 812932"/>
                <a:gd name="connsiteY11" fmla="*/ 2919820 h 4471339"/>
                <a:gd name="connsiteX12" fmla="*/ 39375 w 812932"/>
                <a:gd name="connsiteY12" fmla="*/ 2964982 h 4471339"/>
                <a:gd name="connsiteX13" fmla="*/ 79587 w 812932"/>
                <a:gd name="connsiteY13" fmla="*/ 2991603 h 4471339"/>
                <a:gd name="connsiteX14" fmla="*/ 51103 w 812932"/>
                <a:gd name="connsiteY14" fmla="*/ 4258962 h 4471339"/>
                <a:gd name="connsiteX15" fmla="*/ 0 w 812932"/>
                <a:gd name="connsiteY15" fmla="*/ 4367324 h 4471339"/>
                <a:gd name="connsiteX16" fmla="*/ 18933 w 812932"/>
                <a:gd name="connsiteY16" fmla="*/ 4412486 h 4471339"/>
                <a:gd name="connsiteX17" fmla="*/ 287418 w 812932"/>
                <a:gd name="connsiteY17" fmla="*/ 4454296 h 4471339"/>
                <a:gd name="connsiteX18" fmla="*/ 747816 w 812932"/>
                <a:gd name="connsiteY18" fmla="*/ 4459023 h 4471339"/>
                <a:gd name="connsiteX19" fmla="*/ 802606 w 812932"/>
                <a:gd name="connsiteY19" fmla="*/ 4324911 h 447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2932" h="4471339">
                  <a:moveTo>
                    <a:pt x="792218" y="4300369"/>
                  </a:moveTo>
                  <a:cubicBezTo>
                    <a:pt x="774993" y="4259297"/>
                    <a:pt x="759612" y="4241628"/>
                    <a:pt x="745873" y="4247394"/>
                  </a:cubicBezTo>
                  <a:cubicBezTo>
                    <a:pt x="727688" y="3781892"/>
                    <a:pt x="705672" y="3353382"/>
                    <a:pt x="679824" y="2961864"/>
                  </a:cubicBezTo>
                  <a:lnTo>
                    <a:pt x="709615" y="2963842"/>
                  </a:lnTo>
                  <a:cubicBezTo>
                    <a:pt x="720561" y="2959238"/>
                    <a:pt x="729296" y="2937880"/>
                    <a:pt x="735820" y="2899770"/>
                  </a:cubicBezTo>
                  <a:cubicBezTo>
                    <a:pt x="709280" y="2859536"/>
                    <a:pt x="694848" y="2836614"/>
                    <a:pt x="692524" y="2831004"/>
                  </a:cubicBezTo>
                  <a:lnTo>
                    <a:pt x="581706" y="0"/>
                  </a:lnTo>
                  <a:lnTo>
                    <a:pt x="569407" y="5163"/>
                  </a:lnTo>
                  <a:lnTo>
                    <a:pt x="43999" y="17904"/>
                  </a:lnTo>
                  <a:lnTo>
                    <a:pt x="49160" y="30242"/>
                  </a:lnTo>
                  <a:cubicBezTo>
                    <a:pt x="59525" y="1873478"/>
                    <a:pt x="59838" y="2818029"/>
                    <a:pt x="50098" y="2863895"/>
                  </a:cubicBezTo>
                  <a:cubicBezTo>
                    <a:pt x="24630" y="2887499"/>
                    <a:pt x="14745" y="2906140"/>
                    <a:pt x="20441" y="2919820"/>
                  </a:cubicBezTo>
                  <a:lnTo>
                    <a:pt x="39375" y="2964982"/>
                  </a:lnTo>
                  <a:lnTo>
                    <a:pt x="79587" y="2991603"/>
                  </a:lnTo>
                  <a:cubicBezTo>
                    <a:pt x="70830" y="3822516"/>
                    <a:pt x="61335" y="4244969"/>
                    <a:pt x="51103" y="4258962"/>
                  </a:cubicBezTo>
                  <a:cubicBezTo>
                    <a:pt x="21346" y="4287594"/>
                    <a:pt x="4312" y="4323716"/>
                    <a:pt x="0" y="4367324"/>
                  </a:cubicBezTo>
                  <a:lnTo>
                    <a:pt x="18933" y="4412486"/>
                  </a:lnTo>
                  <a:cubicBezTo>
                    <a:pt x="44200" y="4472837"/>
                    <a:pt x="133695" y="4486773"/>
                    <a:pt x="287418" y="4454296"/>
                  </a:cubicBezTo>
                  <a:cubicBezTo>
                    <a:pt x="312350" y="4459995"/>
                    <a:pt x="465816" y="4461572"/>
                    <a:pt x="747816" y="4459023"/>
                  </a:cubicBezTo>
                  <a:cubicBezTo>
                    <a:pt x="808515" y="4427149"/>
                    <a:pt x="826778" y="4382445"/>
                    <a:pt x="802606" y="4324911"/>
                  </a:cubicBezTo>
                  <a:close/>
                </a:path>
              </a:pathLst>
            </a:custGeom>
            <a:grpFill/>
            <a:ln w="3349" cap="flat">
              <a:noFill/>
              <a:prstDash val="solid"/>
              <a:miter/>
            </a:ln>
          </p:spPr>
          <p:txBody>
            <a:bodyPr rtlCol="0" anchor="ctr"/>
            <a:lstStyle/>
            <a:p>
              <a:endParaRPr lang="en-GB"/>
            </a:p>
          </p:txBody>
        </p:sp>
      </p:grpSp>
      <p:sp>
        <p:nvSpPr>
          <p:cNvPr id="3" name="Text Placeholder 2">
            <a:extLst>
              <a:ext uri="{FF2B5EF4-FFF2-40B4-BE49-F238E27FC236}">
                <a16:creationId xmlns:a16="http://schemas.microsoft.com/office/drawing/2014/main" id="{44584DF1-0D7E-ACC5-CF3B-EC81E4BAD4A7}"/>
              </a:ext>
            </a:extLst>
          </p:cNvPr>
          <p:cNvSpPr>
            <a:spLocks noGrp="1"/>
          </p:cNvSpPr>
          <p:nvPr>
            <p:ph type="body" sz="quarter" idx="40"/>
          </p:nvPr>
        </p:nvSpPr>
        <p:spPr>
          <a:xfrm>
            <a:off x="454002" y="1640114"/>
            <a:ext cx="3433786" cy="2896027"/>
          </a:xfrm>
        </p:spPr>
        <p:txBody>
          <a:bodyPr/>
          <a:lstStyle/>
          <a:p>
            <a:r>
              <a:rPr lang="en-US" dirty="0"/>
              <a:t>"</a:t>
            </a:r>
            <a:r>
              <a:rPr lang="en-US" dirty="0" err="1"/>
              <a:t>Ferðalög</a:t>
            </a:r>
            <a:r>
              <a:rPr lang="en-US" dirty="0"/>
              <a:t> </a:t>
            </a:r>
            <a:r>
              <a:rPr lang="en-US" dirty="0" err="1"/>
              <a:t>eru</a:t>
            </a:r>
            <a:r>
              <a:rPr lang="en-US" dirty="0"/>
              <a:t> </a:t>
            </a:r>
            <a:r>
              <a:rPr lang="en-US" dirty="0" err="1"/>
              <a:t>glæsileg</a:t>
            </a:r>
            <a:r>
              <a:rPr lang="en-US" dirty="0"/>
              <a:t> </a:t>
            </a:r>
            <a:r>
              <a:rPr lang="en-US" dirty="0" err="1"/>
              <a:t>aðeins</a:t>
            </a:r>
            <a:r>
              <a:rPr lang="en-US" dirty="0"/>
              <a:t> </a:t>
            </a:r>
            <a:r>
              <a:rPr lang="en-US" dirty="0" err="1"/>
              <a:t>þegar</a:t>
            </a:r>
            <a:r>
              <a:rPr lang="en-US" dirty="0"/>
              <a:t> </a:t>
            </a:r>
            <a:r>
              <a:rPr lang="en-US" dirty="0" err="1"/>
              <a:t>litið</a:t>
            </a:r>
            <a:r>
              <a:rPr lang="en-US" dirty="0"/>
              <a:t> er </a:t>
            </a:r>
            <a:r>
              <a:rPr lang="en-US" dirty="0" err="1"/>
              <a:t>til</a:t>
            </a:r>
            <a:r>
              <a:rPr lang="en-US" dirty="0"/>
              <a:t> baka.</a:t>
            </a:r>
          </a:p>
          <a:p>
            <a:endParaRPr lang="en-US" dirty="0"/>
          </a:p>
          <a:p>
            <a:r>
              <a:rPr lang="en-US" dirty="0"/>
              <a:t>“Travel is glamorous only in retrospect — Paul Theroux</a:t>
            </a:r>
          </a:p>
        </p:txBody>
      </p:sp>
      <p:pic>
        <p:nvPicPr>
          <p:cNvPr id="6" name="Picture Placeholder 5">
            <a:extLst>
              <a:ext uri="{FF2B5EF4-FFF2-40B4-BE49-F238E27FC236}">
                <a16:creationId xmlns:a16="http://schemas.microsoft.com/office/drawing/2014/main" id="{144097FD-560A-3B98-A20E-DB0E6AE54F98}"/>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a:stretch/>
        </p:blipFill>
        <p:spPr/>
      </p:pic>
      <p:sp>
        <p:nvSpPr>
          <p:cNvPr id="2" name="Text Placeholder 1">
            <a:extLst>
              <a:ext uri="{FF2B5EF4-FFF2-40B4-BE49-F238E27FC236}">
                <a16:creationId xmlns:a16="http://schemas.microsoft.com/office/drawing/2014/main" id="{36F78B8B-572B-5D42-450D-372E8599F80A}"/>
              </a:ext>
            </a:extLst>
          </p:cNvPr>
          <p:cNvSpPr>
            <a:spLocks noGrp="1"/>
          </p:cNvSpPr>
          <p:nvPr>
            <p:ph type="body" sz="quarter" idx="65"/>
          </p:nvPr>
        </p:nvSpPr>
        <p:spPr/>
        <p:txBody>
          <a:bodyPr/>
          <a:lstStyle/>
          <a:p>
            <a:r>
              <a:rPr lang="en-GB"/>
              <a:t>Ljósmynd: </a:t>
            </a:r>
            <a:r>
              <a:rPr lang="en-US"/>
              <a:t>Víkingahús og þorp, </a:t>
            </a:r>
          </a:p>
          <a:p>
            <a:r>
              <a:rPr lang="en-US"/>
              <a:t>Wexford, Írland</a:t>
            </a:r>
            <a:endParaRPr lang="en-GB"/>
          </a:p>
        </p:txBody>
      </p:sp>
      <p:sp>
        <p:nvSpPr>
          <p:cNvPr id="12" name="Freeform 11">
            <a:extLst>
              <a:ext uri="{FF2B5EF4-FFF2-40B4-BE49-F238E27FC236}">
                <a16:creationId xmlns:a16="http://schemas.microsoft.com/office/drawing/2014/main" id="{9F3C4870-CF7E-EA79-E03E-4639C84470DA}"/>
              </a:ext>
            </a:extLst>
          </p:cNvPr>
          <p:cNvSpPr/>
          <p:nvPr/>
        </p:nvSpPr>
        <p:spPr>
          <a:xfrm>
            <a:off x="2520847" y="4142982"/>
            <a:ext cx="1605216" cy="1162023"/>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15" name="Slide Number Placeholder 5">
            <a:extLst>
              <a:ext uri="{FF2B5EF4-FFF2-40B4-BE49-F238E27FC236}">
                <a16:creationId xmlns:a16="http://schemas.microsoft.com/office/drawing/2014/main" id="{E92AD28E-7B0F-71D1-24B6-6AFCA45C9233}"/>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25</a:t>
            </a:fld>
            <a:endParaRPr lang="fr-CA"/>
          </a:p>
        </p:txBody>
      </p:sp>
    </p:spTree>
    <p:extLst>
      <p:ext uri="{BB962C8B-B14F-4D97-AF65-F5344CB8AC3E}">
        <p14:creationId xmlns:p14="http://schemas.microsoft.com/office/powerpoint/2010/main" val="1405778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1466C-0506-FBB8-79FC-8B848248A008}"/>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AFEF576D-C786-6484-B819-E182BC807F81}"/>
              </a:ext>
            </a:extLst>
          </p:cNvPr>
          <p:cNvSpPr/>
          <p:nvPr/>
        </p:nvSpPr>
        <p:spPr>
          <a:xfrm>
            <a:off x="-25710" y="6270382"/>
            <a:ext cx="7826991" cy="4637331"/>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845A8329-295B-E379-5894-22F42DA0A043}"/>
              </a:ext>
            </a:extLst>
          </p:cNvPr>
          <p:cNvSpPr>
            <a:spLocks noGrp="1"/>
          </p:cNvSpPr>
          <p:nvPr>
            <p:ph type="body" sz="quarter" idx="32"/>
          </p:nvPr>
        </p:nvSpPr>
        <p:spPr>
          <a:xfrm>
            <a:off x="386587" y="6445767"/>
            <a:ext cx="7094210" cy="2787212"/>
          </a:xfrm>
        </p:spPr>
        <p:txBody>
          <a:bodyPr/>
          <a:lstStyle/>
          <a:p>
            <a:pPr>
              <a:lnSpc>
                <a:spcPct val="100000"/>
              </a:lnSpc>
            </a:pPr>
            <a:r>
              <a:rPr lang="en-US" sz="4000" b="1">
                <a:solidFill>
                  <a:srgbClr val="FFFFFF"/>
                </a:solidFill>
                <a:latin typeface="Calibri"/>
                <a:ea typeface="Calibri"/>
                <a:cs typeface="Calibri"/>
              </a:rPr>
              <a:t>Tjaldsvæði </a:t>
            </a:r>
            <a:r>
              <a:rPr lang="en-US" sz="4000" b="1" err="1">
                <a:solidFill>
                  <a:srgbClr val="FFFFFF"/>
                </a:solidFill>
                <a:latin typeface="Calibri"/>
                <a:ea typeface="Calibri"/>
                <a:cs typeface="Calibri"/>
              </a:rPr>
              <a:t>Vrijhaven</a:t>
            </a:r>
            <a:endParaRPr lang="en-US" sz="4000" b="1">
              <a:solidFill>
                <a:srgbClr val="FFFFFF"/>
              </a:solidFill>
            </a:endParaRPr>
          </a:p>
          <a:p>
            <a:pPr lvl="0">
              <a:lnSpc>
                <a:spcPct val="100000"/>
              </a:lnSpc>
            </a:pPr>
            <a:r>
              <a:rPr lang="en-US" sz="2000" b="1">
                <a:solidFill>
                  <a:srgbClr val="FFFFFF"/>
                </a:solidFill>
                <a:latin typeface="Calibri"/>
                <a:ea typeface="Calibri"/>
                <a:cs typeface="Calibri"/>
              </a:rPr>
              <a:t>Flokkur: </a:t>
            </a:r>
            <a:r>
              <a:rPr lang="en-US" sz="2000">
                <a:solidFill>
                  <a:srgbClr val="FFFFFF"/>
                </a:solidFill>
                <a:latin typeface="Calibri"/>
                <a:ea typeface="Calibri"/>
                <a:cs typeface="Calibri"/>
              </a:rPr>
              <a:t>Tjaldsvæði</a:t>
            </a:r>
          </a:p>
          <a:p>
            <a:pPr lvl="0">
              <a:lnSpc>
                <a:spcPct val="100000"/>
              </a:lnSpc>
            </a:pPr>
            <a:r>
              <a:rPr lang="en-US" sz="2000" b="1">
                <a:solidFill>
                  <a:srgbClr val="FFFFFF"/>
                </a:solidFill>
                <a:latin typeface="Calibri"/>
                <a:ea typeface="Calibri"/>
                <a:cs typeface="Calibri"/>
              </a:rPr>
              <a:t>Staðsetning: </a:t>
            </a:r>
            <a:r>
              <a:rPr lang="en-US" sz="2000">
                <a:solidFill>
                  <a:srgbClr val="FFFFFF"/>
                </a:solidFill>
                <a:latin typeface="Calibri"/>
                <a:ea typeface="Calibri"/>
                <a:cs typeface="Calibri"/>
              </a:rPr>
              <a:t>de Heeg, Niðurlönd</a:t>
            </a:r>
          </a:p>
          <a:p>
            <a:pPr lvl="0">
              <a:lnSpc>
                <a:spcPct val="100000"/>
              </a:lnSpc>
            </a:pPr>
            <a:r>
              <a:rPr lang="en-US" sz="2000" b="1">
                <a:solidFill>
                  <a:srgbClr val="FFFFFF"/>
                </a:solidFill>
                <a:latin typeface="Calibri"/>
                <a:ea typeface="Calibri"/>
                <a:cs typeface="Calibri"/>
              </a:rPr>
              <a:t>Vefsíða:</a:t>
            </a:r>
            <a:r>
              <a:rPr lang="en-US" sz="2000">
                <a:solidFill>
                  <a:srgbClr val="FFFFFF"/>
                </a:solidFill>
                <a:latin typeface="Calibri"/>
                <a:ea typeface="Open Sans"/>
                <a:cs typeface="Calibri"/>
                <a:hlinkClick r:id="rId2">
                  <a:extLst>
                    <a:ext uri="{A12FA001-AC4F-418D-AE19-62706E023703}">
                      <ahyp:hlinkClr xmlns:ahyp="http://schemas.microsoft.com/office/drawing/2018/hyperlinkcolor" val="tx"/>
                    </a:ext>
                  </a:extLst>
                </a:hlinkClick>
              </a:rPr>
              <a:t> https://campingvrijhaven.nl/</a:t>
            </a:r>
            <a:r>
              <a:rPr lang="en-US" sz="2000">
                <a:solidFill>
                  <a:srgbClr val="FFFFFF"/>
                </a:solidFill>
                <a:latin typeface="Calibri"/>
                <a:ea typeface="Open Sans"/>
                <a:cs typeface="Calibri"/>
              </a:rPr>
              <a:t> </a:t>
            </a:r>
          </a:p>
          <a:p>
            <a:pPr lvl="0">
              <a:lnSpc>
                <a:spcPct val="100000"/>
              </a:lnSpc>
            </a:pPr>
            <a:endParaRPr lang="en-US" sz="1000">
              <a:solidFill>
                <a:srgbClr val="FFFFFF"/>
              </a:solidFill>
              <a:latin typeface="Calibri"/>
              <a:ea typeface="Open Sans"/>
              <a:cs typeface="Calibri"/>
            </a:endParaRPr>
          </a:p>
          <a:p>
            <a:pPr lvl="0">
              <a:lnSpc>
                <a:spcPct val="100000"/>
              </a:lnSpc>
            </a:pPr>
            <a:r>
              <a:rPr lang="en-US" sz="2000" b="1">
                <a:solidFill>
                  <a:srgbClr val="FFFFFF"/>
                </a:solidFill>
                <a:latin typeface="Calibri"/>
                <a:ea typeface="Open Sans"/>
                <a:cs typeface="Calibri"/>
              </a:rPr>
              <a:t>Hvað gerir þessa gistingu eftirminnilega!</a:t>
            </a:r>
            <a:endParaRPr lang="en-US" sz="2000" b="1">
              <a:solidFill>
                <a:srgbClr val="FFFFFF"/>
              </a:solidFill>
            </a:endParaRPr>
          </a:p>
          <a:p>
            <a:pPr lvl="0">
              <a:lnSpc>
                <a:spcPct val="100000"/>
              </a:lnSpc>
            </a:pPr>
            <a:r>
              <a:rPr lang="en-IE">
                <a:solidFill>
                  <a:srgbClr val="FFFFFF"/>
                </a:solidFill>
                <a:latin typeface="Calibri"/>
                <a:ea typeface="Calibri"/>
                <a:cs typeface="Calibri"/>
              </a:rPr>
              <a:t>Camping </a:t>
            </a:r>
            <a:r>
              <a:rPr lang="en-IE" err="1">
                <a:solidFill>
                  <a:srgbClr val="FFFFFF"/>
                </a:solidFill>
                <a:latin typeface="Calibri"/>
                <a:ea typeface="Calibri"/>
                <a:cs typeface="Calibri"/>
              </a:rPr>
              <a:t>Vrijhaven </a:t>
            </a:r>
            <a:r>
              <a:rPr lang="en-IE">
                <a:solidFill>
                  <a:srgbClr val="FFFFFF"/>
                </a:solidFill>
                <a:latin typeface="Calibri"/>
                <a:ea typeface="Calibri"/>
                <a:cs typeface="Calibri"/>
              </a:rPr>
              <a:t>er fjölskyldurekinn tjaldstaður staðsettur í notalega þorpinu De Heeg í héraðinu Friesland, svæði fullt af vatnaleiðum og vötnum, sem er paradís fyrir vatnaíþróttir, hjólreiðar og útivist. Friesland er grænt hérað sem hefur skuldbundið sig til umbreytingar yfir í hringrásarhagkerfi, í samræmi við þjóðlegar og staðbundnar áætlanir. </a:t>
            </a:r>
            <a:r>
              <a:rPr lang="en-US">
                <a:solidFill>
                  <a:srgbClr val="FFFFFF"/>
                </a:solidFill>
                <a:latin typeface="Calibri"/>
                <a:ea typeface="Calibri"/>
                <a:cs typeface="Calibri"/>
              </a:rPr>
              <a:t>Bústaðurinn býður gestum sínum einstakt og ríkt úrval möguleika: allt frá tjaldstæðum fyrir eigið tjald eða húsbíl til safarítjaldanna og einstaka smáhýsa sem eru afurð afar skapandi endurvinnslu- og uppvinnsluferlis. Camping </a:t>
            </a:r>
            <a:r>
              <a:rPr lang="en-US" err="1">
                <a:solidFill>
                  <a:srgbClr val="FFFFFF"/>
                </a:solidFill>
                <a:latin typeface="Calibri"/>
                <a:ea typeface="Calibri"/>
                <a:cs typeface="Calibri"/>
              </a:rPr>
              <a:t>Vrijhaven </a:t>
            </a:r>
            <a:r>
              <a:rPr lang="en-US">
                <a:solidFill>
                  <a:srgbClr val="FFFFFF"/>
                </a:solidFill>
                <a:latin typeface="Calibri"/>
                <a:ea typeface="Calibri"/>
                <a:cs typeface="Calibri"/>
              </a:rPr>
              <a:t>er brautryðjandi í að taka grænar ákvarðanir til að stuðla að umbreytingu yfir í hringrásarhagkerfi í gestamannaþjónustugeiranum. Markmið þess er að bjóða gestum sínum upp á auðug og umbreytandi upplifanir, í nánu samstarfi við heimamenn og umhverfið. Með þessu leitast tjaldsvæðið við að hafa jákvæð áhrif á umhverfi sitt og sýna gestum sínum bestu starfshætti og nýstárlegar, skapandi lausnir.</a:t>
            </a:r>
          </a:p>
          <a:p>
            <a:pPr>
              <a:lnSpc>
                <a:spcPct val="100000"/>
              </a:lnSpc>
            </a:pPr>
            <a:endParaRPr lang="en-US">
              <a:solidFill>
                <a:schemeClr val="bg1"/>
              </a:solidFill>
              <a:latin typeface="Calibri"/>
              <a:ea typeface="Calibri"/>
              <a:cs typeface="Calibri"/>
            </a:endParaRPr>
          </a:p>
          <a:p>
            <a:pPr>
              <a:lnSpc>
                <a:spcPct val="100000"/>
              </a:lnSpc>
            </a:pPr>
            <a:endParaRPr lang="en-GB" sz="1400">
              <a:solidFill>
                <a:schemeClr val="bg1"/>
              </a:solidFill>
            </a:endParaRPr>
          </a:p>
          <a:p>
            <a:pPr>
              <a:lnSpc>
                <a:spcPct val="100000"/>
              </a:lnSpc>
            </a:pPr>
            <a:endParaRPr lang="en-US" sz="1600"/>
          </a:p>
        </p:txBody>
      </p:sp>
      <p:sp>
        <p:nvSpPr>
          <p:cNvPr id="2" name="Text Placeholder 1">
            <a:extLst>
              <a:ext uri="{FF2B5EF4-FFF2-40B4-BE49-F238E27FC236}">
                <a16:creationId xmlns:a16="http://schemas.microsoft.com/office/drawing/2014/main" id="{9B0E228B-B80B-3568-8522-3D39BC2B0EEF}"/>
              </a:ext>
            </a:extLst>
          </p:cNvPr>
          <p:cNvSpPr>
            <a:spLocks noGrp="1"/>
          </p:cNvSpPr>
          <p:nvPr>
            <p:ph type="body" sz="quarter" idx="35"/>
          </p:nvPr>
        </p:nvSpPr>
        <p:spPr>
          <a:xfrm>
            <a:off x="-17582" y="5401840"/>
            <a:ext cx="3813546" cy="997197"/>
          </a:xfrm>
        </p:spPr>
        <p:txBody>
          <a:bodyPr/>
          <a:lstStyle/>
          <a:p>
            <a:r>
              <a:rPr lang="en-US" sz="4400" b="1">
                <a:latin typeface="Calibri"/>
                <a:ea typeface="Open Sans"/>
                <a:cs typeface="Calibri"/>
              </a:rPr>
              <a:t>HOLLAND</a:t>
            </a:r>
            <a:endParaRPr lang="en-US" sz="4400" b="1"/>
          </a:p>
        </p:txBody>
      </p:sp>
      <p:sp>
        <p:nvSpPr>
          <p:cNvPr id="3" name="Text Placeholder 2">
            <a:extLst>
              <a:ext uri="{FF2B5EF4-FFF2-40B4-BE49-F238E27FC236}">
                <a16:creationId xmlns:a16="http://schemas.microsoft.com/office/drawing/2014/main" id="{C7298C77-BBD9-6565-2221-009B56AEE2B3}"/>
              </a:ext>
            </a:extLst>
          </p:cNvPr>
          <p:cNvSpPr>
            <a:spLocks noGrp="1"/>
          </p:cNvSpPr>
          <p:nvPr>
            <p:ph type="body" sz="quarter" idx="36"/>
          </p:nvPr>
        </p:nvSpPr>
        <p:spPr>
          <a:xfrm>
            <a:off x="-226" y="4745026"/>
            <a:ext cx="3813707" cy="435117"/>
          </a:xfrm>
        </p:spPr>
        <p:txBody>
          <a:bodyPr/>
          <a:lstStyle/>
          <a:p>
            <a:r>
              <a:rPr lang="en-US" sz="3200" b="0" dirty="0">
                <a:latin typeface="Calibri"/>
                <a:ea typeface="Open Sans"/>
                <a:cs typeface="Calibri"/>
              </a:rPr>
              <a:t>EIGNARFORM</a:t>
            </a:r>
            <a:endParaRPr lang="en-US" sz="3200" b="0" dirty="0"/>
          </a:p>
        </p:txBody>
      </p:sp>
      <p:sp>
        <p:nvSpPr>
          <p:cNvPr id="16" name="Slide Number Placeholder 15">
            <a:extLst>
              <a:ext uri="{FF2B5EF4-FFF2-40B4-BE49-F238E27FC236}">
                <a16:creationId xmlns:a16="http://schemas.microsoft.com/office/drawing/2014/main" id="{05898E32-689A-250A-51AA-01FD54C7EFE5}"/>
              </a:ext>
            </a:extLst>
          </p:cNvPr>
          <p:cNvSpPr>
            <a:spLocks noGrp="1"/>
          </p:cNvSpPr>
          <p:nvPr>
            <p:ph type="sldNum" sz="quarter" idx="4"/>
          </p:nvPr>
        </p:nvSpPr>
        <p:spPr>
          <a:xfrm>
            <a:off x="7278427" y="10630132"/>
            <a:ext cx="473489" cy="311567"/>
          </a:xfrm>
        </p:spPr>
        <p:txBody>
          <a:bodyPr/>
          <a:lstStyle/>
          <a:p>
            <a:fld id="{9C527BFA-2C0E-4CEC-B6A5-913A56FEF4B4}" type="slidenum">
              <a:rPr lang="fr-CA" smtClean="0"/>
              <a:t>26</a:t>
            </a:fld>
            <a:endParaRPr lang="fr-CA"/>
          </a:p>
        </p:txBody>
      </p:sp>
      <p:sp>
        <p:nvSpPr>
          <p:cNvPr id="4" name="Text Placeholder 3">
            <a:extLst>
              <a:ext uri="{FF2B5EF4-FFF2-40B4-BE49-F238E27FC236}">
                <a16:creationId xmlns:a16="http://schemas.microsoft.com/office/drawing/2014/main" id="{F61081E5-30EF-80AF-A491-67EE086F2938}"/>
              </a:ext>
            </a:extLst>
          </p:cNvPr>
          <p:cNvSpPr>
            <a:spLocks noGrp="1"/>
          </p:cNvSpPr>
          <p:nvPr>
            <p:ph type="body" sz="quarter" idx="65"/>
          </p:nvPr>
        </p:nvSpPr>
        <p:spPr>
          <a:xfrm>
            <a:off x="-25710" y="20363"/>
            <a:ext cx="2953721" cy="625826"/>
          </a:xfrm>
        </p:spPr>
        <p:txBody>
          <a:bodyPr/>
          <a:lstStyle/>
          <a:p>
            <a:r>
              <a:rPr lang="en-GB"/>
              <a:t>Ljósmynd: Albi Hostel, Niðurlönd</a:t>
            </a:r>
          </a:p>
        </p:txBody>
      </p:sp>
      <p:sp>
        <p:nvSpPr>
          <p:cNvPr id="10" name="Text Placeholder 2">
            <a:extLst>
              <a:ext uri="{FF2B5EF4-FFF2-40B4-BE49-F238E27FC236}">
                <a16:creationId xmlns:a16="http://schemas.microsoft.com/office/drawing/2014/main" id="{DF784FB3-FE05-7F20-FD60-C824E0DB5539}"/>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sp>
        <p:nvSpPr>
          <p:cNvPr id="25" name="TextBox 24">
            <a:extLst>
              <a:ext uri="{FF2B5EF4-FFF2-40B4-BE49-F238E27FC236}">
                <a16:creationId xmlns:a16="http://schemas.microsoft.com/office/drawing/2014/main" id="{3EF115F2-BA6F-BC64-4258-ED1706397BC1}"/>
              </a:ext>
            </a:extLst>
          </p:cNvPr>
          <p:cNvSpPr txBox="1"/>
          <p:nvPr/>
        </p:nvSpPr>
        <p:spPr>
          <a:xfrm>
            <a:off x="1994814" y="1684409"/>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pic>
        <p:nvPicPr>
          <p:cNvPr id="12" name="Graphic 11" descr="Badge 1 with solid fill">
            <a:extLst>
              <a:ext uri="{FF2B5EF4-FFF2-40B4-BE49-F238E27FC236}">
                <a16:creationId xmlns:a16="http://schemas.microsoft.com/office/drawing/2014/main" id="{0A368708-A648-421C-A1FF-37947E5439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1068" y="4462511"/>
            <a:ext cx="1440000" cy="1440000"/>
          </a:xfrm>
          <a:prstGeom prst="rect">
            <a:avLst/>
          </a:prstGeom>
        </p:spPr>
      </p:pic>
      <p:pic>
        <p:nvPicPr>
          <p:cNvPr id="9" name="Picture Placeholder 8">
            <a:extLst>
              <a:ext uri="{FF2B5EF4-FFF2-40B4-BE49-F238E27FC236}">
                <a16:creationId xmlns:a16="http://schemas.microsoft.com/office/drawing/2014/main" id="{97143D2F-17D3-48EB-9E09-DB90821162C7}"/>
              </a:ext>
            </a:extLst>
          </p:cNvPr>
          <p:cNvPicPr>
            <a:picLocks noGrp="1" noChangeAspect="1"/>
          </p:cNvPicPr>
          <p:nvPr>
            <p:ph type="pic" sz="quarter" idx="34"/>
          </p:nvPr>
        </p:nvPicPr>
        <p:blipFill>
          <a:blip r:embed="rId5">
            <a:extLst>
              <a:ext uri="{28A0092B-C50C-407E-A947-70E740481C1C}">
                <a14:useLocalDpi xmlns:a14="http://schemas.microsoft.com/office/drawing/2010/main" val="0"/>
              </a:ext>
            </a:extLst>
          </a:blip>
          <a:srcRect/>
          <a:stretch>
            <a:fillRect/>
          </a:stretch>
        </p:blipFill>
        <p:spPr>
          <a:xfrm>
            <a:off x="0" y="275476"/>
            <a:ext cx="7001712" cy="4003099"/>
          </a:xfrm>
        </p:spPr>
      </p:pic>
    </p:spTree>
    <p:extLst>
      <p:ext uri="{BB962C8B-B14F-4D97-AF65-F5344CB8AC3E}">
        <p14:creationId xmlns:p14="http://schemas.microsoft.com/office/powerpoint/2010/main" val="2098058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FFEA324A-BEB0-102C-1AB7-37E1D19ABEE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6042" y="0"/>
            <a:ext cx="3525984" cy="9340357"/>
          </a:xfrm>
        </p:spPr>
      </p:pic>
      <p:sp>
        <p:nvSpPr>
          <p:cNvPr id="2" name="Text Placeholder 1">
            <a:extLst>
              <a:ext uri="{FF2B5EF4-FFF2-40B4-BE49-F238E27FC236}">
                <a16:creationId xmlns:a16="http://schemas.microsoft.com/office/drawing/2014/main" id="{9B09E5B7-7996-686A-FF3F-E6B21C193945}"/>
              </a:ext>
            </a:extLst>
          </p:cNvPr>
          <p:cNvSpPr>
            <a:spLocks noGrp="1"/>
          </p:cNvSpPr>
          <p:nvPr>
            <p:ph type="body" sz="quarter" idx="65"/>
          </p:nvPr>
        </p:nvSpPr>
        <p:spPr/>
        <p:txBody>
          <a:bodyPr/>
          <a:lstStyle/>
          <a:p>
            <a:r>
              <a:rPr lang="en-GB"/>
              <a:t>Mynd: </a:t>
            </a:r>
            <a:r>
              <a:rPr lang="en-US"/>
              <a:t>Camping </a:t>
            </a:r>
            <a:r>
              <a:rPr lang="en-US" err="1"/>
              <a:t>Vrijhaven</a:t>
            </a:r>
            <a:r>
              <a:rPr lang="en-US"/>
              <a:t>, Hollandi</a:t>
            </a:r>
          </a:p>
          <a:p>
            <a:endParaRPr lang="en-GB"/>
          </a:p>
        </p:txBody>
      </p:sp>
      <p:sp>
        <p:nvSpPr>
          <p:cNvPr id="6" name="Slide Number Placeholder 5">
            <a:extLst>
              <a:ext uri="{FF2B5EF4-FFF2-40B4-BE49-F238E27FC236}">
                <a16:creationId xmlns:a16="http://schemas.microsoft.com/office/drawing/2014/main" id="{9A86A0EB-1C90-2698-E0BB-A2D0122470D9}"/>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27</a:t>
            </a:fld>
            <a:endParaRPr lang="fr-CA"/>
          </a:p>
        </p:txBody>
      </p:sp>
      <p:sp>
        <p:nvSpPr>
          <p:cNvPr id="14" name="Text Placeholder 2">
            <a:extLst>
              <a:ext uri="{FF2B5EF4-FFF2-40B4-BE49-F238E27FC236}">
                <a16:creationId xmlns:a16="http://schemas.microsoft.com/office/drawing/2014/main" id="{621553B2-B9C9-943D-5671-510707AD1018}"/>
              </a:ext>
            </a:extLst>
          </p:cNvPr>
          <p:cNvSpPr>
            <a:spLocks noGrp="1"/>
          </p:cNvSpPr>
          <p:nvPr>
            <p:ph type="body" sz="quarter" idx="32"/>
          </p:nvPr>
        </p:nvSpPr>
        <p:spPr>
          <a:xfrm>
            <a:off x="3922440" y="2657569"/>
            <a:ext cx="3270634" cy="6921144"/>
          </a:xfrm>
        </p:spPr>
        <p:txBody>
          <a:bodyPr/>
          <a:lstStyle/>
          <a:p>
            <a:r>
              <a:rPr lang="en-IE">
                <a:latin typeface="Calibri"/>
                <a:ea typeface="Calibri"/>
                <a:cs typeface="Calibri"/>
              </a:rPr>
              <a:t>Að vera gestur er tímabundin upplifun sem gerir ferðalöngum kleift að stöðva daglega rútínu sína; sem slíkt leggur ferðalag grunninn að umbreytandi og auðugri upplifun. Camping </a:t>
            </a:r>
            <a:r>
              <a:rPr lang="en-IE" err="1">
                <a:latin typeface="Calibri"/>
                <a:ea typeface="Calibri"/>
                <a:cs typeface="Calibri"/>
              </a:rPr>
              <a:t>Vrijhaven </a:t>
            </a:r>
            <a:r>
              <a:rPr lang="en-IE">
                <a:latin typeface="Calibri"/>
                <a:ea typeface="Calibri"/>
                <a:cs typeface="Calibri"/>
              </a:rPr>
              <a:t>er staðráðið í að bjóða gestum sínum upp á merkingarbær umbreytandi upplifanir fyrir eigin vellíðan, sem og vellíðan plánetunnar og samfélagsins á staðnum. Tjaldsvæðið stefnir að því að laða að gesti sem samræmast markmiðum og framtíðarsýn þess, á sama tíma sem það býður bæði endurkomu- og nýjum gestum upp á lærdóms- og fræðsluupplifanir varðandi hugmyndir og lausnir fyrir sjálfbærar og hringrásarlegar starfshætti. </a:t>
            </a:r>
          </a:p>
          <a:p>
            <a:endParaRPr lang="en-IE">
              <a:latin typeface="Calibri"/>
              <a:ea typeface="Calibri"/>
              <a:cs typeface="Calibri"/>
            </a:endParaRPr>
          </a:p>
          <a:p>
            <a:r>
              <a:rPr lang="en-IE">
                <a:latin typeface="Calibri"/>
                <a:ea typeface="Calibri"/>
                <a:cs typeface="Calibri"/>
              </a:rPr>
              <a:t>Gistigeirinn er í sífelldri þróun og breytingum með sífellt fleiri mögulegum bestu starfsháttum, skapandi hugmyndum og lausnum sem hægt er að deila meðal frumkvöðla og gestgjafa og gesta. Þess vegna leitar Camping </a:t>
            </a:r>
            <a:r>
              <a:rPr lang="en-IE" err="1">
                <a:latin typeface="Calibri"/>
                <a:ea typeface="Calibri"/>
                <a:cs typeface="Calibri"/>
              </a:rPr>
              <a:t>Vrijhaven </a:t>
            </a:r>
            <a:r>
              <a:rPr lang="en-IE">
                <a:latin typeface="Calibri"/>
                <a:ea typeface="Calibri"/>
                <a:cs typeface="Calibri"/>
              </a:rPr>
              <a:t>að innblæstri, bestu starfsháttum og hugmyndum frá öðrum frumkvöðlum í gistigeiranum um alla Evrópu í gegnum nýjar samstarfsleiðir milli sveitarstjórna, borgaralegs samfélags og frumkvöðla í gistigeiranum.</a:t>
            </a:r>
            <a:endParaRPr lang="en-IE">
              <a:ea typeface="Calibri"/>
            </a:endParaRPr>
          </a:p>
        </p:txBody>
      </p:sp>
      <p:sp>
        <p:nvSpPr>
          <p:cNvPr id="16" name="Text Placeholder 3">
            <a:extLst>
              <a:ext uri="{FF2B5EF4-FFF2-40B4-BE49-F238E27FC236}">
                <a16:creationId xmlns:a16="http://schemas.microsoft.com/office/drawing/2014/main" id="{8627F04A-FD8F-135C-DB45-B2F918243793}"/>
              </a:ext>
            </a:extLst>
          </p:cNvPr>
          <p:cNvSpPr>
            <a:spLocks noGrp="1"/>
          </p:cNvSpPr>
          <p:nvPr>
            <p:ph type="body" sz="quarter" idx="33"/>
          </p:nvPr>
        </p:nvSpPr>
        <p:spPr>
          <a:xfrm>
            <a:off x="3922440" y="1532641"/>
            <a:ext cx="3253308" cy="1378032"/>
          </a:xfrm>
        </p:spPr>
        <p:txBody>
          <a:bodyPr/>
          <a:lstStyle/>
          <a:p>
            <a:r>
              <a:rPr lang="en-GB">
                <a:latin typeface="Calibri"/>
                <a:ea typeface="Calibri"/>
                <a:cs typeface="Calibri"/>
              </a:rPr>
              <a:t>Skortur á þekkingu til að hanna og bjóða upp á nýstárlegar, sjálfbærar hugmyndir og lausnir og merkingaríkar umbreytandi upplifanir</a:t>
            </a:r>
            <a:r>
              <a:rPr lang="en-US"/>
              <a:t> </a:t>
            </a:r>
          </a:p>
        </p:txBody>
      </p:sp>
      <p:sp>
        <p:nvSpPr>
          <p:cNvPr id="17" name="Text Placeholder 4">
            <a:extLst>
              <a:ext uri="{FF2B5EF4-FFF2-40B4-BE49-F238E27FC236}">
                <a16:creationId xmlns:a16="http://schemas.microsoft.com/office/drawing/2014/main" id="{7A4362C8-CEA9-23DD-9005-232A97E396CD}"/>
              </a:ext>
            </a:extLst>
          </p:cNvPr>
          <p:cNvSpPr>
            <a:spLocks noGrp="1"/>
          </p:cNvSpPr>
          <p:nvPr>
            <p:ph type="body" sz="quarter" idx="38"/>
          </p:nvPr>
        </p:nvSpPr>
        <p:spPr>
          <a:xfrm>
            <a:off x="4757144" y="831654"/>
            <a:ext cx="3253308" cy="381311"/>
          </a:xfrm>
        </p:spPr>
        <p:txBody>
          <a:bodyPr vert="horz" lIns="91440" tIns="45720" rIns="91440" bIns="45720" rtlCol="0" anchor="t">
            <a:noAutofit/>
          </a:bodyPr>
          <a:lstStyle/>
          <a:p>
            <a:r>
              <a:rPr lang="en-US">
                <a:latin typeface="Calibri"/>
                <a:ea typeface="Calibri"/>
                <a:cs typeface="Calibri"/>
              </a:rPr>
              <a:t>ÁSKORUN</a:t>
            </a:r>
            <a:endParaRPr lang="en-US"/>
          </a:p>
        </p:txBody>
      </p:sp>
      <p:cxnSp>
        <p:nvCxnSpPr>
          <p:cNvPr id="18" name="Straight Connector 17">
            <a:extLst>
              <a:ext uri="{FF2B5EF4-FFF2-40B4-BE49-F238E27FC236}">
                <a16:creationId xmlns:a16="http://schemas.microsoft.com/office/drawing/2014/main" id="{41ADC6C9-76C0-A5C3-91AD-51BDA2A8918B}"/>
              </a:ext>
            </a:extLst>
          </p:cNvPr>
          <p:cNvCxnSpPr/>
          <p:nvPr/>
        </p:nvCxnSpPr>
        <p:spPr>
          <a:xfrm>
            <a:off x="3683210" y="1329000"/>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7D78E5E-7E32-4F6A-ACFF-E2FAED943CA9}"/>
              </a:ext>
            </a:extLst>
          </p:cNvPr>
          <p:cNvGrpSpPr/>
          <p:nvPr/>
        </p:nvGrpSpPr>
        <p:grpSpPr>
          <a:xfrm>
            <a:off x="3709536" y="415039"/>
            <a:ext cx="953258" cy="797926"/>
            <a:chOff x="8130434" y="5055580"/>
            <a:chExt cx="1018347" cy="1051755"/>
          </a:xfrm>
          <a:solidFill>
            <a:srgbClr val="000000"/>
          </a:solidFill>
        </p:grpSpPr>
        <p:grpSp>
          <p:nvGrpSpPr>
            <p:cNvPr id="4" name="Graphic 2">
              <a:extLst>
                <a:ext uri="{FF2B5EF4-FFF2-40B4-BE49-F238E27FC236}">
                  <a16:creationId xmlns:a16="http://schemas.microsoft.com/office/drawing/2014/main" id="{CCD18B27-5C20-5E73-9CA2-CF92364D6EC6}"/>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9511231C-588B-0EB7-ECFE-D4E62194C2D8}"/>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CBDC3CE9-0C33-8B54-FE45-3A44F4CCB085}"/>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0A20EE52-3A68-424E-4F82-7639C160150A}"/>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5" name="Freeform 289">
              <a:extLst>
                <a:ext uri="{FF2B5EF4-FFF2-40B4-BE49-F238E27FC236}">
                  <a16:creationId xmlns:a16="http://schemas.microsoft.com/office/drawing/2014/main" id="{9F76CC63-C93C-DDDD-5041-35ABC2E25F6E}"/>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039EFCB6-8389-C3A9-CE58-7487FD13B51B}"/>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8" name="Freeform 291">
              <a:extLst>
                <a:ext uri="{FF2B5EF4-FFF2-40B4-BE49-F238E27FC236}">
                  <a16:creationId xmlns:a16="http://schemas.microsoft.com/office/drawing/2014/main" id="{B2F35EE8-2826-3E3F-A7D1-D99EB1034AB8}"/>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9" name="Freeform 292">
              <a:extLst>
                <a:ext uri="{FF2B5EF4-FFF2-40B4-BE49-F238E27FC236}">
                  <a16:creationId xmlns:a16="http://schemas.microsoft.com/office/drawing/2014/main" id="{D927D7CE-2346-547A-AF3D-3B9CE492F32E}"/>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0" name="Freeform 293">
              <a:extLst>
                <a:ext uri="{FF2B5EF4-FFF2-40B4-BE49-F238E27FC236}">
                  <a16:creationId xmlns:a16="http://schemas.microsoft.com/office/drawing/2014/main" id="{1D012111-9DCF-7C2E-59C3-A2A389188FA8}"/>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1" name="Freeform 294">
              <a:extLst>
                <a:ext uri="{FF2B5EF4-FFF2-40B4-BE49-F238E27FC236}">
                  <a16:creationId xmlns:a16="http://schemas.microsoft.com/office/drawing/2014/main" id="{E48643B0-43DA-EA46-D8EA-7C84FB04DACB}"/>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2" name="Freeform 295">
              <a:extLst>
                <a:ext uri="{FF2B5EF4-FFF2-40B4-BE49-F238E27FC236}">
                  <a16:creationId xmlns:a16="http://schemas.microsoft.com/office/drawing/2014/main" id="{226A7668-E67F-7C9D-3D8E-049F5415F556}"/>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3" name="Freeform 296">
              <a:extLst>
                <a:ext uri="{FF2B5EF4-FFF2-40B4-BE49-F238E27FC236}">
                  <a16:creationId xmlns:a16="http://schemas.microsoft.com/office/drawing/2014/main" id="{FDD149D0-CF56-CB58-5C39-3433B51E71F4}"/>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B10B26B6-6C90-3E5E-2C85-18543DD2F0B1}"/>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6C5F982C-A269-9D45-2ED2-94EF3C0029BB}"/>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81A985CA-10F9-0086-F679-EB5BA8CBC3AA}"/>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spTree>
    <p:extLst>
      <p:ext uri="{BB962C8B-B14F-4D97-AF65-F5344CB8AC3E}">
        <p14:creationId xmlns:p14="http://schemas.microsoft.com/office/powerpoint/2010/main" val="2574789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97B16D-FBE8-478D-A8E3-E1C1712FFB9C}"/>
              </a:ext>
            </a:extLst>
          </p:cNvPr>
          <p:cNvSpPr>
            <a:spLocks noGrp="1"/>
          </p:cNvSpPr>
          <p:nvPr>
            <p:ph type="body" sz="quarter" idx="58"/>
          </p:nvPr>
        </p:nvSpPr>
        <p:spPr>
          <a:xfrm>
            <a:off x="902288" y="493893"/>
            <a:ext cx="6321874" cy="355435"/>
          </a:xfrm>
        </p:spPr>
        <p:txBody>
          <a:bodyPr/>
          <a:lstStyle/>
          <a:p>
            <a:pPr>
              <a:lnSpc>
                <a:spcPct val="100000"/>
              </a:lnSpc>
            </a:pPr>
            <a:r>
              <a:rPr lang="en-GB" sz="2800">
                <a:latin typeface="Calibri"/>
                <a:ea typeface="Calibri"/>
                <a:cs typeface="Calibri"/>
              </a:rPr>
              <a:t>Lausn</a:t>
            </a:r>
          </a:p>
          <a:p>
            <a:pPr>
              <a:lnSpc>
                <a:spcPct val="100000"/>
              </a:lnSpc>
            </a:pPr>
            <a:r>
              <a:rPr lang="en-GB" sz="1600" b="0">
                <a:latin typeface="Calibri"/>
                <a:ea typeface="Calibri"/>
                <a:cs typeface="Calibri"/>
              </a:rPr>
              <a:t>STJÓRNUN OG NETVERK FYRIR PRÓFUN ENDURLÍFGANDI OG UMBREYTINGARHUGMYNDA OG LÖGNA</a:t>
            </a:r>
            <a:endParaRPr lang="en-GB" sz="1600" b="0">
              <a:ea typeface="Calibri"/>
            </a:endParaRPr>
          </a:p>
        </p:txBody>
      </p:sp>
      <p:sp>
        <p:nvSpPr>
          <p:cNvPr id="3" name="Text Placeholder 2">
            <a:extLst>
              <a:ext uri="{FF2B5EF4-FFF2-40B4-BE49-F238E27FC236}">
                <a16:creationId xmlns:a16="http://schemas.microsoft.com/office/drawing/2014/main" id="{56460BC1-92A6-450E-A93C-ABF47C04E17D}"/>
              </a:ext>
            </a:extLst>
          </p:cNvPr>
          <p:cNvSpPr>
            <a:spLocks noGrp="1"/>
          </p:cNvSpPr>
          <p:nvPr>
            <p:ph type="body" sz="quarter" idx="32"/>
          </p:nvPr>
        </p:nvSpPr>
        <p:spPr>
          <a:xfrm>
            <a:off x="186212" y="1482334"/>
            <a:ext cx="7037951" cy="2798453"/>
          </a:xfrm>
        </p:spPr>
        <p:txBody>
          <a:bodyPr/>
          <a:lstStyle/>
          <a:p>
            <a:r>
              <a:rPr lang="en-IE" sz="1400">
                <a:solidFill>
                  <a:schemeClr val="tx1">
                    <a:lumMod val="75000"/>
                    <a:lumOff val="25000"/>
                  </a:schemeClr>
                </a:solidFill>
                <a:latin typeface="Calibri"/>
                <a:ea typeface="Open Sans"/>
                <a:cs typeface="Calibri"/>
              </a:rPr>
              <a:t>Camping </a:t>
            </a:r>
            <a:r>
              <a:rPr lang="en-IE" sz="1400" err="1">
                <a:solidFill>
                  <a:schemeClr val="tx1">
                    <a:lumMod val="75000"/>
                    <a:lumOff val="25000"/>
                  </a:schemeClr>
                </a:solidFill>
                <a:latin typeface="Calibri"/>
                <a:ea typeface="Open Sans"/>
                <a:cs typeface="Calibri"/>
              </a:rPr>
              <a:t>Vrijhaven </a:t>
            </a:r>
            <a:r>
              <a:rPr lang="en-IE" sz="1400">
                <a:solidFill>
                  <a:schemeClr val="tx1">
                    <a:lumMod val="75000"/>
                    <a:lumOff val="25000"/>
                  </a:schemeClr>
                </a:solidFill>
                <a:latin typeface="Calibri"/>
                <a:ea typeface="Open Sans"/>
                <a:cs typeface="Calibri"/>
              </a:rPr>
              <a:t>er í sambandi við sveitarstjórnir, þekkingarstofnanir, félagslega frumkvöðla og fulltrúa borgaralegs samfélags til að leggja grunninn að tilraunum með fræðandi umbreytandi upplifanir sem verða boðnar gestum þess á sviði plastefna. Slík metnaður krefst dýpri skilnings á lagaramma, möguleikum, tækifærum og takmörkunum, sem og bestu starfsháttum sem þegar eru til, dæmasöfnum og núverandi tilraunaverkefnum hjá öðrum litlum gestamóttökufyrirtækjum í Evrópu. Þess vegna miðar inngripið að því að kanna helstu bestu starfshætti og dæmasöfn þar sem lítil gestamóttökufyrirtæki hafa orðið enduruppbyggingarmiðstöðvar sem bjóða upp á fræðandi upplifanir og prófa nýstárlegar lausnir.</a:t>
            </a:r>
          </a:p>
          <a:p>
            <a:endParaRPr lang="en-IE" sz="1400">
              <a:solidFill>
                <a:schemeClr val="tx1">
                  <a:lumMod val="75000"/>
                  <a:lumOff val="25000"/>
                </a:schemeClr>
              </a:solidFill>
              <a:latin typeface="Calibri"/>
              <a:cs typeface="Calibri"/>
            </a:endParaRPr>
          </a:p>
          <a:p>
            <a:r>
              <a:rPr lang="en-US" sz="1400">
                <a:solidFill>
                  <a:schemeClr val="tx1">
                    <a:lumMod val="75000"/>
                    <a:lumOff val="25000"/>
                  </a:schemeClr>
                </a:solidFill>
                <a:latin typeface="Calibri"/>
                <a:cs typeface="Calibri"/>
              </a:rPr>
              <a:t>Frumkvæði Camping </a:t>
            </a:r>
            <a:r>
              <a:rPr lang="en-US" sz="1400" err="1">
                <a:solidFill>
                  <a:schemeClr val="tx1">
                    <a:lumMod val="75000"/>
                    <a:lumOff val="25000"/>
                  </a:schemeClr>
                </a:solidFill>
                <a:latin typeface="Calibri"/>
                <a:cs typeface="Calibri"/>
              </a:rPr>
              <a:t>Vrijhaven </a:t>
            </a:r>
            <a:r>
              <a:rPr lang="en-US" sz="1400">
                <a:solidFill>
                  <a:schemeClr val="tx1">
                    <a:lumMod val="75000"/>
                    <a:lumOff val="25000"/>
                  </a:schemeClr>
                </a:solidFill>
                <a:latin typeface="Calibri"/>
                <a:cs typeface="Calibri"/>
              </a:rPr>
              <a:t>til að skapa fræðandi og umbreytandi upplifanir um plastefni endurspeglar framsækið nálgun á ferðaþjónustu sem fer út fyrir hefðbundna gestrisni. Með samstarfi við sveitarstjórnir, þekkingarstofnanir, samfélagsfrumkvöðla og fulltrúa borgaralegs samfélags leitast Camping </a:t>
            </a:r>
            <a:r>
              <a:rPr lang="en-US" sz="1400" err="1">
                <a:solidFill>
                  <a:schemeClr val="tx1">
                    <a:lumMod val="75000"/>
                    <a:lumOff val="25000"/>
                  </a:schemeClr>
                </a:solidFill>
                <a:latin typeface="Calibri"/>
                <a:cs typeface="Calibri"/>
              </a:rPr>
              <a:t>Vrijhaven </a:t>
            </a:r>
            <a:r>
              <a:rPr lang="en-US" sz="1400">
                <a:solidFill>
                  <a:schemeClr val="tx1">
                    <a:lumMod val="75000"/>
                    <a:lumOff val="25000"/>
                  </a:schemeClr>
                </a:solidFill>
                <a:latin typeface="Calibri"/>
                <a:cs typeface="Calibri"/>
              </a:rPr>
              <a:t>við að festa sig í sessi sem enduruppbyggingarmiðstöð sem býður ekki aðeins upp á gistingu heldur stuðlar einnig að umhverfisvernd og fræðslu. Þessi metnaður samrýmist víðtækari markmiðum um sjálfbærni og nýtir möguleika smærri gistiþjónustufyrirtækja til að taka virkan þátt í vistfræðilegri og félagslegri nýsköpun</a:t>
            </a:r>
            <a:r>
              <a:rPr lang="en-US" sz="1400"/>
              <a:t>.</a:t>
            </a:r>
            <a:endParaRPr lang="en-IE" sz="1400">
              <a:solidFill>
                <a:schemeClr val="tx1">
                  <a:lumMod val="75000"/>
                  <a:lumOff val="25000"/>
                </a:schemeClr>
              </a:solidFill>
            </a:endParaRPr>
          </a:p>
          <a:p>
            <a:endParaRPr lang="en-IE" sz="1400">
              <a:solidFill>
                <a:schemeClr val="tx1">
                  <a:lumMod val="75000"/>
                  <a:lumOff val="25000"/>
                </a:schemeClr>
              </a:solidFill>
            </a:endParaRPr>
          </a:p>
        </p:txBody>
      </p:sp>
      <p:sp>
        <p:nvSpPr>
          <p:cNvPr id="5" name="Text Placeholder 4">
            <a:extLst>
              <a:ext uri="{FF2B5EF4-FFF2-40B4-BE49-F238E27FC236}">
                <a16:creationId xmlns:a16="http://schemas.microsoft.com/office/drawing/2014/main" id="{D245ED99-8464-4A18-989E-0DA385525B44}"/>
              </a:ext>
            </a:extLst>
          </p:cNvPr>
          <p:cNvSpPr>
            <a:spLocks noGrp="1"/>
          </p:cNvSpPr>
          <p:nvPr>
            <p:ph type="body" sz="quarter" idx="61"/>
          </p:nvPr>
        </p:nvSpPr>
        <p:spPr>
          <a:xfrm>
            <a:off x="186212" y="6654002"/>
            <a:ext cx="7037951" cy="2798453"/>
          </a:xfrm>
        </p:spPr>
        <p:txBody>
          <a:bodyPr/>
          <a:lstStyle/>
          <a:p>
            <a:r>
              <a:rPr lang="en-IE" sz="1400">
                <a:solidFill>
                  <a:schemeClr val="tx1">
                    <a:lumMod val="75000"/>
                    <a:lumOff val="25000"/>
                  </a:schemeClr>
                </a:solidFill>
                <a:latin typeface="Calibri"/>
                <a:ea typeface="Open Sans"/>
                <a:cs typeface="Calibri"/>
              </a:rPr>
              <a:t>Bestu starfshættir, nýstárlegar lausnir og skapandi hugmyndir eru safnaðar sem innblástursuppspretta fyrir Camping </a:t>
            </a:r>
            <a:r>
              <a:rPr lang="en-IE" sz="1400" err="1">
                <a:solidFill>
                  <a:schemeClr val="tx1">
                    <a:lumMod val="75000"/>
                    <a:lumOff val="25000"/>
                  </a:schemeClr>
                </a:solidFill>
                <a:latin typeface="Calibri"/>
                <a:ea typeface="Open Sans"/>
                <a:cs typeface="Calibri"/>
              </a:rPr>
              <a:t>Vrijhaven </a:t>
            </a:r>
            <a:r>
              <a:rPr lang="en-IE" sz="1400">
                <a:solidFill>
                  <a:schemeClr val="tx1">
                    <a:lumMod val="75000"/>
                    <a:lumOff val="25000"/>
                  </a:schemeClr>
                </a:solidFill>
                <a:latin typeface="Calibri"/>
                <a:ea typeface="Open Sans"/>
                <a:cs typeface="Calibri"/>
              </a:rPr>
              <a:t>í metnaði sínum til að verða miðstöð umbreytandi upplifana og námsmöguleika fyrir bæði heimamenn og gesti. Þannig er betri skilningur á því hvaða takmarkanir en einnig tækifæri og möguleikar felast í þessu, sem er grundvöllur að því að efla smærri gististaði í framlagi þeirra til samfélagslegra breytinga og við að takast á við alþjóðlegar áskoranir í samstarfi við opinbera geirann og borgaralegt samfélag.</a:t>
            </a:r>
          </a:p>
          <a:p>
            <a:endParaRPr lang="en-IE"/>
          </a:p>
          <a:p>
            <a:r>
              <a:rPr lang="en-US" sz="1400">
                <a:solidFill>
                  <a:schemeClr val="tx1">
                    <a:lumMod val="75000"/>
                    <a:lumOff val="25000"/>
                  </a:schemeClr>
                </a:solidFill>
                <a:latin typeface="Calibri"/>
                <a:cs typeface="Calibri"/>
              </a:rPr>
              <a:t>Eignarháttaform í óhefðbundnum gististöðum í ferðaþjónustu eru fjölbreytt og sveigjanleg, sem endurspeglar skuldbindingu geirans við sjálfbærni, samfélagsþátttöku og nýsköpun. Margir óhefðbundnir gististaðir, svo sem vistgistingar, glamping-svæði og smáhótel á landsbyggðinni, starfa eftir líkönum sem forgangsraða staðbundinni eignarhaldi og þátttöku samfélagsins. Í líkönum sem samfélagið á, geta íbúar svæðisins sameinast um fjárfestingu í og rekstur gististaða, sem tryggir að efnahagslegur ábati verði áfram innan svæðisins og stuðli að staðbundinni þróun. Samvinnueign er annað algengt líkan, þar sem margir hagsmunaaðilar, svo sem fyrirtæki á svæðinu eða einstaklingar sem fjárfesta, deila eignarhaldi og ákvarðanatöku. </a:t>
            </a:r>
            <a:endParaRPr lang="en-IE" sz="1400">
              <a:solidFill>
                <a:schemeClr val="tx1">
                  <a:lumMod val="75000"/>
                  <a:lumOff val="25000"/>
                </a:schemeClr>
              </a:solidFill>
              <a:latin typeface="Calibri"/>
              <a:cs typeface="Calibri"/>
            </a:endParaRPr>
          </a:p>
        </p:txBody>
      </p:sp>
      <p:sp>
        <p:nvSpPr>
          <p:cNvPr id="6" name="Text Placeholder 1">
            <a:extLst>
              <a:ext uri="{FF2B5EF4-FFF2-40B4-BE49-F238E27FC236}">
                <a16:creationId xmlns:a16="http://schemas.microsoft.com/office/drawing/2014/main" id="{2306D80E-AA3F-0A91-DE44-1C07C23A8551}"/>
              </a:ext>
            </a:extLst>
          </p:cNvPr>
          <p:cNvSpPr txBox="1">
            <a:spLocks/>
          </p:cNvSpPr>
          <p:nvPr/>
        </p:nvSpPr>
        <p:spPr>
          <a:xfrm>
            <a:off x="1248985" y="5687804"/>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2800">
                <a:latin typeface="Calibri"/>
                <a:ea typeface="Calibri"/>
                <a:cs typeface="Calibri"/>
              </a:rPr>
              <a:t>NIÐURSTAÐA</a:t>
            </a:r>
          </a:p>
          <a:p>
            <a:pPr>
              <a:lnSpc>
                <a:spcPct val="100000"/>
              </a:lnSpc>
            </a:pPr>
            <a:r>
              <a:rPr lang="en-IE" sz="1600" b="0">
                <a:latin typeface="Calibri"/>
                <a:ea typeface="Calibri"/>
                <a:cs typeface="Calibri"/>
              </a:rPr>
              <a:t>MIÐSTÖÐ FRÁBÆRA DÆMA OG NÆRSTÆÐRA FRÆÐSLUUPPLIFANA</a:t>
            </a:r>
            <a:endParaRPr lang="en-GB" sz="1600" b="0">
              <a:ea typeface="Calibri"/>
            </a:endParaRPr>
          </a:p>
        </p:txBody>
      </p:sp>
      <p:grpSp>
        <p:nvGrpSpPr>
          <p:cNvPr id="4" name="Group 3">
            <a:extLst>
              <a:ext uri="{FF2B5EF4-FFF2-40B4-BE49-F238E27FC236}">
                <a16:creationId xmlns:a16="http://schemas.microsoft.com/office/drawing/2014/main" id="{CB0B8911-E342-B7E2-3DAC-7179A4136413}"/>
              </a:ext>
            </a:extLst>
          </p:cNvPr>
          <p:cNvGrpSpPr/>
          <p:nvPr/>
        </p:nvGrpSpPr>
        <p:grpSpPr>
          <a:xfrm>
            <a:off x="64675" y="374918"/>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74C412F4-F15B-09EB-62BF-0ED5AF3DCC72}"/>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1B7E6706-85C9-FB06-77F1-81CFB7B9BA17}"/>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BDE6E0A1-86C7-6F90-C6B1-9E295CD23064}"/>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7B96C5C7-58BD-8D1E-CB31-D6BCE78D05F6}"/>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F740C49F-5900-CD03-4B06-80462535853F}"/>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CE010B2D-4673-AE43-104D-AE9C75606190}"/>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AF78E96B-3D36-DE3E-699C-541E6A1FD456}"/>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85B1406F-0530-635B-CD44-22F0E5571A95}"/>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7206954E-E073-7BEE-ADDB-1F577280C674}"/>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523DF94D-A9F3-2AAC-FE90-31AD0BF44A2A}"/>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7" name="Freeform 301">
            <a:extLst>
              <a:ext uri="{FF2B5EF4-FFF2-40B4-BE49-F238E27FC236}">
                <a16:creationId xmlns:a16="http://schemas.microsoft.com/office/drawing/2014/main" id="{2BFBE731-FDEC-A46D-98EE-6EB3A6DF8510}"/>
              </a:ext>
            </a:extLst>
          </p:cNvPr>
          <p:cNvSpPr/>
          <p:nvPr/>
        </p:nvSpPr>
        <p:spPr>
          <a:xfrm>
            <a:off x="173397" y="5528435"/>
            <a:ext cx="777837"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chemeClr val="bg1"/>
          </a:solidFill>
          <a:ln w="3074" cap="flat">
            <a:noFill/>
            <a:prstDash val="solid"/>
            <a:miter/>
          </a:ln>
        </p:spPr>
        <p:txBody>
          <a:bodyPr rtlCol="0" anchor="ctr"/>
          <a:lstStyle/>
          <a:p>
            <a:endParaRPr lang="en-US"/>
          </a:p>
        </p:txBody>
      </p:sp>
    </p:spTree>
    <p:extLst>
      <p:ext uri="{BB962C8B-B14F-4D97-AF65-F5344CB8AC3E}">
        <p14:creationId xmlns:p14="http://schemas.microsoft.com/office/powerpoint/2010/main" val="143886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891F6-D822-98F6-45A6-E7544D36C951}"/>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70E4BD6-9773-FC77-9DCD-69DB27D2C87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343497" y="6603953"/>
            <a:ext cx="5934931" cy="28269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Text Placeholder 2">
            <a:extLst>
              <a:ext uri="{FF2B5EF4-FFF2-40B4-BE49-F238E27FC236}">
                <a16:creationId xmlns:a16="http://schemas.microsoft.com/office/drawing/2014/main" id="{2FB1F525-D77D-82B1-B221-8BA12A47999E}"/>
              </a:ext>
            </a:extLst>
          </p:cNvPr>
          <p:cNvSpPr>
            <a:spLocks noGrp="1"/>
          </p:cNvSpPr>
          <p:nvPr>
            <p:ph type="body" sz="quarter" idx="40"/>
          </p:nvPr>
        </p:nvSpPr>
        <p:spPr/>
        <p:txBody>
          <a:bodyPr/>
          <a:lstStyle/>
          <a:p>
            <a:r>
              <a:rPr lang="en-US"/>
              <a:t>Epic Stay umbreytir ferðalögum í uppgötvunarferð, sameinar sjálfbærni, ekta upplifun og ógleymanleg augnablik sem enduróma löngu eftir að ferðinni lýkur.</a:t>
            </a:r>
          </a:p>
        </p:txBody>
      </p:sp>
      <p:sp>
        <p:nvSpPr>
          <p:cNvPr id="2" name="Text Placeholder 1">
            <a:extLst>
              <a:ext uri="{FF2B5EF4-FFF2-40B4-BE49-F238E27FC236}">
                <a16:creationId xmlns:a16="http://schemas.microsoft.com/office/drawing/2014/main" id="{D16E33FA-1AB5-8DED-0F17-8CDB9674C6C9}"/>
              </a:ext>
            </a:extLst>
          </p:cNvPr>
          <p:cNvSpPr>
            <a:spLocks noGrp="1"/>
          </p:cNvSpPr>
          <p:nvPr>
            <p:ph type="body" sz="quarter" idx="65"/>
          </p:nvPr>
        </p:nvSpPr>
        <p:spPr>
          <a:xfrm rot="16200000">
            <a:off x="-421882" y="9204624"/>
            <a:ext cx="2953721" cy="452458"/>
          </a:xfrm>
        </p:spPr>
        <p:txBody>
          <a:bodyPr/>
          <a:lstStyle/>
          <a:p>
            <a:r>
              <a:rPr lang="en-GB"/>
              <a:t>Mynd: </a:t>
            </a:r>
            <a:r>
              <a:rPr lang="en-GB" err="1"/>
              <a:t>Letteran </a:t>
            </a:r>
            <a:r>
              <a:rPr lang="en-GB"/>
              <a:t>Lodges, Derry, Írland</a:t>
            </a:r>
          </a:p>
        </p:txBody>
      </p:sp>
      <p:sp>
        <p:nvSpPr>
          <p:cNvPr id="12" name="Freeform 11">
            <a:extLst>
              <a:ext uri="{FF2B5EF4-FFF2-40B4-BE49-F238E27FC236}">
                <a16:creationId xmlns:a16="http://schemas.microsoft.com/office/drawing/2014/main" id="{6F043D37-DC77-A8B0-68D3-6AD6D26A8DA2}"/>
              </a:ext>
            </a:extLst>
          </p:cNvPr>
          <p:cNvSpPr/>
          <p:nvPr/>
        </p:nvSpPr>
        <p:spPr>
          <a:xfrm>
            <a:off x="2390838" y="3365031"/>
            <a:ext cx="1605216" cy="1162023"/>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27">
            <a:extLst>
              <a:ext uri="{FF2B5EF4-FFF2-40B4-BE49-F238E27FC236}">
                <a16:creationId xmlns:a16="http://schemas.microsoft.com/office/drawing/2014/main" id="{1BE74EA7-E9D7-D020-AEB7-CECA304C976E}"/>
              </a:ext>
            </a:extLst>
          </p:cNvPr>
          <p:cNvSpPr/>
          <p:nvPr/>
        </p:nvSpPr>
        <p:spPr>
          <a:xfrm>
            <a:off x="5308498" y="1273175"/>
            <a:ext cx="1540997" cy="3721354"/>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5D5952"/>
          </a:solidFill>
          <a:ln w="3349" cap="flat">
            <a:noFill/>
            <a:prstDash val="solid"/>
            <a:miter/>
          </a:ln>
        </p:spPr>
        <p:txBody>
          <a:bodyPr rtlCol="0" anchor="ctr"/>
          <a:lstStyle/>
          <a:p>
            <a:endParaRPr lang="en-GB"/>
          </a:p>
        </p:txBody>
      </p:sp>
      <p:sp>
        <p:nvSpPr>
          <p:cNvPr id="5" name="Slide Number Placeholder 5">
            <a:extLst>
              <a:ext uri="{FF2B5EF4-FFF2-40B4-BE49-F238E27FC236}">
                <a16:creationId xmlns:a16="http://schemas.microsoft.com/office/drawing/2014/main" id="{46B24AED-43C7-11F9-C7A7-6259F7B32822}"/>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29</a:t>
            </a:fld>
            <a:endParaRPr lang="fr-CA"/>
          </a:p>
        </p:txBody>
      </p:sp>
    </p:spTree>
    <p:extLst>
      <p:ext uri="{BB962C8B-B14F-4D97-AF65-F5344CB8AC3E}">
        <p14:creationId xmlns:p14="http://schemas.microsoft.com/office/powerpoint/2010/main" val="2349937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6721833A-CF40-108C-8939-267569418AC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3" name="Text Placeholder 2">
            <a:extLst>
              <a:ext uri="{FF2B5EF4-FFF2-40B4-BE49-F238E27FC236}">
                <a16:creationId xmlns:a16="http://schemas.microsoft.com/office/drawing/2014/main" id="{9923FED1-E623-0663-4931-FB0FF928657F}"/>
              </a:ext>
            </a:extLst>
          </p:cNvPr>
          <p:cNvSpPr>
            <a:spLocks noGrp="1"/>
          </p:cNvSpPr>
          <p:nvPr>
            <p:ph type="body" sz="quarter" idx="18"/>
          </p:nvPr>
        </p:nvSpPr>
        <p:spPr>
          <a:xfrm>
            <a:off x="272443" y="4270609"/>
            <a:ext cx="3164439" cy="1399756"/>
          </a:xfrm>
        </p:spPr>
        <p:txBody>
          <a:bodyPr/>
          <a:lstStyle/>
          <a:p>
            <a:pPr>
              <a:lnSpc>
                <a:spcPct val="100000"/>
              </a:lnSpc>
            </a:pPr>
            <a:r>
              <a:rPr lang="en-US" sz="3400" cap="all" dirty="0" err="1"/>
              <a:t>Eignarform</a:t>
            </a:r>
            <a:endParaRPr lang="en-US" sz="3400" cap="all" dirty="0"/>
          </a:p>
          <a:p>
            <a:pPr>
              <a:lnSpc>
                <a:spcPct val="100000"/>
              </a:lnSpc>
            </a:pPr>
            <a:r>
              <a:rPr lang="en-US" sz="3400" cap="all" dirty="0" err="1"/>
              <a:t>fyrir</a:t>
            </a:r>
            <a:r>
              <a:rPr lang="en-US" sz="3400" cap="all" dirty="0"/>
              <a:t> </a:t>
            </a:r>
            <a:r>
              <a:rPr lang="en-US" sz="3400" cap="all" dirty="0" err="1"/>
              <a:t>Epíska</a:t>
            </a:r>
            <a:r>
              <a:rPr lang="en-US" sz="3400" cap="all" dirty="0"/>
              <a:t> </a:t>
            </a:r>
            <a:r>
              <a:rPr lang="en-US" sz="3400" cap="all" dirty="0" err="1"/>
              <a:t>dvöl</a:t>
            </a:r>
            <a:endParaRPr lang="en-US" sz="3400" cap="all" dirty="0"/>
          </a:p>
        </p:txBody>
      </p:sp>
      <p:sp>
        <p:nvSpPr>
          <p:cNvPr id="4" name="Text Placeholder 3">
            <a:extLst>
              <a:ext uri="{FF2B5EF4-FFF2-40B4-BE49-F238E27FC236}">
                <a16:creationId xmlns:a16="http://schemas.microsoft.com/office/drawing/2014/main" id="{DF4999AB-06AC-FD57-C3E4-0F6AFB3CCC2F}"/>
              </a:ext>
            </a:extLst>
          </p:cNvPr>
          <p:cNvSpPr>
            <a:spLocks noGrp="1"/>
          </p:cNvSpPr>
          <p:nvPr>
            <p:ph type="body" sz="quarter" idx="19"/>
          </p:nvPr>
        </p:nvSpPr>
        <p:spPr/>
        <p:txBody>
          <a:bodyPr/>
          <a:lstStyle/>
          <a:p>
            <a:r>
              <a:rPr lang="en-GB"/>
              <a:t>03</a:t>
            </a:r>
          </a:p>
        </p:txBody>
      </p:sp>
      <p:sp>
        <p:nvSpPr>
          <p:cNvPr id="5" name="Text Placeholder 4">
            <a:extLst>
              <a:ext uri="{FF2B5EF4-FFF2-40B4-BE49-F238E27FC236}">
                <a16:creationId xmlns:a16="http://schemas.microsoft.com/office/drawing/2014/main" id="{A9E40EDB-AF63-3B7D-2798-3D6E81CF060F}"/>
              </a:ext>
            </a:extLst>
          </p:cNvPr>
          <p:cNvSpPr>
            <a:spLocks noGrp="1"/>
          </p:cNvSpPr>
          <p:nvPr>
            <p:ph type="body" sz="quarter" idx="20"/>
          </p:nvPr>
        </p:nvSpPr>
        <p:spPr/>
        <p:txBody>
          <a:bodyPr/>
          <a:lstStyle/>
          <a:p>
            <a:pPr marL="0" indent="0" algn="l" defTabSz="777514" rtl="0" eaLnBrk="1" latinLnBrk="0" hangingPunct="1">
              <a:lnSpc>
                <a:spcPts val="1220"/>
              </a:lnSpc>
              <a:spcBef>
                <a:spcPts val="0"/>
              </a:spcBef>
              <a:buFont typeface="Arial" panose="020B0604020202020204" pitchFamily="34" charset="0"/>
              <a:buNone/>
            </a:pPr>
            <a:r>
              <a:rPr lang="en-GB"/>
              <a:t>Síða 22</a:t>
            </a:r>
          </a:p>
        </p:txBody>
      </p:sp>
      <p:sp>
        <p:nvSpPr>
          <p:cNvPr id="6" name="Text Placeholder 5">
            <a:extLst>
              <a:ext uri="{FF2B5EF4-FFF2-40B4-BE49-F238E27FC236}">
                <a16:creationId xmlns:a16="http://schemas.microsoft.com/office/drawing/2014/main" id="{28F2CEBC-7893-270A-F058-900AD0C244C5}"/>
              </a:ext>
            </a:extLst>
          </p:cNvPr>
          <p:cNvSpPr>
            <a:spLocks noGrp="1"/>
          </p:cNvSpPr>
          <p:nvPr>
            <p:ph type="body" sz="quarter" idx="42"/>
          </p:nvPr>
        </p:nvSpPr>
        <p:spPr/>
        <p:txBody>
          <a:bodyPr/>
          <a:lstStyle/>
          <a:p>
            <a:pPr marL="0" indent="0" algn="l" defTabSz="777514" rtl="0" eaLnBrk="1" latinLnBrk="0" hangingPunct="1">
              <a:lnSpc>
                <a:spcPct val="100000"/>
              </a:lnSpc>
              <a:spcBef>
                <a:spcPts val="0"/>
              </a:spcBef>
              <a:buFont typeface="Arial" panose="020B0604020202020204" pitchFamily="34" charset="0"/>
              <a:buNone/>
            </a:pPr>
            <a:r>
              <a:rPr lang="en-GB"/>
              <a:t>EFNISYFIRLIT</a:t>
            </a:r>
          </a:p>
        </p:txBody>
      </p:sp>
      <p:pic>
        <p:nvPicPr>
          <p:cNvPr id="17" name="Picture Placeholder 16">
            <a:extLst>
              <a:ext uri="{FF2B5EF4-FFF2-40B4-BE49-F238E27FC236}">
                <a16:creationId xmlns:a16="http://schemas.microsoft.com/office/drawing/2014/main" id="{F5B50992-6EDF-9877-6A19-096267877A07}"/>
              </a:ext>
            </a:extLst>
          </p:cNvPr>
          <p:cNvPicPr>
            <a:picLocks noGrp="1" noChangeAspect="1"/>
          </p:cNvPicPr>
          <p:nvPr>
            <p:ph type="pic" sz="quarter" idx="43"/>
          </p:nvPr>
        </p:nvPicPr>
        <p:blipFill>
          <a:blip r:embed="rId3">
            <a:extLst>
              <a:ext uri="{28A0092B-C50C-407E-A947-70E740481C1C}">
                <a14:useLocalDpi xmlns:a14="http://schemas.microsoft.com/office/drawing/2010/main" val="0"/>
              </a:ext>
            </a:extLst>
          </a:blip>
          <a:srcRect/>
          <a:stretch/>
        </p:blipFill>
        <p:spPr/>
      </p:pic>
      <p:sp>
        <p:nvSpPr>
          <p:cNvPr id="8" name="Text Placeholder 7">
            <a:extLst>
              <a:ext uri="{FF2B5EF4-FFF2-40B4-BE49-F238E27FC236}">
                <a16:creationId xmlns:a16="http://schemas.microsoft.com/office/drawing/2014/main" id="{DD58CE5B-F12B-E14E-D454-3F585AA9F73D}"/>
              </a:ext>
            </a:extLst>
          </p:cNvPr>
          <p:cNvSpPr>
            <a:spLocks noGrp="1"/>
          </p:cNvSpPr>
          <p:nvPr>
            <p:ph type="body" sz="quarter" idx="44"/>
          </p:nvPr>
        </p:nvSpPr>
        <p:spPr>
          <a:xfrm>
            <a:off x="3625635" y="4258245"/>
            <a:ext cx="3191930" cy="1399756"/>
          </a:xfrm>
        </p:spPr>
        <p:txBody>
          <a:bodyPr/>
          <a:lstStyle/>
          <a:p>
            <a:pPr>
              <a:lnSpc>
                <a:spcPct val="100000"/>
              </a:lnSpc>
            </a:pPr>
            <a:r>
              <a:rPr lang="en-US" sz="3400" cap="all" dirty="0" err="1">
                <a:latin typeface="Calibri"/>
                <a:ea typeface="Open Sans"/>
                <a:cs typeface="Calibri"/>
              </a:rPr>
              <a:t>Umhverfisvænar</a:t>
            </a:r>
            <a:r>
              <a:rPr lang="en-US" sz="3400" cap="all" dirty="0">
                <a:latin typeface="Calibri"/>
                <a:ea typeface="Open Sans"/>
                <a:cs typeface="Calibri"/>
              </a:rPr>
              <a:t> </a:t>
            </a:r>
            <a:r>
              <a:rPr lang="en-US" sz="3400" cap="all" dirty="0" err="1">
                <a:latin typeface="Calibri"/>
                <a:ea typeface="Open Sans"/>
                <a:cs typeface="Calibri"/>
              </a:rPr>
              <a:t>og</a:t>
            </a:r>
            <a:r>
              <a:rPr lang="en-US" sz="3400" cap="all" dirty="0">
                <a:latin typeface="Calibri"/>
                <a:ea typeface="Open Sans"/>
                <a:cs typeface="Calibri"/>
              </a:rPr>
              <a:t> </a:t>
            </a:r>
            <a:r>
              <a:rPr lang="en-US" sz="3400" cap="all" dirty="0" err="1">
                <a:latin typeface="Calibri"/>
                <a:ea typeface="Open Sans"/>
                <a:cs typeface="Calibri"/>
              </a:rPr>
              <a:t>sjálfbærar</a:t>
            </a:r>
            <a:r>
              <a:rPr lang="en-US" sz="3400" cap="all" dirty="0">
                <a:latin typeface="Calibri"/>
                <a:ea typeface="Open Sans"/>
                <a:cs typeface="Calibri"/>
              </a:rPr>
              <a:t> </a:t>
            </a:r>
            <a:r>
              <a:rPr lang="en-US" sz="3400" cap="all" dirty="0" err="1">
                <a:latin typeface="Calibri"/>
                <a:ea typeface="Open Sans"/>
                <a:cs typeface="Calibri"/>
              </a:rPr>
              <a:t>lausnir</a:t>
            </a:r>
            <a:r>
              <a:rPr lang="en-US" sz="3400" cap="all" dirty="0">
                <a:latin typeface="Calibri"/>
                <a:ea typeface="Open Sans"/>
                <a:cs typeface="Calibri"/>
              </a:rPr>
              <a:t> </a:t>
            </a:r>
            <a:r>
              <a:rPr lang="en-US" sz="3400" cap="all" dirty="0" err="1">
                <a:latin typeface="Calibri"/>
                <a:ea typeface="Open Sans"/>
                <a:cs typeface="Calibri"/>
              </a:rPr>
              <a:t>fyrir</a:t>
            </a:r>
            <a:r>
              <a:rPr lang="en-US" sz="3400" cap="all" dirty="0">
                <a:latin typeface="Calibri"/>
                <a:ea typeface="Open Sans"/>
                <a:cs typeface="Calibri"/>
              </a:rPr>
              <a:t> </a:t>
            </a:r>
            <a:r>
              <a:rPr lang="en-US" sz="3400" cap="all" dirty="0" err="1">
                <a:latin typeface="Calibri"/>
                <a:ea typeface="Open Sans"/>
                <a:cs typeface="Calibri"/>
              </a:rPr>
              <a:t>Epíska</a:t>
            </a:r>
            <a:r>
              <a:rPr lang="en-US" sz="3400" cap="all" dirty="0">
                <a:latin typeface="Calibri"/>
                <a:ea typeface="Open Sans"/>
                <a:cs typeface="Calibri"/>
              </a:rPr>
              <a:t> </a:t>
            </a:r>
            <a:r>
              <a:rPr lang="en-US" sz="3400" cap="all" dirty="0" err="1">
                <a:latin typeface="Calibri"/>
                <a:ea typeface="Open Sans"/>
                <a:cs typeface="Calibri"/>
              </a:rPr>
              <a:t>dvöl</a:t>
            </a:r>
            <a:endParaRPr lang="en-GB" sz="3400" cap="all" dirty="0">
              <a:latin typeface="Calibri"/>
              <a:ea typeface="Open Sans"/>
              <a:cs typeface="Calibri"/>
            </a:endParaRPr>
          </a:p>
        </p:txBody>
      </p:sp>
      <p:sp>
        <p:nvSpPr>
          <p:cNvPr id="9" name="Text Placeholder 8">
            <a:extLst>
              <a:ext uri="{FF2B5EF4-FFF2-40B4-BE49-F238E27FC236}">
                <a16:creationId xmlns:a16="http://schemas.microsoft.com/office/drawing/2014/main" id="{A217A5EA-63AD-48B8-6872-04505FC8BD0A}"/>
              </a:ext>
            </a:extLst>
          </p:cNvPr>
          <p:cNvSpPr>
            <a:spLocks noGrp="1"/>
          </p:cNvSpPr>
          <p:nvPr>
            <p:ph type="body" sz="quarter" idx="45"/>
          </p:nvPr>
        </p:nvSpPr>
        <p:spPr/>
        <p:txBody>
          <a:bodyPr/>
          <a:lstStyle/>
          <a:p>
            <a:r>
              <a:rPr lang="en-GB"/>
              <a:t>04</a:t>
            </a:r>
          </a:p>
        </p:txBody>
      </p:sp>
      <p:sp>
        <p:nvSpPr>
          <p:cNvPr id="10" name="Text Placeholder 9">
            <a:extLst>
              <a:ext uri="{FF2B5EF4-FFF2-40B4-BE49-F238E27FC236}">
                <a16:creationId xmlns:a16="http://schemas.microsoft.com/office/drawing/2014/main" id="{531CDE0A-F78E-797F-30FE-754B52996AB6}"/>
              </a:ext>
            </a:extLst>
          </p:cNvPr>
          <p:cNvSpPr>
            <a:spLocks noGrp="1"/>
          </p:cNvSpPr>
          <p:nvPr>
            <p:ph type="body" sz="quarter" idx="46"/>
          </p:nvPr>
        </p:nvSpPr>
        <p:spPr/>
        <p:txBody>
          <a:bodyPr/>
          <a:lstStyle/>
          <a:p>
            <a:pPr marL="0" indent="0" algn="l" defTabSz="777514" rtl="0" eaLnBrk="1" latinLnBrk="0" hangingPunct="1">
              <a:lnSpc>
                <a:spcPts val="1220"/>
              </a:lnSpc>
              <a:spcBef>
                <a:spcPts val="0"/>
              </a:spcBef>
              <a:buFont typeface="Arial" panose="020B0604020202020204" pitchFamily="34" charset="0"/>
              <a:buNone/>
            </a:pPr>
            <a:r>
              <a:rPr lang="en-GB">
                <a:latin typeface="Calibri"/>
                <a:ea typeface="Open Sans"/>
                <a:cs typeface="Calibri"/>
              </a:rPr>
              <a:t>Síða 69</a:t>
            </a:r>
            <a:endParaRPr lang="en-GB"/>
          </a:p>
        </p:txBody>
      </p:sp>
      <p:sp>
        <p:nvSpPr>
          <p:cNvPr id="11" name="Text Placeholder 10">
            <a:extLst>
              <a:ext uri="{FF2B5EF4-FFF2-40B4-BE49-F238E27FC236}">
                <a16:creationId xmlns:a16="http://schemas.microsoft.com/office/drawing/2014/main" id="{AC604103-5F69-BDDF-2E05-FCBEBD7B05D2}"/>
              </a:ext>
            </a:extLst>
          </p:cNvPr>
          <p:cNvSpPr>
            <a:spLocks noGrp="1"/>
          </p:cNvSpPr>
          <p:nvPr>
            <p:ph type="body" sz="quarter" idx="65"/>
          </p:nvPr>
        </p:nvSpPr>
        <p:spPr/>
        <p:txBody>
          <a:bodyPr/>
          <a:lstStyle/>
          <a:p>
            <a:r>
              <a:rPr lang="en-GB"/>
              <a:t>Ljósmynd: </a:t>
            </a:r>
            <a:r>
              <a:rPr lang="en-GB" err="1"/>
              <a:t>Church Blönduós</a:t>
            </a:r>
            <a:r>
              <a:rPr lang="en-GB"/>
              <a:t>, Ísland</a:t>
            </a:r>
          </a:p>
        </p:txBody>
      </p:sp>
      <p:sp>
        <p:nvSpPr>
          <p:cNvPr id="12" name="Text Placeholder 11">
            <a:extLst>
              <a:ext uri="{FF2B5EF4-FFF2-40B4-BE49-F238E27FC236}">
                <a16:creationId xmlns:a16="http://schemas.microsoft.com/office/drawing/2014/main" id="{6EC8261F-F73B-D6E9-A87F-606927FF1654}"/>
              </a:ext>
            </a:extLst>
          </p:cNvPr>
          <p:cNvSpPr>
            <a:spLocks noGrp="1"/>
          </p:cNvSpPr>
          <p:nvPr>
            <p:ph type="body" sz="quarter" idx="66"/>
          </p:nvPr>
        </p:nvSpPr>
        <p:spPr/>
        <p:txBody>
          <a:bodyPr/>
          <a:lstStyle/>
          <a:p>
            <a:r>
              <a:rPr lang="en-GB"/>
              <a:t>Ljósmynd: Natur Air Suite, Ítalía</a:t>
            </a:r>
          </a:p>
        </p:txBody>
      </p:sp>
      <p:sp>
        <p:nvSpPr>
          <p:cNvPr id="13" name="Slide Number Placeholder 12">
            <a:extLst>
              <a:ext uri="{FF2B5EF4-FFF2-40B4-BE49-F238E27FC236}">
                <a16:creationId xmlns:a16="http://schemas.microsoft.com/office/drawing/2014/main" id="{95A17ED1-32C5-DEBB-ECAC-EF4CCDAEF9CE}"/>
              </a:ext>
            </a:extLst>
          </p:cNvPr>
          <p:cNvSpPr>
            <a:spLocks noGrp="1"/>
          </p:cNvSpPr>
          <p:nvPr>
            <p:ph type="sldNum" sz="quarter" idx="4"/>
          </p:nvPr>
        </p:nvSpPr>
        <p:spPr/>
        <p:txBody>
          <a:bodyPr/>
          <a:lstStyle/>
          <a:p>
            <a:fld id="{9C527BFA-2C0E-4CEC-B6A5-913A56FEF4B4}" type="slidenum">
              <a:rPr lang="fr-CA" smtClean="0"/>
              <a:t>3</a:t>
            </a:fld>
            <a:endParaRPr lang="fr-CA"/>
          </a:p>
        </p:txBody>
      </p:sp>
    </p:spTree>
    <p:extLst>
      <p:ext uri="{BB962C8B-B14F-4D97-AF65-F5344CB8AC3E}">
        <p14:creationId xmlns:p14="http://schemas.microsoft.com/office/powerpoint/2010/main" val="14240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441352" y="1248785"/>
            <a:ext cx="3172629" cy="1049221"/>
          </a:xfrm>
        </p:spPr>
        <p:txBody>
          <a:bodyPr/>
          <a:lstStyle/>
          <a:p>
            <a:r>
              <a:rPr lang="en-IE" sz="1800">
                <a:latin typeface="Calibri"/>
                <a:ea typeface="Open Sans"/>
                <a:cs typeface="Calibri"/>
              </a:rPr>
              <a:t>Innleiðing sjálfbærnimarkmiða Sameinuðu þjóðanna</a:t>
            </a:r>
            <a:endParaRPr lang="en-IE" sz="1800"/>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388748" y="348544"/>
            <a:ext cx="4224168" cy="385564"/>
          </a:xfrm>
        </p:spPr>
        <p:txBody>
          <a:bodyPr/>
          <a:lstStyle/>
          <a:p>
            <a:r>
              <a:rPr lang="en-US" sz="3200">
                <a:latin typeface="Calibri"/>
                <a:ea typeface="Open Sans"/>
                <a:cs typeface="Calibri"/>
              </a:rPr>
              <a:t>CAMPING VRIJHAVEN</a:t>
            </a:r>
            <a:endParaRPr lang="en-US" sz="3200"/>
          </a:p>
        </p:txBody>
      </p:sp>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04925" y="3611361"/>
              <a:ext cx="564427" cy="564427"/>
            </a:xfrm>
            <a:prstGeom prst="rect">
              <a:avLst/>
            </a:prstGeom>
          </p:spPr>
        </p:pic>
      </p:grpSp>
      <p:pic>
        <p:nvPicPr>
          <p:cNvPr id="67" name="Picture 66" descr="A yellow rectangular sign with white text&#10;&#10;Description automatically generated">
            <a:extLst>
              <a:ext uri="{FF2B5EF4-FFF2-40B4-BE49-F238E27FC236}">
                <a16:creationId xmlns:a16="http://schemas.microsoft.com/office/drawing/2014/main" id="{FEB29B83-0AB7-5429-E4DA-4E5CAECF7C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993" y="2980547"/>
            <a:ext cx="1188154" cy="1188154"/>
          </a:xfrm>
          <a:prstGeom prst="rect">
            <a:avLst/>
          </a:prstGeom>
        </p:spPr>
      </p:pic>
      <p:pic>
        <p:nvPicPr>
          <p:cNvPr id="68" name="Picture 67" descr="A green and white symbol with a planet earth in the middle&#10;&#10;Description automatically generated">
            <a:extLst>
              <a:ext uri="{FF2B5EF4-FFF2-40B4-BE49-F238E27FC236}">
                <a16:creationId xmlns:a16="http://schemas.microsoft.com/office/drawing/2014/main" id="{CC4C51FC-7DF2-9C04-136F-041D4A7DBA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9563" y="2980547"/>
            <a:ext cx="1188154" cy="1188154"/>
          </a:xfrm>
          <a:prstGeom prst="rect">
            <a:avLst/>
          </a:prstGeom>
        </p:spPr>
      </p:pic>
      <p:sp>
        <p:nvSpPr>
          <p:cNvPr id="3" name="Rectangle 2">
            <a:extLst>
              <a:ext uri="{FF2B5EF4-FFF2-40B4-BE49-F238E27FC236}">
                <a16:creationId xmlns:a16="http://schemas.microsoft.com/office/drawing/2014/main" id="{003DB788-A808-4D9A-83EC-5C064076BCE3}"/>
              </a:ext>
            </a:extLst>
          </p:cNvPr>
          <p:cNvSpPr/>
          <p:nvPr/>
        </p:nvSpPr>
        <p:spPr>
          <a:xfrm>
            <a:off x="396993" y="4423818"/>
            <a:ext cx="6676907" cy="4031873"/>
          </a:xfrm>
          <a:prstGeom prst="rect">
            <a:avLst/>
          </a:prstGeom>
        </p:spPr>
        <p:txBody>
          <a:bodyPr wrap="square">
            <a:spAutoFit/>
          </a:bodyPr>
          <a:lstStyle/>
          <a:p>
            <a:r>
              <a:rPr lang="en-US" sz="1400"/>
              <a:t>Markmið Camping </a:t>
            </a:r>
            <a:r>
              <a:rPr lang="en-US" sz="1400" err="1"/>
              <a:t>Vrijhaven </a:t>
            </a:r>
            <a:r>
              <a:rPr lang="en-US" sz="1400"/>
              <a:t>samræmist sterkt nokkrum markmiðum Sameinuðu þjóðanna um sjálfbæra þróun (SDG), einkum </a:t>
            </a:r>
            <a:r>
              <a:rPr lang="en-US" sz="1400" b="1"/>
              <a:t>SDG 12: Ábyrg neysla og framleiðsla</a:t>
            </a:r>
            <a:r>
              <a:rPr lang="en-US" sz="1400"/>
              <a:t>, </a:t>
            </a:r>
            <a:r>
              <a:rPr lang="en-US" sz="1400" b="1"/>
              <a:t>SDG 13: Aðgerðir gegn loftslagsbreytingum </a:t>
            </a:r>
            <a:r>
              <a:rPr lang="en-US" sz="1400"/>
              <a:t>og </a:t>
            </a:r>
            <a:r>
              <a:rPr lang="en-US" sz="1400" b="1"/>
              <a:t>SDG 17: Samstarf um markmiðin</a:t>
            </a:r>
            <a:r>
              <a:rPr lang="en-US" sz="1400"/>
              <a:t>. </a:t>
            </a:r>
          </a:p>
          <a:p>
            <a:endParaRPr lang="en-US" sz="1400"/>
          </a:p>
          <a:p>
            <a:r>
              <a:rPr lang="en-US" sz="1400"/>
              <a:t>Með skuldbindingu staðarins til að fræða gesti um sjálfbærar aðferðir, einkum varðandi plast, stuðlar </a:t>
            </a:r>
            <a:r>
              <a:rPr lang="en-US" sz="1400" err="1"/>
              <a:t>Vrijhaven </a:t>
            </a:r>
            <a:r>
              <a:rPr lang="en-US" sz="1400"/>
              <a:t>að ábyrgri neyslu og úrgangsminnkun og tekur beint á markmiði 12 með því að hvetja gesti til að íhuga umhverfisáhrif gjörða sinna. Með því að kanna leiðir til að verða endurheimtarmiðstöð stuðlar Camping </a:t>
            </a:r>
            <a:r>
              <a:rPr lang="en-US" sz="1400" err="1"/>
              <a:t>Vrijhaven </a:t>
            </a:r>
            <a:r>
              <a:rPr lang="en-US" sz="1400"/>
              <a:t>að </a:t>
            </a:r>
            <a:r>
              <a:rPr lang="en-US" sz="1400" b="1"/>
              <a:t>markmiði 13 </a:t>
            </a:r>
            <a:r>
              <a:rPr lang="en-US" sz="1400"/>
              <a:t>með því </a:t>
            </a:r>
            <a:r>
              <a:rPr lang="en-US" sz="1400" err="1"/>
              <a:t>að vekja </a:t>
            </a:r>
            <a:r>
              <a:rPr lang="en-US" sz="1400"/>
              <a:t>athygli á loftslagsmálum og prófa lausnir sem draga úr umhverfisskaða. </a:t>
            </a:r>
          </a:p>
          <a:p>
            <a:endParaRPr lang="en-US" sz="1400"/>
          </a:p>
          <a:p>
            <a:r>
              <a:rPr lang="en-US" sz="1400"/>
              <a:t>Þessi samstarfsnálgun – sem felur í sér samvinnu við sveitarstjórnir, fræðastofnanir, samfélagsfyrirtæki og borgaralegt samfélag – styður </a:t>
            </a:r>
            <a:r>
              <a:rPr lang="en-US" sz="1400" b="1"/>
              <a:t>markmið 17</a:t>
            </a:r>
            <a:r>
              <a:rPr lang="en-US" sz="1400"/>
              <a:t>, sem </a:t>
            </a:r>
            <a:r>
              <a:rPr lang="en-US" sz="1400" err="1"/>
              <a:t>leggur </a:t>
            </a:r>
            <a:r>
              <a:rPr lang="en-US" sz="1400"/>
              <a:t>áherslu á mikilvægi samstarfsaðila við að ná sjálfbærri þróun. Með því að byggja upp tengslanet og deila bestu starfsháttum eykur Camping </a:t>
            </a:r>
            <a:r>
              <a:rPr lang="en-US" sz="1400" err="1"/>
              <a:t>Vrijhaven </a:t>
            </a:r>
            <a:r>
              <a:rPr lang="en-US" sz="1400"/>
              <a:t>ekki aðeins eigin starfsemi heldur sýnir einnig öðrum smærri gististaðum fordæmi um að taka þátt í sjálfbærum ferðaþjónustum og kynna þær. </a:t>
            </a:r>
          </a:p>
          <a:p>
            <a:endParaRPr lang="en-IE"/>
          </a:p>
        </p:txBody>
      </p:sp>
      <p:pic>
        <p:nvPicPr>
          <p:cNvPr id="5" name="Picture 4">
            <a:extLst>
              <a:ext uri="{FF2B5EF4-FFF2-40B4-BE49-F238E27FC236}">
                <a16:creationId xmlns:a16="http://schemas.microsoft.com/office/drawing/2014/main" id="{7B315B4F-7557-4202-A90F-3B3CEA0C6D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6158" y="2978288"/>
            <a:ext cx="1188000" cy="1188000"/>
          </a:xfrm>
          <a:prstGeom prst="rect">
            <a:avLst/>
          </a:prstGeom>
        </p:spPr>
      </p:pic>
    </p:spTree>
    <p:extLst>
      <p:ext uri="{BB962C8B-B14F-4D97-AF65-F5344CB8AC3E}">
        <p14:creationId xmlns:p14="http://schemas.microsoft.com/office/powerpoint/2010/main" val="1191742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1466C-0506-FBB8-79FC-8B848248A008}"/>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AFEF576D-C786-6484-B819-E182BC807F81}"/>
              </a:ext>
            </a:extLst>
          </p:cNvPr>
          <p:cNvSpPr/>
          <p:nvPr/>
        </p:nvSpPr>
        <p:spPr>
          <a:xfrm>
            <a:off x="-25710" y="6270382"/>
            <a:ext cx="7826991" cy="4637331"/>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845A8329-295B-E379-5894-22F42DA0A043}"/>
              </a:ext>
            </a:extLst>
          </p:cNvPr>
          <p:cNvSpPr>
            <a:spLocks noGrp="1"/>
          </p:cNvSpPr>
          <p:nvPr>
            <p:ph type="body" sz="quarter" idx="32"/>
          </p:nvPr>
        </p:nvSpPr>
        <p:spPr>
          <a:xfrm>
            <a:off x="386587" y="6445767"/>
            <a:ext cx="7094210" cy="2787212"/>
          </a:xfrm>
        </p:spPr>
        <p:txBody>
          <a:bodyPr/>
          <a:lstStyle/>
          <a:p>
            <a:pPr>
              <a:lnSpc>
                <a:spcPct val="100000"/>
              </a:lnSpc>
            </a:pPr>
            <a:r>
              <a:rPr lang="en-US" sz="4000" b="1">
                <a:solidFill>
                  <a:schemeClr val="bg1"/>
                </a:solidFill>
                <a:latin typeface="Calibri"/>
                <a:ea typeface="Calibri"/>
                <a:cs typeface="Calibri"/>
              </a:rPr>
              <a:t>ALÍBI HOSTEL</a:t>
            </a:r>
            <a:endParaRPr lang="en-US" sz="4000" b="1">
              <a:solidFill>
                <a:schemeClr val="bg1"/>
              </a:solidFill>
            </a:endParaRPr>
          </a:p>
          <a:p>
            <a:pPr marL="0" indent="0">
              <a:lnSpc>
                <a:spcPct val="100000"/>
              </a:lnSpc>
              <a:buNone/>
            </a:pPr>
            <a:r>
              <a:rPr lang="en-US" sz="2000" b="1">
                <a:solidFill>
                  <a:schemeClr val="bg1"/>
                </a:solidFill>
                <a:latin typeface="Calibri"/>
                <a:ea typeface="Calibri"/>
                <a:cs typeface="Calibri"/>
              </a:rPr>
              <a:t>Flokkur: </a:t>
            </a:r>
            <a:r>
              <a:rPr lang="en-US" sz="2000">
                <a:solidFill>
                  <a:schemeClr val="bg1"/>
                </a:solidFill>
                <a:latin typeface="Calibri"/>
                <a:ea typeface="Calibri"/>
                <a:cs typeface="Calibri"/>
              </a:rPr>
              <a:t>Háskólaheimili</a:t>
            </a:r>
          </a:p>
          <a:p>
            <a:pPr>
              <a:lnSpc>
                <a:spcPct val="100000"/>
              </a:lnSpc>
            </a:pPr>
            <a:r>
              <a:rPr lang="en-US" sz="2000">
                <a:solidFill>
                  <a:schemeClr val="bg1"/>
                </a:solidFill>
                <a:latin typeface="Calibri"/>
                <a:ea typeface="Calibri"/>
                <a:cs typeface="Calibri"/>
              </a:rPr>
              <a:t>Staðsetning: Leeuwarden, Niðurlönd</a:t>
            </a:r>
          </a:p>
          <a:p>
            <a:pPr>
              <a:lnSpc>
                <a:spcPct val="100000"/>
              </a:lnSpc>
            </a:pPr>
            <a:r>
              <a:rPr lang="en-US" sz="2000" b="1">
                <a:solidFill>
                  <a:schemeClr val="bg1"/>
                </a:solidFill>
                <a:latin typeface="Calibri"/>
                <a:ea typeface="Calibri"/>
                <a:cs typeface="Calibri"/>
              </a:rPr>
              <a:t>Vefsíða:</a:t>
            </a:r>
            <a:r>
              <a:rPr lang="en-IE" sz="1800">
                <a:solidFill>
                  <a:schemeClr val="bg1"/>
                </a:solidFill>
                <a:latin typeface="Calibri"/>
                <a:ea typeface="Calibri"/>
                <a:cs typeface="Calibri"/>
                <a:hlinkClick r:id="rId2">
                  <a:extLst>
                    <a:ext uri="{A12FA001-AC4F-418D-AE19-62706E023703}">
                      <ahyp:hlinkClr xmlns:ahyp="http://schemas.microsoft.com/office/drawing/2018/hyperlinkcolor" val="tx"/>
                    </a:ext>
                  </a:extLst>
                </a:hlinkClick>
              </a:rPr>
              <a:t> https://alibihostel.nl/en/</a:t>
            </a:r>
            <a:r>
              <a:rPr lang="en-IE" sz="1800">
                <a:solidFill>
                  <a:schemeClr val="bg1"/>
                </a:solidFill>
                <a:latin typeface="Calibri"/>
                <a:ea typeface="Calibri"/>
                <a:cs typeface="Calibri"/>
              </a:rPr>
              <a:t> </a:t>
            </a:r>
          </a:p>
          <a:p>
            <a:pPr>
              <a:lnSpc>
                <a:spcPct val="100000"/>
              </a:lnSpc>
            </a:pPr>
            <a:endParaRPr lang="en-US" sz="1000" b="1">
              <a:solidFill>
                <a:schemeClr val="bg1"/>
              </a:solidFill>
              <a:latin typeface="Calibri"/>
              <a:ea typeface="Open Sans"/>
              <a:cs typeface="Calibri"/>
            </a:endParaRPr>
          </a:p>
          <a:p>
            <a:pPr>
              <a:lnSpc>
                <a:spcPct val="100000"/>
              </a:lnSpc>
            </a:pPr>
            <a:r>
              <a:rPr lang="en-US" sz="2000" b="1">
                <a:solidFill>
                  <a:schemeClr val="bg1"/>
                </a:solidFill>
                <a:latin typeface="Calibri"/>
                <a:ea typeface="Open Sans"/>
                <a:cs typeface="Calibri"/>
              </a:rPr>
              <a:t>Hvað gerir þessa gistingu eftirminnilega!</a:t>
            </a:r>
            <a:endParaRPr lang="en-US" sz="2000" b="1">
              <a:solidFill>
                <a:schemeClr val="bg1"/>
              </a:solidFill>
            </a:endParaRPr>
          </a:p>
          <a:p>
            <a:pPr>
              <a:lnSpc>
                <a:spcPct val="100000"/>
              </a:lnSpc>
            </a:pPr>
            <a:r>
              <a:rPr lang="en-IE">
                <a:solidFill>
                  <a:schemeClr val="bg1"/>
                </a:solidFill>
                <a:latin typeface="Calibri"/>
                <a:ea typeface="Open Sans"/>
                <a:cs typeface="Calibri"/>
              </a:rPr>
              <a:t>Alibi Hostel er einstakur gististaður sem sameinar aðdráttarafl sögulegs byggingararfs og menningararfs með nýstárlegri og skapandi gestrisni. Byggt á frumkvöðlahugmynd náns hóps ungra vina, opnaði þetta hostel árið 2014 eftir endurbætur og endurnýtingu á fangelsi frá 19. öld í sögulega </a:t>
            </a:r>
            <a:r>
              <a:rPr lang="en-IE" err="1">
                <a:solidFill>
                  <a:schemeClr val="bg1"/>
                </a:solidFill>
                <a:latin typeface="Calibri"/>
                <a:ea typeface="Open Sans"/>
                <a:cs typeface="Calibri"/>
              </a:rPr>
              <a:t>miðbæ </a:t>
            </a:r>
            <a:r>
              <a:rPr lang="en-IE">
                <a:solidFill>
                  <a:schemeClr val="bg1"/>
                </a:solidFill>
                <a:latin typeface="Calibri"/>
                <a:ea typeface="Open Sans"/>
                <a:cs typeface="Calibri"/>
              </a:rPr>
              <a:t>Leeuwarden, höfuðborgar Friesland-héraðs og Evrópskra menningarborgar árið 2018. Þetta borgarendurnýjunarverkefni breytti gömlu fangelsinu í fjölnota borgarmiðstöðina </a:t>
            </a:r>
            <a:r>
              <a:rPr lang="en-IE" err="1">
                <a:solidFill>
                  <a:schemeClr val="bg1"/>
                </a:solidFill>
                <a:latin typeface="Calibri"/>
                <a:ea typeface="Open Sans"/>
                <a:cs typeface="Calibri"/>
              </a:rPr>
              <a:t>'Blokhuispoort</a:t>
            </a:r>
            <a:r>
              <a:rPr lang="en-IE">
                <a:solidFill>
                  <a:schemeClr val="bg1"/>
                </a:solidFill>
                <a:latin typeface="Calibri"/>
                <a:ea typeface="Open Sans"/>
                <a:cs typeface="Calibri"/>
              </a:rPr>
              <a:t>,' sem inniheldur veitingastaði, handverksverkstæði og verslanir, almenningsbókasafn og útibú NHL </a:t>
            </a:r>
            <a:r>
              <a:rPr lang="en-IE" err="1">
                <a:solidFill>
                  <a:schemeClr val="bg1"/>
                </a:solidFill>
                <a:latin typeface="Calibri"/>
                <a:ea typeface="Open Sans"/>
                <a:cs typeface="Calibri"/>
              </a:rPr>
              <a:t>Stenden</a:t>
            </a:r>
            <a:r>
              <a:rPr lang="en-IE">
                <a:solidFill>
                  <a:schemeClr val="bg1"/>
                </a:solidFill>
                <a:latin typeface="Calibri"/>
                <a:ea typeface="Open Sans"/>
                <a:cs typeface="Calibri"/>
              </a:rPr>
              <a:t> háskólans fyrir hagnaða vísindi. Alibi Hostel er til húsa á hluta fyrstu og annarrar hæðar þessa flóks og býður upp á gistingu í gömlum klefum sem hafa verið breyttir í svefnherbergi fyrir 5-18 manns, tveggja manna herbergi og fjögurra manna herbergi.</a:t>
            </a:r>
            <a:endParaRPr lang="it-IT">
              <a:solidFill>
                <a:schemeClr val="bg1"/>
              </a:solidFill>
            </a:endParaRPr>
          </a:p>
          <a:p>
            <a:pPr>
              <a:lnSpc>
                <a:spcPct val="100000"/>
              </a:lnSpc>
            </a:pPr>
            <a:endParaRPr lang="en-US">
              <a:solidFill>
                <a:schemeClr val="bg1"/>
              </a:solidFill>
              <a:latin typeface="Calibri"/>
              <a:ea typeface="Calibri"/>
              <a:cs typeface="Calibri"/>
            </a:endParaRPr>
          </a:p>
          <a:p>
            <a:pPr>
              <a:lnSpc>
                <a:spcPct val="100000"/>
              </a:lnSpc>
            </a:pPr>
            <a:endParaRPr lang="en-GB" sz="1400">
              <a:solidFill>
                <a:schemeClr val="bg1"/>
              </a:solidFill>
            </a:endParaRPr>
          </a:p>
          <a:p>
            <a:pPr>
              <a:lnSpc>
                <a:spcPct val="100000"/>
              </a:lnSpc>
            </a:pPr>
            <a:endParaRPr lang="en-US" sz="1600"/>
          </a:p>
        </p:txBody>
      </p:sp>
      <p:sp>
        <p:nvSpPr>
          <p:cNvPr id="2" name="Text Placeholder 1">
            <a:extLst>
              <a:ext uri="{FF2B5EF4-FFF2-40B4-BE49-F238E27FC236}">
                <a16:creationId xmlns:a16="http://schemas.microsoft.com/office/drawing/2014/main" id="{9B0E228B-B80B-3568-8522-3D39BC2B0EEF}"/>
              </a:ext>
            </a:extLst>
          </p:cNvPr>
          <p:cNvSpPr>
            <a:spLocks noGrp="1"/>
          </p:cNvSpPr>
          <p:nvPr>
            <p:ph type="body" sz="quarter" idx="35"/>
          </p:nvPr>
        </p:nvSpPr>
        <p:spPr>
          <a:xfrm>
            <a:off x="-17582" y="5367150"/>
            <a:ext cx="3865614" cy="1083903"/>
          </a:xfrm>
        </p:spPr>
        <p:txBody>
          <a:bodyPr/>
          <a:lstStyle/>
          <a:p>
            <a:r>
              <a:rPr lang="en-US" sz="4400" b="1">
                <a:latin typeface="Calibri"/>
                <a:ea typeface="Open Sans"/>
                <a:cs typeface="Calibri"/>
              </a:rPr>
              <a:t>HOLLAND</a:t>
            </a:r>
            <a:endParaRPr lang="en-US" sz="4400" b="1"/>
          </a:p>
        </p:txBody>
      </p:sp>
      <p:sp>
        <p:nvSpPr>
          <p:cNvPr id="3" name="Text Placeholder 2">
            <a:extLst>
              <a:ext uri="{FF2B5EF4-FFF2-40B4-BE49-F238E27FC236}">
                <a16:creationId xmlns:a16="http://schemas.microsoft.com/office/drawing/2014/main" id="{C7298C77-BBD9-6565-2221-009B56AEE2B3}"/>
              </a:ext>
            </a:extLst>
          </p:cNvPr>
          <p:cNvSpPr>
            <a:spLocks noGrp="1"/>
          </p:cNvSpPr>
          <p:nvPr>
            <p:ph type="body" sz="quarter" idx="36"/>
          </p:nvPr>
        </p:nvSpPr>
        <p:spPr>
          <a:xfrm>
            <a:off x="17130" y="4623633"/>
            <a:ext cx="3865776" cy="833966"/>
          </a:xfrm>
        </p:spPr>
        <p:txBody>
          <a:bodyPr/>
          <a:lstStyle/>
          <a:p>
            <a:r>
              <a:rPr lang="en-US" sz="3200" b="0" dirty="0">
                <a:latin typeface="Calibri"/>
                <a:ea typeface="Open Sans"/>
                <a:cs typeface="Calibri"/>
              </a:rPr>
              <a:t>EIGNARFORM</a:t>
            </a:r>
            <a:endParaRPr lang="en-US" sz="3200" b="0" dirty="0"/>
          </a:p>
        </p:txBody>
      </p:sp>
      <p:sp>
        <p:nvSpPr>
          <p:cNvPr id="16" name="Slide Number Placeholder 15">
            <a:extLst>
              <a:ext uri="{FF2B5EF4-FFF2-40B4-BE49-F238E27FC236}">
                <a16:creationId xmlns:a16="http://schemas.microsoft.com/office/drawing/2014/main" id="{05898E32-689A-250A-51AA-01FD54C7EFE5}"/>
              </a:ext>
            </a:extLst>
          </p:cNvPr>
          <p:cNvSpPr>
            <a:spLocks noGrp="1"/>
          </p:cNvSpPr>
          <p:nvPr>
            <p:ph type="sldNum" sz="quarter" idx="4"/>
          </p:nvPr>
        </p:nvSpPr>
        <p:spPr>
          <a:xfrm>
            <a:off x="7278427" y="10630132"/>
            <a:ext cx="473489" cy="311567"/>
          </a:xfrm>
        </p:spPr>
        <p:txBody>
          <a:bodyPr/>
          <a:lstStyle/>
          <a:p>
            <a:fld id="{9C527BFA-2C0E-4CEC-B6A5-913A56FEF4B4}" type="slidenum">
              <a:rPr lang="fr-CA" smtClean="0"/>
              <a:t>31</a:t>
            </a:fld>
            <a:endParaRPr lang="fr-CA"/>
          </a:p>
        </p:txBody>
      </p:sp>
      <p:sp>
        <p:nvSpPr>
          <p:cNvPr id="4" name="Text Placeholder 3">
            <a:extLst>
              <a:ext uri="{FF2B5EF4-FFF2-40B4-BE49-F238E27FC236}">
                <a16:creationId xmlns:a16="http://schemas.microsoft.com/office/drawing/2014/main" id="{F61081E5-30EF-80AF-A491-67EE086F2938}"/>
              </a:ext>
            </a:extLst>
          </p:cNvPr>
          <p:cNvSpPr>
            <a:spLocks noGrp="1"/>
          </p:cNvSpPr>
          <p:nvPr>
            <p:ph type="body" sz="quarter" idx="65"/>
          </p:nvPr>
        </p:nvSpPr>
        <p:spPr>
          <a:xfrm>
            <a:off x="-25710" y="20363"/>
            <a:ext cx="2953721" cy="625826"/>
          </a:xfrm>
        </p:spPr>
        <p:txBody>
          <a:bodyPr/>
          <a:lstStyle/>
          <a:p>
            <a:r>
              <a:rPr lang="en-GB"/>
              <a:t>Mynd: Alibi Hostel, Niðurlönd</a:t>
            </a:r>
          </a:p>
        </p:txBody>
      </p:sp>
      <p:sp>
        <p:nvSpPr>
          <p:cNvPr id="10" name="Text Placeholder 2">
            <a:extLst>
              <a:ext uri="{FF2B5EF4-FFF2-40B4-BE49-F238E27FC236}">
                <a16:creationId xmlns:a16="http://schemas.microsoft.com/office/drawing/2014/main" id="{DF784FB3-FE05-7F20-FD60-C824E0DB5539}"/>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sp>
        <p:nvSpPr>
          <p:cNvPr id="25" name="TextBox 24">
            <a:extLst>
              <a:ext uri="{FF2B5EF4-FFF2-40B4-BE49-F238E27FC236}">
                <a16:creationId xmlns:a16="http://schemas.microsoft.com/office/drawing/2014/main" id="{3EF115F2-BA6F-BC64-4258-ED1706397BC1}"/>
              </a:ext>
            </a:extLst>
          </p:cNvPr>
          <p:cNvSpPr txBox="1"/>
          <p:nvPr/>
        </p:nvSpPr>
        <p:spPr>
          <a:xfrm>
            <a:off x="1994814" y="1684409"/>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pic>
        <p:nvPicPr>
          <p:cNvPr id="5" name="Graphic 4" descr="Badge with solid fill">
            <a:extLst>
              <a:ext uri="{FF2B5EF4-FFF2-40B4-BE49-F238E27FC236}">
                <a16:creationId xmlns:a16="http://schemas.microsoft.com/office/drawing/2014/main" id="{2368163E-2A8A-61B8-E3A2-0CC655D2EA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7786" y="4608688"/>
            <a:ext cx="1440000" cy="1440000"/>
          </a:xfrm>
          <a:prstGeom prst="rect">
            <a:avLst/>
          </a:prstGeom>
        </p:spPr>
      </p:pic>
      <p:pic>
        <p:nvPicPr>
          <p:cNvPr id="14" name="Picture Placeholder 13">
            <a:extLst>
              <a:ext uri="{FF2B5EF4-FFF2-40B4-BE49-F238E27FC236}">
                <a16:creationId xmlns:a16="http://schemas.microsoft.com/office/drawing/2014/main" id="{B99BFF00-7329-4DCF-8768-7E1D497D1D01}"/>
              </a:ext>
            </a:extLst>
          </p:cNvPr>
          <p:cNvPicPr>
            <a:picLocks noGrp="1" noChangeAspect="1"/>
          </p:cNvPicPr>
          <p:nvPr>
            <p:ph type="pic" sz="quarter" idx="34"/>
          </p:nvPr>
        </p:nvPicPr>
        <p:blipFill>
          <a:blip r:embed="rId5">
            <a:extLst>
              <a:ext uri="{28A0092B-C50C-407E-A947-70E740481C1C}">
                <a14:useLocalDpi xmlns:a14="http://schemas.microsoft.com/office/drawing/2010/main" val="0"/>
              </a:ext>
            </a:extLst>
          </a:blip>
          <a:srcRect/>
          <a:stretch>
            <a:fillRect/>
          </a:stretch>
        </p:blipFill>
        <p:spPr>
          <a:xfrm>
            <a:off x="-32329" y="292911"/>
            <a:ext cx="7001712" cy="4003099"/>
          </a:xfrm>
        </p:spPr>
      </p:pic>
    </p:spTree>
    <p:extLst>
      <p:ext uri="{BB962C8B-B14F-4D97-AF65-F5344CB8AC3E}">
        <p14:creationId xmlns:p14="http://schemas.microsoft.com/office/powerpoint/2010/main" val="2789436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25EE4-96F1-04BE-4F52-F11B1A8612C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C20538F-3C44-0A79-AC81-A9B9FC4F6A68}"/>
              </a:ext>
            </a:extLst>
          </p:cNvPr>
          <p:cNvSpPr>
            <a:spLocks noGrp="1"/>
          </p:cNvSpPr>
          <p:nvPr>
            <p:ph type="body" sz="quarter" idx="32"/>
          </p:nvPr>
        </p:nvSpPr>
        <p:spPr>
          <a:xfrm>
            <a:off x="634478" y="1721389"/>
            <a:ext cx="6541269" cy="2422612"/>
          </a:xfrm>
        </p:spPr>
        <p:txBody>
          <a:bodyPr/>
          <a:lstStyle/>
          <a:p>
            <a:pPr>
              <a:lnSpc>
                <a:spcPct val="100000"/>
              </a:lnSpc>
            </a:pPr>
            <a:r>
              <a:rPr lang="en-IE">
                <a:latin typeface="Calibri"/>
                <a:ea typeface="Open Sans"/>
                <a:cs typeface="Calibri"/>
              </a:rPr>
              <a:t>Alibi Hostel er staðsett á lykilstöðu í miðborg </a:t>
            </a:r>
            <a:r>
              <a:rPr lang="en-IE" err="1">
                <a:latin typeface="Calibri"/>
                <a:ea typeface="Open Sans"/>
                <a:cs typeface="Calibri"/>
              </a:rPr>
              <a:t>Leeuwaden</a:t>
            </a:r>
            <a:r>
              <a:rPr lang="en-IE">
                <a:latin typeface="Calibri"/>
                <a:ea typeface="Open Sans"/>
                <a:cs typeface="Calibri"/>
              </a:rPr>
              <a:t>, þó það sé enn nokkuð falið á fyrstu og annarri hæð í Blokhuispoort-flókinu. Í samræmi við fegurð og aðdráttarafl þessa forna byggingar sameina rými Alibi Hostel fornar og nútímalegar einkenni auk merkingarbærs andrúmslofts sem skapast þegar fangelsis- og einangrunarstaður er umbreyttur í gestamóttökuaðstöðu sem gerir ungu og alþjóðlegu ferðafólki kleift að koma saman. Því vill Alibi Hostels auka sýnileika sinn og útbreiðslu til alþjóðlegra gesta, sem og auðga dvöl þeirra, með því að stofna samstarf og tengslanet við aðra frumkvöðla og lykilaðila og stækka markhóp sinn.</a:t>
            </a:r>
          </a:p>
          <a:p>
            <a:pPr>
              <a:lnSpc>
                <a:spcPct val="100000"/>
              </a:lnSpc>
            </a:pPr>
            <a:endParaRPr lang="en-US"/>
          </a:p>
        </p:txBody>
      </p:sp>
      <p:sp>
        <p:nvSpPr>
          <p:cNvPr id="8" name="Text Placeholder 7">
            <a:extLst>
              <a:ext uri="{FF2B5EF4-FFF2-40B4-BE49-F238E27FC236}">
                <a16:creationId xmlns:a16="http://schemas.microsoft.com/office/drawing/2014/main" id="{69EC00A5-53D2-8DA8-234F-66CBDE68933D}"/>
              </a:ext>
            </a:extLst>
          </p:cNvPr>
          <p:cNvSpPr>
            <a:spLocks noGrp="1"/>
          </p:cNvSpPr>
          <p:nvPr>
            <p:ph type="body" sz="quarter" idx="33"/>
          </p:nvPr>
        </p:nvSpPr>
        <p:spPr/>
        <p:txBody>
          <a:bodyPr/>
          <a:lstStyle/>
          <a:p>
            <a:r>
              <a:rPr lang="en-GB" cap="all">
                <a:latin typeface="Calibri"/>
                <a:cs typeface="Calibri"/>
              </a:rPr>
              <a:t>Auka sýnileika og auðga dvöl gesta</a:t>
            </a:r>
            <a:endParaRPr lang="en-US" cap="all"/>
          </a:p>
        </p:txBody>
      </p:sp>
      <p:sp>
        <p:nvSpPr>
          <p:cNvPr id="9" name="Text Placeholder 8">
            <a:extLst>
              <a:ext uri="{FF2B5EF4-FFF2-40B4-BE49-F238E27FC236}">
                <a16:creationId xmlns:a16="http://schemas.microsoft.com/office/drawing/2014/main" id="{00867FBD-92E0-7CFC-30F5-F0C85C509201}"/>
              </a:ext>
            </a:extLst>
          </p:cNvPr>
          <p:cNvSpPr>
            <a:spLocks noGrp="1"/>
          </p:cNvSpPr>
          <p:nvPr>
            <p:ph type="body" sz="quarter" idx="38"/>
          </p:nvPr>
        </p:nvSpPr>
        <p:spPr>
          <a:xfrm>
            <a:off x="1699289" y="683282"/>
            <a:ext cx="6506617" cy="381311"/>
          </a:xfrm>
        </p:spPr>
        <p:txBody>
          <a:bodyPr vert="horz" lIns="91440" tIns="45720" rIns="91440" bIns="45720" rtlCol="0" anchor="t">
            <a:noAutofit/>
          </a:bodyPr>
          <a:lstStyle/>
          <a:p>
            <a:r>
              <a:rPr lang="en-US">
                <a:latin typeface="Calibri"/>
                <a:ea typeface="Calibri"/>
                <a:cs typeface="Calibri"/>
              </a:rPr>
              <a:t>ÁSKORUN</a:t>
            </a:r>
            <a:endParaRPr lang="en-US">
              <a:ea typeface="Calibri"/>
            </a:endParaRPr>
          </a:p>
        </p:txBody>
      </p:sp>
      <p:sp>
        <p:nvSpPr>
          <p:cNvPr id="11" name="Text Placeholder 10">
            <a:extLst>
              <a:ext uri="{FF2B5EF4-FFF2-40B4-BE49-F238E27FC236}">
                <a16:creationId xmlns:a16="http://schemas.microsoft.com/office/drawing/2014/main" id="{8CB51FF8-5F1F-9773-387E-745AEBC8285C}"/>
              </a:ext>
            </a:extLst>
          </p:cNvPr>
          <p:cNvSpPr>
            <a:spLocks noGrp="1"/>
          </p:cNvSpPr>
          <p:nvPr>
            <p:ph type="body" sz="quarter" idx="40"/>
          </p:nvPr>
        </p:nvSpPr>
        <p:spPr/>
        <p:txBody>
          <a:bodyPr/>
          <a:lstStyle/>
          <a:p>
            <a:r>
              <a:rPr lang="fr-FR"/>
              <a:t>« </a:t>
            </a:r>
            <a:r>
              <a:rPr lang="fr-FR" err="1"/>
              <a:t>Vinalegt </a:t>
            </a:r>
            <a:r>
              <a:rPr lang="fr-FR"/>
              <a:t>starfsfólk, allt </a:t>
            </a:r>
            <a:r>
              <a:rPr lang="fr-FR" err="1"/>
              <a:t>mjög </a:t>
            </a:r>
            <a:r>
              <a:rPr lang="fr-FR"/>
              <a:t>hreint og </a:t>
            </a:r>
            <a:r>
              <a:rPr lang="fr-FR" err="1"/>
              <a:t>staðsett </a:t>
            </a:r>
            <a:r>
              <a:rPr lang="fr-FR"/>
              <a:t>í miðbænum »</a:t>
            </a:r>
            <a:endParaRPr lang="en-US"/>
          </a:p>
        </p:txBody>
      </p:sp>
      <p:sp>
        <p:nvSpPr>
          <p:cNvPr id="2" name="Slide Number Placeholder 1">
            <a:extLst>
              <a:ext uri="{FF2B5EF4-FFF2-40B4-BE49-F238E27FC236}">
                <a16:creationId xmlns:a16="http://schemas.microsoft.com/office/drawing/2014/main" id="{76B2DF40-1B68-6425-3763-C666DB32391C}"/>
              </a:ext>
            </a:extLst>
          </p:cNvPr>
          <p:cNvSpPr>
            <a:spLocks noGrp="1"/>
          </p:cNvSpPr>
          <p:nvPr>
            <p:ph type="sldNum" sz="quarter" idx="4"/>
          </p:nvPr>
        </p:nvSpPr>
        <p:spPr/>
        <p:txBody>
          <a:bodyPr/>
          <a:lstStyle/>
          <a:p>
            <a:fld id="{9C527BFA-2C0E-4CEC-B6A5-913A56FEF4B4}" type="slidenum">
              <a:rPr lang="fr-CA" smtClean="0"/>
              <a:t>32</a:t>
            </a:fld>
            <a:endParaRPr lang="fr-CA"/>
          </a:p>
        </p:txBody>
      </p:sp>
      <p:sp>
        <p:nvSpPr>
          <p:cNvPr id="3" name="Text Placeholder 2">
            <a:extLst>
              <a:ext uri="{FF2B5EF4-FFF2-40B4-BE49-F238E27FC236}">
                <a16:creationId xmlns:a16="http://schemas.microsoft.com/office/drawing/2014/main" id="{B55B9459-7D29-B5C3-DD54-37AE0C4520FE}"/>
              </a:ext>
            </a:extLst>
          </p:cNvPr>
          <p:cNvSpPr>
            <a:spLocks noGrp="1"/>
          </p:cNvSpPr>
          <p:nvPr>
            <p:ph type="body" sz="quarter" idx="65"/>
          </p:nvPr>
        </p:nvSpPr>
        <p:spPr/>
        <p:txBody>
          <a:bodyPr/>
          <a:lstStyle/>
          <a:p>
            <a:r>
              <a:rPr lang="en-GB"/>
              <a:t>Ljósmynd: Cantina Al Silter, Ítalía</a:t>
            </a:r>
          </a:p>
        </p:txBody>
      </p:sp>
      <p:cxnSp>
        <p:nvCxnSpPr>
          <p:cNvPr id="14" name="Straight Connector 13">
            <a:extLst>
              <a:ext uri="{FF2B5EF4-FFF2-40B4-BE49-F238E27FC236}">
                <a16:creationId xmlns:a16="http://schemas.microsoft.com/office/drawing/2014/main" id="{918E1208-2751-F700-91D0-E87E4F683F08}"/>
              </a:ext>
            </a:extLst>
          </p:cNvPr>
          <p:cNvCxnSpPr>
            <a:cxnSpLocks/>
          </p:cNvCxnSpPr>
          <p:nvPr/>
        </p:nvCxnSpPr>
        <p:spPr>
          <a:xfrm>
            <a:off x="-12269" y="1165222"/>
            <a:ext cx="5020997"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4" name="Graphic 30">
            <a:extLst>
              <a:ext uri="{FF2B5EF4-FFF2-40B4-BE49-F238E27FC236}">
                <a16:creationId xmlns:a16="http://schemas.microsoft.com/office/drawing/2014/main" id="{4BBB373D-553E-F671-B7DC-CCA4E6656BED}"/>
              </a:ext>
            </a:extLst>
          </p:cNvPr>
          <p:cNvSpPr/>
          <p:nvPr/>
        </p:nvSpPr>
        <p:spPr>
          <a:xfrm>
            <a:off x="5844068" y="6844118"/>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0" name="TextBox 9">
            <a:extLst>
              <a:ext uri="{FF2B5EF4-FFF2-40B4-BE49-F238E27FC236}">
                <a16:creationId xmlns:a16="http://schemas.microsoft.com/office/drawing/2014/main" id="{E17811A0-D7D2-ECB7-BE7B-B0FD34E1D7D1}"/>
              </a:ext>
            </a:extLst>
          </p:cNvPr>
          <p:cNvSpPr txBox="1"/>
          <p:nvPr/>
        </p:nvSpPr>
        <p:spPr>
          <a:xfrm>
            <a:off x="435679" y="633638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grpSp>
        <p:nvGrpSpPr>
          <p:cNvPr id="25" name="Group 24">
            <a:extLst>
              <a:ext uri="{FF2B5EF4-FFF2-40B4-BE49-F238E27FC236}">
                <a16:creationId xmlns:a16="http://schemas.microsoft.com/office/drawing/2014/main" id="{82C0F7A6-EEC7-F951-04A8-23A239760004}"/>
              </a:ext>
            </a:extLst>
          </p:cNvPr>
          <p:cNvGrpSpPr/>
          <p:nvPr/>
        </p:nvGrpSpPr>
        <p:grpSpPr>
          <a:xfrm>
            <a:off x="634478" y="282199"/>
            <a:ext cx="953258" cy="797926"/>
            <a:chOff x="8130434" y="5055580"/>
            <a:chExt cx="1018347" cy="1051755"/>
          </a:xfrm>
          <a:solidFill>
            <a:srgbClr val="000000"/>
          </a:solidFill>
        </p:grpSpPr>
        <p:grpSp>
          <p:nvGrpSpPr>
            <p:cNvPr id="26" name="Graphic 2">
              <a:extLst>
                <a:ext uri="{FF2B5EF4-FFF2-40B4-BE49-F238E27FC236}">
                  <a16:creationId xmlns:a16="http://schemas.microsoft.com/office/drawing/2014/main" id="{23EB3EC8-DBEB-FFE2-DC53-C93778439250}"/>
                </a:ext>
              </a:extLst>
            </p:cNvPr>
            <p:cNvGrpSpPr/>
            <p:nvPr userDrawn="1"/>
          </p:nvGrpSpPr>
          <p:grpSpPr>
            <a:xfrm>
              <a:off x="8172121" y="5087188"/>
              <a:ext cx="955215" cy="342517"/>
              <a:chOff x="3752168" y="4966655"/>
              <a:chExt cx="955215" cy="342517"/>
            </a:xfrm>
            <a:grpFill/>
          </p:grpSpPr>
          <p:sp>
            <p:nvSpPr>
              <p:cNvPr id="38" name="Freeform 300">
                <a:extLst>
                  <a:ext uri="{FF2B5EF4-FFF2-40B4-BE49-F238E27FC236}">
                    <a16:creationId xmlns:a16="http://schemas.microsoft.com/office/drawing/2014/main" id="{667EA2DE-F77A-7ABD-2A38-E3FB2648CACB}"/>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39" name="Freeform 301">
                <a:extLst>
                  <a:ext uri="{FF2B5EF4-FFF2-40B4-BE49-F238E27FC236}">
                    <a16:creationId xmlns:a16="http://schemas.microsoft.com/office/drawing/2014/main" id="{D181B795-6A55-34C4-725F-27F785ECDD0B}"/>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40" name="Freeform 302">
                <a:extLst>
                  <a:ext uri="{FF2B5EF4-FFF2-40B4-BE49-F238E27FC236}">
                    <a16:creationId xmlns:a16="http://schemas.microsoft.com/office/drawing/2014/main" id="{F29A0F1E-3E55-8B49-B03F-B030E51BFF86}"/>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27" name="Freeform 289">
              <a:extLst>
                <a:ext uri="{FF2B5EF4-FFF2-40B4-BE49-F238E27FC236}">
                  <a16:creationId xmlns:a16="http://schemas.microsoft.com/office/drawing/2014/main" id="{2EBA1089-9FA1-A929-FF42-290D0E45CA80}"/>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28" name="Freeform 290">
              <a:extLst>
                <a:ext uri="{FF2B5EF4-FFF2-40B4-BE49-F238E27FC236}">
                  <a16:creationId xmlns:a16="http://schemas.microsoft.com/office/drawing/2014/main" id="{D9468214-F260-931F-7055-DEC8D5FCC9FC}"/>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29" name="Freeform 291">
              <a:extLst>
                <a:ext uri="{FF2B5EF4-FFF2-40B4-BE49-F238E27FC236}">
                  <a16:creationId xmlns:a16="http://schemas.microsoft.com/office/drawing/2014/main" id="{422F7FE7-28D1-6296-4DC2-F63D3F2CC1A0}"/>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30" name="Freeform 292">
              <a:extLst>
                <a:ext uri="{FF2B5EF4-FFF2-40B4-BE49-F238E27FC236}">
                  <a16:creationId xmlns:a16="http://schemas.microsoft.com/office/drawing/2014/main" id="{B04CD2AA-EE3D-3576-CA56-385F89363EF7}"/>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31" name="Freeform 293">
              <a:extLst>
                <a:ext uri="{FF2B5EF4-FFF2-40B4-BE49-F238E27FC236}">
                  <a16:creationId xmlns:a16="http://schemas.microsoft.com/office/drawing/2014/main" id="{A5110A22-E6DF-3C3D-145D-FE2371C6A1CE}"/>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32" name="Freeform 294">
              <a:extLst>
                <a:ext uri="{FF2B5EF4-FFF2-40B4-BE49-F238E27FC236}">
                  <a16:creationId xmlns:a16="http://schemas.microsoft.com/office/drawing/2014/main" id="{78ACF424-EDEE-DEC9-F564-6FABB7CFACE6}"/>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33" name="Freeform 295">
              <a:extLst>
                <a:ext uri="{FF2B5EF4-FFF2-40B4-BE49-F238E27FC236}">
                  <a16:creationId xmlns:a16="http://schemas.microsoft.com/office/drawing/2014/main" id="{EC699488-7D12-3B3F-F2C7-C291E112208C}"/>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34" name="Freeform 296">
              <a:extLst>
                <a:ext uri="{FF2B5EF4-FFF2-40B4-BE49-F238E27FC236}">
                  <a16:creationId xmlns:a16="http://schemas.microsoft.com/office/drawing/2014/main" id="{D06340C1-C4A7-5C23-4430-70E5D7C9B9F0}"/>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35" name="Freeform 297">
              <a:extLst>
                <a:ext uri="{FF2B5EF4-FFF2-40B4-BE49-F238E27FC236}">
                  <a16:creationId xmlns:a16="http://schemas.microsoft.com/office/drawing/2014/main" id="{179FA000-4B6F-B56B-C04D-43D2C88BAEBC}"/>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36" name="Freeform 298">
              <a:extLst>
                <a:ext uri="{FF2B5EF4-FFF2-40B4-BE49-F238E27FC236}">
                  <a16:creationId xmlns:a16="http://schemas.microsoft.com/office/drawing/2014/main" id="{AAF94198-08C8-F29B-B1E2-B78AC3FE868C}"/>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37" name="Freeform 299">
              <a:extLst>
                <a:ext uri="{FF2B5EF4-FFF2-40B4-BE49-F238E27FC236}">
                  <a16:creationId xmlns:a16="http://schemas.microsoft.com/office/drawing/2014/main" id="{07F2B1D5-50A2-0402-BDAF-AB2321540651}"/>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16" name="Picture Placeholder 15">
            <a:extLst>
              <a:ext uri="{FF2B5EF4-FFF2-40B4-BE49-F238E27FC236}">
                <a16:creationId xmlns:a16="http://schemas.microsoft.com/office/drawing/2014/main" id="{D7AEA952-8509-4C76-AC89-D767D8B5DD60}"/>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
        <p:nvSpPr>
          <p:cNvPr id="15" name="Freeform 14">
            <a:extLst>
              <a:ext uri="{FF2B5EF4-FFF2-40B4-BE49-F238E27FC236}">
                <a16:creationId xmlns:a16="http://schemas.microsoft.com/office/drawing/2014/main" id="{660930F1-D37F-2E2C-D4A6-8D02B767C9F1}"/>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Tree>
    <p:extLst>
      <p:ext uri="{BB962C8B-B14F-4D97-AF65-F5344CB8AC3E}">
        <p14:creationId xmlns:p14="http://schemas.microsoft.com/office/powerpoint/2010/main" val="1870873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D676F-1E5D-99FB-FA12-B57BE53A693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19A8074-1D62-A4C4-BA09-4E05F1B5E437}"/>
              </a:ext>
            </a:extLst>
          </p:cNvPr>
          <p:cNvSpPr>
            <a:spLocks noGrp="1"/>
          </p:cNvSpPr>
          <p:nvPr>
            <p:ph type="body" sz="quarter" idx="32"/>
          </p:nvPr>
        </p:nvSpPr>
        <p:spPr>
          <a:xfrm>
            <a:off x="3883745" y="308983"/>
            <a:ext cx="3270634" cy="4069540"/>
          </a:xfrm>
        </p:spPr>
        <p:txBody>
          <a:bodyPr/>
          <a:lstStyle/>
          <a:p>
            <a:pPr>
              <a:lnSpc>
                <a:spcPct val="100000"/>
              </a:lnSpc>
            </a:pPr>
            <a:r>
              <a:rPr lang="en-IE">
                <a:latin typeface="Calibri"/>
                <a:ea typeface="Open Sans"/>
                <a:cs typeface="Calibri"/>
              </a:rPr>
              <a:t>Með því að fylgjast með og kanna nýjar straumar í borgarferðaþjónustu og helstu hagsmunaaðila í samhengi Leeuwarden og </a:t>
            </a:r>
            <a:r>
              <a:rPr lang="en-IE" err="1">
                <a:latin typeface="Calibri"/>
                <a:ea typeface="Open Sans"/>
                <a:cs typeface="Calibri"/>
              </a:rPr>
              <a:t>Fryslan </a:t>
            </a:r>
            <a:r>
              <a:rPr lang="en-IE">
                <a:latin typeface="Calibri"/>
                <a:ea typeface="Open Sans"/>
                <a:cs typeface="Calibri"/>
              </a:rPr>
              <a:t>er kannaður möguleiki á nýjum samstarfs- og samvinnutækifærum og stofnað víðara net. Safna og deila bestu starfsháttum á sviði borgarferðaþjónustu og alþjóðlegra háskólaheimila gerir kleift að skapa nýja </a:t>
            </a:r>
            <a:r>
              <a:rPr lang="en-IE" err="1">
                <a:latin typeface="Calibri"/>
                <a:ea typeface="Open Sans"/>
                <a:cs typeface="Calibri"/>
              </a:rPr>
              <a:t>þekkingu </a:t>
            </a:r>
            <a:r>
              <a:rPr lang="en-IE">
                <a:latin typeface="Calibri"/>
                <a:ea typeface="Open Sans"/>
                <a:cs typeface="Calibri"/>
              </a:rPr>
              <a:t>og möguleika. Þannig leggur Alibi Hostel grunninn að því að verða vettvangur fyrir smáviðburði, lestrarhátíðir, sýningar sem og matarlistarupplifanir. </a:t>
            </a:r>
            <a:endParaRPr lang="en-IE"/>
          </a:p>
        </p:txBody>
      </p:sp>
      <p:sp>
        <p:nvSpPr>
          <p:cNvPr id="12" name="Text Placeholder 11">
            <a:extLst>
              <a:ext uri="{FF2B5EF4-FFF2-40B4-BE49-F238E27FC236}">
                <a16:creationId xmlns:a16="http://schemas.microsoft.com/office/drawing/2014/main" id="{6C551238-1306-61EF-5F66-C7BDCAD7CD3E}"/>
              </a:ext>
            </a:extLst>
          </p:cNvPr>
          <p:cNvSpPr>
            <a:spLocks noGrp="1"/>
          </p:cNvSpPr>
          <p:nvPr>
            <p:ph type="body" sz="quarter" idx="36"/>
          </p:nvPr>
        </p:nvSpPr>
        <p:spPr>
          <a:xfrm>
            <a:off x="969058" y="98939"/>
            <a:ext cx="3141465" cy="893265"/>
          </a:xfrm>
        </p:spPr>
        <p:txBody>
          <a:bodyPr/>
          <a:lstStyle/>
          <a:p>
            <a:r>
              <a:rPr lang="en-US" dirty="0">
                <a:latin typeface="Calibri"/>
                <a:ea typeface="Open Sans"/>
                <a:cs typeface="Calibri"/>
              </a:rPr>
              <a:t>LAUSN</a:t>
            </a:r>
            <a:endParaRPr lang="en-US" dirty="0"/>
          </a:p>
        </p:txBody>
      </p:sp>
      <p:sp>
        <p:nvSpPr>
          <p:cNvPr id="14" name="Text Placeholder 13">
            <a:extLst>
              <a:ext uri="{FF2B5EF4-FFF2-40B4-BE49-F238E27FC236}">
                <a16:creationId xmlns:a16="http://schemas.microsoft.com/office/drawing/2014/main" id="{310E23D6-23E6-30CC-1F1C-91BB95097A85}"/>
              </a:ext>
            </a:extLst>
          </p:cNvPr>
          <p:cNvSpPr>
            <a:spLocks noGrp="1"/>
          </p:cNvSpPr>
          <p:nvPr>
            <p:ph type="body" sz="quarter" idx="40"/>
          </p:nvPr>
        </p:nvSpPr>
        <p:spPr/>
        <p:txBody>
          <a:bodyPr/>
          <a:lstStyle/>
          <a:p>
            <a:r>
              <a:rPr lang="en-US"/>
              <a:t>"Að vakna einn í ókunnum bæ er einn af ánægjulegustu tilfinningum í heiminum." — Freya Stark</a:t>
            </a:r>
          </a:p>
        </p:txBody>
      </p:sp>
      <p:sp>
        <p:nvSpPr>
          <p:cNvPr id="2" name="Text Placeholder 1">
            <a:extLst>
              <a:ext uri="{FF2B5EF4-FFF2-40B4-BE49-F238E27FC236}">
                <a16:creationId xmlns:a16="http://schemas.microsoft.com/office/drawing/2014/main" id="{89E52059-51E3-FE92-F567-14BD211A012E}"/>
              </a:ext>
            </a:extLst>
          </p:cNvPr>
          <p:cNvSpPr>
            <a:spLocks noGrp="1"/>
          </p:cNvSpPr>
          <p:nvPr>
            <p:ph type="body" sz="quarter" idx="65"/>
          </p:nvPr>
        </p:nvSpPr>
        <p:spPr/>
        <p:txBody>
          <a:bodyPr/>
          <a:lstStyle/>
          <a:p>
            <a:r>
              <a:rPr lang="en-GB"/>
              <a:t>Mynd: </a:t>
            </a:r>
            <a:r>
              <a:rPr lang="fr-FR"/>
              <a:t>Alibi </a:t>
            </a:r>
            <a:r>
              <a:rPr lang="fr-FR" err="1"/>
              <a:t>Hostel</a:t>
            </a:r>
            <a:r>
              <a:rPr lang="fr-FR"/>
              <a:t>, </a:t>
            </a:r>
            <a:r>
              <a:rPr lang="fr-FR" err="1"/>
              <a:t>Niðurlönd</a:t>
            </a:r>
            <a:endParaRPr lang="en-GB"/>
          </a:p>
        </p:txBody>
      </p:sp>
      <p:sp>
        <p:nvSpPr>
          <p:cNvPr id="18" name="Freeform 17">
            <a:extLst>
              <a:ext uri="{FF2B5EF4-FFF2-40B4-BE49-F238E27FC236}">
                <a16:creationId xmlns:a16="http://schemas.microsoft.com/office/drawing/2014/main" id="{8A046236-A619-E012-C5D5-C0097572A5B2}"/>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FD7B0CD5-3F47-C804-55BE-F01D3661C6F4}"/>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33</a:t>
            </a:fld>
            <a:endParaRPr lang="fr-CA"/>
          </a:p>
        </p:txBody>
      </p:sp>
      <p:sp>
        <p:nvSpPr>
          <p:cNvPr id="6" name="Text Placeholder 11">
            <a:extLst>
              <a:ext uri="{FF2B5EF4-FFF2-40B4-BE49-F238E27FC236}">
                <a16:creationId xmlns:a16="http://schemas.microsoft.com/office/drawing/2014/main" id="{89B19DBA-3F06-4A45-06A3-29929ACC5523}"/>
              </a:ext>
            </a:extLst>
          </p:cNvPr>
          <p:cNvSpPr txBox="1">
            <a:spLocks/>
          </p:cNvSpPr>
          <p:nvPr/>
        </p:nvSpPr>
        <p:spPr>
          <a:xfrm>
            <a:off x="5021629" y="3838730"/>
            <a:ext cx="3141465" cy="385564"/>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solidFill>
                  <a:srgbClr val="EC7C69"/>
                </a:solidFill>
              </a:rPr>
              <a:t>Niðurstaða</a:t>
            </a:r>
          </a:p>
        </p:txBody>
      </p:sp>
      <p:cxnSp>
        <p:nvCxnSpPr>
          <p:cNvPr id="7" name="Straight Connector 6">
            <a:extLst>
              <a:ext uri="{FF2B5EF4-FFF2-40B4-BE49-F238E27FC236}">
                <a16:creationId xmlns:a16="http://schemas.microsoft.com/office/drawing/2014/main" id="{67DBC371-C2C2-1B15-5597-18AC53AC667C}"/>
              </a:ext>
            </a:extLst>
          </p:cNvPr>
          <p:cNvCxnSpPr>
            <a:cxnSpLocks/>
          </p:cNvCxnSpPr>
          <p:nvPr/>
        </p:nvCxnSpPr>
        <p:spPr>
          <a:xfrm>
            <a:off x="4012442" y="4601211"/>
            <a:ext cx="3265986" cy="0"/>
          </a:xfrm>
          <a:prstGeom prst="line">
            <a:avLst/>
          </a:prstGeom>
          <a:ln w="22225">
            <a:solidFill>
              <a:srgbClr val="EC7C69"/>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63568565-4B00-56F4-B5DE-DA68555B73E9}"/>
              </a:ext>
            </a:extLst>
          </p:cNvPr>
          <p:cNvSpPr txBox="1">
            <a:spLocks/>
          </p:cNvSpPr>
          <p:nvPr/>
        </p:nvSpPr>
        <p:spPr>
          <a:xfrm>
            <a:off x="3990504" y="4746793"/>
            <a:ext cx="3462906" cy="406954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IE" sz="1800" cap="all">
                <a:solidFill>
                  <a:srgbClr val="EC7C69"/>
                </a:solidFill>
                <a:latin typeface="Calibri"/>
                <a:cs typeface="Calibri"/>
              </a:rPr>
              <a:t>Aukin sýnileiki og víðtækara úrval upplifana fyrir gesti</a:t>
            </a:r>
          </a:p>
          <a:p>
            <a:pPr>
              <a:lnSpc>
                <a:spcPct val="100000"/>
              </a:lnSpc>
            </a:pPr>
            <a:endParaRPr lang="en-IE">
              <a:latin typeface="Calibri"/>
              <a:ea typeface="Open Sans"/>
              <a:cs typeface="Calibri"/>
            </a:endParaRPr>
          </a:p>
          <a:p>
            <a:pPr>
              <a:lnSpc>
                <a:spcPct val="100000"/>
              </a:lnSpc>
            </a:pPr>
            <a:r>
              <a:rPr lang="en-IE">
                <a:latin typeface="Calibri"/>
                <a:ea typeface="Open Sans"/>
                <a:cs typeface="Calibri"/>
              </a:rPr>
              <a:t>Með því að stækka net mögulegra samstarfsaðila á lands- og alþjóðavettvangi öðlast Alibi Hostel aukna sýnileika og betri stöðu. Með því skapar það í sameiningu nýstárlega mat- og menningarupplifanir sem bjóðast gestum gistiheimilisins sem og gestum </a:t>
            </a:r>
            <a:r>
              <a:rPr lang="en-IE" err="1">
                <a:latin typeface="Calibri"/>
                <a:ea typeface="Open Sans"/>
                <a:cs typeface="Calibri"/>
              </a:rPr>
              <a:t>Blockhuispoort</a:t>
            </a:r>
            <a:r>
              <a:rPr lang="en-IE">
                <a:latin typeface="Calibri"/>
                <a:ea typeface="Open Sans"/>
                <a:cs typeface="Calibri"/>
              </a:rPr>
              <a:t>, íbúum Leeuwarden og nemendum.</a:t>
            </a:r>
          </a:p>
        </p:txBody>
      </p:sp>
      <p:cxnSp>
        <p:nvCxnSpPr>
          <p:cNvPr id="10" name="Straight Connector 9">
            <a:extLst>
              <a:ext uri="{FF2B5EF4-FFF2-40B4-BE49-F238E27FC236}">
                <a16:creationId xmlns:a16="http://schemas.microsoft.com/office/drawing/2014/main" id="{378EF191-23F6-4246-41E3-72580A2CB8CD}"/>
              </a:ext>
            </a:extLst>
          </p:cNvPr>
          <p:cNvCxnSpPr>
            <a:cxnSpLocks/>
          </p:cNvCxnSpPr>
          <p:nvPr/>
        </p:nvCxnSpPr>
        <p:spPr>
          <a:xfrm>
            <a:off x="295794" y="9198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95E2542-C60A-C8BD-86A7-437E584AA640}"/>
              </a:ext>
            </a:extLst>
          </p:cNvPr>
          <p:cNvSpPr txBox="1"/>
          <p:nvPr/>
        </p:nvSpPr>
        <p:spPr>
          <a:xfrm>
            <a:off x="229690" y="6144636"/>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textann</a:t>
            </a:r>
          </a:p>
        </p:txBody>
      </p:sp>
      <p:sp>
        <p:nvSpPr>
          <p:cNvPr id="19" name="TextBox 18">
            <a:extLst>
              <a:ext uri="{FF2B5EF4-FFF2-40B4-BE49-F238E27FC236}">
                <a16:creationId xmlns:a16="http://schemas.microsoft.com/office/drawing/2014/main" id="{FCAD741B-99FC-9FAC-A82B-A09BF7E4BFF8}"/>
              </a:ext>
            </a:extLst>
          </p:cNvPr>
          <p:cNvSpPr txBox="1"/>
          <p:nvPr/>
        </p:nvSpPr>
        <p:spPr>
          <a:xfrm>
            <a:off x="361874" y="1077536"/>
            <a:ext cx="3367872" cy="646331"/>
          </a:xfrm>
          <a:prstGeom prst="rect">
            <a:avLst/>
          </a:prstGeom>
          <a:noFill/>
        </p:spPr>
        <p:txBody>
          <a:bodyPr wrap="square" lIns="91440" tIns="45720" rIns="91440" bIns="45720" rtlCol="0" anchor="t">
            <a:spAutoFit/>
          </a:bodyPr>
          <a:lstStyle/>
          <a:p>
            <a:r>
              <a:rPr lang="en-IE">
                <a:solidFill>
                  <a:schemeClr val="bg1"/>
                </a:solidFill>
                <a:latin typeface="Calibri"/>
                <a:cs typeface="Calibri"/>
              </a:rPr>
              <a:t>AUKIN SAMSTARFSAMBÖND OG SAMVINNA  </a:t>
            </a:r>
            <a:endParaRPr lang="en-IE">
              <a:solidFill>
                <a:schemeClr val="bg1"/>
              </a:solidFill>
            </a:endParaRPr>
          </a:p>
        </p:txBody>
      </p:sp>
      <p:grpSp>
        <p:nvGrpSpPr>
          <p:cNvPr id="4" name="Group 3">
            <a:extLst>
              <a:ext uri="{FF2B5EF4-FFF2-40B4-BE49-F238E27FC236}">
                <a16:creationId xmlns:a16="http://schemas.microsoft.com/office/drawing/2014/main" id="{48FB1E8F-19C9-5B6B-71F2-9C5944AD5918}"/>
              </a:ext>
            </a:extLst>
          </p:cNvPr>
          <p:cNvGrpSpPr/>
          <p:nvPr/>
        </p:nvGrpSpPr>
        <p:grpSpPr>
          <a:xfrm>
            <a:off x="361874" y="116201"/>
            <a:ext cx="695991" cy="650235"/>
            <a:chOff x="8736336" y="773976"/>
            <a:chExt cx="925001" cy="925018"/>
          </a:xfrm>
        </p:grpSpPr>
        <p:grpSp>
          <p:nvGrpSpPr>
            <p:cNvPr id="5" name="Graphic 2">
              <a:extLst>
                <a:ext uri="{FF2B5EF4-FFF2-40B4-BE49-F238E27FC236}">
                  <a16:creationId xmlns:a16="http://schemas.microsoft.com/office/drawing/2014/main" id="{EA3D8905-311A-47DD-F912-DFF1A8A48827}"/>
                </a:ext>
              </a:extLst>
            </p:cNvPr>
            <p:cNvGrpSpPr/>
            <p:nvPr/>
          </p:nvGrpSpPr>
          <p:grpSpPr>
            <a:xfrm>
              <a:off x="8736336" y="773976"/>
              <a:ext cx="925001" cy="925018"/>
              <a:chOff x="8736336" y="773976"/>
              <a:chExt cx="925001" cy="925018"/>
            </a:xfrm>
            <a:solidFill>
              <a:srgbClr val="010101"/>
            </a:solidFill>
          </p:grpSpPr>
          <p:sp>
            <p:nvSpPr>
              <p:cNvPr id="15" name="Freeform 306">
                <a:extLst>
                  <a:ext uri="{FF2B5EF4-FFF2-40B4-BE49-F238E27FC236}">
                    <a16:creationId xmlns:a16="http://schemas.microsoft.com/office/drawing/2014/main" id="{E840EB99-CB3B-F65A-0F39-18D5DA53F520}"/>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07">
                <a:extLst>
                  <a:ext uri="{FF2B5EF4-FFF2-40B4-BE49-F238E27FC236}">
                    <a16:creationId xmlns:a16="http://schemas.microsoft.com/office/drawing/2014/main" id="{596D9681-252D-3E14-811B-D1FC39C87F60}"/>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08">
                <a:extLst>
                  <a:ext uri="{FF2B5EF4-FFF2-40B4-BE49-F238E27FC236}">
                    <a16:creationId xmlns:a16="http://schemas.microsoft.com/office/drawing/2014/main" id="{58C34BBA-5771-9C4B-B5CE-507221DA8CBA}"/>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09">
                <a:extLst>
                  <a:ext uri="{FF2B5EF4-FFF2-40B4-BE49-F238E27FC236}">
                    <a16:creationId xmlns:a16="http://schemas.microsoft.com/office/drawing/2014/main" id="{C80792E8-6E9C-B08B-96C2-C6933FF13CA5}"/>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10">
                <a:extLst>
                  <a:ext uri="{FF2B5EF4-FFF2-40B4-BE49-F238E27FC236}">
                    <a16:creationId xmlns:a16="http://schemas.microsoft.com/office/drawing/2014/main" id="{7A7F0DA5-FF38-70CC-56F3-1449C89572D9}"/>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11">
                <a:extLst>
                  <a:ext uri="{FF2B5EF4-FFF2-40B4-BE49-F238E27FC236}">
                    <a16:creationId xmlns:a16="http://schemas.microsoft.com/office/drawing/2014/main" id="{CC4695A9-B0B5-3D29-ACE9-10CCEF65A93F}"/>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12">
                <a:extLst>
                  <a:ext uri="{FF2B5EF4-FFF2-40B4-BE49-F238E27FC236}">
                    <a16:creationId xmlns:a16="http://schemas.microsoft.com/office/drawing/2014/main" id="{0075B57E-EAA2-2544-D16E-AD5FE913DF77}"/>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Freeform 304">
              <a:extLst>
                <a:ext uri="{FF2B5EF4-FFF2-40B4-BE49-F238E27FC236}">
                  <a16:creationId xmlns:a16="http://schemas.microsoft.com/office/drawing/2014/main" id="{2B7D0593-C45D-FF2C-9D20-78BD9FD613B7}"/>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5">
              <a:extLst>
                <a:ext uri="{FF2B5EF4-FFF2-40B4-BE49-F238E27FC236}">
                  <a16:creationId xmlns:a16="http://schemas.microsoft.com/office/drawing/2014/main" id="{DE035DC1-3BE3-4F90-475A-BFC19D6F707C}"/>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Freeform 301">
            <a:extLst>
              <a:ext uri="{FF2B5EF4-FFF2-40B4-BE49-F238E27FC236}">
                <a16:creationId xmlns:a16="http://schemas.microsoft.com/office/drawing/2014/main" id="{E64950EF-233E-5E02-4BD3-5E7A8F99B712}"/>
              </a:ext>
            </a:extLst>
          </p:cNvPr>
          <p:cNvSpPr/>
          <p:nvPr/>
        </p:nvSpPr>
        <p:spPr>
          <a:xfrm>
            <a:off x="4089442" y="3645401"/>
            <a:ext cx="932187"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E96751"/>
          </a:solidFill>
          <a:ln w="3074" cap="flat">
            <a:noFill/>
            <a:prstDash val="solid"/>
            <a:miter/>
          </a:ln>
        </p:spPr>
        <p:txBody>
          <a:bodyPr rtlCol="0" anchor="ctr"/>
          <a:lstStyle/>
          <a:p>
            <a:endParaRPr lang="en-US"/>
          </a:p>
        </p:txBody>
      </p:sp>
      <p:pic>
        <p:nvPicPr>
          <p:cNvPr id="30" name="Picture Placeholder 29">
            <a:extLst>
              <a:ext uri="{FF2B5EF4-FFF2-40B4-BE49-F238E27FC236}">
                <a16:creationId xmlns:a16="http://schemas.microsoft.com/office/drawing/2014/main" id="{F9E21868-3678-40BA-B2D9-C25C3C1971FE}"/>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852150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45488" y="1248785"/>
            <a:ext cx="3189987" cy="1118586"/>
          </a:xfrm>
        </p:spPr>
        <p:txBody>
          <a:bodyPr/>
          <a:lstStyle/>
          <a:p>
            <a:r>
              <a:rPr lang="en-IE" sz="1800">
                <a:latin typeface="Calibri"/>
                <a:ea typeface="Open Sans"/>
                <a:cs typeface="Calibri"/>
              </a:rPr>
              <a:t>Innleiðing sjálfbærnimarkmiða Sameinuðu þjóðanna</a:t>
            </a:r>
            <a:endParaRPr lang="en-IE" sz="1800"/>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0" y="466450"/>
            <a:ext cx="4339772" cy="385564"/>
          </a:xfrm>
        </p:spPr>
        <p:txBody>
          <a:bodyPr/>
          <a:lstStyle/>
          <a:p>
            <a:r>
              <a:rPr lang="en-US" sz="3200" dirty="0">
                <a:latin typeface="Calibri"/>
                <a:ea typeface="Open Sans"/>
                <a:cs typeface="Calibri"/>
              </a:rPr>
              <a:t>ALIBI FARFUGLAHEIMILI</a:t>
            </a:r>
            <a:endParaRPr lang="en-US" sz="3200" dirty="0"/>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pic>
        <p:nvPicPr>
          <p:cNvPr id="67" name="Picture 66" descr="A yellow rectangular sign with white text&#10;&#10;Description automatically generated">
            <a:extLst>
              <a:ext uri="{FF2B5EF4-FFF2-40B4-BE49-F238E27FC236}">
                <a16:creationId xmlns:a16="http://schemas.microsoft.com/office/drawing/2014/main" id="{FEB29B83-0AB7-5429-E4DA-4E5CAECF7C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2938" y="2978288"/>
            <a:ext cx="1188154" cy="1188154"/>
          </a:xfrm>
          <a:prstGeom prst="rect">
            <a:avLst/>
          </a:prstGeom>
        </p:spPr>
      </p:pic>
      <p:sp>
        <p:nvSpPr>
          <p:cNvPr id="3" name="Rectangle 2">
            <a:extLst>
              <a:ext uri="{FF2B5EF4-FFF2-40B4-BE49-F238E27FC236}">
                <a16:creationId xmlns:a16="http://schemas.microsoft.com/office/drawing/2014/main" id="{003DB788-A808-4D9A-83EC-5C064076BCE3}"/>
              </a:ext>
            </a:extLst>
          </p:cNvPr>
          <p:cNvSpPr/>
          <p:nvPr/>
        </p:nvSpPr>
        <p:spPr>
          <a:xfrm>
            <a:off x="396993" y="4423818"/>
            <a:ext cx="6676907" cy="5693866"/>
          </a:xfrm>
          <a:prstGeom prst="rect">
            <a:avLst/>
          </a:prstGeom>
        </p:spPr>
        <p:txBody>
          <a:bodyPr wrap="square">
            <a:spAutoFit/>
          </a:bodyPr>
          <a:lstStyle/>
          <a:p>
            <a:r>
              <a:rPr lang="en-US" sz="1400"/>
              <a:t>Alibi Hostel í Leeuwarden samræmist nokkrum markmiðum Sameinuðu þjóðanna um sjálfbæra þróun (SDG), einkum </a:t>
            </a:r>
            <a:r>
              <a:rPr lang="en-US" sz="1400" b="1"/>
              <a:t>SDG 11: Sjálfbærar borgir og samfélög</a:t>
            </a:r>
            <a:r>
              <a:rPr lang="en-US" sz="1400"/>
              <a:t>, </a:t>
            </a:r>
            <a:r>
              <a:rPr lang="en-US" sz="1400" b="1"/>
              <a:t>SDG 12: Ábyrg neysla og framleiðsla </a:t>
            </a:r>
            <a:r>
              <a:rPr lang="en-US" sz="1400"/>
              <a:t>og </a:t>
            </a:r>
            <a:r>
              <a:rPr lang="en-US" sz="1400" b="1"/>
              <a:t>SDG 17: Samstarf um markmiðin</a:t>
            </a:r>
            <a:r>
              <a:rPr lang="en-US" sz="1400"/>
              <a:t>. Með því að umbreyta 19. aldar fangelsi í líflegt borgarhótel innan Blokhuispoort-flóksins styður Alibi Hostel </a:t>
            </a:r>
            <a:r>
              <a:rPr lang="en-US" sz="1400" b="1"/>
              <a:t>markmið 11 </a:t>
            </a:r>
            <a:r>
              <a:rPr lang="en-US" sz="1400"/>
              <a:t>um sjálfbærar borgir og samfélög með því að stuðla að sjálfbærri borgarþróun og varðveita menningararfleifð. Þetta verkefni um endurnýtingu endurvekur sögulegan stað í hjarta Leeuwarden og umbreytir honum í fjölnota miðstöð sem fagnar staðbundinni arfleifð og hvetur til og stuðlar að þátttöku samfélagsins. Einstaka staðsetning hótelsins hvetur alþjóðlega ferðamenn til að kynnast sögu borgarinnar á sama tíma og það styður staðbundið efnahagslíf með samvinnu við nærliggjandi fyrirtæki, handverksfólk og menntastofnanir.</a:t>
            </a:r>
          </a:p>
          <a:p>
            <a:endParaRPr lang="en-US" sz="1400"/>
          </a:p>
          <a:p>
            <a:r>
              <a:rPr lang="en-US" sz="1400"/>
              <a:t>Ennfremur endurspeglast </a:t>
            </a:r>
            <a:r>
              <a:rPr lang="en-US" sz="1400" b="1"/>
              <a:t>markmið 12 </a:t>
            </a:r>
            <a:r>
              <a:rPr lang="en-US" sz="1400"/>
              <a:t>í nálgun háskjólsins á ábyrga ferðaþjónustu. Með því að endurnýja frekar en rífa núverandi byggingu </a:t>
            </a:r>
            <a:r>
              <a:rPr lang="en-US" sz="1400" err="1"/>
              <a:t>dregur</a:t>
            </a:r>
            <a:r>
              <a:rPr lang="en-US" sz="1400"/>
              <a:t> Alibi Hostel </a:t>
            </a:r>
            <a:r>
              <a:rPr lang="en-US" sz="1400" err="1"/>
              <a:t>úr </a:t>
            </a:r>
            <a:r>
              <a:rPr lang="en-US" sz="1400"/>
              <a:t>úrgangi og auðlindanotkun og endurspeglar meginreglur hringhagkerfis og sjálfbærrar framleiðslu. Skuldbinding háskjólsins til að skapa menningar- og matarupplifanir, í samstarfi við staðbundna frumkvöðla og lykilaðila, undirstrikar skuldbindingu þess við ábyrga ferðaþjónustuhætti sem gagnast bæði gestum og heimamönnum. Að lokum samræmist áhersla Alibi Hostel á að byggja upp samstarf til að auka framboð og sýnileika </a:t>
            </a:r>
            <a:r>
              <a:rPr lang="en-US" sz="1400" b="1"/>
              <a:t>markmiði 17 </a:t>
            </a:r>
            <a:r>
              <a:rPr lang="en-US" sz="1400"/>
              <a:t>um </a:t>
            </a:r>
            <a:r>
              <a:rPr lang="en-US" sz="1400" b="1"/>
              <a:t>samstarf</a:t>
            </a:r>
            <a:r>
              <a:rPr lang="en-US" sz="1400"/>
              <a:t>. Með samstarfi við fyrirtæki á staðnum, menningarstofnanir og NHL Stenden háskólann fyrir hagnýtar vísindi eykur gistiheimilið ekki aðeins þjónustu sína heldur styrkir einnig ferðamannakerfi svæðisins, sem stuðlar að þekkingarskiptum og samfélagsþoli. Þessi áhersla á samstarf gerir Alibi Hostel kleift að bjóða ferðalöngum ríkari og merkingaríkari upplifun á sama tíma og það leggur virkan sess í menningar- og efnahagskerfi Leeuwarden.</a:t>
            </a:r>
          </a:p>
          <a:p>
            <a:endParaRPr lang="en-IE" sz="1400"/>
          </a:p>
        </p:txBody>
      </p:sp>
      <p:pic>
        <p:nvPicPr>
          <p:cNvPr id="5" name="Picture 4">
            <a:extLst>
              <a:ext uri="{FF2B5EF4-FFF2-40B4-BE49-F238E27FC236}">
                <a16:creationId xmlns:a16="http://schemas.microsoft.com/office/drawing/2014/main" id="{7B315B4F-7557-4202-A90F-3B3CEA0C6D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6158" y="2978288"/>
            <a:ext cx="1188000" cy="1188000"/>
          </a:xfrm>
          <a:prstGeom prst="rect">
            <a:avLst/>
          </a:prstGeom>
        </p:spPr>
      </p:pic>
      <p:pic>
        <p:nvPicPr>
          <p:cNvPr id="4" name="Picture 3">
            <a:extLst>
              <a:ext uri="{FF2B5EF4-FFF2-40B4-BE49-F238E27FC236}">
                <a16:creationId xmlns:a16="http://schemas.microsoft.com/office/drawing/2014/main" id="{297648E6-5954-42B1-8B98-6074710B78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132" y="2978288"/>
            <a:ext cx="1188000" cy="1188000"/>
          </a:xfrm>
          <a:prstGeom prst="rect">
            <a:avLst/>
          </a:prstGeom>
        </p:spPr>
      </p:pic>
    </p:spTree>
    <p:extLst>
      <p:ext uri="{BB962C8B-B14F-4D97-AF65-F5344CB8AC3E}">
        <p14:creationId xmlns:p14="http://schemas.microsoft.com/office/powerpoint/2010/main" val="1690667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67242-8A48-C17B-AC40-A403D224BF3A}"/>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D654E6F-4E2A-4259-B756-5AA8A7EA0565}"/>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a:stretch>
            <a:fillRect/>
          </a:stretch>
        </p:blipFill>
        <p:spPr/>
      </p:pic>
      <p:sp>
        <p:nvSpPr>
          <p:cNvPr id="22" name="Rectangle 21">
            <a:extLst>
              <a:ext uri="{FF2B5EF4-FFF2-40B4-BE49-F238E27FC236}">
                <a16:creationId xmlns:a16="http://schemas.microsoft.com/office/drawing/2014/main" id="{2DDED735-566D-A325-5A21-54BDBA1F0B35}"/>
              </a:ext>
            </a:extLst>
          </p:cNvPr>
          <p:cNvSpPr/>
          <p:nvPr/>
        </p:nvSpPr>
        <p:spPr>
          <a:xfrm>
            <a:off x="-25710" y="6289985"/>
            <a:ext cx="7826991" cy="461772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AC8C4B98-0325-6BB6-6580-561447FFD65F}"/>
              </a:ext>
            </a:extLst>
          </p:cNvPr>
          <p:cNvSpPr>
            <a:spLocks noGrp="1"/>
          </p:cNvSpPr>
          <p:nvPr>
            <p:ph type="body" sz="quarter" idx="32"/>
          </p:nvPr>
        </p:nvSpPr>
        <p:spPr>
          <a:xfrm>
            <a:off x="386587" y="6465370"/>
            <a:ext cx="7094210" cy="2787212"/>
          </a:xfrm>
        </p:spPr>
        <p:txBody>
          <a:bodyPr/>
          <a:lstStyle/>
          <a:p>
            <a:pPr>
              <a:lnSpc>
                <a:spcPct val="100000"/>
              </a:lnSpc>
            </a:pPr>
            <a:r>
              <a:rPr lang="en-US" sz="4000" b="1">
                <a:solidFill>
                  <a:schemeClr val="bg1"/>
                </a:solidFill>
                <a:latin typeface="Calibri"/>
                <a:ea typeface="Calibri"/>
                <a:cs typeface="Calibri"/>
              </a:rPr>
              <a:t>Myndavél til suðurs</a:t>
            </a:r>
            <a:endParaRPr lang="en-US" sz="4000" b="1">
              <a:solidFill>
                <a:schemeClr val="bg1"/>
              </a:solidFill>
            </a:endParaRPr>
          </a:p>
          <a:p>
            <a:pPr marL="0" indent="0">
              <a:lnSpc>
                <a:spcPct val="100000"/>
              </a:lnSpc>
              <a:buNone/>
            </a:pPr>
            <a:r>
              <a:rPr lang="en-US" sz="2000" b="1">
                <a:solidFill>
                  <a:schemeClr val="bg1"/>
                </a:solidFill>
                <a:latin typeface="Calibri"/>
                <a:ea typeface="Calibri"/>
                <a:cs typeface="Calibri"/>
              </a:rPr>
              <a:t>Flokkur: </a:t>
            </a:r>
            <a:r>
              <a:rPr lang="en-US" sz="2000">
                <a:solidFill>
                  <a:schemeClr val="bg1"/>
                </a:solidFill>
                <a:latin typeface="Calibri"/>
                <a:ea typeface="Calibri"/>
                <a:cs typeface="Calibri"/>
              </a:rPr>
              <a:t>Rúm og morgunmatur</a:t>
            </a:r>
          </a:p>
          <a:p>
            <a:pPr marL="0" indent="0">
              <a:lnSpc>
                <a:spcPct val="100000"/>
              </a:lnSpc>
              <a:buNone/>
            </a:pPr>
            <a:r>
              <a:rPr lang="en-US" sz="2000" b="1">
                <a:solidFill>
                  <a:schemeClr val="bg1"/>
                </a:solidFill>
                <a:latin typeface="Calibri"/>
                <a:ea typeface="Calibri"/>
                <a:cs typeface="Calibri"/>
              </a:rPr>
              <a:t>Staðsetning: </a:t>
            </a:r>
            <a:r>
              <a:rPr lang="en-US" sz="2000">
                <a:solidFill>
                  <a:schemeClr val="bg1"/>
                </a:solidFill>
                <a:latin typeface="Calibri"/>
                <a:ea typeface="Calibri"/>
                <a:cs typeface="Calibri"/>
              </a:rPr>
              <a:t>Bovino, Ítalía</a:t>
            </a:r>
          </a:p>
          <a:p>
            <a:pPr algn="l">
              <a:lnSpc>
                <a:spcPct val="100000"/>
              </a:lnSpc>
            </a:pPr>
            <a:r>
              <a:rPr lang="en-US" sz="2000" b="1">
                <a:solidFill>
                  <a:schemeClr val="bg1"/>
                </a:solidFill>
                <a:latin typeface="Calibri"/>
                <a:ea typeface="Calibri"/>
                <a:cs typeface="Calibri"/>
              </a:rPr>
              <a:t>Vefsíða:</a:t>
            </a:r>
            <a:r>
              <a:rPr lang="en-US" sz="2000">
                <a:solidFill>
                  <a:schemeClr val="bg1"/>
                </a:solidFill>
                <a:latin typeface="Calibri"/>
                <a:ea typeface="Open Sans"/>
                <a:cs typeface="Calibri"/>
              </a:rPr>
              <a:t> https://localtourism.it/en/hd/bb-camera-a-sud&amp;la=tuorlo-biancofiore </a:t>
            </a:r>
          </a:p>
          <a:p>
            <a:pPr algn="l">
              <a:lnSpc>
                <a:spcPct val="100000"/>
              </a:lnSpc>
            </a:pPr>
            <a:endParaRPr lang="en-US" sz="1000" b="1">
              <a:solidFill>
                <a:schemeClr val="bg1"/>
              </a:solidFill>
            </a:endParaRPr>
          </a:p>
          <a:p>
            <a:pPr>
              <a:lnSpc>
                <a:spcPct val="100000"/>
              </a:lnSpc>
            </a:pPr>
            <a:r>
              <a:rPr lang="en-US" sz="2000" b="1">
                <a:solidFill>
                  <a:schemeClr val="bg1"/>
                </a:solidFill>
                <a:latin typeface="Calibri"/>
                <a:ea typeface="Open Sans"/>
                <a:cs typeface="Calibri"/>
              </a:rPr>
              <a:t>Hvað gerir þessa gistingu eftirminnilega!</a:t>
            </a:r>
            <a:endParaRPr lang="en-US" sz="2000" b="1">
              <a:solidFill>
                <a:schemeClr val="bg1"/>
              </a:solidFill>
            </a:endParaRPr>
          </a:p>
          <a:p>
            <a:pPr>
              <a:lnSpc>
                <a:spcPct val="100000"/>
              </a:lnSpc>
            </a:pPr>
            <a:r>
              <a:rPr lang="en-IE">
                <a:solidFill>
                  <a:schemeClr val="bg1">
                    <a:lumMod val="95000"/>
                  </a:schemeClr>
                </a:solidFill>
                <a:latin typeface="Calibri"/>
                <a:cs typeface="Calibri"/>
              </a:rPr>
              <a:t>Camera a Sud er til húsa í heillandi 19. aldar byggingu í Bovino, staðsett í hjarta sögulega miðbæjarins, um miðja vegu milli dómkirkjunnar og Museo Civico.</a:t>
            </a:r>
            <a:endParaRPr lang="it-IT">
              <a:solidFill>
                <a:schemeClr val="bg1">
                  <a:lumMod val="95000"/>
                </a:schemeClr>
              </a:solidFill>
              <a:latin typeface="Calibri"/>
              <a:cs typeface="Calibri"/>
            </a:endParaRPr>
          </a:p>
          <a:p>
            <a:pPr>
              <a:lnSpc>
                <a:spcPct val="100000"/>
              </a:lnSpc>
            </a:pPr>
            <a:r>
              <a:rPr lang="en-IE">
                <a:solidFill>
                  <a:schemeClr val="bg1">
                    <a:lumMod val="95000"/>
                  </a:schemeClr>
                </a:solidFill>
                <a:latin typeface="Calibri"/>
                <a:cs typeface="Calibri"/>
              </a:rPr>
              <a:t>Palazzóið tilheyrði borgarastéttarfjölskyldu 19. aldar, Lombardi-fjölskyldunni, sem var ekki upprunnin frá Bovino heldur frá Bisceglie og Lucera. Hún valdi Bovino vegna þess að það var mikilvæg borg á þeim tíma fyrir dómara Hæstaréttar, þar sem þeir sjálfir voru einnig fulltrúar þeirrar félagslegu greinar. Þeir ákváðu að kaupa eignina til að eyða sumrinu í Bovino.  </a:t>
            </a:r>
            <a:r>
              <a:rPr lang="en-IE">
                <a:solidFill>
                  <a:schemeClr val="bg1">
                    <a:lumMod val="95000"/>
                  </a:schemeClr>
                </a:solidFill>
                <a:latin typeface="Calibri"/>
                <a:ea typeface="Open Sans"/>
                <a:cs typeface="Calibri"/>
              </a:rPr>
              <a:t>Í dag varðveitir það einkenni borgaralegs sjarma 19. aldar, ekki síst vegna staðsetningar sinnar í sögulega miðbænum, og hefur verið notað sem gistiheimili í meira en tíu ár. </a:t>
            </a:r>
            <a:endParaRPr lang="en-IE">
              <a:solidFill>
                <a:schemeClr val="bg1">
                  <a:lumMod val="95000"/>
                </a:schemeClr>
              </a:solidFill>
              <a:ea typeface="Open Sans"/>
            </a:endParaRPr>
          </a:p>
          <a:p>
            <a:pPr>
              <a:lnSpc>
                <a:spcPct val="100000"/>
              </a:lnSpc>
            </a:pPr>
            <a:endParaRPr lang="en-GB" sz="1400">
              <a:solidFill>
                <a:schemeClr val="bg1"/>
              </a:solidFill>
            </a:endParaRPr>
          </a:p>
          <a:p>
            <a:pPr>
              <a:lnSpc>
                <a:spcPct val="100000"/>
              </a:lnSpc>
            </a:pPr>
            <a:endParaRPr lang="en-US" sz="1600"/>
          </a:p>
        </p:txBody>
      </p:sp>
      <p:sp>
        <p:nvSpPr>
          <p:cNvPr id="2" name="Text Placeholder 1">
            <a:extLst>
              <a:ext uri="{FF2B5EF4-FFF2-40B4-BE49-F238E27FC236}">
                <a16:creationId xmlns:a16="http://schemas.microsoft.com/office/drawing/2014/main" id="{2A513E2F-7A5B-006F-DC04-F4A296CFAEA4}"/>
              </a:ext>
            </a:extLst>
          </p:cNvPr>
          <p:cNvSpPr>
            <a:spLocks noGrp="1"/>
          </p:cNvSpPr>
          <p:nvPr>
            <p:ph type="body" sz="quarter" idx="35"/>
          </p:nvPr>
        </p:nvSpPr>
        <p:spPr>
          <a:xfrm>
            <a:off x="294777" y="5453856"/>
            <a:ext cx="3206079" cy="1049221"/>
          </a:xfrm>
        </p:spPr>
        <p:txBody>
          <a:bodyPr/>
          <a:lstStyle/>
          <a:p>
            <a:r>
              <a:rPr lang="en-US" sz="4400" b="1">
                <a:latin typeface="Calibri"/>
                <a:ea typeface="Open Sans"/>
                <a:cs typeface="Calibri"/>
              </a:rPr>
              <a:t>Ítalía</a:t>
            </a:r>
            <a:endParaRPr lang="en-US"/>
          </a:p>
        </p:txBody>
      </p:sp>
      <p:sp>
        <p:nvSpPr>
          <p:cNvPr id="3" name="Text Placeholder 2">
            <a:extLst>
              <a:ext uri="{FF2B5EF4-FFF2-40B4-BE49-F238E27FC236}">
                <a16:creationId xmlns:a16="http://schemas.microsoft.com/office/drawing/2014/main" id="{8CF6EBC3-E4C5-DEEE-25A1-857E3E414756}"/>
              </a:ext>
            </a:extLst>
          </p:cNvPr>
          <p:cNvSpPr>
            <a:spLocks noGrp="1"/>
          </p:cNvSpPr>
          <p:nvPr>
            <p:ph type="body" sz="quarter" idx="36"/>
          </p:nvPr>
        </p:nvSpPr>
        <p:spPr>
          <a:xfrm>
            <a:off x="50560" y="4772010"/>
            <a:ext cx="3883132" cy="452458"/>
          </a:xfrm>
        </p:spPr>
        <p:txBody>
          <a:bodyPr/>
          <a:lstStyle/>
          <a:p>
            <a:r>
              <a:rPr lang="en-US" sz="3200" b="0" dirty="0">
                <a:latin typeface="Calibri"/>
                <a:ea typeface="Open Sans"/>
                <a:cs typeface="Calibri"/>
              </a:rPr>
              <a:t>EIGNARFORM</a:t>
            </a:r>
            <a:endParaRPr lang="en-US" sz="3200" b="0" dirty="0"/>
          </a:p>
        </p:txBody>
      </p:sp>
      <p:sp>
        <p:nvSpPr>
          <p:cNvPr id="16" name="Slide Number Placeholder 15">
            <a:extLst>
              <a:ext uri="{FF2B5EF4-FFF2-40B4-BE49-F238E27FC236}">
                <a16:creationId xmlns:a16="http://schemas.microsoft.com/office/drawing/2014/main" id="{2884B349-153E-C357-0A72-48D51B4195CC}"/>
              </a:ext>
            </a:extLst>
          </p:cNvPr>
          <p:cNvSpPr>
            <a:spLocks noGrp="1"/>
          </p:cNvSpPr>
          <p:nvPr>
            <p:ph type="sldNum" sz="quarter" idx="4"/>
          </p:nvPr>
        </p:nvSpPr>
        <p:spPr>
          <a:xfrm>
            <a:off x="7278427" y="10649735"/>
            <a:ext cx="473489" cy="311567"/>
          </a:xfrm>
        </p:spPr>
        <p:txBody>
          <a:bodyPr/>
          <a:lstStyle/>
          <a:p>
            <a:fld id="{9C527BFA-2C0E-4CEC-B6A5-913A56FEF4B4}" type="slidenum">
              <a:rPr lang="fr-CA" smtClean="0"/>
              <a:t>35</a:t>
            </a:fld>
            <a:endParaRPr lang="fr-CA"/>
          </a:p>
        </p:txBody>
      </p:sp>
      <p:sp>
        <p:nvSpPr>
          <p:cNvPr id="10" name="Text Placeholder 2">
            <a:extLst>
              <a:ext uri="{FF2B5EF4-FFF2-40B4-BE49-F238E27FC236}">
                <a16:creationId xmlns:a16="http://schemas.microsoft.com/office/drawing/2014/main" id="{9CBA5398-E283-BA6D-B7B7-2D938944757E}"/>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pic>
        <p:nvPicPr>
          <p:cNvPr id="5" name="Graphic 4" descr="Badge 3 with solid fill">
            <a:extLst>
              <a:ext uri="{FF2B5EF4-FFF2-40B4-BE49-F238E27FC236}">
                <a16:creationId xmlns:a16="http://schemas.microsoft.com/office/drawing/2014/main" id="{6DEEF421-08DE-4B7B-972F-41B6B2220D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3693" y="4512162"/>
            <a:ext cx="1440000" cy="1440000"/>
          </a:xfrm>
          <a:prstGeom prst="rect">
            <a:avLst/>
          </a:prstGeom>
        </p:spPr>
      </p:pic>
      <p:sp>
        <p:nvSpPr>
          <p:cNvPr id="4" name="Text Placeholder 3">
            <a:extLst>
              <a:ext uri="{FF2B5EF4-FFF2-40B4-BE49-F238E27FC236}">
                <a16:creationId xmlns:a16="http://schemas.microsoft.com/office/drawing/2014/main" id="{43006CF5-89F0-AE42-CCCD-BCDD08981EE0}"/>
              </a:ext>
            </a:extLst>
          </p:cNvPr>
          <p:cNvSpPr>
            <a:spLocks noGrp="1"/>
          </p:cNvSpPr>
          <p:nvPr>
            <p:ph type="body" sz="quarter" idx="65"/>
          </p:nvPr>
        </p:nvSpPr>
        <p:spPr>
          <a:xfrm>
            <a:off x="-25710" y="57736"/>
            <a:ext cx="2953721" cy="452458"/>
          </a:xfrm>
        </p:spPr>
        <p:txBody>
          <a:bodyPr/>
          <a:lstStyle/>
          <a:p>
            <a:r>
              <a:rPr lang="en-GB"/>
              <a:t>Ljósmynd: Camera a Sud, Ítalía</a:t>
            </a:r>
          </a:p>
        </p:txBody>
      </p:sp>
    </p:spTree>
    <p:extLst>
      <p:ext uri="{BB962C8B-B14F-4D97-AF65-F5344CB8AC3E}">
        <p14:creationId xmlns:p14="http://schemas.microsoft.com/office/powerpoint/2010/main" val="525813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25EE4-96F1-04BE-4F52-F11B1A8612C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C20538F-3C44-0A79-AC81-A9B9FC4F6A68}"/>
              </a:ext>
            </a:extLst>
          </p:cNvPr>
          <p:cNvSpPr>
            <a:spLocks noGrp="1"/>
          </p:cNvSpPr>
          <p:nvPr>
            <p:ph type="body" sz="quarter" idx="32"/>
          </p:nvPr>
        </p:nvSpPr>
        <p:spPr>
          <a:xfrm>
            <a:off x="634478" y="1721389"/>
            <a:ext cx="6541269" cy="2422612"/>
          </a:xfrm>
        </p:spPr>
        <p:txBody>
          <a:bodyPr/>
          <a:lstStyle/>
          <a:p>
            <a:r>
              <a:rPr lang="en-IE">
                <a:latin typeface="Calibri"/>
                <a:ea typeface="Calibri"/>
                <a:cs typeface="Calibri"/>
              </a:rPr>
              <a:t>Camera a Sud er staðsett í heillandi 19. aldar höll í Bovino, bæ sem er þekktur fyrir vel varðveittar miðaldabyggingar, þröngar hellusteyptrar götur og stórkostlegt útsýni yfir Apennínafjöllin. Sögulega byggingin, sem upphaflega var í eigu Lombardi-fjölskyldunnar, þjónaði sem sumarhvíldarstaður þar sem þau gátu flúið amstur Rómar og notið kyrrðar Bovino. Með tímanum féll höllin þó í niðurnídd. Molnandi veggir, skemmd þak og óstöðugar burðargrind gerðu hana óörugga og krafðist umfangsmikillar endurreisnar til að breyta henni í nútímalegt gistiheimili. Upphaflega samanstóð hún af þremur aðskildum eignum, og það reyndist veruleg áskorun að sameina þær í eitt samhangandi gistiheimili. Fjölskyldan Nicastro tók að sér hið krefjandi verkefni að endurreisa bygginguna, með því að samræma varðveislu sögulegs gildis við öryggis- og þægindakröfur nútímans. Allir þættir endurbótanna – allt frá því að styrkja undirstöður til að samræma nýja þjónustu við gamaldags sjarma – krafðust vandaðrar áætlunar og framkvæmdar.</a:t>
            </a:r>
            <a:endParaRPr lang="it-IT">
              <a:ea typeface="Calibri"/>
            </a:endParaRPr>
          </a:p>
          <a:p>
            <a:pPr>
              <a:lnSpc>
                <a:spcPct val="100000"/>
              </a:lnSpc>
            </a:pPr>
            <a:endParaRPr lang="en-IE">
              <a:latin typeface="Calibri"/>
              <a:ea typeface="Open Sans"/>
              <a:cs typeface="Calibri"/>
            </a:endParaRPr>
          </a:p>
          <a:p>
            <a:pPr>
              <a:lnSpc>
                <a:spcPct val="100000"/>
              </a:lnSpc>
            </a:pPr>
            <a:endParaRPr lang="en-US"/>
          </a:p>
        </p:txBody>
      </p:sp>
      <p:sp>
        <p:nvSpPr>
          <p:cNvPr id="8" name="Text Placeholder 7">
            <a:extLst>
              <a:ext uri="{FF2B5EF4-FFF2-40B4-BE49-F238E27FC236}">
                <a16:creationId xmlns:a16="http://schemas.microsoft.com/office/drawing/2014/main" id="{69EC00A5-53D2-8DA8-234F-66CBDE68933D}"/>
              </a:ext>
            </a:extLst>
          </p:cNvPr>
          <p:cNvSpPr>
            <a:spLocks noGrp="1"/>
          </p:cNvSpPr>
          <p:nvPr>
            <p:ph type="body" sz="quarter" idx="33"/>
          </p:nvPr>
        </p:nvSpPr>
        <p:spPr/>
        <p:txBody>
          <a:bodyPr vert="horz" lIns="91440" tIns="45720" rIns="91440" bIns="45720" rtlCol="0" anchor="t">
            <a:noAutofit/>
          </a:bodyPr>
          <a:lstStyle/>
          <a:p>
            <a:pPr>
              <a:lnSpc>
                <a:spcPts val="1839"/>
              </a:lnSpc>
            </a:pPr>
            <a:r>
              <a:rPr lang="en-GB" cap="all">
                <a:latin typeface="Calibri"/>
                <a:cs typeface="Calibri"/>
              </a:rPr>
              <a:t>Þörf á að bæta og endurheimta tignarlega sögulega byggingu</a:t>
            </a:r>
            <a:endParaRPr lang="en-GB" b="0" cap="all">
              <a:solidFill>
                <a:srgbClr val="000000"/>
              </a:solidFill>
              <a:latin typeface="Calibri"/>
              <a:cs typeface="Calibri"/>
            </a:endParaRPr>
          </a:p>
          <a:p>
            <a:pPr>
              <a:lnSpc>
                <a:spcPts val="1839"/>
              </a:lnSpc>
            </a:pPr>
            <a:endParaRPr lang="en-GB" cap="all">
              <a:ea typeface="Calibri"/>
            </a:endParaRPr>
          </a:p>
        </p:txBody>
      </p:sp>
      <p:sp>
        <p:nvSpPr>
          <p:cNvPr id="9" name="Text Placeholder 8">
            <a:extLst>
              <a:ext uri="{FF2B5EF4-FFF2-40B4-BE49-F238E27FC236}">
                <a16:creationId xmlns:a16="http://schemas.microsoft.com/office/drawing/2014/main" id="{00867FBD-92E0-7CFC-30F5-F0C85C509201}"/>
              </a:ext>
            </a:extLst>
          </p:cNvPr>
          <p:cNvSpPr>
            <a:spLocks noGrp="1"/>
          </p:cNvSpPr>
          <p:nvPr>
            <p:ph type="body" sz="quarter" idx="38"/>
          </p:nvPr>
        </p:nvSpPr>
        <p:spPr>
          <a:xfrm>
            <a:off x="1699289" y="683282"/>
            <a:ext cx="6506617" cy="381311"/>
          </a:xfrm>
        </p:spPr>
        <p:txBody>
          <a:bodyPr vert="horz" lIns="91440" tIns="45720" rIns="91440" bIns="45720" rtlCol="0" anchor="t">
            <a:noAutofit/>
          </a:bodyPr>
          <a:lstStyle/>
          <a:p>
            <a:r>
              <a:rPr lang="en-US">
                <a:latin typeface="Calibri"/>
                <a:ea typeface="Calibri"/>
                <a:cs typeface="Calibri"/>
              </a:rPr>
              <a:t>ÁSKORUN</a:t>
            </a:r>
            <a:endParaRPr lang="en-US">
              <a:ea typeface="Calibri"/>
            </a:endParaRPr>
          </a:p>
        </p:txBody>
      </p:sp>
      <p:sp>
        <p:nvSpPr>
          <p:cNvPr id="11" name="Text Placeholder 10">
            <a:extLst>
              <a:ext uri="{FF2B5EF4-FFF2-40B4-BE49-F238E27FC236}">
                <a16:creationId xmlns:a16="http://schemas.microsoft.com/office/drawing/2014/main" id="{8CB51FF8-5F1F-9773-387E-745AEBC8285C}"/>
              </a:ext>
            </a:extLst>
          </p:cNvPr>
          <p:cNvSpPr>
            <a:spLocks noGrp="1"/>
          </p:cNvSpPr>
          <p:nvPr>
            <p:ph type="body" sz="quarter" idx="40"/>
          </p:nvPr>
        </p:nvSpPr>
        <p:spPr>
          <a:xfrm>
            <a:off x="4259958" y="5322752"/>
            <a:ext cx="3253308" cy="1378032"/>
          </a:xfrm>
        </p:spPr>
        <p:txBody>
          <a:bodyPr vert="horz" lIns="91440" tIns="45720" rIns="91440" bIns="45720" rtlCol="0" anchor="t">
            <a:noAutofit/>
          </a:bodyPr>
          <a:lstStyle/>
          <a:p>
            <a:r>
              <a:rPr lang="fr-FR" sz="1200">
                <a:latin typeface="Calibri"/>
                <a:ea typeface="Calibri"/>
                <a:cs typeface="Calibri"/>
              </a:rPr>
              <a:t>« </a:t>
            </a:r>
            <a:r>
              <a:rPr lang="fr-FR" sz="1200" i="0" err="1">
                <a:latin typeface="Calibri"/>
                <a:ea typeface="Calibri"/>
                <a:cs typeface="Calibri"/>
              </a:rPr>
              <a:t>Frábær</a:t>
            </a:r>
            <a:r>
              <a:rPr lang="fr-FR" sz="1200" i="0">
                <a:latin typeface="Calibri"/>
                <a:ea typeface="Calibri"/>
                <a:cs typeface="Calibri"/>
              </a:rPr>
              <a:t> </a:t>
            </a:r>
            <a:r>
              <a:rPr lang="fr-FR" sz="1200" i="0" err="1">
                <a:latin typeface="Calibri"/>
                <a:ea typeface="Calibri"/>
                <a:cs typeface="Calibri"/>
              </a:rPr>
              <a:t>íbúð </a:t>
            </a:r>
            <a:r>
              <a:rPr lang="fr-FR" sz="1200" i="0">
                <a:latin typeface="Calibri"/>
                <a:ea typeface="Calibri"/>
                <a:cs typeface="Calibri"/>
              </a:rPr>
              <a:t>í </a:t>
            </a:r>
            <a:r>
              <a:rPr lang="fr-FR" sz="1200" i="0" err="1">
                <a:latin typeface="Calibri"/>
                <a:ea typeface="Calibri"/>
                <a:cs typeface="Calibri"/>
              </a:rPr>
              <a:t>fallegu sögulegu </a:t>
            </a:r>
            <a:r>
              <a:rPr lang="fr-FR" sz="1200" i="0">
                <a:latin typeface="Calibri"/>
                <a:ea typeface="Calibri"/>
                <a:cs typeface="Calibri"/>
              </a:rPr>
              <a:t>húsi. </a:t>
            </a:r>
            <a:r>
              <a:rPr lang="fr-FR" sz="1200" i="0" err="1">
                <a:latin typeface="Calibri"/>
                <a:ea typeface="Calibri"/>
                <a:cs typeface="Calibri"/>
              </a:rPr>
              <a:t>Við fengum einstaka</a:t>
            </a:r>
            <a:r>
              <a:rPr lang="fr-FR" sz="1200" i="0">
                <a:latin typeface="Calibri"/>
                <a:ea typeface="Calibri"/>
                <a:cs typeface="Calibri"/>
              </a:rPr>
              <a:t> </a:t>
            </a:r>
            <a:r>
              <a:rPr lang="fr-FR" sz="1200" i="0" err="1">
                <a:latin typeface="Calibri"/>
                <a:ea typeface="Calibri"/>
                <a:cs typeface="Calibri"/>
              </a:rPr>
              <a:t>móttöku frá vænlegri</a:t>
            </a:r>
            <a:r>
              <a:rPr lang="fr-FR" sz="1200" i="0">
                <a:latin typeface="Calibri"/>
                <a:ea typeface="Calibri"/>
                <a:cs typeface="Calibri"/>
              </a:rPr>
              <a:t> </a:t>
            </a:r>
            <a:r>
              <a:rPr lang="fr-FR" sz="1200" i="0" err="1">
                <a:latin typeface="Calibri"/>
                <a:ea typeface="Calibri"/>
                <a:cs typeface="Calibri"/>
              </a:rPr>
              <a:t>eiganda</a:t>
            </a:r>
            <a:r>
              <a:rPr lang="fr-FR" sz="1200" i="0">
                <a:latin typeface="Calibri"/>
                <a:ea typeface="Calibri"/>
                <a:cs typeface="Calibri"/>
              </a:rPr>
              <a:t>, </a:t>
            </a:r>
            <a:r>
              <a:rPr lang="fr-FR" sz="1200" i="0" err="1">
                <a:latin typeface="Calibri"/>
                <a:ea typeface="Calibri"/>
                <a:cs typeface="Calibri"/>
              </a:rPr>
              <a:t>Filomenu</a:t>
            </a:r>
            <a:r>
              <a:rPr lang="fr-FR" sz="1200" i="0">
                <a:latin typeface="Calibri"/>
                <a:ea typeface="Calibri"/>
                <a:cs typeface="Calibri"/>
              </a:rPr>
              <a:t>, </a:t>
            </a:r>
            <a:r>
              <a:rPr lang="fr-FR" sz="1200" i="0" err="1">
                <a:latin typeface="Calibri"/>
                <a:ea typeface="Calibri"/>
                <a:cs typeface="Calibri"/>
              </a:rPr>
              <a:t>sem fór </a:t>
            </a:r>
            <a:r>
              <a:rPr lang="fr-FR" sz="1200" i="0">
                <a:latin typeface="Calibri"/>
                <a:ea typeface="Calibri"/>
                <a:cs typeface="Calibri"/>
              </a:rPr>
              <a:t>úr </a:t>
            </a:r>
            <a:r>
              <a:rPr lang="fr-FR" sz="1200" i="0" err="1">
                <a:latin typeface="Calibri"/>
                <a:ea typeface="Calibri"/>
                <a:cs typeface="Calibri"/>
              </a:rPr>
              <a:t>sínu vegi </a:t>
            </a:r>
            <a:r>
              <a:rPr lang="fr-FR" sz="1200" i="0">
                <a:latin typeface="Calibri"/>
                <a:ea typeface="Calibri"/>
                <a:cs typeface="Calibri"/>
              </a:rPr>
              <a:t>til </a:t>
            </a:r>
            <a:r>
              <a:rPr lang="fr-FR" sz="1200" i="0" err="1">
                <a:latin typeface="Calibri"/>
                <a:ea typeface="Calibri"/>
                <a:cs typeface="Calibri"/>
              </a:rPr>
              <a:t>að gera dvöl okkar ánægjulega </a:t>
            </a:r>
            <a:r>
              <a:rPr lang="fr-FR" sz="1200" i="0">
                <a:latin typeface="Calibri"/>
                <a:ea typeface="Calibri"/>
                <a:cs typeface="Calibri"/>
              </a:rPr>
              <a:t>og </a:t>
            </a:r>
            <a:r>
              <a:rPr lang="fr-FR" sz="1200" i="0" err="1">
                <a:latin typeface="Calibri"/>
                <a:ea typeface="Calibri"/>
                <a:cs typeface="Calibri"/>
              </a:rPr>
              <a:t>uppfylla allar þarfir okkar</a:t>
            </a:r>
            <a:r>
              <a:rPr lang="fr-FR" sz="1200" i="0">
                <a:latin typeface="Calibri"/>
                <a:ea typeface="Calibri"/>
                <a:cs typeface="Calibri"/>
              </a:rPr>
              <a:t>... </a:t>
            </a:r>
            <a:r>
              <a:rPr lang="fr-FR" sz="1200">
                <a:latin typeface="Calibri"/>
                <a:ea typeface="Calibri"/>
                <a:cs typeface="Calibri"/>
              </a:rPr>
              <a:t>»</a:t>
            </a:r>
            <a:endParaRPr lang="en-US" sz="1200">
              <a:latin typeface="Calibri"/>
              <a:ea typeface="Calibri"/>
              <a:cs typeface="Calibri"/>
            </a:endParaRPr>
          </a:p>
        </p:txBody>
      </p:sp>
      <p:sp>
        <p:nvSpPr>
          <p:cNvPr id="2" name="Slide Number Placeholder 1">
            <a:extLst>
              <a:ext uri="{FF2B5EF4-FFF2-40B4-BE49-F238E27FC236}">
                <a16:creationId xmlns:a16="http://schemas.microsoft.com/office/drawing/2014/main" id="{76B2DF40-1B68-6425-3763-C666DB32391C}"/>
              </a:ext>
            </a:extLst>
          </p:cNvPr>
          <p:cNvSpPr>
            <a:spLocks noGrp="1"/>
          </p:cNvSpPr>
          <p:nvPr>
            <p:ph type="sldNum" sz="quarter" idx="4"/>
          </p:nvPr>
        </p:nvSpPr>
        <p:spPr/>
        <p:txBody>
          <a:bodyPr/>
          <a:lstStyle/>
          <a:p>
            <a:fld id="{9C527BFA-2C0E-4CEC-B6A5-913A56FEF4B4}" type="slidenum">
              <a:rPr lang="fr-CA" smtClean="0"/>
              <a:t>36</a:t>
            </a:fld>
            <a:endParaRPr lang="fr-CA"/>
          </a:p>
        </p:txBody>
      </p:sp>
      <p:sp>
        <p:nvSpPr>
          <p:cNvPr id="3" name="Text Placeholder 2">
            <a:extLst>
              <a:ext uri="{FF2B5EF4-FFF2-40B4-BE49-F238E27FC236}">
                <a16:creationId xmlns:a16="http://schemas.microsoft.com/office/drawing/2014/main" id="{B55B9459-7D29-B5C3-DD54-37AE0C4520FE}"/>
              </a:ext>
            </a:extLst>
          </p:cNvPr>
          <p:cNvSpPr>
            <a:spLocks noGrp="1"/>
          </p:cNvSpPr>
          <p:nvPr>
            <p:ph type="body" sz="quarter" idx="65"/>
          </p:nvPr>
        </p:nvSpPr>
        <p:spPr/>
        <p:txBody>
          <a:bodyPr/>
          <a:lstStyle/>
          <a:p>
            <a:r>
              <a:rPr lang="en-GB">
                <a:latin typeface="Calibri"/>
                <a:ea typeface="Calibri"/>
                <a:cs typeface="Calibri"/>
              </a:rPr>
              <a:t>Ljósmynd</a:t>
            </a:r>
            <a:r>
              <a:rPr lang="en-GB" err="1">
                <a:latin typeface="Calibri"/>
                <a:ea typeface="Calibri"/>
                <a:cs typeface="Calibri"/>
              </a:rPr>
              <a:t>: Camera </a:t>
            </a:r>
            <a:r>
              <a:rPr lang="en-GB">
                <a:latin typeface="Calibri"/>
                <a:ea typeface="Calibri"/>
                <a:cs typeface="Calibri"/>
              </a:rPr>
              <a:t>a Sud, Ítalía</a:t>
            </a:r>
          </a:p>
        </p:txBody>
      </p:sp>
      <p:cxnSp>
        <p:nvCxnSpPr>
          <p:cNvPr id="14" name="Straight Connector 13">
            <a:extLst>
              <a:ext uri="{FF2B5EF4-FFF2-40B4-BE49-F238E27FC236}">
                <a16:creationId xmlns:a16="http://schemas.microsoft.com/office/drawing/2014/main" id="{918E1208-2751-F700-91D0-E87E4F683F08}"/>
              </a:ext>
            </a:extLst>
          </p:cNvPr>
          <p:cNvCxnSpPr>
            <a:cxnSpLocks/>
          </p:cNvCxnSpPr>
          <p:nvPr/>
        </p:nvCxnSpPr>
        <p:spPr>
          <a:xfrm>
            <a:off x="-12269" y="1165222"/>
            <a:ext cx="5020997"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4" name="Graphic 30">
            <a:extLst>
              <a:ext uri="{FF2B5EF4-FFF2-40B4-BE49-F238E27FC236}">
                <a16:creationId xmlns:a16="http://schemas.microsoft.com/office/drawing/2014/main" id="{4BBB373D-553E-F671-B7DC-CCA4E6656BED}"/>
              </a:ext>
            </a:extLst>
          </p:cNvPr>
          <p:cNvSpPr/>
          <p:nvPr/>
        </p:nvSpPr>
        <p:spPr>
          <a:xfrm>
            <a:off x="5844068" y="6844118"/>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0" name="TextBox 9">
            <a:extLst>
              <a:ext uri="{FF2B5EF4-FFF2-40B4-BE49-F238E27FC236}">
                <a16:creationId xmlns:a16="http://schemas.microsoft.com/office/drawing/2014/main" id="{E17811A0-D7D2-ECB7-BE7B-B0FD34E1D7D1}"/>
              </a:ext>
            </a:extLst>
          </p:cNvPr>
          <p:cNvSpPr txBox="1"/>
          <p:nvPr/>
        </p:nvSpPr>
        <p:spPr>
          <a:xfrm>
            <a:off x="435679" y="633638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grpSp>
        <p:nvGrpSpPr>
          <p:cNvPr id="25" name="Group 24">
            <a:extLst>
              <a:ext uri="{FF2B5EF4-FFF2-40B4-BE49-F238E27FC236}">
                <a16:creationId xmlns:a16="http://schemas.microsoft.com/office/drawing/2014/main" id="{82C0F7A6-EEC7-F951-04A8-23A239760004}"/>
              </a:ext>
            </a:extLst>
          </p:cNvPr>
          <p:cNvGrpSpPr/>
          <p:nvPr/>
        </p:nvGrpSpPr>
        <p:grpSpPr>
          <a:xfrm>
            <a:off x="634478" y="282199"/>
            <a:ext cx="953258" cy="797926"/>
            <a:chOff x="8130434" y="5055580"/>
            <a:chExt cx="1018347" cy="1051755"/>
          </a:xfrm>
          <a:solidFill>
            <a:srgbClr val="000000"/>
          </a:solidFill>
        </p:grpSpPr>
        <p:grpSp>
          <p:nvGrpSpPr>
            <p:cNvPr id="26" name="Graphic 2">
              <a:extLst>
                <a:ext uri="{FF2B5EF4-FFF2-40B4-BE49-F238E27FC236}">
                  <a16:creationId xmlns:a16="http://schemas.microsoft.com/office/drawing/2014/main" id="{23EB3EC8-DBEB-FFE2-DC53-C93778439250}"/>
                </a:ext>
              </a:extLst>
            </p:cNvPr>
            <p:cNvGrpSpPr/>
            <p:nvPr userDrawn="1"/>
          </p:nvGrpSpPr>
          <p:grpSpPr>
            <a:xfrm>
              <a:off x="8172121" y="5087188"/>
              <a:ext cx="955215" cy="342517"/>
              <a:chOff x="3752168" y="4966655"/>
              <a:chExt cx="955215" cy="342517"/>
            </a:xfrm>
            <a:grpFill/>
          </p:grpSpPr>
          <p:sp>
            <p:nvSpPr>
              <p:cNvPr id="38" name="Freeform 300">
                <a:extLst>
                  <a:ext uri="{FF2B5EF4-FFF2-40B4-BE49-F238E27FC236}">
                    <a16:creationId xmlns:a16="http://schemas.microsoft.com/office/drawing/2014/main" id="{667EA2DE-F77A-7ABD-2A38-E3FB2648CACB}"/>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39" name="Freeform 301">
                <a:extLst>
                  <a:ext uri="{FF2B5EF4-FFF2-40B4-BE49-F238E27FC236}">
                    <a16:creationId xmlns:a16="http://schemas.microsoft.com/office/drawing/2014/main" id="{D181B795-6A55-34C4-725F-27F785ECDD0B}"/>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40" name="Freeform 302">
                <a:extLst>
                  <a:ext uri="{FF2B5EF4-FFF2-40B4-BE49-F238E27FC236}">
                    <a16:creationId xmlns:a16="http://schemas.microsoft.com/office/drawing/2014/main" id="{F29A0F1E-3E55-8B49-B03F-B030E51BFF86}"/>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27" name="Freeform 289">
              <a:extLst>
                <a:ext uri="{FF2B5EF4-FFF2-40B4-BE49-F238E27FC236}">
                  <a16:creationId xmlns:a16="http://schemas.microsoft.com/office/drawing/2014/main" id="{2EBA1089-9FA1-A929-FF42-290D0E45CA80}"/>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28" name="Freeform 290">
              <a:extLst>
                <a:ext uri="{FF2B5EF4-FFF2-40B4-BE49-F238E27FC236}">
                  <a16:creationId xmlns:a16="http://schemas.microsoft.com/office/drawing/2014/main" id="{D9468214-F260-931F-7055-DEC8D5FCC9FC}"/>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29" name="Freeform 291">
              <a:extLst>
                <a:ext uri="{FF2B5EF4-FFF2-40B4-BE49-F238E27FC236}">
                  <a16:creationId xmlns:a16="http://schemas.microsoft.com/office/drawing/2014/main" id="{422F7FE7-28D1-6296-4DC2-F63D3F2CC1A0}"/>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30" name="Freeform 292">
              <a:extLst>
                <a:ext uri="{FF2B5EF4-FFF2-40B4-BE49-F238E27FC236}">
                  <a16:creationId xmlns:a16="http://schemas.microsoft.com/office/drawing/2014/main" id="{B04CD2AA-EE3D-3576-CA56-385F89363EF7}"/>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31" name="Freeform 293">
              <a:extLst>
                <a:ext uri="{FF2B5EF4-FFF2-40B4-BE49-F238E27FC236}">
                  <a16:creationId xmlns:a16="http://schemas.microsoft.com/office/drawing/2014/main" id="{A5110A22-E6DF-3C3D-145D-FE2371C6A1CE}"/>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32" name="Freeform 294">
              <a:extLst>
                <a:ext uri="{FF2B5EF4-FFF2-40B4-BE49-F238E27FC236}">
                  <a16:creationId xmlns:a16="http://schemas.microsoft.com/office/drawing/2014/main" id="{78ACF424-EDEE-DEC9-F564-6FABB7CFACE6}"/>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33" name="Freeform 295">
              <a:extLst>
                <a:ext uri="{FF2B5EF4-FFF2-40B4-BE49-F238E27FC236}">
                  <a16:creationId xmlns:a16="http://schemas.microsoft.com/office/drawing/2014/main" id="{EC699488-7D12-3B3F-F2C7-C291E112208C}"/>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34" name="Freeform 296">
              <a:extLst>
                <a:ext uri="{FF2B5EF4-FFF2-40B4-BE49-F238E27FC236}">
                  <a16:creationId xmlns:a16="http://schemas.microsoft.com/office/drawing/2014/main" id="{D06340C1-C4A7-5C23-4430-70E5D7C9B9F0}"/>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35" name="Freeform 297">
              <a:extLst>
                <a:ext uri="{FF2B5EF4-FFF2-40B4-BE49-F238E27FC236}">
                  <a16:creationId xmlns:a16="http://schemas.microsoft.com/office/drawing/2014/main" id="{179FA000-4B6F-B56B-C04D-43D2C88BAEBC}"/>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36" name="Freeform 298">
              <a:extLst>
                <a:ext uri="{FF2B5EF4-FFF2-40B4-BE49-F238E27FC236}">
                  <a16:creationId xmlns:a16="http://schemas.microsoft.com/office/drawing/2014/main" id="{AAF94198-08C8-F29B-B1E2-B78AC3FE868C}"/>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37" name="Freeform 299">
              <a:extLst>
                <a:ext uri="{FF2B5EF4-FFF2-40B4-BE49-F238E27FC236}">
                  <a16:creationId xmlns:a16="http://schemas.microsoft.com/office/drawing/2014/main" id="{07F2B1D5-50A2-0402-BDAF-AB2321540651}"/>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16" name="Picture Placeholder 15" descr="Immagine che contiene arredo, tavolo, interno, tavolo da pranzo&#10;&#10;Descrizione generata automaticamente">
            <a:extLst>
              <a:ext uri="{FF2B5EF4-FFF2-40B4-BE49-F238E27FC236}">
                <a16:creationId xmlns:a16="http://schemas.microsoft.com/office/drawing/2014/main" id="{D7AEA952-8509-4C76-AC89-D767D8B5DD60}"/>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a:xfrm>
            <a:off x="-12269" y="5148922"/>
            <a:ext cx="4895192" cy="5164078"/>
          </a:xfrm>
        </p:spPr>
      </p:pic>
      <p:sp>
        <p:nvSpPr>
          <p:cNvPr id="15" name="Freeform 14">
            <a:extLst>
              <a:ext uri="{FF2B5EF4-FFF2-40B4-BE49-F238E27FC236}">
                <a16:creationId xmlns:a16="http://schemas.microsoft.com/office/drawing/2014/main" id="{660930F1-D37F-2E2C-D4A6-8D02B767C9F1}"/>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Tree>
    <p:extLst>
      <p:ext uri="{BB962C8B-B14F-4D97-AF65-F5344CB8AC3E}">
        <p14:creationId xmlns:p14="http://schemas.microsoft.com/office/powerpoint/2010/main" val="2987232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D676F-1E5D-99FB-FA12-B57BE53A693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19A8074-1D62-A4C4-BA09-4E05F1B5E437}"/>
              </a:ext>
            </a:extLst>
          </p:cNvPr>
          <p:cNvSpPr>
            <a:spLocks noGrp="1"/>
          </p:cNvSpPr>
          <p:nvPr>
            <p:ph type="body" sz="quarter" idx="32"/>
          </p:nvPr>
        </p:nvSpPr>
        <p:spPr>
          <a:xfrm>
            <a:off x="3893292" y="89136"/>
            <a:ext cx="3567118" cy="4155577"/>
          </a:xfrm>
        </p:spPr>
        <p:txBody>
          <a:bodyPr/>
          <a:lstStyle/>
          <a:p>
            <a:r>
              <a:rPr lang="en-IE">
                <a:latin typeface="Calibri"/>
                <a:ea typeface="Calibri"/>
                <a:cs typeface="Calibri"/>
              </a:rPr>
              <a:t>Með fjárstyrk frá GAL Meridaunia breytti fjölskyldan Nicastro hinu gamla höllinni í "Camera a Sud". Stuðningurinn hjálpaði til við að endurreisa og sameina byggingarnar, styrkja jarðskjálftamótstöðu og endurbyggja þakið með hefðbundnum aðferðum.</a:t>
            </a:r>
            <a:endParaRPr lang="it-IT"/>
          </a:p>
          <a:p>
            <a:r>
              <a:rPr lang="en-IE">
                <a:latin typeface="Calibri"/>
                <a:ea typeface="Calibri"/>
                <a:cs typeface="Calibri"/>
              </a:rPr>
              <a:t>Þau endurhönnuðu innri rými, sköpuðu fimm þægileg herbergi sem virða sögulegan karakter byggingarinnar. Nútímaleg rafmagns- og hitakerfi voru innleidd til þæginda gesta á sama tíma og gamaldags sjarma var varðveittur. Upprunalegir eiginleikar – svo sem skreytt loft, stórkostlegar stigar og stór viðarhurðir – voru endurheimtir, með blöndu fornra gripa og nútímalegra smáatriða til að skapa glæsilegt en samt heimilislegt andrúmsloft.</a:t>
            </a:r>
            <a:endParaRPr lang="en-IE">
              <a:latin typeface="Calibri"/>
              <a:ea typeface="Calibri"/>
            </a:endParaRPr>
          </a:p>
          <a:p>
            <a:r>
              <a:rPr lang="en-IE">
                <a:latin typeface="Calibri"/>
                <a:ea typeface="Calibri"/>
                <a:cs typeface="Calibri"/>
              </a:rPr>
              <a:t>Filomena, móðir eigendanna, gegndi lykilhlutverki við að bæta hlýju og sérkenni við Camera a Sud. Hennar daglega þátttaka – allt frá því að undirbúa heimagerðar morgunverði til að sinna herbergjunum – hefur verið ómissandi. Hlýleg gestrisni Filomenu hefur skapað umhverfi þar sem gestir finna sig frekar sem vini en viðskiptavini, sem gerir Camera a Sud að einstökum áfangastað.</a:t>
            </a:r>
            <a:endParaRPr lang="en-IE">
              <a:latin typeface="Calibri"/>
              <a:ea typeface="Calibri"/>
            </a:endParaRPr>
          </a:p>
          <a:p>
            <a:pPr>
              <a:lnSpc>
                <a:spcPct val="100000"/>
              </a:lnSpc>
            </a:pPr>
            <a:endParaRPr lang="en-IE">
              <a:latin typeface="Open Sans"/>
              <a:ea typeface="Open Sans"/>
            </a:endParaRPr>
          </a:p>
        </p:txBody>
      </p:sp>
      <p:sp>
        <p:nvSpPr>
          <p:cNvPr id="12" name="Text Placeholder 11">
            <a:extLst>
              <a:ext uri="{FF2B5EF4-FFF2-40B4-BE49-F238E27FC236}">
                <a16:creationId xmlns:a16="http://schemas.microsoft.com/office/drawing/2014/main" id="{6C551238-1306-61EF-5F66-C7BDCAD7CD3E}"/>
              </a:ext>
            </a:extLst>
          </p:cNvPr>
          <p:cNvSpPr>
            <a:spLocks noGrp="1"/>
          </p:cNvSpPr>
          <p:nvPr>
            <p:ph type="body" sz="quarter" idx="36"/>
          </p:nvPr>
        </p:nvSpPr>
        <p:spPr>
          <a:xfrm>
            <a:off x="1170480" y="116201"/>
            <a:ext cx="3141465" cy="680666"/>
          </a:xfrm>
        </p:spPr>
        <p:txBody>
          <a:bodyPr/>
          <a:lstStyle/>
          <a:p>
            <a:r>
              <a:rPr lang="en-US" dirty="0">
                <a:latin typeface="Calibri"/>
                <a:ea typeface="Open Sans"/>
                <a:cs typeface="Calibri"/>
              </a:rPr>
              <a:t>LAUSN</a:t>
            </a:r>
            <a:endParaRPr lang="en-US" dirty="0"/>
          </a:p>
        </p:txBody>
      </p:sp>
      <p:sp>
        <p:nvSpPr>
          <p:cNvPr id="14" name="Text Placeholder 13">
            <a:extLst>
              <a:ext uri="{FF2B5EF4-FFF2-40B4-BE49-F238E27FC236}">
                <a16:creationId xmlns:a16="http://schemas.microsoft.com/office/drawing/2014/main" id="{310E23D6-23E6-30CC-1F1C-91BB95097A85}"/>
              </a:ext>
            </a:extLst>
          </p:cNvPr>
          <p:cNvSpPr>
            <a:spLocks noGrp="1"/>
          </p:cNvSpPr>
          <p:nvPr>
            <p:ph type="body" sz="quarter" idx="40"/>
          </p:nvPr>
        </p:nvSpPr>
        <p:spPr/>
        <p:txBody>
          <a:bodyPr vert="horz" lIns="91440" tIns="45720" rIns="91440" bIns="45720" rtlCol="0" anchor="t">
            <a:noAutofit/>
          </a:bodyPr>
          <a:lstStyle/>
          <a:p>
            <a:r>
              <a:rPr lang="en-US" sz="1800">
                <a:latin typeface="Calibri"/>
                <a:cs typeface="Calibri"/>
              </a:rPr>
              <a:t>"</a:t>
            </a:r>
            <a:r>
              <a:rPr lang="en-US" sz="1800" i="0">
                <a:latin typeface="Calibri"/>
                <a:cs typeface="Calibri"/>
              </a:rPr>
              <a:t>Fólk mun gleyma því sem þú sagðir, fólk mun gleyma því sem þú gerðir, en fólk mun aldrei gleyma hvernig þú létst það líða.</a:t>
            </a:r>
            <a:r>
              <a:rPr lang="en-US" sz="1800">
                <a:latin typeface="Calibri"/>
                <a:cs typeface="Calibri"/>
              </a:rPr>
              <a:t>" — Maya Angelou</a:t>
            </a:r>
          </a:p>
        </p:txBody>
      </p:sp>
      <p:sp>
        <p:nvSpPr>
          <p:cNvPr id="2" name="Text Placeholder 1">
            <a:extLst>
              <a:ext uri="{FF2B5EF4-FFF2-40B4-BE49-F238E27FC236}">
                <a16:creationId xmlns:a16="http://schemas.microsoft.com/office/drawing/2014/main" id="{89E52059-51E3-FE92-F567-14BD211A012E}"/>
              </a:ext>
            </a:extLst>
          </p:cNvPr>
          <p:cNvSpPr>
            <a:spLocks noGrp="1"/>
          </p:cNvSpPr>
          <p:nvPr>
            <p:ph type="body" sz="quarter" idx="65"/>
          </p:nvPr>
        </p:nvSpPr>
        <p:spPr/>
        <p:txBody>
          <a:bodyPr/>
          <a:lstStyle/>
          <a:p>
            <a:r>
              <a:rPr lang="en-GB"/>
              <a:t>Mynd: </a:t>
            </a:r>
            <a:r>
              <a:rPr lang="fr-FR"/>
              <a:t>Alibi </a:t>
            </a:r>
            <a:r>
              <a:rPr lang="fr-FR" err="1"/>
              <a:t>Hostel</a:t>
            </a:r>
            <a:r>
              <a:rPr lang="fr-FR"/>
              <a:t>, </a:t>
            </a:r>
            <a:r>
              <a:rPr lang="fr-FR" err="1"/>
              <a:t>Niðurlönd</a:t>
            </a:r>
            <a:endParaRPr lang="en-GB"/>
          </a:p>
        </p:txBody>
      </p:sp>
      <p:sp>
        <p:nvSpPr>
          <p:cNvPr id="18" name="Freeform 17">
            <a:extLst>
              <a:ext uri="{FF2B5EF4-FFF2-40B4-BE49-F238E27FC236}">
                <a16:creationId xmlns:a16="http://schemas.microsoft.com/office/drawing/2014/main" id="{8A046236-A619-E012-C5D5-C0097572A5B2}"/>
              </a:ext>
            </a:extLst>
          </p:cNvPr>
          <p:cNvSpPr/>
          <p:nvPr/>
        </p:nvSpPr>
        <p:spPr>
          <a:xfrm>
            <a:off x="4689202" y="8078813"/>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FD7B0CD5-3F47-C804-55BE-F01D3661C6F4}"/>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37</a:t>
            </a:fld>
            <a:endParaRPr lang="fr-CA"/>
          </a:p>
        </p:txBody>
      </p:sp>
      <p:sp>
        <p:nvSpPr>
          <p:cNvPr id="6" name="Text Placeholder 11">
            <a:extLst>
              <a:ext uri="{FF2B5EF4-FFF2-40B4-BE49-F238E27FC236}">
                <a16:creationId xmlns:a16="http://schemas.microsoft.com/office/drawing/2014/main" id="{89B19DBA-3F06-4A45-06A3-29929ACC5523}"/>
              </a:ext>
            </a:extLst>
          </p:cNvPr>
          <p:cNvSpPr txBox="1">
            <a:spLocks/>
          </p:cNvSpPr>
          <p:nvPr/>
        </p:nvSpPr>
        <p:spPr>
          <a:xfrm>
            <a:off x="4983378" y="3982107"/>
            <a:ext cx="3141465" cy="385564"/>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solidFill>
                  <a:srgbClr val="EC7C69"/>
                </a:solidFill>
              </a:rPr>
              <a:t>Niðurstaða</a:t>
            </a:r>
          </a:p>
        </p:txBody>
      </p:sp>
      <p:cxnSp>
        <p:nvCxnSpPr>
          <p:cNvPr id="7" name="Straight Connector 6">
            <a:extLst>
              <a:ext uri="{FF2B5EF4-FFF2-40B4-BE49-F238E27FC236}">
                <a16:creationId xmlns:a16="http://schemas.microsoft.com/office/drawing/2014/main" id="{67DBC371-C2C2-1B15-5597-18AC53AC667C}"/>
              </a:ext>
            </a:extLst>
          </p:cNvPr>
          <p:cNvCxnSpPr>
            <a:cxnSpLocks/>
          </p:cNvCxnSpPr>
          <p:nvPr/>
        </p:nvCxnSpPr>
        <p:spPr>
          <a:xfrm>
            <a:off x="4012442" y="4840171"/>
            <a:ext cx="3265986" cy="0"/>
          </a:xfrm>
          <a:prstGeom prst="line">
            <a:avLst/>
          </a:prstGeom>
          <a:ln w="22225">
            <a:solidFill>
              <a:srgbClr val="EC7C69"/>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63568565-4B00-56F4-B5DE-DA68555B73E9}"/>
              </a:ext>
            </a:extLst>
          </p:cNvPr>
          <p:cNvSpPr txBox="1">
            <a:spLocks/>
          </p:cNvSpPr>
          <p:nvPr/>
        </p:nvSpPr>
        <p:spPr>
          <a:xfrm>
            <a:off x="4009629" y="4882109"/>
            <a:ext cx="3462906" cy="406954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IE" sz="1800" cap="all">
                <a:solidFill>
                  <a:srgbClr val="EC7C69"/>
                </a:solidFill>
                <a:latin typeface="Calibri"/>
                <a:cs typeface="Calibri"/>
              </a:rPr>
              <a:t>Tengsl við suðrið og landsvæðið </a:t>
            </a:r>
            <a:endParaRPr lang="it-IT"/>
          </a:p>
          <a:p>
            <a:pPr>
              <a:lnSpc>
                <a:spcPct val="100000"/>
              </a:lnSpc>
            </a:pPr>
            <a:endParaRPr lang="en-IE" sz="1800" cap="all">
              <a:solidFill>
                <a:srgbClr val="EC7C69"/>
              </a:solidFill>
              <a:latin typeface="Calibri"/>
              <a:ea typeface="Calibri"/>
              <a:cs typeface="Calibri"/>
            </a:endParaRPr>
          </a:p>
          <a:p>
            <a:r>
              <a:rPr lang="en-IE">
                <a:latin typeface="Calibri"/>
                <a:ea typeface="Open Sans"/>
                <a:cs typeface="Calibri"/>
              </a:rPr>
              <a:t>Eftir meira en áratug er Camera a Sud enn ástsæll áfangastaður, þar sem saga, gestrisni og umhyggja Filomenu sameinast. Sýn fjölskyldunnar Nicastro hefur breytt þessu endurreista höllu í meira en bara gistiheimili; það er hlý og dýptarupplifun af menningu og sjarma Bovino.</a:t>
            </a:r>
            <a:endParaRPr lang="en-IE"/>
          </a:p>
        </p:txBody>
      </p:sp>
      <p:cxnSp>
        <p:nvCxnSpPr>
          <p:cNvPr id="10" name="Straight Connector 9">
            <a:extLst>
              <a:ext uri="{FF2B5EF4-FFF2-40B4-BE49-F238E27FC236}">
                <a16:creationId xmlns:a16="http://schemas.microsoft.com/office/drawing/2014/main" id="{378EF191-23F6-4246-41E3-72580A2CB8CD}"/>
              </a:ext>
            </a:extLst>
          </p:cNvPr>
          <p:cNvCxnSpPr>
            <a:cxnSpLocks/>
          </p:cNvCxnSpPr>
          <p:nvPr/>
        </p:nvCxnSpPr>
        <p:spPr>
          <a:xfrm>
            <a:off x="295794" y="9198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95E2542-C60A-C8BD-86A7-437E584AA640}"/>
              </a:ext>
            </a:extLst>
          </p:cNvPr>
          <p:cNvSpPr txBox="1"/>
          <p:nvPr/>
        </p:nvSpPr>
        <p:spPr>
          <a:xfrm>
            <a:off x="229690" y="6144636"/>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textaupplýsingar</a:t>
            </a:r>
          </a:p>
        </p:txBody>
      </p:sp>
      <p:sp>
        <p:nvSpPr>
          <p:cNvPr id="19" name="TextBox 18">
            <a:extLst>
              <a:ext uri="{FF2B5EF4-FFF2-40B4-BE49-F238E27FC236}">
                <a16:creationId xmlns:a16="http://schemas.microsoft.com/office/drawing/2014/main" id="{FCAD741B-99FC-9FAC-A82B-A09BF7E4BFF8}"/>
              </a:ext>
            </a:extLst>
          </p:cNvPr>
          <p:cNvSpPr txBox="1"/>
          <p:nvPr/>
        </p:nvSpPr>
        <p:spPr>
          <a:xfrm>
            <a:off x="361874" y="1077536"/>
            <a:ext cx="3367872" cy="861774"/>
          </a:xfrm>
          <a:prstGeom prst="rect">
            <a:avLst/>
          </a:prstGeom>
          <a:noFill/>
        </p:spPr>
        <p:txBody>
          <a:bodyPr wrap="square" lIns="91440" tIns="45720" rIns="91440" bIns="45720" rtlCol="0" anchor="t">
            <a:spAutoFit/>
          </a:bodyPr>
          <a:lstStyle/>
          <a:p>
            <a:r>
              <a:rPr lang="en-IE" sz="1600" cap="all">
                <a:solidFill>
                  <a:schemeClr val="bg1"/>
                </a:solidFill>
                <a:latin typeface="Calibri"/>
                <a:cs typeface="Calibri"/>
              </a:rPr>
              <a:t>Frá heimili dómara Lombardi til Kameru Suðursins</a:t>
            </a:r>
            <a:endParaRPr lang="en-IE" sz="1600">
              <a:solidFill>
                <a:srgbClr val="000000"/>
              </a:solidFill>
              <a:latin typeface="Calibri"/>
              <a:cs typeface="Calibri"/>
            </a:endParaRPr>
          </a:p>
          <a:p>
            <a:endParaRPr lang="en-IE">
              <a:solidFill>
                <a:schemeClr val="bg1"/>
              </a:solidFill>
              <a:ea typeface="Calibri"/>
              <a:cs typeface="Calibri"/>
            </a:endParaRPr>
          </a:p>
        </p:txBody>
      </p:sp>
      <p:grpSp>
        <p:nvGrpSpPr>
          <p:cNvPr id="4" name="Group 3">
            <a:extLst>
              <a:ext uri="{FF2B5EF4-FFF2-40B4-BE49-F238E27FC236}">
                <a16:creationId xmlns:a16="http://schemas.microsoft.com/office/drawing/2014/main" id="{48FB1E8F-19C9-5B6B-71F2-9C5944AD5918}"/>
              </a:ext>
            </a:extLst>
          </p:cNvPr>
          <p:cNvGrpSpPr/>
          <p:nvPr/>
        </p:nvGrpSpPr>
        <p:grpSpPr>
          <a:xfrm>
            <a:off x="361874" y="116201"/>
            <a:ext cx="695991" cy="650235"/>
            <a:chOff x="8736336" y="773976"/>
            <a:chExt cx="925001" cy="925018"/>
          </a:xfrm>
        </p:grpSpPr>
        <p:grpSp>
          <p:nvGrpSpPr>
            <p:cNvPr id="5" name="Graphic 2">
              <a:extLst>
                <a:ext uri="{FF2B5EF4-FFF2-40B4-BE49-F238E27FC236}">
                  <a16:creationId xmlns:a16="http://schemas.microsoft.com/office/drawing/2014/main" id="{EA3D8905-311A-47DD-F912-DFF1A8A48827}"/>
                </a:ext>
              </a:extLst>
            </p:cNvPr>
            <p:cNvGrpSpPr/>
            <p:nvPr/>
          </p:nvGrpSpPr>
          <p:grpSpPr>
            <a:xfrm>
              <a:off x="8736336" y="773976"/>
              <a:ext cx="925001" cy="925018"/>
              <a:chOff x="8736336" y="773976"/>
              <a:chExt cx="925001" cy="925018"/>
            </a:xfrm>
            <a:solidFill>
              <a:srgbClr val="010101"/>
            </a:solidFill>
          </p:grpSpPr>
          <p:sp>
            <p:nvSpPr>
              <p:cNvPr id="15" name="Freeform 306">
                <a:extLst>
                  <a:ext uri="{FF2B5EF4-FFF2-40B4-BE49-F238E27FC236}">
                    <a16:creationId xmlns:a16="http://schemas.microsoft.com/office/drawing/2014/main" id="{E840EB99-CB3B-F65A-0F39-18D5DA53F520}"/>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07">
                <a:extLst>
                  <a:ext uri="{FF2B5EF4-FFF2-40B4-BE49-F238E27FC236}">
                    <a16:creationId xmlns:a16="http://schemas.microsoft.com/office/drawing/2014/main" id="{596D9681-252D-3E14-811B-D1FC39C87F60}"/>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08">
                <a:extLst>
                  <a:ext uri="{FF2B5EF4-FFF2-40B4-BE49-F238E27FC236}">
                    <a16:creationId xmlns:a16="http://schemas.microsoft.com/office/drawing/2014/main" id="{58C34BBA-5771-9C4B-B5CE-507221DA8CBA}"/>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09">
                <a:extLst>
                  <a:ext uri="{FF2B5EF4-FFF2-40B4-BE49-F238E27FC236}">
                    <a16:creationId xmlns:a16="http://schemas.microsoft.com/office/drawing/2014/main" id="{C80792E8-6E9C-B08B-96C2-C6933FF13CA5}"/>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10">
                <a:extLst>
                  <a:ext uri="{FF2B5EF4-FFF2-40B4-BE49-F238E27FC236}">
                    <a16:creationId xmlns:a16="http://schemas.microsoft.com/office/drawing/2014/main" id="{7A7F0DA5-FF38-70CC-56F3-1449C89572D9}"/>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11">
                <a:extLst>
                  <a:ext uri="{FF2B5EF4-FFF2-40B4-BE49-F238E27FC236}">
                    <a16:creationId xmlns:a16="http://schemas.microsoft.com/office/drawing/2014/main" id="{CC4695A9-B0B5-3D29-ACE9-10CCEF65A93F}"/>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12">
                <a:extLst>
                  <a:ext uri="{FF2B5EF4-FFF2-40B4-BE49-F238E27FC236}">
                    <a16:creationId xmlns:a16="http://schemas.microsoft.com/office/drawing/2014/main" id="{0075B57E-EAA2-2544-D16E-AD5FE913DF77}"/>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Freeform 304">
              <a:extLst>
                <a:ext uri="{FF2B5EF4-FFF2-40B4-BE49-F238E27FC236}">
                  <a16:creationId xmlns:a16="http://schemas.microsoft.com/office/drawing/2014/main" id="{2B7D0593-C45D-FF2C-9D20-78BD9FD613B7}"/>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5">
              <a:extLst>
                <a:ext uri="{FF2B5EF4-FFF2-40B4-BE49-F238E27FC236}">
                  <a16:creationId xmlns:a16="http://schemas.microsoft.com/office/drawing/2014/main" id="{DE035DC1-3BE3-4F90-475A-BFC19D6F707C}"/>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Freeform 301">
            <a:extLst>
              <a:ext uri="{FF2B5EF4-FFF2-40B4-BE49-F238E27FC236}">
                <a16:creationId xmlns:a16="http://schemas.microsoft.com/office/drawing/2014/main" id="{E64950EF-233E-5E02-4BD3-5E7A8F99B712}"/>
              </a:ext>
            </a:extLst>
          </p:cNvPr>
          <p:cNvSpPr/>
          <p:nvPr/>
        </p:nvSpPr>
        <p:spPr>
          <a:xfrm>
            <a:off x="4089442" y="3932153"/>
            <a:ext cx="932187"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E96751"/>
          </a:solidFill>
          <a:ln w="3074" cap="flat">
            <a:noFill/>
            <a:prstDash val="solid"/>
            <a:miter/>
          </a:ln>
        </p:spPr>
        <p:txBody>
          <a:bodyPr rtlCol="0" anchor="ctr"/>
          <a:lstStyle/>
          <a:p>
            <a:endParaRPr lang="en-US"/>
          </a:p>
        </p:txBody>
      </p:sp>
      <p:pic>
        <p:nvPicPr>
          <p:cNvPr id="30" name="Picture Placeholder 29">
            <a:extLst>
              <a:ext uri="{FF2B5EF4-FFF2-40B4-BE49-F238E27FC236}">
                <a16:creationId xmlns:a16="http://schemas.microsoft.com/office/drawing/2014/main" id="{F9E21868-3678-40BA-B2D9-C25C3C1971FE}"/>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161317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a16="http://schemas.microsoft.com/office/drawing/2014/main" xmlns:a14="http://schemas.microsoft.com/office/drawing/2010/main">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45488" y="1248785"/>
            <a:ext cx="3189987" cy="1118586"/>
          </a:xfrm>
        </p:spPr>
        <p:txBody>
          <a:bodyPr/>
          <a:lstStyle/>
          <a:p>
            <a:r>
              <a:rPr lang="en-IE" sz="1800">
                <a:latin typeface="Calibri"/>
                <a:ea typeface="Open Sans"/>
                <a:cs typeface="Calibri"/>
              </a:rPr>
              <a:t>Innleiðing sjálfbærnimarkmiða Sameinuðu þjóðanna</a:t>
            </a:r>
            <a:endParaRPr lang="en-IE" sz="1800"/>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544931" y="313866"/>
            <a:ext cx="4224168" cy="385564"/>
          </a:xfrm>
        </p:spPr>
        <p:txBody>
          <a:bodyPr/>
          <a:lstStyle/>
          <a:p>
            <a:r>
              <a:rPr lang="en-US" sz="3200">
                <a:latin typeface="Calibri"/>
                <a:ea typeface="Open Sans"/>
                <a:cs typeface="Calibri"/>
              </a:rPr>
              <a:t>CAMERA A SUD</a:t>
            </a:r>
            <a:endParaRPr lang="en-US" sz="3200"/>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pic>
        <p:nvPicPr>
          <p:cNvPr id="67" name="Picture 66" descr="A yellow rectangular sign with white text&#10;&#10;Description automatically generated">
            <a:extLst>
              <a:ext uri="{FF2B5EF4-FFF2-40B4-BE49-F238E27FC236}">
                <a16:creationId xmlns:a16="http://schemas.microsoft.com/office/drawing/2014/main" id="{FEB29B83-0AB7-5429-E4DA-4E5CAECF7C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2938" y="2978288"/>
            <a:ext cx="1188154" cy="1188154"/>
          </a:xfrm>
          <a:prstGeom prst="rect">
            <a:avLst/>
          </a:prstGeom>
        </p:spPr>
      </p:pic>
      <p:sp>
        <p:nvSpPr>
          <p:cNvPr id="3" name="Rectangle 2">
            <a:extLst>
              <a:ext uri="{FF2B5EF4-FFF2-40B4-BE49-F238E27FC236}">
                <a16:creationId xmlns:a16="http://schemas.microsoft.com/office/drawing/2014/main" id="{003DB788-A808-4D9A-83EC-5C064076BCE3}"/>
              </a:ext>
            </a:extLst>
          </p:cNvPr>
          <p:cNvSpPr/>
          <p:nvPr/>
        </p:nvSpPr>
        <p:spPr>
          <a:xfrm>
            <a:off x="396993" y="4423818"/>
            <a:ext cx="6676907" cy="6124754"/>
          </a:xfrm>
          <a:prstGeom prst="rect">
            <a:avLst/>
          </a:prstGeom>
        </p:spPr>
        <p:txBody>
          <a:bodyPr wrap="square" lIns="91440" tIns="45720" rIns="91440" bIns="45720" anchor="t">
            <a:spAutoFit/>
          </a:bodyPr>
          <a:lstStyle/>
          <a:p>
            <a:pPr algn="just"/>
            <a:r>
              <a:rPr lang="en-US" sz="1400">
                <a:ea typeface="+mn-lt"/>
                <a:cs typeface="+mn-lt"/>
              </a:rPr>
              <a:t>Camera a Sud samræmist vel sjálfbærnimarkmiðum Sameinuðu þjóðanna, einkum markmiðum 11 (Sjálfbærar borgir og samfélög), 12 (Ábyrg neysla og framleiðsla) og 17 (Samstarf um markmiðin), með skuldbindingu sinni til varðveislu menningararfs, sjálfbærra starfshátta og samstarfs.</a:t>
            </a:r>
            <a:endParaRPr lang="it-IT">
              <a:ea typeface="+mn-lt"/>
              <a:cs typeface="+mn-lt"/>
            </a:endParaRPr>
          </a:p>
          <a:p>
            <a:pPr algn="just"/>
            <a:r>
              <a:rPr lang="en-US" sz="1400">
                <a:ea typeface="+mn-lt"/>
                <a:cs typeface="+mn-lt"/>
              </a:rPr>
              <a:t>Endurreisn byggingarinnar frá 19. öld sem hýsir Camera a Sud er vitnisburður um meginreglur markmiðs 11, sem leggur áherslu á mikilvægi sjálfbærrar borgarþróunar og varðveislu menningararfs. Gistihúsið, staðsett í sögulega miðbæ Bovino, endurvekur byggingararfleifð bæjarins og umbreytir hrörlegu fasteign í líflegt rými sem fagnar staðbundinni sögu. Þessi viðleitni varðveitir ekki aðeins menningarlega sjálfsmynd bæjarins heldur eflir einnig aðdráttarafl hans sem sjálfbærs ferðamannastaðar, og stuðlar að samhljómi milli sögulegs sjarma og nútíma hagnýtrar virkni.</a:t>
            </a:r>
            <a:endParaRPr lang="it-IT">
              <a:ea typeface="+mn-lt"/>
              <a:cs typeface="+mn-lt"/>
            </a:endParaRPr>
          </a:p>
          <a:p>
            <a:pPr algn="just"/>
            <a:r>
              <a:rPr lang="en-US" sz="1400">
                <a:ea typeface="+mn-lt"/>
                <a:cs typeface="+mn-lt"/>
              </a:rPr>
              <a:t>Í samræmi við markmið 12 um ábyrga neyslu og framleiðslu er Camera a Sud gott dæmi um ábyrga neyslu og framleiðslu með ígrunduðum endurbótum og daglegri starfsemi. Fjölskyldan Nicastro forgangsraðaði sjálfbærum vinnubrögðum við endurreisn byggingarinnar, nýtti hefðbundin efni og aðferðir til að viðhalda sögulegri ekta og draga úr úrgangi. Nútímaleg orkusparandi kerfi, þar á meðal uppfærslur á hitunarkerfi og rafmagnskerfi, voru samþætt í hönnunina á óaðfinnanlegan hátt, með því að vega upp þægindi gesta og umhverfisábyrgð. Auk þess stuðlar gistiheimilið að notkun staðbundinna vara og matargerðar, sem býður gestum upp á ekta upplifun sem styður við svæðisbundna framleiðendur og dregur úr háð við ytri auðlindir.</a:t>
            </a:r>
            <a:endParaRPr lang="en-US">
              <a:ea typeface="+mn-lt"/>
              <a:cs typeface="+mn-lt"/>
            </a:endParaRPr>
          </a:p>
          <a:p>
            <a:pPr algn="just"/>
            <a:r>
              <a:rPr lang="en-US" sz="1400">
                <a:ea typeface="+mn-lt"/>
                <a:cs typeface="+mn-lt"/>
              </a:rPr>
              <a:t>Samstarfið við GAL </a:t>
            </a:r>
            <a:r>
              <a:rPr lang="en-US" sz="1400" err="1">
                <a:ea typeface="+mn-lt"/>
                <a:cs typeface="+mn-lt"/>
              </a:rPr>
              <a:t>Meridaunia</a:t>
            </a:r>
            <a:r>
              <a:rPr lang="en-US" sz="1400">
                <a:ea typeface="+mn-lt"/>
                <a:cs typeface="+mn-lt"/>
              </a:rPr>
              <a:t>, sem veitti mikilvægt fjármagn til endurreisnarinnar, undirstrikar tengsl við markmið 17, sem leggur áherslu á mátt samstarfs við að ná sjálfbærri þróun. Þetta samstarf sýnir hvernig staðbundnar og svæðisbundnar stofnanir geta unnið saman að varðveislu menningararfs og stuðlað að sjálfbærum ferðamannamöguleikum. Með því að efla samstarf tryggir Camera a Sud ekki aðeins árangur sinn sem fyrirtæki heldur stuðlar einnig að víðtækari efnahagslegri og félagslegri þróun svæðisins.</a:t>
            </a:r>
            <a:endParaRPr lang="en-IE">
              <a:ea typeface="+mn-lt"/>
              <a:cs typeface="+mn-lt"/>
            </a:endParaRPr>
          </a:p>
        </p:txBody>
      </p:sp>
      <p:pic>
        <p:nvPicPr>
          <p:cNvPr id="5" name="Picture 4">
            <a:extLst>
              <a:ext uri="{FF2B5EF4-FFF2-40B4-BE49-F238E27FC236}">
                <a16:creationId xmlns:a16="http://schemas.microsoft.com/office/drawing/2014/main" id="{7B315B4F-7557-4202-A90F-3B3CEA0C6D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6158" y="2978288"/>
            <a:ext cx="1188000" cy="1188000"/>
          </a:xfrm>
          <a:prstGeom prst="rect">
            <a:avLst/>
          </a:prstGeom>
        </p:spPr>
      </p:pic>
      <p:pic>
        <p:nvPicPr>
          <p:cNvPr id="4" name="Picture 3">
            <a:extLst>
              <a:ext uri="{FF2B5EF4-FFF2-40B4-BE49-F238E27FC236}">
                <a16:creationId xmlns:a16="http://schemas.microsoft.com/office/drawing/2014/main" id="{297648E6-5954-42B1-8B98-6074710B78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132" y="2978288"/>
            <a:ext cx="1188000" cy="1188000"/>
          </a:xfrm>
          <a:prstGeom prst="rect">
            <a:avLst/>
          </a:prstGeom>
        </p:spPr>
      </p:pic>
    </p:spTree>
    <p:extLst>
      <p:ext uri="{BB962C8B-B14F-4D97-AF65-F5344CB8AC3E}">
        <p14:creationId xmlns:p14="http://schemas.microsoft.com/office/powerpoint/2010/main" val="1071360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0E29E-544B-4342-5A7D-8EB3E8E13422}"/>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7B5184B3-E6C7-A3F3-5CD4-1C15198960A2}"/>
              </a:ext>
            </a:extLst>
          </p:cNvPr>
          <p:cNvSpPr/>
          <p:nvPr/>
        </p:nvSpPr>
        <p:spPr>
          <a:xfrm>
            <a:off x="-25710" y="6348311"/>
            <a:ext cx="7826991" cy="4559402"/>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90DE859E-E471-28B0-3C18-B13DE96E1426}"/>
              </a:ext>
            </a:extLst>
          </p:cNvPr>
          <p:cNvSpPr>
            <a:spLocks noGrp="1"/>
          </p:cNvSpPr>
          <p:nvPr>
            <p:ph type="body" sz="quarter" idx="32"/>
          </p:nvPr>
        </p:nvSpPr>
        <p:spPr>
          <a:xfrm>
            <a:off x="386587" y="6523696"/>
            <a:ext cx="7094210" cy="2787212"/>
          </a:xfrm>
        </p:spPr>
        <p:txBody>
          <a:bodyPr/>
          <a:lstStyle/>
          <a:p>
            <a:pPr marL="0" indent="0">
              <a:lnSpc>
                <a:spcPct val="100000"/>
              </a:lnSpc>
              <a:buNone/>
            </a:pPr>
            <a:r>
              <a:rPr lang="en-US" sz="4000" b="1">
                <a:solidFill>
                  <a:schemeClr val="bg1"/>
                </a:solidFill>
              </a:rPr>
              <a:t>AGORA</a:t>
            </a:r>
          </a:p>
          <a:p>
            <a:pPr marL="0" indent="0">
              <a:lnSpc>
                <a:spcPct val="100000"/>
              </a:lnSpc>
              <a:buNone/>
            </a:pPr>
            <a:r>
              <a:rPr lang="en-US" sz="2000" b="1">
                <a:solidFill>
                  <a:schemeClr val="bg1"/>
                </a:solidFill>
              </a:rPr>
              <a:t>Flokkur: </a:t>
            </a:r>
            <a:r>
              <a:rPr lang="en-US" sz="2000">
                <a:solidFill>
                  <a:schemeClr val="bg1"/>
                </a:solidFill>
              </a:rPr>
              <a:t>Gisting með morgunverði</a:t>
            </a:r>
          </a:p>
          <a:p>
            <a:pPr marL="0" indent="0">
              <a:lnSpc>
                <a:spcPct val="100000"/>
              </a:lnSpc>
              <a:buNone/>
            </a:pPr>
            <a:r>
              <a:rPr lang="en-US" sz="2000" b="1">
                <a:solidFill>
                  <a:schemeClr val="bg1"/>
                </a:solidFill>
              </a:rPr>
              <a:t>Staðsetning: </a:t>
            </a:r>
            <a:r>
              <a:rPr lang="it-IT" sz="2000">
                <a:solidFill>
                  <a:schemeClr val="bg1"/>
                </a:solidFill>
              </a:rPr>
              <a:t>Castelnuovo della Daunia (FG), </a:t>
            </a:r>
            <a:r>
              <a:rPr lang="it-IT" sz="2000" err="1">
                <a:solidFill>
                  <a:schemeClr val="bg1"/>
                </a:solidFill>
              </a:rPr>
              <a:t>Ítalía</a:t>
            </a:r>
            <a:endParaRPr lang="it-IT" sz="2000">
              <a:solidFill>
                <a:schemeClr val="bg1"/>
              </a:solidFill>
            </a:endParaRPr>
          </a:p>
          <a:p>
            <a:pPr algn="l">
              <a:lnSpc>
                <a:spcPct val="100000"/>
              </a:lnSpc>
            </a:pPr>
            <a:r>
              <a:rPr lang="en-US" sz="2000" b="1">
                <a:solidFill>
                  <a:schemeClr val="bg1"/>
                </a:solidFill>
              </a:rPr>
              <a:t>Vefsíða:</a:t>
            </a:r>
            <a:r>
              <a:rPr lang="en-US" sz="2000">
                <a:solidFill>
                  <a:schemeClr val="bg1"/>
                </a:solidFill>
                <a:latin typeface="Calibri"/>
                <a:ea typeface="Open Sans"/>
                <a:cs typeface="Calibri"/>
                <a:hlinkClick r:id="rId2">
                  <a:extLst>
                    <a:ext uri="{A12FA001-AC4F-418D-AE19-62706E023703}">
                      <ahyp:hlinkClr xmlns:ahyp="http://schemas.microsoft.com/office/drawing/2018/hyperlinkcolor" val="tx"/>
                    </a:ext>
                  </a:extLst>
                </a:hlinkClick>
              </a:rPr>
              <a:t> https://www.visitmontidauni.it/it/hd/agora-di-vascello-maria-antonella</a:t>
            </a:r>
            <a:r>
              <a:rPr lang="en-US" sz="2000">
                <a:solidFill>
                  <a:schemeClr val="bg1"/>
                </a:solidFill>
                <a:latin typeface="Calibri"/>
                <a:ea typeface="Open Sans"/>
                <a:cs typeface="Calibri"/>
              </a:rPr>
              <a:t> </a:t>
            </a:r>
          </a:p>
          <a:p>
            <a:pPr marL="0" indent="0">
              <a:lnSpc>
                <a:spcPct val="100000"/>
              </a:lnSpc>
              <a:buNone/>
            </a:pPr>
            <a:endParaRPr lang="en-US" sz="1000" b="1">
              <a:solidFill>
                <a:schemeClr val="bg1"/>
              </a:solidFill>
            </a:endParaRPr>
          </a:p>
          <a:p>
            <a:pPr>
              <a:lnSpc>
                <a:spcPct val="100000"/>
              </a:lnSpc>
            </a:pPr>
            <a:r>
              <a:rPr lang="en-US" sz="2000" b="1">
                <a:solidFill>
                  <a:schemeClr val="bg1"/>
                </a:solidFill>
                <a:latin typeface="Calibri"/>
                <a:ea typeface="Open Sans"/>
                <a:cs typeface="Calibri"/>
              </a:rPr>
              <a:t>Hvað gerir þessa gistingu eftirminnilega!</a:t>
            </a:r>
            <a:endParaRPr lang="en-US" sz="2000" b="1">
              <a:solidFill>
                <a:schemeClr val="bg1"/>
              </a:solidFill>
            </a:endParaRPr>
          </a:p>
          <a:p>
            <a:pPr>
              <a:lnSpc>
                <a:spcPct val="100000"/>
              </a:lnSpc>
            </a:pPr>
            <a:r>
              <a:rPr lang="en-US" err="1">
                <a:solidFill>
                  <a:schemeClr val="bg1">
                    <a:lumMod val="95000"/>
                  </a:schemeClr>
                </a:solidFill>
                <a:latin typeface="Calibri"/>
                <a:cs typeface="Calibri"/>
              </a:rPr>
              <a:t>B&amp;B Agorà </a:t>
            </a:r>
            <a:r>
              <a:rPr lang="en-US">
                <a:solidFill>
                  <a:schemeClr val="bg1">
                    <a:lumMod val="95000"/>
                  </a:schemeClr>
                </a:solidFill>
                <a:latin typeface="Calibri"/>
                <a:cs typeface="Calibri"/>
              </a:rPr>
              <a:t>í Castelnuovo </a:t>
            </a:r>
            <a:r>
              <a:rPr lang="en-US" err="1">
                <a:solidFill>
                  <a:schemeClr val="bg1">
                    <a:lumMod val="95000"/>
                  </a:schemeClr>
                </a:solidFill>
                <a:latin typeface="Calibri"/>
                <a:cs typeface="Calibri"/>
              </a:rPr>
              <a:t>della Daunia </a:t>
            </a:r>
            <a:r>
              <a:rPr lang="en-US">
                <a:solidFill>
                  <a:schemeClr val="bg1">
                    <a:lumMod val="95000"/>
                  </a:schemeClr>
                </a:solidFill>
                <a:latin typeface="Calibri"/>
                <a:cs typeface="Calibri"/>
              </a:rPr>
              <a:t>er til húsa í byggingu af sérstökum sögulegum gildi á aðalgötu þorpsins. Hugmyndin að </a:t>
            </a:r>
            <a:r>
              <a:rPr lang="en-US" err="1">
                <a:solidFill>
                  <a:schemeClr val="bg1">
                    <a:lumMod val="95000"/>
                  </a:schemeClr>
                </a:solidFill>
                <a:latin typeface="Calibri"/>
                <a:cs typeface="Calibri"/>
              </a:rPr>
              <a:t>B&amp;B Agorà </a:t>
            </a:r>
            <a:r>
              <a:rPr lang="en-US">
                <a:solidFill>
                  <a:schemeClr val="bg1">
                    <a:lumMod val="95000"/>
                  </a:schemeClr>
                </a:solidFill>
                <a:latin typeface="Calibri"/>
                <a:cs typeface="Calibri"/>
              </a:rPr>
              <a:t>verkefninu sprettur af löngun til að búa til gistirými í hjarta sögulega </a:t>
            </a:r>
            <a:r>
              <a:rPr lang="en-US" err="1">
                <a:solidFill>
                  <a:schemeClr val="bg1">
                    <a:lumMod val="95000"/>
                  </a:schemeClr>
                </a:solidFill>
                <a:latin typeface="Calibri"/>
                <a:cs typeface="Calibri"/>
              </a:rPr>
              <a:t>miðju </a:t>
            </a:r>
            <a:r>
              <a:rPr lang="en-US">
                <a:solidFill>
                  <a:schemeClr val="bg1">
                    <a:lumMod val="95000"/>
                  </a:schemeClr>
                </a:solidFill>
                <a:latin typeface="Calibri"/>
                <a:cs typeface="Calibri"/>
              </a:rPr>
              <a:t>Castelnuovo </a:t>
            </a:r>
            <a:r>
              <a:rPr lang="en-US" err="1">
                <a:solidFill>
                  <a:schemeClr val="bg1">
                    <a:lumMod val="95000"/>
                  </a:schemeClr>
                </a:solidFill>
                <a:latin typeface="Calibri"/>
                <a:cs typeface="Calibri"/>
              </a:rPr>
              <a:t>della Daunia</a:t>
            </a:r>
            <a:r>
              <a:rPr lang="en-US">
                <a:solidFill>
                  <a:schemeClr val="bg1">
                    <a:lumMod val="95000"/>
                  </a:schemeClr>
                </a:solidFill>
                <a:latin typeface="Calibri"/>
                <a:cs typeface="Calibri"/>
              </a:rPr>
              <a:t>. </a:t>
            </a:r>
          </a:p>
          <a:p>
            <a:pPr>
              <a:lnSpc>
                <a:spcPct val="100000"/>
              </a:lnSpc>
            </a:pPr>
            <a:endParaRPr lang="en-US">
              <a:solidFill>
                <a:schemeClr val="bg1">
                  <a:lumMod val="95000"/>
                </a:schemeClr>
              </a:solidFill>
              <a:latin typeface="Calibri"/>
              <a:cs typeface="Calibri"/>
            </a:endParaRPr>
          </a:p>
          <a:p>
            <a:pPr>
              <a:lnSpc>
                <a:spcPct val="100000"/>
              </a:lnSpc>
            </a:pPr>
            <a:r>
              <a:rPr lang="en-US">
                <a:solidFill>
                  <a:schemeClr val="bg1">
                    <a:lumMod val="95000"/>
                  </a:schemeClr>
                </a:solidFill>
                <a:latin typeface="Calibri"/>
                <a:cs typeface="Calibri"/>
              </a:rPr>
              <a:t>Auk þess að búa til 10 rúm við opnun </a:t>
            </a:r>
            <a:r>
              <a:rPr lang="en-US" err="1">
                <a:solidFill>
                  <a:schemeClr val="bg1">
                    <a:lumMod val="95000"/>
                  </a:schemeClr>
                </a:solidFill>
                <a:latin typeface="Calibri"/>
                <a:cs typeface="Calibri"/>
              </a:rPr>
              <a:t>B&amp;B Agorà </a:t>
            </a:r>
            <a:r>
              <a:rPr lang="en-US">
                <a:solidFill>
                  <a:schemeClr val="bg1">
                    <a:lumMod val="95000"/>
                  </a:schemeClr>
                </a:solidFill>
                <a:latin typeface="Calibri"/>
                <a:cs typeface="Calibri"/>
              </a:rPr>
              <a:t>var stofnað fjölgeira viðskiptanet sem kallast "Terra </a:t>
            </a:r>
            <a:r>
              <a:rPr lang="en-US" err="1">
                <a:solidFill>
                  <a:schemeClr val="bg1">
                    <a:lumMod val="95000"/>
                  </a:schemeClr>
                </a:solidFill>
                <a:latin typeface="Calibri"/>
                <a:cs typeface="Calibri"/>
              </a:rPr>
              <a:t>dei </a:t>
            </a:r>
            <a:r>
              <a:rPr lang="en-US">
                <a:solidFill>
                  <a:schemeClr val="bg1">
                    <a:lumMod val="95000"/>
                  </a:schemeClr>
                </a:solidFill>
                <a:latin typeface="Calibri"/>
                <a:cs typeface="Calibri"/>
              </a:rPr>
              <a:t>Laghi", sem nær yfir ýmsar aukastarfsemi tengda gistingu (rafhjól, reiðhestaleiga, gönguferðir).</a:t>
            </a:r>
          </a:p>
          <a:p>
            <a:pPr>
              <a:lnSpc>
                <a:spcPct val="100000"/>
              </a:lnSpc>
            </a:pPr>
            <a:endParaRPr lang="en-GB" sz="1400">
              <a:solidFill>
                <a:schemeClr val="bg1"/>
              </a:solidFill>
            </a:endParaRPr>
          </a:p>
          <a:p>
            <a:pPr>
              <a:lnSpc>
                <a:spcPct val="100000"/>
              </a:lnSpc>
            </a:pPr>
            <a:endParaRPr lang="en-US" sz="1600"/>
          </a:p>
        </p:txBody>
      </p:sp>
      <p:sp>
        <p:nvSpPr>
          <p:cNvPr id="2" name="Text Placeholder 1">
            <a:extLst>
              <a:ext uri="{FF2B5EF4-FFF2-40B4-BE49-F238E27FC236}">
                <a16:creationId xmlns:a16="http://schemas.microsoft.com/office/drawing/2014/main" id="{7584B0E2-B5EF-F496-1EF1-C3901267A35D}"/>
              </a:ext>
            </a:extLst>
          </p:cNvPr>
          <p:cNvSpPr>
            <a:spLocks noGrp="1"/>
          </p:cNvSpPr>
          <p:nvPr>
            <p:ph type="body" sz="quarter" idx="35"/>
          </p:nvPr>
        </p:nvSpPr>
        <p:spPr>
          <a:xfrm>
            <a:off x="294777" y="5453856"/>
            <a:ext cx="3206079" cy="1049221"/>
          </a:xfrm>
        </p:spPr>
        <p:txBody>
          <a:bodyPr/>
          <a:lstStyle/>
          <a:p>
            <a:r>
              <a:rPr lang="en-US" sz="4400" b="1"/>
              <a:t>Ítalía </a:t>
            </a:r>
          </a:p>
        </p:txBody>
      </p:sp>
      <p:sp>
        <p:nvSpPr>
          <p:cNvPr id="3" name="Text Placeholder 2">
            <a:extLst>
              <a:ext uri="{FF2B5EF4-FFF2-40B4-BE49-F238E27FC236}">
                <a16:creationId xmlns:a16="http://schemas.microsoft.com/office/drawing/2014/main" id="{E4925103-8D49-2725-D694-C7DED25A03D2}"/>
              </a:ext>
            </a:extLst>
          </p:cNvPr>
          <p:cNvSpPr>
            <a:spLocks noGrp="1"/>
          </p:cNvSpPr>
          <p:nvPr>
            <p:ph type="body" sz="quarter" idx="36"/>
          </p:nvPr>
        </p:nvSpPr>
        <p:spPr>
          <a:xfrm>
            <a:off x="9917" y="4722707"/>
            <a:ext cx="3932166" cy="562237"/>
          </a:xfrm>
        </p:spPr>
        <p:txBody>
          <a:bodyPr/>
          <a:lstStyle/>
          <a:p>
            <a:r>
              <a:rPr lang="en-US" sz="3200" b="0" cap="all" dirty="0" err="1"/>
              <a:t>EIGnarform</a:t>
            </a:r>
            <a:endParaRPr lang="en-US" sz="3200" b="0" cap="all" dirty="0"/>
          </a:p>
        </p:txBody>
      </p:sp>
      <p:sp>
        <p:nvSpPr>
          <p:cNvPr id="16" name="Slide Number Placeholder 15">
            <a:extLst>
              <a:ext uri="{FF2B5EF4-FFF2-40B4-BE49-F238E27FC236}">
                <a16:creationId xmlns:a16="http://schemas.microsoft.com/office/drawing/2014/main" id="{8CF267B0-DA2E-041A-41DD-777E4F947BB6}"/>
              </a:ext>
            </a:extLst>
          </p:cNvPr>
          <p:cNvSpPr>
            <a:spLocks noGrp="1"/>
          </p:cNvSpPr>
          <p:nvPr>
            <p:ph type="sldNum" sz="quarter" idx="4"/>
          </p:nvPr>
        </p:nvSpPr>
        <p:spPr>
          <a:xfrm>
            <a:off x="7278427" y="10708061"/>
            <a:ext cx="473489" cy="311567"/>
          </a:xfrm>
        </p:spPr>
        <p:txBody>
          <a:bodyPr/>
          <a:lstStyle/>
          <a:p>
            <a:fld id="{9C527BFA-2C0E-4CEC-B6A5-913A56FEF4B4}" type="slidenum">
              <a:rPr lang="fr-CA" smtClean="0"/>
              <a:t>39</a:t>
            </a:fld>
            <a:endParaRPr lang="fr-CA"/>
          </a:p>
        </p:txBody>
      </p:sp>
      <p:sp>
        <p:nvSpPr>
          <p:cNvPr id="4" name="Text Placeholder 3">
            <a:extLst>
              <a:ext uri="{FF2B5EF4-FFF2-40B4-BE49-F238E27FC236}">
                <a16:creationId xmlns:a16="http://schemas.microsoft.com/office/drawing/2014/main" id="{32C2B89D-AD33-284A-D719-875071CAD3E5}"/>
              </a:ext>
            </a:extLst>
          </p:cNvPr>
          <p:cNvSpPr>
            <a:spLocks noGrp="1"/>
          </p:cNvSpPr>
          <p:nvPr>
            <p:ph type="body" sz="quarter" idx="65"/>
          </p:nvPr>
        </p:nvSpPr>
        <p:spPr/>
        <p:txBody>
          <a:bodyPr/>
          <a:lstStyle/>
          <a:p>
            <a:r>
              <a:rPr lang="en-GB"/>
              <a:t>Ljósmynd: Agora, </a:t>
            </a:r>
            <a:r>
              <a:rPr lang="en-GB" err="1"/>
              <a:t>Montidauni</a:t>
            </a:r>
            <a:r>
              <a:rPr lang="en-GB"/>
              <a:t>, Ítalía</a:t>
            </a:r>
          </a:p>
        </p:txBody>
      </p:sp>
      <p:sp>
        <p:nvSpPr>
          <p:cNvPr id="10" name="Text Placeholder 2">
            <a:extLst>
              <a:ext uri="{FF2B5EF4-FFF2-40B4-BE49-F238E27FC236}">
                <a16:creationId xmlns:a16="http://schemas.microsoft.com/office/drawing/2014/main" id="{0DEC13C2-1C0B-C019-36BD-7C289CD30720}"/>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err="1">
                <a:latin typeface="Aharoni" panose="02010803020104030203" pitchFamily="2" charset="-79"/>
                <a:cs typeface="Aharoni" panose="02010803020104030203" pitchFamily="2" charset="-79"/>
              </a:rPr>
              <a:t>Dæmi</a:t>
            </a:r>
            <a:endParaRPr lang="en-US" b="0" dirty="0">
              <a:latin typeface="Aharoni" panose="02010803020104030203" pitchFamily="2" charset="-79"/>
              <a:cs typeface="Aharoni" panose="02010803020104030203" pitchFamily="2" charset="-79"/>
            </a:endParaRPr>
          </a:p>
        </p:txBody>
      </p:sp>
      <p:sp>
        <p:nvSpPr>
          <p:cNvPr id="25" name="TextBox 24">
            <a:extLst>
              <a:ext uri="{FF2B5EF4-FFF2-40B4-BE49-F238E27FC236}">
                <a16:creationId xmlns:a16="http://schemas.microsoft.com/office/drawing/2014/main" id="{0D625818-91BE-4866-D6FE-4B6E49DE89A0}"/>
              </a:ext>
            </a:extLst>
          </p:cNvPr>
          <p:cNvSpPr txBox="1"/>
          <p:nvPr/>
        </p:nvSpPr>
        <p:spPr>
          <a:xfrm>
            <a:off x="3887786" y="2440331"/>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textaupplýsingar</a:t>
            </a:r>
          </a:p>
        </p:txBody>
      </p:sp>
      <p:pic>
        <p:nvPicPr>
          <p:cNvPr id="6" name="Graphic 5" descr="Badge 4 with solid fill">
            <a:extLst>
              <a:ext uri="{FF2B5EF4-FFF2-40B4-BE49-F238E27FC236}">
                <a16:creationId xmlns:a16="http://schemas.microsoft.com/office/drawing/2014/main" id="{822C2051-5098-29F1-B0EF-AFC0ACD696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3693" y="4570488"/>
            <a:ext cx="1440000" cy="1440000"/>
          </a:xfrm>
          <a:prstGeom prst="rect">
            <a:avLst/>
          </a:prstGeom>
        </p:spPr>
      </p:pic>
      <p:pic>
        <p:nvPicPr>
          <p:cNvPr id="9" name="Picture Placeholder 8">
            <a:extLst>
              <a:ext uri="{FF2B5EF4-FFF2-40B4-BE49-F238E27FC236}">
                <a16:creationId xmlns:a16="http://schemas.microsoft.com/office/drawing/2014/main" id="{0625662E-A1C8-48BC-B3F7-F194E251F3F2}"/>
              </a:ext>
            </a:extLst>
          </p:cNvPr>
          <p:cNvPicPr>
            <a:picLocks noGrp="1" noChangeAspect="1"/>
          </p:cNvPicPr>
          <p:nvPr>
            <p:ph type="pic" sz="quarter" idx="34"/>
          </p:nvPr>
        </p:nvPicPr>
        <p:blipFill>
          <a:blip r:embed="rId5">
            <a:extLst>
              <a:ext uri="{28A0092B-C50C-407E-A947-70E740481C1C}">
                <a14:useLocalDpi xmlns:a14="http://schemas.microsoft.com/office/drawing/2010/main" val="0"/>
              </a:ext>
            </a:extLst>
          </a:blip>
          <a:srcRect/>
          <a:stretch>
            <a:fillRect/>
          </a:stretch>
        </p:blipFill>
        <p:spPr>
          <a:xfrm>
            <a:off x="-25710" y="327368"/>
            <a:ext cx="7001712" cy="4003099"/>
          </a:xfrm>
        </p:spPr>
      </p:pic>
      <p:pic>
        <p:nvPicPr>
          <p:cNvPr id="17" name="Picture Placeholder 17" descr="Une image contenant plante, table, bâtiment, meubles&#10;&#10;Description générée automatiquement">
            <a:extLst>
              <a:ext uri="{FF2B5EF4-FFF2-40B4-BE49-F238E27FC236}">
                <a16:creationId xmlns:a16="http://schemas.microsoft.com/office/drawing/2014/main" id="{21C8DFE7-64B8-45E0-BF53-C581C091795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710" y="296564"/>
            <a:ext cx="7055651" cy="4033903"/>
          </a:xfrm>
          <a:custGeom>
            <a:avLst/>
            <a:gdLst>
              <a:gd name="connsiteX0" fmla="*/ 2959694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 name="connsiteX14" fmla="*/ 0 w 7001712"/>
              <a:gd name="connsiteY14" fmla="*/ 201436 h 4003099"/>
              <a:gd name="connsiteX15" fmla="*/ 2959694 w 7001712"/>
              <a:gd name="connsiteY15" fmla="*/ 201436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1712" h="4003099">
                <a:moveTo>
                  <a:pt x="2959694"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lnTo>
                  <a:pt x="0" y="201436"/>
                </a:lnTo>
                <a:lnTo>
                  <a:pt x="2959694" y="201436"/>
                </a:lnTo>
                <a:close/>
              </a:path>
            </a:pathLst>
          </a:custGeom>
          <a:solidFill>
            <a:schemeClr val="bg1">
              <a:lumMod val="95000"/>
            </a:schemeClr>
          </a:solidFill>
        </p:spPr>
      </p:pic>
    </p:spTree>
    <p:extLst>
      <p:ext uri="{BB962C8B-B14F-4D97-AF65-F5344CB8AC3E}">
        <p14:creationId xmlns:p14="http://schemas.microsoft.com/office/powerpoint/2010/main" val="22067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C147A6D4-A2AE-7ECF-992C-0013FD9941C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p:pic>
      <p:sp>
        <p:nvSpPr>
          <p:cNvPr id="3" name="Text Placeholder 2">
            <a:extLst>
              <a:ext uri="{FF2B5EF4-FFF2-40B4-BE49-F238E27FC236}">
                <a16:creationId xmlns:a16="http://schemas.microsoft.com/office/drawing/2014/main" id="{5D60DCAB-DD6F-3633-DDDC-BB0FB46D2C17}"/>
              </a:ext>
            </a:extLst>
          </p:cNvPr>
          <p:cNvSpPr>
            <a:spLocks noGrp="1"/>
          </p:cNvSpPr>
          <p:nvPr>
            <p:ph type="body" sz="quarter" idx="18"/>
          </p:nvPr>
        </p:nvSpPr>
        <p:spPr/>
        <p:txBody>
          <a:bodyPr/>
          <a:lstStyle/>
          <a:p>
            <a:pPr>
              <a:lnSpc>
                <a:spcPct val="100000"/>
              </a:lnSpc>
            </a:pPr>
            <a:r>
              <a:rPr lang="en-GB" sz="2800" cap="all" dirty="0" err="1"/>
              <a:t>Markaðsstefnur</a:t>
            </a:r>
            <a:r>
              <a:rPr lang="en-GB" sz="2800" cap="all" dirty="0"/>
              <a:t> í  </a:t>
            </a:r>
            <a:r>
              <a:rPr lang="en-GB" sz="2800" cap="all" dirty="0" err="1"/>
              <a:t>óhefðbundinni</a:t>
            </a:r>
            <a:r>
              <a:rPr lang="en-GB" sz="2800" cap="all" dirty="0"/>
              <a:t> </a:t>
            </a:r>
            <a:r>
              <a:rPr lang="en-GB" sz="2800" cap="all" dirty="0" err="1"/>
              <a:t>gistingu</a:t>
            </a:r>
            <a:endParaRPr lang="en-GB" sz="2800" cap="all" dirty="0"/>
          </a:p>
        </p:txBody>
      </p:sp>
      <p:sp>
        <p:nvSpPr>
          <p:cNvPr id="4" name="Text Placeholder 3">
            <a:extLst>
              <a:ext uri="{FF2B5EF4-FFF2-40B4-BE49-F238E27FC236}">
                <a16:creationId xmlns:a16="http://schemas.microsoft.com/office/drawing/2014/main" id="{703D5301-20EA-4D03-2D43-3813D68FFA1B}"/>
              </a:ext>
            </a:extLst>
          </p:cNvPr>
          <p:cNvSpPr>
            <a:spLocks noGrp="1"/>
          </p:cNvSpPr>
          <p:nvPr>
            <p:ph type="body" sz="quarter" idx="19"/>
          </p:nvPr>
        </p:nvSpPr>
        <p:spPr/>
        <p:txBody>
          <a:bodyPr/>
          <a:lstStyle/>
          <a:p>
            <a:r>
              <a:rPr lang="en-GB"/>
              <a:t>05</a:t>
            </a:r>
          </a:p>
        </p:txBody>
      </p:sp>
      <p:sp>
        <p:nvSpPr>
          <p:cNvPr id="5" name="Text Placeholder 4">
            <a:extLst>
              <a:ext uri="{FF2B5EF4-FFF2-40B4-BE49-F238E27FC236}">
                <a16:creationId xmlns:a16="http://schemas.microsoft.com/office/drawing/2014/main" id="{D0E7EB97-4D61-1218-E29F-06B6E59E4C0E}"/>
              </a:ext>
            </a:extLst>
          </p:cNvPr>
          <p:cNvSpPr>
            <a:spLocks noGrp="1"/>
          </p:cNvSpPr>
          <p:nvPr>
            <p:ph type="body" sz="quarter" idx="20"/>
          </p:nvPr>
        </p:nvSpPr>
        <p:spPr/>
        <p:txBody>
          <a:bodyPr/>
          <a:lstStyle/>
          <a:p>
            <a:pPr marL="0" indent="0" algn="l" defTabSz="777514" rtl="0" eaLnBrk="1" latinLnBrk="0" hangingPunct="1">
              <a:lnSpc>
                <a:spcPts val="1220"/>
              </a:lnSpc>
              <a:spcBef>
                <a:spcPts val="0"/>
              </a:spcBef>
              <a:buFont typeface="Arial" panose="020B0604020202020204" pitchFamily="34" charset="0"/>
              <a:buNone/>
            </a:pPr>
            <a:r>
              <a:rPr lang="en-GB"/>
              <a:t>Síða 102</a:t>
            </a:r>
          </a:p>
        </p:txBody>
      </p:sp>
      <p:sp>
        <p:nvSpPr>
          <p:cNvPr id="6" name="Text Placeholder 5">
            <a:extLst>
              <a:ext uri="{FF2B5EF4-FFF2-40B4-BE49-F238E27FC236}">
                <a16:creationId xmlns:a16="http://schemas.microsoft.com/office/drawing/2014/main" id="{9CD4C14C-2642-F7D3-2CB0-CF1637ADF7CD}"/>
              </a:ext>
            </a:extLst>
          </p:cNvPr>
          <p:cNvSpPr>
            <a:spLocks noGrp="1"/>
          </p:cNvSpPr>
          <p:nvPr>
            <p:ph type="body" sz="quarter" idx="42"/>
          </p:nvPr>
        </p:nvSpPr>
        <p:spPr/>
        <p:txBody>
          <a:bodyPr/>
          <a:lstStyle/>
          <a:p>
            <a:pPr marL="0" indent="0" algn="l" defTabSz="777514" rtl="0" eaLnBrk="1" latinLnBrk="0" hangingPunct="1">
              <a:lnSpc>
                <a:spcPct val="100000"/>
              </a:lnSpc>
              <a:spcBef>
                <a:spcPts val="0"/>
              </a:spcBef>
              <a:buFont typeface="Arial" panose="020B0604020202020204" pitchFamily="34" charset="0"/>
              <a:buNone/>
            </a:pPr>
            <a:r>
              <a:rPr lang="en-GB"/>
              <a:t>EFNISYFIRLIT</a:t>
            </a:r>
          </a:p>
        </p:txBody>
      </p:sp>
      <p:pic>
        <p:nvPicPr>
          <p:cNvPr id="17" name="Picture Placeholder 16">
            <a:extLst>
              <a:ext uri="{FF2B5EF4-FFF2-40B4-BE49-F238E27FC236}">
                <a16:creationId xmlns:a16="http://schemas.microsoft.com/office/drawing/2014/main" id="{13DAFB6A-2B83-9CB0-2F73-0679F50D7747}"/>
              </a:ext>
            </a:extLst>
          </p:cNvPr>
          <p:cNvPicPr>
            <a:picLocks noGrp="1" noChangeAspect="1"/>
          </p:cNvPicPr>
          <p:nvPr>
            <p:ph type="pic" sz="quarter" idx="43"/>
          </p:nvPr>
        </p:nvPicPr>
        <p:blipFill>
          <a:blip r:embed="rId3">
            <a:extLst>
              <a:ext uri="{28A0092B-C50C-407E-A947-70E740481C1C}">
                <a14:useLocalDpi xmlns:a14="http://schemas.microsoft.com/office/drawing/2010/main" val="0"/>
              </a:ext>
            </a:extLst>
          </a:blip>
          <a:srcRect/>
          <a:stretch/>
        </p:blipFill>
        <p:spPr/>
      </p:pic>
      <p:sp>
        <p:nvSpPr>
          <p:cNvPr id="8" name="Text Placeholder 7">
            <a:extLst>
              <a:ext uri="{FF2B5EF4-FFF2-40B4-BE49-F238E27FC236}">
                <a16:creationId xmlns:a16="http://schemas.microsoft.com/office/drawing/2014/main" id="{4CB11839-09E0-68B5-8789-6307C32FB44B}"/>
              </a:ext>
            </a:extLst>
          </p:cNvPr>
          <p:cNvSpPr>
            <a:spLocks noGrp="1"/>
          </p:cNvSpPr>
          <p:nvPr>
            <p:ph type="body" sz="quarter" idx="44"/>
          </p:nvPr>
        </p:nvSpPr>
        <p:spPr/>
        <p:txBody>
          <a:bodyPr/>
          <a:lstStyle/>
          <a:p>
            <a:r>
              <a:rPr lang="en-GB" sz="2800" cap="all" dirty="0" err="1"/>
              <a:t>Niðurstöður</a:t>
            </a:r>
            <a:endParaRPr lang="en-GB" sz="2800" cap="all" dirty="0"/>
          </a:p>
        </p:txBody>
      </p:sp>
      <p:sp>
        <p:nvSpPr>
          <p:cNvPr id="9" name="Text Placeholder 8">
            <a:extLst>
              <a:ext uri="{FF2B5EF4-FFF2-40B4-BE49-F238E27FC236}">
                <a16:creationId xmlns:a16="http://schemas.microsoft.com/office/drawing/2014/main" id="{813BE915-2DEA-A1EB-98D1-669A5B1BEF36}"/>
              </a:ext>
            </a:extLst>
          </p:cNvPr>
          <p:cNvSpPr>
            <a:spLocks noGrp="1"/>
          </p:cNvSpPr>
          <p:nvPr>
            <p:ph type="body" sz="quarter" idx="45"/>
          </p:nvPr>
        </p:nvSpPr>
        <p:spPr/>
        <p:txBody>
          <a:bodyPr/>
          <a:lstStyle/>
          <a:p>
            <a:r>
              <a:rPr lang="en-GB"/>
              <a:t>06</a:t>
            </a:r>
          </a:p>
        </p:txBody>
      </p:sp>
      <p:sp>
        <p:nvSpPr>
          <p:cNvPr id="10" name="Text Placeholder 9">
            <a:extLst>
              <a:ext uri="{FF2B5EF4-FFF2-40B4-BE49-F238E27FC236}">
                <a16:creationId xmlns:a16="http://schemas.microsoft.com/office/drawing/2014/main" id="{A35D3AC8-8546-F4BE-9526-A4995FB06024}"/>
              </a:ext>
            </a:extLst>
          </p:cNvPr>
          <p:cNvSpPr>
            <a:spLocks noGrp="1"/>
          </p:cNvSpPr>
          <p:nvPr>
            <p:ph type="body" sz="quarter" idx="46"/>
          </p:nvPr>
        </p:nvSpPr>
        <p:spPr/>
        <p:txBody>
          <a:bodyPr/>
          <a:lstStyle/>
          <a:p>
            <a:pPr marL="0" indent="0" algn="l" defTabSz="777514" rtl="0" eaLnBrk="1" latinLnBrk="0" hangingPunct="1">
              <a:lnSpc>
                <a:spcPts val="1220"/>
              </a:lnSpc>
              <a:spcBef>
                <a:spcPts val="0"/>
              </a:spcBef>
              <a:buFont typeface="Arial" panose="020B0604020202020204" pitchFamily="34" charset="0"/>
              <a:buNone/>
            </a:pPr>
            <a:r>
              <a:rPr lang="en-GB">
                <a:latin typeface="Calibri"/>
                <a:ea typeface="Open Sans"/>
                <a:cs typeface="Calibri"/>
              </a:rPr>
              <a:t>Síða 133</a:t>
            </a:r>
            <a:endParaRPr lang="en-GB"/>
          </a:p>
        </p:txBody>
      </p:sp>
      <p:sp>
        <p:nvSpPr>
          <p:cNvPr id="11" name="Text Placeholder 10">
            <a:extLst>
              <a:ext uri="{FF2B5EF4-FFF2-40B4-BE49-F238E27FC236}">
                <a16:creationId xmlns:a16="http://schemas.microsoft.com/office/drawing/2014/main" id="{06CC0E2F-6F18-D848-D2A7-3D39CDAA559F}"/>
              </a:ext>
            </a:extLst>
          </p:cNvPr>
          <p:cNvSpPr>
            <a:spLocks noGrp="1"/>
          </p:cNvSpPr>
          <p:nvPr>
            <p:ph type="body" sz="quarter" idx="65"/>
          </p:nvPr>
        </p:nvSpPr>
        <p:spPr/>
        <p:txBody>
          <a:bodyPr/>
          <a:lstStyle/>
          <a:p>
            <a:r>
              <a:rPr lang="en-GB"/>
              <a:t>Ljósmynd: </a:t>
            </a:r>
            <a:r>
              <a:rPr lang="en-US"/>
              <a:t>De Old </a:t>
            </a:r>
            <a:r>
              <a:rPr lang="en-US" err="1"/>
              <a:t>Signorie </a:t>
            </a:r>
            <a:r>
              <a:rPr lang="en-US"/>
              <a:t>BB, Niðurlönd</a:t>
            </a:r>
            <a:endParaRPr lang="en-GB"/>
          </a:p>
        </p:txBody>
      </p:sp>
      <p:sp>
        <p:nvSpPr>
          <p:cNvPr id="12" name="Text Placeholder 11">
            <a:extLst>
              <a:ext uri="{FF2B5EF4-FFF2-40B4-BE49-F238E27FC236}">
                <a16:creationId xmlns:a16="http://schemas.microsoft.com/office/drawing/2014/main" id="{8DF96C92-6480-3F7D-F71E-1A8CD7905FD4}"/>
              </a:ext>
            </a:extLst>
          </p:cNvPr>
          <p:cNvSpPr>
            <a:spLocks noGrp="1"/>
          </p:cNvSpPr>
          <p:nvPr>
            <p:ph type="body" sz="quarter" idx="66"/>
          </p:nvPr>
        </p:nvSpPr>
        <p:spPr/>
        <p:txBody>
          <a:bodyPr/>
          <a:lstStyle/>
          <a:p>
            <a:r>
              <a:rPr lang="en-GB"/>
              <a:t>Ljósmynd: Teapot Lane, Leitrim, Írland</a:t>
            </a:r>
          </a:p>
        </p:txBody>
      </p:sp>
      <p:sp>
        <p:nvSpPr>
          <p:cNvPr id="13" name="Slide Number Placeholder 12">
            <a:extLst>
              <a:ext uri="{FF2B5EF4-FFF2-40B4-BE49-F238E27FC236}">
                <a16:creationId xmlns:a16="http://schemas.microsoft.com/office/drawing/2014/main" id="{2CA692CC-D037-2A33-C694-623A130FFF66}"/>
              </a:ext>
            </a:extLst>
          </p:cNvPr>
          <p:cNvSpPr>
            <a:spLocks noGrp="1"/>
          </p:cNvSpPr>
          <p:nvPr>
            <p:ph type="sldNum" sz="quarter" idx="4"/>
          </p:nvPr>
        </p:nvSpPr>
        <p:spPr/>
        <p:txBody>
          <a:bodyPr/>
          <a:lstStyle/>
          <a:p>
            <a:fld id="{9C527BFA-2C0E-4CEC-B6A5-913A56FEF4B4}" type="slidenum">
              <a:rPr lang="fr-CA" smtClean="0"/>
              <a:t>4</a:t>
            </a:fld>
            <a:endParaRPr lang="fr-CA"/>
          </a:p>
        </p:txBody>
      </p:sp>
    </p:spTree>
    <p:extLst>
      <p:ext uri="{BB962C8B-B14F-4D97-AF65-F5344CB8AC3E}">
        <p14:creationId xmlns:p14="http://schemas.microsoft.com/office/powerpoint/2010/main" val="2161530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EF6D1-435D-E002-C76D-8F728E84D78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7C94A083-BE4B-F789-42B8-E9B85DBA8FF6}"/>
              </a:ext>
            </a:extLst>
          </p:cNvPr>
          <p:cNvSpPr>
            <a:spLocks noGrp="1"/>
          </p:cNvSpPr>
          <p:nvPr>
            <p:ph type="body" sz="quarter" idx="32"/>
          </p:nvPr>
        </p:nvSpPr>
        <p:spPr>
          <a:xfrm>
            <a:off x="634478" y="1974408"/>
            <a:ext cx="6541269" cy="2422612"/>
          </a:xfrm>
        </p:spPr>
        <p:txBody>
          <a:bodyPr/>
          <a:lstStyle/>
          <a:p>
            <a:pPr>
              <a:lnSpc>
                <a:spcPct val="100000"/>
              </a:lnSpc>
            </a:pPr>
            <a:r>
              <a:rPr lang="en-US">
                <a:latin typeface="Calibri"/>
                <a:ea typeface="Open Sans"/>
                <a:cs typeface="Calibri"/>
              </a:rPr>
              <a:t>Markmið </a:t>
            </a:r>
            <a:r>
              <a:rPr lang="en-US" err="1">
                <a:latin typeface="Calibri"/>
                <a:ea typeface="Open Sans"/>
                <a:cs typeface="Calibri"/>
              </a:rPr>
              <a:t>Agorà </a:t>
            </a:r>
            <a:r>
              <a:rPr lang="en-US">
                <a:latin typeface="Calibri"/>
                <a:ea typeface="Open Sans"/>
                <a:cs typeface="Calibri"/>
              </a:rPr>
              <a:t>B&amp;B-verkefnisins í </a:t>
            </a:r>
            <a:r>
              <a:rPr lang="en-US" err="1">
                <a:latin typeface="Calibri"/>
                <a:ea typeface="Open Sans"/>
                <a:cs typeface="Calibri"/>
              </a:rPr>
              <a:t>Castelnuovo della Daunia </a:t>
            </a:r>
            <a:r>
              <a:rPr lang="en-US">
                <a:latin typeface="Calibri"/>
                <a:ea typeface="Open Sans"/>
                <a:cs typeface="Calibri"/>
              </a:rPr>
              <a:t>var að endurheimta og </a:t>
            </a:r>
            <a:r>
              <a:rPr lang="en-US" err="1">
                <a:latin typeface="Calibri"/>
                <a:ea typeface="Open Sans"/>
                <a:cs typeface="Calibri"/>
              </a:rPr>
              <a:t>auka </a:t>
            </a:r>
            <a:r>
              <a:rPr lang="en-US">
                <a:latin typeface="Calibri"/>
                <a:ea typeface="Open Sans"/>
                <a:cs typeface="Calibri"/>
              </a:rPr>
              <a:t>verðmæti byggingar í sögulega </a:t>
            </a:r>
            <a:r>
              <a:rPr lang="en-US" err="1">
                <a:latin typeface="Calibri"/>
                <a:ea typeface="Open Sans"/>
                <a:cs typeface="Calibri"/>
              </a:rPr>
              <a:t>miðbænum</a:t>
            </a:r>
            <a:r>
              <a:rPr lang="en-US">
                <a:latin typeface="Calibri"/>
                <a:ea typeface="Open Sans"/>
                <a:cs typeface="Calibri"/>
              </a:rPr>
              <a:t>, nánar tiltekið á aðaltorgi bæjarins, Piazza </a:t>
            </a:r>
            <a:r>
              <a:rPr lang="en-US" err="1">
                <a:latin typeface="Calibri"/>
                <a:ea typeface="Open Sans"/>
                <a:cs typeface="Calibri"/>
              </a:rPr>
              <a:t>Plebiscito</a:t>
            </a:r>
            <a:r>
              <a:rPr lang="en-US">
                <a:latin typeface="Calibri"/>
                <a:ea typeface="Open Sans"/>
                <a:cs typeface="Calibri"/>
              </a:rPr>
              <a:t>, með endurnýjun og sameiningu bygginga til að búa til litla gistiaðstöðu. Aðgerðin hafði einnig það markmið að efla ekki aðeins byggingarnar heldur einnig umhverfi þeirra, og gefa þannig dæmi um mögulega verðmætasköpun niðurníddra bygginga í </a:t>
            </a:r>
            <a:r>
              <a:rPr lang="en-US" err="1">
                <a:latin typeface="Calibri"/>
                <a:ea typeface="Open Sans"/>
                <a:cs typeface="Calibri"/>
              </a:rPr>
              <a:t>miðbænum</a:t>
            </a:r>
            <a:r>
              <a:rPr lang="en-US">
                <a:latin typeface="Calibri"/>
                <a:ea typeface="Open Sans"/>
                <a:cs typeface="Calibri"/>
              </a:rPr>
              <a:t>. </a:t>
            </a:r>
          </a:p>
          <a:p>
            <a:pPr>
              <a:lnSpc>
                <a:spcPct val="100000"/>
              </a:lnSpc>
            </a:pPr>
            <a:r>
              <a:rPr lang="en-US">
                <a:latin typeface="Calibri"/>
                <a:ea typeface="Open Sans"/>
                <a:cs typeface="Calibri"/>
              </a:rPr>
              <a:t>Verkefnið fól í sér fjölda verkþátta sem endurheimtu skipulagslega og burðarlega virkni byggingarsamstæðunnar og breyttu henni í litla gististað með fimm herbergjum og tengdri hjólaviðgerðarþjónustu.</a:t>
            </a:r>
          </a:p>
          <a:p>
            <a:pPr>
              <a:lnSpc>
                <a:spcPct val="100000"/>
              </a:lnSpc>
            </a:pPr>
            <a:endParaRPr lang="en-US"/>
          </a:p>
        </p:txBody>
      </p:sp>
      <p:sp>
        <p:nvSpPr>
          <p:cNvPr id="8" name="Text Placeholder 7">
            <a:extLst>
              <a:ext uri="{FF2B5EF4-FFF2-40B4-BE49-F238E27FC236}">
                <a16:creationId xmlns:a16="http://schemas.microsoft.com/office/drawing/2014/main" id="{D5A55441-000D-3406-0930-D83C47154044}"/>
              </a:ext>
            </a:extLst>
          </p:cNvPr>
          <p:cNvSpPr>
            <a:spLocks noGrp="1"/>
          </p:cNvSpPr>
          <p:nvPr>
            <p:ph type="body" sz="quarter" idx="33"/>
          </p:nvPr>
        </p:nvSpPr>
        <p:spPr>
          <a:xfrm>
            <a:off x="634478" y="1335418"/>
            <a:ext cx="6506617" cy="601503"/>
          </a:xfrm>
        </p:spPr>
        <p:txBody>
          <a:bodyPr/>
          <a:lstStyle/>
          <a:p>
            <a:r>
              <a:rPr lang="en-GB" sz="1800" cap="all" dirty="0" err="1">
                <a:solidFill>
                  <a:srgbClr val="E96751"/>
                </a:solidFill>
                <a:latin typeface="Calibri"/>
                <a:cs typeface="Calibri"/>
              </a:rPr>
              <a:t>Endurbyggja</a:t>
            </a:r>
            <a:r>
              <a:rPr lang="en-GB" sz="1800" cap="all" dirty="0">
                <a:solidFill>
                  <a:srgbClr val="E96751"/>
                </a:solidFill>
                <a:latin typeface="Calibri"/>
                <a:cs typeface="Calibri"/>
              </a:rPr>
              <a:t> </a:t>
            </a:r>
            <a:r>
              <a:rPr lang="en-GB" sz="1800" cap="all" dirty="0" err="1">
                <a:solidFill>
                  <a:srgbClr val="E96751"/>
                </a:solidFill>
                <a:latin typeface="Calibri"/>
                <a:cs typeface="Calibri"/>
              </a:rPr>
              <a:t>byggingu</a:t>
            </a:r>
            <a:r>
              <a:rPr lang="en-GB" sz="1800" cap="all" dirty="0">
                <a:solidFill>
                  <a:srgbClr val="E96751"/>
                </a:solidFill>
                <a:latin typeface="Calibri"/>
                <a:cs typeface="Calibri"/>
              </a:rPr>
              <a:t> í </a:t>
            </a:r>
            <a:r>
              <a:rPr lang="en-GB" sz="1800" cap="all" dirty="0" err="1">
                <a:solidFill>
                  <a:srgbClr val="E96751"/>
                </a:solidFill>
                <a:latin typeface="Calibri"/>
                <a:cs typeface="Calibri"/>
              </a:rPr>
              <a:t>niðurníðslu</a:t>
            </a:r>
            <a:endParaRPr lang="it-IT" sz="1800" cap="all" dirty="0">
              <a:solidFill>
                <a:srgbClr val="E96751"/>
              </a:solidFill>
              <a:latin typeface="Calibri"/>
              <a:cs typeface="Calibri"/>
            </a:endParaRPr>
          </a:p>
        </p:txBody>
      </p:sp>
      <p:sp>
        <p:nvSpPr>
          <p:cNvPr id="9" name="Text Placeholder 8">
            <a:extLst>
              <a:ext uri="{FF2B5EF4-FFF2-40B4-BE49-F238E27FC236}">
                <a16:creationId xmlns:a16="http://schemas.microsoft.com/office/drawing/2014/main" id="{7D9B086E-BB1A-5001-9A2F-4F361CA51C82}"/>
              </a:ext>
            </a:extLst>
          </p:cNvPr>
          <p:cNvSpPr>
            <a:spLocks noGrp="1"/>
          </p:cNvSpPr>
          <p:nvPr>
            <p:ph type="body" sz="quarter" idx="38"/>
          </p:nvPr>
        </p:nvSpPr>
        <p:spPr>
          <a:xfrm>
            <a:off x="1268958" y="686870"/>
            <a:ext cx="6506617" cy="381311"/>
          </a:xfrm>
        </p:spPr>
        <p:txBody>
          <a:bodyPr/>
          <a:lstStyle/>
          <a:p>
            <a:r>
              <a:rPr lang="en-US"/>
              <a:t>ÁSKORUN</a:t>
            </a:r>
          </a:p>
        </p:txBody>
      </p:sp>
      <p:pic>
        <p:nvPicPr>
          <p:cNvPr id="6" name="Picture Placeholder 5" descr="Une image contenant plein air, herbe, sol, plante&#10;&#10;Description générée automatiquement">
            <a:extLst>
              <a:ext uri="{FF2B5EF4-FFF2-40B4-BE49-F238E27FC236}">
                <a16:creationId xmlns:a16="http://schemas.microsoft.com/office/drawing/2014/main" id="{9693F234-DD2A-FBDC-BABE-0E1AD5453061}"/>
              </a:ext>
            </a:extLst>
          </p:cNvPr>
          <p:cNvPicPr>
            <a:picLocks noGrp="1" noChangeAspect="1"/>
          </p:cNvPicPr>
          <p:nvPr>
            <p:ph type="pic" sz="quarter" idx="39"/>
          </p:nvPr>
        </p:nvPicPr>
        <p:blipFill rotWithShape="1">
          <a:blip r:embed="rId2">
            <a:extLst>
              <a:ext uri="{28A0092B-C50C-407E-A947-70E740481C1C}">
                <a14:useLocalDpi xmlns:a14="http://schemas.microsoft.com/office/drawing/2010/main" val="0"/>
              </a:ext>
            </a:extLst>
          </a:blip>
          <a:srcRect/>
          <a:stretch/>
        </p:blipFill>
        <p:spPr>
          <a:xfrm>
            <a:off x="-12269" y="5282739"/>
            <a:ext cx="4895192" cy="5164078"/>
          </a:xfrm>
        </p:spPr>
      </p:pic>
      <p:sp>
        <p:nvSpPr>
          <p:cNvPr id="11" name="Text Placeholder 10">
            <a:extLst>
              <a:ext uri="{FF2B5EF4-FFF2-40B4-BE49-F238E27FC236}">
                <a16:creationId xmlns:a16="http://schemas.microsoft.com/office/drawing/2014/main" id="{86A7D9E3-B6D2-FD11-99B7-1267D53C7BA9}"/>
              </a:ext>
            </a:extLst>
          </p:cNvPr>
          <p:cNvSpPr>
            <a:spLocks noGrp="1"/>
          </p:cNvSpPr>
          <p:nvPr>
            <p:ph type="body" sz="quarter" idx="40"/>
          </p:nvPr>
        </p:nvSpPr>
        <p:spPr/>
        <p:txBody>
          <a:bodyPr/>
          <a:lstStyle/>
          <a:p>
            <a:r>
              <a:rPr lang="en-US"/>
              <a:t>"Einu sinni á ári skaltu fara á stað sem þú hefur aldrei áður heimsótt." — Dalai Lama</a:t>
            </a:r>
          </a:p>
        </p:txBody>
      </p:sp>
      <p:sp>
        <p:nvSpPr>
          <p:cNvPr id="2" name="Slide Number Placeholder 1">
            <a:extLst>
              <a:ext uri="{FF2B5EF4-FFF2-40B4-BE49-F238E27FC236}">
                <a16:creationId xmlns:a16="http://schemas.microsoft.com/office/drawing/2014/main" id="{5E9E7211-2419-45D6-A936-FAE25F22C99F}"/>
              </a:ext>
            </a:extLst>
          </p:cNvPr>
          <p:cNvSpPr>
            <a:spLocks noGrp="1"/>
          </p:cNvSpPr>
          <p:nvPr>
            <p:ph type="sldNum" sz="quarter" idx="4"/>
          </p:nvPr>
        </p:nvSpPr>
        <p:spPr/>
        <p:txBody>
          <a:bodyPr/>
          <a:lstStyle/>
          <a:p>
            <a:fld id="{9C527BFA-2C0E-4CEC-B6A5-913A56FEF4B4}" type="slidenum">
              <a:rPr lang="fr-CA" smtClean="0"/>
              <a:t>40</a:t>
            </a:fld>
            <a:endParaRPr lang="fr-CA"/>
          </a:p>
        </p:txBody>
      </p:sp>
      <p:sp>
        <p:nvSpPr>
          <p:cNvPr id="3" name="Text Placeholder 2">
            <a:extLst>
              <a:ext uri="{FF2B5EF4-FFF2-40B4-BE49-F238E27FC236}">
                <a16:creationId xmlns:a16="http://schemas.microsoft.com/office/drawing/2014/main" id="{FC498BF2-35F2-0AF9-8BAA-6D2D88047365}"/>
              </a:ext>
            </a:extLst>
          </p:cNvPr>
          <p:cNvSpPr>
            <a:spLocks noGrp="1"/>
          </p:cNvSpPr>
          <p:nvPr>
            <p:ph type="body" sz="quarter" idx="65"/>
          </p:nvPr>
        </p:nvSpPr>
        <p:spPr/>
        <p:txBody>
          <a:bodyPr/>
          <a:lstStyle/>
          <a:p>
            <a:r>
              <a:rPr lang="en-GB">
                <a:latin typeface="Calibri"/>
                <a:ea typeface="Calibri"/>
                <a:cs typeface="Calibri"/>
              </a:rPr>
              <a:t>Ljósmynd: </a:t>
            </a:r>
            <a:r>
              <a:rPr lang="en-US" b="1">
                <a:solidFill>
                  <a:srgbClr val="1A1A1A"/>
                </a:solidFill>
                <a:latin typeface="Calibri"/>
                <a:ea typeface="Calibri"/>
                <a:cs typeface="Calibri"/>
              </a:rPr>
              <a:t>AGORA' Castelnuovo </a:t>
            </a:r>
            <a:r>
              <a:rPr lang="en-US" b="1" err="1">
                <a:solidFill>
                  <a:srgbClr val="1A1A1A"/>
                </a:solidFill>
                <a:latin typeface="Calibri"/>
                <a:ea typeface="Calibri"/>
                <a:cs typeface="Calibri"/>
              </a:rPr>
              <a:t>della Daunia</a:t>
            </a:r>
            <a:endParaRPr lang="en-GB" err="1">
              <a:latin typeface="Calibri"/>
              <a:ea typeface="Calibri"/>
              <a:cs typeface="Calibri"/>
            </a:endParaRPr>
          </a:p>
          <a:p>
            <a:endParaRPr lang="en-GB">
              <a:ea typeface="Calibri"/>
            </a:endParaRPr>
          </a:p>
        </p:txBody>
      </p:sp>
      <p:cxnSp>
        <p:nvCxnSpPr>
          <p:cNvPr id="14" name="Straight Connector 13">
            <a:extLst>
              <a:ext uri="{FF2B5EF4-FFF2-40B4-BE49-F238E27FC236}">
                <a16:creationId xmlns:a16="http://schemas.microsoft.com/office/drawing/2014/main" id="{D61EEAD3-617E-ADF4-ABFA-4F221155CDD2}"/>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D6CFEDEC-B6EF-57C7-60ED-B6A3127E255C}"/>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30">
            <a:extLst>
              <a:ext uri="{FF2B5EF4-FFF2-40B4-BE49-F238E27FC236}">
                <a16:creationId xmlns:a16="http://schemas.microsoft.com/office/drawing/2014/main" id="{C6726843-F9E5-13FF-A355-183F4E610348}"/>
              </a:ext>
            </a:extLst>
          </p:cNvPr>
          <p:cNvSpPr/>
          <p:nvPr/>
        </p:nvSpPr>
        <p:spPr>
          <a:xfrm>
            <a:off x="5665477" y="7254423"/>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grpSp>
        <p:nvGrpSpPr>
          <p:cNvPr id="13" name="Group 12">
            <a:extLst>
              <a:ext uri="{FF2B5EF4-FFF2-40B4-BE49-F238E27FC236}">
                <a16:creationId xmlns:a16="http://schemas.microsoft.com/office/drawing/2014/main" id="{07771583-0570-43D2-45E1-3400100B0BB4}"/>
              </a:ext>
            </a:extLst>
          </p:cNvPr>
          <p:cNvGrpSpPr/>
          <p:nvPr/>
        </p:nvGrpSpPr>
        <p:grpSpPr>
          <a:xfrm>
            <a:off x="209449" y="273753"/>
            <a:ext cx="953258" cy="797926"/>
            <a:chOff x="8130434" y="5055580"/>
            <a:chExt cx="1018347" cy="1051755"/>
          </a:xfrm>
          <a:solidFill>
            <a:srgbClr val="000000"/>
          </a:solidFill>
        </p:grpSpPr>
        <p:grpSp>
          <p:nvGrpSpPr>
            <p:cNvPr id="16" name="Graphic 2">
              <a:extLst>
                <a:ext uri="{FF2B5EF4-FFF2-40B4-BE49-F238E27FC236}">
                  <a16:creationId xmlns:a16="http://schemas.microsoft.com/office/drawing/2014/main" id="{010161F2-8D46-696D-6FA7-FF1090F858F2}"/>
                </a:ext>
              </a:extLst>
            </p:cNvPr>
            <p:cNvGrpSpPr/>
            <p:nvPr userDrawn="1"/>
          </p:nvGrpSpPr>
          <p:grpSpPr>
            <a:xfrm>
              <a:off x="8172121" y="5087188"/>
              <a:ext cx="955215" cy="342517"/>
              <a:chOff x="3752168" y="4966655"/>
              <a:chExt cx="955215" cy="342517"/>
            </a:xfrm>
            <a:grpFill/>
          </p:grpSpPr>
          <p:sp>
            <p:nvSpPr>
              <p:cNvPr id="28" name="Freeform 300">
                <a:extLst>
                  <a:ext uri="{FF2B5EF4-FFF2-40B4-BE49-F238E27FC236}">
                    <a16:creationId xmlns:a16="http://schemas.microsoft.com/office/drawing/2014/main" id="{FF55336E-84BF-974D-695E-59E44D93838E}"/>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9" name="Freeform 301">
                <a:extLst>
                  <a:ext uri="{FF2B5EF4-FFF2-40B4-BE49-F238E27FC236}">
                    <a16:creationId xmlns:a16="http://schemas.microsoft.com/office/drawing/2014/main" id="{D6A68019-BA5E-13D4-4D1C-F440E1B78478}"/>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30" name="Freeform 302">
                <a:extLst>
                  <a:ext uri="{FF2B5EF4-FFF2-40B4-BE49-F238E27FC236}">
                    <a16:creationId xmlns:a16="http://schemas.microsoft.com/office/drawing/2014/main" id="{DA8EEB62-B826-0D28-4EE9-5B491B3AC250}"/>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17" name="Freeform 289">
              <a:extLst>
                <a:ext uri="{FF2B5EF4-FFF2-40B4-BE49-F238E27FC236}">
                  <a16:creationId xmlns:a16="http://schemas.microsoft.com/office/drawing/2014/main" id="{C652366D-B5DE-199F-B5A5-C4146FCE2E7A}"/>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18" name="Freeform 290">
              <a:extLst>
                <a:ext uri="{FF2B5EF4-FFF2-40B4-BE49-F238E27FC236}">
                  <a16:creationId xmlns:a16="http://schemas.microsoft.com/office/drawing/2014/main" id="{E4AFBE16-188B-CCFE-22E1-46C6B476E746}"/>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19" name="Freeform 291">
              <a:extLst>
                <a:ext uri="{FF2B5EF4-FFF2-40B4-BE49-F238E27FC236}">
                  <a16:creationId xmlns:a16="http://schemas.microsoft.com/office/drawing/2014/main" id="{7A463869-51F7-3667-2E02-2AFBA4CD58F6}"/>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20" name="Freeform 292">
              <a:extLst>
                <a:ext uri="{FF2B5EF4-FFF2-40B4-BE49-F238E27FC236}">
                  <a16:creationId xmlns:a16="http://schemas.microsoft.com/office/drawing/2014/main" id="{46031927-2323-1395-ADC4-8AFD3A6EC3A4}"/>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21" name="Freeform 293">
              <a:extLst>
                <a:ext uri="{FF2B5EF4-FFF2-40B4-BE49-F238E27FC236}">
                  <a16:creationId xmlns:a16="http://schemas.microsoft.com/office/drawing/2014/main" id="{25D218FB-1CD4-DD68-7ED4-7DBFAAA3AF62}"/>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22" name="Freeform 294">
              <a:extLst>
                <a:ext uri="{FF2B5EF4-FFF2-40B4-BE49-F238E27FC236}">
                  <a16:creationId xmlns:a16="http://schemas.microsoft.com/office/drawing/2014/main" id="{2A0BEE22-395D-DFD2-475C-B81F444E5FCD}"/>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23" name="Freeform 295">
              <a:extLst>
                <a:ext uri="{FF2B5EF4-FFF2-40B4-BE49-F238E27FC236}">
                  <a16:creationId xmlns:a16="http://schemas.microsoft.com/office/drawing/2014/main" id="{91D13CEE-8410-80B3-D325-950A69E9E9CB}"/>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24" name="Freeform 296">
              <a:extLst>
                <a:ext uri="{FF2B5EF4-FFF2-40B4-BE49-F238E27FC236}">
                  <a16:creationId xmlns:a16="http://schemas.microsoft.com/office/drawing/2014/main" id="{B01A5C14-4F65-6AF5-1DA0-B7FD83DF0B47}"/>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5" name="Freeform 297">
              <a:extLst>
                <a:ext uri="{FF2B5EF4-FFF2-40B4-BE49-F238E27FC236}">
                  <a16:creationId xmlns:a16="http://schemas.microsoft.com/office/drawing/2014/main" id="{2328ED73-A496-8D7C-F820-FAE43C6AE6E6}"/>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6" name="Freeform 298">
              <a:extLst>
                <a:ext uri="{FF2B5EF4-FFF2-40B4-BE49-F238E27FC236}">
                  <a16:creationId xmlns:a16="http://schemas.microsoft.com/office/drawing/2014/main" id="{6D249863-6894-9981-BA9D-035D24654FC3}"/>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7" name="Freeform 299">
              <a:extLst>
                <a:ext uri="{FF2B5EF4-FFF2-40B4-BE49-F238E27FC236}">
                  <a16:creationId xmlns:a16="http://schemas.microsoft.com/office/drawing/2014/main" id="{08BE444B-79C1-3209-F356-6ECF376374F4}"/>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spTree>
    <p:extLst>
      <p:ext uri="{BB962C8B-B14F-4D97-AF65-F5344CB8AC3E}">
        <p14:creationId xmlns:p14="http://schemas.microsoft.com/office/powerpoint/2010/main" val="13071762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E0B63-28C6-250A-BDA9-545ABB51545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1022C7F-1122-383B-A79E-8F0CB2D45F45}"/>
              </a:ext>
            </a:extLst>
          </p:cNvPr>
          <p:cNvSpPr>
            <a:spLocks noGrp="1"/>
          </p:cNvSpPr>
          <p:nvPr>
            <p:ph type="body" sz="quarter" idx="58"/>
          </p:nvPr>
        </p:nvSpPr>
        <p:spPr>
          <a:xfrm>
            <a:off x="1088860" y="506952"/>
            <a:ext cx="6321874" cy="355435"/>
          </a:xfrm>
        </p:spPr>
        <p:txBody>
          <a:bodyPr/>
          <a:lstStyle/>
          <a:p>
            <a:pPr>
              <a:lnSpc>
                <a:spcPct val="100000"/>
              </a:lnSpc>
            </a:pPr>
            <a:r>
              <a:rPr lang="en-GB" sz="2800">
                <a:latin typeface="Calibri"/>
                <a:ea typeface="Calibri"/>
                <a:cs typeface="Calibri"/>
              </a:rPr>
              <a:t>Lausn</a:t>
            </a:r>
          </a:p>
          <a:p>
            <a:pPr>
              <a:lnSpc>
                <a:spcPct val="100000"/>
              </a:lnSpc>
            </a:pPr>
            <a:r>
              <a:rPr lang="en-IE" sz="1600" b="0" cap="all">
                <a:latin typeface="Calibri"/>
                <a:ea typeface="Calibri"/>
                <a:cs typeface="Calibri"/>
              </a:rPr>
              <a:t>Nýtt útlit fyrir Agora</a:t>
            </a:r>
            <a:endParaRPr lang="en-GB" sz="1600" b="0" cap="all">
              <a:latin typeface="Calibri"/>
              <a:ea typeface="Calibri"/>
              <a:cs typeface="Calibri"/>
            </a:endParaRPr>
          </a:p>
        </p:txBody>
      </p:sp>
      <p:sp>
        <p:nvSpPr>
          <p:cNvPr id="3" name="Text Placeholder 2">
            <a:extLst>
              <a:ext uri="{FF2B5EF4-FFF2-40B4-BE49-F238E27FC236}">
                <a16:creationId xmlns:a16="http://schemas.microsoft.com/office/drawing/2014/main" id="{C34FDD88-723B-DA1B-E4B3-193C28E352E2}"/>
              </a:ext>
            </a:extLst>
          </p:cNvPr>
          <p:cNvSpPr>
            <a:spLocks noGrp="1"/>
          </p:cNvSpPr>
          <p:nvPr>
            <p:ph type="body" sz="quarter" idx="32"/>
          </p:nvPr>
        </p:nvSpPr>
        <p:spPr/>
        <p:txBody>
          <a:bodyPr/>
          <a:lstStyle/>
          <a:p>
            <a:r>
              <a:rPr lang="en-US" sz="1400">
                <a:solidFill>
                  <a:schemeClr val="tx1">
                    <a:lumMod val="75000"/>
                    <a:lumOff val="25000"/>
                  </a:schemeClr>
                </a:solidFill>
                <a:latin typeface="Calibri"/>
                <a:ea typeface="Open Sans"/>
                <a:cs typeface="Calibri"/>
              </a:rPr>
              <a:t>Auk endurbóta og uppfærslu á kerfum, rafmagns- og hitakerfum, fól verkefnið sem miðaði að því að gefa </a:t>
            </a:r>
            <a:r>
              <a:rPr lang="en-US" sz="1400" err="1">
                <a:solidFill>
                  <a:schemeClr val="tx1">
                    <a:lumMod val="75000"/>
                    <a:lumOff val="25000"/>
                  </a:schemeClr>
                </a:solidFill>
                <a:latin typeface="Calibri"/>
                <a:ea typeface="Open Sans"/>
                <a:cs typeface="Calibri"/>
              </a:rPr>
              <a:t>B&amp;B</a:t>
            </a:r>
            <a:r>
              <a:rPr lang="en-US" sz="1400">
                <a:solidFill>
                  <a:schemeClr val="tx1">
                    <a:lumMod val="75000"/>
                    <a:lumOff val="25000"/>
                  </a:schemeClr>
                </a:solidFill>
                <a:latin typeface="Calibri"/>
                <a:ea typeface="Open Sans"/>
                <a:cs typeface="Calibri"/>
              </a:rPr>
              <a:t> </a:t>
            </a:r>
            <a:r>
              <a:rPr lang="en-US" sz="1400" err="1">
                <a:solidFill>
                  <a:schemeClr val="tx1">
                    <a:lumMod val="75000"/>
                    <a:lumOff val="25000"/>
                  </a:schemeClr>
                </a:solidFill>
                <a:latin typeface="Calibri"/>
                <a:ea typeface="Open Sans"/>
                <a:cs typeface="Calibri"/>
              </a:rPr>
              <a:t>Agorà </a:t>
            </a:r>
            <a:r>
              <a:rPr lang="en-US" sz="1400">
                <a:solidFill>
                  <a:schemeClr val="tx1">
                    <a:lumMod val="75000"/>
                    <a:lumOff val="25000"/>
                  </a:schemeClr>
                </a:solidFill>
                <a:latin typeface="Calibri"/>
                <a:ea typeface="Open Sans"/>
                <a:cs typeface="Calibri"/>
              </a:rPr>
              <a:t>nýtt yfirbragð í endurröðun rýma og herbergja sem eru á tveimur hæðum; tvö herbergi með sérbaðherbergjum eru á fyrstu hæð og hin þrjú á annarri hæð. Einnig eru önnur rými á annarri hæð sem verða í framtíðinni breytt í svefnherbergi og tæknirými. </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Verkefnið gerir í raun ráð fyrir að með tímanum, með því að nota formúluna "skref fyrir skref" til að halda upphafskostnaði niðri, megi ráðast í frekari umbreytingar á öðrum hlutum byggingarinnar, svo sem uppfærslu og stækkun ákveðinna aðstöðu og sköpun nýrra gestaþjónustu.  Að innan er byggingin innréttuð með húsgögnum ömmu, sem öll hafa verið endurheimt og vel hugð um niður í smæstu smáatriði. Auk þess hefur dóttir eiganda </a:t>
            </a:r>
            <a:r>
              <a:rPr lang="en-US" sz="1400" err="1">
                <a:solidFill>
                  <a:schemeClr val="tx1">
                    <a:lumMod val="75000"/>
                    <a:lumOff val="25000"/>
                  </a:schemeClr>
                </a:solidFill>
                <a:latin typeface="Calibri"/>
                <a:ea typeface="Open Sans"/>
                <a:cs typeface="Calibri"/>
              </a:rPr>
              <a:t>gististaðarins </a:t>
            </a:r>
            <a:r>
              <a:rPr lang="en-US" sz="1400">
                <a:solidFill>
                  <a:schemeClr val="tx1">
                    <a:lumMod val="75000"/>
                    <a:lumOff val="25000"/>
                  </a:schemeClr>
                </a:solidFill>
                <a:latin typeface="Calibri"/>
                <a:ea typeface="Open Sans"/>
                <a:cs typeface="Calibri"/>
              </a:rPr>
              <a:t>lagt sitt af mörkum til innréttingar og skreytingar rýmanna, með því að mála málverk sem sýna söguleg kennileiti Castelnuovo </a:t>
            </a:r>
            <a:r>
              <a:rPr lang="en-US" sz="1400" err="1">
                <a:solidFill>
                  <a:schemeClr val="tx1">
                    <a:lumMod val="75000"/>
                    <a:lumOff val="25000"/>
                  </a:schemeClr>
                </a:solidFill>
                <a:latin typeface="Calibri"/>
                <a:ea typeface="Open Sans"/>
                <a:cs typeface="Calibri"/>
              </a:rPr>
              <a:t>della Daunia</a:t>
            </a:r>
            <a:r>
              <a:rPr lang="en-US" sz="1400">
                <a:solidFill>
                  <a:schemeClr val="tx1">
                    <a:lumMod val="75000"/>
                    <a:lumOff val="25000"/>
                  </a:schemeClr>
                </a:solidFill>
                <a:latin typeface="Calibri"/>
                <a:ea typeface="Open Sans"/>
                <a:cs typeface="Calibri"/>
              </a:rPr>
              <a:t>, til að kynna þau fyrir þeim sem ákveða að dvelja á </a:t>
            </a:r>
            <a:r>
              <a:rPr lang="en-US" sz="1400" err="1">
                <a:solidFill>
                  <a:schemeClr val="tx1">
                    <a:lumMod val="75000"/>
                    <a:lumOff val="25000"/>
                  </a:schemeClr>
                </a:solidFill>
                <a:latin typeface="Calibri"/>
                <a:ea typeface="Open Sans"/>
                <a:cs typeface="Calibri"/>
              </a:rPr>
              <a:t>Agorà </a:t>
            </a:r>
            <a:r>
              <a:rPr lang="en-US" sz="1400">
                <a:solidFill>
                  <a:schemeClr val="tx1">
                    <a:lumMod val="75000"/>
                    <a:lumOff val="25000"/>
                  </a:schemeClr>
                </a:solidFill>
                <a:latin typeface="Calibri"/>
                <a:ea typeface="Open Sans"/>
                <a:cs typeface="Calibri"/>
              </a:rPr>
              <a:t>di Castelnuovo.  </a:t>
            </a:r>
          </a:p>
          <a:p>
            <a:endParaRPr lang="en-IE" sz="1400">
              <a:solidFill>
                <a:schemeClr val="tx1">
                  <a:lumMod val="75000"/>
                  <a:lumOff val="25000"/>
                </a:schemeClr>
              </a:solidFill>
            </a:endParaRPr>
          </a:p>
        </p:txBody>
      </p:sp>
      <p:sp>
        <p:nvSpPr>
          <p:cNvPr id="5" name="Text Placeholder 4">
            <a:extLst>
              <a:ext uri="{FF2B5EF4-FFF2-40B4-BE49-F238E27FC236}">
                <a16:creationId xmlns:a16="http://schemas.microsoft.com/office/drawing/2014/main" id="{89F8F1B8-282B-C3BC-FA06-D4A4410F30EF}"/>
              </a:ext>
            </a:extLst>
          </p:cNvPr>
          <p:cNvSpPr>
            <a:spLocks noGrp="1"/>
          </p:cNvSpPr>
          <p:nvPr>
            <p:ph type="body" sz="quarter" idx="61"/>
          </p:nvPr>
        </p:nvSpPr>
        <p:spPr/>
        <p:txBody>
          <a:bodyPr/>
          <a:lstStyle/>
          <a:p>
            <a:r>
              <a:rPr lang="en-US" sz="1400">
                <a:solidFill>
                  <a:schemeClr val="tx1">
                    <a:lumMod val="75000"/>
                    <a:lumOff val="25000"/>
                  </a:schemeClr>
                </a:solidFill>
                <a:latin typeface="Calibri"/>
                <a:ea typeface="Open Sans"/>
                <a:cs typeface="Calibri"/>
              </a:rPr>
              <a:t>Með fjárveitingu frá </a:t>
            </a:r>
            <a:r>
              <a:rPr lang="en-US" sz="1400" err="1">
                <a:solidFill>
                  <a:schemeClr val="tx1">
                    <a:lumMod val="75000"/>
                    <a:lumOff val="25000"/>
                  </a:schemeClr>
                </a:solidFill>
                <a:latin typeface="Calibri"/>
                <a:ea typeface="Open Sans"/>
                <a:cs typeface="Calibri"/>
              </a:rPr>
              <a:t>Meridaunia </a:t>
            </a:r>
            <a:r>
              <a:rPr lang="en-US" sz="1400">
                <a:solidFill>
                  <a:schemeClr val="tx1">
                    <a:lumMod val="75000"/>
                    <a:lumOff val="25000"/>
                  </a:schemeClr>
                </a:solidFill>
                <a:latin typeface="Calibri"/>
                <a:ea typeface="Open Sans"/>
                <a:cs typeface="Calibri"/>
              </a:rPr>
              <a:t>LAG sjóði F.E.A.S.R. landbyggðaþróunarverkefni Apúlíu-héraðsins 2014-2020 "Monti </a:t>
            </a:r>
            <a:r>
              <a:rPr lang="en-US" sz="1400" err="1">
                <a:solidFill>
                  <a:schemeClr val="tx1">
                    <a:lumMod val="75000"/>
                    <a:lumOff val="25000"/>
                  </a:schemeClr>
                </a:solidFill>
                <a:latin typeface="Calibri"/>
                <a:ea typeface="Open Sans"/>
                <a:cs typeface="Calibri"/>
              </a:rPr>
              <a:t>Dauni</a:t>
            </a:r>
            <a:r>
              <a:rPr lang="en-US" sz="1400">
                <a:solidFill>
                  <a:schemeClr val="tx1">
                    <a:lumMod val="75000"/>
                    <a:lumOff val="25000"/>
                  </a:schemeClr>
                </a:solidFill>
                <a:latin typeface="Calibri"/>
                <a:ea typeface="Open Sans"/>
                <a:cs typeface="Calibri"/>
              </a:rPr>
              <a:t>" LAP. Aðgerð 1.2 Stuðningur við fyrirtæki fyrir ferðamannagistingu og íhlutun 1.2.1 hæfnismat og virkni- og </a:t>
            </a:r>
            <a:r>
              <a:rPr lang="en-US" sz="1400" err="1">
                <a:solidFill>
                  <a:schemeClr val="tx1">
                    <a:lumMod val="75000"/>
                    <a:lumOff val="25000"/>
                  </a:schemeClr>
                </a:solidFill>
                <a:latin typeface="Calibri"/>
                <a:ea typeface="Open Sans"/>
                <a:cs typeface="Calibri"/>
              </a:rPr>
              <a:t>skipulagsleg </a:t>
            </a:r>
            <a:r>
              <a:rPr lang="en-US" sz="1400">
                <a:solidFill>
                  <a:schemeClr val="tx1">
                    <a:lumMod val="75000"/>
                    <a:lumOff val="25000"/>
                  </a:schemeClr>
                </a:solidFill>
                <a:latin typeface="Calibri"/>
                <a:ea typeface="Open Sans"/>
                <a:cs typeface="Calibri"/>
              </a:rPr>
              <a:t>fjölbreytni ferðamannagistifyrirtækja. Byggingin sem er í hjarta sögulega </a:t>
            </a:r>
            <a:r>
              <a:rPr lang="en-US" sz="1400" err="1">
                <a:solidFill>
                  <a:schemeClr val="tx1">
                    <a:lumMod val="75000"/>
                    <a:lumOff val="25000"/>
                  </a:schemeClr>
                </a:solidFill>
                <a:latin typeface="Calibri"/>
                <a:ea typeface="Open Sans"/>
                <a:cs typeface="Calibri"/>
              </a:rPr>
              <a:t>mi</a:t>
            </a:r>
            <a:r>
              <a:rPr lang="en-US" sz="1400">
                <a:solidFill>
                  <a:schemeClr val="tx1">
                    <a:lumMod val="75000"/>
                    <a:lumOff val="25000"/>
                  </a:schemeClr>
                </a:solidFill>
                <a:latin typeface="Calibri"/>
                <a:ea typeface="Open Sans"/>
                <a:cs typeface="Calibri"/>
              </a:rPr>
              <a:t>ðbæjarins Castelnuovo </a:t>
            </a:r>
            <a:r>
              <a:rPr lang="en-US" sz="1400" err="1">
                <a:solidFill>
                  <a:schemeClr val="tx1">
                    <a:lumMod val="75000"/>
                    <a:lumOff val="25000"/>
                  </a:schemeClr>
                </a:solidFill>
                <a:latin typeface="Calibri"/>
                <a:ea typeface="Open Sans"/>
                <a:cs typeface="Calibri"/>
              </a:rPr>
              <a:t>della Daunia </a:t>
            </a:r>
            <a:r>
              <a:rPr lang="en-US" sz="1400">
                <a:solidFill>
                  <a:schemeClr val="tx1">
                    <a:lumMod val="75000"/>
                    <a:lumOff val="25000"/>
                  </a:schemeClr>
                </a:solidFill>
                <a:latin typeface="Calibri"/>
                <a:ea typeface="Open Sans"/>
                <a:cs typeface="Calibri"/>
              </a:rPr>
              <a:t>hefur verið ætluð litlum gististarfsemi. Byggingin, sem var gefin til Vascello-fjölskyldunnar, hefur verið umbreytt í glæsilegt </a:t>
            </a:r>
            <a:r>
              <a:rPr lang="en-US" sz="1400" err="1">
                <a:solidFill>
                  <a:schemeClr val="tx1">
                    <a:lumMod val="75000"/>
                    <a:lumOff val="25000"/>
                  </a:schemeClr>
                </a:solidFill>
                <a:latin typeface="Calibri"/>
                <a:ea typeface="Open Sans"/>
                <a:cs typeface="Calibri"/>
              </a:rPr>
              <a:t>B&amp;B</a:t>
            </a:r>
            <a:r>
              <a:rPr lang="en-US" sz="1400">
                <a:solidFill>
                  <a:schemeClr val="tx1">
                    <a:lumMod val="75000"/>
                    <a:lumOff val="25000"/>
                  </a:schemeClr>
                </a:solidFill>
                <a:latin typeface="Calibri"/>
                <a:ea typeface="Open Sans"/>
                <a:cs typeface="Calibri"/>
              </a:rPr>
              <a:t>, endurreist og endurheimt í smáatriðum. </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Í dag býður það upp á tækifæri til að eyða smá tíma í að slaka á, gista yfir nótt og afslappast í fimm rúmgóðum herbergjum sem snúa að aðalmarkaði þorpsins, Piazza </a:t>
            </a:r>
            <a:r>
              <a:rPr lang="en-US" sz="1400" err="1">
                <a:solidFill>
                  <a:schemeClr val="tx1">
                    <a:lumMod val="75000"/>
                    <a:lumOff val="25000"/>
                  </a:schemeClr>
                </a:solidFill>
                <a:latin typeface="Calibri"/>
                <a:ea typeface="Open Sans"/>
                <a:cs typeface="Calibri"/>
              </a:rPr>
              <a:t>Plebiscito</a:t>
            </a:r>
            <a:r>
              <a:rPr lang="en-US" sz="1400">
                <a:solidFill>
                  <a:schemeClr val="tx1">
                    <a:lumMod val="75000"/>
                    <a:lumOff val="25000"/>
                  </a:schemeClr>
                </a:solidFill>
                <a:latin typeface="Calibri"/>
                <a:ea typeface="Open Sans"/>
                <a:cs typeface="Calibri"/>
              </a:rPr>
              <a:t>. Einnig er möguleiki á að slaka á á veröndinni, þar sem hægt er að dást að útsýni yfir þorpið. </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Sem aukþjónustu býður það upp á hjólaútleigu, reiðtúra, gönguferðir í skógi og gönguferðir til að uppgötva norðurhluta Monti </a:t>
            </a:r>
            <a:r>
              <a:rPr lang="en-US" sz="1400" err="1">
                <a:solidFill>
                  <a:schemeClr val="tx1">
                    <a:lumMod val="75000"/>
                    <a:lumOff val="25000"/>
                  </a:schemeClr>
                </a:solidFill>
                <a:latin typeface="Calibri"/>
                <a:ea typeface="Open Sans"/>
                <a:cs typeface="Calibri"/>
              </a:rPr>
              <a:t>Dauni</a:t>
            </a:r>
            <a:r>
              <a:rPr lang="en-US" sz="1400">
                <a:solidFill>
                  <a:schemeClr val="tx1">
                    <a:lumMod val="75000"/>
                    <a:lumOff val="25000"/>
                  </a:schemeClr>
                </a:solidFill>
                <a:latin typeface="Calibri"/>
                <a:ea typeface="Open Sans"/>
                <a:cs typeface="Calibri"/>
              </a:rPr>
              <a:t>. </a:t>
            </a:r>
          </a:p>
          <a:p>
            <a:endParaRPr lang="en-IE"/>
          </a:p>
        </p:txBody>
      </p:sp>
      <p:sp>
        <p:nvSpPr>
          <p:cNvPr id="6" name="Text Placeholder 1">
            <a:extLst>
              <a:ext uri="{FF2B5EF4-FFF2-40B4-BE49-F238E27FC236}">
                <a16:creationId xmlns:a16="http://schemas.microsoft.com/office/drawing/2014/main" id="{9EDE15F5-AE3B-57F0-D4BA-D560597516B1}"/>
              </a:ext>
            </a:extLst>
          </p:cNvPr>
          <p:cNvSpPr txBox="1">
            <a:spLocks/>
          </p:cNvSpPr>
          <p:nvPr/>
        </p:nvSpPr>
        <p:spPr>
          <a:xfrm>
            <a:off x="1184394" y="5776357"/>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2800" cap="all">
                <a:latin typeface="Calibri"/>
                <a:ea typeface="Calibri"/>
                <a:cs typeface="Calibri"/>
              </a:rPr>
              <a:t>Niðurstaða</a:t>
            </a:r>
          </a:p>
          <a:p>
            <a:pPr>
              <a:lnSpc>
                <a:spcPct val="100000"/>
              </a:lnSpc>
            </a:pPr>
            <a:r>
              <a:rPr lang="en-US" sz="1600" b="0" cap="all">
                <a:latin typeface="Calibri"/>
                <a:cs typeface="Calibri"/>
              </a:rPr>
              <a:t>Í hjarta sögulega </a:t>
            </a:r>
            <a:r>
              <a:rPr lang="en-US" sz="1600" b="0" cap="all" err="1">
                <a:latin typeface="Calibri"/>
                <a:cs typeface="Calibri"/>
              </a:rPr>
              <a:t>miðbæjarins</a:t>
            </a:r>
            <a:r>
              <a:rPr lang="en-US" sz="1600" b="0" cap="all">
                <a:latin typeface="Calibri"/>
                <a:cs typeface="Calibri"/>
              </a:rPr>
              <a:t> í Castelnuovo </a:t>
            </a:r>
            <a:r>
              <a:rPr lang="en-US" sz="1600" b="0" cap="all" err="1">
                <a:latin typeface="Calibri"/>
                <a:cs typeface="Calibri"/>
              </a:rPr>
              <a:t>della Daunia</a:t>
            </a:r>
            <a:r>
              <a:rPr lang="en-US" sz="1600" b="0" cap="all">
                <a:latin typeface="Calibri"/>
                <a:cs typeface="Calibri"/>
              </a:rPr>
              <a:t>: </a:t>
            </a:r>
            <a:r>
              <a:rPr lang="en-US" sz="1600" b="0" cap="all" err="1">
                <a:latin typeface="Calibri"/>
                <a:cs typeface="Calibri"/>
              </a:rPr>
              <a:t>Agorà</a:t>
            </a:r>
            <a:r>
              <a:rPr lang="en-US" sz="1600" b="0" cap="all">
                <a:latin typeface="Calibri"/>
                <a:cs typeface="Calibri"/>
              </a:rPr>
              <a:t> </a:t>
            </a:r>
          </a:p>
        </p:txBody>
      </p:sp>
      <p:grpSp>
        <p:nvGrpSpPr>
          <p:cNvPr id="4" name="Group 3">
            <a:extLst>
              <a:ext uri="{FF2B5EF4-FFF2-40B4-BE49-F238E27FC236}">
                <a16:creationId xmlns:a16="http://schemas.microsoft.com/office/drawing/2014/main" id="{18DB3CCE-B8EC-40AD-ADB5-DCA560471250}"/>
              </a:ext>
            </a:extLst>
          </p:cNvPr>
          <p:cNvGrpSpPr/>
          <p:nvPr/>
        </p:nvGrpSpPr>
        <p:grpSpPr>
          <a:xfrm>
            <a:off x="186212" y="291396"/>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ED58BE53-344C-D141-BCDC-90913EF03450}"/>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8D0EF4A1-5AEB-2BA3-8BA1-1D48108A12F9}"/>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288DA9EA-6AF4-4196-92D4-E72E7786F6CE}"/>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2DD4647E-F328-4C4E-4F6F-00FACD79C308}"/>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C7335DCE-A2AF-BA9A-EFC4-F5F7D7DEDB1F}"/>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7EEB09BC-15A7-89F4-8CF8-5397DE4DBD10}"/>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4DB65CB6-860C-A398-236C-C321025E4C94}"/>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76090AC0-74DF-0804-41C3-517F77EE39B7}"/>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1CA6DEC7-24B1-4A83-5218-CF2AD609F44F}"/>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FDA3F700-D58D-65EE-20E8-413E107329F0}"/>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7" name="Freeform 301">
            <a:extLst>
              <a:ext uri="{FF2B5EF4-FFF2-40B4-BE49-F238E27FC236}">
                <a16:creationId xmlns:a16="http://schemas.microsoft.com/office/drawing/2014/main" id="{7206FD59-4DFD-BA3A-51AF-5368F34035F7}"/>
              </a:ext>
            </a:extLst>
          </p:cNvPr>
          <p:cNvSpPr/>
          <p:nvPr/>
        </p:nvSpPr>
        <p:spPr>
          <a:xfrm>
            <a:off x="254721" y="5518834"/>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chemeClr val="bg1"/>
          </a:solidFill>
          <a:ln w="3074" cap="flat">
            <a:noFill/>
            <a:prstDash val="solid"/>
            <a:miter/>
          </a:ln>
        </p:spPr>
        <p:txBody>
          <a:bodyPr rtlCol="0" anchor="ctr"/>
          <a:lstStyle/>
          <a:p>
            <a:endParaRPr lang="en-US"/>
          </a:p>
        </p:txBody>
      </p:sp>
    </p:spTree>
    <p:extLst>
      <p:ext uri="{BB962C8B-B14F-4D97-AF65-F5344CB8AC3E}">
        <p14:creationId xmlns:p14="http://schemas.microsoft.com/office/powerpoint/2010/main" val="863606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163974" cy="1049221"/>
          </a:xfrm>
        </p:spPr>
        <p:txBody>
          <a:bodyPr/>
          <a:lstStyle/>
          <a:p>
            <a:r>
              <a:rPr lang="en-IE" sz="1800" cap="all"/>
              <a:t>Innleiðing sjálfbærnarmarkmiða Sameinuðu þjóðanna</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544931" y="313866"/>
            <a:ext cx="4224168" cy="385564"/>
          </a:xfrm>
        </p:spPr>
        <p:txBody>
          <a:bodyPr/>
          <a:lstStyle/>
          <a:p>
            <a:r>
              <a:rPr lang="en-US" sz="3200"/>
              <a:t>AGORA</a:t>
            </a:r>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pic>
        <p:nvPicPr>
          <p:cNvPr id="4" name="Picture 3">
            <a:extLst>
              <a:ext uri="{FF2B5EF4-FFF2-40B4-BE49-F238E27FC236}">
                <a16:creationId xmlns:a16="http://schemas.microsoft.com/office/drawing/2014/main" id="{297648E6-5954-42B1-8B98-6074710B78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9563" y="2973719"/>
            <a:ext cx="1188000" cy="1188000"/>
          </a:xfrm>
          <a:prstGeom prst="rect">
            <a:avLst/>
          </a:prstGeom>
        </p:spPr>
      </p:pic>
      <p:sp>
        <p:nvSpPr>
          <p:cNvPr id="2" name="Rectangle 1">
            <a:extLst>
              <a:ext uri="{FF2B5EF4-FFF2-40B4-BE49-F238E27FC236}">
                <a16:creationId xmlns:a16="http://schemas.microsoft.com/office/drawing/2014/main" id="{E0EE76F7-5DF5-4823-8D82-5D1C23A1D613}"/>
              </a:ext>
            </a:extLst>
          </p:cNvPr>
          <p:cNvSpPr/>
          <p:nvPr/>
        </p:nvSpPr>
        <p:spPr>
          <a:xfrm>
            <a:off x="312073" y="4480186"/>
            <a:ext cx="7151427" cy="5047536"/>
          </a:xfrm>
          <a:prstGeom prst="rect">
            <a:avLst/>
          </a:prstGeom>
        </p:spPr>
        <p:txBody>
          <a:bodyPr wrap="square" lIns="91440" tIns="45720" rIns="91440" bIns="45720" anchor="t">
            <a:spAutoFit/>
          </a:bodyPr>
          <a:lstStyle/>
          <a:p>
            <a:pPr algn="just"/>
            <a:r>
              <a:rPr lang="en-US" sz="1400" err="1"/>
              <a:t>Agorà </a:t>
            </a:r>
            <a:r>
              <a:rPr lang="en-US" sz="1400"/>
              <a:t>B&amp;B í Castelnuovo </a:t>
            </a:r>
            <a:r>
              <a:rPr lang="en-US" sz="1400" err="1"/>
              <a:t>della Daunia </a:t>
            </a:r>
            <a:r>
              <a:rPr lang="en-US" sz="1400"/>
              <a:t>er gott dæmi um sjálfbæra samfélagsþróun með því að stuðla að nokkrum markmiðum Sameinuðu þjóðanna um sjálfbæra þróun (SDG), einkum markmiði 8 (Væntanleg störf og efnahagsvöxtur) og markmiði 11 (Sjálfbærar borgir og samfélög). Með því að umbreyta sögulega mikilvægu húsi á aðalgötu þorpsins í gististað stuðlar verkefnið að staðbundnum efnahag, skapar störf og eflir menningararfleifð hins sögulega miðju. Innleiðing viðbótarþjónustu, svo sem rafskútuleigu, hestamennsku og gönguferða, styður ekki aðeins staðbundin fyrirtæki heldur eykur einnig aðdráttarafl svæðisins sem sjálfbærs ferðamannastaðar. Með þessari aukarþjónustu og samstarfi í fjölgreina netverkinu "Terra </a:t>
            </a:r>
            <a:r>
              <a:rPr lang="en-US" sz="1400" err="1"/>
              <a:t>dei </a:t>
            </a:r>
            <a:r>
              <a:rPr lang="en-US" sz="1400"/>
              <a:t>Laghi" styður </a:t>
            </a:r>
            <a:r>
              <a:rPr lang="en-US" sz="1400" err="1"/>
              <a:t>Agorà </a:t>
            </a:r>
            <a:r>
              <a:rPr lang="en-US" sz="1400"/>
              <a:t>líflegt ferðaþjónustukerfi sem kemur bæði íbúum og gestum til góða.</a:t>
            </a:r>
            <a:endParaRPr lang="it-IT"/>
          </a:p>
          <a:p>
            <a:endParaRPr lang="en-US" sz="1400"/>
          </a:p>
          <a:p>
            <a:pPr algn="just"/>
            <a:r>
              <a:rPr lang="en-US" sz="1400"/>
              <a:t>Ennfremur stuðlar </a:t>
            </a:r>
            <a:r>
              <a:rPr lang="en-US" sz="1400" err="1"/>
              <a:t>Agorà </a:t>
            </a:r>
            <a:r>
              <a:rPr lang="en-US" sz="1400"/>
              <a:t>B&amp;B að markmiði 11 með því að efla varðveislu og endurreisn menningararfs í sögulega kjarna Castelnuovo </a:t>
            </a:r>
            <a:r>
              <a:rPr lang="en-US" sz="1400" err="1"/>
              <a:t>della Daunia</a:t>
            </a:r>
            <a:r>
              <a:rPr lang="en-US" sz="1400"/>
              <a:t>. Endurnýjunin fól í sér varkára endurreisn og uppfærslu byggingarinnar, á sama tíma og arkitektúrheilleiki hennar og sögulegur innréttingur, þar á meðal fjölskylduarfmunir sem auka upplifun gesta, var varðveittur. Með endurnýtingu núverandi mannvirkja dregur verkefnið úr umhverfisáhrifum og hvetur til sjálfbærrar nýtingar staðbundinna auðlinda, og sýnir þar með gott fordæmi um endurvakningu hrörlegra bygginga í sögulegu umhverfi. Vandlega samsetning hefðbundinna og nútímaþátta, ásamt listaverkum sem sýna sögulega staði þorpsins, skapar merkingarbæta tengingu milli gesta og staðbundinnar menningar. Þessi nálgun styður langtíma markmiðið um að byggja upp seigla og þátttökusamfélög með því að bæta lífsgæði íbúa og varðveita einstakt yfirbragð Castelnuovo </a:t>
            </a:r>
            <a:r>
              <a:rPr lang="en-US" sz="1400" err="1"/>
              <a:t>della Daunia </a:t>
            </a:r>
            <a:r>
              <a:rPr lang="en-US" sz="1400"/>
              <a:t>fyrir komandi kynslóðir.</a:t>
            </a:r>
            <a:endParaRPr lang="en-US" sz="1400">
              <a:cs typeface="Calibri" panose="020F0502020204030204"/>
            </a:endParaRPr>
          </a:p>
          <a:p>
            <a:pPr algn="just"/>
            <a:endParaRPr lang="en-US" sz="1400"/>
          </a:p>
        </p:txBody>
      </p:sp>
      <p:pic>
        <p:nvPicPr>
          <p:cNvPr id="15" name="Picture 14">
            <a:extLst>
              <a:ext uri="{FF2B5EF4-FFF2-40B4-BE49-F238E27FC236}">
                <a16:creationId xmlns:a16="http://schemas.microsoft.com/office/drawing/2014/main" id="{82FA2815-1EBC-42A7-8451-96457D00DD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310" y="2973719"/>
            <a:ext cx="1188000" cy="1188000"/>
          </a:xfrm>
          <a:prstGeom prst="rect">
            <a:avLst/>
          </a:prstGeom>
        </p:spPr>
      </p:pic>
    </p:spTree>
    <p:extLst>
      <p:ext uri="{BB962C8B-B14F-4D97-AF65-F5344CB8AC3E}">
        <p14:creationId xmlns:p14="http://schemas.microsoft.com/office/powerpoint/2010/main" val="1826303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7BBE0-15B5-B94D-522F-9D27382669AA}"/>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2245C71-EDAB-F329-C43C-E519A69F8796}"/>
              </a:ext>
            </a:extLst>
          </p:cNvPr>
          <p:cNvSpPr/>
          <p:nvPr/>
        </p:nvSpPr>
        <p:spPr>
          <a:xfrm>
            <a:off x="-51416" y="6230955"/>
            <a:ext cx="7826991" cy="4671317"/>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8" name="Picture Placeholder 17" descr="Une image contenant herbe, plein air, plante, voiture&#10;&#10;Description générée automatiquement">
            <a:extLst>
              <a:ext uri="{FF2B5EF4-FFF2-40B4-BE49-F238E27FC236}">
                <a16:creationId xmlns:a16="http://schemas.microsoft.com/office/drawing/2014/main" id="{AC3CBD0D-488D-03C8-B923-E7B0A7EF1095}"/>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a:stretch/>
        </p:blipFill>
        <p:spPr>
          <a:xfrm>
            <a:off x="0" y="438783"/>
            <a:ext cx="6966857" cy="3886566"/>
          </a:xfrm>
        </p:spPr>
      </p:pic>
      <p:sp>
        <p:nvSpPr>
          <p:cNvPr id="30" name="Text Placeholder 29">
            <a:extLst>
              <a:ext uri="{FF2B5EF4-FFF2-40B4-BE49-F238E27FC236}">
                <a16:creationId xmlns:a16="http://schemas.microsoft.com/office/drawing/2014/main" id="{DD033F0D-3522-EC3B-1B5B-48811BFB2045}"/>
              </a:ext>
            </a:extLst>
          </p:cNvPr>
          <p:cNvSpPr>
            <a:spLocks noGrp="1"/>
          </p:cNvSpPr>
          <p:nvPr>
            <p:ph type="body" sz="quarter" idx="32"/>
          </p:nvPr>
        </p:nvSpPr>
        <p:spPr>
          <a:xfrm>
            <a:off x="360881" y="6334493"/>
            <a:ext cx="7094210" cy="2787212"/>
          </a:xfrm>
        </p:spPr>
        <p:txBody>
          <a:bodyPr/>
          <a:lstStyle/>
          <a:p>
            <a:pPr marL="0" indent="0">
              <a:lnSpc>
                <a:spcPct val="100000"/>
              </a:lnSpc>
              <a:buNone/>
            </a:pPr>
            <a:r>
              <a:rPr lang="en-US" sz="4000" b="1" dirty="0" err="1">
                <a:solidFill>
                  <a:schemeClr val="bg1"/>
                </a:solidFill>
              </a:rPr>
              <a:t>Írland</a:t>
            </a:r>
            <a:r>
              <a:rPr lang="en-US" sz="4000" b="1" dirty="0">
                <a:solidFill>
                  <a:schemeClr val="bg1"/>
                </a:solidFill>
              </a:rPr>
              <a:t> </a:t>
            </a:r>
            <a:r>
              <a:rPr lang="en-US" sz="4000" b="1" dirty="0" err="1">
                <a:solidFill>
                  <a:schemeClr val="bg1"/>
                </a:solidFill>
              </a:rPr>
              <a:t>hrein</a:t>
            </a:r>
            <a:r>
              <a:rPr lang="en-US" sz="4000" b="1" dirty="0">
                <a:solidFill>
                  <a:schemeClr val="bg1"/>
                </a:solidFill>
              </a:rPr>
              <a:t> </a:t>
            </a:r>
            <a:r>
              <a:rPr lang="en-US" sz="4000" b="1" dirty="0" err="1">
                <a:solidFill>
                  <a:schemeClr val="bg1"/>
                </a:solidFill>
              </a:rPr>
              <a:t>rými</a:t>
            </a:r>
            <a:endParaRPr lang="en-US" sz="4000" b="1" dirty="0">
              <a:solidFill>
                <a:schemeClr val="bg1"/>
              </a:solidFill>
            </a:endParaRPr>
          </a:p>
          <a:p>
            <a:pPr marL="0" indent="0">
              <a:lnSpc>
                <a:spcPct val="100000"/>
              </a:lnSpc>
              <a:buNone/>
            </a:pPr>
            <a:r>
              <a:rPr lang="en-US" sz="2000" b="1" dirty="0" err="1">
                <a:solidFill>
                  <a:schemeClr val="bg1"/>
                </a:solidFill>
              </a:rPr>
              <a:t>Flokkur</a:t>
            </a:r>
            <a:r>
              <a:rPr lang="en-US" sz="2000" b="1" dirty="0">
                <a:solidFill>
                  <a:schemeClr val="bg1"/>
                </a:solidFill>
              </a:rPr>
              <a:t>: </a:t>
            </a:r>
            <a:r>
              <a:rPr lang="en-US" sz="2000" dirty="0" err="1">
                <a:solidFill>
                  <a:schemeClr val="bg1"/>
                </a:solidFill>
              </a:rPr>
              <a:t>Umhverfisvænn</a:t>
            </a:r>
            <a:r>
              <a:rPr lang="en-US" sz="2000" dirty="0">
                <a:solidFill>
                  <a:schemeClr val="bg1"/>
                </a:solidFill>
              </a:rPr>
              <a:t> glamping-</a:t>
            </a:r>
            <a:r>
              <a:rPr lang="en-US" sz="2000" dirty="0" err="1">
                <a:solidFill>
                  <a:schemeClr val="bg1"/>
                </a:solidFill>
              </a:rPr>
              <a:t>staður</a:t>
            </a:r>
            <a:endParaRPr lang="en-US" sz="2000" dirty="0">
              <a:solidFill>
                <a:schemeClr val="bg1"/>
              </a:solidFill>
            </a:endParaRPr>
          </a:p>
          <a:p>
            <a:pPr marL="0" indent="0">
              <a:lnSpc>
                <a:spcPct val="100000"/>
              </a:lnSpc>
              <a:buNone/>
            </a:pPr>
            <a:r>
              <a:rPr lang="en-US" sz="2000" b="1" dirty="0" err="1">
                <a:solidFill>
                  <a:schemeClr val="bg1"/>
                </a:solidFill>
              </a:rPr>
              <a:t>Staðsetning</a:t>
            </a:r>
            <a:r>
              <a:rPr lang="en-US" sz="2000" b="1" dirty="0">
                <a:solidFill>
                  <a:schemeClr val="bg1"/>
                </a:solidFill>
              </a:rPr>
              <a:t>: </a:t>
            </a:r>
            <a:r>
              <a:rPr lang="en-US" sz="2000" dirty="0">
                <a:solidFill>
                  <a:schemeClr val="bg1"/>
                </a:solidFill>
              </a:rPr>
              <a:t>Loop Head, County Clare, </a:t>
            </a:r>
            <a:r>
              <a:rPr lang="en-US" sz="2000" dirty="0" err="1">
                <a:solidFill>
                  <a:schemeClr val="bg1"/>
                </a:solidFill>
              </a:rPr>
              <a:t>Írland</a:t>
            </a:r>
            <a:endParaRPr lang="en-US" sz="2000" dirty="0">
              <a:solidFill>
                <a:schemeClr val="bg1"/>
              </a:solidFill>
            </a:endParaRPr>
          </a:p>
          <a:p>
            <a:pPr algn="l">
              <a:lnSpc>
                <a:spcPct val="100000"/>
              </a:lnSpc>
            </a:pPr>
            <a:r>
              <a:rPr lang="en-US" sz="2000" b="1" dirty="0" err="1">
                <a:solidFill>
                  <a:schemeClr val="bg1"/>
                </a:solidFill>
              </a:rPr>
              <a:t>Vefsíða</a:t>
            </a:r>
            <a:r>
              <a:rPr lang="en-US" sz="2000" dirty="0">
                <a:solidFill>
                  <a:schemeClr val="bg1"/>
                </a:solidFill>
              </a:rPr>
              <a:t>:</a:t>
            </a:r>
            <a:r>
              <a:rPr lang="en-US" sz="2000" i="0" dirty="0">
                <a:solidFill>
                  <a:schemeClr val="bg1">
                    <a:lumMod val="95000"/>
                  </a:schemeClr>
                </a:solidFill>
                <a:latin typeface="Calibri"/>
                <a:cs typeface="Calibri"/>
                <a:hlinkClick r:id="rId3">
                  <a:extLst>
                    <a:ext uri="{A12FA001-AC4F-418D-AE19-62706E023703}">
                      <ahyp:hlinkClr xmlns:ahyp="http://schemas.microsoft.com/office/drawing/2018/hyperlinkcolor" val="tx"/>
                    </a:ext>
                  </a:extLst>
                </a:hlinkClick>
              </a:rPr>
              <a:t> https://purespace.ie/</a:t>
            </a:r>
            <a:r>
              <a:rPr lang="en-US" sz="2000" i="0" dirty="0">
                <a:solidFill>
                  <a:schemeClr val="bg1">
                    <a:lumMod val="95000"/>
                  </a:schemeClr>
                </a:solidFill>
                <a:latin typeface="Calibri"/>
                <a:cs typeface="Calibri"/>
              </a:rPr>
              <a:t>, </a:t>
            </a:r>
            <a:r>
              <a:rPr lang="en-US" sz="1600" dirty="0">
                <a:solidFill>
                  <a:schemeClr val="bg1"/>
                </a:solidFill>
                <a:latin typeface="Calibri"/>
                <a:cs typeface="Calibri"/>
                <a:hlinkClick r:id="rId4">
                  <a:extLst>
                    <a:ext uri="{A12FA001-AC4F-418D-AE19-62706E023703}">
                      <ahyp:hlinkClr xmlns:ahyp="http://schemas.microsoft.com/office/drawing/2018/hyperlinkcolor" val="tx"/>
                    </a:ext>
                  </a:extLst>
                </a:hlinkClick>
              </a:rPr>
              <a:t>Discover Ireland </a:t>
            </a:r>
            <a:r>
              <a:rPr lang="en-US" sz="1600" dirty="0" err="1">
                <a:solidFill>
                  <a:schemeClr val="bg1"/>
                </a:solidFill>
                <a:latin typeface="Calibri"/>
                <a:cs typeface="Calibri"/>
                <a:hlinkClick r:id="rId4">
                  <a:extLst>
                    <a:ext uri="{A12FA001-AC4F-418D-AE19-62706E023703}">
                      <ahyp:hlinkClr xmlns:ahyp="http://schemas.microsoft.com/office/drawing/2018/hyperlinkcolor" val="tx"/>
                    </a:ext>
                  </a:extLst>
                </a:hlinkClick>
              </a:rPr>
              <a:t>vefsíða</a:t>
            </a:r>
            <a:endParaRPr lang="en-US" sz="1600" dirty="0">
              <a:solidFill>
                <a:schemeClr val="bg1"/>
              </a:solidFill>
            </a:endParaRPr>
          </a:p>
          <a:p>
            <a:pPr algn="l">
              <a:lnSpc>
                <a:spcPct val="100000"/>
              </a:lnSpc>
            </a:pPr>
            <a:endParaRPr lang="en-US" sz="1000" b="1" dirty="0">
              <a:solidFill>
                <a:schemeClr val="bg1"/>
              </a:solidFill>
              <a:latin typeface="Calibri"/>
              <a:ea typeface="Open Sans"/>
              <a:cs typeface="Calibri"/>
            </a:endParaRPr>
          </a:p>
          <a:p>
            <a:pPr algn="l">
              <a:lnSpc>
                <a:spcPct val="100000"/>
              </a:lnSpc>
            </a:pPr>
            <a:r>
              <a:rPr lang="en-US" sz="2000" b="1" dirty="0" err="1">
                <a:solidFill>
                  <a:schemeClr val="bg1"/>
                </a:solidFill>
                <a:latin typeface="Calibri"/>
                <a:ea typeface="Open Sans"/>
                <a:cs typeface="Calibri"/>
              </a:rPr>
              <a:t>Hvað</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gerir</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þessa</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gistingu</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eftirminnilega</a:t>
            </a:r>
            <a:r>
              <a:rPr lang="en-US" sz="2000" b="1" dirty="0">
                <a:solidFill>
                  <a:schemeClr val="bg1"/>
                </a:solidFill>
                <a:latin typeface="Calibri"/>
                <a:ea typeface="Open Sans"/>
                <a:cs typeface="Calibri"/>
              </a:rPr>
              <a:t>!</a:t>
            </a:r>
            <a:endParaRPr lang="en-US" sz="2000" b="1" dirty="0">
              <a:solidFill>
                <a:schemeClr val="bg1"/>
              </a:solidFill>
            </a:endParaRPr>
          </a:p>
          <a:p>
            <a:r>
              <a:rPr lang="en-IE" b="1" dirty="0" err="1">
                <a:solidFill>
                  <a:schemeClr val="bg1"/>
                </a:solidFill>
                <a:latin typeface="Calibri"/>
                <a:ea typeface="Open Sans"/>
                <a:cs typeface="Calibri"/>
              </a:rPr>
              <a:t>Purecamping</a:t>
            </a:r>
            <a:r>
              <a:rPr lang="en-IE" b="1" dirty="0">
                <a:solidFill>
                  <a:schemeClr val="bg1"/>
                </a:solidFill>
                <a:latin typeface="Calibri"/>
                <a:ea typeface="Open Sans"/>
                <a:cs typeface="Calibri"/>
              </a:rPr>
              <a:t>, Loop Head, Clare, </a:t>
            </a:r>
            <a:r>
              <a:rPr lang="en-IE" b="1" dirty="0" err="1">
                <a:solidFill>
                  <a:schemeClr val="bg1"/>
                </a:solidFill>
                <a:latin typeface="Calibri"/>
                <a:ea typeface="Open Sans"/>
                <a:cs typeface="Calibri"/>
              </a:rPr>
              <a:t>Írland</a:t>
            </a:r>
            <a:r>
              <a:rPr lang="en-IE" b="1" dirty="0">
                <a:solidFill>
                  <a:schemeClr val="bg1"/>
                </a:solidFill>
                <a:latin typeface="Calibri"/>
                <a:ea typeface="Open Sans"/>
                <a:cs typeface="Calibri"/>
              </a:rPr>
              <a:t> </a:t>
            </a:r>
            <a:r>
              <a:rPr lang="en-IE" dirty="0" err="1">
                <a:solidFill>
                  <a:schemeClr val="bg1"/>
                </a:solidFill>
                <a:latin typeface="Calibri"/>
                <a:ea typeface="Open Sans"/>
                <a:cs typeface="Calibri"/>
              </a:rPr>
              <a:t>býður</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upp</a:t>
            </a:r>
            <a:r>
              <a:rPr lang="en-IE" dirty="0">
                <a:solidFill>
                  <a:schemeClr val="bg1"/>
                </a:solidFill>
                <a:latin typeface="Calibri"/>
                <a:ea typeface="Open Sans"/>
                <a:cs typeface="Calibri"/>
              </a:rPr>
              <a:t> á </a:t>
            </a:r>
            <a:r>
              <a:rPr lang="en-IE" dirty="0" err="1">
                <a:solidFill>
                  <a:schemeClr val="bg1"/>
                </a:solidFill>
                <a:latin typeface="Calibri"/>
                <a:ea typeface="Open Sans"/>
                <a:cs typeface="Calibri"/>
              </a:rPr>
              <a:t>einstaka</a:t>
            </a:r>
            <a:r>
              <a:rPr lang="en-IE" dirty="0">
                <a:solidFill>
                  <a:schemeClr val="bg1"/>
                </a:solidFill>
                <a:latin typeface="Calibri"/>
                <a:ea typeface="Open Sans"/>
                <a:cs typeface="Calibri"/>
              </a:rPr>
              <a:t> glamping-</a:t>
            </a:r>
            <a:r>
              <a:rPr lang="en-IE" dirty="0" err="1">
                <a:solidFill>
                  <a:schemeClr val="bg1"/>
                </a:solidFill>
                <a:latin typeface="Calibri"/>
                <a:ea typeface="Open Sans"/>
                <a:cs typeface="Calibri"/>
              </a:rPr>
              <a:t>upplifun</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sem</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einblínir</a:t>
            </a:r>
            <a:r>
              <a:rPr lang="en-IE" dirty="0">
                <a:solidFill>
                  <a:schemeClr val="bg1"/>
                </a:solidFill>
                <a:latin typeface="Calibri"/>
                <a:ea typeface="Open Sans"/>
                <a:cs typeface="Calibri"/>
              </a:rPr>
              <a:t> á </a:t>
            </a:r>
            <a:r>
              <a:rPr lang="en-IE" dirty="0" err="1">
                <a:solidFill>
                  <a:schemeClr val="bg1"/>
                </a:solidFill>
                <a:latin typeface="Calibri"/>
                <a:ea typeface="Open Sans"/>
                <a:cs typeface="Calibri"/>
              </a:rPr>
              <a:t>vellíðan</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og</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umhverfisvæni</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Svæðið</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státar</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af</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lúxus</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gistingu</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þar</a:t>
            </a:r>
            <a:r>
              <a:rPr lang="en-IE" dirty="0">
                <a:solidFill>
                  <a:schemeClr val="bg1"/>
                </a:solidFill>
                <a:latin typeface="Calibri"/>
                <a:ea typeface="Open Sans"/>
                <a:cs typeface="Calibri"/>
              </a:rPr>
              <a:t> á </a:t>
            </a:r>
            <a:r>
              <a:rPr lang="en-IE" dirty="0" err="1">
                <a:solidFill>
                  <a:schemeClr val="bg1"/>
                </a:solidFill>
                <a:latin typeface="Calibri"/>
                <a:ea typeface="Open Sans"/>
                <a:cs typeface="Calibri"/>
              </a:rPr>
              <a:t>meðal</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safarítjöldum</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jurta</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og</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skálum</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sem</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eru</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búin</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þægilegum</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aðstöðu</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og</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knúin</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áfram</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af</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endurnýjanlegum</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orkugjöfum</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Gestir</a:t>
            </a:r>
            <a:r>
              <a:rPr lang="en-IE" dirty="0">
                <a:solidFill>
                  <a:schemeClr val="bg1"/>
                </a:solidFill>
                <a:latin typeface="Calibri"/>
                <a:ea typeface="Open Sans"/>
                <a:cs typeface="Calibri"/>
              </a:rPr>
              <a:t> geta </a:t>
            </a:r>
            <a:r>
              <a:rPr lang="en-IE" dirty="0" err="1">
                <a:solidFill>
                  <a:schemeClr val="bg1"/>
                </a:solidFill>
                <a:latin typeface="Calibri"/>
                <a:ea typeface="Open Sans"/>
                <a:cs typeface="Calibri"/>
              </a:rPr>
              <a:t>tekið</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þátt</a:t>
            </a:r>
            <a:r>
              <a:rPr lang="en-IE" dirty="0">
                <a:solidFill>
                  <a:schemeClr val="bg1"/>
                </a:solidFill>
                <a:latin typeface="Calibri"/>
                <a:ea typeface="Open Sans"/>
                <a:cs typeface="Calibri"/>
              </a:rPr>
              <a:t> í </a:t>
            </a:r>
            <a:r>
              <a:rPr lang="en-IE" dirty="0" err="1">
                <a:solidFill>
                  <a:schemeClr val="bg1"/>
                </a:solidFill>
                <a:latin typeface="Calibri"/>
                <a:ea typeface="Open Sans"/>
                <a:cs typeface="Calibri"/>
              </a:rPr>
              <a:t>fjölbreyttum</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vellíðunarathöfnum</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svo</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sem</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jógatímum</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og</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hugleiðslustundum</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og</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notið</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útivistar</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eins</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og</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gönguferða</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og</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fuglaskoðunar</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Aðstaðan</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innifelur</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komposthnepp</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og</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sólarsturtur</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sem</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leggur</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áherslu</a:t>
            </a:r>
            <a:r>
              <a:rPr lang="en-IE" dirty="0">
                <a:solidFill>
                  <a:schemeClr val="bg1"/>
                </a:solidFill>
                <a:latin typeface="Calibri"/>
                <a:ea typeface="Open Sans"/>
                <a:cs typeface="Calibri"/>
              </a:rPr>
              <a:t> á </a:t>
            </a:r>
            <a:r>
              <a:rPr lang="en-IE" dirty="0" err="1">
                <a:solidFill>
                  <a:schemeClr val="bg1"/>
                </a:solidFill>
                <a:latin typeface="Calibri"/>
                <a:ea typeface="Open Sans"/>
                <a:cs typeface="Calibri"/>
              </a:rPr>
              <a:t>sjálfbærar</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lífshætti</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Kostirnir</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við</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dvöl</a:t>
            </a:r>
            <a:r>
              <a:rPr lang="en-IE" dirty="0">
                <a:solidFill>
                  <a:schemeClr val="bg1"/>
                </a:solidFill>
                <a:latin typeface="Calibri"/>
                <a:ea typeface="Open Sans"/>
                <a:cs typeface="Calibri"/>
              </a:rPr>
              <a:t> á </a:t>
            </a:r>
            <a:r>
              <a:rPr lang="en-IE" dirty="0" err="1">
                <a:solidFill>
                  <a:schemeClr val="bg1"/>
                </a:solidFill>
                <a:latin typeface="Calibri"/>
                <a:ea typeface="Open Sans"/>
                <a:cs typeface="Calibri"/>
              </a:rPr>
              <a:t>Purecamping</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eru</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friðsæl</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dvöl</a:t>
            </a:r>
            <a:r>
              <a:rPr lang="en-IE" dirty="0">
                <a:solidFill>
                  <a:schemeClr val="bg1"/>
                </a:solidFill>
                <a:latin typeface="Calibri"/>
                <a:ea typeface="Open Sans"/>
                <a:cs typeface="Calibri"/>
              </a:rPr>
              <a:t> í </a:t>
            </a:r>
            <a:r>
              <a:rPr lang="en-IE" dirty="0" err="1">
                <a:solidFill>
                  <a:schemeClr val="bg1"/>
                </a:solidFill>
                <a:latin typeface="Calibri"/>
                <a:ea typeface="Open Sans"/>
                <a:cs typeface="Calibri"/>
              </a:rPr>
              <a:t>náttúrulegu</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umhverfi</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tækifæri</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til</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heildrænnar</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heilsubótar</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og</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umhverfisvæn</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frí</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sem</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styður</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sjálfbæra</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ferðaþjónustu</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Staðnum</a:t>
            </a:r>
            <a:r>
              <a:rPr lang="en-IE" dirty="0">
                <a:solidFill>
                  <a:schemeClr val="bg1"/>
                </a:solidFill>
                <a:latin typeface="Calibri"/>
                <a:ea typeface="Open Sans"/>
                <a:cs typeface="Calibri"/>
              </a:rPr>
              <a:t> er </a:t>
            </a:r>
            <a:r>
              <a:rPr lang="en-IE" dirty="0" err="1">
                <a:solidFill>
                  <a:schemeClr val="bg1"/>
                </a:solidFill>
                <a:latin typeface="Calibri"/>
                <a:ea typeface="Open Sans"/>
                <a:cs typeface="Calibri"/>
              </a:rPr>
              <a:t>einnig</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boðið</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upp</a:t>
            </a:r>
            <a:r>
              <a:rPr lang="en-IE" dirty="0">
                <a:solidFill>
                  <a:schemeClr val="bg1"/>
                </a:solidFill>
                <a:latin typeface="Calibri"/>
                <a:ea typeface="Open Sans"/>
                <a:cs typeface="Calibri"/>
              </a:rPr>
              <a:t> á </a:t>
            </a:r>
            <a:r>
              <a:rPr lang="en-IE" dirty="0" err="1">
                <a:solidFill>
                  <a:schemeClr val="bg1"/>
                </a:solidFill>
                <a:latin typeface="Calibri"/>
                <a:ea typeface="Open Sans"/>
                <a:cs typeface="Calibri"/>
              </a:rPr>
              <a:t>vellíðunarvinnustofur</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og</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samfélagsviðburði</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sem</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efla</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tengsl</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við</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heimabyggð</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og</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vellíðan</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gesta</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Helstu</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tilboð</a:t>
            </a:r>
            <a:r>
              <a:rPr lang="en-IE" dirty="0">
                <a:solidFill>
                  <a:schemeClr val="bg1"/>
                </a:solidFill>
                <a:latin typeface="Calibri"/>
                <a:ea typeface="Open Sans"/>
                <a:cs typeface="Calibri"/>
              </a:rPr>
              <a:t>;</a:t>
            </a:r>
          </a:p>
          <a:p>
            <a:endParaRPr lang="en-IE" dirty="0">
              <a:solidFill>
                <a:schemeClr val="bg1"/>
              </a:solidFill>
              <a:latin typeface="Calibri"/>
              <a:ea typeface="Open Sans"/>
              <a:cs typeface="Calibri"/>
            </a:endParaRPr>
          </a:p>
          <a:p>
            <a:pPr marL="285750" indent="-285750">
              <a:buFont typeface="Arial"/>
              <a:buChar char="•"/>
            </a:pPr>
            <a:r>
              <a:rPr lang="en-IE" b="1" dirty="0">
                <a:solidFill>
                  <a:schemeClr val="bg1"/>
                </a:solidFill>
                <a:latin typeface="Calibri"/>
                <a:ea typeface="Open Sans"/>
                <a:cs typeface="Calibri"/>
              </a:rPr>
              <a:t>Glamping-</a:t>
            </a:r>
            <a:r>
              <a:rPr lang="en-IE" b="1" dirty="0" err="1">
                <a:solidFill>
                  <a:schemeClr val="bg1"/>
                </a:solidFill>
                <a:latin typeface="Calibri"/>
                <a:ea typeface="Open Sans"/>
                <a:cs typeface="Calibri"/>
              </a:rPr>
              <a:t>gisting</a:t>
            </a:r>
            <a:r>
              <a:rPr lang="en-IE" b="1" dirty="0">
                <a:solidFill>
                  <a:schemeClr val="bg1"/>
                </a:solidFill>
                <a:latin typeface="Calibri"/>
                <a:ea typeface="Open Sans"/>
                <a:cs typeface="Calibri"/>
              </a:rPr>
              <a:t>: </a:t>
            </a:r>
            <a:r>
              <a:rPr lang="en-IE" dirty="0" err="1">
                <a:solidFill>
                  <a:schemeClr val="bg1"/>
                </a:solidFill>
                <a:latin typeface="Calibri"/>
                <a:ea typeface="Open Sans"/>
                <a:cs typeface="Calibri"/>
              </a:rPr>
              <a:t>Lúxustjöld</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jurta</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og</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kofa</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með</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umhverfisvænum</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þægindum</a:t>
            </a:r>
            <a:r>
              <a:rPr lang="en-IE" dirty="0">
                <a:solidFill>
                  <a:schemeClr val="bg1"/>
                </a:solidFill>
                <a:latin typeface="Calibri"/>
                <a:ea typeface="Open Sans"/>
                <a:cs typeface="Calibri"/>
              </a:rPr>
              <a:t>.</a:t>
            </a:r>
            <a:endParaRPr lang="en-IE" dirty="0">
              <a:solidFill>
                <a:schemeClr val="bg1"/>
              </a:solidFill>
            </a:endParaRPr>
          </a:p>
          <a:p>
            <a:pPr marL="285750" indent="-285750">
              <a:buFont typeface="Arial"/>
              <a:buChar char="•"/>
            </a:pPr>
            <a:r>
              <a:rPr lang="en-IE" b="1" dirty="0" err="1">
                <a:solidFill>
                  <a:schemeClr val="bg1"/>
                </a:solidFill>
                <a:latin typeface="Calibri"/>
                <a:ea typeface="Open Sans"/>
                <a:cs typeface="Calibri"/>
              </a:rPr>
              <a:t>Heilsulindarstarf</a:t>
            </a:r>
            <a:r>
              <a:rPr lang="en-IE" b="1" dirty="0">
                <a:solidFill>
                  <a:schemeClr val="bg1"/>
                </a:solidFill>
                <a:latin typeface="Calibri"/>
                <a:ea typeface="Open Sans"/>
                <a:cs typeface="Calibri"/>
              </a:rPr>
              <a:t>: </a:t>
            </a:r>
            <a:r>
              <a:rPr lang="en-IE" dirty="0" err="1">
                <a:solidFill>
                  <a:schemeClr val="bg1"/>
                </a:solidFill>
                <a:latin typeface="Calibri"/>
                <a:ea typeface="Open Sans"/>
                <a:cs typeface="Calibri"/>
              </a:rPr>
              <a:t>Jóga-tíma</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hugleiðslu-námskeið</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og</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heilsulindarnámskeið</a:t>
            </a:r>
            <a:r>
              <a:rPr lang="en-IE" dirty="0">
                <a:solidFill>
                  <a:schemeClr val="bg1"/>
                </a:solidFill>
                <a:latin typeface="Calibri"/>
                <a:ea typeface="Open Sans"/>
                <a:cs typeface="Calibri"/>
              </a:rPr>
              <a:t>.</a:t>
            </a:r>
            <a:endParaRPr lang="en-IE" dirty="0">
              <a:solidFill>
                <a:schemeClr val="bg1"/>
              </a:solidFill>
            </a:endParaRPr>
          </a:p>
          <a:p>
            <a:pPr marL="285750" indent="-285750">
              <a:buFont typeface="Arial"/>
              <a:buChar char="•"/>
            </a:pPr>
            <a:r>
              <a:rPr lang="en-IE" b="1" dirty="0" err="1">
                <a:solidFill>
                  <a:schemeClr val="bg1"/>
                </a:solidFill>
                <a:latin typeface="Calibri"/>
                <a:ea typeface="Open Sans"/>
                <a:cs typeface="Calibri"/>
              </a:rPr>
              <a:t>Útivistarstarfsemi</a:t>
            </a:r>
            <a:r>
              <a:rPr lang="en-IE" b="1" dirty="0">
                <a:solidFill>
                  <a:schemeClr val="bg1"/>
                </a:solidFill>
                <a:latin typeface="Calibri"/>
                <a:ea typeface="Open Sans"/>
                <a:cs typeface="Calibri"/>
              </a:rPr>
              <a:t>: </a:t>
            </a:r>
            <a:r>
              <a:rPr lang="en-IE" dirty="0" err="1">
                <a:solidFill>
                  <a:schemeClr val="bg1"/>
                </a:solidFill>
                <a:latin typeface="Calibri"/>
                <a:ea typeface="Open Sans"/>
                <a:cs typeface="Calibri"/>
              </a:rPr>
              <a:t>Náttúrugöngur</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fuglaskoðun</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og</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útivistarævintýri</a:t>
            </a:r>
            <a:r>
              <a:rPr lang="en-IE" dirty="0">
                <a:solidFill>
                  <a:schemeClr val="bg1"/>
                </a:solidFill>
                <a:latin typeface="Calibri"/>
                <a:ea typeface="Open Sans"/>
                <a:cs typeface="Calibri"/>
              </a:rPr>
              <a:t>.</a:t>
            </a:r>
            <a:endParaRPr lang="en-IE" dirty="0">
              <a:solidFill>
                <a:schemeClr val="bg1"/>
              </a:solidFill>
            </a:endParaRPr>
          </a:p>
          <a:p>
            <a:pPr marL="285750" indent="-285750">
              <a:buFont typeface="Arial"/>
              <a:buChar char="•"/>
            </a:pPr>
            <a:r>
              <a:rPr lang="en-IE" b="1" dirty="0" err="1">
                <a:solidFill>
                  <a:schemeClr val="bg1"/>
                </a:solidFill>
                <a:latin typeface="Calibri"/>
                <a:ea typeface="Open Sans"/>
                <a:cs typeface="Calibri"/>
              </a:rPr>
              <a:t>Umhverfisvæn</a:t>
            </a:r>
            <a:r>
              <a:rPr lang="en-IE" b="1" dirty="0">
                <a:solidFill>
                  <a:schemeClr val="bg1"/>
                </a:solidFill>
                <a:latin typeface="Calibri"/>
                <a:ea typeface="Open Sans"/>
                <a:cs typeface="Calibri"/>
              </a:rPr>
              <a:t> </a:t>
            </a:r>
            <a:r>
              <a:rPr lang="en-IE" b="1" dirty="0" err="1">
                <a:solidFill>
                  <a:schemeClr val="bg1"/>
                </a:solidFill>
                <a:latin typeface="Calibri"/>
                <a:ea typeface="Open Sans"/>
                <a:cs typeface="Calibri"/>
              </a:rPr>
              <a:t>aðstaða</a:t>
            </a:r>
            <a:r>
              <a:rPr lang="en-IE" b="1" dirty="0">
                <a:solidFill>
                  <a:schemeClr val="bg1"/>
                </a:solidFill>
                <a:latin typeface="Calibri"/>
                <a:ea typeface="Open Sans"/>
                <a:cs typeface="Calibri"/>
              </a:rPr>
              <a:t>: </a:t>
            </a:r>
            <a:r>
              <a:rPr lang="en-IE" dirty="0" err="1">
                <a:solidFill>
                  <a:schemeClr val="bg1"/>
                </a:solidFill>
                <a:latin typeface="Calibri"/>
                <a:ea typeface="Open Sans"/>
                <a:cs typeface="Calibri"/>
              </a:rPr>
              <a:t>Kompostklósett</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sólarsturtur</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og</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endurnýjanlegir</a:t>
            </a:r>
            <a:r>
              <a:rPr lang="en-IE" dirty="0">
                <a:solidFill>
                  <a:schemeClr val="bg1"/>
                </a:solidFill>
                <a:latin typeface="Calibri"/>
                <a:ea typeface="Open Sans"/>
                <a:cs typeface="Calibri"/>
              </a:rPr>
              <a:t> </a:t>
            </a:r>
            <a:r>
              <a:rPr lang="en-IE" dirty="0" err="1">
                <a:solidFill>
                  <a:schemeClr val="bg1"/>
                </a:solidFill>
                <a:latin typeface="Calibri"/>
                <a:ea typeface="Open Sans"/>
                <a:cs typeface="Calibri"/>
              </a:rPr>
              <a:t>orkugjafar</a:t>
            </a:r>
            <a:r>
              <a:rPr lang="en-IE" dirty="0">
                <a:solidFill>
                  <a:schemeClr val="bg1"/>
                </a:solidFill>
                <a:latin typeface="Calibri"/>
                <a:ea typeface="Open Sans"/>
                <a:cs typeface="Calibri"/>
              </a:rPr>
              <a:t>.</a:t>
            </a:r>
            <a:endParaRPr lang="en-IE" dirty="0">
              <a:solidFill>
                <a:schemeClr val="bg1"/>
              </a:solidFill>
            </a:endParaRPr>
          </a:p>
          <a:p>
            <a:pPr>
              <a:lnSpc>
                <a:spcPct val="100000"/>
              </a:lnSpc>
            </a:pPr>
            <a:endParaRPr lang="en-US" sz="1600" dirty="0"/>
          </a:p>
        </p:txBody>
      </p:sp>
      <p:sp>
        <p:nvSpPr>
          <p:cNvPr id="2" name="Text Placeholder 1">
            <a:extLst>
              <a:ext uri="{FF2B5EF4-FFF2-40B4-BE49-F238E27FC236}">
                <a16:creationId xmlns:a16="http://schemas.microsoft.com/office/drawing/2014/main" id="{140AC994-CADE-43AE-AB34-2ADFC1655690}"/>
              </a:ext>
            </a:extLst>
          </p:cNvPr>
          <p:cNvSpPr>
            <a:spLocks noGrp="1"/>
          </p:cNvSpPr>
          <p:nvPr>
            <p:ph type="body" sz="quarter" idx="35"/>
          </p:nvPr>
        </p:nvSpPr>
        <p:spPr>
          <a:xfrm>
            <a:off x="51826" y="5453856"/>
            <a:ext cx="3206079" cy="1049221"/>
          </a:xfrm>
        </p:spPr>
        <p:txBody>
          <a:bodyPr/>
          <a:lstStyle/>
          <a:p>
            <a:r>
              <a:rPr lang="en-US" sz="4400" b="1"/>
              <a:t>Írland</a:t>
            </a:r>
          </a:p>
        </p:txBody>
      </p:sp>
      <p:sp>
        <p:nvSpPr>
          <p:cNvPr id="3" name="Text Placeholder 2">
            <a:extLst>
              <a:ext uri="{FF2B5EF4-FFF2-40B4-BE49-F238E27FC236}">
                <a16:creationId xmlns:a16="http://schemas.microsoft.com/office/drawing/2014/main" id="{0FA06D1A-2715-6F0F-A4C7-D523E2AC27AA}"/>
              </a:ext>
            </a:extLst>
          </p:cNvPr>
          <p:cNvSpPr>
            <a:spLocks noGrp="1"/>
          </p:cNvSpPr>
          <p:nvPr>
            <p:ph type="body" sz="quarter" idx="36"/>
          </p:nvPr>
        </p:nvSpPr>
        <p:spPr>
          <a:xfrm>
            <a:off x="51832" y="4849067"/>
            <a:ext cx="3776581" cy="413175"/>
          </a:xfrm>
        </p:spPr>
        <p:txBody>
          <a:bodyPr/>
          <a:lstStyle/>
          <a:p>
            <a:r>
              <a:rPr lang="en-US" sz="3200" b="0" cap="all" dirty="0" err="1"/>
              <a:t>Eignarform</a:t>
            </a:r>
            <a:endParaRPr lang="en-US" sz="3200" b="0" cap="all" dirty="0"/>
          </a:p>
        </p:txBody>
      </p:sp>
      <p:sp>
        <p:nvSpPr>
          <p:cNvPr id="16" name="Slide Number Placeholder 15">
            <a:extLst>
              <a:ext uri="{FF2B5EF4-FFF2-40B4-BE49-F238E27FC236}">
                <a16:creationId xmlns:a16="http://schemas.microsoft.com/office/drawing/2014/main" id="{860B3B49-5CAF-6220-8503-C8A96C7B27A4}"/>
              </a:ext>
            </a:extLst>
          </p:cNvPr>
          <p:cNvSpPr>
            <a:spLocks noGrp="1"/>
          </p:cNvSpPr>
          <p:nvPr>
            <p:ph type="sldNum" sz="quarter" idx="4"/>
          </p:nvPr>
        </p:nvSpPr>
        <p:spPr>
          <a:xfrm>
            <a:off x="7252721" y="10590705"/>
            <a:ext cx="473489" cy="311567"/>
          </a:xfrm>
        </p:spPr>
        <p:txBody>
          <a:bodyPr/>
          <a:lstStyle/>
          <a:p>
            <a:fld id="{9C527BFA-2C0E-4CEC-B6A5-913A56FEF4B4}" type="slidenum">
              <a:rPr lang="fr-CA" smtClean="0"/>
              <a:t>43</a:t>
            </a:fld>
            <a:endParaRPr lang="fr-CA"/>
          </a:p>
        </p:txBody>
      </p:sp>
      <p:sp>
        <p:nvSpPr>
          <p:cNvPr id="4" name="Text Placeholder 3">
            <a:extLst>
              <a:ext uri="{FF2B5EF4-FFF2-40B4-BE49-F238E27FC236}">
                <a16:creationId xmlns:a16="http://schemas.microsoft.com/office/drawing/2014/main" id="{25831C4A-80E2-7EFB-6849-900BE80C9378}"/>
              </a:ext>
            </a:extLst>
          </p:cNvPr>
          <p:cNvSpPr>
            <a:spLocks noGrp="1"/>
          </p:cNvSpPr>
          <p:nvPr>
            <p:ph type="body" sz="quarter" idx="65"/>
          </p:nvPr>
        </p:nvSpPr>
        <p:spPr/>
        <p:txBody>
          <a:bodyPr/>
          <a:lstStyle/>
          <a:p>
            <a:r>
              <a:rPr lang="en-GB">
                <a:latin typeface="Calibri"/>
                <a:ea typeface="Calibri"/>
                <a:cs typeface="Calibri"/>
              </a:rPr>
              <a:t>Ljósmynd: </a:t>
            </a:r>
            <a:r>
              <a:rPr lang="en-GB" err="1">
                <a:latin typeface="Calibri"/>
                <a:ea typeface="Calibri"/>
                <a:cs typeface="Calibri"/>
              </a:rPr>
              <a:t>Purespace</a:t>
            </a:r>
            <a:r>
              <a:rPr lang="en-GB">
                <a:latin typeface="Calibri"/>
                <a:ea typeface="Calibri"/>
                <a:cs typeface="Calibri"/>
              </a:rPr>
              <a:t>, Clare, Írland</a:t>
            </a:r>
            <a:endParaRPr lang="en-GB"/>
          </a:p>
        </p:txBody>
      </p:sp>
      <p:sp>
        <p:nvSpPr>
          <p:cNvPr id="10" name="Text Placeholder 2">
            <a:extLst>
              <a:ext uri="{FF2B5EF4-FFF2-40B4-BE49-F238E27FC236}">
                <a16:creationId xmlns:a16="http://schemas.microsoft.com/office/drawing/2014/main" id="{E3AB36D6-4C43-FCF1-F4FB-C08C7C65EAA4}"/>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err="1">
                <a:latin typeface="Aharoni" panose="02010803020104030203" pitchFamily="2" charset="-79"/>
                <a:cs typeface="Aharoni" panose="02010803020104030203" pitchFamily="2" charset="-79"/>
              </a:rPr>
              <a:t>Dæmi</a:t>
            </a:r>
            <a:endParaRPr lang="en-US" b="0" dirty="0">
              <a:latin typeface="Aharoni" panose="02010803020104030203" pitchFamily="2" charset="-79"/>
              <a:cs typeface="Aharoni" panose="02010803020104030203" pitchFamily="2" charset="-79"/>
            </a:endParaRPr>
          </a:p>
        </p:txBody>
      </p:sp>
      <p:pic>
        <p:nvPicPr>
          <p:cNvPr id="6" name="Graphic 5" descr="Badge 5 with solid fill">
            <a:extLst>
              <a:ext uri="{FF2B5EF4-FFF2-40B4-BE49-F238E27FC236}">
                <a16:creationId xmlns:a16="http://schemas.microsoft.com/office/drawing/2014/main" id="{DEEEC88A-1FC3-EB39-CE0D-2FEE51D7F0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87786" y="4529978"/>
            <a:ext cx="1440000" cy="1440000"/>
          </a:xfrm>
          <a:prstGeom prst="rect">
            <a:avLst/>
          </a:prstGeom>
        </p:spPr>
      </p:pic>
    </p:spTree>
    <p:extLst>
      <p:ext uri="{BB962C8B-B14F-4D97-AF65-F5344CB8AC3E}">
        <p14:creationId xmlns:p14="http://schemas.microsoft.com/office/powerpoint/2010/main" val="27938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1922F-8899-92D0-9131-5E32556C3CE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F1BAF3D7-5B64-047B-6670-5A9687980B50}"/>
              </a:ext>
            </a:extLst>
          </p:cNvPr>
          <p:cNvSpPr>
            <a:spLocks noGrp="1"/>
          </p:cNvSpPr>
          <p:nvPr>
            <p:ph type="body" sz="quarter" idx="32"/>
          </p:nvPr>
        </p:nvSpPr>
        <p:spPr>
          <a:xfrm>
            <a:off x="634478" y="1974408"/>
            <a:ext cx="6541269" cy="2422612"/>
          </a:xfrm>
        </p:spPr>
        <p:txBody>
          <a:bodyPr/>
          <a:lstStyle/>
          <a:p>
            <a:pPr>
              <a:lnSpc>
                <a:spcPct val="100000"/>
              </a:lnSpc>
            </a:pPr>
            <a:r>
              <a:rPr lang="en-US" b="1" err="1">
                <a:latin typeface="Calibri"/>
                <a:ea typeface="Open Sans"/>
                <a:cs typeface="Calibri"/>
              </a:rPr>
              <a:t>Purecamping </a:t>
            </a:r>
            <a:r>
              <a:rPr lang="en-US" b="1">
                <a:latin typeface="Calibri"/>
                <a:ea typeface="Open Sans"/>
                <a:cs typeface="Calibri"/>
              </a:rPr>
              <a:t>í Loop Head stóð frammi fyrir verulegum áskorunum við að þróa þægilega en umhverfisvæna gistingu í afskekktri, náttúrulegri umgjörð. </a:t>
            </a:r>
            <a:r>
              <a:rPr lang="en-US">
                <a:latin typeface="Calibri"/>
                <a:ea typeface="Open Sans"/>
                <a:cs typeface="Calibri"/>
              </a:rPr>
              <a:t>Eitt helsta vandamálið var að tryggja að innviðir gætu staðist óútreiknanlegt veður á Írlandi á sama tíma og lágmarks vistspor var viðhaldið. Afskekkt staðsetning Loop Head skapaði flutnings- og byggingarlegra vandamála vegna flutnings á efni og uppbyggingar svæðisins án þess að valda umhverfisskaða. Enn fremur var áskorun að samræma þægindi gesta og sjálfbærar starfshátta, þar sem nútíma ferðalangar gera ráð fyrir ákveðnum þægindum.</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Uppbygging innviða </a:t>
            </a:r>
            <a:r>
              <a:rPr lang="en-US" err="1">
                <a:latin typeface="Calibri"/>
                <a:ea typeface="Open Sans"/>
                <a:cs typeface="Calibri"/>
              </a:rPr>
              <a:t>Purecamping </a:t>
            </a:r>
            <a:r>
              <a:rPr lang="en-US">
                <a:latin typeface="Calibri"/>
                <a:ea typeface="Open Sans"/>
                <a:cs typeface="Calibri"/>
              </a:rPr>
              <a:t>krafðist nýstárlegra lausna til að skapa glamping-upplifun sem fór ekki á komið þægindum né umhverfisábyrgð. Með því að forgangsraða lífsstíl með lágmarks áhrif á umhverfið og nýta sjálfbærar tæknilausnir hefur </a:t>
            </a:r>
            <a:r>
              <a:rPr lang="en-US" err="1">
                <a:latin typeface="Calibri"/>
                <a:ea typeface="Open Sans"/>
                <a:cs typeface="Calibri"/>
              </a:rPr>
              <a:t>Purecamping </a:t>
            </a:r>
            <a:r>
              <a:rPr lang="en-US">
                <a:latin typeface="Calibri"/>
                <a:ea typeface="Open Sans"/>
                <a:cs typeface="Calibri"/>
              </a:rPr>
              <a:t>tekist að bjóða upp á einstakt og þægilegt athvarf sem sökkvir gestum í fegurð náttúru landslagsins við Loop Head, á sama tíma og staðið er við vistvænar meginreglur.</a:t>
            </a:r>
          </a:p>
          <a:p>
            <a:pPr>
              <a:lnSpc>
                <a:spcPct val="100000"/>
              </a:lnSpc>
            </a:pPr>
            <a:endParaRPr lang="en-US"/>
          </a:p>
        </p:txBody>
      </p:sp>
      <p:sp>
        <p:nvSpPr>
          <p:cNvPr id="8" name="Text Placeholder 7">
            <a:extLst>
              <a:ext uri="{FF2B5EF4-FFF2-40B4-BE49-F238E27FC236}">
                <a16:creationId xmlns:a16="http://schemas.microsoft.com/office/drawing/2014/main" id="{4884410D-AE7D-42E7-5BAB-AD8BC4A8269D}"/>
              </a:ext>
            </a:extLst>
          </p:cNvPr>
          <p:cNvSpPr>
            <a:spLocks noGrp="1"/>
          </p:cNvSpPr>
          <p:nvPr>
            <p:ph type="body" sz="quarter" idx="33"/>
          </p:nvPr>
        </p:nvSpPr>
        <p:spPr>
          <a:xfrm>
            <a:off x="634478" y="1335418"/>
            <a:ext cx="6506617" cy="601503"/>
          </a:xfrm>
        </p:spPr>
        <p:txBody>
          <a:bodyPr/>
          <a:lstStyle/>
          <a:p>
            <a:r>
              <a:rPr lang="en-GB" sz="1800" cap="all">
                <a:solidFill>
                  <a:srgbClr val="E96751"/>
                </a:solidFill>
                <a:latin typeface="Calibri"/>
                <a:cs typeface="Calibri"/>
              </a:rPr>
              <a:t>Þróa sjálfbæra vistinnviði</a:t>
            </a:r>
            <a:endParaRPr lang="it-IT" sz="1800" cap="all">
              <a:solidFill>
                <a:srgbClr val="E96751"/>
              </a:solidFill>
              <a:latin typeface="Calibri"/>
              <a:cs typeface="Calibri"/>
            </a:endParaRPr>
          </a:p>
        </p:txBody>
      </p:sp>
      <p:sp>
        <p:nvSpPr>
          <p:cNvPr id="9" name="Text Placeholder 8">
            <a:extLst>
              <a:ext uri="{FF2B5EF4-FFF2-40B4-BE49-F238E27FC236}">
                <a16:creationId xmlns:a16="http://schemas.microsoft.com/office/drawing/2014/main" id="{1685C731-0A8F-6903-CFF0-536EB7F14BA6}"/>
              </a:ext>
            </a:extLst>
          </p:cNvPr>
          <p:cNvSpPr>
            <a:spLocks noGrp="1"/>
          </p:cNvSpPr>
          <p:nvPr>
            <p:ph type="body" sz="quarter" idx="38"/>
          </p:nvPr>
        </p:nvSpPr>
        <p:spPr>
          <a:xfrm>
            <a:off x="1268958" y="686870"/>
            <a:ext cx="6506617" cy="381311"/>
          </a:xfrm>
        </p:spPr>
        <p:txBody>
          <a:bodyPr/>
          <a:lstStyle/>
          <a:p>
            <a:r>
              <a:rPr lang="en-US"/>
              <a:t>ÁSKORUN</a:t>
            </a:r>
          </a:p>
        </p:txBody>
      </p:sp>
      <p:pic>
        <p:nvPicPr>
          <p:cNvPr id="6" name="Picture Placeholder 5" descr="Une image contenant tente, Bâche, yourte, intérieur&#10;&#10;Description générée automatiquement">
            <a:extLst>
              <a:ext uri="{FF2B5EF4-FFF2-40B4-BE49-F238E27FC236}">
                <a16:creationId xmlns:a16="http://schemas.microsoft.com/office/drawing/2014/main" id="{93E03588-ED66-1A7F-26A8-DC031F042152}"/>
              </a:ext>
            </a:extLst>
          </p:cNvPr>
          <p:cNvPicPr>
            <a:picLocks noGrp="1" noChangeAspect="1"/>
          </p:cNvPicPr>
          <p:nvPr>
            <p:ph type="pic" sz="quarter" idx="39"/>
          </p:nvPr>
        </p:nvPicPr>
        <p:blipFill rotWithShape="1">
          <a:blip r:embed="rId2">
            <a:extLst>
              <a:ext uri="{28A0092B-C50C-407E-A947-70E740481C1C}">
                <a14:useLocalDpi xmlns:a14="http://schemas.microsoft.com/office/drawing/2010/main" val="0"/>
              </a:ext>
            </a:extLst>
          </a:blip>
          <a:srcRect/>
          <a:stretch/>
        </p:blipFill>
        <p:spPr>
          <a:xfrm>
            <a:off x="-12269" y="5282739"/>
            <a:ext cx="4895192" cy="5164078"/>
          </a:xfrm>
        </p:spPr>
      </p:pic>
      <p:sp>
        <p:nvSpPr>
          <p:cNvPr id="11" name="Text Placeholder 10">
            <a:extLst>
              <a:ext uri="{FF2B5EF4-FFF2-40B4-BE49-F238E27FC236}">
                <a16:creationId xmlns:a16="http://schemas.microsoft.com/office/drawing/2014/main" id="{6ECC2747-8A4B-2811-5D88-FEF5DE6CABF8}"/>
              </a:ext>
            </a:extLst>
          </p:cNvPr>
          <p:cNvSpPr>
            <a:spLocks noGrp="1"/>
          </p:cNvSpPr>
          <p:nvPr>
            <p:ph type="body" sz="quarter" idx="40"/>
          </p:nvPr>
        </p:nvSpPr>
        <p:spPr/>
        <p:txBody>
          <a:bodyPr/>
          <a:lstStyle/>
          <a:p>
            <a:r>
              <a:rPr lang="en-US"/>
              <a:t>"Það er ekki á neinni korti; sönn staðir eru það aldrei." — Herman Melville</a:t>
            </a:r>
          </a:p>
        </p:txBody>
      </p:sp>
      <p:sp>
        <p:nvSpPr>
          <p:cNvPr id="2" name="Slide Number Placeholder 1">
            <a:extLst>
              <a:ext uri="{FF2B5EF4-FFF2-40B4-BE49-F238E27FC236}">
                <a16:creationId xmlns:a16="http://schemas.microsoft.com/office/drawing/2014/main" id="{A63F30D0-3B17-1FCC-A2B6-EA08D100F42E}"/>
              </a:ext>
            </a:extLst>
          </p:cNvPr>
          <p:cNvSpPr>
            <a:spLocks noGrp="1"/>
          </p:cNvSpPr>
          <p:nvPr>
            <p:ph type="sldNum" sz="quarter" idx="4"/>
          </p:nvPr>
        </p:nvSpPr>
        <p:spPr/>
        <p:txBody>
          <a:bodyPr/>
          <a:lstStyle/>
          <a:p>
            <a:fld id="{9C527BFA-2C0E-4CEC-B6A5-913A56FEF4B4}" type="slidenum">
              <a:rPr lang="fr-CA" smtClean="0"/>
              <a:t>44</a:t>
            </a:fld>
            <a:endParaRPr lang="fr-CA"/>
          </a:p>
        </p:txBody>
      </p:sp>
      <p:sp>
        <p:nvSpPr>
          <p:cNvPr id="3" name="Text Placeholder 2">
            <a:extLst>
              <a:ext uri="{FF2B5EF4-FFF2-40B4-BE49-F238E27FC236}">
                <a16:creationId xmlns:a16="http://schemas.microsoft.com/office/drawing/2014/main" id="{3B6C20A6-B819-0778-E7E8-BB956FE553BC}"/>
              </a:ext>
            </a:extLst>
          </p:cNvPr>
          <p:cNvSpPr>
            <a:spLocks noGrp="1"/>
          </p:cNvSpPr>
          <p:nvPr>
            <p:ph type="body" sz="quarter" idx="65"/>
          </p:nvPr>
        </p:nvSpPr>
        <p:spPr/>
        <p:txBody>
          <a:bodyPr/>
          <a:lstStyle/>
          <a:p>
            <a:r>
              <a:rPr lang="en-GB">
                <a:latin typeface="Calibri"/>
                <a:ea typeface="Calibri"/>
                <a:cs typeface="Calibri"/>
              </a:rPr>
              <a:t>Ljósmynd: Purspace, Clare, Írland</a:t>
            </a:r>
          </a:p>
        </p:txBody>
      </p:sp>
      <p:cxnSp>
        <p:nvCxnSpPr>
          <p:cNvPr id="14" name="Straight Connector 13">
            <a:extLst>
              <a:ext uri="{FF2B5EF4-FFF2-40B4-BE49-F238E27FC236}">
                <a16:creationId xmlns:a16="http://schemas.microsoft.com/office/drawing/2014/main" id="{38D2056B-5E14-DF82-C5CA-C9F0BF82FC5F}"/>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033760CC-A179-962F-4F82-4973B551BC0C}"/>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30">
            <a:extLst>
              <a:ext uri="{FF2B5EF4-FFF2-40B4-BE49-F238E27FC236}">
                <a16:creationId xmlns:a16="http://schemas.microsoft.com/office/drawing/2014/main" id="{2EA5D6E8-E507-9214-F1EF-A84815072C47}"/>
              </a:ext>
            </a:extLst>
          </p:cNvPr>
          <p:cNvSpPr/>
          <p:nvPr/>
        </p:nvSpPr>
        <p:spPr>
          <a:xfrm>
            <a:off x="5665477" y="7254423"/>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grpSp>
        <p:nvGrpSpPr>
          <p:cNvPr id="13" name="Group 12">
            <a:extLst>
              <a:ext uri="{FF2B5EF4-FFF2-40B4-BE49-F238E27FC236}">
                <a16:creationId xmlns:a16="http://schemas.microsoft.com/office/drawing/2014/main" id="{94BDEE5A-03B5-DEC0-BDDC-D450D7E32085}"/>
              </a:ext>
            </a:extLst>
          </p:cNvPr>
          <p:cNvGrpSpPr/>
          <p:nvPr/>
        </p:nvGrpSpPr>
        <p:grpSpPr>
          <a:xfrm>
            <a:off x="209449" y="273753"/>
            <a:ext cx="953258" cy="797926"/>
            <a:chOff x="8130434" y="5055580"/>
            <a:chExt cx="1018347" cy="1051755"/>
          </a:xfrm>
          <a:solidFill>
            <a:srgbClr val="000000"/>
          </a:solidFill>
        </p:grpSpPr>
        <p:grpSp>
          <p:nvGrpSpPr>
            <p:cNvPr id="16" name="Graphic 2">
              <a:extLst>
                <a:ext uri="{FF2B5EF4-FFF2-40B4-BE49-F238E27FC236}">
                  <a16:creationId xmlns:a16="http://schemas.microsoft.com/office/drawing/2014/main" id="{F56456ED-5136-03C0-A1E2-24712364EEEE}"/>
                </a:ext>
              </a:extLst>
            </p:cNvPr>
            <p:cNvGrpSpPr/>
            <p:nvPr userDrawn="1"/>
          </p:nvGrpSpPr>
          <p:grpSpPr>
            <a:xfrm>
              <a:off x="8172121" y="5087188"/>
              <a:ext cx="955215" cy="342517"/>
              <a:chOff x="3752168" y="4966655"/>
              <a:chExt cx="955215" cy="342517"/>
            </a:xfrm>
            <a:grpFill/>
          </p:grpSpPr>
          <p:sp>
            <p:nvSpPr>
              <p:cNvPr id="28" name="Freeform 300">
                <a:extLst>
                  <a:ext uri="{FF2B5EF4-FFF2-40B4-BE49-F238E27FC236}">
                    <a16:creationId xmlns:a16="http://schemas.microsoft.com/office/drawing/2014/main" id="{B2A4A94A-7C17-28BD-6414-0A18882EE218}"/>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9" name="Freeform 301">
                <a:extLst>
                  <a:ext uri="{FF2B5EF4-FFF2-40B4-BE49-F238E27FC236}">
                    <a16:creationId xmlns:a16="http://schemas.microsoft.com/office/drawing/2014/main" id="{FDA67986-FC6B-47CD-1A20-59726F842044}"/>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30" name="Freeform 302">
                <a:extLst>
                  <a:ext uri="{FF2B5EF4-FFF2-40B4-BE49-F238E27FC236}">
                    <a16:creationId xmlns:a16="http://schemas.microsoft.com/office/drawing/2014/main" id="{25C278DA-7467-E0C1-21C5-2933BB6D6F4C}"/>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17" name="Freeform 289">
              <a:extLst>
                <a:ext uri="{FF2B5EF4-FFF2-40B4-BE49-F238E27FC236}">
                  <a16:creationId xmlns:a16="http://schemas.microsoft.com/office/drawing/2014/main" id="{18D05EB4-F39E-10C9-4B7D-1C7DEB838174}"/>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18" name="Freeform 290">
              <a:extLst>
                <a:ext uri="{FF2B5EF4-FFF2-40B4-BE49-F238E27FC236}">
                  <a16:creationId xmlns:a16="http://schemas.microsoft.com/office/drawing/2014/main" id="{DBE6BF16-AAFD-1145-B7CA-5CAC6BD1469F}"/>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19" name="Freeform 291">
              <a:extLst>
                <a:ext uri="{FF2B5EF4-FFF2-40B4-BE49-F238E27FC236}">
                  <a16:creationId xmlns:a16="http://schemas.microsoft.com/office/drawing/2014/main" id="{672D370C-4A5D-29BA-5DF3-1ADD6AD4A066}"/>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20" name="Freeform 292">
              <a:extLst>
                <a:ext uri="{FF2B5EF4-FFF2-40B4-BE49-F238E27FC236}">
                  <a16:creationId xmlns:a16="http://schemas.microsoft.com/office/drawing/2014/main" id="{5F302388-7100-7A1E-3B2B-DE66DF2FB7A5}"/>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21" name="Freeform 293">
              <a:extLst>
                <a:ext uri="{FF2B5EF4-FFF2-40B4-BE49-F238E27FC236}">
                  <a16:creationId xmlns:a16="http://schemas.microsoft.com/office/drawing/2014/main" id="{F270C535-A9D0-E3CE-71A1-A6A1FB50197B}"/>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22" name="Freeform 294">
              <a:extLst>
                <a:ext uri="{FF2B5EF4-FFF2-40B4-BE49-F238E27FC236}">
                  <a16:creationId xmlns:a16="http://schemas.microsoft.com/office/drawing/2014/main" id="{1233C44F-F644-7C17-4673-AEA24B79ED25}"/>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23" name="Freeform 295">
              <a:extLst>
                <a:ext uri="{FF2B5EF4-FFF2-40B4-BE49-F238E27FC236}">
                  <a16:creationId xmlns:a16="http://schemas.microsoft.com/office/drawing/2014/main" id="{96062952-5A1E-0288-EE91-446EB802BDEE}"/>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24" name="Freeform 296">
              <a:extLst>
                <a:ext uri="{FF2B5EF4-FFF2-40B4-BE49-F238E27FC236}">
                  <a16:creationId xmlns:a16="http://schemas.microsoft.com/office/drawing/2014/main" id="{D587A442-811D-10A7-DCFB-EDA78401E369}"/>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5" name="Freeform 297">
              <a:extLst>
                <a:ext uri="{FF2B5EF4-FFF2-40B4-BE49-F238E27FC236}">
                  <a16:creationId xmlns:a16="http://schemas.microsoft.com/office/drawing/2014/main" id="{158C7341-70E9-5C9F-9882-824379CA8C3A}"/>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6" name="Freeform 298">
              <a:extLst>
                <a:ext uri="{FF2B5EF4-FFF2-40B4-BE49-F238E27FC236}">
                  <a16:creationId xmlns:a16="http://schemas.microsoft.com/office/drawing/2014/main" id="{C3DB425C-0A81-09C4-9A8C-ED74F0FBAD45}"/>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7" name="Freeform 299">
              <a:extLst>
                <a:ext uri="{FF2B5EF4-FFF2-40B4-BE49-F238E27FC236}">
                  <a16:creationId xmlns:a16="http://schemas.microsoft.com/office/drawing/2014/main" id="{34EE502F-FFDA-1E93-B008-31FCA8242BEA}"/>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spTree>
    <p:extLst>
      <p:ext uri="{BB962C8B-B14F-4D97-AF65-F5344CB8AC3E}">
        <p14:creationId xmlns:p14="http://schemas.microsoft.com/office/powerpoint/2010/main" val="2274003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5E38C-E79A-7E6E-9E8E-D1EF4875C61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D74700B-B0A1-5BF9-F6B3-6F43F9651C64}"/>
              </a:ext>
            </a:extLst>
          </p:cNvPr>
          <p:cNvSpPr>
            <a:spLocks noGrp="1"/>
          </p:cNvSpPr>
          <p:nvPr>
            <p:ph type="body" sz="quarter" idx="58"/>
          </p:nvPr>
        </p:nvSpPr>
        <p:spPr>
          <a:xfrm>
            <a:off x="1088860" y="506952"/>
            <a:ext cx="6321874" cy="355435"/>
          </a:xfrm>
        </p:spPr>
        <p:txBody>
          <a:bodyPr/>
          <a:lstStyle/>
          <a:p>
            <a:pPr>
              <a:lnSpc>
                <a:spcPct val="100000"/>
              </a:lnSpc>
            </a:pPr>
            <a:r>
              <a:rPr lang="en-GB" sz="2800">
                <a:latin typeface="Calibri"/>
                <a:ea typeface="Calibri"/>
                <a:cs typeface="Calibri"/>
              </a:rPr>
              <a:t>Lausn</a:t>
            </a:r>
          </a:p>
          <a:p>
            <a:pPr>
              <a:lnSpc>
                <a:spcPct val="100000"/>
              </a:lnSpc>
            </a:pPr>
            <a:r>
              <a:rPr lang="en-IE" sz="1600" b="0" cap="all">
                <a:latin typeface="Calibri"/>
                <a:ea typeface="Calibri"/>
                <a:cs typeface="Calibri"/>
              </a:rPr>
              <a:t>Samþætting og fjárfesting í nýskapandi innviðum </a:t>
            </a:r>
            <a:endParaRPr lang="en-GB" sz="1600" b="0" cap="all">
              <a:latin typeface="Calibri"/>
              <a:ea typeface="Calibri"/>
              <a:cs typeface="Calibri"/>
            </a:endParaRPr>
          </a:p>
        </p:txBody>
      </p:sp>
      <p:sp>
        <p:nvSpPr>
          <p:cNvPr id="3" name="Text Placeholder 2">
            <a:extLst>
              <a:ext uri="{FF2B5EF4-FFF2-40B4-BE49-F238E27FC236}">
                <a16:creationId xmlns:a16="http://schemas.microsoft.com/office/drawing/2014/main" id="{EE6214D3-4DBA-174E-AF27-A4ACFE3AED38}"/>
              </a:ext>
            </a:extLst>
          </p:cNvPr>
          <p:cNvSpPr>
            <a:spLocks noGrp="1"/>
          </p:cNvSpPr>
          <p:nvPr>
            <p:ph type="body" sz="quarter" idx="32"/>
          </p:nvPr>
        </p:nvSpPr>
        <p:spPr/>
        <p:txBody>
          <a:bodyPr/>
          <a:lstStyle/>
          <a:p>
            <a:r>
              <a:rPr lang="en-IE" sz="1400" err="1">
                <a:solidFill>
                  <a:schemeClr val="tx1">
                    <a:lumMod val="75000"/>
                    <a:lumOff val="25000"/>
                  </a:schemeClr>
                </a:solidFill>
                <a:latin typeface="Calibri"/>
                <a:ea typeface="Open Sans"/>
                <a:cs typeface="Calibri"/>
              </a:rPr>
              <a:t>Purecamping </a:t>
            </a:r>
            <a:r>
              <a:rPr lang="en-IE" sz="1400">
                <a:solidFill>
                  <a:schemeClr val="tx1">
                    <a:lumMod val="75000"/>
                    <a:lumOff val="25000"/>
                  </a:schemeClr>
                </a:solidFill>
                <a:latin typeface="Calibri"/>
                <a:ea typeface="Open Sans"/>
                <a:cs typeface="Calibri"/>
              </a:rPr>
              <a:t>í Loop Head leysti innviðaáskorun sína með því að þróa umhverfisvæna en þægilega gistingu í gegnum röð nýstárlegra lausna. Með því að fjárfesta í hágæða, veðurþolnum safarítjöldum, jurta og skálum úr sjálfbærum efnum tryggðu þeir endingu og þægindi þrátt fyrir óútreiknanlegt veður í Írlandi. </a:t>
            </a:r>
            <a:endParaRPr lang="en-US" sz="1400">
              <a:solidFill>
                <a:schemeClr val="tx1">
                  <a:lumMod val="75000"/>
                  <a:lumOff val="25000"/>
                </a:schemeClr>
              </a:solidFill>
              <a:latin typeface="Calibri"/>
              <a:ea typeface="Open Sans"/>
              <a:cs typeface="Calibri"/>
            </a:endParaRPr>
          </a:p>
          <a:p>
            <a:endParaRPr lang="en-IE" sz="1400">
              <a:solidFill>
                <a:schemeClr val="tx1">
                  <a:lumMod val="75000"/>
                  <a:lumOff val="25000"/>
                </a:schemeClr>
              </a:solidFill>
              <a:latin typeface="Calibri"/>
              <a:ea typeface="Open Sans"/>
              <a:cs typeface="Calibri"/>
            </a:endParaRPr>
          </a:p>
          <a:p>
            <a:r>
              <a:rPr lang="en-IE" sz="1400">
                <a:solidFill>
                  <a:schemeClr val="tx1">
                    <a:lumMod val="75000"/>
                    <a:lumOff val="25000"/>
                  </a:schemeClr>
                </a:solidFill>
                <a:latin typeface="Calibri"/>
                <a:ea typeface="Open Sans"/>
                <a:cs typeface="Calibri"/>
              </a:rPr>
              <a:t>Notkun endurnýjanlegra orkugjafa, svo sem sólarrafhlaða, veitti rafmagn á skilvirkan hátt á sama tíma og umhverfisáhrif voru lágmörkuð. Komposthús og sólhitakerfi fyrir sturtur voru innleidd til að takast á við vatnsnotkun og úrgangsstjórnun og tryggja sjálfbærni. Þessar umhverfisvænu aðstöðu voru ekki aðeins áhrifaríkar heldur einnig samþættar á náttúrulegan hátt í landslagið, sem bætir heildarupplifun gesta. </a:t>
            </a:r>
            <a:endParaRPr lang="en-US" sz="1400">
              <a:solidFill>
                <a:schemeClr val="tx1">
                  <a:lumMod val="75000"/>
                  <a:lumOff val="25000"/>
                </a:schemeClr>
              </a:solidFill>
              <a:latin typeface="Calibri"/>
              <a:ea typeface="Open Sans"/>
              <a:cs typeface="Calibri"/>
            </a:endParaRPr>
          </a:p>
          <a:p>
            <a:endParaRPr lang="en-IE" sz="1400">
              <a:solidFill>
                <a:schemeClr val="tx1">
                  <a:lumMod val="75000"/>
                  <a:lumOff val="25000"/>
                </a:schemeClr>
              </a:solidFill>
              <a:latin typeface="Calibri"/>
              <a:ea typeface="Open Sans"/>
              <a:cs typeface="Calibri"/>
            </a:endParaRPr>
          </a:p>
          <a:p>
            <a:r>
              <a:rPr lang="en-IE" sz="1400">
                <a:solidFill>
                  <a:schemeClr val="tx1">
                    <a:lumMod val="75000"/>
                    <a:lumOff val="25000"/>
                  </a:schemeClr>
                </a:solidFill>
                <a:latin typeface="Calibri"/>
                <a:ea typeface="Open Sans"/>
                <a:cs typeface="Calibri"/>
              </a:rPr>
              <a:t>Nýstárleg nálgun </a:t>
            </a:r>
            <a:r>
              <a:rPr lang="en-IE" sz="1400" err="1">
                <a:solidFill>
                  <a:schemeClr val="tx1">
                    <a:lumMod val="75000"/>
                    <a:lumOff val="25000"/>
                  </a:schemeClr>
                </a:solidFill>
                <a:latin typeface="Calibri"/>
                <a:ea typeface="Open Sans"/>
                <a:cs typeface="Calibri"/>
              </a:rPr>
              <a:t>Purecamping</a:t>
            </a:r>
            <a:r>
              <a:rPr lang="en-IE" sz="1400">
                <a:solidFill>
                  <a:schemeClr val="tx1">
                    <a:lumMod val="75000"/>
                    <a:lumOff val="25000"/>
                  </a:schemeClr>
                </a:solidFill>
                <a:latin typeface="Calibri"/>
                <a:ea typeface="Open Sans"/>
                <a:cs typeface="Calibri"/>
              </a:rPr>
              <a:t> við að sameina sjálfbærar tæknilausnir og háa þægindastaðla gerði </a:t>
            </a:r>
            <a:r>
              <a:rPr lang="en-IE" sz="1400" err="1">
                <a:solidFill>
                  <a:schemeClr val="tx1">
                    <a:lumMod val="75000"/>
                    <a:lumOff val="25000"/>
                  </a:schemeClr>
                </a:solidFill>
                <a:latin typeface="Calibri"/>
                <a:ea typeface="Open Sans"/>
                <a:cs typeface="Calibri"/>
              </a:rPr>
              <a:t>þeim</a:t>
            </a:r>
            <a:r>
              <a:rPr lang="en-IE" sz="1400">
                <a:solidFill>
                  <a:schemeClr val="tx1">
                    <a:lumMod val="75000"/>
                    <a:lumOff val="25000"/>
                  </a:schemeClr>
                </a:solidFill>
                <a:latin typeface="Calibri"/>
                <a:ea typeface="Open Sans"/>
                <a:cs typeface="Calibri"/>
              </a:rPr>
              <a:t> kleift að skapa glamping-svæði sem starfar skilvirkt og í samhljómi við afskekkt umhverfi sitt, og býður gestum einstaka og ábyrga athvarfsstað.</a:t>
            </a:r>
            <a:endParaRPr lang="en-US" sz="1400">
              <a:solidFill>
                <a:schemeClr val="tx1">
                  <a:lumMod val="75000"/>
                  <a:lumOff val="25000"/>
                </a:schemeClr>
              </a:solidFill>
              <a:latin typeface="Calibri"/>
              <a:ea typeface="Open Sans"/>
              <a:cs typeface="Calibri"/>
            </a:endParaRPr>
          </a:p>
          <a:p>
            <a:endParaRPr lang="en-IE" sz="1400">
              <a:solidFill>
                <a:schemeClr val="tx1">
                  <a:lumMod val="75000"/>
                  <a:lumOff val="25000"/>
                </a:schemeClr>
              </a:solidFill>
            </a:endParaRPr>
          </a:p>
        </p:txBody>
      </p:sp>
      <p:sp>
        <p:nvSpPr>
          <p:cNvPr id="5" name="Text Placeholder 4">
            <a:extLst>
              <a:ext uri="{FF2B5EF4-FFF2-40B4-BE49-F238E27FC236}">
                <a16:creationId xmlns:a16="http://schemas.microsoft.com/office/drawing/2014/main" id="{43E632D4-F154-BF33-BCBF-3DB38E32FF68}"/>
              </a:ext>
            </a:extLst>
          </p:cNvPr>
          <p:cNvSpPr>
            <a:spLocks noGrp="1"/>
          </p:cNvSpPr>
          <p:nvPr>
            <p:ph type="body" sz="quarter" idx="61"/>
          </p:nvPr>
        </p:nvSpPr>
        <p:spPr/>
        <p:txBody>
          <a:bodyPr/>
          <a:lstStyle/>
          <a:p>
            <a:r>
              <a:rPr lang="en-IE" sz="1400">
                <a:solidFill>
                  <a:schemeClr val="tx1">
                    <a:lumMod val="75000"/>
                    <a:lumOff val="25000"/>
                  </a:schemeClr>
                </a:solidFill>
                <a:latin typeface="Calibri"/>
                <a:ea typeface="Open Sans"/>
                <a:cs typeface="Calibri"/>
              </a:rPr>
              <a:t>Nýstárleg innviðaþróun hjá </a:t>
            </a:r>
            <a:r>
              <a:rPr lang="en-IE" sz="1400" err="1">
                <a:solidFill>
                  <a:schemeClr val="tx1">
                    <a:lumMod val="75000"/>
                    <a:lumOff val="25000"/>
                  </a:schemeClr>
                </a:solidFill>
                <a:latin typeface="Calibri"/>
                <a:ea typeface="Open Sans"/>
                <a:cs typeface="Calibri"/>
              </a:rPr>
              <a:t>Purecamping </a:t>
            </a:r>
            <a:r>
              <a:rPr lang="en-IE" sz="1400">
                <a:solidFill>
                  <a:schemeClr val="tx1">
                    <a:lumMod val="75000"/>
                    <a:lumOff val="25000"/>
                  </a:schemeClr>
                </a:solidFill>
                <a:latin typeface="Calibri"/>
                <a:ea typeface="Open Sans"/>
                <a:cs typeface="Calibri"/>
              </a:rPr>
              <a:t>í Loop Head skilaði afar jákvæðum árangri, bæði hvað varðar upplifun gesta og umhverfislega sjálfbærni. Haldgóðar og veðruþolnar gistiaðstaðir hafa leitt til aukinnar ánægju gesta og hærri bókunarhlutfalls, jafnvel utan háannatíma. </a:t>
            </a:r>
            <a:endParaRPr lang="en-US" sz="1400">
              <a:solidFill>
                <a:schemeClr val="tx1">
                  <a:lumMod val="75000"/>
                  <a:lumOff val="25000"/>
                </a:schemeClr>
              </a:solidFill>
              <a:latin typeface="Calibri"/>
              <a:ea typeface="Open Sans"/>
              <a:cs typeface="Calibri"/>
            </a:endParaRPr>
          </a:p>
          <a:p>
            <a:endParaRPr lang="en-IE" sz="1400">
              <a:solidFill>
                <a:schemeClr val="tx1">
                  <a:lumMod val="75000"/>
                  <a:lumOff val="25000"/>
                </a:schemeClr>
              </a:solidFill>
              <a:latin typeface="Calibri"/>
              <a:ea typeface="Open Sans"/>
              <a:cs typeface="Calibri"/>
            </a:endParaRPr>
          </a:p>
          <a:p>
            <a:r>
              <a:rPr lang="en-IE" sz="1400">
                <a:solidFill>
                  <a:schemeClr val="tx1">
                    <a:lumMod val="75000"/>
                    <a:lumOff val="25000"/>
                  </a:schemeClr>
                </a:solidFill>
                <a:latin typeface="Calibri"/>
                <a:ea typeface="Open Sans"/>
                <a:cs typeface="Calibri"/>
              </a:rPr>
              <a:t>Skynsamleg notkun endurnýjanlegrar orku og umhverfisvænna aðstöðu, svo sem komposthneppta salerna og sólarvarmaþotta, hefur verulega dregið úr umhverfisfótspori svæðisins og fært því viðurkenningar og hylli innan vistferðageirans.</a:t>
            </a:r>
            <a:endParaRPr lang="en-US" sz="1400">
              <a:solidFill>
                <a:schemeClr val="tx1">
                  <a:lumMod val="75000"/>
                  <a:lumOff val="25000"/>
                </a:schemeClr>
              </a:solidFill>
              <a:latin typeface="Calibri"/>
              <a:ea typeface="Open Sans"/>
              <a:cs typeface="Calibri"/>
            </a:endParaRPr>
          </a:p>
          <a:p>
            <a:endParaRPr lang="en-IE" sz="1400">
              <a:solidFill>
                <a:schemeClr val="tx1">
                  <a:lumMod val="75000"/>
                  <a:lumOff val="25000"/>
                </a:schemeClr>
              </a:solidFill>
              <a:latin typeface="Calibri"/>
              <a:ea typeface="Open Sans"/>
              <a:cs typeface="Calibri"/>
            </a:endParaRPr>
          </a:p>
          <a:p>
            <a:r>
              <a:rPr lang="en-IE" sz="1400">
                <a:solidFill>
                  <a:schemeClr val="tx1">
                    <a:lumMod val="75000"/>
                    <a:lumOff val="25000"/>
                  </a:schemeClr>
                </a:solidFill>
                <a:latin typeface="Calibri"/>
                <a:ea typeface="Open Sans"/>
                <a:cs typeface="Calibri"/>
              </a:rPr>
              <a:t>Auk þess hafa þessar sjálfbærnu aðferðir gert gestum kleift að öðlast dýpri skilning á mikilvægi náttúruverndar og stuðlað að menningu umhverfisábyrgðar. Vel heppnuð samþætting þæginda og sjálfbærni hjá </a:t>
            </a:r>
            <a:r>
              <a:rPr lang="en-IE" sz="1400" err="1">
                <a:solidFill>
                  <a:schemeClr val="tx1">
                    <a:lumMod val="75000"/>
                    <a:lumOff val="25000"/>
                  </a:schemeClr>
                </a:solidFill>
                <a:latin typeface="Calibri"/>
                <a:ea typeface="Open Sans"/>
                <a:cs typeface="Calibri"/>
              </a:rPr>
              <a:t>Purecamping </a:t>
            </a:r>
            <a:r>
              <a:rPr lang="en-IE" sz="1400">
                <a:solidFill>
                  <a:schemeClr val="tx1">
                    <a:lumMod val="75000"/>
                    <a:lumOff val="25000"/>
                  </a:schemeClr>
                </a:solidFill>
                <a:latin typeface="Calibri"/>
                <a:ea typeface="Open Sans"/>
                <a:cs typeface="Calibri"/>
              </a:rPr>
              <a:t>hefur ekki aðeins gert það að leiðandi glamping-áfangastað heldur einnig sýnt fram á hagkvæmni vistvænna ferðamódel í afskekktum náttúrusvæðum.</a:t>
            </a:r>
            <a:endParaRPr lang="en-US" sz="1400">
              <a:solidFill>
                <a:schemeClr val="tx1">
                  <a:lumMod val="75000"/>
                  <a:lumOff val="25000"/>
                </a:schemeClr>
              </a:solidFill>
              <a:latin typeface="Calibri"/>
              <a:ea typeface="Open Sans"/>
              <a:cs typeface="Calibri"/>
            </a:endParaRPr>
          </a:p>
          <a:p>
            <a:endParaRPr lang="en-IE"/>
          </a:p>
        </p:txBody>
      </p:sp>
      <p:sp>
        <p:nvSpPr>
          <p:cNvPr id="6" name="Text Placeholder 1">
            <a:extLst>
              <a:ext uri="{FF2B5EF4-FFF2-40B4-BE49-F238E27FC236}">
                <a16:creationId xmlns:a16="http://schemas.microsoft.com/office/drawing/2014/main" id="{D2328F2C-5636-09A5-0D9F-C411AFDEF1AB}"/>
              </a:ext>
            </a:extLst>
          </p:cNvPr>
          <p:cNvSpPr txBox="1">
            <a:spLocks/>
          </p:cNvSpPr>
          <p:nvPr/>
        </p:nvSpPr>
        <p:spPr>
          <a:xfrm>
            <a:off x="1184394" y="5776357"/>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2800">
                <a:latin typeface="Calibri"/>
                <a:ea typeface="Calibri"/>
                <a:cs typeface="Calibri"/>
              </a:rPr>
              <a:t>NIÐURSTAÐA</a:t>
            </a:r>
          </a:p>
          <a:p>
            <a:pPr>
              <a:lnSpc>
                <a:spcPct val="100000"/>
              </a:lnSpc>
            </a:pPr>
            <a:r>
              <a:rPr lang="en-IE" sz="1600" b="0" cap="all">
                <a:latin typeface="Calibri"/>
                <a:cs typeface="Calibri"/>
              </a:rPr>
              <a:t>Bætt gestaupplifun í vist- og umhverfisheill</a:t>
            </a:r>
            <a:endParaRPr lang="en-GB" sz="1600" b="0" cap="all">
              <a:ea typeface="Calibri"/>
            </a:endParaRPr>
          </a:p>
        </p:txBody>
      </p:sp>
      <p:grpSp>
        <p:nvGrpSpPr>
          <p:cNvPr id="4" name="Group 3">
            <a:extLst>
              <a:ext uri="{FF2B5EF4-FFF2-40B4-BE49-F238E27FC236}">
                <a16:creationId xmlns:a16="http://schemas.microsoft.com/office/drawing/2014/main" id="{9DB650EB-E7BC-CAD1-D7CF-EEE149681241}"/>
              </a:ext>
            </a:extLst>
          </p:cNvPr>
          <p:cNvGrpSpPr/>
          <p:nvPr/>
        </p:nvGrpSpPr>
        <p:grpSpPr>
          <a:xfrm>
            <a:off x="186212" y="291396"/>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45733441-5B10-7702-7A0B-A0CE0B369842}"/>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BD0D82A5-3011-2784-2047-FD9FCDBBABF6}"/>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0ECA6947-7D39-0FA5-2CEE-10975CC11C71}"/>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CA103F96-1140-9935-641B-DE3720C0DD32}"/>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587437FE-C174-0747-A9BA-CF91366DBFE3}"/>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F2A10AEF-E782-61AA-0FBD-0B1F08F223DA}"/>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114E9C4F-0675-0163-848B-44843AC767E9}"/>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BCF93C78-7270-3E76-9870-BEDFA39920F5}"/>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871A1627-080D-8C5F-B610-2A809C9AFBAE}"/>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FE129769-B266-4FC7-391F-DBB33AA58268}"/>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7" name="Freeform 301">
            <a:extLst>
              <a:ext uri="{FF2B5EF4-FFF2-40B4-BE49-F238E27FC236}">
                <a16:creationId xmlns:a16="http://schemas.microsoft.com/office/drawing/2014/main" id="{5661FC20-53DB-D1A3-53E3-1EA33BEFA42E}"/>
              </a:ext>
            </a:extLst>
          </p:cNvPr>
          <p:cNvSpPr/>
          <p:nvPr/>
        </p:nvSpPr>
        <p:spPr>
          <a:xfrm>
            <a:off x="254721" y="5518834"/>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chemeClr val="bg1"/>
          </a:solidFill>
          <a:ln w="3074" cap="flat">
            <a:noFill/>
            <a:prstDash val="solid"/>
            <a:miter/>
          </a:ln>
        </p:spPr>
        <p:txBody>
          <a:bodyPr rtlCol="0" anchor="ctr"/>
          <a:lstStyle/>
          <a:p>
            <a:endParaRPr lang="en-US"/>
          </a:p>
        </p:txBody>
      </p:sp>
    </p:spTree>
    <p:extLst>
      <p:ext uri="{BB962C8B-B14F-4D97-AF65-F5344CB8AC3E}">
        <p14:creationId xmlns:p14="http://schemas.microsoft.com/office/powerpoint/2010/main" val="1648789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359655" cy="1049221"/>
          </a:xfrm>
        </p:spPr>
        <p:txBody>
          <a:bodyPr/>
          <a:lstStyle/>
          <a:p>
            <a:r>
              <a:rPr lang="en-IE" sz="1800" cap="all"/>
              <a:t>Innleiðing sjálfbærnarmarkmiða Sameinuðu þjóðanna</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544931" y="313866"/>
            <a:ext cx="4224168" cy="385564"/>
          </a:xfrm>
        </p:spPr>
        <p:txBody>
          <a:bodyPr/>
          <a:lstStyle/>
          <a:p>
            <a:r>
              <a:rPr lang="en-US" sz="3200"/>
              <a:t>PURECAMPING</a:t>
            </a:r>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pic>
        <p:nvPicPr>
          <p:cNvPr id="4" name="Picture 3">
            <a:extLst>
              <a:ext uri="{FF2B5EF4-FFF2-40B4-BE49-F238E27FC236}">
                <a16:creationId xmlns:a16="http://schemas.microsoft.com/office/drawing/2014/main" id="{297648E6-5954-42B1-8B98-6074710B78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6136" y="2973719"/>
            <a:ext cx="1188000" cy="1188000"/>
          </a:xfrm>
          <a:prstGeom prst="rect">
            <a:avLst/>
          </a:prstGeom>
        </p:spPr>
      </p:pic>
      <p:sp>
        <p:nvSpPr>
          <p:cNvPr id="2" name="Rectangle 1">
            <a:extLst>
              <a:ext uri="{FF2B5EF4-FFF2-40B4-BE49-F238E27FC236}">
                <a16:creationId xmlns:a16="http://schemas.microsoft.com/office/drawing/2014/main" id="{E0EE76F7-5DF5-4823-8D82-5D1C23A1D613}"/>
              </a:ext>
            </a:extLst>
          </p:cNvPr>
          <p:cNvSpPr/>
          <p:nvPr/>
        </p:nvSpPr>
        <p:spPr>
          <a:xfrm>
            <a:off x="312074" y="4480186"/>
            <a:ext cx="7044070" cy="5047536"/>
          </a:xfrm>
          <a:prstGeom prst="rect">
            <a:avLst/>
          </a:prstGeom>
        </p:spPr>
        <p:txBody>
          <a:bodyPr wrap="square">
            <a:spAutoFit/>
          </a:bodyPr>
          <a:lstStyle/>
          <a:p>
            <a:pPr algn="just"/>
            <a:r>
              <a:rPr lang="en-US" sz="1400" err="1"/>
              <a:t>Purecamping </a:t>
            </a:r>
            <a:r>
              <a:rPr lang="en-US" sz="1400"/>
              <a:t>í Loop Head samræmist mjög markmiðum Sameinuðu þjóðanna um sjálfbæra þróun (SDG), einkum SDG 7 (Ágæt og hrein orka), SDG 11 (Sjálfbærar borgir og samfélög) og SDG 12 (Ábyrg neysla og framleiðsla). Með því að nota endurnýjanlega orkugjafa, svo sem sólarorku, og umhverfisvæna aðstöðu eins og komposthlífagjafa og sólarsturtur, lágmarkar </a:t>
            </a:r>
            <a:r>
              <a:rPr lang="en-US" sz="1400" err="1"/>
              <a:t>Purecamping </a:t>
            </a:r>
            <a:r>
              <a:rPr lang="en-US" sz="1400"/>
              <a:t>umhverfisfótspor sitt á sama tíma og stuðlar að sjálfbærri orkunotkun. Þessar aðferðir endurspegla áherslu markmiðs 7 á sjálfbærum orkulausnum og sýna hvernig gististaðir geta starfað skilvirkt á afskekktum svæðum án þess að treysta á hefðbundna orkugjafa. Þessi áhersla á endurnýjanlega orku samræmist víðtækari markmiðum Írlands um að draga úr kolefnislosun og varðveita náttúruauðlindir, sem gerir </a:t>
            </a:r>
            <a:r>
              <a:rPr lang="en-US" sz="1400" err="1"/>
              <a:t>Purecamping </a:t>
            </a:r>
            <a:r>
              <a:rPr lang="en-US" sz="1400"/>
              <a:t>að fyrirmynd fyrir umhverfisvænan ferðamannaiðnað.</a:t>
            </a:r>
          </a:p>
          <a:p>
            <a:pPr algn="just"/>
            <a:endParaRPr lang="en-US" sz="1400"/>
          </a:p>
          <a:p>
            <a:pPr algn="just"/>
            <a:r>
              <a:rPr lang="en-US" sz="1400"/>
              <a:t>Auk þess stuðlar skuldbinding </a:t>
            </a:r>
            <a:r>
              <a:rPr lang="en-US" sz="1400" err="1"/>
              <a:t>Purecamping </a:t>
            </a:r>
            <a:r>
              <a:rPr lang="en-US" sz="1400"/>
              <a:t>til umhverfisvænnar innviða og vellíðunarstýrðra athafna að markmiði 11 um sjálfbærar samfélög sem virða og samþætta náttúrulegt umhverfi Loop Head. Notkun endingargóðs og sjálfbærs byggingarefnis í gististöðum, ásamt vellíðunarnámskeiðum, jóga og hugleiðslustundum, hvetur gesti til að tengjast náttúrunni og tileinka sér lífsstíl sem byggir á sjálfbærni og vellíðan. </a:t>
            </a:r>
          </a:p>
          <a:p>
            <a:pPr algn="just"/>
            <a:endParaRPr lang="en-US" sz="1400"/>
          </a:p>
          <a:p>
            <a:pPr algn="just"/>
            <a:r>
              <a:rPr lang="en-US" sz="1400"/>
              <a:t>Þessi frumkvæði styðja ekki aðeins ábyrga neyslu (Markmið 12) með því að hvetja til lágmarks úrgangs og varðveislu auðlinda, heldur rækta einnig menningu umhverfisverndar meðal gesta. Með því að samræma þægindi og umhverfisvænar aðferðir býður </a:t>
            </a:r>
            <a:r>
              <a:rPr lang="en-US" sz="1400" err="1"/>
              <a:t>Purecamping </a:t>
            </a:r>
            <a:r>
              <a:rPr lang="en-US" sz="1400"/>
              <a:t>einstakt líkan fyrir sjálfbæran glamping sem forgangsraðar umhverfisvernd á sama tíma og bætir upplifun gesta og styrkir hlutverk vistferða í verndun náttúrulegra búsvæða.</a:t>
            </a:r>
          </a:p>
        </p:txBody>
      </p:sp>
      <p:pic>
        <p:nvPicPr>
          <p:cNvPr id="5" name="Picture 4">
            <a:extLst>
              <a:ext uri="{FF2B5EF4-FFF2-40B4-BE49-F238E27FC236}">
                <a16:creationId xmlns:a16="http://schemas.microsoft.com/office/drawing/2014/main" id="{19307A08-18F9-4FF2-B438-28216C7AE4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486" y="2973719"/>
            <a:ext cx="1188000" cy="1188000"/>
          </a:xfrm>
          <a:prstGeom prst="rect">
            <a:avLst/>
          </a:prstGeom>
        </p:spPr>
      </p:pic>
      <p:pic>
        <p:nvPicPr>
          <p:cNvPr id="7" name="Picture 6">
            <a:extLst>
              <a:ext uri="{FF2B5EF4-FFF2-40B4-BE49-F238E27FC236}">
                <a16:creationId xmlns:a16="http://schemas.microsoft.com/office/drawing/2014/main" id="{84E0476D-0B1D-4954-B464-F9294785C8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93786" y="2973719"/>
            <a:ext cx="1188000" cy="1188000"/>
          </a:xfrm>
          <a:prstGeom prst="rect">
            <a:avLst/>
          </a:prstGeom>
        </p:spPr>
      </p:pic>
    </p:spTree>
    <p:extLst>
      <p:ext uri="{BB962C8B-B14F-4D97-AF65-F5344CB8AC3E}">
        <p14:creationId xmlns:p14="http://schemas.microsoft.com/office/powerpoint/2010/main" val="14298341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D4638-9D2C-4A9A-72E6-74D828413DA1}"/>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2A93963E-C1EB-62C5-EAF2-3BDD71805817}"/>
              </a:ext>
            </a:extLst>
          </p:cNvPr>
          <p:cNvSpPr/>
          <p:nvPr/>
        </p:nvSpPr>
        <p:spPr>
          <a:xfrm>
            <a:off x="-25710" y="6359415"/>
            <a:ext cx="7826991" cy="454829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8" name="Picture Placeholder 17">
            <a:extLst>
              <a:ext uri="{FF2B5EF4-FFF2-40B4-BE49-F238E27FC236}">
                <a16:creationId xmlns:a16="http://schemas.microsoft.com/office/drawing/2014/main" id="{5B80E0AE-4D3F-1269-ABD1-AE3222B01D60}"/>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a:stretch/>
        </p:blipFill>
        <p:spPr>
          <a:xfrm>
            <a:off x="0" y="438782"/>
            <a:ext cx="7175748" cy="4003099"/>
          </a:xfrm>
        </p:spPr>
      </p:pic>
      <p:sp>
        <p:nvSpPr>
          <p:cNvPr id="30" name="Text Placeholder 29">
            <a:extLst>
              <a:ext uri="{FF2B5EF4-FFF2-40B4-BE49-F238E27FC236}">
                <a16:creationId xmlns:a16="http://schemas.microsoft.com/office/drawing/2014/main" id="{560129F4-E1DC-86E7-8050-8CD387F6B744}"/>
              </a:ext>
            </a:extLst>
          </p:cNvPr>
          <p:cNvSpPr>
            <a:spLocks noGrp="1"/>
          </p:cNvSpPr>
          <p:nvPr>
            <p:ph type="body" sz="quarter" idx="32"/>
          </p:nvPr>
        </p:nvSpPr>
        <p:spPr>
          <a:xfrm>
            <a:off x="386588" y="6435274"/>
            <a:ext cx="7094210" cy="2787212"/>
          </a:xfrm>
        </p:spPr>
        <p:txBody>
          <a:bodyPr/>
          <a:lstStyle/>
          <a:p>
            <a:pPr marL="0" indent="0">
              <a:lnSpc>
                <a:spcPct val="100000"/>
              </a:lnSpc>
              <a:buNone/>
            </a:pPr>
            <a:r>
              <a:rPr lang="en-US" sz="4000" b="1" cap="all" dirty="0" err="1">
                <a:solidFill>
                  <a:schemeClr val="bg1"/>
                </a:solidFill>
                <a:latin typeface="Calibri"/>
                <a:ea typeface="Calibri"/>
                <a:cs typeface="Calibri"/>
              </a:rPr>
              <a:t>PodUmna</a:t>
            </a:r>
            <a:r>
              <a:rPr lang="en-US" sz="4000" b="1" cap="all" dirty="0">
                <a:solidFill>
                  <a:schemeClr val="bg1"/>
                </a:solidFill>
                <a:latin typeface="Calibri"/>
                <a:ea typeface="Calibri"/>
                <a:cs typeface="Calibri"/>
              </a:rPr>
              <a:t> </a:t>
            </a:r>
            <a:r>
              <a:rPr lang="en-US" sz="4000" b="1" cap="all" dirty="0" err="1">
                <a:solidFill>
                  <a:schemeClr val="bg1"/>
                </a:solidFill>
                <a:latin typeface="Calibri"/>
                <a:ea typeface="Calibri"/>
                <a:cs typeface="Calibri"/>
              </a:rPr>
              <a:t>tjaldþorpið</a:t>
            </a:r>
            <a:endParaRPr lang="en-US" sz="4000" b="1" cap="all" dirty="0">
              <a:solidFill>
                <a:schemeClr val="bg1"/>
              </a:solidFill>
              <a:latin typeface="Calibri"/>
              <a:ea typeface="Calibri"/>
              <a:cs typeface="Calibri"/>
            </a:endParaRPr>
          </a:p>
          <a:p>
            <a:pPr marL="0" indent="0">
              <a:lnSpc>
                <a:spcPct val="100000"/>
              </a:lnSpc>
              <a:buNone/>
            </a:pPr>
            <a:r>
              <a:rPr lang="en-US" sz="2000" b="1" dirty="0" err="1">
                <a:solidFill>
                  <a:schemeClr val="bg1"/>
                </a:solidFill>
                <a:latin typeface="Calibri"/>
                <a:ea typeface="Calibri"/>
                <a:cs typeface="Calibri"/>
              </a:rPr>
              <a:t>Flokkur</a:t>
            </a:r>
            <a:r>
              <a:rPr lang="en-US" sz="2000" b="1" dirty="0">
                <a:solidFill>
                  <a:schemeClr val="bg1"/>
                </a:solidFill>
                <a:latin typeface="Calibri"/>
                <a:ea typeface="Calibri"/>
                <a:cs typeface="Calibri"/>
              </a:rPr>
              <a:t>: </a:t>
            </a:r>
            <a:r>
              <a:rPr lang="en-US" sz="2000" dirty="0" err="1">
                <a:solidFill>
                  <a:schemeClr val="bg1"/>
                </a:solidFill>
                <a:latin typeface="Calibri"/>
                <a:ea typeface="Calibri"/>
                <a:cs typeface="Calibri"/>
              </a:rPr>
              <a:t>Tjaldsvæði</a:t>
            </a:r>
            <a:endParaRPr lang="en-US" sz="2000" dirty="0">
              <a:solidFill>
                <a:schemeClr val="bg1"/>
              </a:solidFill>
              <a:latin typeface="Calibri"/>
              <a:ea typeface="Calibri"/>
              <a:cs typeface="Calibri"/>
            </a:endParaRPr>
          </a:p>
          <a:p>
            <a:pPr marL="0" indent="0">
              <a:lnSpc>
                <a:spcPct val="100000"/>
              </a:lnSpc>
              <a:buNone/>
            </a:pPr>
            <a:r>
              <a:rPr lang="en-US" sz="2000" b="1" dirty="0" err="1">
                <a:solidFill>
                  <a:schemeClr val="bg1"/>
                </a:solidFill>
                <a:latin typeface="Calibri"/>
                <a:ea typeface="Calibri"/>
                <a:cs typeface="Calibri"/>
              </a:rPr>
              <a:t>Staðsetning</a:t>
            </a:r>
            <a:r>
              <a:rPr lang="en-US" sz="2000" b="1" dirty="0">
                <a:solidFill>
                  <a:schemeClr val="bg1"/>
                </a:solidFill>
                <a:latin typeface="Calibri"/>
                <a:ea typeface="Calibri"/>
                <a:cs typeface="Calibri"/>
              </a:rPr>
              <a:t>: </a:t>
            </a:r>
            <a:r>
              <a:rPr lang="en-IE" sz="2000" dirty="0">
                <a:solidFill>
                  <a:schemeClr val="bg1"/>
                </a:solidFill>
                <a:latin typeface="Calibri"/>
                <a:ea typeface="Calibri"/>
                <a:cs typeface="Calibri"/>
              </a:rPr>
              <a:t>Dominick Street, </a:t>
            </a:r>
            <a:r>
              <a:rPr lang="en-IE" sz="2000" dirty="0" err="1">
                <a:solidFill>
                  <a:schemeClr val="bg1"/>
                </a:solidFill>
                <a:latin typeface="Calibri"/>
                <a:ea typeface="Calibri"/>
                <a:cs typeface="Calibri"/>
              </a:rPr>
              <a:t>Portumna</a:t>
            </a:r>
            <a:r>
              <a:rPr lang="en-IE" sz="2000" dirty="0">
                <a:solidFill>
                  <a:schemeClr val="bg1"/>
                </a:solidFill>
                <a:latin typeface="Calibri"/>
                <a:ea typeface="Calibri"/>
                <a:cs typeface="Calibri"/>
              </a:rPr>
              <a:t>, Galway-</a:t>
            </a:r>
            <a:r>
              <a:rPr lang="en-IE" sz="2000" dirty="0" err="1">
                <a:solidFill>
                  <a:schemeClr val="bg1"/>
                </a:solidFill>
                <a:latin typeface="Calibri"/>
                <a:ea typeface="Calibri"/>
                <a:cs typeface="Calibri"/>
              </a:rPr>
              <a:t>sýslu</a:t>
            </a:r>
            <a:r>
              <a:rPr lang="en-IE" sz="2000" dirty="0">
                <a:solidFill>
                  <a:schemeClr val="bg1"/>
                </a:solidFill>
                <a:latin typeface="Calibri"/>
                <a:ea typeface="Calibri"/>
                <a:cs typeface="Calibri"/>
              </a:rPr>
              <a:t> </a:t>
            </a:r>
            <a:endParaRPr lang="en-US" sz="2000" dirty="0">
              <a:solidFill>
                <a:schemeClr val="bg1"/>
              </a:solidFill>
              <a:latin typeface="Calibri"/>
              <a:ea typeface="Calibri"/>
              <a:cs typeface="Calibri"/>
            </a:endParaRPr>
          </a:p>
          <a:p>
            <a:pPr algn="l">
              <a:lnSpc>
                <a:spcPct val="100000"/>
              </a:lnSpc>
            </a:pPr>
            <a:r>
              <a:rPr lang="en-US" sz="2000" b="1" dirty="0" err="1">
                <a:solidFill>
                  <a:schemeClr val="bg1"/>
                </a:solidFill>
                <a:latin typeface="Calibri"/>
                <a:ea typeface="Calibri"/>
                <a:cs typeface="Calibri"/>
              </a:rPr>
              <a:t>Vefsíða</a:t>
            </a:r>
            <a:r>
              <a:rPr lang="en-US" sz="2000" b="1" dirty="0">
                <a:solidFill>
                  <a:schemeClr val="bg1"/>
                </a:solidFill>
                <a:latin typeface="Calibri"/>
                <a:ea typeface="Calibri"/>
                <a:cs typeface="Calibri"/>
              </a:rPr>
              <a:t>:</a:t>
            </a:r>
            <a:r>
              <a:rPr lang="en-IE" sz="2000" dirty="0">
                <a:solidFill>
                  <a:schemeClr val="bg1"/>
                </a:solidFill>
                <a:latin typeface="Calibri"/>
                <a:ea typeface="Calibri"/>
                <a:cs typeface="Calibri"/>
                <a:hlinkClick r:id="rId3">
                  <a:extLst>
                    <a:ext uri="{A12FA001-AC4F-418D-AE19-62706E023703}">
                      <ahyp:hlinkClr xmlns:ahyp="http://schemas.microsoft.com/office/drawing/2018/hyperlinkcolor" val="tx"/>
                    </a:ext>
                  </a:extLst>
                </a:hlinkClick>
              </a:rPr>
              <a:t> www.podumnavillage.ie</a:t>
            </a:r>
            <a:endParaRPr lang="en-IE" sz="2000" dirty="0">
              <a:solidFill>
                <a:schemeClr val="bg1"/>
              </a:solidFill>
              <a:latin typeface="Calibri"/>
              <a:ea typeface="Calibri"/>
              <a:cs typeface="Calibri"/>
            </a:endParaRPr>
          </a:p>
          <a:p>
            <a:pPr algn="l">
              <a:lnSpc>
                <a:spcPct val="100000"/>
              </a:lnSpc>
            </a:pPr>
            <a:endParaRPr lang="en-US" sz="1000" b="1" dirty="0">
              <a:solidFill>
                <a:schemeClr val="bg1"/>
              </a:solidFill>
              <a:latin typeface="Calibri"/>
              <a:ea typeface="Open Sans"/>
              <a:cs typeface="Calibri"/>
            </a:endParaRPr>
          </a:p>
          <a:p>
            <a:pPr algn="l">
              <a:lnSpc>
                <a:spcPct val="100000"/>
              </a:lnSpc>
            </a:pPr>
            <a:r>
              <a:rPr lang="en-US" sz="2000" b="1" dirty="0" err="1">
                <a:solidFill>
                  <a:schemeClr val="bg1"/>
                </a:solidFill>
                <a:latin typeface="Calibri"/>
                <a:ea typeface="Open Sans"/>
                <a:cs typeface="Calibri"/>
              </a:rPr>
              <a:t>Hvað</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gerir</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þessa</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gistingu</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eftirminnilega</a:t>
            </a:r>
            <a:r>
              <a:rPr lang="en-US" sz="2000" b="1" dirty="0">
                <a:solidFill>
                  <a:schemeClr val="bg1"/>
                </a:solidFill>
                <a:latin typeface="Calibri"/>
                <a:ea typeface="Open Sans"/>
                <a:cs typeface="Calibri"/>
              </a:rPr>
              <a:t>!</a:t>
            </a:r>
            <a:endParaRPr lang="en-US" sz="2000" b="1" dirty="0">
              <a:solidFill>
                <a:schemeClr val="bg1"/>
              </a:solidFill>
            </a:endParaRPr>
          </a:p>
          <a:p>
            <a:pPr>
              <a:lnSpc>
                <a:spcPct val="100000"/>
              </a:lnSpc>
            </a:pPr>
            <a:r>
              <a:rPr lang="en-IE" dirty="0" err="1">
                <a:solidFill>
                  <a:schemeClr val="bg1"/>
                </a:solidFill>
                <a:latin typeface="Calibri"/>
                <a:ea typeface="Calibri"/>
                <a:cs typeface="Calibri"/>
              </a:rPr>
              <a:t>Portumna</a:t>
            </a:r>
            <a:r>
              <a:rPr lang="en-IE" dirty="0">
                <a:solidFill>
                  <a:schemeClr val="bg1"/>
                </a:solidFill>
                <a:latin typeface="Calibri"/>
                <a:ea typeface="Calibri"/>
                <a:cs typeface="Calibri"/>
              </a:rPr>
              <a:t> er </a:t>
            </a:r>
            <a:r>
              <a:rPr lang="en-IE" dirty="0" err="1">
                <a:solidFill>
                  <a:schemeClr val="bg1"/>
                </a:solidFill>
                <a:latin typeface="Calibri"/>
                <a:ea typeface="Calibri"/>
                <a:cs typeface="Calibri"/>
              </a:rPr>
              <a:t>lítill</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bær</a:t>
            </a:r>
            <a:r>
              <a:rPr lang="en-IE" dirty="0">
                <a:solidFill>
                  <a:schemeClr val="bg1"/>
                </a:solidFill>
                <a:latin typeface="Calibri"/>
                <a:ea typeface="Calibri"/>
                <a:cs typeface="Calibri"/>
              </a:rPr>
              <a:t> í </a:t>
            </a:r>
            <a:r>
              <a:rPr lang="en-IE" dirty="0" err="1">
                <a:solidFill>
                  <a:schemeClr val="bg1"/>
                </a:solidFill>
                <a:latin typeface="Calibri"/>
                <a:ea typeface="Calibri"/>
                <a:cs typeface="Calibri"/>
              </a:rPr>
              <a:t>suðausturhluta</a:t>
            </a:r>
            <a:r>
              <a:rPr lang="en-IE" dirty="0">
                <a:solidFill>
                  <a:schemeClr val="bg1"/>
                </a:solidFill>
                <a:latin typeface="Calibri"/>
                <a:ea typeface="Calibri"/>
                <a:cs typeface="Calibri"/>
              </a:rPr>
              <a:t> Galway-</a:t>
            </a:r>
            <a:r>
              <a:rPr lang="en-IE" dirty="0" err="1">
                <a:solidFill>
                  <a:schemeClr val="bg1"/>
                </a:solidFill>
                <a:latin typeface="Calibri"/>
                <a:ea typeface="Calibri"/>
                <a:cs typeface="Calibri"/>
              </a:rPr>
              <a:t>sýslu</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staðsettur</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þar</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sem</a:t>
            </a:r>
            <a:r>
              <a:rPr lang="en-IE" dirty="0">
                <a:solidFill>
                  <a:schemeClr val="bg1"/>
                </a:solidFill>
                <a:latin typeface="Calibri"/>
                <a:ea typeface="Calibri"/>
                <a:cs typeface="Calibri"/>
              </a:rPr>
              <a:t> Shannon-</a:t>
            </a:r>
            <a:r>
              <a:rPr lang="en-IE" dirty="0" err="1">
                <a:solidFill>
                  <a:schemeClr val="bg1"/>
                </a:solidFill>
                <a:latin typeface="Calibri"/>
                <a:ea typeface="Calibri"/>
                <a:cs typeface="Calibri"/>
              </a:rPr>
              <a:t>áin</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víkkar</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út</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og</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verður</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að</a:t>
            </a:r>
            <a:r>
              <a:rPr lang="en-IE" dirty="0">
                <a:solidFill>
                  <a:schemeClr val="bg1"/>
                </a:solidFill>
                <a:latin typeface="Calibri"/>
                <a:ea typeface="Calibri"/>
                <a:cs typeface="Calibri"/>
              </a:rPr>
              <a:t> Lough Derg. Í </a:t>
            </a:r>
            <a:r>
              <a:rPr lang="en-IE" dirty="0" err="1">
                <a:solidFill>
                  <a:schemeClr val="bg1"/>
                </a:solidFill>
                <a:latin typeface="Calibri"/>
                <a:ea typeface="Calibri"/>
                <a:cs typeface="Calibri"/>
              </a:rPr>
              <a:t>mörg</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ár</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hefur</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ferðamannastefna</a:t>
            </a:r>
            <a:r>
              <a:rPr lang="en-IE" dirty="0">
                <a:solidFill>
                  <a:schemeClr val="bg1"/>
                </a:solidFill>
                <a:latin typeface="Calibri"/>
                <a:ea typeface="Calibri"/>
                <a:cs typeface="Calibri"/>
              </a:rPr>
              <a:t> Galway-</a:t>
            </a:r>
            <a:r>
              <a:rPr lang="en-IE" dirty="0" err="1">
                <a:solidFill>
                  <a:schemeClr val="bg1"/>
                </a:solidFill>
                <a:latin typeface="Calibri"/>
                <a:ea typeface="Calibri"/>
                <a:cs typeface="Calibri"/>
              </a:rPr>
              <a:t>sýsluráðs</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beinst</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að</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borginni</a:t>
            </a:r>
            <a:r>
              <a:rPr lang="en-IE" dirty="0">
                <a:solidFill>
                  <a:schemeClr val="bg1"/>
                </a:solidFill>
                <a:latin typeface="Calibri"/>
                <a:ea typeface="Calibri"/>
                <a:cs typeface="Calibri"/>
              </a:rPr>
              <a:t> Galway </a:t>
            </a:r>
            <a:r>
              <a:rPr lang="en-IE" dirty="0" err="1">
                <a:solidFill>
                  <a:schemeClr val="bg1"/>
                </a:solidFill>
                <a:latin typeface="Calibri"/>
                <a:ea typeface="Calibri"/>
                <a:cs typeface="Calibri"/>
              </a:rPr>
              <a:t>og</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vesturhluta</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sýslunnar</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eftir</a:t>
            </a:r>
            <a:r>
              <a:rPr lang="en-IE" dirty="0">
                <a:solidFill>
                  <a:schemeClr val="bg1"/>
                </a:solidFill>
                <a:latin typeface="Calibri"/>
                <a:ea typeface="Calibri"/>
                <a:cs typeface="Calibri"/>
              </a:rPr>
              <a:t> Wild Atlantic Way, </a:t>
            </a:r>
            <a:r>
              <a:rPr lang="en-IE" dirty="0" err="1">
                <a:solidFill>
                  <a:schemeClr val="bg1"/>
                </a:solidFill>
                <a:latin typeface="Calibri"/>
                <a:ea typeface="Calibri"/>
                <a:cs typeface="Calibri"/>
              </a:rPr>
              <a:t>og</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ferðamennska</a:t>
            </a:r>
            <a:r>
              <a:rPr lang="en-IE" dirty="0">
                <a:solidFill>
                  <a:schemeClr val="bg1"/>
                </a:solidFill>
                <a:latin typeface="Calibri"/>
                <a:ea typeface="Calibri"/>
                <a:cs typeface="Calibri"/>
              </a:rPr>
              <a:t> á </a:t>
            </a:r>
            <a:r>
              <a:rPr lang="en-IE" dirty="0" err="1">
                <a:solidFill>
                  <a:schemeClr val="bg1"/>
                </a:solidFill>
                <a:latin typeface="Calibri"/>
                <a:ea typeface="Calibri"/>
                <a:cs typeface="Calibri"/>
              </a:rPr>
              <a:t>austurhluta</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sýslunnar</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hefur</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orðið</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undir</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Árið</a:t>
            </a:r>
            <a:r>
              <a:rPr lang="en-IE" dirty="0">
                <a:solidFill>
                  <a:schemeClr val="bg1"/>
                </a:solidFill>
                <a:latin typeface="Calibri"/>
                <a:ea typeface="Calibri"/>
                <a:cs typeface="Calibri"/>
              </a:rPr>
              <a:t> 2011 </a:t>
            </a:r>
            <a:r>
              <a:rPr lang="en-IE" dirty="0" err="1">
                <a:solidFill>
                  <a:schemeClr val="bg1"/>
                </a:solidFill>
                <a:latin typeface="Calibri"/>
                <a:ea typeface="Calibri"/>
                <a:cs typeface="Calibri"/>
              </a:rPr>
              <a:t>eyðilögðu</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eldar</a:t>
            </a:r>
            <a:r>
              <a:rPr lang="en-IE" dirty="0">
                <a:solidFill>
                  <a:schemeClr val="bg1"/>
                </a:solidFill>
                <a:latin typeface="Calibri"/>
                <a:ea typeface="Calibri"/>
                <a:cs typeface="Calibri"/>
              </a:rPr>
              <a:t> eina </a:t>
            </a:r>
            <a:r>
              <a:rPr lang="en-IE" dirty="0" err="1">
                <a:solidFill>
                  <a:schemeClr val="bg1"/>
                </a:solidFill>
                <a:latin typeface="Calibri"/>
                <a:ea typeface="Calibri"/>
                <a:cs typeface="Calibri"/>
              </a:rPr>
              <a:t>hótelið</a:t>
            </a:r>
            <a:r>
              <a:rPr lang="en-IE" dirty="0">
                <a:solidFill>
                  <a:schemeClr val="bg1"/>
                </a:solidFill>
                <a:latin typeface="Calibri"/>
                <a:ea typeface="Calibri"/>
                <a:cs typeface="Calibri"/>
              </a:rPr>
              <a:t> í </a:t>
            </a:r>
            <a:r>
              <a:rPr lang="en-IE" dirty="0" err="1">
                <a:solidFill>
                  <a:schemeClr val="bg1"/>
                </a:solidFill>
                <a:latin typeface="Calibri"/>
                <a:ea typeface="Calibri"/>
                <a:cs typeface="Calibri"/>
              </a:rPr>
              <a:t>Portumna</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sem</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skildi</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bæinn</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eftir</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með</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aðeins</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örfáum</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gistihúsum</a:t>
            </a:r>
            <a:r>
              <a:rPr lang="en-IE" dirty="0">
                <a:solidFill>
                  <a:schemeClr val="bg1"/>
                </a:solidFill>
                <a:latin typeface="Calibri"/>
                <a:ea typeface="Calibri"/>
                <a:cs typeface="Calibri"/>
              </a:rPr>
              <a:t> (B&amp;B) </a:t>
            </a:r>
            <a:r>
              <a:rPr lang="en-IE" dirty="0" err="1">
                <a:solidFill>
                  <a:schemeClr val="bg1"/>
                </a:solidFill>
                <a:latin typeface="Calibri"/>
                <a:ea typeface="Calibri"/>
                <a:cs typeface="Calibri"/>
              </a:rPr>
              <a:t>og</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nokkrum</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leiguskálum</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til</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að</a:t>
            </a:r>
            <a:r>
              <a:rPr lang="en-IE" dirty="0">
                <a:solidFill>
                  <a:schemeClr val="bg1"/>
                </a:solidFill>
                <a:latin typeface="Calibri"/>
                <a:ea typeface="Calibri"/>
                <a:cs typeface="Calibri"/>
              </a:rPr>
              <a:t> taka á </a:t>
            </a:r>
            <a:r>
              <a:rPr lang="en-IE" dirty="0" err="1">
                <a:solidFill>
                  <a:schemeClr val="bg1"/>
                </a:solidFill>
                <a:latin typeface="Calibri"/>
                <a:ea typeface="Calibri"/>
                <a:cs typeface="Calibri"/>
              </a:rPr>
              <a:t>móti</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ferðamönnum</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og</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hafði</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það</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áhrif</a:t>
            </a:r>
            <a:r>
              <a:rPr lang="en-IE" dirty="0">
                <a:solidFill>
                  <a:schemeClr val="bg1"/>
                </a:solidFill>
                <a:latin typeface="Calibri"/>
                <a:ea typeface="Calibri"/>
                <a:cs typeface="Calibri"/>
              </a:rPr>
              <a:t> á </a:t>
            </a:r>
            <a:r>
              <a:rPr lang="en-IE" dirty="0" err="1">
                <a:solidFill>
                  <a:schemeClr val="bg1"/>
                </a:solidFill>
                <a:latin typeface="Calibri"/>
                <a:ea typeface="Calibri"/>
                <a:cs typeface="Calibri"/>
              </a:rPr>
              <a:t>mörg</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af</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staðbundnum</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fyrirtækjum</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Portumna</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og</a:t>
            </a:r>
            <a:r>
              <a:rPr lang="en-IE" dirty="0">
                <a:solidFill>
                  <a:schemeClr val="bg1"/>
                </a:solidFill>
                <a:latin typeface="Calibri"/>
                <a:ea typeface="Calibri"/>
                <a:cs typeface="Calibri"/>
              </a:rPr>
              <a:t> Lough Derg </a:t>
            </a:r>
            <a:r>
              <a:rPr lang="en-IE" dirty="0" err="1">
                <a:solidFill>
                  <a:schemeClr val="bg1"/>
                </a:solidFill>
                <a:latin typeface="Calibri"/>
                <a:ea typeface="Calibri"/>
                <a:cs typeface="Calibri"/>
              </a:rPr>
              <a:t>eru</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staðsett</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innan</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markaðssvæðis</a:t>
            </a:r>
            <a:r>
              <a:rPr lang="en-IE" dirty="0">
                <a:solidFill>
                  <a:schemeClr val="bg1"/>
                </a:solidFill>
                <a:latin typeface="Calibri"/>
                <a:ea typeface="Calibri"/>
                <a:cs typeface="Calibri"/>
              </a:rPr>
              <a:t> Failte Ireland Hidden Heartlands </a:t>
            </a:r>
            <a:r>
              <a:rPr lang="en-IE" dirty="0" err="1">
                <a:solidFill>
                  <a:schemeClr val="bg1"/>
                </a:solidFill>
                <a:latin typeface="Calibri"/>
                <a:ea typeface="Calibri"/>
                <a:cs typeface="Calibri"/>
              </a:rPr>
              <a:t>og</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PodUmna</a:t>
            </a:r>
            <a:r>
              <a:rPr lang="en-IE" dirty="0">
                <a:solidFill>
                  <a:schemeClr val="bg1"/>
                </a:solidFill>
                <a:latin typeface="Calibri"/>
                <a:ea typeface="Calibri"/>
                <a:cs typeface="Calibri"/>
              </a:rPr>
              <a:t> var </a:t>
            </a:r>
            <a:r>
              <a:rPr lang="en-IE" dirty="0" err="1">
                <a:solidFill>
                  <a:schemeClr val="bg1"/>
                </a:solidFill>
                <a:latin typeface="Calibri"/>
                <a:ea typeface="Calibri"/>
                <a:cs typeface="Calibri"/>
              </a:rPr>
              <a:t>tekið</a:t>
            </a:r>
            <a:r>
              <a:rPr lang="en-IE" dirty="0">
                <a:solidFill>
                  <a:schemeClr val="bg1"/>
                </a:solidFill>
                <a:latin typeface="Calibri"/>
                <a:ea typeface="Calibri"/>
                <a:cs typeface="Calibri"/>
              </a:rPr>
              <a:t> inn í </a:t>
            </a:r>
            <a:r>
              <a:rPr lang="en-IE" dirty="0" err="1">
                <a:solidFill>
                  <a:schemeClr val="bg1"/>
                </a:solidFill>
                <a:latin typeface="Calibri"/>
                <a:ea typeface="Calibri"/>
                <a:cs typeface="Calibri"/>
              </a:rPr>
              <a:t>tilraunaverkefni</a:t>
            </a:r>
            <a:r>
              <a:rPr lang="en-IE" dirty="0">
                <a:solidFill>
                  <a:schemeClr val="bg1"/>
                </a:solidFill>
                <a:latin typeface="Calibri"/>
                <a:ea typeface="Calibri"/>
                <a:cs typeface="Calibri"/>
              </a:rPr>
              <a:t> Failte Ireland Welcome Standard, </a:t>
            </a:r>
            <a:r>
              <a:rPr lang="en-IE" dirty="0" err="1">
                <a:solidFill>
                  <a:schemeClr val="bg1"/>
                </a:solidFill>
                <a:latin typeface="Calibri"/>
                <a:ea typeface="Calibri"/>
                <a:cs typeface="Calibri"/>
              </a:rPr>
              <a:t>samþykkisáætlun</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fyrir</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óhefðbundna</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gistingu</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Auðvelt</a:t>
            </a:r>
            <a:r>
              <a:rPr lang="en-IE" dirty="0">
                <a:solidFill>
                  <a:schemeClr val="bg1"/>
                </a:solidFill>
                <a:latin typeface="Calibri"/>
                <a:ea typeface="Calibri"/>
                <a:cs typeface="Calibri"/>
              </a:rPr>
              <a:t> er </a:t>
            </a:r>
            <a:r>
              <a:rPr lang="en-IE" dirty="0" err="1">
                <a:solidFill>
                  <a:schemeClr val="bg1"/>
                </a:solidFill>
                <a:latin typeface="Calibri"/>
                <a:ea typeface="Calibri"/>
                <a:cs typeface="Calibri"/>
              </a:rPr>
              <a:t>að</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komast</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að</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bátahöfn</a:t>
            </a:r>
            <a:r>
              <a:rPr lang="en-IE" dirty="0">
                <a:solidFill>
                  <a:schemeClr val="bg1"/>
                </a:solidFill>
                <a:latin typeface="Calibri"/>
                <a:ea typeface="Calibri"/>
                <a:cs typeface="Calibri"/>
              </a:rPr>
              <a:t>, 1500 </a:t>
            </a:r>
            <a:r>
              <a:rPr lang="en-IE" dirty="0" err="1">
                <a:solidFill>
                  <a:schemeClr val="bg1"/>
                </a:solidFill>
                <a:latin typeface="Calibri"/>
                <a:ea typeface="Calibri"/>
                <a:cs typeface="Calibri"/>
              </a:rPr>
              <a:t>ekra</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skógarvæði</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rekið</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af</a:t>
            </a:r>
            <a:r>
              <a:rPr lang="en-IE" dirty="0">
                <a:solidFill>
                  <a:schemeClr val="bg1"/>
                </a:solidFill>
                <a:latin typeface="Calibri"/>
                <a:ea typeface="Calibri"/>
                <a:cs typeface="Calibri"/>
              </a:rPr>
              <a:t> Coillte </a:t>
            </a:r>
            <a:r>
              <a:rPr lang="en-IE" dirty="0" err="1">
                <a:solidFill>
                  <a:schemeClr val="bg1"/>
                </a:solidFill>
                <a:latin typeface="Calibri"/>
                <a:ea typeface="Calibri"/>
                <a:cs typeface="Calibri"/>
              </a:rPr>
              <a:t>með</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göngu</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og</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hjólaleiðum</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og</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ferðamannastöðum</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eins</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og</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Portumna-kastalanum</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og</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Írsku</a:t>
            </a:r>
            <a:r>
              <a:rPr lang="en-IE" dirty="0">
                <a:solidFill>
                  <a:schemeClr val="bg1"/>
                </a:solidFill>
                <a:latin typeface="Calibri"/>
                <a:ea typeface="Calibri"/>
                <a:cs typeface="Calibri"/>
              </a:rPr>
              <a:t> </a:t>
            </a:r>
            <a:r>
              <a:rPr lang="en-IE" dirty="0" err="1">
                <a:solidFill>
                  <a:schemeClr val="bg1"/>
                </a:solidFill>
                <a:latin typeface="Calibri"/>
                <a:ea typeface="Calibri"/>
                <a:cs typeface="Calibri"/>
              </a:rPr>
              <a:t>vinnuhúsmiðstöðinni</a:t>
            </a:r>
            <a:r>
              <a:rPr lang="en-IE" dirty="0">
                <a:solidFill>
                  <a:schemeClr val="bg1"/>
                </a:solidFill>
                <a:latin typeface="Calibri"/>
                <a:ea typeface="Calibri"/>
                <a:cs typeface="Calibri"/>
              </a:rPr>
              <a:t>.</a:t>
            </a:r>
            <a:endParaRPr lang="en-US" dirty="0">
              <a:solidFill>
                <a:schemeClr val="bg1"/>
              </a:solidFill>
              <a:latin typeface="Calibri"/>
              <a:ea typeface="Calibri"/>
              <a:cs typeface="Calibri"/>
            </a:endParaRPr>
          </a:p>
          <a:p>
            <a:pPr>
              <a:lnSpc>
                <a:spcPct val="100000"/>
              </a:lnSpc>
            </a:pPr>
            <a:endParaRPr lang="en-GB" sz="2000" dirty="0">
              <a:solidFill>
                <a:schemeClr val="bg1"/>
              </a:solidFill>
            </a:endParaRPr>
          </a:p>
          <a:p>
            <a:pPr>
              <a:lnSpc>
                <a:spcPct val="100000"/>
              </a:lnSpc>
            </a:pPr>
            <a:endParaRPr lang="en-US" sz="1600" dirty="0">
              <a:solidFill>
                <a:schemeClr val="bg1"/>
              </a:solidFill>
            </a:endParaRPr>
          </a:p>
        </p:txBody>
      </p:sp>
      <p:sp>
        <p:nvSpPr>
          <p:cNvPr id="2" name="Text Placeholder 1">
            <a:extLst>
              <a:ext uri="{FF2B5EF4-FFF2-40B4-BE49-F238E27FC236}">
                <a16:creationId xmlns:a16="http://schemas.microsoft.com/office/drawing/2014/main" id="{12BAC356-0AEC-79D4-49E4-D275245E4CF3}"/>
              </a:ext>
            </a:extLst>
          </p:cNvPr>
          <p:cNvSpPr>
            <a:spLocks noGrp="1"/>
          </p:cNvSpPr>
          <p:nvPr>
            <p:ph type="body" sz="quarter" idx="35"/>
          </p:nvPr>
        </p:nvSpPr>
        <p:spPr>
          <a:xfrm>
            <a:off x="294777" y="5453856"/>
            <a:ext cx="3206079" cy="1049221"/>
          </a:xfrm>
        </p:spPr>
        <p:txBody>
          <a:bodyPr/>
          <a:lstStyle/>
          <a:p>
            <a:r>
              <a:rPr lang="en-US" sz="4400" b="1"/>
              <a:t>Írland</a:t>
            </a:r>
          </a:p>
        </p:txBody>
      </p:sp>
      <p:sp>
        <p:nvSpPr>
          <p:cNvPr id="3" name="Text Placeholder 2">
            <a:extLst>
              <a:ext uri="{FF2B5EF4-FFF2-40B4-BE49-F238E27FC236}">
                <a16:creationId xmlns:a16="http://schemas.microsoft.com/office/drawing/2014/main" id="{23F8E7B7-A8DC-AF84-9051-304423E18D49}"/>
              </a:ext>
            </a:extLst>
          </p:cNvPr>
          <p:cNvSpPr>
            <a:spLocks noGrp="1"/>
          </p:cNvSpPr>
          <p:nvPr>
            <p:ph type="body" sz="quarter" idx="36"/>
          </p:nvPr>
        </p:nvSpPr>
        <p:spPr>
          <a:xfrm>
            <a:off x="294776" y="4674188"/>
            <a:ext cx="3863155" cy="637450"/>
          </a:xfrm>
        </p:spPr>
        <p:txBody>
          <a:bodyPr/>
          <a:lstStyle/>
          <a:p>
            <a:r>
              <a:rPr lang="en-US" sz="3200" b="0" cap="all" dirty="0" err="1"/>
              <a:t>Eignarform</a:t>
            </a:r>
            <a:endParaRPr lang="en-US" sz="3200" b="0" cap="all" dirty="0"/>
          </a:p>
        </p:txBody>
      </p:sp>
      <p:sp>
        <p:nvSpPr>
          <p:cNvPr id="16" name="Slide Number Placeholder 15">
            <a:extLst>
              <a:ext uri="{FF2B5EF4-FFF2-40B4-BE49-F238E27FC236}">
                <a16:creationId xmlns:a16="http://schemas.microsoft.com/office/drawing/2014/main" id="{8F7CC620-D393-291C-70F5-896DEED6CF33}"/>
              </a:ext>
            </a:extLst>
          </p:cNvPr>
          <p:cNvSpPr>
            <a:spLocks noGrp="1"/>
          </p:cNvSpPr>
          <p:nvPr>
            <p:ph type="sldNum" sz="quarter" idx="4"/>
          </p:nvPr>
        </p:nvSpPr>
        <p:spPr>
          <a:xfrm>
            <a:off x="7278427" y="10719165"/>
            <a:ext cx="473489" cy="311567"/>
          </a:xfrm>
        </p:spPr>
        <p:txBody>
          <a:bodyPr/>
          <a:lstStyle/>
          <a:p>
            <a:fld id="{9C527BFA-2C0E-4CEC-B6A5-913A56FEF4B4}" type="slidenum">
              <a:rPr lang="fr-CA" smtClean="0"/>
              <a:t>47</a:t>
            </a:fld>
            <a:endParaRPr lang="fr-CA"/>
          </a:p>
        </p:txBody>
      </p:sp>
      <p:sp>
        <p:nvSpPr>
          <p:cNvPr id="4" name="Text Placeholder 3">
            <a:extLst>
              <a:ext uri="{FF2B5EF4-FFF2-40B4-BE49-F238E27FC236}">
                <a16:creationId xmlns:a16="http://schemas.microsoft.com/office/drawing/2014/main" id="{94468F8A-F4FA-BE87-717A-EF9F5ACB0DE0}"/>
              </a:ext>
            </a:extLst>
          </p:cNvPr>
          <p:cNvSpPr>
            <a:spLocks noGrp="1"/>
          </p:cNvSpPr>
          <p:nvPr>
            <p:ph type="body" sz="quarter" idx="65"/>
          </p:nvPr>
        </p:nvSpPr>
        <p:spPr/>
        <p:txBody>
          <a:bodyPr/>
          <a:lstStyle/>
          <a:p>
            <a:r>
              <a:rPr lang="en-GB">
                <a:latin typeface="Calibri"/>
                <a:ea typeface="Calibri"/>
                <a:cs typeface="Calibri"/>
              </a:rPr>
              <a:t>Mynd: </a:t>
            </a:r>
            <a:r>
              <a:rPr lang="en-GB" err="1">
                <a:latin typeface="Calibri"/>
                <a:ea typeface="Calibri"/>
                <a:cs typeface="Calibri"/>
              </a:rPr>
              <a:t>PodUmna </a:t>
            </a:r>
            <a:r>
              <a:rPr lang="en-GB">
                <a:latin typeface="Calibri"/>
                <a:ea typeface="Calibri"/>
                <a:cs typeface="Calibri"/>
              </a:rPr>
              <a:t>Glamping Village, Galway-sýsla, Írland</a:t>
            </a:r>
            <a:endParaRPr lang="en-GB"/>
          </a:p>
        </p:txBody>
      </p:sp>
      <p:sp>
        <p:nvSpPr>
          <p:cNvPr id="10" name="Text Placeholder 2">
            <a:extLst>
              <a:ext uri="{FF2B5EF4-FFF2-40B4-BE49-F238E27FC236}">
                <a16:creationId xmlns:a16="http://schemas.microsoft.com/office/drawing/2014/main" id="{5C4D35D4-C17F-76C0-AC7C-2852706C0FA6}"/>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pic>
        <p:nvPicPr>
          <p:cNvPr id="6" name="Graphic 5" descr="Badge 6 with solid fill">
            <a:extLst>
              <a:ext uri="{FF2B5EF4-FFF2-40B4-BE49-F238E27FC236}">
                <a16:creationId xmlns:a16="http://schemas.microsoft.com/office/drawing/2014/main" id="{64895031-6EEA-6DEA-43E8-F2EB334D06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33693" y="4581592"/>
            <a:ext cx="1440000" cy="1440000"/>
          </a:xfrm>
          <a:prstGeom prst="rect">
            <a:avLst/>
          </a:prstGeom>
        </p:spPr>
      </p:pic>
    </p:spTree>
    <p:extLst>
      <p:ext uri="{BB962C8B-B14F-4D97-AF65-F5344CB8AC3E}">
        <p14:creationId xmlns:p14="http://schemas.microsoft.com/office/powerpoint/2010/main" val="3779084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5E40A-A573-A85B-CFE2-2F6DDC22C4AD}"/>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FCD3A53A-B143-C7A7-74C9-9E0F9AD90073}"/>
              </a:ext>
            </a:extLst>
          </p:cNvPr>
          <p:cNvSpPr>
            <a:spLocks noGrp="1"/>
          </p:cNvSpPr>
          <p:nvPr>
            <p:ph type="body" sz="quarter" idx="32"/>
          </p:nvPr>
        </p:nvSpPr>
        <p:spPr>
          <a:xfrm>
            <a:off x="3880396" y="469072"/>
            <a:ext cx="3270634" cy="4069540"/>
          </a:xfrm>
        </p:spPr>
        <p:txBody>
          <a:bodyPr/>
          <a:lstStyle/>
          <a:p>
            <a:pPr>
              <a:lnSpc>
                <a:spcPct val="100000"/>
              </a:lnSpc>
            </a:pPr>
            <a:r>
              <a:rPr lang="en-US">
                <a:latin typeface="Calibri"/>
                <a:ea typeface="Open Sans"/>
                <a:cs typeface="Calibri"/>
              </a:rPr>
              <a:t>Dick og Liz Ridge höfðu orðið áhugasamir um glamping sem, snemma á tíunda áratugnum, var að vinna sér vinsældir um alla Evrópu og Bretland. Flest glamping var í dreifbýli, en Ridge-hjónin ákváðu að breyta fasteign í </a:t>
            </a:r>
            <a:r>
              <a:rPr lang="en-US" err="1">
                <a:latin typeface="Calibri"/>
                <a:ea typeface="Open Sans"/>
                <a:cs typeface="Calibri"/>
              </a:rPr>
              <a:t>miðbæ </a:t>
            </a:r>
            <a:r>
              <a:rPr lang="en-US">
                <a:latin typeface="Calibri"/>
                <a:ea typeface="Open Sans"/>
                <a:cs typeface="Calibri"/>
              </a:rPr>
              <a:t>bæjarins í glamping-tjaldsvæði. </a:t>
            </a:r>
            <a:r>
              <a:rPr lang="en-US" err="1">
                <a:latin typeface="Calibri"/>
                <a:ea typeface="Open Sans"/>
                <a:cs typeface="Calibri"/>
              </a:rPr>
              <a:t>PodUmna </a:t>
            </a:r>
            <a:r>
              <a:rPr lang="en-US">
                <a:latin typeface="Calibri"/>
                <a:ea typeface="Open Sans"/>
                <a:cs typeface="Calibri"/>
              </a:rPr>
              <a:t>Village er fjölskyldurekið fyrirtæki, þar sem tvær dætur </a:t>
            </a:r>
            <a:r>
              <a:rPr lang="en-US" err="1">
                <a:latin typeface="Calibri"/>
                <a:ea typeface="Open Sans"/>
                <a:cs typeface="Calibri"/>
              </a:rPr>
              <a:t>þeirra </a:t>
            </a:r>
            <a:r>
              <a:rPr lang="en-US">
                <a:latin typeface="Calibri"/>
                <a:ea typeface="Open Sans"/>
                <a:cs typeface="Calibri"/>
              </a:rPr>
              <a:t>taka þátt í rekstrinum. Fjölskyldan leggur </a:t>
            </a:r>
            <a:r>
              <a:rPr lang="en-US" err="1">
                <a:latin typeface="Calibri"/>
                <a:ea typeface="Open Sans"/>
                <a:cs typeface="Calibri"/>
              </a:rPr>
              <a:t>áherslu </a:t>
            </a:r>
            <a:r>
              <a:rPr lang="en-US">
                <a:latin typeface="Calibri"/>
                <a:ea typeface="Open Sans"/>
                <a:cs typeface="Calibri"/>
              </a:rPr>
              <a:t>á að veita gestum sínum þjónustu á hæsta stigi, og það endurspeglast í umsögnum á eigin vefsíðu og á TripAdvisor, sem og í viðurkenningu Best in Ireland. Glamping-svæðið er í gömlu görðunum við tvö hús á íbúðargötu. Hárir veggir veita tilfinningu fyrir næði, en svæðið er umkringt húsum og fyrirtækjum. Inngangur er um hlið milli eignanna tveggja, sem er læst til öryggis gesta. Svæðið er innan göngufæris frá matvöruverslun, krám, veitingastöðum, verslunum og ferðamannastöðum og er fullkomlega staðsett til að bjóða upp á afslappandi dvöl. </a:t>
            </a:r>
          </a:p>
        </p:txBody>
      </p:sp>
      <p:sp>
        <p:nvSpPr>
          <p:cNvPr id="12" name="Text Placeholder 11">
            <a:extLst>
              <a:ext uri="{FF2B5EF4-FFF2-40B4-BE49-F238E27FC236}">
                <a16:creationId xmlns:a16="http://schemas.microsoft.com/office/drawing/2014/main" id="{010CACB1-C584-D547-CAE2-711CDB5B4F0F}"/>
              </a:ext>
            </a:extLst>
          </p:cNvPr>
          <p:cNvSpPr>
            <a:spLocks noGrp="1"/>
          </p:cNvSpPr>
          <p:nvPr>
            <p:ph type="body" sz="quarter" idx="36"/>
          </p:nvPr>
        </p:nvSpPr>
        <p:spPr>
          <a:xfrm>
            <a:off x="924751" y="613793"/>
            <a:ext cx="3141465" cy="420040"/>
          </a:xfrm>
        </p:spPr>
        <p:txBody>
          <a:bodyPr/>
          <a:lstStyle/>
          <a:p>
            <a:r>
              <a:rPr lang="en-US"/>
              <a:t>ÁSKORUN</a:t>
            </a:r>
          </a:p>
        </p:txBody>
      </p:sp>
      <p:pic>
        <p:nvPicPr>
          <p:cNvPr id="16" name="Picture Placeholder 15" descr="Une image contenant plein air, arbre, nuage, herbe&#10;&#10;Description générée automatiquement">
            <a:extLst>
              <a:ext uri="{FF2B5EF4-FFF2-40B4-BE49-F238E27FC236}">
                <a16:creationId xmlns:a16="http://schemas.microsoft.com/office/drawing/2014/main" id="{6F81D634-620B-6967-CB1C-95D99F1A5C04}"/>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p:blipFill>
        <p:spPr>
          <a:xfrm>
            <a:off x="-2" y="4538612"/>
            <a:ext cx="3686400" cy="5486854"/>
          </a:xfrm>
        </p:spPr>
      </p:pic>
      <p:sp>
        <p:nvSpPr>
          <p:cNvPr id="14" name="Text Placeholder 13">
            <a:extLst>
              <a:ext uri="{FF2B5EF4-FFF2-40B4-BE49-F238E27FC236}">
                <a16:creationId xmlns:a16="http://schemas.microsoft.com/office/drawing/2014/main" id="{4BC82785-0E6B-27FD-2947-32E37FF1547C}"/>
              </a:ext>
            </a:extLst>
          </p:cNvPr>
          <p:cNvSpPr>
            <a:spLocks noGrp="1"/>
          </p:cNvSpPr>
          <p:nvPr>
            <p:ph type="body" sz="quarter" idx="40"/>
          </p:nvPr>
        </p:nvSpPr>
        <p:spPr>
          <a:xfrm>
            <a:off x="3729745" y="8915888"/>
            <a:ext cx="3253308" cy="1378032"/>
          </a:xfrm>
        </p:spPr>
        <p:txBody>
          <a:bodyPr/>
          <a:lstStyle/>
          <a:p>
            <a:r>
              <a:rPr lang="en-US"/>
              <a:t>Rúm eru þægileg, frábært verðgildi fyrir poddana, baðherbergin mjög hrein, eldhúsaðstaðan frábær og almennu samverustaðirnir fullkomnir.</a:t>
            </a:r>
          </a:p>
        </p:txBody>
      </p:sp>
      <p:sp>
        <p:nvSpPr>
          <p:cNvPr id="2" name="Text Placeholder 1">
            <a:extLst>
              <a:ext uri="{FF2B5EF4-FFF2-40B4-BE49-F238E27FC236}">
                <a16:creationId xmlns:a16="http://schemas.microsoft.com/office/drawing/2014/main" id="{FCC089D5-C04B-759F-1AE5-B786FCAA7C88}"/>
              </a:ext>
            </a:extLst>
          </p:cNvPr>
          <p:cNvSpPr>
            <a:spLocks noGrp="1"/>
          </p:cNvSpPr>
          <p:nvPr>
            <p:ph type="body" sz="quarter" idx="65"/>
          </p:nvPr>
        </p:nvSpPr>
        <p:spPr/>
        <p:txBody>
          <a:bodyPr/>
          <a:lstStyle/>
          <a:p>
            <a:r>
              <a:rPr lang="en-GB">
                <a:latin typeface="Calibri"/>
                <a:ea typeface="Calibri"/>
                <a:cs typeface="Calibri"/>
              </a:rPr>
              <a:t>Ljósmynd: </a:t>
            </a:r>
            <a:r>
              <a:rPr lang="fr-FR" err="1">
                <a:latin typeface="Calibri"/>
                <a:ea typeface="Calibri"/>
                <a:cs typeface="Calibri"/>
              </a:rPr>
              <a:t>Pordumna</a:t>
            </a:r>
            <a:r>
              <a:rPr lang="fr-FR">
                <a:latin typeface="Calibri"/>
                <a:ea typeface="Calibri"/>
                <a:cs typeface="Calibri"/>
              </a:rPr>
              <a:t>, </a:t>
            </a:r>
            <a:r>
              <a:rPr lang="fr-FR" err="1">
                <a:latin typeface="Calibri"/>
                <a:ea typeface="Calibri"/>
                <a:cs typeface="Calibri"/>
              </a:rPr>
              <a:t>Glamping </a:t>
            </a:r>
            <a:r>
              <a:rPr lang="fr-FR">
                <a:latin typeface="Calibri"/>
                <a:ea typeface="Calibri"/>
                <a:cs typeface="Calibri"/>
              </a:rPr>
              <a:t>Village, Galway-sýsla, Írland</a:t>
            </a:r>
            <a:endParaRPr lang="fr-FR">
              <a:ea typeface="Calibri"/>
            </a:endParaRPr>
          </a:p>
        </p:txBody>
      </p:sp>
      <p:sp>
        <p:nvSpPr>
          <p:cNvPr id="18" name="Freeform 17">
            <a:extLst>
              <a:ext uri="{FF2B5EF4-FFF2-40B4-BE49-F238E27FC236}">
                <a16:creationId xmlns:a16="http://schemas.microsoft.com/office/drawing/2014/main" id="{D546E17B-AD9C-29CB-040C-90CB9048C94C}"/>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487CB555-3EA7-BB99-552F-08189EDF3170}"/>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48</a:t>
            </a:fld>
            <a:endParaRPr lang="fr-CA"/>
          </a:p>
        </p:txBody>
      </p:sp>
      <p:grpSp>
        <p:nvGrpSpPr>
          <p:cNvPr id="4" name="Group 3">
            <a:extLst>
              <a:ext uri="{FF2B5EF4-FFF2-40B4-BE49-F238E27FC236}">
                <a16:creationId xmlns:a16="http://schemas.microsoft.com/office/drawing/2014/main" id="{B5022EFE-71CA-6098-B680-B606FB0E2244}"/>
              </a:ext>
            </a:extLst>
          </p:cNvPr>
          <p:cNvGrpSpPr/>
          <p:nvPr/>
        </p:nvGrpSpPr>
        <p:grpSpPr>
          <a:xfrm>
            <a:off x="147916" y="501044"/>
            <a:ext cx="953258" cy="797926"/>
            <a:chOff x="8130434" y="5055580"/>
            <a:chExt cx="1018347" cy="1051755"/>
          </a:xfrm>
          <a:solidFill>
            <a:schemeClr val="bg1"/>
          </a:solidFill>
        </p:grpSpPr>
        <p:grpSp>
          <p:nvGrpSpPr>
            <p:cNvPr id="5" name="Graphic 2">
              <a:extLst>
                <a:ext uri="{FF2B5EF4-FFF2-40B4-BE49-F238E27FC236}">
                  <a16:creationId xmlns:a16="http://schemas.microsoft.com/office/drawing/2014/main" id="{20345C0F-E0F7-88E8-B748-49CFB85A545E}"/>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FD9FB102-EAA4-EC74-17F9-8FFE2FB70A9D}"/>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grp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0518B225-8493-64A4-8BF6-D6F473F79159}"/>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grp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256CE3CB-9C06-88ED-AC97-67A8A0DD6AA7}"/>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grpFill/>
              <a:ln w="3834" cap="flat">
                <a:noFill/>
                <a:prstDash val="solid"/>
                <a:miter/>
              </a:ln>
            </p:spPr>
            <p:txBody>
              <a:bodyPr rtlCol="0" anchor="ctr"/>
              <a:lstStyle/>
              <a:p>
                <a:endParaRPr lang="en-US"/>
              </a:p>
            </p:txBody>
          </p:sp>
        </p:grpSp>
        <p:sp>
          <p:nvSpPr>
            <p:cNvPr id="6" name="Freeform 289">
              <a:extLst>
                <a:ext uri="{FF2B5EF4-FFF2-40B4-BE49-F238E27FC236}">
                  <a16:creationId xmlns:a16="http://schemas.microsoft.com/office/drawing/2014/main" id="{7380CEDF-C184-CEBE-AD3C-2BD25793D62C}"/>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3F4A94FD-8113-C5B0-3D4C-C6162B91BAD9}"/>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9" name="Freeform 291">
              <a:extLst>
                <a:ext uri="{FF2B5EF4-FFF2-40B4-BE49-F238E27FC236}">
                  <a16:creationId xmlns:a16="http://schemas.microsoft.com/office/drawing/2014/main" id="{C4182DBD-2E34-2E3B-4CF7-D69C14C81119}"/>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10" name="Freeform 292">
              <a:extLst>
                <a:ext uri="{FF2B5EF4-FFF2-40B4-BE49-F238E27FC236}">
                  <a16:creationId xmlns:a16="http://schemas.microsoft.com/office/drawing/2014/main" id="{9A742072-FFDC-DD75-F8E0-93C222A9F9DF}"/>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3" name="Freeform 293">
              <a:extLst>
                <a:ext uri="{FF2B5EF4-FFF2-40B4-BE49-F238E27FC236}">
                  <a16:creationId xmlns:a16="http://schemas.microsoft.com/office/drawing/2014/main" id="{1E74FCC8-2D10-7EB7-B1A0-E1F184433C14}"/>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5" name="Freeform 294">
              <a:extLst>
                <a:ext uri="{FF2B5EF4-FFF2-40B4-BE49-F238E27FC236}">
                  <a16:creationId xmlns:a16="http://schemas.microsoft.com/office/drawing/2014/main" id="{7CDBE4E4-9905-58B5-5A13-1B23E7880E64}"/>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7" name="Freeform 295">
              <a:extLst>
                <a:ext uri="{FF2B5EF4-FFF2-40B4-BE49-F238E27FC236}">
                  <a16:creationId xmlns:a16="http://schemas.microsoft.com/office/drawing/2014/main" id="{1F8E3D4F-9978-E723-A7DF-594D488DC5AD}"/>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9" name="Freeform 296">
              <a:extLst>
                <a:ext uri="{FF2B5EF4-FFF2-40B4-BE49-F238E27FC236}">
                  <a16:creationId xmlns:a16="http://schemas.microsoft.com/office/drawing/2014/main" id="{43A05780-C190-2473-F755-60192EA12CD3}"/>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D0FBBF57-2215-112E-04E3-15F74498CBA5}"/>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04E13EC6-A256-8D23-2EEB-9719584D8998}"/>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703E4132-B576-EF8C-2416-3218C6F09D8E}"/>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sp>
        <p:nvSpPr>
          <p:cNvPr id="27" name="Text Placeholder 26">
            <a:extLst>
              <a:ext uri="{FF2B5EF4-FFF2-40B4-BE49-F238E27FC236}">
                <a16:creationId xmlns:a16="http://schemas.microsoft.com/office/drawing/2014/main" id="{DFA9CA7A-5717-F413-38DE-447FF68B332C}"/>
              </a:ext>
            </a:extLst>
          </p:cNvPr>
          <p:cNvSpPr>
            <a:spLocks noGrp="1"/>
          </p:cNvSpPr>
          <p:nvPr>
            <p:ph type="body" sz="quarter" idx="35"/>
          </p:nvPr>
        </p:nvSpPr>
        <p:spPr>
          <a:xfrm>
            <a:off x="186939" y="1542690"/>
            <a:ext cx="3270634" cy="1049221"/>
          </a:xfrm>
        </p:spPr>
        <p:txBody>
          <a:bodyPr/>
          <a:lstStyle/>
          <a:p>
            <a:r>
              <a:rPr lang="en-GB" cap="all" dirty="0" err="1">
                <a:latin typeface="Calibri"/>
                <a:cs typeface="Calibri"/>
              </a:rPr>
              <a:t>Þróa</a:t>
            </a:r>
            <a:r>
              <a:rPr lang="en-GB" cap="all" dirty="0">
                <a:latin typeface="Calibri"/>
                <a:cs typeface="Calibri"/>
              </a:rPr>
              <a:t> </a:t>
            </a:r>
          </a:p>
          <a:p>
            <a:r>
              <a:rPr lang="en-GB" cap="all" dirty="0" err="1">
                <a:latin typeface="Calibri"/>
                <a:cs typeface="Calibri"/>
              </a:rPr>
              <a:t>Hagkvæma</a:t>
            </a:r>
            <a:r>
              <a:rPr lang="en-GB" cap="all" dirty="0">
                <a:latin typeface="Calibri"/>
                <a:cs typeface="Calibri"/>
              </a:rPr>
              <a:t> </a:t>
            </a:r>
          </a:p>
          <a:p>
            <a:r>
              <a:rPr lang="en-GB" cap="all" dirty="0" err="1">
                <a:latin typeface="Calibri"/>
                <a:cs typeface="Calibri"/>
              </a:rPr>
              <a:t>Vist-innviði</a:t>
            </a:r>
            <a:endParaRPr lang="en-IE" cap="all" dirty="0"/>
          </a:p>
        </p:txBody>
      </p:sp>
    </p:spTree>
    <p:extLst>
      <p:ext uri="{BB962C8B-B14F-4D97-AF65-F5344CB8AC3E}">
        <p14:creationId xmlns:p14="http://schemas.microsoft.com/office/powerpoint/2010/main" val="2869017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B417E-47D3-C98B-D96D-31F3F6C56DE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D295E8F-4176-E18C-F1F2-A449F43493C0}"/>
              </a:ext>
            </a:extLst>
          </p:cNvPr>
          <p:cNvSpPr>
            <a:spLocks noGrp="1"/>
          </p:cNvSpPr>
          <p:nvPr>
            <p:ph type="body" sz="quarter" idx="58"/>
          </p:nvPr>
        </p:nvSpPr>
        <p:spPr>
          <a:xfrm>
            <a:off x="1088860" y="506952"/>
            <a:ext cx="6321874" cy="355435"/>
          </a:xfrm>
        </p:spPr>
        <p:txBody>
          <a:bodyPr/>
          <a:lstStyle/>
          <a:p>
            <a:pPr>
              <a:lnSpc>
                <a:spcPct val="100000"/>
              </a:lnSpc>
            </a:pPr>
            <a:r>
              <a:rPr lang="en-GB" sz="2800">
                <a:latin typeface="Calibri"/>
                <a:ea typeface="Calibri"/>
                <a:cs typeface="Calibri"/>
              </a:rPr>
              <a:t>Lausn</a:t>
            </a:r>
          </a:p>
          <a:p>
            <a:pPr>
              <a:lnSpc>
                <a:spcPct val="100000"/>
              </a:lnSpc>
            </a:pPr>
            <a:r>
              <a:rPr lang="en-IE" sz="1600" b="0" cap="all">
                <a:latin typeface="Calibri"/>
                <a:ea typeface="Calibri"/>
                <a:cs typeface="Calibri"/>
              </a:rPr>
              <a:t>Samþætting og fjárfesting í nýskapandi innviðum </a:t>
            </a:r>
            <a:endParaRPr lang="en-GB" sz="1600" b="0" cap="all">
              <a:latin typeface="Calibri"/>
              <a:ea typeface="Calibri"/>
              <a:cs typeface="Calibri"/>
            </a:endParaRPr>
          </a:p>
        </p:txBody>
      </p:sp>
      <p:sp>
        <p:nvSpPr>
          <p:cNvPr id="3" name="Text Placeholder 2">
            <a:extLst>
              <a:ext uri="{FF2B5EF4-FFF2-40B4-BE49-F238E27FC236}">
                <a16:creationId xmlns:a16="http://schemas.microsoft.com/office/drawing/2014/main" id="{57010B2C-43AE-CE49-9797-40E04BAC041F}"/>
              </a:ext>
            </a:extLst>
          </p:cNvPr>
          <p:cNvSpPr>
            <a:spLocks noGrp="1"/>
          </p:cNvSpPr>
          <p:nvPr>
            <p:ph type="body" sz="quarter" idx="32"/>
          </p:nvPr>
        </p:nvSpPr>
        <p:spPr/>
        <p:txBody>
          <a:bodyPr/>
          <a:lstStyle/>
          <a:p>
            <a:r>
              <a:rPr lang="en-US" sz="1400">
                <a:solidFill>
                  <a:schemeClr val="tx1">
                    <a:lumMod val="75000"/>
                    <a:lumOff val="25000"/>
                  </a:schemeClr>
                </a:solidFill>
                <a:latin typeface="Calibri"/>
                <a:ea typeface="Open Sans"/>
                <a:cs typeface="Calibri"/>
              </a:rPr>
              <a:t>Glamping-svæðið er í gömlu görðunum við tvö hús á íbúðargötu. Hárir veggir veita tilfinningu fyrir næði, en svæðið er umkringt húsum og fyrirtækjum. Inngangur er um hliðið milli eignanna, sem er læst til öryggis gesta. Svæðið er í göngufjarlægð frá matvöruverslun, krám, veitingastöðum, verslunum og ferðamannastöðum og er fullkomlega staðsett til að bjóða upp á slakandi dvöl. </a:t>
            </a:r>
          </a:p>
          <a:p>
            <a:endParaRPr lang="en-US" sz="1400">
              <a:solidFill>
                <a:schemeClr val="tx1">
                  <a:lumMod val="75000"/>
                  <a:lumOff val="25000"/>
                </a:schemeClr>
              </a:solidFill>
              <a:latin typeface="Calibri"/>
              <a:ea typeface="Open Sans"/>
              <a:cs typeface="Calibri"/>
            </a:endParaRPr>
          </a:p>
          <a:p>
            <a:r>
              <a:rPr lang="en-US" sz="1400" err="1">
                <a:solidFill>
                  <a:schemeClr val="tx1">
                    <a:lumMod val="75000"/>
                    <a:lumOff val="25000"/>
                  </a:schemeClr>
                </a:solidFill>
                <a:latin typeface="Calibri"/>
                <a:ea typeface="Open Sans"/>
                <a:cs typeface="Calibri"/>
              </a:rPr>
              <a:t>PodUmna </a:t>
            </a:r>
            <a:r>
              <a:rPr lang="en-US" sz="1400">
                <a:solidFill>
                  <a:schemeClr val="tx1">
                    <a:lumMod val="75000"/>
                    <a:lumOff val="25000"/>
                  </a:schemeClr>
                </a:solidFill>
                <a:latin typeface="Calibri"/>
                <a:ea typeface="Open Sans"/>
                <a:cs typeface="Calibri"/>
              </a:rPr>
              <a:t>samanstendur af sex glamping-podum sem hýsa frá tveimur upp í fimm gesti, þremur kofa sem rúma sex, hirðishúsi og tveimur svefnherbergjum inni í húsinu. Auk þess er kofi sem er aðgengilegur hjólastólum, "The Clockhouse", sem rúmar allt að þrjá gesti. Kofarnir eru rafmagnstengdir og hágæða rúmföt fylgja öllum kofunum. Allir kofarnir hafa verönd og útisetur. Það eru sumarbústaðir með tveimur baðherbergjum, þó að "The Clockhouse" hafi aðeins salerni og handlaug í klefanum, og herbergin í gistingu með morgunverði (B&amp;B) hafi sérbaðherbergi. Sumarbústaðirnir og glamping-kúlurnar eru umkringdir grasflötum og trjám, og þar eru útiborð og sameiginlegur bálstaður. Stór bílastæði er innan girðingar svæðisins svo gestir þurfi ekki að leggja bílum sínum á götunni.</a:t>
            </a:r>
          </a:p>
          <a:p>
            <a:endParaRPr lang="en-IE" sz="1400">
              <a:solidFill>
                <a:schemeClr val="tx1">
                  <a:lumMod val="75000"/>
                  <a:lumOff val="25000"/>
                </a:schemeClr>
              </a:solidFill>
            </a:endParaRPr>
          </a:p>
        </p:txBody>
      </p:sp>
      <p:sp>
        <p:nvSpPr>
          <p:cNvPr id="5" name="Text Placeholder 4">
            <a:extLst>
              <a:ext uri="{FF2B5EF4-FFF2-40B4-BE49-F238E27FC236}">
                <a16:creationId xmlns:a16="http://schemas.microsoft.com/office/drawing/2014/main" id="{A989F927-52EF-F100-6832-031ACD51C4BB}"/>
              </a:ext>
            </a:extLst>
          </p:cNvPr>
          <p:cNvSpPr>
            <a:spLocks noGrp="1"/>
          </p:cNvSpPr>
          <p:nvPr>
            <p:ph type="body" sz="quarter" idx="61"/>
          </p:nvPr>
        </p:nvSpPr>
        <p:spPr/>
        <p:txBody>
          <a:bodyPr/>
          <a:lstStyle/>
          <a:p>
            <a:r>
              <a:rPr lang="en-US" sz="1400">
                <a:solidFill>
                  <a:schemeClr val="tx1">
                    <a:lumMod val="75000"/>
                    <a:lumOff val="25000"/>
                  </a:schemeClr>
                </a:solidFill>
                <a:latin typeface="Calibri"/>
                <a:ea typeface="Open Sans"/>
                <a:cs typeface="Calibri"/>
              </a:rPr>
              <a:t>Öll gisting hjá </a:t>
            </a:r>
            <a:r>
              <a:rPr lang="en-US" sz="1400" err="1">
                <a:solidFill>
                  <a:schemeClr val="tx1">
                    <a:lumMod val="75000"/>
                    <a:lumOff val="25000"/>
                  </a:schemeClr>
                </a:solidFill>
                <a:latin typeface="Calibri"/>
                <a:ea typeface="Open Sans"/>
                <a:cs typeface="Calibri"/>
              </a:rPr>
              <a:t>PodUmna </a:t>
            </a:r>
            <a:r>
              <a:rPr lang="en-US" sz="1400">
                <a:solidFill>
                  <a:schemeClr val="tx1">
                    <a:lumMod val="75000"/>
                    <a:lumOff val="25000"/>
                  </a:schemeClr>
                </a:solidFill>
                <a:latin typeface="Calibri"/>
                <a:ea typeface="Open Sans"/>
                <a:cs typeface="Calibri"/>
              </a:rPr>
              <a:t>er með sjálfsafgreiðslu en veitingaþjónusta er í boði eftir samkomulagi og í tengdu De Burgos Lodge þjálfunarmiðstöðinni, sem er í næsta húsi, er veitingahúsaklasa eldhús sem gestir </a:t>
            </a:r>
            <a:r>
              <a:rPr lang="en-US" sz="1400" err="1">
                <a:solidFill>
                  <a:schemeClr val="tx1">
                    <a:lumMod val="75000"/>
                    <a:lumOff val="25000"/>
                  </a:schemeClr>
                </a:solidFill>
                <a:latin typeface="Calibri"/>
                <a:ea typeface="Open Sans"/>
                <a:cs typeface="Calibri"/>
              </a:rPr>
              <a:t>PodUmna </a:t>
            </a:r>
            <a:r>
              <a:rPr lang="en-US" sz="1400">
                <a:solidFill>
                  <a:schemeClr val="tx1">
                    <a:lumMod val="75000"/>
                    <a:lumOff val="25000"/>
                  </a:schemeClr>
                </a:solidFill>
                <a:latin typeface="Calibri"/>
                <a:ea typeface="Open Sans"/>
                <a:cs typeface="Calibri"/>
              </a:rPr>
              <a:t>hafa fulla aðstöðu að. Hagsýni er mikilvægt, gestum er bent á að koma ekki með plast sem eingöngu er notað einu sinni og hafa því fulla aðstöðu að veitingahúsaklasa eldhúsi og matsal, auk alls þess uppþvottavéla-, hnífapör- og glervöru sem þarf. </a:t>
            </a:r>
          </a:p>
          <a:p>
            <a:endParaRPr lang="en-US" sz="1400">
              <a:solidFill>
                <a:schemeClr val="tx1">
                  <a:lumMod val="75000"/>
                  <a:lumOff val="25000"/>
                </a:schemeClr>
              </a:solidFill>
              <a:latin typeface="Calibri"/>
              <a:ea typeface="Open Sans"/>
              <a:cs typeface="Calibri"/>
            </a:endParaRPr>
          </a:p>
          <a:p>
            <a:r>
              <a:rPr lang="en-US" sz="1400" err="1">
                <a:solidFill>
                  <a:schemeClr val="tx1">
                    <a:lumMod val="75000"/>
                    <a:lumOff val="25000"/>
                  </a:schemeClr>
                </a:solidFill>
                <a:latin typeface="Calibri"/>
                <a:ea typeface="Open Sans"/>
                <a:cs typeface="Calibri"/>
              </a:rPr>
              <a:t>Podumna </a:t>
            </a:r>
            <a:r>
              <a:rPr lang="en-US" sz="1400">
                <a:solidFill>
                  <a:schemeClr val="tx1">
                    <a:lumMod val="75000"/>
                    <a:lumOff val="25000"/>
                  </a:schemeClr>
                </a:solidFill>
                <a:latin typeface="Calibri"/>
                <a:ea typeface="Open Sans"/>
                <a:cs typeface="Calibri"/>
              </a:rPr>
              <a:t>Village þjónar fjölbreyttum gestum, þar á meðal fjölskyldum, pörum og hópum. Þar má nefna skátahópa, fjölskyldusamkomur, fyrirtækja­viðburði og meyjarpartý. Stórir hópar og meyjarpartý hafa einkarétt til notkunar á svæðinu. Þeir geta unnið með gestum að því að búa til þemu fyrir dvölina og geta skipulagt afþreyingu eins og kanóasiglingar, siglingar, vatnskíði og vindsurfingu, hestamennsku og leirfuglaveiðar, eða karts á ósk. Systurfyrirtækið Dicks Bike Hire er staðsett á svæðinu og býður upp á hjól til leigu fyrir alla aldurshópa, allt frá hefðbundnum fullorðins- og barnahjólum til fjallahjóla, rafmagnshjóla, þríhjóla og kerru/sæta sem dregin eru á eftir hjóli mömmu eða pabba, og jafnvel skemmtileg hjól – tvíhjóla og fjórhjóla sem hentar vel fjölskyldum</a:t>
            </a:r>
            <a:r>
              <a:rPr lang="en-IE" sz="1400">
                <a:solidFill>
                  <a:schemeClr val="tx1">
                    <a:lumMod val="75000"/>
                    <a:lumOff val="25000"/>
                  </a:schemeClr>
                </a:solidFill>
                <a:latin typeface="Calibri"/>
                <a:ea typeface="Open Sans"/>
                <a:cs typeface="Calibri"/>
              </a:rPr>
              <a:t>.</a:t>
            </a:r>
            <a:endParaRPr lang="en-US" sz="1400">
              <a:solidFill>
                <a:schemeClr val="tx1">
                  <a:lumMod val="75000"/>
                  <a:lumOff val="25000"/>
                </a:schemeClr>
              </a:solidFill>
              <a:latin typeface="Calibri"/>
              <a:ea typeface="Open Sans"/>
              <a:cs typeface="Calibri"/>
            </a:endParaRPr>
          </a:p>
          <a:p>
            <a:endParaRPr lang="en-IE"/>
          </a:p>
        </p:txBody>
      </p:sp>
      <p:sp>
        <p:nvSpPr>
          <p:cNvPr id="6" name="Text Placeholder 1">
            <a:extLst>
              <a:ext uri="{FF2B5EF4-FFF2-40B4-BE49-F238E27FC236}">
                <a16:creationId xmlns:a16="http://schemas.microsoft.com/office/drawing/2014/main" id="{C8EB3392-659D-D70E-AC73-38E3DAB334F9}"/>
              </a:ext>
            </a:extLst>
          </p:cNvPr>
          <p:cNvSpPr txBox="1">
            <a:spLocks/>
          </p:cNvSpPr>
          <p:nvPr/>
        </p:nvSpPr>
        <p:spPr>
          <a:xfrm>
            <a:off x="1184394" y="5776357"/>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2800">
                <a:latin typeface="Calibri"/>
                <a:ea typeface="Calibri"/>
                <a:cs typeface="Calibri"/>
              </a:rPr>
              <a:t>NIÐURSTAÐA</a:t>
            </a:r>
          </a:p>
          <a:p>
            <a:pPr>
              <a:lnSpc>
                <a:spcPct val="100000"/>
              </a:lnSpc>
            </a:pPr>
            <a:r>
              <a:rPr lang="en-IE" sz="1600" b="0" cap="all">
                <a:latin typeface="Calibri"/>
                <a:cs typeface="Calibri"/>
              </a:rPr>
              <a:t>Bætt gestaupplifun í vist- og umhverfisvænni sjálfbærni</a:t>
            </a:r>
            <a:endParaRPr lang="en-GB" sz="1600" b="0" cap="all">
              <a:ea typeface="Calibri"/>
            </a:endParaRPr>
          </a:p>
        </p:txBody>
      </p:sp>
      <p:grpSp>
        <p:nvGrpSpPr>
          <p:cNvPr id="4" name="Group 3">
            <a:extLst>
              <a:ext uri="{FF2B5EF4-FFF2-40B4-BE49-F238E27FC236}">
                <a16:creationId xmlns:a16="http://schemas.microsoft.com/office/drawing/2014/main" id="{AF401C14-5AC5-FA88-FC9E-05108F89E017}"/>
              </a:ext>
            </a:extLst>
          </p:cNvPr>
          <p:cNvGrpSpPr/>
          <p:nvPr/>
        </p:nvGrpSpPr>
        <p:grpSpPr>
          <a:xfrm>
            <a:off x="186212" y="291396"/>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4920A11E-A80F-F536-CD56-10B395CC855E}"/>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5D3036D1-BE5A-3A11-CD7B-9B5100AE395F}"/>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E74085B4-06B1-3285-82DF-33F6E59E336B}"/>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319DCEB3-6027-9DBC-F44B-A8C68BF6127B}"/>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19D843EB-7BCC-C6CA-7729-FA981D04A424}"/>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40FE6373-51C4-C4AF-A52E-CA62ABBBBF54}"/>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420B38B4-B1AA-992F-E8F8-D8D57A6D23F2}"/>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031A2E36-1662-FEE2-C88E-C69F76F23E7C}"/>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91277BB8-55AF-B5C0-50DB-CD195F8E5BD6}"/>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AA3D74BC-850C-5F41-6A2D-D6CF2C72AFCC}"/>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7" name="Freeform 301">
            <a:extLst>
              <a:ext uri="{FF2B5EF4-FFF2-40B4-BE49-F238E27FC236}">
                <a16:creationId xmlns:a16="http://schemas.microsoft.com/office/drawing/2014/main" id="{B318FD33-52C4-F0C5-1474-DBAC1AB2240F}"/>
              </a:ext>
            </a:extLst>
          </p:cNvPr>
          <p:cNvSpPr/>
          <p:nvPr/>
        </p:nvSpPr>
        <p:spPr>
          <a:xfrm>
            <a:off x="254721" y="5518834"/>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chemeClr val="bg1"/>
          </a:solidFill>
          <a:ln w="3074" cap="flat">
            <a:noFill/>
            <a:prstDash val="solid"/>
            <a:miter/>
          </a:ln>
        </p:spPr>
        <p:txBody>
          <a:bodyPr rtlCol="0" anchor="ctr"/>
          <a:lstStyle/>
          <a:p>
            <a:endParaRPr lang="en-US"/>
          </a:p>
        </p:txBody>
      </p:sp>
    </p:spTree>
    <p:extLst>
      <p:ext uri="{BB962C8B-B14F-4D97-AF65-F5344CB8AC3E}">
        <p14:creationId xmlns:p14="http://schemas.microsoft.com/office/powerpoint/2010/main" val="2462743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44FC065C-3D65-B7CD-82D6-A453332BC35B}"/>
              </a:ext>
            </a:extLst>
          </p:cNvPr>
          <p:cNvSpPr/>
          <p:nvPr/>
        </p:nvSpPr>
        <p:spPr>
          <a:xfrm rot="5400000">
            <a:off x="3493113" y="6333591"/>
            <a:ext cx="789348" cy="7712327"/>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9"/>
          </a:p>
        </p:txBody>
      </p:sp>
      <p:sp>
        <p:nvSpPr>
          <p:cNvPr id="217" name="Text Placeholder 32">
            <a:extLst>
              <a:ext uri="{FF2B5EF4-FFF2-40B4-BE49-F238E27FC236}">
                <a16:creationId xmlns:a16="http://schemas.microsoft.com/office/drawing/2014/main" id="{E8DDECA4-FF1D-8B42-92B5-B021B9484511}"/>
              </a:ext>
            </a:extLst>
          </p:cNvPr>
          <p:cNvSpPr txBox="1">
            <a:spLocks/>
          </p:cNvSpPr>
          <p:nvPr/>
        </p:nvSpPr>
        <p:spPr>
          <a:xfrm>
            <a:off x="413838" y="9926970"/>
            <a:ext cx="3857889" cy="528764"/>
          </a:xfrm>
          <a:prstGeom prst="rect">
            <a:avLst/>
          </a:prstGeom>
        </p:spPr>
        <p:txBody>
          <a:bodyPr anchor="t">
            <a:noAutofit/>
          </a:bodyPr>
          <a:lstStyle>
            <a:lvl1pPr marL="0" indent="0" algn="r" defTabSz="2072941" rtl="0" eaLnBrk="1" latinLnBrk="0" hangingPunct="1">
              <a:lnSpc>
                <a:spcPct val="100000"/>
              </a:lnSpc>
              <a:spcBef>
                <a:spcPts val="0"/>
              </a:spcBef>
              <a:buFont typeface="Arial" panose="020B0604020202020204" pitchFamily="34" charset="0"/>
              <a:buNone/>
              <a:defRPr sz="22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r>
              <a:rPr lang="en-US" sz="2857" err="1">
                <a:solidFill>
                  <a:srgbClr val="FFFFFF"/>
                </a:solidFill>
                <a:ea typeface="+mn-ea"/>
              </a:rPr>
              <a:t>www.epicstays.eu</a:t>
            </a:r>
            <a:endParaRPr lang="en-US" sz="2857">
              <a:solidFill>
                <a:srgbClr val="FFFFFF"/>
              </a:solidFill>
              <a:ea typeface="+mn-ea"/>
            </a:endParaRPr>
          </a:p>
          <a:p>
            <a:endParaRPr lang="en-US" sz="2857"/>
          </a:p>
        </p:txBody>
      </p:sp>
      <p:sp>
        <p:nvSpPr>
          <p:cNvPr id="4" name="Text Placeholder 18">
            <a:extLst>
              <a:ext uri="{FF2B5EF4-FFF2-40B4-BE49-F238E27FC236}">
                <a16:creationId xmlns:a16="http://schemas.microsoft.com/office/drawing/2014/main" id="{5D1ED2E8-4435-1FC3-48A6-533BC5B122BD}"/>
              </a:ext>
            </a:extLst>
          </p:cNvPr>
          <p:cNvSpPr txBox="1">
            <a:spLocks/>
          </p:cNvSpPr>
          <p:nvPr/>
        </p:nvSpPr>
        <p:spPr>
          <a:xfrm>
            <a:off x="538790" y="546973"/>
            <a:ext cx="3623777" cy="514177"/>
          </a:xfrm>
          <a:prstGeom prst="rect">
            <a:avLst/>
          </a:prstGeom>
          <a:noFill/>
        </p:spPr>
        <p:txBody>
          <a:bodyPr vert="horz" lIns="93286" tIns="46643" rIns="93286" bIns="46643" rtlCol="0" anchor="ctr">
            <a:noAutofit/>
          </a:bodyPr>
          <a:lstStyle>
            <a:lvl1pPr marL="0" indent="0" algn="l" defTabSz="2072941" rtl="0" eaLnBrk="1" latinLnBrk="0" hangingPunct="1">
              <a:lnSpc>
                <a:spcPct val="100000"/>
              </a:lnSpc>
              <a:spcBef>
                <a:spcPts val="2267"/>
              </a:spcBef>
              <a:buFont typeface="Arial" panose="020B0604020202020204" pitchFamily="34" charset="0"/>
              <a:buNone/>
              <a:defRPr sz="2900" b="1" i="0" kern="1200" spc="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755">
                <a:solidFill>
                  <a:srgbClr val="459597"/>
                </a:solidFill>
              </a:rPr>
              <a:t>Epic Stay samstarf</a:t>
            </a:r>
          </a:p>
        </p:txBody>
      </p:sp>
      <p:sp>
        <p:nvSpPr>
          <p:cNvPr id="6" name="Freeform 5">
            <a:extLst>
              <a:ext uri="{FF2B5EF4-FFF2-40B4-BE49-F238E27FC236}">
                <a16:creationId xmlns:a16="http://schemas.microsoft.com/office/drawing/2014/main" id="{7C0D629F-B072-B88F-302D-7272D5F4A533}"/>
              </a:ext>
            </a:extLst>
          </p:cNvPr>
          <p:cNvSpPr/>
          <p:nvPr/>
        </p:nvSpPr>
        <p:spPr>
          <a:xfrm flipH="1" flipV="1">
            <a:off x="31624" y="10907713"/>
            <a:ext cx="9985106" cy="1360052"/>
          </a:xfrm>
          <a:custGeom>
            <a:avLst/>
            <a:gdLst>
              <a:gd name="connsiteX0" fmla="*/ 0 w 7516083"/>
              <a:gd name="connsiteY0" fmla="*/ 0 h 9026788"/>
              <a:gd name="connsiteX1" fmla="*/ 7516082 w 7516083"/>
              <a:gd name="connsiteY1" fmla="*/ 0 h 9026788"/>
              <a:gd name="connsiteX2" fmla="*/ 7516082 w 7516083"/>
              <a:gd name="connsiteY2" fmla="*/ 9026789 h 9026788"/>
              <a:gd name="connsiteX3" fmla="*/ -2 w 7516083"/>
              <a:gd name="connsiteY3" fmla="*/ 9026789 h 9026788"/>
            </a:gdLst>
            <a:ahLst/>
            <a:cxnLst>
              <a:cxn ang="0">
                <a:pos x="connsiteX0" y="connsiteY0"/>
              </a:cxn>
              <a:cxn ang="0">
                <a:pos x="connsiteX1" y="connsiteY1"/>
              </a:cxn>
              <a:cxn ang="0">
                <a:pos x="connsiteX2" y="connsiteY2"/>
              </a:cxn>
              <a:cxn ang="0">
                <a:pos x="connsiteX3" y="connsiteY3"/>
              </a:cxn>
            </a:cxnLst>
            <a:rect l="l" t="t" r="r" b="b"/>
            <a:pathLst>
              <a:path w="7516083" h="9026788">
                <a:moveTo>
                  <a:pt x="0" y="0"/>
                </a:moveTo>
                <a:lnTo>
                  <a:pt x="7516082" y="0"/>
                </a:lnTo>
                <a:lnTo>
                  <a:pt x="7516082" y="9026789"/>
                </a:lnTo>
                <a:lnTo>
                  <a:pt x="-2" y="9026789"/>
                </a:lnTo>
                <a:close/>
              </a:path>
            </a:pathLst>
          </a:custGeom>
          <a:solidFill>
            <a:srgbClr val="ECECEC"/>
          </a:solidFill>
          <a:ln w="12664" cap="flat">
            <a:noFill/>
            <a:prstDash val="solid"/>
            <a:miter/>
          </a:ln>
        </p:spPr>
        <p:txBody>
          <a:bodyPr rtlCol="0" anchor="ctr"/>
          <a:lstStyle/>
          <a:p>
            <a:endParaRPr lang="en-US" sz="1836"/>
          </a:p>
        </p:txBody>
      </p:sp>
      <p:pic>
        <p:nvPicPr>
          <p:cNvPr id="41" name="Picture 40">
            <a:extLst>
              <a:ext uri="{FF2B5EF4-FFF2-40B4-BE49-F238E27FC236}">
                <a16:creationId xmlns:a16="http://schemas.microsoft.com/office/drawing/2014/main" id="{A38F3E10-5DCC-0483-2A07-F71E13F928D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009575" y="8547642"/>
            <a:ext cx="3916895" cy="2555321"/>
          </a:xfrm>
          <a:custGeom>
            <a:avLst/>
            <a:gdLst>
              <a:gd name="connsiteX0" fmla="*/ 0 w 3164771"/>
              <a:gd name="connsiteY0" fmla="*/ 0 h 2064647"/>
              <a:gd name="connsiteX1" fmla="*/ 3164771 w 3164771"/>
              <a:gd name="connsiteY1" fmla="*/ 0 h 2064647"/>
              <a:gd name="connsiteX2" fmla="*/ 3164771 w 3164771"/>
              <a:gd name="connsiteY2" fmla="*/ 2064647 h 2064647"/>
              <a:gd name="connsiteX3" fmla="*/ 1638960 w 3164771"/>
              <a:gd name="connsiteY3" fmla="*/ 2064647 h 2064647"/>
              <a:gd name="connsiteX4" fmla="*/ 1617319 w 3164771"/>
              <a:gd name="connsiteY4" fmla="*/ 2037726 h 2064647"/>
              <a:gd name="connsiteX5" fmla="*/ 1220934 w 3164771"/>
              <a:gd name="connsiteY5" fmla="*/ 1697048 h 2064647"/>
              <a:gd name="connsiteX6" fmla="*/ 880692 w 3164771"/>
              <a:gd name="connsiteY6" fmla="*/ 1590722 h 2064647"/>
              <a:gd name="connsiteX7" fmla="*/ 646776 w 3164771"/>
              <a:gd name="connsiteY7" fmla="*/ 1824639 h 2064647"/>
              <a:gd name="connsiteX8" fmla="*/ 508553 w 3164771"/>
              <a:gd name="connsiteY8" fmla="*/ 2047922 h 2064647"/>
              <a:gd name="connsiteX9" fmla="*/ 502311 w 3164771"/>
              <a:gd name="connsiteY9" fmla="*/ 2064647 h 2064647"/>
              <a:gd name="connsiteX10" fmla="*/ 0 w 3164771"/>
              <a:gd name="connsiteY10" fmla="*/ 2064647 h 2064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4771" h="2064647">
                <a:moveTo>
                  <a:pt x="0" y="0"/>
                </a:moveTo>
                <a:lnTo>
                  <a:pt x="3164771" y="0"/>
                </a:lnTo>
                <a:lnTo>
                  <a:pt x="3164771" y="2064647"/>
                </a:lnTo>
                <a:lnTo>
                  <a:pt x="1638960" y="2064647"/>
                </a:lnTo>
                <a:lnTo>
                  <a:pt x="1617319" y="2037726"/>
                </a:lnTo>
                <a:cubicBezTo>
                  <a:pt x="1495747" y="1903746"/>
                  <a:pt x="1309539" y="1766824"/>
                  <a:pt x="1220934" y="1697048"/>
                </a:cubicBezTo>
                <a:cubicBezTo>
                  <a:pt x="1079167" y="1585406"/>
                  <a:pt x="976385" y="1569457"/>
                  <a:pt x="880692" y="1590722"/>
                </a:cubicBezTo>
                <a:cubicBezTo>
                  <a:pt x="784999" y="1611987"/>
                  <a:pt x="708799" y="1748439"/>
                  <a:pt x="646776" y="1824639"/>
                </a:cubicBezTo>
                <a:cubicBezTo>
                  <a:pt x="584753" y="1900839"/>
                  <a:pt x="552855" y="1913243"/>
                  <a:pt x="508553" y="2047922"/>
                </a:cubicBezTo>
                <a:lnTo>
                  <a:pt x="502311" y="2064647"/>
                </a:lnTo>
                <a:lnTo>
                  <a:pt x="0" y="2064647"/>
                </a:lnTo>
                <a:close/>
              </a:path>
            </a:pathLst>
          </a:custGeom>
        </p:spPr>
      </p:pic>
      <p:grpSp>
        <p:nvGrpSpPr>
          <p:cNvPr id="38" name="Group 37">
            <a:extLst>
              <a:ext uri="{FF2B5EF4-FFF2-40B4-BE49-F238E27FC236}">
                <a16:creationId xmlns:a16="http://schemas.microsoft.com/office/drawing/2014/main" id="{FB072E11-940E-E8DF-E0E9-211120F3183E}"/>
              </a:ext>
            </a:extLst>
          </p:cNvPr>
          <p:cNvGrpSpPr/>
          <p:nvPr/>
        </p:nvGrpSpPr>
        <p:grpSpPr>
          <a:xfrm>
            <a:off x="330112" y="1568131"/>
            <a:ext cx="7313176" cy="6450295"/>
            <a:chOff x="466206" y="5004446"/>
            <a:chExt cx="5498427" cy="4739487"/>
          </a:xfrm>
        </p:grpSpPr>
        <p:sp>
          <p:nvSpPr>
            <p:cNvPr id="35" name="Rectangle 34">
              <a:extLst>
                <a:ext uri="{FF2B5EF4-FFF2-40B4-BE49-F238E27FC236}">
                  <a16:creationId xmlns:a16="http://schemas.microsoft.com/office/drawing/2014/main" id="{7CD8F850-240C-E3BB-3442-22847C0F95C6}"/>
                </a:ext>
              </a:extLst>
            </p:cNvPr>
            <p:cNvSpPr/>
            <p:nvPr/>
          </p:nvSpPr>
          <p:spPr>
            <a:xfrm>
              <a:off x="1347159" y="5476428"/>
              <a:ext cx="3791368" cy="189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4"/>
            </a:p>
          </p:txBody>
        </p:sp>
        <p:grpSp>
          <p:nvGrpSpPr>
            <p:cNvPr id="215" name="Group 214">
              <a:extLst>
                <a:ext uri="{FF2B5EF4-FFF2-40B4-BE49-F238E27FC236}">
                  <a16:creationId xmlns:a16="http://schemas.microsoft.com/office/drawing/2014/main" id="{B54A0F7A-A3CC-0070-1CFD-E6DE028E67B6}"/>
                </a:ext>
              </a:extLst>
            </p:cNvPr>
            <p:cNvGrpSpPr/>
            <p:nvPr/>
          </p:nvGrpSpPr>
          <p:grpSpPr>
            <a:xfrm>
              <a:off x="466206" y="6071309"/>
              <a:ext cx="5295715" cy="3672624"/>
              <a:chOff x="2146704" y="4467313"/>
              <a:chExt cx="5108871" cy="3543048"/>
            </a:xfrm>
          </p:grpSpPr>
          <p:pic>
            <p:nvPicPr>
              <p:cNvPr id="126" name="Picture 125">
                <a:extLst>
                  <a:ext uri="{FF2B5EF4-FFF2-40B4-BE49-F238E27FC236}">
                    <a16:creationId xmlns:a16="http://schemas.microsoft.com/office/drawing/2014/main" id="{34CD4512-8B8C-3842-DBF7-550DE75AF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6982" y="6290061"/>
                <a:ext cx="1385693" cy="444034"/>
              </a:xfrm>
              <a:prstGeom prst="rect">
                <a:avLst/>
              </a:prstGeom>
            </p:spPr>
          </p:pic>
          <p:sp>
            <p:nvSpPr>
              <p:cNvPr id="199" name="Text Placeholder 3">
                <a:extLst>
                  <a:ext uri="{FF2B5EF4-FFF2-40B4-BE49-F238E27FC236}">
                    <a16:creationId xmlns:a16="http://schemas.microsoft.com/office/drawing/2014/main" id="{2FE4B6FE-5008-F3CC-36DC-F0355AAEF423}"/>
                  </a:ext>
                </a:extLst>
              </p:cNvPr>
              <p:cNvSpPr txBox="1">
                <a:spLocks/>
              </p:cNvSpPr>
              <p:nvPr/>
            </p:nvSpPr>
            <p:spPr>
              <a:xfrm>
                <a:off x="2146704" y="4562241"/>
                <a:ext cx="1598740"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dirty="0" err="1">
                    <a:solidFill>
                      <a:srgbClr val="459597"/>
                    </a:solidFill>
                  </a:rPr>
                  <a:t>Háskólinn</a:t>
                </a:r>
                <a:r>
                  <a:rPr lang="en-US" sz="1600" b="1" cap="all" dirty="0">
                    <a:solidFill>
                      <a:srgbClr val="459597"/>
                    </a:solidFill>
                  </a:rPr>
                  <a:t> á </a:t>
                </a:r>
                <a:r>
                  <a:rPr lang="en-US" sz="1600" b="1" cap="all" dirty="0" err="1">
                    <a:solidFill>
                      <a:srgbClr val="459597"/>
                    </a:solidFill>
                  </a:rPr>
                  <a:t>hólum</a:t>
                </a:r>
                <a:r>
                  <a:rPr lang="en-US" sz="1600" b="1" cap="all" dirty="0">
                    <a:solidFill>
                      <a:srgbClr val="459597"/>
                    </a:solidFill>
                  </a:rPr>
                  <a:t>  ÍSLAND</a:t>
                </a:r>
              </a:p>
              <a:p>
                <a:pPr algn="ctr"/>
                <a:endParaRPr lang="en-US" sz="1600" b="1" dirty="0">
                  <a:solidFill>
                    <a:srgbClr val="459597"/>
                  </a:solidFill>
                </a:endParaRPr>
              </a:p>
            </p:txBody>
          </p:sp>
          <p:sp>
            <p:nvSpPr>
              <p:cNvPr id="200" name="Text Placeholder 3">
                <a:extLst>
                  <a:ext uri="{FF2B5EF4-FFF2-40B4-BE49-F238E27FC236}">
                    <a16:creationId xmlns:a16="http://schemas.microsoft.com/office/drawing/2014/main" id="{D7A85482-DA6D-587B-7FAE-DC3E1175643B}"/>
                  </a:ext>
                </a:extLst>
              </p:cNvPr>
              <p:cNvSpPr txBox="1">
                <a:spLocks/>
              </p:cNvSpPr>
              <p:nvPr/>
            </p:nvSpPr>
            <p:spPr>
              <a:xfrm>
                <a:off x="3789197" y="4467313"/>
                <a:ext cx="1516566" cy="639778"/>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GB" sz="1600" b="1" cap="all" dirty="0">
                    <a:solidFill>
                      <a:srgbClr val="459597"/>
                    </a:solidFill>
                  </a:rPr>
                  <a:t>NHL </a:t>
                </a:r>
                <a:r>
                  <a:rPr lang="en-GB" sz="1600" b="1" cap="all" dirty="0" err="1">
                    <a:solidFill>
                      <a:srgbClr val="459597"/>
                    </a:solidFill>
                  </a:rPr>
                  <a:t>Stenden</a:t>
                </a:r>
                <a:r>
                  <a:rPr lang="en-GB" sz="1600" b="1" cap="all" dirty="0">
                    <a:solidFill>
                      <a:srgbClr val="459597"/>
                    </a:solidFill>
                  </a:rPr>
                  <a:t> University of Applied Sciences </a:t>
                </a:r>
              </a:p>
              <a:p>
                <a:pPr algn="ctr"/>
                <a:r>
                  <a:rPr lang="en-GB" sz="1600" b="1" cap="all" dirty="0">
                    <a:solidFill>
                      <a:srgbClr val="459597"/>
                    </a:solidFill>
                  </a:rPr>
                  <a:t>Holland</a:t>
                </a:r>
              </a:p>
              <a:p>
                <a:pPr algn="ctr"/>
                <a:endParaRPr lang="en-US" sz="1600" b="1" dirty="0">
                  <a:solidFill>
                    <a:srgbClr val="459597"/>
                  </a:solidFill>
                </a:endParaRPr>
              </a:p>
            </p:txBody>
          </p:sp>
          <p:sp>
            <p:nvSpPr>
              <p:cNvPr id="201" name="Text Placeholder 3">
                <a:extLst>
                  <a:ext uri="{FF2B5EF4-FFF2-40B4-BE49-F238E27FC236}">
                    <a16:creationId xmlns:a16="http://schemas.microsoft.com/office/drawing/2014/main" id="{E7E32FC3-FB88-FE9C-69B4-18F51A04EC31}"/>
                  </a:ext>
                </a:extLst>
              </p:cNvPr>
              <p:cNvSpPr txBox="1">
                <a:spLocks/>
              </p:cNvSpPr>
              <p:nvPr/>
            </p:nvSpPr>
            <p:spPr>
              <a:xfrm>
                <a:off x="5529282" y="4467313"/>
                <a:ext cx="1516566" cy="698347"/>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dirty="0">
                    <a:solidFill>
                      <a:srgbClr val="459597"/>
                    </a:solidFill>
                    <a:sym typeface="OpenSans-Semibold"/>
                    <a:rtl val="0"/>
                  </a:rPr>
                  <a:t>Technological University of the Shannon (TUS)</a:t>
                </a:r>
              </a:p>
              <a:p>
                <a:pPr algn="ctr"/>
                <a:r>
                  <a:rPr lang="en-US" sz="1600" b="1" cap="all" dirty="0" err="1">
                    <a:solidFill>
                      <a:srgbClr val="459597"/>
                    </a:solidFill>
                    <a:sym typeface="OpenSans-Semibold"/>
                    <a:rtl val="0"/>
                  </a:rPr>
                  <a:t>ÍrLAND</a:t>
                </a:r>
                <a:endParaRPr lang="en-US" sz="1600" b="1" cap="all" dirty="0">
                  <a:solidFill>
                    <a:srgbClr val="459597"/>
                  </a:solidFill>
                  <a:sym typeface="OpenSans-Semibold"/>
                  <a:rtl val="0"/>
                </a:endParaRPr>
              </a:p>
            </p:txBody>
          </p:sp>
          <p:sp>
            <p:nvSpPr>
              <p:cNvPr id="202" name="Text Placeholder 3">
                <a:extLst>
                  <a:ext uri="{FF2B5EF4-FFF2-40B4-BE49-F238E27FC236}">
                    <a16:creationId xmlns:a16="http://schemas.microsoft.com/office/drawing/2014/main" id="{6DB359DE-9DAA-C348-29D0-B73482683E02}"/>
                  </a:ext>
                </a:extLst>
              </p:cNvPr>
              <p:cNvSpPr txBox="1">
                <a:spLocks/>
              </p:cNvSpPr>
              <p:nvPr/>
            </p:nvSpPr>
            <p:spPr>
              <a:xfrm>
                <a:off x="2146704" y="7139126"/>
                <a:ext cx="1516566" cy="319846"/>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err="1">
                    <a:solidFill>
                      <a:srgbClr val="459597"/>
                    </a:solidFill>
                  </a:rPr>
                  <a:t>Meridaunia</a:t>
                </a:r>
                <a:endParaRPr lang="en-US" sz="1600" b="1" cap="all">
                  <a:solidFill>
                    <a:srgbClr val="459597"/>
                  </a:solidFill>
                </a:endParaRPr>
              </a:p>
              <a:p>
                <a:pPr algn="ctr"/>
                <a:r>
                  <a:rPr lang="en-US" sz="1600" b="1" cap="all">
                    <a:solidFill>
                      <a:srgbClr val="459597"/>
                    </a:solidFill>
                  </a:rPr>
                  <a:t>ÍTALÍA</a:t>
                </a:r>
              </a:p>
            </p:txBody>
          </p:sp>
          <p:sp>
            <p:nvSpPr>
              <p:cNvPr id="203" name="Text Placeholder 3">
                <a:extLst>
                  <a:ext uri="{FF2B5EF4-FFF2-40B4-BE49-F238E27FC236}">
                    <a16:creationId xmlns:a16="http://schemas.microsoft.com/office/drawing/2014/main" id="{34A363B0-644F-BF8C-2ACA-2DEF4D56BFAC}"/>
                  </a:ext>
                </a:extLst>
              </p:cNvPr>
              <p:cNvSpPr txBox="1">
                <a:spLocks/>
              </p:cNvSpPr>
              <p:nvPr/>
            </p:nvSpPr>
            <p:spPr>
              <a:xfrm>
                <a:off x="3904021" y="7115794"/>
                <a:ext cx="1473147" cy="444034"/>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a:solidFill>
                      <a:srgbClr val="139999"/>
                    </a:solidFill>
                  </a:rPr>
                  <a:t>Momentum Marketing Services Ltd. (MMS)</a:t>
                </a:r>
              </a:p>
              <a:p>
                <a:pPr algn="ctr"/>
                <a:r>
                  <a:rPr lang="en-US" sz="1600" b="1" cap="all">
                    <a:solidFill>
                      <a:srgbClr val="139999"/>
                    </a:solidFill>
                  </a:rPr>
                  <a:t>Írland</a:t>
                </a:r>
              </a:p>
              <a:p>
                <a:pPr algn="ctr"/>
                <a:endParaRPr lang="en-US" sz="1600" b="1">
                  <a:solidFill>
                    <a:srgbClr val="139999"/>
                  </a:solidFill>
                </a:endParaRPr>
              </a:p>
            </p:txBody>
          </p:sp>
          <p:sp>
            <p:nvSpPr>
              <p:cNvPr id="204" name="Text Placeholder 3">
                <a:extLst>
                  <a:ext uri="{FF2B5EF4-FFF2-40B4-BE49-F238E27FC236}">
                    <a16:creationId xmlns:a16="http://schemas.microsoft.com/office/drawing/2014/main" id="{AF7156A4-5754-3BB7-7705-38770E5855D3}"/>
                  </a:ext>
                </a:extLst>
              </p:cNvPr>
              <p:cNvSpPr txBox="1">
                <a:spLocks/>
              </p:cNvSpPr>
              <p:nvPr/>
            </p:nvSpPr>
            <p:spPr>
              <a:xfrm>
                <a:off x="5739009" y="7150256"/>
                <a:ext cx="1516566" cy="860105"/>
              </a:xfrm>
              <a:prstGeom prst="rect">
                <a:avLst/>
              </a:prstGeom>
            </p:spPr>
            <p:txBody>
              <a:bodyPr vert="horz" lIns="93286" tIns="46643" rIns="93286" bIns="46643" numCol="1" spcCol="288000" rtlCol="0" anchor="t">
                <a:noAutofit/>
              </a:bodyPr>
              <a:lstStyle>
                <a:lvl1pPr marL="0" indent="0" algn="l" defTabSz="2072941" rtl="0" eaLnBrk="1" latinLnBrk="0" hangingPunct="1">
                  <a:lnSpc>
                    <a:spcPct val="100000"/>
                  </a:lnSpc>
                  <a:spcBef>
                    <a:spcPts val="0"/>
                  </a:spcBef>
                  <a:buFont typeface="Arial" panose="020B0604020202020204" pitchFamily="34" charset="0"/>
                  <a:buNone/>
                  <a:defRPr sz="1100" b="0" i="0" kern="1200">
                    <a:solidFill>
                      <a:srgbClr val="4C4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ctr"/>
                <a:r>
                  <a:rPr lang="en-US" sz="1600" b="1" cap="all" dirty="0">
                    <a:solidFill>
                      <a:srgbClr val="459597"/>
                    </a:solidFill>
                  </a:rPr>
                  <a:t>Vocational College for Hospitality and Tourism (VSGT)</a:t>
                </a:r>
              </a:p>
              <a:p>
                <a:pPr algn="ctr"/>
                <a:r>
                  <a:rPr lang="en-US" sz="1600" b="1" cap="all" dirty="0">
                    <a:solidFill>
                      <a:srgbClr val="459597"/>
                    </a:solidFill>
                  </a:rPr>
                  <a:t>SLÓVENÍA</a:t>
                </a:r>
              </a:p>
            </p:txBody>
          </p:sp>
          <p:sp>
            <p:nvSpPr>
              <p:cNvPr id="211" name="Rectangle 210">
                <a:extLst>
                  <a:ext uri="{FF2B5EF4-FFF2-40B4-BE49-F238E27FC236}">
                    <a16:creationId xmlns:a16="http://schemas.microsoft.com/office/drawing/2014/main" id="{EA789746-ACBF-B09C-ADE2-FEFB907B3AA7}"/>
                  </a:ext>
                </a:extLst>
              </p:cNvPr>
              <p:cNvSpPr/>
              <p:nvPr/>
            </p:nvSpPr>
            <p:spPr>
              <a:xfrm>
                <a:off x="3575362" y="5521838"/>
                <a:ext cx="3657600"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4"/>
              </a:p>
            </p:txBody>
          </p:sp>
        </p:grpSp>
        <p:pic>
          <p:nvPicPr>
            <p:cNvPr id="18" name="Picture 17">
              <a:extLst>
                <a:ext uri="{FF2B5EF4-FFF2-40B4-BE49-F238E27FC236}">
                  <a16:creationId xmlns:a16="http://schemas.microsoft.com/office/drawing/2014/main" id="{4954D530-B663-055D-DC74-F82EC28960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60870" y="7413945"/>
              <a:ext cx="1340758" cy="1200887"/>
            </a:xfrm>
            <a:prstGeom prst="rect">
              <a:avLst/>
            </a:prstGeom>
          </p:spPr>
        </p:pic>
        <p:pic>
          <p:nvPicPr>
            <p:cNvPr id="19" name="Picture 18">
              <a:extLst>
                <a:ext uri="{FF2B5EF4-FFF2-40B4-BE49-F238E27FC236}">
                  <a16:creationId xmlns:a16="http://schemas.microsoft.com/office/drawing/2014/main" id="{99F98221-26CD-2741-6B2B-9C0B4F4AB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719" y="5004446"/>
              <a:ext cx="1043789" cy="943425"/>
            </a:xfrm>
            <a:prstGeom prst="rect">
              <a:avLst/>
            </a:prstGeom>
          </p:spPr>
        </p:pic>
        <p:pic>
          <p:nvPicPr>
            <p:cNvPr id="20" name="Picture 19">
              <a:extLst>
                <a:ext uri="{FF2B5EF4-FFF2-40B4-BE49-F238E27FC236}">
                  <a16:creationId xmlns:a16="http://schemas.microsoft.com/office/drawing/2014/main" id="{690D95E9-CDF6-EAE1-80B3-FCE34438B0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7180" y="5114215"/>
              <a:ext cx="1977453" cy="723888"/>
            </a:xfrm>
            <a:prstGeom prst="rect">
              <a:avLst/>
            </a:prstGeom>
          </p:spPr>
        </p:pic>
        <p:pic>
          <p:nvPicPr>
            <p:cNvPr id="22" name="Picture 21">
              <a:extLst>
                <a:ext uri="{FF2B5EF4-FFF2-40B4-BE49-F238E27FC236}">
                  <a16:creationId xmlns:a16="http://schemas.microsoft.com/office/drawing/2014/main" id="{8C0C5756-B85E-D945-C830-CD71516ECB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7245" y="5041094"/>
              <a:ext cx="1004172" cy="1004171"/>
            </a:xfrm>
            <a:prstGeom prst="rect">
              <a:avLst/>
            </a:prstGeom>
          </p:spPr>
        </p:pic>
      </p:grpSp>
      <p:sp>
        <p:nvSpPr>
          <p:cNvPr id="2" name="Freeform 16">
            <a:extLst>
              <a:ext uri="{FF2B5EF4-FFF2-40B4-BE49-F238E27FC236}">
                <a16:creationId xmlns:a16="http://schemas.microsoft.com/office/drawing/2014/main" id="{13BEDA41-5785-F71A-D660-F933CF58AD36}"/>
              </a:ext>
            </a:extLst>
          </p:cNvPr>
          <p:cNvSpPr/>
          <p:nvPr/>
        </p:nvSpPr>
        <p:spPr>
          <a:xfrm rot="5400000">
            <a:off x="-744146" y="4742899"/>
            <a:ext cx="6505335"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5" name="Freeform 16">
            <a:extLst>
              <a:ext uri="{FF2B5EF4-FFF2-40B4-BE49-F238E27FC236}">
                <a16:creationId xmlns:a16="http://schemas.microsoft.com/office/drawing/2014/main" id="{821C38A4-BCCC-0FC6-D1F6-A69497E6E81E}"/>
              </a:ext>
            </a:extLst>
          </p:cNvPr>
          <p:cNvSpPr/>
          <p:nvPr/>
        </p:nvSpPr>
        <p:spPr>
          <a:xfrm rot="5400000">
            <a:off x="1673144" y="4742899"/>
            <a:ext cx="6505335"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D"/>
          </a:solidFill>
          <a:ln w="24491" cap="flat">
            <a:solidFill>
              <a:srgbClr val="FBA63D"/>
            </a:solidFill>
            <a:prstDash val="solid"/>
            <a:miter/>
          </a:ln>
        </p:spPr>
        <p:txBody>
          <a:bodyPr rtlCol="0" anchor="ctr"/>
          <a:lstStyle/>
          <a:p>
            <a:endParaRPr lang="en-US"/>
          </a:p>
        </p:txBody>
      </p:sp>
      <p:sp>
        <p:nvSpPr>
          <p:cNvPr id="7" name="Freeform 16">
            <a:extLst>
              <a:ext uri="{FF2B5EF4-FFF2-40B4-BE49-F238E27FC236}">
                <a16:creationId xmlns:a16="http://schemas.microsoft.com/office/drawing/2014/main" id="{DAF24AC9-4DE1-6D7F-22D4-855E9F70A6A3}"/>
              </a:ext>
            </a:extLst>
          </p:cNvPr>
          <p:cNvSpPr/>
          <p:nvPr/>
        </p:nvSpPr>
        <p:spPr>
          <a:xfrm rot="10800000">
            <a:off x="615077" y="4542408"/>
            <a:ext cx="6505335"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pic>
        <p:nvPicPr>
          <p:cNvPr id="8" name="Immagine 7" descr="Immagine che contiene Elementi grafici, testo, grafica, Carattere&#10;&#10;Descrizione generata automaticamente">
            <a:extLst>
              <a:ext uri="{FF2B5EF4-FFF2-40B4-BE49-F238E27FC236}">
                <a16:creationId xmlns:a16="http://schemas.microsoft.com/office/drawing/2014/main" id="{5956B283-BD8B-CF2A-8D94-278CA6F449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211" y="5274514"/>
            <a:ext cx="1363867" cy="1262411"/>
          </a:xfrm>
          <a:prstGeom prst="rect">
            <a:avLst/>
          </a:prstGeom>
        </p:spPr>
      </p:pic>
    </p:spTree>
    <p:extLst>
      <p:ext uri="{BB962C8B-B14F-4D97-AF65-F5344CB8AC3E}">
        <p14:creationId xmlns:p14="http://schemas.microsoft.com/office/powerpoint/2010/main" val="1678370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4CB98-AE0B-B722-E5EA-C5C3D3800C20}"/>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F93FE68-6D55-1C40-654E-084D090D46F6}"/>
              </a:ext>
            </a:extLst>
          </p:cNvPr>
          <p:cNvSpPr/>
          <p:nvPr/>
        </p:nvSpPr>
        <p:spPr>
          <a:xfrm>
            <a:off x="-25709" y="6005015"/>
            <a:ext cx="7826991" cy="490269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BA4D534E-D758-EEDA-DA0B-8D96D621AA21}"/>
              </a:ext>
            </a:extLst>
          </p:cNvPr>
          <p:cNvSpPr>
            <a:spLocks noGrp="1"/>
          </p:cNvSpPr>
          <p:nvPr>
            <p:ph type="body" sz="quarter" idx="32"/>
          </p:nvPr>
        </p:nvSpPr>
        <p:spPr>
          <a:xfrm>
            <a:off x="179495" y="5930178"/>
            <a:ext cx="7586768" cy="2844621"/>
          </a:xfrm>
        </p:spPr>
        <p:txBody>
          <a:bodyPr/>
          <a:lstStyle/>
          <a:p>
            <a:pPr>
              <a:lnSpc>
                <a:spcPct val="100000"/>
              </a:lnSpc>
            </a:pPr>
            <a:r>
              <a:rPr lang="en-US" sz="2800" b="1" cap="all">
                <a:solidFill>
                  <a:schemeClr val="bg1"/>
                </a:solidFill>
                <a:latin typeface="Calibri"/>
                <a:cs typeface="Calibri"/>
              </a:rPr>
              <a:t>Scattered Hotel </a:t>
            </a:r>
            <a:r>
              <a:rPr lang="en-US" sz="2800" b="1" cap="all" err="1">
                <a:solidFill>
                  <a:schemeClr val="bg1"/>
                </a:solidFill>
                <a:latin typeface="Calibri"/>
                <a:cs typeface="Calibri"/>
              </a:rPr>
              <a:t>Jeruzalem Slóvenía</a:t>
            </a:r>
            <a:endParaRPr lang="sl-SI" sz="2800">
              <a:solidFill>
                <a:schemeClr val="bg1"/>
              </a:solidFill>
            </a:endParaRPr>
          </a:p>
          <a:p>
            <a:pPr>
              <a:lnSpc>
                <a:spcPct val="100000"/>
              </a:lnSpc>
            </a:pPr>
            <a:r>
              <a:rPr lang="en-US" sz="2000" b="1">
                <a:solidFill>
                  <a:schemeClr val="bg1"/>
                </a:solidFill>
                <a:latin typeface="Calibri"/>
                <a:cs typeface="Calibri"/>
              </a:rPr>
              <a:t>Flokkur: </a:t>
            </a:r>
            <a:r>
              <a:rPr lang="en-US" sz="2000">
                <a:solidFill>
                  <a:schemeClr val="bg1"/>
                </a:solidFill>
                <a:latin typeface="Calibri"/>
                <a:cs typeface="Calibri"/>
              </a:rPr>
              <a:t>Scattered Hotel</a:t>
            </a:r>
            <a:endParaRPr lang="en-US" sz="2000">
              <a:solidFill>
                <a:schemeClr val="bg1"/>
              </a:solidFill>
            </a:endParaRPr>
          </a:p>
          <a:p>
            <a:pPr>
              <a:lnSpc>
                <a:spcPct val="100000"/>
              </a:lnSpc>
            </a:pPr>
            <a:r>
              <a:rPr lang="en-US" sz="2000" b="1">
                <a:solidFill>
                  <a:schemeClr val="bg1"/>
                </a:solidFill>
                <a:latin typeface="Calibri"/>
                <a:cs typeface="Calibri"/>
              </a:rPr>
              <a:t>Staðsetning: </a:t>
            </a:r>
            <a:r>
              <a:rPr lang="en-US" sz="2000" err="1">
                <a:solidFill>
                  <a:schemeClr val="bg1"/>
                </a:solidFill>
                <a:latin typeface="Calibri"/>
                <a:cs typeface="Calibri"/>
              </a:rPr>
              <a:t>Jeruzalem </a:t>
            </a:r>
            <a:r>
              <a:rPr lang="en-US" sz="2000">
                <a:solidFill>
                  <a:schemeClr val="bg1"/>
                </a:solidFill>
                <a:latin typeface="Calibri"/>
                <a:cs typeface="Calibri"/>
              </a:rPr>
              <a:t>Slóvenía</a:t>
            </a:r>
            <a:endParaRPr lang="en-US" sz="2000">
              <a:solidFill>
                <a:schemeClr val="bg1"/>
              </a:solidFill>
            </a:endParaRPr>
          </a:p>
          <a:p>
            <a:pPr algn="l">
              <a:lnSpc>
                <a:spcPct val="100000"/>
              </a:lnSpc>
            </a:pPr>
            <a:r>
              <a:rPr lang="en-US" sz="2000" b="1" err="1">
                <a:solidFill>
                  <a:schemeClr val="bg1"/>
                </a:solidFill>
                <a:latin typeface="Calibri"/>
                <a:cs typeface="Calibri"/>
              </a:rPr>
              <a:t>Vefsíða:</a:t>
            </a:r>
            <a:r>
              <a:rPr lang="en-US" sz="2000" b="1">
                <a:solidFill>
                  <a:schemeClr val="bg1"/>
                </a:solidFill>
                <a:latin typeface="Calibri"/>
                <a:cs typeface="Calibri"/>
                <a:hlinkClick r:id="rId2">
                  <a:extLst>
                    <a:ext uri="{A12FA001-AC4F-418D-AE19-62706E023703}">
                      <ahyp:hlinkClr xmlns:ahyp="http://schemas.microsoft.com/office/drawing/2018/hyperlinkcolor" val="tx"/>
                    </a:ext>
                  </a:extLst>
                </a:hlinkClick>
              </a:rPr>
              <a:t>https://www.jeruzalem-slovenija.si/nastanitve/razprseni-hotel</a:t>
            </a:r>
            <a:endParaRPr lang="en-US" sz="2000">
              <a:solidFill>
                <a:schemeClr val="bg1"/>
              </a:solidFill>
            </a:endParaRPr>
          </a:p>
          <a:p>
            <a:pPr algn="l">
              <a:lnSpc>
                <a:spcPct val="100000"/>
              </a:lnSpc>
            </a:pPr>
            <a:endParaRPr lang="en-US" sz="1000">
              <a:solidFill>
                <a:schemeClr val="bg1"/>
              </a:solidFill>
            </a:endParaRPr>
          </a:p>
          <a:p>
            <a:pPr algn="l">
              <a:lnSpc>
                <a:spcPct val="100000"/>
              </a:lnSpc>
            </a:pPr>
            <a:r>
              <a:rPr lang="en-US" sz="2000" b="1">
                <a:solidFill>
                  <a:schemeClr val="bg1"/>
                </a:solidFill>
                <a:latin typeface="Calibri"/>
                <a:ea typeface="Open Sans"/>
                <a:cs typeface="Calibri"/>
              </a:rPr>
              <a:t>Hvað gerir þessa gistingu eftirminnilega!</a:t>
            </a:r>
            <a:endParaRPr lang="en-US" sz="2000" b="1">
              <a:solidFill>
                <a:schemeClr val="bg1"/>
              </a:solidFill>
            </a:endParaRPr>
          </a:p>
          <a:p>
            <a:pPr algn="l">
              <a:lnSpc>
                <a:spcPct val="100000"/>
              </a:lnSpc>
            </a:pPr>
            <a:r>
              <a:rPr lang="en-US">
                <a:solidFill>
                  <a:schemeClr val="bg1"/>
                </a:solidFill>
                <a:latin typeface="Calibri"/>
                <a:cs typeface="Calibri"/>
              </a:rPr>
              <a:t>Skjáldaða hótelgerðin býður upp á gistingu um allt áfangastaðinn </a:t>
            </a:r>
            <a:r>
              <a:rPr lang="en-US" err="1">
                <a:solidFill>
                  <a:schemeClr val="bg1"/>
                </a:solidFill>
                <a:latin typeface="Calibri"/>
                <a:cs typeface="Calibri"/>
              </a:rPr>
              <a:t>Jeruzalem </a:t>
            </a:r>
            <a:r>
              <a:rPr lang="en-US">
                <a:solidFill>
                  <a:schemeClr val="bg1"/>
                </a:solidFill>
                <a:latin typeface="Calibri"/>
                <a:cs typeface="Calibri"/>
              </a:rPr>
              <a:t>Slóvenía. Öll gisting hjá Skjáldaða hótelinu </a:t>
            </a:r>
            <a:r>
              <a:rPr lang="en-US" err="1">
                <a:solidFill>
                  <a:schemeClr val="bg1"/>
                </a:solidFill>
                <a:latin typeface="Calibri"/>
                <a:cs typeface="Calibri"/>
              </a:rPr>
              <a:t>Jeruzalem </a:t>
            </a:r>
            <a:r>
              <a:rPr lang="en-US">
                <a:solidFill>
                  <a:schemeClr val="bg1"/>
                </a:solidFill>
                <a:latin typeface="Calibri"/>
                <a:cs typeface="Calibri"/>
              </a:rPr>
              <a:t>Slóvenía er vottuð af svæðisbundnu samvörumerki </a:t>
            </a:r>
            <a:r>
              <a:rPr lang="en-US" err="1">
                <a:solidFill>
                  <a:schemeClr val="bg1"/>
                </a:solidFill>
                <a:latin typeface="Calibri"/>
                <a:cs typeface="Calibri"/>
              </a:rPr>
              <a:t>Jeruzalem </a:t>
            </a:r>
            <a:r>
              <a:rPr lang="en-US">
                <a:solidFill>
                  <a:schemeClr val="bg1"/>
                </a:solidFill>
                <a:latin typeface="Calibri"/>
                <a:cs typeface="Calibri"/>
              </a:rPr>
              <a:t>Slóvenía, sem táknar hæstu gæðastig tilboðsins. </a:t>
            </a:r>
          </a:p>
          <a:p>
            <a:pPr algn="l">
              <a:lnSpc>
                <a:spcPct val="100000"/>
              </a:lnSpc>
            </a:pPr>
            <a:endParaRPr lang="en-US">
              <a:solidFill>
                <a:schemeClr val="bg1"/>
              </a:solidFill>
              <a:latin typeface="Calibri"/>
              <a:cs typeface="Calibri"/>
            </a:endParaRPr>
          </a:p>
          <a:p>
            <a:pPr algn="l">
              <a:lnSpc>
                <a:spcPct val="100000"/>
              </a:lnSpc>
            </a:pPr>
            <a:r>
              <a:rPr lang="en-US">
                <a:solidFill>
                  <a:schemeClr val="bg1"/>
                </a:solidFill>
                <a:latin typeface="Calibri"/>
                <a:cs typeface="Calibri"/>
              </a:rPr>
              <a:t>Eftirfarandi tegundir gistingar eru í boði fyrir ógleymanlegar nætur og dvöl: sumarhús, íbúðir, ferðaþjónustubær, gistiheimili og herbergin í háskólaheimilum.</a:t>
            </a:r>
          </a:p>
          <a:p>
            <a:pPr algn="l">
              <a:lnSpc>
                <a:spcPct val="100000"/>
              </a:lnSpc>
            </a:pPr>
            <a:endParaRPr lang="en-US">
              <a:solidFill>
                <a:schemeClr val="bg1"/>
              </a:solidFill>
            </a:endParaRPr>
          </a:p>
          <a:p>
            <a:pPr algn="l">
              <a:lnSpc>
                <a:spcPct val="100000"/>
              </a:lnSpc>
            </a:pPr>
            <a:r>
              <a:rPr lang="en-US">
                <a:solidFill>
                  <a:schemeClr val="bg1"/>
                </a:solidFill>
                <a:latin typeface="Calibri"/>
                <a:cs typeface="Calibri"/>
              </a:rPr>
              <a:t>Sameiginlega vörumerkið </a:t>
            </a:r>
            <a:r>
              <a:rPr lang="en-US" err="1">
                <a:solidFill>
                  <a:schemeClr val="bg1"/>
                </a:solidFill>
                <a:latin typeface="Calibri"/>
                <a:cs typeface="Calibri"/>
              </a:rPr>
              <a:t>Jeruzalem </a:t>
            </a:r>
            <a:r>
              <a:rPr lang="en-US">
                <a:solidFill>
                  <a:schemeClr val="bg1"/>
                </a:solidFill>
                <a:latin typeface="Calibri"/>
                <a:cs typeface="Calibri"/>
              </a:rPr>
              <a:t>Slovenia táknar hæstu gæði staðbundinna afurða, matvæla og drykkja, handverks, gistingar, opinberra viðburða, vínrúma og ferðaupplifana.</a:t>
            </a:r>
            <a:endParaRPr lang="en-US"/>
          </a:p>
          <a:p>
            <a:pPr algn="l">
              <a:lnSpc>
                <a:spcPct val="100000"/>
              </a:lnSpc>
            </a:pPr>
            <a:endParaRPr lang="en-US">
              <a:solidFill>
                <a:schemeClr val="bg1"/>
              </a:solidFill>
            </a:endParaRPr>
          </a:p>
          <a:p>
            <a:pPr>
              <a:lnSpc>
                <a:spcPct val="100000"/>
              </a:lnSpc>
            </a:pPr>
            <a:endParaRPr lang="en-GB" sz="2000">
              <a:solidFill>
                <a:schemeClr val="bg1"/>
              </a:solidFill>
            </a:endParaRP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B700EE12-AB06-BF60-697B-F45481EAF937}"/>
              </a:ext>
            </a:extLst>
          </p:cNvPr>
          <p:cNvSpPr>
            <a:spLocks noGrp="1"/>
          </p:cNvSpPr>
          <p:nvPr>
            <p:ph type="body" sz="quarter" idx="35"/>
          </p:nvPr>
        </p:nvSpPr>
        <p:spPr>
          <a:xfrm>
            <a:off x="294777" y="5453856"/>
            <a:ext cx="3206079" cy="1049221"/>
          </a:xfrm>
        </p:spPr>
        <p:txBody>
          <a:bodyPr/>
          <a:lstStyle/>
          <a:p>
            <a:r>
              <a:rPr lang="en-US" sz="4400" b="1">
                <a:latin typeface="Calibri"/>
                <a:ea typeface="Open Sans"/>
                <a:cs typeface="Calibri"/>
              </a:rPr>
              <a:t>SLÓVENÍU</a:t>
            </a:r>
            <a:endParaRPr lang="en-US" sz="4400" b="1"/>
          </a:p>
        </p:txBody>
      </p:sp>
      <p:sp>
        <p:nvSpPr>
          <p:cNvPr id="3" name="Text Placeholder 2">
            <a:extLst>
              <a:ext uri="{FF2B5EF4-FFF2-40B4-BE49-F238E27FC236}">
                <a16:creationId xmlns:a16="http://schemas.microsoft.com/office/drawing/2014/main" id="{EE786351-6C4F-1BDD-20EE-C11DBD968669}"/>
              </a:ext>
            </a:extLst>
          </p:cNvPr>
          <p:cNvSpPr>
            <a:spLocks noGrp="1"/>
          </p:cNvSpPr>
          <p:nvPr>
            <p:ph type="body" sz="quarter" idx="36"/>
          </p:nvPr>
        </p:nvSpPr>
        <p:spPr>
          <a:xfrm>
            <a:off x="27624" y="4728524"/>
            <a:ext cx="3932166" cy="518182"/>
          </a:xfrm>
        </p:spPr>
        <p:txBody>
          <a:bodyPr/>
          <a:lstStyle/>
          <a:p>
            <a:r>
              <a:rPr lang="en-US" sz="3200" b="0" cap="all" dirty="0" err="1"/>
              <a:t>Eignarform</a:t>
            </a:r>
            <a:endParaRPr lang="en-US" sz="3200" b="0" cap="all" dirty="0"/>
          </a:p>
        </p:txBody>
      </p:sp>
      <p:sp>
        <p:nvSpPr>
          <p:cNvPr id="16" name="Slide Number Placeholder 15">
            <a:extLst>
              <a:ext uri="{FF2B5EF4-FFF2-40B4-BE49-F238E27FC236}">
                <a16:creationId xmlns:a16="http://schemas.microsoft.com/office/drawing/2014/main" id="{4D9D4E08-46E8-FC07-7233-4E365AE02349}"/>
              </a:ext>
            </a:extLst>
          </p:cNvPr>
          <p:cNvSpPr>
            <a:spLocks noGrp="1"/>
          </p:cNvSpPr>
          <p:nvPr>
            <p:ph type="sldNum" sz="quarter" idx="4"/>
          </p:nvPr>
        </p:nvSpPr>
        <p:spPr/>
        <p:txBody>
          <a:bodyPr/>
          <a:lstStyle/>
          <a:p>
            <a:fld id="{9C527BFA-2C0E-4CEC-B6A5-913A56FEF4B4}" type="slidenum">
              <a:rPr lang="fr-CA" smtClean="0"/>
              <a:t>50</a:t>
            </a:fld>
            <a:endParaRPr lang="fr-CA"/>
          </a:p>
        </p:txBody>
      </p:sp>
      <p:sp>
        <p:nvSpPr>
          <p:cNvPr id="4" name="Text Placeholder 3">
            <a:extLst>
              <a:ext uri="{FF2B5EF4-FFF2-40B4-BE49-F238E27FC236}">
                <a16:creationId xmlns:a16="http://schemas.microsoft.com/office/drawing/2014/main" id="{FB294A7F-F19B-793E-2A9D-4A68E2A4D93A}"/>
              </a:ext>
            </a:extLst>
          </p:cNvPr>
          <p:cNvSpPr>
            <a:spLocks noGrp="1"/>
          </p:cNvSpPr>
          <p:nvPr>
            <p:ph type="body" sz="quarter" idx="65"/>
          </p:nvPr>
        </p:nvSpPr>
        <p:spPr/>
        <p:txBody>
          <a:bodyPr/>
          <a:lstStyle/>
          <a:p>
            <a:r>
              <a:rPr lang="en-GB">
                <a:latin typeface="Calibri"/>
                <a:cs typeface="Calibri"/>
              </a:rPr>
              <a:t>Mynd: Scattered Hotel, </a:t>
            </a:r>
            <a:r>
              <a:rPr lang="en-GB" err="1">
                <a:latin typeface="Calibri"/>
                <a:cs typeface="Calibri"/>
              </a:rPr>
              <a:t>Jeruzalem</a:t>
            </a:r>
            <a:r>
              <a:rPr lang="en-GB">
                <a:latin typeface="Calibri"/>
                <a:cs typeface="Calibri"/>
              </a:rPr>
              <a:t>, Slóvenía</a:t>
            </a:r>
            <a:endParaRPr lang="en-GB"/>
          </a:p>
        </p:txBody>
      </p:sp>
      <p:sp>
        <p:nvSpPr>
          <p:cNvPr id="10" name="Text Placeholder 2">
            <a:extLst>
              <a:ext uri="{FF2B5EF4-FFF2-40B4-BE49-F238E27FC236}">
                <a16:creationId xmlns:a16="http://schemas.microsoft.com/office/drawing/2014/main" id="{BB2AC0CD-4BED-5813-2CF7-7EC6685B8EBA}"/>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err="1">
                <a:latin typeface="Aharoni" panose="02010803020104030203" pitchFamily="2" charset="-79"/>
                <a:cs typeface="Aharoni" panose="02010803020104030203" pitchFamily="2" charset="-79"/>
              </a:rPr>
              <a:t>dæmi</a:t>
            </a:r>
            <a:endParaRPr lang="en-US" b="0" dirty="0">
              <a:latin typeface="Aharoni" panose="02010803020104030203" pitchFamily="2" charset="-79"/>
              <a:cs typeface="Aharoni" panose="02010803020104030203" pitchFamily="2" charset="-79"/>
            </a:endParaRPr>
          </a:p>
        </p:txBody>
      </p:sp>
      <p:sp>
        <p:nvSpPr>
          <p:cNvPr id="25" name="TextBox 24">
            <a:extLst>
              <a:ext uri="{FF2B5EF4-FFF2-40B4-BE49-F238E27FC236}">
                <a16:creationId xmlns:a16="http://schemas.microsoft.com/office/drawing/2014/main" id="{41C9043D-9F1A-9B49-3A7B-67FFF355DB1D}"/>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pic>
        <p:nvPicPr>
          <p:cNvPr id="11" name="Picture Placeholder 10" descr="Slika, ki vsebuje besede pokrajina, trava, drevo, gora&#10;&#10;Opis je samodejno ustvarjen">
            <a:extLst>
              <a:ext uri="{FF2B5EF4-FFF2-40B4-BE49-F238E27FC236}">
                <a16:creationId xmlns:a16="http://schemas.microsoft.com/office/drawing/2014/main" id="{2E3A52C2-7133-4159-BBFB-3E3C43B10E60}"/>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rcRect/>
          <a:stretch>
            <a:fillRect/>
          </a:stretch>
        </p:blipFill>
        <p:spPr>
          <a:xfrm>
            <a:off x="0" y="406753"/>
            <a:ext cx="7001712" cy="4003099"/>
          </a:xfrm>
        </p:spPr>
      </p:pic>
      <p:pic>
        <p:nvPicPr>
          <p:cNvPr id="8" name="Graphic 5" descr="Badge 7 with solid fill">
            <a:extLst>
              <a:ext uri="{FF2B5EF4-FFF2-40B4-BE49-F238E27FC236}">
                <a16:creationId xmlns:a16="http://schemas.microsoft.com/office/drawing/2014/main" id="{2B34F188-AB24-1992-54D2-33125FBC8E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9790" y="4453137"/>
            <a:ext cx="1440000" cy="1440000"/>
          </a:xfrm>
          <a:prstGeom prst="rect">
            <a:avLst/>
          </a:prstGeom>
        </p:spPr>
      </p:pic>
    </p:spTree>
    <p:extLst>
      <p:ext uri="{BB962C8B-B14F-4D97-AF65-F5344CB8AC3E}">
        <p14:creationId xmlns:p14="http://schemas.microsoft.com/office/powerpoint/2010/main" val="12218650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1333C-1543-4549-7C10-84D825578E3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E045B72-749E-C072-4B93-CB57FB95CCF7}"/>
              </a:ext>
            </a:extLst>
          </p:cNvPr>
          <p:cNvSpPr>
            <a:spLocks noGrp="1"/>
          </p:cNvSpPr>
          <p:nvPr>
            <p:ph type="body" sz="quarter" idx="32"/>
          </p:nvPr>
        </p:nvSpPr>
        <p:spPr>
          <a:xfrm>
            <a:off x="3880396" y="469072"/>
            <a:ext cx="3270634" cy="4069540"/>
          </a:xfrm>
        </p:spPr>
        <p:txBody>
          <a:bodyPr/>
          <a:lstStyle/>
          <a:p>
            <a:pPr>
              <a:lnSpc>
                <a:spcPct val="100000"/>
              </a:lnSpc>
            </a:pPr>
            <a:r>
              <a:rPr lang="en-US">
                <a:latin typeface="Calibri"/>
                <a:ea typeface="Open Sans"/>
                <a:cs typeface="Calibri"/>
              </a:rPr>
              <a:t>Í tilraun til að tengja svæðið milli Drava-árinnar og fjallanna var sýnilegðarverkefni sett á laggirnar til að táknrænt sameina gististaði undir einu, en dreifðu, hótelþaki.</a:t>
            </a:r>
            <a:endParaRPr lang="sl-SI"/>
          </a:p>
          <a:p>
            <a:pPr>
              <a:lnSpc>
                <a:spcPct val="100000"/>
              </a:lnSpc>
            </a:pPr>
            <a:endParaRPr lang="en-US"/>
          </a:p>
          <a:p>
            <a:pPr>
              <a:lnSpc>
                <a:spcPct val="100000"/>
              </a:lnSpc>
            </a:pPr>
            <a:r>
              <a:rPr lang="en-US">
                <a:latin typeface="Calibri"/>
                <a:ea typeface="Open Sans"/>
                <a:cs typeface="Calibri"/>
              </a:rPr>
              <a:t>Þróun sameiginlegs vörumerkis, Scattered Hotel </a:t>
            </a:r>
            <a:r>
              <a:rPr lang="en-US" err="1">
                <a:latin typeface="Calibri"/>
                <a:ea typeface="Open Sans"/>
                <a:cs typeface="Calibri"/>
              </a:rPr>
              <a:t>Jeruzalem </a:t>
            </a:r>
            <a:r>
              <a:rPr lang="en-US">
                <a:latin typeface="Calibri"/>
                <a:ea typeface="Open Sans"/>
                <a:cs typeface="Calibri"/>
              </a:rPr>
              <a:t>Slovenia, og aukning gistirýmis, sem nú skortir og svæðið er ekki nægilega sýnilegt, voru helstu markmið umsóknarinnar í útboði EAFRD innan </a:t>
            </a:r>
            <a:r>
              <a:rPr lang="en-US" err="1">
                <a:latin typeface="Calibri"/>
                <a:ea typeface="Open Sans"/>
                <a:cs typeface="Calibri"/>
              </a:rPr>
              <a:t>þróunarverkefna</a:t>
            </a:r>
            <a:r>
              <a:rPr lang="en-US">
                <a:latin typeface="Calibri"/>
                <a:ea typeface="Open Sans"/>
                <a:cs typeface="Calibri"/>
              </a:rPr>
              <a:t> fyrir dreifbýli. Aðal samstarfsaðili er Rannsóknar- og þróunarmiðstöð </a:t>
            </a:r>
            <a:r>
              <a:rPr lang="en-US" err="1">
                <a:latin typeface="Calibri"/>
                <a:ea typeface="Open Sans"/>
                <a:cs typeface="Calibri"/>
              </a:rPr>
              <a:t>Ormož </a:t>
            </a:r>
            <a:r>
              <a:rPr lang="en-US">
                <a:latin typeface="Calibri"/>
                <a:ea typeface="Open Sans"/>
                <a:cs typeface="Calibri"/>
              </a:rPr>
              <a:t>(RRC </a:t>
            </a:r>
            <a:r>
              <a:rPr lang="en-US" err="1">
                <a:latin typeface="Calibri"/>
                <a:ea typeface="Open Sans"/>
                <a:cs typeface="Calibri"/>
              </a:rPr>
              <a:t>Ormož</a:t>
            </a:r>
            <a:r>
              <a:rPr lang="en-US">
                <a:latin typeface="Calibri"/>
                <a:ea typeface="Open Sans"/>
                <a:cs typeface="Calibri"/>
              </a:rPr>
              <a:t>), en aðrir samstarfsaðilar eru Ferðamálastofnunin og sveitarfélögin </a:t>
            </a:r>
            <a:r>
              <a:rPr lang="en-US" err="1">
                <a:latin typeface="Calibri"/>
                <a:ea typeface="Open Sans"/>
                <a:cs typeface="Calibri"/>
              </a:rPr>
              <a:t>Ormož</a:t>
            </a:r>
            <a:r>
              <a:rPr lang="en-US">
                <a:latin typeface="Calibri"/>
                <a:ea typeface="Open Sans"/>
                <a:cs typeface="Calibri"/>
              </a:rPr>
              <a:t>, </a:t>
            </a:r>
            <a:r>
              <a:rPr lang="en-US" err="1">
                <a:latin typeface="Calibri"/>
                <a:ea typeface="Open Sans"/>
                <a:cs typeface="Calibri"/>
              </a:rPr>
              <a:t>Sveti Tomaž </a:t>
            </a:r>
            <a:r>
              <a:rPr lang="en-US">
                <a:latin typeface="Calibri"/>
                <a:ea typeface="Open Sans"/>
                <a:cs typeface="Calibri"/>
              </a:rPr>
              <a:t>og </a:t>
            </a:r>
            <a:r>
              <a:rPr lang="en-US" err="1">
                <a:latin typeface="Calibri"/>
                <a:ea typeface="Open Sans"/>
                <a:cs typeface="Calibri"/>
              </a:rPr>
              <a:t>Središče ob Dravi</a:t>
            </a:r>
            <a:r>
              <a:rPr lang="en-US">
                <a:latin typeface="Calibri"/>
                <a:ea typeface="Open Sans"/>
                <a:cs typeface="Calibri"/>
              </a:rPr>
              <a:t>. Verkefnið er áætlað rétt undir 73.000 evrum, þar af eru 42.000 evrur evrópsk fjármagn.</a:t>
            </a:r>
            <a:endParaRPr lang="en-US"/>
          </a:p>
          <a:p>
            <a:pPr>
              <a:lnSpc>
                <a:spcPct val="100000"/>
              </a:lnSpc>
            </a:pPr>
            <a:endParaRPr lang="en-US">
              <a:ea typeface="Open Sans"/>
            </a:endParaRPr>
          </a:p>
          <a:p>
            <a:pPr>
              <a:lnSpc>
                <a:spcPct val="100000"/>
              </a:lnSpc>
            </a:pPr>
            <a:endParaRPr lang="en-US">
              <a:ea typeface="Open Sans"/>
            </a:endParaRPr>
          </a:p>
        </p:txBody>
      </p:sp>
      <p:sp>
        <p:nvSpPr>
          <p:cNvPr id="12" name="Text Placeholder 11">
            <a:extLst>
              <a:ext uri="{FF2B5EF4-FFF2-40B4-BE49-F238E27FC236}">
                <a16:creationId xmlns:a16="http://schemas.microsoft.com/office/drawing/2014/main" id="{3F5548BB-2928-2DE6-A653-2E9491D21FB1}"/>
              </a:ext>
            </a:extLst>
          </p:cNvPr>
          <p:cNvSpPr>
            <a:spLocks noGrp="1"/>
          </p:cNvSpPr>
          <p:nvPr>
            <p:ph type="body" sz="quarter" idx="36"/>
          </p:nvPr>
        </p:nvSpPr>
        <p:spPr>
          <a:xfrm>
            <a:off x="264927" y="1299463"/>
            <a:ext cx="3141465" cy="385564"/>
          </a:xfrm>
        </p:spPr>
        <p:txBody>
          <a:bodyPr/>
          <a:lstStyle/>
          <a:p>
            <a:r>
              <a:rPr lang="en-US"/>
              <a:t>ÁSKORUN</a:t>
            </a:r>
          </a:p>
        </p:txBody>
      </p:sp>
      <p:sp>
        <p:nvSpPr>
          <p:cNvPr id="14" name="Text Placeholder 13">
            <a:extLst>
              <a:ext uri="{FF2B5EF4-FFF2-40B4-BE49-F238E27FC236}">
                <a16:creationId xmlns:a16="http://schemas.microsoft.com/office/drawing/2014/main" id="{36B4D837-87FB-6728-438E-3FB207AC2584}"/>
              </a:ext>
            </a:extLst>
          </p:cNvPr>
          <p:cNvSpPr>
            <a:spLocks noGrp="1"/>
          </p:cNvSpPr>
          <p:nvPr>
            <p:ph type="body" sz="quarter" idx="40"/>
          </p:nvPr>
        </p:nvSpPr>
        <p:spPr/>
        <p:txBody>
          <a:bodyPr/>
          <a:lstStyle/>
          <a:p>
            <a:r>
              <a:rPr lang="en-US"/>
              <a:t>"Að ferðast – það skilur þig eftir orðlausan, síðan gerir það þig að sögumanni." — Ibn Battuta</a:t>
            </a:r>
          </a:p>
        </p:txBody>
      </p:sp>
      <p:sp>
        <p:nvSpPr>
          <p:cNvPr id="2" name="Text Placeholder 1">
            <a:extLst>
              <a:ext uri="{FF2B5EF4-FFF2-40B4-BE49-F238E27FC236}">
                <a16:creationId xmlns:a16="http://schemas.microsoft.com/office/drawing/2014/main" id="{DB4188CA-E1FE-FD13-A9F4-507380CEC927}"/>
              </a:ext>
            </a:extLst>
          </p:cNvPr>
          <p:cNvSpPr>
            <a:spLocks noGrp="1"/>
          </p:cNvSpPr>
          <p:nvPr>
            <p:ph type="body" sz="quarter" idx="65"/>
          </p:nvPr>
        </p:nvSpPr>
        <p:spPr/>
        <p:txBody>
          <a:bodyPr/>
          <a:lstStyle/>
          <a:p>
            <a:r>
              <a:rPr lang="en-GB">
                <a:latin typeface="Calibri"/>
                <a:cs typeface="Calibri"/>
              </a:rPr>
              <a:t>Mynd: Scattered hotel </a:t>
            </a:r>
            <a:r>
              <a:rPr lang="en-GB" err="1">
                <a:latin typeface="Calibri"/>
                <a:cs typeface="Calibri"/>
              </a:rPr>
              <a:t>Jeruzalem</a:t>
            </a:r>
            <a:r>
              <a:rPr lang="en-GB">
                <a:latin typeface="Calibri"/>
                <a:cs typeface="Calibri"/>
              </a:rPr>
              <a:t>, Slóvenía</a:t>
            </a:r>
            <a:endParaRPr lang="fr-FR"/>
          </a:p>
        </p:txBody>
      </p:sp>
      <p:sp>
        <p:nvSpPr>
          <p:cNvPr id="18" name="Freeform 17">
            <a:extLst>
              <a:ext uri="{FF2B5EF4-FFF2-40B4-BE49-F238E27FC236}">
                <a16:creationId xmlns:a16="http://schemas.microsoft.com/office/drawing/2014/main" id="{03244E88-1193-2109-6524-5D2EB56DE34D}"/>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A5F6CC7B-6FF4-FC89-D3A8-A8F3281F894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51</a:t>
            </a:fld>
            <a:endParaRPr lang="fr-CA"/>
          </a:p>
        </p:txBody>
      </p:sp>
      <p:grpSp>
        <p:nvGrpSpPr>
          <p:cNvPr id="4" name="Group 3">
            <a:extLst>
              <a:ext uri="{FF2B5EF4-FFF2-40B4-BE49-F238E27FC236}">
                <a16:creationId xmlns:a16="http://schemas.microsoft.com/office/drawing/2014/main" id="{4869DEC0-5DE9-B1F4-1B9C-A0E69ABDB774}"/>
              </a:ext>
            </a:extLst>
          </p:cNvPr>
          <p:cNvGrpSpPr/>
          <p:nvPr/>
        </p:nvGrpSpPr>
        <p:grpSpPr>
          <a:xfrm>
            <a:off x="147916" y="501044"/>
            <a:ext cx="953258" cy="797926"/>
            <a:chOff x="8130434" y="5055580"/>
            <a:chExt cx="1018347" cy="1051755"/>
          </a:xfrm>
          <a:solidFill>
            <a:schemeClr val="bg1"/>
          </a:solidFill>
        </p:grpSpPr>
        <p:grpSp>
          <p:nvGrpSpPr>
            <p:cNvPr id="5" name="Graphic 2">
              <a:extLst>
                <a:ext uri="{FF2B5EF4-FFF2-40B4-BE49-F238E27FC236}">
                  <a16:creationId xmlns:a16="http://schemas.microsoft.com/office/drawing/2014/main" id="{8431E35B-383F-DFE8-6776-B989BB68FF9B}"/>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7E31032C-646F-251F-7A63-ED1F5E0C1F48}"/>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grp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2298AA76-338C-3759-295E-06C6795D036B}"/>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grp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915F4FA6-2A98-6573-5043-C49498629820}"/>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grpFill/>
              <a:ln w="3834" cap="flat">
                <a:noFill/>
                <a:prstDash val="solid"/>
                <a:miter/>
              </a:ln>
            </p:spPr>
            <p:txBody>
              <a:bodyPr rtlCol="0" anchor="ctr"/>
              <a:lstStyle/>
              <a:p>
                <a:endParaRPr lang="en-US"/>
              </a:p>
            </p:txBody>
          </p:sp>
        </p:grpSp>
        <p:sp>
          <p:nvSpPr>
            <p:cNvPr id="6" name="Freeform 289">
              <a:extLst>
                <a:ext uri="{FF2B5EF4-FFF2-40B4-BE49-F238E27FC236}">
                  <a16:creationId xmlns:a16="http://schemas.microsoft.com/office/drawing/2014/main" id="{84D16250-C350-C5D8-1B7B-3BE77F3CFD51}"/>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10408E4C-35B9-B29F-7DD4-15524C4310D8}"/>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9" name="Freeform 291">
              <a:extLst>
                <a:ext uri="{FF2B5EF4-FFF2-40B4-BE49-F238E27FC236}">
                  <a16:creationId xmlns:a16="http://schemas.microsoft.com/office/drawing/2014/main" id="{C1B4934A-6577-B59F-4684-B574018179F5}"/>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10" name="Freeform 292">
              <a:extLst>
                <a:ext uri="{FF2B5EF4-FFF2-40B4-BE49-F238E27FC236}">
                  <a16:creationId xmlns:a16="http://schemas.microsoft.com/office/drawing/2014/main" id="{EAD21C55-AC49-84DF-71A6-F81672997AC5}"/>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3" name="Freeform 293">
              <a:extLst>
                <a:ext uri="{FF2B5EF4-FFF2-40B4-BE49-F238E27FC236}">
                  <a16:creationId xmlns:a16="http://schemas.microsoft.com/office/drawing/2014/main" id="{45E4E3C7-612A-EB3B-C391-8FAF182AC3AE}"/>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5" name="Freeform 294">
              <a:extLst>
                <a:ext uri="{FF2B5EF4-FFF2-40B4-BE49-F238E27FC236}">
                  <a16:creationId xmlns:a16="http://schemas.microsoft.com/office/drawing/2014/main" id="{C5FFF8EA-C039-C9D0-59B0-1B637E0358F8}"/>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7" name="Freeform 295">
              <a:extLst>
                <a:ext uri="{FF2B5EF4-FFF2-40B4-BE49-F238E27FC236}">
                  <a16:creationId xmlns:a16="http://schemas.microsoft.com/office/drawing/2014/main" id="{B7982A77-4BC2-E78B-062F-0C2418F84879}"/>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9" name="Freeform 296">
              <a:extLst>
                <a:ext uri="{FF2B5EF4-FFF2-40B4-BE49-F238E27FC236}">
                  <a16:creationId xmlns:a16="http://schemas.microsoft.com/office/drawing/2014/main" id="{3257EF33-500A-5C7A-F0F9-2E69D2B56595}"/>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600A8815-2011-4999-B068-41056A83966B}"/>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8CE955C9-7EF3-6B33-76D0-2A02E15CBCF3}"/>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E306BC19-246B-3D0B-3A06-46334E9D8AF5}"/>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sp>
        <p:nvSpPr>
          <p:cNvPr id="27" name="Text Placeholder 26">
            <a:extLst>
              <a:ext uri="{FF2B5EF4-FFF2-40B4-BE49-F238E27FC236}">
                <a16:creationId xmlns:a16="http://schemas.microsoft.com/office/drawing/2014/main" id="{C37173D8-ED51-FF9E-94B5-2D4CEFD9D162}"/>
              </a:ext>
            </a:extLst>
          </p:cNvPr>
          <p:cNvSpPr>
            <a:spLocks noGrp="1"/>
          </p:cNvSpPr>
          <p:nvPr>
            <p:ph type="body" sz="quarter" idx="35"/>
          </p:nvPr>
        </p:nvSpPr>
        <p:spPr>
          <a:xfrm>
            <a:off x="316034" y="1973195"/>
            <a:ext cx="3270633" cy="1049221"/>
          </a:xfrm>
        </p:spPr>
        <p:txBody>
          <a:bodyPr/>
          <a:lstStyle/>
          <a:p>
            <a:r>
              <a:rPr lang="en-GB" sz="2800" cap="all" dirty="0" err="1">
                <a:latin typeface="Calibri"/>
                <a:ea typeface="Open Sans"/>
                <a:cs typeface="Calibri"/>
              </a:rPr>
              <a:t>Samhæfing</a:t>
            </a:r>
            <a:r>
              <a:rPr lang="en-GB" sz="2800" cap="all" dirty="0">
                <a:latin typeface="Calibri"/>
                <a:ea typeface="Open Sans"/>
                <a:cs typeface="Calibri"/>
              </a:rPr>
              <a:t> </a:t>
            </a:r>
            <a:r>
              <a:rPr lang="en-GB" sz="2800" cap="all" dirty="0" err="1">
                <a:latin typeface="Calibri"/>
                <a:ea typeface="Open Sans"/>
                <a:cs typeface="Calibri"/>
              </a:rPr>
              <a:t>þjónustuveitenda</a:t>
            </a:r>
            <a:endParaRPr lang="sl-SI" dirty="0"/>
          </a:p>
        </p:txBody>
      </p:sp>
      <p:pic>
        <p:nvPicPr>
          <p:cNvPr id="30" name="Picture Placeholder 29" descr="Slika, ki vsebuje besede na prostem, nebo, trava, rastlina&#10;&#10;Opis je samodejno ustvarjen">
            <a:extLst>
              <a:ext uri="{FF2B5EF4-FFF2-40B4-BE49-F238E27FC236}">
                <a16:creationId xmlns:a16="http://schemas.microsoft.com/office/drawing/2014/main" id="{8966A78F-601C-457C-8CBE-C3081DFD69C1}"/>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a:xfrm>
            <a:off x="0" y="4722784"/>
            <a:ext cx="3686400" cy="5486854"/>
          </a:xfrm>
        </p:spPr>
      </p:pic>
    </p:spTree>
    <p:extLst>
      <p:ext uri="{BB962C8B-B14F-4D97-AF65-F5344CB8AC3E}">
        <p14:creationId xmlns:p14="http://schemas.microsoft.com/office/powerpoint/2010/main" val="374249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C738F-D340-8445-631D-A7ACA72C0F8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004E0B3-944E-3F05-DE57-ED635786647F}"/>
              </a:ext>
            </a:extLst>
          </p:cNvPr>
          <p:cNvSpPr>
            <a:spLocks noGrp="1"/>
          </p:cNvSpPr>
          <p:nvPr>
            <p:ph type="body" sz="quarter" idx="58"/>
          </p:nvPr>
        </p:nvSpPr>
        <p:spPr>
          <a:xfrm>
            <a:off x="1142245" y="493683"/>
            <a:ext cx="6321874" cy="355435"/>
          </a:xfrm>
        </p:spPr>
        <p:txBody>
          <a:bodyPr/>
          <a:lstStyle/>
          <a:p>
            <a:pPr>
              <a:lnSpc>
                <a:spcPct val="100000"/>
              </a:lnSpc>
            </a:pPr>
            <a:r>
              <a:rPr lang="en-GB" sz="2800">
                <a:latin typeface="Calibri"/>
                <a:ea typeface="Calibri"/>
                <a:cs typeface="Calibri"/>
              </a:rPr>
              <a:t>Lausn</a:t>
            </a:r>
          </a:p>
          <a:p>
            <a:pPr>
              <a:lnSpc>
                <a:spcPct val="100000"/>
              </a:lnSpc>
            </a:pPr>
            <a:r>
              <a:rPr lang="en-IE" sz="1600" b="0" cap="all">
                <a:latin typeface="Calibri"/>
                <a:cs typeface="Calibri"/>
              </a:rPr>
              <a:t>Móttökurekstrar</a:t>
            </a:r>
            <a:endParaRPr lang="en-GB" sz="1600"/>
          </a:p>
        </p:txBody>
      </p:sp>
      <p:sp>
        <p:nvSpPr>
          <p:cNvPr id="3" name="Text Placeholder 2">
            <a:extLst>
              <a:ext uri="{FF2B5EF4-FFF2-40B4-BE49-F238E27FC236}">
                <a16:creationId xmlns:a16="http://schemas.microsoft.com/office/drawing/2014/main" id="{C5DF63FB-98D2-C05E-3F60-E1311236F301}"/>
              </a:ext>
            </a:extLst>
          </p:cNvPr>
          <p:cNvSpPr>
            <a:spLocks noGrp="1"/>
          </p:cNvSpPr>
          <p:nvPr>
            <p:ph type="body" sz="quarter" idx="32"/>
          </p:nvPr>
        </p:nvSpPr>
        <p:spPr>
          <a:xfrm>
            <a:off x="186212" y="1419737"/>
            <a:ext cx="7037951" cy="2798453"/>
          </a:xfrm>
        </p:spPr>
        <p:txBody>
          <a:bodyPr/>
          <a:lstStyle/>
          <a:p>
            <a:r>
              <a:rPr lang="en-US" sz="1400" err="1">
                <a:solidFill>
                  <a:schemeClr val="tx1">
                    <a:lumMod val="75000"/>
                    <a:lumOff val="25000"/>
                  </a:schemeClr>
                </a:solidFill>
                <a:latin typeface="Calibri"/>
                <a:ea typeface="Open Sans"/>
                <a:cs typeface="Calibri"/>
              </a:rPr>
              <a:t>Félag </a:t>
            </a:r>
            <a:r>
              <a:rPr lang="en-US" sz="1400">
                <a:solidFill>
                  <a:schemeClr val="tx1">
                    <a:lumMod val="75000"/>
                    <a:lumOff val="25000"/>
                  </a:schemeClr>
                </a:solidFill>
                <a:latin typeface="Calibri"/>
                <a:ea typeface="Open Sans"/>
                <a:cs typeface="Calibri"/>
              </a:rPr>
              <a:t>ferðaþjónustu, menningar og íþrótta í</a:t>
            </a:r>
            <a:r>
              <a:rPr lang="en-US" sz="1400" err="1">
                <a:solidFill>
                  <a:schemeClr val="tx1">
                    <a:lumMod val="75000"/>
                    <a:lumOff val="25000"/>
                  </a:schemeClr>
                </a:solidFill>
                <a:latin typeface="Calibri"/>
                <a:ea typeface="Open Sans"/>
                <a:cs typeface="Calibri"/>
              </a:rPr>
              <a:t> Ormož skipulagði </a:t>
            </a:r>
            <a:r>
              <a:rPr lang="en-US" sz="1400">
                <a:solidFill>
                  <a:schemeClr val="tx1">
                    <a:lumMod val="75000"/>
                    <a:lumOff val="25000"/>
                  </a:schemeClr>
                </a:solidFill>
                <a:latin typeface="Calibri"/>
                <a:ea typeface="Open Sans"/>
                <a:cs typeface="Calibri"/>
              </a:rPr>
              <a:t>fjölda vinnustofa fyrir þjónustuveitendur, þar sem þeim var kynnt efni verkefnisins og skyldur þeirra. Flestir þeirra voru að velta fyrir sér hvernig móttakan myndi virka. Þeir ákváðu að miðlæga móttakan yrði í Ferðamálaráðgjöfinni þeirra, sem starfar í húsnæði Ormož-kastalans.</a:t>
            </a:r>
            <a:endParaRPr lang="sl-SI">
              <a:solidFill>
                <a:schemeClr val="tx1">
                  <a:lumMod val="75000"/>
                  <a:lumOff val="25000"/>
                </a:schemeClr>
              </a:solidFill>
            </a:endParaRPr>
          </a:p>
          <a:p>
            <a:endParaRPr lang="en-US" sz="1400">
              <a:solidFill>
                <a:schemeClr val="tx1">
                  <a:lumMod val="75000"/>
                  <a:lumOff val="25000"/>
                </a:schemeClr>
              </a:solidFill>
            </a:endParaRPr>
          </a:p>
          <a:p>
            <a:endParaRPr lang="en-US" sz="1400">
              <a:solidFill>
                <a:schemeClr val="tx1">
                  <a:lumMod val="75000"/>
                  <a:lumOff val="25000"/>
                </a:schemeClr>
              </a:solidFill>
            </a:endParaRPr>
          </a:p>
          <a:p>
            <a:endParaRPr lang="en-US" sz="1400">
              <a:solidFill>
                <a:schemeClr val="tx1">
                  <a:lumMod val="75000"/>
                  <a:lumOff val="25000"/>
                </a:schemeClr>
              </a:solidFill>
            </a:endParaRPr>
          </a:p>
          <a:p>
            <a:endParaRPr lang="en-IE" sz="1400">
              <a:solidFill>
                <a:schemeClr val="tx1">
                  <a:lumMod val="75000"/>
                  <a:lumOff val="25000"/>
                </a:schemeClr>
              </a:solidFill>
            </a:endParaRPr>
          </a:p>
        </p:txBody>
      </p:sp>
      <p:sp>
        <p:nvSpPr>
          <p:cNvPr id="5" name="Text Placeholder 4">
            <a:extLst>
              <a:ext uri="{FF2B5EF4-FFF2-40B4-BE49-F238E27FC236}">
                <a16:creationId xmlns:a16="http://schemas.microsoft.com/office/drawing/2014/main" id="{3498822B-FEE8-5D95-EB41-F96403D03D1F}"/>
              </a:ext>
            </a:extLst>
          </p:cNvPr>
          <p:cNvSpPr>
            <a:spLocks noGrp="1"/>
          </p:cNvSpPr>
          <p:nvPr>
            <p:ph type="body" sz="quarter" idx="61"/>
          </p:nvPr>
        </p:nvSpPr>
        <p:spPr>
          <a:xfrm>
            <a:off x="307749" y="6626926"/>
            <a:ext cx="7037951" cy="2798453"/>
          </a:xfrm>
        </p:spPr>
        <p:txBody>
          <a:bodyPr/>
          <a:lstStyle/>
          <a:p>
            <a:r>
              <a:rPr lang="en-US" sz="1400">
                <a:solidFill>
                  <a:schemeClr val="tx1">
                    <a:lumMod val="75000"/>
                    <a:lumOff val="25000"/>
                  </a:schemeClr>
                </a:solidFill>
                <a:latin typeface="Calibri"/>
                <a:ea typeface="Open Sans"/>
                <a:cs typeface="Calibri"/>
              </a:rPr>
              <a:t>Í dag eru í RHJS 200 rúm sem 15 þjónustuaðilar bjóða. Frá Ormož eru 13: Íbúð Danica, Casa nr. 1, D&amp;J House, Taverna Guesthouse, House Vukan, House Pep'S, Hostel Ormož, Frístundahús Prlečka, Landhús undir valhnetutrjánum, Ferðaheimili Hlebec, Ferðaheimili Sonja Ozmec, Víngarðurinn Glavinič og Græna oasi, og tvö frá Sveti Tomaž: Paradís er líka á jörðinni og frístundahús hjá ömmu. </a:t>
            </a:r>
            <a:endParaRPr lang="sl-SI"/>
          </a:p>
          <a:p>
            <a:endParaRPr lang="en-US" sz="1400">
              <a:solidFill>
                <a:schemeClr val="tx1">
                  <a:lumMod val="75000"/>
                  <a:lumOff val="25000"/>
                </a:schemeClr>
              </a:solidFill>
            </a:endParaRPr>
          </a:p>
          <a:p>
            <a:endParaRPr lang="en-US" sz="1400">
              <a:solidFill>
                <a:schemeClr val="tx1">
                  <a:lumMod val="75000"/>
                  <a:lumOff val="25000"/>
                </a:schemeClr>
              </a:solidFill>
              <a:latin typeface="Calibri"/>
              <a:ea typeface="Open Sans"/>
              <a:cs typeface="Calibri"/>
            </a:endParaRPr>
          </a:p>
          <a:p>
            <a:endParaRPr lang="en-US" sz="1400">
              <a:solidFill>
                <a:schemeClr val="tx1">
                  <a:lumMod val="75000"/>
                  <a:lumOff val="25000"/>
                </a:schemeClr>
              </a:solidFill>
              <a:latin typeface="Calibri"/>
              <a:ea typeface="Open Sans"/>
              <a:cs typeface="Calibri"/>
            </a:endParaRPr>
          </a:p>
          <a:p>
            <a:endParaRPr lang="en-US" sz="1400">
              <a:solidFill>
                <a:schemeClr val="tx1">
                  <a:lumMod val="75000"/>
                  <a:lumOff val="25000"/>
                </a:schemeClr>
              </a:solidFill>
              <a:latin typeface="Calibri"/>
              <a:ea typeface="Open Sans"/>
              <a:cs typeface="Calibri"/>
            </a:endParaRPr>
          </a:p>
          <a:p>
            <a:endParaRPr lang="en-IE"/>
          </a:p>
        </p:txBody>
      </p:sp>
      <p:sp>
        <p:nvSpPr>
          <p:cNvPr id="6" name="Text Placeholder 1">
            <a:extLst>
              <a:ext uri="{FF2B5EF4-FFF2-40B4-BE49-F238E27FC236}">
                <a16:creationId xmlns:a16="http://schemas.microsoft.com/office/drawing/2014/main" id="{BA8B0EDF-3F0E-1033-1BE5-D627032BB7D6}"/>
              </a:ext>
            </a:extLst>
          </p:cNvPr>
          <p:cNvSpPr txBox="1">
            <a:spLocks/>
          </p:cNvSpPr>
          <p:nvPr/>
        </p:nvSpPr>
        <p:spPr>
          <a:xfrm>
            <a:off x="1358167" y="5749600"/>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2800">
                <a:latin typeface="Calibri"/>
                <a:ea typeface="Calibri"/>
                <a:cs typeface="Calibri"/>
              </a:rPr>
              <a:t>NIÐURSTAÐA</a:t>
            </a:r>
          </a:p>
          <a:p>
            <a:pPr>
              <a:lnSpc>
                <a:spcPct val="100000"/>
              </a:lnSpc>
            </a:pPr>
            <a:r>
              <a:rPr lang="en-US" sz="1600" b="0" cap="all">
                <a:latin typeface="Calibri"/>
                <a:cs typeface="Calibri"/>
              </a:rPr>
              <a:t>Dreifðu hótelin sameinuðu 15 þjónustuveitendur</a:t>
            </a:r>
            <a:endParaRPr lang="en-US">
              <a:latin typeface="Calibri"/>
              <a:cs typeface="Calibri"/>
            </a:endParaRPr>
          </a:p>
        </p:txBody>
      </p:sp>
      <p:grpSp>
        <p:nvGrpSpPr>
          <p:cNvPr id="4" name="Group 3">
            <a:extLst>
              <a:ext uri="{FF2B5EF4-FFF2-40B4-BE49-F238E27FC236}">
                <a16:creationId xmlns:a16="http://schemas.microsoft.com/office/drawing/2014/main" id="{01E51BCA-35AB-176E-61DC-B4134A7108F5}"/>
              </a:ext>
            </a:extLst>
          </p:cNvPr>
          <p:cNvGrpSpPr/>
          <p:nvPr/>
        </p:nvGrpSpPr>
        <p:grpSpPr>
          <a:xfrm>
            <a:off x="186212" y="291396"/>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153F3418-5F88-C4EC-44B3-CAE4C334DF55}"/>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38880204-1548-6338-1954-FC13F6B8B734}"/>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40A55DE5-6DCC-A7C9-0F51-121B5CC523C2}"/>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73E66953-59B0-D837-202A-8A43528A2955}"/>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D77605A1-8659-3858-07D9-EDB9C7B44D54}"/>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C8BE8093-6233-8559-3CC6-B10676D9DCD6}"/>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F7F3B242-7CAA-FF63-D83B-1FEC266388BF}"/>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33E1EC2F-5385-DB37-24E3-BF853905BA7D}"/>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83441EA3-23DE-7A01-8F37-289D2C2FFAEA}"/>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6F2BD61C-7AD8-F4B5-0C8C-E8DE45F0A876}"/>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Freeform 301">
            <a:extLst>
              <a:ext uri="{FF2B5EF4-FFF2-40B4-BE49-F238E27FC236}">
                <a16:creationId xmlns:a16="http://schemas.microsoft.com/office/drawing/2014/main" id="{A0AC1395-CC93-AEFE-85CA-A01ECABBFB0A}"/>
              </a:ext>
            </a:extLst>
          </p:cNvPr>
          <p:cNvSpPr/>
          <p:nvPr/>
        </p:nvSpPr>
        <p:spPr>
          <a:xfrm>
            <a:off x="295341" y="5492079"/>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chemeClr val="bg1"/>
          </a:solidFill>
          <a:ln w="3074" cap="flat">
            <a:noFill/>
            <a:prstDash val="solid"/>
            <a:miter/>
          </a:ln>
        </p:spPr>
        <p:txBody>
          <a:bodyPr rtlCol="0" anchor="ctr"/>
          <a:lstStyle/>
          <a:p>
            <a:endParaRPr lang="en-US"/>
          </a:p>
        </p:txBody>
      </p:sp>
      <p:pic>
        <p:nvPicPr>
          <p:cNvPr id="20" name="Slika 19" descr="Slika, ki vsebuje besede na prostem, oblačila, oseba, rastlina&#10;&#10;Opis je samodejno ustvarjen">
            <a:extLst>
              <a:ext uri="{FF2B5EF4-FFF2-40B4-BE49-F238E27FC236}">
                <a16:creationId xmlns:a16="http://schemas.microsoft.com/office/drawing/2014/main" id="{36DF9969-1A5F-0203-14F9-DDE39A512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120" y="8025961"/>
            <a:ext cx="4314909" cy="2244496"/>
          </a:xfrm>
          <a:prstGeom prst="rect">
            <a:avLst/>
          </a:prstGeom>
        </p:spPr>
      </p:pic>
      <p:pic>
        <p:nvPicPr>
          <p:cNvPr id="21" name="Slika 20" descr="Slika, ki vsebuje besede zaprt prostor, zid, tla, notranje oblikovanje&#10;&#10;Opis je samodejno ustvarjen">
            <a:extLst>
              <a:ext uri="{FF2B5EF4-FFF2-40B4-BE49-F238E27FC236}">
                <a16:creationId xmlns:a16="http://schemas.microsoft.com/office/drawing/2014/main" id="{2F4695D8-ACFB-899D-498A-A7121E02D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097" y="2457480"/>
            <a:ext cx="4320993" cy="2805270"/>
          </a:xfrm>
          <a:prstGeom prst="rect">
            <a:avLst/>
          </a:prstGeom>
        </p:spPr>
      </p:pic>
    </p:spTree>
    <p:extLst>
      <p:ext uri="{BB962C8B-B14F-4D97-AF65-F5344CB8AC3E}">
        <p14:creationId xmlns:p14="http://schemas.microsoft.com/office/powerpoint/2010/main" val="2095124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A6DEA-BCBB-70A4-A3AB-BC6D8357B14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D676F1D-8D76-4303-AB63-3FCF0B60AD2B}"/>
              </a:ext>
            </a:extLst>
          </p:cNvPr>
          <p:cNvSpPr>
            <a:spLocks noGrp="1"/>
          </p:cNvSpPr>
          <p:nvPr>
            <p:ph type="body" sz="quarter" idx="32"/>
          </p:nvPr>
        </p:nvSpPr>
        <p:spPr/>
        <p:txBody>
          <a:bodyPr/>
          <a:lstStyle/>
          <a:p>
            <a:pPr>
              <a:lnSpc>
                <a:spcPct val="100000"/>
              </a:lnSpc>
            </a:pPr>
            <a:r>
              <a:rPr lang="en-US" err="1">
                <a:latin typeface="Calibri"/>
                <a:cs typeface="Calibri"/>
              </a:rPr>
              <a:t>Razpršeni</a:t>
            </a:r>
            <a:r>
              <a:rPr lang="en-US">
                <a:latin typeface="Calibri"/>
                <a:cs typeface="Calibri"/>
              </a:rPr>
              <a:t> Hotel </a:t>
            </a:r>
            <a:r>
              <a:rPr lang="en-US" err="1">
                <a:latin typeface="Calibri"/>
                <a:cs typeface="Calibri"/>
              </a:rPr>
              <a:t>Jeruzalem Slovenija </a:t>
            </a:r>
            <a:r>
              <a:rPr lang="en-US">
                <a:latin typeface="Calibri"/>
                <a:cs typeface="Calibri"/>
              </a:rPr>
              <a:t>samræmist nokkrum markmiðum sjálfbærrar þróunar (SDG) með nýstárlegri nálgun á ferðaþjónustu og samfélagsþróun. Hér eru nokkur lykilmarkmið sem það styður:</a:t>
            </a:r>
            <a:endParaRPr lang="sl-SI"/>
          </a:p>
          <a:p>
            <a:pPr>
              <a:lnSpc>
                <a:spcPct val="100000"/>
              </a:lnSpc>
            </a:pPr>
            <a:endParaRPr lang="en-US"/>
          </a:p>
          <a:p>
            <a:pPr>
              <a:lnSpc>
                <a:spcPct val="100000"/>
              </a:lnSpc>
            </a:pPr>
            <a:r>
              <a:rPr lang="en-US">
                <a:latin typeface="Calibri"/>
                <a:cs typeface="Calibri"/>
              </a:rPr>
              <a:t>Með því að efla ferðaþjónustu á Jeruzalemssvæðinu skapar verkefnið atvinnutækifæri og örvar staðbundna efnahagslíf. Það styður staðbundin fyrirtæki og hvetur til sjálfbærs efnahagsvaxtar (SDG 8).</a:t>
            </a:r>
          </a:p>
          <a:p>
            <a:pPr>
              <a:lnSpc>
                <a:spcPct val="100000"/>
              </a:lnSpc>
            </a:pPr>
            <a:endParaRPr lang="en-US"/>
          </a:p>
          <a:p>
            <a:pPr>
              <a:lnSpc>
                <a:spcPct val="100000"/>
              </a:lnSpc>
            </a:pPr>
            <a:r>
              <a:rPr lang="en-US">
                <a:latin typeface="Calibri"/>
                <a:cs typeface="Calibri"/>
              </a:rPr>
              <a:t>Skipulag dreifðra hótela hjálpar til við að varðveita menningararfleifð og náttúrufegurð svæðisins. Það stuðlar að sjálfbærum ferðaþjónustu sem gagnast staðbundnum samfélögum og viðheldur einstöku einkennum svæðisins (Markmið 11).</a:t>
            </a:r>
          </a:p>
          <a:p>
            <a:pPr>
              <a:lnSpc>
                <a:spcPct val="100000"/>
              </a:lnSpc>
            </a:pPr>
            <a:endParaRPr lang="en-US"/>
          </a:p>
          <a:p>
            <a:pPr>
              <a:lnSpc>
                <a:spcPct val="100000"/>
              </a:lnSpc>
            </a:pPr>
            <a:r>
              <a:rPr lang="en-US">
                <a:latin typeface="Calibri"/>
                <a:cs typeface="Calibri"/>
              </a:rPr>
              <a:t>Ábyrg neysla og framleiðsla: Verkefnið hvetur gesti og gististaði til ábyrgra ferðamannavenja. Það leggur áherslu á notkun staðbundinna auðlinda og sjálfbærra starfshátta í gestamennsku (Markmið 12).</a:t>
            </a:r>
          </a:p>
          <a:p>
            <a:pPr>
              <a:lnSpc>
                <a:spcPct val="100000"/>
              </a:lnSpc>
            </a:pPr>
            <a:endParaRPr lang="en-US"/>
          </a:p>
          <a:p>
            <a:pPr>
              <a:lnSpc>
                <a:spcPct val="100000"/>
              </a:lnSpc>
            </a:pPr>
            <a:r>
              <a:rPr lang="en-US">
                <a:latin typeface="Calibri"/>
                <a:cs typeface="Calibri"/>
              </a:rPr>
              <a:t>Samstarf um markmiðin: Velgengni </a:t>
            </a:r>
            <a:r>
              <a:rPr lang="en-US" err="1">
                <a:latin typeface="Calibri"/>
                <a:cs typeface="Calibri"/>
              </a:rPr>
              <a:t>Razpršeni</a:t>
            </a:r>
            <a:r>
              <a:rPr lang="en-US">
                <a:latin typeface="Calibri"/>
                <a:cs typeface="Calibri"/>
              </a:rPr>
              <a:t> Hotel byggir á sterkri samvinnu milli staðbundinna fyrirtækja, sveitarfélaga og ferðaþjónustustofnana. Þessi samstarfsnálgun er nauðsynleg til að ná sjálfbærri þróun (STM 12).</a:t>
            </a:r>
            <a:endParaRPr lang="en-US"/>
          </a:p>
          <a:p>
            <a:pPr>
              <a:lnSpc>
                <a:spcPct val="100000"/>
              </a:lnSpc>
            </a:pPr>
            <a:r>
              <a:rPr lang="en-US">
                <a:latin typeface="Calibri"/>
                <a:cs typeface="Calibri"/>
              </a:rPr>
              <a:t>Með því að innleiða þessi markmið í starfsemi sína stefnir </a:t>
            </a:r>
            <a:r>
              <a:rPr lang="en-US" err="1">
                <a:latin typeface="Calibri"/>
                <a:cs typeface="Calibri"/>
              </a:rPr>
              <a:t>Razpršeni</a:t>
            </a:r>
            <a:r>
              <a:rPr lang="en-US">
                <a:latin typeface="Calibri"/>
                <a:cs typeface="Calibri"/>
              </a:rPr>
              <a:t> Hotel </a:t>
            </a:r>
            <a:r>
              <a:rPr lang="en-US" err="1">
                <a:latin typeface="Calibri"/>
                <a:cs typeface="Calibri"/>
              </a:rPr>
              <a:t>Jeruzalem Slovenija </a:t>
            </a:r>
            <a:r>
              <a:rPr lang="en-US">
                <a:latin typeface="Calibri"/>
                <a:cs typeface="Calibri"/>
              </a:rPr>
              <a:t>að því að skapa jákvæð áhrif á nærsamfélagið og umhverfið.</a:t>
            </a:r>
            <a:endParaRPr lang="en-US"/>
          </a:p>
          <a:p>
            <a:pPr>
              <a:lnSpc>
                <a:spcPct val="100000"/>
              </a:lnSpc>
            </a:pPr>
            <a:endParaRPr lang="en-US"/>
          </a:p>
          <a:p>
            <a:pPr>
              <a:lnSpc>
                <a:spcPct val="100000"/>
              </a:lnSpc>
            </a:pPr>
            <a:endParaRPr lang="en-IE"/>
          </a:p>
        </p:txBody>
      </p:sp>
      <p:sp>
        <p:nvSpPr>
          <p:cNvPr id="5" name="Text Placeholder 4">
            <a:extLst>
              <a:ext uri="{FF2B5EF4-FFF2-40B4-BE49-F238E27FC236}">
                <a16:creationId xmlns:a16="http://schemas.microsoft.com/office/drawing/2014/main" id="{ADFC6206-92EF-4AB5-8357-C164FB639104}"/>
              </a:ext>
            </a:extLst>
          </p:cNvPr>
          <p:cNvSpPr>
            <a:spLocks noGrp="1"/>
          </p:cNvSpPr>
          <p:nvPr>
            <p:ph type="body" sz="quarter" idx="18"/>
          </p:nvPr>
        </p:nvSpPr>
        <p:spPr>
          <a:xfrm>
            <a:off x="528134" y="1876699"/>
            <a:ext cx="2835268" cy="921348"/>
          </a:xfrm>
        </p:spPr>
        <p:txBody>
          <a:bodyPr/>
          <a:lstStyle/>
          <a:p>
            <a:r>
              <a:rPr lang="en-US" sz="2800" b="1" cap="all" err="1">
                <a:latin typeface="Calibri"/>
                <a:ea typeface="Open Sans"/>
                <a:cs typeface="Calibri"/>
              </a:rPr>
              <a:t>Jeruzalem Slóvenía </a:t>
            </a:r>
            <a:r>
              <a:rPr lang="en-US" sz="2800" b="1" cap="all">
                <a:latin typeface="Calibri"/>
                <a:ea typeface="Open Sans"/>
                <a:cs typeface="Calibri"/>
              </a:rPr>
              <a:t>og SDG-markmiðin</a:t>
            </a:r>
            <a:endParaRPr lang="en-IE" cap="all">
              <a:latin typeface="Calibri"/>
              <a:ea typeface="Open Sans"/>
              <a:cs typeface="Calibri"/>
            </a:endParaRPr>
          </a:p>
        </p:txBody>
      </p:sp>
      <p:pic>
        <p:nvPicPr>
          <p:cNvPr id="59" name="Picture 58" descr="A red background with white text and a graph&#10;&#10;Description automatically generated">
            <a:extLst>
              <a:ext uri="{FF2B5EF4-FFF2-40B4-BE49-F238E27FC236}">
                <a16:creationId xmlns:a16="http://schemas.microsoft.com/office/drawing/2014/main" id="{FC03439F-501A-AF2E-3659-A5DAE76C9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481" y="9513801"/>
            <a:ext cx="1188154" cy="1188154"/>
          </a:xfrm>
          <a:prstGeom prst="rect">
            <a:avLst/>
          </a:prstGeom>
        </p:spPr>
      </p:pic>
      <p:pic>
        <p:nvPicPr>
          <p:cNvPr id="61" name="Picture 4" descr="SDG wheel">
            <a:extLst>
              <a:ext uri="{FF2B5EF4-FFF2-40B4-BE49-F238E27FC236}">
                <a16:creationId xmlns:a16="http://schemas.microsoft.com/office/drawing/2014/main" id="{8566A6A4-3C91-0869-DB01-F4C4FD2046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699705" y="1327343"/>
            <a:ext cx="1803648" cy="1717507"/>
          </a:xfrm>
          <a:prstGeom prst="rect">
            <a:avLst/>
          </a:prstGeom>
          <a:noFill/>
          <a:extLst>
            <a:ext uri="{909E8E84-426E-40DD-AFC4-6F175D3DCCD1}">
              <a14:hiddenFill xmlns:a14="http://schemas.microsoft.com/office/drawing/2010/main">
                <a:solidFill>
                  <a:srgbClr val="FFFFFF"/>
                </a:solidFill>
              </a14:hiddenFill>
            </a:ext>
          </a:extLst>
        </p:spPr>
      </p:pic>
      <p:pic>
        <p:nvPicPr>
          <p:cNvPr id="2" name="Slika 1" descr="Slika, ki vsebuje besede besedilo, pisava, oblikovanje, grafika&#10;&#10;Opis je samodejno ustvarjen">
            <a:extLst>
              <a:ext uri="{FF2B5EF4-FFF2-40B4-BE49-F238E27FC236}">
                <a16:creationId xmlns:a16="http://schemas.microsoft.com/office/drawing/2014/main" id="{3CF8245D-8007-23B0-D451-EB8C6B958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084" y="9517995"/>
            <a:ext cx="1169001" cy="1183467"/>
          </a:xfrm>
          <a:prstGeom prst="rect">
            <a:avLst/>
          </a:prstGeom>
        </p:spPr>
      </p:pic>
      <p:pic>
        <p:nvPicPr>
          <p:cNvPr id="3" name="Slika 2" descr="Slika, ki vsebuje besede besedilo, pisava, logotip, grafika&#10;&#10;Opis je samodejno ustvarjen">
            <a:extLst>
              <a:ext uri="{FF2B5EF4-FFF2-40B4-BE49-F238E27FC236}">
                <a16:creationId xmlns:a16="http://schemas.microsoft.com/office/drawing/2014/main" id="{30D6ACC5-DCE3-FA3C-D4B5-6201D526A8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8320" y="9508721"/>
            <a:ext cx="1345273" cy="1202330"/>
          </a:xfrm>
          <a:prstGeom prst="rect">
            <a:avLst/>
          </a:prstGeom>
        </p:spPr>
      </p:pic>
    </p:spTree>
    <p:extLst>
      <p:ext uri="{BB962C8B-B14F-4D97-AF65-F5344CB8AC3E}">
        <p14:creationId xmlns:p14="http://schemas.microsoft.com/office/powerpoint/2010/main" val="20764603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0CD98-4DB6-97A1-4D37-61BAADBCE709}"/>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AB229FBA-C67F-3D8A-E51A-B3DDCB46FEA8}"/>
              </a:ext>
            </a:extLst>
          </p:cNvPr>
          <p:cNvSpPr/>
          <p:nvPr/>
        </p:nvSpPr>
        <p:spPr>
          <a:xfrm>
            <a:off x="-25709" y="6152738"/>
            <a:ext cx="7826991" cy="4754975"/>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5C80F76E-5578-4B3B-9B5C-D507BC08E20E}"/>
              </a:ext>
            </a:extLst>
          </p:cNvPr>
          <p:cNvSpPr>
            <a:spLocks noGrp="1"/>
          </p:cNvSpPr>
          <p:nvPr>
            <p:ph type="body" sz="quarter" idx="32"/>
          </p:nvPr>
        </p:nvSpPr>
        <p:spPr>
          <a:xfrm>
            <a:off x="386588" y="6123659"/>
            <a:ext cx="7094210" cy="2787212"/>
          </a:xfrm>
        </p:spPr>
        <p:txBody>
          <a:bodyPr/>
          <a:lstStyle/>
          <a:p>
            <a:pPr marL="0" indent="0">
              <a:lnSpc>
                <a:spcPct val="100000"/>
              </a:lnSpc>
              <a:buNone/>
            </a:pPr>
            <a:r>
              <a:rPr lang="en-US" sz="4000" b="1" cap="all" err="1">
                <a:solidFill>
                  <a:schemeClr val="bg1"/>
                </a:solidFill>
              </a:rPr>
              <a:t>Ortenia </a:t>
            </a:r>
            <a:r>
              <a:rPr lang="en-US" sz="4000" b="1" cap="all">
                <a:solidFill>
                  <a:schemeClr val="bg1"/>
                </a:solidFill>
              </a:rPr>
              <a:t>íbúðir </a:t>
            </a:r>
          </a:p>
          <a:p>
            <a:pPr marL="0" indent="0">
              <a:lnSpc>
                <a:spcPct val="100000"/>
              </a:lnSpc>
              <a:buNone/>
            </a:pPr>
            <a:r>
              <a:rPr lang="en-US" sz="2000" b="1">
                <a:solidFill>
                  <a:schemeClr val="bg1"/>
                </a:solidFill>
              </a:rPr>
              <a:t>Flokkur: </a:t>
            </a:r>
            <a:r>
              <a:rPr lang="en-US" sz="2000" err="1">
                <a:solidFill>
                  <a:schemeClr val="bg1"/>
                </a:solidFill>
              </a:rPr>
              <a:t>Íbúðir </a:t>
            </a:r>
            <a:r>
              <a:rPr lang="en-US" sz="2000">
                <a:solidFill>
                  <a:schemeClr val="bg1"/>
                </a:solidFill>
              </a:rPr>
              <a:t>í náttúrunni</a:t>
            </a:r>
          </a:p>
          <a:p>
            <a:pPr marL="0" indent="0">
              <a:lnSpc>
                <a:spcPct val="100000"/>
              </a:lnSpc>
              <a:buNone/>
            </a:pPr>
            <a:r>
              <a:rPr lang="en-US" sz="2000" b="1">
                <a:solidFill>
                  <a:schemeClr val="bg1"/>
                </a:solidFill>
              </a:rPr>
              <a:t>Staðsetning: </a:t>
            </a:r>
            <a:r>
              <a:rPr lang="en-US" sz="2000" err="1">
                <a:solidFill>
                  <a:schemeClr val="bg1"/>
                </a:solidFill>
              </a:rPr>
              <a:t>Podčetrtek</a:t>
            </a:r>
            <a:r>
              <a:rPr lang="en-US" sz="2000">
                <a:solidFill>
                  <a:schemeClr val="bg1"/>
                </a:solidFill>
              </a:rPr>
              <a:t>, Slóvenía</a:t>
            </a:r>
          </a:p>
          <a:p>
            <a:pPr algn="l">
              <a:lnSpc>
                <a:spcPct val="100000"/>
              </a:lnSpc>
            </a:pPr>
            <a:r>
              <a:rPr lang="en-US" sz="2000" b="1">
                <a:solidFill>
                  <a:schemeClr val="bg1"/>
                </a:solidFill>
              </a:rPr>
              <a:t>Vefsíða:</a:t>
            </a:r>
            <a:r>
              <a:rPr lang="en-IE" sz="2000">
                <a:solidFill>
                  <a:schemeClr val="bg1"/>
                </a:solidFill>
                <a:hlinkClick r:id="rId2">
                  <a:extLst>
                    <a:ext uri="{A12FA001-AC4F-418D-AE19-62706E023703}">
                      <ahyp:hlinkClr xmlns:ahyp="http://schemas.microsoft.com/office/drawing/2018/hyperlinkcolor" val="tx"/>
                    </a:ext>
                  </a:extLst>
                </a:hlinkClick>
              </a:rPr>
              <a:t> https://www.ortenia.com/sl/</a:t>
            </a:r>
            <a:endParaRPr lang="en-IE" sz="2000">
              <a:solidFill>
                <a:schemeClr val="bg1"/>
              </a:solidFill>
            </a:endParaRPr>
          </a:p>
          <a:p>
            <a:pPr algn="l">
              <a:lnSpc>
                <a:spcPct val="100000"/>
              </a:lnSpc>
            </a:pPr>
            <a:endParaRPr lang="en-US" sz="1000" b="1">
              <a:solidFill>
                <a:schemeClr val="bg1"/>
              </a:solidFill>
              <a:latin typeface="Calibri"/>
              <a:ea typeface="Open Sans"/>
              <a:cs typeface="Calibri"/>
            </a:endParaRPr>
          </a:p>
          <a:p>
            <a:pPr algn="l">
              <a:lnSpc>
                <a:spcPct val="100000"/>
              </a:lnSpc>
            </a:pPr>
            <a:r>
              <a:rPr lang="en-US" sz="2000" b="1">
                <a:solidFill>
                  <a:schemeClr val="bg1"/>
                </a:solidFill>
                <a:latin typeface="Calibri"/>
                <a:ea typeface="Open Sans"/>
                <a:cs typeface="Calibri"/>
              </a:rPr>
              <a:t>Hvað gerir þessa gistingu að frábærri upplifun!</a:t>
            </a:r>
            <a:endParaRPr lang="en-US" sz="2000" b="1">
              <a:solidFill>
                <a:schemeClr val="bg1"/>
              </a:solidFill>
            </a:endParaRPr>
          </a:p>
          <a:p>
            <a:pPr algn="l">
              <a:lnSpc>
                <a:spcPct val="100000"/>
              </a:lnSpc>
            </a:pPr>
            <a:r>
              <a:rPr lang="en-US">
                <a:solidFill>
                  <a:schemeClr val="bg1"/>
                </a:solidFill>
              </a:rPr>
              <a:t>Í hinni fallegu náttúru umhverfis gullna slóvenska ferðamannastaðinn, undir verndarvæng Podčetrtek-kastalans, er hinn fallegi Ortenia-flóki umlukinn </a:t>
            </a:r>
            <a:r>
              <a:rPr lang="en-US" err="1">
                <a:solidFill>
                  <a:schemeClr val="bg1"/>
                </a:solidFill>
              </a:rPr>
              <a:t>náttúru. </a:t>
            </a:r>
            <a:r>
              <a:rPr lang="en-US">
                <a:solidFill>
                  <a:schemeClr val="bg1"/>
                </a:solidFill>
              </a:rPr>
              <a:t>Lúxus- og hönnunaríbúðirnar og innréttingarnar, sem eru gerðar úr náttúrulegum og lífrænum efnum, bjóða upp á ógleymanlega upplifun og tilfinningu. Að þróa sjálfbært umhverfi þar sem virðing sameinast náttúrunni til að skapa samhljómandi og fullkomna heild. </a:t>
            </a:r>
            <a:r>
              <a:rPr lang="en-US" err="1">
                <a:solidFill>
                  <a:schemeClr val="bg1"/>
                </a:solidFill>
              </a:rPr>
              <a:t>Ortenia </a:t>
            </a:r>
            <a:r>
              <a:rPr lang="en-US">
                <a:solidFill>
                  <a:schemeClr val="bg1"/>
                </a:solidFill>
              </a:rPr>
              <a:t>Eco Apartments var stofnað af Franc </a:t>
            </a:r>
            <a:r>
              <a:rPr lang="en-US" err="1">
                <a:solidFill>
                  <a:schemeClr val="bg1"/>
                </a:solidFill>
              </a:rPr>
              <a:t>Jazbinšek </a:t>
            </a:r>
            <a:r>
              <a:rPr lang="en-US">
                <a:solidFill>
                  <a:schemeClr val="bg1"/>
                </a:solidFill>
              </a:rPr>
              <a:t>og eiginkonu hans, Mariju. Hjónin, ásamt þremur börnum sínum, settust að í </a:t>
            </a:r>
            <a:r>
              <a:rPr lang="en-US" err="1">
                <a:solidFill>
                  <a:schemeClr val="bg1"/>
                </a:solidFill>
              </a:rPr>
              <a:t>Podčetrtek </a:t>
            </a:r>
            <a:r>
              <a:rPr lang="en-US">
                <a:solidFill>
                  <a:schemeClr val="bg1"/>
                </a:solidFill>
              </a:rPr>
              <a:t>á sjöunda áratugnum og breyttu búgarðinum í það sem nú er kallað </a:t>
            </a:r>
            <a:r>
              <a:rPr lang="en-US" err="1">
                <a:solidFill>
                  <a:schemeClr val="bg1"/>
                </a:solidFill>
              </a:rPr>
              <a:t>Ortenia</a:t>
            </a:r>
            <a:r>
              <a:rPr lang="en-US">
                <a:solidFill>
                  <a:schemeClr val="bg1"/>
                </a:solidFill>
              </a:rPr>
              <a:t>. Fjölskyldan hefur viðhaldið og þróað eignina í gegnum árin, með áherslu á sjálfbærni og umhverfisvænar aðferðir. Einstaklega hönnuð íbúðir fyrir tvo, með vandlega völdum, umhverfisvænum og hönnuðum innréttingum, sem bjóða upp á afslappandi dvöl. Íbúðirnar eru með fullbúið eldhús, svefnherbergi, baðherbergi, glersturtu, setustofu og fallegum svölum, allt prýtt vandlega völdum smáatriðum úr náttúrulegum efnum.</a:t>
            </a:r>
          </a:p>
          <a:p>
            <a:pPr>
              <a:lnSpc>
                <a:spcPct val="100000"/>
              </a:lnSpc>
            </a:pPr>
            <a:endParaRPr lang="en-GB" sz="2000">
              <a:solidFill>
                <a:schemeClr val="bg1"/>
              </a:solidFill>
            </a:endParaRP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47070FB3-1CE3-A124-A1AB-48B42BCD59EA}"/>
              </a:ext>
            </a:extLst>
          </p:cNvPr>
          <p:cNvSpPr>
            <a:spLocks noGrp="1"/>
          </p:cNvSpPr>
          <p:nvPr>
            <p:ph type="body" sz="quarter" idx="35"/>
          </p:nvPr>
        </p:nvSpPr>
        <p:spPr>
          <a:xfrm>
            <a:off x="294777" y="5453856"/>
            <a:ext cx="3206079" cy="1049221"/>
          </a:xfrm>
        </p:spPr>
        <p:txBody>
          <a:bodyPr/>
          <a:lstStyle/>
          <a:p>
            <a:r>
              <a:rPr lang="en-US" sz="4400" b="1"/>
              <a:t>SLÓVENÍA</a:t>
            </a:r>
          </a:p>
        </p:txBody>
      </p:sp>
      <p:sp>
        <p:nvSpPr>
          <p:cNvPr id="3" name="Text Placeholder 2">
            <a:extLst>
              <a:ext uri="{FF2B5EF4-FFF2-40B4-BE49-F238E27FC236}">
                <a16:creationId xmlns:a16="http://schemas.microsoft.com/office/drawing/2014/main" id="{2C0AF6F8-409E-28C1-9D85-ED4CFE0710E4}"/>
              </a:ext>
            </a:extLst>
          </p:cNvPr>
          <p:cNvSpPr>
            <a:spLocks noGrp="1"/>
          </p:cNvSpPr>
          <p:nvPr>
            <p:ph type="body" sz="quarter" idx="36"/>
          </p:nvPr>
        </p:nvSpPr>
        <p:spPr>
          <a:xfrm>
            <a:off x="198477" y="4758726"/>
            <a:ext cx="3880408" cy="539358"/>
          </a:xfrm>
        </p:spPr>
        <p:txBody>
          <a:bodyPr/>
          <a:lstStyle/>
          <a:p>
            <a:r>
              <a:rPr lang="en-US" sz="2800" b="0" cap="all" dirty="0" err="1"/>
              <a:t>Eignarform</a:t>
            </a:r>
            <a:endParaRPr lang="en-US" sz="2800" b="0" cap="all" dirty="0"/>
          </a:p>
        </p:txBody>
      </p:sp>
      <p:sp>
        <p:nvSpPr>
          <p:cNvPr id="16" name="Slide Number Placeholder 15">
            <a:extLst>
              <a:ext uri="{FF2B5EF4-FFF2-40B4-BE49-F238E27FC236}">
                <a16:creationId xmlns:a16="http://schemas.microsoft.com/office/drawing/2014/main" id="{43CC1A0A-DC67-C3EF-546F-B93EC22F7010}"/>
              </a:ext>
            </a:extLst>
          </p:cNvPr>
          <p:cNvSpPr>
            <a:spLocks noGrp="1"/>
          </p:cNvSpPr>
          <p:nvPr>
            <p:ph type="sldNum" sz="quarter" idx="4"/>
          </p:nvPr>
        </p:nvSpPr>
        <p:spPr>
          <a:xfrm>
            <a:off x="7278428" y="10730940"/>
            <a:ext cx="473489" cy="311567"/>
          </a:xfrm>
        </p:spPr>
        <p:txBody>
          <a:bodyPr/>
          <a:lstStyle/>
          <a:p>
            <a:fld id="{9C527BFA-2C0E-4CEC-B6A5-913A56FEF4B4}" type="slidenum">
              <a:rPr lang="fr-CA" smtClean="0"/>
              <a:t>54</a:t>
            </a:fld>
            <a:endParaRPr lang="fr-CA"/>
          </a:p>
        </p:txBody>
      </p:sp>
      <p:sp>
        <p:nvSpPr>
          <p:cNvPr id="4" name="Text Placeholder 3">
            <a:extLst>
              <a:ext uri="{FF2B5EF4-FFF2-40B4-BE49-F238E27FC236}">
                <a16:creationId xmlns:a16="http://schemas.microsoft.com/office/drawing/2014/main" id="{2A2841A5-72D2-1573-8532-07418749C108}"/>
              </a:ext>
            </a:extLst>
          </p:cNvPr>
          <p:cNvSpPr>
            <a:spLocks noGrp="1"/>
          </p:cNvSpPr>
          <p:nvPr>
            <p:ph type="body" sz="quarter" idx="65"/>
          </p:nvPr>
        </p:nvSpPr>
        <p:spPr>
          <a:xfrm>
            <a:off x="-25709" y="42356"/>
            <a:ext cx="2953721" cy="452458"/>
          </a:xfrm>
        </p:spPr>
        <p:txBody>
          <a:bodyPr/>
          <a:lstStyle/>
          <a:p>
            <a:r>
              <a:rPr lang="en-GB"/>
              <a:t>Mynd: </a:t>
            </a:r>
            <a:r>
              <a:rPr lang="en-GB" err="1"/>
              <a:t>Ortenia </a:t>
            </a:r>
            <a:r>
              <a:rPr lang="en-GB"/>
              <a:t>Apartments, Slóvenía</a:t>
            </a:r>
          </a:p>
        </p:txBody>
      </p:sp>
      <p:sp>
        <p:nvSpPr>
          <p:cNvPr id="10" name="Text Placeholder 2">
            <a:extLst>
              <a:ext uri="{FF2B5EF4-FFF2-40B4-BE49-F238E27FC236}">
                <a16:creationId xmlns:a16="http://schemas.microsoft.com/office/drawing/2014/main" id="{AA794505-9FD5-4ECE-1B9C-01A6E927FC35}"/>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sp>
        <p:nvSpPr>
          <p:cNvPr id="25" name="TextBox 24">
            <a:extLst>
              <a:ext uri="{FF2B5EF4-FFF2-40B4-BE49-F238E27FC236}">
                <a16:creationId xmlns:a16="http://schemas.microsoft.com/office/drawing/2014/main" id="{41F27F77-854B-E79E-99F5-4AC331A42D17}"/>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pic>
        <p:nvPicPr>
          <p:cNvPr id="9" name="Picture Placeholder 8">
            <a:extLst>
              <a:ext uri="{FF2B5EF4-FFF2-40B4-BE49-F238E27FC236}">
                <a16:creationId xmlns:a16="http://schemas.microsoft.com/office/drawing/2014/main" id="{B8D81196-B183-4C04-94E8-3F67750E646D}"/>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rcRect/>
          <a:stretch>
            <a:fillRect/>
          </a:stretch>
        </p:blipFill>
        <p:spPr>
          <a:xfrm>
            <a:off x="0" y="233603"/>
            <a:ext cx="7001712" cy="4003099"/>
          </a:xfrm>
        </p:spPr>
      </p:pic>
      <p:sp>
        <p:nvSpPr>
          <p:cNvPr id="5" name="Oval 4">
            <a:extLst>
              <a:ext uri="{FF2B5EF4-FFF2-40B4-BE49-F238E27FC236}">
                <a16:creationId xmlns:a16="http://schemas.microsoft.com/office/drawing/2014/main" id="{7C9789E0-AD81-4DF7-9471-C65C51E58A19}"/>
              </a:ext>
            </a:extLst>
          </p:cNvPr>
          <p:cNvSpPr/>
          <p:nvPr/>
        </p:nvSpPr>
        <p:spPr>
          <a:xfrm>
            <a:off x="4322471" y="4632905"/>
            <a:ext cx="1232696" cy="1094551"/>
          </a:xfrm>
          <a:prstGeom prst="ellipse">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extBox 5">
            <a:extLst>
              <a:ext uri="{FF2B5EF4-FFF2-40B4-BE49-F238E27FC236}">
                <a16:creationId xmlns:a16="http://schemas.microsoft.com/office/drawing/2014/main" id="{FEE0189A-940A-468C-BAA1-DED3B9EA611B}"/>
              </a:ext>
            </a:extLst>
          </p:cNvPr>
          <p:cNvSpPr txBox="1"/>
          <p:nvPr/>
        </p:nvSpPr>
        <p:spPr>
          <a:xfrm>
            <a:off x="4673424" y="4758726"/>
            <a:ext cx="702128" cy="830997"/>
          </a:xfrm>
          <a:prstGeom prst="rect">
            <a:avLst/>
          </a:prstGeom>
          <a:noFill/>
        </p:spPr>
        <p:txBody>
          <a:bodyPr wrap="square" rtlCol="0">
            <a:spAutoFit/>
          </a:bodyPr>
          <a:lstStyle/>
          <a:p>
            <a:r>
              <a:rPr lang="en-IE" sz="4800">
                <a:solidFill>
                  <a:schemeClr val="bg1"/>
                </a:solidFill>
              </a:rPr>
              <a:t>8</a:t>
            </a:r>
          </a:p>
        </p:txBody>
      </p:sp>
    </p:spTree>
    <p:extLst>
      <p:ext uri="{BB962C8B-B14F-4D97-AF65-F5344CB8AC3E}">
        <p14:creationId xmlns:p14="http://schemas.microsoft.com/office/powerpoint/2010/main" val="3288378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8948F-CBCA-A557-A907-41742598B8B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2E83646-B1A0-318B-07E9-D8DCA94730A7}"/>
              </a:ext>
            </a:extLst>
          </p:cNvPr>
          <p:cNvSpPr>
            <a:spLocks noGrp="1"/>
          </p:cNvSpPr>
          <p:nvPr>
            <p:ph type="body" sz="quarter" idx="32"/>
          </p:nvPr>
        </p:nvSpPr>
        <p:spPr>
          <a:xfrm>
            <a:off x="3880396" y="469072"/>
            <a:ext cx="3270634" cy="4069540"/>
          </a:xfrm>
        </p:spPr>
        <p:txBody>
          <a:bodyPr/>
          <a:lstStyle/>
          <a:p>
            <a:pPr>
              <a:lnSpc>
                <a:spcPct val="100000"/>
              </a:lnSpc>
            </a:pPr>
            <a:r>
              <a:rPr lang="en-US">
                <a:latin typeface="Calibri"/>
                <a:ea typeface="Open Sans"/>
                <a:cs typeface="Calibri"/>
              </a:rPr>
              <a:t>Útflutningur frá Kozjansko-héraðinu getur stafað af ýmsum þáttum, svo sem skorti á störfum og efnahagslegum tækifærum, sem geta leitt til þess að íbúar flytji burt í leit að betri tækifærum annars staðar. Ungt fólk yfirgefur svæðið oft til að sækja sér betri menntunartækifæri í stærri borgum. Skortur á aðgengi að heilbrigðis-, menningar- og öðrum þjónustum getur haft áhrif á ákvörðun um flutning. Aldrað mannfjöldi og lág fæðingartíðni geta stuðlað að fólksfækkun. Að draga úr brottflutningi í Kozjansko-héraðinu getur verið áskorun, en nokkrar aðferðir gætu hjálpað.</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Að efla ferðaþjónustu: þróun ferðamannastaða eins og Ortenia, sem býður upp á lúxus- og sjálfbærar gistingar, getur laðað að gesti og skapað störf.</a:t>
            </a:r>
          </a:p>
          <a:p>
            <a:pPr>
              <a:lnSpc>
                <a:spcPct val="100000"/>
              </a:lnSpc>
            </a:pPr>
            <a:r>
              <a:rPr lang="en-US">
                <a:latin typeface="Calibri"/>
                <a:ea typeface="Open Sans"/>
                <a:cs typeface="Calibri"/>
              </a:rPr>
              <a:t>Styrkja staðbundin fyrirtæki: Að kynna staðbundin fyrirtæki og handverk, svo sem súkkulaðigerðir og vellíðunarmiðstöðvar, getur styrkt staðbundna efnahagslífið.</a:t>
            </a:r>
          </a:p>
        </p:txBody>
      </p:sp>
      <p:sp>
        <p:nvSpPr>
          <p:cNvPr id="12" name="Text Placeholder 11">
            <a:extLst>
              <a:ext uri="{FF2B5EF4-FFF2-40B4-BE49-F238E27FC236}">
                <a16:creationId xmlns:a16="http://schemas.microsoft.com/office/drawing/2014/main" id="{AD3D05D4-1BD7-7A8A-2FD4-62B92981FBDA}"/>
              </a:ext>
            </a:extLst>
          </p:cNvPr>
          <p:cNvSpPr>
            <a:spLocks noGrp="1"/>
          </p:cNvSpPr>
          <p:nvPr>
            <p:ph type="body" sz="quarter" idx="36"/>
          </p:nvPr>
        </p:nvSpPr>
        <p:spPr>
          <a:xfrm>
            <a:off x="749002" y="523462"/>
            <a:ext cx="3141465" cy="385564"/>
          </a:xfrm>
        </p:spPr>
        <p:txBody>
          <a:bodyPr/>
          <a:lstStyle/>
          <a:p>
            <a:r>
              <a:rPr lang="en-US">
                <a:latin typeface="Calibri"/>
                <a:ea typeface="Open Sans"/>
                <a:cs typeface="Calibri"/>
              </a:rPr>
              <a:t>ÁSKORUN</a:t>
            </a:r>
            <a:endParaRPr lang="en-US"/>
          </a:p>
        </p:txBody>
      </p:sp>
      <p:sp>
        <p:nvSpPr>
          <p:cNvPr id="14" name="Text Placeholder 13">
            <a:extLst>
              <a:ext uri="{FF2B5EF4-FFF2-40B4-BE49-F238E27FC236}">
                <a16:creationId xmlns:a16="http://schemas.microsoft.com/office/drawing/2014/main" id="{156BD9A4-CE21-5B3A-7862-2411166AEF7C}"/>
              </a:ext>
            </a:extLst>
          </p:cNvPr>
          <p:cNvSpPr>
            <a:spLocks noGrp="1"/>
          </p:cNvSpPr>
          <p:nvPr>
            <p:ph type="body" sz="quarter" idx="40"/>
          </p:nvPr>
        </p:nvSpPr>
        <p:spPr>
          <a:xfrm>
            <a:off x="3699840" y="9096800"/>
            <a:ext cx="3283214" cy="1557582"/>
          </a:xfrm>
        </p:spPr>
        <p:txBody>
          <a:bodyPr vert="horz" lIns="91440" tIns="45720" rIns="91440" bIns="45720" rtlCol="0" anchor="t">
            <a:noAutofit/>
          </a:bodyPr>
          <a:lstStyle/>
          <a:p>
            <a:r>
              <a:rPr lang="en-US">
                <a:latin typeface="Calibri"/>
                <a:cs typeface="Calibri"/>
              </a:rPr>
              <a:t>"Hannað til að tryggja sem mesta þægindi, er það tilvalið fyrir friðsæla og endurnærandi frí."</a:t>
            </a:r>
            <a:endParaRPr lang="sl-SI"/>
          </a:p>
          <a:p>
            <a:endParaRPr lang="sl-SI"/>
          </a:p>
        </p:txBody>
      </p:sp>
      <p:sp>
        <p:nvSpPr>
          <p:cNvPr id="2" name="Text Placeholder 1">
            <a:extLst>
              <a:ext uri="{FF2B5EF4-FFF2-40B4-BE49-F238E27FC236}">
                <a16:creationId xmlns:a16="http://schemas.microsoft.com/office/drawing/2014/main" id="{782D7AE5-C1E7-314D-30A2-A9184AE3D700}"/>
              </a:ext>
            </a:extLst>
          </p:cNvPr>
          <p:cNvSpPr>
            <a:spLocks noGrp="1"/>
          </p:cNvSpPr>
          <p:nvPr>
            <p:ph type="body" sz="quarter" idx="65"/>
          </p:nvPr>
        </p:nvSpPr>
        <p:spPr/>
        <p:txBody>
          <a:bodyPr/>
          <a:lstStyle/>
          <a:p>
            <a:r>
              <a:rPr lang="en-GB">
                <a:latin typeface="Calibri"/>
                <a:cs typeface="Calibri"/>
              </a:rPr>
              <a:t>Mynd: </a:t>
            </a:r>
            <a:r>
              <a:rPr lang="fr-FR" err="1">
                <a:latin typeface="Calibri"/>
                <a:cs typeface="Calibri"/>
              </a:rPr>
              <a:t>Ortenia Apartments</a:t>
            </a:r>
            <a:r>
              <a:rPr lang="fr-FR">
                <a:latin typeface="Calibri"/>
                <a:cs typeface="Calibri"/>
              </a:rPr>
              <a:t>, </a:t>
            </a:r>
            <a:r>
              <a:rPr lang="fr-FR" err="1">
                <a:latin typeface="Calibri"/>
                <a:cs typeface="Calibri"/>
              </a:rPr>
              <a:t>Slóvenía</a:t>
            </a:r>
            <a:endParaRPr lang="en-GB" err="1"/>
          </a:p>
        </p:txBody>
      </p:sp>
      <p:sp>
        <p:nvSpPr>
          <p:cNvPr id="18" name="Freeform 17">
            <a:extLst>
              <a:ext uri="{FF2B5EF4-FFF2-40B4-BE49-F238E27FC236}">
                <a16:creationId xmlns:a16="http://schemas.microsoft.com/office/drawing/2014/main" id="{BC805970-E7B7-1DC7-D233-3FD82CD57CD3}"/>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A672C21E-A3D4-A6AA-C96D-7A6BCF844D44}"/>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55</a:t>
            </a:fld>
            <a:endParaRPr lang="fr-CA"/>
          </a:p>
        </p:txBody>
      </p:sp>
      <p:grpSp>
        <p:nvGrpSpPr>
          <p:cNvPr id="4" name="Group 3">
            <a:extLst>
              <a:ext uri="{FF2B5EF4-FFF2-40B4-BE49-F238E27FC236}">
                <a16:creationId xmlns:a16="http://schemas.microsoft.com/office/drawing/2014/main" id="{F2DBC81A-32F2-66F3-9176-05F29AE0503D}"/>
              </a:ext>
            </a:extLst>
          </p:cNvPr>
          <p:cNvGrpSpPr/>
          <p:nvPr/>
        </p:nvGrpSpPr>
        <p:grpSpPr>
          <a:xfrm>
            <a:off x="147916" y="501044"/>
            <a:ext cx="953258" cy="797926"/>
            <a:chOff x="8130434" y="5055580"/>
            <a:chExt cx="1018347" cy="1051755"/>
          </a:xfrm>
          <a:solidFill>
            <a:schemeClr val="bg1"/>
          </a:solidFill>
        </p:grpSpPr>
        <p:grpSp>
          <p:nvGrpSpPr>
            <p:cNvPr id="5" name="Graphic 2">
              <a:extLst>
                <a:ext uri="{FF2B5EF4-FFF2-40B4-BE49-F238E27FC236}">
                  <a16:creationId xmlns:a16="http://schemas.microsoft.com/office/drawing/2014/main" id="{3B8138AA-5947-DA21-562A-AC9119C096B6}"/>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0581C515-5F5A-D508-8F02-1D9C9257C510}"/>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grp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0F4A86D7-AFFC-0CF2-6400-07C3E288FE06}"/>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grp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23870E3D-86D7-89BE-02A0-97CB34454657}"/>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grpFill/>
              <a:ln w="3834" cap="flat">
                <a:noFill/>
                <a:prstDash val="solid"/>
                <a:miter/>
              </a:ln>
            </p:spPr>
            <p:txBody>
              <a:bodyPr rtlCol="0" anchor="ctr"/>
              <a:lstStyle/>
              <a:p>
                <a:endParaRPr lang="en-US"/>
              </a:p>
            </p:txBody>
          </p:sp>
        </p:grpSp>
        <p:sp>
          <p:nvSpPr>
            <p:cNvPr id="6" name="Freeform 289">
              <a:extLst>
                <a:ext uri="{FF2B5EF4-FFF2-40B4-BE49-F238E27FC236}">
                  <a16:creationId xmlns:a16="http://schemas.microsoft.com/office/drawing/2014/main" id="{D500A568-7727-2DB2-733C-3183A0B78FC9}"/>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3C15D2F3-6246-F74C-13E6-5FF293182B08}"/>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9" name="Freeform 291">
              <a:extLst>
                <a:ext uri="{FF2B5EF4-FFF2-40B4-BE49-F238E27FC236}">
                  <a16:creationId xmlns:a16="http://schemas.microsoft.com/office/drawing/2014/main" id="{83B35909-4024-C834-0554-19F5F9E71FE7}"/>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10" name="Freeform 292">
              <a:extLst>
                <a:ext uri="{FF2B5EF4-FFF2-40B4-BE49-F238E27FC236}">
                  <a16:creationId xmlns:a16="http://schemas.microsoft.com/office/drawing/2014/main" id="{AFE9ADDC-2825-53D2-F1F0-52E0B9E9D211}"/>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3" name="Freeform 293">
              <a:extLst>
                <a:ext uri="{FF2B5EF4-FFF2-40B4-BE49-F238E27FC236}">
                  <a16:creationId xmlns:a16="http://schemas.microsoft.com/office/drawing/2014/main" id="{B306A760-46B1-0DB7-9D2D-7DF5F959D765}"/>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5" name="Freeform 294">
              <a:extLst>
                <a:ext uri="{FF2B5EF4-FFF2-40B4-BE49-F238E27FC236}">
                  <a16:creationId xmlns:a16="http://schemas.microsoft.com/office/drawing/2014/main" id="{24C92777-B859-9F1F-B2A1-537AEEA046A4}"/>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7" name="Freeform 295">
              <a:extLst>
                <a:ext uri="{FF2B5EF4-FFF2-40B4-BE49-F238E27FC236}">
                  <a16:creationId xmlns:a16="http://schemas.microsoft.com/office/drawing/2014/main" id="{901C59A2-AAEB-15A9-E9D3-D2F8455908E4}"/>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9" name="Freeform 296">
              <a:extLst>
                <a:ext uri="{FF2B5EF4-FFF2-40B4-BE49-F238E27FC236}">
                  <a16:creationId xmlns:a16="http://schemas.microsoft.com/office/drawing/2014/main" id="{4F85BFAB-298B-1CC9-9727-A2B2D988E0C5}"/>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969C207F-30D0-BD62-9014-94F36C706C69}"/>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FE594E7F-0D12-CA46-2384-08F0AAB99B4A}"/>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450401CD-F0DE-684C-6FF1-362230BDBFC8}"/>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sp>
        <p:nvSpPr>
          <p:cNvPr id="27" name="Text Placeholder 26">
            <a:extLst>
              <a:ext uri="{FF2B5EF4-FFF2-40B4-BE49-F238E27FC236}">
                <a16:creationId xmlns:a16="http://schemas.microsoft.com/office/drawing/2014/main" id="{3B0587E1-04E0-EDA4-2B1F-FE1F583BE150}"/>
              </a:ext>
            </a:extLst>
          </p:cNvPr>
          <p:cNvSpPr>
            <a:spLocks noGrp="1"/>
          </p:cNvSpPr>
          <p:nvPr>
            <p:ph type="body" sz="quarter" idx="35"/>
          </p:nvPr>
        </p:nvSpPr>
        <p:spPr>
          <a:xfrm>
            <a:off x="186939" y="1542690"/>
            <a:ext cx="3043704" cy="1489859"/>
          </a:xfrm>
        </p:spPr>
        <p:txBody>
          <a:bodyPr/>
          <a:lstStyle/>
          <a:p>
            <a:r>
              <a:rPr lang="en-GB" sz="2800" cap="all" dirty="0" err="1">
                <a:latin typeface="Calibri"/>
                <a:cs typeface="Calibri"/>
              </a:rPr>
              <a:t>Fólksflutnings</a:t>
            </a:r>
            <a:endParaRPr lang="en-GB" sz="2800" cap="all" dirty="0">
              <a:latin typeface="Calibri"/>
              <a:cs typeface="Calibri"/>
            </a:endParaRPr>
          </a:p>
          <a:p>
            <a:r>
              <a:rPr lang="en-GB" sz="2800" cap="all" dirty="0" err="1">
                <a:latin typeface="Calibri"/>
                <a:cs typeface="Calibri"/>
              </a:rPr>
              <a:t>þróun</a:t>
            </a:r>
            <a:r>
              <a:rPr lang="en-GB" sz="2800" cap="all" dirty="0">
                <a:latin typeface="Calibri"/>
                <a:cs typeface="Calibri"/>
              </a:rPr>
              <a:t> </a:t>
            </a:r>
            <a:r>
              <a:rPr lang="en-GB" sz="2800" cap="all" dirty="0" err="1">
                <a:latin typeface="Calibri"/>
                <a:cs typeface="Calibri"/>
              </a:rPr>
              <a:t>úr</a:t>
            </a:r>
            <a:r>
              <a:rPr lang="en-GB" sz="2800" cap="all" dirty="0">
                <a:latin typeface="Calibri"/>
                <a:cs typeface="Calibri"/>
              </a:rPr>
              <a:t> </a:t>
            </a:r>
            <a:r>
              <a:rPr lang="en-GB" sz="2800" cap="all" dirty="0" err="1">
                <a:latin typeface="Calibri"/>
                <a:cs typeface="Calibri"/>
              </a:rPr>
              <a:t>dreifbýli</a:t>
            </a:r>
            <a:r>
              <a:rPr lang="en-GB" sz="2800" cap="all" dirty="0">
                <a:latin typeface="Calibri"/>
                <a:cs typeface="Calibri"/>
              </a:rPr>
              <a:t> </a:t>
            </a:r>
            <a:r>
              <a:rPr lang="en-GB" sz="2800" cap="all" dirty="0" err="1">
                <a:latin typeface="Calibri"/>
                <a:cs typeface="Calibri"/>
              </a:rPr>
              <a:t>Kozjansko</a:t>
            </a:r>
            <a:endParaRPr lang="en-IE" cap="all" dirty="0"/>
          </a:p>
        </p:txBody>
      </p:sp>
      <p:pic>
        <p:nvPicPr>
          <p:cNvPr id="30" name="Picture Placeholder 29">
            <a:extLst>
              <a:ext uri="{FF2B5EF4-FFF2-40B4-BE49-F238E27FC236}">
                <a16:creationId xmlns:a16="http://schemas.microsoft.com/office/drawing/2014/main" id="{0CE94B8D-B232-4B40-B6AD-208E4AFB0348}"/>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pic>
        <p:nvPicPr>
          <p:cNvPr id="11" name="Picture 10" descr="A house with lights in the sky&#10;&#10;Description automatically generated">
            <a:extLst>
              <a:ext uri="{FF2B5EF4-FFF2-40B4-BE49-F238E27FC236}">
                <a16:creationId xmlns:a16="http://schemas.microsoft.com/office/drawing/2014/main" id="{63142782-34CC-3849-5C64-5ADC1537A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746" y="3462338"/>
            <a:ext cx="3905594" cy="3981450"/>
          </a:xfrm>
          <a:prstGeom prst="rect">
            <a:avLst/>
          </a:prstGeom>
        </p:spPr>
      </p:pic>
    </p:spTree>
    <p:extLst>
      <p:ext uri="{BB962C8B-B14F-4D97-AF65-F5344CB8AC3E}">
        <p14:creationId xmlns:p14="http://schemas.microsoft.com/office/powerpoint/2010/main" val="196085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9BC70-C2F5-18CA-7567-A3718D89067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16A5374-70EC-8017-1C3A-8142E3013E4F}"/>
              </a:ext>
            </a:extLst>
          </p:cNvPr>
          <p:cNvSpPr>
            <a:spLocks noGrp="1"/>
          </p:cNvSpPr>
          <p:nvPr>
            <p:ph type="body" sz="quarter" idx="58"/>
          </p:nvPr>
        </p:nvSpPr>
        <p:spPr>
          <a:xfrm>
            <a:off x="1142245" y="493683"/>
            <a:ext cx="6321874" cy="355435"/>
          </a:xfrm>
        </p:spPr>
        <p:txBody>
          <a:bodyPr/>
          <a:lstStyle/>
          <a:p>
            <a:pPr>
              <a:lnSpc>
                <a:spcPct val="100000"/>
              </a:lnSpc>
            </a:pPr>
            <a:r>
              <a:rPr lang="en-GB" sz="2800">
                <a:latin typeface="Calibri"/>
                <a:ea typeface="Calibri"/>
                <a:cs typeface="Calibri"/>
              </a:rPr>
              <a:t>Lausn</a:t>
            </a:r>
          </a:p>
          <a:p>
            <a:pPr>
              <a:lnSpc>
                <a:spcPct val="100000"/>
              </a:lnSpc>
            </a:pPr>
            <a:r>
              <a:rPr lang="en-US" sz="1600" b="0" cap="all">
                <a:latin typeface="Calibri"/>
                <a:cs typeface="Calibri"/>
              </a:rPr>
              <a:t>Ráðning staðbundins starfsfólks hjá </a:t>
            </a:r>
            <a:r>
              <a:rPr lang="en-US" sz="1600" b="0" cap="all" err="1">
                <a:latin typeface="Calibri"/>
                <a:cs typeface="Calibri"/>
              </a:rPr>
              <a:t>Aparments Ortenia</a:t>
            </a:r>
            <a:endParaRPr lang="en-GB" sz="1600" b="0" cap="all">
              <a:ea typeface="Calibri"/>
            </a:endParaRPr>
          </a:p>
        </p:txBody>
      </p:sp>
      <p:sp>
        <p:nvSpPr>
          <p:cNvPr id="3" name="Text Placeholder 2">
            <a:extLst>
              <a:ext uri="{FF2B5EF4-FFF2-40B4-BE49-F238E27FC236}">
                <a16:creationId xmlns:a16="http://schemas.microsoft.com/office/drawing/2014/main" id="{E944D9A3-7B78-F33C-595A-A47DE3870F97}"/>
              </a:ext>
            </a:extLst>
          </p:cNvPr>
          <p:cNvSpPr>
            <a:spLocks noGrp="1"/>
          </p:cNvSpPr>
          <p:nvPr>
            <p:ph type="body" sz="quarter" idx="32"/>
          </p:nvPr>
        </p:nvSpPr>
        <p:spPr>
          <a:xfrm>
            <a:off x="186212" y="1717043"/>
            <a:ext cx="7037951" cy="2798453"/>
          </a:xfrm>
        </p:spPr>
        <p:txBody>
          <a:bodyPr/>
          <a:lstStyle/>
          <a:p>
            <a:r>
              <a:rPr lang="en-US" sz="1400" err="1">
                <a:solidFill>
                  <a:schemeClr val="tx1">
                    <a:lumMod val="75000"/>
                    <a:lumOff val="25000"/>
                  </a:schemeClr>
                </a:solidFill>
                <a:latin typeface="Calibri"/>
                <a:ea typeface="Open Sans"/>
                <a:cs typeface="Calibri"/>
              </a:rPr>
              <a:t>Ortenia </a:t>
            </a:r>
            <a:r>
              <a:rPr lang="en-US" sz="1400">
                <a:solidFill>
                  <a:schemeClr val="tx1">
                    <a:lumMod val="75000"/>
                    <a:lumOff val="25000"/>
                  </a:schemeClr>
                </a:solidFill>
                <a:latin typeface="Calibri"/>
                <a:ea typeface="Open Sans"/>
                <a:cs typeface="Calibri"/>
              </a:rPr>
              <a:t>býður upp á fyrstu vistvænu íbúðina í Slóveníu, hannaða samkvæmt meginreglunni um nýstárlega sjálfbæra byggingu. Vönduð val á heilbrigðum byggingarefnum og rekstrarreglur hafa umbreytt þessum stað í stað til að uppgötva fínni augnablik lífsins og tengingu við náttúruna.</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Aðeins er ráðið staðbundið starfsfólk hjá Apartments </a:t>
            </a:r>
            <a:r>
              <a:rPr lang="en-US" sz="1400" err="1">
                <a:solidFill>
                  <a:schemeClr val="tx1">
                    <a:lumMod val="75000"/>
                    <a:lumOff val="25000"/>
                  </a:schemeClr>
                </a:solidFill>
                <a:latin typeface="Calibri"/>
                <a:ea typeface="Open Sans"/>
                <a:cs typeface="Calibri"/>
              </a:rPr>
              <a:t>Ortenia</a:t>
            </a:r>
            <a:r>
              <a:rPr lang="en-US" sz="1400">
                <a:solidFill>
                  <a:schemeClr val="tx1">
                    <a:lumMod val="75000"/>
                    <a:lumOff val="25000"/>
                  </a:schemeClr>
                </a:solidFill>
                <a:latin typeface="Calibri"/>
                <a:ea typeface="Open Sans"/>
                <a:cs typeface="Calibri"/>
              </a:rPr>
              <a:t>, sem er í 10 km fjarlægð. Ef um ofaukið álag er að ræða var ráðið aukið staðbundið húsþrifsfólk. Þau ráða staðbundna sérfræðinga í nudd-, heilsu- og fegrunarmeðferðum.</a:t>
            </a:r>
          </a:p>
          <a:p>
            <a:endParaRPr lang="en-US" sz="1400">
              <a:solidFill>
                <a:schemeClr val="tx1">
                  <a:lumMod val="75000"/>
                  <a:lumOff val="25000"/>
                </a:schemeClr>
              </a:solidFill>
              <a:latin typeface="Calibri"/>
              <a:ea typeface="Open Sans"/>
              <a:cs typeface="Calibri"/>
            </a:endParaRPr>
          </a:p>
          <a:p>
            <a:endParaRPr lang="en-US" sz="1400">
              <a:solidFill>
                <a:schemeClr val="tx1">
                  <a:lumMod val="75000"/>
                  <a:lumOff val="25000"/>
                </a:schemeClr>
              </a:solidFill>
              <a:latin typeface="Calibri"/>
              <a:ea typeface="Open Sans"/>
              <a:cs typeface="Calibri"/>
            </a:endParaRPr>
          </a:p>
          <a:p>
            <a:endParaRPr lang="en-IE" sz="1400">
              <a:solidFill>
                <a:schemeClr val="tx1">
                  <a:lumMod val="75000"/>
                  <a:lumOff val="25000"/>
                </a:schemeClr>
              </a:solidFill>
            </a:endParaRPr>
          </a:p>
        </p:txBody>
      </p:sp>
      <p:sp>
        <p:nvSpPr>
          <p:cNvPr id="5" name="Text Placeholder 4">
            <a:extLst>
              <a:ext uri="{FF2B5EF4-FFF2-40B4-BE49-F238E27FC236}">
                <a16:creationId xmlns:a16="http://schemas.microsoft.com/office/drawing/2014/main" id="{A83510E5-47EA-59AD-8D93-0DF087F7C649}"/>
              </a:ext>
            </a:extLst>
          </p:cNvPr>
          <p:cNvSpPr>
            <a:spLocks noGrp="1"/>
          </p:cNvSpPr>
          <p:nvPr>
            <p:ph type="body" sz="quarter" idx="61"/>
          </p:nvPr>
        </p:nvSpPr>
        <p:spPr>
          <a:xfrm>
            <a:off x="307749" y="6626926"/>
            <a:ext cx="7037951" cy="2798453"/>
          </a:xfrm>
        </p:spPr>
        <p:txBody>
          <a:bodyPr/>
          <a:lstStyle/>
          <a:p>
            <a:r>
              <a:rPr lang="en-US" sz="1400">
                <a:solidFill>
                  <a:schemeClr val="tx1">
                    <a:lumMod val="75000"/>
                    <a:lumOff val="25000"/>
                  </a:schemeClr>
                </a:solidFill>
                <a:latin typeface="Calibri"/>
                <a:ea typeface="Open Sans"/>
                <a:cs typeface="Calibri"/>
              </a:rPr>
              <a:t>Auk ráðningar heimamanna voru önnur afrek eftirfarandi:</a:t>
            </a:r>
          </a:p>
          <a:p>
            <a:r>
              <a:rPr lang="en-US" sz="1400">
                <a:solidFill>
                  <a:schemeClr val="tx1">
                    <a:lumMod val="75000"/>
                    <a:lumOff val="25000"/>
                  </a:schemeClr>
                </a:solidFill>
                <a:latin typeface="Calibri"/>
                <a:ea typeface="Open Sans"/>
                <a:cs typeface="Calibri"/>
              </a:rPr>
              <a:t>HÖNUN Allur gististaðurinn er arkitektúr- og hönnunarmiðaður, gerður aðallega úr vistvænum efnum. Sérstakur gaumur er gefinn að innanhúss- og fylgihlutum, sem eru unnir úr náttúrulegum efnum úr nærumhverfinu og eru verk þekktra hönnuða og listamanna.</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Heildræn og sjálfbær nálgun er afleiðing notkunar náttúrulegra og vistfræðilegra efna sem að mestu eru fengin úr nærumhverfinu. Vönduð staðsetning í fallegu náttúrulegu umhverfi gerir kleift að skapa samhljómandi og fullkomna samruna við náttúruna.</a:t>
            </a:r>
          </a:p>
          <a:p>
            <a:endParaRPr lang="en-US" sz="1400">
              <a:solidFill>
                <a:schemeClr val="tx1">
                  <a:lumMod val="75000"/>
                  <a:lumOff val="25000"/>
                </a:schemeClr>
              </a:solidFill>
              <a:latin typeface="Calibri"/>
              <a:ea typeface="Open Sans"/>
              <a:cs typeface="Calibri"/>
            </a:endParaRPr>
          </a:p>
          <a:p>
            <a:r>
              <a:rPr lang="en-US" sz="1400" err="1">
                <a:solidFill>
                  <a:schemeClr val="tx1">
                    <a:lumMod val="75000"/>
                    <a:lumOff val="25000"/>
                  </a:schemeClr>
                </a:solidFill>
                <a:latin typeface="Calibri"/>
                <a:ea typeface="Open Sans"/>
                <a:cs typeface="Calibri"/>
              </a:rPr>
              <a:t>Ortenia </a:t>
            </a:r>
            <a:r>
              <a:rPr lang="en-US" sz="1400">
                <a:solidFill>
                  <a:schemeClr val="tx1">
                    <a:lumMod val="75000"/>
                    <a:lumOff val="25000"/>
                  </a:schemeClr>
                </a:solidFill>
                <a:latin typeface="Calibri"/>
                <a:ea typeface="Open Sans"/>
                <a:cs typeface="Calibri"/>
              </a:rPr>
              <a:t>styður staðbundna frumkvöðla með því að kaupa vörur eða þjónustu þegar þörf krefur. Flest ferskvara þeirra var keypt frá staðbundnum bændum og frumkvöðlum. Þau gefa út inneignarbréf (með sérstökum afslætti) fyrir veitingar á fimm staðbundnum veitingastöðum og fyrir notkun heilsulindar og sundlaugarþjónustu í stærri nálægum heitavatnsböð. Þau ráða staðbundin fyrirtæki til að veita helstu viðhaldsþjónustu. Þau kynna staðbundin fyrirtæki með því að gefa gestum smærri gjafir og sýna flugblöð og vörulista þeirra í móttökum.</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 </a:t>
            </a:r>
          </a:p>
          <a:p>
            <a:endParaRPr lang="en-US" sz="1400">
              <a:solidFill>
                <a:schemeClr val="tx1">
                  <a:lumMod val="75000"/>
                  <a:lumOff val="25000"/>
                </a:schemeClr>
              </a:solidFill>
              <a:latin typeface="Calibri"/>
              <a:ea typeface="Open Sans"/>
              <a:cs typeface="Calibri"/>
            </a:endParaRPr>
          </a:p>
          <a:p>
            <a:endParaRPr lang="en-IE"/>
          </a:p>
        </p:txBody>
      </p:sp>
      <p:sp>
        <p:nvSpPr>
          <p:cNvPr id="6" name="Text Placeholder 1">
            <a:extLst>
              <a:ext uri="{FF2B5EF4-FFF2-40B4-BE49-F238E27FC236}">
                <a16:creationId xmlns:a16="http://schemas.microsoft.com/office/drawing/2014/main" id="{78C8CF48-0425-7A0C-7A71-4A2F2402E685}"/>
              </a:ext>
            </a:extLst>
          </p:cNvPr>
          <p:cNvSpPr txBox="1">
            <a:spLocks/>
          </p:cNvSpPr>
          <p:nvPr/>
        </p:nvSpPr>
        <p:spPr>
          <a:xfrm>
            <a:off x="1358167" y="5749600"/>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2800">
                <a:latin typeface="Calibri"/>
                <a:ea typeface="Calibri"/>
                <a:cs typeface="Calibri"/>
              </a:rPr>
              <a:t>NIÐURSTAÐA</a:t>
            </a:r>
          </a:p>
          <a:p>
            <a:pPr>
              <a:lnSpc>
                <a:spcPct val="100000"/>
              </a:lnSpc>
            </a:pPr>
            <a:r>
              <a:rPr lang="en-US" sz="1600" b="0" cap="all" err="1">
                <a:latin typeface="Calibri"/>
                <a:ea typeface="Calibri"/>
                <a:cs typeface="Calibri"/>
              </a:rPr>
              <a:t>Ortenia </a:t>
            </a:r>
            <a:r>
              <a:rPr lang="en-US" sz="1600" b="0" cap="all">
                <a:latin typeface="Calibri"/>
                <a:ea typeface="Calibri"/>
                <a:cs typeface="Calibri"/>
              </a:rPr>
              <a:t>styður staðbundna</a:t>
            </a:r>
          </a:p>
        </p:txBody>
      </p:sp>
      <p:grpSp>
        <p:nvGrpSpPr>
          <p:cNvPr id="4" name="Group 3">
            <a:extLst>
              <a:ext uri="{FF2B5EF4-FFF2-40B4-BE49-F238E27FC236}">
                <a16:creationId xmlns:a16="http://schemas.microsoft.com/office/drawing/2014/main" id="{B3F48F3B-89A8-24B1-A706-015A926FF1AD}"/>
              </a:ext>
            </a:extLst>
          </p:cNvPr>
          <p:cNvGrpSpPr/>
          <p:nvPr/>
        </p:nvGrpSpPr>
        <p:grpSpPr>
          <a:xfrm>
            <a:off x="186212" y="291396"/>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80EC8E64-04F6-ED22-22DB-70BEC1ED0D7F}"/>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7BAECBB7-CDC4-22E6-EC1B-5B278842453E}"/>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B1011144-0AE9-B1B2-C461-896C0E1E45DF}"/>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9B9883C1-D9B3-D969-136A-6A4342A6BE19}"/>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82A870E3-A365-61F9-7BF8-6A5EF797B62C}"/>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BD6805F1-A9F5-D0A3-4AFA-1D286BDC1FBD}"/>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7102A450-C5D6-3D95-8E38-248B9C0D7446}"/>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01209CCB-AD40-F169-506D-D5E7794F4910}"/>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48A9A033-2C83-D175-9322-0C6DC696B45E}"/>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192B549B-14BA-CD1F-E979-26D0A771D906}"/>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Freeform 301">
            <a:extLst>
              <a:ext uri="{FF2B5EF4-FFF2-40B4-BE49-F238E27FC236}">
                <a16:creationId xmlns:a16="http://schemas.microsoft.com/office/drawing/2014/main" id="{26B03E03-14F5-172F-CAAA-D5B47C6D1FD5}"/>
              </a:ext>
            </a:extLst>
          </p:cNvPr>
          <p:cNvSpPr/>
          <p:nvPr/>
        </p:nvSpPr>
        <p:spPr>
          <a:xfrm>
            <a:off x="295341" y="5492079"/>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chemeClr val="bg1"/>
          </a:solidFill>
          <a:ln w="3074" cap="flat">
            <a:noFill/>
            <a:prstDash val="solid"/>
            <a:miter/>
          </a:ln>
        </p:spPr>
        <p:txBody>
          <a:bodyPr rtlCol="0" anchor="ctr"/>
          <a:lstStyle/>
          <a:p>
            <a:endParaRPr lang="en-US"/>
          </a:p>
        </p:txBody>
      </p:sp>
    </p:spTree>
    <p:extLst>
      <p:ext uri="{BB962C8B-B14F-4D97-AF65-F5344CB8AC3E}">
        <p14:creationId xmlns:p14="http://schemas.microsoft.com/office/powerpoint/2010/main" val="17185182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A6DEA-BCBB-70A4-A3AB-BC6D8357B14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D676F1D-8D76-4303-AB63-3FCF0B60AD2B}"/>
              </a:ext>
            </a:extLst>
          </p:cNvPr>
          <p:cNvSpPr>
            <a:spLocks noGrp="1"/>
          </p:cNvSpPr>
          <p:nvPr>
            <p:ph type="body" sz="quarter" idx="32"/>
          </p:nvPr>
        </p:nvSpPr>
        <p:spPr>
          <a:xfrm>
            <a:off x="634481" y="3536797"/>
            <a:ext cx="6541269" cy="5494217"/>
          </a:xfrm>
        </p:spPr>
        <p:txBody>
          <a:bodyPr/>
          <a:lstStyle/>
          <a:p>
            <a:pPr>
              <a:lnSpc>
                <a:spcPct val="100000"/>
              </a:lnSpc>
            </a:pPr>
            <a:r>
              <a:rPr lang="en-US" err="1"/>
              <a:t>Ortenia </a:t>
            </a:r>
            <a:r>
              <a:rPr lang="en-US"/>
              <a:t>Apartments í </a:t>
            </a:r>
            <a:r>
              <a:rPr lang="en-US" err="1"/>
              <a:t>Podčetrtek </a:t>
            </a:r>
            <a:r>
              <a:rPr lang="en-US"/>
              <a:t>samræmist mörgum markmiðum Sameinuðu þjóðanna um sjálfbæra þróun (SDG), einkum markmiði 11 (Sjálfbærar borgir og samfélög) og markmiði 12 (Ábyrg neysla og framleiðsla). Með því að hanna fyrstu vistvænu íbúðir Slóveníu hefur </a:t>
            </a:r>
            <a:r>
              <a:rPr lang="en-US" err="1"/>
              <a:t>Ortenia </a:t>
            </a:r>
            <a:r>
              <a:rPr lang="en-US"/>
              <a:t>innleitt náttúruleg og vistfræðileg efni í bygginguna, stuðlað að sjálfbærum lífsstíl og skapað fyrirmynd um nýstárlega og sjálfbæra byggingarlist. Áherslan á notkun staðbundinna efna og umhverfisvænna byggingaraðferða endurspeglar markmið SDG 12 um að draga úr auðlindanotkun og úrgangi. Hönnun og innréttingar íbúðanna voru gerðar með náttúrulegum efnum sem sótt eru úr héraðinu, sem styður bæði umhverfis- og menningarlega sjálfbærni með því að varðveita staðbundna handverkslist og efla umhverfisvæna hönnun. Skuldbinding </a:t>
            </a:r>
            <a:r>
              <a:rPr lang="en-US" err="1"/>
              <a:t>Ortenia </a:t>
            </a:r>
            <a:r>
              <a:rPr lang="en-US"/>
              <a:t>til sjálfbærni er undirstrikuð með umhverfisstefnu fyrirtækisins, sem forgangsraðar mengunarvörnum, úrgangsminnkun og ábyrgri auðlindanotkun í samræmi við slóvenskar umhverfisreglugerðir.</a:t>
            </a:r>
          </a:p>
          <a:p>
            <a:pPr>
              <a:lnSpc>
                <a:spcPct val="100000"/>
              </a:lnSpc>
            </a:pPr>
            <a:endParaRPr lang="en-US"/>
          </a:p>
          <a:p>
            <a:pPr>
              <a:lnSpc>
                <a:spcPct val="100000"/>
              </a:lnSpc>
            </a:pPr>
            <a:r>
              <a:rPr lang="en-US"/>
              <a:t>Enn fremur leggur </a:t>
            </a:r>
            <a:r>
              <a:rPr lang="en-US" err="1"/>
              <a:t>Ortenia </a:t>
            </a:r>
            <a:r>
              <a:rPr lang="en-US"/>
              <a:t>verulega af mörkum til staðbundinnar efnahagslífs og samfélags, og styður þar með markmið 8 (Næði í vinnu og efnahagsvöxt) og 15 (Líf á landi). Fyrirtækið ræður eingöngu starfsfólk úr nærsamfélaginu og vinnur með staðbundnum sérfræðingum við heilsulindarþjónustu, sem skapar sjálfbær störf og eflir efnahagslega seiglu í </a:t>
            </a:r>
            <a:r>
              <a:rPr lang="en-US" err="1"/>
              <a:t>Podčetrtek</a:t>
            </a:r>
            <a:r>
              <a:rPr lang="en-US"/>
              <a:t>, svæði sem glímir við fólksfækkun og brottflutning. Með því að kaupa ferskar afurðir af staðbundnum bændum, kynna staðbundna veitingastaði og sýna fram á vörur frá nærliggjandi fyrirtækjum þróar </a:t>
            </a:r>
            <a:r>
              <a:rPr lang="en-US" err="1"/>
              <a:t>Ortenia </a:t>
            </a:r>
            <a:r>
              <a:rPr lang="en-US"/>
              <a:t>stuðningsnet í efnahagslífinu sem gagnast staðbundnum frumkvöðlum. Þessi samþætting staðbundinna samstarfsaðila eykur ekki aðeins efnahagslíf svæðisins heldur dregur einnig fram sjálfbærar ferðamannavenjur sem tengja gesti við menningarleg og náttúruleg úrræði svæðisins, og stuðlar að sjálfbæru ferðamannalíkani sem sýnir umhverfinu og velferð samfélagsins virðingu og eflir það.</a:t>
            </a:r>
          </a:p>
          <a:p>
            <a:pPr>
              <a:lnSpc>
                <a:spcPct val="100000"/>
              </a:lnSpc>
            </a:pPr>
            <a:endParaRPr lang="en-IE"/>
          </a:p>
        </p:txBody>
      </p:sp>
      <p:sp>
        <p:nvSpPr>
          <p:cNvPr id="5" name="Text Placeholder 4">
            <a:extLst>
              <a:ext uri="{FF2B5EF4-FFF2-40B4-BE49-F238E27FC236}">
                <a16:creationId xmlns:a16="http://schemas.microsoft.com/office/drawing/2014/main" id="{ADFC6206-92EF-4AB5-8357-C164FB639104}"/>
              </a:ext>
            </a:extLst>
          </p:cNvPr>
          <p:cNvSpPr>
            <a:spLocks noGrp="1"/>
          </p:cNvSpPr>
          <p:nvPr>
            <p:ph type="body" sz="quarter" idx="18"/>
          </p:nvPr>
        </p:nvSpPr>
        <p:spPr>
          <a:xfrm>
            <a:off x="528134" y="1876699"/>
            <a:ext cx="2835268" cy="921348"/>
          </a:xfrm>
        </p:spPr>
        <p:txBody>
          <a:bodyPr/>
          <a:lstStyle/>
          <a:p>
            <a:pPr>
              <a:lnSpc>
                <a:spcPct val="100000"/>
              </a:lnSpc>
            </a:pPr>
            <a:r>
              <a:rPr lang="en-US" sz="2800" b="1" cap="all" dirty="0" err="1"/>
              <a:t>Ortenia</a:t>
            </a:r>
            <a:r>
              <a:rPr lang="en-US" sz="2800" b="1" cap="all" dirty="0"/>
              <a:t> </a:t>
            </a:r>
            <a:r>
              <a:rPr lang="en-US" sz="2800" b="1" cap="all" dirty="0" err="1"/>
              <a:t>og</a:t>
            </a:r>
            <a:r>
              <a:rPr lang="en-US" sz="2800" b="1" cap="all" dirty="0"/>
              <a:t> </a:t>
            </a:r>
            <a:r>
              <a:rPr lang="en-US" sz="2800" b="1" cap="all" dirty="0" err="1"/>
              <a:t>sjálfbærni</a:t>
            </a:r>
            <a:endParaRPr lang="en-US" sz="2800" b="1" cap="all" dirty="0"/>
          </a:p>
          <a:p>
            <a:pPr>
              <a:lnSpc>
                <a:spcPct val="100000"/>
              </a:lnSpc>
            </a:pPr>
            <a:r>
              <a:rPr lang="en-US" sz="2800" b="1" cap="all" dirty="0" err="1"/>
              <a:t>markmiðin</a:t>
            </a:r>
            <a:endParaRPr lang="en-US" sz="2800" b="1" cap="all" dirty="0"/>
          </a:p>
        </p:txBody>
      </p:sp>
      <p:pic>
        <p:nvPicPr>
          <p:cNvPr id="54" name="Picture 53" descr="A white and orange cityscape with white text&#10;&#10;Description automatically generated">
            <a:extLst>
              <a:ext uri="{FF2B5EF4-FFF2-40B4-BE49-F238E27FC236}">
                <a16:creationId xmlns:a16="http://schemas.microsoft.com/office/drawing/2014/main" id="{2ED7FB34-9A49-0FF9-22B2-9F02AF360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481" y="9538521"/>
            <a:ext cx="1188154" cy="1188154"/>
          </a:xfrm>
          <a:prstGeom prst="rect">
            <a:avLst/>
          </a:prstGeom>
        </p:spPr>
      </p:pic>
      <p:pic>
        <p:nvPicPr>
          <p:cNvPr id="55" name="Picture 54" descr="A yellow rectangular sign with white text&#10;&#10;Description automatically generated">
            <a:extLst>
              <a:ext uri="{FF2B5EF4-FFF2-40B4-BE49-F238E27FC236}">
                <a16:creationId xmlns:a16="http://schemas.microsoft.com/office/drawing/2014/main" id="{F19CD08A-1791-A29C-AA0A-FEC02A540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768" y="9538521"/>
            <a:ext cx="1188154" cy="1188154"/>
          </a:xfrm>
          <a:prstGeom prst="rect">
            <a:avLst/>
          </a:prstGeom>
        </p:spPr>
      </p:pic>
      <p:pic>
        <p:nvPicPr>
          <p:cNvPr id="61" name="Picture 4" descr="SDG wheel">
            <a:extLst>
              <a:ext uri="{FF2B5EF4-FFF2-40B4-BE49-F238E27FC236}">
                <a16:creationId xmlns:a16="http://schemas.microsoft.com/office/drawing/2014/main" id="{8566A6A4-3C91-0869-DB01-F4C4FD2046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699705" y="1327343"/>
            <a:ext cx="1803648" cy="1717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0266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C4E0F-DB43-0F56-DDD9-7F1021423B78}"/>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F26EA36-77D5-1E9F-21D5-E8AB8A99DE4E}"/>
              </a:ext>
            </a:extLst>
          </p:cNvPr>
          <p:cNvSpPr/>
          <p:nvPr/>
        </p:nvSpPr>
        <p:spPr>
          <a:xfrm>
            <a:off x="-43361" y="5987588"/>
            <a:ext cx="7826991" cy="492012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86C20362-6B5F-11AB-A245-8E98391D609B}"/>
              </a:ext>
            </a:extLst>
          </p:cNvPr>
          <p:cNvSpPr>
            <a:spLocks noGrp="1"/>
          </p:cNvSpPr>
          <p:nvPr>
            <p:ph type="body" sz="quarter" idx="32"/>
          </p:nvPr>
        </p:nvSpPr>
        <p:spPr>
          <a:xfrm>
            <a:off x="294777" y="6014210"/>
            <a:ext cx="7365329" cy="2787212"/>
          </a:xfrm>
        </p:spPr>
        <p:txBody>
          <a:bodyPr/>
          <a:lstStyle/>
          <a:p>
            <a:pPr marL="0" indent="0">
              <a:lnSpc>
                <a:spcPct val="100000"/>
              </a:lnSpc>
              <a:buNone/>
            </a:pPr>
            <a:r>
              <a:rPr lang="en-US" sz="4000" b="1" cap="all" err="1">
                <a:solidFill>
                  <a:schemeClr val="bg1"/>
                </a:solidFill>
                <a:latin typeface="Calibri"/>
                <a:cs typeface="Calibri"/>
              </a:rPr>
              <a:t>Efstidalur </a:t>
            </a:r>
            <a:r>
              <a:rPr lang="en-US" sz="4000" b="1" cap="all">
                <a:solidFill>
                  <a:schemeClr val="bg1"/>
                </a:solidFill>
                <a:latin typeface="Calibri"/>
                <a:cs typeface="Calibri"/>
              </a:rPr>
              <a:t>Bændahótel</a:t>
            </a:r>
          </a:p>
          <a:p>
            <a:pPr marL="0" indent="0">
              <a:lnSpc>
                <a:spcPct val="100000"/>
              </a:lnSpc>
              <a:buNone/>
            </a:pPr>
            <a:r>
              <a:rPr lang="en-US" sz="2000" b="1">
                <a:solidFill>
                  <a:schemeClr val="bg1"/>
                </a:solidFill>
                <a:latin typeface="Calibri"/>
                <a:cs typeface="Calibri"/>
              </a:rPr>
              <a:t>Flokkur: </a:t>
            </a:r>
            <a:r>
              <a:rPr lang="en-US" sz="2000">
                <a:solidFill>
                  <a:schemeClr val="bg1"/>
                </a:solidFill>
                <a:latin typeface="Calibri"/>
                <a:cs typeface="Calibri"/>
              </a:rPr>
              <a:t>Bæjahótel</a:t>
            </a:r>
          </a:p>
          <a:p>
            <a:pPr>
              <a:lnSpc>
                <a:spcPct val="100000"/>
              </a:lnSpc>
            </a:pPr>
            <a:r>
              <a:rPr lang="en-US" sz="2000" b="1">
                <a:solidFill>
                  <a:schemeClr val="bg1"/>
                </a:solidFill>
                <a:latin typeface="Calibri"/>
                <a:cs typeface="Calibri"/>
              </a:rPr>
              <a:t>Staðsetning: </a:t>
            </a:r>
            <a:r>
              <a:rPr lang="en-US" sz="2000" err="1">
                <a:solidFill>
                  <a:schemeClr val="bg1"/>
                </a:solidFill>
                <a:latin typeface="Calibri"/>
                <a:cs typeface="Calibri"/>
              </a:rPr>
              <a:t>Efstidalur</a:t>
            </a:r>
            <a:r>
              <a:rPr lang="en-US" sz="2000">
                <a:solidFill>
                  <a:schemeClr val="bg1"/>
                </a:solidFill>
                <a:latin typeface="Calibri"/>
                <a:cs typeface="Calibri"/>
              </a:rPr>
              <a:t>, Ísland</a:t>
            </a:r>
            <a:endParaRPr lang="en-US" sz="2000">
              <a:solidFill>
                <a:schemeClr val="bg1"/>
              </a:solidFill>
              <a:highlight>
                <a:srgbClr val="0000FF"/>
              </a:highlight>
            </a:endParaRPr>
          </a:p>
          <a:p>
            <a:pPr algn="l">
              <a:lnSpc>
                <a:spcPct val="100000"/>
              </a:lnSpc>
            </a:pPr>
            <a:r>
              <a:rPr lang="en-US" sz="2000" b="1">
                <a:solidFill>
                  <a:schemeClr val="bg1"/>
                </a:solidFill>
                <a:latin typeface="Calibri"/>
                <a:cs typeface="Calibri"/>
              </a:rPr>
              <a:t>Vefsíða:</a:t>
            </a:r>
            <a:r>
              <a:rPr lang="en-IE" sz="2000">
                <a:solidFill>
                  <a:schemeClr val="bg1"/>
                </a:solidFill>
                <a:latin typeface="Calibri"/>
                <a:cs typeface="Calibri"/>
                <a:hlinkClick r:id="rId2">
                  <a:extLst>
                    <a:ext uri="{A12FA001-AC4F-418D-AE19-62706E023703}">
                      <ahyp:hlinkClr xmlns:ahyp="http://schemas.microsoft.com/office/drawing/2018/hyperlinkcolor" val="tx"/>
                    </a:ext>
                  </a:extLst>
                </a:hlinkClick>
              </a:rPr>
              <a:t> https://efstidalur.is/</a:t>
            </a:r>
            <a:r>
              <a:rPr lang="en-IE" sz="2000">
                <a:solidFill>
                  <a:schemeClr val="bg1"/>
                </a:solidFill>
                <a:latin typeface="Calibri"/>
                <a:cs typeface="Calibri"/>
              </a:rPr>
              <a:t> </a:t>
            </a:r>
          </a:p>
          <a:p>
            <a:pPr algn="l">
              <a:lnSpc>
                <a:spcPct val="100000"/>
              </a:lnSpc>
            </a:pPr>
            <a:endParaRPr lang="en-US" sz="1000">
              <a:solidFill>
                <a:schemeClr val="bg1"/>
              </a:solidFill>
            </a:endParaRPr>
          </a:p>
          <a:p>
            <a:pPr algn="l">
              <a:lnSpc>
                <a:spcPct val="100000"/>
              </a:lnSpc>
            </a:pPr>
            <a:r>
              <a:rPr lang="en-US" sz="2000" b="1">
                <a:solidFill>
                  <a:schemeClr val="bg1"/>
                </a:solidFill>
                <a:latin typeface="Calibri"/>
                <a:ea typeface="Open Sans"/>
                <a:cs typeface="Calibri"/>
              </a:rPr>
              <a:t>Hvað gerir dvölina hér stórkostlega!</a:t>
            </a:r>
            <a:endParaRPr lang="en-US" sz="2000" b="1">
              <a:solidFill>
                <a:schemeClr val="bg1"/>
              </a:solidFill>
            </a:endParaRPr>
          </a:p>
          <a:p>
            <a:pPr algn="l">
              <a:lnSpc>
                <a:spcPct val="100000"/>
              </a:lnSpc>
            </a:pPr>
            <a:r>
              <a:rPr lang="en-US" err="1">
                <a:solidFill>
                  <a:schemeClr val="bg1"/>
                </a:solidFill>
                <a:latin typeface="Calibri"/>
                <a:cs typeface="Calibri"/>
              </a:rPr>
              <a:t>Efstidalur </a:t>
            </a:r>
            <a:r>
              <a:rPr lang="en-US">
                <a:solidFill>
                  <a:schemeClr val="bg1"/>
                </a:solidFill>
                <a:latin typeface="Calibri"/>
                <a:cs typeface="Calibri"/>
              </a:rPr>
              <a:t>Farm Hotel býður einstaka blöndu af upplifun á ekta íslensku búskaparlífi og nútímaþægindum. Rekinn af fjölskyldu með ríka sögu sem nær aftur til ársins 1750, býður búhótelið upp á hlýleg og notaleg gistirými með stórfenglegu útsýni og heillandi sveitasvip. Staðsett í hjarta Gullhringsins, svo gestir eru fullkomlega staðsettir til að kanna helstu aðdráttarstaði í Suður-Íslandi. Hótelið býður einnig upp á: </a:t>
            </a:r>
          </a:p>
          <a:p>
            <a:pPr algn="l">
              <a:lnSpc>
                <a:spcPct val="100000"/>
              </a:lnSpc>
            </a:pPr>
            <a:endParaRPr lang="en-US">
              <a:solidFill>
                <a:schemeClr val="bg1"/>
              </a:solidFill>
              <a:latin typeface="Calibri"/>
              <a:cs typeface="Calibri"/>
            </a:endParaRPr>
          </a:p>
          <a:p>
            <a:pPr marL="285750" indent="-285750" algn="l">
              <a:lnSpc>
                <a:spcPct val="100000"/>
              </a:lnSpc>
              <a:buFont typeface="Wingdings" panose="05000000000000000000" pitchFamily="2" charset="2"/>
              <a:buChar char="v"/>
            </a:pPr>
            <a:r>
              <a:rPr lang="en-US" b="1">
                <a:solidFill>
                  <a:schemeClr val="bg1"/>
                </a:solidFill>
                <a:latin typeface="Calibri"/>
                <a:cs typeface="Calibri"/>
                <a:hlinkClick r:id="rId3">
                  <a:extLst>
                    <a:ext uri="{A12FA001-AC4F-418D-AE19-62706E023703}">
                      <ahyp:hlinkClr xmlns:ahyp="http://schemas.microsoft.com/office/drawing/2018/hyperlinkcolor" val="tx"/>
                    </a:ext>
                  </a:extLst>
                </a:hlinkClick>
              </a:rPr>
              <a:t>Matreiðsla frá býli til borðs: </a:t>
            </a:r>
            <a:r>
              <a:rPr lang="en-US">
                <a:solidFill>
                  <a:schemeClr val="bg1"/>
                </a:solidFill>
                <a:latin typeface="Calibri"/>
                <a:cs typeface="Calibri"/>
              </a:rPr>
              <a:t>Gestir geta notið ljúffengra máltíða úr eigin mjólkuriðnaðar- og kjötvörum býlisins, auk ferskra grænmetis frá nálægum býlum.</a:t>
            </a:r>
          </a:p>
          <a:p>
            <a:pPr marL="285750" indent="-285750" algn="l">
              <a:lnSpc>
                <a:spcPct val="100000"/>
              </a:lnSpc>
              <a:buFont typeface="Wingdings" panose="05000000000000000000" pitchFamily="2" charset="2"/>
              <a:buChar char="v"/>
            </a:pPr>
            <a:r>
              <a:rPr lang="en-US" b="1">
                <a:solidFill>
                  <a:schemeClr val="bg1"/>
                </a:solidFill>
                <a:latin typeface="Calibri"/>
                <a:cs typeface="Calibri"/>
                <a:hlinkClick r:id="rId4">
                  <a:extLst>
                    <a:ext uri="{A12FA001-AC4F-418D-AE19-62706E023703}">
                      <ahyp:hlinkClr xmlns:ahyp="http://schemas.microsoft.com/office/drawing/2018/hyperlinkcolor" val="tx"/>
                    </a:ext>
                  </a:extLst>
                </a:hlinkClick>
              </a:rPr>
              <a:t>Íshlaðan Ice Cream Barn: </a:t>
            </a:r>
            <a:r>
              <a:rPr lang="en-US">
                <a:solidFill>
                  <a:schemeClr val="bg1"/>
                </a:solidFill>
                <a:latin typeface="Calibri"/>
                <a:cs typeface="Calibri"/>
              </a:rPr>
              <a:t>heimagerð </a:t>
            </a:r>
            <a:r>
              <a:rPr lang="en-US" err="1">
                <a:solidFill>
                  <a:schemeClr val="bg1"/>
                </a:solidFill>
                <a:latin typeface="Calibri"/>
                <a:cs typeface="Calibri"/>
              </a:rPr>
              <a:t>lífræn </a:t>
            </a:r>
            <a:r>
              <a:rPr lang="en-US">
                <a:solidFill>
                  <a:schemeClr val="bg1"/>
                </a:solidFill>
                <a:latin typeface="Calibri"/>
                <a:cs typeface="Calibri"/>
              </a:rPr>
              <a:t>ís úr mjólk kúa búsins.</a:t>
            </a:r>
          </a:p>
          <a:p>
            <a:pPr marL="285750" indent="-285750" algn="l">
              <a:lnSpc>
                <a:spcPct val="100000"/>
              </a:lnSpc>
              <a:buFont typeface="Wingdings" panose="05000000000000000000" pitchFamily="2" charset="2"/>
              <a:buChar char="v"/>
            </a:pPr>
            <a:r>
              <a:rPr lang="en-US">
                <a:solidFill>
                  <a:schemeClr val="bg1"/>
                </a:solidFill>
                <a:latin typeface="Calibri"/>
                <a:cs typeface="Calibri"/>
              </a:rPr>
              <a:t>Samskipti við búfjárdýr: þar á meðal hunda, hesta og kýr. Gestir geta einnig tekið þátt í </a:t>
            </a:r>
            <a:r>
              <a:rPr lang="en-US" b="1">
                <a:solidFill>
                  <a:schemeClr val="bg1"/>
                </a:solidFill>
                <a:latin typeface="Calibri"/>
                <a:cs typeface="Calibri"/>
                <a:hlinkClick r:id="rId5">
                  <a:extLst>
                    <a:ext uri="{A12FA001-AC4F-418D-AE19-62706E023703}">
                      <ahyp:hlinkClr xmlns:ahyp="http://schemas.microsoft.com/office/drawing/2018/hyperlinkcolor" val="tx"/>
                    </a:ext>
                  </a:extLst>
                </a:hlinkClick>
              </a:rPr>
              <a:t>hestaleiðangri </a:t>
            </a:r>
            <a:r>
              <a:rPr lang="en-US">
                <a:solidFill>
                  <a:schemeClr val="bg1"/>
                </a:solidFill>
                <a:latin typeface="Calibri"/>
                <a:cs typeface="Calibri"/>
              </a:rPr>
              <a:t>yfir sumarið.</a:t>
            </a:r>
            <a:endParaRPr lang="en-US" sz="1600">
              <a:solidFill>
                <a:schemeClr val="bg1"/>
              </a:solidFill>
              <a:latin typeface="Calibri"/>
              <a:cs typeface="Calibri"/>
            </a:endParaRPr>
          </a:p>
        </p:txBody>
      </p:sp>
      <p:sp>
        <p:nvSpPr>
          <p:cNvPr id="2" name="Text Placeholder 1">
            <a:extLst>
              <a:ext uri="{FF2B5EF4-FFF2-40B4-BE49-F238E27FC236}">
                <a16:creationId xmlns:a16="http://schemas.microsoft.com/office/drawing/2014/main" id="{213D9F68-FC13-C050-63AC-BB44B54E04F8}"/>
              </a:ext>
            </a:extLst>
          </p:cNvPr>
          <p:cNvSpPr>
            <a:spLocks noGrp="1"/>
          </p:cNvSpPr>
          <p:nvPr>
            <p:ph type="body" sz="quarter" idx="35"/>
          </p:nvPr>
        </p:nvSpPr>
        <p:spPr>
          <a:xfrm>
            <a:off x="294777" y="5453856"/>
            <a:ext cx="3206079" cy="1049221"/>
          </a:xfrm>
        </p:spPr>
        <p:txBody>
          <a:bodyPr/>
          <a:lstStyle/>
          <a:p>
            <a:r>
              <a:rPr lang="en-US" sz="4400" b="1"/>
              <a:t>ísland</a:t>
            </a:r>
          </a:p>
        </p:txBody>
      </p:sp>
      <p:sp>
        <p:nvSpPr>
          <p:cNvPr id="3" name="Text Placeholder 2">
            <a:extLst>
              <a:ext uri="{FF2B5EF4-FFF2-40B4-BE49-F238E27FC236}">
                <a16:creationId xmlns:a16="http://schemas.microsoft.com/office/drawing/2014/main" id="{936ADCE4-48E8-BE77-5C79-F88830797BDC}"/>
              </a:ext>
            </a:extLst>
          </p:cNvPr>
          <p:cNvSpPr>
            <a:spLocks noGrp="1"/>
          </p:cNvSpPr>
          <p:nvPr>
            <p:ph type="body" sz="quarter" idx="36"/>
          </p:nvPr>
        </p:nvSpPr>
        <p:spPr>
          <a:xfrm>
            <a:off x="305361" y="4779704"/>
            <a:ext cx="3880408" cy="475159"/>
          </a:xfrm>
        </p:spPr>
        <p:txBody>
          <a:bodyPr/>
          <a:lstStyle/>
          <a:p>
            <a:r>
              <a:rPr lang="en-US" sz="2800" b="0" cap="all" dirty="0" err="1"/>
              <a:t>Eignarform</a:t>
            </a:r>
            <a:endParaRPr lang="en-US" sz="2800" b="0" cap="all" dirty="0"/>
          </a:p>
        </p:txBody>
      </p:sp>
      <p:sp>
        <p:nvSpPr>
          <p:cNvPr id="16" name="Slide Number Placeholder 15">
            <a:extLst>
              <a:ext uri="{FF2B5EF4-FFF2-40B4-BE49-F238E27FC236}">
                <a16:creationId xmlns:a16="http://schemas.microsoft.com/office/drawing/2014/main" id="{2BF68892-BB61-E79E-985C-48DFAFF4EDCB}"/>
              </a:ext>
            </a:extLst>
          </p:cNvPr>
          <p:cNvSpPr>
            <a:spLocks noGrp="1"/>
          </p:cNvSpPr>
          <p:nvPr>
            <p:ph type="sldNum" sz="quarter" idx="4"/>
          </p:nvPr>
        </p:nvSpPr>
        <p:spPr>
          <a:xfrm>
            <a:off x="7260776" y="10795140"/>
            <a:ext cx="473489" cy="311567"/>
          </a:xfrm>
        </p:spPr>
        <p:txBody>
          <a:bodyPr/>
          <a:lstStyle/>
          <a:p>
            <a:fld id="{9C527BFA-2C0E-4CEC-B6A5-913A56FEF4B4}" type="slidenum">
              <a:rPr lang="fr-CA" smtClean="0"/>
              <a:t>58</a:t>
            </a:fld>
            <a:endParaRPr lang="fr-CA"/>
          </a:p>
        </p:txBody>
      </p:sp>
      <p:sp>
        <p:nvSpPr>
          <p:cNvPr id="4" name="Text Placeholder 3">
            <a:extLst>
              <a:ext uri="{FF2B5EF4-FFF2-40B4-BE49-F238E27FC236}">
                <a16:creationId xmlns:a16="http://schemas.microsoft.com/office/drawing/2014/main" id="{97DA2C14-F593-9DAF-9EE9-080CAAC23BDB}"/>
              </a:ext>
            </a:extLst>
          </p:cNvPr>
          <p:cNvSpPr>
            <a:spLocks noGrp="1"/>
          </p:cNvSpPr>
          <p:nvPr>
            <p:ph type="body" sz="quarter" idx="65"/>
          </p:nvPr>
        </p:nvSpPr>
        <p:spPr/>
        <p:txBody>
          <a:bodyPr/>
          <a:lstStyle/>
          <a:p>
            <a:r>
              <a:rPr lang="en-GB"/>
              <a:t>Ljósmynd: </a:t>
            </a:r>
            <a:r>
              <a:rPr lang="en-US" b="1" err="1"/>
              <a:t>Efstidalur </a:t>
            </a:r>
            <a:r>
              <a:rPr lang="en-US" b="1"/>
              <a:t>Farm Hotel</a:t>
            </a:r>
          </a:p>
        </p:txBody>
      </p:sp>
      <p:sp>
        <p:nvSpPr>
          <p:cNvPr id="10" name="Text Placeholder 2">
            <a:extLst>
              <a:ext uri="{FF2B5EF4-FFF2-40B4-BE49-F238E27FC236}">
                <a16:creationId xmlns:a16="http://schemas.microsoft.com/office/drawing/2014/main" id="{D48EEBFC-039A-7437-38D1-1C1FB803475B}"/>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sp>
        <p:nvSpPr>
          <p:cNvPr id="25" name="TextBox 24">
            <a:extLst>
              <a:ext uri="{FF2B5EF4-FFF2-40B4-BE49-F238E27FC236}">
                <a16:creationId xmlns:a16="http://schemas.microsoft.com/office/drawing/2014/main" id="{ED46BE5F-4F0F-192D-2966-EE64D6D9C3B2}"/>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tilvísunartexta</a:t>
            </a:r>
          </a:p>
        </p:txBody>
      </p:sp>
      <p:pic>
        <p:nvPicPr>
          <p:cNvPr id="7" name="Graphic 6" descr="Badge 10 with solid fill">
            <a:extLst>
              <a:ext uri="{FF2B5EF4-FFF2-40B4-BE49-F238E27FC236}">
                <a16:creationId xmlns:a16="http://schemas.microsoft.com/office/drawing/2014/main" id="{4DCD642A-1E64-54E0-039E-4AE4B2A022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85769" y="2049959"/>
            <a:ext cx="1440000" cy="1440000"/>
          </a:xfrm>
          <a:prstGeom prst="rect">
            <a:avLst/>
          </a:prstGeom>
        </p:spPr>
      </p:pic>
      <p:pic>
        <p:nvPicPr>
          <p:cNvPr id="28" name="Picture Placeholder 27">
            <a:extLst>
              <a:ext uri="{FF2B5EF4-FFF2-40B4-BE49-F238E27FC236}">
                <a16:creationId xmlns:a16="http://schemas.microsoft.com/office/drawing/2014/main" id="{098EB150-89B9-4D35-9478-1E67E76611C3}"/>
              </a:ext>
            </a:extLst>
          </p:cNvPr>
          <p:cNvPicPr>
            <a:picLocks noGrp="1" noChangeAspect="1"/>
          </p:cNvPicPr>
          <p:nvPr>
            <p:ph type="pic" sz="quarter" idx="34"/>
          </p:nvPr>
        </p:nvPicPr>
        <p:blipFill>
          <a:blip r:embed="rId8">
            <a:extLst>
              <a:ext uri="{28A0092B-C50C-407E-A947-70E740481C1C}">
                <a14:useLocalDpi xmlns:a14="http://schemas.microsoft.com/office/drawing/2010/main" val="0"/>
              </a:ext>
            </a:extLst>
          </a:blip>
          <a:srcRect/>
          <a:stretch>
            <a:fillRect/>
          </a:stretch>
        </p:blipFill>
        <p:spPr>
          <a:xfrm>
            <a:off x="0" y="403381"/>
            <a:ext cx="7001712" cy="4003099"/>
          </a:xfrm>
        </p:spPr>
      </p:pic>
      <p:pic>
        <p:nvPicPr>
          <p:cNvPr id="5" name="Graphic 4" descr="Badge 9 with solid fill">
            <a:extLst>
              <a:ext uri="{FF2B5EF4-FFF2-40B4-BE49-F238E27FC236}">
                <a16:creationId xmlns:a16="http://schemas.microsoft.com/office/drawing/2014/main" id="{1FEE0C26-0FB6-789A-7154-0116EC0C0B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77144" y="4406335"/>
            <a:ext cx="1440000" cy="1440000"/>
          </a:xfrm>
          <a:prstGeom prst="rect">
            <a:avLst/>
          </a:prstGeom>
        </p:spPr>
      </p:pic>
    </p:spTree>
    <p:extLst>
      <p:ext uri="{BB962C8B-B14F-4D97-AF65-F5344CB8AC3E}">
        <p14:creationId xmlns:p14="http://schemas.microsoft.com/office/powerpoint/2010/main" val="15030319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8948F-CBCA-A557-A907-41742598B8B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2E83646-B1A0-318B-07E9-D8DCA94730A7}"/>
              </a:ext>
            </a:extLst>
          </p:cNvPr>
          <p:cNvSpPr>
            <a:spLocks noGrp="1"/>
          </p:cNvSpPr>
          <p:nvPr>
            <p:ph type="body" sz="quarter" idx="32"/>
          </p:nvPr>
        </p:nvSpPr>
        <p:spPr>
          <a:xfrm>
            <a:off x="4102979" y="513593"/>
            <a:ext cx="3048051" cy="4025019"/>
          </a:xfrm>
        </p:spPr>
        <p:txBody>
          <a:bodyPr/>
          <a:lstStyle/>
          <a:p>
            <a:pPr>
              <a:lnSpc>
                <a:spcPct val="100000"/>
              </a:lnSpc>
            </a:pPr>
            <a:r>
              <a:rPr lang="en-US">
                <a:latin typeface="Calibri"/>
                <a:ea typeface="Open Sans"/>
                <a:cs typeface="Calibri"/>
              </a:rPr>
              <a:t>Búskapur á Íslandi hefur staðið frammi fyrir verulegum áskorunum á undanförnum árum vegna erfiðra rekstrarskilyrða. Af þeim sökum er algengt að bændur taki að sér önnur störf eða fjölbreyti starfsemi sinni, til dæmis með því að bjóða upp á ferþjónustu, til að auka tekjur sínar og viðhalda búrekstri. </a:t>
            </a:r>
            <a:endParaRPr lang="en-US">
              <a:solidFill>
                <a:srgbClr val="000000"/>
              </a:solidFill>
              <a:latin typeface="Calibri"/>
              <a:ea typeface="Open Sans"/>
              <a:cs typeface="Calibri"/>
            </a:endParaRPr>
          </a:p>
          <a:p>
            <a:pPr>
              <a:lnSpc>
                <a:spcPct val="100000"/>
              </a:lnSpc>
            </a:pPr>
            <a:endParaRPr lang="en-US">
              <a:solidFill>
                <a:srgbClr val="000000"/>
              </a:solidFill>
              <a:latin typeface="Calibri"/>
              <a:ea typeface="Open Sans"/>
              <a:cs typeface="Calibri"/>
            </a:endParaRPr>
          </a:p>
          <a:p>
            <a:pPr>
              <a:lnSpc>
                <a:spcPct val="100000"/>
              </a:lnSpc>
            </a:pPr>
            <a:endParaRPr lang="en-US">
              <a:latin typeface="Calibri"/>
              <a:ea typeface="Open Sans"/>
              <a:cs typeface="Calibri"/>
            </a:endParaRPr>
          </a:p>
          <a:p>
            <a:pPr>
              <a:lnSpc>
                <a:spcPct val="100000"/>
              </a:lnSpc>
            </a:pPr>
            <a:r>
              <a:rPr lang="en-US" err="1">
                <a:latin typeface="Calibri"/>
                <a:ea typeface="Open Sans"/>
                <a:cs typeface="Calibri"/>
              </a:rPr>
              <a:t>Efstidalur </a:t>
            </a:r>
            <a:r>
              <a:rPr lang="en-US">
                <a:latin typeface="Calibri"/>
                <a:ea typeface="Open Sans"/>
                <a:cs typeface="Calibri"/>
              </a:rPr>
              <a:t>II er rekið af fjórum systkinum og fjölskyldum þeirra. Þau tóku við rekstrinum af foreldrum sínum og eru sjöunda kynslóðin sem býr á jörðinni, en fjölskylda þeirra hefur búið og stundað búskap á </a:t>
            </a:r>
            <a:r>
              <a:rPr lang="en-US" err="1">
                <a:latin typeface="Calibri"/>
                <a:ea typeface="Open Sans"/>
                <a:cs typeface="Calibri"/>
              </a:rPr>
              <a:t>Efstidal </a:t>
            </a:r>
            <a:r>
              <a:rPr lang="en-US">
                <a:latin typeface="Calibri"/>
                <a:ea typeface="Open Sans"/>
                <a:cs typeface="Calibri"/>
              </a:rPr>
              <a:t>II frá um það bil 1750.</a:t>
            </a:r>
          </a:p>
          <a:p>
            <a:pPr>
              <a:lnSpc>
                <a:spcPct val="100000"/>
              </a:lnSpc>
            </a:pPr>
            <a:endParaRPr lang="en-US">
              <a:solidFill>
                <a:srgbClr val="000000"/>
              </a:solidFill>
              <a:latin typeface="Calibri"/>
              <a:ea typeface="Open Sans"/>
              <a:cs typeface="Calibri"/>
            </a:endParaRPr>
          </a:p>
          <a:p>
            <a:pPr>
              <a:lnSpc>
                <a:spcPct val="100000"/>
              </a:lnSpc>
            </a:pPr>
            <a:endParaRPr lang="en-US">
              <a:solidFill>
                <a:srgbClr val="000000"/>
              </a:solidFill>
              <a:latin typeface="Calibri"/>
              <a:ea typeface="Open Sans"/>
              <a:cs typeface="Calibri"/>
            </a:endParaRPr>
          </a:p>
          <a:p>
            <a:pPr>
              <a:lnSpc>
                <a:spcPct val="100000"/>
              </a:lnSpc>
            </a:pPr>
            <a:r>
              <a:rPr lang="en-US">
                <a:latin typeface="Calibri"/>
                <a:ea typeface="Open Sans"/>
                <a:cs typeface="Calibri"/>
              </a:rPr>
              <a:t>Systkinin á </a:t>
            </a:r>
            <a:r>
              <a:rPr lang="en-US" err="1">
                <a:latin typeface="Calibri"/>
                <a:ea typeface="Open Sans"/>
                <a:cs typeface="Calibri"/>
              </a:rPr>
              <a:t>Efstidal </a:t>
            </a:r>
            <a:r>
              <a:rPr lang="en-US">
                <a:latin typeface="Calibri"/>
                <a:ea typeface="Open Sans"/>
                <a:cs typeface="Calibri"/>
              </a:rPr>
              <a:t>II eru fyrst og fremst mjólkurframleiðendur, en frá árinu 2002 hefur reksturinn þróast með auknum ferðaþjónustu í svæðinu. </a:t>
            </a:r>
            <a:endParaRPr lang="en-US">
              <a:solidFill>
                <a:srgbClr val="000000"/>
              </a:solidFill>
              <a:latin typeface="Calibri"/>
              <a:ea typeface="Open Sans"/>
              <a:cs typeface="Calibri"/>
            </a:endParaRPr>
          </a:p>
          <a:p>
            <a:pPr>
              <a:lnSpc>
                <a:spcPct val="100000"/>
              </a:lnSpc>
            </a:pPr>
            <a:endParaRPr lang="en-US">
              <a:latin typeface="Calibri"/>
              <a:ea typeface="Open Sans"/>
              <a:cs typeface="Calibri"/>
            </a:endParaRPr>
          </a:p>
        </p:txBody>
      </p:sp>
      <p:sp>
        <p:nvSpPr>
          <p:cNvPr id="12" name="Text Placeholder 11">
            <a:extLst>
              <a:ext uri="{FF2B5EF4-FFF2-40B4-BE49-F238E27FC236}">
                <a16:creationId xmlns:a16="http://schemas.microsoft.com/office/drawing/2014/main" id="{AD3D05D4-1BD7-7A8A-2FD4-62B92981FBDA}"/>
              </a:ext>
            </a:extLst>
          </p:cNvPr>
          <p:cNvSpPr>
            <a:spLocks noGrp="1"/>
          </p:cNvSpPr>
          <p:nvPr>
            <p:ph type="body" sz="quarter" idx="36"/>
          </p:nvPr>
        </p:nvSpPr>
        <p:spPr>
          <a:xfrm>
            <a:off x="974600" y="540801"/>
            <a:ext cx="3141465" cy="385564"/>
          </a:xfrm>
        </p:spPr>
        <p:txBody>
          <a:bodyPr/>
          <a:lstStyle/>
          <a:p>
            <a:r>
              <a:rPr lang="en-US"/>
              <a:t>ÁSKORUN</a:t>
            </a:r>
          </a:p>
        </p:txBody>
      </p:sp>
      <p:sp>
        <p:nvSpPr>
          <p:cNvPr id="14" name="Text Placeholder 13">
            <a:extLst>
              <a:ext uri="{FF2B5EF4-FFF2-40B4-BE49-F238E27FC236}">
                <a16:creationId xmlns:a16="http://schemas.microsoft.com/office/drawing/2014/main" id="{156BD9A4-CE21-5B3A-7862-2411166AEF7C}"/>
              </a:ext>
            </a:extLst>
          </p:cNvPr>
          <p:cNvSpPr>
            <a:spLocks noGrp="1"/>
          </p:cNvSpPr>
          <p:nvPr>
            <p:ph type="body" sz="quarter" idx="40"/>
          </p:nvPr>
        </p:nvSpPr>
        <p:spPr>
          <a:xfrm>
            <a:off x="3699840" y="9096800"/>
            <a:ext cx="3283214" cy="1557582"/>
          </a:xfrm>
        </p:spPr>
        <p:txBody>
          <a:bodyPr vert="horz" lIns="91440" tIns="45720" rIns="91440" bIns="45720" rtlCol="0" anchor="t">
            <a:noAutofit/>
          </a:bodyPr>
          <a:lstStyle/>
          <a:p>
            <a:r>
              <a:rPr lang="en-US">
                <a:latin typeface="Calibri"/>
                <a:cs typeface="Calibri"/>
              </a:rPr>
              <a:t>Kýr beita sér fyrir augum þínum, kindur eru til staðar, sem og önnur dýr eins og hænur, öndur og svín.</a:t>
            </a:r>
            <a:endParaRPr lang="en-US"/>
          </a:p>
          <a:p>
            <a:br>
              <a:rPr lang="en-US"/>
            </a:br>
            <a:endParaRPr lang="en-US"/>
          </a:p>
          <a:p>
            <a:endParaRPr lang="sl-SI"/>
          </a:p>
        </p:txBody>
      </p:sp>
      <p:sp>
        <p:nvSpPr>
          <p:cNvPr id="2" name="Text Placeholder 1">
            <a:extLst>
              <a:ext uri="{FF2B5EF4-FFF2-40B4-BE49-F238E27FC236}">
                <a16:creationId xmlns:a16="http://schemas.microsoft.com/office/drawing/2014/main" id="{782D7AE5-C1E7-314D-30A2-A9184AE3D700}"/>
              </a:ext>
            </a:extLst>
          </p:cNvPr>
          <p:cNvSpPr>
            <a:spLocks noGrp="1"/>
          </p:cNvSpPr>
          <p:nvPr>
            <p:ph type="body" sz="quarter" idx="65"/>
          </p:nvPr>
        </p:nvSpPr>
        <p:spPr/>
        <p:txBody>
          <a:bodyPr/>
          <a:lstStyle/>
          <a:p>
            <a:r>
              <a:rPr lang="en-GB">
                <a:latin typeface="Calibri"/>
                <a:cs typeface="Calibri"/>
              </a:rPr>
              <a:t>Mynd: </a:t>
            </a:r>
            <a:r>
              <a:rPr lang="fr-FR" err="1">
                <a:latin typeface="Calibri"/>
                <a:cs typeface="Calibri"/>
              </a:rPr>
              <a:t>Efstidalur </a:t>
            </a:r>
            <a:r>
              <a:rPr lang="fr-FR">
                <a:latin typeface="Calibri"/>
                <a:cs typeface="Calibri"/>
              </a:rPr>
              <a:t>Farm Hotel, Ísland</a:t>
            </a:r>
            <a:endParaRPr lang="fr-FR"/>
          </a:p>
        </p:txBody>
      </p:sp>
      <p:sp>
        <p:nvSpPr>
          <p:cNvPr id="18" name="Freeform 17">
            <a:extLst>
              <a:ext uri="{FF2B5EF4-FFF2-40B4-BE49-F238E27FC236}">
                <a16:creationId xmlns:a16="http://schemas.microsoft.com/office/drawing/2014/main" id="{BC805970-E7B7-1DC7-D233-3FD82CD57CD3}"/>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A672C21E-A3D4-A6AA-C96D-7A6BCF844D44}"/>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59</a:t>
            </a:fld>
            <a:endParaRPr lang="fr-CA"/>
          </a:p>
        </p:txBody>
      </p:sp>
      <p:grpSp>
        <p:nvGrpSpPr>
          <p:cNvPr id="4" name="Group 3">
            <a:extLst>
              <a:ext uri="{FF2B5EF4-FFF2-40B4-BE49-F238E27FC236}">
                <a16:creationId xmlns:a16="http://schemas.microsoft.com/office/drawing/2014/main" id="{F2DBC81A-32F2-66F3-9176-05F29AE0503D}"/>
              </a:ext>
            </a:extLst>
          </p:cNvPr>
          <p:cNvGrpSpPr/>
          <p:nvPr/>
        </p:nvGrpSpPr>
        <p:grpSpPr>
          <a:xfrm>
            <a:off x="147916" y="501044"/>
            <a:ext cx="953258" cy="797926"/>
            <a:chOff x="8130434" y="5055580"/>
            <a:chExt cx="1018347" cy="1051755"/>
          </a:xfrm>
          <a:solidFill>
            <a:schemeClr val="bg1"/>
          </a:solidFill>
        </p:grpSpPr>
        <p:grpSp>
          <p:nvGrpSpPr>
            <p:cNvPr id="5" name="Graphic 2">
              <a:extLst>
                <a:ext uri="{FF2B5EF4-FFF2-40B4-BE49-F238E27FC236}">
                  <a16:creationId xmlns:a16="http://schemas.microsoft.com/office/drawing/2014/main" id="{3B8138AA-5947-DA21-562A-AC9119C096B6}"/>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0581C515-5F5A-D508-8F02-1D9C9257C510}"/>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grp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0F4A86D7-AFFC-0CF2-6400-07C3E288FE06}"/>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grp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23870E3D-86D7-89BE-02A0-97CB34454657}"/>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grpFill/>
              <a:ln w="3834" cap="flat">
                <a:noFill/>
                <a:prstDash val="solid"/>
                <a:miter/>
              </a:ln>
            </p:spPr>
            <p:txBody>
              <a:bodyPr rtlCol="0" anchor="ctr"/>
              <a:lstStyle/>
              <a:p>
                <a:endParaRPr lang="en-US"/>
              </a:p>
            </p:txBody>
          </p:sp>
        </p:grpSp>
        <p:sp>
          <p:nvSpPr>
            <p:cNvPr id="6" name="Freeform 289">
              <a:extLst>
                <a:ext uri="{FF2B5EF4-FFF2-40B4-BE49-F238E27FC236}">
                  <a16:creationId xmlns:a16="http://schemas.microsoft.com/office/drawing/2014/main" id="{D500A568-7727-2DB2-733C-3183A0B78FC9}"/>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3C15D2F3-6246-F74C-13E6-5FF293182B08}"/>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9" name="Freeform 291">
              <a:extLst>
                <a:ext uri="{FF2B5EF4-FFF2-40B4-BE49-F238E27FC236}">
                  <a16:creationId xmlns:a16="http://schemas.microsoft.com/office/drawing/2014/main" id="{83B35909-4024-C834-0554-19F5F9E71FE7}"/>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10" name="Freeform 292">
              <a:extLst>
                <a:ext uri="{FF2B5EF4-FFF2-40B4-BE49-F238E27FC236}">
                  <a16:creationId xmlns:a16="http://schemas.microsoft.com/office/drawing/2014/main" id="{AFE9ADDC-2825-53D2-F1F0-52E0B9E9D211}"/>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3" name="Freeform 293">
              <a:extLst>
                <a:ext uri="{FF2B5EF4-FFF2-40B4-BE49-F238E27FC236}">
                  <a16:creationId xmlns:a16="http://schemas.microsoft.com/office/drawing/2014/main" id="{B306A760-46B1-0DB7-9D2D-7DF5F959D765}"/>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5" name="Freeform 294">
              <a:extLst>
                <a:ext uri="{FF2B5EF4-FFF2-40B4-BE49-F238E27FC236}">
                  <a16:creationId xmlns:a16="http://schemas.microsoft.com/office/drawing/2014/main" id="{24C92777-B859-9F1F-B2A1-537AEEA046A4}"/>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7" name="Freeform 295">
              <a:extLst>
                <a:ext uri="{FF2B5EF4-FFF2-40B4-BE49-F238E27FC236}">
                  <a16:creationId xmlns:a16="http://schemas.microsoft.com/office/drawing/2014/main" id="{901C59A2-AAEB-15A9-E9D3-D2F8455908E4}"/>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9" name="Freeform 296">
              <a:extLst>
                <a:ext uri="{FF2B5EF4-FFF2-40B4-BE49-F238E27FC236}">
                  <a16:creationId xmlns:a16="http://schemas.microsoft.com/office/drawing/2014/main" id="{4F85BFAB-298B-1CC9-9727-A2B2D988E0C5}"/>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969C207F-30D0-BD62-9014-94F36C706C69}"/>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FE594E7F-0D12-CA46-2384-08F0AAB99B4A}"/>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450401CD-F0DE-684C-6FF1-362230BDBFC8}"/>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sp>
        <p:nvSpPr>
          <p:cNvPr id="27" name="Text Placeholder 26">
            <a:extLst>
              <a:ext uri="{FF2B5EF4-FFF2-40B4-BE49-F238E27FC236}">
                <a16:creationId xmlns:a16="http://schemas.microsoft.com/office/drawing/2014/main" id="{3B0587E1-04E0-EDA4-2B1F-FE1F583BE150}"/>
              </a:ext>
            </a:extLst>
          </p:cNvPr>
          <p:cNvSpPr>
            <a:spLocks noGrp="1"/>
          </p:cNvSpPr>
          <p:nvPr>
            <p:ph type="body" sz="quarter" idx="35"/>
          </p:nvPr>
        </p:nvSpPr>
        <p:spPr>
          <a:xfrm>
            <a:off x="186939" y="1542690"/>
            <a:ext cx="3043704" cy="1049221"/>
          </a:xfrm>
        </p:spPr>
        <p:txBody>
          <a:bodyPr/>
          <a:lstStyle/>
          <a:p>
            <a:r>
              <a:rPr lang="en-GB" sz="2800" cap="all" dirty="0" err="1">
                <a:solidFill>
                  <a:srgbClr val="FFFFFF"/>
                </a:solidFill>
                <a:latin typeface="Calibri"/>
                <a:ea typeface="Open Sans"/>
                <a:cs typeface="Calibri"/>
              </a:rPr>
              <a:t>Erfitt</a:t>
            </a:r>
            <a:r>
              <a:rPr lang="en-GB" sz="2800" cap="all" dirty="0">
                <a:solidFill>
                  <a:srgbClr val="FFFFFF"/>
                </a:solidFill>
                <a:latin typeface="Calibri"/>
                <a:ea typeface="Open Sans"/>
                <a:cs typeface="Calibri"/>
              </a:rPr>
              <a:t> </a:t>
            </a:r>
            <a:r>
              <a:rPr lang="en-GB" sz="2800" cap="all" dirty="0" err="1">
                <a:solidFill>
                  <a:srgbClr val="FFFFFF"/>
                </a:solidFill>
                <a:latin typeface="Calibri"/>
                <a:ea typeface="Open Sans"/>
                <a:cs typeface="Calibri"/>
              </a:rPr>
              <a:t>rekstrar</a:t>
            </a:r>
            <a:endParaRPr lang="en-GB" sz="2800" cap="all" dirty="0">
              <a:solidFill>
                <a:srgbClr val="FFFFFF"/>
              </a:solidFill>
              <a:latin typeface="Calibri"/>
              <a:ea typeface="Open Sans"/>
              <a:cs typeface="Calibri"/>
            </a:endParaRPr>
          </a:p>
          <a:p>
            <a:r>
              <a:rPr lang="en-GB" sz="2800" cap="all" dirty="0" err="1">
                <a:solidFill>
                  <a:srgbClr val="FFFFFF"/>
                </a:solidFill>
                <a:latin typeface="Calibri"/>
                <a:ea typeface="Open Sans"/>
                <a:cs typeface="Calibri"/>
              </a:rPr>
              <a:t>umhverfi</a:t>
            </a:r>
            <a:r>
              <a:rPr lang="en-GB" sz="2800" cap="all" dirty="0">
                <a:solidFill>
                  <a:srgbClr val="FFFFFF"/>
                </a:solidFill>
                <a:latin typeface="Calibri"/>
                <a:ea typeface="Open Sans"/>
                <a:cs typeface="Calibri"/>
              </a:rPr>
              <a:t> í </a:t>
            </a:r>
            <a:r>
              <a:rPr lang="en-GB" sz="2800" cap="all" dirty="0" err="1">
                <a:solidFill>
                  <a:srgbClr val="FFFFFF"/>
                </a:solidFill>
                <a:latin typeface="Calibri"/>
                <a:ea typeface="Open Sans"/>
                <a:cs typeface="Calibri"/>
              </a:rPr>
              <a:t>landbúnaðar</a:t>
            </a:r>
            <a:endParaRPr lang="en-GB" sz="2800" cap="all" dirty="0">
              <a:solidFill>
                <a:srgbClr val="FFFFFF"/>
              </a:solidFill>
              <a:latin typeface="Calibri"/>
              <a:ea typeface="Open Sans"/>
              <a:cs typeface="Calibri"/>
            </a:endParaRPr>
          </a:p>
          <a:p>
            <a:r>
              <a:rPr lang="en-GB" sz="2800" cap="all" dirty="0" err="1">
                <a:solidFill>
                  <a:srgbClr val="FFFFFF"/>
                </a:solidFill>
                <a:latin typeface="Calibri"/>
                <a:ea typeface="Open Sans"/>
                <a:cs typeface="Calibri"/>
              </a:rPr>
              <a:t>geiranum</a:t>
            </a:r>
            <a:endParaRPr lang="en-GB" sz="2800" cap="all" dirty="0">
              <a:solidFill>
                <a:srgbClr val="FFFFFF"/>
              </a:solidFill>
              <a:latin typeface="Calibri"/>
              <a:ea typeface="Open Sans"/>
              <a:cs typeface="Calibri"/>
            </a:endParaRPr>
          </a:p>
          <a:p>
            <a:endParaRPr lang="en-GB" sz="2800" cap="all" dirty="0"/>
          </a:p>
        </p:txBody>
      </p:sp>
      <p:pic>
        <p:nvPicPr>
          <p:cNvPr id="30" name="Picture Placeholder 29">
            <a:extLst>
              <a:ext uri="{FF2B5EF4-FFF2-40B4-BE49-F238E27FC236}">
                <a16:creationId xmlns:a16="http://schemas.microsoft.com/office/drawing/2014/main" id="{0CE94B8D-B232-4B40-B6AD-208E4AFB0348}"/>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171528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B12FC-4727-2399-9D4C-BB84C8C3532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3A9E4E3-61B9-CDF8-AAC9-15A097CB94B1}"/>
              </a:ext>
            </a:extLst>
          </p:cNvPr>
          <p:cNvSpPr/>
          <p:nvPr/>
        </p:nvSpPr>
        <p:spPr>
          <a:xfrm>
            <a:off x="0" y="9624349"/>
            <a:ext cx="7775575" cy="829519"/>
          </a:xfrm>
          <a:prstGeom prst="rect">
            <a:avLst/>
          </a:prstGeom>
          <a:solidFill>
            <a:srgbClr val="EC7C69">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03229E6-C143-3B59-5083-AA9045904B0C}"/>
              </a:ext>
            </a:extLst>
          </p:cNvPr>
          <p:cNvSpPr/>
          <p:nvPr/>
        </p:nvSpPr>
        <p:spPr>
          <a:xfrm>
            <a:off x="0" y="7272759"/>
            <a:ext cx="7775575" cy="829519"/>
          </a:xfrm>
          <a:prstGeom prst="rect">
            <a:avLst/>
          </a:prstGeom>
          <a:solidFill>
            <a:srgbClr val="F6BF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312091C-FF57-441B-E30A-0D8C31FA183B}"/>
              </a:ext>
            </a:extLst>
          </p:cNvPr>
          <p:cNvSpPr/>
          <p:nvPr/>
        </p:nvSpPr>
        <p:spPr>
          <a:xfrm>
            <a:off x="0" y="4863296"/>
            <a:ext cx="7775575" cy="829519"/>
          </a:xfrm>
          <a:prstGeom prst="rect">
            <a:avLst/>
          </a:prstGeom>
          <a:solidFill>
            <a:srgbClr val="F0B3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86918C4-024D-F956-55A7-E366D5F2C75B}"/>
              </a:ext>
            </a:extLst>
          </p:cNvPr>
          <p:cNvSpPr/>
          <p:nvPr/>
        </p:nvSpPr>
        <p:spPr>
          <a:xfrm>
            <a:off x="0" y="2326505"/>
            <a:ext cx="7775575" cy="829519"/>
          </a:xfrm>
          <a:prstGeom prst="rect">
            <a:avLst/>
          </a:prstGeom>
          <a:solidFill>
            <a:srgbClr val="82CC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249FD2-8744-9093-F566-C50EC01A2A0C}"/>
              </a:ext>
            </a:extLst>
          </p:cNvPr>
          <p:cNvSpPr/>
          <p:nvPr/>
        </p:nvSpPr>
        <p:spPr>
          <a:xfrm>
            <a:off x="840133" y="999960"/>
            <a:ext cx="1609200" cy="1609200"/>
          </a:xfrm>
          <a:prstGeom prst="ellipse">
            <a:avLst/>
          </a:prstGeom>
          <a:blipFill>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BDAAE0F2-D2FE-74BC-DF46-C964E209CE21}"/>
              </a:ext>
            </a:extLst>
          </p:cNvPr>
          <p:cNvSpPr/>
          <p:nvPr/>
        </p:nvSpPr>
        <p:spPr>
          <a:xfrm>
            <a:off x="5433904" y="999960"/>
            <a:ext cx="1609200" cy="1609200"/>
          </a:xfrm>
          <a:prstGeom prst="ellipse">
            <a:avLst/>
          </a:prstGeom>
          <a:blipFill>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BCB6E54D-4825-AE83-ECC3-04D5E97789ED}"/>
              </a:ext>
            </a:extLst>
          </p:cNvPr>
          <p:cNvSpPr/>
          <p:nvPr/>
        </p:nvSpPr>
        <p:spPr>
          <a:xfrm>
            <a:off x="3137018" y="999960"/>
            <a:ext cx="1609200" cy="1609200"/>
          </a:xfrm>
          <a:prstGeom prst="ellipse">
            <a:avLst/>
          </a:prstGeom>
          <a:blipFill>
            <a:blip r:embed="rId4">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5175D22-2E6C-4007-DC2C-0CED11A2F62E}"/>
              </a:ext>
            </a:extLst>
          </p:cNvPr>
          <p:cNvSpPr/>
          <p:nvPr/>
        </p:nvSpPr>
        <p:spPr>
          <a:xfrm>
            <a:off x="840133" y="3393386"/>
            <a:ext cx="1609200" cy="1609200"/>
          </a:xfrm>
          <a:prstGeom prst="ellipse">
            <a:avLst/>
          </a:prstGeom>
          <a:blipFill>
            <a:blip r:embed="rId5">
              <a:extLst>
                <a:ext uri="{28A0092B-C50C-407E-A947-70E740481C1C}">
                  <a14:useLocalDpi xmlns:a14="http://schemas.microsoft.com/office/drawing/2010/main" val="0"/>
                </a:ext>
              </a:extLst>
            </a:blip>
            <a:srcRect/>
            <a:stretch>
              <a:fillRect l="-2239" r="-22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28BDB48D-38A9-5E21-EE91-0393B63DC317}"/>
              </a:ext>
            </a:extLst>
          </p:cNvPr>
          <p:cNvSpPr/>
          <p:nvPr/>
        </p:nvSpPr>
        <p:spPr>
          <a:xfrm>
            <a:off x="655355" y="5000183"/>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err="1"/>
              <a:t>Dr. </a:t>
            </a:r>
            <a:r>
              <a:rPr lang="en-IE" sz="1300" b="1"/>
              <a:t>Radu </a:t>
            </a:r>
            <a:r>
              <a:rPr lang="en-IE" sz="1300" b="1" err="1"/>
              <a:t>Mihailescu</a:t>
            </a:r>
            <a:endParaRPr lang="en-IE" sz="1300" b="1"/>
          </a:p>
          <a:p>
            <a:pPr algn="ctr"/>
            <a:r>
              <a:rPr lang="en-IE" sz="1400" err="1"/>
              <a:t>NHL-Stenden </a:t>
            </a:r>
            <a:r>
              <a:rPr lang="en-IE" sz="1400"/>
              <a:t>háskóli</a:t>
            </a:r>
          </a:p>
        </p:txBody>
      </p:sp>
      <p:sp>
        <p:nvSpPr>
          <p:cNvPr id="80" name="Oval 79">
            <a:extLst>
              <a:ext uri="{FF2B5EF4-FFF2-40B4-BE49-F238E27FC236}">
                <a16:creationId xmlns:a16="http://schemas.microsoft.com/office/drawing/2014/main" id="{682C4484-7C32-C5BA-6DA8-C807FAE5CDA1}"/>
              </a:ext>
            </a:extLst>
          </p:cNvPr>
          <p:cNvSpPr/>
          <p:nvPr/>
        </p:nvSpPr>
        <p:spPr>
          <a:xfrm>
            <a:off x="5433904" y="3393386"/>
            <a:ext cx="1609200" cy="1609200"/>
          </a:xfrm>
          <a:prstGeom prst="ellipse">
            <a:avLst/>
          </a:prstGeom>
          <a:blipFill>
            <a:blip r:embed="rId6">
              <a:extLst>
                <a:ext uri="{28A0092B-C50C-407E-A947-70E740481C1C}">
                  <a14:useLocalDpi xmlns:a14="http://schemas.microsoft.com/office/drawing/2010/main" val="0"/>
                </a:ext>
              </a:extLst>
            </a:blip>
            <a:srcRect/>
            <a:stretch>
              <a:fillRect t="-704" b="-70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FEBE300-57DF-A25A-E15F-72E1580C4925}"/>
              </a:ext>
            </a:extLst>
          </p:cNvPr>
          <p:cNvSpPr/>
          <p:nvPr/>
        </p:nvSpPr>
        <p:spPr>
          <a:xfrm>
            <a:off x="5249126" y="5000182"/>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a:t>Dr. Noelle O'Connor</a:t>
            </a:r>
          </a:p>
          <a:p>
            <a:pPr algn="ctr">
              <a:lnSpc>
                <a:spcPts val="1260"/>
              </a:lnSpc>
            </a:pPr>
            <a:r>
              <a:rPr lang="en-IE" sz="1300"/>
              <a:t>Tækniskóli Shannon</a:t>
            </a:r>
          </a:p>
        </p:txBody>
      </p:sp>
      <p:sp>
        <p:nvSpPr>
          <p:cNvPr id="83" name="Oval 82">
            <a:extLst>
              <a:ext uri="{FF2B5EF4-FFF2-40B4-BE49-F238E27FC236}">
                <a16:creationId xmlns:a16="http://schemas.microsoft.com/office/drawing/2014/main" id="{F85923A0-A771-2CD6-DB5F-40C9D75AD6C0}"/>
              </a:ext>
            </a:extLst>
          </p:cNvPr>
          <p:cNvSpPr/>
          <p:nvPr/>
        </p:nvSpPr>
        <p:spPr>
          <a:xfrm>
            <a:off x="3137018" y="3393386"/>
            <a:ext cx="1609200" cy="1609200"/>
          </a:xfrm>
          <a:prstGeom prst="ellipse">
            <a:avLst/>
          </a:prstGeom>
          <a:blipFill>
            <a:blip r:embed="rId7">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49D2356-3A3A-1AB9-46D5-950E94EE2625}"/>
              </a:ext>
            </a:extLst>
          </p:cNvPr>
          <p:cNvSpPr/>
          <p:nvPr/>
        </p:nvSpPr>
        <p:spPr>
          <a:xfrm>
            <a:off x="2952240" y="5000183"/>
            <a:ext cx="1978757" cy="62201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a:t>Dr. Tony Johnston</a:t>
            </a:r>
          </a:p>
          <a:p>
            <a:pPr algn="ctr">
              <a:lnSpc>
                <a:spcPts val="1260"/>
              </a:lnSpc>
            </a:pPr>
            <a:r>
              <a:rPr lang="en-IE" sz="1300"/>
              <a:t>Tækniskóli Shannon</a:t>
            </a:r>
          </a:p>
        </p:txBody>
      </p:sp>
      <p:sp>
        <p:nvSpPr>
          <p:cNvPr id="86" name="Oval 85">
            <a:extLst>
              <a:ext uri="{FF2B5EF4-FFF2-40B4-BE49-F238E27FC236}">
                <a16:creationId xmlns:a16="http://schemas.microsoft.com/office/drawing/2014/main" id="{1F28FE57-C12D-E1EC-043A-77A8605C6859}"/>
              </a:ext>
            </a:extLst>
          </p:cNvPr>
          <p:cNvSpPr/>
          <p:nvPr/>
        </p:nvSpPr>
        <p:spPr>
          <a:xfrm>
            <a:off x="840133" y="5779791"/>
            <a:ext cx="1609200" cy="1609200"/>
          </a:xfrm>
          <a:prstGeom prst="ellipse">
            <a:avLst/>
          </a:prstGeom>
          <a:blipFill>
            <a:blip r:embed="rId8">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D5402EEB-EF0C-1F96-F184-F2F114194836}"/>
              </a:ext>
            </a:extLst>
          </p:cNvPr>
          <p:cNvSpPr/>
          <p:nvPr/>
        </p:nvSpPr>
        <p:spPr>
          <a:xfrm>
            <a:off x="655355" y="7386587"/>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a:t>Laura Magan</a:t>
            </a:r>
          </a:p>
          <a:p>
            <a:pPr algn="ctr"/>
            <a:r>
              <a:rPr lang="en-IE" sz="1300"/>
              <a:t>Momentum</a:t>
            </a:r>
          </a:p>
        </p:txBody>
      </p:sp>
      <p:sp>
        <p:nvSpPr>
          <p:cNvPr id="89" name="Oval 88">
            <a:extLst>
              <a:ext uri="{FF2B5EF4-FFF2-40B4-BE49-F238E27FC236}">
                <a16:creationId xmlns:a16="http://schemas.microsoft.com/office/drawing/2014/main" id="{7796175D-12C3-BB0A-06D6-468697DC9554}"/>
              </a:ext>
            </a:extLst>
          </p:cNvPr>
          <p:cNvSpPr/>
          <p:nvPr/>
        </p:nvSpPr>
        <p:spPr>
          <a:xfrm>
            <a:off x="5433904" y="5779791"/>
            <a:ext cx="1609200" cy="1609200"/>
          </a:xfrm>
          <a:prstGeom prst="ellipse">
            <a:avLst/>
          </a:prstGeom>
          <a:blipFill>
            <a:blip r:embed="rId9">
              <a:extLst>
                <a:ext uri="{28A0092B-C50C-407E-A947-70E740481C1C}">
                  <a14:useLocalDpi xmlns:a14="http://schemas.microsoft.com/office/drawing/2010/main" val="0"/>
                </a:ext>
              </a:extLst>
            </a:blip>
            <a:srcRect/>
            <a:stretch>
              <a:fillRect t="-1763" b="-176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BDAF59C9-3BAC-4854-3915-3A358A38F47A}"/>
              </a:ext>
            </a:extLst>
          </p:cNvPr>
          <p:cNvSpPr/>
          <p:nvPr/>
        </p:nvSpPr>
        <p:spPr>
          <a:xfrm>
            <a:off x="5249126" y="7386587"/>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a:t>Dr Catriona Murphy</a:t>
            </a:r>
          </a:p>
          <a:p>
            <a:pPr algn="ctr">
              <a:lnSpc>
                <a:spcPts val="1260"/>
              </a:lnSpc>
            </a:pPr>
            <a:r>
              <a:rPr lang="en-IE" sz="1300"/>
              <a:t>Tækniskóli Shannon</a:t>
            </a:r>
          </a:p>
        </p:txBody>
      </p:sp>
      <p:sp>
        <p:nvSpPr>
          <p:cNvPr id="92" name="Oval 91">
            <a:extLst>
              <a:ext uri="{FF2B5EF4-FFF2-40B4-BE49-F238E27FC236}">
                <a16:creationId xmlns:a16="http://schemas.microsoft.com/office/drawing/2014/main" id="{BCCC05F4-1BE7-60ED-59D5-6390F6B487E5}"/>
              </a:ext>
            </a:extLst>
          </p:cNvPr>
          <p:cNvSpPr/>
          <p:nvPr/>
        </p:nvSpPr>
        <p:spPr>
          <a:xfrm>
            <a:off x="3137018" y="5779791"/>
            <a:ext cx="1609200" cy="1609200"/>
          </a:xfrm>
          <a:prstGeom prst="ellipse">
            <a:avLst/>
          </a:prstGeom>
          <a:blipFill>
            <a:blip r:embed="rId10">
              <a:extLst>
                <a:ext uri="{28A0092B-C50C-407E-A947-70E740481C1C}">
                  <a14:useLocalDpi xmlns:a14="http://schemas.microsoft.com/office/drawing/2010/main" val="0"/>
                </a:ext>
              </a:extLst>
            </a:blip>
            <a:srcRect/>
            <a:stretch>
              <a:fillRect l="-4580" r="-458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EA2340BB-D2B8-70ED-B5E2-B4CFCD4E7FC4}"/>
              </a:ext>
            </a:extLst>
          </p:cNvPr>
          <p:cNvSpPr/>
          <p:nvPr/>
        </p:nvSpPr>
        <p:spPr>
          <a:xfrm>
            <a:off x="2952240" y="7386587"/>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a:t>Angela Loporchio</a:t>
            </a:r>
          </a:p>
          <a:p>
            <a:pPr algn="ctr"/>
            <a:r>
              <a:rPr lang="en-IE" sz="1300" err="1"/>
              <a:t>Meridaunia</a:t>
            </a:r>
            <a:endParaRPr lang="en-IE" sz="1300"/>
          </a:p>
        </p:txBody>
      </p:sp>
      <p:sp>
        <p:nvSpPr>
          <p:cNvPr id="98" name="Oval 97">
            <a:extLst>
              <a:ext uri="{FF2B5EF4-FFF2-40B4-BE49-F238E27FC236}">
                <a16:creationId xmlns:a16="http://schemas.microsoft.com/office/drawing/2014/main" id="{688CBAD6-5749-03DD-2195-E278EFD2F5E9}"/>
              </a:ext>
            </a:extLst>
          </p:cNvPr>
          <p:cNvSpPr/>
          <p:nvPr/>
        </p:nvSpPr>
        <p:spPr>
          <a:xfrm>
            <a:off x="4236239" y="8175259"/>
            <a:ext cx="1609200" cy="1609200"/>
          </a:xfrm>
          <a:prstGeom prst="ellipse">
            <a:avLst/>
          </a:prstGeom>
          <a:blipFill>
            <a:blip r:embed="rId11">
              <a:extLst>
                <a:ext uri="{28A0092B-C50C-407E-A947-70E740481C1C}">
                  <a14:useLocalDpi xmlns:a14="http://schemas.microsoft.com/office/drawing/2010/main" val="0"/>
                </a:ext>
              </a:extLst>
            </a:blip>
            <a:srcRect/>
            <a:stretch>
              <a:fillRect t="-690" b="-69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7706D6B4-8C52-138A-06F0-EE0012970553}"/>
              </a:ext>
            </a:extLst>
          </p:cNvPr>
          <p:cNvSpPr/>
          <p:nvPr/>
        </p:nvSpPr>
        <p:spPr>
          <a:xfrm>
            <a:off x="4051461" y="9782055"/>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a:t>Lucia Pia</a:t>
            </a:r>
          </a:p>
          <a:p>
            <a:pPr algn="ctr"/>
            <a:r>
              <a:rPr lang="en-IE" sz="1400" err="1"/>
              <a:t>Meridaunia</a:t>
            </a:r>
            <a:endParaRPr lang="en-IE" sz="1400"/>
          </a:p>
        </p:txBody>
      </p:sp>
      <p:sp>
        <p:nvSpPr>
          <p:cNvPr id="101" name="Oval 100">
            <a:extLst>
              <a:ext uri="{FF2B5EF4-FFF2-40B4-BE49-F238E27FC236}">
                <a16:creationId xmlns:a16="http://schemas.microsoft.com/office/drawing/2014/main" id="{CDC758F0-D614-9EDC-53E6-428AC9CC7727}"/>
              </a:ext>
            </a:extLst>
          </p:cNvPr>
          <p:cNvSpPr/>
          <p:nvPr/>
        </p:nvSpPr>
        <p:spPr>
          <a:xfrm>
            <a:off x="1939353" y="8175259"/>
            <a:ext cx="1609200" cy="1609200"/>
          </a:xfrm>
          <a:prstGeom prst="ellipse">
            <a:avLst/>
          </a:prstGeom>
          <a:blipFill>
            <a:blip r:embed="rId12">
              <a:extLst>
                <a:ext uri="{28A0092B-C50C-407E-A947-70E740481C1C}">
                  <a14:useLocalDpi xmlns:a14="http://schemas.microsoft.com/office/drawing/2010/main" val="0"/>
                </a:ext>
              </a:extLst>
            </a:blip>
            <a:srcRect/>
            <a:stretch>
              <a:fillRect l="-1060" r="-106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4998DBF3-3D9E-DEC2-D55D-3A8158D4A753}"/>
              </a:ext>
            </a:extLst>
          </p:cNvPr>
          <p:cNvSpPr/>
          <p:nvPr/>
        </p:nvSpPr>
        <p:spPr>
          <a:xfrm>
            <a:off x="1754575" y="9782055"/>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a:t>Tatjana </a:t>
            </a:r>
            <a:r>
              <a:rPr lang="en-IE" sz="1300" b="1" err="1"/>
              <a:t>Klakočar</a:t>
            </a:r>
            <a:endParaRPr lang="en-IE" sz="1300" b="1"/>
          </a:p>
          <a:p>
            <a:pPr algn="ctr"/>
            <a:r>
              <a:rPr lang="en-IE" sz="1400"/>
              <a:t>VSGT Maribor</a:t>
            </a:r>
          </a:p>
        </p:txBody>
      </p:sp>
      <p:sp>
        <p:nvSpPr>
          <p:cNvPr id="103" name="Slide Number Placeholder 5">
            <a:extLst>
              <a:ext uri="{FF2B5EF4-FFF2-40B4-BE49-F238E27FC236}">
                <a16:creationId xmlns:a16="http://schemas.microsoft.com/office/drawing/2014/main" id="{16B1B004-7F3A-CBAE-C32E-5861D995D5E6}"/>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6</a:t>
            </a:fld>
            <a:endParaRPr lang="fr-CA"/>
          </a:p>
        </p:txBody>
      </p:sp>
      <p:sp>
        <p:nvSpPr>
          <p:cNvPr id="110" name="TextBox 109">
            <a:extLst>
              <a:ext uri="{FF2B5EF4-FFF2-40B4-BE49-F238E27FC236}">
                <a16:creationId xmlns:a16="http://schemas.microsoft.com/office/drawing/2014/main" id="{6025BA4A-FFB2-9109-E3AF-7EDF94A51BF2}"/>
              </a:ext>
            </a:extLst>
          </p:cNvPr>
          <p:cNvSpPr txBox="1"/>
          <p:nvPr/>
        </p:nvSpPr>
        <p:spPr>
          <a:xfrm>
            <a:off x="0" y="243776"/>
            <a:ext cx="7775575" cy="553998"/>
          </a:xfrm>
          <a:prstGeom prst="rect">
            <a:avLst/>
          </a:prstGeom>
          <a:noFill/>
        </p:spPr>
        <p:txBody>
          <a:bodyPr wrap="square">
            <a:spAutoFit/>
          </a:bodyPr>
          <a:lstStyle/>
          <a:p>
            <a:pPr algn="ctr"/>
            <a:r>
              <a:rPr lang="en-IE" sz="3000" b="1" cap="all">
                <a:solidFill>
                  <a:srgbClr val="459597"/>
                </a:solidFill>
              </a:rPr>
              <a:t>Epic Stays verkefnisteymi</a:t>
            </a:r>
          </a:p>
        </p:txBody>
      </p:sp>
      <p:sp>
        <p:nvSpPr>
          <p:cNvPr id="2" name="Rectangle 1">
            <a:extLst>
              <a:ext uri="{FF2B5EF4-FFF2-40B4-BE49-F238E27FC236}">
                <a16:creationId xmlns:a16="http://schemas.microsoft.com/office/drawing/2014/main" id="{C63C85FE-3B1B-A1B1-7D59-F9372BAC05A9}"/>
              </a:ext>
            </a:extLst>
          </p:cNvPr>
          <p:cNvSpPr/>
          <p:nvPr/>
        </p:nvSpPr>
        <p:spPr>
          <a:xfrm>
            <a:off x="655355" y="2572035"/>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dirty="0">
                <a:solidFill>
                  <a:schemeClr val="bg1"/>
                </a:solidFill>
              </a:rPr>
              <a:t>Kjartan Bollason</a:t>
            </a:r>
          </a:p>
          <a:p>
            <a:pPr algn="ctr"/>
            <a:r>
              <a:rPr lang="en-IE" sz="1300" dirty="0">
                <a:solidFill>
                  <a:schemeClr val="bg1"/>
                </a:solidFill>
              </a:rPr>
              <a:t> </a:t>
            </a:r>
            <a:r>
              <a:rPr lang="en-IE" sz="1300" dirty="0" err="1">
                <a:solidFill>
                  <a:schemeClr val="bg1"/>
                </a:solidFill>
              </a:rPr>
              <a:t>Háskólinn</a:t>
            </a:r>
            <a:r>
              <a:rPr lang="en-IE" sz="1300" dirty="0">
                <a:solidFill>
                  <a:schemeClr val="bg1"/>
                </a:solidFill>
              </a:rPr>
              <a:t> á </a:t>
            </a:r>
            <a:r>
              <a:rPr lang="en-IE" sz="1300" dirty="0" err="1">
                <a:solidFill>
                  <a:schemeClr val="bg1"/>
                </a:solidFill>
              </a:rPr>
              <a:t>Hólum</a:t>
            </a:r>
            <a:endParaRPr lang="en-IE" sz="1300" dirty="0">
              <a:solidFill>
                <a:schemeClr val="bg1"/>
              </a:solidFill>
            </a:endParaRPr>
          </a:p>
        </p:txBody>
      </p:sp>
      <p:sp>
        <p:nvSpPr>
          <p:cNvPr id="3" name="Rectangle 2">
            <a:extLst>
              <a:ext uri="{FF2B5EF4-FFF2-40B4-BE49-F238E27FC236}">
                <a16:creationId xmlns:a16="http://schemas.microsoft.com/office/drawing/2014/main" id="{C60D8B33-4FFA-BB21-0D3C-3463AC3FB37D}"/>
              </a:ext>
            </a:extLst>
          </p:cNvPr>
          <p:cNvSpPr/>
          <p:nvPr/>
        </p:nvSpPr>
        <p:spPr>
          <a:xfrm>
            <a:off x="5249126" y="2572035"/>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a:solidFill>
                  <a:schemeClr val="bg1"/>
                </a:solidFill>
              </a:rPr>
              <a:t>Dr. Lucia Tomassini,</a:t>
            </a:r>
          </a:p>
          <a:p>
            <a:pPr algn="ctr"/>
            <a:r>
              <a:rPr lang="en-IE" sz="1300">
                <a:solidFill>
                  <a:schemeClr val="bg1"/>
                </a:solidFill>
              </a:rPr>
              <a:t>NHL </a:t>
            </a:r>
            <a:r>
              <a:rPr lang="en-IE" sz="1300" err="1">
                <a:solidFill>
                  <a:schemeClr val="bg1"/>
                </a:solidFill>
              </a:rPr>
              <a:t>Stenden</a:t>
            </a:r>
            <a:r>
              <a:rPr lang="en-IE" sz="1300">
                <a:solidFill>
                  <a:schemeClr val="bg1"/>
                </a:solidFill>
              </a:rPr>
              <a:t>-háskólinn</a:t>
            </a:r>
          </a:p>
        </p:txBody>
      </p:sp>
      <p:sp>
        <p:nvSpPr>
          <p:cNvPr id="4" name="Rectangle 3">
            <a:extLst>
              <a:ext uri="{FF2B5EF4-FFF2-40B4-BE49-F238E27FC236}">
                <a16:creationId xmlns:a16="http://schemas.microsoft.com/office/drawing/2014/main" id="{FA591DC2-BCF4-D4F8-4019-05469F5C2E59}"/>
              </a:ext>
            </a:extLst>
          </p:cNvPr>
          <p:cNvSpPr/>
          <p:nvPr/>
        </p:nvSpPr>
        <p:spPr>
          <a:xfrm>
            <a:off x="2952240" y="2572035"/>
            <a:ext cx="1978757" cy="6048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300" b="1" dirty="0">
                <a:solidFill>
                  <a:schemeClr val="bg1"/>
                </a:solidFill>
              </a:rPr>
              <a:t>Magnea Lára Elínardóttir</a:t>
            </a:r>
          </a:p>
          <a:p>
            <a:pPr algn="ctr"/>
            <a:r>
              <a:rPr lang="en-IE" sz="1300" dirty="0" err="1">
                <a:solidFill>
                  <a:schemeClr val="bg1"/>
                </a:solidFill>
              </a:rPr>
              <a:t>Háskólinn</a:t>
            </a:r>
            <a:r>
              <a:rPr lang="en-IE" sz="1300" dirty="0">
                <a:solidFill>
                  <a:schemeClr val="bg1"/>
                </a:solidFill>
              </a:rPr>
              <a:t> á </a:t>
            </a:r>
            <a:r>
              <a:rPr lang="en-IE" sz="1300" dirty="0" err="1">
                <a:solidFill>
                  <a:schemeClr val="bg1"/>
                </a:solidFill>
              </a:rPr>
              <a:t>Hólum</a:t>
            </a:r>
            <a:endParaRPr lang="en-IE" sz="1300" dirty="0">
              <a:solidFill>
                <a:schemeClr val="bg1"/>
              </a:solidFill>
            </a:endParaRPr>
          </a:p>
        </p:txBody>
      </p:sp>
    </p:spTree>
    <p:extLst>
      <p:ext uri="{BB962C8B-B14F-4D97-AF65-F5344CB8AC3E}">
        <p14:creationId xmlns:p14="http://schemas.microsoft.com/office/powerpoint/2010/main" val="19112849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51E7E-D95D-AEB5-CAC1-C8BFF70D4B9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83AD3B6-6425-EB64-BE2E-7C34DA23C4D0}"/>
              </a:ext>
            </a:extLst>
          </p:cNvPr>
          <p:cNvSpPr>
            <a:spLocks noGrp="1"/>
          </p:cNvSpPr>
          <p:nvPr>
            <p:ph type="body" sz="quarter" idx="58"/>
          </p:nvPr>
        </p:nvSpPr>
        <p:spPr>
          <a:xfrm>
            <a:off x="1142245" y="493683"/>
            <a:ext cx="6321874" cy="355435"/>
          </a:xfrm>
        </p:spPr>
        <p:txBody>
          <a:bodyPr/>
          <a:lstStyle/>
          <a:p>
            <a:pPr>
              <a:lnSpc>
                <a:spcPct val="100000"/>
              </a:lnSpc>
            </a:pPr>
            <a:r>
              <a:rPr lang="en-GB" sz="2800">
                <a:latin typeface="Calibri"/>
                <a:ea typeface="Calibri"/>
                <a:cs typeface="Calibri"/>
              </a:rPr>
              <a:t>Lausn</a:t>
            </a:r>
          </a:p>
          <a:p>
            <a:pPr>
              <a:lnSpc>
                <a:spcPct val="100000"/>
              </a:lnSpc>
            </a:pPr>
            <a:r>
              <a:rPr lang="en-US" sz="1600" b="0" cap="all">
                <a:latin typeface="Calibri"/>
                <a:cs typeface="Calibri"/>
              </a:rPr>
              <a:t>Fjölbreyting í ferðaþjónustu</a:t>
            </a:r>
          </a:p>
        </p:txBody>
      </p:sp>
      <p:sp>
        <p:nvSpPr>
          <p:cNvPr id="3" name="Text Placeholder 2">
            <a:extLst>
              <a:ext uri="{FF2B5EF4-FFF2-40B4-BE49-F238E27FC236}">
                <a16:creationId xmlns:a16="http://schemas.microsoft.com/office/drawing/2014/main" id="{CCE1178D-66DB-FB43-D533-7D8D07BFDD45}"/>
              </a:ext>
            </a:extLst>
          </p:cNvPr>
          <p:cNvSpPr>
            <a:spLocks noGrp="1"/>
          </p:cNvSpPr>
          <p:nvPr>
            <p:ph type="body" sz="quarter" idx="32"/>
          </p:nvPr>
        </p:nvSpPr>
        <p:spPr>
          <a:xfrm>
            <a:off x="186212" y="1482334"/>
            <a:ext cx="7037951" cy="2798453"/>
          </a:xfrm>
        </p:spPr>
        <p:txBody>
          <a:bodyPr/>
          <a:lstStyle/>
          <a:p>
            <a:r>
              <a:rPr lang="en-US" sz="1400">
                <a:solidFill>
                  <a:schemeClr val="tx1">
                    <a:lumMod val="75000"/>
                    <a:lumOff val="25000"/>
                  </a:schemeClr>
                </a:solidFill>
                <a:latin typeface="Calibri"/>
                <a:ea typeface="Open Sans"/>
                <a:cs typeface="Calibri"/>
              </a:rPr>
              <a:t>Til að takast á við verulegar áskoranir sem landbúnaðurinn stendur frammi fyrir á Íslandi hafa margir bændur fjölbreytt starfsemi sína og bætt við ferþjónustu. </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Fjölbreyting til ferðaþjónustu hófst í </a:t>
            </a:r>
            <a:r>
              <a:rPr lang="en-US" sz="1400" err="1">
                <a:solidFill>
                  <a:schemeClr val="tx1">
                    <a:lumMod val="75000"/>
                    <a:lumOff val="25000"/>
                  </a:schemeClr>
                </a:solidFill>
                <a:latin typeface="Calibri"/>
                <a:ea typeface="Open Sans"/>
                <a:cs typeface="Calibri"/>
              </a:rPr>
              <a:t>Efstadal </a:t>
            </a:r>
            <a:r>
              <a:rPr lang="en-US" sz="1400">
                <a:solidFill>
                  <a:schemeClr val="tx1">
                    <a:lumMod val="75000"/>
                    <a:lumOff val="25000"/>
                  </a:schemeClr>
                </a:solidFill>
                <a:latin typeface="Calibri"/>
                <a:ea typeface="Open Sans"/>
                <a:cs typeface="Calibri"/>
              </a:rPr>
              <a:t>árið 2002 sem svar við auknum ferðamannafjölda á svæðinu, frumkvæði sem foreldrar núverandi eigenda hófu, og hefur síðan verið þróuð frekar af fjórum systkinum og fjölskyldum þeirra eftir að þau tóku við fjölskyldufyrirtækinu. </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Þetta er stefnumótandi aðgerð sem gerir bændum kleift að bæta við tekjulindir sínar og tryggja sjálfbærni búrekstrar síns. Á </a:t>
            </a:r>
            <a:r>
              <a:rPr lang="en-US" sz="1400" err="1">
                <a:solidFill>
                  <a:schemeClr val="tx1">
                    <a:lumMod val="75000"/>
                    <a:lumOff val="25000"/>
                  </a:schemeClr>
                </a:solidFill>
                <a:latin typeface="Calibri"/>
                <a:ea typeface="Open Sans"/>
                <a:cs typeface="Calibri"/>
              </a:rPr>
              <a:t>Efstidal </a:t>
            </a:r>
            <a:r>
              <a:rPr lang="en-US" sz="1400">
                <a:solidFill>
                  <a:schemeClr val="tx1">
                    <a:lumMod val="75000"/>
                    <a:lumOff val="25000"/>
                  </a:schemeClr>
                </a:solidFill>
                <a:latin typeface="Calibri"/>
                <a:ea typeface="Open Sans"/>
                <a:cs typeface="Calibri"/>
              </a:rPr>
              <a:t>hefur fjölskyldan stækkað mjólkurbú sitt og bætt við hóteli á býli, veitingastað sem býður upp á mat beint frá býli og ýmsum ferðamannastarfsemi, svo sem hestaleigum og ísgerð úr eigin mjólkurvörum. </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Þessi fjölbreytni skapar ekki aðeins auknar tekjulindir heldur laðar einnig að sér fjölbreyttari gesti á búgarðinn, sem tryggir langtíma sjálfbærni landbúnaðarstarfsemi fjölskyldunnar.</a:t>
            </a:r>
          </a:p>
          <a:p>
            <a:endParaRPr lang="en-US" sz="1400">
              <a:solidFill>
                <a:schemeClr val="tx1">
                  <a:lumMod val="75000"/>
                  <a:lumOff val="25000"/>
                </a:schemeClr>
              </a:solidFill>
              <a:latin typeface="Calibri"/>
              <a:ea typeface="Open Sans"/>
              <a:cs typeface="Calibri"/>
            </a:endParaRPr>
          </a:p>
          <a:p>
            <a:endParaRPr lang="en-IE" sz="1400">
              <a:solidFill>
                <a:schemeClr val="tx1">
                  <a:lumMod val="75000"/>
                  <a:lumOff val="25000"/>
                </a:schemeClr>
              </a:solidFill>
            </a:endParaRPr>
          </a:p>
        </p:txBody>
      </p:sp>
      <p:sp>
        <p:nvSpPr>
          <p:cNvPr id="5" name="Text Placeholder 4">
            <a:extLst>
              <a:ext uri="{FF2B5EF4-FFF2-40B4-BE49-F238E27FC236}">
                <a16:creationId xmlns:a16="http://schemas.microsoft.com/office/drawing/2014/main" id="{C9FFB4FF-750A-7549-52BB-D2CE42AE6AB4}"/>
              </a:ext>
            </a:extLst>
          </p:cNvPr>
          <p:cNvSpPr>
            <a:spLocks noGrp="1"/>
          </p:cNvSpPr>
          <p:nvPr>
            <p:ph type="body" sz="quarter" idx="61"/>
          </p:nvPr>
        </p:nvSpPr>
        <p:spPr>
          <a:xfrm>
            <a:off x="307749" y="6626926"/>
            <a:ext cx="7037951" cy="2798453"/>
          </a:xfrm>
        </p:spPr>
        <p:txBody>
          <a:bodyPr/>
          <a:lstStyle/>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Fjölbreyting í ferðaþjónustu í </a:t>
            </a:r>
            <a:r>
              <a:rPr lang="en-US" sz="1400" err="1">
                <a:solidFill>
                  <a:schemeClr val="tx1">
                    <a:lumMod val="75000"/>
                    <a:lumOff val="25000"/>
                  </a:schemeClr>
                </a:solidFill>
                <a:latin typeface="Calibri"/>
                <a:ea typeface="Open Sans"/>
                <a:cs typeface="Calibri"/>
              </a:rPr>
              <a:t>Efstidal </a:t>
            </a:r>
            <a:r>
              <a:rPr lang="en-US" sz="1400">
                <a:solidFill>
                  <a:schemeClr val="tx1">
                    <a:lumMod val="75000"/>
                    <a:lumOff val="25000"/>
                  </a:schemeClr>
                </a:solidFill>
                <a:latin typeface="Calibri"/>
                <a:ea typeface="Open Sans"/>
                <a:cs typeface="Calibri"/>
              </a:rPr>
              <a:t>hefur leitt til sjálfbærrar landbúnaðarstarfsemi og skapað einstaka aðdráttarafl sem býður gestum upp á ekta íslenska búreynslu. Þessi nálgun hefur gert fjölskyldubúið að blómstra þrátt fyrir krefjandi rekstrarumhverfi í landbúnaðargeiranum. </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Gestir á </a:t>
            </a:r>
            <a:r>
              <a:rPr lang="en-US" sz="1400" err="1">
                <a:solidFill>
                  <a:schemeClr val="tx1">
                    <a:lumMod val="75000"/>
                    <a:lumOff val="25000"/>
                  </a:schemeClr>
                </a:solidFill>
                <a:latin typeface="Calibri"/>
                <a:ea typeface="Open Sans"/>
                <a:cs typeface="Calibri"/>
              </a:rPr>
              <a:t>Efstidal </a:t>
            </a:r>
            <a:r>
              <a:rPr lang="en-US" sz="1400">
                <a:solidFill>
                  <a:schemeClr val="tx1">
                    <a:lumMod val="75000"/>
                    <a:lumOff val="25000"/>
                  </a:schemeClr>
                </a:solidFill>
                <a:latin typeface="Calibri"/>
                <a:ea typeface="Open Sans"/>
                <a:cs typeface="Calibri"/>
              </a:rPr>
              <a:t>geta nú notið fjölbreyttra afþreyingarmöguleika, svo sem dvöl í notalegu sveitabúshýsi, smakk á heimagerðum mjólkurvörum og samveru með búfé.</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Þessi árangur undirstrikar möguleikana fyrir aðrar búgarða til að tileinka sér svipaðar aðferðir til að tryggja langtíma sjálfbærni og vöxt.</a:t>
            </a:r>
          </a:p>
          <a:p>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 </a:t>
            </a:r>
          </a:p>
          <a:p>
            <a:endParaRPr lang="en-US" sz="1400">
              <a:solidFill>
                <a:schemeClr val="tx1">
                  <a:lumMod val="75000"/>
                  <a:lumOff val="25000"/>
                </a:schemeClr>
              </a:solidFill>
              <a:latin typeface="Calibri"/>
              <a:ea typeface="Open Sans"/>
              <a:cs typeface="Calibri"/>
            </a:endParaRPr>
          </a:p>
          <a:p>
            <a:endParaRPr lang="en-IE"/>
          </a:p>
        </p:txBody>
      </p:sp>
      <p:sp>
        <p:nvSpPr>
          <p:cNvPr id="6" name="Text Placeholder 1">
            <a:extLst>
              <a:ext uri="{FF2B5EF4-FFF2-40B4-BE49-F238E27FC236}">
                <a16:creationId xmlns:a16="http://schemas.microsoft.com/office/drawing/2014/main" id="{0D34DD0B-8200-0E5A-1141-75CB350146A4}"/>
              </a:ext>
            </a:extLst>
          </p:cNvPr>
          <p:cNvSpPr txBox="1">
            <a:spLocks/>
          </p:cNvSpPr>
          <p:nvPr/>
        </p:nvSpPr>
        <p:spPr>
          <a:xfrm>
            <a:off x="1358167" y="5749600"/>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2800">
                <a:latin typeface="Calibri"/>
                <a:ea typeface="Calibri"/>
                <a:cs typeface="Calibri"/>
              </a:rPr>
              <a:t>NIÐURSTAÐA</a:t>
            </a:r>
          </a:p>
          <a:p>
            <a:pPr>
              <a:lnSpc>
                <a:spcPct val="100000"/>
              </a:lnSpc>
            </a:pPr>
            <a:r>
              <a:rPr lang="en-US" sz="1600" b="0" cap="all">
                <a:latin typeface="Calibri"/>
                <a:ea typeface="Calibri"/>
                <a:cs typeface="Calibri"/>
              </a:rPr>
              <a:t>Haldið uppi landbúnaðarstarfsemi og bætt upplifun gesta</a:t>
            </a:r>
          </a:p>
        </p:txBody>
      </p:sp>
      <p:grpSp>
        <p:nvGrpSpPr>
          <p:cNvPr id="4" name="Group 3">
            <a:extLst>
              <a:ext uri="{FF2B5EF4-FFF2-40B4-BE49-F238E27FC236}">
                <a16:creationId xmlns:a16="http://schemas.microsoft.com/office/drawing/2014/main" id="{6827E8D1-02B1-49CA-E343-27E1D3EE6A19}"/>
              </a:ext>
            </a:extLst>
          </p:cNvPr>
          <p:cNvGrpSpPr/>
          <p:nvPr/>
        </p:nvGrpSpPr>
        <p:grpSpPr>
          <a:xfrm>
            <a:off x="186212" y="291396"/>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48A4F1FC-4986-7B5A-80C8-7321F99F3379}"/>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F112243F-F38C-20D5-88F4-234024CF1C5F}"/>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BA655571-5ADE-175A-ACE7-07A2EDEDEA2A}"/>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E1CA78B0-53BF-D8E8-812E-D7D1D4A10564}"/>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BD55B5D5-B0B3-F0AD-B1A9-0591E6AAF52F}"/>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992B1D75-BDD7-DD5D-958B-39F32B17F0F5}"/>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5A2CA2C1-8005-C8AF-4CB9-2BDA21D24EA2}"/>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F3431730-110A-6BA3-2326-5C9FDFE39C87}"/>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18C22FE4-0A14-19FD-44C1-DF1EF8CE20D7}"/>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3D75BF26-D594-3C1D-42DA-154D9824E4D4}"/>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Freeform 301">
            <a:extLst>
              <a:ext uri="{FF2B5EF4-FFF2-40B4-BE49-F238E27FC236}">
                <a16:creationId xmlns:a16="http://schemas.microsoft.com/office/drawing/2014/main" id="{455819D5-C5A9-7F81-B651-F577C3356F1E}"/>
              </a:ext>
            </a:extLst>
          </p:cNvPr>
          <p:cNvSpPr/>
          <p:nvPr/>
        </p:nvSpPr>
        <p:spPr>
          <a:xfrm>
            <a:off x="295341" y="5492079"/>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chemeClr val="bg1"/>
          </a:solidFill>
          <a:ln w="3074" cap="flat">
            <a:noFill/>
            <a:prstDash val="solid"/>
            <a:miter/>
          </a:ln>
        </p:spPr>
        <p:txBody>
          <a:bodyPr rtlCol="0" anchor="ctr"/>
          <a:lstStyle/>
          <a:p>
            <a:endParaRPr lang="en-US"/>
          </a:p>
        </p:txBody>
      </p:sp>
    </p:spTree>
    <p:extLst>
      <p:ext uri="{BB962C8B-B14F-4D97-AF65-F5344CB8AC3E}">
        <p14:creationId xmlns:p14="http://schemas.microsoft.com/office/powerpoint/2010/main" val="775383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A6DEA-BCBB-70A4-A3AB-BC6D8357B14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D676F1D-8D76-4303-AB63-3FCF0B60AD2B}"/>
              </a:ext>
            </a:extLst>
          </p:cNvPr>
          <p:cNvSpPr>
            <a:spLocks noGrp="1"/>
          </p:cNvSpPr>
          <p:nvPr>
            <p:ph type="body" sz="quarter" idx="32"/>
          </p:nvPr>
        </p:nvSpPr>
        <p:spPr>
          <a:xfrm>
            <a:off x="634481" y="3536797"/>
            <a:ext cx="6541269" cy="5494217"/>
          </a:xfrm>
        </p:spPr>
        <p:txBody>
          <a:bodyPr/>
          <a:lstStyle/>
          <a:p>
            <a:pPr>
              <a:lnSpc>
                <a:spcPct val="100000"/>
              </a:lnSpc>
            </a:pPr>
            <a:r>
              <a:rPr lang="en-US" err="1"/>
              <a:t>Efstidalur </a:t>
            </a:r>
            <a:r>
              <a:rPr lang="en-US"/>
              <a:t>Farm Hotel á Íslandi samræmist vel nokkrum markmiðum Sameinuðu þjóðanna um sjálfbæra þróun (SDG), einkum SDG 8 (Væntanleg störf og efnahagsleg aukning) og SDG 12 (Ábyrg neysla og framleiðsla). Með því að fjölga tekjulindum sínum með ferðaþjónustu hefur fjölskylda </a:t>
            </a:r>
            <a:r>
              <a:rPr lang="en-US" err="1"/>
              <a:t>Efstidalur </a:t>
            </a:r>
            <a:r>
              <a:rPr lang="en-US"/>
              <a:t>ekki aðeins bætt við hefðbundnar tekjur sínar af kúabúskap heldur einnig skapað sjálfbær störf sem styðja við staðbundna efnahagslíf. Með matreiðslu beint frá býli bjóða þeir gestum upp á máltíðir úr eigin mjólkur- og kjötvörum, sem stuðlar að ábyrgri neyslu með því að draga úr fæðu- og flutningsmílum og minnka háð við innfluttar vörur. Þessi nálgun styður markmið 12 um ábyrga neyslu og framleiðslu með því að efla sjálfbærar framleiðsluaðferðir og staðbundin matvælakerfi sem gagnast bæði býlinu og gestum þess. Stækkun ferðaþjónustu, svo sem hestaleigutúra og heimagerðs ís í </a:t>
            </a:r>
            <a:r>
              <a:rPr lang="en-US" err="1"/>
              <a:t>Íshlaðan </a:t>
            </a:r>
            <a:r>
              <a:rPr lang="en-US"/>
              <a:t>Ice Cream Barn, eykur aðdráttarafl og efnahagslega seiglu búgarðsins og sýnir fram á sjálfbæra leið til að viðhalda hefðbundnum búskaparaðferðum í krefjandi umhverfi.</a:t>
            </a:r>
          </a:p>
          <a:p>
            <a:pPr>
              <a:lnSpc>
                <a:spcPct val="100000"/>
              </a:lnSpc>
            </a:pPr>
            <a:endParaRPr lang="en-US"/>
          </a:p>
          <a:p>
            <a:pPr>
              <a:lnSpc>
                <a:spcPct val="100000"/>
              </a:lnSpc>
            </a:pPr>
            <a:r>
              <a:rPr lang="en-US"/>
              <a:t>Bóndabærinn býður upp á dýrmæta upplifun sem gerir gestum kleift að eiga samskipti við búfjárdýr, gista í sveitargistingu og kynnast sjálfbærum búskaparháttum beint frá fyrstu hendi. Þessi tengsl við náttúruna og sveitarlífið efla skilning á einstöku umhverfi Íslands og hvetja til ábyrgra ferðamannavenja sem meta vistfræðilegt jafnvægi. Með því að vera rekstrarlega sjálfbær og byggja á sjálfbærum starfsháttum varðveitir </a:t>
            </a:r>
            <a:r>
              <a:rPr lang="en-US" err="1"/>
              <a:t>Efstidalur </a:t>
            </a:r>
            <a:r>
              <a:rPr lang="en-US"/>
              <a:t>ekki aðeins landbúnaðararfleifð fjölskyldunnar sem nær aftur til ársins 1750, heldur styrkir einnig hlutverk dreifbýlisins innan ferðaleiðar Gullhringsins í Íslandi, og stuðlar að jafnvægi í þróun sem virðir bæði náttúru- og menningararfleifð. Þetta dæmi sýnir hvernig fjölskyldureknir búgarðar geta blómstrað með stefnumarkandi fjölbreytni og á sama tíma lagt sitt af mörkum til staðbundinna og alþjóðlegra markmiða um sjálfbærni.</a:t>
            </a:r>
          </a:p>
          <a:p>
            <a:pPr>
              <a:lnSpc>
                <a:spcPct val="100000"/>
              </a:lnSpc>
            </a:pPr>
            <a:endParaRPr lang="en-IE"/>
          </a:p>
        </p:txBody>
      </p:sp>
      <p:sp>
        <p:nvSpPr>
          <p:cNvPr id="5" name="Text Placeholder 4">
            <a:extLst>
              <a:ext uri="{FF2B5EF4-FFF2-40B4-BE49-F238E27FC236}">
                <a16:creationId xmlns:a16="http://schemas.microsoft.com/office/drawing/2014/main" id="{ADFC6206-92EF-4AB5-8357-C164FB639104}"/>
              </a:ext>
            </a:extLst>
          </p:cNvPr>
          <p:cNvSpPr>
            <a:spLocks noGrp="1"/>
          </p:cNvSpPr>
          <p:nvPr>
            <p:ph type="body" sz="quarter" idx="18"/>
          </p:nvPr>
        </p:nvSpPr>
        <p:spPr>
          <a:xfrm>
            <a:off x="528134" y="1876699"/>
            <a:ext cx="2835268" cy="921348"/>
          </a:xfrm>
        </p:spPr>
        <p:txBody>
          <a:bodyPr/>
          <a:lstStyle/>
          <a:p>
            <a:pPr>
              <a:lnSpc>
                <a:spcPct val="100000"/>
              </a:lnSpc>
            </a:pPr>
            <a:r>
              <a:rPr lang="en-US" sz="2800" b="1" cap="all" dirty="0" err="1"/>
              <a:t>Efstidalur</a:t>
            </a:r>
            <a:r>
              <a:rPr lang="en-US" sz="2800" b="1" cap="all" dirty="0"/>
              <a:t> &amp; </a:t>
            </a:r>
            <a:r>
              <a:rPr lang="en-US" sz="2800" b="1" cap="all" dirty="0" err="1"/>
              <a:t>sjálfbærni</a:t>
            </a:r>
            <a:endParaRPr lang="en-US" sz="2800" b="1" cap="all" dirty="0"/>
          </a:p>
          <a:p>
            <a:pPr>
              <a:lnSpc>
                <a:spcPct val="100000"/>
              </a:lnSpc>
            </a:pPr>
            <a:r>
              <a:rPr lang="en-US" sz="2800" b="1" cap="all" dirty="0" err="1"/>
              <a:t>markmiðin</a:t>
            </a:r>
            <a:endParaRPr lang="en-US" sz="2800" b="1" cap="all" dirty="0"/>
          </a:p>
        </p:txBody>
      </p:sp>
      <p:pic>
        <p:nvPicPr>
          <p:cNvPr id="54" name="Picture 53" descr="A white and orange cityscape with white text&#10;&#10;Description automatically generated">
            <a:extLst>
              <a:ext uri="{FF2B5EF4-FFF2-40B4-BE49-F238E27FC236}">
                <a16:creationId xmlns:a16="http://schemas.microsoft.com/office/drawing/2014/main" id="{2ED7FB34-9A49-0FF9-22B2-9F02AF360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5516" y="9513801"/>
            <a:ext cx="1188154" cy="1188154"/>
          </a:xfrm>
          <a:prstGeom prst="rect">
            <a:avLst/>
          </a:prstGeom>
        </p:spPr>
      </p:pic>
      <p:pic>
        <p:nvPicPr>
          <p:cNvPr id="55" name="Picture 54" descr="A yellow rectangular sign with white text&#10;&#10;Description automatically generated">
            <a:extLst>
              <a:ext uri="{FF2B5EF4-FFF2-40B4-BE49-F238E27FC236}">
                <a16:creationId xmlns:a16="http://schemas.microsoft.com/office/drawing/2014/main" id="{F19CD08A-1791-A29C-AA0A-FEC02A540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400" y="9522961"/>
            <a:ext cx="1188154" cy="1188154"/>
          </a:xfrm>
          <a:prstGeom prst="rect">
            <a:avLst/>
          </a:prstGeom>
        </p:spPr>
      </p:pic>
      <p:pic>
        <p:nvPicPr>
          <p:cNvPr id="61" name="Picture 4" descr="SDG wheel">
            <a:extLst>
              <a:ext uri="{FF2B5EF4-FFF2-40B4-BE49-F238E27FC236}">
                <a16:creationId xmlns:a16="http://schemas.microsoft.com/office/drawing/2014/main" id="{8566A6A4-3C91-0869-DB01-F4C4FD2046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699705" y="1327343"/>
            <a:ext cx="1803648" cy="17175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een sign with white text and a tree and birds&#10;&#10;Description automatically generated">
            <a:extLst>
              <a:ext uri="{FF2B5EF4-FFF2-40B4-BE49-F238E27FC236}">
                <a16:creationId xmlns:a16="http://schemas.microsoft.com/office/drawing/2014/main" id="{0C13E66F-A86E-4ED1-A3E1-7672DA86B1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8435" y="9513801"/>
            <a:ext cx="1188154" cy="1188154"/>
          </a:xfrm>
          <a:prstGeom prst="rect">
            <a:avLst/>
          </a:prstGeom>
        </p:spPr>
      </p:pic>
      <p:pic>
        <p:nvPicPr>
          <p:cNvPr id="9" name="Picture 8" descr="A red background with white text and a graph&#10;&#10;Description automatically generated">
            <a:extLst>
              <a:ext uri="{FF2B5EF4-FFF2-40B4-BE49-F238E27FC236}">
                <a16:creationId xmlns:a16="http://schemas.microsoft.com/office/drawing/2014/main" id="{ECB3E3A1-379E-4533-9E7B-2D6A86DF96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481" y="9513801"/>
            <a:ext cx="1188154" cy="1188154"/>
          </a:xfrm>
          <a:prstGeom prst="rect">
            <a:avLst/>
          </a:prstGeom>
        </p:spPr>
      </p:pic>
    </p:spTree>
    <p:extLst>
      <p:ext uri="{BB962C8B-B14F-4D97-AF65-F5344CB8AC3E}">
        <p14:creationId xmlns:p14="http://schemas.microsoft.com/office/powerpoint/2010/main" val="14648272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57AC9-853B-0401-5439-E5099C3A651D}"/>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49DEE44B-B68F-9BB9-9071-42589AB837B0}"/>
              </a:ext>
            </a:extLst>
          </p:cNvPr>
          <p:cNvSpPr/>
          <p:nvPr/>
        </p:nvSpPr>
        <p:spPr>
          <a:xfrm>
            <a:off x="-51416" y="6252700"/>
            <a:ext cx="7826991" cy="4655013"/>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5455FFF9-D7EE-02EF-4E1F-9568F00D91BA}"/>
              </a:ext>
            </a:extLst>
          </p:cNvPr>
          <p:cNvSpPr>
            <a:spLocks noGrp="1"/>
          </p:cNvSpPr>
          <p:nvPr>
            <p:ph type="body" sz="quarter" idx="32"/>
          </p:nvPr>
        </p:nvSpPr>
        <p:spPr>
          <a:xfrm>
            <a:off x="269070" y="6265870"/>
            <a:ext cx="7365329" cy="2787212"/>
          </a:xfrm>
        </p:spPr>
        <p:txBody>
          <a:bodyPr/>
          <a:lstStyle/>
          <a:p>
            <a:pPr marL="0" indent="0">
              <a:lnSpc>
                <a:spcPct val="100000"/>
              </a:lnSpc>
              <a:buNone/>
            </a:pPr>
            <a:r>
              <a:rPr lang="en-US" sz="4000" b="1" cap="all" dirty="0" err="1">
                <a:solidFill>
                  <a:schemeClr val="bg1"/>
                </a:solidFill>
              </a:rPr>
              <a:t>Hótel</a:t>
            </a:r>
            <a:r>
              <a:rPr lang="en-US" sz="4000" b="1" cap="all" dirty="0">
                <a:solidFill>
                  <a:schemeClr val="bg1"/>
                </a:solidFill>
              </a:rPr>
              <a:t> </a:t>
            </a:r>
            <a:r>
              <a:rPr lang="en-US" sz="4000" b="1" cap="all" dirty="0" err="1">
                <a:solidFill>
                  <a:schemeClr val="bg1"/>
                </a:solidFill>
              </a:rPr>
              <a:t>Blönduós</a:t>
            </a:r>
            <a:r>
              <a:rPr lang="en-US" sz="4000" b="1" cap="all" dirty="0">
                <a:solidFill>
                  <a:schemeClr val="bg1"/>
                </a:solidFill>
              </a:rPr>
              <a:t> </a:t>
            </a:r>
          </a:p>
          <a:p>
            <a:pPr marL="0" indent="0">
              <a:lnSpc>
                <a:spcPct val="100000"/>
              </a:lnSpc>
              <a:buNone/>
            </a:pPr>
            <a:r>
              <a:rPr lang="en-US" sz="2000" b="1" dirty="0" err="1">
                <a:solidFill>
                  <a:schemeClr val="bg1"/>
                </a:solidFill>
              </a:rPr>
              <a:t>Flokkur</a:t>
            </a:r>
            <a:r>
              <a:rPr lang="en-US" sz="2000" b="1" dirty="0">
                <a:solidFill>
                  <a:schemeClr val="bg1"/>
                </a:solidFill>
              </a:rPr>
              <a:t>: </a:t>
            </a:r>
            <a:r>
              <a:rPr lang="en-US" sz="2000" dirty="0" err="1">
                <a:solidFill>
                  <a:schemeClr val="bg1"/>
                </a:solidFill>
              </a:rPr>
              <a:t>Umbreytt</a:t>
            </a:r>
            <a:r>
              <a:rPr lang="en-US" sz="2000" dirty="0">
                <a:solidFill>
                  <a:schemeClr val="bg1"/>
                </a:solidFill>
              </a:rPr>
              <a:t> </a:t>
            </a:r>
            <a:r>
              <a:rPr lang="en-US" sz="2000" dirty="0" err="1">
                <a:solidFill>
                  <a:schemeClr val="bg1"/>
                </a:solidFill>
              </a:rPr>
              <a:t>gömul</a:t>
            </a:r>
            <a:r>
              <a:rPr lang="en-US" sz="2000" dirty="0">
                <a:solidFill>
                  <a:schemeClr val="bg1"/>
                </a:solidFill>
              </a:rPr>
              <a:t> </a:t>
            </a:r>
            <a:r>
              <a:rPr lang="en-US" sz="2000" dirty="0" err="1">
                <a:solidFill>
                  <a:schemeClr val="bg1"/>
                </a:solidFill>
              </a:rPr>
              <a:t>kirkja</a:t>
            </a:r>
            <a:endParaRPr lang="en-US" sz="2000" dirty="0">
              <a:solidFill>
                <a:schemeClr val="bg1"/>
              </a:solidFill>
            </a:endParaRPr>
          </a:p>
          <a:p>
            <a:pPr>
              <a:lnSpc>
                <a:spcPct val="100000"/>
              </a:lnSpc>
            </a:pPr>
            <a:r>
              <a:rPr lang="en-US" sz="2000" b="1" dirty="0" err="1">
                <a:solidFill>
                  <a:schemeClr val="bg1"/>
                </a:solidFill>
                <a:latin typeface="Calibri"/>
                <a:cs typeface="Calibri"/>
              </a:rPr>
              <a:t>Staðsetning</a:t>
            </a:r>
            <a:r>
              <a:rPr lang="en-US" sz="2000" b="1" dirty="0">
                <a:solidFill>
                  <a:schemeClr val="bg1"/>
                </a:solidFill>
                <a:latin typeface="Calibri"/>
                <a:cs typeface="Calibri"/>
              </a:rPr>
              <a:t>: </a:t>
            </a:r>
            <a:r>
              <a:rPr lang="en-US" sz="2000" dirty="0" err="1">
                <a:solidFill>
                  <a:schemeClr val="bg1"/>
                </a:solidFill>
                <a:latin typeface="Calibri"/>
                <a:cs typeface="Calibri"/>
              </a:rPr>
              <a:t>Blönduós</a:t>
            </a:r>
            <a:r>
              <a:rPr lang="en-US" sz="2000" dirty="0">
                <a:solidFill>
                  <a:schemeClr val="bg1"/>
                </a:solidFill>
                <a:latin typeface="Calibri"/>
                <a:cs typeface="Calibri"/>
              </a:rPr>
              <a:t>, Ísland</a:t>
            </a:r>
            <a:endParaRPr lang="en-US" sz="2000" dirty="0">
              <a:solidFill>
                <a:schemeClr val="bg1"/>
              </a:solidFill>
              <a:highlight>
                <a:srgbClr val="0000FF"/>
              </a:highlight>
            </a:endParaRPr>
          </a:p>
          <a:p>
            <a:pPr algn="l">
              <a:lnSpc>
                <a:spcPct val="100000"/>
              </a:lnSpc>
            </a:pPr>
            <a:r>
              <a:rPr lang="en-US" sz="2000" b="1" dirty="0" err="1">
                <a:solidFill>
                  <a:schemeClr val="bg1"/>
                </a:solidFill>
              </a:rPr>
              <a:t>Vefsíða</a:t>
            </a:r>
            <a:r>
              <a:rPr lang="en-US" sz="2000" b="1" dirty="0">
                <a:solidFill>
                  <a:schemeClr val="bg1"/>
                </a:solidFill>
              </a:rPr>
              <a:t>:</a:t>
            </a:r>
            <a:r>
              <a:rPr lang="en-IE" sz="2000" dirty="0">
                <a:solidFill>
                  <a:schemeClr val="bg1"/>
                </a:solidFill>
                <a:hlinkClick r:id="rId2">
                  <a:extLst>
                    <a:ext uri="{A12FA001-AC4F-418D-AE19-62706E023703}">
                      <ahyp:hlinkClr xmlns:ahyp="http://schemas.microsoft.com/office/drawing/2018/hyperlinkcolor" val="tx"/>
                    </a:ext>
                  </a:extLst>
                </a:hlinkClick>
              </a:rPr>
              <a:t> https://hotelblonduos.is/the-church-suite/</a:t>
            </a:r>
            <a:r>
              <a:rPr lang="en-IE" sz="2000" dirty="0">
                <a:solidFill>
                  <a:schemeClr val="bg1"/>
                </a:solidFill>
              </a:rPr>
              <a:t> </a:t>
            </a:r>
          </a:p>
          <a:p>
            <a:pPr algn="l">
              <a:lnSpc>
                <a:spcPct val="100000"/>
              </a:lnSpc>
            </a:pPr>
            <a:endParaRPr lang="en-US" sz="1000" dirty="0">
              <a:solidFill>
                <a:schemeClr val="bg1"/>
              </a:solidFill>
            </a:endParaRPr>
          </a:p>
          <a:p>
            <a:pPr algn="l">
              <a:lnSpc>
                <a:spcPct val="100000"/>
              </a:lnSpc>
            </a:pPr>
            <a:r>
              <a:rPr lang="en-US" sz="2000" b="1" dirty="0" err="1">
                <a:solidFill>
                  <a:schemeClr val="bg1"/>
                </a:solidFill>
                <a:latin typeface="Calibri"/>
                <a:ea typeface="Open Sans"/>
                <a:cs typeface="Calibri"/>
              </a:rPr>
              <a:t>Hvað</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gerir</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þessa</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gistingu</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eftirminnilega</a:t>
            </a:r>
            <a:r>
              <a:rPr lang="en-US" sz="2000" b="1" dirty="0">
                <a:solidFill>
                  <a:schemeClr val="bg1"/>
                </a:solidFill>
                <a:latin typeface="Calibri"/>
                <a:ea typeface="Open Sans"/>
                <a:cs typeface="Calibri"/>
              </a:rPr>
              <a:t>!</a:t>
            </a:r>
            <a:endParaRPr lang="en-US" sz="2000" b="1" dirty="0">
              <a:solidFill>
                <a:schemeClr val="bg1"/>
              </a:solidFill>
            </a:endParaRPr>
          </a:p>
          <a:p>
            <a:pPr algn="l">
              <a:lnSpc>
                <a:spcPct val="100000"/>
              </a:lnSpc>
            </a:pPr>
            <a:r>
              <a:rPr lang="en-US" dirty="0">
                <a:solidFill>
                  <a:schemeClr val="bg1"/>
                </a:solidFill>
              </a:rPr>
              <a:t>Á </a:t>
            </a:r>
            <a:r>
              <a:rPr lang="en-US" dirty="0" err="1">
                <a:solidFill>
                  <a:schemeClr val="bg1"/>
                </a:solidFill>
              </a:rPr>
              <a:t>Blönduósi</a:t>
            </a:r>
            <a:r>
              <a:rPr lang="en-US" dirty="0">
                <a:solidFill>
                  <a:schemeClr val="bg1"/>
                </a:solidFill>
              </a:rPr>
              <a:t> </a:t>
            </a:r>
            <a:r>
              <a:rPr lang="en-US" dirty="0" err="1">
                <a:solidFill>
                  <a:schemeClr val="bg1"/>
                </a:solidFill>
              </a:rPr>
              <a:t>stendur</a:t>
            </a:r>
            <a:r>
              <a:rPr lang="en-US" dirty="0">
                <a:solidFill>
                  <a:schemeClr val="bg1"/>
                </a:solidFill>
              </a:rPr>
              <a:t> </a:t>
            </a:r>
            <a:r>
              <a:rPr lang="en-US" dirty="0" err="1">
                <a:solidFill>
                  <a:schemeClr val="bg1"/>
                </a:solidFill>
              </a:rPr>
              <a:t>Gamla</a:t>
            </a:r>
            <a:r>
              <a:rPr lang="en-US" dirty="0">
                <a:solidFill>
                  <a:schemeClr val="bg1"/>
                </a:solidFill>
              </a:rPr>
              <a:t> </a:t>
            </a:r>
            <a:r>
              <a:rPr lang="en-US" dirty="0" err="1">
                <a:solidFill>
                  <a:schemeClr val="bg1"/>
                </a:solidFill>
              </a:rPr>
              <a:t>kirkjan</a:t>
            </a:r>
            <a:r>
              <a:rPr lang="en-US" dirty="0">
                <a:solidFill>
                  <a:schemeClr val="bg1"/>
                </a:solidFill>
              </a:rPr>
              <a:t>, </a:t>
            </a:r>
            <a:r>
              <a:rPr lang="en-US" dirty="0" err="1">
                <a:solidFill>
                  <a:schemeClr val="bg1"/>
                </a:solidFill>
              </a:rPr>
              <a:t>sem</a:t>
            </a:r>
            <a:r>
              <a:rPr lang="en-US" dirty="0">
                <a:solidFill>
                  <a:schemeClr val="bg1"/>
                </a:solidFill>
              </a:rPr>
              <a:t> var </a:t>
            </a:r>
            <a:r>
              <a:rPr lang="en-US" dirty="0" err="1">
                <a:solidFill>
                  <a:schemeClr val="bg1"/>
                </a:solidFill>
              </a:rPr>
              <a:t>vígð</a:t>
            </a:r>
            <a:r>
              <a:rPr lang="en-US" dirty="0">
                <a:solidFill>
                  <a:schemeClr val="bg1"/>
                </a:solidFill>
              </a:rPr>
              <a:t> 13. </a:t>
            </a:r>
            <a:r>
              <a:rPr lang="en-US" dirty="0" err="1">
                <a:solidFill>
                  <a:schemeClr val="bg1"/>
                </a:solidFill>
              </a:rPr>
              <a:t>janúar</a:t>
            </a:r>
            <a:r>
              <a:rPr lang="en-US" dirty="0">
                <a:solidFill>
                  <a:schemeClr val="bg1"/>
                </a:solidFill>
              </a:rPr>
              <a:t> 1895.</a:t>
            </a:r>
          </a:p>
          <a:p>
            <a:pPr algn="l">
              <a:lnSpc>
                <a:spcPct val="100000"/>
              </a:lnSpc>
            </a:pPr>
            <a:r>
              <a:rPr lang="en-US" dirty="0" err="1">
                <a:solidFill>
                  <a:schemeClr val="bg1"/>
                </a:solidFill>
              </a:rPr>
              <a:t>Árið</a:t>
            </a:r>
            <a:r>
              <a:rPr lang="en-US" dirty="0">
                <a:solidFill>
                  <a:schemeClr val="bg1"/>
                </a:solidFill>
              </a:rPr>
              <a:t> 2003 var </a:t>
            </a:r>
            <a:r>
              <a:rPr lang="en-US" dirty="0" err="1">
                <a:solidFill>
                  <a:schemeClr val="bg1"/>
                </a:solidFill>
              </a:rPr>
              <a:t>vígð</a:t>
            </a:r>
            <a:r>
              <a:rPr lang="en-US" dirty="0">
                <a:solidFill>
                  <a:schemeClr val="bg1"/>
                </a:solidFill>
              </a:rPr>
              <a:t> </a:t>
            </a:r>
            <a:r>
              <a:rPr lang="en-US" dirty="0" err="1">
                <a:solidFill>
                  <a:schemeClr val="bg1"/>
                </a:solidFill>
              </a:rPr>
              <a:t>ný</a:t>
            </a:r>
            <a:r>
              <a:rPr lang="en-US" dirty="0">
                <a:solidFill>
                  <a:schemeClr val="bg1"/>
                </a:solidFill>
              </a:rPr>
              <a:t> </a:t>
            </a:r>
            <a:r>
              <a:rPr lang="en-US" dirty="0" err="1">
                <a:solidFill>
                  <a:schemeClr val="bg1"/>
                </a:solidFill>
              </a:rPr>
              <a:t>kirkja</a:t>
            </a:r>
            <a:r>
              <a:rPr lang="en-US" dirty="0">
                <a:solidFill>
                  <a:schemeClr val="bg1"/>
                </a:solidFill>
              </a:rPr>
              <a:t> í </a:t>
            </a:r>
            <a:r>
              <a:rPr lang="en-US" dirty="0" err="1">
                <a:solidFill>
                  <a:schemeClr val="bg1"/>
                </a:solidFill>
              </a:rPr>
              <a:t>bænum</a:t>
            </a:r>
            <a:r>
              <a:rPr lang="en-US" dirty="0">
                <a:solidFill>
                  <a:schemeClr val="bg1"/>
                </a:solidFill>
              </a:rPr>
              <a:t> </a:t>
            </a:r>
            <a:r>
              <a:rPr lang="en-US" dirty="0" err="1">
                <a:solidFill>
                  <a:schemeClr val="bg1"/>
                </a:solidFill>
              </a:rPr>
              <a:t>og</a:t>
            </a:r>
            <a:r>
              <a:rPr lang="en-US" dirty="0">
                <a:solidFill>
                  <a:schemeClr val="bg1"/>
                </a:solidFill>
              </a:rPr>
              <a:t> </a:t>
            </a:r>
            <a:r>
              <a:rPr lang="en-US" dirty="0" err="1">
                <a:solidFill>
                  <a:schemeClr val="bg1"/>
                </a:solidFill>
              </a:rPr>
              <a:t>hin</a:t>
            </a:r>
            <a:r>
              <a:rPr lang="en-US" dirty="0">
                <a:solidFill>
                  <a:schemeClr val="bg1"/>
                </a:solidFill>
              </a:rPr>
              <a:t> </a:t>
            </a:r>
            <a:r>
              <a:rPr lang="en-US" dirty="0" err="1">
                <a:solidFill>
                  <a:schemeClr val="bg1"/>
                </a:solidFill>
              </a:rPr>
              <a:t>gamla</a:t>
            </a:r>
            <a:r>
              <a:rPr lang="en-US" dirty="0">
                <a:solidFill>
                  <a:schemeClr val="bg1"/>
                </a:solidFill>
              </a:rPr>
              <a:t> </a:t>
            </a:r>
            <a:r>
              <a:rPr lang="en-US" dirty="0" err="1">
                <a:solidFill>
                  <a:schemeClr val="bg1"/>
                </a:solidFill>
              </a:rPr>
              <a:t>kirkja</a:t>
            </a:r>
            <a:r>
              <a:rPr lang="en-US" dirty="0">
                <a:solidFill>
                  <a:schemeClr val="bg1"/>
                </a:solidFill>
              </a:rPr>
              <a:t> </a:t>
            </a:r>
            <a:r>
              <a:rPr lang="en-US" dirty="0" err="1">
                <a:solidFill>
                  <a:schemeClr val="bg1"/>
                </a:solidFill>
              </a:rPr>
              <a:t>hætti</a:t>
            </a:r>
            <a:r>
              <a:rPr lang="en-US" dirty="0">
                <a:solidFill>
                  <a:schemeClr val="bg1"/>
                </a:solidFill>
              </a:rPr>
              <a:t> </a:t>
            </a:r>
            <a:r>
              <a:rPr lang="en-US" dirty="0" err="1">
                <a:solidFill>
                  <a:schemeClr val="bg1"/>
                </a:solidFill>
              </a:rPr>
              <a:t>að</a:t>
            </a:r>
            <a:r>
              <a:rPr lang="en-US" dirty="0">
                <a:solidFill>
                  <a:schemeClr val="bg1"/>
                </a:solidFill>
              </a:rPr>
              <a:t> vera </a:t>
            </a:r>
            <a:r>
              <a:rPr lang="en-US" dirty="0" err="1">
                <a:solidFill>
                  <a:schemeClr val="bg1"/>
                </a:solidFill>
              </a:rPr>
              <a:t>notuð</a:t>
            </a:r>
            <a:r>
              <a:rPr lang="en-US" dirty="0">
                <a:solidFill>
                  <a:schemeClr val="bg1"/>
                </a:solidFill>
              </a:rPr>
              <a:t> </a:t>
            </a:r>
            <a:r>
              <a:rPr lang="en-US" dirty="0" err="1">
                <a:solidFill>
                  <a:schemeClr val="bg1"/>
                </a:solidFill>
              </a:rPr>
              <a:t>til</a:t>
            </a:r>
            <a:r>
              <a:rPr lang="en-US" dirty="0">
                <a:solidFill>
                  <a:schemeClr val="bg1"/>
                </a:solidFill>
              </a:rPr>
              <a:t> </a:t>
            </a:r>
            <a:r>
              <a:rPr lang="en-US" dirty="0" err="1">
                <a:solidFill>
                  <a:schemeClr val="bg1"/>
                </a:solidFill>
              </a:rPr>
              <a:t>guðsþjónusta</a:t>
            </a:r>
            <a:r>
              <a:rPr lang="en-US" dirty="0">
                <a:solidFill>
                  <a:schemeClr val="bg1"/>
                </a:solidFill>
              </a:rPr>
              <a:t>. </a:t>
            </a:r>
            <a:r>
              <a:rPr lang="en-US" dirty="0" err="1">
                <a:solidFill>
                  <a:schemeClr val="bg1"/>
                </a:solidFill>
              </a:rPr>
              <a:t>Þrátt</a:t>
            </a:r>
            <a:r>
              <a:rPr lang="en-US" dirty="0">
                <a:solidFill>
                  <a:schemeClr val="bg1"/>
                </a:solidFill>
              </a:rPr>
              <a:t> </a:t>
            </a:r>
            <a:r>
              <a:rPr lang="en-US" dirty="0" err="1">
                <a:solidFill>
                  <a:schemeClr val="bg1"/>
                </a:solidFill>
              </a:rPr>
              <a:t>fyrir</a:t>
            </a:r>
            <a:r>
              <a:rPr lang="en-US" dirty="0">
                <a:solidFill>
                  <a:schemeClr val="bg1"/>
                </a:solidFill>
              </a:rPr>
              <a:t> </a:t>
            </a:r>
            <a:r>
              <a:rPr lang="en-US" dirty="0" err="1">
                <a:solidFill>
                  <a:schemeClr val="bg1"/>
                </a:solidFill>
              </a:rPr>
              <a:t>litla</a:t>
            </a:r>
            <a:r>
              <a:rPr lang="en-US" dirty="0">
                <a:solidFill>
                  <a:schemeClr val="bg1"/>
                </a:solidFill>
              </a:rPr>
              <a:t> </a:t>
            </a:r>
            <a:r>
              <a:rPr lang="en-US" dirty="0" err="1">
                <a:solidFill>
                  <a:schemeClr val="bg1"/>
                </a:solidFill>
              </a:rPr>
              <a:t>stærð</a:t>
            </a:r>
            <a:r>
              <a:rPr lang="en-US" dirty="0">
                <a:solidFill>
                  <a:schemeClr val="bg1"/>
                </a:solidFill>
              </a:rPr>
              <a:t> er </a:t>
            </a:r>
            <a:r>
              <a:rPr lang="en-US" dirty="0" err="1">
                <a:solidFill>
                  <a:schemeClr val="bg1"/>
                </a:solidFill>
              </a:rPr>
              <a:t>gamla</a:t>
            </a:r>
            <a:r>
              <a:rPr lang="en-US" dirty="0">
                <a:solidFill>
                  <a:schemeClr val="bg1"/>
                </a:solidFill>
              </a:rPr>
              <a:t> </a:t>
            </a:r>
            <a:r>
              <a:rPr lang="en-US" dirty="0" err="1">
                <a:solidFill>
                  <a:schemeClr val="bg1"/>
                </a:solidFill>
              </a:rPr>
              <a:t>kirkjan</a:t>
            </a:r>
            <a:r>
              <a:rPr lang="en-US" dirty="0">
                <a:solidFill>
                  <a:schemeClr val="bg1"/>
                </a:solidFill>
              </a:rPr>
              <a:t> </a:t>
            </a:r>
            <a:r>
              <a:rPr lang="en-US" dirty="0" err="1">
                <a:solidFill>
                  <a:schemeClr val="bg1"/>
                </a:solidFill>
              </a:rPr>
              <a:t>glæsileg</a:t>
            </a:r>
            <a:r>
              <a:rPr lang="en-US" dirty="0">
                <a:solidFill>
                  <a:schemeClr val="bg1"/>
                </a:solidFill>
              </a:rPr>
              <a:t> </a:t>
            </a:r>
            <a:r>
              <a:rPr lang="en-US" dirty="0" err="1">
                <a:solidFill>
                  <a:schemeClr val="bg1"/>
                </a:solidFill>
              </a:rPr>
              <a:t>bygging</a:t>
            </a:r>
            <a:r>
              <a:rPr lang="en-US" dirty="0">
                <a:solidFill>
                  <a:schemeClr val="bg1"/>
                </a:solidFill>
              </a:rPr>
              <a:t>. </a:t>
            </a:r>
            <a:r>
              <a:rPr lang="en-US" dirty="0" err="1">
                <a:solidFill>
                  <a:schemeClr val="bg1"/>
                </a:solidFill>
              </a:rPr>
              <a:t>Hún</a:t>
            </a:r>
            <a:r>
              <a:rPr lang="en-US" dirty="0">
                <a:solidFill>
                  <a:schemeClr val="bg1"/>
                </a:solidFill>
              </a:rPr>
              <a:t> </a:t>
            </a:r>
            <a:r>
              <a:rPr lang="en-US" dirty="0" err="1">
                <a:solidFill>
                  <a:schemeClr val="bg1"/>
                </a:solidFill>
              </a:rPr>
              <a:t>fór</a:t>
            </a:r>
            <a:r>
              <a:rPr lang="en-US" dirty="0">
                <a:solidFill>
                  <a:schemeClr val="bg1"/>
                </a:solidFill>
              </a:rPr>
              <a:t> </a:t>
            </a:r>
            <a:r>
              <a:rPr lang="en-US" dirty="0" err="1">
                <a:solidFill>
                  <a:schemeClr val="bg1"/>
                </a:solidFill>
              </a:rPr>
              <a:t>þó</a:t>
            </a:r>
            <a:r>
              <a:rPr lang="en-US" dirty="0">
                <a:solidFill>
                  <a:schemeClr val="bg1"/>
                </a:solidFill>
              </a:rPr>
              <a:t> </a:t>
            </a:r>
            <a:r>
              <a:rPr lang="en-US" dirty="0" err="1">
                <a:solidFill>
                  <a:schemeClr val="bg1"/>
                </a:solidFill>
              </a:rPr>
              <a:t>fljótt</a:t>
            </a:r>
            <a:r>
              <a:rPr lang="en-US" dirty="0">
                <a:solidFill>
                  <a:schemeClr val="bg1"/>
                </a:solidFill>
              </a:rPr>
              <a:t> í </a:t>
            </a:r>
            <a:r>
              <a:rPr lang="en-US" dirty="0" err="1">
                <a:solidFill>
                  <a:schemeClr val="bg1"/>
                </a:solidFill>
              </a:rPr>
              <a:t>niðurníðslu</a:t>
            </a:r>
            <a:r>
              <a:rPr lang="en-US" dirty="0">
                <a:solidFill>
                  <a:schemeClr val="bg1"/>
                </a:solidFill>
              </a:rPr>
              <a:t> </a:t>
            </a:r>
            <a:r>
              <a:rPr lang="en-US" dirty="0" err="1">
                <a:solidFill>
                  <a:schemeClr val="bg1"/>
                </a:solidFill>
              </a:rPr>
              <a:t>þar</a:t>
            </a:r>
            <a:r>
              <a:rPr lang="en-US" dirty="0">
                <a:solidFill>
                  <a:schemeClr val="bg1"/>
                </a:solidFill>
              </a:rPr>
              <a:t> </a:t>
            </a:r>
            <a:r>
              <a:rPr lang="en-US" dirty="0" err="1">
                <a:solidFill>
                  <a:schemeClr val="bg1"/>
                </a:solidFill>
              </a:rPr>
              <a:t>til</a:t>
            </a:r>
            <a:r>
              <a:rPr lang="en-US" dirty="0">
                <a:solidFill>
                  <a:schemeClr val="bg1"/>
                </a:solidFill>
              </a:rPr>
              <a:t> </a:t>
            </a:r>
            <a:r>
              <a:rPr lang="en-US" dirty="0" err="1">
                <a:solidFill>
                  <a:schemeClr val="bg1"/>
                </a:solidFill>
              </a:rPr>
              <a:t>hún</a:t>
            </a:r>
            <a:r>
              <a:rPr lang="en-US" dirty="0">
                <a:solidFill>
                  <a:schemeClr val="bg1"/>
                </a:solidFill>
              </a:rPr>
              <a:t> var </a:t>
            </a:r>
            <a:r>
              <a:rPr lang="en-US" dirty="0" err="1">
                <a:solidFill>
                  <a:schemeClr val="bg1"/>
                </a:solidFill>
              </a:rPr>
              <a:t>afvígð</a:t>
            </a:r>
            <a:r>
              <a:rPr lang="en-US" dirty="0">
                <a:solidFill>
                  <a:schemeClr val="bg1"/>
                </a:solidFill>
              </a:rPr>
              <a:t> </a:t>
            </a:r>
            <a:r>
              <a:rPr lang="en-US" dirty="0" err="1">
                <a:solidFill>
                  <a:schemeClr val="bg1"/>
                </a:solidFill>
              </a:rPr>
              <a:t>árið</a:t>
            </a:r>
            <a:r>
              <a:rPr lang="en-US" dirty="0">
                <a:solidFill>
                  <a:schemeClr val="bg1"/>
                </a:solidFill>
              </a:rPr>
              <a:t> 2007, </a:t>
            </a:r>
            <a:r>
              <a:rPr lang="en-US" dirty="0" err="1">
                <a:solidFill>
                  <a:schemeClr val="bg1"/>
                </a:solidFill>
              </a:rPr>
              <a:t>keypt</a:t>
            </a:r>
            <a:r>
              <a:rPr lang="en-US" dirty="0">
                <a:solidFill>
                  <a:schemeClr val="bg1"/>
                </a:solidFill>
              </a:rPr>
              <a:t> </a:t>
            </a:r>
            <a:r>
              <a:rPr lang="en-US" dirty="0" err="1">
                <a:solidFill>
                  <a:schemeClr val="bg1"/>
                </a:solidFill>
              </a:rPr>
              <a:t>af</a:t>
            </a:r>
            <a:r>
              <a:rPr lang="en-US" dirty="0">
                <a:solidFill>
                  <a:schemeClr val="bg1"/>
                </a:solidFill>
              </a:rPr>
              <a:t> </a:t>
            </a:r>
            <a:r>
              <a:rPr lang="en-US" dirty="0" err="1">
                <a:solidFill>
                  <a:schemeClr val="bg1"/>
                </a:solidFill>
              </a:rPr>
              <a:t>einkaaðilum</a:t>
            </a:r>
            <a:r>
              <a:rPr lang="en-US" dirty="0">
                <a:solidFill>
                  <a:schemeClr val="bg1"/>
                </a:solidFill>
              </a:rPr>
              <a:t> </a:t>
            </a:r>
            <a:r>
              <a:rPr lang="en-US" dirty="0" err="1">
                <a:solidFill>
                  <a:schemeClr val="bg1"/>
                </a:solidFill>
              </a:rPr>
              <a:t>og</a:t>
            </a:r>
            <a:r>
              <a:rPr lang="en-US" dirty="0">
                <a:solidFill>
                  <a:schemeClr val="bg1"/>
                </a:solidFill>
              </a:rPr>
              <a:t> </a:t>
            </a:r>
            <a:r>
              <a:rPr lang="en-US" dirty="0" err="1">
                <a:solidFill>
                  <a:schemeClr val="bg1"/>
                </a:solidFill>
              </a:rPr>
              <a:t>endurreist</a:t>
            </a:r>
            <a:r>
              <a:rPr lang="en-US" dirty="0">
                <a:solidFill>
                  <a:schemeClr val="bg1"/>
                </a:solidFill>
              </a:rPr>
              <a:t>.  </a:t>
            </a:r>
            <a:r>
              <a:rPr lang="en-US" dirty="0" err="1">
                <a:solidFill>
                  <a:schemeClr val="bg1"/>
                </a:solidFill>
              </a:rPr>
              <a:t>Nú</a:t>
            </a:r>
            <a:r>
              <a:rPr lang="en-US" dirty="0">
                <a:solidFill>
                  <a:schemeClr val="bg1"/>
                </a:solidFill>
              </a:rPr>
              <a:t> </a:t>
            </a:r>
            <a:r>
              <a:rPr lang="en-US" dirty="0" err="1">
                <a:solidFill>
                  <a:schemeClr val="bg1"/>
                </a:solidFill>
              </a:rPr>
              <a:t>hefur</a:t>
            </a:r>
            <a:r>
              <a:rPr lang="en-US" dirty="0">
                <a:solidFill>
                  <a:schemeClr val="bg1"/>
                </a:solidFill>
              </a:rPr>
              <a:t> </a:t>
            </a:r>
            <a:r>
              <a:rPr lang="en-US" dirty="0" err="1">
                <a:solidFill>
                  <a:schemeClr val="bg1"/>
                </a:solidFill>
              </a:rPr>
              <a:t>hún</a:t>
            </a:r>
            <a:r>
              <a:rPr lang="en-US" dirty="0">
                <a:solidFill>
                  <a:schemeClr val="bg1"/>
                </a:solidFill>
              </a:rPr>
              <a:t> </a:t>
            </a:r>
            <a:r>
              <a:rPr lang="en-US" dirty="0" err="1">
                <a:solidFill>
                  <a:schemeClr val="bg1"/>
                </a:solidFill>
              </a:rPr>
              <a:t>fundið</a:t>
            </a:r>
            <a:r>
              <a:rPr lang="en-US" dirty="0">
                <a:solidFill>
                  <a:schemeClr val="bg1"/>
                </a:solidFill>
              </a:rPr>
              <a:t> </a:t>
            </a:r>
            <a:r>
              <a:rPr lang="en-US" dirty="0" err="1">
                <a:solidFill>
                  <a:schemeClr val="bg1"/>
                </a:solidFill>
              </a:rPr>
              <a:t>sér</a:t>
            </a:r>
            <a:r>
              <a:rPr lang="en-US" dirty="0">
                <a:solidFill>
                  <a:schemeClr val="bg1"/>
                </a:solidFill>
              </a:rPr>
              <a:t> </a:t>
            </a:r>
            <a:r>
              <a:rPr lang="en-US" dirty="0" err="1">
                <a:solidFill>
                  <a:schemeClr val="bg1"/>
                </a:solidFill>
              </a:rPr>
              <a:t>nýtt</a:t>
            </a:r>
            <a:r>
              <a:rPr lang="en-US" dirty="0">
                <a:solidFill>
                  <a:schemeClr val="bg1"/>
                </a:solidFill>
              </a:rPr>
              <a:t> </a:t>
            </a:r>
            <a:r>
              <a:rPr lang="en-US" dirty="0" err="1">
                <a:solidFill>
                  <a:schemeClr val="bg1"/>
                </a:solidFill>
              </a:rPr>
              <a:t>hlutverk</a:t>
            </a:r>
            <a:r>
              <a:rPr lang="en-US" dirty="0">
                <a:solidFill>
                  <a:schemeClr val="bg1"/>
                </a:solidFill>
              </a:rPr>
              <a:t> á </a:t>
            </a:r>
            <a:r>
              <a:rPr lang="en-US" dirty="0" err="1">
                <a:solidFill>
                  <a:schemeClr val="bg1"/>
                </a:solidFill>
              </a:rPr>
              <a:t>Hótel</a:t>
            </a:r>
            <a:r>
              <a:rPr lang="en-US" dirty="0">
                <a:solidFill>
                  <a:schemeClr val="bg1"/>
                </a:solidFill>
              </a:rPr>
              <a:t> </a:t>
            </a:r>
            <a:r>
              <a:rPr lang="en-US" dirty="0" err="1">
                <a:solidFill>
                  <a:schemeClr val="bg1"/>
                </a:solidFill>
              </a:rPr>
              <a:t>Blönduós</a:t>
            </a:r>
            <a:r>
              <a:rPr lang="en-US" dirty="0">
                <a:solidFill>
                  <a:schemeClr val="bg1"/>
                </a:solidFill>
              </a:rPr>
              <a:t>, </a:t>
            </a:r>
            <a:r>
              <a:rPr lang="en-US" dirty="0" err="1">
                <a:solidFill>
                  <a:schemeClr val="bg1"/>
                </a:solidFill>
              </a:rPr>
              <a:t>einu</a:t>
            </a:r>
            <a:r>
              <a:rPr lang="en-US" dirty="0">
                <a:solidFill>
                  <a:schemeClr val="bg1"/>
                </a:solidFill>
              </a:rPr>
              <a:t> </a:t>
            </a:r>
            <a:r>
              <a:rPr lang="en-US" dirty="0" err="1">
                <a:solidFill>
                  <a:schemeClr val="bg1"/>
                </a:solidFill>
              </a:rPr>
              <a:t>elsta</a:t>
            </a:r>
            <a:r>
              <a:rPr lang="en-US" dirty="0">
                <a:solidFill>
                  <a:schemeClr val="bg1"/>
                </a:solidFill>
              </a:rPr>
              <a:t> </a:t>
            </a:r>
            <a:r>
              <a:rPr lang="en-US" dirty="0" err="1">
                <a:solidFill>
                  <a:schemeClr val="bg1"/>
                </a:solidFill>
              </a:rPr>
              <a:t>hóteli</a:t>
            </a:r>
            <a:r>
              <a:rPr lang="en-US" dirty="0">
                <a:solidFill>
                  <a:schemeClr val="bg1"/>
                </a:solidFill>
              </a:rPr>
              <a:t> </a:t>
            </a:r>
            <a:r>
              <a:rPr lang="en-US" dirty="0" err="1">
                <a:solidFill>
                  <a:schemeClr val="bg1"/>
                </a:solidFill>
              </a:rPr>
              <a:t>Íslands</a:t>
            </a:r>
            <a:r>
              <a:rPr lang="en-US" dirty="0">
                <a:solidFill>
                  <a:schemeClr val="bg1"/>
                </a:solidFill>
              </a:rPr>
              <a:t> </a:t>
            </a:r>
            <a:r>
              <a:rPr lang="en-US" dirty="0" err="1">
                <a:solidFill>
                  <a:schemeClr val="bg1"/>
                </a:solidFill>
              </a:rPr>
              <a:t>sem</a:t>
            </a:r>
            <a:r>
              <a:rPr lang="en-US" dirty="0">
                <a:solidFill>
                  <a:schemeClr val="bg1"/>
                </a:solidFill>
              </a:rPr>
              <a:t> </a:t>
            </a:r>
            <a:r>
              <a:rPr lang="en-US" dirty="0" err="1">
                <a:solidFill>
                  <a:schemeClr val="bg1"/>
                </a:solidFill>
              </a:rPr>
              <a:t>hefur</a:t>
            </a:r>
            <a:r>
              <a:rPr lang="en-US" dirty="0">
                <a:solidFill>
                  <a:schemeClr val="bg1"/>
                </a:solidFill>
              </a:rPr>
              <a:t> </a:t>
            </a:r>
            <a:r>
              <a:rPr lang="en-US" dirty="0" err="1">
                <a:solidFill>
                  <a:schemeClr val="bg1"/>
                </a:solidFill>
              </a:rPr>
              <a:t>starfað</a:t>
            </a:r>
            <a:r>
              <a:rPr lang="en-US" dirty="0">
                <a:solidFill>
                  <a:schemeClr val="bg1"/>
                </a:solidFill>
              </a:rPr>
              <a:t> </a:t>
            </a:r>
            <a:r>
              <a:rPr lang="en-US" dirty="0" err="1">
                <a:solidFill>
                  <a:schemeClr val="bg1"/>
                </a:solidFill>
              </a:rPr>
              <a:t>samfellt</a:t>
            </a:r>
            <a:r>
              <a:rPr lang="en-US" dirty="0">
                <a:solidFill>
                  <a:schemeClr val="bg1"/>
                </a:solidFill>
              </a:rPr>
              <a:t>. </a:t>
            </a:r>
            <a:r>
              <a:rPr lang="en-US" dirty="0" err="1">
                <a:solidFill>
                  <a:schemeClr val="bg1"/>
                </a:solidFill>
              </a:rPr>
              <a:t>Við</a:t>
            </a:r>
            <a:r>
              <a:rPr lang="en-US" dirty="0">
                <a:solidFill>
                  <a:schemeClr val="bg1"/>
                </a:solidFill>
              </a:rPr>
              <a:t> </a:t>
            </a:r>
            <a:r>
              <a:rPr lang="en-US" dirty="0" err="1">
                <a:solidFill>
                  <a:schemeClr val="bg1"/>
                </a:solidFill>
              </a:rPr>
              <a:t>endurreisnina</a:t>
            </a:r>
            <a:r>
              <a:rPr lang="en-US" dirty="0">
                <a:solidFill>
                  <a:schemeClr val="bg1"/>
                </a:solidFill>
              </a:rPr>
              <a:t> var </a:t>
            </a:r>
            <a:r>
              <a:rPr lang="en-US" dirty="0" err="1">
                <a:solidFill>
                  <a:schemeClr val="bg1"/>
                </a:solidFill>
              </a:rPr>
              <a:t>útlit</a:t>
            </a:r>
            <a:r>
              <a:rPr lang="en-US" dirty="0">
                <a:solidFill>
                  <a:schemeClr val="bg1"/>
                </a:solidFill>
              </a:rPr>
              <a:t> </a:t>
            </a:r>
            <a:r>
              <a:rPr lang="en-US" dirty="0" err="1">
                <a:solidFill>
                  <a:schemeClr val="bg1"/>
                </a:solidFill>
              </a:rPr>
              <a:t>kirkjunnar</a:t>
            </a:r>
            <a:r>
              <a:rPr lang="en-US" dirty="0">
                <a:solidFill>
                  <a:schemeClr val="bg1"/>
                </a:solidFill>
              </a:rPr>
              <a:t> </a:t>
            </a:r>
            <a:r>
              <a:rPr lang="en-US" dirty="0" err="1">
                <a:solidFill>
                  <a:schemeClr val="bg1"/>
                </a:solidFill>
              </a:rPr>
              <a:t>varðveitt</a:t>
            </a:r>
            <a:r>
              <a:rPr lang="en-US" dirty="0">
                <a:solidFill>
                  <a:schemeClr val="bg1"/>
                </a:solidFill>
              </a:rPr>
              <a:t> </a:t>
            </a:r>
            <a:r>
              <a:rPr lang="en-US" dirty="0" err="1">
                <a:solidFill>
                  <a:schemeClr val="bg1"/>
                </a:solidFill>
              </a:rPr>
              <a:t>og</a:t>
            </a:r>
            <a:r>
              <a:rPr lang="en-US" dirty="0">
                <a:solidFill>
                  <a:schemeClr val="bg1"/>
                </a:solidFill>
              </a:rPr>
              <a:t> </a:t>
            </a:r>
            <a:r>
              <a:rPr lang="en-US" dirty="0" err="1">
                <a:solidFill>
                  <a:schemeClr val="bg1"/>
                </a:solidFill>
              </a:rPr>
              <a:t>hún</a:t>
            </a:r>
            <a:r>
              <a:rPr lang="en-US" dirty="0">
                <a:solidFill>
                  <a:schemeClr val="bg1"/>
                </a:solidFill>
              </a:rPr>
              <a:t> </a:t>
            </a:r>
            <a:r>
              <a:rPr lang="en-US" dirty="0" err="1">
                <a:solidFill>
                  <a:schemeClr val="bg1"/>
                </a:solidFill>
              </a:rPr>
              <a:t>þjónar</a:t>
            </a:r>
            <a:r>
              <a:rPr lang="en-US" dirty="0">
                <a:solidFill>
                  <a:schemeClr val="bg1"/>
                </a:solidFill>
              </a:rPr>
              <a:t> </a:t>
            </a:r>
            <a:r>
              <a:rPr lang="en-US" dirty="0" err="1">
                <a:solidFill>
                  <a:schemeClr val="bg1"/>
                </a:solidFill>
              </a:rPr>
              <a:t>nú</a:t>
            </a:r>
            <a:r>
              <a:rPr lang="en-US" dirty="0">
                <a:solidFill>
                  <a:schemeClr val="bg1"/>
                </a:solidFill>
              </a:rPr>
              <a:t> </a:t>
            </a:r>
            <a:r>
              <a:rPr lang="en-US" dirty="0" err="1">
                <a:solidFill>
                  <a:schemeClr val="bg1"/>
                </a:solidFill>
              </a:rPr>
              <a:t>sem</a:t>
            </a:r>
            <a:r>
              <a:rPr lang="en-US" dirty="0">
                <a:solidFill>
                  <a:schemeClr val="bg1"/>
                </a:solidFill>
              </a:rPr>
              <a:t> </a:t>
            </a:r>
            <a:r>
              <a:rPr lang="en-US" dirty="0" err="1">
                <a:solidFill>
                  <a:schemeClr val="bg1"/>
                </a:solidFill>
              </a:rPr>
              <a:t>svítu</a:t>
            </a:r>
            <a:r>
              <a:rPr lang="en-US" dirty="0">
                <a:solidFill>
                  <a:schemeClr val="bg1"/>
                </a:solidFill>
              </a:rPr>
              <a:t> </a:t>
            </a:r>
            <a:r>
              <a:rPr lang="en-US" dirty="0" err="1">
                <a:solidFill>
                  <a:schemeClr val="bg1"/>
                </a:solidFill>
              </a:rPr>
              <a:t>fyrir</a:t>
            </a:r>
            <a:r>
              <a:rPr lang="en-US" dirty="0">
                <a:solidFill>
                  <a:schemeClr val="bg1"/>
                </a:solidFill>
              </a:rPr>
              <a:t> </a:t>
            </a:r>
            <a:r>
              <a:rPr lang="en-US" dirty="0" err="1">
                <a:solidFill>
                  <a:schemeClr val="bg1"/>
                </a:solidFill>
              </a:rPr>
              <a:t>ferðalanga</a:t>
            </a:r>
            <a:r>
              <a:rPr lang="en-US" dirty="0">
                <a:solidFill>
                  <a:schemeClr val="bg1"/>
                </a:solidFill>
              </a:rPr>
              <a:t> </a:t>
            </a:r>
            <a:r>
              <a:rPr lang="en-US" dirty="0" err="1">
                <a:solidFill>
                  <a:schemeClr val="bg1"/>
                </a:solidFill>
              </a:rPr>
              <a:t>sem</a:t>
            </a:r>
            <a:r>
              <a:rPr lang="en-US" dirty="0">
                <a:solidFill>
                  <a:schemeClr val="bg1"/>
                </a:solidFill>
              </a:rPr>
              <a:t> </a:t>
            </a:r>
            <a:r>
              <a:rPr lang="en-US" dirty="0" err="1">
                <a:solidFill>
                  <a:schemeClr val="bg1"/>
                </a:solidFill>
              </a:rPr>
              <a:t>leita</a:t>
            </a:r>
            <a:r>
              <a:rPr lang="en-US" dirty="0">
                <a:solidFill>
                  <a:schemeClr val="bg1"/>
                </a:solidFill>
              </a:rPr>
              <a:t> </a:t>
            </a:r>
            <a:r>
              <a:rPr lang="en-US" dirty="0" err="1">
                <a:solidFill>
                  <a:schemeClr val="bg1"/>
                </a:solidFill>
              </a:rPr>
              <a:t>eftir</a:t>
            </a:r>
            <a:r>
              <a:rPr lang="en-US" dirty="0">
                <a:solidFill>
                  <a:schemeClr val="bg1"/>
                </a:solidFill>
              </a:rPr>
              <a:t> </a:t>
            </a:r>
            <a:r>
              <a:rPr lang="en-US" dirty="0" err="1">
                <a:solidFill>
                  <a:schemeClr val="bg1"/>
                </a:solidFill>
              </a:rPr>
              <a:t>einstöku</a:t>
            </a:r>
            <a:r>
              <a:rPr lang="en-US" dirty="0">
                <a:solidFill>
                  <a:schemeClr val="bg1"/>
                </a:solidFill>
              </a:rPr>
              <a:t> </a:t>
            </a:r>
            <a:r>
              <a:rPr lang="en-US" dirty="0" err="1">
                <a:solidFill>
                  <a:schemeClr val="bg1"/>
                </a:solidFill>
              </a:rPr>
              <a:t>upplifuninni</a:t>
            </a:r>
            <a:r>
              <a:rPr lang="en-US" dirty="0">
                <a:solidFill>
                  <a:schemeClr val="bg1"/>
                </a:solidFill>
              </a:rPr>
              <a:t> </a:t>
            </a:r>
            <a:r>
              <a:rPr lang="en-US" dirty="0" err="1">
                <a:solidFill>
                  <a:schemeClr val="bg1"/>
                </a:solidFill>
              </a:rPr>
              <a:t>að</a:t>
            </a:r>
            <a:r>
              <a:rPr lang="en-US" dirty="0">
                <a:solidFill>
                  <a:schemeClr val="bg1"/>
                </a:solidFill>
              </a:rPr>
              <a:t> </a:t>
            </a:r>
            <a:r>
              <a:rPr lang="en-US" dirty="0" err="1">
                <a:solidFill>
                  <a:schemeClr val="bg1"/>
                </a:solidFill>
              </a:rPr>
              <a:t>gista</a:t>
            </a:r>
            <a:r>
              <a:rPr lang="en-US" dirty="0">
                <a:solidFill>
                  <a:schemeClr val="bg1"/>
                </a:solidFill>
              </a:rPr>
              <a:t> í </a:t>
            </a:r>
            <a:r>
              <a:rPr lang="en-US" dirty="0" err="1">
                <a:solidFill>
                  <a:schemeClr val="bg1"/>
                </a:solidFill>
              </a:rPr>
              <a:t>kirkju</a:t>
            </a:r>
            <a:r>
              <a:rPr lang="en-US" dirty="0">
                <a:solidFill>
                  <a:schemeClr val="bg1"/>
                </a:solidFill>
              </a:rPr>
              <a:t>. </a:t>
            </a:r>
            <a:r>
              <a:rPr lang="en-US" dirty="0" err="1">
                <a:solidFill>
                  <a:schemeClr val="bg1"/>
                </a:solidFill>
              </a:rPr>
              <a:t>Hér</a:t>
            </a:r>
            <a:r>
              <a:rPr lang="en-US" dirty="0">
                <a:solidFill>
                  <a:schemeClr val="bg1"/>
                </a:solidFill>
              </a:rPr>
              <a:t> </a:t>
            </a:r>
            <a:r>
              <a:rPr lang="en-US" dirty="0" err="1">
                <a:solidFill>
                  <a:schemeClr val="bg1"/>
                </a:solidFill>
              </a:rPr>
              <a:t>geturðu</a:t>
            </a:r>
            <a:r>
              <a:rPr lang="en-US" dirty="0">
                <a:solidFill>
                  <a:schemeClr val="bg1"/>
                </a:solidFill>
              </a:rPr>
              <a:t> </a:t>
            </a:r>
            <a:r>
              <a:rPr lang="en-US" dirty="0" err="1">
                <a:solidFill>
                  <a:schemeClr val="bg1"/>
                </a:solidFill>
              </a:rPr>
              <a:t>notið</a:t>
            </a:r>
            <a:r>
              <a:rPr lang="en-US" dirty="0">
                <a:solidFill>
                  <a:schemeClr val="bg1"/>
                </a:solidFill>
              </a:rPr>
              <a:t> </a:t>
            </a:r>
            <a:r>
              <a:rPr lang="en-US" dirty="0" err="1">
                <a:solidFill>
                  <a:schemeClr val="bg1"/>
                </a:solidFill>
              </a:rPr>
              <a:t>óvenjulegs</a:t>
            </a:r>
            <a:r>
              <a:rPr lang="en-US" dirty="0">
                <a:solidFill>
                  <a:schemeClr val="bg1"/>
                </a:solidFill>
              </a:rPr>
              <a:t> </a:t>
            </a:r>
            <a:r>
              <a:rPr lang="en-US" dirty="0" err="1">
                <a:solidFill>
                  <a:schemeClr val="bg1"/>
                </a:solidFill>
              </a:rPr>
              <a:t>gistirýmis</a:t>
            </a:r>
            <a:r>
              <a:rPr lang="en-US" dirty="0">
                <a:solidFill>
                  <a:schemeClr val="bg1"/>
                </a:solidFill>
              </a:rPr>
              <a:t> </a:t>
            </a:r>
            <a:r>
              <a:rPr lang="en-US" dirty="0" err="1">
                <a:solidFill>
                  <a:schemeClr val="bg1"/>
                </a:solidFill>
              </a:rPr>
              <a:t>þar</a:t>
            </a:r>
            <a:r>
              <a:rPr lang="en-US" dirty="0">
                <a:solidFill>
                  <a:schemeClr val="bg1"/>
                </a:solidFill>
              </a:rPr>
              <a:t> </a:t>
            </a:r>
            <a:r>
              <a:rPr lang="en-US" dirty="0" err="1">
                <a:solidFill>
                  <a:schemeClr val="bg1"/>
                </a:solidFill>
              </a:rPr>
              <a:t>sem</a:t>
            </a:r>
            <a:r>
              <a:rPr lang="en-US" dirty="0">
                <a:solidFill>
                  <a:schemeClr val="bg1"/>
                </a:solidFill>
              </a:rPr>
              <a:t> </a:t>
            </a:r>
            <a:r>
              <a:rPr lang="en-US" dirty="0" err="1">
                <a:solidFill>
                  <a:schemeClr val="bg1"/>
                </a:solidFill>
              </a:rPr>
              <a:t>sögufrægur</a:t>
            </a:r>
            <a:r>
              <a:rPr lang="en-US" dirty="0">
                <a:solidFill>
                  <a:schemeClr val="bg1"/>
                </a:solidFill>
              </a:rPr>
              <a:t> </a:t>
            </a:r>
            <a:r>
              <a:rPr lang="en-US" dirty="0" err="1">
                <a:solidFill>
                  <a:schemeClr val="bg1"/>
                </a:solidFill>
              </a:rPr>
              <a:t>sjarma</a:t>
            </a:r>
            <a:r>
              <a:rPr lang="en-US" dirty="0">
                <a:solidFill>
                  <a:schemeClr val="bg1"/>
                </a:solidFill>
              </a:rPr>
              <a:t> </a:t>
            </a:r>
            <a:r>
              <a:rPr lang="en-US" dirty="0" err="1">
                <a:solidFill>
                  <a:schemeClr val="bg1"/>
                </a:solidFill>
              </a:rPr>
              <a:t>blandast</a:t>
            </a:r>
            <a:r>
              <a:rPr lang="en-US" dirty="0">
                <a:solidFill>
                  <a:schemeClr val="bg1"/>
                </a:solidFill>
              </a:rPr>
              <a:t> </a:t>
            </a:r>
            <a:r>
              <a:rPr lang="en-US" dirty="0" err="1">
                <a:solidFill>
                  <a:schemeClr val="bg1"/>
                </a:solidFill>
              </a:rPr>
              <a:t>hnökralauslega</a:t>
            </a:r>
            <a:r>
              <a:rPr lang="en-US" dirty="0">
                <a:solidFill>
                  <a:schemeClr val="bg1"/>
                </a:solidFill>
              </a:rPr>
              <a:t> </a:t>
            </a:r>
            <a:r>
              <a:rPr lang="en-US" dirty="0" err="1">
                <a:solidFill>
                  <a:schemeClr val="bg1"/>
                </a:solidFill>
              </a:rPr>
              <a:t>nútímaþægindum</a:t>
            </a:r>
            <a:r>
              <a:rPr lang="en-US" dirty="0">
                <a:solidFill>
                  <a:schemeClr val="bg1"/>
                </a:solidFill>
              </a:rPr>
              <a:t>. </a:t>
            </a:r>
            <a:r>
              <a:rPr lang="en-US" dirty="0" err="1">
                <a:solidFill>
                  <a:schemeClr val="bg1"/>
                </a:solidFill>
              </a:rPr>
              <a:t>Sökkvðu</a:t>
            </a:r>
            <a:r>
              <a:rPr lang="en-US" dirty="0">
                <a:solidFill>
                  <a:schemeClr val="bg1"/>
                </a:solidFill>
              </a:rPr>
              <a:t> </a:t>
            </a:r>
            <a:r>
              <a:rPr lang="en-US" dirty="0" err="1">
                <a:solidFill>
                  <a:schemeClr val="bg1"/>
                </a:solidFill>
              </a:rPr>
              <a:t>þér</a:t>
            </a:r>
            <a:r>
              <a:rPr lang="en-US" dirty="0">
                <a:solidFill>
                  <a:schemeClr val="bg1"/>
                </a:solidFill>
              </a:rPr>
              <a:t> </a:t>
            </a:r>
            <a:r>
              <a:rPr lang="en-US" dirty="0" err="1">
                <a:solidFill>
                  <a:schemeClr val="bg1"/>
                </a:solidFill>
              </a:rPr>
              <a:t>niður</a:t>
            </a:r>
            <a:r>
              <a:rPr lang="en-US" dirty="0">
                <a:solidFill>
                  <a:schemeClr val="bg1"/>
                </a:solidFill>
              </a:rPr>
              <a:t> í </a:t>
            </a:r>
            <a:r>
              <a:rPr lang="en-US" dirty="0" err="1">
                <a:solidFill>
                  <a:schemeClr val="bg1"/>
                </a:solidFill>
              </a:rPr>
              <a:t>heillandi</a:t>
            </a:r>
            <a:r>
              <a:rPr lang="en-US" dirty="0">
                <a:solidFill>
                  <a:schemeClr val="bg1"/>
                </a:solidFill>
              </a:rPr>
              <a:t> </a:t>
            </a:r>
            <a:r>
              <a:rPr lang="en-US" dirty="0" err="1">
                <a:solidFill>
                  <a:schemeClr val="bg1"/>
                </a:solidFill>
              </a:rPr>
              <a:t>andrúmslofti</a:t>
            </a:r>
            <a:r>
              <a:rPr lang="en-US" dirty="0">
                <a:solidFill>
                  <a:schemeClr val="bg1"/>
                </a:solidFill>
              </a:rPr>
              <a:t> </a:t>
            </a:r>
            <a:r>
              <a:rPr lang="en-US" dirty="0" err="1">
                <a:solidFill>
                  <a:schemeClr val="bg1"/>
                </a:solidFill>
              </a:rPr>
              <a:t>þessa</a:t>
            </a:r>
            <a:r>
              <a:rPr lang="en-US" dirty="0">
                <a:solidFill>
                  <a:schemeClr val="bg1"/>
                </a:solidFill>
              </a:rPr>
              <a:t> </a:t>
            </a:r>
            <a:r>
              <a:rPr lang="en-US" dirty="0" err="1">
                <a:solidFill>
                  <a:schemeClr val="bg1"/>
                </a:solidFill>
              </a:rPr>
              <a:t>helga</a:t>
            </a:r>
            <a:r>
              <a:rPr lang="en-US" dirty="0">
                <a:solidFill>
                  <a:schemeClr val="bg1"/>
                </a:solidFill>
              </a:rPr>
              <a:t> </a:t>
            </a:r>
            <a:r>
              <a:rPr lang="en-US" dirty="0" err="1">
                <a:solidFill>
                  <a:schemeClr val="bg1"/>
                </a:solidFill>
              </a:rPr>
              <a:t>athvarfs</a:t>
            </a:r>
            <a:r>
              <a:rPr lang="en-US" dirty="0">
                <a:solidFill>
                  <a:schemeClr val="bg1"/>
                </a:solidFill>
              </a:rPr>
              <a:t> </a:t>
            </a:r>
            <a:r>
              <a:rPr lang="en-US" dirty="0" err="1">
                <a:solidFill>
                  <a:schemeClr val="bg1"/>
                </a:solidFill>
              </a:rPr>
              <a:t>og</a:t>
            </a:r>
            <a:r>
              <a:rPr lang="en-US" dirty="0">
                <a:solidFill>
                  <a:schemeClr val="bg1"/>
                </a:solidFill>
              </a:rPr>
              <a:t> </a:t>
            </a:r>
            <a:r>
              <a:rPr lang="en-US" dirty="0" err="1">
                <a:solidFill>
                  <a:schemeClr val="bg1"/>
                </a:solidFill>
              </a:rPr>
              <a:t>skapaðu</a:t>
            </a:r>
            <a:r>
              <a:rPr lang="en-US" dirty="0">
                <a:solidFill>
                  <a:schemeClr val="bg1"/>
                </a:solidFill>
              </a:rPr>
              <a:t> </a:t>
            </a:r>
            <a:r>
              <a:rPr lang="en-US" dirty="0" err="1">
                <a:solidFill>
                  <a:schemeClr val="bg1"/>
                </a:solidFill>
              </a:rPr>
              <a:t>ógleymanlegar</a:t>
            </a:r>
            <a:r>
              <a:rPr lang="en-US" dirty="0">
                <a:solidFill>
                  <a:schemeClr val="bg1"/>
                </a:solidFill>
              </a:rPr>
              <a:t> </a:t>
            </a:r>
            <a:r>
              <a:rPr lang="en-US" dirty="0" err="1">
                <a:solidFill>
                  <a:schemeClr val="bg1"/>
                </a:solidFill>
              </a:rPr>
              <a:t>minningar</a:t>
            </a:r>
            <a:r>
              <a:rPr lang="en-US" dirty="0">
                <a:solidFill>
                  <a:schemeClr val="bg1"/>
                </a:solidFill>
              </a:rPr>
              <a:t> á </a:t>
            </a:r>
            <a:r>
              <a:rPr lang="en-US" dirty="0" err="1">
                <a:solidFill>
                  <a:schemeClr val="bg1"/>
                </a:solidFill>
              </a:rPr>
              <a:t>sannarlega</a:t>
            </a:r>
            <a:r>
              <a:rPr lang="en-US" dirty="0">
                <a:solidFill>
                  <a:schemeClr val="bg1"/>
                </a:solidFill>
              </a:rPr>
              <a:t> </a:t>
            </a:r>
            <a:r>
              <a:rPr lang="en-US" dirty="0" err="1">
                <a:solidFill>
                  <a:schemeClr val="bg1"/>
                </a:solidFill>
              </a:rPr>
              <a:t>einstöku</a:t>
            </a:r>
            <a:r>
              <a:rPr lang="en-US" dirty="0">
                <a:solidFill>
                  <a:schemeClr val="bg1"/>
                </a:solidFill>
              </a:rPr>
              <a:t> </a:t>
            </a:r>
            <a:r>
              <a:rPr lang="en-US" dirty="0" err="1">
                <a:solidFill>
                  <a:schemeClr val="bg1"/>
                </a:solidFill>
              </a:rPr>
              <a:t>stað</a:t>
            </a:r>
            <a:r>
              <a:rPr lang="en-US" dirty="0">
                <a:solidFill>
                  <a:schemeClr val="bg1"/>
                </a:solidFill>
              </a:rPr>
              <a:t>. </a:t>
            </a:r>
            <a:r>
              <a:rPr lang="en-US" dirty="0" err="1">
                <a:solidFill>
                  <a:schemeClr val="bg1"/>
                </a:solidFill>
              </a:rPr>
              <a:t>Kirkjan</a:t>
            </a:r>
            <a:r>
              <a:rPr lang="en-US" dirty="0">
                <a:solidFill>
                  <a:schemeClr val="bg1"/>
                </a:solidFill>
              </a:rPr>
              <a:t> er </a:t>
            </a:r>
            <a:r>
              <a:rPr lang="en-US" dirty="0" err="1">
                <a:solidFill>
                  <a:schemeClr val="bg1"/>
                </a:solidFill>
              </a:rPr>
              <a:t>einnig</a:t>
            </a:r>
            <a:r>
              <a:rPr lang="en-US" dirty="0">
                <a:solidFill>
                  <a:schemeClr val="bg1"/>
                </a:solidFill>
              </a:rPr>
              <a:t> </a:t>
            </a:r>
            <a:r>
              <a:rPr lang="en-US" dirty="0" err="1">
                <a:solidFill>
                  <a:schemeClr val="bg1"/>
                </a:solidFill>
              </a:rPr>
              <a:t>fáanleg</a:t>
            </a:r>
            <a:r>
              <a:rPr lang="en-US" dirty="0">
                <a:solidFill>
                  <a:schemeClr val="bg1"/>
                </a:solidFill>
              </a:rPr>
              <a:t> </a:t>
            </a:r>
            <a:r>
              <a:rPr lang="en-US" dirty="0" err="1">
                <a:solidFill>
                  <a:schemeClr val="bg1"/>
                </a:solidFill>
              </a:rPr>
              <a:t>fyrir</a:t>
            </a:r>
            <a:r>
              <a:rPr lang="en-US" dirty="0">
                <a:solidFill>
                  <a:schemeClr val="bg1"/>
                </a:solidFill>
              </a:rPr>
              <a:t> </a:t>
            </a:r>
            <a:r>
              <a:rPr lang="en-US" dirty="0" err="1">
                <a:solidFill>
                  <a:schemeClr val="bg1"/>
                </a:solidFill>
              </a:rPr>
              <a:t>viðburði</a:t>
            </a:r>
            <a:r>
              <a:rPr lang="en-US" dirty="0">
                <a:solidFill>
                  <a:schemeClr val="bg1"/>
                </a:solidFill>
              </a:rPr>
              <a:t> </a:t>
            </a:r>
            <a:r>
              <a:rPr lang="en-US" dirty="0" err="1">
                <a:solidFill>
                  <a:schemeClr val="bg1"/>
                </a:solidFill>
              </a:rPr>
              <a:t>eins</a:t>
            </a:r>
            <a:r>
              <a:rPr lang="en-US" dirty="0">
                <a:solidFill>
                  <a:schemeClr val="bg1"/>
                </a:solidFill>
              </a:rPr>
              <a:t> </a:t>
            </a:r>
            <a:r>
              <a:rPr lang="en-US" dirty="0" err="1">
                <a:solidFill>
                  <a:schemeClr val="bg1"/>
                </a:solidFill>
              </a:rPr>
              <a:t>og</a:t>
            </a:r>
            <a:r>
              <a:rPr lang="en-US" dirty="0">
                <a:solidFill>
                  <a:schemeClr val="bg1"/>
                </a:solidFill>
              </a:rPr>
              <a:t> </a:t>
            </a:r>
            <a:r>
              <a:rPr lang="en-US" dirty="0" err="1">
                <a:solidFill>
                  <a:schemeClr val="bg1"/>
                </a:solidFill>
              </a:rPr>
              <a:t>brúðkaup</a:t>
            </a:r>
            <a:r>
              <a:rPr lang="en-US" dirty="0">
                <a:solidFill>
                  <a:schemeClr val="bg1"/>
                </a:solidFill>
              </a:rPr>
              <a:t>, </a:t>
            </a:r>
            <a:r>
              <a:rPr lang="en-US" dirty="0" err="1">
                <a:solidFill>
                  <a:schemeClr val="bg1"/>
                </a:solidFill>
              </a:rPr>
              <a:t>sem</a:t>
            </a:r>
            <a:r>
              <a:rPr lang="en-US" dirty="0">
                <a:solidFill>
                  <a:schemeClr val="bg1"/>
                </a:solidFill>
              </a:rPr>
              <a:t> </a:t>
            </a:r>
            <a:r>
              <a:rPr lang="en-US" dirty="0" err="1">
                <a:solidFill>
                  <a:schemeClr val="bg1"/>
                </a:solidFill>
              </a:rPr>
              <a:t>gerir</a:t>
            </a:r>
            <a:r>
              <a:rPr lang="en-US" dirty="0">
                <a:solidFill>
                  <a:schemeClr val="bg1"/>
                </a:solidFill>
              </a:rPr>
              <a:t> </a:t>
            </a:r>
            <a:r>
              <a:rPr lang="en-US" dirty="0" err="1">
                <a:solidFill>
                  <a:schemeClr val="bg1"/>
                </a:solidFill>
              </a:rPr>
              <a:t>pörum</a:t>
            </a:r>
            <a:r>
              <a:rPr lang="en-US" dirty="0">
                <a:solidFill>
                  <a:schemeClr val="bg1"/>
                </a:solidFill>
              </a:rPr>
              <a:t> </a:t>
            </a:r>
            <a:r>
              <a:rPr lang="en-US" dirty="0" err="1">
                <a:solidFill>
                  <a:schemeClr val="bg1"/>
                </a:solidFill>
              </a:rPr>
              <a:t>kleift</a:t>
            </a:r>
            <a:r>
              <a:rPr lang="en-US" dirty="0">
                <a:solidFill>
                  <a:schemeClr val="bg1"/>
                </a:solidFill>
              </a:rPr>
              <a:t> </a:t>
            </a:r>
            <a:r>
              <a:rPr lang="en-US" dirty="0" err="1">
                <a:solidFill>
                  <a:schemeClr val="bg1"/>
                </a:solidFill>
              </a:rPr>
              <a:t>að</a:t>
            </a:r>
            <a:r>
              <a:rPr lang="en-US" dirty="0">
                <a:solidFill>
                  <a:schemeClr val="bg1"/>
                </a:solidFill>
              </a:rPr>
              <a:t> </a:t>
            </a:r>
            <a:r>
              <a:rPr lang="en-US" dirty="0" err="1">
                <a:solidFill>
                  <a:schemeClr val="bg1"/>
                </a:solidFill>
              </a:rPr>
              <a:t>eyða</a:t>
            </a:r>
            <a:r>
              <a:rPr lang="en-US" dirty="0">
                <a:solidFill>
                  <a:schemeClr val="bg1"/>
                </a:solidFill>
              </a:rPr>
              <a:t> </a:t>
            </a:r>
            <a:r>
              <a:rPr lang="en-US" dirty="0" err="1">
                <a:solidFill>
                  <a:schemeClr val="bg1"/>
                </a:solidFill>
              </a:rPr>
              <a:t>brúðkaupsnóttinni</a:t>
            </a:r>
            <a:r>
              <a:rPr lang="en-US" dirty="0">
                <a:solidFill>
                  <a:schemeClr val="bg1"/>
                </a:solidFill>
              </a:rPr>
              <a:t> í </a:t>
            </a:r>
            <a:r>
              <a:rPr lang="en-US" dirty="0" err="1">
                <a:solidFill>
                  <a:schemeClr val="bg1"/>
                </a:solidFill>
              </a:rPr>
              <a:t>kirkjunni</a:t>
            </a:r>
            <a:r>
              <a:rPr lang="en-US" dirty="0">
                <a:solidFill>
                  <a:schemeClr val="bg1"/>
                </a:solidFill>
              </a:rPr>
              <a:t> </a:t>
            </a:r>
            <a:r>
              <a:rPr lang="en-US" dirty="0" err="1">
                <a:solidFill>
                  <a:schemeClr val="bg1"/>
                </a:solidFill>
              </a:rPr>
              <a:t>sjálfri</a:t>
            </a:r>
            <a:r>
              <a:rPr lang="en-US" dirty="0">
                <a:solidFill>
                  <a:schemeClr val="bg1"/>
                </a:solidFill>
              </a:rPr>
              <a:t>.</a:t>
            </a:r>
          </a:p>
          <a:p>
            <a:pPr>
              <a:lnSpc>
                <a:spcPct val="100000"/>
              </a:lnSpc>
            </a:pPr>
            <a:endParaRPr lang="en-US" sz="1600" dirty="0">
              <a:solidFill>
                <a:schemeClr val="bg1"/>
              </a:solidFill>
            </a:endParaRPr>
          </a:p>
        </p:txBody>
      </p:sp>
      <p:sp>
        <p:nvSpPr>
          <p:cNvPr id="2" name="Text Placeholder 1">
            <a:extLst>
              <a:ext uri="{FF2B5EF4-FFF2-40B4-BE49-F238E27FC236}">
                <a16:creationId xmlns:a16="http://schemas.microsoft.com/office/drawing/2014/main" id="{46D79186-3F5C-4933-EC72-7900338B16D3}"/>
              </a:ext>
            </a:extLst>
          </p:cNvPr>
          <p:cNvSpPr>
            <a:spLocks noGrp="1"/>
          </p:cNvSpPr>
          <p:nvPr>
            <p:ph type="body" sz="quarter" idx="35"/>
          </p:nvPr>
        </p:nvSpPr>
        <p:spPr>
          <a:xfrm>
            <a:off x="294777" y="5453856"/>
            <a:ext cx="3206079" cy="1049221"/>
          </a:xfrm>
        </p:spPr>
        <p:txBody>
          <a:bodyPr/>
          <a:lstStyle/>
          <a:p>
            <a:r>
              <a:rPr lang="en-US" sz="4400" b="1" cap="all"/>
              <a:t>Ísland</a:t>
            </a:r>
          </a:p>
        </p:txBody>
      </p:sp>
      <p:sp>
        <p:nvSpPr>
          <p:cNvPr id="3" name="Text Placeholder 2">
            <a:extLst>
              <a:ext uri="{FF2B5EF4-FFF2-40B4-BE49-F238E27FC236}">
                <a16:creationId xmlns:a16="http://schemas.microsoft.com/office/drawing/2014/main" id="{856D6A0B-1FEE-E1A8-46F6-C3CDB8B43637}"/>
              </a:ext>
            </a:extLst>
          </p:cNvPr>
          <p:cNvSpPr>
            <a:spLocks noGrp="1"/>
          </p:cNvSpPr>
          <p:nvPr>
            <p:ph type="body" sz="quarter" idx="36"/>
          </p:nvPr>
        </p:nvSpPr>
        <p:spPr>
          <a:xfrm>
            <a:off x="263028" y="4752413"/>
            <a:ext cx="3823576" cy="523768"/>
          </a:xfrm>
        </p:spPr>
        <p:txBody>
          <a:bodyPr/>
          <a:lstStyle/>
          <a:p>
            <a:r>
              <a:rPr lang="en-US" sz="2800" b="0" cap="all" dirty="0" err="1"/>
              <a:t>EignarFORM</a:t>
            </a:r>
            <a:endParaRPr lang="en-US" sz="2800" b="0" cap="all" dirty="0"/>
          </a:p>
        </p:txBody>
      </p:sp>
      <p:sp>
        <p:nvSpPr>
          <p:cNvPr id="16" name="Slide Number Placeholder 15">
            <a:extLst>
              <a:ext uri="{FF2B5EF4-FFF2-40B4-BE49-F238E27FC236}">
                <a16:creationId xmlns:a16="http://schemas.microsoft.com/office/drawing/2014/main" id="{7760B367-BE8B-C41F-EBFA-FBBD258F3F92}"/>
              </a:ext>
            </a:extLst>
          </p:cNvPr>
          <p:cNvSpPr>
            <a:spLocks noGrp="1"/>
          </p:cNvSpPr>
          <p:nvPr>
            <p:ph type="sldNum" sz="quarter" idx="4"/>
          </p:nvPr>
        </p:nvSpPr>
        <p:spPr>
          <a:xfrm>
            <a:off x="7252721" y="10746530"/>
            <a:ext cx="473489" cy="311567"/>
          </a:xfrm>
        </p:spPr>
        <p:txBody>
          <a:bodyPr/>
          <a:lstStyle/>
          <a:p>
            <a:fld id="{9C527BFA-2C0E-4CEC-B6A5-913A56FEF4B4}" type="slidenum">
              <a:rPr lang="fr-CA" smtClean="0"/>
              <a:t>62</a:t>
            </a:fld>
            <a:endParaRPr lang="fr-CA"/>
          </a:p>
        </p:txBody>
      </p:sp>
      <p:sp>
        <p:nvSpPr>
          <p:cNvPr id="4" name="Text Placeholder 3">
            <a:extLst>
              <a:ext uri="{FF2B5EF4-FFF2-40B4-BE49-F238E27FC236}">
                <a16:creationId xmlns:a16="http://schemas.microsoft.com/office/drawing/2014/main" id="{014C8D7D-573F-D7ED-9F9E-4B1ECF2E0D67}"/>
              </a:ext>
            </a:extLst>
          </p:cNvPr>
          <p:cNvSpPr>
            <a:spLocks noGrp="1"/>
          </p:cNvSpPr>
          <p:nvPr>
            <p:ph type="body" sz="quarter" idx="65"/>
          </p:nvPr>
        </p:nvSpPr>
        <p:spPr>
          <a:xfrm>
            <a:off x="0" y="0"/>
            <a:ext cx="3187568" cy="628066"/>
          </a:xfrm>
        </p:spPr>
        <p:txBody>
          <a:bodyPr/>
          <a:lstStyle/>
          <a:p>
            <a:r>
              <a:rPr lang="en-GB"/>
              <a:t>Mynd: </a:t>
            </a:r>
            <a:r>
              <a:rPr lang="en-US" b="1" err="1"/>
              <a:t>Hótel Blönduós</a:t>
            </a:r>
            <a:r>
              <a:rPr lang="en-US" b="1"/>
              <a:t> </a:t>
            </a:r>
          </a:p>
        </p:txBody>
      </p:sp>
      <p:sp>
        <p:nvSpPr>
          <p:cNvPr id="10" name="Text Placeholder 2">
            <a:extLst>
              <a:ext uri="{FF2B5EF4-FFF2-40B4-BE49-F238E27FC236}">
                <a16:creationId xmlns:a16="http://schemas.microsoft.com/office/drawing/2014/main" id="{22C7DFAD-E781-82C7-14EA-53A32E7201EF}"/>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sp>
        <p:nvSpPr>
          <p:cNvPr id="25" name="TextBox 24">
            <a:extLst>
              <a:ext uri="{FF2B5EF4-FFF2-40B4-BE49-F238E27FC236}">
                <a16:creationId xmlns:a16="http://schemas.microsoft.com/office/drawing/2014/main" id="{B6365112-D6AD-CF17-781C-2D08EC121976}"/>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myndatexta</a:t>
            </a:r>
          </a:p>
        </p:txBody>
      </p:sp>
      <p:pic>
        <p:nvPicPr>
          <p:cNvPr id="9" name="Picture Placeholder 8">
            <a:extLst>
              <a:ext uri="{FF2B5EF4-FFF2-40B4-BE49-F238E27FC236}">
                <a16:creationId xmlns:a16="http://schemas.microsoft.com/office/drawing/2014/main" id="{59979E82-413A-4B5D-A778-07236A7323DA}"/>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rcRect/>
          <a:stretch>
            <a:fillRect/>
          </a:stretch>
        </p:blipFill>
        <p:spPr>
          <a:xfrm>
            <a:off x="0" y="296564"/>
            <a:ext cx="7001712" cy="4003099"/>
          </a:xfrm>
        </p:spPr>
      </p:pic>
      <p:grpSp>
        <p:nvGrpSpPr>
          <p:cNvPr id="19" name="Group 18">
            <a:extLst>
              <a:ext uri="{FF2B5EF4-FFF2-40B4-BE49-F238E27FC236}">
                <a16:creationId xmlns:a16="http://schemas.microsoft.com/office/drawing/2014/main" id="{B5767EC5-0D18-45B2-8A06-B7A375F1F2A5}"/>
              </a:ext>
            </a:extLst>
          </p:cNvPr>
          <p:cNvGrpSpPr/>
          <p:nvPr/>
        </p:nvGrpSpPr>
        <p:grpSpPr>
          <a:xfrm>
            <a:off x="4118353" y="4710225"/>
            <a:ext cx="1016000" cy="1016000"/>
            <a:chOff x="1016000" y="1137920"/>
            <a:chExt cx="1016000" cy="1016000"/>
          </a:xfrm>
        </p:grpSpPr>
        <p:sp>
          <p:nvSpPr>
            <p:cNvPr id="20" name="Oval 19">
              <a:extLst>
                <a:ext uri="{FF2B5EF4-FFF2-40B4-BE49-F238E27FC236}">
                  <a16:creationId xmlns:a16="http://schemas.microsoft.com/office/drawing/2014/main" id="{B1443284-6422-4ECB-A81A-B50C7758DF49}"/>
                </a:ext>
              </a:extLst>
            </p:cNvPr>
            <p:cNvSpPr/>
            <p:nvPr/>
          </p:nvSpPr>
          <p:spPr>
            <a:xfrm>
              <a:off x="1016000" y="1137920"/>
              <a:ext cx="1016000" cy="1016000"/>
            </a:xfrm>
            <a:prstGeom prst="ellipse">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B2163F2-C362-4CD5-8EF2-64B0BCC327F8}"/>
                </a:ext>
              </a:extLst>
            </p:cNvPr>
            <p:cNvSpPr txBox="1"/>
            <p:nvPr/>
          </p:nvSpPr>
          <p:spPr>
            <a:xfrm>
              <a:off x="1028700" y="1185862"/>
              <a:ext cx="971551" cy="861774"/>
            </a:xfrm>
            <a:prstGeom prst="rect">
              <a:avLst/>
            </a:prstGeom>
            <a:noFill/>
          </p:spPr>
          <p:txBody>
            <a:bodyPr wrap="square" rtlCol="0">
              <a:spAutoFit/>
            </a:bodyPr>
            <a:lstStyle/>
            <a:p>
              <a:pPr marL="12700" algn="ctr"/>
              <a:r>
                <a:rPr lang="en-US" sz="5000" b="1">
                  <a:solidFill>
                    <a:schemeClr val="bg1"/>
                  </a:solidFill>
                </a:rPr>
                <a:t>10</a:t>
              </a:r>
            </a:p>
          </p:txBody>
        </p:sp>
      </p:grpSp>
    </p:spTree>
    <p:extLst>
      <p:ext uri="{BB962C8B-B14F-4D97-AF65-F5344CB8AC3E}">
        <p14:creationId xmlns:p14="http://schemas.microsoft.com/office/powerpoint/2010/main" val="32726638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A0851-9B9E-A756-46BB-65684D66DAE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FEC3C16-BEED-A918-AC96-412695374ADE}"/>
              </a:ext>
            </a:extLst>
          </p:cNvPr>
          <p:cNvSpPr>
            <a:spLocks noGrp="1"/>
          </p:cNvSpPr>
          <p:nvPr>
            <p:ph type="body" sz="quarter" idx="32"/>
          </p:nvPr>
        </p:nvSpPr>
        <p:spPr>
          <a:xfrm>
            <a:off x="675866" y="2069526"/>
            <a:ext cx="6541269" cy="2142435"/>
          </a:xfrm>
        </p:spPr>
        <p:txBody>
          <a:bodyPr/>
          <a:lstStyle/>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Gamli bærinn á </a:t>
            </a:r>
            <a:r>
              <a:rPr lang="en-US" err="1">
                <a:latin typeface="Calibri"/>
                <a:ea typeface="Open Sans"/>
                <a:cs typeface="Calibri"/>
              </a:rPr>
              <a:t>Blönduósi </a:t>
            </a:r>
            <a:r>
              <a:rPr lang="en-US">
                <a:latin typeface="Calibri"/>
                <a:ea typeface="Open Sans"/>
                <a:cs typeface="Calibri"/>
              </a:rPr>
              <a:t>var áður líflegur miðstöð þjónustu og fjölbreytts samfélagslífs. Staðsett við helstu þjóðleið, bauð hann upp á verslanir, samkomuhús, apótek, sjúkrahús, kirkju, banki, bakarí og hótel.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Þegar þjóðvegurinn var hins vegar færður á nýjan stað fluttust þessar þjónustur með honum og skildu gamla bæinn eftir sem eins konar minnisvarða um liðna tíð.</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Í dag liggur Ringvegurinn um </a:t>
            </a:r>
            <a:r>
              <a:rPr lang="en-US" err="1">
                <a:latin typeface="Calibri"/>
                <a:ea typeface="Open Sans"/>
                <a:cs typeface="Calibri"/>
              </a:rPr>
              <a:t>Blönduós</a:t>
            </a:r>
            <a:r>
              <a:rPr lang="en-US">
                <a:latin typeface="Calibri"/>
                <a:ea typeface="Open Sans"/>
                <a:cs typeface="Calibri"/>
              </a:rPr>
              <a:t>, og þrátt fyrir að um 700.000 bílar fari um bæinn árlega eiga heimamenn erfitt með að fá ökumenn til að stoppa. </a:t>
            </a:r>
          </a:p>
          <a:p>
            <a:pPr>
              <a:lnSpc>
                <a:spcPct val="100000"/>
              </a:lnSpc>
            </a:pPr>
            <a:r>
              <a:rPr lang="en-US">
                <a:latin typeface="Calibri"/>
                <a:ea typeface="Open Sans"/>
                <a:cs typeface="Calibri"/>
              </a:rPr>
              <a:t>Flestir keyra einfaldlega hratt framhjá, og jafnvel margir íslenskir ferðamenn þekkja </a:t>
            </a:r>
            <a:r>
              <a:rPr lang="en-US" err="1">
                <a:latin typeface="Calibri"/>
                <a:ea typeface="Open Sans"/>
                <a:cs typeface="Calibri"/>
              </a:rPr>
              <a:t>Blönduós </a:t>
            </a:r>
            <a:r>
              <a:rPr lang="en-US">
                <a:latin typeface="Calibri"/>
                <a:ea typeface="Open Sans"/>
                <a:cs typeface="Calibri"/>
              </a:rPr>
              <a:t>eingöngu sem stað til að stoppa stutt við bensínstöð og fá sér pylsu.</a:t>
            </a:r>
          </a:p>
          <a:p>
            <a:pPr>
              <a:lnSpc>
                <a:spcPct val="100000"/>
              </a:lnSpc>
            </a:pPr>
            <a:endParaRPr lang="en-US"/>
          </a:p>
        </p:txBody>
      </p:sp>
      <p:sp>
        <p:nvSpPr>
          <p:cNvPr id="6" name="Slide Number Placeholder 5">
            <a:extLst>
              <a:ext uri="{FF2B5EF4-FFF2-40B4-BE49-F238E27FC236}">
                <a16:creationId xmlns:a16="http://schemas.microsoft.com/office/drawing/2014/main" id="{913144FD-47A5-FCA2-48A2-06AB41DA0943}"/>
              </a:ext>
            </a:extLst>
          </p:cNvPr>
          <p:cNvSpPr>
            <a:spLocks noGrp="1"/>
          </p:cNvSpPr>
          <p:nvPr>
            <p:ph type="sldNum" sz="quarter" idx="4"/>
          </p:nvPr>
        </p:nvSpPr>
        <p:spPr/>
        <p:txBody>
          <a:bodyPr/>
          <a:lstStyle/>
          <a:p>
            <a:fld id="{9C527BFA-2C0E-4CEC-B6A5-913A56FEF4B4}" type="slidenum">
              <a:rPr lang="fr-CA" smtClean="0"/>
              <a:t>63</a:t>
            </a:fld>
            <a:endParaRPr lang="fr-CA"/>
          </a:p>
        </p:txBody>
      </p:sp>
      <p:sp>
        <p:nvSpPr>
          <p:cNvPr id="2" name="Text Placeholder 1">
            <a:extLst>
              <a:ext uri="{FF2B5EF4-FFF2-40B4-BE49-F238E27FC236}">
                <a16:creationId xmlns:a16="http://schemas.microsoft.com/office/drawing/2014/main" id="{4E4B65F6-2CA5-1E46-CFC2-B6B1CFB31D71}"/>
              </a:ext>
            </a:extLst>
          </p:cNvPr>
          <p:cNvSpPr>
            <a:spLocks noGrp="1"/>
          </p:cNvSpPr>
          <p:nvPr>
            <p:ph type="body" sz="quarter" idx="65"/>
          </p:nvPr>
        </p:nvSpPr>
        <p:spPr/>
        <p:txBody>
          <a:bodyPr/>
          <a:lstStyle/>
          <a:p>
            <a:r>
              <a:rPr lang="en-IE"/>
              <a:t>Mynd: </a:t>
            </a:r>
            <a:r>
              <a:rPr lang="en-US" b="1" err="1"/>
              <a:t>H</a:t>
            </a:r>
            <a:r>
              <a:rPr lang="en-GB"/>
              <a:t>ótel </a:t>
            </a:r>
            <a:r>
              <a:rPr lang="en-US" b="1" err="1"/>
              <a:t>Blönduós</a:t>
            </a:r>
            <a:r>
              <a:rPr lang="en-US" b="1"/>
              <a:t> </a:t>
            </a:r>
          </a:p>
        </p:txBody>
      </p:sp>
      <p:sp>
        <p:nvSpPr>
          <p:cNvPr id="32" name="Text Placeholder 7">
            <a:extLst>
              <a:ext uri="{FF2B5EF4-FFF2-40B4-BE49-F238E27FC236}">
                <a16:creationId xmlns:a16="http://schemas.microsoft.com/office/drawing/2014/main" id="{8156043E-5D26-6B17-138E-697E5315A15C}"/>
              </a:ext>
            </a:extLst>
          </p:cNvPr>
          <p:cNvSpPr>
            <a:spLocks noGrp="1"/>
          </p:cNvSpPr>
          <p:nvPr>
            <p:ph type="body" sz="quarter" idx="33"/>
          </p:nvPr>
        </p:nvSpPr>
        <p:spPr>
          <a:xfrm>
            <a:off x="634478" y="1335418"/>
            <a:ext cx="6506617" cy="601503"/>
          </a:xfrm>
        </p:spPr>
        <p:txBody>
          <a:bodyPr/>
          <a:lstStyle/>
          <a:p>
            <a:r>
              <a:rPr lang="en-US" b="1" cap="all"/>
              <a:t>Endurreisn </a:t>
            </a:r>
            <a:r>
              <a:rPr lang="en-US" b="1" cap="all" err="1"/>
              <a:t>Blönduósar</a:t>
            </a:r>
            <a:r>
              <a:rPr lang="en-US" b="1" cap="all"/>
              <a:t>: Að yfirstíga áskoranir akstursferðaþjónustu</a:t>
            </a:r>
          </a:p>
        </p:txBody>
      </p:sp>
      <p:sp>
        <p:nvSpPr>
          <p:cNvPr id="33" name="Text Placeholder 8">
            <a:extLst>
              <a:ext uri="{FF2B5EF4-FFF2-40B4-BE49-F238E27FC236}">
                <a16:creationId xmlns:a16="http://schemas.microsoft.com/office/drawing/2014/main" id="{E7C8CA91-D770-4BF2-7F02-D6A372B39D1C}"/>
              </a:ext>
            </a:extLst>
          </p:cNvPr>
          <p:cNvSpPr>
            <a:spLocks noGrp="1"/>
          </p:cNvSpPr>
          <p:nvPr>
            <p:ph type="body" sz="quarter" idx="38"/>
          </p:nvPr>
        </p:nvSpPr>
        <p:spPr>
          <a:xfrm>
            <a:off x="1268958" y="686870"/>
            <a:ext cx="6506617" cy="381311"/>
          </a:xfrm>
        </p:spPr>
        <p:txBody>
          <a:bodyPr/>
          <a:lstStyle/>
          <a:p>
            <a:r>
              <a:rPr lang="en-US"/>
              <a:t>ÁSKORUN</a:t>
            </a:r>
          </a:p>
        </p:txBody>
      </p:sp>
      <p:cxnSp>
        <p:nvCxnSpPr>
          <p:cNvPr id="34" name="Straight Connector 33">
            <a:extLst>
              <a:ext uri="{FF2B5EF4-FFF2-40B4-BE49-F238E27FC236}">
                <a16:creationId xmlns:a16="http://schemas.microsoft.com/office/drawing/2014/main" id="{BDB3B694-B79F-2551-ABCD-3A934F663811}"/>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16B52C08-1365-BA8B-31A3-46942D0A5A05}"/>
              </a:ext>
            </a:extLst>
          </p:cNvPr>
          <p:cNvGrpSpPr/>
          <p:nvPr/>
        </p:nvGrpSpPr>
        <p:grpSpPr>
          <a:xfrm>
            <a:off x="209449" y="273753"/>
            <a:ext cx="953258" cy="797926"/>
            <a:chOff x="8130434" y="5055580"/>
            <a:chExt cx="1018347" cy="1051755"/>
          </a:xfrm>
          <a:solidFill>
            <a:srgbClr val="000000"/>
          </a:solidFill>
        </p:grpSpPr>
        <p:grpSp>
          <p:nvGrpSpPr>
            <p:cNvPr id="36" name="Graphic 2">
              <a:extLst>
                <a:ext uri="{FF2B5EF4-FFF2-40B4-BE49-F238E27FC236}">
                  <a16:creationId xmlns:a16="http://schemas.microsoft.com/office/drawing/2014/main" id="{92979939-7B09-BA9F-3B97-F0122524B4C5}"/>
                </a:ext>
              </a:extLst>
            </p:cNvPr>
            <p:cNvGrpSpPr/>
            <p:nvPr userDrawn="1"/>
          </p:nvGrpSpPr>
          <p:grpSpPr>
            <a:xfrm>
              <a:off x="8172121" y="5087188"/>
              <a:ext cx="955215" cy="342517"/>
              <a:chOff x="3752168" y="4966655"/>
              <a:chExt cx="955215" cy="342517"/>
            </a:xfrm>
            <a:grpFill/>
          </p:grpSpPr>
          <p:sp>
            <p:nvSpPr>
              <p:cNvPr id="48" name="Freeform 300">
                <a:extLst>
                  <a:ext uri="{FF2B5EF4-FFF2-40B4-BE49-F238E27FC236}">
                    <a16:creationId xmlns:a16="http://schemas.microsoft.com/office/drawing/2014/main" id="{672BA227-F9F9-686B-78DA-7734B3AD6576}"/>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49" name="Freeform 301">
                <a:extLst>
                  <a:ext uri="{FF2B5EF4-FFF2-40B4-BE49-F238E27FC236}">
                    <a16:creationId xmlns:a16="http://schemas.microsoft.com/office/drawing/2014/main" id="{F3ECAE0C-448E-E795-E762-44D0BEBE6CD2}"/>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50" name="Freeform 302">
                <a:extLst>
                  <a:ext uri="{FF2B5EF4-FFF2-40B4-BE49-F238E27FC236}">
                    <a16:creationId xmlns:a16="http://schemas.microsoft.com/office/drawing/2014/main" id="{D7544C06-BB1A-8251-8BC1-0C8711854D14}"/>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37" name="Freeform 289">
              <a:extLst>
                <a:ext uri="{FF2B5EF4-FFF2-40B4-BE49-F238E27FC236}">
                  <a16:creationId xmlns:a16="http://schemas.microsoft.com/office/drawing/2014/main" id="{59390114-B296-7125-59EA-17590541B36C}"/>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38" name="Freeform 290">
              <a:extLst>
                <a:ext uri="{FF2B5EF4-FFF2-40B4-BE49-F238E27FC236}">
                  <a16:creationId xmlns:a16="http://schemas.microsoft.com/office/drawing/2014/main" id="{D114AB07-1418-C1A1-049C-F8B337DA575A}"/>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39" name="Freeform 291">
              <a:extLst>
                <a:ext uri="{FF2B5EF4-FFF2-40B4-BE49-F238E27FC236}">
                  <a16:creationId xmlns:a16="http://schemas.microsoft.com/office/drawing/2014/main" id="{843CEB74-74C3-3468-AA8C-9C19CCC93F39}"/>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40" name="Freeform 292">
              <a:extLst>
                <a:ext uri="{FF2B5EF4-FFF2-40B4-BE49-F238E27FC236}">
                  <a16:creationId xmlns:a16="http://schemas.microsoft.com/office/drawing/2014/main" id="{5D5C212E-D1B3-C361-43BB-F29ABDEBC95B}"/>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41" name="Freeform 293">
              <a:extLst>
                <a:ext uri="{FF2B5EF4-FFF2-40B4-BE49-F238E27FC236}">
                  <a16:creationId xmlns:a16="http://schemas.microsoft.com/office/drawing/2014/main" id="{19DADE19-C899-978E-0AF7-26C668B3CD13}"/>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42" name="Freeform 294">
              <a:extLst>
                <a:ext uri="{FF2B5EF4-FFF2-40B4-BE49-F238E27FC236}">
                  <a16:creationId xmlns:a16="http://schemas.microsoft.com/office/drawing/2014/main" id="{4BF69957-CEC1-C6CE-E834-A4D538D9AA9E}"/>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43" name="Freeform 295">
              <a:extLst>
                <a:ext uri="{FF2B5EF4-FFF2-40B4-BE49-F238E27FC236}">
                  <a16:creationId xmlns:a16="http://schemas.microsoft.com/office/drawing/2014/main" id="{74363E2B-F256-E6AB-3482-6DFDAC13A8D8}"/>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44" name="Freeform 296">
              <a:extLst>
                <a:ext uri="{FF2B5EF4-FFF2-40B4-BE49-F238E27FC236}">
                  <a16:creationId xmlns:a16="http://schemas.microsoft.com/office/drawing/2014/main" id="{5A90E2B1-C279-6BEA-0567-CF6AF57EFFE7}"/>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45" name="Freeform 297">
              <a:extLst>
                <a:ext uri="{FF2B5EF4-FFF2-40B4-BE49-F238E27FC236}">
                  <a16:creationId xmlns:a16="http://schemas.microsoft.com/office/drawing/2014/main" id="{32B89E0D-A62E-EFA7-09B1-EAD47857EAD8}"/>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46" name="Freeform 298">
              <a:extLst>
                <a:ext uri="{FF2B5EF4-FFF2-40B4-BE49-F238E27FC236}">
                  <a16:creationId xmlns:a16="http://schemas.microsoft.com/office/drawing/2014/main" id="{271F89C8-FFBA-46C3-92FB-5C119E1D6F15}"/>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47" name="Freeform 299">
              <a:extLst>
                <a:ext uri="{FF2B5EF4-FFF2-40B4-BE49-F238E27FC236}">
                  <a16:creationId xmlns:a16="http://schemas.microsoft.com/office/drawing/2014/main" id="{67F9F5FA-F528-9896-EE96-36D28240F1FD}"/>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sp>
        <p:nvSpPr>
          <p:cNvPr id="51" name="TextBox 50">
            <a:extLst>
              <a:ext uri="{FF2B5EF4-FFF2-40B4-BE49-F238E27FC236}">
                <a16:creationId xmlns:a16="http://schemas.microsoft.com/office/drawing/2014/main" id="{04A75F4C-FECE-B892-14AF-7B297D63698B}"/>
              </a:ext>
            </a:extLst>
          </p:cNvPr>
          <p:cNvSpPr txBox="1"/>
          <p:nvPr/>
        </p:nvSpPr>
        <p:spPr>
          <a:xfrm>
            <a:off x="1605508" y="6877097"/>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myndheiðurstexta</a:t>
            </a:r>
          </a:p>
        </p:txBody>
      </p:sp>
      <p:pic>
        <p:nvPicPr>
          <p:cNvPr id="9" name="Picture Placeholder 8">
            <a:extLst>
              <a:ext uri="{FF2B5EF4-FFF2-40B4-BE49-F238E27FC236}">
                <a16:creationId xmlns:a16="http://schemas.microsoft.com/office/drawing/2014/main" id="{6B76D5B9-33DB-4A30-BD74-EBDAAF3242F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1968834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3E976-910D-FD33-38DD-02550197DAE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59A89AE-3645-1DE7-9C22-575A8F344728}"/>
              </a:ext>
            </a:extLst>
          </p:cNvPr>
          <p:cNvSpPr>
            <a:spLocks noGrp="1"/>
          </p:cNvSpPr>
          <p:nvPr>
            <p:ph type="body" sz="quarter" idx="32"/>
          </p:nvPr>
        </p:nvSpPr>
        <p:spPr>
          <a:xfrm>
            <a:off x="357604" y="2109652"/>
            <a:ext cx="6541269" cy="2422612"/>
          </a:xfrm>
        </p:spPr>
        <p:txBody>
          <a:bodyPr/>
          <a:lstStyle/>
          <a:p>
            <a:pPr>
              <a:lnSpc>
                <a:spcPct val="100000"/>
              </a:lnSpc>
            </a:pPr>
            <a:r>
              <a:rPr lang="en-US">
                <a:latin typeface="Calibri"/>
                <a:ea typeface="Open Sans"/>
                <a:cs typeface="Calibri"/>
              </a:rPr>
              <a:t>Bæjarstjórn </a:t>
            </a:r>
            <a:r>
              <a:rPr lang="en-US" err="1">
                <a:latin typeface="Calibri"/>
                <a:ea typeface="Open Sans"/>
                <a:cs typeface="Calibri"/>
              </a:rPr>
              <a:t>Húnabyggðar</a:t>
            </a:r>
            <a:r>
              <a:rPr lang="en-US">
                <a:latin typeface="Calibri"/>
                <a:ea typeface="Open Sans"/>
                <a:cs typeface="Calibri"/>
              </a:rPr>
              <a:t>, ásamt samstarfsaðilanum Info Capital, sem er í eigu heimamanna í </a:t>
            </a:r>
            <a:r>
              <a:rPr lang="en-US" err="1">
                <a:latin typeface="Calibri"/>
                <a:ea typeface="Open Sans"/>
                <a:cs typeface="Calibri"/>
              </a:rPr>
              <a:t>Blönduósi</a:t>
            </a:r>
            <a:r>
              <a:rPr lang="en-US">
                <a:latin typeface="Calibri"/>
                <a:ea typeface="Open Sans"/>
                <a:cs typeface="Calibri"/>
              </a:rPr>
              <a:t>, hafa sameinast krafta til að endurvekja gamla miðbæ </a:t>
            </a:r>
            <a:r>
              <a:rPr lang="en-US" err="1">
                <a:latin typeface="Calibri"/>
                <a:ea typeface="Open Sans"/>
                <a:cs typeface="Calibri"/>
              </a:rPr>
              <a:t>Blönduósar</a:t>
            </a:r>
            <a:r>
              <a:rPr lang="en-US">
                <a:latin typeface="Calibri"/>
                <a:ea typeface="Open Sans"/>
                <a:cs typeface="Calibri"/>
              </a:rPr>
              <a:t>.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Sögulegt götulandslag er lýst sem einstöku skarti sem á að slípa og endurnýja. Engum kostnaði var hikað við þessar endurbætur. Til dæmis hefur </a:t>
            </a:r>
            <a:r>
              <a:rPr lang="en-US" err="1">
                <a:latin typeface="Calibri"/>
                <a:ea typeface="Open Sans"/>
                <a:cs typeface="Calibri"/>
              </a:rPr>
              <a:t>Hótel Blönduós </a:t>
            </a:r>
            <a:r>
              <a:rPr lang="en-US">
                <a:latin typeface="Calibri"/>
                <a:ea typeface="Open Sans"/>
                <a:cs typeface="Calibri"/>
              </a:rPr>
              <a:t>verið endurnýjað til hlítar til að líkja eftir upprunalegu útliti sínu, gamla kirkjan í bænum hefur hlotið sérstaka athygli og býður ferðamönnum upp á spennandi möguleika, enda er hún ekki einungis notuð sem svítuherbergi heldur hýsir hún einnig fjölbreytta viðburði.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Eigendur Info Capital og bæjarstjóri </a:t>
            </a:r>
            <a:r>
              <a:rPr lang="en-US" err="1">
                <a:latin typeface="Calibri"/>
                <a:ea typeface="Open Sans"/>
                <a:cs typeface="Calibri"/>
              </a:rPr>
              <a:t>Húnabyggðar </a:t>
            </a:r>
            <a:r>
              <a:rPr lang="en-US">
                <a:latin typeface="Calibri"/>
                <a:ea typeface="Open Sans"/>
                <a:cs typeface="Calibri"/>
              </a:rPr>
              <a:t>hafa lagt mikla vinnu í að gera svæðið aðlaðandi fyrir gesti og hafa af fullum krafti kynnt það sem </a:t>
            </a:r>
            <a:r>
              <a:rPr lang="en-US" err="1">
                <a:latin typeface="Calibri"/>
                <a:ea typeface="Open Sans"/>
                <a:cs typeface="Calibri"/>
              </a:rPr>
              <a:t>Blönduós </a:t>
            </a:r>
            <a:r>
              <a:rPr lang="en-US">
                <a:latin typeface="Calibri"/>
                <a:ea typeface="Open Sans"/>
                <a:cs typeface="Calibri"/>
              </a:rPr>
              <a:t>hefur upp á að bjóða í ýmsum fjölmiðlum – hvatt ferðalanga til að dvelja í </a:t>
            </a:r>
            <a:r>
              <a:rPr lang="en-US" err="1">
                <a:latin typeface="Calibri"/>
                <a:ea typeface="Open Sans"/>
                <a:cs typeface="Calibri"/>
              </a:rPr>
              <a:t>Blönduósi </a:t>
            </a:r>
            <a:r>
              <a:rPr lang="en-US">
                <a:latin typeface="Calibri"/>
                <a:ea typeface="Open Sans"/>
                <a:cs typeface="Calibri"/>
              </a:rPr>
              <a:t>og njóta alls þess sem bærinn hefur upp á að bjóða.</a:t>
            </a:r>
          </a:p>
        </p:txBody>
      </p:sp>
      <p:sp>
        <p:nvSpPr>
          <p:cNvPr id="2" name="Slide Number Placeholder 1">
            <a:extLst>
              <a:ext uri="{FF2B5EF4-FFF2-40B4-BE49-F238E27FC236}">
                <a16:creationId xmlns:a16="http://schemas.microsoft.com/office/drawing/2014/main" id="{DCC8822D-843F-215F-A0B5-3F87B12FC0BD}"/>
              </a:ext>
            </a:extLst>
          </p:cNvPr>
          <p:cNvSpPr>
            <a:spLocks noGrp="1"/>
          </p:cNvSpPr>
          <p:nvPr>
            <p:ph type="sldNum" sz="quarter" idx="4"/>
          </p:nvPr>
        </p:nvSpPr>
        <p:spPr/>
        <p:txBody>
          <a:bodyPr/>
          <a:lstStyle/>
          <a:p>
            <a:fld id="{9C527BFA-2C0E-4CEC-B6A5-913A56FEF4B4}" type="slidenum">
              <a:rPr lang="fr-CA" smtClean="0"/>
              <a:t>64</a:t>
            </a:fld>
            <a:endParaRPr lang="fr-CA"/>
          </a:p>
        </p:txBody>
      </p:sp>
      <p:sp>
        <p:nvSpPr>
          <p:cNvPr id="4" name="Text Placeholder 3">
            <a:extLst>
              <a:ext uri="{FF2B5EF4-FFF2-40B4-BE49-F238E27FC236}">
                <a16:creationId xmlns:a16="http://schemas.microsoft.com/office/drawing/2014/main" id="{728FB899-993E-A735-1F48-FAD724A61C38}"/>
              </a:ext>
            </a:extLst>
          </p:cNvPr>
          <p:cNvSpPr>
            <a:spLocks noGrp="1"/>
          </p:cNvSpPr>
          <p:nvPr>
            <p:ph type="body" sz="quarter" idx="65"/>
          </p:nvPr>
        </p:nvSpPr>
        <p:spPr/>
        <p:txBody>
          <a:bodyPr/>
          <a:lstStyle/>
          <a:p>
            <a:r>
              <a:rPr lang="en-GB"/>
              <a:t>Mynd: </a:t>
            </a:r>
            <a:r>
              <a:rPr lang="en-US" b="1" err="1"/>
              <a:t>H</a:t>
            </a:r>
            <a:r>
              <a:rPr lang="en-GB"/>
              <a:t>ótel </a:t>
            </a:r>
            <a:r>
              <a:rPr lang="en-US" b="1" err="1"/>
              <a:t>Blönduós</a:t>
            </a:r>
            <a:r>
              <a:rPr lang="en-US" b="1"/>
              <a:t> </a:t>
            </a:r>
          </a:p>
        </p:txBody>
      </p:sp>
      <p:sp>
        <p:nvSpPr>
          <p:cNvPr id="3" name="TextBox 2">
            <a:extLst>
              <a:ext uri="{FF2B5EF4-FFF2-40B4-BE49-F238E27FC236}">
                <a16:creationId xmlns:a16="http://schemas.microsoft.com/office/drawing/2014/main" id="{99BB7E99-7BF8-3625-8ED0-10FE83637122}"/>
              </a:ext>
            </a:extLst>
          </p:cNvPr>
          <p:cNvSpPr txBox="1"/>
          <p:nvPr/>
        </p:nvSpPr>
        <p:spPr>
          <a:xfrm>
            <a:off x="2560911" y="717066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Breyta mynd og uppfæra myndatexta</a:t>
            </a:r>
          </a:p>
        </p:txBody>
      </p:sp>
      <p:sp>
        <p:nvSpPr>
          <p:cNvPr id="14" name="Text Placeholder 7">
            <a:extLst>
              <a:ext uri="{FF2B5EF4-FFF2-40B4-BE49-F238E27FC236}">
                <a16:creationId xmlns:a16="http://schemas.microsoft.com/office/drawing/2014/main" id="{6A36A453-695A-9A89-EF76-0A8EE4AF9899}"/>
              </a:ext>
            </a:extLst>
          </p:cNvPr>
          <p:cNvSpPr>
            <a:spLocks noGrp="1"/>
          </p:cNvSpPr>
          <p:nvPr>
            <p:ph type="body" sz="quarter" idx="33"/>
          </p:nvPr>
        </p:nvSpPr>
        <p:spPr>
          <a:xfrm>
            <a:off x="307749" y="1349282"/>
            <a:ext cx="6506617" cy="601503"/>
          </a:xfrm>
        </p:spPr>
        <p:txBody>
          <a:bodyPr/>
          <a:lstStyle/>
          <a:p>
            <a:r>
              <a:rPr lang="en-US" cap="all"/>
              <a:t>Sveitarstjórn og einkafyrirtæki sameinast um að endurvekja falinn gimstein Blönduósar og laða að ferðamenn</a:t>
            </a:r>
            <a:endParaRPr lang="nn-NO" cap="all"/>
          </a:p>
        </p:txBody>
      </p:sp>
      <p:sp>
        <p:nvSpPr>
          <p:cNvPr id="15" name="Text Placeholder 8">
            <a:extLst>
              <a:ext uri="{FF2B5EF4-FFF2-40B4-BE49-F238E27FC236}">
                <a16:creationId xmlns:a16="http://schemas.microsoft.com/office/drawing/2014/main" id="{9718032D-4239-674F-0605-4312182F846F}"/>
              </a:ext>
            </a:extLst>
          </p:cNvPr>
          <p:cNvSpPr>
            <a:spLocks noGrp="1"/>
          </p:cNvSpPr>
          <p:nvPr>
            <p:ph type="body" sz="quarter" idx="38"/>
          </p:nvPr>
        </p:nvSpPr>
        <p:spPr>
          <a:xfrm>
            <a:off x="1268958" y="686870"/>
            <a:ext cx="6506617" cy="381311"/>
          </a:xfrm>
        </p:spPr>
        <p:txBody>
          <a:bodyPr/>
          <a:lstStyle/>
          <a:p>
            <a:r>
              <a:rPr lang="en-US" cap="all"/>
              <a:t>Lausn</a:t>
            </a:r>
          </a:p>
        </p:txBody>
      </p:sp>
      <p:cxnSp>
        <p:nvCxnSpPr>
          <p:cNvPr id="16" name="Straight Connector 15">
            <a:extLst>
              <a:ext uri="{FF2B5EF4-FFF2-40B4-BE49-F238E27FC236}">
                <a16:creationId xmlns:a16="http://schemas.microsoft.com/office/drawing/2014/main" id="{B208F382-D422-856F-F641-14C5C8B3C86E}"/>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CD1D446D-42D4-74B4-7AAA-0AC8F2014CEF}"/>
              </a:ext>
            </a:extLst>
          </p:cNvPr>
          <p:cNvGrpSpPr/>
          <p:nvPr/>
        </p:nvGrpSpPr>
        <p:grpSpPr>
          <a:xfrm>
            <a:off x="186212" y="291396"/>
            <a:ext cx="777837" cy="760007"/>
            <a:chOff x="8736336" y="773976"/>
            <a:chExt cx="925001" cy="925018"/>
          </a:xfrm>
          <a:solidFill>
            <a:srgbClr val="469395"/>
          </a:solidFill>
        </p:grpSpPr>
        <p:grpSp>
          <p:nvGrpSpPr>
            <p:cNvPr id="34" name="Graphic 2">
              <a:extLst>
                <a:ext uri="{FF2B5EF4-FFF2-40B4-BE49-F238E27FC236}">
                  <a16:creationId xmlns:a16="http://schemas.microsoft.com/office/drawing/2014/main" id="{2E3E7649-1E45-A3B6-7200-853AB6137142}"/>
                </a:ext>
              </a:extLst>
            </p:cNvPr>
            <p:cNvGrpSpPr/>
            <p:nvPr/>
          </p:nvGrpSpPr>
          <p:grpSpPr>
            <a:xfrm>
              <a:off x="8736336" y="773976"/>
              <a:ext cx="925001" cy="925018"/>
              <a:chOff x="8736336" y="773976"/>
              <a:chExt cx="925001" cy="925018"/>
            </a:xfrm>
            <a:grpFill/>
          </p:grpSpPr>
          <p:sp>
            <p:nvSpPr>
              <p:cNvPr id="37" name="Freeform 306">
                <a:extLst>
                  <a:ext uri="{FF2B5EF4-FFF2-40B4-BE49-F238E27FC236}">
                    <a16:creationId xmlns:a16="http://schemas.microsoft.com/office/drawing/2014/main" id="{D2E8D6C8-36E0-41DD-E7D6-9DD14CB05C64}"/>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07">
                <a:extLst>
                  <a:ext uri="{FF2B5EF4-FFF2-40B4-BE49-F238E27FC236}">
                    <a16:creationId xmlns:a16="http://schemas.microsoft.com/office/drawing/2014/main" id="{1A29C0F0-EE0F-AF8F-C901-22FA9CDBEFB0}"/>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08">
                <a:extLst>
                  <a:ext uri="{FF2B5EF4-FFF2-40B4-BE49-F238E27FC236}">
                    <a16:creationId xmlns:a16="http://schemas.microsoft.com/office/drawing/2014/main" id="{1960F14A-0E6A-F9EA-2C6D-47CAC921C835}"/>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09">
                <a:extLst>
                  <a:ext uri="{FF2B5EF4-FFF2-40B4-BE49-F238E27FC236}">
                    <a16:creationId xmlns:a16="http://schemas.microsoft.com/office/drawing/2014/main" id="{8F0C12DC-926D-51AC-F038-2F14C953C977}"/>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310">
                <a:extLst>
                  <a:ext uri="{FF2B5EF4-FFF2-40B4-BE49-F238E27FC236}">
                    <a16:creationId xmlns:a16="http://schemas.microsoft.com/office/drawing/2014/main" id="{103841BB-D2E1-2441-004E-1A57100DA117}"/>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311">
                <a:extLst>
                  <a:ext uri="{FF2B5EF4-FFF2-40B4-BE49-F238E27FC236}">
                    <a16:creationId xmlns:a16="http://schemas.microsoft.com/office/drawing/2014/main" id="{C6F8B1B0-31FF-0785-6CF8-30D5EB6A3249}"/>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312">
                <a:extLst>
                  <a:ext uri="{FF2B5EF4-FFF2-40B4-BE49-F238E27FC236}">
                    <a16:creationId xmlns:a16="http://schemas.microsoft.com/office/drawing/2014/main" id="{53095B58-795C-3017-7C02-C2AC34C361E3}"/>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5" name="Freeform 304">
              <a:extLst>
                <a:ext uri="{FF2B5EF4-FFF2-40B4-BE49-F238E27FC236}">
                  <a16:creationId xmlns:a16="http://schemas.microsoft.com/office/drawing/2014/main" id="{AE51B123-70BE-2BB8-FD70-9DAA79E4A96B}"/>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05">
              <a:extLst>
                <a:ext uri="{FF2B5EF4-FFF2-40B4-BE49-F238E27FC236}">
                  <a16:creationId xmlns:a16="http://schemas.microsoft.com/office/drawing/2014/main" id="{94734100-4BD1-8E90-545A-7AE735AD3928}"/>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10" name="Picture Placeholder 9">
            <a:extLst>
              <a:ext uri="{FF2B5EF4-FFF2-40B4-BE49-F238E27FC236}">
                <a16:creationId xmlns:a16="http://schemas.microsoft.com/office/drawing/2014/main" id="{BFAA1A91-0D43-4C43-80C0-C4E6F08AB13A}"/>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2437769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15761-9CAD-1B45-30A6-08994D3F0CF9}"/>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5785A7B-6F6B-763F-05DC-5238F15DDE25}"/>
              </a:ext>
            </a:extLst>
          </p:cNvPr>
          <p:cNvSpPr>
            <a:spLocks noGrp="1"/>
          </p:cNvSpPr>
          <p:nvPr>
            <p:ph type="body" sz="quarter" idx="32"/>
          </p:nvPr>
        </p:nvSpPr>
        <p:spPr>
          <a:xfrm>
            <a:off x="367498" y="2147034"/>
            <a:ext cx="6541269" cy="2422612"/>
          </a:xfrm>
        </p:spPr>
        <p:txBody>
          <a:bodyPr/>
          <a:lstStyle/>
          <a:p>
            <a:pPr>
              <a:lnSpc>
                <a:spcPct val="100000"/>
              </a:lnSpc>
            </a:pPr>
            <a:r>
              <a:rPr lang="en-US">
                <a:latin typeface="Calibri"/>
                <a:ea typeface="Open Sans"/>
                <a:cs typeface="Calibri"/>
              </a:rPr>
              <a:t>Samstarfið milli heimamanna og frumkvöðla hefur leitt til umtalsverðrar þróunar á svæðinu. Nú er margt fyrir ferðamenn að sjá og njóta, og þessi endurvakning dregur ekki aðeins að gesti heldur gagnast og gleður einnig heimamenn.</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Með þessu samstarfi fá gamlar byggingar nýtt hlutverk, varðveita og fagna menningararfleifðinni. Andi gamla kirkjunnar er óskertur þrátt fyrir að hún </a:t>
            </a:r>
            <a:r>
              <a:rPr lang="en-US" err="1">
                <a:latin typeface="Calibri"/>
                <a:ea typeface="Open Sans"/>
                <a:cs typeface="Calibri"/>
              </a:rPr>
              <a:t>hafi verið afhelguð</a:t>
            </a:r>
            <a:r>
              <a:rPr lang="en-US">
                <a:latin typeface="Calibri"/>
                <a:ea typeface="Open Sans"/>
                <a:cs typeface="Calibri"/>
              </a:rPr>
              <a:t>, býður upp á kyrrlátt og friðsælt andrúmsloft, og tölur síðustu sálmanna sem sungnir voru sjást enn á borðunum.</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Falinn gimsteinn, sem áður var yfirséður af hinum fjölmörgu ferðalöngum sem fóru um svæðið, afhjúpar nú menningarleg fjársjóði sína og óþrjótandi möguleika fyrir heimamenn jafnt sem ferðaþjónustuna. Þessi umbreyting opnar veginn fyrir blómlegt menningar- og efnahagslíf, þar sem gestir geta dvalið og notið einstaks sjarma </a:t>
            </a:r>
            <a:r>
              <a:rPr lang="en-US" err="1">
                <a:latin typeface="Calibri"/>
                <a:ea typeface="Open Sans"/>
                <a:cs typeface="Calibri"/>
              </a:rPr>
              <a:t>Blönduósar</a:t>
            </a:r>
            <a:r>
              <a:rPr lang="en-US">
                <a:latin typeface="Calibri"/>
                <a:ea typeface="Open Sans"/>
                <a:cs typeface="Calibri"/>
              </a:rPr>
              <a:t>.</a:t>
            </a:r>
          </a:p>
          <a:p>
            <a:endParaRPr lang="en-US"/>
          </a:p>
        </p:txBody>
      </p:sp>
      <p:sp>
        <p:nvSpPr>
          <p:cNvPr id="11" name="Text Placeholder 10">
            <a:extLst>
              <a:ext uri="{FF2B5EF4-FFF2-40B4-BE49-F238E27FC236}">
                <a16:creationId xmlns:a16="http://schemas.microsoft.com/office/drawing/2014/main" id="{9158D08B-F756-FCD1-80B3-89D86B80842D}"/>
              </a:ext>
            </a:extLst>
          </p:cNvPr>
          <p:cNvSpPr>
            <a:spLocks noGrp="1"/>
          </p:cNvSpPr>
          <p:nvPr>
            <p:ph type="body" sz="quarter" idx="40"/>
          </p:nvPr>
        </p:nvSpPr>
        <p:spPr/>
        <p:txBody>
          <a:bodyPr/>
          <a:lstStyle/>
          <a:p>
            <a:r>
              <a:rPr lang="en-US"/>
              <a:t>"Það eru engin framandi lönd. Aðeins ferðalangurinn er framandi." — Robert Louis Stevenson</a:t>
            </a:r>
          </a:p>
        </p:txBody>
      </p:sp>
      <p:sp>
        <p:nvSpPr>
          <p:cNvPr id="2" name="Slide Number Placeholder 1">
            <a:extLst>
              <a:ext uri="{FF2B5EF4-FFF2-40B4-BE49-F238E27FC236}">
                <a16:creationId xmlns:a16="http://schemas.microsoft.com/office/drawing/2014/main" id="{DEBE9BC7-B710-5D74-8780-451B8256E1F7}"/>
              </a:ext>
            </a:extLst>
          </p:cNvPr>
          <p:cNvSpPr>
            <a:spLocks noGrp="1"/>
          </p:cNvSpPr>
          <p:nvPr>
            <p:ph type="sldNum" sz="quarter" idx="4"/>
          </p:nvPr>
        </p:nvSpPr>
        <p:spPr/>
        <p:txBody>
          <a:bodyPr/>
          <a:lstStyle/>
          <a:p>
            <a:fld id="{9C527BFA-2C0E-4CEC-B6A5-913A56FEF4B4}" type="slidenum">
              <a:rPr lang="fr-CA" smtClean="0"/>
              <a:t>65</a:t>
            </a:fld>
            <a:endParaRPr lang="fr-CA"/>
          </a:p>
        </p:txBody>
      </p:sp>
      <p:sp>
        <p:nvSpPr>
          <p:cNvPr id="3" name="Text Placeholder 2">
            <a:extLst>
              <a:ext uri="{FF2B5EF4-FFF2-40B4-BE49-F238E27FC236}">
                <a16:creationId xmlns:a16="http://schemas.microsoft.com/office/drawing/2014/main" id="{E52780A0-842C-BABF-8489-7B40E611A451}"/>
              </a:ext>
            </a:extLst>
          </p:cNvPr>
          <p:cNvSpPr>
            <a:spLocks noGrp="1"/>
          </p:cNvSpPr>
          <p:nvPr>
            <p:ph type="body" sz="quarter" idx="65"/>
          </p:nvPr>
        </p:nvSpPr>
        <p:spPr/>
        <p:txBody>
          <a:bodyPr/>
          <a:lstStyle/>
          <a:p>
            <a:r>
              <a:rPr lang="en-GB"/>
              <a:t>Mynd: </a:t>
            </a:r>
            <a:r>
              <a:rPr lang="en-US" b="1" err="1"/>
              <a:t>H</a:t>
            </a:r>
            <a:r>
              <a:rPr lang="en-GB"/>
              <a:t>ótel </a:t>
            </a:r>
            <a:r>
              <a:rPr lang="en-US" b="1" err="1"/>
              <a:t>Blönduós</a:t>
            </a:r>
            <a:r>
              <a:rPr lang="en-US" b="1"/>
              <a:t> </a:t>
            </a:r>
          </a:p>
          <a:p>
            <a:endParaRPr lang="en-GB"/>
          </a:p>
        </p:txBody>
      </p:sp>
      <p:sp>
        <p:nvSpPr>
          <p:cNvPr id="15" name="Freeform 14">
            <a:extLst>
              <a:ext uri="{FF2B5EF4-FFF2-40B4-BE49-F238E27FC236}">
                <a16:creationId xmlns:a16="http://schemas.microsoft.com/office/drawing/2014/main" id="{9B4E5CF1-A370-D42F-5CE7-57E10960883E}"/>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30">
            <a:extLst>
              <a:ext uri="{FF2B5EF4-FFF2-40B4-BE49-F238E27FC236}">
                <a16:creationId xmlns:a16="http://schemas.microsoft.com/office/drawing/2014/main" id="{5B06BAFB-DB03-0D1B-9BE4-DA9A6FCC2908}"/>
              </a:ext>
            </a:extLst>
          </p:cNvPr>
          <p:cNvSpPr/>
          <p:nvPr/>
        </p:nvSpPr>
        <p:spPr>
          <a:xfrm>
            <a:off x="5946749" y="7216937"/>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7" name="Text Placeholder 7">
            <a:extLst>
              <a:ext uri="{FF2B5EF4-FFF2-40B4-BE49-F238E27FC236}">
                <a16:creationId xmlns:a16="http://schemas.microsoft.com/office/drawing/2014/main" id="{7F07450F-EB1F-1E88-EF53-9D446C3BCDF6}"/>
              </a:ext>
            </a:extLst>
          </p:cNvPr>
          <p:cNvSpPr>
            <a:spLocks noGrp="1"/>
          </p:cNvSpPr>
          <p:nvPr>
            <p:ph type="body" sz="quarter" idx="33"/>
          </p:nvPr>
        </p:nvSpPr>
        <p:spPr>
          <a:xfrm>
            <a:off x="307749" y="1349282"/>
            <a:ext cx="6833346" cy="601503"/>
          </a:xfrm>
        </p:spPr>
        <p:txBody>
          <a:bodyPr/>
          <a:lstStyle/>
          <a:p>
            <a:r>
              <a:rPr lang="en-US" sz="1800" cap="all">
                <a:solidFill>
                  <a:srgbClr val="E96751"/>
                </a:solidFill>
              </a:rPr>
              <a:t>Samstarf endurvekur falið gimsteina Blönduósar til að laða að ferðamenn</a:t>
            </a:r>
            <a:endParaRPr lang="en-IE" sz="1800" cap="all">
              <a:solidFill>
                <a:srgbClr val="E96751"/>
              </a:solidFill>
            </a:endParaRPr>
          </a:p>
        </p:txBody>
      </p:sp>
      <p:sp>
        <p:nvSpPr>
          <p:cNvPr id="18" name="Text Placeholder 8">
            <a:extLst>
              <a:ext uri="{FF2B5EF4-FFF2-40B4-BE49-F238E27FC236}">
                <a16:creationId xmlns:a16="http://schemas.microsoft.com/office/drawing/2014/main" id="{BAD2A191-229F-430A-8BCA-90FE04E07630}"/>
              </a:ext>
            </a:extLst>
          </p:cNvPr>
          <p:cNvSpPr>
            <a:spLocks noGrp="1"/>
          </p:cNvSpPr>
          <p:nvPr>
            <p:ph type="body" sz="quarter" idx="38"/>
          </p:nvPr>
        </p:nvSpPr>
        <p:spPr>
          <a:xfrm>
            <a:off x="1268958" y="686870"/>
            <a:ext cx="6506617" cy="381311"/>
          </a:xfrm>
        </p:spPr>
        <p:txBody>
          <a:bodyPr/>
          <a:lstStyle/>
          <a:p>
            <a:r>
              <a:rPr lang="en-US" cap="all"/>
              <a:t>Niðurstaða</a:t>
            </a:r>
          </a:p>
        </p:txBody>
      </p:sp>
      <p:cxnSp>
        <p:nvCxnSpPr>
          <p:cNvPr id="19" name="Straight Connector 18">
            <a:extLst>
              <a:ext uri="{FF2B5EF4-FFF2-40B4-BE49-F238E27FC236}">
                <a16:creationId xmlns:a16="http://schemas.microsoft.com/office/drawing/2014/main" id="{A4E35188-F0B6-B56C-FFE5-F156E307730A}"/>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31" name="Freeform 301">
            <a:extLst>
              <a:ext uri="{FF2B5EF4-FFF2-40B4-BE49-F238E27FC236}">
                <a16:creationId xmlns:a16="http://schemas.microsoft.com/office/drawing/2014/main" id="{E6D63B1A-3444-DDD9-C312-ACD8D950D28A}"/>
              </a:ext>
            </a:extLst>
          </p:cNvPr>
          <p:cNvSpPr/>
          <p:nvPr/>
        </p:nvSpPr>
        <p:spPr>
          <a:xfrm>
            <a:off x="209449" y="212083"/>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469395"/>
          </a:solidFill>
          <a:ln w="3074" cap="flat">
            <a:noFill/>
            <a:prstDash val="solid"/>
            <a:miter/>
          </a:ln>
        </p:spPr>
        <p:txBody>
          <a:bodyPr rtlCol="0" anchor="ctr"/>
          <a:lstStyle/>
          <a:p>
            <a:endParaRPr lang="en-US"/>
          </a:p>
        </p:txBody>
      </p:sp>
      <p:pic>
        <p:nvPicPr>
          <p:cNvPr id="12" name="Picture Placeholder 11">
            <a:extLst>
              <a:ext uri="{FF2B5EF4-FFF2-40B4-BE49-F238E27FC236}">
                <a16:creationId xmlns:a16="http://schemas.microsoft.com/office/drawing/2014/main" id="{DA9EF4B8-948F-4869-9EE6-C8B11EFF11E8}"/>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582702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198479" cy="1049221"/>
          </a:xfrm>
        </p:spPr>
        <p:txBody>
          <a:bodyPr/>
          <a:lstStyle/>
          <a:p>
            <a:r>
              <a:rPr lang="en-IE" sz="1800" cap="all"/>
              <a:t>Innleiðing sjálfbærnimarkmiða Sameinuðu þjóðanna</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544931" y="313866"/>
            <a:ext cx="4224168" cy="385564"/>
          </a:xfrm>
        </p:spPr>
        <p:txBody>
          <a:bodyPr/>
          <a:lstStyle/>
          <a:p>
            <a:r>
              <a:rPr lang="en-US" sz="3200" cap="all" err="1"/>
              <a:t>Hótel Blönduós</a:t>
            </a:r>
            <a:endParaRPr lang="en-US" sz="3200" cap="all"/>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2D2C7037-A1D9-466C-9EA5-0FAE8D5D09A0}"/>
              </a:ext>
            </a:extLst>
          </p:cNvPr>
          <p:cNvSpPr/>
          <p:nvPr/>
        </p:nvSpPr>
        <p:spPr>
          <a:xfrm>
            <a:off x="346797" y="4736869"/>
            <a:ext cx="7081980" cy="4616648"/>
          </a:xfrm>
          <a:prstGeom prst="rect">
            <a:avLst/>
          </a:prstGeom>
        </p:spPr>
        <p:txBody>
          <a:bodyPr wrap="square">
            <a:spAutoFit/>
          </a:bodyPr>
          <a:lstStyle/>
          <a:p>
            <a:pPr algn="just"/>
            <a:r>
              <a:rPr lang="en-US" sz="1400"/>
              <a:t>Umbreyting </a:t>
            </a:r>
            <a:r>
              <a:rPr lang="en-US" sz="1400" err="1"/>
              <a:t>Hótel Blönduós </a:t>
            </a:r>
            <a:r>
              <a:rPr lang="en-US" sz="1400"/>
              <a:t>á Gamla kirkjunni í einstaka svítu og viðburðarrými samræmist vel markmiðum Sameinuðu þjóðanna um sjálfbæra þróun (SDG), einkum markmiði 11 (Sjálfbærar borgir og samfélög) og markmiði 8 (Almenn störf og efnahagslegur vöxtur). Með því að endurnýta sögulegt mannvirki með djúpar menningarlegar rætur varðveitir </a:t>
            </a:r>
            <a:r>
              <a:rPr lang="en-US" sz="1400" err="1"/>
              <a:t>Hótel Blönduós </a:t>
            </a:r>
            <a:r>
              <a:rPr lang="en-US" sz="1400"/>
              <a:t>mikilvægan hluta íslenskrar arfleifðar á sama tíma og aðlagar hann fyrir nútímanotkun. Þessi nálgun endurvekur gamla miðbæinn, breytir honum úr umferðarsvæði í aðlaðandi áfangastað sem metur menningarlegt arfleifð sína, og styður þannig markmið SDG 11 um að gera borgir og samfélög þátttökufær, seig og sjálfbær. Þessi varkárlega endurreisn kirkjunnar viðheldur upprunalegum sjarma og uppbyggingu hennar, sem gerir gestum kleift að upplifa íslenska sögu beint og tryggir að byggingarlistararfleifð svæðisins sé virt og varðveitt.</a:t>
            </a:r>
          </a:p>
          <a:p>
            <a:pPr algn="just"/>
            <a:endParaRPr lang="en-US" sz="1400"/>
          </a:p>
          <a:p>
            <a:pPr algn="just"/>
            <a:r>
              <a:rPr lang="en-US" sz="1400"/>
              <a:t>Ennfremur stuðlar samstarf </a:t>
            </a:r>
            <a:r>
              <a:rPr lang="en-US" sz="1400" err="1"/>
              <a:t>Hótel Blönduós </a:t>
            </a:r>
            <a:r>
              <a:rPr lang="en-US" sz="1400"/>
              <a:t>við sveitarstjórn og frumkvöðla að markmiði 8 um efnahagsvöxt á staðnum og sköpun sjálfbærra tækifæra í ferðaþjónustu. Umbreyting Gamla kirkjunnar í ferðamannastað og viðburðastað, ásamt umfangsmiklum endurbótum á miðbænum, styður við efnahagslega </a:t>
            </a:r>
            <a:r>
              <a:rPr lang="en-US" sz="1400" err="1"/>
              <a:t>endurreisn </a:t>
            </a:r>
            <a:r>
              <a:rPr lang="en-US" sz="1400"/>
              <a:t>í </a:t>
            </a:r>
            <a:r>
              <a:rPr lang="en-US" sz="1400" err="1"/>
              <a:t>Blönduósi</a:t>
            </a:r>
            <a:r>
              <a:rPr lang="en-US" sz="1400"/>
              <a:t>, laðar að bæði erlenda gesti og Íslendinga til að dvelja lengur og kanna það sem svæðið hefur upp á að bjóða. Þessi vöxtur ferðaþjónustunnar gagnast ekki aðeins hótelinu heldur eykur einnig virðisauki hjá staðbundnum fyrirtækjum og þjónustustofnunum, skapar ný atvinnutækifæri og styrkir samfélagið. Með því að draga fram einstaka menningar- og sögulega auðlindir </a:t>
            </a:r>
            <a:r>
              <a:rPr lang="en-US" sz="1400" err="1"/>
              <a:t>Blönduósar </a:t>
            </a:r>
            <a:r>
              <a:rPr lang="en-US" sz="1400"/>
              <a:t>sýnir </a:t>
            </a:r>
            <a:r>
              <a:rPr lang="en-US" sz="1400" err="1"/>
              <a:t>Hótel Blönduós </a:t>
            </a:r>
            <a:r>
              <a:rPr lang="en-US" sz="1400"/>
              <a:t>fram á sjálfbæra ferðaþjónustu sem stuðlar að efnahagslegri seiglu á sama tíma og hún virðir og eflir staðbundið menningararfleifð.</a:t>
            </a:r>
          </a:p>
        </p:txBody>
      </p:sp>
      <p:pic>
        <p:nvPicPr>
          <p:cNvPr id="15" name="Picture 14" descr="A white and orange cityscape with white text&#10;&#10;Description automatically generated">
            <a:extLst>
              <a:ext uri="{FF2B5EF4-FFF2-40B4-BE49-F238E27FC236}">
                <a16:creationId xmlns:a16="http://schemas.microsoft.com/office/drawing/2014/main" id="{706971E2-526A-4078-901A-F1DF2D5D0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67489" y="3205812"/>
            <a:ext cx="1188154" cy="1188154"/>
          </a:xfrm>
          <a:prstGeom prst="rect">
            <a:avLst/>
          </a:prstGeom>
        </p:spPr>
      </p:pic>
      <p:pic>
        <p:nvPicPr>
          <p:cNvPr id="17" name="Picture 16" descr="A red background with white text and a graph&#10;&#10;Description automatically generated">
            <a:extLst>
              <a:ext uri="{FF2B5EF4-FFF2-40B4-BE49-F238E27FC236}">
                <a16:creationId xmlns:a16="http://schemas.microsoft.com/office/drawing/2014/main" id="{C1CEEF75-581D-4A75-9979-5B24DA7801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454" y="3205812"/>
            <a:ext cx="1188154" cy="1188154"/>
          </a:xfrm>
          <a:prstGeom prst="rect">
            <a:avLst/>
          </a:prstGeom>
        </p:spPr>
      </p:pic>
    </p:spTree>
    <p:extLst>
      <p:ext uri="{BB962C8B-B14F-4D97-AF65-F5344CB8AC3E}">
        <p14:creationId xmlns:p14="http://schemas.microsoft.com/office/powerpoint/2010/main" val="21645389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7D13F-B77A-E396-8200-8503F1F7F85B}"/>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24F4860-D843-70E3-C211-FBF1E3AB4985}"/>
              </a:ext>
            </a:extLst>
          </p:cNvPr>
          <p:cNvSpPr>
            <a:spLocks noGrp="1"/>
          </p:cNvSpPr>
          <p:nvPr>
            <p:ph type="body" sz="quarter" idx="32"/>
          </p:nvPr>
        </p:nvSpPr>
        <p:spPr>
          <a:xfrm>
            <a:off x="3889909" y="701341"/>
            <a:ext cx="3270634" cy="4069540"/>
          </a:xfrm>
        </p:spPr>
        <p:txBody>
          <a:bodyPr/>
          <a:lstStyle/>
          <a:p>
            <a:pPr>
              <a:lnSpc>
                <a:spcPct val="100000"/>
              </a:lnSpc>
            </a:pPr>
            <a:r>
              <a:rPr lang="en-US"/>
              <a:t>Í fyrsta hluta safngripu er sýnt hvernig óhefðbundnar eignarhaldsgerðir endurskapa hugmyndina um Epic Stays með því að skapa sterkari tengsl við samfélag, arfleifð og sjálfbærni. </a:t>
            </a:r>
          </a:p>
          <a:p>
            <a:pPr>
              <a:lnSpc>
                <a:spcPct val="100000"/>
              </a:lnSpc>
            </a:pPr>
            <a:endParaRPr lang="en-US"/>
          </a:p>
          <a:p>
            <a:pPr>
              <a:lnSpc>
                <a:spcPct val="100000"/>
              </a:lnSpc>
            </a:pPr>
            <a:r>
              <a:rPr lang="en-US"/>
              <a:t>Þessar sérstöku gistingar, allt frá vistvænum fjölskyldureknu búum til minnisvarða sem hafa verið umbreytt í búðík-svíta, sýna áhrif staðbundins eignarhalds og samstarfs samfélagsins við að skapa dýrmætar og ábyrgar ferðaupplifanir. </a:t>
            </a:r>
          </a:p>
          <a:p>
            <a:pPr>
              <a:lnSpc>
                <a:spcPct val="100000"/>
              </a:lnSpc>
            </a:pPr>
            <a:endParaRPr lang="en-US"/>
          </a:p>
          <a:p>
            <a:pPr>
              <a:lnSpc>
                <a:spcPct val="100000"/>
              </a:lnSpc>
            </a:pPr>
            <a:r>
              <a:rPr lang="en-US"/>
              <a:t>Með fjölbreyttum aðferðum og sköpunargáfu — hvort sem um er að ræða fjölskyldureknar fyrirtæki, samstarf við sveitarfélög eða sameiginlegar endurreisnaraðgerðir — endurspeglar hver eign skuldbindingu við að varðveita menningarlega sjálfsmynd, styðja staðbundna efnahag og innleiða sjálfbærar starfshættir. </a:t>
            </a:r>
          </a:p>
          <a:p>
            <a:pPr>
              <a:lnSpc>
                <a:spcPct val="100000"/>
              </a:lnSpc>
            </a:pPr>
            <a:endParaRPr lang="en-US"/>
          </a:p>
          <a:p>
            <a:pPr>
              <a:lnSpc>
                <a:spcPct val="100000"/>
              </a:lnSpc>
            </a:pPr>
            <a:r>
              <a:rPr lang="en-US"/>
              <a:t>Þessar fyrirmyndir sýna að óhefðbundin eignarhaldsform snúast ekki einungis um að bjóða upp á einstaka gistingu; heldur snýst þetta um að hanna upplifanir sem endurspegla sögu, umhverfi og íbúa staðarins, bjóða </a:t>
            </a:r>
            <a:r>
              <a:rPr lang="en-US" err="1"/>
              <a:t>ferðalöngum </a:t>
            </a:r>
            <a:r>
              <a:rPr lang="en-US"/>
              <a:t>merkingarbærar dvölir á sama tíma og styrkja seiglu og lífskraft samfélaganna sem þau heimsækja.</a:t>
            </a:r>
            <a:endParaRPr lang="en-IE" sz="1400">
              <a:solidFill>
                <a:schemeClr val="tx1">
                  <a:lumMod val="85000"/>
                  <a:lumOff val="15000"/>
                </a:schemeClr>
              </a:solidFill>
              <a:latin typeface="Calibri"/>
              <a:ea typeface="Open Sans"/>
              <a:cs typeface="Calibri"/>
            </a:endParaRPr>
          </a:p>
        </p:txBody>
      </p:sp>
      <p:sp>
        <p:nvSpPr>
          <p:cNvPr id="14" name="Text Placeholder 13">
            <a:extLst>
              <a:ext uri="{FF2B5EF4-FFF2-40B4-BE49-F238E27FC236}">
                <a16:creationId xmlns:a16="http://schemas.microsoft.com/office/drawing/2014/main" id="{8717F0DA-B2DA-D6E5-6866-6893E4D110CB}"/>
              </a:ext>
            </a:extLst>
          </p:cNvPr>
          <p:cNvSpPr>
            <a:spLocks noGrp="1"/>
          </p:cNvSpPr>
          <p:nvPr>
            <p:ph type="body" sz="quarter" idx="40"/>
          </p:nvPr>
        </p:nvSpPr>
        <p:spPr>
          <a:xfrm>
            <a:off x="3686398" y="8828340"/>
            <a:ext cx="3253308" cy="1378032"/>
          </a:xfrm>
        </p:spPr>
        <p:txBody>
          <a:bodyPr/>
          <a:lstStyle/>
          <a:p>
            <a:r>
              <a:rPr lang="en-US" sz="1800"/>
              <a:t>Framhald í kafla 2 til að fræðast um </a:t>
            </a:r>
            <a:r>
              <a:rPr lang="en-US" sz="1800" b="1"/>
              <a:t>vistvænar og umhverfislega sjálfbærar lausnir fyrir gistingu í ferðaþjónustu</a:t>
            </a:r>
          </a:p>
          <a:p>
            <a:r>
              <a:rPr lang="en-US" sz="1800"/>
              <a:t> </a:t>
            </a:r>
          </a:p>
        </p:txBody>
      </p:sp>
      <p:sp>
        <p:nvSpPr>
          <p:cNvPr id="2" name="Text Placeholder 1">
            <a:extLst>
              <a:ext uri="{FF2B5EF4-FFF2-40B4-BE49-F238E27FC236}">
                <a16:creationId xmlns:a16="http://schemas.microsoft.com/office/drawing/2014/main" id="{9A79F1D6-8D8E-5CBB-8A70-43700AA43FB7}"/>
              </a:ext>
            </a:extLst>
          </p:cNvPr>
          <p:cNvSpPr>
            <a:spLocks noGrp="1"/>
          </p:cNvSpPr>
          <p:nvPr>
            <p:ph type="body" sz="quarter" idx="65"/>
          </p:nvPr>
        </p:nvSpPr>
        <p:spPr/>
        <p:txBody>
          <a:bodyPr/>
          <a:lstStyle/>
          <a:p>
            <a:r>
              <a:rPr lang="en-GB"/>
              <a:t>Mynd: </a:t>
            </a:r>
            <a:r>
              <a:rPr lang="en-IE"/>
              <a:t>Rock Farm </a:t>
            </a:r>
            <a:r>
              <a:rPr lang="en-IE" err="1"/>
              <a:t>Slane</a:t>
            </a:r>
            <a:r>
              <a:rPr lang="en-IE"/>
              <a:t>, Írland</a:t>
            </a:r>
            <a:endParaRPr lang="en-GB"/>
          </a:p>
        </p:txBody>
      </p:sp>
      <p:sp>
        <p:nvSpPr>
          <p:cNvPr id="18" name="Freeform 17">
            <a:extLst>
              <a:ext uri="{FF2B5EF4-FFF2-40B4-BE49-F238E27FC236}">
                <a16:creationId xmlns:a16="http://schemas.microsoft.com/office/drawing/2014/main" id="{97DC0EB5-4E07-951C-BD57-85CA1A42FE8C}"/>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1CAE8BBA-4490-04BD-7C13-D9D61E4530AC}"/>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67</a:t>
            </a:fld>
            <a:endParaRPr lang="fr-CA"/>
          </a:p>
        </p:txBody>
      </p:sp>
      <p:sp>
        <p:nvSpPr>
          <p:cNvPr id="27" name="Text Placeholder 26">
            <a:extLst>
              <a:ext uri="{FF2B5EF4-FFF2-40B4-BE49-F238E27FC236}">
                <a16:creationId xmlns:a16="http://schemas.microsoft.com/office/drawing/2014/main" id="{263ECBBC-BCB8-BB29-FAA4-71E411E377FF}"/>
              </a:ext>
            </a:extLst>
          </p:cNvPr>
          <p:cNvSpPr>
            <a:spLocks noGrp="1"/>
          </p:cNvSpPr>
          <p:nvPr>
            <p:ph type="body" sz="quarter" idx="35"/>
          </p:nvPr>
        </p:nvSpPr>
        <p:spPr>
          <a:xfrm>
            <a:off x="211002" y="2003367"/>
            <a:ext cx="3043704" cy="1523604"/>
          </a:xfrm>
        </p:spPr>
        <p:txBody>
          <a:bodyPr/>
          <a:lstStyle/>
          <a:p>
            <a:r>
              <a:rPr lang="en-US" sz="2800" cap="all" dirty="0" err="1">
                <a:latin typeface="Calibri"/>
                <a:cs typeface="Calibri"/>
              </a:rPr>
              <a:t>Óhefðbundnar</a:t>
            </a:r>
            <a:r>
              <a:rPr lang="en-US" sz="2800" cap="all" dirty="0">
                <a:latin typeface="Calibri"/>
                <a:cs typeface="Calibri"/>
              </a:rPr>
              <a:t> </a:t>
            </a:r>
            <a:r>
              <a:rPr lang="en-US" sz="2800" cap="all" dirty="0" err="1">
                <a:latin typeface="Calibri"/>
                <a:cs typeface="Calibri"/>
              </a:rPr>
              <a:t>eignarhalds</a:t>
            </a:r>
            <a:endParaRPr lang="en-US" sz="2800" cap="all" dirty="0">
              <a:latin typeface="Calibri"/>
              <a:cs typeface="Calibri"/>
            </a:endParaRPr>
          </a:p>
          <a:p>
            <a:r>
              <a:rPr lang="en-US" sz="2800" cap="all" dirty="0" err="1">
                <a:latin typeface="Calibri"/>
                <a:cs typeface="Calibri"/>
              </a:rPr>
              <a:t>gerðir</a:t>
            </a:r>
            <a:r>
              <a:rPr lang="en-US" sz="2800" cap="all" dirty="0">
                <a:latin typeface="Calibri"/>
                <a:cs typeface="Calibri"/>
              </a:rPr>
              <a:t> í Epic Stays</a:t>
            </a:r>
          </a:p>
        </p:txBody>
      </p:sp>
      <p:sp>
        <p:nvSpPr>
          <p:cNvPr id="28" name="TextBox 27">
            <a:extLst>
              <a:ext uri="{FF2B5EF4-FFF2-40B4-BE49-F238E27FC236}">
                <a16:creationId xmlns:a16="http://schemas.microsoft.com/office/drawing/2014/main" id="{AABF5669-2990-0A0E-146C-4E04F2138265}"/>
              </a:ext>
            </a:extLst>
          </p:cNvPr>
          <p:cNvSpPr txBox="1"/>
          <p:nvPr/>
        </p:nvSpPr>
        <p:spPr>
          <a:xfrm>
            <a:off x="449039" y="6448374"/>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myndatexta</a:t>
            </a:r>
          </a:p>
        </p:txBody>
      </p:sp>
      <p:pic>
        <p:nvPicPr>
          <p:cNvPr id="7" name="Picture Placeholder 6">
            <a:extLst>
              <a:ext uri="{FF2B5EF4-FFF2-40B4-BE49-F238E27FC236}">
                <a16:creationId xmlns:a16="http://schemas.microsoft.com/office/drawing/2014/main" id="{9C432347-D82D-4763-81B1-91BB59376E2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797401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7850E-F642-3786-3B7D-08E169634E76}"/>
            </a:ext>
          </a:extLst>
        </p:cNvPr>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1F4F287B-46A9-7ED5-05AE-FADDA89525E9}"/>
              </a:ext>
            </a:extLst>
          </p:cNvPr>
          <p:cNvPicPr>
            <a:picLocks noGrp="1" noChangeAspect="1"/>
          </p:cNvPicPr>
          <p:nvPr>
            <p:ph type="pic" sz="quarter" idx="73"/>
          </p:nvPr>
        </p:nvPicPr>
        <p:blipFill>
          <a:blip r:embed="rId2">
            <a:extLst>
              <a:ext uri="{28A0092B-C50C-407E-A947-70E740481C1C}">
                <a14:useLocalDpi xmlns:a14="http://schemas.microsoft.com/office/drawing/2010/main" val="0"/>
              </a:ext>
            </a:extLst>
          </a:blip>
          <a:srcRect/>
          <a:stretch/>
        </p:blipFill>
        <p:spPr/>
      </p:pic>
      <p:sp>
        <p:nvSpPr>
          <p:cNvPr id="3" name="Text Placeholder 2">
            <a:extLst>
              <a:ext uri="{FF2B5EF4-FFF2-40B4-BE49-F238E27FC236}">
                <a16:creationId xmlns:a16="http://schemas.microsoft.com/office/drawing/2014/main" id="{246EBDB3-C42E-6CED-E582-C401687426AB}"/>
              </a:ext>
            </a:extLst>
          </p:cNvPr>
          <p:cNvSpPr>
            <a:spLocks noGrp="1"/>
          </p:cNvSpPr>
          <p:nvPr>
            <p:ph type="body" sz="quarter" idx="42"/>
          </p:nvPr>
        </p:nvSpPr>
        <p:spPr/>
        <p:txBody>
          <a:bodyPr/>
          <a:lstStyle/>
          <a:p>
            <a:pPr marL="0" indent="0" defTabSz="777514" rtl="0" eaLnBrk="1" latinLnBrk="0" hangingPunct="1">
              <a:lnSpc>
                <a:spcPct val="100000"/>
              </a:lnSpc>
              <a:spcBef>
                <a:spcPts val="0"/>
              </a:spcBef>
              <a:buFont typeface="Arial" panose="020B0604020202020204" pitchFamily="34" charset="0"/>
              <a:buNone/>
            </a:pPr>
            <a:r>
              <a:rPr lang="en-GB"/>
              <a:t>Írland</a:t>
            </a:r>
          </a:p>
        </p:txBody>
      </p:sp>
      <p:pic>
        <p:nvPicPr>
          <p:cNvPr id="24" name="Picture Placeholder 23">
            <a:extLst>
              <a:ext uri="{FF2B5EF4-FFF2-40B4-BE49-F238E27FC236}">
                <a16:creationId xmlns:a16="http://schemas.microsoft.com/office/drawing/2014/main" id="{51BE74EB-274B-377A-3544-69326807136B}"/>
              </a:ext>
            </a:extLst>
          </p:cNvPr>
          <p:cNvPicPr>
            <a:picLocks noGrp="1" noChangeAspect="1"/>
          </p:cNvPicPr>
          <p:nvPr>
            <p:ph type="pic" sz="quarter" idx="74"/>
          </p:nvPr>
        </p:nvPicPr>
        <p:blipFill>
          <a:blip r:embed="rId3">
            <a:extLst>
              <a:ext uri="{28A0092B-C50C-407E-A947-70E740481C1C}">
                <a14:useLocalDpi xmlns:a14="http://schemas.microsoft.com/office/drawing/2010/main" val="0"/>
              </a:ext>
            </a:extLst>
          </a:blip>
          <a:srcRect/>
          <a:stretch/>
        </p:blipFill>
        <p:spPr/>
      </p:pic>
      <p:pic>
        <p:nvPicPr>
          <p:cNvPr id="22" name="Picture Placeholder 21">
            <a:extLst>
              <a:ext uri="{FF2B5EF4-FFF2-40B4-BE49-F238E27FC236}">
                <a16:creationId xmlns:a16="http://schemas.microsoft.com/office/drawing/2014/main" id="{97F51892-335B-4EB1-A7DD-747689AD8C6E}"/>
              </a:ext>
            </a:extLst>
          </p:cNvPr>
          <p:cNvPicPr>
            <a:picLocks noGrp="1" noChangeAspect="1"/>
          </p:cNvPicPr>
          <p:nvPr>
            <p:ph type="pic" sz="quarter" idx="75"/>
          </p:nvPr>
        </p:nvPicPr>
        <p:blipFill>
          <a:blip r:embed="rId4">
            <a:extLst>
              <a:ext uri="{28A0092B-C50C-407E-A947-70E740481C1C}">
                <a14:useLocalDpi xmlns:a14="http://schemas.microsoft.com/office/drawing/2010/main" val="0"/>
              </a:ext>
            </a:extLst>
          </a:blip>
          <a:srcRect/>
          <a:stretch/>
        </p:blipFill>
        <p:spPr/>
      </p:pic>
      <p:pic>
        <p:nvPicPr>
          <p:cNvPr id="18" name="Picture Placeholder 17">
            <a:extLst>
              <a:ext uri="{FF2B5EF4-FFF2-40B4-BE49-F238E27FC236}">
                <a16:creationId xmlns:a16="http://schemas.microsoft.com/office/drawing/2014/main" id="{91BBB758-AF8F-6062-BF62-9E64076A926B}"/>
              </a:ext>
            </a:extLst>
          </p:cNvPr>
          <p:cNvPicPr>
            <a:picLocks noGrp="1" noChangeAspect="1"/>
          </p:cNvPicPr>
          <p:nvPr>
            <p:ph type="pic" sz="quarter" idx="76"/>
          </p:nvPr>
        </p:nvPicPr>
        <p:blipFill>
          <a:blip r:embed="rId5">
            <a:extLst>
              <a:ext uri="{28A0092B-C50C-407E-A947-70E740481C1C}">
                <a14:useLocalDpi xmlns:a14="http://schemas.microsoft.com/office/drawing/2010/main" val="0"/>
              </a:ext>
            </a:extLst>
          </a:blip>
          <a:srcRect/>
          <a:stretch/>
        </p:blipFill>
        <p:spPr/>
      </p:pic>
      <p:sp>
        <p:nvSpPr>
          <p:cNvPr id="13" name="Text Placeholder 12">
            <a:extLst>
              <a:ext uri="{FF2B5EF4-FFF2-40B4-BE49-F238E27FC236}">
                <a16:creationId xmlns:a16="http://schemas.microsoft.com/office/drawing/2014/main" id="{41356FE9-3352-EA28-821E-18AAB779165E}"/>
              </a:ext>
            </a:extLst>
          </p:cNvPr>
          <p:cNvSpPr>
            <a:spLocks noGrp="1"/>
          </p:cNvSpPr>
          <p:nvPr>
            <p:ph type="body" sz="quarter" idx="65"/>
          </p:nvPr>
        </p:nvSpPr>
        <p:spPr/>
        <p:txBody>
          <a:bodyPr/>
          <a:lstStyle/>
          <a:p>
            <a:r>
              <a:rPr lang="en-GB"/>
              <a:t>Mynd: </a:t>
            </a:r>
            <a:r>
              <a:rPr lang="en-US"/>
              <a:t>The Hidden Haven, Cork, Írland</a:t>
            </a:r>
            <a:endParaRPr lang="en-GB"/>
          </a:p>
        </p:txBody>
      </p:sp>
      <p:pic>
        <p:nvPicPr>
          <p:cNvPr id="4" name="Picture 3">
            <a:extLst>
              <a:ext uri="{FF2B5EF4-FFF2-40B4-BE49-F238E27FC236}">
                <a16:creationId xmlns:a16="http://schemas.microsoft.com/office/drawing/2014/main" id="{65F66BBC-4E78-B0C5-76B5-538E6F03E7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61596" y="2945192"/>
            <a:ext cx="614643" cy="368786"/>
          </a:xfrm>
          <a:prstGeom prst="rect">
            <a:avLst/>
          </a:prstGeom>
        </p:spPr>
      </p:pic>
    </p:spTree>
    <p:extLst>
      <p:ext uri="{BB962C8B-B14F-4D97-AF65-F5344CB8AC3E}">
        <p14:creationId xmlns:p14="http://schemas.microsoft.com/office/powerpoint/2010/main" val="40781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5A25D-440B-93C6-51B9-C1D34BF35FE2}"/>
            </a:ext>
          </a:extLst>
        </p:cNvPr>
        <p:cNvGrpSpPr/>
        <p:nvPr/>
      </p:nvGrpSpPr>
      <p:grpSpPr>
        <a:xfrm>
          <a:off x="0" y="0"/>
          <a:ext cx="0" cy="0"/>
          <a:chOff x="0" y="0"/>
          <a:chExt cx="0" cy="0"/>
        </a:xfrm>
      </p:grpSpPr>
      <p:sp>
        <p:nvSpPr>
          <p:cNvPr id="2" name="Graphic 27">
            <a:extLst>
              <a:ext uri="{FF2B5EF4-FFF2-40B4-BE49-F238E27FC236}">
                <a16:creationId xmlns:a16="http://schemas.microsoft.com/office/drawing/2014/main" id="{C05C407D-F246-7FB0-0A63-0635F34DC232}"/>
              </a:ext>
            </a:extLst>
          </p:cNvPr>
          <p:cNvSpPr/>
          <p:nvPr/>
        </p:nvSpPr>
        <p:spPr>
          <a:xfrm>
            <a:off x="117822" y="4762502"/>
            <a:ext cx="1421235" cy="3538158"/>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B5AC90"/>
          </a:solidFill>
          <a:ln w="3349" cap="flat">
            <a:noFill/>
            <a:prstDash val="solid"/>
            <a:miter/>
          </a:ln>
        </p:spPr>
        <p:txBody>
          <a:bodyPr rtlCol="0" anchor="ctr"/>
          <a:lstStyle/>
          <a:p>
            <a:endParaRPr lang="en-GB"/>
          </a:p>
        </p:txBody>
      </p:sp>
      <p:sp>
        <p:nvSpPr>
          <p:cNvPr id="3" name="Text Placeholder 2">
            <a:extLst>
              <a:ext uri="{FF2B5EF4-FFF2-40B4-BE49-F238E27FC236}">
                <a16:creationId xmlns:a16="http://schemas.microsoft.com/office/drawing/2014/main" id="{7490AE5D-D19E-5C58-4067-8A98FCB1ABF5}"/>
              </a:ext>
            </a:extLst>
          </p:cNvPr>
          <p:cNvSpPr>
            <a:spLocks noGrp="1"/>
          </p:cNvSpPr>
          <p:nvPr>
            <p:ph type="body" sz="quarter" idx="66"/>
          </p:nvPr>
        </p:nvSpPr>
        <p:spPr/>
        <p:txBody>
          <a:bodyPr/>
          <a:lstStyle/>
          <a:p>
            <a:r>
              <a:rPr lang="en-GB"/>
              <a:t>Ljósmynd: </a:t>
            </a:r>
            <a:r>
              <a:rPr lang="it-IT"/>
              <a:t>Ireland West Farm Stay</a:t>
            </a:r>
            <a:endParaRPr lang="en-GB"/>
          </a:p>
        </p:txBody>
      </p:sp>
      <p:pic>
        <p:nvPicPr>
          <p:cNvPr id="7" name="Picture Placeholder 6">
            <a:extLst>
              <a:ext uri="{FF2B5EF4-FFF2-40B4-BE49-F238E27FC236}">
                <a16:creationId xmlns:a16="http://schemas.microsoft.com/office/drawing/2014/main" id="{42A30ABA-ADDA-4C35-92FD-2E68D69D62CD}"/>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a:stretch>
            <a:fillRect/>
          </a:stretch>
        </p:blipFill>
        <p:spPr/>
      </p:pic>
      <p:sp>
        <p:nvSpPr>
          <p:cNvPr id="11" name="Text Placeholder 27">
            <a:extLst>
              <a:ext uri="{FF2B5EF4-FFF2-40B4-BE49-F238E27FC236}">
                <a16:creationId xmlns:a16="http://schemas.microsoft.com/office/drawing/2014/main" id="{B814487D-9CDB-FA7B-8001-AAAE3D0C1748}"/>
              </a:ext>
            </a:extLst>
          </p:cNvPr>
          <p:cNvSpPr>
            <a:spLocks noGrp="1"/>
          </p:cNvSpPr>
          <p:nvPr>
            <p:ph type="body" sz="quarter" idx="14"/>
          </p:nvPr>
        </p:nvSpPr>
        <p:spPr>
          <a:xfrm>
            <a:off x="-147702" y="584607"/>
            <a:ext cx="1952282" cy="1564946"/>
          </a:xfrm>
        </p:spPr>
        <p:txBody>
          <a:bodyPr/>
          <a:lstStyle/>
          <a:p>
            <a:r>
              <a:rPr lang="en-US"/>
              <a:t>04</a:t>
            </a:r>
          </a:p>
        </p:txBody>
      </p:sp>
      <p:sp>
        <p:nvSpPr>
          <p:cNvPr id="12" name="Text Placeholder 28">
            <a:extLst>
              <a:ext uri="{FF2B5EF4-FFF2-40B4-BE49-F238E27FC236}">
                <a16:creationId xmlns:a16="http://schemas.microsoft.com/office/drawing/2014/main" id="{3F38D16D-5F97-ABE6-57CC-89B57E4E42AF}"/>
              </a:ext>
            </a:extLst>
          </p:cNvPr>
          <p:cNvSpPr>
            <a:spLocks noGrp="1"/>
          </p:cNvSpPr>
          <p:nvPr>
            <p:ph type="body" sz="quarter" idx="15"/>
          </p:nvPr>
        </p:nvSpPr>
        <p:spPr>
          <a:xfrm>
            <a:off x="993849" y="2574169"/>
            <a:ext cx="4626591" cy="2002900"/>
          </a:xfrm>
        </p:spPr>
        <p:txBody>
          <a:bodyPr/>
          <a:lstStyle/>
          <a:p>
            <a:r>
              <a:rPr lang="en-US" sz="3200" b="1" dirty="0" err="1"/>
              <a:t>Umhverfisvænar</a:t>
            </a:r>
            <a:r>
              <a:rPr lang="en-US" sz="3200" b="1" dirty="0"/>
              <a:t> </a:t>
            </a:r>
            <a:r>
              <a:rPr lang="en-US" sz="3200" b="1" dirty="0" err="1"/>
              <a:t>og</a:t>
            </a:r>
            <a:r>
              <a:rPr lang="en-US" sz="3200" b="1" dirty="0"/>
              <a:t> </a:t>
            </a:r>
            <a:r>
              <a:rPr lang="en-US" sz="3200" b="1" dirty="0" err="1"/>
              <a:t>umhverfislega</a:t>
            </a:r>
            <a:r>
              <a:rPr lang="en-US" sz="3200" b="1" dirty="0"/>
              <a:t> </a:t>
            </a:r>
            <a:r>
              <a:rPr lang="en-US" sz="3200" b="1" dirty="0" err="1"/>
              <a:t>sjálfbærar</a:t>
            </a:r>
            <a:r>
              <a:rPr lang="en-US" sz="3200" b="1" dirty="0"/>
              <a:t> </a:t>
            </a:r>
            <a:r>
              <a:rPr lang="en-US" sz="3200" b="1" dirty="0" err="1"/>
              <a:t>lausnir</a:t>
            </a:r>
            <a:r>
              <a:rPr lang="en-US" sz="3200" b="1" dirty="0"/>
              <a:t> </a:t>
            </a:r>
            <a:r>
              <a:rPr lang="en-US" sz="3200" b="1" dirty="0" err="1"/>
              <a:t>fyrir</a:t>
            </a:r>
            <a:r>
              <a:rPr lang="en-US" sz="3200" b="1" dirty="0"/>
              <a:t> </a:t>
            </a:r>
            <a:r>
              <a:rPr lang="en-US" sz="3200" b="1" dirty="0" err="1"/>
              <a:t>gistingu</a:t>
            </a:r>
            <a:r>
              <a:rPr lang="en-US" sz="3200" b="1" dirty="0"/>
              <a:t> í </a:t>
            </a:r>
            <a:r>
              <a:rPr lang="en-US" sz="3200" b="1" dirty="0" err="1"/>
              <a:t>ferðaþjónustu</a:t>
            </a:r>
            <a:endParaRPr lang="en-US" sz="3200" b="1" dirty="0"/>
          </a:p>
        </p:txBody>
      </p:sp>
      <p:sp>
        <p:nvSpPr>
          <p:cNvPr id="14" name="Text Placeholder 28">
            <a:extLst>
              <a:ext uri="{FF2B5EF4-FFF2-40B4-BE49-F238E27FC236}">
                <a16:creationId xmlns:a16="http://schemas.microsoft.com/office/drawing/2014/main" id="{B46F313D-D305-BC4C-3E4D-031410A0091B}"/>
              </a:ext>
            </a:extLst>
          </p:cNvPr>
          <p:cNvSpPr txBox="1">
            <a:spLocks/>
          </p:cNvSpPr>
          <p:nvPr/>
        </p:nvSpPr>
        <p:spPr>
          <a:xfrm>
            <a:off x="2235199" y="1383428"/>
            <a:ext cx="3793455" cy="2002900"/>
          </a:xfrm>
          <a:prstGeom prst="rect">
            <a:avLst/>
          </a:prstGeom>
        </p:spPr>
        <p:txBody>
          <a:bodyPr vert="horz" lIns="91440" tIns="45720" rIns="91440" bIns="45720" rtlCol="0">
            <a:noAutofit/>
          </a:bodyPr>
          <a:lstStyle>
            <a:lvl1pPr marL="0" indent="0" algn="l" defTabSz="777514" rtl="0" eaLnBrk="1" latinLnBrk="0" hangingPunct="1">
              <a:lnSpc>
                <a:spcPct val="90000"/>
              </a:lnSpc>
              <a:spcBef>
                <a:spcPts val="850"/>
              </a:spcBef>
              <a:buFont typeface="Arial" panose="020B0604020202020204" pitchFamily="34" charset="0"/>
              <a:buNone/>
              <a:defRPr sz="3600" b="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5400" b="1" cap="all" dirty="0" err="1"/>
              <a:t>dæmi</a:t>
            </a:r>
            <a:endParaRPr lang="en-US" sz="5400" b="1" cap="all" dirty="0"/>
          </a:p>
        </p:txBody>
      </p:sp>
    </p:spTree>
    <p:extLst>
      <p:ext uri="{BB962C8B-B14F-4D97-AF65-F5344CB8AC3E}">
        <p14:creationId xmlns:p14="http://schemas.microsoft.com/office/powerpoint/2010/main" val="495718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5E4F4-4E1B-F248-B63C-1DE160CFDDC6}"/>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6E1205A9-B4CC-719B-9516-6692D26AC518}"/>
              </a:ext>
            </a:extLst>
          </p:cNvPr>
          <p:cNvSpPr>
            <a:spLocks noGrp="1"/>
          </p:cNvSpPr>
          <p:nvPr>
            <p:ph type="body" sz="quarter" idx="32"/>
          </p:nvPr>
        </p:nvSpPr>
        <p:spPr>
          <a:xfrm>
            <a:off x="634481" y="3594101"/>
            <a:ext cx="6541269" cy="5710724"/>
          </a:xfrm>
        </p:spPr>
        <p:txBody>
          <a:bodyPr numCol="1"/>
          <a:lstStyle/>
          <a:p>
            <a:pPr>
              <a:lnSpc>
                <a:spcPct val="100000"/>
              </a:lnSpc>
            </a:pPr>
            <a:r>
              <a:rPr lang="en-IE" sz="1400" dirty="0" err="1">
                <a:solidFill>
                  <a:schemeClr val="tx1">
                    <a:lumMod val="75000"/>
                    <a:lumOff val="25000"/>
                  </a:schemeClr>
                </a:solidFill>
              </a:rPr>
              <a:t>Þetta</a:t>
            </a:r>
            <a:r>
              <a:rPr lang="en-IE" sz="1400" dirty="0">
                <a:solidFill>
                  <a:schemeClr val="tx1">
                    <a:lumMod val="75000"/>
                    <a:lumOff val="25000"/>
                  </a:schemeClr>
                </a:solidFill>
              </a:rPr>
              <a:t> </a:t>
            </a:r>
            <a:r>
              <a:rPr lang="en-IE" sz="1400" dirty="0" err="1">
                <a:solidFill>
                  <a:schemeClr val="tx1">
                    <a:lumMod val="75000"/>
                    <a:lumOff val="25000"/>
                  </a:schemeClr>
                </a:solidFill>
              </a:rPr>
              <a:t>rit</a:t>
            </a:r>
            <a:r>
              <a:rPr lang="en-IE" sz="1400" dirty="0">
                <a:solidFill>
                  <a:schemeClr val="tx1">
                    <a:lumMod val="75000"/>
                    <a:lumOff val="25000"/>
                  </a:schemeClr>
                </a:solidFill>
              </a:rPr>
              <a:t> </a:t>
            </a:r>
            <a:r>
              <a:rPr lang="en-IE" sz="1400" dirty="0" err="1">
                <a:solidFill>
                  <a:schemeClr val="tx1">
                    <a:lumMod val="75000"/>
                    <a:lumOff val="25000"/>
                  </a:schemeClr>
                </a:solidFill>
              </a:rPr>
              <a:t>sýnir</a:t>
            </a:r>
            <a:r>
              <a:rPr lang="en-IE" sz="1400" dirty="0">
                <a:solidFill>
                  <a:schemeClr val="tx1">
                    <a:lumMod val="75000"/>
                    <a:lumOff val="25000"/>
                  </a:schemeClr>
                </a:solidFill>
              </a:rPr>
              <a:t> </a:t>
            </a:r>
            <a:r>
              <a:rPr lang="en-IE" sz="1400" dirty="0" err="1">
                <a:solidFill>
                  <a:schemeClr val="tx1">
                    <a:lumMod val="75000"/>
                    <a:lumOff val="25000"/>
                  </a:schemeClr>
                </a:solidFill>
              </a:rPr>
              <a:t>dæmi</a:t>
            </a:r>
            <a:r>
              <a:rPr lang="en-IE" sz="1400" dirty="0">
                <a:solidFill>
                  <a:schemeClr val="tx1">
                    <a:lumMod val="75000"/>
                    <a:lumOff val="25000"/>
                  </a:schemeClr>
                </a:solidFill>
              </a:rPr>
              <a:t> um </a:t>
            </a:r>
            <a:r>
              <a:rPr lang="en-IE" sz="1400" dirty="0" err="1">
                <a:solidFill>
                  <a:schemeClr val="tx1">
                    <a:lumMod val="75000"/>
                    <a:lumOff val="25000"/>
                  </a:schemeClr>
                </a:solidFill>
              </a:rPr>
              <a:t>eignir</a:t>
            </a:r>
            <a:r>
              <a:rPr lang="en-IE" sz="1400" dirty="0">
                <a:solidFill>
                  <a:schemeClr val="tx1">
                    <a:lumMod val="75000"/>
                    <a:lumOff val="25000"/>
                  </a:schemeClr>
                </a:solidFill>
              </a:rPr>
              <a:t> um alla </a:t>
            </a:r>
            <a:r>
              <a:rPr lang="en-IE" sz="1400" dirty="0" err="1">
                <a:solidFill>
                  <a:schemeClr val="tx1">
                    <a:lumMod val="75000"/>
                    <a:lumOff val="25000"/>
                  </a:schemeClr>
                </a:solidFill>
              </a:rPr>
              <a:t>Evrópu</a:t>
            </a:r>
            <a:r>
              <a:rPr lang="en-IE" sz="1400" dirty="0">
                <a:solidFill>
                  <a:schemeClr val="tx1">
                    <a:lumMod val="75000"/>
                    <a:lumOff val="25000"/>
                  </a:schemeClr>
                </a:solidFill>
              </a:rPr>
              <a:t>. </a:t>
            </a:r>
            <a:r>
              <a:rPr lang="en-IE" sz="1400" dirty="0" err="1">
                <a:solidFill>
                  <a:schemeClr val="tx1">
                    <a:lumMod val="75000"/>
                    <a:lumOff val="25000"/>
                  </a:schemeClr>
                </a:solidFill>
              </a:rPr>
              <a:t>Markmiðið</a:t>
            </a:r>
            <a:r>
              <a:rPr lang="en-IE" sz="1400" dirty="0">
                <a:solidFill>
                  <a:schemeClr val="tx1">
                    <a:lumMod val="75000"/>
                    <a:lumOff val="25000"/>
                  </a:schemeClr>
                </a:solidFill>
              </a:rPr>
              <a:t> er </a:t>
            </a:r>
            <a:r>
              <a:rPr lang="en-IE" sz="1400" dirty="0" err="1">
                <a:solidFill>
                  <a:schemeClr val="tx1">
                    <a:lumMod val="75000"/>
                    <a:lumOff val="25000"/>
                  </a:schemeClr>
                </a:solidFill>
              </a:rPr>
              <a:t>að</a:t>
            </a:r>
            <a:r>
              <a:rPr lang="en-IE" sz="1400" dirty="0">
                <a:solidFill>
                  <a:schemeClr val="tx1">
                    <a:lumMod val="75000"/>
                    <a:lumOff val="25000"/>
                  </a:schemeClr>
                </a:solidFill>
              </a:rPr>
              <a:t> </a:t>
            </a:r>
            <a:r>
              <a:rPr lang="en-IE" sz="1400" dirty="0" err="1">
                <a:solidFill>
                  <a:schemeClr val="tx1">
                    <a:lumMod val="75000"/>
                    <a:lumOff val="25000"/>
                  </a:schemeClr>
                </a:solidFill>
              </a:rPr>
              <a:t>veita</a:t>
            </a:r>
            <a:r>
              <a:rPr lang="en-IE" sz="1400" dirty="0">
                <a:solidFill>
                  <a:schemeClr val="tx1">
                    <a:lumMod val="75000"/>
                    <a:lumOff val="25000"/>
                  </a:schemeClr>
                </a:solidFill>
              </a:rPr>
              <a:t> </a:t>
            </a:r>
            <a:r>
              <a:rPr lang="en-IE" sz="1400" dirty="0" err="1">
                <a:solidFill>
                  <a:schemeClr val="tx1">
                    <a:lumMod val="75000"/>
                    <a:lumOff val="25000"/>
                  </a:schemeClr>
                </a:solidFill>
              </a:rPr>
              <a:t>þér</a:t>
            </a:r>
            <a:r>
              <a:rPr lang="en-IE" sz="1400" dirty="0">
                <a:solidFill>
                  <a:schemeClr val="tx1">
                    <a:lumMod val="75000"/>
                    <a:lumOff val="25000"/>
                  </a:schemeClr>
                </a:solidFill>
              </a:rPr>
              <a:t> </a:t>
            </a:r>
            <a:r>
              <a:rPr lang="en-IE" sz="1400" dirty="0" err="1">
                <a:solidFill>
                  <a:schemeClr val="tx1">
                    <a:lumMod val="75000"/>
                    <a:lumOff val="25000"/>
                  </a:schemeClr>
                </a:solidFill>
              </a:rPr>
              <a:t>og</a:t>
            </a:r>
            <a:r>
              <a:rPr lang="en-IE" sz="1400" dirty="0">
                <a:solidFill>
                  <a:schemeClr val="tx1">
                    <a:lumMod val="75000"/>
                    <a:lumOff val="25000"/>
                  </a:schemeClr>
                </a:solidFill>
              </a:rPr>
              <a:t> </a:t>
            </a:r>
            <a:r>
              <a:rPr lang="en-IE" sz="1400" dirty="0" err="1">
                <a:solidFill>
                  <a:schemeClr val="tx1">
                    <a:lumMod val="75000"/>
                    <a:lumOff val="25000"/>
                  </a:schemeClr>
                </a:solidFill>
              </a:rPr>
              <a:t>samfélögum</a:t>
            </a:r>
            <a:r>
              <a:rPr lang="en-IE" sz="1400" dirty="0">
                <a:solidFill>
                  <a:schemeClr val="tx1">
                    <a:lumMod val="75000"/>
                    <a:lumOff val="25000"/>
                  </a:schemeClr>
                </a:solidFill>
              </a:rPr>
              <a:t> </a:t>
            </a:r>
            <a:r>
              <a:rPr lang="en-IE" sz="1400" dirty="0" err="1">
                <a:solidFill>
                  <a:schemeClr val="tx1">
                    <a:lumMod val="75000"/>
                    <a:lumOff val="25000"/>
                  </a:schemeClr>
                </a:solidFill>
              </a:rPr>
              <a:t>þínum</a:t>
            </a:r>
            <a:r>
              <a:rPr lang="en-IE" sz="1400" dirty="0">
                <a:solidFill>
                  <a:schemeClr val="tx1">
                    <a:lumMod val="75000"/>
                    <a:lumOff val="25000"/>
                  </a:schemeClr>
                </a:solidFill>
              </a:rPr>
              <a:t> </a:t>
            </a:r>
            <a:r>
              <a:rPr lang="en-IE" sz="1400" dirty="0" err="1">
                <a:solidFill>
                  <a:schemeClr val="tx1">
                    <a:lumMod val="75000"/>
                    <a:lumOff val="25000"/>
                  </a:schemeClr>
                </a:solidFill>
              </a:rPr>
              <a:t>innblástur</a:t>
            </a:r>
            <a:r>
              <a:rPr lang="en-IE" sz="1400" dirty="0">
                <a:solidFill>
                  <a:schemeClr val="tx1">
                    <a:lumMod val="75000"/>
                    <a:lumOff val="25000"/>
                  </a:schemeClr>
                </a:solidFill>
              </a:rPr>
              <a:t> um </a:t>
            </a:r>
            <a:r>
              <a:rPr lang="en-IE" sz="1400" dirty="0" err="1">
                <a:solidFill>
                  <a:schemeClr val="tx1">
                    <a:lumMod val="75000"/>
                    <a:lumOff val="25000"/>
                  </a:schemeClr>
                </a:solidFill>
              </a:rPr>
              <a:t>hvað</a:t>
            </a:r>
            <a:r>
              <a:rPr lang="en-IE" sz="1400" dirty="0">
                <a:solidFill>
                  <a:schemeClr val="tx1">
                    <a:lumMod val="75000"/>
                    <a:lumOff val="25000"/>
                  </a:schemeClr>
                </a:solidFill>
              </a:rPr>
              <a:t> er </a:t>
            </a:r>
            <a:r>
              <a:rPr lang="en-IE" sz="1400" dirty="0" err="1">
                <a:solidFill>
                  <a:schemeClr val="tx1">
                    <a:lumMod val="75000"/>
                    <a:lumOff val="25000"/>
                  </a:schemeClr>
                </a:solidFill>
              </a:rPr>
              <a:t>mögulegt</a:t>
            </a:r>
            <a:r>
              <a:rPr lang="en-IE" sz="1400" dirty="0">
                <a:solidFill>
                  <a:schemeClr val="tx1">
                    <a:lumMod val="75000"/>
                    <a:lumOff val="25000"/>
                  </a:schemeClr>
                </a:solidFill>
              </a:rPr>
              <a:t> í </a:t>
            </a:r>
            <a:r>
              <a:rPr lang="en-IE" sz="1400" dirty="0" err="1">
                <a:solidFill>
                  <a:schemeClr val="tx1">
                    <a:lumMod val="75000"/>
                    <a:lumOff val="25000"/>
                  </a:schemeClr>
                </a:solidFill>
              </a:rPr>
              <a:t>geira</a:t>
            </a:r>
            <a:r>
              <a:rPr lang="en-IE" sz="1400" dirty="0">
                <a:solidFill>
                  <a:schemeClr val="tx1">
                    <a:lumMod val="75000"/>
                    <a:lumOff val="25000"/>
                  </a:schemeClr>
                </a:solidFill>
              </a:rPr>
              <a:t> </a:t>
            </a:r>
            <a:r>
              <a:rPr lang="en-IE" sz="1400" dirty="0" err="1">
                <a:solidFill>
                  <a:schemeClr val="tx1">
                    <a:lumMod val="75000"/>
                    <a:lumOff val="25000"/>
                  </a:schemeClr>
                </a:solidFill>
              </a:rPr>
              <a:t>óhefðbundinna</a:t>
            </a:r>
            <a:r>
              <a:rPr lang="en-IE" sz="1400" dirty="0">
                <a:solidFill>
                  <a:schemeClr val="tx1">
                    <a:lumMod val="75000"/>
                    <a:lumOff val="25000"/>
                  </a:schemeClr>
                </a:solidFill>
              </a:rPr>
              <a:t> </a:t>
            </a:r>
            <a:r>
              <a:rPr lang="en-IE" sz="1400" dirty="0" err="1">
                <a:solidFill>
                  <a:schemeClr val="tx1">
                    <a:lumMod val="75000"/>
                    <a:lumOff val="25000"/>
                  </a:schemeClr>
                </a:solidFill>
              </a:rPr>
              <a:t>gististaða</a:t>
            </a:r>
            <a:r>
              <a:rPr lang="en-IE" sz="1400" dirty="0">
                <a:solidFill>
                  <a:schemeClr val="tx1">
                    <a:lumMod val="75000"/>
                    <a:lumOff val="25000"/>
                  </a:schemeClr>
                </a:solidFill>
              </a:rPr>
              <a:t>. </a:t>
            </a:r>
            <a:r>
              <a:rPr lang="en-US" b="1" dirty="0"/>
              <a:t> Epic Stays Compendium </a:t>
            </a:r>
            <a:r>
              <a:rPr lang="en-US" dirty="0"/>
              <a:t>er </a:t>
            </a:r>
            <a:r>
              <a:rPr lang="en-US" dirty="0" err="1"/>
              <a:t>hannað</a:t>
            </a:r>
            <a:r>
              <a:rPr lang="en-US" dirty="0"/>
              <a:t> </a:t>
            </a:r>
            <a:r>
              <a:rPr lang="en-US" dirty="0" err="1"/>
              <a:t>sem</a:t>
            </a:r>
            <a:r>
              <a:rPr lang="en-US" dirty="0"/>
              <a:t> </a:t>
            </a:r>
            <a:r>
              <a:rPr lang="en-US" dirty="0" err="1"/>
              <a:t>yfirgripsmikið</a:t>
            </a:r>
            <a:r>
              <a:rPr lang="en-US" dirty="0"/>
              <a:t> </a:t>
            </a:r>
            <a:r>
              <a:rPr lang="en-US" dirty="0" err="1"/>
              <a:t>úrræði</a:t>
            </a:r>
            <a:r>
              <a:rPr lang="en-US" dirty="0"/>
              <a:t> </a:t>
            </a:r>
            <a:r>
              <a:rPr lang="en-US" dirty="0" err="1"/>
              <a:t>fyrir</a:t>
            </a:r>
            <a:r>
              <a:rPr lang="en-US" dirty="0"/>
              <a:t> </a:t>
            </a:r>
            <a:r>
              <a:rPr lang="en-US" dirty="0" err="1"/>
              <a:t>ferðaþjónustufólk</a:t>
            </a:r>
            <a:r>
              <a:rPr lang="en-US" dirty="0"/>
              <a:t>, </a:t>
            </a:r>
            <a:r>
              <a:rPr lang="en-US" dirty="0" err="1"/>
              <a:t>stefnumótendur</a:t>
            </a:r>
            <a:r>
              <a:rPr lang="en-US" dirty="0"/>
              <a:t>, </a:t>
            </a:r>
            <a:r>
              <a:rPr lang="en-US" dirty="0" err="1"/>
              <a:t>kennara</a:t>
            </a:r>
            <a:r>
              <a:rPr lang="en-US" dirty="0"/>
              <a:t> í </a:t>
            </a:r>
            <a:r>
              <a:rPr lang="en-US" dirty="0" err="1"/>
              <a:t>starfs</a:t>
            </a:r>
            <a:r>
              <a:rPr lang="en-US" dirty="0"/>
              <a:t>- </a:t>
            </a:r>
            <a:r>
              <a:rPr lang="en-US" dirty="0" err="1"/>
              <a:t>og</a:t>
            </a:r>
            <a:r>
              <a:rPr lang="en-US" dirty="0"/>
              <a:t> </a:t>
            </a:r>
            <a:r>
              <a:rPr lang="en-US" dirty="0" err="1"/>
              <a:t>tækninámi</a:t>
            </a:r>
            <a:r>
              <a:rPr lang="en-US" dirty="0"/>
              <a:t> (VET) </a:t>
            </a:r>
            <a:r>
              <a:rPr lang="en-US" dirty="0" err="1"/>
              <a:t>og</a:t>
            </a:r>
            <a:r>
              <a:rPr lang="en-US" dirty="0"/>
              <a:t> </a:t>
            </a:r>
            <a:r>
              <a:rPr lang="en-US" dirty="0" err="1"/>
              <a:t>lítil</a:t>
            </a:r>
            <a:r>
              <a:rPr lang="en-US" dirty="0"/>
              <a:t> </a:t>
            </a:r>
            <a:r>
              <a:rPr lang="en-US" dirty="0" err="1"/>
              <a:t>og</a:t>
            </a:r>
            <a:r>
              <a:rPr lang="en-US" dirty="0"/>
              <a:t> </a:t>
            </a:r>
            <a:r>
              <a:rPr lang="en-US" dirty="0" err="1"/>
              <a:t>meðalstór</a:t>
            </a:r>
            <a:r>
              <a:rPr lang="en-US" dirty="0"/>
              <a:t> </a:t>
            </a:r>
            <a:r>
              <a:rPr lang="en-US" dirty="0" err="1"/>
              <a:t>fyrirtæki</a:t>
            </a:r>
            <a:r>
              <a:rPr lang="en-US" dirty="0"/>
              <a:t> (SMEs) </a:t>
            </a:r>
            <a:r>
              <a:rPr lang="en-US" dirty="0" err="1"/>
              <a:t>sem</a:t>
            </a:r>
            <a:r>
              <a:rPr lang="en-US" dirty="0"/>
              <a:t> </a:t>
            </a:r>
            <a:r>
              <a:rPr lang="en-US" dirty="0" err="1"/>
              <a:t>hafa</a:t>
            </a:r>
            <a:r>
              <a:rPr lang="en-US" dirty="0"/>
              <a:t> </a:t>
            </a:r>
            <a:r>
              <a:rPr lang="en-US" dirty="0" err="1"/>
              <a:t>áhuga</a:t>
            </a:r>
            <a:r>
              <a:rPr lang="en-US" dirty="0"/>
              <a:t> á </a:t>
            </a:r>
            <a:r>
              <a:rPr lang="en-US" dirty="0" err="1"/>
              <a:t>sjálfbærum</a:t>
            </a:r>
            <a:r>
              <a:rPr lang="en-US" dirty="0"/>
              <a:t> </a:t>
            </a:r>
            <a:r>
              <a:rPr lang="en-US" dirty="0" err="1"/>
              <a:t>og</a:t>
            </a:r>
            <a:r>
              <a:rPr lang="en-US" dirty="0"/>
              <a:t> </a:t>
            </a:r>
            <a:r>
              <a:rPr lang="en-US" dirty="0" err="1"/>
              <a:t>nýstárlegum</a:t>
            </a:r>
            <a:r>
              <a:rPr lang="en-US" dirty="0"/>
              <a:t> </a:t>
            </a:r>
            <a:r>
              <a:rPr lang="en-US" dirty="0" err="1"/>
              <a:t>gistilíkönum</a:t>
            </a:r>
            <a:r>
              <a:rPr lang="en-US" dirty="0"/>
              <a:t>. Til </a:t>
            </a:r>
            <a:r>
              <a:rPr lang="en-US" dirty="0" err="1"/>
              <a:t>að</a:t>
            </a:r>
            <a:r>
              <a:rPr lang="en-US" dirty="0"/>
              <a:t> </a:t>
            </a:r>
            <a:r>
              <a:rPr lang="en-US" dirty="0" err="1"/>
              <a:t>nýta</a:t>
            </a:r>
            <a:r>
              <a:rPr lang="en-US" dirty="0"/>
              <a:t> </a:t>
            </a:r>
            <a:r>
              <a:rPr lang="en-US" dirty="0" err="1"/>
              <a:t>þessa</a:t>
            </a:r>
            <a:r>
              <a:rPr lang="en-US" dirty="0"/>
              <a:t> </a:t>
            </a:r>
            <a:r>
              <a:rPr lang="en-US" dirty="0" err="1"/>
              <a:t>leiðbeiningu</a:t>
            </a:r>
            <a:r>
              <a:rPr lang="en-US" dirty="0"/>
              <a:t> </a:t>
            </a:r>
            <a:r>
              <a:rPr lang="en-US" dirty="0" err="1"/>
              <a:t>sem</a:t>
            </a:r>
            <a:r>
              <a:rPr lang="en-US" dirty="0"/>
              <a:t> best </a:t>
            </a:r>
            <a:r>
              <a:rPr lang="en-US" dirty="0" err="1"/>
              <a:t>skaltu</a:t>
            </a:r>
            <a:r>
              <a:rPr lang="en-US" dirty="0"/>
              <a:t> </a:t>
            </a:r>
            <a:r>
              <a:rPr lang="en-US" dirty="0" err="1"/>
              <a:t>byrja</a:t>
            </a:r>
            <a:r>
              <a:rPr lang="en-US" dirty="0"/>
              <a:t> á </a:t>
            </a:r>
            <a:r>
              <a:rPr lang="en-US" dirty="0" err="1"/>
              <a:t>því</a:t>
            </a:r>
            <a:r>
              <a:rPr lang="en-US" dirty="0"/>
              <a:t> </a:t>
            </a:r>
            <a:r>
              <a:rPr lang="en-US" dirty="0" err="1"/>
              <a:t>að</a:t>
            </a:r>
            <a:r>
              <a:rPr lang="en-US" dirty="0"/>
              <a:t> </a:t>
            </a:r>
            <a:r>
              <a:rPr lang="en-US" dirty="0" err="1"/>
              <a:t>kynna</a:t>
            </a:r>
            <a:r>
              <a:rPr lang="en-US" dirty="0"/>
              <a:t> </a:t>
            </a:r>
            <a:r>
              <a:rPr lang="en-US" dirty="0" err="1"/>
              <a:t>þér</a:t>
            </a:r>
            <a:r>
              <a:rPr lang="en-US" dirty="0"/>
              <a:t> </a:t>
            </a:r>
            <a:r>
              <a:rPr lang="en-US" dirty="0" err="1"/>
              <a:t>helstu</a:t>
            </a:r>
            <a:r>
              <a:rPr lang="en-US" dirty="0"/>
              <a:t> </a:t>
            </a:r>
            <a:r>
              <a:rPr lang="en-US" dirty="0" err="1"/>
              <a:t>kafla</a:t>
            </a:r>
            <a:r>
              <a:rPr lang="en-US" dirty="0"/>
              <a:t> </a:t>
            </a:r>
            <a:r>
              <a:rPr lang="en-US" dirty="0" err="1"/>
              <a:t>safngripsins</a:t>
            </a:r>
            <a:r>
              <a:rPr lang="en-US" dirty="0"/>
              <a:t>, </a:t>
            </a:r>
            <a:r>
              <a:rPr lang="en-US" dirty="0" err="1"/>
              <a:t>sem</a:t>
            </a:r>
            <a:r>
              <a:rPr lang="en-US" dirty="0"/>
              <a:t> </a:t>
            </a:r>
            <a:r>
              <a:rPr lang="en-US" dirty="0" err="1"/>
              <a:t>fjalla</a:t>
            </a:r>
            <a:r>
              <a:rPr lang="en-US" dirty="0"/>
              <a:t> um </a:t>
            </a:r>
            <a:r>
              <a:rPr lang="en-US" dirty="0" err="1"/>
              <a:t>mikilvæg</a:t>
            </a:r>
            <a:r>
              <a:rPr lang="en-US" dirty="0"/>
              <a:t> </a:t>
            </a:r>
            <a:r>
              <a:rPr lang="en-US" dirty="0" err="1"/>
              <a:t>áskoranir</a:t>
            </a:r>
            <a:r>
              <a:rPr lang="en-US" dirty="0"/>
              <a:t> í </a:t>
            </a:r>
            <a:r>
              <a:rPr lang="en-US" dirty="0" err="1"/>
              <a:t>ferðaþjónustu</a:t>
            </a:r>
            <a:r>
              <a:rPr lang="en-US" dirty="0"/>
              <a:t>, </a:t>
            </a:r>
            <a:r>
              <a:rPr lang="en-US" dirty="0" err="1"/>
              <a:t>svo</a:t>
            </a:r>
            <a:r>
              <a:rPr lang="en-US" dirty="0"/>
              <a:t> </a:t>
            </a:r>
            <a:r>
              <a:rPr lang="en-US" dirty="0" err="1"/>
              <a:t>sem</a:t>
            </a:r>
            <a:r>
              <a:rPr lang="en-US" dirty="0"/>
              <a:t> </a:t>
            </a:r>
            <a:r>
              <a:rPr lang="en-US" dirty="0" err="1"/>
              <a:t>evrópsku</a:t>
            </a:r>
            <a:r>
              <a:rPr lang="en-US" dirty="0"/>
              <a:t> </a:t>
            </a:r>
            <a:r>
              <a:rPr lang="en-US" dirty="0" err="1"/>
              <a:t>ferðaþjónustukreppuna</a:t>
            </a:r>
            <a:r>
              <a:rPr lang="en-US" dirty="0"/>
              <a:t>, </a:t>
            </a:r>
            <a:r>
              <a:rPr lang="en-US" dirty="0" err="1"/>
              <a:t>loftslagsbreytingar</a:t>
            </a:r>
            <a:r>
              <a:rPr lang="en-US" dirty="0"/>
              <a:t> </a:t>
            </a:r>
            <a:r>
              <a:rPr lang="en-US" dirty="0" err="1"/>
              <a:t>og</a:t>
            </a:r>
            <a:r>
              <a:rPr lang="en-US" dirty="0"/>
              <a:t> </a:t>
            </a:r>
            <a:r>
              <a:rPr lang="en-US" dirty="0" err="1"/>
              <a:t>efnahagslega</a:t>
            </a:r>
            <a:r>
              <a:rPr lang="en-US" dirty="0"/>
              <a:t> </a:t>
            </a:r>
            <a:r>
              <a:rPr lang="en-US" dirty="0" err="1"/>
              <a:t>fjölbreytni</a:t>
            </a:r>
            <a:r>
              <a:rPr lang="en-US" dirty="0"/>
              <a:t> í </a:t>
            </a:r>
            <a:r>
              <a:rPr lang="en-US" dirty="0" err="1"/>
              <a:t>dreifbýli</a:t>
            </a:r>
            <a:r>
              <a:rPr lang="en-US" dirty="0"/>
              <a:t>. </a:t>
            </a:r>
            <a:r>
              <a:rPr lang="en-US" dirty="0" err="1"/>
              <a:t>Hver</a:t>
            </a:r>
            <a:r>
              <a:rPr lang="en-US" dirty="0"/>
              <a:t> </a:t>
            </a:r>
            <a:r>
              <a:rPr lang="en-US" dirty="0" err="1"/>
              <a:t>kafli</a:t>
            </a:r>
            <a:r>
              <a:rPr lang="en-US" dirty="0"/>
              <a:t> </a:t>
            </a:r>
            <a:r>
              <a:rPr lang="en-US" dirty="0" err="1"/>
              <a:t>veitir</a:t>
            </a:r>
            <a:r>
              <a:rPr lang="en-US" dirty="0"/>
              <a:t> </a:t>
            </a:r>
            <a:r>
              <a:rPr lang="en-US" dirty="0" err="1"/>
              <a:t>innsýn</a:t>
            </a:r>
            <a:r>
              <a:rPr lang="en-US" dirty="0"/>
              <a:t>, </a:t>
            </a:r>
            <a:r>
              <a:rPr lang="en-US" dirty="0" err="1"/>
              <a:t>dæmasögur</a:t>
            </a:r>
            <a:r>
              <a:rPr lang="en-US" dirty="0"/>
              <a:t> </a:t>
            </a:r>
            <a:r>
              <a:rPr lang="en-US" dirty="0" err="1"/>
              <a:t>og</a:t>
            </a:r>
            <a:r>
              <a:rPr lang="en-US" dirty="0"/>
              <a:t> </a:t>
            </a:r>
            <a:r>
              <a:rPr lang="en-US" dirty="0" err="1"/>
              <a:t>framkvæmanlegar</a:t>
            </a:r>
            <a:r>
              <a:rPr lang="en-US" dirty="0"/>
              <a:t> </a:t>
            </a:r>
            <a:r>
              <a:rPr lang="en-US" dirty="0" err="1"/>
              <a:t>aðgerðaráætlanir</a:t>
            </a:r>
            <a:r>
              <a:rPr lang="en-US" dirty="0"/>
              <a:t> </a:t>
            </a:r>
            <a:r>
              <a:rPr lang="en-US" dirty="0" err="1"/>
              <a:t>til</a:t>
            </a:r>
            <a:r>
              <a:rPr lang="en-US" dirty="0"/>
              <a:t> </a:t>
            </a:r>
            <a:r>
              <a:rPr lang="en-US" dirty="0" err="1"/>
              <a:t>að</a:t>
            </a:r>
            <a:r>
              <a:rPr lang="en-US" dirty="0"/>
              <a:t> </a:t>
            </a:r>
            <a:r>
              <a:rPr lang="en-US" dirty="0" err="1"/>
              <a:t>hjálpa</a:t>
            </a:r>
            <a:r>
              <a:rPr lang="en-US" dirty="0"/>
              <a:t> </a:t>
            </a:r>
            <a:r>
              <a:rPr lang="en-US" dirty="0" err="1"/>
              <a:t>hagsmunaaðilum</a:t>
            </a:r>
            <a:r>
              <a:rPr lang="en-US" dirty="0"/>
              <a:t> </a:t>
            </a:r>
            <a:r>
              <a:rPr lang="en-US" dirty="0" err="1"/>
              <a:t>að</a:t>
            </a:r>
            <a:r>
              <a:rPr lang="en-US" dirty="0"/>
              <a:t> </a:t>
            </a:r>
            <a:r>
              <a:rPr lang="en-US" dirty="0" err="1"/>
              <a:t>skilja</a:t>
            </a:r>
            <a:r>
              <a:rPr lang="en-US" dirty="0"/>
              <a:t> </a:t>
            </a:r>
            <a:r>
              <a:rPr lang="en-US" dirty="0" err="1"/>
              <a:t>og</a:t>
            </a:r>
            <a:r>
              <a:rPr lang="en-US" dirty="0"/>
              <a:t> </a:t>
            </a:r>
            <a:r>
              <a:rPr lang="en-US" dirty="0" err="1"/>
              <a:t>innleiða</a:t>
            </a:r>
            <a:r>
              <a:rPr lang="en-US" dirty="0"/>
              <a:t> </a:t>
            </a:r>
            <a:r>
              <a:rPr lang="en-US" dirty="0" err="1"/>
              <a:t>sjálfbærar</a:t>
            </a:r>
            <a:r>
              <a:rPr lang="en-US" dirty="0"/>
              <a:t>, </a:t>
            </a:r>
            <a:r>
              <a:rPr lang="en-US" dirty="0" err="1"/>
              <a:t>hringrásar</a:t>
            </a:r>
            <a:r>
              <a:rPr lang="en-US" dirty="0"/>
              <a:t>- </a:t>
            </a:r>
            <a:r>
              <a:rPr lang="en-US" dirty="0" err="1"/>
              <a:t>og</a:t>
            </a:r>
            <a:r>
              <a:rPr lang="en-US" dirty="0"/>
              <a:t> </a:t>
            </a:r>
            <a:r>
              <a:rPr lang="en-US" dirty="0" err="1"/>
              <a:t>óhefðbundnar</a:t>
            </a:r>
            <a:r>
              <a:rPr lang="en-US" dirty="0"/>
              <a:t> </a:t>
            </a:r>
            <a:r>
              <a:rPr lang="en-US" dirty="0" err="1"/>
              <a:t>ferðaþjónustuaðferðir</a:t>
            </a:r>
            <a:r>
              <a:rPr lang="en-US" dirty="0"/>
              <a:t>. </a:t>
            </a:r>
          </a:p>
          <a:p>
            <a:pPr>
              <a:lnSpc>
                <a:spcPct val="100000"/>
              </a:lnSpc>
            </a:pPr>
            <a:endParaRPr lang="en-US" dirty="0"/>
          </a:p>
          <a:p>
            <a:pPr>
              <a:lnSpc>
                <a:spcPct val="100000"/>
              </a:lnSpc>
            </a:pPr>
            <a:r>
              <a:rPr lang="en-US" dirty="0" err="1"/>
              <a:t>Besti</a:t>
            </a:r>
            <a:r>
              <a:rPr lang="en-US" dirty="0"/>
              <a:t> </a:t>
            </a:r>
            <a:r>
              <a:rPr lang="en-US" dirty="0" err="1"/>
              <a:t>lesturinn</a:t>
            </a:r>
            <a:r>
              <a:rPr lang="en-US" dirty="0"/>
              <a:t> á </a:t>
            </a:r>
            <a:r>
              <a:rPr lang="en-US" b="1" dirty="0"/>
              <a:t>Epic Stays Compendium </a:t>
            </a:r>
            <a:r>
              <a:rPr lang="en-US" dirty="0"/>
              <a:t>er í </a:t>
            </a:r>
            <a:r>
              <a:rPr lang="en-US" dirty="0" err="1"/>
              <a:t>samspili</a:t>
            </a:r>
            <a:r>
              <a:rPr lang="en-US" dirty="0"/>
              <a:t> </a:t>
            </a:r>
            <a:r>
              <a:rPr lang="en-US" dirty="0" err="1"/>
              <a:t>við</a:t>
            </a:r>
            <a:r>
              <a:rPr lang="en-US" dirty="0"/>
              <a:t> </a:t>
            </a:r>
            <a:r>
              <a:rPr lang="en-US" dirty="0" err="1"/>
              <a:t>rannsóknarskýrslu</a:t>
            </a:r>
            <a:r>
              <a:rPr lang="en-US" dirty="0"/>
              <a:t> </a:t>
            </a:r>
            <a:r>
              <a:rPr lang="en-US" dirty="0" err="1"/>
              <a:t>okkar</a:t>
            </a:r>
            <a:r>
              <a:rPr lang="en-US" dirty="0"/>
              <a:t> um Epic Stays </a:t>
            </a:r>
            <a:r>
              <a:rPr lang="en-US" dirty="0" err="1"/>
              <a:t>og</a:t>
            </a:r>
            <a:r>
              <a:rPr lang="en-US" dirty="0"/>
              <a:t> </a:t>
            </a:r>
            <a:r>
              <a:rPr lang="en-US" dirty="0" err="1"/>
              <a:t>vefsíðuna</a:t>
            </a:r>
            <a:r>
              <a:rPr lang="en-US" dirty="0"/>
              <a:t> </a:t>
            </a:r>
            <a:r>
              <a:rPr lang="en-US" dirty="0" err="1"/>
              <a:t>okkar</a:t>
            </a:r>
            <a:r>
              <a:rPr lang="en-US" dirty="0"/>
              <a:t>,</a:t>
            </a:r>
            <a:r>
              <a:rPr lang="en-US" dirty="0">
                <a:hlinkClick r:id="rId2"/>
              </a:rPr>
              <a:t> https://www.epicstays.eu</a:t>
            </a:r>
            <a:r>
              <a:rPr lang="en-US" dirty="0"/>
              <a:t>, </a:t>
            </a:r>
            <a:r>
              <a:rPr lang="en-US" dirty="0" err="1"/>
              <a:t>þar</a:t>
            </a:r>
            <a:r>
              <a:rPr lang="en-US" dirty="0"/>
              <a:t> </a:t>
            </a:r>
            <a:r>
              <a:rPr lang="en-US" dirty="0" err="1"/>
              <a:t>sem</a:t>
            </a:r>
            <a:r>
              <a:rPr lang="en-US" dirty="0"/>
              <a:t> </a:t>
            </a:r>
            <a:r>
              <a:rPr lang="en-US" dirty="0" err="1"/>
              <a:t>þú</a:t>
            </a:r>
            <a:r>
              <a:rPr lang="en-US" dirty="0"/>
              <a:t> </a:t>
            </a:r>
            <a:r>
              <a:rPr lang="en-US" dirty="0" err="1"/>
              <a:t>finnur</a:t>
            </a:r>
            <a:r>
              <a:rPr lang="en-US" dirty="0"/>
              <a:t> </a:t>
            </a:r>
            <a:r>
              <a:rPr lang="en-US" dirty="0" err="1"/>
              <a:t>fleiri</a:t>
            </a:r>
            <a:r>
              <a:rPr lang="en-US" dirty="0"/>
              <a:t> </a:t>
            </a:r>
            <a:r>
              <a:rPr lang="en-US" dirty="0" err="1"/>
              <a:t>myndir</a:t>
            </a:r>
            <a:r>
              <a:rPr lang="en-US" dirty="0"/>
              <a:t>, </a:t>
            </a:r>
            <a:r>
              <a:rPr lang="en-US" dirty="0" err="1"/>
              <a:t>dæmasögur</a:t>
            </a:r>
            <a:r>
              <a:rPr lang="en-US" dirty="0"/>
              <a:t>, </a:t>
            </a:r>
            <a:r>
              <a:rPr lang="en-US" dirty="0" err="1"/>
              <a:t>dæmi</a:t>
            </a:r>
            <a:r>
              <a:rPr lang="en-US" dirty="0"/>
              <a:t> um </a:t>
            </a:r>
            <a:r>
              <a:rPr lang="en-US" dirty="0" err="1"/>
              <a:t>góða</a:t>
            </a:r>
            <a:r>
              <a:rPr lang="en-US" dirty="0"/>
              <a:t> </a:t>
            </a:r>
            <a:r>
              <a:rPr lang="en-US" dirty="0" err="1"/>
              <a:t>framkvæmd</a:t>
            </a:r>
            <a:r>
              <a:rPr lang="en-US" dirty="0"/>
              <a:t> </a:t>
            </a:r>
            <a:r>
              <a:rPr lang="en-US" dirty="0" err="1"/>
              <a:t>og</a:t>
            </a:r>
            <a:r>
              <a:rPr lang="en-US" dirty="0"/>
              <a:t> </a:t>
            </a:r>
            <a:r>
              <a:rPr lang="en-US" dirty="0" err="1"/>
              <a:t>innblástur</a:t>
            </a:r>
            <a:r>
              <a:rPr lang="en-US" dirty="0"/>
              <a:t> </a:t>
            </a:r>
            <a:r>
              <a:rPr lang="en-US" dirty="0" err="1"/>
              <a:t>frá</a:t>
            </a:r>
            <a:r>
              <a:rPr lang="en-US" dirty="0"/>
              <a:t> </a:t>
            </a:r>
            <a:r>
              <a:rPr lang="en-US" dirty="0" err="1"/>
              <a:t>öllum</a:t>
            </a:r>
            <a:r>
              <a:rPr lang="en-US" dirty="0"/>
              <a:t> </a:t>
            </a:r>
            <a:r>
              <a:rPr lang="en-US" dirty="0" err="1"/>
              <a:t>Evrópu</a:t>
            </a:r>
            <a:r>
              <a:rPr lang="en-US" dirty="0"/>
              <a:t>. </a:t>
            </a:r>
            <a:r>
              <a:rPr lang="en-US" dirty="0" err="1"/>
              <a:t>Þessi</a:t>
            </a:r>
            <a:r>
              <a:rPr lang="en-US" dirty="0"/>
              <a:t> </a:t>
            </a:r>
            <a:r>
              <a:rPr lang="en-US" dirty="0" err="1"/>
              <a:t>dæmi</a:t>
            </a:r>
            <a:r>
              <a:rPr lang="en-US" dirty="0"/>
              <a:t> </a:t>
            </a:r>
            <a:r>
              <a:rPr lang="en-US" dirty="0" err="1"/>
              <a:t>varpa</a:t>
            </a:r>
            <a:r>
              <a:rPr lang="en-US" dirty="0"/>
              <a:t> </a:t>
            </a:r>
            <a:r>
              <a:rPr lang="en-US" dirty="0" err="1"/>
              <a:t>ljósi</a:t>
            </a:r>
            <a:r>
              <a:rPr lang="en-US" dirty="0"/>
              <a:t> á </a:t>
            </a:r>
            <a:r>
              <a:rPr lang="en-US" dirty="0" err="1"/>
              <a:t>raunverulegar</a:t>
            </a:r>
            <a:r>
              <a:rPr lang="en-US" dirty="0"/>
              <a:t> </a:t>
            </a:r>
            <a:r>
              <a:rPr lang="en-US" dirty="0" err="1"/>
              <a:t>notkunar­aðferðir</a:t>
            </a:r>
            <a:r>
              <a:rPr lang="en-US" dirty="0"/>
              <a:t> </a:t>
            </a:r>
            <a:r>
              <a:rPr lang="en-US" dirty="0" err="1"/>
              <a:t>óhefðbundinna</a:t>
            </a:r>
            <a:r>
              <a:rPr lang="en-US" dirty="0"/>
              <a:t> </a:t>
            </a:r>
            <a:r>
              <a:rPr lang="en-US" dirty="0" err="1"/>
              <a:t>gististaða</a:t>
            </a:r>
            <a:r>
              <a:rPr lang="en-US" dirty="0"/>
              <a:t> </a:t>
            </a:r>
            <a:r>
              <a:rPr lang="en-US" dirty="0" err="1"/>
              <a:t>frá</a:t>
            </a:r>
            <a:r>
              <a:rPr lang="en-US" dirty="0"/>
              <a:t> </a:t>
            </a:r>
            <a:r>
              <a:rPr lang="en-US" dirty="0" err="1"/>
              <a:t>Íslandi</a:t>
            </a:r>
            <a:r>
              <a:rPr lang="en-US" dirty="0"/>
              <a:t>, </a:t>
            </a:r>
            <a:r>
              <a:rPr lang="en-US" dirty="0" err="1"/>
              <a:t>Ítalíu</a:t>
            </a:r>
            <a:r>
              <a:rPr lang="en-US" dirty="0"/>
              <a:t>, </a:t>
            </a:r>
            <a:r>
              <a:rPr lang="en-US" dirty="0" err="1"/>
              <a:t>Slóveníu</a:t>
            </a:r>
            <a:r>
              <a:rPr lang="en-US" dirty="0"/>
              <a:t>, </a:t>
            </a:r>
            <a:r>
              <a:rPr lang="en-US" dirty="0" err="1"/>
              <a:t>Hollandi</a:t>
            </a:r>
            <a:r>
              <a:rPr lang="en-US" dirty="0"/>
              <a:t> </a:t>
            </a:r>
            <a:r>
              <a:rPr lang="en-US" dirty="0" err="1"/>
              <a:t>og</a:t>
            </a:r>
            <a:r>
              <a:rPr lang="en-US" dirty="0"/>
              <a:t> </a:t>
            </a:r>
            <a:r>
              <a:rPr lang="en-US" dirty="0" err="1"/>
              <a:t>Írlandi</a:t>
            </a:r>
            <a:r>
              <a:rPr lang="en-US" dirty="0"/>
              <a:t> </a:t>
            </a:r>
            <a:r>
              <a:rPr lang="en-US" dirty="0" err="1"/>
              <a:t>og</a:t>
            </a:r>
            <a:r>
              <a:rPr lang="en-US" dirty="0"/>
              <a:t> </a:t>
            </a:r>
            <a:r>
              <a:rPr lang="en-US" dirty="0" err="1"/>
              <a:t>sýna</a:t>
            </a:r>
            <a:r>
              <a:rPr lang="en-US" dirty="0"/>
              <a:t> </a:t>
            </a:r>
            <a:r>
              <a:rPr lang="en-US" dirty="0" err="1"/>
              <a:t>hvernig</a:t>
            </a:r>
            <a:r>
              <a:rPr lang="en-US" dirty="0"/>
              <a:t> EPIC STAYS </a:t>
            </a:r>
            <a:r>
              <a:rPr lang="en-US" dirty="0" err="1"/>
              <a:t>getur</a:t>
            </a:r>
            <a:r>
              <a:rPr lang="en-US" dirty="0"/>
              <a:t> </a:t>
            </a:r>
            <a:r>
              <a:rPr lang="en-US" dirty="0" err="1"/>
              <a:t>mætt</a:t>
            </a:r>
            <a:r>
              <a:rPr lang="en-US" dirty="0"/>
              <a:t> </a:t>
            </a:r>
            <a:r>
              <a:rPr lang="en-US" dirty="0" err="1"/>
              <a:t>síbreytilegum</a:t>
            </a:r>
            <a:r>
              <a:rPr lang="en-US" dirty="0"/>
              <a:t> </a:t>
            </a:r>
            <a:r>
              <a:rPr lang="en-US" dirty="0" err="1"/>
              <a:t>óskum</a:t>
            </a:r>
            <a:r>
              <a:rPr lang="en-US" dirty="0"/>
              <a:t> </a:t>
            </a:r>
            <a:r>
              <a:rPr lang="en-US" dirty="0" err="1"/>
              <a:t>nútímaferðalanga</a:t>
            </a:r>
            <a:r>
              <a:rPr lang="en-US" dirty="0"/>
              <a:t> um </a:t>
            </a:r>
            <a:r>
              <a:rPr lang="en-US" dirty="0" err="1"/>
              <a:t>einstakar</a:t>
            </a:r>
            <a:r>
              <a:rPr lang="en-US" dirty="0"/>
              <a:t> </a:t>
            </a:r>
            <a:r>
              <a:rPr lang="en-US" dirty="0" err="1"/>
              <a:t>og</a:t>
            </a:r>
            <a:r>
              <a:rPr lang="en-US" dirty="0"/>
              <a:t> </a:t>
            </a:r>
            <a:r>
              <a:rPr lang="en-US" dirty="0" err="1"/>
              <a:t>umhverfisvænar</a:t>
            </a:r>
            <a:r>
              <a:rPr lang="en-US" dirty="0"/>
              <a:t> </a:t>
            </a:r>
            <a:r>
              <a:rPr lang="en-US" dirty="0" err="1"/>
              <a:t>upplifanir</a:t>
            </a:r>
            <a:r>
              <a:rPr lang="en-US" dirty="0"/>
              <a:t>. </a:t>
            </a:r>
          </a:p>
        </p:txBody>
      </p:sp>
      <p:sp>
        <p:nvSpPr>
          <p:cNvPr id="28" name="Text Placeholder 27">
            <a:extLst>
              <a:ext uri="{FF2B5EF4-FFF2-40B4-BE49-F238E27FC236}">
                <a16:creationId xmlns:a16="http://schemas.microsoft.com/office/drawing/2014/main" id="{13DD56A5-5D84-EB01-67BE-9251657E5DCB}"/>
              </a:ext>
            </a:extLst>
          </p:cNvPr>
          <p:cNvSpPr>
            <a:spLocks noGrp="1"/>
          </p:cNvSpPr>
          <p:nvPr>
            <p:ph type="body" sz="quarter" idx="18"/>
          </p:nvPr>
        </p:nvSpPr>
        <p:spPr>
          <a:xfrm>
            <a:off x="350712" y="1919060"/>
            <a:ext cx="3028123" cy="1049221"/>
          </a:xfrm>
        </p:spPr>
        <p:txBody>
          <a:bodyPr/>
          <a:lstStyle/>
          <a:p>
            <a:r>
              <a:rPr lang="en-US" sz="2400" dirty="0">
                <a:latin typeface="Calibri"/>
                <a:ea typeface="Open Sans"/>
                <a:cs typeface="Calibri"/>
              </a:rPr>
              <a:t>LEIÐBEININGAR UM NOTKUN EPIC STAYS RITSINS </a:t>
            </a:r>
            <a:endParaRPr lang="en-US" sz="2400" dirty="0"/>
          </a:p>
          <a:p>
            <a:endParaRPr lang="en-US" dirty="0"/>
          </a:p>
          <a:p>
            <a:endParaRPr lang="en-US" dirty="0"/>
          </a:p>
        </p:txBody>
      </p:sp>
      <p:sp>
        <p:nvSpPr>
          <p:cNvPr id="16" name="Slide Number Placeholder 15">
            <a:extLst>
              <a:ext uri="{FF2B5EF4-FFF2-40B4-BE49-F238E27FC236}">
                <a16:creationId xmlns:a16="http://schemas.microsoft.com/office/drawing/2014/main" id="{FFE9F77F-DA1A-5925-91A2-6A7D9189CEE6}"/>
              </a:ext>
            </a:extLst>
          </p:cNvPr>
          <p:cNvSpPr>
            <a:spLocks noGrp="1"/>
          </p:cNvSpPr>
          <p:nvPr>
            <p:ph type="sldNum" sz="quarter" idx="4"/>
          </p:nvPr>
        </p:nvSpPr>
        <p:spPr/>
        <p:txBody>
          <a:bodyPr/>
          <a:lstStyle/>
          <a:p>
            <a:fld id="{9C527BFA-2C0E-4CEC-B6A5-913A56FEF4B4}" type="slidenum">
              <a:rPr lang="fr-CA" smtClean="0"/>
              <a:t>7</a:t>
            </a:fld>
            <a:endParaRPr lang="fr-CA"/>
          </a:p>
        </p:txBody>
      </p:sp>
      <p:sp>
        <p:nvSpPr>
          <p:cNvPr id="2" name="Text Placeholder 1">
            <a:extLst>
              <a:ext uri="{FF2B5EF4-FFF2-40B4-BE49-F238E27FC236}">
                <a16:creationId xmlns:a16="http://schemas.microsoft.com/office/drawing/2014/main" id="{DA69F234-C351-304A-9A82-0105C2806FDC}"/>
              </a:ext>
            </a:extLst>
          </p:cNvPr>
          <p:cNvSpPr>
            <a:spLocks noGrp="1"/>
          </p:cNvSpPr>
          <p:nvPr>
            <p:ph type="body" sz="quarter" idx="65"/>
          </p:nvPr>
        </p:nvSpPr>
        <p:spPr/>
        <p:txBody>
          <a:bodyPr/>
          <a:lstStyle/>
          <a:p>
            <a:r>
              <a:rPr lang="en-IE"/>
              <a:t>Ljósmynd: Birdbox Treehouse, Donegal, Írland</a:t>
            </a:r>
            <a:endParaRPr lang="en-GB"/>
          </a:p>
        </p:txBody>
      </p:sp>
      <p:pic>
        <p:nvPicPr>
          <p:cNvPr id="5" name="Picture Placeholder 4">
            <a:extLst>
              <a:ext uri="{FF2B5EF4-FFF2-40B4-BE49-F238E27FC236}">
                <a16:creationId xmlns:a16="http://schemas.microsoft.com/office/drawing/2014/main" id="{706538B7-2624-4CFD-B851-F3AF72150CE2}"/>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tretch>
            <a:fillRect/>
          </a:stretch>
        </p:blipFill>
        <p:spPr>
          <a:xfrm>
            <a:off x="3798377" y="8304898"/>
            <a:ext cx="3342717" cy="2602815"/>
          </a:xfrm>
        </p:spPr>
      </p:pic>
      <p:sp>
        <p:nvSpPr>
          <p:cNvPr id="7" name="Text Placeholder 27">
            <a:extLst>
              <a:ext uri="{FF2B5EF4-FFF2-40B4-BE49-F238E27FC236}">
                <a16:creationId xmlns:a16="http://schemas.microsoft.com/office/drawing/2014/main" id="{63D28E37-E165-4690-A645-13B90ABA52FB}"/>
              </a:ext>
            </a:extLst>
          </p:cNvPr>
          <p:cNvSpPr txBox="1">
            <a:spLocks/>
          </p:cNvSpPr>
          <p:nvPr/>
        </p:nvSpPr>
        <p:spPr>
          <a:xfrm>
            <a:off x="350711" y="1081540"/>
            <a:ext cx="3028123" cy="1049221"/>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sz="3600" dirty="0">
                <a:latin typeface="Calibri"/>
                <a:ea typeface="Open Sans"/>
                <a:cs typeface="Calibri"/>
              </a:rPr>
              <a:t>VELKOMIN!</a:t>
            </a:r>
          </a:p>
        </p:txBody>
      </p:sp>
    </p:spTree>
    <p:extLst>
      <p:ext uri="{BB962C8B-B14F-4D97-AF65-F5344CB8AC3E}">
        <p14:creationId xmlns:p14="http://schemas.microsoft.com/office/powerpoint/2010/main" val="23579606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124C0-8D89-9820-6013-F1C012AAB5D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D8DA48-2B72-5FC0-9BF7-6C4D5C7E77D1}"/>
              </a:ext>
            </a:extLst>
          </p:cNvPr>
          <p:cNvSpPr>
            <a:spLocks noGrp="1"/>
          </p:cNvSpPr>
          <p:nvPr>
            <p:ph type="body" sz="quarter" idx="32"/>
          </p:nvPr>
        </p:nvSpPr>
        <p:spPr>
          <a:xfrm>
            <a:off x="634478" y="6074397"/>
            <a:ext cx="6541269" cy="3459530"/>
          </a:xfrm>
        </p:spPr>
        <p:txBody>
          <a:bodyPr/>
          <a:lstStyle/>
          <a:p>
            <a:pPr>
              <a:lnSpc>
                <a:spcPct val="100000"/>
              </a:lnSpc>
            </a:pPr>
            <a:r>
              <a:rPr lang="en-US"/>
              <a:t>Þessi kafli kannar umhverfisvæn og sjálfbær lausnir sem eru að umbreyta gistingu í ferðaþjónustu um allan heim. Þar sem </a:t>
            </a:r>
            <a:r>
              <a:rPr lang="en-US" err="1"/>
              <a:t>ferðamenn </a:t>
            </a:r>
            <a:r>
              <a:rPr lang="en-US"/>
              <a:t>leita sífellt meira eftir ábyrgum og lágáhrifamiklum valkostum bregðast nýstárleg fyrirtæki við með sjálfbærum starfsháttum sem ganga lengra en einföld umhverfisvæn tákn. Frá orkusparandi hönnun og endurnýjanlegum orkugjöfum til aðgerða gegn úrgangi og notkun staðbundinna efna eru þessar gistingar að endurskilgreina gestrisni með skuldbindingu um að vernda náttúruauðlindir og styðja vistfræðilegt jafnvægi.</a:t>
            </a:r>
          </a:p>
          <a:p>
            <a:pPr>
              <a:lnSpc>
                <a:spcPct val="100000"/>
              </a:lnSpc>
            </a:pPr>
            <a:endParaRPr lang="en-US"/>
          </a:p>
          <a:p>
            <a:pPr>
              <a:lnSpc>
                <a:spcPct val="100000"/>
              </a:lnSpc>
            </a:pPr>
            <a:r>
              <a:rPr lang="en-US">
                <a:latin typeface="Calibri"/>
                <a:cs typeface="Calibri"/>
              </a:rPr>
              <a:t>Með því að tileinka sér aðferðir sem draga úr kolefnisspori þeirra, stuðla að líffræðilegri fjölbreytni og taka nærandi samstarf við heimabyggðir bjóða þessi áfangastaðir ekki aðeins upp á eftirminnilega dvöl heldur standa einnig fyrir ferðamódel sem metur og varðveitir umhverfið fyrir komandi kynslóðir. Hér förum við yfir þau merkilegu verkefni og vinnubrögð sem setja nýjan staðal fyrir sjálfbærar ferðaþjónustugistingar. Í næsta kafla leiðbeiningarinnar finnur þú aftur fallegar ljósmyndir, áhugaverðar dæmasögur og góð </a:t>
            </a:r>
            <a:r>
              <a:rPr lang="en-US" err="1">
                <a:latin typeface="Calibri"/>
                <a:cs typeface="Calibri"/>
              </a:rPr>
              <a:t>vinnubrögð </a:t>
            </a:r>
            <a:r>
              <a:rPr lang="en-US">
                <a:latin typeface="Calibri"/>
                <a:cs typeface="Calibri"/>
              </a:rPr>
              <a:t>frá Slóveníu, Ítalíu, Hollandi, Írlandi og Íslandi.</a:t>
            </a:r>
            <a:endParaRPr lang="en-IE">
              <a:latin typeface="Calibri"/>
              <a:cs typeface="Calibri"/>
            </a:endParaRPr>
          </a:p>
        </p:txBody>
      </p:sp>
      <p:sp>
        <p:nvSpPr>
          <p:cNvPr id="3" name="Text Placeholder 2">
            <a:extLst>
              <a:ext uri="{FF2B5EF4-FFF2-40B4-BE49-F238E27FC236}">
                <a16:creationId xmlns:a16="http://schemas.microsoft.com/office/drawing/2014/main" id="{9316BC00-A9BC-19D5-ACA9-18D54A26D240}"/>
              </a:ext>
            </a:extLst>
          </p:cNvPr>
          <p:cNvSpPr>
            <a:spLocks noGrp="1"/>
          </p:cNvSpPr>
          <p:nvPr>
            <p:ph type="body" sz="quarter" idx="33"/>
          </p:nvPr>
        </p:nvSpPr>
        <p:spPr/>
        <p:txBody>
          <a:bodyPr/>
          <a:lstStyle/>
          <a:p>
            <a:r>
              <a:rPr lang="en-US" sz="2400" dirty="0" err="1"/>
              <a:t>Vistvænar</a:t>
            </a:r>
            <a:r>
              <a:rPr lang="en-US" sz="2400" dirty="0"/>
              <a:t> </a:t>
            </a:r>
            <a:r>
              <a:rPr lang="en-US" sz="2400" dirty="0" err="1"/>
              <a:t>og</a:t>
            </a:r>
            <a:r>
              <a:rPr lang="en-US" sz="2400" dirty="0"/>
              <a:t> </a:t>
            </a:r>
            <a:r>
              <a:rPr lang="en-US" sz="2400" dirty="0" err="1"/>
              <a:t>umhverfislega</a:t>
            </a:r>
            <a:r>
              <a:rPr lang="en-US" sz="2400" dirty="0"/>
              <a:t> </a:t>
            </a:r>
            <a:r>
              <a:rPr lang="en-US" sz="2400" dirty="0" err="1"/>
              <a:t>sjálfbærar</a:t>
            </a:r>
            <a:r>
              <a:rPr lang="en-US" sz="2400" dirty="0"/>
              <a:t> </a:t>
            </a:r>
            <a:r>
              <a:rPr lang="en-US" sz="2400" dirty="0" err="1"/>
              <a:t>lausnir</a:t>
            </a:r>
            <a:r>
              <a:rPr lang="en-US" sz="2400" dirty="0"/>
              <a:t> </a:t>
            </a:r>
            <a:r>
              <a:rPr lang="en-US" sz="2400" dirty="0" err="1"/>
              <a:t>fyrir</a:t>
            </a:r>
            <a:r>
              <a:rPr lang="en-US" sz="2400" dirty="0"/>
              <a:t> </a:t>
            </a:r>
            <a:r>
              <a:rPr lang="en-US" sz="2400" dirty="0" err="1"/>
              <a:t>öðruvísi</a:t>
            </a:r>
            <a:r>
              <a:rPr lang="en-US" sz="2400" dirty="0"/>
              <a:t> </a:t>
            </a:r>
            <a:r>
              <a:rPr lang="en-US" sz="2400" dirty="0" err="1"/>
              <a:t>gistingu</a:t>
            </a:r>
            <a:r>
              <a:rPr lang="en-US" sz="2400" dirty="0"/>
              <a:t> í </a:t>
            </a:r>
            <a:r>
              <a:rPr lang="en-US" sz="2400" dirty="0" err="1"/>
              <a:t>ferðaþjónustu</a:t>
            </a:r>
            <a:endParaRPr lang="en-US" sz="2400" dirty="0"/>
          </a:p>
          <a:p>
            <a:endParaRPr lang="en-IE" sz="2400" dirty="0"/>
          </a:p>
        </p:txBody>
      </p:sp>
      <p:sp>
        <p:nvSpPr>
          <p:cNvPr id="4" name="Text Placeholder 3">
            <a:extLst>
              <a:ext uri="{FF2B5EF4-FFF2-40B4-BE49-F238E27FC236}">
                <a16:creationId xmlns:a16="http://schemas.microsoft.com/office/drawing/2014/main" id="{E0FD820F-6B6F-103D-F848-6F556EBF8BDD}"/>
              </a:ext>
            </a:extLst>
          </p:cNvPr>
          <p:cNvSpPr>
            <a:spLocks noGrp="1"/>
          </p:cNvSpPr>
          <p:nvPr>
            <p:ph type="body" sz="quarter" idx="18"/>
          </p:nvPr>
        </p:nvSpPr>
        <p:spPr>
          <a:xfrm>
            <a:off x="301178" y="1405023"/>
            <a:ext cx="3919907" cy="1541377"/>
          </a:xfrm>
        </p:spPr>
        <p:txBody>
          <a:bodyPr/>
          <a:lstStyle/>
          <a:p>
            <a:r>
              <a:rPr lang="en-IE" b="1" cap="all" dirty="0" err="1"/>
              <a:t>Kafli</a:t>
            </a:r>
            <a:r>
              <a:rPr lang="en-IE" b="1" cap="all" dirty="0"/>
              <a:t> 2: </a:t>
            </a:r>
            <a:r>
              <a:rPr lang="en-US" b="1" cap="all" dirty="0" err="1"/>
              <a:t>Umhverfisvænar</a:t>
            </a:r>
            <a:r>
              <a:rPr lang="en-US" b="1" cap="all" dirty="0"/>
              <a:t> </a:t>
            </a:r>
            <a:r>
              <a:rPr lang="en-US" b="1" cap="all" dirty="0" err="1"/>
              <a:t>og</a:t>
            </a:r>
            <a:r>
              <a:rPr lang="en-US" b="1" cap="all" dirty="0"/>
              <a:t> </a:t>
            </a:r>
            <a:r>
              <a:rPr lang="en-US" b="1" cap="all" dirty="0" err="1"/>
              <a:t>vistvænar</a:t>
            </a:r>
            <a:r>
              <a:rPr lang="en-US" b="1" cap="all" dirty="0"/>
              <a:t> </a:t>
            </a:r>
            <a:r>
              <a:rPr lang="en-US" b="1" cap="all" dirty="0" err="1"/>
              <a:t>lausnir</a:t>
            </a:r>
            <a:r>
              <a:rPr lang="en-US" b="1" cap="all" dirty="0"/>
              <a:t> </a:t>
            </a:r>
            <a:r>
              <a:rPr lang="en-US" b="1" cap="all" dirty="0" err="1"/>
              <a:t>fyrir</a:t>
            </a:r>
            <a:r>
              <a:rPr lang="en-US" b="1" cap="all" dirty="0"/>
              <a:t> </a:t>
            </a:r>
            <a:r>
              <a:rPr lang="en-US" b="1" cap="all" dirty="0" err="1"/>
              <a:t>sjálfbærar</a:t>
            </a:r>
            <a:r>
              <a:rPr lang="en-US" b="1" cap="all" dirty="0"/>
              <a:t> </a:t>
            </a:r>
            <a:r>
              <a:rPr lang="en-US" b="1" cap="all" dirty="0" err="1"/>
              <a:t>epískar</a:t>
            </a:r>
            <a:r>
              <a:rPr lang="en-US" b="1" cap="all" dirty="0"/>
              <a:t> </a:t>
            </a:r>
            <a:r>
              <a:rPr lang="en-US" b="1" cap="all" dirty="0" err="1"/>
              <a:t>dvalir</a:t>
            </a:r>
            <a:endParaRPr lang="en-US" b="1" cap="all" dirty="0"/>
          </a:p>
          <a:p>
            <a:endParaRPr lang="en-IE" cap="all" dirty="0"/>
          </a:p>
        </p:txBody>
      </p:sp>
      <p:pic>
        <p:nvPicPr>
          <p:cNvPr id="10" name="Picture Placeholder 9">
            <a:extLst>
              <a:ext uri="{FF2B5EF4-FFF2-40B4-BE49-F238E27FC236}">
                <a16:creationId xmlns:a16="http://schemas.microsoft.com/office/drawing/2014/main" id="{CF55109A-E6E6-4450-898F-257B489F8132}"/>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a:stretch>
            <a:fillRect/>
          </a:stretch>
        </p:blipFill>
        <p:spPr/>
      </p:pic>
      <p:sp>
        <p:nvSpPr>
          <p:cNvPr id="7" name="Slide Number Placeholder 6">
            <a:extLst>
              <a:ext uri="{FF2B5EF4-FFF2-40B4-BE49-F238E27FC236}">
                <a16:creationId xmlns:a16="http://schemas.microsoft.com/office/drawing/2014/main" id="{CC897855-5CE7-CC46-424E-0A319F4AC47E}"/>
              </a:ext>
            </a:extLst>
          </p:cNvPr>
          <p:cNvSpPr>
            <a:spLocks noGrp="1"/>
          </p:cNvSpPr>
          <p:nvPr>
            <p:ph type="sldNum" sz="quarter" idx="4"/>
          </p:nvPr>
        </p:nvSpPr>
        <p:spPr/>
        <p:txBody>
          <a:bodyPr/>
          <a:lstStyle/>
          <a:p>
            <a:fld id="{9C527BFA-2C0E-4CEC-B6A5-913A56FEF4B4}" type="slidenum">
              <a:rPr lang="fr-CA" smtClean="0"/>
              <a:t>70</a:t>
            </a:fld>
            <a:endParaRPr lang="fr-CA"/>
          </a:p>
        </p:txBody>
      </p:sp>
      <p:sp>
        <p:nvSpPr>
          <p:cNvPr id="8" name="Text Placeholder 7">
            <a:extLst>
              <a:ext uri="{FF2B5EF4-FFF2-40B4-BE49-F238E27FC236}">
                <a16:creationId xmlns:a16="http://schemas.microsoft.com/office/drawing/2014/main" id="{53F4CD3D-7DDA-C866-DB2B-C0CA8CCEC47E}"/>
              </a:ext>
            </a:extLst>
          </p:cNvPr>
          <p:cNvSpPr>
            <a:spLocks noGrp="1"/>
          </p:cNvSpPr>
          <p:nvPr>
            <p:ph type="body" sz="quarter" idx="65"/>
          </p:nvPr>
        </p:nvSpPr>
        <p:spPr/>
        <p:txBody>
          <a:bodyPr/>
          <a:lstStyle/>
          <a:p>
            <a:r>
              <a:rPr lang="en-IE"/>
              <a:t>Mynd: </a:t>
            </a:r>
            <a:r>
              <a:rPr lang="en-IE" b="1" err="1"/>
              <a:t>Overleekerhoeve</a:t>
            </a:r>
            <a:r>
              <a:rPr lang="en-IE" b="1"/>
              <a:t>, Niðurlönd</a:t>
            </a:r>
          </a:p>
        </p:txBody>
      </p:sp>
    </p:spTree>
    <p:extLst>
      <p:ext uri="{BB962C8B-B14F-4D97-AF65-F5344CB8AC3E}">
        <p14:creationId xmlns:p14="http://schemas.microsoft.com/office/powerpoint/2010/main" val="12189285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04CDBE-73BF-BFBF-BF1F-3431184250F9}"/>
              </a:ext>
            </a:extLst>
          </p:cNvPr>
          <p:cNvSpPr>
            <a:spLocks noGrp="1"/>
          </p:cNvSpPr>
          <p:nvPr>
            <p:ph type="body" sz="quarter" idx="32"/>
          </p:nvPr>
        </p:nvSpPr>
        <p:spPr>
          <a:xfrm>
            <a:off x="599826" y="1687088"/>
            <a:ext cx="6541269" cy="2422612"/>
          </a:xfrm>
        </p:spPr>
        <p:txBody>
          <a:bodyPr/>
          <a:lstStyle/>
          <a:p>
            <a:pPr>
              <a:lnSpc>
                <a:spcPct val="100000"/>
              </a:lnSpc>
            </a:pPr>
            <a:r>
              <a:rPr lang="en-US"/>
              <a:t>EPIC STAYS sker sig úr fyrir nýstárlega nálgun og þemamiðaðan fókus, sem og áherslu á hönnun og innleiðingu </a:t>
            </a:r>
            <a:r>
              <a:rPr lang="en-US" b="1"/>
              <a:t>hringrásar- og sjálfbærra lausna fyrir gistingu í ferðaþjónustu</a:t>
            </a:r>
            <a:r>
              <a:rPr lang="en-US"/>
              <a:t>. Skortur á gistirýmum í Evrópu felur í sér verulega áhættu fyrir ferðaþjónustuhagkerfið, einkum á landsbyggðum og afskekktum svæðum. </a:t>
            </a:r>
          </a:p>
          <a:p>
            <a:pPr>
              <a:lnSpc>
                <a:spcPct val="100000"/>
              </a:lnSpc>
            </a:pPr>
            <a:endParaRPr lang="en-US"/>
          </a:p>
          <a:p>
            <a:pPr>
              <a:lnSpc>
                <a:spcPct val="100000"/>
              </a:lnSpc>
            </a:pPr>
            <a:r>
              <a:rPr lang="en-US"/>
              <a:t>EPIC STAYS tekur á þessari áskorun með því að kynna valfrjálsa, sjálfbæra gistingu í ferðaþjónustu sem býður upp á raunhæfar, lágáhrifalausnir. Þessar lausnir hafa oft minni kolefnisspor, </a:t>
            </a:r>
            <a:r>
              <a:rPr lang="en-US" err="1"/>
              <a:t>nýta </a:t>
            </a:r>
            <a:r>
              <a:rPr lang="en-US"/>
              <a:t>núverandi mannvirki og staðbundin auðlindir í stað nýrrar byggingar og innleiða sjálfbærar tæknilausnir til </a:t>
            </a:r>
            <a:r>
              <a:rPr lang="en-US" err="1"/>
              <a:t>að lágmarka </a:t>
            </a:r>
            <a:r>
              <a:rPr lang="en-US"/>
              <a:t>orkunotkun. Með þessari nálgun styður EPIC STAYS ferðamódel sem er bæði seigla og umhverfislega ábyrgt, og býður upp á hagnýtar svör við gistiskorti í Evrópu.</a:t>
            </a:r>
            <a:endParaRPr lang="en-IE">
              <a:highlight>
                <a:srgbClr val="FFFF00"/>
              </a:highlight>
            </a:endParaRPr>
          </a:p>
        </p:txBody>
      </p:sp>
      <p:sp>
        <p:nvSpPr>
          <p:cNvPr id="8" name="Text Placeholder 7">
            <a:extLst>
              <a:ext uri="{FF2B5EF4-FFF2-40B4-BE49-F238E27FC236}">
                <a16:creationId xmlns:a16="http://schemas.microsoft.com/office/drawing/2014/main" id="{457B937B-6032-64F1-D2D9-A46A8286EBB8}"/>
              </a:ext>
            </a:extLst>
          </p:cNvPr>
          <p:cNvSpPr>
            <a:spLocks noGrp="1"/>
          </p:cNvSpPr>
          <p:nvPr>
            <p:ph type="body" sz="quarter" idx="38"/>
          </p:nvPr>
        </p:nvSpPr>
        <p:spPr/>
        <p:txBody>
          <a:bodyPr/>
          <a:lstStyle/>
          <a:p>
            <a:r>
              <a:rPr lang="en-US" sz="3200"/>
              <a:t>Vistvæn og umhverfislega sjálfbær lausnir fyrir gistingu í ferðaþjónustu</a:t>
            </a:r>
          </a:p>
          <a:p>
            <a:endParaRPr lang="en-IE"/>
          </a:p>
        </p:txBody>
      </p:sp>
      <p:pic>
        <p:nvPicPr>
          <p:cNvPr id="3" name="Picture Placeholder 2">
            <a:extLst>
              <a:ext uri="{FF2B5EF4-FFF2-40B4-BE49-F238E27FC236}">
                <a16:creationId xmlns:a16="http://schemas.microsoft.com/office/drawing/2014/main" id="{3E9A3249-6C69-4EF9-92BB-6EC604C2BDF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
        <p:nvSpPr>
          <p:cNvPr id="10" name="Text Placeholder 9">
            <a:extLst>
              <a:ext uri="{FF2B5EF4-FFF2-40B4-BE49-F238E27FC236}">
                <a16:creationId xmlns:a16="http://schemas.microsoft.com/office/drawing/2014/main" id="{97221209-F1AF-F507-6C76-8DA199416B47}"/>
              </a:ext>
            </a:extLst>
          </p:cNvPr>
          <p:cNvSpPr>
            <a:spLocks noGrp="1"/>
          </p:cNvSpPr>
          <p:nvPr>
            <p:ph type="body" sz="quarter" idx="40"/>
          </p:nvPr>
        </p:nvSpPr>
        <p:spPr/>
        <p:txBody>
          <a:bodyPr/>
          <a:lstStyle/>
          <a:p>
            <a:r>
              <a:rPr lang="en-US"/>
              <a:t>"Hamingjusömustu augnablik okkar sem ferðamanna virðast ætíð koma þegar við rekumst á eitt á meðan við erum að eltast við eitthvað annað." — Lawrence Block</a:t>
            </a:r>
            <a:endParaRPr lang="en-IE"/>
          </a:p>
        </p:txBody>
      </p:sp>
      <p:sp>
        <p:nvSpPr>
          <p:cNvPr id="11" name="Text Placeholder 10">
            <a:extLst>
              <a:ext uri="{FF2B5EF4-FFF2-40B4-BE49-F238E27FC236}">
                <a16:creationId xmlns:a16="http://schemas.microsoft.com/office/drawing/2014/main" id="{6C42CA84-C9ED-E936-92C6-DC9E0407DC0E}"/>
              </a:ext>
            </a:extLst>
          </p:cNvPr>
          <p:cNvSpPr>
            <a:spLocks noGrp="1"/>
          </p:cNvSpPr>
          <p:nvPr>
            <p:ph type="body" sz="quarter" idx="65"/>
          </p:nvPr>
        </p:nvSpPr>
        <p:spPr/>
        <p:txBody>
          <a:bodyPr/>
          <a:lstStyle/>
          <a:p>
            <a:r>
              <a:rPr lang="en-IE"/>
              <a:t>Mynd: farmstayplanet.com/, Íslenskir hestar</a:t>
            </a:r>
          </a:p>
        </p:txBody>
      </p:sp>
    </p:spTree>
    <p:extLst>
      <p:ext uri="{BB962C8B-B14F-4D97-AF65-F5344CB8AC3E}">
        <p14:creationId xmlns:p14="http://schemas.microsoft.com/office/powerpoint/2010/main" val="18787962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77BFB-D6ED-6165-90E7-C7705D6ADFC1}"/>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F5FEF96C-3386-357F-23E3-D3DA9ACC769B}"/>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462D294A-4516-A58D-BF25-D675FC103220}"/>
              </a:ext>
            </a:extLst>
          </p:cNvPr>
          <p:cNvSpPr>
            <a:spLocks noGrp="1"/>
          </p:cNvSpPr>
          <p:nvPr>
            <p:ph type="body" sz="quarter" idx="32"/>
          </p:nvPr>
        </p:nvSpPr>
        <p:spPr>
          <a:xfrm>
            <a:off x="294777" y="6997639"/>
            <a:ext cx="7365329" cy="2787212"/>
          </a:xfrm>
        </p:spPr>
        <p:txBody>
          <a:bodyPr/>
          <a:lstStyle/>
          <a:p>
            <a:pPr>
              <a:lnSpc>
                <a:spcPct val="100000"/>
              </a:lnSpc>
            </a:pPr>
            <a:r>
              <a:rPr lang="en-US" sz="4000" b="1" cap="all">
                <a:solidFill>
                  <a:schemeClr val="bg1"/>
                </a:solidFill>
                <a:latin typeface="Calibri"/>
                <a:cs typeface="Calibri"/>
              </a:rPr>
              <a:t>Rúm og tré</a:t>
            </a:r>
          </a:p>
          <a:p>
            <a:pPr>
              <a:lnSpc>
                <a:spcPct val="100000"/>
              </a:lnSpc>
            </a:pPr>
            <a:r>
              <a:rPr lang="en-US" sz="2000" b="1">
                <a:solidFill>
                  <a:schemeClr val="bg1"/>
                </a:solidFill>
                <a:latin typeface="Calibri"/>
                <a:cs typeface="Calibri"/>
              </a:rPr>
              <a:t>Flokkur: </a:t>
            </a:r>
            <a:r>
              <a:rPr lang="en-US" sz="2000">
                <a:solidFill>
                  <a:schemeClr val="bg1"/>
                </a:solidFill>
                <a:latin typeface="Calibri"/>
                <a:cs typeface="Calibri"/>
              </a:rPr>
              <a:t>Umbreyttur gamall kirkja</a:t>
            </a:r>
          </a:p>
          <a:p>
            <a:pPr>
              <a:lnSpc>
                <a:spcPct val="100000"/>
              </a:lnSpc>
            </a:pPr>
            <a:r>
              <a:rPr lang="en-US" sz="2000" b="1">
                <a:solidFill>
                  <a:schemeClr val="bg1"/>
                </a:solidFill>
                <a:latin typeface="Calibri"/>
                <a:cs typeface="Calibri"/>
              </a:rPr>
              <a:t>Staðsetning: </a:t>
            </a:r>
            <a:r>
              <a:rPr lang="en-US" sz="2000" err="1">
                <a:solidFill>
                  <a:schemeClr val="bg1"/>
                </a:solidFill>
                <a:latin typeface="Calibri"/>
                <a:cs typeface="Calibri"/>
              </a:rPr>
              <a:t>Biccari </a:t>
            </a:r>
            <a:r>
              <a:rPr lang="en-US" sz="2000">
                <a:solidFill>
                  <a:schemeClr val="bg1"/>
                </a:solidFill>
                <a:latin typeface="Calibri"/>
                <a:cs typeface="Calibri"/>
              </a:rPr>
              <a:t>(FG), Ítalía</a:t>
            </a:r>
          </a:p>
          <a:p>
            <a:pPr>
              <a:lnSpc>
                <a:spcPct val="100000"/>
              </a:lnSpc>
            </a:pPr>
            <a:r>
              <a:rPr lang="en-US" sz="2000" b="1">
                <a:solidFill>
                  <a:schemeClr val="bg1"/>
                </a:solidFill>
                <a:latin typeface="Calibri"/>
                <a:cs typeface="Calibri"/>
              </a:rPr>
              <a:t>Vefsíða:</a:t>
            </a:r>
            <a:r>
              <a:rPr lang="en-IE" sz="2000">
                <a:solidFill>
                  <a:schemeClr val="bg1"/>
                </a:solidFill>
                <a:latin typeface="Calibri"/>
                <a:cs typeface="Calibri"/>
              </a:rPr>
              <a:t> https://www.dauniavventura.com/bedtree/</a:t>
            </a:r>
          </a:p>
          <a:p>
            <a:pPr algn="l">
              <a:lnSpc>
                <a:spcPct val="100000"/>
              </a:lnSpc>
            </a:pPr>
            <a:endParaRPr lang="en-US" sz="1000">
              <a:solidFill>
                <a:schemeClr val="bg1"/>
              </a:solidFill>
              <a:highlight>
                <a:srgbClr val="0000FF"/>
              </a:highlight>
            </a:endParaRPr>
          </a:p>
          <a:p>
            <a:pPr algn="l">
              <a:lnSpc>
                <a:spcPct val="100000"/>
              </a:lnSpc>
            </a:pPr>
            <a:r>
              <a:rPr lang="en-US" sz="2000" b="1">
                <a:solidFill>
                  <a:schemeClr val="bg1"/>
                </a:solidFill>
                <a:latin typeface="Calibri"/>
                <a:ea typeface="Open Sans"/>
                <a:cs typeface="Calibri"/>
              </a:rPr>
              <a:t>Hvað gerir þessa gistingu eftirminnilega!</a:t>
            </a:r>
            <a:endParaRPr lang="en-US" sz="2000" b="1">
              <a:solidFill>
                <a:schemeClr val="bg1"/>
              </a:solidFill>
            </a:endParaRPr>
          </a:p>
          <a:p>
            <a:pPr>
              <a:lnSpc>
                <a:spcPct val="100000"/>
              </a:lnSpc>
            </a:pPr>
            <a:r>
              <a:rPr lang="en-US">
                <a:solidFill>
                  <a:schemeClr val="bg1"/>
                </a:solidFill>
                <a:latin typeface="Calibri"/>
                <a:cs typeface="Calibri"/>
              </a:rPr>
              <a:t>Í </a:t>
            </a:r>
            <a:r>
              <a:rPr lang="en-US" err="1">
                <a:solidFill>
                  <a:schemeClr val="bg1"/>
                </a:solidFill>
                <a:latin typeface="Calibri"/>
                <a:cs typeface="Calibri"/>
              </a:rPr>
              <a:t>Biccari </a:t>
            </a:r>
            <a:r>
              <a:rPr lang="en-US">
                <a:solidFill>
                  <a:schemeClr val="bg1"/>
                </a:solidFill>
                <a:latin typeface="Calibri"/>
                <a:cs typeface="Calibri"/>
              </a:rPr>
              <a:t>geturðu sofið í skógi í tréhúsum. Hér geturðu notið einstaks og frábærs upplifunar að sofa í timburhúsi í tréi, falinu í skógi, stað sem hentar þeim sem elska náttúru og hyggjast eyða nokkrum dögum í að slaka á í </a:t>
            </a:r>
            <a:r>
              <a:rPr lang="en-US" err="1">
                <a:solidFill>
                  <a:schemeClr val="bg1"/>
                </a:solidFill>
                <a:latin typeface="Calibri"/>
                <a:cs typeface="Calibri"/>
              </a:rPr>
              <a:t>ósnortnu</a:t>
            </a:r>
            <a:r>
              <a:rPr lang="en-US">
                <a:solidFill>
                  <a:schemeClr val="bg1"/>
                </a:solidFill>
                <a:latin typeface="Calibri"/>
                <a:cs typeface="Calibri"/>
              </a:rPr>
              <a:t> umhverfi umkringdu töfrandi landslagi Pescara-vatns og Mount </a:t>
            </a:r>
            <a:r>
              <a:rPr lang="en-US" err="1">
                <a:solidFill>
                  <a:schemeClr val="bg1"/>
                </a:solidFill>
                <a:latin typeface="Calibri"/>
                <a:cs typeface="Calibri"/>
              </a:rPr>
              <a:t>Cornacchia</a:t>
            </a:r>
            <a:r>
              <a:rPr lang="en-US">
                <a:solidFill>
                  <a:schemeClr val="bg1"/>
                </a:solidFill>
                <a:latin typeface="Calibri"/>
                <a:cs typeface="Calibri"/>
              </a:rPr>
              <a:t>, hæsta tinds Apúlíu. </a:t>
            </a:r>
            <a:r>
              <a:rPr lang="en-US" err="1">
                <a:solidFill>
                  <a:schemeClr val="bg1"/>
                </a:solidFill>
                <a:latin typeface="Calibri"/>
                <a:cs typeface="Calibri"/>
              </a:rPr>
              <a:t>Bed&amp;Tree</a:t>
            </a:r>
            <a:r>
              <a:rPr lang="en-US">
                <a:solidFill>
                  <a:schemeClr val="bg1"/>
                </a:solidFill>
                <a:latin typeface="Calibri"/>
                <a:cs typeface="Calibri"/>
              </a:rPr>
              <a:t>-svæðið er með fjórum litlum húsum sem byggð hafa verið í trjánum. </a:t>
            </a:r>
          </a:p>
          <a:p>
            <a:pPr>
              <a:lnSpc>
                <a:spcPct val="100000"/>
              </a:lnSpc>
            </a:pPr>
            <a:endParaRPr lang="en-US" sz="1600">
              <a:solidFill>
                <a:schemeClr val="bg1"/>
              </a:solidFill>
            </a:endParaRPr>
          </a:p>
        </p:txBody>
      </p:sp>
      <p:sp>
        <p:nvSpPr>
          <p:cNvPr id="2" name="Text Placeholder 1">
            <a:extLst>
              <a:ext uri="{FF2B5EF4-FFF2-40B4-BE49-F238E27FC236}">
                <a16:creationId xmlns:a16="http://schemas.microsoft.com/office/drawing/2014/main" id="{77A96CF0-5ACA-2514-73F7-666782AE9811}"/>
              </a:ext>
            </a:extLst>
          </p:cNvPr>
          <p:cNvSpPr>
            <a:spLocks noGrp="1"/>
          </p:cNvSpPr>
          <p:nvPr>
            <p:ph type="body" sz="quarter" idx="35"/>
          </p:nvPr>
        </p:nvSpPr>
        <p:spPr>
          <a:xfrm>
            <a:off x="294777" y="5453856"/>
            <a:ext cx="3206079" cy="1049221"/>
          </a:xfrm>
        </p:spPr>
        <p:txBody>
          <a:bodyPr/>
          <a:lstStyle/>
          <a:p>
            <a:r>
              <a:rPr lang="en-US" sz="4400" b="1"/>
              <a:t>ÍTALÍA</a:t>
            </a:r>
          </a:p>
        </p:txBody>
      </p:sp>
      <p:sp>
        <p:nvSpPr>
          <p:cNvPr id="3" name="Text Placeholder 2">
            <a:extLst>
              <a:ext uri="{FF2B5EF4-FFF2-40B4-BE49-F238E27FC236}">
                <a16:creationId xmlns:a16="http://schemas.microsoft.com/office/drawing/2014/main" id="{A387074D-57C9-979B-736A-E957C4D1DA21}"/>
              </a:ext>
            </a:extLst>
          </p:cNvPr>
          <p:cNvSpPr>
            <a:spLocks noGrp="1"/>
          </p:cNvSpPr>
          <p:nvPr>
            <p:ph type="body" sz="quarter" idx="36"/>
          </p:nvPr>
        </p:nvSpPr>
        <p:spPr>
          <a:xfrm>
            <a:off x="294777" y="4779704"/>
            <a:ext cx="3362446" cy="452458"/>
          </a:xfrm>
        </p:spPr>
        <p:txBody>
          <a:bodyPr/>
          <a:lstStyle/>
          <a:p>
            <a:r>
              <a:rPr lang="en-US" sz="1400" b="0"/>
              <a:t>Vistvæn og umhverfislega sjálfbær lausn</a:t>
            </a:r>
          </a:p>
        </p:txBody>
      </p:sp>
      <p:sp>
        <p:nvSpPr>
          <p:cNvPr id="16" name="Slide Number Placeholder 15">
            <a:extLst>
              <a:ext uri="{FF2B5EF4-FFF2-40B4-BE49-F238E27FC236}">
                <a16:creationId xmlns:a16="http://schemas.microsoft.com/office/drawing/2014/main" id="{88207EC2-A093-4BAA-970E-6626D7515065}"/>
              </a:ext>
            </a:extLst>
          </p:cNvPr>
          <p:cNvSpPr>
            <a:spLocks noGrp="1"/>
          </p:cNvSpPr>
          <p:nvPr>
            <p:ph type="sldNum" sz="quarter" idx="4"/>
          </p:nvPr>
        </p:nvSpPr>
        <p:spPr/>
        <p:txBody>
          <a:bodyPr/>
          <a:lstStyle/>
          <a:p>
            <a:fld id="{9C527BFA-2C0E-4CEC-B6A5-913A56FEF4B4}" type="slidenum">
              <a:rPr lang="fr-CA" smtClean="0"/>
              <a:t>72</a:t>
            </a:fld>
            <a:endParaRPr lang="fr-CA"/>
          </a:p>
        </p:txBody>
      </p:sp>
      <p:sp>
        <p:nvSpPr>
          <p:cNvPr id="4" name="Text Placeholder 3">
            <a:extLst>
              <a:ext uri="{FF2B5EF4-FFF2-40B4-BE49-F238E27FC236}">
                <a16:creationId xmlns:a16="http://schemas.microsoft.com/office/drawing/2014/main" id="{5D4BB9B4-5E38-46EC-6E5C-9A80AD7375D9}"/>
              </a:ext>
            </a:extLst>
          </p:cNvPr>
          <p:cNvSpPr>
            <a:spLocks noGrp="1"/>
          </p:cNvSpPr>
          <p:nvPr>
            <p:ph type="body" sz="quarter" idx="65"/>
          </p:nvPr>
        </p:nvSpPr>
        <p:spPr/>
        <p:txBody>
          <a:bodyPr/>
          <a:lstStyle/>
          <a:p>
            <a:r>
              <a:rPr lang="en-GB"/>
              <a:t>Ljósmynd: BUNK Hotel Amsterdam, Niðurlönd</a:t>
            </a:r>
          </a:p>
        </p:txBody>
      </p:sp>
      <p:sp>
        <p:nvSpPr>
          <p:cNvPr id="10" name="Text Placeholder 2">
            <a:extLst>
              <a:ext uri="{FF2B5EF4-FFF2-40B4-BE49-F238E27FC236}">
                <a16:creationId xmlns:a16="http://schemas.microsoft.com/office/drawing/2014/main" id="{44B281A8-36FD-3C99-2A27-25404B42D6E2}"/>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sp>
        <p:nvSpPr>
          <p:cNvPr id="25" name="TextBox 24">
            <a:extLst>
              <a:ext uri="{FF2B5EF4-FFF2-40B4-BE49-F238E27FC236}">
                <a16:creationId xmlns:a16="http://schemas.microsoft.com/office/drawing/2014/main" id="{5677AB1B-81DB-FA22-D8CF-B883A34319A1}"/>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pic>
        <p:nvPicPr>
          <p:cNvPr id="5" name="Graphic 4" descr="Badge 1 with solid fill">
            <a:extLst>
              <a:ext uri="{FF2B5EF4-FFF2-40B4-BE49-F238E27FC236}">
                <a16:creationId xmlns:a16="http://schemas.microsoft.com/office/drawing/2014/main" id="{3B916F91-162B-0DAF-84C5-3811887E6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40481" y="4354465"/>
            <a:ext cx="1440000" cy="1440000"/>
          </a:xfrm>
          <a:prstGeom prst="rect">
            <a:avLst/>
          </a:prstGeom>
        </p:spPr>
      </p:pic>
      <p:pic>
        <p:nvPicPr>
          <p:cNvPr id="9" name="Picture Placeholder 8">
            <a:extLst>
              <a:ext uri="{FF2B5EF4-FFF2-40B4-BE49-F238E27FC236}">
                <a16:creationId xmlns:a16="http://schemas.microsoft.com/office/drawing/2014/main" id="{F6EB9A9C-97A7-48E6-B439-D0375A23034C}"/>
              </a:ext>
            </a:extLst>
          </p:cNvPr>
          <p:cNvPicPr>
            <a:picLocks noGrp="1" noChangeAspect="1"/>
          </p:cNvPicPr>
          <p:nvPr>
            <p:ph type="pic" sz="quarter" idx="34"/>
          </p:nvPr>
        </p:nvPicPr>
        <p:blipFill>
          <a:blip r:embed="rId4">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6870887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84AE3-F65A-DC0C-3960-DF240122E28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AA0B49-1341-8640-F9E9-F8F29D4564E3}"/>
              </a:ext>
            </a:extLst>
          </p:cNvPr>
          <p:cNvSpPr>
            <a:spLocks noGrp="1"/>
          </p:cNvSpPr>
          <p:nvPr>
            <p:ph type="body" sz="quarter" idx="65"/>
          </p:nvPr>
        </p:nvSpPr>
        <p:spPr/>
        <p:txBody>
          <a:bodyPr/>
          <a:lstStyle/>
          <a:p>
            <a:r>
              <a:rPr lang="en-GB"/>
              <a:t>Ljósmynd: </a:t>
            </a:r>
            <a:r>
              <a:rPr lang="en-US"/>
              <a:t>Amsterdam the Crane eftir YAYS, Hollandi</a:t>
            </a:r>
            <a:endParaRPr lang="en-GB"/>
          </a:p>
        </p:txBody>
      </p:sp>
      <p:sp>
        <p:nvSpPr>
          <p:cNvPr id="6" name="Slide Number Placeholder 5">
            <a:extLst>
              <a:ext uri="{FF2B5EF4-FFF2-40B4-BE49-F238E27FC236}">
                <a16:creationId xmlns:a16="http://schemas.microsoft.com/office/drawing/2014/main" id="{FD85D1B7-5901-24AF-8FF6-0E978BF55C6C}"/>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73</a:t>
            </a:fld>
            <a:endParaRPr lang="fr-CA"/>
          </a:p>
        </p:txBody>
      </p:sp>
      <p:sp>
        <p:nvSpPr>
          <p:cNvPr id="14" name="Text Placeholder 2">
            <a:extLst>
              <a:ext uri="{FF2B5EF4-FFF2-40B4-BE49-F238E27FC236}">
                <a16:creationId xmlns:a16="http://schemas.microsoft.com/office/drawing/2014/main" id="{5AB0E3A0-43B8-BD96-99C2-6CDB5F155811}"/>
              </a:ext>
            </a:extLst>
          </p:cNvPr>
          <p:cNvSpPr>
            <a:spLocks noGrp="1"/>
          </p:cNvSpPr>
          <p:nvPr>
            <p:ph type="body" sz="quarter" idx="32"/>
          </p:nvPr>
        </p:nvSpPr>
        <p:spPr>
          <a:xfrm>
            <a:off x="3891805" y="3603062"/>
            <a:ext cx="3270634" cy="6921144"/>
          </a:xfrm>
        </p:spPr>
        <p:txBody>
          <a:bodyPr/>
          <a:lstStyle/>
          <a:p>
            <a:r>
              <a:rPr lang="en-IE">
                <a:latin typeface="Calibri"/>
                <a:cs typeface="Calibri"/>
              </a:rPr>
              <a:t>Hugmyndin um tréhúsin í skóginum í</a:t>
            </a:r>
            <a:r>
              <a:rPr lang="en-IE" err="1">
                <a:latin typeface="Calibri"/>
                <a:cs typeface="Calibri"/>
              </a:rPr>
              <a:t> Biccari </a:t>
            </a:r>
            <a:r>
              <a:rPr lang="en-IE">
                <a:latin typeface="Calibri"/>
                <a:cs typeface="Calibri"/>
              </a:rPr>
              <a:t>er hluti af víðtækara verkefni sem miðar að því að auka þjónustu svæðisins og efla ferðamannatilboðið, sem er boðið upp á af fræðsluskóginum 'Lago Pescara' sem er staðsettur innan náttúrusvæðisins með sama nafni í sveitinni við </a:t>
            </a:r>
            <a:r>
              <a:rPr lang="en-IE" err="1">
                <a:latin typeface="Calibri"/>
                <a:cs typeface="Calibri"/>
              </a:rPr>
              <a:t>Biccari</a:t>
            </a:r>
            <a:r>
              <a:rPr lang="en-IE">
                <a:latin typeface="Calibri"/>
                <a:cs typeface="Calibri"/>
              </a:rPr>
              <a:t>. </a:t>
            </a:r>
          </a:p>
          <a:p>
            <a:endParaRPr lang="en-IE">
              <a:latin typeface="Calibri"/>
              <a:cs typeface="Calibri"/>
            </a:endParaRPr>
          </a:p>
          <a:p>
            <a:r>
              <a:rPr lang="en-IE">
                <a:latin typeface="Calibri"/>
                <a:cs typeface="Calibri"/>
              </a:rPr>
              <a:t>Verkið við uppsetningu fjögurra tréhúsa í </a:t>
            </a:r>
            <a:r>
              <a:rPr lang="en-IE" err="1">
                <a:latin typeface="Calibri"/>
                <a:cs typeface="Calibri"/>
              </a:rPr>
              <a:t>Biccari </a:t>
            </a:r>
            <a:r>
              <a:rPr lang="en-IE">
                <a:latin typeface="Calibri"/>
                <a:cs typeface="Calibri"/>
              </a:rPr>
              <a:t>Adventure Park var fjármagnað með opinberri tilkynningu frá </a:t>
            </a:r>
            <a:r>
              <a:rPr lang="en-IE" err="1">
                <a:latin typeface="Calibri"/>
                <a:cs typeface="Calibri"/>
              </a:rPr>
              <a:t>Meridaunia</a:t>
            </a:r>
            <a:r>
              <a:rPr lang="en-IE">
                <a:latin typeface="Calibri"/>
                <a:cs typeface="Calibri"/>
              </a:rPr>
              <a:t> LAG, sem hluti af fjármögnunarverkefni samkvæmt 2014/2020 Puglia RDP PAL MERIDAUNIA - útboði um tillögur fyrir aðgerð 2.4.1 "Fjárfestingar í stofnun og þróun ólandbúnaðartengdra starfsemi: hefðbundin handverk, ferðaþjónusta og persónuleg þjónusta". Inngripin miða að því að auka aðdráttarafl dreifbýlissvæða og hvetja til þróunar starfsemi sem bætir við landbúnaðarstarfsemi í ferðaþjónustu, veitingarekstri, fræðslu-, umhverfis- og félagsmálageiranum.  </a:t>
            </a:r>
            <a:endParaRPr lang="it-IT"/>
          </a:p>
        </p:txBody>
      </p:sp>
      <p:sp>
        <p:nvSpPr>
          <p:cNvPr id="17" name="Text Placeholder 4">
            <a:extLst>
              <a:ext uri="{FF2B5EF4-FFF2-40B4-BE49-F238E27FC236}">
                <a16:creationId xmlns:a16="http://schemas.microsoft.com/office/drawing/2014/main" id="{5670E034-24CB-9618-DD6C-7D72965730C4}"/>
              </a:ext>
            </a:extLst>
          </p:cNvPr>
          <p:cNvSpPr>
            <a:spLocks noGrp="1"/>
          </p:cNvSpPr>
          <p:nvPr>
            <p:ph type="body" sz="quarter" idx="38"/>
          </p:nvPr>
        </p:nvSpPr>
        <p:spPr>
          <a:xfrm>
            <a:off x="3891804" y="1823116"/>
            <a:ext cx="3272505" cy="282479"/>
          </a:xfrm>
        </p:spPr>
        <p:txBody>
          <a:bodyPr vert="horz" lIns="91440" tIns="45720" rIns="91440" bIns="45720" rtlCol="0" anchor="t">
            <a:noAutofit/>
          </a:bodyPr>
          <a:lstStyle/>
          <a:p>
            <a:pPr algn="ctr"/>
            <a:r>
              <a:rPr lang="en-US" cap="all"/>
              <a:t>Gistingin sem vantaði í skóginum</a:t>
            </a:r>
            <a:endParaRPr lang="it-IT"/>
          </a:p>
        </p:txBody>
      </p:sp>
      <p:cxnSp>
        <p:nvCxnSpPr>
          <p:cNvPr id="18" name="Straight Connector 17">
            <a:extLst>
              <a:ext uri="{FF2B5EF4-FFF2-40B4-BE49-F238E27FC236}">
                <a16:creationId xmlns:a16="http://schemas.microsoft.com/office/drawing/2014/main" id="{96669CE1-3DC4-40B6-A45D-18C1B9F07FCE}"/>
              </a:ext>
            </a:extLst>
          </p:cNvPr>
          <p:cNvCxnSpPr/>
          <p:nvPr/>
        </p:nvCxnSpPr>
        <p:spPr>
          <a:xfrm>
            <a:off x="3683210" y="1329000"/>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DCB7E58-0E80-D163-3579-109DFCBE4D36}"/>
              </a:ext>
            </a:extLst>
          </p:cNvPr>
          <p:cNvSpPr txBox="1"/>
          <p:nvPr/>
        </p:nvSpPr>
        <p:spPr>
          <a:xfrm>
            <a:off x="168830" y="291067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grpSp>
        <p:nvGrpSpPr>
          <p:cNvPr id="3" name="Group 2">
            <a:extLst>
              <a:ext uri="{FF2B5EF4-FFF2-40B4-BE49-F238E27FC236}">
                <a16:creationId xmlns:a16="http://schemas.microsoft.com/office/drawing/2014/main" id="{92D7E31F-CF03-A2C8-267F-A861F70BD98D}"/>
              </a:ext>
            </a:extLst>
          </p:cNvPr>
          <p:cNvGrpSpPr/>
          <p:nvPr/>
        </p:nvGrpSpPr>
        <p:grpSpPr>
          <a:xfrm>
            <a:off x="3709536" y="415039"/>
            <a:ext cx="953258" cy="797926"/>
            <a:chOff x="8130434" y="5055580"/>
            <a:chExt cx="1018347" cy="1051755"/>
          </a:xfrm>
          <a:solidFill>
            <a:srgbClr val="000000"/>
          </a:solidFill>
        </p:grpSpPr>
        <p:grpSp>
          <p:nvGrpSpPr>
            <p:cNvPr id="4" name="Graphic 2">
              <a:extLst>
                <a:ext uri="{FF2B5EF4-FFF2-40B4-BE49-F238E27FC236}">
                  <a16:creationId xmlns:a16="http://schemas.microsoft.com/office/drawing/2014/main" id="{DB4E9778-FC52-73AF-7204-EAE0AA14D3EB}"/>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EC8421C2-F244-4A2D-8BE5-11A711F354D6}"/>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7F9591DF-006F-B7F0-57AA-29059F1BA19B}"/>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2481567B-41FB-F28E-CA05-311FF06827FF}"/>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5" name="Freeform 289">
              <a:extLst>
                <a:ext uri="{FF2B5EF4-FFF2-40B4-BE49-F238E27FC236}">
                  <a16:creationId xmlns:a16="http://schemas.microsoft.com/office/drawing/2014/main" id="{995CD932-D521-44F3-087D-73960B98D3D7}"/>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A5FCA4D7-A080-BBCF-95A9-889D125B0B9B}"/>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8" name="Freeform 291">
              <a:extLst>
                <a:ext uri="{FF2B5EF4-FFF2-40B4-BE49-F238E27FC236}">
                  <a16:creationId xmlns:a16="http://schemas.microsoft.com/office/drawing/2014/main" id="{0355BA88-8548-3153-3F39-7D891ECA898D}"/>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9" name="Freeform 292">
              <a:extLst>
                <a:ext uri="{FF2B5EF4-FFF2-40B4-BE49-F238E27FC236}">
                  <a16:creationId xmlns:a16="http://schemas.microsoft.com/office/drawing/2014/main" id="{C1335384-F5CC-6685-46F6-0CF78AECE596}"/>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0" name="Freeform 293">
              <a:extLst>
                <a:ext uri="{FF2B5EF4-FFF2-40B4-BE49-F238E27FC236}">
                  <a16:creationId xmlns:a16="http://schemas.microsoft.com/office/drawing/2014/main" id="{3AB2F07C-FEFC-5598-1277-987E25ACED92}"/>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1" name="Freeform 294">
              <a:extLst>
                <a:ext uri="{FF2B5EF4-FFF2-40B4-BE49-F238E27FC236}">
                  <a16:creationId xmlns:a16="http://schemas.microsoft.com/office/drawing/2014/main" id="{71816E46-F627-B4E0-92F7-807B56B99A31}"/>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2" name="Freeform 295">
              <a:extLst>
                <a:ext uri="{FF2B5EF4-FFF2-40B4-BE49-F238E27FC236}">
                  <a16:creationId xmlns:a16="http://schemas.microsoft.com/office/drawing/2014/main" id="{0003039B-7460-BCD2-CE17-DBEA4D610D56}"/>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3" name="Freeform 296">
              <a:extLst>
                <a:ext uri="{FF2B5EF4-FFF2-40B4-BE49-F238E27FC236}">
                  <a16:creationId xmlns:a16="http://schemas.microsoft.com/office/drawing/2014/main" id="{4B99E393-6859-5D50-2C3F-971EC11605C4}"/>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AE45C20D-79AC-322B-6077-3FFE325FED7F}"/>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CFE8D4B8-9C77-039D-EDD6-B8D437CCBF15}"/>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E2D1CE24-DFD1-E3C5-3C19-BAEC072187AF}"/>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31" name="Picture Placeholder 30">
            <a:extLst>
              <a:ext uri="{FF2B5EF4-FFF2-40B4-BE49-F238E27FC236}">
                <a16:creationId xmlns:a16="http://schemas.microsoft.com/office/drawing/2014/main" id="{23963C30-FC4B-4E11-8631-0BC0A73126E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042192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F62C5-ADC2-0ED5-DCB4-B22B742E70A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F11AB2E-B2F1-A1BA-3D28-952F328A1CB1}"/>
              </a:ext>
            </a:extLst>
          </p:cNvPr>
          <p:cNvSpPr>
            <a:spLocks noGrp="1"/>
          </p:cNvSpPr>
          <p:nvPr>
            <p:ph type="body" sz="quarter" idx="32"/>
          </p:nvPr>
        </p:nvSpPr>
        <p:spPr>
          <a:xfrm>
            <a:off x="3883745" y="308983"/>
            <a:ext cx="3270634" cy="4069540"/>
          </a:xfrm>
        </p:spPr>
        <p:txBody>
          <a:bodyPr/>
          <a:lstStyle/>
          <a:p>
            <a:r>
              <a:rPr lang="en-IE">
                <a:latin typeface="Calibri"/>
                <a:cs typeface="Calibri"/>
              </a:rPr>
              <a:t>Með þeim fjármunum sem bárust var hægt að enduruppbyggja allt skógarsvæðið, sem nú býður upp á fjölbreytta þjónustu tengda ferðaþjónustu: aðgang að skóginum, afþreyingar- og tómstundastarfsemi, náttúru- og umhverfisfræðslu og ævintýragarðinn </a:t>
            </a:r>
            <a:r>
              <a:rPr lang="en-IE" err="1">
                <a:latin typeface="Calibri"/>
                <a:cs typeface="Calibri"/>
              </a:rPr>
              <a:t>'Daunia </a:t>
            </a:r>
            <a:r>
              <a:rPr lang="en-IE">
                <a:latin typeface="Calibri"/>
                <a:cs typeface="Calibri"/>
              </a:rPr>
              <a:t>Avventura', allt vel samþætt og dregur fram sérkenni svæðisins. Fræðsluskógurinn 'Lago Pescara' er óvenjulegur opinn vinnustofa þar sem hægt er að sameina landbúnað, matvæli, umhverfi, sveitalíf, sjálfbæra þróun og landsvæði. Á hverju ári eru innleiddir fræðsluverkefni sem eru sérsniðin að leikskóla-, grunnskóla- og nemendum í fyrsta og öðrum stigs framhaldsskóla, með það að markmiði að gefa þeim tækifæri til að upplifa lítil og stór kraftaverk náttúrunnar í lifandi mynd, uppgötva lyktir, ilmi, liti og bragð skógarins og upplifa einstaka skyn- og tilfinningauplifun. </a:t>
            </a:r>
            <a:endParaRPr lang="it-IT"/>
          </a:p>
          <a:p>
            <a:endParaRPr lang="en-IE"/>
          </a:p>
          <a:p>
            <a:endParaRPr lang="en-IE"/>
          </a:p>
        </p:txBody>
      </p:sp>
      <p:sp>
        <p:nvSpPr>
          <p:cNvPr id="12" name="Text Placeholder 11">
            <a:extLst>
              <a:ext uri="{FF2B5EF4-FFF2-40B4-BE49-F238E27FC236}">
                <a16:creationId xmlns:a16="http://schemas.microsoft.com/office/drawing/2014/main" id="{128B21C4-8214-D2F1-0076-06BF03CBB746}"/>
              </a:ext>
            </a:extLst>
          </p:cNvPr>
          <p:cNvSpPr>
            <a:spLocks noGrp="1"/>
          </p:cNvSpPr>
          <p:nvPr>
            <p:ph type="body" sz="quarter" idx="36"/>
          </p:nvPr>
        </p:nvSpPr>
        <p:spPr>
          <a:xfrm>
            <a:off x="249136" y="1104200"/>
            <a:ext cx="3437261" cy="385564"/>
          </a:xfrm>
        </p:spPr>
        <p:txBody>
          <a:bodyPr/>
          <a:lstStyle/>
          <a:p>
            <a:r>
              <a:rPr lang="en-IE" sz="3200" cap="all" dirty="0" err="1">
                <a:latin typeface="Calibri"/>
                <a:cs typeface="Calibri"/>
              </a:rPr>
              <a:t>Endurupp</a:t>
            </a:r>
            <a:endParaRPr lang="en-IE" sz="3200" cap="all" dirty="0">
              <a:latin typeface="Calibri"/>
              <a:cs typeface="Calibri"/>
            </a:endParaRPr>
          </a:p>
          <a:p>
            <a:r>
              <a:rPr lang="en-IE" sz="3200" cap="all" dirty="0" err="1">
                <a:latin typeface="Calibri"/>
                <a:cs typeface="Calibri"/>
              </a:rPr>
              <a:t>bygging</a:t>
            </a:r>
            <a:r>
              <a:rPr lang="en-IE" sz="3200" cap="all" dirty="0">
                <a:latin typeface="Calibri"/>
                <a:cs typeface="Calibri"/>
              </a:rPr>
              <a:t> </a:t>
            </a:r>
            <a:r>
              <a:rPr lang="en-IE" sz="3200" cap="all" dirty="0" err="1">
                <a:latin typeface="Calibri"/>
                <a:cs typeface="Calibri"/>
              </a:rPr>
              <a:t>skógar</a:t>
            </a:r>
            <a:r>
              <a:rPr lang="en-IE" sz="3200" cap="all" dirty="0">
                <a:latin typeface="Calibri"/>
                <a:cs typeface="Calibri"/>
              </a:rPr>
              <a:t> </a:t>
            </a:r>
            <a:r>
              <a:rPr lang="en-IE" sz="3200" cap="all" dirty="0" err="1">
                <a:latin typeface="Calibri"/>
                <a:cs typeface="Calibri"/>
              </a:rPr>
              <a:t>svæðisins</a:t>
            </a:r>
            <a:endParaRPr lang="it-IT" sz="3200" cap="all" dirty="0"/>
          </a:p>
          <a:p>
            <a:endParaRPr lang="en-US" sz="3600" dirty="0"/>
          </a:p>
        </p:txBody>
      </p:sp>
      <p:sp>
        <p:nvSpPr>
          <p:cNvPr id="14" name="Text Placeholder 13">
            <a:extLst>
              <a:ext uri="{FF2B5EF4-FFF2-40B4-BE49-F238E27FC236}">
                <a16:creationId xmlns:a16="http://schemas.microsoft.com/office/drawing/2014/main" id="{7231916B-5D37-98CE-52A5-32AA050D80C0}"/>
              </a:ext>
            </a:extLst>
          </p:cNvPr>
          <p:cNvSpPr>
            <a:spLocks noGrp="1"/>
          </p:cNvSpPr>
          <p:nvPr>
            <p:ph type="body" sz="quarter" idx="40"/>
          </p:nvPr>
        </p:nvSpPr>
        <p:spPr/>
        <p:txBody>
          <a:bodyPr vert="horz" lIns="91440" tIns="45720" rIns="91440" bIns="45720" rtlCol="0" anchor="t">
            <a:noAutofit/>
          </a:bodyPr>
          <a:lstStyle/>
          <a:p>
            <a:r>
              <a:rPr lang="en-US" sz="1800">
                <a:latin typeface="Calibri"/>
                <a:cs typeface="Calibri"/>
              </a:rPr>
              <a:t>"Í hverri göngu með náttúrunni fær maður mun meira en hann leitar að" - John Muir</a:t>
            </a:r>
            <a:endParaRPr lang="it-IT" sz="1800"/>
          </a:p>
        </p:txBody>
      </p:sp>
      <p:sp>
        <p:nvSpPr>
          <p:cNvPr id="2" name="Text Placeholder 1">
            <a:extLst>
              <a:ext uri="{FF2B5EF4-FFF2-40B4-BE49-F238E27FC236}">
                <a16:creationId xmlns:a16="http://schemas.microsoft.com/office/drawing/2014/main" id="{F0874754-4108-574E-2856-A9A77929FE51}"/>
              </a:ext>
            </a:extLst>
          </p:cNvPr>
          <p:cNvSpPr>
            <a:spLocks noGrp="1"/>
          </p:cNvSpPr>
          <p:nvPr>
            <p:ph type="body" sz="quarter" idx="65"/>
          </p:nvPr>
        </p:nvSpPr>
        <p:spPr/>
        <p:txBody>
          <a:bodyPr/>
          <a:lstStyle/>
          <a:p>
            <a:r>
              <a:rPr lang="en-GB"/>
              <a:t>Ljósmynd: </a:t>
            </a:r>
            <a:r>
              <a:rPr lang="fr-FR" err="1"/>
              <a:t>Natur </a:t>
            </a:r>
            <a:r>
              <a:rPr lang="fr-FR"/>
              <a:t>Air Suite, </a:t>
            </a:r>
            <a:r>
              <a:rPr lang="fr-FR" err="1"/>
              <a:t>Ítalía</a:t>
            </a:r>
            <a:r>
              <a:rPr lang="fr-FR"/>
              <a:t> </a:t>
            </a:r>
            <a:endParaRPr lang="en-GB"/>
          </a:p>
        </p:txBody>
      </p:sp>
      <p:sp>
        <p:nvSpPr>
          <p:cNvPr id="18" name="Freeform 17">
            <a:extLst>
              <a:ext uri="{FF2B5EF4-FFF2-40B4-BE49-F238E27FC236}">
                <a16:creationId xmlns:a16="http://schemas.microsoft.com/office/drawing/2014/main" id="{23563B68-9684-EFEC-AA51-B9CE39517AEF}"/>
              </a:ext>
            </a:extLst>
          </p:cNvPr>
          <p:cNvSpPr/>
          <p:nvPr/>
        </p:nvSpPr>
        <p:spPr>
          <a:xfrm>
            <a:off x="4742030" y="7726434"/>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3118AD9F-7C81-7725-8D77-ED28203CE98D}"/>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74</a:t>
            </a:fld>
            <a:endParaRPr lang="fr-CA"/>
          </a:p>
        </p:txBody>
      </p:sp>
      <p:cxnSp>
        <p:nvCxnSpPr>
          <p:cNvPr id="7" name="Straight Connector 6">
            <a:extLst>
              <a:ext uri="{FF2B5EF4-FFF2-40B4-BE49-F238E27FC236}">
                <a16:creationId xmlns:a16="http://schemas.microsoft.com/office/drawing/2014/main" id="{71EE1C92-7568-FD24-9F9C-117DB93759EA}"/>
              </a:ext>
            </a:extLst>
          </p:cNvPr>
          <p:cNvCxnSpPr>
            <a:cxnSpLocks/>
          </p:cNvCxnSpPr>
          <p:nvPr/>
        </p:nvCxnSpPr>
        <p:spPr>
          <a:xfrm>
            <a:off x="4012442" y="4601211"/>
            <a:ext cx="3265986" cy="0"/>
          </a:xfrm>
          <a:prstGeom prst="line">
            <a:avLst/>
          </a:prstGeom>
          <a:ln w="22225">
            <a:solidFill>
              <a:srgbClr val="EC7C69"/>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367A03F8-63C9-A0D3-98B6-565ABF6341DB}"/>
              </a:ext>
            </a:extLst>
          </p:cNvPr>
          <p:cNvSpPr txBox="1">
            <a:spLocks/>
          </p:cNvSpPr>
          <p:nvPr/>
        </p:nvSpPr>
        <p:spPr>
          <a:xfrm>
            <a:off x="3990504" y="4746793"/>
            <a:ext cx="3462906" cy="406954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IE" sz="1800">
                <a:latin typeface="Calibri"/>
                <a:cs typeface="Calibri"/>
              </a:rPr>
              <a:t>Hótel í skógi</a:t>
            </a:r>
            <a:endParaRPr lang="en-IE" sz="1800">
              <a:solidFill>
                <a:srgbClr val="EC7C69"/>
              </a:solidFill>
              <a:latin typeface="Calibri"/>
              <a:cs typeface="Calibri"/>
            </a:endParaRPr>
          </a:p>
          <a:p>
            <a:pPr>
              <a:lnSpc>
                <a:spcPct val="100000"/>
              </a:lnSpc>
            </a:pPr>
            <a:endParaRPr lang="en-IE">
              <a:highlight>
                <a:srgbClr val="0000FF"/>
              </a:highlight>
              <a:latin typeface="Calibri"/>
              <a:ea typeface="Open Sans"/>
              <a:cs typeface="Calibri"/>
            </a:endParaRPr>
          </a:p>
          <a:p>
            <a:r>
              <a:rPr lang="en-IE">
                <a:latin typeface="Calibri"/>
                <a:cs typeface="Calibri"/>
              </a:rPr>
              <a:t>Skógarreiturinn 'Lago Pescara' er með fjórum litlum tréhúsum sem byggð hafa verið upp í trjánum, þar sem gestir geta notið einstaks upplifunar í óspilltri náttúru á algjörlega sjálfbæran hátt. Reyndar, ef þú ákveður að eyða nóttinni í litlu timburhúsunum, hefur þú vasaljós til að lýsa upp rýmið, til að hreyfa þig innan mannvirkjanna, og salerni er aðgengilegt gestum, en það er fyrir utan litlu húsin, ekki langt frá þeim, í efna­salerni sem mengar ekki og skemmir ekki svæðið.</a:t>
            </a:r>
            <a:endParaRPr lang="it-IT"/>
          </a:p>
          <a:p>
            <a:r>
              <a:rPr lang="en-IE">
                <a:latin typeface="Calibri"/>
                <a:cs typeface="Calibri"/>
              </a:rPr>
              <a:t>Hér er möguleiki á 100% sjálfbærri upplifun.</a:t>
            </a:r>
            <a:endParaRPr lang="en-IE"/>
          </a:p>
          <a:p>
            <a:r>
              <a:rPr lang="en-IE">
                <a:latin typeface="Calibri"/>
                <a:ea typeface="Open Sans"/>
                <a:cs typeface="Calibri"/>
              </a:rPr>
              <a:t>. </a:t>
            </a:r>
          </a:p>
          <a:p>
            <a:endParaRPr lang="en-IE"/>
          </a:p>
        </p:txBody>
      </p:sp>
      <p:cxnSp>
        <p:nvCxnSpPr>
          <p:cNvPr id="10" name="Straight Connector 9">
            <a:extLst>
              <a:ext uri="{FF2B5EF4-FFF2-40B4-BE49-F238E27FC236}">
                <a16:creationId xmlns:a16="http://schemas.microsoft.com/office/drawing/2014/main" id="{7ED1998D-797C-D2AE-A697-0BB1A7358157}"/>
              </a:ext>
            </a:extLst>
          </p:cNvPr>
          <p:cNvCxnSpPr>
            <a:cxnSpLocks/>
          </p:cNvCxnSpPr>
          <p:nvPr/>
        </p:nvCxnSpPr>
        <p:spPr>
          <a:xfrm>
            <a:off x="295794" y="9198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69A3CBC-3B94-5EBE-EE8B-44190315053C}"/>
              </a:ext>
            </a:extLst>
          </p:cNvPr>
          <p:cNvSpPr txBox="1"/>
          <p:nvPr/>
        </p:nvSpPr>
        <p:spPr>
          <a:xfrm>
            <a:off x="229690" y="6144636"/>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grpSp>
        <p:nvGrpSpPr>
          <p:cNvPr id="4" name="Group 3">
            <a:extLst>
              <a:ext uri="{FF2B5EF4-FFF2-40B4-BE49-F238E27FC236}">
                <a16:creationId xmlns:a16="http://schemas.microsoft.com/office/drawing/2014/main" id="{FF19DF10-ED45-B70F-8810-DF3D69EC5EC3}"/>
              </a:ext>
            </a:extLst>
          </p:cNvPr>
          <p:cNvGrpSpPr/>
          <p:nvPr/>
        </p:nvGrpSpPr>
        <p:grpSpPr>
          <a:xfrm>
            <a:off x="361874" y="116201"/>
            <a:ext cx="695991" cy="650235"/>
            <a:chOff x="8736336" y="773976"/>
            <a:chExt cx="925001" cy="925018"/>
          </a:xfrm>
        </p:grpSpPr>
        <p:grpSp>
          <p:nvGrpSpPr>
            <p:cNvPr id="5" name="Graphic 2">
              <a:extLst>
                <a:ext uri="{FF2B5EF4-FFF2-40B4-BE49-F238E27FC236}">
                  <a16:creationId xmlns:a16="http://schemas.microsoft.com/office/drawing/2014/main" id="{3D431CB8-1879-5D0F-1FD0-8BF7EA3C7DD9}"/>
                </a:ext>
              </a:extLst>
            </p:cNvPr>
            <p:cNvGrpSpPr/>
            <p:nvPr/>
          </p:nvGrpSpPr>
          <p:grpSpPr>
            <a:xfrm>
              <a:off x="8736336" y="773976"/>
              <a:ext cx="925001" cy="925018"/>
              <a:chOff x="8736336" y="773976"/>
              <a:chExt cx="925001" cy="925018"/>
            </a:xfrm>
            <a:solidFill>
              <a:srgbClr val="010101"/>
            </a:solidFill>
          </p:grpSpPr>
          <p:sp>
            <p:nvSpPr>
              <p:cNvPr id="15" name="Freeform 306">
                <a:extLst>
                  <a:ext uri="{FF2B5EF4-FFF2-40B4-BE49-F238E27FC236}">
                    <a16:creationId xmlns:a16="http://schemas.microsoft.com/office/drawing/2014/main" id="{0563355E-A3FD-2DC8-9987-D3066F67E072}"/>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07">
                <a:extLst>
                  <a:ext uri="{FF2B5EF4-FFF2-40B4-BE49-F238E27FC236}">
                    <a16:creationId xmlns:a16="http://schemas.microsoft.com/office/drawing/2014/main" id="{C0510730-920A-E6E3-82A5-A871ED146018}"/>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08">
                <a:extLst>
                  <a:ext uri="{FF2B5EF4-FFF2-40B4-BE49-F238E27FC236}">
                    <a16:creationId xmlns:a16="http://schemas.microsoft.com/office/drawing/2014/main" id="{A138643E-7D20-0375-F375-3E2EE47B9993}"/>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09">
                <a:extLst>
                  <a:ext uri="{FF2B5EF4-FFF2-40B4-BE49-F238E27FC236}">
                    <a16:creationId xmlns:a16="http://schemas.microsoft.com/office/drawing/2014/main" id="{1D0D229D-3B1E-EBB5-FD8F-A9A82BF62160}"/>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10">
                <a:extLst>
                  <a:ext uri="{FF2B5EF4-FFF2-40B4-BE49-F238E27FC236}">
                    <a16:creationId xmlns:a16="http://schemas.microsoft.com/office/drawing/2014/main" id="{65E8F482-09F4-C0C6-6779-371F254F71E6}"/>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11">
                <a:extLst>
                  <a:ext uri="{FF2B5EF4-FFF2-40B4-BE49-F238E27FC236}">
                    <a16:creationId xmlns:a16="http://schemas.microsoft.com/office/drawing/2014/main" id="{67B29B41-C9FB-9DEA-AB9A-A6596B2893C6}"/>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12">
                <a:extLst>
                  <a:ext uri="{FF2B5EF4-FFF2-40B4-BE49-F238E27FC236}">
                    <a16:creationId xmlns:a16="http://schemas.microsoft.com/office/drawing/2014/main" id="{46149A21-63C5-F438-C23A-46126A9DA995}"/>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Freeform 304">
              <a:extLst>
                <a:ext uri="{FF2B5EF4-FFF2-40B4-BE49-F238E27FC236}">
                  <a16:creationId xmlns:a16="http://schemas.microsoft.com/office/drawing/2014/main" id="{F86639CA-43A8-DB96-AEAB-1767A6B06CA2}"/>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5">
              <a:extLst>
                <a:ext uri="{FF2B5EF4-FFF2-40B4-BE49-F238E27FC236}">
                  <a16:creationId xmlns:a16="http://schemas.microsoft.com/office/drawing/2014/main" id="{A57FD8F6-D8E9-118B-B464-C71A15CE4938}"/>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31" name="Picture Placeholder 30">
            <a:extLst>
              <a:ext uri="{FF2B5EF4-FFF2-40B4-BE49-F238E27FC236}">
                <a16:creationId xmlns:a16="http://schemas.microsoft.com/office/drawing/2014/main" id="{BB539172-7FF4-4983-BA77-FB98EB51099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89512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A6DEA-BCBB-70A4-A3AB-BC6D8357B14B}"/>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D676F1D-8D76-4303-AB63-3FCF0B60AD2B}"/>
              </a:ext>
            </a:extLst>
          </p:cNvPr>
          <p:cNvSpPr>
            <a:spLocks noGrp="1"/>
          </p:cNvSpPr>
          <p:nvPr>
            <p:ph type="body" sz="quarter" idx="32"/>
          </p:nvPr>
        </p:nvSpPr>
        <p:spPr>
          <a:xfrm>
            <a:off x="634481" y="3536797"/>
            <a:ext cx="6541269" cy="5494217"/>
          </a:xfrm>
        </p:spPr>
        <p:txBody>
          <a:bodyPr/>
          <a:lstStyle/>
          <a:p>
            <a:pPr>
              <a:lnSpc>
                <a:spcPct val="100000"/>
              </a:lnSpc>
            </a:pPr>
            <a:r>
              <a:rPr lang="en-US"/>
              <a:t>Bed&amp;Tree-verkefnið í Biccari-skóginum samræmist nákvæmlega sjálfbærnimarkmiðum Sameinuðu þjóðanna (SDG), einkum markmiði 11 (Sjálfbærar borgir og samfélög) og markmiði 12 (Ábyrg neysla og framleiðsla). Með því að byggja tréhús í Lago Pescara-skóginum býður verkefnið ekki aðeins upp á einstaka gistireynslu í faðmi náttúrunnar heldur </a:t>
            </a:r>
            <a:r>
              <a:rPr lang="en-US" err="1"/>
              <a:t>endurvekur það</a:t>
            </a:r>
            <a:r>
              <a:rPr lang="en-US"/>
              <a:t> einnig sveitamenntun í Apúlíu. Þessi umhverfisvæna gistiaðstaða </a:t>
            </a:r>
            <a:r>
              <a:rPr lang="en-US" err="1"/>
              <a:t>nýtir </a:t>
            </a:r>
            <a:r>
              <a:rPr lang="en-US"/>
              <a:t>endurnýjanlega og lágáhrifaríka auðlindir og lágmarkar orkunotkun, sem gerir gestum kleift að upplifa náttúruna með lágmarks umhverfisáhrifum. Uppsetningin, með sólarorkulýsingu og efnafræðilegum salernum, dregur úr álagi á staðbundnar auðlindir og sýnir náttúrulegu umhverfi virðingu, sem endurspeglar áherslu markmiðs 12 á sjálfbæra framleiðslu. Enn fremur eykur verkefnið aðdráttarafl svæðisins á sama tíma og það varðveitir ósnortna landslagsgerð, og skapar þannig jafnvægi í dreifbýlisferðaþjónustu sem fagnar og varðveitir náttúruarfleifð.</a:t>
            </a:r>
          </a:p>
          <a:p>
            <a:pPr>
              <a:lnSpc>
                <a:spcPct val="100000"/>
              </a:lnSpc>
            </a:pPr>
            <a:endParaRPr lang="en-US"/>
          </a:p>
          <a:p>
            <a:pPr>
              <a:lnSpc>
                <a:spcPct val="100000"/>
              </a:lnSpc>
            </a:pPr>
            <a:r>
              <a:rPr lang="en-US"/>
              <a:t>Auk þess styður </a:t>
            </a:r>
            <a:r>
              <a:rPr lang="en-US" err="1"/>
              <a:t>Bed&amp;Tree </a:t>
            </a:r>
            <a:r>
              <a:rPr lang="en-US"/>
              <a:t>markmið 4 (gæðamenntun) með samþættingu sinni við fræðsluskóginn 'Lago Pescara,' útikennslurými sem hýsir upplifunarnámskeið fyrir nemendur á öllum aldri. Þessi námskeið gera börnum og ungmennum kleift að tengjast náttúrunni djúpt, og læra beint um líffræðilega fjölbreytni, umhverfisvernd og sjálfbærar aðferðir. Með því að sameina ferðaþjónustu og umhverfisfræðslu hjálpar verkefnið gestum að öðlast skilning á sjálfbærni í dreifbýli og vistfræðilegri ábyrgð. Þessi nálgun auðgar ekki aðeins upplifun gesta heldur eflir einnig meðvitund komandi kynslóða um mikilvægi þess að varðveita og vernda náttúruleg landsvæði, sem gerir verkefnið að fyrirmynd um samfélagsmiðaða, sjálfbæra þróun ferðaþjónustu sem samræmist alþjóðlegum umhverfis- og menntamarkmiðum.</a:t>
            </a:r>
          </a:p>
        </p:txBody>
      </p:sp>
      <p:sp>
        <p:nvSpPr>
          <p:cNvPr id="5" name="Text Placeholder 4">
            <a:extLst>
              <a:ext uri="{FF2B5EF4-FFF2-40B4-BE49-F238E27FC236}">
                <a16:creationId xmlns:a16="http://schemas.microsoft.com/office/drawing/2014/main" id="{ADFC6206-92EF-4AB5-8357-C164FB639104}"/>
              </a:ext>
            </a:extLst>
          </p:cNvPr>
          <p:cNvSpPr>
            <a:spLocks noGrp="1"/>
          </p:cNvSpPr>
          <p:nvPr>
            <p:ph type="body" sz="quarter" idx="18"/>
          </p:nvPr>
        </p:nvSpPr>
        <p:spPr>
          <a:xfrm>
            <a:off x="528134" y="1876699"/>
            <a:ext cx="3129466" cy="921348"/>
          </a:xfrm>
        </p:spPr>
        <p:txBody>
          <a:bodyPr/>
          <a:lstStyle/>
          <a:p>
            <a:pPr>
              <a:lnSpc>
                <a:spcPct val="100000"/>
              </a:lnSpc>
            </a:pPr>
            <a:r>
              <a:rPr lang="en-US" sz="2800" b="1" cap="all" dirty="0" err="1"/>
              <a:t>gISTING</a:t>
            </a:r>
            <a:r>
              <a:rPr lang="en-US" sz="2800" b="1" cap="all" dirty="0"/>
              <a:t> &amp; </a:t>
            </a:r>
            <a:r>
              <a:rPr lang="en-US" sz="2800" b="1" cap="all" dirty="0" err="1"/>
              <a:t>Tré</a:t>
            </a:r>
            <a:r>
              <a:rPr lang="en-US" sz="2800" b="1" cap="all" dirty="0"/>
              <a:t> &amp; </a:t>
            </a:r>
            <a:r>
              <a:rPr lang="en-US" sz="2800" b="1" cap="all" dirty="0" err="1"/>
              <a:t>Heimsmarkmiðin</a:t>
            </a:r>
            <a:endParaRPr lang="en-US" sz="2800" b="1" cap="all" dirty="0"/>
          </a:p>
        </p:txBody>
      </p:sp>
      <p:pic>
        <p:nvPicPr>
          <p:cNvPr id="54" name="Picture 53" descr="A white and orange cityscape with white text&#10;&#10;Description automatically generated">
            <a:extLst>
              <a:ext uri="{FF2B5EF4-FFF2-40B4-BE49-F238E27FC236}">
                <a16:creationId xmlns:a16="http://schemas.microsoft.com/office/drawing/2014/main" id="{2ED7FB34-9A49-0FF9-22B2-9F02AF360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5516" y="9513801"/>
            <a:ext cx="1188154" cy="1188154"/>
          </a:xfrm>
          <a:prstGeom prst="rect">
            <a:avLst/>
          </a:prstGeom>
        </p:spPr>
      </p:pic>
      <p:pic>
        <p:nvPicPr>
          <p:cNvPr id="55" name="Picture 54" descr="A yellow rectangular sign with white text&#10;&#10;Description automatically generated">
            <a:extLst>
              <a:ext uri="{FF2B5EF4-FFF2-40B4-BE49-F238E27FC236}">
                <a16:creationId xmlns:a16="http://schemas.microsoft.com/office/drawing/2014/main" id="{F19CD08A-1791-A29C-AA0A-FEC02A540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400" y="9522961"/>
            <a:ext cx="1188154" cy="1188154"/>
          </a:xfrm>
          <a:prstGeom prst="rect">
            <a:avLst/>
          </a:prstGeom>
        </p:spPr>
      </p:pic>
      <p:pic>
        <p:nvPicPr>
          <p:cNvPr id="61" name="Picture 4" descr="SDG wheel">
            <a:extLst>
              <a:ext uri="{FF2B5EF4-FFF2-40B4-BE49-F238E27FC236}">
                <a16:creationId xmlns:a16="http://schemas.microsoft.com/office/drawing/2014/main" id="{8566A6A4-3C91-0869-DB01-F4C4FD2046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699705" y="1327343"/>
            <a:ext cx="1803648" cy="17175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64E36D2-AC63-4616-8DCC-E0CEDD2591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751" y="9523115"/>
            <a:ext cx="1188000" cy="1188000"/>
          </a:xfrm>
          <a:prstGeom prst="rect">
            <a:avLst/>
          </a:prstGeom>
        </p:spPr>
      </p:pic>
    </p:spTree>
    <p:extLst>
      <p:ext uri="{BB962C8B-B14F-4D97-AF65-F5344CB8AC3E}">
        <p14:creationId xmlns:p14="http://schemas.microsoft.com/office/powerpoint/2010/main" val="1793582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6A54B-C0BF-EBAE-C975-C153FF68AAF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1DA70B14-E517-5E3A-C22B-D4FC9F24E8E8}"/>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5D9831D1-53EF-4DE1-DDC4-1D8DF9659CCD}"/>
              </a:ext>
            </a:extLst>
          </p:cNvPr>
          <p:cNvSpPr>
            <a:spLocks noGrp="1"/>
          </p:cNvSpPr>
          <p:nvPr>
            <p:ph type="body" sz="quarter" idx="32"/>
          </p:nvPr>
        </p:nvSpPr>
        <p:spPr>
          <a:xfrm>
            <a:off x="294777" y="6241481"/>
            <a:ext cx="7365329" cy="2787212"/>
          </a:xfrm>
        </p:spPr>
        <p:txBody>
          <a:bodyPr/>
          <a:lstStyle/>
          <a:p>
            <a:pPr>
              <a:lnSpc>
                <a:spcPct val="100000"/>
              </a:lnSpc>
            </a:pPr>
            <a:r>
              <a:rPr lang="en-US" sz="4000" b="1" cap="all" dirty="0">
                <a:solidFill>
                  <a:schemeClr val="bg1"/>
                </a:solidFill>
                <a:latin typeface="Calibri"/>
                <a:cs typeface="Calibri"/>
              </a:rPr>
              <a:t>Masseria La Bella</a:t>
            </a:r>
          </a:p>
          <a:p>
            <a:pPr>
              <a:lnSpc>
                <a:spcPct val="100000"/>
              </a:lnSpc>
            </a:pPr>
            <a:r>
              <a:rPr lang="en-US" sz="2000" b="1" dirty="0" err="1">
                <a:solidFill>
                  <a:schemeClr val="bg1"/>
                </a:solidFill>
              </a:rPr>
              <a:t>Flokkur</a:t>
            </a:r>
            <a:r>
              <a:rPr lang="en-US" sz="2000" b="1" dirty="0">
                <a:solidFill>
                  <a:schemeClr val="bg1"/>
                </a:solidFill>
              </a:rPr>
              <a:t>: </a:t>
            </a:r>
            <a:r>
              <a:rPr lang="en-US" sz="2000" dirty="0" err="1">
                <a:solidFill>
                  <a:schemeClr val="bg1"/>
                </a:solidFill>
              </a:rPr>
              <a:t>Umbreytt</a:t>
            </a:r>
            <a:r>
              <a:rPr lang="en-US" sz="2000" dirty="0">
                <a:solidFill>
                  <a:schemeClr val="bg1"/>
                </a:solidFill>
              </a:rPr>
              <a:t> </a:t>
            </a:r>
            <a:r>
              <a:rPr lang="en-US" sz="2000" dirty="0" err="1">
                <a:solidFill>
                  <a:schemeClr val="bg1"/>
                </a:solidFill>
              </a:rPr>
              <a:t>gömul</a:t>
            </a:r>
            <a:r>
              <a:rPr lang="en-US" sz="2000" dirty="0">
                <a:solidFill>
                  <a:schemeClr val="bg1"/>
                </a:solidFill>
              </a:rPr>
              <a:t> </a:t>
            </a:r>
            <a:r>
              <a:rPr lang="en-US" sz="2000" dirty="0" err="1">
                <a:solidFill>
                  <a:schemeClr val="bg1"/>
                </a:solidFill>
              </a:rPr>
              <a:t>kirkja</a:t>
            </a:r>
            <a:endParaRPr lang="en-US" sz="2000" dirty="0">
              <a:solidFill>
                <a:schemeClr val="bg1"/>
              </a:solidFill>
            </a:endParaRPr>
          </a:p>
          <a:p>
            <a:pPr>
              <a:lnSpc>
                <a:spcPct val="100000"/>
              </a:lnSpc>
            </a:pPr>
            <a:r>
              <a:rPr lang="en-US" sz="2000" b="1" dirty="0" err="1">
                <a:solidFill>
                  <a:schemeClr val="bg1"/>
                </a:solidFill>
              </a:rPr>
              <a:t>Staðsetning</a:t>
            </a:r>
            <a:r>
              <a:rPr lang="en-US" sz="2000" b="1" dirty="0">
                <a:solidFill>
                  <a:schemeClr val="bg1"/>
                </a:solidFill>
              </a:rPr>
              <a:t>: </a:t>
            </a:r>
            <a:r>
              <a:rPr lang="en-US" sz="2000" b="1" dirty="0">
                <a:solidFill>
                  <a:schemeClr val="bg1"/>
                </a:solidFill>
                <a:latin typeface="Calibri"/>
                <a:cs typeface="Calibri"/>
              </a:rPr>
              <a:t>Lucera (FG) </a:t>
            </a:r>
            <a:r>
              <a:rPr lang="en-US" sz="2000" b="1" dirty="0" err="1">
                <a:solidFill>
                  <a:schemeClr val="bg1"/>
                </a:solidFill>
                <a:latin typeface="Calibri"/>
                <a:cs typeface="Calibri"/>
              </a:rPr>
              <a:t>Ítalía</a:t>
            </a:r>
            <a:endParaRPr lang="en-GB" sz="2000" dirty="0">
              <a:solidFill>
                <a:schemeClr val="bg1"/>
              </a:solidFill>
              <a:latin typeface="Calibri"/>
              <a:cs typeface="Calibri"/>
            </a:endParaRPr>
          </a:p>
          <a:p>
            <a:pPr>
              <a:lnSpc>
                <a:spcPct val="100000"/>
              </a:lnSpc>
            </a:pPr>
            <a:r>
              <a:rPr lang="en-US" sz="2000" b="1" dirty="0" err="1">
                <a:solidFill>
                  <a:schemeClr val="bg1"/>
                </a:solidFill>
              </a:rPr>
              <a:t>Vefsíða</a:t>
            </a:r>
            <a:r>
              <a:rPr lang="en-US" sz="2000" b="1" dirty="0">
                <a:solidFill>
                  <a:schemeClr val="bg1"/>
                </a:solidFill>
              </a:rPr>
              <a:t>:</a:t>
            </a:r>
            <a:r>
              <a:rPr lang="en-US" sz="2000" dirty="0">
                <a:solidFill>
                  <a:schemeClr val="bg1"/>
                </a:solidFill>
                <a:latin typeface="Calibri"/>
                <a:cs typeface="Calibri"/>
              </a:rPr>
              <a:t> https://masserialabella.com</a:t>
            </a:r>
            <a:endParaRPr lang="en-US" sz="1000" dirty="0">
              <a:solidFill>
                <a:schemeClr val="bg1"/>
              </a:solidFill>
            </a:endParaRPr>
          </a:p>
          <a:p>
            <a:pPr algn="l">
              <a:lnSpc>
                <a:spcPct val="100000"/>
              </a:lnSpc>
            </a:pPr>
            <a:r>
              <a:rPr lang="en-US" sz="2000" b="1" dirty="0" err="1">
                <a:solidFill>
                  <a:schemeClr val="bg1"/>
                </a:solidFill>
                <a:latin typeface="Calibri"/>
                <a:ea typeface="Open Sans"/>
                <a:cs typeface="Calibri"/>
              </a:rPr>
              <a:t>Hvað</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gerir</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þessa</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gistingu</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eftirminnilega</a:t>
            </a:r>
            <a:r>
              <a:rPr lang="en-US" sz="2000" b="1" dirty="0">
                <a:solidFill>
                  <a:schemeClr val="bg1"/>
                </a:solidFill>
                <a:latin typeface="Calibri"/>
                <a:ea typeface="Open Sans"/>
                <a:cs typeface="Calibri"/>
              </a:rPr>
              <a:t>!</a:t>
            </a:r>
            <a:endParaRPr lang="en-US" sz="2000" b="1" dirty="0">
              <a:solidFill>
                <a:schemeClr val="bg1"/>
              </a:solidFill>
            </a:endParaRPr>
          </a:p>
          <a:p>
            <a:pPr algn="l">
              <a:lnSpc>
                <a:spcPct val="100000"/>
              </a:lnSpc>
            </a:pPr>
            <a:endParaRPr lang="en-US" sz="1000" dirty="0">
              <a:solidFill>
                <a:schemeClr val="bg1"/>
              </a:solidFill>
            </a:endParaRPr>
          </a:p>
          <a:p>
            <a:pPr>
              <a:lnSpc>
                <a:spcPct val="100000"/>
              </a:lnSpc>
            </a:pPr>
            <a:r>
              <a:rPr lang="en-IE" dirty="0">
                <a:solidFill>
                  <a:schemeClr val="bg1"/>
                </a:solidFill>
                <a:latin typeface="Calibri"/>
                <a:cs typeface="Calibri"/>
              </a:rPr>
              <a:t>Masseria La Bella er </a:t>
            </a:r>
            <a:r>
              <a:rPr lang="en-IE" dirty="0" err="1">
                <a:solidFill>
                  <a:schemeClr val="bg1"/>
                </a:solidFill>
                <a:latin typeface="Calibri"/>
                <a:cs typeface="Calibri"/>
              </a:rPr>
              <a:t>staðsett</a:t>
            </a:r>
            <a:r>
              <a:rPr lang="en-IE" dirty="0">
                <a:solidFill>
                  <a:schemeClr val="bg1"/>
                </a:solidFill>
                <a:latin typeface="Calibri"/>
                <a:cs typeface="Calibri"/>
              </a:rPr>
              <a:t> </a:t>
            </a:r>
            <a:r>
              <a:rPr lang="en-IE" dirty="0" err="1">
                <a:solidFill>
                  <a:schemeClr val="bg1"/>
                </a:solidFill>
                <a:latin typeface="Calibri"/>
                <a:cs typeface="Calibri"/>
              </a:rPr>
              <a:t>nokkrum</a:t>
            </a:r>
            <a:r>
              <a:rPr lang="en-IE" dirty="0">
                <a:solidFill>
                  <a:schemeClr val="bg1"/>
                </a:solidFill>
                <a:latin typeface="Calibri"/>
                <a:cs typeface="Calibri"/>
              </a:rPr>
              <a:t> </a:t>
            </a:r>
            <a:r>
              <a:rPr lang="en-IE" dirty="0" err="1">
                <a:solidFill>
                  <a:schemeClr val="bg1"/>
                </a:solidFill>
                <a:latin typeface="Calibri"/>
                <a:cs typeface="Calibri"/>
              </a:rPr>
              <a:t>kílómetrum</a:t>
            </a:r>
            <a:r>
              <a:rPr lang="en-IE" dirty="0">
                <a:solidFill>
                  <a:schemeClr val="bg1"/>
                </a:solidFill>
                <a:latin typeface="Calibri"/>
                <a:cs typeface="Calibri"/>
              </a:rPr>
              <a:t> </a:t>
            </a:r>
            <a:r>
              <a:rPr lang="en-IE" dirty="0" err="1">
                <a:solidFill>
                  <a:schemeClr val="bg1"/>
                </a:solidFill>
                <a:latin typeface="Calibri"/>
                <a:cs typeface="Calibri"/>
              </a:rPr>
              <a:t>frá</a:t>
            </a:r>
            <a:r>
              <a:rPr lang="en-IE" dirty="0">
                <a:solidFill>
                  <a:schemeClr val="bg1"/>
                </a:solidFill>
                <a:latin typeface="Calibri"/>
                <a:cs typeface="Calibri"/>
              </a:rPr>
              <a:t> Lucera, </a:t>
            </a:r>
            <a:r>
              <a:rPr lang="en-IE" dirty="0" err="1">
                <a:solidFill>
                  <a:schemeClr val="bg1"/>
                </a:solidFill>
                <a:latin typeface="Calibri"/>
                <a:cs typeface="Calibri"/>
              </a:rPr>
              <a:t>við</a:t>
            </a:r>
            <a:r>
              <a:rPr lang="en-IE" dirty="0">
                <a:solidFill>
                  <a:schemeClr val="bg1"/>
                </a:solidFill>
                <a:latin typeface="Calibri"/>
                <a:cs typeface="Calibri"/>
              </a:rPr>
              <a:t> </a:t>
            </a:r>
            <a:r>
              <a:rPr lang="en-IE" dirty="0" err="1">
                <a:solidFill>
                  <a:schemeClr val="bg1"/>
                </a:solidFill>
                <a:latin typeface="Calibri"/>
                <a:cs typeface="Calibri"/>
              </a:rPr>
              <a:t>héraðsveg</a:t>
            </a:r>
            <a:r>
              <a:rPr lang="en-IE" dirty="0">
                <a:solidFill>
                  <a:schemeClr val="bg1"/>
                </a:solidFill>
                <a:latin typeface="Calibri"/>
                <a:cs typeface="Calibri"/>
              </a:rPr>
              <a:t> 20, </a:t>
            </a:r>
            <a:r>
              <a:rPr lang="en-IE" dirty="0" err="1">
                <a:solidFill>
                  <a:schemeClr val="bg1"/>
                </a:solidFill>
                <a:latin typeface="Calibri"/>
                <a:cs typeface="Calibri"/>
              </a:rPr>
              <a:t>við</a:t>
            </a:r>
            <a:r>
              <a:rPr lang="en-IE" dirty="0">
                <a:solidFill>
                  <a:schemeClr val="bg1"/>
                </a:solidFill>
                <a:latin typeface="Calibri"/>
                <a:cs typeface="Calibri"/>
              </a:rPr>
              <a:t> km 2,5, í </a:t>
            </a:r>
            <a:r>
              <a:rPr lang="en-IE" dirty="0" err="1">
                <a:solidFill>
                  <a:schemeClr val="bg1"/>
                </a:solidFill>
                <a:latin typeface="Calibri"/>
                <a:cs typeface="Calibri"/>
              </a:rPr>
              <a:t>hverfinu</a:t>
            </a:r>
            <a:r>
              <a:rPr lang="en-IE" dirty="0">
                <a:solidFill>
                  <a:schemeClr val="bg1"/>
                </a:solidFill>
                <a:latin typeface="Calibri"/>
                <a:cs typeface="Calibri"/>
              </a:rPr>
              <a:t> La Bella. Masseria La Bella er </a:t>
            </a:r>
            <a:r>
              <a:rPr lang="en-IE" dirty="0" err="1">
                <a:solidFill>
                  <a:schemeClr val="bg1"/>
                </a:solidFill>
                <a:latin typeface="Calibri"/>
                <a:cs typeface="Calibri"/>
              </a:rPr>
              <a:t>fjölskyldurekið</a:t>
            </a:r>
            <a:r>
              <a:rPr lang="en-IE" dirty="0">
                <a:solidFill>
                  <a:schemeClr val="bg1"/>
                </a:solidFill>
                <a:latin typeface="Calibri"/>
                <a:cs typeface="Calibri"/>
              </a:rPr>
              <a:t> </a:t>
            </a:r>
            <a:r>
              <a:rPr lang="en-IE" dirty="0" err="1">
                <a:solidFill>
                  <a:schemeClr val="bg1"/>
                </a:solidFill>
                <a:latin typeface="Calibri"/>
                <a:cs typeface="Calibri"/>
              </a:rPr>
              <a:t>gistihús</a:t>
            </a:r>
            <a:r>
              <a:rPr lang="en-IE" dirty="0">
                <a:solidFill>
                  <a:schemeClr val="bg1"/>
                </a:solidFill>
                <a:latin typeface="Calibri"/>
                <a:cs typeface="Calibri"/>
              </a:rPr>
              <a:t> í </a:t>
            </a:r>
            <a:r>
              <a:rPr lang="en-IE" dirty="0" err="1">
                <a:solidFill>
                  <a:schemeClr val="bg1"/>
                </a:solidFill>
                <a:latin typeface="Calibri"/>
                <a:cs typeface="Calibri"/>
              </a:rPr>
              <a:t>sveitinni</a:t>
            </a:r>
            <a:r>
              <a:rPr lang="en-IE" dirty="0">
                <a:solidFill>
                  <a:schemeClr val="bg1"/>
                </a:solidFill>
                <a:latin typeface="Calibri"/>
                <a:cs typeface="Calibri"/>
              </a:rPr>
              <a:t> </a:t>
            </a:r>
            <a:r>
              <a:rPr lang="en-IE" dirty="0" err="1">
                <a:solidFill>
                  <a:schemeClr val="bg1"/>
                </a:solidFill>
                <a:latin typeface="Calibri"/>
                <a:cs typeface="Calibri"/>
              </a:rPr>
              <a:t>við</a:t>
            </a:r>
            <a:r>
              <a:rPr lang="en-IE" dirty="0">
                <a:solidFill>
                  <a:schemeClr val="bg1"/>
                </a:solidFill>
                <a:latin typeface="Calibri"/>
                <a:cs typeface="Calibri"/>
              </a:rPr>
              <a:t> Lucera. </a:t>
            </a:r>
            <a:r>
              <a:rPr lang="en-IE" dirty="0" err="1">
                <a:solidFill>
                  <a:schemeClr val="bg1"/>
                </a:solidFill>
                <a:latin typeface="Calibri"/>
                <a:cs typeface="Calibri"/>
              </a:rPr>
              <a:t>Byggingin</a:t>
            </a:r>
            <a:r>
              <a:rPr lang="en-IE" dirty="0">
                <a:solidFill>
                  <a:schemeClr val="bg1"/>
                </a:solidFill>
                <a:latin typeface="Calibri"/>
                <a:cs typeface="Calibri"/>
              </a:rPr>
              <a:t>, </a:t>
            </a:r>
            <a:r>
              <a:rPr lang="en-IE" dirty="0" err="1">
                <a:solidFill>
                  <a:schemeClr val="bg1"/>
                </a:solidFill>
                <a:latin typeface="Calibri"/>
                <a:cs typeface="Calibri"/>
              </a:rPr>
              <a:t>sem</a:t>
            </a:r>
            <a:r>
              <a:rPr lang="en-IE" dirty="0">
                <a:solidFill>
                  <a:schemeClr val="bg1"/>
                </a:solidFill>
                <a:latin typeface="Calibri"/>
                <a:cs typeface="Calibri"/>
              </a:rPr>
              <a:t> </a:t>
            </a:r>
            <a:r>
              <a:rPr lang="en-IE" dirty="0" err="1">
                <a:solidFill>
                  <a:schemeClr val="bg1"/>
                </a:solidFill>
                <a:latin typeface="Calibri"/>
                <a:cs typeface="Calibri"/>
              </a:rPr>
              <a:t>að</a:t>
            </a:r>
            <a:r>
              <a:rPr lang="en-IE" dirty="0">
                <a:solidFill>
                  <a:schemeClr val="bg1"/>
                </a:solidFill>
                <a:latin typeface="Calibri"/>
                <a:cs typeface="Calibri"/>
              </a:rPr>
              <a:t> </a:t>
            </a:r>
            <a:r>
              <a:rPr lang="en-IE" dirty="0" err="1">
                <a:solidFill>
                  <a:schemeClr val="bg1"/>
                </a:solidFill>
                <a:latin typeface="Calibri"/>
                <a:cs typeface="Calibri"/>
              </a:rPr>
              <a:t>mestu</a:t>
            </a:r>
            <a:r>
              <a:rPr lang="en-IE" dirty="0">
                <a:solidFill>
                  <a:schemeClr val="bg1"/>
                </a:solidFill>
                <a:latin typeface="Calibri"/>
                <a:cs typeface="Calibri"/>
              </a:rPr>
              <a:t> </a:t>
            </a:r>
            <a:r>
              <a:rPr lang="en-IE" dirty="0" err="1">
                <a:solidFill>
                  <a:schemeClr val="bg1"/>
                </a:solidFill>
                <a:latin typeface="Calibri"/>
                <a:cs typeface="Calibri"/>
              </a:rPr>
              <a:t>leyti</a:t>
            </a:r>
            <a:r>
              <a:rPr lang="en-IE" dirty="0">
                <a:solidFill>
                  <a:schemeClr val="bg1"/>
                </a:solidFill>
                <a:latin typeface="Calibri"/>
                <a:cs typeface="Calibri"/>
              </a:rPr>
              <a:t> </a:t>
            </a:r>
            <a:r>
              <a:rPr lang="en-IE" dirty="0" err="1">
                <a:solidFill>
                  <a:schemeClr val="bg1"/>
                </a:solidFill>
                <a:latin typeface="Calibri"/>
                <a:cs typeface="Calibri"/>
              </a:rPr>
              <a:t>hefur</a:t>
            </a:r>
            <a:r>
              <a:rPr lang="en-IE" dirty="0">
                <a:solidFill>
                  <a:schemeClr val="bg1"/>
                </a:solidFill>
                <a:latin typeface="Calibri"/>
                <a:cs typeface="Calibri"/>
              </a:rPr>
              <a:t> </a:t>
            </a:r>
            <a:r>
              <a:rPr lang="en-IE" dirty="0" err="1">
                <a:solidFill>
                  <a:schemeClr val="bg1"/>
                </a:solidFill>
                <a:latin typeface="Calibri"/>
                <a:cs typeface="Calibri"/>
              </a:rPr>
              <a:t>varðveitt</a:t>
            </a:r>
            <a:r>
              <a:rPr lang="en-IE" dirty="0">
                <a:solidFill>
                  <a:schemeClr val="bg1"/>
                </a:solidFill>
                <a:latin typeface="Calibri"/>
                <a:cs typeface="Calibri"/>
              </a:rPr>
              <a:t> </a:t>
            </a:r>
            <a:r>
              <a:rPr lang="en-IE" dirty="0" err="1">
                <a:solidFill>
                  <a:schemeClr val="bg1"/>
                </a:solidFill>
                <a:latin typeface="Calibri"/>
                <a:cs typeface="Calibri"/>
              </a:rPr>
              <a:t>upprunalegt</a:t>
            </a:r>
            <a:r>
              <a:rPr lang="en-IE" dirty="0">
                <a:solidFill>
                  <a:schemeClr val="bg1"/>
                </a:solidFill>
                <a:latin typeface="Calibri"/>
                <a:cs typeface="Calibri"/>
              </a:rPr>
              <a:t> </a:t>
            </a:r>
            <a:r>
              <a:rPr lang="en-IE" dirty="0" err="1">
                <a:solidFill>
                  <a:schemeClr val="bg1"/>
                </a:solidFill>
                <a:latin typeface="Calibri"/>
                <a:cs typeface="Calibri"/>
              </a:rPr>
              <a:t>útlit</a:t>
            </a:r>
            <a:r>
              <a:rPr lang="en-IE" dirty="0">
                <a:solidFill>
                  <a:schemeClr val="bg1"/>
                </a:solidFill>
                <a:latin typeface="Calibri"/>
                <a:cs typeface="Calibri"/>
              </a:rPr>
              <a:t> </a:t>
            </a:r>
            <a:r>
              <a:rPr lang="en-IE" dirty="0" err="1">
                <a:solidFill>
                  <a:schemeClr val="bg1"/>
                </a:solidFill>
                <a:latin typeface="Calibri"/>
                <a:cs typeface="Calibri"/>
              </a:rPr>
              <a:t>sitt</a:t>
            </a:r>
            <a:r>
              <a:rPr lang="en-IE" dirty="0">
                <a:solidFill>
                  <a:schemeClr val="bg1"/>
                </a:solidFill>
                <a:latin typeface="Calibri"/>
                <a:cs typeface="Calibri"/>
              </a:rPr>
              <a:t>, er </a:t>
            </a:r>
            <a:r>
              <a:rPr lang="en-IE" dirty="0" err="1">
                <a:solidFill>
                  <a:schemeClr val="bg1"/>
                </a:solidFill>
                <a:latin typeface="Calibri"/>
                <a:cs typeface="Calibri"/>
              </a:rPr>
              <a:t>mjög</a:t>
            </a:r>
            <a:r>
              <a:rPr lang="en-IE" dirty="0">
                <a:solidFill>
                  <a:schemeClr val="bg1"/>
                </a:solidFill>
                <a:latin typeface="Calibri"/>
                <a:cs typeface="Calibri"/>
              </a:rPr>
              <a:t> </a:t>
            </a:r>
            <a:r>
              <a:rPr lang="en-IE" dirty="0" err="1">
                <a:solidFill>
                  <a:schemeClr val="bg1"/>
                </a:solidFill>
                <a:latin typeface="Calibri"/>
                <a:cs typeface="Calibri"/>
              </a:rPr>
              <a:t>stór</a:t>
            </a:r>
            <a:r>
              <a:rPr lang="en-IE" dirty="0">
                <a:solidFill>
                  <a:schemeClr val="bg1"/>
                </a:solidFill>
                <a:latin typeface="Calibri"/>
                <a:cs typeface="Calibri"/>
              </a:rPr>
              <a:t> </a:t>
            </a:r>
            <a:r>
              <a:rPr lang="en-IE" dirty="0" err="1">
                <a:solidFill>
                  <a:schemeClr val="bg1"/>
                </a:solidFill>
                <a:latin typeface="Calibri"/>
                <a:cs typeface="Calibri"/>
              </a:rPr>
              <a:t>og</a:t>
            </a:r>
            <a:r>
              <a:rPr lang="en-IE" dirty="0">
                <a:solidFill>
                  <a:schemeClr val="bg1"/>
                </a:solidFill>
                <a:latin typeface="Calibri"/>
                <a:cs typeface="Calibri"/>
              </a:rPr>
              <a:t> </a:t>
            </a:r>
            <a:r>
              <a:rPr lang="en-IE" dirty="0" err="1">
                <a:solidFill>
                  <a:schemeClr val="bg1"/>
                </a:solidFill>
                <a:latin typeface="Calibri"/>
                <a:cs typeface="Calibri"/>
              </a:rPr>
              <a:t>hefur</a:t>
            </a:r>
            <a:r>
              <a:rPr lang="en-IE" dirty="0">
                <a:solidFill>
                  <a:schemeClr val="bg1"/>
                </a:solidFill>
                <a:latin typeface="Calibri"/>
                <a:cs typeface="Calibri"/>
              </a:rPr>
              <a:t> </a:t>
            </a:r>
            <a:r>
              <a:rPr lang="en-IE" dirty="0" err="1">
                <a:solidFill>
                  <a:schemeClr val="bg1"/>
                </a:solidFill>
                <a:latin typeface="Calibri"/>
                <a:cs typeface="Calibri"/>
              </a:rPr>
              <a:t>hluta</a:t>
            </a:r>
            <a:r>
              <a:rPr lang="en-IE" dirty="0">
                <a:solidFill>
                  <a:schemeClr val="bg1"/>
                </a:solidFill>
                <a:latin typeface="Calibri"/>
                <a:cs typeface="Calibri"/>
              </a:rPr>
              <a:t> </a:t>
            </a:r>
            <a:r>
              <a:rPr lang="en-IE" dirty="0" err="1">
                <a:solidFill>
                  <a:schemeClr val="bg1"/>
                </a:solidFill>
                <a:latin typeface="Calibri"/>
                <a:cs typeface="Calibri"/>
              </a:rPr>
              <a:t>fyrir</a:t>
            </a:r>
            <a:r>
              <a:rPr lang="en-IE" dirty="0">
                <a:solidFill>
                  <a:schemeClr val="bg1"/>
                </a:solidFill>
                <a:latin typeface="Calibri"/>
                <a:cs typeface="Calibri"/>
              </a:rPr>
              <a:t> gest </a:t>
            </a:r>
            <a:r>
              <a:rPr lang="en-IE" dirty="0" err="1">
                <a:solidFill>
                  <a:schemeClr val="bg1"/>
                </a:solidFill>
                <a:latin typeface="Calibri"/>
                <a:cs typeface="Calibri"/>
              </a:rPr>
              <a:t>sem</a:t>
            </a:r>
            <a:r>
              <a:rPr lang="en-IE" dirty="0">
                <a:solidFill>
                  <a:schemeClr val="bg1"/>
                </a:solidFill>
                <a:latin typeface="Calibri"/>
                <a:cs typeface="Calibri"/>
              </a:rPr>
              <a:t> </a:t>
            </a:r>
            <a:r>
              <a:rPr lang="en-IE" dirty="0" err="1">
                <a:solidFill>
                  <a:schemeClr val="bg1"/>
                </a:solidFill>
                <a:latin typeface="Calibri"/>
                <a:cs typeface="Calibri"/>
              </a:rPr>
              <a:t>gista</a:t>
            </a:r>
            <a:r>
              <a:rPr lang="en-IE" dirty="0">
                <a:solidFill>
                  <a:schemeClr val="bg1"/>
                </a:solidFill>
                <a:latin typeface="Calibri"/>
                <a:cs typeface="Calibri"/>
              </a:rPr>
              <a:t>, </a:t>
            </a:r>
            <a:r>
              <a:rPr lang="en-IE" dirty="0" err="1">
                <a:solidFill>
                  <a:schemeClr val="bg1"/>
                </a:solidFill>
                <a:latin typeface="Calibri"/>
                <a:cs typeface="Calibri"/>
              </a:rPr>
              <a:t>herbergi</a:t>
            </a:r>
            <a:r>
              <a:rPr lang="en-IE" dirty="0">
                <a:solidFill>
                  <a:schemeClr val="bg1"/>
                </a:solidFill>
                <a:latin typeface="Calibri"/>
                <a:cs typeface="Calibri"/>
              </a:rPr>
              <a:t> </a:t>
            </a:r>
            <a:r>
              <a:rPr lang="en-IE" dirty="0" err="1">
                <a:solidFill>
                  <a:schemeClr val="bg1"/>
                </a:solidFill>
                <a:latin typeface="Calibri"/>
                <a:cs typeface="Calibri"/>
              </a:rPr>
              <a:t>fyrir</a:t>
            </a:r>
            <a:r>
              <a:rPr lang="en-IE" dirty="0">
                <a:solidFill>
                  <a:schemeClr val="bg1"/>
                </a:solidFill>
                <a:latin typeface="Calibri"/>
                <a:cs typeface="Calibri"/>
              </a:rPr>
              <a:t> </a:t>
            </a:r>
            <a:r>
              <a:rPr lang="en-IE" dirty="0" err="1">
                <a:solidFill>
                  <a:schemeClr val="bg1"/>
                </a:solidFill>
                <a:latin typeface="Calibri"/>
                <a:cs typeface="Calibri"/>
              </a:rPr>
              <a:t>morgunmat</a:t>
            </a:r>
            <a:r>
              <a:rPr lang="en-IE" dirty="0">
                <a:solidFill>
                  <a:schemeClr val="bg1"/>
                </a:solidFill>
                <a:latin typeface="Calibri"/>
                <a:cs typeface="Calibri"/>
              </a:rPr>
              <a:t>, </a:t>
            </a:r>
            <a:r>
              <a:rPr lang="en-IE" dirty="0" err="1">
                <a:solidFill>
                  <a:schemeClr val="bg1"/>
                </a:solidFill>
                <a:latin typeface="Calibri"/>
                <a:cs typeface="Calibri"/>
              </a:rPr>
              <a:t>hádegis</a:t>
            </a:r>
            <a:r>
              <a:rPr lang="en-IE" dirty="0">
                <a:solidFill>
                  <a:schemeClr val="bg1"/>
                </a:solidFill>
                <a:latin typeface="Calibri"/>
                <a:cs typeface="Calibri"/>
              </a:rPr>
              <a:t>- </a:t>
            </a:r>
            <a:r>
              <a:rPr lang="en-IE" dirty="0" err="1">
                <a:solidFill>
                  <a:schemeClr val="bg1"/>
                </a:solidFill>
                <a:latin typeface="Calibri"/>
                <a:cs typeface="Calibri"/>
              </a:rPr>
              <a:t>og</a:t>
            </a:r>
            <a:r>
              <a:rPr lang="en-IE" dirty="0">
                <a:solidFill>
                  <a:schemeClr val="bg1"/>
                </a:solidFill>
                <a:latin typeface="Calibri"/>
                <a:cs typeface="Calibri"/>
              </a:rPr>
              <a:t> </a:t>
            </a:r>
            <a:r>
              <a:rPr lang="en-IE" dirty="0" err="1">
                <a:solidFill>
                  <a:schemeClr val="bg1"/>
                </a:solidFill>
                <a:latin typeface="Calibri"/>
                <a:cs typeface="Calibri"/>
              </a:rPr>
              <a:t>kvöldmat</a:t>
            </a:r>
            <a:r>
              <a:rPr lang="en-IE" dirty="0">
                <a:solidFill>
                  <a:schemeClr val="bg1"/>
                </a:solidFill>
                <a:latin typeface="Calibri"/>
                <a:cs typeface="Calibri"/>
              </a:rPr>
              <a:t>, </a:t>
            </a:r>
            <a:r>
              <a:rPr lang="en-IE" dirty="0" err="1">
                <a:solidFill>
                  <a:schemeClr val="bg1"/>
                </a:solidFill>
                <a:latin typeface="Calibri"/>
                <a:cs typeface="Calibri"/>
              </a:rPr>
              <a:t>og</a:t>
            </a:r>
            <a:r>
              <a:rPr lang="en-IE" dirty="0">
                <a:solidFill>
                  <a:schemeClr val="bg1"/>
                </a:solidFill>
                <a:latin typeface="Calibri"/>
                <a:cs typeface="Calibri"/>
              </a:rPr>
              <a:t> </a:t>
            </a:r>
            <a:r>
              <a:rPr lang="en-IE" dirty="0" err="1">
                <a:solidFill>
                  <a:schemeClr val="bg1"/>
                </a:solidFill>
                <a:latin typeface="Calibri"/>
                <a:cs typeface="Calibri"/>
              </a:rPr>
              <a:t>aftari</a:t>
            </a:r>
            <a:r>
              <a:rPr lang="en-IE" dirty="0">
                <a:solidFill>
                  <a:schemeClr val="bg1"/>
                </a:solidFill>
                <a:latin typeface="Calibri"/>
                <a:cs typeface="Calibri"/>
              </a:rPr>
              <a:t> </a:t>
            </a:r>
            <a:r>
              <a:rPr lang="en-IE" dirty="0" err="1">
                <a:solidFill>
                  <a:schemeClr val="bg1"/>
                </a:solidFill>
                <a:latin typeface="Calibri"/>
                <a:cs typeface="Calibri"/>
              </a:rPr>
              <a:t>hluta</a:t>
            </a:r>
            <a:r>
              <a:rPr lang="en-IE" dirty="0">
                <a:solidFill>
                  <a:schemeClr val="bg1"/>
                </a:solidFill>
                <a:latin typeface="Calibri"/>
                <a:cs typeface="Calibri"/>
              </a:rPr>
              <a:t> </a:t>
            </a:r>
            <a:r>
              <a:rPr lang="en-IE" dirty="0" err="1">
                <a:solidFill>
                  <a:schemeClr val="bg1"/>
                </a:solidFill>
                <a:latin typeface="Calibri"/>
                <a:cs typeface="Calibri"/>
              </a:rPr>
              <a:t>fyrir</a:t>
            </a:r>
            <a:r>
              <a:rPr lang="en-IE" dirty="0">
                <a:solidFill>
                  <a:schemeClr val="bg1"/>
                </a:solidFill>
                <a:latin typeface="Calibri"/>
                <a:cs typeface="Calibri"/>
              </a:rPr>
              <a:t> </a:t>
            </a:r>
            <a:r>
              <a:rPr lang="en-IE" dirty="0" err="1">
                <a:solidFill>
                  <a:schemeClr val="bg1"/>
                </a:solidFill>
                <a:latin typeface="Calibri"/>
                <a:cs typeface="Calibri"/>
              </a:rPr>
              <a:t>reiðstöðvar</a:t>
            </a:r>
            <a:r>
              <a:rPr lang="en-IE" dirty="0">
                <a:solidFill>
                  <a:schemeClr val="bg1"/>
                </a:solidFill>
                <a:latin typeface="Calibri"/>
                <a:cs typeface="Calibri"/>
              </a:rPr>
              <a:t>. Masseria-</a:t>
            </a:r>
            <a:r>
              <a:rPr lang="en-IE" dirty="0" err="1">
                <a:solidFill>
                  <a:schemeClr val="bg1"/>
                </a:solidFill>
                <a:latin typeface="Calibri"/>
                <a:cs typeface="Calibri"/>
              </a:rPr>
              <a:t>bóndabærinn</a:t>
            </a:r>
            <a:r>
              <a:rPr lang="en-IE" dirty="0">
                <a:solidFill>
                  <a:schemeClr val="bg1"/>
                </a:solidFill>
                <a:latin typeface="Calibri"/>
                <a:cs typeface="Calibri"/>
              </a:rPr>
              <a:t> </a:t>
            </a:r>
            <a:r>
              <a:rPr lang="en-IE" dirty="0" err="1">
                <a:solidFill>
                  <a:schemeClr val="bg1"/>
                </a:solidFill>
                <a:latin typeface="Calibri"/>
                <a:cs typeface="Calibri"/>
              </a:rPr>
              <a:t>varð</a:t>
            </a:r>
            <a:r>
              <a:rPr lang="en-IE" dirty="0">
                <a:solidFill>
                  <a:schemeClr val="bg1"/>
                </a:solidFill>
                <a:latin typeface="Calibri"/>
                <a:cs typeface="Calibri"/>
              </a:rPr>
              <a:t> </a:t>
            </a:r>
            <a:r>
              <a:rPr lang="en-IE" dirty="0" err="1">
                <a:solidFill>
                  <a:schemeClr val="bg1"/>
                </a:solidFill>
                <a:latin typeface="Calibri"/>
                <a:cs typeface="Calibri"/>
              </a:rPr>
              <a:t>til</a:t>
            </a:r>
            <a:r>
              <a:rPr lang="en-IE" dirty="0">
                <a:solidFill>
                  <a:schemeClr val="bg1"/>
                </a:solidFill>
                <a:latin typeface="Calibri"/>
                <a:cs typeface="Calibri"/>
              </a:rPr>
              <a:t> </a:t>
            </a:r>
            <a:r>
              <a:rPr lang="en-IE" dirty="0" err="1">
                <a:solidFill>
                  <a:schemeClr val="bg1"/>
                </a:solidFill>
                <a:latin typeface="Calibri"/>
                <a:cs typeface="Calibri"/>
              </a:rPr>
              <a:t>af</a:t>
            </a:r>
            <a:r>
              <a:rPr lang="en-IE" dirty="0">
                <a:solidFill>
                  <a:schemeClr val="bg1"/>
                </a:solidFill>
                <a:latin typeface="Calibri"/>
                <a:cs typeface="Calibri"/>
              </a:rPr>
              <a:t> </a:t>
            </a:r>
            <a:r>
              <a:rPr lang="en-IE" dirty="0" err="1">
                <a:solidFill>
                  <a:schemeClr val="bg1"/>
                </a:solidFill>
                <a:latin typeface="Calibri"/>
                <a:cs typeface="Calibri"/>
              </a:rPr>
              <a:t>löngun</a:t>
            </a:r>
            <a:r>
              <a:rPr lang="en-IE" dirty="0">
                <a:solidFill>
                  <a:schemeClr val="bg1"/>
                </a:solidFill>
                <a:latin typeface="Calibri"/>
                <a:cs typeface="Calibri"/>
              </a:rPr>
              <a:t> </a:t>
            </a:r>
            <a:r>
              <a:rPr lang="en-IE" dirty="0" err="1">
                <a:solidFill>
                  <a:schemeClr val="bg1"/>
                </a:solidFill>
                <a:latin typeface="Calibri"/>
                <a:cs typeface="Calibri"/>
              </a:rPr>
              <a:t>til</a:t>
            </a:r>
            <a:r>
              <a:rPr lang="en-IE" dirty="0">
                <a:solidFill>
                  <a:schemeClr val="bg1"/>
                </a:solidFill>
                <a:latin typeface="Calibri"/>
                <a:cs typeface="Calibri"/>
              </a:rPr>
              <a:t> </a:t>
            </a:r>
            <a:r>
              <a:rPr lang="en-IE" dirty="0" err="1">
                <a:solidFill>
                  <a:schemeClr val="bg1"/>
                </a:solidFill>
                <a:latin typeface="Calibri"/>
                <a:cs typeface="Calibri"/>
              </a:rPr>
              <a:t>að</a:t>
            </a:r>
            <a:r>
              <a:rPr lang="en-IE" dirty="0">
                <a:solidFill>
                  <a:schemeClr val="bg1"/>
                </a:solidFill>
                <a:latin typeface="Calibri"/>
                <a:cs typeface="Calibri"/>
              </a:rPr>
              <a:t> </a:t>
            </a:r>
            <a:r>
              <a:rPr lang="en-IE" dirty="0" err="1">
                <a:solidFill>
                  <a:schemeClr val="bg1"/>
                </a:solidFill>
                <a:latin typeface="Calibri"/>
                <a:cs typeface="Calibri"/>
              </a:rPr>
              <a:t>sökkva</a:t>
            </a:r>
            <a:r>
              <a:rPr lang="en-IE" dirty="0">
                <a:solidFill>
                  <a:schemeClr val="bg1"/>
                </a:solidFill>
                <a:latin typeface="Calibri"/>
                <a:cs typeface="Calibri"/>
              </a:rPr>
              <a:t> </a:t>
            </a:r>
            <a:r>
              <a:rPr lang="en-IE" dirty="0" err="1">
                <a:solidFill>
                  <a:schemeClr val="bg1"/>
                </a:solidFill>
                <a:latin typeface="Calibri"/>
                <a:cs typeface="Calibri"/>
              </a:rPr>
              <a:t>sér</a:t>
            </a:r>
            <a:r>
              <a:rPr lang="en-IE" dirty="0">
                <a:solidFill>
                  <a:schemeClr val="bg1"/>
                </a:solidFill>
                <a:latin typeface="Calibri"/>
                <a:cs typeface="Calibri"/>
              </a:rPr>
              <a:t> í </a:t>
            </a:r>
            <a:r>
              <a:rPr lang="en-IE" dirty="0" err="1">
                <a:solidFill>
                  <a:schemeClr val="bg1"/>
                </a:solidFill>
                <a:latin typeface="Calibri"/>
                <a:cs typeface="Calibri"/>
              </a:rPr>
              <a:t>náttúruna</a:t>
            </a:r>
            <a:r>
              <a:rPr lang="en-IE" dirty="0">
                <a:solidFill>
                  <a:schemeClr val="bg1"/>
                </a:solidFill>
                <a:latin typeface="Calibri"/>
                <a:cs typeface="Calibri"/>
              </a:rPr>
              <a:t> í </a:t>
            </a:r>
            <a:r>
              <a:rPr lang="en-IE" dirty="0" err="1">
                <a:solidFill>
                  <a:schemeClr val="bg1"/>
                </a:solidFill>
                <a:latin typeface="Calibri"/>
                <a:cs typeface="Calibri"/>
              </a:rPr>
              <a:t>hinum</a:t>
            </a:r>
            <a:r>
              <a:rPr lang="en-IE" dirty="0">
                <a:solidFill>
                  <a:schemeClr val="bg1"/>
                </a:solidFill>
                <a:latin typeface="Calibri"/>
                <a:cs typeface="Calibri"/>
              </a:rPr>
              <a:t> </a:t>
            </a:r>
            <a:r>
              <a:rPr lang="en-IE" dirty="0" err="1">
                <a:solidFill>
                  <a:schemeClr val="bg1"/>
                </a:solidFill>
                <a:latin typeface="Calibri"/>
                <a:cs typeface="Calibri"/>
              </a:rPr>
              <a:t>áhrifamikla</a:t>
            </a:r>
            <a:r>
              <a:rPr lang="en-IE" dirty="0">
                <a:solidFill>
                  <a:schemeClr val="bg1"/>
                </a:solidFill>
                <a:latin typeface="Calibri"/>
                <a:cs typeface="Calibri"/>
              </a:rPr>
              <a:t> </a:t>
            </a:r>
            <a:r>
              <a:rPr lang="en-IE" dirty="0" err="1">
                <a:solidFill>
                  <a:schemeClr val="bg1"/>
                </a:solidFill>
                <a:latin typeface="Calibri"/>
                <a:cs typeface="Calibri"/>
              </a:rPr>
              <a:t>og</a:t>
            </a:r>
            <a:r>
              <a:rPr lang="en-IE" dirty="0">
                <a:solidFill>
                  <a:schemeClr val="bg1"/>
                </a:solidFill>
                <a:latin typeface="Calibri"/>
                <a:cs typeface="Calibri"/>
              </a:rPr>
              <a:t> </a:t>
            </a:r>
            <a:r>
              <a:rPr lang="en-IE" dirty="0" err="1">
                <a:solidFill>
                  <a:schemeClr val="bg1"/>
                </a:solidFill>
                <a:latin typeface="Calibri"/>
                <a:cs typeface="Calibri"/>
              </a:rPr>
              <a:t>heillandi</a:t>
            </a:r>
            <a:r>
              <a:rPr lang="en-IE" dirty="0">
                <a:solidFill>
                  <a:schemeClr val="bg1"/>
                </a:solidFill>
                <a:latin typeface="Calibri"/>
                <a:cs typeface="Calibri"/>
              </a:rPr>
              <a:t> dal </a:t>
            </a:r>
            <a:r>
              <a:rPr lang="en-IE" dirty="0" err="1">
                <a:solidFill>
                  <a:schemeClr val="bg1"/>
                </a:solidFill>
                <a:latin typeface="Calibri"/>
                <a:cs typeface="Calibri"/>
              </a:rPr>
              <a:t>sem</a:t>
            </a:r>
            <a:r>
              <a:rPr lang="en-IE" dirty="0">
                <a:solidFill>
                  <a:schemeClr val="bg1"/>
                </a:solidFill>
                <a:latin typeface="Calibri"/>
                <a:cs typeface="Calibri"/>
              </a:rPr>
              <a:t> </a:t>
            </a:r>
            <a:r>
              <a:rPr lang="en-IE" dirty="0" err="1">
                <a:solidFill>
                  <a:schemeClr val="bg1"/>
                </a:solidFill>
                <a:latin typeface="Calibri"/>
                <a:cs typeface="Calibri"/>
              </a:rPr>
              <a:t>umlykur</a:t>
            </a:r>
            <a:r>
              <a:rPr lang="en-IE" dirty="0">
                <a:solidFill>
                  <a:schemeClr val="bg1"/>
                </a:solidFill>
                <a:latin typeface="Calibri"/>
                <a:cs typeface="Calibri"/>
              </a:rPr>
              <a:t> </a:t>
            </a:r>
            <a:r>
              <a:rPr lang="en-IE" dirty="0" err="1">
                <a:solidFill>
                  <a:schemeClr val="bg1"/>
                </a:solidFill>
                <a:latin typeface="Calibri"/>
                <a:cs typeface="Calibri"/>
              </a:rPr>
              <a:t>hann</a:t>
            </a:r>
            <a:r>
              <a:rPr lang="en-IE" dirty="0">
                <a:solidFill>
                  <a:schemeClr val="bg1"/>
                </a:solidFill>
                <a:latin typeface="Calibri"/>
                <a:cs typeface="Calibri"/>
              </a:rPr>
              <a:t>, </a:t>
            </a:r>
            <a:r>
              <a:rPr lang="en-IE" dirty="0" err="1">
                <a:solidFill>
                  <a:schemeClr val="bg1"/>
                </a:solidFill>
                <a:latin typeface="Calibri"/>
                <a:cs typeface="Calibri"/>
              </a:rPr>
              <a:t>svæðið</a:t>
            </a:r>
            <a:r>
              <a:rPr lang="en-IE" dirty="0">
                <a:solidFill>
                  <a:schemeClr val="bg1"/>
                </a:solidFill>
                <a:latin typeface="Calibri"/>
                <a:cs typeface="Calibri"/>
              </a:rPr>
              <a:t> Monti </a:t>
            </a:r>
            <a:r>
              <a:rPr lang="en-IE" dirty="0" err="1">
                <a:solidFill>
                  <a:schemeClr val="bg1"/>
                </a:solidFill>
                <a:latin typeface="Calibri"/>
                <a:cs typeface="Calibri"/>
              </a:rPr>
              <a:t>Dauni</a:t>
            </a:r>
            <a:r>
              <a:rPr lang="en-IE" dirty="0">
                <a:solidFill>
                  <a:schemeClr val="bg1"/>
                </a:solidFill>
                <a:latin typeface="Calibri"/>
                <a:cs typeface="Calibri"/>
              </a:rPr>
              <a:t> </a:t>
            </a:r>
            <a:r>
              <a:rPr lang="en-IE" dirty="0" err="1">
                <a:solidFill>
                  <a:schemeClr val="bg1"/>
                </a:solidFill>
                <a:latin typeface="Calibri"/>
                <a:cs typeface="Calibri"/>
              </a:rPr>
              <a:t>og</a:t>
            </a:r>
            <a:r>
              <a:rPr lang="en-IE" dirty="0">
                <a:solidFill>
                  <a:schemeClr val="bg1"/>
                </a:solidFill>
                <a:latin typeface="Calibri"/>
                <a:cs typeface="Calibri"/>
              </a:rPr>
              <a:t> Gargano, </a:t>
            </a:r>
            <a:r>
              <a:rPr lang="en-IE" dirty="0" err="1">
                <a:solidFill>
                  <a:schemeClr val="bg1"/>
                </a:solidFill>
                <a:latin typeface="Calibri"/>
                <a:cs typeface="Calibri"/>
              </a:rPr>
              <a:t>þaðan</a:t>
            </a:r>
            <a:r>
              <a:rPr lang="en-IE" dirty="0">
                <a:solidFill>
                  <a:schemeClr val="bg1"/>
                </a:solidFill>
                <a:latin typeface="Calibri"/>
                <a:cs typeface="Calibri"/>
              </a:rPr>
              <a:t> </a:t>
            </a:r>
            <a:r>
              <a:rPr lang="en-IE" dirty="0" err="1">
                <a:solidFill>
                  <a:schemeClr val="bg1"/>
                </a:solidFill>
                <a:latin typeface="Calibri"/>
                <a:cs typeface="Calibri"/>
              </a:rPr>
              <a:t>sem</a:t>
            </a:r>
            <a:r>
              <a:rPr lang="en-IE" dirty="0">
                <a:solidFill>
                  <a:schemeClr val="bg1"/>
                </a:solidFill>
                <a:latin typeface="Calibri"/>
                <a:cs typeface="Calibri"/>
              </a:rPr>
              <a:t> </a:t>
            </a:r>
            <a:r>
              <a:rPr lang="en-IE" dirty="0" err="1">
                <a:solidFill>
                  <a:schemeClr val="bg1"/>
                </a:solidFill>
                <a:latin typeface="Calibri"/>
                <a:cs typeface="Calibri"/>
              </a:rPr>
              <a:t>hægt</a:t>
            </a:r>
            <a:r>
              <a:rPr lang="en-IE" dirty="0">
                <a:solidFill>
                  <a:schemeClr val="bg1"/>
                </a:solidFill>
                <a:latin typeface="Calibri"/>
                <a:cs typeface="Calibri"/>
              </a:rPr>
              <a:t> er </a:t>
            </a:r>
            <a:r>
              <a:rPr lang="en-IE" dirty="0" err="1">
                <a:solidFill>
                  <a:schemeClr val="bg1"/>
                </a:solidFill>
                <a:latin typeface="Calibri"/>
                <a:cs typeface="Calibri"/>
              </a:rPr>
              <a:t>að</a:t>
            </a:r>
            <a:r>
              <a:rPr lang="en-IE" dirty="0">
                <a:solidFill>
                  <a:schemeClr val="bg1"/>
                </a:solidFill>
                <a:latin typeface="Calibri"/>
                <a:cs typeface="Calibri"/>
              </a:rPr>
              <a:t> </a:t>
            </a:r>
            <a:r>
              <a:rPr lang="en-IE" dirty="0" err="1">
                <a:solidFill>
                  <a:schemeClr val="bg1"/>
                </a:solidFill>
                <a:latin typeface="Calibri"/>
                <a:cs typeface="Calibri"/>
              </a:rPr>
              <a:t>sjá</a:t>
            </a:r>
            <a:r>
              <a:rPr lang="en-IE" dirty="0">
                <a:solidFill>
                  <a:schemeClr val="bg1"/>
                </a:solidFill>
                <a:latin typeface="Calibri"/>
                <a:cs typeface="Calibri"/>
              </a:rPr>
              <a:t> </a:t>
            </a:r>
            <a:r>
              <a:rPr lang="en-IE" dirty="0" err="1">
                <a:solidFill>
                  <a:schemeClr val="bg1"/>
                </a:solidFill>
                <a:latin typeface="Calibri"/>
                <a:cs typeface="Calibri"/>
              </a:rPr>
              <a:t>svevjsku-anglíska</a:t>
            </a:r>
            <a:r>
              <a:rPr lang="en-IE" dirty="0">
                <a:solidFill>
                  <a:schemeClr val="bg1"/>
                </a:solidFill>
                <a:latin typeface="Calibri"/>
                <a:cs typeface="Calibri"/>
              </a:rPr>
              <a:t> </a:t>
            </a:r>
            <a:r>
              <a:rPr lang="en-IE" dirty="0" err="1">
                <a:solidFill>
                  <a:schemeClr val="bg1"/>
                </a:solidFill>
                <a:latin typeface="Calibri"/>
                <a:cs typeface="Calibri"/>
              </a:rPr>
              <a:t>kastalann</a:t>
            </a:r>
            <a:r>
              <a:rPr lang="en-IE" dirty="0">
                <a:solidFill>
                  <a:schemeClr val="bg1"/>
                </a:solidFill>
                <a:latin typeface="Calibri"/>
                <a:cs typeface="Calibri"/>
              </a:rPr>
              <a:t> í Lucera, </a:t>
            </a:r>
            <a:r>
              <a:rPr lang="en-IE" dirty="0" err="1">
                <a:solidFill>
                  <a:schemeClr val="bg1"/>
                </a:solidFill>
                <a:latin typeface="Calibri"/>
                <a:cs typeface="Calibri"/>
              </a:rPr>
              <a:t>sem</a:t>
            </a:r>
            <a:r>
              <a:rPr lang="en-IE" dirty="0">
                <a:solidFill>
                  <a:schemeClr val="bg1"/>
                </a:solidFill>
                <a:latin typeface="Calibri"/>
                <a:cs typeface="Calibri"/>
              </a:rPr>
              <a:t> </a:t>
            </a:r>
            <a:r>
              <a:rPr lang="en-IE" dirty="0" err="1">
                <a:solidFill>
                  <a:schemeClr val="bg1"/>
                </a:solidFill>
                <a:latin typeface="Calibri"/>
                <a:cs typeface="Calibri"/>
              </a:rPr>
              <a:t>skagar</a:t>
            </a:r>
            <a:r>
              <a:rPr lang="en-IE" dirty="0">
                <a:solidFill>
                  <a:schemeClr val="bg1"/>
                </a:solidFill>
                <a:latin typeface="Calibri"/>
                <a:cs typeface="Calibri"/>
              </a:rPr>
              <a:t> </a:t>
            </a:r>
            <a:r>
              <a:rPr lang="en-IE" dirty="0" err="1">
                <a:solidFill>
                  <a:schemeClr val="bg1"/>
                </a:solidFill>
                <a:latin typeface="Calibri"/>
                <a:cs typeface="Calibri"/>
              </a:rPr>
              <a:t>fram</a:t>
            </a:r>
            <a:r>
              <a:rPr lang="en-IE" dirty="0">
                <a:solidFill>
                  <a:schemeClr val="bg1"/>
                </a:solidFill>
                <a:latin typeface="Calibri"/>
                <a:cs typeface="Calibri"/>
              </a:rPr>
              <a:t> í </a:t>
            </a:r>
            <a:r>
              <a:rPr lang="en-IE" dirty="0" err="1">
                <a:solidFill>
                  <a:schemeClr val="bg1"/>
                </a:solidFill>
                <a:latin typeface="Calibri"/>
                <a:cs typeface="Calibri"/>
              </a:rPr>
              <a:t>fjarlægðinni</a:t>
            </a:r>
            <a:r>
              <a:rPr lang="en-IE" dirty="0">
                <a:solidFill>
                  <a:schemeClr val="bg1"/>
                </a:solidFill>
                <a:latin typeface="Calibri"/>
                <a:cs typeface="Calibri"/>
              </a:rPr>
              <a:t> </a:t>
            </a:r>
            <a:r>
              <a:rPr lang="en-IE" dirty="0" err="1">
                <a:solidFill>
                  <a:schemeClr val="bg1"/>
                </a:solidFill>
                <a:latin typeface="Calibri"/>
                <a:cs typeface="Calibri"/>
              </a:rPr>
              <a:t>eins</a:t>
            </a:r>
            <a:r>
              <a:rPr lang="en-IE" dirty="0">
                <a:solidFill>
                  <a:schemeClr val="bg1"/>
                </a:solidFill>
                <a:latin typeface="Calibri"/>
                <a:cs typeface="Calibri"/>
              </a:rPr>
              <a:t> </a:t>
            </a:r>
            <a:r>
              <a:rPr lang="en-IE" dirty="0" err="1">
                <a:solidFill>
                  <a:schemeClr val="bg1"/>
                </a:solidFill>
                <a:latin typeface="Calibri"/>
                <a:cs typeface="Calibri"/>
              </a:rPr>
              <a:t>og</a:t>
            </a:r>
            <a:r>
              <a:rPr lang="en-IE" dirty="0">
                <a:solidFill>
                  <a:schemeClr val="bg1"/>
                </a:solidFill>
                <a:latin typeface="Calibri"/>
                <a:cs typeface="Calibri"/>
              </a:rPr>
              <a:t> </a:t>
            </a:r>
            <a:r>
              <a:rPr lang="en-IE" dirty="0" err="1">
                <a:solidFill>
                  <a:schemeClr val="bg1"/>
                </a:solidFill>
                <a:latin typeface="Calibri"/>
                <a:cs typeface="Calibri"/>
              </a:rPr>
              <a:t>póstkort</a:t>
            </a:r>
            <a:r>
              <a:rPr lang="en-IE" dirty="0">
                <a:solidFill>
                  <a:schemeClr val="bg1"/>
                </a:solidFill>
                <a:latin typeface="Calibri"/>
                <a:cs typeface="Calibri"/>
              </a:rPr>
              <a:t>.</a:t>
            </a:r>
          </a:p>
          <a:p>
            <a:pPr>
              <a:lnSpc>
                <a:spcPct val="100000"/>
              </a:lnSpc>
            </a:pPr>
            <a:endParaRPr lang="en-IE" dirty="0">
              <a:solidFill>
                <a:schemeClr val="bg1"/>
              </a:solidFill>
              <a:latin typeface="Calibri"/>
              <a:cs typeface="Calibri"/>
            </a:endParaRPr>
          </a:p>
          <a:p>
            <a:pPr>
              <a:lnSpc>
                <a:spcPct val="100000"/>
              </a:lnSpc>
            </a:pPr>
            <a:r>
              <a:rPr lang="en-IE" dirty="0" err="1">
                <a:solidFill>
                  <a:schemeClr val="bg1"/>
                </a:solidFill>
                <a:latin typeface="Calibri"/>
                <a:cs typeface="Calibri"/>
              </a:rPr>
              <a:t>Það</a:t>
            </a:r>
            <a:r>
              <a:rPr lang="en-IE" dirty="0">
                <a:solidFill>
                  <a:schemeClr val="bg1"/>
                </a:solidFill>
                <a:latin typeface="Calibri"/>
                <a:cs typeface="Calibri"/>
              </a:rPr>
              <a:t> er </a:t>
            </a:r>
            <a:r>
              <a:rPr lang="en-IE" dirty="0" err="1">
                <a:solidFill>
                  <a:schemeClr val="bg1"/>
                </a:solidFill>
                <a:latin typeface="Calibri"/>
                <a:cs typeface="Calibri"/>
              </a:rPr>
              <a:t>einmitt</a:t>
            </a:r>
            <a:r>
              <a:rPr lang="en-IE" dirty="0">
                <a:solidFill>
                  <a:schemeClr val="bg1"/>
                </a:solidFill>
                <a:latin typeface="Calibri"/>
                <a:cs typeface="Calibri"/>
              </a:rPr>
              <a:t> </a:t>
            </a:r>
            <a:r>
              <a:rPr lang="en-IE" dirty="0" err="1">
                <a:solidFill>
                  <a:schemeClr val="bg1"/>
                </a:solidFill>
                <a:latin typeface="Calibri"/>
                <a:cs typeface="Calibri"/>
              </a:rPr>
              <a:t>sambandið</a:t>
            </a:r>
            <a:r>
              <a:rPr lang="en-IE" dirty="0">
                <a:solidFill>
                  <a:schemeClr val="bg1"/>
                </a:solidFill>
                <a:latin typeface="Calibri"/>
                <a:cs typeface="Calibri"/>
              </a:rPr>
              <a:t> </a:t>
            </a:r>
            <a:r>
              <a:rPr lang="en-IE" dirty="0" err="1">
                <a:solidFill>
                  <a:schemeClr val="bg1"/>
                </a:solidFill>
                <a:latin typeface="Calibri"/>
                <a:cs typeface="Calibri"/>
              </a:rPr>
              <a:t>við</a:t>
            </a:r>
            <a:r>
              <a:rPr lang="en-IE" dirty="0">
                <a:solidFill>
                  <a:schemeClr val="bg1"/>
                </a:solidFill>
                <a:latin typeface="Calibri"/>
                <a:cs typeface="Calibri"/>
              </a:rPr>
              <a:t> </a:t>
            </a:r>
            <a:r>
              <a:rPr lang="en-IE" dirty="0" err="1">
                <a:solidFill>
                  <a:schemeClr val="bg1"/>
                </a:solidFill>
                <a:latin typeface="Calibri"/>
                <a:cs typeface="Calibri"/>
              </a:rPr>
              <a:t>náttúruna</a:t>
            </a:r>
            <a:r>
              <a:rPr lang="en-IE" dirty="0">
                <a:solidFill>
                  <a:schemeClr val="bg1"/>
                </a:solidFill>
                <a:latin typeface="Calibri"/>
                <a:cs typeface="Calibri"/>
              </a:rPr>
              <a:t> </a:t>
            </a:r>
            <a:r>
              <a:rPr lang="en-IE" dirty="0" err="1">
                <a:solidFill>
                  <a:schemeClr val="bg1"/>
                </a:solidFill>
                <a:latin typeface="Calibri"/>
                <a:cs typeface="Calibri"/>
              </a:rPr>
              <a:t>og</a:t>
            </a:r>
            <a:r>
              <a:rPr lang="en-IE" dirty="0">
                <a:solidFill>
                  <a:schemeClr val="bg1"/>
                </a:solidFill>
                <a:latin typeface="Calibri"/>
                <a:cs typeface="Calibri"/>
              </a:rPr>
              <a:t> </a:t>
            </a:r>
            <a:r>
              <a:rPr lang="en-IE" dirty="0" err="1">
                <a:solidFill>
                  <a:schemeClr val="bg1"/>
                </a:solidFill>
                <a:latin typeface="Calibri"/>
                <a:cs typeface="Calibri"/>
              </a:rPr>
              <a:t>möguleikinn</a:t>
            </a:r>
            <a:r>
              <a:rPr lang="en-IE" dirty="0">
                <a:solidFill>
                  <a:schemeClr val="bg1"/>
                </a:solidFill>
                <a:latin typeface="Calibri"/>
                <a:cs typeface="Calibri"/>
              </a:rPr>
              <a:t> á </a:t>
            </a:r>
            <a:r>
              <a:rPr lang="en-IE" dirty="0" err="1">
                <a:solidFill>
                  <a:schemeClr val="bg1"/>
                </a:solidFill>
                <a:latin typeface="Calibri"/>
                <a:cs typeface="Calibri"/>
              </a:rPr>
              <a:t>að</a:t>
            </a:r>
            <a:r>
              <a:rPr lang="en-IE" dirty="0">
                <a:solidFill>
                  <a:schemeClr val="bg1"/>
                </a:solidFill>
                <a:latin typeface="Calibri"/>
                <a:cs typeface="Calibri"/>
              </a:rPr>
              <a:t> </a:t>
            </a:r>
            <a:r>
              <a:rPr lang="en-IE" dirty="0" err="1">
                <a:solidFill>
                  <a:schemeClr val="bg1"/>
                </a:solidFill>
                <a:latin typeface="Calibri"/>
                <a:cs typeface="Calibri"/>
              </a:rPr>
              <a:t>kynnast</a:t>
            </a:r>
            <a:r>
              <a:rPr lang="en-IE" dirty="0">
                <a:solidFill>
                  <a:schemeClr val="bg1"/>
                </a:solidFill>
                <a:latin typeface="Calibri"/>
                <a:cs typeface="Calibri"/>
              </a:rPr>
              <a:t> </a:t>
            </a:r>
            <a:r>
              <a:rPr lang="en-IE" dirty="0" err="1">
                <a:solidFill>
                  <a:schemeClr val="bg1"/>
                </a:solidFill>
                <a:latin typeface="Calibri"/>
                <a:cs typeface="Calibri"/>
              </a:rPr>
              <a:t>takti</a:t>
            </a:r>
            <a:r>
              <a:rPr lang="en-IE" dirty="0">
                <a:solidFill>
                  <a:schemeClr val="bg1"/>
                </a:solidFill>
                <a:latin typeface="Calibri"/>
                <a:cs typeface="Calibri"/>
              </a:rPr>
              <a:t> </a:t>
            </a:r>
            <a:r>
              <a:rPr lang="en-IE" dirty="0" err="1">
                <a:solidFill>
                  <a:schemeClr val="bg1"/>
                </a:solidFill>
                <a:latin typeface="Calibri"/>
                <a:cs typeface="Calibri"/>
              </a:rPr>
              <a:t>hennar</a:t>
            </a:r>
            <a:r>
              <a:rPr lang="en-IE" dirty="0">
                <a:solidFill>
                  <a:schemeClr val="bg1"/>
                </a:solidFill>
                <a:latin typeface="Calibri"/>
                <a:cs typeface="Calibri"/>
              </a:rPr>
              <a:t> </a:t>
            </a:r>
            <a:r>
              <a:rPr lang="en-IE" dirty="0" err="1">
                <a:solidFill>
                  <a:schemeClr val="bg1"/>
                </a:solidFill>
                <a:latin typeface="Calibri"/>
                <a:cs typeface="Calibri"/>
              </a:rPr>
              <a:t>og</a:t>
            </a:r>
            <a:r>
              <a:rPr lang="en-IE" dirty="0">
                <a:solidFill>
                  <a:schemeClr val="bg1"/>
                </a:solidFill>
                <a:latin typeface="Calibri"/>
                <a:cs typeface="Calibri"/>
              </a:rPr>
              <a:t> </a:t>
            </a:r>
            <a:r>
              <a:rPr lang="en-IE" dirty="0" err="1">
                <a:solidFill>
                  <a:schemeClr val="bg1"/>
                </a:solidFill>
                <a:latin typeface="Calibri"/>
                <a:cs typeface="Calibri"/>
              </a:rPr>
              <a:t>helgiathöfnum</a:t>
            </a:r>
            <a:r>
              <a:rPr lang="en-IE" dirty="0">
                <a:solidFill>
                  <a:schemeClr val="bg1"/>
                </a:solidFill>
                <a:latin typeface="Calibri"/>
                <a:cs typeface="Calibri"/>
              </a:rPr>
              <a:t> </a:t>
            </a:r>
            <a:r>
              <a:rPr lang="en-IE" dirty="0" err="1">
                <a:solidFill>
                  <a:schemeClr val="bg1"/>
                </a:solidFill>
                <a:latin typeface="Calibri"/>
                <a:cs typeface="Calibri"/>
              </a:rPr>
              <a:t>sem</a:t>
            </a:r>
            <a:r>
              <a:rPr lang="en-IE" dirty="0">
                <a:solidFill>
                  <a:schemeClr val="bg1"/>
                </a:solidFill>
                <a:latin typeface="Calibri"/>
                <a:cs typeface="Calibri"/>
              </a:rPr>
              <a:t> Masseria La Bella </a:t>
            </a:r>
            <a:r>
              <a:rPr lang="en-IE" dirty="0" err="1">
                <a:solidFill>
                  <a:schemeClr val="bg1"/>
                </a:solidFill>
                <a:latin typeface="Calibri"/>
                <a:cs typeface="Calibri"/>
              </a:rPr>
              <a:t>getur</a:t>
            </a:r>
            <a:r>
              <a:rPr lang="en-IE" dirty="0">
                <a:solidFill>
                  <a:schemeClr val="bg1"/>
                </a:solidFill>
                <a:latin typeface="Calibri"/>
                <a:cs typeface="Calibri"/>
              </a:rPr>
              <a:t> </a:t>
            </a:r>
            <a:r>
              <a:rPr lang="en-IE" dirty="0" err="1">
                <a:solidFill>
                  <a:schemeClr val="bg1"/>
                </a:solidFill>
                <a:latin typeface="Calibri"/>
                <a:cs typeface="Calibri"/>
              </a:rPr>
              <a:t>boðið</a:t>
            </a:r>
            <a:r>
              <a:rPr lang="en-IE" dirty="0">
                <a:solidFill>
                  <a:schemeClr val="bg1"/>
                </a:solidFill>
                <a:latin typeface="Calibri"/>
                <a:cs typeface="Calibri"/>
              </a:rPr>
              <a:t> </a:t>
            </a:r>
            <a:r>
              <a:rPr lang="en-IE" dirty="0" err="1">
                <a:solidFill>
                  <a:schemeClr val="bg1"/>
                </a:solidFill>
                <a:latin typeface="Calibri"/>
                <a:cs typeface="Calibri"/>
              </a:rPr>
              <a:t>gestum</a:t>
            </a:r>
            <a:r>
              <a:rPr lang="en-IE" dirty="0">
                <a:solidFill>
                  <a:schemeClr val="bg1"/>
                </a:solidFill>
                <a:latin typeface="Calibri"/>
                <a:cs typeface="Calibri"/>
              </a:rPr>
              <a:t>. </a:t>
            </a:r>
            <a:r>
              <a:rPr lang="en-IE" dirty="0" err="1">
                <a:solidFill>
                  <a:schemeClr val="bg1"/>
                </a:solidFill>
                <a:latin typeface="Calibri"/>
                <a:cs typeface="Calibri"/>
              </a:rPr>
              <a:t>Samband</a:t>
            </a:r>
            <a:r>
              <a:rPr lang="en-IE" dirty="0">
                <a:solidFill>
                  <a:schemeClr val="bg1"/>
                </a:solidFill>
                <a:latin typeface="Calibri"/>
                <a:cs typeface="Calibri"/>
              </a:rPr>
              <a:t> </a:t>
            </a:r>
            <a:r>
              <a:rPr lang="en-IE" dirty="0" err="1">
                <a:solidFill>
                  <a:schemeClr val="bg1"/>
                </a:solidFill>
                <a:latin typeface="Calibri"/>
                <a:cs typeface="Calibri"/>
              </a:rPr>
              <a:t>við</a:t>
            </a:r>
            <a:r>
              <a:rPr lang="en-IE" dirty="0">
                <a:solidFill>
                  <a:schemeClr val="bg1"/>
                </a:solidFill>
                <a:latin typeface="Calibri"/>
                <a:cs typeface="Calibri"/>
              </a:rPr>
              <a:t> </a:t>
            </a:r>
            <a:r>
              <a:rPr lang="en-IE" dirty="0" err="1">
                <a:solidFill>
                  <a:schemeClr val="bg1"/>
                </a:solidFill>
                <a:latin typeface="Calibri"/>
                <a:cs typeface="Calibri"/>
              </a:rPr>
              <a:t>náttúruna</a:t>
            </a:r>
            <a:r>
              <a:rPr lang="en-IE" dirty="0">
                <a:solidFill>
                  <a:schemeClr val="bg1"/>
                </a:solidFill>
                <a:latin typeface="Calibri"/>
                <a:cs typeface="Calibri"/>
              </a:rPr>
              <a:t> er </a:t>
            </a:r>
            <a:r>
              <a:rPr lang="en-IE" dirty="0" err="1">
                <a:solidFill>
                  <a:schemeClr val="bg1"/>
                </a:solidFill>
                <a:latin typeface="Calibri"/>
                <a:cs typeface="Calibri"/>
              </a:rPr>
              <a:t>grundvallaratriði</a:t>
            </a:r>
            <a:r>
              <a:rPr lang="en-IE" dirty="0">
                <a:solidFill>
                  <a:schemeClr val="bg1"/>
                </a:solidFill>
                <a:latin typeface="Calibri"/>
                <a:cs typeface="Calibri"/>
              </a:rPr>
              <a:t> </a:t>
            </a:r>
            <a:r>
              <a:rPr lang="en-IE" dirty="0" err="1">
                <a:solidFill>
                  <a:schemeClr val="bg1"/>
                </a:solidFill>
                <a:latin typeface="Calibri"/>
                <a:cs typeface="Calibri"/>
              </a:rPr>
              <a:t>fyrir</a:t>
            </a:r>
            <a:r>
              <a:rPr lang="en-IE" dirty="0">
                <a:solidFill>
                  <a:schemeClr val="bg1"/>
                </a:solidFill>
                <a:latin typeface="Calibri"/>
                <a:cs typeface="Calibri"/>
              </a:rPr>
              <a:t> </a:t>
            </a:r>
            <a:r>
              <a:rPr lang="en-IE" dirty="0" err="1">
                <a:solidFill>
                  <a:schemeClr val="bg1"/>
                </a:solidFill>
                <a:latin typeface="Calibri"/>
                <a:cs typeface="Calibri"/>
              </a:rPr>
              <a:t>vellíðan</a:t>
            </a:r>
            <a:r>
              <a:rPr lang="en-IE" dirty="0">
                <a:solidFill>
                  <a:schemeClr val="bg1"/>
                </a:solidFill>
                <a:latin typeface="Calibri"/>
                <a:cs typeface="Calibri"/>
              </a:rPr>
              <a:t> </a:t>
            </a:r>
            <a:r>
              <a:rPr lang="en-IE" dirty="0" err="1">
                <a:solidFill>
                  <a:schemeClr val="bg1"/>
                </a:solidFill>
                <a:latin typeface="Calibri"/>
                <a:cs typeface="Calibri"/>
              </a:rPr>
              <a:t>bæði</a:t>
            </a:r>
            <a:r>
              <a:rPr lang="en-IE" dirty="0">
                <a:solidFill>
                  <a:schemeClr val="bg1"/>
                </a:solidFill>
                <a:latin typeface="Calibri"/>
                <a:cs typeface="Calibri"/>
              </a:rPr>
              <a:t> </a:t>
            </a:r>
            <a:r>
              <a:rPr lang="en-IE" dirty="0" err="1">
                <a:solidFill>
                  <a:schemeClr val="bg1"/>
                </a:solidFill>
                <a:latin typeface="Calibri"/>
                <a:cs typeface="Calibri"/>
              </a:rPr>
              <a:t>líkamlega</a:t>
            </a:r>
            <a:r>
              <a:rPr lang="en-IE" dirty="0">
                <a:solidFill>
                  <a:schemeClr val="bg1"/>
                </a:solidFill>
                <a:latin typeface="Calibri"/>
                <a:cs typeface="Calibri"/>
              </a:rPr>
              <a:t> </a:t>
            </a:r>
            <a:r>
              <a:rPr lang="en-IE" dirty="0" err="1">
                <a:solidFill>
                  <a:schemeClr val="bg1"/>
                </a:solidFill>
                <a:latin typeface="Calibri"/>
                <a:cs typeface="Calibri"/>
              </a:rPr>
              <a:t>og</a:t>
            </a:r>
            <a:r>
              <a:rPr lang="en-IE" dirty="0">
                <a:solidFill>
                  <a:schemeClr val="bg1"/>
                </a:solidFill>
                <a:latin typeface="Calibri"/>
                <a:cs typeface="Calibri"/>
              </a:rPr>
              <a:t> </a:t>
            </a:r>
            <a:r>
              <a:rPr lang="en-IE" dirty="0" err="1">
                <a:solidFill>
                  <a:schemeClr val="bg1"/>
                </a:solidFill>
                <a:latin typeface="Calibri"/>
                <a:cs typeface="Calibri"/>
              </a:rPr>
              <a:t>andlega</a:t>
            </a:r>
            <a:r>
              <a:rPr lang="en-IE" dirty="0">
                <a:solidFill>
                  <a:schemeClr val="bg1"/>
                </a:solidFill>
                <a:latin typeface="Calibri"/>
                <a:cs typeface="Calibri"/>
              </a:rPr>
              <a:t>.</a:t>
            </a:r>
          </a:p>
          <a:p>
            <a:endParaRPr lang="en-IE" dirty="0"/>
          </a:p>
          <a:p>
            <a:pPr>
              <a:lnSpc>
                <a:spcPct val="100000"/>
              </a:lnSpc>
            </a:pPr>
            <a:endParaRPr lang="en-US" sz="1600" dirty="0">
              <a:solidFill>
                <a:schemeClr val="bg1"/>
              </a:solidFill>
            </a:endParaRPr>
          </a:p>
        </p:txBody>
      </p:sp>
      <p:sp>
        <p:nvSpPr>
          <p:cNvPr id="2" name="Text Placeholder 1">
            <a:extLst>
              <a:ext uri="{FF2B5EF4-FFF2-40B4-BE49-F238E27FC236}">
                <a16:creationId xmlns:a16="http://schemas.microsoft.com/office/drawing/2014/main" id="{6D55376B-0207-DEA5-F5FA-61839EC094DE}"/>
              </a:ext>
            </a:extLst>
          </p:cNvPr>
          <p:cNvSpPr>
            <a:spLocks noGrp="1"/>
          </p:cNvSpPr>
          <p:nvPr>
            <p:ph type="body" sz="quarter" idx="35"/>
          </p:nvPr>
        </p:nvSpPr>
        <p:spPr>
          <a:xfrm>
            <a:off x="294777" y="5453856"/>
            <a:ext cx="3206079" cy="1049221"/>
          </a:xfrm>
        </p:spPr>
        <p:txBody>
          <a:bodyPr/>
          <a:lstStyle/>
          <a:p>
            <a:r>
              <a:rPr lang="en-US" sz="4400" b="1"/>
              <a:t>ÍTALÍA</a:t>
            </a:r>
          </a:p>
        </p:txBody>
      </p:sp>
      <p:sp>
        <p:nvSpPr>
          <p:cNvPr id="3" name="Text Placeholder 2">
            <a:extLst>
              <a:ext uri="{FF2B5EF4-FFF2-40B4-BE49-F238E27FC236}">
                <a16:creationId xmlns:a16="http://schemas.microsoft.com/office/drawing/2014/main" id="{938E1D80-C580-772E-C4D4-9DC385F62F0B}"/>
              </a:ext>
            </a:extLst>
          </p:cNvPr>
          <p:cNvSpPr>
            <a:spLocks noGrp="1"/>
          </p:cNvSpPr>
          <p:nvPr>
            <p:ph type="body" sz="quarter" idx="36"/>
          </p:nvPr>
        </p:nvSpPr>
        <p:spPr>
          <a:xfrm>
            <a:off x="0" y="4740253"/>
            <a:ext cx="4261876" cy="409833"/>
          </a:xfrm>
        </p:spPr>
        <p:txBody>
          <a:bodyPr/>
          <a:lstStyle/>
          <a:p>
            <a:r>
              <a:rPr lang="en-US" sz="3100" b="0" cap="all" dirty="0" err="1"/>
              <a:t>Sjálfbær</a:t>
            </a:r>
            <a:r>
              <a:rPr lang="en-US" sz="3100" b="0" cap="all" dirty="0"/>
              <a:t> </a:t>
            </a:r>
            <a:r>
              <a:rPr lang="en-US" sz="3100" b="0" cap="all" dirty="0" err="1"/>
              <a:t>fyrirmynd</a:t>
            </a:r>
            <a:endParaRPr lang="en-US" sz="3100" b="0" cap="all" dirty="0"/>
          </a:p>
        </p:txBody>
      </p:sp>
      <p:sp>
        <p:nvSpPr>
          <p:cNvPr id="16" name="Slide Number Placeholder 15">
            <a:extLst>
              <a:ext uri="{FF2B5EF4-FFF2-40B4-BE49-F238E27FC236}">
                <a16:creationId xmlns:a16="http://schemas.microsoft.com/office/drawing/2014/main" id="{57212B07-450A-1777-73FE-75D9732A44C0}"/>
              </a:ext>
            </a:extLst>
          </p:cNvPr>
          <p:cNvSpPr>
            <a:spLocks noGrp="1"/>
          </p:cNvSpPr>
          <p:nvPr>
            <p:ph type="sldNum" sz="quarter" idx="4"/>
          </p:nvPr>
        </p:nvSpPr>
        <p:spPr/>
        <p:txBody>
          <a:bodyPr/>
          <a:lstStyle/>
          <a:p>
            <a:fld id="{9C527BFA-2C0E-4CEC-B6A5-913A56FEF4B4}" type="slidenum">
              <a:rPr lang="fr-CA" smtClean="0"/>
              <a:t>76</a:t>
            </a:fld>
            <a:endParaRPr lang="fr-CA"/>
          </a:p>
        </p:txBody>
      </p:sp>
      <p:sp>
        <p:nvSpPr>
          <p:cNvPr id="4" name="Text Placeholder 3">
            <a:extLst>
              <a:ext uri="{FF2B5EF4-FFF2-40B4-BE49-F238E27FC236}">
                <a16:creationId xmlns:a16="http://schemas.microsoft.com/office/drawing/2014/main" id="{E0F2C84C-5A43-6D3B-C20D-0D40A91C196D}"/>
              </a:ext>
            </a:extLst>
          </p:cNvPr>
          <p:cNvSpPr>
            <a:spLocks noGrp="1"/>
          </p:cNvSpPr>
          <p:nvPr>
            <p:ph type="body" sz="quarter" idx="65"/>
          </p:nvPr>
        </p:nvSpPr>
        <p:spPr/>
        <p:txBody>
          <a:bodyPr/>
          <a:lstStyle/>
          <a:p>
            <a:r>
              <a:rPr lang="en-GB"/>
              <a:t>Ljósmynd: </a:t>
            </a:r>
            <a:r>
              <a:rPr lang="en-GB" err="1"/>
              <a:t>Masseria </a:t>
            </a:r>
            <a:r>
              <a:rPr lang="en-GB"/>
              <a:t>La Bella</a:t>
            </a:r>
          </a:p>
        </p:txBody>
      </p:sp>
      <p:sp>
        <p:nvSpPr>
          <p:cNvPr id="10" name="Text Placeholder 2">
            <a:extLst>
              <a:ext uri="{FF2B5EF4-FFF2-40B4-BE49-F238E27FC236}">
                <a16:creationId xmlns:a16="http://schemas.microsoft.com/office/drawing/2014/main" id="{0A96E18F-B0B3-3914-D628-34377B35009F}"/>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sp>
        <p:nvSpPr>
          <p:cNvPr id="25" name="TextBox 24">
            <a:extLst>
              <a:ext uri="{FF2B5EF4-FFF2-40B4-BE49-F238E27FC236}">
                <a16:creationId xmlns:a16="http://schemas.microsoft.com/office/drawing/2014/main" id="{3DAFF8A2-5F01-1C73-D0A4-627936F80F1B}"/>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textann</a:t>
            </a:r>
          </a:p>
        </p:txBody>
      </p:sp>
      <p:pic>
        <p:nvPicPr>
          <p:cNvPr id="6" name="Graphic 5" descr="Badge with solid fill">
            <a:extLst>
              <a:ext uri="{FF2B5EF4-FFF2-40B4-BE49-F238E27FC236}">
                <a16:creationId xmlns:a16="http://schemas.microsoft.com/office/drawing/2014/main" id="{7A1AE54D-2BC7-6F80-8DAA-5AB04035D1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87786" y="4509506"/>
            <a:ext cx="1440000" cy="1440000"/>
          </a:xfrm>
          <a:prstGeom prst="rect">
            <a:avLst/>
          </a:prstGeom>
        </p:spPr>
      </p:pic>
      <p:pic>
        <p:nvPicPr>
          <p:cNvPr id="14" name="Picture Placeholder 13">
            <a:extLst>
              <a:ext uri="{FF2B5EF4-FFF2-40B4-BE49-F238E27FC236}">
                <a16:creationId xmlns:a16="http://schemas.microsoft.com/office/drawing/2014/main" id="{40276E32-08F7-4D87-8966-B3EAD47C940E}"/>
              </a:ext>
            </a:extLst>
          </p:cNvPr>
          <p:cNvPicPr>
            <a:picLocks noGrp="1" noChangeAspect="1"/>
          </p:cNvPicPr>
          <p:nvPr>
            <p:ph type="pic" sz="quarter" idx="34"/>
          </p:nvPr>
        </p:nvPicPr>
        <p:blipFill>
          <a:blip r:embed="rId4">
            <a:extLst>
              <a:ext uri="{28A0092B-C50C-407E-A947-70E740481C1C}">
                <a14:useLocalDpi xmlns:a14="http://schemas.microsoft.com/office/drawing/2010/main" val="0"/>
              </a:ext>
            </a:extLst>
          </a:blip>
          <a:srcRect/>
          <a:stretch>
            <a:fillRect/>
          </a:stretch>
        </p:blipFill>
        <p:spPr>
          <a:xfrm>
            <a:off x="0" y="359362"/>
            <a:ext cx="7001712" cy="4003099"/>
          </a:xfrm>
        </p:spPr>
      </p:pic>
    </p:spTree>
    <p:extLst>
      <p:ext uri="{BB962C8B-B14F-4D97-AF65-F5344CB8AC3E}">
        <p14:creationId xmlns:p14="http://schemas.microsoft.com/office/powerpoint/2010/main" val="36616469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0779C-DA6F-E8D7-9EC8-CBBF8111B3B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9DC8FB-918F-2D1C-3BA7-02F037CC51BF}"/>
              </a:ext>
            </a:extLst>
          </p:cNvPr>
          <p:cNvSpPr>
            <a:spLocks noGrp="1"/>
          </p:cNvSpPr>
          <p:nvPr>
            <p:ph type="body" sz="quarter" idx="65"/>
          </p:nvPr>
        </p:nvSpPr>
        <p:spPr/>
        <p:txBody>
          <a:bodyPr/>
          <a:lstStyle/>
          <a:p>
            <a:r>
              <a:rPr lang="en-GB"/>
              <a:t>Ljósmynd: </a:t>
            </a:r>
            <a:r>
              <a:rPr lang="en-IE" err="1">
                <a:latin typeface="Calibri"/>
                <a:cs typeface="Calibri"/>
              </a:rPr>
              <a:t>Masseria </a:t>
            </a:r>
            <a:r>
              <a:rPr lang="en-IE">
                <a:latin typeface="Calibri"/>
                <a:cs typeface="Calibri"/>
              </a:rPr>
              <a:t>La Bella, Ítalía</a:t>
            </a:r>
            <a:endParaRPr lang="en-GB"/>
          </a:p>
        </p:txBody>
      </p:sp>
      <p:sp>
        <p:nvSpPr>
          <p:cNvPr id="6" name="Slide Number Placeholder 5">
            <a:extLst>
              <a:ext uri="{FF2B5EF4-FFF2-40B4-BE49-F238E27FC236}">
                <a16:creationId xmlns:a16="http://schemas.microsoft.com/office/drawing/2014/main" id="{9130E478-2043-FC0E-57A6-FBA300B08E5C}"/>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77</a:t>
            </a:fld>
            <a:endParaRPr lang="fr-CA"/>
          </a:p>
        </p:txBody>
      </p:sp>
      <p:sp>
        <p:nvSpPr>
          <p:cNvPr id="14" name="Text Placeholder 2">
            <a:extLst>
              <a:ext uri="{FF2B5EF4-FFF2-40B4-BE49-F238E27FC236}">
                <a16:creationId xmlns:a16="http://schemas.microsoft.com/office/drawing/2014/main" id="{8869DC14-1F93-786D-A1EB-B5757A9149AE}"/>
              </a:ext>
            </a:extLst>
          </p:cNvPr>
          <p:cNvSpPr>
            <a:spLocks noGrp="1"/>
          </p:cNvSpPr>
          <p:nvPr>
            <p:ph type="body" sz="quarter" idx="32"/>
          </p:nvPr>
        </p:nvSpPr>
        <p:spPr>
          <a:xfrm>
            <a:off x="3881304" y="2925803"/>
            <a:ext cx="3270634" cy="2523566"/>
          </a:xfrm>
        </p:spPr>
        <p:txBody>
          <a:bodyPr/>
          <a:lstStyle/>
          <a:p>
            <a:r>
              <a:rPr lang="en-IE" dirty="0" err="1">
                <a:latin typeface="Calibri"/>
                <a:cs typeface="Calibri"/>
              </a:rPr>
              <a:t>Endurreisn</a:t>
            </a:r>
            <a:r>
              <a:rPr lang="en-IE" dirty="0">
                <a:latin typeface="Calibri"/>
                <a:cs typeface="Calibri"/>
              </a:rPr>
              <a:t> </a:t>
            </a:r>
            <a:r>
              <a:rPr lang="en-IE" dirty="0" err="1">
                <a:latin typeface="Calibri"/>
                <a:cs typeface="Calibri"/>
              </a:rPr>
              <a:t>sem</a:t>
            </a:r>
            <a:r>
              <a:rPr lang="en-IE" dirty="0">
                <a:latin typeface="Calibri"/>
                <a:cs typeface="Calibri"/>
              </a:rPr>
              <a:t> </a:t>
            </a:r>
            <a:r>
              <a:rPr lang="en-IE" dirty="0" err="1">
                <a:latin typeface="Calibri"/>
                <a:cs typeface="Calibri"/>
              </a:rPr>
              <a:t>tók</a:t>
            </a:r>
            <a:r>
              <a:rPr lang="en-IE" dirty="0">
                <a:latin typeface="Calibri"/>
                <a:cs typeface="Calibri"/>
              </a:rPr>
              <a:t> </a:t>
            </a:r>
            <a:r>
              <a:rPr lang="en-IE" dirty="0" err="1">
                <a:latin typeface="Calibri"/>
                <a:cs typeface="Calibri"/>
              </a:rPr>
              <a:t>langan</a:t>
            </a:r>
            <a:r>
              <a:rPr lang="en-IE" dirty="0">
                <a:latin typeface="Calibri"/>
                <a:cs typeface="Calibri"/>
              </a:rPr>
              <a:t> </a:t>
            </a:r>
            <a:r>
              <a:rPr lang="en-IE" dirty="0" err="1">
                <a:latin typeface="Calibri"/>
                <a:cs typeface="Calibri"/>
              </a:rPr>
              <a:t>tíma</a:t>
            </a:r>
            <a:r>
              <a:rPr lang="en-IE" dirty="0">
                <a:latin typeface="Calibri"/>
                <a:cs typeface="Calibri"/>
              </a:rPr>
              <a:t> </a:t>
            </a:r>
            <a:r>
              <a:rPr lang="en-IE" dirty="0" err="1">
                <a:latin typeface="Calibri"/>
                <a:cs typeface="Calibri"/>
              </a:rPr>
              <a:t>hefur</a:t>
            </a:r>
            <a:r>
              <a:rPr lang="en-IE" dirty="0">
                <a:latin typeface="Calibri"/>
                <a:cs typeface="Calibri"/>
              </a:rPr>
              <a:t> </a:t>
            </a:r>
            <a:r>
              <a:rPr lang="en-IE" dirty="0" err="1">
                <a:latin typeface="Calibri"/>
                <a:cs typeface="Calibri"/>
              </a:rPr>
              <a:t>fært</a:t>
            </a:r>
            <a:r>
              <a:rPr lang="en-IE" dirty="0">
                <a:latin typeface="Calibri"/>
                <a:cs typeface="Calibri"/>
              </a:rPr>
              <a:t> </a:t>
            </a:r>
            <a:r>
              <a:rPr lang="en-IE" dirty="0" err="1">
                <a:latin typeface="Calibri"/>
                <a:cs typeface="Calibri"/>
              </a:rPr>
              <a:t>gamla</a:t>
            </a:r>
            <a:r>
              <a:rPr lang="en-IE" dirty="0">
                <a:latin typeface="Calibri"/>
                <a:cs typeface="Calibri"/>
              </a:rPr>
              <a:t> </a:t>
            </a:r>
            <a:r>
              <a:rPr lang="en-IE" dirty="0" err="1">
                <a:latin typeface="Calibri"/>
                <a:cs typeface="Calibri"/>
              </a:rPr>
              <a:t>bóndabæinn</a:t>
            </a:r>
            <a:r>
              <a:rPr lang="en-IE" dirty="0">
                <a:latin typeface="Calibri"/>
                <a:cs typeface="Calibri"/>
              </a:rPr>
              <a:t>, </a:t>
            </a:r>
            <a:r>
              <a:rPr lang="en-IE" dirty="0" err="1">
                <a:latin typeface="Calibri"/>
                <a:cs typeface="Calibri"/>
              </a:rPr>
              <a:t>sem</a:t>
            </a:r>
            <a:r>
              <a:rPr lang="en-IE" dirty="0">
                <a:latin typeface="Calibri"/>
                <a:cs typeface="Calibri"/>
              </a:rPr>
              <a:t> á </a:t>
            </a:r>
            <a:r>
              <a:rPr lang="en-IE" dirty="0" err="1">
                <a:latin typeface="Calibri"/>
                <a:cs typeface="Calibri"/>
              </a:rPr>
              <a:t>rætur</a:t>
            </a:r>
            <a:r>
              <a:rPr lang="en-IE" dirty="0">
                <a:latin typeface="Calibri"/>
                <a:cs typeface="Calibri"/>
              </a:rPr>
              <a:t> </a:t>
            </a:r>
            <a:r>
              <a:rPr lang="en-IE" dirty="0" err="1">
                <a:latin typeface="Calibri"/>
                <a:cs typeface="Calibri"/>
              </a:rPr>
              <a:t>sínar</a:t>
            </a:r>
            <a:r>
              <a:rPr lang="en-IE" dirty="0">
                <a:latin typeface="Calibri"/>
                <a:cs typeface="Calibri"/>
              </a:rPr>
              <a:t> </a:t>
            </a:r>
            <a:r>
              <a:rPr lang="en-IE" dirty="0" err="1">
                <a:latin typeface="Calibri"/>
                <a:cs typeface="Calibri"/>
              </a:rPr>
              <a:t>að</a:t>
            </a:r>
            <a:r>
              <a:rPr lang="en-IE" dirty="0">
                <a:latin typeface="Calibri"/>
                <a:cs typeface="Calibri"/>
              </a:rPr>
              <a:t> </a:t>
            </a:r>
            <a:r>
              <a:rPr lang="en-IE" dirty="0" err="1">
                <a:latin typeface="Calibri"/>
                <a:cs typeface="Calibri"/>
              </a:rPr>
              <a:t>rekja</a:t>
            </a:r>
            <a:r>
              <a:rPr lang="en-IE" dirty="0">
                <a:latin typeface="Calibri"/>
                <a:cs typeface="Calibri"/>
              </a:rPr>
              <a:t> </a:t>
            </a:r>
            <a:r>
              <a:rPr lang="en-IE" dirty="0" err="1">
                <a:latin typeface="Calibri"/>
                <a:cs typeface="Calibri"/>
              </a:rPr>
              <a:t>til</a:t>
            </a:r>
            <a:r>
              <a:rPr lang="en-IE" dirty="0">
                <a:latin typeface="Calibri"/>
                <a:cs typeface="Calibri"/>
              </a:rPr>
              <a:t> </a:t>
            </a:r>
            <a:r>
              <a:rPr lang="en-IE" dirty="0" err="1">
                <a:latin typeface="Calibri"/>
                <a:cs typeface="Calibri"/>
              </a:rPr>
              <a:t>síðari</a:t>
            </a:r>
            <a:r>
              <a:rPr lang="en-IE" dirty="0">
                <a:latin typeface="Calibri"/>
                <a:cs typeface="Calibri"/>
              </a:rPr>
              <a:t> </a:t>
            </a:r>
            <a:r>
              <a:rPr lang="en-IE" dirty="0" err="1">
                <a:latin typeface="Calibri"/>
                <a:cs typeface="Calibri"/>
              </a:rPr>
              <a:t>hluta</a:t>
            </a:r>
            <a:r>
              <a:rPr lang="en-IE" dirty="0">
                <a:latin typeface="Calibri"/>
                <a:cs typeface="Calibri"/>
              </a:rPr>
              <a:t> 16. </a:t>
            </a:r>
            <a:r>
              <a:rPr lang="en-IE" dirty="0" err="1">
                <a:latin typeface="Calibri"/>
                <a:cs typeface="Calibri"/>
              </a:rPr>
              <a:t>aldar</a:t>
            </a:r>
            <a:r>
              <a:rPr lang="en-IE" dirty="0">
                <a:latin typeface="Calibri"/>
                <a:cs typeface="Calibri"/>
              </a:rPr>
              <a:t>, </a:t>
            </a:r>
            <a:r>
              <a:rPr lang="en-IE" dirty="0" err="1">
                <a:latin typeface="Calibri"/>
                <a:cs typeface="Calibri"/>
              </a:rPr>
              <a:t>aftur</a:t>
            </a:r>
            <a:r>
              <a:rPr lang="en-IE" dirty="0">
                <a:latin typeface="Calibri"/>
                <a:cs typeface="Calibri"/>
              </a:rPr>
              <a:t> </a:t>
            </a:r>
            <a:r>
              <a:rPr lang="en-IE" dirty="0" err="1">
                <a:latin typeface="Calibri"/>
                <a:cs typeface="Calibri"/>
              </a:rPr>
              <a:t>til</a:t>
            </a:r>
            <a:r>
              <a:rPr lang="en-IE" dirty="0">
                <a:latin typeface="Calibri"/>
                <a:cs typeface="Calibri"/>
              </a:rPr>
              <a:t> </a:t>
            </a:r>
            <a:r>
              <a:rPr lang="en-IE" dirty="0" err="1">
                <a:latin typeface="Calibri"/>
                <a:cs typeface="Calibri"/>
              </a:rPr>
              <a:t>upprunalegs</a:t>
            </a:r>
            <a:r>
              <a:rPr lang="en-IE" dirty="0">
                <a:latin typeface="Calibri"/>
                <a:cs typeface="Calibri"/>
              </a:rPr>
              <a:t> </a:t>
            </a:r>
            <a:r>
              <a:rPr lang="en-IE" dirty="0" err="1">
                <a:latin typeface="Calibri"/>
                <a:cs typeface="Calibri"/>
              </a:rPr>
              <a:t>snyrtileika</a:t>
            </a:r>
            <a:r>
              <a:rPr lang="en-IE" dirty="0">
                <a:latin typeface="Calibri"/>
                <a:cs typeface="Calibri"/>
              </a:rPr>
              <a:t>, </a:t>
            </a:r>
            <a:r>
              <a:rPr lang="en-IE" dirty="0" err="1">
                <a:latin typeface="Calibri"/>
                <a:cs typeface="Calibri"/>
              </a:rPr>
              <a:t>og</a:t>
            </a:r>
            <a:r>
              <a:rPr lang="en-IE" dirty="0">
                <a:latin typeface="Calibri"/>
                <a:cs typeface="Calibri"/>
              </a:rPr>
              <a:t> </a:t>
            </a:r>
            <a:r>
              <a:rPr lang="en-IE" dirty="0" err="1">
                <a:latin typeface="Calibri"/>
                <a:cs typeface="Calibri"/>
              </a:rPr>
              <a:t>hverju</a:t>
            </a:r>
            <a:r>
              <a:rPr lang="en-IE" dirty="0">
                <a:latin typeface="Calibri"/>
                <a:cs typeface="Calibri"/>
              </a:rPr>
              <a:t> </a:t>
            </a:r>
            <a:r>
              <a:rPr lang="en-IE" dirty="0" err="1">
                <a:latin typeface="Calibri"/>
                <a:cs typeface="Calibri"/>
              </a:rPr>
              <a:t>smáatriði</a:t>
            </a:r>
            <a:r>
              <a:rPr lang="en-IE" dirty="0">
                <a:latin typeface="Calibri"/>
                <a:cs typeface="Calibri"/>
              </a:rPr>
              <a:t> </a:t>
            </a:r>
            <a:r>
              <a:rPr lang="en-IE" dirty="0" err="1">
                <a:latin typeface="Calibri"/>
                <a:cs typeface="Calibri"/>
              </a:rPr>
              <a:t>hefur</a:t>
            </a:r>
            <a:r>
              <a:rPr lang="en-IE" dirty="0">
                <a:latin typeface="Calibri"/>
                <a:cs typeface="Calibri"/>
              </a:rPr>
              <a:t> </a:t>
            </a:r>
            <a:r>
              <a:rPr lang="en-IE" dirty="0" err="1">
                <a:latin typeface="Calibri"/>
                <a:cs typeface="Calibri"/>
              </a:rPr>
              <a:t>verið</a:t>
            </a:r>
            <a:r>
              <a:rPr lang="en-IE" dirty="0">
                <a:latin typeface="Calibri"/>
                <a:cs typeface="Calibri"/>
              </a:rPr>
              <a:t> </a:t>
            </a:r>
            <a:r>
              <a:rPr lang="en-IE" dirty="0" err="1">
                <a:latin typeface="Calibri"/>
                <a:cs typeface="Calibri"/>
              </a:rPr>
              <a:t>sinnt</a:t>
            </a:r>
            <a:r>
              <a:rPr lang="en-IE" dirty="0">
                <a:latin typeface="Calibri"/>
                <a:cs typeface="Calibri"/>
              </a:rPr>
              <a:t> </a:t>
            </a:r>
            <a:r>
              <a:rPr lang="en-IE" dirty="0" err="1">
                <a:latin typeface="Calibri"/>
                <a:cs typeface="Calibri"/>
              </a:rPr>
              <a:t>til</a:t>
            </a:r>
            <a:r>
              <a:rPr lang="en-IE" dirty="0">
                <a:latin typeface="Calibri"/>
                <a:cs typeface="Calibri"/>
              </a:rPr>
              <a:t> </a:t>
            </a:r>
            <a:r>
              <a:rPr lang="en-IE" dirty="0" err="1">
                <a:latin typeface="Calibri"/>
                <a:cs typeface="Calibri"/>
              </a:rPr>
              <a:t>að</a:t>
            </a:r>
            <a:r>
              <a:rPr lang="en-IE" dirty="0">
                <a:latin typeface="Calibri"/>
                <a:cs typeface="Calibri"/>
              </a:rPr>
              <a:t> </a:t>
            </a:r>
            <a:r>
              <a:rPr lang="en-IE" dirty="0" err="1">
                <a:latin typeface="Calibri"/>
                <a:cs typeface="Calibri"/>
              </a:rPr>
              <a:t>mæta</a:t>
            </a:r>
            <a:r>
              <a:rPr lang="en-IE" dirty="0">
                <a:latin typeface="Calibri"/>
                <a:cs typeface="Calibri"/>
              </a:rPr>
              <a:t> </a:t>
            </a:r>
            <a:r>
              <a:rPr lang="en-IE" dirty="0" err="1">
                <a:latin typeface="Calibri"/>
                <a:cs typeface="Calibri"/>
              </a:rPr>
              <a:t>kröfum</a:t>
            </a:r>
            <a:r>
              <a:rPr lang="en-IE" dirty="0">
                <a:latin typeface="Calibri"/>
                <a:cs typeface="Calibri"/>
              </a:rPr>
              <a:t> </a:t>
            </a:r>
            <a:r>
              <a:rPr lang="en-IE" dirty="0" err="1">
                <a:latin typeface="Calibri"/>
                <a:cs typeface="Calibri"/>
              </a:rPr>
              <a:t>samtímans</a:t>
            </a:r>
            <a:r>
              <a:rPr lang="en-IE" dirty="0">
                <a:latin typeface="Calibri"/>
                <a:cs typeface="Calibri"/>
              </a:rPr>
              <a:t> </a:t>
            </a:r>
            <a:r>
              <a:rPr lang="en-IE" dirty="0" err="1">
                <a:latin typeface="Calibri"/>
                <a:cs typeface="Calibri"/>
              </a:rPr>
              <a:t>með</a:t>
            </a:r>
            <a:r>
              <a:rPr lang="en-IE" dirty="0">
                <a:latin typeface="Calibri"/>
                <a:cs typeface="Calibri"/>
              </a:rPr>
              <a:t> </a:t>
            </a:r>
            <a:r>
              <a:rPr lang="en-IE" dirty="0" err="1">
                <a:latin typeface="Calibri"/>
                <a:cs typeface="Calibri"/>
              </a:rPr>
              <a:t>einfaldleika</a:t>
            </a:r>
            <a:r>
              <a:rPr lang="en-IE" dirty="0">
                <a:latin typeface="Calibri"/>
                <a:cs typeface="Calibri"/>
              </a:rPr>
              <a:t>, </a:t>
            </a:r>
            <a:r>
              <a:rPr lang="en-IE" dirty="0" err="1">
                <a:latin typeface="Calibri"/>
                <a:cs typeface="Calibri"/>
              </a:rPr>
              <a:t>án</a:t>
            </a:r>
            <a:r>
              <a:rPr lang="en-IE" dirty="0">
                <a:latin typeface="Calibri"/>
                <a:cs typeface="Calibri"/>
              </a:rPr>
              <a:t> </a:t>
            </a:r>
            <a:r>
              <a:rPr lang="en-IE" dirty="0" err="1">
                <a:latin typeface="Calibri"/>
                <a:cs typeface="Calibri"/>
              </a:rPr>
              <a:t>þess</a:t>
            </a:r>
            <a:r>
              <a:rPr lang="en-IE" dirty="0">
                <a:latin typeface="Calibri"/>
                <a:cs typeface="Calibri"/>
              </a:rPr>
              <a:t> </a:t>
            </a:r>
            <a:r>
              <a:rPr lang="en-IE" dirty="0" err="1">
                <a:latin typeface="Calibri"/>
                <a:cs typeface="Calibri"/>
              </a:rPr>
              <a:t>að</a:t>
            </a:r>
            <a:r>
              <a:rPr lang="en-IE" dirty="0">
                <a:latin typeface="Calibri"/>
                <a:cs typeface="Calibri"/>
              </a:rPr>
              <a:t> </a:t>
            </a:r>
            <a:r>
              <a:rPr lang="en-IE" dirty="0" err="1">
                <a:latin typeface="Calibri"/>
                <a:cs typeface="Calibri"/>
              </a:rPr>
              <a:t>draga</a:t>
            </a:r>
            <a:r>
              <a:rPr lang="en-IE" dirty="0">
                <a:latin typeface="Calibri"/>
                <a:cs typeface="Calibri"/>
              </a:rPr>
              <a:t> </a:t>
            </a:r>
            <a:r>
              <a:rPr lang="en-IE" dirty="0" err="1">
                <a:latin typeface="Calibri"/>
                <a:cs typeface="Calibri"/>
              </a:rPr>
              <a:t>úr</a:t>
            </a:r>
            <a:r>
              <a:rPr lang="en-IE" dirty="0">
                <a:latin typeface="Calibri"/>
                <a:cs typeface="Calibri"/>
              </a:rPr>
              <a:t> </a:t>
            </a:r>
            <a:r>
              <a:rPr lang="en-IE" dirty="0" err="1">
                <a:latin typeface="Calibri"/>
                <a:cs typeface="Calibri"/>
              </a:rPr>
              <a:t>sjarma</a:t>
            </a:r>
            <a:r>
              <a:rPr lang="en-IE" dirty="0">
                <a:latin typeface="Calibri"/>
                <a:cs typeface="Calibri"/>
              </a:rPr>
              <a:t> </a:t>
            </a:r>
            <a:r>
              <a:rPr lang="en-IE" dirty="0" err="1">
                <a:latin typeface="Calibri"/>
                <a:cs typeface="Calibri"/>
              </a:rPr>
              <a:t>hins</a:t>
            </a:r>
            <a:r>
              <a:rPr lang="en-IE" dirty="0">
                <a:latin typeface="Calibri"/>
                <a:cs typeface="Calibri"/>
              </a:rPr>
              <a:t> </a:t>
            </a:r>
            <a:r>
              <a:rPr lang="en-IE" dirty="0" err="1">
                <a:latin typeface="Calibri"/>
                <a:cs typeface="Calibri"/>
              </a:rPr>
              <a:t>gamla</a:t>
            </a:r>
            <a:r>
              <a:rPr lang="en-IE" dirty="0">
                <a:latin typeface="Calibri"/>
                <a:cs typeface="Calibri"/>
              </a:rPr>
              <a:t>. </a:t>
            </a:r>
            <a:r>
              <a:rPr lang="en-IE" dirty="0" err="1">
                <a:latin typeface="Calibri"/>
                <a:cs typeface="Calibri"/>
              </a:rPr>
              <a:t>Starfsemin</a:t>
            </a:r>
            <a:r>
              <a:rPr lang="en-IE" dirty="0">
                <a:latin typeface="Calibri"/>
                <a:cs typeface="Calibri"/>
              </a:rPr>
              <a:t> </a:t>
            </a:r>
            <a:r>
              <a:rPr lang="en-IE" dirty="0" err="1">
                <a:latin typeface="Calibri"/>
                <a:cs typeface="Calibri"/>
              </a:rPr>
              <a:t>miðar</a:t>
            </a:r>
            <a:r>
              <a:rPr lang="en-IE" dirty="0">
                <a:latin typeface="Calibri"/>
                <a:cs typeface="Calibri"/>
              </a:rPr>
              <a:t> </a:t>
            </a:r>
            <a:r>
              <a:rPr lang="en-IE" dirty="0" err="1">
                <a:latin typeface="Calibri"/>
                <a:cs typeface="Calibri"/>
              </a:rPr>
              <a:t>að</a:t>
            </a:r>
            <a:r>
              <a:rPr lang="en-IE" dirty="0">
                <a:latin typeface="Calibri"/>
                <a:cs typeface="Calibri"/>
              </a:rPr>
              <a:t> </a:t>
            </a:r>
            <a:r>
              <a:rPr lang="en-IE" dirty="0" err="1">
                <a:latin typeface="Calibri"/>
                <a:cs typeface="Calibri"/>
              </a:rPr>
              <a:t>því</a:t>
            </a:r>
            <a:r>
              <a:rPr lang="en-IE" dirty="0">
                <a:latin typeface="Calibri"/>
                <a:cs typeface="Calibri"/>
              </a:rPr>
              <a:t> </a:t>
            </a:r>
            <a:r>
              <a:rPr lang="en-IE" dirty="0" err="1">
                <a:latin typeface="Calibri"/>
                <a:cs typeface="Calibri"/>
              </a:rPr>
              <a:t>að</a:t>
            </a:r>
            <a:r>
              <a:rPr lang="en-IE" dirty="0">
                <a:latin typeface="Calibri"/>
                <a:cs typeface="Calibri"/>
              </a:rPr>
              <a:t> </a:t>
            </a:r>
            <a:r>
              <a:rPr lang="en-IE" dirty="0" err="1">
                <a:latin typeface="Calibri"/>
                <a:cs typeface="Calibri"/>
              </a:rPr>
              <a:t>efla</a:t>
            </a:r>
            <a:r>
              <a:rPr lang="en-IE" dirty="0">
                <a:latin typeface="Calibri"/>
                <a:cs typeface="Calibri"/>
              </a:rPr>
              <a:t> </a:t>
            </a:r>
            <a:r>
              <a:rPr lang="en-IE" dirty="0" err="1">
                <a:latin typeface="Calibri"/>
                <a:cs typeface="Calibri"/>
              </a:rPr>
              <a:t>sveitamenningu</a:t>
            </a:r>
            <a:r>
              <a:rPr lang="en-IE" dirty="0">
                <a:latin typeface="Calibri"/>
                <a:cs typeface="Calibri"/>
              </a:rPr>
              <a:t>, </a:t>
            </a:r>
            <a:r>
              <a:rPr lang="en-IE" dirty="0" err="1">
                <a:latin typeface="Calibri"/>
                <a:cs typeface="Calibri"/>
              </a:rPr>
              <a:t>umhverfi</a:t>
            </a:r>
            <a:r>
              <a:rPr lang="en-IE" dirty="0">
                <a:latin typeface="Calibri"/>
                <a:cs typeface="Calibri"/>
              </a:rPr>
              <a:t>, </a:t>
            </a:r>
            <a:r>
              <a:rPr lang="en-IE" dirty="0" err="1">
                <a:latin typeface="Calibri"/>
                <a:cs typeface="Calibri"/>
              </a:rPr>
              <a:t>rými</a:t>
            </a:r>
            <a:r>
              <a:rPr lang="en-IE" dirty="0">
                <a:latin typeface="Calibri"/>
                <a:cs typeface="Calibri"/>
              </a:rPr>
              <a:t>, </a:t>
            </a:r>
            <a:r>
              <a:rPr lang="en-IE" dirty="0" err="1">
                <a:latin typeface="Calibri"/>
                <a:cs typeface="Calibri"/>
              </a:rPr>
              <a:t>sveitasvæði</a:t>
            </a:r>
            <a:r>
              <a:rPr lang="en-IE" dirty="0">
                <a:latin typeface="Calibri"/>
                <a:cs typeface="Calibri"/>
              </a:rPr>
              <a:t> </a:t>
            </a:r>
            <a:r>
              <a:rPr lang="en-IE" dirty="0" err="1">
                <a:latin typeface="Calibri"/>
                <a:cs typeface="Calibri"/>
              </a:rPr>
              <a:t>og</a:t>
            </a:r>
            <a:r>
              <a:rPr lang="en-IE" dirty="0">
                <a:latin typeface="Calibri"/>
                <a:cs typeface="Calibri"/>
              </a:rPr>
              <a:t> </a:t>
            </a:r>
            <a:r>
              <a:rPr lang="en-IE" dirty="0" err="1">
                <a:latin typeface="Calibri"/>
                <a:cs typeface="Calibri"/>
              </a:rPr>
              <a:t>sveitastarf</a:t>
            </a:r>
            <a:r>
              <a:rPr lang="en-IE" dirty="0">
                <a:latin typeface="Calibri"/>
                <a:cs typeface="Calibri"/>
              </a:rPr>
              <a:t>.</a:t>
            </a:r>
          </a:p>
          <a:p>
            <a:endParaRPr lang="en-IE" dirty="0">
              <a:latin typeface="Calibri"/>
              <a:cs typeface="Calibri"/>
            </a:endParaRPr>
          </a:p>
          <a:p>
            <a:r>
              <a:rPr lang="en-IE" dirty="0" err="1">
                <a:latin typeface="Calibri"/>
                <a:cs typeface="Calibri"/>
              </a:rPr>
              <a:t>Óskunin</a:t>
            </a:r>
            <a:r>
              <a:rPr lang="en-IE" dirty="0">
                <a:latin typeface="Calibri"/>
                <a:cs typeface="Calibri"/>
              </a:rPr>
              <a:t> var </a:t>
            </a:r>
            <a:r>
              <a:rPr lang="en-IE" dirty="0" err="1">
                <a:latin typeface="Calibri"/>
                <a:cs typeface="Calibri"/>
              </a:rPr>
              <a:t>að</a:t>
            </a:r>
            <a:r>
              <a:rPr lang="en-IE" dirty="0">
                <a:latin typeface="Calibri"/>
                <a:cs typeface="Calibri"/>
              </a:rPr>
              <a:t> </a:t>
            </a:r>
            <a:r>
              <a:rPr lang="en-IE" dirty="0" err="1">
                <a:latin typeface="Calibri"/>
                <a:cs typeface="Calibri"/>
              </a:rPr>
              <a:t>gera</a:t>
            </a:r>
            <a:r>
              <a:rPr lang="en-IE" dirty="0">
                <a:latin typeface="Calibri"/>
                <a:cs typeface="Calibri"/>
              </a:rPr>
              <a:t> Masseria La Bella </a:t>
            </a:r>
            <a:r>
              <a:rPr lang="en-IE" dirty="0" err="1">
                <a:latin typeface="Calibri"/>
                <a:cs typeface="Calibri"/>
              </a:rPr>
              <a:t>að</a:t>
            </a:r>
            <a:r>
              <a:rPr lang="en-IE" dirty="0">
                <a:latin typeface="Calibri"/>
                <a:cs typeface="Calibri"/>
              </a:rPr>
              <a:t> </a:t>
            </a:r>
            <a:r>
              <a:rPr lang="en-IE" dirty="0" err="1">
                <a:latin typeface="Calibri"/>
                <a:cs typeface="Calibri"/>
              </a:rPr>
              <a:t>stað</a:t>
            </a:r>
            <a:r>
              <a:rPr lang="en-IE" dirty="0">
                <a:latin typeface="Calibri"/>
                <a:cs typeface="Calibri"/>
              </a:rPr>
              <a:t> </a:t>
            </a:r>
            <a:r>
              <a:rPr lang="en-IE" dirty="0" err="1">
                <a:latin typeface="Calibri"/>
                <a:cs typeface="Calibri"/>
              </a:rPr>
              <a:t>sem</a:t>
            </a:r>
            <a:r>
              <a:rPr lang="en-IE" dirty="0">
                <a:latin typeface="Calibri"/>
                <a:cs typeface="Calibri"/>
              </a:rPr>
              <a:t> talar um </a:t>
            </a:r>
            <a:r>
              <a:rPr lang="en-IE" dirty="0" err="1">
                <a:latin typeface="Calibri"/>
                <a:cs typeface="Calibri"/>
              </a:rPr>
              <a:t>menningu</a:t>
            </a:r>
            <a:r>
              <a:rPr lang="en-IE" dirty="0">
                <a:latin typeface="Calibri"/>
                <a:cs typeface="Calibri"/>
              </a:rPr>
              <a:t>, </a:t>
            </a:r>
            <a:r>
              <a:rPr lang="en-IE" dirty="0" err="1">
                <a:latin typeface="Calibri"/>
                <a:cs typeface="Calibri"/>
              </a:rPr>
              <a:t>vettvang</a:t>
            </a:r>
            <a:r>
              <a:rPr lang="en-IE" dirty="0">
                <a:latin typeface="Calibri"/>
                <a:cs typeface="Calibri"/>
              </a:rPr>
              <a:t> </a:t>
            </a:r>
            <a:r>
              <a:rPr lang="en-IE" dirty="0" err="1">
                <a:latin typeface="Calibri"/>
                <a:cs typeface="Calibri"/>
              </a:rPr>
              <a:t>fyrir</a:t>
            </a:r>
            <a:r>
              <a:rPr lang="en-IE" dirty="0">
                <a:latin typeface="Calibri"/>
                <a:cs typeface="Calibri"/>
              </a:rPr>
              <a:t> fundi, </a:t>
            </a:r>
            <a:r>
              <a:rPr lang="en-IE" dirty="0" err="1">
                <a:latin typeface="Calibri"/>
                <a:cs typeface="Calibri"/>
              </a:rPr>
              <a:t>sýningar</a:t>
            </a:r>
            <a:r>
              <a:rPr lang="en-IE" dirty="0">
                <a:latin typeface="Calibri"/>
                <a:cs typeface="Calibri"/>
              </a:rPr>
              <a:t> </a:t>
            </a:r>
            <a:r>
              <a:rPr lang="en-IE" dirty="0" err="1">
                <a:latin typeface="Calibri"/>
                <a:cs typeface="Calibri"/>
              </a:rPr>
              <a:t>og</a:t>
            </a:r>
            <a:r>
              <a:rPr lang="en-IE" dirty="0">
                <a:latin typeface="Calibri"/>
                <a:cs typeface="Calibri"/>
              </a:rPr>
              <a:t> </a:t>
            </a:r>
            <a:r>
              <a:rPr lang="en-IE" dirty="0" err="1">
                <a:latin typeface="Calibri"/>
                <a:cs typeface="Calibri"/>
              </a:rPr>
              <a:t>viðburði</a:t>
            </a:r>
            <a:r>
              <a:rPr lang="en-IE" dirty="0">
                <a:latin typeface="Calibri"/>
                <a:cs typeface="Calibri"/>
              </a:rPr>
              <a:t>, </a:t>
            </a:r>
            <a:r>
              <a:rPr lang="en-IE" dirty="0" err="1">
                <a:latin typeface="Calibri"/>
                <a:cs typeface="Calibri"/>
              </a:rPr>
              <a:t>slökun</a:t>
            </a:r>
            <a:r>
              <a:rPr lang="en-IE" dirty="0">
                <a:latin typeface="Calibri"/>
                <a:cs typeface="Calibri"/>
              </a:rPr>
              <a:t> </a:t>
            </a:r>
            <a:r>
              <a:rPr lang="en-IE" dirty="0" err="1">
                <a:latin typeface="Calibri"/>
                <a:cs typeface="Calibri"/>
              </a:rPr>
              <a:t>og</a:t>
            </a:r>
            <a:r>
              <a:rPr lang="en-IE" dirty="0">
                <a:latin typeface="Calibri"/>
                <a:cs typeface="Calibri"/>
              </a:rPr>
              <a:t> </a:t>
            </a:r>
            <a:r>
              <a:rPr lang="en-IE" dirty="0" err="1">
                <a:latin typeface="Calibri"/>
                <a:cs typeface="Calibri"/>
              </a:rPr>
              <a:t>sveitastarf</a:t>
            </a:r>
            <a:r>
              <a:rPr lang="en-IE" dirty="0">
                <a:latin typeface="Calibri"/>
                <a:cs typeface="Calibri"/>
              </a:rPr>
              <a:t>, </a:t>
            </a:r>
            <a:r>
              <a:rPr lang="en-IE" dirty="0" err="1">
                <a:latin typeface="Calibri"/>
                <a:cs typeface="Calibri"/>
              </a:rPr>
              <a:t>og</a:t>
            </a:r>
            <a:r>
              <a:rPr lang="en-IE" dirty="0">
                <a:latin typeface="Calibri"/>
                <a:cs typeface="Calibri"/>
              </a:rPr>
              <a:t> </a:t>
            </a:r>
            <a:r>
              <a:rPr lang="en-IE" dirty="0" err="1">
                <a:latin typeface="Calibri"/>
                <a:cs typeface="Calibri"/>
              </a:rPr>
              <a:t>til</a:t>
            </a:r>
            <a:r>
              <a:rPr lang="en-IE" dirty="0">
                <a:latin typeface="Calibri"/>
                <a:cs typeface="Calibri"/>
              </a:rPr>
              <a:t> </a:t>
            </a:r>
            <a:r>
              <a:rPr lang="en-IE" dirty="0" err="1">
                <a:latin typeface="Calibri"/>
                <a:cs typeface="Calibri"/>
              </a:rPr>
              <a:t>þess</a:t>
            </a:r>
            <a:r>
              <a:rPr lang="en-IE" dirty="0">
                <a:latin typeface="Calibri"/>
                <a:cs typeface="Calibri"/>
              </a:rPr>
              <a:t> var </a:t>
            </a:r>
            <a:r>
              <a:rPr lang="en-IE" dirty="0" err="1">
                <a:latin typeface="Calibri"/>
                <a:cs typeface="Calibri"/>
              </a:rPr>
              <a:t>nauðsynlegt</a:t>
            </a:r>
            <a:r>
              <a:rPr lang="en-IE" dirty="0">
                <a:latin typeface="Calibri"/>
                <a:cs typeface="Calibri"/>
              </a:rPr>
              <a:t> </a:t>
            </a:r>
            <a:r>
              <a:rPr lang="en-IE" dirty="0" err="1">
                <a:latin typeface="Calibri"/>
                <a:cs typeface="Calibri"/>
              </a:rPr>
              <a:t>að</a:t>
            </a:r>
            <a:r>
              <a:rPr lang="en-IE" dirty="0">
                <a:latin typeface="Calibri"/>
                <a:cs typeface="Calibri"/>
              </a:rPr>
              <a:t> </a:t>
            </a:r>
            <a:r>
              <a:rPr lang="en-IE" dirty="0" err="1">
                <a:latin typeface="Calibri"/>
                <a:cs typeface="Calibri"/>
              </a:rPr>
              <a:t>endurreisa</a:t>
            </a:r>
            <a:r>
              <a:rPr lang="en-IE" dirty="0">
                <a:latin typeface="Calibri"/>
                <a:cs typeface="Calibri"/>
              </a:rPr>
              <a:t> </a:t>
            </a:r>
            <a:r>
              <a:rPr lang="en-IE" dirty="0" err="1">
                <a:latin typeface="Calibri"/>
                <a:cs typeface="Calibri"/>
              </a:rPr>
              <a:t>gamla</a:t>
            </a:r>
            <a:r>
              <a:rPr lang="en-IE" dirty="0">
                <a:latin typeface="Calibri"/>
                <a:cs typeface="Calibri"/>
              </a:rPr>
              <a:t> </a:t>
            </a:r>
            <a:r>
              <a:rPr lang="en-IE" dirty="0" err="1">
                <a:latin typeface="Calibri"/>
                <a:cs typeface="Calibri"/>
              </a:rPr>
              <a:t>bóndabæinn</a:t>
            </a:r>
            <a:r>
              <a:rPr lang="en-IE" dirty="0">
                <a:latin typeface="Calibri"/>
                <a:cs typeface="Calibri"/>
              </a:rPr>
              <a:t>, </a:t>
            </a:r>
            <a:r>
              <a:rPr lang="en-IE" dirty="0" err="1">
                <a:latin typeface="Calibri"/>
                <a:cs typeface="Calibri"/>
              </a:rPr>
              <a:t>því</a:t>
            </a:r>
            <a:r>
              <a:rPr lang="en-IE" dirty="0">
                <a:latin typeface="Calibri"/>
                <a:cs typeface="Calibri"/>
              </a:rPr>
              <a:t> </a:t>
            </a:r>
            <a:r>
              <a:rPr lang="en-IE" dirty="0" err="1">
                <a:latin typeface="Calibri"/>
                <a:cs typeface="Calibri"/>
              </a:rPr>
              <a:t>hann</a:t>
            </a:r>
            <a:r>
              <a:rPr lang="en-IE" dirty="0">
                <a:latin typeface="Calibri"/>
                <a:cs typeface="Calibri"/>
              </a:rPr>
              <a:t> </a:t>
            </a:r>
            <a:r>
              <a:rPr lang="en-IE" dirty="0" err="1">
                <a:latin typeface="Calibri"/>
                <a:cs typeface="Calibri"/>
              </a:rPr>
              <a:t>þurfti</a:t>
            </a:r>
            <a:r>
              <a:rPr lang="en-IE" dirty="0">
                <a:latin typeface="Calibri"/>
                <a:cs typeface="Calibri"/>
              </a:rPr>
              <a:t> </a:t>
            </a:r>
            <a:r>
              <a:rPr lang="en-IE" dirty="0" err="1">
                <a:latin typeface="Calibri"/>
                <a:cs typeface="Calibri"/>
              </a:rPr>
              <a:t>að</a:t>
            </a:r>
            <a:r>
              <a:rPr lang="en-IE" dirty="0">
                <a:latin typeface="Calibri"/>
                <a:cs typeface="Calibri"/>
              </a:rPr>
              <a:t> geta </a:t>
            </a:r>
            <a:r>
              <a:rPr lang="en-IE" dirty="0" err="1">
                <a:latin typeface="Calibri"/>
                <a:cs typeface="Calibri"/>
              </a:rPr>
              <a:t>fangað</a:t>
            </a:r>
            <a:r>
              <a:rPr lang="en-IE" dirty="0">
                <a:latin typeface="Calibri"/>
                <a:cs typeface="Calibri"/>
              </a:rPr>
              <a:t> </a:t>
            </a:r>
            <a:r>
              <a:rPr lang="en-IE" dirty="0" err="1">
                <a:latin typeface="Calibri"/>
                <a:cs typeface="Calibri"/>
              </a:rPr>
              <a:t>bæði</a:t>
            </a:r>
            <a:r>
              <a:rPr lang="en-IE" dirty="0">
                <a:latin typeface="Calibri"/>
                <a:cs typeface="Calibri"/>
              </a:rPr>
              <a:t> </a:t>
            </a:r>
            <a:r>
              <a:rPr lang="en-IE" dirty="0" err="1">
                <a:latin typeface="Calibri"/>
                <a:cs typeface="Calibri"/>
              </a:rPr>
              <a:t>hið</a:t>
            </a:r>
            <a:r>
              <a:rPr lang="en-IE" dirty="0">
                <a:latin typeface="Calibri"/>
                <a:cs typeface="Calibri"/>
              </a:rPr>
              <a:t> </a:t>
            </a:r>
            <a:r>
              <a:rPr lang="en-IE" dirty="0" err="1">
                <a:latin typeface="Calibri"/>
                <a:cs typeface="Calibri"/>
              </a:rPr>
              <a:t>smáa</a:t>
            </a:r>
            <a:r>
              <a:rPr lang="en-IE" dirty="0">
                <a:latin typeface="Calibri"/>
                <a:cs typeface="Calibri"/>
              </a:rPr>
              <a:t> </a:t>
            </a:r>
            <a:r>
              <a:rPr lang="en-IE" dirty="0" err="1">
                <a:latin typeface="Calibri"/>
                <a:cs typeface="Calibri"/>
              </a:rPr>
              <a:t>og</a:t>
            </a:r>
            <a:r>
              <a:rPr lang="en-IE" dirty="0">
                <a:latin typeface="Calibri"/>
                <a:cs typeface="Calibri"/>
              </a:rPr>
              <a:t> </a:t>
            </a:r>
            <a:r>
              <a:rPr lang="en-IE" dirty="0" err="1">
                <a:latin typeface="Calibri"/>
                <a:cs typeface="Calibri"/>
              </a:rPr>
              <a:t>hið</a:t>
            </a:r>
            <a:r>
              <a:rPr lang="en-IE" dirty="0">
                <a:latin typeface="Calibri"/>
                <a:cs typeface="Calibri"/>
              </a:rPr>
              <a:t> </a:t>
            </a:r>
            <a:r>
              <a:rPr lang="en-IE" dirty="0" err="1">
                <a:latin typeface="Calibri"/>
                <a:cs typeface="Calibri"/>
              </a:rPr>
              <a:t>stóra</a:t>
            </a:r>
            <a:r>
              <a:rPr lang="en-IE" dirty="0">
                <a:latin typeface="Calibri"/>
                <a:cs typeface="Calibri"/>
              </a:rPr>
              <a:t> </a:t>
            </a:r>
            <a:r>
              <a:rPr lang="en-IE" dirty="0" err="1">
                <a:latin typeface="Calibri"/>
                <a:cs typeface="Calibri"/>
              </a:rPr>
              <a:t>sem</a:t>
            </a:r>
            <a:r>
              <a:rPr lang="en-IE" dirty="0">
                <a:latin typeface="Calibri"/>
                <a:cs typeface="Calibri"/>
              </a:rPr>
              <a:t> </a:t>
            </a:r>
            <a:r>
              <a:rPr lang="en-IE" dirty="0" err="1">
                <a:latin typeface="Calibri"/>
                <a:cs typeface="Calibri"/>
              </a:rPr>
              <a:t>fortíðin</a:t>
            </a:r>
            <a:r>
              <a:rPr lang="en-IE" dirty="0">
                <a:latin typeface="Calibri"/>
                <a:cs typeface="Calibri"/>
              </a:rPr>
              <a:t> </a:t>
            </a:r>
            <a:r>
              <a:rPr lang="en-IE" dirty="0" err="1">
                <a:latin typeface="Calibri"/>
                <a:cs typeface="Calibri"/>
              </a:rPr>
              <a:t>og</a:t>
            </a:r>
            <a:r>
              <a:rPr lang="en-IE" dirty="0">
                <a:latin typeface="Calibri"/>
                <a:cs typeface="Calibri"/>
              </a:rPr>
              <a:t> </a:t>
            </a:r>
            <a:r>
              <a:rPr lang="en-IE" dirty="0" err="1">
                <a:latin typeface="Calibri"/>
                <a:cs typeface="Calibri"/>
              </a:rPr>
              <a:t>nútíðin</a:t>
            </a:r>
            <a:r>
              <a:rPr lang="en-IE" dirty="0">
                <a:latin typeface="Calibri"/>
                <a:cs typeface="Calibri"/>
              </a:rPr>
              <a:t> geta </a:t>
            </a:r>
            <a:r>
              <a:rPr lang="en-IE" dirty="0" err="1">
                <a:latin typeface="Calibri"/>
                <a:cs typeface="Calibri"/>
              </a:rPr>
              <a:t>enn</a:t>
            </a:r>
            <a:r>
              <a:rPr lang="en-IE" dirty="0">
                <a:latin typeface="Calibri"/>
                <a:cs typeface="Calibri"/>
              </a:rPr>
              <a:t> </a:t>
            </a:r>
            <a:r>
              <a:rPr lang="en-IE" dirty="0" err="1">
                <a:latin typeface="Calibri"/>
                <a:cs typeface="Calibri"/>
              </a:rPr>
              <a:t>sagt</a:t>
            </a:r>
            <a:r>
              <a:rPr lang="en-IE" dirty="0">
                <a:latin typeface="Calibri"/>
                <a:cs typeface="Calibri"/>
              </a:rPr>
              <a:t> í </a:t>
            </a:r>
            <a:r>
              <a:rPr lang="en-IE" dirty="0" err="1">
                <a:latin typeface="Calibri"/>
                <a:cs typeface="Calibri"/>
              </a:rPr>
              <a:t>heimi</a:t>
            </a:r>
            <a:r>
              <a:rPr lang="en-IE" dirty="0">
                <a:latin typeface="Calibri"/>
                <a:cs typeface="Calibri"/>
              </a:rPr>
              <a:t> </a:t>
            </a:r>
            <a:r>
              <a:rPr lang="en-IE" dirty="0" err="1">
                <a:latin typeface="Calibri"/>
                <a:cs typeface="Calibri"/>
              </a:rPr>
              <a:t>lista</a:t>
            </a:r>
            <a:r>
              <a:rPr lang="en-IE" dirty="0">
                <a:latin typeface="Calibri"/>
                <a:cs typeface="Calibri"/>
              </a:rPr>
              <a:t>, </a:t>
            </a:r>
            <a:r>
              <a:rPr lang="en-IE" dirty="0" err="1">
                <a:latin typeface="Calibri"/>
                <a:cs typeface="Calibri"/>
              </a:rPr>
              <a:t>menningar</a:t>
            </a:r>
            <a:r>
              <a:rPr lang="en-IE" dirty="0">
                <a:latin typeface="Calibri"/>
                <a:cs typeface="Calibri"/>
              </a:rPr>
              <a:t> </a:t>
            </a:r>
            <a:r>
              <a:rPr lang="en-IE" dirty="0" err="1">
                <a:latin typeface="Calibri"/>
                <a:cs typeface="Calibri"/>
              </a:rPr>
              <a:t>og</a:t>
            </a:r>
            <a:r>
              <a:rPr lang="en-IE" dirty="0">
                <a:latin typeface="Calibri"/>
                <a:cs typeface="Calibri"/>
              </a:rPr>
              <a:t> </a:t>
            </a:r>
            <a:r>
              <a:rPr lang="en-IE" dirty="0" err="1">
                <a:latin typeface="Calibri"/>
                <a:cs typeface="Calibri"/>
              </a:rPr>
              <a:t>hefðar</a:t>
            </a:r>
            <a:r>
              <a:rPr lang="en-IE" dirty="0">
                <a:latin typeface="Calibri"/>
                <a:cs typeface="Calibri"/>
              </a:rPr>
              <a:t> Luces </a:t>
            </a:r>
            <a:r>
              <a:rPr lang="en-IE" dirty="0" err="1">
                <a:latin typeface="Calibri"/>
                <a:cs typeface="Calibri"/>
              </a:rPr>
              <a:t>og</a:t>
            </a:r>
            <a:r>
              <a:rPr lang="en-IE" dirty="0">
                <a:latin typeface="Calibri"/>
                <a:cs typeface="Calibri"/>
              </a:rPr>
              <a:t> </a:t>
            </a:r>
            <a:r>
              <a:rPr lang="en-IE" dirty="0" err="1">
                <a:latin typeface="Calibri"/>
                <a:cs typeface="Calibri"/>
              </a:rPr>
              <a:t>Apúlíu</a:t>
            </a:r>
            <a:r>
              <a:rPr lang="en-IE" dirty="0">
                <a:latin typeface="Calibri"/>
                <a:cs typeface="Calibri"/>
              </a:rPr>
              <a:t>. </a:t>
            </a:r>
            <a:r>
              <a:rPr lang="en-IE" dirty="0" err="1">
                <a:latin typeface="Calibri"/>
                <a:cs typeface="Calibri"/>
              </a:rPr>
              <a:t>Hver</a:t>
            </a:r>
            <a:r>
              <a:rPr lang="en-IE" dirty="0">
                <a:latin typeface="Calibri"/>
                <a:cs typeface="Calibri"/>
              </a:rPr>
              <a:t> </a:t>
            </a:r>
            <a:r>
              <a:rPr lang="en-IE" dirty="0" err="1">
                <a:latin typeface="Calibri"/>
                <a:cs typeface="Calibri"/>
              </a:rPr>
              <a:t>herbergi</a:t>
            </a:r>
            <a:r>
              <a:rPr lang="en-IE" dirty="0">
                <a:latin typeface="Calibri"/>
                <a:cs typeface="Calibri"/>
              </a:rPr>
              <a:t> </a:t>
            </a:r>
            <a:r>
              <a:rPr lang="en-IE" dirty="0" err="1">
                <a:latin typeface="Calibri"/>
                <a:cs typeface="Calibri"/>
              </a:rPr>
              <a:t>varðveit</a:t>
            </a:r>
            <a:r>
              <a:rPr lang="en-IE" dirty="0">
                <a:latin typeface="Calibri"/>
                <a:cs typeface="Calibri"/>
              </a:rPr>
              <a:t> </a:t>
            </a:r>
            <a:r>
              <a:rPr lang="en-IE" dirty="0" err="1">
                <a:latin typeface="Calibri"/>
                <a:cs typeface="Calibri"/>
              </a:rPr>
              <a:t>merki</a:t>
            </a:r>
            <a:r>
              <a:rPr lang="en-IE" dirty="0">
                <a:latin typeface="Calibri"/>
                <a:cs typeface="Calibri"/>
              </a:rPr>
              <a:t> um </a:t>
            </a:r>
            <a:r>
              <a:rPr lang="en-IE" dirty="0" err="1">
                <a:latin typeface="Calibri"/>
                <a:cs typeface="Calibri"/>
              </a:rPr>
              <a:t>sveitasiðmenningu</a:t>
            </a:r>
            <a:r>
              <a:rPr lang="en-IE" dirty="0">
                <a:latin typeface="Calibri"/>
                <a:cs typeface="Calibri"/>
              </a:rPr>
              <a:t>, </a:t>
            </a:r>
            <a:r>
              <a:rPr lang="en-IE" dirty="0" err="1">
                <a:latin typeface="Calibri"/>
                <a:cs typeface="Calibri"/>
              </a:rPr>
              <a:t>hver</a:t>
            </a:r>
            <a:r>
              <a:rPr lang="en-IE" dirty="0">
                <a:latin typeface="Calibri"/>
                <a:cs typeface="Calibri"/>
              </a:rPr>
              <a:t> </a:t>
            </a:r>
            <a:r>
              <a:rPr lang="en-IE" dirty="0" err="1">
                <a:latin typeface="Calibri"/>
                <a:cs typeface="Calibri"/>
              </a:rPr>
              <a:t>hlutur</a:t>
            </a:r>
            <a:r>
              <a:rPr lang="en-IE" dirty="0">
                <a:latin typeface="Calibri"/>
                <a:cs typeface="Calibri"/>
              </a:rPr>
              <a:t> er </a:t>
            </a:r>
            <a:r>
              <a:rPr lang="en-IE" dirty="0" err="1">
                <a:latin typeface="Calibri"/>
                <a:cs typeface="Calibri"/>
              </a:rPr>
              <a:t>ekta</a:t>
            </a:r>
            <a:r>
              <a:rPr lang="en-IE" dirty="0">
                <a:latin typeface="Calibri"/>
                <a:cs typeface="Calibri"/>
              </a:rPr>
              <a:t>, </a:t>
            </a:r>
            <a:r>
              <a:rPr lang="en-IE" dirty="0" err="1">
                <a:latin typeface="Calibri"/>
                <a:cs typeface="Calibri"/>
              </a:rPr>
              <a:t>kærlega</a:t>
            </a:r>
            <a:r>
              <a:rPr lang="en-IE" dirty="0">
                <a:latin typeface="Calibri"/>
                <a:cs typeface="Calibri"/>
              </a:rPr>
              <a:t> </a:t>
            </a:r>
            <a:r>
              <a:rPr lang="en-IE" dirty="0" err="1">
                <a:latin typeface="Calibri"/>
                <a:cs typeface="Calibri"/>
              </a:rPr>
              <a:t>endurreistur</a:t>
            </a:r>
            <a:r>
              <a:rPr lang="en-IE" dirty="0">
                <a:latin typeface="Calibri"/>
                <a:cs typeface="Calibri"/>
              </a:rPr>
              <a:t> </a:t>
            </a:r>
            <a:r>
              <a:rPr lang="en-IE" dirty="0" err="1">
                <a:latin typeface="Calibri"/>
                <a:cs typeface="Calibri"/>
              </a:rPr>
              <a:t>og</a:t>
            </a:r>
            <a:r>
              <a:rPr lang="en-IE" dirty="0">
                <a:latin typeface="Calibri"/>
                <a:cs typeface="Calibri"/>
              </a:rPr>
              <a:t> </a:t>
            </a:r>
            <a:r>
              <a:rPr lang="en-IE" dirty="0" err="1">
                <a:latin typeface="Calibri"/>
                <a:cs typeface="Calibri"/>
              </a:rPr>
              <a:t>endurhannaður</a:t>
            </a:r>
            <a:r>
              <a:rPr lang="en-IE" dirty="0">
                <a:latin typeface="Calibri"/>
                <a:cs typeface="Calibri"/>
              </a:rPr>
              <a:t> í </a:t>
            </a:r>
            <a:r>
              <a:rPr lang="en-IE" dirty="0" err="1">
                <a:latin typeface="Calibri"/>
                <a:cs typeface="Calibri"/>
              </a:rPr>
              <a:t>notkun</a:t>
            </a:r>
            <a:r>
              <a:rPr lang="en-IE" dirty="0">
                <a:latin typeface="Calibri"/>
                <a:cs typeface="Calibri"/>
              </a:rPr>
              <a:t>. </a:t>
            </a:r>
            <a:r>
              <a:rPr lang="en-IE" dirty="0" err="1">
                <a:latin typeface="Calibri"/>
                <a:cs typeface="Calibri"/>
              </a:rPr>
              <a:t>Herbergin</a:t>
            </a:r>
            <a:r>
              <a:rPr lang="en-IE" dirty="0">
                <a:latin typeface="Calibri"/>
                <a:cs typeface="Calibri"/>
              </a:rPr>
              <a:t> </a:t>
            </a:r>
            <a:r>
              <a:rPr lang="en-IE" dirty="0" err="1">
                <a:latin typeface="Calibri"/>
                <a:cs typeface="Calibri"/>
              </a:rPr>
              <a:t>eru</a:t>
            </a:r>
            <a:r>
              <a:rPr lang="en-IE" dirty="0">
                <a:latin typeface="Calibri"/>
                <a:cs typeface="Calibri"/>
              </a:rPr>
              <a:t> </a:t>
            </a:r>
            <a:r>
              <a:rPr lang="en-IE" dirty="0" err="1">
                <a:latin typeface="Calibri"/>
                <a:cs typeface="Calibri"/>
              </a:rPr>
              <a:t>þægileg</a:t>
            </a:r>
            <a:r>
              <a:rPr lang="en-IE" dirty="0">
                <a:latin typeface="Calibri"/>
                <a:cs typeface="Calibri"/>
              </a:rPr>
              <a:t> </a:t>
            </a:r>
            <a:r>
              <a:rPr lang="en-IE" dirty="0" err="1">
                <a:latin typeface="Calibri"/>
                <a:cs typeface="Calibri"/>
              </a:rPr>
              <a:t>og</a:t>
            </a:r>
            <a:r>
              <a:rPr lang="en-IE" dirty="0">
                <a:latin typeface="Calibri"/>
                <a:cs typeface="Calibri"/>
              </a:rPr>
              <a:t> </a:t>
            </a:r>
            <a:r>
              <a:rPr lang="en-IE" dirty="0" err="1">
                <a:latin typeface="Calibri"/>
                <a:cs typeface="Calibri"/>
              </a:rPr>
              <a:t>björt</a:t>
            </a:r>
            <a:r>
              <a:rPr lang="en-IE" dirty="0">
                <a:latin typeface="Calibri"/>
                <a:cs typeface="Calibri"/>
              </a:rPr>
              <a:t> </a:t>
            </a:r>
            <a:r>
              <a:rPr lang="en-IE" dirty="0" err="1">
                <a:latin typeface="Calibri"/>
                <a:cs typeface="Calibri"/>
              </a:rPr>
              <a:t>með</a:t>
            </a:r>
            <a:r>
              <a:rPr lang="en-IE" dirty="0">
                <a:latin typeface="Calibri"/>
                <a:cs typeface="Calibri"/>
              </a:rPr>
              <a:t> </a:t>
            </a:r>
            <a:r>
              <a:rPr lang="en-IE" dirty="0" err="1">
                <a:latin typeface="Calibri"/>
                <a:cs typeface="Calibri"/>
              </a:rPr>
              <a:t>einföldu</a:t>
            </a:r>
            <a:r>
              <a:rPr lang="en-IE" dirty="0">
                <a:latin typeface="Calibri"/>
                <a:cs typeface="Calibri"/>
              </a:rPr>
              <a:t> </a:t>
            </a:r>
            <a:r>
              <a:rPr lang="en-IE" dirty="0" err="1">
                <a:latin typeface="Calibri"/>
                <a:cs typeface="Calibri"/>
              </a:rPr>
              <a:t>húsgögnum</a:t>
            </a:r>
            <a:r>
              <a:rPr lang="en-IE" dirty="0">
                <a:latin typeface="Calibri"/>
                <a:cs typeface="Calibri"/>
              </a:rPr>
              <a:t>, </a:t>
            </a:r>
            <a:r>
              <a:rPr lang="en-IE" dirty="0" err="1">
                <a:latin typeface="Calibri"/>
                <a:cs typeface="Calibri"/>
              </a:rPr>
              <a:t>nánast</a:t>
            </a:r>
            <a:r>
              <a:rPr lang="en-IE" dirty="0">
                <a:latin typeface="Calibri"/>
                <a:cs typeface="Calibri"/>
              </a:rPr>
              <a:t> </a:t>
            </a:r>
            <a:r>
              <a:rPr lang="en-IE" dirty="0" err="1">
                <a:latin typeface="Calibri"/>
                <a:cs typeface="Calibri"/>
              </a:rPr>
              <a:t>öll</a:t>
            </a:r>
            <a:r>
              <a:rPr lang="en-IE" dirty="0">
                <a:latin typeface="Calibri"/>
                <a:cs typeface="Calibri"/>
              </a:rPr>
              <a:t> </a:t>
            </a:r>
            <a:r>
              <a:rPr lang="en-IE" dirty="0" err="1">
                <a:latin typeface="Calibri"/>
                <a:cs typeface="Calibri"/>
              </a:rPr>
              <a:t>eru</a:t>
            </a:r>
            <a:r>
              <a:rPr lang="en-IE" dirty="0">
                <a:latin typeface="Calibri"/>
                <a:cs typeface="Calibri"/>
              </a:rPr>
              <a:t> </a:t>
            </a:r>
            <a:r>
              <a:rPr lang="en-IE" dirty="0" err="1">
                <a:latin typeface="Calibri"/>
                <a:cs typeface="Calibri"/>
              </a:rPr>
              <a:t>þau</a:t>
            </a:r>
            <a:r>
              <a:rPr lang="en-IE" dirty="0">
                <a:latin typeface="Calibri"/>
                <a:cs typeface="Calibri"/>
              </a:rPr>
              <a:t> </a:t>
            </a:r>
            <a:r>
              <a:rPr lang="en-IE" dirty="0" err="1">
                <a:latin typeface="Calibri"/>
                <a:cs typeface="Calibri"/>
              </a:rPr>
              <a:t>staðbundin</a:t>
            </a:r>
            <a:r>
              <a:rPr lang="en-IE" dirty="0">
                <a:latin typeface="Calibri"/>
                <a:cs typeface="Calibri"/>
              </a:rPr>
              <a:t> </a:t>
            </a:r>
            <a:r>
              <a:rPr lang="en-IE" dirty="0" err="1">
                <a:latin typeface="Calibri"/>
                <a:cs typeface="Calibri"/>
              </a:rPr>
              <a:t>fornmunir</a:t>
            </a:r>
            <a:r>
              <a:rPr lang="en-IE" dirty="0">
                <a:latin typeface="Calibri"/>
                <a:cs typeface="Calibri"/>
              </a:rPr>
              <a:t>; </a:t>
            </a:r>
            <a:r>
              <a:rPr lang="en-IE" dirty="0" err="1">
                <a:latin typeface="Calibri"/>
                <a:cs typeface="Calibri"/>
              </a:rPr>
              <a:t>þau</a:t>
            </a:r>
            <a:r>
              <a:rPr lang="en-IE" dirty="0">
                <a:latin typeface="Calibri"/>
                <a:cs typeface="Calibri"/>
              </a:rPr>
              <a:t> </a:t>
            </a:r>
            <a:r>
              <a:rPr lang="en-IE" dirty="0" err="1">
                <a:latin typeface="Calibri"/>
                <a:cs typeface="Calibri"/>
              </a:rPr>
              <a:t>eru</a:t>
            </a:r>
            <a:r>
              <a:rPr lang="en-IE" dirty="0">
                <a:latin typeface="Calibri"/>
                <a:cs typeface="Calibri"/>
              </a:rPr>
              <a:t> </a:t>
            </a:r>
            <a:r>
              <a:rPr lang="en-IE" dirty="0" err="1">
                <a:latin typeface="Calibri"/>
                <a:cs typeface="Calibri"/>
              </a:rPr>
              <a:t>innbyggð</a:t>
            </a:r>
            <a:r>
              <a:rPr lang="en-IE" dirty="0">
                <a:latin typeface="Calibri"/>
                <a:cs typeface="Calibri"/>
              </a:rPr>
              <a:t> í </a:t>
            </a:r>
            <a:r>
              <a:rPr lang="en-IE" dirty="0" err="1">
                <a:latin typeface="Calibri"/>
                <a:cs typeface="Calibri"/>
              </a:rPr>
              <a:t>endurreista</a:t>
            </a:r>
            <a:r>
              <a:rPr lang="en-IE" dirty="0">
                <a:latin typeface="Calibri"/>
                <a:cs typeface="Calibri"/>
              </a:rPr>
              <a:t> </a:t>
            </a:r>
            <a:r>
              <a:rPr lang="en-IE" dirty="0" err="1">
                <a:latin typeface="Calibri"/>
                <a:cs typeface="Calibri"/>
              </a:rPr>
              <a:t>byggingarlist</a:t>
            </a:r>
            <a:r>
              <a:rPr lang="en-IE" dirty="0">
                <a:latin typeface="Calibri"/>
                <a:cs typeface="Calibri"/>
              </a:rPr>
              <a:t> </a:t>
            </a:r>
            <a:r>
              <a:rPr lang="en-IE" dirty="0" err="1">
                <a:latin typeface="Calibri"/>
                <a:cs typeface="Calibri"/>
              </a:rPr>
              <a:t>með</a:t>
            </a:r>
            <a:r>
              <a:rPr lang="en-IE" dirty="0">
                <a:latin typeface="Calibri"/>
                <a:cs typeface="Calibri"/>
              </a:rPr>
              <a:t> </a:t>
            </a:r>
            <a:r>
              <a:rPr lang="en-IE" dirty="0" err="1">
                <a:latin typeface="Calibri"/>
                <a:cs typeface="Calibri"/>
              </a:rPr>
              <a:t>fræðilegri</a:t>
            </a:r>
            <a:r>
              <a:rPr lang="en-IE" dirty="0">
                <a:latin typeface="Calibri"/>
                <a:cs typeface="Calibri"/>
              </a:rPr>
              <a:t> </a:t>
            </a:r>
            <a:r>
              <a:rPr lang="en-IE" dirty="0" err="1">
                <a:latin typeface="Calibri"/>
                <a:cs typeface="Calibri"/>
              </a:rPr>
              <a:t>nákvæmni</a:t>
            </a:r>
            <a:r>
              <a:rPr lang="en-IE" dirty="0">
                <a:latin typeface="Calibri"/>
                <a:cs typeface="Calibri"/>
              </a:rPr>
              <a:t> </a:t>
            </a:r>
            <a:r>
              <a:rPr lang="en-IE" dirty="0" err="1">
                <a:latin typeface="Calibri"/>
                <a:cs typeface="Calibri"/>
              </a:rPr>
              <a:t>til</a:t>
            </a:r>
            <a:r>
              <a:rPr lang="en-IE" dirty="0">
                <a:latin typeface="Calibri"/>
                <a:cs typeface="Calibri"/>
              </a:rPr>
              <a:t> </a:t>
            </a:r>
            <a:r>
              <a:rPr lang="en-IE" dirty="0" err="1">
                <a:latin typeface="Calibri"/>
                <a:cs typeface="Calibri"/>
              </a:rPr>
              <a:t>að</a:t>
            </a:r>
            <a:r>
              <a:rPr lang="en-IE" dirty="0">
                <a:latin typeface="Calibri"/>
                <a:cs typeface="Calibri"/>
              </a:rPr>
              <a:t> </a:t>
            </a:r>
            <a:r>
              <a:rPr lang="en-IE" dirty="0" err="1">
                <a:latin typeface="Calibri"/>
                <a:cs typeface="Calibri"/>
              </a:rPr>
              <a:t>endurvekja</a:t>
            </a:r>
            <a:r>
              <a:rPr lang="en-IE" dirty="0">
                <a:latin typeface="Calibri"/>
                <a:cs typeface="Calibri"/>
              </a:rPr>
              <a:t> </a:t>
            </a:r>
            <a:r>
              <a:rPr lang="en-IE" dirty="0" err="1">
                <a:latin typeface="Calibri"/>
                <a:cs typeface="Calibri"/>
              </a:rPr>
              <a:t>gestum</a:t>
            </a:r>
            <a:r>
              <a:rPr lang="en-IE" dirty="0">
                <a:latin typeface="Calibri"/>
                <a:cs typeface="Calibri"/>
              </a:rPr>
              <a:t> </a:t>
            </a:r>
            <a:r>
              <a:rPr lang="en-IE" dirty="0" err="1">
                <a:latin typeface="Calibri"/>
                <a:cs typeface="Calibri"/>
              </a:rPr>
              <a:t>ósnortið</a:t>
            </a:r>
            <a:r>
              <a:rPr lang="en-IE" dirty="0">
                <a:latin typeface="Calibri"/>
                <a:cs typeface="Calibri"/>
              </a:rPr>
              <a:t> </a:t>
            </a:r>
            <a:r>
              <a:rPr lang="en-IE" dirty="0" err="1">
                <a:latin typeface="Calibri"/>
                <a:cs typeface="Calibri"/>
              </a:rPr>
              <a:t>andrúmsloft</a:t>
            </a:r>
            <a:r>
              <a:rPr lang="en-IE" dirty="0">
                <a:latin typeface="Calibri"/>
                <a:cs typeface="Calibri"/>
              </a:rPr>
              <a:t> </a:t>
            </a:r>
            <a:r>
              <a:rPr lang="en-IE" dirty="0" err="1">
                <a:latin typeface="Calibri"/>
                <a:cs typeface="Calibri"/>
              </a:rPr>
              <a:t>sveitalífsins</a:t>
            </a:r>
            <a:r>
              <a:rPr lang="en-IE" dirty="0">
                <a:latin typeface="Calibri"/>
                <a:cs typeface="Calibri"/>
              </a:rPr>
              <a:t> á </a:t>
            </a:r>
            <a:r>
              <a:rPr lang="en-IE" dirty="0" err="1">
                <a:latin typeface="Calibri"/>
                <a:cs typeface="Calibri"/>
              </a:rPr>
              <a:t>þeim</a:t>
            </a:r>
            <a:r>
              <a:rPr lang="en-IE" dirty="0">
                <a:latin typeface="Calibri"/>
                <a:cs typeface="Calibri"/>
              </a:rPr>
              <a:t> </a:t>
            </a:r>
            <a:r>
              <a:rPr lang="en-IE" dirty="0" err="1">
                <a:latin typeface="Calibri"/>
                <a:cs typeface="Calibri"/>
              </a:rPr>
              <a:t>tíma</a:t>
            </a:r>
            <a:r>
              <a:rPr lang="en-IE" dirty="0">
                <a:latin typeface="Calibri"/>
                <a:cs typeface="Calibri"/>
              </a:rPr>
              <a:t>.</a:t>
            </a:r>
            <a:endParaRPr lang="it-IT" dirty="0"/>
          </a:p>
          <a:p>
            <a:endParaRPr lang="en-IE" dirty="0">
              <a:latin typeface="Calibri"/>
              <a:cs typeface="Calibri"/>
            </a:endParaRPr>
          </a:p>
          <a:p>
            <a:endParaRPr lang="en-IE" dirty="0">
              <a:ea typeface="Calibri"/>
            </a:endParaRPr>
          </a:p>
        </p:txBody>
      </p:sp>
      <p:sp>
        <p:nvSpPr>
          <p:cNvPr id="17" name="Text Placeholder 4">
            <a:extLst>
              <a:ext uri="{FF2B5EF4-FFF2-40B4-BE49-F238E27FC236}">
                <a16:creationId xmlns:a16="http://schemas.microsoft.com/office/drawing/2014/main" id="{15264A53-DEA4-49B6-0F2A-37996D8648E6}"/>
              </a:ext>
            </a:extLst>
          </p:cNvPr>
          <p:cNvSpPr>
            <a:spLocks noGrp="1"/>
          </p:cNvSpPr>
          <p:nvPr>
            <p:ph type="body" sz="quarter" idx="38"/>
          </p:nvPr>
        </p:nvSpPr>
        <p:spPr>
          <a:xfrm>
            <a:off x="3889441" y="1768366"/>
            <a:ext cx="3270634" cy="388228"/>
          </a:xfrm>
        </p:spPr>
        <p:txBody>
          <a:bodyPr vert="horz" lIns="91440" tIns="45720" rIns="91440" bIns="45720" rtlCol="0" anchor="t">
            <a:noAutofit/>
          </a:bodyPr>
          <a:lstStyle/>
          <a:p>
            <a:pPr algn="ctr"/>
            <a:r>
              <a:rPr lang="en-GB" cap="all">
                <a:latin typeface="Calibri"/>
                <a:cs typeface="Calibri"/>
              </a:rPr>
              <a:t>Endurreisn vanræktar byggingar</a:t>
            </a:r>
            <a:endParaRPr lang="it-IT" cap="all"/>
          </a:p>
          <a:p>
            <a:pPr algn="ctr"/>
            <a:endParaRPr lang="en-US"/>
          </a:p>
        </p:txBody>
      </p:sp>
      <p:cxnSp>
        <p:nvCxnSpPr>
          <p:cNvPr id="18" name="Straight Connector 17">
            <a:extLst>
              <a:ext uri="{FF2B5EF4-FFF2-40B4-BE49-F238E27FC236}">
                <a16:creationId xmlns:a16="http://schemas.microsoft.com/office/drawing/2014/main" id="{B23F1896-5B0E-FE56-4405-14B206D0CDEF}"/>
              </a:ext>
            </a:extLst>
          </p:cNvPr>
          <p:cNvCxnSpPr/>
          <p:nvPr/>
        </p:nvCxnSpPr>
        <p:spPr>
          <a:xfrm>
            <a:off x="3683210" y="1329000"/>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78225EC-E125-E5EB-F086-508A7F267716}"/>
              </a:ext>
            </a:extLst>
          </p:cNvPr>
          <p:cNvSpPr txBox="1"/>
          <p:nvPr/>
        </p:nvSpPr>
        <p:spPr>
          <a:xfrm>
            <a:off x="168830" y="291067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textaupplýsingar</a:t>
            </a:r>
          </a:p>
        </p:txBody>
      </p:sp>
      <p:grpSp>
        <p:nvGrpSpPr>
          <p:cNvPr id="3" name="Group 2">
            <a:extLst>
              <a:ext uri="{FF2B5EF4-FFF2-40B4-BE49-F238E27FC236}">
                <a16:creationId xmlns:a16="http://schemas.microsoft.com/office/drawing/2014/main" id="{E1752BBD-9F14-9E7D-E96A-7875459F363D}"/>
              </a:ext>
            </a:extLst>
          </p:cNvPr>
          <p:cNvGrpSpPr/>
          <p:nvPr/>
        </p:nvGrpSpPr>
        <p:grpSpPr>
          <a:xfrm>
            <a:off x="3709536" y="415039"/>
            <a:ext cx="953258" cy="797926"/>
            <a:chOff x="8130434" y="5055580"/>
            <a:chExt cx="1018347" cy="1051755"/>
          </a:xfrm>
          <a:solidFill>
            <a:srgbClr val="000000"/>
          </a:solidFill>
        </p:grpSpPr>
        <p:grpSp>
          <p:nvGrpSpPr>
            <p:cNvPr id="4" name="Graphic 2">
              <a:extLst>
                <a:ext uri="{FF2B5EF4-FFF2-40B4-BE49-F238E27FC236}">
                  <a16:creationId xmlns:a16="http://schemas.microsoft.com/office/drawing/2014/main" id="{E9BA4ECE-E4B6-9937-E858-D257071B7EDC}"/>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93DFFBE1-61C5-028A-CA12-7F7012E8532F}"/>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DE958D12-940C-8AA1-4450-4801B7532D76}"/>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79070D73-44FF-D657-BCA1-CCCB6556B519}"/>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5" name="Freeform 289">
              <a:extLst>
                <a:ext uri="{FF2B5EF4-FFF2-40B4-BE49-F238E27FC236}">
                  <a16:creationId xmlns:a16="http://schemas.microsoft.com/office/drawing/2014/main" id="{FF5DA71A-A846-FE70-DBB9-C8240938642D}"/>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DE75FE73-359E-69CD-3857-9A9BEF0A3360}"/>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8" name="Freeform 291">
              <a:extLst>
                <a:ext uri="{FF2B5EF4-FFF2-40B4-BE49-F238E27FC236}">
                  <a16:creationId xmlns:a16="http://schemas.microsoft.com/office/drawing/2014/main" id="{1E9F7F1D-78E4-363F-BD8D-548857F1E5BE}"/>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9" name="Freeform 292">
              <a:extLst>
                <a:ext uri="{FF2B5EF4-FFF2-40B4-BE49-F238E27FC236}">
                  <a16:creationId xmlns:a16="http://schemas.microsoft.com/office/drawing/2014/main" id="{B7B4CA70-92A0-8C94-2586-ACE189917438}"/>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0" name="Freeform 293">
              <a:extLst>
                <a:ext uri="{FF2B5EF4-FFF2-40B4-BE49-F238E27FC236}">
                  <a16:creationId xmlns:a16="http://schemas.microsoft.com/office/drawing/2014/main" id="{9711DB0C-F6A1-E11E-7623-C811AA7331B7}"/>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1" name="Freeform 294">
              <a:extLst>
                <a:ext uri="{FF2B5EF4-FFF2-40B4-BE49-F238E27FC236}">
                  <a16:creationId xmlns:a16="http://schemas.microsoft.com/office/drawing/2014/main" id="{104E0B98-B8AB-A5D7-E43F-4172BF024DEE}"/>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2" name="Freeform 295">
              <a:extLst>
                <a:ext uri="{FF2B5EF4-FFF2-40B4-BE49-F238E27FC236}">
                  <a16:creationId xmlns:a16="http://schemas.microsoft.com/office/drawing/2014/main" id="{BF0E1874-7BA0-200D-A40C-9DC9FA09C787}"/>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3" name="Freeform 296">
              <a:extLst>
                <a:ext uri="{FF2B5EF4-FFF2-40B4-BE49-F238E27FC236}">
                  <a16:creationId xmlns:a16="http://schemas.microsoft.com/office/drawing/2014/main" id="{6E4564C3-181D-FAD2-F117-D0CC4189D9D2}"/>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15037EAD-CBEA-3AE2-0BC3-A8A2C3073FA6}"/>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630AD20D-4BC7-AC2E-49BB-C33D37D4BCC2}"/>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7CB41EF4-5079-ECE2-3858-807D5FFDFB51}"/>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35" name="Picture Placeholder 34">
            <a:extLst>
              <a:ext uri="{FF2B5EF4-FFF2-40B4-BE49-F238E27FC236}">
                <a16:creationId xmlns:a16="http://schemas.microsoft.com/office/drawing/2014/main" id="{C0DB922D-D34C-489A-BCCC-4EDA9E76AD7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2036436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A9E5D-8027-263B-97C3-22C5418D06B4}"/>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48198157-E90A-51E0-1879-F0837E4DAEEB}"/>
              </a:ext>
            </a:extLst>
          </p:cNvPr>
          <p:cNvSpPr>
            <a:spLocks noGrp="1"/>
          </p:cNvSpPr>
          <p:nvPr>
            <p:ph type="body" sz="quarter" idx="32"/>
          </p:nvPr>
        </p:nvSpPr>
        <p:spPr>
          <a:xfrm>
            <a:off x="307749" y="1793080"/>
            <a:ext cx="7028814" cy="2422612"/>
          </a:xfrm>
        </p:spPr>
        <p:txBody>
          <a:bodyPr/>
          <a:lstStyle/>
          <a:p>
            <a:pPr>
              <a:lnSpc>
                <a:spcPct val="100000"/>
              </a:lnSpc>
            </a:pPr>
            <a:r>
              <a:rPr lang="en-US" err="1">
                <a:latin typeface="Calibri"/>
                <a:ea typeface="Open Sans"/>
                <a:cs typeface="Calibri"/>
              </a:rPr>
              <a:t>Masseria </a:t>
            </a:r>
            <a:r>
              <a:rPr lang="en-US">
                <a:latin typeface="Calibri"/>
                <a:ea typeface="Open Sans"/>
                <a:cs typeface="Calibri"/>
              </a:rPr>
              <a:t>La Bella er staður þar sem þú getur fundið hefð, menningu, matargerð, slökun og fræðslu á einum stað. Hér geta fimm skilningarvitin fundið fullnægju og innblástur: sjónin á fallegum hlutum og fyrirbærum fullum af sjarma fornaldar; heyrnin á náttúrunni; lyktin af </a:t>
            </a:r>
            <a:r>
              <a:rPr lang="en-US" err="1">
                <a:latin typeface="Calibri"/>
                <a:ea typeface="Open Sans"/>
                <a:cs typeface="Calibri"/>
              </a:rPr>
              <a:t>jarðarkrafti</a:t>
            </a:r>
            <a:r>
              <a:rPr lang="en-US">
                <a:latin typeface="Calibri"/>
                <a:ea typeface="Open Sans"/>
                <a:cs typeface="Calibri"/>
              </a:rPr>
              <a:t>, ávöxtum og ilmum; endurnærandi örvun fyrir hugann; bragðið af hefðbundnum mat; ánægjan af áþreifanlegri fegurð sem finnst í hverju horni. </a:t>
            </a:r>
            <a:r>
              <a:rPr lang="en-US" err="1">
                <a:latin typeface="Calibri"/>
                <a:ea typeface="Open Sans"/>
                <a:cs typeface="Calibri"/>
              </a:rPr>
              <a:t>Masseria </a:t>
            </a:r>
            <a:r>
              <a:rPr lang="en-US">
                <a:latin typeface="Calibri"/>
                <a:ea typeface="Open Sans"/>
                <a:cs typeface="Calibri"/>
              </a:rPr>
              <a:t>La Bella býður í raun upp á fjölbreytta starfsemi: áhrifamiklar reiðtúrar, reiðkennslustundir fyrir börn og byrjendur og ferðir um stíga í hinni myndrænu Daunia-dal. Hæfir og þolinmóðir kennarar eru tilbúnir að veita dýrmætar ábendingar bæði þeim sem stíga á hest í fyrsta sinn og þeim sem eru reyndari ríðendur. Námskeið og reiðstígar í félagsskap búfjárins:</a:t>
            </a:r>
          </a:p>
          <a:p>
            <a:pPr>
              <a:lnSpc>
                <a:spcPct val="100000"/>
              </a:lnSpc>
            </a:pPr>
            <a:r>
              <a:rPr lang="en-US">
                <a:latin typeface="Calibri"/>
                <a:ea typeface="Open Sans"/>
                <a:cs typeface="Calibri"/>
              </a:rPr>
              <a:t>taka litlar skref til að kynnast aftur hefðum og takti búskaparheimsins og meta fegurð umhverfisins til að öðlast beina reynslu af því að kynnast náttúrunni, mismunandi stigum landbúnaðar- og fæðukeðjunnar (búfé, ólífur, korn), og enduruppgötva landslagið og fornar sveitamenningarhefðir.  Auk þess </a:t>
            </a:r>
            <a:r>
              <a:rPr lang="en-US" err="1">
                <a:latin typeface="Calibri"/>
                <a:ea typeface="Open Sans"/>
                <a:cs typeface="Calibri"/>
              </a:rPr>
              <a:t>skipuleggur </a:t>
            </a:r>
            <a:r>
              <a:rPr lang="en-US">
                <a:latin typeface="Calibri"/>
                <a:ea typeface="Open Sans"/>
                <a:cs typeface="Calibri"/>
              </a:rPr>
              <a:t>La </a:t>
            </a:r>
            <a:r>
              <a:rPr lang="en-US" err="1">
                <a:latin typeface="Calibri"/>
                <a:ea typeface="Open Sans"/>
                <a:cs typeface="Calibri"/>
              </a:rPr>
              <a:t>Masseria </a:t>
            </a:r>
            <a:r>
              <a:rPr lang="en-US">
                <a:latin typeface="Calibri"/>
                <a:ea typeface="Open Sans"/>
                <a:cs typeface="Calibri"/>
              </a:rPr>
              <a:t>viðburði þar sem hún tekur á móti staðbundnum framleiðendum til að kynna og efla dæmigerðar vörur svæðisins (vínframleiðendur, bjórframleiðendur). </a:t>
            </a:r>
          </a:p>
          <a:p>
            <a:endParaRPr lang="en-US"/>
          </a:p>
        </p:txBody>
      </p:sp>
      <p:sp>
        <p:nvSpPr>
          <p:cNvPr id="11" name="Text Placeholder 10">
            <a:extLst>
              <a:ext uri="{FF2B5EF4-FFF2-40B4-BE49-F238E27FC236}">
                <a16:creationId xmlns:a16="http://schemas.microsoft.com/office/drawing/2014/main" id="{FB68C7F9-8A8F-4A0E-705D-5AC4C272BEFE}"/>
              </a:ext>
            </a:extLst>
          </p:cNvPr>
          <p:cNvSpPr>
            <a:spLocks noGrp="1"/>
          </p:cNvSpPr>
          <p:nvPr>
            <p:ph type="body" sz="quarter" idx="40"/>
          </p:nvPr>
        </p:nvSpPr>
        <p:spPr/>
        <p:txBody>
          <a:bodyPr vert="horz" lIns="91440" tIns="45720" rIns="91440" bIns="45720" rtlCol="0" anchor="t">
            <a:noAutofit/>
          </a:bodyPr>
          <a:lstStyle/>
          <a:p>
            <a:r>
              <a:rPr lang="en-US" sz="1200">
                <a:latin typeface="Calibri"/>
                <a:cs typeface="Calibri"/>
              </a:rPr>
              <a:t>Hádegisverðurinn um miðjan ágúst sem hafði þegar verið tilkynntur okkur var umfram allar væntingar og salurinn þar sem okkur hafði verið bókað borð var með mikilli athygli á smáatriðum.</a:t>
            </a:r>
            <a:r>
              <a:rPr lang="en-US" sz="1200" i="0">
                <a:solidFill>
                  <a:srgbClr val="333333"/>
                </a:solidFill>
                <a:latin typeface="Calibri"/>
                <a:cs typeface="Calibri"/>
              </a:rPr>
              <a:t> </a:t>
            </a:r>
            <a:endParaRPr lang="en-US">
              <a:latin typeface="Calibri"/>
              <a:cs typeface="Calibri"/>
            </a:endParaRPr>
          </a:p>
        </p:txBody>
      </p:sp>
      <p:sp>
        <p:nvSpPr>
          <p:cNvPr id="2" name="Slide Number Placeholder 1">
            <a:extLst>
              <a:ext uri="{FF2B5EF4-FFF2-40B4-BE49-F238E27FC236}">
                <a16:creationId xmlns:a16="http://schemas.microsoft.com/office/drawing/2014/main" id="{FA1700CD-CCED-6BEE-419A-7A1AA25EA678}"/>
              </a:ext>
            </a:extLst>
          </p:cNvPr>
          <p:cNvSpPr>
            <a:spLocks noGrp="1"/>
          </p:cNvSpPr>
          <p:nvPr>
            <p:ph type="sldNum" sz="quarter" idx="4"/>
          </p:nvPr>
        </p:nvSpPr>
        <p:spPr/>
        <p:txBody>
          <a:bodyPr/>
          <a:lstStyle/>
          <a:p>
            <a:fld id="{9C527BFA-2C0E-4CEC-B6A5-913A56FEF4B4}" type="slidenum">
              <a:rPr lang="fr-CA" smtClean="0"/>
              <a:t>78</a:t>
            </a:fld>
            <a:endParaRPr lang="fr-CA"/>
          </a:p>
        </p:txBody>
      </p:sp>
      <p:sp>
        <p:nvSpPr>
          <p:cNvPr id="3" name="Text Placeholder 2">
            <a:extLst>
              <a:ext uri="{FF2B5EF4-FFF2-40B4-BE49-F238E27FC236}">
                <a16:creationId xmlns:a16="http://schemas.microsoft.com/office/drawing/2014/main" id="{34C33E8A-3D8D-E99D-8E81-535B5012BFBE}"/>
              </a:ext>
            </a:extLst>
          </p:cNvPr>
          <p:cNvSpPr>
            <a:spLocks noGrp="1"/>
          </p:cNvSpPr>
          <p:nvPr>
            <p:ph type="body" sz="quarter" idx="65"/>
          </p:nvPr>
        </p:nvSpPr>
        <p:spPr/>
        <p:txBody>
          <a:bodyPr/>
          <a:lstStyle/>
          <a:p>
            <a:r>
              <a:rPr lang="en-GB"/>
              <a:t>Mynd: </a:t>
            </a:r>
            <a:r>
              <a:rPr lang="en-GB" err="1"/>
              <a:t>Masseria </a:t>
            </a:r>
            <a:r>
              <a:rPr lang="en-GB"/>
              <a:t>La Bella, Ítalía</a:t>
            </a:r>
          </a:p>
        </p:txBody>
      </p:sp>
      <p:sp>
        <p:nvSpPr>
          <p:cNvPr id="4" name="Graphic 30">
            <a:extLst>
              <a:ext uri="{FF2B5EF4-FFF2-40B4-BE49-F238E27FC236}">
                <a16:creationId xmlns:a16="http://schemas.microsoft.com/office/drawing/2014/main" id="{964E2FC3-1490-2C86-B939-41E8D5D18824}"/>
              </a:ext>
            </a:extLst>
          </p:cNvPr>
          <p:cNvSpPr/>
          <p:nvPr/>
        </p:nvSpPr>
        <p:spPr>
          <a:xfrm>
            <a:off x="5383508" y="7216937"/>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7" name="Text Placeholder 7">
            <a:extLst>
              <a:ext uri="{FF2B5EF4-FFF2-40B4-BE49-F238E27FC236}">
                <a16:creationId xmlns:a16="http://schemas.microsoft.com/office/drawing/2014/main" id="{253FC5EB-BF2F-4D70-B633-EC3B9E6B774C}"/>
              </a:ext>
            </a:extLst>
          </p:cNvPr>
          <p:cNvSpPr>
            <a:spLocks noGrp="1"/>
          </p:cNvSpPr>
          <p:nvPr>
            <p:ph type="body" sz="quarter" idx="33"/>
          </p:nvPr>
        </p:nvSpPr>
        <p:spPr>
          <a:xfrm>
            <a:off x="307749" y="1349282"/>
            <a:ext cx="6833346" cy="601503"/>
          </a:xfrm>
        </p:spPr>
        <p:txBody>
          <a:bodyPr/>
          <a:lstStyle/>
          <a:p>
            <a:r>
              <a:rPr lang="it-IT" sz="1800" cap="all">
                <a:solidFill>
                  <a:srgbClr val="E96751"/>
                </a:solidFill>
              </a:rPr>
              <a:t>Masseria La Bella: </a:t>
            </a:r>
            <a:r>
              <a:rPr lang="it-IT" sz="1800" cap="all" err="1">
                <a:solidFill>
                  <a:srgbClr val="E96751"/>
                </a:solidFill>
              </a:rPr>
              <a:t>fjölþættur</a:t>
            </a:r>
            <a:r>
              <a:rPr lang="it-IT" sz="1800" cap="all">
                <a:solidFill>
                  <a:srgbClr val="E96751"/>
                </a:solidFill>
              </a:rPr>
              <a:t> staður</a:t>
            </a:r>
          </a:p>
        </p:txBody>
      </p:sp>
      <p:sp>
        <p:nvSpPr>
          <p:cNvPr id="18" name="Text Placeholder 8">
            <a:extLst>
              <a:ext uri="{FF2B5EF4-FFF2-40B4-BE49-F238E27FC236}">
                <a16:creationId xmlns:a16="http://schemas.microsoft.com/office/drawing/2014/main" id="{6B416BE4-A439-1FE6-846F-2567BB336CE7}"/>
              </a:ext>
            </a:extLst>
          </p:cNvPr>
          <p:cNvSpPr>
            <a:spLocks noGrp="1"/>
          </p:cNvSpPr>
          <p:nvPr>
            <p:ph type="body" sz="quarter" idx="38"/>
          </p:nvPr>
        </p:nvSpPr>
        <p:spPr>
          <a:xfrm>
            <a:off x="1268958" y="686870"/>
            <a:ext cx="6506617" cy="381311"/>
          </a:xfrm>
        </p:spPr>
        <p:txBody>
          <a:bodyPr/>
          <a:lstStyle/>
          <a:p>
            <a:r>
              <a:rPr lang="en-US" cap="all"/>
              <a:t>Niðurstaða</a:t>
            </a:r>
          </a:p>
        </p:txBody>
      </p:sp>
      <p:cxnSp>
        <p:nvCxnSpPr>
          <p:cNvPr id="19" name="Straight Connector 18">
            <a:extLst>
              <a:ext uri="{FF2B5EF4-FFF2-40B4-BE49-F238E27FC236}">
                <a16:creationId xmlns:a16="http://schemas.microsoft.com/office/drawing/2014/main" id="{E48C85E3-1946-B9E2-9D75-B481A3DA3EAE}"/>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31" name="Freeform 301">
            <a:extLst>
              <a:ext uri="{FF2B5EF4-FFF2-40B4-BE49-F238E27FC236}">
                <a16:creationId xmlns:a16="http://schemas.microsoft.com/office/drawing/2014/main" id="{1DC0B04E-394D-3C60-E4DC-0C0A0D2CE3DA}"/>
              </a:ext>
            </a:extLst>
          </p:cNvPr>
          <p:cNvSpPr/>
          <p:nvPr/>
        </p:nvSpPr>
        <p:spPr>
          <a:xfrm>
            <a:off x="209449" y="212083"/>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469395"/>
          </a:solidFill>
          <a:ln w="3074" cap="flat">
            <a:noFill/>
            <a:prstDash val="solid"/>
            <a:miter/>
          </a:ln>
        </p:spPr>
        <p:txBody>
          <a:bodyPr rtlCol="0" anchor="ctr"/>
          <a:lstStyle/>
          <a:p>
            <a:endParaRPr lang="en-US"/>
          </a:p>
        </p:txBody>
      </p:sp>
      <p:pic>
        <p:nvPicPr>
          <p:cNvPr id="12" name="Picture Placeholder 11">
            <a:extLst>
              <a:ext uri="{FF2B5EF4-FFF2-40B4-BE49-F238E27FC236}">
                <a16:creationId xmlns:a16="http://schemas.microsoft.com/office/drawing/2014/main" id="{A648C5E3-63F9-4A50-84BF-CFFE9952142E}"/>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
        <p:nvSpPr>
          <p:cNvPr id="15" name="Freeform 14">
            <a:extLst>
              <a:ext uri="{FF2B5EF4-FFF2-40B4-BE49-F238E27FC236}">
                <a16:creationId xmlns:a16="http://schemas.microsoft.com/office/drawing/2014/main" id="{4F3819BD-390F-FD0F-D0E9-79A49C1D9EFC}"/>
              </a:ext>
            </a:extLst>
          </p:cNvPr>
          <p:cNvSpPr/>
          <p:nvPr/>
        </p:nvSpPr>
        <p:spPr>
          <a:xfrm>
            <a:off x="3109863" y="6844118"/>
            <a:ext cx="1434841"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Tree>
    <p:extLst>
      <p:ext uri="{BB962C8B-B14F-4D97-AF65-F5344CB8AC3E}">
        <p14:creationId xmlns:p14="http://schemas.microsoft.com/office/powerpoint/2010/main" val="15606946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44EAA-8C95-C682-9BD2-2B77A2D9B1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4A01F75-1F0F-E9A2-1260-B3DC55C11370}"/>
              </a:ext>
            </a:extLst>
          </p:cNvPr>
          <p:cNvSpPr>
            <a:spLocks noGrp="1"/>
          </p:cNvSpPr>
          <p:nvPr>
            <p:ph type="body" sz="quarter" idx="58"/>
          </p:nvPr>
        </p:nvSpPr>
        <p:spPr>
          <a:xfrm>
            <a:off x="1142245" y="493683"/>
            <a:ext cx="6321874" cy="355435"/>
          </a:xfrm>
        </p:spPr>
        <p:txBody>
          <a:bodyPr/>
          <a:lstStyle/>
          <a:p>
            <a:pPr>
              <a:lnSpc>
                <a:spcPct val="100000"/>
              </a:lnSpc>
            </a:pPr>
            <a:r>
              <a:rPr lang="en-US" sz="2800" cap="all" err="1">
                <a:latin typeface="Calibri"/>
                <a:cs typeface="Calibri"/>
              </a:rPr>
              <a:t>Masseria </a:t>
            </a:r>
            <a:r>
              <a:rPr lang="en-US" sz="2800" cap="all">
                <a:latin typeface="Calibri"/>
                <a:cs typeface="Calibri"/>
              </a:rPr>
              <a:t>La Bella</a:t>
            </a:r>
            <a:endParaRPr lang="en-GB" sz="2800" cap="all">
              <a:latin typeface="Calibri"/>
              <a:ea typeface="Calibri"/>
              <a:cs typeface="Calibri"/>
            </a:endParaRPr>
          </a:p>
          <a:p>
            <a:pPr>
              <a:lnSpc>
                <a:spcPct val="100000"/>
              </a:lnSpc>
            </a:pPr>
            <a:r>
              <a:rPr lang="en-US" sz="1600" b="0" cap="all">
                <a:latin typeface="Calibri"/>
                <a:cs typeface="Calibri"/>
              </a:rPr>
              <a:t>Fjölbreytni í ferðaþjónustu</a:t>
            </a:r>
          </a:p>
        </p:txBody>
      </p:sp>
      <p:sp>
        <p:nvSpPr>
          <p:cNvPr id="3" name="Text Placeholder 2">
            <a:extLst>
              <a:ext uri="{FF2B5EF4-FFF2-40B4-BE49-F238E27FC236}">
                <a16:creationId xmlns:a16="http://schemas.microsoft.com/office/drawing/2014/main" id="{3117789D-A317-F5E6-50F5-D54DB881AA7E}"/>
              </a:ext>
            </a:extLst>
          </p:cNvPr>
          <p:cNvSpPr>
            <a:spLocks noGrp="1"/>
          </p:cNvSpPr>
          <p:nvPr>
            <p:ph type="body" sz="quarter" idx="32"/>
          </p:nvPr>
        </p:nvSpPr>
        <p:spPr>
          <a:xfrm>
            <a:off x="186212" y="1482334"/>
            <a:ext cx="7037951" cy="2798453"/>
          </a:xfrm>
        </p:spPr>
        <p:txBody>
          <a:bodyPr/>
          <a:lstStyle/>
          <a:p>
            <a:r>
              <a:rPr lang="en-US" sz="1400" err="1"/>
              <a:t>Masseria </a:t>
            </a:r>
            <a:r>
              <a:rPr lang="en-US" sz="1400"/>
              <a:t>La Bella er einstakur áfangastaður sem sameinar hefð, menningu, matargerð, slökun og fræðslu á einum stað. Þetta er staður þar sem öll fimm skilningarvitin eru virkjuð og gleðjast: sjónin af fornum sjarma og fegurð, hin róandi hljóð náttúrunnar, jarðneskir ilmir landsins og ávaxta þess, andleg hressing úr friðsælu umhverfi og hinn ekta bragð af hefðbundnum mat. Í hverju horni </a:t>
            </a:r>
            <a:r>
              <a:rPr lang="en-US" sz="1400" err="1"/>
              <a:t>Masseria </a:t>
            </a:r>
            <a:r>
              <a:rPr lang="en-US" sz="1400"/>
              <a:t>La Bella er að finna snertanlega fegurð sem eykur upplifunina.</a:t>
            </a:r>
          </a:p>
          <a:p>
            <a:endParaRPr lang="en-US" sz="1400"/>
          </a:p>
          <a:p>
            <a:r>
              <a:rPr lang="en-US" sz="1400"/>
              <a:t>Þessi </a:t>
            </a:r>
            <a:r>
              <a:rPr lang="en-US" sz="1400" err="1"/>
              <a:t>Masseria </a:t>
            </a:r>
            <a:r>
              <a:rPr lang="en-US" sz="1400"/>
              <a:t>býður upp á fjölbreytta afþreyingu, þar á meðal fallegar hestamennskutúrar, reiðkennslu fyrir börn og byrjendur og leiðsagðar ferðir um myndrænar slóðir Daunia-dalsins. Hæfir og þolinmóðir kennarar veita leiðsögn bæði fyrir byrjendur og reynda reiðmenn, sem gerir staðinn að góðum vettvangi fyrir alla kunnáttustigi. Gestir eru einnig boðnir að taka þátt í námskeiðum og leiðsöguðum gönguferðum meðal búfjárins og tengjast aftur hefðum og takti sveitalífsins. Þessar upplifanir veita innsýn í náttúruna, mismunandi þrep í landbúnaðar- og matvælafangi (þar á meðal búfé, ólífu- og kornrækt), og tækifæri til að enduruppgötva landslagið og fornar landbúnaðarsiðvenjur. Auk þess hýsir </a:t>
            </a:r>
            <a:r>
              <a:rPr lang="en-US" sz="1400" err="1"/>
              <a:t>Masseria </a:t>
            </a:r>
            <a:r>
              <a:rPr lang="en-US" sz="1400"/>
              <a:t>La Bella viðburði með staðbundnum framleiðendum til að kynna og efla sérstöðu svæðisins, allt frá víni til handverksbjórs.</a:t>
            </a:r>
          </a:p>
          <a:p>
            <a:endParaRPr lang="en-IE" sz="1400">
              <a:solidFill>
                <a:schemeClr val="tx1">
                  <a:lumMod val="75000"/>
                  <a:lumOff val="25000"/>
                </a:schemeClr>
              </a:solidFill>
            </a:endParaRPr>
          </a:p>
        </p:txBody>
      </p:sp>
      <p:sp>
        <p:nvSpPr>
          <p:cNvPr id="5" name="Text Placeholder 4">
            <a:extLst>
              <a:ext uri="{FF2B5EF4-FFF2-40B4-BE49-F238E27FC236}">
                <a16:creationId xmlns:a16="http://schemas.microsoft.com/office/drawing/2014/main" id="{8D6FC255-9256-E1B0-C8CE-6EA79A03E2E1}"/>
              </a:ext>
            </a:extLst>
          </p:cNvPr>
          <p:cNvSpPr>
            <a:spLocks noGrp="1"/>
          </p:cNvSpPr>
          <p:nvPr>
            <p:ph type="body" sz="quarter" idx="61"/>
          </p:nvPr>
        </p:nvSpPr>
        <p:spPr>
          <a:xfrm>
            <a:off x="307749" y="6626926"/>
            <a:ext cx="7037951" cy="2798453"/>
          </a:xfrm>
        </p:spPr>
        <p:txBody>
          <a:bodyPr/>
          <a:lstStyle/>
          <a:p>
            <a:r>
              <a:rPr lang="en-US" sz="1400"/>
              <a:t>Endurreisn og umbreyting M</a:t>
            </a:r>
            <a:r>
              <a:rPr lang="en-US" sz="1400" err="1"/>
              <a:t>asseria </a:t>
            </a:r>
            <a:r>
              <a:rPr lang="en-US" sz="1400"/>
              <a:t>La Bella í menningar- og sveitasetrið tengist nákvæmlega sjálfbærnimarkmiðum Sameinuðu þjóðanna (SDG), einkum markmiði 11 (Sjálfbærar borgir og samfélög) og markmiði 12 (Ábyrg neysla og framleiðsla). Með því að varðveita sögulegt sveitabæ og fagna upprunalegum arkitektúr hans stuðlar </a:t>
            </a:r>
            <a:r>
              <a:rPr lang="en-US" sz="1400" err="1"/>
              <a:t>Masseria </a:t>
            </a:r>
            <a:r>
              <a:rPr lang="en-US" sz="1400"/>
              <a:t>La Bella að sjálfbærum ferðaþjónustu sem metur og verndar staðbundið menningararfleifð. Hver þáttur innan </a:t>
            </a:r>
            <a:r>
              <a:rPr lang="en-US" sz="1400" err="1"/>
              <a:t>Masseria </a:t>
            </a:r>
            <a:r>
              <a:rPr lang="en-US" sz="1400"/>
              <a:t>– allt frá ekta fornum húsgögnum til herbergjanna sem hafa verið endurreist með mikilli umhyggju – endurskapar sveitalegt ítalskt líferni fortíðarinnar og býður gestum upp á djúpstæða upplifun á sama tíma og heiðarleiki staðbundinnar menningar og sögu er varðveittur. Varðveisluaðgerðirnar sýna hollustu við sjálfbæra ferðaþjónustu sem eflir menningarlegt gildi svæðisins og styðja þannig markmið 11 um sjálfbærar borgir og samfélög með því að efla samfélagsstolt og tengja gesti við arfleifð Apúlíu.</a:t>
            </a:r>
            <a:endParaRPr lang="en-US" sz="1400">
              <a:solidFill>
                <a:schemeClr val="tx1">
                  <a:lumMod val="75000"/>
                  <a:lumOff val="25000"/>
                </a:schemeClr>
              </a:solidFill>
              <a:latin typeface="Calibri"/>
              <a:ea typeface="Open Sans"/>
              <a:cs typeface="Calibri"/>
            </a:endParaRPr>
          </a:p>
          <a:p>
            <a:r>
              <a:rPr lang="en-US" sz="1400">
                <a:solidFill>
                  <a:schemeClr val="tx1">
                    <a:lumMod val="75000"/>
                    <a:lumOff val="25000"/>
                  </a:schemeClr>
                </a:solidFill>
                <a:latin typeface="Calibri"/>
                <a:ea typeface="Open Sans"/>
                <a:cs typeface="Calibri"/>
              </a:rPr>
              <a:t> </a:t>
            </a:r>
          </a:p>
          <a:p>
            <a:endParaRPr lang="en-US" sz="1400">
              <a:solidFill>
                <a:schemeClr val="tx1">
                  <a:lumMod val="75000"/>
                  <a:lumOff val="25000"/>
                </a:schemeClr>
              </a:solidFill>
              <a:latin typeface="Calibri"/>
              <a:ea typeface="Open Sans"/>
              <a:cs typeface="Calibri"/>
            </a:endParaRPr>
          </a:p>
          <a:p>
            <a:endParaRPr lang="en-IE"/>
          </a:p>
        </p:txBody>
      </p:sp>
      <p:sp>
        <p:nvSpPr>
          <p:cNvPr id="6" name="Text Placeholder 1">
            <a:extLst>
              <a:ext uri="{FF2B5EF4-FFF2-40B4-BE49-F238E27FC236}">
                <a16:creationId xmlns:a16="http://schemas.microsoft.com/office/drawing/2014/main" id="{B990A695-7DC8-0961-675D-B084B392C479}"/>
              </a:ext>
            </a:extLst>
          </p:cNvPr>
          <p:cNvSpPr txBox="1">
            <a:spLocks/>
          </p:cNvSpPr>
          <p:nvPr/>
        </p:nvSpPr>
        <p:spPr>
          <a:xfrm>
            <a:off x="186212" y="5749599"/>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US" sz="2800" cap="all" err="1">
                <a:latin typeface="Calibri"/>
                <a:cs typeface="Calibri"/>
              </a:rPr>
              <a:t>Masseria </a:t>
            </a:r>
            <a:r>
              <a:rPr lang="en-US" sz="2800" cap="all">
                <a:latin typeface="Calibri"/>
                <a:cs typeface="Calibri"/>
              </a:rPr>
              <a:t>La Bella og Heimsmarkmiðin</a:t>
            </a:r>
          </a:p>
        </p:txBody>
      </p:sp>
      <p:grpSp>
        <p:nvGrpSpPr>
          <p:cNvPr id="4" name="Group 3">
            <a:extLst>
              <a:ext uri="{FF2B5EF4-FFF2-40B4-BE49-F238E27FC236}">
                <a16:creationId xmlns:a16="http://schemas.microsoft.com/office/drawing/2014/main" id="{27DEB7FC-3B8D-CE00-7448-04D10A96D18A}"/>
              </a:ext>
            </a:extLst>
          </p:cNvPr>
          <p:cNvGrpSpPr/>
          <p:nvPr/>
        </p:nvGrpSpPr>
        <p:grpSpPr>
          <a:xfrm>
            <a:off x="186212" y="291396"/>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7DA32B6E-4970-DB61-2B0D-89F6DF6E7A58}"/>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667BBC75-5A35-00F6-4A7A-DDB69553A46B}"/>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E11BEF45-8BED-71FA-1A06-C19C3BDD67CF}"/>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C097C335-F170-9559-9986-58B14B64F6BC}"/>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28DD740D-6164-19D5-6565-56DD7B4A6FFF}"/>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78B47DE3-461B-DDE3-6A16-18575252B8B8}"/>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7D896EED-8173-DEA3-85ED-C7ABD7CD4A36}"/>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BDFA4A7A-3344-96EA-A4F6-B8E66D5425F7}"/>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7CAC434C-0315-1400-05C6-6AC192E06171}"/>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40B53B70-A5BF-EF79-2377-3F97AEFB4FBA}"/>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20" name="Picture 4" descr="SDG wheel">
            <a:extLst>
              <a:ext uri="{FF2B5EF4-FFF2-40B4-BE49-F238E27FC236}">
                <a16:creationId xmlns:a16="http://schemas.microsoft.com/office/drawing/2014/main" id="{E667F182-4773-4590-892F-5B34144DDB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94880" y="9082939"/>
            <a:ext cx="1397851" cy="13310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white and orange cityscape with white text&#10;&#10;Description automatically generated">
            <a:extLst>
              <a:ext uri="{FF2B5EF4-FFF2-40B4-BE49-F238E27FC236}">
                <a16:creationId xmlns:a16="http://schemas.microsoft.com/office/drawing/2014/main" id="{B323F534-8DC2-467C-BF1B-83BDB096F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862" y="9154407"/>
            <a:ext cx="1188154" cy="1188154"/>
          </a:xfrm>
          <a:prstGeom prst="rect">
            <a:avLst/>
          </a:prstGeom>
        </p:spPr>
      </p:pic>
    </p:spTree>
    <p:extLst>
      <p:ext uri="{BB962C8B-B14F-4D97-AF65-F5344CB8AC3E}">
        <p14:creationId xmlns:p14="http://schemas.microsoft.com/office/powerpoint/2010/main" val="2874516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27">
            <a:extLst>
              <a:ext uri="{FF2B5EF4-FFF2-40B4-BE49-F238E27FC236}">
                <a16:creationId xmlns:a16="http://schemas.microsoft.com/office/drawing/2014/main" id="{1D3F3AC4-24D3-CE9C-DE9D-4D2D624045EE}"/>
              </a:ext>
            </a:extLst>
          </p:cNvPr>
          <p:cNvSpPr/>
          <p:nvPr/>
        </p:nvSpPr>
        <p:spPr>
          <a:xfrm>
            <a:off x="117822" y="4762502"/>
            <a:ext cx="1421235" cy="3538158"/>
          </a:xfrm>
          <a:custGeom>
            <a:avLst/>
            <a:gdLst>
              <a:gd name="connsiteX0" fmla="*/ 1754936 w 3481421"/>
              <a:gd name="connsiteY0" fmla="*/ 0 h 8407280"/>
              <a:gd name="connsiteX1" fmla="*/ 1888039 w 3481421"/>
              <a:gd name="connsiteY1" fmla="*/ 104943 h 8407280"/>
              <a:gd name="connsiteX2" fmla="*/ 1888039 w 3481421"/>
              <a:gd name="connsiteY2" fmla="*/ 133207 h 8407280"/>
              <a:gd name="connsiteX3" fmla="*/ 2057467 w 3481421"/>
              <a:gd name="connsiteY3" fmla="*/ 238149 h 8407280"/>
              <a:gd name="connsiteX4" fmla="*/ 2049391 w 3481421"/>
              <a:gd name="connsiteY4" fmla="*/ 254310 h 8407280"/>
              <a:gd name="connsiteX5" fmla="*/ 2460864 w 3481421"/>
              <a:gd name="connsiteY5" fmla="*/ 520690 h 8407280"/>
              <a:gd name="connsiteX6" fmla="*/ 2557676 w 3481421"/>
              <a:gd name="connsiteY6" fmla="*/ 803197 h 8407280"/>
              <a:gd name="connsiteX7" fmla="*/ 2557676 w 3481421"/>
              <a:gd name="connsiteY7" fmla="*/ 819357 h 8407280"/>
              <a:gd name="connsiteX8" fmla="*/ 2614141 w 3481421"/>
              <a:gd name="connsiteY8" fmla="*/ 811277 h 8407280"/>
              <a:gd name="connsiteX9" fmla="*/ 3445130 w 3481421"/>
              <a:gd name="connsiteY9" fmla="*/ 1444956 h 8407280"/>
              <a:gd name="connsiteX10" fmla="*/ 3481422 w 3481421"/>
              <a:gd name="connsiteY10" fmla="*/ 1662888 h 8407280"/>
              <a:gd name="connsiteX11" fmla="*/ 3473379 w 3481421"/>
              <a:gd name="connsiteY11" fmla="*/ 1662888 h 8407280"/>
              <a:gd name="connsiteX12" fmla="*/ 3481422 w 3481421"/>
              <a:gd name="connsiteY12" fmla="*/ 1679049 h 8407280"/>
              <a:gd name="connsiteX13" fmla="*/ 3481422 w 3481421"/>
              <a:gd name="connsiteY13" fmla="*/ 1840486 h 8407280"/>
              <a:gd name="connsiteX14" fmla="*/ 2932790 w 3481421"/>
              <a:gd name="connsiteY14" fmla="*/ 2857592 h 8407280"/>
              <a:gd name="connsiteX15" fmla="*/ 2444679 w 3481421"/>
              <a:gd name="connsiteY15" fmla="*/ 3152236 h 8407280"/>
              <a:gd name="connsiteX16" fmla="*/ 2368041 w 3481421"/>
              <a:gd name="connsiteY16" fmla="*/ 3313673 h 8407280"/>
              <a:gd name="connsiteX17" fmla="*/ 2424506 w 3481421"/>
              <a:gd name="connsiteY17" fmla="*/ 3370168 h 8407280"/>
              <a:gd name="connsiteX18" fmla="*/ 2416430 w 3481421"/>
              <a:gd name="connsiteY18" fmla="*/ 3349984 h 8407280"/>
              <a:gd name="connsiteX19" fmla="*/ 2416430 w 3481421"/>
              <a:gd name="connsiteY19" fmla="*/ 3313673 h 8407280"/>
              <a:gd name="connsiteX20" fmla="*/ 2537436 w 3481421"/>
              <a:gd name="connsiteY20" fmla="*/ 3216811 h 8407280"/>
              <a:gd name="connsiteX21" fmla="*/ 2678648 w 3481421"/>
              <a:gd name="connsiteY21" fmla="*/ 3341937 h 8407280"/>
              <a:gd name="connsiteX22" fmla="*/ 2678648 w 3481421"/>
              <a:gd name="connsiteY22" fmla="*/ 3358098 h 8407280"/>
              <a:gd name="connsiteX23" fmla="*/ 2529393 w 3481421"/>
              <a:gd name="connsiteY23" fmla="*/ 3588167 h 8407280"/>
              <a:gd name="connsiteX24" fmla="*/ 2404333 w 3481421"/>
              <a:gd name="connsiteY24" fmla="*/ 3616431 h 8407280"/>
              <a:gd name="connsiteX25" fmla="*/ 2093725 w 3481421"/>
              <a:gd name="connsiteY25" fmla="*/ 3370235 h 8407280"/>
              <a:gd name="connsiteX26" fmla="*/ 2085649 w 3481421"/>
              <a:gd name="connsiteY26" fmla="*/ 3321820 h 8407280"/>
              <a:gd name="connsiteX27" fmla="*/ 2093725 w 3481421"/>
              <a:gd name="connsiteY27" fmla="*/ 3301636 h 8407280"/>
              <a:gd name="connsiteX28" fmla="*/ 2093725 w 3481421"/>
              <a:gd name="connsiteY28" fmla="*/ 3293556 h 8407280"/>
              <a:gd name="connsiteX29" fmla="*/ 2085649 w 3481421"/>
              <a:gd name="connsiteY29" fmla="*/ 3293556 h 8407280"/>
              <a:gd name="connsiteX30" fmla="*/ 1746793 w 3481421"/>
              <a:gd name="connsiteY30" fmla="*/ 3491338 h 8407280"/>
              <a:gd name="connsiteX31" fmla="*/ 1387763 w 3481421"/>
              <a:gd name="connsiteY31" fmla="*/ 3301636 h 8407280"/>
              <a:gd name="connsiteX32" fmla="*/ 1065025 w 3481421"/>
              <a:gd name="connsiteY32" fmla="*/ 3616464 h 8407280"/>
              <a:gd name="connsiteX33" fmla="*/ 802807 w 3481421"/>
              <a:gd name="connsiteY33" fmla="*/ 3370268 h 8407280"/>
              <a:gd name="connsiteX34" fmla="*/ 802807 w 3481421"/>
              <a:gd name="connsiteY34" fmla="*/ 3329901 h 8407280"/>
              <a:gd name="connsiteX35" fmla="*/ 935910 w 3481421"/>
              <a:gd name="connsiteY35" fmla="*/ 3216877 h 8407280"/>
              <a:gd name="connsiteX36" fmla="*/ 943986 w 3481421"/>
              <a:gd name="connsiteY36" fmla="*/ 3216877 h 8407280"/>
              <a:gd name="connsiteX37" fmla="*/ 1064992 w 3481421"/>
              <a:gd name="connsiteY37" fmla="*/ 3321820 h 8407280"/>
              <a:gd name="connsiteX38" fmla="*/ 1056949 w 3481421"/>
              <a:gd name="connsiteY38" fmla="*/ 3370235 h 8407280"/>
              <a:gd name="connsiteX39" fmla="*/ 1064992 w 3481421"/>
              <a:gd name="connsiteY39" fmla="*/ 3370235 h 8407280"/>
              <a:gd name="connsiteX40" fmla="*/ 1113414 w 3481421"/>
              <a:gd name="connsiteY40" fmla="*/ 3313740 h 8407280"/>
              <a:gd name="connsiteX41" fmla="*/ 726135 w 3481421"/>
              <a:gd name="connsiteY41" fmla="*/ 2982785 h 8407280"/>
              <a:gd name="connsiteX42" fmla="*/ 322738 w 3481421"/>
              <a:gd name="connsiteY42" fmla="*/ 2643750 h 8407280"/>
              <a:gd name="connsiteX43" fmla="*/ 0 w 3481421"/>
              <a:gd name="connsiteY43" fmla="*/ 1848633 h 8407280"/>
              <a:gd name="connsiteX44" fmla="*/ 0 w 3481421"/>
              <a:gd name="connsiteY44" fmla="*/ 1747714 h 8407280"/>
              <a:gd name="connsiteX45" fmla="*/ 500209 w 3481421"/>
              <a:gd name="connsiteY45" fmla="*/ 879942 h 8407280"/>
              <a:gd name="connsiteX46" fmla="*/ 879412 w 3481421"/>
              <a:gd name="connsiteY46" fmla="*/ 811311 h 8407280"/>
              <a:gd name="connsiteX47" fmla="*/ 915703 w 3481421"/>
              <a:gd name="connsiteY47" fmla="*/ 819391 h 8407280"/>
              <a:gd name="connsiteX48" fmla="*/ 1423988 w 3481421"/>
              <a:gd name="connsiteY48" fmla="*/ 246263 h 8407280"/>
              <a:gd name="connsiteX49" fmla="*/ 1593416 w 3481421"/>
              <a:gd name="connsiteY49" fmla="*/ 133240 h 8407280"/>
              <a:gd name="connsiteX50" fmla="*/ 1593416 w 3481421"/>
              <a:gd name="connsiteY50" fmla="*/ 76679 h 8407280"/>
              <a:gd name="connsiteX51" fmla="*/ 1754936 w 3481421"/>
              <a:gd name="connsiteY51" fmla="*/ 0 h 8407280"/>
              <a:gd name="connsiteX52" fmla="*/ 2065543 w 3481421"/>
              <a:gd name="connsiteY52" fmla="*/ 7709026 h 8407280"/>
              <a:gd name="connsiteX53" fmla="*/ 2142215 w 3481421"/>
              <a:gd name="connsiteY53" fmla="*/ 7709026 h 8407280"/>
              <a:gd name="connsiteX54" fmla="*/ 2142215 w 3481421"/>
              <a:gd name="connsiteY54" fmla="*/ 7898728 h 8407280"/>
              <a:gd name="connsiteX55" fmla="*/ 2275318 w 3481421"/>
              <a:gd name="connsiteY55" fmla="*/ 7898728 h 8407280"/>
              <a:gd name="connsiteX56" fmla="*/ 2275318 w 3481421"/>
              <a:gd name="connsiteY56" fmla="*/ 7709026 h 8407280"/>
              <a:gd name="connsiteX57" fmla="*/ 2735214 w 3481421"/>
              <a:gd name="connsiteY57" fmla="*/ 7709026 h 8407280"/>
              <a:gd name="connsiteX58" fmla="*/ 2735214 w 3481421"/>
              <a:gd name="connsiteY58" fmla="*/ 8068245 h 8407280"/>
              <a:gd name="connsiteX59" fmla="*/ 3122492 w 3481421"/>
              <a:gd name="connsiteY59" fmla="*/ 8068245 h 8407280"/>
              <a:gd name="connsiteX60" fmla="*/ 3122492 w 3481421"/>
              <a:gd name="connsiteY60" fmla="*/ 7906774 h 8407280"/>
              <a:gd name="connsiteX61" fmla="*/ 2860274 w 3481421"/>
              <a:gd name="connsiteY61" fmla="*/ 7906774 h 8407280"/>
              <a:gd name="connsiteX62" fmla="*/ 2860274 w 3481421"/>
              <a:gd name="connsiteY62" fmla="*/ 7709026 h 8407280"/>
              <a:gd name="connsiteX63" fmla="*/ 3332267 w 3481421"/>
              <a:gd name="connsiteY63" fmla="*/ 7709026 h 8407280"/>
              <a:gd name="connsiteX64" fmla="*/ 3332267 w 3481421"/>
              <a:gd name="connsiteY64" fmla="*/ 8334625 h 8407280"/>
              <a:gd name="connsiteX65" fmla="*/ 2529527 w 3481421"/>
              <a:gd name="connsiteY65" fmla="*/ 8334625 h 8407280"/>
              <a:gd name="connsiteX66" fmla="*/ 2529527 w 3481421"/>
              <a:gd name="connsiteY66" fmla="*/ 7991567 h 8407280"/>
              <a:gd name="connsiteX67" fmla="*/ 2404467 w 3481421"/>
              <a:gd name="connsiteY67" fmla="*/ 7991567 h 8407280"/>
              <a:gd name="connsiteX68" fmla="*/ 2404467 w 3481421"/>
              <a:gd name="connsiteY68" fmla="*/ 8334625 h 8407280"/>
              <a:gd name="connsiteX69" fmla="*/ 1944537 w 3481421"/>
              <a:gd name="connsiteY69" fmla="*/ 8334625 h 8407280"/>
              <a:gd name="connsiteX70" fmla="*/ 1944537 w 3481421"/>
              <a:gd name="connsiteY70" fmla="*/ 7918912 h 8407280"/>
              <a:gd name="connsiteX71" fmla="*/ 1964711 w 3481421"/>
              <a:gd name="connsiteY71" fmla="*/ 7898728 h 8407280"/>
              <a:gd name="connsiteX72" fmla="*/ 2065543 w 3481421"/>
              <a:gd name="connsiteY72" fmla="*/ 7898728 h 8407280"/>
              <a:gd name="connsiteX73" fmla="*/ 2065543 w 3481421"/>
              <a:gd name="connsiteY73" fmla="*/ 7709026 h 8407280"/>
              <a:gd name="connsiteX74" fmla="*/ 1944537 w 3481421"/>
              <a:gd name="connsiteY74" fmla="*/ 6946197 h 8407280"/>
              <a:gd name="connsiteX75" fmla="*/ 2404433 w 3481421"/>
              <a:gd name="connsiteY75" fmla="*/ 6946197 h 8407280"/>
              <a:gd name="connsiteX76" fmla="*/ 2404433 w 3481421"/>
              <a:gd name="connsiteY76" fmla="*/ 7285233 h 8407280"/>
              <a:gd name="connsiteX77" fmla="*/ 2529494 w 3481421"/>
              <a:gd name="connsiteY77" fmla="*/ 7285233 h 8407280"/>
              <a:gd name="connsiteX78" fmla="*/ 2529494 w 3481421"/>
              <a:gd name="connsiteY78" fmla="*/ 6946197 h 8407280"/>
              <a:gd name="connsiteX79" fmla="*/ 3332234 w 3481421"/>
              <a:gd name="connsiteY79" fmla="*/ 6946197 h 8407280"/>
              <a:gd name="connsiteX80" fmla="*/ 3332234 w 3481421"/>
              <a:gd name="connsiteY80" fmla="*/ 7567772 h 8407280"/>
              <a:gd name="connsiteX81" fmla="*/ 2860241 w 3481421"/>
              <a:gd name="connsiteY81" fmla="*/ 7567772 h 8407280"/>
              <a:gd name="connsiteX82" fmla="*/ 2860241 w 3481421"/>
              <a:gd name="connsiteY82" fmla="*/ 7369991 h 8407280"/>
              <a:gd name="connsiteX83" fmla="*/ 3122459 w 3481421"/>
              <a:gd name="connsiteY83" fmla="*/ 7369991 h 8407280"/>
              <a:gd name="connsiteX84" fmla="*/ 3122459 w 3481421"/>
              <a:gd name="connsiteY84" fmla="*/ 7208554 h 8407280"/>
              <a:gd name="connsiteX85" fmla="*/ 2735180 w 3481421"/>
              <a:gd name="connsiteY85" fmla="*/ 7208554 h 8407280"/>
              <a:gd name="connsiteX86" fmla="*/ 2735180 w 3481421"/>
              <a:gd name="connsiteY86" fmla="*/ 7567772 h 8407280"/>
              <a:gd name="connsiteX87" fmla="*/ 2275318 w 3481421"/>
              <a:gd name="connsiteY87" fmla="*/ 7567772 h 8407280"/>
              <a:gd name="connsiteX88" fmla="*/ 2275318 w 3481421"/>
              <a:gd name="connsiteY88" fmla="*/ 7378071 h 8407280"/>
              <a:gd name="connsiteX89" fmla="*/ 2142215 w 3481421"/>
              <a:gd name="connsiteY89" fmla="*/ 7378071 h 8407280"/>
              <a:gd name="connsiteX90" fmla="*/ 2142215 w 3481421"/>
              <a:gd name="connsiteY90" fmla="*/ 7567772 h 8407280"/>
              <a:gd name="connsiteX91" fmla="*/ 2065543 w 3481421"/>
              <a:gd name="connsiteY91" fmla="*/ 7567772 h 8407280"/>
              <a:gd name="connsiteX92" fmla="*/ 2065543 w 3481421"/>
              <a:gd name="connsiteY92" fmla="*/ 7378071 h 8407280"/>
              <a:gd name="connsiteX93" fmla="*/ 1944537 w 3481421"/>
              <a:gd name="connsiteY93" fmla="*/ 7378071 h 8407280"/>
              <a:gd name="connsiteX94" fmla="*/ 1944537 w 3481421"/>
              <a:gd name="connsiteY94" fmla="*/ 6946197 h 8407280"/>
              <a:gd name="connsiteX95" fmla="*/ 1282943 w 3481421"/>
              <a:gd name="connsiteY95" fmla="*/ 774933 h 8407280"/>
              <a:gd name="connsiteX96" fmla="*/ 1395906 w 3481421"/>
              <a:gd name="connsiteY96" fmla="*/ 867772 h 8407280"/>
              <a:gd name="connsiteX97" fmla="*/ 1480620 w 3481421"/>
              <a:gd name="connsiteY97" fmla="*/ 944484 h 8407280"/>
              <a:gd name="connsiteX98" fmla="*/ 1480620 w 3481421"/>
              <a:gd name="connsiteY98" fmla="*/ 972748 h 8407280"/>
              <a:gd name="connsiteX99" fmla="*/ 1303116 w 3481421"/>
              <a:gd name="connsiteY99" fmla="*/ 1085771 h 8407280"/>
              <a:gd name="connsiteX100" fmla="*/ 1182110 w 3481421"/>
              <a:gd name="connsiteY100" fmla="*/ 1057507 h 8407280"/>
              <a:gd name="connsiteX101" fmla="*/ 1182110 w 3481421"/>
              <a:gd name="connsiteY101" fmla="*/ 1065587 h 8407280"/>
              <a:gd name="connsiteX102" fmla="*/ 1311192 w 3481421"/>
              <a:gd name="connsiteY102" fmla="*/ 1331967 h 8407280"/>
              <a:gd name="connsiteX103" fmla="*/ 1311192 w 3481421"/>
              <a:gd name="connsiteY103" fmla="*/ 1388495 h 8407280"/>
              <a:gd name="connsiteX104" fmla="*/ 1036877 w 3481421"/>
              <a:gd name="connsiteY104" fmla="*/ 1784025 h 8407280"/>
              <a:gd name="connsiteX105" fmla="*/ 944086 w 3481421"/>
              <a:gd name="connsiteY105" fmla="*/ 1804209 h 8407280"/>
              <a:gd name="connsiteX106" fmla="*/ 669771 w 3481421"/>
              <a:gd name="connsiteY106" fmla="*/ 1566093 h 8407280"/>
              <a:gd name="connsiteX107" fmla="*/ 839199 w 3481421"/>
              <a:gd name="connsiteY107" fmla="*/ 1432886 h 8407280"/>
              <a:gd name="connsiteX108" fmla="*/ 895664 w 3481421"/>
              <a:gd name="connsiteY108" fmla="*/ 1432886 h 8407280"/>
              <a:gd name="connsiteX109" fmla="*/ 1028801 w 3481421"/>
              <a:gd name="connsiteY109" fmla="*/ 1529749 h 8407280"/>
              <a:gd name="connsiteX110" fmla="*/ 1036843 w 3481421"/>
              <a:gd name="connsiteY110" fmla="*/ 1529749 h 8407280"/>
              <a:gd name="connsiteX111" fmla="*/ 1036843 w 3481421"/>
              <a:gd name="connsiteY111" fmla="*/ 1509565 h 8407280"/>
              <a:gd name="connsiteX112" fmla="*/ 879512 w 3481421"/>
              <a:gd name="connsiteY112" fmla="*/ 1388495 h 8407280"/>
              <a:gd name="connsiteX113" fmla="*/ 464017 w 3481421"/>
              <a:gd name="connsiteY113" fmla="*/ 1840520 h 8407280"/>
              <a:gd name="connsiteX114" fmla="*/ 472060 w 3481421"/>
              <a:gd name="connsiteY114" fmla="*/ 1848600 h 8407280"/>
              <a:gd name="connsiteX115" fmla="*/ 464017 w 3481421"/>
              <a:gd name="connsiteY115" fmla="*/ 1897014 h 8407280"/>
              <a:gd name="connsiteX116" fmla="*/ 464017 w 3481421"/>
              <a:gd name="connsiteY116" fmla="*/ 1981773 h 8407280"/>
              <a:gd name="connsiteX117" fmla="*/ 472060 w 3481421"/>
              <a:gd name="connsiteY117" fmla="*/ 2001957 h 8407280"/>
              <a:gd name="connsiteX118" fmla="*/ 464017 w 3481421"/>
              <a:gd name="connsiteY118" fmla="*/ 2001957 h 8407280"/>
              <a:gd name="connsiteX119" fmla="*/ 681835 w 3481421"/>
              <a:gd name="connsiteY119" fmla="*/ 2518590 h 8407280"/>
              <a:gd name="connsiteX120" fmla="*/ 1198195 w 3481421"/>
              <a:gd name="connsiteY120" fmla="*/ 2906039 h 8407280"/>
              <a:gd name="connsiteX121" fmla="*/ 1226445 w 3481421"/>
              <a:gd name="connsiteY121" fmla="*/ 2906039 h 8407280"/>
              <a:gd name="connsiteX122" fmla="*/ 1379721 w 3481421"/>
              <a:gd name="connsiteY122" fmla="*/ 2829361 h 8407280"/>
              <a:gd name="connsiteX123" fmla="*/ 1266757 w 3481421"/>
              <a:gd name="connsiteY123" fmla="*/ 2744602 h 8407280"/>
              <a:gd name="connsiteX124" fmla="*/ 1416012 w 3481421"/>
              <a:gd name="connsiteY124" fmla="*/ 2623532 h 8407280"/>
              <a:gd name="connsiteX125" fmla="*/ 1585441 w 3481421"/>
              <a:gd name="connsiteY125" fmla="*/ 2784970 h 8407280"/>
              <a:gd name="connsiteX126" fmla="*/ 1528976 w 3481421"/>
              <a:gd name="connsiteY126" fmla="*/ 2926257 h 8407280"/>
              <a:gd name="connsiteX127" fmla="*/ 1746793 w 3481421"/>
              <a:gd name="connsiteY127" fmla="*/ 2869729 h 8407280"/>
              <a:gd name="connsiteX128" fmla="*/ 1952513 w 3481421"/>
              <a:gd name="connsiteY128" fmla="*/ 2926257 h 8407280"/>
              <a:gd name="connsiteX129" fmla="*/ 1952513 w 3481421"/>
              <a:gd name="connsiteY129" fmla="*/ 2918177 h 8407280"/>
              <a:gd name="connsiteX130" fmla="*/ 1896048 w 3481421"/>
              <a:gd name="connsiteY130" fmla="*/ 2784970 h 8407280"/>
              <a:gd name="connsiteX131" fmla="*/ 1896048 w 3481421"/>
              <a:gd name="connsiteY131" fmla="*/ 2764786 h 8407280"/>
              <a:gd name="connsiteX132" fmla="*/ 2077573 w 3481421"/>
              <a:gd name="connsiteY132" fmla="*/ 2623532 h 8407280"/>
              <a:gd name="connsiteX133" fmla="*/ 2206655 w 3481421"/>
              <a:gd name="connsiteY133" fmla="*/ 2744602 h 8407280"/>
              <a:gd name="connsiteX134" fmla="*/ 2206655 w 3481421"/>
              <a:gd name="connsiteY134" fmla="*/ 2756706 h 8407280"/>
              <a:gd name="connsiteX135" fmla="*/ 2105789 w 3481421"/>
              <a:gd name="connsiteY135" fmla="*/ 2829361 h 8407280"/>
              <a:gd name="connsiteX136" fmla="*/ 2275217 w 3481421"/>
              <a:gd name="connsiteY136" fmla="*/ 2906039 h 8407280"/>
              <a:gd name="connsiteX137" fmla="*/ 2888389 w 3481421"/>
              <a:gd name="connsiteY137" fmla="*/ 2389440 h 8407280"/>
              <a:gd name="connsiteX138" fmla="*/ 3009395 w 3481421"/>
              <a:gd name="connsiteY138" fmla="*/ 1961589 h 8407280"/>
              <a:gd name="connsiteX139" fmla="*/ 3009395 w 3481421"/>
              <a:gd name="connsiteY139" fmla="*/ 1868750 h 8407280"/>
              <a:gd name="connsiteX140" fmla="*/ 2839967 w 3481421"/>
              <a:gd name="connsiteY140" fmla="*/ 1453036 h 8407280"/>
              <a:gd name="connsiteX141" fmla="*/ 2585824 w 3481421"/>
              <a:gd name="connsiteY141" fmla="*/ 1388461 h 8407280"/>
              <a:gd name="connsiteX142" fmla="*/ 2444612 w 3481421"/>
              <a:gd name="connsiteY142" fmla="*/ 1509531 h 8407280"/>
              <a:gd name="connsiteX143" fmla="*/ 2444612 w 3481421"/>
              <a:gd name="connsiteY143" fmla="*/ 1517578 h 8407280"/>
              <a:gd name="connsiteX144" fmla="*/ 2452688 w 3481421"/>
              <a:gd name="connsiteY144" fmla="*/ 1517578 h 8407280"/>
              <a:gd name="connsiteX145" fmla="*/ 2585824 w 3481421"/>
              <a:gd name="connsiteY145" fmla="*/ 1432819 h 8407280"/>
              <a:gd name="connsiteX146" fmla="*/ 2634213 w 3481421"/>
              <a:gd name="connsiteY146" fmla="*/ 1432819 h 8407280"/>
              <a:gd name="connsiteX147" fmla="*/ 2811717 w 3481421"/>
              <a:gd name="connsiteY147" fmla="*/ 1566026 h 8407280"/>
              <a:gd name="connsiteX148" fmla="*/ 2803642 w 3481421"/>
              <a:gd name="connsiteY148" fmla="*/ 1566026 h 8407280"/>
              <a:gd name="connsiteX149" fmla="*/ 2811717 w 3481421"/>
              <a:gd name="connsiteY149" fmla="*/ 1586210 h 8407280"/>
              <a:gd name="connsiteX150" fmla="*/ 2537402 w 3481421"/>
              <a:gd name="connsiteY150" fmla="*/ 1804142 h 8407280"/>
              <a:gd name="connsiteX151" fmla="*/ 2170330 w 3481421"/>
              <a:gd name="connsiteY151" fmla="*/ 1461083 h 8407280"/>
              <a:gd name="connsiteX152" fmla="*/ 2162254 w 3481421"/>
              <a:gd name="connsiteY152" fmla="*/ 1376324 h 8407280"/>
              <a:gd name="connsiteX153" fmla="*/ 2303433 w 3481421"/>
              <a:gd name="connsiteY153" fmla="*/ 1057473 h 8407280"/>
              <a:gd name="connsiteX154" fmla="*/ 2170330 w 3481421"/>
              <a:gd name="connsiteY154" fmla="*/ 1085737 h 8407280"/>
              <a:gd name="connsiteX155" fmla="*/ 2150157 w 3481421"/>
              <a:gd name="connsiteY155" fmla="*/ 1085737 h 8407280"/>
              <a:gd name="connsiteX156" fmla="*/ 1992826 w 3481421"/>
              <a:gd name="connsiteY156" fmla="*/ 964668 h 8407280"/>
              <a:gd name="connsiteX157" fmla="*/ 2162254 w 3481421"/>
              <a:gd name="connsiteY157" fmla="*/ 859725 h 8407280"/>
              <a:gd name="connsiteX158" fmla="*/ 2190503 w 3481421"/>
              <a:gd name="connsiteY158" fmla="*/ 783047 h 8407280"/>
              <a:gd name="connsiteX159" fmla="*/ 2190503 w 3481421"/>
              <a:gd name="connsiteY159" fmla="*/ 754782 h 8407280"/>
              <a:gd name="connsiteX160" fmla="*/ 1992859 w 3481421"/>
              <a:gd name="connsiteY160" fmla="*/ 577185 h 8407280"/>
              <a:gd name="connsiteX161" fmla="*/ 1726620 w 3481421"/>
              <a:gd name="connsiteY161" fmla="*/ 678104 h 8407280"/>
              <a:gd name="connsiteX162" fmla="*/ 1472477 w 3481421"/>
              <a:gd name="connsiteY162" fmla="*/ 577185 h 8407280"/>
              <a:gd name="connsiteX163" fmla="*/ 1282943 w 3481421"/>
              <a:gd name="connsiteY163" fmla="*/ 774933 h 8407280"/>
              <a:gd name="connsiteX164" fmla="*/ 2037294 w 3481421"/>
              <a:gd name="connsiteY164" fmla="*/ 2990798 h 8407280"/>
              <a:gd name="connsiteX165" fmla="*/ 2037294 w 3481421"/>
              <a:gd name="connsiteY165" fmla="*/ 3002902 h 8407280"/>
              <a:gd name="connsiteX166" fmla="*/ 2113966 w 3481421"/>
              <a:gd name="connsiteY166" fmla="*/ 3180500 h 8407280"/>
              <a:gd name="connsiteX167" fmla="*/ 2113966 w 3481421"/>
              <a:gd name="connsiteY167" fmla="*/ 3228914 h 8407280"/>
              <a:gd name="connsiteX168" fmla="*/ 2291470 w 3481421"/>
              <a:gd name="connsiteY168" fmla="*/ 3039213 h 8407280"/>
              <a:gd name="connsiteX169" fmla="*/ 2037294 w 3481421"/>
              <a:gd name="connsiteY169" fmla="*/ 2990798 h 8407280"/>
              <a:gd name="connsiteX170" fmla="*/ 1480620 w 3481421"/>
              <a:gd name="connsiteY170" fmla="*/ 3999823 h 8407280"/>
              <a:gd name="connsiteX171" fmla="*/ 1706547 w 3481421"/>
              <a:gd name="connsiteY171" fmla="*/ 4028088 h 8407280"/>
              <a:gd name="connsiteX172" fmla="*/ 1763012 w 3481421"/>
              <a:gd name="connsiteY172" fmla="*/ 4028088 h 8407280"/>
              <a:gd name="connsiteX173" fmla="*/ 1992960 w 3481421"/>
              <a:gd name="connsiteY173" fmla="*/ 3999823 h 8407280"/>
              <a:gd name="connsiteX174" fmla="*/ 2134139 w 3481421"/>
              <a:gd name="connsiteY174" fmla="*/ 4274284 h 8407280"/>
              <a:gd name="connsiteX175" fmla="*/ 2122042 w 3481421"/>
              <a:gd name="connsiteY175" fmla="*/ 4274284 h 8407280"/>
              <a:gd name="connsiteX176" fmla="*/ 2134139 w 3481421"/>
              <a:gd name="connsiteY176" fmla="*/ 4294468 h 8407280"/>
              <a:gd name="connsiteX177" fmla="*/ 2134139 w 3481421"/>
              <a:gd name="connsiteY177" fmla="*/ 4322732 h 8407280"/>
              <a:gd name="connsiteX178" fmla="*/ 2122042 w 3481421"/>
              <a:gd name="connsiteY178" fmla="*/ 4342916 h 8407280"/>
              <a:gd name="connsiteX179" fmla="*/ 2134139 w 3481421"/>
              <a:gd name="connsiteY179" fmla="*/ 4342916 h 8407280"/>
              <a:gd name="connsiteX180" fmla="*/ 1908212 w 3481421"/>
              <a:gd name="connsiteY180" fmla="*/ 4928180 h 8407280"/>
              <a:gd name="connsiteX181" fmla="*/ 1734763 w 3481421"/>
              <a:gd name="connsiteY181" fmla="*/ 4944307 h 8407280"/>
              <a:gd name="connsiteX182" fmla="*/ 1549182 w 3481421"/>
              <a:gd name="connsiteY182" fmla="*/ 4895893 h 8407280"/>
              <a:gd name="connsiteX183" fmla="*/ 1339408 w 3481421"/>
              <a:gd name="connsiteY183" fmla="*/ 4302581 h 8407280"/>
              <a:gd name="connsiteX184" fmla="*/ 1480620 w 3481421"/>
              <a:gd name="connsiteY184" fmla="*/ 3999823 h 8407280"/>
              <a:gd name="connsiteX185" fmla="*/ 1408003 w 3481421"/>
              <a:gd name="connsiteY185" fmla="*/ 3398432 h 8407280"/>
              <a:gd name="connsiteX186" fmla="*/ 1416079 w 3481421"/>
              <a:gd name="connsiteY186" fmla="*/ 3398432 h 8407280"/>
              <a:gd name="connsiteX187" fmla="*/ 1734763 w 3481421"/>
              <a:gd name="connsiteY187" fmla="*/ 3527582 h 8407280"/>
              <a:gd name="connsiteX188" fmla="*/ 2057501 w 3481421"/>
              <a:gd name="connsiteY188" fmla="*/ 3398432 h 8407280"/>
              <a:gd name="connsiteX189" fmla="*/ 2057501 w 3481421"/>
              <a:gd name="connsiteY189" fmla="*/ 3414559 h 8407280"/>
              <a:gd name="connsiteX190" fmla="*/ 1980829 w 3481421"/>
              <a:gd name="connsiteY190" fmla="*/ 3559869 h 8407280"/>
              <a:gd name="connsiteX191" fmla="*/ 2029251 w 3481421"/>
              <a:gd name="connsiteY191" fmla="*/ 3604260 h 8407280"/>
              <a:gd name="connsiteX192" fmla="*/ 1718611 w 3481421"/>
              <a:gd name="connsiteY192" fmla="*/ 3689019 h 8407280"/>
              <a:gd name="connsiteX193" fmla="*/ 1444295 w 3481421"/>
              <a:gd name="connsiteY193" fmla="*/ 3604260 h 8407280"/>
              <a:gd name="connsiteX194" fmla="*/ 1492718 w 3481421"/>
              <a:gd name="connsiteY194" fmla="*/ 3559869 h 8407280"/>
              <a:gd name="connsiteX195" fmla="*/ 1408003 w 3481421"/>
              <a:gd name="connsiteY195" fmla="*/ 3398432 h 8407280"/>
              <a:gd name="connsiteX196" fmla="*/ 1508836 w 3481421"/>
              <a:gd name="connsiteY196" fmla="*/ 3680972 h 8407280"/>
              <a:gd name="connsiteX197" fmla="*/ 1734763 w 3481421"/>
              <a:gd name="connsiteY197" fmla="*/ 3709236 h 8407280"/>
              <a:gd name="connsiteX198" fmla="*/ 1964711 w 3481421"/>
              <a:gd name="connsiteY198" fmla="*/ 3680972 h 8407280"/>
              <a:gd name="connsiteX199" fmla="*/ 2037294 w 3481421"/>
              <a:gd name="connsiteY199" fmla="*/ 3757651 h 8407280"/>
              <a:gd name="connsiteX200" fmla="*/ 1775076 w 3481421"/>
              <a:gd name="connsiteY200" fmla="*/ 3878720 h 8407280"/>
              <a:gd name="connsiteX201" fmla="*/ 1706514 w 3481421"/>
              <a:gd name="connsiteY201" fmla="*/ 3878720 h 8407280"/>
              <a:gd name="connsiteX202" fmla="*/ 1436253 w 3481421"/>
              <a:gd name="connsiteY202" fmla="*/ 3757651 h 8407280"/>
              <a:gd name="connsiteX203" fmla="*/ 1508836 w 3481421"/>
              <a:gd name="connsiteY203" fmla="*/ 3680972 h 8407280"/>
              <a:gd name="connsiteX204" fmla="*/ 2021175 w 3481421"/>
              <a:gd name="connsiteY204" fmla="*/ 238116 h 8407280"/>
              <a:gd name="connsiteX205" fmla="*/ 2021175 w 3481421"/>
              <a:gd name="connsiteY205" fmla="*/ 246196 h 8407280"/>
              <a:gd name="connsiteX206" fmla="*/ 2037294 w 3481421"/>
              <a:gd name="connsiteY206" fmla="*/ 246196 h 8407280"/>
              <a:gd name="connsiteX207" fmla="*/ 2037294 w 3481421"/>
              <a:gd name="connsiteY207" fmla="*/ 238116 h 8407280"/>
              <a:gd name="connsiteX208" fmla="*/ 2021175 w 3481421"/>
              <a:gd name="connsiteY208" fmla="*/ 238116 h 8407280"/>
              <a:gd name="connsiteX209" fmla="*/ 1500794 w 3481421"/>
              <a:gd name="connsiteY209" fmla="*/ 3870640 h 8407280"/>
              <a:gd name="connsiteX210" fmla="*/ 1706547 w 3481421"/>
              <a:gd name="connsiteY210" fmla="*/ 3898904 h 8407280"/>
              <a:gd name="connsiteX211" fmla="*/ 1763012 w 3481421"/>
              <a:gd name="connsiteY211" fmla="*/ 3898904 h 8407280"/>
              <a:gd name="connsiteX212" fmla="*/ 1972753 w 3481421"/>
              <a:gd name="connsiteY212" fmla="*/ 3870640 h 8407280"/>
              <a:gd name="connsiteX213" fmla="*/ 2029251 w 3481421"/>
              <a:gd name="connsiteY213" fmla="*/ 3927168 h 8407280"/>
              <a:gd name="connsiteX214" fmla="*/ 1791228 w 3481421"/>
              <a:gd name="connsiteY214" fmla="*/ 3999790 h 8407280"/>
              <a:gd name="connsiteX215" fmla="*/ 1690362 w 3481421"/>
              <a:gd name="connsiteY215" fmla="*/ 3999790 h 8407280"/>
              <a:gd name="connsiteX216" fmla="*/ 1444295 w 3481421"/>
              <a:gd name="connsiteY216" fmla="*/ 3906951 h 8407280"/>
              <a:gd name="connsiteX217" fmla="*/ 1500794 w 3481421"/>
              <a:gd name="connsiteY217" fmla="*/ 3870640 h 8407280"/>
              <a:gd name="connsiteX218" fmla="*/ 1972753 w 3481421"/>
              <a:gd name="connsiteY218" fmla="*/ 226012 h 8407280"/>
              <a:gd name="connsiteX219" fmla="*/ 1972753 w 3481421"/>
              <a:gd name="connsiteY219" fmla="*/ 238116 h 8407280"/>
              <a:gd name="connsiteX220" fmla="*/ 2001002 w 3481421"/>
              <a:gd name="connsiteY220" fmla="*/ 238116 h 8407280"/>
              <a:gd name="connsiteX221" fmla="*/ 2001002 w 3481421"/>
              <a:gd name="connsiteY221" fmla="*/ 226012 h 8407280"/>
              <a:gd name="connsiteX222" fmla="*/ 1972753 w 3481421"/>
              <a:gd name="connsiteY222" fmla="*/ 226012 h 8407280"/>
              <a:gd name="connsiteX223" fmla="*/ 1557258 w 3481421"/>
              <a:gd name="connsiteY223" fmla="*/ 5069400 h 8407280"/>
              <a:gd name="connsiteX224" fmla="*/ 1746860 w 3481421"/>
              <a:gd name="connsiteY224" fmla="*/ 5085561 h 8407280"/>
              <a:gd name="connsiteX225" fmla="*/ 1924364 w 3481421"/>
              <a:gd name="connsiteY225" fmla="*/ 5069400 h 8407280"/>
              <a:gd name="connsiteX226" fmla="*/ 1972753 w 3481421"/>
              <a:gd name="connsiteY226" fmla="*/ 5339804 h 8407280"/>
              <a:gd name="connsiteX227" fmla="*/ 1972753 w 3481421"/>
              <a:gd name="connsiteY227" fmla="*/ 5359988 h 8407280"/>
              <a:gd name="connsiteX228" fmla="*/ 1980829 w 3481421"/>
              <a:gd name="connsiteY228" fmla="*/ 5368068 h 8407280"/>
              <a:gd name="connsiteX229" fmla="*/ 1972753 w 3481421"/>
              <a:gd name="connsiteY229" fmla="*/ 5380171 h 8407280"/>
              <a:gd name="connsiteX230" fmla="*/ 1980829 w 3481421"/>
              <a:gd name="connsiteY230" fmla="*/ 5493194 h 8407280"/>
              <a:gd name="connsiteX231" fmla="*/ 1980829 w 3481421"/>
              <a:gd name="connsiteY231" fmla="*/ 5501241 h 8407280"/>
              <a:gd name="connsiteX232" fmla="*/ 1972753 w 3481421"/>
              <a:gd name="connsiteY232" fmla="*/ 5586000 h 8407280"/>
              <a:gd name="connsiteX233" fmla="*/ 1980829 w 3481421"/>
              <a:gd name="connsiteY233" fmla="*/ 5598103 h 8407280"/>
              <a:gd name="connsiteX234" fmla="*/ 1972753 w 3481421"/>
              <a:gd name="connsiteY234" fmla="*/ 5662678 h 8407280"/>
              <a:gd name="connsiteX235" fmla="*/ 1972753 w 3481421"/>
              <a:gd name="connsiteY235" fmla="*/ 5775701 h 8407280"/>
              <a:gd name="connsiteX236" fmla="*/ 1964711 w 3481421"/>
              <a:gd name="connsiteY236" fmla="*/ 5783782 h 8407280"/>
              <a:gd name="connsiteX237" fmla="*/ 1972753 w 3481421"/>
              <a:gd name="connsiteY237" fmla="*/ 5795885 h 8407280"/>
              <a:gd name="connsiteX238" fmla="*/ 1952580 w 3481421"/>
              <a:gd name="connsiteY238" fmla="*/ 5916955 h 8407280"/>
              <a:gd name="connsiteX239" fmla="*/ 1964677 w 3481421"/>
              <a:gd name="connsiteY239" fmla="*/ 5916955 h 8407280"/>
              <a:gd name="connsiteX240" fmla="*/ 1908179 w 3481421"/>
              <a:gd name="connsiteY240" fmla="*/ 6114736 h 8407280"/>
              <a:gd name="connsiteX241" fmla="*/ 1734729 w 3481421"/>
              <a:gd name="connsiteY241" fmla="*/ 6134920 h 8407280"/>
              <a:gd name="connsiteX242" fmla="*/ 1529009 w 3481421"/>
              <a:gd name="connsiteY242" fmla="*/ 6066322 h 8407280"/>
              <a:gd name="connsiteX243" fmla="*/ 1492718 w 3481421"/>
              <a:gd name="connsiteY243" fmla="*/ 5481057 h 8407280"/>
              <a:gd name="connsiteX244" fmla="*/ 1557258 w 3481421"/>
              <a:gd name="connsiteY244" fmla="*/ 5069400 h 8407280"/>
              <a:gd name="connsiteX245" fmla="*/ 1549216 w 3481421"/>
              <a:gd name="connsiteY245" fmla="*/ 4936194 h 8407280"/>
              <a:gd name="connsiteX246" fmla="*/ 1734796 w 3481421"/>
              <a:gd name="connsiteY246" fmla="*/ 4964458 h 8407280"/>
              <a:gd name="connsiteX247" fmla="*/ 1916322 w 3481421"/>
              <a:gd name="connsiteY247" fmla="*/ 4936194 h 8407280"/>
              <a:gd name="connsiteX248" fmla="*/ 1972786 w 3481421"/>
              <a:gd name="connsiteY248" fmla="*/ 5000768 h 8407280"/>
              <a:gd name="connsiteX249" fmla="*/ 1734796 w 3481421"/>
              <a:gd name="connsiteY249" fmla="*/ 5077481 h 8407280"/>
              <a:gd name="connsiteX250" fmla="*/ 1500827 w 3481421"/>
              <a:gd name="connsiteY250" fmla="*/ 5000768 h 8407280"/>
              <a:gd name="connsiteX251" fmla="*/ 1500827 w 3481421"/>
              <a:gd name="connsiteY251" fmla="*/ 4984641 h 8407280"/>
              <a:gd name="connsiteX252" fmla="*/ 1549216 w 3481421"/>
              <a:gd name="connsiteY252" fmla="*/ 4936194 h 8407280"/>
              <a:gd name="connsiteX253" fmla="*/ 1549216 w 3481421"/>
              <a:gd name="connsiteY253" fmla="*/ 6122816 h 8407280"/>
              <a:gd name="connsiteX254" fmla="*/ 1734796 w 3481421"/>
              <a:gd name="connsiteY254" fmla="*/ 6151081 h 8407280"/>
              <a:gd name="connsiteX255" fmla="*/ 1936495 w 3481421"/>
              <a:gd name="connsiteY255" fmla="*/ 6122816 h 8407280"/>
              <a:gd name="connsiteX256" fmla="*/ 1952613 w 3481421"/>
              <a:gd name="connsiteY256" fmla="*/ 6151081 h 8407280"/>
              <a:gd name="connsiteX257" fmla="*/ 1952613 w 3481421"/>
              <a:gd name="connsiteY257" fmla="*/ 6171265 h 8407280"/>
              <a:gd name="connsiteX258" fmla="*/ 1734796 w 3481421"/>
              <a:gd name="connsiteY258" fmla="*/ 6235840 h 8407280"/>
              <a:gd name="connsiteX259" fmla="*/ 1521000 w 3481421"/>
              <a:gd name="connsiteY259" fmla="*/ 6171265 h 8407280"/>
              <a:gd name="connsiteX260" fmla="*/ 1521000 w 3481421"/>
              <a:gd name="connsiteY260" fmla="*/ 6151081 h 8407280"/>
              <a:gd name="connsiteX261" fmla="*/ 1549216 w 3481421"/>
              <a:gd name="connsiteY261" fmla="*/ 6122816 h 8407280"/>
              <a:gd name="connsiteX262" fmla="*/ 1924364 w 3481421"/>
              <a:gd name="connsiteY262" fmla="*/ 217965 h 8407280"/>
              <a:gd name="connsiteX263" fmla="*/ 1924364 w 3481421"/>
              <a:gd name="connsiteY263" fmla="*/ 226046 h 8407280"/>
              <a:gd name="connsiteX264" fmla="*/ 1952613 w 3481421"/>
              <a:gd name="connsiteY264" fmla="*/ 226046 h 8407280"/>
              <a:gd name="connsiteX265" fmla="*/ 1952613 w 3481421"/>
              <a:gd name="connsiteY265" fmla="*/ 217965 h 8407280"/>
              <a:gd name="connsiteX266" fmla="*/ 1924364 w 3481421"/>
              <a:gd name="connsiteY266" fmla="*/ 217965 h 8407280"/>
              <a:gd name="connsiteX267" fmla="*/ 1557258 w 3481421"/>
              <a:gd name="connsiteY267" fmla="*/ 6227759 h 8407280"/>
              <a:gd name="connsiteX268" fmla="*/ 1734763 w 3481421"/>
              <a:gd name="connsiteY268" fmla="*/ 6247943 h 8407280"/>
              <a:gd name="connsiteX269" fmla="*/ 1916288 w 3481421"/>
              <a:gd name="connsiteY269" fmla="*/ 6227759 h 8407280"/>
              <a:gd name="connsiteX270" fmla="*/ 1916288 w 3481421"/>
              <a:gd name="connsiteY270" fmla="*/ 8391119 h 8407280"/>
              <a:gd name="connsiteX271" fmla="*/ 1803325 w 3481421"/>
              <a:gd name="connsiteY271" fmla="*/ 8407280 h 8407280"/>
              <a:gd name="connsiteX272" fmla="*/ 1670222 w 3481421"/>
              <a:gd name="connsiteY272" fmla="*/ 8407280 h 8407280"/>
              <a:gd name="connsiteX273" fmla="*/ 1557258 w 3481421"/>
              <a:gd name="connsiteY273" fmla="*/ 8391119 h 8407280"/>
              <a:gd name="connsiteX274" fmla="*/ 1557258 w 3481421"/>
              <a:gd name="connsiteY274" fmla="*/ 6227759 h 8407280"/>
              <a:gd name="connsiteX275" fmla="*/ 1839650 w 3481421"/>
              <a:gd name="connsiteY275" fmla="*/ 209885 h 8407280"/>
              <a:gd name="connsiteX276" fmla="*/ 1839650 w 3481421"/>
              <a:gd name="connsiteY276" fmla="*/ 217965 h 8407280"/>
              <a:gd name="connsiteX277" fmla="*/ 1896115 w 3481421"/>
              <a:gd name="connsiteY277" fmla="*/ 217965 h 8407280"/>
              <a:gd name="connsiteX278" fmla="*/ 1896115 w 3481421"/>
              <a:gd name="connsiteY278" fmla="*/ 209885 h 8407280"/>
              <a:gd name="connsiteX279" fmla="*/ 1839650 w 3481421"/>
              <a:gd name="connsiteY279" fmla="*/ 209885 h 8407280"/>
              <a:gd name="connsiteX280" fmla="*/ 1831574 w 3481421"/>
              <a:gd name="connsiteY280" fmla="*/ 113023 h 8407280"/>
              <a:gd name="connsiteX281" fmla="*/ 1831574 w 3481421"/>
              <a:gd name="connsiteY281" fmla="*/ 121103 h 8407280"/>
              <a:gd name="connsiteX282" fmla="*/ 1859823 w 3481421"/>
              <a:gd name="connsiteY282" fmla="*/ 121103 h 8407280"/>
              <a:gd name="connsiteX283" fmla="*/ 1859823 w 3481421"/>
              <a:gd name="connsiteY283" fmla="*/ 113023 h 8407280"/>
              <a:gd name="connsiteX284" fmla="*/ 1831574 w 3481421"/>
              <a:gd name="connsiteY284" fmla="*/ 113023 h 8407280"/>
              <a:gd name="connsiteX285" fmla="*/ 1698471 w 3481421"/>
              <a:gd name="connsiteY285" fmla="*/ 197782 h 8407280"/>
              <a:gd name="connsiteX286" fmla="*/ 1698471 w 3481421"/>
              <a:gd name="connsiteY286" fmla="*/ 209885 h 8407280"/>
              <a:gd name="connsiteX287" fmla="*/ 1783185 w 3481421"/>
              <a:gd name="connsiteY287" fmla="*/ 209885 h 8407280"/>
              <a:gd name="connsiteX288" fmla="*/ 1783185 w 3481421"/>
              <a:gd name="connsiteY288" fmla="*/ 197782 h 8407280"/>
              <a:gd name="connsiteX289" fmla="*/ 1698471 w 3481421"/>
              <a:gd name="connsiteY289" fmla="*/ 197782 h 8407280"/>
              <a:gd name="connsiteX290" fmla="*/ 1706514 w 3481421"/>
              <a:gd name="connsiteY290" fmla="*/ 104943 h 8407280"/>
              <a:gd name="connsiteX291" fmla="*/ 1706514 w 3481421"/>
              <a:gd name="connsiteY291" fmla="*/ 113023 h 8407280"/>
              <a:gd name="connsiteX292" fmla="*/ 1775076 w 3481421"/>
              <a:gd name="connsiteY292" fmla="*/ 113023 h 8407280"/>
              <a:gd name="connsiteX293" fmla="*/ 1775076 w 3481421"/>
              <a:gd name="connsiteY293" fmla="*/ 104943 h 8407280"/>
              <a:gd name="connsiteX294" fmla="*/ 1706514 w 3481421"/>
              <a:gd name="connsiteY294" fmla="*/ 104943 h 8407280"/>
              <a:gd name="connsiteX295" fmla="*/ 1621833 w 3481421"/>
              <a:gd name="connsiteY295" fmla="*/ 113023 h 8407280"/>
              <a:gd name="connsiteX296" fmla="*/ 1621833 w 3481421"/>
              <a:gd name="connsiteY296" fmla="*/ 121103 h 8407280"/>
              <a:gd name="connsiteX297" fmla="*/ 1650082 w 3481421"/>
              <a:gd name="connsiteY297" fmla="*/ 121103 h 8407280"/>
              <a:gd name="connsiteX298" fmla="*/ 1650082 w 3481421"/>
              <a:gd name="connsiteY298" fmla="*/ 113023 h 8407280"/>
              <a:gd name="connsiteX299" fmla="*/ 1621833 w 3481421"/>
              <a:gd name="connsiteY299" fmla="*/ 113023 h 8407280"/>
              <a:gd name="connsiteX300" fmla="*/ 1585508 w 3481421"/>
              <a:gd name="connsiteY300" fmla="*/ 209885 h 8407280"/>
              <a:gd name="connsiteX301" fmla="*/ 1585508 w 3481421"/>
              <a:gd name="connsiteY301" fmla="*/ 217965 h 8407280"/>
              <a:gd name="connsiteX302" fmla="*/ 1633896 w 3481421"/>
              <a:gd name="connsiteY302" fmla="*/ 217965 h 8407280"/>
              <a:gd name="connsiteX303" fmla="*/ 1633896 w 3481421"/>
              <a:gd name="connsiteY303" fmla="*/ 209885 h 8407280"/>
              <a:gd name="connsiteX304" fmla="*/ 1585508 w 3481421"/>
              <a:gd name="connsiteY304" fmla="*/ 209885 h 8407280"/>
              <a:gd name="connsiteX305" fmla="*/ 1529043 w 3481421"/>
              <a:gd name="connsiteY305" fmla="*/ 217965 h 8407280"/>
              <a:gd name="connsiteX306" fmla="*/ 1529043 w 3481421"/>
              <a:gd name="connsiteY306" fmla="*/ 226046 h 8407280"/>
              <a:gd name="connsiteX307" fmla="*/ 1557292 w 3481421"/>
              <a:gd name="connsiteY307" fmla="*/ 226046 h 8407280"/>
              <a:gd name="connsiteX308" fmla="*/ 1557292 w 3481421"/>
              <a:gd name="connsiteY308" fmla="*/ 217965 h 8407280"/>
              <a:gd name="connsiteX309" fmla="*/ 1529043 w 3481421"/>
              <a:gd name="connsiteY309" fmla="*/ 217965 h 8407280"/>
              <a:gd name="connsiteX310" fmla="*/ 1480620 w 3481421"/>
              <a:gd name="connsiteY310" fmla="*/ 226012 h 8407280"/>
              <a:gd name="connsiteX311" fmla="*/ 1480620 w 3481421"/>
              <a:gd name="connsiteY311" fmla="*/ 238116 h 8407280"/>
              <a:gd name="connsiteX312" fmla="*/ 1508869 w 3481421"/>
              <a:gd name="connsiteY312" fmla="*/ 238116 h 8407280"/>
              <a:gd name="connsiteX313" fmla="*/ 1508869 w 3481421"/>
              <a:gd name="connsiteY313" fmla="*/ 226012 h 8407280"/>
              <a:gd name="connsiteX314" fmla="*/ 1480620 w 3481421"/>
              <a:gd name="connsiteY314" fmla="*/ 226012 h 8407280"/>
              <a:gd name="connsiteX315" fmla="*/ 1444295 w 3481421"/>
              <a:gd name="connsiteY315" fmla="*/ 238116 h 8407280"/>
              <a:gd name="connsiteX316" fmla="*/ 1444295 w 3481421"/>
              <a:gd name="connsiteY316" fmla="*/ 246196 h 8407280"/>
              <a:gd name="connsiteX317" fmla="*/ 1464468 w 3481421"/>
              <a:gd name="connsiteY317" fmla="*/ 246196 h 8407280"/>
              <a:gd name="connsiteX318" fmla="*/ 1464468 w 3481421"/>
              <a:gd name="connsiteY318" fmla="*/ 238116 h 8407280"/>
              <a:gd name="connsiteX319" fmla="*/ 1444295 w 3481421"/>
              <a:gd name="connsiteY319" fmla="*/ 238116 h 8407280"/>
              <a:gd name="connsiteX320" fmla="*/ 1190186 w 3481421"/>
              <a:gd name="connsiteY320" fmla="*/ 3039213 h 8407280"/>
              <a:gd name="connsiteX321" fmla="*/ 1359615 w 3481421"/>
              <a:gd name="connsiteY321" fmla="*/ 3236994 h 8407280"/>
              <a:gd name="connsiteX322" fmla="*/ 1367691 w 3481421"/>
              <a:gd name="connsiteY322" fmla="*/ 3236994 h 8407280"/>
              <a:gd name="connsiteX323" fmla="*/ 1367691 w 3481421"/>
              <a:gd name="connsiteY323" fmla="*/ 3216811 h 8407280"/>
              <a:gd name="connsiteX324" fmla="*/ 1359615 w 3481421"/>
              <a:gd name="connsiteY324" fmla="*/ 3180500 h 8407280"/>
              <a:gd name="connsiteX325" fmla="*/ 1436286 w 3481421"/>
              <a:gd name="connsiteY325" fmla="*/ 2990798 h 8407280"/>
              <a:gd name="connsiteX326" fmla="*/ 1190186 w 3481421"/>
              <a:gd name="connsiteY326" fmla="*/ 3039213 h 840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Lst>
            <a:rect l="l" t="t" r="r" b="b"/>
            <a:pathLst>
              <a:path w="3481421" h="8407280">
                <a:moveTo>
                  <a:pt x="1754936" y="0"/>
                </a:moveTo>
                <a:cubicBezTo>
                  <a:pt x="1843705" y="16127"/>
                  <a:pt x="1888039" y="51130"/>
                  <a:pt x="1888039" y="104943"/>
                </a:cubicBezTo>
                <a:lnTo>
                  <a:pt x="1888039" y="133207"/>
                </a:lnTo>
                <a:cubicBezTo>
                  <a:pt x="1952580" y="133207"/>
                  <a:pt x="2009045" y="168210"/>
                  <a:pt x="2057467" y="238149"/>
                </a:cubicBezTo>
                <a:lnTo>
                  <a:pt x="2049391" y="254310"/>
                </a:lnTo>
                <a:cubicBezTo>
                  <a:pt x="2248442" y="310805"/>
                  <a:pt x="2385600" y="399620"/>
                  <a:pt x="2460864" y="520690"/>
                </a:cubicBezTo>
                <a:cubicBezTo>
                  <a:pt x="2525405" y="609472"/>
                  <a:pt x="2557676" y="703686"/>
                  <a:pt x="2557676" y="803197"/>
                </a:cubicBezTo>
                <a:lnTo>
                  <a:pt x="2557676" y="819357"/>
                </a:lnTo>
                <a:lnTo>
                  <a:pt x="2614141" y="811277"/>
                </a:lnTo>
                <a:cubicBezTo>
                  <a:pt x="3036404" y="811277"/>
                  <a:pt x="3313401" y="1022537"/>
                  <a:pt x="3445130" y="1444956"/>
                </a:cubicBezTo>
                <a:lnTo>
                  <a:pt x="3481422" y="1662888"/>
                </a:lnTo>
                <a:lnTo>
                  <a:pt x="3473379" y="1662888"/>
                </a:lnTo>
                <a:lnTo>
                  <a:pt x="3481422" y="1679049"/>
                </a:lnTo>
                <a:lnTo>
                  <a:pt x="3481422" y="1840486"/>
                </a:lnTo>
                <a:cubicBezTo>
                  <a:pt x="3481422" y="2192966"/>
                  <a:pt x="3298589" y="2532001"/>
                  <a:pt x="2932790" y="2857592"/>
                </a:cubicBezTo>
                <a:cubicBezTo>
                  <a:pt x="2827903" y="2927531"/>
                  <a:pt x="2665210" y="3025735"/>
                  <a:pt x="2444679" y="3152236"/>
                </a:cubicBezTo>
                <a:cubicBezTo>
                  <a:pt x="2393609" y="3208730"/>
                  <a:pt x="2368041" y="3262543"/>
                  <a:pt x="2368041" y="3313673"/>
                </a:cubicBezTo>
                <a:cubicBezTo>
                  <a:pt x="2368041" y="3351325"/>
                  <a:pt x="2386874" y="3370168"/>
                  <a:pt x="2424506" y="3370168"/>
                </a:cubicBezTo>
                <a:lnTo>
                  <a:pt x="2416430" y="3349984"/>
                </a:lnTo>
                <a:lnTo>
                  <a:pt x="2416430" y="3313673"/>
                </a:lnTo>
                <a:cubicBezTo>
                  <a:pt x="2416430" y="3257178"/>
                  <a:pt x="2456776" y="3224891"/>
                  <a:pt x="2537436" y="3216811"/>
                </a:cubicBezTo>
                <a:cubicBezTo>
                  <a:pt x="2631599" y="3230255"/>
                  <a:pt x="2678648" y="3271931"/>
                  <a:pt x="2678648" y="3341937"/>
                </a:cubicBezTo>
                <a:lnTo>
                  <a:pt x="2678648" y="3358098"/>
                </a:lnTo>
                <a:cubicBezTo>
                  <a:pt x="2678648" y="3449562"/>
                  <a:pt x="2628919" y="3526240"/>
                  <a:pt x="2529393" y="3588167"/>
                </a:cubicBezTo>
                <a:cubicBezTo>
                  <a:pt x="2486399" y="3606976"/>
                  <a:pt x="2444679" y="3616431"/>
                  <a:pt x="2404333" y="3616431"/>
                </a:cubicBezTo>
                <a:cubicBezTo>
                  <a:pt x="2248409" y="3616431"/>
                  <a:pt x="2144829" y="3534321"/>
                  <a:pt x="2093725" y="3370235"/>
                </a:cubicBezTo>
                <a:lnTo>
                  <a:pt x="2085649" y="3321820"/>
                </a:lnTo>
                <a:lnTo>
                  <a:pt x="2093725" y="3301636"/>
                </a:lnTo>
                <a:lnTo>
                  <a:pt x="2093725" y="3293556"/>
                </a:lnTo>
                <a:lnTo>
                  <a:pt x="2085649" y="3293556"/>
                </a:lnTo>
                <a:cubicBezTo>
                  <a:pt x="2007671" y="3425355"/>
                  <a:pt x="1894707" y="3491338"/>
                  <a:pt x="1746793" y="3491338"/>
                </a:cubicBezTo>
                <a:cubicBezTo>
                  <a:pt x="1601559" y="3491338"/>
                  <a:pt x="1481927" y="3428071"/>
                  <a:pt x="1387763" y="3301636"/>
                </a:cubicBezTo>
                <a:cubicBezTo>
                  <a:pt x="1387763" y="3484599"/>
                  <a:pt x="1280229" y="3589541"/>
                  <a:pt x="1065025" y="3616464"/>
                </a:cubicBezTo>
                <a:cubicBezTo>
                  <a:pt x="890235" y="3584177"/>
                  <a:pt x="802807" y="3502067"/>
                  <a:pt x="802807" y="3370268"/>
                </a:cubicBezTo>
                <a:lnTo>
                  <a:pt x="802807" y="3329901"/>
                </a:lnTo>
                <a:cubicBezTo>
                  <a:pt x="802807" y="3267974"/>
                  <a:pt x="847175" y="3230322"/>
                  <a:pt x="935910" y="3216877"/>
                </a:cubicBezTo>
                <a:lnTo>
                  <a:pt x="943986" y="3216877"/>
                </a:lnTo>
                <a:cubicBezTo>
                  <a:pt x="1024679" y="3224958"/>
                  <a:pt x="1064992" y="3259894"/>
                  <a:pt x="1064992" y="3321820"/>
                </a:cubicBezTo>
                <a:lnTo>
                  <a:pt x="1056949" y="3370235"/>
                </a:lnTo>
                <a:lnTo>
                  <a:pt x="1064992" y="3370235"/>
                </a:lnTo>
                <a:cubicBezTo>
                  <a:pt x="1097262" y="3356757"/>
                  <a:pt x="1113414" y="3337947"/>
                  <a:pt x="1113414" y="3313740"/>
                </a:cubicBezTo>
                <a:cubicBezTo>
                  <a:pt x="1113414" y="3203366"/>
                  <a:pt x="984332" y="3093092"/>
                  <a:pt x="726135" y="2982785"/>
                </a:cubicBezTo>
                <a:cubicBezTo>
                  <a:pt x="607810" y="2910130"/>
                  <a:pt x="473367" y="2797107"/>
                  <a:pt x="322738" y="2643750"/>
                </a:cubicBezTo>
                <a:cubicBezTo>
                  <a:pt x="107602" y="2371938"/>
                  <a:pt x="0" y="2106933"/>
                  <a:pt x="0" y="1848633"/>
                </a:cubicBezTo>
                <a:lnTo>
                  <a:pt x="0" y="1747714"/>
                </a:lnTo>
                <a:cubicBezTo>
                  <a:pt x="0" y="1333375"/>
                  <a:pt x="166781" y="1044129"/>
                  <a:pt x="500209" y="879942"/>
                </a:cubicBezTo>
                <a:cubicBezTo>
                  <a:pt x="618601" y="834210"/>
                  <a:pt x="744968" y="811311"/>
                  <a:pt x="879412" y="811311"/>
                </a:cubicBezTo>
                <a:cubicBezTo>
                  <a:pt x="890202" y="816742"/>
                  <a:pt x="902299" y="819391"/>
                  <a:pt x="915703" y="819391"/>
                </a:cubicBezTo>
                <a:cubicBezTo>
                  <a:pt x="915703" y="561091"/>
                  <a:pt x="1085132" y="370049"/>
                  <a:pt x="1423988" y="246263"/>
                </a:cubicBezTo>
                <a:cubicBezTo>
                  <a:pt x="1423988" y="192484"/>
                  <a:pt x="1480453" y="154832"/>
                  <a:pt x="1593416" y="133240"/>
                </a:cubicBezTo>
                <a:lnTo>
                  <a:pt x="1593416" y="76679"/>
                </a:lnTo>
                <a:cubicBezTo>
                  <a:pt x="1620492" y="25615"/>
                  <a:pt x="1674243" y="0"/>
                  <a:pt x="1754936" y="0"/>
                </a:cubicBezTo>
                <a:close/>
                <a:moveTo>
                  <a:pt x="2065543" y="7709026"/>
                </a:moveTo>
                <a:lnTo>
                  <a:pt x="2142215" y="7709026"/>
                </a:lnTo>
                <a:lnTo>
                  <a:pt x="2142215" y="7898728"/>
                </a:lnTo>
                <a:lnTo>
                  <a:pt x="2275318" y="7898728"/>
                </a:lnTo>
                <a:lnTo>
                  <a:pt x="2275318" y="7709026"/>
                </a:lnTo>
                <a:lnTo>
                  <a:pt x="2735214" y="7709026"/>
                </a:lnTo>
                <a:lnTo>
                  <a:pt x="2735214" y="8068245"/>
                </a:lnTo>
                <a:lnTo>
                  <a:pt x="3122492" y="8068245"/>
                </a:lnTo>
                <a:lnTo>
                  <a:pt x="3122492" y="7906774"/>
                </a:lnTo>
                <a:lnTo>
                  <a:pt x="2860274" y="7906774"/>
                </a:lnTo>
                <a:lnTo>
                  <a:pt x="2860274" y="7709026"/>
                </a:lnTo>
                <a:lnTo>
                  <a:pt x="3332267" y="7709026"/>
                </a:lnTo>
                <a:lnTo>
                  <a:pt x="3332267" y="8334625"/>
                </a:lnTo>
                <a:lnTo>
                  <a:pt x="2529527" y="8334625"/>
                </a:lnTo>
                <a:lnTo>
                  <a:pt x="2529527" y="7991567"/>
                </a:lnTo>
                <a:lnTo>
                  <a:pt x="2404467" y="7991567"/>
                </a:lnTo>
                <a:lnTo>
                  <a:pt x="2404467" y="8334625"/>
                </a:lnTo>
                <a:lnTo>
                  <a:pt x="1944537" y="8334625"/>
                </a:lnTo>
                <a:lnTo>
                  <a:pt x="1944537" y="7918912"/>
                </a:lnTo>
                <a:cubicBezTo>
                  <a:pt x="1947252" y="7905434"/>
                  <a:pt x="1953987" y="7898728"/>
                  <a:pt x="1964711" y="7898728"/>
                </a:cubicBezTo>
                <a:lnTo>
                  <a:pt x="2065543" y="7898728"/>
                </a:lnTo>
                <a:lnTo>
                  <a:pt x="2065543" y="7709026"/>
                </a:lnTo>
                <a:close/>
                <a:moveTo>
                  <a:pt x="1944537" y="6946197"/>
                </a:moveTo>
                <a:lnTo>
                  <a:pt x="2404433" y="6946197"/>
                </a:lnTo>
                <a:lnTo>
                  <a:pt x="2404433" y="7285233"/>
                </a:lnTo>
                <a:lnTo>
                  <a:pt x="2529494" y="7285233"/>
                </a:lnTo>
                <a:lnTo>
                  <a:pt x="2529494" y="6946197"/>
                </a:lnTo>
                <a:lnTo>
                  <a:pt x="3332234" y="6946197"/>
                </a:lnTo>
                <a:lnTo>
                  <a:pt x="3332234" y="7567772"/>
                </a:lnTo>
                <a:lnTo>
                  <a:pt x="2860241" y="7567772"/>
                </a:lnTo>
                <a:lnTo>
                  <a:pt x="2860241" y="7369991"/>
                </a:lnTo>
                <a:lnTo>
                  <a:pt x="3122459" y="7369991"/>
                </a:lnTo>
                <a:lnTo>
                  <a:pt x="3122459" y="7208554"/>
                </a:lnTo>
                <a:lnTo>
                  <a:pt x="2735180" y="7208554"/>
                </a:lnTo>
                <a:lnTo>
                  <a:pt x="2735180" y="7567772"/>
                </a:lnTo>
                <a:lnTo>
                  <a:pt x="2275318" y="7567772"/>
                </a:lnTo>
                <a:lnTo>
                  <a:pt x="2275318" y="7378071"/>
                </a:lnTo>
                <a:lnTo>
                  <a:pt x="2142215" y="7378071"/>
                </a:lnTo>
                <a:lnTo>
                  <a:pt x="2142215" y="7567772"/>
                </a:lnTo>
                <a:lnTo>
                  <a:pt x="2065543" y="7567772"/>
                </a:lnTo>
                <a:lnTo>
                  <a:pt x="2065543" y="7378071"/>
                </a:lnTo>
                <a:lnTo>
                  <a:pt x="1944537" y="7378071"/>
                </a:lnTo>
                <a:lnTo>
                  <a:pt x="1944537" y="6946197"/>
                </a:lnTo>
                <a:close/>
                <a:moveTo>
                  <a:pt x="1282943" y="774933"/>
                </a:moveTo>
                <a:cubicBezTo>
                  <a:pt x="1282943" y="836859"/>
                  <a:pt x="1320642" y="867772"/>
                  <a:pt x="1395906" y="867772"/>
                </a:cubicBezTo>
                <a:cubicBezTo>
                  <a:pt x="1452371" y="867772"/>
                  <a:pt x="1480620" y="893387"/>
                  <a:pt x="1480620" y="944484"/>
                </a:cubicBezTo>
                <a:lnTo>
                  <a:pt x="1480620" y="972748"/>
                </a:lnTo>
                <a:cubicBezTo>
                  <a:pt x="1480620" y="1048119"/>
                  <a:pt x="1421508" y="1085771"/>
                  <a:pt x="1303116" y="1085771"/>
                </a:cubicBezTo>
                <a:cubicBezTo>
                  <a:pt x="1265484" y="1085771"/>
                  <a:pt x="1225138" y="1076383"/>
                  <a:pt x="1182110" y="1057507"/>
                </a:cubicBezTo>
                <a:lnTo>
                  <a:pt x="1182110" y="1065587"/>
                </a:lnTo>
                <a:cubicBezTo>
                  <a:pt x="1260156" y="1151720"/>
                  <a:pt x="1303116" y="1240536"/>
                  <a:pt x="1311192" y="1331967"/>
                </a:cubicBezTo>
                <a:lnTo>
                  <a:pt x="1311192" y="1388495"/>
                </a:lnTo>
                <a:cubicBezTo>
                  <a:pt x="1311192" y="1568775"/>
                  <a:pt x="1219810" y="1700607"/>
                  <a:pt x="1036877" y="1784025"/>
                </a:cubicBezTo>
                <a:lnTo>
                  <a:pt x="944086" y="1804209"/>
                </a:lnTo>
                <a:cubicBezTo>
                  <a:pt x="761254" y="1804209"/>
                  <a:pt x="669771" y="1724814"/>
                  <a:pt x="669771" y="1566093"/>
                </a:cubicBezTo>
                <a:cubicBezTo>
                  <a:pt x="696680" y="1477277"/>
                  <a:pt x="753145" y="1432886"/>
                  <a:pt x="839199" y="1432886"/>
                </a:cubicBezTo>
                <a:lnTo>
                  <a:pt x="895664" y="1432886"/>
                </a:lnTo>
                <a:cubicBezTo>
                  <a:pt x="965634" y="1432886"/>
                  <a:pt x="1010001" y="1465174"/>
                  <a:pt x="1028801" y="1529749"/>
                </a:cubicBezTo>
                <a:lnTo>
                  <a:pt x="1036843" y="1529749"/>
                </a:lnTo>
                <a:lnTo>
                  <a:pt x="1036843" y="1509565"/>
                </a:lnTo>
                <a:cubicBezTo>
                  <a:pt x="1015363" y="1428829"/>
                  <a:pt x="962919" y="1388495"/>
                  <a:pt x="879512" y="1388495"/>
                </a:cubicBezTo>
                <a:cubicBezTo>
                  <a:pt x="640181" y="1388495"/>
                  <a:pt x="501717" y="1539203"/>
                  <a:pt x="464017" y="1840520"/>
                </a:cubicBezTo>
                <a:cubicBezTo>
                  <a:pt x="464017" y="1845884"/>
                  <a:pt x="466732" y="1848600"/>
                  <a:pt x="472060" y="1848600"/>
                </a:cubicBezTo>
                <a:lnTo>
                  <a:pt x="464017" y="1897014"/>
                </a:lnTo>
                <a:lnTo>
                  <a:pt x="464017" y="1981773"/>
                </a:lnTo>
                <a:lnTo>
                  <a:pt x="472060" y="2001957"/>
                </a:lnTo>
                <a:lnTo>
                  <a:pt x="464017" y="2001957"/>
                </a:lnTo>
                <a:cubicBezTo>
                  <a:pt x="480136" y="2160678"/>
                  <a:pt x="552753" y="2332912"/>
                  <a:pt x="681835" y="2518590"/>
                </a:cubicBezTo>
                <a:cubicBezTo>
                  <a:pt x="897038" y="2776890"/>
                  <a:pt x="1069114" y="2906039"/>
                  <a:pt x="1198195" y="2906039"/>
                </a:cubicBezTo>
                <a:lnTo>
                  <a:pt x="1226445" y="2906039"/>
                </a:lnTo>
                <a:cubicBezTo>
                  <a:pt x="1290985" y="2906039"/>
                  <a:pt x="1342122" y="2880424"/>
                  <a:pt x="1379721" y="2829361"/>
                </a:cubicBezTo>
                <a:cubicBezTo>
                  <a:pt x="1304456" y="2829361"/>
                  <a:pt x="1266757" y="2801097"/>
                  <a:pt x="1266757" y="2744602"/>
                </a:cubicBezTo>
                <a:cubicBezTo>
                  <a:pt x="1266757" y="2685392"/>
                  <a:pt x="1316554" y="2645024"/>
                  <a:pt x="1416012" y="2623532"/>
                </a:cubicBezTo>
                <a:cubicBezTo>
                  <a:pt x="1528976" y="2639693"/>
                  <a:pt x="1585441" y="2693472"/>
                  <a:pt x="1585441" y="2784970"/>
                </a:cubicBezTo>
                <a:cubicBezTo>
                  <a:pt x="1585441" y="2822622"/>
                  <a:pt x="1566641" y="2869729"/>
                  <a:pt x="1528976" y="2926257"/>
                </a:cubicBezTo>
                <a:cubicBezTo>
                  <a:pt x="1593517" y="2891253"/>
                  <a:pt x="1666134" y="2872377"/>
                  <a:pt x="1746793" y="2869729"/>
                </a:cubicBezTo>
                <a:cubicBezTo>
                  <a:pt x="1814048" y="2872377"/>
                  <a:pt x="1882644" y="2891253"/>
                  <a:pt x="1952513" y="2926257"/>
                </a:cubicBezTo>
                <a:lnTo>
                  <a:pt x="1952513" y="2918177"/>
                </a:lnTo>
                <a:cubicBezTo>
                  <a:pt x="1931033" y="2918177"/>
                  <a:pt x="1912166" y="2873786"/>
                  <a:pt x="1896048" y="2784970"/>
                </a:cubicBezTo>
                <a:lnTo>
                  <a:pt x="1896048" y="2764786"/>
                </a:lnTo>
                <a:cubicBezTo>
                  <a:pt x="1917595" y="2670572"/>
                  <a:pt x="1978115" y="2623532"/>
                  <a:pt x="2077573" y="2623532"/>
                </a:cubicBezTo>
                <a:cubicBezTo>
                  <a:pt x="2163661" y="2645024"/>
                  <a:pt x="2206655" y="2685392"/>
                  <a:pt x="2206655" y="2744602"/>
                </a:cubicBezTo>
                <a:lnTo>
                  <a:pt x="2206655" y="2756706"/>
                </a:lnTo>
                <a:cubicBezTo>
                  <a:pt x="2206655" y="2805120"/>
                  <a:pt x="2173044" y="2829361"/>
                  <a:pt x="2105789" y="2829361"/>
                </a:cubicBezTo>
                <a:cubicBezTo>
                  <a:pt x="2132698" y="2880458"/>
                  <a:pt x="2189163" y="2906039"/>
                  <a:pt x="2275217" y="2906039"/>
                </a:cubicBezTo>
                <a:cubicBezTo>
                  <a:pt x="2444645" y="2906039"/>
                  <a:pt x="2649059" y="2733840"/>
                  <a:pt x="2888389" y="2389440"/>
                </a:cubicBezTo>
                <a:cubicBezTo>
                  <a:pt x="2969082" y="2233367"/>
                  <a:pt x="3009395" y="2090739"/>
                  <a:pt x="3009395" y="1961589"/>
                </a:cubicBezTo>
                <a:lnTo>
                  <a:pt x="3009395" y="1868750"/>
                </a:lnTo>
                <a:cubicBezTo>
                  <a:pt x="3009395" y="1696550"/>
                  <a:pt x="2952930" y="1557979"/>
                  <a:pt x="2839967" y="1453036"/>
                </a:cubicBezTo>
                <a:cubicBezTo>
                  <a:pt x="2764703" y="1410020"/>
                  <a:pt x="2679989" y="1388461"/>
                  <a:pt x="2585824" y="1388461"/>
                </a:cubicBezTo>
                <a:cubicBezTo>
                  <a:pt x="2491728" y="1410020"/>
                  <a:pt x="2444612" y="1450388"/>
                  <a:pt x="2444612" y="1509531"/>
                </a:cubicBezTo>
                <a:lnTo>
                  <a:pt x="2444612" y="1517578"/>
                </a:lnTo>
                <a:lnTo>
                  <a:pt x="2452688" y="1517578"/>
                </a:lnTo>
                <a:cubicBezTo>
                  <a:pt x="2452688" y="1477210"/>
                  <a:pt x="2497056" y="1448980"/>
                  <a:pt x="2585824" y="1432819"/>
                </a:cubicBezTo>
                <a:lnTo>
                  <a:pt x="2634213" y="1432819"/>
                </a:lnTo>
                <a:cubicBezTo>
                  <a:pt x="2720335" y="1432819"/>
                  <a:pt x="2779447" y="1477210"/>
                  <a:pt x="2811717" y="1566026"/>
                </a:cubicBezTo>
                <a:lnTo>
                  <a:pt x="2803642" y="1566026"/>
                </a:lnTo>
                <a:lnTo>
                  <a:pt x="2811717" y="1586210"/>
                </a:lnTo>
                <a:cubicBezTo>
                  <a:pt x="2811717" y="1715359"/>
                  <a:pt x="2720335" y="1788015"/>
                  <a:pt x="2537402" y="1804142"/>
                </a:cubicBezTo>
                <a:cubicBezTo>
                  <a:pt x="2365327" y="1804142"/>
                  <a:pt x="2242947" y="1689744"/>
                  <a:pt x="2170330" y="1461083"/>
                </a:cubicBezTo>
                <a:lnTo>
                  <a:pt x="2162254" y="1376324"/>
                </a:lnTo>
                <a:cubicBezTo>
                  <a:pt x="2162254" y="1271382"/>
                  <a:pt x="2209336" y="1165132"/>
                  <a:pt x="2303433" y="1057473"/>
                </a:cubicBezTo>
                <a:cubicBezTo>
                  <a:pt x="2260439" y="1076316"/>
                  <a:pt x="2216072" y="1085737"/>
                  <a:pt x="2170330" y="1085737"/>
                </a:cubicBezTo>
                <a:lnTo>
                  <a:pt x="2150157" y="1085737"/>
                </a:lnTo>
                <a:cubicBezTo>
                  <a:pt x="2066816" y="1085737"/>
                  <a:pt x="2014373" y="1045370"/>
                  <a:pt x="1992826" y="964668"/>
                </a:cubicBezTo>
                <a:cubicBezTo>
                  <a:pt x="1992826" y="894728"/>
                  <a:pt x="2049291" y="859725"/>
                  <a:pt x="2162254" y="859725"/>
                </a:cubicBezTo>
                <a:cubicBezTo>
                  <a:pt x="2181087" y="827438"/>
                  <a:pt x="2190503" y="801889"/>
                  <a:pt x="2190503" y="783047"/>
                </a:cubicBezTo>
                <a:lnTo>
                  <a:pt x="2190503" y="754782"/>
                </a:lnTo>
                <a:cubicBezTo>
                  <a:pt x="2190503" y="690207"/>
                  <a:pt x="2124622" y="631064"/>
                  <a:pt x="1992859" y="577185"/>
                </a:cubicBezTo>
                <a:cubicBezTo>
                  <a:pt x="1922957" y="644475"/>
                  <a:pt x="1834221" y="678104"/>
                  <a:pt x="1726620" y="678104"/>
                </a:cubicBezTo>
                <a:cubicBezTo>
                  <a:pt x="1651355" y="678104"/>
                  <a:pt x="1566641" y="644475"/>
                  <a:pt x="1472477" y="577185"/>
                </a:cubicBezTo>
                <a:cubicBezTo>
                  <a:pt x="1346177" y="639111"/>
                  <a:pt x="1282943" y="704993"/>
                  <a:pt x="1282943" y="774933"/>
                </a:cubicBezTo>
                <a:close/>
                <a:moveTo>
                  <a:pt x="2037294" y="2990798"/>
                </a:moveTo>
                <a:lnTo>
                  <a:pt x="2037294" y="3002902"/>
                </a:lnTo>
                <a:cubicBezTo>
                  <a:pt x="2088431" y="3035189"/>
                  <a:pt x="2113966" y="3094333"/>
                  <a:pt x="2113966" y="3180500"/>
                </a:cubicBezTo>
                <a:lnTo>
                  <a:pt x="2113966" y="3228914"/>
                </a:lnTo>
                <a:cubicBezTo>
                  <a:pt x="2159707" y="3169704"/>
                  <a:pt x="2218853" y="3106436"/>
                  <a:pt x="2291470" y="3039213"/>
                </a:cubicBezTo>
                <a:cubicBezTo>
                  <a:pt x="2202701" y="3039213"/>
                  <a:pt x="2117987" y="3023086"/>
                  <a:pt x="2037294" y="2990798"/>
                </a:cubicBezTo>
                <a:close/>
                <a:moveTo>
                  <a:pt x="1480620" y="3999823"/>
                </a:moveTo>
                <a:cubicBezTo>
                  <a:pt x="1553237" y="4018632"/>
                  <a:pt x="1628535" y="4028088"/>
                  <a:pt x="1706547" y="4028088"/>
                </a:cubicBezTo>
                <a:lnTo>
                  <a:pt x="1763012" y="4028088"/>
                </a:lnTo>
                <a:cubicBezTo>
                  <a:pt x="1841057" y="4028088"/>
                  <a:pt x="1917695" y="4018632"/>
                  <a:pt x="1992960" y="3999823"/>
                </a:cubicBezTo>
                <a:cubicBezTo>
                  <a:pt x="2087124" y="4142418"/>
                  <a:pt x="2134139" y="4233916"/>
                  <a:pt x="2134139" y="4274284"/>
                </a:cubicBezTo>
                <a:lnTo>
                  <a:pt x="2122042" y="4274284"/>
                </a:lnTo>
                <a:lnTo>
                  <a:pt x="2134139" y="4294468"/>
                </a:lnTo>
                <a:lnTo>
                  <a:pt x="2134139" y="4322732"/>
                </a:lnTo>
                <a:lnTo>
                  <a:pt x="2122042" y="4342916"/>
                </a:lnTo>
                <a:lnTo>
                  <a:pt x="2134139" y="4342916"/>
                </a:lnTo>
                <a:cubicBezTo>
                  <a:pt x="2088431" y="4509718"/>
                  <a:pt x="2013133" y="4704783"/>
                  <a:pt x="1908212" y="4928180"/>
                </a:cubicBezTo>
                <a:cubicBezTo>
                  <a:pt x="1843671" y="4938876"/>
                  <a:pt x="1785866" y="4944307"/>
                  <a:pt x="1734763" y="4944307"/>
                </a:cubicBezTo>
                <a:cubicBezTo>
                  <a:pt x="1611110" y="4944307"/>
                  <a:pt x="1549182" y="4928180"/>
                  <a:pt x="1549182" y="4895893"/>
                </a:cubicBezTo>
                <a:cubicBezTo>
                  <a:pt x="1449724" y="4688656"/>
                  <a:pt x="1379754" y="4490908"/>
                  <a:pt x="1339408" y="4302581"/>
                </a:cubicBezTo>
                <a:cubicBezTo>
                  <a:pt x="1339441" y="4237939"/>
                  <a:pt x="1386490" y="4137054"/>
                  <a:pt x="1480620" y="3999823"/>
                </a:cubicBezTo>
                <a:close/>
                <a:moveTo>
                  <a:pt x="1408003" y="3398432"/>
                </a:moveTo>
                <a:lnTo>
                  <a:pt x="1416079" y="3398432"/>
                </a:lnTo>
                <a:cubicBezTo>
                  <a:pt x="1515605" y="3484498"/>
                  <a:pt x="1621833" y="3527582"/>
                  <a:pt x="1734763" y="3527582"/>
                </a:cubicBezTo>
                <a:cubicBezTo>
                  <a:pt x="1853121" y="3527582"/>
                  <a:pt x="1960656" y="3484532"/>
                  <a:pt x="2057501" y="3398432"/>
                </a:cubicBezTo>
                <a:lnTo>
                  <a:pt x="2057501" y="3414559"/>
                </a:lnTo>
                <a:lnTo>
                  <a:pt x="1980829" y="3559869"/>
                </a:lnTo>
                <a:cubicBezTo>
                  <a:pt x="2002376" y="3559869"/>
                  <a:pt x="2018528" y="3574621"/>
                  <a:pt x="2029251" y="3604260"/>
                </a:cubicBezTo>
                <a:cubicBezTo>
                  <a:pt x="2029251" y="3660755"/>
                  <a:pt x="1925738" y="3689019"/>
                  <a:pt x="1718611" y="3689019"/>
                </a:cubicBezTo>
                <a:cubicBezTo>
                  <a:pt x="1535745" y="3683587"/>
                  <a:pt x="1444295" y="3655357"/>
                  <a:pt x="1444295" y="3604260"/>
                </a:cubicBezTo>
                <a:cubicBezTo>
                  <a:pt x="1444295" y="3588100"/>
                  <a:pt x="1460447" y="3573280"/>
                  <a:pt x="1492718" y="3559869"/>
                </a:cubicBezTo>
                <a:lnTo>
                  <a:pt x="1408003" y="3398432"/>
                </a:lnTo>
                <a:close/>
                <a:moveTo>
                  <a:pt x="1508836" y="3680972"/>
                </a:moveTo>
                <a:cubicBezTo>
                  <a:pt x="1578806" y="3699781"/>
                  <a:pt x="1654070" y="3709236"/>
                  <a:pt x="1734763" y="3709236"/>
                </a:cubicBezTo>
                <a:cubicBezTo>
                  <a:pt x="1815422" y="3709236"/>
                  <a:pt x="1892094" y="3699781"/>
                  <a:pt x="1964711" y="3680972"/>
                </a:cubicBezTo>
                <a:cubicBezTo>
                  <a:pt x="2013099" y="3689052"/>
                  <a:pt x="2037294" y="3714567"/>
                  <a:pt x="2037294" y="3757651"/>
                </a:cubicBezTo>
                <a:cubicBezTo>
                  <a:pt x="2037294" y="3838386"/>
                  <a:pt x="1949933" y="3878720"/>
                  <a:pt x="1775076" y="3878720"/>
                </a:cubicBezTo>
                <a:lnTo>
                  <a:pt x="1706514" y="3878720"/>
                </a:lnTo>
                <a:cubicBezTo>
                  <a:pt x="1526362" y="3878720"/>
                  <a:pt x="1436253" y="3838353"/>
                  <a:pt x="1436253" y="3757651"/>
                </a:cubicBezTo>
                <a:cubicBezTo>
                  <a:pt x="1436253" y="3717283"/>
                  <a:pt x="1460447" y="3691701"/>
                  <a:pt x="1508836" y="3680972"/>
                </a:cubicBezTo>
                <a:close/>
                <a:moveTo>
                  <a:pt x="2021175" y="238116"/>
                </a:moveTo>
                <a:lnTo>
                  <a:pt x="2021175" y="246196"/>
                </a:lnTo>
                <a:lnTo>
                  <a:pt x="2037294" y="246196"/>
                </a:lnTo>
                <a:lnTo>
                  <a:pt x="2037294" y="238116"/>
                </a:lnTo>
                <a:lnTo>
                  <a:pt x="2021175" y="238116"/>
                </a:lnTo>
                <a:close/>
                <a:moveTo>
                  <a:pt x="1500794" y="3870640"/>
                </a:moveTo>
                <a:cubicBezTo>
                  <a:pt x="1549216" y="3889449"/>
                  <a:pt x="1617778" y="3898904"/>
                  <a:pt x="1706547" y="3898904"/>
                </a:cubicBezTo>
                <a:lnTo>
                  <a:pt x="1763012" y="3898904"/>
                </a:lnTo>
                <a:cubicBezTo>
                  <a:pt x="1854461" y="3898904"/>
                  <a:pt x="1924364" y="3889449"/>
                  <a:pt x="1972753" y="3870640"/>
                </a:cubicBezTo>
                <a:cubicBezTo>
                  <a:pt x="2010452" y="3884085"/>
                  <a:pt x="2029251" y="3902928"/>
                  <a:pt x="2029251" y="3927168"/>
                </a:cubicBezTo>
                <a:cubicBezTo>
                  <a:pt x="2029251" y="3975583"/>
                  <a:pt x="1949933" y="3999790"/>
                  <a:pt x="1791228" y="3999790"/>
                </a:cubicBezTo>
                <a:lnTo>
                  <a:pt x="1690362" y="3999790"/>
                </a:lnTo>
                <a:cubicBezTo>
                  <a:pt x="1526362" y="3999790"/>
                  <a:pt x="1444295" y="3968843"/>
                  <a:pt x="1444295" y="3906951"/>
                </a:cubicBezTo>
                <a:cubicBezTo>
                  <a:pt x="1476599" y="3882777"/>
                  <a:pt x="1495432" y="3870640"/>
                  <a:pt x="1500794" y="3870640"/>
                </a:cubicBezTo>
                <a:close/>
                <a:moveTo>
                  <a:pt x="1972753" y="226012"/>
                </a:moveTo>
                <a:lnTo>
                  <a:pt x="1972753" y="238116"/>
                </a:lnTo>
                <a:lnTo>
                  <a:pt x="2001002" y="238116"/>
                </a:lnTo>
                <a:lnTo>
                  <a:pt x="2001002" y="226012"/>
                </a:lnTo>
                <a:lnTo>
                  <a:pt x="1972753" y="226012"/>
                </a:lnTo>
                <a:close/>
                <a:moveTo>
                  <a:pt x="1557258" y="5069400"/>
                </a:moveTo>
                <a:cubicBezTo>
                  <a:pt x="1645994" y="5080129"/>
                  <a:pt x="1709228" y="5085561"/>
                  <a:pt x="1746860" y="5085561"/>
                </a:cubicBezTo>
                <a:lnTo>
                  <a:pt x="1924364" y="5069400"/>
                </a:lnTo>
                <a:cubicBezTo>
                  <a:pt x="1956635" y="5139340"/>
                  <a:pt x="1972753" y="5229463"/>
                  <a:pt x="1972753" y="5339804"/>
                </a:cubicBezTo>
                <a:lnTo>
                  <a:pt x="1972753" y="5359988"/>
                </a:lnTo>
                <a:cubicBezTo>
                  <a:pt x="1972753" y="5365352"/>
                  <a:pt x="1975467" y="5368068"/>
                  <a:pt x="1980829" y="5368068"/>
                </a:cubicBezTo>
                <a:cubicBezTo>
                  <a:pt x="1980829" y="5376148"/>
                  <a:pt x="1978182" y="5380171"/>
                  <a:pt x="1972753" y="5380171"/>
                </a:cubicBezTo>
                <a:lnTo>
                  <a:pt x="1980829" y="5493194"/>
                </a:lnTo>
                <a:lnTo>
                  <a:pt x="1980829" y="5501241"/>
                </a:lnTo>
                <a:cubicBezTo>
                  <a:pt x="1980829" y="5525448"/>
                  <a:pt x="1978182" y="5553712"/>
                  <a:pt x="1972753" y="5586000"/>
                </a:cubicBezTo>
                <a:cubicBezTo>
                  <a:pt x="1972753" y="5594080"/>
                  <a:pt x="1975467" y="5598103"/>
                  <a:pt x="1980829" y="5598103"/>
                </a:cubicBezTo>
                <a:lnTo>
                  <a:pt x="1972753" y="5662678"/>
                </a:lnTo>
                <a:lnTo>
                  <a:pt x="1972753" y="5775701"/>
                </a:lnTo>
                <a:cubicBezTo>
                  <a:pt x="1972753" y="5781066"/>
                  <a:pt x="1970106" y="5783782"/>
                  <a:pt x="1964711" y="5783782"/>
                </a:cubicBezTo>
                <a:cubicBezTo>
                  <a:pt x="1964711" y="5791861"/>
                  <a:pt x="1967425" y="5795885"/>
                  <a:pt x="1972753" y="5795885"/>
                </a:cubicBezTo>
                <a:cubicBezTo>
                  <a:pt x="1964711" y="5863108"/>
                  <a:pt x="1958008" y="5903476"/>
                  <a:pt x="1952580" y="5916955"/>
                </a:cubicBezTo>
                <a:lnTo>
                  <a:pt x="1964677" y="5916955"/>
                </a:lnTo>
                <a:cubicBezTo>
                  <a:pt x="1951239" y="6048753"/>
                  <a:pt x="1932407" y="6114736"/>
                  <a:pt x="1908179" y="6114736"/>
                </a:cubicBezTo>
                <a:cubicBezTo>
                  <a:pt x="1843638" y="6128181"/>
                  <a:pt x="1785832" y="6134920"/>
                  <a:pt x="1734729" y="6134920"/>
                </a:cubicBezTo>
                <a:cubicBezTo>
                  <a:pt x="1597571" y="6134920"/>
                  <a:pt x="1529009" y="6112020"/>
                  <a:pt x="1529009" y="6066322"/>
                </a:cubicBezTo>
                <a:cubicBezTo>
                  <a:pt x="1510210" y="5872597"/>
                  <a:pt x="1498113" y="5677464"/>
                  <a:pt x="1492718" y="5481057"/>
                </a:cubicBezTo>
                <a:cubicBezTo>
                  <a:pt x="1503508" y="5206630"/>
                  <a:pt x="1524988" y="5069400"/>
                  <a:pt x="1557258" y="5069400"/>
                </a:cubicBezTo>
                <a:close/>
                <a:moveTo>
                  <a:pt x="1549216" y="4936194"/>
                </a:moveTo>
                <a:cubicBezTo>
                  <a:pt x="1594957" y="4954969"/>
                  <a:pt x="1656818" y="4964458"/>
                  <a:pt x="1734796" y="4964458"/>
                </a:cubicBezTo>
                <a:cubicBezTo>
                  <a:pt x="1831607" y="4964458"/>
                  <a:pt x="1892127" y="4955003"/>
                  <a:pt x="1916322" y="4936194"/>
                </a:cubicBezTo>
                <a:cubicBezTo>
                  <a:pt x="1954021" y="4946889"/>
                  <a:pt x="1972786" y="4968481"/>
                  <a:pt x="1972786" y="5000768"/>
                </a:cubicBezTo>
                <a:cubicBezTo>
                  <a:pt x="1972786" y="5035705"/>
                  <a:pt x="1893501" y="5061320"/>
                  <a:pt x="1734796" y="5077481"/>
                </a:cubicBezTo>
                <a:cubicBezTo>
                  <a:pt x="1578839" y="5058638"/>
                  <a:pt x="1500827" y="5033090"/>
                  <a:pt x="1500827" y="5000768"/>
                </a:cubicBezTo>
                <a:lnTo>
                  <a:pt x="1500827" y="4984641"/>
                </a:lnTo>
                <a:cubicBezTo>
                  <a:pt x="1500794" y="4976561"/>
                  <a:pt x="1516912" y="4960401"/>
                  <a:pt x="1549216" y="4936194"/>
                </a:cubicBezTo>
                <a:close/>
                <a:moveTo>
                  <a:pt x="1549216" y="6122816"/>
                </a:moveTo>
                <a:cubicBezTo>
                  <a:pt x="1632590" y="6141592"/>
                  <a:pt x="1694416" y="6151081"/>
                  <a:pt x="1734796" y="6151081"/>
                </a:cubicBezTo>
                <a:cubicBezTo>
                  <a:pt x="1777857" y="6151081"/>
                  <a:pt x="1845112" y="6141626"/>
                  <a:pt x="1936495" y="6122816"/>
                </a:cubicBezTo>
                <a:lnTo>
                  <a:pt x="1952613" y="6151081"/>
                </a:lnTo>
                <a:lnTo>
                  <a:pt x="1952613" y="6171265"/>
                </a:lnTo>
                <a:cubicBezTo>
                  <a:pt x="1952613" y="6200836"/>
                  <a:pt x="1879996" y="6222361"/>
                  <a:pt x="1734796" y="6235840"/>
                </a:cubicBezTo>
                <a:cubicBezTo>
                  <a:pt x="1592277" y="6222328"/>
                  <a:pt x="1521000" y="6200836"/>
                  <a:pt x="1521000" y="6171265"/>
                </a:cubicBezTo>
                <a:lnTo>
                  <a:pt x="1521000" y="6151081"/>
                </a:lnTo>
                <a:cubicBezTo>
                  <a:pt x="1520967" y="6143000"/>
                  <a:pt x="1530417" y="6133546"/>
                  <a:pt x="1549216" y="6122816"/>
                </a:cubicBezTo>
                <a:close/>
                <a:moveTo>
                  <a:pt x="1924364" y="217965"/>
                </a:moveTo>
                <a:lnTo>
                  <a:pt x="1924364" y="226046"/>
                </a:lnTo>
                <a:lnTo>
                  <a:pt x="1952613" y="226046"/>
                </a:lnTo>
                <a:lnTo>
                  <a:pt x="1952613" y="217965"/>
                </a:lnTo>
                <a:lnTo>
                  <a:pt x="1924364" y="217965"/>
                </a:lnTo>
                <a:close/>
                <a:moveTo>
                  <a:pt x="1557258" y="6227759"/>
                </a:moveTo>
                <a:cubicBezTo>
                  <a:pt x="1632590" y="6241204"/>
                  <a:pt x="1691769" y="6247943"/>
                  <a:pt x="1734763" y="6247943"/>
                </a:cubicBezTo>
                <a:cubicBezTo>
                  <a:pt x="1780504" y="6247943"/>
                  <a:pt x="1841024" y="6241204"/>
                  <a:pt x="1916288" y="6227759"/>
                </a:cubicBezTo>
                <a:lnTo>
                  <a:pt x="1916288" y="8391119"/>
                </a:lnTo>
                <a:cubicBezTo>
                  <a:pt x="1873294" y="8401848"/>
                  <a:pt x="1835629" y="8407280"/>
                  <a:pt x="1803325" y="8407280"/>
                </a:cubicBezTo>
                <a:lnTo>
                  <a:pt x="1670222" y="8407280"/>
                </a:lnTo>
                <a:cubicBezTo>
                  <a:pt x="1637951" y="8407280"/>
                  <a:pt x="1600319" y="8401848"/>
                  <a:pt x="1557258" y="8391119"/>
                </a:cubicBezTo>
                <a:lnTo>
                  <a:pt x="1557258" y="6227759"/>
                </a:lnTo>
                <a:close/>
                <a:moveTo>
                  <a:pt x="1839650" y="209885"/>
                </a:moveTo>
                <a:lnTo>
                  <a:pt x="1839650" y="217965"/>
                </a:lnTo>
                <a:lnTo>
                  <a:pt x="1896115" y="217965"/>
                </a:lnTo>
                <a:lnTo>
                  <a:pt x="1896115" y="209885"/>
                </a:lnTo>
                <a:lnTo>
                  <a:pt x="1839650" y="209885"/>
                </a:lnTo>
                <a:close/>
                <a:moveTo>
                  <a:pt x="1831574" y="113023"/>
                </a:moveTo>
                <a:lnTo>
                  <a:pt x="1831574" y="121103"/>
                </a:lnTo>
                <a:lnTo>
                  <a:pt x="1859823" y="121103"/>
                </a:lnTo>
                <a:lnTo>
                  <a:pt x="1859823" y="113023"/>
                </a:lnTo>
                <a:lnTo>
                  <a:pt x="1831574" y="113023"/>
                </a:lnTo>
                <a:close/>
                <a:moveTo>
                  <a:pt x="1698471" y="197782"/>
                </a:moveTo>
                <a:lnTo>
                  <a:pt x="1698471" y="209885"/>
                </a:lnTo>
                <a:lnTo>
                  <a:pt x="1783185" y="209885"/>
                </a:lnTo>
                <a:lnTo>
                  <a:pt x="1783185" y="197782"/>
                </a:lnTo>
                <a:lnTo>
                  <a:pt x="1698471" y="197782"/>
                </a:lnTo>
                <a:close/>
                <a:moveTo>
                  <a:pt x="1706514" y="104943"/>
                </a:moveTo>
                <a:lnTo>
                  <a:pt x="1706514" y="113023"/>
                </a:lnTo>
                <a:lnTo>
                  <a:pt x="1775076" y="113023"/>
                </a:lnTo>
                <a:lnTo>
                  <a:pt x="1775076" y="104943"/>
                </a:lnTo>
                <a:lnTo>
                  <a:pt x="1706514" y="104943"/>
                </a:lnTo>
                <a:close/>
                <a:moveTo>
                  <a:pt x="1621833" y="113023"/>
                </a:moveTo>
                <a:lnTo>
                  <a:pt x="1621833" y="121103"/>
                </a:lnTo>
                <a:lnTo>
                  <a:pt x="1650082" y="121103"/>
                </a:lnTo>
                <a:lnTo>
                  <a:pt x="1650082" y="113023"/>
                </a:lnTo>
                <a:lnTo>
                  <a:pt x="1621833" y="113023"/>
                </a:lnTo>
                <a:close/>
                <a:moveTo>
                  <a:pt x="1585508" y="209885"/>
                </a:moveTo>
                <a:lnTo>
                  <a:pt x="1585508" y="217965"/>
                </a:lnTo>
                <a:lnTo>
                  <a:pt x="1633896" y="217965"/>
                </a:lnTo>
                <a:lnTo>
                  <a:pt x="1633896" y="209885"/>
                </a:lnTo>
                <a:lnTo>
                  <a:pt x="1585508" y="209885"/>
                </a:lnTo>
                <a:close/>
                <a:moveTo>
                  <a:pt x="1529043" y="217965"/>
                </a:moveTo>
                <a:lnTo>
                  <a:pt x="1529043" y="226046"/>
                </a:lnTo>
                <a:lnTo>
                  <a:pt x="1557292" y="226046"/>
                </a:lnTo>
                <a:lnTo>
                  <a:pt x="1557292" y="217965"/>
                </a:lnTo>
                <a:lnTo>
                  <a:pt x="1529043" y="217965"/>
                </a:lnTo>
                <a:close/>
                <a:moveTo>
                  <a:pt x="1480620" y="226012"/>
                </a:moveTo>
                <a:lnTo>
                  <a:pt x="1480620" y="238116"/>
                </a:lnTo>
                <a:lnTo>
                  <a:pt x="1508869" y="238116"/>
                </a:lnTo>
                <a:lnTo>
                  <a:pt x="1508869" y="226012"/>
                </a:lnTo>
                <a:lnTo>
                  <a:pt x="1480620" y="226012"/>
                </a:lnTo>
                <a:close/>
                <a:moveTo>
                  <a:pt x="1444295" y="238116"/>
                </a:moveTo>
                <a:lnTo>
                  <a:pt x="1444295" y="246196"/>
                </a:lnTo>
                <a:lnTo>
                  <a:pt x="1464468" y="246196"/>
                </a:lnTo>
                <a:lnTo>
                  <a:pt x="1464468" y="238116"/>
                </a:lnTo>
                <a:lnTo>
                  <a:pt x="1444295" y="238116"/>
                </a:lnTo>
                <a:close/>
                <a:moveTo>
                  <a:pt x="1190186" y="3039213"/>
                </a:moveTo>
                <a:cubicBezTo>
                  <a:pt x="1303150" y="3152236"/>
                  <a:pt x="1359615" y="3218118"/>
                  <a:pt x="1359615" y="3236994"/>
                </a:cubicBezTo>
                <a:lnTo>
                  <a:pt x="1367691" y="3236994"/>
                </a:lnTo>
                <a:lnTo>
                  <a:pt x="1367691" y="3216811"/>
                </a:lnTo>
                <a:lnTo>
                  <a:pt x="1359615" y="3180500"/>
                </a:lnTo>
                <a:cubicBezTo>
                  <a:pt x="1359615" y="3129336"/>
                  <a:pt x="1385216" y="3066102"/>
                  <a:pt x="1436286" y="2990798"/>
                </a:cubicBezTo>
                <a:cubicBezTo>
                  <a:pt x="1363636" y="3023086"/>
                  <a:pt x="1281636" y="3039213"/>
                  <a:pt x="1190186" y="3039213"/>
                </a:cubicBezTo>
                <a:close/>
              </a:path>
            </a:pathLst>
          </a:custGeom>
          <a:solidFill>
            <a:srgbClr val="B5AC90"/>
          </a:solidFill>
          <a:ln w="3349" cap="flat">
            <a:noFill/>
            <a:prstDash val="solid"/>
            <a:miter/>
          </a:ln>
        </p:spPr>
        <p:txBody>
          <a:bodyPr rtlCol="0" anchor="ctr"/>
          <a:lstStyle/>
          <a:p>
            <a:endParaRPr lang="en-GB"/>
          </a:p>
        </p:txBody>
      </p:sp>
      <p:pic>
        <p:nvPicPr>
          <p:cNvPr id="13" name="Picture Placeholder 12" descr="Immagine che contiene cielo, edificio, aria aperta, finestra&#10;&#10;Descrizione generata automaticamente">
            <a:extLst>
              <a:ext uri="{FF2B5EF4-FFF2-40B4-BE49-F238E27FC236}">
                <a16:creationId xmlns:a16="http://schemas.microsoft.com/office/drawing/2014/main" id="{D4379066-F4BB-4BE2-B8E5-59C6A04CD540}"/>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a:stretch/>
        </p:blipFill>
        <p:spPr>
          <a:xfrm>
            <a:off x="1539057" y="4997827"/>
            <a:ext cx="6236518" cy="4816261"/>
          </a:xfrm>
        </p:spPr>
      </p:pic>
      <p:sp>
        <p:nvSpPr>
          <p:cNvPr id="28" name="Text Placeholder 27">
            <a:extLst>
              <a:ext uri="{FF2B5EF4-FFF2-40B4-BE49-F238E27FC236}">
                <a16:creationId xmlns:a16="http://schemas.microsoft.com/office/drawing/2014/main" id="{BA4FE1B4-0169-CACD-4904-ABC43BD74262}"/>
              </a:ext>
            </a:extLst>
          </p:cNvPr>
          <p:cNvSpPr>
            <a:spLocks noGrp="1"/>
          </p:cNvSpPr>
          <p:nvPr>
            <p:ph type="body" sz="quarter" idx="14"/>
          </p:nvPr>
        </p:nvSpPr>
        <p:spPr/>
        <p:txBody>
          <a:bodyPr/>
          <a:lstStyle/>
          <a:p>
            <a:r>
              <a:rPr lang="en-US"/>
              <a:t>01</a:t>
            </a:r>
          </a:p>
        </p:txBody>
      </p:sp>
      <p:sp>
        <p:nvSpPr>
          <p:cNvPr id="29" name="Text Placeholder 28">
            <a:extLst>
              <a:ext uri="{FF2B5EF4-FFF2-40B4-BE49-F238E27FC236}">
                <a16:creationId xmlns:a16="http://schemas.microsoft.com/office/drawing/2014/main" id="{B8F0D2E9-5CEF-E259-54B8-8E2A5235DE27}"/>
              </a:ext>
            </a:extLst>
          </p:cNvPr>
          <p:cNvSpPr>
            <a:spLocks noGrp="1"/>
          </p:cNvSpPr>
          <p:nvPr>
            <p:ph type="body" sz="quarter" idx="15"/>
          </p:nvPr>
        </p:nvSpPr>
        <p:spPr>
          <a:xfrm>
            <a:off x="2198722" y="2538512"/>
            <a:ext cx="4174781" cy="2002900"/>
          </a:xfrm>
        </p:spPr>
        <p:txBody>
          <a:bodyPr/>
          <a:lstStyle/>
          <a:p>
            <a:r>
              <a:rPr lang="en-US" cap="all"/>
              <a:t>Inngangur að Epic Stays-verkefninu</a:t>
            </a:r>
          </a:p>
        </p:txBody>
      </p:sp>
      <p:sp>
        <p:nvSpPr>
          <p:cNvPr id="3" name="Text Placeholder 2">
            <a:extLst>
              <a:ext uri="{FF2B5EF4-FFF2-40B4-BE49-F238E27FC236}">
                <a16:creationId xmlns:a16="http://schemas.microsoft.com/office/drawing/2014/main" id="{03F4E627-4468-5F90-3819-8395C94E53A6}"/>
              </a:ext>
            </a:extLst>
          </p:cNvPr>
          <p:cNvSpPr>
            <a:spLocks noGrp="1"/>
          </p:cNvSpPr>
          <p:nvPr>
            <p:ph type="body" sz="quarter" idx="66"/>
          </p:nvPr>
        </p:nvSpPr>
        <p:spPr/>
        <p:txBody>
          <a:bodyPr/>
          <a:lstStyle/>
          <a:p>
            <a:r>
              <a:rPr lang="en-GB">
                <a:latin typeface="Calibri"/>
                <a:ea typeface="Calibri"/>
                <a:cs typeface="Calibri"/>
              </a:rPr>
              <a:t>Mynd: Niki </a:t>
            </a:r>
            <a:r>
              <a:rPr lang="en-GB" err="1">
                <a:latin typeface="Calibri"/>
                <a:ea typeface="Calibri"/>
                <a:cs typeface="Calibri"/>
              </a:rPr>
              <a:t>Dell'Anno </a:t>
            </a:r>
            <a:r>
              <a:rPr lang="en-GB">
                <a:latin typeface="Calibri"/>
                <a:ea typeface="Calibri"/>
                <a:cs typeface="Calibri"/>
              </a:rPr>
              <a:t>– Visit Monti </a:t>
            </a:r>
            <a:r>
              <a:rPr lang="en-GB" err="1">
                <a:latin typeface="Calibri"/>
                <a:ea typeface="Calibri"/>
                <a:cs typeface="Calibri"/>
              </a:rPr>
              <a:t>Dauni</a:t>
            </a:r>
            <a:endParaRPr lang="it-IT" err="1">
              <a:ea typeface="Calibri"/>
            </a:endParaRPr>
          </a:p>
        </p:txBody>
      </p:sp>
    </p:spTree>
    <p:extLst>
      <p:ext uri="{BB962C8B-B14F-4D97-AF65-F5344CB8AC3E}">
        <p14:creationId xmlns:p14="http://schemas.microsoft.com/office/powerpoint/2010/main" val="37305787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E5D7A-E714-FB92-7D6F-E09DBE56C752}"/>
            </a:ext>
          </a:extLst>
        </p:cNvPr>
        <p:cNvGrpSpPr/>
        <p:nvPr/>
      </p:nvGrpSpPr>
      <p:grpSpPr>
        <a:xfrm>
          <a:off x="0" y="0"/>
          <a:ext cx="0" cy="0"/>
          <a:chOff x="0" y="0"/>
          <a:chExt cx="0" cy="0"/>
        </a:xfrm>
      </p:grpSpPr>
      <p:pic>
        <p:nvPicPr>
          <p:cNvPr id="9" name="Picture Placeholder 8" descr="A house with trees around it&#10;&#10;Description automatically generated">
            <a:extLst>
              <a:ext uri="{FF2B5EF4-FFF2-40B4-BE49-F238E27FC236}">
                <a16:creationId xmlns:a16="http://schemas.microsoft.com/office/drawing/2014/main" id="{3BEDC547-0C75-1D18-98FC-AEE6D424E5F6}"/>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r="-368" b="-5163"/>
          <a:stretch/>
        </p:blipFill>
        <p:spPr>
          <a:xfrm>
            <a:off x="0" y="177150"/>
            <a:ext cx="7001712" cy="4003099"/>
          </a:xfrm>
        </p:spPr>
      </p:pic>
      <p:sp>
        <p:nvSpPr>
          <p:cNvPr id="22" name="Rectangle 21">
            <a:extLst>
              <a:ext uri="{FF2B5EF4-FFF2-40B4-BE49-F238E27FC236}">
                <a16:creationId xmlns:a16="http://schemas.microsoft.com/office/drawing/2014/main" id="{C7F0B5C8-F5A3-E1D1-8070-85E771D4F22A}"/>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BAABF4F7-A504-8CF2-2E15-66FCAE23FD4A}"/>
              </a:ext>
            </a:extLst>
          </p:cNvPr>
          <p:cNvSpPr>
            <a:spLocks noGrp="1"/>
          </p:cNvSpPr>
          <p:nvPr>
            <p:ph type="body" sz="quarter" idx="32"/>
          </p:nvPr>
        </p:nvSpPr>
        <p:spPr>
          <a:xfrm>
            <a:off x="294777" y="6241481"/>
            <a:ext cx="7365329" cy="2787212"/>
          </a:xfrm>
        </p:spPr>
        <p:txBody>
          <a:bodyPr/>
          <a:lstStyle/>
          <a:p>
            <a:pPr marL="0" indent="0">
              <a:lnSpc>
                <a:spcPct val="100000"/>
              </a:lnSpc>
              <a:buNone/>
            </a:pPr>
            <a:r>
              <a:rPr lang="en-US" sz="4000" b="1">
                <a:solidFill>
                  <a:schemeClr val="bg1"/>
                </a:solidFill>
              </a:rPr>
              <a:t>TEAPOT LANE</a:t>
            </a:r>
          </a:p>
          <a:p>
            <a:pPr marL="0" indent="0">
              <a:lnSpc>
                <a:spcPct val="100000"/>
              </a:lnSpc>
              <a:buNone/>
            </a:pPr>
            <a:r>
              <a:rPr lang="en-US" sz="2000" b="1">
                <a:solidFill>
                  <a:schemeClr val="bg1"/>
                </a:solidFill>
              </a:rPr>
              <a:t>Flokkur: </a:t>
            </a:r>
            <a:r>
              <a:rPr lang="en-US" sz="2000">
                <a:solidFill>
                  <a:schemeClr val="bg1"/>
                </a:solidFill>
              </a:rPr>
              <a:t>Glamping fyrir fullorðna</a:t>
            </a:r>
          </a:p>
          <a:p>
            <a:pPr marL="0" indent="0">
              <a:lnSpc>
                <a:spcPct val="100000"/>
              </a:lnSpc>
              <a:buNone/>
            </a:pPr>
            <a:r>
              <a:rPr lang="en-US" sz="2000" b="1">
                <a:solidFill>
                  <a:schemeClr val="bg1"/>
                </a:solidFill>
              </a:rPr>
              <a:t>Staðsetning: </a:t>
            </a:r>
            <a:r>
              <a:rPr lang="en-US" sz="2000">
                <a:solidFill>
                  <a:schemeClr val="bg1"/>
                </a:solidFill>
              </a:rPr>
              <a:t>Teapot Lane </a:t>
            </a:r>
            <a:r>
              <a:rPr lang="en-US" sz="2000" err="1">
                <a:solidFill>
                  <a:schemeClr val="bg1"/>
                </a:solidFill>
              </a:rPr>
              <a:t>Mallanyduff </a:t>
            </a:r>
            <a:r>
              <a:rPr lang="en-US" sz="2000">
                <a:solidFill>
                  <a:schemeClr val="bg1"/>
                </a:solidFill>
              </a:rPr>
              <a:t>Co. Leitrim, F91 D363</a:t>
            </a:r>
          </a:p>
          <a:p>
            <a:pPr algn="l">
              <a:lnSpc>
                <a:spcPct val="100000"/>
              </a:lnSpc>
            </a:pPr>
            <a:r>
              <a:rPr lang="en-US" sz="2000" b="1">
                <a:solidFill>
                  <a:schemeClr val="bg1"/>
                </a:solidFill>
              </a:rPr>
              <a:t>Vefsíða:</a:t>
            </a:r>
            <a:r>
              <a:rPr lang="en-IE" sz="2000">
                <a:solidFill>
                  <a:schemeClr val="bg1"/>
                </a:solidFill>
                <a:hlinkClick r:id="rId3">
                  <a:extLst>
                    <a:ext uri="{A12FA001-AC4F-418D-AE19-62706E023703}">
                      <ahyp:hlinkClr xmlns:ahyp="http://schemas.microsoft.com/office/drawing/2018/hyperlinkcolor" val="tx"/>
                    </a:ext>
                  </a:extLst>
                </a:hlinkClick>
              </a:rPr>
              <a:t> https://www.glampingireland.ie/</a:t>
            </a:r>
            <a:r>
              <a:rPr lang="en-IE" sz="2000">
                <a:solidFill>
                  <a:schemeClr val="bg1"/>
                </a:solidFill>
              </a:rPr>
              <a:t> </a:t>
            </a:r>
            <a:endParaRPr lang="en-US" sz="1000">
              <a:solidFill>
                <a:schemeClr val="bg1"/>
              </a:solidFill>
            </a:endParaRPr>
          </a:p>
          <a:p>
            <a:pPr algn="l">
              <a:lnSpc>
                <a:spcPct val="100000"/>
              </a:lnSpc>
            </a:pPr>
            <a:endParaRPr lang="en-US" sz="2000" b="1">
              <a:solidFill>
                <a:schemeClr val="bg1"/>
              </a:solidFill>
              <a:latin typeface="Calibri"/>
              <a:ea typeface="Open Sans"/>
              <a:cs typeface="Calibri"/>
            </a:endParaRPr>
          </a:p>
          <a:p>
            <a:pPr algn="l">
              <a:lnSpc>
                <a:spcPct val="100000"/>
              </a:lnSpc>
            </a:pPr>
            <a:r>
              <a:rPr lang="en-US" sz="2000" b="1">
                <a:solidFill>
                  <a:schemeClr val="bg1"/>
                </a:solidFill>
                <a:latin typeface="Calibri"/>
                <a:ea typeface="Open Sans"/>
                <a:cs typeface="Calibri"/>
              </a:rPr>
              <a:t>Hvað gerir þessa gistingu stórkostlega!</a:t>
            </a:r>
            <a:endParaRPr lang="en-US" sz="2000" b="1">
              <a:solidFill>
                <a:schemeClr val="bg1"/>
              </a:solidFill>
            </a:endParaRPr>
          </a:p>
          <a:p>
            <a:pPr algn="l">
              <a:lnSpc>
                <a:spcPct val="100000"/>
              </a:lnSpc>
            </a:pPr>
            <a:r>
              <a:rPr lang="en-US">
                <a:solidFill>
                  <a:schemeClr val="bg1"/>
                </a:solidFill>
              </a:rPr>
              <a:t>Teapot Lane á Írlandi er töfrandi glamping-svæði sem býður upp á einstaka, óhefðbundna gistingu í myndrænu skógi og sveitarlandi með valkostum eins og jurta, gamaldags húsbíla og tréhýsi, sem gerir gestum kleift að sökkva sér í náttúruna án þess að fórna þægindum. Þetta er hinn fullkomni áfangastaður fyrir þá sem leita að "Epic Stay" upplifun fylltri sjarma, kyrrðar og raunverulegrar flótta. Staðsett í fallegu sveitarlandslagi Írlands en samt þægilega nálægt næstu bæjum, þorpum og aðdráttarstaðum, sameinar Teapot Lane aðgengi að Wild Atlantic Way írska vegarins og næði í afskekktri staðsetningu. Fimm mismunandi </a:t>
            </a:r>
            <a:r>
              <a:rPr lang="en-US" err="1">
                <a:solidFill>
                  <a:schemeClr val="bg1"/>
                </a:solidFill>
              </a:rPr>
              <a:t>notalegar </a:t>
            </a:r>
            <a:r>
              <a:rPr lang="en-US">
                <a:solidFill>
                  <a:schemeClr val="bg1"/>
                </a:solidFill>
              </a:rPr>
              <a:t>og óhefðbundnar gistingar Teapot Lane falla að stefnu Epic Stays. Hver og ein þeirra er einstaklega vel hönnuð, með sinn sérstaka sjarma og umhverfisvænan anda, staðsett í dásamlegu umhverfi, sem gerir þær að ferskum valkosti við hefðbundin hótel. Gistimöguleikarnir eru allt annað en venjulegir, hver með sinn sérstaka blæ sem eykur getu þeirra til að bjóða upp á eftirminnilegar upplifanir. </a:t>
            </a:r>
          </a:p>
        </p:txBody>
      </p:sp>
      <p:sp>
        <p:nvSpPr>
          <p:cNvPr id="2" name="Text Placeholder 1">
            <a:extLst>
              <a:ext uri="{FF2B5EF4-FFF2-40B4-BE49-F238E27FC236}">
                <a16:creationId xmlns:a16="http://schemas.microsoft.com/office/drawing/2014/main" id="{047D9500-C24D-2E59-B131-5884E20CF414}"/>
              </a:ext>
            </a:extLst>
          </p:cNvPr>
          <p:cNvSpPr>
            <a:spLocks noGrp="1"/>
          </p:cNvSpPr>
          <p:nvPr>
            <p:ph type="body" sz="quarter" idx="35"/>
          </p:nvPr>
        </p:nvSpPr>
        <p:spPr>
          <a:xfrm>
            <a:off x="286499" y="5628532"/>
            <a:ext cx="3206079" cy="1049221"/>
          </a:xfrm>
        </p:spPr>
        <p:txBody>
          <a:bodyPr/>
          <a:lstStyle/>
          <a:p>
            <a:r>
              <a:rPr lang="en-US" sz="4400" b="1"/>
              <a:t>Írland</a:t>
            </a:r>
          </a:p>
        </p:txBody>
      </p:sp>
      <p:sp>
        <p:nvSpPr>
          <p:cNvPr id="16" name="Slide Number Placeholder 15">
            <a:extLst>
              <a:ext uri="{FF2B5EF4-FFF2-40B4-BE49-F238E27FC236}">
                <a16:creationId xmlns:a16="http://schemas.microsoft.com/office/drawing/2014/main" id="{EADDFB9F-D58F-B245-7E9B-F725FAAE9F4F}"/>
              </a:ext>
            </a:extLst>
          </p:cNvPr>
          <p:cNvSpPr>
            <a:spLocks noGrp="1"/>
          </p:cNvSpPr>
          <p:nvPr>
            <p:ph type="sldNum" sz="quarter" idx="4"/>
          </p:nvPr>
        </p:nvSpPr>
        <p:spPr/>
        <p:txBody>
          <a:bodyPr/>
          <a:lstStyle/>
          <a:p>
            <a:fld id="{9C527BFA-2C0E-4CEC-B6A5-913A56FEF4B4}" type="slidenum">
              <a:rPr lang="fr-CA" smtClean="0"/>
              <a:t>80</a:t>
            </a:fld>
            <a:endParaRPr lang="fr-CA"/>
          </a:p>
        </p:txBody>
      </p:sp>
      <p:sp>
        <p:nvSpPr>
          <p:cNvPr id="10" name="Text Placeholder 2">
            <a:extLst>
              <a:ext uri="{FF2B5EF4-FFF2-40B4-BE49-F238E27FC236}">
                <a16:creationId xmlns:a16="http://schemas.microsoft.com/office/drawing/2014/main" id="{D0BE6C35-966F-C655-2676-83366441B691}"/>
              </a:ext>
            </a:extLst>
          </p:cNvPr>
          <p:cNvSpPr txBox="1">
            <a:spLocks/>
          </p:cNvSpPr>
          <p:nvPr/>
        </p:nvSpPr>
        <p:spPr>
          <a:xfrm>
            <a:off x="384431" y="3770384"/>
            <a:ext cx="2199112" cy="699183"/>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sp>
        <p:nvSpPr>
          <p:cNvPr id="4" name="Text Placeholder 3">
            <a:extLst>
              <a:ext uri="{FF2B5EF4-FFF2-40B4-BE49-F238E27FC236}">
                <a16:creationId xmlns:a16="http://schemas.microsoft.com/office/drawing/2014/main" id="{71F94701-0CA6-8FB6-8EDC-E8E99EB64464}"/>
              </a:ext>
            </a:extLst>
          </p:cNvPr>
          <p:cNvSpPr>
            <a:spLocks noGrp="1"/>
          </p:cNvSpPr>
          <p:nvPr>
            <p:ph type="body" sz="quarter" idx="65"/>
          </p:nvPr>
        </p:nvSpPr>
        <p:spPr>
          <a:xfrm>
            <a:off x="0" y="57736"/>
            <a:ext cx="2953721" cy="452458"/>
          </a:xfrm>
        </p:spPr>
        <p:txBody>
          <a:bodyPr/>
          <a:lstStyle/>
          <a:p>
            <a:r>
              <a:rPr lang="en-GB"/>
              <a:t>Ljósmynd: Teapot Lane, Glamping, Leitrim, Írland</a:t>
            </a:r>
          </a:p>
        </p:txBody>
      </p:sp>
      <p:sp>
        <p:nvSpPr>
          <p:cNvPr id="11" name="Text Placeholder 2">
            <a:extLst>
              <a:ext uri="{FF2B5EF4-FFF2-40B4-BE49-F238E27FC236}">
                <a16:creationId xmlns:a16="http://schemas.microsoft.com/office/drawing/2014/main" id="{B7CA1A1A-4004-24D6-E176-833FB9653462}"/>
              </a:ext>
            </a:extLst>
          </p:cNvPr>
          <p:cNvSpPr txBox="1">
            <a:spLocks/>
          </p:cNvSpPr>
          <p:nvPr/>
        </p:nvSpPr>
        <p:spPr>
          <a:xfrm>
            <a:off x="78422" y="4622689"/>
            <a:ext cx="3942562" cy="881285"/>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3360"/>
              </a:lnSpc>
            </a:pPr>
            <a:r>
              <a:rPr lang="en-US" sz="2400" cap="all" dirty="0" err="1"/>
              <a:t>Meðvituð</a:t>
            </a:r>
            <a:r>
              <a:rPr lang="en-US" sz="2400" cap="all" dirty="0"/>
              <a:t> </a:t>
            </a:r>
            <a:r>
              <a:rPr lang="en-US" sz="2400" cap="all" dirty="0" err="1"/>
              <a:t>umhverfisvæn</a:t>
            </a:r>
            <a:r>
              <a:rPr lang="en-US" sz="2400" cap="all" dirty="0"/>
              <a:t> </a:t>
            </a:r>
            <a:r>
              <a:rPr lang="en-US" sz="2400" cap="all" dirty="0" err="1"/>
              <a:t>nálgun</a:t>
            </a:r>
            <a:endParaRPr lang="en-US" sz="2400" cap="all" dirty="0"/>
          </a:p>
        </p:txBody>
      </p:sp>
      <p:pic>
        <p:nvPicPr>
          <p:cNvPr id="13" name="Graphic 12" descr="Badge 3 with solid fill">
            <a:extLst>
              <a:ext uri="{FF2B5EF4-FFF2-40B4-BE49-F238E27FC236}">
                <a16:creationId xmlns:a16="http://schemas.microsoft.com/office/drawing/2014/main" id="{E7C9C980-A343-4D3A-A1FA-7C63E08E77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33693" y="4512162"/>
            <a:ext cx="1440000" cy="1440000"/>
          </a:xfrm>
          <a:prstGeom prst="rect">
            <a:avLst/>
          </a:prstGeom>
        </p:spPr>
      </p:pic>
    </p:spTree>
    <p:extLst>
      <p:ext uri="{BB962C8B-B14F-4D97-AF65-F5344CB8AC3E}">
        <p14:creationId xmlns:p14="http://schemas.microsoft.com/office/powerpoint/2010/main" val="4532290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36E13-B224-A375-5261-CA5F8EDD56C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DD46F19-E96E-90E4-B295-DCA6A7EB8760}"/>
              </a:ext>
            </a:extLst>
          </p:cNvPr>
          <p:cNvSpPr>
            <a:spLocks noGrp="1"/>
          </p:cNvSpPr>
          <p:nvPr>
            <p:ph type="body" sz="quarter" idx="32"/>
          </p:nvPr>
        </p:nvSpPr>
        <p:spPr>
          <a:xfrm>
            <a:off x="737159" y="1254221"/>
            <a:ext cx="6541269" cy="2142435"/>
          </a:xfrm>
        </p:spPr>
        <p:txBody>
          <a:bodyPr/>
          <a:lstStyle/>
          <a:p>
            <a:pPr>
              <a:lnSpc>
                <a:spcPct val="100000"/>
              </a:lnSpc>
            </a:pPr>
            <a:r>
              <a:rPr lang="en-US"/>
              <a:t>Viðskiptalíkan Teapot Lane samþættir umhverfislega sjálfbærar, hringrásarhagkerfis-, vistvænnar og ábyrgar starfshætti á nokkra nýstárlega vegu og skapar þar með fyrirmynd að sjálfbærum ferðaþjónustu sem jafnar þægindi gesta við umhverfisvernd.  </a:t>
            </a:r>
          </a:p>
          <a:p>
            <a:pPr>
              <a:lnSpc>
                <a:spcPct val="100000"/>
              </a:lnSpc>
            </a:pPr>
            <a:endParaRPr lang="en-US"/>
          </a:p>
          <a:p>
            <a:pPr>
              <a:lnSpc>
                <a:spcPct val="100000"/>
              </a:lnSpc>
            </a:pPr>
            <a:r>
              <a:rPr lang="en-US"/>
              <a:t>Teapot Lane leggur áherslu ekki aðeins á að bjóða upp á hressandi, náttúru­miðaða dvöl heldur einnig að vera fyrirmynd um sjálfbæra ferðaþjónustu á Írlandi. Það sýnir hvernig óhefðbundin gististaðir í ferðaþjónustu geta starfað í samhljómi við umhverfið, varðveitt staðbundinn líffræðilegan fjölbreytileika og stuðlað að ábyrgum ferðavenjum. Stjórnendur Teapot Lane reyna að innleiða heildræna nálgun þar sem mögulegt er, t.d. með því að versla innanlands þegar kostur er á, styðja irsk handverksfólk, iðnmenntaða og smáfyrirtæki og þar með draga úr kolefnislosun sem tengist flutningum. Frá umhverfisvænum snyrtivörum til húsgagna úr sjálfbærum birgðum reyna þeir að taka tillit til allra þátta rekstrarins með náttúrulegum, lífbrjótanlegum og umhverfisvænum lausnum.</a:t>
            </a:r>
          </a:p>
          <a:p>
            <a:pPr>
              <a:lnSpc>
                <a:spcPct val="100000"/>
              </a:lnSpc>
            </a:pPr>
            <a:endParaRPr lang="en-US"/>
          </a:p>
          <a:p>
            <a:pPr>
              <a:lnSpc>
                <a:spcPct val="100000"/>
              </a:lnSpc>
            </a:pPr>
            <a:r>
              <a:rPr lang="en-US" b="1">
                <a:solidFill>
                  <a:srgbClr val="EC7C69"/>
                </a:solidFill>
              </a:rPr>
              <a:t>Verndun náttúrulegs umhverfis: </a:t>
            </a:r>
            <a:r>
              <a:rPr lang="en-US"/>
              <a:t>Garðarnir á Teapot Lane eru fullir af innlendum írskum plöntum og villiblómum, sem stuðla að líffræðilegri fjölbreytni með því að laða að frjóvörum eins og býflugum og fiðrildum. Þeir koma í veg fyrir ofþjöppun og vernda innlenda flóru og fánu. Gönguleiðir eru varlega viðhaldnar til að forðast of mikla fótgöngum sem gætu rofið jarðveg eða raskað búsvæðum. </a:t>
            </a:r>
          </a:p>
        </p:txBody>
      </p:sp>
      <p:sp>
        <p:nvSpPr>
          <p:cNvPr id="5" name="Text Placeholder 4">
            <a:extLst>
              <a:ext uri="{FF2B5EF4-FFF2-40B4-BE49-F238E27FC236}">
                <a16:creationId xmlns:a16="http://schemas.microsoft.com/office/drawing/2014/main" id="{FC1A6379-D1C8-D8D0-DA7A-047DCB8FF90B}"/>
              </a:ext>
            </a:extLst>
          </p:cNvPr>
          <p:cNvSpPr>
            <a:spLocks noGrp="1"/>
          </p:cNvSpPr>
          <p:nvPr>
            <p:ph type="body" sz="quarter" idx="38"/>
          </p:nvPr>
        </p:nvSpPr>
        <p:spPr>
          <a:xfrm>
            <a:off x="290287" y="259332"/>
            <a:ext cx="7286170" cy="912035"/>
          </a:xfrm>
        </p:spPr>
        <p:txBody>
          <a:bodyPr/>
          <a:lstStyle/>
          <a:p>
            <a:pPr>
              <a:lnSpc>
                <a:spcPct val="100000"/>
              </a:lnSpc>
            </a:pPr>
            <a:r>
              <a:rPr lang="en-US" sz="2400" cap="all" dirty="0" err="1"/>
              <a:t>Umhverfislega</a:t>
            </a:r>
            <a:r>
              <a:rPr lang="en-US" sz="2400" cap="all" dirty="0"/>
              <a:t> </a:t>
            </a:r>
            <a:r>
              <a:rPr lang="en-US" sz="2400" cap="all" dirty="0" err="1"/>
              <a:t>sjálfbær</a:t>
            </a:r>
            <a:r>
              <a:rPr lang="en-US" sz="2400" cap="all" dirty="0"/>
              <a:t>, </a:t>
            </a:r>
            <a:r>
              <a:rPr lang="en-US" sz="2400" cap="all" dirty="0" err="1"/>
              <a:t>hringrásarhagkerfis</a:t>
            </a:r>
            <a:r>
              <a:rPr lang="en-US" sz="2400" cap="all" dirty="0"/>
              <a:t>- </a:t>
            </a:r>
            <a:r>
              <a:rPr lang="en-US" sz="2400" cap="all" dirty="0" err="1"/>
              <a:t>og</a:t>
            </a:r>
            <a:r>
              <a:rPr lang="en-US" sz="2400" cap="all" dirty="0"/>
              <a:t> </a:t>
            </a:r>
            <a:r>
              <a:rPr lang="en-US" sz="2400" cap="all" dirty="0" err="1"/>
              <a:t>vistvænt</a:t>
            </a:r>
            <a:r>
              <a:rPr lang="en-US" sz="2400" cap="all" dirty="0"/>
              <a:t> </a:t>
            </a:r>
            <a:r>
              <a:rPr lang="en-US" sz="2400" cap="all" dirty="0" err="1"/>
              <a:t>viðskiptalíkan</a:t>
            </a:r>
            <a:endParaRPr lang="en-US" sz="2400" cap="all" dirty="0"/>
          </a:p>
        </p:txBody>
      </p:sp>
      <p:sp>
        <p:nvSpPr>
          <p:cNvPr id="6" name="Slide Number Placeholder 5">
            <a:extLst>
              <a:ext uri="{FF2B5EF4-FFF2-40B4-BE49-F238E27FC236}">
                <a16:creationId xmlns:a16="http://schemas.microsoft.com/office/drawing/2014/main" id="{93FF764A-5C97-2E1B-4631-7CE423AF1740}"/>
              </a:ext>
            </a:extLst>
          </p:cNvPr>
          <p:cNvSpPr>
            <a:spLocks noGrp="1"/>
          </p:cNvSpPr>
          <p:nvPr>
            <p:ph type="sldNum" sz="quarter" idx="4"/>
          </p:nvPr>
        </p:nvSpPr>
        <p:spPr/>
        <p:txBody>
          <a:bodyPr/>
          <a:lstStyle/>
          <a:p>
            <a:fld id="{9C527BFA-2C0E-4CEC-B6A5-913A56FEF4B4}" type="slidenum">
              <a:rPr lang="fr-CA" smtClean="0"/>
              <a:t>81</a:t>
            </a:fld>
            <a:endParaRPr lang="fr-CA"/>
          </a:p>
        </p:txBody>
      </p:sp>
      <p:sp>
        <p:nvSpPr>
          <p:cNvPr id="2" name="Text Placeholder 1">
            <a:extLst>
              <a:ext uri="{FF2B5EF4-FFF2-40B4-BE49-F238E27FC236}">
                <a16:creationId xmlns:a16="http://schemas.microsoft.com/office/drawing/2014/main" id="{79F50EA5-C077-4ECB-2229-73C594363851}"/>
              </a:ext>
            </a:extLst>
          </p:cNvPr>
          <p:cNvSpPr>
            <a:spLocks noGrp="1"/>
          </p:cNvSpPr>
          <p:nvPr>
            <p:ph type="body" sz="quarter" idx="65"/>
          </p:nvPr>
        </p:nvSpPr>
        <p:spPr/>
        <p:txBody>
          <a:bodyPr/>
          <a:lstStyle/>
          <a:p>
            <a:r>
              <a:rPr lang="en-GB"/>
              <a:t>Myndaheimild: </a:t>
            </a:r>
            <a:r>
              <a:rPr lang="en-US"/>
              <a:t>Teapot Lane Treehouse, Leitrim, Írland</a:t>
            </a:r>
            <a:endParaRPr lang="en-GB"/>
          </a:p>
        </p:txBody>
      </p:sp>
      <p:cxnSp>
        <p:nvCxnSpPr>
          <p:cNvPr id="9" name="Straight Connector 8">
            <a:extLst>
              <a:ext uri="{FF2B5EF4-FFF2-40B4-BE49-F238E27FC236}">
                <a16:creationId xmlns:a16="http://schemas.microsoft.com/office/drawing/2014/main" id="{5D7F0760-4593-4FFD-C1C4-2F57D4E9058A}"/>
              </a:ext>
            </a:extLst>
          </p:cNvPr>
          <p:cNvCxnSpPr/>
          <p:nvPr/>
        </p:nvCxnSpPr>
        <p:spPr>
          <a:xfrm>
            <a:off x="0" y="1212794"/>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980C556F-474F-B41E-AD1C-9DA6AD66933A}"/>
              </a:ext>
            </a:extLst>
          </p:cNvPr>
          <p:cNvSpPr>
            <a:spLocks noGrp="1"/>
          </p:cNvSpPr>
          <p:nvPr>
            <p:ph type="pic" sz="quarter" idx="13"/>
          </p:nvPr>
        </p:nvSpPr>
        <p:spPr/>
        <p:txBody>
          <a:bodyPr/>
          <a:lstStyle/>
          <a:p>
            <a:endParaRPr lang="en-IE"/>
          </a:p>
        </p:txBody>
      </p:sp>
      <p:pic>
        <p:nvPicPr>
          <p:cNvPr id="13" name="Picture 12">
            <a:hlinkClick r:id="rId2"/>
            <a:extLst>
              <a:ext uri="{FF2B5EF4-FFF2-40B4-BE49-F238E27FC236}">
                <a16:creationId xmlns:a16="http://schemas.microsoft.com/office/drawing/2014/main" id="{0228D58B-30C5-0EAA-D4A3-2B46313B0A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5578" y="6892774"/>
            <a:ext cx="3929824" cy="4014939"/>
          </a:xfrm>
          <a:prstGeom prst="rect">
            <a:avLst/>
          </a:prstGeom>
        </p:spPr>
      </p:pic>
      <p:pic>
        <p:nvPicPr>
          <p:cNvPr id="15" name="Picture 14">
            <a:extLst>
              <a:ext uri="{FF2B5EF4-FFF2-40B4-BE49-F238E27FC236}">
                <a16:creationId xmlns:a16="http://schemas.microsoft.com/office/drawing/2014/main" id="{231E7012-81B4-5B40-E776-6D72B5121F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64408" y="5734050"/>
            <a:ext cx="1876687" cy="1391548"/>
          </a:xfrm>
          <a:prstGeom prst="rect">
            <a:avLst/>
          </a:prstGeom>
        </p:spPr>
      </p:pic>
    </p:spTree>
    <p:extLst>
      <p:ext uri="{BB962C8B-B14F-4D97-AF65-F5344CB8AC3E}">
        <p14:creationId xmlns:p14="http://schemas.microsoft.com/office/powerpoint/2010/main" val="36263667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CADE8-D314-0AC2-F8CE-435075B8AD2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BB217E-D240-2B2E-4CF8-1827F3D58789}"/>
              </a:ext>
            </a:extLst>
          </p:cNvPr>
          <p:cNvSpPr>
            <a:spLocks noGrp="1"/>
          </p:cNvSpPr>
          <p:nvPr>
            <p:ph type="body" sz="quarter" idx="65"/>
          </p:nvPr>
        </p:nvSpPr>
        <p:spPr/>
        <p:txBody>
          <a:bodyPr/>
          <a:lstStyle/>
          <a:p>
            <a:r>
              <a:rPr lang="en-GB"/>
              <a:t>Ljósmynd: </a:t>
            </a:r>
            <a:r>
              <a:rPr lang="en-US"/>
              <a:t>Teapot Lane, Treehouse, Leitrim, Írland</a:t>
            </a:r>
            <a:endParaRPr lang="en-GB"/>
          </a:p>
        </p:txBody>
      </p:sp>
      <p:sp>
        <p:nvSpPr>
          <p:cNvPr id="6" name="Slide Number Placeholder 5">
            <a:extLst>
              <a:ext uri="{FF2B5EF4-FFF2-40B4-BE49-F238E27FC236}">
                <a16:creationId xmlns:a16="http://schemas.microsoft.com/office/drawing/2014/main" id="{C6678A4B-EA67-6854-EF98-4E0610467CAE}"/>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82</a:t>
            </a:fld>
            <a:endParaRPr lang="fr-CA"/>
          </a:p>
        </p:txBody>
      </p:sp>
      <p:sp>
        <p:nvSpPr>
          <p:cNvPr id="14" name="Text Placeholder 2">
            <a:extLst>
              <a:ext uri="{FF2B5EF4-FFF2-40B4-BE49-F238E27FC236}">
                <a16:creationId xmlns:a16="http://schemas.microsoft.com/office/drawing/2014/main" id="{968A1FB0-5E06-DEBE-D57B-CB26C5AF1293}"/>
              </a:ext>
            </a:extLst>
          </p:cNvPr>
          <p:cNvSpPr>
            <a:spLocks noGrp="1"/>
          </p:cNvSpPr>
          <p:nvPr>
            <p:ph type="body" sz="quarter" idx="32"/>
          </p:nvPr>
        </p:nvSpPr>
        <p:spPr>
          <a:xfrm>
            <a:off x="3748559" y="4238606"/>
            <a:ext cx="3626751" cy="6416022"/>
          </a:xfrm>
        </p:spPr>
        <p:txBody>
          <a:bodyPr/>
          <a:lstStyle/>
          <a:p>
            <a:r>
              <a:rPr lang="en-US" b="1" dirty="0" err="1">
                <a:solidFill>
                  <a:srgbClr val="459597"/>
                </a:solidFill>
              </a:rPr>
              <a:t>Fagurlega</a:t>
            </a:r>
            <a:r>
              <a:rPr lang="en-US" b="1" dirty="0">
                <a:solidFill>
                  <a:srgbClr val="459597"/>
                </a:solidFill>
              </a:rPr>
              <a:t> </a:t>
            </a:r>
            <a:r>
              <a:rPr lang="en-US" b="1" dirty="0" err="1">
                <a:solidFill>
                  <a:srgbClr val="459597"/>
                </a:solidFill>
              </a:rPr>
              <a:t>smíðaðar</a:t>
            </a:r>
            <a:r>
              <a:rPr lang="en-US" b="1" dirty="0">
                <a:solidFill>
                  <a:srgbClr val="459597"/>
                </a:solidFill>
              </a:rPr>
              <a:t> </a:t>
            </a:r>
            <a:r>
              <a:rPr lang="en-US" b="1" dirty="0" err="1">
                <a:solidFill>
                  <a:srgbClr val="459597"/>
                </a:solidFill>
              </a:rPr>
              <a:t>jurta</a:t>
            </a:r>
            <a:r>
              <a:rPr lang="en-US" b="1" dirty="0">
                <a:solidFill>
                  <a:srgbClr val="459597"/>
                </a:solidFill>
              </a:rPr>
              <a:t>: </a:t>
            </a:r>
            <a:r>
              <a:rPr lang="en-US" dirty="0" err="1"/>
              <a:t>Gestir</a:t>
            </a:r>
            <a:r>
              <a:rPr lang="en-US" dirty="0"/>
              <a:t> geta </a:t>
            </a:r>
            <a:r>
              <a:rPr lang="en-US" dirty="0" err="1"/>
              <a:t>valið</a:t>
            </a:r>
            <a:r>
              <a:rPr lang="en-US" dirty="0"/>
              <a:t> </a:t>
            </a:r>
            <a:r>
              <a:rPr lang="en-US" dirty="0" err="1"/>
              <a:t>að</a:t>
            </a:r>
            <a:r>
              <a:rPr lang="en-US" dirty="0"/>
              <a:t> </a:t>
            </a:r>
            <a:r>
              <a:rPr lang="en-US" dirty="0" err="1"/>
              <a:t>dvelja</a:t>
            </a:r>
            <a:r>
              <a:rPr lang="en-US" dirty="0"/>
              <a:t> í </a:t>
            </a:r>
            <a:r>
              <a:rPr lang="en-US" dirty="0" err="1"/>
              <a:t>fagurlega</a:t>
            </a:r>
            <a:r>
              <a:rPr lang="en-US" dirty="0"/>
              <a:t> </a:t>
            </a:r>
            <a:r>
              <a:rPr lang="en-US" dirty="0" err="1"/>
              <a:t>smíðuðum</a:t>
            </a:r>
            <a:r>
              <a:rPr lang="en-US" dirty="0"/>
              <a:t> </a:t>
            </a:r>
            <a:r>
              <a:rPr lang="en-US" dirty="0" err="1"/>
              <a:t>jurta</a:t>
            </a:r>
            <a:r>
              <a:rPr lang="en-US" dirty="0"/>
              <a:t>, </a:t>
            </a:r>
            <a:r>
              <a:rPr lang="en-US" dirty="0" err="1"/>
              <a:t>hverjum</a:t>
            </a:r>
            <a:r>
              <a:rPr lang="en-US" dirty="0"/>
              <a:t> </a:t>
            </a:r>
            <a:r>
              <a:rPr lang="en-US" dirty="0" err="1"/>
              <a:t>þeirra</a:t>
            </a:r>
            <a:r>
              <a:rPr lang="en-US" dirty="0"/>
              <a:t> er </a:t>
            </a:r>
            <a:r>
              <a:rPr lang="en-US" dirty="0" err="1"/>
              <a:t>útbúið</a:t>
            </a:r>
            <a:r>
              <a:rPr lang="en-US" dirty="0"/>
              <a:t> </a:t>
            </a:r>
            <a:r>
              <a:rPr lang="en-US" dirty="0" err="1"/>
              <a:t>notalegum</a:t>
            </a:r>
            <a:r>
              <a:rPr lang="en-US" dirty="0"/>
              <a:t> </a:t>
            </a:r>
            <a:r>
              <a:rPr lang="en-US" dirty="0" err="1"/>
              <a:t>rúmum</a:t>
            </a:r>
            <a:r>
              <a:rPr lang="en-US" dirty="0"/>
              <a:t>, </a:t>
            </a:r>
            <a:r>
              <a:rPr lang="en-US" dirty="0" err="1"/>
              <a:t>viðareldsstovum</a:t>
            </a:r>
            <a:r>
              <a:rPr lang="en-US" dirty="0"/>
              <a:t> </a:t>
            </a:r>
            <a:r>
              <a:rPr lang="en-US" dirty="0" err="1"/>
              <a:t>og</a:t>
            </a:r>
            <a:r>
              <a:rPr lang="en-US" dirty="0"/>
              <a:t> </a:t>
            </a:r>
            <a:r>
              <a:rPr lang="en-US" dirty="0" err="1"/>
              <a:t>mjúku</a:t>
            </a:r>
            <a:r>
              <a:rPr lang="en-US" dirty="0"/>
              <a:t> </a:t>
            </a:r>
            <a:r>
              <a:rPr lang="en-US" dirty="0" err="1"/>
              <a:t>ljósi</a:t>
            </a:r>
            <a:r>
              <a:rPr lang="en-US" dirty="0"/>
              <a:t> </a:t>
            </a:r>
            <a:r>
              <a:rPr lang="en-US" dirty="0" err="1"/>
              <a:t>sem</a:t>
            </a:r>
            <a:r>
              <a:rPr lang="en-US" dirty="0"/>
              <a:t> </a:t>
            </a:r>
            <a:r>
              <a:rPr lang="en-US" dirty="0" err="1"/>
              <a:t>skapar</a:t>
            </a:r>
            <a:r>
              <a:rPr lang="en-US" dirty="0"/>
              <a:t> </a:t>
            </a:r>
            <a:r>
              <a:rPr lang="en-US" dirty="0" err="1"/>
              <a:t>hlýtt</a:t>
            </a:r>
            <a:r>
              <a:rPr lang="en-US" dirty="0"/>
              <a:t> </a:t>
            </a:r>
            <a:r>
              <a:rPr lang="en-US" dirty="0" err="1"/>
              <a:t>og</a:t>
            </a:r>
            <a:r>
              <a:rPr lang="en-US" dirty="0"/>
              <a:t> </a:t>
            </a:r>
            <a:r>
              <a:rPr lang="en-US" dirty="0" err="1"/>
              <a:t>aðlaðandi</a:t>
            </a:r>
            <a:r>
              <a:rPr lang="en-US" dirty="0"/>
              <a:t> </a:t>
            </a:r>
            <a:r>
              <a:rPr lang="en-US" dirty="0" err="1"/>
              <a:t>andrúmsloft</a:t>
            </a:r>
            <a:r>
              <a:rPr lang="en-US" dirty="0"/>
              <a:t>. </a:t>
            </a:r>
            <a:r>
              <a:rPr lang="en-US" dirty="0">
                <a:ea typeface="Calibri"/>
              </a:rPr>
              <a:t>[</a:t>
            </a:r>
            <a:r>
              <a:rPr lang="en-US" dirty="0">
                <a:ea typeface="Calibri"/>
                <a:hlinkClick r:id="rId2"/>
              </a:rPr>
              <a:t>link</a:t>
            </a:r>
            <a:r>
              <a:rPr lang="en-US" dirty="0">
                <a:ea typeface="Calibri"/>
              </a:rPr>
              <a:t>]</a:t>
            </a:r>
            <a:endParaRPr lang="en-US" dirty="0"/>
          </a:p>
          <a:p>
            <a:endParaRPr lang="en-US" dirty="0"/>
          </a:p>
          <a:p>
            <a:r>
              <a:rPr lang="en-US" b="1" dirty="0" err="1">
                <a:solidFill>
                  <a:srgbClr val="EC7C69"/>
                </a:solidFill>
              </a:rPr>
              <a:t>Enduruppgerð</a:t>
            </a:r>
            <a:r>
              <a:rPr lang="en-US" b="1" dirty="0">
                <a:solidFill>
                  <a:srgbClr val="EC7C69"/>
                </a:solidFill>
              </a:rPr>
              <a:t> vintage-</a:t>
            </a:r>
            <a:r>
              <a:rPr lang="en-US" b="1" dirty="0" err="1">
                <a:solidFill>
                  <a:srgbClr val="EC7C69"/>
                </a:solidFill>
              </a:rPr>
              <a:t>karravánar</a:t>
            </a:r>
            <a:r>
              <a:rPr lang="en-US" b="1" dirty="0">
                <a:solidFill>
                  <a:srgbClr val="EC7C69"/>
                </a:solidFill>
              </a:rPr>
              <a:t>: </a:t>
            </a:r>
            <a:r>
              <a:rPr lang="en-US" dirty="0" err="1"/>
              <a:t>Fyrir</a:t>
            </a:r>
            <a:r>
              <a:rPr lang="en-US" dirty="0"/>
              <a:t> </a:t>
            </a:r>
            <a:r>
              <a:rPr lang="en-US" dirty="0" err="1"/>
              <a:t>þá</a:t>
            </a:r>
            <a:r>
              <a:rPr lang="en-US" dirty="0"/>
              <a:t> </a:t>
            </a:r>
            <a:r>
              <a:rPr lang="en-US" dirty="0" err="1"/>
              <a:t>sem</a:t>
            </a:r>
            <a:r>
              <a:rPr lang="en-US" dirty="0"/>
              <a:t> </a:t>
            </a:r>
            <a:r>
              <a:rPr lang="en-US" dirty="0" err="1"/>
              <a:t>kjósa</a:t>
            </a:r>
            <a:r>
              <a:rPr lang="en-US" dirty="0"/>
              <a:t> </a:t>
            </a:r>
            <a:r>
              <a:rPr lang="en-US" dirty="0" err="1"/>
              <a:t>gamaldags</a:t>
            </a:r>
            <a:r>
              <a:rPr lang="en-US" dirty="0"/>
              <a:t> </a:t>
            </a:r>
            <a:r>
              <a:rPr lang="en-US" dirty="0" err="1"/>
              <a:t>nostalgíu</a:t>
            </a:r>
            <a:r>
              <a:rPr lang="en-US" dirty="0"/>
              <a:t> </a:t>
            </a:r>
            <a:r>
              <a:rPr lang="en-US" dirty="0" err="1"/>
              <a:t>eru</a:t>
            </a:r>
            <a:r>
              <a:rPr lang="en-US" dirty="0"/>
              <a:t> </a:t>
            </a:r>
            <a:r>
              <a:rPr lang="en-US" dirty="0" err="1"/>
              <a:t>kærlega</a:t>
            </a:r>
            <a:r>
              <a:rPr lang="en-US" dirty="0"/>
              <a:t> </a:t>
            </a:r>
            <a:r>
              <a:rPr lang="en-US" dirty="0" err="1"/>
              <a:t>enduruppgerðir</a:t>
            </a:r>
            <a:r>
              <a:rPr lang="en-US" dirty="0"/>
              <a:t> </a:t>
            </a:r>
            <a:r>
              <a:rPr lang="en-US" dirty="0" err="1"/>
              <a:t>karravánar</a:t>
            </a:r>
            <a:r>
              <a:rPr lang="en-US" dirty="0"/>
              <a:t>, </a:t>
            </a:r>
            <a:r>
              <a:rPr lang="en-US" dirty="0" err="1"/>
              <a:t>hver</a:t>
            </a:r>
            <a:r>
              <a:rPr lang="en-US" dirty="0"/>
              <a:t> </a:t>
            </a:r>
            <a:r>
              <a:rPr lang="en-US" dirty="0" err="1"/>
              <a:t>með</a:t>
            </a:r>
            <a:r>
              <a:rPr lang="en-US" dirty="0"/>
              <a:t> </a:t>
            </a:r>
            <a:r>
              <a:rPr lang="en-US" dirty="0" err="1"/>
              <a:t>sinn</a:t>
            </a:r>
            <a:r>
              <a:rPr lang="en-US" dirty="0"/>
              <a:t> </a:t>
            </a:r>
            <a:r>
              <a:rPr lang="en-US" dirty="0" err="1"/>
              <a:t>sérstaka</a:t>
            </a:r>
            <a:r>
              <a:rPr lang="en-US" dirty="0"/>
              <a:t> </a:t>
            </a:r>
            <a:r>
              <a:rPr lang="en-US" dirty="0" err="1"/>
              <a:t>karakter</a:t>
            </a:r>
            <a:r>
              <a:rPr lang="en-US" dirty="0"/>
              <a:t> </a:t>
            </a:r>
            <a:r>
              <a:rPr lang="en-US" dirty="0" err="1"/>
              <a:t>og</a:t>
            </a:r>
            <a:r>
              <a:rPr lang="en-US" dirty="0"/>
              <a:t> </a:t>
            </a:r>
            <a:r>
              <a:rPr lang="en-US" dirty="0" err="1"/>
              <a:t>sjarma</a:t>
            </a:r>
            <a:r>
              <a:rPr lang="en-US" dirty="0"/>
              <a:t>, </a:t>
            </a:r>
            <a:r>
              <a:rPr lang="en-US" dirty="0" err="1"/>
              <a:t>skreyttir</a:t>
            </a:r>
            <a:r>
              <a:rPr lang="en-US" dirty="0"/>
              <a:t> </a:t>
            </a:r>
            <a:r>
              <a:rPr lang="en-US" dirty="0" err="1"/>
              <a:t>með</a:t>
            </a:r>
            <a:r>
              <a:rPr lang="en-US" dirty="0"/>
              <a:t> retro-</a:t>
            </a:r>
            <a:r>
              <a:rPr lang="en-US" dirty="0" err="1"/>
              <a:t>dekor</a:t>
            </a:r>
            <a:r>
              <a:rPr lang="en-US" dirty="0"/>
              <a:t> </a:t>
            </a:r>
            <a:r>
              <a:rPr lang="en-US" dirty="0" err="1"/>
              <a:t>og</a:t>
            </a:r>
            <a:r>
              <a:rPr lang="en-US" dirty="0"/>
              <a:t> </a:t>
            </a:r>
            <a:r>
              <a:rPr lang="en-US" dirty="0" err="1"/>
              <a:t>vandlega</a:t>
            </a:r>
            <a:r>
              <a:rPr lang="en-US" dirty="0"/>
              <a:t> </a:t>
            </a:r>
            <a:r>
              <a:rPr lang="en-US" dirty="0" err="1"/>
              <a:t>völdum</a:t>
            </a:r>
            <a:r>
              <a:rPr lang="en-US" dirty="0"/>
              <a:t> </a:t>
            </a:r>
            <a:r>
              <a:rPr lang="en-US" dirty="0" err="1"/>
              <a:t>húsgögnum</a:t>
            </a:r>
            <a:r>
              <a:rPr lang="en-US" dirty="0"/>
              <a:t>. </a:t>
            </a:r>
          </a:p>
          <a:p>
            <a:endParaRPr lang="en-US" sz="1400" dirty="0"/>
          </a:p>
          <a:p>
            <a:r>
              <a:rPr lang="en-US" b="1" dirty="0" err="1">
                <a:solidFill>
                  <a:srgbClr val="F99D22"/>
                </a:solidFill>
              </a:rPr>
              <a:t>Heillandi</a:t>
            </a:r>
            <a:r>
              <a:rPr lang="en-US" b="1" dirty="0">
                <a:solidFill>
                  <a:srgbClr val="F99D22"/>
                </a:solidFill>
              </a:rPr>
              <a:t> </a:t>
            </a:r>
            <a:r>
              <a:rPr lang="en-US" b="1" dirty="0" err="1">
                <a:solidFill>
                  <a:srgbClr val="F99D22"/>
                </a:solidFill>
              </a:rPr>
              <a:t>handunnin</a:t>
            </a:r>
            <a:r>
              <a:rPr lang="en-US" b="1" dirty="0">
                <a:solidFill>
                  <a:srgbClr val="F99D22"/>
                </a:solidFill>
              </a:rPr>
              <a:t> </a:t>
            </a:r>
            <a:r>
              <a:rPr lang="en-US" b="1" dirty="0" err="1">
                <a:solidFill>
                  <a:srgbClr val="F99D22"/>
                </a:solidFill>
              </a:rPr>
              <a:t>tréhús</a:t>
            </a:r>
            <a:r>
              <a:rPr lang="en-US" b="1" dirty="0">
                <a:solidFill>
                  <a:srgbClr val="F99D22"/>
                </a:solidFill>
              </a:rPr>
              <a:t>: </a:t>
            </a:r>
            <a:r>
              <a:rPr lang="en-US" sz="1400" dirty="0" err="1"/>
              <a:t>Framúrskarandi</a:t>
            </a:r>
            <a:r>
              <a:rPr lang="en-US" sz="1400" dirty="0"/>
              <a:t> </a:t>
            </a:r>
            <a:r>
              <a:rPr lang="en-US" sz="1400" dirty="0" err="1"/>
              <a:t>kosturinn</a:t>
            </a:r>
            <a:r>
              <a:rPr lang="en-US" sz="1400" dirty="0"/>
              <a:t> </a:t>
            </a:r>
            <a:r>
              <a:rPr lang="en-US" sz="1400" dirty="0" err="1"/>
              <a:t>gæti</a:t>
            </a:r>
            <a:r>
              <a:rPr lang="en-US" sz="1400" dirty="0"/>
              <a:t> </a:t>
            </a:r>
            <a:r>
              <a:rPr lang="en-US" sz="1400" dirty="0" err="1"/>
              <a:t>þó</a:t>
            </a:r>
            <a:r>
              <a:rPr lang="en-US" sz="1400" dirty="0"/>
              <a:t> </a:t>
            </a:r>
            <a:r>
              <a:rPr lang="en-US" sz="1400" dirty="0" err="1"/>
              <a:t>verið</a:t>
            </a:r>
            <a:r>
              <a:rPr lang="en-US" sz="1400" dirty="0"/>
              <a:t> </a:t>
            </a:r>
            <a:r>
              <a:rPr lang="en-US" sz="1400" dirty="0" err="1"/>
              <a:t>hið</a:t>
            </a:r>
            <a:r>
              <a:rPr lang="en-US" sz="1400" dirty="0"/>
              <a:t> </a:t>
            </a:r>
            <a:r>
              <a:rPr lang="en-US" sz="1400" dirty="0" err="1"/>
              <a:t>heillandi</a:t>
            </a:r>
            <a:r>
              <a:rPr lang="en-US" sz="1400" dirty="0"/>
              <a:t> </a:t>
            </a:r>
            <a:r>
              <a:rPr lang="en-US" sz="1400" dirty="0" err="1"/>
              <a:t>tréhúsið</a:t>
            </a:r>
            <a:r>
              <a:rPr lang="en-US" sz="1400" dirty="0"/>
              <a:t> – </a:t>
            </a:r>
            <a:r>
              <a:rPr lang="en-US" sz="1400" dirty="0" err="1"/>
              <a:t>handunnið</a:t>
            </a:r>
            <a:r>
              <a:rPr lang="en-US" sz="1400" dirty="0"/>
              <a:t>, </a:t>
            </a:r>
            <a:r>
              <a:rPr lang="en-US" sz="1400" dirty="0" err="1"/>
              <a:t>upphækkað</a:t>
            </a:r>
            <a:r>
              <a:rPr lang="en-US" sz="1400" dirty="0"/>
              <a:t> </a:t>
            </a:r>
            <a:r>
              <a:rPr lang="en-US" sz="1400" dirty="0" err="1"/>
              <a:t>rými</a:t>
            </a:r>
            <a:r>
              <a:rPr lang="en-US" sz="1400" dirty="0"/>
              <a:t> </a:t>
            </a:r>
            <a:r>
              <a:rPr lang="en-US" sz="1400" dirty="0" err="1"/>
              <a:t>staðsett</a:t>
            </a:r>
            <a:r>
              <a:rPr lang="en-US" sz="1400" dirty="0"/>
              <a:t> </a:t>
            </a:r>
            <a:r>
              <a:rPr lang="en-US" sz="1400" dirty="0" err="1"/>
              <a:t>meðal</a:t>
            </a:r>
            <a:r>
              <a:rPr lang="en-US" sz="1400" dirty="0"/>
              <a:t> </a:t>
            </a:r>
            <a:r>
              <a:rPr lang="en-US" sz="1400" dirty="0" err="1"/>
              <a:t>trjátoppa</a:t>
            </a:r>
            <a:r>
              <a:rPr lang="en-US" sz="1400" dirty="0"/>
              <a:t>. </a:t>
            </a:r>
            <a:r>
              <a:rPr lang="en-US" sz="1400" dirty="0" err="1"/>
              <a:t>Með</a:t>
            </a:r>
            <a:r>
              <a:rPr lang="en-US" sz="1400" dirty="0"/>
              <a:t> </a:t>
            </a:r>
            <a:r>
              <a:rPr lang="en-US" sz="1400" dirty="0" err="1"/>
              <a:t>þægilegu</a:t>
            </a:r>
            <a:r>
              <a:rPr lang="en-US" sz="1400" dirty="0"/>
              <a:t> </a:t>
            </a:r>
            <a:r>
              <a:rPr lang="en-US" sz="1400" dirty="0" err="1"/>
              <a:t>hjónarúmi</a:t>
            </a:r>
            <a:r>
              <a:rPr lang="en-US" sz="1400" dirty="0"/>
              <a:t>, </a:t>
            </a:r>
            <a:r>
              <a:rPr lang="en-US" sz="1400" dirty="0" err="1"/>
              <a:t>litlu</a:t>
            </a:r>
            <a:r>
              <a:rPr lang="en-US" sz="1400" dirty="0"/>
              <a:t> </a:t>
            </a:r>
            <a:r>
              <a:rPr lang="en-US" sz="1400" dirty="0" err="1"/>
              <a:t>eldhúskrók</a:t>
            </a:r>
            <a:r>
              <a:rPr lang="en-US" sz="1400" dirty="0"/>
              <a:t> </a:t>
            </a:r>
            <a:r>
              <a:rPr lang="en-US" sz="1400" dirty="0" err="1"/>
              <a:t>og</a:t>
            </a:r>
            <a:r>
              <a:rPr lang="en-US" sz="1400" dirty="0"/>
              <a:t> </a:t>
            </a:r>
            <a:r>
              <a:rPr lang="en-US" sz="1400" dirty="0" err="1"/>
              <a:t>einkasvölum</a:t>
            </a:r>
            <a:r>
              <a:rPr lang="en-US" sz="1400" dirty="0"/>
              <a:t> </a:t>
            </a:r>
            <a:r>
              <a:rPr lang="en-US" sz="1400" dirty="0" err="1"/>
              <a:t>býður</a:t>
            </a:r>
            <a:r>
              <a:rPr lang="en-US" sz="1400" dirty="0"/>
              <a:t> </a:t>
            </a:r>
            <a:r>
              <a:rPr lang="en-US" sz="1400" dirty="0" err="1"/>
              <a:t>þetta</a:t>
            </a:r>
            <a:r>
              <a:rPr lang="en-US" sz="1400" dirty="0"/>
              <a:t> </a:t>
            </a:r>
            <a:r>
              <a:rPr lang="en-US" sz="1400" dirty="0" err="1"/>
              <a:t>tréhús</a:t>
            </a:r>
            <a:r>
              <a:rPr lang="en-US" sz="1400" dirty="0"/>
              <a:t> </a:t>
            </a:r>
            <a:r>
              <a:rPr lang="en-US" sz="1400" dirty="0" err="1"/>
              <a:t>gestum</a:t>
            </a:r>
            <a:r>
              <a:rPr lang="en-US" sz="1400" dirty="0"/>
              <a:t> </a:t>
            </a:r>
            <a:r>
              <a:rPr lang="en-US" sz="1400" dirty="0" err="1"/>
              <a:t>upp</a:t>
            </a:r>
            <a:r>
              <a:rPr lang="en-US" sz="1400" dirty="0"/>
              <a:t> á </a:t>
            </a:r>
            <a:r>
              <a:rPr lang="en-US" sz="1400" dirty="0" err="1"/>
              <a:t>upplifun</a:t>
            </a:r>
            <a:r>
              <a:rPr lang="en-US" sz="1400" dirty="0"/>
              <a:t> </a:t>
            </a:r>
            <a:r>
              <a:rPr lang="en-US" sz="1400" dirty="0" err="1"/>
              <a:t>sem</a:t>
            </a:r>
            <a:r>
              <a:rPr lang="en-US" sz="1400" dirty="0"/>
              <a:t> er </a:t>
            </a:r>
            <a:r>
              <a:rPr lang="en-US" sz="1400" dirty="0" err="1"/>
              <a:t>nálægt</a:t>
            </a:r>
            <a:r>
              <a:rPr lang="en-US" sz="1400" dirty="0"/>
              <a:t> </a:t>
            </a:r>
            <a:r>
              <a:rPr lang="en-US" sz="1400" dirty="0" err="1"/>
              <a:t>náttúrunni</a:t>
            </a:r>
            <a:r>
              <a:rPr lang="en-US" sz="1400" dirty="0"/>
              <a:t> </a:t>
            </a:r>
            <a:r>
              <a:rPr lang="en-US" sz="1400" dirty="0" err="1"/>
              <a:t>en</a:t>
            </a:r>
            <a:r>
              <a:rPr lang="en-US" sz="1400" dirty="0"/>
              <a:t> full </a:t>
            </a:r>
            <a:r>
              <a:rPr lang="en-US" sz="1400" dirty="0" err="1"/>
              <a:t>af</a:t>
            </a:r>
            <a:r>
              <a:rPr lang="en-US" sz="1400" dirty="0"/>
              <a:t> </a:t>
            </a:r>
            <a:r>
              <a:rPr lang="en-US" sz="1400" dirty="0" err="1"/>
              <a:t>nútíma</a:t>
            </a:r>
            <a:r>
              <a:rPr lang="en-US" sz="1400" dirty="0"/>
              <a:t> </a:t>
            </a:r>
            <a:r>
              <a:rPr lang="en-US" sz="1400" dirty="0" err="1"/>
              <a:t>lúxus</a:t>
            </a:r>
            <a:r>
              <a:rPr lang="en-US" sz="1400" dirty="0"/>
              <a:t>. </a:t>
            </a:r>
            <a:r>
              <a:rPr lang="en-US" dirty="0">
                <a:ea typeface="Calibri"/>
              </a:rPr>
              <a:t>[</a:t>
            </a:r>
            <a:r>
              <a:rPr lang="en-US" dirty="0">
                <a:ea typeface="Calibri"/>
                <a:hlinkClick r:id="rId3"/>
              </a:rPr>
              <a:t>link</a:t>
            </a:r>
            <a:r>
              <a:rPr lang="en-US" dirty="0">
                <a:ea typeface="Calibri"/>
              </a:rPr>
              <a:t>]</a:t>
            </a:r>
            <a:endParaRPr lang="en-US" sz="1400" dirty="0"/>
          </a:p>
          <a:p>
            <a:endParaRPr lang="en-US" dirty="0">
              <a:ea typeface="Calibri"/>
            </a:endParaRPr>
          </a:p>
          <a:p>
            <a:pPr algn="l" fontAlgn="base"/>
            <a:r>
              <a:rPr lang="en-US" b="1" dirty="0" err="1">
                <a:solidFill>
                  <a:srgbClr val="EC7C69"/>
                </a:solidFill>
              </a:rPr>
              <a:t>Panoramískt</a:t>
            </a:r>
            <a:r>
              <a:rPr lang="en-US" b="1" dirty="0">
                <a:solidFill>
                  <a:srgbClr val="EC7C69"/>
                </a:solidFill>
              </a:rPr>
              <a:t> </a:t>
            </a:r>
            <a:r>
              <a:rPr lang="en-US" b="1" dirty="0" err="1">
                <a:solidFill>
                  <a:srgbClr val="EC7C69"/>
                </a:solidFill>
              </a:rPr>
              <a:t>loftbóludóm</a:t>
            </a:r>
            <a:r>
              <a:rPr lang="en-US" b="1" dirty="0">
                <a:solidFill>
                  <a:srgbClr val="EC7C69"/>
                </a:solidFill>
              </a:rPr>
              <a:t>: </a:t>
            </a:r>
            <a:r>
              <a:rPr lang="en-US" dirty="0" err="1"/>
              <a:t>Rúmgóðu</a:t>
            </a:r>
            <a:r>
              <a:rPr lang="en-US" dirty="0"/>
              <a:t> </a:t>
            </a:r>
            <a:r>
              <a:rPr lang="en-US" dirty="0" err="1"/>
              <a:t>panoramísku</a:t>
            </a:r>
            <a:r>
              <a:rPr lang="en-US" dirty="0"/>
              <a:t> </a:t>
            </a:r>
            <a:r>
              <a:rPr lang="en-US" dirty="0" err="1"/>
              <a:t>loftbóludómarnir</a:t>
            </a:r>
            <a:r>
              <a:rPr lang="en-US" dirty="0"/>
              <a:t> </a:t>
            </a:r>
            <a:r>
              <a:rPr lang="en-US" dirty="0" err="1"/>
              <a:t>eru</a:t>
            </a:r>
            <a:r>
              <a:rPr lang="en-US" dirty="0"/>
              <a:t> </a:t>
            </a:r>
            <a:r>
              <a:rPr lang="en-US" dirty="0" err="1"/>
              <a:t>staðsettir</a:t>
            </a:r>
            <a:r>
              <a:rPr lang="en-US" dirty="0"/>
              <a:t> í </a:t>
            </a:r>
            <a:r>
              <a:rPr lang="en-US" dirty="0" err="1"/>
              <a:t>irskum</a:t>
            </a:r>
            <a:r>
              <a:rPr lang="en-US" dirty="0"/>
              <a:t> </a:t>
            </a:r>
            <a:r>
              <a:rPr lang="en-US" dirty="0" err="1"/>
              <a:t>skógi</a:t>
            </a:r>
            <a:r>
              <a:rPr lang="en-US" dirty="0"/>
              <a:t>. </a:t>
            </a:r>
            <a:r>
              <a:rPr lang="en-US" dirty="0" err="1"/>
              <a:t>Hver</a:t>
            </a:r>
            <a:r>
              <a:rPr lang="en-US" dirty="0"/>
              <a:t> </a:t>
            </a:r>
            <a:r>
              <a:rPr lang="en-US" dirty="0" err="1"/>
              <a:t>þeirra</a:t>
            </a:r>
            <a:r>
              <a:rPr lang="en-US" dirty="0"/>
              <a:t> er </a:t>
            </a:r>
            <a:r>
              <a:rPr lang="en-US" dirty="0" err="1"/>
              <a:t>búinn</a:t>
            </a:r>
            <a:r>
              <a:rPr lang="en-US" dirty="0"/>
              <a:t> </a:t>
            </a:r>
            <a:r>
              <a:rPr lang="en-US" dirty="0" err="1"/>
              <a:t>nútímalegri</a:t>
            </a:r>
            <a:r>
              <a:rPr lang="en-US" dirty="0"/>
              <a:t> </a:t>
            </a:r>
            <a:r>
              <a:rPr lang="en-US" dirty="0" err="1"/>
              <a:t>gler-viðarkyndistovu</a:t>
            </a:r>
            <a:r>
              <a:rPr lang="en-US" dirty="0"/>
              <a:t> </a:t>
            </a:r>
            <a:r>
              <a:rPr lang="en-US" dirty="0" err="1"/>
              <a:t>og</a:t>
            </a:r>
            <a:r>
              <a:rPr lang="en-US" dirty="0"/>
              <a:t> </a:t>
            </a:r>
            <a:r>
              <a:rPr lang="en-US" dirty="0" err="1"/>
              <a:t>lúxus</a:t>
            </a:r>
            <a:r>
              <a:rPr lang="en-US" dirty="0"/>
              <a:t> super king-</a:t>
            </a:r>
            <a:r>
              <a:rPr lang="en-US" dirty="0" err="1"/>
              <a:t>stóru</a:t>
            </a:r>
            <a:r>
              <a:rPr lang="en-US" dirty="0"/>
              <a:t> </a:t>
            </a:r>
            <a:r>
              <a:rPr lang="en-US" dirty="0" err="1"/>
              <a:t>rúmi</a:t>
            </a:r>
            <a:r>
              <a:rPr lang="en-US" dirty="0"/>
              <a:t> </a:t>
            </a:r>
            <a:r>
              <a:rPr lang="en-US" dirty="0" err="1"/>
              <a:t>sem</a:t>
            </a:r>
            <a:r>
              <a:rPr lang="en-US" dirty="0"/>
              <a:t> </a:t>
            </a:r>
            <a:r>
              <a:rPr lang="en-US" dirty="0" err="1"/>
              <a:t>snýr</a:t>
            </a:r>
            <a:r>
              <a:rPr lang="en-US" dirty="0"/>
              <a:t> </a:t>
            </a:r>
            <a:r>
              <a:rPr lang="en-US" dirty="0" err="1"/>
              <a:t>út</a:t>
            </a:r>
            <a:r>
              <a:rPr lang="en-US" dirty="0"/>
              <a:t> </a:t>
            </a:r>
            <a:r>
              <a:rPr lang="en-US" dirty="0" err="1"/>
              <a:t>að</a:t>
            </a:r>
            <a:r>
              <a:rPr lang="en-US" dirty="0"/>
              <a:t> </a:t>
            </a:r>
            <a:r>
              <a:rPr lang="en-US" dirty="0" err="1"/>
              <a:t>trjánum</a:t>
            </a:r>
            <a:r>
              <a:rPr lang="en-US" dirty="0"/>
              <a:t>. </a:t>
            </a:r>
            <a:r>
              <a:rPr lang="en-US" dirty="0">
                <a:ea typeface="Calibri"/>
              </a:rPr>
              <a:t>[</a:t>
            </a:r>
            <a:r>
              <a:rPr lang="en-US" dirty="0">
                <a:ea typeface="Calibri"/>
                <a:hlinkClick r:id="rId4"/>
              </a:rPr>
              <a:t>link</a:t>
            </a:r>
            <a:r>
              <a:rPr lang="en-US" dirty="0">
                <a:ea typeface="Calibri"/>
              </a:rPr>
              <a:t>]</a:t>
            </a:r>
            <a:endParaRPr lang="en-US" dirty="0"/>
          </a:p>
          <a:p>
            <a:pPr algn="l" fontAlgn="base"/>
            <a:endParaRPr lang="en-US" dirty="0">
              <a:ea typeface="Calibri"/>
            </a:endParaRPr>
          </a:p>
          <a:p>
            <a:pPr algn="l" fontAlgn="base"/>
            <a:r>
              <a:rPr lang="en-US" b="1" dirty="0" err="1">
                <a:solidFill>
                  <a:srgbClr val="459597"/>
                </a:solidFill>
                <a:ea typeface="Calibri"/>
              </a:rPr>
              <a:t>Rómantískur</a:t>
            </a:r>
            <a:r>
              <a:rPr lang="en-US" b="1" dirty="0">
                <a:solidFill>
                  <a:srgbClr val="459597"/>
                </a:solidFill>
                <a:ea typeface="Calibri"/>
              </a:rPr>
              <a:t> </a:t>
            </a:r>
            <a:r>
              <a:rPr lang="en-US" b="1" dirty="0" err="1">
                <a:solidFill>
                  <a:srgbClr val="459597"/>
                </a:solidFill>
                <a:ea typeface="Calibri"/>
              </a:rPr>
              <a:t>þriggja</a:t>
            </a:r>
            <a:r>
              <a:rPr lang="en-US" b="1" dirty="0">
                <a:solidFill>
                  <a:srgbClr val="459597"/>
                </a:solidFill>
                <a:ea typeface="Calibri"/>
              </a:rPr>
              <a:t> </a:t>
            </a:r>
            <a:r>
              <a:rPr lang="en-US" b="1" dirty="0" err="1">
                <a:solidFill>
                  <a:srgbClr val="459597"/>
                </a:solidFill>
                <a:ea typeface="Calibri"/>
              </a:rPr>
              <a:t>svefnherbergja</a:t>
            </a:r>
            <a:r>
              <a:rPr lang="en-US" b="1" dirty="0">
                <a:solidFill>
                  <a:srgbClr val="459597"/>
                </a:solidFill>
                <a:ea typeface="Calibri"/>
              </a:rPr>
              <a:t> </a:t>
            </a:r>
            <a:r>
              <a:rPr lang="en-US" b="1" dirty="0" err="1">
                <a:solidFill>
                  <a:srgbClr val="459597"/>
                </a:solidFill>
                <a:ea typeface="Calibri"/>
              </a:rPr>
              <a:t>koti</a:t>
            </a:r>
            <a:r>
              <a:rPr lang="en-US" b="1" dirty="0">
                <a:solidFill>
                  <a:srgbClr val="459597"/>
                </a:solidFill>
                <a:ea typeface="Calibri"/>
              </a:rPr>
              <a:t>: </a:t>
            </a:r>
            <a:r>
              <a:rPr lang="en-US" dirty="0">
                <a:ea typeface="Calibri"/>
              </a:rPr>
              <a:t>Bluebell </a:t>
            </a:r>
            <a:r>
              <a:rPr lang="en-US" dirty="0" err="1">
                <a:ea typeface="Calibri"/>
              </a:rPr>
              <a:t>rómantíska</a:t>
            </a:r>
            <a:r>
              <a:rPr lang="en-US" dirty="0">
                <a:ea typeface="Calibri"/>
              </a:rPr>
              <a:t> </a:t>
            </a:r>
            <a:r>
              <a:rPr lang="en-US" dirty="0" err="1">
                <a:ea typeface="Calibri"/>
              </a:rPr>
              <a:t>kotið</a:t>
            </a:r>
            <a:r>
              <a:rPr lang="en-US" dirty="0">
                <a:ea typeface="Calibri"/>
              </a:rPr>
              <a:t> er </a:t>
            </a:r>
            <a:r>
              <a:rPr lang="en-US" dirty="0" err="1">
                <a:ea typeface="Calibri"/>
              </a:rPr>
              <a:t>ætíð</a:t>
            </a:r>
            <a:r>
              <a:rPr lang="en-US" dirty="0">
                <a:ea typeface="Calibri"/>
              </a:rPr>
              <a:t> </a:t>
            </a:r>
            <a:r>
              <a:rPr lang="en-US" dirty="0" err="1">
                <a:ea typeface="Calibri"/>
              </a:rPr>
              <a:t>vinsælt</a:t>
            </a:r>
            <a:r>
              <a:rPr lang="en-US" dirty="0">
                <a:ea typeface="Calibri"/>
              </a:rPr>
              <a:t>. </a:t>
            </a:r>
            <a:r>
              <a:rPr lang="en-US" dirty="0" err="1">
                <a:ea typeface="Calibri"/>
              </a:rPr>
              <a:t>Það</a:t>
            </a:r>
            <a:r>
              <a:rPr lang="en-US" dirty="0">
                <a:ea typeface="Calibri"/>
              </a:rPr>
              <a:t> er </a:t>
            </a:r>
            <a:r>
              <a:rPr lang="en-US" dirty="0" err="1">
                <a:ea typeface="Calibri"/>
              </a:rPr>
              <a:t>með</a:t>
            </a:r>
            <a:r>
              <a:rPr lang="en-US" dirty="0">
                <a:ea typeface="Calibri"/>
              </a:rPr>
              <a:t> </a:t>
            </a:r>
            <a:r>
              <a:rPr lang="en-US" dirty="0" err="1">
                <a:ea typeface="Calibri"/>
              </a:rPr>
              <a:t>pottamagnísu</a:t>
            </a:r>
            <a:r>
              <a:rPr lang="en-US" dirty="0">
                <a:ea typeface="Calibri"/>
              </a:rPr>
              <a:t> </a:t>
            </a:r>
            <a:r>
              <a:rPr lang="en-US" dirty="0" err="1">
                <a:ea typeface="Calibri"/>
              </a:rPr>
              <a:t>ofni</a:t>
            </a:r>
            <a:r>
              <a:rPr lang="en-US" dirty="0">
                <a:ea typeface="Calibri"/>
              </a:rPr>
              <a:t> </a:t>
            </a:r>
            <a:r>
              <a:rPr lang="en-US" dirty="0" err="1">
                <a:ea typeface="Calibri"/>
              </a:rPr>
              <a:t>og</a:t>
            </a:r>
            <a:r>
              <a:rPr lang="en-US" dirty="0">
                <a:ea typeface="Calibri"/>
              </a:rPr>
              <a:t> </a:t>
            </a:r>
            <a:r>
              <a:rPr lang="en-US" dirty="0" err="1">
                <a:ea typeface="Calibri"/>
              </a:rPr>
              <a:t>skreytt</a:t>
            </a:r>
            <a:r>
              <a:rPr lang="en-US" dirty="0">
                <a:ea typeface="Calibri"/>
              </a:rPr>
              <a:t> í </a:t>
            </a:r>
            <a:r>
              <a:rPr lang="en-US" dirty="0" err="1">
                <a:ea typeface="Calibri"/>
              </a:rPr>
              <a:t>hlýlegum</a:t>
            </a:r>
            <a:r>
              <a:rPr lang="en-US" dirty="0">
                <a:ea typeface="Calibri"/>
              </a:rPr>
              <a:t> </a:t>
            </a:r>
            <a:r>
              <a:rPr lang="en-US" dirty="0" err="1">
                <a:ea typeface="Calibri"/>
              </a:rPr>
              <a:t>gamaldags</a:t>
            </a:r>
            <a:r>
              <a:rPr lang="en-US" dirty="0">
                <a:ea typeface="Calibri"/>
              </a:rPr>
              <a:t> </a:t>
            </a:r>
            <a:r>
              <a:rPr lang="en-US" dirty="0" err="1">
                <a:ea typeface="Calibri"/>
              </a:rPr>
              <a:t>stíl</a:t>
            </a:r>
            <a:r>
              <a:rPr lang="en-US" dirty="0">
                <a:ea typeface="Calibri"/>
              </a:rPr>
              <a:t>. [</a:t>
            </a:r>
            <a:r>
              <a:rPr lang="en-US" dirty="0">
                <a:ea typeface="Calibri"/>
                <a:hlinkClick r:id="rId5"/>
              </a:rPr>
              <a:t>link</a:t>
            </a:r>
            <a:r>
              <a:rPr lang="en-US" dirty="0">
                <a:ea typeface="Calibri"/>
              </a:rPr>
              <a:t>]</a:t>
            </a:r>
            <a:endParaRPr lang="en-IE" dirty="0">
              <a:ea typeface="Calibri"/>
            </a:endParaRPr>
          </a:p>
        </p:txBody>
      </p:sp>
      <p:sp>
        <p:nvSpPr>
          <p:cNvPr id="16" name="Text Placeholder 3">
            <a:extLst>
              <a:ext uri="{FF2B5EF4-FFF2-40B4-BE49-F238E27FC236}">
                <a16:creationId xmlns:a16="http://schemas.microsoft.com/office/drawing/2014/main" id="{21653CC4-BCF3-6791-F32E-BDB72DBA7898}"/>
              </a:ext>
            </a:extLst>
          </p:cNvPr>
          <p:cNvSpPr>
            <a:spLocks noGrp="1"/>
          </p:cNvSpPr>
          <p:nvPr>
            <p:ph type="body" sz="quarter" idx="33"/>
          </p:nvPr>
        </p:nvSpPr>
        <p:spPr>
          <a:xfrm>
            <a:off x="3748559" y="1532640"/>
            <a:ext cx="3427189" cy="2502327"/>
          </a:xfrm>
        </p:spPr>
        <p:txBody>
          <a:bodyPr/>
          <a:lstStyle/>
          <a:p>
            <a:r>
              <a:rPr lang="en-US" sz="1400" dirty="0"/>
              <a:t>Teapot Lane er </a:t>
            </a:r>
            <a:r>
              <a:rPr lang="en-US" sz="1400" dirty="0" err="1"/>
              <a:t>töfrandi</a:t>
            </a:r>
            <a:r>
              <a:rPr lang="en-US" sz="1400" dirty="0"/>
              <a:t> Epic Stay. Glamping-</a:t>
            </a:r>
            <a:r>
              <a:rPr lang="en-US" sz="1400" dirty="0" err="1"/>
              <a:t>dvalarstaður</a:t>
            </a:r>
            <a:r>
              <a:rPr lang="en-US" sz="1400" dirty="0"/>
              <a:t> </a:t>
            </a:r>
            <a:r>
              <a:rPr lang="en-US" sz="1400" dirty="0" err="1"/>
              <a:t>staðsettur</a:t>
            </a:r>
            <a:r>
              <a:rPr lang="en-US" sz="1400" dirty="0"/>
              <a:t> í </a:t>
            </a:r>
            <a:r>
              <a:rPr lang="en-US" sz="1400" dirty="0" err="1"/>
              <a:t>hjarta</a:t>
            </a:r>
            <a:r>
              <a:rPr lang="en-US" sz="1400" dirty="0"/>
              <a:t> </a:t>
            </a:r>
            <a:r>
              <a:rPr lang="en-US" sz="1400" dirty="0" err="1"/>
              <a:t>írskrar</a:t>
            </a:r>
            <a:r>
              <a:rPr lang="en-US" sz="1400" dirty="0"/>
              <a:t> </a:t>
            </a:r>
            <a:r>
              <a:rPr lang="en-US" sz="1400" dirty="0" err="1"/>
              <a:t>sveitar</a:t>
            </a:r>
            <a:r>
              <a:rPr lang="en-US" sz="1400" dirty="0"/>
              <a:t>. Hann er </a:t>
            </a:r>
            <a:r>
              <a:rPr lang="en-US" sz="1400" dirty="0" err="1"/>
              <a:t>frábært</a:t>
            </a:r>
            <a:r>
              <a:rPr lang="en-US" sz="1400" dirty="0"/>
              <a:t> </a:t>
            </a:r>
            <a:r>
              <a:rPr lang="en-US" sz="1400" dirty="0" err="1"/>
              <a:t>dæmi</a:t>
            </a:r>
            <a:r>
              <a:rPr lang="en-US" sz="1400" dirty="0"/>
              <a:t> um </a:t>
            </a:r>
            <a:r>
              <a:rPr lang="en-US" sz="1400" dirty="0" err="1"/>
              <a:t>hvernig</a:t>
            </a:r>
            <a:r>
              <a:rPr lang="en-US" sz="1400" dirty="0"/>
              <a:t> Epic Stay </a:t>
            </a:r>
            <a:r>
              <a:rPr lang="en-US" sz="1400" dirty="0" err="1"/>
              <a:t>leggur</a:t>
            </a:r>
            <a:r>
              <a:rPr lang="en-US" sz="1400" dirty="0"/>
              <a:t> </a:t>
            </a:r>
            <a:r>
              <a:rPr lang="en-US" sz="1400" dirty="0" err="1"/>
              <a:t>áherslu</a:t>
            </a:r>
            <a:r>
              <a:rPr lang="en-US" sz="1400" dirty="0"/>
              <a:t> á </a:t>
            </a:r>
            <a:r>
              <a:rPr lang="en-US" sz="1400" dirty="0" err="1"/>
              <a:t>að</a:t>
            </a:r>
            <a:r>
              <a:rPr lang="en-US" sz="1400" dirty="0"/>
              <a:t> </a:t>
            </a:r>
            <a:r>
              <a:rPr lang="en-US" sz="1400" dirty="0" err="1"/>
              <a:t>nýta</a:t>
            </a:r>
            <a:r>
              <a:rPr lang="en-US" sz="1400" dirty="0"/>
              <a:t> </a:t>
            </a:r>
            <a:r>
              <a:rPr lang="en-US" sz="1400" dirty="0" err="1"/>
              <a:t>gistingu</a:t>
            </a:r>
            <a:r>
              <a:rPr lang="en-US" sz="1400" dirty="0"/>
              <a:t> </a:t>
            </a:r>
            <a:r>
              <a:rPr lang="en-US" sz="1400" dirty="0" err="1"/>
              <a:t>með</a:t>
            </a:r>
            <a:r>
              <a:rPr lang="en-US" sz="1400" dirty="0"/>
              <a:t> </a:t>
            </a:r>
            <a:r>
              <a:rPr lang="en-US" sz="1400" dirty="0" err="1"/>
              <a:t>litlum</a:t>
            </a:r>
            <a:r>
              <a:rPr lang="en-US" sz="1400" dirty="0"/>
              <a:t> </a:t>
            </a:r>
            <a:r>
              <a:rPr lang="en-US" sz="1400" dirty="0" err="1"/>
              <a:t>umhverfisáhrifum</a:t>
            </a:r>
            <a:r>
              <a:rPr lang="en-US" sz="1400" dirty="0"/>
              <a:t>, </a:t>
            </a:r>
            <a:r>
              <a:rPr lang="en-US" sz="1400" dirty="0" err="1"/>
              <a:t>þar</a:t>
            </a:r>
            <a:r>
              <a:rPr lang="en-US" sz="1400" dirty="0"/>
              <a:t> </a:t>
            </a:r>
            <a:r>
              <a:rPr lang="en-US" sz="1400" dirty="0" err="1"/>
              <a:t>sem</a:t>
            </a:r>
            <a:r>
              <a:rPr lang="en-US" sz="1400" dirty="0"/>
              <a:t> </a:t>
            </a:r>
            <a:r>
              <a:rPr lang="en-US" sz="1400" dirty="0" err="1"/>
              <a:t>hver</a:t>
            </a:r>
            <a:r>
              <a:rPr lang="en-US" sz="1400" dirty="0"/>
              <a:t> </a:t>
            </a:r>
            <a:r>
              <a:rPr lang="en-US" sz="1400" dirty="0" err="1"/>
              <a:t>einasta</a:t>
            </a:r>
            <a:r>
              <a:rPr lang="en-US" sz="1400" dirty="0"/>
              <a:t> </a:t>
            </a:r>
            <a:r>
              <a:rPr lang="en-US" sz="1400" dirty="0" err="1"/>
              <a:t>staðsetning</a:t>
            </a:r>
            <a:r>
              <a:rPr lang="en-US" sz="1400" dirty="0"/>
              <a:t> </a:t>
            </a:r>
            <a:r>
              <a:rPr lang="en-US" sz="1400" dirty="0" err="1"/>
              <a:t>býður</a:t>
            </a:r>
            <a:r>
              <a:rPr lang="en-US" sz="1400" dirty="0"/>
              <a:t> </a:t>
            </a:r>
            <a:r>
              <a:rPr lang="en-US" sz="1400" dirty="0" err="1"/>
              <a:t>upp</a:t>
            </a:r>
            <a:r>
              <a:rPr lang="en-US" sz="1400" dirty="0"/>
              <a:t> á </a:t>
            </a:r>
            <a:r>
              <a:rPr lang="en-US" sz="1400" dirty="0" err="1"/>
              <a:t>einstaka</a:t>
            </a:r>
            <a:r>
              <a:rPr lang="en-US" sz="1400" dirty="0"/>
              <a:t> </a:t>
            </a:r>
            <a:r>
              <a:rPr lang="en-US" sz="1400" dirty="0" err="1"/>
              <a:t>blöndu</a:t>
            </a:r>
            <a:r>
              <a:rPr lang="en-US" sz="1400" dirty="0"/>
              <a:t> </a:t>
            </a:r>
            <a:r>
              <a:rPr lang="en-US" sz="1400" dirty="0" err="1"/>
              <a:t>af</a:t>
            </a:r>
            <a:r>
              <a:rPr lang="en-US" sz="1400" dirty="0"/>
              <a:t> </a:t>
            </a:r>
            <a:r>
              <a:rPr lang="en-US" sz="1400" dirty="0" err="1"/>
              <a:t>rústískum</a:t>
            </a:r>
            <a:r>
              <a:rPr lang="en-US" sz="1400" dirty="0"/>
              <a:t> </a:t>
            </a:r>
            <a:r>
              <a:rPr lang="en-US" sz="1400" dirty="0" err="1"/>
              <a:t>sjarma</a:t>
            </a:r>
            <a:r>
              <a:rPr lang="en-US" sz="1400" dirty="0"/>
              <a:t> </a:t>
            </a:r>
            <a:r>
              <a:rPr lang="en-US" sz="1400" dirty="0" err="1"/>
              <a:t>og</a:t>
            </a:r>
            <a:r>
              <a:rPr lang="en-US" sz="1400" dirty="0"/>
              <a:t> </a:t>
            </a:r>
            <a:r>
              <a:rPr lang="en-US" sz="1400" dirty="0" err="1"/>
              <a:t>nútímaþægindum</a:t>
            </a:r>
            <a:r>
              <a:rPr lang="en-US" sz="1400" dirty="0"/>
              <a:t>; </a:t>
            </a:r>
            <a:r>
              <a:rPr lang="en-US" sz="1400" dirty="0" err="1"/>
              <a:t>hvort</a:t>
            </a:r>
            <a:r>
              <a:rPr lang="en-US" sz="1400" dirty="0"/>
              <a:t> </a:t>
            </a:r>
            <a:r>
              <a:rPr lang="en-US" sz="1400" dirty="0" err="1"/>
              <a:t>sem</a:t>
            </a:r>
            <a:r>
              <a:rPr lang="en-US" sz="1400" dirty="0"/>
              <a:t> um er </a:t>
            </a:r>
            <a:r>
              <a:rPr lang="en-US" sz="1400" dirty="0" err="1"/>
              <a:t>að</a:t>
            </a:r>
            <a:r>
              <a:rPr lang="en-US" sz="1400" dirty="0"/>
              <a:t> </a:t>
            </a:r>
            <a:r>
              <a:rPr lang="en-US" sz="1400" dirty="0" err="1"/>
              <a:t>ræða</a:t>
            </a:r>
            <a:r>
              <a:rPr lang="en-US" sz="1400" dirty="0"/>
              <a:t> </a:t>
            </a:r>
            <a:r>
              <a:rPr lang="en-US" sz="1400" dirty="0" err="1"/>
              <a:t>jurtu</a:t>
            </a:r>
            <a:r>
              <a:rPr lang="en-US" sz="1400" dirty="0"/>
              <a:t>, </a:t>
            </a:r>
            <a:r>
              <a:rPr lang="en-US" sz="1400" dirty="0" err="1"/>
              <a:t>gamalt</a:t>
            </a:r>
            <a:r>
              <a:rPr lang="en-US" sz="1400" dirty="0"/>
              <a:t> </a:t>
            </a:r>
            <a:r>
              <a:rPr lang="en-US" sz="1400" dirty="0" err="1"/>
              <a:t>írsktt</a:t>
            </a:r>
            <a:r>
              <a:rPr lang="en-US" sz="1400" dirty="0"/>
              <a:t> </a:t>
            </a:r>
            <a:r>
              <a:rPr lang="en-US" sz="1400" dirty="0" err="1"/>
              <a:t>sumarhús</a:t>
            </a:r>
            <a:r>
              <a:rPr lang="en-US" sz="1400" dirty="0"/>
              <a:t>, </a:t>
            </a:r>
            <a:r>
              <a:rPr lang="en-US" sz="1400" dirty="0" err="1"/>
              <a:t>hvelfingu</a:t>
            </a:r>
            <a:r>
              <a:rPr lang="en-US" sz="1400" dirty="0"/>
              <a:t>, </a:t>
            </a:r>
            <a:r>
              <a:rPr lang="en-US" sz="1400" dirty="0" err="1"/>
              <a:t>húsvagn</a:t>
            </a:r>
            <a:r>
              <a:rPr lang="en-US" sz="1400" dirty="0"/>
              <a:t> </a:t>
            </a:r>
            <a:r>
              <a:rPr lang="en-US" sz="1400" dirty="0" err="1"/>
              <a:t>eða</a:t>
            </a:r>
            <a:r>
              <a:rPr lang="en-US" sz="1400" dirty="0"/>
              <a:t> </a:t>
            </a:r>
            <a:r>
              <a:rPr lang="en-US" sz="1400" dirty="0" err="1"/>
              <a:t>tréhús</a:t>
            </a:r>
            <a:r>
              <a:rPr lang="en-US" sz="1400" dirty="0"/>
              <a:t>, er </a:t>
            </a:r>
            <a:r>
              <a:rPr lang="en-US" sz="1400" dirty="0" err="1"/>
              <a:t>mætt</a:t>
            </a:r>
            <a:r>
              <a:rPr lang="en-US" sz="1400" dirty="0"/>
              <a:t> </a:t>
            </a:r>
            <a:r>
              <a:rPr lang="en-US" sz="1400" dirty="0" err="1"/>
              <a:t>þörfum</a:t>
            </a:r>
            <a:r>
              <a:rPr lang="en-US" sz="1400" dirty="0"/>
              <a:t> </a:t>
            </a:r>
            <a:r>
              <a:rPr lang="en-US" sz="1400" dirty="0" err="1"/>
              <a:t>allra</a:t>
            </a:r>
            <a:r>
              <a:rPr lang="en-US" sz="1400" dirty="0"/>
              <a:t>.</a:t>
            </a:r>
          </a:p>
          <a:p>
            <a:endParaRPr lang="en-US" sz="1400" dirty="0"/>
          </a:p>
          <a:p>
            <a:endParaRPr lang="en-US" sz="1400" dirty="0"/>
          </a:p>
        </p:txBody>
      </p:sp>
      <p:sp>
        <p:nvSpPr>
          <p:cNvPr id="17" name="Text Placeholder 4">
            <a:extLst>
              <a:ext uri="{FF2B5EF4-FFF2-40B4-BE49-F238E27FC236}">
                <a16:creationId xmlns:a16="http://schemas.microsoft.com/office/drawing/2014/main" id="{64F612FA-C350-6BE2-325E-AFE76AFA5B51}"/>
              </a:ext>
            </a:extLst>
          </p:cNvPr>
          <p:cNvSpPr>
            <a:spLocks noGrp="1"/>
          </p:cNvSpPr>
          <p:nvPr>
            <p:ph type="body" sz="quarter" idx="38"/>
          </p:nvPr>
        </p:nvSpPr>
        <p:spPr>
          <a:xfrm>
            <a:off x="4512568" y="292188"/>
            <a:ext cx="3427189" cy="920775"/>
          </a:xfrm>
        </p:spPr>
        <p:txBody>
          <a:bodyPr/>
          <a:lstStyle/>
          <a:p>
            <a:pPr>
              <a:lnSpc>
                <a:spcPct val="100000"/>
              </a:lnSpc>
            </a:pPr>
            <a:r>
              <a:rPr lang="en-US" sz="2800" cap="all" dirty="0" err="1"/>
              <a:t>Gisting</a:t>
            </a:r>
            <a:r>
              <a:rPr lang="en-US" sz="2800" cap="all" dirty="0"/>
              <a:t> </a:t>
            </a:r>
            <a:r>
              <a:rPr lang="en-US" sz="2800" cap="all" dirty="0" err="1"/>
              <a:t>með</a:t>
            </a:r>
            <a:r>
              <a:rPr lang="en-US" sz="2800" cap="all" dirty="0"/>
              <a:t> </a:t>
            </a:r>
            <a:r>
              <a:rPr lang="en-US" sz="2800" cap="all" dirty="0" err="1"/>
              <a:t>litlum</a:t>
            </a:r>
            <a:r>
              <a:rPr lang="en-US" sz="2800" cap="all" dirty="0"/>
              <a:t> </a:t>
            </a:r>
            <a:r>
              <a:rPr lang="en-US" sz="2800" cap="all" dirty="0" err="1"/>
              <a:t>umhverfisáhrifum</a:t>
            </a:r>
            <a:endParaRPr lang="en-US" sz="2800" cap="all" dirty="0"/>
          </a:p>
        </p:txBody>
      </p:sp>
      <p:cxnSp>
        <p:nvCxnSpPr>
          <p:cNvPr id="18" name="Straight Connector 17">
            <a:extLst>
              <a:ext uri="{FF2B5EF4-FFF2-40B4-BE49-F238E27FC236}">
                <a16:creationId xmlns:a16="http://schemas.microsoft.com/office/drawing/2014/main" id="{6B9847AD-462A-8E1D-82C3-6BD617AC6881}"/>
              </a:ext>
            </a:extLst>
          </p:cNvPr>
          <p:cNvCxnSpPr/>
          <p:nvPr/>
        </p:nvCxnSpPr>
        <p:spPr>
          <a:xfrm>
            <a:off x="3683210" y="1329000"/>
            <a:ext cx="2466109"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B77D7DC-E3CB-991B-0CFF-CAB396E94C82}"/>
              </a:ext>
            </a:extLst>
          </p:cNvPr>
          <p:cNvSpPr txBox="1"/>
          <p:nvPr/>
        </p:nvSpPr>
        <p:spPr>
          <a:xfrm>
            <a:off x="168830" y="291067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grpSp>
        <p:nvGrpSpPr>
          <p:cNvPr id="3" name="Group 2">
            <a:extLst>
              <a:ext uri="{FF2B5EF4-FFF2-40B4-BE49-F238E27FC236}">
                <a16:creationId xmlns:a16="http://schemas.microsoft.com/office/drawing/2014/main" id="{E1DD4BEA-2F5E-12BB-F198-E094C44142C8}"/>
              </a:ext>
            </a:extLst>
          </p:cNvPr>
          <p:cNvGrpSpPr/>
          <p:nvPr/>
        </p:nvGrpSpPr>
        <p:grpSpPr>
          <a:xfrm>
            <a:off x="3709536" y="415039"/>
            <a:ext cx="953258" cy="797926"/>
            <a:chOff x="8130434" y="5055580"/>
            <a:chExt cx="1018347" cy="1051755"/>
          </a:xfrm>
          <a:solidFill>
            <a:srgbClr val="000000"/>
          </a:solidFill>
        </p:grpSpPr>
        <p:grpSp>
          <p:nvGrpSpPr>
            <p:cNvPr id="4" name="Graphic 2">
              <a:extLst>
                <a:ext uri="{FF2B5EF4-FFF2-40B4-BE49-F238E27FC236}">
                  <a16:creationId xmlns:a16="http://schemas.microsoft.com/office/drawing/2014/main" id="{C09C3AF3-26CF-3051-6DEC-404343545485}"/>
                </a:ext>
              </a:extLst>
            </p:cNvPr>
            <p:cNvGrpSpPr/>
            <p:nvPr userDrawn="1"/>
          </p:nvGrpSpPr>
          <p:grpSpPr>
            <a:xfrm>
              <a:off x="8172121" y="5087188"/>
              <a:ext cx="955215" cy="342517"/>
              <a:chOff x="3752168" y="4966655"/>
              <a:chExt cx="955215" cy="342517"/>
            </a:xfrm>
            <a:grpFill/>
          </p:grpSpPr>
          <p:sp>
            <p:nvSpPr>
              <p:cNvPr id="23" name="Freeform 300">
                <a:extLst>
                  <a:ext uri="{FF2B5EF4-FFF2-40B4-BE49-F238E27FC236}">
                    <a16:creationId xmlns:a16="http://schemas.microsoft.com/office/drawing/2014/main" id="{EB80FD3C-ABD3-25D8-CE7F-BEECB7DF11AE}"/>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24" name="Freeform 301">
                <a:extLst>
                  <a:ext uri="{FF2B5EF4-FFF2-40B4-BE49-F238E27FC236}">
                    <a16:creationId xmlns:a16="http://schemas.microsoft.com/office/drawing/2014/main" id="{E46B9A5F-CDFB-4408-78B8-E2F93B996766}"/>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25" name="Freeform 302">
                <a:extLst>
                  <a:ext uri="{FF2B5EF4-FFF2-40B4-BE49-F238E27FC236}">
                    <a16:creationId xmlns:a16="http://schemas.microsoft.com/office/drawing/2014/main" id="{C6C0795E-9871-10FC-B94E-DC805BD9F861}"/>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5" name="Freeform 289">
              <a:extLst>
                <a:ext uri="{FF2B5EF4-FFF2-40B4-BE49-F238E27FC236}">
                  <a16:creationId xmlns:a16="http://schemas.microsoft.com/office/drawing/2014/main" id="{9C4865F5-507C-5560-9D9B-082441C0F5D4}"/>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7" name="Freeform 290">
              <a:extLst>
                <a:ext uri="{FF2B5EF4-FFF2-40B4-BE49-F238E27FC236}">
                  <a16:creationId xmlns:a16="http://schemas.microsoft.com/office/drawing/2014/main" id="{69EDDA1B-6FDD-7A97-C926-A17266648D96}"/>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8" name="Freeform 291">
              <a:extLst>
                <a:ext uri="{FF2B5EF4-FFF2-40B4-BE49-F238E27FC236}">
                  <a16:creationId xmlns:a16="http://schemas.microsoft.com/office/drawing/2014/main" id="{7F74C1D3-75AC-BA13-FA45-2A1D249741EB}"/>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9" name="Freeform 292">
              <a:extLst>
                <a:ext uri="{FF2B5EF4-FFF2-40B4-BE49-F238E27FC236}">
                  <a16:creationId xmlns:a16="http://schemas.microsoft.com/office/drawing/2014/main" id="{ECE2AE69-9DD0-8DDA-20B6-E5654397C66B}"/>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0" name="Freeform 293">
              <a:extLst>
                <a:ext uri="{FF2B5EF4-FFF2-40B4-BE49-F238E27FC236}">
                  <a16:creationId xmlns:a16="http://schemas.microsoft.com/office/drawing/2014/main" id="{CC144DB3-74EF-7ACE-957B-1187F9057753}"/>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11" name="Freeform 294">
              <a:extLst>
                <a:ext uri="{FF2B5EF4-FFF2-40B4-BE49-F238E27FC236}">
                  <a16:creationId xmlns:a16="http://schemas.microsoft.com/office/drawing/2014/main" id="{3BA5DC05-426E-69FC-C9C5-34ECDDFA9AE3}"/>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12" name="Freeform 295">
              <a:extLst>
                <a:ext uri="{FF2B5EF4-FFF2-40B4-BE49-F238E27FC236}">
                  <a16:creationId xmlns:a16="http://schemas.microsoft.com/office/drawing/2014/main" id="{F9D08560-48A3-7438-A588-DACBAE7BD672}"/>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13" name="Freeform 296">
              <a:extLst>
                <a:ext uri="{FF2B5EF4-FFF2-40B4-BE49-F238E27FC236}">
                  <a16:creationId xmlns:a16="http://schemas.microsoft.com/office/drawing/2014/main" id="{92C8D2A8-0009-F707-7D6A-1351D7B2FAFA}"/>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0" name="Freeform 297">
              <a:extLst>
                <a:ext uri="{FF2B5EF4-FFF2-40B4-BE49-F238E27FC236}">
                  <a16:creationId xmlns:a16="http://schemas.microsoft.com/office/drawing/2014/main" id="{0245A371-34E0-7AC7-ED3F-D7D8B4B2AEAC}"/>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1" name="Freeform 298">
              <a:extLst>
                <a:ext uri="{FF2B5EF4-FFF2-40B4-BE49-F238E27FC236}">
                  <a16:creationId xmlns:a16="http://schemas.microsoft.com/office/drawing/2014/main" id="{A0DDAD86-9ADF-AA7B-B361-3A0380B71C65}"/>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2" name="Freeform 299">
              <a:extLst>
                <a:ext uri="{FF2B5EF4-FFF2-40B4-BE49-F238E27FC236}">
                  <a16:creationId xmlns:a16="http://schemas.microsoft.com/office/drawing/2014/main" id="{C815EB2F-5554-5BC8-8826-C47390551465}"/>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29" name="Picture Placeholder 28" descr="A cat lying on the ground near a house&#10;&#10;Description automatically generated">
            <a:extLst>
              <a:ext uri="{FF2B5EF4-FFF2-40B4-BE49-F238E27FC236}">
                <a16:creationId xmlns:a16="http://schemas.microsoft.com/office/drawing/2014/main" id="{14798311-FA58-CF52-2C7E-0134AB1F5A8B}"/>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044186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25B47-390E-C4F4-E9AF-B3D44BF1E5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DBC7135-FF9F-557B-6EBB-D9A54BC3652B}"/>
              </a:ext>
            </a:extLst>
          </p:cNvPr>
          <p:cNvSpPr>
            <a:spLocks noGrp="1"/>
          </p:cNvSpPr>
          <p:nvPr>
            <p:ph type="body" sz="quarter" idx="58"/>
          </p:nvPr>
        </p:nvSpPr>
        <p:spPr>
          <a:xfrm>
            <a:off x="1142245" y="493683"/>
            <a:ext cx="6537796" cy="438970"/>
          </a:xfrm>
        </p:spPr>
        <p:txBody>
          <a:bodyPr/>
          <a:lstStyle/>
          <a:p>
            <a:pPr>
              <a:lnSpc>
                <a:spcPct val="100000"/>
              </a:lnSpc>
            </a:pPr>
            <a:r>
              <a:rPr lang="en-GB" sz="2400" cap="all" dirty="0" err="1">
                <a:latin typeface="Calibri"/>
                <a:ea typeface="Calibri"/>
                <a:cs typeface="Calibri"/>
              </a:rPr>
              <a:t>Umhverfisvænar</a:t>
            </a:r>
            <a:r>
              <a:rPr lang="en-GB" sz="2400" cap="all" dirty="0">
                <a:latin typeface="Calibri"/>
                <a:ea typeface="Calibri"/>
                <a:cs typeface="Calibri"/>
              </a:rPr>
              <a:t> </a:t>
            </a:r>
            <a:r>
              <a:rPr lang="en-GB" sz="2400" cap="all" dirty="0" err="1">
                <a:latin typeface="Calibri"/>
                <a:ea typeface="Calibri"/>
                <a:cs typeface="Calibri"/>
              </a:rPr>
              <a:t>og</a:t>
            </a:r>
            <a:r>
              <a:rPr lang="en-GB" sz="2400" cap="all" dirty="0">
                <a:latin typeface="Calibri"/>
                <a:ea typeface="Calibri"/>
                <a:cs typeface="Calibri"/>
              </a:rPr>
              <a:t> </a:t>
            </a:r>
            <a:r>
              <a:rPr lang="en-GB" sz="2400" cap="all" dirty="0" err="1">
                <a:latin typeface="Calibri"/>
                <a:ea typeface="Calibri"/>
                <a:cs typeface="Calibri"/>
              </a:rPr>
              <a:t>hringrásarhagkvæmar</a:t>
            </a:r>
            <a:r>
              <a:rPr lang="en-GB" sz="2400" cap="all" dirty="0">
                <a:latin typeface="Calibri"/>
                <a:ea typeface="Calibri"/>
                <a:cs typeface="Calibri"/>
              </a:rPr>
              <a:t> </a:t>
            </a:r>
            <a:r>
              <a:rPr lang="en-GB" sz="2400" cap="all" dirty="0" err="1">
                <a:latin typeface="Calibri"/>
                <a:ea typeface="Calibri"/>
                <a:cs typeface="Calibri"/>
              </a:rPr>
              <a:t>rekstraraðgerðir</a:t>
            </a:r>
            <a:endParaRPr lang="en-GB" sz="2400" cap="all" dirty="0">
              <a:latin typeface="Calibri"/>
              <a:ea typeface="Calibri"/>
              <a:cs typeface="Calibri"/>
            </a:endParaRPr>
          </a:p>
        </p:txBody>
      </p:sp>
      <p:sp>
        <p:nvSpPr>
          <p:cNvPr id="3" name="Text Placeholder 2">
            <a:extLst>
              <a:ext uri="{FF2B5EF4-FFF2-40B4-BE49-F238E27FC236}">
                <a16:creationId xmlns:a16="http://schemas.microsoft.com/office/drawing/2014/main" id="{56CDBB27-A7C7-18F4-52B1-FA8F865738BC}"/>
              </a:ext>
            </a:extLst>
          </p:cNvPr>
          <p:cNvSpPr>
            <a:spLocks noGrp="1"/>
          </p:cNvSpPr>
          <p:nvPr>
            <p:ph type="body" sz="quarter" idx="32"/>
          </p:nvPr>
        </p:nvSpPr>
        <p:spPr>
          <a:xfrm>
            <a:off x="186212" y="1321730"/>
            <a:ext cx="7037951" cy="2798453"/>
          </a:xfrm>
        </p:spPr>
        <p:txBody>
          <a:bodyPr/>
          <a:lstStyle/>
          <a:p>
            <a:r>
              <a:rPr lang="en-US" sz="1400" b="1">
                <a:solidFill>
                  <a:srgbClr val="459597"/>
                </a:solidFill>
                <a:ea typeface="+mn-ea"/>
              </a:rPr>
              <a:t>Teapot Lane stuðlar að umhverfisvænum og sjálfbærum ferðaþjónustu með því að innleiða umhverfisábyrgð í alla þætti starfseminnar. </a:t>
            </a:r>
          </a:p>
          <a:p>
            <a:endParaRPr lang="en-US" sz="1400">
              <a:solidFill>
                <a:schemeClr val="tx1">
                  <a:lumMod val="75000"/>
                  <a:lumOff val="25000"/>
                </a:schemeClr>
              </a:solidFill>
              <a:ea typeface="+mn-ea"/>
            </a:endParaRPr>
          </a:p>
          <a:p>
            <a:r>
              <a:rPr lang="en-US" sz="1400" b="1">
                <a:solidFill>
                  <a:srgbClr val="459597"/>
                </a:solidFill>
                <a:ea typeface="+mn-ea"/>
              </a:rPr>
              <a:t>Lág umhverfisáhrif, endurnýtanleg mannvirki: </a:t>
            </a:r>
            <a:r>
              <a:rPr lang="en-US" sz="1400">
                <a:solidFill>
                  <a:schemeClr val="tx1">
                    <a:lumMod val="75000"/>
                    <a:lumOff val="25000"/>
                  </a:schemeClr>
                </a:solidFill>
                <a:ea typeface="+mn-ea"/>
              </a:rPr>
              <a:t>Ein af helstu leiðum Teapot Lane til að tryggja vistvæna starfsemi er val á gistingu, byggingu og innréttingu. Öll gistirými eru vandlega valin og hönnuð til að hafa lágmarksáhrif á umhverfið. Teapot Lane notar eingöngu endurnýtanleg, tímabundin gistiskjál sem eru smíðuð til að vera bæði endingargóð og langlíf og sem hafa lágmarks áhrif á umhverfið, t.d. jurta og tréhús. Til dæmis er gamli karravani ekki nýr framleiddur heldur endurbyggður og uppfærður, sem lengir líftíma þessara mannvirkja og kemur í veg fyrir að þau endi í urðunarstöðum. Þeir forðast þörf fyrir þungar undirstöður og umfangsmikla byggingu sem getur raskað jarðvegi, staðbundnum plöntulífi og vistkerfum.  </a:t>
            </a:r>
          </a:p>
          <a:p>
            <a:endParaRPr lang="en-US" sz="1400" b="1">
              <a:solidFill>
                <a:srgbClr val="459597"/>
              </a:solidFill>
              <a:ea typeface="+mn-ea"/>
            </a:endParaRPr>
          </a:p>
          <a:p>
            <a:r>
              <a:rPr lang="en-US" sz="1400" b="1">
                <a:solidFill>
                  <a:srgbClr val="459597"/>
                </a:solidFill>
                <a:ea typeface="+mn-ea"/>
              </a:rPr>
              <a:t>Staðbundið og sjálfbært efni: </a:t>
            </a:r>
            <a:r>
              <a:rPr lang="en-US" sz="1400">
                <a:solidFill>
                  <a:schemeClr val="tx1">
                    <a:lumMod val="75000"/>
                    <a:lumOff val="25000"/>
                  </a:schemeClr>
                </a:solidFill>
                <a:ea typeface="+mn-ea"/>
              </a:rPr>
              <a:t>Byggingarnar eru handunnnar á staðnum með náttúrulegum, staðbundnum og endurunnnum efnum og Teapot Lane nýtir sér staðbundna handverksmenn, þar sem mögulegt er. Þau nota endurunnið timbur, umhverfisvænan eða notaðan textíl og málningu sem hefur lítinn umhverfisáhrif. Með </a:t>
            </a:r>
            <a:r>
              <a:rPr lang="en-US" sz="1400" err="1">
                <a:solidFill>
                  <a:schemeClr val="tx1">
                    <a:lumMod val="75000"/>
                    <a:lumOff val="25000"/>
                  </a:schemeClr>
                </a:solidFill>
                <a:ea typeface="+mn-ea"/>
              </a:rPr>
              <a:t>því að nýta sér </a:t>
            </a:r>
            <a:r>
              <a:rPr lang="en-US" sz="1400">
                <a:solidFill>
                  <a:schemeClr val="tx1">
                    <a:lumMod val="75000"/>
                    <a:lumOff val="25000"/>
                  </a:schemeClr>
                </a:solidFill>
                <a:ea typeface="+mn-ea"/>
              </a:rPr>
              <a:t>flytjanlega og umhverfisvæna gistingu, efni og húsgögn samræmast þau hringhagkerfisreglum sem </a:t>
            </a:r>
            <a:r>
              <a:rPr lang="en-US" sz="1400" err="1">
                <a:solidFill>
                  <a:schemeClr val="tx1">
                    <a:lumMod val="75000"/>
                    <a:lumOff val="25000"/>
                  </a:schemeClr>
                </a:solidFill>
                <a:ea typeface="+mn-ea"/>
              </a:rPr>
              <a:t>leggja áherslu á </a:t>
            </a:r>
            <a:r>
              <a:rPr lang="en-US" sz="1400">
                <a:solidFill>
                  <a:schemeClr val="tx1">
                    <a:lumMod val="75000"/>
                    <a:lumOff val="25000"/>
                  </a:schemeClr>
                </a:solidFill>
                <a:ea typeface="+mn-ea"/>
              </a:rPr>
              <a:t>auðlindarhagkvæmni, úrgangsminnkun og endurnýtanleika efna.</a:t>
            </a:r>
            <a:endParaRPr lang="en-IE" sz="1400">
              <a:solidFill>
                <a:schemeClr val="tx1">
                  <a:lumMod val="75000"/>
                  <a:lumOff val="25000"/>
                </a:schemeClr>
              </a:solidFill>
              <a:ea typeface="+mn-ea"/>
            </a:endParaRPr>
          </a:p>
          <a:p>
            <a:endParaRPr lang="en-IE" sz="1400">
              <a:solidFill>
                <a:schemeClr val="tx1">
                  <a:lumMod val="75000"/>
                  <a:lumOff val="25000"/>
                </a:schemeClr>
              </a:solidFill>
              <a:ea typeface="+mn-ea"/>
            </a:endParaRPr>
          </a:p>
          <a:p>
            <a:endParaRPr lang="en-US" sz="1400">
              <a:solidFill>
                <a:schemeClr val="tx1">
                  <a:lumMod val="75000"/>
                  <a:lumOff val="25000"/>
                </a:schemeClr>
              </a:solidFill>
              <a:ea typeface="+mn-ea"/>
            </a:endParaRPr>
          </a:p>
          <a:p>
            <a:endParaRPr lang="en-IE" sz="1400">
              <a:solidFill>
                <a:schemeClr val="tx1">
                  <a:lumMod val="75000"/>
                  <a:lumOff val="25000"/>
                </a:schemeClr>
              </a:solidFill>
            </a:endParaRPr>
          </a:p>
        </p:txBody>
      </p:sp>
      <p:sp>
        <p:nvSpPr>
          <p:cNvPr id="5" name="Text Placeholder 4">
            <a:extLst>
              <a:ext uri="{FF2B5EF4-FFF2-40B4-BE49-F238E27FC236}">
                <a16:creationId xmlns:a16="http://schemas.microsoft.com/office/drawing/2014/main" id="{FDAB37E4-398E-F0BF-903C-71D7421E2DD3}"/>
              </a:ext>
            </a:extLst>
          </p:cNvPr>
          <p:cNvSpPr>
            <a:spLocks noGrp="1"/>
          </p:cNvSpPr>
          <p:nvPr>
            <p:ph type="body" sz="quarter" idx="61"/>
          </p:nvPr>
        </p:nvSpPr>
        <p:spPr>
          <a:xfrm>
            <a:off x="307749" y="6626926"/>
            <a:ext cx="7037951" cy="2798453"/>
          </a:xfrm>
        </p:spPr>
        <p:txBody>
          <a:bodyPr/>
          <a:lstStyle/>
          <a:p>
            <a:r>
              <a:rPr lang="en-US" sz="1400" b="1">
                <a:solidFill>
                  <a:srgbClr val="EC7C69"/>
                </a:solidFill>
                <a:ea typeface="+mn-ea"/>
              </a:rPr>
              <a:t>Skuldbinding Teapot Lane við hringrásarhagkerfið kemur skýrt fram í starfsemi þeirra.</a:t>
            </a:r>
          </a:p>
          <a:p>
            <a:endParaRPr lang="en-US" sz="1400" b="1">
              <a:solidFill>
                <a:srgbClr val="EC7C69"/>
              </a:solidFill>
              <a:ea typeface="+mn-ea"/>
            </a:endParaRPr>
          </a:p>
          <a:p>
            <a:r>
              <a:rPr lang="en-US" sz="1400" b="1">
                <a:solidFill>
                  <a:srgbClr val="EC7C69"/>
                </a:solidFill>
                <a:ea typeface="+mn-ea"/>
              </a:rPr>
              <a:t>Minnkun úrgangs og endurvinnsla: </a:t>
            </a:r>
            <a:r>
              <a:rPr lang="en-US" sz="1400">
                <a:solidFill>
                  <a:schemeClr val="tx1">
                    <a:lumMod val="75000"/>
                    <a:lumOff val="25000"/>
                  </a:schemeClr>
                </a:solidFill>
                <a:ea typeface="+mn-ea"/>
              </a:rPr>
              <a:t>Úrgangi er </a:t>
            </a:r>
            <a:r>
              <a:rPr lang="en-US" sz="1400" err="1">
                <a:solidFill>
                  <a:schemeClr val="tx1">
                    <a:lumMod val="75000"/>
                    <a:lumOff val="25000"/>
                  </a:schemeClr>
                </a:solidFill>
                <a:ea typeface="+mn-ea"/>
              </a:rPr>
              <a:t>haldið í lágmarki </a:t>
            </a:r>
            <a:r>
              <a:rPr lang="en-US" sz="1400">
                <a:solidFill>
                  <a:schemeClr val="tx1">
                    <a:lumMod val="75000"/>
                    <a:lumOff val="25000"/>
                  </a:schemeClr>
                </a:solidFill>
                <a:ea typeface="+mn-ea"/>
              </a:rPr>
              <a:t>á öllum stigum rekstrar, allt frá byggingarefnum til daglegra athafna gesta. Þau stunda vatns- og orkusparnað með því að nota vatns sparandi sturtuhausa og vatns sparandi salerni, og safna regnvatni til að hjálpa til við að lágmarka vatnsnotkun. Orkunotkun er haldið lág með orkusparandi lýsingu, fágætum rafmagnstækjum og mikilli notkun náttúrulegs dagsbirtu. Í sumum gististöðum sjá viðarkyndar ofnar (sem nota við úr sjálfbærum skógræktum) um upphitun, sem er endurnýjanleg og umhverfisvæn lausn. Þeir bjóða upp á umhverfisvæna þægindi, svo sem lífbrjótanleg snyrtivörur, til að draga úr efnaúrgangi í nærumhverfinu. </a:t>
            </a:r>
          </a:p>
          <a:p>
            <a:endParaRPr lang="en-US" sz="1400">
              <a:solidFill>
                <a:schemeClr val="tx1">
                  <a:lumMod val="75000"/>
                  <a:lumOff val="25000"/>
                </a:schemeClr>
              </a:solidFill>
              <a:ea typeface="+mn-ea"/>
            </a:endParaRPr>
          </a:p>
          <a:p>
            <a:r>
              <a:rPr lang="en-US" sz="1400" b="1">
                <a:solidFill>
                  <a:srgbClr val="EC7C69"/>
                </a:solidFill>
                <a:ea typeface="+mn-ea"/>
              </a:rPr>
              <a:t>Umhverfisvænt neyslulíkan: </a:t>
            </a:r>
            <a:r>
              <a:rPr lang="en-US" sz="1400">
                <a:solidFill>
                  <a:schemeClr val="tx1">
                    <a:lumMod val="75000"/>
                    <a:lumOff val="25000"/>
                  </a:schemeClr>
                </a:solidFill>
                <a:ea typeface="+mn-ea"/>
              </a:rPr>
              <a:t>Teapot Lane starfar með lágmarks umhverfisáhrif, notar umhverfisvænar hreinlætisaukahlutir og hvetur gesti sína til sjálfbærra starfshátta, svo sem að draga úr vatns- og rafmagnsnotkun, flokka úrgang og tileinka sér stefnu um að "skilja ekki eftir sig neinar merkingar". Gestum er hvatt til að komposta og þeim er beðið um að flokka úrgang á staðnum til að hámarka endurvinnslu og lágmarka það sem fer á urðunarstöðu. Úrgangurinn sem fellur til er kompostaður, sem dregur ekki aðeins úr úrgangi heldur nærir einnig garðsvæðin. Þessi lágáhrifalíkan gerir gestum kleift að njóta þægilegrar dvölar á meðan þeir vita með fullri vissu að þeir séu að lágmarka vistspor sitt.</a:t>
            </a:r>
            <a:r>
              <a:rPr lang="en-US" sz="1400">
                <a:solidFill>
                  <a:schemeClr val="tx1">
                    <a:lumMod val="75000"/>
                    <a:lumOff val="25000"/>
                  </a:schemeClr>
                </a:solidFill>
                <a:latin typeface="Calibri"/>
                <a:ea typeface="Open Sans"/>
                <a:cs typeface="Calibri"/>
              </a:rPr>
              <a:t> </a:t>
            </a:r>
          </a:p>
          <a:p>
            <a:endParaRPr lang="en-US" sz="1400">
              <a:solidFill>
                <a:schemeClr val="tx1">
                  <a:lumMod val="75000"/>
                  <a:lumOff val="25000"/>
                </a:schemeClr>
              </a:solidFill>
              <a:latin typeface="Calibri"/>
              <a:ea typeface="Open Sans"/>
              <a:cs typeface="Calibri"/>
            </a:endParaRPr>
          </a:p>
          <a:p>
            <a:endParaRPr lang="en-IE"/>
          </a:p>
        </p:txBody>
      </p:sp>
      <p:sp>
        <p:nvSpPr>
          <p:cNvPr id="6" name="Text Placeholder 1">
            <a:extLst>
              <a:ext uri="{FF2B5EF4-FFF2-40B4-BE49-F238E27FC236}">
                <a16:creationId xmlns:a16="http://schemas.microsoft.com/office/drawing/2014/main" id="{69DA76C0-9860-BE3C-10FE-40184331EFBB}"/>
              </a:ext>
            </a:extLst>
          </p:cNvPr>
          <p:cNvSpPr txBox="1">
            <a:spLocks/>
          </p:cNvSpPr>
          <p:nvPr/>
        </p:nvSpPr>
        <p:spPr>
          <a:xfrm>
            <a:off x="1358167" y="5749600"/>
            <a:ext cx="6321874" cy="355435"/>
          </a:xfrm>
          <a:prstGeom prst="rect">
            <a:avLst/>
          </a:prstGeom>
        </p:spPr>
        <p:txBody>
          <a:bodyPr vert="horz" lIns="91440" tIns="45720" rIns="91440" bIns="45720" rtlCol="0" anchor="ctr">
            <a:noAutofit/>
          </a:bodyPr>
          <a:lstStyle>
            <a:lvl1pPr marL="0" indent="0" algn="l" defTabSz="777514" rtl="0" eaLnBrk="1" latinLnBrk="0" hangingPunct="1">
              <a:lnSpc>
                <a:spcPts val="1449"/>
              </a:lnSpc>
              <a:spcBef>
                <a:spcPts val="0"/>
              </a:spcBef>
              <a:buFont typeface="Arial" panose="020B0604020202020204" pitchFamily="34" charset="0"/>
              <a:buNone/>
              <a:defRPr lang="en-IE" sz="1400" b="1" i="0" u="none" strike="noStrike" kern="1200" smtClean="0">
                <a:solidFill>
                  <a:schemeClr val="bg1"/>
                </a:solidFill>
                <a:effectLst/>
                <a:latin typeface="Calibri" panose="020F0502020204030204" pitchFamily="34" charset="0"/>
                <a:ea typeface="+mn-ea"/>
                <a:cs typeface="Calibri" panose="020F0502020204030204" pitchFamily="34" charset="0"/>
              </a:defRPr>
            </a:lvl1pPr>
            <a:lvl2pPr marL="393391"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2pPr>
            <a:lvl3pPr marL="786782"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3pPr>
            <a:lvl4pPr marL="1180173"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4pPr>
            <a:lvl5pPr marL="1573566" indent="0" algn="l" defTabSz="777514" rtl="0" eaLnBrk="1" latinLnBrk="0" hangingPunct="1">
              <a:lnSpc>
                <a:spcPct val="90000"/>
              </a:lnSpc>
              <a:spcBef>
                <a:spcPts val="425"/>
              </a:spcBef>
              <a:buFont typeface="Arial" panose="020B0604020202020204" pitchFamily="34" charset="0"/>
              <a:buNone/>
              <a:defRPr sz="3331"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GB" sz="2400" cap="all" dirty="0" err="1">
                <a:latin typeface="Calibri"/>
                <a:ea typeface="Calibri"/>
                <a:cs typeface="Calibri"/>
              </a:rPr>
              <a:t>Umhverfismeðvitaðar</a:t>
            </a:r>
            <a:r>
              <a:rPr lang="en-GB" sz="2400" cap="all" dirty="0">
                <a:latin typeface="Calibri"/>
                <a:ea typeface="Calibri"/>
                <a:cs typeface="Calibri"/>
              </a:rPr>
              <a:t> </a:t>
            </a:r>
            <a:r>
              <a:rPr lang="en-GB" sz="2400" cap="all" dirty="0" err="1">
                <a:latin typeface="Calibri"/>
                <a:ea typeface="Calibri"/>
                <a:cs typeface="Calibri"/>
              </a:rPr>
              <a:t>meginreglur</a:t>
            </a:r>
            <a:endParaRPr lang="en-GB" sz="2400" cap="all" dirty="0">
              <a:latin typeface="Calibri"/>
              <a:ea typeface="Calibri"/>
              <a:cs typeface="Calibri"/>
            </a:endParaRPr>
          </a:p>
        </p:txBody>
      </p:sp>
      <p:grpSp>
        <p:nvGrpSpPr>
          <p:cNvPr id="4" name="Group 3">
            <a:extLst>
              <a:ext uri="{FF2B5EF4-FFF2-40B4-BE49-F238E27FC236}">
                <a16:creationId xmlns:a16="http://schemas.microsoft.com/office/drawing/2014/main" id="{A68AE7B7-A53C-CE05-C71D-70C6A91A1E73}"/>
              </a:ext>
            </a:extLst>
          </p:cNvPr>
          <p:cNvGrpSpPr/>
          <p:nvPr/>
        </p:nvGrpSpPr>
        <p:grpSpPr>
          <a:xfrm>
            <a:off x="186212" y="291396"/>
            <a:ext cx="777837" cy="760007"/>
            <a:chOff x="8736336" y="773976"/>
            <a:chExt cx="925001" cy="925018"/>
          </a:xfrm>
          <a:solidFill>
            <a:schemeClr val="bg1"/>
          </a:solidFill>
        </p:grpSpPr>
        <p:grpSp>
          <p:nvGrpSpPr>
            <p:cNvPr id="7" name="Graphic 2">
              <a:extLst>
                <a:ext uri="{FF2B5EF4-FFF2-40B4-BE49-F238E27FC236}">
                  <a16:creationId xmlns:a16="http://schemas.microsoft.com/office/drawing/2014/main" id="{A4F1B5E1-F185-B607-49B4-C00587DC9DDF}"/>
                </a:ext>
              </a:extLst>
            </p:cNvPr>
            <p:cNvGrpSpPr/>
            <p:nvPr/>
          </p:nvGrpSpPr>
          <p:grpSpPr>
            <a:xfrm>
              <a:off x="8736336" y="773976"/>
              <a:ext cx="925001" cy="925018"/>
              <a:chOff x="8736336" y="773976"/>
              <a:chExt cx="925001" cy="925018"/>
            </a:xfrm>
            <a:grpFill/>
          </p:grpSpPr>
          <p:sp>
            <p:nvSpPr>
              <p:cNvPr id="10" name="Freeform 306">
                <a:extLst>
                  <a:ext uri="{FF2B5EF4-FFF2-40B4-BE49-F238E27FC236}">
                    <a16:creationId xmlns:a16="http://schemas.microsoft.com/office/drawing/2014/main" id="{15E85E3C-874C-7DC2-DBB0-7E5AE45E9171}"/>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307">
                <a:extLst>
                  <a:ext uri="{FF2B5EF4-FFF2-40B4-BE49-F238E27FC236}">
                    <a16:creationId xmlns:a16="http://schemas.microsoft.com/office/drawing/2014/main" id="{7DFA92E2-60AC-0C1B-E3B6-C25E8C501F38}"/>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308">
                <a:extLst>
                  <a:ext uri="{FF2B5EF4-FFF2-40B4-BE49-F238E27FC236}">
                    <a16:creationId xmlns:a16="http://schemas.microsoft.com/office/drawing/2014/main" id="{F0C1ACD4-EF61-A451-E537-96DE77F35957}"/>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9">
                <a:extLst>
                  <a:ext uri="{FF2B5EF4-FFF2-40B4-BE49-F238E27FC236}">
                    <a16:creationId xmlns:a16="http://schemas.microsoft.com/office/drawing/2014/main" id="{4E17E8B5-EE83-58A5-6DC9-EC7A70A91B19}"/>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310">
                <a:extLst>
                  <a:ext uri="{FF2B5EF4-FFF2-40B4-BE49-F238E27FC236}">
                    <a16:creationId xmlns:a16="http://schemas.microsoft.com/office/drawing/2014/main" id="{7946B2EE-D36F-CCC6-071E-C49D29EEB508}"/>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311">
                <a:extLst>
                  <a:ext uri="{FF2B5EF4-FFF2-40B4-BE49-F238E27FC236}">
                    <a16:creationId xmlns:a16="http://schemas.microsoft.com/office/drawing/2014/main" id="{E128D1BE-AEE3-DD59-3A29-24A20CA8EF11}"/>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312">
                <a:extLst>
                  <a:ext uri="{FF2B5EF4-FFF2-40B4-BE49-F238E27FC236}">
                    <a16:creationId xmlns:a16="http://schemas.microsoft.com/office/drawing/2014/main" id="{9BC13CA9-35A7-BB6B-B856-48977632D1AF}"/>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 name="Freeform 304">
              <a:extLst>
                <a:ext uri="{FF2B5EF4-FFF2-40B4-BE49-F238E27FC236}">
                  <a16:creationId xmlns:a16="http://schemas.microsoft.com/office/drawing/2014/main" id="{9C56491B-43A8-B3D5-BA6D-96EB8B86D331}"/>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305">
              <a:extLst>
                <a:ext uri="{FF2B5EF4-FFF2-40B4-BE49-F238E27FC236}">
                  <a16:creationId xmlns:a16="http://schemas.microsoft.com/office/drawing/2014/main" id="{20FF1971-DA70-32A3-9EDA-FF8A29B8609C}"/>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8" name="Freeform 301">
            <a:extLst>
              <a:ext uri="{FF2B5EF4-FFF2-40B4-BE49-F238E27FC236}">
                <a16:creationId xmlns:a16="http://schemas.microsoft.com/office/drawing/2014/main" id="{55B0C219-6365-B9BF-C96C-1D51FAFCC779}"/>
              </a:ext>
            </a:extLst>
          </p:cNvPr>
          <p:cNvSpPr/>
          <p:nvPr/>
        </p:nvSpPr>
        <p:spPr>
          <a:xfrm>
            <a:off x="295341" y="5492079"/>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chemeClr val="bg1"/>
          </a:solidFill>
          <a:ln w="3074" cap="flat">
            <a:noFill/>
            <a:prstDash val="solid"/>
            <a:miter/>
          </a:ln>
        </p:spPr>
        <p:txBody>
          <a:bodyPr rtlCol="0" anchor="ctr"/>
          <a:lstStyle/>
          <a:p>
            <a:endParaRPr lang="en-US"/>
          </a:p>
        </p:txBody>
      </p:sp>
    </p:spTree>
    <p:extLst>
      <p:ext uri="{BB962C8B-B14F-4D97-AF65-F5344CB8AC3E}">
        <p14:creationId xmlns:p14="http://schemas.microsoft.com/office/powerpoint/2010/main" val="18744607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146721" cy="1049221"/>
          </a:xfrm>
        </p:spPr>
        <p:txBody>
          <a:bodyPr/>
          <a:lstStyle/>
          <a:p>
            <a:r>
              <a:rPr lang="en-IE" sz="1800" cap="all"/>
              <a:t>Innleiðing sjálfbærnimarkmiða Sameinuðu þjóðanna</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544931" y="313866"/>
            <a:ext cx="4224168" cy="385564"/>
          </a:xfrm>
        </p:spPr>
        <p:txBody>
          <a:bodyPr/>
          <a:lstStyle/>
          <a:p>
            <a:r>
              <a:rPr lang="en-US" sz="3200" cap="all" err="1"/>
              <a:t>Teapot </a:t>
            </a:r>
            <a:r>
              <a:rPr lang="en-US" sz="3200" cap="all"/>
              <a:t>Lane</a:t>
            </a:r>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2D2C7037-A1D9-466C-9EA5-0FAE8D5D09A0}"/>
              </a:ext>
            </a:extLst>
          </p:cNvPr>
          <p:cNvSpPr/>
          <p:nvPr/>
        </p:nvSpPr>
        <p:spPr>
          <a:xfrm>
            <a:off x="346797" y="4736869"/>
            <a:ext cx="7081980" cy="5047536"/>
          </a:xfrm>
          <a:prstGeom prst="rect">
            <a:avLst/>
          </a:prstGeom>
        </p:spPr>
        <p:txBody>
          <a:bodyPr wrap="square">
            <a:spAutoFit/>
          </a:bodyPr>
          <a:lstStyle/>
          <a:p>
            <a:pPr algn="just"/>
            <a:r>
              <a:rPr lang="en-US" sz="1400"/>
              <a:t>Teapot Lane Glamping samræmist vel sjálfbærnimarkmiðum Sameinuðu þjóðanna (SDG), einkum markmiði 11 (Sjálfbærar borgir og samfélög) og markmiði 12 (Ábyrg neysla og framleiðsla). Með því að bjóða upp á fjölbreytt úrval valkostilegra gistimöguleika í jurta, gamaldags ferðavögnum, tréhúsum og loftbóludómum býður Teapot Lane upp á einstakt umhverfisvænt athvarf sem hvetur gesti til að tengjast náttúrunni á sama tíma og varðveitir staðbundið umhverfi. Varkár notkun innlendra plantna og villiblóma í garðinum eykur líffræðilega fjölbreytni og laðar að sér frjóvlara eins og býflugur og fiðrildi. Þessar aðferðir undirstrika mikilvægi sjálfbærrar ferðaþjónustu og verndar náttúrulegra landsvæða, sem Markmið 11 styður með því að efla umhverfisvæna búsetu. Lágáhrifaviðhald gönguleiða endurspeglar einnig skuldbindingu til að varðveita innlenda flóru og fánu, sem tryggir að landið sé nýtt á ábyrgan hátt og haldist óspillt fyrir komandi kynslóðir.</a:t>
            </a:r>
          </a:p>
          <a:p>
            <a:pPr algn="just"/>
            <a:endParaRPr lang="en-US" sz="1400"/>
          </a:p>
          <a:p>
            <a:pPr algn="just"/>
            <a:r>
              <a:rPr lang="en-US" sz="1400"/>
              <a:t>Ennfremur innleiðir Teapot Lane sjálfbærar starfshætti í allan viðskiptamódel sinn og styður þannig markmið 12 um ábyrga neyslu. Glamping-svæðið kaupir inn innanlands hvenær sem kostur er, sem dregur úr kolefnislosun sem tengist langflutningi og styður irsk handverksfólk og smáfyrirtæki. Þessi nálgun felur í sér umhverfisvæna snyrtivöru og húsgögn úr sjálfbærum heimildum í hverri gistingu, sem tryggir að upplifun hvers gesta hafi sem minnst umhverfisáhrif. Með því að nota lífbrjótanleg og náttúruleg efni lágmarkar Teapot Lane úrgang og sýnir fram á hringrásarhagkerfismódel í gestamennsku, sem sýnir hvernig sjálfbærar ákvarðanir geta aukið þægindi gesta án þess að skerða umhverfisskyldu. Með þessum umhverfisvænu aðgerðum sýnir Teapot Lane hvernig glamping getur verið bæði lúxus og sjálfbært, og býður upp á fyrirmynd fyrir ábyrga ferðaþjónustu sem samræmist alþjóðlegum markmiðum um umhverfisvernd og stuðning við samfélagið.</a:t>
            </a:r>
            <a:endParaRPr lang="en-US" sz="1400">
              <a:highlight>
                <a:srgbClr val="FFFF00"/>
              </a:highlight>
            </a:endParaRPr>
          </a:p>
        </p:txBody>
      </p:sp>
      <p:pic>
        <p:nvPicPr>
          <p:cNvPr id="15" name="Picture 14" descr="A white and orange cityscape with white text&#10;&#10;Description automatically generated">
            <a:extLst>
              <a:ext uri="{FF2B5EF4-FFF2-40B4-BE49-F238E27FC236}">
                <a16:creationId xmlns:a16="http://schemas.microsoft.com/office/drawing/2014/main" id="{706971E2-526A-4078-901A-F1DF2D5D0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064" y="3232911"/>
            <a:ext cx="1188154" cy="1188154"/>
          </a:xfrm>
          <a:prstGeom prst="rect">
            <a:avLst/>
          </a:prstGeom>
        </p:spPr>
      </p:pic>
      <p:pic>
        <p:nvPicPr>
          <p:cNvPr id="11" name="Picture 10">
            <a:extLst>
              <a:ext uri="{FF2B5EF4-FFF2-40B4-BE49-F238E27FC236}">
                <a16:creationId xmlns:a16="http://schemas.microsoft.com/office/drawing/2014/main" id="{320F4102-7E88-418A-A6B1-780D455C19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9563" y="3233065"/>
            <a:ext cx="1188000" cy="1188000"/>
          </a:xfrm>
          <a:prstGeom prst="rect">
            <a:avLst/>
          </a:prstGeom>
        </p:spPr>
      </p:pic>
    </p:spTree>
    <p:extLst>
      <p:ext uri="{BB962C8B-B14F-4D97-AF65-F5344CB8AC3E}">
        <p14:creationId xmlns:p14="http://schemas.microsoft.com/office/powerpoint/2010/main" val="8063592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2AC3D-4F2E-05F5-01EF-30054385AA0A}"/>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64D6D53-6D55-0E8A-0F1E-575DC76F93BB}"/>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E98B319E-8977-5F95-F056-FE9302B60CF9}"/>
              </a:ext>
            </a:extLst>
          </p:cNvPr>
          <p:cNvSpPr>
            <a:spLocks noGrp="1"/>
          </p:cNvSpPr>
          <p:nvPr>
            <p:ph type="body" sz="quarter" idx="32"/>
          </p:nvPr>
        </p:nvSpPr>
        <p:spPr>
          <a:xfrm>
            <a:off x="294777" y="6241481"/>
            <a:ext cx="7365329" cy="2787212"/>
          </a:xfrm>
        </p:spPr>
        <p:txBody>
          <a:bodyPr/>
          <a:lstStyle/>
          <a:p>
            <a:pPr marL="0" indent="0">
              <a:lnSpc>
                <a:spcPct val="100000"/>
              </a:lnSpc>
              <a:buNone/>
            </a:pPr>
            <a:r>
              <a:rPr lang="en-US" sz="4000" b="1" dirty="0" err="1">
                <a:solidFill>
                  <a:schemeClr val="bg1"/>
                </a:solidFill>
                <a:latin typeface="Calibri"/>
                <a:ea typeface="Calibri"/>
                <a:cs typeface="Calibri"/>
              </a:rPr>
              <a:t>Apilab</a:t>
            </a:r>
            <a:r>
              <a:rPr lang="en-US" sz="4000" b="1" dirty="0">
                <a:solidFill>
                  <a:schemeClr val="bg1"/>
                </a:solidFill>
                <a:latin typeface="Calibri"/>
                <a:ea typeface="Calibri"/>
                <a:cs typeface="Calibri"/>
              </a:rPr>
              <a:t> </a:t>
            </a:r>
            <a:r>
              <a:rPr lang="en-US" sz="4000" b="1" dirty="0" err="1">
                <a:solidFill>
                  <a:schemeClr val="bg1"/>
                </a:solidFill>
                <a:latin typeface="Calibri"/>
                <a:ea typeface="Calibri"/>
                <a:cs typeface="Calibri"/>
              </a:rPr>
              <a:t>Karníólska</a:t>
            </a:r>
            <a:r>
              <a:rPr lang="en-US" sz="4000" b="1" dirty="0">
                <a:solidFill>
                  <a:schemeClr val="bg1"/>
                </a:solidFill>
                <a:latin typeface="Calibri"/>
                <a:ea typeface="Calibri"/>
                <a:cs typeface="Calibri"/>
              </a:rPr>
              <a:t> </a:t>
            </a:r>
            <a:r>
              <a:rPr lang="en-US" sz="4000" b="1" dirty="0" err="1">
                <a:solidFill>
                  <a:schemeClr val="bg1"/>
                </a:solidFill>
                <a:latin typeface="Calibri"/>
                <a:ea typeface="Calibri"/>
                <a:cs typeface="Calibri"/>
              </a:rPr>
              <a:t>býflugna</a:t>
            </a:r>
            <a:r>
              <a:rPr lang="en-US" sz="4000" b="1" dirty="0">
                <a:solidFill>
                  <a:schemeClr val="bg1"/>
                </a:solidFill>
                <a:latin typeface="Calibri"/>
                <a:ea typeface="Calibri"/>
                <a:cs typeface="Calibri"/>
              </a:rPr>
              <a:t> </a:t>
            </a:r>
            <a:r>
              <a:rPr lang="en-US" sz="4000" b="1" dirty="0" err="1">
                <a:solidFill>
                  <a:schemeClr val="bg1"/>
                </a:solidFill>
                <a:latin typeface="Calibri"/>
                <a:ea typeface="Calibri"/>
                <a:cs typeface="Calibri"/>
              </a:rPr>
              <a:t>húsið</a:t>
            </a:r>
            <a:endParaRPr lang="en-US" sz="4000" b="1" dirty="0">
              <a:solidFill>
                <a:schemeClr val="bg1"/>
              </a:solidFill>
              <a:latin typeface="Calibri"/>
              <a:ea typeface="Calibri"/>
              <a:cs typeface="Calibri"/>
            </a:endParaRPr>
          </a:p>
          <a:p>
            <a:pPr marL="0" indent="0">
              <a:lnSpc>
                <a:spcPct val="100000"/>
              </a:lnSpc>
              <a:buNone/>
            </a:pPr>
            <a:r>
              <a:rPr lang="en-US" sz="2000" b="1" dirty="0" err="1">
                <a:solidFill>
                  <a:schemeClr val="bg1"/>
                </a:solidFill>
                <a:latin typeface="Calibri"/>
                <a:ea typeface="Calibri"/>
                <a:cs typeface="Calibri"/>
              </a:rPr>
              <a:t>Flokkur</a:t>
            </a:r>
            <a:r>
              <a:rPr lang="en-US" sz="2000" b="1" dirty="0">
                <a:solidFill>
                  <a:schemeClr val="bg1"/>
                </a:solidFill>
                <a:latin typeface="Calibri"/>
                <a:ea typeface="Calibri"/>
                <a:cs typeface="Calibri"/>
              </a:rPr>
              <a:t>: </a:t>
            </a:r>
            <a:r>
              <a:rPr lang="en-US" sz="2000" dirty="0">
                <a:solidFill>
                  <a:schemeClr val="bg1"/>
                </a:solidFill>
                <a:latin typeface="Calibri"/>
                <a:ea typeface="Calibri"/>
                <a:cs typeface="Calibri"/>
              </a:rPr>
              <a:t> </a:t>
            </a:r>
            <a:r>
              <a:rPr lang="en-US" sz="2000" dirty="0" err="1">
                <a:solidFill>
                  <a:schemeClr val="bg1"/>
                </a:solidFill>
                <a:latin typeface="Calibri"/>
                <a:ea typeface="Calibri"/>
                <a:cs typeface="Calibri"/>
              </a:rPr>
              <a:t>Nýjungagjarnt</a:t>
            </a:r>
            <a:r>
              <a:rPr lang="en-US" sz="2000" dirty="0">
                <a:solidFill>
                  <a:schemeClr val="bg1"/>
                </a:solidFill>
                <a:latin typeface="Calibri"/>
                <a:ea typeface="Calibri"/>
                <a:cs typeface="Calibri"/>
              </a:rPr>
              <a:t> </a:t>
            </a:r>
            <a:r>
              <a:rPr lang="en-US" sz="2000" dirty="0" err="1">
                <a:solidFill>
                  <a:schemeClr val="bg1"/>
                </a:solidFill>
                <a:latin typeface="Calibri"/>
                <a:ea typeface="Calibri"/>
                <a:cs typeface="Calibri"/>
              </a:rPr>
              <a:t>gistirými</a:t>
            </a:r>
            <a:endParaRPr lang="en-US" sz="2000" dirty="0">
              <a:solidFill>
                <a:schemeClr val="bg1"/>
              </a:solidFill>
              <a:latin typeface="Calibri"/>
              <a:ea typeface="Calibri"/>
              <a:cs typeface="Calibri"/>
            </a:endParaRPr>
          </a:p>
          <a:p>
            <a:pPr marL="0" indent="0">
              <a:lnSpc>
                <a:spcPct val="100000"/>
              </a:lnSpc>
              <a:buNone/>
            </a:pPr>
            <a:r>
              <a:rPr lang="en-US" sz="2000" b="1" dirty="0" err="1">
                <a:solidFill>
                  <a:schemeClr val="bg1"/>
                </a:solidFill>
                <a:latin typeface="Calibri"/>
                <a:ea typeface="Calibri"/>
                <a:cs typeface="Calibri"/>
              </a:rPr>
              <a:t>Staðsetning</a:t>
            </a:r>
            <a:r>
              <a:rPr lang="en-US" sz="2000" b="1" dirty="0">
                <a:solidFill>
                  <a:schemeClr val="bg1"/>
                </a:solidFill>
                <a:latin typeface="Calibri"/>
                <a:ea typeface="Calibri"/>
                <a:cs typeface="Calibri"/>
              </a:rPr>
              <a:t>: </a:t>
            </a:r>
            <a:r>
              <a:rPr lang="en-US" sz="2000" dirty="0" err="1">
                <a:solidFill>
                  <a:schemeClr val="bg1"/>
                </a:solidFill>
                <a:latin typeface="Calibri"/>
                <a:ea typeface="Calibri"/>
                <a:cs typeface="Calibri"/>
              </a:rPr>
              <a:t>Slóvenía</a:t>
            </a:r>
            <a:endParaRPr lang="en-US" sz="2000" dirty="0">
              <a:solidFill>
                <a:schemeClr val="bg1"/>
              </a:solidFill>
              <a:latin typeface="Calibri"/>
              <a:ea typeface="Calibri"/>
              <a:cs typeface="Calibri"/>
            </a:endParaRPr>
          </a:p>
          <a:p>
            <a:pPr algn="l">
              <a:lnSpc>
                <a:spcPct val="100000"/>
              </a:lnSpc>
            </a:pPr>
            <a:r>
              <a:rPr lang="en-US" sz="2000" b="1" dirty="0" err="1">
                <a:solidFill>
                  <a:schemeClr val="bg1"/>
                </a:solidFill>
                <a:latin typeface="Calibri"/>
                <a:ea typeface="Calibri"/>
                <a:cs typeface="Calibri"/>
              </a:rPr>
              <a:t>Vefsíða</a:t>
            </a:r>
            <a:r>
              <a:rPr lang="en-US" sz="2000" b="1" dirty="0">
                <a:solidFill>
                  <a:schemeClr val="bg1"/>
                </a:solidFill>
                <a:latin typeface="Calibri"/>
                <a:ea typeface="Calibri"/>
                <a:cs typeface="Calibri"/>
              </a:rPr>
              <a:t>:</a:t>
            </a:r>
            <a:r>
              <a:rPr lang="en-IE" sz="2000" dirty="0">
                <a:solidFill>
                  <a:schemeClr val="bg1"/>
                </a:solidFill>
                <a:latin typeface="Calibri"/>
                <a:ea typeface="Calibri"/>
                <a:cs typeface="Calibri"/>
              </a:rPr>
              <a:t> https://www.hisakranjskecebele.si/en/</a:t>
            </a:r>
          </a:p>
          <a:p>
            <a:pPr algn="l">
              <a:lnSpc>
                <a:spcPct val="100000"/>
              </a:lnSpc>
            </a:pPr>
            <a:endParaRPr lang="en-IE" dirty="0">
              <a:solidFill>
                <a:schemeClr val="bg1"/>
              </a:solidFill>
            </a:endParaRPr>
          </a:p>
          <a:p>
            <a:pPr algn="l">
              <a:lnSpc>
                <a:spcPct val="100000"/>
              </a:lnSpc>
            </a:pPr>
            <a:r>
              <a:rPr lang="en-US" sz="2000" b="1" dirty="0" err="1">
                <a:solidFill>
                  <a:schemeClr val="bg1"/>
                </a:solidFill>
                <a:latin typeface="Calibri"/>
                <a:ea typeface="Open Sans"/>
                <a:cs typeface="Calibri"/>
              </a:rPr>
              <a:t>Hvað</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gerir</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þessa</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gistingu</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eftirminnilega</a:t>
            </a:r>
            <a:r>
              <a:rPr lang="en-US" sz="2000" b="1" dirty="0">
                <a:solidFill>
                  <a:schemeClr val="bg1"/>
                </a:solidFill>
                <a:latin typeface="Calibri"/>
                <a:ea typeface="Open Sans"/>
                <a:cs typeface="Calibri"/>
              </a:rPr>
              <a:t>!</a:t>
            </a:r>
            <a:endParaRPr lang="en-US" sz="2000" b="1" dirty="0">
              <a:solidFill>
                <a:schemeClr val="bg1"/>
              </a:solidFill>
            </a:endParaRPr>
          </a:p>
          <a:p>
            <a:pPr>
              <a:lnSpc>
                <a:spcPct val="100000"/>
              </a:lnSpc>
            </a:pPr>
            <a:r>
              <a:rPr lang="en-US" dirty="0" err="1">
                <a:solidFill>
                  <a:schemeClr val="bg1"/>
                </a:solidFill>
                <a:latin typeface="Calibri"/>
                <a:ea typeface="Calibri"/>
                <a:cs typeface="Calibri"/>
              </a:rPr>
              <a:t>Að</a:t>
            </a:r>
            <a:r>
              <a:rPr lang="en-US" dirty="0">
                <a:solidFill>
                  <a:schemeClr val="bg1"/>
                </a:solidFill>
                <a:latin typeface="Calibri"/>
                <a:ea typeface="Calibri"/>
                <a:cs typeface="Calibri"/>
              </a:rPr>
              <a:t> sofa í </a:t>
            </a:r>
            <a:r>
              <a:rPr lang="en-US" dirty="0" err="1">
                <a:solidFill>
                  <a:schemeClr val="bg1"/>
                </a:solidFill>
                <a:latin typeface="Calibri"/>
                <a:ea typeface="Calibri"/>
                <a:cs typeface="Calibri"/>
              </a:rPr>
              <a:t>býlið</a:t>
            </a:r>
            <a:r>
              <a:rPr lang="en-US" dirty="0">
                <a:solidFill>
                  <a:schemeClr val="bg1"/>
                </a:solidFill>
                <a:latin typeface="Calibri"/>
                <a:ea typeface="Calibri"/>
                <a:cs typeface="Calibri"/>
              </a:rPr>
              <a:t> er </a:t>
            </a:r>
            <a:r>
              <a:rPr lang="en-US" dirty="0" err="1">
                <a:solidFill>
                  <a:schemeClr val="bg1"/>
                </a:solidFill>
                <a:latin typeface="Calibri"/>
                <a:ea typeface="Calibri"/>
                <a:cs typeface="Calibri"/>
              </a:rPr>
              <a:t>einstök</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gistiaðstaða</a:t>
            </a:r>
            <a:r>
              <a:rPr lang="en-US" dirty="0">
                <a:solidFill>
                  <a:schemeClr val="bg1"/>
                </a:solidFill>
                <a:latin typeface="Calibri"/>
                <a:ea typeface="Calibri"/>
                <a:cs typeface="Calibri"/>
              </a:rPr>
              <a:t> í </a:t>
            </a:r>
            <a:r>
              <a:rPr lang="en-US" dirty="0" err="1">
                <a:solidFill>
                  <a:schemeClr val="bg1"/>
                </a:solidFill>
                <a:latin typeface="Calibri"/>
                <a:ea typeface="Calibri"/>
                <a:cs typeface="Calibri"/>
              </a:rPr>
              <a:t>húsi</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Karníólsku</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býflugnunnar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sem</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hermir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eftir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arkitektúr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og</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virkni</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býhúss</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Næturdvalir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fara</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fram</a:t>
            </a:r>
            <a:r>
              <a:rPr lang="en-US" dirty="0">
                <a:solidFill>
                  <a:schemeClr val="bg1"/>
                </a:solidFill>
                <a:latin typeface="Calibri"/>
                <a:ea typeface="Calibri"/>
                <a:cs typeface="Calibri"/>
              </a:rPr>
              <a:t> í </a:t>
            </a:r>
            <a:r>
              <a:rPr lang="en-US" dirty="0" err="1">
                <a:solidFill>
                  <a:schemeClr val="bg1"/>
                </a:solidFill>
                <a:latin typeface="Calibri"/>
                <a:ea typeface="Calibri"/>
                <a:cs typeface="Calibri"/>
              </a:rPr>
              <a:t>herbergjum</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sem</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eru</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hönnuð</a:t>
            </a:r>
            <a:r>
              <a:rPr lang="en-US" dirty="0">
                <a:solidFill>
                  <a:schemeClr val="bg1"/>
                </a:solidFill>
                <a:latin typeface="Calibri"/>
                <a:ea typeface="Calibri"/>
                <a:cs typeface="Calibri"/>
              </a:rPr>
              <a:t> í </a:t>
            </a:r>
            <a:r>
              <a:rPr lang="en-US" dirty="0" err="1">
                <a:solidFill>
                  <a:schemeClr val="bg1"/>
                </a:solidFill>
                <a:latin typeface="Calibri"/>
                <a:ea typeface="Calibri"/>
                <a:cs typeface="Calibri"/>
              </a:rPr>
              <a:t>laginu</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eins</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og</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nýstárlegar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tréhunangssefjur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en</a:t>
            </a:r>
            <a:r>
              <a:rPr lang="en-US" dirty="0">
                <a:solidFill>
                  <a:schemeClr val="bg1"/>
                </a:solidFill>
                <a:latin typeface="Calibri"/>
                <a:ea typeface="Calibri"/>
                <a:cs typeface="Calibri"/>
              </a:rPr>
              <a:t> á </a:t>
            </a:r>
            <a:r>
              <a:rPr lang="en-US" dirty="0" err="1">
                <a:solidFill>
                  <a:schemeClr val="bg1"/>
                </a:solidFill>
                <a:latin typeface="Calibri"/>
                <a:ea typeface="Calibri"/>
                <a:cs typeface="Calibri"/>
              </a:rPr>
              <a:t>daginn</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dvelja</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gestir</a:t>
            </a:r>
            <a:r>
              <a:rPr lang="en-US" dirty="0">
                <a:solidFill>
                  <a:schemeClr val="bg1"/>
                </a:solidFill>
                <a:latin typeface="Calibri"/>
                <a:ea typeface="Calibri"/>
                <a:cs typeface="Calibri"/>
              </a:rPr>
              <a:t> í </a:t>
            </a:r>
            <a:r>
              <a:rPr lang="en-US" dirty="0" err="1">
                <a:solidFill>
                  <a:schemeClr val="bg1"/>
                </a:solidFill>
                <a:latin typeface="Calibri"/>
                <a:ea typeface="Calibri"/>
                <a:cs typeface="Calibri"/>
              </a:rPr>
              <a:t>suðandi</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býlum</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og</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heimsækja</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stærstu</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upplifunarsýningu</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heims</a:t>
            </a:r>
            <a:r>
              <a:rPr lang="en-US" dirty="0">
                <a:solidFill>
                  <a:schemeClr val="bg1"/>
                </a:solidFill>
                <a:latin typeface="Calibri"/>
                <a:ea typeface="Calibri"/>
                <a:cs typeface="Calibri"/>
              </a:rPr>
              <a:t> um </a:t>
            </a:r>
            <a:r>
              <a:rPr lang="en-US" dirty="0" err="1">
                <a:solidFill>
                  <a:schemeClr val="bg1"/>
                </a:solidFill>
                <a:latin typeface="Calibri"/>
                <a:ea typeface="Calibri"/>
                <a:cs typeface="Calibri"/>
              </a:rPr>
              <a:t>býflugur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Hús</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karníólsku</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býflugnunnar</a:t>
            </a:r>
            <a:r>
              <a:rPr lang="en-US" dirty="0">
                <a:solidFill>
                  <a:schemeClr val="bg1"/>
                </a:solidFill>
                <a:latin typeface="Calibri"/>
                <a:ea typeface="Calibri"/>
                <a:cs typeface="Calibri"/>
              </a:rPr>
              <a:t> er </a:t>
            </a:r>
            <a:r>
              <a:rPr lang="en-US" dirty="0" err="1">
                <a:solidFill>
                  <a:schemeClr val="bg1"/>
                </a:solidFill>
                <a:latin typeface="Calibri"/>
                <a:ea typeface="Calibri"/>
                <a:cs typeface="Calibri"/>
              </a:rPr>
              <a:t>heimili</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annarrar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algengustu</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býflugtegundarinnar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karníólsku</a:t>
            </a:r>
            <a:r>
              <a:rPr lang="en-US" dirty="0">
                <a:solidFill>
                  <a:schemeClr val="bg1"/>
                </a:solidFill>
                <a:latin typeface="Calibri"/>
                <a:ea typeface="Calibri"/>
                <a:cs typeface="Calibri"/>
              </a:rPr>
              <a:t> lavender-</a:t>
            </a:r>
            <a:r>
              <a:rPr lang="en-US" dirty="0" err="1">
                <a:solidFill>
                  <a:schemeClr val="bg1"/>
                </a:solidFill>
                <a:latin typeface="Calibri"/>
                <a:ea typeface="Calibri"/>
                <a:cs typeface="Calibri"/>
              </a:rPr>
              <a:t>býflugunnar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sem</a:t>
            </a:r>
            <a:r>
              <a:rPr lang="en-US" dirty="0">
                <a:solidFill>
                  <a:schemeClr val="bg1"/>
                </a:solidFill>
                <a:latin typeface="Calibri"/>
                <a:ea typeface="Calibri"/>
                <a:cs typeface="Calibri"/>
              </a:rPr>
              <a:t> er </a:t>
            </a:r>
            <a:r>
              <a:rPr lang="en-US" dirty="0" err="1">
                <a:solidFill>
                  <a:schemeClr val="bg1"/>
                </a:solidFill>
                <a:latin typeface="Calibri"/>
                <a:ea typeface="Calibri"/>
                <a:cs typeface="Calibri"/>
              </a:rPr>
              <a:t>stolti</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Slóveníu</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Þær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voru</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sendar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út</a:t>
            </a:r>
            <a:r>
              <a:rPr lang="en-US" dirty="0">
                <a:solidFill>
                  <a:schemeClr val="bg1"/>
                </a:solidFill>
                <a:latin typeface="Calibri"/>
                <a:ea typeface="Calibri"/>
                <a:cs typeface="Calibri"/>
              </a:rPr>
              <a:t> um </a:t>
            </a:r>
            <a:r>
              <a:rPr lang="en-US" dirty="0" err="1">
                <a:solidFill>
                  <a:schemeClr val="bg1"/>
                </a:solidFill>
                <a:latin typeface="Calibri"/>
                <a:ea typeface="Calibri"/>
                <a:cs typeface="Calibri"/>
              </a:rPr>
              <a:t>allan</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heim</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af</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fyrsta</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stóra</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býflugufyrirtækjarekstrara</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og</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nýsköpunarmanninum</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baróni</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Rothschütz</a:t>
            </a:r>
            <a:r>
              <a:rPr lang="en-US" dirty="0">
                <a:solidFill>
                  <a:schemeClr val="bg1"/>
                </a:solidFill>
                <a:latin typeface="Calibri"/>
                <a:ea typeface="Calibri"/>
                <a:cs typeface="Calibri"/>
              </a:rPr>
              <a:t>. Í </a:t>
            </a:r>
            <a:r>
              <a:rPr lang="en-US" dirty="0" err="1">
                <a:solidFill>
                  <a:schemeClr val="bg1"/>
                </a:solidFill>
                <a:latin typeface="Calibri"/>
                <a:ea typeface="Calibri"/>
                <a:cs typeface="Calibri"/>
              </a:rPr>
              <a:t>dag</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hýsir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húsið</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nútíma</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nýsköpunaraðila</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tengist</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samfélaginu</a:t>
            </a:r>
            <a:r>
              <a:rPr lang="en-US" dirty="0">
                <a:solidFill>
                  <a:schemeClr val="bg1"/>
                </a:solidFill>
                <a:latin typeface="Calibri"/>
                <a:ea typeface="Calibri"/>
                <a:cs typeface="Calibri"/>
              </a:rPr>
              <a:t> á </a:t>
            </a:r>
            <a:r>
              <a:rPr lang="en-US" dirty="0" err="1">
                <a:solidFill>
                  <a:schemeClr val="bg1"/>
                </a:solidFill>
                <a:latin typeface="Calibri"/>
                <a:ea typeface="Calibri"/>
                <a:cs typeface="Calibri"/>
              </a:rPr>
              <a:t>staðnum</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og</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býður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gesti</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frá</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öllum</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heimshornum</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Hús</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karníólsku</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býflugnunnar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ilmar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ætíð</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af</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viði</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og</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hunangi</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Morgunverður</a:t>
            </a:r>
            <a:r>
              <a:rPr lang="en-US" dirty="0">
                <a:solidFill>
                  <a:schemeClr val="bg1"/>
                </a:solidFill>
                <a:latin typeface="Calibri"/>
                <a:ea typeface="Calibri"/>
                <a:cs typeface="Calibri"/>
              </a:rPr>
              <a:t> er </a:t>
            </a:r>
            <a:r>
              <a:rPr lang="en-US" dirty="0" err="1">
                <a:solidFill>
                  <a:schemeClr val="bg1"/>
                </a:solidFill>
                <a:latin typeface="Calibri"/>
                <a:ea typeface="Calibri"/>
                <a:cs typeface="Calibri"/>
              </a:rPr>
              <a:t>innifalinn</a:t>
            </a:r>
            <a:r>
              <a:rPr lang="en-US" dirty="0">
                <a:solidFill>
                  <a:schemeClr val="bg1"/>
                </a:solidFill>
                <a:latin typeface="Calibri"/>
                <a:ea typeface="Calibri"/>
                <a:cs typeface="Calibri"/>
              </a:rPr>
              <a:t> í </a:t>
            </a:r>
            <a:r>
              <a:rPr lang="en-US" dirty="0" err="1">
                <a:solidFill>
                  <a:schemeClr val="bg1"/>
                </a:solidFill>
                <a:latin typeface="Calibri"/>
                <a:ea typeface="Calibri"/>
                <a:cs typeface="Calibri"/>
              </a:rPr>
              <a:t>verði</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fyrir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dvöl</a:t>
            </a:r>
            <a:r>
              <a:rPr lang="en-US" dirty="0">
                <a:solidFill>
                  <a:schemeClr val="bg1"/>
                </a:solidFill>
                <a:latin typeface="Calibri"/>
                <a:ea typeface="Calibri"/>
                <a:cs typeface="Calibri"/>
              </a:rPr>
              <a:t> í </a:t>
            </a:r>
            <a:r>
              <a:rPr lang="en-US" dirty="0" err="1">
                <a:solidFill>
                  <a:schemeClr val="bg1"/>
                </a:solidFill>
                <a:latin typeface="Calibri"/>
                <a:ea typeface="Calibri"/>
                <a:cs typeface="Calibri"/>
              </a:rPr>
              <a:t>býli</a:t>
            </a:r>
            <a:r>
              <a:rPr lang="en-US" dirty="0">
                <a:solidFill>
                  <a:schemeClr val="bg1"/>
                </a:solidFill>
                <a:latin typeface="Calibri"/>
                <a:ea typeface="Calibri"/>
                <a:cs typeface="Calibri"/>
              </a:rPr>
              <a:t>. Eins </a:t>
            </a:r>
            <a:r>
              <a:rPr lang="en-US" dirty="0" err="1">
                <a:solidFill>
                  <a:schemeClr val="bg1"/>
                </a:solidFill>
                <a:latin typeface="Calibri"/>
                <a:ea typeface="Calibri"/>
                <a:cs typeface="Calibri"/>
              </a:rPr>
              <a:t>og</a:t>
            </a:r>
            <a:r>
              <a:rPr lang="en-US" dirty="0">
                <a:solidFill>
                  <a:schemeClr val="bg1"/>
                </a:solidFill>
                <a:latin typeface="Calibri"/>
                <a:ea typeface="Calibri"/>
                <a:cs typeface="Calibri"/>
              </a:rPr>
              <a:t> í </a:t>
            </a:r>
            <a:r>
              <a:rPr lang="en-US" dirty="0" err="1">
                <a:solidFill>
                  <a:schemeClr val="bg1"/>
                </a:solidFill>
                <a:latin typeface="Calibri"/>
                <a:ea typeface="Calibri"/>
                <a:cs typeface="Calibri"/>
              </a:rPr>
              <a:t>háskólabúðum</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deila</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gestir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herbergjum</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s.s.</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baðherbergjum</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eldhúsum</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og</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sameiginlegum</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rýmum</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Hús</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Karníólsku</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býflugnunnar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hýsir</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einnig</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glerbýli</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með</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lifandi</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býflugum</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ferðaupplýsingamiðstöð</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og</a:t>
            </a:r>
            <a:r>
              <a:rPr lang="en-US" dirty="0">
                <a:solidFill>
                  <a:schemeClr val="bg1"/>
                </a:solidFill>
                <a:latin typeface="Calibri"/>
                <a:ea typeface="Calibri"/>
                <a:cs typeface="Calibri"/>
              </a:rPr>
              <a:t> </a:t>
            </a:r>
            <a:r>
              <a:rPr lang="en-US" dirty="0" err="1">
                <a:solidFill>
                  <a:schemeClr val="bg1"/>
                </a:solidFill>
                <a:latin typeface="Calibri"/>
                <a:ea typeface="Calibri"/>
                <a:cs typeface="Calibri"/>
              </a:rPr>
              <a:t>kaffihús</a:t>
            </a:r>
            <a:r>
              <a:rPr lang="en-US" dirty="0">
                <a:solidFill>
                  <a:schemeClr val="bg1"/>
                </a:solidFill>
                <a:latin typeface="Calibri"/>
                <a:ea typeface="Calibri"/>
                <a:cs typeface="Calibri"/>
              </a:rPr>
              <a:t>.</a:t>
            </a:r>
          </a:p>
          <a:p>
            <a:pPr>
              <a:lnSpc>
                <a:spcPct val="100000"/>
              </a:lnSpc>
            </a:pPr>
            <a:endParaRPr lang="en-US" sz="1600" dirty="0">
              <a:solidFill>
                <a:schemeClr val="bg1"/>
              </a:solidFill>
            </a:endParaRPr>
          </a:p>
        </p:txBody>
      </p:sp>
      <p:sp>
        <p:nvSpPr>
          <p:cNvPr id="2" name="Text Placeholder 1">
            <a:extLst>
              <a:ext uri="{FF2B5EF4-FFF2-40B4-BE49-F238E27FC236}">
                <a16:creationId xmlns:a16="http://schemas.microsoft.com/office/drawing/2014/main" id="{A30DF952-F5AD-B1C1-D126-585FBBFE4AFF}"/>
              </a:ext>
            </a:extLst>
          </p:cNvPr>
          <p:cNvSpPr>
            <a:spLocks noGrp="1"/>
          </p:cNvSpPr>
          <p:nvPr>
            <p:ph type="body" sz="quarter" idx="35"/>
          </p:nvPr>
        </p:nvSpPr>
        <p:spPr>
          <a:xfrm>
            <a:off x="294777" y="5453856"/>
            <a:ext cx="3206079" cy="1049221"/>
          </a:xfrm>
        </p:spPr>
        <p:txBody>
          <a:bodyPr/>
          <a:lstStyle/>
          <a:p>
            <a:r>
              <a:rPr lang="en-US" sz="4400" b="1"/>
              <a:t>SLÓVENÍA</a:t>
            </a:r>
          </a:p>
        </p:txBody>
      </p:sp>
      <p:sp>
        <p:nvSpPr>
          <p:cNvPr id="3" name="Text Placeholder 2">
            <a:extLst>
              <a:ext uri="{FF2B5EF4-FFF2-40B4-BE49-F238E27FC236}">
                <a16:creationId xmlns:a16="http://schemas.microsoft.com/office/drawing/2014/main" id="{394CF703-98AA-B1FD-9714-6586CFC644D8}"/>
              </a:ext>
            </a:extLst>
          </p:cNvPr>
          <p:cNvSpPr>
            <a:spLocks noGrp="1"/>
          </p:cNvSpPr>
          <p:nvPr>
            <p:ph type="body" sz="quarter" idx="36"/>
          </p:nvPr>
        </p:nvSpPr>
        <p:spPr>
          <a:xfrm>
            <a:off x="179495" y="4779704"/>
            <a:ext cx="3863155" cy="443159"/>
          </a:xfrm>
        </p:spPr>
        <p:txBody>
          <a:bodyPr/>
          <a:lstStyle/>
          <a:p>
            <a:r>
              <a:rPr lang="en-US" sz="3100" b="0" cap="all" dirty="0">
                <a:latin typeface="Calibri"/>
                <a:ea typeface="Open Sans"/>
                <a:cs typeface="Calibri"/>
              </a:rPr>
              <a:t>SJÁLFBÆRNI LÍKAN</a:t>
            </a:r>
            <a:endParaRPr lang="en-US" sz="3100" b="0" cap="all" dirty="0"/>
          </a:p>
        </p:txBody>
      </p:sp>
      <p:sp>
        <p:nvSpPr>
          <p:cNvPr id="16" name="Slide Number Placeholder 15">
            <a:extLst>
              <a:ext uri="{FF2B5EF4-FFF2-40B4-BE49-F238E27FC236}">
                <a16:creationId xmlns:a16="http://schemas.microsoft.com/office/drawing/2014/main" id="{C77AFCAA-31CF-37E7-4C3A-9D2E3355F8D8}"/>
              </a:ext>
            </a:extLst>
          </p:cNvPr>
          <p:cNvSpPr>
            <a:spLocks noGrp="1"/>
          </p:cNvSpPr>
          <p:nvPr>
            <p:ph type="sldNum" sz="quarter" idx="4"/>
          </p:nvPr>
        </p:nvSpPr>
        <p:spPr/>
        <p:txBody>
          <a:bodyPr/>
          <a:lstStyle/>
          <a:p>
            <a:fld id="{9C527BFA-2C0E-4CEC-B6A5-913A56FEF4B4}" type="slidenum">
              <a:rPr lang="fr-CA" smtClean="0"/>
              <a:t>85</a:t>
            </a:fld>
            <a:endParaRPr lang="fr-CA"/>
          </a:p>
        </p:txBody>
      </p:sp>
      <p:sp>
        <p:nvSpPr>
          <p:cNvPr id="4" name="Text Placeholder 3">
            <a:extLst>
              <a:ext uri="{FF2B5EF4-FFF2-40B4-BE49-F238E27FC236}">
                <a16:creationId xmlns:a16="http://schemas.microsoft.com/office/drawing/2014/main" id="{B22E8D0D-116A-B30F-DEC8-37B18889B668}"/>
              </a:ext>
            </a:extLst>
          </p:cNvPr>
          <p:cNvSpPr>
            <a:spLocks noGrp="1"/>
          </p:cNvSpPr>
          <p:nvPr>
            <p:ph type="body" sz="quarter" idx="65"/>
          </p:nvPr>
        </p:nvSpPr>
        <p:spPr>
          <a:xfrm>
            <a:off x="0" y="64552"/>
            <a:ext cx="2953721" cy="614418"/>
          </a:xfrm>
        </p:spPr>
        <p:txBody>
          <a:bodyPr/>
          <a:lstStyle/>
          <a:p>
            <a:r>
              <a:rPr lang="en-GB"/>
              <a:t>Mynd: </a:t>
            </a:r>
            <a:r>
              <a:rPr lang="en-GB" err="1"/>
              <a:t>Apilab </a:t>
            </a:r>
            <a:r>
              <a:rPr lang="en-GB"/>
              <a:t>Hús Karníólsku býflugnunnar, </a:t>
            </a:r>
            <a:r>
              <a:rPr lang="en-GB" err="1"/>
              <a:t>Slóvenía</a:t>
            </a:r>
            <a:endParaRPr lang="en-GB"/>
          </a:p>
        </p:txBody>
      </p:sp>
      <p:sp>
        <p:nvSpPr>
          <p:cNvPr id="10" name="Text Placeholder 2">
            <a:extLst>
              <a:ext uri="{FF2B5EF4-FFF2-40B4-BE49-F238E27FC236}">
                <a16:creationId xmlns:a16="http://schemas.microsoft.com/office/drawing/2014/main" id="{C00175C1-ED46-21FA-5004-958396F99850}"/>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sp>
        <p:nvSpPr>
          <p:cNvPr id="25" name="TextBox 24">
            <a:extLst>
              <a:ext uri="{FF2B5EF4-FFF2-40B4-BE49-F238E27FC236}">
                <a16:creationId xmlns:a16="http://schemas.microsoft.com/office/drawing/2014/main" id="{293C0FC7-71C7-193B-4E62-02256133E920}"/>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pic>
        <p:nvPicPr>
          <p:cNvPr id="8" name="Picture Placeholder 7">
            <a:extLst>
              <a:ext uri="{FF2B5EF4-FFF2-40B4-BE49-F238E27FC236}">
                <a16:creationId xmlns:a16="http://schemas.microsoft.com/office/drawing/2014/main" id="{23639989-BCDD-408A-986A-9AD41B395D97}"/>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a:stretch>
            <a:fillRect/>
          </a:stretch>
        </p:blipFill>
        <p:spPr>
          <a:xfrm>
            <a:off x="0" y="296564"/>
            <a:ext cx="7001712" cy="4003099"/>
          </a:xfrm>
        </p:spPr>
      </p:pic>
      <p:pic>
        <p:nvPicPr>
          <p:cNvPr id="17" name="Graphic 16" descr="Badge 4 with solid fill">
            <a:extLst>
              <a:ext uri="{FF2B5EF4-FFF2-40B4-BE49-F238E27FC236}">
                <a16:creationId xmlns:a16="http://schemas.microsoft.com/office/drawing/2014/main" id="{9C347C61-6425-4444-82D3-CDFE689895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3693" y="4570488"/>
            <a:ext cx="1440000" cy="1440000"/>
          </a:xfrm>
          <a:prstGeom prst="rect">
            <a:avLst/>
          </a:prstGeom>
        </p:spPr>
      </p:pic>
    </p:spTree>
    <p:extLst>
      <p:ext uri="{BB962C8B-B14F-4D97-AF65-F5344CB8AC3E}">
        <p14:creationId xmlns:p14="http://schemas.microsoft.com/office/powerpoint/2010/main" val="3788895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DD9F4-418F-AE82-173D-81025E34528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5540D86-9D82-7426-C28C-CFD1B783953C}"/>
              </a:ext>
            </a:extLst>
          </p:cNvPr>
          <p:cNvSpPr>
            <a:spLocks noGrp="1"/>
          </p:cNvSpPr>
          <p:nvPr>
            <p:ph type="body" sz="quarter" idx="32"/>
          </p:nvPr>
        </p:nvSpPr>
        <p:spPr>
          <a:xfrm>
            <a:off x="367498" y="1563036"/>
            <a:ext cx="7100328" cy="2422612"/>
          </a:xfrm>
        </p:spPr>
        <p:txBody>
          <a:bodyPr/>
          <a:lstStyle/>
          <a:p>
            <a:pPr>
              <a:lnSpc>
                <a:spcPts val="1800"/>
              </a:lnSpc>
            </a:pPr>
            <a:r>
              <a:rPr lang="en-US"/>
              <a:t>Slóvenía er virk í að efla innleiðingu nýstárlegra tæknilausna í gegnum ýmis frumkvæði og verkefni, sem gengur þó nokkuð hægt miðað við Evrópu vegna ýmissa þátta. Innleiðing nýstárlegra tæknilausna í ferðaþjónustu í Slóveníu er hröð og árangursrík. Helstu atriðin eru eftirfarandi:</a:t>
            </a:r>
          </a:p>
          <a:p>
            <a:pPr>
              <a:lnSpc>
                <a:spcPts val="1800"/>
              </a:lnSpc>
            </a:pPr>
            <a:endParaRPr lang="en-US"/>
          </a:p>
          <a:p>
            <a:pPr>
              <a:lnSpc>
                <a:spcPts val="1800"/>
              </a:lnSpc>
            </a:pPr>
            <a:r>
              <a:rPr lang="en-US"/>
              <a:t>Ferðaþjónusta 4.0: Slóvenskt framtak sem notar gervigreind og gagnagreiningu til að mæla raunveruleg áhrif ferðaþjónustunnar hlaut virtu verðlaun í Sevilla árið 2020. FUTOURISM5.0: Alþjóðleg ráðstefna árið 2021, með áherslu á snjalla og sjálfbæra ferðaþjónustu og framtíðartækni eins og sýndar- og aukaðrar veruleika. Stafrænt framfaraskref: Áhersla á gögn og samstarf til að hraða áskorunum stafrænnar umbreytingar ferðaþjónustunnar. Nýsköpun: Að efla nýsköpun í slóvenskri ferðaþjónustu með ýmsum aðgerðum, svo sem Sejalec-verðlaununum fyrir skapandi og nýstárleg afrek.</a:t>
            </a:r>
          </a:p>
          <a:p>
            <a:endParaRPr lang="en-US"/>
          </a:p>
        </p:txBody>
      </p:sp>
      <p:sp>
        <p:nvSpPr>
          <p:cNvPr id="11" name="Text Placeholder 10">
            <a:extLst>
              <a:ext uri="{FF2B5EF4-FFF2-40B4-BE49-F238E27FC236}">
                <a16:creationId xmlns:a16="http://schemas.microsoft.com/office/drawing/2014/main" id="{73AB3D3A-CDFB-9173-F9D5-B6E3CD5010B8}"/>
              </a:ext>
            </a:extLst>
          </p:cNvPr>
          <p:cNvSpPr>
            <a:spLocks noGrp="1"/>
          </p:cNvSpPr>
          <p:nvPr>
            <p:ph type="body" sz="quarter" idx="40"/>
          </p:nvPr>
        </p:nvSpPr>
        <p:spPr/>
        <p:txBody>
          <a:bodyPr vert="horz" lIns="91440" tIns="45720" rIns="91440" bIns="45720" rtlCol="0" anchor="t">
            <a:noAutofit/>
          </a:bodyPr>
          <a:lstStyle/>
          <a:p>
            <a:r>
              <a:rPr lang="en-US">
                <a:solidFill>
                  <a:srgbClr val="FFFFFF"/>
                </a:solidFill>
                <a:latin typeface="Calibri"/>
                <a:cs typeface="Calibri"/>
              </a:rPr>
              <a:t>Eitt af bestu sérsafnanna</a:t>
            </a:r>
            <a:endParaRPr lang="sl-SI"/>
          </a:p>
          <a:p>
            <a:endParaRPr lang="en-US"/>
          </a:p>
        </p:txBody>
      </p:sp>
      <p:sp>
        <p:nvSpPr>
          <p:cNvPr id="2" name="Slide Number Placeholder 1">
            <a:extLst>
              <a:ext uri="{FF2B5EF4-FFF2-40B4-BE49-F238E27FC236}">
                <a16:creationId xmlns:a16="http://schemas.microsoft.com/office/drawing/2014/main" id="{E214F589-331F-0183-7F71-200861A5160D}"/>
              </a:ext>
            </a:extLst>
          </p:cNvPr>
          <p:cNvSpPr>
            <a:spLocks noGrp="1"/>
          </p:cNvSpPr>
          <p:nvPr>
            <p:ph type="sldNum" sz="quarter" idx="4"/>
          </p:nvPr>
        </p:nvSpPr>
        <p:spPr/>
        <p:txBody>
          <a:bodyPr/>
          <a:lstStyle/>
          <a:p>
            <a:fld id="{9C527BFA-2C0E-4CEC-B6A5-913A56FEF4B4}" type="slidenum">
              <a:rPr lang="fr-CA" smtClean="0"/>
              <a:t>86</a:t>
            </a:fld>
            <a:endParaRPr lang="fr-CA"/>
          </a:p>
        </p:txBody>
      </p:sp>
      <p:sp>
        <p:nvSpPr>
          <p:cNvPr id="3" name="Text Placeholder 2">
            <a:extLst>
              <a:ext uri="{FF2B5EF4-FFF2-40B4-BE49-F238E27FC236}">
                <a16:creationId xmlns:a16="http://schemas.microsoft.com/office/drawing/2014/main" id="{527D0D3B-F39C-9B37-64C0-42C5686A0F71}"/>
              </a:ext>
            </a:extLst>
          </p:cNvPr>
          <p:cNvSpPr>
            <a:spLocks noGrp="1"/>
          </p:cNvSpPr>
          <p:nvPr>
            <p:ph type="body" sz="quarter" idx="65"/>
          </p:nvPr>
        </p:nvSpPr>
        <p:spPr/>
        <p:txBody>
          <a:bodyPr/>
          <a:lstStyle/>
          <a:p>
            <a:r>
              <a:rPr lang="en-GB">
                <a:latin typeface="Calibri"/>
                <a:cs typeface="Calibri"/>
              </a:rPr>
              <a:t>Mynd: </a:t>
            </a:r>
            <a:r>
              <a:rPr lang="en-GB" err="1">
                <a:latin typeface="Calibri"/>
                <a:cs typeface="Calibri"/>
              </a:rPr>
              <a:t>Apilab</a:t>
            </a:r>
            <a:r>
              <a:rPr lang="en-GB">
                <a:latin typeface="Calibri"/>
                <a:cs typeface="Calibri"/>
              </a:rPr>
              <a:t>, húsið hveitikornabýflugunnar, </a:t>
            </a:r>
            <a:r>
              <a:rPr lang="en-GB" err="1">
                <a:latin typeface="Calibri"/>
                <a:cs typeface="Calibri"/>
              </a:rPr>
              <a:t>Slóvenía</a:t>
            </a:r>
          </a:p>
        </p:txBody>
      </p:sp>
      <p:sp>
        <p:nvSpPr>
          <p:cNvPr id="15" name="Freeform 14">
            <a:extLst>
              <a:ext uri="{FF2B5EF4-FFF2-40B4-BE49-F238E27FC236}">
                <a16:creationId xmlns:a16="http://schemas.microsoft.com/office/drawing/2014/main" id="{E0F3DC15-16F3-0F1E-9706-003333C9623E}"/>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30">
            <a:extLst>
              <a:ext uri="{FF2B5EF4-FFF2-40B4-BE49-F238E27FC236}">
                <a16:creationId xmlns:a16="http://schemas.microsoft.com/office/drawing/2014/main" id="{C5CBF39A-572E-A25F-4D16-7D4BCD243FA0}"/>
              </a:ext>
            </a:extLst>
          </p:cNvPr>
          <p:cNvSpPr/>
          <p:nvPr/>
        </p:nvSpPr>
        <p:spPr>
          <a:xfrm>
            <a:off x="5781423" y="7451251"/>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3" name="Text Placeholder 7">
            <a:extLst>
              <a:ext uri="{FF2B5EF4-FFF2-40B4-BE49-F238E27FC236}">
                <a16:creationId xmlns:a16="http://schemas.microsoft.com/office/drawing/2014/main" id="{35715BDC-55EC-AAEB-6DE5-AA1E0F1BDF18}"/>
              </a:ext>
            </a:extLst>
          </p:cNvPr>
          <p:cNvSpPr>
            <a:spLocks noGrp="1"/>
          </p:cNvSpPr>
          <p:nvPr>
            <p:ph type="body" sz="quarter" idx="33"/>
          </p:nvPr>
        </p:nvSpPr>
        <p:spPr>
          <a:xfrm>
            <a:off x="307749" y="1200241"/>
            <a:ext cx="7100328" cy="611298"/>
          </a:xfrm>
        </p:spPr>
        <p:txBody>
          <a:bodyPr/>
          <a:lstStyle/>
          <a:p>
            <a:r>
              <a:rPr lang="en-GB" sz="1800" cap="all">
                <a:latin typeface="Calibri"/>
                <a:cs typeface="Calibri"/>
              </a:rPr>
              <a:t>Samþætting nýstárlegra tæknilausna í ferðaþjónustu í Slóveníu</a:t>
            </a:r>
            <a:endParaRPr lang="en-IE" sz="1800" cap="all">
              <a:solidFill>
                <a:srgbClr val="E96751"/>
              </a:solidFill>
            </a:endParaRPr>
          </a:p>
        </p:txBody>
      </p:sp>
      <p:sp>
        <p:nvSpPr>
          <p:cNvPr id="14" name="Text Placeholder 8">
            <a:extLst>
              <a:ext uri="{FF2B5EF4-FFF2-40B4-BE49-F238E27FC236}">
                <a16:creationId xmlns:a16="http://schemas.microsoft.com/office/drawing/2014/main" id="{1D9CFA3B-CDFE-CD41-2066-1FD00F963E88}"/>
              </a:ext>
            </a:extLst>
          </p:cNvPr>
          <p:cNvSpPr>
            <a:spLocks noGrp="1"/>
          </p:cNvSpPr>
          <p:nvPr>
            <p:ph type="body" sz="quarter" idx="38"/>
          </p:nvPr>
        </p:nvSpPr>
        <p:spPr>
          <a:xfrm>
            <a:off x="1268958" y="620112"/>
            <a:ext cx="6506617" cy="381311"/>
          </a:xfrm>
        </p:spPr>
        <p:txBody>
          <a:bodyPr/>
          <a:lstStyle/>
          <a:p>
            <a:r>
              <a:rPr lang="en-US" cap="all"/>
              <a:t>Áskorun</a:t>
            </a:r>
          </a:p>
        </p:txBody>
      </p:sp>
      <p:cxnSp>
        <p:nvCxnSpPr>
          <p:cNvPr id="16" name="Straight Connector 15">
            <a:extLst>
              <a:ext uri="{FF2B5EF4-FFF2-40B4-BE49-F238E27FC236}">
                <a16:creationId xmlns:a16="http://schemas.microsoft.com/office/drawing/2014/main" id="{2C9B09E9-50A7-A42A-901A-0A7225775141}"/>
              </a:ext>
            </a:extLst>
          </p:cNvPr>
          <p:cNvCxnSpPr>
            <a:cxnSpLocks/>
          </p:cNvCxnSpPr>
          <p:nvPr/>
        </p:nvCxnSpPr>
        <p:spPr>
          <a:xfrm>
            <a:off x="-12269" y="1016181"/>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52D7BDC-78AE-E4CE-2452-EC2B3768A018}"/>
              </a:ext>
            </a:extLst>
          </p:cNvPr>
          <p:cNvGrpSpPr/>
          <p:nvPr/>
        </p:nvGrpSpPr>
        <p:grpSpPr>
          <a:xfrm>
            <a:off x="209449" y="184750"/>
            <a:ext cx="953258" cy="797926"/>
            <a:chOff x="8130434" y="5055580"/>
            <a:chExt cx="1018347" cy="1051755"/>
          </a:xfrm>
          <a:solidFill>
            <a:srgbClr val="000000"/>
          </a:solidFill>
        </p:grpSpPr>
        <p:grpSp>
          <p:nvGrpSpPr>
            <p:cNvPr id="9" name="Graphic 2">
              <a:extLst>
                <a:ext uri="{FF2B5EF4-FFF2-40B4-BE49-F238E27FC236}">
                  <a16:creationId xmlns:a16="http://schemas.microsoft.com/office/drawing/2014/main" id="{FB8F0D9C-F4B7-7435-17B3-C8D10AFBDF92}"/>
                </a:ext>
              </a:extLst>
            </p:cNvPr>
            <p:cNvGrpSpPr/>
            <p:nvPr userDrawn="1"/>
          </p:nvGrpSpPr>
          <p:grpSpPr>
            <a:xfrm>
              <a:off x="8172121" y="5087188"/>
              <a:ext cx="955215" cy="342517"/>
              <a:chOff x="3752168" y="4966655"/>
              <a:chExt cx="955215" cy="342517"/>
            </a:xfrm>
            <a:grpFill/>
          </p:grpSpPr>
          <p:sp>
            <p:nvSpPr>
              <p:cNvPr id="37" name="Freeform 300">
                <a:extLst>
                  <a:ext uri="{FF2B5EF4-FFF2-40B4-BE49-F238E27FC236}">
                    <a16:creationId xmlns:a16="http://schemas.microsoft.com/office/drawing/2014/main" id="{221DE588-3EDA-8186-953D-9B7C8C833F25}"/>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38" name="Freeform 301">
                <a:extLst>
                  <a:ext uri="{FF2B5EF4-FFF2-40B4-BE49-F238E27FC236}">
                    <a16:creationId xmlns:a16="http://schemas.microsoft.com/office/drawing/2014/main" id="{5D647785-AD3D-7AC9-22B1-20CAB1F62B23}"/>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39" name="Freeform 302">
                <a:extLst>
                  <a:ext uri="{FF2B5EF4-FFF2-40B4-BE49-F238E27FC236}">
                    <a16:creationId xmlns:a16="http://schemas.microsoft.com/office/drawing/2014/main" id="{38135A32-4EA7-9190-F00D-69B51520003C}"/>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10" name="Freeform 289">
              <a:extLst>
                <a:ext uri="{FF2B5EF4-FFF2-40B4-BE49-F238E27FC236}">
                  <a16:creationId xmlns:a16="http://schemas.microsoft.com/office/drawing/2014/main" id="{37096A3D-51AE-A697-6A7A-05E6D56A40AE}"/>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12" name="Freeform 290">
              <a:extLst>
                <a:ext uri="{FF2B5EF4-FFF2-40B4-BE49-F238E27FC236}">
                  <a16:creationId xmlns:a16="http://schemas.microsoft.com/office/drawing/2014/main" id="{E1EB2C98-A07D-0457-D2D7-D67805B9A522}"/>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17" name="Freeform 291">
              <a:extLst>
                <a:ext uri="{FF2B5EF4-FFF2-40B4-BE49-F238E27FC236}">
                  <a16:creationId xmlns:a16="http://schemas.microsoft.com/office/drawing/2014/main" id="{AA66C63C-FCDD-DB00-997B-728C857E9992}"/>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18" name="Freeform 292">
              <a:extLst>
                <a:ext uri="{FF2B5EF4-FFF2-40B4-BE49-F238E27FC236}">
                  <a16:creationId xmlns:a16="http://schemas.microsoft.com/office/drawing/2014/main" id="{D5D0319B-F269-A2B6-8AF9-B00B225CA208}"/>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9" name="Freeform 293">
              <a:extLst>
                <a:ext uri="{FF2B5EF4-FFF2-40B4-BE49-F238E27FC236}">
                  <a16:creationId xmlns:a16="http://schemas.microsoft.com/office/drawing/2014/main" id="{C447A3FA-ECB1-737E-1897-E3B41EBF8BD3}"/>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31" name="Freeform 294">
              <a:extLst>
                <a:ext uri="{FF2B5EF4-FFF2-40B4-BE49-F238E27FC236}">
                  <a16:creationId xmlns:a16="http://schemas.microsoft.com/office/drawing/2014/main" id="{D5DB2C5E-A4DA-0EAA-E380-A129F537E1E8}"/>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32" name="Freeform 295">
              <a:extLst>
                <a:ext uri="{FF2B5EF4-FFF2-40B4-BE49-F238E27FC236}">
                  <a16:creationId xmlns:a16="http://schemas.microsoft.com/office/drawing/2014/main" id="{82FF8B5D-3FEF-00F1-F21A-A28711ECF4CB}"/>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33" name="Freeform 296">
              <a:extLst>
                <a:ext uri="{FF2B5EF4-FFF2-40B4-BE49-F238E27FC236}">
                  <a16:creationId xmlns:a16="http://schemas.microsoft.com/office/drawing/2014/main" id="{F2B32FEC-31EC-89E0-99DC-9B3064FCA6EF}"/>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34" name="Freeform 297">
              <a:extLst>
                <a:ext uri="{FF2B5EF4-FFF2-40B4-BE49-F238E27FC236}">
                  <a16:creationId xmlns:a16="http://schemas.microsoft.com/office/drawing/2014/main" id="{1CB2FB09-3980-ED31-29AC-76C4E89F0BA2}"/>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35" name="Freeform 298">
              <a:extLst>
                <a:ext uri="{FF2B5EF4-FFF2-40B4-BE49-F238E27FC236}">
                  <a16:creationId xmlns:a16="http://schemas.microsoft.com/office/drawing/2014/main" id="{DC939E71-7739-0960-E0F4-86C32FE93413}"/>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36" name="Freeform 299">
              <a:extLst>
                <a:ext uri="{FF2B5EF4-FFF2-40B4-BE49-F238E27FC236}">
                  <a16:creationId xmlns:a16="http://schemas.microsoft.com/office/drawing/2014/main" id="{FDDBD75B-445B-AC9D-E732-D006C6FCAE4F}"/>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23" name="Picture Placeholder 22">
            <a:extLst>
              <a:ext uri="{FF2B5EF4-FFF2-40B4-BE49-F238E27FC236}">
                <a16:creationId xmlns:a16="http://schemas.microsoft.com/office/drawing/2014/main" id="{F33EDE5B-CD27-4FB5-843B-5FC8D0CB24CA}"/>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5079112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578D4-7B8B-2655-73D5-E171FB743C5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7467B91-E8FD-68C2-BEF7-551750CF1DB2}"/>
              </a:ext>
            </a:extLst>
          </p:cNvPr>
          <p:cNvSpPr>
            <a:spLocks noGrp="1"/>
          </p:cNvSpPr>
          <p:nvPr>
            <p:ph type="body" sz="quarter" idx="32"/>
          </p:nvPr>
        </p:nvSpPr>
        <p:spPr>
          <a:xfrm>
            <a:off x="3883745" y="308983"/>
            <a:ext cx="3270634" cy="4069540"/>
          </a:xfrm>
        </p:spPr>
        <p:txBody>
          <a:bodyPr/>
          <a:lstStyle/>
          <a:p>
            <a:pPr>
              <a:lnSpc>
                <a:spcPct val="100000"/>
              </a:lnSpc>
            </a:pPr>
            <a:r>
              <a:rPr lang="en-US">
                <a:latin typeface="Calibri"/>
                <a:ea typeface="Open Sans"/>
                <a:cs typeface="Calibri"/>
              </a:rPr>
              <a:t>APILAB nýsköpunartæknimiðstöðin – Karníólska býghálið er að verða </a:t>
            </a:r>
            <a:r>
              <a:rPr lang="en-US" err="1">
                <a:latin typeface="Calibri"/>
                <a:ea typeface="Open Sans"/>
                <a:cs typeface="Calibri"/>
              </a:rPr>
              <a:t>miðstöð</a:t>
            </a:r>
            <a:r>
              <a:rPr lang="en-US">
                <a:latin typeface="Calibri"/>
                <a:ea typeface="Open Sans"/>
                <a:cs typeface="Calibri"/>
              </a:rPr>
              <a:t> frumkvöðlastarfsemi fyrir heimabyggðina, Slóveníu og svæðið. Hún er brú milli menningararfs Karpata-lavandans og nýskapandi hagkerfis, staður nýrra hugmynda, vara og árangurssagna. Lítil og meðalstór fyrirtæki nýta nútímalegar tæknilausnir og nálganir til að þróa nýja þekkingu og hugmyndir og skapa háþróaðar lausnir fyrir rekstur sinn. </a:t>
            </a:r>
          </a:p>
        </p:txBody>
      </p:sp>
      <p:sp>
        <p:nvSpPr>
          <p:cNvPr id="12" name="Text Placeholder 11">
            <a:extLst>
              <a:ext uri="{FF2B5EF4-FFF2-40B4-BE49-F238E27FC236}">
                <a16:creationId xmlns:a16="http://schemas.microsoft.com/office/drawing/2014/main" id="{E81CF903-FBFB-1884-1BE2-9259FAB62B20}"/>
              </a:ext>
            </a:extLst>
          </p:cNvPr>
          <p:cNvSpPr>
            <a:spLocks noGrp="1"/>
          </p:cNvSpPr>
          <p:nvPr>
            <p:ph type="body" sz="quarter" idx="36"/>
          </p:nvPr>
        </p:nvSpPr>
        <p:spPr>
          <a:xfrm>
            <a:off x="875468" y="168217"/>
            <a:ext cx="3141465" cy="385564"/>
          </a:xfrm>
        </p:spPr>
        <p:txBody>
          <a:bodyPr/>
          <a:lstStyle/>
          <a:p>
            <a:r>
              <a:rPr lang="en-US" cap="all"/>
              <a:t>Lausn</a:t>
            </a:r>
          </a:p>
        </p:txBody>
      </p:sp>
      <p:sp>
        <p:nvSpPr>
          <p:cNvPr id="14" name="Text Placeholder 13">
            <a:extLst>
              <a:ext uri="{FF2B5EF4-FFF2-40B4-BE49-F238E27FC236}">
                <a16:creationId xmlns:a16="http://schemas.microsoft.com/office/drawing/2014/main" id="{07B3890B-4011-4854-C822-6A008E6E138A}"/>
              </a:ext>
            </a:extLst>
          </p:cNvPr>
          <p:cNvSpPr>
            <a:spLocks noGrp="1"/>
          </p:cNvSpPr>
          <p:nvPr>
            <p:ph type="body" sz="quarter" idx="40"/>
          </p:nvPr>
        </p:nvSpPr>
        <p:spPr/>
        <p:txBody>
          <a:bodyPr vert="horz" lIns="91440" tIns="45720" rIns="91440" bIns="45720" rtlCol="0" anchor="t">
            <a:noAutofit/>
          </a:bodyPr>
          <a:lstStyle/>
          <a:p>
            <a:r>
              <a:rPr lang="en-US">
                <a:solidFill>
                  <a:srgbClr val="FFFFFF"/>
                </a:solidFill>
                <a:latin typeface="Calibri"/>
                <a:cs typeface="Calibri"/>
              </a:rPr>
              <a:t>Samverusvæði eru stundum eins og býli full af hummandi býflugum.</a:t>
            </a:r>
            <a:endParaRPr lang="sl-SI">
              <a:solidFill>
                <a:srgbClr val="FFFFFF"/>
              </a:solidFill>
            </a:endParaRPr>
          </a:p>
        </p:txBody>
      </p:sp>
      <p:sp>
        <p:nvSpPr>
          <p:cNvPr id="2" name="Text Placeholder 1">
            <a:extLst>
              <a:ext uri="{FF2B5EF4-FFF2-40B4-BE49-F238E27FC236}">
                <a16:creationId xmlns:a16="http://schemas.microsoft.com/office/drawing/2014/main" id="{3391187D-5088-F4B6-8DAC-E597514BF56F}"/>
              </a:ext>
            </a:extLst>
          </p:cNvPr>
          <p:cNvSpPr>
            <a:spLocks noGrp="1"/>
          </p:cNvSpPr>
          <p:nvPr>
            <p:ph type="body" sz="quarter" idx="65"/>
          </p:nvPr>
        </p:nvSpPr>
        <p:spPr/>
        <p:txBody>
          <a:bodyPr/>
          <a:lstStyle/>
          <a:p>
            <a:r>
              <a:rPr lang="en-GB">
                <a:latin typeface="Calibri"/>
                <a:cs typeface="Calibri"/>
              </a:rPr>
              <a:t>Mynd: </a:t>
            </a:r>
            <a:r>
              <a:rPr lang="en-GB" err="1">
                <a:latin typeface="Calibri"/>
                <a:cs typeface="Calibri"/>
              </a:rPr>
              <a:t>Apilab</a:t>
            </a:r>
            <a:r>
              <a:rPr lang="en-GB">
                <a:latin typeface="Calibri"/>
                <a:cs typeface="Calibri"/>
              </a:rPr>
              <a:t>, Slóvenía</a:t>
            </a:r>
            <a:endParaRPr lang="fr-FR"/>
          </a:p>
        </p:txBody>
      </p:sp>
      <p:sp>
        <p:nvSpPr>
          <p:cNvPr id="18" name="Freeform 17">
            <a:extLst>
              <a:ext uri="{FF2B5EF4-FFF2-40B4-BE49-F238E27FC236}">
                <a16:creationId xmlns:a16="http://schemas.microsoft.com/office/drawing/2014/main" id="{29154277-6FF2-D31C-8F13-A6743F5ED14B}"/>
              </a:ext>
            </a:extLst>
          </p:cNvPr>
          <p:cNvSpPr/>
          <p:nvPr/>
        </p:nvSpPr>
        <p:spPr>
          <a:xfrm>
            <a:off x="4676202" y="7362750"/>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0EB1C9CF-108B-7A8E-1E95-3A6A0E6E4E3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87</a:t>
            </a:fld>
            <a:endParaRPr lang="fr-CA"/>
          </a:p>
        </p:txBody>
      </p:sp>
      <p:sp>
        <p:nvSpPr>
          <p:cNvPr id="6" name="Text Placeholder 11">
            <a:extLst>
              <a:ext uri="{FF2B5EF4-FFF2-40B4-BE49-F238E27FC236}">
                <a16:creationId xmlns:a16="http://schemas.microsoft.com/office/drawing/2014/main" id="{4A87C28F-4641-90D3-2BFE-7F481B6186E5}"/>
              </a:ext>
            </a:extLst>
          </p:cNvPr>
          <p:cNvSpPr txBox="1">
            <a:spLocks/>
          </p:cNvSpPr>
          <p:nvPr/>
        </p:nvSpPr>
        <p:spPr>
          <a:xfrm>
            <a:off x="4955801" y="3475046"/>
            <a:ext cx="3141465" cy="385564"/>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solidFill>
                  <a:srgbClr val="EC7C69"/>
                </a:solidFill>
              </a:rPr>
              <a:t>Niðurstaða</a:t>
            </a:r>
          </a:p>
        </p:txBody>
      </p:sp>
      <p:cxnSp>
        <p:nvCxnSpPr>
          <p:cNvPr id="7" name="Straight Connector 6">
            <a:extLst>
              <a:ext uri="{FF2B5EF4-FFF2-40B4-BE49-F238E27FC236}">
                <a16:creationId xmlns:a16="http://schemas.microsoft.com/office/drawing/2014/main" id="{B0441547-EDAF-271B-BBC8-E88F7AF90F61}"/>
              </a:ext>
            </a:extLst>
          </p:cNvPr>
          <p:cNvCxnSpPr>
            <a:cxnSpLocks/>
          </p:cNvCxnSpPr>
          <p:nvPr/>
        </p:nvCxnSpPr>
        <p:spPr>
          <a:xfrm>
            <a:off x="3946614" y="4237527"/>
            <a:ext cx="3265986" cy="0"/>
          </a:xfrm>
          <a:prstGeom prst="line">
            <a:avLst/>
          </a:prstGeom>
          <a:ln w="22225">
            <a:solidFill>
              <a:srgbClr val="EC7C69"/>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0133E6D-0D9C-0374-3E58-85B42361B408}"/>
              </a:ext>
            </a:extLst>
          </p:cNvPr>
          <p:cNvSpPr txBox="1">
            <a:spLocks/>
          </p:cNvSpPr>
          <p:nvPr/>
        </p:nvSpPr>
        <p:spPr>
          <a:xfrm>
            <a:off x="3924676" y="4383109"/>
            <a:ext cx="3462906" cy="406954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r>
              <a:rPr lang="en-US" sz="1600" b="1">
                <a:solidFill>
                  <a:srgbClr val="EC7C69"/>
                </a:solidFill>
                <a:latin typeface="Calibri"/>
                <a:cs typeface="Calibri"/>
              </a:rPr>
              <a:t>Þróunar- og nýsköpunarverkefni eru framtíð slóvenskra ferðaþjónustu</a:t>
            </a:r>
          </a:p>
          <a:p>
            <a:pPr>
              <a:lnSpc>
                <a:spcPct val="100000"/>
              </a:lnSpc>
            </a:pPr>
            <a:r>
              <a:rPr lang="en-US">
                <a:latin typeface="Calibri"/>
                <a:ea typeface="Open Sans"/>
                <a:cs typeface="Calibri"/>
              </a:rPr>
              <a:t>Grænt er yfirþema í slóvensku ferðaþjónustunni. Active. Healthy. SLOVENIA styður vörumerkið I FEEL SLOVENIA. Slóvenía hefur fjölda hótela sem leggja sérstaka áherslu á sjálfbærni og hafa hlotið Slovenia Green-vottun fyrir viðleitni sína. Sjálfbærni endurspeglast í umhyggju fyrir náttúrulegu umhverfi, grænum hreinsunarlausnum, úrgangsstjórnun, mjúkum samgöngum, ábyrgri vatns- og orkustjórnun og árstíðabundinni og staðbundinni matargerð.</a:t>
            </a:r>
          </a:p>
        </p:txBody>
      </p:sp>
      <p:cxnSp>
        <p:nvCxnSpPr>
          <p:cNvPr id="10" name="Straight Connector 9">
            <a:extLst>
              <a:ext uri="{FF2B5EF4-FFF2-40B4-BE49-F238E27FC236}">
                <a16:creationId xmlns:a16="http://schemas.microsoft.com/office/drawing/2014/main" id="{10EEF6CE-A1C9-6B6B-49DC-2DE71C83C6EC}"/>
              </a:ext>
            </a:extLst>
          </p:cNvPr>
          <p:cNvCxnSpPr>
            <a:cxnSpLocks/>
          </p:cNvCxnSpPr>
          <p:nvPr/>
        </p:nvCxnSpPr>
        <p:spPr>
          <a:xfrm>
            <a:off x="295794" y="9198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8D7D1CB-732A-E4F2-8F1B-A38CC129DEDF}"/>
              </a:ext>
            </a:extLst>
          </p:cNvPr>
          <p:cNvSpPr txBox="1"/>
          <p:nvPr/>
        </p:nvSpPr>
        <p:spPr>
          <a:xfrm>
            <a:off x="229690" y="6144636"/>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sp>
        <p:nvSpPr>
          <p:cNvPr id="19" name="TextBox 18">
            <a:extLst>
              <a:ext uri="{FF2B5EF4-FFF2-40B4-BE49-F238E27FC236}">
                <a16:creationId xmlns:a16="http://schemas.microsoft.com/office/drawing/2014/main" id="{E5EF2393-49A0-24D4-5F56-C15CDE0FB89A}"/>
              </a:ext>
            </a:extLst>
          </p:cNvPr>
          <p:cNvSpPr txBox="1"/>
          <p:nvPr/>
        </p:nvSpPr>
        <p:spPr>
          <a:xfrm>
            <a:off x="361874" y="1077536"/>
            <a:ext cx="3367872" cy="1200329"/>
          </a:xfrm>
          <a:prstGeom prst="rect">
            <a:avLst/>
          </a:prstGeom>
          <a:noFill/>
        </p:spPr>
        <p:txBody>
          <a:bodyPr wrap="square" rtlCol="0">
            <a:spAutoFit/>
          </a:bodyPr>
          <a:lstStyle/>
          <a:p>
            <a:r>
              <a:rPr lang="en-US" cap="all">
                <a:solidFill>
                  <a:schemeClr val="bg1"/>
                </a:solidFill>
                <a:latin typeface="Calibri"/>
                <a:cs typeface="Calibri"/>
              </a:rPr>
              <a:t>APILAB Innovative Technology Hub er </a:t>
            </a:r>
            <a:r>
              <a:rPr lang="en-US" cap="all" err="1">
                <a:solidFill>
                  <a:schemeClr val="bg1"/>
                </a:solidFill>
                <a:latin typeface="Calibri"/>
                <a:cs typeface="Calibri"/>
              </a:rPr>
              <a:t>frumkvöðlasetur </a:t>
            </a:r>
            <a:r>
              <a:rPr lang="en-US" cap="all">
                <a:solidFill>
                  <a:schemeClr val="bg1"/>
                </a:solidFill>
                <a:latin typeface="Calibri"/>
                <a:cs typeface="Calibri"/>
              </a:rPr>
              <a:t>fyrir samfélagið á staðnum</a:t>
            </a:r>
            <a:endParaRPr lang="en-IE" cap="all">
              <a:solidFill>
                <a:schemeClr val="bg1"/>
              </a:solidFill>
            </a:endParaRPr>
          </a:p>
        </p:txBody>
      </p:sp>
      <p:grpSp>
        <p:nvGrpSpPr>
          <p:cNvPr id="4" name="Group 3">
            <a:extLst>
              <a:ext uri="{FF2B5EF4-FFF2-40B4-BE49-F238E27FC236}">
                <a16:creationId xmlns:a16="http://schemas.microsoft.com/office/drawing/2014/main" id="{29A600E5-462D-3532-D832-4D18E55528EE}"/>
              </a:ext>
            </a:extLst>
          </p:cNvPr>
          <p:cNvGrpSpPr/>
          <p:nvPr/>
        </p:nvGrpSpPr>
        <p:grpSpPr>
          <a:xfrm>
            <a:off x="361874" y="116201"/>
            <a:ext cx="695991" cy="650235"/>
            <a:chOff x="8736336" y="773976"/>
            <a:chExt cx="925001" cy="925018"/>
          </a:xfrm>
        </p:grpSpPr>
        <p:grpSp>
          <p:nvGrpSpPr>
            <p:cNvPr id="5" name="Graphic 2">
              <a:extLst>
                <a:ext uri="{FF2B5EF4-FFF2-40B4-BE49-F238E27FC236}">
                  <a16:creationId xmlns:a16="http://schemas.microsoft.com/office/drawing/2014/main" id="{8EE8AAF3-1381-10CA-05A1-25818A1DD755}"/>
                </a:ext>
              </a:extLst>
            </p:cNvPr>
            <p:cNvGrpSpPr/>
            <p:nvPr/>
          </p:nvGrpSpPr>
          <p:grpSpPr>
            <a:xfrm>
              <a:off x="8736336" y="773976"/>
              <a:ext cx="925001" cy="925018"/>
              <a:chOff x="8736336" y="773976"/>
              <a:chExt cx="925001" cy="925018"/>
            </a:xfrm>
            <a:solidFill>
              <a:srgbClr val="010101"/>
            </a:solidFill>
          </p:grpSpPr>
          <p:sp>
            <p:nvSpPr>
              <p:cNvPr id="15" name="Freeform 306">
                <a:extLst>
                  <a:ext uri="{FF2B5EF4-FFF2-40B4-BE49-F238E27FC236}">
                    <a16:creationId xmlns:a16="http://schemas.microsoft.com/office/drawing/2014/main" id="{FF15B66C-E933-D06C-165B-495EBB65E5F9}"/>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07">
                <a:extLst>
                  <a:ext uri="{FF2B5EF4-FFF2-40B4-BE49-F238E27FC236}">
                    <a16:creationId xmlns:a16="http://schemas.microsoft.com/office/drawing/2014/main" id="{360E870E-8A7F-2C0A-1471-0C9C54827EB6}"/>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08">
                <a:extLst>
                  <a:ext uri="{FF2B5EF4-FFF2-40B4-BE49-F238E27FC236}">
                    <a16:creationId xmlns:a16="http://schemas.microsoft.com/office/drawing/2014/main" id="{54E2D8C5-0697-4E40-8066-0526D822678A}"/>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09">
                <a:extLst>
                  <a:ext uri="{FF2B5EF4-FFF2-40B4-BE49-F238E27FC236}">
                    <a16:creationId xmlns:a16="http://schemas.microsoft.com/office/drawing/2014/main" id="{9F01C2D3-85FA-080B-CB32-D1EC12C1AF0B}"/>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10">
                <a:extLst>
                  <a:ext uri="{FF2B5EF4-FFF2-40B4-BE49-F238E27FC236}">
                    <a16:creationId xmlns:a16="http://schemas.microsoft.com/office/drawing/2014/main" id="{62E08BC4-1992-CF01-3B93-940A482C704D}"/>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11">
                <a:extLst>
                  <a:ext uri="{FF2B5EF4-FFF2-40B4-BE49-F238E27FC236}">
                    <a16:creationId xmlns:a16="http://schemas.microsoft.com/office/drawing/2014/main" id="{7ED8102C-0FA5-4D48-BB6C-D0B880018EEF}"/>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12">
                <a:extLst>
                  <a:ext uri="{FF2B5EF4-FFF2-40B4-BE49-F238E27FC236}">
                    <a16:creationId xmlns:a16="http://schemas.microsoft.com/office/drawing/2014/main" id="{A27C4480-6F2D-242D-385C-930A930989D9}"/>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Freeform 304">
              <a:extLst>
                <a:ext uri="{FF2B5EF4-FFF2-40B4-BE49-F238E27FC236}">
                  <a16:creationId xmlns:a16="http://schemas.microsoft.com/office/drawing/2014/main" id="{4C59154B-F179-4AF4-E016-8025D0D80B59}"/>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5">
              <a:extLst>
                <a:ext uri="{FF2B5EF4-FFF2-40B4-BE49-F238E27FC236}">
                  <a16:creationId xmlns:a16="http://schemas.microsoft.com/office/drawing/2014/main" id="{0E4A910F-7ED5-A28B-EB17-0D0BBFD71AC8}"/>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Freeform 301">
            <a:extLst>
              <a:ext uri="{FF2B5EF4-FFF2-40B4-BE49-F238E27FC236}">
                <a16:creationId xmlns:a16="http://schemas.microsoft.com/office/drawing/2014/main" id="{5E5C42AA-E9B7-A49A-AC74-0E8A8287E308}"/>
              </a:ext>
            </a:extLst>
          </p:cNvPr>
          <p:cNvSpPr/>
          <p:nvPr/>
        </p:nvSpPr>
        <p:spPr>
          <a:xfrm>
            <a:off x="4023614" y="3281717"/>
            <a:ext cx="932187"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E96751"/>
          </a:solidFill>
          <a:ln w="3074" cap="flat">
            <a:noFill/>
            <a:prstDash val="solid"/>
            <a:miter/>
          </a:ln>
        </p:spPr>
        <p:txBody>
          <a:bodyPr rtlCol="0" anchor="ctr"/>
          <a:lstStyle/>
          <a:p>
            <a:endParaRPr lang="en-US"/>
          </a:p>
        </p:txBody>
      </p:sp>
      <p:pic>
        <p:nvPicPr>
          <p:cNvPr id="30" name="Picture Placeholder 29">
            <a:extLst>
              <a:ext uri="{FF2B5EF4-FFF2-40B4-BE49-F238E27FC236}">
                <a16:creationId xmlns:a16="http://schemas.microsoft.com/office/drawing/2014/main" id="{8E21E4B8-467F-415A-A455-F89BED9B8A97}"/>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a:xfrm>
            <a:off x="-2" y="4538612"/>
            <a:ext cx="3686400" cy="5486854"/>
          </a:xfrm>
        </p:spPr>
      </p:pic>
    </p:spTree>
    <p:extLst>
      <p:ext uri="{BB962C8B-B14F-4D97-AF65-F5344CB8AC3E}">
        <p14:creationId xmlns:p14="http://schemas.microsoft.com/office/powerpoint/2010/main" val="1470927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271178" cy="1049221"/>
          </a:xfrm>
        </p:spPr>
        <p:txBody>
          <a:bodyPr/>
          <a:lstStyle/>
          <a:p>
            <a:r>
              <a:rPr lang="en-IE" sz="1800" cap="all"/>
              <a:t>Innleiðing sjálfbærnimarkmiða Sameinuðu þjóðanna</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456454" y="278740"/>
            <a:ext cx="3342856" cy="592016"/>
          </a:xfrm>
        </p:spPr>
        <p:txBody>
          <a:bodyPr/>
          <a:lstStyle/>
          <a:p>
            <a:r>
              <a:rPr lang="en-US" sz="2400" cap="all" err="1"/>
              <a:t>Apilab </a:t>
            </a:r>
            <a:r>
              <a:rPr lang="en-US" sz="2400" cap="all"/>
              <a:t>Karníólska býgúsið</a:t>
            </a:r>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2D2C7037-A1D9-466C-9EA5-0FAE8D5D09A0}"/>
              </a:ext>
            </a:extLst>
          </p:cNvPr>
          <p:cNvSpPr/>
          <p:nvPr/>
        </p:nvSpPr>
        <p:spPr>
          <a:xfrm>
            <a:off x="346797" y="4736869"/>
            <a:ext cx="7081980" cy="5262979"/>
          </a:xfrm>
          <a:prstGeom prst="rect">
            <a:avLst/>
          </a:prstGeom>
        </p:spPr>
        <p:txBody>
          <a:bodyPr wrap="square">
            <a:spAutoFit/>
          </a:bodyPr>
          <a:lstStyle/>
          <a:p>
            <a:pPr algn="just"/>
            <a:r>
              <a:rPr lang="en-US" sz="1400"/>
              <a:t>Carniolan-bíhús </a:t>
            </a:r>
            <a:r>
              <a:rPr lang="en-US" sz="1400" err="1"/>
              <a:t>Apilab </a:t>
            </a:r>
            <a:r>
              <a:rPr lang="en-US" sz="1400"/>
              <a:t>samræmist vel markmiðum Sameinuðu þjóðanna um sjálfbæra þróun (SDG), sérstaklega markmiði 11 (Sjálfbærar borgir og samfélög) og markmiði 12 (Ábyrg neysla og framleiðsla). Með því að bjóða upp á nýstárlega, náttúruinnblásna gistireynslu í herbergjum í formi hunangssefna sameinar </a:t>
            </a:r>
            <a:r>
              <a:rPr lang="en-US" sz="1400" err="1"/>
              <a:t>Apilab </a:t>
            </a:r>
            <a:r>
              <a:rPr lang="en-US" sz="1400"/>
              <a:t>umhverfisfræðslu og sjálfbærar ferðamannavenjur, og undirstrikar menningarlega þýðingu innfædds karníólska býflugunnar í Slóveníu. Hönnun og uppbygging býlishússins vekja athygli á varndarvernd frjóvörunnar og líffræðilegs fjölbreytileika, sem er mikilvægt fyrir markmið SDG 11 um að varðveita staðbundið arfleifð og skapa þátttökumikla og sjálfbæra ferðaþjónustulíkön. Húsið býður einnig upp á gagnvirkan miðstöð fyrir þekkingu um býflugur og býður gestum upp á hagnýta skilning á vistfræðilegum jafnvægi, staðbundnum menningu og landbúnaðar­sögu Slóveníu í gegnum sýningar og upplifanir. Þetta samræmist markmiði SDG 11 um að gera borgarumhverfi sjálfbært með því að blanda menningararfi við nýstárlegar gistirými.</a:t>
            </a:r>
          </a:p>
          <a:p>
            <a:pPr algn="just"/>
            <a:endParaRPr lang="en-US" sz="1400"/>
          </a:p>
          <a:p>
            <a:pPr algn="just"/>
            <a:r>
              <a:rPr lang="en-US" sz="1400"/>
              <a:t>Auk þess stuðlar </a:t>
            </a:r>
            <a:r>
              <a:rPr lang="en-US" sz="1400" err="1"/>
              <a:t>Apilab </a:t>
            </a:r>
            <a:r>
              <a:rPr lang="en-US" sz="1400"/>
              <a:t>að markmiði 8 (Almenn störf og efnahagsvöxtur) og markmiði 9 (Iðnaður, nýsköpun og innviðir) með því að þróa frumkvöðlasamfélag sem styður lítil og meðalstór fyrirtæki (LMF) í Slóveníu. Í gegnum APILAB Innovative Technology Hub hafa staðbundnir frumkvöðlar, fyrirtækjarekendur og býlihaldar aðgang að nútíma tækni og samstarfsrýmum til að þróa sjálfbærar, umhverfisvænar vörur innblásnar af hefðbundnum býlihaldsvenjum. Þessi samruni hefðar og nútíma hvetur til sjálfbærs efnahagsvöxtar á sama tíma og stuðlar að nýsköpun, í samræmi við áherslu markmiðs 9 á að byggja upp viðnámsgetu innviða og stuðla að þátttöku í iðnvæðingu. Með virku þátttöku í grænum og nýstárlegum ferðaþjónustufrumkvæðum sýnir Carniolan-bíhúsið </a:t>
            </a:r>
            <a:r>
              <a:rPr lang="en-US" sz="1400" err="1"/>
              <a:t>hjá Apilab </a:t>
            </a:r>
            <a:r>
              <a:rPr lang="en-US" sz="1400"/>
              <a:t>fram á fyrirmynd í ferðaþjónustu sem samræmir umhverfisvernd, efnahagsþróun á staðnum og nýjustu tækni í sjálfbærum starfsháttum.</a:t>
            </a:r>
          </a:p>
        </p:txBody>
      </p:sp>
      <p:pic>
        <p:nvPicPr>
          <p:cNvPr id="15" name="Picture 14" descr="A white and orange cityscape with white text&#10;&#10;Description automatically generated">
            <a:extLst>
              <a:ext uri="{FF2B5EF4-FFF2-40B4-BE49-F238E27FC236}">
                <a16:creationId xmlns:a16="http://schemas.microsoft.com/office/drawing/2014/main" id="{706971E2-526A-4078-901A-F1DF2D5D0E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5788" y="3205812"/>
            <a:ext cx="1188154" cy="1188154"/>
          </a:xfrm>
          <a:prstGeom prst="rect">
            <a:avLst/>
          </a:prstGeom>
        </p:spPr>
      </p:pic>
      <p:pic>
        <p:nvPicPr>
          <p:cNvPr id="17" name="Picture 16" descr="A red background with white text and a graph&#10;&#10;Description automatically generated">
            <a:extLst>
              <a:ext uri="{FF2B5EF4-FFF2-40B4-BE49-F238E27FC236}">
                <a16:creationId xmlns:a16="http://schemas.microsoft.com/office/drawing/2014/main" id="{C1CEEF75-581D-4A75-9979-5B24DA7801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454" y="3205812"/>
            <a:ext cx="1188154" cy="1188154"/>
          </a:xfrm>
          <a:prstGeom prst="rect">
            <a:avLst/>
          </a:prstGeom>
        </p:spPr>
      </p:pic>
      <p:pic>
        <p:nvPicPr>
          <p:cNvPr id="4" name="Picture 3">
            <a:extLst>
              <a:ext uri="{FF2B5EF4-FFF2-40B4-BE49-F238E27FC236}">
                <a16:creationId xmlns:a16="http://schemas.microsoft.com/office/drawing/2014/main" id="{BEE9D89C-7ADE-413B-B6DE-D1072AE282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76198" y="3205889"/>
            <a:ext cx="1188000" cy="1188000"/>
          </a:xfrm>
          <a:prstGeom prst="rect">
            <a:avLst/>
          </a:prstGeom>
        </p:spPr>
      </p:pic>
      <p:pic>
        <p:nvPicPr>
          <p:cNvPr id="6" name="Picture 5">
            <a:extLst>
              <a:ext uri="{FF2B5EF4-FFF2-40B4-BE49-F238E27FC236}">
                <a16:creationId xmlns:a16="http://schemas.microsoft.com/office/drawing/2014/main" id="{483E3E19-ADCD-4CC6-BC20-AE86DB1074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15378" y="3233065"/>
            <a:ext cx="1188000" cy="1188000"/>
          </a:xfrm>
          <a:prstGeom prst="rect">
            <a:avLst/>
          </a:prstGeom>
        </p:spPr>
      </p:pic>
    </p:spTree>
    <p:extLst>
      <p:ext uri="{BB962C8B-B14F-4D97-AF65-F5344CB8AC3E}">
        <p14:creationId xmlns:p14="http://schemas.microsoft.com/office/powerpoint/2010/main" val="3795647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2AC3D-4F2E-05F5-01EF-30054385AA0A}"/>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664D6D53-6D55-0E8A-0F1E-575DC76F93BB}"/>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E98B319E-8977-5F95-F056-FE9302B60CF9}"/>
              </a:ext>
            </a:extLst>
          </p:cNvPr>
          <p:cNvSpPr>
            <a:spLocks noGrp="1"/>
          </p:cNvSpPr>
          <p:nvPr>
            <p:ph type="body" sz="quarter" idx="32"/>
          </p:nvPr>
        </p:nvSpPr>
        <p:spPr>
          <a:xfrm>
            <a:off x="294777" y="6210187"/>
            <a:ext cx="7365329" cy="2787212"/>
          </a:xfrm>
        </p:spPr>
        <p:txBody>
          <a:bodyPr/>
          <a:lstStyle/>
          <a:p>
            <a:pPr>
              <a:lnSpc>
                <a:spcPct val="100000"/>
              </a:lnSpc>
            </a:pPr>
            <a:r>
              <a:rPr lang="en-US" sz="3600" b="1" dirty="0" err="1">
                <a:solidFill>
                  <a:schemeClr val="bg1"/>
                </a:solidFill>
                <a:latin typeface="Calibri"/>
                <a:cs typeface="Calibri"/>
              </a:rPr>
              <a:t>Upplifun</a:t>
            </a:r>
            <a:r>
              <a:rPr lang="en-US" sz="3600" b="1" dirty="0">
                <a:solidFill>
                  <a:schemeClr val="bg1"/>
                </a:solidFill>
                <a:latin typeface="Calibri"/>
                <a:cs typeface="Calibri"/>
              </a:rPr>
              <a:t> í </a:t>
            </a:r>
            <a:r>
              <a:rPr lang="en-US" sz="3600" b="1" dirty="0" err="1">
                <a:solidFill>
                  <a:schemeClr val="bg1"/>
                </a:solidFill>
                <a:latin typeface="Calibri"/>
                <a:cs typeface="Calibri"/>
              </a:rPr>
              <a:t>trétopp</a:t>
            </a:r>
            <a:r>
              <a:rPr lang="en-US" sz="3600" b="1" dirty="0">
                <a:solidFill>
                  <a:schemeClr val="bg1"/>
                </a:solidFill>
                <a:latin typeface="Calibri"/>
                <a:cs typeface="Calibri"/>
              </a:rPr>
              <a:t>, </a:t>
            </a:r>
            <a:r>
              <a:rPr lang="en-US" sz="3600" b="1" dirty="0" err="1">
                <a:solidFill>
                  <a:schemeClr val="bg1"/>
                </a:solidFill>
                <a:latin typeface="Calibri"/>
                <a:cs typeface="Calibri"/>
              </a:rPr>
              <a:t>Slivna</a:t>
            </a:r>
            <a:r>
              <a:rPr lang="en-US" sz="3600" b="1" dirty="0">
                <a:solidFill>
                  <a:schemeClr val="bg1"/>
                </a:solidFill>
                <a:latin typeface="Calibri"/>
                <a:cs typeface="Calibri"/>
              </a:rPr>
              <a:t>, </a:t>
            </a:r>
            <a:r>
              <a:rPr lang="en-US" sz="3600" b="1" dirty="0" err="1">
                <a:solidFill>
                  <a:schemeClr val="bg1"/>
                </a:solidFill>
                <a:latin typeface="Calibri"/>
                <a:cs typeface="Calibri"/>
              </a:rPr>
              <a:t>Slóvenía</a:t>
            </a:r>
            <a:endParaRPr lang="sl-SI" sz="3600" dirty="0">
              <a:solidFill>
                <a:schemeClr val="bg1"/>
              </a:solidFill>
            </a:endParaRPr>
          </a:p>
          <a:p>
            <a:pPr>
              <a:lnSpc>
                <a:spcPct val="100000"/>
              </a:lnSpc>
            </a:pPr>
            <a:r>
              <a:rPr lang="en-US" sz="3600" b="1" dirty="0" err="1">
                <a:solidFill>
                  <a:schemeClr val="bg1"/>
                </a:solidFill>
                <a:latin typeface="Calibri"/>
                <a:cs typeface="Calibri"/>
              </a:rPr>
              <a:t>Slóvenía</a:t>
            </a:r>
            <a:endParaRPr lang="sl-SI" sz="3600" dirty="0">
              <a:solidFill>
                <a:schemeClr val="bg1"/>
              </a:solidFill>
            </a:endParaRPr>
          </a:p>
          <a:p>
            <a:pPr marL="0" indent="0">
              <a:lnSpc>
                <a:spcPct val="100000"/>
              </a:lnSpc>
              <a:buNone/>
            </a:pPr>
            <a:r>
              <a:rPr lang="en-US" sz="2000" b="1" dirty="0" err="1">
                <a:solidFill>
                  <a:schemeClr val="bg1"/>
                </a:solidFill>
                <a:latin typeface="Calibri"/>
                <a:cs typeface="Calibri"/>
              </a:rPr>
              <a:t>Flokkur</a:t>
            </a:r>
            <a:r>
              <a:rPr lang="en-US" sz="2000" b="1" dirty="0">
                <a:solidFill>
                  <a:schemeClr val="bg1"/>
                </a:solidFill>
                <a:latin typeface="Calibri"/>
                <a:cs typeface="Calibri"/>
              </a:rPr>
              <a:t>: </a:t>
            </a:r>
            <a:r>
              <a:rPr lang="en-US" sz="2000" dirty="0">
                <a:solidFill>
                  <a:schemeClr val="bg1"/>
                </a:solidFill>
                <a:latin typeface="Calibri"/>
                <a:cs typeface="Calibri"/>
              </a:rPr>
              <a:t>glamping</a:t>
            </a:r>
            <a:endParaRPr lang="en-US" sz="2000" dirty="0">
              <a:solidFill>
                <a:schemeClr val="bg1"/>
              </a:solidFill>
              <a:latin typeface="Calibri"/>
              <a:ea typeface="Calibri"/>
              <a:cs typeface="Calibri"/>
            </a:endParaRPr>
          </a:p>
          <a:p>
            <a:pPr marL="0" indent="0">
              <a:lnSpc>
                <a:spcPct val="100000"/>
              </a:lnSpc>
              <a:buNone/>
            </a:pPr>
            <a:r>
              <a:rPr lang="en-US" sz="2000" b="1" dirty="0" err="1">
                <a:solidFill>
                  <a:schemeClr val="bg1"/>
                </a:solidFill>
                <a:latin typeface="Calibri"/>
                <a:cs typeface="Calibri"/>
              </a:rPr>
              <a:t>Staðsetning</a:t>
            </a:r>
            <a:r>
              <a:rPr lang="en-US" sz="2000" b="1" dirty="0">
                <a:solidFill>
                  <a:schemeClr val="bg1"/>
                </a:solidFill>
                <a:latin typeface="Calibri"/>
                <a:cs typeface="Calibri"/>
              </a:rPr>
              <a:t>: </a:t>
            </a:r>
            <a:r>
              <a:rPr lang="en-US" sz="2000" dirty="0" err="1">
                <a:solidFill>
                  <a:schemeClr val="bg1"/>
                </a:solidFill>
                <a:latin typeface="Calibri"/>
                <a:cs typeface="Calibri"/>
              </a:rPr>
              <a:t>Slóvenía</a:t>
            </a:r>
            <a:endParaRPr lang="en-US" sz="2000" dirty="0">
              <a:solidFill>
                <a:schemeClr val="bg1"/>
              </a:solidFill>
              <a:latin typeface="Calibri"/>
              <a:ea typeface="Calibri"/>
              <a:cs typeface="Calibri"/>
            </a:endParaRPr>
          </a:p>
          <a:p>
            <a:pPr algn="l">
              <a:lnSpc>
                <a:spcPct val="100000"/>
              </a:lnSpc>
            </a:pPr>
            <a:r>
              <a:rPr lang="en-US" sz="2000" b="1" dirty="0" err="1">
                <a:solidFill>
                  <a:schemeClr val="bg1"/>
                </a:solidFill>
                <a:latin typeface="Calibri"/>
                <a:cs typeface="Calibri"/>
              </a:rPr>
              <a:t>Vefsíða</a:t>
            </a:r>
            <a:r>
              <a:rPr lang="en-US" sz="2000" b="1" dirty="0">
                <a:solidFill>
                  <a:schemeClr val="bg1"/>
                </a:solidFill>
                <a:latin typeface="Calibri"/>
                <a:cs typeface="Calibri"/>
              </a:rPr>
              <a:t>: </a:t>
            </a:r>
            <a:r>
              <a:rPr lang="en-IE" sz="1600" dirty="0" err="1">
                <a:solidFill>
                  <a:schemeClr val="bg1"/>
                </a:solidFill>
                <a:latin typeface="Poppins"/>
                <a:cs typeface="Poppins"/>
                <a:hlinkClick r:id="rId2">
                  <a:extLst>
                    <a:ext uri="{A12FA001-AC4F-418D-AE19-62706E023703}">
                      <ahyp:hlinkClr xmlns:ahyp="http://schemas.microsoft.com/office/drawing/2018/hyperlinkcolor" val="tx"/>
                    </a:ext>
                  </a:extLst>
                </a:hlinkClick>
              </a:rPr>
              <a:t>Bivanje</a:t>
            </a:r>
            <a:r>
              <a:rPr lang="en-IE" sz="1600" dirty="0">
                <a:solidFill>
                  <a:schemeClr val="bg1"/>
                </a:solidFill>
                <a:latin typeface="Poppins"/>
                <a:cs typeface="Poppins"/>
                <a:hlinkClick r:id="rId2">
                  <a:extLst>
                    <a:ext uri="{A12FA001-AC4F-418D-AE19-62706E023703}">
                      <ahyp:hlinkClr xmlns:ahyp="http://schemas.microsoft.com/office/drawing/2018/hyperlinkcolor" val="tx"/>
                    </a:ext>
                  </a:extLst>
                </a:hlinkClick>
              </a:rPr>
              <a:t> v </a:t>
            </a:r>
            <a:r>
              <a:rPr lang="en-IE" sz="1600" dirty="0" err="1">
                <a:solidFill>
                  <a:schemeClr val="bg1"/>
                </a:solidFill>
                <a:latin typeface="Poppins"/>
                <a:cs typeface="Poppins"/>
                <a:hlinkClick r:id="rId2">
                  <a:extLst>
                    <a:ext uri="{A12FA001-AC4F-418D-AE19-62706E023703}">
                      <ahyp:hlinkClr xmlns:ahyp="http://schemas.microsoft.com/office/drawing/2018/hyperlinkcolor" val="tx"/>
                    </a:ext>
                  </a:extLst>
                </a:hlinkClick>
              </a:rPr>
              <a:t>krošnjah</a:t>
            </a:r>
            <a:endParaRPr lang="en-US" sz="1600" dirty="0">
              <a:solidFill>
                <a:schemeClr val="bg1"/>
              </a:solidFill>
              <a:latin typeface="Calibri"/>
              <a:ea typeface="Calibri"/>
              <a:cs typeface="Calibri"/>
              <a:hlinkClick r:id="rId3">
                <a:extLst>
                  <a:ext uri="{A12FA001-AC4F-418D-AE19-62706E023703}">
                    <ahyp:hlinkClr xmlns:ahyp="http://schemas.microsoft.com/office/drawing/2018/hyperlinkcolor" val="tx"/>
                  </a:ext>
                </a:extLst>
              </a:hlinkClick>
            </a:endParaRPr>
          </a:p>
          <a:p>
            <a:pPr algn="l">
              <a:lnSpc>
                <a:spcPct val="100000"/>
              </a:lnSpc>
            </a:pPr>
            <a:r>
              <a:rPr lang="en-US" sz="2000" b="1" dirty="0" err="1">
                <a:solidFill>
                  <a:schemeClr val="bg1"/>
                </a:solidFill>
                <a:latin typeface="Calibri"/>
                <a:ea typeface="Open Sans"/>
                <a:cs typeface="Calibri"/>
              </a:rPr>
              <a:t>Hvað</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gerir</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þessa</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gistingu</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svo</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frábæra</a:t>
            </a:r>
            <a:r>
              <a:rPr lang="en-US" sz="2000" b="1" dirty="0">
                <a:solidFill>
                  <a:schemeClr val="bg1"/>
                </a:solidFill>
                <a:latin typeface="Calibri"/>
                <a:ea typeface="Open Sans"/>
                <a:cs typeface="Calibri"/>
              </a:rPr>
              <a:t>!</a:t>
            </a:r>
            <a:endParaRPr lang="en-US" sz="2000" b="1" dirty="0">
              <a:solidFill>
                <a:schemeClr val="bg1"/>
              </a:solidFill>
            </a:endParaRPr>
          </a:p>
          <a:p>
            <a:pPr>
              <a:lnSpc>
                <a:spcPct val="100000"/>
              </a:lnSpc>
            </a:pPr>
            <a:r>
              <a:rPr lang="en-US" dirty="0" err="1">
                <a:solidFill>
                  <a:schemeClr val="bg1"/>
                </a:solidFill>
                <a:latin typeface="Calibri"/>
                <a:cs typeface="Calibri"/>
              </a:rPr>
              <a:t>Að</a:t>
            </a:r>
            <a:r>
              <a:rPr lang="en-US" dirty="0">
                <a:solidFill>
                  <a:schemeClr val="bg1"/>
                </a:solidFill>
                <a:latin typeface="Calibri"/>
                <a:cs typeface="Calibri"/>
              </a:rPr>
              <a:t> sofa í </a:t>
            </a:r>
            <a:r>
              <a:rPr lang="en-US" dirty="0" err="1">
                <a:solidFill>
                  <a:schemeClr val="bg1"/>
                </a:solidFill>
                <a:latin typeface="Calibri"/>
                <a:cs typeface="Calibri"/>
              </a:rPr>
              <a:t>hvelfingu</a:t>
            </a:r>
            <a:r>
              <a:rPr lang="en-US" dirty="0">
                <a:solidFill>
                  <a:schemeClr val="bg1"/>
                </a:solidFill>
                <a:latin typeface="Calibri"/>
                <a:cs typeface="Calibri"/>
              </a:rPr>
              <a:t> í </a:t>
            </a:r>
            <a:r>
              <a:rPr lang="en-US" dirty="0" err="1">
                <a:solidFill>
                  <a:schemeClr val="bg1"/>
                </a:solidFill>
                <a:latin typeface="Calibri"/>
                <a:cs typeface="Calibri"/>
              </a:rPr>
              <a:t>Slivna</a:t>
            </a:r>
            <a:r>
              <a:rPr lang="en-US" dirty="0">
                <a:solidFill>
                  <a:schemeClr val="bg1"/>
                </a:solidFill>
                <a:latin typeface="Calibri"/>
                <a:cs typeface="Calibri"/>
              </a:rPr>
              <a:t> er </a:t>
            </a:r>
            <a:r>
              <a:rPr lang="en-US" dirty="0" err="1">
                <a:solidFill>
                  <a:schemeClr val="bg1"/>
                </a:solidFill>
                <a:latin typeface="Calibri"/>
                <a:cs typeface="Calibri"/>
              </a:rPr>
              <a:t>sannarlega</a:t>
            </a:r>
            <a:r>
              <a:rPr lang="en-US" dirty="0">
                <a:solidFill>
                  <a:schemeClr val="bg1"/>
                </a:solidFill>
                <a:latin typeface="Calibri"/>
                <a:cs typeface="Calibri"/>
              </a:rPr>
              <a:t> </a:t>
            </a:r>
            <a:r>
              <a:rPr lang="en-US" dirty="0" err="1">
                <a:solidFill>
                  <a:schemeClr val="bg1"/>
                </a:solidFill>
                <a:latin typeface="Calibri"/>
                <a:cs typeface="Calibri"/>
              </a:rPr>
              <a:t>einstök</a:t>
            </a:r>
            <a:r>
              <a:rPr lang="en-US" dirty="0">
                <a:solidFill>
                  <a:schemeClr val="bg1"/>
                </a:solidFill>
                <a:latin typeface="Calibri"/>
                <a:cs typeface="Calibri"/>
              </a:rPr>
              <a:t> </a:t>
            </a:r>
            <a:r>
              <a:rPr lang="en-US" dirty="0" err="1">
                <a:solidFill>
                  <a:schemeClr val="bg1"/>
                </a:solidFill>
                <a:latin typeface="Calibri"/>
                <a:cs typeface="Calibri"/>
              </a:rPr>
              <a:t>upplifun</a:t>
            </a:r>
            <a:r>
              <a:rPr lang="en-US" dirty="0">
                <a:solidFill>
                  <a:schemeClr val="bg1"/>
                </a:solidFill>
                <a:latin typeface="Calibri"/>
                <a:cs typeface="Calibri"/>
              </a:rPr>
              <a:t> </a:t>
            </a:r>
            <a:r>
              <a:rPr lang="en-US" dirty="0" err="1">
                <a:solidFill>
                  <a:schemeClr val="bg1"/>
                </a:solidFill>
                <a:latin typeface="Calibri"/>
                <a:cs typeface="Calibri"/>
              </a:rPr>
              <a:t>af</a:t>
            </a:r>
            <a:r>
              <a:rPr lang="en-US" dirty="0">
                <a:solidFill>
                  <a:schemeClr val="bg1"/>
                </a:solidFill>
                <a:latin typeface="Calibri"/>
                <a:cs typeface="Calibri"/>
              </a:rPr>
              <a:t> </a:t>
            </a:r>
            <a:r>
              <a:rPr lang="en-US" dirty="0" err="1">
                <a:solidFill>
                  <a:schemeClr val="bg1"/>
                </a:solidFill>
                <a:latin typeface="Calibri"/>
                <a:cs typeface="Calibri"/>
              </a:rPr>
              <a:t>mörgum</a:t>
            </a:r>
            <a:r>
              <a:rPr lang="en-US" dirty="0">
                <a:solidFill>
                  <a:schemeClr val="bg1"/>
                </a:solidFill>
                <a:latin typeface="Calibri"/>
                <a:cs typeface="Calibri"/>
              </a:rPr>
              <a:t> </a:t>
            </a:r>
            <a:r>
              <a:rPr lang="en-US" dirty="0" err="1">
                <a:solidFill>
                  <a:schemeClr val="bg1"/>
                </a:solidFill>
                <a:latin typeface="Calibri"/>
                <a:cs typeface="Calibri"/>
              </a:rPr>
              <a:t>ástæðum</a:t>
            </a:r>
            <a:r>
              <a:rPr lang="en-US" dirty="0">
                <a:solidFill>
                  <a:schemeClr val="bg1"/>
                </a:solidFill>
                <a:latin typeface="Calibri"/>
                <a:cs typeface="Calibri"/>
              </a:rPr>
              <a:t>. </a:t>
            </a:r>
            <a:r>
              <a:rPr lang="en-US" dirty="0" err="1">
                <a:solidFill>
                  <a:schemeClr val="bg1"/>
                </a:solidFill>
                <a:latin typeface="Calibri"/>
                <a:cs typeface="Calibri"/>
              </a:rPr>
              <a:t>Að</a:t>
            </a:r>
            <a:r>
              <a:rPr lang="en-US" dirty="0">
                <a:solidFill>
                  <a:schemeClr val="bg1"/>
                </a:solidFill>
                <a:latin typeface="Calibri"/>
                <a:cs typeface="Calibri"/>
              </a:rPr>
              <a:t> sofa í </a:t>
            </a:r>
            <a:r>
              <a:rPr lang="en-US" dirty="0" err="1">
                <a:solidFill>
                  <a:schemeClr val="bg1"/>
                </a:solidFill>
                <a:latin typeface="Calibri"/>
                <a:cs typeface="Calibri"/>
              </a:rPr>
              <a:t>hvelfingunni</a:t>
            </a:r>
            <a:r>
              <a:rPr lang="en-US" dirty="0">
                <a:solidFill>
                  <a:schemeClr val="bg1"/>
                </a:solidFill>
                <a:latin typeface="Calibri"/>
                <a:cs typeface="Calibri"/>
              </a:rPr>
              <a:t> </a:t>
            </a:r>
            <a:r>
              <a:rPr lang="en-US" dirty="0" err="1">
                <a:solidFill>
                  <a:schemeClr val="bg1"/>
                </a:solidFill>
                <a:latin typeface="Calibri"/>
                <a:cs typeface="Calibri"/>
              </a:rPr>
              <a:t>gerir</a:t>
            </a:r>
            <a:r>
              <a:rPr lang="en-US" dirty="0">
                <a:solidFill>
                  <a:schemeClr val="bg1"/>
                </a:solidFill>
                <a:latin typeface="Calibri"/>
                <a:cs typeface="Calibri"/>
              </a:rPr>
              <a:t> </a:t>
            </a:r>
            <a:r>
              <a:rPr lang="en-US" dirty="0" err="1">
                <a:solidFill>
                  <a:schemeClr val="bg1"/>
                </a:solidFill>
                <a:latin typeface="Calibri"/>
                <a:cs typeface="Calibri"/>
              </a:rPr>
              <a:t>þér</a:t>
            </a:r>
            <a:r>
              <a:rPr lang="en-US" dirty="0">
                <a:solidFill>
                  <a:schemeClr val="bg1"/>
                </a:solidFill>
                <a:latin typeface="Calibri"/>
                <a:cs typeface="Calibri"/>
              </a:rPr>
              <a:t> </a:t>
            </a:r>
            <a:r>
              <a:rPr lang="en-US" dirty="0" err="1">
                <a:solidFill>
                  <a:schemeClr val="bg1"/>
                </a:solidFill>
                <a:latin typeface="Calibri"/>
                <a:cs typeface="Calibri"/>
              </a:rPr>
              <a:t>kleift</a:t>
            </a:r>
            <a:r>
              <a:rPr lang="en-US" dirty="0">
                <a:solidFill>
                  <a:schemeClr val="bg1"/>
                </a:solidFill>
                <a:latin typeface="Calibri"/>
                <a:cs typeface="Calibri"/>
              </a:rPr>
              <a:t> </a:t>
            </a:r>
            <a:r>
              <a:rPr lang="en-US" dirty="0" err="1">
                <a:solidFill>
                  <a:schemeClr val="bg1"/>
                </a:solidFill>
                <a:latin typeface="Calibri"/>
                <a:cs typeface="Calibri"/>
              </a:rPr>
              <a:t>að</a:t>
            </a:r>
            <a:r>
              <a:rPr lang="en-US" dirty="0">
                <a:solidFill>
                  <a:schemeClr val="bg1"/>
                </a:solidFill>
                <a:latin typeface="Calibri"/>
                <a:cs typeface="Calibri"/>
              </a:rPr>
              <a:t> </a:t>
            </a:r>
            <a:r>
              <a:rPr lang="en-US" dirty="0" err="1">
                <a:solidFill>
                  <a:schemeClr val="bg1"/>
                </a:solidFill>
                <a:latin typeface="Calibri"/>
                <a:cs typeface="Calibri"/>
              </a:rPr>
              <a:t>tengjast</a:t>
            </a:r>
            <a:r>
              <a:rPr lang="en-US" dirty="0">
                <a:solidFill>
                  <a:schemeClr val="bg1"/>
                </a:solidFill>
                <a:latin typeface="Calibri"/>
                <a:cs typeface="Calibri"/>
              </a:rPr>
              <a:t> </a:t>
            </a:r>
            <a:r>
              <a:rPr lang="en-US" dirty="0" err="1">
                <a:solidFill>
                  <a:schemeClr val="bg1"/>
                </a:solidFill>
                <a:latin typeface="Calibri"/>
                <a:cs typeface="Calibri"/>
              </a:rPr>
              <a:t>náttúrunni</a:t>
            </a:r>
            <a:r>
              <a:rPr lang="en-US" dirty="0">
                <a:solidFill>
                  <a:schemeClr val="bg1"/>
                </a:solidFill>
                <a:latin typeface="Calibri"/>
                <a:cs typeface="Calibri"/>
              </a:rPr>
              <a:t> </a:t>
            </a:r>
            <a:r>
              <a:rPr lang="en-US" dirty="0" err="1">
                <a:solidFill>
                  <a:schemeClr val="bg1"/>
                </a:solidFill>
                <a:latin typeface="Calibri"/>
                <a:cs typeface="Calibri"/>
              </a:rPr>
              <a:t>til</a:t>
            </a:r>
            <a:r>
              <a:rPr lang="en-US" dirty="0">
                <a:solidFill>
                  <a:schemeClr val="bg1"/>
                </a:solidFill>
                <a:latin typeface="Calibri"/>
                <a:cs typeface="Calibri"/>
              </a:rPr>
              <a:t> </a:t>
            </a:r>
            <a:r>
              <a:rPr lang="en-US" dirty="0" err="1">
                <a:solidFill>
                  <a:schemeClr val="bg1"/>
                </a:solidFill>
                <a:latin typeface="Calibri"/>
                <a:cs typeface="Calibri"/>
              </a:rPr>
              <a:t>fulls</a:t>
            </a:r>
            <a:r>
              <a:rPr lang="en-US" dirty="0">
                <a:solidFill>
                  <a:schemeClr val="bg1"/>
                </a:solidFill>
                <a:latin typeface="Calibri"/>
                <a:cs typeface="Calibri"/>
              </a:rPr>
              <a:t>. </a:t>
            </a:r>
            <a:r>
              <a:rPr lang="en-US" dirty="0" err="1">
                <a:solidFill>
                  <a:schemeClr val="bg1"/>
                </a:solidFill>
                <a:latin typeface="Calibri"/>
                <a:cs typeface="Calibri"/>
              </a:rPr>
              <a:t>Þú</a:t>
            </a:r>
            <a:r>
              <a:rPr lang="en-US" dirty="0">
                <a:solidFill>
                  <a:schemeClr val="bg1"/>
                </a:solidFill>
                <a:latin typeface="Calibri"/>
                <a:cs typeface="Calibri"/>
              </a:rPr>
              <a:t> </a:t>
            </a:r>
            <a:r>
              <a:rPr lang="en-US" dirty="0" err="1">
                <a:solidFill>
                  <a:schemeClr val="bg1"/>
                </a:solidFill>
                <a:latin typeface="Calibri"/>
                <a:cs typeface="Calibri"/>
              </a:rPr>
              <a:t>getur</a:t>
            </a:r>
            <a:r>
              <a:rPr lang="en-US" dirty="0">
                <a:solidFill>
                  <a:schemeClr val="bg1"/>
                </a:solidFill>
                <a:latin typeface="Calibri"/>
                <a:cs typeface="Calibri"/>
              </a:rPr>
              <a:t> </a:t>
            </a:r>
            <a:r>
              <a:rPr lang="en-US" dirty="0" err="1">
                <a:solidFill>
                  <a:schemeClr val="bg1"/>
                </a:solidFill>
                <a:latin typeface="Calibri"/>
                <a:cs typeface="Calibri"/>
              </a:rPr>
              <a:t>sofnað</a:t>
            </a:r>
            <a:r>
              <a:rPr lang="en-US" dirty="0">
                <a:solidFill>
                  <a:schemeClr val="bg1"/>
                </a:solidFill>
                <a:latin typeface="Calibri"/>
                <a:cs typeface="Calibri"/>
              </a:rPr>
              <a:t> </a:t>
            </a:r>
            <a:r>
              <a:rPr lang="en-US" dirty="0" err="1">
                <a:solidFill>
                  <a:schemeClr val="bg1"/>
                </a:solidFill>
                <a:latin typeface="Calibri"/>
                <a:cs typeface="Calibri"/>
              </a:rPr>
              <a:t>við</a:t>
            </a:r>
            <a:r>
              <a:rPr lang="en-US" dirty="0">
                <a:solidFill>
                  <a:schemeClr val="bg1"/>
                </a:solidFill>
                <a:latin typeface="Calibri"/>
                <a:cs typeface="Calibri"/>
              </a:rPr>
              <a:t> </a:t>
            </a:r>
            <a:r>
              <a:rPr lang="en-US" dirty="0" err="1">
                <a:solidFill>
                  <a:schemeClr val="bg1"/>
                </a:solidFill>
                <a:latin typeface="Calibri"/>
                <a:cs typeface="Calibri"/>
              </a:rPr>
              <a:t>hljóð</a:t>
            </a:r>
            <a:r>
              <a:rPr lang="en-US" dirty="0">
                <a:solidFill>
                  <a:schemeClr val="bg1"/>
                </a:solidFill>
                <a:latin typeface="Calibri"/>
                <a:cs typeface="Calibri"/>
              </a:rPr>
              <a:t> </a:t>
            </a:r>
            <a:r>
              <a:rPr lang="en-US" dirty="0" err="1">
                <a:solidFill>
                  <a:schemeClr val="bg1"/>
                </a:solidFill>
                <a:latin typeface="Calibri"/>
                <a:cs typeface="Calibri"/>
              </a:rPr>
              <a:t>skógarins</a:t>
            </a:r>
            <a:r>
              <a:rPr lang="en-US" dirty="0">
                <a:solidFill>
                  <a:schemeClr val="bg1"/>
                </a:solidFill>
                <a:latin typeface="Calibri"/>
                <a:cs typeface="Calibri"/>
              </a:rPr>
              <a:t> </a:t>
            </a:r>
            <a:r>
              <a:rPr lang="en-US" dirty="0" err="1">
                <a:solidFill>
                  <a:schemeClr val="bg1"/>
                </a:solidFill>
                <a:latin typeface="Calibri"/>
                <a:cs typeface="Calibri"/>
              </a:rPr>
              <a:t>og</a:t>
            </a:r>
            <a:r>
              <a:rPr lang="en-US" dirty="0">
                <a:solidFill>
                  <a:schemeClr val="bg1"/>
                </a:solidFill>
                <a:latin typeface="Calibri"/>
                <a:cs typeface="Calibri"/>
              </a:rPr>
              <a:t> </a:t>
            </a:r>
            <a:r>
              <a:rPr lang="en-US" dirty="0" err="1">
                <a:solidFill>
                  <a:schemeClr val="bg1"/>
                </a:solidFill>
                <a:latin typeface="Calibri"/>
                <a:cs typeface="Calibri"/>
              </a:rPr>
              <a:t>vaknað</a:t>
            </a:r>
            <a:r>
              <a:rPr lang="en-US" dirty="0">
                <a:solidFill>
                  <a:schemeClr val="bg1"/>
                </a:solidFill>
                <a:latin typeface="Calibri"/>
                <a:cs typeface="Calibri"/>
              </a:rPr>
              <a:t> </a:t>
            </a:r>
            <a:r>
              <a:rPr lang="en-US" dirty="0" err="1">
                <a:solidFill>
                  <a:schemeClr val="bg1"/>
                </a:solidFill>
                <a:latin typeface="Calibri"/>
                <a:cs typeface="Calibri"/>
              </a:rPr>
              <a:t>við</a:t>
            </a:r>
            <a:r>
              <a:rPr lang="en-US" dirty="0">
                <a:solidFill>
                  <a:schemeClr val="bg1"/>
                </a:solidFill>
                <a:latin typeface="Calibri"/>
                <a:cs typeface="Calibri"/>
              </a:rPr>
              <a:t> </a:t>
            </a:r>
            <a:r>
              <a:rPr lang="en-US" dirty="0" err="1">
                <a:solidFill>
                  <a:schemeClr val="bg1"/>
                </a:solidFill>
                <a:latin typeface="Calibri"/>
                <a:cs typeface="Calibri"/>
              </a:rPr>
              <a:t>fuglasöng</a:t>
            </a:r>
            <a:r>
              <a:rPr lang="en-US" dirty="0">
                <a:solidFill>
                  <a:schemeClr val="bg1"/>
                </a:solidFill>
                <a:latin typeface="Calibri"/>
                <a:cs typeface="Calibri"/>
              </a:rPr>
              <a:t> </a:t>
            </a:r>
            <a:r>
              <a:rPr lang="en-US" dirty="0" err="1">
                <a:solidFill>
                  <a:schemeClr val="bg1"/>
                </a:solidFill>
                <a:latin typeface="Calibri"/>
                <a:cs typeface="Calibri"/>
              </a:rPr>
              <a:t>og</a:t>
            </a:r>
            <a:r>
              <a:rPr lang="en-US" dirty="0">
                <a:solidFill>
                  <a:schemeClr val="bg1"/>
                </a:solidFill>
                <a:latin typeface="Calibri"/>
                <a:cs typeface="Calibri"/>
              </a:rPr>
              <a:t> </a:t>
            </a:r>
            <a:r>
              <a:rPr lang="en-US" dirty="0" err="1">
                <a:solidFill>
                  <a:schemeClr val="bg1"/>
                </a:solidFill>
                <a:latin typeface="Calibri"/>
                <a:cs typeface="Calibri"/>
              </a:rPr>
              <a:t>sólarupprás</a:t>
            </a:r>
            <a:r>
              <a:rPr lang="en-US" dirty="0">
                <a:solidFill>
                  <a:schemeClr val="bg1"/>
                </a:solidFill>
                <a:latin typeface="Calibri"/>
                <a:cs typeface="Calibri"/>
              </a:rPr>
              <a:t>. </a:t>
            </a:r>
            <a:r>
              <a:rPr lang="en-US" dirty="0" err="1">
                <a:solidFill>
                  <a:schemeClr val="bg1"/>
                </a:solidFill>
                <a:latin typeface="Calibri"/>
                <a:cs typeface="Calibri"/>
              </a:rPr>
              <a:t>Það</a:t>
            </a:r>
            <a:r>
              <a:rPr lang="en-US" dirty="0">
                <a:solidFill>
                  <a:schemeClr val="bg1"/>
                </a:solidFill>
                <a:latin typeface="Calibri"/>
                <a:cs typeface="Calibri"/>
              </a:rPr>
              <a:t> </a:t>
            </a:r>
            <a:r>
              <a:rPr lang="en-US" dirty="0" err="1">
                <a:solidFill>
                  <a:schemeClr val="bg1"/>
                </a:solidFill>
                <a:latin typeface="Calibri"/>
                <a:cs typeface="Calibri"/>
              </a:rPr>
              <a:t>eru</a:t>
            </a:r>
            <a:r>
              <a:rPr lang="en-US" dirty="0">
                <a:solidFill>
                  <a:schemeClr val="bg1"/>
                </a:solidFill>
                <a:latin typeface="Calibri"/>
                <a:cs typeface="Calibri"/>
              </a:rPr>
              <a:t> </a:t>
            </a:r>
            <a:r>
              <a:rPr lang="en-US" dirty="0" err="1">
                <a:solidFill>
                  <a:schemeClr val="bg1"/>
                </a:solidFill>
                <a:latin typeface="Calibri"/>
                <a:cs typeface="Calibri"/>
              </a:rPr>
              <a:t>mismunandi</a:t>
            </a:r>
            <a:r>
              <a:rPr lang="en-US" dirty="0">
                <a:solidFill>
                  <a:schemeClr val="bg1"/>
                </a:solidFill>
                <a:latin typeface="Calibri"/>
                <a:cs typeface="Calibri"/>
              </a:rPr>
              <a:t> </a:t>
            </a:r>
            <a:r>
              <a:rPr lang="en-US" dirty="0" err="1">
                <a:solidFill>
                  <a:schemeClr val="bg1"/>
                </a:solidFill>
                <a:latin typeface="Calibri"/>
                <a:cs typeface="Calibri"/>
              </a:rPr>
              <a:t>svefnaðstaðir</a:t>
            </a:r>
            <a:r>
              <a:rPr lang="en-US" dirty="0">
                <a:solidFill>
                  <a:schemeClr val="bg1"/>
                </a:solidFill>
                <a:latin typeface="Calibri"/>
                <a:cs typeface="Calibri"/>
              </a:rPr>
              <a:t>, </a:t>
            </a:r>
            <a:r>
              <a:rPr lang="en-US" dirty="0" err="1">
                <a:solidFill>
                  <a:schemeClr val="bg1"/>
                </a:solidFill>
                <a:latin typeface="Calibri"/>
                <a:cs typeface="Calibri"/>
              </a:rPr>
              <a:t>svo</a:t>
            </a:r>
            <a:r>
              <a:rPr lang="en-US" dirty="0">
                <a:solidFill>
                  <a:schemeClr val="bg1"/>
                </a:solidFill>
                <a:latin typeface="Calibri"/>
                <a:cs typeface="Calibri"/>
              </a:rPr>
              <a:t> </a:t>
            </a:r>
            <a:r>
              <a:rPr lang="en-US" dirty="0" err="1">
                <a:solidFill>
                  <a:schemeClr val="bg1"/>
                </a:solidFill>
                <a:latin typeface="Calibri"/>
                <a:cs typeface="Calibri"/>
              </a:rPr>
              <a:t>sem</a:t>
            </a:r>
            <a:r>
              <a:rPr lang="en-US" dirty="0">
                <a:solidFill>
                  <a:schemeClr val="bg1"/>
                </a:solidFill>
                <a:latin typeface="Calibri"/>
                <a:cs typeface="Calibri"/>
              </a:rPr>
              <a:t> </a:t>
            </a:r>
            <a:r>
              <a:rPr lang="en-US" dirty="0" err="1">
                <a:solidFill>
                  <a:schemeClr val="bg1"/>
                </a:solidFill>
                <a:latin typeface="Calibri"/>
                <a:cs typeface="Calibri"/>
              </a:rPr>
              <a:t>pallar</a:t>
            </a:r>
            <a:r>
              <a:rPr lang="en-US" dirty="0">
                <a:solidFill>
                  <a:schemeClr val="bg1"/>
                </a:solidFill>
                <a:latin typeface="Calibri"/>
                <a:cs typeface="Calibri"/>
              </a:rPr>
              <a:t> </a:t>
            </a:r>
            <a:r>
              <a:rPr lang="en-US" dirty="0" err="1">
                <a:solidFill>
                  <a:schemeClr val="bg1"/>
                </a:solidFill>
                <a:latin typeface="Calibri"/>
                <a:cs typeface="Calibri"/>
              </a:rPr>
              <a:t>og</a:t>
            </a:r>
            <a:r>
              <a:rPr lang="en-US" dirty="0">
                <a:solidFill>
                  <a:schemeClr val="bg1"/>
                </a:solidFill>
                <a:latin typeface="Calibri"/>
                <a:cs typeface="Calibri"/>
              </a:rPr>
              <a:t> </a:t>
            </a:r>
            <a:r>
              <a:rPr lang="en-US" dirty="0" err="1">
                <a:solidFill>
                  <a:schemeClr val="bg1"/>
                </a:solidFill>
                <a:latin typeface="Calibri"/>
                <a:cs typeface="Calibri"/>
              </a:rPr>
              <a:t>hengirúm</a:t>
            </a:r>
            <a:r>
              <a:rPr lang="en-US" dirty="0">
                <a:solidFill>
                  <a:schemeClr val="bg1"/>
                </a:solidFill>
                <a:latin typeface="Calibri"/>
                <a:cs typeface="Calibri"/>
              </a:rPr>
              <a:t> í </a:t>
            </a:r>
            <a:r>
              <a:rPr lang="en-US" dirty="0" err="1">
                <a:solidFill>
                  <a:schemeClr val="bg1"/>
                </a:solidFill>
                <a:latin typeface="Calibri"/>
                <a:cs typeface="Calibri"/>
              </a:rPr>
              <a:t>trjám</a:t>
            </a:r>
            <a:r>
              <a:rPr lang="en-US" dirty="0">
                <a:solidFill>
                  <a:schemeClr val="bg1"/>
                </a:solidFill>
                <a:latin typeface="Calibri"/>
                <a:cs typeface="Calibri"/>
              </a:rPr>
              <a:t> </a:t>
            </a:r>
            <a:r>
              <a:rPr lang="en-US" dirty="0" err="1">
                <a:solidFill>
                  <a:schemeClr val="bg1"/>
                </a:solidFill>
                <a:latin typeface="Calibri"/>
                <a:cs typeface="Calibri"/>
              </a:rPr>
              <a:t>eins</a:t>
            </a:r>
            <a:r>
              <a:rPr lang="en-US" dirty="0">
                <a:solidFill>
                  <a:schemeClr val="bg1"/>
                </a:solidFill>
                <a:latin typeface="Calibri"/>
                <a:cs typeface="Calibri"/>
              </a:rPr>
              <a:t> </a:t>
            </a:r>
            <a:r>
              <a:rPr lang="en-US" dirty="0" err="1">
                <a:solidFill>
                  <a:schemeClr val="bg1"/>
                </a:solidFill>
                <a:latin typeface="Calibri"/>
                <a:cs typeface="Calibri"/>
              </a:rPr>
              <a:t>og</a:t>
            </a:r>
            <a:r>
              <a:rPr lang="en-US" dirty="0">
                <a:solidFill>
                  <a:schemeClr val="bg1"/>
                </a:solidFill>
                <a:latin typeface="Calibri"/>
                <a:cs typeface="Calibri"/>
              </a:rPr>
              <a:t> </a:t>
            </a:r>
            <a:r>
              <a:rPr lang="en-US" dirty="0" err="1">
                <a:solidFill>
                  <a:schemeClr val="bg1"/>
                </a:solidFill>
                <a:latin typeface="Calibri"/>
                <a:cs typeface="Calibri"/>
              </a:rPr>
              <a:t>furu</a:t>
            </a:r>
            <a:r>
              <a:rPr lang="en-US" dirty="0">
                <a:solidFill>
                  <a:schemeClr val="bg1"/>
                </a:solidFill>
                <a:latin typeface="Calibri"/>
                <a:cs typeface="Calibri"/>
              </a:rPr>
              <a:t>, </a:t>
            </a:r>
            <a:r>
              <a:rPr lang="en-US" dirty="0" err="1">
                <a:solidFill>
                  <a:schemeClr val="bg1"/>
                </a:solidFill>
                <a:latin typeface="Calibri"/>
                <a:cs typeface="Calibri"/>
              </a:rPr>
              <a:t>eik</a:t>
            </a:r>
            <a:r>
              <a:rPr lang="en-US" dirty="0">
                <a:solidFill>
                  <a:schemeClr val="bg1"/>
                </a:solidFill>
                <a:latin typeface="Calibri"/>
                <a:cs typeface="Calibri"/>
              </a:rPr>
              <a:t>, </a:t>
            </a:r>
            <a:r>
              <a:rPr lang="en-US" dirty="0" err="1">
                <a:solidFill>
                  <a:schemeClr val="bg1"/>
                </a:solidFill>
                <a:latin typeface="Calibri"/>
                <a:cs typeface="Calibri"/>
              </a:rPr>
              <a:t>ösp</a:t>
            </a:r>
            <a:r>
              <a:rPr lang="en-US" dirty="0">
                <a:solidFill>
                  <a:schemeClr val="bg1"/>
                </a:solidFill>
                <a:latin typeface="Calibri"/>
                <a:cs typeface="Calibri"/>
              </a:rPr>
              <a:t>, </a:t>
            </a:r>
            <a:r>
              <a:rPr lang="en-US" dirty="0" err="1">
                <a:solidFill>
                  <a:schemeClr val="bg1"/>
                </a:solidFill>
                <a:latin typeface="Calibri"/>
                <a:cs typeface="Calibri"/>
              </a:rPr>
              <a:t>valhnetu</a:t>
            </a:r>
            <a:r>
              <a:rPr lang="en-US" dirty="0">
                <a:solidFill>
                  <a:schemeClr val="bg1"/>
                </a:solidFill>
                <a:latin typeface="Calibri"/>
                <a:cs typeface="Calibri"/>
              </a:rPr>
              <a:t>, </a:t>
            </a:r>
            <a:r>
              <a:rPr lang="en-US" dirty="0" err="1">
                <a:solidFill>
                  <a:schemeClr val="bg1"/>
                </a:solidFill>
                <a:latin typeface="Calibri"/>
                <a:cs typeface="Calibri"/>
              </a:rPr>
              <a:t>hlyn</a:t>
            </a:r>
            <a:r>
              <a:rPr lang="en-US" dirty="0">
                <a:solidFill>
                  <a:schemeClr val="bg1"/>
                </a:solidFill>
                <a:latin typeface="Calibri"/>
                <a:cs typeface="Calibri"/>
              </a:rPr>
              <a:t> </a:t>
            </a:r>
            <a:r>
              <a:rPr lang="en-US" dirty="0" err="1">
                <a:solidFill>
                  <a:schemeClr val="bg1"/>
                </a:solidFill>
                <a:latin typeface="Calibri"/>
                <a:cs typeface="Calibri"/>
              </a:rPr>
              <a:t>eða</a:t>
            </a:r>
            <a:r>
              <a:rPr lang="en-US" dirty="0">
                <a:solidFill>
                  <a:schemeClr val="bg1"/>
                </a:solidFill>
                <a:latin typeface="Calibri"/>
                <a:cs typeface="Calibri"/>
              </a:rPr>
              <a:t> beyki12. </a:t>
            </a:r>
            <a:r>
              <a:rPr lang="en-US" dirty="0" err="1">
                <a:solidFill>
                  <a:schemeClr val="bg1"/>
                </a:solidFill>
                <a:latin typeface="Calibri"/>
                <a:cs typeface="Calibri"/>
              </a:rPr>
              <a:t>Þetta</a:t>
            </a:r>
            <a:r>
              <a:rPr lang="en-US" dirty="0">
                <a:solidFill>
                  <a:schemeClr val="bg1"/>
                </a:solidFill>
                <a:latin typeface="Calibri"/>
                <a:cs typeface="Calibri"/>
              </a:rPr>
              <a:t> er ekki </a:t>
            </a:r>
            <a:r>
              <a:rPr lang="en-US" dirty="0" err="1">
                <a:solidFill>
                  <a:schemeClr val="bg1"/>
                </a:solidFill>
                <a:latin typeface="Calibri"/>
                <a:cs typeface="Calibri"/>
              </a:rPr>
              <a:t>venjulegt</a:t>
            </a:r>
            <a:r>
              <a:rPr lang="en-US" dirty="0">
                <a:solidFill>
                  <a:schemeClr val="bg1"/>
                </a:solidFill>
                <a:latin typeface="Calibri"/>
                <a:cs typeface="Calibri"/>
              </a:rPr>
              <a:t> </a:t>
            </a:r>
            <a:r>
              <a:rPr lang="en-US" dirty="0" err="1">
                <a:solidFill>
                  <a:schemeClr val="bg1"/>
                </a:solidFill>
                <a:latin typeface="Calibri"/>
                <a:cs typeface="Calibri"/>
              </a:rPr>
              <a:t>tréhús</a:t>
            </a:r>
            <a:r>
              <a:rPr lang="en-US" dirty="0">
                <a:solidFill>
                  <a:schemeClr val="bg1"/>
                </a:solidFill>
                <a:latin typeface="Calibri"/>
                <a:cs typeface="Calibri"/>
              </a:rPr>
              <a:t>, </a:t>
            </a:r>
            <a:r>
              <a:rPr lang="en-US" dirty="0" err="1">
                <a:solidFill>
                  <a:schemeClr val="bg1"/>
                </a:solidFill>
                <a:latin typeface="Calibri"/>
                <a:cs typeface="Calibri"/>
              </a:rPr>
              <a:t>heldur</a:t>
            </a:r>
            <a:r>
              <a:rPr lang="en-US" dirty="0">
                <a:solidFill>
                  <a:schemeClr val="bg1"/>
                </a:solidFill>
                <a:latin typeface="Calibri"/>
                <a:cs typeface="Calibri"/>
              </a:rPr>
              <a:t> </a:t>
            </a:r>
            <a:r>
              <a:rPr lang="en-US" dirty="0" err="1">
                <a:solidFill>
                  <a:schemeClr val="bg1"/>
                </a:solidFill>
                <a:latin typeface="Calibri"/>
                <a:cs typeface="Calibri"/>
              </a:rPr>
              <a:t>raunveruleg</a:t>
            </a:r>
            <a:r>
              <a:rPr lang="en-US" dirty="0">
                <a:solidFill>
                  <a:schemeClr val="bg1"/>
                </a:solidFill>
                <a:latin typeface="Calibri"/>
                <a:cs typeface="Calibri"/>
              </a:rPr>
              <a:t> </a:t>
            </a:r>
            <a:r>
              <a:rPr lang="en-US" dirty="0" err="1">
                <a:solidFill>
                  <a:schemeClr val="bg1"/>
                </a:solidFill>
                <a:latin typeface="Calibri"/>
                <a:cs typeface="Calibri"/>
              </a:rPr>
              <a:t>útirunna</a:t>
            </a:r>
            <a:r>
              <a:rPr lang="en-US" dirty="0">
                <a:solidFill>
                  <a:schemeClr val="bg1"/>
                </a:solidFill>
                <a:latin typeface="Calibri"/>
                <a:cs typeface="Calibri"/>
              </a:rPr>
              <a:t> </a:t>
            </a:r>
            <a:r>
              <a:rPr lang="en-US" dirty="0" err="1">
                <a:solidFill>
                  <a:schemeClr val="bg1"/>
                </a:solidFill>
                <a:latin typeface="Calibri"/>
                <a:cs typeface="Calibri"/>
              </a:rPr>
              <a:t>svefnupplifun</a:t>
            </a:r>
            <a:r>
              <a:rPr lang="en-US" dirty="0">
                <a:solidFill>
                  <a:schemeClr val="bg1"/>
                </a:solidFill>
                <a:latin typeface="Calibri"/>
                <a:cs typeface="Calibri"/>
              </a:rPr>
              <a:t> </a:t>
            </a:r>
            <a:r>
              <a:rPr lang="en-US" dirty="0" err="1">
                <a:solidFill>
                  <a:schemeClr val="bg1"/>
                </a:solidFill>
                <a:latin typeface="Calibri"/>
                <a:cs typeface="Calibri"/>
              </a:rPr>
              <a:t>sem</a:t>
            </a:r>
            <a:r>
              <a:rPr lang="en-US" dirty="0">
                <a:solidFill>
                  <a:schemeClr val="bg1"/>
                </a:solidFill>
                <a:latin typeface="Calibri"/>
                <a:cs typeface="Calibri"/>
              </a:rPr>
              <a:t> </a:t>
            </a:r>
            <a:r>
              <a:rPr lang="en-US" dirty="0" err="1">
                <a:solidFill>
                  <a:schemeClr val="bg1"/>
                </a:solidFill>
                <a:latin typeface="Calibri"/>
                <a:cs typeface="Calibri"/>
              </a:rPr>
              <a:t>bætir</a:t>
            </a:r>
            <a:r>
              <a:rPr lang="en-US" dirty="0">
                <a:solidFill>
                  <a:schemeClr val="bg1"/>
                </a:solidFill>
                <a:latin typeface="Calibri"/>
                <a:cs typeface="Calibri"/>
              </a:rPr>
              <a:t> </a:t>
            </a:r>
            <a:r>
              <a:rPr lang="en-US" dirty="0" err="1">
                <a:solidFill>
                  <a:schemeClr val="bg1"/>
                </a:solidFill>
                <a:latin typeface="Calibri"/>
                <a:cs typeface="Calibri"/>
              </a:rPr>
              <a:t>við</a:t>
            </a:r>
            <a:r>
              <a:rPr lang="en-US" dirty="0">
                <a:solidFill>
                  <a:schemeClr val="bg1"/>
                </a:solidFill>
                <a:latin typeface="Calibri"/>
                <a:cs typeface="Calibri"/>
              </a:rPr>
              <a:t> </a:t>
            </a:r>
            <a:r>
              <a:rPr lang="en-US" dirty="0" err="1">
                <a:solidFill>
                  <a:schemeClr val="bg1"/>
                </a:solidFill>
                <a:latin typeface="Calibri"/>
                <a:cs typeface="Calibri"/>
              </a:rPr>
              <a:t>ævintýralegum</a:t>
            </a:r>
            <a:r>
              <a:rPr lang="en-US" dirty="0">
                <a:solidFill>
                  <a:schemeClr val="bg1"/>
                </a:solidFill>
                <a:latin typeface="Calibri"/>
                <a:cs typeface="Calibri"/>
              </a:rPr>
              <a:t> </a:t>
            </a:r>
            <a:r>
              <a:rPr lang="en-US" dirty="0" err="1">
                <a:solidFill>
                  <a:schemeClr val="bg1"/>
                </a:solidFill>
                <a:latin typeface="Calibri"/>
                <a:cs typeface="Calibri"/>
              </a:rPr>
              <a:t>þætti</a:t>
            </a:r>
            <a:r>
              <a:rPr lang="en-US" dirty="0">
                <a:solidFill>
                  <a:schemeClr val="bg1"/>
                </a:solidFill>
                <a:latin typeface="Calibri"/>
                <a:cs typeface="Calibri"/>
              </a:rPr>
              <a:t>. </a:t>
            </a:r>
            <a:r>
              <a:rPr lang="en-US" dirty="0" err="1">
                <a:solidFill>
                  <a:schemeClr val="bg1"/>
                </a:solidFill>
                <a:latin typeface="Calibri"/>
                <a:cs typeface="Calibri"/>
              </a:rPr>
              <a:t>Upplifunin</a:t>
            </a:r>
            <a:r>
              <a:rPr lang="en-US" dirty="0">
                <a:solidFill>
                  <a:schemeClr val="bg1"/>
                </a:solidFill>
                <a:latin typeface="Calibri"/>
                <a:cs typeface="Calibri"/>
              </a:rPr>
              <a:t> </a:t>
            </a:r>
            <a:r>
              <a:rPr lang="en-US" dirty="0" err="1">
                <a:solidFill>
                  <a:schemeClr val="bg1"/>
                </a:solidFill>
                <a:latin typeface="Calibri"/>
                <a:cs typeface="Calibri"/>
              </a:rPr>
              <a:t>felur</a:t>
            </a:r>
            <a:r>
              <a:rPr lang="en-US" dirty="0">
                <a:solidFill>
                  <a:schemeClr val="bg1"/>
                </a:solidFill>
                <a:latin typeface="Calibri"/>
                <a:cs typeface="Calibri"/>
              </a:rPr>
              <a:t> í </a:t>
            </a:r>
            <a:r>
              <a:rPr lang="en-US" dirty="0" err="1">
                <a:solidFill>
                  <a:schemeClr val="bg1"/>
                </a:solidFill>
                <a:latin typeface="Calibri"/>
                <a:cs typeface="Calibri"/>
              </a:rPr>
              <a:t>sér</a:t>
            </a:r>
            <a:r>
              <a:rPr lang="en-US" dirty="0">
                <a:solidFill>
                  <a:schemeClr val="bg1"/>
                </a:solidFill>
                <a:latin typeface="Calibri"/>
                <a:cs typeface="Calibri"/>
              </a:rPr>
              <a:t> </a:t>
            </a:r>
            <a:r>
              <a:rPr lang="en-US" dirty="0" err="1">
                <a:solidFill>
                  <a:schemeClr val="bg1"/>
                </a:solidFill>
                <a:latin typeface="Calibri"/>
                <a:cs typeface="Calibri"/>
              </a:rPr>
              <a:t>kvöldverð</a:t>
            </a:r>
            <a:r>
              <a:rPr lang="en-US" dirty="0">
                <a:solidFill>
                  <a:schemeClr val="bg1"/>
                </a:solidFill>
                <a:latin typeface="Calibri"/>
                <a:cs typeface="Calibri"/>
              </a:rPr>
              <a:t> á </a:t>
            </a:r>
            <a:r>
              <a:rPr lang="en-US" dirty="0" err="1">
                <a:solidFill>
                  <a:schemeClr val="bg1"/>
                </a:solidFill>
                <a:latin typeface="Calibri"/>
                <a:cs typeface="Calibri"/>
              </a:rPr>
              <a:t>túninu</a:t>
            </a:r>
            <a:r>
              <a:rPr lang="en-US" dirty="0">
                <a:solidFill>
                  <a:schemeClr val="bg1"/>
                </a:solidFill>
                <a:latin typeface="Calibri"/>
                <a:cs typeface="Calibri"/>
              </a:rPr>
              <a:t> </a:t>
            </a:r>
            <a:r>
              <a:rPr lang="en-US" dirty="0" err="1">
                <a:solidFill>
                  <a:schemeClr val="bg1"/>
                </a:solidFill>
                <a:latin typeface="Calibri"/>
                <a:cs typeface="Calibri"/>
              </a:rPr>
              <a:t>við</a:t>
            </a:r>
            <a:r>
              <a:rPr lang="en-US" dirty="0">
                <a:solidFill>
                  <a:schemeClr val="bg1"/>
                </a:solidFill>
                <a:latin typeface="Calibri"/>
                <a:cs typeface="Calibri"/>
              </a:rPr>
              <a:t> </a:t>
            </a:r>
            <a:r>
              <a:rPr lang="en-US" dirty="0" err="1">
                <a:solidFill>
                  <a:schemeClr val="bg1"/>
                </a:solidFill>
                <a:latin typeface="Calibri"/>
                <a:cs typeface="Calibri"/>
              </a:rPr>
              <a:t>bál</a:t>
            </a:r>
            <a:r>
              <a:rPr lang="en-US" dirty="0">
                <a:solidFill>
                  <a:schemeClr val="bg1"/>
                </a:solidFill>
                <a:latin typeface="Calibri"/>
                <a:cs typeface="Calibri"/>
              </a:rPr>
              <a:t> </a:t>
            </a:r>
            <a:r>
              <a:rPr lang="en-US" dirty="0" err="1">
                <a:solidFill>
                  <a:schemeClr val="bg1"/>
                </a:solidFill>
                <a:latin typeface="Calibri"/>
                <a:cs typeface="Calibri"/>
              </a:rPr>
              <a:t>undir</a:t>
            </a:r>
            <a:r>
              <a:rPr lang="en-US" dirty="0">
                <a:solidFill>
                  <a:schemeClr val="bg1"/>
                </a:solidFill>
                <a:latin typeface="Calibri"/>
                <a:cs typeface="Calibri"/>
              </a:rPr>
              <a:t> </a:t>
            </a:r>
            <a:r>
              <a:rPr lang="en-US" dirty="0" err="1">
                <a:solidFill>
                  <a:schemeClr val="bg1"/>
                </a:solidFill>
                <a:latin typeface="Calibri"/>
                <a:cs typeface="Calibri"/>
              </a:rPr>
              <a:t>stjörnunum</a:t>
            </a:r>
            <a:r>
              <a:rPr lang="en-US" dirty="0">
                <a:solidFill>
                  <a:schemeClr val="bg1"/>
                </a:solidFill>
                <a:latin typeface="Calibri"/>
                <a:cs typeface="Calibri"/>
              </a:rPr>
              <a:t> </a:t>
            </a:r>
            <a:r>
              <a:rPr lang="en-US" dirty="0" err="1">
                <a:solidFill>
                  <a:schemeClr val="bg1"/>
                </a:solidFill>
                <a:latin typeface="Calibri"/>
                <a:cs typeface="Calibri"/>
              </a:rPr>
              <a:t>og</a:t>
            </a:r>
            <a:r>
              <a:rPr lang="en-US" dirty="0">
                <a:solidFill>
                  <a:schemeClr val="bg1"/>
                </a:solidFill>
                <a:latin typeface="Calibri"/>
                <a:cs typeface="Calibri"/>
              </a:rPr>
              <a:t> </a:t>
            </a:r>
            <a:r>
              <a:rPr lang="en-US" dirty="0" err="1">
                <a:solidFill>
                  <a:schemeClr val="bg1"/>
                </a:solidFill>
                <a:latin typeface="Calibri"/>
                <a:cs typeface="Calibri"/>
              </a:rPr>
              <a:t>morgunverð</a:t>
            </a:r>
            <a:r>
              <a:rPr lang="en-US" dirty="0">
                <a:solidFill>
                  <a:schemeClr val="bg1"/>
                </a:solidFill>
                <a:latin typeface="Calibri"/>
                <a:cs typeface="Calibri"/>
              </a:rPr>
              <a:t> </a:t>
            </a:r>
            <a:r>
              <a:rPr lang="en-US" dirty="0" err="1">
                <a:solidFill>
                  <a:schemeClr val="bg1"/>
                </a:solidFill>
                <a:latin typeface="Calibri"/>
                <a:cs typeface="Calibri"/>
              </a:rPr>
              <a:t>með</a:t>
            </a:r>
            <a:r>
              <a:rPr lang="en-US" dirty="0">
                <a:solidFill>
                  <a:schemeClr val="bg1"/>
                </a:solidFill>
                <a:latin typeface="Calibri"/>
                <a:cs typeface="Calibri"/>
              </a:rPr>
              <a:t> </a:t>
            </a:r>
            <a:r>
              <a:rPr lang="en-US" dirty="0" err="1">
                <a:solidFill>
                  <a:schemeClr val="bg1"/>
                </a:solidFill>
                <a:latin typeface="Calibri"/>
                <a:cs typeface="Calibri"/>
              </a:rPr>
              <a:t>staðbundnum</a:t>
            </a:r>
            <a:r>
              <a:rPr lang="en-US" dirty="0">
                <a:solidFill>
                  <a:schemeClr val="bg1"/>
                </a:solidFill>
                <a:latin typeface="Calibri"/>
                <a:cs typeface="Calibri"/>
              </a:rPr>
              <a:t> </a:t>
            </a:r>
            <a:r>
              <a:rPr lang="en-US" dirty="0" err="1">
                <a:solidFill>
                  <a:schemeClr val="bg1"/>
                </a:solidFill>
                <a:latin typeface="Calibri"/>
                <a:cs typeface="Calibri"/>
              </a:rPr>
              <a:t>hráefnum</a:t>
            </a:r>
            <a:r>
              <a:rPr lang="en-US" dirty="0">
                <a:solidFill>
                  <a:schemeClr val="bg1"/>
                </a:solidFill>
                <a:latin typeface="Calibri"/>
                <a:cs typeface="Calibri"/>
              </a:rPr>
              <a:t>, </a:t>
            </a:r>
            <a:r>
              <a:rPr lang="en-US" dirty="0" err="1">
                <a:solidFill>
                  <a:schemeClr val="bg1"/>
                </a:solidFill>
                <a:latin typeface="Calibri"/>
                <a:cs typeface="Calibri"/>
              </a:rPr>
              <a:t>sem</a:t>
            </a:r>
            <a:r>
              <a:rPr lang="en-US" dirty="0">
                <a:solidFill>
                  <a:schemeClr val="bg1"/>
                </a:solidFill>
                <a:latin typeface="Calibri"/>
                <a:cs typeface="Calibri"/>
              </a:rPr>
              <a:t> er </a:t>
            </a:r>
            <a:r>
              <a:rPr lang="en-US" dirty="0" err="1">
                <a:solidFill>
                  <a:schemeClr val="bg1"/>
                </a:solidFill>
                <a:latin typeface="Calibri"/>
                <a:cs typeface="Calibri"/>
              </a:rPr>
              <a:t>hægt</a:t>
            </a:r>
            <a:r>
              <a:rPr lang="en-US" dirty="0">
                <a:solidFill>
                  <a:schemeClr val="bg1"/>
                </a:solidFill>
                <a:latin typeface="Calibri"/>
                <a:cs typeface="Calibri"/>
              </a:rPr>
              <a:t> </a:t>
            </a:r>
            <a:r>
              <a:rPr lang="en-US" dirty="0" err="1">
                <a:solidFill>
                  <a:schemeClr val="bg1"/>
                </a:solidFill>
                <a:latin typeface="Calibri"/>
                <a:cs typeface="Calibri"/>
              </a:rPr>
              <a:t>að</a:t>
            </a:r>
            <a:r>
              <a:rPr lang="en-US" dirty="0">
                <a:solidFill>
                  <a:schemeClr val="bg1"/>
                </a:solidFill>
                <a:latin typeface="Calibri"/>
                <a:cs typeface="Calibri"/>
              </a:rPr>
              <a:t> </a:t>
            </a:r>
            <a:r>
              <a:rPr lang="en-US" dirty="0" err="1">
                <a:solidFill>
                  <a:schemeClr val="bg1"/>
                </a:solidFill>
                <a:latin typeface="Calibri"/>
                <a:cs typeface="Calibri"/>
              </a:rPr>
              <a:t>njóta</a:t>
            </a:r>
            <a:r>
              <a:rPr lang="en-US" dirty="0">
                <a:solidFill>
                  <a:schemeClr val="bg1"/>
                </a:solidFill>
                <a:latin typeface="Calibri"/>
                <a:cs typeface="Calibri"/>
              </a:rPr>
              <a:t> </a:t>
            </a:r>
            <a:r>
              <a:rPr lang="en-US" dirty="0" err="1">
                <a:solidFill>
                  <a:schemeClr val="bg1"/>
                </a:solidFill>
                <a:latin typeface="Calibri"/>
                <a:cs typeface="Calibri"/>
              </a:rPr>
              <a:t>beint</a:t>
            </a:r>
            <a:r>
              <a:rPr lang="en-US" dirty="0">
                <a:solidFill>
                  <a:schemeClr val="bg1"/>
                </a:solidFill>
                <a:latin typeface="Calibri"/>
                <a:cs typeface="Calibri"/>
              </a:rPr>
              <a:t> í </a:t>
            </a:r>
            <a:r>
              <a:rPr lang="en-US" dirty="0" err="1">
                <a:solidFill>
                  <a:schemeClr val="bg1"/>
                </a:solidFill>
                <a:latin typeface="Calibri"/>
                <a:cs typeface="Calibri"/>
              </a:rPr>
              <a:t>hvelfingunni</a:t>
            </a:r>
            <a:r>
              <a:rPr lang="en-US" dirty="0">
                <a:solidFill>
                  <a:schemeClr val="bg1"/>
                </a:solidFill>
                <a:latin typeface="Calibri"/>
                <a:cs typeface="Calibri"/>
              </a:rPr>
              <a:t>. </a:t>
            </a:r>
            <a:r>
              <a:rPr lang="en-US" dirty="0" err="1">
                <a:solidFill>
                  <a:schemeClr val="bg1"/>
                </a:solidFill>
                <a:latin typeface="Calibri"/>
                <a:cs typeface="Calibri"/>
              </a:rPr>
              <a:t>Þó</a:t>
            </a:r>
            <a:r>
              <a:rPr lang="en-US" dirty="0">
                <a:solidFill>
                  <a:schemeClr val="bg1"/>
                </a:solidFill>
                <a:latin typeface="Calibri"/>
                <a:cs typeface="Calibri"/>
              </a:rPr>
              <a:t> </a:t>
            </a:r>
            <a:r>
              <a:rPr lang="en-US" dirty="0" err="1">
                <a:solidFill>
                  <a:schemeClr val="bg1"/>
                </a:solidFill>
                <a:latin typeface="Calibri"/>
                <a:cs typeface="Calibri"/>
              </a:rPr>
              <a:t>að</a:t>
            </a:r>
            <a:r>
              <a:rPr lang="en-US" dirty="0">
                <a:solidFill>
                  <a:schemeClr val="bg1"/>
                </a:solidFill>
                <a:latin typeface="Calibri"/>
                <a:cs typeface="Calibri"/>
              </a:rPr>
              <a:t> </a:t>
            </a:r>
            <a:r>
              <a:rPr lang="en-US" dirty="0" err="1">
                <a:solidFill>
                  <a:schemeClr val="bg1"/>
                </a:solidFill>
                <a:latin typeface="Calibri"/>
                <a:cs typeface="Calibri"/>
              </a:rPr>
              <a:t>þú</a:t>
            </a:r>
            <a:r>
              <a:rPr lang="en-US" dirty="0">
                <a:solidFill>
                  <a:schemeClr val="bg1"/>
                </a:solidFill>
                <a:latin typeface="Calibri"/>
                <a:cs typeface="Calibri"/>
              </a:rPr>
              <a:t> </a:t>
            </a:r>
            <a:r>
              <a:rPr lang="en-US" dirty="0" err="1">
                <a:solidFill>
                  <a:schemeClr val="bg1"/>
                </a:solidFill>
                <a:latin typeface="Calibri"/>
                <a:cs typeface="Calibri"/>
              </a:rPr>
              <a:t>sért</a:t>
            </a:r>
            <a:r>
              <a:rPr lang="en-US" dirty="0">
                <a:solidFill>
                  <a:schemeClr val="bg1"/>
                </a:solidFill>
                <a:latin typeface="Calibri"/>
                <a:cs typeface="Calibri"/>
              </a:rPr>
              <a:t> </a:t>
            </a:r>
            <a:r>
              <a:rPr lang="en-US" dirty="0" err="1">
                <a:solidFill>
                  <a:schemeClr val="bg1"/>
                </a:solidFill>
                <a:latin typeface="Calibri"/>
                <a:cs typeface="Calibri"/>
              </a:rPr>
              <a:t>úti</a:t>
            </a:r>
            <a:r>
              <a:rPr lang="en-US" dirty="0">
                <a:solidFill>
                  <a:schemeClr val="bg1"/>
                </a:solidFill>
                <a:latin typeface="Calibri"/>
                <a:cs typeface="Calibri"/>
              </a:rPr>
              <a:t> í </a:t>
            </a:r>
            <a:r>
              <a:rPr lang="en-US" dirty="0" err="1">
                <a:solidFill>
                  <a:schemeClr val="bg1"/>
                </a:solidFill>
                <a:latin typeface="Calibri"/>
                <a:cs typeface="Calibri"/>
              </a:rPr>
              <a:t>náttúrunni</a:t>
            </a:r>
            <a:r>
              <a:rPr lang="en-US" dirty="0">
                <a:solidFill>
                  <a:schemeClr val="bg1"/>
                </a:solidFill>
                <a:latin typeface="Calibri"/>
                <a:cs typeface="Calibri"/>
              </a:rPr>
              <a:t> er </a:t>
            </a:r>
            <a:r>
              <a:rPr lang="en-US" dirty="0" err="1">
                <a:solidFill>
                  <a:schemeClr val="bg1"/>
                </a:solidFill>
                <a:latin typeface="Calibri"/>
                <a:cs typeface="Calibri"/>
              </a:rPr>
              <a:t>öryggisútbúnaður</a:t>
            </a:r>
            <a:r>
              <a:rPr lang="en-US" dirty="0">
                <a:solidFill>
                  <a:schemeClr val="bg1"/>
                </a:solidFill>
                <a:latin typeface="Calibri"/>
                <a:cs typeface="Calibri"/>
              </a:rPr>
              <a:t> </a:t>
            </a:r>
            <a:r>
              <a:rPr lang="en-US" dirty="0" err="1">
                <a:solidFill>
                  <a:schemeClr val="bg1"/>
                </a:solidFill>
                <a:latin typeface="Calibri"/>
                <a:cs typeface="Calibri"/>
              </a:rPr>
              <a:t>veittur</a:t>
            </a:r>
            <a:r>
              <a:rPr lang="en-US" dirty="0">
                <a:solidFill>
                  <a:schemeClr val="bg1"/>
                </a:solidFill>
                <a:latin typeface="Calibri"/>
                <a:cs typeface="Calibri"/>
              </a:rPr>
              <a:t> </a:t>
            </a:r>
            <a:r>
              <a:rPr lang="en-US" dirty="0" err="1">
                <a:solidFill>
                  <a:schemeClr val="bg1"/>
                </a:solidFill>
                <a:latin typeface="Calibri"/>
                <a:cs typeface="Calibri"/>
              </a:rPr>
              <a:t>til</a:t>
            </a:r>
            <a:r>
              <a:rPr lang="en-US" dirty="0">
                <a:solidFill>
                  <a:schemeClr val="bg1"/>
                </a:solidFill>
                <a:latin typeface="Calibri"/>
                <a:cs typeface="Calibri"/>
              </a:rPr>
              <a:t> </a:t>
            </a:r>
            <a:r>
              <a:rPr lang="en-US" dirty="0" err="1">
                <a:solidFill>
                  <a:schemeClr val="bg1"/>
                </a:solidFill>
                <a:latin typeface="Calibri"/>
                <a:cs typeface="Calibri"/>
              </a:rPr>
              <a:t>öryggis</a:t>
            </a:r>
            <a:r>
              <a:rPr lang="en-US" dirty="0">
                <a:solidFill>
                  <a:schemeClr val="bg1"/>
                </a:solidFill>
                <a:latin typeface="Calibri"/>
                <a:cs typeface="Calibri"/>
              </a:rPr>
              <a:t> </a:t>
            </a:r>
            <a:r>
              <a:rPr lang="en-US" dirty="0" err="1">
                <a:solidFill>
                  <a:schemeClr val="bg1"/>
                </a:solidFill>
                <a:latin typeface="Calibri"/>
                <a:cs typeface="Calibri"/>
              </a:rPr>
              <a:t>þíns</a:t>
            </a:r>
            <a:r>
              <a:rPr lang="en-US" dirty="0">
                <a:solidFill>
                  <a:schemeClr val="bg1"/>
                </a:solidFill>
                <a:latin typeface="Calibri"/>
                <a:cs typeface="Calibri"/>
              </a:rPr>
              <a:t> </a:t>
            </a:r>
            <a:r>
              <a:rPr lang="en-US" dirty="0" err="1">
                <a:solidFill>
                  <a:schemeClr val="bg1"/>
                </a:solidFill>
                <a:latin typeface="Calibri"/>
                <a:cs typeface="Calibri"/>
              </a:rPr>
              <a:t>og</a:t>
            </a:r>
            <a:r>
              <a:rPr lang="en-US" dirty="0">
                <a:solidFill>
                  <a:schemeClr val="bg1"/>
                </a:solidFill>
                <a:latin typeface="Calibri"/>
                <a:cs typeface="Calibri"/>
              </a:rPr>
              <a:t> </a:t>
            </a:r>
            <a:r>
              <a:rPr lang="en-US" dirty="0" err="1">
                <a:solidFill>
                  <a:schemeClr val="bg1"/>
                </a:solidFill>
                <a:latin typeface="Calibri"/>
                <a:cs typeface="Calibri"/>
              </a:rPr>
              <a:t>rúmin</a:t>
            </a:r>
            <a:r>
              <a:rPr lang="en-US" dirty="0">
                <a:solidFill>
                  <a:schemeClr val="bg1"/>
                </a:solidFill>
                <a:latin typeface="Calibri"/>
                <a:cs typeface="Calibri"/>
              </a:rPr>
              <a:t> </a:t>
            </a:r>
            <a:r>
              <a:rPr lang="en-US" dirty="0" err="1">
                <a:solidFill>
                  <a:schemeClr val="bg1"/>
                </a:solidFill>
                <a:latin typeface="Calibri"/>
                <a:cs typeface="Calibri"/>
              </a:rPr>
              <a:t>eru</a:t>
            </a:r>
            <a:r>
              <a:rPr lang="en-US" dirty="0">
                <a:solidFill>
                  <a:schemeClr val="bg1"/>
                </a:solidFill>
                <a:latin typeface="Calibri"/>
                <a:cs typeface="Calibri"/>
              </a:rPr>
              <a:t> </a:t>
            </a:r>
            <a:r>
              <a:rPr lang="en-US" dirty="0" err="1">
                <a:solidFill>
                  <a:schemeClr val="bg1"/>
                </a:solidFill>
                <a:latin typeface="Calibri"/>
                <a:cs typeface="Calibri"/>
              </a:rPr>
              <a:t>skordýraheld</a:t>
            </a:r>
            <a:r>
              <a:rPr lang="en-US" dirty="0">
                <a:solidFill>
                  <a:schemeClr val="bg1"/>
                </a:solidFill>
                <a:latin typeface="Calibri"/>
                <a:cs typeface="Calibri"/>
              </a:rPr>
              <a:t>. </a:t>
            </a:r>
            <a:r>
              <a:rPr lang="en-US" dirty="0" err="1">
                <a:solidFill>
                  <a:schemeClr val="bg1"/>
                </a:solidFill>
                <a:latin typeface="Calibri"/>
                <a:cs typeface="Calibri"/>
              </a:rPr>
              <a:t>Hentar</a:t>
            </a:r>
            <a:r>
              <a:rPr lang="en-US" dirty="0">
                <a:solidFill>
                  <a:schemeClr val="bg1"/>
                </a:solidFill>
                <a:latin typeface="Calibri"/>
                <a:cs typeface="Calibri"/>
              </a:rPr>
              <a:t> </a:t>
            </a:r>
            <a:r>
              <a:rPr lang="en-US" dirty="0" err="1">
                <a:solidFill>
                  <a:schemeClr val="bg1"/>
                </a:solidFill>
                <a:latin typeface="Calibri"/>
                <a:cs typeface="Calibri"/>
              </a:rPr>
              <a:t>parum</a:t>
            </a:r>
            <a:r>
              <a:rPr lang="en-US" dirty="0">
                <a:solidFill>
                  <a:schemeClr val="bg1"/>
                </a:solidFill>
                <a:latin typeface="Calibri"/>
                <a:cs typeface="Calibri"/>
              </a:rPr>
              <a:t>, </a:t>
            </a:r>
            <a:r>
              <a:rPr lang="en-US" dirty="0" err="1">
                <a:solidFill>
                  <a:schemeClr val="bg1"/>
                </a:solidFill>
                <a:latin typeface="Calibri"/>
                <a:cs typeface="Calibri"/>
              </a:rPr>
              <a:t>fjölskyldum</a:t>
            </a:r>
            <a:r>
              <a:rPr lang="en-US" dirty="0">
                <a:solidFill>
                  <a:schemeClr val="bg1"/>
                </a:solidFill>
                <a:latin typeface="Calibri"/>
                <a:cs typeface="Calibri"/>
              </a:rPr>
              <a:t> </a:t>
            </a:r>
            <a:r>
              <a:rPr lang="en-US" dirty="0" err="1">
                <a:solidFill>
                  <a:schemeClr val="bg1"/>
                </a:solidFill>
                <a:latin typeface="Calibri"/>
                <a:cs typeface="Calibri"/>
              </a:rPr>
              <a:t>og</a:t>
            </a:r>
            <a:r>
              <a:rPr lang="en-US" dirty="0">
                <a:solidFill>
                  <a:schemeClr val="bg1"/>
                </a:solidFill>
                <a:latin typeface="Calibri"/>
                <a:cs typeface="Calibri"/>
              </a:rPr>
              <a:t> </a:t>
            </a:r>
            <a:r>
              <a:rPr lang="en-US" dirty="0" err="1">
                <a:solidFill>
                  <a:schemeClr val="bg1"/>
                </a:solidFill>
                <a:latin typeface="Calibri"/>
                <a:cs typeface="Calibri"/>
              </a:rPr>
              <a:t>litlum</a:t>
            </a:r>
            <a:r>
              <a:rPr lang="en-US" dirty="0">
                <a:solidFill>
                  <a:schemeClr val="bg1"/>
                </a:solidFill>
                <a:latin typeface="Calibri"/>
                <a:cs typeface="Calibri"/>
              </a:rPr>
              <a:t> </a:t>
            </a:r>
            <a:r>
              <a:rPr lang="en-US" dirty="0" err="1">
                <a:solidFill>
                  <a:schemeClr val="bg1"/>
                </a:solidFill>
                <a:latin typeface="Calibri"/>
                <a:cs typeface="Calibri"/>
              </a:rPr>
              <a:t>vinahópum</a:t>
            </a:r>
            <a:r>
              <a:rPr lang="en-US" dirty="0">
                <a:solidFill>
                  <a:schemeClr val="bg1"/>
                </a:solidFill>
                <a:latin typeface="Calibri"/>
                <a:cs typeface="Calibri"/>
              </a:rPr>
              <a:t>, </a:t>
            </a:r>
            <a:r>
              <a:rPr lang="en-US" dirty="0" err="1">
                <a:solidFill>
                  <a:schemeClr val="bg1"/>
                </a:solidFill>
                <a:latin typeface="Calibri"/>
                <a:cs typeface="Calibri"/>
              </a:rPr>
              <a:t>sem</a:t>
            </a:r>
            <a:r>
              <a:rPr lang="en-US" dirty="0">
                <a:solidFill>
                  <a:schemeClr val="bg1"/>
                </a:solidFill>
                <a:latin typeface="Calibri"/>
                <a:cs typeface="Calibri"/>
              </a:rPr>
              <a:t> </a:t>
            </a:r>
            <a:r>
              <a:rPr lang="en-US" dirty="0" err="1">
                <a:solidFill>
                  <a:schemeClr val="bg1"/>
                </a:solidFill>
                <a:latin typeface="Calibri"/>
                <a:cs typeface="Calibri"/>
              </a:rPr>
              <a:t>gerir</a:t>
            </a:r>
            <a:r>
              <a:rPr lang="en-US" dirty="0">
                <a:solidFill>
                  <a:schemeClr val="bg1"/>
                </a:solidFill>
                <a:latin typeface="Calibri"/>
                <a:cs typeface="Calibri"/>
              </a:rPr>
              <a:t> </a:t>
            </a:r>
            <a:r>
              <a:rPr lang="en-US" dirty="0" err="1">
                <a:solidFill>
                  <a:schemeClr val="bg1"/>
                </a:solidFill>
                <a:latin typeface="Calibri"/>
                <a:cs typeface="Calibri"/>
              </a:rPr>
              <a:t>þér</a:t>
            </a:r>
            <a:r>
              <a:rPr lang="en-US" dirty="0">
                <a:solidFill>
                  <a:schemeClr val="bg1"/>
                </a:solidFill>
                <a:latin typeface="Calibri"/>
                <a:cs typeface="Calibri"/>
              </a:rPr>
              <a:t> </a:t>
            </a:r>
            <a:r>
              <a:rPr lang="en-US" dirty="0" err="1">
                <a:solidFill>
                  <a:schemeClr val="bg1"/>
                </a:solidFill>
                <a:latin typeface="Calibri"/>
                <a:cs typeface="Calibri"/>
              </a:rPr>
              <a:t>kleift</a:t>
            </a:r>
            <a:r>
              <a:rPr lang="en-US" dirty="0">
                <a:solidFill>
                  <a:schemeClr val="bg1"/>
                </a:solidFill>
                <a:latin typeface="Calibri"/>
                <a:cs typeface="Calibri"/>
              </a:rPr>
              <a:t> </a:t>
            </a:r>
            <a:r>
              <a:rPr lang="en-US" dirty="0" err="1">
                <a:solidFill>
                  <a:schemeClr val="bg1"/>
                </a:solidFill>
                <a:latin typeface="Calibri"/>
                <a:cs typeface="Calibri"/>
              </a:rPr>
              <a:t>að</a:t>
            </a:r>
            <a:r>
              <a:rPr lang="en-US" dirty="0">
                <a:solidFill>
                  <a:schemeClr val="bg1"/>
                </a:solidFill>
                <a:latin typeface="Calibri"/>
                <a:cs typeface="Calibri"/>
              </a:rPr>
              <a:t> </a:t>
            </a:r>
            <a:r>
              <a:rPr lang="en-US" dirty="0" err="1">
                <a:solidFill>
                  <a:schemeClr val="bg1"/>
                </a:solidFill>
                <a:latin typeface="Calibri"/>
                <a:cs typeface="Calibri"/>
              </a:rPr>
              <a:t>deila</a:t>
            </a:r>
            <a:r>
              <a:rPr lang="en-US" dirty="0">
                <a:solidFill>
                  <a:schemeClr val="bg1"/>
                </a:solidFill>
                <a:latin typeface="Calibri"/>
                <a:cs typeface="Calibri"/>
              </a:rPr>
              <a:t> </a:t>
            </a:r>
            <a:r>
              <a:rPr lang="en-US" dirty="0" err="1">
                <a:solidFill>
                  <a:schemeClr val="bg1"/>
                </a:solidFill>
                <a:latin typeface="Calibri"/>
                <a:cs typeface="Calibri"/>
              </a:rPr>
              <a:t>þessari</a:t>
            </a:r>
            <a:r>
              <a:rPr lang="en-US" dirty="0">
                <a:solidFill>
                  <a:schemeClr val="bg1"/>
                </a:solidFill>
                <a:latin typeface="Calibri"/>
                <a:cs typeface="Calibri"/>
              </a:rPr>
              <a:t> </a:t>
            </a:r>
            <a:r>
              <a:rPr lang="en-US" dirty="0" err="1">
                <a:solidFill>
                  <a:schemeClr val="bg1"/>
                </a:solidFill>
                <a:latin typeface="Calibri"/>
                <a:cs typeface="Calibri"/>
              </a:rPr>
              <a:t>sérstöku</a:t>
            </a:r>
            <a:r>
              <a:rPr lang="en-US" dirty="0">
                <a:solidFill>
                  <a:schemeClr val="bg1"/>
                </a:solidFill>
                <a:latin typeface="Calibri"/>
                <a:cs typeface="Calibri"/>
              </a:rPr>
              <a:t> </a:t>
            </a:r>
            <a:r>
              <a:rPr lang="en-US" dirty="0" err="1">
                <a:solidFill>
                  <a:schemeClr val="bg1"/>
                </a:solidFill>
                <a:latin typeface="Calibri"/>
                <a:cs typeface="Calibri"/>
              </a:rPr>
              <a:t>upplifun</a:t>
            </a:r>
            <a:r>
              <a:rPr lang="en-US" dirty="0">
                <a:solidFill>
                  <a:schemeClr val="bg1"/>
                </a:solidFill>
                <a:latin typeface="Calibri"/>
                <a:cs typeface="Calibri"/>
              </a:rPr>
              <a:t> </a:t>
            </a:r>
            <a:r>
              <a:rPr lang="en-US" dirty="0" err="1">
                <a:solidFill>
                  <a:schemeClr val="bg1"/>
                </a:solidFill>
                <a:latin typeface="Calibri"/>
                <a:cs typeface="Calibri"/>
              </a:rPr>
              <a:t>með</a:t>
            </a:r>
            <a:r>
              <a:rPr lang="en-US" dirty="0">
                <a:solidFill>
                  <a:schemeClr val="bg1"/>
                </a:solidFill>
                <a:latin typeface="Calibri"/>
                <a:cs typeface="Calibri"/>
              </a:rPr>
              <a:t> </a:t>
            </a:r>
            <a:r>
              <a:rPr lang="en-US" dirty="0" err="1">
                <a:solidFill>
                  <a:schemeClr val="bg1"/>
                </a:solidFill>
                <a:latin typeface="Calibri"/>
                <a:cs typeface="Calibri"/>
              </a:rPr>
              <a:t>ástvinum</a:t>
            </a:r>
            <a:r>
              <a:rPr lang="en-US" dirty="0">
                <a:solidFill>
                  <a:schemeClr val="bg1"/>
                </a:solidFill>
                <a:latin typeface="Calibri"/>
                <a:cs typeface="Calibri"/>
              </a:rPr>
              <a:t> </a:t>
            </a:r>
            <a:r>
              <a:rPr lang="en-US" dirty="0" err="1">
                <a:solidFill>
                  <a:schemeClr val="bg1"/>
                </a:solidFill>
                <a:latin typeface="Calibri"/>
                <a:cs typeface="Calibri"/>
              </a:rPr>
              <a:t>þínum</a:t>
            </a:r>
            <a:r>
              <a:rPr lang="en-US" dirty="0">
                <a:solidFill>
                  <a:schemeClr val="bg1"/>
                </a:solidFill>
                <a:latin typeface="Calibri"/>
                <a:cs typeface="Calibri"/>
              </a:rPr>
              <a:t>.</a:t>
            </a:r>
            <a:endParaRPr lang="en-US" dirty="0">
              <a:solidFill>
                <a:schemeClr val="bg1"/>
              </a:solidFill>
            </a:endParaRPr>
          </a:p>
          <a:p>
            <a:pPr algn="l">
              <a:lnSpc>
                <a:spcPct val="100000"/>
              </a:lnSpc>
            </a:pPr>
            <a:endParaRPr lang="en-US" dirty="0">
              <a:solidFill>
                <a:schemeClr val="bg1"/>
              </a:solidFill>
            </a:endParaRPr>
          </a:p>
        </p:txBody>
      </p:sp>
      <p:sp>
        <p:nvSpPr>
          <p:cNvPr id="2" name="Text Placeholder 1">
            <a:extLst>
              <a:ext uri="{FF2B5EF4-FFF2-40B4-BE49-F238E27FC236}">
                <a16:creationId xmlns:a16="http://schemas.microsoft.com/office/drawing/2014/main" id="{A30DF952-F5AD-B1C1-D126-585FBBFE4AFF}"/>
              </a:ext>
            </a:extLst>
          </p:cNvPr>
          <p:cNvSpPr>
            <a:spLocks noGrp="1"/>
          </p:cNvSpPr>
          <p:nvPr>
            <p:ph type="body" sz="quarter" idx="35"/>
          </p:nvPr>
        </p:nvSpPr>
        <p:spPr>
          <a:xfrm>
            <a:off x="294777" y="5453856"/>
            <a:ext cx="3206079" cy="1049221"/>
          </a:xfrm>
        </p:spPr>
        <p:txBody>
          <a:bodyPr/>
          <a:lstStyle/>
          <a:p>
            <a:r>
              <a:rPr lang="en-US" sz="4400" b="1" dirty="0"/>
              <a:t>SLÓVENÍA</a:t>
            </a:r>
          </a:p>
        </p:txBody>
      </p:sp>
      <p:sp>
        <p:nvSpPr>
          <p:cNvPr id="3" name="Text Placeholder 2">
            <a:extLst>
              <a:ext uri="{FF2B5EF4-FFF2-40B4-BE49-F238E27FC236}">
                <a16:creationId xmlns:a16="http://schemas.microsoft.com/office/drawing/2014/main" id="{394CF703-98AA-B1FD-9714-6586CFC644D8}"/>
              </a:ext>
            </a:extLst>
          </p:cNvPr>
          <p:cNvSpPr>
            <a:spLocks noGrp="1"/>
          </p:cNvSpPr>
          <p:nvPr>
            <p:ph type="body" sz="quarter" idx="36"/>
          </p:nvPr>
        </p:nvSpPr>
        <p:spPr>
          <a:xfrm>
            <a:off x="294776" y="4779704"/>
            <a:ext cx="3828649" cy="465156"/>
          </a:xfrm>
        </p:spPr>
        <p:txBody>
          <a:bodyPr/>
          <a:lstStyle/>
          <a:p>
            <a:r>
              <a:rPr lang="en-US" sz="3100" b="0" cap="all" dirty="0" err="1"/>
              <a:t>SjálfbærNI</a:t>
            </a:r>
            <a:r>
              <a:rPr lang="en-US" sz="3100" b="0" cap="all" dirty="0"/>
              <a:t> LÍKAN</a:t>
            </a:r>
          </a:p>
        </p:txBody>
      </p:sp>
      <p:sp>
        <p:nvSpPr>
          <p:cNvPr id="16" name="Slide Number Placeholder 15">
            <a:extLst>
              <a:ext uri="{FF2B5EF4-FFF2-40B4-BE49-F238E27FC236}">
                <a16:creationId xmlns:a16="http://schemas.microsoft.com/office/drawing/2014/main" id="{C77AFCAA-31CF-37E7-4C3A-9D2E3355F8D8}"/>
              </a:ext>
            </a:extLst>
          </p:cNvPr>
          <p:cNvSpPr>
            <a:spLocks noGrp="1"/>
          </p:cNvSpPr>
          <p:nvPr>
            <p:ph type="sldNum" sz="quarter" idx="4"/>
          </p:nvPr>
        </p:nvSpPr>
        <p:spPr/>
        <p:txBody>
          <a:bodyPr/>
          <a:lstStyle/>
          <a:p>
            <a:fld id="{9C527BFA-2C0E-4CEC-B6A5-913A56FEF4B4}" type="slidenum">
              <a:rPr lang="fr-CA" smtClean="0"/>
              <a:t>89</a:t>
            </a:fld>
            <a:endParaRPr lang="fr-CA"/>
          </a:p>
        </p:txBody>
      </p:sp>
      <p:sp>
        <p:nvSpPr>
          <p:cNvPr id="4" name="Text Placeholder 3">
            <a:extLst>
              <a:ext uri="{FF2B5EF4-FFF2-40B4-BE49-F238E27FC236}">
                <a16:creationId xmlns:a16="http://schemas.microsoft.com/office/drawing/2014/main" id="{B22E8D0D-116A-B30F-DEC8-37B18889B668}"/>
              </a:ext>
            </a:extLst>
          </p:cNvPr>
          <p:cNvSpPr>
            <a:spLocks noGrp="1"/>
          </p:cNvSpPr>
          <p:nvPr>
            <p:ph type="body" sz="quarter" idx="65"/>
          </p:nvPr>
        </p:nvSpPr>
        <p:spPr>
          <a:xfrm>
            <a:off x="301268" y="-7207"/>
            <a:ext cx="2652453" cy="671827"/>
          </a:xfrm>
        </p:spPr>
        <p:txBody>
          <a:bodyPr/>
          <a:lstStyle/>
          <a:p>
            <a:r>
              <a:rPr lang="en-GB">
                <a:latin typeface="Calibri"/>
                <a:cs typeface="Calibri"/>
              </a:rPr>
              <a:t>Ljósmynd: </a:t>
            </a:r>
            <a:r>
              <a:rPr lang="en-GB" err="1">
                <a:latin typeface="Calibri"/>
                <a:cs typeface="Calibri"/>
              </a:rPr>
              <a:t>Bohinj </a:t>
            </a:r>
            <a:r>
              <a:rPr lang="en-GB">
                <a:latin typeface="Calibri"/>
                <a:cs typeface="Calibri"/>
              </a:rPr>
              <a:t>Eco hotel****, Slóvenía</a:t>
            </a:r>
            <a:endParaRPr lang="en-GB"/>
          </a:p>
        </p:txBody>
      </p:sp>
      <p:sp>
        <p:nvSpPr>
          <p:cNvPr id="10" name="Text Placeholder 2">
            <a:extLst>
              <a:ext uri="{FF2B5EF4-FFF2-40B4-BE49-F238E27FC236}">
                <a16:creationId xmlns:a16="http://schemas.microsoft.com/office/drawing/2014/main" id="{C00175C1-ED46-21FA-5004-958396F99850}"/>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err="1">
                <a:latin typeface="Aharoni" panose="02010803020104030203" pitchFamily="2" charset="-79"/>
                <a:cs typeface="Aharoni" panose="02010803020104030203" pitchFamily="2" charset="-79"/>
              </a:rPr>
              <a:t>Dæmi</a:t>
            </a:r>
            <a:endParaRPr lang="en-US" b="0" dirty="0">
              <a:latin typeface="Aharoni" panose="02010803020104030203" pitchFamily="2" charset="-79"/>
              <a:cs typeface="Aharoni" panose="02010803020104030203" pitchFamily="2" charset="-79"/>
            </a:endParaRPr>
          </a:p>
        </p:txBody>
      </p:sp>
      <p:sp>
        <p:nvSpPr>
          <p:cNvPr id="25" name="TextBox 24">
            <a:extLst>
              <a:ext uri="{FF2B5EF4-FFF2-40B4-BE49-F238E27FC236}">
                <a16:creationId xmlns:a16="http://schemas.microsoft.com/office/drawing/2014/main" id="{293C0FC7-71C7-193B-4E62-02256133E920}"/>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pic>
        <p:nvPicPr>
          <p:cNvPr id="8" name="Picture Placeholder 7" descr="Slika, ki vsebuje besede drevo, na prostem, mreža proti komarjem, ponjava&#10;&#10;Opis je samodejno ustvarjen">
            <a:extLst>
              <a:ext uri="{FF2B5EF4-FFF2-40B4-BE49-F238E27FC236}">
                <a16:creationId xmlns:a16="http://schemas.microsoft.com/office/drawing/2014/main" id="{23639989-BCDD-408A-986A-9AD41B395D97}"/>
              </a:ext>
            </a:extLst>
          </p:cNvPr>
          <p:cNvPicPr>
            <a:picLocks noGrp="1" noChangeAspect="1"/>
          </p:cNvPicPr>
          <p:nvPr>
            <p:ph type="pic" sz="quarter" idx="34"/>
          </p:nvPr>
        </p:nvPicPr>
        <p:blipFill>
          <a:blip r:embed="rId4">
            <a:extLst>
              <a:ext uri="{28A0092B-C50C-407E-A947-70E740481C1C}">
                <a14:useLocalDpi xmlns:a14="http://schemas.microsoft.com/office/drawing/2010/main" val="0"/>
              </a:ext>
            </a:extLst>
          </a:blip>
          <a:srcRect/>
          <a:stretch>
            <a:fillRect/>
          </a:stretch>
        </p:blipFill>
        <p:spPr>
          <a:xfrm>
            <a:off x="0" y="296564"/>
            <a:ext cx="7001712" cy="4003099"/>
          </a:xfrm>
        </p:spPr>
      </p:pic>
      <p:pic>
        <p:nvPicPr>
          <p:cNvPr id="6" name="Graphic 9" descr="Badge 5 with solid fill">
            <a:extLst>
              <a:ext uri="{FF2B5EF4-FFF2-40B4-BE49-F238E27FC236}">
                <a16:creationId xmlns:a16="http://schemas.microsoft.com/office/drawing/2014/main" id="{1DE693DA-0F1A-98B6-6773-3D544A47DF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69939" y="4777745"/>
            <a:ext cx="1440000" cy="1440000"/>
          </a:xfrm>
          <a:prstGeom prst="rect">
            <a:avLst/>
          </a:prstGeom>
        </p:spPr>
      </p:pic>
    </p:spTree>
    <p:extLst>
      <p:ext uri="{BB962C8B-B14F-4D97-AF65-F5344CB8AC3E}">
        <p14:creationId xmlns:p14="http://schemas.microsoft.com/office/powerpoint/2010/main" val="2940147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D6EAA87-C127-A53D-3107-9E883B190618}"/>
              </a:ext>
            </a:extLst>
          </p:cNvPr>
          <p:cNvSpPr>
            <a:spLocks noGrp="1"/>
          </p:cNvSpPr>
          <p:nvPr>
            <p:ph type="sldNum" sz="quarter" idx="4294967295"/>
          </p:nvPr>
        </p:nvSpPr>
        <p:spPr>
          <a:xfrm>
            <a:off x="7302500" y="10498138"/>
            <a:ext cx="473075" cy="312737"/>
          </a:xfrm>
        </p:spPr>
        <p:txBody>
          <a:bodyPr/>
          <a:lstStyle/>
          <a:p>
            <a:fld id="{9C527BFA-2C0E-4CEC-B6A5-913A56FEF4B4}" type="slidenum">
              <a:rPr lang="fr-CA" smtClean="0"/>
              <a:t>9</a:t>
            </a:fld>
            <a:endParaRPr lang="fr-CA"/>
          </a:p>
        </p:txBody>
      </p:sp>
      <p:sp>
        <p:nvSpPr>
          <p:cNvPr id="13" name="Text Placeholder 29">
            <a:extLst>
              <a:ext uri="{FF2B5EF4-FFF2-40B4-BE49-F238E27FC236}">
                <a16:creationId xmlns:a16="http://schemas.microsoft.com/office/drawing/2014/main" id="{F798AD0A-93F9-BFCE-A7BE-0EB3D0E951B3}"/>
              </a:ext>
            </a:extLst>
          </p:cNvPr>
          <p:cNvSpPr>
            <a:spLocks noGrp="1"/>
          </p:cNvSpPr>
          <p:nvPr>
            <p:ph type="body" sz="quarter" idx="32"/>
          </p:nvPr>
        </p:nvSpPr>
        <p:spPr>
          <a:xfrm>
            <a:off x="617152" y="3362462"/>
            <a:ext cx="6541269" cy="5494217"/>
          </a:xfrm>
        </p:spPr>
        <p:txBody>
          <a:bodyPr numCol="1"/>
          <a:lstStyle/>
          <a:p>
            <a:pPr>
              <a:lnSpc>
                <a:spcPct val="100000"/>
              </a:lnSpc>
            </a:pPr>
            <a:r>
              <a:rPr lang="en-US">
                <a:latin typeface="Calibri"/>
                <a:cs typeface="Calibri"/>
              </a:rPr>
              <a:t>Ímyndaðu þér Evrópu þar sem ferðalangar geta valið úr ótrúlegu úrvali einstaka gististaða, allt frá endurhannaðri sveitabæjum í afskekktum þorpum til sólarorku-knúinna tréhúsa og endurnýtta sögulegra bygginga. Epic Stays snýst ekki bara um svefnstaði; það snýst um að skapa nýjar, spennandi og bættar upplifanir sem fagna staðbundnum menningu, sjálfbærni og nýsköpun í gestamennsku.</a:t>
            </a:r>
          </a:p>
          <a:p>
            <a:pPr>
              <a:lnSpc>
                <a:spcPct val="100000"/>
              </a:lnSpc>
            </a:pPr>
            <a:endParaRPr lang="en-US"/>
          </a:p>
          <a:p>
            <a:pPr>
              <a:lnSpc>
                <a:spcPct val="100000"/>
              </a:lnSpc>
            </a:pPr>
            <a:r>
              <a:rPr lang="en-US">
                <a:latin typeface="Calibri"/>
                <a:cs typeface="Calibri"/>
              </a:rPr>
              <a:t>Epic Stays vísar til óhefðbundinna gistimöguleika í ferðaþjónustu sem bjóða upp á einstakar og oft </a:t>
            </a:r>
            <a:r>
              <a:rPr lang="en-US" err="1">
                <a:latin typeface="Calibri"/>
                <a:cs typeface="Calibri"/>
              </a:rPr>
              <a:t>sérsniðnar </a:t>
            </a:r>
            <a:r>
              <a:rPr lang="en-US">
                <a:latin typeface="Calibri"/>
                <a:cs typeface="Calibri"/>
              </a:rPr>
              <a:t>upplifanir sem eru ólíkar hefðbundnum hótelum eða dvalarstöðum. Slík gistirými geta falið í sér umhverfisvæn skálahús, gistingu með morgunverði, búgarðsdvöl, sumarhúsaleigu, hótel fyrir unga ferðalanga og smáhótel. Þessi núverandi samantekt er fylgiskjal verkefnisins, sem einnig inniheldur VET-námskeið, rannsóknarskýrslu, vefsíðu og fjölda miðlunarviðburða sem boðið verður upp á víðsvegar um Ísland, Niðurlönd, Ítalíu, Slóveníu og Írland á árunum 2024 og 2025. Fyrir frekari upplýsingar um verkefnið, vinsamlegast heimsækið</a:t>
            </a:r>
            <a:r>
              <a:rPr lang="en-US">
                <a:latin typeface="Calibri"/>
                <a:cs typeface="Calibri"/>
                <a:hlinkClick r:id="rId2">
                  <a:extLst>
                    <a:ext uri="{A12FA001-AC4F-418D-AE19-62706E023703}">
                      <ahyp:hlinkClr xmlns:ahyp="http://schemas.microsoft.com/office/drawing/2018/hyperlinkcolor" val="tx"/>
                    </a:ext>
                  </a:extLst>
                </a:hlinkClick>
              </a:rPr>
              <a:t> https://epicstays.eu/</a:t>
            </a:r>
            <a:r>
              <a:rPr lang="en-US">
                <a:latin typeface="Calibri"/>
                <a:cs typeface="Calibri"/>
              </a:rPr>
              <a:t> </a:t>
            </a:r>
          </a:p>
          <a:p>
            <a:pPr>
              <a:lnSpc>
                <a:spcPct val="100000"/>
              </a:lnSpc>
            </a:pPr>
            <a:endParaRPr lang="en-US"/>
          </a:p>
          <a:p>
            <a:pPr>
              <a:lnSpc>
                <a:spcPct val="100000"/>
              </a:lnSpc>
            </a:pPr>
            <a:r>
              <a:rPr lang="en-US">
                <a:latin typeface="Calibri"/>
                <a:cs typeface="Calibri"/>
              </a:rPr>
              <a:t>Gistingar Epic Stays </a:t>
            </a:r>
            <a:r>
              <a:rPr lang="en-IE">
                <a:latin typeface="Calibri"/>
                <a:cs typeface="Calibri"/>
              </a:rPr>
              <a:t>leggja áherslu á </a:t>
            </a:r>
            <a:r>
              <a:rPr lang="en-US">
                <a:latin typeface="Calibri"/>
                <a:cs typeface="Calibri"/>
              </a:rPr>
              <a:t>sjálfbærni, menningarlega dýpt og ekta upplifun, og þjónusta </a:t>
            </a:r>
            <a:r>
              <a:rPr lang="en-US" err="1">
                <a:latin typeface="Calibri"/>
                <a:cs typeface="Calibri"/>
              </a:rPr>
              <a:t>ferðalanga </a:t>
            </a:r>
            <a:r>
              <a:rPr lang="en-US">
                <a:latin typeface="Calibri"/>
                <a:cs typeface="Calibri"/>
              </a:rPr>
              <a:t>sem leita dýpri tengsla við heimamenn og umhverfi. Um alla Evrópu er úrval eigna sem falla undir þennan flokk nokkuð ótakmarkað – í grundvallaratriðum nær það til allra óhefðbundinna gististaða. Þessir valkostir eiga þó yfirleitt sameiginleg einkenni; þeir eru yfirleitt minni, staðbundnir og í rekstri hjá einkaaðilum, bjóða upp á persónulegri umgjörð og stuðla oft að umhverfisvænum starfsháttum. Þessi tegund gistingar samrýmist vaxandi eftirspurn eftir ábyrgum og upplifunarríkum ferðalögum, og býður upp á fjölbreytta og sveigjanlega valkosti fyrir ferðamenn sem meta sérstaka og merkingarbæra dvöl.</a:t>
            </a:r>
            <a:endParaRPr lang="en-IE">
              <a:latin typeface="Calibri"/>
              <a:cs typeface="Calibri"/>
            </a:endParaRPr>
          </a:p>
          <a:p>
            <a:pPr>
              <a:lnSpc>
                <a:spcPct val="100000"/>
              </a:lnSpc>
            </a:pPr>
            <a:endParaRPr lang="en-IE"/>
          </a:p>
          <a:p>
            <a:endParaRPr lang="en-US"/>
          </a:p>
        </p:txBody>
      </p:sp>
      <p:sp>
        <p:nvSpPr>
          <p:cNvPr id="14" name="Text Placeholder 27">
            <a:extLst>
              <a:ext uri="{FF2B5EF4-FFF2-40B4-BE49-F238E27FC236}">
                <a16:creationId xmlns:a16="http://schemas.microsoft.com/office/drawing/2014/main" id="{B93E86FA-D373-FC96-8949-B181BD2A8801}"/>
              </a:ext>
            </a:extLst>
          </p:cNvPr>
          <p:cNvSpPr txBox="1">
            <a:spLocks/>
          </p:cNvSpPr>
          <p:nvPr/>
        </p:nvSpPr>
        <p:spPr>
          <a:xfrm>
            <a:off x="545489" y="1894039"/>
            <a:ext cx="2670187" cy="1031880"/>
          </a:xfrm>
          <a:prstGeom prst="rect">
            <a:avLst/>
          </a:prstGeom>
        </p:spPr>
        <p:txBody>
          <a:bodyPr vert="horz" lIns="91440" tIns="45720" rIns="91440" bIns="45720" rtlCol="0" anchor="t">
            <a:noAutofit/>
          </a:bodyPr>
          <a:lstStyle>
            <a:lvl1pPr marL="0" indent="0" algn="l" defTabSz="777514" rtl="0" eaLnBrk="1" latinLnBrk="0" hangingPunct="1">
              <a:lnSpc>
                <a:spcPts val="252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latin typeface="Calibri"/>
                <a:ea typeface="Open Sans"/>
                <a:cs typeface="Calibri"/>
              </a:rPr>
              <a:t>INNGANGUR OG SKILGREINING Á EPIC STAYS</a:t>
            </a:r>
            <a:endParaRPr lang="en-US"/>
          </a:p>
        </p:txBody>
      </p:sp>
      <p:sp>
        <p:nvSpPr>
          <p:cNvPr id="15" name="Text Placeholder 28">
            <a:extLst>
              <a:ext uri="{FF2B5EF4-FFF2-40B4-BE49-F238E27FC236}">
                <a16:creationId xmlns:a16="http://schemas.microsoft.com/office/drawing/2014/main" id="{DB3BE83F-5730-949B-FEA9-041077711136}"/>
              </a:ext>
            </a:extLst>
          </p:cNvPr>
          <p:cNvSpPr txBox="1">
            <a:spLocks/>
          </p:cNvSpPr>
          <p:nvPr/>
        </p:nvSpPr>
        <p:spPr>
          <a:xfrm>
            <a:off x="544933" y="941779"/>
            <a:ext cx="1197303" cy="385564"/>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t>01</a:t>
            </a:r>
          </a:p>
        </p:txBody>
      </p:sp>
      <p:sp>
        <p:nvSpPr>
          <p:cNvPr id="16" name="Text Placeholder 10">
            <a:extLst>
              <a:ext uri="{FF2B5EF4-FFF2-40B4-BE49-F238E27FC236}">
                <a16:creationId xmlns:a16="http://schemas.microsoft.com/office/drawing/2014/main" id="{3F333D53-F5E2-0A68-8CC6-3378E40300D4}"/>
              </a:ext>
            </a:extLst>
          </p:cNvPr>
          <p:cNvSpPr>
            <a:spLocks noGrp="1"/>
          </p:cNvSpPr>
          <p:nvPr>
            <p:ph type="body" sz="quarter" idx="33"/>
          </p:nvPr>
        </p:nvSpPr>
        <p:spPr>
          <a:xfrm>
            <a:off x="4201991" y="679991"/>
            <a:ext cx="2956430" cy="2464200"/>
          </a:xfrm>
        </p:spPr>
        <p:txBody>
          <a:bodyPr/>
          <a:lstStyle/>
          <a:p>
            <a:r>
              <a:rPr lang="en-US" cap="all"/>
              <a:t>Velkomin til Epic Stays-verkefnisins—nýstárleg bylting fyrir gistingu í ferðaþjónustu og nýstárlegur þátttakandi í efnahagi dreifbýlis, sem dregur úr loftslagsbreytingum og eflir dreifbýlislandslag Evrópu! </a:t>
            </a:r>
            <a:endParaRPr lang="en-IE" cap="all"/>
          </a:p>
        </p:txBody>
      </p:sp>
    </p:spTree>
    <p:extLst>
      <p:ext uri="{BB962C8B-B14F-4D97-AF65-F5344CB8AC3E}">
        <p14:creationId xmlns:p14="http://schemas.microsoft.com/office/powerpoint/2010/main" val="29648902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DD9F4-418F-AE82-173D-81025E34528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65540D86-9D82-7426-C28C-CFD1B783953C}"/>
              </a:ext>
            </a:extLst>
          </p:cNvPr>
          <p:cNvSpPr>
            <a:spLocks noGrp="1"/>
          </p:cNvSpPr>
          <p:nvPr>
            <p:ph type="body" sz="quarter" idx="32"/>
          </p:nvPr>
        </p:nvSpPr>
        <p:spPr>
          <a:xfrm>
            <a:off x="430069" y="2235867"/>
            <a:ext cx="7100328" cy="2422612"/>
          </a:xfrm>
        </p:spPr>
        <p:txBody>
          <a:bodyPr/>
          <a:lstStyle/>
          <a:p>
            <a:r>
              <a:rPr lang="en-US">
                <a:solidFill>
                  <a:srgbClr val="404040"/>
                </a:solidFill>
                <a:latin typeface="Calibri"/>
                <a:cs typeface="Calibri"/>
              </a:rPr>
              <a:t>Að sofa í hvelfubúðum í </a:t>
            </a:r>
            <a:r>
              <a:rPr lang="en-US" err="1">
                <a:solidFill>
                  <a:srgbClr val="404040"/>
                </a:solidFill>
                <a:latin typeface="Calibri"/>
                <a:cs typeface="Calibri"/>
              </a:rPr>
              <a:t>Slivna</a:t>
            </a:r>
            <a:r>
              <a:rPr lang="en-US">
                <a:solidFill>
                  <a:srgbClr val="404040"/>
                </a:solidFill>
                <a:latin typeface="Calibri"/>
                <a:cs typeface="Calibri"/>
              </a:rPr>
              <a:t>, eins og allar tegundir vistferðamála, stendur frammi fyrir ákveðnum sjálfbærnivandræðum. Uppbygging og viðhald palla og rúma í laufþaki getur haft áhrif á tré og umlykjandi gróður. Mikilvægt er að tryggja að áhrifin á náttúruna séu sem minnst og að nota vistvænar byggingaraðferðir. Þegar fjöldi gesta eykst eykst einnig magn úrgangs. Mikilvægt er að koma á skilvirkum úrgangsstjórnunarkerfum og hvetja gesti til ábyrgrar háttsemi. Nærvera fólks getur truflað innlenda dýralíf. Nauðsynlegt er að tryggja að gestir séu upplýstir um mikilvægi verndar líffræðilegs fjölbreytileika og að gripið sé til aðgerða til að vernda dýralíf. Notkun staðbundinna auðlinda, svo sem vatns og viðar, verður að vera sjálfbær. Mikilvægt er að nýta auðlindir á ábyrgan hátt og stuðla að endurnýjun þeirra. Að taka heimamenn með í þróun og rekstur ferðaþjónustustarfsemi er lykilatriði fyrir langtímasjálfbærni. Þetta getur stuðlað að efnahagslífi heimamanna og tryggt að ávinningurinn skiptist jafnt.</a:t>
            </a:r>
            <a:endParaRPr lang="sl-SI"/>
          </a:p>
          <a:p>
            <a:pPr>
              <a:lnSpc>
                <a:spcPts val="1800"/>
              </a:lnSpc>
            </a:pPr>
            <a:endParaRPr lang="en-US"/>
          </a:p>
          <a:p>
            <a:endParaRPr lang="en-US"/>
          </a:p>
        </p:txBody>
      </p:sp>
      <p:sp>
        <p:nvSpPr>
          <p:cNvPr id="11" name="Text Placeholder 10">
            <a:extLst>
              <a:ext uri="{FF2B5EF4-FFF2-40B4-BE49-F238E27FC236}">
                <a16:creationId xmlns:a16="http://schemas.microsoft.com/office/drawing/2014/main" id="{73AB3D3A-CDFB-9173-F9D5-B6E3CD5010B8}"/>
              </a:ext>
            </a:extLst>
          </p:cNvPr>
          <p:cNvSpPr>
            <a:spLocks noGrp="1"/>
          </p:cNvSpPr>
          <p:nvPr>
            <p:ph type="body" sz="quarter" idx="40"/>
          </p:nvPr>
        </p:nvSpPr>
        <p:spPr/>
        <p:txBody>
          <a:bodyPr vert="horz" lIns="91440" tIns="45720" rIns="91440" bIns="45720" rtlCol="0" anchor="t">
            <a:noAutofit/>
          </a:bodyPr>
          <a:lstStyle/>
          <a:p>
            <a:r>
              <a:rPr lang="en-US" sz="2800">
                <a:solidFill>
                  <a:srgbClr val="FFFFFF"/>
                </a:solidFill>
                <a:latin typeface="Calibri"/>
                <a:cs typeface="Calibri"/>
              </a:rPr>
              <a:t>Þetta er morgunninn sem maður lifir fyrir.</a:t>
            </a:r>
            <a:endParaRPr lang="sl-SI" sz="2800">
              <a:solidFill>
                <a:srgbClr val="FFFFFF"/>
              </a:solidFill>
            </a:endParaRPr>
          </a:p>
          <a:p>
            <a:endParaRPr lang="en-US" sz="2800" i="0">
              <a:solidFill>
                <a:srgbClr val="000000"/>
              </a:solidFill>
            </a:endParaRPr>
          </a:p>
        </p:txBody>
      </p:sp>
      <p:sp>
        <p:nvSpPr>
          <p:cNvPr id="2" name="Slide Number Placeholder 1">
            <a:extLst>
              <a:ext uri="{FF2B5EF4-FFF2-40B4-BE49-F238E27FC236}">
                <a16:creationId xmlns:a16="http://schemas.microsoft.com/office/drawing/2014/main" id="{E214F589-331F-0183-7F71-200861A5160D}"/>
              </a:ext>
            </a:extLst>
          </p:cNvPr>
          <p:cNvSpPr>
            <a:spLocks noGrp="1"/>
          </p:cNvSpPr>
          <p:nvPr>
            <p:ph type="sldNum" sz="quarter" idx="4"/>
          </p:nvPr>
        </p:nvSpPr>
        <p:spPr/>
        <p:txBody>
          <a:bodyPr/>
          <a:lstStyle/>
          <a:p>
            <a:fld id="{9C527BFA-2C0E-4CEC-B6A5-913A56FEF4B4}" type="slidenum">
              <a:rPr lang="fr-CA" smtClean="0"/>
              <a:t>90</a:t>
            </a:fld>
            <a:endParaRPr lang="fr-CA"/>
          </a:p>
        </p:txBody>
      </p:sp>
      <p:sp>
        <p:nvSpPr>
          <p:cNvPr id="3" name="Text Placeholder 2">
            <a:extLst>
              <a:ext uri="{FF2B5EF4-FFF2-40B4-BE49-F238E27FC236}">
                <a16:creationId xmlns:a16="http://schemas.microsoft.com/office/drawing/2014/main" id="{527D0D3B-F39C-9B37-64C0-42C5686A0F71}"/>
              </a:ext>
            </a:extLst>
          </p:cNvPr>
          <p:cNvSpPr>
            <a:spLocks noGrp="1"/>
          </p:cNvSpPr>
          <p:nvPr>
            <p:ph type="body" sz="quarter" idx="65"/>
          </p:nvPr>
        </p:nvSpPr>
        <p:spPr/>
        <p:txBody>
          <a:bodyPr/>
          <a:lstStyle/>
          <a:p>
            <a:r>
              <a:rPr lang="en-GB">
                <a:latin typeface="Calibri"/>
                <a:cs typeface="Calibri"/>
              </a:rPr>
              <a:t>Mynd: Treetop experience </a:t>
            </a:r>
            <a:r>
              <a:rPr lang="en-GB" err="1">
                <a:latin typeface="Calibri"/>
                <a:cs typeface="Calibri"/>
              </a:rPr>
              <a:t>Slivna</a:t>
            </a:r>
            <a:r>
              <a:rPr lang="en-GB">
                <a:latin typeface="Calibri"/>
                <a:cs typeface="Calibri"/>
              </a:rPr>
              <a:t>, </a:t>
            </a:r>
            <a:r>
              <a:rPr lang="en-GB" err="1">
                <a:latin typeface="Calibri"/>
                <a:cs typeface="Calibri"/>
              </a:rPr>
              <a:t>Slóvenía</a:t>
            </a:r>
            <a:endParaRPr lang="en-GB">
              <a:latin typeface="Calibri"/>
              <a:cs typeface="Calibri"/>
            </a:endParaRPr>
          </a:p>
        </p:txBody>
      </p:sp>
      <p:sp>
        <p:nvSpPr>
          <p:cNvPr id="15" name="Freeform 14">
            <a:extLst>
              <a:ext uri="{FF2B5EF4-FFF2-40B4-BE49-F238E27FC236}">
                <a16:creationId xmlns:a16="http://schemas.microsoft.com/office/drawing/2014/main" id="{E0F3DC15-16F3-0F1E-9706-003333C9623E}"/>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30">
            <a:extLst>
              <a:ext uri="{FF2B5EF4-FFF2-40B4-BE49-F238E27FC236}">
                <a16:creationId xmlns:a16="http://schemas.microsoft.com/office/drawing/2014/main" id="{C5CBF39A-572E-A25F-4D16-7D4BCD243FA0}"/>
              </a:ext>
            </a:extLst>
          </p:cNvPr>
          <p:cNvSpPr/>
          <p:nvPr/>
        </p:nvSpPr>
        <p:spPr>
          <a:xfrm>
            <a:off x="5781423" y="7451251"/>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3" name="Text Placeholder 7">
            <a:extLst>
              <a:ext uri="{FF2B5EF4-FFF2-40B4-BE49-F238E27FC236}">
                <a16:creationId xmlns:a16="http://schemas.microsoft.com/office/drawing/2014/main" id="{35715BDC-55EC-AAEB-6DE5-AA1E0F1BDF18}"/>
              </a:ext>
            </a:extLst>
          </p:cNvPr>
          <p:cNvSpPr>
            <a:spLocks noGrp="1"/>
          </p:cNvSpPr>
          <p:nvPr>
            <p:ph type="body" sz="quarter" idx="33"/>
          </p:nvPr>
        </p:nvSpPr>
        <p:spPr>
          <a:xfrm>
            <a:off x="432891" y="1351319"/>
            <a:ext cx="6506617" cy="888548"/>
          </a:xfrm>
        </p:spPr>
        <p:txBody>
          <a:bodyPr vert="horz" lIns="91440" tIns="45720" rIns="91440" bIns="45720" rtlCol="0" anchor="t">
            <a:noAutofit/>
          </a:bodyPr>
          <a:lstStyle/>
          <a:p>
            <a:pPr>
              <a:lnSpc>
                <a:spcPts val="1839"/>
              </a:lnSpc>
            </a:pPr>
            <a:r>
              <a:rPr lang="en-GB" sz="1800" cap="all">
                <a:latin typeface="Calibri"/>
                <a:cs typeface="Calibri"/>
              </a:rPr>
              <a:t>Uppbygging og viðhald palla og hvelfingsrúma getur haft áhrif á tré og umlykjandi gróður</a:t>
            </a:r>
            <a:endParaRPr lang="sl-SI"/>
          </a:p>
        </p:txBody>
      </p:sp>
      <p:sp>
        <p:nvSpPr>
          <p:cNvPr id="14" name="Text Placeholder 8">
            <a:extLst>
              <a:ext uri="{FF2B5EF4-FFF2-40B4-BE49-F238E27FC236}">
                <a16:creationId xmlns:a16="http://schemas.microsoft.com/office/drawing/2014/main" id="{1D9CFA3B-CDFE-CD41-2066-1FD00F963E88}"/>
              </a:ext>
            </a:extLst>
          </p:cNvPr>
          <p:cNvSpPr>
            <a:spLocks noGrp="1"/>
          </p:cNvSpPr>
          <p:nvPr>
            <p:ph type="body" sz="quarter" idx="38"/>
          </p:nvPr>
        </p:nvSpPr>
        <p:spPr>
          <a:xfrm>
            <a:off x="1268958" y="620112"/>
            <a:ext cx="6506617" cy="381311"/>
          </a:xfrm>
        </p:spPr>
        <p:txBody>
          <a:bodyPr/>
          <a:lstStyle/>
          <a:p>
            <a:r>
              <a:rPr lang="en-US" cap="all"/>
              <a:t>Áskorun</a:t>
            </a:r>
          </a:p>
        </p:txBody>
      </p:sp>
      <p:cxnSp>
        <p:nvCxnSpPr>
          <p:cNvPr id="16" name="Straight Connector 15">
            <a:extLst>
              <a:ext uri="{FF2B5EF4-FFF2-40B4-BE49-F238E27FC236}">
                <a16:creationId xmlns:a16="http://schemas.microsoft.com/office/drawing/2014/main" id="{2C9B09E9-50A7-A42A-901A-0A7225775141}"/>
              </a:ext>
            </a:extLst>
          </p:cNvPr>
          <p:cNvCxnSpPr>
            <a:cxnSpLocks/>
          </p:cNvCxnSpPr>
          <p:nvPr/>
        </p:nvCxnSpPr>
        <p:spPr>
          <a:xfrm>
            <a:off x="-12269" y="1078770"/>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52D7BDC-78AE-E4CE-2452-EC2B3768A018}"/>
              </a:ext>
            </a:extLst>
          </p:cNvPr>
          <p:cNvGrpSpPr/>
          <p:nvPr/>
        </p:nvGrpSpPr>
        <p:grpSpPr>
          <a:xfrm>
            <a:off x="209449" y="184750"/>
            <a:ext cx="953258" cy="797926"/>
            <a:chOff x="8130434" y="5055580"/>
            <a:chExt cx="1018347" cy="1051755"/>
          </a:xfrm>
          <a:solidFill>
            <a:srgbClr val="000000"/>
          </a:solidFill>
        </p:grpSpPr>
        <p:grpSp>
          <p:nvGrpSpPr>
            <p:cNvPr id="9" name="Graphic 2">
              <a:extLst>
                <a:ext uri="{FF2B5EF4-FFF2-40B4-BE49-F238E27FC236}">
                  <a16:creationId xmlns:a16="http://schemas.microsoft.com/office/drawing/2014/main" id="{FB8F0D9C-F4B7-7435-17B3-C8D10AFBDF92}"/>
                </a:ext>
              </a:extLst>
            </p:cNvPr>
            <p:cNvGrpSpPr/>
            <p:nvPr userDrawn="1"/>
          </p:nvGrpSpPr>
          <p:grpSpPr>
            <a:xfrm>
              <a:off x="8172121" y="5087188"/>
              <a:ext cx="955215" cy="342517"/>
              <a:chOff x="3752168" y="4966655"/>
              <a:chExt cx="955215" cy="342517"/>
            </a:xfrm>
            <a:grpFill/>
          </p:grpSpPr>
          <p:sp>
            <p:nvSpPr>
              <p:cNvPr id="37" name="Freeform 300">
                <a:extLst>
                  <a:ext uri="{FF2B5EF4-FFF2-40B4-BE49-F238E27FC236}">
                    <a16:creationId xmlns:a16="http://schemas.microsoft.com/office/drawing/2014/main" id="{221DE588-3EDA-8186-953D-9B7C8C833F25}"/>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38" name="Freeform 301">
                <a:extLst>
                  <a:ext uri="{FF2B5EF4-FFF2-40B4-BE49-F238E27FC236}">
                    <a16:creationId xmlns:a16="http://schemas.microsoft.com/office/drawing/2014/main" id="{5D647785-AD3D-7AC9-22B1-20CAB1F62B23}"/>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39" name="Freeform 302">
                <a:extLst>
                  <a:ext uri="{FF2B5EF4-FFF2-40B4-BE49-F238E27FC236}">
                    <a16:creationId xmlns:a16="http://schemas.microsoft.com/office/drawing/2014/main" id="{38135A32-4EA7-9190-F00D-69B51520003C}"/>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10" name="Freeform 289">
              <a:extLst>
                <a:ext uri="{FF2B5EF4-FFF2-40B4-BE49-F238E27FC236}">
                  <a16:creationId xmlns:a16="http://schemas.microsoft.com/office/drawing/2014/main" id="{37096A3D-51AE-A697-6A7A-05E6D56A40AE}"/>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12" name="Freeform 290">
              <a:extLst>
                <a:ext uri="{FF2B5EF4-FFF2-40B4-BE49-F238E27FC236}">
                  <a16:creationId xmlns:a16="http://schemas.microsoft.com/office/drawing/2014/main" id="{E1EB2C98-A07D-0457-D2D7-D67805B9A522}"/>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17" name="Freeform 291">
              <a:extLst>
                <a:ext uri="{FF2B5EF4-FFF2-40B4-BE49-F238E27FC236}">
                  <a16:creationId xmlns:a16="http://schemas.microsoft.com/office/drawing/2014/main" id="{AA66C63C-FCDD-DB00-997B-728C857E9992}"/>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18" name="Freeform 292">
              <a:extLst>
                <a:ext uri="{FF2B5EF4-FFF2-40B4-BE49-F238E27FC236}">
                  <a16:creationId xmlns:a16="http://schemas.microsoft.com/office/drawing/2014/main" id="{D5D0319B-F269-A2B6-8AF9-B00B225CA208}"/>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19" name="Freeform 293">
              <a:extLst>
                <a:ext uri="{FF2B5EF4-FFF2-40B4-BE49-F238E27FC236}">
                  <a16:creationId xmlns:a16="http://schemas.microsoft.com/office/drawing/2014/main" id="{C447A3FA-ECB1-737E-1897-E3B41EBF8BD3}"/>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31" name="Freeform 294">
              <a:extLst>
                <a:ext uri="{FF2B5EF4-FFF2-40B4-BE49-F238E27FC236}">
                  <a16:creationId xmlns:a16="http://schemas.microsoft.com/office/drawing/2014/main" id="{D5DB2C5E-A4DA-0EAA-E380-A129F537E1E8}"/>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32" name="Freeform 295">
              <a:extLst>
                <a:ext uri="{FF2B5EF4-FFF2-40B4-BE49-F238E27FC236}">
                  <a16:creationId xmlns:a16="http://schemas.microsoft.com/office/drawing/2014/main" id="{82FF8B5D-3FEF-00F1-F21A-A28711ECF4CB}"/>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33" name="Freeform 296">
              <a:extLst>
                <a:ext uri="{FF2B5EF4-FFF2-40B4-BE49-F238E27FC236}">
                  <a16:creationId xmlns:a16="http://schemas.microsoft.com/office/drawing/2014/main" id="{F2B32FEC-31EC-89E0-99DC-9B3064FCA6EF}"/>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34" name="Freeform 297">
              <a:extLst>
                <a:ext uri="{FF2B5EF4-FFF2-40B4-BE49-F238E27FC236}">
                  <a16:creationId xmlns:a16="http://schemas.microsoft.com/office/drawing/2014/main" id="{1CB2FB09-3980-ED31-29AC-76C4E89F0BA2}"/>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35" name="Freeform 298">
              <a:extLst>
                <a:ext uri="{FF2B5EF4-FFF2-40B4-BE49-F238E27FC236}">
                  <a16:creationId xmlns:a16="http://schemas.microsoft.com/office/drawing/2014/main" id="{DC939E71-7739-0960-E0F4-86C32FE93413}"/>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36" name="Freeform 299">
              <a:extLst>
                <a:ext uri="{FF2B5EF4-FFF2-40B4-BE49-F238E27FC236}">
                  <a16:creationId xmlns:a16="http://schemas.microsoft.com/office/drawing/2014/main" id="{FDDBD75B-445B-AC9D-E732-D006C6FCAE4F}"/>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23" name="Picture Placeholder 22" descr="Slika, ki vsebuje besede na prostem, trava, šotor, kampiranje&#10;&#10;Opis je samodejno ustvarjen">
            <a:extLst>
              <a:ext uri="{FF2B5EF4-FFF2-40B4-BE49-F238E27FC236}">
                <a16:creationId xmlns:a16="http://schemas.microsoft.com/office/drawing/2014/main" id="{F33EDE5B-CD27-4FB5-843B-5FC8D0CB24CA}"/>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a:xfrm>
            <a:off x="2075" y="5325790"/>
            <a:ext cx="4895192" cy="5164078"/>
          </a:xfrm>
        </p:spPr>
      </p:pic>
    </p:spTree>
    <p:extLst>
      <p:ext uri="{BB962C8B-B14F-4D97-AF65-F5344CB8AC3E}">
        <p14:creationId xmlns:p14="http://schemas.microsoft.com/office/powerpoint/2010/main" val="31497751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578D4-7B8B-2655-73D5-E171FB743C5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7467B91-E8FD-68C2-BEF7-551750CF1DB2}"/>
              </a:ext>
            </a:extLst>
          </p:cNvPr>
          <p:cNvSpPr>
            <a:spLocks noGrp="1"/>
          </p:cNvSpPr>
          <p:nvPr>
            <p:ph type="body" sz="quarter" idx="32"/>
          </p:nvPr>
        </p:nvSpPr>
        <p:spPr>
          <a:xfrm>
            <a:off x="3883745" y="168158"/>
            <a:ext cx="3270634" cy="4069540"/>
          </a:xfrm>
        </p:spPr>
        <p:txBody>
          <a:bodyPr/>
          <a:lstStyle/>
          <a:p>
            <a:r>
              <a:rPr lang="en-US">
                <a:latin typeface="Calibri"/>
                <a:ea typeface="Open Sans"/>
                <a:cs typeface="Calibri"/>
              </a:rPr>
              <a:t>Að sofa í hvelfingu í </a:t>
            </a:r>
            <a:r>
              <a:rPr lang="en-US" err="1">
                <a:latin typeface="Calibri"/>
                <a:ea typeface="Open Sans"/>
                <a:cs typeface="Calibri"/>
              </a:rPr>
              <a:t>Slivna </a:t>
            </a:r>
            <a:r>
              <a:rPr lang="en-US">
                <a:latin typeface="Calibri"/>
                <a:ea typeface="Open Sans"/>
                <a:cs typeface="Calibri"/>
              </a:rPr>
              <a:t>tekur á áskorunum sjálfbærni með nokkrum vel ígrunduðum aðgerðum. Uppbygging palla og rúma er framkvæmd með lágmarks áhrifum á tréin og umhverfið. Notuð eru sjálfbær byggingaraðferðir og náttúruleg, umhverfisvæn efni. Þau hafa skilvirkt úrgangskerfi, þar sem endurvinnsla og molnun eru hluti af ferlinu. Gestir eru hvattir til að meðhöndla úrgang sinn á ábyrgan hátt. Að auka meðvitund gesta um mikilvægi þess að varðveita innlenda dýra- og plöntulíf. Í gildi eru aðgerðir til að vernda tegundir, svo sem takmarkanir á hreyfingu og hávaða. Notuð eru staðbundin og endurnýjanleg auðlindir, svo sem viður og vatn. Þau hvetja til ábyrgra notkunar auðlinda og endurnýjunar þeirra. Staðbundið samfélag er tekið með í þróun og stjórnun ferðamannastarfsemi. Þetta stuðlar að efnahagslífi svæðisins og tryggir að ávinningurinn skiptist jafnt.</a:t>
            </a:r>
            <a:endParaRPr lang="sl-SI"/>
          </a:p>
          <a:p>
            <a:endParaRPr lang="en-US">
              <a:ea typeface="Open Sans"/>
            </a:endParaRPr>
          </a:p>
          <a:p>
            <a:pPr>
              <a:lnSpc>
                <a:spcPct val="100000"/>
              </a:lnSpc>
            </a:pPr>
            <a:endParaRPr lang="en-US">
              <a:latin typeface="Calibri"/>
              <a:ea typeface="Open Sans"/>
              <a:cs typeface="Calibri"/>
            </a:endParaRPr>
          </a:p>
        </p:txBody>
      </p:sp>
      <p:sp>
        <p:nvSpPr>
          <p:cNvPr id="12" name="Text Placeholder 11">
            <a:extLst>
              <a:ext uri="{FF2B5EF4-FFF2-40B4-BE49-F238E27FC236}">
                <a16:creationId xmlns:a16="http://schemas.microsoft.com/office/drawing/2014/main" id="{E81CF903-FBFB-1884-1BE2-9259FAB62B20}"/>
              </a:ext>
            </a:extLst>
          </p:cNvPr>
          <p:cNvSpPr>
            <a:spLocks noGrp="1"/>
          </p:cNvSpPr>
          <p:nvPr>
            <p:ph type="body" sz="quarter" idx="36"/>
          </p:nvPr>
        </p:nvSpPr>
        <p:spPr>
          <a:xfrm>
            <a:off x="1170480" y="116201"/>
            <a:ext cx="3141465" cy="385564"/>
          </a:xfrm>
        </p:spPr>
        <p:txBody>
          <a:bodyPr/>
          <a:lstStyle/>
          <a:p>
            <a:r>
              <a:rPr lang="en-US" cap="all"/>
              <a:t>Lausn</a:t>
            </a:r>
          </a:p>
        </p:txBody>
      </p:sp>
      <p:sp>
        <p:nvSpPr>
          <p:cNvPr id="14" name="Text Placeholder 13">
            <a:extLst>
              <a:ext uri="{FF2B5EF4-FFF2-40B4-BE49-F238E27FC236}">
                <a16:creationId xmlns:a16="http://schemas.microsoft.com/office/drawing/2014/main" id="{07B3890B-4011-4854-C822-6A008E6E138A}"/>
              </a:ext>
            </a:extLst>
          </p:cNvPr>
          <p:cNvSpPr>
            <a:spLocks noGrp="1"/>
          </p:cNvSpPr>
          <p:nvPr>
            <p:ph type="body" sz="quarter" idx="40"/>
          </p:nvPr>
        </p:nvSpPr>
        <p:spPr/>
        <p:txBody>
          <a:bodyPr vert="horz" lIns="91440" tIns="45720" rIns="91440" bIns="45720" rtlCol="0" anchor="t">
            <a:noAutofit/>
          </a:bodyPr>
          <a:lstStyle/>
          <a:p>
            <a:r>
              <a:rPr lang="en-US"/>
              <a:t>Dvöl í laufþökunum getur verið ógleymanleg upplifun fyrir tvo, með fjölskyldu eða vinum.</a:t>
            </a:r>
            <a:endParaRPr lang="sl-SI"/>
          </a:p>
          <a:p>
            <a:endParaRPr lang="en-US"/>
          </a:p>
        </p:txBody>
      </p:sp>
      <p:sp>
        <p:nvSpPr>
          <p:cNvPr id="2" name="Text Placeholder 1">
            <a:extLst>
              <a:ext uri="{FF2B5EF4-FFF2-40B4-BE49-F238E27FC236}">
                <a16:creationId xmlns:a16="http://schemas.microsoft.com/office/drawing/2014/main" id="{3391187D-5088-F4B6-8DAC-E597514BF56F}"/>
              </a:ext>
            </a:extLst>
          </p:cNvPr>
          <p:cNvSpPr>
            <a:spLocks noGrp="1"/>
          </p:cNvSpPr>
          <p:nvPr>
            <p:ph type="body" sz="quarter" idx="65"/>
          </p:nvPr>
        </p:nvSpPr>
        <p:spPr/>
        <p:txBody>
          <a:bodyPr/>
          <a:lstStyle/>
          <a:p>
            <a:r>
              <a:rPr lang="en-GB">
                <a:latin typeface="Calibri"/>
                <a:cs typeface="Calibri"/>
              </a:rPr>
              <a:t>Mynd: Treetops experience </a:t>
            </a:r>
            <a:r>
              <a:rPr lang="en-GB" err="1">
                <a:latin typeface="Calibri"/>
                <a:cs typeface="Calibri"/>
              </a:rPr>
              <a:t>Slivna</a:t>
            </a:r>
            <a:r>
              <a:rPr lang="en-GB">
                <a:latin typeface="Calibri"/>
                <a:cs typeface="Calibri"/>
              </a:rPr>
              <a:t>, Slóvenía</a:t>
            </a:r>
            <a:endParaRPr lang="fr-FR"/>
          </a:p>
        </p:txBody>
      </p:sp>
      <p:sp>
        <p:nvSpPr>
          <p:cNvPr id="18" name="Freeform 17">
            <a:extLst>
              <a:ext uri="{FF2B5EF4-FFF2-40B4-BE49-F238E27FC236}">
                <a16:creationId xmlns:a16="http://schemas.microsoft.com/office/drawing/2014/main" id="{29154277-6FF2-D31C-8F13-A6743F5ED14B}"/>
              </a:ext>
            </a:extLst>
          </p:cNvPr>
          <p:cNvSpPr/>
          <p:nvPr/>
        </p:nvSpPr>
        <p:spPr>
          <a:xfrm>
            <a:off x="4618826" y="7836305"/>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0EB1C9CF-108B-7A8E-1E95-3A6A0E6E4E3A}"/>
              </a:ext>
            </a:extLst>
          </p:cNvPr>
          <p:cNvSpPr>
            <a:spLocks noGrp="1"/>
          </p:cNvSpPr>
          <p:nvPr>
            <p:ph type="sldNum" sz="quarter" idx="4"/>
          </p:nvPr>
        </p:nvSpPr>
        <p:spPr>
          <a:xfrm>
            <a:off x="7278428" y="10498845"/>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91</a:t>
            </a:fld>
            <a:endParaRPr lang="fr-CA"/>
          </a:p>
        </p:txBody>
      </p:sp>
      <p:sp>
        <p:nvSpPr>
          <p:cNvPr id="6" name="Text Placeholder 11">
            <a:extLst>
              <a:ext uri="{FF2B5EF4-FFF2-40B4-BE49-F238E27FC236}">
                <a16:creationId xmlns:a16="http://schemas.microsoft.com/office/drawing/2014/main" id="{4A87C28F-4641-90D3-2BFE-7F481B6186E5}"/>
              </a:ext>
            </a:extLst>
          </p:cNvPr>
          <p:cNvSpPr txBox="1">
            <a:spLocks/>
          </p:cNvSpPr>
          <p:nvPr/>
        </p:nvSpPr>
        <p:spPr>
          <a:xfrm>
            <a:off x="4955801" y="4653139"/>
            <a:ext cx="3141465" cy="385564"/>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solidFill>
                  <a:srgbClr val="EC7C69"/>
                </a:solidFill>
              </a:rPr>
              <a:t>Niðurstaða</a:t>
            </a:r>
          </a:p>
        </p:txBody>
      </p:sp>
      <p:cxnSp>
        <p:nvCxnSpPr>
          <p:cNvPr id="7" name="Straight Connector 6">
            <a:extLst>
              <a:ext uri="{FF2B5EF4-FFF2-40B4-BE49-F238E27FC236}">
                <a16:creationId xmlns:a16="http://schemas.microsoft.com/office/drawing/2014/main" id="{B0441547-EDAF-271B-BBC8-E88F7AF90F61}"/>
              </a:ext>
            </a:extLst>
          </p:cNvPr>
          <p:cNvCxnSpPr>
            <a:cxnSpLocks/>
          </p:cNvCxnSpPr>
          <p:nvPr/>
        </p:nvCxnSpPr>
        <p:spPr>
          <a:xfrm>
            <a:off x="3946614" y="4237527"/>
            <a:ext cx="3265986" cy="0"/>
          </a:xfrm>
          <a:prstGeom prst="line">
            <a:avLst/>
          </a:prstGeom>
          <a:ln w="22225">
            <a:solidFill>
              <a:srgbClr val="EC7C69"/>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40133E6D-0D9C-0374-3E58-85B42361B408}"/>
              </a:ext>
            </a:extLst>
          </p:cNvPr>
          <p:cNvSpPr txBox="1">
            <a:spLocks/>
          </p:cNvSpPr>
          <p:nvPr/>
        </p:nvSpPr>
        <p:spPr>
          <a:xfrm>
            <a:off x="4030279" y="5032921"/>
            <a:ext cx="3462906" cy="4069540"/>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lang="en-US" sz="1400" b="0" i="0" kern="1200" dirty="0">
                <a:solidFill>
                  <a:schemeClr val="tx1">
                    <a:lumMod val="75000"/>
                    <a:lumOff val="25000"/>
                  </a:schemeClr>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ct val="100000"/>
              </a:lnSpc>
            </a:pPr>
            <a:endParaRPr lang="en-US" sz="1600" b="1">
              <a:solidFill>
                <a:srgbClr val="EC7C69"/>
              </a:solidFill>
            </a:endParaRPr>
          </a:p>
          <a:p>
            <a:pPr>
              <a:lnSpc>
                <a:spcPct val="100000"/>
              </a:lnSpc>
            </a:pPr>
            <a:r>
              <a:rPr lang="en-US">
                <a:latin typeface="Calibri"/>
                <a:ea typeface="Open Sans"/>
                <a:cs typeface="Calibri"/>
              </a:rPr>
              <a:t>Gestir eru mjög ánægðir með upplifunina, sem endurspeglast í jákvæðum umsögnum og athugasemdum. Þeir hrósa þægindum, öryggi og einstæðu gæðum dvöl í laufskálanum. Þökk sé jákvæðum reynslum og tillögum er svefn í laufskálanum að breiðast út meðal ferðamanna.</a:t>
            </a:r>
            <a:endParaRPr lang="en-US"/>
          </a:p>
          <a:p>
            <a:pPr>
              <a:lnSpc>
                <a:spcPct val="100000"/>
              </a:lnSpc>
            </a:pPr>
            <a:endParaRPr lang="en-US">
              <a:ea typeface="Open Sans"/>
            </a:endParaRPr>
          </a:p>
        </p:txBody>
      </p:sp>
      <p:cxnSp>
        <p:nvCxnSpPr>
          <p:cNvPr id="10" name="Straight Connector 9">
            <a:extLst>
              <a:ext uri="{FF2B5EF4-FFF2-40B4-BE49-F238E27FC236}">
                <a16:creationId xmlns:a16="http://schemas.microsoft.com/office/drawing/2014/main" id="{10EEF6CE-A1C9-6B6B-49DC-2DE71C83C6EC}"/>
              </a:ext>
            </a:extLst>
          </p:cNvPr>
          <p:cNvCxnSpPr>
            <a:cxnSpLocks/>
          </p:cNvCxnSpPr>
          <p:nvPr/>
        </p:nvCxnSpPr>
        <p:spPr>
          <a:xfrm>
            <a:off x="295794" y="91982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8D7D1CB-732A-E4F2-8F1B-A38CC129DEDF}"/>
              </a:ext>
            </a:extLst>
          </p:cNvPr>
          <p:cNvSpPr txBox="1"/>
          <p:nvPr/>
        </p:nvSpPr>
        <p:spPr>
          <a:xfrm>
            <a:off x="229690" y="6144636"/>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myndatexta</a:t>
            </a:r>
          </a:p>
        </p:txBody>
      </p:sp>
      <p:sp>
        <p:nvSpPr>
          <p:cNvPr id="19" name="TextBox 18">
            <a:extLst>
              <a:ext uri="{FF2B5EF4-FFF2-40B4-BE49-F238E27FC236}">
                <a16:creationId xmlns:a16="http://schemas.microsoft.com/office/drawing/2014/main" id="{E5EF2393-49A0-24D4-5F56-C15CDE0FB89A}"/>
              </a:ext>
            </a:extLst>
          </p:cNvPr>
          <p:cNvSpPr txBox="1"/>
          <p:nvPr/>
        </p:nvSpPr>
        <p:spPr>
          <a:xfrm>
            <a:off x="361874" y="1077536"/>
            <a:ext cx="3367872" cy="646331"/>
          </a:xfrm>
          <a:prstGeom prst="rect">
            <a:avLst/>
          </a:prstGeom>
          <a:noFill/>
        </p:spPr>
        <p:txBody>
          <a:bodyPr wrap="square" lIns="91440" tIns="45720" rIns="91440" bIns="45720" rtlCol="0" anchor="t">
            <a:spAutoFit/>
          </a:bodyPr>
          <a:lstStyle/>
          <a:p>
            <a:r>
              <a:rPr lang="en-US" cap="all">
                <a:solidFill>
                  <a:schemeClr val="bg1"/>
                </a:solidFill>
                <a:latin typeface="Calibri"/>
                <a:cs typeface="Calibri"/>
              </a:rPr>
              <a:t>Hár ánægju­stuðull gesta</a:t>
            </a:r>
            <a:endParaRPr lang="sl-SI">
              <a:solidFill>
                <a:schemeClr val="bg1"/>
              </a:solidFill>
            </a:endParaRPr>
          </a:p>
        </p:txBody>
      </p:sp>
      <p:grpSp>
        <p:nvGrpSpPr>
          <p:cNvPr id="4" name="Group 3">
            <a:extLst>
              <a:ext uri="{FF2B5EF4-FFF2-40B4-BE49-F238E27FC236}">
                <a16:creationId xmlns:a16="http://schemas.microsoft.com/office/drawing/2014/main" id="{29A600E5-462D-3532-D832-4D18E55528EE}"/>
              </a:ext>
            </a:extLst>
          </p:cNvPr>
          <p:cNvGrpSpPr/>
          <p:nvPr/>
        </p:nvGrpSpPr>
        <p:grpSpPr>
          <a:xfrm>
            <a:off x="361874" y="116201"/>
            <a:ext cx="695991" cy="650235"/>
            <a:chOff x="8736336" y="773976"/>
            <a:chExt cx="925001" cy="925018"/>
          </a:xfrm>
        </p:grpSpPr>
        <p:grpSp>
          <p:nvGrpSpPr>
            <p:cNvPr id="5" name="Graphic 2">
              <a:extLst>
                <a:ext uri="{FF2B5EF4-FFF2-40B4-BE49-F238E27FC236}">
                  <a16:creationId xmlns:a16="http://schemas.microsoft.com/office/drawing/2014/main" id="{8EE8AAF3-1381-10CA-05A1-25818A1DD755}"/>
                </a:ext>
              </a:extLst>
            </p:cNvPr>
            <p:cNvGrpSpPr/>
            <p:nvPr/>
          </p:nvGrpSpPr>
          <p:grpSpPr>
            <a:xfrm>
              <a:off x="8736336" y="773976"/>
              <a:ext cx="925001" cy="925018"/>
              <a:chOff x="8736336" y="773976"/>
              <a:chExt cx="925001" cy="925018"/>
            </a:xfrm>
            <a:solidFill>
              <a:srgbClr val="010101"/>
            </a:solidFill>
          </p:grpSpPr>
          <p:sp>
            <p:nvSpPr>
              <p:cNvPr id="15" name="Freeform 306">
                <a:extLst>
                  <a:ext uri="{FF2B5EF4-FFF2-40B4-BE49-F238E27FC236}">
                    <a16:creationId xmlns:a16="http://schemas.microsoft.com/office/drawing/2014/main" id="{FF15B66C-E933-D06C-165B-495EBB65E5F9}"/>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307">
                <a:extLst>
                  <a:ext uri="{FF2B5EF4-FFF2-40B4-BE49-F238E27FC236}">
                    <a16:creationId xmlns:a16="http://schemas.microsoft.com/office/drawing/2014/main" id="{360E870E-8A7F-2C0A-1471-0C9C54827EB6}"/>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308">
                <a:extLst>
                  <a:ext uri="{FF2B5EF4-FFF2-40B4-BE49-F238E27FC236}">
                    <a16:creationId xmlns:a16="http://schemas.microsoft.com/office/drawing/2014/main" id="{54E2D8C5-0697-4E40-8066-0526D822678A}"/>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309">
                <a:extLst>
                  <a:ext uri="{FF2B5EF4-FFF2-40B4-BE49-F238E27FC236}">
                    <a16:creationId xmlns:a16="http://schemas.microsoft.com/office/drawing/2014/main" id="{9F01C2D3-85FA-080B-CB32-D1EC12C1AF0B}"/>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310">
                <a:extLst>
                  <a:ext uri="{FF2B5EF4-FFF2-40B4-BE49-F238E27FC236}">
                    <a16:creationId xmlns:a16="http://schemas.microsoft.com/office/drawing/2014/main" id="{62E08BC4-1992-CF01-3B93-940A482C704D}"/>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311">
                <a:extLst>
                  <a:ext uri="{FF2B5EF4-FFF2-40B4-BE49-F238E27FC236}">
                    <a16:creationId xmlns:a16="http://schemas.microsoft.com/office/drawing/2014/main" id="{7ED8102C-0FA5-4D48-BB6C-D0B880018EEF}"/>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312">
                <a:extLst>
                  <a:ext uri="{FF2B5EF4-FFF2-40B4-BE49-F238E27FC236}">
                    <a16:creationId xmlns:a16="http://schemas.microsoft.com/office/drawing/2014/main" id="{A27C4480-6F2D-242D-385C-930A930989D9}"/>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solidFill>
                <a:srgbClr val="01010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 name="Freeform 304">
              <a:extLst>
                <a:ext uri="{FF2B5EF4-FFF2-40B4-BE49-F238E27FC236}">
                  <a16:creationId xmlns:a16="http://schemas.microsoft.com/office/drawing/2014/main" id="{4C59154B-F179-4AF4-E016-8025D0D80B59}"/>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3" name="Freeform 305">
              <a:extLst>
                <a:ext uri="{FF2B5EF4-FFF2-40B4-BE49-F238E27FC236}">
                  <a16:creationId xmlns:a16="http://schemas.microsoft.com/office/drawing/2014/main" id="{0E4A910F-7ED5-A28B-EB17-0D0BBFD71AC8}"/>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solidFill>
              <a:schemeClr val="bg1"/>
            </a:solidFill>
            <a:ln w="9028" cap="flat">
              <a:solidFill>
                <a:schemeClr val="bg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Freeform 301">
            <a:extLst>
              <a:ext uri="{FF2B5EF4-FFF2-40B4-BE49-F238E27FC236}">
                <a16:creationId xmlns:a16="http://schemas.microsoft.com/office/drawing/2014/main" id="{5E5C42AA-E9B7-A49A-AC74-0E8A8287E308}"/>
              </a:ext>
            </a:extLst>
          </p:cNvPr>
          <p:cNvSpPr/>
          <p:nvPr/>
        </p:nvSpPr>
        <p:spPr>
          <a:xfrm>
            <a:off x="4023614" y="4312417"/>
            <a:ext cx="932187"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E96751"/>
          </a:solidFill>
          <a:ln w="3074" cap="flat">
            <a:noFill/>
            <a:prstDash val="solid"/>
            <a:miter/>
          </a:ln>
        </p:spPr>
        <p:txBody>
          <a:bodyPr rtlCol="0" anchor="ctr"/>
          <a:lstStyle/>
          <a:p>
            <a:endParaRPr lang="en-US"/>
          </a:p>
        </p:txBody>
      </p:sp>
      <p:pic>
        <p:nvPicPr>
          <p:cNvPr id="30" name="Picture Placeholder 29" descr="Slika, ki vsebuje besede na prostem, drevo, trava, rastlina&#10;&#10;Opis je samodejno ustvarjen">
            <a:extLst>
              <a:ext uri="{FF2B5EF4-FFF2-40B4-BE49-F238E27FC236}">
                <a16:creationId xmlns:a16="http://schemas.microsoft.com/office/drawing/2014/main" id="{8E21E4B8-467F-415A-A455-F89BED9B8A97}"/>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a:xfrm>
            <a:off x="-2" y="4538612"/>
            <a:ext cx="3686400" cy="5486854"/>
          </a:xfrm>
        </p:spPr>
      </p:pic>
    </p:spTree>
    <p:extLst>
      <p:ext uri="{BB962C8B-B14F-4D97-AF65-F5344CB8AC3E}">
        <p14:creationId xmlns:p14="http://schemas.microsoft.com/office/powerpoint/2010/main" val="222328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16="http://schemas.microsoft.com/office/drawing/2014/main" xmlns="">
      <p:transition spd="slow">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163974" cy="1049221"/>
          </a:xfrm>
        </p:spPr>
        <p:txBody>
          <a:bodyPr/>
          <a:lstStyle/>
          <a:p>
            <a:r>
              <a:rPr lang="en-IE" sz="1800" cap="all"/>
              <a:t>Innleiðing sjálfbærnimarkmiða Sameinuðu þjóðanna</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344103" y="199034"/>
            <a:ext cx="4310244" cy="916596"/>
          </a:xfrm>
        </p:spPr>
        <p:txBody>
          <a:bodyPr/>
          <a:lstStyle/>
          <a:p>
            <a:r>
              <a:rPr lang="en-US" sz="2800" cap="all">
                <a:latin typeface="Calibri"/>
                <a:ea typeface="Open Sans"/>
                <a:cs typeface="Calibri"/>
              </a:rPr>
              <a:t>Upplifun í laufþaki, </a:t>
            </a:r>
            <a:r>
              <a:rPr lang="en-US" sz="2800" cap="all" err="1">
                <a:latin typeface="Calibri"/>
                <a:ea typeface="Open Sans"/>
                <a:cs typeface="Calibri"/>
              </a:rPr>
              <a:t>Slivna Slóvenía</a:t>
            </a:r>
            <a:endParaRPr lang="en-US" sz="2800" cap="all" err="1"/>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2D2C7037-A1D9-466C-9EA5-0FAE8D5D09A0}"/>
              </a:ext>
            </a:extLst>
          </p:cNvPr>
          <p:cNvSpPr/>
          <p:nvPr/>
        </p:nvSpPr>
        <p:spPr>
          <a:xfrm>
            <a:off x="346797" y="4518504"/>
            <a:ext cx="7081980" cy="3816429"/>
          </a:xfrm>
          <a:prstGeom prst="rect">
            <a:avLst/>
          </a:prstGeom>
        </p:spPr>
        <p:txBody>
          <a:bodyPr wrap="square" lIns="91440" tIns="45720" rIns="91440" bIns="45720" anchor="t">
            <a:spAutoFit/>
          </a:bodyPr>
          <a:lstStyle/>
          <a:p>
            <a:pPr algn="just"/>
            <a:r>
              <a:rPr lang="en-US" sz="1400"/>
              <a:t>Að sofa í laufþakinu í Slivnica stuðlar að nokkrum markmiðum sjálfbærrar þróunar (SDG):</a:t>
            </a:r>
            <a:endParaRPr lang="sl-SI"/>
          </a:p>
          <a:p>
            <a:pPr algn="just"/>
            <a:endParaRPr lang="en-US"/>
          </a:p>
          <a:p>
            <a:pPr algn="just"/>
            <a:r>
              <a:rPr lang="en-US" sz="1400"/>
              <a:t>Ábyrg neysla og framleiðsla: Notkun staðbundinna og endurnýjanlegra auðlinda og hvatning til endurvinnslu og komposteringar hjálpar til við að draga úr úrgangi og stuðla að sjálfbærri nýtingu auðlinda (Markmið 12)</a:t>
            </a:r>
            <a:endParaRPr lang="en-US"/>
          </a:p>
          <a:p>
            <a:pPr algn="just"/>
            <a:r>
              <a:rPr lang="en-US" sz="1400"/>
              <a:t>Aðgerðir gegn loftslagsbreytingum: Verndun náttúrunnar og minnkun neikvæðra áhrifa á vistkerfið stuðlar að baráttunni gegn loftslagsbreytingum (Markmið 13).</a:t>
            </a:r>
            <a:endParaRPr lang="en-US"/>
          </a:p>
          <a:p>
            <a:pPr algn="just"/>
            <a:r>
              <a:rPr lang="en-US" sz="1400"/>
              <a:t>Líf á landi: Verndun líffræðilegs fjölbreytileika og varðveisla náttúrulegra búsvæða stuðlar að verndun vistkerfa og kemur í veg fyrir landeyðingu (STM 15).</a:t>
            </a:r>
            <a:endParaRPr lang="en-US"/>
          </a:p>
          <a:p>
            <a:pPr algn="just"/>
            <a:r>
              <a:rPr lang="en-US" sz="1400"/>
              <a:t>Viðunandi starf og efnahagsleg aukning: Að taka nærsamfélagið með í þróun og stjórnun ferðaþjónustustarfsemi stuðlar að efnahagslífi svæðisins og sköpun starfa (Markmið 8).</a:t>
            </a:r>
            <a:endParaRPr lang="en-US"/>
          </a:p>
          <a:p>
            <a:pPr algn="just"/>
            <a:r>
              <a:rPr lang="en-US" sz="1400"/>
              <a:t>Hagkvæmar borgir og samfélög: Að stuðla að sjálfbærum ferðaþjónustu hjálpar til við að þróa sjálfbær samfélög og draga úr neikvæðum áhrifum á umhverfið (Markmið 11).</a:t>
            </a:r>
            <a:endParaRPr lang="en-US"/>
          </a:p>
          <a:p>
            <a:pPr algn="just"/>
            <a:endParaRPr lang="en-US" sz="1400"/>
          </a:p>
          <a:p>
            <a:pPr algn="just"/>
            <a:r>
              <a:rPr lang="en-US" sz="1400"/>
              <a:t>Þessi markmið eru lykilatriði til að tryggja sjálfbæra þróun og varðveita náttúrulegt umhverfi fyrir komandi kynslóðir.</a:t>
            </a:r>
            <a:endParaRPr lang="en-US"/>
          </a:p>
          <a:p>
            <a:pPr algn="just"/>
            <a:endParaRPr lang="en-US" sz="1400">
              <a:cs typeface="Calibri"/>
            </a:endParaRPr>
          </a:p>
        </p:txBody>
      </p:sp>
      <p:pic>
        <p:nvPicPr>
          <p:cNvPr id="6" name="Picture 5">
            <a:extLst>
              <a:ext uri="{FF2B5EF4-FFF2-40B4-BE49-F238E27FC236}">
                <a16:creationId xmlns:a16="http://schemas.microsoft.com/office/drawing/2014/main" id="{AB356EDB-C9C6-42FB-89A1-996928BAAB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3795" y="8847505"/>
            <a:ext cx="1188000" cy="1188000"/>
          </a:xfrm>
          <a:prstGeom prst="rect">
            <a:avLst/>
          </a:prstGeom>
        </p:spPr>
      </p:pic>
      <p:pic>
        <p:nvPicPr>
          <p:cNvPr id="3" name="Slika 2" descr="Slika, ki vsebuje besede besedilo, pisava, oblikovanje, grafika&#10;&#10;Opis je samodejno ustvarjen">
            <a:extLst>
              <a:ext uri="{FF2B5EF4-FFF2-40B4-BE49-F238E27FC236}">
                <a16:creationId xmlns:a16="http://schemas.microsoft.com/office/drawing/2014/main" id="{AA2E3587-CF2C-9123-2661-8477B6283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9811" y="2845127"/>
            <a:ext cx="1298115" cy="1470512"/>
          </a:xfrm>
          <a:prstGeom prst="rect">
            <a:avLst/>
          </a:prstGeom>
        </p:spPr>
      </p:pic>
      <p:pic>
        <p:nvPicPr>
          <p:cNvPr id="9" name="Slika 8" descr="Slika, ki vsebuje besede besedilo, pisava, logotip, grafika&#10;&#10;Opis je samodejno ustvarjen">
            <a:extLst>
              <a:ext uri="{FF2B5EF4-FFF2-40B4-BE49-F238E27FC236}">
                <a16:creationId xmlns:a16="http://schemas.microsoft.com/office/drawing/2014/main" id="{B70F3AAF-AE13-4A90-D2D2-E78A6C3B6A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286" y="2846569"/>
            <a:ext cx="1307766" cy="1470512"/>
          </a:xfrm>
          <a:prstGeom prst="rect">
            <a:avLst/>
          </a:prstGeom>
        </p:spPr>
      </p:pic>
      <p:pic>
        <p:nvPicPr>
          <p:cNvPr id="10" name="Slika 9" descr="Slika, ki vsebuje besede besedilo, pisava, zelena, logotip&#10;&#10;Opis je samodejno ustvarjen">
            <a:extLst>
              <a:ext uri="{FF2B5EF4-FFF2-40B4-BE49-F238E27FC236}">
                <a16:creationId xmlns:a16="http://schemas.microsoft.com/office/drawing/2014/main" id="{2F473AE8-C1E7-46B7-14FC-FB0049D97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80365" y="8848937"/>
            <a:ext cx="1196916" cy="1197431"/>
          </a:xfrm>
          <a:prstGeom prst="rect">
            <a:avLst/>
          </a:prstGeom>
        </p:spPr>
      </p:pic>
      <p:pic>
        <p:nvPicPr>
          <p:cNvPr id="11" name="Slika 10" descr="Slika, ki vsebuje besede besedilo, sesalec, grafika, logotip&#10;&#10;Opis je samodejno ustvarjen">
            <a:extLst>
              <a:ext uri="{FF2B5EF4-FFF2-40B4-BE49-F238E27FC236}">
                <a16:creationId xmlns:a16="http://schemas.microsoft.com/office/drawing/2014/main" id="{95BC79B2-8D05-BCAD-C0A0-3E6537BA0A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59718" y="8848485"/>
            <a:ext cx="1187466" cy="1202330"/>
          </a:xfrm>
          <a:prstGeom prst="rect">
            <a:avLst/>
          </a:prstGeom>
        </p:spPr>
      </p:pic>
    </p:spTree>
    <p:extLst>
      <p:ext uri="{BB962C8B-B14F-4D97-AF65-F5344CB8AC3E}">
        <p14:creationId xmlns:p14="http://schemas.microsoft.com/office/powerpoint/2010/main" val="15742809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50C5A-28AA-8690-7A3A-98EC7ABAC06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046B3B17-F467-5330-E51B-A533F97674D5}"/>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D18621D4-04C0-1CBD-9644-3BC29C6DBCC9}"/>
              </a:ext>
            </a:extLst>
          </p:cNvPr>
          <p:cNvSpPr>
            <a:spLocks noGrp="1"/>
          </p:cNvSpPr>
          <p:nvPr>
            <p:ph type="body" sz="quarter" idx="32"/>
          </p:nvPr>
        </p:nvSpPr>
        <p:spPr>
          <a:xfrm>
            <a:off x="294777" y="6241481"/>
            <a:ext cx="7365329" cy="2787212"/>
          </a:xfrm>
        </p:spPr>
        <p:txBody>
          <a:bodyPr/>
          <a:lstStyle/>
          <a:p>
            <a:pPr marL="0" indent="0">
              <a:lnSpc>
                <a:spcPct val="100000"/>
              </a:lnSpc>
              <a:buNone/>
            </a:pPr>
            <a:r>
              <a:rPr lang="en-US" sz="4000" b="1" cap="all" dirty="0" err="1">
                <a:solidFill>
                  <a:schemeClr val="bg1"/>
                </a:solidFill>
              </a:rPr>
              <a:t>Sölvanes</a:t>
            </a:r>
            <a:r>
              <a:rPr lang="en-US" sz="4000" b="1" cap="all" dirty="0">
                <a:solidFill>
                  <a:schemeClr val="bg1"/>
                </a:solidFill>
              </a:rPr>
              <a:t> </a:t>
            </a:r>
            <a:r>
              <a:rPr lang="en-US" sz="4000" b="1" cap="all" dirty="0" err="1">
                <a:solidFill>
                  <a:schemeClr val="bg1"/>
                </a:solidFill>
              </a:rPr>
              <a:t>búfrí</a:t>
            </a:r>
            <a:endParaRPr lang="en-US" sz="4000" b="1" cap="all" dirty="0">
              <a:solidFill>
                <a:schemeClr val="bg1"/>
              </a:solidFill>
            </a:endParaRPr>
          </a:p>
          <a:p>
            <a:pPr marL="0" indent="0">
              <a:lnSpc>
                <a:spcPct val="100000"/>
              </a:lnSpc>
              <a:buNone/>
            </a:pPr>
            <a:r>
              <a:rPr lang="en-US" sz="2000" b="1" dirty="0" err="1">
                <a:solidFill>
                  <a:schemeClr val="bg1"/>
                </a:solidFill>
                <a:latin typeface="Calibri"/>
                <a:cs typeface="Calibri"/>
              </a:rPr>
              <a:t>Flokkur</a:t>
            </a:r>
            <a:r>
              <a:rPr lang="en-US" sz="2000" b="1" dirty="0">
                <a:solidFill>
                  <a:schemeClr val="bg1"/>
                </a:solidFill>
                <a:latin typeface="Calibri"/>
                <a:cs typeface="Calibri"/>
              </a:rPr>
              <a:t>: </a:t>
            </a:r>
            <a:r>
              <a:rPr lang="en-US" sz="2000" dirty="0" err="1">
                <a:solidFill>
                  <a:schemeClr val="bg1"/>
                </a:solidFill>
                <a:latin typeface="Calibri"/>
                <a:cs typeface="Calibri"/>
              </a:rPr>
              <a:t>Bændagisting</a:t>
            </a:r>
            <a:endParaRPr lang="en-US" sz="2000" dirty="0">
              <a:solidFill>
                <a:schemeClr val="bg1"/>
              </a:solidFill>
              <a:highlight>
                <a:srgbClr val="000080"/>
              </a:highlight>
            </a:endParaRPr>
          </a:p>
          <a:p>
            <a:pPr>
              <a:lnSpc>
                <a:spcPct val="100000"/>
              </a:lnSpc>
            </a:pPr>
            <a:r>
              <a:rPr lang="en-US" sz="2000" b="1" dirty="0" err="1">
                <a:solidFill>
                  <a:schemeClr val="bg1"/>
                </a:solidFill>
                <a:latin typeface="Calibri"/>
                <a:cs typeface="Calibri"/>
              </a:rPr>
              <a:t>Staðsetning</a:t>
            </a:r>
            <a:r>
              <a:rPr lang="en-US" sz="2000" b="1" dirty="0">
                <a:solidFill>
                  <a:schemeClr val="bg1"/>
                </a:solidFill>
                <a:latin typeface="Calibri"/>
                <a:cs typeface="Calibri"/>
              </a:rPr>
              <a:t>: </a:t>
            </a:r>
            <a:r>
              <a:rPr lang="en-US" sz="2000" dirty="0" err="1">
                <a:solidFill>
                  <a:schemeClr val="bg1"/>
                </a:solidFill>
                <a:latin typeface="Calibri"/>
                <a:cs typeface="Calibri"/>
              </a:rPr>
              <a:t>Skagafjörður</a:t>
            </a:r>
            <a:r>
              <a:rPr lang="en-US" sz="2000" dirty="0">
                <a:solidFill>
                  <a:schemeClr val="bg1"/>
                </a:solidFill>
                <a:latin typeface="Calibri"/>
                <a:cs typeface="Calibri"/>
              </a:rPr>
              <a:t>, Ísland</a:t>
            </a:r>
          </a:p>
          <a:p>
            <a:pPr algn="l">
              <a:lnSpc>
                <a:spcPct val="100000"/>
              </a:lnSpc>
            </a:pPr>
            <a:r>
              <a:rPr lang="en-US" sz="2000" b="1" dirty="0" err="1">
                <a:solidFill>
                  <a:schemeClr val="bg1"/>
                </a:solidFill>
              </a:rPr>
              <a:t>Vefsíða</a:t>
            </a:r>
            <a:r>
              <a:rPr lang="en-US" sz="2000" b="1" dirty="0">
                <a:solidFill>
                  <a:schemeClr val="bg1"/>
                </a:solidFill>
              </a:rPr>
              <a:t>:</a:t>
            </a:r>
            <a:r>
              <a:rPr lang="en-IE" sz="2000" dirty="0">
                <a:solidFill>
                  <a:schemeClr val="bg1"/>
                </a:solidFill>
              </a:rPr>
              <a:t> https://solvanes.is/</a:t>
            </a:r>
          </a:p>
          <a:p>
            <a:pPr algn="l">
              <a:lnSpc>
                <a:spcPct val="100000"/>
              </a:lnSpc>
            </a:pPr>
            <a:endParaRPr lang="en-IE" dirty="0">
              <a:solidFill>
                <a:schemeClr val="bg1"/>
              </a:solidFill>
            </a:endParaRPr>
          </a:p>
          <a:p>
            <a:pPr algn="l">
              <a:lnSpc>
                <a:spcPct val="100000"/>
              </a:lnSpc>
            </a:pPr>
            <a:r>
              <a:rPr lang="en-US" sz="2000" b="1" dirty="0" err="1">
                <a:solidFill>
                  <a:schemeClr val="bg1"/>
                </a:solidFill>
                <a:latin typeface="Calibri"/>
                <a:ea typeface="Open Sans"/>
                <a:cs typeface="Calibri"/>
              </a:rPr>
              <a:t>Hvað</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gerir</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þessa</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gistingu</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að</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epískri</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dvöl</a:t>
            </a:r>
            <a:r>
              <a:rPr lang="en-US" sz="2000" b="1" dirty="0">
                <a:solidFill>
                  <a:schemeClr val="bg1"/>
                </a:solidFill>
                <a:latin typeface="Calibri"/>
                <a:ea typeface="Open Sans"/>
                <a:cs typeface="Calibri"/>
              </a:rPr>
              <a:t>!</a:t>
            </a:r>
            <a:endParaRPr lang="en-US" sz="2000" b="1" dirty="0">
              <a:solidFill>
                <a:schemeClr val="bg1"/>
              </a:solidFill>
            </a:endParaRPr>
          </a:p>
          <a:p>
            <a:pPr algn="l">
              <a:lnSpc>
                <a:spcPct val="100000"/>
              </a:lnSpc>
            </a:pPr>
            <a:r>
              <a:rPr lang="en-US" dirty="0" err="1">
                <a:solidFill>
                  <a:schemeClr val="bg1"/>
                </a:solidFill>
                <a:latin typeface="Calibri"/>
                <a:cs typeface="Calibri"/>
              </a:rPr>
              <a:t>Sölvanes</a:t>
            </a:r>
            <a:r>
              <a:rPr lang="en-US" dirty="0">
                <a:solidFill>
                  <a:schemeClr val="bg1"/>
                </a:solidFill>
                <a:latin typeface="Calibri"/>
                <a:cs typeface="Calibri"/>
              </a:rPr>
              <a:t> </a:t>
            </a:r>
            <a:r>
              <a:rPr lang="en-US" dirty="0" err="1">
                <a:solidFill>
                  <a:schemeClr val="bg1"/>
                </a:solidFill>
                <a:latin typeface="Calibri"/>
                <a:cs typeface="Calibri"/>
              </a:rPr>
              <a:t>Farmholidays</a:t>
            </a:r>
            <a:r>
              <a:rPr lang="en-US" dirty="0">
                <a:solidFill>
                  <a:schemeClr val="bg1"/>
                </a:solidFill>
                <a:latin typeface="Calibri"/>
                <a:cs typeface="Calibri"/>
              </a:rPr>
              <a:t> er </a:t>
            </a:r>
            <a:r>
              <a:rPr lang="en-US" dirty="0" err="1">
                <a:solidFill>
                  <a:schemeClr val="bg1"/>
                </a:solidFill>
                <a:latin typeface="Calibri"/>
                <a:cs typeface="Calibri"/>
              </a:rPr>
              <a:t>fjölskyldurekinn</a:t>
            </a:r>
            <a:r>
              <a:rPr lang="en-US" dirty="0">
                <a:solidFill>
                  <a:schemeClr val="bg1"/>
                </a:solidFill>
                <a:latin typeface="Calibri"/>
                <a:cs typeface="Calibri"/>
              </a:rPr>
              <a:t> </a:t>
            </a:r>
            <a:r>
              <a:rPr lang="en-US" dirty="0" err="1">
                <a:solidFill>
                  <a:schemeClr val="bg1"/>
                </a:solidFill>
                <a:latin typeface="Calibri"/>
                <a:cs typeface="Calibri"/>
              </a:rPr>
              <a:t>bústaður</a:t>
            </a:r>
            <a:r>
              <a:rPr lang="en-US" dirty="0">
                <a:solidFill>
                  <a:schemeClr val="bg1"/>
                </a:solidFill>
                <a:latin typeface="Calibri"/>
                <a:cs typeface="Calibri"/>
              </a:rPr>
              <a:t> </a:t>
            </a:r>
            <a:r>
              <a:rPr lang="en-US" dirty="0" err="1">
                <a:solidFill>
                  <a:schemeClr val="bg1"/>
                </a:solidFill>
                <a:latin typeface="Calibri"/>
                <a:cs typeface="Calibri"/>
              </a:rPr>
              <a:t>og</a:t>
            </a:r>
            <a:r>
              <a:rPr lang="en-US" dirty="0">
                <a:solidFill>
                  <a:schemeClr val="bg1"/>
                </a:solidFill>
                <a:latin typeface="Calibri"/>
                <a:cs typeface="Calibri"/>
              </a:rPr>
              <a:t> </a:t>
            </a:r>
            <a:r>
              <a:rPr lang="en-US" dirty="0" err="1">
                <a:solidFill>
                  <a:schemeClr val="bg1"/>
                </a:solidFill>
                <a:latin typeface="Calibri"/>
                <a:cs typeface="Calibri"/>
              </a:rPr>
              <a:t>hefðbundinn</a:t>
            </a:r>
            <a:r>
              <a:rPr lang="en-US" dirty="0">
                <a:solidFill>
                  <a:schemeClr val="bg1"/>
                </a:solidFill>
                <a:latin typeface="Calibri"/>
                <a:cs typeface="Calibri"/>
              </a:rPr>
              <a:t> </a:t>
            </a:r>
            <a:r>
              <a:rPr lang="en-US" dirty="0" err="1">
                <a:solidFill>
                  <a:schemeClr val="bg1"/>
                </a:solidFill>
                <a:latin typeface="Calibri"/>
                <a:cs typeface="Calibri"/>
              </a:rPr>
              <a:t>sauðabær</a:t>
            </a:r>
            <a:r>
              <a:rPr lang="en-US" dirty="0">
                <a:solidFill>
                  <a:schemeClr val="bg1"/>
                </a:solidFill>
                <a:latin typeface="Calibri"/>
                <a:cs typeface="Calibri"/>
              </a:rPr>
              <a:t> </a:t>
            </a:r>
            <a:r>
              <a:rPr lang="en-US" dirty="0" err="1">
                <a:solidFill>
                  <a:schemeClr val="bg1"/>
                </a:solidFill>
                <a:latin typeface="Calibri"/>
                <a:cs typeface="Calibri"/>
              </a:rPr>
              <a:t>staðsettur</a:t>
            </a:r>
            <a:r>
              <a:rPr lang="en-US" dirty="0">
                <a:solidFill>
                  <a:schemeClr val="bg1"/>
                </a:solidFill>
                <a:latin typeface="Calibri"/>
                <a:cs typeface="Calibri"/>
              </a:rPr>
              <a:t> í </a:t>
            </a:r>
            <a:r>
              <a:rPr lang="en-US" dirty="0" err="1">
                <a:solidFill>
                  <a:schemeClr val="bg1"/>
                </a:solidFill>
                <a:latin typeface="Calibri"/>
                <a:cs typeface="Calibri"/>
              </a:rPr>
              <a:t>Skagafirði</a:t>
            </a:r>
            <a:r>
              <a:rPr lang="en-US" dirty="0">
                <a:solidFill>
                  <a:schemeClr val="bg1"/>
                </a:solidFill>
                <a:latin typeface="Calibri"/>
                <a:cs typeface="Calibri"/>
              </a:rPr>
              <a:t>, </a:t>
            </a:r>
            <a:r>
              <a:rPr lang="en-US" dirty="0" err="1">
                <a:solidFill>
                  <a:schemeClr val="bg1"/>
                </a:solidFill>
                <a:latin typeface="Calibri"/>
                <a:cs typeface="Calibri"/>
              </a:rPr>
              <a:t>Norður-Íslandi</a:t>
            </a:r>
            <a:r>
              <a:rPr lang="en-US" dirty="0">
                <a:solidFill>
                  <a:schemeClr val="bg1"/>
                </a:solidFill>
                <a:latin typeface="Calibri"/>
                <a:cs typeface="Calibri"/>
              </a:rPr>
              <a:t>. </a:t>
            </a:r>
            <a:r>
              <a:rPr lang="en-US" dirty="0" err="1">
                <a:solidFill>
                  <a:schemeClr val="bg1"/>
                </a:solidFill>
                <a:latin typeface="Calibri"/>
                <a:cs typeface="Calibri"/>
              </a:rPr>
              <a:t>Bærinn</a:t>
            </a:r>
            <a:r>
              <a:rPr lang="en-US" dirty="0">
                <a:solidFill>
                  <a:schemeClr val="bg1"/>
                </a:solidFill>
                <a:latin typeface="Calibri"/>
                <a:cs typeface="Calibri"/>
              </a:rPr>
              <a:t> er </a:t>
            </a:r>
            <a:r>
              <a:rPr lang="en-US" dirty="0" err="1">
                <a:solidFill>
                  <a:schemeClr val="bg1"/>
                </a:solidFill>
                <a:latin typeface="Calibri"/>
                <a:cs typeface="Calibri"/>
              </a:rPr>
              <a:t>rekinn</a:t>
            </a:r>
            <a:r>
              <a:rPr lang="en-US" dirty="0">
                <a:solidFill>
                  <a:schemeClr val="bg1"/>
                </a:solidFill>
                <a:latin typeface="Calibri"/>
                <a:cs typeface="Calibri"/>
              </a:rPr>
              <a:t> </a:t>
            </a:r>
            <a:r>
              <a:rPr lang="en-US" dirty="0" err="1">
                <a:solidFill>
                  <a:schemeClr val="bg1"/>
                </a:solidFill>
                <a:latin typeface="Calibri"/>
                <a:cs typeface="Calibri"/>
              </a:rPr>
              <a:t>af</a:t>
            </a:r>
            <a:r>
              <a:rPr lang="en-US" dirty="0">
                <a:solidFill>
                  <a:schemeClr val="bg1"/>
                </a:solidFill>
                <a:latin typeface="Calibri"/>
                <a:cs typeface="Calibri"/>
              </a:rPr>
              <a:t> </a:t>
            </a:r>
            <a:r>
              <a:rPr lang="en-US" dirty="0" err="1">
                <a:solidFill>
                  <a:schemeClr val="bg1"/>
                </a:solidFill>
                <a:latin typeface="Calibri"/>
                <a:cs typeface="Calibri"/>
              </a:rPr>
              <a:t>hjónunum</a:t>
            </a:r>
            <a:r>
              <a:rPr lang="en-US" dirty="0">
                <a:solidFill>
                  <a:schemeClr val="bg1"/>
                </a:solidFill>
                <a:latin typeface="Calibri"/>
                <a:cs typeface="Calibri"/>
              </a:rPr>
              <a:t> </a:t>
            </a:r>
            <a:r>
              <a:rPr lang="en-US" dirty="0" err="1">
                <a:solidFill>
                  <a:schemeClr val="bg1"/>
                </a:solidFill>
                <a:latin typeface="Calibri"/>
                <a:cs typeface="Calibri"/>
              </a:rPr>
              <a:t>Eydísi</a:t>
            </a:r>
            <a:r>
              <a:rPr lang="en-US" dirty="0">
                <a:solidFill>
                  <a:schemeClr val="bg1"/>
                </a:solidFill>
                <a:latin typeface="Calibri"/>
                <a:cs typeface="Calibri"/>
              </a:rPr>
              <a:t> </a:t>
            </a:r>
            <a:r>
              <a:rPr lang="en-US" dirty="0" err="1">
                <a:solidFill>
                  <a:schemeClr val="bg1"/>
                </a:solidFill>
                <a:latin typeface="Calibri"/>
                <a:cs typeface="Calibri"/>
              </a:rPr>
              <a:t>og</a:t>
            </a:r>
            <a:r>
              <a:rPr lang="en-US" dirty="0">
                <a:solidFill>
                  <a:schemeClr val="bg1"/>
                </a:solidFill>
                <a:latin typeface="Calibri"/>
                <a:cs typeface="Calibri"/>
              </a:rPr>
              <a:t> </a:t>
            </a:r>
            <a:r>
              <a:rPr lang="en-US" dirty="0" err="1">
                <a:solidFill>
                  <a:schemeClr val="bg1"/>
                </a:solidFill>
                <a:latin typeface="Calibri"/>
                <a:cs typeface="Calibri"/>
              </a:rPr>
              <a:t>Rúnari</a:t>
            </a:r>
            <a:r>
              <a:rPr lang="en-US" dirty="0">
                <a:solidFill>
                  <a:schemeClr val="bg1"/>
                </a:solidFill>
                <a:latin typeface="Calibri"/>
                <a:cs typeface="Calibri"/>
              </a:rPr>
              <a:t> Máni </a:t>
            </a:r>
            <a:r>
              <a:rPr lang="en-US" dirty="0" err="1">
                <a:solidFill>
                  <a:schemeClr val="bg1"/>
                </a:solidFill>
                <a:latin typeface="Calibri"/>
                <a:cs typeface="Calibri"/>
              </a:rPr>
              <a:t>og</a:t>
            </a:r>
            <a:r>
              <a:rPr lang="en-US" dirty="0">
                <a:solidFill>
                  <a:schemeClr val="bg1"/>
                </a:solidFill>
                <a:latin typeface="Calibri"/>
                <a:cs typeface="Calibri"/>
              </a:rPr>
              <a:t> </a:t>
            </a:r>
            <a:r>
              <a:rPr lang="en-US" dirty="0" err="1">
                <a:solidFill>
                  <a:schemeClr val="bg1"/>
                </a:solidFill>
                <a:latin typeface="Calibri"/>
                <a:cs typeface="Calibri"/>
              </a:rPr>
              <a:t>býður</a:t>
            </a:r>
            <a:r>
              <a:rPr lang="en-US" dirty="0">
                <a:solidFill>
                  <a:schemeClr val="bg1"/>
                </a:solidFill>
                <a:latin typeface="Calibri"/>
                <a:cs typeface="Calibri"/>
              </a:rPr>
              <a:t> </a:t>
            </a:r>
            <a:r>
              <a:rPr lang="en-US" dirty="0" err="1">
                <a:solidFill>
                  <a:schemeClr val="bg1"/>
                </a:solidFill>
                <a:latin typeface="Calibri"/>
                <a:cs typeface="Calibri"/>
              </a:rPr>
              <a:t>upp</a:t>
            </a:r>
            <a:r>
              <a:rPr lang="en-US" dirty="0">
                <a:solidFill>
                  <a:schemeClr val="bg1"/>
                </a:solidFill>
                <a:latin typeface="Calibri"/>
                <a:cs typeface="Calibri"/>
              </a:rPr>
              <a:t> á </a:t>
            </a:r>
            <a:r>
              <a:rPr lang="en-US" dirty="0" err="1">
                <a:solidFill>
                  <a:schemeClr val="bg1"/>
                </a:solidFill>
                <a:latin typeface="Calibri"/>
                <a:cs typeface="Calibri"/>
              </a:rPr>
              <a:t>notalega</a:t>
            </a:r>
            <a:r>
              <a:rPr lang="en-US" dirty="0">
                <a:solidFill>
                  <a:schemeClr val="bg1"/>
                </a:solidFill>
                <a:latin typeface="Calibri"/>
                <a:cs typeface="Calibri"/>
              </a:rPr>
              <a:t> </a:t>
            </a:r>
            <a:r>
              <a:rPr lang="en-US" dirty="0" err="1">
                <a:solidFill>
                  <a:schemeClr val="bg1"/>
                </a:solidFill>
                <a:latin typeface="Calibri"/>
                <a:cs typeface="Calibri"/>
              </a:rPr>
              <a:t>gistingu</a:t>
            </a:r>
            <a:r>
              <a:rPr lang="en-US" dirty="0">
                <a:solidFill>
                  <a:schemeClr val="bg1"/>
                </a:solidFill>
                <a:latin typeface="Calibri"/>
                <a:cs typeface="Calibri"/>
              </a:rPr>
              <a:t> í </a:t>
            </a:r>
            <a:r>
              <a:rPr lang="en-US" dirty="0" err="1">
                <a:solidFill>
                  <a:schemeClr val="bg1"/>
                </a:solidFill>
                <a:latin typeface="Calibri"/>
                <a:cs typeface="Calibri"/>
              </a:rPr>
              <a:t>endurnýjuðu</a:t>
            </a:r>
            <a:r>
              <a:rPr lang="en-US" dirty="0">
                <a:solidFill>
                  <a:schemeClr val="bg1"/>
                </a:solidFill>
                <a:latin typeface="Calibri"/>
                <a:cs typeface="Calibri"/>
              </a:rPr>
              <a:t> </a:t>
            </a:r>
            <a:r>
              <a:rPr lang="en-US" dirty="0" err="1">
                <a:solidFill>
                  <a:schemeClr val="bg1"/>
                </a:solidFill>
                <a:latin typeface="Calibri"/>
                <a:cs typeface="Calibri"/>
              </a:rPr>
              <a:t>gistihúsi</a:t>
            </a:r>
            <a:r>
              <a:rPr lang="en-US" dirty="0">
                <a:solidFill>
                  <a:schemeClr val="bg1"/>
                </a:solidFill>
                <a:latin typeface="Calibri"/>
                <a:cs typeface="Calibri"/>
              </a:rPr>
              <a:t>. </a:t>
            </a:r>
            <a:r>
              <a:rPr lang="en-US" dirty="0" err="1">
                <a:solidFill>
                  <a:schemeClr val="bg1"/>
                </a:solidFill>
                <a:latin typeface="Calibri"/>
                <a:cs typeface="Calibri"/>
              </a:rPr>
              <a:t>Gestir</a:t>
            </a:r>
            <a:r>
              <a:rPr lang="en-US" dirty="0">
                <a:solidFill>
                  <a:schemeClr val="bg1"/>
                </a:solidFill>
                <a:latin typeface="Calibri"/>
                <a:cs typeface="Calibri"/>
              </a:rPr>
              <a:t> geta </a:t>
            </a:r>
            <a:r>
              <a:rPr lang="en-US" dirty="0" err="1">
                <a:solidFill>
                  <a:schemeClr val="bg1"/>
                </a:solidFill>
                <a:latin typeface="Calibri"/>
                <a:cs typeface="Calibri"/>
              </a:rPr>
              <a:t>keypt</a:t>
            </a:r>
            <a:r>
              <a:rPr lang="en-US" dirty="0">
                <a:solidFill>
                  <a:schemeClr val="bg1"/>
                </a:solidFill>
                <a:latin typeface="Calibri"/>
                <a:cs typeface="Calibri"/>
              </a:rPr>
              <a:t> </a:t>
            </a:r>
            <a:r>
              <a:rPr lang="en-US" dirty="0" err="1">
                <a:solidFill>
                  <a:schemeClr val="bg1"/>
                </a:solidFill>
                <a:latin typeface="Calibri"/>
                <a:cs typeface="Calibri"/>
              </a:rPr>
              <a:t>staðbundna</a:t>
            </a:r>
            <a:r>
              <a:rPr lang="en-US" dirty="0">
                <a:solidFill>
                  <a:schemeClr val="bg1"/>
                </a:solidFill>
                <a:latin typeface="Calibri"/>
                <a:cs typeface="Calibri"/>
              </a:rPr>
              <a:t> </a:t>
            </a:r>
            <a:r>
              <a:rPr lang="en-US" dirty="0" err="1">
                <a:solidFill>
                  <a:schemeClr val="bg1"/>
                </a:solidFill>
                <a:latin typeface="Calibri"/>
                <a:cs typeface="Calibri"/>
              </a:rPr>
              <a:t>framleiðslu</a:t>
            </a:r>
            <a:r>
              <a:rPr lang="en-US" dirty="0">
                <a:solidFill>
                  <a:schemeClr val="bg1"/>
                </a:solidFill>
                <a:latin typeface="Calibri"/>
                <a:cs typeface="Calibri"/>
              </a:rPr>
              <a:t> </a:t>
            </a:r>
            <a:r>
              <a:rPr lang="en-US" dirty="0" err="1">
                <a:solidFill>
                  <a:schemeClr val="bg1"/>
                </a:solidFill>
                <a:latin typeface="Calibri"/>
                <a:cs typeface="Calibri"/>
              </a:rPr>
              <a:t>og</a:t>
            </a:r>
            <a:r>
              <a:rPr lang="en-US" dirty="0">
                <a:solidFill>
                  <a:schemeClr val="bg1"/>
                </a:solidFill>
                <a:latin typeface="Calibri"/>
                <a:cs typeface="Calibri"/>
              </a:rPr>
              <a:t> </a:t>
            </a:r>
            <a:r>
              <a:rPr lang="en-US" dirty="0" err="1">
                <a:solidFill>
                  <a:schemeClr val="bg1"/>
                </a:solidFill>
                <a:latin typeface="Calibri"/>
                <a:cs typeface="Calibri"/>
              </a:rPr>
              <a:t>kannað</a:t>
            </a:r>
            <a:r>
              <a:rPr lang="en-US" dirty="0">
                <a:solidFill>
                  <a:schemeClr val="bg1"/>
                </a:solidFill>
                <a:latin typeface="Calibri"/>
                <a:cs typeface="Calibri"/>
              </a:rPr>
              <a:t> </a:t>
            </a:r>
            <a:r>
              <a:rPr lang="en-US" dirty="0" err="1">
                <a:solidFill>
                  <a:schemeClr val="bg1"/>
                </a:solidFill>
                <a:latin typeface="Calibri"/>
                <a:cs typeface="Calibri"/>
              </a:rPr>
              <a:t>gönguleiðir</a:t>
            </a:r>
            <a:r>
              <a:rPr lang="en-US" dirty="0">
                <a:solidFill>
                  <a:schemeClr val="bg1"/>
                </a:solidFill>
                <a:latin typeface="Calibri"/>
                <a:cs typeface="Calibri"/>
              </a:rPr>
              <a:t> </a:t>
            </a:r>
            <a:r>
              <a:rPr lang="en-US" dirty="0" err="1">
                <a:solidFill>
                  <a:schemeClr val="bg1"/>
                </a:solidFill>
                <a:latin typeface="Calibri"/>
                <a:cs typeface="Calibri"/>
              </a:rPr>
              <a:t>og</a:t>
            </a:r>
            <a:r>
              <a:rPr lang="en-US" dirty="0">
                <a:solidFill>
                  <a:schemeClr val="bg1"/>
                </a:solidFill>
                <a:latin typeface="Calibri"/>
                <a:cs typeface="Calibri"/>
              </a:rPr>
              <a:t> </a:t>
            </a:r>
            <a:r>
              <a:rPr lang="en-US" dirty="0" err="1">
                <a:solidFill>
                  <a:schemeClr val="bg1"/>
                </a:solidFill>
                <a:latin typeface="Calibri"/>
                <a:cs typeface="Calibri"/>
              </a:rPr>
              <a:t>fallega</a:t>
            </a:r>
            <a:r>
              <a:rPr lang="en-US" dirty="0">
                <a:solidFill>
                  <a:schemeClr val="bg1"/>
                </a:solidFill>
                <a:latin typeface="Calibri"/>
                <a:cs typeface="Calibri"/>
              </a:rPr>
              <a:t> </a:t>
            </a:r>
            <a:r>
              <a:rPr lang="en-US" dirty="0" err="1">
                <a:solidFill>
                  <a:schemeClr val="bg1"/>
                </a:solidFill>
                <a:latin typeface="Calibri"/>
                <a:cs typeface="Calibri"/>
              </a:rPr>
              <a:t>staði</a:t>
            </a:r>
            <a:r>
              <a:rPr lang="en-US" dirty="0">
                <a:solidFill>
                  <a:schemeClr val="bg1"/>
                </a:solidFill>
                <a:latin typeface="Calibri"/>
                <a:cs typeface="Calibri"/>
              </a:rPr>
              <a:t> á </a:t>
            </a:r>
            <a:r>
              <a:rPr lang="en-US" dirty="0" err="1">
                <a:solidFill>
                  <a:schemeClr val="bg1"/>
                </a:solidFill>
                <a:latin typeface="Calibri"/>
                <a:cs typeface="Calibri"/>
              </a:rPr>
              <a:t>býlinu</a:t>
            </a:r>
            <a:r>
              <a:rPr lang="en-US" dirty="0">
                <a:solidFill>
                  <a:schemeClr val="bg1"/>
                </a:solidFill>
                <a:latin typeface="Calibri"/>
                <a:cs typeface="Calibri"/>
              </a:rPr>
              <a:t>, </a:t>
            </a:r>
            <a:r>
              <a:rPr lang="en-US" dirty="0" err="1">
                <a:solidFill>
                  <a:schemeClr val="bg1"/>
                </a:solidFill>
                <a:latin typeface="Calibri"/>
                <a:cs typeface="Calibri"/>
              </a:rPr>
              <a:t>við</a:t>
            </a:r>
            <a:r>
              <a:rPr lang="en-US" dirty="0">
                <a:solidFill>
                  <a:schemeClr val="bg1"/>
                </a:solidFill>
                <a:latin typeface="Calibri"/>
                <a:cs typeface="Calibri"/>
              </a:rPr>
              <a:t> </a:t>
            </a:r>
            <a:r>
              <a:rPr lang="en-US" dirty="0" err="1">
                <a:solidFill>
                  <a:schemeClr val="bg1"/>
                </a:solidFill>
                <a:latin typeface="Calibri"/>
                <a:cs typeface="Calibri"/>
              </a:rPr>
              <a:t>ána</a:t>
            </a:r>
            <a:r>
              <a:rPr lang="en-US" dirty="0">
                <a:solidFill>
                  <a:schemeClr val="bg1"/>
                </a:solidFill>
                <a:latin typeface="Calibri"/>
                <a:cs typeface="Calibri"/>
              </a:rPr>
              <a:t> </a:t>
            </a:r>
            <a:r>
              <a:rPr lang="en-US" dirty="0" err="1">
                <a:solidFill>
                  <a:schemeClr val="bg1"/>
                </a:solidFill>
                <a:latin typeface="Calibri"/>
                <a:cs typeface="Calibri"/>
              </a:rPr>
              <a:t>Svartá</a:t>
            </a:r>
            <a:r>
              <a:rPr lang="en-US" dirty="0">
                <a:solidFill>
                  <a:schemeClr val="bg1"/>
                </a:solidFill>
                <a:latin typeface="Calibri"/>
                <a:cs typeface="Calibri"/>
              </a:rPr>
              <a:t> </a:t>
            </a:r>
            <a:r>
              <a:rPr lang="en-US" dirty="0" err="1">
                <a:solidFill>
                  <a:schemeClr val="bg1"/>
                </a:solidFill>
                <a:latin typeface="Calibri"/>
                <a:cs typeface="Calibri"/>
              </a:rPr>
              <a:t>eða</a:t>
            </a:r>
            <a:r>
              <a:rPr lang="en-US" dirty="0">
                <a:solidFill>
                  <a:schemeClr val="bg1"/>
                </a:solidFill>
                <a:latin typeface="Calibri"/>
                <a:cs typeface="Calibri"/>
              </a:rPr>
              <a:t> í </a:t>
            </a:r>
            <a:r>
              <a:rPr lang="en-US" dirty="0" err="1">
                <a:solidFill>
                  <a:schemeClr val="bg1"/>
                </a:solidFill>
                <a:latin typeface="Calibri"/>
                <a:cs typeface="Calibri"/>
              </a:rPr>
              <a:t>hæðunum</a:t>
            </a:r>
            <a:r>
              <a:rPr lang="en-US" dirty="0">
                <a:solidFill>
                  <a:schemeClr val="bg1"/>
                </a:solidFill>
                <a:latin typeface="Calibri"/>
                <a:cs typeface="Calibri"/>
              </a:rPr>
              <a:t> í </a:t>
            </a:r>
            <a:r>
              <a:rPr lang="en-US" dirty="0" err="1">
                <a:solidFill>
                  <a:schemeClr val="bg1"/>
                </a:solidFill>
                <a:latin typeface="Calibri"/>
                <a:cs typeface="Calibri"/>
              </a:rPr>
              <a:t>kring</a:t>
            </a:r>
            <a:r>
              <a:rPr lang="en-US" dirty="0">
                <a:solidFill>
                  <a:schemeClr val="bg1"/>
                </a:solidFill>
                <a:latin typeface="Calibri"/>
                <a:cs typeface="Calibri"/>
              </a:rPr>
              <a:t>. </a:t>
            </a:r>
            <a:r>
              <a:rPr lang="en-US" dirty="0" err="1">
                <a:solidFill>
                  <a:schemeClr val="bg1"/>
                </a:solidFill>
                <a:latin typeface="Calibri"/>
                <a:cs typeface="Calibri"/>
              </a:rPr>
              <a:t>Býlið</a:t>
            </a:r>
            <a:r>
              <a:rPr lang="en-US" dirty="0">
                <a:solidFill>
                  <a:schemeClr val="bg1"/>
                </a:solidFill>
                <a:latin typeface="Calibri"/>
                <a:cs typeface="Calibri"/>
              </a:rPr>
              <a:t> </a:t>
            </a:r>
            <a:r>
              <a:rPr lang="en-US" dirty="0" err="1">
                <a:solidFill>
                  <a:schemeClr val="bg1"/>
                </a:solidFill>
                <a:latin typeface="Calibri"/>
                <a:cs typeface="Calibri"/>
              </a:rPr>
              <a:t>býður</a:t>
            </a:r>
            <a:r>
              <a:rPr lang="en-US" dirty="0">
                <a:solidFill>
                  <a:schemeClr val="bg1"/>
                </a:solidFill>
                <a:latin typeface="Calibri"/>
                <a:cs typeface="Calibri"/>
              </a:rPr>
              <a:t> </a:t>
            </a:r>
            <a:r>
              <a:rPr lang="en-US" dirty="0" err="1">
                <a:solidFill>
                  <a:schemeClr val="bg1"/>
                </a:solidFill>
                <a:latin typeface="Calibri"/>
                <a:cs typeface="Calibri"/>
              </a:rPr>
              <a:t>upp</a:t>
            </a:r>
            <a:r>
              <a:rPr lang="en-US" dirty="0">
                <a:solidFill>
                  <a:schemeClr val="bg1"/>
                </a:solidFill>
                <a:latin typeface="Calibri"/>
                <a:cs typeface="Calibri"/>
              </a:rPr>
              <a:t> á </a:t>
            </a:r>
            <a:r>
              <a:rPr lang="en-US" dirty="0" err="1">
                <a:solidFill>
                  <a:schemeClr val="bg1"/>
                </a:solidFill>
                <a:latin typeface="Calibri"/>
                <a:cs typeface="Calibri"/>
              </a:rPr>
              <a:t>sveitaupplifun</a:t>
            </a:r>
            <a:r>
              <a:rPr lang="en-US" dirty="0">
                <a:solidFill>
                  <a:schemeClr val="bg1"/>
                </a:solidFill>
                <a:latin typeface="Calibri"/>
                <a:cs typeface="Calibri"/>
              </a:rPr>
              <a:t> </a:t>
            </a:r>
            <a:r>
              <a:rPr lang="en-US" dirty="0" err="1">
                <a:solidFill>
                  <a:schemeClr val="bg1"/>
                </a:solidFill>
                <a:latin typeface="Calibri"/>
                <a:cs typeface="Calibri"/>
              </a:rPr>
              <a:t>allt</a:t>
            </a:r>
            <a:r>
              <a:rPr lang="en-US" dirty="0">
                <a:solidFill>
                  <a:schemeClr val="bg1"/>
                </a:solidFill>
                <a:latin typeface="Calibri"/>
                <a:cs typeface="Calibri"/>
              </a:rPr>
              <a:t> </a:t>
            </a:r>
            <a:r>
              <a:rPr lang="en-US" dirty="0" err="1">
                <a:solidFill>
                  <a:schemeClr val="bg1"/>
                </a:solidFill>
                <a:latin typeface="Calibri"/>
                <a:cs typeface="Calibri"/>
              </a:rPr>
              <a:t>árið</a:t>
            </a:r>
            <a:r>
              <a:rPr lang="en-US" dirty="0">
                <a:solidFill>
                  <a:schemeClr val="bg1"/>
                </a:solidFill>
                <a:latin typeface="Calibri"/>
                <a:cs typeface="Calibri"/>
              </a:rPr>
              <a:t> um </a:t>
            </a:r>
            <a:r>
              <a:rPr lang="en-US" dirty="0" err="1">
                <a:solidFill>
                  <a:schemeClr val="bg1"/>
                </a:solidFill>
                <a:latin typeface="Calibri"/>
                <a:cs typeface="Calibri"/>
              </a:rPr>
              <a:t>kring</a:t>
            </a:r>
            <a:r>
              <a:rPr lang="en-US" dirty="0">
                <a:solidFill>
                  <a:schemeClr val="bg1"/>
                </a:solidFill>
                <a:latin typeface="Calibri"/>
                <a:cs typeface="Calibri"/>
              </a:rPr>
              <a:t>, </a:t>
            </a:r>
            <a:r>
              <a:rPr lang="en-US" dirty="0" err="1">
                <a:solidFill>
                  <a:schemeClr val="bg1"/>
                </a:solidFill>
                <a:latin typeface="Calibri"/>
                <a:cs typeface="Calibri"/>
              </a:rPr>
              <a:t>þar</a:t>
            </a:r>
            <a:r>
              <a:rPr lang="en-US" dirty="0">
                <a:solidFill>
                  <a:schemeClr val="bg1"/>
                </a:solidFill>
                <a:latin typeface="Calibri"/>
                <a:cs typeface="Calibri"/>
              </a:rPr>
              <a:t> á </a:t>
            </a:r>
            <a:r>
              <a:rPr lang="en-US" dirty="0" err="1">
                <a:solidFill>
                  <a:schemeClr val="bg1"/>
                </a:solidFill>
                <a:latin typeface="Calibri"/>
                <a:cs typeface="Calibri"/>
              </a:rPr>
              <a:t>meðal</a:t>
            </a:r>
            <a:r>
              <a:rPr lang="en-US" dirty="0">
                <a:solidFill>
                  <a:schemeClr val="bg1"/>
                </a:solidFill>
                <a:latin typeface="Calibri"/>
                <a:cs typeface="Calibri"/>
              </a:rPr>
              <a:t> </a:t>
            </a:r>
            <a:r>
              <a:rPr lang="en-US" dirty="0" err="1">
                <a:solidFill>
                  <a:schemeClr val="bg1"/>
                </a:solidFill>
                <a:latin typeface="Calibri"/>
                <a:cs typeface="Calibri"/>
              </a:rPr>
              <a:t>skoðunarferðir</a:t>
            </a:r>
            <a:r>
              <a:rPr lang="en-US" dirty="0">
                <a:solidFill>
                  <a:schemeClr val="bg1"/>
                </a:solidFill>
                <a:latin typeface="Calibri"/>
                <a:cs typeface="Calibri"/>
              </a:rPr>
              <a:t> </a:t>
            </a:r>
            <a:r>
              <a:rPr lang="en-US" dirty="0" err="1">
                <a:solidFill>
                  <a:schemeClr val="bg1"/>
                </a:solidFill>
                <a:latin typeface="Calibri"/>
                <a:cs typeface="Calibri"/>
              </a:rPr>
              <a:t>til</a:t>
            </a:r>
            <a:r>
              <a:rPr lang="en-US" dirty="0">
                <a:solidFill>
                  <a:schemeClr val="bg1"/>
                </a:solidFill>
                <a:latin typeface="Calibri"/>
                <a:cs typeface="Calibri"/>
              </a:rPr>
              <a:t> </a:t>
            </a:r>
            <a:r>
              <a:rPr lang="en-US" dirty="0" err="1">
                <a:solidFill>
                  <a:schemeClr val="bg1"/>
                </a:solidFill>
                <a:latin typeface="Calibri"/>
                <a:cs typeface="Calibri"/>
              </a:rPr>
              <a:t>að</a:t>
            </a:r>
            <a:r>
              <a:rPr lang="en-US" dirty="0">
                <a:solidFill>
                  <a:schemeClr val="bg1"/>
                </a:solidFill>
                <a:latin typeface="Calibri"/>
                <a:cs typeface="Calibri"/>
              </a:rPr>
              <a:t> </a:t>
            </a:r>
            <a:r>
              <a:rPr lang="en-US" dirty="0" err="1">
                <a:solidFill>
                  <a:schemeClr val="bg1"/>
                </a:solidFill>
                <a:latin typeface="Calibri"/>
                <a:cs typeface="Calibri"/>
              </a:rPr>
              <a:t>kynnast</a:t>
            </a:r>
            <a:r>
              <a:rPr lang="en-US" dirty="0">
                <a:solidFill>
                  <a:schemeClr val="bg1"/>
                </a:solidFill>
                <a:latin typeface="Calibri"/>
                <a:cs typeface="Calibri"/>
              </a:rPr>
              <a:t> </a:t>
            </a:r>
            <a:r>
              <a:rPr lang="en-US" dirty="0" err="1">
                <a:solidFill>
                  <a:schemeClr val="bg1"/>
                </a:solidFill>
                <a:latin typeface="Calibri"/>
                <a:cs typeface="Calibri"/>
              </a:rPr>
              <a:t>staðbundinni</a:t>
            </a:r>
            <a:r>
              <a:rPr lang="en-US" dirty="0">
                <a:solidFill>
                  <a:schemeClr val="bg1"/>
                </a:solidFill>
                <a:latin typeface="Calibri"/>
                <a:cs typeface="Calibri"/>
              </a:rPr>
              <a:t> </a:t>
            </a:r>
            <a:r>
              <a:rPr lang="en-US" dirty="0" err="1">
                <a:solidFill>
                  <a:schemeClr val="bg1"/>
                </a:solidFill>
                <a:latin typeface="Calibri"/>
                <a:cs typeface="Calibri"/>
              </a:rPr>
              <a:t>landbúnaðarstarfsemi</a:t>
            </a:r>
            <a:r>
              <a:rPr lang="en-US" dirty="0">
                <a:solidFill>
                  <a:schemeClr val="bg1"/>
                </a:solidFill>
                <a:latin typeface="Calibri"/>
                <a:cs typeface="Calibri"/>
              </a:rPr>
              <a:t> </a:t>
            </a:r>
            <a:r>
              <a:rPr lang="en-US" dirty="0" err="1">
                <a:solidFill>
                  <a:schemeClr val="bg1"/>
                </a:solidFill>
                <a:latin typeface="Calibri"/>
                <a:cs typeface="Calibri"/>
              </a:rPr>
              <a:t>og</a:t>
            </a:r>
            <a:r>
              <a:rPr lang="en-US" dirty="0">
                <a:solidFill>
                  <a:schemeClr val="bg1"/>
                </a:solidFill>
                <a:latin typeface="Calibri"/>
                <a:cs typeface="Calibri"/>
              </a:rPr>
              <a:t> </a:t>
            </a:r>
            <a:r>
              <a:rPr lang="en-US" dirty="0" err="1">
                <a:solidFill>
                  <a:schemeClr val="bg1"/>
                </a:solidFill>
                <a:latin typeface="Calibri"/>
                <a:cs typeface="Calibri"/>
              </a:rPr>
              <a:t>eiga</a:t>
            </a:r>
            <a:r>
              <a:rPr lang="en-US" dirty="0">
                <a:solidFill>
                  <a:schemeClr val="bg1"/>
                </a:solidFill>
                <a:latin typeface="Calibri"/>
                <a:cs typeface="Calibri"/>
              </a:rPr>
              <a:t> </a:t>
            </a:r>
            <a:r>
              <a:rPr lang="en-US" dirty="0" err="1">
                <a:solidFill>
                  <a:schemeClr val="bg1"/>
                </a:solidFill>
                <a:latin typeface="Calibri"/>
                <a:cs typeface="Calibri"/>
              </a:rPr>
              <a:t>samskipti</a:t>
            </a:r>
            <a:r>
              <a:rPr lang="en-US" dirty="0">
                <a:solidFill>
                  <a:schemeClr val="bg1"/>
                </a:solidFill>
                <a:latin typeface="Calibri"/>
                <a:cs typeface="Calibri"/>
              </a:rPr>
              <a:t> </a:t>
            </a:r>
            <a:r>
              <a:rPr lang="en-US" dirty="0" err="1">
                <a:solidFill>
                  <a:schemeClr val="bg1"/>
                </a:solidFill>
                <a:latin typeface="Calibri"/>
                <a:cs typeface="Calibri"/>
              </a:rPr>
              <a:t>við</a:t>
            </a:r>
            <a:r>
              <a:rPr lang="en-US" dirty="0">
                <a:solidFill>
                  <a:schemeClr val="bg1"/>
                </a:solidFill>
                <a:latin typeface="Calibri"/>
                <a:cs typeface="Calibri"/>
              </a:rPr>
              <a:t> </a:t>
            </a:r>
            <a:r>
              <a:rPr lang="en-US" dirty="0" err="1">
                <a:solidFill>
                  <a:schemeClr val="bg1"/>
                </a:solidFill>
                <a:latin typeface="Calibri"/>
                <a:cs typeface="Calibri"/>
              </a:rPr>
              <a:t>búfé</a:t>
            </a:r>
            <a:r>
              <a:rPr lang="en-US" dirty="0">
                <a:solidFill>
                  <a:schemeClr val="bg1"/>
                </a:solidFill>
                <a:latin typeface="Calibri"/>
                <a:cs typeface="Calibri"/>
              </a:rPr>
              <a:t> </a:t>
            </a:r>
            <a:r>
              <a:rPr lang="en-US" dirty="0" err="1">
                <a:solidFill>
                  <a:schemeClr val="bg1"/>
                </a:solidFill>
                <a:latin typeface="Calibri"/>
                <a:cs typeface="Calibri"/>
              </a:rPr>
              <a:t>eins</a:t>
            </a:r>
            <a:r>
              <a:rPr lang="en-US" dirty="0">
                <a:solidFill>
                  <a:schemeClr val="bg1"/>
                </a:solidFill>
                <a:latin typeface="Calibri"/>
                <a:cs typeface="Calibri"/>
              </a:rPr>
              <a:t> </a:t>
            </a:r>
            <a:r>
              <a:rPr lang="en-US" dirty="0" err="1">
                <a:solidFill>
                  <a:schemeClr val="bg1"/>
                </a:solidFill>
                <a:latin typeface="Calibri"/>
                <a:cs typeface="Calibri"/>
              </a:rPr>
              <a:t>og</a:t>
            </a:r>
            <a:r>
              <a:rPr lang="en-US" dirty="0">
                <a:solidFill>
                  <a:schemeClr val="bg1"/>
                </a:solidFill>
                <a:latin typeface="Calibri"/>
                <a:cs typeface="Calibri"/>
              </a:rPr>
              <a:t> </a:t>
            </a:r>
            <a:r>
              <a:rPr lang="en-US" dirty="0" err="1">
                <a:solidFill>
                  <a:schemeClr val="bg1"/>
                </a:solidFill>
                <a:latin typeface="Calibri"/>
                <a:cs typeface="Calibri"/>
              </a:rPr>
              <a:t>kindur</a:t>
            </a:r>
            <a:r>
              <a:rPr lang="en-US" dirty="0">
                <a:solidFill>
                  <a:schemeClr val="bg1"/>
                </a:solidFill>
                <a:latin typeface="Calibri"/>
                <a:cs typeface="Calibri"/>
              </a:rPr>
              <a:t>, </a:t>
            </a:r>
            <a:r>
              <a:rPr lang="en-US" dirty="0" err="1">
                <a:solidFill>
                  <a:schemeClr val="bg1"/>
                </a:solidFill>
                <a:latin typeface="Calibri"/>
                <a:cs typeface="Calibri"/>
              </a:rPr>
              <a:t>hesta</a:t>
            </a:r>
            <a:r>
              <a:rPr lang="en-US" dirty="0">
                <a:solidFill>
                  <a:schemeClr val="bg1"/>
                </a:solidFill>
                <a:latin typeface="Calibri"/>
                <a:cs typeface="Calibri"/>
              </a:rPr>
              <a:t>, </a:t>
            </a:r>
            <a:r>
              <a:rPr lang="en-US" dirty="0" err="1">
                <a:solidFill>
                  <a:schemeClr val="bg1"/>
                </a:solidFill>
                <a:latin typeface="Calibri"/>
                <a:cs typeface="Calibri"/>
              </a:rPr>
              <a:t>kanínur</a:t>
            </a:r>
            <a:r>
              <a:rPr lang="en-US" dirty="0">
                <a:solidFill>
                  <a:schemeClr val="bg1"/>
                </a:solidFill>
                <a:latin typeface="Calibri"/>
                <a:cs typeface="Calibri"/>
              </a:rPr>
              <a:t>, </a:t>
            </a:r>
            <a:r>
              <a:rPr lang="en-US" dirty="0" err="1">
                <a:solidFill>
                  <a:schemeClr val="bg1"/>
                </a:solidFill>
                <a:latin typeface="Calibri"/>
                <a:cs typeface="Calibri"/>
              </a:rPr>
              <a:t>hænur</a:t>
            </a:r>
            <a:r>
              <a:rPr lang="en-US" dirty="0">
                <a:solidFill>
                  <a:schemeClr val="bg1"/>
                </a:solidFill>
                <a:latin typeface="Calibri"/>
                <a:cs typeface="Calibri"/>
              </a:rPr>
              <a:t>, hund </a:t>
            </a:r>
            <a:r>
              <a:rPr lang="en-US" dirty="0" err="1">
                <a:solidFill>
                  <a:schemeClr val="bg1"/>
                </a:solidFill>
                <a:latin typeface="Calibri"/>
                <a:cs typeface="Calibri"/>
              </a:rPr>
              <a:t>og</a:t>
            </a:r>
            <a:r>
              <a:rPr lang="en-US" dirty="0">
                <a:solidFill>
                  <a:schemeClr val="bg1"/>
                </a:solidFill>
                <a:latin typeface="Calibri"/>
                <a:cs typeface="Calibri"/>
              </a:rPr>
              <a:t> </a:t>
            </a:r>
            <a:r>
              <a:rPr lang="en-US" dirty="0" err="1">
                <a:solidFill>
                  <a:schemeClr val="bg1"/>
                </a:solidFill>
                <a:latin typeface="Calibri"/>
                <a:cs typeface="Calibri"/>
              </a:rPr>
              <a:t>kött</a:t>
            </a:r>
            <a:r>
              <a:rPr lang="en-US" dirty="0">
                <a:solidFill>
                  <a:schemeClr val="bg1"/>
                </a:solidFill>
                <a:latin typeface="Calibri"/>
                <a:cs typeface="Calibri"/>
              </a:rPr>
              <a:t>, </a:t>
            </a:r>
            <a:r>
              <a:rPr lang="en-US" dirty="0" err="1">
                <a:solidFill>
                  <a:schemeClr val="bg1"/>
                </a:solidFill>
                <a:latin typeface="Calibri"/>
                <a:cs typeface="Calibri"/>
              </a:rPr>
              <a:t>með</a:t>
            </a:r>
            <a:r>
              <a:rPr lang="en-US" dirty="0">
                <a:solidFill>
                  <a:schemeClr val="bg1"/>
                </a:solidFill>
                <a:latin typeface="Calibri"/>
                <a:cs typeface="Calibri"/>
              </a:rPr>
              <a:t> </a:t>
            </a:r>
            <a:r>
              <a:rPr lang="en-US" dirty="0" err="1">
                <a:solidFill>
                  <a:schemeClr val="bg1"/>
                </a:solidFill>
                <a:latin typeface="Calibri"/>
                <a:cs typeface="Calibri"/>
              </a:rPr>
              <a:t>kaffi</a:t>
            </a:r>
            <a:r>
              <a:rPr lang="en-US" dirty="0">
                <a:solidFill>
                  <a:schemeClr val="bg1"/>
                </a:solidFill>
                <a:latin typeface="Calibri"/>
                <a:cs typeface="Calibri"/>
              </a:rPr>
              <a:t> </a:t>
            </a:r>
            <a:r>
              <a:rPr lang="en-US" dirty="0" err="1">
                <a:solidFill>
                  <a:schemeClr val="bg1"/>
                </a:solidFill>
                <a:latin typeface="Calibri"/>
                <a:cs typeface="Calibri"/>
              </a:rPr>
              <a:t>eða</a:t>
            </a:r>
            <a:r>
              <a:rPr lang="en-US" dirty="0">
                <a:solidFill>
                  <a:schemeClr val="bg1"/>
                </a:solidFill>
                <a:latin typeface="Calibri"/>
                <a:cs typeface="Calibri"/>
              </a:rPr>
              <a:t> </a:t>
            </a:r>
            <a:r>
              <a:rPr lang="en-US" dirty="0" err="1">
                <a:solidFill>
                  <a:schemeClr val="bg1"/>
                </a:solidFill>
                <a:latin typeface="Calibri"/>
                <a:cs typeface="Calibri"/>
              </a:rPr>
              <a:t>heitu</a:t>
            </a:r>
            <a:r>
              <a:rPr lang="en-US" dirty="0">
                <a:solidFill>
                  <a:schemeClr val="bg1"/>
                </a:solidFill>
                <a:latin typeface="Calibri"/>
                <a:cs typeface="Calibri"/>
              </a:rPr>
              <a:t> </a:t>
            </a:r>
            <a:r>
              <a:rPr lang="en-US" dirty="0" err="1">
                <a:solidFill>
                  <a:schemeClr val="bg1"/>
                </a:solidFill>
                <a:latin typeface="Calibri"/>
                <a:cs typeface="Calibri"/>
              </a:rPr>
              <a:t>súkkulaði</a:t>
            </a:r>
            <a:r>
              <a:rPr lang="en-US" dirty="0">
                <a:solidFill>
                  <a:schemeClr val="bg1"/>
                </a:solidFill>
                <a:latin typeface="Calibri"/>
                <a:cs typeface="Calibri"/>
              </a:rPr>
              <a:t> </a:t>
            </a:r>
            <a:r>
              <a:rPr lang="en-US" dirty="0" err="1">
                <a:solidFill>
                  <a:schemeClr val="bg1"/>
                </a:solidFill>
                <a:latin typeface="Calibri"/>
                <a:cs typeface="Calibri"/>
              </a:rPr>
              <a:t>að</a:t>
            </a:r>
            <a:r>
              <a:rPr lang="en-US" dirty="0">
                <a:solidFill>
                  <a:schemeClr val="bg1"/>
                </a:solidFill>
                <a:latin typeface="Calibri"/>
                <a:cs typeface="Calibri"/>
              </a:rPr>
              <a:t> </a:t>
            </a:r>
            <a:r>
              <a:rPr lang="en-US" dirty="0" err="1">
                <a:solidFill>
                  <a:schemeClr val="bg1"/>
                </a:solidFill>
                <a:latin typeface="Calibri"/>
                <a:cs typeface="Calibri"/>
              </a:rPr>
              <a:t>ferðinni</a:t>
            </a:r>
            <a:r>
              <a:rPr lang="en-US" dirty="0">
                <a:solidFill>
                  <a:schemeClr val="bg1"/>
                </a:solidFill>
                <a:latin typeface="Calibri"/>
                <a:cs typeface="Calibri"/>
              </a:rPr>
              <a:t> </a:t>
            </a:r>
            <a:r>
              <a:rPr lang="en-US" dirty="0" err="1">
                <a:solidFill>
                  <a:schemeClr val="bg1"/>
                </a:solidFill>
                <a:latin typeface="Calibri"/>
                <a:cs typeface="Calibri"/>
              </a:rPr>
              <a:t>lokinni</a:t>
            </a:r>
            <a:r>
              <a:rPr lang="en-US" dirty="0">
                <a:solidFill>
                  <a:schemeClr val="bg1"/>
                </a:solidFill>
                <a:latin typeface="Calibri"/>
                <a:cs typeface="Calibri"/>
              </a:rPr>
              <a:t>. </a:t>
            </a:r>
            <a:r>
              <a:rPr lang="en-US" dirty="0" err="1">
                <a:solidFill>
                  <a:schemeClr val="bg1"/>
                </a:solidFill>
                <a:latin typeface="Calibri"/>
                <a:cs typeface="Calibri"/>
              </a:rPr>
              <a:t>Sölvanes</a:t>
            </a:r>
            <a:r>
              <a:rPr lang="en-US" dirty="0">
                <a:solidFill>
                  <a:schemeClr val="bg1"/>
                </a:solidFill>
                <a:latin typeface="Calibri"/>
                <a:cs typeface="Calibri"/>
              </a:rPr>
              <a:t> </a:t>
            </a:r>
            <a:r>
              <a:rPr lang="en-US" dirty="0" err="1">
                <a:solidFill>
                  <a:schemeClr val="bg1"/>
                </a:solidFill>
                <a:latin typeface="Calibri"/>
                <a:cs typeface="Calibri"/>
              </a:rPr>
              <a:t>leggur</a:t>
            </a:r>
            <a:r>
              <a:rPr lang="en-US" dirty="0">
                <a:solidFill>
                  <a:schemeClr val="bg1"/>
                </a:solidFill>
                <a:latin typeface="Calibri"/>
                <a:cs typeface="Calibri"/>
              </a:rPr>
              <a:t> </a:t>
            </a:r>
            <a:r>
              <a:rPr lang="en-US" dirty="0" err="1">
                <a:solidFill>
                  <a:schemeClr val="bg1"/>
                </a:solidFill>
                <a:latin typeface="Calibri"/>
                <a:cs typeface="Calibri"/>
              </a:rPr>
              <a:t>áherslu</a:t>
            </a:r>
            <a:r>
              <a:rPr lang="en-US" dirty="0">
                <a:solidFill>
                  <a:schemeClr val="bg1"/>
                </a:solidFill>
                <a:latin typeface="Calibri"/>
                <a:cs typeface="Calibri"/>
              </a:rPr>
              <a:t> á </a:t>
            </a:r>
            <a:r>
              <a:rPr lang="en-US" dirty="0" err="1">
                <a:solidFill>
                  <a:schemeClr val="bg1"/>
                </a:solidFill>
                <a:latin typeface="Calibri"/>
                <a:cs typeface="Calibri"/>
              </a:rPr>
              <a:t>afslappandi</a:t>
            </a:r>
            <a:r>
              <a:rPr lang="en-US" dirty="0">
                <a:solidFill>
                  <a:schemeClr val="bg1"/>
                </a:solidFill>
                <a:latin typeface="Calibri"/>
                <a:cs typeface="Calibri"/>
              </a:rPr>
              <a:t>, </a:t>
            </a:r>
            <a:r>
              <a:rPr lang="en-US" dirty="0" err="1">
                <a:solidFill>
                  <a:schemeClr val="bg1"/>
                </a:solidFill>
                <a:latin typeface="Calibri"/>
                <a:cs typeface="Calibri"/>
              </a:rPr>
              <a:t>fjölskylduvænt</a:t>
            </a:r>
            <a:r>
              <a:rPr lang="en-US" dirty="0">
                <a:solidFill>
                  <a:schemeClr val="bg1"/>
                </a:solidFill>
                <a:latin typeface="Calibri"/>
                <a:cs typeface="Calibri"/>
              </a:rPr>
              <a:t> </a:t>
            </a:r>
            <a:r>
              <a:rPr lang="en-US" dirty="0" err="1">
                <a:solidFill>
                  <a:schemeClr val="bg1"/>
                </a:solidFill>
                <a:latin typeface="Calibri"/>
                <a:cs typeface="Calibri"/>
              </a:rPr>
              <a:t>andrúmsloft</a:t>
            </a:r>
            <a:r>
              <a:rPr lang="en-US" dirty="0">
                <a:solidFill>
                  <a:schemeClr val="bg1"/>
                </a:solidFill>
                <a:latin typeface="Calibri"/>
                <a:cs typeface="Calibri"/>
              </a:rPr>
              <a:t> </a:t>
            </a:r>
            <a:r>
              <a:rPr lang="en-US" dirty="0" err="1">
                <a:solidFill>
                  <a:schemeClr val="bg1"/>
                </a:solidFill>
                <a:latin typeface="Calibri"/>
                <a:cs typeface="Calibri"/>
              </a:rPr>
              <a:t>þar</a:t>
            </a:r>
            <a:r>
              <a:rPr lang="en-US" dirty="0">
                <a:solidFill>
                  <a:schemeClr val="bg1"/>
                </a:solidFill>
                <a:latin typeface="Calibri"/>
                <a:cs typeface="Calibri"/>
              </a:rPr>
              <a:t> </a:t>
            </a:r>
            <a:r>
              <a:rPr lang="en-US" dirty="0" err="1">
                <a:solidFill>
                  <a:schemeClr val="bg1"/>
                </a:solidFill>
                <a:latin typeface="Calibri"/>
                <a:cs typeface="Calibri"/>
              </a:rPr>
              <a:t>sem</a:t>
            </a:r>
            <a:r>
              <a:rPr lang="en-US" dirty="0">
                <a:solidFill>
                  <a:schemeClr val="bg1"/>
                </a:solidFill>
                <a:latin typeface="Calibri"/>
                <a:cs typeface="Calibri"/>
              </a:rPr>
              <a:t> </a:t>
            </a:r>
            <a:r>
              <a:rPr lang="en-US" dirty="0" err="1">
                <a:solidFill>
                  <a:schemeClr val="bg1"/>
                </a:solidFill>
                <a:latin typeface="Calibri"/>
                <a:cs typeface="Calibri"/>
              </a:rPr>
              <a:t>gestir</a:t>
            </a:r>
            <a:r>
              <a:rPr lang="en-US" dirty="0">
                <a:solidFill>
                  <a:schemeClr val="bg1"/>
                </a:solidFill>
                <a:latin typeface="Calibri"/>
                <a:cs typeface="Calibri"/>
              </a:rPr>
              <a:t> geta </a:t>
            </a:r>
            <a:r>
              <a:rPr lang="en-US" dirty="0" err="1">
                <a:solidFill>
                  <a:schemeClr val="bg1"/>
                </a:solidFill>
                <a:latin typeface="Calibri"/>
                <a:cs typeface="Calibri"/>
              </a:rPr>
              <a:t>sökkt</a:t>
            </a:r>
            <a:r>
              <a:rPr lang="en-US" dirty="0">
                <a:solidFill>
                  <a:schemeClr val="bg1"/>
                </a:solidFill>
                <a:latin typeface="Calibri"/>
                <a:cs typeface="Calibri"/>
              </a:rPr>
              <a:t> </a:t>
            </a:r>
            <a:r>
              <a:rPr lang="en-US" dirty="0" err="1">
                <a:solidFill>
                  <a:schemeClr val="bg1"/>
                </a:solidFill>
                <a:latin typeface="Calibri"/>
                <a:cs typeface="Calibri"/>
              </a:rPr>
              <a:t>sér</a:t>
            </a:r>
            <a:r>
              <a:rPr lang="en-US" dirty="0">
                <a:solidFill>
                  <a:schemeClr val="bg1"/>
                </a:solidFill>
                <a:latin typeface="Calibri"/>
                <a:cs typeface="Calibri"/>
              </a:rPr>
              <a:t> í </a:t>
            </a:r>
            <a:r>
              <a:rPr lang="en-US" dirty="0" err="1">
                <a:solidFill>
                  <a:schemeClr val="bg1"/>
                </a:solidFill>
                <a:latin typeface="Calibri"/>
                <a:cs typeface="Calibri"/>
              </a:rPr>
              <a:t>kyrrláta</a:t>
            </a:r>
            <a:r>
              <a:rPr lang="en-US" dirty="0">
                <a:solidFill>
                  <a:schemeClr val="bg1"/>
                </a:solidFill>
                <a:latin typeface="Calibri"/>
                <a:cs typeface="Calibri"/>
              </a:rPr>
              <a:t> </a:t>
            </a:r>
            <a:r>
              <a:rPr lang="en-US" dirty="0" err="1">
                <a:solidFill>
                  <a:schemeClr val="bg1"/>
                </a:solidFill>
                <a:latin typeface="Calibri"/>
                <a:cs typeface="Calibri"/>
              </a:rPr>
              <a:t>fegurð</a:t>
            </a:r>
            <a:r>
              <a:rPr lang="en-US" dirty="0">
                <a:solidFill>
                  <a:schemeClr val="bg1"/>
                </a:solidFill>
                <a:latin typeface="Calibri"/>
                <a:cs typeface="Calibri"/>
              </a:rPr>
              <a:t> </a:t>
            </a:r>
            <a:r>
              <a:rPr lang="en-US" dirty="0" err="1">
                <a:solidFill>
                  <a:schemeClr val="bg1"/>
                </a:solidFill>
                <a:latin typeface="Calibri"/>
                <a:cs typeface="Calibri"/>
              </a:rPr>
              <a:t>sveitalegs</a:t>
            </a:r>
            <a:r>
              <a:rPr lang="en-US" dirty="0">
                <a:solidFill>
                  <a:schemeClr val="bg1"/>
                </a:solidFill>
                <a:latin typeface="Calibri"/>
                <a:cs typeface="Calibri"/>
              </a:rPr>
              <a:t> </a:t>
            </a:r>
            <a:r>
              <a:rPr lang="en-US" dirty="0" err="1">
                <a:solidFill>
                  <a:schemeClr val="bg1"/>
                </a:solidFill>
                <a:latin typeface="Calibri"/>
                <a:cs typeface="Calibri"/>
              </a:rPr>
              <a:t>Íslands</a:t>
            </a:r>
            <a:r>
              <a:rPr lang="en-US" dirty="0">
                <a:solidFill>
                  <a:schemeClr val="bg1"/>
                </a:solidFill>
                <a:latin typeface="Calibri"/>
                <a:cs typeface="Calibri"/>
              </a:rPr>
              <a:t> á </a:t>
            </a:r>
            <a:r>
              <a:rPr lang="en-US" dirty="0" err="1">
                <a:solidFill>
                  <a:schemeClr val="bg1"/>
                </a:solidFill>
                <a:latin typeface="Calibri"/>
                <a:cs typeface="Calibri"/>
              </a:rPr>
              <a:t>meðan</a:t>
            </a:r>
            <a:r>
              <a:rPr lang="en-US" dirty="0">
                <a:solidFill>
                  <a:schemeClr val="bg1"/>
                </a:solidFill>
                <a:latin typeface="Calibri"/>
                <a:cs typeface="Calibri"/>
              </a:rPr>
              <a:t> </a:t>
            </a:r>
            <a:r>
              <a:rPr lang="en-US" dirty="0" err="1">
                <a:solidFill>
                  <a:schemeClr val="bg1"/>
                </a:solidFill>
                <a:latin typeface="Calibri"/>
                <a:cs typeface="Calibri"/>
              </a:rPr>
              <a:t>þeir</a:t>
            </a:r>
            <a:r>
              <a:rPr lang="en-US" dirty="0">
                <a:solidFill>
                  <a:schemeClr val="bg1"/>
                </a:solidFill>
                <a:latin typeface="Calibri"/>
                <a:cs typeface="Calibri"/>
              </a:rPr>
              <a:t> </a:t>
            </a:r>
            <a:r>
              <a:rPr lang="en-US" dirty="0" err="1">
                <a:solidFill>
                  <a:schemeClr val="bg1"/>
                </a:solidFill>
                <a:latin typeface="Calibri"/>
                <a:cs typeface="Calibri"/>
              </a:rPr>
              <a:t>njóta</a:t>
            </a:r>
            <a:r>
              <a:rPr lang="en-US" dirty="0">
                <a:solidFill>
                  <a:schemeClr val="bg1"/>
                </a:solidFill>
                <a:latin typeface="Calibri"/>
                <a:cs typeface="Calibri"/>
              </a:rPr>
              <a:t> </a:t>
            </a:r>
            <a:r>
              <a:rPr lang="en-US" dirty="0" err="1">
                <a:solidFill>
                  <a:schemeClr val="bg1"/>
                </a:solidFill>
                <a:latin typeface="Calibri"/>
                <a:cs typeface="Calibri"/>
              </a:rPr>
              <a:t>þægilegrar</a:t>
            </a:r>
            <a:r>
              <a:rPr lang="en-US" dirty="0">
                <a:solidFill>
                  <a:schemeClr val="bg1"/>
                </a:solidFill>
                <a:latin typeface="Calibri"/>
                <a:cs typeface="Calibri"/>
              </a:rPr>
              <a:t> </a:t>
            </a:r>
            <a:r>
              <a:rPr lang="en-US" dirty="0" err="1">
                <a:solidFill>
                  <a:schemeClr val="bg1"/>
                </a:solidFill>
                <a:latin typeface="Calibri"/>
                <a:cs typeface="Calibri"/>
              </a:rPr>
              <a:t>gistingar</a:t>
            </a:r>
            <a:r>
              <a:rPr lang="en-US" dirty="0">
                <a:solidFill>
                  <a:schemeClr val="bg1"/>
                </a:solidFill>
                <a:latin typeface="Calibri"/>
                <a:cs typeface="Calibri"/>
              </a:rPr>
              <a:t>. Auk </a:t>
            </a:r>
            <a:r>
              <a:rPr lang="en-US" dirty="0" err="1">
                <a:solidFill>
                  <a:schemeClr val="bg1"/>
                </a:solidFill>
                <a:latin typeface="Calibri"/>
                <a:cs typeface="Calibri"/>
              </a:rPr>
              <a:t>þess</a:t>
            </a:r>
            <a:r>
              <a:rPr lang="en-US" dirty="0">
                <a:solidFill>
                  <a:schemeClr val="bg1"/>
                </a:solidFill>
                <a:latin typeface="Calibri"/>
                <a:cs typeface="Calibri"/>
              </a:rPr>
              <a:t> </a:t>
            </a:r>
            <a:r>
              <a:rPr lang="en-US" dirty="0" err="1">
                <a:solidFill>
                  <a:schemeClr val="bg1"/>
                </a:solidFill>
                <a:latin typeface="Calibri"/>
                <a:cs typeface="Calibri"/>
              </a:rPr>
              <a:t>gera</a:t>
            </a:r>
            <a:r>
              <a:rPr lang="en-US" dirty="0">
                <a:solidFill>
                  <a:schemeClr val="bg1"/>
                </a:solidFill>
                <a:latin typeface="Calibri"/>
                <a:cs typeface="Calibri"/>
              </a:rPr>
              <a:t> </a:t>
            </a:r>
            <a:r>
              <a:rPr lang="en-US" dirty="0" err="1">
                <a:solidFill>
                  <a:schemeClr val="bg1"/>
                </a:solidFill>
                <a:latin typeface="Calibri"/>
                <a:cs typeface="Calibri"/>
              </a:rPr>
              <a:t>afskekkt</a:t>
            </a:r>
            <a:r>
              <a:rPr lang="en-US" dirty="0">
                <a:solidFill>
                  <a:schemeClr val="bg1"/>
                </a:solidFill>
                <a:latin typeface="Calibri"/>
                <a:cs typeface="Calibri"/>
              </a:rPr>
              <a:t> </a:t>
            </a:r>
            <a:r>
              <a:rPr lang="en-US" dirty="0" err="1">
                <a:solidFill>
                  <a:schemeClr val="bg1"/>
                </a:solidFill>
                <a:latin typeface="Calibri"/>
                <a:cs typeface="Calibri"/>
              </a:rPr>
              <a:t>staðsetning</a:t>
            </a:r>
            <a:r>
              <a:rPr lang="en-US" dirty="0">
                <a:solidFill>
                  <a:schemeClr val="bg1"/>
                </a:solidFill>
                <a:latin typeface="Calibri"/>
                <a:cs typeface="Calibri"/>
              </a:rPr>
              <a:t> </a:t>
            </a:r>
            <a:r>
              <a:rPr lang="en-US" dirty="0" err="1">
                <a:solidFill>
                  <a:schemeClr val="bg1"/>
                </a:solidFill>
                <a:latin typeface="Calibri"/>
                <a:cs typeface="Calibri"/>
              </a:rPr>
              <a:t>og</a:t>
            </a:r>
            <a:r>
              <a:rPr lang="en-US" dirty="0">
                <a:solidFill>
                  <a:schemeClr val="bg1"/>
                </a:solidFill>
                <a:latin typeface="Calibri"/>
                <a:cs typeface="Calibri"/>
              </a:rPr>
              <a:t> </a:t>
            </a:r>
            <a:r>
              <a:rPr lang="en-US" dirty="0" err="1">
                <a:solidFill>
                  <a:schemeClr val="bg1"/>
                </a:solidFill>
                <a:latin typeface="Calibri"/>
                <a:cs typeface="Calibri"/>
              </a:rPr>
              <a:t>lítil</a:t>
            </a:r>
            <a:r>
              <a:rPr lang="en-US" dirty="0">
                <a:solidFill>
                  <a:schemeClr val="bg1"/>
                </a:solidFill>
                <a:latin typeface="Calibri"/>
                <a:cs typeface="Calibri"/>
              </a:rPr>
              <a:t> </a:t>
            </a:r>
            <a:r>
              <a:rPr lang="en-US" dirty="0" err="1">
                <a:solidFill>
                  <a:schemeClr val="bg1"/>
                </a:solidFill>
                <a:latin typeface="Calibri"/>
                <a:cs typeface="Calibri"/>
              </a:rPr>
              <a:t>ljósmengun</a:t>
            </a:r>
            <a:r>
              <a:rPr lang="en-US" dirty="0">
                <a:solidFill>
                  <a:schemeClr val="bg1"/>
                </a:solidFill>
                <a:latin typeface="Calibri"/>
                <a:cs typeface="Calibri"/>
              </a:rPr>
              <a:t> </a:t>
            </a:r>
            <a:r>
              <a:rPr lang="en-US" dirty="0" err="1">
                <a:solidFill>
                  <a:schemeClr val="bg1"/>
                </a:solidFill>
                <a:latin typeface="Calibri"/>
                <a:cs typeface="Calibri"/>
              </a:rPr>
              <a:t>staðinn</a:t>
            </a:r>
            <a:r>
              <a:rPr lang="en-US" dirty="0">
                <a:solidFill>
                  <a:schemeClr val="bg1"/>
                </a:solidFill>
                <a:latin typeface="Calibri"/>
                <a:cs typeface="Calibri"/>
              </a:rPr>
              <a:t> </a:t>
            </a:r>
            <a:r>
              <a:rPr lang="en-US" dirty="0" err="1">
                <a:solidFill>
                  <a:schemeClr val="bg1"/>
                </a:solidFill>
                <a:latin typeface="Calibri"/>
                <a:cs typeface="Calibri"/>
              </a:rPr>
              <a:t>að</a:t>
            </a:r>
            <a:r>
              <a:rPr lang="en-US" dirty="0">
                <a:solidFill>
                  <a:schemeClr val="bg1"/>
                </a:solidFill>
                <a:latin typeface="Calibri"/>
                <a:cs typeface="Calibri"/>
              </a:rPr>
              <a:t> </a:t>
            </a:r>
            <a:r>
              <a:rPr lang="en-US" dirty="0" err="1">
                <a:solidFill>
                  <a:schemeClr val="bg1"/>
                </a:solidFill>
                <a:latin typeface="Calibri"/>
                <a:cs typeface="Calibri"/>
              </a:rPr>
              <a:t>kjörnum</a:t>
            </a:r>
            <a:r>
              <a:rPr lang="en-US" dirty="0">
                <a:solidFill>
                  <a:schemeClr val="bg1"/>
                </a:solidFill>
                <a:latin typeface="Calibri"/>
                <a:cs typeface="Calibri"/>
              </a:rPr>
              <a:t> </a:t>
            </a:r>
            <a:r>
              <a:rPr lang="en-US" dirty="0" err="1">
                <a:solidFill>
                  <a:schemeClr val="bg1"/>
                </a:solidFill>
                <a:latin typeface="Calibri"/>
                <a:cs typeface="Calibri"/>
              </a:rPr>
              <a:t>stað</a:t>
            </a:r>
            <a:r>
              <a:rPr lang="en-US" dirty="0">
                <a:solidFill>
                  <a:schemeClr val="bg1"/>
                </a:solidFill>
                <a:latin typeface="Calibri"/>
                <a:cs typeface="Calibri"/>
              </a:rPr>
              <a:t> </a:t>
            </a:r>
            <a:r>
              <a:rPr lang="en-US" dirty="0" err="1">
                <a:solidFill>
                  <a:schemeClr val="bg1"/>
                </a:solidFill>
                <a:latin typeface="Calibri"/>
                <a:cs typeface="Calibri"/>
              </a:rPr>
              <a:t>til</a:t>
            </a:r>
            <a:r>
              <a:rPr lang="en-US" dirty="0">
                <a:solidFill>
                  <a:schemeClr val="bg1"/>
                </a:solidFill>
                <a:latin typeface="Calibri"/>
                <a:cs typeface="Calibri"/>
              </a:rPr>
              <a:t> </a:t>
            </a:r>
            <a:r>
              <a:rPr lang="en-US" dirty="0" err="1">
                <a:solidFill>
                  <a:schemeClr val="bg1"/>
                </a:solidFill>
                <a:latin typeface="Calibri"/>
                <a:cs typeface="Calibri"/>
              </a:rPr>
              <a:t>að</a:t>
            </a:r>
            <a:r>
              <a:rPr lang="en-US" dirty="0">
                <a:solidFill>
                  <a:schemeClr val="bg1"/>
                </a:solidFill>
                <a:latin typeface="Calibri"/>
                <a:cs typeface="Calibri"/>
              </a:rPr>
              <a:t> </a:t>
            </a:r>
            <a:r>
              <a:rPr lang="en-US" dirty="0" err="1">
                <a:solidFill>
                  <a:schemeClr val="bg1"/>
                </a:solidFill>
                <a:latin typeface="Calibri"/>
                <a:cs typeface="Calibri"/>
              </a:rPr>
              <a:t>verða</a:t>
            </a:r>
            <a:r>
              <a:rPr lang="en-US" dirty="0">
                <a:solidFill>
                  <a:schemeClr val="bg1"/>
                </a:solidFill>
                <a:latin typeface="Calibri"/>
                <a:cs typeface="Calibri"/>
              </a:rPr>
              <a:t> </a:t>
            </a:r>
            <a:r>
              <a:rPr lang="en-US" dirty="0" err="1">
                <a:solidFill>
                  <a:schemeClr val="bg1"/>
                </a:solidFill>
                <a:latin typeface="Calibri"/>
                <a:cs typeface="Calibri"/>
              </a:rPr>
              <a:t>vitni</a:t>
            </a:r>
            <a:r>
              <a:rPr lang="en-US" dirty="0">
                <a:solidFill>
                  <a:schemeClr val="bg1"/>
                </a:solidFill>
                <a:latin typeface="Calibri"/>
                <a:cs typeface="Calibri"/>
              </a:rPr>
              <a:t> </a:t>
            </a:r>
            <a:r>
              <a:rPr lang="en-US" dirty="0" err="1">
                <a:solidFill>
                  <a:schemeClr val="bg1"/>
                </a:solidFill>
                <a:latin typeface="Calibri"/>
                <a:cs typeface="Calibri"/>
              </a:rPr>
              <a:t>að</a:t>
            </a:r>
            <a:r>
              <a:rPr lang="en-US" dirty="0">
                <a:solidFill>
                  <a:schemeClr val="bg1"/>
                </a:solidFill>
                <a:latin typeface="Calibri"/>
                <a:cs typeface="Calibri"/>
              </a:rPr>
              <a:t> </a:t>
            </a:r>
            <a:r>
              <a:rPr lang="en-US" dirty="0" err="1">
                <a:solidFill>
                  <a:schemeClr val="bg1"/>
                </a:solidFill>
                <a:latin typeface="Calibri"/>
                <a:cs typeface="Calibri"/>
              </a:rPr>
              <a:t>stórfenglegum</a:t>
            </a:r>
            <a:r>
              <a:rPr lang="en-US" dirty="0">
                <a:solidFill>
                  <a:schemeClr val="bg1"/>
                </a:solidFill>
                <a:latin typeface="Calibri"/>
                <a:cs typeface="Calibri"/>
              </a:rPr>
              <a:t> </a:t>
            </a:r>
            <a:r>
              <a:rPr lang="en-US" dirty="0" err="1">
                <a:solidFill>
                  <a:schemeClr val="bg1"/>
                </a:solidFill>
                <a:latin typeface="Calibri"/>
                <a:cs typeface="Calibri"/>
              </a:rPr>
              <a:t>norðurljósum</a:t>
            </a:r>
            <a:r>
              <a:rPr lang="en-US" dirty="0">
                <a:solidFill>
                  <a:schemeClr val="bg1"/>
                </a:solidFill>
                <a:latin typeface="Calibri"/>
                <a:cs typeface="Calibri"/>
              </a:rPr>
              <a:t>, </a:t>
            </a:r>
            <a:r>
              <a:rPr lang="en-US" dirty="0" err="1">
                <a:solidFill>
                  <a:schemeClr val="bg1"/>
                </a:solidFill>
                <a:latin typeface="Calibri"/>
                <a:cs typeface="Calibri"/>
              </a:rPr>
              <a:t>sem</a:t>
            </a:r>
            <a:r>
              <a:rPr lang="en-US" dirty="0">
                <a:solidFill>
                  <a:schemeClr val="bg1"/>
                </a:solidFill>
                <a:latin typeface="Calibri"/>
                <a:cs typeface="Calibri"/>
              </a:rPr>
              <a:t> </a:t>
            </a:r>
            <a:r>
              <a:rPr lang="en-US" dirty="0" err="1">
                <a:solidFill>
                  <a:schemeClr val="bg1"/>
                </a:solidFill>
                <a:latin typeface="Calibri"/>
                <a:cs typeface="Calibri"/>
              </a:rPr>
              <a:t>býður</a:t>
            </a:r>
            <a:r>
              <a:rPr lang="en-US" dirty="0">
                <a:solidFill>
                  <a:schemeClr val="bg1"/>
                </a:solidFill>
                <a:latin typeface="Calibri"/>
                <a:cs typeface="Calibri"/>
              </a:rPr>
              <a:t> </a:t>
            </a:r>
            <a:r>
              <a:rPr lang="en-US" dirty="0" err="1">
                <a:solidFill>
                  <a:schemeClr val="bg1"/>
                </a:solidFill>
                <a:latin typeface="Calibri"/>
                <a:cs typeface="Calibri"/>
              </a:rPr>
              <a:t>gestum</a:t>
            </a:r>
            <a:r>
              <a:rPr lang="en-US" dirty="0">
                <a:solidFill>
                  <a:schemeClr val="bg1"/>
                </a:solidFill>
                <a:latin typeface="Calibri"/>
                <a:cs typeface="Calibri"/>
              </a:rPr>
              <a:t> </a:t>
            </a:r>
            <a:r>
              <a:rPr lang="en-US" dirty="0" err="1">
                <a:solidFill>
                  <a:schemeClr val="bg1"/>
                </a:solidFill>
                <a:latin typeface="Calibri"/>
                <a:cs typeface="Calibri"/>
              </a:rPr>
              <a:t>upp</a:t>
            </a:r>
            <a:r>
              <a:rPr lang="en-US" dirty="0">
                <a:solidFill>
                  <a:schemeClr val="bg1"/>
                </a:solidFill>
                <a:latin typeface="Calibri"/>
                <a:cs typeface="Calibri"/>
              </a:rPr>
              <a:t> á </a:t>
            </a:r>
            <a:r>
              <a:rPr lang="en-US" dirty="0" err="1">
                <a:solidFill>
                  <a:schemeClr val="bg1"/>
                </a:solidFill>
                <a:latin typeface="Calibri"/>
                <a:cs typeface="Calibri"/>
              </a:rPr>
              <a:t>ógleymanlegt</a:t>
            </a:r>
            <a:r>
              <a:rPr lang="en-US" dirty="0">
                <a:solidFill>
                  <a:schemeClr val="bg1"/>
                </a:solidFill>
                <a:latin typeface="Calibri"/>
                <a:cs typeface="Calibri"/>
              </a:rPr>
              <a:t> </a:t>
            </a:r>
            <a:r>
              <a:rPr lang="en-US" dirty="0" err="1">
                <a:solidFill>
                  <a:schemeClr val="bg1"/>
                </a:solidFill>
                <a:latin typeface="Calibri"/>
                <a:cs typeface="Calibri"/>
              </a:rPr>
              <a:t>náttúrulegt</a:t>
            </a:r>
            <a:r>
              <a:rPr lang="en-US" dirty="0">
                <a:solidFill>
                  <a:schemeClr val="bg1"/>
                </a:solidFill>
                <a:latin typeface="Calibri"/>
                <a:cs typeface="Calibri"/>
              </a:rPr>
              <a:t> </a:t>
            </a:r>
            <a:r>
              <a:rPr lang="en-US" dirty="0" err="1">
                <a:solidFill>
                  <a:schemeClr val="bg1"/>
                </a:solidFill>
                <a:latin typeface="Calibri"/>
                <a:cs typeface="Calibri"/>
              </a:rPr>
              <a:t>sjónarspil</a:t>
            </a:r>
            <a:r>
              <a:rPr lang="en-US" dirty="0">
                <a:solidFill>
                  <a:schemeClr val="bg1"/>
                </a:solidFill>
                <a:latin typeface="Calibri"/>
                <a:cs typeface="Calibri"/>
              </a:rPr>
              <a:t>.</a:t>
            </a:r>
          </a:p>
          <a:p>
            <a:pPr>
              <a:lnSpc>
                <a:spcPct val="100000"/>
              </a:lnSpc>
            </a:pPr>
            <a:endParaRPr lang="en-US" sz="1600" dirty="0">
              <a:solidFill>
                <a:schemeClr val="bg1"/>
              </a:solidFill>
            </a:endParaRPr>
          </a:p>
        </p:txBody>
      </p:sp>
      <p:sp>
        <p:nvSpPr>
          <p:cNvPr id="2" name="Text Placeholder 1">
            <a:extLst>
              <a:ext uri="{FF2B5EF4-FFF2-40B4-BE49-F238E27FC236}">
                <a16:creationId xmlns:a16="http://schemas.microsoft.com/office/drawing/2014/main" id="{B17720D9-5AB2-241C-8E9D-4859A02FAF6E}"/>
              </a:ext>
            </a:extLst>
          </p:cNvPr>
          <p:cNvSpPr>
            <a:spLocks noGrp="1"/>
          </p:cNvSpPr>
          <p:nvPr>
            <p:ph type="body" sz="quarter" idx="35"/>
          </p:nvPr>
        </p:nvSpPr>
        <p:spPr>
          <a:xfrm>
            <a:off x="294777" y="5453856"/>
            <a:ext cx="3206079" cy="1049221"/>
          </a:xfrm>
        </p:spPr>
        <p:txBody>
          <a:bodyPr/>
          <a:lstStyle/>
          <a:p>
            <a:r>
              <a:rPr lang="en-US" sz="4400" b="1"/>
              <a:t>ísland</a:t>
            </a:r>
          </a:p>
        </p:txBody>
      </p:sp>
      <p:sp>
        <p:nvSpPr>
          <p:cNvPr id="3" name="Text Placeholder 2">
            <a:extLst>
              <a:ext uri="{FF2B5EF4-FFF2-40B4-BE49-F238E27FC236}">
                <a16:creationId xmlns:a16="http://schemas.microsoft.com/office/drawing/2014/main" id="{26016B9B-4FF6-C9D0-C613-8113AE65644D}"/>
              </a:ext>
            </a:extLst>
          </p:cNvPr>
          <p:cNvSpPr>
            <a:spLocks noGrp="1"/>
          </p:cNvSpPr>
          <p:nvPr>
            <p:ph type="body" sz="quarter" idx="36"/>
          </p:nvPr>
        </p:nvSpPr>
        <p:spPr>
          <a:xfrm>
            <a:off x="294776" y="4779704"/>
            <a:ext cx="3845903" cy="414175"/>
          </a:xfrm>
        </p:spPr>
        <p:txBody>
          <a:bodyPr/>
          <a:lstStyle/>
          <a:p>
            <a:r>
              <a:rPr lang="en-US" sz="3100" b="0" cap="all" dirty="0" err="1"/>
              <a:t>sJÁLFBÆRNI</a:t>
            </a:r>
            <a:r>
              <a:rPr lang="en-US" sz="3100" b="0" cap="all" dirty="0"/>
              <a:t> </a:t>
            </a:r>
            <a:r>
              <a:rPr lang="en-US" sz="3100" b="0" cap="all" dirty="0" err="1"/>
              <a:t>lÍKAN</a:t>
            </a:r>
            <a:endParaRPr lang="en-US" sz="3100" b="0" cap="all" dirty="0"/>
          </a:p>
        </p:txBody>
      </p:sp>
      <p:sp>
        <p:nvSpPr>
          <p:cNvPr id="16" name="Slide Number Placeholder 15">
            <a:extLst>
              <a:ext uri="{FF2B5EF4-FFF2-40B4-BE49-F238E27FC236}">
                <a16:creationId xmlns:a16="http://schemas.microsoft.com/office/drawing/2014/main" id="{209C05FC-C7C8-8E02-7649-60478CB3E02D}"/>
              </a:ext>
            </a:extLst>
          </p:cNvPr>
          <p:cNvSpPr>
            <a:spLocks noGrp="1"/>
          </p:cNvSpPr>
          <p:nvPr>
            <p:ph type="sldNum" sz="quarter" idx="4"/>
          </p:nvPr>
        </p:nvSpPr>
        <p:spPr/>
        <p:txBody>
          <a:bodyPr/>
          <a:lstStyle/>
          <a:p>
            <a:fld id="{9C527BFA-2C0E-4CEC-B6A5-913A56FEF4B4}" type="slidenum">
              <a:rPr lang="fr-CA" smtClean="0"/>
              <a:t>93</a:t>
            </a:fld>
            <a:endParaRPr lang="fr-CA"/>
          </a:p>
        </p:txBody>
      </p:sp>
      <p:sp>
        <p:nvSpPr>
          <p:cNvPr id="4" name="Text Placeholder 3">
            <a:extLst>
              <a:ext uri="{FF2B5EF4-FFF2-40B4-BE49-F238E27FC236}">
                <a16:creationId xmlns:a16="http://schemas.microsoft.com/office/drawing/2014/main" id="{98D5DAD9-A79A-7454-6A48-3D51FD850E6B}"/>
              </a:ext>
            </a:extLst>
          </p:cNvPr>
          <p:cNvSpPr>
            <a:spLocks noGrp="1"/>
          </p:cNvSpPr>
          <p:nvPr>
            <p:ph type="body" sz="quarter" idx="65"/>
          </p:nvPr>
        </p:nvSpPr>
        <p:spPr>
          <a:xfrm>
            <a:off x="0" y="57736"/>
            <a:ext cx="2953721" cy="452458"/>
          </a:xfrm>
        </p:spPr>
        <p:txBody>
          <a:bodyPr/>
          <a:lstStyle/>
          <a:p>
            <a:r>
              <a:rPr lang="en-GB"/>
              <a:t>Mynd: </a:t>
            </a:r>
            <a:r>
              <a:rPr lang="en-GB" err="1"/>
              <a:t>Sölvanes Farmholidays</a:t>
            </a:r>
            <a:endParaRPr lang="en-GB"/>
          </a:p>
        </p:txBody>
      </p:sp>
      <p:sp>
        <p:nvSpPr>
          <p:cNvPr id="10" name="Text Placeholder 2">
            <a:extLst>
              <a:ext uri="{FF2B5EF4-FFF2-40B4-BE49-F238E27FC236}">
                <a16:creationId xmlns:a16="http://schemas.microsoft.com/office/drawing/2014/main" id="{020A73F3-24A6-630A-C994-90829EE28C89}"/>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sp>
        <p:nvSpPr>
          <p:cNvPr id="25" name="TextBox 24">
            <a:extLst>
              <a:ext uri="{FF2B5EF4-FFF2-40B4-BE49-F238E27FC236}">
                <a16:creationId xmlns:a16="http://schemas.microsoft.com/office/drawing/2014/main" id="{105F5085-A58F-78D1-D016-4FAE659DF4B1}"/>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textahöfund</a:t>
            </a:r>
          </a:p>
        </p:txBody>
      </p:sp>
      <p:pic>
        <p:nvPicPr>
          <p:cNvPr id="8" name="Picture Placeholder 7">
            <a:extLst>
              <a:ext uri="{FF2B5EF4-FFF2-40B4-BE49-F238E27FC236}">
                <a16:creationId xmlns:a16="http://schemas.microsoft.com/office/drawing/2014/main" id="{8BD6AC64-7707-42E6-9089-432832EF675E}"/>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a:stretch>
            <a:fillRect/>
          </a:stretch>
        </p:blipFill>
        <p:spPr/>
      </p:pic>
      <p:pic>
        <p:nvPicPr>
          <p:cNvPr id="15" name="Graphic 14" descr="Badge 6 with solid fill">
            <a:extLst>
              <a:ext uri="{FF2B5EF4-FFF2-40B4-BE49-F238E27FC236}">
                <a16:creationId xmlns:a16="http://schemas.microsoft.com/office/drawing/2014/main" id="{91810D3C-0D72-4584-A048-9A7A0BED9F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3693" y="4581592"/>
            <a:ext cx="1440000" cy="1440000"/>
          </a:xfrm>
          <a:prstGeom prst="rect">
            <a:avLst/>
          </a:prstGeom>
        </p:spPr>
      </p:pic>
    </p:spTree>
    <p:extLst>
      <p:ext uri="{BB962C8B-B14F-4D97-AF65-F5344CB8AC3E}">
        <p14:creationId xmlns:p14="http://schemas.microsoft.com/office/powerpoint/2010/main" val="34616747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26BA1-B6DF-251C-C302-567CE1BE8FB9}"/>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07572A31-6E52-1646-2140-E86E8BCB353F}"/>
              </a:ext>
            </a:extLst>
          </p:cNvPr>
          <p:cNvSpPr>
            <a:spLocks noGrp="1"/>
          </p:cNvSpPr>
          <p:nvPr>
            <p:ph type="body" sz="quarter" idx="32"/>
          </p:nvPr>
        </p:nvSpPr>
        <p:spPr>
          <a:xfrm>
            <a:off x="617152" y="7072917"/>
            <a:ext cx="6541269" cy="3396676"/>
          </a:xfrm>
        </p:spPr>
        <p:txBody>
          <a:bodyPr/>
          <a:lstStyle/>
          <a:p>
            <a:pPr>
              <a:lnSpc>
                <a:spcPct val="100000"/>
              </a:lnSpc>
            </a:pPr>
            <a:r>
              <a:rPr lang="en-US"/>
              <a:t>Margir ferðamenn fara um </a:t>
            </a:r>
            <a:r>
              <a:rPr lang="en-US" err="1"/>
              <a:t>Skagafjörð </a:t>
            </a:r>
            <a:r>
              <a:rPr lang="en-US"/>
              <a:t>án þess að taka fullan þátt í samfélaginu, sem leiðir til efnahagslegrar lekana þegar möguleg ferðamannatekjur sem gætu gagnast staðbundnu hagkerfi eru í staðinn eytt á öðrum, vinsælli áfangastöðum. </a:t>
            </a:r>
          </a:p>
          <a:p>
            <a:pPr>
              <a:lnSpc>
                <a:spcPct val="100000"/>
              </a:lnSpc>
            </a:pPr>
            <a:r>
              <a:rPr lang="en-US"/>
              <a:t>Þetta leiðir til neikvæðra áhrifa, eins og:</a:t>
            </a:r>
          </a:p>
          <a:p>
            <a:pPr>
              <a:lnSpc>
                <a:spcPct val="100000"/>
              </a:lnSpc>
            </a:pPr>
            <a:endParaRPr lang="en-US"/>
          </a:p>
          <a:p>
            <a:pPr marL="285750" indent="-285750">
              <a:lnSpc>
                <a:spcPct val="100000"/>
              </a:lnSpc>
              <a:buFont typeface="Arial" panose="020B0604020202020204" pitchFamily="34" charset="0"/>
              <a:buChar char="•"/>
            </a:pPr>
            <a:r>
              <a:rPr lang="en-US" b="1"/>
              <a:t>Ónýttir staðbundnir auðlindir</a:t>
            </a:r>
            <a:r>
              <a:rPr lang="en-US"/>
              <a:t>: einstakar upplifanir (bóndabærsferðir, hestamennska, handverksvinnustofur) eru vanmetnar, sem leiðir til tapaðra sölu fyrir bændur og handverksfólk.</a:t>
            </a:r>
          </a:p>
          <a:p>
            <a:pPr marL="285750" indent="-285750">
              <a:lnSpc>
                <a:spcPct val="100000"/>
              </a:lnSpc>
              <a:buFont typeface="Arial" panose="020B0604020202020204" pitchFamily="34" charset="0"/>
              <a:buChar char="•"/>
            </a:pPr>
            <a:r>
              <a:rPr lang="en-US" b="1"/>
              <a:t>Takmörkuð efnahagsleg ávinningur</a:t>
            </a:r>
            <a:r>
              <a:rPr lang="en-US"/>
              <a:t>: Staðbundin fyrirtæki missa hugsanlega viðskiptavini, sem hefur áhrif á tekjur þeirra og leiðir til færri starfa í ferðaþjónustu og þjónustugeiranum.</a:t>
            </a:r>
          </a:p>
          <a:p>
            <a:pPr marL="285750" indent="-285750">
              <a:lnSpc>
                <a:spcPct val="100000"/>
              </a:lnSpc>
              <a:buFont typeface="Arial" panose="020B0604020202020204" pitchFamily="34" charset="0"/>
              <a:buChar char="•"/>
            </a:pPr>
            <a:r>
              <a:rPr lang="en-US" b="1"/>
              <a:t>Hindrun efnahagsvaxtar</a:t>
            </a:r>
            <a:r>
              <a:rPr lang="en-US"/>
              <a:t>: Færri ferðamenn leiða til meiri atvinnuleysis og takmarkaðra fjármuna til samfélagsþróunar, innviða, menningarviðburða og verndunarátaks.</a:t>
            </a:r>
          </a:p>
          <a:p>
            <a:pPr marL="285750" indent="-285750">
              <a:lnSpc>
                <a:spcPct val="100000"/>
              </a:lnSpc>
              <a:buFont typeface="Arial" panose="020B0604020202020204" pitchFamily="34" charset="0"/>
              <a:buChar char="•"/>
            </a:pPr>
            <a:r>
              <a:rPr lang="en-US" b="1"/>
              <a:t>Áskoranir fyrir sjálfbærni</a:t>
            </a:r>
            <a:r>
              <a:rPr lang="en-US"/>
              <a:t>: Að stuðla að sjálfbærum starfsháttum er erfiðara án nægjanlegrar þátttöku ferðamanna, sem dregur úr stuðningi við varðveislu náttúru og menningar.</a:t>
            </a:r>
          </a:p>
        </p:txBody>
      </p:sp>
      <p:sp>
        <p:nvSpPr>
          <p:cNvPr id="6" name="Slide Number Placeholder 5">
            <a:extLst>
              <a:ext uri="{FF2B5EF4-FFF2-40B4-BE49-F238E27FC236}">
                <a16:creationId xmlns:a16="http://schemas.microsoft.com/office/drawing/2014/main" id="{C5EF3EDD-01A6-F5AB-59EE-3954522005CE}"/>
              </a:ext>
            </a:extLst>
          </p:cNvPr>
          <p:cNvSpPr>
            <a:spLocks noGrp="1"/>
          </p:cNvSpPr>
          <p:nvPr>
            <p:ph type="sldNum" sz="quarter" idx="4"/>
          </p:nvPr>
        </p:nvSpPr>
        <p:spPr/>
        <p:txBody>
          <a:bodyPr/>
          <a:lstStyle/>
          <a:p>
            <a:fld id="{9C527BFA-2C0E-4CEC-B6A5-913A56FEF4B4}" type="slidenum">
              <a:rPr lang="fr-CA" smtClean="0"/>
              <a:t>94</a:t>
            </a:fld>
            <a:endParaRPr lang="fr-CA"/>
          </a:p>
        </p:txBody>
      </p:sp>
      <p:sp>
        <p:nvSpPr>
          <p:cNvPr id="2" name="Text Placeholder 1">
            <a:extLst>
              <a:ext uri="{FF2B5EF4-FFF2-40B4-BE49-F238E27FC236}">
                <a16:creationId xmlns:a16="http://schemas.microsoft.com/office/drawing/2014/main" id="{ECF1D526-B7B4-6724-8E5B-45C5226E9FB1}"/>
              </a:ext>
            </a:extLst>
          </p:cNvPr>
          <p:cNvSpPr>
            <a:spLocks noGrp="1"/>
          </p:cNvSpPr>
          <p:nvPr>
            <p:ph type="body" sz="quarter" idx="65"/>
          </p:nvPr>
        </p:nvSpPr>
        <p:spPr/>
        <p:txBody>
          <a:bodyPr/>
          <a:lstStyle/>
          <a:p>
            <a:r>
              <a:rPr lang="en-GB"/>
              <a:t>Mynd: </a:t>
            </a:r>
            <a:r>
              <a:rPr lang="en-GB" err="1"/>
              <a:t>Sölvanes Farmholidays</a:t>
            </a:r>
            <a:endParaRPr lang="en-GB"/>
          </a:p>
        </p:txBody>
      </p:sp>
      <p:sp>
        <p:nvSpPr>
          <p:cNvPr id="9" name="Text Placeholder 7">
            <a:extLst>
              <a:ext uri="{FF2B5EF4-FFF2-40B4-BE49-F238E27FC236}">
                <a16:creationId xmlns:a16="http://schemas.microsoft.com/office/drawing/2014/main" id="{10951B16-F5DF-2E3F-636E-AD96CC6AB443}"/>
              </a:ext>
            </a:extLst>
          </p:cNvPr>
          <p:cNvSpPr>
            <a:spLocks noGrp="1"/>
          </p:cNvSpPr>
          <p:nvPr>
            <p:ph type="body" sz="quarter" idx="33"/>
          </p:nvPr>
        </p:nvSpPr>
        <p:spPr>
          <a:xfrm>
            <a:off x="610820" y="6256235"/>
            <a:ext cx="6506617" cy="601503"/>
          </a:xfrm>
        </p:spPr>
        <p:txBody>
          <a:bodyPr/>
          <a:lstStyle/>
          <a:p>
            <a:r>
              <a:rPr lang="en-US" cap="all"/>
              <a:t>Þróun sveitaferðaþjónustu – takmörkuð þátttaka ferðamanna leiðir til efnahagslegrar lekju</a:t>
            </a:r>
            <a:endParaRPr lang="en-US" b="1" cap="all"/>
          </a:p>
        </p:txBody>
      </p:sp>
      <p:sp>
        <p:nvSpPr>
          <p:cNvPr id="10" name="Text Placeholder 8">
            <a:extLst>
              <a:ext uri="{FF2B5EF4-FFF2-40B4-BE49-F238E27FC236}">
                <a16:creationId xmlns:a16="http://schemas.microsoft.com/office/drawing/2014/main" id="{6A879FC8-956E-C167-1E55-44CEC0983BE0}"/>
              </a:ext>
            </a:extLst>
          </p:cNvPr>
          <p:cNvSpPr>
            <a:spLocks noGrp="1"/>
          </p:cNvSpPr>
          <p:nvPr>
            <p:ph type="body" sz="quarter" idx="38"/>
          </p:nvPr>
        </p:nvSpPr>
        <p:spPr>
          <a:xfrm>
            <a:off x="1245300" y="5607687"/>
            <a:ext cx="6506617" cy="381311"/>
          </a:xfrm>
        </p:spPr>
        <p:txBody>
          <a:bodyPr/>
          <a:lstStyle/>
          <a:p>
            <a:r>
              <a:rPr lang="en-US" cap="all"/>
              <a:t>Áskorun</a:t>
            </a:r>
          </a:p>
        </p:txBody>
      </p:sp>
      <p:cxnSp>
        <p:nvCxnSpPr>
          <p:cNvPr id="11" name="Straight Connector 10">
            <a:extLst>
              <a:ext uri="{FF2B5EF4-FFF2-40B4-BE49-F238E27FC236}">
                <a16:creationId xmlns:a16="http://schemas.microsoft.com/office/drawing/2014/main" id="{D091B964-DC14-497C-7B4A-8350601A8670}"/>
              </a:ext>
            </a:extLst>
          </p:cNvPr>
          <p:cNvCxnSpPr>
            <a:cxnSpLocks/>
          </p:cNvCxnSpPr>
          <p:nvPr/>
        </p:nvCxnSpPr>
        <p:spPr>
          <a:xfrm>
            <a:off x="-35927" y="6086039"/>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AE8A75E-7527-118A-9DB6-8807E81636A2}"/>
              </a:ext>
            </a:extLst>
          </p:cNvPr>
          <p:cNvGrpSpPr/>
          <p:nvPr/>
        </p:nvGrpSpPr>
        <p:grpSpPr>
          <a:xfrm>
            <a:off x="185791" y="5194570"/>
            <a:ext cx="953258" cy="797926"/>
            <a:chOff x="8130434" y="5055580"/>
            <a:chExt cx="1018347" cy="1051755"/>
          </a:xfrm>
          <a:solidFill>
            <a:srgbClr val="000000"/>
          </a:solidFill>
        </p:grpSpPr>
        <p:grpSp>
          <p:nvGrpSpPr>
            <p:cNvPr id="13" name="Graphic 2">
              <a:extLst>
                <a:ext uri="{FF2B5EF4-FFF2-40B4-BE49-F238E27FC236}">
                  <a16:creationId xmlns:a16="http://schemas.microsoft.com/office/drawing/2014/main" id="{EF315846-6F14-74A0-0E57-16AE5B8D72D6}"/>
                </a:ext>
              </a:extLst>
            </p:cNvPr>
            <p:cNvGrpSpPr/>
            <p:nvPr userDrawn="1"/>
          </p:nvGrpSpPr>
          <p:grpSpPr>
            <a:xfrm>
              <a:off x="8172121" y="5087188"/>
              <a:ext cx="955215" cy="342517"/>
              <a:chOff x="3752168" y="4966655"/>
              <a:chExt cx="955215" cy="342517"/>
            </a:xfrm>
            <a:grpFill/>
          </p:grpSpPr>
          <p:sp>
            <p:nvSpPr>
              <p:cNvPr id="29" name="Freeform 300">
                <a:extLst>
                  <a:ext uri="{FF2B5EF4-FFF2-40B4-BE49-F238E27FC236}">
                    <a16:creationId xmlns:a16="http://schemas.microsoft.com/office/drawing/2014/main" id="{8DB85C5B-4B37-643A-7E52-F6D00767580B}"/>
                  </a:ext>
                </a:extLst>
              </p:cNvPr>
              <p:cNvSpPr/>
              <p:nvPr/>
            </p:nvSpPr>
            <p:spPr>
              <a:xfrm>
                <a:off x="4032164" y="4966655"/>
                <a:ext cx="395447" cy="309494"/>
              </a:xfrm>
              <a:custGeom>
                <a:avLst/>
                <a:gdLst>
                  <a:gd name="connsiteX0" fmla="*/ 197803 w 395447"/>
                  <a:gd name="connsiteY0" fmla="*/ 309494 h 309494"/>
                  <a:gd name="connsiteX1" fmla="*/ 162880 w 395447"/>
                  <a:gd name="connsiteY1" fmla="*/ 256504 h 309494"/>
                  <a:gd name="connsiteX2" fmla="*/ 123735 w 395447"/>
                  <a:gd name="connsiteY2" fmla="*/ 235385 h 309494"/>
                  <a:gd name="connsiteX3" fmla="*/ 62331 w 395447"/>
                  <a:gd name="connsiteY3" fmla="*/ 235385 h 309494"/>
                  <a:gd name="connsiteX4" fmla="*/ 543 w 395447"/>
                  <a:gd name="connsiteY4" fmla="*/ 173947 h 309494"/>
                  <a:gd name="connsiteX5" fmla="*/ 159 w 395447"/>
                  <a:gd name="connsiteY5" fmla="*/ 63358 h 309494"/>
                  <a:gd name="connsiteX6" fmla="*/ 63866 w 395447"/>
                  <a:gd name="connsiteY6" fmla="*/ 0 h 309494"/>
                  <a:gd name="connsiteX7" fmla="*/ 331357 w 395447"/>
                  <a:gd name="connsiteY7" fmla="*/ 0 h 309494"/>
                  <a:gd name="connsiteX8" fmla="*/ 395447 w 395447"/>
                  <a:gd name="connsiteY8" fmla="*/ 64126 h 309494"/>
                  <a:gd name="connsiteX9" fmla="*/ 395064 w 395447"/>
                  <a:gd name="connsiteY9" fmla="*/ 175867 h 309494"/>
                  <a:gd name="connsiteX10" fmla="*/ 336346 w 395447"/>
                  <a:gd name="connsiteY10" fmla="*/ 235385 h 309494"/>
                  <a:gd name="connsiteX11" fmla="*/ 269569 w 395447"/>
                  <a:gd name="connsiteY11" fmla="*/ 235385 h 309494"/>
                  <a:gd name="connsiteX12" fmla="*/ 233878 w 395447"/>
                  <a:gd name="connsiteY12" fmla="*/ 254584 h 309494"/>
                  <a:gd name="connsiteX13" fmla="*/ 197803 w 395447"/>
                  <a:gd name="connsiteY13" fmla="*/ 309494 h 309494"/>
                  <a:gd name="connsiteX14" fmla="*/ 195117 w 395447"/>
                  <a:gd name="connsiteY14" fmla="*/ 74110 h 309494"/>
                  <a:gd name="connsiteX15" fmla="*/ 195117 w 395447"/>
                  <a:gd name="connsiteY15" fmla="*/ 73342 h 309494"/>
                  <a:gd name="connsiteX16" fmla="*/ 303725 w 395447"/>
                  <a:gd name="connsiteY16" fmla="*/ 73342 h 309494"/>
                  <a:gd name="connsiteX17" fmla="*/ 317541 w 395447"/>
                  <a:gd name="connsiteY17" fmla="*/ 63358 h 309494"/>
                  <a:gd name="connsiteX18" fmla="*/ 303341 w 395447"/>
                  <a:gd name="connsiteY18" fmla="*/ 52990 h 309494"/>
                  <a:gd name="connsiteX19" fmla="*/ 88427 w 395447"/>
                  <a:gd name="connsiteY19" fmla="*/ 53758 h 309494"/>
                  <a:gd name="connsiteX20" fmla="*/ 74611 w 395447"/>
                  <a:gd name="connsiteY20" fmla="*/ 63742 h 309494"/>
                  <a:gd name="connsiteX21" fmla="*/ 88811 w 395447"/>
                  <a:gd name="connsiteY21" fmla="*/ 74110 h 309494"/>
                  <a:gd name="connsiteX22" fmla="*/ 195117 w 395447"/>
                  <a:gd name="connsiteY22" fmla="*/ 74110 h 309494"/>
                  <a:gd name="connsiteX23" fmla="*/ 195884 w 395447"/>
                  <a:gd name="connsiteY23" fmla="*/ 182778 h 309494"/>
                  <a:gd name="connsiteX24" fmla="*/ 195884 w 395447"/>
                  <a:gd name="connsiteY24" fmla="*/ 181626 h 309494"/>
                  <a:gd name="connsiteX25" fmla="*/ 302190 w 395447"/>
                  <a:gd name="connsiteY25" fmla="*/ 181626 h 309494"/>
                  <a:gd name="connsiteX26" fmla="*/ 317925 w 395447"/>
                  <a:gd name="connsiteY26" fmla="*/ 171643 h 309494"/>
                  <a:gd name="connsiteX27" fmla="*/ 302190 w 395447"/>
                  <a:gd name="connsiteY27" fmla="*/ 161659 h 309494"/>
                  <a:gd name="connsiteX28" fmla="*/ 300271 w 395447"/>
                  <a:gd name="connsiteY28" fmla="*/ 161659 h 309494"/>
                  <a:gd name="connsiteX29" fmla="*/ 90346 w 395447"/>
                  <a:gd name="connsiteY29" fmla="*/ 162043 h 309494"/>
                  <a:gd name="connsiteX30" fmla="*/ 82287 w 395447"/>
                  <a:gd name="connsiteY30" fmla="*/ 162811 h 309494"/>
                  <a:gd name="connsiteX31" fmla="*/ 74995 w 395447"/>
                  <a:gd name="connsiteY31" fmla="*/ 172411 h 309494"/>
                  <a:gd name="connsiteX32" fmla="*/ 82287 w 395447"/>
                  <a:gd name="connsiteY32" fmla="*/ 182011 h 309494"/>
                  <a:gd name="connsiteX33" fmla="*/ 91114 w 395447"/>
                  <a:gd name="connsiteY33" fmla="*/ 182778 h 309494"/>
                  <a:gd name="connsiteX34" fmla="*/ 195884 w 395447"/>
                  <a:gd name="connsiteY34" fmla="*/ 182778 h 309494"/>
                  <a:gd name="connsiteX35" fmla="*/ 197036 w 395447"/>
                  <a:gd name="connsiteY35" fmla="*/ 107517 h 309494"/>
                  <a:gd name="connsiteX36" fmla="*/ 197036 w 395447"/>
                  <a:gd name="connsiteY36" fmla="*/ 108669 h 309494"/>
                  <a:gd name="connsiteX37" fmla="*/ 87276 w 395447"/>
                  <a:gd name="connsiteY37" fmla="*/ 108669 h 309494"/>
                  <a:gd name="connsiteX38" fmla="*/ 74611 w 395447"/>
                  <a:gd name="connsiteY38" fmla="*/ 118652 h 309494"/>
                  <a:gd name="connsiteX39" fmla="*/ 87276 w 395447"/>
                  <a:gd name="connsiteY39" fmla="*/ 128636 h 309494"/>
                  <a:gd name="connsiteX40" fmla="*/ 94568 w 395447"/>
                  <a:gd name="connsiteY40" fmla="*/ 128636 h 309494"/>
                  <a:gd name="connsiteX41" fmla="*/ 250381 w 395447"/>
                  <a:gd name="connsiteY41" fmla="*/ 127868 h 309494"/>
                  <a:gd name="connsiteX42" fmla="*/ 306795 w 395447"/>
                  <a:gd name="connsiteY42" fmla="*/ 127484 h 309494"/>
                  <a:gd name="connsiteX43" fmla="*/ 317541 w 395447"/>
                  <a:gd name="connsiteY43" fmla="*/ 120572 h 309494"/>
                  <a:gd name="connsiteX44" fmla="*/ 314854 w 395447"/>
                  <a:gd name="connsiteY44" fmla="*/ 110973 h 309494"/>
                  <a:gd name="connsiteX45" fmla="*/ 302574 w 395447"/>
                  <a:gd name="connsiteY45" fmla="*/ 107901 h 309494"/>
                  <a:gd name="connsiteX46" fmla="*/ 197036 w 395447"/>
                  <a:gd name="connsiteY46" fmla="*/ 107517 h 30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95447" h="309494">
                    <a:moveTo>
                      <a:pt x="197803" y="309494"/>
                    </a:moveTo>
                    <a:cubicBezTo>
                      <a:pt x="185522" y="290679"/>
                      <a:pt x="173626" y="274168"/>
                      <a:pt x="162880" y="256504"/>
                    </a:cubicBezTo>
                    <a:cubicBezTo>
                      <a:pt x="153669" y="241529"/>
                      <a:pt x="141388" y="235001"/>
                      <a:pt x="123735" y="235385"/>
                    </a:cubicBezTo>
                    <a:cubicBezTo>
                      <a:pt x="103394" y="236153"/>
                      <a:pt x="82671" y="235769"/>
                      <a:pt x="62331" y="235385"/>
                    </a:cubicBezTo>
                    <a:cubicBezTo>
                      <a:pt x="24721" y="235385"/>
                      <a:pt x="543" y="211577"/>
                      <a:pt x="543" y="173947"/>
                    </a:cubicBezTo>
                    <a:cubicBezTo>
                      <a:pt x="159" y="137084"/>
                      <a:pt x="-225" y="100221"/>
                      <a:pt x="159" y="63358"/>
                    </a:cubicBezTo>
                    <a:cubicBezTo>
                      <a:pt x="159" y="23039"/>
                      <a:pt x="23570" y="0"/>
                      <a:pt x="63866" y="0"/>
                    </a:cubicBezTo>
                    <a:cubicBezTo>
                      <a:pt x="152902" y="0"/>
                      <a:pt x="242321" y="0"/>
                      <a:pt x="331357" y="0"/>
                    </a:cubicBezTo>
                    <a:cubicBezTo>
                      <a:pt x="372037" y="0"/>
                      <a:pt x="395447" y="23423"/>
                      <a:pt x="395447" y="64126"/>
                    </a:cubicBezTo>
                    <a:cubicBezTo>
                      <a:pt x="395447" y="101373"/>
                      <a:pt x="395064" y="138620"/>
                      <a:pt x="395064" y="175867"/>
                    </a:cubicBezTo>
                    <a:cubicBezTo>
                      <a:pt x="395064" y="209658"/>
                      <a:pt x="370502" y="234617"/>
                      <a:pt x="336346" y="235385"/>
                    </a:cubicBezTo>
                    <a:cubicBezTo>
                      <a:pt x="314087" y="235769"/>
                      <a:pt x="291828" y="235769"/>
                      <a:pt x="269569" y="235385"/>
                    </a:cubicBezTo>
                    <a:cubicBezTo>
                      <a:pt x="253835" y="235001"/>
                      <a:pt x="242321" y="241145"/>
                      <a:pt x="233878" y="254584"/>
                    </a:cubicBezTo>
                    <a:cubicBezTo>
                      <a:pt x="222365" y="272632"/>
                      <a:pt x="210468" y="290295"/>
                      <a:pt x="197803" y="309494"/>
                    </a:cubicBezTo>
                    <a:close/>
                    <a:moveTo>
                      <a:pt x="195117" y="74110"/>
                    </a:moveTo>
                    <a:cubicBezTo>
                      <a:pt x="195117" y="73726"/>
                      <a:pt x="195117" y="73726"/>
                      <a:pt x="195117" y="73342"/>
                    </a:cubicBezTo>
                    <a:cubicBezTo>
                      <a:pt x="231192" y="73342"/>
                      <a:pt x="267650" y="73342"/>
                      <a:pt x="303725" y="73342"/>
                    </a:cubicBezTo>
                    <a:cubicBezTo>
                      <a:pt x="310633" y="73342"/>
                      <a:pt x="317541" y="72190"/>
                      <a:pt x="317541" y="63358"/>
                    </a:cubicBezTo>
                    <a:cubicBezTo>
                      <a:pt x="317541" y="54142"/>
                      <a:pt x="311017" y="52990"/>
                      <a:pt x="303341" y="52990"/>
                    </a:cubicBezTo>
                    <a:cubicBezTo>
                      <a:pt x="231575" y="53374"/>
                      <a:pt x="159810" y="53374"/>
                      <a:pt x="88427" y="53758"/>
                    </a:cubicBezTo>
                    <a:cubicBezTo>
                      <a:pt x="81520" y="53758"/>
                      <a:pt x="74995" y="54910"/>
                      <a:pt x="74611" y="63742"/>
                    </a:cubicBezTo>
                    <a:cubicBezTo>
                      <a:pt x="74228" y="73342"/>
                      <a:pt x="81136" y="74110"/>
                      <a:pt x="88811" y="74110"/>
                    </a:cubicBezTo>
                    <a:cubicBezTo>
                      <a:pt x="124118" y="74110"/>
                      <a:pt x="159426" y="74110"/>
                      <a:pt x="195117" y="74110"/>
                    </a:cubicBezTo>
                    <a:close/>
                    <a:moveTo>
                      <a:pt x="195884" y="182778"/>
                    </a:moveTo>
                    <a:cubicBezTo>
                      <a:pt x="195884" y="182394"/>
                      <a:pt x="195884" y="182011"/>
                      <a:pt x="195884" y="181626"/>
                    </a:cubicBezTo>
                    <a:cubicBezTo>
                      <a:pt x="231192" y="181626"/>
                      <a:pt x="266883" y="181626"/>
                      <a:pt x="302190" y="181626"/>
                    </a:cubicBezTo>
                    <a:cubicBezTo>
                      <a:pt x="309482" y="181626"/>
                      <a:pt x="317925" y="181626"/>
                      <a:pt x="317925" y="171643"/>
                    </a:cubicBezTo>
                    <a:cubicBezTo>
                      <a:pt x="317925" y="162043"/>
                      <a:pt x="309866" y="161275"/>
                      <a:pt x="302190" y="161659"/>
                    </a:cubicBezTo>
                    <a:cubicBezTo>
                      <a:pt x="301422" y="161659"/>
                      <a:pt x="300655" y="161659"/>
                      <a:pt x="300271" y="161659"/>
                    </a:cubicBezTo>
                    <a:cubicBezTo>
                      <a:pt x="230424" y="161659"/>
                      <a:pt x="160193" y="162043"/>
                      <a:pt x="90346" y="162043"/>
                    </a:cubicBezTo>
                    <a:cubicBezTo>
                      <a:pt x="87660" y="162043"/>
                      <a:pt x="84206" y="161275"/>
                      <a:pt x="82287" y="162811"/>
                    </a:cubicBezTo>
                    <a:cubicBezTo>
                      <a:pt x="79217" y="165115"/>
                      <a:pt x="74995" y="168955"/>
                      <a:pt x="74995" y="172411"/>
                    </a:cubicBezTo>
                    <a:cubicBezTo>
                      <a:pt x="74995" y="175867"/>
                      <a:pt x="78833" y="179706"/>
                      <a:pt x="82287" y="182011"/>
                    </a:cubicBezTo>
                    <a:cubicBezTo>
                      <a:pt x="84206" y="183546"/>
                      <a:pt x="88043" y="182778"/>
                      <a:pt x="91114" y="182778"/>
                    </a:cubicBezTo>
                    <a:cubicBezTo>
                      <a:pt x="126037" y="182778"/>
                      <a:pt x="160961" y="182778"/>
                      <a:pt x="195884" y="182778"/>
                    </a:cubicBezTo>
                    <a:close/>
                    <a:moveTo>
                      <a:pt x="197036" y="107517"/>
                    </a:moveTo>
                    <a:cubicBezTo>
                      <a:pt x="197036" y="107901"/>
                      <a:pt x="197036" y="108285"/>
                      <a:pt x="197036" y="108669"/>
                    </a:cubicBezTo>
                    <a:cubicBezTo>
                      <a:pt x="160577" y="108669"/>
                      <a:pt x="124118" y="108669"/>
                      <a:pt x="87276" y="108669"/>
                    </a:cubicBezTo>
                    <a:cubicBezTo>
                      <a:pt x="80368" y="108669"/>
                      <a:pt x="74611" y="110589"/>
                      <a:pt x="74611" y="118652"/>
                    </a:cubicBezTo>
                    <a:cubicBezTo>
                      <a:pt x="74611" y="126716"/>
                      <a:pt x="80368" y="128636"/>
                      <a:pt x="87276" y="128636"/>
                    </a:cubicBezTo>
                    <a:cubicBezTo>
                      <a:pt x="89579" y="128636"/>
                      <a:pt x="91881" y="128636"/>
                      <a:pt x="94568" y="128636"/>
                    </a:cubicBezTo>
                    <a:cubicBezTo>
                      <a:pt x="146378" y="128252"/>
                      <a:pt x="198187" y="128252"/>
                      <a:pt x="250381" y="127868"/>
                    </a:cubicBezTo>
                    <a:cubicBezTo>
                      <a:pt x="269186" y="127868"/>
                      <a:pt x="287990" y="128252"/>
                      <a:pt x="306795" y="127484"/>
                    </a:cubicBezTo>
                    <a:cubicBezTo>
                      <a:pt x="310633" y="127484"/>
                      <a:pt x="315239" y="123644"/>
                      <a:pt x="317541" y="120572"/>
                    </a:cubicBezTo>
                    <a:cubicBezTo>
                      <a:pt x="318692" y="118652"/>
                      <a:pt x="317157" y="112509"/>
                      <a:pt x="314854" y="110973"/>
                    </a:cubicBezTo>
                    <a:cubicBezTo>
                      <a:pt x="311785" y="108669"/>
                      <a:pt x="306795" y="107901"/>
                      <a:pt x="302574" y="107901"/>
                    </a:cubicBezTo>
                    <a:cubicBezTo>
                      <a:pt x="267267" y="107133"/>
                      <a:pt x="231959" y="107517"/>
                      <a:pt x="197036" y="107517"/>
                    </a:cubicBezTo>
                    <a:close/>
                  </a:path>
                </a:pathLst>
              </a:custGeom>
              <a:solidFill>
                <a:srgbClr val="EC7C69"/>
              </a:solidFill>
              <a:ln w="3834" cap="flat">
                <a:noFill/>
                <a:prstDash val="solid"/>
                <a:miter/>
              </a:ln>
            </p:spPr>
            <p:txBody>
              <a:bodyPr rtlCol="0" anchor="ctr"/>
              <a:lstStyle/>
              <a:p>
                <a:endParaRPr lang="en-US"/>
              </a:p>
            </p:txBody>
          </p:sp>
          <p:sp>
            <p:nvSpPr>
              <p:cNvPr id="30" name="Freeform 301">
                <a:extLst>
                  <a:ext uri="{FF2B5EF4-FFF2-40B4-BE49-F238E27FC236}">
                    <a16:creationId xmlns:a16="http://schemas.microsoft.com/office/drawing/2014/main" id="{7234FB9D-5BBD-BFB7-0DEA-7FFF2DB3602D}"/>
                  </a:ext>
                </a:extLst>
              </p:cNvPr>
              <p:cNvSpPr/>
              <p:nvPr/>
            </p:nvSpPr>
            <p:spPr>
              <a:xfrm>
                <a:off x="4424366" y="5090683"/>
                <a:ext cx="283018" cy="218489"/>
              </a:xfrm>
              <a:custGeom>
                <a:avLst/>
                <a:gdLst>
                  <a:gd name="connsiteX0" fmla="*/ 142173 w 283018"/>
                  <a:gd name="connsiteY0" fmla="*/ 218489 h 218489"/>
                  <a:gd name="connsiteX1" fmla="*/ 119146 w 283018"/>
                  <a:gd name="connsiteY1" fmla="*/ 183546 h 218489"/>
                  <a:gd name="connsiteX2" fmla="*/ 89595 w 283018"/>
                  <a:gd name="connsiteY2" fmla="*/ 167419 h 218489"/>
                  <a:gd name="connsiteX3" fmla="*/ 44310 w 283018"/>
                  <a:gd name="connsiteY3" fmla="*/ 167419 h 218489"/>
                  <a:gd name="connsiteX4" fmla="*/ 560 w 283018"/>
                  <a:gd name="connsiteY4" fmla="*/ 110973 h 218489"/>
                  <a:gd name="connsiteX5" fmla="*/ 4781 w 283018"/>
                  <a:gd name="connsiteY5" fmla="*/ 104445 h 218489"/>
                  <a:gd name="connsiteX6" fmla="*/ 22819 w 283018"/>
                  <a:gd name="connsiteY6" fmla="*/ 57598 h 218489"/>
                  <a:gd name="connsiteX7" fmla="*/ 22819 w 283018"/>
                  <a:gd name="connsiteY7" fmla="*/ 12672 h 218489"/>
                  <a:gd name="connsiteX8" fmla="*/ 32797 w 283018"/>
                  <a:gd name="connsiteY8" fmla="*/ 768 h 218489"/>
                  <a:gd name="connsiteX9" fmla="*/ 45078 w 283018"/>
                  <a:gd name="connsiteY9" fmla="*/ 0 h 218489"/>
                  <a:gd name="connsiteX10" fmla="*/ 237733 w 283018"/>
                  <a:gd name="connsiteY10" fmla="*/ 0 h 218489"/>
                  <a:gd name="connsiteX11" fmla="*/ 283018 w 283018"/>
                  <a:gd name="connsiteY11" fmla="*/ 44927 h 218489"/>
                  <a:gd name="connsiteX12" fmla="*/ 283018 w 283018"/>
                  <a:gd name="connsiteY12" fmla="*/ 124796 h 218489"/>
                  <a:gd name="connsiteX13" fmla="*/ 240803 w 283018"/>
                  <a:gd name="connsiteY13" fmla="*/ 167803 h 218489"/>
                  <a:gd name="connsiteX14" fmla="*/ 193599 w 283018"/>
                  <a:gd name="connsiteY14" fmla="*/ 167803 h 218489"/>
                  <a:gd name="connsiteX15" fmla="*/ 164432 w 283018"/>
                  <a:gd name="connsiteY15" fmla="*/ 183546 h 218489"/>
                  <a:gd name="connsiteX16" fmla="*/ 142173 w 283018"/>
                  <a:gd name="connsiteY16" fmla="*/ 218489 h 21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18" h="218489">
                    <a:moveTo>
                      <a:pt x="142173" y="218489"/>
                    </a:moveTo>
                    <a:cubicBezTo>
                      <a:pt x="133730" y="205818"/>
                      <a:pt x="126054" y="194682"/>
                      <a:pt x="119146" y="183546"/>
                    </a:cubicBezTo>
                    <a:cubicBezTo>
                      <a:pt x="112238" y="172411"/>
                      <a:pt x="103028" y="166651"/>
                      <a:pt x="89595" y="167419"/>
                    </a:cubicBezTo>
                    <a:cubicBezTo>
                      <a:pt x="74629" y="167803"/>
                      <a:pt x="59661" y="167803"/>
                      <a:pt x="44310" y="167419"/>
                    </a:cubicBezTo>
                    <a:cubicBezTo>
                      <a:pt x="9387" y="167035"/>
                      <a:pt x="-2894" y="142844"/>
                      <a:pt x="560" y="110973"/>
                    </a:cubicBezTo>
                    <a:cubicBezTo>
                      <a:pt x="944" y="108669"/>
                      <a:pt x="3246" y="106365"/>
                      <a:pt x="4781" y="104445"/>
                    </a:cubicBezTo>
                    <a:cubicBezTo>
                      <a:pt x="15911" y="90621"/>
                      <a:pt x="22819" y="75646"/>
                      <a:pt x="22819" y="57598"/>
                    </a:cubicBezTo>
                    <a:cubicBezTo>
                      <a:pt x="22819" y="42623"/>
                      <a:pt x="23586" y="27647"/>
                      <a:pt x="22819" y="12672"/>
                    </a:cubicBezTo>
                    <a:cubicBezTo>
                      <a:pt x="22435" y="4608"/>
                      <a:pt x="25505" y="1152"/>
                      <a:pt x="32797" y="768"/>
                    </a:cubicBezTo>
                    <a:cubicBezTo>
                      <a:pt x="37018" y="384"/>
                      <a:pt x="40856" y="0"/>
                      <a:pt x="45078" y="0"/>
                    </a:cubicBezTo>
                    <a:cubicBezTo>
                      <a:pt x="109168" y="0"/>
                      <a:pt x="173642" y="0"/>
                      <a:pt x="237733" y="0"/>
                    </a:cubicBezTo>
                    <a:cubicBezTo>
                      <a:pt x="266900" y="0"/>
                      <a:pt x="283018" y="15744"/>
                      <a:pt x="283018" y="44927"/>
                    </a:cubicBezTo>
                    <a:cubicBezTo>
                      <a:pt x="283018" y="71422"/>
                      <a:pt x="283018" y="98301"/>
                      <a:pt x="283018" y="124796"/>
                    </a:cubicBezTo>
                    <a:cubicBezTo>
                      <a:pt x="283018" y="150140"/>
                      <a:pt x="266516" y="167035"/>
                      <a:pt x="240803" y="167803"/>
                    </a:cubicBezTo>
                    <a:cubicBezTo>
                      <a:pt x="225068" y="168187"/>
                      <a:pt x="209334" y="168187"/>
                      <a:pt x="193599" y="167803"/>
                    </a:cubicBezTo>
                    <a:cubicBezTo>
                      <a:pt x="180550" y="167419"/>
                      <a:pt x="171340" y="172795"/>
                      <a:pt x="164432" y="183546"/>
                    </a:cubicBezTo>
                    <a:cubicBezTo>
                      <a:pt x="158291" y="194298"/>
                      <a:pt x="150616" y="205818"/>
                      <a:pt x="142173" y="218489"/>
                    </a:cubicBezTo>
                    <a:close/>
                  </a:path>
                </a:pathLst>
              </a:custGeom>
              <a:solidFill>
                <a:srgbClr val="469395"/>
              </a:solidFill>
              <a:ln w="3834" cap="flat">
                <a:noFill/>
                <a:prstDash val="solid"/>
                <a:miter/>
              </a:ln>
            </p:spPr>
            <p:txBody>
              <a:bodyPr rtlCol="0" anchor="ctr"/>
              <a:lstStyle/>
              <a:p>
                <a:endParaRPr lang="en-US"/>
              </a:p>
            </p:txBody>
          </p:sp>
          <p:sp>
            <p:nvSpPr>
              <p:cNvPr id="31" name="Freeform 302">
                <a:extLst>
                  <a:ext uri="{FF2B5EF4-FFF2-40B4-BE49-F238E27FC236}">
                    <a16:creationId xmlns:a16="http://schemas.microsoft.com/office/drawing/2014/main" id="{A444BD49-92CB-B33C-68F2-1ADB64966CB2}"/>
                  </a:ext>
                </a:extLst>
              </p:cNvPr>
              <p:cNvSpPr/>
              <p:nvPr/>
            </p:nvSpPr>
            <p:spPr>
              <a:xfrm>
                <a:off x="3752168" y="5090011"/>
                <a:ext cx="283618" cy="218777"/>
              </a:xfrm>
              <a:custGeom>
                <a:avLst/>
                <a:gdLst>
                  <a:gd name="connsiteX0" fmla="*/ 141229 w 283618"/>
                  <a:gd name="connsiteY0" fmla="*/ 218777 h 218777"/>
                  <a:gd name="connsiteX1" fmla="*/ 117051 w 283618"/>
                  <a:gd name="connsiteY1" fmla="*/ 181915 h 218777"/>
                  <a:gd name="connsiteX2" fmla="*/ 90571 w 283618"/>
                  <a:gd name="connsiteY2" fmla="*/ 167707 h 218777"/>
                  <a:gd name="connsiteX3" fmla="*/ 42599 w 283618"/>
                  <a:gd name="connsiteY3" fmla="*/ 167707 h 218777"/>
                  <a:gd name="connsiteX4" fmla="*/ 0 w 283618"/>
                  <a:gd name="connsiteY4" fmla="*/ 124700 h 218777"/>
                  <a:gd name="connsiteX5" fmla="*/ 0 w 283618"/>
                  <a:gd name="connsiteY5" fmla="*/ 42527 h 218777"/>
                  <a:gd name="connsiteX6" fmla="*/ 40680 w 283618"/>
                  <a:gd name="connsiteY6" fmla="*/ 288 h 218777"/>
                  <a:gd name="connsiteX7" fmla="*/ 242546 w 283618"/>
                  <a:gd name="connsiteY7" fmla="*/ 288 h 218777"/>
                  <a:gd name="connsiteX8" fmla="*/ 259432 w 283618"/>
                  <a:gd name="connsiteY8" fmla="*/ 17183 h 218777"/>
                  <a:gd name="connsiteX9" fmla="*/ 262886 w 283618"/>
                  <a:gd name="connsiteY9" fmla="*/ 74014 h 218777"/>
                  <a:gd name="connsiteX10" fmla="*/ 275934 w 283618"/>
                  <a:gd name="connsiteY10" fmla="*/ 101277 h 218777"/>
                  <a:gd name="connsiteX11" fmla="*/ 252140 w 283618"/>
                  <a:gd name="connsiteY11" fmla="*/ 165403 h 218777"/>
                  <a:gd name="connsiteX12" fmla="*/ 205319 w 283618"/>
                  <a:gd name="connsiteY12" fmla="*/ 166939 h 218777"/>
                  <a:gd name="connsiteX13" fmla="*/ 158883 w 283618"/>
                  <a:gd name="connsiteY13" fmla="*/ 192282 h 218777"/>
                  <a:gd name="connsiteX14" fmla="*/ 141229 w 283618"/>
                  <a:gd name="connsiteY14" fmla="*/ 218777 h 21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618" h="218777">
                    <a:moveTo>
                      <a:pt x="141229" y="218777"/>
                    </a:moveTo>
                    <a:cubicBezTo>
                      <a:pt x="132402" y="205338"/>
                      <a:pt x="124727" y="193818"/>
                      <a:pt x="117051" y="181915"/>
                    </a:cubicBezTo>
                    <a:cubicBezTo>
                      <a:pt x="110911" y="172315"/>
                      <a:pt x="102084" y="167323"/>
                      <a:pt x="90571" y="167707"/>
                    </a:cubicBezTo>
                    <a:cubicBezTo>
                      <a:pt x="74452" y="168091"/>
                      <a:pt x="58334" y="168091"/>
                      <a:pt x="42599" y="167707"/>
                    </a:cubicBezTo>
                    <a:cubicBezTo>
                      <a:pt x="16119" y="167323"/>
                      <a:pt x="0" y="150812"/>
                      <a:pt x="0" y="124700"/>
                    </a:cubicBezTo>
                    <a:cubicBezTo>
                      <a:pt x="0" y="97437"/>
                      <a:pt x="0" y="70174"/>
                      <a:pt x="0" y="42527"/>
                    </a:cubicBezTo>
                    <a:cubicBezTo>
                      <a:pt x="0" y="17951"/>
                      <a:pt x="16119" y="672"/>
                      <a:pt x="40680" y="288"/>
                    </a:cubicBezTo>
                    <a:cubicBezTo>
                      <a:pt x="107841" y="-96"/>
                      <a:pt x="175385" y="-96"/>
                      <a:pt x="242546" y="288"/>
                    </a:cubicBezTo>
                    <a:cubicBezTo>
                      <a:pt x="258281" y="288"/>
                      <a:pt x="259048" y="2208"/>
                      <a:pt x="259432" y="17183"/>
                    </a:cubicBezTo>
                    <a:cubicBezTo>
                      <a:pt x="260199" y="36383"/>
                      <a:pt x="260199" y="55582"/>
                      <a:pt x="262886" y="74014"/>
                    </a:cubicBezTo>
                    <a:cubicBezTo>
                      <a:pt x="264421" y="83614"/>
                      <a:pt x="270177" y="93213"/>
                      <a:pt x="275934" y="101277"/>
                    </a:cubicBezTo>
                    <a:cubicBezTo>
                      <a:pt x="292820" y="124700"/>
                      <a:pt x="280540" y="160027"/>
                      <a:pt x="252140" y="165403"/>
                    </a:cubicBezTo>
                    <a:cubicBezTo>
                      <a:pt x="236789" y="168091"/>
                      <a:pt x="220670" y="168475"/>
                      <a:pt x="205319" y="166939"/>
                    </a:cubicBezTo>
                    <a:cubicBezTo>
                      <a:pt x="183444" y="165019"/>
                      <a:pt x="168477" y="172699"/>
                      <a:pt x="158883" y="192282"/>
                    </a:cubicBezTo>
                    <a:cubicBezTo>
                      <a:pt x="153894" y="201498"/>
                      <a:pt x="147753" y="209178"/>
                      <a:pt x="141229" y="218777"/>
                    </a:cubicBezTo>
                    <a:close/>
                  </a:path>
                </a:pathLst>
              </a:custGeom>
              <a:solidFill>
                <a:srgbClr val="F1B749"/>
              </a:solidFill>
              <a:ln w="3834" cap="flat">
                <a:noFill/>
                <a:prstDash val="solid"/>
                <a:miter/>
              </a:ln>
            </p:spPr>
            <p:txBody>
              <a:bodyPr rtlCol="0" anchor="ctr"/>
              <a:lstStyle/>
              <a:p>
                <a:endParaRPr lang="en-US"/>
              </a:p>
            </p:txBody>
          </p:sp>
        </p:grpSp>
        <p:sp>
          <p:nvSpPr>
            <p:cNvPr id="14" name="Freeform 289">
              <a:extLst>
                <a:ext uri="{FF2B5EF4-FFF2-40B4-BE49-F238E27FC236}">
                  <a16:creationId xmlns:a16="http://schemas.microsoft.com/office/drawing/2014/main" id="{D782825C-F825-F337-CDAB-392EBD60EC61}"/>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3834" cap="flat">
              <a:noFill/>
              <a:prstDash val="solid"/>
              <a:miter/>
            </a:ln>
          </p:spPr>
          <p:txBody>
            <a:bodyPr rtlCol="0" anchor="ctr"/>
            <a:lstStyle/>
            <a:p>
              <a:endParaRPr lang="en-US"/>
            </a:p>
          </p:txBody>
        </p:sp>
        <p:sp>
          <p:nvSpPr>
            <p:cNvPr id="19" name="Freeform 290">
              <a:extLst>
                <a:ext uri="{FF2B5EF4-FFF2-40B4-BE49-F238E27FC236}">
                  <a16:creationId xmlns:a16="http://schemas.microsoft.com/office/drawing/2014/main" id="{A2F43B94-6D19-8775-C754-5BCA43ADDA57}"/>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3834" cap="flat">
              <a:noFill/>
              <a:prstDash val="solid"/>
              <a:miter/>
            </a:ln>
          </p:spPr>
          <p:txBody>
            <a:bodyPr rtlCol="0" anchor="ctr"/>
            <a:lstStyle/>
            <a:p>
              <a:endParaRPr lang="en-US"/>
            </a:p>
          </p:txBody>
        </p:sp>
        <p:sp>
          <p:nvSpPr>
            <p:cNvPr id="20" name="Freeform 291">
              <a:extLst>
                <a:ext uri="{FF2B5EF4-FFF2-40B4-BE49-F238E27FC236}">
                  <a16:creationId xmlns:a16="http://schemas.microsoft.com/office/drawing/2014/main" id="{F4E43174-AE2B-BAD5-2B1A-72FC7CAD06CA}"/>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3834" cap="flat">
              <a:noFill/>
              <a:prstDash val="solid"/>
              <a:miter/>
            </a:ln>
          </p:spPr>
          <p:txBody>
            <a:bodyPr rtlCol="0" anchor="ctr"/>
            <a:lstStyle/>
            <a:p>
              <a:endParaRPr lang="en-US"/>
            </a:p>
          </p:txBody>
        </p:sp>
        <p:sp>
          <p:nvSpPr>
            <p:cNvPr id="21" name="Freeform 292">
              <a:extLst>
                <a:ext uri="{FF2B5EF4-FFF2-40B4-BE49-F238E27FC236}">
                  <a16:creationId xmlns:a16="http://schemas.microsoft.com/office/drawing/2014/main" id="{2680BDED-CF78-A39F-D868-E1A39D9FED92}"/>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3834" cap="flat">
              <a:noFill/>
              <a:prstDash val="solid"/>
              <a:miter/>
            </a:ln>
          </p:spPr>
          <p:txBody>
            <a:bodyPr rtlCol="0" anchor="ctr"/>
            <a:lstStyle/>
            <a:p>
              <a:endParaRPr lang="en-US"/>
            </a:p>
          </p:txBody>
        </p:sp>
        <p:sp>
          <p:nvSpPr>
            <p:cNvPr id="22" name="Freeform 293">
              <a:extLst>
                <a:ext uri="{FF2B5EF4-FFF2-40B4-BE49-F238E27FC236}">
                  <a16:creationId xmlns:a16="http://schemas.microsoft.com/office/drawing/2014/main" id="{73FDF593-5A92-2D24-03B8-F12DF58661C3}"/>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3834" cap="flat">
              <a:noFill/>
              <a:prstDash val="solid"/>
              <a:miter/>
            </a:ln>
          </p:spPr>
          <p:txBody>
            <a:bodyPr rtlCol="0" anchor="ctr"/>
            <a:lstStyle/>
            <a:p>
              <a:endParaRPr lang="en-US"/>
            </a:p>
          </p:txBody>
        </p:sp>
        <p:sp>
          <p:nvSpPr>
            <p:cNvPr id="23" name="Freeform 294">
              <a:extLst>
                <a:ext uri="{FF2B5EF4-FFF2-40B4-BE49-F238E27FC236}">
                  <a16:creationId xmlns:a16="http://schemas.microsoft.com/office/drawing/2014/main" id="{BCFBABA5-B023-AA40-A672-CD32E25A6A8F}"/>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3834" cap="flat">
              <a:noFill/>
              <a:prstDash val="solid"/>
              <a:miter/>
            </a:ln>
          </p:spPr>
          <p:txBody>
            <a:bodyPr rtlCol="0" anchor="ctr"/>
            <a:lstStyle/>
            <a:p>
              <a:endParaRPr lang="en-US"/>
            </a:p>
          </p:txBody>
        </p:sp>
        <p:sp>
          <p:nvSpPr>
            <p:cNvPr id="24" name="Freeform 295">
              <a:extLst>
                <a:ext uri="{FF2B5EF4-FFF2-40B4-BE49-F238E27FC236}">
                  <a16:creationId xmlns:a16="http://schemas.microsoft.com/office/drawing/2014/main" id="{0836D0BB-7E09-60CC-45A5-2577C6F77A0F}"/>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3834" cap="flat">
              <a:noFill/>
              <a:prstDash val="solid"/>
              <a:miter/>
            </a:ln>
          </p:spPr>
          <p:txBody>
            <a:bodyPr rtlCol="0" anchor="ctr"/>
            <a:lstStyle/>
            <a:p>
              <a:endParaRPr lang="en-US"/>
            </a:p>
          </p:txBody>
        </p:sp>
        <p:sp>
          <p:nvSpPr>
            <p:cNvPr id="25" name="Freeform 296">
              <a:extLst>
                <a:ext uri="{FF2B5EF4-FFF2-40B4-BE49-F238E27FC236}">
                  <a16:creationId xmlns:a16="http://schemas.microsoft.com/office/drawing/2014/main" id="{B9A31674-B457-321A-0497-CCCDC2F6634E}"/>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3834" cap="flat">
              <a:noFill/>
              <a:prstDash val="solid"/>
              <a:miter/>
            </a:ln>
          </p:spPr>
          <p:txBody>
            <a:bodyPr rtlCol="0" anchor="ctr"/>
            <a:lstStyle/>
            <a:p>
              <a:endParaRPr lang="en-US"/>
            </a:p>
          </p:txBody>
        </p:sp>
        <p:sp>
          <p:nvSpPr>
            <p:cNvPr id="26" name="Freeform 297">
              <a:extLst>
                <a:ext uri="{FF2B5EF4-FFF2-40B4-BE49-F238E27FC236}">
                  <a16:creationId xmlns:a16="http://schemas.microsoft.com/office/drawing/2014/main" id="{CC1E89EC-BD38-41FD-1654-77A7935CA12E}"/>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3834" cap="flat">
              <a:noFill/>
              <a:prstDash val="solid"/>
              <a:miter/>
            </a:ln>
          </p:spPr>
          <p:txBody>
            <a:bodyPr rtlCol="0" anchor="ctr"/>
            <a:lstStyle/>
            <a:p>
              <a:endParaRPr lang="en-US"/>
            </a:p>
          </p:txBody>
        </p:sp>
        <p:sp>
          <p:nvSpPr>
            <p:cNvPr id="27" name="Freeform 298">
              <a:extLst>
                <a:ext uri="{FF2B5EF4-FFF2-40B4-BE49-F238E27FC236}">
                  <a16:creationId xmlns:a16="http://schemas.microsoft.com/office/drawing/2014/main" id="{7F5AB1F3-FBE3-8C50-3B58-343CCAC6B79A}"/>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3834" cap="flat">
              <a:noFill/>
              <a:prstDash val="solid"/>
              <a:miter/>
            </a:ln>
          </p:spPr>
          <p:txBody>
            <a:bodyPr rtlCol="0" anchor="ctr"/>
            <a:lstStyle/>
            <a:p>
              <a:endParaRPr lang="en-US"/>
            </a:p>
          </p:txBody>
        </p:sp>
        <p:sp>
          <p:nvSpPr>
            <p:cNvPr id="28" name="Freeform 299">
              <a:extLst>
                <a:ext uri="{FF2B5EF4-FFF2-40B4-BE49-F238E27FC236}">
                  <a16:creationId xmlns:a16="http://schemas.microsoft.com/office/drawing/2014/main" id="{8D8847C8-703D-FAED-1956-6400378AA903}"/>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3834" cap="flat">
              <a:noFill/>
              <a:prstDash val="solid"/>
              <a:miter/>
            </a:ln>
          </p:spPr>
          <p:txBody>
            <a:bodyPr rtlCol="0" anchor="ctr"/>
            <a:lstStyle/>
            <a:p>
              <a:endParaRPr lang="en-US"/>
            </a:p>
          </p:txBody>
        </p:sp>
      </p:grpSp>
      <p:pic>
        <p:nvPicPr>
          <p:cNvPr id="8" name="Picture Placeholder 7">
            <a:hlinkClick r:id="rId2"/>
            <a:extLst>
              <a:ext uri="{FF2B5EF4-FFF2-40B4-BE49-F238E27FC236}">
                <a16:creationId xmlns:a16="http://schemas.microsoft.com/office/drawing/2014/main" id="{32F465FB-4255-41BA-AF43-56011681BDC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4" name="Rectangle 2">
            <a:extLst>
              <a:ext uri="{FF2B5EF4-FFF2-40B4-BE49-F238E27FC236}">
                <a16:creationId xmlns:a16="http://schemas.microsoft.com/office/drawing/2014/main" id="{01B29B90-31D5-F1AC-46F7-358015C5194A}"/>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lang="is-IS" altLang="is-IS" sz="1800" b="0" i="0" u="none" strike="noStrike" cap="none" normalizeH="0" baseline="0">
              <a:ln>
                <a:noFill/>
              </a:ln>
              <a:effectLst/>
              <a:latin typeface="Arial" panose="020B0604020202020204" pitchFamily="34" charset="0"/>
              <a:cs typeface="Arial"/>
            </a:endParaRPr>
          </a:p>
        </p:txBody>
      </p:sp>
    </p:spTree>
    <p:extLst>
      <p:ext uri="{BB962C8B-B14F-4D97-AF65-F5344CB8AC3E}">
        <p14:creationId xmlns:p14="http://schemas.microsoft.com/office/powerpoint/2010/main" val="40599269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5CC99-8E59-55BE-C610-59B64E98B35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01C2ECB-0CA4-BD93-2E9F-5C28404AC032}"/>
              </a:ext>
            </a:extLst>
          </p:cNvPr>
          <p:cNvSpPr>
            <a:spLocks noGrp="1"/>
          </p:cNvSpPr>
          <p:nvPr>
            <p:ph type="body" sz="quarter" idx="32"/>
          </p:nvPr>
        </p:nvSpPr>
        <p:spPr>
          <a:xfrm>
            <a:off x="357604" y="2109652"/>
            <a:ext cx="6541269" cy="2422612"/>
          </a:xfrm>
        </p:spPr>
        <p:txBody>
          <a:bodyPr/>
          <a:lstStyle/>
          <a:p>
            <a:pPr>
              <a:lnSpc>
                <a:spcPct val="100000"/>
              </a:lnSpc>
            </a:pPr>
            <a:r>
              <a:rPr lang="en-US">
                <a:latin typeface="Calibri"/>
                <a:ea typeface="Open Sans"/>
                <a:cs typeface="Calibri"/>
              </a:rPr>
              <a:t>Til að takast á við efnahagslegt leka og takmarkaða þátttöku ferðamanna hefur </a:t>
            </a:r>
            <a:r>
              <a:rPr lang="en-US" err="1">
                <a:latin typeface="Calibri"/>
                <a:ea typeface="Open Sans"/>
                <a:cs typeface="Calibri"/>
              </a:rPr>
              <a:t>Sölvanes Farmholidays </a:t>
            </a:r>
            <a:r>
              <a:rPr lang="en-US">
                <a:latin typeface="Calibri"/>
                <a:ea typeface="Open Sans"/>
                <a:cs typeface="Calibri"/>
              </a:rPr>
              <a:t>hafið stefnumiðaða íhlutun sem beinist að samstarfi og tengslamyndun við aðra staðbundna ferðaþjónustuaðila.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Með því að viðurkenna að samþætt og heildstæð nálgun geti aukið heildar aðdráttarafl svæðisins hefur </a:t>
            </a:r>
            <a:r>
              <a:rPr lang="en-US" err="1">
                <a:latin typeface="Calibri"/>
                <a:ea typeface="Open Sans"/>
                <a:cs typeface="Calibri"/>
              </a:rPr>
              <a:t>Sölvanes </a:t>
            </a:r>
            <a:r>
              <a:rPr lang="en-US">
                <a:latin typeface="Calibri"/>
                <a:ea typeface="Open Sans"/>
                <a:cs typeface="Calibri"/>
              </a:rPr>
              <a:t>myndað samstarf við nærliggjandi ferðaþjónustufyrirtæki til að bjóða gestum fjölbreyttari, samræmdari og aðlaðandi upplifun. </a:t>
            </a:r>
          </a:p>
          <a:p>
            <a:pPr>
              <a:lnSpc>
                <a:spcPct val="100000"/>
              </a:lnSpc>
            </a:pPr>
            <a:endParaRPr lang="en-US">
              <a:latin typeface="Calibri"/>
              <a:ea typeface="Open Sans"/>
              <a:cs typeface="Calibri"/>
            </a:endParaRPr>
          </a:p>
          <a:p>
            <a:pPr>
              <a:lnSpc>
                <a:spcPct val="100000"/>
              </a:lnSpc>
            </a:pPr>
            <a:r>
              <a:rPr lang="en-US">
                <a:latin typeface="Calibri"/>
                <a:ea typeface="Open Sans"/>
                <a:cs typeface="Calibri"/>
              </a:rPr>
              <a:t>Með samstarfi við staðbundin fyrirtæki eins og hestaleiguna </a:t>
            </a:r>
            <a:r>
              <a:rPr lang="en-US" err="1">
                <a:latin typeface="Calibri"/>
                <a:ea typeface="Open Sans"/>
                <a:cs typeface="Calibri"/>
              </a:rPr>
              <a:t>Lýtingsstaðir </a:t>
            </a:r>
            <a:r>
              <a:rPr lang="en-US">
                <a:latin typeface="Calibri"/>
                <a:ea typeface="Open Sans"/>
                <a:cs typeface="Calibri"/>
              </a:rPr>
              <a:t>og bændamarkaðinn á </a:t>
            </a:r>
            <a:r>
              <a:rPr lang="en-US" err="1">
                <a:latin typeface="Calibri"/>
                <a:ea typeface="Open Sans"/>
                <a:cs typeface="Calibri"/>
              </a:rPr>
              <a:t>Stórhóli </a:t>
            </a:r>
            <a:r>
              <a:rPr lang="en-US">
                <a:latin typeface="Calibri"/>
                <a:ea typeface="Open Sans"/>
                <a:cs typeface="Calibri"/>
              </a:rPr>
              <a:t>stefnir </a:t>
            </a:r>
            <a:r>
              <a:rPr lang="en-US" err="1">
                <a:latin typeface="Calibri"/>
                <a:ea typeface="Open Sans"/>
                <a:cs typeface="Calibri"/>
              </a:rPr>
              <a:t>Sölvanes </a:t>
            </a:r>
            <a:r>
              <a:rPr lang="en-US">
                <a:latin typeface="Calibri"/>
                <a:ea typeface="Open Sans"/>
                <a:cs typeface="Calibri"/>
              </a:rPr>
              <a:t>að því að bjóða upp á heildstæða ferðaupplifun sem sameinar gistingu, afþreyingu og menningarlega dýfingu. Þetta samstarfsnet gerir ferðamönnum kleift að njóta fjölbreyttra afþreyingarmöguleika, þar á meðal hestamennsku, gönguferða og skoðunar sögulegra minnisvarða, allt á meðan þeir dvelja innan héraðsins. Þessi samþætta nálgun tryggir að gestir hafi fjölbreytt og áhugavert úrval, sem hvetur þá til að eyða meiri tíma og peningum í nærsamfélaginu.</a:t>
            </a:r>
          </a:p>
        </p:txBody>
      </p:sp>
      <p:sp>
        <p:nvSpPr>
          <p:cNvPr id="2" name="Slide Number Placeholder 1">
            <a:extLst>
              <a:ext uri="{FF2B5EF4-FFF2-40B4-BE49-F238E27FC236}">
                <a16:creationId xmlns:a16="http://schemas.microsoft.com/office/drawing/2014/main" id="{271B86F6-140A-C774-D5B7-0DD3443F8FF2}"/>
              </a:ext>
            </a:extLst>
          </p:cNvPr>
          <p:cNvSpPr>
            <a:spLocks noGrp="1"/>
          </p:cNvSpPr>
          <p:nvPr>
            <p:ph type="sldNum" sz="quarter" idx="4"/>
          </p:nvPr>
        </p:nvSpPr>
        <p:spPr/>
        <p:txBody>
          <a:bodyPr/>
          <a:lstStyle/>
          <a:p>
            <a:fld id="{9C527BFA-2C0E-4CEC-B6A5-913A56FEF4B4}" type="slidenum">
              <a:rPr lang="fr-CA" smtClean="0"/>
              <a:t>95</a:t>
            </a:fld>
            <a:endParaRPr lang="fr-CA"/>
          </a:p>
        </p:txBody>
      </p:sp>
      <p:sp>
        <p:nvSpPr>
          <p:cNvPr id="4" name="Text Placeholder 3">
            <a:extLst>
              <a:ext uri="{FF2B5EF4-FFF2-40B4-BE49-F238E27FC236}">
                <a16:creationId xmlns:a16="http://schemas.microsoft.com/office/drawing/2014/main" id="{0D0AF1AF-810C-14A9-F35D-26FBD7729568}"/>
              </a:ext>
            </a:extLst>
          </p:cNvPr>
          <p:cNvSpPr>
            <a:spLocks noGrp="1"/>
          </p:cNvSpPr>
          <p:nvPr>
            <p:ph type="body" sz="quarter" idx="65"/>
          </p:nvPr>
        </p:nvSpPr>
        <p:spPr/>
        <p:txBody>
          <a:bodyPr/>
          <a:lstStyle/>
          <a:p>
            <a:r>
              <a:rPr lang="en-GB"/>
              <a:t>Mynd: </a:t>
            </a:r>
            <a:r>
              <a:rPr lang="en-GB" err="1"/>
              <a:t>Sölvanes Farmholidays</a:t>
            </a:r>
            <a:endParaRPr lang="en-GB"/>
          </a:p>
        </p:txBody>
      </p:sp>
      <p:sp>
        <p:nvSpPr>
          <p:cNvPr id="3" name="TextBox 2">
            <a:extLst>
              <a:ext uri="{FF2B5EF4-FFF2-40B4-BE49-F238E27FC236}">
                <a16:creationId xmlns:a16="http://schemas.microsoft.com/office/drawing/2014/main" id="{FDB84265-58EE-DD55-6A65-C7E39EAC2CA4}"/>
              </a:ext>
            </a:extLst>
          </p:cNvPr>
          <p:cNvSpPr txBox="1"/>
          <p:nvPr/>
        </p:nvSpPr>
        <p:spPr>
          <a:xfrm>
            <a:off x="2560911" y="717066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Breyta mynd og uppfæra myndatexta</a:t>
            </a:r>
          </a:p>
        </p:txBody>
      </p:sp>
      <p:sp>
        <p:nvSpPr>
          <p:cNvPr id="14" name="Text Placeholder 7">
            <a:extLst>
              <a:ext uri="{FF2B5EF4-FFF2-40B4-BE49-F238E27FC236}">
                <a16:creationId xmlns:a16="http://schemas.microsoft.com/office/drawing/2014/main" id="{2E150A49-8CFF-2564-B7E3-A08F2C454D77}"/>
              </a:ext>
            </a:extLst>
          </p:cNvPr>
          <p:cNvSpPr>
            <a:spLocks noGrp="1"/>
          </p:cNvSpPr>
          <p:nvPr>
            <p:ph type="body" sz="quarter" idx="33"/>
          </p:nvPr>
        </p:nvSpPr>
        <p:spPr>
          <a:xfrm>
            <a:off x="307749" y="1349282"/>
            <a:ext cx="6506617" cy="601503"/>
          </a:xfrm>
        </p:spPr>
        <p:txBody>
          <a:bodyPr/>
          <a:lstStyle/>
          <a:p>
            <a:r>
              <a:rPr lang="en-US" cap="all"/>
              <a:t>Stefnumótandi íhlutun til sjálfbærrar ferðaþjónustu: Að byggja upp samstarfsnet í ferðaþjónustu </a:t>
            </a:r>
            <a:endParaRPr lang="en-IE" cap="all"/>
          </a:p>
        </p:txBody>
      </p:sp>
      <p:sp>
        <p:nvSpPr>
          <p:cNvPr id="15" name="Text Placeholder 8">
            <a:extLst>
              <a:ext uri="{FF2B5EF4-FFF2-40B4-BE49-F238E27FC236}">
                <a16:creationId xmlns:a16="http://schemas.microsoft.com/office/drawing/2014/main" id="{12AD54C9-48B8-7B15-BC25-BC43BE53F13D}"/>
              </a:ext>
            </a:extLst>
          </p:cNvPr>
          <p:cNvSpPr>
            <a:spLocks noGrp="1"/>
          </p:cNvSpPr>
          <p:nvPr>
            <p:ph type="body" sz="quarter" idx="38"/>
          </p:nvPr>
        </p:nvSpPr>
        <p:spPr>
          <a:xfrm>
            <a:off x="1268958" y="686870"/>
            <a:ext cx="6506617" cy="381311"/>
          </a:xfrm>
        </p:spPr>
        <p:txBody>
          <a:bodyPr/>
          <a:lstStyle/>
          <a:p>
            <a:r>
              <a:rPr lang="en-US" cap="all"/>
              <a:t>Lausn</a:t>
            </a:r>
          </a:p>
        </p:txBody>
      </p:sp>
      <p:cxnSp>
        <p:nvCxnSpPr>
          <p:cNvPr id="16" name="Straight Connector 15">
            <a:extLst>
              <a:ext uri="{FF2B5EF4-FFF2-40B4-BE49-F238E27FC236}">
                <a16:creationId xmlns:a16="http://schemas.microsoft.com/office/drawing/2014/main" id="{3AF517D4-53DE-FCD9-AE87-A4D1563AAA0A}"/>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0E9FC125-841E-0467-9AB1-82A677B705D8}"/>
              </a:ext>
            </a:extLst>
          </p:cNvPr>
          <p:cNvGrpSpPr/>
          <p:nvPr/>
        </p:nvGrpSpPr>
        <p:grpSpPr>
          <a:xfrm>
            <a:off x="186212" y="291396"/>
            <a:ext cx="777837" cy="760007"/>
            <a:chOff x="8736336" y="773976"/>
            <a:chExt cx="925001" cy="925018"/>
          </a:xfrm>
          <a:solidFill>
            <a:srgbClr val="469395"/>
          </a:solidFill>
        </p:grpSpPr>
        <p:grpSp>
          <p:nvGrpSpPr>
            <p:cNvPr id="34" name="Graphic 2">
              <a:extLst>
                <a:ext uri="{FF2B5EF4-FFF2-40B4-BE49-F238E27FC236}">
                  <a16:creationId xmlns:a16="http://schemas.microsoft.com/office/drawing/2014/main" id="{A4712D70-E850-2F3D-C7BC-FFD337450BFA}"/>
                </a:ext>
              </a:extLst>
            </p:cNvPr>
            <p:cNvGrpSpPr/>
            <p:nvPr/>
          </p:nvGrpSpPr>
          <p:grpSpPr>
            <a:xfrm>
              <a:off x="8736336" y="773976"/>
              <a:ext cx="925001" cy="925018"/>
              <a:chOff x="8736336" y="773976"/>
              <a:chExt cx="925001" cy="925018"/>
            </a:xfrm>
            <a:grpFill/>
          </p:grpSpPr>
          <p:sp>
            <p:nvSpPr>
              <p:cNvPr id="37" name="Freeform 306">
                <a:extLst>
                  <a:ext uri="{FF2B5EF4-FFF2-40B4-BE49-F238E27FC236}">
                    <a16:creationId xmlns:a16="http://schemas.microsoft.com/office/drawing/2014/main" id="{56D64275-369A-9281-FBE0-A1DFDC3D8638}"/>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07">
                <a:extLst>
                  <a:ext uri="{FF2B5EF4-FFF2-40B4-BE49-F238E27FC236}">
                    <a16:creationId xmlns:a16="http://schemas.microsoft.com/office/drawing/2014/main" id="{E53E0BB6-9FD7-4C8D-125D-7CFD24382CE7}"/>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08">
                <a:extLst>
                  <a:ext uri="{FF2B5EF4-FFF2-40B4-BE49-F238E27FC236}">
                    <a16:creationId xmlns:a16="http://schemas.microsoft.com/office/drawing/2014/main" id="{66E03175-12CE-EE9C-BC57-728D7C329FC5}"/>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09">
                <a:extLst>
                  <a:ext uri="{FF2B5EF4-FFF2-40B4-BE49-F238E27FC236}">
                    <a16:creationId xmlns:a16="http://schemas.microsoft.com/office/drawing/2014/main" id="{E14BDE09-D199-0ACC-36C7-078F563622A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310">
                <a:extLst>
                  <a:ext uri="{FF2B5EF4-FFF2-40B4-BE49-F238E27FC236}">
                    <a16:creationId xmlns:a16="http://schemas.microsoft.com/office/drawing/2014/main" id="{1A79998B-02E7-7FF1-33AF-B4D1B3CA436E}"/>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311">
                <a:extLst>
                  <a:ext uri="{FF2B5EF4-FFF2-40B4-BE49-F238E27FC236}">
                    <a16:creationId xmlns:a16="http://schemas.microsoft.com/office/drawing/2014/main" id="{524E5B65-D566-2D21-884F-928281F2C9F4}"/>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312">
                <a:extLst>
                  <a:ext uri="{FF2B5EF4-FFF2-40B4-BE49-F238E27FC236}">
                    <a16:creationId xmlns:a16="http://schemas.microsoft.com/office/drawing/2014/main" id="{EE5C7699-D3F7-A64A-C5D6-24A9AD809DA9}"/>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5" name="Freeform 304">
              <a:extLst>
                <a:ext uri="{FF2B5EF4-FFF2-40B4-BE49-F238E27FC236}">
                  <a16:creationId xmlns:a16="http://schemas.microsoft.com/office/drawing/2014/main" id="{37973C71-E1D2-1F37-BC44-D4A5DD87BE61}"/>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05">
              <a:extLst>
                <a:ext uri="{FF2B5EF4-FFF2-40B4-BE49-F238E27FC236}">
                  <a16:creationId xmlns:a16="http://schemas.microsoft.com/office/drawing/2014/main" id="{27939937-B2FB-5DB9-0175-FF598D67DCED}"/>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10" name="Picture Placeholder 9">
            <a:extLst>
              <a:ext uri="{FF2B5EF4-FFF2-40B4-BE49-F238E27FC236}">
                <a16:creationId xmlns:a16="http://schemas.microsoft.com/office/drawing/2014/main" id="{F7A8046C-91B3-429C-97AB-72CA3AEA3DD2}"/>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0777132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F6FAD-69BB-C1D6-62DC-96D13E86B5E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AD4A3DF-1409-D1B1-F8D8-6EF3CAA40F3B}"/>
              </a:ext>
            </a:extLst>
          </p:cNvPr>
          <p:cNvSpPr>
            <a:spLocks noGrp="1"/>
          </p:cNvSpPr>
          <p:nvPr>
            <p:ph type="body" sz="quarter" idx="32"/>
          </p:nvPr>
        </p:nvSpPr>
        <p:spPr>
          <a:xfrm>
            <a:off x="367498" y="1708297"/>
            <a:ext cx="6541269" cy="2422612"/>
          </a:xfrm>
        </p:spPr>
        <p:txBody>
          <a:bodyPr/>
          <a:lstStyle/>
          <a:p>
            <a:pPr>
              <a:lnSpc>
                <a:spcPct val="100000"/>
              </a:lnSpc>
            </a:pPr>
            <a:r>
              <a:rPr lang="en-US">
                <a:latin typeface="Calibri"/>
                <a:ea typeface="Open Sans"/>
                <a:cs typeface="Calibri"/>
              </a:rPr>
              <a:t>Hagkerfisleka í </a:t>
            </a:r>
            <a:r>
              <a:rPr lang="en-US" err="1">
                <a:latin typeface="Calibri"/>
                <a:ea typeface="Open Sans"/>
                <a:cs typeface="Calibri"/>
              </a:rPr>
              <a:t>Skagafirði </a:t>
            </a:r>
            <a:r>
              <a:rPr lang="en-US">
                <a:latin typeface="Calibri"/>
                <a:ea typeface="Open Sans"/>
                <a:cs typeface="Calibri"/>
              </a:rPr>
              <a:t>undirstrikar þörfina á stefnumarkandi inngripum til að efla þátttöku og viðhalda ferðamönnum. Með því að takast á við þetta vandamál geta fyrirtæki á svæðinu hagnast að fullu af ferðaþjónustu, sem stuðlar að efnahagsvexti, menningarvernd og sjálfbærni. Uppbygging samstarfsnetverks í ferðaþjónustu hefur skilað verulegum ávinningi fyrir </a:t>
            </a:r>
            <a:r>
              <a:rPr lang="en-US" err="1">
                <a:latin typeface="Calibri"/>
                <a:ea typeface="Open Sans"/>
                <a:cs typeface="Calibri"/>
              </a:rPr>
              <a:t>Sölvanes Farmholidays </a:t>
            </a:r>
            <a:r>
              <a:rPr lang="en-US">
                <a:latin typeface="Calibri"/>
                <a:ea typeface="Open Sans"/>
                <a:cs typeface="Calibri"/>
              </a:rPr>
              <a:t>og víðara samfélag </a:t>
            </a:r>
            <a:r>
              <a:rPr lang="en-US" err="1">
                <a:latin typeface="Calibri"/>
                <a:ea typeface="Open Sans"/>
                <a:cs typeface="Calibri"/>
              </a:rPr>
              <a:t>Skagafjarðar</a:t>
            </a:r>
            <a:r>
              <a:rPr lang="en-US">
                <a:latin typeface="Calibri"/>
                <a:ea typeface="Open Sans"/>
                <a:cs typeface="Calibri"/>
              </a:rPr>
              <a:t>.  Með því að bjóða upp á samofnar upplifanir eru gestir hvattir til að dvelja lengur og eyða meira, sem dregur úr efnahagsleka. Samstarf milli </a:t>
            </a:r>
            <a:r>
              <a:rPr lang="en-US" err="1">
                <a:latin typeface="Calibri"/>
                <a:ea typeface="Open Sans"/>
                <a:cs typeface="Calibri"/>
              </a:rPr>
              <a:t>Sölvanes </a:t>
            </a:r>
            <a:r>
              <a:rPr lang="en-US">
                <a:latin typeface="Calibri"/>
                <a:ea typeface="Open Sans"/>
                <a:cs typeface="Calibri"/>
              </a:rPr>
              <a:t>og staðbundinna fyrirtækja hefur bætt viðhald ferðamanna og aukið eyðslu innan svæðisins. Þetta net hjálpar til við að nýta staðbundin úrræði, svo sem gistiheimili, búgarða og ferðaleiðir, og stuðlar að sjálfbærum efnahagslegum vexti. Enn fremur styður innleiðing hefðbundinna íslenskra athafna í upplifun ferðamanna menningarlega varðveislu, á meðan umhverfisvænar aðferðir styðja við staðbundna umhverfisvernd. Með samstarfsneti sínu hefur </a:t>
            </a:r>
            <a:r>
              <a:rPr lang="en-US" err="1">
                <a:latin typeface="Calibri"/>
                <a:ea typeface="Open Sans"/>
                <a:cs typeface="Calibri"/>
              </a:rPr>
              <a:t>Sölvanes Farmholidays </a:t>
            </a:r>
            <a:r>
              <a:rPr lang="en-US">
                <a:latin typeface="Calibri"/>
                <a:ea typeface="Open Sans"/>
                <a:cs typeface="Calibri"/>
              </a:rPr>
              <a:t>aukið þátttöku ferðamanna, örvað efnahagsvöxt og stutt menningarlega og umhverfislega sjálfbærni, sem sýnir hvernig ferðaþjónustuaðilar í dreifbýli geta blómstrað í gegnum samstarf.</a:t>
            </a:r>
          </a:p>
          <a:p>
            <a:endParaRPr lang="en-US"/>
          </a:p>
        </p:txBody>
      </p:sp>
      <p:sp>
        <p:nvSpPr>
          <p:cNvPr id="11" name="Text Placeholder 10">
            <a:extLst>
              <a:ext uri="{FF2B5EF4-FFF2-40B4-BE49-F238E27FC236}">
                <a16:creationId xmlns:a16="http://schemas.microsoft.com/office/drawing/2014/main" id="{4B2C83B3-119C-64F0-2E5D-FEF1933E05D3}"/>
              </a:ext>
            </a:extLst>
          </p:cNvPr>
          <p:cNvSpPr>
            <a:spLocks noGrp="1"/>
          </p:cNvSpPr>
          <p:nvPr>
            <p:ph type="body" sz="quarter" idx="40"/>
          </p:nvPr>
        </p:nvSpPr>
        <p:spPr/>
        <p:txBody>
          <a:bodyPr/>
          <a:lstStyle/>
          <a:p>
            <a:r>
              <a:rPr lang="en-US"/>
              <a:t>"Þráin til að ferðast er eitt af bjartsýnu einkennum lífsins." — Agnes Repplier</a:t>
            </a:r>
          </a:p>
        </p:txBody>
      </p:sp>
      <p:sp>
        <p:nvSpPr>
          <p:cNvPr id="2" name="Slide Number Placeholder 1">
            <a:extLst>
              <a:ext uri="{FF2B5EF4-FFF2-40B4-BE49-F238E27FC236}">
                <a16:creationId xmlns:a16="http://schemas.microsoft.com/office/drawing/2014/main" id="{AC136B27-F9A6-9AA6-4CCE-EA59AC74DC60}"/>
              </a:ext>
            </a:extLst>
          </p:cNvPr>
          <p:cNvSpPr>
            <a:spLocks noGrp="1"/>
          </p:cNvSpPr>
          <p:nvPr>
            <p:ph type="sldNum" sz="quarter" idx="4"/>
          </p:nvPr>
        </p:nvSpPr>
        <p:spPr/>
        <p:txBody>
          <a:bodyPr/>
          <a:lstStyle/>
          <a:p>
            <a:fld id="{9C527BFA-2C0E-4CEC-B6A5-913A56FEF4B4}" type="slidenum">
              <a:rPr lang="fr-CA" smtClean="0"/>
              <a:t>96</a:t>
            </a:fld>
            <a:endParaRPr lang="fr-CA"/>
          </a:p>
        </p:txBody>
      </p:sp>
      <p:sp>
        <p:nvSpPr>
          <p:cNvPr id="3" name="Text Placeholder 2">
            <a:extLst>
              <a:ext uri="{FF2B5EF4-FFF2-40B4-BE49-F238E27FC236}">
                <a16:creationId xmlns:a16="http://schemas.microsoft.com/office/drawing/2014/main" id="{E103A4F9-CC09-6B0F-DF45-3A14E1FCE3F3}"/>
              </a:ext>
            </a:extLst>
          </p:cNvPr>
          <p:cNvSpPr>
            <a:spLocks noGrp="1"/>
          </p:cNvSpPr>
          <p:nvPr>
            <p:ph type="body" sz="quarter" idx="65"/>
          </p:nvPr>
        </p:nvSpPr>
        <p:spPr/>
        <p:txBody>
          <a:bodyPr/>
          <a:lstStyle/>
          <a:p>
            <a:r>
              <a:rPr lang="en-GB"/>
              <a:t>Mynd: </a:t>
            </a:r>
            <a:r>
              <a:rPr lang="en-GB" err="1"/>
              <a:t>Sölvanes Farmholidays</a:t>
            </a:r>
            <a:endParaRPr lang="en-GB"/>
          </a:p>
        </p:txBody>
      </p:sp>
      <p:sp>
        <p:nvSpPr>
          <p:cNvPr id="15" name="Freeform 14">
            <a:extLst>
              <a:ext uri="{FF2B5EF4-FFF2-40B4-BE49-F238E27FC236}">
                <a16:creationId xmlns:a16="http://schemas.microsoft.com/office/drawing/2014/main" id="{F1AB5188-D1A6-A152-A903-4D1810F69A96}"/>
              </a:ext>
            </a:extLst>
          </p:cNvPr>
          <p:cNvSpPr/>
          <p:nvPr/>
        </p:nvSpPr>
        <p:spPr>
          <a:xfrm>
            <a:off x="3109863" y="6844118"/>
            <a:ext cx="1228739" cy="88949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4" name="Graphic 30">
            <a:extLst>
              <a:ext uri="{FF2B5EF4-FFF2-40B4-BE49-F238E27FC236}">
                <a16:creationId xmlns:a16="http://schemas.microsoft.com/office/drawing/2014/main" id="{515E81FE-4F28-7DBD-1D09-BB59137E8A23}"/>
              </a:ext>
            </a:extLst>
          </p:cNvPr>
          <p:cNvSpPr/>
          <p:nvPr/>
        </p:nvSpPr>
        <p:spPr>
          <a:xfrm>
            <a:off x="5824336" y="7345006"/>
            <a:ext cx="1331679" cy="3159853"/>
          </a:xfrm>
          <a:custGeom>
            <a:avLst/>
            <a:gdLst>
              <a:gd name="connsiteX0" fmla="*/ 1702593 w 3638953"/>
              <a:gd name="connsiteY0" fmla="*/ 0 h 8634633"/>
              <a:gd name="connsiteX1" fmla="*/ 1802755 w 3638953"/>
              <a:gd name="connsiteY1" fmla="*/ 0 h 8634633"/>
              <a:gd name="connsiteX2" fmla="*/ 2236781 w 3638953"/>
              <a:gd name="connsiteY2" fmla="*/ 233824 h 8634633"/>
              <a:gd name="connsiteX3" fmla="*/ 2487170 w 3638953"/>
              <a:gd name="connsiteY3" fmla="*/ 167003 h 8634633"/>
              <a:gd name="connsiteX4" fmla="*/ 3004637 w 3638953"/>
              <a:gd name="connsiteY4" fmla="*/ 534436 h 8634633"/>
              <a:gd name="connsiteX5" fmla="*/ 3522103 w 3638953"/>
              <a:gd name="connsiteY5" fmla="*/ 1018748 h 8634633"/>
              <a:gd name="connsiteX6" fmla="*/ 3421941 w 3638953"/>
              <a:gd name="connsiteY6" fmla="*/ 1352788 h 8634633"/>
              <a:gd name="connsiteX7" fmla="*/ 3488693 w 3638953"/>
              <a:gd name="connsiteY7" fmla="*/ 1703524 h 8634633"/>
              <a:gd name="connsiteX8" fmla="*/ 3088077 w 3638953"/>
              <a:gd name="connsiteY8" fmla="*/ 2588697 h 8634633"/>
              <a:gd name="connsiteX9" fmla="*/ 2153307 w 3638953"/>
              <a:gd name="connsiteY9" fmla="*/ 2989524 h 8634633"/>
              <a:gd name="connsiteX10" fmla="*/ 1769379 w 3638953"/>
              <a:gd name="connsiteY10" fmla="*/ 2822521 h 8634633"/>
              <a:gd name="connsiteX11" fmla="*/ 1318699 w 3638953"/>
              <a:gd name="connsiteY11" fmla="*/ 2989524 h 8634633"/>
              <a:gd name="connsiteX12" fmla="*/ 100129 w 3638953"/>
              <a:gd name="connsiteY12" fmla="*/ 2054261 h 8634633"/>
              <a:gd name="connsiteX13" fmla="*/ 33376 w 3638953"/>
              <a:gd name="connsiteY13" fmla="*/ 1686827 h 8634633"/>
              <a:gd name="connsiteX14" fmla="*/ 83441 w 3638953"/>
              <a:gd name="connsiteY14" fmla="*/ 1369518 h 8634633"/>
              <a:gd name="connsiteX15" fmla="*/ 0 w 3638953"/>
              <a:gd name="connsiteY15" fmla="*/ 1035479 h 8634633"/>
              <a:gd name="connsiteX16" fmla="*/ 0 w 3638953"/>
              <a:gd name="connsiteY16" fmla="*/ 968657 h 8634633"/>
              <a:gd name="connsiteX17" fmla="*/ 517466 w 3638953"/>
              <a:gd name="connsiteY17" fmla="*/ 534436 h 8634633"/>
              <a:gd name="connsiteX18" fmla="*/ 817954 w 3638953"/>
              <a:gd name="connsiteY18" fmla="*/ 200397 h 8634633"/>
              <a:gd name="connsiteX19" fmla="*/ 1068343 w 3638953"/>
              <a:gd name="connsiteY19" fmla="*/ 167003 h 8634633"/>
              <a:gd name="connsiteX20" fmla="*/ 1285322 w 3638953"/>
              <a:gd name="connsiteY20" fmla="*/ 217094 h 8634633"/>
              <a:gd name="connsiteX21" fmla="*/ 1702593 w 3638953"/>
              <a:gd name="connsiteY21" fmla="*/ 0 h 8634633"/>
              <a:gd name="connsiteX22" fmla="*/ 1018178 w 3638953"/>
              <a:gd name="connsiteY22" fmla="*/ 835048 h 8634633"/>
              <a:gd name="connsiteX23" fmla="*/ 1018178 w 3638953"/>
              <a:gd name="connsiteY23" fmla="*/ 851745 h 8634633"/>
              <a:gd name="connsiteX24" fmla="*/ 1101619 w 3638953"/>
              <a:gd name="connsiteY24" fmla="*/ 901836 h 8634633"/>
              <a:gd name="connsiteX25" fmla="*/ 1168405 w 3638953"/>
              <a:gd name="connsiteY25" fmla="*/ 851745 h 8634633"/>
              <a:gd name="connsiteX26" fmla="*/ 1168405 w 3638953"/>
              <a:gd name="connsiteY26" fmla="*/ 818351 h 8634633"/>
              <a:gd name="connsiteX27" fmla="*/ 1134995 w 3638953"/>
              <a:gd name="connsiteY27" fmla="*/ 768227 h 8634633"/>
              <a:gd name="connsiteX28" fmla="*/ 1185093 w 3638953"/>
              <a:gd name="connsiteY28" fmla="*/ 751530 h 8634633"/>
              <a:gd name="connsiteX29" fmla="*/ 1251845 w 3638953"/>
              <a:gd name="connsiteY29" fmla="*/ 801621 h 8634633"/>
              <a:gd name="connsiteX30" fmla="*/ 1251845 w 3638953"/>
              <a:gd name="connsiteY30" fmla="*/ 868442 h 8634633"/>
              <a:gd name="connsiteX31" fmla="*/ 1118307 w 3638953"/>
              <a:gd name="connsiteY31" fmla="*/ 968657 h 8634633"/>
              <a:gd name="connsiteX32" fmla="*/ 600840 w 3638953"/>
              <a:gd name="connsiteY32" fmla="*/ 734833 h 8634633"/>
              <a:gd name="connsiteX33" fmla="*/ 483990 w 3638953"/>
              <a:gd name="connsiteY33" fmla="*/ 718136 h 8634633"/>
              <a:gd name="connsiteX34" fmla="*/ 133472 w 3638953"/>
              <a:gd name="connsiteY34" fmla="*/ 1035445 h 8634633"/>
              <a:gd name="connsiteX35" fmla="*/ 433959 w 3638953"/>
              <a:gd name="connsiteY35" fmla="*/ 1336091 h 8634633"/>
              <a:gd name="connsiteX36" fmla="*/ 584152 w 3638953"/>
              <a:gd name="connsiteY36" fmla="*/ 1185785 h 8634633"/>
              <a:gd name="connsiteX37" fmla="*/ 433959 w 3638953"/>
              <a:gd name="connsiteY37" fmla="*/ 1035479 h 8634633"/>
              <a:gd name="connsiteX38" fmla="*/ 350485 w 3638953"/>
              <a:gd name="connsiteY38" fmla="*/ 1169088 h 8634633"/>
              <a:gd name="connsiteX39" fmla="*/ 333796 w 3638953"/>
              <a:gd name="connsiteY39" fmla="*/ 1169088 h 8634633"/>
              <a:gd name="connsiteX40" fmla="*/ 267044 w 3638953"/>
              <a:gd name="connsiteY40" fmla="*/ 1068873 h 8634633"/>
              <a:gd name="connsiteX41" fmla="*/ 450647 w 3638953"/>
              <a:gd name="connsiteY41" fmla="*/ 918567 h 8634633"/>
              <a:gd name="connsiteX42" fmla="*/ 534121 w 3638953"/>
              <a:gd name="connsiteY42" fmla="*/ 918567 h 8634633"/>
              <a:gd name="connsiteX43" fmla="*/ 1084964 w 3638953"/>
              <a:gd name="connsiteY43" fmla="*/ 1068873 h 8634633"/>
              <a:gd name="connsiteX44" fmla="*/ 1151716 w 3638953"/>
              <a:gd name="connsiteY44" fmla="*/ 1068873 h 8634633"/>
              <a:gd name="connsiteX45" fmla="*/ 1352008 w 3638953"/>
              <a:gd name="connsiteY45" fmla="*/ 835048 h 8634633"/>
              <a:gd name="connsiteX46" fmla="*/ 1168405 w 3638953"/>
              <a:gd name="connsiteY46" fmla="*/ 701439 h 8634633"/>
              <a:gd name="connsiteX47" fmla="*/ 1018178 w 3638953"/>
              <a:gd name="connsiteY47" fmla="*/ 835048 h 8634633"/>
              <a:gd name="connsiteX48" fmla="*/ 166881 w 3638953"/>
              <a:gd name="connsiteY48" fmla="*/ 1636703 h 8634633"/>
              <a:gd name="connsiteX49" fmla="*/ 867951 w 3638953"/>
              <a:gd name="connsiteY49" fmla="*/ 2722273 h 8634633"/>
              <a:gd name="connsiteX50" fmla="*/ 1285255 w 3638953"/>
              <a:gd name="connsiteY50" fmla="*/ 2839185 h 8634633"/>
              <a:gd name="connsiteX51" fmla="*/ 1385417 w 3638953"/>
              <a:gd name="connsiteY51" fmla="*/ 2839185 h 8634633"/>
              <a:gd name="connsiteX52" fmla="*/ 1669183 w 3638953"/>
              <a:gd name="connsiteY52" fmla="*/ 2605360 h 8634633"/>
              <a:gd name="connsiteX53" fmla="*/ 1669183 w 3638953"/>
              <a:gd name="connsiteY53" fmla="*/ 2538539 h 8634633"/>
              <a:gd name="connsiteX54" fmla="*/ 1418794 w 3638953"/>
              <a:gd name="connsiteY54" fmla="*/ 2388233 h 8634633"/>
              <a:gd name="connsiteX55" fmla="*/ 1385384 w 3638953"/>
              <a:gd name="connsiteY55" fmla="*/ 2388233 h 8634633"/>
              <a:gd name="connsiteX56" fmla="*/ 1235157 w 3638953"/>
              <a:gd name="connsiteY56" fmla="*/ 2538539 h 8634633"/>
              <a:gd name="connsiteX57" fmla="*/ 1235157 w 3638953"/>
              <a:gd name="connsiteY57" fmla="*/ 2571966 h 8634633"/>
              <a:gd name="connsiteX58" fmla="*/ 1352008 w 3638953"/>
              <a:gd name="connsiteY58" fmla="*/ 2638788 h 8634633"/>
              <a:gd name="connsiteX59" fmla="*/ 1402106 w 3638953"/>
              <a:gd name="connsiteY59" fmla="*/ 2588664 h 8634633"/>
              <a:gd name="connsiteX60" fmla="*/ 1402106 w 3638953"/>
              <a:gd name="connsiteY60" fmla="*/ 2555270 h 8634633"/>
              <a:gd name="connsiteX61" fmla="*/ 1352008 w 3638953"/>
              <a:gd name="connsiteY61" fmla="*/ 2488448 h 8634633"/>
              <a:gd name="connsiteX62" fmla="*/ 1352008 w 3638953"/>
              <a:gd name="connsiteY62" fmla="*/ 2471751 h 8634633"/>
              <a:gd name="connsiteX63" fmla="*/ 1418794 w 3638953"/>
              <a:gd name="connsiteY63" fmla="*/ 2471751 h 8634633"/>
              <a:gd name="connsiteX64" fmla="*/ 1485546 w 3638953"/>
              <a:gd name="connsiteY64" fmla="*/ 2588664 h 8634633"/>
              <a:gd name="connsiteX65" fmla="*/ 1285255 w 3638953"/>
              <a:gd name="connsiteY65" fmla="*/ 2722273 h 8634633"/>
              <a:gd name="connsiteX66" fmla="*/ 717691 w 3638953"/>
              <a:gd name="connsiteY66" fmla="*/ 2371570 h 8634633"/>
              <a:gd name="connsiteX67" fmla="*/ 450613 w 3638953"/>
              <a:gd name="connsiteY67" fmla="*/ 1703524 h 8634633"/>
              <a:gd name="connsiteX68" fmla="*/ 617562 w 3638953"/>
              <a:gd name="connsiteY68" fmla="*/ 1453003 h 8634633"/>
              <a:gd name="connsiteX69" fmla="*/ 717724 w 3638953"/>
              <a:gd name="connsiteY69" fmla="*/ 1519824 h 8634633"/>
              <a:gd name="connsiteX70" fmla="*/ 717724 w 3638953"/>
              <a:gd name="connsiteY70" fmla="*/ 1603309 h 8634633"/>
              <a:gd name="connsiteX71" fmla="*/ 684381 w 3638953"/>
              <a:gd name="connsiteY71" fmla="*/ 1603309 h 8634633"/>
              <a:gd name="connsiteX72" fmla="*/ 634284 w 3638953"/>
              <a:gd name="connsiteY72" fmla="*/ 1536488 h 8634633"/>
              <a:gd name="connsiteX73" fmla="*/ 600874 w 3638953"/>
              <a:gd name="connsiteY73" fmla="*/ 1536488 h 8634633"/>
              <a:gd name="connsiteX74" fmla="*/ 550809 w 3638953"/>
              <a:gd name="connsiteY74" fmla="*/ 1603309 h 8634633"/>
              <a:gd name="connsiteX75" fmla="*/ 600874 w 3638953"/>
              <a:gd name="connsiteY75" fmla="*/ 1670130 h 8634633"/>
              <a:gd name="connsiteX76" fmla="*/ 667660 w 3638953"/>
              <a:gd name="connsiteY76" fmla="*/ 1670130 h 8634633"/>
              <a:gd name="connsiteX77" fmla="*/ 801199 w 3638953"/>
              <a:gd name="connsiteY77" fmla="*/ 1553218 h 8634633"/>
              <a:gd name="connsiteX78" fmla="*/ 567498 w 3638953"/>
              <a:gd name="connsiteY78" fmla="*/ 1369518 h 8634633"/>
              <a:gd name="connsiteX79" fmla="*/ 484023 w 3638953"/>
              <a:gd name="connsiteY79" fmla="*/ 1369518 h 8634633"/>
              <a:gd name="connsiteX80" fmla="*/ 166881 w 3638953"/>
              <a:gd name="connsiteY80" fmla="*/ 1636703 h 8634633"/>
              <a:gd name="connsiteX81" fmla="*/ 1518956 w 3638953"/>
              <a:gd name="connsiteY81" fmla="*/ 985354 h 8634633"/>
              <a:gd name="connsiteX82" fmla="*/ 1468892 w 3638953"/>
              <a:gd name="connsiteY82" fmla="*/ 968657 h 8634633"/>
              <a:gd name="connsiteX83" fmla="*/ 1135028 w 3638953"/>
              <a:gd name="connsiteY83" fmla="*/ 1219179 h 8634633"/>
              <a:gd name="connsiteX84" fmla="*/ 1084964 w 3638953"/>
              <a:gd name="connsiteY84" fmla="*/ 1219179 h 8634633"/>
              <a:gd name="connsiteX85" fmla="*/ 701036 w 3638953"/>
              <a:gd name="connsiteY85" fmla="*/ 1118964 h 8634633"/>
              <a:gd name="connsiteX86" fmla="*/ 701036 w 3638953"/>
              <a:gd name="connsiteY86" fmla="*/ 1135660 h 8634633"/>
              <a:gd name="connsiteX87" fmla="*/ 717691 w 3638953"/>
              <a:gd name="connsiteY87" fmla="*/ 1169054 h 8634633"/>
              <a:gd name="connsiteX88" fmla="*/ 701036 w 3638953"/>
              <a:gd name="connsiteY88" fmla="*/ 1269270 h 8634633"/>
              <a:gd name="connsiteX89" fmla="*/ 934737 w 3638953"/>
              <a:gd name="connsiteY89" fmla="*/ 1519791 h 8634633"/>
              <a:gd name="connsiteX90" fmla="*/ 934737 w 3638953"/>
              <a:gd name="connsiteY90" fmla="*/ 1586612 h 8634633"/>
              <a:gd name="connsiteX91" fmla="*/ 617562 w 3638953"/>
              <a:gd name="connsiteY91" fmla="*/ 1787042 h 8634633"/>
              <a:gd name="connsiteX92" fmla="*/ 968080 w 3638953"/>
              <a:gd name="connsiteY92" fmla="*/ 2421694 h 8634633"/>
              <a:gd name="connsiteX93" fmla="*/ 1084964 w 3638953"/>
              <a:gd name="connsiteY93" fmla="*/ 2505212 h 8634633"/>
              <a:gd name="connsiteX94" fmla="*/ 1101619 w 3638953"/>
              <a:gd name="connsiteY94" fmla="*/ 2505212 h 8634633"/>
              <a:gd name="connsiteX95" fmla="*/ 1402106 w 3638953"/>
              <a:gd name="connsiteY95" fmla="*/ 2221297 h 8634633"/>
              <a:gd name="connsiteX96" fmla="*/ 1452204 w 3638953"/>
              <a:gd name="connsiteY96" fmla="*/ 2221297 h 8634633"/>
              <a:gd name="connsiteX97" fmla="*/ 1752657 w 3638953"/>
              <a:gd name="connsiteY97" fmla="*/ 2354906 h 8634633"/>
              <a:gd name="connsiteX98" fmla="*/ 2103209 w 3638953"/>
              <a:gd name="connsiteY98" fmla="*/ 2221297 h 8634633"/>
              <a:gd name="connsiteX99" fmla="*/ 2119897 w 3638953"/>
              <a:gd name="connsiteY99" fmla="*/ 2221297 h 8634633"/>
              <a:gd name="connsiteX100" fmla="*/ 2420350 w 3638953"/>
              <a:gd name="connsiteY100" fmla="*/ 2505212 h 8634633"/>
              <a:gd name="connsiteX101" fmla="*/ 2887753 w 3638953"/>
              <a:gd name="connsiteY101" fmla="*/ 1787042 h 8634633"/>
              <a:gd name="connsiteX102" fmla="*/ 2837655 w 3638953"/>
              <a:gd name="connsiteY102" fmla="*/ 1787042 h 8634633"/>
              <a:gd name="connsiteX103" fmla="*/ 2570577 w 3638953"/>
              <a:gd name="connsiteY103" fmla="*/ 1553218 h 8634633"/>
              <a:gd name="connsiteX104" fmla="*/ 2804278 w 3638953"/>
              <a:gd name="connsiteY104" fmla="*/ 1286000 h 8634633"/>
              <a:gd name="connsiteX105" fmla="*/ 2804278 w 3638953"/>
              <a:gd name="connsiteY105" fmla="*/ 1118997 h 8634633"/>
              <a:gd name="connsiteX106" fmla="*/ 2437039 w 3638953"/>
              <a:gd name="connsiteY106" fmla="*/ 1219212 h 8634633"/>
              <a:gd name="connsiteX107" fmla="*/ 2370286 w 3638953"/>
              <a:gd name="connsiteY107" fmla="*/ 1219212 h 8634633"/>
              <a:gd name="connsiteX108" fmla="*/ 2053111 w 3638953"/>
              <a:gd name="connsiteY108" fmla="*/ 968691 h 8634633"/>
              <a:gd name="connsiteX109" fmla="*/ 1952948 w 3638953"/>
              <a:gd name="connsiteY109" fmla="*/ 985388 h 8634633"/>
              <a:gd name="connsiteX110" fmla="*/ 1752624 w 3638953"/>
              <a:gd name="connsiteY110" fmla="*/ 901870 h 8634633"/>
              <a:gd name="connsiteX111" fmla="*/ 1518956 w 3638953"/>
              <a:gd name="connsiteY111" fmla="*/ 985354 h 8634633"/>
              <a:gd name="connsiteX112" fmla="*/ 667660 w 3638953"/>
              <a:gd name="connsiteY112" fmla="*/ 584527 h 8634633"/>
              <a:gd name="connsiteX113" fmla="*/ 867951 w 3638953"/>
              <a:gd name="connsiteY113" fmla="*/ 784958 h 8634633"/>
              <a:gd name="connsiteX114" fmla="*/ 1034900 w 3638953"/>
              <a:gd name="connsiteY114" fmla="*/ 684742 h 8634633"/>
              <a:gd name="connsiteX115" fmla="*/ 1034900 w 3638953"/>
              <a:gd name="connsiteY115" fmla="*/ 651315 h 8634633"/>
              <a:gd name="connsiteX116" fmla="*/ 968113 w 3638953"/>
              <a:gd name="connsiteY116" fmla="*/ 584494 h 8634633"/>
              <a:gd name="connsiteX117" fmla="*/ 884673 w 3638953"/>
              <a:gd name="connsiteY117" fmla="*/ 584494 h 8634633"/>
              <a:gd name="connsiteX118" fmla="*/ 834541 w 3638953"/>
              <a:gd name="connsiteY118" fmla="*/ 617955 h 8634633"/>
              <a:gd name="connsiteX119" fmla="*/ 817887 w 3638953"/>
              <a:gd name="connsiteY119" fmla="*/ 617955 h 8634633"/>
              <a:gd name="connsiteX120" fmla="*/ 817887 w 3638953"/>
              <a:gd name="connsiteY120" fmla="*/ 601258 h 8634633"/>
              <a:gd name="connsiteX121" fmla="*/ 1001490 w 3638953"/>
              <a:gd name="connsiteY121" fmla="*/ 450952 h 8634633"/>
              <a:gd name="connsiteX122" fmla="*/ 1368729 w 3638953"/>
              <a:gd name="connsiteY122" fmla="*/ 768261 h 8634633"/>
              <a:gd name="connsiteX123" fmla="*/ 1518956 w 3638953"/>
              <a:gd name="connsiteY123" fmla="*/ 818385 h 8634633"/>
              <a:gd name="connsiteX124" fmla="*/ 1619118 w 3638953"/>
              <a:gd name="connsiteY124" fmla="*/ 818385 h 8634633"/>
              <a:gd name="connsiteX125" fmla="*/ 1736003 w 3638953"/>
              <a:gd name="connsiteY125" fmla="*/ 634652 h 8634633"/>
              <a:gd name="connsiteX126" fmla="*/ 1669216 w 3638953"/>
              <a:gd name="connsiteY126" fmla="*/ 534436 h 8634633"/>
              <a:gd name="connsiteX127" fmla="*/ 1602464 w 3638953"/>
              <a:gd name="connsiteY127" fmla="*/ 534436 h 8634633"/>
              <a:gd name="connsiteX128" fmla="*/ 1552366 w 3638953"/>
              <a:gd name="connsiteY128" fmla="*/ 584527 h 8634633"/>
              <a:gd name="connsiteX129" fmla="*/ 1552366 w 3638953"/>
              <a:gd name="connsiteY129" fmla="*/ 601224 h 8634633"/>
              <a:gd name="connsiteX130" fmla="*/ 1669216 w 3638953"/>
              <a:gd name="connsiteY130" fmla="*/ 668045 h 8634633"/>
              <a:gd name="connsiteX131" fmla="*/ 1619118 w 3638953"/>
              <a:gd name="connsiteY131" fmla="*/ 734867 h 8634633"/>
              <a:gd name="connsiteX132" fmla="*/ 1569054 w 3638953"/>
              <a:gd name="connsiteY132" fmla="*/ 734867 h 8634633"/>
              <a:gd name="connsiteX133" fmla="*/ 1335353 w 3638953"/>
              <a:gd name="connsiteY133" fmla="*/ 501042 h 8634633"/>
              <a:gd name="connsiteX134" fmla="*/ 1034866 w 3638953"/>
              <a:gd name="connsiteY134" fmla="*/ 334039 h 8634633"/>
              <a:gd name="connsiteX135" fmla="*/ 968080 w 3638953"/>
              <a:gd name="connsiteY135" fmla="*/ 334039 h 8634633"/>
              <a:gd name="connsiteX136" fmla="*/ 667660 w 3638953"/>
              <a:gd name="connsiteY136" fmla="*/ 584527 h 8634633"/>
              <a:gd name="connsiteX137" fmla="*/ 1769345 w 3638953"/>
              <a:gd name="connsiteY137" fmla="*/ 2889309 h 8634633"/>
              <a:gd name="connsiteX138" fmla="*/ 2153273 w 3638953"/>
              <a:gd name="connsiteY138" fmla="*/ 3039615 h 8634633"/>
              <a:gd name="connsiteX139" fmla="*/ 2236748 w 3638953"/>
              <a:gd name="connsiteY139" fmla="*/ 3039615 h 8634633"/>
              <a:gd name="connsiteX140" fmla="*/ 2370286 w 3638953"/>
              <a:gd name="connsiteY140" fmla="*/ 3139830 h 8634633"/>
              <a:gd name="connsiteX141" fmla="*/ 2503825 w 3638953"/>
              <a:gd name="connsiteY141" fmla="*/ 3223348 h 8634633"/>
              <a:gd name="connsiteX142" fmla="*/ 2503825 w 3638953"/>
              <a:gd name="connsiteY142" fmla="*/ 3290136 h 8634633"/>
              <a:gd name="connsiteX143" fmla="*/ 2236748 w 3638953"/>
              <a:gd name="connsiteY143" fmla="*/ 3407048 h 8634633"/>
              <a:gd name="connsiteX144" fmla="*/ 2236748 w 3638953"/>
              <a:gd name="connsiteY144" fmla="*/ 3423745 h 8634633"/>
              <a:gd name="connsiteX145" fmla="*/ 2220059 w 3638953"/>
              <a:gd name="connsiteY145" fmla="*/ 3423745 h 8634633"/>
              <a:gd name="connsiteX146" fmla="*/ 2019735 w 3638953"/>
              <a:gd name="connsiteY146" fmla="*/ 3457173 h 8634633"/>
              <a:gd name="connsiteX147" fmla="*/ 2019735 w 3638953"/>
              <a:gd name="connsiteY147" fmla="*/ 3473870 h 8634633"/>
              <a:gd name="connsiteX148" fmla="*/ 2320221 w 3638953"/>
              <a:gd name="connsiteY148" fmla="*/ 3858000 h 8634633"/>
              <a:gd name="connsiteX149" fmla="*/ 2370320 w 3638953"/>
              <a:gd name="connsiteY149" fmla="*/ 4041700 h 8634633"/>
              <a:gd name="connsiteX150" fmla="*/ 2370320 w 3638953"/>
              <a:gd name="connsiteY150" fmla="*/ 4141915 h 8634633"/>
              <a:gd name="connsiteX151" fmla="*/ 2053144 w 3638953"/>
              <a:gd name="connsiteY151" fmla="*/ 4392437 h 8634633"/>
              <a:gd name="connsiteX152" fmla="*/ 2136585 w 3638953"/>
              <a:gd name="connsiteY152" fmla="*/ 4492652 h 8634633"/>
              <a:gd name="connsiteX153" fmla="*/ 2136585 w 3638953"/>
              <a:gd name="connsiteY153" fmla="*/ 4592867 h 8634633"/>
              <a:gd name="connsiteX154" fmla="*/ 2003046 w 3638953"/>
              <a:gd name="connsiteY154" fmla="*/ 4693082 h 8634633"/>
              <a:gd name="connsiteX155" fmla="*/ 2003046 w 3638953"/>
              <a:gd name="connsiteY155" fmla="*/ 4943603 h 8634633"/>
              <a:gd name="connsiteX156" fmla="*/ 2203371 w 3638953"/>
              <a:gd name="connsiteY156" fmla="*/ 5761955 h 8634633"/>
              <a:gd name="connsiteX157" fmla="*/ 2220059 w 3638953"/>
              <a:gd name="connsiteY157" fmla="*/ 5945688 h 8634633"/>
              <a:gd name="connsiteX158" fmla="*/ 2053111 w 3638953"/>
              <a:gd name="connsiteY158" fmla="*/ 6329819 h 8634633"/>
              <a:gd name="connsiteX159" fmla="*/ 2153273 w 3638953"/>
              <a:gd name="connsiteY159" fmla="*/ 6396640 h 8634633"/>
              <a:gd name="connsiteX160" fmla="*/ 2153273 w 3638953"/>
              <a:gd name="connsiteY160" fmla="*/ 6463461 h 8634633"/>
              <a:gd name="connsiteX161" fmla="*/ 2119931 w 3638953"/>
              <a:gd name="connsiteY161" fmla="*/ 6513552 h 8634633"/>
              <a:gd name="connsiteX162" fmla="*/ 2186683 w 3638953"/>
              <a:gd name="connsiteY162" fmla="*/ 6580373 h 8634633"/>
              <a:gd name="connsiteX163" fmla="*/ 2086520 w 3638953"/>
              <a:gd name="connsiteY163" fmla="*/ 6613767 h 8634633"/>
              <a:gd name="connsiteX164" fmla="*/ 2086520 w 3638953"/>
              <a:gd name="connsiteY164" fmla="*/ 8100197 h 8634633"/>
              <a:gd name="connsiteX165" fmla="*/ 2186683 w 3638953"/>
              <a:gd name="connsiteY165" fmla="*/ 8233806 h 8634633"/>
              <a:gd name="connsiteX166" fmla="*/ 2086520 w 3638953"/>
              <a:gd name="connsiteY166" fmla="*/ 8317291 h 8634633"/>
              <a:gd name="connsiteX167" fmla="*/ 2103209 w 3638953"/>
              <a:gd name="connsiteY167" fmla="*/ 8434203 h 8634633"/>
              <a:gd name="connsiteX168" fmla="*/ 1786033 w 3638953"/>
              <a:gd name="connsiteY168" fmla="*/ 8634634 h 8634633"/>
              <a:gd name="connsiteX169" fmla="*/ 1685871 w 3638953"/>
              <a:gd name="connsiteY169" fmla="*/ 8634634 h 8634633"/>
              <a:gd name="connsiteX170" fmla="*/ 1402106 w 3638953"/>
              <a:gd name="connsiteY170" fmla="*/ 8417506 h 8634633"/>
              <a:gd name="connsiteX171" fmla="*/ 1418794 w 3638953"/>
              <a:gd name="connsiteY171" fmla="*/ 8317291 h 8634633"/>
              <a:gd name="connsiteX172" fmla="*/ 1335353 w 3638953"/>
              <a:gd name="connsiteY172" fmla="*/ 8250503 h 8634633"/>
              <a:gd name="connsiteX173" fmla="*/ 1335353 w 3638953"/>
              <a:gd name="connsiteY173" fmla="*/ 8233806 h 8634633"/>
              <a:gd name="connsiteX174" fmla="*/ 1435515 w 3638953"/>
              <a:gd name="connsiteY174" fmla="*/ 8100197 h 8634633"/>
              <a:gd name="connsiteX175" fmla="*/ 1435515 w 3638953"/>
              <a:gd name="connsiteY175" fmla="*/ 6613767 h 8634633"/>
              <a:gd name="connsiteX176" fmla="*/ 1335353 w 3638953"/>
              <a:gd name="connsiteY176" fmla="*/ 6613767 h 8634633"/>
              <a:gd name="connsiteX177" fmla="*/ 1335353 w 3638953"/>
              <a:gd name="connsiteY177" fmla="*/ 6580373 h 8634633"/>
              <a:gd name="connsiteX178" fmla="*/ 1402106 w 3638953"/>
              <a:gd name="connsiteY178" fmla="*/ 6513552 h 8634633"/>
              <a:gd name="connsiteX179" fmla="*/ 1368696 w 3638953"/>
              <a:gd name="connsiteY179" fmla="*/ 6413337 h 8634633"/>
              <a:gd name="connsiteX180" fmla="*/ 1368696 w 3638953"/>
              <a:gd name="connsiteY180" fmla="*/ 6396640 h 8634633"/>
              <a:gd name="connsiteX181" fmla="*/ 1468892 w 3638953"/>
              <a:gd name="connsiteY181" fmla="*/ 6329819 h 8634633"/>
              <a:gd name="connsiteX182" fmla="*/ 1301943 w 3638953"/>
              <a:gd name="connsiteY182" fmla="*/ 5945688 h 8634633"/>
              <a:gd name="connsiteX183" fmla="*/ 1502234 w 3638953"/>
              <a:gd name="connsiteY183" fmla="*/ 5077212 h 8634633"/>
              <a:gd name="connsiteX184" fmla="*/ 1518923 w 3638953"/>
              <a:gd name="connsiteY184" fmla="*/ 4860085 h 8634633"/>
              <a:gd name="connsiteX185" fmla="*/ 1518923 w 3638953"/>
              <a:gd name="connsiteY185" fmla="*/ 4693082 h 8634633"/>
              <a:gd name="connsiteX186" fmla="*/ 1368696 w 3638953"/>
              <a:gd name="connsiteY186" fmla="*/ 4542776 h 8634633"/>
              <a:gd name="connsiteX187" fmla="*/ 1468892 w 3638953"/>
              <a:gd name="connsiteY187" fmla="*/ 4409167 h 8634633"/>
              <a:gd name="connsiteX188" fmla="*/ 1468892 w 3638953"/>
              <a:gd name="connsiteY188" fmla="*/ 4392470 h 8634633"/>
              <a:gd name="connsiteX189" fmla="*/ 1135028 w 3638953"/>
              <a:gd name="connsiteY189" fmla="*/ 4091824 h 8634633"/>
              <a:gd name="connsiteX190" fmla="*/ 1135028 w 3638953"/>
              <a:gd name="connsiteY190" fmla="*/ 4075127 h 8634633"/>
              <a:gd name="connsiteX191" fmla="*/ 1468892 w 3638953"/>
              <a:gd name="connsiteY191" fmla="*/ 3574085 h 8634633"/>
              <a:gd name="connsiteX192" fmla="*/ 1502234 w 3638953"/>
              <a:gd name="connsiteY192" fmla="*/ 3457173 h 8634633"/>
              <a:gd name="connsiteX193" fmla="*/ 1285255 w 3638953"/>
              <a:gd name="connsiteY193" fmla="*/ 3407082 h 8634633"/>
              <a:gd name="connsiteX194" fmla="*/ 1018178 w 3638953"/>
              <a:gd name="connsiteY194" fmla="*/ 3290170 h 8634633"/>
              <a:gd name="connsiteX195" fmla="*/ 1001490 w 3638953"/>
              <a:gd name="connsiteY195" fmla="*/ 3256776 h 8634633"/>
              <a:gd name="connsiteX196" fmla="*/ 1001490 w 3638953"/>
              <a:gd name="connsiteY196" fmla="*/ 3223382 h 8634633"/>
              <a:gd name="connsiteX197" fmla="*/ 1285255 w 3638953"/>
              <a:gd name="connsiteY197" fmla="*/ 3089773 h 8634633"/>
              <a:gd name="connsiteX198" fmla="*/ 1285255 w 3638953"/>
              <a:gd name="connsiteY198" fmla="*/ 3039649 h 8634633"/>
              <a:gd name="connsiteX199" fmla="*/ 1368696 w 3638953"/>
              <a:gd name="connsiteY199" fmla="*/ 3039649 h 8634633"/>
              <a:gd name="connsiteX200" fmla="*/ 1769345 w 3638953"/>
              <a:gd name="connsiteY200" fmla="*/ 2889309 h 8634633"/>
              <a:gd name="connsiteX201" fmla="*/ 1418794 w 3638953"/>
              <a:gd name="connsiteY201" fmla="*/ 300612 h 8634633"/>
              <a:gd name="connsiteX202" fmla="*/ 1418794 w 3638953"/>
              <a:gd name="connsiteY202" fmla="*/ 434221 h 8634633"/>
              <a:gd name="connsiteX203" fmla="*/ 1552332 w 3638953"/>
              <a:gd name="connsiteY203" fmla="*/ 501009 h 8634633"/>
              <a:gd name="connsiteX204" fmla="*/ 1619085 w 3638953"/>
              <a:gd name="connsiteY204" fmla="*/ 450918 h 8634633"/>
              <a:gd name="connsiteX205" fmla="*/ 1619085 w 3638953"/>
              <a:gd name="connsiteY205" fmla="*/ 400827 h 8634633"/>
              <a:gd name="connsiteX206" fmla="*/ 1585742 w 3638953"/>
              <a:gd name="connsiteY206" fmla="*/ 367433 h 8634633"/>
              <a:gd name="connsiteX207" fmla="*/ 1552332 w 3638953"/>
              <a:gd name="connsiteY207" fmla="*/ 367433 h 8634633"/>
              <a:gd name="connsiteX208" fmla="*/ 1485546 w 3638953"/>
              <a:gd name="connsiteY208" fmla="*/ 417524 h 8634633"/>
              <a:gd name="connsiteX209" fmla="*/ 1452204 w 3638953"/>
              <a:gd name="connsiteY209" fmla="*/ 417524 h 8634633"/>
              <a:gd name="connsiteX210" fmla="*/ 1452204 w 3638953"/>
              <a:gd name="connsiteY210" fmla="*/ 400827 h 8634633"/>
              <a:gd name="connsiteX211" fmla="*/ 1769345 w 3638953"/>
              <a:gd name="connsiteY211" fmla="*/ 233824 h 8634633"/>
              <a:gd name="connsiteX212" fmla="*/ 2053111 w 3638953"/>
              <a:gd name="connsiteY212" fmla="*/ 350736 h 8634633"/>
              <a:gd name="connsiteX213" fmla="*/ 2053111 w 3638953"/>
              <a:gd name="connsiteY213" fmla="*/ 417558 h 8634633"/>
              <a:gd name="connsiteX214" fmla="*/ 2036423 w 3638953"/>
              <a:gd name="connsiteY214" fmla="*/ 417558 h 8634633"/>
              <a:gd name="connsiteX215" fmla="*/ 1969670 w 3638953"/>
              <a:gd name="connsiteY215" fmla="*/ 367467 h 8634633"/>
              <a:gd name="connsiteX216" fmla="*/ 1919572 w 3638953"/>
              <a:gd name="connsiteY216" fmla="*/ 367467 h 8634633"/>
              <a:gd name="connsiteX217" fmla="*/ 1886162 w 3638953"/>
              <a:gd name="connsiteY217" fmla="*/ 400861 h 8634633"/>
              <a:gd name="connsiteX218" fmla="*/ 1886162 w 3638953"/>
              <a:gd name="connsiteY218" fmla="*/ 450952 h 8634633"/>
              <a:gd name="connsiteX219" fmla="*/ 1969637 w 3638953"/>
              <a:gd name="connsiteY219" fmla="*/ 501042 h 8634633"/>
              <a:gd name="connsiteX220" fmla="*/ 2103175 w 3638953"/>
              <a:gd name="connsiteY220" fmla="*/ 367433 h 8634633"/>
              <a:gd name="connsiteX221" fmla="*/ 1819410 w 3638953"/>
              <a:gd name="connsiteY221" fmla="*/ 167003 h 8634633"/>
              <a:gd name="connsiteX222" fmla="*/ 1685871 w 3638953"/>
              <a:gd name="connsiteY222" fmla="*/ 167003 h 8634633"/>
              <a:gd name="connsiteX223" fmla="*/ 1418794 w 3638953"/>
              <a:gd name="connsiteY223" fmla="*/ 300612 h 8634633"/>
              <a:gd name="connsiteX224" fmla="*/ 1936260 w 3638953"/>
              <a:gd name="connsiteY224" fmla="*/ 734833 h 8634633"/>
              <a:gd name="connsiteX225" fmla="*/ 1886162 w 3638953"/>
              <a:gd name="connsiteY225" fmla="*/ 734833 h 8634633"/>
              <a:gd name="connsiteX226" fmla="*/ 1852820 w 3638953"/>
              <a:gd name="connsiteY226" fmla="*/ 651315 h 8634633"/>
              <a:gd name="connsiteX227" fmla="*/ 1952982 w 3638953"/>
              <a:gd name="connsiteY227" fmla="*/ 601224 h 8634633"/>
              <a:gd name="connsiteX228" fmla="*/ 1952982 w 3638953"/>
              <a:gd name="connsiteY228" fmla="*/ 584527 h 8634633"/>
              <a:gd name="connsiteX229" fmla="*/ 1902884 w 3638953"/>
              <a:gd name="connsiteY229" fmla="*/ 534436 h 8634633"/>
              <a:gd name="connsiteX230" fmla="*/ 1836131 w 3638953"/>
              <a:gd name="connsiteY230" fmla="*/ 534436 h 8634633"/>
              <a:gd name="connsiteX231" fmla="*/ 1786033 w 3638953"/>
              <a:gd name="connsiteY231" fmla="*/ 584527 h 8634633"/>
              <a:gd name="connsiteX232" fmla="*/ 1786033 w 3638953"/>
              <a:gd name="connsiteY232" fmla="*/ 684742 h 8634633"/>
              <a:gd name="connsiteX233" fmla="*/ 1936260 w 3638953"/>
              <a:gd name="connsiteY233" fmla="*/ 818351 h 8634633"/>
              <a:gd name="connsiteX234" fmla="*/ 1969670 w 3638953"/>
              <a:gd name="connsiteY234" fmla="*/ 818351 h 8634633"/>
              <a:gd name="connsiteX235" fmla="*/ 2303500 w 3638953"/>
              <a:gd name="connsiteY235" fmla="*/ 551133 h 8634633"/>
              <a:gd name="connsiteX236" fmla="*/ 2503825 w 3638953"/>
              <a:gd name="connsiteY236" fmla="*/ 450918 h 8634633"/>
              <a:gd name="connsiteX237" fmla="*/ 2704116 w 3638953"/>
              <a:gd name="connsiteY237" fmla="*/ 617955 h 8634633"/>
              <a:gd name="connsiteX238" fmla="*/ 2670706 w 3638953"/>
              <a:gd name="connsiteY238" fmla="*/ 617955 h 8634633"/>
              <a:gd name="connsiteX239" fmla="*/ 2620642 w 3638953"/>
              <a:gd name="connsiteY239" fmla="*/ 584527 h 8634633"/>
              <a:gd name="connsiteX240" fmla="*/ 2537168 w 3638953"/>
              <a:gd name="connsiteY240" fmla="*/ 584527 h 8634633"/>
              <a:gd name="connsiteX241" fmla="*/ 2470415 w 3638953"/>
              <a:gd name="connsiteY241" fmla="*/ 668045 h 8634633"/>
              <a:gd name="connsiteX242" fmla="*/ 2637363 w 3638953"/>
              <a:gd name="connsiteY242" fmla="*/ 784958 h 8634633"/>
              <a:gd name="connsiteX243" fmla="*/ 2837655 w 3638953"/>
              <a:gd name="connsiteY243" fmla="*/ 601258 h 8634633"/>
              <a:gd name="connsiteX244" fmla="*/ 2537168 w 3638953"/>
              <a:gd name="connsiteY244" fmla="*/ 334039 h 8634633"/>
              <a:gd name="connsiteX245" fmla="*/ 2470415 w 3638953"/>
              <a:gd name="connsiteY245" fmla="*/ 334039 h 8634633"/>
              <a:gd name="connsiteX246" fmla="*/ 2053111 w 3638953"/>
              <a:gd name="connsiteY246" fmla="*/ 684776 h 8634633"/>
              <a:gd name="connsiteX247" fmla="*/ 1936260 w 3638953"/>
              <a:gd name="connsiteY247" fmla="*/ 734833 h 8634633"/>
              <a:gd name="connsiteX248" fmla="*/ 2704116 w 3638953"/>
              <a:gd name="connsiteY248" fmla="*/ 1553185 h 8634633"/>
              <a:gd name="connsiteX249" fmla="*/ 2804278 w 3638953"/>
              <a:gd name="connsiteY249" fmla="*/ 1670097 h 8634633"/>
              <a:gd name="connsiteX250" fmla="*/ 2904474 w 3638953"/>
              <a:gd name="connsiteY250" fmla="*/ 1670097 h 8634633"/>
              <a:gd name="connsiteX251" fmla="*/ 2954539 w 3638953"/>
              <a:gd name="connsiteY251" fmla="*/ 1620006 h 8634633"/>
              <a:gd name="connsiteX252" fmla="*/ 2954539 w 3638953"/>
              <a:gd name="connsiteY252" fmla="*/ 1586612 h 8634633"/>
              <a:gd name="connsiteX253" fmla="*/ 2904474 w 3638953"/>
              <a:gd name="connsiteY253" fmla="*/ 1536488 h 8634633"/>
              <a:gd name="connsiteX254" fmla="*/ 2871064 w 3638953"/>
              <a:gd name="connsiteY254" fmla="*/ 1536488 h 8634633"/>
              <a:gd name="connsiteX255" fmla="*/ 2804278 w 3638953"/>
              <a:gd name="connsiteY255" fmla="*/ 1603309 h 8634633"/>
              <a:gd name="connsiteX256" fmla="*/ 2787590 w 3638953"/>
              <a:gd name="connsiteY256" fmla="*/ 1603309 h 8634633"/>
              <a:gd name="connsiteX257" fmla="*/ 2787590 w 3638953"/>
              <a:gd name="connsiteY257" fmla="*/ 1569915 h 8634633"/>
              <a:gd name="connsiteX258" fmla="*/ 2921129 w 3638953"/>
              <a:gd name="connsiteY258" fmla="*/ 1453003 h 8634633"/>
              <a:gd name="connsiteX259" fmla="*/ 3054667 w 3638953"/>
              <a:gd name="connsiteY259" fmla="*/ 1670097 h 8634633"/>
              <a:gd name="connsiteX260" fmla="*/ 2387008 w 3638953"/>
              <a:gd name="connsiteY260" fmla="*/ 2672182 h 8634633"/>
              <a:gd name="connsiteX261" fmla="*/ 2203371 w 3638953"/>
              <a:gd name="connsiteY261" fmla="*/ 2722273 h 8634633"/>
              <a:gd name="connsiteX262" fmla="*/ 2019735 w 3638953"/>
              <a:gd name="connsiteY262" fmla="*/ 2555270 h 8634633"/>
              <a:gd name="connsiteX263" fmla="*/ 2086520 w 3638953"/>
              <a:gd name="connsiteY263" fmla="*/ 2471751 h 8634633"/>
              <a:gd name="connsiteX264" fmla="*/ 2153273 w 3638953"/>
              <a:gd name="connsiteY264" fmla="*/ 2471751 h 8634633"/>
              <a:gd name="connsiteX265" fmla="*/ 2153273 w 3638953"/>
              <a:gd name="connsiteY265" fmla="*/ 2488448 h 8634633"/>
              <a:gd name="connsiteX266" fmla="*/ 2103209 w 3638953"/>
              <a:gd name="connsiteY266" fmla="*/ 2555270 h 8634633"/>
              <a:gd name="connsiteX267" fmla="*/ 2103209 w 3638953"/>
              <a:gd name="connsiteY267" fmla="*/ 2588664 h 8634633"/>
              <a:gd name="connsiteX268" fmla="*/ 2203371 w 3638953"/>
              <a:gd name="connsiteY268" fmla="*/ 2638788 h 8634633"/>
              <a:gd name="connsiteX269" fmla="*/ 2270124 w 3638953"/>
              <a:gd name="connsiteY269" fmla="*/ 2571966 h 8634633"/>
              <a:gd name="connsiteX270" fmla="*/ 2270124 w 3638953"/>
              <a:gd name="connsiteY270" fmla="*/ 2488482 h 8634633"/>
              <a:gd name="connsiteX271" fmla="*/ 2119931 w 3638953"/>
              <a:gd name="connsiteY271" fmla="*/ 2388267 h 8634633"/>
              <a:gd name="connsiteX272" fmla="*/ 2086520 w 3638953"/>
              <a:gd name="connsiteY272" fmla="*/ 2388267 h 8634633"/>
              <a:gd name="connsiteX273" fmla="*/ 1836131 w 3638953"/>
              <a:gd name="connsiteY273" fmla="*/ 2538573 h 8634633"/>
              <a:gd name="connsiteX274" fmla="*/ 1836131 w 3638953"/>
              <a:gd name="connsiteY274" fmla="*/ 2605394 h 8634633"/>
              <a:gd name="connsiteX275" fmla="*/ 2119897 w 3638953"/>
              <a:gd name="connsiteY275" fmla="*/ 2839218 h 8634633"/>
              <a:gd name="connsiteX276" fmla="*/ 2203337 w 3638953"/>
              <a:gd name="connsiteY276" fmla="*/ 2839218 h 8634633"/>
              <a:gd name="connsiteX277" fmla="*/ 3204861 w 3638953"/>
              <a:gd name="connsiteY277" fmla="*/ 2137779 h 8634633"/>
              <a:gd name="connsiteX278" fmla="*/ 3338400 w 3638953"/>
              <a:gd name="connsiteY278" fmla="*/ 1620040 h 8634633"/>
              <a:gd name="connsiteX279" fmla="*/ 3088010 w 3638953"/>
              <a:gd name="connsiteY279" fmla="*/ 1369518 h 8634633"/>
              <a:gd name="connsiteX280" fmla="*/ 2987848 w 3638953"/>
              <a:gd name="connsiteY280" fmla="*/ 1369518 h 8634633"/>
              <a:gd name="connsiteX281" fmla="*/ 2704116 w 3638953"/>
              <a:gd name="connsiteY281" fmla="*/ 1553185 h 8634633"/>
              <a:gd name="connsiteX282" fmla="*/ 2220059 w 3638953"/>
              <a:gd name="connsiteY282" fmla="*/ 6697184 h 8634633"/>
              <a:gd name="connsiteX283" fmla="*/ 3605510 w 3638953"/>
              <a:gd name="connsiteY283" fmla="*/ 6697184 h 8634633"/>
              <a:gd name="connsiteX284" fmla="*/ 3638920 w 3638953"/>
              <a:gd name="connsiteY284" fmla="*/ 6730578 h 8634633"/>
              <a:gd name="connsiteX285" fmla="*/ 3638920 w 3638953"/>
              <a:gd name="connsiteY285" fmla="*/ 7265015 h 8634633"/>
              <a:gd name="connsiteX286" fmla="*/ 3505381 w 3638953"/>
              <a:gd name="connsiteY286" fmla="*/ 7315139 h 8634633"/>
              <a:gd name="connsiteX287" fmla="*/ 3438596 w 3638953"/>
              <a:gd name="connsiteY287" fmla="*/ 7315139 h 8634633"/>
              <a:gd name="connsiteX288" fmla="*/ 3405252 w 3638953"/>
              <a:gd name="connsiteY288" fmla="*/ 7281712 h 8634633"/>
              <a:gd name="connsiteX289" fmla="*/ 3405252 w 3638953"/>
              <a:gd name="connsiteY289" fmla="*/ 7047888 h 8634633"/>
              <a:gd name="connsiteX290" fmla="*/ 3371843 w 3638953"/>
              <a:gd name="connsiteY290" fmla="*/ 7047888 h 8634633"/>
              <a:gd name="connsiteX291" fmla="*/ 3371843 w 3638953"/>
              <a:gd name="connsiteY291" fmla="*/ 7315106 h 8634633"/>
              <a:gd name="connsiteX292" fmla="*/ 3238304 w 3638953"/>
              <a:gd name="connsiteY292" fmla="*/ 7315106 h 8634633"/>
              <a:gd name="connsiteX293" fmla="*/ 3154863 w 3638953"/>
              <a:gd name="connsiteY293" fmla="*/ 7298409 h 8634633"/>
              <a:gd name="connsiteX294" fmla="*/ 3154863 w 3638953"/>
              <a:gd name="connsiteY294" fmla="*/ 6964370 h 8634633"/>
              <a:gd name="connsiteX295" fmla="*/ 2937851 w 3638953"/>
              <a:gd name="connsiteY295" fmla="*/ 6964370 h 8634633"/>
              <a:gd name="connsiteX296" fmla="*/ 2904508 w 3638953"/>
              <a:gd name="connsiteY296" fmla="*/ 6997763 h 8634633"/>
              <a:gd name="connsiteX297" fmla="*/ 2904508 w 3638953"/>
              <a:gd name="connsiteY297" fmla="*/ 7331803 h 8634633"/>
              <a:gd name="connsiteX298" fmla="*/ 2787624 w 3638953"/>
              <a:gd name="connsiteY298" fmla="*/ 7331803 h 8634633"/>
              <a:gd name="connsiteX299" fmla="*/ 2754281 w 3638953"/>
              <a:gd name="connsiteY299" fmla="*/ 7298375 h 8634633"/>
              <a:gd name="connsiteX300" fmla="*/ 2754281 w 3638953"/>
              <a:gd name="connsiteY300" fmla="*/ 7047854 h 8634633"/>
              <a:gd name="connsiteX301" fmla="*/ 2737593 w 3638953"/>
              <a:gd name="connsiteY301" fmla="*/ 7047854 h 8634633"/>
              <a:gd name="connsiteX302" fmla="*/ 2737593 w 3638953"/>
              <a:gd name="connsiteY302" fmla="*/ 7315072 h 8634633"/>
              <a:gd name="connsiteX303" fmla="*/ 2704183 w 3638953"/>
              <a:gd name="connsiteY303" fmla="*/ 7331769 h 8634633"/>
              <a:gd name="connsiteX304" fmla="*/ 2587333 w 3638953"/>
              <a:gd name="connsiteY304" fmla="*/ 7331769 h 8634633"/>
              <a:gd name="connsiteX305" fmla="*/ 2570645 w 3638953"/>
              <a:gd name="connsiteY305" fmla="*/ 7248251 h 8634633"/>
              <a:gd name="connsiteX306" fmla="*/ 2570645 w 3638953"/>
              <a:gd name="connsiteY306" fmla="*/ 7081248 h 8634633"/>
              <a:gd name="connsiteX307" fmla="*/ 2370353 w 3638953"/>
              <a:gd name="connsiteY307" fmla="*/ 7081248 h 8634633"/>
              <a:gd name="connsiteX308" fmla="*/ 2370353 w 3638953"/>
              <a:gd name="connsiteY308" fmla="*/ 7231554 h 8634633"/>
              <a:gd name="connsiteX309" fmla="*/ 2270157 w 3638953"/>
              <a:gd name="connsiteY309" fmla="*/ 7331803 h 8634633"/>
              <a:gd name="connsiteX310" fmla="*/ 2169995 w 3638953"/>
              <a:gd name="connsiteY310" fmla="*/ 7331803 h 8634633"/>
              <a:gd name="connsiteX311" fmla="*/ 2136585 w 3638953"/>
              <a:gd name="connsiteY311" fmla="*/ 7298375 h 8634633"/>
              <a:gd name="connsiteX312" fmla="*/ 2136585 w 3638953"/>
              <a:gd name="connsiteY312" fmla="*/ 6713848 h 8634633"/>
              <a:gd name="connsiteX313" fmla="*/ 2220059 w 3638953"/>
              <a:gd name="connsiteY313" fmla="*/ 6697184 h 8634633"/>
              <a:gd name="connsiteX314" fmla="*/ 2136552 w 3638953"/>
              <a:gd name="connsiteY314" fmla="*/ 7398624 h 8634633"/>
              <a:gd name="connsiteX315" fmla="*/ 2270090 w 3638953"/>
              <a:gd name="connsiteY315" fmla="*/ 7398624 h 8634633"/>
              <a:gd name="connsiteX316" fmla="*/ 2370286 w 3638953"/>
              <a:gd name="connsiteY316" fmla="*/ 7498839 h 8634633"/>
              <a:gd name="connsiteX317" fmla="*/ 2370286 w 3638953"/>
              <a:gd name="connsiteY317" fmla="*/ 7649146 h 8634633"/>
              <a:gd name="connsiteX318" fmla="*/ 2570577 w 3638953"/>
              <a:gd name="connsiteY318" fmla="*/ 7649146 h 8634633"/>
              <a:gd name="connsiteX319" fmla="*/ 2570577 w 3638953"/>
              <a:gd name="connsiteY319" fmla="*/ 7432052 h 8634633"/>
              <a:gd name="connsiteX320" fmla="*/ 2603987 w 3638953"/>
              <a:gd name="connsiteY320" fmla="*/ 7398624 h 8634633"/>
              <a:gd name="connsiteX321" fmla="*/ 2704150 w 3638953"/>
              <a:gd name="connsiteY321" fmla="*/ 7398624 h 8634633"/>
              <a:gd name="connsiteX322" fmla="*/ 2737559 w 3638953"/>
              <a:gd name="connsiteY322" fmla="*/ 7432052 h 8634633"/>
              <a:gd name="connsiteX323" fmla="*/ 2737559 w 3638953"/>
              <a:gd name="connsiteY323" fmla="*/ 7682573 h 8634633"/>
              <a:gd name="connsiteX324" fmla="*/ 2754247 w 3638953"/>
              <a:gd name="connsiteY324" fmla="*/ 7682573 h 8634633"/>
              <a:gd name="connsiteX325" fmla="*/ 2754247 w 3638953"/>
              <a:gd name="connsiteY325" fmla="*/ 7415354 h 8634633"/>
              <a:gd name="connsiteX326" fmla="*/ 2787590 w 3638953"/>
              <a:gd name="connsiteY326" fmla="*/ 7398657 h 8634633"/>
              <a:gd name="connsiteX327" fmla="*/ 2904474 w 3638953"/>
              <a:gd name="connsiteY327" fmla="*/ 7398657 h 8634633"/>
              <a:gd name="connsiteX328" fmla="*/ 2904474 w 3638953"/>
              <a:gd name="connsiteY328" fmla="*/ 7766091 h 8634633"/>
              <a:gd name="connsiteX329" fmla="*/ 3154863 w 3638953"/>
              <a:gd name="connsiteY329" fmla="*/ 7766091 h 8634633"/>
              <a:gd name="connsiteX330" fmla="*/ 3154863 w 3638953"/>
              <a:gd name="connsiteY330" fmla="*/ 7432085 h 8634633"/>
              <a:gd name="connsiteX331" fmla="*/ 3371843 w 3638953"/>
              <a:gd name="connsiteY331" fmla="*/ 7432085 h 8634633"/>
              <a:gd name="connsiteX332" fmla="*/ 3371843 w 3638953"/>
              <a:gd name="connsiteY332" fmla="*/ 7682606 h 8634633"/>
              <a:gd name="connsiteX333" fmla="*/ 3405252 w 3638953"/>
              <a:gd name="connsiteY333" fmla="*/ 7682606 h 8634633"/>
              <a:gd name="connsiteX334" fmla="*/ 3405252 w 3638953"/>
              <a:gd name="connsiteY334" fmla="*/ 7432085 h 8634633"/>
              <a:gd name="connsiteX335" fmla="*/ 3605544 w 3638953"/>
              <a:gd name="connsiteY335" fmla="*/ 7432085 h 8634633"/>
              <a:gd name="connsiteX336" fmla="*/ 3638953 w 3638953"/>
              <a:gd name="connsiteY336" fmla="*/ 7465513 h 8634633"/>
              <a:gd name="connsiteX337" fmla="*/ 3638953 w 3638953"/>
              <a:gd name="connsiteY337" fmla="*/ 8033342 h 8634633"/>
              <a:gd name="connsiteX338" fmla="*/ 2136619 w 3638953"/>
              <a:gd name="connsiteY338" fmla="*/ 8033342 h 8634633"/>
              <a:gd name="connsiteX339" fmla="*/ 2136619 w 3638953"/>
              <a:gd name="connsiteY339" fmla="*/ 7398624 h 8634633"/>
              <a:gd name="connsiteX340" fmla="*/ 2153273 w 3638953"/>
              <a:gd name="connsiteY340" fmla="*/ 868442 h 8634633"/>
              <a:gd name="connsiteX341" fmla="*/ 2387008 w 3638953"/>
              <a:gd name="connsiteY341" fmla="*/ 1068873 h 8634633"/>
              <a:gd name="connsiteX342" fmla="*/ 2420350 w 3638953"/>
              <a:gd name="connsiteY342" fmla="*/ 1068873 h 8634633"/>
              <a:gd name="connsiteX343" fmla="*/ 2971193 w 3638953"/>
              <a:gd name="connsiteY343" fmla="*/ 918567 h 8634633"/>
              <a:gd name="connsiteX344" fmla="*/ 3054634 w 3638953"/>
              <a:gd name="connsiteY344" fmla="*/ 918567 h 8634633"/>
              <a:gd name="connsiteX345" fmla="*/ 3238271 w 3638953"/>
              <a:gd name="connsiteY345" fmla="*/ 1052176 h 8634633"/>
              <a:gd name="connsiteX346" fmla="*/ 3171484 w 3638953"/>
              <a:gd name="connsiteY346" fmla="*/ 1169088 h 8634633"/>
              <a:gd name="connsiteX347" fmla="*/ 3154830 w 3638953"/>
              <a:gd name="connsiteY347" fmla="*/ 1169088 h 8634633"/>
              <a:gd name="connsiteX348" fmla="*/ 3071356 w 3638953"/>
              <a:gd name="connsiteY348" fmla="*/ 1035479 h 8634633"/>
              <a:gd name="connsiteX349" fmla="*/ 2921129 w 3638953"/>
              <a:gd name="connsiteY349" fmla="*/ 1185785 h 8634633"/>
              <a:gd name="connsiteX350" fmla="*/ 3071356 w 3638953"/>
              <a:gd name="connsiteY350" fmla="*/ 1336091 h 8634633"/>
              <a:gd name="connsiteX351" fmla="*/ 3371843 w 3638953"/>
              <a:gd name="connsiteY351" fmla="*/ 1035445 h 8634633"/>
              <a:gd name="connsiteX352" fmla="*/ 3371843 w 3638953"/>
              <a:gd name="connsiteY352" fmla="*/ 1018748 h 8634633"/>
              <a:gd name="connsiteX353" fmla="*/ 3088077 w 3638953"/>
              <a:gd name="connsiteY353" fmla="*/ 734833 h 8634633"/>
              <a:gd name="connsiteX354" fmla="*/ 3004637 w 3638953"/>
              <a:gd name="connsiteY354" fmla="*/ 718136 h 8634633"/>
              <a:gd name="connsiteX355" fmla="*/ 2470482 w 3638953"/>
              <a:gd name="connsiteY355" fmla="*/ 951961 h 8634633"/>
              <a:gd name="connsiteX356" fmla="*/ 2387041 w 3638953"/>
              <a:gd name="connsiteY356" fmla="*/ 968657 h 8634633"/>
              <a:gd name="connsiteX357" fmla="*/ 2253503 w 3638953"/>
              <a:gd name="connsiteY357" fmla="*/ 818351 h 8634633"/>
              <a:gd name="connsiteX358" fmla="*/ 2353665 w 3638953"/>
              <a:gd name="connsiteY358" fmla="*/ 751530 h 8634633"/>
              <a:gd name="connsiteX359" fmla="*/ 2370353 w 3638953"/>
              <a:gd name="connsiteY359" fmla="*/ 751530 h 8634633"/>
              <a:gd name="connsiteX360" fmla="*/ 2370353 w 3638953"/>
              <a:gd name="connsiteY360" fmla="*/ 768227 h 8634633"/>
              <a:gd name="connsiteX361" fmla="*/ 2336944 w 3638953"/>
              <a:gd name="connsiteY361" fmla="*/ 818351 h 8634633"/>
              <a:gd name="connsiteX362" fmla="*/ 2336944 w 3638953"/>
              <a:gd name="connsiteY362" fmla="*/ 851745 h 8634633"/>
              <a:gd name="connsiteX363" fmla="*/ 2420384 w 3638953"/>
              <a:gd name="connsiteY363" fmla="*/ 901836 h 8634633"/>
              <a:gd name="connsiteX364" fmla="*/ 2487170 w 3638953"/>
              <a:gd name="connsiteY364" fmla="*/ 851745 h 8634633"/>
              <a:gd name="connsiteX365" fmla="*/ 2487170 w 3638953"/>
              <a:gd name="connsiteY365" fmla="*/ 784924 h 8634633"/>
              <a:gd name="connsiteX366" fmla="*/ 2320221 w 3638953"/>
              <a:gd name="connsiteY366" fmla="*/ 701406 h 8634633"/>
              <a:gd name="connsiteX367" fmla="*/ 2153273 w 3638953"/>
              <a:gd name="connsiteY367" fmla="*/ 868442 h 863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Lst>
            <a:rect l="l" t="t" r="r" b="b"/>
            <a:pathLst>
              <a:path w="3638953" h="8634633">
                <a:moveTo>
                  <a:pt x="1702593" y="0"/>
                </a:moveTo>
                <a:lnTo>
                  <a:pt x="1802755" y="0"/>
                </a:lnTo>
                <a:cubicBezTo>
                  <a:pt x="2003046" y="0"/>
                  <a:pt x="2147710" y="77986"/>
                  <a:pt x="2236781" y="233824"/>
                </a:cubicBezTo>
                <a:cubicBezTo>
                  <a:pt x="2309096" y="189333"/>
                  <a:pt x="2392537" y="167003"/>
                  <a:pt x="2487170" y="167003"/>
                </a:cubicBezTo>
                <a:cubicBezTo>
                  <a:pt x="2748618" y="167003"/>
                  <a:pt x="2921162" y="289514"/>
                  <a:pt x="3004637" y="534436"/>
                </a:cubicBezTo>
                <a:cubicBezTo>
                  <a:pt x="3349592" y="584527"/>
                  <a:pt x="3522103" y="745998"/>
                  <a:pt x="3522103" y="1018748"/>
                </a:cubicBezTo>
                <a:cubicBezTo>
                  <a:pt x="3522103" y="1116214"/>
                  <a:pt x="3488693" y="1227527"/>
                  <a:pt x="3421941" y="1352788"/>
                </a:cubicBezTo>
                <a:cubicBezTo>
                  <a:pt x="3466409" y="1528173"/>
                  <a:pt x="3488693" y="1645051"/>
                  <a:pt x="3488693" y="1703524"/>
                </a:cubicBezTo>
                <a:cubicBezTo>
                  <a:pt x="3466409" y="1987439"/>
                  <a:pt x="3332870" y="2282519"/>
                  <a:pt x="3088077" y="2588697"/>
                </a:cubicBezTo>
                <a:cubicBezTo>
                  <a:pt x="2815404" y="2855915"/>
                  <a:pt x="2503858" y="2989524"/>
                  <a:pt x="2153307" y="2989524"/>
                </a:cubicBezTo>
                <a:cubicBezTo>
                  <a:pt x="1991921" y="2989524"/>
                  <a:pt x="1863945" y="2933901"/>
                  <a:pt x="1769379" y="2822521"/>
                </a:cubicBezTo>
                <a:cubicBezTo>
                  <a:pt x="1644218" y="2933901"/>
                  <a:pt x="1493957" y="2989524"/>
                  <a:pt x="1318699" y="2989524"/>
                </a:cubicBezTo>
                <a:cubicBezTo>
                  <a:pt x="795602" y="2989524"/>
                  <a:pt x="389457" y="2677814"/>
                  <a:pt x="100129" y="2054261"/>
                </a:cubicBezTo>
                <a:cubicBezTo>
                  <a:pt x="55594" y="1892857"/>
                  <a:pt x="33376" y="1770346"/>
                  <a:pt x="33376" y="1686827"/>
                </a:cubicBezTo>
                <a:cubicBezTo>
                  <a:pt x="33376" y="1617290"/>
                  <a:pt x="50064" y="1511476"/>
                  <a:pt x="83441" y="1369518"/>
                </a:cubicBezTo>
                <a:cubicBezTo>
                  <a:pt x="27747" y="1219212"/>
                  <a:pt x="0" y="1107899"/>
                  <a:pt x="0" y="1035479"/>
                </a:cubicBezTo>
                <a:lnTo>
                  <a:pt x="0" y="968657"/>
                </a:lnTo>
                <a:cubicBezTo>
                  <a:pt x="0" y="734833"/>
                  <a:pt x="172444" y="590126"/>
                  <a:pt x="517466" y="534436"/>
                </a:cubicBezTo>
                <a:cubicBezTo>
                  <a:pt x="517466" y="414775"/>
                  <a:pt x="617629" y="303428"/>
                  <a:pt x="817954" y="200397"/>
                </a:cubicBezTo>
                <a:cubicBezTo>
                  <a:pt x="912486" y="178168"/>
                  <a:pt x="995961" y="167003"/>
                  <a:pt x="1068343" y="167003"/>
                </a:cubicBezTo>
                <a:cubicBezTo>
                  <a:pt x="1082216" y="167003"/>
                  <a:pt x="1154531" y="183700"/>
                  <a:pt x="1285322" y="217094"/>
                </a:cubicBezTo>
                <a:cubicBezTo>
                  <a:pt x="1374259" y="72387"/>
                  <a:pt x="1513360" y="0"/>
                  <a:pt x="1702593" y="0"/>
                </a:cubicBezTo>
                <a:close/>
                <a:moveTo>
                  <a:pt x="1018178" y="835048"/>
                </a:moveTo>
                <a:lnTo>
                  <a:pt x="1018178" y="851745"/>
                </a:lnTo>
                <a:cubicBezTo>
                  <a:pt x="1018178" y="876791"/>
                  <a:pt x="1045958" y="893488"/>
                  <a:pt x="1101619" y="901836"/>
                </a:cubicBezTo>
                <a:cubicBezTo>
                  <a:pt x="1146120" y="885139"/>
                  <a:pt x="1168405" y="868442"/>
                  <a:pt x="1168405" y="851745"/>
                </a:cubicBezTo>
                <a:lnTo>
                  <a:pt x="1168405" y="818351"/>
                </a:lnTo>
                <a:lnTo>
                  <a:pt x="1134995" y="768227"/>
                </a:lnTo>
                <a:cubicBezTo>
                  <a:pt x="1157246" y="757163"/>
                  <a:pt x="1173934" y="751530"/>
                  <a:pt x="1185093" y="751530"/>
                </a:cubicBezTo>
                <a:cubicBezTo>
                  <a:pt x="1229561" y="768227"/>
                  <a:pt x="1251845" y="784924"/>
                  <a:pt x="1251845" y="801621"/>
                </a:cubicBezTo>
                <a:lnTo>
                  <a:pt x="1251845" y="868442"/>
                </a:lnTo>
                <a:cubicBezTo>
                  <a:pt x="1237905" y="913001"/>
                  <a:pt x="1193437" y="946395"/>
                  <a:pt x="1118307" y="968657"/>
                </a:cubicBezTo>
                <a:cubicBezTo>
                  <a:pt x="1059898" y="968657"/>
                  <a:pt x="887353" y="890772"/>
                  <a:pt x="600840" y="734833"/>
                </a:cubicBezTo>
                <a:cubicBezTo>
                  <a:pt x="556305" y="723735"/>
                  <a:pt x="517400" y="718136"/>
                  <a:pt x="483990" y="718136"/>
                </a:cubicBezTo>
                <a:cubicBezTo>
                  <a:pt x="250289" y="757163"/>
                  <a:pt x="133472" y="862910"/>
                  <a:pt x="133472" y="1035445"/>
                </a:cubicBezTo>
                <a:cubicBezTo>
                  <a:pt x="177940" y="1235876"/>
                  <a:pt x="278069" y="1336091"/>
                  <a:pt x="433959" y="1336091"/>
                </a:cubicBezTo>
                <a:cubicBezTo>
                  <a:pt x="534121" y="1322177"/>
                  <a:pt x="584152" y="1272086"/>
                  <a:pt x="584152" y="1185785"/>
                </a:cubicBezTo>
                <a:cubicBezTo>
                  <a:pt x="570212" y="1085570"/>
                  <a:pt x="520147" y="1035479"/>
                  <a:pt x="433959" y="1035479"/>
                </a:cubicBezTo>
                <a:cubicBezTo>
                  <a:pt x="378231" y="1035479"/>
                  <a:pt x="350485" y="1080038"/>
                  <a:pt x="350485" y="1169088"/>
                </a:cubicBezTo>
                <a:lnTo>
                  <a:pt x="333796" y="1169088"/>
                </a:lnTo>
                <a:cubicBezTo>
                  <a:pt x="319856" y="1169088"/>
                  <a:pt x="297639" y="1135694"/>
                  <a:pt x="267044" y="1068873"/>
                </a:cubicBezTo>
                <a:cubicBezTo>
                  <a:pt x="297639" y="968657"/>
                  <a:pt x="358862" y="918567"/>
                  <a:pt x="450647" y="918567"/>
                </a:cubicBezTo>
                <a:lnTo>
                  <a:pt x="534121" y="918567"/>
                </a:lnTo>
                <a:cubicBezTo>
                  <a:pt x="851263" y="1018782"/>
                  <a:pt x="1034900" y="1068873"/>
                  <a:pt x="1084964" y="1068873"/>
                </a:cubicBezTo>
                <a:lnTo>
                  <a:pt x="1151716" y="1068873"/>
                </a:lnTo>
                <a:cubicBezTo>
                  <a:pt x="1268567" y="1068873"/>
                  <a:pt x="1335353" y="990987"/>
                  <a:pt x="1352008" y="835048"/>
                </a:cubicBezTo>
                <a:cubicBezTo>
                  <a:pt x="1318665" y="745998"/>
                  <a:pt x="1257408" y="701439"/>
                  <a:pt x="1168405" y="701439"/>
                </a:cubicBezTo>
                <a:cubicBezTo>
                  <a:pt x="1079334" y="701439"/>
                  <a:pt x="1029270" y="745998"/>
                  <a:pt x="1018178" y="835048"/>
                </a:cubicBezTo>
                <a:close/>
                <a:moveTo>
                  <a:pt x="166881" y="1636703"/>
                </a:moveTo>
                <a:cubicBezTo>
                  <a:pt x="166881" y="2040346"/>
                  <a:pt x="400582" y="2402214"/>
                  <a:pt x="867951" y="2722273"/>
                </a:cubicBezTo>
                <a:cubicBezTo>
                  <a:pt x="1040429" y="2800259"/>
                  <a:pt x="1179496" y="2839185"/>
                  <a:pt x="1285255" y="2839185"/>
                </a:cubicBezTo>
                <a:lnTo>
                  <a:pt x="1385417" y="2839185"/>
                </a:lnTo>
                <a:cubicBezTo>
                  <a:pt x="1574617" y="2808574"/>
                  <a:pt x="1669183" y="2730621"/>
                  <a:pt x="1669183" y="2605360"/>
                </a:cubicBezTo>
                <a:lnTo>
                  <a:pt x="1669183" y="2538539"/>
                </a:lnTo>
                <a:cubicBezTo>
                  <a:pt x="1607960" y="2438324"/>
                  <a:pt x="1524485" y="2388233"/>
                  <a:pt x="1418794" y="2388233"/>
                </a:cubicBezTo>
                <a:lnTo>
                  <a:pt x="1385384" y="2388233"/>
                </a:lnTo>
                <a:cubicBezTo>
                  <a:pt x="1285222" y="2402181"/>
                  <a:pt x="1235157" y="2452305"/>
                  <a:pt x="1235157" y="2538539"/>
                </a:cubicBezTo>
                <a:lnTo>
                  <a:pt x="1235157" y="2571966"/>
                </a:lnTo>
                <a:cubicBezTo>
                  <a:pt x="1254593" y="2616525"/>
                  <a:pt x="1293566" y="2638788"/>
                  <a:pt x="1352008" y="2638788"/>
                </a:cubicBezTo>
                <a:cubicBezTo>
                  <a:pt x="1368696" y="2638788"/>
                  <a:pt x="1385417" y="2622091"/>
                  <a:pt x="1402106" y="2588664"/>
                </a:cubicBezTo>
                <a:lnTo>
                  <a:pt x="1402106" y="2555270"/>
                </a:lnTo>
                <a:lnTo>
                  <a:pt x="1352008" y="2488448"/>
                </a:lnTo>
                <a:lnTo>
                  <a:pt x="1352008" y="2471751"/>
                </a:lnTo>
                <a:lnTo>
                  <a:pt x="1418794" y="2471751"/>
                </a:lnTo>
                <a:cubicBezTo>
                  <a:pt x="1463262" y="2488448"/>
                  <a:pt x="1485546" y="2527475"/>
                  <a:pt x="1485546" y="2588664"/>
                </a:cubicBezTo>
                <a:cubicBezTo>
                  <a:pt x="1443826" y="2677781"/>
                  <a:pt x="1377073" y="2722273"/>
                  <a:pt x="1285255" y="2722273"/>
                </a:cubicBezTo>
                <a:cubicBezTo>
                  <a:pt x="1132213" y="2722273"/>
                  <a:pt x="943048" y="2605360"/>
                  <a:pt x="717691" y="2371570"/>
                </a:cubicBezTo>
                <a:cubicBezTo>
                  <a:pt x="539617" y="2143345"/>
                  <a:pt x="450613" y="1920651"/>
                  <a:pt x="450613" y="1703524"/>
                </a:cubicBezTo>
                <a:cubicBezTo>
                  <a:pt x="450613" y="1536488"/>
                  <a:pt x="506274" y="1453003"/>
                  <a:pt x="617562" y="1453003"/>
                </a:cubicBezTo>
                <a:cubicBezTo>
                  <a:pt x="662030" y="1453003"/>
                  <a:pt x="695406" y="1475333"/>
                  <a:pt x="717724" y="1519824"/>
                </a:cubicBezTo>
                <a:lnTo>
                  <a:pt x="717724" y="1603309"/>
                </a:lnTo>
                <a:lnTo>
                  <a:pt x="684381" y="1603309"/>
                </a:lnTo>
                <a:cubicBezTo>
                  <a:pt x="684381" y="1558817"/>
                  <a:pt x="667693" y="1536488"/>
                  <a:pt x="634284" y="1536488"/>
                </a:cubicBezTo>
                <a:lnTo>
                  <a:pt x="600874" y="1536488"/>
                </a:lnTo>
                <a:cubicBezTo>
                  <a:pt x="573027" y="1536488"/>
                  <a:pt x="556339" y="1558817"/>
                  <a:pt x="550809" y="1603309"/>
                </a:cubicBezTo>
                <a:cubicBezTo>
                  <a:pt x="567498" y="1647868"/>
                  <a:pt x="584152" y="1670130"/>
                  <a:pt x="600874" y="1670130"/>
                </a:cubicBezTo>
                <a:lnTo>
                  <a:pt x="667660" y="1670130"/>
                </a:lnTo>
                <a:cubicBezTo>
                  <a:pt x="756663" y="1661782"/>
                  <a:pt x="801199" y="1622856"/>
                  <a:pt x="801199" y="1553218"/>
                </a:cubicBezTo>
                <a:cubicBezTo>
                  <a:pt x="781695" y="1430774"/>
                  <a:pt x="703750" y="1369518"/>
                  <a:pt x="567498" y="1369518"/>
                </a:cubicBezTo>
                <a:lnTo>
                  <a:pt x="484023" y="1369518"/>
                </a:lnTo>
                <a:cubicBezTo>
                  <a:pt x="272573" y="1405695"/>
                  <a:pt x="166881" y="1494745"/>
                  <a:pt x="166881" y="1636703"/>
                </a:cubicBezTo>
                <a:close/>
                <a:moveTo>
                  <a:pt x="1518956" y="985354"/>
                </a:moveTo>
                <a:cubicBezTo>
                  <a:pt x="1496672" y="974257"/>
                  <a:pt x="1479984" y="968657"/>
                  <a:pt x="1468892" y="968657"/>
                </a:cubicBezTo>
                <a:cubicBezTo>
                  <a:pt x="1468892" y="1085570"/>
                  <a:pt x="1357570" y="1169088"/>
                  <a:pt x="1135028" y="1219179"/>
                </a:cubicBezTo>
                <a:lnTo>
                  <a:pt x="1084964" y="1219179"/>
                </a:lnTo>
                <a:cubicBezTo>
                  <a:pt x="995893" y="1219179"/>
                  <a:pt x="867951" y="1185785"/>
                  <a:pt x="701036" y="1118964"/>
                </a:cubicBezTo>
                <a:lnTo>
                  <a:pt x="701036" y="1135660"/>
                </a:lnTo>
                <a:lnTo>
                  <a:pt x="717691" y="1169054"/>
                </a:lnTo>
                <a:lnTo>
                  <a:pt x="701036" y="1269270"/>
                </a:lnTo>
                <a:cubicBezTo>
                  <a:pt x="856792" y="1336091"/>
                  <a:pt x="934737" y="1419576"/>
                  <a:pt x="934737" y="1519791"/>
                </a:cubicBezTo>
                <a:lnTo>
                  <a:pt x="934737" y="1586612"/>
                </a:lnTo>
                <a:cubicBezTo>
                  <a:pt x="934737" y="1720221"/>
                  <a:pt x="828979" y="1787042"/>
                  <a:pt x="617562" y="1787042"/>
                </a:cubicBezTo>
                <a:cubicBezTo>
                  <a:pt x="617562" y="1942948"/>
                  <a:pt x="734412" y="2154476"/>
                  <a:pt x="968080" y="2421694"/>
                </a:cubicBezTo>
                <a:lnTo>
                  <a:pt x="1084964" y="2505212"/>
                </a:lnTo>
                <a:lnTo>
                  <a:pt x="1101619" y="2505212"/>
                </a:lnTo>
                <a:cubicBezTo>
                  <a:pt x="1101619" y="2343808"/>
                  <a:pt x="1201814" y="2249125"/>
                  <a:pt x="1402106" y="2221297"/>
                </a:cubicBezTo>
                <a:lnTo>
                  <a:pt x="1452204" y="2221297"/>
                </a:lnTo>
                <a:cubicBezTo>
                  <a:pt x="1544022" y="2221297"/>
                  <a:pt x="1644151" y="2265856"/>
                  <a:pt x="1752657" y="2354906"/>
                </a:cubicBezTo>
                <a:cubicBezTo>
                  <a:pt x="1863912" y="2265856"/>
                  <a:pt x="1980762" y="2221297"/>
                  <a:pt x="2103209" y="2221297"/>
                </a:cubicBezTo>
                <a:lnTo>
                  <a:pt x="2119897" y="2221297"/>
                </a:lnTo>
                <a:cubicBezTo>
                  <a:pt x="2320188" y="2251975"/>
                  <a:pt x="2420350" y="2346558"/>
                  <a:pt x="2420350" y="2505212"/>
                </a:cubicBezTo>
                <a:cubicBezTo>
                  <a:pt x="2731896" y="2260290"/>
                  <a:pt x="2887753" y="2020867"/>
                  <a:pt x="2887753" y="1787042"/>
                </a:cubicBezTo>
                <a:lnTo>
                  <a:pt x="2837655" y="1787042"/>
                </a:lnTo>
                <a:cubicBezTo>
                  <a:pt x="2659581" y="1767596"/>
                  <a:pt x="2570577" y="1689644"/>
                  <a:pt x="2570577" y="1553218"/>
                </a:cubicBezTo>
                <a:cubicBezTo>
                  <a:pt x="2609516" y="1375118"/>
                  <a:pt x="2687428" y="1286000"/>
                  <a:pt x="2804278" y="1286000"/>
                </a:cubicBezTo>
                <a:lnTo>
                  <a:pt x="2804278" y="1118997"/>
                </a:lnTo>
                <a:cubicBezTo>
                  <a:pt x="2659581" y="1185818"/>
                  <a:pt x="2537201" y="1219212"/>
                  <a:pt x="2437039" y="1219212"/>
                </a:cubicBezTo>
                <a:lnTo>
                  <a:pt x="2370286" y="1219212"/>
                </a:lnTo>
                <a:cubicBezTo>
                  <a:pt x="2214430" y="1219212"/>
                  <a:pt x="2108738" y="1135728"/>
                  <a:pt x="2053111" y="968691"/>
                </a:cubicBezTo>
                <a:cubicBezTo>
                  <a:pt x="2044767" y="968691"/>
                  <a:pt x="2011390" y="974290"/>
                  <a:pt x="1952948" y="985388"/>
                </a:cubicBezTo>
                <a:cubicBezTo>
                  <a:pt x="1872189" y="974290"/>
                  <a:pt x="1805436" y="946428"/>
                  <a:pt x="1752624" y="901870"/>
                </a:cubicBezTo>
                <a:cubicBezTo>
                  <a:pt x="1696963" y="957560"/>
                  <a:pt x="1619085" y="985354"/>
                  <a:pt x="1518956" y="985354"/>
                </a:cubicBezTo>
                <a:close/>
                <a:moveTo>
                  <a:pt x="667660" y="584527"/>
                </a:moveTo>
                <a:cubicBezTo>
                  <a:pt x="692692" y="718136"/>
                  <a:pt x="759478" y="784958"/>
                  <a:pt x="867951" y="784958"/>
                </a:cubicBezTo>
                <a:cubicBezTo>
                  <a:pt x="940266" y="784958"/>
                  <a:pt x="995893" y="751564"/>
                  <a:pt x="1034900" y="684742"/>
                </a:cubicBezTo>
                <a:lnTo>
                  <a:pt x="1034900" y="651315"/>
                </a:lnTo>
                <a:cubicBezTo>
                  <a:pt x="1034900" y="634618"/>
                  <a:pt x="1012615" y="612355"/>
                  <a:pt x="968113" y="584494"/>
                </a:cubicBezTo>
                <a:lnTo>
                  <a:pt x="884673" y="584494"/>
                </a:lnTo>
                <a:lnTo>
                  <a:pt x="834541" y="617955"/>
                </a:lnTo>
                <a:lnTo>
                  <a:pt x="817887" y="617955"/>
                </a:lnTo>
                <a:lnTo>
                  <a:pt x="817887" y="601258"/>
                </a:lnTo>
                <a:cubicBezTo>
                  <a:pt x="817887" y="523372"/>
                  <a:pt x="879043" y="473248"/>
                  <a:pt x="1001490" y="450952"/>
                </a:cubicBezTo>
                <a:cubicBezTo>
                  <a:pt x="1104366" y="450952"/>
                  <a:pt x="1226847" y="556766"/>
                  <a:pt x="1368729" y="768261"/>
                </a:cubicBezTo>
                <a:cubicBezTo>
                  <a:pt x="1449389" y="801688"/>
                  <a:pt x="1499487" y="818385"/>
                  <a:pt x="1518956" y="818385"/>
                </a:cubicBezTo>
                <a:lnTo>
                  <a:pt x="1619118" y="818385"/>
                </a:lnTo>
                <a:cubicBezTo>
                  <a:pt x="1696963" y="782242"/>
                  <a:pt x="1736003" y="720986"/>
                  <a:pt x="1736003" y="634652"/>
                </a:cubicBezTo>
                <a:cubicBezTo>
                  <a:pt x="1713685" y="567830"/>
                  <a:pt x="1691467" y="534436"/>
                  <a:pt x="1669216" y="534436"/>
                </a:cubicBezTo>
                <a:lnTo>
                  <a:pt x="1602464" y="534436"/>
                </a:lnTo>
                <a:cubicBezTo>
                  <a:pt x="1585776" y="534436"/>
                  <a:pt x="1569054" y="551133"/>
                  <a:pt x="1552366" y="584527"/>
                </a:cubicBezTo>
                <a:lnTo>
                  <a:pt x="1552366" y="601224"/>
                </a:lnTo>
                <a:cubicBezTo>
                  <a:pt x="1552366" y="626270"/>
                  <a:pt x="1591271" y="648566"/>
                  <a:pt x="1669216" y="668045"/>
                </a:cubicBezTo>
                <a:cubicBezTo>
                  <a:pt x="1652528" y="712604"/>
                  <a:pt x="1635807" y="734867"/>
                  <a:pt x="1619118" y="734867"/>
                </a:cubicBezTo>
                <a:lnTo>
                  <a:pt x="1569054" y="734867"/>
                </a:lnTo>
                <a:cubicBezTo>
                  <a:pt x="1496672" y="734867"/>
                  <a:pt x="1418827" y="656981"/>
                  <a:pt x="1335353" y="501042"/>
                </a:cubicBezTo>
                <a:cubicBezTo>
                  <a:pt x="1229594" y="389763"/>
                  <a:pt x="1129432" y="334039"/>
                  <a:pt x="1034866" y="334039"/>
                </a:cubicBezTo>
                <a:lnTo>
                  <a:pt x="968080" y="334039"/>
                </a:lnTo>
                <a:cubicBezTo>
                  <a:pt x="767789" y="373033"/>
                  <a:pt x="667660" y="456517"/>
                  <a:pt x="667660" y="584527"/>
                </a:cubicBezTo>
                <a:close/>
                <a:moveTo>
                  <a:pt x="1769345" y="2889309"/>
                </a:moveTo>
                <a:cubicBezTo>
                  <a:pt x="1863912" y="2989524"/>
                  <a:pt x="1991888" y="3039615"/>
                  <a:pt x="2153273" y="3039615"/>
                </a:cubicBezTo>
                <a:lnTo>
                  <a:pt x="2236748" y="3039615"/>
                </a:lnTo>
                <a:cubicBezTo>
                  <a:pt x="2236748" y="3106436"/>
                  <a:pt x="2281216" y="3139830"/>
                  <a:pt x="2370286" y="3139830"/>
                </a:cubicBezTo>
                <a:cubicBezTo>
                  <a:pt x="2459289" y="3181573"/>
                  <a:pt x="2503825" y="3209435"/>
                  <a:pt x="2503825" y="3223348"/>
                </a:cubicBezTo>
                <a:lnTo>
                  <a:pt x="2503825" y="3290136"/>
                </a:lnTo>
                <a:cubicBezTo>
                  <a:pt x="2325751" y="3334695"/>
                  <a:pt x="2236748" y="3373655"/>
                  <a:pt x="2236748" y="3407048"/>
                </a:cubicBezTo>
                <a:lnTo>
                  <a:pt x="2236748" y="3423745"/>
                </a:lnTo>
                <a:lnTo>
                  <a:pt x="2220059" y="3423745"/>
                </a:lnTo>
                <a:cubicBezTo>
                  <a:pt x="2164365" y="3423745"/>
                  <a:pt x="2097579" y="3434910"/>
                  <a:pt x="2019735" y="3457173"/>
                </a:cubicBezTo>
                <a:lnTo>
                  <a:pt x="2019735" y="3473870"/>
                </a:lnTo>
                <a:cubicBezTo>
                  <a:pt x="2019735" y="3537942"/>
                  <a:pt x="2119931" y="3665918"/>
                  <a:pt x="2320221" y="3858000"/>
                </a:cubicBezTo>
                <a:cubicBezTo>
                  <a:pt x="2353632" y="3944301"/>
                  <a:pt x="2370320" y="4005590"/>
                  <a:pt x="2370320" y="4041700"/>
                </a:cubicBezTo>
                <a:lnTo>
                  <a:pt x="2370320" y="4141915"/>
                </a:lnTo>
                <a:cubicBezTo>
                  <a:pt x="2331314" y="4308952"/>
                  <a:pt x="2225588" y="4392437"/>
                  <a:pt x="2053144" y="4392437"/>
                </a:cubicBezTo>
                <a:lnTo>
                  <a:pt x="2136585" y="4492652"/>
                </a:lnTo>
                <a:lnTo>
                  <a:pt x="2136585" y="4592867"/>
                </a:lnTo>
                <a:cubicBezTo>
                  <a:pt x="2092083" y="4659688"/>
                  <a:pt x="2047548" y="4693082"/>
                  <a:pt x="2003046" y="4693082"/>
                </a:cubicBezTo>
                <a:lnTo>
                  <a:pt x="2003046" y="4943603"/>
                </a:lnTo>
                <a:cubicBezTo>
                  <a:pt x="2003046" y="5024372"/>
                  <a:pt x="2069832" y="5297122"/>
                  <a:pt x="2203371" y="5761955"/>
                </a:cubicBezTo>
                <a:cubicBezTo>
                  <a:pt x="2214430" y="5837125"/>
                  <a:pt x="2220059" y="5898380"/>
                  <a:pt x="2220059" y="5945688"/>
                </a:cubicBezTo>
                <a:cubicBezTo>
                  <a:pt x="2220059" y="6084897"/>
                  <a:pt x="2164365" y="6212906"/>
                  <a:pt x="2053111" y="6329819"/>
                </a:cubicBezTo>
                <a:cubicBezTo>
                  <a:pt x="2103209" y="6329819"/>
                  <a:pt x="2136552" y="6352115"/>
                  <a:pt x="2153273" y="6396640"/>
                </a:cubicBezTo>
                <a:lnTo>
                  <a:pt x="2153273" y="6463461"/>
                </a:lnTo>
                <a:lnTo>
                  <a:pt x="2119931" y="6513552"/>
                </a:lnTo>
                <a:cubicBezTo>
                  <a:pt x="2136585" y="6513552"/>
                  <a:pt x="2158836" y="6535882"/>
                  <a:pt x="2186683" y="6580373"/>
                </a:cubicBezTo>
                <a:cubicBezTo>
                  <a:pt x="2186683" y="6602703"/>
                  <a:pt x="2153273" y="6613767"/>
                  <a:pt x="2086520" y="6613767"/>
                </a:cubicBezTo>
                <a:lnTo>
                  <a:pt x="2086520" y="8100197"/>
                </a:lnTo>
                <a:cubicBezTo>
                  <a:pt x="2153273" y="8153004"/>
                  <a:pt x="2186683" y="8197596"/>
                  <a:pt x="2186683" y="8233806"/>
                </a:cubicBezTo>
                <a:cubicBezTo>
                  <a:pt x="2186683" y="8289430"/>
                  <a:pt x="2153273" y="8317291"/>
                  <a:pt x="2086520" y="8317291"/>
                </a:cubicBezTo>
                <a:lnTo>
                  <a:pt x="2103209" y="8434203"/>
                </a:lnTo>
                <a:cubicBezTo>
                  <a:pt x="2103209" y="8567813"/>
                  <a:pt x="1997450" y="8634634"/>
                  <a:pt x="1786033" y="8634634"/>
                </a:cubicBezTo>
                <a:lnTo>
                  <a:pt x="1685871" y="8634634"/>
                </a:lnTo>
                <a:cubicBezTo>
                  <a:pt x="1496638" y="8601206"/>
                  <a:pt x="1402106" y="8528819"/>
                  <a:pt x="1402106" y="8417506"/>
                </a:cubicBezTo>
                <a:cubicBezTo>
                  <a:pt x="1413164" y="8403525"/>
                  <a:pt x="1418794" y="8370165"/>
                  <a:pt x="1418794" y="8317291"/>
                </a:cubicBezTo>
                <a:cubicBezTo>
                  <a:pt x="1385384" y="8317291"/>
                  <a:pt x="1357570" y="8294995"/>
                  <a:pt x="1335353" y="8250503"/>
                </a:cubicBezTo>
                <a:lnTo>
                  <a:pt x="1335353" y="8233806"/>
                </a:lnTo>
                <a:cubicBezTo>
                  <a:pt x="1335353" y="8180866"/>
                  <a:pt x="1368696" y="8136307"/>
                  <a:pt x="1435515" y="8100197"/>
                </a:cubicBezTo>
                <a:lnTo>
                  <a:pt x="1435515" y="6613767"/>
                </a:lnTo>
                <a:lnTo>
                  <a:pt x="1335353" y="6613767"/>
                </a:lnTo>
                <a:lnTo>
                  <a:pt x="1335353" y="6580373"/>
                </a:lnTo>
                <a:cubicBezTo>
                  <a:pt x="1335353" y="6563677"/>
                  <a:pt x="1357570" y="6541414"/>
                  <a:pt x="1402106" y="6513552"/>
                </a:cubicBezTo>
                <a:cubicBezTo>
                  <a:pt x="1379821" y="6477408"/>
                  <a:pt x="1368696" y="6444015"/>
                  <a:pt x="1368696" y="6413337"/>
                </a:cubicBezTo>
                <a:lnTo>
                  <a:pt x="1368696" y="6396640"/>
                </a:lnTo>
                <a:cubicBezTo>
                  <a:pt x="1388132" y="6352148"/>
                  <a:pt x="1421542" y="6329819"/>
                  <a:pt x="1468892" y="6329819"/>
                </a:cubicBezTo>
                <a:cubicBezTo>
                  <a:pt x="1357570" y="6229603"/>
                  <a:pt x="1301943" y="6101593"/>
                  <a:pt x="1301943" y="5945688"/>
                </a:cubicBezTo>
                <a:cubicBezTo>
                  <a:pt x="1301943" y="5787034"/>
                  <a:pt x="1368696" y="5497553"/>
                  <a:pt x="1502234" y="5077212"/>
                </a:cubicBezTo>
                <a:cubicBezTo>
                  <a:pt x="1513327" y="5004859"/>
                  <a:pt x="1518923" y="4932505"/>
                  <a:pt x="1518923" y="4860085"/>
                </a:cubicBezTo>
                <a:lnTo>
                  <a:pt x="1518923" y="4693082"/>
                </a:lnTo>
                <a:cubicBezTo>
                  <a:pt x="1446540" y="4693082"/>
                  <a:pt x="1396476" y="4642991"/>
                  <a:pt x="1368696" y="4542776"/>
                </a:cubicBezTo>
                <a:cubicBezTo>
                  <a:pt x="1393762" y="4453726"/>
                  <a:pt x="1427104" y="4409167"/>
                  <a:pt x="1468892" y="4409167"/>
                </a:cubicBezTo>
                <a:lnTo>
                  <a:pt x="1468892" y="4392470"/>
                </a:lnTo>
                <a:cubicBezTo>
                  <a:pt x="1246283" y="4367425"/>
                  <a:pt x="1135028" y="4267210"/>
                  <a:pt x="1135028" y="4091824"/>
                </a:cubicBezTo>
                <a:lnTo>
                  <a:pt x="1135028" y="4075127"/>
                </a:lnTo>
                <a:cubicBezTo>
                  <a:pt x="1135028" y="3941518"/>
                  <a:pt x="1246283" y="3774515"/>
                  <a:pt x="1468892" y="3574085"/>
                </a:cubicBezTo>
                <a:lnTo>
                  <a:pt x="1502234" y="3457173"/>
                </a:lnTo>
                <a:cubicBezTo>
                  <a:pt x="1357537" y="3434944"/>
                  <a:pt x="1285255" y="3418213"/>
                  <a:pt x="1285255" y="3407082"/>
                </a:cubicBezTo>
                <a:cubicBezTo>
                  <a:pt x="1285255" y="3376471"/>
                  <a:pt x="1196185" y="3337545"/>
                  <a:pt x="1018178" y="3290170"/>
                </a:cubicBezTo>
                <a:lnTo>
                  <a:pt x="1001490" y="3256776"/>
                </a:lnTo>
                <a:lnTo>
                  <a:pt x="1001490" y="3223382"/>
                </a:lnTo>
                <a:cubicBezTo>
                  <a:pt x="1001490" y="3206685"/>
                  <a:pt x="1096056" y="3162193"/>
                  <a:pt x="1285255" y="3089773"/>
                </a:cubicBezTo>
                <a:lnTo>
                  <a:pt x="1285255" y="3039649"/>
                </a:lnTo>
                <a:lnTo>
                  <a:pt x="1368696" y="3039649"/>
                </a:lnTo>
                <a:cubicBezTo>
                  <a:pt x="1524519" y="3039615"/>
                  <a:pt x="1658057" y="2989491"/>
                  <a:pt x="1769345" y="2889309"/>
                </a:cubicBezTo>
                <a:close/>
                <a:moveTo>
                  <a:pt x="1418794" y="300612"/>
                </a:moveTo>
                <a:lnTo>
                  <a:pt x="1418794" y="434221"/>
                </a:lnTo>
                <a:cubicBezTo>
                  <a:pt x="1418794" y="467615"/>
                  <a:pt x="1463262" y="489945"/>
                  <a:pt x="1552332" y="501009"/>
                </a:cubicBezTo>
                <a:cubicBezTo>
                  <a:pt x="1596801" y="484312"/>
                  <a:pt x="1619085" y="467615"/>
                  <a:pt x="1619085" y="450918"/>
                </a:cubicBezTo>
                <a:lnTo>
                  <a:pt x="1619085" y="400827"/>
                </a:lnTo>
                <a:cubicBezTo>
                  <a:pt x="1619085" y="378598"/>
                  <a:pt x="1607926" y="367433"/>
                  <a:pt x="1585742" y="367433"/>
                </a:cubicBezTo>
                <a:lnTo>
                  <a:pt x="1552332" y="367433"/>
                </a:lnTo>
                <a:lnTo>
                  <a:pt x="1485546" y="417524"/>
                </a:lnTo>
                <a:lnTo>
                  <a:pt x="1452204" y="417524"/>
                </a:lnTo>
                <a:lnTo>
                  <a:pt x="1452204" y="400827"/>
                </a:lnTo>
                <a:cubicBezTo>
                  <a:pt x="1452204" y="289548"/>
                  <a:pt x="1557895" y="233824"/>
                  <a:pt x="1769345" y="233824"/>
                </a:cubicBezTo>
                <a:cubicBezTo>
                  <a:pt x="1911262" y="233824"/>
                  <a:pt x="2005761" y="272817"/>
                  <a:pt x="2053111" y="350736"/>
                </a:cubicBezTo>
                <a:lnTo>
                  <a:pt x="2053111" y="417558"/>
                </a:lnTo>
                <a:lnTo>
                  <a:pt x="2036423" y="417558"/>
                </a:lnTo>
                <a:lnTo>
                  <a:pt x="1969670" y="367467"/>
                </a:lnTo>
                <a:lnTo>
                  <a:pt x="1919572" y="367467"/>
                </a:lnTo>
                <a:cubicBezTo>
                  <a:pt x="1897288" y="370250"/>
                  <a:pt x="1886162" y="381415"/>
                  <a:pt x="1886162" y="400861"/>
                </a:cubicBezTo>
                <a:lnTo>
                  <a:pt x="1886162" y="450952"/>
                </a:lnTo>
                <a:cubicBezTo>
                  <a:pt x="1886162" y="475997"/>
                  <a:pt x="1913976" y="492727"/>
                  <a:pt x="1969637" y="501042"/>
                </a:cubicBezTo>
                <a:cubicBezTo>
                  <a:pt x="2058640" y="492694"/>
                  <a:pt x="2103175" y="448202"/>
                  <a:pt x="2103175" y="367433"/>
                </a:cubicBezTo>
                <a:cubicBezTo>
                  <a:pt x="2080857" y="233824"/>
                  <a:pt x="1986325" y="167003"/>
                  <a:pt x="1819410" y="167003"/>
                </a:cubicBezTo>
                <a:lnTo>
                  <a:pt x="1685871" y="167003"/>
                </a:lnTo>
                <a:cubicBezTo>
                  <a:pt x="1569054" y="167003"/>
                  <a:pt x="1479950" y="211562"/>
                  <a:pt x="1418794" y="300612"/>
                </a:cubicBezTo>
                <a:close/>
                <a:moveTo>
                  <a:pt x="1936260" y="734833"/>
                </a:moveTo>
                <a:lnTo>
                  <a:pt x="1886162" y="734833"/>
                </a:lnTo>
                <a:cubicBezTo>
                  <a:pt x="1863878" y="734833"/>
                  <a:pt x="1852820" y="707039"/>
                  <a:pt x="1852820" y="651315"/>
                </a:cubicBezTo>
                <a:cubicBezTo>
                  <a:pt x="1919572" y="651315"/>
                  <a:pt x="1952982" y="634618"/>
                  <a:pt x="1952982" y="601224"/>
                </a:cubicBezTo>
                <a:lnTo>
                  <a:pt x="1952982" y="584527"/>
                </a:lnTo>
                <a:cubicBezTo>
                  <a:pt x="1952982" y="567830"/>
                  <a:pt x="1936294" y="551133"/>
                  <a:pt x="1902884" y="534436"/>
                </a:cubicBezTo>
                <a:lnTo>
                  <a:pt x="1836131" y="534436"/>
                </a:lnTo>
                <a:cubicBezTo>
                  <a:pt x="1819443" y="534436"/>
                  <a:pt x="1802722" y="551133"/>
                  <a:pt x="1786033" y="584527"/>
                </a:cubicBezTo>
                <a:lnTo>
                  <a:pt x="1786033" y="684742"/>
                </a:lnTo>
                <a:cubicBezTo>
                  <a:pt x="1786033" y="773860"/>
                  <a:pt x="1836131" y="818351"/>
                  <a:pt x="1936260" y="818351"/>
                </a:cubicBezTo>
                <a:lnTo>
                  <a:pt x="1969670" y="818351"/>
                </a:lnTo>
                <a:cubicBezTo>
                  <a:pt x="2083706" y="818351"/>
                  <a:pt x="2195027" y="729301"/>
                  <a:pt x="2303500" y="551133"/>
                </a:cubicBezTo>
                <a:cubicBezTo>
                  <a:pt x="2370286" y="501009"/>
                  <a:pt x="2437039" y="467615"/>
                  <a:pt x="2503825" y="450918"/>
                </a:cubicBezTo>
                <a:cubicBezTo>
                  <a:pt x="2637363" y="475963"/>
                  <a:pt x="2704116" y="531687"/>
                  <a:pt x="2704116" y="617955"/>
                </a:cubicBezTo>
                <a:lnTo>
                  <a:pt x="2670706" y="617955"/>
                </a:lnTo>
                <a:lnTo>
                  <a:pt x="2620642" y="584527"/>
                </a:lnTo>
                <a:lnTo>
                  <a:pt x="2537168" y="584527"/>
                </a:lnTo>
                <a:cubicBezTo>
                  <a:pt x="2514883" y="590126"/>
                  <a:pt x="2492632" y="617955"/>
                  <a:pt x="2470415" y="668045"/>
                </a:cubicBezTo>
                <a:cubicBezTo>
                  <a:pt x="2470415" y="718136"/>
                  <a:pt x="2526009" y="757163"/>
                  <a:pt x="2637363" y="784958"/>
                </a:cubicBezTo>
                <a:cubicBezTo>
                  <a:pt x="2770902" y="759912"/>
                  <a:pt x="2837655" y="698724"/>
                  <a:pt x="2837655" y="601258"/>
                </a:cubicBezTo>
                <a:cubicBezTo>
                  <a:pt x="2837655" y="448202"/>
                  <a:pt x="2737492" y="359085"/>
                  <a:pt x="2537168" y="334039"/>
                </a:cubicBezTo>
                <a:lnTo>
                  <a:pt x="2470415" y="334039"/>
                </a:lnTo>
                <a:cubicBezTo>
                  <a:pt x="2328499" y="334039"/>
                  <a:pt x="2189364" y="450952"/>
                  <a:pt x="2053111" y="684776"/>
                </a:cubicBezTo>
                <a:cubicBezTo>
                  <a:pt x="2011390" y="718136"/>
                  <a:pt x="1972418" y="734833"/>
                  <a:pt x="1936260" y="734833"/>
                </a:cubicBezTo>
                <a:close/>
                <a:moveTo>
                  <a:pt x="2704116" y="1553185"/>
                </a:moveTo>
                <a:cubicBezTo>
                  <a:pt x="2726367" y="1614440"/>
                  <a:pt x="2759710" y="1653400"/>
                  <a:pt x="2804278" y="1670097"/>
                </a:cubicBezTo>
                <a:lnTo>
                  <a:pt x="2904474" y="1670097"/>
                </a:lnTo>
                <a:cubicBezTo>
                  <a:pt x="2921129" y="1670097"/>
                  <a:pt x="2937817" y="1653400"/>
                  <a:pt x="2954539" y="1620006"/>
                </a:cubicBezTo>
                <a:lnTo>
                  <a:pt x="2954539" y="1586612"/>
                </a:lnTo>
                <a:cubicBezTo>
                  <a:pt x="2954539" y="1569915"/>
                  <a:pt x="2937851" y="1553185"/>
                  <a:pt x="2904474" y="1536488"/>
                </a:cubicBezTo>
                <a:lnTo>
                  <a:pt x="2871064" y="1536488"/>
                </a:lnTo>
                <a:lnTo>
                  <a:pt x="2804278" y="1603309"/>
                </a:lnTo>
                <a:lnTo>
                  <a:pt x="2787590" y="1603309"/>
                </a:lnTo>
                <a:lnTo>
                  <a:pt x="2787590" y="1569915"/>
                </a:lnTo>
                <a:cubicBezTo>
                  <a:pt x="2787590" y="1492030"/>
                  <a:pt x="2832092" y="1453003"/>
                  <a:pt x="2921129" y="1453003"/>
                </a:cubicBezTo>
                <a:cubicBezTo>
                  <a:pt x="3010132" y="1489213"/>
                  <a:pt x="3054667" y="1561567"/>
                  <a:pt x="3054667" y="1670097"/>
                </a:cubicBezTo>
                <a:cubicBezTo>
                  <a:pt x="3054667" y="2112700"/>
                  <a:pt x="2832092" y="2446706"/>
                  <a:pt x="2387008" y="2672182"/>
                </a:cubicBezTo>
                <a:cubicBezTo>
                  <a:pt x="2336910" y="2694511"/>
                  <a:pt x="2275687" y="2711175"/>
                  <a:pt x="2203371" y="2722273"/>
                </a:cubicBezTo>
                <a:cubicBezTo>
                  <a:pt x="2080891" y="2697227"/>
                  <a:pt x="2019735" y="2641571"/>
                  <a:pt x="2019735" y="2555270"/>
                </a:cubicBezTo>
                <a:cubicBezTo>
                  <a:pt x="2041985" y="2505179"/>
                  <a:pt x="2064203" y="2477384"/>
                  <a:pt x="2086520" y="2471751"/>
                </a:cubicBezTo>
                <a:lnTo>
                  <a:pt x="2153273" y="2471751"/>
                </a:lnTo>
                <a:lnTo>
                  <a:pt x="2153273" y="2488448"/>
                </a:lnTo>
                <a:lnTo>
                  <a:pt x="2103209" y="2555270"/>
                </a:lnTo>
                <a:lnTo>
                  <a:pt x="2103209" y="2588664"/>
                </a:lnTo>
                <a:cubicBezTo>
                  <a:pt x="2114267" y="2622091"/>
                  <a:pt x="2147677" y="2638788"/>
                  <a:pt x="2203371" y="2638788"/>
                </a:cubicBezTo>
                <a:cubicBezTo>
                  <a:pt x="2220059" y="2638788"/>
                  <a:pt x="2242277" y="2616525"/>
                  <a:pt x="2270124" y="2571966"/>
                </a:cubicBezTo>
                <a:lnTo>
                  <a:pt x="2270124" y="2488482"/>
                </a:lnTo>
                <a:cubicBezTo>
                  <a:pt x="2236781" y="2421660"/>
                  <a:pt x="2186683" y="2388267"/>
                  <a:pt x="2119931" y="2388267"/>
                </a:cubicBezTo>
                <a:lnTo>
                  <a:pt x="2086520" y="2388267"/>
                </a:lnTo>
                <a:cubicBezTo>
                  <a:pt x="1991888" y="2388267"/>
                  <a:pt x="1908447" y="2438391"/>
                  <a:pt x="1836131" y="2538573"/>
                </a:cubicBezTo>
                <a:lnTo>
                  <a:pt x="1836131" y="2605394"/>
                </a:lnTo>
                <a:cubicBezTo>
                  <a:pt x="1836131" y="2730655"/>
                  <a:pt x="1930664" y="2808607"/>
                  <a:pt x="2119897" y="2839218"/>
                </a:cubicBezTo>
                <a:lnTo>
                  <a:pt x="2203337" y="2839218"/>
                </a:lnTo>
                <a:cubicBezTo>
                  <a:pt x="2581636" y="2839218"/>
                  <a:pt x="2915499" y="2605394"/>
                  <a:pt x="3204861" y="2137779"/>
                </a:cubicBezTo>
                <a:cubicBezTo>
                  <a:pt x="3293864" y="1954079"/>
                  <a:pt x="3338400" y="1781510"/>
                  <a:pt x="3338400" y="1620040"/>
                </a:cubicBezTo>
                <a:cubicBezTo>
                  <a:pt x="3338400" y="1517109"/>
                  <a:pt x="3254959" y="1433590"/>
                  <a:pt x="3088010" y="1369518"/>
                </a:cubicBezTo>
                <a:lnTo>
                  <a:pt x="2987848" y="1369518"/>
                </a:lnTo>
                <a:cubicBezTo>
                  <a:pt x="2798682" y="1369485"/>
                  <a:pt x="2704116" y="1430740"/>
                  <a:pt x="2704116" y="1553185"/>
                </a:cubicBezTo>
                <a:close/>
                <a:moveTo>
                  <a:pt x="2220059" y="6697184"/>
                </a:moveTo>
                <a:lnTo>
                  <a:pt x="3605510" y="6697184"/>
                </a:lnTo>
                <a:cubicBezTo>
                  <a:pt x="3627761" y="6699968"/>
                  <a:pt x="3638920" y="6711133"/>
                  <a:pt x="3638920" y="6730578"/>
                </a:cubicBezTo>
                <a:lnTo>
                  <a:pt x="3638920" y="7265015"/>
                </a:lnTo>
                <a:cubicBezTo>
                  <a:pt x="3633290" y="7298442"/>
                  <a:pt x="3588822" y="7315139"/>
                  <a:pt x="3505381" y="7315139"/>
                </a:cubicBezTo>
                <a:lnTo>
                  <a:pt x="3438596" y="7315139"/>
                </a:lnTo>
                <a:cubicBezTo>
                  <a:pt x="3416311" y="7315139"/>
                  <a:pt x="3405252" y="7303974"/>
                  <a:pt x="3405252" y="7281712"/>
                </a:cubicBezTo>
                <a:lnTo>
                  <a:pt x="3405252" y="7047888"/>
                </a:lnTo>
                <a:lnTo>
                  <a:pt x="3371843" y="7047888"/>
                </a:lnTo>
                <a:lnTo>
                  <a:pt x="3371843" y="7315106"/>
                </a:lnTo>
                <a:lnTo>
                  <a:pt x="3238304" y="7315106"/>
                </a:lnTo>
                <a:lnTo>
                  <a:pt x="3154863" y="7298409"/>
                </a:lnTo>
                <a:lnTo>
                  <a:pt x="3154863" y="6964370"/>
                </a:lnTo>
                <a:lnTo>
                  <a:pt x="2937851" y="6964370"/>
                </a:lnTo>
                <a:cubicBezTo>
                  <a:pt x="2915566" y="6967152"/>
                  <a:pt x="2904508" y="6978351"/>
                  <a:pt x="2904508" y="6997763"/>
                </a:cubicBezTo>
                <a:lnTo>
                  <a:pt x="2904508" y="7331803"/>
                </a:lnTo>
                <a:lnTo>
                  <a:pt x="2787624" y="7331803"/>
                </a:lnTo>
                <a:cubicBezTo>
                  <a:pt x="2765339" y="7331803"/>
                  <a:pt x="2754281" y="7320605"/>
                  <a:pt x="2754281" y="7298375"/>
                </a:cubicBezTo>
                <a:lnTo>
                  <a:pt x="2754281" y="7047854"/>
                </a:lnTo>
                <a:lnTo>
                  <a:pt x="2737593" y="7047854"/>
                </a:lnTo>
                <a:lnTo>
                  <a:pt x="2737593" y="7315072"/>
                </a:lnTo>
                <a:lnTo>
                  <a:pt x="2704183" y="7331769"/>
                </a:lnTo>
                <a:lnTo>
                  <a:pt x="2587333" y="7331769"/>
                </a:lnTo>
                <a:lnTo>
                  <a:pt x="2570645" y="7248251"/>
                </a:lnTo>
                <a:lnTo>
                  <a:pt x="2570645" y="7081248"/>
                </a:lnTo>
                <a:lnTo>
                  <a:pt x="2370353" y="7081248"/>
                </a:lnTo>
                <a:lnTo>
                  <a:pt x="2370353" y="7231554"/>
                </a:lnTo>
                <a:cubicBezTo>
                  <a:pt x="2370353" y="7298375"/>
                  <a:pt x="2336944" y="7331803"/>
                  <a:pt x="2270157" y="7331803"/>
                </a:cubicBezTo>
                <a:lnTo>
                  <a:pt x="2169995" y="7331803"/>
                </a:lnTo>
                <a:cubicBezTo>
                  <a:pt x="2147710" y="7331803"/>
                  <a:pt x="2136585" y="7320605"/>
                  <a:pt x="2136585" y="7298375"/>
                </a:cubicBezTo>
                <a:lnTo>
                  <a:pt x="2136585" y="6713848"/>
                </a:lnTo>
                <a:lnTo>
                  <a:pt x="2220059" y="6697184"/>
                </a:lnTo>
                <a:close/>
                <a:moveTo>
                  <a:pt x="2136552" y="7398624"/>
                </a:moveTo>
                <a:lnTo>
                  <a:pt x="2270090" y="7398624"/>
                </a:lnTo>
                <a:cubicBezTo>
                  <a:pt x="2336876" y="7398624"/>
                  <a:pt x="2370286" y="7432052"/>
                  <a:pt x="2370286" y="7498839"/>
                </a:cubicBezTo>
                <a:lnTo>
                  <a:pt x="2370286" y="7649146"/>
                </a:lnTo>
                <a:lnTo>
                  <a:pt x="2570577" y="7649146"/>
                </a:lnTo>
                <a:lnTo>
                  <a:pt x="2570577" y="7432052"/>
                </a:lnTo>
                <a:cubicBezTo>
                  <a:pt x="2573325" y="7409722"/>
                  <a:pt x="2584451" y="7398624"/>
                  <a:pt x="2603987" y="7398624"/>
                </a:cubicBezTo>
                <a:lnTo>
                  <a:pt x="2704150" y="7398624"/>
                </a:lnTo>
                <a:cubicBezTo>
                  <a:pt x="2726400" y="7401373"/>
                  <a:pt x="2737559" y="7412505"/>
                  <a:pt x="2737559" y="7432052"/>
                </a:cubicBezTo>
                <a:lnTo>
                  <a:pt x="2737559" y="7682573"/>
                </a:lnTo>
                <a:lnTo>
                  <a:pt x="2754247" y="7682573"/>
                </a:lnTo>
                <a:lnTo>
                  <a:pt x="2754247" y="7415354"/>
                </a:lnTo>
                <a:lnTo>
                  <a:pt x="2787590" y="7398657"/>
                </a:lnTo>
                <a:lnTo>
                  <a:pt x="2904474" y="7398657"/>
                </a:lnTo>
                <a:lnTo>
                  <a:pt x="2904474" y="7766091"/>
                </a:lnTo>
                <a:lnTo>
                  <a:pt x="3154863" y="7766091"/>
                </a:lnTo>
                <a:lnTo>
                  <a:pt x="3154863" y="7432085"/>
                </a:lnTo>
                <a:lnTo>
                  <a:pt x="3371843" y="7432085"/>
                </a:lnTo>
                <a:lnTo>
                  <a:pt x="3371843" y="7682606"/>
                </a:lnTo>
                <a:lnTo>
                  <a:pt x="3405252" y="7682606"/>
                </a:lnTo>
                <a:lnTo>
                  <a:pt x="3405252" y="7432085"/>
                </a:lnTo>
                <a:lnTo>
                  <a:pt x="3605544" y="7432085"/>
                </a:lnTo>
                <a:cubicBezTo>
                  <a:pt x="3627795" y="7434834"/>
                  <a:pt x="3638953" y="7445966"/>
                  <a:pt x="3638953" y="7465513"/>
                </a:cubicBezTo>
                <a:lnTo>
                  <a:pt x="3638953" y="8033342"/>
                </a:lnTo>
                <a:lnTo>
                  <a:pt x="2136619" y="8033342"/>
                </a:lnTo>
                <a:lnTo>
                  <a:pt x="2136619" y="7398624"/>
                </a:lnTo>
                <a:close/>
                <a:moveTo>
                  <a:pt x="2153273" y="868442"/>
                </a:moveTo>
                <a:cubicBezTo>
                  <a:pt x="2189397" y="1002051"/>
                  <a:pt x="2267343" y="1068873"/>
                  <a:pt x="2387008" y="1068873"/>
                </a:cubicBezTo>
                <a:lnTo>
                  <a:pt x="2420350" y="1068873"/>
                </a:lnTo>
                <a:cubicBezTo>
                  <a:pt x="2478759" y="1068873"/>
                  <a:pt x="2662396" y="1018748"/>
                  <a:pt x="2971193" y="918567"/>
                </a:cubicBezTo>
                <a:lnTo>
                  <a:pt x="3054634" y="918567"/>
                </a:lnTo>
                <a:cubicBezTo>
                  <a:pt x="3177047" y="943612"/>
                  <a:pt x="3238271" y="988171"/>
                  <a:pt x="3238271" y="1052176"/>
                </a:cubicBezTo>
                <a:cubicBezTo>
                  <a:pt x="3224330" y="1130128"/>
                  <a:pt x="3202079" y="1169088"/>
                  <a:pt x="3171484" y="1169088"/>
                </a:cubicBezTo>
                <a:lnTo>
                  <a:pt x="3154830" y="1169088"/>
                </a:lnTo>
                <a:cubicBezTo>
                  <a:pt x="3154830" y="1080038"/>
                  <a:pt x="3126983" y="1035479"/>
                  <a:pt x="3071356" y="1035479"/>
                </a:cubicBezTo>
                <a:cubicBezTo>
                  <a:pt x="2971193" y="1057808"/>
                  <a:pt x="2921129" y="1107899"/>
                  <a:pt x="2921129" y="1185785"/>
                </a:cubicBezTo>
                <a:cubicBezTo>
                  <a:pt x="2937817" y="1286000"/>
                  <a:pt x="2987915" y="1336091"/>
                  <a:pt x="3071356" y="1336091"/>
                </a:cubicBezTo>
                <a:cubicBezTo>
                  <a:pt x="3271680" y="1299948"/>
                  <a:pt x="3371843" y="1199733"/>
                  <a:pt x="3371843" y="1035445"/>
                </a:cubicBezTo>
                <a:lnTo>
                  <a:pt x="3371843" y="1018748"/>
                </a:lnTo>
                <a:cubicBezTo>
                  <a:pt x="3327307" y="829516"/>
                  <a:pt x="3232674" y="734833"/>
                  <a:pt x="3088077" y="734833"/>
                </a:cubicBezTo>
                <a:cubicBezTo>
                  <a:pt x="3068574" y="723735"/>
                  <a:pt x="3040727" y="718136"/>
                  <a:pt x="3004637" y="718136"/>
                </a:cubicBezTo>
                <a:cubicBezTo>
                  <a:pt x="2946228" y="718136"/>
                  <a:pt x="2768121" y="796089"/>
                  <a:pt x="2470482" y="951961"/>
                </a:cubicBezTo>
                <a:lnTo>
                  <a:pt x="2387041" y="968657"/>
                </a:lnTo>
                <a:cubicBezTo>
                  <a:pt x="2314659" y="968657"/>
                  <a:pt x="2270157" y="918567"/>
                  <a:pt x="2253503" y="818351"/>
                </a:cubicBezTo>
                <a:cubicBezTo>
                  <a:pt x="2264561" y="773860"/>
                  <a:pt x="2297971" y="751530"/>
                  <a:pt x="2353665" y="751530"/>
                </a:cubicBezTo>
                <a:lnTo>
                  <a:pt x="2370353" y="751530"/>
                </a:lnTo>
                <a:lnTo>
                  <a:pt x="2370353" y="768227"/>
                </a:lnTo>
                <a:lnTo>
                  <a:pt x="2336944" y="818351"/>
                </a:lnTo>
                <a:lnTo>
                  <a:pt x="2336944" y="851745"/>
                </a:lnTo>
                <a:cubicBezTo>
                  <a:pt x="2336944" y="876791"/>
                  <a:pt x="2364723" y="893488"/>
                  <a:pt x="2420384" y="901836"/>
                </a:cubicBezTo>
                <a:cubicBezTo>
                  <a:pt x="2464852" y="885139"/>
                  <a:pt x="2487170" y="868442"/>
                  <a:pt x="2487170" y="851745"/>
                </a:cubicBezTo>
                <a:lnTo>
                  <a:pt x="2487170" y="784924"/>
                </a:lnTo>
                <a:cubicBezTo>
                  <a:pt x="2487170" y="748781"/>
                  <a:pt x="2431476" y="720919"/>
                  <a:pt x="2320221" y="701406"/>
                </a:cubicBezTo>
                <a:cubicBezTo>
                  <a:pt x="2208900" y="726485"/>
                  <a:pt x="2153273" y="782208"/>
                  <a:pt x="2153273" y="868442"/>
                </a:cubicBezTo>
                <a:close/>
              </a:path>
            </a:pathLst>
          </a:custGeom>
          <a:solidFill>
            <a:srgbClr val="D01F34"/>
          </a:solidFill>
          <a:ln w="3349" cap="flat">
            <a:noFill/>
            <a:prstDash val="solid"/>
            <a:miter/>
          </a:ln>
        </p:spPr>
        <p:txBody>
          <a:bodyPr rtlCol="0" anchor="ctr"/>
          <a:lstStyle/>
          <a:p>
            <a:endParaRPr lang="en-GB"/>
          </a:p>
        </p:txBody>
      </p:sp>
      <p:sp>
        <p:nvSpPr>
          <p:cNvPr id="17" name="Text Placeholder 7">
            <a:extLst>
              <a:ext uri="{FF2B5EF4-FFF2-40B4-BE49-F238E27FC236}">
                <a16:creationId xmlns:a16="http://schemas.microsoft.com/office/drawing/2014/main" id="{4028A881-81C8-AF9C-352C-98594DDF522A}"/>
              </a:ext>
            </a:extLst>
          </p:cNvPr>
          <p:cNvSpPr>
            <a:spLocks noGrp="1"/>
          </p:cNvSpPr>
          <p:nvPr>
            <p:ph type="body" sz="quarter" idx="33"/>
          </p:nvPr>
        </p:nvSpPr>
        <p:spPr>
          <a:xfrm>
            <a:off x="307749" y="1349282"/>
            <a:ext cx="6833346" cy="601503"/>
          </a:xfrm>
        </p:spPr>
        <p:txBody>
          <a:bodyPr/>
          <a:lstStyle/>
          <a:p>
            <a:r>
              <a:rPr lang="en-US" sz="1800" cap="all">
                <a:solidFill>
                  <a:srgbClr val="E96751"/>
                </a:solidFill>
              </a:rPr>
              <a:t>Bætt þátttaka ferðamanna og efnahagslegur vöxtur</a:t>
            </a:r>
            <a:endParaRPr lang="en-IE" sz="1800" cap="all">
              <a:solidFill>
                <a:srgbClr val="E96751"/>
              </a:solidFill>
            </a:endParaRPr>
          </a:p>
        </p:txBody>
      </p:sp>
      <p:sp>
        <p:nvSpPr>
          <p:cNvPr id="18" name="Text Placeholder 8">
            <a:extLst>
              <a:ext uri="{FF2B5EF4-FFF2-40B4-BE49-F238E27FC236}">
                <a16:creationId xmlns:a16="http://schemas.microsoft.com/office/drawing/2014/main" id="{A6ABDCAB-CCE0-A555-686D-EA1018BE4F63}"/>
              </a:ext>
            </a:extLst>
          </p:cNvPr>
          <p:cNvSpPr>
            <a:spLocks noGrp="1"/>
          </p:cNvSpPr>
          <p:nvPr>
            <p:ph type="body" sz="quarter" idx="38"/>
          </p:nvPr>
        </p:nvSpPr>
        <p:spPr>
          <a:xfrm>
            <a:off x="1268958" y="686870"/>
            <a:ext cx="6506617" cy="381311"/>
          </a:xfrm>
        </p:spPr>
        <p:txBody>
          <a:bodyPr/>
          <a:lstStyle/>
          <a:p>
            <a:r>
              <a:rPr lang="en-US" cap="all"/>
              <a:t>Niðurstaða</a:t>
            </a:r>
          </a:p>
        </p:txBody>
      </p:sp>
      <p:cxnSp>
        <p:nvCxnSpPr>
          <p:cNvPr id="19" name="Straight Connector 18">
            <a:extLst>
              <a:ext uri="{FF2B5EF4-FFF2-40B4-BE49-F238E27FC236}">
                <a16:creationId xmlns:a16="http://schemas.microsoft.com/office/drawing/2014/main" id="{31E176F5-B565-99E4-079A-A3B6D1F98A86}"/>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sp>
        <p:nvSpPr>
          <p:cNvPr id="31" name="Freeform 301">
            <a:extLst>
              <a:ext uri="{FF2B5EF4-FFF2-40B4-BE49-F238E27FC236}">
                <a16:creationId xmlns:a16="http://schemas.microsoft.com/office/drawing/2014/main" id="{82458C7D-3584-79B9-0A9D-6B05854EE779}"/>
              </a:ext>
            </a:extLst>
          </p:cNvPr>
          <p:cNvSpPr/>
          <p:nvPr/>
        </p:nvSpPr>
        <p:spPr>
          <a:xfrm>
            <a:off x="209449" y="212083"/>
            <a:ext cx="891128" cy="870479"/>
          </a:xfrm>
          <a:custGeom>
            <a:avLst/>
            <a:gdLst>
              <a:gd name="connsiteX0" fmla="*/ 0 w 1179063"/>
              <a:gd name="connsiteY0" fmla="*/ 660376 h 1178767"/>
              <a:gd name="connsiteX1" fmla="*/ 0 w 1179063"/>
              <a:gd name="connsiteY1" fmla="*/ 572951 h 1178767"/>
              <a:gd name="connsiteX2" fmla="*/ 2155 w 1179063"/>
              <a:gd name="connsiteY2" fmla="*/ 564024 h 1178767"/>
              <a:gd name="connsiteX3" fmla="*/ 14779 w 1179063"/>
              <a:gd name="connsiteY3" fmla="*/ 486757 h 1178767"/>
              <a:gd name="connsiteX4" fmla="*/ 724808 w 1179063"/>
              <a:gd name="connsiteY4" fmla="*/ 78570 h 1178767"/>
              <a:gd name="connsiteX5" fmla="*/ 832575 w 1179063"/>
              <a:gd name="connsiteY5" fmla="*/ 119820 h 1178767"/>
              <a:gd name="connsiteX6" fmla="*/ 838425 w 1179063"/>
              <a:gd name="connsiteY6" fmla="*/ 112124 h 1178767"/>
              <a:gd name="connsiteX7" fmla="*/ 943728 w 1179063"/>
              <a:gd name="connsiteY7" fmla="*/ 7153 h 1178767"/>
              <a:gd name="connsiteX8" fmla="*/ 962819 w 1179063"/>
              <a:gd name="connsiteY8" fmla="*/ 73 h 1178767"/>
              <a:gd name="connsiteX9" fmla="*/ 975135 w 1179063"/>
              <a:gd name="connsiteY9" fmla="*/ 17311 h 1178767"/>
              <a:gd name="connsiteX10" fmla="*/ 980061 w 1179063"/>
              <a:gd name="connsiteY10" fmla="*/ 51481 h 1178767"/>
              <a:gd name="connsiteX11" fmla="*/ 989914 w 1179063"/>
              <a:gd name="connsiteY11" fmla="*/ 116741 h 1178767"/>
              <a:gd name="connsiteX12" fmla="*/ 992993 w 1179063"/>
              <a:gd name="connsiteY12" fmla="*/ 118281 h 1178767"/>
              <a:gd name="connsiteX13" fmla="*/ 1012391 w 1179063"/>
              <a:gd name="connsiteY13" fmla="*/ 97348 h 1178767"/>
              <a:gd name="connsiteX14" fmla="*/ 1041026 w 1179063"/>
              <a:gd name="connsiteY14" fmla="*/ 97040 h 1178767"/>
              <a:gd name="connsiteX15" fmla="*/ 1082594 w 1179063"/>
              <a:gd name="connsiteY15" fmla="*/ 138598 h 1178767"/>
              <a:gd name="connsiteX16" fmla="*/ 1082286 w 1179063"/>
              <a:gd name="connsiteY16" fmla="*/ 167226 h 1178767"/>
              <a:gd name="connsiteX17" fmla="*/ 1060424 w 1179063"/>
              <a:gd name="connsiteY17" fmla="*/ 189082 h 1178767"/>
              <a:gd name="connsiteX18" fmla="*/ 1097065 w 1179063"/>
              <a:gd name="connsiteY18" fmla="*/ 194623 h 1178767"/>
              <a:gd name="connsiteX19" fmla="*/ 1162957 w 1179063"/>
              <a:gd name="connsiteY19" fmla="*/ 204782 h 1178767"/>
              <a:gd name="connsiteX20" fmla="*/ 1178660 w 1179063"/>
              <a:gd name="connsiteY20" fmla="*/ 216787 h 1178767"/>
              <a:gd name="connsiteX21" fmla="*/ 1172502 w 1179063"/>
              <a:gd name="connsiteY21" fmla="*/ 234950 h 1178767"/>
              <a:gd name="connsiteX22" fmla="*/ 1164496 w 1179063"/>
              <a:gd name="connsiteY22" fmla="*/ 243261 h 1178767"/>
              <a:gd name="connsiteX23" fmla="*/ 1057653 w 1179063"/>
              <a:gd name="connsiteY23" fmla="*/ 349772 h 1178767"/>
              <a:gd name="connsiteX24" fmla="*/ 1062888 w 1179063"/>
              <a:gd name="connsiteY24" fmla="*/ 360853 h 1178767"/>
              <a:gd name="connsiteX25" fmla="*/ 1107842 w 1179063"/>
              <a:gd name="connsiteY25" fmla="*/ 749955 h 1178767"/>
              <a:gd name="connsiteX26" fmla="*/ 676159 w 1179063"/>
              <a:gd name="connsiteY26" fmla="*/ 1167378 h 1178767"/>
              <a:gd name="connsiteX27" fmla="*/ 605957 w 1179063"/>
              <a:gd name="connsiteY27" fmla="*/ 1178767 h 1178767"/>
              <a:gd name="connsiteX28" fmla="*/ 518204 w 1179063"/>
              <a:gd name="connsiteY28" fmla="*/ 1178767 h 1178767"/>
              <a:gd name="connsiteX29" fmla="*/ 436609 w 1179063"/>
              <a:gd name="connsiteY29" fmla="*/ 1164915 h 1178767"/>
              <a:gd name="connsiteX30" fmla="*/ 8313 w 1179063"/>
              <a:gd name="connsiteY30" fmla="*/ 719172 h 1178767"/>
              <a:gd name="connsiteX31" fmla="*/ 0 w 1179063"/>
              <a:gd name="connsiteY31" fmla="*/ 660376 h 1178767"/>
              <a:gd name="connsiteX32" fmla="*/ 824877 w 1179063"/>
              <a:gd name="connsiteY32" fmla="*/ 283279 h 1178767"/>
              <a:gd name="connsiteX33" fmla="*/ 824261 w 1179063"/>
              <a:gd name="connsiteY33" fmla="*/ 274352 h 1178767"/>
              <a:gd name="connsiteX34" fmla="*/ 807019 w 1179063"/>
              <a:gd name="connsiteY34" fmla="*/ 157068 h 1178767"/>
              <a:gd name="connsiteX35" fmla="*/ 795934 w 1179063"/>
              <a:gd name="connsiteY35" fmla="*/ 140752 h 1178767"/>
              <a:gd name="connsiteX36" fmla="*/ 453852 w 1179063"/>
              <a:gd name="connsiteY36" fmla="*/ 97964 h 1178767"/>
              <a:gd name="connsiteX37" fmla="*/ 47417 w 1179063"/>
              <a:gd name="connsiteY37" fmla="*/ 742567 h 1178767"/>
              <a:gd name="connsiteX38" fmla="*/ 626894 w 1179063"/>
              <a:gd name="connsiteY38" fmla="*/ 1142443 h 1178767"/>
              <a:gd name="connsiteX39" fmla="*/ 969285 w 1179063"/>
              <a:gd name="connsiteY39" fmla="*/ 956204 h 1178767"/>
              <a:gd name="connsiteX40" fmla="*/ 1087828 w 1179063"/>
              <a:gd name="connsiteY40" fmla="*/ 543707 h 1178767"/>
              <a:gd name="connsiteX41" fmla="*/ 1037639 w 1179063"/>
              <a:gd name="connsiteY41" fmla="*/ 381786 h 1178767"/>
              <a:gd name="connsiteX42" fmla="*/ 1027786 w 1179063"/>
              <a:gd name="connsiteY42" fmla="*/ 373167 h 1178767"/>
              <a:gd name="connsiteX43" fmla="*/ 951426 w 1179063"/>
              <a:gd name="connsiteY43" fmla="*/ 361777 h 1178767"/>
              <a:gd name="connsiteX44" fmla="*/ 896311 w 1179063"/>
              <a:gd name="connsiteY44" fmla="*/ 353773 h 1178767"/>
              <a:gd name="connsiteX45" fmla="*/ 827648 w 1179063"/>
              <a:gd name="connsiteY45" fmla="*/ 948816 h 1178767"/>
              <a:gd name="connsiteX46" fmla="*/ 270648 w 1179063"/>
              <a:gd name="connsiteY46" fmla="*/ 926652 h 1178767"/>
              <a:gd name="connsiteX47" fmla="*/ 216149 w 1179063"/>
              <a:gd name="connsiteY47" fmla="*/ 370704 h 1178767"/>
              <a:gd name="connsiteX48" fmla="*/ 461549 w 1179063"/>
              <a:gd name="connsiteY48" fmla="*/ 204782 h 1178767"/>
              <a:gd name="connsiteX49" fmla="*/ 824877 w 1179063"/>
              <a:gd name="connsiteY49" fmla="*/ 283279 h 1178767"/>
              <a:gd name="connsiteX50" fmla="*/ 799937 w 1179063"/>
              <a:gd name="connsiteY50" fmla="*/ 306367 h 1178767"/>
              <a:gd name="connsiteX51" fmla="*/ 281733 w 1179063"/>
              <a:gd name="connsiteY51" fmla="*/ 342383 h 1178767"/>
              <a:gd name="connsiteX52" fmla="*/ 281733 w 1179063"/>
              <a:gd name="connsiteY52" fmla="*/ 891866 h 1178767"/>
              <a:gd name="connsiteX53" fmla="*/ 825801 w 1179063"/>
              <a:gd name="connsiteY53" fmla="*/ 907874 h 1178767"/>
              <a:gd name="connsiteX54" fmla="*/ 872910 w 1179063"/>
              <a:gd name="connsiteY54" fmla="*/ 379016 h 1178767"/>
              <a:gd name="connsiteX55" fmla="*/ 798397 w 1179063"/>
              <a:gd name="connsiteY55" fmla="*/ 453819 h 1178767"/>
              <a:gd name="connsiteX56" fmla="*/ 729119 w 1179063"/>
              <a:gd name="connsiteY56" fmla="*/ 849078 h 1178767"/>
              <a:gd name="connsiteX57" fmla="*/ 359017 w 1179063"/>
              <a:gd name="connsiteY57" fmla="*/ 817063 h 1178767"/>
              <a:gd name="connsiteX58" fmla="*/ 331921 w 1179063"/>
              <a:gd name="connsiteY58" fmla="*/ 447663 h 1178767"/>
              <a:gd name="connsiteX59" fmla="*/ 725424 w 1179063"/>
              <a:gd name="connsiteY59" fmla="*/ 381171 h 1178767"/>
              <a:gd name="connsiteX60" fmla="*/ 799937 w 1179063"/>
              <a:gd name="connsiteY60" fmla="*/ 306367 h 1178767"/>
              <a:gd name="connsiteX61" fmla="*/ 702947 w 1179063"/>
              <a:gd name="connsiteY61" fmla="*/ 406413 h 1178767"/>
              <a:gd name="connsiteX62" fmla="*/ 367638 w 1179063"/>
              <a:gd name="connsiteY62" fmla="*/ 454435 h 1178767"/>
              <a:gd name="connsiteX63" fmla="*/ 390423 w 1179063"/>
              <a:gd name="connsiteY63" fmla="*/ 803210 h 1178767"/>
              <a:gd name="connsiteX64" fmla="*/ 736508 w 1179063"/>
              <a:gd name="connsiteY64" fmla="*/ 800748 h 1178767"/>
              <a:gd name="connsiteX65" fmla="*/ 772225 w 1179063"/>
              <a:gd name="connsiteY65" fmla="*/ 476907 h 1178767"/>
              <a:gd name="connsiteX66" fmla="*/ 699252 w 1179063"/>
              <a:gd name="connsiteY66" fmla="*/ 550479 h 1178767"/>
              <a:gd name="connsiteX67" fmla="*/ 698944 w 1179063"/>
              <a:gd name="connsiteY67" fmla="*/ 561561 h 1178767"/>
              <a:gd name="connsiteX68" fmla="*/ 708181 w 1179063"/>
              <a:gd name="connsiteY68" fmla="*/ 638212 h 1178767"/>
              <a:gd name="connsiteX69" fmla="*/ 584711 w 1179063"/>
              <a:gd name="connsiteY69" fmla="*/ 763808 h 1178767"/>
              <a:gd name="connsiteX70" fmla="*/ 427988 w 1179063"/>
              <a:gd name="connsiteY70" fmla="*/ 681000 h 1178767"/>
              <a:gd name="connsiteX71" fmla="*/ 462165 w 1179063"/>
              <a:gd name="connsiteY71" fmla="*/ 508306 h 1178767"/>
              <a:gd name="connsiteX72" fmla="*/ 616733 w 1179063"/>
              <a:gd name="connsiteY72" fmla="*/ 479985 h 1178767"/>
              <a:gd name="connsiteX73" fmla="*/ 628742 w 1179063"/>
              <a:gd name="connsiteY73" fmla="*/ 479985 h 1178767"/>
              <a:gd name="connsiteX74" fmla="*/ 702947 w 1179063"/>
              <a:gd name="connsiteY74" fmla="*/ 406413 h 1178767"/>
              <a:gd name="connsiteX75" fmla="*/ 600415 w 1179063"/>
              <a:gd name="connsiteY75" fmla="*/ 509845 h 1178767"/>
              <a:gd name="connsiteX76" fmla="*/ 469555 w 1179063"/>
              <a:gd name="connsiteY76" fmla="*/ 548940 h 1178767"/>
              <a:gd name="connsiteX77" fmla="*/ 481563 w 1179063"/>
              <a:gd name="connsiteY77" fmla="*/ 698547 h 1178767"/>
              <a:gd name="connsiteX78" fmla="*/ 630281 w 1179063"/>
              <a:gd name="connsiteY78" fmla="*/ 709937 h 1178767"/>
              <a:gd name="connsiteX79" fmla="*/ 669693 w 1179063"/>
              <a:gd name="connsiteY79" fmla="*/ 579415 h 1178767"/>
              <a:gd name="connsiteX80" fmla="*/ 622276 w 1179063"/>
              <a:gd name="connsiteY80" fmla="*/ 626822 h 1178767"/>
              <a:gd name="connsiteX81" fmla="*/ 573935 w 1179063"/>
              <a:gd name="connsiteY81" fmla="*/ 640982 h 1178767"/>
              <a:gd name="connsiteX82" fmla="*/ 551150 w 1179063"/>
              <a:gd name="connsiteY82" fmla="*/ 558791 h 1178767"/>
              <a:gd name="connsiteX83" fmla="*/ 600415 w 1179063"/>
              <a:gd name="connsiteY83" fmla="*/ 509845 h 1178767"/>
              <a:gd name="connsiteX84" fmla="*/ 1026555 w 1179063"/>
              <a:gd name="connsiteY84" fmla="*/ 129363 h 1178767"/>
              <a:gd name="connsiteX85" fmla="*/ 1019165 w 1179063"/>
              <a:gd name="connsiteY85" fmla="*/ 136135 h 1178767"/>
              <a:gd name="connsiteX86" fmla="*/ 578553 w 1179063"/>
              <a:gd name="connsiteY86" fmla="*/ 576645 h 1178767"/>
              <a:gd name="connsiteX87" fmla="*/ 572395 w 1179063"/>
              <a:gd name="connsiteY87" fmla="*/ 583417 h 1178767"/>
              <a:gd name="connsiteX88" fmla="*/ 573935 w 1179063"/>
              <a:gd name="connsiteY88" fmla="*/ 604658 h 1178767"/>
              <a:gd name="connsiteX89" fmla="*/ 595796 w 1179063"/>
              <a:gd name="connsiteY89" fmla="*/ 607120 h 1178767"/>
              <a:gd name="connsiteX90" fmla="*/ 604417 w 1179063"/>
              <a:gd name="connsiteY90" fmla="*/ 599425 h 1178767"/>
              <a:gd name="connsiteX91" fmla="*/ 1042566 w 1179063"/>
              <a:gd name="connsiteY91" fmla="*/ 161377 h 1178767"/>
              <a:gd name="connsiteX92" fmla="*/ 1050571 w 1179063"/>
              <a:gd name="connsiteY92" fmla="*/ 152758 h 1178767"/>
              <a:gd name="connsiteX93" fmla="*/ 1026555 w 1179063"/>
              <a:gd name="connsiteY93" fmla="*/ 129363 h 1178767"/>
              <a:gd name="connsiteX94" fmla="*/ 924946 w 1179063"/>
              <a:gd name="connsiteY94" fmla="*/ 324221 h 1178767"/>
              <a:gd name="connsiteX95" fmla="*/ 929873 w 1179063"/>
              <a:gd name="connsiteY95" fmla="*/ 326068 h 1178767"/>
              <a:gd name="connsiteX96" fmla="*/ 1010544 w 1179063"/>
              <a:gd name="connsiteY96" fmla="*/ 338382 h 1178767"/>
              <a:gd name="connsiteX97" fmla="*/ 1031481 w 1179063"/>
              <a:gd name="connsiteY97" fmla="*/ 331302 h 1178767"/>
              <a:gd name="connsiteX98" fmla="*/ 1121082 w 1179063"/>
              <a:gd name="connsiteY98" fmla="*/ 241414 h 1178767"/>
              <a:gd name="connsiteX99" fmla="*/ 1129395 w 1179063"/>
              <a:gd name="connsiteY99" fmla="*/ 232179 h 1178767"/>
              <a:gd name="connsiteX100" fmla="*/ 1037947 w 1179063"/>
              <a:gd name="connsiteY100" fmla="*/ 218327 h 1178767"/>
              <a:gd name="connsiteX101" fmla="*/ 1028710 w 1179063"/>
              <a:gd name="connsiteY101" fmla="*/ 220789 h 1178767"/>
              <a:gd name="connsiteX102" fmla="*/ 924946 w 1179063"/>
              <a:gd name="connsiteY102" fmla="*/ 324221 h 1178767"/>
              <a:gd name="connsiteX103" fmla="*/ 947115 w 1179063"/>
              <a:gd name="connsiteY103" fmla="*/ 49942 h 1178767"/>
              <a:gd name="connsiteX104" fmla="*/ 937262 w 1179063"/>
              <a:gd name="connsiteY104" fmla="*/ 59177 h 1178767"/>
              <a:gd name="connsiteX105" fmla="*/ 861826 w 1179063"/>
              <a:gd name="connsiteY105" fmla="*/ 133672 h 1178767"/>
              <a:gd name="connsiteX106" fmla="*/ 843351 w 1179063"/>
              <a:gd name="connsiteY106" fmla="*/ 188159 h 1178767"/>
              <a:gd name="connsiteX107" fmla="*/ 853820 w 1179063"/>
              <a:gd name="connsiteY107" fmla="*/ 253420 h 1178767"/>
              <a:gd name="connsiteX108" fmla="*/ 857207 w 1179063"/>
              <a:gd name="connsiteY108" fmla="*/ 252188 h 1178767"/>
              <a:gd name="connsiteX109" fmla="*/ 957276 w 1179063"/>
              <a:gd name="connsiteY109" fmla="*/ 151834 h 1178767"/>
              <a:gd name="connsiteX110" fmla="*/ 960663 w 1179063"/>
              <a:gd name="connsiteY110" fmla="*/ 141984 h 1178767"/>
              <a:gd name="connsiteX111" fmla="*/ 947115 w 1179063"/>
              <a:gd name="connsiteY111" fmla="*/ 49942 h 117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79063" h="1178767">
                <a:moveTo>
                  <a:pt x="0" y="660376"/>
                </a:moveTo>
                <a:cubicBezTo>
                  <a:pt x="0" y="631131"/>
                  <a:pt x="0" y="601887"/>
                  <a:pt x="0" y="572951"/>
                </a:cubicBezTo>
                <a:cubicBezTo>
                  <a:pt x="616" y="569873"/>
                  <a:pt x="1540" y="567102"/>
                  <a:pt x="2155" y="564024"/>
                </a:cubicBezTo>
                <a:cubicBezTo>
                  <a:pt x="6466" y="538166"/>
                  <a:pt x="8929" y="512308"/>
                  <a:pt x="14779" y="486757"/>
                </a:cubicBezTo>
                <a:cubicBezTo>
                  <a:pt x="89292" y="172151"/>
                  <a:pt x="415056" y="-15319"/>
                  <a:pt x="724808" y="78570"/>
                </a:cubicBezTo>
                <a:cubicBezTo>
                  <a:pt x="760525" y="89344"/>
                  <a:pt x="794703" y="105352"/>
                  <a:pt x="832575" y="119820"/>
                </a:cubicBezTo>
                <a:cubicBezTo>
                  <a:pt x="833191" y="118896"/>
                  <a:pt x="835346" y="115202"/>
                  <a:pt x="838425" y="112124"/>
                </a:cubicBezTo>
                <a:cubicBezTo>
                  <a:pt x="873526" y="77031"/>
                  <a:pt x="908319" y="41630"/>
                  <a:pt x="943728" y="7153"/>
                </a:cubicBezTo>
                <a:cubicBezTo>
                  <a:pt x="948347" y="2843"/>
                  <a:pt x="956353" y="-543"/>
                  <a:pt x="962819" y="73"/>
                </a:cubicBezTo>
                <a:cubicBezTo>
                  <a:pt x="971440" y="688"/>
                  <a:pt x="974211" y="9000"/>
                  <a:pt x="975135" y="17311"/>
                </a:cubicBezTo>
                <a:cubicBezTo>
                  <a:pt x="976674" y="28701"/>
                  <a:pt x="978214" y="40091"/>
                  <a:pt x="980061" y="51481"/>
                </a:cubicBezTo>
                <a:cubicBezTo>
                  <a:pt x="983448" y="73337"/>
                  <a:pt x="986835" y="94885"/>
                  <a:pt x="989914" y="116741"/>
                </a:cubicBezTo>
                <a:cubicBezTo>
                  <a:pt x="990838" y="117357"/>
                  <a:pt x="991762" y="117665"/>
                  <a:pt x="992993" y="118281"/>
                </a:cubicBezTo>
                <a:cubicBezTo>
                  <a:pt x="999459" y="111200"/>
                  <a:pt x="1005617" y="104120"/>
                  <a:pt x="1012391" y="97348"/>
                </a:cubicBezTo>
                <a:cubicBezTo>
                  <a:pt x="1022860" y="86882"/>
                  <a:pt x="1030558" y="86882"/>
                  <a:pt x="1041026" y="97040"/>
                </a:cubicBezTo>
                <a:cubicBezTo>
                  <a:pt x="1054882" y="110893"/>
                  <a:pt x="1068738" y="124745"/>
                  <a:pt x="1082594" y="138598"/>
                </a:cubicBezTo>
                <a:cubicBezTo>
                  <a:pt x="1092754" y="149064"/>
                  <a:pt x="1092754" y="156452"/>
                  <a:pt x="1082286" y="167226"/>
                </a:cubicBezTo>
                <a:cubicBezTo>
                  <a:pt x="1075512" y="174306"/>
                  <a:pt x="1068738" y="181079"/>
                  <a:pt x="1060424" y="189082"/>
                </a:cubicBezTo>
                <a:cubicBezTo>
                  <a:pt x="1074588" y="191237"/>
                  <a:pt x="1085673" y="193084"/>
                  <a:pt x="1097065" y="194623"/>
                </a:cubicBezTo>
                <a:cubicBezTo>
                  <a:pt x="1119234" y="198009"/>
                  <a:pt x="1141403" y="200472"/>
                  <a:pt x="1162957" y="204782"/>
                </a:cubicBezTo>
                <a:cubicBezTo>
                  <a:pt x="1169115" y="206013"/>
                  <a:pt x="1176812" y="211554"/>
                  <a:pt x="1178660" y="216787"/>
                </a:cubicBezTo>
                <a:cubicBezTo>
                  <a:pt x="1180507" y="221405"/>
                  <a:pt x="1175581" y="229101"/>
                  <a:pt x="1172502" y="234950"/>
                </a:cubicBezTo>
                <a:cubicBezTo>
                  <a:pt x="1170962" y="238336"/>
                  <a:pt x="1167267" y="240491"/>
                  <a:pt x="1164496" y="243261"/>
                </a:cubicBezTo>
                <a:cubicBezTo>
                  <a:pt x="1128779" y="278662"/>
                  <a:pt x="1093370" y="314371"/>
                  <a:pt x="1057653" y="349772"/>
                </a:cubicBezTo>
                <a:cubicBezTo>
                  <a:pt x="1059501" y="353773"/>
                  <a:pt x="1061040" y="357467"/>
                  <a:pt x="1062888" y="360853"/>
                </a:cubicBezTo>
                <a:cubicBezTo>
                  <a:pt x="1125392" y="485218"/>
                  <a:pt x="1143867" y="615740"/>
                  <a:pt x="1107842" y="749955"/>
                </a:cubicBezTo>
                <a:cubicBezTo>
                  <a:pt x="1048108" y="974366"/>
                  <a:pt x="902161" y="1113199"/>
                  <a:pt x="676159" y="1167378"/>
                </a:cubicBezTo>
                <a:cubicBezTo>
                  <a:pt x="653066" y="1172919"/>
                  <a:pt x="629358" y="1175073"/>
                  <a:pt x="605957" y="1178767"/>
                </a:cubicBezTo>
                <a:cubicBezTo>
                  <a:pt x="576706" y="1178767"/>
                  <a:pt x="547455" y="1178767"/>
                  <a:pt x="518204" y="1178767"/>
                </a:cubicBezTo>
                <a:cubicBezTo>
                  <a:pt x="491108" y="1174150"/>
                  <a:pt x="463705" y="1170764"/>
                  <a:pt x="436609" y="1164915"/>
                </a:cubicBezTo>
                <a:cubicBezTo>
                  <a:pt x="221076" y="1119048"/>
                  <a:pt x="46802" y="937426"/>
                  <a:pt x="8313" y="719172"/>
                </a:cubicBezTo>
                <a:cubicBezTo>
                  <a:pt x="5542" y="699778"/>
                  <a:pt x="3079" y="680077"/>
                  <a:pt x="0" y="660376"/>
                </a:cubicBezTo>
                <a:close/>
                <a:moveTo>
                  <a:pt x="824877" y="283279"/>
                </a:moveTo>
                <a:cubicBezTo>
                  <a:pt x="824569" y="279278"/>
                  <a:pt x="824569" y="276815"/>
                  <a:pt x="824261" y="274352"/>
                </a:cubicBezTo>
                <a:cubicBezTo>
                  <a:pt x="818411" y="235257"/>
                  <a:pt x="812253" y="196162"/>
                  <a:pt x="807019" y="157068"/>
                </a:cubicBezTo>
                <a:cubicBezTo>
                  <a:pt x="806095" y="148756"/>
                  <a:pt x="803632" y="144446"/>
                  <a:pt x="795934" y="140752"/>
                </a:cubicBezTo>
                <a:cubicBezTo>
                  <a:pt x="686628" y="88421"/>
                  <a:pt x="572703" y="73645"/>
                  <a:pt x="453852" y="97964"/>
                </a:cubicBezTo>
                <a:cubicBezTo>
                  <a:pt x="161958" y="157376"/>
                  <a:pt x="-24940" y="453511"/>
                  <a:pt x="47417" y="742567"/>
                </a:cubicBezTo>
                <a:cubicBezTo>
                  <a:pt x="113001" y="1004534"/>
                  <a:pt x="359941" y="1175381"/>
                  <a:pt x="626894" y="1142443"/>
                </a:cubicBezTo>
                <a:cubicBezTo>
                  <a:pt x="765144" y="1125204"/>
                  <a:pt x="880300" y="1063330"/>
                  <a:pt x="969285" y="956204"/>
                </a:cubicBezTo>
                <a:cubicBezTo>
                  <a:pt x="1068738" y="836456"/>
                  <a:pt x="1107226" y="697931"/>
                  <a:pt x="1087828" y="543707"/>
                </a:cubicBezTo>
                <a:cubicBezTo>
                  <a:pt x="1080746" y="487065"/>
                  <a:pt x="1063504" y="432887"/>
                  <a:pt x="1037639" y="381786"/>
                </a:cubicBezTo>
                <a:cubicBezTo>
                  <a:pt x="1035792" y="378092"/>
                  <a:pt x="1031481" y="373783"/>
                  <a:pt x="1027786" y="373167"/>
                </a:cubicBezTo>
                <a:cubicBezTo>
                  <a:pt x="1002538" y="368857"/>
                  <a:pt x="976982" y="365471"/>
                  <a:pt x="951426" y="361777"/>
                </a:cubicBezTo>
                <a:cubicBezTo>
                  <a:pt x="933568" y="359314"/>
                  <a:pt x="915709" y="356544"/>
                  <a:pt x="896311" y="353773"/>
                </a:cubicBezTo>
                <a:cubicBezTo>
                  <a:pt x="1047185" y="546169"/>
                  <a:pt x="999459" y="812445"/>
                  <a:pt x="827648" y="948816"/>
                </a:cubicBezTo>
                <a:cubicBezTo>
                  <a:pt x="661380" y="1080876"/>
                  <a:pt x="424293" y="1071641"/>
                  <a:pt x="270648" y="926652"/>
                </a:cubicBezTo>
                <a:cubicBezTo>
                  <a:pt x="115464" y="780123"/>
                  <a:pt x="92064" y="544938"/>
                  <a:pt x="216149" y="370704"/>
                </a:cubicBezTo>
                <a:cubicBezTo>
                  <a:pt x="277114" y="285126"/>
                  <a:pt x="359325" y="229101"/>
                  <a:pt x="461549" y="204782"/>
                </a:cubicBezTo>
                <a:cubicBezTo>
                  <a:pt x="594256" y="173691"/>
                  <a:pt x="714955" y="201704"/>
                  <a:pt x="824877" y="283279"/>
                </a:cubicBezTo>
                <a:close/>
                <a:moveTo>
                  <a:pt x="799937" y="306367"/>
                </a:moveTo>
                <a:cubicBezTo>
                  <a:pt x="661996" y="194316"/>
                  <a:pt x="432298" y="190006"/>
                  <a:pt x="281733" y="342383"/>
                </a:cubicBezTo>
                <a:cubicBezTo>
                  <a:pt x="132091" y="494145"/>
                  <a:pt x="132091" y="737642"/>
                  <a:pt x="281733" y="891866"/>
                </a:cubicBezTo>
                <a:cubicBezTo>
                  <a:pt x="427372" y="1041781"/>
                  <a:pt x="673080" y="1048246"/>
                  <a:pt x="825801" y="907874"/>
                </a:cubicBezTo>
                <a:cubicBezTo>
                  <a:pt x="985911" y="760114"/>
                  <a:pt x="990222" y="525237"/>
                  <a:pt x="872910" y="379016"/>
                </a:cubicBezTo>
                <a:cubicBezTo>
                  <a:pt x="848278" y="403950"/>
                  <a:pt x="823338" y="428885"/>
                  <a:pt x="798397" y="453819"/>
                </a:cubicBezTo>
                <a:cubicBezTo>
                  <a:pt x="896003" y="595731"/>
                  <a:pt x="841196" y="769964"/>
                  <a:pt x="729119" y="849078"/>
                </a:cubicBezTo>
                <a:cubicBezTo>
                  <a:pt x="614270" y="930038"/>
                  <a:pt x="457855" y="917109"/>
                  <a:pt x="359017" y="817063"/>
                </a:cubicBezTo>
                <a:cubicBezTo>
                  <a:pt x="260795" y="717325"/>
                  <a:pt x="249711" y="560638"/>
                  <a:pt x="331921" y="447663"/>
                </a:cubicBezTo>
                <a:cubicBezTo>
                  <a:pt x="414132" y="334380"/>
                  <a:pt x="586867" y="286050"/>
                  <a:pt x="725424" y="381171"/>
                </a:cubicBezTo>
                <a:cubicBezTo>
                  <a:pt x="750364" y="356236"/>
                  <a:pt x="774997" y="331302"/>
                  <a:pt x="799937" y="306367"/>
                </a:cubicBezTo>
                <a:close/>
                <a:moveTo>
                  <a:pt x="702947" y="406413"/>
                </a:moveTo>
                <a:cubicBezTo>
                  <a:pt x="599799" y="333456"/>
                  <a:pt x="448310" y="355620"/>
                  <a:pt x="367638" y="454435"/>
                </a:cubicBezTo>
                <a:cubicBezTo>
                  <a:pt x="281117" y="560022"/>
                  <a:pt x="290970" y="710860"/>
                  <a:pt x="390423" y="803210"/>
                </a:cubicBezTo>
                <a:cubicBezTo>
                  <a:pt x="487721" y="893406"/>
                  <a:pt x="639826" y="892790"/>
                  <a:pt x="736508" y="800748"/>
                </a:cubicBezTo>
                <a:cubicBezTo>
                  <a:pt x="835038" y="707166"/>
                  <a:pt x="835654" y="564639"/>
                  <a:pt x="772225" y="476907"/>
                </a:cubicBezTo>
                <a:cubicBezTo>
                  <a:pt x="747593" y="501533"/>
                  <a:pt x="723269" y="525852"/>
                  <a:pt x="699252" y="550479"/>
                </a:cubicBezTo>
                <a:cubicBezTo>
                  <a:pt x="697405" y="552326"/>
                  <a:pt x="697713" y="558175"/>
                  <a:pt x="698944" y="561561"/>
                </a:cubicBezTo>
                <a:cubicBezTo>
                  <a:pt x="708489" y="586496"/>
                  <a:pt x="712184" y="611738"/>
                  <a:pt x="708181" y="638212"/>
                </a:cubicBezTo>
                <a:cubicBezTo>
                  <a:pt x="698636" y="703164"/>
                  <a:pt x="649371" y="753341"/>
                  <a:pt x="584711" y="763808"/>
                </a:cubicBezTo>
                <a:cubicBezTo>
                  <a:pt x="520359" y="774274"/>
                  <a:pt x="456623" y="740412"/>
                  <a:pt x="427988" y="681000"/>
                </a:cubicBezTo>
                <a:cubicBezTo>
                  <a:pt x="399968" y="622512"/>
                  <a:pt x="413208" y="551710"/>
                  <a:pt x="462165" y="508306"/>
                </a:cubicBezTo>
                <a:cubicBezTo>
                  <a:pt x="507427" y="468287"/>
                  <a:pt x="559463" y="459360"/>
                  <a:pt x="616733" y="479985"/>
                </a:cubicBezTo>
                <a:cubicBezTo>
                  <a:pt x="620428" y="481216"/>
                  <a:pt x="626586" y="482140"/>
                  <a:pt x="628742" y="479985"/>
                </a:cubicBezTo>
                <a:cubicBezTo>
                  <a:pt x="653682" y="455974"/>
                  <a:pt x="678007" y="431347"/>
                  <a:pt x="702947" y="406413"/>
                </a:cubicBezTo>
                <a:close/>
                <a:moveTo>
                  <a:pt x="600415" y="509845"/>
                </a:moveTo>
                <a:cubicBezTo>
                  <a:pt x="559771" y="489220"/>
                  <a:pt x="499422" y="507690"/>
                  <a:pt x="469555" y="548940"/>
                </a:cubicBezTo>
                <a:cubicBezTo>
                  <a:pt x="435993" y="595115"/>
                  <a:pt x="441228" y="658221"/>
                  <a:pt x="481563" y="698547"/>
                </a:cubicBezTo>
                <a:cubicBezTo>
                  <a:pt x="521591" y="738258"/>
                  <a:pt x="584403" y="743183"/>
                  <a:pt x="630281" y="709937"/>
                </a:cubicBezTo>
                <a:cubicBezTo>
                  <a:pt x="671541" y="680077"/>
                  <a:pt x="690323" y="619742"/>
                  <a:pt x="669693" y="579415"/>
                </a:cubicBezTo>
                <a:cubicBezTo>
                  <a:pt x="653682" y="595423"/>
                  <a:pt x="637979" y="611122"/>
                  <a:pt x="622276" y="626822"/>
                </a:cubicBezTo>
                <a:cubicBezTo>
                  <a:pt x="608728" y="640366"/>
                  <a:pt x="592409" y="645600"/>
                  <a:pt x="573935" y="640982"/>
                </a:cubicBezTo>
                <a:cubicBezTo>
                  <a:pt x="536986" y="631747"/>
                  <a:pt x="524362" y="586803"/>
                  <a:pt x="551150" y="558791"/>
                </a:cubicBezTo>
                <a:cubicBezTo>
                  <a:pt x="566853" y="541860"/>
                  <a:pt x="583480" y="526160"/>
                  <a:pt x="600415" y="509845"/>
                </a:cubicBezTo>
                <a:close/>
                <a:moveTo>
                  <a:pt x="1026555" y="129363"/>
                </a:moveTo>
                <a:cubicBezTo>
                  <a:pt x="1024092" y="131517"/>
                  <a:pt x="1021628" y="133672"/>
                  <a:pt x="1019165" y="136135"/>
                </a:cubicBezTo>
                <a:cubicBezTo>
                  <a:pt x="872295" y="282972"/>
                  <a:pt x="725424" y="429808"/>
                  <a:pt x="578553" y="576645"/>
                </a:cubicBezTo>
                <a:cubicBezTo>
                  <a:pt x="576398" y="578800"/>
                  <a:pt x="573935" y="580955"/>
                  <a:pt x="572395" y="583417"/>
                </a:cubicBezTo>
                <a:cubicBezTo>
                  <a:pt x="567777" y="590805"/>
                  <a:pt x="567777" y="598193"/>
                  <a:pt x="573935" y="604658"/>
                </a:cubicBezTo>
                <a:cubicBezTo>
                  <a:pt x="580401" y="611430"/>
                  <a:pt x="588098" y="612046"/>
                  <a:pt x="595796" y="607120"/>
                </a:cubicBezTo>
                <a:cubicBezTo>
                  <a:pt x="598875" y="604966"/>
                  <a:pt x="601646" y="602195"/>
                  <a:pt x="604417" y="599425"/>
                </a:cubicBezTo>
                <a:cubicBezTo>
                  <a:pt x="750364" y="453511"/>
                  <a:pt x="896619" y="307290"/>
                  <a:pt x="1042566" y="161377"/>
                </a:cubicBezTo>
                <a:cubicBezTo>
                  <a:pt x="1045337" y="158607"/>
                  <a:pt x="1047800" y="155836"/>
                  <a:pt x="1050571" y="152758"/>
                </a:cubicBezTo>
                <a:cubicBezTo>
                  <a:pt x="1042258" y="144754"/>
                  <a:pt x="1034560" y="137366"/>
                  <a:pt x="1026555" y="129363"/>
                </a:cubicBezTo>
                <a:close/>
                <a:moveTo>
                  <a:pt x="924946" y="324221"/>
                </a:moveTo>
                <a:cubicBezTo>
                  <a:pt x="927409" y="325145"/>
                  <a:pt x="928641" y="326068"/>
                  <a:pt x="929873" y="326068"/>
                </a:cubicBezTo>
                <a:cubicBezTo>
                  <a:pt x="956968" y="330070"/>
                  <a:pt x="983756" y="333456"/>
                  <a:pt x="1010544" y="338382"/>
                </a:cubicBezTo>
                <a:cubicBezTo>
                  <a:pt x="1019781" y="339921"/>
                  <a:pt x="1025323" y="337458"/>
                  <a:pt x="1031481" y="331302"/>
                </a:cubicBezTo>
                <a:cubicBezTo>
                  <a:pt x="1061040" y="301134"/>
                  <a:pt x="1091215" y="271582"/>
                  <a:pt x="1121082" y="241414"/>
                </a:cubicBezTo>
                <a:cubicBezTo>
                  <a:pt x="1123545" y="238951"/>
                  <a:pt x="1126008" y="235873"/>
                  <a:pt x="1129395" y="232179"/>
                </a:cubicBezTo>
                <a:cubicBezTo>
                  <a:pt x="1097989" y="227254"/>
                  <a:pt x="1068122" y="222636"/>
                  <a:pt x="1037947" y="218327"/>
                </a:cubicBezTo>
                <a:cubicBezTo>
                  <a:pt x="1034868" y="218019"/>
                  <a:pt x="1030558" y="218634"/>
                  <a:pt x="1028710" y="220789"/>
                </a:cubicBezTo>
                <a:cubicBezTo>
                  <a:pt x="994225" y="254959"/>
                  <a:pt x="960047" y="289128"/>
                  <a:pt x="924946" y="324221"/>
                </a:cubicBezTo>
                <a:close/>
                <a:moveTo>
                  <a:pt x="947115" y="49942"/>
                </a:moveTo>
                <a:cubicBezTo>
                  <a:pt x="942805" y="53943"/>
                  <a:pt x="940034" y="56406"/>
                  <a:pt x="937262" y="59177"/>
                </a:cubicBezTo>
                <a:cubicBezTo>
                  <a:pt x="912322" y="84111"/>
                  <a:pt x="888306" y="110277"/>
                  <a:pt x="861826" y="133672"/>
                </a:cubicBezTo>
                <a:cubicBezTo>
                  <a:pt x="844275" y="149372"/>
                  <a:pt x="837193" y="164764"/>
                  <a:pt x="843351" y="188159"/>
                </a:cubicBezTo>
                <a:cubicBezTo>
                  <a:pt x="848894" y="209399"/>
                  <a:pt x="850433" y="231563"/>
                  <a:pt x="853820" y="253420"/>
                </a:cubicBezTo>
                <a:cubicBezTo>
                  <a:pt x="855668" y="252804"/>
                  <a:pt x="856591" y="252804"/>
                  <a:pt x="857207" y="252188"/>
                </a:cubicBezTo>
                <a:cubicBezTo>
                  <a:pt x="890769" y="218942"/>
                  <a:pt x="924023" y="185388"/>
                  <a:pt x="957276" y="151834"/>
                </a:cubicBezTo>
                <a:cubicBezTo>
                  <a:pt x="959432" y="149680"/>
                  <a:pt x="961279" y="145062"/>
                  <a:pt x="960663" y="141984"/>
                </a:cubicBezTo>
                <a:cubicBezTo>
                  <a:pt x="956660" y="111816"/>
                  <a:pt x="951734" y="81956"/>
                  <a:pt x="947115" y="49942"/>
                </a:cubicBezTo>
                <a:close/>
              </a:path>
            </a:pathLst>
          </a:custGeom>
          <a:solidFill>
            <a:srgbClr val="469395"/>
          </a:solidFill>
          <a:ln w="3074" cap="flat">
            <a:noFill/>
            <a:prstDash val="solid"/>
            <a:miter/>
          </a:ln>
        </p:spPr>
        <p:txBody>
          <a:bodyPr rtlCol="0" anchor="ctr"/>
          <a:lstStyle/>
          <a:p>
            <a:endParaRPr lang="en-US"/>
          </a:p>
        </p:txBody>
      </p:sp>
      <p:pic>
        <p:nvPicPr>
          <p:cNvPr id="20" name="Picture Placeholder 19">
            <a:extLst>
              <a:ext uri="{FF2B5EF4-FFF2-40B4-BE49-F238E27FC236}">
                <a16:creationId xmlns:a16="http://schemas.microsoft.com/office/drawing/2014/main" id="{7751057B-377C-4782-B519-17EFE35C5F76}"/>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2135028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F3C8C-BAF0-77EB-6741-683591F06E27}"/>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1434D830-8A8A-1643-A735-2947E15D8970}"/>
              </a:ext>
            </a:extLst>
          </p:cNvPr>
          <p:cNvSpPr>
            <a:spLocks noGrp="1"/>
          </p:cNvSpPr>
          <p:nvPr>
            <p:ph type="body" sz="quarter" idx="18"/>
          </p:nvPr>
        </p:nvSpPr>
        <p:spPr>
          <a:xfrm>
            <a:off x="528132" y="1248785"/>
            <a:ext cx="3359655" cy="1049221"/>
          </a:xfrm>
        </p:spPr>
        <p:txBody>
          <a:bodyPr/>
          <a:lstStyle/>
          <a:p>
            <a:r>
              <a:rPr lang="en-IE" sz="1800" cap="all"/>
              <a:t>Innleiðing sjálfbærnimarkmiða Sameinuðu þjóðanna</a:t>
            </a:r>
          </a:p>
        </p:txBody>
      </p:sp>
      <p:sp>
        <p:nvSpPr>
          <p:cNvPr id="14" name="Text Placeholder 13">
            <a:extLst>
              <a:ext uri="{FF2B5EF4-FFF2-40B4-BE49-F238E27FC236}">
                <a16:creationId xmlns:a16="http://schemas.microsoft.com/office/drawing/2014/main" id="{E7A0D362-ED33-A376-71C8-26502DEBEC0B}"/>
              </a:ext>
            </a:extLst>
          </p:cNvPr>
          <p:cNvSpPr>
            <a:spLocks noGrp="1"/>
          </p:cNvSpPr>
          <p:nvPr>
            <p:ph type="body" sz="quarter" idx="19"/>
          </p:nvPr>
        </p:nvSpPr>
        <p:spPr>
          <a:xfrm>
            <a:off x="491576" y="543958"/>
            <a:ext cx="3925149" cy="579350"/>
          </a:xfrm>
        </p:spPr>
        <p:txBody>
          <a:bodyPr/>
          <a:lstStyle/>
          <a:p>
            <a:r>
              <a:rPr lang="en-US" sz="2400" cap="all" err="1">
                <a:latin typeface="Calibri"/>
                <a:ea typeface="Open Sans"/>
                <a:cs typeface="Calibri"/>
              </a:rPr>
              <a:t>Sölvanes Farmholidays</a:t>
            </a:r>
            <a:endParaRPr lang="en-US" sz="2400" cap="all"/>
          </a:p>
        </p:txBody>
      </p:sp>
      <p:pic>
        <p:nvPicPr>
          <p:cNvPr id="16" name="Picture 4" descr="SDG wheel">
            <a:extLst>
              <a:ext uri="{FF2B5EF4-FFF2-40B4-BE49-F238E27FC236}">
                <a16:creationId xmlns:a16="http://schemas.microsoft.com/office/drawing/2014/main" id="{B14F10C6-F95B-F720-35BB-F338372238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769099" y="89863"/>
            <a:ext cx="2434095" cy="231784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9B5112C8-30BB-D941-2992-3AFF65FEEE5E}"/>
              </a:ext>
            </a:extLst>
          </p:cNvPr>
          <p:cNvGrpSpPr/>
          <p:nvPr/>
        </p:nvGrpSpPr>
        <p:grpSpPr>
          <a:xfrm>
            <a:off x="1136576" y="5422675"/>
            <a:ext cx="508032" cy="737641"/>
            <a:chOff x="5272225" y="3193857"/>
            <a:chExt cx="676281" cy="981931"/>
          </a:xfrm>
        </p:grpSpPr>
        <p:pic>
          <p:nvPicPr>
            <p:cNvPr id="49" name="Graphic 48" descr="Glasses outline">
              <a:extLst>
                <a:ext uri="{FF2B5EF4-FFF2-40B4-BE49-F238E27FC236}">
                  <a16:creationId xmlns:a16="http://schemas.microsoft.com/office/drawing/2014/main" id="{8250B09A-7860-610A-0D75-FDEAB4B8AC6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72225" y="3193857"/>
              <a:ext cx="676281" cy="676281"/>
            </a:xfrm>
            <a:prstGeom prst="rect">
              <a:avLst/>
            </a:prstGeom>
          </p:spPr>
        </p:pic>
        <p:pic>
          <p:nvPicPr>
            <p:cNvPr id="50" name="Graphic 49" descr="Deaf with solid fill">
              <a:extLst>
                <a:ext uri="{FF2B5EF4-FFF2-40B4-BE49-F238E27FC236}">
                  <a16:creationId xmlns:a16="http://schemas.microsoft.com/office/drawing/2014/main" id="{4E4A8FEB-C568-2467-D6EF-7BAFAAC3C56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04925" y="3611361"/>
              <a:ext cx="564427" cy="564427"/>
            </a:xfrm>
            <a:prstGeom prst="rect">
              <a:avLst/>
            </a:prstGeom>
          </p:spPr>
        </p:pic>
      </p:grpSp>
      <p:sp>
        <p:nvSpPr>
          <p:cNvPr id="2" name="Rectangle 1">
            <a:extLst>
              <a:ext uri="{FF2B5EF4-FFF2-40B4-BE49-F238E27FC236}">
                <a16:creationId xmlns:a16="http://schemas.microsoft.com/office/drawing/2014/main" id="{2D2C7037-A1D9-466C-9EA5-0FAE8D5D09A0}"/>
              </a:ext>
            </a:extLst>
          </p:cNvPr>
          <p:cNvSpPr/>
          <p:nvPr/>
        </p:nvSpPr>
        <p:spPr>
          <a:xfrm>
            <a:off x="346797" y="4736869"/>
            <a:ext cx="7081980" cy="5047536"/>
          </a:xfrm>
          <a:prstGeom prst="rect">
            <a:avLst/>
          </a:prstGeom>
        </p:spPr>
        <p:txBody>
          <a:bodyPr wrap="square">
            <a:spAutoFit/>
          </a:bodyPr>
          <a:lstStyle/>
          <a:p>
            <a:pPr algn="just"/>
            <a:r>
              <a:rPr lang="en-US" sz="1400" err="1"/>
              <a:t>Sölvanes Farmholidays </a:t>
            </a:r>
            <a:r>
              <a:rPr lang="en-US" sz="1400"/>
              <a:t>samræmist vel sjálfbærnimarkmiðum Sameinuðu þjóðanna (SDG), einkum markmiði 8 (Almenn störf og efnahagslegur vöxtur) og markmiði 12 (Ábyrg neysla og framleiðsla). Með því að bjóða upp á ekta búferðarupplifun stuðlar </a:t>
            </a:r>
            <a:r>
              <a:rPr lang="en-US" sz="1400" err="1"/>
              <a:t>Sölvanes </a:t>
            </a:r>
            <a:r>
              <a:rPr lang="en-US" sz="1400"/>
              <a:t>að staðbundnum efnahagslegum vexti með því að hvetja ferðamenn til að eiga beint samspil við sveitasamfélag </a:t>
            </a:r>
            <a:r>
              <a:rPr lang="en-US" sz="1400" err="1"/>
              <a:t>Skagafjarðar </a:t>
            </a:r>
            <a:r>
              <a:rPr lang="en-US" sz="1400"/>
              <a:t>og menningararfleifð. Gestir geta keypt staðbundna framleiðslu, tekið þátt í skoðunarferðum um búgarðinn og kannað fallega gönguleiðir, sem gerir þeim kleift að tengjast á merkingarfullan hátt íslenskum landbúnaðarvenjum. Enn fremur vinnur </a:t>
            </a:r>
            <a:r>
              <a:rPr lang="en-US" sz="1400" err="1"/>
              <a:t>Sölvanes </a:t>
            </a:r>
            <a:r>
              <a:rPr lang="en-US" sz="1400"/>
              <a:t>með ferðaþjónustuaðilum í nágrenninu og skapar þar með samofið kerfi af afþreyingu sem felur í sér hestamennsku, bændamarkaði og skoðunarferðir á sögulega staði. Þessi samstarfsmiðuðu nálgun styður efnahagslega seiglu, skapar ný atvinnutækifæri og hámarkar eyðslu innan svæðisins, sem styður markmið SDG 8 um sjálfbæra og þátttökumiðaða efnahagslega þróun.</a:t>
            </a:r>
          </a:p>
          <a:p>
            <a:pPr algn="just"/>
            <a:endParaRPr lang="en-US" sz="1400"/>
          </a:p>
          <a:p>
            <a:pPr algn="just"/>
            <a:r>
              <a:rPr lang="en-US" sz="1400"/>
              <a:t>Ennfremur styður </a:t>
            </a:r>
            <a:r>
              <a:rPr lang="en-US" sz="1400" err="1"/>
              <a:t>Sölvanes Farmholidays </a:t>
            </a:r>
            <a:r>
              <a:rPr lang="en-US" sz="1400"/>
              <a:t>markmið 12 um ábyrga neyslu og framleiðslu með því að efla sjálfbærar ferðavenjur sem byggja á ábyrgð í neyslu og auðlindanýtingu. Bóndabærinn býður upp á fræðsluferðir sem sýna fram á hefðbundnar íslenskar búskaparvenjur og efla þannig skilning á mikilvægi sjálfbærs landbúnaðar og staðbundinnar framleiðslu. Með því að bjóða gestum upp á náttúruvænar afþreyingar eins og gönguferðir, dýraáhorf og kaup á staðbundnum matvælum dregur </a:t>
            </a:r>
            <a:r>
              <a:rPr lang="en-US" sz="1400" err="1"/>
              <a:t>Sölvanes </a:t>
            </a:r>
            <a:r>
              <a:rPr lang="en-US" sz="1400"/>
              <a:t>úr umhverfisfótspori sínu á sama tíma og það stuðlar að umhverfisvitund í ferðaþjónustu. Þessi líkan gerir ferðamönnum kleift að upplifa dreifbýli Íslands á ábyrgan hátt, njóta náttúrufegurðar </a:t>
            </a:r>
            <a:r>
              <a:rPr lang="en-US" sz="1400" err="1"/>
              <a:t>Skagafjarðar </a:t>
            </a:r>
            <a:r>
              <a:rPr lang="en-US" sz="1400"/>
              <a:t>á þann hátt að verndun og menningarvernd séu metin að verðleikum. Áhersla bóndabærsins á staðbundin samstarf og auðlindanýtni er fyrirmynd að því hvernig ferðaþjónusta í dreifbýli getur stuðlað að markmiðum sjálfbærrar þróunar, og sýnir ábyrga ferðamennsku sem gagnast bæði umhverfinu og heimabyggðinni.</a:t>
            </a:r>
          </a:p>
        </p:txBody>
      </p:sp>
      <p:pic>
        <p:nvPicPr>
          <p:cNvPr id="17" name="Picture 16" descr="A red background with white text and a graph&#10;&#10;Description automatically generated">
            <a:extLst>
              <a:ext uri="{FF2B5EF4-FFF2-40B4-BE49-F238E27FC236}">
                <a16:creationId xmlns:a16="http://schemas.microsoft.com/office/drawing/2014/main" id="{C1CEEF75-581D-4A75-9979-5B24DA7801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454" y="3205812"/>
            <a:ext cx="1188154" cy="1188154"/>
          </a:xfrm>
          <a:prstGeom prst="rect">
            <a:avLst/>
          </a:prstGeom>
        </p:spPr>
      </p:pic>
      <p:pic>
        <p:nvPicPr>
          <p:cNvPr id="4" name="Picture 3">
            <a:extLst>
              <a:ext uri="{FF2B5EF4-FFF2-40B4-BE49-F238E27FC236}">
                <a16:creationId xmlns:a16="http://schemas.microsoft.com/office/drawing/2014/main" id="{7C22B600-80E2-42E4-A5BA-4D3BBE41F3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9563" y="3205812"/>
            <a:ext cx="1188000" cy="1188000"/>
          </a:xfrm>
          <a:prstGeom prst="rect">
            <a:avLst/>
          </a:prstGeom>
        </p:spPr>
      </p:pic>
    </p:spTree>
    <p:extLst>
      <p:ext uri="{BB962C8B-B14F-4D97-AF65-F5344CB8AC3E}">
        <p14:creationId xmlns:p14="http://schemas.microsoft.com/office/powerpoint/2010/main" val="34671932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50C5A-28AA-8690-7A3A-98EC7ABAC06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046B3B17-F467-5330-E51B-A533F97674D5}"/>
              </a:ext>
            </a:extLst>
          </p:cNvPr>
          <p:cNvSpPr/>
          <p:nvPr/>
        </p:nvSpPr>
        <p:spPr>
          <a:xfrm>
            <a:off x="-25709" y="6272557"/>
            <a:ext cx="7826991" cy="463515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 Placeholder 29">
            <a:extLst>
              <a:ext uri="{FF2B5EF4-FFF2-40B4-BE49-F238E27FC236}">
                <a16:creationId xmlns:a16="http://schemas.microsoft.com/office/drawing/2014/main" id="{D18621D4-04C0-1CBD-9644-3BC29C6DBCC9}"/>
              </a:ext>
            </a:extLst>
          </p:cNvPr>
          <p:cNvSpPr>
            <a:spLocks noGrp="1"/>
          </p:cNvSpPr>
          <p:nvPr>
            <p:ph type="body" sz="quarter" idx="32"/>
          </p:nvPr>
        </p:nvSpPr>
        <p:spPr>
          <a:xfrm>
            <a:off x="294777" y="6241481"/>
            <a:ext cx="7365329" cy="2787212"/>
          </a:xfrm>
        </p:spPr>
        <p:txBody>
          <a:bodyPr/>
          <a:lstStyle/>
          <a:p>
            <a:pPr>
              <a:lnSpc>
                <a:spcPct val="100000"/>
              </a:lnSpc>
            </a:pPr>
            <a:r>
              <a:rPr lang="en-US" sz="4000" b="1" cap="all" dirty="0" err="1">
                <a:solidFill>
                  <a:schemeClr val="bg1"/>
                </a:solidFill>
              </a:rPr>
              <a:t>BóluRÝMI</a:t>
            </a:r>
            <a:endParaRPr lang="en-US" sz="4000" b="1" cap="all" dirty="0">
              <a:solidFill>
                <a:schemeClr val="bg1"/>
              </a:solidFill>
            </a:endParaRPr>
          </a:p>
          <a:p>
            <a:pPr>
              <a:lnSpc>
                <a:spcPct val="100000"/>
              </a:lnSpc>
            </a:pPr>
            <a:r>
              <a:rPr lang="en-US" sz="2000" b="1" dirty="0" err="1">
                <a:solidFill>
                  <a:schemeClr val="bg1"/>
                </a:solidFill>
                <a:latin typeface="Calibri"/>
                <a:cs typeface="Calibri"/>
              </a:rPr>
              <a:t>Flokkur</a:t>
            </a:r>
            <a:r>
              <a:rPr lang="en-US" sz="2000" b="1" dirty="0">
                <a:solidFill>
                  <a:schemeClr val="bg1"/>
                </a:solidFill>
                <a:latin typeface="Calibri"/>
                <a:cs typeface="Calibri"/>
              </a:rPr>
              <a:t>: </a:t>
            </a:r>
            <a:r>
              <a:rPr lang="en-US" sz="2000" dirty="0" err="1">
                <a:solidFill>
                  <a:schemeClr val="bg1"/>
                </a:solidFill>
                <a:latin typeface="Calibri"/>
                <a:cs typeface="Calibri"/>
              </a:rPr>
              <a:t>Hvelfingarhúsnæði</a:t>
            </a:r>
            <a:endParaRPr lang="en-US" sz="2000" dirty="0">
              <a:solidFill>
                <a:schemeClr val="bg1"/>
              </a:solidFill>
              <a:highlight>
                <a:srgbClr val="000080"/>
              </a:highlight>
            </a:endParaRPr>
          </a:p>
          <a:p>
            <a:pPr>
              <a:lnSpc>
                <a:spcPct val="100000"/>
              </a:lnSpc>
            </a:pPr>
            <a:r>
              <a:rPr lang="en-US" sz="2000" b="1" dirty="0" err="1">
                <a:solidFill>
                  <a:schemeClr val="bg1"/>
                </a:solidFill>
                <a:latin typeface="Calibri"/>
                <a:cs typeface="Calibri"/>
              </a:rPr>
              <a:t>Staðsetning</a:t>
            </a:r>
            <a:r>
              <a:rPr lang="en-US" sz="2000" b="1" dirty="0">
                <a:solidFill>
                  <a:schemeClr val="bg1"/>
                </a:solidFill>
                <a:latin typeface="Calibri"/>
                <a:cs typeface="Calibri"/>
              </a:rPr>
              <a:t>: </a:t>
            </a:r>
            <a:r>
              <a:rPr lang="en-US" sz="2000" dirty="0" err="1">
                <a:solidFill>
                  <a:schemeClr val="bg1"/>
                </a:solidFill>
                <a:latin typeface="Calibri"/>
                <a:cs typeface="Calibri"/>
              </a:rPr>
              <a:t>Bicarri</a:t>
            </a:r>
            <a:r>
              <a:rPr lang="en-US" sz="2000" dirty="0">
                <a:solidFill>
                  <a:schemeClr val="bg1"/>
                </a:solidFill>
                <a:latin typeface="Calibri"/>
                <a:cs typeface="Calibri"/>
              </a:rPr>
              <a:t>, </a:t>
            </a:r>
            <a:r>
              <a:rPr lang="en-US" sz="2000" dirty="0" err="1">
                <a:solidFill>
                  <a:schemeClr val="bg1"/>
                </a:solidFill>
                <a:latin typeface="Calibri"/>
                <a:cs typeface="Calibri"/>
              </a:rPr>
              <a:t>Ítalía</a:t>
            </a:r>
            <a:endParaRPr lang="en-US" sz="2000" dirty="0">
              <a:solidFill>
                <a:schemeClr val="bg1"/>
              </a:solidFill>
              <a:latin typeface="Calibri"/>
              <a:cs typeface="Calibri"/>
            </a:endParaRPr>
          </a:p>
          <a:p>
            <a:pPr algn="l">
              <a:lnSpc>
                <a:spcPct val="100000"/>
              </a:lnSpc>
            </a:pPr>
            <a:r>
              <a:rPr lang="en-US" sz="2000" b="1" dirty="0" err="1">
                <a:solidFill>
                  <a:schemeClr val="bg1"/>
                </a:solidFill>
              </a:rPr>
              <a:t>Vefsíða</a:t>
            </a:r>
            <a:r>
              <a:rPr lang="en-US" sz="2000" b="1" dirty="0">
                <a:solidFill>
                  <a:schemeClr val="bg1"/>
                </a:solidFill>
              </a:rPr>
              <a:t>: </a:t>
            </a:r>
            <a:endParaRPr lang="en-IE" sz="2000" dirty="0">
              <a:solidFill>
                <a:schemeClr val="bg1"/>
              </a:solidFill>
            </a:endParaRPr>
          </a:p>
          <a:p>
            <a:pPr algn="l">
              <a:lnSpc>
                <a:spcPct val="100000"/>
              </a:lnSpc>
            </a:pPr>
            <a:r>
              <a:rPr lang="en-IE" sz="2000" dirty="0">
                <a:solidFill>
                  <a:schemeClr val="bg1"/>
                </a:solidFill>
              </a:rPr>
              <a:t>https://www.visitbiccari.com/attivita/bubble-room-sul-tetto-della-puglia </a:t>
            </a:r>
          </a:p>
          <a:p>
            <a:pPr algn="l">
              <a:lnSpc>
                <a:spcPct val="100000"/>
              </a:lnSpc>
            </a:pPr>
            <a:endParaRPr lang="en-IE" dirty="0">
              <a:solidFill>
                <a:schemeClr val="bg1"/>
              </a:solidFill>
            </a:endParaRPr>
          </a:p>
          <a:p>
            <a:pPr algn="l">
              <a:lnSpc>
                <a:spcPct val="100000"/>
              </a:lnSpc>
            </a:pPr>
            <a:r>
              <a:rPr lang="en-US" sz="2000" b="1" dirty="0" err="1">
                <a:solidFill>
                  <a:schemeClr val="bg1"/>
                </a:solidFill>
                <a:latin typeface="Calibri"/>
                <a:ea typeface="Open Sans"/>
                <a:cs typeface="Calibri"/>
              </a:rPr>
              <a:t>Hvað</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gerir</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þessa</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gistingu</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svo</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að</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epískri</a:t>
            </a:r>
            <a:r>
              <a:rPr lang="en-US" sz="2000" b="1" dirty="0">
                <a:solidFill>
                  <a:schemeClr val="bg1"/>
                </a:solidFill>
                <a:latin typeface="Calibri"/>
                <a:ea typeface="Open Sans"/>
                <a:cs typeface="Calibri"/>
              </a:rPr>
              <a:t> </a:t>
            </a:r>
            <a:r>
              <a:rPr lang="en-US" sz="2000" b="1" dirty="0" err="1">
                <a:solidFill>
                  <a:schemeClr val="bg1"/>
                </a:solidFill>
                <a:latin typeface="Calibri"/>
                <a:ea typeface="Open Sans"/>
                <a:cs typeface="Calibri"/>
              </a:rPr>
              <a:t>dvöl</a:t>
            </a:r>
            <a:r>
              <a:rPr lang="en-US" sz="2000" b="1" dirty="0">
                <a:solidFill>
                  <a:schemeClr val="bg1"/>
                </a:solidFill>
                <a:latin typeface="Calibri"/>
                <a:ea typeface="Open Sans"/>
                <a:cs typeface="Calibri"/>
              </a:rPr>
              <a:t>!</a:t>
            </a:r>
            <a:endParaRPr lang="en-US" sz="2000" b="1" dirty="0">
              <a:solidFill>
                <a:schemeClr val="bg1"/>
              </a:solidFill>
            </a:endParaRPr>
          </a:p>
          <a:p>
            <a:pPr algn="l">
              <a:lnSpc>
                <a:spcPct val="100000"/>
              </a:lnSpc>
            </a:pPr>
            <a:r>
              <a:rPr lang="en-US" dirty="0" err="1">
                <a:solidFill>
                  <a:schemeClr val="bg1"/>
                </a:solidFill>
                <a:latin typeface="Calibri"/>
                <a:cs typeface="Calibri"/>
              </a:rPr>
              <a:t>Að</a:t>
            </a:r>
            <a:r>
              <a:rPr lang="en-US" dirty="0">
                <a:solidFill>
                  <a:schemeClr val="bg1"/>
                </a:solidFill>
                <a:latin typeface="Calibri"/>
                <a:cs typeface="Calibri"/>
              </a:rPr>
              <a:t> sofa </a:t>
            </a:r>
            <a:r>
              <a:rPr lang="en-US" dirty="0" err="1">
                <a:solidFill>
                  <a:schemeClr val="bg1"/>
                </a:solidFill>
                <a:latin typeface="Calibri"/>
                <a:cs typeface="Calibri"/>
              </a:rPr>
              <a:t>undir</a:t>
            </a:r>
            <a:r>
              <a:rPr lang="en-US" dirty="0">
                <a:solidFill>
                  <a:schemeClr val="bg1"/>
                </a:solidFill>
                <a:latin typeface="Calibri"/>
                <a:cs typeface="Calibri"/>
              </a:rPr>
              <a:t> </a:t>
            </a:r>
            <a:r>
              <a:rPr lang="en-US" dirty="0" err="1">
                <a:solidFill>
                  <a:schemeClr val="bg1"/>
                </a:solidFill>
                <a:latin typeface="Calibri"/>
                <a:cs typeface="Calibri"/>
              </a:rPr>
              <a:t>stjörnuprýddum</a:t>
            </a:r>
            <a:r>
              <a:rPr lang="en-US" dirty="0">
                <a:solidFill>
                  <a:schemeClr val="bg1"/>
                </a:solidFill>
                <a:latin typeface="Calibri"/>
                <a:cs typeface="Calibri"/>
              </a:rPr>
              <a:t> </a:t>
            </a:r>
            <a:r>
              <a:rPr lang="en-US" dirty="0" err="1">
                <a:solidFill>
                  <a:schemeClr val="bg1"/>
                </a:solidFill>
                <a:latin typeface="Calibri"/>
                <a:cs typeface="Calibri"/>
              </a:rPr>
              <a:t>himni</a:t>
            </a:r>
            <a:r>
              <a:rPr lang="en-US" dirty="0">
                <a:solidFill>
                  <a:schemeClr val="bg1"/>
                </a:solidFill>
                <a:latin typeface="Calibri"/>
                <a:cs typeface="Calibri"/>
              </a:rPr>
              <a:t>, í </a:t>
            </a:r>
            <a:r>
              <a:rPr lang="en-US" dirty="0" err="1">
                <a:solidFill>
                  <a:schemeClr val="bg1"/>
                </a:solidFill>
                <a:latin typeface="Calibri"/>
                <a:cs typeface="Calibri"/>
              </a:rPr>
              <a:t>hjarta</a:t>
            </a:r>
            <a:r>
              <a:rPr lang="en-US" dirty="0">
                <a:solidFill>
                  <a:schemeClr val="bg1"/>
                </a:solidFill>
                <a:latin typeface="Calibri"/>
                <a:cs typeface="Calibri"/>
              </a:rPr>
              <a:t> </a:t>
            </a:r>
            <a:r>
              <a:rPr lang="en-US" dirty="0" err="1">
                <a:solidFill>
                  <a:schemeClr val="bg1"/>
                </a:solidFill>
                <a:latin typeface="Calibri"/>
                <a:cs typeface="Calibri"/>
              </a:rPr>
              <a:t>náttúrunnar</a:t>
            </a:r>
            <a:r>
              <a:rPr lang="en-US" dirty="0">
                <a:solidFill>
                  <a:schemeClr val="bg1"/>
                </a:solidFill>
                <a:latin typeface="Calibri"/>
                <a:cs typeface="Calibri"/>
              </a:rPr>
              <a:t>, á </a:t>
            </a:r>
            <a:r>
              <a:rPr lang="en-US" dirty="0" err="1">
                <a:solidFill>
                  <a:schemeClr val="bg1"/>
                </a:solidFill>
                <a:latin typeface="Calibri"/>
                <a:cs typeface="Calibri"/>
              </a:rPr>
              <a:t>fjalli</a:t>
            </a:r>
            <a:r>
              <a:rPr lang="en-US" dirty="0">
                <a:solidFill>
                  <a:schemeClr val="bg1"/>
                </a:solidFill>
                <a:latin typeface="Calibri"/>
                <a:cs typeface="Calibri"/>
              </a:rPr>
              <a:t> Cornacchia, </a:t>
            </a:r>
            <a:r>
              <a:rPr lang="en-US" dirty="0" err="1">
                <a:solidFill>
                  <a:schemeClr val="bg1"/>
                </a:solidFill>
                <a:latin typeface="Calibri"/>
                <a:cs typeface="Calibri"/>
              </a:rPr>
              <a:t>hæsta</a:t>
            </a:r>
            <a:r>
              <a:rPr lang="en-US" dirty="0">
                <a:solidFill>
                  <a:schemeClr val="bg1"/>
                </a:solidFill>
                <a:latin typeface="Calibri"/>
                <a:cs typeface="Calibri"/>
              </a:rPr>
              <a:t> </a:t>
            </a:r>
            <a:r>
              <a:rPr lang="en-US" dirty="0" err="1">
                <a:solidFill>
                  <a:schemeClr val="bg1"/>
                </a:solidFill>
                <a:latin typeface="Calibri"/>
                <a:cs typeface="Calibri"/>
              </a:rPr>
              <a:t>fjalli</a:t>
            </a:r>
            <a:r>
              <a:rPr lang="en-US" dirty="0">
                <a:solidFill>
                  <a:schemeClr val="bg1"/>
                </a:solidFill>
                <a:latin typeface="Calibri"/>
                <a:cs typeface="Calibri"/>
              </a:rPr>
              <a:t> </a:t>
            </a:r>
            <a:r>
              <a:rPr lang="en-US" dirty="0" err="1">
                <a:solidFill>
                  <a:schemeClr val="bg1"/>
                </a:solidFill>
                <a:latin typeface="Calibri"/>
                <a:cs typeface="Calibri"/>
              </a:rPr>
              <a:t>Pugliu</a:t>
            </a:r>
            <a:r>
              <a:rPr lang="en-US" dirty="0">
                <a:solidFill>
                  <a:schemeClr val="bg1"/>
                </a:solidFill>
                <a:latin typeface="Calibri"/>
                <a:cs typeface="Calibri"/>
              </a:rPr>
              <a:t>, í </a:t>
            </a:r>
            <a:r>
              <a:rPr lang="en-US" dirty="0" err="1">
                <a:solidFill>
                  <a:schemeClr val="bg1"/>
                </a:solidFill>
                <a:latin typeface="Calibri"/>
                <a:cs typeface="Calibri"/>
              </a:rPr>
              <a:t>glæsilegu</a:t>
            </a:r>
            <a:r>
              <a:rPr lang="en-US" dirty="0">
                <a:solidFill>
                  <a:schemeClr val="bg1"/>
                </a:solidFill>
                <a:latin typeface="Calibri"/>
                <a:cs typeface="Calibri"/>
              </a:rPr>
              <a:t> </a:t>
            </a:r>
            <a:r>
              <a:rPr lang="en-US" dirty="0" err="1">
                <a:solidFill>
                  <a:schemeClr val="bg1"/>
                </a:solidFill>
                <a:latin typeface="Calibri"/>
                <a:cs typeface="Calibri"/>
              </a:rPr>
              <a:t>umhverfi</a:t>
            </a:r>
            <a:r>
              <a:rPr lang="en-US" dirty="0">
                <a:solidFill>
                  <a:schemeClr val="bg1"/>
                </a:solidFill>
                <a:latin typeface="Calibri"/>
                <a:cs typeface="Calibri"/>
              </a:rPr>
              <a:t> Pescara-</a:t>
            </a:r>
            <a:r>
              <a:rPr lang="en-US" dirty="0" err="1">
                <a:solidFill>
                  <a:schemeClr val="bg1"/>
                </a:solidFill>
                <a:latin typeface="Calibri"/>
                <a:cs typeface="Calibri"/>
              </a:rPr>
              <a:t>vatns</a:t>
            </a:r>
            <a:r>
              <a:rPr lang="en-US" dirty="0">
                <a:solidFill>
                  <a:schemeClr val="bg1"/>
                </a:solidFill>
                <a:latin typeface="Calibri"/>
                <a:cs typeface="Calibri"/>
              </a:rPr>
              <a:t>, </a:t>
            </a:r>
            <a:r>
              <a:rPr lang="en-US" dirty="0" err="1">
                <a:solidFill>
                  <a:schemeClr val="bg1"/>
                </a:solidFill>
                <a:latin typeface="Calibri"/>
                <a:cs typeface="Calibri"/>
              </a:rPr>
              <a:t>umlukin</a:t>
            </a:r>
            <a:r>
              <a:rPr lang="en-US" dirty="0">
                <a:solidFill>
                  <a:schemeClr val="bg1"/>
                </a:solidFill>
                <a:latin typeface="Calibri"/>
                <a:cs typeface="Calibri"/>
              </a:rPr>
              <a:t> </a:t>
            </a:r>
            <a:r>
              <a:rPr lang="en-US" dirty="0" err="1">
                <a:solidFill>
                  <a:schemeClr val="bg1"/>
                </a:solidFill>
                <a:latin typeface="Calibri"/>
                <a:cs typeface="Calibri"/>
              </a:rPr>
              <a:t>Biccari-skóginum</a:t>
            </a:r>
            <a:r>
              <a:rPr lang="en-US" dirty="0">
                <a:solidFill>
                  <a:schemeClr val="bg1"/>
                </a:solidFill>
                <a:latin typeface="Calibri"/>
                <a:cs typeface="Calibri"/>
              </a:rPr>
              <a:t>, er </a:t>
            </a:r>
            <a:r>
              <a:rPr lang="en-US" dirty="0" err="1">
                <a:solidFill>
                  <a:schemeClr val="bg1"/>
                </a:solidFill>
                <a:latin typeface="Calibri"/>
                <a:cs typeface="Calibri"/>
              </a:rPr>
              <a:t>mögulegt</a:t>
            </a:r>
            <a:r>
              <a:rPr lang="en-US" dirty="0">
                <a:solidFill>
                  <a:schemeClr val="bg1"/>
                </a:solidFill>
                <a:latin typeface="Calibri"/>
                <a:cs typeface="Calibri"/>
              </a:rPr>
              <a:t> í Bubble Room á </a:t>
            </a:r>
            <a:r>
              <a:rPr lang="en-US" dirty="0" err="1">
                <a:solidFill>
                  <a:schemeClr val="bg1"/>
                </a:solidFill>
                <a:latin typeface="Calibri"/>
                <a:cs typeface="Calibri"/>
              </a:rPr>
              <a:t>þaki</a:t>
            </a:r>
            <a:r>
              <a:rPr lang="en-US" dirty="0">
                <a:solidFill>
                  <a:schemeClr val="bg1"/>
                </a:solidFill>
                <a:latin typeface="Calibri"/>
                <a:cs typeface="Calibri"/>
              </a:rPr>
              <a:t> </a:t>
            </a:r>
            <a:r>
              <a:rPr lang="en-US" dirty="0" err="1">
                <a:solidFill>
                  <a:schemeClr val="bg1"/>
                </a:solidFill>
                <a:latin typeface="Calibri"/>
                <a:cs typeface="Calibri"/>
              </a:rPr>
              <a:t>Pugliu</a:t>
            </a:r>
            <a:r>
              <a:rPr lang="en-US" dirty="0">
                <a:solidFill>
                  <a:schemeClr val="bg1"/>
                </a:solidFill>
                <a:latin typeface="Calibri"/>
                <a:cs typeface="Calibri"/>
              </a:rPr>
              <a:t>. </a:t>
            </a:r>
            <a:r>
              <a:rPr lang="en-US" dirty="0" err="1">
                <a:solidFill>
                  <a:schemeClr val="bg1"/>
                </a:solidFill>
                <a:latin typeface="Calibri"/>
                <a:cs typeface="Calibri"/>
              </a:rPr>
              <a:t>Þetta</a:t>
            </a:r>
            <a:r>
              <a:rPr lang="en-US" dirty="0">
                <a:solidFill>
                  <a:schemeClr val="bg1"/>
                </a:solidFill>
                <a:latin typeface="Calibri"/>
                <a:cs typeface="Calibri"/>
              </a:rPr>
              <a:t> er </a:t>
            </a:r>
            <a:r>
              <a:rPr lang="en-US" dirty="0" err="1">
                <a:solidFill>
                  <a:schemeClr val="bg1"/>
                </a:solidFill>
                <a:latin typeface="Calibri"/>
                <a:cs typeface="Calibri"/>
              </a:rPr>
              <a:t>lítið</a:t>
            </a:r>
            <a:r>
              <a:rPr lang="en-US" dirty="0">
                <a:solidFill>
                  <a:schemeClr val="bg1"/>
                </a:solidFill>
                <a:latin typeface="Calibri"/>
                <a:cs typeface="Calibri"/>
              </a:rPr>
              <a:t> pop-up </a:t>
            </a:r>
            <a:r>
              <a:rPr lang="en-US" dirty="0" err="1">
                <a:solidFill>
                  <a:schemeClr val="bg1"/>
                </a:solidFill>
                <a:latin typeface="Calibri"/>
                <a:cs typeface="Calibri"/>
              </a:rPr>
              <a:t>hús</a:t>
            </a:r>
            <a:r>
              <a:rPr lang="en-US" dirty="0">
                <a:solidFill>
                  <a:schemeClr val="bg1"/>
                </a:solidFill>
                <a:latin typeface="Calibri"/>
                <a:cs typeface="Calibri"/>
              </a:rPr>
              <a:t>, </a:t>
            </a:r>
            <a:r>
              <a:rPr lang="en-US" dirty="0" err="1">
                <a:solidFill>
                  <a:schemeClr val="bg1"/>
                </a:solidFill>
                <a:latin typeface="Calibri"/>
                <a:cs typeface="Calibri"/>
              </a:rPr>
              <a:t>tímabundið</a:t>
            </a:r>
            <a:r>
              <a:rPr lang="en-US" dirty="0">
                <a:solidFill>
                  <a:schemeClr val="bg1"/>
                </a:solidFill>
                <a:latin typeface="Calibri"/>
                <a:cs typeface="Calibri"/>
              </a:rPr>
              <a:t> </a:t>
            </a:r>
            <a:r>
              <a:rPr lang="en-US" dirty="0" err="1">
                <a:solidFill>
                  <a:schemeClr val="bg1"/>
                </a:solidFill>
                <a:latin typeface="Calibri"/>
                <a:cs typeface="Calibri"/>
              </a:rPr>
              <a:t>gistirými</a:t>
            </a:r>
            <a:r>
              <a:rPr lang="en-US" dirty="0">
                <a:solidFill>
                  <a:schemeClr val="bg1"/>
                </a:solidFill>
                <a:latin typeface="Calibri"/>
                <a:cs typeface="Calibri"/>
              </a:rPr>
              <a:t>, </a:t>
            </a:r>
            <a:r>
              <a:rPr lang="en-US" dirty="0" err="1">
                <a:solidFill>
                  <a:schemeClr val="bg1"/>
                </a:solidFill>
                <a:latin typeface="Calibri"/>
                <a:cs typeface="Calibri"/>
              </a:rPr>
              <a:t>sem</a:t>
            </a:r>
            <a:r>
              <a:rPr lang="en-US" dirty="0">
                <a:solidFill>
                  <a:schemeClr val="bg1"/>
                </a:solidFill>
                <a:latin typeface="Calibri"/>
                <a:cs typeface="Calibri"/>
              </a:rPr>
              <a:t> </a:t>
            </a:r>
            <a:r>
              <a:rPr lang="en-US" dirty="0" err="1">
                <a:solidFill>
                  <a:schemeClr val="bg1"/>
                </a:solidFill>
                <a:latin typeface="Calibri"/>
                <a:cs typeface="Calibri"/>
              </a:rPr>
              <a:t>býður</a:t>
            </a:r>
            <a:r>
              <a:rPr lang="en-US" dirty="0">
                <a:solidFill>
                  <a:schemeClr val="bg1"/>
                </a:solidFill>
                <a:latin typeface="Calibri"/>
                <a:cs typeface="Calibri"/>
              </a:rPr>
              <a:t> </a:t>
            </a:r>
            <a:r>
              <a:rPr lang="en-US" dirty="0" err="1">
                <a:solidFill>
                  <a:schemeClr val="bg1"/>
                </a:solidFill>
                <a:latin typeface="Calibri"/>
                <a:cs typeface="Calibri"/>
              </a:rPr>
              <a:t>upp</a:t>
            </a:r>
            <a:r>
              <a:rPr lang="en-US" dirty="0">
                <a:solidFill>
                  <a:schemeClr val="bg1"/>
                </a:solidFill>
                <a:latin typeface="Calibri"/>
                <a:cs typeface="Calibri"/>
              </a:rPr>
              <a:t> á </a:t>
            </a:r>
            <a:r>
              <a:rPr lang="en-US" dirty="0" err="1">
                <a:solidFill>
                  <a:schemeClr val="bg1"/>
                </a:solidFill>
                <a:latin typeface="Calibri"/>
                <a:cs typeface="Calibri"/>
              </a:rPr>
              <a:t>að</a:t>
            </a:r>
            <a:r>
              <a:rPr lang="en-US" dirty="0">
                <a:solidFill>
                  <a:schemeClr val="bg1"/>
                </a:solidFill>
                <a:latin typeface="Calibri"/>
                <a:cs typeface="Calibri"/>
              </a:rPr>
              <a:t> </a:t>
            </a:r>
            <a:r>
              <a:rPr lang="en-US" dirty="0" err="1">
                <a:solidFill>
                  <a:schemeClr val="bg1"/>
                </a:solidFill>
                <a:latin typeface="Calibri"/>
                <a:cs typeface="Calibri"/>
              </a:rPr>
              <a:t>upplifa</a:t>
            </a:r>
            <a:r>
              <a:rPr lang="en-US" dirty="0">
                <a:solidFill>
                  <a:schemeClr val="bg1"/>
                </a:solidFill>
                <a:latin typeface="Calibri"/>
                <a:cs typeface="Calibri"/>
              </a:rPr>
              <a:t> </a:t>
            </a:r>
            <a:r>
              <a:rPr lang="en-US" dirty="0" err="1">
                <a:solidFill>
                  <a:schemeClr val="bg1"/>
                </a:solidFill>
                <a:latin typeface="Calibri"/>
                <a:cs typeface="Calibri"/>
              </a:rPr>
              <a:t>þetta</a:t>
            </a:r>
            <a:r>
              <a:rPr lang="en-US" dirty="0">
                <a:solidFill>
                  <a:schemeClr val="bg1"/>
                </a:solidFill>
                <a:latin typeface="Calibri"/>
                <a:cs typeface="Calibri"/>
              </a:rPr>
              <a:t> á </a:t>
            </a:r>
            <a:r>
              <a:rPr lang="en-US" dirty="0" err="1">
                <a:solidFill>
                  <a:schemeClr val="bg1"/>
                </a:solidFill>
                <a:latin typeface="Calibri"/>
                <a:cs typeface="Calibri"/>
              </a:rPr>
              <a:t>heitustu</a:t>
            </a:r>
            <a:r>
              <a:rPr lang="en-US" dirty="0">
                <a:solidFill>
                  <a:schemeClr val="bg1"/>
                </a:solidFill>
                <a:latin typeface="Calibri"/>
                <a:cs typeface="Calibri"/>
              </a:rPr>
              <a:t> </a:t>
            </a:r>
            <a:r>
              <a:rPr lang="en-US" dirty="0" err="1">
                <a:solidFill>
                  <a:schemeClr val="bg1"/>
                </a:solidFill>
                <a:latin typeface="Calibri"/>
                <a:cs typeface="Calibri"/>
              </a:rPr>
              <a:t>mánuðum</a:t>
            </a:r>
            <a:r>
              <a:rPr lang="en-US" dirty="0">
                <a:solidFill>
                  <a:schemeClr val="bg1"/>
                </a:solidFill>
                <a:latin typeface="Calibri"/>
                <a:cs typeface="Calibri"/>
              </a:rPr>
              <a:t> </a:t>
            </a:r>
            <a:r>
              <a:rPr lang="en-US" dirty="0" err="1">
                <a:solidFill>
                  <a:schemeClr val="bg1"/>
                </a:solidFill>
                <a:latin typeface="Calibri"/>
                <a:cs typeface="Calibri"/>
              </a:rPr>
              <a:t>ársins</a:t>
            </a:r>
            <a:r>
              <a:rPr lang="en-US" dirty="0">
                <a:solidFill>
                  <a:schemeClr val="bg1"/>
                </a:solidFill>
                <a:latin typeface="Calibri"/>
                <a:cs typeface="Calibri"/>
              </a:rPr>
              <a:t>, </a:t>
            </a:r>
            <a:r>
              <a:rPr lang="en-US" dirty="0" err="1">
                <a:solidFill>
                  <a:schemeClr val="bg1"/>
                </a:solidFill>
                <a:latin typeface="Calibri"/>
                <a:cs typeface="Calibri"/>
              </a:rPr>
              <a:t>frá</a:t>
            </a:r>
            <a:r>
              <a:rPr lang="en-US" dirty="0">
                <a:solidFill>
                  <a:schemeClr val="bg1"/>
                </a:solidFill>
                <a:latin typeface="Calibri"/>
                <a:cs typeface="Calibri"/>
              </a:rPr>
              <a:t> </a:t>
            </a:r>
            <a:r>
              <a:rPr lang="en-US" dirty="0" err="1">
                <a:solidFill>
                  <a:schemeClr val="bg1"/>
                </a:solidFill>
                <a:latin typeface="Calibri"/>
                <a:cs typeface="Calibri"/>
              </a:rPr>
              <a:t>júní</a:t>
            </a:r>
            <a:r>
              <a:rPr lang="en-US" dirty="0">
                <a:solidFill>
                  <a:schemeClr val="bg1"/>
                </a:solidFill>
                <a:latin typeface="Calibri"/>
                <a:cs typeface="Calibri"/>
              </a:rPr>
              <a:t> </a:t>
            </a:r>
            <a:r>
              <a:rPr lang="en-US" dirty="0" err="1">
                <a:solidFill>
                  <a:schemeClr val="bg1"/>
                </a:solidFill>
                <a:latin typeface="Calibri"/>
                <a:cs typeface="Calibri"/>
              </a:rPr>
              <a:t>til</a:t>
            </a:r>
            <a:r>
              <a:rPr lang="en-US" dirty="0">
                <a:solidFill>
                  <a:schemeClr val="bg1"/>
                </a:solidFill>
                <a:latin typeface="Calibri"/>
                <a:cs typeface="Calibri"/>
              </a:rPr>
              <a:t> </a:t>
            </a:r>
            <a:r>
              <a:rPr lang="en-US" dirty="0" err="1">
                <a:solidFill>
                  <a:schemeClr val="bg1"/>
                </a:solidFill>
                <a:latin typeface="Calibri"/>
                <a:cs typeface="Calibri"/>
              </a:rPr>
              <a:t>október</a:t>
            </a:r>
            <a:r>
              <a:rPr lang="en-US" dirty="0">
                <a:solidFill>
                  <a:schemeClr val="bg1"/>
                </a:solidFill>
                <a:latin typeface="Calibri"/>
                <a:cs typeface="Calibri"/>
              </a:rPr>
              <a:t>, </a:t>
            </a:r>
            <a:r>
              <a:rPr lang="en-US" dirty="0" err="1">
                <a:solidFill>
                  <a:schemeClr val="bg1"/>
                </a:solidFill>
                <a:latin typeface="Calibri"/>
                <a:cs typeface="Calibri"/>
              </a:rPr>
              <a:t>og</a:t>
            </a:r>
            <a:r>
              <a:rPr lang="en-US" dirty="0">
                <a:solidFill>
                  <a:schemeClr val="bg1"/>
                </a:solidFill>
                <a:latin typeface="Calibri"/>
                <a:cs typeface="Calibri"/>
              </a:rPr>
              <a:t> </a:t>
            </a:r>
            <a:r>
              <a:rPr lang="en-US" dirty="0" err="1">
                <a:solidFill>
                  <a:schemeClr val="bg1"/>
                </a:solidFill>
                <a:latin typeface="Calibri"/>
                <a:cs typeface="Calibri"/>
              </a:rPr>
              <a:t>með</a:t>
            </a:r>
            <a:r>
              <a:rPr lang="en-US" dirty="0">
                <a:solidFill>
                  <a:schemeClr val="bg1"/>
                </a:solidFill>
                <a:latin typeface="Calibri"/>
                <a:cs typeface="Calibri"/>
              </a:rPr>
              <a:t> </a:t>
            </a:r>
            <a:r>
              <a:rPr lang="en-US" dirty="0" err="1">
                <a:solidFill>
                  <a:schemeClr val="bg1"/>
                </a:solidFill>
                <a:latin typeface="Calibri"/>
                <a:cs typeface="Calibri"/>
              </a:rPr>
              <a:t>því</a:t>
            </a:r>
            <a:r>
              <a:rPr lang="en-US" dirty="0">
                <a:solidFill>
                  <a:schemeClr val="bg1"/>
                </a:solidFill>
                <a:latin typeface="Calibri"/>
                <a:cs typeface="Calibri"/>
              </a:rPr>
              <a:t> </a:t>
            </a:r>
            <a:r>
              <a:rPr lang="en-US" dirty="0" err="1">
                <a:solidFill>
                  <a:schemeClr val="bg1"/>
                </a:solidFill>
                <a:latin typeface="Calibri"/>
                <a:cs typeface="Calibri"/>
              </a:rPr>
              <a:t>vildum</a:t>
            </a:r>
            <a:r>
              <a:rPr lang="en-US" dirty="0">
                <a:solidFill>
                  <a:schemeClr val="bg1"/>
                </a:solidFill>
                <a:latin typeface="Calibri"/>
                <a:cs typeface="Calibri"/>
              </a:rPr>
              <a:t> </a:t>
            </a:r>
            <a:r>
              <a:rPr lang="en-US" dirty="0" err="1">
                <a:solidFill>
                  <a:schemeClr val="bg1"/>
                </a:solidFill>
                <a:latin typeface="Calibri"/>
                <a:cs typeface="Calibri"/>
              </a:rPr>
              <a:t>við</a:t>
            </a:r>
            <a:r>
              <a:rPr lang="en-US" dirty="0">
                <a:solidFill>
                  <a:schemeClr val="bg1"/>
                </a:solidFill>
                <a:latin typeface="Calibri"/>
                <a:cs typeface="Calibri"/>
              </a:rPr>
              <a:t> </a:t>
            </a:r>
            <a:r>
              <a:rPr lang="en-US" dirty="0" err="1">
                <a:solidFill>
                  <a:schemeClr val="bg1"/>
                </a:solidFill>
                <a:latin typeface="Calibri"/>
                <a:cs typeface="Calibri"/>
              </a:rPr>
              <a:t>gefa</a:t>
            </a:r>
            <a:r>
              <a:rPr lang="en-US" dirty="0">
                <a:solidFill>
                  <a:schemeClr val="bg1"/>
                </a:solidFill>
                <a:latin typeface="Calibri"/>
                <a:cs typeface="Calibri"/>
              </a:rPr>
              <a:t> </a:t>
            </a:r>
            <a:r>
              <a:rPr lang="en-US" dirty="0" err="1">
                <a:solidFill>
                  <a:schemeClr val="bg1"/>
                </a:solidFill>
                <a:latin typeface="Calibri"/>
                <a:cs typeface="Calibri"/>
              </a:rPr>
              <a:t>nýja</a:t>
            </a:r>
            <a:r>
              <a:rPr lang="en-US" dirty="0">
                <a:solidFill>
                  <a:schemeClr val="bg1"/>
                </a:solidFill>
                <a:latin typeface="Calibri"/>
                <a:cs typeface="Calibri"/>
              </a:rPr>
              <a:t> </a:t>
            </a:r>
            <a:r>
              <a:rPr lang="en-US" dirty="0" err="1">
                <a:solidFill>
                  <a:schemeClr val="bg1"/>
                </a:solidFill>
                <a:latin typeface="Calibri"/>
                <a:cs typeface="Calibri"/>
              </a:rPr>
              <a:t>vídd</a:t>
            </a:r>
            <a:r>
              <a:rPr lang="en-US" dirty="0">
                <a:solidFill>
                  <a:schemeClr val="bg1"/>
                </a:solidFill>
                <a:latin typeface="Calibri"/>
                <a:cs typeface="Calibri"/>
              </a:rPr>
              <a:t> </a:t>
            </a:r>
            <a:r>
              <a:rPr lang="en-US" dirty="0" err="1">
                <a:solidFill>
                  <a:schemeClr val="bg1"/>
                </a:solidFill>
                <a:latin typeface="Calibri"/>
                <a:cs typeface="Calibri"/>
              </a:rPr>
              <a:t>hugmyndinni</a:t>
            </a:r>
            <a:r>
              <a:rPr lang="en-US" dirty="0">
                <a:solidFill>
                  <a:schemeClr val="bg1"/>
                </a:solidFill>
                <a:latin typeface="Calibri"/>
                <a:cs typeface="Calibri"/>
              </a:rPr>
              <a:t> um </a:t>
            </a:r>
            <a:r>
              <a:rPr lang="en-US" dirty="0" err="1">
                <a:solidFill>
                  <a:schemeClr val="bg1"/>
                </a:solidFill>
                <a:latin typeface="Calibri"/>
                <a:cs typeface="Calibri"/>
              </a:rPr>
              <a:t>að</a:t>
            </a:r>
            <a:r>
              <a:rPr lang="en-US" dirty="0">
                <a:solidFill>
                  <a:schemeClr val="bg1"/>
                </a:solidFill>
                <a:latin typeface="Calibri"/>
                <a:cs typeface="Calibri"/>
              </a:rPr>
              <a:t> </a:t>
            </a:r>
            <a:r>
              <a:rPr lang="en-US" dirty="0" err="1">
                <a:solidFill>
                  <a:schemeClr val="bg1"/>
                </a:solidFill>
                <a:latin typeface="Calibri"/>
                <a:cs typeface="Calibri"/>
              </a:rPr>
              <a:t>gista</a:t>
            </a:r>
            <a:r>
              <a:rPr lang="en-US" dirty="0">
                <a:solidFill>
                  <a:schemeClr val="bg1"/>
                </a:solidFill>
                <a:latin typeface="Calibri"/>
                <a:cs typeface="Calibri"/>
              </a:rPr>
              <a:t> í </a:t>
            </a:r>
            <a:r>
              <a:rPr lang="en-US" dirty="0" err="1">
                <a:solidFill>
                  <a:schemeClr val="bg1"/>
                </a:solidFill>
                <a:latin typeface="Calibri"/>
                <a:cs typeface="Calibri"/>
              </a:rPr>
              <a:t>náttúrunni</a:t>
            </a:r>
            <a:r>
              <a:rPr lang="en-US" dirty="0">
                <a:solidFill>
                  <a:schemeClr val="bg1"/>
                </a:solidFill>
                <a:latin typeface="Calibri"/>
                <a:cs typeface="Calibri"/>
              </a:rPr>
              <a:t>.  </a:t>
            </a:r>
            <a:r>
              <a:rPr lang="en-US" dirty="0" err="1">
                <a:solidFill>
                  <a:schemeClr val="bg1"/>
                </a:solidFill>
                <a:latin typeface="Calibri"/>
                <a:cs typeface="Calibri"/>
              </a:rPr>
              <a:t>Uppsetning</a:t>
            </a:r>
            <a:r>
              <a:rPr lang="en-US" dirty="0">
                <a:solidFill>
                  <a:schemeClr val="bg1"/>
                </a:solidFill>
                <a:latin typeface="Calibri"/>
                <a:cs typeface="Calibri"/>
              </a:rPr>
              <a:t> </a:t>
            </a:r>
            <a:r>
              <a:rPr lang="en-US" dirty="0" err="1">
                <a:solidFill>
                  <a:schemeClr val="bg1"/>
                </a:solidFill>
                <a:latin typeface="Calibri"/>
                <a:cs typeface="Calibri"/>
              </a:rPr>
              <a:t>gegnsæs</a:t>
            </a:r>
            <a:r>
              <a:rPr lang="en-US" dirty="0">
                <a:solidFill>
                  <a:schemeClr val="bg1"/>
                </a:solidFill>
                <a:latin typeface="Calibri"/>
                <a:cs typeface="Calibri"/>
              </a:rPr>
              <a:t> </a:t>
            </a:r>
            <a:r>
              <a:rPr lang="en-US" dirty="0" err="1">
                <a:solidFill>
                  <a:schemeClr val="bg1"/>
                </a:solidFill>
                <a:latin typeface="Calibri"/>
                <a:cs typeface="Calibri"/>
              </a:rPr>
              <a:t>bólubúrs</a:t>
            </a:r>
            <a:r>
              <a:rPr lang="en-US" dirty="0">
                <a:solidFill>
                  <a:schemeClr val="bg1"/>
                </a:solidFill>
                <a:latin typeface="Calibri"/>
                <a:cs typeface="Calibri"/>
              </a:rPr>
              <a:t>, Bubble Room, á </a:t>
            </a:r>
            <a:r>
              <a:rPr lang="en-US" dirty="0" err="1">
                <a:solidFill>
                  <a:schemeClr val="bg1"/>
                </a:solidFill>
                <a:latin typeface="Calibri"/>
                <a:cs typeface="Calibri"/>
              </a:rPr>
              <a:t>svæðinu</a:t>
            </a:r>
            <a:r>
              <a:rPr lang="en-US" dirty="0">
                <a:solidFill>
                  <a:schemeClr val="bg1"/>
                </a:solidFill>
                <a:latin typeface="Calibri"/>
                <a:cs typeface="Calibri"/>
              </a:rPr>
              <a:t> Bosco Pescara di </a:t>
            </a:r>
            <a:r>
              <a:rPr lang="en-US" dirty="0" err="1">
                <a:solidFill>
                  <a:schemeClr val="bg1"/>
                </a:solidFill>
                <a:latin typeface="Calibri"/>
                <a:cs typeface="Calibri"/>
              </a:rPr>
              <a:t>Biccari</a:t>
            </a:r>
            <a:r>
              <a:rPr lang="en-US" dirty="0">
                <a:solidFill>
                  <a:schemeClr val="bg1"/>
                </a:solidFill>
                <a:latin typeface="Calibri"/>
                <a:cs typeface="Calibri"/>
              </a:rPr>
              <a:t> er </a:t>
            </a:r>
            <a:r>
              <a:rPr lang="en-US" dirty="0" err="1">
                <a:solidFill>
                  <a:schemeClr val="bg1"/>
                </a:solidFill>
                <a:latin typeface="Calibri"/>
                <a:cs typeface="Calibri"/>
              </a:rPr>
              <a:t>ein</a:t>
            </a:r>
            <a:r>
              <a:rPr lang="en-US" dirty="0">
                <a:solidFill>
                  <a:schemeClr val="bg1"/>
                </a:solidFill>
                <a:latin typeface="Calibri"/>
                <a:cs typeface="Calibri"/>
              </a:rPr>
              <a:t> </a:t>
            </a:r>
            <a:r>
              <a:rPr lang="en-US" dirty="0" err="1">
                <a:solidFill>
                  <a:schemeClr val="bg1"/>
                </a:solidFill>
                <a:latin typeface="Calibri"/>
                <a:cs typeface="Calibri"/>
              </a:rPr>
              <a:t>af</a:t>
            </a:r>
            <a:r>
              <a:rPr lang="en-US" dirty="0">
                <a:solidFill>
                  <a:schemeClr val="bg1"/>
                </a:solidFill>
                <a:latin typeface="Calibri"/>
                <a:cs typeface="Calibri"/>
              </a:rPr>
              <a:t> </a:t>
            </a:r>
            <a:r>
              <a:rPr lang="en-US" dirty="0" err="1">
                <a:solidFill>
                  <a:schemeClr val="bg1"/>
                </a:solidFill>
                <a:latin typeface="Calibri"/>
                <a:cs typeface="Calibri"/>
              </a:rPr>
              <a:t>þeim</a:t>
            </a:r>
            <a:r>
              <a:rPr lang="en-US" dirty="0">
                <a:solidFill>
                  <a:schemeClr val="bg1"/>
                </a:solidFill>
                <a:latin typeface="Calibri"/>
                <a:cs typeface="Calibri"/>
              </a:rPr>
              <a:t> </a:t>
            </a:r>
            <a:r>
              <a:rPr lang="en-US" dirty="0" err="1">
                <a:solidFill>
                  <a:schemeClr val="bg1"/>
                </a:solidFill>
                <a:latin typeface="Calibri"/>
                <a:cs typeface="Calibri"/>
              </a:rPr>
              <a:t>aðgerðum</a:t>
            </a:r>
            <a:r>
              <a:rPr lang="en-US" dirty="0">
                <a:solidFill>
                  <a:schemeClr val="bg1"/>
                </a:solidFill>
                <a:latin typeface="Calibri"/>
                <a:cs typeface="Calibri"/>
              </a:rPr>
              <a:t> </a:t>
            </a:r>
            <a:r>
              <a:rPr lang="en-US" dirty="0" err="1">
                <a:solidFill>
                  <a:schemeClr val="bg1"/>
                </a:solidFill>
                <a:latin typeface="Calibri"/>
                <a:cs typeface="Calibri"/>
              </a:rPr>
              <a:t>sem</a:t>
            </a:r>
            <a:r>
              <a:rPr lang="en-US" dirty="0">
                <a:solidFill>
                  <a:schemeClr val="bg1"/>
                </a:solidFill>
                <a:latin typeface="Calibri"/>
                <a:cs typeface="Calibri"/>
              </a:rPr>
              <a:t> Cooperativa di </a:t>
            </a:r>
            <a:r>
              <a:rPr lang="en-US" dirty="0" err="1">
                <a:solidFill>
                  <a:schemeClr val="bg1"/>
                </a:solidFill>
                <a:latin typeface="Calibri"/>
                <a:cs typeface="Calibri"/>
              </a:rPr>
              <a:t>Comunità</a:t>
            </a:r>
            <a:r>
              <a:rPr lang="en-US" dirty="0">
                <a:solidFill>
                  <a:schemeClr val="bg1"/>
                </a:solidFill>
                <a:latin typeface="Calibri"/>
                <a:cs typeface="Calibri"/>
              </a:rPr>
              <a:t> di </a:t>
            </a:r>
            <a:r>
              <a:rPr lang="en-US" dirty="0" err="1">
                <a:solidFill>
                  <a:schemeClr val="bg1"/>
                </a:solidFill>
                <a:latin typeface="Calibri"/>
                <a:cs typeface="Calibri"/>
              </a:rPr>
              <a:t>Biccari</a:t>
            </a:r>
            <a:r>
              <a:rPr lang="en-US" dirty="0">
                <a:solidFill>
                  <a:schemeClr val="bg1"/>
                </a:solidFill>
                <a:latin typeface="Calibri"/>
                <a:cs typeface="Calibri"/>
              </a:rPr>
              <a:t>, </a:t>
            </a:r>
            <a:r>
              <a:rPr lang="en-US" dirty="0" err="1">
                <a:solidFill>
                  <a:schemeClr val="bg1"/>
                </a:solidFill>
                <a:latin typeface="Calibri"/>
                <a:cs typeface="Calibri"/>
              </a:rPr>
              <a:t>sem</a:t>
            </a:r>
            <a:r>
              <a:rPr lang="en-US" dirty="0">
                <a:solidFill>
                  <a:schemeClr val="bg1"/>
                </a:solidFill>
                <a:latin typeface="Calibri"/>
                <a:cs typeface="Calibri"/>
              </a:rPr>
              <a:t> </a:t>
            </a:r>
            <a:r>
              <a:rPr lang="en-US" dirty="0" err="1">
                <a:solidFill>
                  <a:schemeClr val="bg1"/>
                </a:solidFill>
                <a:latin typeface="Calibri"/>
                <a:cs typeface="Calibri"/>
              </a:rPr>
              <a:t>rekur</a:t>
            </a:r>
            <a:r>
              <a:rPr lang="en-US" dirty="0">
                <a:solidFill>
                  <a:schemeClr val="bg1"/>
                </a:solidFill>
                <a:latin typeface="Calibri"/>
                <a:cs typeface="Calibri"/>
              </a:rPr>
              <a:t> </a:t>
            </a:r>
            <a:r>
              <a:rPr lang="en-US" dirty="0" err="1">
                <a:solidFill>
                  <a:schemeClr val="bg1"/>
                </a:solidFill>
                <a:latin typeface="Calibri"/>
                <a:cs typeface="Calibri"/>
              </a:rPr>
              <a:t>garðsvæðið</a:t>
            </a:r>
            <a:r>
              <a:rPr lang="en-US" dirty="0">
                <a:solidFill>
                  <a:schemeClr val="bg1"/>
                </a:solidFill>
                <a:latin typeface="Calibri"/>
                <a:cs typeface="Calibri"/>
              </a:rPr>
              <a:t>, </a:t>
            </a:r>
            <a:r>
              <a:rPr lang="en-US" dirty="0" err="1">
                <a:solidFill>
                  <a:schemeClr val="bg1"/>
                </a:solidFill>
                <a:latin typeface="Calibri"/>
                <a:cs typeface="Calibri"/>
              </a:rPr>
              <a:t>hefur</a:t>
            </a:r>
            <a:r>
              <a:rPr lang="en-US" dirty="0">
                <a:solidFill>
                  <a:schemeClr val="bg1"/>
                </a:solidFill>
                <a:latin typeface="Calibri"/>
                <a:cs typeface="Calibri"/>
              </a:rPr>
              <a:t> </a:t>
            </a:r>
            <a:r>
              <a:rPr lang="en-US" dirty="0" err="1">
                <a:solidFill>
                  <a:schemeClr val="bg1"/>
                </a:solidFill>
                <a:latin typeface="Calibri"/>
                <a:cs typeface="Calibri"/>
              </a:rPr>
              <a:t>þróað</a:t>
            </a:r>
            <a:r>
              <a:rPr lang="en-US" dirty="0">
                <a:solidFill>
                  <a:schemeClr val="bg1"/>
                </a:solidFill>
                <a:latin typeface="Calibri"/>
                <a:cs typeface="Calibri"/>
              </a:rPr>
              <a:t> </a:t>
            </a:r>
            <a:r>
              <a:rPr lang="en-US" dirty="0" err="1">
                <a:solidFill>
                  <a:schemeClr val="bg1"/>
                </a:solidFill>
                <a:latin typeface="Calibri"/>
                <a:cs typeface="Calibri"/>
              </a:rPr>
              <a:t>til</a:t>
            </a:r>
            <a:r>
              <a:rPr lang="en-US" dirty="0">
                <a:solidFill>
                  <a:schemeClr val="bg1"/>
                </a:solidFill>
                <a:latin typeface="Calibri"/>
                <a:cs typeface="Calibri"/>
              </a:rPr>
              <a:t> </a:t>
            </a:r>
            <a:r>
              <a:rPr lang="en-US" dirty="0" err="1">
                <a:solidFill>
                  <a:schemeClr val="bg1"/>
                </a:solidFill>
                <a:latin typeface="Calibri"/>
                <a:cs typeface="Calibri"/>
              </a:rPr>
              <a:t>að</a:t>
            </a:r>
            <a:r>
              <a:rPr lang="en-US" dirty="0">
                <a:solidFill>
                  <a:schemeClr val="bg1"/>
                </a:solidFill>
                <a:latin typeface="Calibri"/>
                <a:cs typeface="Calibri"/>
              </a:rPr>
              <a:t> </a:t>
            </a:r>
            <a:r>
              <a:rPr lang="en-US" dirty="0" err="1">
                <a:solidFill>
                  <a:schemeClr val="bg1"/>
                </a:solidFill>
                <a:latin typeface="Calibri"/>
                <a:cs typeface="Calibri"/>
              </a:rPr>
              <a:t>efla</a:t>
            </a:r>
            <a:r>
              <a:rPr lang="en-US" dirty="0">
                <a:solidFill>
                  <a:schemeClr val="bg1"/>
                </a:solidFill>
                <a:latin typeface="Calibri"/>
                <a:cs typeface="Calibri"/>
              </a:rPr>
              <a:t> </a:t>
            </a:r>
            <a:r>
              <a:rPr lang="en-US" dirty="0" err="1">
                <a:solidFill>
                  <a:schemeClr val="bg1"/>
                </a:solidFill>
                <a:latin typeface="Calibri"/>
                <a:cs typeface="Calibri"/>
              </a:rPr>
              <a:t>ferðamannatilboð</a:t>
            </a:r>
            <a:r>
              <a:rPr lang="en-US" dirty="0">
                <a:solidFill>
                  <a:schemeClr val="bg1"/>
                </a:solidFill>
                <a:latin typeface="Calibri"/>
                <a:cs typeface="Calibri"/>
              </a:rPr>
              <a:t> </a:t>
            </a:r>
            <a:r>
              <a:rPr lang="en-US" dirty="0" err="1">
                <a:solidFill>
                  <a:schemeClr val="bg1"/>
                </a:solidFill>
                <a:latin typeface="Calibri"/>
                <a:cs typeface="Calibri"/>
              </a:rPr>
              <a:t>svæðisins</a:t>
            </a:r>
            <a:r>
              <a:rPr lang="en-US" dirty="0">
                <a:solidFill>
                  <a:schemeClr val="bg1"/>
                </a:solidFill>
                <a:latin typeface="Calibri"/>
                <a:cs typeface="Calibri"/>
              </a:rPr>
              <a:t>. </a:t>
            </a:r>
          </a:p>
          <a:p>
            <a:pPr algn="l">
              <a:lnSpc>
                <a:spcPct val="100000"/>
              </a:lnSpc>
            </a:pPr>
            <a:r>
              <a:rPr lang="en-US" dirty="0">
                <a:solidFill>
                  <a:schemeClr val="bg1"/>
                </a:solidFill>
                <a:latin typeface="Calibri"/>
                <a:cs typeface="Calibri"/>
              </a:rPr>
              <a:t>.</a:t>
            </a:r>
          </a:p>
          <a:p>
            <a:pPr>
              <a:lnSpc>
                <a:spcPct val="100000"/>
              </a:lnSpc>
            </a:pPr>
            <a:endParaRPr lang="en-US" sz="1600" dirty="0">
              <a:solidFill>
                <a:schemeClr val="bg1"/>
              </a:solidFill>
            </a:endParaRPr>
          </a:p>
        </p:txBody>
      </p:sp>
      <p:sp>
        <p:nvSpPr>
          <p:cNvPr id="2" name="Text Placeholder 1">
            <a:extLst>
              <a:ext uri="{FF2B5EF4-FFF2-40B4-BE49-F238E27FC236}">
                <a16:creationId xmlns:a16="http://schemas.microsoft.com/office/drawing/2014/main" id="{B17720D9-5AB2-241C-8E9D-4859A02FAF6E}"/>
              </a:ext>
            </a:extLst>
          </p:cNvPr>
          <p:cNvSpPr>
            <a:spLocks noGrp="1"/>
          </p:cNvSpPr>
          <p:nvPr>
            <p:ph type="body" sz="quarter" idx="35"/>
          </p:nvPr>
        </p:nvSpPr>
        <p:spPr>
          <a:xfrm>
            <a:off x="294777" y="5453856"/>
            <a:ext cx="3206079" cy="1049221"/>
          </a:xfrm>
        </p:spPr>
        <p:txBody>
          <a:bodyPr/>
          <a:lstStyle/>
          <a:p>
            <a:r>
              <a:rPr lang="en-US" sz="4400" b="1"/>
              <a:t>ÍSLAND</a:t>
            </a:r>
          </a:p>
        </p:txBody>
      </p:sp>
      <p:sp>
        <p:nvSpPr>
          <p:cNvPr id="3" name="Text Placeholder 2">
            <a:extLst>
              <a:ext uri="{FF2B5EF4-FFF2-40B4-BE49-F238E27FC236}">
                <a16:creationId xmlns:a16="http://schemas.microsoft.com/office/drawing/2014/main" id="{26016B9B-4FF6-C9D0-C613-8113AE65644D}"/>
              </a:ext>
            </a:extLst>
          </p:cNvPr>
          <p:cNvSpPr>
            <a:spLocks noGrp="1"/>
          </p:cNvSpPr>
          <p:nvPr>
            <p:ph type="body" sz="quarter" idx="36"/>
          </p:nvPr>
        </p:nvSpPr>
        <p:spPr>
          <a:xfrm>
            <a:off x="294776" y="4779704"/>
            <a:ext cx="3845903" cy="414175"/>
          </a:xfrm>
        </p:spPr>
        <p:txBody>
          <a:bodyPr/>
          <a:lstStyle/>
          <a:p>
            <a:r>
              <a:rPr lang="en-US" sz="2800" b="0" cap="all" dirty="0" err="1"/>
              <a:t>SjálfbærNI</a:t>
            </a:r>
            <a:r>
              <a:rPr lang="en-US" sz="2800" b="0" cap="all" dirty="0"/>
              <a:t> LÍKAN</a:t>
            </a:r>
          </a:p>
        </p:txBody>
      </p:sp>
      <p:sp>
        <p:nvSpPr>
          <p:cNvPr id="16" name="Slide Number Placeholder 15">
            <a:extLst>
              <a:ext uri="{FF2B5EF4-FFF2-40B4-BE49-F238E27FC236}">
                <a16:creationId xmlns:a16="http://schemas.microsoft.com/office/drawing/2014/main" id="{209C05FC-C7C8-8E02-7649-60478CB3E02D}"/>
              </a:ext>
            </a:extLst>
          </p:cNvPr>
          <p:cNvSpPr>
            <a:spLocks noGrp="1"/>
          </p:cNvSpPr>
          <p:nvPr>
            <p:ph type="sldNum" sz="quarter" idx="4"/>
          </p:nvPr>
        </p:nvSpPr>
        <p:spPr/>
        <p:txBody>
          <a:bodyPr/>
          <a:lstStyle/>
          <a:p>
            <a:fld id="{9C527BFA-2C0E-4CEC-B6A5-913A56FEF4B4}" type="slidenum">
              <a:rPr lang="fr-CA" smtClean="0"/>
              <a:t>98</a:t>
            </a:fld>
            <a:endParaRPr lang="fr-CA"/>
          </a:p>
        </p:txBody>
      </p:sp>
      <p:sp>
        <p:nvSpPr>
          <p:cNvPr id="4" name="Text Placeholder 3">
            <a:extLst>
              <a:ext uri="{FF2B5EF4-FFF2-40B4-BE49-F238E27FC236}">
                <a16:creationId xmlns:a16="http://schemas.microsoft.com/office/drawing/2014/main" id="{98D5DAD9-A79A-7454-6A48-3D51FD850E6B}"/>
              </a:ext>
            </a:extLst>
          </p:cNvPr>
          <p:cNvSpPr>
            <a:spLocks noGrp="1"/>
          </p:cNvSpPr>
          <p:nvPr>
            <p:ph type="body" sz="quarter" idx="65"/>
          </p:nvPr>
        </p:nvSpPr>
        <p:spPr>
          <a:xfrm>
            <a:off x="0" y="57736"/>
            <a:ext cx="2953721" cy="452458"/>
          </a:xfrm>
        </p:spPr>
        <p:txBody>
          <a:bodyPr/>
          <a:lstStyle/>
          <a:p>
            <a:r>
              <a:rPr lang="en-GB"/>
              <a:t>Mynd: Bubble Room </a:t>
            </a:r>
            <a:r>
              <a:rPr lang="en-GB" err="1"/>
              <a:t>Biccari</a:t>
            </a:r>
            <a:r>
              <a:rPr lang="en-GB"/>
              <a:t>, Ítalía</a:t>
            </a:r>
          </a:p>
        </p:txBody>
      </p:sp>
      <p:sp>
        <p:nvSpPr>
          <p:cNvPr id="10" name="Text Placeholder 2">
            <a:extLst>
              <a:ext uri="{FF2B5EF4-FFF2-40B4-BE49-F238E27FC236}">
                <a16:creationId xmlns:a16="http://schemas.microsoft.com/office/drawing/2014/main" id="{020A73F3-24A6-630A-C994-90829EE28C89}"/>
              </a:ext>
            </a:extLst>
          </p:cNvPr>
          <p:cNvSpPr txBox="1">
            <a:spLocks/>
          </p:cNvSpPr>
          <p:nvPr/>
        </p:nvSpPr>
        <p:spPr>
          <a:xfrm>
            <a:off x="179495" y="3847205"/>
            <a:ext cx="3593010" cy="452458"/>
          </a:xfrm>
          <a:prstGeom prst="rect">
            <a:avLst/>
          </a:prstGeom>
        </p:spPr>
        <p:txBody>
          <a:bodyPr vert="horz" lIns="91440" tIns="45720" rIns="91440" bIns="45720" rtlCol="0" anchor="t">
            <a:noAutofit/>
          </a:bodyPr>
          <a:lstStyle>
            <a:lvl1pPr marL="0" indent="0" algn="l" defTabSz="777514"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b="0" dirty="0">
                <a:latin typeface="Aharoni" panose="02010803020104030203" pitchFamily="2" charset="-79"/>
                <a:cs typeface="Aharoni" panose="02010803020104030203" pitchFamily="2" charset="-79"/>
              </a:rPr>
              <a:t>DÆMI</a:t>
            </a:r>
          </a:p>
        </p:txBody>
      </p:sp>
      <p:sp>
        <p:nvSpPr>
          <p:cNvPr id="25" name="TextBox 24">
            <a:extLst>
              <a:ext uri="{FF2B5EF4-FFF2-40B4-BE49-F238E27FC236}">
                <a16:creationId xmlns:a16="http://schemas.microsoft.com/office/drawing/2014/main" id="{105F5085-A58F-78D1-D016-4FAE659DF4B1}"/>
              </a:ext>
            </a:extLst>
          </p:cNvPr>
          <p:cNvSpPr txBox="1"/>
          <p:nvPr/>
        </p:nvSpPr>
        <p:spPr>
          <a:xfrm>
            <a:off x="3959790" y="2763315"/>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Uppfæra mynd og myndatexta</a:t>
            </a:r>
          </a:p>
        </p:txBody>
      </p:sp>
      <p:pic>
        <p:nvPicPr>
          <p:cNvPr id="9" name="Picture Placeholder 8">
            <a:extLst>
              <a:ext uri="{FF2B5EF4-FFF2-40B4-BE49-F238E27FC236}">
                <a16:creationId xmlns:a16="http://schemas.microsoft.com/office/drawing/2014/main" id="{9726F778-BE75-4478-A3CA-E2B8A07CCD71}"/>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a:stretch>
            <a:fillRect/>
          </a:stretch>
        </p:blipFill>
        <p:spPr/>
      </p:pic>
      <p:pic>
        <p:nvPicPr>
          <p:cNvPr id="12" name="Graphic 11" descr="Badge 7 with solid fill">
            <a:extLst>
              <a:ext uri="{FF2B5EF4-FFF2-40B4-BE49-F238E27FC236}">
                <a16:creationId xmlns:a16="http://schemas.microsoft.com/office/drawing/2014/main" id="{19CFE79F-1A6F-4486-A03C-811F1A1555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7481" y="4343347"/>
            <a:ext cx="1440000" cy="1440000"/>
          </a:xfrm>
          <a:prstGeom prst="rect">
            <a:avLst/>
          </a:prstGeom>
        </p:spPr>
      </p:pic>
    </p:spTree>
    <p:extLst>
      <p:ext uri="{BB962C8B-B14F-4D97-AF65-F5344CB8AC3E}">
        <p14:creationId xmlns:p14="http://schemas.microsoft.com/office/powerpoint/2010/main" val="24396149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5CC99-8E59-55BE-C610-59B64E98B355}"/>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D01C2ECB-0CA4-BD93-2E9F-5C28404AC032}"/>
              </a:ext>
            </a:extLst>
          </p:cNvPr>
          <p:cNvSpPr>
            <a:spLocks noGrp="1"/>
          </p:cNvSpPr>
          <p:nvPr>
            <p:ph type="body" sz="quarter" idx="32"/>
          </p:nvPr>
        </p:nvSpPr>
        <p:spPr>
          <a:xfrm>
            <a:off x="357604" y="2109652"/>
            <a:ext cx="6541269" cy="2422612"/>
          </a:xfrm>
        </p:spPr>
        <p:txBody>
          <a:bodyPr/>
          <a:lstStyle/>
          <a:p>
            <a:pPr>
              <a:lnSpc>
                <a:spcPct val="100000"/>
              </a:lnSpc>
            </a:pPr>
            <a:r>
              <a:rPr lang="en-IE">
                <a:latin typeface="Calibri"/>
                <a:cs typeface="Calibri"/>
              </a:rPr>
              <a:t>Stóra plastkúlunni, gegnsæja bólunni þar sem hægt er að sofa undir stjörnuprýddum himni Monti </a:t>
            </a:r>
            <a:r>
              <a:rPr lang="en-IE" err="1">
                <a:latin typeface="Calibri"/>
                <a:cs typeface="Calibri"/>
              </a:rPr>
              <a:t>Dauni </a:t>
            </a:r>
            <a:r>
              <a:rPr lang="en-IE">
                <a:latin typeface="Calibri"/>
                <a:cs typeface="Calibri"/>
              </a:rPr>
              <a:t>á Monte </a:t>
            </a:r>
            <a:r>
              <a:rPr lang="en-IE" err="1">
                <a:latin typeface="Calibri"/>
                <a:cs typeface="Calibri"/>
              </a:rPr>
              <a:t>Cornacchia</a:t>
            </a:r>
            <a:r>
              <a:rPr lang="en-IE">
                <a:latin typeface="Calibri"/>
                <a:cs typeface="Calibri"/>
              </a:rPr>
              <a:t>, er mini pop-up hús, tímabundið gistirými sem hannað og framkvæmt var í Belgíu af teymi hönnuða og skipulagsfræðinga sem vildu gefa nýja vídd hugmyndinni um svefn í náttúrunni. Þægindi hótelherbergis, glersveggir og loft sem láta mann finna sig algjörlega umlukinn náttúrunni, og sjálfbær ferðamannalausn sem þarf hvorki að byggja né raska landslaginu til að þróast. Inni í "bólunni" er hjónarúm og hægt er að bæta við öðru rúmi svo fjölskyldur með börn geti dvalið þar. Salerni er nokkrum metrum í burtu, þar sem einnig er morgunverðarstandur rekinn af </a:t>
            </a:r>
            <a:r>
              <a:rPr lang="en-IE" err="1">
                <a:latin typeface="Calibri"/>
                <a:cs typeface="Calibri"/>
              </a:rPr>
              <a:t>Biccari</a:t>
            </a:r>
            <a:r>
              <a:rPr lang="en-IE">
                <a:latin typeface="Calibri"/>
                <a:cs typeface="Calibri"/>
              </a:rPr>
              <a:t> </a:t>
            </a:r>
            <a:r>
              <a:rPr lang="en-IE" err="1">
                <a:latin typeface="Calibri"/>
                <a:cs typeface="Calibri"/>
              </a:rPr>
              <a:t>samfélagsfélaginu (Cooperativa </a:t>
            </a:r>
            <a:r>
              <a:rPr lang="en-IE">
                <a:latin typeface="Calibri"/>
                <a:cs typeface="Calibri"/>
              </a:rPr>
              <a:t>di </a:t>
            </a:r>
            <a:r>
              <a:rPr lang="en-IE" err="1">
                <a:latin typeface="Calibri"/>
                <a:cs typeface="Calibri"/>
              </a:rPr>
              <a:t>Comunità </a:t>
            </a:r>
            <a:r>
              <a:rPr lang="en-IE">
                <a:latin typeface="Calibri"/>
                <a:cs typeface="Calibri"/>
              </a:rPr>
              <a:t>di </a:t>
            </a:r>
            <a:r>
              <a:rPr lang="en-IE" err="1">
                <a:latin typeface="Calibri"/>
                <a:cs typeface="Calibri"/>
              </a:rPr>
              <a:t>Biccari</a:t>
            </a:r>
            <a:r>
              <a:rPr lang="en-IE">
                <a:latin typeface="Calibri"/>
                <a:cs typeface="Calibri"/>
              </a:rPr>
              <a:t>).</a:t>
            </a:r>
          </a:p>
          <a:p>
            <a:pPr>
              <a:lnSpc>
                <a:spcPct val="100000"/>
              </a:lnSpc>
            </a:pPr>
            <a:endParaRPr lang="en-IE">
              <a:latin typeface="Calibri"/>
              <a:cs typeface="Calibri"/>
            </a:endParaRPr>
          </a:p>
          <a:p>
            <a:pPr>
              <a:lnSpc>
                <a:spcPct val="100000"/>
              </a:lnSpc>
            </a:pPr>
            <a:r>
              <a:rPr lang="en-IE">
                <a:latin typeface="Calibri"/>
                <a:cs typeface="Calibri"/>
              </a:rPr>
              <a:t>Bóluvherbergið á þaki Apúlíu er staðsett nálægt Pescara-vatni í </a:t>
            </a:r>
            <a:r>
              <a:rPr lang="en-IE" err="1">
                <a:latin typeface="Calibri"/>
                <a:cs typeface="Calibri"/>
              </a:rPr>
              <a:t>Biccari</a:t>
            </a:r>
            <a:r>
              <a:rPr lang="en-IE">
                <a:latin typeface="Calibri"/>
                <a:cs typeface="Calibri"/>
              </a:rPr>
              <a:t>, um 900 metra yfir sjávarmáli. </a:t>
            </a:r>
            <a:r>
              <a:rPr lang="en-IE">
                <a:latin typeface="Calibri"/>
                <a:ea typeface="Open Sans"/>
                <a:cs typeface="Calibri"/>
              </a:rPr>
              <a:t>Hún er hálfgagnsær bygging um 20 fermetra að stærð og fullbúin húsgögnum, rekin af </a:t>
            </a:r>
            <a:r>
              <a:rPr lang="en-IE" err="1">
                <a:latin typeface="Calibri"/>
                <a:ea typeface="Open Sans"/>
                <a:cs typeface="Calibri"/>
              </a:rPr>
              <a:t>Cooperativa </a:t>
            </a:r>
            <a:r>
              <a:rPr lang="en-IE">
                <a:latin typeface="Calibri"/>
                <a:ea typeface="Open Sans"/>
                <a:cs typeface="Calibri"/>
              </a:rPr>
              <a:t>di </a:t>
            </a:r>
            <a:r>
              <a:rPr lang="en-IE" err="1">
                <a:latin typeface="Calibri"/>
                <a:ea typeface="Open Sans"/>
                <a:cs typeface="Calibri"/>
              </a:rPr>
              <a:t>Comunità </a:t>
            </a:r>
            <a:r>
              <a:rPr lang="en-IE">
                <a:latin typeface="Calibri"/>
                <a:ea typeface="Open Sans"/>
                <a:cs typeface="Calibri"/>
              </a:rPr>
              <a:t>di </a:t>
            </a:r>
            <a:r>
              <a:rPr lang="en-IE" err="1">
                <a:latin typeface="Calibri"/>
                <a:ea typeface="Open Sans"/>
                <a:cs typeface="Calibri"/>
              </a:rPr>
              <a:t>Biccari</a:t>
            </a:r>
            <a:r>
              <a:rPr lang="en-IE">
                <a:latin typeface="Calibri"/>
                <a:ea typeface="Open Sans"/>
                <a:cs typeface="Calibri"/>
              </a:rPr>
              <a:t>. Þessi tegund óhefðbundinnar gistingar í skógi hefur náð miklum vinsældum, svo mjög að þarf að bóka upplifunina (jafnvel eina einfaldan næturdvöl) næstum ári fyrirfram, því hún er ætíð uppbókuð. </a:t>
            </a:r>
            <a:endParaRPr lang="en-IE"/>
          </a:p>
          <a:p>
            <a:pPr>
              <a:lnSpc>
                <a:spcPct val="100000"/>
              </a:lnSpc>
            </a:pPr>
            <a:endParaRPr lang="en-IE">
              <a:latin typeface="Calibri"/>
              <a:cs typeface="Calibri"/>
            </a:endParaRPr>
          </a:p>
          <a:p>
            <a:pPr>
              <a:lnSpc>
                <a:spcPct val="100000"/>
              </a:lnSpc>
            </a:pPr>
            <a:endParaRPr lang="en-IE"/>
          </a:p>
          <a:p>
            <a:pPr>
              <a:lnSpc>
                <a:spcPct val="100000"/>
              </a:lnSpc>
            </a:pPr>
            <a:endParaRPr lang="en-IE"/>
          </a:p>
        </p:txBody>
      </p:sp>
      <p:sp>
        <p:nvSpPr>
          <p:cNvPr id="2" name="Slide Number Placeholder 1">
            <a:extLst>
              <a:ext uri="{FF2B5EF4-FFF2-40B4-BE49-F238E27FC236}">
                <a16:creationId xmlns:a16="http://schemas.microsoft.com/office/drawing/2014/main" id="{271B86F6-140A-C774-D5B7-0DD3443F8FF2}"/>
              </a:ext>
            </a:extLst>
          </p:cNvPr>
          <p:cNvSpPr>
            <a:spLocks noGrp="1"/>
          </p:cNvSpPr>
          <p:nvPr>
            <p:ph type="sldNum" sz="quarter" idx="4"/>
          </p:nvPr>
        </p:nvSpPr>
        <p:spPr/>
        <p:txBody>
          <a:bodyPr/>
          <a:lstStyle/>
          <a:p>
            <a:fld id="{9C527BFA-2C0E-4CEC-B6A5-913A56FEF4B4}" type="slidenum">
              <a:rPr lang="fr-CA" smtClean="0"/>
              <a:t>99</a:t>
            </a:fld>
            <a:endParaRPr lang="fr-CA"/>
          </a:p>
        </p:txBody>
      </p:sp>
      <p:sp>
        <p:nvSpPr>
          <p:cNvPr id="4" name="Text Placeholder 3">
            <a:extLst>
              <a:ext uri="{FF2B5EF4-FFF2-40B4-BE49-F238E27FC236}">
                <a16:creationId xmlns:a16="http://schemas.microsoft.com/office/drawing/2014/main" id="{0D0AF1AF-810C-14A9-F35D-26FBD7729568}"/>
              </a:ext>
            </a:extLst>
          </p:cNvPr>
          <p:cNvSpPr>
            <a:spLocks noGrp="1"/>
          </p:cNvSpPr>
          <p:nvPr>
            <p:ph type="body" sz="quarter" idx="65"/>
          </p:nvPr>
        </p:nvSpPr>
        <p:spPr/>
        <p:txBody>
          <a:bodyPr/>
          <a:lstStyle/>
          <a:p>
            <a:r>
              <a:rPr lang="en-GB"/>
              <a:t>Ljósmynd: Bubble Room, Ítalía</a:t>
            </a:r>
          </a:p>
        </p:txBody>
      </p:sp>
      <p:sp>
        <p:nvSpPr>
          <p:cNvPr id="3" name="TextBox 2">
            <a:extLst>
              <a:ext uri="{FF2B5EF4-FFF2-40B4-BE49-F238E27FC236}">
                <a16:creationId xmlns:a16="http://schemas.microsoft.com/office/drawing/2014/main" id="{FDB84265-58EE-DD55-6A65-C7E39EAC2CA4}"/>
              </a:ext>
            </a:extLst>
          </p:cNvPr>
          <p:cNvSpPr txBox="1"/>
          <p:nvPr/>
        </p:nvSpPr>
        <p:spPr>
          <a:xfrm>
            <a:off x="2560911" y="7170663"/>
            <a:ext cx="3555382" cy="369332"/>
          </a:xfrm>
          <a:prstGeom prst="rect">
            <a:avLst/>
          </a:prstGeom>
          <a:noFill/>
        </p:spPr>
        <p:txBody>
          <a:bodyPr wrap="square" rtlCol="0">
            <a:spAutoFit/>
          </a:bodyPr>
          <a:lstStyle/>
          <a:p>
            <a:r>
              <a:rPr lang="en-IE">
                <a:solidFill>
                  <a:schemeClr val="tx1">
                    <a:lumMod val="75000"/>
                    <a:lumOff val="25000"/>
                  </a:schemeClr>
                </a:solidFill>
                <a:highlight>
                  <a:srgbClr val="FFFF00"/>
                </a:highlight>
              </a:rPr>
              <a:t>Breyta mynd og uppfæra myndatexta</a:t>
            </a:r>
          </a:p>
        </p:txBody>
      </p:sp>
      <p:sp>
        <p:nvSpPr>
          <p:cNvPr id="14" name="Text Placeholder 7">
            <a:extLst>
              <a:ext uri="{FF2B5EF4-FFF2-40B4-BE49-F238E27FC236}">
                <a16:creationId xmlns:a16="http://schemas.microsoft.com/office/drawing/2014/main" id="{2E150A49-8CFF-2564-B7E3-A08F2C454D77}"/>
              </a:ext>
            </a:extLst>
          </p:cNvPr>
          <p:cNvSpPr>
            <a:spLocks noGrp="1"/>
          </p:cNvSpPr>
          <p:nvPr>
            <p:ph type="body" sz="quarter" idx="33"/>
          </p:nvPr>
        </p:nvSpPr>
        <p:spPr>
          <a:xfrm>
            <a:off x="307749" y="1349282"/>
            <a:ext cx="6506617" cy="601503"/>
          </a:xfrm>
        </p:spPr>
        <p:txBody>
          <a:bodyPr/>
          <a:lstStyle/>
          <a:p>
            <a:r>
              <a:rPr lang="en-IE" cap="all" dirty="0" err="1">
                <a:latin typeface="Calibri"/>
                <a:cs typeface="Calibri"/>
              </a:rPr>
              <a:t>Gagnsæ</a:t>
            </a:r>
            <a:r>
              <a:rPr lang="en-IE" cap="all" dirty="0">
                <a:latin typeface="Calibri"/>
                <a:cs typeface="Calibri"/>
              </a:rPr>
              <a:t> </a:t>
            </a:r>
            <a:r>
              <a:rPr lang="en-IE" cap="all" dirty="0" err="1">
                <a:latin typeface="Calibri"/>
                <a:cs typeface="Calibri"/>
              </a:rPr>
              <a:t>bóla</a:t>
            </a:r>
            <a:r>
              <a:rPr lang="en-IE" cap="all" dirty="0">
                <a:latin typeface="Calibri"/>
                <a:cs typeface="Calibri"/>
              </a:rPr>
              <a:t>: Bubble-</a:t>
            </a:r>
            <a:r>
              <a:rPr lang="en-IE" cap="all" dirty="0" err="1">
                <a:latin typeface="Calibri"/>
                <a:cs typeface="Calibri"/>
              </a:rPr>
              <a:t>herbergið</a:t>
            </a:r>
            <a:r>
              <a:rPr lang="en-IE" cap="all" dirty="0">
                <a:latin typeface="Calibri"/>
                <a:cs typeface="Calibri"/>
              </a:rPr>
              <a:t> á </a:t>
            </a:r>
            <a:r>
              <a:rPr lang="en-IE" cap="all" dirty="0" err="1">
                <a:latin typeface="Calibri"/>
                <a:cs typeface="Calibri"/>
              </a:rPr>
              <a:t>þaki</a:t>
            </a:r>
            <a:r>
              <a:rPr lang="en-IE" cap="all" dirty="0">
                <a:latin typeface="Calibri"/>
                <a:cs typeface="Calibri"/>
              </a:rPr>
              <a:t> </a:t>
            </a:r>
            <a:r>
              <a:rPr lang="en-IE" cap="all" dirty="0" err="1">
                <a:latin typeface="Calibri"/>
                <a:cs typeface="Calibri"/>
              </a:rPr>
              <a:t>Apúlíu</a:t>
            </a:r>
            <a:r>
              <a:rPr lang="en-IE" cap="all" dirty="0">
                <a:latin typeface="Calibri"/>
                <a:cs typeface="Calibri"/>
              </a:rPr>
              <a:t> </a:t>
            </a:r>
            <a:endParaRPr lang="it-IT" cap="all" dirty="0"/>
          </a:p>
        </p:txBody>
      </p:sp>
      <p:sp>
        <p:nvSpPr>
          <p:cNvPr id="15" name="Text Placeholder 8">
            <a:extLst>
              <a:ext uri="{FF2B5EF4-FFF2-40B4-BE49-F238E27FC236}">
                <a16:creationId xmlns:a16="http://schemas.microsoft.com/office/drawing/2014/main" id="{12AD54C9-48B8-7B15-BC25-BC43BE53F13D}"/>
              </a:ext>
            </a:extLst>
          </p:cNvPr>
          <p:cNvSpPr>
            <a:spLocks noGrp="1"/>
          </p:cNvSpPr>
          <p:nvPr>
            <p:ph type="body" sz="quarter" idx="38"/>
          </p:nvPr>
        </p:nvSpPr>
        <p:spPr>
          <a:xfrm>
            <a:off x="1268958" y="686870"/>
            <a:ext cx="6506617" cy="381311"/>
          </a:xfrm>
        </p:spPr>
        <p:txBody>
          <a:bodyPr/>
          <a:lstStyle/>
          <a:p>
            <a:r>
              <a:rPr lang="en-US" cap="all"/>
              <a:t>Lausn</a:t>
            </a:r>
          </a:p>
        </p:txBody>
      </p:sp>
      <p:cxnSp>
        <p:nvCxnSpPr>
          <p:cNvPr id="16" name="Straight Connector 15">
            <a:extLst>
              <a:ext uri="{FF2B5EF4-FFF2-40B4-BE49-F238E27FC236}">
                <a16:creationId xmlns:a16="http://schemas.microsoft.com/office/drawing/2014/main" id="{3AF517D4-53DE-FCD9-AE87-A4D1563AAA0A}"/>
              </a:ext>
            </a:extLst>
          </p:cNvPr>
          <p:cNvCxnSpPr>
            <a:cxnSpLocks/>
          </p:cNvCxnSpPr>
          <p:nvPr/>
        </p:nvCxnSpPr>
        <p:spPr>
          <a:xfrm>
            <a:off x="-12269" y="1165222"/>
            <a:ext cx="4350871" cy="0"/>
          </a:xfrm>
          <a:prstGeom prst="line">
            <a:avLst/>
          </a:prstGeom>
          <a:ln w="19050">
            <a:solidFill>
              <a:srgbClr val="FBA63D"/>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0E9FC125-841E-0467-9AB1-82A677B705D8}"/>
              </a:ext>
            </a:extLst>
          </p:cNvPr>
          <p:cNvGrpSpPr/>
          <p:nvPr/>
        </p:nvGrpSpPr>
        <p:grpSpPr>
          <a:xfrm>
            <a:off x="186212" y="291396"/>
            <a:ext cx="777837" cy="760007"/>
            <a:chOff x="8736336" y="773976"/>
            <a:chExt cx="925001" cy="925018"/>
          </a:xfrm>
          <a:solidFill>
            <a:srgbClr val="469395"/>
          </a:solidFill>
        </p:grpSpPr>
        <p:grpSp>
          <p:nvGrpSpPr>
            <p:cNvPr id="34" name="Graphic 2">
              <a:extLst>
                <a:ext uri="{FF2B5EF4-FFF2-40B4-BE49-F238E27FC236}">
                  <a16:creationId xmlns:a16="http://schemas.microsoft.com/office/drawing/2014/main" id="{A4712D70-E850-2F3D-C7BC-FFD337450BFA}"/>
                </a:ext>
              </a:extLst>
            </p:cNvPr>
            <p:cNvGrpSpPr/>
            <p:nvPr/>
          </p:nvGrpSpPr>
          <p:grpSpPr>
            <a:xfrm>
              <a:off x="8736336" y="773976"/>
              <a:ext cx="925001" cy="925018"/>
              <a:chOff x="8736336" y="773976"/>
              <a:chExt cx="925001" cy="925018"/>
            </a:xfrm>
            <a:grpFill/>
          </p:grpSpPr>
          <p:sp>
            <p:nvSpPr>
              <p:cNvPr id="37" name="Freeform 306">
                <a:extLst>
                  <a:ext uri="{FF2B5EF4-FFF2-40B4-BE49-F238E27FC236}">
                    <a16:creationId xmlns:a16="http://schemas.microsoft.com/office/drawing/2014/main" id="{56D64275-369A-9281-FBE0-A1DFDC3D8638}"/>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07">
                <a:extLst>
                  <a:ext uri="{FF2B5EF4-FFF2-40B4-BE49-F238E27FC236}">
                    <a16:creationId xmlns:a16="http://schemas.microsoft.com/office/drawing/2014/main" id="{E53E0BB6-9FD7-4C8D-125D-7CFD24382CE7}"/>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08">
                <a:extLst>
                  <a:ext uri="{FF2B5EF4-FFF2-40B4-BE49-F238E27FC236}">
                    <a16:creationId xmlns:a16="http://schemas.microsoft.com/office/drawing/2014/main" id="{66E03175-12CE-EE9C-BC57-728D7C329FC5}"/>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09">
                <a:extLst>
                  <a:ext uri="{FF2B5EF4-FFF2-40B4-BE49-F238E27FC236}">
                    <a16:creationId xmlns:a16="http://schemas.microsoft.com/office/drawing/2014/main" id="{E14BDE09-D199-0ACC-36C7-078F563622A1}"/>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310">
                <a:extLst>
                  <a:ext uri="{FF2B5EF4-FFF2-40B4-BE49-F238E27FC236}">
                    <a16:creationId xmlns:a16="http://schemas.microsoft.com/office/drawing/2014/main" id="{1A79998B-02E7-7FF1-33AF-B4D1B3CA436E}"/>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311">
                <a:extLst>
                  <a:ext uri="{FF2B5EF4-FFF2-40B4-BE49-F238E27FC236}">
                    <a16:creationId xmlns:a16="http://schemas.microsoft.com/office/drawing/2014/main" id="{524E5B65-D566-2D21-884F-928281F2C9F4}"/>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312">
                <a:extLst>
                  <a:ext uri="{FF2B5EF4-FFF2-40B4-BE49-F238E27FC236}">
                    <a16:creationId xmlns:a16="http://schemas.microsoft.com/office/drawing/2014/main" id="{EE5C7699-D3F7-A64A-C5D6-24A9AD809DA9}"/>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5" name="Freeform 304">
              <a:extLst>
                <a:ext uri="{FF2B5EF4-FFF2-40B4-BE49-F238E27FC236}">
                  <a16:creationId xmlns:a16="http://schemas.microsoft.com/office/drawing/2014/main" id="{37973C71-E1D2-1F37-BC44-D4A5DD87BE61}"/>
                </a:ext>
              </a:extLst>
            </p:cNvPr>
            <p:cNvSpPr/>
            <p:nvPr/>
          </p:nvSpPr>
          <p:spPr>
            <a:xfrm>
              <a:off x="9222323" y="1077510"/>
              <a:ext cx="173437" cy="158984"/>
            </a:xfrm>
            <a:custGeom>
              <a:avLst/>
              <a:gdLst>
                <a:gd name="connsiteX0" fmla="*/ 112012 w 173437"/>
                <a:gd name="connsiteY0" fmla="*/ 63233 h 158984"/>
                <a:gd name="connsiteX1" fmla="*/ 91235 w 173437"/>
                <a:gd name="connsiteY1" fmla="*/ 61426 h 158984"/>
                <a:gd name="connsiteX2" fmla="*/ 0 w 173437"/>
                <a:gd name="connsiteY2" fmla="*/ 141822 h 158984"/>
                <a:gd name="connsiteX3" fmla="*/ 0 w 173437"/>
                <a:gd name="connsiteY3" fmla="*/ 130079 h 158984"/>
                <a:gd name="connsiteX4" fmla="*/ 130078 w 173437"/>
                <a:gd name="connsiteY4" fmla="*/ 0 h 158984"/>
                <a:gd name="connsiteX5" fmla="*/ 173437 w 173437"/>
                <a:gd name="connsiteY5" fmla="*/ 0 h 158984"/>
                <a:gd name="connsiteX6" fmla="*/ 173437 w 173437"/>
                <a:gd name="connsiteY6" fmla="*/ 28906 h 158984"/>
                <a:gd name="connsiteX7" fmla="*/ 43359 w 173437"/>
                <a:gd name="connsiteY7" fmla="*/ 158985 h 158984"/>
                <a:gd name="connsiteX8" fmla="*/ 24389 w 173437"/>
                <a:gd name="connsiteY8" fmla="*/ 158985 h 158984"/>
                <a:gd name="connsiteX9" fmla="*/ 111108 w 173437"/>
                <a:gd name="connsiteY9" fmla="*/ 83106 h 158984"/>
                <a:gd name="connsiteX10" fmla="*/ 112012 w 173437"/>
                <a:gd name="connsiteY10" fmla="*/ 63233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12012" y="63233"/>
                  </a:moveTo>
                  <a:cubicBezTo>
                    <a:pt x="106592" y="56909"/>
                    <a:pt x="97559" y="56909"/>
                    <a:pt x="91235" y="61426"/>
                  </a:cubicBezTo>
                  <a:lnTo>
                    <a:pt x="0" y="141822"/>
                  </a:lnTo>
                  <a:lnTo>
                    <a:pt x="0" y="130079"/>
                  </a:lnTo>
                  <a:cubicBezTo>
                    <a:pt x="0" y="58716"/>
                    <a:pt x="58716" y="0"/>
                    <a:pt x="130078" y="0"/>
                  </a:cubicBezTo>
                  <a:lnTo>
                    <a:pt x="173437" y="0"/>
                  </a:lnTo>
                  <a:lnTo>
                    <a:pt x="173437" y="28906"/>
                  </a:lnTo>
                  <a:cubicBezTo>
                    <a:pt x="173437" y="100269"/>
                    <a:pt x="114721" y="158985"/>
                    <a:pt x="43359" y="158985"/>
                  </a:cubicBezTo>
                  <a:lnTo>
                    <a:pt x="24389" y="158985"/>
                  </a:lnTo>
                  <a:lnTo>
                    <a:pt x="111108" y="83106"/>
                  </a:lnTo>
                  <a:cubicBezTo>
                    <a:pt x="116528" y="77686"/>
                    <a:pt x="117432" y="68653"/>
                    <a:pt x="112012" y="6323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05">
              <a:extLst>
                <a:ext uri="{FF2B5EF4-FFF2-40B4-BE49-F238E27FC236}">
                  <a16:creationId xmlns:a16="http://schemas.microsoft.com/office/drawing/2014/main" id="{27939937-B2FB-5DB9-0175-FF598D67DCED}"/>
                </a:ext>
              </a:extLst>
            </p:cNvPr>
            <p:cNvSpPr/>
            <p:nvPr/>
          </p:nvSpPr>
          <p:spPr>
            <a:xfrm>
              <a:off x="9020882" y="1078413"/>
              <a:ext cx="173437" cy="158984"/>
            </a:xfrm>
            <a:custGeom>
              <a:avLst/>
              <a:gdLst>
                <a:gd name="connsiteX0" fmla="*/ 172535 w 173437"/>
                <a:gd name="connsiteY0" fmla="*/ 140918 h 158984"/>
                <a:gd name="connsiteX1" fmla="*/ 81299 w 173437"/>
                <a:gd name="connsiteY1" fmla="*/ 60522 h 158984"/>
                <a:gd name="connsiteX2" fmla="*/ 60523 w 173437"/>
                <a:gd name="connsiteY2" fmla="*/ 62329 h 158984"/>
                <a:gd name="connsiteX3" fmla="*/ 62329 w 173437"/>
                <a:gd name="connsiteY3" fmla="*/ 83105 h 158984"/>
                <a:gd name="connsiteX4" fmla="*/ 149048 w 173437"/>
                <a:gd name="connsiteY4" fmla="*/ 158984 h 158984"/>
                <a:gd name="connsiteX5" fmla="*/ 130079 w 173437"/>
                <a:gd name="connsiteY5" fmla="*/ 158984 h 158984"/>
                <a:gd name="connsiteX6" fmla="*/ 0 w 173437"/>
                <a:gd name="connsiteY6" fmla="*/ 28906 h 158984"/>
                <a:gd name="connsiteX7" fmla="*/ 0 w 173437"/>
                <a:gd name="connsiteY7" fmla="*/ 0 h 158984"/>
                <a:gd name="connsiteX8" fmla="*/ 43360 w 173437"/>
                <a:gd name="connsiteY8" fmla="*/ 0 h 158984"/>
                <a:gd name="connsiteX9" fmla="*/ 173438 w 173437"/>
                <a:gd name="connsiteY9" fmla="*/ 130078 h 158984"/>
                <a:gd name="connsiteX10" fmla="*/ 173438 w 173437"/>
                <a:gd name="connsiteY10" fmla="*/ 140918 h 1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437" h="158984">
                  <a:moveTo>
                    <a:pt x="172535" y="140918"/>
                  </a:moveTo>
                  <a:lnTo>
                    <a:pt x="81299" y="60522"/>
                  </a:lnTo>
                  <a:cubicBezTo>
                    <a:pt x="74976" y="55102"/>
                    <a:pt x="65943" y="56005"/>
                    <a:pt x="60523" y="62329"/>
                  </a:cubicBezTo>
                  <a:cubicBezTo>
                    <a:pt x="55103" y="68652"/>
                    <a:pt x="56006" y="77685"/>
                    <a:pt x="62329" y="83105"/>
                  </a:cubicBezTo>
                  <a:lnTo>
                    <a:pt x="149048" y="158984"/>
                  </a:lnTo>
                  <a:lnTo>
                    <a:pt x="130079" y="158984"/>
                  </a:lnTo>
                  <a:cubicBezTo>
                    <a:pt x="58716" y="158984"/>
                    <a:pt x="0" y="100268"/>
                    <a:pt x="0" y="28906"/>
                  </a:cubicBezTo>
                  <a:lnTo>
                    <a:pt x="0" y="0"/>
                  </a:lnTo>
                  <a:lnTo>
                    <a:pt x="43360" y="0"/>
                  </a:lnTo>
                  <a:cubicBezTo>
                    <a:pt x="114722" y="0"/>
                    <a:pt x="173438" y="58716"/>
                    <a:pt x="173438" y="130078"/>
                  </a:cubicBezTo>
                  <a:lnTo>
                    <a:pt x="173438" y="14091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9" name="Picture Placeholder 8">
            <a:extLst>
              <a:ext uri="{FF2B5EF4-FFF2-40B4-BE49-F238E27FC236}">
                <a16:creationId xmlns:a16="http://schemas.microsoft.com/office/drawing/2014/main" id="{D8A066D2-BB88-4F5A-A9EF-E20FBC06518D}"/>
              </a:ext>
            </a:extLst>
          </p:cNvPr>
          <p:cNvPicPr>
            <a:picLocks noGrp="1" noChangeAspect="1"/>
          </p:cNvPicPr>
          <p:nvPr>
            <p:ph type="pic" sz="quarter" idx="39"/>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94727241"/>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CBC22C-CE4F-4853-9291-3C2E0C66BCCA}">
  <ds:schemaRefs>
    <ds:schemaRef ds:uri="7b53bf8c-4569-44df-ad60-bb18397340c4"/>
    <ds:schemaRef ds:uri="835803b3-5fd4-490d-9118-e08d8d43fc1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383B7EF-D028-4A7A-BA69-89A9945C1C83}">
  <ds:schemaRefs>
    <ds:schemaRef ds:uri="http://schemas.microsoft.com/sharepoint/v3/contenttype/forms"/>
  </ds:schemaRefs>
</ds:datastoreItem>
</file>

<file path=customXml/itemProps3.xml><?xml version="1.0" encoding="utf-8"?>
<ds:datastoreItem xmlns:ds="http://schemas.openxmlformats.org/officeDocument/2006/customXml" ds:itemID="{819B3982-A7A9-438F-BFB2-F2BB5AC382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TotalTime>
  <Words>26201</Words>
  <Application>Microsoft Office PowerPoint</Application>
  <PresentationFormat>Custom</PresentationFormat>
  <Paragraphs>1363</Paragraphs>
  <Slides>142</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142</vt:i4>
      </vt:variant>
    </vt:vector>
  </HeadingPairs>
  <TitlesOfParts>
    <vt:vector size="152" baseType="lpstr">
      <vt:lpstr>Aharoni</vt:lpstr>
      <vt:lpstr>Arial</vt:lpstr>
      <vt:lpstr>Calibri</vt:lpstr>
      <vt:lpstr>Calibri Light</vt:lpstr>
      <vt:lpstr>Montserrat</vt:lpstr>
      <vt:lpstr>Open Sans</vt:lpstr>
      <vt:lpstr>OpenSans-Semibold</vt:lpstr>
      <vt:lpstr>Poppins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keywords>, docId:028AECB2F3F6EF322F0CA19A64F32C23</cp:keywords>
  <cp:lastModifiedBy>Laura Magan (MMS,Ireland)</cp:lastModifiedBy>
  <cp:revision>12</cp:revision>
  <cp:lastPrinted>2021-11-26T07:36:34Z</cp:lastPrinted>
  <dcterms:created xsi:type="dcterms:W3CDTF">2016-05-11T14:31:01Z</dcterms:created>
  <dcterms:modified xsi:type="dcterms:W3CDTF">2026-02-05T13:02:10Z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