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slideLayouts/slideLayout63.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5"/>
  </p:notesMasterIdLst>
  <p:sldIdLst>
    <p:sldId id="7764" r:id="rId2"/>
    <p:sldId id="7690" r:id="rId3"/>
    <p:sldId id="7746" r:id="rId4"/>
    <p:sldId id="7728" r:id="rId5"/>
    <p:sldId id="7721" r:id="rId6"/>
    <p:sldId id="7723" r:id="rId7"/>
    <p:sldId id="7304" r:id="rId8"/>
    <p:sldId id="7306" r:id="rId9"/>
    <p:sldId id="7272" r:id="rId10"/>
    <p:sldId id="7270" r:id="rId11"/>
    <p:sldId id="7229" r:id="rId12"/>
    <p:sldId id="7273" r:id="rId13"/>
    <p:sldId id="7274" r:id="rId14"/>
    <p:sldId id="7275" r:id="rId15"/>
    <p:sldId id="7298" r:id="rId16"/>
    <p:sldId id="7300" r:id="rId17"/>
    <p:sldId id="7369" r:id="rId18"/>
    <p:sldId id="7370" r:id="rId19"/>
    <p:sldId id="7371" r:id="rId20"/>
    <p:sldId id="7379" r:id="rId21"/>
    <p:sldId id="7385" r:id="rId22"/>
    <p:sldId id="7213" r:id="rId23"/>
    <p:sldId id="7214" r:id="rId24"/>
    <p:sldId id="7395" r:id="rId25"/>
    <p:sldId id="7396" r:id="rId26"/>
    <p:sldId id="7372" r:id="rId27"/>
    <p:sldId id="7375" r:id="rId28"/>
    <p:sldId id="7220" r:id="rId29"/>
    <p:sldId id="7217" r:id="rId30"/>
    <p:sldId id="7218" r:id="rId31"/>
    <p:sldId id="7221" r:id="rId32"/>
    <p:sldId id="7398" r:id="rId33"/>
    <p:sldId id="7399" r:id="rId34"/>
    <p:sldId id="7400" r:id="rId35"/>
    <p:sldId id="7397" r:id="rId36"/>
    <p:sldId id="7381" r:id="rId37"/>
    <p:sldId id="7386" r:id="rId38"/>
    <p:sldId id="7378" r:id="rId39"/>
    <p:sldId id="7239" r:id="rId40"/>
    <p:sldId id="7366" r:id="rId41"/>
    <p:sldId id="7365" r:id="rId42"/>
    <p:sldId id="7234" r:id="rId43"/>
    <p:sldId id="7188" r:id="rId44"/>
    <p:sldId id="7189" r:id="rId45"/>
    <p:sldId id="7235" r:id="rId46"/>
    <p:sldId id="7236" r:id="rId47"/>
    <p:sldId id="7389" r:id="rId48"/>
    <p:sldId id="6983" r:id="rId49"/>
    <p:sldId id="7390" r:id="rId50"/>
    <p:sldId id="7394" r:id="rId51"/>
    <p:sldId id="7393" r:id="rId52"/>
    <p:sldId id="7382" r:id="rId53"/>
    <p:sldId id="7387" r:id="rId54"/>
    <p:sldId id="7383" r:id="rId55"/>
    <p:sldId id="7363" r:id="rId56"/>
    <p:sldId id="7238" r:id="rId57"/>
    <p:sldId id="7377" r:id="rId58"/>
    <p:sldId id="4353" r:id="rId59"/>
    <p:sldId id="7147" r:id="rId60"/>
    <p:sldId id="7148" r:id="rId61"/>
    <p:sldId id="7145" r:id="rId62"/>
    <p:sldId id="7151" r:id="rId63"/>
    <p:sldId id="7152" r:id="rId64"/>
    <p:sldId id="7615" r:id="rId65"/>
    <p:sldId id="7199" r:id="rId66"/>
    <p:sldId id="7364" r:id="rId67"/>
    <p:sldId id="7367" r:id="rId68"/>
    <p:sldId id="7391" r:id="rId69"/>
    <p:sldId id="7200" r:id="rId70"/>
    <p:sldId id="7198" r:id="rId71"/>
    <p:sldId id="7201" r:id="rId72"/>
    <p:sldId id="7190" r:id="rId73"/>
    <p:sldId id="770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8D8F"/>
    <a:srgbClr val="E98C7F"/>
    <a:srgbClr val="F2A158"/>
    <a:srgbClr val="E96751"/>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3EE85-07D7-D230-8A0D-A2753E9570C6}" v="981" dt="2026-01-13T09:46:23.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82" d="100"/>
          <a:sy n="82" d="100"/>
        </p:scale>
        <p:origin x="58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3A93EE85-07D7-D230-8A0D-A2753E9570C6}"/>
    <pc:docChg chg="modSld">
      <pc:chgData name="Irena Krošl" userId="S::irenak@vsgt.si::6f871211-9d6e-4801-9f7a-49ad5e71b0eb" providerId="AD" clId="Web-{3A93EE85-07D7-D230-8A0D-A2753E9570C6}" dt="2026-01-13T09:46:23.664" v="932" actId="20577"/>
      <pc:docMkLst>
        <pc:docMk/>
      </pc:docMkLst>
      <pc:sldChg chg="modSp">
        <pc:chgData name="Irena Krošl" userId="S::irenak@vsgt.si::6f871211-9d6e-4801-9f7a-49ad5e71b0eb" providerId="AD" clId="Web-{3A93EE85-07D7-D230-8A0D-A2753E9570C6}" dt="2026-01-13T09:42:47.031" v="713" actId="20577"/>
        <pc:sldMkLst>
          <pc:docMk/>
          <pc:sldMk cId="2319179263" sldId="4353"/>
        </pc:sldMkLst>
        <pc:spChg chg="mod">
          <ac:chgData name="Irena Krošl" userId="S::irenak@vsgt.si::6f871211-9d6e-4801-9f7a-49ad5e71b0eb" providerId="AD" clId="Web-{3A93EE85-07D7-D230-8A0D-A2753E9570C6}" dt="2026-01-13T09:42:47.031" v="713" actId="20577"/>
          <ac:spMkLst>
            <pc:docMk/>
            <pc:sldMk cId="2319179263" sldId="4353"/>
            <ac:spMk id="14" creationId="{DDAFC1D6-5376-4B4B-9C2A-FBF62056991E}"/>
          </ac:spMkLst>
        </pc:spChg>
      </pc:sldChg>
      <pc:sldChg chg="modSp">
        <pc:chgData name="Irena Krošl" userId="S::irenak@vsgt.si::6f871211-9d6e-4801-9f7a-49ad5e71b0eb" providerId="AD" clId="Web-{3A93EE85-07D7-D230-8A0D-A2753E9570C6}" dt="2026-01-13T09:39:02.895" v="604" actId="1076"/>
        <pc:sldMkLst>
          <pc:docMk/>
          <pc:sldMk cId="605938372" sldId="6983"/>
        </pc:sldMkLst>
        <pc:spChg chg="mod">
          <ac:chgData name="Irena Krošl" userId="S::irenak@vsgt.si::6f871211-9d6e-4801-9f7a-49ad5e71b0eb" providerId="AD" clId="Web-{3A93EE85-07D7-D230-8A0D-A2753E9570C6}" dt="2026-01-13T09:38:52.973" v="550" actId="20577"/>
          <ac:spMkLst>
            <pc:docMk/>
            <pc:sldMk cId="605938372" sldId="6983"/>
            <ac:spMk id="2" creationId="{F9C4A769-73AA-D889-89FB-979F6DDD2B71}"/>
          </ac:spMkLst>
        </pc:spChg>
        <pc:graphicFrameChg chg="mod modGraphic">
          <ac:chgData name="Irena Krošl" userId="S::irenak@vsgt.si::6f871211-9d6e-4801-9f7a-49ad5e71b0eb" providerId="AD" clId="Web-{3A93EE85-07D7-D230-8A0D-A2753E9570C6}" dt="2026-01-13T09:39:02.895" v="604" actId="1076"/>
          <ac:graphicFrameMkLst>
            <pc:docMk/>
            <pc:sldMk cId="605938372" sldId="6983"/>
            <ac:graphicFrameMk id="5" creationId="{A82FAA2D-2B6D-EFAD-331B-000133AADD4B}"/>
          </ac:graphicFrameMkLst>
        </pc:graphicFrameChg>
      </pc:sldChg>
      <pc:sldChg chg="modSp">
        <pc:chgData name="Irena Krošl" userId="S::irenak@vsgt.si::6f871211-9d6e-4801-9f7a-49ad5e71b0eb" providerId="AD" clId="Web-{3A93EE85-07D7-D230-8A0D-A2753E9570C6}" dt="2026-01-13T09:43:22.079" v="721" actId="1076"/>
        <pc:sldMkLst>
          <pc:docMk/>
          <pc:sldMk cId="4233658828" sldId="7145"/>
        </pc:sldMkLst>
        <pc:graphicFrameChg chg="mod">
          <ac:chgData name="Irena Krošl" userId="S::irenak@vsgt.si::6f871211-9d6e-4801-9f7a-49ad5e71b0eb" providerId="AD" clId="Web-{3A93EE85-07D7-D230-8A0D-A2753E9570C6}" dt="2026-01-13T09:43:22.079" v="721" actId="1076"/>
          <ac:graphicFrameMkLst>
            <pc:docMk/>
            <pc:sldMk cId="4233658828" sldId="7145"/>
            <ac:graphicFrameMk id="10" creationId="{42947B75-3B64-A3D9-9D6D-B5756C81F6FF}"/>
          </ac:graphicFrameMkLst>
        </pc:graphicFrameChg>
      </pc:sldChg>
      <pc:sldChg chg="modSp">
        <pc:chgData name="Irena Krošl" userId="S::irenak@vsgt.si::6f871211-9d6e-4801-9f7a-49ad5e71b0eb" providerId="AD" clId="Web-{3A93EE85-07D7-D230-8A0D-A2753E9570C6}" dt="2026-01-13T09:43:07.641" v="718" actId="14100"/>
        <pc:sldMkLst>
          <pc:docMk/>
          <pc:sldMk cId="3603654709" sldId="7147"/>
        </pc:sldMkLst>
        <pc:spChg chg="mod">
          <ac:chgData name="Irena Krošl" userId="S::irenak@vsgt.si::6f871211-9d6e-4801-9f7a-49ad5e71b0eb" providerId="AD" clId="Web-{3A93EE85-07D7-D230-8A0D-A2753E9570C6}" dt="2026-01-13T09:42:54.594" v="714" actId="1076"/>
          <ac:spMkLst>
            <pc:docMk/>
            <pc:sldMk cId="3603654709" sldId="7147"/>
            <ac:spMk id="15" creationId="{5E136B91-71F3-8670-E34F-EBB3A9358C75}"/>
          </ac:spMkLst>
        </pc:spChg>
        <pc:spChg chg="mod">
          <ac:chgData name="Irena Krošl" userId="S::irenak@vsgt.si::6f871211-9d6e-4801-9f7a-49ad5e71b0eb" providerId="AD" clId="Web-{3A93EE85-07D7-D230-8A0D-A2753E9570C6}" dt="2026-01-13T09:43:02.610" v="716" actId="14100"/>
          <ac:spMkLst>
            <pc:docMk/>
            <pc:sldMk cId="3603654709" sldId="7147"/>
            <ac:spMk id="17" creationId="{65A43C60-76AB-CC8D-3853-4212301415B6}"/>
          </ac:spMkLst>
        </pc:spChg>
        <pc:spChg chg="mod">
          <ac:chgData name="Irena Krošl" userId="S::irenak@vsgt.si::6f871211-9d6e-4801-9f7a-49ad5e71b0eb" providerId="AD" clId="Web-{3A93EE85-07D7-D230-8A0D-A2753E9570C6}" dt="2026-01-13T09:43:07.641" v="718" actId="14100"/>
          <ac:spMkLst>
            <pc:docMk/>
            <pc:sldMk cId="3603654709" sldId="7147"/>
            <ac:spMk id="19" creationId="{51CE0832-FD65-07FC-60AF-18041B320ED1}"/>
          </ac:spMkLst>
        </pc:spChg>
      </pc:sldChg>
      <pc:sldChg chg="modSp">
        <pc:chgData name="Irena Krošl" userId="S::irenak@vsgt.si::6f871211-9d6e-4801-9f7a-49ad5e71b0eb" providerId="AD" clId="Web-{3A93EE85-07D7-D230-8A0D-A2753E9570C6}" dt="2026-01-13T09:43:15.767" v="720" actId="14100"/>
        <pc:sldMkLst>
          <pc:docMk/>
          <pc:sldMk cId="3516752137" sldId="7148"/>
        </pc:sldMkLst>
        <pc:spChg chg="mod">
          <ac:chgData name="Irena Krošl" userId="S::irenak@vsgt.si::6f871211-9d6e-4801-9f7a-49ad5e71b0eb" providerId="AD" clId="Web-{3A93EE85-07D7-D230-8A0D-A2753E9570C6}" dt="2026-01-13T09:43:15.767" v="720" actId="14100"/>
          <ac:spMkLst>
            <pc:docMk/>
            <pc:sldMk cId="3516752137" sldId="7148"/>
            <ac:spMk id="2" creationId="{01D1B861-7211-9FC0-078B-877B877A806F}"/>
          </ac:spMkLst>
        </pc:spChg>
        <pc:spChg chg="mod">
          <ac:chgData name="Irena Krošl" userId="S::irenak@vsgt.si::6f871211-9d6e-4801-9f7a-49ad5e71b0eb" providerId="AD" clId="Web-{3A93EE85-07D7-D230-8A0D-A2753E9570C6}" dt="2026-01-13T09:43:13.204" v="719" actId="1076"/>
          <ac:spMkLst>
            <pc:docMk/>
            <pc:sldMk cId="3516752137" sldId="7148"/>
            <ac:spMk id="9" creationId="{401F8D88-FEAB-D498-2E94-8468D8DBC8CC}"/>
          </ac:spMkLst>
        </pc:spChg>
      </pc:sldChg>
      <pc:sldChg chg="modSp">
        <pc:chgData name="Irena Krošl" userId="S::irenak@vsgt.si::6f871211-9d6e-4801-9f7a-49ad5e71b0eb" providerId="AD" clId="Web-{3A93EE85-07D7-D230-8A0D-A2753E9570C6}" dt="2026-01-13T09:43:35.658" v="726" actId="20577"/>
        <pc:sldMkLst>
          <pc:docMk/>
          <pc:sldMk cId="1894503577" sldId="7151"/>
        </pc:sldMkLst>
        <pc:spChg chg="mod">
          <ac:chgData name="Irena Krošl" userId="S::irenak@vsgt.si::6f871211-9d6e-4801-9f7a-49ad5e71b0eb" providerId="AD" clId="Web-{3A93EE85-07D7-D230-8A0D-A2753E9570C6}" dt="2026-01-13T09:43:35.658" v="726" actId="20577"/>
          <ac:spMkLst>
            <pc:docMk/>
            <pc:sldMk cId="1894503577" sldId="7151"/>
            <ac:spMk id="2" creationId="{645EDE4F-D26C-E978-269A-FC3457332494}"/>
          </ac:spMkLst>
        </pc:spChg>
        <pc:spChg chg="mod">
          <ac:chgData name="Irena Krošl" userId="S::irenak@vsgt.si::6f871211-9d6e-4801-9f7a-49ad5e71b0eb" providerId="AD" clId="Web-{3A93EE85-07D7-D230-8A0D-A2753E9570C6}" dt="2026-01-13T09:43:28.267" v="723" actId="1076"/>
          <ac:spMkLst>
            <pc:docMk/>
            <pc:sldMk cId="1894503577" sldId="7151"/>
            <ac:spMk id="3" creationId="{7A976EB6-D300-014F-CBC1-FA3A0DDB52AE}"/>
          </ac:spMkLst>
        </pc:spChg>
      </pc:sldChg>
      <pc:sldChg chg="modSp">
        <pc:chgData name="Irena Krošl" userId="S::irenak@vsgt.si::6f871211-9d6e-4801-9f7a-49ad5e71b0eb" providerId="AD" clId="Web-{3A93EE85-07D7-D230-8A0D-A2753E9570C6}" dt="2026-01-13T09:43:51.002" v="829"/>
        <pc:sldMkLst>
          <pc:docMk/>
          <pc:sldMk cId="2044344122" sldId="7152"/>
        </pc:sldMkLst>
        <pc:graphicFrameChg chg="mod modGraphic">
          <ac:chgData name="Irena Krošl" userId="S::irenak@vsgt.si::6f871211-9d6e-4801-9f7a-49ad5e71b0eb" providerId="AD" clId="Web-{3A93EE85-07D7-D230-8A0D-A2753E9570C6}" dt="2026-01-13T09:43:51.002" v="829"/>
          <ac:graphicFrameMkLst>
            <pc:docMk/>
            <pc:sldMk cId="2044344122" sldId="7152"/>
            <ac:graphicFrameMk id="5" creationId="{B9656850-9FAE-5168-FC68-C5A7AACDEFC1}"/>
          </ac:graphicFrameMkLst>
        </pc:graphicFrameChg>
      </pc:sldChg>
      <pc:sldChg chg="modSp">
        <pc:chgData name="Irena Krošl" userId="S::irenak@vsgt.si::6f871211-9d6e-4801-9f7a-49ad5e71b0eb" providerId="AD" clId="Web-{3A93EE85-07D7-D230-8A0D-A2753E9570C6}" dt="2026-01-13T09:37:22.051" v="533" actId="14100"/>
        <pc:sldMkLst>
          <pc:docMk/>
          <pc:sldMk cId="2022199542" sldId="7188"/>
        </pc:sldMkLst>
        <pc:spChg chg="mod">
          <ac:chgData name="Irena Krošl" userId="S::irenak@vsgt.si::6f871211-9d6e-4801-9f7a-49ad5e71b0eb" providerId="AD" clId="Web-{3A93EE85-07D7-D230-8A0D-A2753E9570C6}" dt="2026-01-13T09:37:05.066" v="528" actId="1076"/>
          <ac:spMkLst>
            <pc:docMk/>
            <pc:sldMk cId="2022199542" sldId="7188"/>
            <ac:spMk id="8" creationId="{23EEC21C-81BB-38D8-4552-4E8910CFD619}"/>
          </ac:spMkLst>
        </pc:spChg>
        <pc:spChg chg="mod">
          <ac:chgData name="Irena Krošl" userId="S::irenak@vsgt.si::6f871211-9d6e-4801-9f7a-49ad5e71b0eb" providerId="AD" clId="Web-{3A93EE85-07D7-D230-8A0D-A2753E9570C6}" dt="2026-01-13T09:37:13.863" v="530" actId="14100"/>
          <ac:spMkLst>
            <pc:docMk/>
            <pc:sldMk cId="2022199542" sldId="7188"/>
            <ac:spMk id="18" creationId="{315DE76F-71D0-833E-F59D-86B957757FD8}"/>
          </ac:spMkLst>
        </pc:spChg>
        <pc:spChg chg="mod">
          <ac:chgData name="Irena Krošl" userId="S::irenak@vsgt.si::6f871211-9d6e-4801-9f7a-49ad5e71b0eb" providerId="AD" clId="Web-{3A93EE85-07D7-D230-8A0D-A2753E9570C6}" dt="2026-01-13T09:37:22.051" v="533" actId="14100"/>
          <ac:spMkLst>
            <pc:docMk/>
            <pc:sldMk cId="2022199542" sldId="7188"/>
            <ac:spMk id="19" creationId="{8BF26E48-D7D0-4E60-5779-E6AEEB84CDD4}"/>
          </ac:spMkLst>
        </pc:spChg>
        <pc:spChg chg="mod">
          <ac:chgData name="Irena Krošl" userId="S::irenak@vsgt.si::6f871211-9d6e-4801-9f7a-49ad5e71b0eb" providerId="AD" clId="Web-{3A93EE85-07D7-D230-8A0D-A2753E9570C6}" dt="2026-01-13T09:37:10.269" v="529" actId="14100"/>
          <ac:spMkLst>
            <pc:docMk/>
            <pc:sldMk cId="2022199542" sldId="7188"/>
            <ac:spMk id="20" creationId="{DE560277-136A-7CD4-A793-B38C6F9A86C9}"/>
          </ac:spMkLst>
        </pc:spChg>
        <pc:spChg chg="mod">
          <ac:chgData name="Irena Krošl" userId="S::irenak@vsgt.si::6f871211-9d6e-4801-9f7a-49ad5e71b0eb" providerId="AD" clId="Web-{3A93EE85-07D7-D230-8A0D-A2753E9570C6}" dt="2026-01-13T09:37:19.426" v="532" actId="14100"/>
          <ac:spMkLst>
            <pc:docMk/>
            <pc:sldMk cId="2022199542" sldId="7188"/>
            <ac:spMk id="21" creationId="{FB9E5797-9A55-4452-0000-0AD240E98643}"/>
          </ac:spMkLst>
        </pc:spChg>
        <pc:picChg chg="mod">
          <ac:chgData name="Irena Krošl" userId="S::irenak@vsgt.si::6f871211-9d6e-4801-9f7a-49ad5e71b0eb" providerId="AD" clId="Web-{3A93EE85-07D7-D230-8A0D-A2753E9570C6}" dt="2026-01-13T09:37:16.769" v="531" actId="14100"/>
          <ac:picMkLst>
            <pc:docMk/>
            <pc:sldMk cId="2022199542" sldId="7188"/>
            <ac:picMk id="22" creationId="{DF0E57A8-3836-3D93-07AE-194003A33BB6}"/>
          </ac:picMkLst>
        </pc:picChg>
      </pc:sldChg>
      <pc:sldChg chg="modSp">
        <pc:chgData name="Irena Krošl" userId="S::irenak@vsgt.si::6f871211-9d6e-4801-9f7a-49ad5e71b0eb" providerId="AD" clId="Web-{3A93EE85-07D7-D230-8A0D-A2753E9570C6}" dt="2026-01-13T09:37:53.895" v="541" actId="20577"/>
        <pc:sldMkLst>
          <pc:docMk/>
          <pc:sldMk cId="728499587" sldId="7189"/>
        </pc:sldMkLst>
        <pc:spChg chg="mod">
          <ac:chgData name="Irena Krošl" userId="S::irenak@vsgt.si::6f871211-9d6e-4801-9f7a-49ad5e71b0eb" providerId="AD" clId="Web-{3A93EE85-07D7-D230-8A0D-A2753E9570C6}" dt="2026-01-13T09:37:39.848" v="537" actId="14100"/>
          <ac:spMkLst>
            <pc:docMk/>
            <pc:sldMk cId="728499587" sldId="7189"/>
            <ac:spMk id="24" creationId="{E562E69A-021A-D355-420C-B84C41038B04}"/>
          </ac:spMkLst>
        </pc:spChg>
        <pc:spChg chg="mod">
          <ac:chgData name="Irena Krošl" userId="S::irenak@vsgt.si::6f871211-9d6e-4801-9f7a-49ad5e71b0eb" providerId="AD" clId="Web-{3A93EE85-07D7-D230-8A0D-A2753E9570C6}" dt="2026-01-13T09:37:47.567" v="540" actId="14100"/>
          <ac:spMkLst>
            <pc:docMk/>
            <pc:sldMk cId="728499587" sldId="7189"/>
            <ac:spMk id="25" creationId="{F7943CEA-F463-4E69-D8E5-8C03F8DE625A}"/>
          </ac:spMkLst>
        </pc:spChg>
        <pc:spChg chg="mod">
          <ac:chgData name="Irena Krošl" userId="S::irenak@vsgt.si::6f871211-9d6e-4801-9f7a-49ad5e71b0eb" providerId="AD" clId="Web-{3A93EE85-07D7-D230-8A0D-A2753E9570C6}" dt="2026-01-13T09:37:35.332" v="536" actId="14100"/>
          <ac:spMkLst>
            <pc:docMk/>
            <pc:sldMk cId="728499587" sldId="7189"/>
            <ac:spMk id="26" creationId="{2EE83712-AE77-A1BC-5D26-77C566061723}"/>
          </ac:spMkLst>
        </pc:spChg>
        <pc:spChg chg="mod">
          <ac:chgData name="Irena Krošl" userId="S::irenak@vsgt.si::6f871211-9d6e-4801-9f7a-49ad5e71b0eb" providerId="AD" clId="Web-{3A93EE85-07D7-D230-8A0D-A2753E9570C6}" dt="2026-01-13T09:37:53.895" v="541" actId="20577"/>
          <ac:spMkLst>
            <pc:docMk/>
            <pc:sldMk cId="728499587" sldId="7189"/>
            <ac:spMk id="27" creationId="{586723F8-9D94-8231-EAFE-3A14F08F1474}"/>
          </ac:spMkLst>
        </pc:spChg>
        <pc:grpChg chg="mod">
          <ac:chgData name="Irena Krošl" userId="S::irenak@vsgt.si::6f871211-9d6e-4801-9f7a-49ad5e71b0eb" providerId="AD" clId="Web-{3A93EE85-07D7-D230-8A0D-A2753E9570C6}" dt="2026-01-13T09:37:33.035" v="535" actId="1076"/>
          <ac:grpSpMkLst>
            <pc:docMk/>
            <pc:sldMk cId="728499587" sldId="7189"/>
            <ac:grpSpMk id="23" creationId="{FE3A2648-C784-3EA0-8610-1A5C08D347DB}"/>
          </ac:grpSpMkLst>
        </pc:grpChg>
        <pc:picChg chg="mod">
          <ac:chgData name="Irena Krošl" userId="S::irenak@vsgt.si::6f871211-9d6e-4801-9f7a-49ad5e71b0eb" providerId="AD" clId="Web-{3A93EE85-07D7-D230-8A0D-A2753E9570C6}" dt="2026-01-13T09:37:41.910" v="538" actId="14100"/>
          <ac:picMkLst>
            <pc:docMk/>
            <pc:sldMk cId="728499587" sldId="7189"/>
            <ac:picMk id="28" creationId="{BE92F7C4-ACC8-7915-EE14-5506DC3F8E4E}"/>
          </ac:picMkLst>
        </pc:picChg>
      </pc:sldChg>
      <pc:sldChg chg="modSp">
        <pc:chgData name="Irena Krošl" userId="S::irenak@vsgt.si::6f871211-9d6e-4801-9f7a-49ad5e71b0eb" providerId="AD" clId="Web-{3A93EE85-07D7-D230-8A0D-A2753E9570C6}" dt="2026-01-13T09:46:11.616" v="927" actId="1076"/>
        <pc:sldMkLst>
          <pc:docMk/>
          <pc:sldMk cId="800078020" sldId="7190"/>
        </pc:sldMkLst>
        <pc:spChg chg="mod">
          <ac:chgData name="Irena Krošl" userId="S::irenak@vsgt.si::6f871211-9d6e-4801-9f7a-49ad5e71b0eb" providerId="AD" clId="Web-{3A93EE85-07D7-D230-8A0D-A2753E9570C6}" dt="2026-01-13T09:45:54.116" v="924" actId="1076"/>
          <ac:spMkLst>
            <pc:docMk/>
            <pc:sldMk cId="800078020" sldId="7190"/>
            <ac:spMk id="2" creationId="{9F02BC79-560B-F4AE-71BD-2541D5DCE59F}"/>
          </ac:spMkLst>
        </pc:spChg>
        <pc:spChg chg="mod">
          <ac:chgData name="Irena Krošl" userId="S::irenak@vsgt.si::6f871211-9d6e-4801-9f7a-49ad5e71b0eb" providerId="AD" clId="Web-{3A93EE85-07D7-D230-8A0D-A2753E9570C6}" dt="2026-01-13T09:46:00.147" v="925" actId="1076"/>
          <ac:spMkLst>
            <pc:docMk/>
            <pc:sldMk cId="800078020" sldId="7190"/>
            <ac:spMk id="3" creationId="{742195E0-9584-EA46-5DF8-EE98BC1F3161}"/>
          </ac:spMkLst>
        </pc:spChg>
        <pc:spChg chg="mod">
          <ac:chgData name="Irena Krošl" userId="S::irenak@vsgt.si::6f871211-9d6e-4801-9f7a-49ad5e71b0eb" providerId="AD" clId="Web-{3A93EE85-07D7-D230-8A0D-A2753E9570C6}" dt="2026-01-13T09:46:03.585" v="926" actId="1076"/>
          <ac:spMkLst>
            <pc:docMk/>
            <pc:sldMk cId="800078020" sldId="7190"/>
            <ac:spMk id="4" creationId="{FD44834D-3CA3-B2EE-B324-D636D80FDF7D}"/>
          </ac:spMkLst>
        </pc:spChg>
        <pc:spChg chg="mod">
          <ac:chgData name="Irena Krošl" userId="S::irenak@vsgt.si::6f871211-9d6e-4801-9f7a-49ad5e71b0eb" providerId="AD" clId="Web-{3A93EE85-07D7-D230-8A0D-A2753E9570C6}" dt="2026-01-13T09:46:11.616" v="927" actId="1076"/>
          <ac:spMkLst>
            <pc:docMk/>
            <pc:sldMk cId="800078020" sldId="7190"/>
            <ac:spMk id="6" creationId="{F05F5FD7-56E4-0A80-608F-84904D62DC35}"/>
          </ac:spMkLst>
        </pc:spChg>
      </pc:sldChg>
      <pc:sldChg chg="modSp">
        <pc:chgData name="Irena Krošl" userId="S::irenak@vsgt.si::6f871211-9d6e-4801-9f7a-49ad5e71b0eb" providerId="AD" clId="Web-{3A93EE85-07D7-D230-8A0D-A2753E9570C6}" dt="2026-01-13T09:44:18.425" v="834" actId="1076"/>
        <pc:sldMkLst>
          <pc:docMk/>
          <pc:sldMk cId="2829955837" sldId="7199"/>
        </pc:sldMkLst>
        <pc:spChg chg="mod">
          <ac:chgData name="Irena Krošl" userId="S::irenak@vsgt.si::6f871211-9d6e-4801-9f7a-49ad5e71b0eb" providerId="AD" clId="Web-{3A93EE85-07D7-D230-8A0D-A2753E9570C6}" dt="2026-01-13T09:44:18.425" v="834" actId="1076"/>
          <ac:spMkLst>
            <pc:docMk/>
            <pc:sldMk cId="2829955837" sldId="7199"/>
            <ac:spMk id="8" creationId="{6028C32F-D391-621C-A765-47213F81C635}"/>
          </ac:spMkLst>
        </pc:spChg>
        <pc:spChg chg="mod">
          <ac:chgData name="Irena Krošl" userId="S::irenak@vsgt.si::6f871211-9d6e-4801-9f7a-49ad5e71b0eb" providerId="AD" clId="Web-{3A93EE85-07D7-D230-8A0D-A2753E9570C6}" dt="2026-01-13T09:44:08.316" v="831" actId="1076"/>
          <ac:spMkLst>
            <pc:docMk/>
            <pc:sldMk cId="2829955837" sldId="7199"/>
            <ac:spMk id="10" creationId="{44E40DF1-C476-7761-271E-214300AC5053}"/>
          </ac:spMkLst>
        </pc:spChg>
        <pc:spChg chg="mod">
          <ac:chgData name="Irena Krošl" userId="S::irenak@vsgt.si::6f871211-9d6e-4801-9f7a-49ad5e71b0eb" providerId="AD" clId="Web-{3A93EE85-07D7-D230-8A0D-A2753E9570C6}" dt="2026-01-13T09:44:17.363" v="833" actId="1076"/>
          <ac:spMkLst>
            <pc:docMk/>
            <pc:sldMk cId="2829955837" sldId="7199"/>
            <ac:spMk id="11" creationId="{8D5AA923-8B7B-681B-1EBE-75C8AE49A9F1}"/>
          </ac:spMkLst>
        </pc:spChg>
      </pc:sldChg>
      <pc:sldChg chg="modSp">
        <pc:chgData name="Irena Krošl" userId="S::irenak@vsgt.si::6f871211-9d6e-4801-9f7a-49ad5e71b0eb" providerId="AD" clId="Web-{3A93EE85-07D7-D230-8A0D-A2753E9570C6}" dt="2026-01-13T09:44:51.442" v="915"/>
        <pc:sldMkLst>
          <pc:docMk/>
          <pc:sldMk cId="442203334" sldId="7200"/>
        </pc:sldMkLst>
        <pc:graphicFrameChg chg="mod modGraphic">
          <ac:chgData name="Irena Krošl" userId="S::irenak@vsgt.si::6f871211-9d6e-4801-9f7a-49ad5e71b0eb" providerId="AD" clId="Web-{3A93EE85-07D7-D230-8A0D-A2753E9570C6}" dt="2026-01-13T09:44:51.442" v="915"/>
          <ac:graphicFrameMkLst>
            <pc:docMk/>
            <pc:sldMk cId="442203334" sldId="7200"/>
            <ac:graphicFrameMk id="5" creationId="{8FCEA38E-8002-1412-D7DD-CC55C57C68E8}"/>
          </ac:graphicFrameMkLst>
        </pc:graphicFrameChg>
      </pc:sldChg>
      <pc:sldChg chg="modSp">
        <pc:chgData name="Irena Krošl" userId="S::irenak@vsgt.si::6f871211-9d6e-4801-9f7a-49ad5e71b0eb" providerId="AD" clId="Web-{3A93EE85-07D7-D230-8A0D-A2753E9570C6}" dt="2026-01-13T09:45:37.772" v="922" actId="20577"/>
        <pc:sldMkLst>
          <pc:docMk/>
          <pc:sldMk cId="3212436761" sldId="7201"/>
        </pc:sldMkLst>
        <pc:spChg chg="mod">
          <ac:chgData name="Irena Krošl" userId="S::irenak@vsgt.si::6f871211-9d6e-4801-9f7a-49ad5e71b0eb" providerId="AD" clId="Web-{3A93EE85-07D7-D230-8A0D-A2753E9570C6}" dt="2026-01-13T09:45:21.896" v="919" actId="20577"/>
          <ac:spMkLst>
            <pc:docMk/>
            <pc:sldMk cId="3212436761" sldId="7201"/>
            <ac:spMk id="3" creationId="{5C4450F1-DF36-9CF2-B5A0-29584A8BD34A}"/>
          </ac:spMkLst>
        </pc:spChg>
        <pc:spChg chg="mod">
          <ac:chgData name="Irena Krošl" userId="S::irenak@vsgt.si::6f871211-9d6e-4801-9f7a-49ad5e71b0eb" providerId="AD" clId="Web-{3A93EE85-07D7-D230-8A0D-A2753E9570C6}" dt="2026-01-13T09:45:27.193" v="920" actId="1076"/>
          <ac:spMkLst>
            <pc:docMk/>
            <pc:sldMk cId="3212436761" sldId="7201"/>
            <ac:spMk id="8" creationId="{5D256085-842D-1E82-DDE6-00EFA967B54C}"/>
          </ac:spMkLst>
        </pc:spChg>
        <pc:spChg chg="mod">
          <ac:chgData name="Irena Krošl" userId="S::irenak@vsgt.si::6f871211-9d6e-4801-9f7a-49ad5e71b0eb" providerId="AD" clId="Web-{3A93EE85-07D7-D230-8A0D-A2753E9570C6}" dt="2026-01-13T09:45:12.287" v="918" actId="1076"/>
          <ac:spMkLst>
            <pc:docMk/>
            <pc:sldMk cId="3212436761" sldId="7201"/>
            <ac:spMk id="9" creationId="{15F228FF-3DF7-90EB-4FAD-8BE4A279352F}"/>
          </ac:spMkLst>
        </pc:spChg>
        <pc:spChg chg="mod">
          <ac:chgData name="Irena Krošl" userId="S::irenak@vsgt.si::6f871211-9d6e-4801-9f7a-49ad5e71b0eb" providerId="AD" clId="Web-{3A93EE85-07D7-D230-8A0D-A2753E9570C6}" dt="2026-01-13T09:45:10.740" v="917" actId="1076"/>
          <ac:spMkLst>
            <pc:docMk/>
            <pc:sldMk cId="3212436761" sldId="7201"/>
            <ac:spMk id="10" creationId="{4612CA7F-2952-7949-A13B-EE740F01E674}"/>
          </ac:spMkLst>
        </pc:spChg>
        <pc:spChg chg="mod">
          <ac:chgData name="Irena Krošl" userId="S::irenak@vsgt.si::6f871211-9d6e-4801-9f7a-49ad5e71b0eb" providerId="AD" clId="Web-{3A93EE85-07D7-D230-8A0D-A2753E9570C6}" dt="2026-01-13T09:45:37.772" v="922" actId="20577"/>
          <ac:spMkLst>
            <pc:docMk/>
            <pc:sldMk cId="3212436761" sldId="7201"/>
            <ac:spMk id="11" creationId="{53880E87-97D0-F09D-C9A7-1DCBBCE57207}"/>
          </ac:spMkLst>
        </pc:spChg>
      </pc:sldChg>
      <pc:sldChg chg="modSp">
        <pc:chgData name="Irena Krošl" userId="S::irenak@vsgt.si::6f871211-9d6e-4801-9f7a-49ad5e71b0eb" providerId="AD" clId="Web-{3A93EE85-07D7-D230-8A0D-A2753E9570C6}" dt="2026-01-13T09:27:37.415" v="317" actId="1076"/>
        <pc:sldMkLst>
          <pc:docMk/>
          <pc:sldMk cId="1287755763" sldId="7214"/>
        </pc:sldMkLst>
        <pc:spChg chg="mod">
          <ac:chgData name="Irena Krošl" userId="S::irenak@vsgt.si::6f871211-9d6e-4801-9f7a-49ad5e71b0eb" providerId="AD" clId="Web-{3A93EE85-07D7-D230-8A0D-A2753E9570C6}" dt="2026-01-13T09:27:27.634" v="313" actId="1076"/>
          <ac:spMkLst>
            <pc:docMk/>
            <pc:sldMk cId="1287755763" sldId="7214"/>
            <ac:spMk id="7" creationId="{0E3E0B84-D534-DCE4-5521-629FBB5B1575}"/>
          </ac:spMkLst>
        </pc:spChg>
        <pc:spChg chg="mod">
          <ac:chgData name="Irena Krošl" userId="S::irenak@vsgt.si::6f871211-9d6e-4801-9f7a-49ad5e71b0eb" providerId="AD" clId="Web-{3A93EE85-07D7-D230-8A0D-A2753E9570C6}" dt="2026-01-13T09:27:37.415" v="317" actId="1076"/>
          <ac:spMkLst>
            <pc:docMk/>
            <pc:sldMk cId="1287755763" sldId="7214"/>
            <ac:spMk id="11" creationId="{C39256BA-9828-8CD7-39A5-EB5E9F17C584}"/>
          </ac:spMkLst>
        </pc:spChg>
      </pc:sldChg>
      <pc:sldChg chg="modSp">
        <pc:chgData name="Irena Krošl" userId="S::irenak@vsgt.si::6f871211-9d6e-4801-9f7a-49ad5e71b0eb" providerId="AD" clId="Web-{3A93EE85-07D7-D230-8A0D-A2753E9570C6}" dt="2026-01-13T09:32:24.906" v="466"/>
        <pc:sldMkLst>
          <pc:docMk/>
          <pc:sldMk cId="404707453" sldId="7217"/>
        </pc:sldMkLst>
        <pc:spChg chg="mod">
          <ac:chgData name="Irena Krošl" userId="S::irenak@vsgt.si::6f871211-9d6e-4801-9f7a-49ad5e71b0eb" providerId="AD" clId="Web-{3A93EE85-07D7-D230-8A0D-A2753E9570C6}" dt="2026-01-13T09:31:51.984" v="381" actId="1076"/>
          <ac:spMkLst>
            <pc:docMk/>
            <pc:sldMk cId="404707453" sldId="7217"/>
            <ac:spMk id="7" creationId="{7AA416B9-AD98-3EA4-DD48-C5593B40C5D3}"/>
          </ac:spMkLst>
        </pc:spChg>
        <pc:spChg chg="mod">
          <ac:chgData name="Irena Krošl" userId="S::irenak@vsgt.si::6f871211-9d6e-4801-9f7a-49ad5e71b0eb" providerId="AD" clId="Web-{3A93EE85-07D7-D230-8A0D-A2753E9570C6}" dt="2026-01-13T09:32:13.781" v="387" actId="14100"/>
          <ac:spMkLst>
            <pc:docMk/>
            <pc:sldMk cId="404707453" sldId="7217"/>
            <ac:spMk id="8" creationId="{F65FCE19-615D-888A-8318-D412BDCB6461}"/>
          </ac:spMkLst>
        </pc:spChg>
        <pc:spChg chg="mod">
          <ac:chgData name="Irena Krošl" userId="S::irenak@vsgt.si::6f871211-9d6e-4801-9f7a-49ad5e71b0eb" providerId="AD" clId="Web-{3A93EE85-07D7-D230-8A0D-A2753E9570C6}" dt="2026-01-13T09:32:01.687" v="384" actId="14100"/>
          <ac:spMkLst>
            <pc:docMk/>
            <pc:sldMk cId="404707453" sldId="7217"/>
            <ac:spMk id="9" creationId="{7BBB277D-E514-1E74-9326-F33D1A350764}"/>
          </ac:spMkLst>
        </pc:spChg>
        <pc:graphicFrameChg chg="mod modGraphic">
          <ac:chgData name="Irena Krošl" userId="S::irenak@vsgt.si::6f871211-9d6e-4801-9f7a-49ad5e71b0eb" providerId="AD" clId="Web-{3A93EE85-07D7-D230-8A0D-A2753E9570C6}" dt="2026-01-13T09:32:24.906" v="466"/>
          <ac:graphicFrameMkLst>
            <pc:docMk/>
            <pc:sldMk cId="404707453" sldId="7217"/>
            <ac:graphicFrameMk id="10" creationId="{48A5EF4D-4093-25A3-B688-8E57BA6C3C90}"/>
          </ac:graphicFrameMkLst>
        </pc:graphicFrameChg>
      </pc:sldChg>
      <pc:sldChg chg="modSp">
        <pc:chgData name="Irena Krošl" userId="S::irenak@vsgt.si::6f871211-9d6e-4801-9f7a-49ad5e71b0eb" providerId="AD" clId="Web-{3A93EE85-07D7-D230-8A0D-A2753E9570C6}" dt="2026-01-13T09:31:38.718" v="380" actId="20577"/>
        <pc:sldMkLst>
          <pc:docMk/>
          <pc:sldMk cId="1564238307" sldId="7220"/>
        </pc:sldMkLst>
        <pc:spChg chg="mod">
          <ac:chgData name="Irena Krošl" userId="S::irenak@vsgt.si::6f871211-9d6e-4801-9f7a-49ad5e71b0eb" providerId="AD" clId="Web-{3A93EE85-07D7-D230-8A0D-A2753E9570C6}" dt="2026-01-13T09:30:34.389" v="360" actId="1076"/>
          <ac:spMkLst>
            <pc:docMk/>
            <pc:sldMk cId="1564238307" sldId="7220"/>
            <ac:spMk id="20" creationId="{33D810BD-8124-1618-1372-6CB6833B25F4}"/>
          </ac:spMkLst>
        </pc:spChg>
        <pc:spChg chg="mod">
          <ac:chgData name="Irena Krošl" userId="S::irenak@vsgt.si::6f871211-9d6e-4801-9f7a-49ad5e71b0eb" providerId="AD" clId="Web-{3A93EE85-07D7-D230-8A0D-A2753E9570C6}" dt="2026-01-13T09:31:38.718" v="380" actId="20577"/>
          <ac:spMkLst>
            <pc:docMk/>
            <pc:sldMk cId="1564238307" sldId="7220"/>
            <ac:spMk id="23" creationId="{B96E06E6-2A97-6C8E-9F2D-159DE945F4C3}"/>
          </ac:spMkLst>
        </pc:spChg>
        <pc:spChg chg="mod">
          <ac:chgData name="Irena Krošl" userId="S::irenak@vsgt.si::6f871211-9d6e-4801-9f7a-49ad5e71b0eb" providerId="AD" clId="Web-{3A93EE85-07D7-D230-8A0D-A2753E9570C6}" dt="2026-01-13T09:31:30.390" v="376" actId="20577"/>
          <ac:spMkLst>
            <pc:docMk/>
            <pc:sldMk cId="1564238307" sldId="7220"/>
            <ac:spMk id="27" creationId="{37602381-CC0A-7A12-23F0-CEFE0CECCE3F}"/>
          </ac:spMkLst>
        </pc:spChg>
        <pc:spChg chg="mod">
          <ac:chgData name="Irena Krošl" userId="S::irenak@vsgt.si::6f871211-9d6e-4801-9f7a-49ad5e71b0eb" providerId="AD" clId="Web-{3A93EE85-07D7-D230-8A0D-A2753E9570C6}" dt="2026-01-13T09:31:01.374" v="364" actId="14100"/>
          <ac:spMkLst>
            <pc:docMk/>
            <pc:sldMk cId="1564238307" sldId="7220"/>
            <ac:spMk id="31" creationId="{FB894A32-D734-ED49-1D69-1AB1378DD76F}"/>
          </ac:spMkLst>
        </pc:spChg>
        <pc:spChg chg="mod">
          <ac:chgData name="Irena Krošl" userId="S::irenak@vsgt.si::6f871211-9d6e-4801-9f7a-49ad5e71b0eb" providerId="AD" clId="Web-{3A93EE85-07D7-D230-8A0D-A2753E9570C6}" dt="2026-01-13T09:31:02.811" v="365" actId="1076"/>
          <ac:spMkLst>
            <pc:docMk/>
            <pc:sldMk cId="1564238307" sldId="7220"/>
            <ac:spMk id="32" creationId="{E19B8A18-27D5-40F1-441C-5961D4CE16F4}"/>
          </ac:spMkLst>
        </pc:spChg>
        <pc:spChg chg="mod">
          <ac:chgData name="Irena Krošl" userId="S::irenak@vsgt.si::6f871211-9d6e-4801-9f7a-49ad5e71b0eb" providerId="AD" clId="Web-{3A93EE85-07D7-D230-8A0D-A2753E9570C6}" dt="2026-01-13T09:31:06.186" v="366" actId="1076"/>
          <ac:spMkLst>
            <pc:docMk/>
            <pc:sldMk cId="1564238307" sldId="7220"/>
            <ac:spMk id="34" creationId="{E96970F5-EE80-9FEF-72E3-6D764A956119}"/>
          </ac:spMkLst>
        </pc:spChg>
        <pc:spChg chg="mod">
          <ac:chgData name="Irena Krošl" userId="S::irenak@vsgt.si::6f871211-9d6e-4801-9f7a-49ad5e71b0eb" providerId="AD" clId="Web-{3A93EE85-07D7-D230-8A0D-A2753E9570C6}" dt="2026-01-13T09:31:24.952" v="374" actId="20577"/>
          <ac:spMkLst>
            <pc:docMk/>
            <pc:sldMk cId="1564238307" sldId="7220"/>
            <ac:spMk id="35" creationId="{8654BDE5-BC9E-6698-E3A3-345AB1B433EA}"/>
          </ac:spMkLst>
        </pc:spChg>
        <pc:spChg chg="mod">
          <ac:chgData name="Irena Krošl" userId="S::irenak@vsgt.si::6f871211-9d6e-4801-9f7a-49ad5e71b0eb" providerId="AD" clId="Web-{3A93EE85-07D7-D230-8A0D-A2753E9570C6}" dt="2026-01-13T09:31:19.390" v="372" actId="20577"/>
          <ac:spMkLst>
            <pc:docMk/>
            <pc:sldMk cId="1564238307" sldId="7220"/>
            <ac:spMk id="36" creationId="{208DE884-13DF-AD04-3BFF-284FFCBBD29D}"/>
          </ac:spMkLst>
        </pc:spChg>
      </pc:sldChg>
      <pc:sldChg chg="modSp">
        <pc:chgData name="Irena Krošl" userId="S::irenak@vsgt.si::6f871211-9d6e-4801-9f7a-49ad5e71b0eb" providerId="AD" clId="Web-{3A93EE85-07D7-D230-8A0D-A2753E9570C6}" dt="2026-01-13T09:32:43.797" v="468" actId="20577"/>
        <pc:sldMkLst>
          <pc:docMk/>
          <pc:sldMk cId="1926117976" sldId="7221"/>
        </pc:sldMkLst>
        <pc:spChg chg="mod">
          <ac:chgData name="Irena Krošl" userId="S::irenak@vsgt.si::6f871211-9d6e-4801-9f7a-49ad5e71b0eb" providerId="AD" clId="Web-{3A93EE85-07D7-D230-8A0D-A2753E9570C6}" dt="2026-01-13T09:32:43.797" v="468" actId="20577"/>
          <ac:spMkLst>
            <pc:docMk/>
            <pc:sldMk cId="1926117976" sldId="7221"/>
            <ac:spMk id="3" creationId="{6857B936-FD65-EA54-5600-702892CB7817}"/>
          </ac:spMkLst>
        </pc:spChg>
      </pc:sldChg>
      <pc:sldChg chg="modSp">
        <pc:chgData name="Irena Krošl" userId="S::irenak@vsgt.si::6f871211-9d6e-4801-9f7a-49ad5e71b0eb" providerId="AD" clId="Web-{3A93EE85-07D7-D230-8A0D-A2753E9570C6}" dt="2026-01-13T09:19:51.898" v="86"/>
        <pc:sldMkLst>
          <pc:docMk/>
          <pc:sldMk cId="1627230215" sldId="7229"/>
        </pc:sldMkLst>
        <pc:graphicFrameChg chg="mod modGraphic">
          <ac:chgData name="Irena Krošl" userId="S::irenak@vsgt.si::6f871211-9d6e-4801-9f7a-49ad5e71b0eb" providerId="AD" clId="Web-{3A93EE85-07D7-D230-8A0D-A2753E9570C6}" dt="2026-01-13T09:19:51.898" v="86"/>
          <ac:graphicFrameMkLst>
            <pc:docMk/>
            <pc:sldMk cId="1627230215" sldId="7229"/>
            <ac:graphicFrameMk id="10" creationId="{06255A42-BA66-5F00-3AB7-79726F3D0E6B}"/>
          </ac:graphicFrameMkLst>
        </pc:graphicFrameChg>
      </pc:sldChg>
      <pc:sldChg chg="modSp">
        <pc:chgData name="Irena Krošl" userId="S::irenak@vsgt.si::6f871211-9d6e-4801-9f7a-49ad5e71b0eb" providerId="AD" clId="Web-{3A93EE85-07D7-D230-8A0D-A2753E9570C6}" dt="2026-01-13T09:36:53.363" v="526" actId="1076"/>
        <pc:sldMkLst>
          <pc:docMk/>
          <pc:sldMk cId="2889319239" sldId="7234"/>
        </pc:sldMkLst>
        <pc:spChg chg="mod">
          <ac:chgData name="Irena Krošl" userId="S::irenak@vsgt.si::6f871211-9d6e-4801-9f7a-49ad5e71b0eb" providerId="AD" clId="Web-{3A93EE85-07D7-D230-8A0D-A2753E9570C6}" dt="2026-01-13T09:36:40.253" v="523" actId="1076"/>
          <ac:spMkLst>
            <pc:docMk/>
            <pc:sldMk cId="2889319239" sldId="7234"/>
            <ac:spMk id="8" creationId="{4E37FB89-27AE-0174-CAA5-8F06D539204F}"/>
          </ac:spMkLst>
        </pc:spChg>
        <pc:spChg chg="mod">
          <ac:chgData name="Irena Krošl" userId="S::irenak@vsgt.si::6f871211-9d6e-4801-9f7a-49ad5e71b0eb" providerId="AD" clId="Web-{3A93EE85-07D7-D230-8A0D-A2753E9570C6}" dt="2026-01-13T09:36:53.363" v="526" actId="1076"/>
          <ac:spMkLst>
            <pc:docMk/>
            <pc:sldMk cId="2889319239" sldId="7234"/>
            <ac:spMk id="9" creationId="{EE3532D6-83C4-5349-2263-2BCE2B6E5792}"/>
          </ac:spMkLst>
        </pc:spChg>
        <pc:spChg chg="mod">
          <ac:chgData name="Irena Krošl" userId="S::irenak@vsgt.si::6f871211-9d6e-4801-9f7a-49ad5e71b0eb" providerId="AD" clId="Web-{3A93EE85-07D7-D230-8A0D-A2753E9570C6}" dt="2026-01-13T09:36:49.566" v="525" actId="1076"/>
          <ac:spMkLst>
            <pc:docMk/>
            <pc:sldMk cId="2889319239" sldId="7234"/>
            <ac:spMk id="10" creationId="{5C3A9B4A-E724-C828-A65E-D2A5DCEB2494}"/>
          </ac:spMkLst>
        </pc:spChg>
      </pc:sldChg>
      <pc:sldChg chg="modSp">
        <pc:chgData name="Irena Krošl" userId="S::irenak@vsgt.si::6f871211-9d6e-4801-9f7a-49ad5e71b0eb" providerId="AD" clId="Web-{3A93EE85-07D7-D230-8A0D-A2753E9570C6}" dt="2026-01-13T09:38:04.254" v="543" actId="1076"/>
        <pc:sldMkLst>
          <pc:docMk/>
          <pc:sldMk cId="1079282217" sldId="7235"/>
        </pc:sldMkLst>
        <pc:spChg chg="mod">
          <ac:chgData name="Irena Krošl" userId="S::irenak@vsgt.si::6f871211-9d6e-4801-9f7a-49ad5e71b0eb" providerId="AD" clId="Web-{3A93EE85-07D7-D230-8A0D-A2753E9570C6}" dt="2026-01-13T09:38:01.410" v="542" actId="1076"/>
          <ac:spMkLst>
            <pc:docMk/>
            <pc:sldMk cId="1079282217" sldId="7235"/>
            <ac:spMk id="27" creationId="{51CAFD3B-9DE2-280B-23FF-5B53F05D7B23}"/>
          </ac:spMkLst>
        </pc:spChg>
        <pc:spChg chg="mod">
          <ac:chgData name="Irena Krošl" userId="S::irenak@vsgt.si::6f871211-9d6e-4801-9f7a-49ad5e71b0eb" providerId="AD" clId="Web-{3A93EE85-07D7-D230-8A0D-A2753E9570C6}" dt="2026-01-13T09:38:04.254" v="543" actId="1076"/>
          <ac:spMkLst>
            <pc:docMk/>
            <pc:sldMk cId="1079282217" sldId="7235"/>
            <ac:spMk id="84" creationId="{15595884-B035-4FB2-EC48-6CAF1F8840E1}"/>
          </ac:spMkLst>
        </pc:spChg>
      </pc:sldChg>
      <pc:sldChg chg="modSp">
        <pc:chgData name="Irena Krošl" userId="S::irenak@vsgt.si::6f871211-9d6e-4801-9f7a-49ad5e71b0eb" providerId="AD" clId="Web-{3A93EE85-07D7-D230-8A0D-A2753E9570C6}" dt="2026-01-13T09:38:20.504" v="546" actId="20577"/>
        <pc:sldMkLst>
          <pc:docMk/>
          <pc:sldMk cId="2077694193" sldId="7236"/>
        </pc:sldMkLst>
        <pc:spChg chg="mod">
          <ac:chgData name="Irena Krošl" userId="S::irenak@vsgt.si::6f871211-9d6e-4801-9f7a-49ad5e71b0eb" providerId="AD" clId="Web-{3A93EE85-07D7-D230-8A0D-A2753E9570C6}" dt="2026-01-13T09:38:20.504" v="546" actId="20577"/>
          <ac:spMkLst>
            <pc:docMk/>
            <pc:sldMk cId="2077694193" sldId="7236"/>
            <ac:spMk id="27" creationId="{5F86A896-F651-308E-545F-468036AB7B62}"/>
          </ac:spMkLst>
        </pc:spChg>
      </pc:sldChg>
      <pc:sldChg chg="modSp">
        <pc:chgData name="Irena Krošl" userId="S::irenak@vsgt.si::6f871211-9d6e-4801-9f7a-49ad5e71b0eb" providerId="AD" clId="Web-{3A93EE85-07D7-D230-8A0D-A2753E9570C6}" dt="2026-01-13T09:41:45.371" v="699" actId="1076"/>
        <pc:sldMkLst>
          <pc:docMk/>
          <pc:sldMk cId="3062732009" sldId="7238"/>
        </pc:sldMkLst>
        <pc:spChg chg="mod">
          <ac:chgData name="Irena Krošl" userId="S::irenak@vsgt.si::6f871211-9d6e-4801-9f7a-49ad5e71b0eb" providerId="AD" clId="Web-{3A93EE85-07D7-D230-8A0D-A2753E9570C6}" dt="2026-01-13T09:41:45.371" v="699" actId="1076"/>
          <ac:spMkLst>
            <pc:docMk/>
            <pc:sldMk cId="3062732009" sldId="7238"/>
            <ac:spMk id="14" creationId="{367F8778-7CD0-2F78-07F7-A095C127FBD3}"/>
          </ac:spMkLst>
        </pc:spChg>
        <pc:spChg chg="mod">
          <ac:chgData name="Irena Krošl" userId="S::irenak@vsgt.si::6f871211-9d6e-4801-9f7a-49ad5e71b0eb" providerId="AD" clId="Web-{3A93EE85-07D7-D230-8A0D-A2753E9570C6}" dt="2026-01-13T09:41:45.215" v="698" actId="1076"/>
          <ac:spMkLst>
            <pc:docMk/>
            <pc:sldMk cId="3062732009" sldId="7238"/>
            <ac:spMk id="17" creationId="{70F7D120-8C6E-EBB2-58E6-5505CACD3F91}"/>
          </ac:spMkLst>
        </pc:spChg>
      </pc:sldChg>
      <pc:sldChg chg="modSp">
        <pc:chgData name="Irena Krošl" userId="S::irenak@vsgt.si::6f871211-9d6e-4801-9f7a-49ad5e71b0eb" providerId="AD" clId="Web-{3A93EE85-07D7-D230-8A0D-A2753E9570C6}" dt="2026-01-13T09:35:42.034" v="509" actId="1076"/>
        <pc:sldMkLst>
          <pc:docMk/>
          <pc:sldMk cId="4205896141" sldId="7239"/>
        </pc:sldMkLst>
        <pc:spChg chg="mod">
          <ac:chgData name="Irena Krošl" userId="S::irenak@vsgt.si::6f871211-9d6e-4801-9f7a-49ad5e71b0eb" providerId="AD" clId="Web-{3A93EE85-07D7-D230-8A0D-A2753E9570C6}" dt="2026-01-13T09:35:42.034" v="509" actId="1076"/>
          <ac:spMkLst>
            <pc:docMk/>
            <pc:sldMk cId="4205896141" sldId="7239"/>
            <ac:spMk id="14" creationId="{DF3BF278-4B9C-DE49-6E59-7EBFBE3E37B7}"/>
          </ac:spMkLst>
        </pc:spChg>
        <pc:spChg chg="mod">
          <ac:chgData name="Irena Krošl" userId="S::irenak@vsgt.si::6f871211-9d6e-4801-9f7a-49ad5e71b0eb" providerId="AD" clId="Web-{3A93EE85-07D7-D230-8A0D-A2753E9570C6}" dt="2026-01-13T09:35:26.081" v="504" actId="1076"/>
          <ac:spMkLst>
            <pc:docMk/>
            <pc:sldMk cId="4205896141" sldId="7239"/>
            <ac:spMk id="15" creationId="{B9B4B581-AAF6-593B-02DA-2996E787BBB5}"/>
          </ac:spMkLst>
        </pc:spChg>
        <pc:spChg chg="mod">
          <ac:chgData name="Irena Krošl" userId="S::irenak@vsgt.si::6f871211-9d6e-4801-9f7a-49ad5e71b0eb" providerId="AD" clId="Web-{3A93EE85-07D7-D230-8A0D-A2753E9570C6}" dt="2026-01-13T09:35:28.159" v="505" actId="1076"/>
          <ac:spMkLst>
            <pc:docMk/>
            <pc:sldMk cId="4205896141" sldId="7239"/>
            <ac:spMk id="16" creationId="{9B298E93-560C-7326-B324-E3319354AB0F}"/>
          </ac:spMkLst>
        </pc:spChg>
        <pc:spChg chg="mod">
          <ac:chgData name="Irena Krošl" userId="S::irenak@vsgt.si::6f871211-9d6e-4801-9f7a-49ad5e71b0eb" providerId="AD" clId="Web-{3A93EE85-07D7-D230-8A0D-A2753E9570C6}" dt="2026-01-13T09:35:40.065" v="508" actId="1076"/>
          <ac:spMkLst>
            <pc:docMk/>
            <pc:sldMk cId="4205896141" sldId="7239"/>
            <ac:spMk id="17" creationId="{7BBDCA45-2667-CD9C-AA06-B56E86F42D0A}"/>
          </ac:spMkLst>
        </pc:spChg>
      </pc:sldChg>
      <pc:sldChg chg="modSp">
        <pc:chgData name="Irena Krošl" userId="S::irenak@vsgt.si::6f871211-9d6e-4801-9f7a-49ad5e71b0eb" providerId="AD" clId="Web-{3A93EE85-07D7-D230-8A0D-A2753E9570C6}" dt="2026-01-13T09:19:33.945" v="51" actId="1076"/>
        <pc:sldMkLst>
          <pc:docMk/>
          <pc:sldMk cId="743928652" sldId="7270"/>
        </pc:sldMkLst>
        <pc:graphicFrameChg chg="mod">
          <ac:chgData name="Irena Krošl" userId="S::irenak@vsgt.si::6f871211-9d6e-4801-9f7a-49ad5e71b0eb" providerId="AD" clId="Web-{3A93EE85-07D7-D230-8A0D-A2753E9570C6}" dt="2026-01-13T09:19:33.945" v="51" actId="1076"/>
          <ac:graphicFrameMkLst>
            <pc:docMk/>
            <pc:sldMk cId="743928652" sldId="7270"/>
            <ac:graphicFrameMk id="10" creationId="{265BF6BA-856B-71AC-49F1-C62A6464CEC2}"/>
          </ac:graphicFrameMkLst>
        </pc:graphicFrameChg>
      </pc:sldChg>
      <pc:sldChg chg="modSp">
        <pc:chgData name="Irena Krošl" userId="S::irenak@vsgt.si::6f871211-9d6e-4801-9f7a-49ad5e71b0eb" providerId="AD" clId="Web-{3A93EE85-07D7-D230-8A0D-A2753E9570C6}" dt="2026-01-13T09:19:27.398" v="50" actId="1076"/>
        <pc:sldMkLst>
          <pc:docMk/>
          <pc:sldMk cId="2413125324" sldId="7272"/>
        </pc:sldMkLst>
        <pc:spChg chg="mod">
          <ac:chgData name="Irena Krošl" userId="S::irenak@vsgt.si::6f871211-9d6e-4801-9f7a-49ad5e71b0eb" providerId="AD" clId="Web-{3A93EE85-07D7-D230-8A0D-A2753E9570C6}" dt="2026-01-13T09:19:17.898" v="47" actId="1076"/>
          <ac:spMkLst>
            <pc:docMk/>
            <pc:sldMk cId="2413125324" sldId="7272"/>
            <ac:spMk id="6" creationId="{6435F774-EF10-7D85-C1D8-4E813C5AB006}"/>
          </ac:spMkLst>
        </pc:spChg>
        <pc:spChg chg="mod">
          <ac:chgData name="Irena Krošl" userId="S::irenak@vsgt.si::6f871211-9d6e-4801-9f7a-49ad5e71b0eb" providerId="AD" clId="Web-{3A93EE85-07D7-D230-8A0D-A2753E9570C6}" dt="2026-01-13T09:19:27.398" v="50" actId="1076"/>
          <ac:spMkLst>
            <pc:docMk/>
            <pc:sldMk cId="2413125324" sldId="7272"/>
            <ac:spMk id="7" creationId="{E936BC93-181E-9A5E-5B65-CB1001DB69B4}"/>
          </ac:spMkLst>
        </pc:spChg>
      </pc:sldChg>
      <pc:sldChg chg="modSp">
        <pc:chgData name="Irena Krošl" userId="S::irenak@vsgt.si::6f871211-9d6e-4801-9f7a-49ad5e71b0eb" providerId="AD" clId="Web-{3A93EE85-07D7-D230-8A0D-A2753E9570C6}" dt="2026-01-13T09:20:16.336" v="113"/>
        <pc:sldMkLst>
          <pc:docMk/>
          <pc:sldMk cId="1401666367" sldId="7273"/>
        </pc:sldMkLst>
        <pc:graphicFrameChg chg="mod modGraphic">
          <ac:chgData name="Irena Krošl" userId="S::irenak@vsgt.si::6f871211-9d6e-4801-9f7a-49ad5e71b0eb" providerId="AD" clId="Web-{3A93EE85-07D7-D230-8A0D-A2753E9570C6}" dt="2026-01-13T09:20:16.336" v="113"/>
          <ac:graphicFrameMkLst>
            <pc:docMk/>
            <pc:sldMk cId="1401666367" sldId="7273"/>
            <ac:graphicFrameMk id="10" creationId="{0AFF5696-ED2E-CA68-4218-F8A1DA6C96FD}"/>
          </ac:graphicFrameMkLst>
        </pc:graphicFrameChg>
      </pc:sldChg>
      <pc:sldChg chg="modSp">
        <pc:chgData name="Irena Krošl" userId="S::irenak@vsgt.si::6f871211-9d6e-4801-9f7a-49ad5e71b0eb" providerId="AD" clId="Web-{3A93EE85-07D7-D230-8A0D-A2753E9570C6}" dt="2026-01-13T09:21:11.883" v="175" actId="20577"/>
        <pc:sldMkLst>
          <pc:docMk/>
          <pc:sldMk cId="4284942989" sldId="7274"/>
        </pc:sldMkLst>
        <pc:spChg chg="mod">
          <ac:chgData name="Irena Krošl" userId="S::irenak@vsgt.si::6f871211-9d6e-4801-9f7a-49ad5e71b0eb" providerId="AD" clId="Web-{3A93EE85-07D7-D230-8A0D-A2753E9570C6}" dt="2026-01-13T09:21:07.133" v="174" actId="20577"/>
          <ac:spMkLst>
            <pc:docMk/>
            <pc:sldMk cId="4284942989" sldId="7274"/>
            <ac:spMk id="3" creationId="{20F20D33-3069-2B6F-CC64-4B4D232B5F31}"/>
          </ac:spMkLst>
        </pc:spChg>
        <pc:spChg chg="mod">
          <ac:chgData name="Irena Krošl" userId="S::irenak@vsgt.si::6f871211-9d6e-4801-9f7a-49ad5e71b0eb" providerId="AD" clId="Web-{3A93EE85-07D7-D230-8A0D-A2753E9570C6}" dt="2026-01-13T09:21:11.883" v="175" actId="20577"/>
          <ac:spMkLst>
            <pc:docMk/>
            <pc:sldMk cId="4284942989" sldId="7274"/>
            <ac:spMk id="7" creationId="{F8B51D76-3644-E4BA-6763-F39A034210ED}"/>
          </ac:spMkLst>
        </pc:spChg>
        <pc:grpChg chg="mod">
          <ac:chgData name="Irena Krošl" userId="S::irenak@vsgt.si::6f871211-9d6e-4801-9f7a-49ad5e71b0eb" providerId="AD" clId="Web-{3A93EE85-07D7-D230-8A0D-A2753E9570C6}" dt="2026-01-13T09:20:56.196" v="172" actId="1076"/>
          <ac:grpSpMkLst>
            <pc:docMk/>
            <pc:sldMk cId="4284942989" sldId="7274"/>
            <ac:grpSpMk id="2" creationId="{8DE2877E-8284-B954-AF6A-F603D230AFFE}"/>
          </ac:grpSpMkLst>
        </pc:grpChg>
        <pc:graphicFrameChg chg="mod modGraphic">
          <ac:chgData name="Irena Krošl" userId="S::irenak@vsgt.si::6f871211-9d6e-4801-9f7a-49ad5e71b0eb" providerId="AD" clId="Web-{3A93EE85-07D7-D230-8A0D-A2753E9570C6}" dt="2026-01-13T09:20:46.820" v="170" actId="1076"/>
          <ac:graphicFrameMkLst>
            <pc:docMk/>
            <pc:sldMk cId="4284942989" sldId="7274"/>
            <ac:graphicFrameMk id="10" creationId="{59B20C71-637B-0793-AAA5-FF7538C96FB1}"/>
          </ac:graphicFrameMkLst>
        </pc:graphicFrameChg>
      </pc:sldChg>
      <pc:sldChg chg="modSp">
        <pc:chgData name="Irena Krošl" userId="S::irenak@vsgt.si::6f871211-9d6e-4801-9f7a-49ad5e71b0eb" providerId="AD" clId="Web-{3A93EE85-07D7-D230-8A0D-A2753E9570C6}" dt="2026-01-13T09:21:51.368" v="235" actId="1076"/>
        <pc:sldMkLst>
          <pc:docMk/>
          <pc:sldMk cId="1143881537" sldId="7275"/>
        </pc:sldMkLst>
        <pc:spChg chg="mod">
          <ac:chgData name="Irena Krošl" userId="S::irenak@vsgt.si::6f871211-9d6e-4801-9f7a-49ad5e71b0eb" providerId="AD" clId="Web-{3A93EE85-07D7-D230-8A0D-A2753E9570C6}" dt="2026-01-13T09:21:33.602" v="179" actId="1076"/>
          <ac:spMkLst>
            <pc:docMk/>
            <pc:sldMk cId="1143881537" sldId="7275"/>
            <ac:spMk id="2" creationId="{2D97137A-6A77-FEAE-F099-7C3EAAC82AB6}"/>
          </ac:spMkLst>
        </pc:spChg>
        <pc:spChg chg="mod">
          <ac:chgData name="Irena Krošl" userId="S::irenak@vsgt.si::6f871211-9d6e-4801-9f7a-49ad5e71b0eb" providerId="AD" clId="Web-{3A93EE85-07D7-D230-8A0D-A2753E9570C6}" dt="2026-01-13T09:21:25.633" v="177" actId="20577"/>
          <ac:spMkLst>
            <pc:docMk/>
            <pc:sldMk cId="1143881537" sldId="7275"/>
            <ac:spMk id="7" creationId="{A63BF510-8244-61D1-7BD3-AFBA4E1E2964}"/>
          </ac:spMkLst>
        </pc:spChg>
        <pc:grpChg chg="mod">
          <ac:chgData name="Irena Krošl" userId="S::irenak@vsgt.si::6f871211-9d6e-4801-9f7a-49ad5e71b0eb" providerId="AD" clId="Web-{3A93EE85-07D7-D230-8A0D-A2753E9570C6}" dt="2026-01-13T09:21:29.790" v="178" actId="1076"/>
          <ac:grpSpMkLst>
            <pc:docMk/>
            <pc:sldMk cId="1143881537" sldId="7275"/>
            <ac:grpSpMk id="3" creationId="{59483D7C-6DF9-893D-F27D-5EFD5E0F6AD5}"/>
          </ac:grpSpMkLst>
        </pc:grpChg>
        <pc:graphicFrameChg chg="mod modGraphic">
          <ac:chgData name="Irena Krošl" userId="S::irenak@vsgt.si::6f871211-9d6e-4801-9f7a-49ad5e71b0eb" providerId="AD" clId="Web-{3A93EE85-07D7-D230-8A0D-A2753E9570C6}" dt="2026-01-13T09:21:51.368" v="235" actId="1076"/>
          <ac:graphicFrameMkLst>
            <pc:docMk/>
            <pc:sldMk cId="1143881537" sldId="7275"/>
            <ac:graphicFrameMk id="10" creationId="{AF1E6EF6-6D63-DA72-1256-8DBE9366BE73}"/>
          </ac:graphicFrameMkLst>
        </pc:graphicFrameChg>
      </pc:sldChg>
      <pc:sldChg chg="modSp">
        <pc:chgData name="Irena Krošl" userId="S::irenak@vsgt.si::6f871211-9d6e-4801-9f7a-49ad5e71b0eb" providerId="AD" clId="Web-{3A93EE85-07D7-D230-8A0D-A2753E9570C6}" dt="2026-01-13T09:22:34.884" v="246" actId="1076"/>
        <pc:sldMkLst>
          <pc:docMk/>
          <pc:sldMk cId="2895533747" sldId="7298"/>
        </pc:sldMkLst>
        <pc:spChg chg="mod">
          <ac:chgData name="Irena Krošl" userId="S::irenak@vsgt.si::6f871211-9d6e-4801-9f7a-49ad5e71b0eb" providerId="AD" clId="Web-{3A93EE85-07D7-D230-8A0D-A2753E9570C6}" dt="2026-01-13T09:22:04.493" v="238" actId="1076"/>
          <ac:spMkLst>
            <pc:docMk/>
            <pc:sldMk cId="2895533747" sldId="7298"/>
            <ac:spMk id="5" creationId="{CB08C572-D5ED-6B25-0E48-68FFCACCB57B}"/>
          </ac:spMkLst>
        </pc:spChg>
        <pc:spChg chg="mod">
          <ac:chgData name="Irena Krošl" userId="S::irenak@vsgt.si::6f871211-9d6e-4801-9f7a-49ad5e71b0eb" providerId="AD" clId="Web-{3A93EE85-07D7-D230-8A0D-A2753E9570C6}" dt="2026-01-13T09:22:15.274" v="240" actId="1076"/>
          <ac:spMkLst>
            <pc:docMk/>
            <pc:sldMk cId="2895533747" sldId="7298"/>
            <ac:spMk id="6" creationId="{F0EBF545-176F-0226-0730-02EB1D304B13}"/>
          </ac:spMkLst>
        </pc:spChg>
        <pc:spChg chg="mod">
          <ac:chgData name="Irena Krošl" userId="S::irenak@vsgt.si::6f871211-9d6e-4801-9f7a-49ad5e71b0eb" providerId="AD" clId="Web-{3A93EE85-07D7-D230-8A0D-A2753E9570C6}" dt="2026-01-13T09:22:34.884" v="246" actId="1076"/>
          <ac:spMkLst>
            <pc:docMk/>
            <pc:sldMk cId="2895533747" sldId="7298"/>
            <ac:spMk id="8" creationId="{4AB28164-E5DE-C580-347D-E3792BD5D37D}"/>
          </ac:spMkLst>
        </pc:spChg>
        <pc:picChg chg="mod">
          <ac:chgData name="Irena Krošl" userId="S::irenak@vsgt.si::6f871211-9d6e-4801-9f7a-49ad5e71b0eb" providerId="AD" clId="Web-{3A93EE85-07D7-D230-8A0D-A2753E9570C6}" dt="2026-01-13T09:22:10.790" v="239" actId="1076"/>
          <ac:picMkLst>
            <pc:docMk/>
            <pc:sldMk cId="2895533747" sldId="7298"/>
            <ac:picMk id="10" creationId="{82120AB0-49AB-A019-DE36-27D01BB86E4C}"/>
          </ac:picMkLst>
        </pc:picChg>
      </pc:sldChg>
      <pc:sldChg chg="modSp">
        <pc:chgData name="Irena Krošl" userId="S::irenak@vsgt.si::6f871211-9d6e-4801-9f7a-49ad5e71b0eb" providerId="AD" clId="Web-{3A93EE85-07D7-D230-8A0D-A2753E9570C6}" dt="2026-01-13T09:23:48.184" v="263" actId="1076"/>
        <pc:sldMkLst>
          <pc:docMk/>
          <pc:sldMk cId="4247837057" sldId="7300"/>
        </pc:sldMkLst>
        <pc:spChg chg="mod">
          <ac:chgData name="Irena Krošl" userId="S::irenak@vsgt.si::6f871211-9d6e-4801-9f7a-49ad5e71b0eb" providerId="AD" clId="Web-{3A93EE85-07D7-D230-8A0D-A2753E9570C6}" dt="2026-01-13T09:23:33.480" v="261" actId="1076"/>
          <ac:spMkLst>
            <pc:docMk/>
            <pc:sldMk cId="4247837057" sldId="7300"/>
            <ac:spMk id="2" creationId="{D76F8B1D-FB5D-8C0C-DE12-53294069D385}"/>
          </ac:spMkLst>
        </pc:spChg>
        <pc:spChg chg="mod">
          <ac:chgData name="Irena Krošl" userId="S::irenak@vsgt.si::6f871211-9d6e-4801-9f7a-49ad5e71b0eb" providerId="AD" clId="Web-{3A93EE85-07D7-D230-8A0D-A2753E9570C6}" dt="2026-01-13T09:23:24.604" v="258" actId="1076"/>
          <ac:spMkLst>
            <pc:docMk/>
            <pc:sldMk cId="4247837057" sldId="7300"/>
            <ac:spMk id="3" creationId="{8ADDDDFC-6183-E7A2-EC94-49AA558B8923}"/>
          </ac:spMkLst>
        </pc:spChg>
        <pc:spChg chg="mod">
          <ac:chgData name="Irena Krošl" userId="S::irenak@vsgt.si::6f871211-9d6e-4801-9f7a-49ad5e71b0eb" providerId="AD" clId="Web-{3A93EE85-07D7-D230-8A0D-A2753E9570C6}" dt="2026-01-13T09:23:48.184" v="263" actId="1076"/>
          <ac:spMkLst>
            <pc:docMk/>
            <pc:sldMk cId="4247837057" sldId="7300"/>
            <ac:spMk id="4" creationId="{227E527E-A966-70DF-FA1D-4BD12AF39396}"/>
          </ac:spMkLst>
        </pc:spChg>
        <pc:spChg chg="mod">
          <ac:chgData name="Irena Krošl" userId="S::irenak@vsgt.si::6f871211-9d6e-4801-9f7a-49ad5e71b0eb" providerId="AD" clId="Web-{3A93EE85-07D7-D230-8A0D-A2753E9570C6}" dt="2026-01-13T09:22:56.947" v="250" actId="1076"/>
          <ac:spMkLst>
            <pc:docMk/>
            <pc:sldMk cId="4247837057" sldId="7300"/>
            <ac:spMk id="13" creationId="{603E0BAE-B68A-EC5F-1FBA-5EF0582C5A35}"/>
          </ac:spMkLst>
        </pc:spChg>
        <pc:spChg chg="mod">
          <ac:chgData name="Irena Krošl" userId="S::irenak@vsgt.si::6f871211-9d6e-4801-9f7a-49ad5e71b0eb" providerId="AD" clId="Web-{3A93EE85-07D7-D230-8A0D-A2753E9570C6}" dt="2026-01-13T09:23:16.494" v="256" actId="1076"/>
          <ac:spMkLst>
            <pc:docMk/>
            <pc:sldMk cId="4247837057" sldId="7300"/>
            <ac:spMk id="15" creationId="{5363DA2D-CF2C-3301-FA5F-46DCD87A6357}"/>
          </ac:spMkLst>
        </pc:spChg>
        <pc:spChg chg="mod">
          <ac:chgData name="Irena Krošl" userId="S::irenak@vsgt.si::6f871211-9d6e-4801-9f7a-49ad5e71b0eb" providerId="AD" clId="Web-{3A93EE85-07D7-D230-8A0D-A2753E9570C6}" dt="2026-01-13T09:23:10.306" v="254" actId="1076"/>
          <ac:spMkLst>
            <pc:docMk/>
            <pc:sldMk cId="4247837057" sldId="7300"/>
            <ac:spMk id="16" creationId="{F9A67A81-59E3-94E6-1538-FD7541418DA2}"/>
          </ac:spMkLst>
        </pc:spChg>
        <pc:spChg chg="mod">
          <ac:chgData name="Irena Krošl" userId="S::irenak@vsgt.si::6f871211-9d6e-4801-9f7a-49ad5e71b0eb" providerId="AD" clId="Web-{3A93EE85-07D7-D230-8A0D-A2753E9570C6}" dt="2026-01-13T09:23:30.949" v="260" actId="1076"/>
          <ac:spMkLst>
            <pc:docMk/>
            <pc:sldMk cId="4247837057" sldId="7300"/>
            <ac:spMk id="17" creationId="{8752A5BF-98BB-C389-6DB1-C697E909C2F4}"/>
          </ac:spMkLst>
        </pc:spChg>
        <pc:spChg chg="mod">
          <ac:chgData name="Irena Krošl" userId="S::irenak@vsgt.si::6f871211-9d6e-4801-9f7a-49ad5e71b0eb" providerId="AD" clId="Web-{3A93EE85-07D7-D230-8A0D-A2753E9570C6}" dt="2026-01-13T09:23:21.292" v="257" actId="1076"/>
          <ac:spMkLst>
            <pc:docMk/>
            <pc:sldMk cId="4247837057" sldId="7300"/>
            <ac:spMk id="18" creationId="{0A2EF966-6EF6-D5FD-2D58-99DF4C0A83F8}"/>
          </ac:spMkLst>
        </pc:spChg>
        <pc:cxnChg chg="mod">
          <ac:chgData name="Irena Krošl" userId="S::irenak@vsgt.si::6f871211-9d6e-4801-9f7a-49ad5e71b0eb" providerId="AD" clId="Web-{3A93EE85-07D7-D230-8A0D-A2753E9570C6}" dt="2026-01-13T09:23:12.713" v="255" actId="1076"/>
          <ac:cxnSpMkLst>
            <pc:docMk/>
            <pc:sldMk cId="4247837057" sldId="7300"/>
            <ac:cxnSpMk id="28" creationId="{CAE38CBA-17D7-3EE9-4231-E08C6686BA64}"/>
          </ac:cxnSpMkLst>
        </pc:cxnChg>
        <pc:cxnChg chg="mod">
          <ac:chgData name="Irena Krošl" userId="S::irenak@vsgt.si::6f871211-9d6e-4801-9f7a-49ad5e71b0eb" providerId="AD" clId="Web-{3A93EE85-07D7-D230-8A0D-A2753E9570C6}" dt="2026-01-13T09:23:26.714" v="259" actId="1076"/>
          <ac:cxnSpMkLst>
            <pc:docMk/>
            <pc:sldMk cId="4247837057" sldId="7300"/>
            <ac:cxnSpMk id="29" creationId="{188CF766-1533-B42C-6D95-7A661381815B}"/>
          </ac:cxnSpMkLst>
        </pc:cxnChg>
      </pc:sldChg>
      <pc:sldChg chg="modSp">
        <pc:chgData name="Irena Krošl" userId="S::irenak@vsgt.si::6f871211-9d6e-4801-9f7a-49ad5e71b0eb" providerId="AD" clId="Web-{3A93EE85-07D7-D230-8A0D-A2753E9570C6}" dt="2026-01-13T09:19:15.163" v="46" actId="20577"/>
        <pc:sldMkLst>
          <pc:docMk/>
          <pc:sldMk cId="2854371653" sldId="7306"/>
        </pc:sldMkLst>
        <pc:spChg chg="mod">
          <ac:chgData name="Irena Krošl" userId="S::irenak@vsgt.si::6f871211-9d6e-4801-9f7a-49ad5e71b0eb" providerId="AD" clId="Web-{3A93EE85-07D7-D230-8A0D-A2753E9570C6}" dt="2026-01-13T09:18:49.913" v="29" actId="20577"/>
          <ac:spMkLst>
            <pc:docMk/>
            <pc:sldMk cId="2854371653" sldId="7306"/>
            <ac:spMk id="4" creationId="{ABA5F6B5-656D-4B61-5DFA-8E4B0D230D0F}"/>
          </ac:spMkLst>
        </pc:spChg>
        <pc:spChg chg="mod">
          <ac:chgData name="Irena Krošl" userId="S::irenak@vsgt.si::6f871211-9d6e-4801-9f7a-49ad5e71b0eb" providerId="AD" clId="Web-{3A93EE85-07D7-D230-8A0D-A2753E9570C6}" dt="2026-01-13T09:19:07.163" v="35" actId="1076"/>
          <ac:spMkLst>
            <pc:docMk/>
            <pc:sldMk cId="2854371653" sldId="7306"/>
            <ac:spMk id="17" creationId="{BB82CDDF-6F1B-E152-E46F-14BD2D8A1D58}"/>
          </ac:spMkLst>
        </pc:spChg>
        <pc:spChg chg="mod">
          <ac:chgData name="Irena Krošl" userId="S::irenak@vsgt.si::6f871211-9d6e-4801-9f7a-49ad5e71b0eb" providerId="AD" clId="Web-{3A93EE85-07D7-D230-8A0D-A2753E9570C6}" dt="2026-01-13T09:19:15.163" v="46" actId="20577"/>
          <ac:spMkLst>
            <pc:docMk/>
            <pc:sldMk cId="2854371653" sldId="7306"/>
            <ac:spMk id="19" creationId="{AAEDA0F6-4282-37A0-930F-132105D5AE2E}"/>
          </ac:spMkLst>
        </pc:spChg>
        <pc:spChg chg="mod">
          <ac:chgData name="Irena Krošl" userId="S::irenak@vsgt.si::6f871211-9d6e-4801-9f7a-49ad5e71b0eb" providerId="AD" clId="Web-{3A93EE85-07D7-D230-8A0D-A2753E9570C6}" dt="2026-01-13T09:19:03.663" v="34" actId="1076"/>
          <ac:spMkLst>
            <pc:docMk/>
            <pc:sldMk cId="2854371653" sldId="7306"/>
            <ac:spMk id="20" creationId="{D9DD03A0-FB0A-CFD7-57BF-F58C2F24B37C}"/>
          </ac:spMkLst>
        </pc:spChg>
        <pc:spChg chg="mod">
          <ac:chgData name="Irena Krošl" userId="S::irenak@vsgt.si::6f871211-9d6e-4801-9f7a-49ad5e71b0eb" providerId="AD" clId="Web-{3A93EE85-07D7-D230-8A0D-A2753E9570C6}" dt="2026-01-13T09:19:00.085" v="33" actId="1076"/>
          <ac:spMkLst>
            <pc:docMk/>
            <pc:sldMk cId="2854371653" sldId="7306"/>
            <ac:spMk id="21" creationId="{A293B788-3115-FC66-D244-FD9D9D12975F}"/>
          </ac:spMkLst>
        </pc:spChg>
        <pc:spChg chg="mod">
          <ac:chgData name="Irena Krošl" userId="S::irenak@vsgt.si::6f871211-9d6e-4801-9f7a-49ad5e71b0eb" providerId="AD" clId="Web-{3A93EE85-07D7-D230-8A0D-A2753E9570C6}" dt="2026-01-13T09:18:54.382" v="31" actId="1076"/>
          <ac:spMkLst>
            <pc:docMk/>
            <pc:sldMk cId="2854371653" sldId="7306"/>
            <ac:spMk id="22" creationId="{5D2D6981-2459-1442-D5A9-CBA249F5EB21}"/>
          </ac:spMkLst>
        </pc:spChg>
        <pc:spChg chg="mod">
          <ac:chgData name="Irena Krošl" userId="S::irenak@vsgt.si::6f871211-9d6e-4801-9f7a-49ad5e71b0eb" providerId="AD" clId="Web-{3A93EE85-07D7-D230-8A0D-A2753E9570C6}" dt="2026-01-13T09:18:51.835" v="30" actId="1076"/>
          <ac:spMkLst>
            <pc:docMk/>
            <pc:sldMk cId="2854371653" sldId="7306"/>
            <ac:spMk id="23" creationId="{09FFE93B-8019-364B-F6E8-E6C67A03B0B6}"/>
          </ac:spMkLst>
        </pc:spChg>
        <pc:cxnChg chg="mod">
          <ac:chgData name="Irena Krošl" userId="S::irenak@vsgt.si::6f871211-9d6e-4801-9f7a-49ad5e71b0eb" providerId="AD" clId="Web-{3A93EE85-07D7-D230-8A0D-A2753E9570C6}" dt="2026-01-13T09:19:09.085" v="36" actId="1076"/>
          <ac:cxnSpMkLst>
            <pc:docMk/>
            <pc:sldMk cId="2854371653" sldId="7306"/>
            <ac:cxnSpMk id="28" creationId="{ECBCB4A3-DAEF-1EE4-5E10-A3D0B2FE83BD}"/>
          </ac:cxnSpMkLst>
        </pc:cxnChg>
        <pc:cxnChg chg="mod">
          <ac:chgData name="Irena Krošl" userId="S::irenak@vsgt.si::6f871211-9d6e-4801-9f7a-49ad5e71b0eb" providerId="AD" clId="Web-{3A93EE85-07D7-D230-8A0D-A2753E9570C6}" dt="2026-01-13T09:18:57.382" v="32" actId="1076"/>
          <ac:cxnSpMkLst>
            <pc:docMk/>
            <pc:sldMk cId="2854371653" sldId="7306"/>
            <ac:cxnSpMk id="30" creationId="{A1B1B6AF-F44F-040E-6246-82862F68368E}"/>
          </ac:cxnSpMkLst>
        </pc:cxnChg>
      </pc:sldChg>
      <pc:sldChg chg="modSp">
        <pc:chgData name="Irena Krošl" userId="S::irenak@vsgt.si::6f871211-9d6e-4801-9f7a-49ad5e71b0eb" providerId="AD" clId="Web-{3A93EE85-07D7-D230-8A0D-A2753E9570C6}" dt="2026-01-13T09:41:24.792" v="695" actId="1076"/>
        <pc:sldMkLst>
          <pc:docMk/>
          <pc:sldMk cId="548090556" sldId="7363"/>
        </pc:sldMkLst>
        <pc:spChg chg="mod">
          <ac:chgData name="Irena Krošl" userId="S::irenak@vsgt.si::6f871211-9d6e-4801-9f7a-49ad5e71b0eb" providerId="AD" clId="Web-{3A93EE85-07D7-D230-8A0D-A2753E9570C6}" dt="2026-01-13T09:41:24.792" v="695" actId="1076"/>
          <ac:spMkLst>
            <pc:docMk/>
            <pc:sldMk cId="548090556" sldId="7363"/>
            <ac:spMk id="16" creationId="{34735EEC-155B-9534-147C-DD56C716CBDB}"/>
          </ac:spMkLst>
        </pc:spChg>
      </pc:sldChg>
      <pc:sldChg chg="modSp">
        <pc:chgData name="Irena Krošl" userId="S::irenak@vsgt.si::6f871211-9d6e-4801-9f7a-49ad5e71b0eb" providerId="AD" clId="Web-{3A93EE85-07D7-D230-8A0D-A2753E9570C6}" dt="2026-01-13T09:44:34.067" v="836" actId="1076"/>
        <pc:sldMkLst>
          <pc:docMk/>
          <pc:sldMk cId="3617128346" sldId="7364"/>
        </pc:sldMkLst>
        <pc:spChg chg="mod">
          <ac:chgData name="Irena Krošl" userId="S::irenak@vsgt.si::6f871211-9d6e-4801-9f7a-49ad5e71b0eb" providerId="AD" clId="Web-{3A93EE85-07D7-D230-8A0D-A2753E9570C6}" dt="2026-01-13T09:44:28.066" v="835" actId="20577"/>
          <ac:spMkLst>
            <pc:docMk/>
            <pc:sldMk cId="3617128346" sldId="7364"/>
            <ac:spMk id="5" creationId="{CF4E5A09-0E70-1BBB-3C01-F814EDEE0558}"/>
          </ac:spMkLst>
        </pc:spChg>
        <pc:grpChg chg="mod">
          <ac:chgData name="Irena Krošl" userId="S::irenak@vsgt.si::6f871211-9d6e-4801-9f7a-49ad5e71b0eb" providerId="AD" clId="Web-{3A93EE85-07D7-D230-8A0D-A2753E9570C6}" dt="2026-01-13T09:44:34.067" v="836" actId="1076"/>
          <ac:grpSpMkLst>
            <pc:docMk/>
            <pc:sldMk cId="3617128346" sldId="7364"/>
            <ac:grpSpMk id="12" creationId="{A28BAD14-0ADD-9482-7904-849C01CCFC16}"/>
          </ac:grpSpMkLst>
        </pc:grpChg>
      </pc:sldChg>
      <pc:sldChg chg="modSp">
        <pc:chgData name="Irena Krošl" userId="S::irenak@vsgt.si::6f871211-9d6e-4801-9f7a-49ad5e71b0eb" providerId="AD" clId="Web-{3A93EE85-07D7-D230-8A0D-A2753E9570C6}" dt="2026-01-13T09:36:33.425" v="521" actId="1076"/>
        <pc:sldMkLst>
          <pc:docMk/>
          <pc:sldMk cId="1186521749" sldId="7365"/>
        </pc:sldMkLst>
        <pc:spChg chg="mod">
          <ac:chgData name="Irena Krošl" userId="S::irenak@vsgt.si::6f871211-9d6e-4801-9f7a-49ad5e71b0eb" providerId="AD" clId="Web-{3A93EE85-07D7-D230-8A0D-A2753E9570C6}" dt="2026-01-13T09:36:33.425" v="521" actId="1076"/>
          <ac:spMkLst>
            <pc:docMk/>
            <pc:sldMk cId="1186521749" sldId="7365"/>
            <ac:spMk id="13" creationId="{EA03379F-BE48-3120-7688-0F288594806E}"/>
          </ac:spMkLst>
        </pc:spChg>
        <pc:grpChg chg="mod">
          <ac:chgData name="Irena Krošl" userId="S::irenak@vsgt.si::6f871211-9d6e-4801-9f7a-49ad5e71b0eb" providerId="AD" clId="Web-{3A93EE85-07D7-D230-8A0D-A2753E9570C6}" dt="2026-01-13T09:36:23.284" v="519" actId="1076"/>
          <ac:grpSpMkLst>
            <pc:docMk/>
            <pc:sldMk cId="1186521749" sldId="7365"/>
            <ac:grpSpMk id="12" creationId="{32672CCB-19C1-9700-DBF1-36EA38238FA5}"/>
          </ac:grpSpMkLst>
        </pc:grpChg>
      </pc:sldChg>
      <pc:sldChg chg="modSp">
        <pc:chgData name="Irena Krošl" userId="S::irenak@vsgt.si::6f871211-9d6e-4801-9f7a-49ad5e71b0eb" providerId="AD" clId="Web-{3A93EE85-07D7-D230-8A0D-A2753E9570C6}" dt="2026-01-13T09:36:20.284" v="518" actId="20577"/>
        <pc:sldMkLst>
          <pc:docMk/>
          <pc:sldMk cId="3568248216" sldId="7366"/>
        </pc:sldMkLst>
        <pc:spChg chg="mod">
          <ac:chgData name="Irena Krošl" userId="S::irenak@vsgt.si::6f871211-9d6e-4801-9f7a-49ad5e71b0eb" providerId="AD" clId="Web-{3A93EE85-07D7-D230-8A0D-A2753E9570C6}" dt="2026-01-13T09:36:20.284" v="518" actId="20577"/>
          <ac:spMkLst>
            <pc:docMk/>
            <pc:sldMk cId="3568248216" sldId="7366"/>
            <ac:spMk id="5" creationId="{8B33A4CC-5356-90F7-AC51-EAEBBFBEC521}"/>
          </ac:spMkLst>
        </pc:spChg>
      </pc:sldChg>
      <pc:sldChg chg="modSp">
        <pc:chgData name="Irena Krošl" userId="S::irenak@vsgt.si::6f871211-9d6e-4801-9f7a-49ad5e71b0eb" providerId="AD" clId="Web-{3A93EE85-07D7-D230-8A0D-A2753E9570C6}" dt="2026-01-13T09:24:57.501" v="282" actId="1076"/>
        <pc:sldMkLst>
          <pc:docMk/>
          <pc:sldMk cId="434823084" sldId="7369"/>
        </pc:sldMkLst>
        <pc:spChg chg="mod">
          <ac:chgData name="Irena Krošl" userId="S::irenak@vsgt.si::6f871211-9d6e-4801-9f7a-49ad5e71b0eb" providerId="AD" clId="Web-{3A93EE85-07D7-D230-8A0D-A2753E9570C6}" dt="2026-01-13T09:24:36.219" v="279" actId="20577"/>
          <ac:spMkLst>
            <pc:docMk/>
            <pc:sldMk cId="434823084" sldId="7369"/>
            <ac:spMk id="3" creationId="{752D61F1-D572-AF5C-7F5E-A43A29686AC0}"/>
          </ac:spMkLst>
        </pc:spChg>
        <pc:spChg chg="mod">
          <ac:chgData name="Irena Krošl" userId="S::irenak@vsgt.si::6f871211-9d6e-4801-9f7a-49ad5e71b0eb" providerId="AD" clId="Web-{3A93EE85-07D7-D230-8A0D-A2753E9570C6}" dt="2026-01-13T09:23:48.575" v="264" actId="1076"/>
          <ac:spMkLst>
            <pc:docMk/>
            <pc:sldMk cId="434823084" sldId="7369"/>
            <ac:spMk id="4" creationId="{1A082E41-33F4-BB2D-2DCC-35A48F22EC51}"/>
          </ac:spMkLst>
        </pc:spChg>
        <pc:spChg chg="mod">
          <ac:chgData name="Irena Krošl" userId="S::irenak@vsgt.si::6f871211-9d6e-4801-9f7a-49ad5e71b0eb" providerId="AD" clId="Web-{3A93EE85-07D7-D230-8A0D-A2753E9570C6}" dt="2026-01-13T09:24:57.501" v="282" actId="1076"/>
          <ac:spMkLst>
            <pc:docMk/>
            <pc:sldMk cId="434823084" sldId="7369"/>
            <ac:spMk id="6" creationId="{387F093D-9D0E-3DD4-A92B-F16C33E33B96}"/>
          </ac:spMkLst>
        </pc:spChg>
        <pc:spChg chg="mod">
          <ac:chgData name="Irena Krošl" userId="S::irenak@vsgt.si::6f871211-9d6e-4801-9f7a-49ad5e71b0eb" providerId="AD" clId="Web-{3A93EE85-07D7-D230-8A0D-A2753E9570C6}" dt="2026-01-13T09:23:57.169" v="266" actId="1076"/>
          <ac:spMkLst>
            <pc:docMk/>
            <pc:sldMk cId="434823084" sldId="7369"/>
            <ac:spMk id="11" creationId="{F3E658C7-0D90-031D-3C5B-4BAEE4CC67B6}"/>
          </ac:spMkLst>
        </pc:spChg>
        <pc:spChg chg="mod">
          <ac:chgData name="Irena Krošl" userId="S::irenak@vsgt.si::6f871211-9d6e-4801-9f7a-49ad5e71b0eb" providerId="AD" clId="Web-{3A93EE85-07D7-D230-8A0D-A2753E9570C6}" dt="2026-01-13T09:24:00.826" v="267" actId="1076"/>
          <ac:spMkLst>
            <pc:docMk/>
            <pc:sldMk cId="434823084" sldId="7369"/>
            <ac:spMk id="13" creationId="{3FE3C02D-BA22-8685-0FEB-583137AC40DD}"/>
          </ac:spMkLst>
        </pc:spChg>
        <pc:spChg chg="mod">
          <ac:chgData name="Irena Krošl" userId="S::irenak@vsgt.si::6f871211-9d6e-4801-9f7a-49ad5e71b0eb" providerId="AD" clId="Web-{3A93EE85-07D7-D230-8A0D-A2753E9570C6}" dt="2026-01-13T09:24:02.904" v="268" actId="1076"/>
          <ac:spMkLst>
            <pc:docMk/>
            <pc:sldMk cId="434823084" sldId="7369"/>
            <ac:spMk id="15" creationId="{90BF91B5-445F-63AA-78E2-42BA09153A26}"/>
          </ac:spMkLst>
        </pc:spChg>
        <pc:spChg chg="mod">
          <ac:chgData name="Irena Krošl" userId="S::irenak@vsgt.si::6f871211-9d6e-4801-9f7a-49ad5e71b0eb" providerId="AD" clId="Web-{3A93EE85-07D7-D230-8A0D-A2753E9570C6}" dt="2026-01-13T09:24:07.779" v="269" actId="1076"/>
          <ac:spMkLst>
            <pc:docMk/>
            <pc:sldMk cId="434823084" sldId="7369"/>
            <ac:spMk id="17" creationId="{B9A45AE1-E63E-E669-F028-191E718CD3DC}"/>
          </ac:spMkLst>
        </pc:spChg>
        <pc:spChg chg="mod">
          <ac:chgData name="Irena Krošl" userId="S::irenak@vsgt.si::6f871211-9d6e-4801-9f7a-49ad5e71b0eb" providerId="AD" clId="Web-{3A93EE85-07D7-D230-8A0D-A2753E9570C6}" dt="2026-01-13T09:24:42.079" v="280" actId="1076"/>
          <ac:spMkLst>
            <pc:docMk/>
            <pc:sldMk cId="434823084" sldId="7369"/>
            <ac:spMk id="25" creationId="{D4FEDBBB-34AD-3F88-CA48-6CAAD828322A}"/>
          </ac:spMkLst>
        </pc:spChg>
        <pc:spChg chg="mod">
          <ac:chgData name="Irena Krošl" userId="S::irenak@vsgt.si::6f871211-9d6e-4801-9f7a-49ad5e71b0eb" providerId="AD" clId="Web-{3A93EE85-07D7-D230-8A0D-A2753E9570C6}" dt="2026-01-13T09:24:46.376" v="281" actId="14100"/>
          <ac:spMkLst>
            <pc:docMk/>
            <pc:sldMk cId="434823084" sldId="7369"/>
            <ac:spMk id="26" creationId="{7D02A66A-0A29-56F0-536D-12E86E8C1C0A}"/>
          </ac:spMkLst>
        </pc:spChg>
        <pc:spChg chg="mod">
          <ac:chgData name="Irena Krošl" userId="S::irenak@vsgt.si::6f871211-9d6e-4801-9f7a-49ad5e71b0eb" providerId="AD" clId="Web-{3A93EE85-07D7-D230-8A0D-A2753E9570C6}" dt="2026-01-13T09:24:28.218" v="276" actId="20577"/>
          <ac:spMkLst>
            <pc:docMk/>
            <pc:sldMk cId="434823084" sldId="7369"/>
            <ac:spMk id="27" creationId="{790F4287-2BDF-7D34-50DA-C42F32C9AB61}"/>
          </ac:spMkLst>
        </pc:spChg>
        <pc:grpChg chg="mod">
          <ac:chgData name="Irena Krošl" userId="S::irenak@vsgt.si::6f871211-9d6e-4801-9f7a-49ad5e71b0eb" providerId="AD" clId="Web-{3A93EE85-07D7-D230-8A0D-A2753E9570C6}" dt="2026-01-13T09:23:51.138" v="265" actId="1076"/>
          <ac:grpSpMkLst>
            <pc:docMk/>
            <pc:sldMk cId="434823084" sldId="7369"/>
            <ac:grpSpMk id="24" creationId="{0A1DA359-6F78-F411-BE91-06B78E9B94CB}"/>
          </ac:grpSpMkLst>
        </pc:grpChg>
      </pc:sldChg>
      <pc:sldChg chg="modSp">
        <pc:chgData name="Irena Krošl" userId="S::irenak@vsgt.si::6f871211-9d6e-4801-9f7a-49ad5e71b0eb" providerId="AD" clId="Web-{3A93EE85-07D7-D230-8A0D-A2753E9570C6}" dt="2026-01-13T09:25:56.786" v="295" actId="1076"/>
        <pc:sldMkLst>
          <pc:docMk/>
          <pc:sldMk cId="1265783210" sldId="7370"/>
        </pc:sldMkLst>
        <pc:spChg chg="mod">
          <ac:chgData name="Irena Krošl" userId="S::irenak@vsgt.si::6f871211-9d6e-4801-9f7a-49ad5e71b0eb" providerId="AD" clId="Web-{3A93EE85-07D7-D230-8A0D-A2753E9570C6}" dt="2026-01-13T09:25:56.786" v="295" actId="1076"/>
          <ac:spMkLst>
            <pc:docMk/>
            <pc:sldMk cId="1265783210" sldId="7370"/>
            <ac:spMk id="2" creationId="{D51E1794-C14D-C356-6F41-33AF33B08412}"/>
          </ac:spMkLst>
        </pc:spChg>
        <pc:spChg chg="mod">
          <ac:chgData name="Irena Krošl" userId="S::irenak@vsgt.si::6f871211-9d6e-4801-9f7a-49ad5e71b0eb" providerId="AD" clId="Web-{3A93EE85-07D7-D230-8A0D-A2753E9570C6}" dt="2026-01-13T09:25:51.754" v="293" actId="1076"/>
          <ac:spMkLst>
            <pc:docMk/>
            <pc:sldMk cId="1265783210" sldId="7370"/>
            <ac:spMk id="3" creationId="{A6D0A2F7-F595-49B0-B052-7DEB07E99B88}"/>
          </ac:spMkLst>
        </pc:spChg>
        <pc:spChg chg="mod">
          <ac:chgData name="Irena Krošl" userId="S::irenak@vsgt.si::6f871211-9d6e-4801-9f7a-49ad5e71b0eb" providerId="AD" clId="Web-{3A93EE85-07D7-D230-8A0D-A2753E9570C6}" dt="2026-01-13T09:25:54.645" v="294" actId="1076"/>
          <ac:spMkLst>
            <pc:docMk/>
            <pc:sldMk cId="1265783210" sldId="7370"/>
            <ac:spMk id="4" creationId="{03191FAB-53E9-1304-BFDE-77450CE8DFB3}"/>
          </ac:spMkLst>
        </pc:spChg>
        <pc:spChg chg="mod">
          <ac:chgData name="Irena Krošl" userId="S::irenak@vsgt.si::6f871211-9d6e-4801-9f7a-49ad5e71b0eb" providerId="AD" clId="Web-{3A93EE85-07D7-D230-8A0D-A2753E9570C6}" dt="2026-01-13T09:25:02.971" v="283" actId="1076"/>
          <ac:spMkLst>
            <pc:docMk/>
            <pc:sldMk cId="1265783210" sldId="7370"/>
            <ac:spMk id="6" creationId="{00573441-CC86-3A00-5086-A1FE3FB3A825}"/>
          </ac:spMkLst>
        </pc:spChg>
      </pc:sldChg>
      <pc:sldChg chg="modSp">
        <pc:chgData name="Irena Krošl" userId="S::irenak@vsgt.si::6f871211-9d6e-4801-9f7a-49ad5e71b0eb" providerId="AD" clId="Web-{3A93EE85-07D7-D230-8A0D-A2753E9570C6}" dt="2026-01-13T09:26:21.912" v="301" actId="1076"/>
        <pc:sldMkLst>
          <pc:docMk/>
          <pc:sldMk cId="811418322" sldId="7371"/>
        </pc:sldMkLst>
        <pc:spChg chg="mod">
          <ac:chgData name="Irena Krošl" userId="S::irenak@vsgt.si::6f871211-9d6e-4801-9f7a-49ad5e71b0eb" providerId="AD" clId="Web-{3A93EE85-07D7-D230-8A0D-A2753E9570C6}" dt="2026-01-13T09:26:21.912" v="301" actId="1076"/>
          <ac:spMkLst>
            <pc:docMk/>
            <pc:sldMk cId="811418322" sldId="7371"/>
            <ac:spMk id="2" creationId="{6891FAFA-AB75-3E61-57F9-2B074E53370E}"/>
          </ac:spMkLst>
        </pc:spChg>
        <pc:spChg chg="mod">
          <ac:chgData name="Irena Krošl" userId="S::irenak@vsgt.si::6f871211-9d6e-4801-9f7a-49ad5e71b0eb" providerId="AD" clId="Web-{3A93EE85-07D7-D230-8A0D-A2753E9570C6}" dt="2026-01-13T09:26:19.224" v="300" actId="1076"/>
          <ac:spMkLst>
            <pc:docMk/>
            <pc:sldMk cId="811418322" sldId="7371"/>
            <ac:spMk id="3" creationId="{99E4C3DA-3F81-D8CE-40E1-F4361A101340}"/>
          </ac:spMkLst>
        </pc:spChg>
        <pc:spChg chg="mod">
          <ac:chgData name="Irena Krošl" userId="S::irenak@vsgt.si::6f871211-9d6e-4801-9f7a-49ad5e71b0eb" providerId="AD" clId="Web-{3A93EE85-07D7-D230-8A0D-A2753E9570C6}" dt="2026-01-13T09:26:04.458" v="296" actId="1076"/>
          <ac:spMkLst>
            <pc:docMk/>
            <pc:sldMk cId="811418322" sldId="7371"/>
            <ac:spMk id="7" creationId="{66369277-5CCD-A9B4-570B-69622A9B2280}"/>
          </ac:spMkLst>
        </pc:spChg>
      </pc:sldChg>
      <pc:sldChg chg="modSp">
        <pc:chgData name="Irena Krošl" userId="S::irenak@vsgt.si::6f871211-9d6e-4801-9f7a-49ad5e71b0eb" providerId="AD" clId="Web-{3A93EE85-07D7-D230-8A0D-A2753E9570C6}" dt="2026-01-13T09:29:47.872" v="347" actId="1076"/>
        <pc:sldMkLst>
          <pc:docMk/>
          <pc:sldMk cId="3552769083" sldId="7372"/>
        </pc:sldMkLst>
        <pc:spChg chg="mod">
          <ac:chgData name="Irena Krošl" userId="S::irenak@vsgt.si::6f871211-9d6e-4801-9f7a-49ad5e71b0eb" providerId="AD" clId="Web-{3A93EE85-07D7-D230-8A0D-A2753E9570C6}" dt="2026-01-13T09:29:47.872" v="347" actId="1076"/>
          <ac:spMkLst>
            <pc:docMk/>
            <pc:sldMk cId="3552769083" sldId="7372"/>
            <ac:spMk id="8" creationId="{C8B9063F-3F43-6794-37A2-50D3D00A0B4F}"/>
          </ac:spMkLst>
        </pc:spChg>
        <pc:spChg chg="mod">
          <ac:chgData name="Irena Krošl" userId="S::irenak@vsgt.si::6f871211-9d6e-4801-9f7a-49ad5e71b0eb" providerId="AD" clId="Web-{3A93EE85-07D7-D230-8A0D-A2753E9570C6}" dt="2026-01-13T09:29:03.340" v="338" actId="14100"/>
          <ac:spMkLst>
            <pc:docMk/>
            <pc:sldMk cId="3552769083" sldId="7372"/>
            <ac:spMk id="24" creationId="{D689A7FD-FFBA-D3DC-39A6-DC8EFBA298B5}"/>
          </ac:spMkLst>
        </pc:spChg>
        <pc:spChg chg="mod">
          <ac:chgData name="Irena Krošl" userId="S::irenak@vsgt.si::6f871211-9d6e-4801-9f7a-49ad5e71b0eb" providerId="AD" clId="Web-{3A93EE85-07D7-D230-8A0D-A2753E9570C6}" dt="2026-01-13T09:29:30.340" v="343" actId="1076"/>
          <ac:spMkLst>
            <pc:docMk/>
            <pc:sldMk cId="3552769083" sldId="7372"/>
            <ac:spMk id="25" creationId="{428ED6B7-0C9F-0FDF-D443-D2C8273B3C0E}"/>
          </ac:spMkLst>
        </pc:spChg>
        <pc:spChg chg="mod">
          <ac:chgData name="Irena Krošl" userId="S::irenak@vsgt.si::6f871211-9d6e-4801-9f7a-49ad5e71b0eb" providerId="AD" clId="Web-{3A93EE85-07D7-D230-8A0D-A2753E9570C6}" dt="2026-01-13T09:29:43.497" v="346" actId="14100"/>
          <ac:spMkLst>
            <pc:docMk/>
            <pc:sldMk cId="3552769083" sldId="7372"/>
            <ac:spMk id="26" creationId="{B93C5DF7-1FB2-F076-767A-0216DF6A9E4F}"/>
          </ac:spMkLst>
        </pc:spChg>
        <pc:spChg chg="mod">
          <ac:chgData name="Irena Krošl" userId="S::irenak@vsgt.si::6f871211-9d6e-4801-9f7a-49ad5e71b0eb" providerId="AD" clId="Web-{3A93EE85-07D7-D230-8A0D-A2753E9570C6}" dt="2026-01-13T09:29:35.762" v="345" actId="20577"/>
          <ac:spMkLst>
            <pc:docMk/>
            <pc:sldMk cId="3552769083" sldId="7372"/>
            <ac:spMk id="27" creationId="{2F8C8121-BB50-E48B-1600-CD4C08D4E21E}"/>
          </ac:spMkLst>
        </pc:spChg>
        <pc:spChg chg="mod">
          <ac:chgData name="Irena Krošl" userId="S::irenak@vsgt.si::6f871211-9d6e-4801-9f7a-49ad5e71b0eb" providerId="AD" clId="Web-{3A93EE85-07D7-D230-8A0D-A2753E9570C6}" dt="2026-01-13T09:29:15.387" v="341" actId="20577"/>
          <ac:spMkLst>
            <pc:docMk/>
            <pc:sldMk cId="3552769083" sldId="7372"/>
            <ac:spMk id="28" creationId="{BD492B47-E1A5-800E-2FB5-B431BE613D41}"/>
          </ac:spMkLst>
        </pc:spChg>
        <pc:spChg chg="mod">
          <ac:chgData name="Irena Krošl" userId="S::irenak@vsgt.si::6f871211-9d6e-4801-9f7a-49ad5e71b0eb" providerId="AD" clId="Web-{3A93EE85-07D7-D230-8A0D-A2753E9570C6}" dt="2026-01-13T09:28:56.308" v="336" actId="1076"/>
          <ac:spMkLst>
            <pc:docMk/>
            <pc:sldMk cId="3552769083" sldId="7372"/>
            <ac:spMk id="29" creationId="{9870003A-6DAF-6C9E-49D0-300DD83EAE4F}"/>
          </ac:spMkLst>
        </pc:spChg>
        <pc:spChg chg="mod">
          <ac:chgData name="Irena Krošl" userId="S::irenak@vsgt.si::6f871211-9d6e-4801-9f7a-49ad5e71b0eb" providerId="AD" clId="Web-{3A93EE85-07D7-D230-8A0D-A2753E9570C6}" dt="2026-01-13T09:28:53.714" v="335" actId="20577"/>
          <ac:spMkLst>
            <pc:docMk/>
            <pc:sldMk cId="3552769083" sldId="7372"/>
            <ac:spMk id="30" creationId="{B4233617-7FD3-C623-73EB-B196C6BE59A9}"/>
          </ac:spMkLst>
        </pc:spChg>
      </pc:sldChg>
      <pc:sldChg chg="modSp">
        <pc:chgData name="Irena Krošl" userId="S::irenak@vsgt.si::6f871211-9d6e-4801-9f7a-49ad5e71b0eb" providerId="AD" clId="Web-{3A93EE85-07D7-D230-8A0D-A2753E9570C6}" dt="2026-01-13T09:30:25.810" v="358" actId="1076"/>
        <pc:sldMkLst>
          <pc:docMk/>
          <pc:sldMk cId="3639618406" sldId="7375"/>
        </pc:sldMkLst>
        <pc:spChg chg="mod">
          <ac:chgData name="Irena Krošl" userId="S::irenak@vsgt.si::6f871211-9d6e-4801-9f7a-49ad5e71b0eb" providerId="AD" clId="Web-{3A93EE85-07D7-D230-8A0D-A2753E9570C6}" dt="2026-01-13T09:30:01.294" v="348" actId="20577"/>
          <ac:spMkLst>
            <pc:docMk/>
            <pc:sldMk cId="3639618406" sldId="7375"/>
            <ac:spMk id="4" creationId="{972C5023-09D7-D673-8547-09CDCC8A924A}"/>
          </ac:spMkLst>
        </pc:spChg>
        <pc:spChg chg="mod">
          <ac:chgData name="Irena Krošl" userId="S::irenak@vsgt.si::6f871211-9d6e-4801-9f7a-49ad5e71b0eb" providerId="AD" clId="Web-{3A93EE85-07D7-D230-8A0D-A2753E9570C6}" dt="2026-01-13T09:30:25.810" v="358" actId="1076"/>
          <ac:spMkLst>
            <pc:docMk/>
            <pc:sldMk cId="3639618406" sldId="7375"/>
            <ac:spMk id="8" creationId="{2077ABD1-A048-5429-969E-10961E5AD65B}"/>
          </ac:spMkLst>
        </pc:spChg>
        <pc:spChg chg="mod">
          <ac:chgData name="Irena Krošl" userId="S::irenak@vsgt.si::6f871211-9d6e-4801-9f7a-49ad5e71b0eb" providerId="AD" clId="Web-{3A93EE85-07D7-D230-8A0D-A2753E9570C6}" dt="2026-01-13T09:30:23.779" v="357" actId="1076"/>
          <ac:spMkLst>
            <pc:docMk/>
            <pc:sldMk cId="3639618406" sldId="7375"/>
            <ac:spMk id="27" creationId="{E9BB6A92-3D1C-4188-EA3D-06708B96900F}"/>
          </ac:spMkLst>
        </pc:spChg>
        <pc:spChg chg="mod">
          <ac:chgData name="Irena Krošl" userId="S::irenak@vsgt.si::6f871211-9d6e-4801-9f7a-49ad5e71b0eb" providerId="AD" clId="Web-{3A93EE85-07D7-D230-8A0D-A2753E9570C6}" dt="2026-01-13T09:30:15.748" v="354" actId="1076"/>
          <ac:spMkLst>
            <pc:docMk/>
            <pc:sldMk cId="3639618406" sldId="7375"/>
            <ac:spMk id="28" creationId="{C73F2743-0994-8179-0F98-3161FA769511}"/>
          </ac:spMkLst>
        </pc:spChg>
        <pc:spChg chg="mod">
          <ac:chgData name="Irena Krošl" userId="S::irenak@vsgt.si::6f871211-9d6e-4801-9f7a-49ad5e71b0eb" providerId="AD" clId="Web-{3A93EE85-07D7-D230-8A0D-A2753E9570C6}" dt="2026-01-13T09:30:07.310" v="350" actId="20577"/>
          <ac:spMkLst>
            <pc:docMk/>
            <pc:sldMk cId="3639618406" sldId="7375"/>
            <ac:spMk id="30" creationId="{8E9A704B-A669-420F-7245-A47E84ABF483}"/>
          </ac:spMkLst>
        </pc:spChg>
      </pc:sldChg>
      <pc:sldChg chg="modSp">
        <pc:chgData name="Irena Krošl" userId="S::irenak@vsgt.si::6f871211-9d6e-4801-9f7a-49ad5e71b0eb" providerId="AD" clId="Web-{3A93EE85-07D7-D230-8A0D-A2753E9570C6}" dt="2026-01-13T09:42:26.670" v="711" actId="1076"/>
        <pc:sldMkLst>
          <pc:docMk/>
          <pc:sldMk cId="1596089158" sldId="7377"/>
        </pc:sldMkLst>
        <pc:spChg chg="mod">
          <ac:chgData name="Irena Krošl" userId="S::irenak@vsgt.si::6f871211-9d6e-4801-9f7a-49ad5e71b0eb" providerId="AD" clId="Web-{3A93EE85-07D7-D230-8A0D-A2753E9570C6}" dt="2026-01-13T09:42:02.872" v="703" actId="14100"/>
          <ac:spMkLst>
            <pc:docMk/>
            <pc:sldMk cId="1596089158" sldId="7377"/>
            <ac:spMk id="4" creationId="{40076A18-FC20-9265-9DD0-2A2442BA15C4}"/>
          </ac:spMkLst>
        </pc:spChg>
        <pc:spChg chg="mod">
          <ac:chgData name="Irena Krošl" userId="S::irenak@vsgt.si::6f871211-9d6e-4801-9f7a-49ad5e71b0eb" providerId="AD" clId="Web-{3A93EE85-07D7-D230-8A0D-A2753E9570C6}" dt="2026-01-13T09:42:18.654" v="709" actId="20577"/>
          <ac:spMkLst>
            <pc:docMk/>
            <pc:sldMk cId="1596089158" sldId="7377"/>
            <ac:spMk id="8" creationId="{1B608516-664E-A36D-0AD7-6318F4528739}"/>
          </ac:spMkLst>
        </pc:spChg>
        <pc:spChg chg="mod">
          <ac:chgData name="Irena Krošl" userId="S::irenak@vsgt.si::6f871211-9d6e-4801-9f7a-49ad5e71b0eb" providerId="AD" clId="Web-{3A93EE85-07D7-D230-8A0D-A2753E9570C6}" dt="2026-01-13T09:42:23.155" v="710" actId="14100"/>
          <ac:spMkLst>
            <pc:docMk/>
            <pc:sldMk cId="1596089158" sldId="7377"/>
            <ac:spMk id="24" creationId="{BFB0531A-DC3A-D1A8-A3FD-1BE2579542A0}"/>
          </ac:spMkLst>
        </pc:spChg>
        <pc:spChg chg="mod">
          <ac:chgData name="Irena Krošl" userId="S::irenak@vsgt.si::6f871211-9d6e-4801-9f7a-49ad5e71b0eb" providerId="AD" clId="Web-{3A93EE85-07D7-D230-8A0D-A2753E9570C6}" dt="2026-01-13T09:42:26.670" v="711" actId="1076"/>
          <ac:spMkLst>
            <pc:docMk/>
            <pc:sldMk cId="1596089158" sldId="7377"/>
            <ac:spMk id="29" creationId="{2B930F8C-1B8E-6AE8-E074-592CCA4EE95B}"/>
          </ac:spMkLst>
        </pc:spChg>
        <pc:grpChg chg="mod">
          <ac:chgData name="Irena Krošl" userId="S::irenak@vsgt.si::6f871211-9d6e-4801-9f7a-49ad5e71b0eb" providerId="AD" clId="Web-{3A93EE85-07D7-D230-8A0D-A2753E9570C6}" dt="2026-01-13T09:42:09.029" v="705" actId="1076"/>
          <ac:grpSpMkLst>
            <pc:docMk/>
            <pc:sldMk cId="1596089158" sldId="7377"/>
            <ac:grpSpMk id="12" creationId="{B6B25F7A-2C54-E81C-0518-377BC9059A2B}"/>
          </ac:grpSpMkLst>
        </pc:grpChg>
        <pc:cxnChg chg="mod">
          <ac:chgData name="Irena Krošl" userId="S::irenak@vsgt.si::6f871211-9d6e-4801-9f7a-49ad5e71b0eb" providerId="AD" clId="Web-{3A93EE85-07D7-D230-8A0D-A2753E9570C6}" dt="2026-01-13T09:42:07.076" v="704" actId="1076"/>
          <ac:cxnSpMkLst>
            <pc:docMk/>
            <pc:sldMk cId="1596089158" sldId="7377"/>
            <ac:cxnSpMk id="2" creationId="{09D97B06-A5CD-529B-705E-07CD8E3F85C6}"/>
          </ac:cxnSpMkLst>
        </pc:cxnChg>
      </pc:sldChg>
      <pc:sldChg chg="modSp">
        <pc:chgData name="Irena Krošl" userId="S::irenak@vsgt.si::6f871211-9d6e-4801-9f7a-49ad5e71b0eb" providerId="AD" clId="Web-{3A93EE85-07D7-D230-8A0D-A2753E9570C6}" dt="2026-01-13T09:35:20.284" v="503" actId="1076"/>
        <pc:sldMkLst>
          <pc:docMk/>
          <pc:sldMk cId="1344992094" sldId="7378"/>
        </pc:sldMkLst>
        <pc:spChg chg="mod">
          <ac:chgData name="Irena Krošl" userId="S::irenak@vsgt.si::6f871211-9d6e-4801-9f7a-49ad5e71b0eb" providerId="AD" clId="Web-{3A93EE85-07D7-D230-8A0D-A2753E9570C6}" dt="2026-01-13T09:34:31.268" v="486" actId="20577"/>
          <ac:spMkLst>
            <pc:docMk/>
            <pc:sldMk cId="1344992094" sldId="7378"/>
            <ac:spMk id="4" creationId="{BCD44947-374D-470E-DA05-75773F274350}"/>
          </ac:spMkLst>
        </pc:spChg>
        <pc:spChg chg="mod">
          <ac:chgData name="Irena Krošl" userId="S::irenak@vsgt.si::6f871211-9d6e-4801-9f7a-49ad5e71b0eb" providerId="AD" clId="Web-{3A93EE85-07D7-D230-8A0D-A2753E9570C6}" dt="2026-01-13T09:35:04.862" v="498" actId="20577"/>
          <ac:spMkLst>
            <pc:docMk/>
            <pc:sldMk cId="1344992094" sldId="7378"/>
            <ac:spMk id="5" creationId="{B6F5D794-DACF-2C42-34C3-105121F758EE}"/>
          </ac:spMkLst>
        </pc:spChg>
        <pc:spChg chg="mod">
          <ac:chgData name="Irena Krošl" userId="S::irenak@vsgt.si::6f871211-9d6e-4801-9f7a-49ad5e71b0eb" providerId="AD" clId="Web-{3A93EE85-07D7-D230-8A0D-A2753E9570C6}" dt="2026-01-13T09:35:20.284" v="503" actId="1076"/>
          <ac:spMkLst>
            <pc:docMk/>
            <pc:sldMk cId="1344992094" sldId="7378"/>
            <ac:spMk id="8" creationId="{9FAFD083-D0DA-0D3E-B552-496DE5E48758}"/>
          </ac:spMkLst>
        </pc:spChg>
        <pc:spChg chg="mod">
          <ac:chgData name="Irena Krošl" userId="S::irenak@vsgt.si::6f871211-9d6e-4801-9f7a-49ad5e71b0eb" providerId="AD" clId="Web-{3A93EE85-07D7-D230-8A0D-A2753E9570C6}" dt="2026-01-13T09:34:43.893" v="489" actId="14100"/>
          <ac:spMkLst>
            <pc:docMk/>
            <pc:sldMk cId="1344992094" sldId="7378"/>
            <ac:spMk id="23" creationId="{52821C84-50D6-1BEE-2825-07CE687C6289}"/>
          </ac:spMkLst>
        </pc:spChg>
        <pc:spChg chg="mod">
          <ac:chgData name="Irena Krošl" userId="S::irenak@vsgt.si::6f871211-9d6e-4801-9f7a-49ad5e71b0eb" providerId="AD" clId="Web-{3A93EE85-07D7-D230-8A0D-A2753E9570C6}" dt="2026-01-13T09:34:59.315" v="496" actId="20577"/>
          <ac:spMkLst>
            <pc:docMk/>
            <pc:sldMk cId="1344992094" sldId="7378"/>
            <ac:spMk id="27" creationId="{7CEACB01-298B-1BF7-50BE-80766CEF2A20}"/>
          </ac:spMkLst>
        </pc:spChg>
        <pc:spChg chg="mod">
          <ac:chgData name="Irena Krošl" userId="S::irenak@vsgt.si::6f871211-9d6e-4801-9f7a-49ad5e71b0eb" providerId="AD" clId="Web-{3A93EE85-07D7-D230-8A0D-A2753E9570C6}" dt="2026-01-13T09:34:55.330" v="494" actId="20577"/>
          <ac:spMkLst>
            <pc:docMk/>
            <pc:sldMk cId="1344992094" sldId="7378"/>
            <ac:spMk id="28" creationId="{5FE113ED-FAE5-8BD1-CBB3-884643D39352}"/>
          </ac:spMkLst>
        </pc:spChg>
        <pc:spChg chg="mod">
          <ac:chgData name="Irena Krošl" userId="S::irenak@vsgt.si::6f871211-9d6e-4801-9f7a-49ad5e71b0eb" providerId="AD" clId="Web-{3A93EE85-07D7-D230-8A0D-A2753E9570C6}" dt="2026-01-13T09:34:50.830" v="492" actId="20577"/>
          <ac:spMkLst>
            <pc:docMk/>
            <pc:sldMk cId="1344992094" sldId="7378"/>
            <ac:spMk id="29" creationId="{B130BAED-3D6C-758E-B13B-1D485784C93B}"/>
          </ac:spMkLst>
        </pc:spChg>
        <pc:spChg chg="mod">
          <ac:chgData name="Irena Krošl" userId="S::irenak@vsgt.si::6f871211-9d6e-4801-9f7a-49ad5e71b0eb" providerId="AD" clId="Web-{3A93EE85-07D7-D230-8A0D-A2753E9570C6}" dt="2026-01-13T09:34:46.471" v="490" actId="1076"/>
          <ac:spMkLst>
            <pc:docMk/>
            <pc:sldMk cId="1344992094" sldId="7378"/>
            <ac:spMk id="30" creationId="{04AA2E96-E587-F939-9A0E-CD24F0AA2A00}"/>
          </ac:spMkLst>
        </pc:spChg>
      </pc:sldChg>
      <pc:sldChg chg="modSp">
        <pc:chgData name="Irena Krošl" userId="S::irenak@vsgt.si::6f871211-9d6e-4801-9f7a-49ad5e71b0eb" providerId="AD" clId="Web-{3A93EE85-07D7-D230-8A0D-A2753E9570C6}" dt="2026-01-13T09:26:38.882" v="303" actId="1076"/>
        <pc:sldMkLst>
          <pc:docMk/>
          <pc:sldMk cId="1472270480" sldId="7379"/>
        </pc:sldMkLst>
        <pc:spChg chg="mod">
          <ac:chgData name="Irena Krošl" userId="S::irenak@vsgt.si::6f871211-9d6e-4801-9f7a-49ad5e71b0eb" providerId="AD" clId="Web-{3A93EE85-07D7-D230-8A0D-A2753E9570C6}" dt="2026-01-13T09:26:38.882" v="303" actId="1076"/>
          <ac:spMkLst>
            <pc:docMk/>
            <pc:sldMk cId="1472270480" sldId="7379"/>
            <ac:spMk id="7" creationId="{271538D2-2576-F604-C85F-BE97A7425657}"/>
          </ac:spMkLst>
        </pc:spChg>
        <pc:spChg chg="mod">
          <ac:chgData name="Irena Krošl" userId="S::irenak@vsgt.si::6f871211-9d6e-4801-9f7a-49ad5e71b0eb" providerId="AD" clId="Web-{3A93EE85-07D7-D230-8A0D-A2753E9570C6}" dt="2026-01-13T09:26:34.022" v="302" actId="20577"/>
          <ac:spMkLst>
            <pc:docMk/>
            <pc:sldMk cId="1472270480" sldId="7379"/>
            <ac:spMk id="8" creationId="{19DC4087-5BF0-C86A-27E6-98297CE1ABE1}"/>
          </ac:spMkLst>
        </pc:spChg>
      </pc:sldChg>
      <pc:sldChg chg="modSp">
        <pc:chgData name="Irena Krošl" userId="S::irenak@vsgt.si::6f871211-9d6e-4801-9f7a-49ad5e71b0eb" providerId="AD" clId="Web-{3A93EE85-07D7-D230-8A0D-A2753E9570C6}" dt="2026-01-13T09:40:37.914" v="680" actId="20577"/>
        <pc:sldMkLst>
          <pc:docMk/>
          <pc:sldMk cId="1374708806" sldId="7382"/>
        </pc:sldMkLst>
        <pc:spChg chg="mod">
          <ac:chgData name="Irena Krošl" userId="S::irenak@vsgt.si::6f871211-9d6e-4801-9f7a-49ad5e71b0eb" providerId="AD" clId="Web-{3A93EE85-07D7-D230-8A0D-A2753E9570C6}" dt="2026-01-13T09:40:34.195" v="679" actId="1076"/>
          <ac:spMkLst>
            <pc:docMk/>
            <pc:sldMk cId="1374708806" sldId="7382"/>
            <ac:spMk id="7" creationId="{9744AF05-9427-97F5-465A-532E0733CE67}"/>
          </ac:spMkLst>
        </pc:spChg>
        <pc:spChg chg="mod">
          <ac:chgData name="Irena Krošl" userId="S::irenak@vsgt.si::6f871211-9d6e-4801-9f7a-49ad5e71b0eb" providerId="AD" clId="Web-{3A93EE85-07D7-D230-8A0D-A2753E9570C6}" dt="2026-01-13T09:40:37.914" v="680" actId="20577"/>
          <ac:spMkLst>
            <pc:docMk/>
            <pc:sldMk cId="1374708806" sldId="7382"/>
            <ac:spMk id="8" creationId="{6D78E03E-A75F-5623-F2F1-6501682F20E0}"/>
          </ac:spMkLst>
        </pc:spChg>
      </pc:sldChg>
      <pc:sldChg chg="modSp">
        <pc:chgData name="Irena Krošl" userId="S::irenak@vsgt.si::6f871211-9d6e-4801-9f7a-49ad5e71b0eb" providerId="AD" clId="Web-{3A93EE85-07D7-D230-8A0D-A2753E9570C6}" dt="2026-01-13T09:41:17.088" v="694" actId="1076"/>
        <pc:sldMkLst>
          <pc:docMk/>
          <pc:sldMk cId="1300975900" sldId="7383"/>
        </pc:sldMkLst>
        <pc:spChg chg="mod">
          <ac:chgData name="Irena Krošl" userId="S::irenak@vsgt.si::6f871211-9d6e-4801-9f7a-49ad5e71b0eb" providerId="AD" clId="Web-{3A93EE85-07D7-D230-8A0D-A2753E9570C6}" dt="2026-01-13T09:41:06.400" v="690" actId="1076"/>
          <ac:spMkLst>
            <pc:docMk/>
            <pc:sldMk cId="1300975900" sldId="7383"/>
            <ac:spMk id="10" creationId="{0D82A18A-A07D-EF0E-1568-38AB6FA2DD6A}"/>
          </ac:spMkLst>
        </pc:spChg>
        <pc:spChg chg="mod">
          <ac:chgData name="Irena Krošl" userId="S::irenak@vsgt.si::6f871211-9d6e-4801-9f7a-49ad5e71b0eb" providerId="AD" clId="Web-{3A93EE85-07D7-D230-8A0D-A2753E9570C6}" dt="2026-01-13T09:41:17.088" v="694" actId="1076"/>
          <ac:spMkLst>
            <pc:docMk/>
            <pc:sldMk cId="1300975900" sldId="7383"/>
            <ac:spMk id="11" creationId="{DE5EA153-18C4-252C-7813-BBC4FA57C38A}"/>
          </ac:spMkLst>
        </pc:spChg>
      </pc:sldChg>
      <pc:sldChg chg="modSp">
        <pc:chgData name="Irena Krošl" userId="S::irenak@vsgt.si::6f871211-9d6e-4801-9f7a-49ad5e71b0eb" providerId="AD" clId="Web-{3A93EE85-07D7-D230-8A0D-A2753E9570C6}" dt="2026-01-13T09:27:07.492" v="312" actId="1076"/>
        <pc:sldMkLst>
          <pc:docMk/>
          <pc:sldMk cId="4065901135" sldId="7385"/>
        </pc:sldMkLst>
        <pc:spChg chg="mod">
          <ac:chgData name="Irena Krošl" userId="S::irenak@vsgt.si::6f871211-9d6e-4801-9f7a-49ad5e71b0eb" providerId="AD" clId="Web-{3A93EE85-07D7-D230-8A0D-A2753E9570C6}" dt="2026-01-13T09:27:01.492" v="311" actId="20577"/>
          <ac:spMkLst>
            <pc:docMk/>
            <pc:sldMk cId="4065901135" sldId="7385"/>
            <ac:spMk id="3" creationId="{6B8C49EC-0DE5-8562-F5EE-63C483F7DF4C}"/>
          </ac:spMkLst>
        </pc:spChg>
        <pc:spChg chg="mod">
          <ac:chgData name="Irena Krošl" userId="S::irenak@vsgt.si::6f871211-9d6e-4801-9f7a-49ad5e71b0eb" providerId="AD" clId="Web-{3A93EE85-07D7-D230-8A0D-A2753E9570C6}" dt="2026-01-13T09:27:07.492" v="312" actId="1076"/>
          <ac:spMkLst>
            <pc:docMk/>
            <pc:sldMk cId="4065901135" sldId="7385"/>
            <ac:spMk id="6" creationId="{3E21F2E9-9AF9-9DDB-97F5-A1A949397170}"/>
          </ac:spMkLst>
        </pc:spChg>
        <pc:spChg chg="mod">
          <ac:chgData name="Irena Krošl" userId="S::irenak@vsgt.si::6f871211-9d6e-4801-9f7a-49ad5e71b0eb" providerId="AD" clId="Web-{3A93EE85-07D7-D230-8A0D-A2753E9570C6}" dt="2026-01-13T09:26:47.991" v="305" actId="20577"/>
          <ac:spMkLst>
            <pc:docMk/>
            <pc:sldMk cId="4065901135" sldId="7385"/>
            <ac:spMk id="25" creationId="{6EC4AF3C-2680-2CC5-5424-55EE04B99BD3}"/>
          </ac:spMkLst>
        </pc:spChg>
        <pc:spChg chg="mod">
          <ac:chgData name="Irena Krošl" userId="S::irenak@vsgt.si::6f871211-9d6e-4801-9f7a-49ad5e71b0eb" providerId="AD" clId="Web-{3A93EE85-07D7-D230-8A0D-A2753E9570C6}" dt="2026-01-13T09:26:53.117" v="307" actId="20577"/>
          <ac:spMkLst>
            <pc:docMk/>
            <pc:sldMk cId="4065901135" sldId="7385"/>
            <ac:spMk id="26" creationId="{65BAA7FB-FC97-EBC1-C83F-A2134C60FFED}"/>
          </ac:spMkLst>
        </pc:spChg>
        <pc:spChg chg="mod">
          <ac:chgData name="Irena Krošl" userId="S::irenak@vsgt.si::6f871211-9d6e-4801-9f7a-49ad5e71b0eb" providerId="AD" clId="Web-{3A93EE85-07D7-D230-8A0D-A2753E9570C6}" dt="2026-01-13T09:26:57.351" v="309" actId="20577"/>
          <ac:spMkLst>
            <pc:docMk/>
            <pc:sldMk cId="4065901135" sldId="7385"/>
            <ac:spMk id="27" creationId="{091B16D2-91E5-E401-A468-A37A4B9BD3A8}"/>
          </ac:spMkLst>
        </pc:spChg>
      </pc:sldChg>
      <pc:sldChg chg="modSp">
        <pc:chgData name="Irena Krošl" userId="S::irenak@vsgt.si::6f871211-9d6e-4801-9f7a-49ad5e71b0eb" providerId="AD" clId="Web-{3A93EE85-07D7-D230-8A0D-A2753E9570C6}" dt="2026-01-13T09:34:08.595" v="482" actId="20577"/>
        <pc:sldMkLst>
          <pc:docMk/>
          <pc:sldMk cId="3737325486" sldId="7386"/>
        </pc:sldMkLst>
        <pc:spChg chg="mod">
          <ac:chgData name="Irena Krošl" userId="S::irenak@vsgt.si::6f871211-9d6e-4801-9f7a-49ad5e71b0eb" providerId="AD" clId="Web-{3A93EE85-07D7-D230-8A0D-A2753E9570C6}" dt="2026-01-13T09:34:08.595" v="482" actId="20577"/>
          <ac:spMkLst>
            <pc:docMk/>
            <pc:sldMk cId="3737325486" sldId="7386"/>
            <ac:spMk id="3" creationId="{D4CF4061-CD67-EAF1-586D-23DBC994CCF6}"/>
          </ac:spMkLst>
        </pc:spChg>
        <pc:spChg chg="mod">
          <ac:chgData name="Irena Krošl" userId="S::irenak@vsgt.si::6f871211-9d6e-4801-9f7a-49ad5e71b0eb" providerId="AD" clId="Web-{3A93EE85-07D7-D230-8A0D-A2753E9570C6}" dt="2026-01-13T09:33:54.205" v="476" actId="20577"/>
          <ac:spMkLst>
            <pc:docMk/>
            <pc:sldMk cId="3737325486" sldId="7386"/>
            <ac:spMk id="25" creationId="{DAFDA463-8ABC-7F62-9D9B-DAC3ED6152C7}"/>
          </ac:spMkLst>
        </pc:spChg>
        <pc:spChg chg="mod">
          <ac:chgData name="Irena Krošl" userId="S::irenak@vsgt.si::6f871211-9d6e-4801-9f7a-49ad5e71b0eb" providerId="AD" clId="Web-{3A93EE85-07D7-D230-8A0D-A2753E9570C6}" dt="2026-01-13T09:33:59.080" v="478" actId="20577"/>
          <ac:spMkLst>
            <pc:docMk/>
            <pc:sldMk cId="3737325486" sldId="7386"/>
            <ac:spMk id="26" creationId="{E8DE6368-2275-4374-25BB-DABC9620A75E}"/>
          </ac:spMkLst>
        </pc:spChg>
        <pc:spChg chg="mod">
          <ac:chgData name="Irena Krošl" userId="S::irenak@vsgt.si::6f871211-9d6e-4801-9f7a-49ad5e71b0eb" providerId="AD" clId="Web-{3A93EE85-07D7-D230-8A0D-A2753E9570C6}" dt="2026-01-13T09:34:04.658" v="480" actId="20577"/>
          <ac:spMkLst>
            <pc:docMk/>
            <pc:sldMk cId="3737325486" sldId="7386"/>
            <ac:spMk id="27" creationId="{412AE9AF-D2E2-90E5-C4A5-624E24ADFA01}"/>
          </ac:spMkLst>
        </pc:spChg>
      </pc:sldChg>
      <pc:sldChg chg="modSp">
        <pc:chgData name="Irena Krošl" userId="S::irenak@vsgt.si::6f871211-9d6e-4801-9f7a-49ad5e71b0eb" providerId="AD" clId="Web-{3A93EE85-07D7-D230-8A0D-A2753E9570C6}" dt="2026-01-13T09:41:01.556" v="689" actId="1076"/>
        <pc:sldMkLst>
          <pc:docMk/>
          <pc:sldMk cId="1141946444" sldId="7387"/>
        </pc:sldMkLst>
        <pc:spChg chg="mod">
          <ac:chgData name="Irena Krošl" userId="S::irenak@vsgt.si::6f871211-9d6e-4801-9f7a-49ad5e71b0eb" providerId="AD" clId="Web-{3A93EE85-07D7-D230-8A0D-A2753E9570C6}" dt="2026-01-13T09:40:57.962" v="688" actId="20577"/>
          <ac:spMkLst>
            <pc:docMk/>
            <pc:sldMk cId="1141946444" sldId="7387"/>
            <ac:spMk id="3" creationId="{1E0CC53E-3E87-6BCC-EAFB-7D0426EBC9F9}"/>
          </ac:spMkLst>
        </pc:spChg>
        <pc:spChg chg="mod">
          <ac:chgData name="Irena Krošl" userId="S::irenak@vsgt.si::6f871211-9d6e-4801-9f7a-49ad5e71b0eb" providerId="AD" clId="Web-{3A93EE85-07D7-D230-8A0D-A2753E9570C6}" dt="2026-01-13T09:41:01.556" v="689" actId="1076"/>
          <ac:spMkLst>
            <pc:docMk/>
            <pc:sldMk cId="1141946444" sldId="7387"/>
            <ac:spMk id="6" creationId="{7E289128-C6EB-48E6-0BC9-E911DDF58CC8}"/>
          </ac:spMkLst>
        </pc:spChg>
        <pc:spChg chg="mod">
          <ac:chgData name="Irena Krošl" userId="S::irenak@vsgt.si::6f871211-9d6e-4801-9f7a-49ad5e71b0eb" providerId="AD" clId="Web-{3A93EE85-07D7-D230-8A0D-A2753E9570C6}" dt="2026-01-13T09:40:44.273" v="682" actId="20577"/>
          <ac:spMkLst>
            <pc:docMk/>
            <pc:sldMk cId="1141946444" sldId="7387"/>
            <ac:spMk id="25" creationId="{40D25664-A97E-C145-6323-9968AEFBB1D0}"/>
          </ac:spMkLst>
        </pc:spChg>
        <pc:spChg chg="mod">
          <ac:chgData name="Irena Krošl" userId="S::irenak@vsgt.si::6f871211-9d6e-4801-9f7a-49ad5e71b0eb" providerId="AD" clId="Web-{3A93EE85-07D7-D230-8A0D-A2753E9570C6}" dt="2026-01-13T09:40:49.227" v="684" actId="20577"/>
          <ac:spMkLst>
            <pc:docMk/>
            <pc:sldMk cId="1141946444" sldId="7387"/>
            <ac:spMk id="26" creationId="{B3DC664F-E648-CB2B-B7F3-E9431F263FCA}"/>
          </ac:spMkLst>
        </pc:spChg>
        <pc:spChg chg="mod">
          <ac:chgData name="Irena Krošl" userId="S::irenak@vsgt.si::6f871211-9d6e-4801-9f7a-49ad5e71b0eb" providerId="AD" clId="Web-{3A93EE85-07D7-D230-8A0D-A2753E9570C6}" dt="2026-01-13T09:40:53.790" v="686" actId="20577"/>
          <ac:spMkLst>
            <pc:docMk/>
            <pc:sldMk cId="1141946444" sldId="7387"/>
            <ac:spMk id="27" creationId="{0B1BF8B8-849B-6999-D6B5-9FE58890B81F}"/>
          </ac:spMkLst>
        </pc:spChg>
      </pc:sldChg>
      <pc:sldChg chg="modSp">
        <pc:chgData name="Irena Krošl" userId="S::irenak@vsgt.si::6f871211-9d6e-4801-9f7a-49ad5e71b0eb" providerId="AD" clId="Web-{3A93EE85-07D7-D230-8A0D-A2753E9570C6}" dt="2026-01-13T09:38:39.004" v="549" actId="20577"/>
        <pc:sldMkLst>
          <pc:docMk/>
          <pc:sldMk cId="498099215" sldId="7389"/>
        </pc:sldMkLst>
        <pc:spChg chg="mod">
          <ac:chgData name="Irena Krošl" userId="S::irenak@vsgt.si::6f871211-9d6e-4801-9f7a-49ad5e71b0eb" providerId="AD" clId="Web-{3A93EE85-07D7-D230-8A0D-A2753E9570C6}" dt="2026-01-13T09:38:24.957" v="547" actId="1076"/>
          <ac:spMkLst>
            <pc:docMk/>
            <pc:sldMk cId="498099215" sldId="7389"/>
            <ac:spMk id="9" creationId="{C809A540-F367-63E0-A3E2-E70EB001AFAB}"/>
          </ac:spMkLst>
        </pc:spChg>
        <pc:spChg chg="mod">
          <ac:chgData name="Irena Krošl" userId="S::irenak@vsgt.si::6f871211-9d6e-4801-9f7a-49ad5e71b0eb" providerId="AD" clId="Web-{3A93EE85-07D7-D230-8A0D-A2753E9570C6}" dt="2026-01-13T09:38:39.004" v="549" actId="20577"/>
          <ac:spMkLst>
            <pc:docMk/>
            <pc:sldMk cId="498099215" sldId="7389"/>
            <ac:spMk id="10" creationId="{BE3ED90A-5E92-0772-5D07-F54921378006}"/>
          </ac:spMkLst>
        </pc:spChg>
        <pc:spChg chg="mod">
          <ac:chgData name="Irena Krošl" userId="S::irenak@vsgt.si::6f871211-9d6e-4801-9f7a-49ad5e71b0eb" providerId="AD" clId="Web-{3A93EE85-07D7-D230-8A0D-A2753E9570C6}" dt="2026-01-13T09:38:29.161" v="548" actId="20577"/>
          <ac:spMkLst>
            <pc:docMk/>
            <pc:sldMk cId="498099215" sldId="7389"/>
            <ac:spMk id="14" creationId="{16228901-66B4-43A3-814A-DB970FE38917}"/>
          </ac:spMkLst>
        </pc:spChg>
      </pc:sldChg>
      <pc:sldChg chg="modSp">
        <pc:chgData name="Irena Krošl" userId="S::irenak@vsgt.si::6f871211-9d6e-4801-9f7a-49ad5e71b0eb" providerId="AD" clId="Web-{3A93EE85-07D7-D230-8A0D-A2753E9570C6}" dt="2026-01-13T09:39:10.927" v="606" actId="20577"/>
        <pc:sldMkLst>
          <pc:docMk/>
          <pc:sldMk cId="2105841411" sldId="7390"/>
        </pc:sldMkLst>
        <pc:spChg chg="mod">
          <ac:chgData name="Irena Krošl" userId="S::irenak@vsgt.si::6f871211-9d6e-4801-9f7a-49ad5e71b0eb" providerId="AD" clId="Web-{3A93EE85-07D7-D230-8A0D-A2753E9570C6}" dt="2026-01-13T09:39:10.927" v="606" actId="20577"/>
          <ac:spMkLst>
            <pc:docMk/>
            <pc:sldMk cId="2105841411" sldId="7390"/>
            <ac:spMk id="7" creationId="{798A054B-78D6-5B17-4FA6-BA6B643CD955}"/>
          </ac:spMkLst>
        </pc:spChg>
      </pc:sldChg>
      <pc:sldChg chg="modSp">
        <pc:chgData name="Irena Krošl" userId="S::irenak@vsgt.si::6f871211-9d6e-4801-9f7a-49ad5e71b0eb" providerId="AD" clId="Web-{3A93EE85-07D7-D230-8A0D-A2753E9570C6}" dt="2026-01-13T09:40:10.458" v="674"/>
        <pc:sldMkLst>
          <pc:docMk/>
          <pc:sldMk cId="99417023" sldId="7393"/>
        </pc:sldMkLst>
        <pc:spChg chg="mod">
          <ac:chgData name="Irena Krošl" userId="S::irenak@vsgt.si::6f871211-9d6e-4801-9f7a-49ad5e71b0eb" providerId="AD" clId="Web-{3A93EE85-07D7-D230-8A0D-A2753E9570C6}" dt="2026-01-13T09:40:06.240" v="619" actId="1076"/>
          <ac:spMkLst>
            <pc:docMk/>
            <pc:sldMk cId="99417023" sldId="7393"/>
            <ac:spMk id="4" creationId="{A161CE78-E754-9D4B-CA44-B0D55209FC3A}"/>
          </ac:spMkLst>
        </pc:spChg>
        <pc:graphicFrameChg chg="mod modGraphic">
          <ac:chgData name="Irena Krošl" userId="S::irenak@vsgt.si::6f871211-9d6e-4801-9f7a-49ad5e71b0eb" providerId="AD" clId="Web-{3A93EE85-07D7-D230-8A0D-A2753E9570C6}" dt="2026-01-13T09:40:10.458" v="674"/>
          <ac:graphicFrameMkLst>
            <pc:docMk/>
            <pc:sldMk cId="99417023" sldId="7393"/>
            <ac:graphicFrameMk id="10" creationId="{6031D23F-7E92-69F8-4DBB-FFA136B5FED2}"/>
          </ac:graphicFrameMkLst>
        </pc:graphicFrameChg>
      </pc:sldChg>
      <pc:sldChg chg="modSp">
        <pc:chgData name="Irena Krošl" userId="S::irenak@vsgt.si::6f871211-9d6e-4801-9f7a-49ad5e71b0eb" providerId="AD" clId="Web-{3A93EE85-07D7-D230-8A0D-A2753E9570C6}" dt="2026-01-13T09:40:02.646" v="618" actId="20577"/>
        <pc:sldMkLst>
          <pc:docMk/>
          <pc:sldMk cId="3556941225" sldId="7394"/>
        </pc:sldMkLst>
        <pc:spChg chg="mod">
          <ac:chgData name="Irena Krošl" userId="S::irenak@vsgt.si::6f871211-9d6e-4801-9f7a-49ad5e71b0eb" providerId="AD" clId="Web-{3A93EE85-07D7-D230-8A0D-A2753E9570C6}" dt="2026-01-13T09:39:36.755" v="613" actId="1076"/>
          <ac:spMkLst>
            <pc:docMk/>
            <pc:sldMk cId="3556941225" sldId="7394"/>
            <ac:spMk id="14" creationId="{6EAA181D-19C4-07FC-AF63-57DF9B250B5D}"/>
          </ac:spMkLst>
        </pc:spChg>
        <pc:spChg chg="mod">
          <ac:chgData name="Irena Krošl" userId="S::irenak@vsgt.si::6f871211-9d6e-4801-9f7a-49ad5e71b0eb" providerId="AD" clId="Web-{3A93EE85-07D7-D230-8A0D-A2753E9570C6}" dt="2026-01-13T09:40:02.646" v="618" actId="20577"/>
          <ac:spMkLst>
            <pc:docMk/>
            <pc:sldMk cId="3556941225" sldId="7394"/>
            <ac:spMk id="17" creationId="{4CAB6D57-0756-C61E-9B40-F88A9AAA22D3}"/>
          </ac:spMkLst>
        </pc:spChg>
      </pc:sldChg>
      <pc:sldChg chg="modSp">
        <pc:chgData name="Irena Krošl" userId="S::irenak@vsgt.si::6f871211-9d6e-4801-9f7a-49ad5e71b0eb" providerId="AD" clId="Web-{3A93EE85-07D7-D230-8A0D-A2753E9570C6}" dt="2026-01-13T09:28:01.228" v="323" actId="20577"/>
        <pc:sldMkLst>
          <pc:docMk/>
          <pc:sldMk cId="4132417236" sldId="7395"/>
        </pc:sldMkLst>
        <pc:spChg chg="mod">
          <ac:chgData name="Irena Krošl" userId="S::irenak@vsgt.si::6f871211-9d6e-4801-9f7a-49ad5e71b0eb" providerId="AD" clId="Web-{3A93EE85-07D7-D230-8A0D-A2753E9570C6}" dt="2026-01-13T09:27:56.056" v="322" actId="1076"/>
          <ac:spMkLst>
            <pc:docMk/>
            <pc:sldMk cId="4132417236" sldId="7395"/>
            <ac:spMk id="7" creationId="{20955575-40CD-85A1-44B7-44BD1019CADF}"/>
          </ac:spMkLst>
        </pc:spChg>
        <pc:spChg chg="mod">
          <ac:chgData name="Irena Krošl" userId="S::irenak@vsgt.si::6f871211-9d6e-4801-9f7a-49ad5e71b0eb" providerId="AD" clId="Web-{3A93EE85-07D7-D230-8A0D-A2753E9570C6}" dt="2026-01-13T09:27:51.119" v="320" actId="1076"/>
          <ac:spMkLst>
            <pc:docMk/>
            <pc:sldMk cId="4132417236" sldId="7395"/>
            <ac:spMk id="8" creationId="{97D3491F-5CD9-3D9B-C9D1-9DD08650FCDA}"/>
          </ac:spMkLst>
        </pc:spChg>
        <pc:spChg chg="mod">
          <ac:chgData name="Irena Krošl" userId="S::irenak@vsgt.si::6f871211-9d6e-4801-9f7a-49ad5e71b0eb" providerId="AD" clId="Web-{3A93EE85-07D7-D230-8A0D-A2753E9570C6}" dt="2026-01-13T09:28:01.228" v="323" actId="20577"/>
          <ac:spMkLst>
            <pc:docMk/>
            <pc:sldMk cId="4132417236" sldId="7395"/>
            <ac:spMk id="11" creationId="{5B43570E-537D-826F-19ED-9341E11659D4}"/>
          </ac:spMkLst>
        </pc:spChg>
      </pc:sldChg>
      <pc:sldChg chg="modSp">
        <pc:chgData name="Irena Krošl" userId="S::irenak@vsgt.si::6f871211-9d6e-4801-9f7a-49ad5e71b0eb" providerId="AD" clId="Web-{3A93EE85-07D7-D230-8A0D-A2753E9570C6}" dt="2026-01-13T09:28:18.260" v="325" actId="14100"/>
        <pc:sldMkLst>
          <pc:docMk/>
          <pc:sldMk cId="1088879805" sldId="7396"/>
        </pc:sldMkLst>
        <pc:spChg chg="mod">
          <ac:chgData name="Irena Krošl" userId="S::irenak@vsgt.si::6f871211-9d6e-4801-9f7a-49ad5e71b0eb" providerId="AD" clId="Web-{3A93EE85-07D7-D230-8A0D-A2753E9570C6}" dt="2026-01-13T09:28:18.260" v="325" actId="14100"/>
          <ac:spMkLst>
            <pc:docMk/>
            <pc:sldMk cId="1088879805" sldId="7396"/>
            <ac:spMk id="21" creationId="{8B86166E-BE97-1F4F-F483-1E39924A1158}"/>
          </ac:spMkLst>
        </pc:spChg>
        <pc:spChg chg="mod">
          <ac:chgData name="Irena Krošl" userId="S::irenak@vsgt.si::6f871211-9d6e-4801-9f7a-49ad5e71b0eb" providerId="AD" clId="Web-{3A93EE85-07D7-D230-8A0D-A2753E9570C6}" dt="2026-01-13T09:28:14.932" v="324" actId="14100"/>
          <ac:spMkLst>
            <pc:docMk/>
            <pc:sldMk cId="1088879805" sldId="7396"/>
            <ac:spMk id="23" creationId="{7671E390-6055-E316-4B19-47B0D9679598}"/>
          </ac:spMkLst>
        </pc:spChg>
      </pc:sldChg>
      <pc:sldChg chg="modSp">
        <pc:chgData name="Irena Krošl" userId="S::irenak@vsgt.si::6f871211-9d6e-4801-9f7a-49ad5e71b0eb" providerId="AD" clId="Web-{3A93EE85-07D7-D230-8A0D-A2753E9570C6}" dt="2026-01-13T09:33:24.423" v="474" actId="1076"/>
        <pc:sldMkLst>
          <pc:docMk/>
          <pc:sldMk cId="1891949820" sldId="7397"/>
        </pc:sldMkLst>
        <pc:spChg chg="mod">
          <ac:chgData name="Irena Krošl" userId="S::irenak@vsgt.si::6f871211-9d6e-4801-9f7a-49ad5e71b0eb" providerId="AD" clId="Web-{3A93EE85-07D7-D230-8A0D-A2753E9570C6}" dt="2026-01-13T09:33:24.423" v="474" actId="1076"/>
          <ac:spMkLst>
            <pc:docMk/>
            <pc:sldMk cId="1891949820" sldId="7397"/>
            <ac:spMk id="7" creationId="{2203FF32-EB4E-ACB2-326D-B1A154E4D3F0}"/>
          </ac:spMkLst>
        </pc:spChg>
        <pc:spChg chg="mod">
          <ac:chgData name="Irena Krošl" userId="S::irenak@vsgt.si::6f871211-9d6e-4801-9f7a-49ad5e71b0eb" providerId="AD" clId="Web-{3A93EE85-07D7-D230-8A0D-A2753E9570C6}" dt="2026-01-13T09:33:18.032" v="472" actId="1076"/>
          <ac:spMkLst>
            <pc:docMk/>
            <pc:sldMk cId="1891949820" sldId="7397"/>
            <ac:spMk id="8" creationId="{179F4F2B-6375-7CFE-CD67-81036932DEB5}"/>
          </ac:spMkLst>
        </pc:spChg>
      </pc:sldChg>
      <pc:sldChg chg="modSp">
        <pc:chgData name="Irena Krošl" userId="S::irenak@vsgt.si::6f871211-9d6e-4801-9f7a-49ad5e71b0eb" providerId="AD" clId="Web-{3A93EE85-07D7-D230-8A0D-A2753E9570C6}" dt="2026-01-13T09:32:57.610" v="470" actId="14100"/>
        <pc:sldMkLst>
          <pc:docMk/>
          <pc:sldMk cId="2550135385" sldId="7398"/>
        </pc:sldMkLst>
        <pc:spChg chg="mod">
          <ac:chgData name="Irena Krošl" userId="S::irenak@vsgt.si::6f871211-9d6e-4801-9f7a-49ad5e71b0eb" providerId="AD" clId="Web-{3A93EE85-07D7-D230-8A0D-A2753E9570C6}" dt="2026-01-13T09:32:57.610" v="470" actId="14100"/>
          <ac:spMkLst>
            <pc:docMk/>
            <pc:sldMk cId="2550135385" sldId="7398"/>
            <ac:spMk id="22" creationId="{F12057A4-3C73-F99A-9285-DE597CD93C39}"/>
          </ac:spMkLst>
        </pc:spChg>
        <pc:picChg chg="mod">
          <ac:chgData name="Irena Krošl" userId="S::irenak@vsgt.si::6f871211-9d6e-4801-9f7a-49ad5e71b0eb" providerId="AD" clId="Web-{3A93EE85-07D7-D230-8A0D-A2753E9570C6}" dt="2026-01-13T09:32:54.001" v="469" actId="1076"/>
          <ac:picMkLst>
            <pc:docMk/>
            <pc:sldMk cId="2550135385" sldId="7398"/>
            <ac:picMk id="7" creationId="{D65835C3-F3F6-C541-0B21-5D0F57727A73}"/>
          </ac:picMkLst>
        </pc:picChg>
      </pc:sldChg>
      <pc:sldChg chg="modSp">
        <pc:chgData name="Irena Krošl" userId="S::irenak@vsgt.si::6f871211-9d6e-4801-9f7a-49ad5e71b0eb" providerId="AD" clId="Web-{3A93EE85-07D7-D230-8A0D-A2753E9570C6}" dt="2026-01-13T09:46:23.664" v="932" actId="20577"/>
        <pc:sldMkLst>
          <pc:docMk/>
          <pc:sldMk cId="2961207069" sldId="7702"/>
        </pc:sldMkLst>
        <pc:spChg chg="mod">
          <ac:chgData name="Irena Krošl" userId="S::irenak@vsgt.si::6f871211-9d6e-4801-9f7a-49ad5e71b0eb" providerId="AD" clId="Web-{3A93EE85-07D7-D230-8A0D-A2753E9570C6}" dt="2026-01-13T09:46:16.773" v="929" actId="20577"/>
          <ac:spMkLst>
            <pc:docMk/>
            <pc:sldMk cId="2961207069" sldId="7702"/>
            <ac:spMk id="14" creationId="{D038243F-8340-B1BF-D76B-D388040AA801}"/>
          </ac:spMkLst>
        </pc:spChg>
        <pc:spChg chg="mod">
          <ac:chgData name="Irena Krošl" userId="S::irenak@vsgt.si::6f871211-9d6e-4801-9f7a-49ad5e71b0eb" providerId="AD" clId="Web-{3A93EE85-07D7-D230-8A0D-A2753E9570C6}" dt="2026-01-13T09:46:23.664" v="932" actId="20577"/>
          <ac:spMkLst>
            <pc:docMk/>
            <pc:sldMk cId="2961207069" sldId="7702"/>
            <ac:spMk id="54" creationId="{4065BC51-B524-FC95-B65C-14FE7E10D2B1}"/>
          </ac:spMkLst>
        </pc:spChg>
      </pc:sldChg>
      <pc:sldChg chg="modSp">
        <pc:chgData name="Irena Krošl" userId="S::irenak@vsgt.si::6f871211-9d6e-4801-9f7a-49ad5e71b0eb" providerId="AD" clId="Web-{3A93EE85-07D7-D230-8A0D-A2753E9570C6}" dt="2026-01-13T09:17:27.006" v="22" actId="20577"/>
        <pc:sldMkLst>
          <pc:docMk/>
          <pc:sldMk cId="1989404382" sldId="7728"/>
        </pc:sldMkLst>
        <pc:spChg chg="mod">
          <ac:chgData name="Irena Krošl" userId="S::irenak@vsgt.si::6f871211-9d6e-4801-9f7a-49ad5e71b0eb" providerId="AD" clId="Web-{3A93EE85-07D7-D230-8A0D-A2753E9570C6}" dt="2026-01-13T09:17:23.443" v="21" actId="20577"/>
          <ac:spMkLst>
            <pc:docMk/>
            <pc:sldMk cId="1989404382" sldId="7728"/>
            <ac:spMk id="35" creationId="{62449B50-5E2D-53B7-85B2-96BD17BBE819}"/>
          </ac:spMkLst>
        </pc:spChg>
        <pc:spChg chg="mod">
          <ac:chgData name="Irena Krošl" userId="S::irenak@vsgt.si::6f871211-9d6e-4801-9f7a-49ad5e71b0eb" providerId="AD" clId="Web-{3A93EE85-07D7-D230-8A0D-A2753E9570C6}" dt="2026-01-13T09:17:27.006" v="22" actId="20577"/>
          <ac:spMkLst>
            <pc:docMk/>
            <pc:sldMk cId="1989404382" sldId="7728"/>
            <ac:spMk id="39" creationId="{35894654-37F0-56B7-A7FF-9AA3B8E98C07}"/>
          </ac:spMkLst>
        </pc:spChg>
        <pc:spChg chg="mod">
          <ac:chgData name="Irena Krošl" userId="S::irenak@vsgt.si::6f871211-9d6e-4801-9f7a-49ad5e71b0eb" providerId="AD" clId="Web-{3A93EE85-07D7-D230-8A0D-A2753E9570C6}" dt="2026-01-13T09:17:20.350" v="20" actId="20577"/>
          <ac:spMkLst>
            <pc:docMk/>
            <pc:sldMk cId="1989404382" sldId="7728"/>
            <ac:spMk id="49" creationId="{9088F2FD-584C-4A29-06EF-48E84691BA20}"/>
          </ac:spMkLst>
        </pc:spChg>
        <pc:spChg chg="mod">
          <ac:chgData name="Irena Krošl" userId="S::irenak@vsgt.si::6f871211-9d6e-4801-9f7a-49ad5e71b0eb" providerId="AD" clId="Web-{3A93EE85-07D7-D230-8A0D-A2753E9570C6}" dt="2026-01-13T09:17:11.303" v="16" actId="20577"/>
          <ac:spMkLst>
            <pc:docMk/>
            <pc:sldMk cId="1989404382" sldId="7728"/>
            <ac:spMk id="50" creationId="{4E7BE33B-012F-26D3-8F02-E70191BCA497}"/>
          </ac:spMkLst>
        </pc:spChg>
      </pc:sldChg>
      <pc:sldChg chg="modSp">
        <pc:chgData name="Irena Krošl" userId="S::irenak@vsgt.si::6f871211-9d6e-4801-9f7a-49ad5e71b0eb" providerId="AD" clId="Web-{3A93EE85-07D7-D230-8A0D-A2753E9570C6}" dt="2026-01-13T09:16:49.677" v="9" actId="1076"/>
        <pc:sldMkLst>
          <pc:docMk/>
          <pc:sldMk cId="2129455511" sldId="7746"/>
        </pc:sldMkLst>
        <pc:spChg chg="mod">
          <ac:chgData name="Irena Krošl" userId="S::irenak@vsgt.si::6f871211-9d6e-4801-9f7a-49ad5e71b0eb" providerId="AD" clId="Web-{3A93EE85-07D7-D230-8A0D-A2753E9570C6}" dt="2026-01-13T09:16:22.724" v="5" actId="1076"/>
          <ac:spMkLst>
            <pc:docMk/>
            <pc:sldMk cId="2129455511" sldId="7746"/>
            <ac:spMk id="5" creationId="{27274BC3-2DF9-F051-07C1-800718995FA5}"/>
          </ac:spMkLst>
        </pc:spChg>
        <pc:spChg chg="mod">
          <ac:chgData name="Irena Krošl" userId="S::irenak@vsgt.si::6f871211-9d6e-4801-9f7a-49ad5e71b0eb" providerId="AD" clId="Web-{3A93EE85-07D7-D230-8A0D-A2753E9570C6}" dt="2026-01-13T09:16:49.677" v="9" actId="1076"/>
          <ac:spMkLst>
            <pc:docMk/>
            <pc:sldMk cId="2129455511" sldId="7746"/>
            <ac:spMk id="6" creationId="{4A1C7679-6DA6-1EEB-E13A-1DA3CE72E970}"/>
          </ac:spMkLst>
        </pc:spChg>
        <pc:spChg chg="mod">
          <ac:chgData name="Irena Krošl" userId="S::irenak@vsgt.si::6f871211-9d6e-4801-9f7a-49ad5e71b0eb" providerId="AD" clId="Web-{3A93EE85-07D7-D230-8A0D-A2753E9570C6}" dt="2026-01-13T09:16:13.052" v="2" actId="1076"/>
          <ac:spMkLst>
            <pc:docMk/>
            <pc:sldMk cId="2129455511" sldId="7746"/>
            <ac:spMk id="7" creationId="{28615D06-3530-D3BC-FF44-59056135064C}"/>
          </ac:spMkLst>
        </pc:spChg>
        <pc:spChg chg="mod">
          <ac:chgData name="Irena Krošl" userId="S::irenak@vsgt.si::6f871211-9d6e-4801-9f7a-49ad5e71b0eb" providerId="AD" clId="Web-{3A93EE85-07D7-D230-8A0D-A2753E9570C6}" dt="2026-01-13T09:16:25.286" v="6" actId="1076"/>
          <ac:spMkLst>
            <pc:docMk/>
            <pc:sldMk cId="2129455511" sldId="7746"/>
            <ac:spMk id="9" creationId="{0E4F8D0C-E864-E123-85EC-E11A11C74764}"/>
          </ac:spMkLst>
        </pc:spChg>
        <pc:cxnChg chg="mod">
          <ac:chgData name="Irena Krošl" userId="S::irenak@vsgt.si::6f871211-9d6e-4801-9f7a-49ad5e71b0eb" providerId="AD" clId="Web-{3A93EE85-07D7-D230-8A0D-A2753E9570C6}" dt="2026-01-13T09:16:20.677" v="4" actId="1076"/>
          <ac:cxnSpMkLst>
            <pc:docMk/>
            <pc:sldMk cId="2129455511" sldId="7746"/>
            <ac:cxnSpMk id="8" creationId="{10E8BE1D-3A81-020B-BAEC-75C3E9537F9C}"/>
          </ac:cxnSpMkLst>
        </pc:cxnChg>
      </pc:sldChg>
      <pc:sldChg chg="modSp">
        <pc:chgData name="Irena Krošl" userId="S::irenak@vsgt.si::6f871211-9d6e-4801-9f7a-49ad5e71b0eb" providerId="AD" clId="Web-{3A93EE85-07D7-D230-8A0D-A2753E9570C6}" dt="2026-01-13T09:16:03.786" v="1" actId="14100"/>
        <pc:sldMkLst>
          <pc:docMk/>
          <pc:sldMk cId="938458164" sldId="7764"/>
        </pc:sldMkLst>
        <pc:spChg chg="mod">
          <ac:chgData name="Irena Krošl" userId="S::irenak@vsgt.si::6f871211-9d6e-4801-9f7a-49ad5e71b0eb" providerId="AD" clId="Web-{3A93EE85-07D7-D230-8A0D-A2753E9570C6}" dt="2026-01-13T09:15:59.052" v="0" actId="1076"/>
          <ac:spMkLst>
            <pc:docMk/>
            <pc:sldMk cId="938458164" sldId="7764"/>
            <ac:spMk id="8" creationId="{753DA0CF-B352-B521-2ED3-96028AFE64DB}"/>
          </ac:spMkLst>
        </pc:spChg>
        <pc:spChg chg="mod">
          <ac:chgData name="Irena Krošl" userId="S::irenak@vsgt.si::6f871211-9d6e-4801-9f7a-49ad5e71b0eb" providerId="AD" clId="Web-{3A93EE85-07D7-D230-8A0D-A2753E9570C6}" dt="2026-01-13T09:16:03.786" v="1" actId="14100"/>
          <ac:spMkLst>
            <pc:docMk/>
            <pc:sldMk cId="938458164" sldId="7764"/>
            <ac:spMk id="12" creationId="{55F7CF88-0018-0D30-A326-5B237F651C9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6BE9-E261-181B-44FE-D39C2AEC0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1850-5289-38D3-3308-584159FFC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762F-D954-F3E3-4895-6BD8950B97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10824F-3C87-1026-22DE-7E304F32CEBE}"/>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37093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3E54-3F30-8A89-FF4A-F45BFA143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97E61-E5F6-0F23-13CD-71A38876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5E5E4-1764-F80B-4569-BBE26F106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0C367D-E32C-AC16-0078-227B872948B0}"/>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90902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D63-C805-42C8-4B19-9167BB22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48E6-35DF-12EA-26AC-1BB91073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102A2-56D9-2ED7-229E-A136667EF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307A9-FE15-9266-51E4-F21C4C06859B}"/>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023149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00264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B4B7-71F2-7D42-BFE6-13C41B1F4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ED576-A2FF-F7CB-5FCC-0F081B12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87AD-00A9-B3C4-C298-78F4B9CD73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40BE89-C120-DC2D-2FFB-810C6900EEE0}"/>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2612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8E2B-85AB-9A9E-5606-761F70E78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EED6-B20F-4846-A078-8E8C0C56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B06A-91D1-9B6E-0658-E789FE48DE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3B658-5502-5136-45F5-D8CDE29468AD}"/>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175339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C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67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22700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4" r:id="rId67"/>
    <p:sldLayoutId id="2147483975" r:id="rId68"/>
    <p:sldLayoutId id="2147483977"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jpg"/><Relationship Id="rId2" Type="http://schemas.openxmlformats.org/officeDocument/2006/relationships/image" Target="../media/image18.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2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3.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22.jpg"/><Relationship Id="rId2" Type="http://schemas.openxmlformats.org/officeDocument/2006/relationships/image" Target="../media/image18.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35.jpg"/><Relationship Id="rId2" Type="http://schemas.openxmlformats.org/officeDocument/2006/relationships/image" Target="../media/image18.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36.jpg"/><Relationship Id="rId2" Type="http://schemas.openxmlformats.org/officeDocument/2006/relationships/image" Target="../media/image18.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1.svg"/><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slides/_rels/slide3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0.xml"/><Relationship Id="rId5" Type="http://schemas.openxmlformats.org/officeDocument/2006/relationships/image" Target="../media/image53.sv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53.svg"/><Relationship Id="rId7" Type="http://schemas.openxmlformats.org/officeDocument/2006/relationships/image" Target="../media/image55.svg"/><Relationship Id="rId2" Type="http://schemas.openxmlformats.org/officeDocument/2006/relationships/image" Target="../media/image52.png"/><Relationship Id="rId1" Type="http://schemas.openxmlformats.org/officeDocument/2006/relationships/slideLayout" Target="../slideLayouts/slideLayout20.xml"/><Relationship Id="rId6" Type="http://schemas.openxmlformats.org/officeDocument/2006/relationships/image" Target="../media/image54.png"/><Relationship Id="rId5" Type="http://schemas.openxmlformats.org/officeDocument/2006/relationships/image" Target="../media/image51.sv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image" Target="../media/image57.sv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67.xml"/><Relationship Id="rId4" Type="http://schemas.openxmlformats.org/officeDocument/2006/relationships/image" Target="../media/image57.svg"/></Relationships>
</file>

<file path=ppt/slides/_rels/slide4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27.png"/><Relationship Id="rId7"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6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2" Type="http://schemas.openxmlformats.org/officeDocument/2006/relationships/hyperlink" Target="https://www.irwin-insolvency.co.uk/how-many-businesses-fail-due-to-cash-flow-problems/#:~:text=Cash%20flow%20is%20not%20the,their%20commitments%20or%20continue%20operations" TargetMode="Externa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Sci Fi Ion Hotel, Islandija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430127"/>
            <a:ext cx="5089964" cy="697353"/>
          </a:xfrm>
        </p:spPr>
        <p:txBody>
          <a:bodyPr/>
          <a:lstStyle/>
          <a:p>
            <a:r>
              <a:rPr lang="en-GB" dirty="0"/>
              <a:t>Modul 8 </a:t>
            </a:r>
            <a:r>
              <a:rPr lang="en-GB" sz="4400" b="0" dirty="0"/>
              <a:t>(4. del)</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578425" cy="697353"/>
          </a:xfrm>
        </p:spPr>
        <p:txBody>
          <a:bodyPr>
            <a:noAutofit/>
          </a:bodyPr>
          <a:lstStyle/>
          <a:p>
            <a:pPr defTabSz="777514">
              <a:lnSpc>
                <a:spcPct val="100000"/>
              </a:lnSpc>
              <a:spcBef>
                <a:spcPts val="0"/>
              </a:spcBef>
              <a:spcAft>
                <a:spcPts val="1200"/>
              </a:spcAft>
              <a:defRPr/>
            </a:pPr>
            <a:r>
              <a:rPr lang="en-US" sz="3200" b="1" dirty="0"/>
              <a:t>Uresničljivost – </a:t>
            </a:r>
            <a:r>
              <a:rPr lang="en-US" sz="3200" dirty="0"/>
              <a:t>oblikovanje cen, načrtovanje in dolgoročna finančna stabilnost</a:t>
            </a:r>
          </a:p>
          <a:p>
            <a:pPr>
              <a:spcBef>
                <a:spcPts val="0"/>
              </a:spcBef>
              <a:spcAft>
                <a:spcPts val="1200"/>
              </a:spcAft>
            </a:pPr>
            <a:r>
              <a:rPr lang="en-GB" sz="2800" i="1" dirty="0"/>
              <a:t>Finančno načrtovanje in financiranje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descr="A building with many windows&#10;&#10;AI-generated content may be incorrect.">
            <a:extLst>
              <a:ext uri="{FF2B5EF4-FFF2-40B4-BE49-F238E27FC236}">
                <a16:creationId xmlns:a16="http://schemas.microsoft.com/office/drawing/2014/main" id="{4BD75ECF-3B68-33A2-6B5F-C6ECCE590E2A}"/>
              </a:ext>
            </a:extLst>
          </p:cNvPr>
          <p:cNvPicPr>
            <a:picLocks noGrp="1" noChangeAspect="1"/>
          </p:cNvPicPr>
          <p:nvPr>
            <p:ph type="pic" sz="quarter" idx="19"/>
          </p:nvPr>
        </p:nvPicPr>
        <p:blipFill>
          <a:blip r:embed="rId2"/>
          <a:srcRect l="26796" r="26796"/>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E4E4-B19B-1C3E-28DA-CF5135C170C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CC553FC-0465-14BA-C028-B3C7A8960CD1}"/>
              </a:ext>
            </a:extLst>
          </p:cNvPr>
          <p:cNvSpPr>
            <a:spLocks noGrp="1"/>
          </p:cNvSpPr>
          <p:nvPr>
            <p:ph type="body" sz="quarter" idx="16"/>
          </p:nvPr>
        </p:nvSpPr>
        <p:spPr>
          <a:xfrm>
            <a:off x="428625" y="366659"/>
            <a:ext cx="10614687" cy="803654"/>
          </a:xfrm>
        </p:spPr>
        <p:txBody>
          <a:bodyPr/>
          <a:lstStyle/>
          <a:p>
            <a:r>
              <a:rPr lang="en-IE" dirty="0"/>
              <a:t>Stopnjevane cene in dodatne možnosti</a:t>
            </a:r>
            <a:r>
              <a:rPr lang="en-IE" b="0" dirty="0"/>
              <a:t> (upselling)</a:t>
            </a:r>
            <a:r>
              <a:rPr lang="en-IE" dirty="0"/>
              <a:t>: </a:t>
            </a:r>
            <a:r>
              <a:rPr lang="en-IE" b="0" dirty="0">
                <a:solidFill>
                  <a:srgbClr val="E96751"/>
                </a:solidFill>
              </a:rPr>
              <a:t>Osnovno</a:t>
            </a:r>
          </a:p>
        </p:txBody>
      </p:sp>
      <p:graphicFrame>
        <p:nvGraphicFramePr>
          <p:cNvPr id="10" name="Table 9">
            <a:extLst>
              <a:ext uri="{FF2B5EF4-FFF2-40B4-BE49-F238E27FC236}">
                <a16:creationId xmlns:a16="http://schemas.microsoft.com/office/drawing/2014/main" id="{265BF6BA-856B-71AC-49F1-C62A6464CEC2}"/>
              </a:ext>
            </a:extLst>
          </p:cNvPr>
          <p:cNvGraphicFramePr>
            <a:graphicFrameLocks noGrp="1"/>
          </p:cNvGraphicFramePr>
          <p:nvPr>
            <p:extLst>
              <p:ext uri="{D42A27DB-BD31-4B8C-83A1-F6EECF244321}">
                <p14:modId xmlns:p14="http://schemas.microsoft.com/office/powerpoint/2010/main" val="1281231289"/>
              </p:ext>
            </p:extLst>
          </p:nvPr>
        </p:nvGraphicFramePr>
        <p:xfrm>
          <a:off x="428625" y="1360813"/>
          <a:ext cx="10848975" cy="3108960"/>
        </p:xfrm>
        <a:graphic>
          <a:graphicData uri="http://schemas.openxmlformats.org/drawingml/2006/table">
            <a:tbl>
              <a:tblPr/>
              <a:tblGrid>
                <a:gridCol w="4024535">
                  <a:extLst>
                    <a:ext uri="{9D8B030D-6E8A-4147-A177-3AD203B41FA5}">
                      <a16:colId xmlns:a16="http://schemas.microsoft.com/office/drawing/2014/main" val="688196161"/>
                    </a:ext>
                  </a:extLst>
                </a:gridCol>
                <a:gridCol w="2545784">
                  <a:extLst>
                    <a:ext uri="{9D8B030D-6E8A-4147-A177-3AD203B41FA5}">
                      <a16:colId xmlns:a16="http://schemas.microsoft.com/office/drawing/2014/main" val="3111729504"/>
                    </a:ext>
                  </a:extLst>
                </a:gridCol>
                <a:gridCol w="4278656">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Paket / Dodatek</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Cena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Opombe</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Osnovno bivanje (samo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Standardna namestitev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Premium bivanje (z zajtrkom in drvmi)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Dodatne storitve za večje udobje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Romantični paket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Dekoracija, vino, zajtrk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Dodatni gost (na 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Dodatna doplačilo za 3. ali 4. osebo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Bivanje hišnega ljubljenčka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Čiščenje in priprava za hišne 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Zgodnji prihod / pozni odhod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Izbirna doplačilo za prilagodljiv čas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bl>
          </a:graphicData>
        </a:graphic>
      </p:graphicFrame>
      <p:sp>
        <p:nvSpPr>
          <p:cNvPr id="13" name="Rectangle 1">
            <a:extLst>
              <a:ext uri="{FF2B5EF4-FFF2-40B4-BE49-F238E27FC236}">
                <a16:creationId xmlns:a16="http://schemas.microsoft.com/office/drawing/2014/main" id="{7353F56A-B77E-B793-39A1-DB5D86274B5E}"/>
              </a:ext>
            </a:extLst>
          </p:cNvPr>
          <p:cNvSpPr>
            <a:spLocks noChangeArrowheads="1"/>
          </p:cNvSpPr>
          <p:nvPr/>
        </p:nvSpPr>
        <p:spPr bwMode="auto">
          <a:xfrm>
            <a:off x="428625" y="5214577"/>
            <a:ext cx="77871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Opomba</a:t>
            </a:r>
            <a:br>
              <a:rPr kumimoji="0" lang="en-US" altLang="en-US" b="0" i="0" u="none" strike="noStrike" cap="none" normalizeH="0" baseline="0" dirty="0">
                <a:ln>
                  <a:noFill/>
                </a:ln>
                <a:solidFill>
                  <a:schemeClr val="tx1"/>
                </a:solidFill>
                <a:effectLst/>
              </a:rPr>
            </a:br>
            <a:r>
              <a:rPr lang="en-US" dirty="0">
                <a:solidFill>
                  <a:srgbClr val="595959"/>
                </a:solidFill>
              </a:rPr>
              <a:t>Ponujajte nadgradnje na podlagi vrednosti, da povečate prihodke, ne da bi zvišali osnovno ceno za vse.</a:t>
            </a:r>
          </a:p>
          <a:p>
            <a:pPr lvl="0" eaLnBrk="0" fontAlgn="base" hangingPunct="0">
              <a:spcBef>
                <a:spcPct val="0"/>
              </a:spcBef>
              <a:spcAft>
                <a:spcPct val="0"/>
              </a:spcAft>
            </a:pPr>
            <a:endParaRPr lang="en-US" dirty="0">
              <a:solidFill>
                <a:srgbClr val="595959"/>
              </a:solidFill>
            </a:endParaRPr>
          </a:p>
          <a:p>
            <a:pPr lvl="0" eaLnBrk="0" fontAlgn="base" hangingPunct="0">
              <a:spcBef>
                <a:spcPct val="0"/>
              </a:spcBef>
              <a:spcAft>
                <a:spcPct val="0"/>
              </a:spcAft>
            </a:pPr>
            <a:endParaRPr kumimoji="0" lang="en-US" altLang="en-US" b="0" i="0" u="none" strike="noStrike" cap="none" normalizeH="0" baseline="0" dirty="0">
              <a:ln>
                <a:noFill/>
              </a:ln>
              <a:solidFill>
                <a:srgbClr val="595959"/>
              </a:solidFill>
              <a:effectLst/>
            </a:endParaRPr>
          </a:p>
        </p:txBody>
      </p:sp>
      <p:grpSp>
        <p:nvGrpSpPr>
          <p:cNvPr id="2" name="Group 1">
            <a:extLst>
              <a:ext uri="{FF2B5EF4-FFF2-40B4-BE49-F238E27FC236}">
                <a16:creationId xmlns:a16="http://schemas.microsoft.com/office/drawing/2014/main" id="{476AAB92-FA6B-4BBB-D159-F6415F634FF4}"/>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65C6CBCF-9920-91AA-6C81-FD212C7B0E8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C9AE37A-5570-9E6A-2C12-34FA1167F10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35</a:t>
              </a:r>
            </a:p>
          </p:txBody>
        </p:sp>
      </p:grpSp>
    </p:spTree>
    <p:extLst>
      <p:ext uri="{BB962C8B-B14F-4D97-AF65-F5344CB8AC3E}">
        <p14:creationId xmlns:p14="http://schemas.microsoft.com/office/powerpoint/2010/main" val="743928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3CF4-C335-B5AC-2B3A-FDE1E18FD90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CDF1341-CA71-85CE-4D3F-D783B984A36F}"/>
              </a:ext>
            </a:extLst>
          </p:cNvPr>
          <p:cNvSpPr>
            <a:spLocks noGrp="1"/>
          </p:cNvSpPr>
          <p:nvPr>
            <p:ph type="body" sz="quarter" idx="16"/>
          </p:nvPr>
        </p:nvSpPr>
        <p:spPr>
          <a:xfrm>
            <a:off x="428625" y="195209"/>
            <a:ext cx="11134725" cy="803654"/>
          </a:xfrm>
        </p:spPr>
        <p:txBody>
          <a:bodyPr/>
          <a:lstStyle/>
          <a:p>
            <a:r>
              <a:rPr lang="en-IE" sz="3000" dirty="0"/>
              <a:t>Stopnjevano oblikovanje cen in dodatne možnosti</a:t>
            </a:r>
            <a:r>
              <a:rPr lang="en-IE" sz="3000" b="0" dirty="0"/>
              <a:t> (upselling)</a:t>
            </a:r>
            <a:r>
              <a:rPr lang="en-IE" sz="3000" dirty="0"/>
              <a:t>: </a:t>
            </a:r>
            <a:r>
              <a:rPr lang="en-IE" sz="3000" b="0" dirty="0">
                <a:solidFill>
                  <a:srgbClr val="E96751"/>
                </a:solidFill>
              </a:rPr>
              <a:t>Napredno (1. del)</a:t>
            </a:r>
          </a:p>
        </p:txBody>
      </p:sp>
      <p:graphicFrame>
        <p:nvGraphicFramePr>
          <p:cNvPr id="10" name="Table 9">
            <a:extLst>
              <a:ext uri="{FF2B5EF4-FFF2-40B4-BE49-F238E27FC236}">
                <a16:creationId xmlns:a16="http://schemas.microsoft.com/office/drawing/2014/main" id="{06255A42-BA66-5F00-3AB7-79726F3D0E6B}"/>
              </a:ext>
            </a:extLst>
          </p:cNvPr>
          <p:cNvGraphicFramePr>
            <a:graphicFrameLocks noGrp="1"/>
          </p:cNvGraphicFramePr>
          <p:nvPr>
            <p:extLst>
              <p:ext uri="{D42A27DB-BD31-4B8C-83A1-F6EECF244321}">
                <p14:modId xmlns:p14="http://schemas.microsoft.com/office/powerpoint/2010/main" val="3134017050"/>
              </p:ext>
            </p:extLst>
          </p:nvPr>
        </p:nvGraphicFramePr>
        <p:xfrm>
          <a:off x="370010" y="1285061"/>
          <a:ext cx="11268074" cy="4846320"/>
        </p:xfrm>
        <a:graphic>
          <a:graphicData uri="http://schemas.openxmlformats.org/drawingml/2006/table">
            <a:tbl>
              <a:tblPr/>
              <a:tblGrid>
                <a:gridCol w="2571750">
                  <a:extLst>
                    <a:ext uri="{9D8B030D-6E8A-4147-A177-3AD203B41FA5}">
                      <a16:colId xmlns:a16="http://schemas.microsoft.com/office/drawing/2014/main" val="688196161"/>
                    </a:ext>
                  </a:extLst>
                </a:gridCol>
                <a:gridCol w="3217333">
                  <a:extLst>
                    <a:ext uri="{9D8B030D-6E8A-4147-A177-3AD203B41FA5}">
                      <a16:colId xmlns:a16="http://schemas.microsoft.com/office/drawing/2014/main" val="3111729504"/>
                    </a:ext>
                  </a:extLst>
                </a:gridCol>
                <a:gridCol w="1878541">
                  <a:extLst>
                    <a:ext uri="{9D8B030D-6E8A-4147-A177-3AD203B41FA5}">
                      <a16:colId xmlns:a16="http://schemas.microsoft.com/office/drawing/2014/main" val="3090932631"/>
                    </a:ext>
                  </a:extLst>
                </a:gridCol>
                <a:gridCol w="3600450">
                  <a:extLst>
                    <a:ext uri="{9D8B030D-6E8A-4147-A177-3AD203B41FA5}">
                      <a16:colId xmlns:a16="http://schemas.microsoft.com/office/drawing/2014/main" val="4120671627"/>
                    </a:ext>
                  </a:extLst>
                </a:gridCol>
              </a:tblGrid>
              <a:tr h="124324">
                <a:tc>
                  <a:txBody>
                    <a:bodyPr/>
                    <a:lstStyle/>
                    <a:p>
                      <a:pPr>
                        <a:buNone/>
                      </a:pPr>
                      <a:r>
                        <a:rPr lang="en-IE" sz="1800" b="1" dirty="0">
                          <a:solidFill>
                            <a:schemeClr val="bg1"/>
                          </a:solidFill>
                        </a:rPr>
                        <a:t>Vrsta možnosti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Primer cene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Opombe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800" b="0" dirty="0">
                          <a:solidFill>
                            <a:schemeClr val="bg1"/>
                          </a:solidFill>
                        </a:rPr>
                        <a:t>Standardna cena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Osnovna cena za 2 odrasla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140 EUR/noč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err="1">
                          <a:solidFill>
                            <a:srgbClr val="595959"/>
                          </a:solidFill>
                        </a:rPr>
                        <a:t>Vključuje</a:t>
                      </a:r>
                      <a:r>
                        <a:rPr lang="en-US" sz="1800" dirty="0">
                          <a:solidFill>
                            <a:srgbClr val="595959"/>
                          </a:solidFill>
                        </a:rPr>
                        <a:t> </a:t>
                      </a:r>
                      <a:r>
                        <a:rPr lang="en-US" sz="1800" dirty="0" err="1">
                          <a:solidFill>
                            <a:srgbClr val="595959"/>
                          </a:solidFill>
                        </a:rPr>
                        <a:t>osnovne</a:t>
                      </a:r>
                      <a:r>
                        <a:rPr lang="en-US" sz="1800" dirty="0">
                          <a:solidFill>
                            <a:srgbClr val="595959"/>
                          </a:solidFill>
                        </a:rPr>
                        <a:t> </a:t>
                      </a:r>
                      <a:r>
                        <a:rPr lang="en-US" sz="1800" dirty="0" err="1">
                          <a:solidFill>
                            <a:srgbClr val="595959"/>
                          </a:solidFill>
                        </a:rPr>
                        <a:t>udobnosti</a:t>
                      </a:r>
                      <a:r>
                        <a:rPr lang="en-US" sz="1800" dirty="0">
                          <a:solidFill>
                            <a:srgbClr val="595959"/>
                          </a:solidFill>
                        </a:rPr>
                        <a:t> (</a:t>
                      </a:r>
                      <a:r>
                        <a:rPr lang="en-US" sz="1800" dirty="0" err="1">
                          <a:solidFill>
                            <a:srgbClr val="595959"/>
                          </a:solidFill>
                        </a:rPr>
                        <a:t>posteljo</a:t>
                      </a:r>
                      <a:r>
                        <a:rPr lang="en-US" sz="1800" dirty="0">
                          <a:solidFill>
                            <a:srgbClr val="595959"/>
                          </a:solidFill>
                        </a:rPr>
                        <a:t>, </a:t>
                      </a:r>
                      <a:r>
                        <a:rPr lang="en-US" sz="1800" dirty="0" err="1">
                          <a:solidFill>
                            <a:srgbClr val="595959"/>
                          </a:solidFill>
                        </a:rPr>
                        <a:t>kopalnico</a:t>
                      </a:r>
                      <a:r>
                        <a:rPr lang="en-US" sz="1800" dirty="0">
                          <a:solidFill>
                            <a:srgbClr val="595959"/>
                          </a:solidFill>
                        </a:rPr>
                        <a:t>, </a:t>
                      </a:r>
                      <a:r>
                        <a:rPr lang="en-US" sz="1800" dirty="0" err="1">
                          <a:solidFill>
                            <a:srgbClr val="595959"/>
                          </a:solidFill>
                        </a:rPr>
                        <a:t>brisače</a:t>
                      </a:r>
                      <a:r>
                        <a:rPr lang="en-US" sz="18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1800" b="0" dirty="0">
                          <a:solidFill>
                            <a:schemeClr val="bg1"/>
                          </a:solidFill>
                        </a:rPr>
                        <a:t>Doplačilo za dodatnega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Doplačilo za 3. ali 4.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25 €/gost/noč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Jasno določite največjo zasedenost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800" b="0" dirty="0">
                          <a:solidFill>
                            <a:schemeClr val="bg1"/>
                          </a:solidFill>
                        </a:rPr>
                        <a:t>Premija za vikend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Višja</a:t>
                      </a:r>
                      <a:r>
                        <a:rPr lang="en-IE" sz="1800" dirty="0">
                          <a:solidFill>
                            <a:srgbClr val="595959"/>
                          </a:solidFill>
                        </a:rPr>
                        <a:t> </a:t>
                      </a:r>
                      <a:r>
                        <a:rPr lang="en-IE" sz="1800" dirty="0" err="1">
                          <a:solidFill>
                            <a:srgbClr val="595959"/>
                          </a:solidFill>
                        </a:rPr>
                        <a:t>cena</a:t>
                      </a:r>
                      <a:r>
                        <a:rPr lang="en-IE" sz="1800" dirty="0">
                          <a:solidFill>
                            <a:srgbClr val="595959"/>
                          </a:solidFill>
                        </a:rPr>
                        <a:t> za </a:t>
                      </a:r>
                      <a:r>
                        <a:rPr lang="en-IE" sz="1800" dirty="0" err="1">
                          <a:solidFill>
                            <a:srgbClr val="595959"/>
                          </a:solidFill>
                        </a:rPr>
                        <a:t>bivanje</a:t>
                      </a:r>
                      <a:r>
                        <a:rPr lang="en-IE" sz="1800" dirty="0">
                          <a:solidFill>
                            <a:srgbClr val="595959"/>
                          </a:solidFill>
                        </a:rPr>
                        <a:t> od </a:t>
                      </a:r>
                      <a:r>
                        <a:rPr lang="en-IE" sz="1800" dirty="0" err="1">
                          <a:solidFill>
                            <a:srgbClr val="595959"/>
                          </a:solidFill>
                        </a:rPr>
                        <a:t>petka</a:t>
                      </a:r>
                      <a:r>
                        <a:rPr lang="en-IE" sz="1800" dirty="0">
                          <a:solidFill>
                            <a:srgbClr val="595959"/>
                          </a:solidFill>
                        </a:rPr>
                        <a:t> do </a:t>
                      </a:r>
                      <a:r>
                        <a:rPr lang="en-IE" sz="1800" dirty="0" err="1">
                          <a:solidFill>
                            <a:srgbClr val="595959"/>
                          </a:solidFill>
                        </a:rPr>
                        <a:t>sobote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+20 €/noč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Dodatno k osnovni ali sezonski ceni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1800" b="0" dirty="0">
                          <a:solidFill>
                            <a:schemeClr val="bg1"/>
                          </a:solidFill>
                        </a:rPr>
                        <a:t>Cena za praznike/dogodke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Posebne cene med festivali ali vrhuncem počitniške sezone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+40 €/</a:t>
                      </a:r>
                      <a:r>
                        <a:rPr lang="en-IE" sz="1800" dirty="0" err="1">
                          <a:solidFill>
                            <a:srgbClr val="595959"/>
                          </a:solidFill>
                        </a:rPr>
                        <a:t>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Velja za božič, veliko noč, lokalne dogodke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1800" b="0" dirty="0">
                          <a:solidFill>
                            <a:schemeClr val="bg1"/>
                          </a:solidFill>
                        </a:rPr>
                        <a:t>Doplačilo za hišne 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err="1">
                          <a:solidFill>
                            <a:srgbClr val="595959"/>
                          </a:solidFill>
                        </a:rPr>
                        <a:t>Pavšalna</a:t>
                      </a:r>
                      <a:r>
                        <a:rPr lang="en-US" sz="1800" dirty="0">
                          <a:solidFill>
                            <a:srgbClr val="595959"/>
                          </a:solidFill>
                        </a:rPr>
                        <a:t> </a:t>
                      </a:r>
                      <a:r>
                        <a:rPr lang="en-US" sz="1800" dirty="0" err="1">
                          <a:solidFill>
                            <a:srgbClr val="595959"/>
                          </a:solidFill>
                        </a:rPr>
                        <a:t>cena</a:t>
                      </a:r>
                      <a:r>
                        <a:rPr lang="en-US" sz="1800" dirty="0">
                          <a:solidFill>
                            <a:srgbClr val="595959"/>
                          </a:solidFill>
                        </a:rPr>
                        <a:t> za </a:t>
                      </a:r>
                      <a:r>
                        <a:rPr lang="en-US" sz="1800" dirty="0" err="1">
                          <a:solidFill>
                            <a:srgbClr val="595959"/>
                          </a:solidFill>
                        </a:rPr>
                        <a:t>prinašanje</a:t>
                      </a:r>
                      <a:r>
                        <a:rPr lang="en-US" sz="1800" dirty="0">
                          <a:solidFill>
                            <a:srgbClr val="595959"/>
                          </a:solidFill>
                        </a:rPr>
                        <a:t> </a:t>
                      </a:r>
                      <a:r>
                        <a:rPr lang="en-US" sz="1800" dirty="0" err="1">
                          <a:solidFill>
                            <a:srgbClr val="595959"/>
                          </a:solidFill>
                        </a:rPr>
                        <a:t>hišnih</a:t>
                      </a:r>
                      <a:r>
                        <a:rPr lang="en-US" sz="1800" dirty="0">
                          <a:solidFill>
                            <a:srgbClr val="595959"/>
                          </a:solidFill>
                        </a:rPr>
                        <a:t> </a:t>
                      </a:r>
                      <a:r>
                        <a:rPr lang="en-US" sz="1800" dirty="0" err="1">
                          <a:solidFill>
                            <a:srgbClr val="595959"/>
                          </a:solidFill>
                        </a:rPr>
                        <a:t>ljubljenčkov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30 €/</a:t>
                      </a:r>
                      <a:r>
                        <a:rPr lang="en-IE" sz="1800" dirty="0" err="1">
                          <a:solidFill>
                            <a:srgbClr val="595959"/>
                          </a:solidFill>
                        </a:rPr>
                        <a:t>bivanje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Vključuje pravila za hišne živali in stroške čiščenja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1800" b="0" dirty="0">
                          <a:solidFill>
                            <a:schemeClr val="bg1"/>
                          </a:solidFill>
                        </a:rPr>
                        <a:t>Zgodnji prihod / pozni odhod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Izbirni</a:t>
                      </a:r>
                      <a:r>
                        <a:rPr lang="en-IE" sz="1800" dirty="0">
                          <a:solidFill>
                            <a:srgbClr val="595959"/>
                          </a:solidFill>
                        </a:rPr>
                        <a:t> </a:t>
                      </a:r>
                      <a:r>
                        <a:rPr lang="en-IE" sz="1800" dirty="0" err="1">
                          <a:solidFill>
                            <a:srgbClr val="595959"/>
                          </a:solidFill>
                        </a:rPr>
                        <a:t>dodatni</a:t>
                      </a:r>
                      <a:r>
                        <a:rPr lang="en-IE" sz="1800" dirty="0">
                          <a:solidFill>
                            <a:srgbClr val="595959"/>
                          </a:solidFill>
                        </a:rPr>
                        <a:t> </a:t>
                      </a:r>
                      <a:r>
                        <a:rPr lang="en-IE" sz="1800" dirty="0" err="1">
                          <a:solidFill>
                            <a:srgbClr val="595959"/>
                          </a:solidFill>
                        </a:rPr>
                        <a:t>časovni</a:t>
                      </a:r>
                      <a:r>
                        <a:rPr lang="en-IE" sz="1800" dirty="0">
                          <a:solidFill>
                            <a:srgbClr val="595959"/>
                          </a:solidFill>
                        </a:rPr>
                        <a:t> interval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15–25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Odvisno od razpoložljivosti; izboljša zadovoljstvo gostov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r h="217567">
                <a:tc>
                  <a:txBody>
                    <a:bodyPr/>
                    <a:lstStyle/>
                    <a:p>
                      <a:pPr>
                        <a:buNone/>
                      </a:pPr>
                      <a:r>
                        <a:rPr lang="en-IE" sz="1800" b="0" dirty="0">
                          <a:solidFill>
                            <a:schemeClr val="bg1"/>
                          </a:solidFill>
                        </a:rPr>
                        <a:t>Les za kurjenje ali paket za žar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err="1">
                          <a:solidFill>
                            <a:srgbClr val="595959"/>
                          </a:solidFill>
                        </a:rPr>
                        <a:t>Dodatek</a:t>
                      </a:r>
                      <a:r>
                        <a:rPr lang="en-US" sz="1800" dirty="0">
                          <a:solidFill>
                            <a:srgbClr val="595959"/>
                          </a:solidFill>
                        </a:rPr>
                        <a:t> za </a:t>
                      </a:r>
                      <a:r>
                        <a:rPr lang="en-US" sz="1800" dirty="0" err="1">
                          <a:solidFill>
                            <a:srgbClr val="595959"/>
                          </a:solidFill>
                        </a:rPr>
                        <a:t>kuhanje</a:t>
                      </a:r>
                      <a:r>
                        <a:rPr lang="en-US" sz="1800" dirty="0">
                          <a:solidFill>
                            <a:srgbClr val="595959"/>
                          </a:solidFill>
                        </a:rPr>
                        <a:t> </a:t>
                      </a:r>
                      <a:r>
                        <a:rPr lang="en-US" sz="1800" dirty="0" err="1">
                          <a:solidFill>
                            <a:srgbClr val="595959"/>
                          </a:solidFill>
                        </a:rPr>
                        <a:t>na</a:t>
                      </a:r>
                      <a:r>
                        <a:rPr lang="en-US" sz="1800" dirty="0">
                          <a:solidFill>
                            <a:srgbClr val="595959"/>
                          </a:solidFill>
                        </a:rPr>
                        <a:t> </a:t>
                      </a:r>
                      <a:r>
                        <a:rPr lang="en-US" sz="1800" dirty="0" err="1">
                          <a:solidFill>
                            <a:srgbClr val="595959"/>
                          </a:solidFill>
                        </a:rPr>
                        <a:t>prostem</a:t>
                      </a:r>
                      <a:r>
                        <a:rPr lang="en-US" sz="1800" dirty="0">
                          <a:solidFill>
                            <a:srgbClr val="595959"/>
                          </a:solidFill>
                        </a:rPr>
                        <a:t> </a:t>
                      </a:r>
                      <a:r>
                        <a:rPr lang="en-US" sz="1800" dirty="0" err="1">
                          <a:solidFill>
                            <a:srgbClr val="595959"/>
                          </a:solidFill>
                        </a:rPr>
                        <a:t>ali</a:t>
                      </a:r>
                      <a:r>
                        <a:rPr lang="en-US" sz="1800" dirty="0">
                          <a:solidFill>
                            <a:srgbClr val="595959"/>
                          </a:solidFill>
                        </a:rPr>
                        <a:t> </a:t>
                      </a:r>
                      <a:r>
                        <a:rPr lang="en-US" sz="1800" dirty="0" err="1">
                          <a:solidFill>
                            <a:srgbClr val="595959"/>
                          </a:solidFill>
                        </a:rPr>
                        <a:t>ogrevanje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Koristno za glamping ali bivanje na podeželju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62926"/>
                  </a:ext>
                </a:extLst>
              </a:tr>
            </a:tbl>
          </a:graphicData>
        </a:graphic>
      </p:graphicFrame>
      <p:grpSp>
        <p:nvGrpSpPr>
          <p:cNvPr id="2" name="Group 1">
            <a:extLst>
              <a:ext uri="{FF2B5EF4-FFF2-40B4-BE49-F238E27FC236}">
                <a16:creationId xmlns:a16="http://schemas.microsoft.com/office/drawing/2014/main" id="{AF802B27-549A-D427-B919-0D758BA8A761}"/>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7750DC55-F100-4DEF-732E-D9B437BF530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DB131E47-06AE-3192-1F15-E40BE466FC3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36</a:t>
              </a:r>
            </a:p>
          </p:txBody>
        </p:sp>
      </p:grpSp>
    </p:spTree>
    <p:extLst>
      <p:ext uri="{BB962C8B-B14F-4D97-AF65-F5344CB8AC3E}">
        <p14:creationId xmlns:p14="http://schemas.microsoft.com/office/powerpoint/2010/main" val="1627230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C6FA-F874-8834-9E1F-EB5FAF2EE54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E82E72-4FC9-46B3-2A85-CB73BD792DDC}"/>
              </a:ext>
            </a:extLst>
          </p:cNvPr>
          <p:cNvSpPr>
            <a:spLocks noGrp="1"/>
          </p:cNvSpPr>
          <p:nvPr>
            <p:ph type="body" sz="quarter" idx="16"/>
          </p:nvPr>
        </p:nvSpPr>
        <p:spPr>
          <a:xfrm>
            <a:off x="428625" y="195209"/>
            <a:ext cx="11153775" cy="803654"/>
          </a:xfrm>
        </p:spPr>
        <p:txBody>
          <a:bodyPr/>
          <a:lstStyle/>
          <a:p>
            <a:r>
              <a:rPr lang="en-IE" dirty="0"/>
              <a:t>Stopnjevano oblikovanje cen in dodatne možnosti</a:t>
            </a:r>
            <a:r>
              <a:rPr lang="en-IE" b="0" dirty="0"/>
              <a:t> (upselling)</a:t>
            </a:r>
            <a:r>
              <a:rPr lang="en-IE" dirty="0"/>
              <a:t>: </a:t>
            </a:r>
            <a:r>
              <a:rPr lang="en-IE" b="0" dirty="0">
                <a:solidFill>
                  <a:srgbClr val="E96751"/>
                </a:solidFill>
              </a:rPr>
              <a:t>Napredno (2. del)</a:t>
            </a:r>
          </a:p>
        </p:txBody>
      </p:sp>
      <p:graphicFrame>
        <p:nvGraphicFramePr>
          <p:cNvPr id="10" name="Table 9">
            <a:extLst>
              <a:ext uri="{FF2B5EF4-FFF2-40B4-BE49-F238E27FC236}">
                <a16:creationId xmlns:a16="http://schemas.microsoft.com/office/drawing/2014/main" id="{0AFF5696-ED2E-CA68-4218-F8A1DA6C96FD}"/>
              </a:ext>
            </a:extLst>
          </p:cNvPr>
          <p:cNvGraphicFramePr>
            <a:graphicFrameLocks noGrp="1"/>
          </p:cNvGraphicFramePr>
          <p:nvPr>
            <p:extLst>
              <p:ext uri="{D42A27DB-BD31-4B8C-83A1-F6EECF244321}">
                <p14:modId xmlns:p14="http://schemas.microsoft.com/office/powerpoint/2010/main" val="596523018"/>
              </p:ext>
            </p:extLst>
          </p:nvPr>
        </p:nvGraphicFramePr>
        <p:xfrm>
          <a:off x="428625" y="1714907"/>
          <a:ext cx="10848974" cy="3840480"/>
        </p:xfrm>
        <a:graphic>
          <a:graphicData uri="http://schemas.openxmlformats.org/drawingml/2006/table">
            <a:tbl>
              <a:tblPr/>
              <a:tblGrid>
                <a:gridCol w="2886247">
                  <a:extLst>
                    <a:ext uri="{9D8B030D-6E8A-4147-A177-3AD203B41FA5}">
                      <a16:colId xmlns:a16="http://schemas.microsoft.com/office/drawing/2014/main" val="688196161"/>
                    </a:ext>
                  </a:extLst>
                </a:gridCol>
                <a:gridCol w="2984499">
                  <a:extLst>
                    <a:ext uri="{9D8B030D-6E8A-4147-A177-3AD203B41FA5}">
                      <a16:colId xmlns:a16="http://schemas.microsoft.com/office/drawing/2014/main" val="3111729504"/>
                    </a:ext>
                  </a:extLst>
                </a:gridCol>
                <a:gridCol w="1909735">
                  <a:extLst>
                    <a:ext uri="{9D8B030D-6E8A-4147-A177-3AD203B41FA5}">
                      <a16:colId xmlns:a16="http://schemas.microsoft.com/office/drawing/2014/main" val="3090932631"/>
                    </a:ext>
                  </a:extLst>
                </a:gridCol>
                <a:gridCol w="3068493">
                  <a:extLst>
                    <a:ext uri="{9D8B030D-6E8A-4147-A177-3AD203B41FA5}">
                      <a16:colId xmlns:a16="http://schemas.microsoft.com/office/drawing/2014/main" val="4120671627"/>
                    </a:ext>
                  </a:extLst>
                </a:gridCol>
              </a:tblGrid>
              <a:tr h="124324">
                <a:tc>
                  <a:txBody>
                    <a:bodyPr/>
                    <a:lstStyle/>
                    <a:p>
                      <a:pPr>
                        <a:buNone/>
                      </a:pPr>
                      <a:r>
                        <a:rPr lang="en-IE" sz="1800" b="1" dirty="0">
                          <a:solidFill>
                            <a:schemeClr val="bg1"/>
                          </a:solidFill>
                        </a:rPr>
                        <a:t>Vrsta možnosti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Primer cene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Opombe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800" b="0" dirty="0">
                          <a:solidFill>
                            <a:schemeClr val="bg1"/>
                          </a:solidFill>
                        </a:rPr>
                        <a:t>Dobrodošlica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Košarica z lokalnimi izdelki/prigrizki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Odlično za povečanje prodaje in predstavitev lokalnih podjetij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US" sz="1800" b="0" dirty="0">
                          <a:solidFill>
                            <a:schemeClr val="bg1"/>
                          </a:solidFill>
                        </a:rPr>
                        <a:t>Uporaba spa ali vroče kopeli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Premium </a:t>
                      </a:r>
                      <a:r>
                        <a:rPr lang="en-US" sz="1800" dirty="0" err="1">
                          <a:solidFill>
                            <a:srgbClr val="595959"/>
                          </a:solidFill>
                        </a:rPr>
                        <a:t>dostop</a:t>
                      </a:r>
                      <a:r>
                        <a:rPr lang="en-US" sz="1800" dirty="0">
                          <a:solidFill>
                            <a:srgbClr val="595959"/>
                          </a:solidFill>
                        </a:rPr>
                        <a:t> do spa </a:t>
                      </a:r>
                      <a:r>
                        <a:rPr lang="en-US" sz="1800" dirty="0" err="1">
                          <a:solidFill>
                            <a:srgbClr val="595959"/>
                          </a:solidFill>
                        </a:rPr>
                        <a:t>storitev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Če je skupna uporaba, vključite časovne termine ali pristojbine za zasebno uporabo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1800" b="0" dirty="0">
                          <a:solidFill>
                            <a:schemeClr val="bg1"/>
                          </a:solidFill>
                        </a:rPr>
                        <a:t>Stroški čiščenja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err="1">
                          <a:solidFill>
                            <a:srgbClr val="595959"/>
                          </a:solidFill>
                        </a:rPr>
                        <a:t>Enkratni</a:t>
                      </a:r>
                      <a:r>
                        <a:rPr lang="en-US" sz="1800" dirty="0">
                          <a:solidFill>
                            <a:srgbClr val="595959"/>
                          </a:solidFill>
                        </a:rPr>
                        <a:t> </a:t>
                      </a:r>
                      <a:r>
                        <a:rPr lang="en-US" sz="1800" dirty="0" err="1">
                          <a:solidFill>
                            <a:srgbClr val="595959"/>
                          </a:solidFill>
                        </a:rPr>
                        <a:t>fiksni</a:t>
                      </a:r>
                      <a:r>
                        <a:rPr lang="en-US" sz="1800" dirty="0">
                          <a:solidFill>
                            <a:srgbClr val="595959"/>
                          </a:solidFill>
                        </a:rPr>
                        <a:t> </a:t>
                      </a:r>
                      <a:r>
                        <a:rPr lang="en-US" sz="1800" dirty="0" err="1">
                          <a:solidFill>
                            <a:srgbClr val="595959"/>
                          </a:solidFill>
                        </a:rPr>
                        <a:t>strošek</a:t>
                      </a:r>
                      <a:r>
                        <a:rPr lang="en-US" sz="1800" dirty="0">
                          <a:solidFill>
                            <a:srgbClr val="595959"/>
                          </a:solidFill>
                        </a:rPr>
                        <a:t> </a:t>
                      </a:r>
                      <a:r>
                        <a:rPr lang="en-US" sz="1800" dirty="0" err="1">
                          <a:solidFill>
                            <a:srgbClr val="595959"/>
                          </a:solidFill>
                        </a:rPr>
                        <a:t>na</a:t>
                      </a:r>
                      <a:r>
                        <a:rPr lang="en-US" sz="1800" dirty="0">
                          <a:solidFill>
                            <a:srgbClr val="595959"/>
                          </a:solidFill>
                        </a:rPr>
                        <a:t> </a:t>
                      </a:r>
                      <a:r>
                        <a:rPr lang="en-US" sz="1800" dirty="0" err="1">
                          <a:solidFill>
                            <a:srgbClr val="595959"/>
                          </a:solidFill>
                        </a:rPr>
                        <a:t>rezervacijo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Pomaga pokriti stroške osebja; jasno navedite na spletu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1800" b="0" dirty="0">
                          <a:solidFill>
                            <a:schemeClr val="bg1"/>
                          </a:solidFill>
                        </a:rPr>
                        <a:t>Vrsta možnosti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Primer </a:t>
                      </a:r>
                      <a:r>
                        <a:rPr lang="en-IE" sz="1800" dirty="0" err="1">
                          <a:solidFill>
                            <a:srgbClr val="595959"/>
                          </a:solidFill>
                        </a:rPr>
                        <a:t>cene</a:t>
                      </a:r>
                      <a:r>
                        <a:rPr lang="en-IE" sz="1800" dirty="0">
                          <a:solidFill>
                            <a:srgbClr val="595959"/>
                          </a:solidFill>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Opombe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1800" b="0" dirty="0">
                          <a:solidFill>
                            <a:schemeClr val="bg1"/>
                          </a:solidFill>
                        </a:rPr>
                        <a:t>Standardna cena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err="1">
                          <a:solidFill>
                            <a:srgbClr val="595959"/>
                          </a:solidFill>
                        </a:rPr>
                        <a:t>Osnovna</a:t>
                      </a:r>
                      <a:r>
                        <a:rPr lang="en-US" sz="1800" dirty="0">
                          <a:solidFill>
                            <a:srgbClr val="595959"/>
                          </a:solidFill>
                        </a:rPr>
                        <a:t> </a:t>
                      </a:r>
                      <a:r>
                        <a:rPr lang="en-US" sz="1800" dirty="0" err="1">
                          <a:solidFill>
                            <a:srgbClr val="595959"/>
                          </a:solidFill>
                        </a:rPr>
                        <a:t>cena</a:t>
                      </a:r>
                      <a:r>
                        <a:rPr lang="en-US" sz="1800" dirty="0">
                          <a:solidFill>
                            <a:srgbClr val="595959"/>
                          </a:solidFill>
                        </a:rPr>
                        <a:t> za 2 </a:t>
                      </a:r>
                      <a:r>
                        <a:rPr lang="en-US" sz="1800" dirty="0" err="1">
                          <a:solidFill>
                            <a:srgbClr val="595959"/>
                          </a:solidFill>
                        </a:rPr>
                        <a:t>odrasla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140 EUR/</a:t>
                      </a:r>
                      <a:r>
                        <a:rPr lang="en-IE" sz="1800" dirty="0" err="1">
                          <a:solidFill>
                            <a:srgbClr val="595959"/>
                          </a:solidFill>
                        </a:rPr>
                        <a:t>noč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Vključuje osnovne udobnosti (posteljo, kopalnico, brisače)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bl>
          </a:graphicData>
        </a:graphic>
      </p:graphicFrame>
    </p:spTree>
    <p:extLst>
      <p:ext uri="{BB962C8B-B14F-4D97-AF65-F5344CB8AC3E}">
        <p14:creationId xmlns:p14="http://schemas.microsoft.com/office/powerpoint/2010/main" val="1401666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6A45-EAC3-6BBC-EB7F-DC93E1A17C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8B51D76-3644-E4BA-6763-F39A034210ED}"/>
              </a:ext>
            </a:extLst>
          </p:cNvPr>
          <p:cNvSpPr>
            <a:spLocks noGrp="1"/>
          </p:cNvSpPr>
          <p:nvPr>
            <p:ph type="body" sz="quarter" idx="16"/>
          </p:nvPr>
        </p:nvSpPr>
        <p:spPr>
          <a:xfrm>
            <a:off x="428625" y="128534"/>
            <a:ext cx="10614687" cy="803654"/>
          </a:xfrm>
        </p:spPr>
        <p:txBody>
          <a:bodyPr lIns="91440" tIns="45720" rIns="91440" bIns="45720" anchor="t">
            <a:noAutofit/>
          </a:bodyPr>
          <a:lstStyle/>
          <a:p>
            <a:r>
              <a:rPr lang="en-IE" sz="2800" dirty="0"/>
              <a:t>Stopnjevane cene in dodatne možnosti</a:t>
            </a:r>
            <a:r>
              <a:rPr lang="en-IE" sz="2800" b="0" dirty="0"/>
              <a:t> (upselling)</a:t>
            </a:r>
            <a:r>
              <a:rPr lang="en-IE" sz="2800" dirty="0"/>
              <a:t>: </a:t>
            </a:r>
            <a:r>
              <a:rPr lang="en-IE" sz="2800" b="0" dirty="0">
                <a:solidFill>
                  <a:srgbClr val="E96751"/>
                </a:solidFill>
              </a:rPr>
              <a:t>Luksuzno bivanje</a:t>
            </a:r>
            <a:endParaRPr lang="en-IE" sz="2800" b="0" dirty="0">
              <a:solidFill>
                <a:srgbClr val="E96751"/>
              </a:solidFill>
              <a:ea typeface="Calibri"/>
              <a:cs typeface="Calibri"/>
            </a:endParaRPr>
          </a:p>
        </p:txBody>
      </p:sp>
      <p:graphicFrame>
        <p:nvGraphicFramePr>
          <p:cNvPr id="10" name="Table 9">
            <a:extLst>
              <a:ext uri="{FF2B5EF4-FFF2-40B4-BE49-F238E27FC236}">
                <a16:creationId xmlns:a16="http://schemas.microsoft.com/office/drawing/2014/main" id="{59B20C71-637B-0793-AAA5-FF7538C96FB1}"/>
              </a:ext>
            </a:extLst>
          </p:cNvPr>
          <p:cNvGraphicFramePr>
            <a:graphicFrameLocks noGrp="1"/>
          </p:cNvGraphicFramePr>
          <p:nvPr>
            <p:extLst>
              <p:ext uri="{D42A27DB-BD31-4B8C-83A1-F6EECF244321}">
                <p14:modId xmlns:p14="http://schemas.microsoft.com/office/powerpoint/2010/main" val="1202785571"/>
              </p:ext>
            </p:extLst>
          </p:nvPr>
        </p:nvGraphicFramePr>
        <p:xfrm>
          <a:off x="285506" y="1543295"/>
          <a:ext cx="11630023" cy="5029200"/>
        </p:xfrm>
        <a:graphic>
          <a:graphicData uri="http://schemas.openxmlformats.org/drawingml/2006/table">
            <a:tbl>
              <a:tblPr/>
              <a:tblGrid>
                <a:gridCol w="2837065">
                  <a:extLst>
                    <a:ext uri="{9D8B030D-6E8A-4147-A177-3AD203B41FA5}">
                      <a16:colId xmlns:a16="http://schemas.microsoft.com/office/drawing/2014/main" val="688196161"/>
                    </a:ext>
                  </a:extLst>
                </a:gridCol>
                <a:gridCol w="3905250">
                  <a:extLst>
                    <a:ext uri="{9D8B030D-6E8A-4147-A177-3AD203B41FA5}">
                      <a16:colId xmlns:a16="http://schemas.microsoft.com/office/drawing/2014/main" val="3111729504"/>
                    </a:ext>
                  </a:extLst>
                </a:gridCol>
                <a:gridCol w="1020665">
                  <a:extLst>
                    <a:ext uri="{9D8B030D-6E8A-4147-A177-3AD203B41FA5}">
                      <a16:colId xmlns:a16="http://schemas.microsoft.com/office/drawing/2014/main" val="3090932631"/>
                    </a:ext>
                  </a:extLst>
                </a:gridCol>
                <a:gridCol w="2508250">
                  <a:extLst>
                    <a:ext uri="{9D8B030D-6E8A-4147-A177-3AD203B41FA5}">
                      <a16:colId xmlns:a16="http://schemas.microsoft.com/office/drawing/2014/main" val="4120671627"/>
                    </a:ext>
                  </a:extLst>
                </a:gridCol>
                <a:gridCol w="1358793">
                  <a:extLst>
                    <a:ext uri="{9D8B030D-6E8A-4147-A177-3AD203B41FA5}">
                      <a16:colId xmlns:a16="http://schemas.microsoft.com/office/drawing/2014/main" val="1385256964"/>
                    </a:ext>
                  </a:extLst>
                </a:gridCol>
              </a:tblGrid>
              <a:tr h="124324">
                <a:tc>
                  <a:txBody>
                    <a:bodyPr/>
                    <a:lstStyle/>
                    <a:p>
                      <a:pPr>
                        <a:buNone/>
                      </a:pPr>
                      <a:r>
                        <a:rPr lang="en-IE" sz="1800" b="1" dirty="0">
                          <a:solidFill>
                            <a:schemeClr val="bg1"/>
                          </a:solidFill>
                        </a:rPr>
                        <a:t>Vrsta možnosti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Cena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Predvidena cena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Dobiček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800" dirty="0">
                          <a:solidFill>
                            <a:schemeClr val="bg1"/>
                          </a:solidFill>
                        </a:rPr>
                        <a:t>Doplačilo za dodatnega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Doplačilo za tretjega ali četrtega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 (</a:t>
                      </a:r>
                      <a:r>
                        <a:rPr lang="en-IE" sz="1800" dirty="0" err="1">
                          <a:solidFill>
                            <a:srgbClr val="595959"/>
                          </a:solidFill>
                        </a:rPr>
                        <a:t>komunalni</a:t>
                      </a:r>
                      <a:r>
                        <a:rPr lang="en-IE" sz="1800" dirty="0">
                          <a:solidFill>
                            <a:srgbClr val="595959"/>
                          </a:solidFill>
                        </a:rPr>
                        <a:t> </a:t>
                      </a:r>
                      <a:r>
                        <a:rPr lang="en-IE" sz="1800" dirty="0" err="1">
                          <a:solidFill>
                            <a:srgbClr val="595959"/>
                          </a:solidFill>
                        </a:rPr>
                        <a:t>stroški</a:t>
                      </a:r>
                      <a:r>
                        <a:rPr lang="en-IE" sz="18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1800" dirty="0" err="1">
                          <a:solidFill>
                            <a:schemeClr val="bg1"/>
                          </a:solidFill>
                        </a:rPr>
                        <a:t>Vikend</a:t>
                      </a:r>
                      <a:r>
                        <a:rPr lang="en-IE" sz="1800" dirty="0">
                          <a:solidFill>
                            <a:schemeClr val="bg1"/>
                          </a:solidFill>
                        </a:rPr>
                        <a:t> </a:t>
                      </a:r>
                      <a:r>
                        <a:rPr lang="en-IE" sz="1800" dirty="0" err="1">
                          <a:solidFill>
                            <a:schemeClr val="bg1"/>
                          </a:solidFill>
                        </a:rPr>
                        <a:t>premija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Višja cena za bivanje od petka do sobote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1800" dirty="0">
                          <a:solidFill>
                            <a:schemeClr val="bg1"/>
                          </a:solidFill>
                        </a:rPr>
                        <a:t>Dodatek za praznike/dogodke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Velja za </a:t>
                      </a:r>
                      <a:r>
                        <a:rPr lang="en-IE" sz="1800" dirty="0" err="1">
                          <a:solidFill>
                            <a:srgbClr val="595959"/>
                          </a:solidFill>
                        </a:rPr>
                        <a:t>festivale</a:t>
                      </a:r>
                      <a:r>
                        <a:rPr lang="en-IE" sz="1800" dirty="0">
                          <a:solidFill>
                            <a:srgbClr val="595959"/>
                          </a:solidFill>
                        </a:rPr>
                        <a:t> in </a:t>
                      </a:r>
                      <a:r>
                        <a:rPr lang="en-IE" sz="1800" dirty="0" err="1">
                          <a:solidFill>
                            <a:srgbClr val="595959"/>
                          </a:solidFill>
                        </a:rPr>
                        <a:t>praznike</a:t>
                      </a:r>
                      <a:r>
                        <a:rPr lang="en-IE" sz="18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1800" dirty="0">
                          <a:solidFill>
                            <a:schemeClr val="bg1"/>
                          </a:solidFill>
                        </a:rPr>
                        <a:t>Doplačilo za hišne 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Pavšalna cena na hišnega ljubljenčka, vključuje čiščenje in pripravo.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15 (čiščenje)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1800" dirty="0" err="1">
                          <a:solidFill>
                            <a:schemeClr val="bg1"/>
                          </a:solidFill>
                        </a:rPr>
                        <a:t>Zgodnji</a:t>
                      </a:r>
                      <a:r>
                        <a:rPr lang="en-IE" sz="1800" dirty="0">
                          <a:solidFill>
                            <a:schemeClr val="bg1"/>
                          </a:solidFill>
                        </a:rPr>
                        <a:t> </a:t>
                      </a:r>
                      <a:r>
                        <a:rPr lang="en-IE" sz="1800" dirty="0" err="1">
                          <a:solidFill>
                            <a:schemeClr val="bg1"/>
                          </a:solidFill>
                        </a:rPr>
                        <a:t>prihod</a:t>
                      </a:r>
                      <a:r>
                        <a:rPr lang="en-IE" sz="1800" dirty="0">
                          <a:solidFill>
                            <a:schemeClr val="bg1"/>
                          </a:solidFill>
                        </a:rPr>
                        <a:t>/</a:t>
                      </a:r>
                      <a:r>
                        <a:rPr lang="en-IE" sz="1800" dirty="0" err="1">
                          <a:solidFill>
                            <a:schemeClr val="bg1"/>
                          </a:solidFill>
                        </a:rPr>
                        <a:t>pozen</a:t>
                      </a:r>
                      <a:r>
                        <a:rPr lang="en-IE" sz="1800" dirty="0">
                          <a:solidFill>
                            <a:schemeClr val="bg1"/>
                          </a:solidFill>
                        </a:rPr>
                        <a:t> </a:t>
                      </a:r>
                      <a:r>
                        <a:rPr lang="en-IE" sz="1800" dirty="0" err="1">
                          <a:solidFill>
                            <a:schemeClr val="bg1"/>
                          </a:solidFill>
                        </a:rPr>
                        <a:t>odhod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Podaljšan dostop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5 € (delo)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1800" dirty="0">
                          <a:solidFill>
                            <a:schemeClr val="bg1"/>
                          </a:solidFill>
                        </a:rPr>
                        <a:t>Paket drv ali žara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Premium </a:t>
                      </a:r>
                      <a:r>
                        <a:rPr lang="en-IE" sz="1800" dirty="0" err="1">
                          <a:solidFill>
                            <a:srgbClr val="595959"/>
                          </a:solidFill>
                        </a:rPr>
                        <a:t>paket</a:t>
                      </a:r>
                      <a:r>
                        <a:rPr lang="en-IE" sz="1800" dirty="0">
                          <a:solidFill>
                            <a:srgbClr val="595959"/>
                          </a:solidFill>
                        </a:rPr>
                        <a:t> z </a:t>
                      </a:r>
                      <a:r>
                        <a:rPr lang="en-IE" sz="1800" dirty="0" err="1">
                          <a:solidFill>
                            <a:srgbClr val="595959"/>
                          </a:solidFill>
                        </a:rPr>
                        <a:t>dodatki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10 € (materiali)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1800" dirty="0">
                          <a:solidFill>
                            <a:schemeClr val="bg1"/>
                          </a:solidFill>
                        </a:rPr>
                        <a:t>Dobrodošli košarica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Lokalni</a:t>
                      </a:r>
                      <a:r>
                        <a:rPr lang="en-IE" sz="1800" dirty="0">
                          <a:solidFill>
                            <a:srgbClr val="595959"/>
                          </a:solidFill>
                        </a:rPr>
                        <a:t> </a:t>
                      </a:r>
                      <a:r>
                        <a:rPr lang="en-IE" sz="1800" dirty="0" err="1">
                          <a:solidFill>
                            <a:srgbClr val="595959"/>
                          </a:solidFill>
                        </a:rPr>
                        <a:t>izdelki</a:t>
                      </a:r>
                      <a:r>
                        <a:rPr lang="en-IE" sz="1800" dirty="0">
                          <a:solidFill>
                            <a:srgbClr val="595959"/>
                          </a:solidFill>
                        </a:rPr>
                        <a:t>/</a:t>
                      </a:r>
                      <a:r>
                        <a:rPr lang="en-IE" sz="1800" dirty="0" err="1">
                          <a:solidFill>
                            <a:srgbClr val="595959"/>
                          </a:solidFill>
                        </a:rPr>
                        <a:t>prigrizki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20 € (stroški blaga)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1800" dirty="0">
                          <a:solidFill>
                            <a:schemeClr val="bg1"/>
                          </a:solidFill>
                        </a:rPr>
                        <a:t>Dostop do vroče kopeli/spa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err="1">
                          <a:solidFill>
                            <a:srgbClr val="595959"/>
                          </a:solidFill>
                        </a:rPr>
                        <a:t>Zasebna</a:t>
                      </a:r>
                      <a:r>
                        <a:rPr lang="en-US" sz="1800" dirty="0">
                          <a:solidFill>
                            <a:srgbClr val="595959"/>
                          </a:solidFill>
                        </a:rPr>
                        <a:t> </a:t>
                      </a:r>
                      <a:r>
                        <a:rPr lang="en-US" sz="1800" dirty="0" err="1">
                          <a:solidFill>
                            <a:srgbClr val="595959"/>
                          </a:solidFill>
                        </a:rPr>
                        <a:t>uporaba</a:t>
                      </a:r>
                      <a:r>
                        <a:rPr lang="en-US" sz="1800" dirty="0">
                          <a:solidFill>
                            <a:srgbClr val="595959"/>
                          </a:solidFill>
                        </a:rPr>
                        <a:t> </a:t>
                      </a:r>
                      <a:r>
                        <a:rPr lang="en-US" sz="1800" dirty="0" err="1">
                          <a:solidFill>
                            <a:srgbClr val="595959"/>
                          </a:solidFill>
                        </a:rPr>
                        <a:t>ali</a:t>
                      </a:r>
                      <a:r>
                        <a:rPr lang="en-US" sz="1800" dirty="0">
                          <a:solidFill>
                            <a:srgbClr val="595959"/>
                          </a:solidFill>
                        </a:rPr>
                        <a:t> premium </a:t>
                      </a:r>
                      <a:r>
                        <a:rPr lang="en-US" sz="1800" dirty="0" err="1">
                          <a:solidFill>
                            <a:srgbClr val="595959"/>
                          </a:solidFill>
                        </a:rPr>
                        <a:t>rezervacija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10 € (energija/čiščenje)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1800" dirty="0">
                          <a:solidFill>
                            <a:schemeClr val="bg1"/>
                          </a:solidFill>
                        </a:rPr>
                        <a:t>Zasebna večerja s kuharjem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Gurmanska</a:t>
                      </a:r>
                      <a:r>
                        <a:rPr lang="en-IE" sz="1800" dirty="0">
                          <a:solidFill>
                            <a:srgbClr val="595959"/>
                          </a:solidFill>
                        </a:rPr>
                        <a:t> </a:t>
                      </a:r>
                      <a:r>
                        <a:rPr lang="en-IE" sz="1800" dirty="0" err="1">
                          <a:solidFill>
                            <a:srgbClr val="595959"/>
                          </a:solidFill>
                        </a:rPr>
                        <a:t>izkušnja</a:t>
                      </a:r>
                      <a:r>
                        <a:rPr lang="en-IE" sz="1800" dirty="0">
                          <a:solidFill>
                            <a:srgbClr val="595959"/>
                          </a:solidFill>
                        </a:rPr>
                        <a:t> s </a:t>
                      </a:r>
                      <a:r>
                        <a:rPr lang="en-IE" sz="1800" dirty="0" err="1">
                          <a:solidFill>
                            <a:srgbClr val="595959"/>
                          </a:solidFill>
                        </a:rPr>
                        <a:t>polnim</a:t>
                      </a:r>
                      <a:r>
                        <a:rPr lang="en-IE" sz="1800" dirty="0">
                          <a:solidFill>
                            <a:srgbClr val="595959"/>
                          </a:solidFill>
                        </a:rPr>
                        <a:t> </a:t>
                      </a:r>
                      <a:r>
                        <a:rPr lang="en-IE" sz="1800" dirty="0" err="1">
                          <a:solidFill>
                            <a:srgbClr val="595959"/>
                          </a:solidFill>
                        </a:rPr>
                        <a:t>servisom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120 € (</a:t>
                      </a:r>
                      <a:r>
                        <a:rPr lang="en-IE" sz="1800" dirty="0" err="1">
                          <a:solidFill>
                            <a:srgbClr val="595959"/>
                          </a:solidFill>
                        </a:rPr>
                        <a:t>kuhar</a:t>
                      </a:r>
                      <a:r>
                        <a:rPr lang="en-IE" sz="1800" dirty="0">
                          <a:solidFill>
                            <a:srgbClr val="595959"/>
                          </a:solidFill>
                        </a:rPr>
                        <a:t>, </a:t>
                      </a:r>
                      <a:r>
                        <a:rPr lang="en-IE" sz="1800" dirty="0" err="1">
                          <a:solidFill>
                            <a:srgbClr val="595959"/>
                          </a:solidFill>
                        </a:rPr>
                        <a:t>hrana</a:t>
                      </a:r>
                      <a:r>
                        <a:rPr lang="en-IE" sz="1800" dirty="0">
                          <a:solidFill>
                            <a:srgbClr val="59595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3" name="TextBox 2">
            <a:extLst>
              <a:ext uri="{FF2B5EF4-FFF2-40B4-BE49-F238E27FC236}">
                <a16:creationId xmlns:a16="http://schemas.microsoft.com/office/drawing/2014/main" id="{20F20D33-3069-2B6F-CC64-4B4D232B5F31}"/>
              </a:ext>
            </a:extLst>
          </p:cNvPr>
          <p:cNvSpPr txBox="1"/>
          <p:nvPr/>
        </p:nvSpPr>
        <p:spPr>
          <a:xfrm>
            <a:off x="426671" y="712102"/>
            <a:ext cx="11391900" cy="738664"/>
          </a:xfrm>
          <a:prstGeom prst="rect">
            <a:avLst/>
          </a:prstGeom>
          <a:noFill/>
        </p:spPr>
        <p:txBody>
          <a:bodyPr wrap="square" lIns="91440" tIns="45720" rIns="91440" bIns="45720" anchor="t">
            <a:spAutoFit/>
          </a:bodyPr>
          <a:lstStyle/>
          <a:p>
            <a:r>
              <a:rPr lang="en-US" sz="2100" b="1" dirty="0">
                <a:solidFill>
                  <a:srgbClr val="595959"/>
                </a:solidFill>
              </a:rPr>
              <a:t>Luksuzna miza</a:t>
            </a:r>
            <a:r>
              <a:rPr lang="en-US" sz="2100" dirty="0">
                <a:solidFill>
                  <a:srgbClr val="595959"/>
                </a:solidFill>
              </a:rPr>
              <a:t>: idealna za butične vile, ekološki luksuzni glamping ali kratkoročne najeme visokega razreda</a:t>
            </a:r>
            <a:endParaRPr lang="en-IE" sz="2100">
              <a:solidFill>
                <a:srgbClr val="595959"/>
              </a:solidFill>
              <a:ea typeface="Calibri"/>
              <a:cs typeface="Calibri"/>
            </a:endParaRPr>
          </a:p>
        </p:txBody>
      </p:sp>
      <p:grpSp>
        <p:nvGrpSpPr>
          <p:cNvPr id="2" name="Group 1">
            <a:extLst>
              <a:ext uri="{FF2B5EF4-FFF2-40B4-BE49-F238E27FC236}">
                <a16:creationId xmlns:a16="http://schemas.microsoft.com/office/drawing/2014/main" id="{8DE2877E-8284-B954-AF6A-F603D230AFFE}"/>
              </a:ext>
            </a:extLst>
          </p:cNvPr>
          <p:cNvGrpSpPr/>
          <p:nvPr/>
        </p:nvGrpSpPr>
        <p:grpSpPr>
          <a:xfrm>
            <a:off x="11037544" y="28644"/>
            <a:ext cx="1081945" cy="1011723"/>
            <a:chOff x="1016000" y="1137920"/>
            <a:chExt cx="1016000" cy="1016000"/>
          </a:xfrm>
        </p:grpSpPr>
        <p:sp>
          <p:nvSpPr>
            <p:cNvPr id="4" name="Oval 3">
              <a:extLst>
                <a:ext uri="{FF2B5EF4-FFF2-40B4-BE49-F238E27FC236}">
                  <a16:creationId xmlns:a16="http://schemas.microsoft.com/office/drawing/2014/main" id="{AB65DE94-21AE-F06C-5AA9-B356011A122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5BDF2D1-BB2F-720C-B400-7EEDE37F803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37</a:t>
              </a:r>
            </a:p>
          </p:txBody>
        </p:sp>
      </p:grpSp>
    </p:spTree>
    <p:extLst>
      <p:ext uri="{BB962C8B-B14F-4D97-AF65-F5344CB8AC3E}">
        <p14:creationId xmlns:p14="http://schemas.microsoft.com/office/powerpoint/2010/main" val="428494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F03B-CD4D-8CD4-9B4B-4D69E844319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63BF510-8244-61D1-7BD3-AFBA4E1E2964}"/>
              </a:ext>
            </a:extLst>
          </p:cNvPr>
          <p:cNvSpPr>
            <a:spLocks noGrp="1"/>
          </p:cNvSpPr>
          <p:nvPr>
            <p:ph type="body" sz="quarter" idx="16"/>
          </p:nvPr>
        </p:nvSpPr>
        <p:spPr>
          <a:xfrm>
            <a:off x="428625" y="200685"/>
            <a:ext cx="10614687" cy="803654"/>
          </a:xfrm>
        </p:spPr>
        <p:txBody>
          <a:bodyPr lIns="91440" tIns="45720" rIns="91440" bIns="45720" anchor="t">
            <a:noAutofit/>
          </a:bodyPr>
          <a:lstStyle/>
          <a:p>
            <a:r>
              <a:rPr lang="en-IE" sz="2800" dirty="0"/>
              <a:t>Stopnjevane cene in dodatne možnosti</a:t>
            </a:r>
            <a:r>
              <a:rPr lang="en-IE" sz="2800" b="0" dirty="0"/>
              <a:t> (upselling)</a:t>
            </a:r>
            <a:r>
              <a:rPr lang="en-IE" sz="2800" dirty="0"/>
              <a:t>: </a:t>
            </a:r>
            <a:r>
              <a:rPr lang="en-IE" sz="2800" b="0" dirty="0">
                <a:solidFill>
                  <a:srgbClr val="E96751"/>
                </a:solidFill>
              </a:rPr>
              <a:t>Proračunsko bivanje</a:t>
            </a:r>
            <a:endParaRPr lang="en-IE" sz="2800" b="0" dirty="0">
              <a:solidFill>
                <a:srgbClr val="E96751"/>
              </a:solidFill>
              <a:ea typeface="Calibri"/>
              <a:cs typeface="Calibri"/>
            </a:endParaRPr>
          </a:p>
        </p:txBody>
      </p:sp>
      <p:graphicFrame>
        <p:nvGraphicFramePr>
          <p:cNvPr id="10" name="Table 9">
            <a:extLst>
              <a:ext uri="{FF2B5EF4-FFF2-40B4-BE49-F238E27FC236}">
                <a16:creationId xmlns:a16="http://schemas.microsoft.com/office/drawing/2014/main" id="{AF1E6EF6-6D63-DA72-1256-8DBE9366BE73}"/>
              </a:ext>
            </a:extLst>
          </p:cNvPr>
          <p:cNvGraphicFramePr>
            <a:graphicFrameLocks noGrp="1"/>
          </p:cNvGraphicFramePr>
          <p:nvPr>
            <p:extLst>
              <p:ext uri="{D42A27DB-BD31-4B8C-83A1-F6EECF244321}">
                <p14:modId xmlns:p14="http://schemas.microsoft.com/office/powerpoint/2010/main" val="238349322"/>
              </p:ext>
            </p:extLst>
          </p:nvPr>
        </p:nvGraphicFramePr>
        <p:xfrm>
          <a:off x="399317" y="1633660"/>
          <a:ext cx="11401421" cy="4480560"/>
        </p:xfrm>
        <a:graphic>
          <a:graphicData uri="http://schemas.openxmlformats.org/drawingml/2006/table">
            <a:tbl>
              <a:tblPr/>
              <a:tblGrid>
                <a:gridCol w="2781300">
                  <a:extLst>
                    <a:ext uri="{9D8B030D-6E8A-4147-A177-3AD203B41FA5}">
                      <a16:colId xmlns:a16="http://schemas.microsoft.com/office/drawing/2014/main" val="688196161"/>
                    </a:ext>
                  </a:extLst>
                </a:gridCol>
                <a:gridCol w="3778250">
                  <a:extLst>
                    <a:ext uri="{9D8B030D-6E8A-4147-A177-3AD203B41FA5}">
                      <a16:colId xmlns:a16="http://schemas.microsoft.com/office/drawing/2014/main" val="3111729504"/>
                    </a:ext>
                  </a:extLst>
                </a:gridCol>
                <a:gridCol w="1181869">
                  <a:extLst>
                    <a:ext uri="{9D8B030D-6E8A-4147-A177-3AD203B41FA5}">
                      <a16:colId xmlns:a16="http://schemas.microsoft.com/office/drawing/2014/main" val="3090932631"/>
                    </a:ext>
                  </a:extLst>
                </a:gridCol>
                <a:gridCol w="2317750">
                  <a:extLst>
                    <a:ext uri="{9D8B030D-6E8A-4147-A177-3AD203B41FA5}">
                      <a16:colId xmlns:a16="http://schemas.microsoft.com/office/drawing/2014/main" val="4120671627"/>
                    </a:ext>
                  </a:extLst>
                </a:gridCol>
                <a:gridCol w="1342252">
                  <a:extLst>
                    <a:ext uri="{9D8B030D-6E8A-4147-A177-3AD203B41FA5}">
                      <a16:colId xmlns:a16="http://schemas.microsoft.com/office/drawing/2014/main" val="1385256964"/>
                    </a:ext>
                  </a:extLst>
                </a:gridCol>
              </a:tblGrid>
              <a:tr h="124324">
                <a:tc>
                  <a:txBody>
                    <a:bodyPr/>
                    <a:lstStyle/>
                    <a:p>
                      <a:pPr>
                        <a:buNone/>
                      </a:pPr>
                      <a:r>
                        <a:rPr lang="en-IE" sz="1800" b="1" dirty="0">
                          <a:solidFill>
                            <a:schemeClr val="bg1"/>
                          </a:solidFill>
                        </a:rPr>
                        <a:t>Vrsta možnosti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Cena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Predvidena cena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Dobiček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800" dirty="0">
                          <a:solidFill>
                            <a:schemeClr val="bg1"/>
                          </a:solidFill>
                        </a:rPr>
                        <a:t>Doplačilo za dodatnega gosta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Za osnovno skupno bivanje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1800" dirty="0">
                          <a:solidFill>
                            <a:schemeClr val="bg1"/>
                          </a:solidFill>
                        </a:rPr>
                        <a:t>Vikend 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a:solidFill>
                            <a:srgbClr val="595959"/>
                          </a:solidFill>
                        </a:rPr>
                        <a:t>Rahlo povečanje cene ob vikendih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1800" dirty="0">
                          <a:solidFill>
                            <a:schemeClr val="bg1"/>
                          </a:solidFill>
                        </a:rPr>
                        <a:t>Dodatek za praznike/dogodke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1800" dirty="0">
                          <a:solidFill>
                            <a:srgbClr val="595959"/>
                          </a:solidFill>
                        </a:rPr>
                        <a:t>Rahlo povečanje cene za zasedene termine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1800" dirty="0" err="1">
                          <a:solidFill>
                            <a:schemeClr val="bg1"/>
                          </a:solidFill>
                        </a:rPr>
                        <a:t>Doplačilo</a:t>
                      </a:r>
                      <a:r>
                        <a:rPr lang="en-IE" sz="1800" dirty="0">
                          <a:solidFill>
                            <a:schemeClr val="bg1"/>
                          </a:solidFill>
                        </a:rPr>
                        <a:t> za </a:t>
                      </a:r>
                      <a:r>
                        <a:rPr lang="en-IE" sz="1800" dirty="0" err="1">
                          <a:solidFill>
                            <a:schemeClr val="bg1"/>
                          </a:solidFill>
                        </a:rPr>
                        <a:t>hišne</a:t>
                      </a:r>
                      <a:r>
                        <a:rPr lang="en-IE" sz="1800" dirty="0">
                          <a:solidFill>
                            <a:schemeClr val="bg1"/>
                          </a:solidFill>
                        </a:rPr>
                        <a:t> </a:t>
                      </a:r>
                      <a:r>
                        <a:rPr lang="en-IE" sz="1800" dirty="0" err="1">
                          <a:solidFill>
                            <a:schemeClr val="bg1"/>
                          </a:solidFill>
                        </a:rPr>
                        <a:t>živali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Osnovna</a:t>
                      </a:r>
                      <a:r>
                        <a:rPr lang="en-IE" sz="1800" dirty="0">
                          <a:solidFill>
                            <a:srgbClr val="595959"/>
                          </a:solidFill>
                        </a:rPr>
                        <a:t> </a:t>
                      </a:r>
                      <a:r>
                        <a:rPr lang="en-IE" sz="1800" dirty="0" err="1">
                          <a:solidFill>
                            <a:srgbClr val="595959"/>
                          </a:solidFill>
                        </a:rPr>
                        <a:t>pristojbina</a:t>
                      </a:r>
                      <a:r>
                        <a:rPr lang="en-IE" sz="1800" dirty="0">
                          <a:solidFill>
                            <a:srgbClr val="595959"/>
                          </a:solidFill>
                        </a:rPr>
                        <a:t> za </a:t>
                      </a:r>
                      <a:r>
                        <a:rPr lang="en-IE" sz="1800" dirty="0" err="1">
                          <a:solidFill>
                            <a:srgbClr val="595959"/>
                          </a:solidFill>
                        </a:rPr>
                        <a:t>čiščenje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1800" dirty="0">
                          <a:solidFill>
                            <a:schemeClr val="bg1"/>
                          </a:solidFill>
                        </a:rPr>
                        <a:t>Zgodnji prihod/pozen odhod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Prilagodljiv</a:t>
                      </a:r>
                      <a:r>
                        <a:rPr lang="en-IE" sz="1800" dirty="0">
                          <a:solidFill>
                            <a:srgbClr val="595959"/>
                          </a:solidFill>
                        </a:rPr>
                        <a:t> </a:t>
                      </a:r>
                      <a:r>
                        <a:rPr lang="en-IE" sz="1800" dirty="0" err="1">
                          <a:solidFill>
                            <a:srgbClr val="595959"/>
                          </a:solidFill>
                        </a:rPr>
                        <a:t>čas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1800" dirty="0">
                          <a:solidFill>
                            <a:schemeClr val="bg1"/>
                          </a:solidFill>
                        </a:rPr>
                        <a:t>Paket drv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Osnovni</a:t>
                      </a:r>
                      <a:r>
                        <a:rPr lang="en-IE" sz="1800" dirty="0">
                          <a:solidFill>
                            <a:srgbClr val="595959"/>
                          </a:solidFill>
                        </a:rPr>
                        <a:t> </a:t>
                      </a:r>
                      <a:r>
                        <a:rPr lang="en-IE" sz="1800" dirty="0" err="1">
                          <a:solidFill>
                            <a:srgbClr val="595959"/>
                          </a:solidFill>
                        </a:rPr>
                        <a:t>paket</a:t>
                      </a:r>
                      <a:r>
                        <a:rPr lang="en-IE" sz="1800" dirty="0">
                          <a:solidFill>
                            <a:srgbClr val="595959"/>
                          </a:solidFill>
                        </a:rPr>
                        <a:t> </a:t>
                      </a:r>
                      <a:r>
                        <a:rPr lang="en-IE" sz="1800" dirty="0" err="1">
                          <a:solidFill>
                            <a:srgbClr val="595959"/>
                          </a:solidFill>
                        </a:rPr>
                        <a:t>drv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1800" dirty="0">
                          <a:solidFill>
                            <a:schemeClr val="bg1"/>
                          </a:solidFill>
                        </a:rPr>
                        <a:t>Košarica s prigrizki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Preprosta</a:t>
                      </a:r>
                      <a:r>
                        <a:rPr lang="en-IE" sz="1800" dirty="0">
                          <a:solidFill>
                            <a:srgbClr val="595959"/>
                          </a:solidFill>
                        </a:rPr>
                        <a:t> </a:t>
                      </a:r>
                      <a:r>
                        <a:rPr lang="en-IE" sz="1800" dirty="0" err="1">
                          <a:solidFill>
                            <a:srgbClr val="595959"/>
                          </a:solidFill>
                        </a:rPr>
                        <a:t>osvežitev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1800" dirty="0">
                          <a:solidFill>
                            <a:schemeClr val="bg1"/>
                          </a:solidFill>
                        </a:rPr>
                        <a:t>Skupna uporaba žara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Pristojbina</a:t>
                      </a:r>
                      <a:r>
                        <a:rPr lang="en-IE" sz="1800" dirty="0">
                          <a:solidFill>
                            <a:srgbClr val="595959"/>
                          </a:solidFill>
                        </a:rPr>
                        <a:t> za </a:t>
                      </a:r>
                      <a:r>
                        <a:rPr lang="en-IE" sz="1800" dirty="0" err="1">
                          <a:solidFill>
                            <a:srgbClr val="595959"/>
                          </a:solidFill>
                        </a:rPr>
                        <a:t>enkratno</a:t>
                      </a:r>
                      <a:r>
                        <a:rPr lang="en-IE" sz="1800" dirty="0">
                          <a:solidFill>
                            <a:srgbClr val="595959"/>
                          </a:solidFill>
                        </a:rPr>
                        <a:t> </a:t>
                      </a:r>
                      <a:r>
                        <a:rPr lang="en-IE" sz="1800" dirty="0" err="1">
                          <a:solidFill>
                            <a:srgbClr val="595959"/>
                          </a:solidFill>
                        </a:rPr>
                        <a:t>uporabo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1800" dirty="0">
                          <a:solidFill>
                            <a:schemeClr val="bg1"/>
                          </a:solidFill>
                        </a:rPr>
                        <a:t>Najem posteljnine/brisač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800" dirty="0" err="1">
                          <a:solidFill>
                            <a:srgbClr val="595959"/>
                          </a:solidFill>
                        </a:rPr>
                        <a:t>Izbirno</a:t>
                      </a:r>
                      <a:r>
                        <a:rPr lang="en-IE" sz="1800" dirty="0">
                          <a:solidFill>
                            <a:srgbClr val="595959"/>
                          </a:solidFill>
                        </a:rPr>
                        <a:t> za </a:t>
                      </a:r>
                      <a:r>
                        <a:rPr lang="en-IE" sz="1800" dirty="0" err="1">
                          <a:solidFill>
                            <a:srgbClr val="595959"/>
                          </a:solidFill>
                        </a:rPr>
                        <a:t>proračunske</a:t>
                      </a:r>
                      <a:r>
                        <a:rPr lang="en-IE" sz="1800" dirty="0">
                          <a:solidFill>
                            <a:srgbClr val="595959"/>
                          </a:solidFill>
                        </a:rPr>
                        <a:t> </a:t>
                      </a:r>
                      <a:r>
                        <a:rPr lang="en-IE" sz="1800" dirty="0" err="1">
                          <a:solidFill>
                            <a:srgbClr val="595959"/>
                          </a:solidFill>
                        </a:rPr>
                        <a:t>nastavitve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2" name="TextBox 1">
            <a:extLst>
              <a:ext uri="{FF2B5EF4-FFF2-40B4-BE49-F238E27FC236}">
                <a16:creationId xmlns:a16="http://schemas.microsoft.com/office/drawing/2014/main" id="{2D97137A-6A77-FEAE-F099-7C3EAAC82AB6}"/>
              </a:ext>
            </a:extLst>
          </p:cNvPr>
          <p:cNvSpPr txBox="1"/>
          <p:nvPr/>
        </p:nvSpPr>
        <p:spPr>
          <a:xfrm>
            <a:off x="436440" y="887108"/>
            <a:ext cx="11391900" cy="430887"/>
          </a:xfrm>
          <a:prstGeom prst="rect">
            <a:avLst/>
          </a:prstGeom>
          <a:noFill/>
        </p:spPr>
        <p:txBody>
          <a:bodyPr wrap="square">
            <a:spAutoFit/>
          </a:bodyPr>
          <a:lstStyle/>
          <a:p>
            <a:r>
              <a:rPr lang="en-US" sz="2200" b="1" dirty="0">
                <a:solidFill>
                  <a:srgbClr val="595959"/>
                </a:solidFill>
              </a:rPr>
              <a:t>Poceni miza</a:t>
            </a:r>
            <a:r>
              <a:rPr lang="en-US" sz="2200" dirty="0">
                <a:solidFill>
                  <a:srgbClr val="595959"/>
                </a:solidFill>
              </a:rPr>
              <a:t>: odlična za hostle, mikro kabine, poceni podi ali skupna namestitev</a:t>
            </a:r>
            <a:endParaRPr lang="en-IE" sz="2200" dirty="0">
              <a:solidFill>
                <a:srgbClr val="595959"/>
              </a:solidFill>
            </a:endParaRPr>
          </a:p>
        </p:txBody>
      </p:sp>
      <p:grpSp>
        <p:nvGrpSpPr>
          <p:cNvPr id="3" name="Group 2">
            <a:extLst>
              <a:ext uri="{FF2B5EF4-FFF2-40B4-BE49-F238E27FC236}">
                <a16:creationId xmlns:a16="http://schemas.microsoft.com/office/drawing/2014/main" id="{59483D7C-6DF9-893D-F27D-5EFD5E0F6AD5}"/>
              </a:ext>
            </a:extLst>
          </p:cNvPr>
          <p:cNvGrpSpPr/>
          <p:nvPr/>
        </p:nvGrpSpPr>
        <p:grpSpPr>
          <a:xfrm>
            <a:off x="11037544" y="97029"/>
            <a:ext cx="1081945" cy="1011723"/>
            <a:chOff x="1016000" y="1137920"/>
            <a:chExt cx="1016000" cy="1016000"/>
          </a:xfrm>
        </p:grpSpPr>
        <p:sp>
          <p:nvSpPr>
            <p:cNvPr id="4" name="Oval 3">
              <a:extLst>
                <a:ext uri="{FF2B5EF4-FFF2-40B4-BE49-F238E27FC236}">
                  <a16:creationId xmlns:a16="http://schemas.microsoft.com/office/drawing/2014/main" id="{E330376B-F43F-21FF-82DF-5A505B21B78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3F87643-CA96-0E55-9D99-A6DB9BC81EE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38</a:t>
              </a:r>
            </a:p>
          </p:txBody>
        </p:sp>
      </p:grpSp>
    </p:spTree>
    <p:extLst>
      <p:ext uri="{BB962C8B-B14F-4D97-AF65-F5344CB8AC3E}">
        <p14:creationId xmlns:p14="http://schemas.microsoft.com/office/powerpoint/2010/main" val="1143881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2506-64A2-93E5-3DE8-92DCA2C10F1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28164-E5DE-C580-347D-E3792BD5D37D}"/>
              </a:ext>
            </a:extLst>
          </p:cNvPr>
          <p:cNvSpPr>
            <a:spLocks noGrp="1"/>
          </p:cNvSpPr>
          <p:nvPr>
            <p:ph type="body" sz="quarter" idx="23"/>
          </p:nvPr>
        </p:nvSpPr>
        <p:spPr>
          <a:xfrm>
            <a:off x="417427" y="4818136"/>
            <a:ext cx="11357148" cy="1248936"/>
          </a:xfrm>
        </p:spPr>
        <p:txBody>
          <a:bodyPr lIns="91440" tIns="45720" rIns="91440" bIns="45720" anchor="t"/>
          <a:lstStyle/>
          <a:p>
            <a:pPr algn="ctr">
              <a:spcAft>
                <a:spcPts val="600"/>
              </a:spcAft>
            </a:pPr>
            <a:r>
              <a:rPr lang="en-US" i="1" dirty="0">
                <a:solidFill>
                  <a:srgbClr val="E96751"/>
                </a:solidFill>
              </a:rPr>
              <a:t>Kako lahko spremljam </a:t>
            </a:r>
            <a:r>
              <a:rPr lang="en-US" b="1" i="1" dirty="0">
                <a:solidFill>
                  <a:srgbClr val="E96751"/>
                </a:solidFill>
              </a:rPr>
              <a:t>finančno uspešnost </a:t>
            </a:r>
            <a:r>
              <a:rPr lang="en-US" i="1" dirty="0">
                <a:solidFill>
                  <a:srgbClr val="E96751"/>
                </a:solidFill>
              </a:rPr>
              <a:t>svojega </a:t>
            </a:r>
            <a:r>
              <a:rPr lang="en-US" b="1" i="1" dirty="0">
                <a:solidFill>
                  <a:srgbClr val="E96751"/>
                </a:solidFill>
              </a:rPr>
              <a:t>podjetja </a:t>
            </a:r>
            <a:r>
              <a:rPr lang="en-US" i="1" dirty="0">
                <a:solidFill>
                  <a:srgbClr val="E96751"/>
                </a:solidFill>
              </a:rPr>
              <a:t>in vem, ali delam dobro ali moram kaj izboljšati? Ali </a:t>
            </a:r>
            <a:r>
              <a:rPr lang="en-US" b="1" i="1" dirty="0">
                <a:solidFill>
                  <a:srgbClr val="E96751"/>
                </a:solidFill>
              </a:rPr>
              <a:t>zaslužim dovolj </a:t>
            </a:r>
            <a:r>
              <a:rPr lang="en-US" i="1" dirty="0">
                <a:solidFill>
                  <a:srgbClr val="E96751"/>
                </a:solidFill>
              </a:rPr>
              <a:t>in kaj moram </a:t>
            </a:r>
            <a:r>
              <a:rPr lang="en-US" b="1" i="1" dirty="0">
                <a:solidFill>
                  <a:srgbClr val="E96751"/>
                </a:solidFill>
              </a:rPr>
              <a:t>finančno prilagoditi</a:t>
            </a:r>
            <a:r>
              <a:rPr lang="en-US" i="1" dirty="0">
                <a:solidFill>
                  <a:srgbClr val="E96751"/>
                </a:solidFill>
              </a:rPr>
              <a:t>,</a:t>
            </a:r>
            <a:r>
              <a:rPr lang="en-US" b="1" i="1" dirty="0">
                <a:solidFill>
                  <a:srgbClr val="E96751"/>
                </a:solidFill>
              </a:rPr>
              <a:t> da bom dosegal boljše rezultate</a:t>
            </a:r>
            <a:r>
              <a:rPr lang="en-US" i="1" dirty="0">
                <a:solidFill>
                  <a:srgbClr val="E96751"/>
                </a:solidFill>
              </a:rPr>
              <a:t>?</a:t>
            </a:r>
            <a:endParaRPr lang="en-US" i="1">
              <a:solidFill>
                <a:srgbClr val="E96751"/>
              </a:solidFill>
              <a:ea typeface="Calibri"/>
              <a:cs typeface="Calibri"/>
            </a:endParaRPr>
          </a:p>
          <a:p>
            <a:pPr algn="ctr">
              <a:spcAft>
                <a:spcPts val="600"/>
              </a:spcAft>
            </a:pPr>
            <a:r>
              <a:rPr lang="en-US" b="1" dirty="0">
                <a:solidFill>
                  <a:srgbClr val="E96751"/>
                </a:solidFill>
              </a:rPr>
              <a:t>Cilj: </a:t>
            </a:r>
            <a:r>
              <a:rPr lang="en-IE" dirty="0"/>
              <a:t>Razumeti, kako vaša cena in rezervacije vplivajo na skupni prihodek. </a:t>
            </a:r>
            <a:r>
              <a:rPr lang="en-US" dirty="0"/>
              <a:t>Sledite </a:t>
            </a:r>
            <a:r>
              <a:rPr lang="en-US" b="1" dirty="0"/>
              <a:t>dejanskim in pričakovanim prihodkom </a:t>
            </a:r>
            <a:r>
              <a:rPr lang="en-US" dirty="0"/>
              <a:t>ter ocenite svojo </a:t>
            </a:r>
            <a:r>
              <a:rPr lang="en-US" b="1" dirty="0"/>
              <a:t>finančno uspešnost </a:t>
            </a:r>
            <a:r>
              <a:rPr lang="en-US" dirty="0"/>
              <a:t>v daljšem časovnem obdobju.</a:t>
            </a:r>
            <a:endParaRPr lang="en-IE">
              <a:solidFill>
                <a:srgbClr val="E96751"/>
              </a:solidFill>
              <a:ea typeface="Calibri"/>
              <a:cs typeface="Calibri"/>
            </a:endParaRPr>
          </a:p>
        </p:txBody>
      </p:sp>
      <p:sp>
        <p:nvSpPr>
          <p:cNvPr id="5" name="Text Placeholder 4">
            <a:extLst>
              <a:ext uri="{FF2B5EF4-FFF2-40B4-BE49-F238E27FC236}">
                <a16:creationId xmlns:a16="http://schemas.microsoft.com/office/drawing/2014/main" id="{CB08C572-D5ED-6B25-0E48-68FFCACCB57B}"/>
              </a:ext>
            </a:extLst>
          </p:cNvPr>
          <p:cNvSpPr>
            <a:spLocks noGrp="1"/>
          </p:cNvSpPr>
          <p:nvPr>
            <p:ph type="body" sz="quarter" idx="18"/>
          </p:nvPr>
        </p:nvSpPr>
        <p:spPr>
          <a:xfrm>
            <a:off x="7872491" y="2015891"/>
            <a:ext cx="4140643" cy="1049221"/>
          </a:xfrm>
        </p:spPr>
        <p:txBody>
          <a:bodyPr/>
          <a:lstStyle/>
          <a:p>
            <a:pPr algn="r"/>
            <a:r>
              <a:rPr lang="en-IE" b="0" dirty="0"/>
              <a:t>Finančno načrtovanje Sledenje in napovedovanje prihodkov</a:t>
            </a:r>
          </a:p>
        </p:txBody>
      </p:sp>
      <p:sp>
        <p:nvSpPr>
          <p:cNvPr id="6" name="Text Placeholder 5">
            <a:extLst>
              <a:ext uri="{FF2B5EF4-FFF2-40B4-BE49-F238E27FC236}">
                <a16:creationId xmlns:a16="http://schemas.microsoft.com/office/drawing/2014/main" id="{F0EBF545-176F-0226-0730-02EB1D304B13}"/>
              </a:ext>
            </a:extLst>
          </p:cNvPr>
          <p:cNvSpPr>
            <a:spLocks noGrp="1"/>
          </p:cNvSpPr>
          <p:nvPr>
            <p:ph type="body" sz="quarter" idx="19"/>
          </p:nvPr>
        </p:nvSpPr>
        <p:spPr>
          <a:xfrm>
            <a:off x="9329657" y="1123130"/>
            <a:ext cx="2597067" cy="385564"/>
          </a:xfrm>
        </p:spPr>
        <p:txBody>
          <a:bodyPr/>
          <a:lstStyle/>
          <a:p>
            <a:pPr algn="r"/>
            <a:r>
              <a:rPr lang="en-IE" sz="4000" dirty="0"/>
              <a:t>Poglavje 10</a:t>
            </a:r>
          </a:p>
        </p:txBody>
      </p:sp>
      <p:pic>
        <p:nvPicPr>
          <p:cNvPr id="10" name="Picture Placeholder 9" descr="A person writing on a whiteboard&#10;&#10;AI-generated content may be incorrect.">
            <a:extLst>
              <a:ext uri="{FF2B5EF4-FFF2-40B4-BE49-F238E27FC236}">
                <a16:creationId xmlns:a16="http://schemas.microsoft.com/office/drawing/2014/main" id="{82120AB0-49AB-A019-DE36-27D01BB86E4C}"/>
              </a:ext>
            </a:extLst>
          </p:cNvPr>
          <p:cNvPicPr>
            <a:picLocks noGrp="1" noChangeAspect="1"/>
          </p:cNvPicPr>
          <p:nvPr>
            <p:ph type="pic" sz="quarter" idx="22"/>
          </p:nvPr>
        </p:nvPicPr>
        <p:blipFill>
          <a:blip r:embed="rId2"/>
          <a:srcRect t="8698" b="8698"/>
          <a:stretch>
            <a:fillRect/>
          </a:stretch>
        </p:blipFill>
        <p:spPr>
          <a:xfrm>
            <a:off x="-78154" y="1913"/>
            <a:ext cx="8097183" cy="4466563"/>
          </a:xfrm>
        </p:spPr>
      </p:pic>
    </p:spTree>
    <p:extLst>
      <p:ext uri="{BB962C8B-B14F-4D97-AF65-F5344CB8AC3E}">
        <p14:creationId xmlns:p14="http://schemas.microsoft.com/office/powerpoint/2010/main" val="2895533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2927-C15B-7E49-DA36-FD6922727E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7E527E-A966-70DF-FA1D-4BD12AF39396}"/>
              </a:ext>
            </a:extLst>
          </p:cNvPr>
          <p:cNvSpPr>
            <a:spLocks noGrp="1"/>
          </p:cNvSpPr>
          <p:nvPr>
            <p:ph type="body" sz="quarter" idx="28"/>
          </p:nvPr>
        </p:nvSpPr>
        <p:spPr>
          <a:xfrm>
            <a:off x="339725" y="1372009"/>
            <a:ext cx="5756593" cy="4671588"/>
          </a:xfrm>
        </p:spPr>
        <p:txBody>
          <a:bodyPr lIns="91440" tIns="45720" rIns="91440" bIns="45720" anchor="t"/>
          <a:lstStyle/>
          <a:p>
            <a:pPr marL="0" indent="0">
              <a:spcAft>
                <a:spcPts val="600"/>
              </a:spcAft>
            </a:pPr>
            <a:r>
              <a:rPr lang="en-US" sz="2000" b="1" i="1" dirty="0"/>
              <a:t>Pomaga vam pri načrtovanju proračuna, napovedovanju prihodkov, spremljanju uspešnosti in prilagajanju po potrebi.</a:t>
            </a:r>
            <a:endParaRPr lang="en-US" sz="2000" b="1" i="1">
              <a:ea typeface="Calibri"/>
              <a:cs typeface="Calibri"/>
            </a:endParaRPr>
          </a:p>
          <a:p>
            <a:pPr marL="0" indent="0">
              <a:spcAft>
                <a:spcPts val="600"/>
              </a:spcAft>
            </a:pPr>
            <a:r>
              <a:rPr lang="en-US" sz="2000" dirty="0"/>
              <a:t>Finančni uspeh ni odvisen samo od določanja prave cene, ampak tudi od razumevanja, koliko boste </a:t>
            </a:r>
            <a:r>
              <a:rPr lang="en-US" sz="2000" b="1" dirty="0"/>
              <a:t>zaslužili v teku leta </a:t>
            </a:r>
            <a:r>
              <a:rPr lang="en-US" sz="2000" dirty="0"/>
              <a:t>in kako </a:t>
            </a:r>
            <a:r>
              <a:rPr lang="en-US" sz="2000" b="1" dirty="0"/>
              <a:t>se </a:t>
            </a:r>
            <a:r>
              <a:rPr lang="en-US" sz="2000" dirty="0"/>
              <a:t>vaši </a:t>
            </a:r>
            <a:r>
              <a:rPr lang="en-US" sz="2000" b="1" dirty="0"/>
              <a:t>prihodki primerjajo </a:t>
            </a:r>
            <a:r>
              <a:rPr lang="en-US" sz="2000" dirty="0"/>
              <a:t>z odhodki. Opredeliti boste morali svoje finančne cilje, ustvariti proračun, spremljati uspešnost in razumeti svoje finančne izkaze. Na primer, osnovni </a:t>
            </a:r>
            <a:r>
              <a:rPr lang="en-US" sz="2000" b="1" dirty="0"/>
              <a:t>izkaz poslovnega izida </a:t>
            </a:r>
            <a:r>
              <a:rPr lang="en-US" sz="2000" dirty="0"/>
              <a:t>kaže, ali ustvarjate dobiček ali izgubo. </a:t>
            </a:r>
            <a:r>
              <a:rPr lang="en-US" sz="2000" b="1" dirty="0"/>
              <a:t>Sezonsko napovedovanje prihodkov </a:t>
            </a:r>
            <a:r>
              <a:rPr lang="en-US" sz="2000" dirty="0"/>
              <a:t>vam omogoča napovedovanje prihodkov na podlagi </a:t>
            </a:r>
            <a:r>
              <a:rPr lang="en-US" sz="2000" b="1" dirty="0"/>
              <a:t>dejanskih sezonskih trendov, </a:t>
            </a:r>
            <a:r>
              <a:rPr lang="en-US" sz="2000" dirty="0"/>
              <a:t>kar vam pomaga pri </a:t>
            </a:r>
            <a:r>
              <a:rPr lang="en-US" sz="2000" b="1" dirty="0"/>
              <a:t>načrtovanju denarnega toka </a:t>
            </a:r>
            <a:r>
              <a:rPr lang="en-US" sz="2000" dirty="0"/>
              <a:t>in sprejemanju odločitev skozi vse leto.</a:t>
            </a:r>
            <a:endParaRPr lang="en-IE" sz="2000">
              <a:ea typeface="Calibri"/>
              <a:cs typeface="Calibri"/>
            </a:endParaRPr>
          </a:p>
        </p:txBody>
      </p:sp>
      <p:sp>
        <p:nvSpPr>
          <p:cNvPr id="13" name="Text Placeholder 12">
            <a:extLst>
              <a:ext uri="{FF2B5EF4-FFF2-40B4-BE49-F238E27FC236}">
                <a16:creationId xmlns:a16="http://schemas.microsoft.com/office/drawing/2014/main" id="{603E0BAE-B68A-EC5F-1FBA-5EF0582C5A35}"/>
              </a:ext>
            </a:extLst>
          </p:cNvPr>
          <p:cNvSpPr>
            <a:spLocks noGrp="1"/>
          </p:cNvSpPr>
          <p:nvPr>
            <p:ph type="body" sz="quarter" idx="27"/>
          </p:nvPr>
        </p:nvSpPr>
        <p:spPr>
          <a:xfrm>
            <a:off x="-986693" y="364047"/>
            <a:ext cx="7083011" cy="720752"/>
          </a:xfrm>
        </p:spPr>
        <p:txBody>
          <a:bodyPr lIns="91440" tIns="45720" rIns="91440" bIns="45720" anchor="ctr">
            <a:noAutofit/>
          </a:bodyPr>
          <a:lstStyle/>
          <a:p>
            <a:pPr algn="r"/>
            <a:r>
              <a:rPr lang="en-IE" sz="3000" dirty="0"/>
              <a:t>Sledenje in napovedovanje prihodkov</a:t>
            </a:r>
            <a:endParaRPr lang="en-IE" sz="3000" dirty="0">
              <a:ea typeface="Calibri"/>
              <a:cs typeface="Calibri"/>
            </a:endParaRPr>
          </a:p>
        </p:txBody>
      </p:sp>
      <p:sp>
        <p:nvSpPr>
          <p:cNvPr id="15" name="Text Placeholder 1">
            <a:extLst>
              <a:ext uri="{FF2B5EF4-FFF2-40B4-BE49-F238E27FC236}">
                <a16:creationId xmlns:a16="http://schemas.microsoft.com/office/drawing/2014/main" id="{5363DA2D-CF2C-3301-FA5F-46DCD87A6357}"/>
              </a:ext>
            </a:extLst>
          </p:cNvPr>
          <p:cNvSpPr txBox="1">
            <a:spLocks/>
          </p:cNvSpPr>
          <p:nvPr/>
        </p:nvSpPr>
        <p:spPr>
          <a:xfrm>
            <a:off x="6028957" y="1473232"/>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39</a:t>
            </a:r>
          </a:p>
        </p:txBody>
      </p:sp>
      <p:sp>
        <p:nvSpPr>
          <p:cNvPr id="16" name="Text Placeholder 2">
            <a:extLst>
              <a:ext uri="{FF2B5EF4-FFF2-40B4-BE49-F238E27FC236}">
                <a16:creationId xmlns:a16="http://schemas.microsoft.com/office/drawing/2014/main" id="{F9A67A81-59E3-94E6-1538-FD7541418DA2}"/>
              </a:ext>
            </a:extLst>
          </p:cNvPr>
          <p:cNvSpPr txBox="1">
            <a:spLocks/>
          </p:cNvSpPr>
          <p:nvPr/>
        </p:nvSpPr>
        <p:spPr>
          <a:xfrm>
            <a:off x="6807588" y="1376510"/>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2200" b="1" dirty="0">
                <a:solidFill>
                  <a:srgbClr val="595959"/>
                </a:solidFill>
              </a:rPr>
              <a:t>Nadzor in vrednotenje </a:t>
            </a:r>
            <a:r>
              <a:rPr lang="en-IE" sz="2200" i="1" dirty="0">
                <a:solidFill>
                  <a:srgbClr val="E96751"/>
                </a:solidFill>
              </a:rPr>
              <a:t>proračuna </a:t>
            </a:r>
          </a:p>
          <a:p>
            <a:pPr marL="0" indent="0">
              <a:spcBef>
                <a:spcPts val="0"/>
              </a:spcBef>
              <a:buNone/>
            </a:pPr>
            <a:r>
              <a:rPr lang="en-US" sz="1800" i="1" dirty="0">
                <a:solidFill>
                  <a:srgbClr val="595959"/>
                </a:solidFill>
              </a:rPr>
              <a:t>Sledite in primerjajte izdatke, da ostanejo v okviru proračuna. Ocenite finančno uspešnost s primerjavo načrtovanih in dejanskih rezultatov. </a:t>
            </a:r>
          </a:p>
          <a:p>
            <a:pPr marL="0" indent="0">
              <a:spcBef>
                <a:spcPts val="0"/>
              </a:spcBef>
              <a:buFont typeface="Arial" panose="020B0604020202020204" pitchFamily="34" charset="0"/>
              <a:buNone/>
            </a:pPr>
            <a:endParaRPr lang="en-IE" sz="2200" dirty="0">
              <a:solidFill>
                <a:srgbClr val="595959"/>
              </a:solidFill>
            </a:endParaRPr>
          </a:p>
        </p:txBody>
      </p:sp>
      <p:sp>
        <p:nvSpPr>
          <p:cNvPr id="17" name="Text Placeholder 4">
            <a:extLst>
              <a:ext uri="{FF2B5EF4-FFF2-40B4-BE49-F238E27FC236}">
                <a16:creationId xmlns:a16="http://schemas.microsoft.com/office/drawing/2014/main" id="{8752A5BF-98BB-C389-6DB1-C697E909C2F4}"/>
              </a:ext>
            </a:extLst>
          </p:cNvPr>
          <p:cNvSpPr txBox="1">
            <a:spLocks/>
          </p:cNvSpPr>
          <p:nvPr/>
        </p:nvSpPr>
        <p:spPr>
          <a:xfrm>
            <a:off x="6028958" y="2744075"/>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40</a:t>
            </a:r>
          </a:p>
        </p:txBody>
      </p:sp>
      <p:sp>
        <p:nvSpPr>
          <p:cNvPr id="18" name="Text Placeholder 5">
            <a:extLst>
              <a:ext uri="{FF2B5EF4-FFF2-40B4-BE49-F238E27FC236}">
                <a16:creationId xmlns:a16="http://schemas.microsoft.com/office/drawing/2014/main" id="{0A2EF966-6EF6-D5FD-2D58-99DF4C0A83F8}"/>
              </a:ext>
            </a:extLst>
          </p:cNvPr>
          <p:cNvSpPr txBox="1">
            <a:spLocks/>
          </p:cNvSpPr>
          <p:nvPr/>
        </p:nvSpPr>
        <p:spPr>
          <a:xfrm>
            <a:off x="6807803" y="2856709"/>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Sledenje uspešnosti in </a:t>
            </a:r>
            <a:r>
              <a:rPr lang="en-IE" sz="2200" i="1" dirty="0">
                <a:solidFill>
                  <a:srgbClr val="E96751"/>
                </a:solidFill>
              </a:rPr>
              <a:t>spremljanje</a:t>
            </a:r>
            <a:r>
              <a:rPr lang="en-IE" sz="2200" b="1" dirty="0">
                <a:solidFill>
                  <a:srgbClr val="595959"/>
                </a:solidFill>
              </a:rPr>
              <a:t> denarnega toka</a:t>
            </a:r>
          </a:p>
          <a:p>
            <a:pPr marL="0" indent="0">
              <a:spcBef>
                <a:spcPts val="0"/>
              </a:spcBef>
              <a:buNone/>
            </a:pPr>
            <a:r>
              <a:rPr lang="en-US" sz="1800" i="1" dirty="0">
                <a:solidFill>
                  <a:srgbClr val="595959"/>
                </a:solidFill>
              </a:rPr>
              <a:t>Spremljajte ključne kazalnike in primerjajte dejanske rezultate s proračunom. V realnem času prepoznajte trende, vrzeli ali priložnosti, da boste lahko sprejemali utemeljene odločitve in ohranili finančno stabilnost.</a:t>
            </a:r>
            <a:endParaRPr lang="en-IE" sz="2200" b="1" dirty="0">
              <a:solidFill>
                <a:srgbClr val="595959"/>
              </a:solidFill>
            </a:endParaRPr>
          </a:p>
        </p:txBody>
      </p:sp>
      <p:cxnSp>
        <p:nvCxnSpPr>
          <p:cNvPr id="28" name="Straight Connector 27">
            <a:extLst>
              <a:ext uri="{FF2B5EF4-FFF2-40B4-BE49-F238E27FC236}">
                <a16:creationId xmlns:a16="http://schemas.microsoft.com/office/drawing/2014/main" id="{CAE38CBA-17D7-3EE9-4231-E08C6686BA64}"/>
              </a:ext>
            </a:extLst>
          </p:cNvPr>
          <p:cNvCxnSpPr>
            <a:cxnSpLocks/>
          </p:cNvCxnSpPr>
          <p:nvPr/>
        </p:nvCxnSpPr>
        <p:spPr>
          <a:xfrm flipH="1">
            <a:off x="6089434" y="210528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8CF766-1533-B42C-6D95-7A661381815B}"/>
              </a:ext>
            </a:extLst>
          </p:cNvPr>
          <p:cNvCxnSpPr>
            <a:cxnSpLocks/>
          </p:cNvCxnSpPr>
          <p:nvPr/>
        </p:nvCxnSpPr>
        <p:spPr>
          <a:xfrm flipH="1">
            <a:off x="6099204" y="42414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6F8B1D-FB5D-8C0C-DE12-53294069D385}"/>
              </a:ext>
            </a:extLst>
          </p:cNvPr>
          <p:cNvSpPr txBox="1">
            <a:spLocks/>
          </p:cNvSpPr>
          <p:nvPr/>
        </p:nvSpPr>
        <p:spPr>
          <a:xfrm>
            <a:off x="6031832" y="4422544"/>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41</a:t>
            </a:r>
          </a:p>
        </p:txBody>
      </p:sp>
      <p:sp>
        <p:nvSpPr>
          <p:cNvPr id="3" name="Text Placeholder 2">
            <a:extLst>
              <a:ext uri="{FF2B5EF4-FFF2-40B4-BE49-F238E27FC236}">
                <a16:creationId xmlns:a16="http://schemas.microsoft.com/office/drawing/2014/main" id="{8ADDDDFC-6183-E7A2-EC94-49AA558B8923}"/>
              </a:ext>
            </a:extLst>
          </p:cNvPr>
          <p:cNvSpPr txBox="1">
            <a:spLocks/>
          </p:cNvSpPr>
          <p:nvPr/>
        </p:nvSpPr>
        <p:spPr>
          <a:xfrm>
            <a:off x="6808514" y="4763302"/>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i="1" dirty="0">
                <a:solidFill>
                  <a:srgbClr val="E96751"/>
                </a:solidFill>
              </a:rPr>
              <a:t>Pregled in prilagajanje </a:t>
            </a:r>
            <a:r>
              <a:rPr lang="en-IE" sz="2200" b="1" dirty="0">
                <a:solidFill>
                  <a:srgbClr val="595959"/>
                </a:solidFill>
              </a:rPr>
              <a:t>finančnih izkazov</a:t>
            </a:r>
          </a:p>
          <a:p>
            <a:pPr marL="0" indent="0">
              <a:spcBef>
                <a:spcPts val="0"/>
              </a:spcBef>
              <a:buNone/>
            </a:pPr>
            <a:r>
              <a:rPr lang="en-US" sz="1800" i="1" dirty="0" err="1">
                <a:solidFill>
                  <a:srgbClr val="595959"/>
                </a:solidFill>
              </a:rPr>
              <a:t>Povzemite </a:t>
            </a:r>
            <a:r>
              <a:rPr lang="en-US" sz="1800" i="1" dirty="0">
                <a:solidFill>
                  <a:srgbClr val="595959"/>
                </a:solidFill>
              </a:rPr>
              <a:t>in </a:t>
            </a:r>
            <a:r>
              <a:rPr lang="en-US" sz="1800" i="1" dirty="0" err="1">
                <a:solidFill>
                  <a:srgbClr val="595959"/>
                </a:solidFill>
              </a:rPr>
              <a:t>analizirajte </a:t>
            </a:r>
            <a:r>
              <a:rPr lang="en-US" sz="1800" i="1" dirty="0">
                <a:solidFill>
                  <a:srgbClr val="595959"/>
                </a:solidFill>
              </a:rPr>
              <a:t>dejanske prihodke, odhodke, sredstva in obveznosti vašega podjetja v daljšem časovnem obdobju. Uporabite uradna poročila za oceno dobičkonosnosti, denarnega toka in dolgoročne trajnosti.</a:t>
            </a:r>
            <a:endParaRPr lang="en-IE" sz="1800" i="1" dirty="0">
              <a:solidFill>
                <a:srgbClr val="595959"/>
              </a:solidFill>
            </a:endParaRPr>
          </a:p>
        </p:txBody>
      </p:sp>
    </p:spTree>
    <p:extLst>
      <p:ext uri="{BB962C8B-B14F-4D97-AF65-F5344CB8AC3E}">
        <p14:creationId xmlns:p14="http://schemas.microsoft.com/office/powerpoint/2010/main" val="4247837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a:xfrm>
            <a:off x="700689" y="263372"/>
            <a:ext cx="10614687" cy="803654"/>
          </a:xfrm>
        </p:spPr>
        <p:txBody>
          <a:bodyPr/>
          <a:lstStyle/>
          <a:p>
            <a:r>
              <a:rPr lang="en-US" sz="3200" dirty="0">
                <a:solidFill>
                  <a:srgbClr val="E96751"/>
                </a:solidFill>
              </a:rPr>
              <a:t>Poslovni finančni ciklus</a:t>
            </a:r>
            <a:endParaRPr lang="en-GB" sz="3200" dirty="0">
              <a:solidFill>
                <a:srgbClr val="EC7C69"/>
              </a:solidFill>
            </a:endParaRPr>
          </a:p>
        </p:txBody>
      </p:sp>
      <p:sp>
        <p:nvSpPr>
          <p:cNvPr id="11" name="Freeform: Shape 10">
            <a:extLst>
              <a:ext uri="{FF2B5EF4-FFF2-40B4-BE49-F238E27FC236}">
                <a16:creationId xmlns:a16="http://schemas.microsoft.com/office/drawing/2014/main" id="{F3E658C7-0D90-031D-3C5B-4BAEE4CC67B6}"/>
              </a:ext>
            </a:extLst>
          </p:cNvPr>
          <p:cNvSpPr/>
          <p:nvPr/>
        </p:nvSpPr>
        <p:spPr>
          <a:xfrm>
            <a:off x="749535" y="2517937"/>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770948" y="2517937"/>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375729" y="2519823"/>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8951366" y="2519823"/>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877034"/>
            <a:ext cx="11734800" cy="4913452"/>
            <a:chOff x="0" y="1565257"/>
            <a:chExt cx="11458574" cy="5179705"/>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798381" y="1971933"/>
                <a:ext cx="2651743" cy="1573021"/>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Določitev finančnih ciljev</a:t>
              </a:r>
              <a:endParaRPr lang="en-GB" sz="2400" b="1" dirty="0">
                <a:solidFill>
                  <a:schemeClr val="bg1"/>
                </a:solidFill>
              </a:endParaRP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Proračun </a:t>
              </a:r>
              <a:r>
                <a:rPr lang="en-GB" sz="2200" i="1" dirty="0">
                  <a:solidFill>
                    <a:schemeClr val="bg1"/>
                  </a:solidFill>
                </a:rPr>
                <a:t>(načrtovanje)</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Sledenje uspešnosti</a:t>
              </a:r>
            </a:p>
            <a:p>
              <a:pPr algn="ctr"/>
              <a:r>
                <a:rPr lang="en-GB" sz="2400" i="1" dirty="0">
                  <a:solidFill>
                    <a:schemeClr val="bg1"/>
                  </a:solidFill>
                </a:rPr>
                <a:t>(</a:t>
              </a:r>
              <a:r>
                <a:rPr lang="en-GB" sz="2200" i="1" dirty="0">
                  <a:solidFill>
                    <a:schemeClr val="bg1"/>
                  </a:solidFill>
                </a:rPr>
                <a:t>spremljanje)</a:t>
              </a:r>
            </a:p>
          </p:txBody>
        </p:sp>
        <p:sp>
          <p:nvSpPr>
            <p:cNvPr id="23" name="TextBox 22">
              <a:extLst>
                <a:ext uri="{FF2B5EF4-FFF2-40B4-BE49-F238E27FC236}">
                  <a16:creationId xmlns:a16="http://schemas.microsoft.com/office/drawing/2014/main" id="{733115FA-CBD4-414F-B106-6E5D4B7FC6F2}"/>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Finančni izkazi</a:t>
              </a:r>
            </a:p>
            <a:p>
              <a:pPr algn="ctr"/>
              <a:r>
                <a:rPr lang="en-IE" sz="2200" dirty="0">
                  <a:solidFill>
                    <a:schemeClr val="bg1"/>
                  </a:solidFill>
                </a:rPr>
                <a:t>(Analiza in prilagajanje)</a:t>
              </a:r>
              <a:endParaRPr lang="en-GB" sz="2200" dirty="0">
                <a:solidFill>
                  <a:schemeClr val="bg1"/>
                </a:solidFill>
              </a:endParaRPr>
            </a:p>
          </p:txBody>
        </p:sp>
        <p:sp>
          <p:nvSpPr>
            <p:cNvPr id="25" name="TextBox 24">
              <a:extLst>
                <a:ext uri="{FF2B5EF4-FFF2-40B4-BE49-F238E27FC236}">
                  <a16:creationId xmlns:a16="http://schemas.microsoft.com/office/drawing/2014/main" id="{D4FEDBBB-34AD-3F88-CA48-6CAAD828322A}"/>
                </a:ext>
              </a:extLst>
            </p:cNvPr>
            <p:cNvSpPr txBox="1"/>
            <p:nvPr/>
          </p:nvSpPr>
          <p:spPr>
            <a:xfrm>
              <a:off x="798381" y="3416202"/>
              <a:ext cx="2455622" cy="2692972"/>
            </a:xfrm>
            <a:prstGeom prst="rect">
              <a:avLst/>
            </a:prstGeom>
            <a:noFill/>
          </p:spPr>
          <p:txBody>
            <a:bodyPr wrap="square" lIns="91440" tIns="45720" rIns="91440" bIns="45720" rtlCol="0" anchor="t">
              <a:spAutoFit/>
            </a:bodyPr>
            <a:lstStyle/>
            <a:p>
              <a:pPr algn="ctr"/>
              <a:r>
                <a:rPr lang="en-US" sz="2000" dirty="0">
                  <a:solidFill>
                    <a:schemeClr val="bg1"/>
                  </a:solidFill>
                </a:rPr>
                <a:t>Opredelite, kaj pomeni uspeh: cilji dobička, cene, cilji varčevanja, načrti ponovnih naložb.</a:t>
              </a:r>
              <a:br>
                <a:rPr lang="en-US" sz="2000" dirty="0"/>
              </a:br>
              <a:r>
                <a:rPr lang="en-US" sz="2000" i="1" dirty="0">
                  <a:solidFill>
                    <a:schemeClr val="bg1"/>
                  </a:solidFill>
                </a:rPr>
                <a:t>„Letos želim s svojim glampingom zaslužiti 20.000 evrov dobička.“</a:t>
              </a:r>
              <a:endParaRPr lang="en-GB" sz="2000">
                <a:solidFill>
                  <a:schemeClr val="bg1"/>
                </a:solidFill>
                <a:ea typeface="Calibri"/>
                <a:cs typeface="Calibri"/>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78755" y="3413378"/>
              <a:ext cx="2363301" cy="3331584"/>
            </a:xfrm>
            <a:prstGeom prst="rect">
              <a:avLst/>
            </a:prstGeom>
            <a:noFill/>
          </p:spPr>
          <p:txBody>
            <a:bodyPr wrap="square" lIns="91440" tIns="45720" rIns="91440" bIns="45720" rtlCol="0" anchor="t">
              <a:spAutoFit/>
            </a:bodyPr>
            <a:lstStyle/>
            <a:p>
              <a:pPr algn="ctr"/>
              <a:r>
                <a:rPr lang="en-US" sz="2000" b="1" dirty="0">
                  <a:solidFill>
                    <a:schemeClr val="bg1"/>
                  </a:solidFill>
                </a:rPr>
                <a:t>Pripravite proračun.</a:t>
              </a:r>
              <a:r>
                <a:rPr lang="en-US" sz="2000" dirty="0">
                  <a:solidFill>
                    <a:schemeClr val="bg1"/>
                  </a:solidFill>
                </a:rPr>
                <a:t> </a:t>
              </a:r>
              <a:endParaRPr lang="en-US" sz="2000" dirty="0">
                <a:solidFill>
                  <a:schemeClr val="bg1"/>
                </a:solidFill>
                <a:ea typeface="Calibri"/>
                <a:cs typeface="Calibri"/>
              </a:endParaRPr>
            </a:p>
            <a:p>
              <a:pPr algn="ctr"/>
              <a:r>
                <a:rPr lang="en-US" sz="2000" dirty="0">
                  <a:solidFill>
                    <a:schemeClr val="bg1"/>
                  </a:solidFill>
                </a:rPr>
                <a:t>Ocenite prihodke in odhodke na podlagi vaših ciljev, preteklih podatkov in pričakovanih rezervacij.</a:t>
              </a:r>
              <a:endParaRPr lang="en-US" sz="2000" dirty="0">
                <a:solidFill>
                  <a:schemeClr val="bg1"/>
                </a:solidFill>
                <a:ea typeface="Calibri"/>
                <a:cs typeface="Calibri"/>
              </a:endParaRPr>
            </a:p>
            <a:p>
              <a:pPr algn="ctr"/>
              <a:r>
                <a:rPr lang="en-US" sz="2000" i="1" dirty="0">
                  <a:solidFill>
                    <a:schemeClr val="bg1"/>
                  </a:solidFill>
                </a:rPr>
                <a:t>„Koliko pričakujem, da bom zaslužil/porabil?“</a:t>
              </a:r>
              <a:endParaRPr lang="en-GB" sz="2000" i="1">
                <a:solidFill>
                  <a:schemeClr val="bg1"/>
                </a:solidFill>
                <a:ea typeface="Calibri"/>
                <a:cs typeface="Calibri"/>
              </a:endParaRPr>
            </a:p>
          </p:txBody>
        </p:sp>
        <p:sp>
          <p:nvSpPr>
            <p:cNvPr id="27" name="TextBox 26">
              <a:extLst>
                <a:ext uri="{FF2B5EF4-FFF2-40B4-BE49-F238E27FC236}">
                  <a16:creationId xmlns:a16="http://schemas.microsoft.com/office/drawing/2014/main" id="{790F4287-2BDF-7D34-50DA-C42F32C9AB61}"/>
                </a:ext>
              </a:extLst>
            </p:cNvPr>
            <p:cNvSpPr txBox="1"/>
            <p:nvPr/>
          </p:nvSpPr>
          <p:spPr>
            <a:xfrm>
              <a:off x="6187652" y="3388166"/>
              <a:ext cx="2296526" cy="3017427"/>
            </a:xfrm>
            <a:prstGeom prst="rect">
              <a:avLst/>
            </a:prstGeom>
            <a:noFill/>
          </p:spPr>
          <p:txBody>
            <a:bodyPr wrap="square" lIns="91440" tIns="45720" rIns="91440" bIns="45720" rtlCol="0" anchor="t">
              <a:spAutoFit/>
            </a:bodyPr>
            <a:lstStyle/>
            <a:p>
              <a:pPr algn="ctr"/>
              <a:r>
                <a:rPr lang="en-IE" sz="2000" b="1" dirty="0">
                  <a:solidFill>
                    <a:schemeClr val="bg1"/>
                  </a:solidFill>
                </a:rPr>
                <a:t>Redno spremljajte uspešnost. </a:t>
              </a:r>
              <a:r>
                <a:rPr lang="en-US" sz="2000" dirty="0">
                  <a:solidFill>
                    <a:schemeClr val="bg1"/>
                  </a:solidFill>
                </a:rPr>
                <a:t>Mesečno merite dejanske prihodke in stroške. Primerjajte jih s proračunom.</a:t>
              </a:r>
              <a:r>
                <a:rPr lang="en-IE" sz="2000" dirty="0">
                  <a:solidFill>
                    <a:schemeClr val="bg1"/>
                  </a:solidFill>
                </a:rPr>
                <a:t> </a:t>
              </a:r>
              <a:endParaRPr lang="en-IE" sz="2000" dirty="0">
                <a:solidFill>
                  <a:schemeClr val="bg1"/>
                </a:solidFill>
                <a:ea typeface="Calibri"/>
                <a:cs typeface="Calibri"/>
              </a:endParaRPr>
            </a:p>
            <a:p>
              <a:pPr algn="ctr"/>
              <a:r>
                <a:rPr lang="en-US" sz="2000" i="1" dirty="0">
                  <a:solidFill>
                    <a:schemeClr val="bg1"/>
                  </a:solidFill>
                </a:rPr>
                <a:t>„Ali sem na dobri poti, da izpolnim svoj načrt?“</a:t>
              </a:r>
              <a:endParaRPr lang="en-GB" sz="2000" i="1">
                <a:solidFill>
                  <a:schemeClr val="bg1"/>
                </a:solidFill>
                <a:ea typeface="Calibri"/>
                <a:cs typeface="Calibri"/>
              </a:endParaRPr>
            </a:p>
          </p:txBody>
        </p:sp>
      </p:grpSp>
      <p:sp>
        <p:nvSpPr>
          <p:cNvPr id="3" name="TextBox 2">
            <a:extLst>
              <a:ext uri="{FF2B5EF4-FFF2-40B4-BE49-F238E27FC236}">
                <a16:creationId xmlns:a16="http://schemas.microsoft.com/office/drawing/2014/main" id="{752D61F1-D572-AF5C-7F5E-A43A29686AC0}"/>
              </a:ext>
            </a:extLst>
          </p:cNvPr>
          <p:cNvSpPr txBox="1"/>
          <p:nvPr/>
        </p:nvSpPr>
        <p:spPr>
          <a:xfrm>
            <a:off x="8869247" y="2629276"/>
            <a:ext cx="2772759" cy="2862322"/>
          </a:xfrm>
          <a:prstGeom prst="rect">
            <a:avLst/>
          </a:prstGeom>
          <a:noFill/>
        </p:spPr>
        <p:txBody>
          <a:bodyPr wrap="square" lIns="91440" tIns="45720" rIns="91440" bIns="45720" rtlCol="0" anchor="t">
            <a:spAutoFit/>
          </a:bodyPr>
          <a:lstStyle/>
          <a:p>
            <a:pPr algn="ctr"/>
            <a:r>
              <a:rPr lang="en-US" sz="2000" dirty="0">
                <a:solidFill>
                  <a:schemeClr val="bg1"/>
                </a:solidFill>
              </a:rPr>
              <a:t>Uporabite svoje finančne izkaze, da ocenite dejansko finančno stanje svojega podjetja in se ustrezno prilagodite. </a:t>
            </a:r>
            <a:endParaRPr lang="en-US" sz="2000" dirty="0">
              <a:solidFill>
                <a:schemeClr val="bg1"/>
              </a:solidFill>
              <a:ea typeface="Calibri"/>
              <a:cs typeface="Calibri"/>
            </a:endParaRPr>
          </a:p>
          <a:p>
            <a:pPr algn="ctr"/>
            <a:r>
              <a:rPr lang="en-IE" sz="2000" i="1" dirty="0">
                <a:solidFill>
                  <a:schemeClr val="bg1"/>
                </a:solidFill>
              </a:rPr>
              <a:t>„Kaj se je dejansko zgodilo v finančnem smislu in kako lahko izboljšam?“</a:t>
            </a:r>
            <a:endParaRPr lang="en-GB" sz="2000" i="1">
              <a:solidFill>
                <a:schemeClr val="bg1"/>
              </a:solidFill>
              <a:ea typeface="Calibri"/>
              <a:cs typeface="Calibri"/>
            </a:endParaRPr>
          </a:p>
        </p:txBody>
      </p:sp>
      <p:sp>
        <p:nvSpPr>
          <p:cNvPr id="6" name="TextBox 5">
            <a:extLst>
              <a:ext uri="{FF2B5EF4-FFF2-40B4-BE49-F238E27FC236}">
                <a16:creationId xmlns:a16="http://schemas.microsoft.com/office/drawing/2014/main" id="{387F093D-9D0E-3DD4-A92B-F16C33E33B96}"/>
              </a:ext>
            </a:extLst>
          </p:cNvPr>
          <p:cNvSpPr txBox="1"/>
          <p:nvPr/>
        </p:nvSpPr>
        <p:spPr>
          <a:xfrm>
            <a:off x="232506" y="6276597"/>
            <a:ext cx="11733202" cy="369332"/>
          </a:xfrm>
          <a:prstGeom prst="rect">
            <a:avLst/>
          </a:prstGeom>
          <a:noFill/>
        </p:spPr>
        <p:txBody>
          <a:bodyPr wrap="square">
            <a:spAutoFit/>
          </a:bodyPr>
          <a:lstStyle/>
          <a:p>
            <a:r>
              <a:rPr lang="en-US" sz="1800" b="1" dirty="0">
                <a:solidFill>
                  <a:srgbClr val="E96751"/>
                </a:solidFill>
              </a:rPr>
              <a:t>Opomba: </a:t>
            </a:r>
            <a:r>
              <a:rPr lang="en-US" sz="1800" b="1" dirty="0">
                <a:solidFill>
                  <a:srgbClr val="595959"/>
                </a:solidFill>
              </a:rPr>
              <a:t>Poglavje 3: </a:t>
            </a:r>
            <a:r>
              <a:rPr lang="en-US" sz="1800" b="0" dirty="0">
                <a:solidFill>
                  <a:srgbClr val="595959"/>
                </a:solidFill>
              </a:rPr>
              <a:t>Razumevanje vaših stroškov, KPI in profitne marže ter </a:t>
            </a:r>
            <a:r>
              <a:rPr lang="en-US" sz="1800" b="1" dirty="0">
                <a:solidFill>
                  <a:srgbClr val="595959"/>
                </a:solidFill>
              </a:rPr>
              <a:t>poglavje 6: </a:t>
            </a:r>
            <a:r>
              <a:rPr lang="en-US" sz="1800" dirty="0">
                <a:solidFill>
                  <a:srgbClr val="595959"/>
                </a:solidFill>
              </a:rPr>
              <a:t>Strategije oblikovanja cen in izračun.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3482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E1794-C14D-C356-6F41-33AF33B08412}"/>
              </a:ext>
            </a:extLst>
          </p:cNvPr>
          <p:cNvSpPr>
            <a:spLocks noGrp="1"/>
          </p:cNvSpPr>
          <p:nvPr>
            <p:ph type="body" sz="quarter" idx="16"/>
          </p:nvPr>
        </p:nvSpPr>
        <p:spPr>
          <a:xfrm>
            <a:off x="4090398" y="333083"/>
            <a:ext cx="8029553" cy="784116"/>
          </a:xfrm>
        </p:spPr>
        <p:txBody>
          <a:bodyPr lIns="91440" tIns="45720" rIns="91440" bIns="45720" anchor="t">
            <a:noAutofit/>
          </a:bodyPr>
          <a:lstStyle/>
          <a:p>
            <a:r>
              <a:rPr lang="en-IE" sz="2800" dirty="0"/>
              <a:t>Sledenje finančnemu načrtovanju in napovedovanje</a:t>
            </a:r>
            <a:endParaRPr lang="en-IE" sz="2800">
              <a:ea typeface="Calibri"/>
              <a:cs typeface="Calibri"/>
            </a:endParaRPr>
          </a:p>
        </p:txBody>
      </p:sp>
      <p:sp>
        <p:nvSpPr>
          <p:cNvPr id="3" name="Text Placeholder 2">
            <a:extLst>
              <a:ext uri="{FF2B5EF4-FFF2-40B4-BE49-F238E27FC236}">
                <a16:creationId xmlns:a16="http://schemas.microsoft.com/office/drawing/2014/main" id="{A6D0A2F7-F595-49B0-B052-7DEB07E99B88}"/>
              </a:ext>
            </a:extLst>
          </p:cNvPr>
          <p:cNvSpPr>
            <a:spLocks noGrp="1"/>
          </p:cNvSpPr>
          <p:nvPr>
            <p:ph type="body" sz="quarter" idx="21"/>
          </p:nvPr>
        </p:nvSpPr>
        <p:spPr>
          <a:xfrm>
            <a:off x="4352656" y="2326153"/>
            <a:ext cx="7221426" cy="4530541"/>
          </a:xfrm>
        </p:spPr>
        <p:txBody>
          <a:bodyPr lIns="91440" tIns="45720" rIns="91440" bIns="45720" anchor="t"/>
          <a:lstStyle/>
          <a:p>
            <a:pPr>
              <a:spcAft>
                <a:spcPts val="600"/>
              </a:spcAft>
            </a:pPr>
            <a:r>
              <a:rPr lang="en-IE" sz="2000" dirty="0"/>
              <a:t>Sedaj, ko razumete oblikovanje cen, napovedovanje in spremljanje uspešnosti, je čas, da vse to združite v </a:t>
            </a:r>
            <a:r>
              <a:rPr lang="en-IE" sz="2000" b="1" dirty="0"/>
              <a:t>finančno strategijo</a:t>
            </a:r>
            <a:r>
              <a:rPr lang="en-IE" sz="2000" dirty="0"/>
              <a:t>. </a:t>
            </a:r>
            <a:endParaRPr lang="en-IE" sz="2000" dirty="0">
              <a:ea typeface="Calibri"/>
              <a:cs typeface="Calibri"/>
            </a:endParaRPr>
          </a:p>
          <a:p>
            <a:pPr>
              <a:spcAft>
                <a:spcPts val="600"/>
              </a:spcAft>
            </a:pPr>
            <a:r>
              <a:rPr lang="en-IE" sz="2000" dirty="0"/>
              <a:t>Razumite to kot svoj </a:t>
            </a:r>
            <a:r>
              <a:rPr lang="en-IE" sz="2000" b="1" dirty="0"/>
              <a:t>glavni načrt </a:t>
            </a:r>
            <a:r>
              <a:rPr lang="en-IE" sz="2000" dirty="0"/>
              <a:t>za doseganje dolgoročnega finančnega uspeha vašega podjetja. </a:t>
            </a:r>
            <a:endParaRPr lang="en-IE" sz="2000" dirty="0">
              <a:ea typeface="Calibri"/>
              <a:cs typeface="Calibri"/>
            </a:endParaRPr>
          </a:p>
          <a:p>
            <a:pPr>
              <a:spcAft>
                <a:spcPts val="600"/>
              </a:spcAft>
            </a:pPr>
            <a:r>
              <a:rPr lang="en-IE" sz="2000" b="1" dirty="0"/>
              <a:t>Namen </a:t>
            </a:r>
            <a:r>
              <a:rPr lang="en-IE" sz="2000" dirty="0"/>
              <a:t>finančne strategije je določiti cilje (ciljne dobičke, načrte rasti), načrtovati, kako jih doseči, in opredeliti, kaj storiti, če stvari ne potekajo točno po načrtih. </a:t>
            </a:r>
            <a:endParaRPr lang="en-IE" sz="2000" dirty="0">
              <a:ea typeface="Calibri"/>
              <a:cs typeface="Calibri"/>
            </a:endParaRPr>
          </a:p>
          <a:p>
            <a:pPr>
              <a:spcAft>
                <a:spcPts val="600"/>
              </a:spcAft>
            </a:pPr>
            <a:r>
              <a:rPr lang="en-IE" sz="2000" dirty="0"/>
              <a:t>V tem kontekstu je to del, v katerem se kot novi lastnik umaknete in se vprašate: </a:t>
            </a:r>
            <a:r>
              <a:rPr lang="en-IE" sz="2000" i="1" dirty="0">
                <a:solidFill>
                  <a:srgbClr val="E96751"/>
                </a:solidFill>
              </a:rPr>
              <a:t>»Kako bodo vsi ti številki skupaj prispevali k temu, da bo moje podjetje uspešno in trajnostno?« </a:t>
            </a:r>
            <a:r>
              <a:rPr lang="en-IE" sz="2000" dirty="0"/>
              <a:t>Cilj je zagotoviti</a:t>
            </a:r>
            <a:r>
              <a:rPr lang="en-US" sz="2000" dirty="0"/>
              <a:t>,</a:t>
            </a:r>
            <a:r>
              <a:rPr lang="en-IE" sz="2000" dirty="0"/>
              <a:t> da imate jasen načrt</a:t>
            </a:r>
            <a:r>
              <a:rPr lang="en-US" sz="2000" dirty="0"/>
              <a:t>, od pokrivanja osnovnih stroškov do ustvarjanja dobička in </a:t>
            </a:r>
            <a:r>
              <a:rPr lang="en-IE" sz="2000" dirty="0"/>
              <a:t>končno širitve ali izboljšanja poslovanja. </a:t>
            </a:r>
            <a:endParaRPr lang="en-IE" sz="2000" dirty="0">
              <a:ea typeface="Calibri"/>
              <a:cs typeface="Calibri"/>
            </a:endParaRPr>
          </a:p>
        </p:txBody>
      </p:sp>
      <p:sp>
        <p:nvSpPr>
          <p:cNvPr id="4" name="Text Placeholder 3">
            <a:extLst>
              <a:ext uri="{FF2B5EF4-FFF2-40B4-BE49-F238E27FC236}">
                <a16:creationId xmlns:a16="http://schemas.microsoft.com/office/drawing/2014/main" id="{03191FAB-53E9-1304-BFDE-77450CE8DFB3}"/>
              </a:ext>
            </a:extLst>
          </p:cNvPr>
          <p:cNvSpPr>
            <a:spLocks noGrp="1"/>
          </p:cNvSpPr>
          <p:nvPr>
            <p:ph type="body" sz="quarter" idx="23"/>
          </p:nvPr>
        </p:nvSpPr>
        <p:spPr>
          <a:xfrm>
            <a:off x="4354169" y="1112191"/>
            <a:ext cx="7221426" cy="803654"/>
          </a:xfrm>
        </p:spPr>
        <p:txBody>
          <a:bodyPr/>
          <a:lstStyle/>
          <a:p>
            <a:r>
              <a:rPr lang="en-IE" sz="2200" b="0" i="1" dirty="0">
                <a:solidFill>
                  <a:srgbClr val="E96751"/>
                </a:solidFill>
              </a:rPr>
              <a:t>Kako bo izgledal moj finančni načrt, ki bo mojemu podjetju pomagal doseči prag rentabilnosti, dobičkonosnost in prihodnjo rast?</a:t>
            </a:r>
            <a:endParaRPr lang="en-IE" sz="2200" b="0" dirty="0">
              <a:solidFill>
                <a:srgbClr val="E96751"/>
              </a:solidFill>
            </a:endParaRPr>
          </a:p>
          <a:p>
            <a:endParaRPr lang="en-IE" dirty="0"/>
          </a:p>
        </p:txBody>
      </p:sp>
      <p:sp>
        <p:nvSpPr>
          <p:cNvPr id="5" name="Text Placeholder 4">
            <a:extLst>
              <a:ext uri="{FF2B5EF4-FFF2-40B4-BE49-F238E27FC236}">
                <a16:creationId xmlns:a16="http://schemas.microsoft.com/office/drawing/2014/main" id="{40C2DF76-87B4-46CA-C9AB-70B6309870D9}"/>
              </a:ext>
            </a:extLst>
          </p:cNvPr>
          <p:cNvSpPr>
            <a:spLocks noGrp="1"/>
          </p:cNvSpPr>
          <p:nvPr>
            <p:ph type="body" sz="quarter" idx="18"/>
          </p:nvPr>
        </p:nvSpPr>
        <p:spPr/>
        <p:txBody>
          <a:bodyPr/>
          <a:lstStyle/>
          <a:p>
            <a:r>
              <a:rPr lang="en-IE" sz="3000" b="0" dirty="0"/>
              <a:t>Uvod</a:t>
            </a:r>
          </a:p>
        </p:txBody>
      </p:sp>
      <p:sp>
        <p:nvSpPr>
          <p:cNvPr id="6" name="Text Placeholder 5">
            <a:extLst>
              <a:ext uri="{FF2B5EF4-FFF2-40B4-BE49-F238E27FC236}">
                <a16:creationId xmlns:a16="http://schemas.microsoft.com/office/drawing/2014/main" id="{00573441-CC86-3A00-5086-A1FE3FB3A825}"/>
              </a:ext>
            </a:extLst>
          </p:cNvPr>
          <p:cNvSpPr>
            <a:spLocks noGrp="1"/>
          </p:cNvSpPr>
          <p:nvPr>
            <p:ph type="body" sz="quarter" idx="19"/>
          </p:nvPr>
        </p:nvSpPr>
        <p:spPr>
          <a:xfrm>
            <a:off x="330721" y="585664"/>
            <a:ext cx="3277843" cy="385564"/>
          </a:xfrm>
        </p:spPr>
        <p:txBody>
          <a:bodyPr/>
          <a:lstStyle/>
          <a:p>
            <a:r>
              <a:rPr lang="en-IE" dirty="0"/>
              <a:t>Finančno načrtovanje</a:t>
            </a:r>
          </a:p>
        </p:txBody>
      </p:sp>
    </p:spTree>
    <p:extLst>
      <p:ext uri="{BB962C8B-B14F-4D97-AF65-F5344CB8AC3E}">
        <p14:creationId xmlns:p14="http://schemas.microsoft.com/office/powerpoint/2010/main" val="1265783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B38F-AD13-3EF8-D353-1F9E717D08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91FAFA-AB75-3E61-57F9-2B074E53370E}"/>
              </a:ext>
            </a:extLst>
          </p:cNvPr>
          <p:cNvSpPr>
            <a:spLocks noGrp="1"/>
          </p:cNvSpPr>
          <p:nvPr>
            <p:ph type="body" sz="quarter" idx="16"/>
          </p:nvPr>
        </p:nvSpPr>
        <p:spPr>
          <a:xfrm>
            <a:off x="4354167" y="469852"/>
            <a:ext cx="7843938" cy="803654"/>
          </a:xfrm>
        </p:spPr>
        <p:txBody>
          <a:bodyPr lIns="91440" tIns="45720" rIns="91440" bIns="45720" anchor="t">
            <a:noAutofit/>
          </a:bodyPr>
          <a:lstStyle/>
          <a:p>
            <a:r>
              <a:rPr lang="en-IE" sz="2800" dirty="0"/>
              <a:t>Sledenje finančnemu načrtovanju in napovedovanje</a:t>
            </a:r>
            <a:endParaRPr lang="en-IE" sz="2800" dirty="0">
              <a:ea typeface="Calibri"/>
              <a:cs typeface="Calibri"/>
            </a:endParaRPr>
          </a:p>
        </p:txBody>
      </p:sp>
      <p:sp>
        <p:nvSpPr>
          <p:cNvPr id="3" name="Text Placeholder 2">
            <a:extLst>
              <a:ext uri="{FF2B5EF4-FFF2-40B4-BE49-F238E27FC236}">
                <a16:creationId xmlns:a16="http://schemas.microsoft.com/office/drawing/2014/main" id="{99E4C3DA-3F81-D8CE-40E1-F4361A101340}"/>
              </a:ext>
            </a:extLst>
          </p:cNvPr>
          <p:cNvSpPr>
            <a:spLocks noGrp="1"/>
          </p:cNvSpPr>
          <p:nvPr>
            <p:ph type="body" sz="quarter" idx="21"/>
          </p:nvPr>
        </p:nvSpPr>
        <p:spPr>
          <a:xfrm>
            <a:off x="4352656" y="1279136"/>
            <a:ext cx="7221426" cy="4530541"/>
          </a:xfrm>
        </p:spPr>
        <p:txBody>
          <a:bodyPr lIns="91440" tIns="45720" rIns="91440" bIns="45720" anchor="t"/>
          <a:lstStyle/>
          <a:p>
            <a:pPr>
              <a:spcAft>
                <a:spcPts val="600"/>
              </a:spcAft>
            </a:pPr>
            <a:r>
              <a:rPr lang="en-IE" sz="2000" dirty="0"/>
              <a:t>Trdna finančna strategija vključuje </a:t>
            </a:r>
            <a:r>
              <a:rPr lang="en-IE" sz="2000" b="1" dirty="0"/>
              <a:t>poznavanje vaše točke preloma, načrtovanje proračuna za vse vaše izdatke in načrtovanje naložb ali posojil</a:t>
            </a:r>
            <a:r>
              <a:rPr lang="en-IE" sz="2000" dirty="0"/>
              <a:t>. </a:t>
            </a:r>
            <a:endParaRPr lang="en-IE" sz="2000" dirty="0">
              <a:ea typeface="Calibri"/>
              <a:cs typeface="Calibri"/>
            </a:endParaRPr>
          </a:p>
          <a:p>
            <a:pPr>
              <a:spcAft>
                <a:spcPts val="600"/>
              </a:spcAft>
            </a:pPr>
            <a:r>
              <a:rPr lang="en-IE" sz="2000" b="1" dirty="0"/>
              <a:t>Deluje kot preverjanje realnosti: </a:t>
            </a:r>
            <a:r>
              <a:rPr lang="en-IE" sz="2000" dirty="0"/>
              <a:t>če vaša strategija kaže, da s trenutnimi predpostavkami ne boste dosegli dobička, se lahko prilagodite, </a:t>
            </a:r>
            <a:r>
              <a:rPr lang="en-IE" sz="2000" i="1" dirty="0"/>
              <a:t>preden </a:t>
            </a:r>
            <a:r>
              <a:rPr lang="en-IE" sz="2000" dirty="0"/>
              <a:t>se znajdete v težavah. V bistvu je to točka, kjer vsi prejšnji deli vplivajo na vaš celoten načrt.</a:t>
            </a:r>
            <a:endParaRPr lang="en-IE" sz="2000" dirty="0">
              <a:ea typeface="Calibri"/>
              <a:cs typeface="Calibri"/>
            </a:endParaRPr>
          </a:p>
          <a:p>
            <a:pPr>
              <a:spcAft>
                <a:spcPts val="600"/>
              </a:spcAft>
            </a:pPr>
            <a:r>
              <a:rPr lang="en-IE" sz="2000" dirty="0"/>
              <a:t>V </a:t>
            </a:r>
            <a:r>
              <a:rPr lang="en-IE" sz="2000" b="1" dirty="0"/>
              <a:t>prejšnjih poglavjih </a:t>
            </a:r>
            <a:r>
              <a:rPr lang="en-IE" sz="2000" dirty="0"/>
              <a:t>ste izračunali vse svoje stroške, napovedali prihodke, neto prihodke, cene z izbrano cenovno strategijo, obravnavali sezonskost, določili realističen dobiček in uporabili svojo profitno maržo. </a:t>
            </a:r>
            <a:endParaRPr lang="en-IE" sz="2000" dirty="0">
              <a:ea typeface="Calibri"/>
              <a:cs typeface="Calibri"/>
            </a:endParaRPr>
          </a:p>
          <a:p>
            <a:pPr>
              <a:spcAft>
                <a:spcPts val="600"/>
              </a:spcAft>
            </a:pPr>
            <a:r>
              <a:rPr lang="en-IE" sz="2000" dirty="0"/>
              <a:t>Zdaj bomo </a:t>
            </a:r>
            <a:r>
              <a:rPr lang="en-IE" sz="2000" b="1" dirty="0"/>
              <a:t>vse vaše izračune uporabili </a:t>
            </a:r>
            <a:r>
              <a:rPr lang="en-IE" sz="2000" dirty="0"/>
              <a:t>za vaše finančno upravljanje, vključno z načinom upravljanja proračuna, spremljanjem uspešnosti, </a:t>
            </a:r>
            <a:r>
              <a:rPr lang="en-US" sz="2000" dirty="0"/>
              <a:t>pregledovanjem finančnih izkazov, prilagajanjem vaših načrtov in strategij za odzivanje na morebitne izzive ali priložnosti ter ponavljanjem in izboljševanjem</a:t>
            </a:r>
            <a:r>
              <a:rPr lang="en-IE" sz="2000" dirty="0"/>
              <a:t>.</a:t>
            </a:r>
            <a:endParaRPr lang="en-IE" sz="2000" dirty="0">
              <a:ea typeface="Calibri"/>
              <a:cs typeface="Calibri"/>
            </a:endParaRPr>
          </a:p>
          <a:p>
            <a:pPr>
              <a:spcAft>
                <a:spcPts val="600"/>
              </a:spcAft>
            </a:pPr>
            <a:endParaRPr lang="en-IE" sz="2000" dirty="0">
              <a:ea typeface="Calibri"/>
              <a:cs typeface="Calibri"/>
            </a:endParaRPr>
          </a:p>
        </p:txBody>
      </p:sp>
      <p:sp>
        <p:nvSpPr>
          <p:cNvPr id="7" name="Text Placeholder 5">
            <a:extLst>
              <a:ext uri="{FF2B5EF4-FFF2-40B4-BE49-F238E27FC236}">
                <a16:creationId xmlns:a16="http://schemas.microsoft.com/office/drawing/2014/main" id="{66369277-5CCD-A9B4-570B-69622A9B2280}"/>
              </a:ext>
            </a:extLst>
          </p:cNvPr>
          <p:cNvSpPr txBox="1">
            <a:spLocks/>
          </p:cNvSpPr>
          <p:nvPr/>
        </p:nvSpPr>
        <p:spPr>
          <a:xfrm>
            <a:off x="389336" y="683356"/>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Finančno načrtovanje</a:t>
            </a:r>
            <a:endParaRPr lang="en-IE" dirty="0"/>
          </a:p>
        </p:txBody>
      </p:sp>
      <p:sp>
        <p:nvSpPr>
          <p:cNvPr id="8" name="Text Placeholder 4">
            <a:extLst>
              <a:ext uri="{FF2B5EF4-FFF2-40B4-BE49-F238E27FC236}">
                <a16:creationId xmlns:a16="http://schemas.microsoft.com/office/drawing/2014/main" id="{A033CD21-E9BF-37BB-DA97-CECD724BB55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Uvod</a:t>
            </a:r>
            <a:endParaRPr lang="en-IE" sz="3000" b="0" dirty="0"/>
          </a:p>
        </p:txBody>
      </p:sp>
    </p:spTree>
    <p:extLst>
      <p:ext uri="{BB962C8B-B14F-4D97-AF65-F5344CB8AC3E}">
        <p14:creationId xmlns:p14="http://schemas.microsoft.com/office/powerpoint/2010/main" val="81141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600" dirty="0"/>
              <a:t>Povečanje prihodkov z dodatki in finančnim nadzorom</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8 </a:t>
            </a:r>
            <a:r>
              <a:rPr lang="en-IE" sz="5000" dirty="0"/>
              <a:t>(4.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523220"/>
          </a:xfrm>
          <a:prstGeom prst="rect">
            <a:avLst/>
          </a:prstGeom>
          <a:noFill/>
        </p:spPr>
        <p:txBody>
          <a:bodyPr wrap="square" rtlCol="0">
            <a:spAutoFit/>
          </a:bodyPr>
          <a:lstStyle/>
          <a:p>
            <a:r>
              <a:rPr lang="en-US" sz="1400" dirty="0">
                <a:solidFill>
                  <a:schemeClr val="bg1"/>
                </a:solidFill>
              </a:rPr>
              <a:t>The Hidden Haven, Cork, Irska</a:t>
            </a:r>
            <a:endParaRPr lang="en-IE" sz="1400" dirty="0">
              <a:solidFill>
                <a:schemeClr val="bg1"/>
              </a:solidFill>
            </a:endParaRPr>
          </a:p>
        </p:txBody>
      </p:sp>
      <p:pic>
        <p:nvPicPr>
          <p:cNvPr id="10" name="Picture Placeholder 9" descr="A black house in a grassy area&#10;&#10;AI-generated content may be incorrect.">
            <a:extLst>
              <a:ext uri="{FF2B5EF4-FFF2-40B4-BE49-F238E27FC236}">
                <a16:creationId xmlns:a16="http://schemas.microsoft.com/office/drawing/2014/main" id="{DE7B66EE-0E31-5784-16C9-E34A9E929756}"/>
              </a:ext>
            </a:extLst>
          </p:cNvPr>
          <p:cNvPicPr>
            <a:picLocks noGrp="1" noChangeAspect="1"/>
          </p:cNvPicPr>
          <p:nvPr>
            <p:ph type="pic" sz="quarter" idx="19"/>
          </p:nvPr>
        </p:nvPicPr>
        <p:blipFill>
          <a:blip r:embed="rId2"/>
          <a:srcRect l="9448" r="944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1538D2-2576-F604-C85F-BE97A7425657}"/>
              </a:ext>
            </a:extLst>
          </p:cNvPr>
          <p:cNvSpPr>
            <a:spLocks noGrp="1"/>
          </p:cNvSpPr>
          <p:nvPr>
            <p:ph type="body" sz="quarter" idx="16"/>
          </p:nvPr>
        </p:nvSpPr>
        <p:spPr>
          <a:xfrm>
            <a:off x="352930" y="2379643"/>
            <a:ext cx="5133469" cy="3066422"/>
          </a:xfrm>
        </p:spPr>
        <p:txBody>
          <a:bodyPr>
            <a:normAutofit fontScale="55000" lnSpcReduction="20000"/>
          </a:bodyPr>
          <a:lstStyle/>
          <a:p>
            <a:pPr algn="ctr">
              <a:lnSpc>
                <a:spcPct val="120000"/>
              </a:lnSpc>
              <a:spcAft>
                <a:spcPts val="600"/>
              </a:spcAft>
            </a:pPr>
            <a:r>
              <a:rPr lang="en-US" b="1" i="1" dirty="0"/>
              <a:t>Ali se držim svojega proračuna in kakšne prilagoditve moram narediti?</a:t>
            </a:r>
          </a:p>
          <a:p>
            <a:pPr algn="ctr">
              <a:lnSpc>
                <a:spcPct val="120000"/>
              </a:lnSpc>
              <a:spcAft>
                <a:spcPts val="600"/>
              </a:spcAft>
            </a:pPr>
            <a:r>
              <a:rPr lang="en-US" b="1" dirty="0"/>
              <a:t>Cilj: </a:t>
            </a:r>
            <a:r>
              <a:rPr lang="en-IE" dirty="0"/>
              <a:t>Sledite in primerjajte izdatke, da ostanejo v okviru proračuna. </a:t>
            </a:r>
            <a:r>
              <a:rPr lang="en-US" b="1" dirty="0"/>
              <a:t>Ocenite finančno uspešnost </a:t>
            </a:r>
            <a:r>
              <a:rPr lang="en-US" dirty="0"/>
              <a:t>s primerjavo načrtovanih in dejanskih rezultatov.</a:t>
            </a:r>
            <a:endParaRPr lang="en-IE" dirty="0"/>
          </a:p>
          <a:p>
            <a:pPr>
              <a:lnSpc>
                <a:spcPct val="120000"/>
              </a:lnSpc>
            </a:pPr>
            <a:endParaRPr lang="en-IE" dirty="0"/>
          </a:p>
        </p:txBody>
      </p:sp>
      <p:sp>
        <p:nvSpPr>
          <p:cNvPr id="8" name="Text Placeholder 7">
            <a:extLst>
              <a:ext uri="{FF2B5EF4-FFF2-40B4-BE49-F238E27FC236}">
                <a16:creationId xmlns:a16="http://schemas.microsoft.com/office/drawing/2014/main" id="{19DC4087-5BF0-C86A-27E6-98297CE1ABE1}"/>
              </a:ext>
            </a:extLst>
          </p:cNvPr>
          <p:cNvSpPr>
            <a:spLocks noGrp="1"/>
          </p:cNvSpPr>
          <p:nvPr>
            <p:ph type="body" sz="quarter" idx="17"/>
          </p:nvPr>
        </p:nvSpPr>
        <p:spPr>
          <a:xfrm>
            <a:off x="352931" y="717378"/>
            <a:ext cx="5590669" cy="582221"/>
          </a:xfrm>
        </p:spPr>
        <p:txBody>
          <a:bodyPr lIns="91440" tIns="45720" rIns="91440" bIns="45720" anchor="t">
            <a:noAutofit/>
          </a:bodyPr>
          <a:lstStyle/>
          <a:p>
            <a:r>
              <a:rPr lang="en-IE" sz="5000" dirty="0"/>
              <a:t>Nadzor proračuna </a:t>
            </a:r>
            <a:r>
              <a:rPr lang="en-IE" sz="2800" i="1" dirty="0"/>
              <a:t>(ocenjevanje in načrtovanje) </a:t>
            </a:r>
            <a:endParaRPr lang="en-IE" sz="2800" i="1" dirty="0">
              <a:ea typeface="Calibri"/>
              <a:cs typeface="Calibri"/>
            </a:endParaRPr>
          </a:p>
        </p:txBody>
      </p:sp>
      <p:pic>
        <p:nvPicPr>
          <p:cNvPr id="12" name="Picture Placeholder 11" descr="A close-up of people holding papers&#10;&#10;AI-generated content may be incorrect.">
            <a:extLst>
              <a:ext uri="{FF2B5EF4-FFF2-40B4-BE49-F238E27FC236}">
                <a16:creationId xmlns:a16="http://schemas.microsoft.com/office/drawing/2014/main" id="{FF274600-133F-677B-55DC-B2EC036DCCF0}"/>
              </a:ext>
            </a:extLst>
          </p:cNvPr>
          <p:cNvPicPr>
            <a:picLocks noGrp="1" noChangeAspect="1"/>
          </p:cNvPicPr>
          <p:nvPr>
            <p:ph type="pic" sz="quarter" idx="19"/>
          </p:nvPr>
        </p:nvPicPr>
        <p:blipFill>
          <a:blip r:embed="rId2"/>
          <a:srcRect l="2014" r="2014"/>
          <a:stretch>
            <a:fillRect/>
          </a:stretch>
        </p:blipFill>
        <p:spPr/>
      </p:pic>
      <p:grpSp>
        <p:nvGrpSpPr>
          <p:cNvPr id="13" name="Group 12">
            <a:extLst>
              <a:ext uri="{FF2B5EF4-FFF2-40B4-BE49-F238E27FC236}">
                <a16:creationId xmlns:a16="http://schemas.microsoft.com/office/drawing/2014/main" id="{CCA271C4-1745-D702-06F0-D0909044AEF1}"/>
              </a:ext>
            </a:extLst>
          </p:cNvPr>
          <p:cNvGrpSpPr/>
          <p:nvPr/>
        </p:nvGrpSpPr>
        <p:grpSpPr>
          <a:xfrm>
            <a:off x="10920313" y="97029"/>
            <a:ext cx="1081945" cy="1011723"/>
            <a:chOff x="1016000" y="1137920"/>
            <a:chExt cx="1016000" cy="1016000"/>
          </a:xfrm>
        </p:grpSpPr>
        <p:sp>
          <p:nvSpPr>
            <p:cNvPr id="14" name="Oval 13">
              <a:extLst>
                <a:ext uri="{FF2B5EF4-FFF2-40B4-BE49-F238E27FC236}">
                  <a16:creationId xmlns:a16="http://schemas.microsoft.com/office/drawing/2014/main" id="{7C5ABB32-E3F4-8B45-F0A7-23E7A32234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9C7AAE5-2A5E-51E7-A4F7-A764F0DE261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39</a:t>
              </a:r>
            </a:p>
          </p:txBody>
        </p:sp>
      </p:grpSp>
    </p:spTree>
    <p:extLst>
      <p:ext uri="{BB962C8B-B14F-4D97-AF65-F5344CB8AC3E}">
        <p14:creationId xmlns:p14="http://schemas.microsoft.com/office/powerpoint/2010/main" val="1472270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1655-EBA2-D3D6-3A90-30AC4AE5E2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E3A2B7-06B5-6054-B06E-B1217A9FED27}"/>
              </a:ext>
            </a:extLst>
          </p:cNvPr>
          <p:cNvSpPr>
            <a:spLocks noGrp="1"/>
          </p:cNvSpPr>
          <p:nvPr>
            <p:ph type="body" sz="quarter" idx="16"/>
          </p:nvPr>
        </p:nvSpPr>
        <p:spPr/>
        <p:txBody>
          <a:bodyPr/>
          <a:lstStyle/>
          <a:p>
            <a:r>
              <a:rPr lang="en-US" sz="3200" dirty="0">
                <a:solidFill>
                  <a:srgbClr val="E96751"/>
                </a:solidFill>
              </a:rPr>
              <a:t>Poslovni finančni ciklus </a:t>
            </a:r>
            <a:r>
              <a:rPr lang="en-US" sz="3200" dirty="0">
                <a:solidFill>
                  <a:srgbClr val="459597"/>
                </a:solidFill>
              </a:rPr>
              <a:t>- Proračunsko načrtovanje</a:t>
            </a:r>
            <a:endParaRPr lang="en-GB" sz="3200" dirty="0">
              <a:solidFill>
                <a:srgbClr val="459597"/>
              </a:solidFill>
            </a:endParaRPr>
          </a:p>
        </p:txBody>
      </p:sp>
      <p:sp>
        <p:nvSpPr>
          <p:cNvPr id="11" name="Freeform: Shape 10">
            <a:extLst>
              <a:ext uri="{FF2B5EF4-FFF2-40B4-BE49-F238E27FC236}">
                <a16:creationId xmlns:a16="http://schemas.microsoft.com/office/drawing/2014/main" id="{3D8F56AC-5755-64CF-1896-BFC545FF8D15}"/>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41E8E76C-44BE-3F24-F365-AAE21FFD800F}"/>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846F0775-5BC5-C609-3EA7-50415562464C}"/>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0847920-30F0-B070-3057-90590367BB22}"/>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3FD5C62-8D64-5F13-506B-AC7C10A7ABC9}"/>
              </a:ext>
            </a:extLst>
          </p:cNvPr>
          <p:cNvGrpSpPr/>
          <p:nvPr/>
        </p:nvGrpSpPr>
        <p:grpSpPr>
          <a:xfrm>
            <a:off x="0" y="1551111"/>
            <a:ext cx="11734800" cy="4913452"/>
            <a:chOff x="0" y="1565257"/>
            <a:chExt cx="11458574" cy="5179705"/>
          </a:xfrm>
        </p:grpSpPr>
        <p:grpSp>
          <p:nvGrpSpPr>
            <p:cNvPr id="19" name="Group 18">
              <a:extLst>
                <a:ext uri="{FF2B5EF4-FFF2-40B4-BE49-F238E27FC236}">
                  <a16:creationId xmlns:a16="http://schemas.microsoft.com/office/drawing/2014/main" id="{D751DF39-903F-EB5D-9285-E5E16DF57A21}"/>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7CC89DD-11D0-AB5E-1270-E8BC1007E5B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F9B6D3A-B600-19E0-DFB2-5D8D089806E5}"/>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01EFC09-9541-3F5F-BA5C-345492D714B6}"/>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71315F0E-2932-B744-640F-749466C3A91F}"/>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09AF18BB-BA3C-0524-08D0-5ECBF2241E69}"/>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5D3DD176-53BD-29F5-894B-BA004E028614}"/>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D7E3B2B-BA53-B712-6B68-54DDD787E4E7}"/>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Določite finančne cilje</a:t>
              </a:r>
              <a:endParaRPr lang="en-GB" sz="2400" b="1" dirty="0">
                <a:solidFill>
                  <a:schemeClr val="bg1"/>
                </a:solidFill>
              </a:endParaRPr>
            </a:p>
          </p:txBody>
        </p:sp>
        <p:sp>
          <p:nvSpPr>
            <p:cNvPr id="21" name="TextBox 20">
              <a:extLst>
                <a:ext uri="{FF2B5EF4-FFF2-40B4-BE49-F238E27FC236}">
                  <a16:creationId xmlns:a16="http://schemas.microsoft.com/office/drawing/2014/main" id="{BE19B1D0-4D8C-B962-A760-27355F7C77B3}"/>
                </a:ext>
              </a:extLst>
            </p:cNvPr>
            <p:cNvSpPr txBox="1"/>
            <p:nvPr/>
          </p:nvSpPr>
          <p:spPr>
            <a:xfrm>
              <a:off x="3838922" y="2096258"/>
              <a:ext cx="1861722" cy="876028"/>
            </a:xfrm>
            <a:prstGeom prst="rect">
              <a:avLst/>
            </a:prstGeom>
            <a:noFill/>
          </p:spPr>
          <p:txBody>
            <a:bodyPr wrap="square" rtlCol="0">
              <a:spAutoFit/>
            </a:bodyPr>
            <a:lstStyle/>
            <a:p>
              <a:pPr algn="ctr"/>
              <a:r>
                <a:rPr lang="en-GB" sz="2400" b="1" dirty="0">
                  <a:solidFill>
                    <a:schemeClr val="bg1"/>
                  </a:solidFill>
                </a:rPr>
                <a:t>2. Proračun </a:t>
              </a:r>
              <a:r>
                <a:rPr lang="en-GB" sz="2200" i="1" dirty="0">
                  <a:solidFill>
                    <a:schemeClr val="bg1"/>
                  </a:solidFill>
                </a:rPr>
                <a:t>(načrtovanje)</a:t>
              </a:r>
            </a:p>
          </p:txBody>
        </p:sp>
        <p:sp>
          <p:nvSpPr>
            <p:cNvPr id="22" name="TextBox 21">
              <a:extLst>
                <a:ext uri="{FF2B5EF4-FFF2-40B4-BE49-F238E27FC236}">
                  <a16:creationId xmlns:a16="http://schemas.microsoft.com/office/drawing/2014/main" id="{656D2A84-D2B2-A528-493A-1CB4C6DEFE33}"/>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Sledenje uspešnosti</a:t>
              </a:r>
            </a:p>
            <a:p>
              <a:pPr algn="ctr"/>
              <a:r>
                <a:rPr lang="en-GB" sz="2400" i="1" dirty="0">
                  <a:solidFill>
                    <a:schemeClr val="bg1"/>
                  </a:solidFill>
                </a:rPr>
                <a:t>(</a:t>
              </a:r>
              <a:r>
                <a:rPr lang="en-GB" sz="2200" i="1" dirty="0">
                  <a:solidFill>
                    <a:schemeClr val="bg1"/>
                  </a:solidFill>
                </a:rPr>
                <a:t>spremljanje)</a:t>
              </a:r>
            </a:p>
          </p:txBody>
        </p:sp>
        <p:sp>
          <p:nvSpPr>
            <p:cNvPr id="23" name="TextBox 22">
              <a:extLst>
                <a:ext uri="{FF2B5EF4-FFF2-40B4-BE49-F238E27FC236}">
                  <a16:creationId xmlns:a16="http://schemas.microsoft.com/office/drawing/2014/main" id="{D4501A5F-7298-467C-EA3F-E5219445BC5A}"/>
                </a:ext>
              </a:extLst>
            </p:cNvPr>
            <p:cNvSpPr txBox="1"/>
            <p:nvPr/>
          </p:nvSpPr>
          <p:spPr>
            <a:xfrm>
              <a:off x="8839306" y="1864686"/>
              <a:ext cx="2296526" cy="1232927"/>
            </a:xfrm>
            <a:prstGeom prst="rect">
              <a:avLst/>
            </a:prstGeom>
            <a:solidFill>
              <a:srgbClr val="FDCA8D"/>
            </a:solidFill>
          </p:spPr>
          <p:txBody>
            <a:bodyPr wrap="square" rtlCol="0">
              <a:spAutoFit/>
            </a:bodyPr>
            <a:lstStyle/>
            <a:p>
              <a:pPr algn="ctr"/>
              <a:r>
                <a:rPr lang="en-IE" sz="2400" b="1" dirty="0">
                  <a:solidFill>
                    <a:schemeClr val="bg1"/>
                  </a:solidFill>
                </a:rPr>
                <a:t>4. Finančni izkazi</a:t>
              </a:r>
            </a:p>
            <a:p>
              <a:pPr algn="ctr"/>
              <a:r>
                <a:rPr lang="en-IE" sz="2200" dirty="0">
                  <a:solidFill>
                    <a:schemeClr val="bg1"/>
                  </a:solidFill>
                </a:rPr>
                <a:t>(Analiza in prilagajanje)</a:t>
              </a:r>
              <a:endParaRPr lang="en-GB" sz="2200" dirty="0">
                <a:solidFill>
                  <a:schemeClr val="bg1"/>
                </a:solidFill>
              </a:endParaRPr>
            </a:p>
          </p:txBody>
        </p:sp>
        <p:sp>
          <p:nvSpPr>
            <p:cNvPr id="25" name="TextBox 24">
              <a:extLst>
                <a:ext uri="{FF2B5EF4-FFF2-40B4-BE49-F238E27FC236}">
                  <a16:creationId xmlns:a16="http://schemas.microsoft.com/office/drawing/2014/main" id="{6EC4AF3C-2680-2CC5-5424-55EE04B99BD3}"/>
                </a:ext>
              </a:extLst>
            </p:cNvPr>
            <p:cNvSpPr txBox="1"/>
            <p:nvPr/>
          </p:nvSpPr>
          <p:spPr>
            <a:xfrm>
              <a:off x="798381" y="3354411"/>
              <a:ext cx="2455622" cy="2692972"/>
            </a:xfrm>
            <a:prstGeom prst="rect">
              <a:avLst/>
            </a:prstGeom>
            <a:noFill/>
          </p:spPr>
          <p:txBody>
            <a:bodyPr wrap="square" lIns="91440" tIns="45720" rIns="91440" bIns="45720" rtlCol="0" anchor="t">
              <a:spAutoFit/>
            </a:bodyPr>
            <a:lstStyle/>
            <a:p>
              <a:pPr algn="ctr"/>
              <a:r>
                <a:rPr lang="en-US" sz="2000" dirty="0">
                  <a:solidFill>
                    <a:schemeClr val="bg1"/>
                  </a:solidFill>
                </a:rPr>
                <a:t>Opredelite, kaj pomeni uspeh: cilji dobička, cene, cilji varčevanja, načrti ponovnih naložb.</a:t>
              </a:r>
              <a:br>
                <a:rPr lang="en-US" sz="2000" dirty="0"/>
              </a:br>
              <a:r>
                <a:rPr lang="en-US" sz="2000" i="1" dirty="0">
                  <a:solidFill>
                    <a:schemeClr val="bg1"/>
                  </a:solidFill>
                </a:rPr>
                <a:t>„Letos želim s svojim glampingom zaslužiti 20.000 evrov dobička.“</a:t>
              </a:r>
              <a:endParaRPr lang="en-GB" sz="2000">
                <a:solidFill>
                  <a:schemeClr val="bg1"/>
                </a:solidFill>
                <a:ea typeface="Calibri"/>
                <a:cs typeface="Calibri"/>
              </a:endParaRPr>
            </a:p>
          </p:txBody>
        </p:sp>
        <p:sp>
          <p:nvSpPr>
            <p:cNvPr id="26" name="TextBox 25">
              <a:extLst>
                <a:ext uri="{FF2B5EF4-FFF2-40B4-BE49-F238E27FC236}">
                  <a16:creationId xmlns:a16="http://schemas.microsoft.com/office/drawing/2014/main" id="{65BAA7FB-FC97-EBC1-C83F-A2134C60FFED}"/>
                </a:ext>
              </a:extLst>
            </p:cNvPr>
            <p:cNvSpPr txBox="1"/>
            <p:nvPr/>
          </p:nvSpPr>
          <p:spPr>
            <a:xfrm>
              <a:off x="3621520" y="3403080"/>
              <a:ext cx="2296527" cy="3341882"/>
            </a:xfrm>
            <a:prstGeom prst="rect">
              <a:avLst/>
            </a:prstGeom>
            <a:noFill/>
          </p:spPr>
          <p:txBody>
            <a:bodyPr wrap="square" lIns="91440" tIns="45720" rIns="91440" bIns="45720" rtlCol="0" anchor="t">
              <a:spAutoFit/>
            </a:bodyPr>
            <a:lstStyle/>
            <a:p>
              <a:pPr algn="ctr"/>
              <a:r>
                <a:rPr lang="en-US" sz="2000" b="1" dirty="0">
                  <a:solidFill>
                    <a:schemeClr val="bg1"/>
                  </a:solidFill>
                </a:rPr>
                <a:t>Pripravite proračun.</a:t>
              </a:r>
              <a:r>
                <a:rPr lang="en-US" sz="2000" dirty="0">
                  <a:solidFill>
                    <a:schemeClr val="bg1"/>
                  </a:solidFill>
                </a:rPr>
                <a:t> </a:t>
              </a:r>
              <a:endParaRPr lang="en-US" sz="2000" dirty="0">
                <a:solidFill>
                  <a:schemeClr val="bg1"/>
                </a:solidFill>
                <a:ea typeface="Calibri"/>
                <a:cs typeface="Calibri"/>
              </a:endParaRPr>
            </a:p>
            <a:p>
              <a:pPr algn="ctr"/>
              <a:r>
                <a:rPr lang="en-US" sz="2000" dirty="0">
                  <a:solidFill>
                    <a:schemeClr val="bg1"/>
                  </a:solidFill>
                </a:rPr>
                <a:t>Ocenite prihodke in odhodke na podlagi vaših ciljev, preteklih podatkov in pričakovanih rezervacij.</a:t>
              </a:r>
              <a:endParaRPr lang="en-US" sz="2000" dirty="0">
                <a:solidFill>
                  <a:schemeClr val="bg1"/>
                </a:solidFill>
                <a:ea typeface="Calibri"/>
                <a:cs typeface="Calibri"/>
              </a:endParaRPr>
            </a:p>
            <a:p>
              <a:pPr algn="ctr"/>
              <a:r>
                <a:rPr lang="en-US" sz="2000" i="1" dirty="0">
                  <a:solidFill>
                    <a:schemeClr val="bg1"/>
                  </a:solidFill>
                </a:rPr>
                <a:t>„Koliko pričakujem, da bom zaslužil/porabil?“</a:t>
              </a:r>
              <a:endParaRPr lang="en-GB" sz="2000" i="1">
                <a:solidFill>
                  <a:schemeClr val="bg1"/>
                </a:solidFill>
                <a:ea typeface="Calibri"/>
                <a:cs typeface="Calibri"/>
              </a:endParaRPr>
            </a:p>
          </p:txBody>
        </p:sp>
        <p:sp>
          <p:nvSpPr>
            <p:cNvPr id="27" name="TextBox 26">
              <a:extLst>
                <a:ext uri="{FF2B5EF4-FFF2-40B4-BE49-F238E27FC236}">
                  <a16:creationId xmlns:a16="http://schemas.microsoft.com/office/drawing/2014/main" id="{091B16D2-91E5-E401-A468-A37A4B9BD3A8}"/>
                </a:ext>
              </a:extLst>
            </p:cNvPr>
            <p:cNvSpPr txBox="1"/>
            <p:nvPr/>
          </p:nvSpPr>
          <p:spPr>
            <a:xfrm>
              <a:off x="6187652" y="3388166"/>
              <a:ext cx="2296526" cy="2692972"/>
            </a:xfrm>
            <a:prstGeom prst="rect">
              <a:avLst/>
            </a:prstGeom>
            <a:noFill/>
          </p:spPr>
          <p:txBody>
            <a:bodyPr wrap="square" lIns="91440" tIns="45720" rIns="91440" bIns="45720" rtlCol="0" anchor="t">
              <a:spAutoFit/>
            </a:bodyPr>
            <a:lstStyle/>
            <a:p>
              <a:pPr algn="ctr"/>
              <a:r>
                <a:rPr lang="en-IE" sz="2000" b="1" dirty="0">
                  <a:solidFill>
                    <a:schemeClr val="bg1"/>
                  </a:solidFill>
                </a:rPr>
                <a:t>Redno spremljajte uspešnost. </a:t>
              </a:r>
              <a:r>
                <a:rPr lang="en-US" sz="2000" dirty="0">
                  <a:solidFill>
                    <a:schemeClr val="bg1"/>
                  </a:solidFill>
                </a:rPr>
                <a:t>Mesečno merite dejanske prihodke in stroške. Primerjajte s proračunom.</a:t>
              </a:r>
              <a:r>
                <a:rPr lang="en-IE" sz="2000" dirty="0">
                  <a:solidFill>
                    <a:schemeClr val="bg1"/>
                  </a:solidFill>
                </a:rPr>
                <a:t> </a:t>
              </a:r>
              <a:endParaRPr lang="en-IE" sz="2000" dirty="0">
                <a:solidFill>
                  <a:schemeClr val="bg1"/>
                </a:solidFill>
                <a:ea typeface="Calibri"/>
                <a:cs typeface="Calibri"/>
              </a:endParaRPr>
            </a:p>
            <a:p>
              <a:pPr algn="ctr"/>
              <a:r>
                <a:rPr lang="en-US" sz="2000" i="1" dirty="0">
                  <a:solidFill>
                    <a:schemeClr val="bg1"/>
                  </a:solidFill>
                </a:rPr>
                <a:t>„Ali sem v skladu s svojim načrtom?“</a:t>
              </a:r>
              <a:endParaRPr lang="en-GB" sz="2000" i="1">
                <a:solidFill>
                  <a:schemeClr val="bg1"/>
                </a:solidFill>
                <a:ea typeface="Calibri"/>
                <a:cs typeface="Calibri"/>
              </a:endParaRPr>
            </a:p>
          </p:txBody>
        </p:sp>
      </p:grpSp>
      <p:sp>
        <p:nvSpPr>
          <p:cNvPr id="3" name="TextBox 2">
            <a:extLst>
              <a:ext uri="{FF2B5EF4-FFF2-40B4-BE49-F238E27FC236}">
                <a16:creationId xmlns:a16="http://schemas.microsoft.com/office/drawing/2014/main" id="{6B8C49EC-0DE5-8562-F5EE-63C483F7DF4C}"/>
              </a:ext>
            </a:extLst>
          </p:cNvPr>
          <p:cNvSpPr txBox="1"/>
          <p:nvPr/>
        </p:nvSpPr>
        <p:spPr>
          <a:xfrm>
            <a:off x="8947401" y="3322891"/>
            <a:ext cx="2772759" cy="2862322"/>
          </a:xfrm>
          <a:prstGeom prst="rect">
            <a:avLst/>
          </a:prstGeom>
          <a:noFill/>
        </p:spPr>
        <p:txBody>
          <a:bodyPr wrap="square" lIns="91440" tIns="45720" rIns="91440" bIns="45720" rtlCol="0" anchor="t">
            <a:spAutoFit/>
          </a:bodyPr>
          <a:lstStyle/>
          <a:p>
            <a:pPr algn="ctr"/>
            <a:r>
              <a:rPr lang="en-US" sz="2000" dirty="0">
                <a:solidFill>
                  <a:schemeClr val="bg1"/>
                </a:solidFill>
              </a:rPr>
              <a:t>Uporabite svoje finančne izkaze, da ocenite dejansko finančno stanje svojega podjetja in se ustrezno prilagodite. </a:t>
            </a:r>
            <a:endParaRPr lang="en-US" sz="2000" dirty="0">
              <a:solidFill>
                <a:schemeClr val="bg1"/>
              </a:solidFill>
              <a:ea typeface="Calibri"/>
              <a:cs typeface="Calibri"/>
            </a:endParaRPr>
          </a:p>
          <a:p>
            <a:pPr algn="ctr"/>
            <a:r>
              <a:rPr lang="en-IE" sz="2000" i="1" dirty="0">
                <a:solidFill>
                  <a:schemeClr val="bg1"/>
                </a:solidFill>
              </a:rPr>
              <a:t>„Kaj se je dejansko zgodilo v finančnem smislu in kako lahko izboljšam?“</a:t>
            </a:r>
            <a:endParaRPr lang="en-GB" sz="2000" i="1">
              <a:solidFill>
                <a:schemeClr val="bg1"/>
              </a:solidFill>
              <a:ea typeface="Calibri"/>
              <a:cs typeface="Calibri"/>
            </a:endParaRPr>
          </a:p>
        </p:txBody>
      </p:sp>
      <p:sp>
        <p:nvSpPr>
          <p:cNvPr id="6" name="TextBox 5">
            <a:extLst>
              <a:ext uri="{FF2B5EF4-FFF2-40B4-BE49-F238E27FC236}">
                <a16:creationId xmlns:a16="http://schemas.microsoft.com/office/drawing/2014/main" id="{3E21F2E9-9AF9-9DDB-97F5-A1A949397170}"/>
              </a:ext>
            </a:extLst>
          </p:cNvPr>
          <p:cNvSpPr txBox="1"/>
          <p:nvPr/>
        </p:nvSpPr>
        <p:spPr>
          <a:xfrm>
            <a:off x="232506" y="6442674"/>
            <a:ext cx="11733202" cy="369332"/>
          </a:xfrm>
          <a:prstGeom prst="rect">
            <a:avLst/>
          </a:prstGeom>
          <a:noFill/>
        </p:spPr>
        <p:txBody>
          <a:bodyPr wrap="square">
            <a:spAutoFit/>
          </a:bodyPr>
          <a:lstStyle/>
          <a:p>
            <a:r>
              <a:rPr lang="en-US" sz="1800" b="1" dirty="0">
                <a:solidFill>
                  <a:srgbClr val="E96751"/>
                </a:solidFill>
              </a:rPr>
              <a:t>Opomba: </a:t>
            </a:r>
            <a:r>
              <a:rPr lang="en-US" sz="1800" b="1" dirty="0">
                <a:solidFill>
                  <a:srgbClr val="595959"/>
                </a:solidFill>
              </a:rPr>
              <a:t>Poglavje 3: </a:t>
            </a:r>
            <a:r>
              <a:rPr lang="en-US" sz="1800" b="0" dirty="0">
                <a:solidFill>
                  <a:srgbClr val="595959"/>
                </a:solidFill>
              </a:rPr>
              <a:t>Razumevanje vaših stroškov, KPI in profitne marže ter </a:t>
            </a:r>
            <a:r>
              <a:rPr lang="en-US" sz="1800" b="1" dirty="0">
                <a:solidFill>
                  <a:srgbClr val="595959"/>
                </a:solidFill>
              </a:rPr>
              <a:t>poglavje 6: </a:t>
            </a:r>
            <a:r>
              <a:rPr lang="en-US" sz="1800" dirty="0">
                <a:solidFill>
                  <a:srgbClr val="595959"/>
                </a:solidFill>
              </a:rPr>
              <a:t>Strategije oblikovanja cen in izračun.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065901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488DCB-3D03-A6B6-8841-77D270C14358}"/>
              </a:ext>
            </a:extLst>
          </p:cNvPr>
          <p:cNvSpPr>
            <a:spLocks noGrp="1"/>
          </p:cNvSpPr>
          <p:nvPr>
            <p:ph type="body" sz="quarter" idx="16"/>
          </p:nvPr>
        </p:nvSpPr>
        <p:spPr>
          <a:xfrm>
            <a:off x="4414797" y="345028"/>
            <a:ext cx="7221426" cy="803654"/>
          </a:xfrm>
        </p:spPr>
        <p:txBody>
          <a:bodyPr/>
          <a:lstStyle/>
          <a:p>
            <a:r>
              <a:rPr lang="en-IE" sz="3000" dirty="0"/>
              <a:t>Razumevanje vašega poslovanja v številkah!</a:t>
            </a:r>
          </a:p>
        </p:txBody>
      </p:sp>
      <p:sp>
        <p:nvSpPr>
          <p:cNvPr id="7" name="Text Placeholder 6">
            <a:extLst>
              <a:ext uri="{FF2B5EF4-FFF2-40B4-BE49-F238E27FC236}">
                <a16:creationId xmlns:a16="http://schemas.microsoft.com/office/drawing/2014/main" id="{477C2BBF-8DAC-4560-59D0-4931B2ADC0A0}"/>
              </a:ext>
            </a:extLst>
          </p:cNvPr>
          <p:cNvSpPr>
            <a:spLocks noGrp="1"/>
          </p:cNvSpPr>
          <p:nvPr>
            <p:ph type="body" sz="quarter" idx="18"/>
          </p:nvPr>
        </p:nvSpPr>
        <p:spPr/>
        <p:txBody>
          <a:bodyPr/>
          <a:lstStyle/>
          <a:p>
            <a:r>
              <a:rPr lang="en-IE" b="0" dirty="0"/>
              <a:t>Osnova finančnega načrtovanja</a:t>
            </a:r>
          </a:p>
          <a:p>
            <a:endParaRPr lang="en-IE" b="0" dirty="0"/>
          </a:p>
        </p:txBody>
      </p:sp>
      <p:sp>
        <p:nvSpPr>
          <p:cNvPr id="8" name="Text Placeholder 7">
            <a:extLst>
              <a:ext uri="{FF2B5EF4-FFF2-40B4-BE49-F238E27FC236}">
                <a16:creationId xmlns:a16="http://schemas.microsoft.com/office/drawing/2014/main" id="{9129C144-35B4-FDCC-41DB-2585DF32A33E}"/>
              </a:ext>
            </a:extLst>
          </p:cNvPr>
          <p:cNvSpPr>
            <a:spLocks noGrp="1"/>
          </p:cNvSpPr>
          <p:nvPr>
            <p:ph type="body" sz="quarter" idx="19"/>
          </p:nvPr>
        </p:nvSpPr>
        <p:spPr/>
        <p:txBody>
          <a:bodyPr/>
          <a:lstStyle/>
          <a:p>
            <a:r>
              <a:rPr lang="en-IE" sz="4000" dirty="0"/>
              <a:t>Proračun</a:t>
            </a:r>
          </a:p>
        </p:txBody>
      </p:sp>
      <p:sp>
        <p:nvSpPr>
          <p:cNvPr id="11" name="Text Placeholder 8">
            <a:extLst>
              <a:ext uri="{FF2B5EF4-FFF2-40B4-BE49-F238E27FC236}">
                <a16:creationId xmlns:a16="http://schemas.microsoft.com/office/drawing/2014/main" id="{786006EA-183D-97F5-51A4-8608B47BCABF}"/>
              </a:ext>
            </a:extLst>
          </p:cNvPr>
          <p:cNvSpPr>
            <a:spLocks noGrp="1"/>
          </p:cNvSpPr>
          <p:nvPr>
            <p:ph type="body" sz="quarter" idx="21"/>
          </p:nvPr>
        </p:nvSpPr>
        <p:spPr>
          <a:xfrm>
            <a:off x="4414797" y="1178777"/>
            <a:ext cx="7221426" cy="4530541"/>
          </a:xfrm>
        </p:spPr>
        <p:txBody>
          <a:bodyPr/>
          <a:lstStyle/>
          <a:p>
            <a:pPr>
              <a:spcAft>
                <a:spcPts val="600"/>
              </a:spcAft>
            </a:pPr>
            <a:r>
              <a:rPr lang="en-US" sz="2300" b="1" dirty="0">
                <a:solidFill>
                  <a:srgbClr val="E96751"/>
                </a:solidFill>
              </a:rPr>
              <a:t>Proračun je temelj finančnega načrtovanja – vaš poslovni načrt izrazi v številkah. </a:t>
            </a:r>
          </a:p>
          <a:p>
            <a:pPr>
              <a:spcAft>
                <a:spcPts val="600"/>
              </a:spcAft>
            </a:pPr>
            <a:r>
              <a:rPr lang="en-US" sz="2300" dirty="0"/>
              <a:t>Po razumevanju pomembnosti finančnega upravljanja se boste zdaj naučili, kako </a:t>
            </a:r>
            <a:r>
              <a:rPr lang="en-US" sz="2300" b="1" dirty="0"/>
              <a:t>ustvariti proračun</a:t>
            </a:r>
            <a:r>
              <a:rPr lang="en-US" sz="2300" dirty="0"/>
              <a:t>, ki opisuje pričakovane prihodke in odhodke za vaše podjetje. </a:t>
            </a:r>
          </a:p>
          <a:p>
            <a:pPr>
              <a:spcAft>
                <a:spcPts val="600"/>
              </a:spcAft>
            </a:pPr>
            <a:r>
              <a:rPr lang="en-US" sz="2300" dirty="0"/>
              <a:t>Že ste se naučili</a:t>
            </a:r>
            <a:r>
              <a:rPr lang="en-US" sz="2300" b="1" dirty="0"/>
              <a:t>, kako določiti svojo profitno maržo </a:t>
            </a:r>
            <a:r>
              <a:rPr lang="en-US" sz="2300" dirty="0"/>
              <a:t>in </a:t>
            </a:r>
            <a:r>
              <a:rPr lang="en-US" sz="2300" b="1" dirty="0"/>
              <a:t>vse vire prihodkov </a:t>
            </a:r>
            <a:r>
              <a:rPr lang="en-US" sz="2300" dirty="0"/>
              <a:t>(npr. nočitve, dodatne storitve) ter navesti </a:t>
            </a:r>
            <a:r>
              <a:rPr lang="en-US" sz="2300" b="1" dirty="0"/>
              <a:t>vse stroške </a:t>
            </a:r>
            <a:r>
              <a:rPr lang="en-US" sz="2300" dirty="0"/>
              <a:t>(od začetnih stroškov vzpostavitve do tekočih stroškov, kot so vzdrževanje, komunalne storitve, material in trženje). </a:t>
            </a:r>
          </a:p>
          <a:p>
            <a:pPr>
              <a:spcAft>
                <a:spcPts val="600"/>
              </a:spcAft>
            </a:pPr>
            <a:r>
              <a:rPr lang="en-US" sz="2300" dirty="0"/>
              <a:t>Naučili ste se tudi </a:t>
            </a:r>
            <a:r>
              <a:rPr lang="en-US" sz="2300" b="1" dirty="0"/>
              <a:t>razliko med fiksnimi in spremenljivimi stroški </a:t>
            </a:r>
            <a:r>
              <a:rPr lang="en-US" sz="2300" dirty="0"/>
              <a:t>ter kako jih realno oceniti za različne vrste namestitev (koča ima lahko stroške ogrevanja, čolnarna pa pristojbine za privez itd. </a:t>
            </a:r>
          </a:p>
        </p:txBody>
      </p:sp>
    </p:spTree>
    <p:extLst>
      <p:ext uri="{BB962C8B-B14F-4D97-AF65-F5344CB8AC3E}">
        <p14:creationId xmlns:p14="http://schemas.microsoft.com/office/powerpoint/2010/main" val="1668314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9CAE-7B39-443C-25DC-99133DF1D3C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E3E0B84-D534-DCE4-5521-629FBB5B1575}"/>
              </a:ext>
            </a:extLst>
          </p:cNvPr>
          <p:cNvSpPr>
            <a:spLocks noGrp="1"/>
          </p:cNvSpPr>
          <p:nvPr>
            <p:ph type="body" sz="quarter" idx="18"/>
          </p:nvPr>
        </p:nvSpPr>
        <p:spPr>
          <a:xfrm>
            <a:off x="500878" y="1816540"/>
            <a:ext cx="3004322" cy="1049221"/>
          </a:xfrm>
        </p:spPr>
        <p:txBody>
          <a:bodyPr/>
          <a:lstStyle/>
          <a:p>
            <a:r>
              <a:rPr lang="en-IE" b="0" dirty="0"/>
              <a:t>Vnaprej napovedujte, ali boste ustvarili dobiček ali izgubo</a:t>
            </a:r>
          </a:p>
          <a:p>
            <a:endParaRPr lang="en-IE" b="0" dirty="0"/>
          </a:p>
        </p:txBody>
      </p:sp>
      <p:sp>
        <p:nvSpPr>
          <p:cNvPr id="8" name="Text Placeholder 7">
            <a:extLst>
              <a:ext uri="{FF2B5EF4-FFF2-40B4-BE49-F238E27FC236}">
                <a16:creationId xmlns:a16="http://schemas.microsoft.com/office/drawing/2014/main" id="{0C403874-BEAF-E1C8-96C0-37A48244F39B}"/>
              </a:ext>
            </a:extLst>
          </p:cNvPr>
          <p:cNvSpPr>
            <a:spLocks noGrp="1"/>
          </p:cNvSpPr>
          <p:nvPr>
            <p:ph type="body" sz="quarter" idx="19"/>
          </p:nvPr>
        </p:nvSpPr>
        <p:spPr/>
        <p:txBody>
          <a:bodyPr/>
          <a:lstStyle/>
          <a:p>
            <a:r>
              <a:rPr lang="en-IE" sz="4000" dirty="0"/>
              <a:t>Proračun</a:t>
            </a:r>
          </a:p>
        </p:txBody>
      </p:sp>
      <p:sp>
        <p:nvSpPr>
          <p:cNvPr id="11" name="Text Placeholder 8">
            <a:extLst>
              <a:ext uri="{FF2B5EF4-FFF2-40B4-BE49-F238E27FC236}">
                <a16:creationId xmlns:a16="http://schemas.microsoft.com/office/drawing/2014/main" id="{C39256BA-9828-8CD7-39A5-EB5E9F17C584}"/>
              </a:ext>
            </a:extLst>
          </p:cNvPr>
          <p:cNvSpPr>
            <a:spLocks noGrp="1"/>
          </p:cNvSpPr>
          <p:nvPr>
            <p:ph type="body" sz="quarter" idx="21"/>
          </p:nvPr>
        </p:nvSpPr>
        <p:spPr>
          <a:xfrm>
            <a:off x="4414796" y="339648"/>
            <a:ext cx="7276326" cy="4530541"/>
          </a:xfrm>
        </p:spPr>
        <p:txBody>
          <a:bodyPr lIns="91440" tIns="45720" rIns="91440" bIns="45720" anchor="t"/>
          <a:lstStyle/>
          <a:p>
            <a:pPr>
              <a:spcAft>
                <a:spcPts val="600"/>
              </a:spcAft>
            </a:pPr>
            <a:r>
              <a:rPr lang="en-US" sz="2400" b="1" dirty="0">
                <a:solidFill>
                  <a:srgbClr val="E96751"/>
                </a:solidFill>
              </a:rPr>
              <a:t>Dober proračun vam omogoča, da sredstva razporedite pametno in natančno predvidite, ali boste v danem obdobju ustvarili dobiček ali izgubo. </a:t>
            </a:r>
          </a:p>
          <a:p>
            <a:pPr>
              <a:spcAft>
                <a:spcPts val="600"/>
              </a:spcAft>
            </a:pPr>
            <a:r>
              <a:rPr lang="en-US" sz="2000" b="1" dirty="0"/>
              <a:t>V tem poglavju je </a:t>
            </a:r>
            <a:r>
              <a:rPr lang="en-US" sz="2000" b="1" err="1"/>
              <a:t>poudarek</a:t>
            </a:r>
            <a:r>
              <a:rPr lang="en-US" sz="2000" b="1" dirty="0"/>
              <a:t> </a:t>
            </a:r>
            <a:r>
              <a:rPr lang="en-US" sz="2000" b="1" err="1"/>
              <a:t>na</a:t>
            </a:r>
            <a:r>
              <a:rPr lang="en-US" sz="2000" b="1" dirty="0"/>
              <a:t> spremljanju: </a:t>
            </a:r>
            <a:r>
              <a:rPr lang="en-US" sz="2000" dirty="0"/>
              <a:t>ko se začnejo operacije, redno primerjajte dejanske prihodke in stroške s proračunom in po potrebi prilagodite. Tako boste lahko </a:t>
            </a:r>
            <a:r>
              <a:rPr lang="en-US" sz="2000" b="1" dirty="0"/>
              <a:t>pravočasno odkrili morebitne težave </a:t>
            </a:r>
            <a:r>
              <a:rPr lang="en-US" sz="2000" dirty="0"/>
              <a:t>(na primer, če so stroški komunalnih storitev višji od načrtovanih ali so prihodki v nekaterih mesecih nižji). </a:t>
            </a:r>
            <a:endParaRPr lang="en-US" sz="2000">
              <a:ea typeface="Calibri"/>
              <a:cs typeface="Calibri"/>
            </a:endParaRPr>
          </a:p>
          <a:p>
            <a:pPr>
              <a:spcAft>
                <a:spcPts val="600"/>
              </a:spcAft>
            </a:pPr>
            <a:r>
              <a:rPr lang="en-US" sz="2000" dirty="0"/>
              <a:t>Ob koncu tega poglavja boste znali sestaviti osnovni proračun in razumeti prag rentabilnosti (minimalno zasedenost ali ceno, potrebno za pokritje stroškov).</a:t>
            </a:r>
            <a:endParaRPr lang="en-US" sz="2000">
              <a:ea typeface="Calibri"/>
              <a:cs typeface="Calibri"/>
            </a:endParaRPr>
          </a:p>
          <a:p>
            <a:pPr>
              <a:spcAft>
                <a:spcPts val="600"/>
              </a:spcAft>
            </a:pPr>
            <a:r>
              <a:rPr lang="en-US" sz="2000" dirty="0"/>
              <a:t>Da bi vse povezali v celoto, je koristno pogledati poenostavljeno </a:t>
            </a:r>
            <a:r>
              <a:rPr lang="en-US" sz="2000" b="1" dirty="0"/>
              <a:t>izkaz poslovnega izida </a:t>
            </a:r>
            <a:r>
              <a:rPr lang="en-US" sz="2000" dirty="0"/>
              <a:t>za vaš glamping posel. Izkaz poslovnega izida (imenovan tudi izkaz dobička in izgube ali P&amp;L) </a:t>
            </a:r>
            <a:r>
              <a:rPr lang="en-US" sz="2000" err="1"/>
              <a:t>povzema</a:t>
            </a:r>
            <a:r>
              <a:rPr lang="en-US" sz="2000" dirty="0"/>
              <a:t> vaše prihodke, odhodke in dobiček za določeno obdobje (običajno na leto).</a:t>
            </a:r>
            <a:endParaRPr lang="en-IE" sz="2000">
              <a:ea typeface="Calibri"/>
              <a:cs typeface="Calibri"/>
            </a:endParaRPr>
          </a:p>
          <a:p>
            <a:pPr>
              <a:spcAft>
                <a:spcPts val="600"/>
              </a:spcAft>
            </a:pPr>
            <a:r>
              <a:rPr lang="en-US" sz="2000" b="1" dirty="0"/>
              <a:t>Z jasnim proračunom boste pripravljeni pregledati in prilagoditi cene namestitve, da boste pokrili stroške in dosegli dobiček.</a:t>
            </a:r>
            <a:br>
              <a:rPr lang="en-US" sz="2000" dirty="0"/>
            </a:br>
            <a:endParaRPr lang="en-IE" sz="2000">
              <a:ea typeface="Calibri"/>
              <a:cs typeface="Calibri"/>
            </a:endParaRPr>
          </a:p>
        </p:txBody>
      </p:sp>
    </p:spTree>
    <p:extLst>
      <p:ext uri="{BB962C8B-B14F-4D97-AF65-F5344CB8AC3E}">
        <p14:creationId xmlns:p14="http://schemas.microsoft.com/office/powerpoint/2010/main" val="1287755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D4C5-1676-66CF-D55F-DC35E360BA7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0955575-40CD-85A1-44B7-44BD1019CADF}"/>
              </a:ext>
            </a:extLst>
          </p:cNvPr>
          <p:cNvSpPr>
            <a:spLocks noGrp="1"/>
          </p:cNvSpPr>
          <p:nvPr>
            <p:ph type="body" sz="quarter" idx="18"/>
          </p:nvPr>
        </p:nvSpPr>
        <p:spPr>
          <a:xfrm>
            <a:off x="295724" y="2060770"/>
            <a:ext cx="3434168" cy="1049221"/>
          </a:xfrm>
        </p:spPr>
        <p:txBody>
          <a:bodyPr/>
          <a:lstStyle/>
          <a:p>
            <a:r>
              <a:rPr lang="en-IE" sz="3200" b="0" dirty="0"/>
              <a:t>Prihodki, odhodki in varčevanje</a:t>
            </a:r>
          </a:p>
          <a:p>
            <a:endParaRPr lang="en-IE" sz="3200" b="0" dirty="0"/>
          </a:p>
        </p:txBody>
      </p:sp>
      <p:sp>
        <p:nvSpPr>
          <p:cNvPr id="8" name="Text Placeholder 7">
            <a:extLst>
              <a:ext uri="{FF2B5EF4-FFF2-40B4-BE49-F238E27FC236}">
                <a16:creationId xmlns:a16="http://schemas.microsoft.com/office/drawing/2014/main" id="{97D3491F-5CD9-3D9B-C9D1-9DD08650FCDA}"/>
              </a:ext>
            </a:extLst>
          </p:cNvPr>
          <p:cNvSpPr>
            <a:spLocks noGrp="1"/>
          </p:cNvSpPr>
          <p:nvPr>
            <p:ph type="body" sz="quarter" idx="19"/>
          </p:nvPr>
        </p:nvSpPr>
        <p:spPr>
          <a:xfrm>
            <a:off x="370162" y="699180"/>
            <a:ext cx="3134374" cy="385564"/>
          </a:xfrm>
        </p:spPr>
        <p:txBody>
          <a:bodyPr/>
          <a:lstStyle/>
          <a:p>
            <a:r>
              <a:rPr lang="en-IE" sz="3000" dirty="0"/>
              <a:t>Proračun in nadzor stroškov</a:t>
            </a:r>
          </a:p>
        </p:txBody>
      </p:sp>
      <p:sp>
        <p:nvSpPr>
          <p:cNvPr id="11" name="Text Placeholder 8">
            <a:extLst>
              <a:ext uri="{FF2B5EF4-FFF2-40B4-BE49-F238E27FC236}">
                <a16:creationId xmlns:a16="http://schemas.microsoft.com/office/drawing/2014/main" id="{5B43570E-537D-826F-19ED-9341E11659D4}"/>
              </a:ext>
            </a:extLst>
          </p:cNvPr>
          <p:cNvSpPr>
            <a:spLocks noGrp="1"/>
          </p:cNvSpPr>
          <p:nvPr>
            <p:ph type="body" sz="quarter" idx="21"/>
          </p:nvPr>
        </p:nvSpPr>
        <p:spPr>
          <a:xfrm>
            <a:off x="4414796" y="402171"/>
            <a:ext cx="7276326" cy="4530541"/>
          </a:xfrm>
        </p:spPr>
        <p:txBody>
          <a:bodyPr lIns="91440" tIns="45720" rIns="91440" bIns="45720" anchor="t"/>
          <a:lstStyle/>
          <a:p>
            <a:pPr marL="457200" lvl="0" indent="-457200">
              <a:spcAft>
                <a:spcPts val="600"/>
              </a:spcAft>
              <a:buFont typeface="+mj-lt"/>
              <a:buAutoNum type="arabicPeriod"/>
            </a:pPr>
            <a:r>
              <a:rPr lang="en-IE" sz="2100" dirty="0"/>
              <a:t>Ob upoštevanju </a:t>
            </a:r>
            <a:r>
              <a:rPr lang="en-IE" sz="2100" b="1" dirty="0">
                <a:solidFill>
                  <a:srgbClr val="E96751"/>
                </a:solidFill>
              </a:rPr>
              <a:t>pragu rentabilnosti </a:t>
            </a:r>
            <a:r>
              <a:rPr lang="en-IE" sz="2100" dirty="0"/>
              <a:t>in </a:t>
            </a:r>
            <a:r>
              <a:rPr lang="en-IE" sz="2100" b="1" dirty="0">
                <a:solidFill>
                  <a:srgbClr val="E96751"/>
                </a:solidFill>
              </a:rPr>
              <a:t>napovedi prihodkov </a:t>
            </a:r>
            <a:r>
              <a:rPr lang="en-IE" sz="2100" dirty="0"/>
              <a:t>iz prejšnjega dela morate sestaviti </a:t>
            </a:r>
            <a:r>
              <a:rPr lang="en-IE" sz="2100" b="1" dirty="0"/>
              <a:t>proračun</a:t>
            </a:r>
            <a:r>
              <a:rPr lang="en-IE" sz="2100" dirty="0"/>
              <a:t> – v bistvu načrt za vaše izdatke in prihranke. </a:t>
            </a:r>
            <a:endParaRPr lang="en-IE" sz="2100" dirty="0">
              <a:ea typeface="Calibri"/>
              <a:cs typeface="Calibri"/>
            </a:endParaRPr>
          </a:p>
          <a:p>
            <a:pPr marL="457200" lvl="0" indent="-457200">
              <a:spcAft>
                <a:spcPts val="600"/>
              </a:spcAft>
              <a:buFont typeface="+mj-lt"/>
              <a:buAutoNum type="arabicPeriod"/>
            </a:pPr>
            <a:r>
              <a:rPr lang="en-IE" sz="2100" dirty="0"/>
              <a:t>Naredite seznam vseh </a:t>
            </a:r>
            <a:r>
              <a:rPr lang="en-IE" sz="2100" b="1" dirty="0">
                <a:solidFill>
                  <a:srgbClr val="E96751"/>
                </a:solidFill>
              </a:rPr>
              <a:t>pričakovanih odhodkov </a:t>
            </a:r>
            <a:r>
              <a:rPr lang="en-IE" sz="2100" dirty="0"/>
              <a:t>za določeno obdobje (mesečno ali letno): ne le očitnih, kot so najemnina in plače, ampak tudi vzdrževanje, material, trženje, davki itd. </a:t>
            </a:r>
            <a:endParaRPr lang="en-IE" sz="2100" dirty="0">
              <a:ea typeface="Calibri"/>
              <a:cs typeface="Calibri"/>
            </a:endParaRPr>
          </a:p>
          <a:p>
            <a:pPr marL="457200" lvl="0" indent="-457200">
              <a:spcAft>
                <a:spcPts val="600"/>
              </a:spcAft>
              <a:buFont typeface="+mj-lt"/>
              <a:buAutoNum type="arabicPeriod"/>
            </a:pPr>
            <a:r>
              <a:rPr lang="en-IE" sz="2100" dirty="0"/>
              <a:t>Cilj je ugotoviti, kako se bodo razvijali vaši pričakovani </a:t>
            </a:r>
            <a:r>
              <a:rPr lang="en-IE" sz="2100" b="1" dirty="0">
                <a:solidFill>
                  <a:srgbClr val="E96751"/>
                </a:solidFill>
              </a:rPr>
              <a:t>prihodki v primerjavi z odhodki</a:t>
            </a:r>
            <a:r>
              <a:rPr lang="en-IE" sz="2100" dirty="0"/>
              <a:t>. Če vaši napovedani prihodki komaj pokrivajo (ali so nižji od) vaših načrtovanih odhodkov, morate prilagoditi – bodisi </a:t>
            </a:r>
            <a:r>
              <a:rPr lang="en-US" sz="2100" dirty="0"/>
              <a:t>tako, da poiščete načine za povečanje prihodkov, bodisi tako, da zmanjšate </a:t>
            </a:r>
            <a:r>
              <a:rPr lang="en-IE" sz="2100" dirty="0"/>
              <a:t>nekatere stroške. </a:t>
            </a:r>
            <a:endParaRPr lang="en-IE" sz="2100" dirty="0">
              <a:ea typeface="Calibri"/>
              <a:cs typeface="Calibri"/>
            </a:endParaRPr>
          </a:p>
          <a:p>
            <a:pPr marL="457200" lvl="0" indent="-457200">
              <a:spcAft>
                <a:spcPts val="600"/>
              </a:spcAft>
              <a:buFont typeface="+mj-lt"/>
              <a:buAutoNum type="arabicPeriod"/>
            </a:pPr>
            <a:r>
              <a:rPr lang="en-IE" sz="2100" dirty="0"/>
              <a:t>Poglejte, kje lahko </a:t>
            </a:r>
            <a:r>
              <a:rPr lang="en-IE" sz="2100" b="1" dirty="0">
                <a:solidFill>
                  <a:srgbClr val="E96751"/>
                </a:solidFill>
              </a:rPr>
              <a:t>nadzorujete stroške: </a:t>
            </a:r>
            <a:r>
              <a:rPr lang="en-IE" sz="2100" dirty="0"/>
              <a:t>morda se pogodite za ugodnejše cene s pralnico, uporabite energetsko učinkovito razsvetljavo, da zmanjšate stroške za elektriko, ali prilagodite urnike zaposlenih, da se izognete presežku kadrov v mirnih obdobjih. Učinkovit nadzor stroškov (ob ohranjanju kakovosti storitev) neposredno poveča vaš dobiček. </a:t>
            </a:r>
            <a:endParaRPr lang="en-IE" sz="2100" dirty="0">
              <a:ea typeface="Calibri"/>
              <a:cs typeface="Calibri"/>
            </a:endParaRPr>
          </a:p>
          <a:p>
            <a:pPr lvl="0">
              <a:spcAft>
                <a:spcPts val="600"/>
              </a:spcAft>
            </a:pPr>
            <a:endParaRPr lang="en-IE" sz="2100" dirty="0">
              <a:ea typeface="Calibri"/>
              <a:cs typeface="Calibri"/>
            </a:endParaRPr>
          </a:p>
        </p:txBody>
      </p:sp>
    </p:spTree>
    <p:extLst>
      <p:ext uri="{BB962C8B-B14F-4D97-AF65-F5344CB8AC3E}">
        <p14:creationId xmlns:p14="http://schemas.microsoft.com/office/powerpoint/2010/main" val="4132417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2142-631F-6785-7302-2E1372057B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1696CA-38D9-7E98-5599-BF6B4B754C57}"/>
              </a:ext>
            </a:extLst>
          </p:cNvPr>
          <p:cNvSpPr txBox="1"/>
          <p:nvPr/>
        </p:nvSpPr>
        <p:spPr>
          <a:xfrm>
            <a:off x="718883" y="323511"/>
            <a:ext cx="10232334" cy="523220"/>
          </a:xfrm>
          <a:prstGeom prst="rect">
            <a:avLst/>
          </a:prstGeom>
          <a:noFill/>
        </p:spPr>
        <p:txBody>
          <a:bodyPr wrap="square" rtlCol="0">
            <a:spAutoFit/>
          </a:bodyPr>
          <a:lstStyle/>
          <a:p>
            <a:r>
              <a:rPr lang="en-US" sz="2800" b="1" dirty="0">
                <a:solidFill>
                  <a:srgbClr val="595959"/>
                </a:solidFill>
              </a:rPr>
              <a:t>Bodite pripravljeni na pravočasno porabo proračuna</a:t>
            </a:r>
          </a:p>
        </p:txBody>
      </p:sp>
      <p:grpSp>
        <p:nvGrpSpPr>
          <p:cNvPr id="20" name="Group 19">
            <a:extLst>
              <a:ext uri="{FF2B5EF4-FFF2-40B4-BE49-F238E27FC236}">
                <a16:creationId xmlns:a16="http://schemas.microsoft.com/office/drawing/2014/main" id="{76A4766A-C26D-1689-9E4F-03BF4494DDEA}"/>
              </a:ext>
            </a:extLst>
          </p:cNvPr>
          <p:cNvGrpSpPr/>
          <p:nvPr/>
        </p:nvGrpSpPr>
        <p:grpSpPr>
          <a:xfrm>
            <a:off x="718883" y="1032073"/>
            <a:ext cx="10559886" cy="4940102"/>
            <a:chOff x="2034540" y="1006044"/>
            <a:chExt cx="5299711" cy="7354499"/>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B86166E-BE97-1F4F-F483-1E39924A1158}"/>
                </a:ext>
              </a:extLst>
            </p:cNvPr>
            <p:cNvSpPr/>
            <p:nvPr/>
          </p:nvSpPr>
          <p:spPr>
            <a:xfrm>
              <a:off x="2034540" y="1006044"/>
              <a:ext cx="2501015" cy="104832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6791214E-5365-049F-8E24-A855BC83A07B}"/>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Proračunsko načrtovanje </a:t>
              </a:r>
              <a:r>
                <a:rPr lang="en-US" sz="2000" b="1" dirty="0">
                  <a:solidFill>
                    <a:srgbClr val="595959"/>
                  </a:solidFill>
                </a:rPr>
                <a:t>vključuje</a:t>
              </a:r>
              <a:r>
                <a:rPr lang="en-US" sz="2000" dirty="0">
                  <a:solidFill>
                    <a:srgbClr val="595959"/>
                  </a:solidFill>
                </a:rPr>
                <a:t> tudi </a:t>
              </a:r>
              <a:r>
                <a:rPr lang="en-US" sz="2000" b="1" dirty="0">
                  <a:solidFill>
                    <a:srgbClr val="595959"/>
                  </a:solidFill>
                </a:rPr>
                <a:t>časovno načrtovanje: </a:t>
              </a:r>
              <a:r>
                <a:rPr lang="en-US" sz="2000" dirty="0">
                  <a:solidFill>
                    <a:srgbClr val="595959"/>
                  </a:solidFill>
                </a:rPr>
                <a:t>poskrbite, da v mesecih z visokimi prihodki dodelite denar za kritje računov v mesecih z nizkimi prihodki. </a:t>
              </a:r>
            </a:p>
          </p:txBody>
        </p:sp>
        <p:sp>
          <p:nvSpPr>
            <p:cNvPr id="23" name="Freeform: Shape 22">
              <a:extLst>
                <a:ext uri="{FF2B5EF4-FFF2-40B4-BE49-F238E27FC236}">
                  <a16:creationId xmlns:a16="http://schemas.microsoft.com/office/drawing/2014/main" id="{7671E390-6055-E316-4B19-47B0D9679598}"/>
                </a:ext>
              </a:extLst>
            </p:cNvPr>
            <p:cNvSpPr/>
            <p:nvPr/>
          </p:nvSpPr>
          <p:spPr>
            <a:xfrm>
              <a:off x="4603678" y="1006045"/>
              <a:ext cx="2730573" cy="1048325"/>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B881029D-5F3A-8973-E7A2-AA46F7A55310}"/>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Za leto lahko namenite</a:t>
              </a:r>
              <a:r>
                <a:rPr lang="en-US" sz="2000" b="1" dirty="0">
                  <a:solidFill>
                    <a:srgbClr val="595959"/>
                  </a:solidFill>
                </a:rPr>
                <a:t> 2000 evrov za trženje</a:t>
              </a:r>
              <a:r>
                <a:rPr lang="en-US" sz="2000" dirty="0">
                  <a:solidFill>
                    <a:srgbClr val="595959"/>
                  </a:solidFill>
                </a:rPr>
                <a:t>, večino tega pa porabite tik pred visoko sezono. </a:t>
              </a:r>
            </a:p>
            <a:p>
              <a:pPr marL="342900" indent="-342900">
                <a:buFont typeface="Wingdings" panose="05000000000000000000" pitchFamily="2" charset="2"/>
                <a:buChar char="q"/>
              </a:pPr>
              <a:r>
                <a:rPr lang="en-US" sz="2000" dirty="0">
                  <a:solidFill>
                    <a:srgbClr val="595959"/>
                  </a:solidFill>
                </a:rPr>
                <a:t>Ali pa načrtujte malo </a:t>
              </a:r>
              <a:r>
                <a:rPr lang="en-US" sz="2000" b="1" dirty="0">
                  <a:solidFill>
                    <a:srgbClr val="595959"/>
                  </a:solidFill>
                </a:rPr>
                <a:t>več za komunalne storitve </a:t>
              </a:r>
              <a:r>
                <a:rPr lang="en-US" sz="2000" dirty="0">
                  <a:solidFill>
                    <a:srgbClr val="595959"/>
                  </a:solidFill>
                </a:rPr>
                <a:t>v zimskem času, če se stroški ogrevanja povečajo. </a:t>
              </a:r>
            </a:p>
            <a:p>
              <a:pPr marL="342900" indent="-342900">
                <a:buFont typeface="Wingdings" panose="05000000000000000000" pitchFamily="2" charset="2"/>
                <a:buChar char="q"/>
              </a:pPr>
              <a:r>
                <a:rPr lang="en-US" sz="2000" dirty="0">
                  <a:solidFill>
                    <a:srgbClr val="595959"/>
                  </a:solidFill>
                </a:rPr>
                <a:t>Pomembno je, da ne pozabite proračunati za </a:t>
              </a:r>
              <a:r>
                <a:rPr lang="en-US" sz="2000" b="1" dirty="0">
                  <a:solidFill>
                    <a:srgbClr val="595959"/>
                  </a:solidFill>
                </a:rPr>
                <a:t>nepredvidene izdatke </a:t>
              </a:r>
              <a:r>
                <a:rPr lang="en-US" sz="2000" dirty="0">
                  <a:solidFill>
                    <a:srgbClr val="595959"/>
                  </a:solidFill>
                </a:rPr>
                <a:t>– rezervirajte sredstva za nepričakovane stroške. </a:t>
              </a:r>
            </a:p>
            <a:p>
              <a:r>
                <a:rPr lang="en-US" sz="2000" b="1" dirty="0">
                  <a:solidFill>
                    <a:srgbClr val="E96751"/>
                  </a:solidFill>
                </a:rPr>
                <a:t>Na primer, </a:t>
              </a:r>
              <a:r>
                <a:rPr lang="en-US" sz="2000" dirty="0">
                  <a:solidFill>
                    <a:srgbClr val="595959"/>
                  </a:solidFill>
                </a:rPr>
                <a:t>lahko rezervirate 5 % mesečnih prihodkov v ločen sklad za varčevanje, kadar presegate prag rentabilnosti, tako da imate rezervo za primer </a:t>
              </a:r>
              <a:r>
                <a:rPr lang="en-US" sz="2000" b="1" dirty="0">
                  <a:solidFill>
                    <a:srgbClr val="595959"/>
                  </a:solidFill>
                </a:rPr>
                <a:t>nepričakovanih popravil </a:t>
              </a:r>
              <a:r>
                <a:rPr lang="en-US" sz="2000" dirty="0">
                  <a:solidFill>
                    <a:srgbClr val="595959"/>
                  </a:solidFill>
                </a:rPr>
                <a:t>ali </a:t>
              </a:r>
              <a:r>
                <a:rPr lang="en-US" sz="2000" b="1" dirty="0">
                  <a:solidFill>
                    <a:srgbClr val="595959"/>
                  </a:solidFill>
                </a:rPr>
                <a:t>slabega meseca</a:t>
              </a:r>
              <a:r>
                <a:rPr lang="en-US" sz="2000" dirty="0">
                  <a:solidFill>
                    <a:srgbClr val="595959"/>
                  </a:solidFill>
                </a:rPr>
                <a:t>. </a:t>
              </a:r>
            </a:p>
          </p:txBody>
        </p:sp>
      </p:grpSp>
      <p:pic>
        <p:nvPicPr>
          <p:cNvPr id="26" name="Graphic 25" descr="Chat bubble with solid fill">
            <a:extLst>
              <a:ext uri="{FF2B5EF4-FFF2-40B4-BE49-F238E27FC236}">
                <a16:creationId xmlns:a16="http://schemas.microsoft.com/office/drawing/2014/main" id="{437D0BC5-87BC-C443-6E52-2D3F5855D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7FB0D70-ACBC-1452-94E7-01E8AD78DC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CD38996D-35DD-C772-A4C5-B4C535B05950}"/>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Proračun: zmagovalni nasveti in najboljše prakse za leto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206DF141-E465-4907-322A-8AED4755AC89}"/>
              </a:ext>
            </a:extLst>
          </p:cNvPr>
          <p:cNvPicPr>
            <a:picLocks noChangeAspect="1"/>
          </p:cNvPicPr>
          <p:nvPr/>
        </p:nvPicPr>
        <p:blipFill>
          <a:blip r:embed="rId7"/>
          <a:stretch>
            <a:fillRect/>
          </a:stretch>
        </p:blipFill>
        <p:spPr>
          <a:xfrm>
            <a:off x="1428143" y="3992209"/>
            <a:ext cx="3516005" cy="2344003"/>
          </a:xfrm>
          <a:prstGeom prst="flowChartAlternateProcess">
            <a:avLst/>
          </a:prstGeom>
        </p:spPr>
      </p:pic>
    </p:spTree>
    <p:extLst>
      <p:ext uri="{BB962C8B-B14F-4D97-AF65-F5344CB8AC3E}">
        <p14:creationId xmlns:p14="http://schemas.microsoft.com/office/powerpoint/2010/main" val="1088879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B2CC-4514-4055-2156-08E74E297CD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9C3EB90-0F77-D0D1-3B87-4133FA7FD617}"/>
              </a:ext>
            </a:extLst>
          </p:cNvPr>
          <p:cNvSpPr/>
          <p:nvPr/>
        </p:nvSpPr>
        <p:spPr>
          <a:xfrm>
            <a:off x="5834920" y="1742676"/>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D689A7FD-FFBA-D3DC-39A6-DC8EFBA298B5}"/>
              </a:ext>
            </a:extLst>
          </p:cNvPr>
          <p:cNvSpPr/>
          <p:nvPr/>
        </p:nvSpPr>
        <p:spPr>
          <a:xfrm>
            <a:off x="5776305" y="2937767"/>
            <a:ext cx="5945108" cy="123618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428ED6B7-0C9F-0FDF-D443-D2C8273B3C0E}"/>
              </a:ext>
            </a:extLst>
          </p:cNvPr>
          <p:cNvSpPr/>
          <p:nvPr/>
        </p:nvSpPr>
        <p:spPr>
          <a:xfrm>
            <a:off x="5786074" y="4270272"/>
            <a:ext cx="5945108" cy="119710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B93C5DF7-1FB2-F076-767A-0216DF6A9E4F}"/>
              </a:ext>
            </a:extLst>
          </p:cNvPr>
          <p:cNvSpPr/>
          <p:nvPr/>
        </p:nvSpPr>
        <p:spPr>
          <a:xfrm>
            <a:off x="5786074" y="5535831"/>
            <a:ext cx="5935339" cy="120687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253478AA-9D74-BCA9-A8CB-7595A3371051}"/>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Proračun: </a:t>
            </a:r>
            <a:r>
              <a:rPr lang="en-US" sz="3200" b="0" dirty="0">
                <a:solidFill>
                  <a:srgbClr val="E96751"/>
                </a:solidFill>
              </a:rPr>
              <a:t>(Načrtovanje) </a:t>
            </a:r>
            <a:r>
              <a:rPr lang="en-US" sz="3200" b="0" dirty="0">
                <a:solidFill>
                  <a:srgbClr val="595959"/>
                </a:solidFill>
              </a:rPr>
              <a:t>Finančni načrt</a:t>
            </a:r>
          </a:p>
          <a:p>
            <a:r>
              <a:rPr lang="en-US" sz="3200" b="0" i="1" dirty="0">
                <a:solidFill>
                  <a:srgbClr val="459597"/>
                </a:solidFill>
              </a:rPr>
              <a:t>Koliko pričakujem, da bom zaslužil/porabil?</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90BD36BF-CA9A-04C1-354A-2BB084804C9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447E2ED-7D58-0E10-2B7B-9CD7FA63F873}"/>
              </a:ext>
            </a:extLst>
          </p:cNvPr>
          <p:cNvGrpSpPr/>
          <p:nvPr/>
        </p:nvGrpSpPr>
        <p:grpSpPr>
          <a:xfrm>
            <a:off x="214001" y="1413922"/>
            <a:ext cx="6513694" cy="5205952"/>
            <a:chOff x="3560044" y="1279832"/>
            <a:chExt cx="6976908" cy="5412758"/>
          </a:xfrm>
        </p:grpSpPr>
        <p:sp>
          <p:nvSpPr>
            <p:cNvPr id="13" name="Rectangle: Rounded Corners 12">
              <a:extLst>
                <a:ext uri="{FF2B5EF4-FFF2-40B4-BE49-F238E27FC236}">
                  <a16:creationId xmlns:a16="http://schemas.microsoft.com/office/drawing/2014/main" id="{6857DD13-D781-34BF-219F-FDE66BB65341}"/>
                </a:ext>
              </a:extLst>
            </p:cNvPr>
            <p:cNvSpPr/>
            <p:nvPr/>
          </p:nvSpPr>
          <p:spPr>
            <a:xfrm>
              <a:off x="3560044" y="1526110"/>
              <a:ext cx="6020648"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997B8A1A-D1EE-5091-1641-BA9C08D1E645}"/>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CAD672D6-C825-7887-5EAD-7923826502EA}"/>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9656DD22-CEFE-39CA-C07A-852BD70ABD44}"/>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8313A52-937A-2DDF-621C-D12390DC3E46}"/>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DD9BBF26-C2C4-16BE-B9A4-87885AC6FAF3}"/>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C8B9063F-3F43-6794-37A2-50D3D00A0B4F}"/>
              </a:ext>
            </a:extLst>
          </p:cNvPr>
          <p:cNvSpPr txBox="1"/>
          <p:nvPr/>
        </p:nvSpPr>
        <p:spPr>
          <a:xfrm>
            <a:off x="491155" y="1740136"/>
            <a:ext cx="4515524" cy="4493538"/>
          </a:xfrm>
          <a:prstGeom prst="rect">
            <a:avLst/>
          </a:prstGeom>
          <a:noFill/>
        </p:spPr>
        <p:txBody>
          <a:bodyPr wrap="square" rtlCol="0">
            <a:spAutoFit/>
          </a:bodyPr>
          <a:lstStyle/>
          <a:p>
            <a:r>
              <a:rPr lang="en-US" sz="2200" b="1" dirty="0">
                <a:solidFill>
                  <a:srgbClr val="595959"/>
                </a:solidFill>
              </a:rPr>
              <a:t>Določite finančne cilje</a:t>
            </a:r>
            <a:r>
              <a:rPr lang="en-US" sz="2200" dirty="0">
                <a:solidFill>
                  <a:srgbClr val="595959"/>
                </a:solidFill>
              </a:rPr>
              <a:t> </a:t>
            </a:r>
            <a:br>
              <a:rPr lang="en-US" sz="2200" dirty="0">
                <a:solidFill>
                  <a:srgbClr val="595959"/>
                </a:solidFill>
              </a:rPr>
            </a:br>
            <a:r>
              <a:rPr lang="en-US" sz="2200" dirty="0">
                <a:solidFill>
                  <a:srgbClr val="595959"/>
                </a:solidFill>
              </a:rPr>
              <a:t>→ Opredelite, kaj je uspeh: cilji dobička, cilji varčevanja, načrti ponovne naložbe. </a:t>
            </a:r>
          </a:p>
          <a:p>
            <a:endParaRPr lang="en-US" sz="2200" i="1" dirty="0">
              <a:solidFill>
                <a:srgbClr val="595959"/>
              </a:solidFill>
            </a:endParaRPr>
          </a:p>
          <a:p>
            <a:r>
              <a:rPr lang="en-US" sz="2200" i="1" dirty="0">
                <a:solidFill>
                  <a:srgbClr val="595959"/>
                </a:solidFill>
              </a:rPr>
              <a:t>(Primer: »Letos želim s svojim glampingom zaslužiti 20.000 evrov dobička.«)</a:t>
            </a:r>
          </a:p>
          <a:p>
            <a:endParaRPr lang="en-US" sz="2200" b="1" i="1" dirty="0">
              <a:solidFill>
                <a:srgbClr val="595959"/>
              </a:solidFill>
            </a:endParaRPr>
          </a:p>
          <a:p>
            <a:r>
              <a:rPr lang="en-US" sz="2200" b="1" dirty="0">
                <a:solidFill>
                  <a:srgbClr val="595959"/>
                </a:solidFill>
              </a:rPr>
              <a:t>Oblikovanje proračuna: </a:t>
            </a:r>
            <a:r>
              <a:rPr lang="en-US" sz="2200" dirty="0">
                <a:solidFill>
                  <a:srgbClr val="595959"/>
                </a:solidFill>
              </a:rPr>
              <a:t>ocenite svoje prihodke (npr. iz rezervacij) in odhodke (npr. komunalne storitve, čiščenje, trženje).</a:t>
            </a:r>
            <a:endParaRPr lang="en-GB" sz="2200" i="1" dirty="0">
              <a:solidFill>
                <a:srgbClr val="595959"/>
              </a:solidFill>
            </a:endParaRPr>
          </a:p>
        </p:txBody>
      </p:sp>
      <p:sp>
        <p:nvSpPr>
          <p:cNvPr id="27" name="TextBox 26">
            <a:extLst>
              <a:ext uri="{FF2B5EF4-FFF2-40B4-BE49-F238E27FC236}">
                <a16:creationId xmlns:a16="http://schemas.microsoft.com/office/drawing/2014/main" id="{2F8C8121-BB50-E48B-1600-CD4C08D4E21E}"/>
              </a:ext>
            </a:extLst>
          </p:cNvPr>
          <p:cNvSpPr txBox="1"/>
          <p:nvPr/>
        </p:nvSpPr>
        <p:spPr>
          <a:xfrm>
            <a:off x="6462897" y="5574906"/>
            <a:ext cx="5272584" cy="1200329"/>
          </a:xfrm>
          <a:prstGeom prst="rect">
            <a:avLst/>
          </a:prstGeom>
          <a:noFill/>
        </p:spPr>
        <p:txBody>
          <a:bodyPr wrap="square" lIns="91440" tIns="45720" rIns="91440" bIns="45720" rtlCol="0" anchor="t">
            <a:spAutoFit/>
          </a:bodyPr>
          <a:lstStyle/>
          <a:p>
            <a:r>
              <a:rPr lang="en-US" b="1" dirty="0">
                <a:solidFill>
                  <a:schemeClr val="bg1"/>
                </a:solidFill>
              </a:rPr>
              <a:t>4. Spremenljivi stroški (spreminjajo se glede na zasedenost) </a:t>
            </a:r>
            <a:r>
              <a:rPr lang="en-US" dirty="0">
                <a:solidFill>
                  <a:schemeClr val="bg1"/>
                </a:solidFill>
              </a:rPr>
              <a:t>Ti se povečajo ali zmanjšajo glede na število gostov. (npr. zajtrk, pranje perila, čiščenje, ogrevanje)</a:t>
            </a:r>
            <a:endParaRPr lang="en-US" b="1" dirty="0">
              <a:solidFill>
                <a:schemeClr val="bg1"/>
              </a:solidFill>
              <a:ea typeface="Calibri"/>
              <a:cs typeface="Calibri"/>
            </a:endParaRPr>
          </a:p>
        </p:txBody>
      </p:sp>
      <p:sp>
        <p:nvSpPr>
          <p:cNvPr id="28" name="TextBox 27">
            <a:extLst>
              <a:ext uri="{FF2B5EF4-FFF2-40B4-BE49-F238E27FC236}">
                <a16:creationId xmlns:a16="http://schemas.microsoft.com/office/drawing/2014/main" id="{BD492B47-E1A5-800E-2FB5-B431BE613D41}"/>
              </a:ext>
            </a:extLst>
          </p:cNvPr>
          <p:cNvSpPr txBox="1"/>
          <p:nvPr/>
        </p:nvSpPr>
        <p:spPr>
          <a:xfrm>
            <a:off x="6466450" y="4318861"/>
            <a:ext cx="5272584" cy="1200329"/>
          </a:xfrm>
          <a:prstGeom prst="rect">
            <a:avLst/>
          </a:prstGeom>
          <a:noFill/>
        </p:spPr>
        <p:txBody>
          <a:bodyPr wrap="square" lIns="91440" tIns="45720" rIns="91440" bIns="45720" rtlCol="0" anchor="t">
            <a:spAutoFit/>
          </a:bodyPr>
          <a:lstStyle/>
          <a:p>
            <a:r>
              <a:rPr lang="en-US" b="1" dirty="0">
                <a:solidFill>
                  <a:schemeClr val="bg1"/>
                </a:solidFill>
              </a:rPr>
              <a:t>3. Fiksni stroški </a:t>
            </a:r>
            <a:r>
              <a:rPr lang="en-US" i="1" dirty="0">
                <a:solidFill>
                  <a:schemeClr val="bg1"/>
                </a:solidFill>
              </a:rPr>
              <a:t>(ne spreminjajo se glede na zasedenost) </a:t>
            </a:r>
            <a:r>
              <a:rPr lang="en-US" dirty="0">
                <a:solidFill>
                  <a:schemeClr val="bg1"/>
                </a:solidFill>
              </a:rPr>
              <a:t>Stroški, ki ostanejo enaki ne glede na to, ali imate rezervacije ali ne. (npr. davki, odplačevanje posojil, zavarovanje)</a:t>
            </a:r>
            <a:endParaRPr lang="en-US" b="1" dirty="0">
              <a:solidFill>
                <a:schemeClr val="bg1"/>
              </a:solidFill>
              <a:ea typeface="Calibri"/>
              <a:cs typeface="Calibri"/>
            </a:endParaRPr>
          </a:p>
        </p:txBody>
      </p:sp>
      <p:sp>
        <p:nvSpPr>
          <p:cNvPr id="29" name="TextBox 28">
            <a:extLst>
              <a:ext uri="{FF2B5EF4-FFF2-40B4-BE49-F238E27FC236}">
                <a16:creationId xmlns:a16="http://schemas.microsoft.com/office/drawing/2014/main" id="{9870003A-6DAF-6C9E-49D0-300DD83EAE4F}"/>
              </a:ext>
            </a:extLst>
          </p:cNvPr>
          <p:cNvSpPr txBox="1"/>
          <p:nvPr/>
        </p:nvSpPr>
        <p:spPr>
          <a:xfrm>
            <a:off x="6462897" y="2930760"/>
            <a:ext cx="5272584" cy="1231106"/>
          </a:xfrm>
          <a:prstGeom prst="rect">
            <a:avLst/>
          </a:prstGeom>
          <a:noFill/>
        </p:spPr>
        <p:txBody>
          <a:bodyPr wrap="square" lIns="91440" tIns="45720" rIns="91440" bIns="45720" rtlCol="0" anchor="t">
            <a:spAutoFit/>
          </a:bodyPr>
          <a:lstStyle/>
          <a:p>
            <a:r>
              <a:rPr lang="en-US" sz="2000" b="1" dirty="0">
                <a:solidFill>
                  <a:schemeClr val="bg1"/>
                </a:solidFill>
              </a:rPr>
              <a:t>2</a:t>
            </a:r>
            <a:r>
              <a:rPr lang="en-US" b="1" dirty="0">
                <a:solidFill>
                  <a:schemeClr val="bg1"/>
                </a:solidFill>
              </a:rPr>
              <a:t>. Operativni stroški </a:t>
            </a:r>
            <a:r>
              <a:rPr lang="en-US" i="1" dirty="0">
                <a:solidFill>
                  <a:schemeClr val="bg1"/>
                </a:solidFill>
              </a:rPr>
              <a:t>(ponavljajoči se mesečni/letni stroški) </a:t>
            </a:r>
            <a:r>
              <a:rPr lang="en-US" dirty="0">
                <a:solidFill>
                  <a:schemeClr val="bg1"/>
                </a:solidFill>
              </a:rPr>
              <a:t>Stroški za vsakodnevno vodenje vašega podjetja. (npr. komunalne storitve, </a:t>
            </a:r>
            <a:r>
              <a:rPr lang="en-US" dirty="0" err="1">
                <a:solidFill>
                  <a:schemeClr val="bg1"/>
                </a:solidFill>
              </a:rPr>
              <a:t>trženje</a:t>
            </a:r>
            <a:r>
              <a:rPr lang="en-US" dirty="0">
                <a:solidFill>
                  <a:schemeClr val="bg1"/>
                </a:solidFill>
              </a:rPr>
              <a:t>, </a:t>
            </a:r>
            <a:r>
              <a:rPr lang="en-US" dirty="0" err="1">
                <a:solidFill>
                  <a:schemeClr val="bg1"/>
                </a:solidFill>
              </a:rPr>
              <a:t>čiščenje</a:t>
            </a:r>
            <a:r>
              <a:rPr lang="en-US" dirty="0">
                <a:solidFill>
                  <a:schemeClr val="bg1"/>
                </a:solidFill>
              </a:rPr>
              <a:t>, </a:t>
            </a:r>
            <a:r>
              <a:rPr lang="en-US" dirty="0" err="1">
                <a:solidFill>
                  <a:schemeClr val="bg1"/>
                </a:solidFill>
              </a:rPr>
              <a:t>plače</a:t>
            </a:r>
            <a:r>
              <a:rPr lang="en-US" dirty="0">
                <a:solidFill>
                  <a:schemeClr val="bg1"/>
                </a:solidFill>
              </a:rPr>
              <a:t>). </a:t>
            </a:r>
            <a:r>
              <a:rPr lang="en-US" dirty="0" err="1">
                <a:solidFill>
                  <a:schemeClr val="bg1"/>
                </a:solidFill>
              </a:rPr>
              <a:t>Preprečuje</a:t>
            </a:r>
            <a:r>
              <a:rPr lang="en-US" dirty="0">
                <a:solidFill>
                  <a:schemeClr val="bg1"/>
                </a:solidFill>
              </a:rPr>
              <a:t> </a:t>
            </a:r>
            <a:r>
              <a:rPr lang="en-US" dirty="0" err="1">
                <a:solidFill>
                  <a:schemeClr val="bg1"/>
                </a:solidFill>
              </a:rPr>
              <a:t>dezinformacije</a:t>
            </a:r>
            <a:r>
              <a:rPr lang="en-US" dirty="0">
                <a:solidFill>
                  <a:schemeClr val="bg1"/>
                </a:solidFill>
              </a:rPr>
              <a:t> </a:t>
            </a:r>
            <a:r>
              <a:rPr lang="en-US" dirty="0" err="1">
                <a:solidFill>
                  <a:schemeClr val="bg1"/>
                </a:solidFill>
              </a:rPr>
              <a:t>iz</a:t>
            </a:r>
            <a:r>
              <a:rPr lang="en-US" dirty="0">
                <a:solidFill>
                  <a:schemeClr val="bg1"/>
                </a:solidFill>
              </a:rPr>
              <a:t> </a:t>
            </a:r>
            <a:r>
              <a:rPr lang="en-US" dirty="0" err="1">
                <a:solidFill>
                  <a:schemeClr val="bg1"/>
                </a:solidFill>
              </a:rPr>
              <a:t>tujih</a:t>
            </a:r>
            <a:r>
              <a:rPr lang="en-US" dirty="0">
                <a:solidFill>
                  <a:schemeClr val="bg1"/>
                </a:solidFill>
              </a:rPr>
              <a:t> </a:t>
            </a:r>
            <a:r>
              <a:rPr lang="en-US" dirty="0" err="1">
                <a:solidFill>
                  <a:schemeClr val="bg1"/>
                </a:solidFill>
              </a:rPr>
              <a:t>virov</a:t>
            </a:r>
            <a:endParaRPr lang="en-US" b="1" dirty="0" err="1">
              <a:solidFill>
                <a:schemeClr val="bg1"/>
              </a:solidFill>
              <a:ea typeface="Calibri"/>
              <a:cs typeface="Calibri"/>
            </a:endParaRPr>
          </a:p>
        </p:txBody>
      </p:sp>
      <p:sp>
        <p:nvSpPr>
          <p:cNvPr id="30" name="TextBox 29">
            <a:extLst>
              <a:ext uri="{FF2B5EF4-FFF2-40B4-BE49-F238E27FC236}">
                <a16:creationId xmlns:a16="http://schemas.microsoft.com/office/drawing/2014/main" id="{B4233617-7FD3-C623-73EB-B196C6BE59A9}"/>
              </a:ext>
            </a:extLst>
          </p:cNvPr>
          <p:cNvSpPr txBox="1"/>
          <p:nvPr/>
        </p:nvSpPr>
        <p:spPr>
          <a:xfrm>
            <a:off x="6462896" y="1797799"/>
            <a:ext cx="5357629" cy="923330"/>
          </a:xfrm>
          <a:prstGeom prst="rect">
            <a:avLst/>
          </a:prstGeom>
          <a:noFill/>
        </p:spPr>
        <p:txBody>
          <a:bodyPr wrap="square" lIns="91440" tIns="45720" rIns="91440" bIns="45720" rtlCol="0" anchor="t">
            <a:spAutoFit/>
          </a:bodyPr>
          <a:lstStyle/>
          <a:p>
            <a:r>
              <a:rPr lang="en-IE" b="1" dirty="0">
                <a:solidFill>
                  <a:schemeClr val="bg1"/>
                </a:solidFill>
              </a:rPr>
              <a:t>1. Napoved prihodkov (dohodkov)</a:t>
            </a:r>
            <a:endParaRPr lang="en-IE" b="1" dirty="0">
              <a:solidFill>
                <a:schemeClr val="bg1"/>
              </a:solidFill>
              <a:ea typeface="Calibri"/>
              <a:cs typeface="Calibri"/>
            </a:endParaRPr>
          </a:p>
          <a:p>
            <a:r>
              <a:rPr lang="en-US" dirty="0">
                <a:solidFill>
                  <a:schemeClr val="bg1"/>
                </a:solidFill>
              </a:rPr>
              <a:t>Ocenite denar, ki ga pričakujete zaslužiti (npr. rezervacije, </a:t>
            </a:r>
            <a:r>
              <a:rPr lang="en-US" err="1">
                <a:solidFill>
                  <a:schemeClr val="bg1"/>
                </a:solidFill>
              </a:rPr>
              <a:t>dodatki</a:t>
            </a:r>
            <a:r>
              <a:rPr lang="en-US" dirty="0">
                <a:solidFill>
                  <a:schemeClr val="bg1"/>
                </a:solidFill>
              </a:rPr>
              <a:t>, subvencije, drugi prihodki)</a:t>
            </a:r>
            <a:endParaRPr lang="en-US" b="1">
              <a:solidFill>
                <a:schemeClr val="bg1"/>
              </a:solidFill>
              <a:ea typeface="Calibri"/>
              <a:cs typeface="Calibri"/>
            </a:endParaRPr>
          </a:p>
        </p:txBody>
      </p:sp>
      <p:sp>
        <p:nvSpPr>
          <p:cNvPr id="60" name="Flowchart: Connector 59">
            <a:extLst>
              <a:ext uri="{FF2B5EF4-FFF2-40B4-BE49-F238E27FC236}">
                <a16:creationId xmlns:a16="http://schemas.microsoft.com/office/drawing/2014/main" id="{0125CCEA-328F-46C5-913E-B13067C3A0EE}"/>
              </a:ext>
            </a:extLst>
          </p:cNvPr>
          <p:cNvSpPr/>
          <p:nvPr/>
        </p:nvSpPr>
        <p:spPr>
          <a:xfrm>
            <a:off x="5130501" y="177300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F7BC76AD-09E7-E729-26BD-6DD9DE6D23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4510" y="1797799"/>
            <a:ext cx="914400" cy="914400"/>
          </a:xfrm>
          <a:prstGeom prst="rect">
            <a:avLst/>
          </a:prstGeom>
        </p:spPr>
      </p:pic>
      <p:sp>
        <p:nvSpPr>
          <p:cNvPr id="61" name="Flowchart: Connector 60">
            <a:extLst>
              <a:ext uri="{FF2B5EF4-FFF2-40B4-BE49-F238E27FC236}">
                <a16:creationId xmlns:a16="http://schemas.microsoft.com/office/drawing/2014/main" id="{E198124E-754B-ACA5-C41A-2A06CF95FD52}"/>
              </a:ext>
            </a:extLst>
          </p:cNvPr>
          <p:cNvSpPr/>
          <p:nvPr/>
        </p:nvSpPr>
        <p:spPr>
          <a:xfrm>
            <a:off x="5130501" y="30306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172824-9952-A32D-513F-40F0C04BDA74}"/>
              </a:ext>
            </a:extLst>
          </p:cNvPr>
          <p:cNvSpPr/>
          <p:nvPr/>
        </p:nvSpPr>
        <p:spPr>
          <a:xfrm>
            <a:off x="5149267" y="4317806"/>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B1C23801-BE84-8D04-3CE9-9F8C6960724C}"/>
              </a:ext>
            </a:extLst>
          </p:cNvPr>
          <p:cNvSpPr/>
          <p:nvPr/>
        </p:nvSpPr>
        <p:spPr>
          <a:xfrm>
            <a:off x="5178412" y="5539767"/>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4" name="Graphic 63" descr="Customer review with solid fill">
            <a:extLst>
              <a:ext uri="{FF2B5EF4-FFF2-40B4-BE49-F238E27FC236}">
                <a16:creationId xmlns:a16="http://schemas.microsoft.com/office/drawing/2014/main" id="{7A549816-6BDD-5065-D0E4-6F624D992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8887" y="3187493"/>
            <a:ext cx="914400" cy="914400"/>
          </a:xfrm>
          <a:prstGeom prst="rect">
            <a:avLst/>
          </a:prstGeom>
        </p:spPr>
      </p:pic>
      <p:pic>
        <p:nvPicPr>
          <p:cNvPr id="65" name="Graphic 64" descr="Upward trend with solid fill">
            <a:extLst>
              <a:ext uri="{FF2B5EF4-FFF2-40B4-BE49-F238E27FC236}">
                <a16:creationId xmlns:a16="http://schemas.microsoft.com/office/drawing/2014/main" id="{8D6DC9D0-6B4A-F5D8-D26C-0F53AB547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3906" y="5676169"/>
            <a:ext cx="914400" cy="914400"/>
          </a:xfrm>
          <a:prstGeom prst="rect">
            <a:avLst/>
          </a:prstGeom>
        </p:spPr>
      </p:pic>
      <p:pic>
        <p:nvPicPr>
          <p:cNvPr id="66" name="Graphic 65" descr="Priorities with solid fill">
            <a:extLst>
              <a:ext uri="{FF2B5EF4-FFF2-40B4-BE49-F238E27FC236}">
                <a16:creationId xmlns:a16="http://schemas.microsoft.com/office/drawing/2014/main" id="{6C074153-6089-F1EA-F55F-4E06D28A0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98794" y="4453973"/>
            <a:ext cx="914400" cy="914400"/>
          </a:xfrm>
          <a:prstGeom prst="rect">
            <a:avLst/>
          </a:prstGeom>
        </p:spPr>
      </p:pic>
    </p:spTree>
    <p:extLst>
      <p:ext uri="{BB962C8B-B14F-4D97-AF65-F5344CB8AC3E}">
        <p14:creationId xmlns:p14="http://schemas.microsoft.com/office/powerpoint/2010/main" val="3552769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4BD4-E36E-2A89-C7DE-DC457A38A6C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BF8C4A34-6BD0-3EA5-831E-279C503B92F6}"/>
              </a:ext>
            </a:extLst>
          </p:cNvPr>
          <p:cNvSpPr/>
          <p:nvPr/>
        </p:nvSpPr>
        <p:spPr>
          <a:xfrm>
            <a:off x="5834920" y="1742676"/>
            <a:ext cx="5857186" cy="144481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F9F5B12C-2294-125E-FE17-479989791E7F}"/>
              </a:ext>
            </a:extLst>
          </p:cNvPr>
          <p:cNvSpPr/>
          <p:nvPr/>
        </p:nvSpPr>
        <p:spPr>
          <a:xfrm>
            <a:off x="5842771" y="3339071"/>
            <a:ext cx="5857186" cy="1642615"/>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E1CAE055-F5FB-970E-38F5-216F3323C375}"/>
              </a:ext>
            </a:extLst>
          </p:cNvPr>
          <p:cNvSpPr/>
          <p:nvPr/>
        </p:nvSpPr>
        <p:spPr>
          <a:xfrm>
            <a:off x="5834920" y="5242008"/>
            <a:ext cx="5857186" cy="11461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972C5023-09D7-D673-8547-09CDCC8A924A}"/>
              </a:ext>
            </a:extLst>
          </p:cNvPr>
          <p:cNvSpPr>
            <a:spLocks noGrp="1"/>
          </p:cNvSpPr>
          <p:nvPr>
            <p:ph type="body" sz="quarter" idx="16"/>
          </p:nvPr>
        </p:nvSpPr>
        <p:spPr>
          <a:xfrm>
            <a:off x="798381" y="410879"/>
            <a:ext cx="10764969" cy="803654"/>
          </a:xfrm>
        </p:spPr>
        <p:txBody>
          <a:bodyPr lIns="91440" tIns="45720" rIns="91440" bIns="45720" anchor="t">
            <a:noAutofit/>
          </a:bodyPr>
          <a:lstStyle/>
          <a:p>
            <a:r>
              <a:rPr lang="en-US" sz="3200" b="1" dirty="0">
                <a:solidFill>
                  <a:srgbClr val="E96751"/>
                </a:solidFill>
              </a:rPr>
              <a:t>Proračun: </a:t>
            </a:r>
            <a:r>
              <a:rPr lang="en-US" sz="3200" b="0" dirty="0">
                <a:solidFill>
                  <a:srgbClr val="E96751"/>
                </a:solidFill>
              </a:rPr>
              <a:t>(Načrtovanje) </a:t>
            </a:r>
            <a:r>
              <a:rPr lang="en-US" sz="3200" b="0" dirty="0">
                <a:solidFill>
                  <a:srgbClr val="595959"/>
                </a:solidFill>
              </a:rPr>
              <a:t>Osnovni izkaz poslovnega izida (dobiček/izguba)</a:t>
            </a:r>
          </a:p>
          <a:p>
            <a:r>
              <a:rPr lang="en-US" sz="2800" b="0" i="1" dirty="0">
                <a:solidFill>
                  <a:srgbClr val="459597"/>
                </a:solidFill>
              </a:rPr>
              <a:t>Kaj pričakujem, da bom zaslužil/porabil?</a:t>
            </a:r>
            <a:endParaRPr lang="en-GB" sz="28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835C195D-0A5D-5A81-9E79-485FF6BC01D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C5B373F-5111-B9A9-24C6-D4AB9EF6D477}"/>
              </a:ext>
            </a:extLst>
          </p:cNvPr>
          <p:cNvGrpSpPr/>
          <p:nvPr/>
        </p:nvGrpSpPr>
        <p:grpSpPr>
          <a:xfrm>
            <a:off x="595126" y="1742676"/>
            <a:ext cx="6132568" cy="4877198"/>
            <a:chOff x="3968273" y="1279832"/>
            <a:chExt cx="6568679" cy="5412758"/>
          </a:xfrm>
        </p:grpSpPr>
        <p:sp>
          <p:nvSpPr>
            <p:cNvPr id="13" name="Rectangle: Rounded Corners 12">
              <a:extLst>
                <a:ext uri="{FF2B5EF4-FFF2-40B4-BE49-F238E27FC236}">
                  <a16:creationId xmlns:a16="http://schemas.microsoft.com/office/drawing/2014/main" id="{B791C365-318D-FBA0-8935-9DC5F1AA3994}"/>
                </a:ext>
              </a:extLst>
            </p:cNvPr>
            <p:cNvSpPr/>
            <p:nvPr/>
          </p:nvSpPr>
          <p:spPr>
            <a:xfrm>
              <a:off x="3968273" y="1526110"/>
              <a:ext cx="5612419"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0529D52-382C-D0C4-1BD1-718A6D48013A}"/>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B9952E6D-E023-7A67-861E-34FB151116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B75D9BF7-BF09-1736-BA2E-0B5A22BB4722}"/>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E32846D-E84A-4AE6-E2F9-61937C33B3CF}"/>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21D513E0-ADA2-1BF4-E7AF-C3BA608ED50E}"/>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2077ABD1-A048-5429-969E-10961E5AD65B}"/>
              </a:ext>
            </a:extLst>
          </p:cNvPr>
          <p:cNvSpPr txBox="1"/>
          <p:nvPr/>
        </p:nvSpPr>
        <p:spPr>
          <a:xfrm>
            <a:off x="798382" y="2520781"/>
            <a:ext cx="4515524" cy="2462213"/>
          </a:xfrm>
          <a:prstGeom prst="rect">
            <a:avLst/>
          </a:prstGeom>
          <a:noFill/>
        </p:spPr>
        <p:txBody>
          <a:bodyPr wrap="square" rtlCol="0">
            <a:spAutoFit/>
          </a:bodyPr>
          <a:lstStyle/>
          <a:p>
            <a:r>
              <a:rPr lang="en-US" sz="2200" b="1" dirty="0">
                <a:solidFill>
                  <a:srgbClr val="595959"/>
                </a:solidFill>
              </a:rPr>
              <a:t>Proračun je finančni načrt</a:t>
            </a:r>
          </a:p>
          <a:p>
            <a:r>
              <a:rPr lang="en-US" sz="2200" dirty="0">
                <a:solidFill>
                  <a:srgbClr val="595959"/>
                </a:solidFill>
              </a:rPr>
              <a:t>To vam daje finančni načrt za prihodnje obdobje (običajno mesečno, četrtletno ali letno). </a:t>
            </a:r>
          </a:p>
          <a:p>
            <a:endParaRPr lang="en-US" sz="2200" b="1" dirty="0">
              <a:solidFill>
                <a:srgbClr val="595959"/>
              </a:solidFill>
            </a:endParaRPr>
          </a:p>
          <a:p>
            <a:r>
              <a:rPr lang="en-US" sz="2200" b="1" i="1" dirty="0">
                <a:solidFill>
                  <a:srgbClr val="595959"/>
                </a:solidFill>
              </a:rPr>
              <a:t>Nasvet: </a:t>
            </a:r>
            <a:r>
              <a:rPr lang="en-US" sz="2200" dirty="0">
                <a:solidFill>
                  <a:srgbClr val="595959"/>
                </a:solidFill>
              </a:rPr>
              <a:t>Je </a:t>
            </a:r>
            <a:r>
              <a:rPr lang="en-US" sz="2200" b="1" dirty="0">
                <a:solidFill>
                  <a:srgbClr val="595959"/>
                </a:solidFill>
              </a:rPr>
              <a:t>usmerjen v prihodnost </a:t>
            </a:r>
            <a:r>
              <a:rPr lang="en-US" sz="2200" dirty="0">
                <a:solidFill>
                  <a:srgbClr val="595959"/>
                </a:solidFill>
              </a:rPr>
              <a:t>in temelji na vaših ciljih.</a:t>
            </a:r>
            <a:endParaRPr lang="en-GB" sz="2200" i="1" dirty="0">
              <a:solidFill>
                <a:srgbClr val="595959"/>
              </a:solidFill>
            </a:endParaRPr>
          </a:p>
        </p:txBody>
      </p:sp>
      <p:sp>
        <p:nvSpPr>
          <p:cNvPr id="27" name="TextBox 26">
            <a:extLst>
              <a:ext uri="{FF2B5EF4-FFF2-40B4-BE49-F238E27FC236}">
                <a16:creationId xmlns:a16="http://schemas.microsoft.com/office/drawing/2014/main" id="{E9BB6A92-3D1C-4188-EA3D-06708B96900F}"/>
              </a:ext>
            </a:extLst>
          </p:cNvPr>
          <p:cNvSpPr txBox="1"/>
          <p:nvPr/>
        </p:nvSpPr>
        <p:spPr>
          <a:xfrm>
            <a:off x="6462897" y="5349468"/>
            <a:ext cx="5272584" cy="923330"/>
          </a:xfrm>
          <a:prstGeom prst="rect">
            <a:avLst/>
          </a:prstGeom>
          <a:noFill/>
        </p:spPr>
        <p:txBody>
          <a:bodyPr wrap="square" lIns="91440" tIns="45720" rIns="91440" bIns="45720" rtlCol="0" anchor="t">
            <a:spAutoFit/>
          </a:bodyPr>
          <a:lstStyle/>
          <a:p>
            <a:r>
              <a:rPr lang="en-US" b="1" dirty="0">
                <a:solidFill>
                  <a:schemeClr val="bg1"/>
                </a:solidFill>
              </a:rPr>
              <a:t>7. Rezervni sklad</a:t>
            </a:r>
            <a:endParaRPr lang="en-US" b="1" dirty="0">
              <a:solidFill>
                <a:schemeClr val="bg1"/>
              </a:solidFill>
              <a:ea typeface="Calibri"/>
              <a:cs typeface="Calibri"/>
            </a:endParaRPr>
          </a:p>
          <a:p>
            <a:r>
              <a:rPr lang="en-US" dirty="0">
                <a:solidFill>
                  <a:schemeClr val="bg1"/>
                </a:solidFill>
              </a:rPr>
              <a:t>Rezervni sklad (10–15 %) za nepričakovane stroške. Denarna rezerva za sezonska obdobja z manj delom.</a:t>
            </a:r>
            <a:endParaRPr lang="en-US" b="1" dirty="0">
              <a:solidFill>
                <a:schemeClr val="bg1"/>
              </a:solidFill>
              <a:ea typeface="Calibri"/>
              <a:cs typeface="Calibri"/>
            </a:endParaRPr>
          </a:p>
        </p:txBody>
      </p:sp>
      <p:sp>
        <p:nvSpPr>
          <p:cNvPr id="28" name="TextBox 27">
            <a:extLst>
              <a:ext uri="{FF2B5EF4-FFF2-40B4-BE49-F238E27FC236}">
                <a16:creationId xmlns:a16="http://schemas.microsoft.com/office/drawing/2014/main" id="{C73F2743-0994-8179-0F98-3161FA769511}"/>
              </a:ext>
            </a:extLst>
          </p:cNvPr>
          <p:cNvSpPr txBox="1"/>
          <p:nvPr/>
        </p:nvSpPr>
        <p:spPr>
          <a:xfrm>
            <a:off x="6434893" y="3561863"/>
            <a:ext cx="5272584" cy="1200329"/>
          </a:xfrm>
          <a:prstGeom prst="rect">
            <a:avLst/>
          </a:prstGeom>
          <a:noFill/>
        </p:spPr>
        <p:txBody>
          <a:bodyPr wrap="square" lIns="91440" tIns="45720" rIns="91440" bIns="45720" rtlCol="0" anchor="t">
            <a:spAutoFit/>
          </a:bodyPr>
          <a:lstStyle/>
          <a:p>
            <a:r>
              <a:rPr lang="en-IE" b="1" dirty="0">
                <a:solidFill>
                  <a:schemeClr val="bg1"/>
                </a:solidFill>
              </a:rPr>
              <a:t>6. Enkratni ali kapitalski stroški </a:t>
            </a:r>
            <a:endParaRPr lang="en-IE" b="1" dirty="0">
              <a:solidFill>
                <a:schemeClr val="bg1"/>
              </a:solidFill>
              <a:ea typeface="Calibri"/>
              <a:cs typeface="Calibri"/>
            </a:endParaRPr>
          </a:p>
          <a:p>
            <a:r>
              <a:rPr lang="en-US" dirty="0">
                <a:solidFill>
                  <a:schemeClr val="bg1"/>
                </a:solidFill>
              </a:rPr>
              <a:t>Večji nakupi ali naložbe – ne redni stroški. (npr. nakup zemljišča ali nepremičnine, prenove, urejanje okolice, pohištvo, greznica, masažna kad ali savna </a:t>
            </a:r>
            <a:r>
              <a:rPr lang="en-US" err="1">
                <a:solidFill>
                  <a:schemeClr val="bg1"/>
                </a:solidFill>
              </a:rPr>
              <a:t>itd</a:t>
            </a:r>
            <a:r>
              <a:rPr lang="en-US" dirty="0">
                <a:solidFill>
                  <a:schemeClr val="bg1"/>
                </a:solidFill>
              </a:rPr>
              <a:t>.</a:t>
            </a:r>
            <a:endParaRPr lang="en-US" b="1">
              <a:solidFill>
                <a:schemeClr val="bg1"/>
              </a:solidFill>
              <a:ea typeface="Calibri"/>
              <a:cs typeface="Calibri"/>
            </a:endParaRPr>
          </a:p>
        </p:txBody>
      </p:sp>
      <p:sp>
        <p:nvSpPr>
          <p:cNvPr id="30" name="TextBox 29">
            <a:extLst>
              <a:ext uri="{FF2B5EF4-FFF2-40B4-BE49-F238E27FC236}">
                <a16:creationId xmlns:a16="http://schemas.microsoft.com/office/drawing/2014/main" id="{8E9A704B-A669-420F-7245-A47E84ABF483}"/>
              </a:ext>
            </a:extLst>
          </p:cNvPr>
          <p:cNvSpPr txBox="1"/>
          <p:nvPr/>
        </p:nvSpPr>
        <p:spPr>
          <a:xfrm>
            <a:off x="6462896" y="1797799"/>
            <a:ext cx="5357629" cy="1200329"/>
          </a:xfrm>
          <a:prstGeom prst="rect">
            <a:avLst/>
          </a:prstGeom>
          <a:noFill/>
        </p:spPr>
        <p:txBody>
          <a:bodyPr wrap="square" lIns="91440" tIns="45720" rIns="91440" bIns="45720" rtlCol="0" anchor="t">
            <a:spAutoFit/>
          </a:bodyPr>
          <a:lstStyle/>
          <a:p>
            <a:r>
              <a:rPr lang="en-IE" b="1" dirty="0">
                <a:solidFill>
                  <a:schemeClr val="bg1"/>
                </a:solidFill>
              </a:rPr>
              <a:t>5. Ciljni dobiček</a:t>
            </a:r>
            <a:endParaRPr lang="en-IE" b="1" dirty="0">
              <a:solidFill>
                <a:schemeClr val="bg1"/>
              </a:solidFill>
              <a:ea typeface="Calibri"/>
              <a:cs typeface="Calibri"/>
            </a:endParaRPr>
          </a:p>
          <a:p>
            <a:r>
              <a:rPr lang="en-US" dirty="0">
                <a:solidFill>
                  <a:schemeClr val="bg1"/>
                </a:solidFill>
              </a:rPr>
              <a:t>Denar, ki ga želite zaslužiti po pokritju vseh stroškov. To pomaga pri določanju cen in ciljev. Na primer: »Želim ustvariti 20.000 evrov dobička v tem</a:t>
            </a:r>
            <a:endParaRPr lang="en-US" b="1">
              <a:solidFill>
                <a:schemeClr val="bg1"/>
              </a:solidFill>
              <a:ea typeface="Calibri"/>
              <a:cs typeface="Calibri"/>
            </a:endParaRPr>
          </a:p>
        </p:txBody>
      </p:sp>
      <p:sp>
        <p:nvSpPr>
          <p:cNvPr id="60" name="Flowchart: Connector 59">
            <a:extLst>
              <a:ext uri="{FF2B5EF4-FFF2-40B4-BE49-F238E27FC236}">
                <a16:creationId xmlns:a16="http://schemas.microsoft.com/office/drawing/2014/main" id="{C8DDE033-62AF-059E-BA5E-F52A606D5D08}"/>
              </a:ext>
            </a:extLst>
          </p:cNvPr>
          <p:cNvSpPr/>
          <p:nvPr/>
        </p:nvSpPr>
        <p:spPr>
          <a:xfrm>
            <a:off x="5115710" y="1877939"/>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05393551-5479-81E5-B156-FDB484FB41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6558" y="1909778"/>
            <a:ext cx="914400" cy="914400"/>
          </a:xfrm>
          <a:prstGeom prst="rect">
            <a:avLst/>
          </a:prstGeom>
        </p:spPr>
      </p:pic>
      <p:sp>
        <p:nvSpPr>
          <p:cNvPr id="62" name="Flowchart: Connector 61">
            <a:extLst>
              <a:ext uri="{FF2B5EF4-FFF2-40B4-BE49-F238E27FC236}">
                <a16:creationId xmlns:a16="http://schemas.microsoft.com/office/drawing/2014/main" id="{FF65CAFA-021B-9971-32EB-A606C9AA08A3}"/>
              </a:ext>
            </a:extLst>
          </p:cNvPr>
          <p:cNvSpPr/>
          <p:nvPr/>
        </p:nvSpPr>
        <p:spPr>
          <a:xfrm>
            <a:off x="5122617" y="3318062"/>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3E6A34E7-7639-D90B-97FF-4B8ACA7229F6}"/>
              </a:ext>
            </a:extLst>
          </p:cNvPr>
          <p:cNvSpPr/>
          <p:nvPr/>
        </p:nvSpPr>
        <p:spPr>
          <a:xfrm>
            <a:off x="5178412" y="52361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4" name="Graphic 43" descr="Daily calendar outline">
            <a:extLst>
              <a:ext uri="{FF2B5EF4-FFF2-40B4-BE49-F238E27FC236}">
                <a16:creationId xmlns:a16="http://schemas.microsoft.com/office/drawing/2014/main" id="{055A35FC-0204-4F06-1A66-AA5C15DB5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9266" y="3436862"/>
            <a:ext cx="914400" cy="914400"/>
          </a:xfrm>
          <a:prstGeom prst="rect">
            <a:avLst/>
          </a:prstGeom>
        </p:spPr>
      </p:pic>
      <p:pic>
        <p:nvPicPr>
          <p:cNvPr id="58" name="Graphic 57" descr="Bar graph with upward trend with solid fill">
            <a:extLst>
              <a:ext uri="{FF2B5EF4-FFF2-40B4-BE49-F238E27FC236}">
                <a16:creationId xmlns:a16="http://schemas.microsoft.com/office/drawing/2014/main" id="{553032BD-CABB-8702-E0BE-86AE38DDC4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7990" y="5371800"/>
            <a:ext cx="914400" cy="914400"/>
          </a:xfrm>
          <a:prstGeom prst="rect">
            <a:avLst/>
          </a:prstGeom>
        </p:spPr>
      </p:pic>
    </p:spTree>
    <p:extLst>
      <p:ext uri="{BB962C8B-B14F-4D97-AF65-F5344CB8AC3E}">
        <p14:creationId xmlns:p14="http://schemas.microsoft.com/office/powerpoint/2010/main" val="3639618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863226" y="186975"/>
            <a:ext cx="10614687" cy="803654"/>
          </a:xfrm>
        </p:spPr>
        <p:txBody>
          <a:bodyPr/>
          <a:lstStyle/>
          <a:p>
            <a:r>
              <a:rPr lang="en-IE" dirty="0"/>
              <a:t>Tabela proračuna in analize odstopanj</a:t>
            </a:r>
          </a:p>
          <a:p>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0525" y="14212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808904" y="1549476"/>
            <a:ext cx="10765433"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808904" y="1549475"/>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808904" y="2911523"/>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808904" y="2754845"/>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921419" y="1719105"/>
            <a:ext cx="3008476" cy="461665"/>
          </a:xfrm>
          <a:prstGeom prst="rect">
            <a:avLst/>
          </a:prstGeom>
          <a:noFill/>
        </p:spPr>
        <p:txBody>
          <a:bodyPr wrap="square" rtlCol="0">
            <a:spAutoFit/>
          </a:bodyPr>
          <a:lstStyle/>
          <a:p>
            <a:r>
              <a:rPr lang="en-GB" sz="2400" b="1" dirty="0">
                <a:solidFill>
                  <a:schemeClr val="bg1"/>
                </a:solidFill>
              </a:rPr>
              <a:t>Ocena prihodkov</a:t>
            </a:r>
          </a:p>
        </p:txBody>
      </p:sp>
      <p:sp>
        <p:nvSpPr>
          <p:cNvPr id="20" name="TextBox 19">
            <a:extLst>
              <a:ext uri="{FF2B5EF4-FFF2-40B4-BE49-F238E27FC236}">
                <a16:creationId xmlns:a16="http://schemas.microsoft.com/office/drawing/2014/main" id="{33D810BD-8124-1618-1372-6CB6833B25F4}"/>
              </a:ext>
            </a:extLst>
          </p:cNvPr>
          <p:cNvSpPr txBox="1"/>
          <p:nvPr/>
        </p:nvSpPr>
        <p:spPr>
          <a:xfrm>
            <a:off x="941713" y="2810414"/>
            <a:ext cx="2936206" cy="461665"/>
          </a:xfrm>
          <a:prstGeom prst="rect">
            <a:avLst/>
          </a:prstGeom>
          <a:noFill/>
        </p:spPr>
        <p:txBody>
          <a:bodyPr wrap="square" rtlCol="0">
            <a:spAutoFit/>
          </a:bodyPr>
          <a:lstStyle/>
          <a:p>
            <a:r>
              <a:rPr lang="en-GB" sz="2400" b="1" dirty="0">
                <a:solidFill>
                  <a:schemeClr val="bg1"/>
                </a:solidFill>
              </a:rPr>
              <a:t>Seznam fiksnih stroškov</a:t>
            </a:r>
          </a:p>
        </p:txBody>
      </p:sp>
      <p:sp>
        <p:nvSpPr>
          <p:cNvPr id="23" name="TextBox 22">
            <a:extLst>
              <a:ext uri="{FF2B5EF4-FFF2-40B4-BE49-F238E27FC236}">
                <a16:creationId xmlns:a16="http://schemas.microsoft.com/office/drawing/2014/main" id="{B96E06E6-2A97-6C8E-9F2D-159DE945F4C3}"/>
              </a:ext>
            </a:extLst>
          </p:cNvPr>
          <p:cNvSpPr txBox="1"/>
          <p:nvPr/>
        </p:nvSpPr>
        <p:spPr>
          <a:xfrm>
            <a:off x="4081665" y="1531981"/>
            <a:ext cx="7543262" cy="1015663"/>
          </a:xfrm>
          <a:prstGeom prst="rect">
            <a:avLst/>
          </a:prstGeom>
          <a:noFill/>
        </p:spPr>
        <p:txBody>
          <a:bodyPr wrap="square" lIns="91440" tIns="45720" rIns="91440" bIns="45720" rtlCol="0" anchor="t">
            <a:spAutoFit/>
          </a:bodyPr>
          <a:lstStyle/>
          <a:p>
            <a:r>
              <a:rPr lang="en-US" sz="2000" b="1" dirty="0">
                <a:solidFill>
                  <a:srgbClr val="494949"/>
                </a:solidFill>
              </a:rPr>
              <a:t>Uporabite realistične stopnje zasedenosti in cene. </a:t>
            </a:r>
            <a:endParaRPr lang="en-US" sz="2000" b="1" dirty="0">
              <a:solidFill>
                <a:srgbClr val="494949"/>
              </a:solidFill>
              <a:ea typeface="Calibri"/>
              <a:cs typeface="Calibri"/>
            </a:endParaRPr>
          </a:p>
          <a:p>
            <a:r>
              <a:rPr lang="en-US" sz="2000" dirty="0">
                <a:solidFill>
                  <a:srgbClr val="E96751"/>
                </a:solidFill>
              </a:rPr>
              <a:t>Pomnožite število nočitev na mesec × ceno na nočitev × število enot</a:t>
            </a:r>
            <a:r>
              <a:rPr lang="en-US" sz="2000" dirty="0">
                <a:solidFill>
                  <a:srgbClr val="494949"/>
                </a:solidFill>
              </a:rPr>
              <a:t>.</a:t>
            </a:r>
            <a:endParaRPr lang="en-US" sz="2000" dirty="0">
              <a:solidFill>
                <a:srgbClr val="494949"/>
              </a:solidFill>
              <a:ea typeface="Calibri"/>
              <a:cs typeface="Calibri"/>
            </a:endParaRPr>
          </a:p>
          <a:p>
            <a:r>
              <a:rPr lang="en-US" sz="2000" dirty="0">
                <a:solidFill>
                  <a:srgbClr val="494949"/>
                </a:solidFill>
              </a:rPr>
              <a:t>Dodajte prihodke iz </a:t>
            </a:r>
            <a:r>
              <a:rPr lang="en-US" sz="2000" b="1" dirty="0">
                <a:solidFill>
                  <a:srgbClr val="494949"/>
                </a:solidFill>
              </a:rPr>
              <a:t>dodatkov </a:t>
            </a:r>
            <a:r>
              <a:rPr lang="en-US" sz="2000" dirty="0">
                <a:solidFill>
                  <a:srgbClr val="494949"/>
                </a:solidFill>
              </a:rPr>
              <a:t>(npr. obroki, izposoja koles).</a:t>
            </a:r>
            <a:endParaRPr lang="en-GB" sz="2000">
              <a:solidFill>
                <a:srgbClr val="494949"/>
              </a:solidFill>
              <a:ea typeface="Calibri"/>
              <a:cs typeface="Calibri"/>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4079921" y="2962934"/>
            <a:ext cx="7543262" cy="707886"/>
          </a:xfrm>
          <a:prstGeom prst="rect">
            <a:avLst/>
          </a:prstGeom>
          <a:noFill/>
        </p:spPr>
        <p:txBody>
          <a:bodyPr wrap="square" lIns="91440" tIns="45720" rIns="91440" bIns="45720" rtlCol="0" anchor="t">
            <a:spAutoFit/>
          </a:bodyPr>
          <a:lstStyle/>
          <a:p>
            <a:r>
              <a:rPr lang="en-US" sz="2000" dirty="0">
                <a:solidFill>
                  <a:srgbClr val="494949"/>
                </a:solidFill>
              </a:rPr>
              <a:t>Dodajte stroške, ki niso odvisni od števila gostov: zavarovanje, najem zemljišča, programska oprema itd.</a:t>
            </a:r>
            <a:endParaRPr lang="en-GB" sz="2000" dirty="0">
              <a:solidFill>
                <a:srgbClr val="49494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798379" y="4100027"/>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798379" y="3943350"/>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808148" y="5197937"/>
            <a:ext cx="10765433" cy="1559001"/>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798379" y="5011951"/>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921419" y="3969850"/>
            <a:ext cx="3008476" cy="830997"/>
          </a:xfrm>
          <a:prstGeom prst="rect">
            <a:avLst/>
          </a:prstGeom>
          <a:solidFill>
            <a:srgbClr val="459597"/>
          </a:solidFill>
        </p:spPr>
        <p:txBody>
          <a:bodyPr wrap="square" rtlCol="0">
            <a:spAutoFit/>
          </a:bodyPr>
          <a:lstStyle/>
          <a:p>
            <a:r>
              <a:rPr lang="en-GB" sz="2400" b="1" dirty="0">
                <a:solidFill>
                  <a:schemeClr val="bg1"/>
                </a:solidFill>
              </a:rPr>
              <a:t>Ocenite spremenljive stroške</a:t>
            </a:r>
          </a:p>
        </p:txBody>
      </p:sp>
      <p:sp>
        <p:nvSpPr>
          <p:cNvPr id="34" name="TextBox 33">
            <a:extLst>
              <a:ext uri="{FF2B5EF4-FFF2-40B4-BE49-F238E27FC236}">
                <a16:creationId xmlns:a16="http://schemas.microsoft.com/office/drawing/2014/main" id="{E96970F5-EE80-9FEF-72E3-6D764A956119}"/>
              </a:ext>
            </a:extLst>
          </p:cNvPr>
          <p:cNvSpPr txBox="1"/>
          <p:nvPr/>
        </p:nvSpPr>
        <p:spPr>
          <a:xfrm>
            <a:off x="882342" y="5012007"/>
            <a:ext cx="2936206" cy="461665"/>
          </a:xfrm>
          <a:prstGeom prst="rect">
            <a:avLst/>
          </a:prstGeom>
          <a:noFill/>
        </p:spPr>
        <p:txBody>
          <a:bodyPr wrap="square" rtlCol="0">
            <a:spAutoFit/>
          </a:bodyPr>
          <a:lstStyle/>
          <a:p>
            <a:r>
              <a:rPr lang="en-GB" sz="2400" b="1" dirty="0">
                <a:solidFill>
                  <a:schemeClr val="bg1"/>
                </a:solidFill>
              </a:rPr>
              <a:t>Preverite dobiček/izgubo</a:t>
            </a:r>
          </a:p>
        </p:txBody>
      </p:sp>
      <p:sp>
        <p:nvSpPr>
          <p:cNvPr id="35" name="TextBox 34">
            <a:extLst>
              <a:ext uri="{FF2B5EF4-FFF2-40B4-BE49-F238E27FC236}">
                <a16:creationId xmlns:a16="http://schemas.microsoft.com/office/drawing/2014/main" id="{8654BDE5-BC9E-6698-E3A3-345AB1B433EA}"/>
              </a:ext>
            </a:extLst>
          </p:cNvPr>
          <p:cNvSpPr txBox="1"/>
          <p:nvPr/>
        </p:nvSpPr>
        <p:spPr>
          <a:xfrm>
            <a:off x="4020550" y="4106382"/>
            <a:ext cx="7543262" cy="707886"/>
          </a:xfrm>
          <a:prstGeom prst="rect">
            <a:avLst/>
          </a:prstGeom>
          <a:noFill/>
        </p:spPr>
        <p:txBody>
          <a:bodyPr wrap="square" lIns="91440" tIns="45720" rIns="91440" bIns="45720" rtlCol="0" anchor="t">
            <a:spAutoFit/>
          </a:bodyPr>
          <a:lstStyle/>
          <a:p>
            <a:r>
              <a:rPr lang="en-US" sz="2000" dirty="0">
                <a:solidFill>
                  <a:srgbClr val="494949"/>
                </a:solidFill>
              </a:rPr>
              <a:t>Na podlagi zasedenosti. Več gostov = več pranja perila, komunalnih storitev, materiala in drv.</a:t>
            </a:r>
            <a:endParaRPr lang="en-GB" sz="2000" dirty="0">
              <a:solidFill>
                <a:srgbClr val="49494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4032819" y="5193157"/>
            <a:ext cx="7533492" cy="1323439"/>
          </a:xfrm>
          <a:prstGeom prst="rect">
            <a:avLst/>
          </a:prstGeom>
          <a:noFill/>
        </p:spPr>
        <p:txBody>
          <a:bodyPr wrap="square" lIns="91440" tIns="45720" rIns="91440" bIns="45720" rtlCol="0" anchor="t">
            <a:spAutoFit/>
          </a:bodyPr>
          <a:lstStyle/>
          <a:p>
            <a:r>
              <a:rPr lang="en-US" sz="2000" dirty="0">
                <a:solidFill>
                  <a:srgbClr val="494949"/>
                </a:solidFill>
              </a:rPr>
              <a:t>Če je dobiček premajhen, boste vedeli, da morate povečati prihodke (več rezervacij, višje cene, dodatne storitve) ali zmanjšati stroške ali spremeniti svojo ponudbo. Ta proračun boste uporabili tudi za ugotavljanje pragu rentabilnosti (obravnavano v naslednjem poglavju).</a:t>
            </a:r>
            <a:endParaRPr lang="en-GB" sz="2000">
              <a:solidFill>
                <a:srgbClr val="494949"/>
              </a:solidFill>
              <a:ea typeface="Calibri"/>
              <a:cs typeface="Calibri"/>
            </a:endParaRPr>
          </a:p>
        </p:txBody>
      </p:sp>
      <p:sp>
        <p:nvSpPr>
          <p:cNvPr id="3" name="TextBox 2">
            <a:extLst>
              <a:ext uri="{FF2B5EF4-FFF2-40B4-BE49-F238E27FC236}">
                <a16:creationId xmlns:a16="http://schemas.microsoft.com/office/drawing/2014/main" id="{231CE3C2-2741-6831-F6C1-4AE2D465A15E}"/>
              </a:ext>
            </a:extLst>
          </p:cNvPr>
          <p:cNvSpPr txBox="1"/>
          <p:nvPr/>
        </p:nvSpPr>
        <p:spPr>
          <a:xfrm>
            <a:off x="881895" y="824337"/>
            <a:ext cx="6096000" cy="523220"/>
          </a:xfrm>
          <a:prstGeom prst="rect">
            <a:avLst/>
          </a:prstGeom>
          <a:noFill/>
        </p:spPr>
        <p:txBody>
          <a:bodyPr wrap="square">
            <a:spAutoFit/>
          </a:bodyPr>
          <a:lstStyle/>
          <a:p>
            <a:r>
              <a:rPr lang="en-IE" sz="2800" b="1" dirty="0">
                <a:solidFill>
                  <a:srgbClr val="E96751"/>
                </a:solidFill>
              </a:rPr>
              <a:t>Naslednji del: </a:t>
            </a:r>
            <a:r>
              <a:rPr lang="en-IE" sz="2800" dirty="0">
                <a:solidFill>
                  <a:srgbClr val="E96751"/>
                </a:solidFill>
              </a:rPr>
              <a:t>Navodila po korakih</a:t>
            </a:r>
          </a:p>
        </p:txBody>
      </p:sp>
    </p:spTree>
    <p:extLst>
      <p:ext uri="{BB962C8B-B14F-4D97-AF65-F5344CB8AC3E}">
        <p14:creationId xmlns:p14="http://schemas.microsoft.com/office/powerpoint/2010/main" val="1564238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65FCE19-615D-888A-8318-D412BDCB6461}"/>
              </a:ext>
            </a:extLst>
          </p:cNvPr>
          <p:cNvSpPr>
            <a:spLocks noGrp="1"/>
          </p:cNvSpPr>
          <p:nvPr>
            <p:ph type="body" sz="quarter" idx="18"/>
          </p:nvPr>
        </p:nvSpPr>
        <p:spPr>
          <a:xfrm>
            <a:off x="642116" y="1153059"/>
            <a:ext cx="11044533" cy="3499183"/>
          </a:xfrm>
        </p:spPr>
        <p:txBody>
          <a:bodyPr lIns="91440" tIns="45720" rIns="91440" bIns="45720" anchor="t"/>
          <a:lstStyle/>
          <a:p>
            <a:r>
              <a:rPr lang="en-US" sz="2100" dirty="0"/>
              <a:t>V tej tabeli so navedeni tipični </a:t>
            </a:r>
            <a:r>
              <a:rPr lang="en-US" sz="2100" b="1" dirty="0"/>
              <a:t>mesečni stroški </a:t>
            </a:r>
            <a:r>
              <a:rPr lang="en-US" sz="2100" dirty="0"/>
              <a:t>(najem nepremičnine, komunalne storitve, čiščenje, zavarovanje, trženje itd.) in </a:t>
            </a:r>
            <a:r>
              <a:rPr lang="en-US" sz="2100" b="1" dirty="0"/>
              <a:t>predvideni prihodki </a:t>
            </a:r>
            <a:r>
              <a:rPr lang="en-US" sz="2100" dirty="0"/>
              <a:t>(nočitve, dodatki) za glamping lokacijo. Začnite sestavljati svoj proračun in preverite, kako se uravnotežijo</a:t>
            </a:r>
            <a:r>
              <a:rPr lang="en-US" sz="2100" b="1" dirty="0"/>
              <a:t> napovedi stroškov in prihodkov</a:t>
            </a:r>
            <a:r>
              <a:rPr lang="en-US" sz="2100" dirty="0"/>
              <a:t>.</a:t>
            </a:r>
            <a:endParaRPr lang="en-IE" sz="2100">
              <a:ea typeface="Calibri"/>
              <a:cs typeface="Calibri"/>
            </a:endParaRPr>
          </a:p>
        </p:txBody>
      </p:sp>
      <p:sp>
        <p:nvSpPr>
          <p:cNvPr id="7" name="Text Placeholder 6">
            <a:extLst>
              <a:ext uri="{FF2B5EF4-FFF2-40B4-BE49-F238E27FC236}">
                <a16:creationId xmlns:a16="http://schemas.microsoft.com/office/drawing/2014/main" id="{7AA416B9-AD98-3EA4-DD48-C5593B40C5D3}"/>
              </a:ext>
            </a:extLst>
          </p:cNvPr>
          <p:cNvSpPr>
            <a:spLocks noGrp="1"/>
          </p:cNvSpPr>
          <p:nvPr>
            <p:ph type="body" sz="quarter" idx="16"/>
          </p:nvPr>
        </p:nvSpPr>
        <p:spPr>
          <a:xfrm>
            <a:off x="788657" y="107772"/>
            <a:ext cx="10614687" cy="803654"/>
          </a:xfrm>
        </p:spPr>
        <p:txBody>
          <a:bodyPr/>
          <a:lstStyle/>
          <a:p>
            <a:r>
              <a:rPr lang="en-IE" dirty="0"/>
              <a:t>Primer proračuna in tabela analize odstopanj </a:t>
            </a:r>
            <a:r>
              <a:rPr lang="en-IE" b="0" dirty="0">
                <a:solidFill>
                  <a:srgbClr val="E96751"/>
                </a:solidFill>
              </a:rPr>
              <a:t>(1. del) </a:t>
            </a:r>
          </a:p>
        </p:txBody>
      </p:sp>
      <p:sp>
        <p:nvSpPr>
          <p:cNvPr id="9" name="Text Placeholder 8">
            <a:extLst>
              <a:ext uri="{FF2B5EF4-FFF2-40B4-BE49-F238E27FC236}">
                <a16:creationId xmlns:a16="http://schemas.microsoft.com/office/drawing/2014/main" id="{7BBB277D-E514-1E74-9326-F33D1A350764}"/>
              </a:ext>
            </a:extLst>
          </p:cNvPr>
          <p:cNvSpPr>
            <a:spLocks noGrp="1"/>
          </p:cNvSpPr>
          <p:nvPr>
            <p:ph type="body" sz="quarter" idx="19"/>
          </p:nvPr>
        </p:nvSpPr>
        <p:spPr>
          <a:xfrm>
            <a:off x="788656" y="636621"/>
            <a:ext cx="10614687" cy="520347"/>
          </a:xfrm>
        </p:spPr>
        <p:txBody>
          <a:bodyPr lIns="91440" tIns="45720" rIns="91440" bIns="45720" anchor="t">
            <a:noAutofit/>
          </a:bodyPr>
          <a:lstStyle/>
          <a:p>
            <a:r>
              <a:rPr lang="en-US" sz="2400" b="0" i="1" dirty="0"/>
              <a:t>(1-enotno glamping območje za 12 mesecev)</a:t>
            </a:r>
            <a:endParaRPr lang="en-IE" sz="2400" b="0" i="1">
              <a:ea typeface="Calibri"/>
              <a:cs typeface="Calibri"/>
            </a:endParaRPr>
          </a:p>
          <a:p>
            <a:endParaRPr lang="en-IE" b="0" i="1" dirty="0"/>
          </a:p>
        </p:txBody>
      </p:sp>
      <p:graphicFrame>
        <p:nvGraphicFramePr>
          <p:cNvPr id="10" name="Table 9">
            <a:extLst>
              <a:ext uri="{FF2B5EF4-FFF2-40B4-BE49-F238E27FC236}">
                <a16:creationId xmlns:a16="http://schemas.microsoft.com/office/drawing/2014/main" id="{48A5EF4D-4093-25A3-B688-8E57BA6C3C90}"/>
              </a:ext>
            </a:extLst>
          </p:cNvPr>
          <p:cNvGraphicFramePr>
            <a:graphicFrameLocks noGrp="1"/>
          </p:cNvGraphicFramePr>
          <p:nvPr>
            <p:extLst>
              <p:ext uri="{D42A27DB-BD31-4B8C-83A1-F6EECF244321}">
                <p14:modId xmlns:p14="http://schemas.microsoft.com/office/powerpoint/2010/main" val="203738428"/>
              </p:ext>
            </p:extLst>
          </p:nvPr>
        </p:nvGraphicFramePr>
        <p:xfrm>
          <a:off x="460589" y="2245774"/>
          <a:ext cx="11117171" cy="415128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1800" b="1" dirty="0">
                          <a:solidFill>
                            <a:schemeClr val="bg1"/>
                          </a:solidFill>
                        </a:rPr>
                        <a:t>Kategorija</a:t>
                      </a:r>
                      <a:endParaRPr lang="en-IE" sz="180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Mesečno (€)</a:t>
                      </a:r>
                      <a:endParaRPr lang="en-IE" sz="180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Letno (€)</a:t>
                      </a:r>
                      <a:endParaRPr lang="en-IE" sz="180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1800" b="1" dirty="0">
                          <a:solidFill>
                            <a:schemeClr val="bg1"/>
                          </a:solidFill>
                        </a:rPr>
                        <a:t>Pojasnilo</a:t>
                      </a:r>
                      <a:endParaRPr lang="en-IE" sz="180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124324">
                <a:tc>
                  <a:txBody>
                    <a:bodyPr/>
                    <a:lstStyle/>
                    <a:p>
                      <a:pPr>
                        <a:buNone/>
                      </a:pPr>
                      <a:r>
                        <a:rPr lang="en-IE" sz="1800" b="1" dirty="0">
                          <a:solidFill>
                            <a:srgbClr val="595959"/>
                          </a:solidFill>
                        </a:rPr>
                        <a:t>PRIHODKI</a:t>
                      </a: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815980496"/>
                  </a:ext>
                </a:extLst>
              </a:tr>
              <a:tr h="310810">
                <a:tc>
                  <a:txBody>
                    <a:bodyPr/>
                    <a:lstStyle/>
                    <a:p>
                      <a:pPr>
                        <a:buNone/>
                      </a:pPr>
                      <a:r>
                        <a:rPr lang="en-IE" sz="1800" dirty="0">
                          <a:solidFill>
                            <a:srgbClr val="595959"/>
                          </a:solidFill>
                        </a:rPr>
                        <a:t>Prihodki od nočnega najema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33.600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Npr. 20 rezerviranih nočitev/mesec x 140 €/nočitev x 4 podi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594547"/>
                  </a:ext>
                </a:extLst>
              </a:tr>
              <a:tr h="217567">
                <a:tc>
                  <a:txBody>
                    <a:bodyPr/>
                    <a:lstStyle/>
                    <a:p>
                      <a:pPr>
                        <a:buNone/>
                      </a:pPr>
                      <a:r>
                        <a:rPr lang="en-US" sz="1800" dirty="0">
                          <a:solidFill>
                            <a:srgbClr val="595959"/>
                          </a:solidFill>
                        </a:rPr>
                        <a:t>Dodatne storitve (npr. drva, zajtrki)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Ocena na podlagi povprečnega dodatnega zaslužka na gosta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653093"/>
                  </a:ext>
                </a:extLst>
              </a:tr>
              <a:tr h="217567">
                <a:tc>
                  <a:txBody>
                    <a:bodyPr/>
                    <a:lstStyle/>
                    <a:p>
                      <a:pPr>
                        <a:buNone/>
                      </a:pPr>
                      <a:r>
                        <a:rPr lang="en-IE" sz="1800" b="1" dirty="0">
                          <a:solidFill>
                            <a:srgbClr val="E96751"/>
                          </a:solidFill>
                        </a:rPr>
                        <a:t>Skupni prihodek</a:t>
                      </a:r>
                      <a:endParaRPr lang="en-IE" sz="180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36.000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 Nočni prihodek + dodatki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291663"/>
                  </a:ext>
                </a:extLst>
              </a:tr>
              <a:tr h="217567">
                <a:tc>
                  <a:txBody>
                    <a:bodyPr/>
                    <a:lstStyle/>
                    <a:p>
                      <a:pPr>
                        <a:buNone/>
                      </a:pPr>
                      <a:r>
                        <a:rPr lang="en-IE" sz="1800" b="1" dirty="0">
                          <a:solidFill>
                            <a:srgbClr val="595959"/>
                          </a:solidFill>
                        </a:rPr>
                        <a:t>FIKSNI STROŠKI</a:t>
                      </a: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8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800" dirty="0">
                          <a:solidFill>
                            <a:srgbClr val="595959"/>
                          </a:solidFill>
                        </a:rPr>
                        <a:t>Stroški, ki se ne spreminjajo glede na zasedenost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547337841"/>
                  </a:ext>
                </a:extLst>
              </a:tr>
              <a:tr h="217567">
                <a:tc>
                  <a:txBody>
                    <a:bodyPr/>
                    <a:lstStyle/>
                    <a:p>
                      <a:pPr>
                        <a:buNone/>
                      </a:pPr>
                      <a:r>
                        <a:rPr lang="en-US" sz="1800" dirty="0">
                          <a:solidFill>
                            <a:srgbClr val="595959"/>
                          </a:solidFill>
                        </a:rPr>
                        <a:t>Najem </a:t>
                      </a:r>
                      <a:r>
                        <a:rPr lang="en-US" sz="1800" err="1">
                          <a:solidFill>
                            <a:srgbClr val="595959"/>
                          </a:solidFill>
                        </a:rPr>
                        <a:t>nepremičnine</a:t>
                      </a:r>
                      <a:r>
                        <a:rPr lang="en-US" sz="1800" dirty="0">
                          <a:solidFill>
                            <a:srgbClr val="595959"/>
                          </a:solidFill>
                        </a:rPr>
                        <a:t> / </a:t>
                      </a:r>
                      <a:r>
                        <a:rPr lang="en-US" sz="1800" err="1">
                          <a:solidFill>
                            <a:srgbClr val="595959"/>
                          </a:solidFill>
                        </a:rPr>
                        <a:t>pristojbina</a:t>
                      </a:r>
                      <a:r>
                        <a:rPr lang="en-US" sz="1800" dirty="0">
                          <a:solidFill>
                            <a:srgbClr val="595959"/>
                          </a:solidFill>
                        </a:rPr>
                        <a:t> za </a:t>
                      </a:r>
                      <a:r>
                        <a:rPr lang="en-US" sz="1800" err="1">
                          <a:solidFill>
                            <a:srgbClr val="595959"/>
                          </a:solidFill>
                        </a:rPr>
                        <a:t>uporabo</a:t>
                      </a:r>
                      <a:r>
                        <a:rPr lang="en-US" sz="1800" dirty="0">
                          <a:solidFill>
                            <a:srgbClr val="595959"/>
                          </a:solidFill>
                        </a:rPr>
                        <a:t> </a:t>
                      </a:r>
                      <a:r>
                        <a:rPr lang="en-US" sz="1800" err="1">
                          <a:solidFill>
                            <a:srgbClr val="595959"/>
                          </a:solidFill>
                        </a:rPr>
                        <a:t>zemljišča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Mesečni najem zemljišča ali najem</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4195191"/>
                  </a:ext>
                </a:extLst>
              </a:tr>
              <a:tr h="217567">
                <a:tc>
                  <a:txBody>
                    <a:bodyPr/>
                    <a:lstStyle/>
                    <a:p>
                      <a:pPr>
                        <a:buNone/>
                      </a:pPr>
                      <a:r>
                        <a:rPr lang="en-IE" sz="1800" err="1">
                          <a:solidFill>
                            <a:srgbClr val="595959"/>
                          </a:solidFill>
                        </a:rPr>
                        <a:t>Zavarovanje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900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Poslovno/nepremičninsko/odgovornostno zavarovanje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2769"/>
                  </a:ext>
                </a:extLst>
              </a:tr>
              <a:tr h="217567">
                <a:tc>
                  <a:txBody>
                    <a:bodyPr/>
                    <a:lstStyle/>
                    <a:p>
                      <a:pPr>
                        <a:buNone/>
                      </a:pPr>
                      <a:r>
                        <a:rPr lang="en-IE" sz="1800" dirty="0">
                          <a:solidFill>
                            <a:srgbClr val="595959"/>
                          </a:solidFill>
                        </a:rPr>
                        <a:t>Internet in </a:t>
                      </a:r>
                      <a:r>
                        <a:rPr lang="en-IE" sz="1800" err="1">
                          <a:solidFill>
                            <a:srgbClr val="595959"/>
                          </a:solidFill>
                        </a:rPr>
                        <a:t>naročnine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Vključuje </a:t>
                      </a:r>
                      <a:r>
                        <a:rPr lang="en-US" sz="1800" err="1">
                          <a:solidFill>
                            <a:srgbClr val="595959"/>
                          </a:solidFill>
                        </a:rPr>
                        <a:t>WiFi</a:t>
                      </a:r>
                      <a:r>
                        <a:rPr lang="en-US" sz="1800" dirty="0">
                          <a:solidFill>
                            <a:srgbClr val="595959"/>
                          </a:solidFill>
                        </a:rPr>
                        <a:t>, provizije za platformo za rezervacije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060290"/>
                  </a:ext>
                </a:extLst>
              </a:tr>
              <a:tr h="217567">
                <a:tc>
                  <a:txBody>
                    <a:bodyPr/>
                    <a:lstStyle/>
                    <a:p>
                      <a:pPr>
                        <a:buNone/>
                      </a:pPr>
                      <a:r>
                        <a:rPr lang="en-IE" sz="1800" b="1" dirty="0">
                          <a:solidFill>
                            <a:srgbClr val="E96751"/>
                          </a:solidFill>
                        </a:rPr>
                        <a:t>Skupni fiksni stroški</a:t>
                      </a:r>
                      <a:endParaRPr lang="en-IE" sz="180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625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800" dirty="0">
                          <a:solidFill>
                            <a:srgbClr val="595959"/>
                          </a:solidFill>
                        </a:rPr>
                        <a:t>7.500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800" dirty="0">
                          <a:solidFill>
                            <a:srgbClr val="595959"/>
                          </a:solidFill>
                        </a:rPr>
                        <a:t>= vsota vseh fiksnih mesečnih stroškov x 12</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032000"/>
                  </a:ext>
                </a:extLst>
              </a:tr>
            </a:tbl>
          </a:graphicData>
        </a:graphic>
      </p:graphicFrame>
    </p:spTree>
    <p:extLst>
      <p:ext uri="{BB962C8B-B14F-4D97-AF65-F5344CB8AC3E}">
        <p14:creationId xmlns:p14="http://schemas.microsoft.com/office/powerpoint/2010/main" val="404707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23-2412-B20D-C6ED-603D791B9A25}"/>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27274BC3-2DF9-F051-07C1-800718995FA5}"/>
              </a:ext>
            </a:extLst>
          </p:cNvPr>
          <p:cNvSpPr txBox="1">
            <a:spLocks/>
          </p:cNvSpPr>
          <p:nvPr/>
        </p:nvSpPr>
        <p:spPr>
          <a:xfrm>
            <a:off x="6726460" y="894150"/>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Učinkovito poslovanje </a:t>
            </a:r>
            <a:r>
              <a:rPr lang="en-US" sz="2400" dirty="0">
                <a:solidFill>
                  <a:srgbClr val="E96751"/>
                </a:solidFill>
              </a:rPr>
              <a:t>– povečanje prihodkov z dodatki in finančnim nadzorom</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4A1C7679-6DA6-1EEB-E13A-1DA3CE72E970}"/>
              </a:ext>
            </a:extLst>
          </p:cNvPr>
          <p:cNvSpPr>
            <a:spLocks noGrp="1"/>
          </p:cNvSpPr>
          <p:nvPr>
            <p:ph type="body" sz="quarter" idx="28"/>
          </p:nvPr>
        </p:nvSpPr>
        <p:spPr>
          <a:xfrm>
            <a:off x="394738" y="1496557"/>
            <a:ext cx="5904425" cy="4691126"/>
          </a:xfrm>
        </p:spPr>
        <p:txBody>
          <a:bodyPr lIns="91440" tIns="45720" rIns="91440" bIns="45720" anchor="t"/>
          <a:lstStyle/>
          <a:p>
            <a:pPr marL="0" indent="0"/>
            <a:r>
              <a:rPr lang="en-US" sz="2100" dirty="0"/>
              <a:t>Dobičkonosnost presega določitev prave cene za nočitev. Gre za </a:t>
            </a:r>
            <a:r>
              <a:rPr lang="en-US" sz="2100" err="1"/>
              <a:t>povečanje</a:t>
            </a:r>
            <a:r>
              <a:rPr lang="en-US" sz="2100" dirty="0"/>
              <a:t> prihodkov s pomočjo dodatnih prodaj, vrhunskih izkušenj in sezonskih strategij, hkrati pa spremljate svoje finančno stanje. V teh poglavjih boste izvedeli, kako povečati prihodke z dodatki, prilagoditi cene glede na povpraševanje gostov in z zaupanjem spremljati svoje finančno poslovanje. Naučili se boste ustvarjati prilagodljive ponudbe, ki povečajo povprečno vrednost rezervacij, primerjati predvidene in dejanske prihodke ter napovedovati rezultate, da boste lahko sprejemali pametnejše odločitve. Te veščine skupaj zagotavljajo, da vaše podjetje ostane prilagodljivo, trajnostno in donosno na dolgi rok.</a:t>
            </a:r>
            <a:endParaRPr lang="en-US" sz="2100" dirty="0">
              <a:ea typeface="Calibri"/>
              <a:cs typeface="Calibri"/>
            </a:endParaRPr>
          </a:p>
        </p:txBody>
      </p:sp>
      <p:sp>
        <p:nvSpPr>
          <p:cNvPr id="7" name="Text Placeholder 7">
            <a:extLst>
              <a:ext uri="{FF2B5EF4-FFF2-40B4-BE49-F238E27FC236}">
                <a16:creationId xmlns:a16="http://schemas.microsoft.com/office/drawing/2014/main" id="{28615D06-3530-D3BC-FF44-59056135064C}"/>
              </a:ext>
            </a:extLst>
          </p:cNvPr>
          <p:cNvSpPr>
            <a:spLocks noGrp="1"/>
          </p:cNvSpPr>
          <p:nvPr>
            <p:ph type="body" sz="quarter" idx="27"/>
          </p:nvPr>
        </p:nvSpPr>
        <p:spPr>
          <a:xfrm>
            <a:off x="390769" y="401638"/>
            <a:ext cx="5654394" cy="720752"/>
          </a:xfrm>
        </p:spPr>
        <p:txBody>
          <a:bodyPr/>
          <a:lstStyle/>
          <a:p>
            <a:r>
              <a:rPr lang="en-US" dirty="0"/>
              <a:t>Modul 8 (4. del) Pregled</a:t>
            </a:r>
          </a:p>
        </p:txBody>
      </p:sp>
      <p:cxnSp>
        <p:nvCxnSpPr>
          <p:cNvPr id="8" name="Straight Connector 7">
            <a:extLst>
              <a:ext uri="{FF2B5EF4-FFF2-40B4-BE49-F238E27FC236}">
                <a16:creationId xmlns:a16="http://schemas.microsoft.com/office/drawing/2014/main" id="{10E8BE1D-3A81-020B-BAEC-75C3E9537F9C}"/>
              </a:ext>
            </a:extLst>
          </p:cNvPr>
          <p:cNvCxnSpPr>
            <a:cxnSpLocks/>
          </p:cNvCxnSpPr>
          <p:nvPr/>
        </p:nvCxnSpPr>
        <p:spPr>
          <a:xfrm flipH="1">
            <a:off x="6517852" y="198684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E4F8D0C-E864-E123-85EC-E11A11C74764}"/>
              </a:ext>
            </a:extLst>
          </p:cNvPr>
          <p:cNvSpPr txBox="1">
            <a:spLocks/>
          </p:cNvSpPr>
          <p:nvPr/>
        </p:nvSpPr>
        <p:spPr>
          <a:xfrm>
            <a:off x="6808379" y="3966487"/>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Prepoznajte </a:t>
            </a:r>
            <a:r>
              <a:rPr lang="en-US" sz="1800" b="1" dirty="0">
                <a:solidFill>
                  <a:srgbClr val="494949"/>
                </a:solidFill>
              </a:rPr>
              <a:t>priložnosti za dodatno prodajo </a:t>
            </a:r>
            <a:r>
              <a:rPr lang="en-US" sz="1800" dirty="0">
                <a:solidFill>
                  <a:srgbClr val="494949"/>
                </a:solidFill>
              </a:rPr>
              <a:t>in </a:t>
            </a:r>
            <a:r>
              <a:rPr lang="en-US" sz="1800" b="1" dirty="0">
                <a:solidFill>
                  <a:srgbClr val="494949"/>
                </a:solidFill>
              </a:rPr>
              <a:t>dodatne storitve, </a:t>
            </a:r>
            <a:r>
              <a:rPr lang="en-US" sz="1800" dirty="0">
                <a:solidFill>
                  <a:srgbClr val="494949"/>
                </a:solidFill>
              </a:rPr>
              <a:t>ki jih gostje cenijo in so pripravljeni plačati.</a:t>
            </a:r>
          </a:p>
          <a:p>
            <a:pPr marL="285750" indent="-285750">
              <a:buFont typeface="Arial" panose="020B0604020202020204" pitchFamily="34" charset="0"/>
              <a:buChar char="•"/>
            </a:pPr>
            <a:r>
              <a:rPr lang="en-US" sz="1800" dirty="0">
                <a:solidFill>
                  <a:srgbClr val="494949"/>
                </a:solidFill>
              </a:rPr>
              <a:t>Ustvarite </a:t>
            </a:r>
            <a:r>
              <a:rPr lang="en-US" sz="1800" b="1" dirty="0">
                <a:solidFill>
                  <a:srgbClr val="494949"/>
                </a:solidFill>
              </a:rPr>
              <a:t>večstopenjske cene</a:t>
            </a:r>
            <a:r>
              <a:rPr lang="en-US" sz="1800" dirty="0">
                <a:solidFill>
                  <a:srgbClr val="494949"/>
                </a:solidFill>
              </a:rPr>
              <a:t>, da boste privabili različne segmente gostov in povečali prihodek na rezervacijo.</a:t>
            </a:r>
          </a:p>
          <a:p>
            <a:pPr marL="285750" indent="-285750">
              <a:buFont typeface="Arial" panose="020B0604020202020204" pitchFamily="34" charset="0"/>
              <a:buChar char="•"/>
            </a:pPr>
            <a:r>
              <a:rPr lang="en-US" sz="1800" dirty="0">
                <a:solidFill>
                  <a:srgbClr val="494949"/>
                </a:solidFill>
              </a:rPr>
              <a:t>Izvajajte </a:t>
            </a:r>
            <a:r>
              <a:rPr lang="en-US" sz="1800" b="1" dirty="0">
                <a:solidFill>
                  <a:srgbClr val="494949"/>
                </a:solidFill>
              </a:rPr>
              <a:t>dodatne strategije, </a:t>
            </a:r>
            <a:r>
              <a:rPr lang="en-US" sz="1800" dirty="0">
                <a:solidFill>
                  <a:srgbClr val="494949"/>
                </a:solidFill>
              </a:rPr>
              <a:t>ki so v skladu z blagovno znamko in zmogljivostjo vašega podjetja.</a:t>
            </a:r>
          </a:p>
          <a:p>
            <a:pPr marL="285750" indent="-285750">
              <a:buFont typeface="Arial" panose="020B0604020202020204" pitchFamily="34" charset="0"/>
              <a:buChar char="•"/>
            </a:pPr>
            <a:r>
              <a:rPr lang="en-US" sz="1800" dirty="0">
                <a:solidFill>
                  <a:srgbClr val="494949"/>
                </a:solidFill>
              </a:rPr>
              <a:t>Sledite in ocenite svojo </a:t>
            </a:r>
            <a:r>
              <a:rPr lang="en-US" sz="1800" b="1" dirty="0">
                <a:solidFill>
                  <a:srgbClr val="494949"/>
                </a:solidFill>
              </a:rPr>
              <a:t>finančno uspešnost </a:t>
            </a:r>
            <a:r>
              <a:rPr lang="en-US" sz="1800" dirty="0">
                <a:solidFill>
                  <a:srgbClr val="494949"/>
                </a:solidFill>
              </a:rPr>
              <a:t>z uporabo ključnih kazalnikov prihodkov.</a:t>
            </a:r>
          </a:p>
          <a:p>
            <a:pPr marL="285750" indent="-285750">
              <a:buFont typeface="Arial" panose="020B0604020202020204" pitchFamily="34" charset="0"/>
              <a:buChar char="•"/>
            </a:pPr>
            <a:r>
              <a:rPr lang="en-US" sz="1800" b="1" dirty="0">
                <a:solidFill>
                  <a:srgbClr val="494949"/>
                </a:solidFill>
              </a:rPr>
              <a:t>Napovedujte prihodke </a:t>
            </a:r>
            <a:r>
              <a:rPr lang="en-US" sz="1800" dirty="0">
                <a:solidFill>
                  <a:srgbClr val="494949"/>
                </a:solidFill>
              </a:rPr>
              <a:t>na podlagi sezonskih trendov, cen in napovedi zasedenosti.</a:t>
            </a:r>
          </a:p>
          <a:p>
            <a:pPr marL="285750" indent="-285750">
              <a:buFont typeface="Arial" panose="020B0604020202020204" pitchFamily="34" charset="0"/>
              <a:buChar char="•"/>
            </a:pPr>
            <a:r>
              <a:rPr lang="en-US" sz="1800" dirty="0">
                <a:solidFill>
                  <a:srgbClr val="494949"/>
                </a:solidFill>
              </a:rPr>
              <a:t>S pomočjo informacij izvedite prilagoditve za </a:t>
            </a:r>
            <a:r>
              <a:rPr lang="en-US" sz="1800" b="1" dirty="0">
                <a:solidFill>
                  <a:srgbClr val="494949"/>
                </a:solidFill>
              </a:rPr>
              <a:t>izboljšanje finančnih rezultatov </a:t>
            </a:r>
            <a:r>
              <a:rPr lang="en-US" sz="1800" dirty="0">
                <a:solidFill>
                  <a:srgbClr val="494949"/>
                </a:solidFill>
              </a:rPr>
              <a:t>in dolgoročne dobičkonosnosti.</a:t>
            </a:r>
            <a:endParaRPr lang="en-US" sz="1800" dirty="0">
              <a:solidFill>
                <a:srgbClr val="595959"/>
              </a:solidFill>
            </a:endParaRPr>
          </a:p>
        </p:txBody>
      </p:sp>
      <p:sp>
        <p:nvSpPr>
          <p:cNvPr id="2" name="TextBox 1">
            <a:extLst>
              <a:ext uri="{FF2B5EF4-FFF2-40B4-BE49-F238E27FC236}">
                <a16:creationId xmlns:a16="http://schemas.microsoft.com/office/drawing/2014/main" id="{C631E8C1-A460-8887-8A2F-CEB55E84D8E2}"/>
              </a:ext>
            </a:extLst>
          </p:cNvPr>
          <p:cNvSpPr txBox="1"/>
          <p:nvPr/>
        </p:nvSpPr>
        <p:spPr>
          <a:xfrm>
            <a:off x="6726460" y="244783"/>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2129455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AAD-9A62-4D29-2A46-036781EC111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0F1830-55CE-06B0-CBDE-51756479C0AB}"/>
              </a:ext>
            </a:extLst>
          </p:cNvPr>
          <p:cNvSpPr>
            <a:spLocks noGrp="1"/>
          </p:cNvSpPr>
          <p:nvPr>
            <p:ph type="body" sz="quarter" idx="16"/>
          </p:nvPr>
        </p:nvSpPr>
        <p:spPr>
          <a:xfrm>
            <a:off x="788657" y="225003"/>
            <a:ext cx="10614687" cy="803654"/>
          </a:xfrm>
        </p:spPr>
        <p:txBody>
          <a:bodyPr/>
          <a:lstStyle/>
          <a:p>
            <a:r>
              <a:rPr lang="en-IE" dirty="0"/>
              <a:t>Primer proračuna in tabela analize odstopanj </a:t>
            </a:r>
            <a:r>
              <a:rPr lang="en-IE" b="0" dirty="0">
                <a:solidFill>
                  <a:srgbClr val="E96751"/>
                </a:solidFill>
              </a:rPr>
              <a:t>(2. del)</a:t>
            </a:r>
            <a:r>
              <a:rPr lang="en-IE" dirty="0"/>
              <a:t> </a:t>
            </a:r>
          </a:p>
        </p:txBody>
      </p:sp>
      <p:sp>
        <p:nvSpPr>
          <p:cNvPr id="9" name="Text Placeholder 8">
            <a:extLst>
              <a:ext uri="{FF2B5EF4-FFF2-40B4-BE49-F238E27FC236}">
                <a16:creationId xmlns:a16="http://schemas.microsoft.com/office/drawing/2014/main" id="{2D227415-3A88-2BB9-ACF6-A5F12660247F}"/>
              </a:ext>
            </a:extLst>
          </p:cNvPr>
          <p:cNvSpPr>
            <a:spLocks noGrp="1"/>
          </p:cNvSpPr>
          <p:nvPr>
            <p:ph type="body" sz="quarter" idx="19"/>
          </p:nvPr>
        </p:nvSpPr>
        <p:spPr>
          <a:xfrm>
            <a:off x="788656" y="783159"/>
            <a:ext cx="10614687" cy="803654"/>
          </a:xfrm>
        </p:spPr>
        <p:txBody>
          <a:bodyPr/>
          <a:lstStyle/>
          <a:p>
            <a:r>
              <a:rPr lang="en-US" b="0" i="1" dirty="0"/>
              <a:t>(1 enota glamping lokacije za 12 mesecev)</a:t>
            </a:r>
            <a:endParaRPr lang="en-IE" b="0" i="1" dirty="0"/>
          </a:p>
          <a:p>
            <a:endParaRPr lang="en-IE" b="0" i="1" dirty="0"/>
          </a:p>
        </p:txBody>
      </p:sp>
      <p:graphicFrame>
        <p:nvGraphicFramePr>
          <p:cNvPr id="10" name="Table 9">
            <a:extLst>
              <a:ext uri="{FF2B5EF4-FFF2-40B4-BE49-F238E27FC236}">
                <a16:creationId xmlns:a16="http://schemas.microsoft.com/office/drawing/2014/main" id="{BBC0B437-DBF0-2D90-A036-94708237DF05}"/>
              </a:ext>
            </a:extLst>
          </p:cNvPr>
          <p:cNvGraphicFramePr>
            <a:graphicFrameLocks noGrp="1"/>
          </p:cNvGraphicFramePr>
          <p:nvPr/>
        </p:nvGraphicFramePr>
        <p:xfrm>
          <a:off x="646204" y="1510151"/>
          <a:ext cx="11117171" cy="437988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Kategorija</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Mesečno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Letno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Pojasnilo</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b="1" dirty="0">
                          <a:solidFill>
                            <a:srgbClr val="595959"/>
                          </a:solidFill>
                        </a:rPr>
                        <a:t>SPREMENLJIVI STROŠKI</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Spreminjajo se glede na zasedenost gostov</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1113004245"/>
                  </a:ext>
                </a:extLst>
              </a:tr>
              <a:tr h="217567">
                <a:tc>
                  <a:txBody>
                    <a:bodyPr/>
                    <a:lstStyle/>
                    <a:p>
                      <a:pPr>
                        <a:buNone/>
                      </a:pPr>
                      <a:r>
                        <a:rPr lang="en-IE" sz="1900" dirty="0">
                          <a:solidFill>
                            <a:srgbClr val="595959"/>
                          </a:solidFill>
                        </a:rPr>
                        <a:t>Komunalne storitve (ogrevanje, voda, elektrika)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a:solidFill>
                            <a:srgbClr val="595959"/>
                          </a:solidFill>
                        </a:rPr>
                        <a:t>Višji v zimskem času – povprečje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dirty="0">
                          <a:solidFill>
                            <a:srgbClr val="595959"/>
                          </a:solidFill>
                        </a:rPr>
                        <a:t>Čiščenje in pranje perila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a:solidFill>
                            <a:srgbClr val="595959"/>
                          </a:solidFill>
                        </a:rPr>
                        <a:t>Glede na število menjav</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1900">
                          <a:solidFill>
                            <a:srgbClr val="595959"/>
                          </a:solidFill>
                        </a:rPr>
                        <a:t>Potrošni material (toaletni pribor, drva za kurjenje itd.)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Odvisno od uporabe gostov</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1900">
                          <a:solidFill>
                            <a:srgbClr val="595959"/>
                          </a:solidFill>
                        </a:rPr>
                        <a:t>Marketing in promocija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Oglaševanje na družbenih omrežjih, spletna stran, promocijsko gradivo</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124324">
                <a:tc>
                  <a:txBody>
                    <a:bodyPr/>
                    <a:lstStyle/>
                    <a:p>
                      <a:pPr>
                        <a:buNone/>
                      </a:pPr>
                      <a:r>
                        <a:rPr lang="en-IE" sz="1900">
                          <a:solidFill>
                            <a:srgbClr val="595959"/>
                          </a:solidFill>
                        </a:rPr>
                        <a:t>Popravila in vzdrževanje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Tekoče vzdrževanje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2083536"/>
                  </a:ext>
                </a:extLst>
              </a:tr>
              <a:tr h="124324">
                <a:tc>
                  <a:txBody>
                    <a:bodyPr/>
                    <a:lstStyle/>
                    <a:p>
                      <a:pPr>
                        <a:buNone/>
                      </a:pPr>
                      <a:r>
                        <a:rPr lang="en-IE" sz="1900" b="1" dirty="0">
                          <a:solidFill>
                            <a:srgbClr val="E96751"/>
                          </a:solidFill>
                        </a:rPr>
                        <a:t>Skupni spremenljivi stroški</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8.100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Vsota vseh spremenljivih stroškov</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895277"/>
                  </a:ext>
                </a:extLst>
              </a:tr>
              <a:tr h="217567">
                <a:tc>
                  <a:txBody>
                    <a:bodyPr/>
                    <a:lstStyle/>
                    <a:p>
                      <a:pPr>
                        <a:buNone/>
                      </a:pPr>
                      <a:r>
                        <a:rPr lang="en-IE" sz="1900" b="1" dirty="0">
                          <a:solidFill>
                            <a:srgbClr val="595959"/>
                          </a:solidFill>
                        </a:rPr>
                        <a:t>SKUPAJ STROŠKI</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1.300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15.600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 Fiksni stroški + spremenljivi stroški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4027702820"/>
                  </a:ext>
                </a:extLst>
              </a:tr>
              <a:tr h="217567">
                <a:tc>
                  <a:txBody>
                    <a:bodyPr/>
                    <a:lstStyle/>
                    <a:p>
                      <a:pPr>
                        <a:buNone/>
                      </a:pPr>
                      <a:r>
                        <a:rPr lang="en-IE" sz="1900" b="1" dirty="0">
                          <a:solidFill>
                            <a:schemeClr val="bg1"/>
                          </a:solidFill>
                        </a:rPr>
                        <a:t>ČISTI DOBIČEK (PREDEN DAVKI)</a:t>
                      </a:r>
                      <a:endParaRPr lang="en-IE" sz="19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1.700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20.400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 Skupni prihodki – Skupni odhodki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1775605967"/>
                  </a:ext>
                </a:extLst>
              </a:tr>
            </a:tbl>
          </a:graphicData>
        </a:graphic>
      </p:graphicFrame>
    </p:spTree>
    <p:extLst>
      <p:ext uri="{BB962C8B-B14F-4D97-AF65-F5344CB8AC3E}">
        <p14:creationId xmlns:p14="http://schemas.microsoft.com/office/powerpoint/2010/main" val="789644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364D-828E-0F67-EADE-24B80AF1F4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7382C0E-8A47-FEB5-52C2-959CFB662A2C}"/>
              </a:ext>
            </a:extLst>
          </p:cNvPr>
          <p:cNvSpPr>
            <a:spLocks noGrp="1"/>
          </p:cNvSpPr>
          <p:nvPr>
            <p:ph type="body" sz="quarter" idx="16"/>
          </p:nvPr>
        </p:nvSpPr>
        <p:spPr>
          <a:xfrm>
            <a:off x="541007" y="225003"/>
            <a:ext cx="10614687" cy="803654"/>
          </a:xfrm>
        </p:spPr>
        <p:txBody>
          <a:bodyPr/>
          <a:lstStyle/>
          <a:p>
            <a:r>
              <a:rPr lang="en-IE" dirty="0"/>
              <a:t>Primerjava proračuna z dejanskimi izdatki </a:t>
            </a:r>
            <a:r>
              <a:rPr lang="en-IE" b="0" dirty="0">
                <a:solidFill>
                  <a:srgbClr val="E96751"/>
                </a:solidFill>
              </a:rPr>
              <a:t>(3. del)</a:t>
            </a:r>
            <a:r>
              <a:rPr lang="en-IE" dirty="0"/>
              <a:t> </a:t>
            </a:r>
          </a:p>
        </p:txBody>
      </p:sp>
      <p:graphicFrame>
        <p:nvGraphicFramePr>
          <p:cNvPr id="10" name="Table 9">
            <a:extLst>
              <a:ext uri="{FF2B5EF4-FFF2-40B4-BE49-F238E27FC236}">
                <a16:creationId xmlns:a16="http://schemas.microsoft.com/office/drawing/2014/main" id="{7DE1B4CB-A264-1485-0AD6-1FCE1DE5C193}"/>
              </a:ext>
            </a:extLst>
          </p:cNvPr>
          <p:cNvGraphicFramePr>
            <a:graphicFrameLocks noGrp="1"/>
          </p:cNvGraphicFramePr>
          <p:nvPr/>
        </p:nvGraphicFramePr>
        <p:xfrm>
          <a:off x="646205" y="881501"/>
          <a:ext cx="10593295" cy="1752600"/>
        </p:xfrm>
        <a:graphic>
          <a:graphicData uri="http://schemas.openxmlformats.org/drawingml/2006/table">
            <a:tbl>
              <a:tblPr/>
              <a:tblGrid>
                <a:gridCol w="2087470">
                  <a:extLst>
                    <a:ext uri="{9D8B030D-6E8A-4147-A177-3AD203B41FA5}">
                      <a16:colId xmlns:a16="http://schemas.microsoft.com/office/drawing/2014/main" val="688196161"/>
                    </a:ext>
                  </a:extLst>
                </a:gridCol>
                <a:gridCol w="1952625">
                  <a:extLst>
                    <a:ext uri="{9D8B030D-6E8A-4147-A177-3AD203B41FA5}">
                      <a16:colId xmlns:a16="http://schemas.microsoft.com/office/drawing/2014/main" val="3111729504"/>
                    </a:ext>
                  </a:extLst>
                </a:gridCol>
                <a:gridCol w="1714500">
                  <a:extLst>
                    <a:ext uri="{9D8B030D-6E8A-4147-A177-3AD203B41FA5}">
                      <a16:colId xmlns:a16="http://schemas.microsoft.com/office/drawing/2014/main" val="3090932631"/>
                    </a:ext>
                  </a:extLst>
                </a:gridCol>
                <a:gridCol w="2466975">
                  <a:extLst>
                    <a:ext uri="{9D8B030D-6E8A-4147-A177-3AD203B41FA5}">
                      <a16:colId xmlns:a16="http://schemas.microsoft.com/office/drawing/2014/main" val="453057428"/>
                    </a:ext>
                  </a:extLst>
                </a:gridCol>
                <a:gridCol w="2371725">
                  <a:extLst>
                    <a:ext uri="{9D8B030D-6E8A-4147-A177-3AD203B41FA5}">
                      <a16:colId xmlns:a16="http://schemas.microsoft.com/office/drawing/2014/main" val="2889374598"/>
                    </a:ext>
                  </a:extLst>
                </a:gridCol>
              </a:tblGrid>
              <a:tr h="124324">
                <a:tc>
                  <a:txBody>
                    <a:bodyPr/>
                    <a:lstStyle/>
                    <a:p>
                      <a:pPr>
                        <a:buNone/>
                      </a:pPr>
                      <a:r>
                        <a:rPr lang="en-IE" sz="2000" b="1" dirty="0">
                          <a:solidFill>
                            <a:schemeClr val="bg1"/>
                          </a:solidFill>
                        </a:rPr>
                        <a:t>Kategorija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Mesečni proračun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Dejanski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Razlika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Opombe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kern="1200" dirty="0">
                          <a:solidFill>
                            <a:srgbClr val="595959"/>
                          </a:solidFill>
                          <a:latin typeface="+mn-lt"/>
                          <a:ea typeface="+mn-ea"/>
                          <a:cs typeface="+mn-cs"/>
                        </a:rPr>
                        <a:t>Komunalne storitve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Hladen mesec, višji stroški ogrevanja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kern="1200">
                          <a:solidFill>
                            <a:srgbClr val="595959"/>
                          </a:solidFill>
                          <a:latin typeface="+mn-lt"/>
                          <a:ea typeface="+mn-ea"/>
                          <a:cs typeface="+mn-cs"/>
                        </a:rPr>
                        <a:t>Čiščenje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Manj rezervacij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bl>
          </a:graphicData>
        </a:graphic>
      </p:graphicFrame>
      <p:sp>
        <p:nvSpPr>
          <p:cNvPr id="3" name="TextBox 2">
            <a:extLst>
              <a:ext uri="{FF2B5EF4-FFF2-40B4-BE49-F238E27FC236}">
                <a16:creationId xmlns:a16="http://schemas.microsoft.com/office/drawing/2014/main" id="{6857B936-FD65-EA54-5600-702892CB7817}"/>
              </a:ext>
            </a:extLst>
          </p:cNvPr>
          <p:cNvSpPr txBox="1"/>
          <p:nvPr/>
        </p:nvSpPr>
        <p:spPr>
          <a:xfrm>
            <a:off x="646204" y="2837190"/>
            <a:ext cx="10917146" cy="3939540"/>
          </a:xfrm>
          <a:prstGeom prst="rect">
            <a:avLst/>
          </a:prstGeom>
          <a:noFill/>
        </p:spPr>
        <p:txBody>
          <a:bodyPr wrap="square" lIns="91440" tIns="45720" rIns="91440" bIns="45720" anchor="t">
            <a:spAutoFit/>
          </a:bodyPr>
          <a:lstStyle/>
          <a:p>
            <a:pPr>
              <a:spcAft>
                <a:spcPts val="600"/>
              </a:spcAft>
              <a:buNone/>
            </a:pPr>
            <a:r>
              <a:rPr lang="en-US" sz="2000" b="1" dirty="0">
                <a:solidFill>
                  <a:srgbClr val="E96751"/>
                </a:solidFill>
              </a:rPr>
              <a:t>Kot orodje za napovedovanje</a:t>
            </a:r>
            <a:endParaRPr lang="en-US" sz="2000" b="1" dirty="0">
              <a:solidFill>
                <a:srgbClr val="E96751"/>
              </a:solidFill>
              <a:ea typeface="Calibri"/>
              <a:cs typeface="Calibri"/>
            </a:endParaRPr>
          </a:p>
          <a:p>
            <a:pPr>
              <a:spcAft>
                <a:spcPts val="600"/>
              </a:spcAft>
              <a:buNone/>
            </a:pPr>
            <a:r>
              <a:rPr lang="en-US" sz="2000" dirty="0">
                <a:solidFill>
                  <a:srgbClr val="595959"/>
                </a:solidFill>
              </a:rPr>
              <a:t>Uporabite to tabelo za </a:t>
            </a:r>
            <a:r>
              <a:rPr lang="en-US" sz="2000" b="1" dirty="0">
                <a:solidFill>
                  <a:srgbClr val="595959"/>
                </a:solidFill>
              </a:rPr>
              <a:t>napovedovanje mesečnega in letnega finančnega stanja</a:t>
            </a:r>
            <a:r>
              <a:rPr lang="en-US" sz="2000" dirty="0">
                <a:solidFill>
                  <a:srgbClr val="595959"/>
                </a:solidFill>
              </a:rPr>
              <a:t>:</a:t>
            </a:r>
            <a:endParaRPr lang="en-US" sz="2000" dirty="0">
              <a:solidFill>
                <a:srgbClr val="595959"/>
              </a:solidFill>
              <a:ea typeface="Calibri"/>
              <a:cs typeface="Calibri"/>
            </a:endParaRPr>
          </a:p>
          <a:p>
            <a:pPr marL="342900" indent="-342900">
              <a:buFont typeface="Arial" panose="020B0604020202020204" pitchFamily="34" charset="0"/>
              <a:buChar char="•"/>
            </a:pPr>
            <a:r>
              <a:rPr lang="en-US" sz="2000" b="1" dirty="0">
                <a:solidFill>
                  <a:srgbClr val="595959"/>
                </a:solidFill>
              </a:rPr>
              <a:t>Vnesite dejanske izdatke </a:t>
            </a:r>
            <a:r>
              <a:rPr lang="en-US" sz="2000" dirty="0">
                <a:solidFill>
                  <a:srgbClr val="595959"/>
                </a:solidFill>
              </a:rPr>
              <a:t>– kaj ste dejansko porabili (iz bančnih izpiskov, računov).</a:t>
            </a:r>
            <a:endParaRPr lang="en-US" sz="2000" dirty="0">
              <a:solidFill>
                <a:srgbClr val="595959"/>
              </a:solidFill>
              <a:ea typeface="Calibri"/>
              <a:cs typeface="Calibri"/>
            </a:endParaRPr>
          </a:p>
          <a:p>
            <a:pPr marL="342900" indent="-342900">
              <a:buFont typeface="Arial" panose="020B0604020202020204" pitchFamily="34" charset="0"/>
              <a:buChar char="•"/>
            </a:pPr>
            <a:r>
              <a:rPr lang="en-US" sz="2000" b="1" dirty="0">
                <a:solidFill>
                  <a:srgbClr val="595959"/>
                </a:solidFill>
              </a:rPr>
              <a:t>Izračunajte odstopanje </a:t>
            </a:r>
            <a:r>
              <a:rPr lang="en-US" sz="2000" dirty="0">
                <a:solidFill>
                  <a:srgbClr val="595959"/>
                </a:solidFill>
              </a:rPr>
              <a:t>– odštejte dejanske izdatke od proračuna, da vidite razlike.</a:t>
            </a:r>
            <a:endParaRPr lang="en-US" sz="2000" dirty="0">
              <a:solidFill>
                <a:srgbClr val="595959"/>
              </a:solidFill>
              <a:ea typeface="Calibri"/>
              <a:cs typeface="Calibri"/>
            </a:endParaRPr>
          </a:p>
          <a:p>
            <a:pPr marL="342900" indent="-342900">
              <a:buFont typeface="Arial" panose="020B0604020202020204" pitchFamily="34" charset="0"/>
              <a:buChar char="•"/>
            </a:pPr>
            <a:r>
              <a:rPr lang="en-US" sz="2000" b="1" dirty="0">
                <a:solidFill>
                  <a:srgbClr val="595959"/>
                </a:solidFill>
              </a:rPr>
              <a:t>Interpretirajte: </a:t>
            </a:r>
            <a:r>
              <a:rPr lang="en-US" sz="2000" dirty="0">
                <a:solidFill>
                  <a:srgbClr val="595959"/>
                </a:solidFill>
              </a:rPr>
              <a:t>pozitivno = prihranili ste denar ali negativno = preverite razlog za prekoračitev.</a:t>
            </a:r>
            <a:endParaRPr lang="en-US" sz="2000" dirty="0">
              <a:solidFill>
                <a:srgbClr val="595959"/>
              </a:solidFill>
              <a:ea typeface="Calibri"/>
              <a:cs typeface="Calibri"/>
            </a:endParaRPr>
          </a:p>
          <a:p>
            <a:pPr marL="342900" indent="-342900">
              <a:buFont typeface="Arial" panose="020B0604020202020204" pitchFamily="34" charset="0"/>
              <a:buChar char="•"/>
            </a:pPr>
            <a:r>
              <a:rPr lang="en-US" sz="2000" b="1" dirty="0">
                <a:solidFill>
                  <a:srgbClr val="595959"/>
                </a:solidFill>
              </a:rPr>
              <a:t>Preverite: </a:t>
            </a:r>
            <a:r>
              <a:rPr lang="en-US" sz="2000" dirty="0">
                <a:solidFill>
                  <a:srgbClr val="595959"/>
                </a:solidFill>
              </a:rPr>
              <a:t>Ali ste vsak mesec dobičkonosni? Ali so vaši stroški primerljivi z dohodki? Imate dovolj prostora za nepričakovane stroške?</a:t>
            </a:r>
            <a:endParaRPr lang="en-US" sz="2000" dirty="0">
              <a:solidFill>
                <a:srgbClr val="595959"/>
              </a:solidFill>
              <a:ea typeface="Calibri"/>
              <a:cs typeface="Calibri"/>
            </a:endParaRPr>
          </a:p>
          <a:p>
            <a:r>
              <a:rPr lang="en-US" sz="2000" b="1" dirty="0">
                <a:solidFill>
                  <a:srgbClr val="E96751"/>
                </a:solidFill>
              </a:rPr>
              <a:t>Preučite učinkovitost vseh stroškov in izdatkov</a:t>
            </a:r>
            <a:r>
              <a:rPr lang="en-US" sz="2000" dirty="0">
                <a:solidFill>
                  <a:srgbClr val="E96751"/>
                </a:solidFill>
              </a:rPr>
              <a:t>: </a:t>
            </a:r>
            <a:r>
              <a:rPr lang="en-US" sz="2000" dirty="0">
                <a:solidFill>
                  <a:srgbClr val="595959"/>
                </a:solidFill>
              </a:rPr>
              <a:t>če so </a:t>
            </a:r>
            <a:r>
              <a:rPr lang="en-US" sz="2000" b="1" dirty="0">
                <a:solidFill>
                  <a:srgbClr val="595959"/>
                </a:solidFill>
              </a:rPr>
              <a:t>stroški za trženje </a:t>
            </a:r>
            <a:r>
              <a:rPr lang="en-US" sz="2000" dirty="0">
                <a:solidFill>
                  <a:srgbClr val="595959"/>
                </a:solidFill>
              </a:rPr>
              <a:t>nižji od proračuna, razmislite o ponovni naložbi v boljše oglase. Če so stroški</a:t>
            </a:r>
            <a:r>
              <a:rPr lang="en-US" sz="2000" b="1" dirty="0">
                <a:solidFill>
                  <a:srgbClr val="595959"/>
                </a:solidFill>
              </a:rPr>
              <a:t> vzdrževanja </a:t>
            </a:r>
            <a:r>
              <a:rPr lang="en-US" sz="2000" dirty="0">
                <a:solidFill>
                  <a:srgbClr val="595959"/>
                </a:solidFill>
              </a:rPr>
              <a:t>višji, preverite, ali gre za enkratni ali ponavljajoči se strošek. Če so </a:t>
            </a:r>
            <a:r>
              <a:rPr lang="en-US" sz="2000" b="1" dirty="0">
                <a:solidFill>
                  <a:srgbClr val="595959"/>
                </a:solidFill>
              </a:rPr>
              <a:t>stroški za material </a:t>
            </a:r>
            <a:r>
              <a:rPr lang="en-US" sz="2000" dirty="0">
                <a:solidFill>
                  <a:srgbClr val="595959"/>
                </a:solidFill>
              </a:rPr>
              <a:t>vedno višji, se pogajajte z dobavitelji ali kupujte v večjih količinah.</a:t>
            </a:r>
            <a:endParaRPr lang="en-US" sz="2000" dirty="0">
              <a:solidFill>
                <a:srgbClr val="595959"/>
              </a:solidFill>
              <a:ea typeface="Calibri"/>
              <a:cs typeface="Calibri"/>
            </a:endParaRPr>
          </a:p>
          <a:p>
            <a:pPr marL="342900" indent="-342900">
              <a:spcAft>
                <a:spcPts val="600"/>
              </a:spcAft>
              <a:buFont typeface="Arial" panose="020B0604020202020204" pitchFamily="34" charset="0"/>
              <a:buChar char="•"/>
            </a:pPr>
            <a:endParaRPr lang="en-US" sz="2000" dirty="0">
              <a:solidFill>
                <a:srgbClr val="595959"/>
              </a:solidFill>
              <a:ea typeface="Calibri"/>
              <a:cs typeface="Calibri"/>
            </a:endParaRPr>
          </a:p>
        </p:txBody>
      </p:sp>
    </p:spTree>
    <p:extLst>
      <p:ext uri="{BB962C8B-B14F-4D97-AF65-F5344CB8AC3E}">
        <p14:creationId xmlns:p14="http://schemas.microsoft.com/office/powerpoint/2010/main" val="1926117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8E7EE-E157-35A4-5A4A-D740F51815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B83082-69CC-EF73-5741-E2C2027773B8}"/>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Načrt za posojila in donosnost naložb (ROI)</a:t>
            </a:r>
          </a:p>
        </p:txBody>
      </p:sp>
      <p:grpSp>
        <p:nvGrpSpPr>
          <p:cNvPr id="20" name="Group 19">
            <a:extLst>
              <a:ext uri="{FF2B5EF4-FFF2-40B4-BE49-F238E27FC236}">
                <a16:creationId xmlns:a16="http://schemas.microsoft.com/office/drawing/2014/main" id="{48964364-7E3F-B3AB-D4D2-2DD7BD325DC3}"/>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16906E85-4AE1-8B46-389E-679789EF2D4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F12057A4-3C73-F99A-9285-DE597CD93C39}"/>
                </a:ext>
              </a:extLst>
            </p:cNvPr>
            <p:cNvSpPr/>
            <p:nvPr/>
          </p:nvSpPr>
          <p:spPr>
            <a:xfrm>
              <a:off x="2034541" y="2199808"/>
              <a:ext cx="2501014" cy="4345880"/>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Če potrebujete začetno naložbo (na primer za obnovo nepremičnine ali nakup pohištva), ali jo boste financirali iz svojih prihrankov, bančnega posojila ali morda s pomočjo vlagatelja? </a:t>
              </a:r>
            </a:p>
            <a:p>
              <a:pPr marL="342900" indent="-342900">
                <a:buFont typeface="Wingdings" panose="05000000000000000000" pitchFamily="2" charset="2"/>
                <a:buChar char="q"/>
              </a:pPr>
              <a:r>
                <a:rPr lang="en-US" sz="2000" dirty="0">
                  <a:solidFill>
                    <a:srgbClr val="595959"/>
                  </a:solidFill>
                </a:rPr>
                <a:t>Vsako </a:t>
              </a:r>
              <a:r>
                <a:rPr lang="en-US" sz="2000" b="1" dirty="0">
                  <a:solidFill>
                    <a:srgbClr val="595959"/>
                  </a:solidFill>
                </a:rPr>
                <a:t>posojilo </a:t>
              </a:r>
              <a:r>
                <a:rPr lang="en-US" sz="2000" dirty="0">
                  <a:solidFill>
                    <a:srgbClr val="595959"/>
                  </a:solidFill>
                </a:rPr>
                <a:t>pomeni, da boste imeli dolg, ki ga boste morali odplačati, zato ta odplačila vključite v svoj proračun in se prepričajte, da jih lahko vaše podjetje pokrije. </a:t>
              </a:r>
            </a:p>
          </p:txBody>
        </p:sp>
        <p:sp>
          <p:nvSpPr>
            <p:cNvPr id="23" name="Freeform: Shape 22">
              <a:extLst>
                <a:ext uri="{FF2B5EF4-FFF2-40B4-BE49-F238E27FC236}">
                  <a16:creationId xmlns:a16="http://schemas.microsoft.com/office/drawing/2014/main" id="{2E04210E-CEAD-E184-9B99-62E3A41D188A}"/>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F006C77B-7D8A-E75A-842D-B2F9031E11A6}"/>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IE" sz="2000" dirty="0">
                  <a:solidFill>
                    <a:srgbClr val="595959"/>
                  </a:solidFill>
                </a:rPr>
                <a:t>Če vzamete posojilo za mala podjetja v višini 20.000 EUR z določeno obrestno mero, bo vaš </a:t>
              </a:r>
              <a:r>
                <a:rPr lang="en-IE" sz="2000" b="1" dirty="0">
                  <a:solidFill>
                    <a:srgbClr val="595959"/>
                  </a:solidFill>
                </a:rPr>
                <a:t>mesečni odplačilni znesek </a:t>
              </a:r>
              <a:r>
                <a:rPr lang="en-IE" sz="2000" dirty="0">
                  <a:solidFill>
                    <a:srgbClr val="595959"/>
                  </a:solidFill>
                </a:rPr>
                <a:t>znašal približno 400 EUR – vključite ga v svoje </a:t>
              </a:r>
              <a:r>
                <a:rPr lang="en-IE" sz="2000" b="1" dirty="0">
                  <a:solidFill>
                    <a:srgbClr val="595959"/>
                  </a:solidFill>
                </a:rPr>
                <a:t>fiksne stroške </a:t>
              </a:r>
              <a:r>
                <a:rPr lang="en-IE" sz="2000" dirty="0">
                  <a:solidFill>
                    <a:srgbClr val="595959"/>
                  </a:solidFill>
                </a:rPr>
                <a:t>in s tem v </a:t>
              </a:r>
              <a:r>
                <a:rPr lang="en-IE" sz="2000" b="1" dirty="0">
                  <a:solidFill>
                    <a:srgbClr val="595959"/>
                  </a:solidFill>
                </a:rPr>
                <a:t>izračun pragu rentabilnosti </a:t>
              </a:r>
              <a:r>
                <a:rPr lang="en-IE" sz="2000" dirty="0">
                  <a:solidFill>
                    <a:srgbClr val="595959"/>
                  </a:solidFill>
                </a:rPr>
                <a:t>(za doseganje pragu rentabilnosti boste potrebovali nekoliko več nočitev). </a:t>
              </a:r>
            </a:p>
            <a:p>
              <a:pPr marL="342900" indent="-342900">
                <a:buFont typeface="Wingdings" panose="05000000000000000000" pitchFamily="2" charset="2"/>
                <a:buChar char="q"/>
              </a:pPr>
              <a:r>
                <a:rPr lang="en-IE" sz="2000" dirty="0">
                  <a:solidFill>
                    <a:srgbClr val="595959"/>
                  </a:solidFill>
                </a:rPr>
                <a:t>Zagotovite, da imate jasen načrt za </a:t>
              </a:r>
              <a:r>
                <a:rPr lang="en-IE" sz="2000" b="1" dirty="0">
                  <a:solidFill>
                    <a:srgbClr val="595959"/>
                  </a:solidFill>
                </a:rPr>
                <a:t>donosnost naložbe</a:t>
              </a:r>
              <a:r>
                <a:rPr lang="en-IE" sz="2000" dirty="0">
                  <a:solidFill>
                    <a:srgbClr val="595959"/>
                  </a:solidFill>
                </a:rPr>
                <a:t>: </a:t>
              </a:r>
              <a:r>
                <a:rPr lang="en-IE" sz="2000" i="1" dirty="0">
                  <a:solidFill>
                    <a:srgbClr val="E96751"/>
                  </a:solidFill>
                </a:rPr>
                <a:t>„10.000 evrov bom porabil za izgradnjo dodatne sobe za goste, ki naj bi prinesla dodatnih 5.000 evrov prihodkov na leto, kar se bo povrnilo v 2 letih.“ </a:t>
              </a:r>
            </a:p>
            <a:p>
              <a:pPr marL="342900" indent="-342900">
                <a:buFont typeface="Wingdings" panose="05000000000000000000" pitchFamily="2" charset="2"/>
                <a:buChar char="q"/>
              </a:pPr>
              <a:r>
                <a:rPr lang="en-IE" sz="2000" dirty="0">
                  <a:solidFill>
                    <a:srgbClr val="595959"/>
                  </a:solidFill>
                </a:rPr>
                <a:t>Če matematika ne izide, ponovno premislite o strošku.</a:t>
              </a: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1B6AF25F-4959-F8C1-8AB9-E947D53F30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8829F96E-79B2-A355-8460-548016FCE4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9D54432D-4A72-AD0F-81B0-66962C1D4C7C}"/>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Proračun: zmagovalni nasveti in najboljše prakse za leto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D65835C3-F3F6-C541-0B21-5D0F57727A73}"/>
              </a:ext>
            </a:extLst>
          </p:cNvPr>
          <p:cNvPicPr>
            <a:picLocks noChangeAspect="1"/>
          </p:cNvPicPr>
          <p:nvPr/>
        </p:nvPicPr>
        <p:blipFill>
          <a:blip r:embed="rId7"/>
          <a:stretch>
            <a:fillRect/>
          </a:stretch>
        </p:blipFill>
        <p:spPr>
          <a:xfrm>
            <a:off x="1999399" y="4763859"/>
            <a:ext cx="3138269" cy="2092179"/>
          </a:xfrm>
          <a:prstGeom prst="flowChartAlternateProcess">
            <a:avLst/>
          </a:prstGeom>
        </p:spPr>
      </p:pic>
    </p:spTree>
    <p:extLst>
      <p:ext uri="{BB962C8B-B14F-4D97-AF65-F5344CB8AC3E}">
        <p14:creationId xmlns:p14="http://schemas.microsoft.com/office/powerpoint/2010/main" val="25501353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9FCC-C76C-6566-C107-5A0C166DBC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AD4CB0-80B2-37DB-2012-26FC7F6E4B63}"/>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Načrtujte, kako boste ravnali z dobički</a:t>
            </a:r>
          </a:p>
        </p:txBody>
      </p:sp>
      <p:grpSp>
        <p:nvGrpSpPr>
          <p:cNvPr id="20" name="Group 19">
            <a:extLst>
              <a:ext uri="{FF2B5EF4-FFF2-40B4-BE49-F238E27FC236}">
                <a16:creationId xmlns:a16="http://schemas.microsoft.com/office/drawing/2014/main" id="{1F191802-BF6C-99A8-D446-5A743F438A31}"/>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4CBA7D88-32DF-5407-14E1-6E5E4AB4CC3F}"/>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0D548915-F07D-1347-A6D2-F7F11DD61193}"/>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Prav tako načrtujte, kako boste </a:t>
              </a:r>
              <a:r>
                <a:rPr lang="en-US" sz="2200" b="1" dirty="0">
                  <a:solidFill>
                    <a:srgbClr val="595959"/>
                  </a:solidFill>
                </a:rPr>
                <a:t>ravnali </a:t>
              </a:r>
              <a:r>
                <a:rPr lang="en-US" sz="2200" dirty="0">
                  <a:solidFill>
                    <a:srgbClr val="595959"/>
                  </a:solidFill>
                </a:rPr>
                <a:t>z</a:t>
              </a:r>
              <a:r>
                <a:rPr lang="en-US" sz="2200" b="1" dirty="0">
                  <a:solidFill>
                    <a:srgbClr val="595959"/>
                  </a:solidFill>
                </a:rPr>
                <a:t> dobički: </a:t>
              </a:r>
              <a:r>
                <a:rPr lang="en-US" sz="2200" dirty="0">
                  <a:solidFill>
                    <a:srgbClr val="595959"/>
                  </a:solidFill>
                </a:rPr>
                <a:t>previdna strategija je, da del dobička ponovno vložite v podjetje – za izboljšave objektov, nove storitve ali trženje –, da spodbudite dolgoročno rast. </a:t>
              </a:r>
            </a:p>
          </p:txBody>
        </p:sp>
        <p:sp>
          <p:nvSpPr>
            <p:cNvPr id="23" name="Freeform: Shape 22">
              <a:extLst>
                <a:ext uri="{FF2B5EF4-FFF2-40B4-BE49-F238E27FC236}">
                  <a16:creationId xmlns:a16="http://schemas.microsoft.com/office/drawing/2014/main" id="{4958F1E5-67AF-85FC-D249-FB227CA811FD}"/>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077D15D5-8214-79DC-A450-C7710D1EC4FE}"/>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Lahko se odločite, da </a:t>
              </a:r>
              <a:r>
                <a:rPr lang="en-US" sz="2200" b="1" dirty="0">
                  <a:solidFill>
                    <a:srgbClr val="595959"/>
                  </a:solidFill>
                </a:rPr>
                <a:t>boste </a:t>
              </a:r>
              <a:r>
                <a:rPr lang="en-US" sz="2200" dirty="0">
                  <a:solidFill>
                    <a:srgbClr val="595959"/>
                  </a:solidFill>
                </a:rPr>
                <a:t>vsako leto</a:t>
              </a:r>
              <a:r>
                <a:rPr lang="en-US" sz="2200" b="1" dirty="0">
                  <a:solidFill>
                    <a:srgbClr val="595959"/>
                  </a:solidFill>
                </a:rPr>
                <a:t> 50 % čistega dobička ponovno vložili </a:t>
              </a:r>
              <a:r>
                <a:rPr lang="en-US" sz="2200" dirty="0">
                  <a:solidFill>
                    <a:srgbClr val="595959"/>
                  </a:solidFill>
                </a:rPr>
                <a:t>(</a:t>
              </a:r>
              <a:r>
                <a:rPr lang="en-US" sz="2200" b="1" dirty="0">
                  <a:solidFill>
                    <a:srgbClr val="595959"/>
                  </a:solidFill>
                </a:rPr>
                <a:t>v </a:t>
              </a:r>
              <a:r>
                <a:rPr lang="en-US" sz="2200" dirty="0">
                  <a:solidFill>
                    <a:srgbClr val="595959"/>
                  </a:solidFill>
                </a:rPr>
                <a:t>novo pohištvo, posodobljeno spletno stran itd.),</a:t>
              </a:r>
              <a:r>
                <a:rPr lang="en-US" sz="2200" b="1" dirty="0">
                  <a:solidFill>
                    <a:srgbClr val="595959"/>
                  </a:solidFill>
                </a:rPr>
                <a:t> 50 %</a:t>
              </a:r>
              <a:r>
                <a:rPr lang="en-US" sz="2200" dirty="0">
                  <a:solidFill>
                    <a:srgbClr val="595959"/>
                  </a:solidFill>
                </a:rPr>
                <a:t> pa </a:t>
              </a:r>
              <a:r>
                <a:rPr lang="en-US" sz="2200" b="1" dirty="0">
                  <a:solidFill>
                    <a:srgbClr val="595959"/>
                  </a:solidFill>
                </a:rPr>
                <a:t>obdržali kot dohodek lastnika </a:t>
              </a:r>
              <a:r>
                <a:rPr lang="en-US" sz="2200" dirty="0">
                  <a:solidFill>
                    <a:srgbClr val="595959"/>
                  </a:solidFill>
                </a:rPr>
                <a:t>ali dodatne prihranke. </a:t>
              </a:r>
            </a:p>
            <a:p>
              <a:pPr marL="342900" indent="-342900">
                <a:buFont typeface="Wingdings" panose="05000000000000000000" pitchFamily="2" charset="2"/>
                <a:buChar char="q"/>
              </a:pPr>
              <a:r>
                <a:rPr lang="en-US" sz="2200" dirty="0">
                  <a:solidFill>
                    <a:srgbClr val="595959"/>
                  </a:solidFill>
                </a:rPr>
                <a:t>S takšnim načrtovanjem se izognete pogosti pasti, da lastniki preprosto poberejo vse zaslužke in se nato borijo za plačilo novega sistema za toplo vodo ali popravila strehe. </a:t>
              </a:r>
            </a:p>
          </p:txBody>
        </p:sp>
      </p:grpSp>
      <p:pic>
        <p:nvPicPr>
          <p:cNvPr id="26" name="Graphic 25" descr="Chat bubble with solid fill">
            <a:extLst>
              <a:ext uri="{FF2B5EF4-FFF2-40B4-BE49-F238E27FC236}">
                <a16:creationId xmlns:a16="http://schemas.microsoft.com/office/drawing/2014/main" id="{584EBC94-3832-E675-260B-86AD7ACD51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CF04E445-2ECB-E6A5-88CC-7C6B70EC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1EA9D34D-A20D-D727-CF4B-65AE2288BECD}"/>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Proračun: zmagovalni nasveti in najboljše prakse za leto 2025</a:t>
            </a:r>
            <a:endParaRPr lang="en-US" b="1" i="0" dirty="0">
              <a:solidFill>
                <a:srgbClr val="595959"/>
              </a:solidFill>
              <a:effectLst/>
              <a:latin typeface="Oracle Sans"/>
            </a:endParaRPr>
          </a:p>
        </p:txBody>
      </p:sp>
      <p:pic>
        <p:nvPicPr>
          <p:cNvPr id="3" name="Picture 2" descr="A blue paper and a credit card with gold coins falling&#10;&#10;AI-generated content may be incorrect.">
            <a:extLst>
              <a:ext uri="{FF2B5EF4-FFF2-40B4-BE49-F238E27FC236}">
                <a16:creationId xmlns:a16="http://schemas.microsoft.com/office/drawing/2014/main" id="{3E6AB169-810A-4FB4-CAB8-E3B8285CF31A}"/>
              </a:ext>
            </a:extLst>
          </p:cNvPr>
          <p:cNvPicPr>
            <a:picLocks noChangeAspect="1"/>
          </p:cNvPicPr>
          <p:nvPr/>
        </p:nvPicPr>
        <p:blipFill>
          <a:blip r:embed="rId7"/>
          <a:stretch>
            <a:fillRect/>
          </a:stretch>
        </p:blipFill>
        <p:spPr>
          <a:xfrm>
            <a:off x="1376108" y="4431705"/>
            <a:ext cx="3620075" cy="2035930"/>
          </a:xfrm>
          <a:prstGeom prst="ellipse">
            <a:avLst/>
          </a:prstGeom>
        </p:spPr>
      </p:pic>
    </p:spTree>
    <p:extLst>
      <p:ext uri="{BB962C8B-B14F-4D97-AF65-F5344CB8AC3E}">
        <p14:creationId xmlns:p14="http://schemas.microsoft.com/office/powerpoint/2010/main" val="676517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5941-A8F5-79F9-090E-90F32974FB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0AB231-6F38-F003-BED2-2FFBB1E440F0}"/>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Določite svoje finančne cilje</a:t>
            </a:r>
          </a:p>
        </p:txBody>
      </p:sp>
      <p:grpSp>
        <p:nvGrpSpPr>
          <p:cNvPr id="20" name="Group 19">
            <a:extLst>
              <a:ext uri="{FF2B5EF4-FFF2-40B4-BE49-F238E27FC236}">
                <a16:creationId xmlns:a16="http://schemas.microsoft.com/office/drawing/2014/main" id="{CFF30BB4-B025-389A-6FDD-899799BD64EF}"/>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B3BD3357-9016-D10E-25E6-3AAB7B6FDD7E}"/>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D88355C3-DFA2-49C9-4245-BE8CADF1E1B8}"/>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Finančna strategija pomeni tudi določitev nekaterih </a:t>
              </a:r>
              <a:r>
                <a:rPr lang="en-US" sz="2200" b="1" dirty="0">
                  <a:solidFill>
                    <a:srgbClr val="595959"/>
                  </a:solidFill>
                </a:rPr>
                <a:t>finančnih ciljev: </a:t>
              </a:r>
              <a:r>
                <a:rPr lang="en-IE" sz="2200" dirty="0">
                  <a:solidFill>
                    <a:srgbClr val="595959"/>
                  </a:solidFill>
                </a:rPr>
                <a:t>ti cilji vam dajejo smernice, za katere si prizadevate in po katerih se merite. Morajo biti realni in temeljiti na vaših prejšnjih napovedih in analizi pragovne dobičkonosnosti. </a:t>
              </a:r>
              <a:endParaRPr lang="en-US" sz="2200" dirty="0">
                <a:solidFill>
                  <a:srgbClr val="595959"/>
                </a:solidFill>
              </a:endParaRPr>
            </a:p>
          </p:txBody>
        </p:sp>
        <p:sp>
          <p:nvSpPr>
            <p:cNvPr id="23" name="Freeform: Shape 22">
              <a:extLst>
                <a:ext uri="{FF2B5EF4-FFF2-40B4-BE49-F238E27FC236}">
                  <a16:creationId xmlns:a16="http://schemas.microsoft.com/office/drawing/2014/main" id="{5517E613-9348-3B01-4721-4E2D72692F2B}"/>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1601E728-694D-16C6-6F5F-569B04B1C322}"/>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300" dirty="0">
                  <a:solidFill>
                    <a:srgbClr val="595959"/>
                  </a:solidFill>
                </a:rPr>
                <a:t>Recimo: </a:t>
              </a:r>
              <a:r>
                <a:rPr lang="en-US" sz="2300" i="1" dirty="0">
                  <a:solidFill>
                    <a:srgbClr val="E96751"/>
                  </a:solidFill>
                </a:rPr>
                <a:t>»Do drugega leta želim doseči 100.000 evrov letnega prihodka z 15-odstotno stopnjo dobička« </a:t>
              </a:r>
              <a:r>
                <a:rPr lang="en-US" sz="2300" dirty="0">
                  <a:solidFill>
                    <a:srgbClr val="595959"/>
                  </a:solidFill>
                </a:rPr>
                <a:t>ali </a:t>
              </a:r>
              <a:r>
                <a:rPr lang="en-US" sz="2300" i="1" dirty="0">
                  <a:solidFill>
                    <a:srgbClr val="E96751"/>
                  </a:solidFill>
                </a:rPr>
                <a:t>»Do konca leta želim iz dobička prihraniti 10.000 evrov kot rezervo</a:t>
              </a:r>
              <a:r>
                <a:rPr lang="en-IE" sz="2300" dirty="0">
                  <a:solidFill>
                    <a:srgbClr val="595959"/>
                  </a:solidFill>
                </a:rPr>
                <a:t>«. Na splošno gre pri razvoju finančne strategije za namerno ravnanje z denarjem, poznavanje potrebnih zneskov, načrtovanje porabe in zagotavljanje, da ima vsak evro namen za napredek vašega podjetja.</a:t>
              </a:r>
            </a:p>
            <a:p>
              <a:pPr marL="342900" indent="-342900">
                <a:buFont typeface="Wingdings" panose="05000000000000000000" pitchFamily="2" charset="2"/>
                <a:buChar char="q"/>
              </a:pPr>
              <a:endParaRPr lang="en-US" sz="2200" dirty="0">
                <a:solidFill>
                  <a:srgbClr val="595959"/>
                </a:solidFill>
              </a:endParaRPr>
            </a:p>
          </p:txBody>
        </p:sp>
      </p:grpSp>
      <p:pic>
        <p:nvPicPr>
          <p:cNvPr id="26" name="Graphic 25" descr="Chat bubble with solid fill">
            <a:extLst>
              <a:ext uri="{FF2B5EF4-FFF2-40B4-BE49-F238E27FC236}">
                <a16:creationId xmlns:a16="http://schemas.microsoft.com/office/drawing/2014/main" id="{D4858194-1FD8-39B8-AB87-DB0A3F32C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ECF4C193-4AFF-DC43-2258-FA4964173D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2810B5F7-E43A-D8C8-0F4D-859E857333C2}"/>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Proračun: zmagovalni nasveti in najboljše prakse za leto 2025</a:t>
            </a:r>
            <a:endParaRPr lang="en-US" b="1" i="0" dirty="0">
              <a:solidFill>
                <a:srgbClr val="595959"/>
              </a:solidFill>
              <a:effectLst/>
              <a:latin typeface="Oracle Sans"/>
            </a:endParaRPr>
          </a:p>
        </p:txBody>
      </p:sp>
      <p:pic>
        <p:nvPicPr>
          <p:cNvPr id="6" name="Picture 5" descr="A person writing on a calendar&#10;&#10;AI-generated content may be incorrect.">
            <a:extLst>
              <a:ext uri="{FF2B5EF4-FFF2-40B4-BE49-F238E27FC236}">
                <a16:creationId xmlns:a16="http://schemas.microsoft.com/office/drawing/2014/main" id="{4192155E-437E-79C9-9701-B5C9242D2009}"/>
              </a:ext>
            </a:extLst>
          </p:cNvPr>
          <p:cNvPicPr>
            <a:picLocks noChangeAspect="1"/>
          </p:cNvPicPr>
          <p:nvPr/>
        </p:nvPicPr>
        <p:blipFill>
          <a:blip r:embed="rId7"/>
          <a:stretch>
            <a:fillRect/>
          </a:stretch>
        </p:blipFill>
        <p:spPr>
          <a:xfrm>
            <a:off x="1596266" y="4431705"/>
            <a:ext cx="3179759" cy="2120000"/>
          </a:xfrm>
          <a:prstGeom prst="ellipse">
            <a:avLst/>
          </a:prstGeom>
        </p:spPr>
      </p:pic>
    </p:spTree>
    <p:extLst>
      <p:ext uri="{BB962C8B-B14F-4D97-AF65-F5344CB8AC3E}">
        <p14:creationId xmlns:p14="http://schemas.microsoft.com/office/powerpoint/2010/main" val="905544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299E-64DB-EFF3-7792-441B0CF5E51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203FF32-EB4E-ACB2-326D-B1A154E4D3F0}"/>
              </a:ext>
            </a:extLst>
          </p:cNvPr>
          <p:cNvSpPr>
            <a:spLocks noGrp="1"/>
          </p:cNvSpPr>
          <p:nvPr>
            <p:ph type="body" sz="quarter" idx="18"/>
          </p:nvPr>
        </p:nvSpPr>
        <p:spPr>
          <a:xfrm>
            <a:off x="95006" y="2138924"/>
            <a:ext cx="4015886" cy="1049221"/>
          </a:xfrm>
        </p:spPr>
        <p:txBody>
          <a:bodyPr/>
          <a:lstStyle/>
          <a:p>
            <a:r>
              <a:rPr lang="en-IE" sz="3000" b="0" dirty="0"/>
              <a:t>Načrtovanje prihodnjega financiranja in naložb</a:t>
            </a:r>
          </a:p>
        </p:txBody>
      </p:sp>
      <p:sp>
        <p:nvSpPr>
          <p:cNvPr id="8" name="Text Placeholder 7">
            <a:extLst>
              <a:ext uri="{FF2B5EF4-FFF2-40B4-BE49-F238E27FC236}">
                <a16:creationId xmlns:a16="http://schemas.microsoft.com/office/drawing/2014/main" id="{179F4F2B-6375-7CFE-CD67-81036932DEB5}"/>
              </a:ext>
            </a:extLst>
          </p:cNvPr>
          <p:cNvSpPr>
            <a:spLocks noGrp="1"/>
          </p:cNvSpPr>
          <p:nvPr>
            <p:ph type="body" sz="quarter" idx="19"/>
          </p:nvPr>
        </p:nvSpPr>
        <p:spPr>
          <a:xfrm>
            <a:off x="419008" y="682084"/>
            <a:ext cx="2948759" cy="385564"/>
          </a:xfrm>
        </p:spPr>
        <p:txBody>
          <a:bodyPr/>
          <a:lstStyle/>
          <a:p>
            <a:r>
              <a:rPr lang="en-IE" sz="3000" dirty="0"/>
              <a:t>Proračun in nadzor stroškov</a:t>
            </a:r>
          </a:p>
        </p:txBody>
      </p:sp>
      <p:sp>
        <p:nvSpPr>
          <p:cNvPr id="11" name="Text Placeholder 8">
            <a:extLst>
              <a:ext uri="{FF2B5EF4-FFF2-40B4-BE49-F238E27FC236}">
                <a16:creationId xmlns:a16="http://schemas.microsoft.com/office/drawing/2014/main" id="{FDD1C72A-8755-2E7D-5FAC-998F12CF8D36}"/>
              </a:ext>
            </a:extLst>
          </p:cNvPr>
          <p:cNvSpPr>
            <a:spLocks noGrp="1"/>
          </p:cNvSpPr>
          <p:nvPr>
            <p:ph type="body" sz="quarter" idx="21"/>
          </p:nvPr>
        </p:nvSpPr>
        <p:spPr>
          <a:xfrm>
            <a:off x="4414796" y="392646"/>
            <a:ext cx="7276326" cy="4530541"/>
          </a:xfrm>
        </p:spPr>
        <p:txBody>
          <a:bodyPr/>
          <a:lstStyle/>
          <a:p>
            <a:pPr lvl="0">
              <a:spcAft>
                <a:spcPts val="600"/>
              </a:spcAft>
            </a:pPr>
            <a:r>
              <a:rPr lang="en-IE" b="1" dirty="0"/>
              <a:t>Premislite, kako boste financirali potrebe in rast svojega podjetja. </a:t>
            </a:r>
          </a:p>
          <a:p>
            <a:pPr lvl="0">
              <a:spcAft>
                <a:spcPts val="600"/>
              </a:spcAft>
            </a:pPr>
            <a:r>
              <a:rPr lang="en-IE" dirty="0"/>
              <a:t>Kot nov podjetnik imate morda omejen kapital, zato je del vaše strategije odločitev, </a:t>
            </a:r>
            <a:r>
              <a:rPr lang="en-IE" b="1" dirty="0"/>
              <a:t>kje boste pridobili sredstva za različne potrebe </a:t>
            </a:r>
            <a:r>
              <a:rPr lang="en-IE" dirty="0"/>
              <a:t>in kako boste uporabili dobiček. </a:t>
            </a:r>
          </a:p>
          <a:p>
            <a:pPr>
              <a:spcAft>
                <a:spcPts val="600"/>
              </a:spcAft>
            </a:pPr>
            <a:r>
              <a:rPr lang="en-IE" dirty="0"/>
              <a:t>Vaš proračun, uspešnost in finančna strategija niso statični – pregledujte jih vsakih nekaj mesecev. Ko pridobite dejanske podatke iz poslovanja, </a:t>
            </a:r>
            <a:r>
              <a:rPr lang="en-IE" b="1" dirty="0"/>
              <a:t>posodobite prag rentabilnosti z dejanskimi številkami, prilagodite proračun </a:t>
            </a:r>
            <a:r>
              <a:rPr lang="en-IE" dirty="0"/>
              <a:t>in </a:t>
            </a:r>
            <a:r>
              <a:rPr lang="en-IE" b="1" dirty="0"/>
              <a:t>izpopolnite cilje</a:t>
            </a:r>
            <a:r>
              <a:rPr lang="en-IE" dirty="0"/>
              <a:t>. Na ta način bo vaša strategija ostala usklajena z realnostjo in vas vodila k boljšim finančnim odločitvam.</a:t>
            </a:r>
          </a:p>
          <a:p>
            <a:pPr lvl="0">
              <a:spcAft>
                <a:spcPts val="600"/>
              </a:spcAft>
            </a:pPr>
            <a:r>
              <a:rPr lang="en-IE" dirty="0"/>
              <a:t>Skratka, vaš proračun je finančni izraz vaše strategije – zagotavlja, </a:t>
            </a:r>
            <a:r>
              <a:rPr lang="en-IE" b="1" dirty="0"/>
              <a:t>da je </a:t>
            </a:r>
            <a:r>
              <a:rPr lang="en-IE" dirty="0"/>
              <a:t>vaš </a:t>
            </a:r>
            <a:r>
              <a:rPr lang="en-IE" b="1" dirty="0"/>
              <a:t>načrt izvedljiv </a:t>
            </a:r>
            <a:r>
              <a:rPr lang="en-IE" dirty="0"/>
              <a:t>glede na vaše pričakovane prihodke, in poudarja, koliko manevrskega prostora imate. Redno primerjanje dejanskih izdatkov s proračunom je </a:t>
            </a:r>
            <a:r>
              <a:rPr lang="en-US" dirty="0"/>
              <a:t>ključni del spremljanja uspešnosti, saj vam omogoča, da </a:t>
            </a:r>
            <a:r>
              <a:rPr lang="en-IE" dirty="0"/>
              <a:t>svojo strategijo izpopolnjujete sproti.</a:t>
            </a:r>
          </a:p>
          <a:p>
            <a:pPr lvl="0">
              <a:spcAft>
                <a:spcPts val="600"/>
              </a:spcAft>
            </a:pPr>
            <a:endParaRPr lang="en-IE" dirty="0"/>
          </a:p>
        </p:txBody>
      </p:sp>
    </p:spTree>
    <p:extLst>
      <p:ext uri="{BB962C8B-B14F-4D97-AF65-F5344CB8AC3E}">
        <p14:creationId xmlns:p14="http://schemas.microsoft.com/office/powerpoint/2010/main" val="18919498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room with a table and chairs&#10;&#10;AI-generated content may be incorrect.">
            <a:extLst>
              <a:ext uri="{FF2B5EF4-FFF2-40B4-BE49-F238E27FC236}">
                <a16:creationId xmlns:a16="http://schemas.microsoft.com/office/drawing/2014/main" id="{267469E5-CF2B-8A9F-9F34-A84E8C6C9954}"/>
              </a:ext>
            </a:extLst>
          </p:cNvPr>
          <p:cNvPicPr>
            <a:picLocks noGrp="1" noChangeAspect="1"/>
          </p:cNvPicPr>
          <p:nvPr>
            <p:ph type="pic" sz="quarter" idx="19"/>
          </p:nvPr>
        </p:nvPicPr>
        <p:blipFill>
          <a:blip r:embed="rId2"/>
          <a:srcRect l="1957" r="1957"/>
          <a:stretch>
            <a:fillRect/>
          </a:stretch>
        </p:blipFill>
        <p:spPr/>
      </p:pic>
      <p:sp>
        <p:nvSpPr>
          <p:cNvPr id="10" name="Text Placeholder 6">
            <a:extLst>
              <a:ext uri="{FF2B5EF4-FFF2-40B4-BE49-F238E27FC236}">
                <a16:creationId xmlns:a16="http://schemas.microsoft.com/office/drawing/2014/main" id="{7096BF2E-BD9C-3294-1C7D-52D8BD3273DC}"/>
              </a:ext>
            </a:extLst>
          </p:cNvPr>
          <p:cNvSpPr>
            <a:spLocks noGrp="1"/>
          </p:cNvSpPr>
          <p:nvPr>
            <p:ph type="body" sz="quarter" idx="16"/>
          </p:nvPr>
        </p:nvSpPr>
        <p:spPr>
          <a:xfrm>
            <a:off x="123826" y="2238375"/>
            <a:ext cx="5362574" cy="3393305"/>
          </a:xfrm>
        </p:spPr>
        <p:txBody>
          <a:bodyPr>
            <a:normAutofit fontScale="55000" lnSpcReduction="20000"/>
          </a:bodyPr>
          <a:lstStyle/>
          <a:p>
            <a:pPr algn="ctr">
              <a:lnSpc>
                <a:spcPct val="120000"/>
              </a:lnSpc>
              <a:spcAft>
                <a:spcPts val="600"/>
              </a:spcAft>
            </a:pPr>
            <a:r>
              <a:rPr lang="en-US" b="1" i="1" dirty="0"/>
              <a:t>Ali sem finančno na pravi poti – in kako lahko ukrepam, če nisem?</a:t>
            </a:r>
          </a:p>
          <a:p>
            <a:pPr algn="ctr">
              <a:lnSpc>
                <a:spcPct val="120000"/>
              </a:lnSpc>
              <a:spcAft>
                <a:spcPts val="600"/>
              </a:spcAft>
            </a:pPr>
            <a:r>
              <a:rPr lang="en-US" sz="4400" b="1" dirty="0"/>
              <a:t>Cilj: </a:t>
            </a:r>
            <a:r>
              <a:rPr lang="en-US" sz="4400" dirty="0"/>
              <a:t>Spremljajte ključne kazalnike in primerjajte dejanske rezultate s proračunom. V realnem času prepoznajte trende, vrzeli ali priložnosti, da lahko sprejemate premišljene odločitve in ohranite finančno stabilnost.</a:t>
            </a:r>
            <a:endParaRPr lang="en-IE" sz="4400" dirty="0"/>
          </a:p>
        </p:txBody>
      </p:sp>
      <p:sp>
        <p:nvSpPr>
          <p:cNvPr id="11" name="Text Placeholder 7">
            <a:extLst>
              <a:ext uri="{FF2B5EF4-FFF2-40B4-BE49-F238E27FC236}">
                <a16:creationId xmlns:a16="http://schemas.microsoft.com/office/drawing/2014/main" id="{77161FED-32E4-DCD3-168A-B15EEBC1AF31}"/>
              </a:ext>
            </a:extLst>
          </p:cNvPr>
          <p:cNvSpPr>
            <a:spLocks noGrp="1"/>
          </p:cNvSpPr>
          <p:nvPr>
            <p:ph type="body" sz="quarter" idx="17"/>
          </p:nvPr>
        </p:nvSpPr>
        <p:spPr>
          <a:xfrm>
            <a:off x="276225" y="774705"/>
            <a:ext cx="5819775" cy="582221"/>
          </a:xfrm>
        </p:spPr>
        <p:txBody>
          <a:bodyPr/>
          <a:lstStyle/>
          <a:p>
            <a:r>
              <a:rPr lang="en-IE" sz="4500" dirty="0"/>
              <a:t>Sledenje uspešnosti in denarni tok </a:t>
            </a:r>
            <a:r>
              <a:rPr lang="en-IE" sz="4000" i="1" dirty="0"/>
              <a:t>(spremljanje)</a:t>
            </a:r>
          </a:p>
        </p:txBody>
      </p:sp>
      <p:grpSp>
        <p:nvGrpSpPr>
          <p:cNvPr id="14" name="Group 13">
            <a:extLst>
              <a:ext uri="{FF2B5EF4-FFF2-40B4-BE49-F238E27FC236}">
                <a16:creationId xmlns:a16="http://schemas.microsoft.com/office/drawing/2014/main" id="{3C45C354-319B-C9FA-AB9F-BAC9F29FFF93}"/>
              </a:ext>
            </a:extLst>
          </p:cNvPr>
          <p:cNvGrpSpPr/>
          <p:nvPr/>
        </p:nvGrpSpPr>
        <p:grpSpPr>
          <a:xfrm>
            <a:off x="10920313" y="97029"/>
            <a:ext cx="1081945" cy="1011723"/>
            <a:chOff x="1016000" y="1137920"/>
            <a:chExt cx="1016000" cy="1016000"/>
          </a:xfrm>
        </p:grpSpPr>
        <p:sp>
          <p:nvSpPr>
            <p:cNvPr id="15" name="Oval 14">
              <a:extLst>
                <a:ext uri="{FF2B5EF4-FFF2-40B4-BE49-F238E27FC236}">
                  <a16:creationId xmlns:a16="http://schemas.microsoft.com/office/drawing/2014/main" id="{716393CB-C271-20E2-C528-3D86F5E6672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6FBE47E-9F52-3C4C-CBEA-450FA85F867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40</a:t>
              </a:r>
            </a:p>
          </p:txBody>
        </p:sp>
      </p:grpSp>
    </p:spTree>
    <p:extLst>
      <p:ext uri="{BB962C8B-B14F-4D97-AF65-F5344CB8AC3E}">
        <p14:creationId xmlns:p14="http://schemas.microsoft.com/office/powerpoint/2010/main" val="3848317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D56D-8A99-5CCD-D812-9925C1AA8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C782C5-94B5-D23B-0988-3150A9695E90}"/>
              </a:ext>
            </a:extLst>
          </p:cNvPr>
          <p:cNvSpPr>
            <a:spLocks noGrp="1"/>
          </p:cNvSpPr>
          <p:nvPr>
            <p:ph type="body" sz="quarter" idx="16"/>
          </p:nvPr>
        </p:nvSpPr>
        <p:spPr/>
        <p:txBody>
          <a:bodyPr/>
          <a:lstStyle/>
          <a:p>
            <a:r>
              <a:rPr lang="en-US" sz="3200" dirty="0">
                <a:solidFill>
                  <a:srgbClr val="E96751"/>
                </a:solidFill>
              </a:rPr>
              <a:t>Poslovni finančni ciklus </a:t>
            </a:r>
            <a:r>
              <a:rPr lang="en-US" sz="3200" dirty="0">
                <a:solidFill>
                  <a:srgbClr val="459597"/>
                </a:solidFill>
              </a:rPr>
              <a:t>Sledenje uspešnosti</a:t>
            </a:r>
            <a:endParaRPr lang="en-GB" sz="3200" dirty="0">
              <a:solidFill>
                <a:srgbClr val="459597"/>
              </a:solidFill>
            </a:endParaRPr>
          </a:p>
        </p:txBody>
      </p:sp>
      <p:sp>
        <p:nvSpPr>
          <p:cNvPr id="11" name="Freeform: Shape 10">
            <a:extLst>
              <a:ext uri="{FF2B5EF4-FFF2-40B4-BE49-F238E27FC236}">
                <a16:creationId xmlns:a16="http://schemas.microsoft.com/office/drawing/2014/main" id="{4E978B64-03A6-C121-3497-D9153E82FC7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264078E9-B13F-D6BB-54AF-C2A96470B365}"/>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A7441E8B-E579-8144-B7C9-C4FFA15E0247}"/>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83A645F-1870-5EF5-2532-73C05CFE1D01}"/>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4C5D5FB-D9E5-C4AA-1E37-B3B035BD0B98}"/>
              </a:ext>
            </a:extLst>
          </p:cNvPr>
          <p:cNvGrpSpPr/>
          <p:nvPr/>
        </p:nvGrpSpPr>
        <p:grpSpPr>
          <a:xfrm>
            <a:off x="0" y="1551111"/>
            <a:ext cx="11734800" cy="4913452"/>
            <a:chOff x="0" y="1565257"/>
            <a:chExt cx="11458574" cy="5179705"/>
          </a:xfrm>
        </p:grpSpPr>
        <p:grpSp>
          <p:nvGrpSpPr>
            <p:cNvPr id="19" name="Group 18">
              <a:extLst>
                <a:ext uri="{FF2B5EF4-FFF2-40B4-BE49-F238E27FC236}">
                  <a16:creationId xmlns:a16="http://schemas.microsoft.com/office/drawing/2014/main" id="{2CCB1369-F73C-8542-5301-C8BB86108ACE}"/>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2D7A4C6-E515-9974-1751-A77457863C5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8027A44F-BF85-F7C1-86A2-814C8729C3E4}"/>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A6AB6D57-73CC-6471-8229-BB09484D9591}"/>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9E8B7B1D-0C82-E5A8-CCF2-0FD3C3B48493}"/>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96B93213-445E-4570-B8AF-2F785AA41AB8}"/>
                  </a:ext>
                </a:extLst>
              </p:cNvPr>
              <p:cNvSpPr/>
              <p:nvPr/>
            </p:nvSpPr>
            <p:spPr>
              <a:xfrm>
                <a:off x="6244928"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EF22D728-5F0B-413F-2796-55F266BD379C}"/>
                  </a:ext>
                </a:extLst>
              </p:cNvPr>
              <p:cNvSpPr/>
              <p:nvPr/>
            </p:nvSpPr>
            <p:spPr>
              <a:xfrm>
                <a:off x="8806830"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83B5084A-69DB-3F9D-1F56-62D320FB947F}"/>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Določitev finančnih ciljev</a:t>
              </a:r>
              <a:endParaRPr lang="en-GB" sz="2400" b="1" dirty="0">
                <a:solidFill>
                  <a:schemeClr val="bg1"/>
                </a:solidFill>
              </a:endParaRPr>
            </a:p>
          </p:txBody>
        </p:sp>
        <p:sp>
          <p:nvSpPr>
            <p:cNvPr id="21" name="TextBox 20">
              <a:extLst>
                <a:ext uri="{FF2B5EF4-FFF2-40B4-BE49-F238E27FC236}">
                  <a16:creationId xmlns:a16="http://schemas.microsoft.com/office/drawing/2014/main" id="{B682FE6A-BF4B-539B-F34A-AE76295B9D9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Proračun </a:t>
              </a:r>
              <a:r>
                <a:rPr lang="en-GB" sz="2200" i="1" dirty="0">
                  <a:solidFill>
                    <a:schemeClr val="bg1"/>
                  </a:solidFill>
                </a:rPr>
                <a:t>(načrtovanje)</a:t>
              </a:r>
            </a:p>
          </p:txBody>
        </p:sp>
        <p:sp>
          <p:nvSpPr>
            <p:cNvPr id="22" name="TextBox 21">
              <a:extLst>
                <a:ext uri="{FF2B5EF4-FFF2-40B4-BE49-F238E27FC236}">
                  <a16:creationId xmlns:a16="http://schemas.microsoft.com/office/drawing/2014/main" id="{111357B5-DC3F-7F38-9306-D59A9ACEED39}"/>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Sledenje uspešnosti</a:t>
              </a:r>
            </a:p>
            <a:p>
              <a:pPr algn="ctr"/>
              <a:r>
                <a:rPr lang="en-GB" sz="2400" i="1" dirty="0">
                  <a:solidFill>
                    <a:schemeClr val="bg1"/>
                  </a:solidFill>
                </a:rPr>
                <a:t>(</a:t>
              </a:r>
              <a:r>
                <a:rPr lang="en-GB" sz="2200" i="1" dirty="0">
                  <a:solidFill>
                    <a:schemeClr val="bg1"/>
                  </a:solidFill>
                </a:rPr>
                <a:t>spremljanje)</a:t>
              </a:r>
            </a:p>
          </p:txBody>
        </p:sp>
        <p:sp>
          <p:nvSpPr>
            <p:cNvPr id="23" name="TextBox 22">
              <a:extLst>
                <a:ext uri="{FF2B5EF4-FFF2-40B4-BE49-F238E27FC236}">
                  <a16:creationId xmlns:a16="http://schemas.microsoft.com/office/drawing/2014/main" id="{EB2A5804-4725-5BCD-D43F-81BF342D891A}"/>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Finančni izkazi</a:t>
              </a:r>
            </a:p>
            <a:p>
              <a:pPr algn="ctr"/>
              <a:r>
                <a:rPr lang="en-IE" sz="2200" dirty="0">
                  <a:solidFill>
                    <a:schemeClr val="bg1"/>
                  </a:solidFill>
                </a:rPr>
                <a:t>(Analiza in prilagajanje)</a:t>
              </a:r>
              <a:endParaRPr lang="en-GB" sz="2200" dirty="0">
                <a:solidFill>
                  <a:schemeClr val="bg1"/>
                </a:solidFill>
              </a:endParaRPr>
            </a:p>
          </p:txBody>
        </p:sp>
        <p:sp>
          <p:nvSpPr>
            <p:cNvPr id="25" name="TextBox 24">
              <a:extLst>
                <a:ext uri="{FF2B5EF4-FFF2-40B4-BE49-F238E27FC236}">
                  <a16:creationId xmlns:a16="http://schemas.microsoft.com/office/drawing/2014/main" id="{DAFDA463-8ABC-7F62-9D9B-DAC3ED6152C7}"/>
                </a:ext>
              </a:extLst>
            </p:cNvPr>
            <p:cNvSpPr txBox="1"/>
            <p:nvPr/>
          </p:nvSpPr>
          <p:spPr>
            <a:xfrm>
              <a:off x="798381" y="3354411"/>
              <a:ext cx="2455622" cy="2692972"/>
            </a:xfrm>
            <a:prstGeom prst="rect">
              <a:avLst/>
            </a:prstGeom>
            <a:noFill/>
          </p:spPr>
          <p:txBody>
            <a:bodyPr wrap="square" lIns="91440" tIns="45720" rIns="91440" bIns="45720" rtlCol="0" anchor="t">
              <a:spAutoFit/>
            </a:bodyPr>
            <a:lstStyle/>
            <a:p>
              <a:pPr algn="ctr"/>
              <a:r>
                <a:rPr lang="en-US" sz="2000" dirty="0">
                  <a:solidFill>
                    <a:schemeClr val="bg1"/>
                  </a:solidFill>
                </a:rPr>
                <a:t>Opredelite, kaj pomeni uspeh: cilji dobička, cene, cilji varčevanja, načrti ponovnih naložb.</a:t>
              </a:r>
              <a:br>
                <a:rPr lang="en-US" sz="2000" dirty="0"/>
              </a:br>
              <a:r>
                <a:rPr lang="en-US" sz="2000" i="1" dirty="0">
                  <a:solidFill>
                    <a:schemeClr val="bg1"/>
                  </a:solidFill>
                </a:rPr>
                <a:t>„Letos želim s svojim glampingom zaslužiti 20.000 evrov dobička.“</a:t>
              </a:r>
              <a:endParaRPr lang="en-GB" sz="2000">
                <a:solidFill>
                  <a:schemeClr val="bg1"/>
                </a:solidFill>
                <a:ea typeface="Calibri"/>
                <a:cs typeface="Calibri"/>
              </a:endParaRPr>
            </a:p>
          </p:txBody>
        </p:sp>
        <p:sp>
          <p:nvSpPr>
            <p:cNvPr id="26" name="TextBox 25">
              <a:extLst>
                <a:ext uri="{FF2B5EF4-FFF2-40B4-BE49-F238E27FC236}">
                  <a16:creationId xmlns:a16="http://schemas.microsoft.com/office/drawing/2014/main" id="{E8DE6368-2275-4374-25BB-DABC9620A75E}"/>
                </a:ext>
              </a:extLst>
            </p:cNvPr>
            <p:cNvSpPr txBox="1"/>
            <p:nvPr/>
          </p:nvSpPr>
          <p:spPr>
            <a:xfrm>
              <a:off x="3621520" y="3403080"/>
              <a:ext cx="2296527" cy="3341882"/>
            </a:xfrm>
            <a:prstGeom prst="rect">
              <a:avLst/>
            </a:prstGeom>
            <a:noFill/>
          </p:spPr>
          <p:txBody>
            <a:bodyPr wrap="square" lIns="91440" tIns="45720" rIns="91440" bIns="45720" rtlCol="0" anchor="t">
              <a:spAutoFit/>
            </a:bodyPr>
            <a:lstStyle/>
            <a:p>
              <a:pPr algn="ctr"/>
              <a:r>
                <a:rPr lang="en-US" sz="2000" b="1" dirty="0">
                  <a:solidFill>
                    <a:schemeClr val="bg1"/>
                  </a:solidFill>
                </a:rPr>
                <a:t>Pripravite proračun.</a:t>
              </a:r>
              <a:r>
                <a:rPr lang="en-US" sz="2000" dirty="0">
                  <a:solidFill>
                    <a:schemeClr val="bg1"/>
                  </a:solidFill>
                </a:rPr>
                <a:t> </a:t>
              </a:r>
              <a:endParaRPr lang="en-US" sz="2000" dirty="0">
                <a:solidFill>
                  <a:schemeClr val="bg1"/>
                </a:solidFill>
                <a:ea typeface="Calibri"/>
                <a:cs typeface="Calibri"/>
              </a:endParaRPr>
            </a:p>
            <a:p>
              <a:pPr algn="ctr"/>
              <a:r>
                <a:rPr lang="en-US" sz="2000" dirty="0">
                  <a:solidFill>
                    <a:schemeClr val="bg1"/>
                  </a:solidFill>
                </a:rPr>
                <a:t>Ocenite prihodke in odhodke na podlagi vaših ciljev, preteklih podatkov in pričakovanih rezervacij.</a:t>
              </a:r>
              <a:endParaRPr lang="en-US" sz="2000" dirty="0">
                <a:solidFill>
                  <a:schemeClr val="bg1"/>
                </a:solidFill>
                <a:ea typeface="Calibri"/>
                <a:cs typeface="Calibri"/>
              </a:endParaRPr>
            </a:p>
            <a:p>
              <a:pPr algn="ctr"/>
              <a:r>
                <a:rPr lang="en-US" sz="2000" i="1" dirty="0">
                  <a:solidFill>
                    <a:schemeClr val="bg1"/>
                  </a:solidFill>
                </a:rPr>
                <a:t>„Koliko pričakujem, da bom zaslužil/porabil?“</a:t>
              </a:r>
              <a:endParaRPr lang="en-GB" sz="2000" i="1">
                <a:solidFill>
                  <a:schemeClr val="bg1"/>
                </a:solidFill>
                <a:ea typeface="Calibri"/>
                <a:cs typeface="Calibri"/>
              </a:endParaRPr>
            </a:p>
          </p:txBody>
        </p:sp>
        <p:sp>
          <p:nvSpPr>
            <p:cNvPr id="27" name="TextBox 26">
              <a:extLst>
                <a:ext uri="{FF2B5EF4-FFF2-40B4-BE49-F238E27FC236}">
                  <a16:creationId xmlns:a16="http://schemas.microsoft.com/office/drawing/2014/main" id="{412AE9AF-D2E2-90E5-C4A5-624E24ADFA01}"/>
                </a:ext>
              </a:extLst>
            </p:cNvPr>
            <p:cNvSpPr txBox="1"/>
            <p:nvPr/>
          </p:nvSpPr>
          <p:spPr>
            <a:xfrm>
              <a:off x="6187652" y="3388166"/>
              <a:ext cx="2296526" cy="2692972"/>
            </a:xfrm>
            <a:prstGeom prst="rect">
              <a:avLst/>
            </a:prstGeom>
            <a:noFill/>
          </p:spPr>
          <p:txBody>
            <a:bodyPr wrap="square" lIns="91440" tIns="45720" rIns="91440" bIns="45720" rtlCol="0" anchor="t">
              <a:spAutoFit/>
            </a:bodyPr>
            <a:lstStyle/>
            <a:p>
              <a:pPr algn="ctr"/>
              <a:r>
                <a:rPr lang="en-IE" sz="2000" b="1" dirty="0">
                  <a:solidFill>
                    <a:schemeClr val="bg1"/>
                  </a:solidFill>
                </a:rPr>
                <a:t>Redno spremljajte uspešnost. </a:t>
              </a:r>
              <a:r>
                <a:rPr lang="en-US" sz="2000" dirty="0">
                  <a:solidFill>
                    <a:schemeClr val="bg1"/>
                  </a:solidFill>
                </a:rPr>
                <a:t>Mesečno merite dejanske prihodke in stroške. Primerjajte s proračunom.</a:t>
              </a:r>
              <a:r>
                <a:rPr lang="en-IE" sz="2000" dirty="0">
                  <a:solidFill>
                    <a:schemeClr val="bg1"/>
                  </a:solidFill>
                </a:rPr>
                <a:t> </a:t>
              </a:r>
              <a:endParaRPr lang="en-IE" sz="2000" dirty="0">
                <a:solidFill>
                  <a:schemeClr val="bg1"/>
                </a:solidFill>
                <a:ea typeface="Calibri"/>
                <a:cs typeface="Calibri"/>
              </a:endParaRPr>
            </a:p>
            <a:p>
              <a:pPr algn="ctr"/>
              <a:r>
                <a:rPr lang="en-US" sz="2000" i="1" dirty="0">
                  <a:solidFill>
                    <a:schemeClr val="bg1"/>
                  </a:solidFill>
                </a:rPr>
                <a:t>„Ali sem v skladu s svojim načrtom?“</a:t>
              </a:r>
              <a:endParaRPr lang="en-GB" sz="2000" i="1">
                <a:solidFill>
                  <a:schemeClr val="bg1"/>
                </a:solidFill>
                <a:ea typeface="Calibri"/>
                <a:cs typeface="Calibri"/>
              </a:endParaRPr>
            </a:p>
          </p:txBody>
        </p:sp>
      </p:grpSp>
      <p:sp>
        <p:nvSpPr>
          <p:cNvPr id="3" name="TextBox 2">
            <a:extLst>
              <a:ext uri="{FF2B5EF4-FFF2-40B4-BE49-F238E27FC236}">
                <a16:creationId xmlns:a16="http://schemas.microsoft.com/office/drawing/2014/main" id="{D4CF4061-CD67-EAF1-586D-23DBC994CCF6}"/>
              </a:ext>
            </a:extLst>
          </p:cNvPr>
          <p:cNvSpPr txBox="1"/>
          <p:nvPr/>
        </p:nvSpPr>
        <p:spPr>
          <a:xfrm>
            <a:off x="8947401" y="3322891"/>
            <a:ext cx="2772759" cy="2862322"/>
          </a:xfrm>
          <a:prstGeom prst="rect">
            <a:avLst/>
          </a:prstGeom>
          <a:noFill/>
        </p:spPr>
        <p:txBody>
          <a:bodyPr wrap="square" lIns="91440" tIns="45720" rIns="91440" bIns="45720" rtlCol="0" anchor="t">
            <a:spAutoFit/>
          </a:bodyPr>
          <a:lstStyle/>
          <a:p>
            <a:pPr algn="ctr"/>
            <a:r>
              <a:rPr lang="en-US" sz="2000" dirty="0">
                <a:solidFill>
                  <a:schemeClr val="bg1"/>
                </a:solidFill>
              </a:rPr>
              <a:t>Uporabite svoje finančne izkaze, da ocenite dejansko finančno stanje svojega podjetja in se ustrezno prilagodite. </a:t>
            </a:r>
            <a:endParaRPr lang="en-US" sz="2000" dirty="0">
              <a:solidFill>
                <a:schemeClr val="bg1"/>
              </a:solidFill>
              <a:ea typeface="Calibri"/>
              <a:cs typeface="Calibri"/>
            </a:endParaRPr>
          </a:p>
          <a:p>
            <a:pPr algn="ctr"/>
            <a:r>
              <a:rPr lang="en-IE" sz="2000" i="1" dirty="0">
                <a:solidFill>
                  <a:schemeClr val="bg1"/>
                </a:solidFill>
              </a:rPr>
              <a:t>„Kaj se je dejansko zgodilo na finančnem področju in kako lahko izboljšam?“</a:t>
            </a:r>
            <a:endParaRPr lang="en-GB" sz="2000" i="1">
              <a:solidFill>
                <a:schemeClr val="bg1"/>
              </a:solidFill>
              <a:ea typeface="Calibri"/>
              <a:cs typeface="Calibri"/>
            </a:endParaRPr>
          </a:p>
        </p:txBody>
      </p:sp>
      <p:sp>
        <p:nvSpPr>
          <p:cNvPr id="6" name="TextBox 5">
            <a:extLst>
              <a:ext uri="{FF2B5EF4-FFF2-40B4-BE49-F238E27FC236}">
                <a16:creationId xmlns:a16="http://schemas.microsoft.com/office/drawing/2014/main" id="{F2726668-8765-C553-663E-4580BC707777}"/>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Opomba: </a:t>
            </a:r>
            <a:r>
              <a:rPr lang="en-US" sz="1800" b="1" dirty="0">
                <a:solidFill>
                  <a:srgbClr val="595959"/>
                </a:solidFill>
              </a:rPr>
              <a:t>Poglavje 3: </a:t>
            </a:r>
            <a:r>
              <a:rPr lang="en-US" sz="1800" b="0" dirty="0">
                <a:solidFill>
                  <a:srgbClr val="595959"/>
                </a:solidFill>
              </a:rPr>
              <a:t>Razumevanje vaših stroškov, KPI in profitne marže ter </a:t>
            </a:r>
            <a:r>
              <a:rPr lang="en-US" sz="1800" b="1" dirty="0">
                <a:solidFill>
                  <a:srgbClr val="595959"/>
                </a:solidFill>
              </a:rPr>
              <a:t>poglavje 6: </a:t>
            </a:r>
            <a:r>
              <a:rPr lang="en-US" sz="1800" dirty="0">
                <a:solidFill>
                  <a:srgbClr val="595959"/>
                </a:solidFill>
              </a:rPr>
              <a:t>Strategije oblikovanja cen in izračun.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3737325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942A-7784-8396-4C13-EF7C8ED4E874}"/>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52821C84-50D6-1BEE-2825-07CE687C6289}"/>
              </a:ext>
            </a:extLst>
          </p:cNvPr>
          <p:cNvSpPr/>
          <p:nvPr/>
        </p:nvSpPr>
        <p:spPr>
          <a:xfrm>
            <a:off x="5924743" y="543551"/>
            <a:ext cx="6176905" cy="1158028"/>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16A56F64-4C06-3042-F7F3-A377BA292993}"/>
              </a:ext>
            </a:extLst>
          </p:cNvPr>
          <p:cNvSpPr/>
          <p:nvPr/>
        </p:nvSpPr>
        <p:spPr>
          <a:xfrm>
            <a:off x="5924743" y="1875410"/>
            <a:ext cx="6186673" cy="115200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37216CE6-2B2C-4310-7DC3-B397A03B06A4}"/>
              </a:ext>
            </a:extLst>
          </p:cNvPr>
          <p:cNvSpPr/>
          <p:nvPr/>
        </p:nvSpPr>
        <p:spPr>
          <a:xfrm>
            <a:off x="5924744" y="3178609"/>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2E1DA5C-D545-9AC7-2478-7D251A2C9704}"/>
              </a:ext>
            </a:extLst>
          </p:cNvPr>
          <p:cNvSpPr/>
          <p:nvPr/>
        </p:nvSpPr>
        <p:spPr>
          <a:xfrm>
            <a:off x="5924744" y="443439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BCD44947-374D-470E-DA05-75773F274350}"/>
              </a:ext>
            </a:extLst>
          </p:cNvPr>
          <p:cNvSpPr>
            <a:spLocks noGrp="1"/>
          </p:cNvSpPr>
          <p:nvPr>
            <p:ph type="body" sz="quarter" idx="16"/>
          </p:nvPr>
        </p:nvSpPr>
        <p:spPr>
          <a:xfrm>
            <a:off x="99716" y="78374"/>
            <a:ext cx="10764969" cy="803654"/>
          </a:xfrm>
        </p:spPr>
        <p:txBody>
          <a:bodyPr lIns="91440" tIns="45720" rIns="91440" bIns="45720" anchor="t">
            <a:noAutofit/>
          </a:bodyPr>
          <a:lstStyle/>
          <a:p>
            <a:r>
              <a:rPr lang="en-IE" sz="3200" dirty="0">
                <a:solidFill>
                  <a:srgbClr val="E96751"/>
                </a:solidFill>
              </a:rPr>
              <a:t>Sledenje uspešnosti </a:t>
            </a:r>
            <a:r>
              <a:rPr lang="en-IE" sz="3200" b="0" dirty="0">
                <a:solidFill>
                  <a:srgbClr val="595959"/>
                </a:solidFill>
              </a:rPr>
              <a:t>(spremljanje napredka)</a:t>
            </a:r>
          </a:p>
          <a:p>
            <a:r>
              <a:rPr lang="en-US" sz="2600" b="0" i="1" dirty="0">
                <a:solidFill>
                  <a:srgbClr val="459597"/>
                </a:solidFill>
              </a:rPr>
              <a:t>Ali sem na pravi poti s </a:t>
            </a:r>
            <a:endParaRPr lang="en-GB" sz="2600"/>
          </a:p>
          <a:p>
            <a:r>
              <a:rPr lang="en-US" sz="2600" b="0" i="1" dirty="0" err="1">
                <a:solidFill>
                  <a:srgbClr val="459597"/>
                </a:solidFill>
              </a:rPr>
              <a:t>svojim</a:t>
            </a:r>
            <a:r>
              <a:rPr lang="en-US" sz="2600" b="0" i="1" dirty="0">
                <a:solidFill>
                  <a:srgbClr val="459597"/>
                </a:solidFill>
              </a:rPr>
              <a:t> </a:t>
            </a:r>
            <a:r>
              <a:rPr lang="en-US" sz="2600" b="0" i="1" dirty="0" err="1">
                <a:solidFill>
                  <a:srgbClr val="459597"/>
                </a:solidFill>
              </a:rPr>
              <a:t>načrtom</a:t>
            </a:r>
            <a:r>
              <a:rPr lang="en-US" sz="2600" b="0" i="1" dirty="0">
                <a:solidFill>
                  <a:srgbClr val="459597"/>
                </a:solidFill>
              </a:rPr>
              <a:t>?</a:t>
            </a:r>
            <a:endParaRPr lang="en-GB" sz="2600" dirty="0">
              <a:ea typeface="Calibri"/>
              <a:cs typeface="Calibri"/>
            </a:endParaRPr>
          </a:p>
        </p:txBody>
      </p:sp>
      <p:cxnSp>
        <p:nvCxnSpPr>
          <p:cNvPr id="2" name="Straight Connector 1">
            <a:extLst>
              <a:ext uri="{FF2B5EF4-FFF2-40B4-BE49-F238E27FC236}">
                <a16:creationId xmlns:a16="http://schemas.microsoft.com/office/drawing/2014/main" id="{706342C4-420C-2863-0619-9F3F29759D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DEBFCD-D26A-4E59-5B80-2CA556F4D2AF}"/>
              </a:ext>
            </a:extLst>
          </p:cNvPr>
          <p:cNvGrpSpPr/>
          <p:nvPr/>
        </p:nvGrpSpPr>
        <p:grpSpPr>
          <a:xfrm>
            <a:off x="95250" y="1695827"/>
            <a:ext cx="5739673" cy="4995940"/>
            <a:chOff x="3432848" y="1526110"/>
            <a:chExt cx="6147844" cy="4925569"/>
          </a:xfrm>
          <a:solidFill>
            <a:srgbClr val="FDCA8D"/>
          </a:solidFill>
        </p:grpSpPr>
        <p:sp>
          <p:nvSpPr>
            <p:cNvPr id="13" name="Rectangle: Rounded Corners 12">
              <a:extLst>
                <a:ext uri="{FF2B5EF4-FFF2-40B4-BE49-F238E27FC236}">
                  <a16:creationId xmlns:a16="http://schemas.microsoft.com/office/drawing/2014/main" id="{5E779223-B85C-3C7A-96C7-FA2459EAC148}"/>
                </a:ext>
              </a:extLst>
            </p:cNvPr>
            <p:cNvSpPr/>
            <p:nvPr/>
          </p:nvSpPr>
          <p:spPr>
            <a:xfrm>
              <a:off x="3432848" y="1526110"/>
              <a:ext cx="6147844"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C95F894-F3FA-0843-EE13-BAC921AA0FDB}"/>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9FAFD083-D0DA-0D3E-B552-496DE5E48758}"/>
              </a:ext>
            </a:extLst>
          </p:cNvPr>
          <p:cNvSpPr txBox="1"/>
          <p:nvPr/>
        </p:nvSpPr>
        <p:spPr>
          <a:xfrm>
            <a:off x="372451" y="1879126"/>
            <a:ext cx="4859144" cy="4447371"/>
          </a:xfrm>
          <a:prstGeom prst="rect">
            <a:avLst/>
          </a:prstGeom>
          <a:noFill/>
        </p:spPr>
        <p:txBody>
          <a:bodyPr wrap="square" lIns="91440" tIns="45720" rIns="91440" bIns="45720" rtlCol="0" anchor="t">
            <a:spAutoFit/>
          </a:bodyPr>
          <a:lstStyle/>
          <a:p>
            <a:pPr>
              <a:spcAft>
                <a:spcPts val="600"/>
              </a:spcAft>
            </a:pPr>
            <a:r>
              <a:rPr lang="en-US" sz="2100" dirty="0">
                <a:solidFill>
                  <a:srgbClr val="595959"/>
                </a:solidFill>
              </a:rPr>
              <a:t>S potekom leta ali sezone </a:t>
            </a:r>
            <a:r>
              <a:rPr lang="en-US" sz="2100" b="1" dirty="0">
                <a:solidFill>
                  <a:srgbClr val="595959"/>
                </a:solidFill>
              </a:rPr>
              <a:t>spremljate dejansko uspešnost </a:t>
            </a:r>
            <a:r>
              <a:rPr lang="en-US" sz="2100" dirty="0">
                <a:solidFill>
                  <a:srgbClr val="595959"/>
                </a:solidFill>
              </a:rPr>
              <a:t>v primerjavi s proračunom.</a:t>
            </a:r>
            <a:endParaRPr lang="en-US" sz="2100" dirty="0">
              <a:solidFill>
                <a:srgbClr val="595959"/>
              </a:solidFill>
              <a:ea typeface="Calibri"/>
              <a:cs typeface="Calibri"/>
            </a:endParaRPr>
          </a:p>
          <a:p>
            <a:pPr>
              <a:spcAft>
                <a:spcPts val="600"/>
              </a:spcAft>
            </a:pPr>
            <a:r>
              <a:rPr lang="en-US" sz="2100" dirty="0">
                <a:solidFill>
                  <a:srgbClr val="595959"/>
                </a:solidFill>
              </a:rPr>
              <a:t>To vključuje </a:t>
            </a:r>
            <a:r>
              <a:rPr lang="en-US" sz="2100" b="1" dirty="0">
                <a:solidFill>
                  <a:srgbClr val="595959"/>
                </a:solidFill>
              </a:rPr>
              <a:t>spremljanje in merjenje </a:t>
            </a:r>
            <a:r>
              <a:rPr lang="en-US" sz="2100" dirty="0">
                <a:solidFill>
                  <a:srgbClr val="595959"/>
                </a:solidFill>
              </a:rPr>
              <a:t>zasedenosti, prihodkov/dohodkov, stroškov in dobička ter njihovo primerjavo z vašim proračunom. Pomaga vam zgodaj</a:t>
            </a:r>
            <a:r>
              <a:rPr lang="en-US" sz="2100" b="1" dirty="0">
                <a:solidFill>
                  <a:srgbClr val="595959"/>
                </a:solidFill>
              </a:rPr>
              <a:t> odkriti težave </a:t>
            </a:r>
            <a:r>
              <a:rPr lang="en-US" sz="2100" dirty="0">
                <a:solidFill>
                  <a:srgbClr val="595959"/>
                </a:solidFill>
              </a:rPr>
              <a:t>in se prilagoditi (npr. ponuditi popuste, če je število rezervacij nizko).</a:t>
            </a:r>
            <a:endParaRPr lang="en-US" sz="2100" dirty="0">
              <a:solidFill>
                <a:srgbClr val="595959"/>
              </a:solidFill>
              <a:ea typeface="Calibri"/>
              <a:cs typeface="Calibri"/>
            </a:endParaRPr>
          </a:p>
          <a:p>
            <a:pPr>
              <a:spcAft>
                <a:spcPts val="600"/>
              </a:spcAft>
            </a:pPr>
            <a:r>
              <a:rPr lang="en-US" sz="2100" b="1" i="1" dirty="0">
                <a:solidFill>
                  <a:srgbClr val="595959"/>
                </a:solidFill>
              </a:rPr>
              <a:t>Nasvet: </a:t>
            </a:r>
            <a:r>
              <a:rPr lang="en-US" sz="2100" i="1" dirty="0">
                <a:solidFill>
                  <a:srgbClr val="595959"/>
                </a:solidFill>
              </a:rPr>
              <a:t>To počnite mesečno. </a:t>
            </a:r>
            <a:r>
              <a:rPr lang="en-US" sz="2100" dirty="0">
                <a:solidFill>
                  <a:srgbClr val="595959"/>
                </a:solidFill>
              </a:rPr>
              <a:t>Mesečna razčlenitev prihodkov in odhodkov omogoča lažje in bolj pregledno spremljanje.</a:t>
            </a:r>
            <a:endParaRPr lang="en-GB" sz="2100" i="1">
              <a:solidFill>
                <a:srgbClr val="595959"/>
              </a:solidFill>
              <a:ea typeface="Calibri"/>
              <a:cs typeface="Calibri"/>
            </a:endParaRPr>
          </a:p>
        </p:txBody>
      </p:sp>
      <p:sp>
        <p:nvSpPr>
          <p:cNvPr id="27" name="TextBox 26">
            <a:extLst>
              <a:ext uri="{FF2B5EF4-FFF2-40B4-BE49-F238E27FC236}">
                <a16:creationId xmlns:a16="http://schemas.microsoft.com/office/drawing/2014/main" id="{7CEACB01-298B-1BF7-50BE-80766CEF2A20}"/>
              </a:ext>
            </a:extLst>
          </p:cNvPr>
          <p:cNvSpPr txBox="1"/>
          <p:nvPr/>
        </p:nvSpPr>
        <p:spPr>
          <a:xfrm>
            <a:off x="6570399" y="4434400"/>
            <a:ext cx="5272584" cy="923330"/>
          </a:xfrm>
          <a:prstGeom prst="rect">
            <a:avLst/>
          </a:prstGeom>
          <a:noFill/>
        </p:spPr>
        <p:txBody>
          <a:bodyPr wrap="square" lIns="91440" tIns="45720" rIns="91440" bIns="45720" rtlCol="0" anchor="t">
            <a:spAutoFit/>
          </a:bodyPr>
          <a:lstStyle/>
          <a:p>
            <a:r>
              <a:rPr lang="en-IE" b="1" dirty="0">
                <a:solidFill>
                  <a:schemeClr val="bg1"/>
                </a:solidFill>
              </a:rPr>
              <a:t>Spremljanje denarnega toka. </a:t>
            </a:r>
            <a:r>
              <a:rPr lang="en-US" dirty="0">
                <a:solidFill>
                  <a:schemeClr val="bg1"/>
                </a:solidFill>
              </a:rPr>
              <a:t>Zagotavlja, da lahko pokrijete stroške. „Imam dovolj sredstev, da lahko ta mesec plačam zaposlene?“</a:t>
            </a:r>
            <a:endParaRPr lang="en-US" b="1">
              <a:solidFill>
                <a:schemeClr val="bg1"/>
              </a:solidFill>
              <a:ea typeface="Calibri"/>
              <a:cs typeface="Calibri"/>
            </a:endParaRPr>
          </a:p>
        </p:txBody>
      </p:sp>
      <p:sp>
        <p:nvSpPr>
          <p:cNvPr id="28" name="TextBox 27">
            <a:extLst>
              <a:ext uri="{FF2B5EF4-FFF2-40B4-BE49-F238E27FC236}">
                <a16:creationId xmlns:a16="http://schemas.microsoft.com/office/drawing/2014/main" id="{5FE113ED-FAE5-8BD1-CBB3-884643D39352}"/>
              </a:ext>
            </a:extLst>
          </p:cNvPr>
          <p:cNvSpPr txBox="1"/>
          <p:nvPr/>
        </p:nvSpPr>
        <p:spPr>
          <a:xfrm>
            <a:off x="6517197" y="3207659"/>
            <a:ext cx="5272584" cy="923330"/>
          </a:xfrm>
          <a:prstGeom prst="rect">
            <a:avLst/>
          </a:prstGeom>
          <a:noFill/>
        </p:spPr>
        <p:txBody>
          <a:bodyPr wrap="square" lIns="91440" tIns="45720" rIns="91440" bIns="45720" rtlCol="0" anchor="t">
            <a:spAutoFit/>
          </a:bodyPr>
          <a:lstStyle/>
          <a:p>
            <a:r>
              <a:rPr lang="en-IE" b="1" dirty="0">
                <a:solidFill>
                  <a:schemeClr val="bg1"/>
                </a:solidFill>
              </a:rPr>
              <a:t>Sledenje zasedenosti in prihodkov</a:t>
            </a:r>
            <a:endParaRPr lang="en-IE" b="1" dirty="0">
              <a:solidFill>
                <a:schemeClr val="bg1"/>
              </a:solidFill>
              <a:ea typeface="Calibri"/>
              <a:cs typeface="Calibri"/>
            </a:endParaRPr>
          </a:p>
          <a:p>
            <a:r>
              <a:rPr lang="en-IE" dirty="0">
                <a:solidFill>
                  <a:schemeClr val="bg1"/>
                </a:solidFill>
              </a:rPr>
              <a:t>Dnevni/tedenski trendi rezervacij (npr. </a:t>
            </a:r>
            <a:r>
              <a:rPr lang="en-US" dirty="0">
                <a:solidFill>
                  <a:schemeClr val="bg1"/>
                </a:solidFill>
              </a:rPr>
              <a:t>% rezerviranih nočitev, povprečna cena)</a:t>
            </a:r>
            <a:endParaRPr lang="en-US" b="1">
              <a:solidFill>
                <a:schemeClr val="bg1"/>
              </a:solidFill>
              <a:ea typeface="Calibri"/>
              <a:cs typeface="Calibri"/>
            </a:endParaRPr>
          </a:p>
        </p:txBody>
      </p:sp>
      <p:sp>
        <p:nvSpPr>
          <p:cNvPr id="29" name="TextBox 28">
            <a:extLst>
              <a:ext uri="{FF2B5EF4-FFF2-40B4-BE49-F238E27FC236}">
                <a16:creationId xmlns:a16="http://schemas.microsoft.com/office/drawing/2014/main" id="{B130BAED-3D6C-758E-B13B-1D485784C93B}"/>
              </a:ext>
            </a:extLst>
          </p:cNvPr>
          <p:cNvSpPr txBox="1"/>
          <p:nvPr/>
        </p:nvSpPr>
        <p:spPr>
          <a:xfrm>
            <a:off x="6504724" y="1907481"/>
            <a:ext cx="5696512" cy="923330"/>
          </a:xfrm>
          <a:prstGeom prst="rect">
            <a:avLst/>
          </a:prstGeom>
          <a:noFill/>
        </p:spPr>
        <p:txBody>
          <a:bodyPr wrap="square" lIns="91440" tIns="45720" rIns="91440" bIns="45720" rtlCol="0" anchor="t">
            <a:spAutoFit/>
          </a:bodyPr>
          <a:lstStyle/>
          <a:p>
            <a:r>
              <a:rPr lang="en-IE" b="1" dirty="0">
                <a:solidFill>
                  <a:schemeClr val="bg1"/>
                </a:solidFill>
              </a:rPr>
              <a:t>Ključni kazalniki uspešnosti (KPI). </a:t>
            </a:r>
            <a:r>
              <a:rPr lang="en-US" dirty="0">
                <a:solidFill>
                  <a:schemeClr val="bg1"/>
                </a:solidFill>
              </a:rPr>
              <a:t>Sledite izbranim KPI, da ugotovite stanje vašega podjetja v daljšem časovnem obdobju (npr. </a:t>
            </a:r>
            <a:r>
              <a:rPr lang="en-IE" dirty="0">
                <a:solidFill>
                  <a:schemeClr val="bg1"/>
                </a:solidFill>
              </a:rPr>
              <a:t>zasedenost v %, RevPAR, dobičkonosnost).</a:t>
            </a:r>
            <a:endParaRPr lang="en-IE" dirty="0">
              <a:solidFill>
                <a:schemeClr val="bg1"/>
              </a:solidFill>
              <a:ea typeface="Calibri"/>
              <a:cs typeface="Calibri"/>
            </a:endParaRPr>
          </a:p>
        </p:txBody>
      </p:sp>
      <p:sp>
        <p:nvSpPr>
          <p:cNvPr id="30" name="TextBox 29">
            <a:extLst>
              <a:ext uri="{FF2B5EF4-FFF2-40B4-BE49-F238E27FC236}">
                <a16:creationId xmlns:a16="http://schemas.microsoft.com/office/drawing/2014/main" id="{04AA2E96-E587-F939-9A0E-CD24F0AA2A00}"/>
              </a:ext>
            </a:extLst>
          </p:cNvPr>
          <p:cNvSpPr txBox="1"/>
          <p:nvPr/>
        </p:nvSpPr>
        <p:spPr>
          <a:xfrm>
            <a:off x="6503874" y="520520"/>
            <a:ext cx="5558697" cy="1200329"/>
          </a:xfrm>
          <a:prstGeom prst="rect">
            <a:avLst/>
          </a:prstGeom>
          <a:noFill/>
        </p:spPr>
        <p:txBody>
          <a:bodyPr wrap="square" lIns="91440" tIns="45720" rIns="91440" bIns="45720" rtlCol="0" anchor="t">
            <a:spAutoFit/>
          </a:bodyPr>
          <a:lstStyle/>
          <a:p>
            <a:r>
              <a:rPr lang="en-IE" b="1" dirty="0">
                <a:solidFill>
                  <a:schemeClr val="bg1"/>
                </a:solidFill>
              </a:rPr>
              <a:t>Poročilo o proračunu v primerjavi z dejanskimi rezultati</a:t>
            </a:r>
            <a:endParaRPr lang="en-IE" b="1" dirty="0">
              <a:solidFill>
                <a:schemeClr val="bg1"/>
              </a:solidFill>
              <a:ea typeface="Calibri"/>
              <a:cs typeface="Calibri"/>
            </a:endParaRPr>
          </a:p>
          <a:p>
            <a:r>
              <a:rPr lang="en-US" dirty="0">
                <a:solidFill>
                  <a:schemeClr val="bg1"/>
                </a:solidFill>
              </a:rPr>
              <a:t>Kako se vaši dejanski prihodki/odhodki primerjajo z vašim proračunom? (npr. zaslužili smo 3000 € manj, kot je bilo napovedano)</a:t>
            </a:r>
            <a:endParaRPr lang="en-US" b="1" dirty="0">
              <a:solidFill>
                <a:schemeClr val="bg1"/>
              </a:solidFill>
            </a:endParaRPr>
          </a:p>
        </p:txBody>
      </p:sp>
      <p:sp>
        <p:nvSpPr>
          <p:cNvPr id="60" name="Flowchart: Connector 59">
            <a:extLst>
              <a:ext uri="{FF2B5EF4-FFF2-40B4-BE49-F238E27FC236}">
                <a16:creationId xmlns:a16="http://schemas.microsoft.com/office/drawing/2014/main" id="{B3C30277-E8D7-5818-50BE-D2AC3D6E9604}"/>
              </a:ext>
            </a:extLst>
          </p:cNvPr>
          <p:cNvSpPr/>
          <p:nvPr/>
        </p:nvSpPr>
        <p:spPr>
          <a:xfrm>
            <a:off x="5220325" y="66180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A71EE60F-2744-4743-553D-46562B4C9066}"/>
              </a:ext>
            </a:extLst>
          </p:cNvPr>
          <p:cNvSpPr/>
          <p:nvPr/>
        </p:nvSpPr>
        <p:spPr>
          <a:xfrm>
            <a:off x="5220325" y="191947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D56385-A319-AAD2-9FBC-3472DF9A08DB}"/>
              </a:ext>
            </a:extLst>
          </p:cNvPr>
          <p:cNvSpPr/>
          <p:nvPr/>
        </p:nvSpPr>
        <p:spPr>
          <a:xfrm>
            <a:off x="5239091" y="3206604"/>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AA8D882D-DD25-7C99-C448-310AFCBE1687}"/>
              </a:ext>
            </a:extLst>
          </p:cNvPr>
          <p:cNvSpPr/>
          <p:nvPr/>
        </p:nvSpPr>
        <p:spPr>
          <a:xfrm>
            <a:off x="5268236" y="443440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2" name="Graphic 41" descr="Questions with solid fill">
            <a:extLst>
              <a:ext uri="{FF2B5EF4-FFF2-40B4-BE49-F238E27FC236}">
                <a16:creationId xmlns:a16="http://schemas.microsoft.com/office/drawing/2014/main" id="{48C1B9BB-A905-2B3C-B8A4-E41EBF96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6572" y="2059377"/>
            <a:ext cx="914400" cy="914400"/>
          </a:xfrm>
          <a:prstGeom prst="rect">
            <a:avLst/>
          </a:prstGeom>
        </p:spPr>
      </p:pic>
      <p:pic>
        <p:nvPicPr>
          <p:cNvPr id="10" name="Graphic 9" descr="Clipboard Mixed with solid fill">
            <a:extLst>
              <a:ext uri="{FF2B5EF4-FFF2-40B4-BE49-F238E27FC236}">
                <a16:creationId xmlns:a16="http://schemas.microsoft.com/office/drawing/2014/main" id="{B283BFE6-7821-35D5-5172-0423CBB909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572" y="784291"/>
            <a:ext cx="914400" cy="914400"/>
          </a:xfrm>
          <a:prstGeom prst="rect">
            <a:avLst/>
          </a:prstGeom>
        </p:spPr>
      </p:pic>
      <p:pic>
        <p:nvPicPr>
          <p:cNvPr id="7" name="Graphic 6" descr="Postit Notes with solid fill">
            <a:extLst>
              <a:ext uri="{FF2B5EF4-FFF2-40B4-BE49-F238E27FC236}">
                <a16:creationId xmlns:a16="http://schemas.microsoft.com/office/drawing/2014/main" id="{B5453F32-A388-34EB-5396-06FD53185B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2845" y="3314776"/>
            <a:ext cx="914400" cy="914400"/>
          </a:xfrm>
          <a:prstGeom prst="rect">
            <a:avLst/>
          </a:prstGeom>
        </p:spPr>
      </p:pic>
      <p:pic>
        <p:nvPicPr>
          <p:cNvPr id="54" name="Graphic 53" descr="Employee badge with solid fill">
            <a:extLst>
              <a:ext uri="{FF2B5EF4-FFF2-40B4-BE49-F238E27FC236}">
                <a16:creationId xmlns:a16="http://schemas.microsoft.com/office/drawing/2014/main" id="{FA0959B7-B5EF-F8DE-1EED-517B5A1E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7036" y="4501820"/>
            <a:ext cx="914400" cy="914400"/>
          </a:xfrm>
          <a:prstGeom prst="rect">
            <a:avLst/>
          </a:prstGeom>
        </p:spPr>
      </p:pic>
      <p:sp>
        <p:nvSpPr>
          <p:cNvPr id="3" name="Freeform: Shape 2">
            <a:extLst>
              <a:ext uri="{FF2B5EF4-FFF2-40B4-BE49-F238E27FC236}">
                <a16:creationId xmlns:a16="http://schemas.microsoft.com/office/drawing/2014/main" id="{F3C6F213-298C-8F9C-92CD-D80A5DB08502}"/>
              </a:ext>
            </a:extLst>
          </p:cNvPr>
          <p:cNvSpPr/>
          <p:nvPr/>
        </p:nvSpPr>
        <p:spPr>
          <a:xfrm>
            <a:off x="5976755" y="567396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5" name="TextBox 4">
            <a:extLst>
              <a:ext uri="{FF2B5EF4-FFF2-40B4-BE49-F238E27FC236}">
                <a16:creationId xmlns:a16="http://schemas.microsoft.com/office/drawing/2014/main" id="{B6F5D794-DACF-2C42-34C3-105121F758EE}"/>
              </a:ext>
            </a:extLst>
          </p:cNvPr>
          <p:cNvSpPr txBox="1"/>
          <p:nvPr/>
        </p:nvSpPr>
        <p:spPr>
          <a:xfrm>
            <a:off x="6622410" y="5673970"/>
            <a:ext cx="5272584" cy="923330"/>
          </a:xfrm>
          <a:prstGeom prst="rect">
            <a:avLst/>
          </a:prstGeom>
          <a:noFill/>
        </p:spPr>
        <p:txBody>
          <a:bodyPr wrap="square" lIns="91440" tIns="45720" rIns="91440" bIns="45720" rtlCol="0" anchor="t">
            <a:spAutoFit/>
          </a:bodyPr>
          <a:lstStyle/>
          <a:p>
            <a:r>
              <a:rPr lang="en-IE" b="1" dirty="0">
                <a:solidFill>
                  <a:schemeClr val="bg1"/>
                </a:solidFill>
              </a:rPr>
              <a:t>Analiza pragu rentabilnosti. </a:t>
            </a:r>
            <a:r>
              <a:rPr lang="en-US" dirty="0">
                <a:solidFill>
                  <a:schemeClr val="bg1"/>
                </a:solidFill>
              </a:rPr>
              <a:t>Vedite, kdaj začnete ustvarjati dobiček. (npr. »Potrebujem 32 % zasedenost, da dosežem prag rentabilnosti.«)</a:t>
            </a:r>
            <a:endParaRPr lang="en-US" b="1">
              <a:solidFill>
                <a:schemeClr val="bg1"/>
              </a:solidFill>
              <a:ea typeface="Calibri"/>
              <a:cs typeface="Calibri"/>
            </a:endParaRPr>
          </a:p>
        </p:txBody>
      </p:sp>
      <p:sp>
        <p:nvSpPr>
          <p:cNvPr id="6" name="Flowchart: Connector 5">
            <a:extLst>
              <a:ext uri="{FF2B5EF4-FFF2-40B4-BE49-F238E27FC236}">
                <a16:creationId xmlns:a16="http://schemas.microsoft.com/office/drawing/2014/main" id="{B76719CC-1686-8D00-979D-AE70798A2FC2}"/>
              </a:ext>
            </a:extLst>
          </p:cNvPr>
          <p:cNvSpPr/>
          <p:nvPr/>
        </p:nvSpPr>
        <p:spPr>
          <a:xfrm>
            <a:off x="5320247" y="567397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6" name="Graphic 55" descr="Bar graph with downward trend with solid fill">
            <a:extLst>
              <a:ext uri="{FF2B5EF4-FFF2-40B4-BE49-F238E27FC236}">
                <a16:creationId xmlns:a16="http://schemas.microsoft.com/office/drawing/2014/main" id="{85358DFB-ECE7-824C-29F6-B8142407E4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7544" y="5756617"/>
            <a:ext cx="914400" cy="914400"/>
          </a:xfrm>
          <a:prstGeom prst="rect">
            <a:avLst/>
          </a:prstGeom>
        </p:spPr>
      </p:pic>
    </p:spTree>
    <p:extLst>
      <p:ext uri="{BB962C8B-B14F-4D97-AF65-F5344CB8AC3E}">
        <p14:creationId xmlns:p14="http://schemas.microsoft.com/office/powerpoint/2010/main" val="1344992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5A01-F0EA-52EE-80B1-DE57F89B03E9}"/>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8D60FEC5-CD21-B167-D8FA-143F3C25ED62}"/>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DF3BF278-4B9C-DE49-6E59-7EBFBE3E37B7}"/>
              </a:ext>
            </a:extLst>
          </p:cNvPr>
          <p:cNvSpPr>
            <a:spLocks noGrp="1"/>
          </p:cNvSpPr>
          <p:nvPr>
            <p:ph type="body" sz="quarter" idx="16"/>
          </p:nvPr>
        </p:nvSpPr>
        <p:spPr>
          <a:xfrm>
            <a:off x="4247724" y="331585"/>
            <a:ext cx="7591647" cy="803654"/>
          </a:xfrm>
        </p:spPr>
        <p:txBody>
          <a:bodyPr/>
          <a:lstStyle/>
          <a:p>
            <a:r>
              <a:rPr lang="en-IE" sz="3000" dirty="0"/>
              <a:t>Ključni kazalniki za finančno poslovanje nastanitvenih objektov </a:t>
            </a:r>
          </a:p>
        </p:txBody>
      </p:sp>
      <p:sp>
        <p:nvSpPr>
          <p:cNvPr id="17" name="Text Placeholder 16">
            <a:extLst>
              <a:ext uri="{FF2B5EF4-FFF2-40B4-BE49-F238E27FC236}">
                <a16:creationId xmlns:a16="http://schemas.microsoft.com/office/drawing/2014/main" id="{7BBDCA45-2667-CD9C-AA06-B56E86F42D0A}"/>
              </a:ext>
            </a:extLst>
          </p:cNvPr>
          <p:cNvSpPr>
            <a:spLocks noGrp="1"/>
          </p:cNvSpPr>
          <p:nvPr>
            <p:ph type="body" sz="quarter" idx="21"/>
          </p:nvPr>
        </p:nvSpPr>
        <p:spPr>
          <a:xfrm>
            <a:off x="4249131" y="1518167"/>
            <a:ext cx="7434038" cy="4530541"/>
          </a:xfrm>
        </p:spPr>
        <p:txBody>
          <a:bodyPr lIns="91440" tIns="45720" rIns="91440" bIns="45720" anchor="t"/>
          <a:lstStyle/>
          <a:p>
            <a:pPr>
              <a:spcAft>
                <a:spcPts val="600"/>
              </a:spcAft>
            </a:pPr>
            <a:r>
              <a:rPr lang="en-US" sz="2100" dirty="0"/>
              <a:t>V finančno upravljanje vključite </a:t>
            </a:r>
            <a:r>
              <a:rPr lang="en-US" sz="2100" b="1" dirty="0"/>
              <a:t>ključne kazalnike uspešnosti (KPI)</a:t>
            </a:r>
            <a:r>
              <a:rPr lang="en-US" sz="2100" dirty="0"/>
              <a:t>, ki ste se jih naučili, in te pomembne kazalnike za nastanitve, kot so </a:t>
            </a:r>
            <a:r>
              <a:rPr lang="en-US" sz="2100" b="1" dirty="0"/>
              <a:t>profitna marža, zasedenost, povprečna dnevna cena (ADR) in prihodek na razpoložljivo sobo. </a:t>
            </a:r>
            <a:endParaRPr lang="en-US" sz="2100" b="1" dirty="0">
              <a:ea typeface="Calibri"/>
              <a:cs typeface="Calibri"/>
            </a:endParaRPr>
          </a:p>
          <a:p>
            <a:pPr>
              <a:spcAft>
                <a:spcPts val="600"/>
              </a:spcAft>
            </a:pPr>
            <a:r>
              <a:rPr lang="en-US" sz="2100" dirty="0">
                <a:solidFill>
                  <a:srgbClr val="595959"/>
                </a:solidFill>
              </a:rPr>
              <a:t>Ti KPI vam pomagajo oceniti, kako dobro </a:t>
            </a:r>
            <a:r>
              <a:rPr lang="en-US" sz="2100" err="1">
                <a:solidFill>
                  <a:srgbClr val="595959"/>
                </a:solidFill>
              </a:rPr>
              <a:t>izkoriščate</a:t>
            </a:r>
            <a:r>
              <a:rPr lang="en-US" sz="2100" dirty="0">
                <a:solidFill>
                  <a:srgbClr val="595959"/>
                </a:solidFill>
              </a:rPr>
              <a:t> svojo zmogljivost in kako učinkovito ustvarjate prihodke.</a:t>
            </a:r>
            <a:endParaRPr lang="en-US" sz="2100" dirty="0">
              <a:solidFill>
                <a:srgbClr val="595959"/>
              </a:solidFill>
              <a:ea typeface="Calibri"/>
              <a:cs typeface="Calibri"/>
            </a:endParaRPr>
          </a:p>
          <a:p>
            <a:pPr>
              <a:spcAft>
                <a:spcPts val="600"/>
              </a:spcAft>
            </a:pPr>
            <a:r>
              <a:rPr lang="en-US" sz="2100" dirty="0"/>
              <a:t>Sledenje tem kazalnikom na mesečni in letni ravni lahko razkrije trende (npr. padec zasedenosti vsak november).</a:t>
            </a:r>
            <a:endParaRPr lang="en-US" sz="2100" dirty="0">
              <a:ea typeface="Calibri"/>
              <a:cs typeface="Calibri"/>
            </a:endParaRPr>
          </a:p>
          <a:p>
            <a:pPr>
              <a:spcAft>
                <a:spcPts val="600"/>
              </a:spcAft>
            </a:pPr>
            <a:r>
              <a:rPr lang="en-US" sz="2100" b="1" dirty="0"/>
              <a:t>Vse vrste nastanitev </a:t>
            </a:r>
            <a:r>
              <a:rPr lang="en-US" sz="2100" dirty="0"/>
              <a:t>bi morale izvajati takšno pregledovanje – ne glede na to, ali upravljate eno majhno hišo ali celoten glamping, je preverjanje finančnega stanja ključnega pomena. </a:t>
            </a:r>
            <a:endParaRPr lang="en-US" sz="2100" dirty="0">
              <a:ea typeface="Calibri"/>
              <a:cs typeface="Calibri"/>
            </a:endParaRPr>
          </a:p>
          <a:p>
            <a:pPr>
              <a:spcAft>
                <a:spcPts val="600"/>
              </a:spcAft>
            </a:pPr>
            <a:r>
              <a:rPr lang="en-US" sz="2100" dirty="0"/>
              <a:t>Z vodenjem preprostih evidenc in pregledovanjem izkazov lahko sprejemate </a:t>
            </a:r>
            <a:r>
              <a:rPr lang="en-US" sz="2100" b="1" dirty="0"/>
              <a:t>odločitve na podlagi podatkov </a:t>
            </a:r>
            <a:r>
              <a:rPr lang="en-US" sz="2100" dirty="0"/>
              <a:t>(npr. prilagajanje cen ali zmanjšanje nepotrebnih stroškov), da ostanejo na pravi poti.</a:t>
            </a:r>
            <a:endParaRPr lang="en-US" sz="2100" dirty="0">
              <a:ea typeface="Calibri"/>
              <a:cs typeface="Calibri"/>
            </a:endParaRPr>
          </a:p>
        </p:txBody>
      </p:sp>
      <p:sp>
        <p:nvSpPr>
          <p:cNvPr id="15" name="Text Placeholder 14">
            <a:extLst>
              <a:ext uri="{FF2B5EF4-FFF2-40B4-BE49-F238E27FC236}">
                <a16:creationId xmlns:a16="http://schemas.microsoft.com/office/drawing/2014/main" id="{B9B4B581-AAF6-593B-02DA-2996E787BBB5}"/>
              </a:ext>
            </a:extLst>
          </p:cNvPr>
          <p:cNvSpPr>
            <a:spLocks noGrp="1"/>
          </p:cNvSpPr>
          <p:nvPr>
            <p:ph type="body" sz="quarter" idx="18"/>
          </p:nvPr>
        </p:nvSpPr>
        <p:spPr>
          <a:xfrm>
            <a:off x="650828" y="3433529"/>
            <a:ext cx="2893974" cy="1049221"/>
          </a:xfrm>
        </p:spPr>
        <p:txBody>
          <a:bodyPr/>
          <a:lstStyle/>
          <a:p>
            <a:r>
              <a:rPr lang="en-IE" sz="3200" b="0" dirty="0"/>
              <a:t>Ključni kazalniki uspešnosti (KPI)</a:t>
            </a:r>
          </a:p>
        </p:txBody>
      </p:sp>
      <p:sp>
        <p:nvSpPr>
          <p:cNvPr id="16" name="Text Placeholder 15">
            <a:extLst>
              <a:ext uri="{FF2B5EF4-FFF2-40B4-BE49-F238E27FC236}">
                <a16:creationId xmlns:a16="http://schemas.microsoft.com/office/drawing/2014/main" id="{9B298E93-560C-7326-B324-E3319354AB0F}"/>
              </a:ext>
            </a:extLst>
          </p:cNvPr>
          <p:cNvSpPr>
            <a:spLocks noGrp="1"/>
          </p:cNvSpPr>
          <p:nvPr>
            <p:ph type="body" sz="quarter" idx="19"/>
          </p:nvPr>
        </p:nvSpPr>
        <p:spPr>
          <a:xfrm>
            <a:off x="799282" y="2069927"/>
            <a:ext cx="2597067" cy="385564"/>
          </a:xfrm>
        </p:spPr>
        <p:txBody>
          <a:bodyPr/>
          <a:lstStyle/>
          <a:p>
            <a:r>
              <a:rPr lang="en-IE" dirty="0"/>
              <a:t>Sledenje uspešnosti</a:t>
            </a:r>
          </a:p>
        </p:txBody>
      </p:sp>
    </p:spTree>
    <p:extLst>
      <p:ext uri="{BB962C8B-B14F-4D97-AF65-F5344CB8AC3E}">
        <p14:creationId xmlns:p14="http://schemas.microsoft.com/office/powerpoint/2010/main" val="4205896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A08A-584C-0626-FB10-A408358AC3D3}"/>
            </a:ext>
          </a:extLst>
        </p:cNvPr>
        <p:cNvGrpSpPr/>
        <p:nvPr/>
      </p:nvGrpSpPr>
      <p:grpSpPr>
        <a:xfrm>
          <a:off x="0" y="0"/>
          <a:ext cx="0" cy="0"/>
          <a:chOff x="0" y="0"/>
          <a:chExt cx="0" cy="0"/>
        </a:xfrm>
      </p:grpSpPr>
      <p:pic>
        <p:nvPicPr>
          <p:cNvPr id="28" name="Picture Placeholder 18">
            <a:extLst>
              <a:ext uri="{FF2B5EF4-FFF2-40B4-BE49-F238E27FC236}">
                <a16:creationId xmlns:a16="http://schemas.microsoft.com/office/drawing/2014/main" id="{830FF41C-A8C5-2237-701D-4007592D1BE7}"/>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29" name="Text Placeholder 5">
            <a:extLst>
              <a:ext uri="{FF2B5EF4-FFF2-40B4-BE49-F238E27FC236}">
                <a16:creationId xmlns:a16="http://schemas.microsoft.com/office/drawing/2014/main" id="{9C4CD1D4-44A0-C464-BB56-0152EDEB4FC5}"/>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Cave People, Islandija</a:t>
            </a:r>
          </a:p>
          <a:p>
            <a:endParaRPr lang="en-GB"/>
          </a:p>
        </p:txBody>
      </p:sp>
      <p:pic>
        <p:nvPicPr>
          <p:cNvPr id="30" name="Picture Placeholder 20">
            <a:extLst>
              <a:ext uri="{FF2B5EF4-FFF2-40B4-BE49-F238E27FC236}">
                <a16:creationId xmlns:a16="http://schemas.microsoft.com/office/drawing/2014/main" id="{0F3C382A-7BE6-79CA-8C04-E107A1501433}"/>
              </a:ext>
            </a:extLst>
          </p:cNvPr>
          <p:cNvPicPr>
            <a:picLocks noGrp="1" noChangeAspect="1"/>
          </p:cNvPicPr>
          <p:nvPr>
            <p:ph type="pic" sz="quarter" idx="69"/>
          </p:nvPr>
        </p:nvPicPr>
        <p:blipFill>
          <a:blip r:embed="rId3"/>
          <a:srcRect l="23693" r="23693" b="9904"/>
          <a:stretch>
            <a:fillRect/>
          </a:stretch>
        </p:blipFill>
        <p:spPr>
          <a:xfrm>
            <a:off x="3728231" y="3828618"/>
            <a:ext cx="2654458" cy="3019301"/>
          </a:xfrm>
        </p:spPr>
      </p:pic>
      <p:sp>
        <p:nvSpPr>
          <p:cNvPr id="31" name="Text Placeholder 7">
            <a:extLst>
              <a:ext uri="{FF2B5EF4-FFF2-40B4-BE49-F238E27FC236}">
                <a16:creationId xmlns:a16="http://schemas.microsoft.com/office/drawing/2014/main" id="{DD6B3677-350A-E3EE-CE74-92FD2172E78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A-Frame v Soči, Gorica, Slovenija</a:t>
            </a:r>
          </a:p>
          <a:p>
            <a:endParaRPr lang="en-GB"/>
          </a:p>
        </p:txBody>
      </p:sp>
      <p:sp>
        <p:nvSpPr>
          <p:cNvPr id="35" name="Text Placeholder 32">
            <a:extLst>
              <a:ext uri="{FF2B5EF4-FFF2-40B4-BE49-F238E27FC236}">
                <a16:creationId xmlns:a16="http://schemas.microsoft.com/office/drawing/2014/main" id="{62449B50-5E2D-53B7-85B2-96BD17BBE819}"/>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Dodatna prodaja in večstopenjske možnosti</a:t>
            </a:r>
          </a:p>
          <a:p>
            <a:pPr lvl="0" algn="ctr">
              <a:lnSpc>
                <a:spcPct val="100000"/>
              </a:lnSpc>
              <a:spcAft>
                <a:spcPts val="600"/>
              </a:spcAft>
            </a:pPr>
            <a:r>
              <a:rPr lang="en-US" b="0" i="1">
                <a:solidFill>
                  <a:schemeClr val="bg1"/>
                </a:solidFill>
              </a:rPr>
              <a:t>(7 drsnic)</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6" name="Text Placeholder 32">
            <a:extLst>
              <a:ext uri="{FF2B5EF4-FFF2-40B4-BE49-F238E27FC236}">
                <a16:creationId xmlns:a16="http://schemas.microsoft.com/office/drawing/2014/main" id="{1AD6EBB2-B091-005D-EB23-E729DAB1D309}"/>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7" name="Straight Connector 36">
            <a:extLst>
              <a:ext uri="{FF2B5EF4-FFF2-40B4-BE49-F238E27FC236}">
                <a16:creationId xmlns:a16="http://schemas.microsoft.com/office/drawing/2014/main" id="{B73D227C-58AF-2DBF-670F-3F2D32D8B4AA}"/>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32">
            <a:extLst>
              <a:ext uri="{FF2B5EF4-FFF2-40B4-BE49-F238E27FC236}">
                <a16:creationId xmlns:a16="http://schemas.microsoft.com/office/drawing/2014/main" id="{35894654-37F0-56B7-A7FF-9AA3B8E98C07}"/>
              </a:ext>
            </a:extLst>
          </p:cNvPr>
          <p:cNvSpPr txBox="1">
            <a:spLocks/>
          </p:cNvSpPr>
          <p:nvPr/>
        </p:nvSpPr>
        <p:spPr>
          <a:xfrm>
            <a:off x="3739878" y="1867633"/>
            <a:ext cx="2636194" cy="1399756"/>
          </a:xfrm>
          <a:prstGeom prst="rect">
            <a:avLst/>
          </a:prstGeom>
        </p:spPr>
        <p:txBody>
          <a:bodyPr lIns="91440" tIns="45720" rIns="91440" bIns="45720"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i="0"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Finančno načrtovanje, spremljanje in napovedovanje prihodkov </a:t>
            </a:r>
          </a:p>
          <a:p>
            <a:pPr algn="ctr">
              <a:lnSpc>
                <a:spcPct val="100000"/>
              </a:lnSpc>
              <a:spcAft>
                <a:spcPts val="600"/>
              </a:spcAft>
            </a:pPr>
            <a:r>
              <a:rPr lang="en-US" b="0" i="1">
                <a:solidFill>
                  <a:schemeClr val="bg1"/>
                </a:solidFill>
              </a:rPr>
              <a:t>(57 drsnic)</a:t>
            </a:r>
            <a:endParaRPr lang="en-US" b="0" i="1">
              <a:solidFill>
                <a:schemeClr val="bg1"/>
              </a:solidFill>
              <a:ea typeface="Calibri"/>
              <a:cs typeface="Calibri"/>
            </a:endParaRPr>
          </a:p>
          <a:p>
            <a:pPr algn="ctr">
              <a:lnSpc>
                <a:spcPct val="100000"/>
              </a:lnSpc>
              <a:spcAft>
                <a:spcPts val="600"/>
              </a:spcAft>
            </a:pPr>
            <a:endParaRPr lang="en-US" sz="2400" b="0" dirty="0">
              <a:solidFill>
                <a:schemeClr val="bg1"/>
              </a:solidFill>
            </a:endParaRPr>
          </a:p>
        </p:txBody>
      </p:sp>
      <p:sp>
        <p:nvSpPr>
          <p:cNvPr id="40" name="Text Placeholder 32">
            <a:extLst>
              <a:ext uri="{FF2B5EF4-FFF2-40B4-BE49-F238E27FC236}">
                <a16:creationId xmlns:a16="http://schemas.microsoft.com/office/drawing/2014/main" id="{9D524D4B-9447-179B-470E-76A5D7CD0B1B}"/>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10</a:t>
            </a:r>
            <a:endParaRPr lang="en-US" dirty="0"/>
          </a:p>
        </p:txBody>
      </p:sp>
      <p:cxnSp>
        <p:nvCxnSpPr>
          <p:cNvPr id="41" name="Straight Connector 40">
            <a:extLst>
              <a:ext uri="{FF2B5EF4-FFF2-40B4-BE49-F238E27FC236}">
                <a16:creationId xmlns:a16="http://schemas.microsoft.com/office/drawing/2014/main" id="{E275663C-A0F4-049D-C30E-BD07DF5069E1}"/>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32">
            <a:extLst>
              <a:ext uri="{FF2B5EF4-FFF2-40B4-BE49-F238E27FC236}">
                <a16:creationId xmlns:a16="http://schemas.microsoft.com/office/drawing/2014/main" id="{8D00C0FE-7D9F-CCEC-EB9C-D5BB14EAE44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IE" sz="2400" b="0">
                <a:solidFill>
                  <a:schemeClr val="bg1"/>
                </a:solidFill>
              </a:rPr>
              <a:t>Viri</a:t>
            </a:r>
          </a:p>
          <a:p>
            <a:pPr algn="ctr">
              <a:lnSpc>
                <a:spcPct val="100000"/>
              </a:lnSpc>
              <a:spcAft>
                <a:spcPts val="600"/>
              </a:spcAft>
            </a:pPr>
            <a:r>
              <a:rPr lang="en-IE" b="0" i="1">
                <a:solidFill>
                  <a:schemeClr val="bg1"/>
                </a:solidFill>
              </a:rPr>
              <a:t>(20 diapozitivov)</a:t>
            </a:r>
          </a:p>
          <a:p>
            <a:pPr algn="ctr">
              <a:lnSpc>
                <a:spcPct val="100000"/>
              </a:lnSpc>
              <a:spcAft>
                <a:spcPts val="600"/>
              </a:spcAft>
            </a:pPr>
            <a:endParaRPr lang="en-IE" sz="2400" b="0">
              <a:solidFill>
                <a:schemeClr val="bg1"/>
              </a:solidFill>
            </a:endParaRPr>
          </a:p>
        </p:txBody>
      </p:sp>
      <p:sp>
        <p:nvSpPr>
          <p:cNvPr id="44" name="Text Placeholder 32">
            <a:extLst>
              <a:ext uri="{FF2B5EF4-FFF2-40B4-BE49-F238E27FC236}">
                <a16:creationId xmlns:a16="http://schemas.microsoft.com/office/drawing/2014/main" id="{85DE5534-2262-0C07-C5CC-0F019741959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10</a:t>
            </a:r>
            <a:endParaRPr lang="en-US" dirty="0"/>
          </a:p>
        </p:txBody>
      </p:sp>
      <p:cxnSp>
        <p:nvCxnSpPr>
          <p:cNvPr id="45" name="Straight Connector 44">
            <a:extLst>
              <a:ext uri="{FF2B5EF4-FFF2-40B4-BE49-F238E27FC236}">
                <a16:creationId xmlns:a16="http://schemas.microsoft.com/office/drawing/2014/main" id="{129DD333-8792-5FD2-3EB3-DB29AE2B3056}"/>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 Placeholder 23">
            <a:extLst>
              <a:ext uri="{FF2B5EF4-FFF2-40B4-BE49-F238E27FC236}">
                <a16:creationId xmlns:a16="http://schemas.microsoft.com/office/drawing/2014/main" id="{8BF06566-F961-80E5-879C-181E241DAAF3}"/>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47" name="Freeform 28">
            <a:extLst>
              <a:ext uri="{FF2B5EF4-FFF2-40B4-BE49-F238E27FC236}">
                <a16:creationId xmlns:a16="http://schemas.microsoft.com/office/drawing/2014/main" id="{64F4B454-9F81-7AAE-791C-AD4FCECFB6EA}"/>
              </a:ext>
            </a:extLst>
          </p:cNvPr>
          <p:cNvSpPr/>
          <p:nvPr/>
        </p:nvSpPr>
        <p:spPr>
          <a:xfrm>
            <a:off x="-38195" y="124861"/>
            <a:ext cx="107025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8" name="Text Placeholder 16">
            <a:extLst>
              <a:ext uri="{FF2B5EF4-FFF2-40B4-BE49-F238E27FC236}">
                <a16:creationId xmlns:a16="http://schemas.microsoft.com/office/drawing/2014/main" id="{79553357-F3F4-934A-9A6B-2D786F5BFAEC}"/>
              </a:ext>
            </a:extLst>
          </p:cNvPr>
          <p:cNvSpPr txBox="1">
            <a:spLocks/>
          </p:cNvSpPr>
          <p:nvPr/>
        </p:nvSpPr>
        <p:spPr>
          <a:xfrm>
            <a:off x="525599" y="114296"/>
            <a:ext cx="9933912"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b="1" dirty="0">
                <a:solidFill>
                  <a:schemeClr val="bg1"/>
                </a:solidFill>
              </a:rPr>
              <a:t>4. del: </a:t>
            </a:r>
            <a:r>
              <a:rPr lang="en-US" b="1" dirty="0">
                <a:solidFill>
                  <a:schemeClr val="bg1"/>
                </a:solidFill>
              </a:rPr>
              <a:t>Poglavji 9–10 </a:t>
            </a:r>
            <a:r>
              <a:rPr lang="en-US" dirty="0">
                <a:solidFill>
                  <a:schemeClr val="bg1"/>
                </a:solidFill>
              </a:rPr>
              <a:t>Povečanje prihodkov z dodatki in finančnim nadzorom</a:t>
            </a:r>
          </a:p>
          <a:p>
            <a:pPr marL="0" indent="0">
              <a:lnSpc>
                <a:spcPct val="100000"/>
              </a:lnSpc>
              <a:spcBef>
                <a:spcPts val="0"/>
              </a:spcBef>
              <a:buNone/>
            </a:pPr>
            <a:endParaRPr lang="en-US" dirty="0">
              <a:solidFill>
                <a:schemeClr val="bg1"/>
              </a:solidFill>
            </a:endParaRPr>
          </a:p>
          <a:p>
            <a:pPr marL="0" indent="0">
              <a:lnSpc>
                <a:spcPct val="100000"/>
              </a:lnSpc>
              <a:spcBef>
                <a:spcPts val="0"/>
              </a:spcBef>
              <a:buNone/>
            </a:pPr>
            <a:endParaRPr lang="en-GB" dirty="0">
              <a:solidFill>
                <a:schemeClr val="bg1"/>
              </a:solidFill>
            </a:endParaRPr>
          </a:p>
        </p:txBody>
      </p:sp>
      <p:sp>
        <p:nvSpPr>
          <p:cNvPr id="49" name="Text Placeholder 32">
            <a:extLst>
              <a:ext uri="{FF2B5EF4-FFF2-40B4-BE49-F238E27FC236}">
                <a16:creationId xmlns:a16="http://schemas.microsoft.com/office/drawing/2014/main" id="{9088F2FD-584C-4A29-06EF-48E84691BA20}"/>
              </a:ext>
            </a:extLst>
          </p:cNvPr>
          <p:cNvSpPr txBox="1">
            <a:spLocks/>
          </p:cNvSpPr>
          <p:nvPr/>
        </p:nvSpPr>
        <p:spPr>
          <a:xfrm>
            <a:off x="1085500" y="3850654"/>
            <a:ext cx="1974758"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9  </a:t>
            </a:r>
          </a:p>
        </p:txBody>
      </p:sp>
      <p:sp>
        <p:nvSpPr>
          <p:cNvPr id="50" name="Text Placeholder 32">
            <a:extLst>
              <a:ext uri="{FF2B5EF4-FFF2-40B4-BE49-F238E27FC236}">
                <a16:creationId xmlns:a16="http://schemas.microsoft.com/office/drawing/2014/main" id="{4E7BE33B-012F-26D3-8F02-E70191BCA497}"/>
              </a:ext>
            </a:extLst>
          </p:cNvPr>
          <p:cNvSpPr txBox="1">
            <a:spLocks/>
          </p:cNvSpPr>
          <p:nvPr/>
        </p:nvSpPr>
        <p:spPr>
          <a:xfrm>
            <a:off x="4202181" y="1455615"/>
            <a:ext cx="2896636"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err="1">
                <a:latin typeface="Calibri"/>
                <a:ea typeface="Open Sans"/>
                <a:cs typeface="Calibri"/>
              </a:rPr>
              <a:t>Poglavje</a:t>
            </a:r>
            <a:r>
              <a:rPr lang="en-US" sz="2600" dirty="0">
                <a:latin typeface="Calibri"/>
                <a:ea typeface="Open Sans"/>
                <a:cs typeface="Calibri"/>
              </a:rPr>
              <a:t> 10 </a:t>
            </a:r>
            <a:endParaRPr lang="en-US" sz="2600" b="0" dirty="0">
              <a:latin typeface="Calibri"/>
              <a:ea typeface="Open Sans"/>
              <a:cs typeface="Calibri"/>
            </a:endParaRPr>
          </a:p>
        </p:txBody>
      </p:sp>
      <p:sp>
        <p:nvSpPr>
          <p:cNvPr id="52" name="Text Placeholder 16">
            <a:extLst>
              <a:ext uri="{FF2B5EF4-FFF2-40B4-BE49-F238E27FC236}">
                <a16:creationId xmlns:a16="http://schemas.microsoft.com/office/drawing/2014/main" id="{61FA4D8E-73EC-1DE4-736D-8B4FD0FBAD2A}"/>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8</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1989404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A8F3-85DF-1320-5F3F-D7BEC87A9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B33A4CC-5356-90F7-AC51-EAEBBFBEC521}"/>
              </a:ext>
            </a:extLst>
          </p:cNvPr>
          <p:cNvSpPr>
            <a:spLocks noGrp="1"/>
          </p:cNvSpPr>
          <p:nvPr>
            <p:ph type="body" sz="quarter" idx="18"/>
          </p:nvPr>
        </p:nvSpPr>
        <p:spPr>
          <a:xfrm>
            <a:off x="1640002" y="1389862"/>
            <a:ext cx="10219600" cy="1383296"/>
          </a:xfrm>
        </p:spPr>
        <p:txBody>
          <a:bodyPr lIns="91440" tIns="45720" rIns="91440" bIns="45720" anchor="t"/>
          <a:lstStyle/>
          <a:p>
            <a:pPr marL="0" indent="0">
              <a:lnSpc>
                <a:spcPct val="100000"/>
              </a:lnSpc>
            </a:pPr>
            <a:r>
              <a:rPr lang="en-US" sz="2100" dirty="0">
                <a:solidFill>
                  <a:srgbClr val="595959"/>
                </a:solidFill>
              </a:rPr>
              <a:t>Tukaj je kratek pregled </a:t>
            </a:r>
            <a:r>
              <a:rPr lang="en-IE" sz="2100" dirty="0" err="1">
                <a:solidFill>
                  <a:srgbClr val="595959"/>
                </a:solidFill>
              </a:rPr>
              <a:t>pogostih</a:t>
            </a:r>
            <a:r>
              <a:rPr lang="en-IE" sz="2100" dirty="0">
                <a:solidFill>
                  <a:srgbClr val="595959"/>
                </a:solidFill>
              </a:rPr>
              <a:t> KPI-jev </a:t>
            </a:r>
            <a:r>
              <a:rPr lang="en-US" sz="2100" dirty="0">
                <a:solidFill>
                  <a:srgbClr val="595959"/>
                </a:solidFill>
              </a:rPr>
              <a:t>za </a:t>
            </a:r>
            <a:r>
              <a:rPr lang="en-IE" sz="2100" dirty="0">
                <a:solidFill>
                  <a:srgbClr val="595959"/>
                </a:solidFill>
              </a:rPr>
              <a:t>nastanitve </a:t>
            </a:r>
            <a:r>
              <a:rPr lang="en-IE" sz="2100" i="1" dirty="0">
                <a:solidFill>
                  <a:srgbClr val="595959"/>
                </a:solidFill>
              </a:rPr>
              <a:t>(podrobno razloženi v </a:t>
            </a:r>
            <a:r>
              <a:rPr lang="en-IE" sz="2100" i="1" dirty="0" err="1">
                <a:solidFill>
                  <a:srgbClr val="595959"/>
                </a:solidFill>
              </a:rPr>
              <a:t>prejšnjih</a:t>
            </a:r>
            <a:r>
              <a:rPr lang="en-IE" sz="2100" i="1" dirty="0">
                <a:solidFill>
                  <a:srgbClr val="595959"/>
                </a:solidFill>
              </a:rPr>
              <a:t> </a:t>
            </a:r>
            <a:r>
              <a:rPr lang="en-IE" sz="2100" i="1" dirty="0" err="1">
                <a:solidFill>
                  <a:srgbClr val="595959"/>
                </a:solidFill>
              </a:rPr>
              <a:t>poglavjih</a:t>
            </a:r>
            <a:r>
              <a:rPr lang="en-IE" sz="2100" i="1" dirty="0">
                <a:solidFill>
                  <a:srgbClr val="595959"/>
                </a:solidFill>
              </a:rPr>
              <a:t>): </a:t>
            </a:r>
            <a:r>
              <a:rPr lang="en-IE" sz="2100" dirty="0">
                <a:solidFill>
                  <a:srgbClr val="595959"/>
                </a:solidFill>
              </a:rPr>
              <a:t> </a:t>
            </a:r>
            <a:endParaRPr lang="en-IE" sz="2100" dirty="0">
              <a:solidFill>
                <a:srgbClr val="595959"/>
              </a:solidFill>
              <a:ea typeface="Calibri"/>
              <a:cs typeface="Calibri"/>
            </a:endParaRPr>
          </a:p>
          <a:p>
            <a:pPr marL="342900" indent="-342900">
              <a:lnSpc>
                <a:spcPct val="100000"/>
              </a:lnSpc>
              <a:buFont typeface="Wingdings" panose="05000000000000000000" pitchFamily="2" charset="2"/>
              <a:buChar char="v"/>
            </a:pPr>
            <a:r>
              <a:rPr lang="en-US" sz="2100" b="1" dirty="0" err="1">
                <a:solidFill>
                  <a:srgbClr val="595959"/>
                </a:solidFill>
              </a:rPr>
              <a:t>dobičkonosnost</a:t>
            </a:r>
            <a:r>
              <a:rPr lang="en-US" sz="2100" b="1" dirty="0">
                <a:solidFill>
                  <a:srgbClr val="595959"/>
                </a:solidFill>
              </a:rPr>
              <a:t> </a:t>
            </a:r>
            <a:r>
              <a:rPr lang="en-US" sz="2100" dirty="0">
                <a:solidFill>
                  <a:srgbClr val="595959"/>
                </a:solidFill>
              </a:rPr>
              <a:t>(</a:t>
            </a:r>
            <a:r>
              <a:rPr lang="en-US" sz="2100" dirty="0" err="1">
                <a:solidFill>
                  <a:srgbClr val="595959"/>
                </a:solidFill>
              </a:rPr>
              <a:t>kolikšen</a:t>
            </a:r>
            <a:r>
              <a:rPr lang="en-US" sz="2100" dirty="0">
                <a:solidFill>
                  <a:srgbClr val="595959"/>
                </a:solidFill>
              </a:rPr>
              <a:t> </a:t>
            </a:r>
            <a:r>
              <a:rPr lang="en-US" sz="2100" dirty="0" err="1">
                <a:solidFill>
                  <a:srgbClr val="595959"/>
                </a:solidFill>
              </a:rPr>
              <a:t>odstotek</a:t>
            </a:r>
            <a:r>
              <a:rPr lang="en-US" sz="2100" dirty="0">
                <a:solidFill>
                  <a:srgbClr val="595959"/>
                </a:solidFill>
              </a:rPr>
              <a:t> prihodkov predstavlja dobiček)</a:t>
            </a:r>
            <a:endParaRPr lang="en-US" sz="2100" b="1">
              <a:ea typeface="Calibri"/>
              <a:cs typeface="Calibri"/>
            </a:endParaRPr>
          </a:p>
          <a:p>
            <a:pPr marL="342900" indent="-342900">
              <a:lnSpc>
                <a:spcPct val="100000"/>
              </a:lnSpc>
              <a:buFont typeface="Wingdings" panose="05000000000000000000" pitchFamily="2" charset="2"/>
              <a:buChar char="v"/>
            </a:pPr>
            <a:r>
              <a:rPr lang="en-IE" sz="2100" b="1" dirty="0" err="1">
                <a:solidFill>
                  <a:srgbClr val="595959"/>
                </a:solidFill>
              </a:rPr>
              <a:t>stopnja</a:t>
            </a:r>
            <a:r>
              <a:rPr lang="en-IE" sz="2100" b="1" dirty="0">
                <a:solidFill>
                  <a:srgbClr val="595959"/>
                </a:solidFill>
              </a:rPr>
              <a:t> </a:t>
            </a:r>
            <a:r>
              <a:rPr lang="en-IE" sz="2100" b="1" dirty="0" err="1">
                <a:solidFill>
                  <a:srgbClr val="595959"/>
                </a:solidFill>
              </a:rPr>
              <a:t>zasedenosti</a:t>
            </a:r>
            <a:r>
              <a:rPr lang="en-IE" sz="2100" b="1" dirty="0">
                <a:solidFill>
                  <a:srgbClr val="595959"/>
                </a:solidFill>
              </a:rPr>
              <a:t> </a:t>
            </a:r>
            <a:r>
              <a:rPr lang="en-IE" sz="2100" dirty="0">
                <a:solidFill>
                  <a:srgbClr val="595959"/>
                </a:solidFill>
              </a:rPr>
              <a:t>(</a:t>
            </a:r>
            <a:r>
              <a:rPr lang="en-IE" sz="2100" dirty="0" err="1">
                <a:solidFill>
                  <a:srgbClr val="595959"/>
                </a:solidFill>
              </a:rPr>
              <a:t>kolikšen</a:t>
            </a:r>
            <a:r>
              <a:rPr lang="en-IE" sz="2100" dirty="0">
                <a:solidFill>
                  <a:srgbClr val="595959"/>
                </a:solidFill>
              </a:rPr>
              <a:t> odstotek sob je zaseden v določenem obdobju)</a:t>
            </a:r>
            <a:endParaRPr lang="en-IE" sz="2100" dirty="0">
              <a:solidFill>
                <a:srgbClr val="595959"/>
              </a:solidFill>
              <a:ea typeface="Calibri"/>
              <a:cs typeface="Calibri"/>
            </a:endParaRPr>
          </a:p>
          <a:p>
            <a:pPr marL="342900" indent="-342900">
              <a:lnSpc>
                <a:spcPct val="100000"/>
              </a:lnSpc>
              <a:buFont typeface="Wingdings" panose="05000000000000000000" pitchFamily="2" charset="2"/>
              <a:buChar char="v"/>
            </a:pPr>
            <a:r>
              <a:rPr lang="en-IE" sz="2100" b="1" dirty="0">
                <a:solidFill>
                  <a:srgbClr val="595959"/>
                </a:solidFill>
              </a:rPr>
              <a:t>povprečne dnevne cene (ADR) </a:t>
            </a:r>
            <a:r>
              <a:rPr lang="en-IE" sz="2100" dirty="0">
                <a:solidFill>
                  <a:srgbClr val="595959"/>
                </a:solidFill>
              </a:rPr>
              <a:t>– v bistvu povprečni prihodek na najeto sobo na noč, in </a:t>
            </a:r>
            <a:endParaRPr lang="en-IE" sz="2100" dirty="0">
              <a:solidFill>
                <a:srgbClr val="595959"/>
              </a:solidFill>
              <a:ea typeface="Calibri"/>
              <a:cs typeface="Calibri"/>
            </a:endParaRPr>
          </a:p>
          <a:p>
            <a:pPr marL="342900" indent="-342900">
              <a:lnSpc>
                <a:spcPct val="100000"/>
              </a:lnSpc>
              <a:buFont typeface="Wingdings" panose="05000000000000000000" pitchFamily="2" charset="2"/>
              <a:buChar char="v"/>
            </a:pPr>
            <a:r>
              <a:rPr lang="en-IE" sz="2100" b="1" dirty="0">
                <a:solidFill>
                  <a:srgbClr val="595959"/>
                </a:solidFill>
              </a:rPr>
              <a:t>prihodek na razpoložljivo sobo (RevPAR) </a:t>
            </a:r>
            <a:r>
              <a:rPr lang="en-IE" sz="2100" dirty="0">
                <a:solidFill>
                  <a:srgbClr val="595959"/>
                </a:solidFill>
              </a:rPr>
              <a:t>– ki združuje zasedenost in ceno, da vam pove povprečni prihodek na sobo, </a:t>
            </a:r>
            <a:r>
              <a:rPr lang="en-IE" sz="2100" i="1" dirty="0">
                <a:solidFill>
                  <a:srgbClr val="595959"/>
                </a:solidFill>
              </a:rPr>
              <a:t>ne glede na to, ali je zasedena ali ne</a:t>
            </a:r>
            <a:r>
              <a:rPr lang="en-IE" sz="2100" dirty="0">
                <a:solidFill>
                  <a:srgbClr val="595959"/>
                </a:solidFill>
              </a:rPr>
              <a:t>. </a:t>
            </a:r>
            <a:endParaRPr lang="en-IE" sz="2100" dirty="0">
              <a:solidFill>
                <a:srgbClr val="595959"/>
              </a:solidFill>
              <a:ea typeface="Calibri"/>
              <a:cs typeface="Calibri"/>
            </a:endParaRPr>
          </a:p>
          <a:p>
            <a:pPr marL="342900" indent="-342900">
              <a:lnSpc>
                <a:spcPct val="100000"/>
              </a:lnSpc>
              <a:buFont typeface="Wingdings" panose="05000000000000000000" pitchFamily="2" charset="2"/>
              <a:buChar char="v"/>
            </a:pPr>
            <a:r>
              <a:rPr lang="en-IE" sz="2100" dirty="0">
                <a:solidFill>
                  <a:srgbClr val="595959"/>
                </a:solidFill>
              </a:rPr>
              <a:t>Lahko spremljate tudi </a:t>
            </a:r>
            <a:r>
              <a:rPr lang="en-IE" sz="2100" b="1" dirty="0">
                <a:solidFill>
                  <a:srgbClr val="595959"/>
                </a:solidFill>
              </a:rPr>
              <a:t>prag rentabilnosti</a:t>
            </a:r>
            <a:r>
              <a:rPr lang="en-IE" sz="2100" dirty="0">
                <a:solidFill>
                  <a:srgbClr val="595959"/>
                </a:solidFill>
              </a:rPr>
              <a:t>, </a:t>
            </a:r>
            <a:r>
              <a:rPr lang="en-IE" sz="2100" b="1" dirty="0">
                <a:solidFill>
                  <a:srgbClr val="595959"/>
                </a:solidFill>
              </a:rPr>
              <a:t>profitno maržo </a:t>
            </a:r>
            <a:r>
              <a:rPr lang="en-IE" sz="2100" dirty="0">
                <a:solidFill>
                  <a:srgbClr val="595959"/>
                </a:solidFill>
              </a:rPr>
              <a:t>(kolikšen odstotek prihodkov ostane kot dobiček) ali </a:t>
            </a:r>
            <a:r>
              <a:rPr lang="en-IE" sz="2100" b="1" dirty="0">
                <a:solidFill>
                  <a:srgbClr val="595959"/>
                </a:solidFill>
              </a:rPr>
              <a:t>kazalnike strank</a:t>
            </a:r>
            <a:r>
              <a:rPr lang="en-IE" sz="2100" dirty="0">
                <a:solidFill>
                  <a:srgbClr val="595959"/>
                </a:solidFill>
              </a:rPr>
              <a:t>, kot je povprečna dolžina bivanja. Spremljanje teh kazalnikov v daljšem časovnem obdobju vam pomaga opaziti trende in identificirati področja, ki jih je treba izboljšati. </a:t>
            </a:r>
            <a:endParaRPr lang="en-IE" sz="2100" dirty="0">
              <a:solidFill>
                <a:srgbClr val="595959"/>
              </a:solidFill>
              <a:ea typeface="Calibri"/>
              <a:cs typeface="Calibri"/>
            </a:endParaRPr>
          </a:p>
          <a:p>
            <a:pPr marL="0" indent="0">
              <a:lnSpc>
                <a:spcPct val="100000"/>
              </a:lnSpc>
            </a:pPr>
            <a:r>
              <a:rPr lang="en-US" sz="2100" dirty="0">
                <a:solidFill>
                  <a:srgbClr val="595959"/>
                </a:solidFill>
              </a:rPr>
              <a:t>Ko boste vedeli, kako spremljati KPI in finančne rezultate, boste bolje pripravljeni razmišljati o </a:t>
            </a:r>
            <a:r>
              <a:rPr lang="en-US" sz="2100" b="1" dirty="0">
                <a:solidFill>
                  <a:srgbClr val="595959"/>
                </a:solidFill>
              </a:rPr>
              <a:t>potencialnih tveganjih, </a:t>
            </a:r>
            <a:r>
              <a:rPr lang="en-US" sz="2100" dirty="0">
                <a:solidFill>
                  <a:srgbClr val="595959"/>
                </a:solidFill>
              </a:rPr>
              <a:t>ki bi lahko ogrozila te rezultate. </a:t>
            </a:r>
            <a:endParaRPr lang="en-IE" sz="2100" dirty="0">
              <a:solidFill>
                <a:srgbClr val="595959"/>
              </a:solidFill>
            </a:endParaRPr>
          </a:p>
          <a:p>
            <a:pPr marL="0" indent="0">
              <a:lnSpc>
                <a:spcPct val="100000"/>
              </a:lnSpc>
            </a:pPr>
            <a:endParaRPr lang="en-GB" sz="2200" dirty="0">
              <a:solidFill>
                <a:srgbClr val="595959"/>
              </a:solidFill>
            </a:endParaRPr>
          </a:p>
        </p:txBody>
      </p:sp>
      <p:sp>
        <p:nvSpPr>
          <p:cNvPr id="4" name="Text Placeholder 3">
            <a:extLst>
              <a:ext uri="{FF2B5EF4-FFF2-40B4-BE49-F238E27FC236}">
                <a16:creationId xmlns:a16="http://schemas.microsoft.com/office/drawing/2014/main" id="{B8554230-E3B0-661B-6EA9-D3544605A8B7}"/>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Ključni kazalniki uspešnosti (KPI) </a:t>
            </a:r>
            <a:r>
              <a:rPr lang="en-IE" sz="3200" b="0" dirty="0">
                <a:solidFill>
                  <a:srgbClr val="E96751"/>
                </a:solidFill>
              </a:rPr>
              <a:t>(kratek povzetek)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68B1D3B-4D11-5CBD-C961-9E9C3F5F5D21}"/>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aphic 2">
            <a:extLst>
              <a:ext uri="{FF2B5EF4-FFF2-40B4-BE49-F238E27FC236}">
                <a16:creationId xmlns:a16="http://schemas.microsoft.com/office/drawing/2014/main" id="{474D184A-9DDF-4B66-F3F2-7F7D36EA8EC0}"/>
              </a:ext>
            </a:extLst>
          </p:cNvPr>
          <p:cNvGrpSpPr/>
          <p:nvPr/>
        </p:nvGrpSpPr>
        <p:grpSpPr>
          <a:xfrm>
            <a:off x="390991" y="1251263"/>
            <a:ext cx="1252858" cy="826141"/>
            <a:chOff x="2512125" y="312514"/>
            <a:chExt cx="1252858" cy="826141"/>
          </a:xfrm>
        </p:grpSpPr>
        <p:sp>
          <p:nvSpPr>
            <p:cNvPr id="7" name="Freeform 866">
              <a:extLst>
                <a:ext uri="{FF2B5EF4-FFF2-40B4-BE49-F238E27FC236}">
                  <a16:creationId xmlns:a16="http://schemas.microsoft.com/office/drawing/2014/main" id="{DAD5EE9A-D2D5-2987-E682-3A1FD653FD5C}"/>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9" name="Freeform 867">
              <a:extLst>
                <a:ext uri="{FF2B5EF4-FFF2-40B4-BE49-F238E27FC236}">
                  <a16:creationId xmlns:a16="http://schemas.microsoft.com/office/drawing/2014/main" id="{11E9E994-B34C-E60E-75E9-972038A71150}"/>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DC9A8C3D-1FAC-BF4C-E553-49E18EBB3776}"/>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869">
              <a:extLst>
                <a:ext uri="{FF2B5EF4-FFF2-40B4-BE49-F238E27FC236}">
                  <a16:creationId xmlns:a16="http://schemas.microsoft.com/office/drawing/2014/main" id="{7E0CDD8F-31D5-5824-91F8-F5E2E2239CA7}"/>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870">
              <a:extLst>
                <a:ext uri="{FF2B5EF4-FFF2-40B4-BE49-F238E27FC236}">
                  <a16:creationId xmlns:a16="http://schemas.microsoft.com/office/drawing/2014/main" id="{4A282678-7475-28B6-514E-72D43C402518}"/>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9" name="Freeform 871">
              <a:extLst>
                <a:ext uri="{FF2B5EF4-FFF2-40B4-BE49-F238E27FC236}">
                  <a16:creationId xmlns:a16="http://schemas.microsoft.com/office/drawing/2014/main" id="{91211381-9BC2-9D95-EAA1-A474292EF536}"/>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0" name="Freeform 872">
              <a:extLst>
                <a:ext uri="{FF2B5EF4-FFF2-40B4-BE49-F238E27FC236}">
                  <a16:creationId xmlns:a16="http://schemas.microsoft.com/office/drawing/2014/main" id="{7EE4D1A6-2848-4BDB-806C-B5366A952FE1}"/>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21" name="Freeform 873">
              <a:extLst>
                <a:ext uri="{FF2B5EF4-FFF2-40B4-BE49-F238E27FC236}">
                  <a16:creationId xmlns:a16="http://schemas.microsoft.com/office/drawing/2014/main" id="{E55D2D52-9BCF-9492-E4B3-8F72C5DE82CB}"/>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874">
              <a:extLst>
                <a:ext uri="{FF2B5EF4-FFF2-40B4-BE49-F238E27FC236}">
                  <a16:creationId xmlns:a16="http://schemas.microsoft.com/office/drawing/2014/main" id="{CCB19D76-1F45-7DC8-BF3B-2C3B312B1EA7}"/>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23" name="Freeform 875">
              <a:extLst>
                <a:ext uri="{FF2B5EF4-FFF2-40B4-BE49-F238E27FC236}">
                  <a16:creationId xmlns:a16="http://schemas.microsoft.com/office/drawing/2014/main" id="{580B68D7-1D86-AB65-0F92-F6D35FE84DA9}"/>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24" name="Freeform 876">
              <a:extLst>
                <a:ext uri="{FF2B5EF4-FFF2-40B4-BE49-F238E27FC236}">
                  <a16:creationId xmlns:a16="http://schemas.microsoft.com/office/drawing/2014/main" id="{C5950372-AA5B-AC98-F43A-A1FADA120ACD}"/>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25" name="Freeform 877">
              <a:extLst>
                <a:ext uri="{FF2B5EF4-FFF2-40B4-BE49-F238E27FC236}">
                  <a16:creationId xmlns:a16="http://schemas.microsoft.com/office/drawing/2014/main" id="{247B07D0-D099-3902-AEA7-39F2F9D49930}"/>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26" name="Freeform 878">
              <a:extLst>
                <a:ext uri="{FF2B5EF4-FFF2-40B4-BE49-F238E27FC236}">
                  <a16:creationId xmlns:a16="http://schemas.microsoft.com/office/drawing/2014/main" id="{7360A04A-F903-A1DC-CC2B-FCB3E7FBDABE}"/>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7" name="Freeform 879">
              <a:extLst>
                <a:ext uri="{FF2B5EF4-FFF2-40B4-BE49-F238E27FC236}">
                  <a16:creationId xmlns:a16="http://schemas.microsoft.com/office/drawing/2014/main" id="{E22E0608-CDCA-91C7-4C9F-43D6DFFA1532}"/>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8" name="Freeform 880">
              <a:extLst>
                <a:ext uri="{FF2B5EF4-FFF2-40B4-BE49-F238E27FC236}">
                  <a16:creationId xmlns:a16="http://schemas.microsoft.com/office/drawing/2014/main" id="{A37EF522-C9AF-4B98-CAB0-DB88A7E1934F}"/>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1">
              <a:extLst>
                <a:ext uri="{FF2B5EF4-FFF2-40B4-BE49-F238E27FC236}">
                  <a16:creationId xmlns:a16="http://schemas.microsoft.com/office/drawing/2014/main" id="{C74EAF19-D50A-0CD8-54DB-DEDA421AA07F}"/>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0" name="Freeform 882">
              <a:extLst>
                <a:ext uri="{FF2B5EF4-FFF2-40B4-BE49-F238E27FC236}">
                  <a16:creationId xmlns:a16="http://schemas.microsoft.com/office/drawing/2014/main" id="{8D77C782-45C2-DDEB-CBA4-85ADE4E92E50}"/>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31" name="Freeform 883">
              <a:extLst>
                <a:ext uri="{FF2B5EF4-FFF2-40B4-BE49-F238E27FC236}">
                  <a16:creationId xmlns:a16="http://schemas.microsoft.com/office/drawing/2014/main" id="{EB7A0EF4-CED2-931D-1267-38EF18661E8A}"/>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2" name="Freeform 884">
              <a:extLst>
                <a:ext uri="{FF2B5EF4-FFF2-40B4-BE49-F238E27FC236}">
                  <a16:creationId xmlns:a16="http://schemas.microsoft.com/office/drawing/2014/main" id="{595BC79F-8629-3ACA-64A9-91184EEEBF84}"/>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3" name="Freeform 885">
              <a:extLst>
                <a:ext uri="{FF2B5EF4-FFF2-40B4-BE49-F238E27FC236}">
                  <a16:creationId xmlns:a16="http://schemas.microsoft.com/office/drawing/2014/main" id="{6E23BBED-8FBF-2FB3-7B54-A2283E2B0681}"/>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886">
              <a:extLst>
                <a:ext uri="{FF2B5EF4-FFF2-40B4-BE49-F238E27FC236}">
                  <a16:creationId xmlns:a16="http://schemas.microsoft.com/office/drawing/2014/main" id="{7A2139AD-4210-2D45-7404-2F4F87D8CCB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5" name="Freeform 887">
              <a:extLst>
                <a:ext uri="{FF2B5EF4-FFF2-40B4-BE49-F238E27FC236}">
                  <a16:creationId xmlns:a16="http://schemas.microsoft.com/office/drawing/2014/main" id="{8F287B81-138F-F635-C801-4C90E19D974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36" name="Freeform 888">
              <a:extLst>
                <a:ext uri="{FF2B5EF4-FFF2-40B4-BE49-F238E27FC236}">
                  <a16:creationId xmlns:a16="http://schemas.microsoft.com/office/drawing/2014/main" id="{2910300D-D87C-A2B4-C108-D90FC2DE68C7}"/>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7" name="Freeform 889">
              <a:extLst>
                <a:ext uri="{FF2B5EF4-FFF2-40B4-BE49-F238E27FC236}">
                  <a16:creationId xmlns:a16="http://schemas.microsoft.com/office/drawing/2014/main" id="{A62B5FB4-DBE9-01D7-7FCF-7443E3091853}"/>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BA133"/>
            </a:solidFill>
            <a:ln w="2286" cap="flat">
              <a:noFill/>
              <a:prstDash val="solid"/>
              <a:miter/>
            </a:ln>
          </p:spPr>
          <p:txBody>
            <a:bodyPr rtlCol="0" anchor="ctr"/>
            <a:lstStyle/>
            <a:p>
              <a:endParaRPr lang="en-US"/>
            </a:p>
          </p:txBody>
        </p:sp>
        <p:sp>
          <p:nvSpPr>
            <p:cNvPr id="38" name="Freeform 890">
              <a:extLst>
                <a:ext uri="{FF2B5EF4-FFF2-40B4-BE49-F238E27FC236}">
                  <a16:creationId xmlns:a16="http://schemas.microsoft.com/office/drawing/2014/main" id="{94511016-37E9-BD4A-006D-55913B550924}"/>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9" name="Freeform 891">
              <a:extLst>
                <a:ext uri="{FF2B5EF4-FFF2-40B4-BE49-F238E27FC236}">
                  <a16:creationId xmlns:a16="http://schemas.microsoft.com/office/drawing/2014/main" id="{61864955-C6E7-1821-07FB-4E31028D0782}"/>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892">
              <a:extLst>
                <a:ext uri="{FF2B5EF4-FFF2-40B4-BE49-F238E27FC236}">
                  <a16:creationId xmlns:a16="http://schemas.microsoft.com/office/drawing/2014/main" id="{C2C516EE-989E-3EB2-F342-A15ED65DF2C6}"/>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41" name="Freeform 893">
              <a:extLst>
                <a:ext uri="{FF2B5EF4-FFF2-40B4-BE49-F238E27FC236}">
                  <a16:creationId xmlns:a16="http://schemas.microsoft.com/office/drawing/2014/main" id="{1DC41214-40F4-D203-B253-91DE531E218D}"/>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42" name="Freeform 894">
              <a:extLst>
                <a:ext uri="{FF2B5EF4-FFF2-40B4-BE49-F238E27FC236}">
                  <a16:creationId xmlns:a16="http://schemas.microsoft.com/office/drawing/2014/main" id="{BE20049D-4060-B1FA-6F72-C0800E26955F}"/>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3" name="Freeform 895">
              <a:extLst>
                <a:ext uri="{FF2B5EF4-FFF2-40B4-BE49-F238E27FC236}">
                  <a16:creationId xmlns:a16="http://schemas.microsoft.com/office/drawing/2014/main" id="{A1F1D8E6-CDA9-C0DD-1F73-CD8B3C79C831}"/>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44" name="Freeform 896">
              <a:extLst>
                <a:ext uri="{FF2B5EF4-FFF2-40B4-BE49-F238E27FC236}">
                  <a16:creationId xmlns:a16="http://schemas.microsoft.com/office/drawing/2014/main" id="{02C96B83-D7FD-F0C0-757B-72262A8B3F60}"/>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897">
              <a:extLst>
                <a:ext uri="{FF2B5EF4-FFF2-40B4-BE49-F238E27FC236}">
                  <a16:creationId xmlns:a16="http://schemas.microsoft.com/office/drawing/2014/main" id="{5FC04A4B-BC92-6852-2DA6-E3B1601D2641}"/>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46" name="Freeform 898">
              <a:extLst>
                <a:ext uri="{FF2B5EF4-FFF2-40B4-BE49-F238E27FC236}">
                  <a16:creationId xmlns:a16="http://schemas.microsoft.com/office/drawing/2014/main" id="{D87C4E24-05DD-3ACB-6BB7-86FE7A23A35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7" name="Freeform 899">
              <a:extLst>
                <a:ext uri="{FF2B5EF4-FFF2-40B4-BE49-F238E27FC236}">
                  <a16:creationId xmlns:a16="http://schemas.microsoft.com/office/drawing/2014/main" id="{1F9498C5-33DE-9944-1379-1197878A910D}"/>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8" name="Freeform 900">
              <a:extLst>
                <a:ext uri="{FF2B5EF4-FFF2-40B4-BE49-F238E27FC236}">
                  <a16:creationId xmlns:a16="http://schemas.microsoft.com/office/drawing/2014/main" id="{FFA5EEC0-3374-36E4-0789-C7B0DEFDB73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9" name="Freeform 901">
              <a:extLst>
                <a:ext uri="{FF2B5EF4-FFF2-40B4-BE49-F238E27FC236}">
                  <a16:creationId xmlns:a16="http://schemas.microsoft.com/office/drawing/2014/main" id="{0ED80136-0788-4799-AF7C-CF5B9F25C5BA}"/>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50" name="Freeform 902">
              <a:extLst>
                <a:ext uri="{FF2B5EF4-FFF2-40B4-BE49-F238E27FC236}">
                  <a16:creationId xmlns:a16="http://schemas.microsoft.com/office/drawing/2014/main" id="{A22DC956-638E-EBEA-0C54-DF95E665E2F2}"/>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51" name="Freeform 903">
              <a:extLst>
                <a:ext uri="{FF2B5EF4-FFF2-40B4-BE49-F238E27FC236}">
                  <a16:creationId xmlns:a16="http://schemas.microsoft.com/office/drawing/2014/main" id="{4B53426C-F13B-8FCC-BFE0-7A186C9004F7}"/>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904">
              <a:extLst>
                <a:ext uri="{FF2B5EF4-FFF2-40B4-BE49-F238E27FC236}">
                  <a16:creationId xmlns:a16="http://schemas.microsoft.com/office/drawing/2014/main" id="{C212189B-41AB-B56A-7890-FCBF4EC42E8F}"/>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53" name="Freeform 905">
              <a:extLst>
                <a:ext uri="{FF2B5EF4-FFF2-40B4-BE49-F238E27FC236}">
                  <a16:creationId xmlns:a16="http://schemas.microsoft.com/office/drawing/2014/main" id="{AC493B28-90B8-ABC8-B5B9-EE97675F54A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54" name="Freeform 906">
              <a:extLst>
                <a:ext uri="{FF2B5EF4-FFF2-40B4-BE49-F238E27FC236}">
                  <a16:creationId xmlns:a16="http://schemas.microsoft.com/office/drawing/2014/main" id="{22FBBA48-1923-7E9C-3D7D-A0D7000832C4}"/>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55" name="Freeform 907">
              <a:extLst>
                <a:ext uri="{FF2B5EF4-FFF2-40B4-BE49-F238E27FC236}">
                  <a16:creationId xmlns:a16="http://schemas.microsoft.com/office/drawing/2014/main" id="{6E6F9141-8224-B391-3ACD-34A5663C9F8F}"/>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56" name="Freeform 908">
              <a:extLst>
                <a:ext uri="{FF2B5EF4-FFF2-40B4-BE49-F238E27FC236}">
                  <a16:creationId xmlns:a16="http://schemas.microsoft.com/office/drawing/2014/main" id="{DC78AD06-A705-09E2-5796-BD332AD3C95E}"/>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7" name="Freeform 909">
              <a:extLst>
                <a:ext uri="{FF2B5EF4-FFF2-40B4-BE49-F238E27FC236}">
                  <a16:creationId xmlns:a16="http://schemas.microsoft.com/office/drawing/2014/main" id="{B3DAC9E7-462B-42F0-C280-D35EEBEDB4C7}"/>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8" name="Freeform 910">
              <a:extLst>
                <a:ext uri="{FF2B5EF4-FFF2-40B4-BE49-F238E27FC236}">
                  <a16:creationId xmlns:a16="http://schemas.microsoft.com/office/drawing/2014/main" id="{DA1ED7D7-F31E-1C1E-0874-EE4B643E4F16}"/>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9" name="Freeform 911">
              <a:extLst>
                <a:ext uri="{FF2B5EF4-FFF2-40B4-BE49-F238E27FC236}">
                  <a16:creationId xmlns:a16="http://schemas.microsoft.com/office/drawing/2014/main" id="{2CEF6035-CFFB-EE6F-4C15-0DDC9EFABEAF}"/>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0" name="Freeform 912">
              <a:extLst>
                <a:ext uri="{FF2B5EF4-FFF2-40B4-BE49-F238E27FC236}">
                  <a16:creationId xmlns:a16="http://schemas.microsoft.com/office/drawing/2014/main" id="{3B39378C-5781-1FAD-E163-094B706E68B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1" name="Freeform 913">
              <a:extLst>
                <a:ext uri="{FF2B5EF4-FFF2-40B4-BE49-F238E27FC236}">
                  <a16:creationId xmlns:a16="http://schemas.microsoft.com/office/drawing/2014/main" id="{75132F56-A01C-EF62-CB6B-3CEEEB11B98E}"/>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2" name="Freeform 914">
              <a:extLst>
                <a:ext uri="{FF2B5EF4-FFF2-40B4-BE49-F238E27FC236}">
                  <a16:creationId xmlns:a16="http://schemas.microsoft.com/office/drawing/2014/main" id="{EE857162-AC7C-550E-DE54-21914445D613}"/>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63" name="Freeform 915">
              <a:extLst>
                <a:ext uri="{FF2B5EF4-FFF2-40B4-BE49-F238E27FC236}">
                  <a16:creationId xmlns:a16="http://schemas.microsoft.com/office/drawing/2014/main" id="{F4E6699E-7210-D57C-67EC-09AB0E723B3C}"/>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64" name="Freeform 916">
              <a:extLst>
                <a:ext uri="{FF2B5EF4-FFF2-40B4-BE49-F238E27FC236}">
                  <a16:creationId xmlns:a16="http://schemas.microsoft.com/office/drawing/2014/main" id="{C9E51AC5-1033-8104-EB8D-6DF62A29CE3A}"/>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5" name="Freeform 917">
              <a:extLst>
                <a:ext uri="{FF2B5EF4-FFF2-40B4-BE49-F238E27FC236}">
                  <a16:creationId xmlns:a16="http://schemas.microsoft.com/office/drawing/2014/main" id="{F83C3692-EF64-9C55-15C2-70F6463D822B}"/>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66" name="Freeform 918">
              <a:extLst>
                <a:ext uri="{FF2B5EF4-FFF2-40B4-BE49-F238E27FC236}">
                  <a16:creationId xmlns:a16="http://schemas.microsoft.com/office/drawing/2014/main" id="{60661604-DCD2-C22B-A3B8-4C8DC873A6BB}"/>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7" name="Freeform 919">
              <a:extLst>
                <a:ext uri="{FF2B5EF4-FFF2-40B4-BE49-F238E27FC236}">
                  <a16:creationId xmlns:a16="http://schemas.microsoft.com/office/drawing/2014/main" id="{91113364-FBC6-38FB-825F-EA2A32F01079}"/>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8" name="Freeform 920">
              <a:extLst>
                <a:ext uri="{FF2B5EF4-FFF2-40B4-BE49-F238E27FC236}">
                  <a16:creationId xmlns:a16="http://schemas.microsoft.com/office/drawing/2014/main" id="{56FBDA94-BB26-2396-C22A-59BE9C3A1300}"/>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9" name="Freeform 921">
              <a:extLst>
                <a:ext uri="{FF2B5EF4-FFF2-40B4-BE49-F238E27FC236}">
                  <a16:creationId xmlns:a16="http://schemas.microsoft.com/office/drawing/2014/main" id="{DBFCE58F-13EF-CDA2-0D09-64CB8335AEC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253" name="Freeform 922">
              <a:extLst>
                <a:ext uri="{FF2B5EF4-FFF2-40B4-BE49-F238E27FC236}">
                  <a16:creationId xmlns:a16="http://schemas.microsoft.com/office/drawing/2014/main" id="{609F566C-EAE6-A3B9-B31E-BB804654F174}"/>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254" name="Freeform 923">
              <a:extLst>
                <a:ext uri="{FF2B5EF4-FFF2-40B4-BE49-F238E27FC236}">
                  <a16:creationId xmlns:a16="http://schemas.microsoft.com/office/drawing/2014/main" id="{15B01207-4D8E-6213-F491-3E7765865627}"/>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255" name="Freeform 924">
              <a:extLst>
                <a:ext uri="{FF2B5EF4-FFF2-40B4-BE49-F238E27FC236}">
                  <a16:creationId xmlns:a16="http://schemas.microsoft.com/office/drawing/2014/main" id="{5353D100-9D7B-A83D-8AA1-972775039427}"/>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grpSp>
        <p:nvGrpSpPr>
          <p:cNvPr id="256" name="Graphic 2">
            <a:extLst>
              <a:ext uri="{FF2B5EF4-FFF2-40B4-BE49-F238E27FC236}">
                <a16:creationId xmlns:a16="http://schemas.microsoft.com/office/drawing/2014/main" id="{F5031828-54DD-AF4F-513A-4ED82785D0D6}"/>
              </a:ext>
            </a:extLst>
          </p:cNvPr>
          <p:cNvGrpSpPr/>
          <p:nvPr/>
        </p:nvGrpSpPr>
        <p:grpSpPr>
          <a:xfrm>
            <a:off x="473238" y="5552839"/>
            <a:ext cx="960669" cy="725800"/>
            <a:chOff x="5041047" y="3162183"/>
            <a:chExt cx="960669" cy="725800"/>
          </a:xfrm>
        </p:grpSpPr>
        <p:sp>
          <p:nvSpPr>
            <p:cNvPr id="257" name="Freeform 191">
              <a:extLst>
                <a:ext uri="{FF2B5EF4-FFF2-40B4-BE49-F238E27FC236}">
                  <a16:creationId xmlns:a16="http://schemas.microsoft.com/office/drawing/2014/main" id="{AB31F675-2C4C-94AB-6DF3-325BBDDD4022}"/>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58" name="Freeform 192">
              <a:extLst>
                <a:ext uri="{FF2B5EF4-FFF2-40B4-BE49-F238E27FC236}">
                  <a16:creationId xmlns:a16="http://schemas.microsoft.com/office/drawing/2014/main" id="{B7F3BAD5-8CDA-43E2-858F-30CFD2792FE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259" name="Freeform 193">
              <a:extLst>
                <a:ext uri="{FF2B5EF4-FFF2-40B4-BE49-F238E27FC236}">
                  <a16:creationId xmlns:a16="http://schemas.microsoft.com/office/drawing/2014/main" id="{BDC7779E-C33B-D709-B5BE-932931B6F407}"/>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260" name="Freeform 194">
              <a:extLst>
                <a:ext uri="{FF2B5EF4-FFF2-40B4-BE49-F238E27FC236}">
                  <a16:creationId xmlns:a16="http://schemas.microsoft.com/office/drawing/2014/main" id="{C756A6EF-4181-721C-6EF3-DCB55F8C9F08}"/>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61" name="Freeform 195">
              <a:extLst>
                <a:ext uri="{FF2B5EF4-FFF2-40B4-BE49-F238E27FC236}">
                  <a16:creationId xmlns:a16="http://schemas.microsoft.com/office/drawing/2014/main" id="{81C7BD90-8E52-4418-CEEA-CA815D4DC7B0}"/>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262" name="Freeform 196">
              <a:extLst>
                <a:ext uri="{FF2B5EF4-FFF2-40B4-BE49-F238E27FC236}">
                  <a16:creationId xmlns:a16="http://schemas.microsoft.com/office/drawing/2014/main" id="{9CF001EB-1BEF-71D9-CD8E-329C866E91E8}"/>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63" name="Freeform 197">
              <a:extLst>
                <a:ext uri="{FF2B5EF4-FFF2-40B4-BE49-F238E27FC236}">
                  <a16:creationId xmlns:a16="http://schemas.microsoft.com/office/drawing/2014/main" id="{D0FCC78D-AFF2-2FFA-089E-E63E9D5A9E63}"/>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264" name="Freeform 198">
              <a:extLst>
                <a:ext uri="{FF2B5EF4-FFF2-40B4-BE49-F238E27FC236}">
                  <a16:creationId xmlns:a16="http://schemas.microsoft.com/office/drawing/2014/main" id="{D64944D1-B98A-2F16-89B5-86D6EE41505B}"/>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265" name="Freeform 199">
              <a:extLst>
                <a:ext uri="{FF2B5EF4-FFF2-40B4-BE49-F238E27FC236}">
                  <a16:creationId xmlns:a16="http://schemas.microsoft.com/office/drawing/2014/main" id="{73118AFB-5F89-35EF-0472-DD63B5A53B29}"/>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266" name="Freeform 200">
              <a:extLst>
                <a:ext uri="{FF2B5EF4-FFF2-40B4-BE49-F238E27FC236}">
                  <a16:creationId xmlns:a16="http://schemas.microsoft.com/office/drawing/2014/main" id="{D961F51A-1741-D54B-08FD-9638FFB8EE8C}"/>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267" name="Freeform 201">
              <a:extLst>
                <a:ext uri="{FF2B5EF4-FFF2-40B4-BE49-F238E27FC236}">
                  <a16:creationId xmlns:a16="http://schemas.microsoft.com/office/drawing/2014/main" id="{CC7C6E5D-880B-06CC-67F1-503EE3B806A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68" name="Freeform 202">
              <a:extLst>
                <a:ext uri="{FF2B5EF4-FFF2-40B4-BE49-F238E27FC236}">
                  <a16:creationId xmlns:a16="http://schemas.microsoft.com/office/drawing/2014/main" id="{ACDE7E85-2518-382F-C8F1-B26EB6948E86}"/>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69" name="Freeform 203">
              <a:extLst>
                <a:ext uri="{FF2B5EF4-FFF2-40B4-BE49-F238E27FC236}">
                  <a16:creationId xmlns:a16="http://schemas.microsoft.com/office/drawing/2014/main" id="{95DB89C9-0995-DDCA-0F49-D23B3FC0E91C}"/>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EC7C69"/>
            </a:solidFill>
            <a:ln w="2286" cap="flat">
              <a:noFill/>
              <a:prstDash val="solid"/>
              <a:miter/>
            </a:ln>
          </p:spPr>
          <p:txBody>
            <a:bodyPr rtlCol="0" anchor="ctr"/>
            <a:lstStyle/>
            <a:p>
              <a:endParaRPr lang="en-US"/>
            </a:p>
          </p:txBody>
        </p:sp>
        <p:sp>
          <p:nvSpPr>
            <p:cNvPr id="270" name="Freeform 204">
              <a:extLst>
                <a:ext uri="{FF2B5EF4-FFF2-40B4-BE49-F238E27FC236}">
                  <a16:creationId xmlns:a16="http://schemas.microsoft.com/office/drawing/2014/main" id="{51D6D8C9-44D1-D3A3-EB83-B5AB1A5F34B4}"/>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271" name="Freeform 205">
              <a:extLst>
                <a:ext uri="{FF2B5EF4-FFF2-40B4-BE49-F238E27FC236}">
                  <a16:creationId xmlns:a16="http://schemas.microsoft.com/office/drawing/2014/main" id="{DD50EE3A-2711-E676-3855-2AEC7968583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272" name="Freeform 206">
              <a:extLst>
                <a:ext uri="{FF2B5EF4-FFF2-40B4-BE49-F238E27FC236}">
                  <a16:creationId xmlns:a16="http://schemas.microsoft.com/office/drawing/2014/main" id="{66463DEE-D9F6-A8B1-1C3E-D051907A9610}"/>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273" name="Freeform 207">
              <a:extLst>
                <a:ext uri="{FF2B5EF4-FFF2-40B4-BE49-F238E27FC236}">
                  <a16:creationId xmlns:a16="http://schemas.microsoft.com/office/drawing/2014/main" id="{1DC68965-6294-BFC9-C36B-CBE69127FC80}"/>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274" name="Freeform 208">
              <a:extLst>
                <a:ext uri="{FF2B5EF4-FFF2-40B4-BE49-F238E27FC236}">
                  <a16:creationId xmlns:a16="http://schemas.microsoft.com/office/drawing/2014/main" id="{5299F42C-91D5-053D-F22B-DC26EC37D4A1}"/>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275" name="Freeform 209">
              <a:extLst>
                <a:ext uri="{FF2B5EF4-FFF2-40B4-BE49-F238E27FC236}">
                  <a16:creationId xmlns:a16="http://schemas.microsoft.com/office/drawing/2014/main" id="{1788EFC0-F253-1E1D-6010-37468DF7D965}"/>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276" name="Freeform 210">
              <a:extLst>
                <a:ext uri="{FF2B5EF4-FFF2-40B4-BE49-F238E27FC236}">
                  <a16:creationId xmlns:a16="http://schemas.microsoft.com/office/drawing/2014/main" id="{5B87A43B-D61C-B8EC-62AE-ABB25369F15A}"/>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277" name="Freeform 211">
              <a:extLst>
                <a:ext uri="{FF2B5EF4-FFF2-40B4-BE49-F238E27FC236}">
                  <a16:creationId xmlns:a16="http://schemas.microsoft.com/office/drawing/2014/main" id="{C9C0D2B9-8E97-3C37-ECCF-4F5F1226804C}"/>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278" name="Freeform 212">
              <a:extLst>
                <a:ext uri="{FF2B5EF4-FFF2-40B4-BE49-F238E27FC236}">
                  <a16:creationId xmlns:a16="http://schemas.microsoft.com/office/drawing/2014/main" id="{60998322-186C-61AE-6703-4704941427A7}"/>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279" name="Freeform 213">
              <a:extLst>
                <a:ext uri="{FF2B5EF4-FFF2-40B4-BE49-F238E27FC236}">
                  <a16:creationId xmlns:a16="http://schemas.microsoft.com/office/drawing/2014/main" id="{3B1F6E76-8DFE-B452-7019-0420A5504D25}"/>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280" name="Freeform 214">
              <a:extLst>
                <a:ext uri="{FF2B5EF4-FFF2-40B4-BE49-F238E27FC236}">
                  <a16:creationId xmlns:a16="http://schemas.microsoft.com/office/drawing/2014/main" id="{901D52AF-E6F8-5CB3-1A03-D579AEC62DDA}"/>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281" name="Freeform 215">
              <a:extLst>
                <a:ext uri="{FF2B5EF4-FFF2-40B4-BE49-F238E27FC236}">
                  <a16:creationId xmlns:a16="http://schemas.microsoft.com/office/drawing/2014/main" id="{23E51674-45A7-0118-BCC3-6405D8040046}"/>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282" name="Freeform 216">
              <a:extLst>
                <a:ext uri="{FF2B5EF4-FFF2-40B4-BE49-F238E27FC236}">
                  <a16:creationId xmlns:a16="http://schemas.microsoft.com/office/drawing/2014/main" id="{0D32FCF9-0910-CD86-7EEE-C0A969FFF196}"/>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283" name="Freeform 217">
              <a:extLst>
                <a:ext uri="{FF2B5EF4-FFF2-40B4-BE49-F238E27FC236}">
                  <a16:creationId xmlns:a16="http://schemas.microsoft.com/office/drawing/2014/main" id="{50F1FBF5-E36C-8ED7-2C2B-337E77528E0F}"/>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284" name="Freeform 218">
              <a:extLst>
                <a:ext uri="{FF2B5EF4-FFF2-40B4-BE49-F238E27FC236}">
                  <a16:creationId xmlns:a16="http://schemas.microsoft.com/office/drawing/2014/main" id="{B474F87C-F902-B973-84C3-F28705B5C1B5}"/>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285" name="Freeform 219">
              <a:extLst>
                <a:ext uri="{FF2B5EF4-FFF2-40B4-BE49-F238E27FC236}">
                  <a16:creationId xmlns:a16="http://schemas.microsoft.com/office/drawing/2014/main" id="{649BC04D-309A-C36C-C9E8-837E524F993D}"/>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286" name="Freeform 220">
              <a:extLst>
                <a:ext uri="{FF2B5EF4-FFF2-40B4-BE49-F238E27FC236}">
                  <a16:creationId xmlns:a16="http://schemas.microsoft.com/office/drawing/2014/main" id="{EC0C3474-DB1A-F534-5678-03040CA2B2D1}"/>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568248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F0D-2B75-2D22-1841-44F410A3A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E96216-761A-9F6D-335F-519362A90B9F}"/>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Ključni kazalniki uspešnosti (KPI)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824359D-025A-D10E-CD79-E1853C4B942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2672CCB-19C1-9700-DBF1-36EA38238FA5}"/>
              </a:ext>
            </a:extLst>
          </p:cNvPr>
          <p:cNvGrpSpPr/>
          <p:nvPr/>
        </p:nvGrpSpPr>
        <p:grpSpPr>
          <a:xfrm>
            <a:off x="501750" y="1080704"/>
            <a:ext cx="10714615" cy="5672522"/>
            <a:chOff x="1953857" y="999560"/>
            <a:chExt cx="2711906" cy="600275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EA03379F-BE48-3120-7688-0F288594806E}"/>
                </a:ext>
              </a:extLst>
            </p:cNvPr>
            <p:cNvSpPr/>
            <p:nvPr/>
          </p:nvSpPr>
          <p:spPr>
            <a:xfrm>
              <a:off x="1953857" y="999560"/>
              <a:ext cx="2702016" cy="92112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Primer: </a:t>
              </a:r>
              <a:r>
                <a:rPr lang="en-IE" sz="2400" dirty="0">
                  <a:solidFill>
                    <a:schemeClr val="bg1"/>
                  </a:solidFill>
                </a:rPr>
                <a:t>Uporaba ključnih kazalnikov uspešnosti (KPI)</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C458EEB3-9B8A-CE4B-208B-7B3C86753414}"/>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Predpostavimo, da imate 10 sob in da ste v aprilu zapolnili 300 nočitev od možnih 300 nočitev (10 sob × 30 dni). To je </a:t>
              </a:r>
              <a:r>
                <a:rPr lang="en-IE" sz="2200" b="1" dirty="0">
                  <a:solidFill>
                    <a:srgbClr val="595959"/>
                  </a:solidFill>
                </a:rPr>
                <a:t>zasedenost približno 100 % </a:t>
              </a:r>
              <a:r>
                <a:rPr lang="en-IE" sz="2200" dirty="0">
                  <a:solidFill>
                    <a:srgbClr val="595959"/>
                  </a:solidFill>
                </a:rPr>
                <a:t>– fantastično! </a:t>
              </a:r>
            </a:p>
            <a:p>
              <a:pPr marL="342900" lvl="0" indent="-342900">
                <a:buFont typeface="Wingdings" panose="05000000000000000000" pitchFamily="2" charset="2"/>
                <a:buChar char="Ø"/>
              </a:pPr>
              <a:r>
                <a:rPr lang="en-IE" sz="2200" dirty="0">
                  <a:solidFill>
                    <a:srgbClr val="595959"/>
                  </a:solidFill>
                </a:rPr>
                <a:t>Če je vaš skupni prihodek od sob v aprilu znašal 24.000 €, potem je vaša </a:t>
              </a:r>
              <a:r>
                <a:rPr lang="en-IE" sz="2200" b="1" dirty="0">
                  <a:solidFill>
                    <a:srgbClr val="595959"/>
                  </a:solidFill>
                </a:rPr>
                <a:t>povprečna dnevna cena (ADR)</a:t>
              </a:r>
              <a:r>
                <a:rPr lang="en-IE" sz="2200" dirty="0">
                  <a:solidFill>
                    <a:srgbClr val="595959"/>
                  </a:solidFill>
                </a:rPr>
                <a:t> 80 € (24.000 € ÷ 300 nočitev) in vaš </a:t>
              </a:r>
              <a:r>
                <a:rPr lang="en-IE" sz="2200" b="1" dirty="0">
                  <a:solidFill>
                    <a:srgbClr val="595959"/>
                  </a:solidFill>
                </a:rPr>
                <a:t>RevPAR </a:t>
              </a:r>
              <a:r>
                <a:rPr lang="en-IE" sz="2200" dirty="0">
                  <a:solidFill>
                    <a:srgbClr val="595959"/>
                  </a:solidFill>
                </a:rPr>
                <a:t>prav tako 80 € (ker RevPAR = zasedenost × ADR; pri 100 % zasedenosti je enak ADR). </a:t>
              </a:r>
            </a:p>
            <a:p>
              <a:pPr marL="342900" lvl="0" indent="-342900">
                <a:buFont typeface="Wingdings" panose="05000000000000000000" pitchFamily="2" charset="2"/>
                <a:buChar char="Ø"/>
              </a:pPr>
              <a:r>
                <a:rPr lang="en-IE" sz="2200" dirty="0">
                  <a:solidFill>
                    <a:srgbClr val="595959"/>
                  </a:solidFill>
                </a:rPr>
                <a:t>Če </a:t>
              </a:r>
              <a:r>
                <a:rPr lang="en-IE" sz="2200" b="1" dirty="0">
                  <a:solidFill>
                    <a:srgbClr val="595959"/>
                  </a:solidFill>
                </a:rPr>
                <a:t>se</a:t>
              </a:r>
              <a:r>
                <a:rPr lang="en-IE" sz="2200" dirty="0">
                  <a:solidFill>
                    <a:srgbClr val="595959"/>
                  </a:solidFill>
                </a:rPr>
                <a:t> v </a:t>
              </a:r>
              <a:r>
                <a:rPr lang="en-IE" sz="2200" b="1" dirty="0">
                  <a:solidFill>
                    <a:srgbClr val="595959"/>
                  </a:solidFill>
                </a:rPr>
                <a:t>maju zasedenost zniža na 50 % </a:t>
              </a:r>
              <a:r>
                <a:rPr lang="en-IE" sz="2200" dirty="0">
                  <a:solidFill>
                    <a:srgbClr val="595959"/>
                  </a:solidFill>
                </a:rPr>
                <a:t>(150 sobnih nočitev) in ohranite enake cene, bo vaša ADR morda še vedno 80 €, vendar se bo RevPAR znižal na 40 € (ker je bila v povprečju zasedena le polovica sob). </a:t>
              </a:r>
            </a:p>
            <a:p>
              <a:pPr marL="342900" lvl="0" indent="-342900">
                <a:buFont typeface="Wingdings" panose="05000000000000000000" pitchFamily="2" charset="2"/>
                <a:buChar char="Ø"/>
              </a:pPr>
              <a:r>
                <a:rPr lang="en-IE" sz="2200" dirty="0">
                  <a:solidFill>
                    <a:srgbClr val="595959"/>
                  </a:solidFill>
                </a:rPr>
                <a:t>Če </a:t>
              </a:r>
              <a:r>
                <a:rPr lang="en-IE" sz="2200" b="1" dirty="0">
                  <a:solidFill>
                    <a:srgbClr val="595959"/>
                  </a:solidFill>
                </a:rPr>
                <a:t>mesečno spremljate te KPI-je</a:t>
              </a:r>
              <a:r>
                <a:rPr lang="en-IE" sz="2200" dirty="0">
                  <a:solidFill>
                    <a:srgbClr val="595959"/>
                  </a:solidFill>
                </a:rPr>
                <a:t>, boste morda opazili, da je vaša zasedenost med tednom nizka, kar vam pove, da morate tržiti bivanja med tednom ali prilagoditi cene. </a:t>
              </a:r>
            </a:p>
            <a:p>
              <a:pPr marL="342900" lvl="0" indent="-342900">
                <a:buFont typeface="Wingdings" panose="05000000000000000000" pitchFamily="2" charset="2"/>
                <a:buChar char="Ø"/>
              </a:pPr>
              <a:r>
                <a:rPr lang="en-IE" sz="2200" dirty="0">
                  <a:solidFill>
                    <a:srgbClr val="595959"/>
                  </a:solidFill>
                </a:rPr>
                <a:t>Ali pa </a:t>
              </a:r>
              <a:r>
                <a:rPr lang="en-IE" sz="2200" b="1" dirty="0">
                  <a:solidFill>
                    <a:srgbClr val="595959"/>
                  </a:solidFill>
                </a:rPr>
                <a:t>je </a:t>
              </a:r>
              <a:r>
                <a:rPr lang="en-IE" sz="2200" dirty="0">
                  <a:solidFill>
                    <a:srgbClr val="595959"/>
                  </a:solidFill>
                </a:rPr>
                <a:t>vaša </a:t>
              </a:r>
              <a:r>
                <a:rPr lang="en-IE" sz="2200" b="1" dirty="0">
                  <a:solidFill>
                    <a:srgbClr val="595959"/>
                  </a:solidFill>
                </a:rPr>
                <a:t>ADR nižja od podobnih </a:t>
              </a:r>
              <a:r>
                <a:rPr lang="en-IE" sz="2200" dirty="0">
                  <a:solidFill>
                    <a:srgbClr val="595959"/>
                  </a:solidFill>
                </a:rPr>
                <a:t>kmetijskih gostišč v vaši okolici, kar kaže, da bi lahko zaračunavali več. </a:t>
              </a:r>
            </a:p>
            <a:p>
              <a:pPr marL="342900" lvl="0" indent="-342900">
                <a:buFont typeface="Wingdings" panose="05000000000000000000" pitchFamily="2" charset="2"/>
                <a:buChar char="Ø"/>
              </a:pPr>
              <a:r>
                <a:rPr lang="en-IE" sz="2200" dirty="0">
                  <a:solidFill>
                    <a:srgbClr val="595959"/>
                  </a:solidFill>
                </a:rPr>
                <a:t>Skratka, </a:t>
              </a:r>
              <a:r>
                <a:rPr lang="en-IE" sz="2200" b="1" dirty="0">
                  <a:solidFill>
                    <a:srgbClr val="595959"/>
                  </a:solidFill>
                </a:rPr>
                <a:t>KPI delujejo kot »zdravstveni pregled« </a:t>
              </a:r>
              <a:r>
                <a:rPr lang="en-IE" sz="2200" dirty="0">
                  <a:solidFill>
                    <a:srgbClr val="595959"/>
                  </a:solidFill>
                </a:rPr>
                <a:t>za uspešnost vašega podjetja, ki presega zgolj osnovne številke dobička.</a:t>
              </a:r>
            </a:p>
          </p:txBody>
        </p:sp>
      </p:grpSp>
    </p:spTree>
    <p:extLst>
      <p:ext uri="{BB962C8B-B14F-4D97-AF65-F5344CB8AC3E}">
        <p14:creationId xmlns:p14="http://schemas.microsoft.com/office/powerpoint/2010/main" val="11865217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B379FA9-D0EB-6D33-27C2-65B25BF8DE40}"/>
              </a:ext>
            </a:extLst>
          </p:cNvPr>
          <p:cNvPicPr>
            <a:picLocks noGrp="1" noChangeAspect="1"/>
          </p:cNvPicPr>
          <p:nvPr>
            <p:ph type="pic" sz="quarter" idx="10"/>
          </p:nvPr>
        </p:nvPicPr>
        <p:blipFill>
          <a:blip r:embed="rId2"/>
          <a:srcRect t="7356" b="7356"/>
          <a:stretch>
            <a:fillRect/>
          </a:stretch>
        </p:blipFill>
        <p:spPr/>
      </p:pic>
      <p:sp>
        <p:nvSpPr>
          <p:cNvPr id="12" name="Text Placeholder 11">
            <a:extLst>
              <a:ext uri="{FF2B5EF4-FFF2-40B4-BE49-F238E27FC236}">
                <a16:creationId xmlns:a16="http://schemas.microsoft.com/office/drawing/2014/main" id="{B3385FA3-5AD2-1F2F-F8B6-691F30BD95F6}"/>
              </a:ext>
            </a:extLst>
          </p:cNvPr>
          <p:cNvSpPr>
            <a:spLocks noGrp="1"/>
          </p:cNvSpPr>
          <p:nvPr>
            <p:ph type="body" sz="quarter" idx="66"/>
          </p:nvPr>
        </p:nvSpPr>
        <p:spPr/>
        <p:txBody>
          <a:bodyPr/>
          <a:lstStyle/>
          <a:p>
            <a:endParaRPr lang="en-IE"/>
          </a:p>
        </p:txBody>
      </p:sp>
      <p:sp>
        <p:nvSpPr>
          <p:cNvPr id="8" name="Text Placeholder 7">
            <a:extLst>
              <a:ext uri="{FF2B5EF4-FFF2-40B4-BE49-F238E27FC236}">
                <a16:creationId xmlns:a16="http://schemas.microsoft.com/office/drawing/2014/main" id="{4E37FB89-27AE-0174-CAA5-8F06D539204F}"/>
              </a:ext>
            </a:extLst>
          </p:cNvPr>
          <p:cNvSpPr>
            <a:spLocks noGrp="1"/>
          </p:cNvSpPr>
          <p:nvPr>
            <p:ph type="body" sz="quarter" idx="16"/>
          </p:nvPr>
        </p:nvSpPr>
        <p:spPr>
          <a:xfrm>
            <a:off x="4295553" y="176775"/>
            <a:ext cx="8061579" cy="793885"/>
          </a:xfrm>
        </p:spPr>
        <p:txBody>
          <a:bodyPr/>
          <a:lstStyle/>
          <a:p>
            <a:r>
              <a:rPr lang="en-IE" dirty="0"/>
              <a:t>Spremljanje in upravljanje denarnega toka</a:t>
            </a:r>
          </a:p>
        </p:txBody>
      </p:sp>
      <p:sp>
        <p:nvSpPr>
          <p:cNvPr id="10" name="Text Placeholder 9">
            <a:extLst>
              <a:ext uri="{FF2B5EF4-FFF2-40B4-BE49-F238E27FC236}">
                <a16:creationId xmlns:a16="http://schemas.microsoft.com/office/drawing/2014/main" id="{5C3A9B4A-E724-C828-A65E-D2A5DCEB2494}"/>
              </a:ext>
            </a:extLst>
          </p:cNvPr>
          <p:cNvSpPr>
            <a:spLocks noGrp="1"/>
          </p:cNvSpPr>
          <p:nvPr>
            <p:ph type="body" sz="quarter" idx="21"/>
          </p:nvPr>
        </p:nvSpPr>
        <p:spPr>
          <a:xfrm>
            <a:off x="4295553" y="1078855"/>
            <a:ext cx="7221426" cy="4530541"/>
          </a:xfrm>
        </p:spPr>
        <p:txBody>
          <a:bodyPr lIns="91440" tIns="45720" rIns="91440" bIns="45720" anchor="t"/>
          <a:lstStyle/>
          <a:p>
            <a:pPr>
              <a:spcAft>
                <a:spcPts val="600"/>
              </a:spcAft>
            </a:pPr>
            <a:r>
              <a:rPr lang="en-US" sz="2000" dirty="0"/>
              <a:t>Po obravnavi sezonskega načrtovanja in proračuna se zdaj poglobimo v </a:t>
            </a:r>
            <a:r>
              <a:rPr lang="en-US" sz="2000" b="1" dirty="0"/>
              <a:t>denarni tok</a:t>
            </a:r>
            <a:r>
              <a:rPr lang="en-US" sz="2000" dirty="0"/>
              <a:t>, ki se nanaša na </a:t>
            </a:r>
            <a:r>
              <a:rPr lang="en-US" sz="2000" i="1" dirty="0"/>
              <a:t>gibanje </a:t>
            </a:r>
            <a:r>
              <a:rPr lang="en-US" sz="2000" dirty="0"/>
              <a:t>denarja v vašem podjetju in iz njega v določenem časovnem obdobju. </a:t>
            </a:r>
            <a:endParaRPr lang="en-US" sz="2000" dirty="0">
              <a:ea typeface="Calibri"/>
              <a:cs typeface="Calibri"/>
            </a:endParaRPr>
          </a:p>
          <a:p>
            <a:pPr>
              <a:spcAft>
                <a:spcPts val="600"/>
              </a:spcAft>
            </a:pPr>
            <a:r>
              <a:rPr lang="en-US" sz="2000" dirty="0"/>
              <a:t>Tudi dobičkonosno podjetje lahko propade, če mu zmanjka denarja za plačilo takojšnjih računov, zato je ta del ključnega pomena. </a:t>
            </a:r>
            <a:endParaRPr lang="en-US" sz="2000" dirty="0">
              <a:ea typeface="Calibri"/>
              <a:cs typeface="Calibri"/>
            </a:endParaRPr>
          </a:p>
          <a:p>
            <a:pPr>
              <a:spcAft>
                <a:spcPts val="600"/>
              </a:spcAft>
            </a:pPr>
            <a:r>
              <a:rPr lang="en-US" sz="2000" dirty="0"/>
              <a:t>Spoznajte razliko med </a:t>
            </a:r>
            <a:r>
              <a:rPr lang="en-US" sz="2000" b="1" dirty="0"/>
              <a:t>dobičkom </a:t>
            </a:r>
            <a:r>
              <a:rPr lang="en-US" sz="2000" dirty="0"/>
              <a:t>(kar zaslužite na papirju po odbitku stroškov) in </a:t>
            </a:r>
            <a:r>
              <a:rPr lang="en-US" sz="2000" b="1" dirty="0"/>
              <a:t>denarnim tokom </a:t>
            </a:r>
            <a:r>
              <a:rPr lang="en-US" sz="2000" dirty="0"/>
              <a:t>(dejanskim denarjem, ki je na voljo v danem trenutku). </a:t>
            </a:r>
            <a:endParaRPr lang="en-US" sz="2000" dirty="0">
              <a:ea typeface="Calibri"/>
              <a:cs typeface="Calibri"/>
            </a:endParaRPr>
          </a:p>
          <a:p>
            <a:pPr>
              <a:spcAft>
                <a:spcPts val="600"/>
              </a:spcAft>
            </a:pPr>
            <a:r>
              <a:rPr lang="en-US" sz="2000" dirty="0"/>
              <a:t>Pokazali vam bomo, kako ustvariti </a:t>
            </a:r>
            <a:r>
              <a:rPr lang="en-US" sz="2000" b="1" dirty="0"/>
              <a:t>napoved denarnega toka</a:t>
            </a:r>
            <a:r>
              <a:rPr lang="en-US" sz="2000" dirty="0"/>
              <a:t>, v kateri boste mesečno prikazali pričakovane denarne prilive (npr. plačila gostov, pologi) in odlive (najemnine, plače, komunalne storitve, plačila posojil itd. </a:t>
            </a:r>
            <a:endParaRPr lang="en-US" sz="2000" dirty="0">
              <a:ea typeface="Calibri"/>
              <a:cs typeface="Calibri"/>
            </a:endParaRPr>
          </a:p>
          <a:p>
            <a:pPr>
              <a:spcAft>
                <a:spcPts val="600"/>
              </a:spcAft>
            </a:pPr>
            <a:r>
              <a:rPr lang="en-US" sz="2000" dirty="0"/>
              <a:t>To temelji na proračunu, vendar dodaja element časovnega okvira, ki na primer poudarja, da </a:t>
            </a:r>
            <a:r>
              <a:rPr lang="en-US" sz="2000" b="1" dirty="0"/>
              <a:t>lahko poletni meseci ustvarijo presežek denarja</a:t>
            </a:r>
            <a:r>
              <a:rPr lang="en-US" sz="2000" dirty="0"/>
              <a:t>,</a:t>
            </a:r>
            <a:r>
              <a:rPr lang="en-US" sz="2000" b="1" dirty="0"/>
              <a:t> medtem ko zimski meseci prinašajo denarni primanjkljaj</a:t>
            </a:r>
            <a:r>
              <a:rPr lang="en-US" sz="2000" dirty="0"/>
              <a:t>. Upravljanje denarnega toka vključuje:</a:t>
            </a:r>
            <a:endParaRPr lang="en-IE" sz="2000">
              <a:ea typeface="Calibri"/>
              <a:cs typeface="Calibri"/>
            </a:endParaRPr>
          </a:p>
        </p:txBody>
      </p:sp>
      <p:sp>
        <p:nvSpPr>
          <p:cNvPr id="9" name="Text Placeholder 8">
            <a:extLst>
              <a:ext uri="{FF2B5EF4-FFF2-40B4-BE49-F238E27FC236}">
                <a16:creationId xmlns:a16="http://schemas.microsoft.com/office/drawing/2014/main" id="{EE3532D6-83C4-5349-2263-2BCE2B6E5792}"/>
              </a:ext>
            </a:extLst>
          </p:cNvPr>
          <p:cNvSpPr>
            <a:spLocks noGrp="1"/>
          </p:cNvSpPr>
          <p:nvPr>
            <p:ph type="body" sz="quarter" idx="19"/>
          </p:nvPr>
        </p:nvSpPr>
        <p:spPr>
          <a:xfrm>
            <a:off x="691820" y="2046799"/>
            <a:ext cx="2597067" cy="385564"/>
          </a:xfrm>
        </p:spPr>
        <p:txBody>
          <a:bodyPr/>
          <a:lstStyle/>
          <a:p>
            <a:r>
              <a:rPr lang="en-IE" dirty="0"/>
              <a:t>Upravljanje denarnega toka</a:t>
            </a:r>
          </a:p>
        </p:txBody>
      </p:sp>
      <p:cxnSp>
        <p:nvCxnSpPr>
          <p:cNvPr id="13" name="Straight Connector 12">
            <a:extLst>
              <a:ext uri="{FF2B5EF4-FFF2-40B4-BE49-F238E27FC236}">
                <a16:creationId xmlns:a16="http://schemas.microsoft.com/office/drawing/2014/main" id="{E2548143-BACA-C086-43E8-9003424A76F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544C213-ACDF-1CB3-0C02-65163F4C3785}"/>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Uvod</a:t>
            </a:r>
          </a:p>
        </p:txBody>
      </p:sp>
    </p:spTree>
    <p:extLst>
      <p:ext uri="{BB962C8B-B14F-4D97-AF65-F5344CB8AC3E}">
        <p14:creationId xmlns:p14="http://schemas.microsoft.com/office/powerpoint/2010/main" val="2889319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EEC21C-81BB-38D8-4552-4E8910CFD619}"/>
              </a:ext>
            </a:extLst>
          </p:cNvPr>
          <p:cNvSpPr>
            <a:spLocks noGrp="1"/>
          </p:cNvSpPr>
          <p:nvPr>
            <p:ph type="body" sz="quarter" idx="18"/>
          </p:nvPr>
        </p:nvSpPr>
        <p:spPr>
          <a:xfrm>
            <a:off x="788656" y="907752"/>
            <a:ext cx="11031869" cy="3499183"/>
          </a:xfrm>
        </p:spPr>
        <p:txBody>
          <a:bodyPr lIns="91440" tIns="45720" rIns="91440" bIns="45720" anchor="t"/>
          <a:lstStyle/>
          <a:p>
            <a:pPr>
              <a:spcAft>
                <a:spcPts val="1200"/>
              </a:spcAft>
            </a:pPr>
            <a:r>
              <a:rPr lang="en-US" sz="2000" dirty="0"/>
              <a:t>Denarni tok je življenjska sila vsakega podjetja, zlasti v gostinskem in turističnem sektorju, kjer so prihodki lahko sezonski.</a:t>
            </a:r>
            <a:endParaRPr lang="en-US" sz="2000" dirty="0">
              <a:ea typeface="Calibri"/>
              <a:cs typeface="Calibri"/>
            </a:endParaRPr>
          </a:p>
          <a:p>
            <a:pPr>
              <a:spcAft>
                <a:spcPts val="1200"/>
              </a:spcAft>
            </a:pPr>
            <a:r>
              <a:rPr lang="en-US" sz="2000" b="1" dirty="0"/>
              <a:t>Upravljanje denarnega toka </a:t>
            </a:r>
            <a:r>
              <a:rPr lang="en-US" sz="2000" dirty="0"/>
              <a:t>pomeni aktivno spremljanje in nadzorovanje denarja, ki prihaja in odhaja, tako da imate vedno na voljo dovolj sredstev za izpolnjevanje svojih obveznosti. Zakaj je to tako pomembno:</a:t>
            </a:r>
            <a:endParaRPr lang="en-US" sz="2000" dirty="0">
              <a:ea typeface="Calibri"/>
              <a:cs typeface="Calibri"/>
            </a:endParaRPr>
          </a:p>
          <a:p>
            <a:endParaRPr lang="en-IE" dirty="0"/>
          </a:p>
        </p:txBody>
      </p:sp>
      <p:sp>
        <p:nvSpPr>
          <p:cNvPr id="7" name="Text Placeholder 6">
            <a:extLst>
              <a:ext uri="{FF2B5EF4-FFF2-40B4-BE49-F238E27FC236}">
                <a16:creationId xmlns:a16="http://schemas.microsoft.com/office/drawing/2014/main" id="{957DA9A7-890B-2DD9-4A9F-3198842499CC}"/>
              </a:ext>
            </a:extLst>
          </p:cNvPr>
          <p:cNvSpPr>
            <a:spLocks noGrp="1"/>
          </p:cNvSpPr>
          <p:nvPr>
            <p:ph type="body" sz="quarter" idx="16"/>
          </p:nvPr>
        </p:nvSpPr>
        <p:spPr>
          <a:xfrm>
            <a:off x="780423" y="205953"/>
            <a:ext cx="10614687" cy="803654"/>
          </a:xfrm>
        </p:spPr>
        <p:txBody>
          <a:bodyPr/>
          <a:lstStyle/>
          <a:p>
            <a:r>
              <a:rPr lang="en-US" dirty="0"/>
              <a:t>Pomen upravljanja denarnega toka</a:t>
            </a:r>
            <a:endParaRPr lang="en-IE" dirty="0"/>
          </a:p>
          <a:p>
            <a:endParaRPr lang="en-IE" dirty="0"/>
          </a:p>
        </p:txBody>
      </p:sp>
      <p:pic>
        <p:nvPicPr>
          <p:cNvPr id="16" name="Graphic 15" descr="Gears outline">
            <a:extLst>
              <a:ext uri="{FF2B5EF4-FFF2-40B4-BE49-F238E27FC236}">
                <a16:creationId xmlns:a16="http://schemas.microsoft.com/office/drawing/2014/main" id="{372AAE65-42D4-E538-14F4-DEBAB04BB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FF23E26C-73EA-B92C-5E1C-8081CEF49679}"/>
              </a:ext>
            </a:extLst>
          </p:cNvPr>
          <p:cNvGrpSpPr/>
          <p:nvPr/>
        </p:nvGrpSpPr>
        <p:grpSpPr>
          <a:xfrm>
            <a:off x="561975" y="2977658"/>
            <a:ext cx="11258550" cy="3674389"/>
            <a:chOff x="1971016" y="1025720"/>
            <a:chExt cx="5363234" cy="4880041"/>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315DE76F-71D0-833E-F59D-86B957757FD8}"/>
                </a:ext>
              </a:extLst>
            </p:cNvPr>
            <p:cNvSpPr/>
            <p:nvPr/>
          </p:nvSpPr>
          <p:spPr>
            <a:xfrm>
              <a:off x="1971016" y="1033810"/>
              <a:ext cx="2540025" cy="797825"/>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Pripravite se na presenečenja</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8BF26E48-D7D0-4E60-5779-E6AEEB84CDD4}"/>
                </a:ext>
              </a:extLst>
            </p:cNvPr>
            <p:cNvSpPr/>
            <p:nvPr/>
          </p:nvSpPr>
          <p:spPr>
            <a:xfrm>
              <a:off x="1971016" y="1966262"/>
              <a:ext cx="2540025" cy="393949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Dober upravljanje denarnega toka pomaga </a:t>
              </a:r>
              <a:r>
                <a:rPr lang="en-US" sz="2200" b="1" dirty="0">
                  <a:solidFill>
                    <a:srgbClr val="595959"/>
                  </a:solidFill>
                </a:rPr>
                <a:t>ublažiti nepričakovane izdatke </a:t>
              </a:r>
              <a:r>
                <a:rPr lang="en-US" sz="2200" dirty="0">
                  <a:solidFill>
                    <a:srgbClr val="595959"/>
                  </a:solidFill>
                </a:rPr>
                <a:t>ali upade.</a:t>
              </a:r>
            </a:p>
            <a:p>
              <a:pPr marL="342900" lvl="1" indent="-342900" defTabSz="1066800">
                <a:lnSpc>
                  <a:spcPct val="90000"/>
                </a:lnSpc>
                <a:spcBef>
                  <a:spcPct val="0"/>
                </a:spcBef>
                <a:spcAft>
                  <a:spcPct val="15000"/>
                </a:spcAft>
                <a:buFont typeface="Wingdings" panose="05000000000000000000" pitchFamily="2" charset="2"/>
                <a:buChar char="ü"/>
              </a:pPr>
              <a:r>
                <a:rPr lang="en-US" sz="2200" b="1" dirty="0">
                  <a:solidFill>
                    <a:srgbClr val="595959"/>
                  </a:solidFill>
                </a:rPr>
                <a:t>Opomba: </a:t>
              </a:r>
              <a:r>
                <a:rPr lang="en-US" sz="2200" dirty="0">
                  <a:solidFill>
                    <a:srgbClr val="595959"/>
                  </a:solidFill>
                </a:rPr>
                <a:t>Denarni tok ni isto kot dobiček, podjetje lahko na papirju ustvarja dobiček, vendar se znajde v težavah, če je denar vezan ali če je časovni razpored plačil neprimeren.</a:t>
              </a:r>
            </a:p>
          </p:txBody>
        </p:sp>
        <p:sp>
          <p:nvSpPr>
            <p:cNvPr id="20" name="Freeform: Shape 19">
              <a:extLst>
                <a:ext uri="{FF2B5EF4-FFF2-40B4-BE49-F238E27FC236}">
                  <a16:creationId xmlns:a16="http://schemas.microsoft.com/office/drawing/2014/main" id="{DE560277-136A-7CD4-A793-B38C6F9A86C9}"/>
                </a:ext>
              </a:extLst>
            </p:cNvPr>
            <p:cNvSpPr/>
            <p:nvPr/>
          </p:nvSpPr>
          <p:spPr>
            <a:xfrm>
              <a:off x="4603337" y="1025720"/>
              <a:ext cx="2730913" cy="823770"/>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1" name="Freeform: Shape 20">
              <a:extLst>
                <a:ext uri="{FF2B5EF4-FFF2-40B4-BE49-F238E27FC236}">
                  <a16:creationId xmlns:a16="http://schemas.microsoft.com/office/drawing/2014/main" id="{FB9E5797-9A55-4452-0000-0AD240E98643}"/>
                </a:ext>
              </a:extLst>
            </p:cNvPr>
            <p:cNvSpPr/>
            <p:nvPr/>
          </p:nvSpPr>
          <p:spPr>
            <a:xfrm>
              <a:off x="4603337" y="1979237"/>
              <a:ext cx="2730913" cy="392652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V kontekstu turističnih nastanitev lahko to pomeni karkoli, od nenadnega popravila (npr. poškodovana cev v vaši gostišču, ki jo je treba nujno popraviti) do gospodarskega upada ali omejitev potovanj, ki zmanjšajo število rezervacij. Z denarno rezervo lahko obvladujete ta presenečenja, ne da bi ogrozili svoje poslovanje. Brez nje se lahko tudi dobičkonosno podjetje sooči s krizo. </a:t>
              </a:r>
            </a:p>
          </p:txBody>
        </p:sp>
      </p:grpSp>
      <p:pic>
        <p:nvPicPr>
          <p:cNvPr id="22" name="Graphic 21" descr="Surprised face with solid fill with solid fill">
            <a:extLst>
              <a:ext uri="{FF2B5EF4-FFF2-40B4-BE49-F238E27FC236}">
                <a16:creationId xmlns:a16="http://schemas.microsoft.com/office/drawing/2014/main" id="{DF0E57A8-3836-3D93-07AE-194003A33B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8885" y="2977481"/>
            <a:ext cx="581528" cy="610836"/>
          </a:xfrm>
          <a:prstGeom prst="rect">
            <a:avLst/>
          </a:prstGeom>
        </p:spPr>
      </p:pic>
    </p:spTree>
    <p:extLst>
      <p:ext uri="{BB962C8B-B14F-4D97-AF65-F5344CB8AC3E}">
        <p14:creationId xmlns:p14="http://schemas.microsoft.com/office/powerpoint/2010/main" val="2022199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2F09-314F-A8B4-C719-81C811BEDD4C}"/>
            </a:ext>
          </a:extLst>
        </p:cNvPr>
        <p:cNvGrpSpPr/>
        <p:nvPr/>
      </p:nvGrpSpPr>
      <p:grpSpPr>
        <a:xfrm>
          <a:off x="0" y="0"/>
          <a:ext cx="0" cy="0"/>
          <a:chOff x="0" y="0"/>
          <a:chExt cx="0" cy="0"/>
        </a:xfrm>
      </p:grpSpPr>
      <p:pic>
        <p:nvPicPr>
          <p:cNvPr id="5" name="Graphic 4" descr="Surprised face with solid fill with solid fill">
            <a:extLst>
              <a:ext uri="{FF2B5EF4-FFF2-40B4-BE49-F238E27FC236}">
                <a16:creationId xmlns:a16="http://schemas.microsoft.com/office/drawing/2014/main" id="{41780BCE-1794-97C6-7B87-5CD911E1A2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898" y="368646"/>
            <a:ext cx="806220" cy="806220"/>
          </a:xfrm>
          <a:prstGeom prst="rect">
            <a:avLst/>
          </a:prstGeom>
        </p:spPr>
      </p:pic>
      <p:grpSp>
        <p:nvGrpSpPr>
          <p:cNvPr id="15" name="Group 14">
            <a:extLst>
              <a:ext uri="{FF2B5EF4-FFF2-40B4-BE49-F238E27FC236}">
                <a16:creationId xmlns:a16="http://schemas.microsoft.com/office/drawing/2014/main" id="{7373A01F-9245-5193-EA6D-1E50A23A4D53}"/>
              </a:ext>
            </a:extLst>
          </p:cNvPr>
          <p:cNvGrpSpPr/>
          <p:nvPr/>
        </p:nvGrpSpPr>
        <p:grpSpPr>
          <a:xfrm>
            <a:off x="603085" y="3705147"/>
            <a:ext cx="10985830" cy="2843334"/>
            <a:chOff x="1971016" y="947872"/>
            <a:chExt cx="5363234" cy="4957889"/>
          </a:xfrm>
          <a:effectLst>
            <a:outerShdw blurRad="63500" sx="102000" sy="102000" algn="ctr" rotWithShape="0">
              <a:prstClr val="black">
                <a:alpha val="40000"/>
              </a:prstClr>
            </a:outerShdw>
          </a:effectLst>
        </p:grpSpPr>
        <p:sp>
          <p:nvSpPr>
            <p:cNvPr id="16" name="Freeform: Shape 15">
              <a:extLst>
                <a:ext uri="{FF2B5EF4-FFF2-40B4-BE49-F238E27FC236}">
                  <a16:creationId xmlns:a16="http://schemas.microsoft.com/office/drawing/2014/main" id="{E781494C-DBF8-4532-C0B2-BA18168DEB51}"/>
                </a:ext>
              </a:extLst>
            </p:cNvPr>
            <p:cNvSpPr/>
            <p:nvPr/>
          </p:nvSpPr>
          <p:spPr>
            <a:xfrm>
              <a:off x="1971016" y="955963"/>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Vlagajte v rast</a:t>
              </a:r>
              <a:endParaRPr lang="en-GB" sz="2400" b="1" kern="1200" dirty="0">
                <a:solidFill>
                  <a:schemeClr val="bg1"/>
                </a:solidFill>
              </a:endParaRPr>
            </a:p>
          </p:txBody>
        </p:sp>
        <p:sp>
          <p:nvSpPr>
            <p:cNvPr id="17" name="Freeform: Shape 16">
              <a:extLst>
                <a:ext uri="{FF2B5EF4-FFF2-40B4-BE49-F238E27FC236}">
                  <a16:creationId xmlns:a16="http://schemas.microsoft.com/office/drawing/2014/main" id="{E6820F3D-15A9-5A2B-B80D-C4C99D9EF667}"/>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Če dobro upravljate denarni tok, ustvarite presežek denarja, ki ga lahko ponovno vložite v podjetje. Če ne upravljate denarja, lahko zamudite priložnosti za rast, ker se vedno borite za kritje stroškov.</a:t>
              </a:r>
              <a:endParaRPr lang="en-GB" sz="2200" kern="1200" dirty="0">
                <a:solidFill>
                  <a:srgbClr val="595959"/>
                </a:solidFill>
              </a:endParaRPr>
            </a:p>
          </p:txBody>
        </p:sp>
        <p:sp>
          <p:nvSpPr>
            <p:cNvPr id="18" name="Freeform: Shape 17">
              <a:extLst>
                <a:ext uri="{FF2B5EF4-FFF2-40B4-BE49-F238E27FC236}">
                  <a16:creationId xmlns:a16="http://schemas.microsoft.com/office/drawing/2014/main" id="{6D15BEE7-3089-0DDF-3EF1-48EAA1C1DFD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19" name="Freeform: Shape 18">
              <a:extLst>
                <a:ext uri="{FF2B5EF4-FFF2-40B4-BE49-F238E27FC236}">
                  <a16:creationId xmlns:a16="http://schemas.microsoft.com/office/drawing/2014/main" id="{072E1D5E-B1FB-C42E-209C-D4CA5D07446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Na primer, dosleden pozitiven denarni tok vam lahko omogoči, da dodate novo ekološko kočo ali nadgradite objekte (na primer z namestitvijo sončnih kolektorjev za zmanjšanje dolgoročnih stroškov). </a:t>
              </a:r>
            </a:p>
          </p:txBody>
        </p:sp>
      </p:grpSp>
      <p:grpSp>
        <p:nvGrpSpPr>
          <p:cNvPr id="23" name="Group 22">
            <a:extLst>
              <a:ext uri="{FF2B5EF4-FFF2-40B4-BE49-F238E27FC236}">
                <a16:creationId xmlns:a16="http://schemas.microsoft.com/office/drawing/2014/main" id="{FE3A2648-C784-3EA0-8610-1A5C08D347DB}"/>
              </a:ext>
            </a:extLst>
          </p:cNvPr>
          <p:cNvGrpSpPr/>
          <p:nvPr/>
        </p:nvGrpSpPr>
        <p:grpSpPr>
          <a:xfrm>
            <a:off x="603085" y="368646"/>
            <a:ext cx="10985830" cy="3191081"/>
            <a:chOff x="2034540" y="947872"/>
            <a:chExt cx="5299710" cy="4942758"/>
          </a:xfrm>
          <a:effectLst>
            <a:outerShdw blurRad="63500" sx="102000" sy="102000" algn="ctr" rotWithShape="0">
              <a:prstClr val="black">
                <a:alpha val="40000"/>
              </a:prstClr>
            </a:outerShdw>
          </a:effectLst>
        </p:grpSpPr>
        <p:sp>
          <p:nvSpPr>
            <p:cNvPr id="24" name="Freeform: Shape 23">
              <a:extLst>
                <a:ext uri="{FF2B5EF4-FFF2-40B4-BE49-F238E27FC236}">
                  <a16:creationId xmlns:a16="http://schemas.microsoft.com/office/drawing/2014/main" id="{E562E69A-021A-D355-420C-B84C41038B04}"/>
                </a:ext>
              </a:extLst>
            </p:cNvPr>
            <p:cNvSpPr/>
            <p:nvPr/>
          </p:nvSpPr>
          <p:spPr>
            <a:xfrm>
              <a:off x="2034540" y="955962"/>
              <a:ext cx="2476501" cy="96443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Ohranite poslovanje</a:t>
              </a:r>
              <a:endParaRPr lang="en-GB" sz="2400" b="1" kern="1200" dirty="0">
                <a:solidFill>
                  <a:schemeClr val="bg1"/>
                </a:solidFill>
              </a:endParaRPr>
            </a:p>
          </p:txBody>
        </p:sp>
        <p:sp>
          <p:nvSpPr>
            <p:cNvPr id="25" name="Freeform: Shape 24">
              <a:extLst>
                <a:ext uri="{FF2B5EF4-FFF2-40B4-BE49-F238E27FC236}">
                  <a16:creationId xmlns:a16="http://schemas.microsoft.com/office/drawing/2014/main" id="{F7943CEA-F463-4E69-D8E5-8C03F8DE625A}"/>
                </a:ext>
              </a:extLst>
            </p:cNvPr>
            <p:cNvSpPr/>
            <p:nvPr/>
          </p:nvSpPr>
          <p:spPr>
            <a:xfrm>
              <a:off x="2034541" y="2003094"/>
              <a:ext cx="2476500" cy="3887536"/>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Pozitiven denarni tok (več denarja prihodkov kot odhodkov) </a:t>
              </a:r>
              <a:r>
                <a:rPr lang="en-US" sz="2200" b="1" dirty="0">
                  <a:solidFill>
                    <a:srgbClr val="595959"/>
                  </a:solidFill>
                </a:rPr>
                <a:t>zagotavlja, da lahko </a:t>
              </a:r>
              <a:r>
                <a:rPr lang="en-US" sz="2200" dirty="0">
                  <a:solidFill>
                    <a:srgbClr val="595959"/>
                  </a:solidFill>
                </a:rPr>
                <a:t>pravočasno </a:t>
              </a:r>
              <a:r>
                <a:rPr lang="en-US" sz="2200" b="1" dirty="0">
                  <a:solidFill>
                    <a:srgbClr val="595959"/>
                  </a:solidFill>
                </a:rPr>
                <a:t>plačujete račune, </a:t>
              </a:r>
              <a:r>
                <a:rPr lang="en-US" sz="2200" dirty="0">
                  <a:solidFill>
                    <a:srgbClr val="595959"/>
                  </a:solidFill>
                </a:rPr>
                <a:t>dobavitelje in zaposlene.</a:t>
              </a:r>
              <a:endParaRPr lang="en-GB" sz="2200" kern="1200" dirty="0">
                <a:solidFill>
                  <a:srgbClr val="595959"/>
                </a:solidFill>
              </a:endParaRPr>
            </a:p>
          </p:txBody>
        </p:sp>
        <p:sp>
          <p:nvSpPr>
            <p:cNvPr id="26" name="Freeform: Shape 25">
              <a:extLst>
                <a:ext uri="{FF2B5EF4-FFF2-40B4-BE49-F238E27FC236}">
                  <a16:creationId xmlns:a16="http://schemas.microsoft.com/office/drawing/2014/main" id="{2EE83712-AE77-A1BC-5D26-77C566061723}"/>
                </a:ext>
              </a:extLst>
            </p:cNvPr>
            <p:cNvSpPr/>
            <p:nvPr/>
          </p:nvSpPr>
          <p:spPr>
            <a:xfrm>
              <a:off x="4603337" y="947872"/>
              <a:ext cx="2730913" cy="9644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a:t>
              </a:r>
            </a:p>
          </p:txBody>
        </p:sp>
        <p:sp>
          <p:nvSpPr>
            <p:cNvPr id="27" name="Freeform: Shape 26">
              <a:extLst>
                <a:ext uri="{FF2B5EF4-FFF2-40B4-BE49-F238E27FC236}">
                  <a16:creationId xmlns:a16="http://schemas.microsoft.com/office/drawing/2014/main" id="{586723F8-9D94-8231-EAFE-3A14F08F1474}"/>
                </a:ext>
              </a:extLst>
            </p:cNvPr>
            <p:cNvSpPr/>
            <p:nvPr/>
          </p:nvSpPr>
          <p:spPr>
            <a:xfrm>
              <a:off x="4603337" y="2003092"/>
              <a:ext cx="2730913" cy="388753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100" dirty="0">
                  <a:solidFill>
                    <a:srgbClr val="595959"/>
                  </a:solidFill>
                </a:rPr>
                <a:t>Potrebujete dovolj mesečnega denarnega toka od bivanja gostov, da lahko plačate storitve čiščenja, komunalne storitve in morebitne hipoteke ali najemnine za vaše nepremičnine. </a:t>
              </a:r>
              <a:endParaRPr lang="en-US" sz="2100" dirty="0">
                <a:solidFill>
                  <a:srgbClr val="595959"/>
                </a:solidFill>
                <a:ea typeface="Calibri"/>
                <a:cs typeface="Calibri"/>
              </a:endParaRPr>
            </a:p>
            <a:p>
              <a:r>
                <a:rPr lang="en-US" sz="2100" dirty="0">
                  <a:solidFill>
                    <a:srgbClr val="595959"/>
                  </a:solidFill>
                </a:rPr>
                <a:t>Če stranke zamujajo s plačili ali se število rezervacij nepričakovano zmanjša, boste brez denarnih rezerv morda imeli težave pri kritju teh osnovnih stroškov.</a:t>
              </a:r>
              <a:endParaRPr lang="en-US" sz="2100" dirty="0">
                <a:solidFill>
                  <a:srgbClr val="595959"/>
                </a:solidFill>
                <a:ea typeface="Calibri"/>
                <a:cs typeface="Calibri"/>
              </a:endParaRPr>
            </a:p>
          </p:txBody>
        </p:sp>
      </p:grpSp>
      <p:pic>
        <p:nvPicPr>
          <p:cNvPr id="28" name="Graphic 27" descr="Gears outline">
            <a:extLst>
              <a:ext uri="{FF2B5EF4-FFF2-40B4-BE49-F238E27FC236}">
                <a16:creationId xmlns:a16="http://schemas.microsoft.com/office/drawing/2014/main" id="{BE92F7C4-ACC8-7915-EE14-5506DC3F8E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98" y="294546"/>
            <a:ext cx="749267" cy="749267"/>
          </a:xfrm>
          <a:prstGeom prst="rect">
            <a:avLst/>
          </a:prstGeom>
        </p:spPr>
      </p:pic>
      <p:pic>
        <p:nvPicPr>
          <p:cNvPr id="30" name="Graphic 29" descr="Piggy Bank with solid fill">
            <a:extLst>
              <a:ext uri="{FF2B5EF4-FFF2-40B4-BE49-F238E27FC236}">
                <a16:creationId xmlns:a16="http://schemas.microsoft.com/office/drawing/2014/main" id="{9F9BFD4F-48CB-5C86-0CEE-7E2BECFFB3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400" y="3571158"/>
            <a:ext cx="914400" cy="914400"/>
          </a:xfrm>
          <a:prstGeom prst="rect">
            <a:avLst/>
          </a:prstGeom>
        </p:spPr>
      </p:pic>
    </p:spTree>
    <p:extLst>
      <p:ext uri="{BB962C8B-B14F-4D97-AF65-F5344CB8AC3E}">
        <p14:creationId xmlns:p14="http://schemas.microsoft.com/office/powerpoint/2010/main" val="7284995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Upravljanje denarnega toka vključuje</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spremljanje gibanja denarja, ki vstopi v vaše podjetje in iz njega izstopi v določenem časovnem obdobju</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48100" y="2465278"/>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Napovedovanje in spremljanje</a:t>
            </a:r>
          </a:p>
          <a:p>
            <a:pPr marL="342900" indent="-342900">
              <a:buFont typeface="Calibri" panose="020F0502020204030204" pitchFamily="34" charset="0"/>
              <a:buChar char="→"/>
            </a:pPr>
            <a:r>
              <a:rPr lang="en-US" sz="2000" dirty="0">
                <a:solidFill>
                  <a:srgbClr val="595959"/>
                </a:solidFill>
              </a:rPr>
              <a:t> Načrtujte in </a:t>
            </a:r>
            <a:r>
              <a:rPr lang="en-US" sz="2000" b="1" dirty="0">
                <a:solidFill>
                  <a:srgbClr val="595959"/>
                </a:solidFill>
              </a:rPr>
              <a:t>spremljajte denarni tok </a:t>
            </a:r>
            <a:r>
              <a:rPr lang="en-US" sz="2000" dirty="0">
                <a:solidFill>
                  <a:srgbClr val="595959"/>
                </a:solidFill>
              </a:rPr>
              <a:t>za vsak mesec ter </a:t>
            </a:r>
            <a:r>
              <a:rPr lang="en-US" sz="2000" b="1" dirty="0">
                <a:solidFill>
                  <a:srgbClr val="595959"/>
                </a:solidFill>
              </a:rPr>
              <a:t>ga redno posodabljajte</a:t>
            </a:r>
            <a:r>
              <a:rPr lang="en-US" sz="2000" dirty="0">
                <a:solidFill>
                  <a:srgbClr val="595959"/>
                </a:solidFill>
              </a:rPr>
              <a:t>. To pomaga vnaprej identificirati morebitne primanjkljaje denarnih sredstev.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Vaša napoved lahko pokaže, da bo marec finančno napet; če to veste vnaprej, </a:t>
            </a:r>
            <a:r>
              <a:rPr lang="en-US" sz="2000" b="1" dirty="0">
                <a:solidFill>
                  <a:srgbClr val="595959"/>
                </a:solidFill>
              </a:rPr>
              <a:t>se lahko pripravite </a:t>
            </a:r>
            <a:r>
              <a:rPr lang="en-US" sz="2000" dirty="0">
                <a:solidFill>
                  <a:srgbClr val="595959"/>
                </a:solidFill>
              </a:rPr>
              <a:t>(na primer z ureditvijo kratkoročnega kredita ali zmanjšanjem stroškov).</a:t>
            </a:r>
          </a:p>
        </p:txBody>
      </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441689"/>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Ohranjanje rezerv</a:t>
            </a:r>
          </a:p>
          <a:p>
            <a:pPr marL="342900" indent="-342900">
              <a:buFont typeface="Calibri" panose="020F0502020204030204" pitchFamily="34" charset="0"/>
              <a:buChar char="→"/>
            </a:pPr>
            <a:r>
              <a:rPr lang="en-US" sz="2000" dirty="0">
                <a:solidFill>
                  <a:srgbClr val="595959"/>
                </a:solidFill>
              </a:rPr>
              <a:t>Okrepite idejo o nujnem skladu ali rezervi. Če del dobička iz sezone vrhunca prihranite kot </a:t>
            </a:r>
            <a:r>
              <a:rPr lang="en-US" sz="2000" b="1" dirty="0">
                <a:solidFill>
                  <a:srgbClr val="595959"/>
                </a:solidFill>
              </a:rPr>
              <a:t>denarne rezerve, </a:t>
            </a:r>
            <a:r>
              <a:rPr lang="en-US" sz="2000" dirty="0">
                <a:solidFill>
                  <a:srgbClr val="595959"/>
                </a:solidFill>
              </a:rPr>
              <a:t>lahko to pomaga pokriti nepričakovane stroške ali počasne mesece.</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Mnoga uspešna majhna nastanitvena podjetja za </a:t>
            </a:r>
            <a:r>
              <a:rPr lang="en-US" sz="2000" b="1" dirty="0">
                <a:solidFill>
                  <a:srgbClr val="595959"/>
                </a:solidFill>
              </a:rPr>
              <a:t>mirno vest </a:t>
            </a:r>
            <a:r>
              <a:rPr lang="en-US" sz="2000" dirty="0">
                <a:solidFill>
                  <a:srgbClr val="595959"/>
                </a:solidFill>
              </a:rPr>
              <a:t>hranijo nekaj mesečnih stroškov poslovanja v prihrankih.</a:t>
            </a:r>
          </a:p>
        </p:txBody>
      </p:sp>
    </p:spTree>
    <p:extLst>
      <p:ext uri="{BB962C8B-B14F-4D97-AF65-F5344CB8AC3E}">
        <p14:creationId xmlns:p14="http://schemas.microsoft.com/office/powerpoint/2010/main" val="1079282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83AB-F683-0842-9C73-A04F94A69D07}"/>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7C928B1-3296-0607-4655-7AA1F7DEDDEC}"/>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958489DE-3C2A-7FBD-3246-76BDE1EA3E3B}"/>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D3F377B7-8AB5-478E-D7DC-8A7C5E568EE9}"/>
              </a:ext>
            </a:extLst>
          </p:cNvPr>
          <p:cNvSpPr>
            <a:spLocks noGrp="1"/>
          </p:cNvSpPr>
          <p:nvPr>
            <p:ph type="body" sz="quarter" idx="27"/>
          </p:nvPr>
        </p:nvSpPr>
        <p:spPr>
          <a:xfrm>
            <a:off x="849241" y="383586"/>
            <a:ext cx="10429526" cy="720752"/>
          </a:xfrm>
        </p:spPr>
        <p:txBody>
          <a:bodyPr/>
          <a:lstStyle/>
          <a:p>
            <a:r>
              <a:rPr lang="en-US" dirty="0">
                <a:solidFill>
                  <a:schemeClr val="bg1"/>
                </a:solidFill>
              </a:rPr>
              <a:t>Upravljanje denarnega toka vključuje</a:t>
            </a:r>
            <a:endParaRPr lang="en-IE" dirty="0">
              <a:solidFill>
                <a:schemeClr val="bg1"/>
              </a:solidFill>
            </a:endParaRPr>
          </a:p>
        </p:txBody>
      </p:sp>
      <p:sp>
        <p:nvSpPr>
          <p:cNvPr id="7" name="Flowchart: Alternate Process 6">
            <a:extLst>
              <a:ext uri="{FF2B5EF4-FFF2-40B4-BE49-F238E27FC236}">
                <a16:creationId xmlns:a16="http://schemas.microsoft.com/office/drawing/2014/main" id="{6548E23D-FE08-82EB-53B7-52435A16261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6ACCC1EE-05C3-9486-2461-33C630BA84DB}"/>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spremljanje gibanja denarja, ki vstopi v vaše podjetje in iz njega izstopi v določenem časovnem obdobju</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2A88FA0D-7676-71ED-126D-E52DB25FAD85}"/>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EA9FA022-2FBC-548B-84F8-03C3AE1A6348}"/>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E919C6DE-A5B1-2B61-FCB4-9BD164829B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D5C5AEA2-73B2-CB41-1ACC-C995652B9AFC}"/>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2C2B014-8E47-738A-82C1-0130FC02E494}"/>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1B2A7D61-212A-BE2E-B752-D83521574426}"/>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F175BEF1-053C-48EF-EFAF-263BA8B9E2AC}"/>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FEDFD0D6-B160-297A-B2EE-4ECD8F437CFA}"/>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19D64D68-19E3-5DF9-902B-7D80B41A7400}"/>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219C5A9F-8B95-A180-EFA4-1B12371DD475}"/>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1185A66B-6D6C-01CE-A989-D8CCFBE714F6}"/>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9EC77808-8A8B-19BD-38C1-5EFC36E97760}"/>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08B9F2E5-8D46-49F3-4A02-0747956BB124}"/>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9F0A1FBF-3290-4A25-8E30-847C6500CFBE}"/>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641546B-3D3B-0FF6-1563-FEFA2FBA56A7}"/>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51A4D542-BCD5-10C0-B38D-0E0BA59FDDA3}"/>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4A00B7C9-E1CD-9A15-6521-F07F30F68920}"/>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1A2352B1-1A0A-6816-9001-F523FA76D8E3}"/>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F1847C6B-8A7A-C35F-D155-65E33169819A}"/>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F68A4D16-97C0-67B3-286A-3CD862723D1B}"/>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CB488470-8FB2-D0F7-DB3D-0C52EE4A96CE}"/>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1B150F51-2AF6-FC2A-BB2E-0972F7F4792D}"/>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D429A83E-C502-F9B2-7B4C-1CBD60D84C39}"/>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2958F430-3D16-3107-4846-D2CBB953749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8B8B9B15-C750-1BDE-34AD-4BBC648A379C}"/>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F4B8DD05-2940-7E86-5095-473E2607D6D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666980E3-B16A-AD7C-24A8-C6C08B480430}"/>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0F536704-68CB-2E3F-67DF-7401F42F7D76}"/>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8F675B7E-001A-12EE-3002-EAD2957FE98B}"/>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BB4DDDB0-7AE6-846F-EC84-2AA08C8A9F91}"/>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11FDBCCE-4247-FBA3-0E5C-F0F6E6891630}"/>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ADE4F58E-FE79-F34F-725C-0D50B3B084B6}"/>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F7F42F2C-47D6-3696-AC36-52B0ADE76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C076194F-AE6C-A78B-6B7E-31B1C8E5AC7C}"/>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6A13390C-986C-D6B3-E6B7-18C78B338AD4}"/>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FAEAA5E9-17A6-FD1C-21EB-6CC7794EBBBB}"/>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BE39C93-25EE-1DF2-1B7A-5C3868FDA5AF}"/>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8BBDBED6-72A1-9CF0-8963-36853C4A4966}"/>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15F67A26-0F3D-61C2-FD60-AF59D5D3A9A7}"/>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BEECD5F-D00A-2C53-8A75-CAA781CDDD18}"/>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924CAADB-DE85-D511-9BD1-CD2F69D08C8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2309C44B-41C6-A963-BD55-9E3DCFD40E40}"/>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7FB0257C-96DA-E1B6-46CB-7CF0CA828264}"/>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A4AA478F-C746-4876-5AE0-3FAE9D5A3E1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57F610C-231E-03CE-2A29-094970CBD415}"/>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D6BF1B56-49D7-0CA2-C67D-03BFE1B3E37E}"/>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945582A0-5148-1C32-D6F9-258C417361BB}"/>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8311B651-7A2F-1007-1D37-FDF7628126C8}"/>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76B178E9-771A-1301-9FD2-1815CBEB63C6}"/>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D20632B7-4E2A-E60B-4B68-BB902649D5DC}"/>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F5FE9E24-4927-59C6-D2C0-15774555E050}"/>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A75CE0CC-368C-DEA1-C8C9-589BEDA641AE}"/>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D69F0CAB-81D6-2519-37C1-1F8F4F3CCB04}"/>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33690144-7A9D-ECED-8A84-8A2400D144E4}"/>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6C5DCF01-08A5-E733-0815-096AB3CE815B}"/>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BB54FAE9-46B9-96B5-C17F-61C9C9A3F46A}"/>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92FF151-1AFF-42BC-23E6-178426260883}"/>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50A05302-EA22-6BB2-5CA5-A7A7ABF797EE}"/>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77A90961-02B2-E984-0015-976AB710E073}"/>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67314843-21E9-BFC6-7556-1CFBC1F35217}"/>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EC64CDF8-1A1C-A15D-CE91-8D301D7A3C84}"/>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8E93ACFD-2FAC-4851-8F6B-BE75AFF3B4E9}"/>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F86A896-F651-308E-545F-468036AB7B62}"/>
              </a:ext>
            </a:extLst>
          </p:cNvPr>
          <p:cNvSpPr txBox="1">
            <a:spLocks/>
          </p:cNvSpPr>
          <p:nvPr/>
        </p:nvSpPr>
        <p:spPr>
          <a:xfrm>
            <a:off x="1440637" y="2465278"/>
            <a:ext cx="468100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1505"/>
            <a:r>
              <a:rPr lang="en-US" sz="1900" b="1" err="1">
                <a:solidFill>
                  <a:srgbClr val="595959"/>
                </a:solidFill>
              </a:rPr>
              <a:t>Optimizacijo</a:t>
            </a:r>
            <a:r>
              <a:rPr lang="en-US" sz="1900" b="1" dirty="0">
                <a:solidFill>
                  <a:srgbClr val="595959"/>
                </a:solidFill>
              </a:rPr>
              <a:t> plačilnih pogojev</a:t>
            </a:r>
            <a:endParaRPr lang="en-US" sz="1900" b="1" dirty="0">
              <a:solidFill>
                <a:srgbClr val="595959"/>
              </a:solidFill>
              <a:ea typeface="Calibri"/>
              <a:cs typeface="Calibri"/>
            </a:endParaRPr>
          </a:p>
          <a:p>
            <a:pPr marL="342900" indent="-342900">
              <a:buFont typeface="Calibri" panose="020F0502020204030204" pitchFamily="34" charset="0"/>
              <a:buChar char="→"/>
            </a:pPr>
            <a:r>
              <a:rPr lang="en-US" sz="1900" dirty="0">
                <a:solidFill>
                  <a:srgbClr val="595959"/>
                </a:solidFill>
              </a:rPr>
              <a:t>Nasveti, kot so spodbujanje gostov k </a:t>
            </a:r>
            <a:r>
              <a:rPr lang="en-US" sz="1900" b="1" dirty="0">
                <a:solidFill>
                  <a:srgbClr val="595959"/>
                </a:solidFill>
              </a:rPr>
              <a:t>vnaprejšnjemu plačilu pologa </a:t>
            </a:r>
            <a:r>
              <a:rPr lang="en-US" sz="1900" dirty="0">
                <a:solidFill>
                  <a:srgbClr val="595959"/>
                </a:solidFill>
              </a:rPr>
              <a:t>(hitrejši priliv denarja) ali dogovarjanje o </a:t>
            </a:r>
            <a:r>
              <a:rPr lang="en-US" sz="1900" b="1" dirty="0">
                <a:solidFill>
                  <a:srgbClr val="595959"/>
                </a:solidFill>
              </a:rPr>
              <a:t>poznejšem plačilu z dobavitelji, </a:t>
            </a:r>
            <a:r>
              <a:rPr lang="en-US" sz="1900" dirty="0">
                <a:solidFill>
                  <a:srgbClr val="595959"/>
                </a:solidFill>
              </a:rPr>
              <a:t>lahko izboljšajo časovni razpored denarnih tokov</a:t>
            </a:r>
            <a:endParaRPr lang="en-US" sz="1900" dirty="0">
              <a:solidFill>
                <a:srgbClr val="595959"/>
              </a:solidFill>
              <a:ea typeface="Calibri"/>
              <a:cs typeface="Calibri"/>
            </a:endParaRPr>
          </a:p>
        </p:txBody>
      </p:sp>
      <p:sp>
        <p:nvSpPr>
          <p:cNvPr id="29" name="Text Placeholder 5">
            <a:extLst>
              <a:ext uri="{FF2B5EF4-FFF2-40B4-BE49-F238E27FC236}">
                <a16:creationId xmlns:a16="http://schemas.microsoft.com/office/drawing/2014/main" id="{4E008AFD-7C03-B4D8-CD24-1825DFA7DAD7}"/>
              </a:ext>
            </a:extLst>
          </p:cNvPr>
          <p:cNvSpPr txBox="1">
            <a:spLocks/>
          </p:cNvSpPr>
          <p:nvPr/>
        </p:nvSpPr>
        <p:spPr>
          <a:xfrm>
            <a:off x="6095999" y="2568959"/>
            <a:ext cx="52616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Če lahko </a:t>
            </a:r>
            <a:r>
              <a:rPr lang="en-US" sz="2000" b="1" dirty="0">
                <a:solidFill>
                  <a:srgbClr val="595959"/>
                </a:solidFill>
              </a:rPr>
              <a:t>letno zavarovanje</a:t>
            </a:r>
            <a:r>
              <a:rPr lang="en-US" sz="2000" dirty="0">
                <a:solidFill>
                  <a:srgbClr val="595959"/>
                </a:solidFill>
              </a:rPr>
              <a:t> plačate </a:t>
            </a:r>
            <a:r>
              <a:rPr lang="en-US" sz="2000" b="1" dirty="0">
                <a:solidFill>
                  <a:srgbClr val="595959"/>
                </a:solidFill>
              </a:rPr>
              <a:t>v obrokih </a:t>
            </a:r>
            <a:r>
              <a:rPr lang="en-US" sz="2000" dirty="0">
                <a:solidFill>
                  <a:srgbClr val="595959"/>
                </a:solidFill>
              </a:rPr>
              <a:t>namesto v enkratnem znesku, lahko to olajša likvidnostno krizo.</a:t>
            </a:r>
          </a:p>
        </p:txBody>
      </p:sp>
      <p:sp>
        <p:nvSpPr>
          <p:cNvPr id="82" name="Flowchart: Alternate Process 81">
            <a:extLst>
              <a:ext uri="{FF2B5EF4-FFF2-40B4-BE49-F238E27FC236}">
                <a16:creationId xmlns:a16="http://schemas.microsoft.com/office/drawing/2014/main" id="{19F16615-6408-4D6B-1F35-477BF8497FA4}"/>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B3C65670-C799-A7EC-4DFC-2951A436B8CC}"/>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09EDC4B-9428-260B-3D2A-FF5EE0515476}"/>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Spremljanje denarnih sredstev v primerjavi s proračunom</a:t>
            </a:r>
          </a:p>
          <a:p>
            <a:pPr marL="342900" indent="-342900">
              <a:buFont typeface="Calibri" panose="020F0502020204030204" pitchFamily="34" charset="0"/>
              <a:buChar char="→"/>
            </a:pPr>
            <a:r>
              <a:rPr lang="en-US" sz="2000" dirty="0">
                <a:solidFill>
                  <a:srgbClr val="595959"/>
                </a:solidFill>
              </a:rPr>
              <a:t>Redno preverjajte </a:t>
            </a:r>
            <a:r>
              <a:rPr lang="en-US" sz="2000" b="1" dirty="0">
                <a:solidFill>
                  <a:srgbClr val="595959"/>
                </a:solidFill>
              </a:rPr>
              <a:t>stanje </a:t>
            </a:r>
            <a:r>
              <a:rPr lang="en-US" sz="2000" dirty="0">
                <a:solidFill>
                  <a:srgbClr val="595959"/>
                </a:solidFill>
              </a:rPr>
              <a:t>na </a:t>
            </a:r>
            <a:r>
              <a:rPr lang="en-US" sz="2000" b="1" dirty="0">
                <a:solidFill>
                  <a:srgbClr val="595959"/>
                </a:solidFill>
              </a:rPr>
              <a:t>bančnem</a:t>
            </a:r>
            <a:r>
              <a:rPr lang="en-US" sz="2000" dirty="0">
                <a:solidFill>
                  <a:srgbClr val="595959"/>
                </a:solidFill>
              </a:rPr>
              <a:t> računu in </a:t>
            </a:r>
            <a:r>
              <a:rPr lang="en-US" sz="2000" b="1" dirty="0">
                <a:solidFill>
                  <a:srgbClr val="595959"/>
                </a:solidFill>
              </a:rPr>
              <a:t>prihajajoče račune</a:t>
            </a:r>
            <a:r>
              <a:rPr lang="en-US" sz="2000" dirty="0">
                <a:solidFill>
                  <a:srgbClr val="595959"/>
                </a:solidFill>
              </a:rPr>
              <a:t>, ne le dobiček ob koncu leta.</a:t>
            </a:r>
          </a:p>
        </p:txBody>
      </p:sp>
      <p:sp>
        <p:nvSpPr>
          <p:cNvPr id="91" name="Text Placeholder 5">
            <a:extLst>
              <a:ext uri="{FF2B5EF4-FFF2-40B4-BE49-F238E27FC236}">
                <a16:creationId xmlns:a16="http://schemas.microsoft.com/office/drawing/2014/main" id="{D90C57DD-D64F-377F-726D-0F6998C1A8F4}"/>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Primer</a:t>
            </a:r>
          </a:p>
          <a:p>
            <a:pPr marL="342900" indent="-342900">
              <a:buFont typeface="Calibri" panose="020F0502020204030204" pitchFamily="34" charset="0"/>
              <a:buChar char="→"/>
            </a:pPr>
            <a:r>
              <a:rPr lang="en-US" sz="2000" dirty="0">
                <a:solidFill>
                  <a:srgbClr val="595959"/>
                </a:solidFill>
              </a:rPr>
              <a:t>Preprosti </a:t>
            </a:r>
            <a:r>
              <a:rPr lang="en-US" sz="2000" b="1" dirty="0">
                <a:solidFill>
                  <a:srgbClr val="595959"/>
                </a:solidFill>
              </a:rPr>
              <a:t>grafi denarnega toka </a:t>
            </a:r>
            <a:r>
              <a:rPr lang="en-US" sz="2000" dirty="0">
                <a:solidFill>
                  <a:srgbClr val="595959"/>
                </a:solidFill>
              </a:rPr>
              <a:t>vam lahko pomagajo </a:t>
            </a:r>
            <a:r>
              <a:rPr lang="en-US" sz="2000" dirty="0" err="1">
                <a:solidFill>
                  <a:srgbClr val="595959"/>
                </a:solidFill>
              </a:rPr>
              <a:t>vizualizirati</a:t>
            </a:r>
            <a:r>
              <a:rPr lang="en-US" sz="2000" dirty="0">
                <a:solidFill>
                  <a:srgbClr val="595959"/>
                </a:solidFill>
              </a:rPr>
              <a:t>, kdaj imate presežke ali primanjkljaje, tako da lahko pravočasno ukrepate (na primer prenesete presežek na varčevalni račun ali zmanjšate stroške).</a:t>
            </a:r>
          </a:p>
        </p:txBody>
      </p:sp>
    </p:spTree>
    <p:extLst>
      <p:ext uri="{BB962C8B-B14F-4D97-AF65-F5344CB8AC3E}">
        <p14:creationId xmlns:p14="http://schemas.microsoft.com/office/powerpoint/2010/main" val="20776941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F7B6-4E9D-B7DD-3B38-B0B789272B2F}"/>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67058807-1286-2BAD-49B9-212EAC8F0D7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66E106DC-C6A2-65E6-C060-F2E9FDB1C473}"/>
              </a:ext>
            </a:extLst>
          </p:cNvPr>
          <p:cNvSpPr>
            <a:spLocks noGrp="1"/>
          </p:cNvSpPr>
          <p:nvPr>
            <p:ph type="body" sz="quarter" idx="16"/>
          </p:nvPr>
        </p:nvSpPr>
        <p:spPr/>
        <p:txBody>
          <a:bodyPr/>
          <a:lstStyle/>
          <a:p>
            <a:r>
              <a:rPr lang="en-IE" dirty="0"/>
              <a:t>Načrtovalnik denarnega toka</a:t>
            </a:r>
          </a:p>
        </p:txBody>
      </p:sp>
      <p:sp>
        <p:nvSpPr>
          <p:cNvPr id="10" name="Text Placeholder 9">
            <a:extLst>
              <a:ext uri="{FF2B5EF4-FFF2-40B4-BE49-F238E27FC236}">
                <a16:creationId xmlns:a16="http://schemas.microsoft.com/office/drawing/2014/main" id="{BE3ED90A-5E92-0772-5D07-F54921378006}"/>
              </a:ext>
            </a:extLst>
          </p:cNvPr>
          <p:cNvSpPr>
            <a:spLocks noGrp="1"/>
          </p:cNvSpPr>
          <p:nvPr>
            <p:ph type="body" sz="quarter" idx="21"/>
          </p:nvPr>
        </p:nvSpPr>
        <p:spPr>
          <a:xfrm>
            <a:off x="4295552" y="863932"/>
            <a:ext cx="7504847" cy="4530541"/>
          </a:xfrm>
        </p:spPr>
        <p:txBody>
          <a:bodyPr lIns="91440" tIns="45720" rIns="91440" bIns="45720" anchor="t"/>
          <a:lstStyle/>
          <a:p>
            <a:pPr>
              <a:spcAft>
                <a:spcPts val="1200"/>
              </a:spcAft>
            </a:pPr>
            <a:r>
              <a:rPr lang="en-IE" sz="2000" dirty="0">
                <a:solidFill>
                  <a:srgbClr val="595959"/>
                </a:solidFill>
              </a:rPr>
              <a:t>Načrtovalnik denarnega toka je ključno orodje za pripravo proračuna; gre za </a:t>
            </a:r>
            <a:r>
              <a:rPr lang="en-IE" sz="2000" b="1" dirty="0">
                <a:solidFill>
                  <a:srgbClr val="595959"/>
                </a:solidFill>
              </a:rPr>
              <a:t>napovedno orodje </a:t>
            </a:r>
            <a:r>
              <a:rPr lang="en-IE" sz="2000" dirty="0">
                <a:solidFill>
                  <a:srgbClr val="595959"/>
                </a:solidFill>
              </a:rPr>
              <a:t>za </a:t>
            </a:r>
            <a:r>
              <a:rPr lang="en-US" sz="2000" b="1" dirty="0">
                <a:solidFill>
                  <a:srgbClr val="595959"/>
                </a:solidFill>
              </a:rPr>
              <a:t>napovedovanje prihodnjih denarnih prilivov in odlivov</a:t>
            </a:r>
            <a:r>
              <a:rPr lang="en-US" sz="2000" dirty="0">
                <a:solidFill>
                  <a:srgbClr val="595959"/>
                </a:solidFill>
              </a:rPr>
              <a:t>, da se ohrani plačilna sposobnost.</a:t>
            </a:r>
            <a:endParaRPr lang="en-US" sz="2000" dirty="0">
              <a:solidFill>
                <a:srgbClr val="595959"/>
              </a:solidFill>
              <a:ea typeface="Calibri"/>
              <a:cs typeface="Calibri"/>
            </a:endParaRPr>
          </a:p>
          <a:p>
            <a:pPr>
              <a:spcAft>
                <a:spcPts val="1200"/>
              </a:spcAft>
            </a:pPr>
            <a:r>
              <a:rPr lang="en-US" sz="2000" i="1" dirty="0">
                <a:solidFill>
                  <a:srgbClr val="E96751"/>
                </a:solidFill>
              </a:rPr>
              <a:t>„Bom imel dovolj denarja za plačilo računov naslednji mesec?“</a:t>
            </a:r>
            <a:endParaRPr lang="en-IE" sz="2000" i="1">
              <a:solidFill>
                <a:srgbClr val="E96751"/>
              </a:solidFill>
              <a:ea typeface="Calibri"/>
              <a:cs typeface="Calibri"/>
            </a:endParaRPr>
          </a:p>
          <a:p>
            <a:pPr>
              <a:spcAft>
                <a:spcPts val="1200"/>
              </a:spcAft>
            </a:pPr>
            <a:r>
              <a:rPr lang="en-US" sz="2000" b="1" dirty="0">
                <a:solidFill>
                  <a:srgbClr val="595959"/>
                </a:solidFill>
              </a:rPr>
              <a:t>Načrtovalnik denarnega toka </a:t>
            </a:r>
            <a:r>
              <a:rPr lang="en-US" sz="2000" dirty="0">
                <a:solidFill>
                  <a:srgbClr val="595959"/>
                </a:solidFill>
              </a:rPr>
              <a:t>je eno najpomembnejših orodij za načrtovanje proračuna za vsako podjetje, ki se ukvarja z nastanitvami. Medtem ko vam proračun pomaga oceniti skupne prihodke in odhodke za leto, načrtovalnik denarnega toka jih razčleni </a:t>
            </a:r>
            <a:r>
              <a:rPr lang="en-US" sz="2000" b="1" dirty="0">
                <a:solidFill>
                  <a:srgbClr val="595959"/>
                </a:solidFill>
              </a:rPr>
              <a:t>po mesecih</a:t>
            </a:r>
            <a:r>
              <a:rPr lang="en-US" sz="2000" dirty="0">
                <a:solidFill>
                  <a:srgbClr val="595959"/>
                </a:solidFill>
              </a:rPr>
              <a:t>, tako da lahko vidite, kdaj bo denar prispel in kdaj ga bo treba porabiti</a:t>
            </a:r>
            <a:r>
              <a:rPr lang="en-US" sz="2000" b="1" dirty="0"/>
              <a:t>.</a:t>
            </a:r>
            <a:r>
              <a:rPr lang="en-US" sz="2000" dirty="0">
                <a:solidFill>
                  <a:srgbClr val="595959"/>
                </a:solidFill>
              </a:rPr>
              <a:t> Pomaga vam </a:t>
            </a:r>
            <a:r>
              <a:rPr lang="en-US" sz="2000" b="1" dirty="0"/>
              <a:t>načrtovati razpoložljivost denarja na mesečni osnovi. </a:t>
            </a:r>
            <a:r>
              <a:rPr lang="en-US" sz="2000" dirty="0"/>
              <a:t>Zagotavlja, da vam ne bo zmanjkalo denarja, čeprav je na papirju dobičkonosno, in se pogosto uporablja za upravljanje </a:t>
            </a:r>
            <a:r>
              <a:rPr lang="en-US" sz="2000" b="1" dirty="0"/>
              <a:t>sezonskih nihanj. </a:t>
            </a:r>
            <a:r>
              <a:rPr lang="en-US" sz="2000" dirty="0">
                <a:solidFill>
                  <a:srgbClr val="595959"/>
                </a:solidFill>
              </a:rPr>
              <a:t>To je še posebej pomembno v sezonskih dejavnostih, kot so glamping ali B&amp;B, kjer </a:t>
            </a:r>
            <a:r>
              <a:rPr lang="en-US" sz="2000" b="1" dirty="0">
                <a:solidFill>
                  <a:srgbClr val="595959"/>
                </a:solidFill>
              </a:rPr>
              <a:t>se lahko denarni prilivi skozi leto znatno razlikujejo, vendar </a:t>
            </a:r>
            <a:r>
              <a:rPr lang="en-US" sz="2000" dirty="0">
                <a:solidFill>
                  <a:srgbClr val="595959"/>
                </a:solidFill>
              </a:rPr>
              <a:t>je treba </a:t>
            </a:r>
            <a:r>
              <a:rPr lang="en-US" sz="2000" b="1" dirty="0">
                <a:solidFill>
                  <a:srgbClr val="595959"/>
                </a:solidFill>
              </a:rPr>
              <a:t>račune, kot so </a:t>
            </a:r>
            <a:r>
              <a:rPr lang="en-US" sz="2000" dirty="0">
                <a:solidFill>
                  <a:srgbClr val="595959"/>
                </a:solidFill>
              </a:rPr>
              <a:t>zavarovanje, odplačila posojil ali komunalne storitve, še vedno plačevati mesečno. Naslednja diapozitiva prikazuje, kako izgleda tipični načrtovalec denarnega toka. </a:t>
            </a:r>
            <a:endParaRPr lang="en-US" sz="2000" dirty="0">
              <a:solidFill>
                <a:srgbClr val="595959"/>
              </a:solidFill>
              <a:ea typeface="Calibri"/>
              <a:cs typeface="Calibri"/>
            </a:endParaRPr>
          </a:p>
        </p:txBody>
      </p:sp>
      <p:sp>
        <p:nvSpPr>
          <p:cNvPr id="9" name="Text Placeholder 8">
            <a:extLst>
              <a:ext uri="{FF2B5EF4-FFF2-40B4-BE49-F238E27FC236}">
                <a16:creationId xmlns:a16="http://schemas.microsoft.com/office/drawing/2014/main" id="{C809A540-F367-63E0-A3E2-E70EB001AFAB}"/>
              </a:ext>
            </a:extLst>
          </p:cNvPr>
          <p:cNvSpPr>
            <a:spLocks noGrp="1"/>
          </p:cNvSpPr>
          <p:nvPr>
            <p:ph type="body" sz="quarter" idx="19"/>
          </p:nvPr>
        </p:nvSpPr>
        <p:spPr>
          <a:xfrm>
            <a:off x="691820" y="1939338"/>
            <a:ext cx="2597067" cy="385564"/>
          </a:xfrm>
        </p:spPr>
        <p:txBody>
          <a:bodyPr/>
          <a:lstStyle/>
          <a:p>
            <a:r>
              <a:rPr lang="en-IE" dirty="0"/>
              <a:t>Upravljanje denarnega toka</a:t>
            </a:r>
          </a:p>
        </p:txBody>
      </p:sp>
      <p:cxnSp>
        <p:nvCxnSpPr>
          <p:cNvPr id="13" name="Straight Connector 12">
            <a:extLst>
              <a:ext uri="{FF2B5EF4-FFF2-40B4-BE49-F238E27FC236}">
                <a16:creationId xmlns:a16="http://schemas.microsoft.com/office/drawing/2014/main" id="{5DA0B008-7D5C-0BCB-FA1E-7D758C92585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16228901-66B4-43A3-814A-DB970FE38917}"/>
              </a:ext>
            </a:extLst>
          </p:cNvPr>
          <p:cNvSpPr txBox="1">
            <a:spLocks/>
          </p:cNvSpPr>
          <p:nvPr/>
        </p:nvSpPr>
        <p:spPr>
          <a:xfrm>
            <a:off x="691820" y="3728436"/>
            <a:ext cx="2597067" cy="385564"/>
          </a:xfrm>
          <a:prstGeom prst="rect">
            <a:avLst/>
          </a:prstGeom>
        </p:spPr>
        <p:txBody>
          <a:bodyPr lIns="91440" tIns="45720" rIns="91440" bIns="45720"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600" b="0" dirty="0">
                <a:latin typeface="Calibri"/>
                <a:ea typeface="Open Sans"/>
                <a:cs typeface="Calibri"/>
              </a:rPr>
              <a:t>Orodje za načrtovanje denarnega toka</a:t>
            </a:r>
          </a:p>
        </p:txBody>
      </p:sp>
    </p:spTree>
    <p:extLst>
      <p:ext uri="{BB962C8B-B14F-4D97-AF65-F5344CB8AC3E}">
        <p14:creationId xmlns:p14="http://schemas.microsoft.com/office/powerpoint/2010/main" val="4980992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BFD7-5D60-5324-86E0-EB52EF0F31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C4A769-73AA-D889-89FB-979F6DDD2B71}"/>
              </a:ext>
            </a:extLst>
          </p:cNvPr>
          <p:cNvSpPr>
            <a:spLocks noGrp="1"/>
          </p:cNvSpPr>
          <p:nvPr>
            <p:ph type="body" sz="quarter" idx="18"/>
          </p:nvPr>
        </p:nvSpPr>
        <p:spPr>
          <a:xfrm>
            <a:off x="533399" y="596213"/>
            <a:ext cx="11572875" cy="3499183"/>
          </a:xfrm>
        </p:spPr>
        <p:txBody>
          <a:bodyPr lIns="91440" tIns="45720" rIns="91440" bIns="45720" anchor="t"/>
          <a:lstStyle/>
          <a:p>
            <a:r>
              <a:rPr lang="en-US" sz="2000" dirty="0"/>
              <a:t>Tukaj je vaša </a:t>
            </a:r>
            <a:r>
              <a:rPr lang="en-US" sz="2000" b="1" dirty="0"/>
              <a:t>tabela za načrtovanje denarnega toka</a:t>
            </a:r>
            <a:r>
              <a:rPr lang="en-US" sz="2000" dirty="0"/>
              <a:t>, ki prikazuje </a:t>
            </a:r>
            <a:r>
              <a:rPr lang="en-US" sz="2000" b="1" dirty="0"/>
              <a:t>mesečne prihodke, odhodke </a:t>
            </a:r>
            <a:r>
              <a:rPr lang="en-US" sz="2000" dirty="0"/>
              <a:t>in spremembe končnega stanja denarnih sredstev skozi leto. To vam pomaga identificirati sezonske </a:t>
            </a:r>
            <a:r>
              <a:rPr lang="en-US" sz="2000" b="1" dirty="0"/>
              <a:t>presežke </a:t>
            </a:r>
            <a:r>
              <a:rPr lang="en-US" sz="2000" dirty="0"/>
              <a:t>ali </a:t>
            </a:r>
            <a:r>
              <a:rPr lang="en-US" sz="2000" b="1" dirty="0"/>
              <a:t>primanjkljaje denarnih sredstev</a:t>
            </a:r>
            <a:r>
              <a:rPr lang="en-US" sz="2000" dirty="0"/>
              <a:t>, tako da lahko z zaupanjem </a:t>
            </a:r>
            <a:r>
              <a:rPr lang="en-US" sz="2000" b="1" dirty="0"/>
              <a:t>načrtujete vnaprej</a:t>
            </a:r>
            <a:r>
              <a:rPr lang="en-US" sz="2000" dirty="0"/>
              <a:t>. </a:t>
            </a:r>
            <a:r>
              <a:rPr lang="en-US" sz="2000" i="1" dirty="0"/>
              <a:t>Začetno stanje: 2.000 EUR. </a:t>
            </a:r>
            <a:r>
              <a:rPr lang="en-US" sz="2000" dirty="0"/>
              <a:t>Ta tabela vam pomaga napovedati mesečno razpoložljivost denarnih sredstev na podlagi pričakovanih prihodkov in odhodkov ter se prilagoditi sezonskim vzponom/padcem.</a:t>
            </a:r>
            <a:endParaRPr lang="en-IE" sz="2000">
              <a:ea typeface="Calibri"/>
              <a:cs typeface="Calibri"/>
            </a:endParaRPr>
          </a:p>
        </p:txBody>
      </p:sp>
      <p:sp>
        <p:nvSpPr>
          <p:cNvPr id="3" name="Text Placeholder 2">
            <a:extLst>
              <a:ext uri="{FF2B5EF4-FFF2-40B4-BE49-F238E27FC236}">
                <a16:creationId xmlns:a16="http://schemas.microsoft.com/office/drawing/2014/main" id="{F544168C-5645-DC22-2501-02FC204FA140}"/>
              </a:ext>
            </a:extLst>
          </p:cNvPr>
          <p:cNvSpPr>
            <a:spLocks noGrp="1"/>
          </p:cNvSpPr>
          <p:nvPr>
            <p:ph type="body" sz="quarter" idx="16"/>
          </p:nvPr>
        </p:nvSpPr>
        <p:spPr>
          <a:xfrm>
            <a:off x="533400" y="0"/>
            <a:ext cx="10614687" cy="803654"/>
          </a:xfrm>
        </p:spPr>
        <p:txBody>
          <a:bodyPr/>
          <a:lstStyle/>
          <a:p>
            <a:r>
              <a:rPr lang="en-IE" sz="3200" dirty="0"/>
              <a:t>Tabela za načrtovanje denarnega toka </a:t>
            </a:r>
            <a:r>
              <a:rPr lang="en-IE" sz="3200" b="0" dirty="0"/>
              <a:t>(primer)</a:t>
            </a:r>
          </a:p>
        </p:txBody>
      </p:sp>
      <p:graphicFrame>
        <p:nvGraphicFramePr>
          <p:cNvPr id="5" name="Table 4">
            <a:extLst>
              <a:ext uri="{FF2B5EF4-FFF2-40B4-BE49-F238E27FC236}">
                <a16:creationId xmlns:a16="http://schemas.microsoft.com/office/drawing/2014/main" id="{A82FAA2D-2B6D-EFAD-331B-000133AADD4B}"/>
              </a:ext>
            </a:extLst>
          </p:cNvPr>
          <p:cNvGraphicFramePr>
            <a:graphicFrameLocks noGrp="1"/>
          </p:cNvGraphicFramePr>
          <p:nvPr>
            <p:extLst>
              <p:ext uri="{D42A27DB-BD31-4B8C-83A1-F6EECF244321}">
                <p14:modId xmlns:p14="http://schemas.microsoft.com/office/powerpoint/2010/main" val="3375957418"/>
              </p:ext>
            </p:extLst>
          </p:nvPr>
        </p:nvGraphicFramePr>
        <p:xfrm>
          <a:off x="699477" y="2268099"/>
          <a:ext cx="10783752" cy="4351334"/>
        </p:xfrm>
        <a:graphic>
          <a:graphicData uri="http://schemas.openxmlformats.org/drawingml/2006/table">
            <a:tbl>
              <a:tblPr/>
              <a:tblGrid>
                <a:gridCol w="2695938">
                  <a:extLst>
                    <a:ext uri="{9D8B030D-6E8A-4147-A177-3AD203B41FA5}">
                      <a16:colId xmlns:a16="http://schemas.microsoft.com/office/drawing/2014/main" val="316101382"/>
                    </a:ext>
                  </a:extLst>
                </a:gridCol>
                <a:gridCol w="2695938">
                  <a:extLst>
                    <a:ext uri="{9D8B030D-6E8A-4147-A177-3AD203B41FA5}">
                      <a16:colId xmlns:a16="http://schemas.microsoft.com/office/drawing/2014/main" val="148157411"/>
                    </a:ext>
                  </a:extLst>
                </a:gridCol>
                <a:gridCol w="2695938">
                  <a:extLst>
                    <a:ext uri="{9D8B030D-6E8A-4147-A177-3AD203B41FA5}">
                      <a16:colId xmlns:a16="http://schemas.microsoft.com/office/drawing/2014/main" val="3297273209"/>
                    </a:ext>
                  </a:extLst>
                </a:gridCol>
                <a:gridCol w="2695938">
                  <a:extLst>
                    <a:ext uri="{9D8B030D-6E8A-4147-A177-3AD203B41FA5}">
                      <a16:colId xmlns:a16="http://schemas.microsoft.com/office/drawing/2014/main" val="1146829986"/>
                    </a:ext>
                  </a:extLst>
                </a:gridCol>
              </a:tblGrid>
              <a:tr h="334718">
                <a:tc>
                  <a:txBody>
                    <a:bodyPr/>
                    <a:lstStyle/>
                    <a:p>
                      <a:r>
                        <a:rPr lang="en-IE" sz="1600" b="1" dirty="0">
                          <a:solidFill>
                            <a:schemeClr val="bg1"/>
                          </a:solidFill>
                        </a:rPr>
                        <a:t>Mesec</a:t>
                      </a:r>
                    </a:p>
                  </a:txBody>
                  <a:tcPr marL="83680" marR="83680" marT="41840" marB="41840" anchor="ctr">
                    <a:lnL>
                      <a:noFill/>
                    </a:lnL>
                    <a:lnR>
                      <a:noFill/>
                    </a:lnR>
                    <a:lnT>
                      <a:noFill/>
                    </a:lnT>
                    <a:lnB>
                      <a:noFill/>
                    </a:lnB>
                    <a:solidFill>
                      <a:srgbClr val="E96751"/>
                    </a:solidFill>
                  </a:tcPr>
                </a:tc>
                <a:tc>
                  <a:txBody>
                    <a:bodyPr/>
                    <a:lstStyle/>
                    <a:p>
                      <a:r>
                        <a:rPr lang="en-IE" sz="1600" b="1" dirty="0">
                          <a:solidFill>
                            <a:schemeClr val="bg1"/>
                          </a:solidFill>
                        </a:rPr>
                        <a:t>Prihodki (€)</a:t>
                      </a:r>
                    </a:p>
                  </a:txBody>
                  <a:tcPr marL="83680" marR="83680" marT="41840" marB="41840" anchor="ctr">
                    <a:lnL>
                      <a:noFill/>
                    </a:lnL>
                    <a:lnR>
                      <a:noFill/>
                    </a:lnR>
                    <a:lnT>
                      <a:noFill/>
                    </a:lnT>
                    <a:lnB>
                      <a:noFill/>
                    </a:lnB>
                    <a:solidFill>
                      <a:srgbClr val="E96751"/>
                    </a:solidFill>
                  </a:tcPr>
                </a:tc>
                <a:tc>
                  <a:txBody>
                    <a:bodyPr/>
                    <a:lstStyle/>
                    <a:p>
                      <a:r>
                        <a:rPr lang="en-IE" sz="1600" b="1" dirty="0">
                          <a:solidFill>
                            <a:schemeClr val="bg1"/>
                          </a:solidFill>
                        </a:rPr>
                        <a:t>Odhodki (€)</a:t>
                      </a:r>
                    </a:p>
                  </a:txBody>
                  <a:tcPr marL="83680" marR="83680" marT="41840" marB="41840" anchor="ctr">
                    <a:lnL>
                      <a:noFill/>
                    </a:lnL>
                    <a:lnR>
                      <a:noFill/>
                    </a:lnR>
                    <a:lnT>
                      <a:noFill/>
                    </a:lnT>
                    <a:lnB>
                      <a:noFill/>
                    </a:lnB>
                    <a:solidFill>
                      <a:srgbClr val="E96751"/>
                    </a:solidFill>
                  </a:tcPr>
                </a:tc>
                <a:tc>
                  <a:txBody>
                    <a:bodyPr/>
                    <a:lstStyle/>
                    <a:p>
                      <a:r>
                        <a:rPr lang="en-IE" sz="1600" b="1" dirty="0">
                          <a:solidFill>
                            <a:schemeClr val="bg1"/>
                          </a:solidFill>
                        </a:rPr>
                        <a:t>Končno stanje (€)</a:t>
                      </a:r>
                    </a:p>
                  </a:txBody>
                  <a:tcPr marL="83680" marR="83680" marT="41840" marB="41840" anchor="ctr">
                    <a:lnL>
                      <a:noFill/>
                    </a:lnL>
                    <a:lnR>
                      <a:noFill/>
                    </a:lnR>
                    <a:lnT>
                      <a:noFill/>
                    </a:lnT>
                    <a:lnB>
                      <a:noFill/>
                    </a:lnB>
                    <a:solidFill>
                      <a:srgbClr val="E96751"/>
                    </a:solidFill>
                  </a:tcPr>
                </a:tc>
                <a:extLst>
                  <a:ext uri="{0D108BD9-81ED-4DB2-BD59-A6C34878D82A}">
                    <a16:rowId xmlns:a16="http://schemas.microsoft.com/office/drawing/2014/main" val="4026380352"/>
                  </a:ext>
                </a:extLst>
              </a:tr>
              <a:tr h="334718">
                <a:tc>
                  <a:txBody>
                    <a:bodyPr/>
                    <a:lstStyle/>
                    <a:p>
                      <a:r>
                        <a:rPr lang="en-IE" sz="1600" b="0" dirty="0">
                          <a:solidFill>
                            <a:schemeClr val="bg1"/>
                          </a:solidFill>
                        </a:rPr>
                        <a:t>Januar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3.000</a:t>
                      </a:r>
                    </a:p>
                  </a:txBody>
                  <a:tcPr marL="83680" marR="83680" marT="41840" marB="41840" anchor="ctr">
                    <a:lnL>
                      <a:noFill/>
                    </a:lnL>
                    <a:lnR>
                      <a:noFill/>
                    </a:lnR>
                    <a:lnT>
                      <a:noFill/>
                    </a:lnT>
                    <a:lnB>
                      <a:noFill/>
                    </a:lnB>
                    <a:noFill/>
                  </a:tcPr>
                </a:tc>
                <a:tc>
                  <a:txBody>
                    <a:bodyPr/>
                    <a:lstStyle/>
                    <a:p>
                      <a:r>
                        <a:rPr lang="en-IE" sz="1600" dirty="0">
                          <a:solidFill>
                            <a:srgbClr val="494949"/>
                          </a:solidFill>
                        </a:rPr>
                        <a:t>2.800</a:t>
                      </a:r>
                    </a:p>
                  </a:txBody>
                  <a:tcPr marL="83680" marR="83680" marT="41840" marB="41840" anchor="ctr">
                    <a:lnL>
                      <a:noFill/>
                    </a:lnL>
                    <a:lnR>
                      <a:noFill/>
                    </a:lnR>
                    <a:lnT>
                      <a:noFill/>
                    </a:lnT>
                    <a:lnB>
                      <a:noFill/>
                    </a:lnB>
                    <a:noFill/>
                  </a:tcPr>
                </a:tc>
                <a:tc>
                  <a:txBody>
                    <a:bodyPr/>
                    <a:lstStyle/>
                    <a:p>
                      <a:r>
                        <a:rPr lang="en-IE" sz="1600" dirty="0">
                          <a:solidFill>
                            <a:srgbClr val="494949"/>
                          </a:solidFill>
                        </a:rPr>
                        <a:t>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57232046"/>
                  </a:ext>
                </a:extLst>
              </a:tr>
              <a:tr h="334718">
                <a:tc>
                  <a:txBody>
                    <a:bodyPr/>
                    <a:lstStyle/>
                    <a:p>
                      <a:r>
                        <a:rPr lang="en-IE" sz="1600" b="0" dirty="0">
                          <a:solidFill>
                            <a:schemeClr val="bg1"/>
                          </a:solidFill>
                        </a:rPr>
                        <a:t>Februar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2.500</a:t>
                      </a:r>
                    </a:p>
                  </a:txBody>
                  <a:tcPr marL="83680" marR="83680" marT="41840" marB="41840" anchor="ctr">
                    <a:lnL>
                      <a:noFill/>
                    </a:lnL>
                    <a:lnR>
                      <a:noFill/>
                    </a:lnR>
                    <a:lnT>
                      <a:noFill/>
                    </a:lnT>
                    <a:lnB>
                      <a:noFill/>
                    </a:lnB>
                    <a:noFill/>
                  </a:tcPr>
                </a:tc>
                <a:tc>
                  <a:txBody>
                    <a:bodyPr/>
                    <a:lstStyle/>
                    <a:p>
                      <a:r>
                        <a:rPr lang="en-IE" sz="1600" dirty="0">
                          <a:solidFill>
                            <a:srgbClr val="494949"/>
                          </a:solidFill>
                        </a:rPr>
                        <a:t>3.200</a:t>
                      </a:r>
                    </a:p>
                  </a:txBody>
                  <a:tcPr marL="83680" marR="83680" marT="41840" marB="41840" anchor="ctr">
                    <a:lnL>
                      <a:noFill/>
                    </a:lnL>
                    <a:lnR>
                      <a:noFill/>
                    </a:lnR>
                    <a:lnT>
                      <a:noFill/>
                    </a:lnT>
                    <a:lnB>
                      <a:noFill/>
                    </a:lnB>
                    <a:noFill/>
                  </a:tcPr>
                </a:tc>
                <a:tc>
                  <a:txBody>
                    <a:bodyPr/>
                    <a:lstStyle/>
                    <a:p>
                      <a:r>
                        <a:rPr lang="en-IE" sz="1600" dirty="0">
                          <a:solidFill>
                            <a:srgbClr val="494949"/>
                          </a:solidFill>
                        </a:rPr>
                        <a:t>1.500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845684784"/>
                  </a:ext>
                </a:extLst>
              </a:tr>
              <a:tr h="334718">
                <a:tc>
                  <a:txBody>
                    <a:bodyPr/>
                    <a:lstStyle/>
                    <a:p>
                      <a:r>
                        <a:rPr lang="en-IE" sz="1600" b="0" dirty="0">
                          <a:solidFill>
                            <a:schemeClr val="bg1"/>
                          </a:solidFill>
                        </a:rPr>
                        <a:t>Marec</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3.000</a:t>
                      </a:r>
                    </a:p>
                  </a:txBody>
                  <a:tcPr marL="83680" marR="83680" marT="41840" marB="41840" anchor="ctr">
                    <a:lnL>
                      <a:noFill/>
                    </a:lnL>
                    <a:lnR>
                      <a:noFill/>
                    </a:lnR>
                    <a:lnT>
                      <a:noFill/>
                    </a:lnT>
                    <a:lnB>
                      <a:noFill/>
                    </a:lnB>
                    <a:noFill/>
                  </a:tcPr>
                </a:tc>
                <a:tc>
                  <a:txBody>
                    <a:bodyPr/>
                    <a:lstStyle/>
                    <a:p>
                      <a:r>
                        <a:rPr lang="en-IE" sz="1600" dirty="0">
                          <a:solidFill>
                            <a:srgbClr val="494949"/>
                          </a:solidFill>
                        </a:rPr>
                        <a:t>2.900</a:t>
                      </a:r>
                    </a:p>
                  </a:txBody>
                  <a:tcPr marL="83680" marR="83680" marT="41840" marB="41840" anchor="ctr">
                    <a:lnL>
                      <a:noFill/>
                    </a:lnL>
                    <a:lnR>
                      <a:noFill/>
                    </a:lnR>
                    <a:lnT>
                      <a:noFill/>
                    </a:lnT>
                    <a:lnB>
                      <a:noFill/>
                    </a:lnB>
                    <a:noFill/>
                  </a:tcPr>
                </a:tc>
                <a:tc>
                  <a:txBody>
                    <a:bodyPr/>
                    <a:lstStyle/>
                    <a:p>
                      <a:r>
                        <a:rPr lang="en-IE" sz="1600" dirty="0">
                          <a:solidFill>
                            <a:srgbClr val="494949"/>
                          </a:solidFill>
                        </a:rPr>
                        <a:t>1.600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756844358"/>
                  </a:ext>
                </a:extLst>
              </a:tr>
              <a:tr h="334718">
                <a:tc>
                  <a:txBody>
                    <a:bodyPr/>
                    <a:lstStyle/>
                    <a:p>
                      <a:r>
                        <a:rPr lang="en-IE" sz="1600" b="0" dirty="0">
                          <a:solidFill>
                            <a:schemeClr val="bg1"/>
                          </a:solidFill>
                        </a:rPr>
                        <a:t>april</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3.500</a:t>
                      </a:r>
                    </a:p>
                  </a:txBody>
                  <a:tcPr marL="83680" marR="83680" marT="41840" marB="41840" anchor="ctr">
                    <a:lnL>
                      <a:noFill/>
                    </a:lnL>
                    <a:lnR>
                      <a:noFill/>
                    </a:lnR>
                    <a:lnT>
                      <a:noFill/>
                    </a:lnT>
                    <a:lnB>
                      <a:noFill/>
                    </a:lnB>
                    <a:noFill/>
                  </a:tcPr>
                </a:tc>
                <a:tc>
                  <a:txBody>
                    <a:bodyPr/>
                    <a:lstStyle/>
                    <a:p>
                      <a:r>
                        <a:rPr lang="en-IE" sz="1600" dirty="0">
                          <a:solidFill>
                            <a:srgbClr val="494949"/>
                          </a:solidFill>
                        </a:rPr>
                        <a:t>3.000</a:t>
                      </a:r>
                    </a:p>
                  </a:txBody>
                  <a:tcPr marL="83680" marR="83680" marT="41840" marB="41840" anchor="ctr">
                    <a:lnL>
                      <a:noFill/>
                    </a:lnL>
                    <a:lnR>
                      <a:noFill/>
                    </a:lnR>
                    <a:lnT>
                      <a:noFill/>
                    </a:lnT>
                    <a:lnB>
                      <a:noFill/>
                    </a:lnB>
                    <a:noFill/>
                  </a:tcPr>
                </a:tc>
                <a:tc>
                  <a:txBody>
                    <a:bodyPr/>
                    <a:lstStyle/>
                    <a:p>
                      <a:r>
                        <a:rPr lang="en-IE" sz="1600" dirty="0">
                          <a:solidFill>
                            <a:srgbClr val="494949"/>
                          </a:solidFill>
                        </a:rPr>
                        <a:t>2.100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569263993"/>
                  </a:ext>
                </a:extLst>
              </a:tr>
              <a:tr h="334718">
                <a:tc>
                  <a:txBody>
                    <a:bodyPr/>
                    <a:lstStyle/>
                    <a:p>
                      <a:r>
                        <a:rPr lang="en-IE" sz="1600" b="0" dirty="0">
                          <a:solidFill>
                            <a:schemeClr val="bg1"/>
                          </a:solidFill>
                        </a:rPr>
                        <a:t>Maj</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5.000</a:t>
                      </a:r>
                    </a:p>
                  </a:txBody>
                  <a:tcPr marL="83680" marR="83680" marT="41840" marB="41840" anchor="ctr">
                    <a:lnL>
                      <a:noFill/>
                    </a:lnL>
                    <a:lnR>
                      <a:noFill/>
                    </a:lnR>
                    <a:lnT>
                      <a:noFill/>
                    </a:lnT>
                    <a:lnB>
                      <a:noFill/>
                    </a:lnB>
                    <a:noFill/>
                  </a:tcPr>
                </a:tc>
                <a:tc>
                  <a:txBody>
                    <a:bodyPr/>
                    <a:lstStyle/>
                    <a:p>
                      <a:r>
                        <a:rPr lang="en-IE" sz="1600" dirty="0">
                          <a:solidFill>
                            <a:srgbClr val="494949"/>
                          </a:solidFill>
                        </a:rPr>
                        <a:t>3.200</a:t>
                      </a:r>
                    </a:p>
                  </a:txBody>
                  <a:tcPr marL="83680" marR="83680" marT="41840" marB="41840" anchor="ctr">
                    <a:lnL>
                      <a:noFill/>
                    </a:lnL>
                    <a:lnR>
                      <a:noFill/>
                    </a:lnR>
                    <a:lnT>
                      <a:noFill/>
                    </a:lnT>
                    <a:lnB>
                      <a:noFill/>
                    </a:lnB>
                    <a:noFill/>
                  </a:tcPr>
                </a:tc>
                <a:tc>
                  <a:txBody>
                    <a:bodyPr/>
                    <a:lstStyle/>
                    <a:p>
                      <a:r>
                        <a:rPr lang="en-IE" sz="1600" dirty="0">
                          <a:solidFill>
                            <a:srgbClr val="494949"/>
                          </a:solidFill>
                        </a:rPr>
                        <a:t>3.900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09123010"/>
                  </a:ext>
                </a:extLst>
              </a:tr>
              <a:tr h="334718">
                <a:tc>
                  <a:txBody>
                    <a:bodyPr/>
                    <a:lstStyle/>
                    <a:p>
                      <a:r>
                        <a:rPr lang="en-IE" sz="1600" b="0" dirty="0">
                          <a:solidFill>
                            <a:schemeClr val="bg1"/>
                          </a:solidFill>
                        </a:rPr>
                        <a:t>Junij</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7.000</a:t>
                      </a:r>
                    </a:p>
                  </a:txBody>
                  <a:tcPr marL="83680" marR="83680" marT="41840" marB="41840" anchor="ctr">
                    <a:lnL>
                      <a:noFill/>
                    </a:lnL>
                    <a:lnR>
                      <a:noFill/>
                    </a:lnR>
                    <a:lnT>
                      <a:noFill/>
                    </a:lnT>
                    <a:lnB>
                      <a:noFill/>
                    </a:lnB>
                    <a:noFill/>
                  </a:tcPr>
                </a:tc>
                <a:tc>
                  <a:txBody>
                    <a:bodyPr/>
                    <a:lstStyle/>
                    <a:p>
                      <a:r>
                        <a:rPr lang="en-IE" sz="1600" dirty="0">
                          <a:solidFill>
                            <a:srgbClr val="494949"/>
                          </a:solidFill>
                        </a:rPr>
                        <a:t>3.300</a:t>
                      </a:r>
                    </a:p>
                  </a:txBody>
                  <a:tcPr marL="83680" marR="83680" marT="41840" marB="41840" anchor="ctr">
                    <a:lnL>
                      <a:noFill/>
                    </a:lnL>
                    <a:lnR>
                      <a:noFill/>
                    </a:lnR>
                    <a:lnT>
                      <a:noFill/>
                    </a:lnT>
                    <a:lnB>
                      <a:noFill/>
                    </a:lnB>
                    <a:noFill/>
                  </a:tcPr>
                </a:tc>
                <a:tc>
                  <a:txBody>
                    <a:bodyPr/>
                    <a:lstStyle/>
                    <a:p>
                      <a:r>
                        <a:rPr lang="en-IE" sz="1600" dirty="0">
                          <a:solidFill>
                            <a:srgbClr val="494949"/>
                          </a:solidFill>
                        </a:rPr>
                        <a:t>7.600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84512932"/>
                  </a:ext>
                </a:extLst>
              </a:tr>
              <a:tr h="334718">
                <a:tc>
                  <a:txBody>
                    <a:bodyPr/>
                    <a:lstStyle/>
                    <a:p>
                      <a:r>
                        <a:rPr lang="en-IE" sz="1600" b="0" dirty="0">
                          <a:solidFill>
                            <a:schemeClr val="bg1"/>
                          </a:solidFill>
                        </a:rPr>
                        <a:t>julij</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8.000</a:t>
                      </a:r>
                    </a:p>
                  </a:txBody>
                  <a:tcPr marL="83680" marR="83680" marT="41840" marB="41840" anchor="ctr">
                    <a:lnL>
                      <a:noFill/>
                    </a:lnL>
                    <a:lnR>
                      <a:noFill/>
                    </a:lnR>
                    <a:lnT>
                      <a:noFill/>
                    </a:lnT>
                    <a:lnB>
                      <a:noFill/>
                    </a:lnB>
                    <a:noFill/>
                  </a:tcPr>
                </a:tc>
                <a:tc>
                  <a:txBody>
                    <a:bodyPr/>
                    <a:lstStyle/>
                    <a:p>
                      <a:r>
                        <a:rPr lang="en-IE" sz="1600" dirty="0">
                          <a:solidFill>
                            <a:srgbClr val="494949"/>
                          </a:solidFill>
                        </a:rPr>
                        <a:t>3.400</a:t>
                      </a:r>
                    </a:p>
                  </a:txBody>
                  <a:tcPr marL="83680" marR="83680" marT="41840" marB="41840" anchor="ctr">
                    <a:lnL>
                      <a:noFill/>
                    </a:lnL>
                    <a:lnR>
                      <a:noFill/>
                    </a:lnR>
                    <a:lnT>
                      <a:noFill/>
                    </a:lnT>
                    <a:lnB>
                      <a:noFill/>
                    </a:lnB>
                    <a:noFill/>
                  </a:tcPr>
                </a:tc>
                <a:tc>
                  <a:txBody>
                    <a:bodyPr/>
                    <a:lstStyle/>
                    <a:p>
                      <a:r>
                        <a:rPr lang="en-IE" sz="1600" dirty="0">
                          <a:solidFill>
                            <a:srgbClr val="494949"/>
                          </a:solidFill>
                        </a:rPr>
                        <a:t>12.200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242840459"/>
                  </a:ext>
                </a:extLst>
              </a:tr>
              <a:tr h="334718">
                <a:tc>
                  <a:txBody>
                    <a:bodyPr/>
                    <a:lstStyle/>
                    <a:p>
                      <a:r>
                        <a:rPr lang="en-IE" sz="1600" b="0" dirty="0">
                          <a:solidFill>
                            <a:schemeClr val="bg1"/>
                          </a:solidFill>
                        </a:rPr>
                        <a:t>Avgust</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7.500</a:t>
                      </a:r>
                    </a:p>
                  </a:txBody>
                  <a:tcPr marL="83680" marR="83680" marT="41840" marB="41840" anchor="ctr">
                    <a:lnL>
                      <a:noFill/>
                    </a:lnL>
                    <a:lnR>
                      <a:noFill/>
                    </a:lnR>
                    <a:lnT>
                      <a:noFill/>
                    </a:lnT>
                    <a:lnB>
                      <a:noFill/>
                    </a:lnB>
                    <a:noFill/>
                  </a:tcPr>
                </a:tc>
                <a:tc>
                  <a:txBody>
                    <a:bodyPr/>
                    <a:lstStyle/>
                    <a:p>
                      <a:r>
                        <a:rPr lang="en-IE" sz="1600" dirty="0">
                          <a:solidFill>
                            <a:srgbClr val="494949"/>
                          </a:solidFill>
                        </a:rPr>
                        <a:t>3.300</a:t>
                      </a:r>
                    </a:p>
                  </a:txBody>
                  <a:tcPr marL="83680" marR="83680" marT="41840" marB="41840" anchor="ctr">
                    <a:lnL>
                      <a:noFill/>
                    </a:lnL>
                    <a:lnR>
                      <a:noFill/>
                    </a:lnR>
                    <a:lnT>
                      <a:noFill/>
                    </a:lnT>
                    <a:lnB>
                      <a:noFill/>
                    </a:lnB>
                    <a:noFill/>
                  </a:tcPr>
                </a:tc>
                <a:tc>
                  <a:txBody>
                    <a:bodyPr/>
                    <a:lstStyle/>
                    <a:p>
                      <a:r>
                        <a:rPr lang="en-IE" sz="1600" dirty="0">
                          <a:solidFill>
                            <a:srgbClr val="494949"/>
                          </a:solidFill>
                        </a:rPr>
                        <a:t>16.400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636349646"/>
                  </a:ext>
                </a:extLst>
              </a:tr>
              <a:tr h="334718">
                <a:tc>
                  <a:txBody>
                    <a:bodyPr/>
                    <a:lstStyle/>
                    <a:p>
                      <a:r>
                        <a:rPr lang="en-IE" sz="1600" b="0" dirty="0">
                          <a:solidFill>
                            <a:schemeClr val="bg1"/>
                          </a:solidFill>
                        </a:rPr>
                        <a:t>September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4.000</a:t>
                      </a:r>
                    </a:p>
                  </a:txBody>
                  <a:tcPr marL="83680" marR="83680" marT="41840" marB="41840" anchor="ctr">
                    <a:lnL>
                      <a:noFill/>
                    </a:lnL>
                    <a:lnR>
                      <a:noFill/>
                    </a:lnR>
                    <a:lnT>
                      <a:noFill/>
                    </a:lnT>
                    <a:lnB>
                      <a:noFill/>
                    </a:lnB>
                    <a:noFill/>
                  </a:tcPr>
                </a:tc>
                <a:tc>
                  <a:txBody>
                    <a:bodyPr/>
                    <a:lstStyle/>
                    <a:p>
                      <a:r>
                        <a:rPr lang="en-IE" sz="1600" dirty="0">
                          <a:solidFill>
                            <a:srgbClr val="494949"/>
                          </a:solidFill>
                        </a:rPr>
                        <a:t>3.100</a:t>
                      </a:r>
                    </a:p>
                  </a:txBody>
                  <a:tcPr marL="83680" marR="83680" marT="41840" marB="41840" anchor="ctr">
                    <a:lnL>
                      <a:noFill/>
                    </a:lnL>
                    <a:lnR>
                      <a:noFill/>
                    </a:lnR>
                    <a:lnT>
                      <a:noFill/>
                    </a:lnT>
                    <a:lnB>
                      <a:noFill/>
                    </a:lnB>
                    <a:noFill/>
                  </a:tcPr>
                </a:tc>
                <a:tc>
                  <a:txBody>
                    <a:bodyPr/>
                    <a:lstStyle/>
                    <a:p>
                      <a:r>
                        <a:rPr lang="en-IE" sz="1600" dirty="0">
                          <a:solidFill>
                            <a:srgbClr val="494949"/>
                          </a:solidFill>
                        </a:rPr>
                        <a:t>17.300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141275761"/>
                  </a:ext>
                </a:extLst>
              </a:tr>
              <a:tr h="334718">
                <a:tc>
                  <a:txBody>
                    <a:bodyPr/>
                    <a:lstStyle/>
                    <a:p>
                      <a:r>
                        <a:rPr lang="en-IE" sz="1600" b="0" dirty="0">
                          <a:solidFill>
                            <a:schemeClr val="bg1"/>
                          </a:solidFill>
                        </a:rPr>
                        <a:t>Oktober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3.500</a:t>
                      </a:r>
                    </a:p>
                  </a:txBody>
                  <a:tcPr marL="83680" marR="83680" marT="41840" marB="41840" anchor="ctr">
                    <a:lnL>
                      <a:noFill/>
                    </a:lnL>
                    <a:lnR>
                      <a:noFill/>
                    </a:lnR>
                    <a:lnT>
                      <a:noFill/>
                    </a:lnT>
                    <a:lnB>
                      <a:noFill/>
                    </a:lnB>
                    <a:noFill/>
                  </a:tcPr>
                </a:tc>
                <a:tc>
                  <a:txBody>
                    <a:bodyPr/>
                    <a:lstStyle/>
                    <a:p>
                      <a:r>
                        <a:rPr lang="en-IE" sz="1600" dirty="0">
                          <a:solidFill>
                            <a:srgbClr val="494949"/>
                          </a:solidFill>
                        </a:rPr>
                        <a:t>2.900</a:t>
                      </a:r>
                    </a:p>
                  </a:txBody>
                  <a:tcPr marL="83680" marR="83680" marT="41840" marB="41840" anchor="ctr">
                    <a:lnL>
                      <a:noFill/>
                    </a:lnL>
                    <a:lnR>
                      <a:noFill/>
                    </a:lnR>
                    <a:lnT>
                      <a:noFill/>
                    </a:lnT>
                    <a:lnB>
                      <a:noFill/>
                    </a:lnB>
                    <a:noFill/>
                  </a:tcPr>
                </a:tc>
                <a:tc>
                  <a:txBody>
                    <a:bodyPr/>
                    <a:lstStyle/>
                    <a:p>
                      <a:r>
                        <a:rPr lang="en-IE" sz="16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048939693"/>
                  </a:ext>
                </a:extLst>
              </a:tr>
              <a:tr h="334718">
                <a:tc>
                  <a:txBody>
                    <a:bodyPr/>
                    <a:lstStyle/>
                    <a:p>
                      <a:r>
                        <a:rPr lang="en-IE" sz="1600" b="0" dirty="0">
                          <a:solidFill>
                            <a:schemeClr val="bg1"/>
                          </a:solidFill>
                        </a:rPr>
                        <a:t>November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3.000</a:t>
                      </a:r>
                    </a:p>
                  </a:txBody>
                  <a:tcPr marL="83680" marR="83680" marT="41840" marB="41840" anchor="ctr">
                    <a:lnL>
                      <a:noFill/>
                    </a:lnL>
                    <a:lnR>
                      <a:noFill/>
                    </a:lnR>
                    <a:lnT>
                      <a:noFill/>
                    </a:lnT>
                    <a:lnB>
                      <a:noFill/>
                    </a:lnB>
                    <a:noFill/>
                  </a:tcPr>
                </a:tc>
                <a:tc>
                  <a:txBody>
                    <a:bodyPr/>
                    <a:lstStyle/>
                    <a:p>
                      <a:r>
                        <a:rPr lang="en-IE" sz="1600" dirty="0">
                          <a:solidFill>
                            <a:srgbClr val="494949"/>
                          </a:solidFill>
                        </a:rPr>
                        <a:t>2.800</a:t>
                      </a:r>
                    </a:p>
                  </a:txBody>
                  <a:tcPr marL="83680" marR="83680" marT="41840" marB="41840" anchor="ctr">
                    <a:lnL>
                      <a:noFill/>
                    </a:lnL>
                    <a:lnR>
                      <a:noFill/>
                    </a:lnR>
                    <a:lnT>
                      <a:noFill/>
                    </a:lnT>
                    <a:lnB>
                      <a:noFill/>
                    </a:lnB>
                    <a:noFill/>
                  </a:tcPr>
                </a:tc>
                <a:tc>
                  <a:txBody>
                    <a:bodyPr/>
                    <a:lstStyle/>
                    <a:p>
                      <a:r>
                        <a:rPr lang="en-IE" sz="1600" dirty="0">
                          <a:solidFill>
                            <a:srgbClr val="494949"/>
                          </a:solidFill>
                        </a:rPr>
                        <a:t>18.100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45659355"/>
                  </a:ext>
                </a:extLst>
              </a:tr>
              <a:tr h="334718">
                <a:tc>
                  <a:txBody>
                    <a:bodyPr/>
                    <a:lstStyle/>
                    <a:p>
                      <a:r>
                        <a:rPr lang="en-IE" sz="1600" b="0" dirty="0">
                          <a:solidFill>
                            <a:schemeClr val="bg1"/>
                          </a:solidFill>
                        </a:rPr>
                        <a:t>December</a:t>
                      </a:r>
                    </a:p>
                  </a:txBody>
                  <a:tcPr marL="83680" marR="83680" marT="41840" marB="41840" anchor="ctr">
                    <a:lnL>
                      <a:noFill/>
                    </a:lnL>
                    <a:lnR>
                      <a:noFill/>
                    </a:lnR>
                    <a:lnT>
                      <a:noFill/>
                    </a:lnT>
                    <a:lnB>
                      <a:noFill/>
                    </a:lnB>
                    <a:solidFill>
                      <a:srgbClr val="459597"/>
                    </a:solidFill>
                  </a:tcPr>
                </a:tc>
                <a:tc>
                  <a:txBody>
                    <a:bodyPr/>
                    <a:lstStyle/>
                    <a:p>
                      <a:r>
                        <a:rPr lang="en-IE" sz="1600" dirty="0">
                          <a:solidFill>
                            <a:srgbClr val="494949"/>
                          </a:solidFill>
                        </a:rPr>
                        <a:t>2.500</a:t>
                      </a:r>
                    </a:p>
                  </a:txBody>
                  <a:tcPr marL="83680" marR="83680" marT="41840" marB="41840" anchor="ctr">
                    <a:lnL>
                      <a:noFill/>
                    </a:lnL>
                    <a:lnR>
                      <a:noFill/>
                    </a:lnR>
                    <a:lnT>
                      <a:noFill/>
                    </a:lnT>
                    <a:lnB>
                      <a:noFill/>
                    </a:lnB>
                    <a:noFill/>
                  </a:tcPr>
                </a:tc>
                <a:tc>
                  <a:txBody>
                    <a:bodyPr/>
                    <a:lstStyle/>
                    <a:p>
                      <a:r>
                        <a:rPr lang="en-IE" sz="1600" dirty="0">
                          <a:solidFill>
                            <a:srgbClr val="494949"/>
                          </a:solidFill>
                        </a:rPr>
                        <a:t>2.700</a:t>
                      </a:r>
                    </a:p>
                  </a:txBody>
                  <a:tcPr marL="83680" marR="83680" marT="41840" marB="41840" anchor="ctr">
                    <a:lnL>
                      <a:noFill/>
                    </a:lnL>
                    <a:lnR>
                      <a:noFill/>
                    </a:lnR>
                    <a:lnT>
                      <a:noFill/>
                    </a:lnT>
                    <a:lnB>
                      <a:noFill/>
                    </a:lnB>
                    <a:noFill/>
                  </a:tcPr>
                </a:tc>
                <a:tc>
                  <a:txBody>
                    <a:bodyPr/>
                    <a:lstStyle/>
                    <a:p>
                      <a:r>
                        <a:rPr lang="en-IE" sz="16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2097958489"/>
                  </a:ext>
                </a:extLst>
              </a:tr>
            </a:tbl>
          </a:graphicData>
        </a:graphic>
      </p:graphicFrame>
    </p:spTree>
    <p:extLst>
      <p:ext uri="{BB962C8B-B14F-4D97-AF65-F5344CB8AC3E}">
        <p14:creationId xmlns:p14="http://schemas.microsoft.com/office/powerpoint/2010/main" val="6059383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ED59-C96E-73B7-05AF-2017890D38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EDEDC66-64B5-DF04-C75E-ACD50D535671}"/>
              </a:ext>
            </a:extLst>
          </p:cNvPr>
          <p:cNvSpPr>
            <a:spLocks noGrp="1"/>
          </p:cNvSpPr>
          <p:nvPr>
            <p:ph type="body" sz="quarter" idx="16"/>
          </p:nvPr>
        </p:nvSpPr>
        <p:spPr>
          <a:xfrm>
            <a:off x="533400" y="0"/>
            <a:ext cx="10614687" cy="803654"/>
          </a:xfrm>
        </p:spPr>
        <p:txBody>
          <a:bodyPr/>
          <a:lstStyle/>
          <a:p>
            <a:r>
              <a:rPr lang="en-IE" sz="3200" dirty="0"/>
              <a:t>Tabela načrtovanja denarnega toka </a:t>
            </a:r>
            <a:r>
              <a:rPr lang="en-IE" sz="3200" b="0" dirty="0"/>
              <a:t>(podrobna)</a:t>
            </a:r>
          </a:p>
        </p:txBody>
      </p:sp>
      <p:graphicFrame>
        <p:nvGraphicFramePr>
          <p:cNvPr id="4" name="Table 3">
            <a:extLst>
              <a:ext uri="{FF2B5EF4-FFF2-40B4-BE49-F238E27FC236}">
                <a16:creationId xmlns:a16="http://schemas.microsoft.com/office/drawing/2014/main" id="{7C60416E-B819-405A-4345-8ACDC4182C11}"/>
              </a:ext>
            </a:extLst>
          </p:cNvPr>
          <p:cNvGraphicFramePr>
            <a:graphicFrameLocks noGrp="1"/>
          </p:cNvGraphicFramePr>
          <p:nvPr>
            <p:extLst>
              <p:ext uri="{D42A27DB-BD31-4B8C-83A1-F6EECF244321}">
                <p14:modId xmlns:p14="http://schemas.microsoft.com/office/powerpoint/2010/main" val="3641668470"/>
              </p:ext>
            </p:extLst>
          </p:nvPr>
        </p:nvGraphicFramePr>
        <p:xfrm>
          <a:off x="533400" y="599469"/>
          <a:ext cx="11010900" cy="4939391"/>
        </p:xfrm>
        <a:graphic>
          <a:graphicData uri="http://schemas.openxmlformats.org/drawingml/2006/table">
            <a:tbl>
              <a:tblPr/>
              <a:tblGrid>
                <a:gridCol w="1101090">
                  <a:extLst>
                    <a:ext uri="{9D8B030D-6E8A-4147-A177-3AD203B41FA5}">
                      <a16:colId xmlns:a16="http://schemas.microsoft.com/office/drawing/2014/main" val="2186122146"/>
                    </a:ext>
                  </a:extLst>
                </a:gridCol>
                <a:gridCol w="1101090">
                  <a:extLst>
                    <a:ext uri="{9D8B030D-6E8A-4147-A177-3AD203B41FA5}">
                      <a16:colId xmlns:a16="http://schemas.microsoft.com/office/drawing/2014/main" val="74260597"/>
                    </a:ext>
                  </a:extLst>
                </a:gridCol>
                <a:gridCol w="1101090">
                  <a:extLst>
                    <a:ext uri="{9D8B030D-6E8A-4147-A177-3AD203B41FA5}">
                      <a16:colId xmlns:a16="http://schemas.microsoft.com/office/drawing/2014/main" val="1272770679"/>
                    </a:ext>
                  </a:extLst>
                </a:gridCol>
                <a:gridCol w="1101090">
                  <a:extLst>
                    <a:ext uri="{9D8B030D-6E8A-4147-A177-3AD203B41FA5}">
                      <a16:colId xmlns:a16="http://schemas.microsoft.com/office/drawing/2014/main" val="1630693405"/>
                    </a:ext>
                  </a:extLst>
                </a:gridCol>
                <a:gridCol w="1101090">
                  <a:extLst>
                    <a:ext uri="{9D8B030D-6E8A-4147-A177-3AD203B41FA5}">
                      <a16:colId xmlns:a16="http://schemas.microsoft.com/office/drawing/2014/main" val="20950384"/>
                    </a:ext>
                  </a:extLst>
                </a:gridCol>
                <a:gridCol w="1101090">
                  <a:extLst>
                    <a:ext uri="{9D8B030D-6E8A-4147-A177-3AD203B41FA5}">
                      <a16:colId xmlns:a16="http://schemas.microsoft.com/office/drawing/2014/main" val="2572766413"/>
                    </a:ext>
                  </a:extLst>
                </a:gridCol>
                <a:gridCol w="1101090">
                  <a:extLst>
                    <a:ext uri="{9D8B030D-6E8A-4147-A177-3AD203B41FA5}">
                      <a16:colId xmlns:a16="http://schemas.microsoft.com/office/drawing/2014/main" val="249859294"/>
                    </a:ext>
                  </a:extLst>
                </a:gridCol>
                <a:gridCol w="1101090">
                  <a:extLst>
                    <a:ext uri="{9D8B030D-6E8A-4147-A177-3AD203B41FA5}">
                      <a16:colId xmlns:a16="http://schemas.microsoft.com/office/drawing/2014/main" val="2966237274"/>
                    </a:ext>
                  </a:extLst>
                </a:gridCol>
                <a:gridCol w="1101090">
                  <a:extLst>
                    <a:ext uri="{9D8B030D-6E8A-4147-A177-3AD203B41FA5}">
                      <a16:colId xmlns:a16="http://schemas.microsoft.com/office/drawing/2014/main" val="2400954595"/>
                    </a:ext>
                  </a:extLst>
                </a:gridCol>
                <a:gridCol w="1101090">
                  <a:extLst>
                    <a:ext uri="{9D8B030D-6E8A-4147-A177-3AD203B41FA5}">
                      <a16:colId xmlns:a16="http://schemas.microsoft.com/office/drawing/2014/main" val="1259772411"/>
                    </a:ext>
                  </a:extLst>
                </a:gridCol>
              </a:tblGrid>
              <a:tr h="649453">
                <a:tc>
                  <a:txBody>
                    <a:bodyPr/>
                    <a:lstStyle/>
                    <a:p>
                      <a:pPr>
                        <a:buNone/>
                      </a:pPr>
                      <a:r>
                        <a:rPr lang="en-IE" sz="1600" b="1" dirty="0">
                          <a:solidFill>
                            <a:schemeClr val="bg1"/>
                          </a:solidFill>
                        </a:rPr>
                        <a:t>Mesec</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Prihodki od gostov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Dodatni prihodki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Skupni prihodki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Fiksni stroški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Spremenljivi stroški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Odplačilo posojila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Drugi stroški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Neto denarni tok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Kumulativni denarni tok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92187097"/>
                  </a:ext>
                </a:extLst>
              </a:tr>
              <a:tr h="259781">
                <a:tc>
                  <a:txBody>
                    <a:bodyPr/>
                    <a:lstStyle/>
                    <a:p>
                      <a:pPr>
                        <a:buNone/>
                      </a:pPr>
                      <a:r>
                        <a:rPr lang="en-IE" sz="1600" b="0" dirty="0">
                          <a:solidFill>
                            <a:schemeClr val="bg1"/>
                          </a:solidFill>
                        </a:rPr>
                        <a:t>Januar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-500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279574"/>
                  </a:ext>
                </a:extLst>
              </a:tr>
              <a:tr h="259781">
                <a:tc>
                  <a:txBody>
                    <a:bodyPr/>
                    <a:lstStyle/>
                    <a:p>
                      <a:pPr>
                        <a:buNone/>
                      </a:pPr>
                      <a:r>
                        <a:rPr lang="en-IE" sz="1600" b="0" dirty="0">
                          <a:solidFill>
                            <a:schemeClr val="bg1"/>
                          </a:solidFill>
                        </a:rPr>
                        <a:t>Februar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-300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152461"/>
                  </a:ext>
                </a:extLst>
              </a:tr>
              <a:tr h="259781">
                <a:tc>
                  <a:txBody>
                    <a:bodyPr/>
                    <a:lstStyle/>
                    <a:p>
                      <a:pPr>
                        <a:buNone/>
                      </a:pPr>
                      <a:r>
                        <a:rPr lang="en-IE" sz="1600" b="0" dirty="0">
                          <a:solidFill>
                            <a:schemeClr val="bg1"/>
                          </a:solidFill>
                        </a:rPr>
                        <a:t>Marec</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038802"/>
                  </a:ext>
                </a:extLst>
              </a:tr>
              <a:tr h="259781">
                <a:tc>
                  <a:txBody>
                    <a:bodyPr/>
                    <a:lstStyle/>
                    <a:p>
                      <a:pPr>
                        <a:buNone/>
                      </a:pPr>
                      <a:r>
                        <a:rPr lang="en-IE" sz="1600" b="0">
                          <a:solidFill>
                            <a:schemeClr val="bg1"/>
                          </a:solidFill>
                        </a:rPr>
                        <a:t>april</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186965"/>
                  </a:ext>
                </a:extLst>
              </a:tr>
              <a:tr h="259781">
                <a:tc>
                  <a:txBody>
                    <a:bodyPr/>
                    <a:lstStyle/>
                    <a:p>
                      <a:pPr>
                        <a:buNone/>
                      </a:pPr>
                      <a:r>
                        <a:rPr lang="en-IE" sz="1600" b="0" dirty="0">
                          <a:solidFill>
                            <a:schemeClr val="bg1"/>
                          </a:solidFill>
                        </a:rPr>
                        <a:t>Maj</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5.000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901163"/>
                  </a:ext>
                </a:extLst>
              </a:tr>
              <a:tr h="259781">
                <a:tc>
                  <a:txBody>
                    <a:bodyPr/>
                    <a:lstStyle/>
                    <a:p>
                      <a:pPr>
                        <a:buNone/>
                      </a:pPr>
                      <a:r>
                        <a:rPr lang="en-IE" sz="1600" b="0" dirty="0">
                          <a:solidFill>
                            <a:schemeClr val="bg1"/>
                          </a:solidFill>
                        </a:rPr>
                        <a:t>Junij</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4099572"/>
                  </a:ext>
                </a:extLst>
              </a:tr>
              <a:tr h="259781">
                <a:tc>
                  <a:txBody>
                    <a:bodyPr/>
                    <a:lstStyle/>
                    <a:p>
                      <a:pPr>
                        <a:buNone/>
                      </a:pPr>
                      <a:r>
                        <a:rPr lang="en-IE" sz="1600" b="0" dirty="0">
                          <a:solidFill>
                            <a:schemeClr val="bg1"/>
                          </a:solidFill>
                        </a:rPr>
                        <a:t>julij</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7.000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16.200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83140"/>
                  </a:ext>
                </a:extLst>
              </a:tr>
              <a:tr h="259781">
                <a:tc>
                  <a:txBody>
                    <a:bodyPr/>
                    <a:lstStyle/>
                    <a:p>
                      <a:pPr>
                        <a:buNone/>
                      </a:pPr>
                      <a:r>
                        <a:rPr lang="en-IE" sz="1600" b="0">
                          <a:solidFill>
                            <a:schemeClr val="bg1"/>
                          </a:solidFill>
                        </a:rPr>
                        <a:t>Avgust</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4.400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945679"/>
                  </a:ext>
                </a:extLst>
              </a:tr>
              <a:tr h="454617">
                <a:tc>
                  <a:txBody>
                    <a:bodyPr/>
                    <a:lstStyle/>
                    <a:p>
                      <a:pPr>
                        <a:buNone/>
                      </a:pPr>
                      <a:r>
                        <a:rPr lang="en-IE" sz="1600" b="0" dirty="0">
                          <a:solidFill>
                            <a:schemeClr val="bg1"/>
                          </a:solidFill>
                        </a:rPr>
                        <a:t>september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1.900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052991"/>
                  </a:ext>
                </a:extLst>
              </a:tr>
              <a:tr h="259781">
                <a:tc>
                  <a:txBody>
                    <a:bodyPr/>
                    <a:lstStyle/>
                    <a:p>
                      <a:pPr>
                        <a:buNone/>
                      </a:pPr>
                      <a:r>
                        <a:rPr lang="en-IE" sz="1600" b="0" dirty="0">
                          <a:solidFill>
                            <a:schemeClr val="bg1"/>
                          </a:solidFill>
                        </a:rPr>
                        <a:t>oktober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4665355"/>
                  </a:ext>
                </a:extLst>
              </a:tr>
              <a:tr h="454617">
                <a:tc>
                  <a:txBody>
                    <a:bodyPr/>
                    <a:lstStyle/>
                    <a:p>
                      <a:pPr>
                        <a:buNone/>
                      </a:pPr>
                      <a:r>
                        <a:rPr lang="en-IE" sz="1600" b="0" dirty="0">
                          <a:solidFill>
                            <a:schemeClr val="bg1"/>
                          </a:solidFill>
                        </a:rPr>
                        <a:t>November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677259"/>
                  </a:ext>
                </a:extLst>
              </a:tr>
              <a:tr h="454617">
                <a:tc>
                  <a:txBody>
                    <a:bodyPr/>
                    <a:lstStyle/>
                    <a:p>
                      <a:pPr>
                        <a:buNone/>
                      </a:pPr>
                      <a:r>
                        <a:rPr lang="en-IE" sz="1600" b="0" dirty="0">
                          <a:solidFill>
                            <a:schemeClr val="bg1"/>
                          </a:solidFill>
                        </a:rPr>
                        <a:t>December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dirty="0">
                          <a:solidFill>
                            <a:srgbClr val="595959"/>
                          </a:solidFill>
                        </a:rPr>
                        <a:t>300</a:t>
                      </a:r>
                      <a:endParaRPr lang="en-IE" sz="1600" dirty="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23.600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858450"/>
                  </a:ext>
                </a:extLst>
              </a:tr>
            </a:tbl>
          </a:graphicData>
        </a:graphic>
      </p:graphicFrame>
      <p:sp>
        <p:nvSpPr>
          <p:cNvPr id="7" name="TextBox 6">
            <a:extLst>
              <a:ext uri="{FF2B5EF4-FFF2-40B4-BE49-F238E27FC236}">
                <a16:creationId xmlns:a16="http://schemas.microsoft.com/office/drawing/2014/main" id="{798A054B-78D6-5B17-4FA6-BA6B643CD955}"/>
              </a:ext>
            </a:extLst>
          </p:cNvPr>
          <p:cNvSpPr txBox="1"/>
          <p:nvPr/>
        </p:nvSpPr>
        <p:spPr>
          <a:xfrm>
            <a:off x="352425" y="5658366"/>
            <a:ext cx="11839575" cy="1138773"/>
          </a:xfrm>
          <a:prstGeom prst="rect">
            <a:avLst/>
          </a:prstGeom>
          <a:noFill/>
        </p:spPr>
        <p:txBody>
          <a:bodyPr wrap="square" lIns="91440" tIns="45720" rIns="91440" bIns="45720" anchor="t">
            <a:spAutoFit/>
          </a:bodyPr>
          <a:lstStyle/>
          <a:p>
            <a:pPr>
              <a:buNone/>
            </a:pPr>
            <a:r>
              <a:rPr lang="en-US" sz="1700" b="1" dirty="0">
                <a:solidFill>
                  <a:srgbClr val="E96751"/>
                </a:solidFill>
              </a:rPr>
              <a:t>Kako to uporabiti: </a:t>
            </a:r>
            <a:r>
              <a:rPr lang="en-US" sz="1700" dirty="0">
                <a:solidFill>
                  <a:srgbClr val="595959"/>
                </a:solidFill>
              </a:rPr>
              <a:t>Vnaprej lahko vidite mirne mesece in se ustrezno pripravite. Izognete se tudi pomanjkanju denarja. </a:t>
            </a:r>
            <a:r>
              <a:rPr lang="en-US" sz="1700" b="1" dirty="0">
                <a:solidFill>
                  <a:srgbClr val="595959"/>
                </a:solidFill>
              </a:rPr>
              <a:t>Prihodki od gostov: </a:t>
            </a:r>
            <a:r>
              <a:rPr lang="en-US" sz="1700" dirty="0">
                <a:solidFill>
                  <a:srgbClr val="595959"/>
                </a:solidFill>
              </a:rPr>
              <a:t>Ocena na podlagi pričakovanih rezervacij × cena na noč. </a:t>
            </a:r>
            <a:r>
              <a:rPr lang="en-US" sz="1700" b="1" dirty="0">
                <a:solidFill>
                  <a:srgbClr val="595959"/>
                </a:solidFill>
              </a:rPr>
              <a:t>Fiksni stroški: </a:t>
            </a:r>
            <a:r>
              <a:rPr lang="en-US" sz="1700" dirty="0">
                <a:solidFill>
                  <a:srgbClr val="595959"/>
                </a:solidFill>
              </a:rPr>
              <a:t>Ostajajo nespremenjeni (zavarovanje, internet, plače). </a:t>
            </a:r>
            <a:r>
              <a:rPr lang="en-US" sz="1700" b="1" dirty="0">
                <a:solidFill>
                  <a:srgbClr val="595959"/>
                </a:solidFill>
              </a:rPr>
              <a:t>Spremenljivi stroški: </a:t>
            </a:r>
            <a:r>
              <a:rPr lang="en-US" sz="1700" dirty="0">
                <a:solidFill>
                  <a:srgbClr val="595959"/>
                </a:solidFill>
              </a:rPr>
              <a:t>Odvisni od rezervacij (čiščenje, pranje perila, dobrodošlinski paketi). </a:t>
            </a:r>
            <a:r>
              <a:rPr lang="en-US" sz="1700" b="1" dirty="0">
                <a:solidFill>
                  <a:srgbClr val="595959"/>
                </a:solidFill>
              </a:rPr>
              <a:t>Drugi stroški: </a:t>
            </a:r>
            <a:r>
              <a:rPr lang="en-US" sz="1700" dirty="0">
                <a:solidFill>
                  <a:srgbClr val="595959"/>
                </a:solidFill>
              </a:rPr>
              <a:t>Ad hoc (vzdrževanje, tržne kampanje) in </a:t>
            </a:r>
            <a:r>
              <a:rPr lang="en-US" sz="1700" b="1" dirty="0">
                <a:solidFill>
                  <a:srgbClr val="595959"/>
                </a:solidFill>
              </a:rPr>
              <a:t>Skupni denarni znesek: </a:t>
            </a:r>
            <a:r>
              <a:rPr lang="en-US" sz="1700" dirty="0">
                <a:solidFill>
                  <a:srgbClr val="595959"/>
                </a:solidFill>
              </a:rPr>
              <a:t>Sledi skupnemu denarnemu znesku na voljo mesečno.</a:t>
            </a:r>
            <a:endParaRPr lang="en-US" sz="1700" dirty="0">
              <a:solidFill>
                <a:srgbClr val="595959"/>
              </a:solidFill>
              <a:ea typeface="Calibri"/>
              <a:cs typeface="Calibri"/>
            </a:endParaRPr>
          </a:p>
        </p:txBody>
      </p:sp>
    </p:spTree>
    <p:extLst>
      <p:ext uri="{BB962C8B-B14F-4D97-AF65-F5344CB8AC3E}">
        <p14:creationId xmlns:p14="http://schemas.microsoft.com/office/powerpoint/2010/main" val="2105841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45CB-EABA-CDF2-4351-C43E3EA41A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5E210-4AB4-32CB-C8D7-D1AEC25260D6}"/>
              </a:ext>
            </a:extLst>
          </p:cNvPr>
          <p:cNvSpPr>
            <a:spLocks noGrp="1"/>
          </p:cNvSpPr>
          <p:nvPr>
            <p:ph type="body" sz="quarter" idx="16"/>
          </p:nvPr>
        </p:nvSpPr>
        <p:spPr>
          <a:xfrm>
            <a:off x="573015" y="1356327"/>
            <a:ext cx="10323585" cy="3066422"/>
          </a:xfrm>
        </p:spPr>
        <p:txBody>
          <a:bodyPr>
            <a:noAutofit/>
          </a:bodyPr>
          <a:lstStyle/>
          <a:p>
            <a:pPr>
              <a:spcAft>
                <a:spcPts val="1200"/>
              </a:spcAft>
            </a:pPr>
            <a:r>
              <a:rPr lang="en-US" sz="2200" dirty="0">
                <a:solidFill>
                  <a:srgbClr val="595959"/>
                </a:solidFill>
              </a:rPr>
              <a:t>Dobičkonosnost ni odvisna samo od cene nočitve, ampak tudi od tega, kako z ustvarjalnimi ponudbami </a:t>
            </a:r>
            <a:r>
              <a:rPr lang="en-US" sz="2200" dirty="0" err="1">
                <a:solidFill>
                  <a:srgbClr val="595959"/>
                </a:solidFill>
              </a:rPr>
              <a:t>povečate </a:t>
            </a:r>
            <a:r>
              <a:rPr lang="en-US" sz="2200" dirty="0">
                <a:solidFill>
                  <a:srgbClr val="595959"/>
                </a:solidFill>
              </a:rPr>
              <a:t>prihodke in pozorno spremljate finančno uspešnost. V zadnjih poglavjih je prikazano, kako povečati prihodke z dodatno prodajo, vrhunskimi doživetji in prilagodljivimi cenovnimi razredi, ki ustrezajo potrebam gostov in povečajo povprečno vrednost rezervacij. Naučite se, kako dosledno spremljati svoje prihodke, primerjati predvideno in dejansko uspešnost ter napovedovati finančne rezultate. Te veščine vam skupaj omogočajo, da se prilagodite, izboljšate in z zaupanjem razvijate svoje poslovanje.</a:t>
            </a:r>
          </a:p>
          <a:p>
            <a:r>
              <a:rPr lang="en-US" sz="2400" b="1" dirty="0">
                <a:solidFill>
                  <a:srgbClr val="E96751"/>
                </a:solidFill>
              </a:rPr>
              <a:t>Poglavje 9: </a:t>
            </a:r>
            <a:r>
              <a:rPr lang="en-US" sz="2400" b="1" dirty="0">
                <a:solidFill>
                  <a:srgbClr val="459597"/>
                </a:solidFill>
              </a:rPr>
              <a:t>Dodatna prodaja in stopnjevane možnosti</a:t>
            </a:r>
          </a:p>
          <a:p>
            <a:pPr marL="342900" indent="-342900">
              <a:buFont typeface="Arial" panose="020B0604020202020204" pitchFamily="34" charset="0"/>
              <a:buChar char="•"/>
            </a:pPr>
            <a:r>
              <a:rPr lang="en-US" sz="2000" i="1" dirty="0">
                <a:solidFill>
                  <a:srgbClr val="E96751"/>
                </a:solidFill>
              </a:rPr>
              <a:t>Kako lahko zaslužim več z dodatki ali različnimi cenovnimi stopnjami? Katere </a:t>
            </a:r>
            <a:r>
              <a:rPr lang="en-US" sz="2000" b="1" i="1" dirty="0">
                <a:solidFill>
                  <a:srgbClr val="E96751"/>
                </a:solidFill>
              </a:rPr>
              <a:t>dodatne storitve bi lahko ponudil, </a:t>
            </a:r>
            <a:r>
              <a:rPr lang="en-US" sz="2000" i="1" dirty="0">
                <a:solidFill>
                  <a:srgbClr val="E96751"/>
                </a:solidFill>
              </a:rPr>
              <a:t>za</a:t>
            </a:r>
            <a:r>
              <a:rPr lang="en-US" sz="2000" b="1" i="1" dirty="0">
                <a:solidFill>
                  <a:srgbClr val="E96751"/>
                </a:solidFill>
              </a:rPr>
              <a:t> katere bi bili gostje pripravljeni </a:t>
            </a:r>
            <a:r>
              <a:rPr lang="en-US" sz="2000" i="1" dirty="0">
                <a:solidFill>
                  <a:srgbClr val="E96751"/>
                </a:solidFill>
              </a:rPr>
              <a:t>plačati?</a:t>
            </a:r>
          </a:p>
          <a:p>
            <a:r>
              <a:rPr lang="en-US" sz="2200" b="1" dirty="0">
                <a:solidFill>
                  <a:srgbClr val="595959"/>
                </a:solidFill>
              </a:rPr>
              <a:t>Cilj: </a:t>
            </a:r>
            <a:r>
              <a:rPr lang="en-US" sz="2200" dirty="0">
                <a:solidFill>
                  <a:srgbClr val="595959"/>
                </a:solidFill>
              </a:rPr>
              <a:t>Ustvariti </a:t>
            </a:r>
            <a:r>
              <a:rPr lang="en-US" sz="2200" b="1" dirty="0">
                <a:solidFill>
                  <a:srgbClr val="595959"/>
                </a:solidFill>
              </a:rPr>
              <a:t>dodatne možnosti zaslužka </a:t>
            </a:r>
            <a:r>
              <a:rPr lang="en-US" sz="2200" dirty="0">
                <a:solidFill>
                  <a:srgbClr val="595959"/>
                </a:solidFill>
              </a:rPr>
              <a:t>z </a:t>
            </a:r>
            <a:r>
              <a:rPr lang="en-US" sz="2200" b="1" dirty="0">
                <a:solidFill>
                  <a:srgbClr val="595959"/>
                </a:solidFill>
              </a:rPr>
              <a:t>dodatnimi možnostmi </a:t>
            </a:r>
            <a:r>
              <a:rPr lang="en-US" sz="2200" dirty="0">
                <a:solidFill>
                  <a:srgbClr val="595959"/>
                </a:solidFill>
              </a:rPr>
              <a:t>in nadgradnjami.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F7C997FF-6A1F-57C8-240B-E4FA2E997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CD4B7ADA-42F0-50FC-9537-B2A6D7BFEB8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380F2A1C-A945-E7A1-6E34-9164E788CB1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9–10 </a:t>
            </a:r>
            <a:r>
              <a:rPr lang="en-US" sz="3000" dirty="0"/>
              <a:t>Povečanje prihodkov z dodatki in finančnim nadzorom</a:t>
            </a:r>
          </a:p>
        </p:txBody>
      </p:sp>
    </p:spTree>
    <p:extLst>
      <p:ext uri="{BB962C8B-B14F-4D97-AF65-F5344CB8AC3E}">
        <p14:creationId xmlns:p14="http://schemas.microsoft.com/office/powerpoint/2010/main" val="71426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38492-AA3A-F512-863E-FB7B8FF83694}"/>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BBC6D3B2-55DD-DDF6-CE21-613CBDE05FC8}"/>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6EAA181D-19C4-07FC-AF63-57DF9B250B5D}"/>
              </a:ext>
            </a:extLst>
          </p:cNvPr>
          <p:cNvSpPr>
            <a:spLocks noGrp="1"/>
          </p:cNvSpPr>
          <p:nvPr>
            <p:ph type="body" sz="quarter" idx="16"/>
          </p:nvPr>
        </p:nvSpPr>
        <p:spPr>
          <a:xfrm>
            <a:off x="4301562" y="3259"/>
            <a:ext cx="7591647" cy="803654"/>
          </a:xfrm>
        </p:spPr>
        <p:txBody>
          <a:bodyPr lIns="91440" tIns="45720" rIns="91440" bIns="45720" anchor="t">
            <a:noAutofit/>
          </a:bodyPr>
          <a:lstStyle/>
          <a:p>
            <a:r>
              <a:rPr lang="en-US" sz="2600" dirty="0"/>
              <a:t>Poročilo o proračunu v primerjavi z dejanskimi rezultati: </a:t>
            </a:r>
            <a:r>
              <a:rPr lang="en-US" sz="2600" b="0" dirty="0"/>
              <a:t>spremljanje uspešnosti</a:t>
            </a:r>
            <a:endParaRPr lang="en-IE" sz="2600" b="0">
              <a:ea typeface="Calibri"/>
              <a:cs typeface="Calibri"/>
            </a:endParaRPr>
          </a:p>
        </p:txBody>
      </p:sp>
      <p:sp>
        <p:nvSpPr>
          <p:cNvPr id="17" name="Text Placeholder 16">
            <a:extLst>
              <a:ext uri="{FF2B5EF4-FFF2-40B4-BE49-F238E27FC236}">
                <a16:creationId xmlns:a16="http://schemas.microsoft.com/office/drawing/2014/main" id="{4CAB6D57-0756-C61E-9B40-F88A9AAA22D3}"/>
              </a:ext>
            </a:extLst>
          </p:cNvPr>
          <p:cNvSpPr>
            <a:spLocks noGrp="1"/>
          </p:cNvSpPr>
          <p:nvPr>
            <p:ph type="body" sz="quarter" idx="21"/>
          </p:nvPr>
        </p:nvSpPr>
        <p:spPr>
          <a:xfrm>
            <a:off x="4301562" y="973417"/>
            <a:ext cx="7587592" cy="4530541"/>
          </a:xfrm>
        </p:spPr>
        <p:txBody>
          <a:bodyPr lIns="91440" tIns="45720" rIns="91440" bIns="45720" anchor="t"/>
          <a:lstStyle/>
          <a:p>
            <a:pPr>
              <a:spcAft>
                <a:spcPts val="600"/>
              </a:spcAft>
            </a:pPr>
            <a:r>
              <a:rPr lang="en-US" sz="1900" err="1"/>
              <a:t>Naslednja</a:t>
            </a:r>
            <a:r>
              <a:rPr lang="en-US" sz="1900"/>
              <a:t> </a:t>
            </a:r>
            <a:r>
              <a:rPr lang="en-US" sz="1900" err="1"/>
              <a:t>drsnica</a:t>
            </a:r>
            <a:r>
              <a:rPr lang="en-US" sz="1900"/>
              <a:t> </a:t>
            </a:r>
            <a:r>
              <a:rPr lang="en-US" sz="1900" err="1"/>
              <a:t>prikazuje</a:t>
            </a:r>
            <a:r>
              <a:rPr lang="en-US" sz="1900"/>
              <a:t> </a:t>
            </a:r>
            <a:r>
              <a:rPr lang="en-US" sz="1900" err="1"/>
              <a:t>vzorec</a:t>
            </a:r>
            <a:r>
              <a:rPr lang="en-US" sz="1900"/>
              <a:t> poročila o primerjavi proračuna in </a:t>
            </a:r>
            <a:r>
              <a:rPr lang="en-US" sz="1900" dirty="0"/>
              <a:t>dejanskega stanja (mesečno). </a:t>
            </a:r>
            <a:r>
              <a:rPr lang="en-US" sz="1900" dirty="0">
                <a:solidFill>
                  <a:srgbClr val="E96751"/>
                </a:solidFill>
              </a:rPr>
              <a:t>Tako ga uporabite za spremljanje uspešnosti</a:t>
            </a:r>
            <a:endParaRPr lang="en-US" sz="1900">
              <a:solidFill>
                <a:srgbClr val="E96751"/>
              </a:solidFill>
              <a:ea typeface="Calibri"/>
              <a:cs typeface="Calibri"/>
            </a:endParaRPr>
          </a:p>
          <a:p>
            <a:pPr marL="342900" indent="-342900">
              <a:spcAft>
                <a:spcPts val="600"/>
              </a:spcAft>
              <a:buFont typeface="Wingdings" panose="05000000000000000000" pitchFamily="2" charset="2"/>
              <a:buChar char="v"/>
            </a:pPr>
            <a:r>
              <a:rPr lang="en-US" sz="1900" b="1" dirty="0"/>
              <a:t>Zasedenost </a:t>
            </a:r>
            <a:r>
              <a:rPr lang="en-US" sz="1900" dirty="0"/>
              <a:t>% = Rezervirane nočitve ÷ Razpoložljive nočitve × 100</a:t>
            </a:r>
            <a:endParaRPr lang="en-US" sz="1900" dirty="0">
              <a:ea typeface="Calibri"/>
              <a:cs typeface="Calibri"/>
            </a:endParaRPr>
          </a:p>
          <a:p>
            <a:pPr marL="342900" indent="-342900">
              <a:spcAft>
                <a:spcPts val="600"/>
              </a:spcAft>
              <a:buFont typeface="Wingdings" panose="05000000000000000000" pitchFamily="2" charset="2"/>
              <a:buChar char="v"/>
            </a:pPr>
            <a:r>
              <a:rPr lang="en-US" sz="1900" b="1" dirty="0"/>
              <a:t>Prag rentabilnosti </a:t>
            </a:r>
            <a:r>
              <a:rPr lang="en-US" sz="1900" dirty="0"/>
              <a:t>je dosežen, ko dejanski prihodki pokrijejo vaše fiksne in spremenljive stroške (to lahko izračunate iz analize pragu </a:t>
            </a:r>
            <a:r>
              <a:rPr lang="en-US" sz="1900"/>
              <a:t>rentabilnosti).</a:t>
            </a:r>
            <a:endParaRPr lang="en-US" sz="1900">
              <a:ea typeface="Calibri"/>
              <a:cs typeface="Calibri"/>
            </a:endParaRPr>
          </a:p>
          <a:p>
            <a:pPr>
              <a:spcAft>
                <a:spcPts val="600"/>
              </a:spcAft>
            </a:pPr>
            <a:r>
              <a:rPr lang="en-US" sz="1900" b="1" dirty="0"/>
              <a:t>To tabelo uporabite mesečno za:</a:t>
            </a:r>
            <a:endParaRPr lang="en-US" sz="1900" b="1">
              <a:ea typeface="Calibri"/>
              <a:cs typeface="Calibri"/>
            </a:endParaRPr>
          </a:p>
          <a:p>
            <a:pPr marL="342900" indent="-342900">
              <a:spcAft>
                <a:spcPts val="600"/>
              </a:spcAft>
              <a:buFont typeface="Wingdings" panose="05000000000000000000" pitchFamily="2" charset="2"/>
              <a:buChar char="v"/>
            </a:pPr>
            <a:r>
              <a:rPr lang="en-US" sz="1900" dirty="0"/>
              <a:t>primerjavo načrtovanih in dejanskih trendov rezervacij</a:t>
            </a:r>
            <a:endParaRPr lang="en-US" sz="1900" dirty="0">
              <a:ea typeface="Calibri"/>
              <a:cs typeface="Calibri"/>
            </a:endParaRPr>
          </a:p>
          <a:p>
            <a:pPr marL="342900" indent="-342900">
              <a:spcAft>
                <a:spcPts val="600"/>
              </a:spcAft>
              <a:buFont typeface="Wingdings" panose="05000000000000000000" pitchFamily="2" charset="2"/>
              <a:buChar char="v"/>
            </a:pPr>
            <a:r>
              <a:rPr lang="en-US" sz="1900" dirty="0"/>
              <a:t>ugotovite visoko/nizko sezono</a:t>
            </a:r>
            <a:endParaRPr lang="en-US" sz="1900" dirty="0">
              <a:ea typeface="Calibri"/>
              <a:cs typeface="Calibri"/>
            </a:endParaRPr>
          </a:p>
          <a:p>
            <a:pPr marL="342900" indent="-342900">
              <a:spcAft>
                <a:spcPts val="600"/>
              </a:spcAft>
              <a:buFont typeface="Wingdings" panose="05000000000000000000" pitchFamily="2" charset="2"/>
              <a:buChar char="v"/>
            </a:pPr>
            <a:r>
              <a:rPr lang="en-US" sz="1900" dirty="0"/>
              <a:t>prilagodite trženje, cene ali ponudbe na podlagi uspešnosti</a:t>
            </a:r>
            <a:endParaRPr lang="en-US" sz="1900" dirty="0">
              <a:ea typeface="Calibri"/>
              <a:cs typeface="Calibri"/>
            </a:endParaRPr>
          </a:p>
          <a:p>
            <a:pPr>
              <a:spcAft>
                <a:spcPts val="600"/>
              </a:spcAft>
            </a:pPr>
            <a:endParaRPr lang="en-US" sz="1900" dirty="0">
              <a:ea typeface="Calibri"/>
              <a:cs typeface="Calibri"/>
            </a:endParaRPr>
          </a:p>
          <a:p>
            <a:pPr>
              <a:spcAft>
                <a:spcPts val="600"/>
              </a:spcAft>
            </a:pPr>
            <a:r>
              <a:rPr lang="en-US" sz="1900" b="1" dirty="0">
                <a:solidFill>
                  <a:srgbClr val="E96751"/>
                </a:solidFill>
              </a:rPr>
              <a:t>Primer pragu rentabilnosti: </a:t>
            </a:r>
            <a:r>
              <a:rPr lang="en-US" sz="1900" dirty="0"/>
              <a:t>Če je vaš mesečni prihodek na pragu rentabilnosti</a:t>
            </a:r>
            <a:r>
              <a:rPr lang="en-US" sz="1900" b="1" dirty="0"/>
              <a:t> 2.000 €</a:t>
            </a:r>
            <a:r>
              <a:rPr lang="en-US" sz="1900" dirty="0"/>
              <a:t>, potem:</a:t>
            </a:r>
            <a:endParaRPr lang="en-US" sz="1900" dirty="0">
              <a:ea typeface="Calibri"/>
              <a:cs typeface="Calibri"/>
            </a:endParaRPr>
          </a:p>
          <a:p>
            <a:pPr>
              <a:spcAft>
                <a:spcPts val="600"/>
              </a:spcAft>
            </a:pPr>
            <a:r>
              <a:rPr lang="en-US" sz="1900" dirty="0"/>
              <a:t>✅ marec, april in maj so presegli prag rentabilnosti</a:t>
            </a:r>
            <a:endParaRPr lang="en-US" sz="1900" dirty="0">
              <a:ea typeface="Calibri"/>
              <a:cs typeface="Calibri"/>
            </a:endParaRPr>
          </a:p>
          <a:p>
            <a:pPr>
              <a:spcAft>
                <a:spcPts val="600"/>
              </a:spcAft>
            </a:pPr>
            <a:r>
              <a:rPr lang="en-US" sz="1900" dirty="0"/>
              <a:t>❌ Januar in februar sta zaostala – razmislite o spodbudah izven sezone</a:t>
            </a:r>
            <a:endParaRPr lang="en-US" sz="1900" dirty="0">
              <a:ea typeface="Calibri"/>
              <a:cs typeface="Calibri"/>
            </a:endParaRPr>
          </a:p>
          <a:p>
            <a:pPr marL="342900" indent="-342900">
              <a:spcAft>
                <a:spcPts val="600"/>
              </a:spcAft>
              <a:buFont typeface="Wingdings" panose="05000000000000000000" pitchFamily="2" charset="2"/>
              <a:buChar char="v"/>
            </a:pPr>
            <a:endParaRPr lang="en-US" sz="1900" dirty="0">
              <a:ea typeface="Calibri"/>
              <a:cs typeface="Calibri"/>
            </a:endParaRPr>
          </a:p>
          <a:p>
            <a:pPr marL="342900" indent="-342900">
              <a:spcAft>
                <a:spcPts val="600"/>
              </a:spcAft>
              <a:buFont typeface="Wingdings" panose="05000000000000000000" pitchFamily="2" charset="2"/>
              <a:buChar char="v"/>
            </a:pPr>
            <a:endParaRPr lang="en-US" sz="1900" dirty="0">
              <a:ea typeface="Calibri"/>
              <a:cs typeface="Calibri"/>
            </a:endParaRPr>
          </a:p>
          <a:p>
            <a:pPr marL="342900" indent="-342900">
              <a:spcAft>
                <a:spcPts val="600"/>
              </a:spcAft>
              <a:buFont typeface="Wingdings" panose="05000000000000000000" pitchFamily="2" charset="2"/>
              <a:buChar char="v"/>
            </a:pPr>
            <a:endParaRPr lang="en-US" sz="1900" dirty="0">
              <a:ea typeface="Calibri"/>
              <a:cs typeface="Calibri"/>
            </a:endParaRPr>
          </a:p>
        </p:txBody>
      </p:sp>
      <p:sp>
        <p:nvSpPr>
          <p:cNvPr id="15" name="Text Placeholder 14">
            <a:extLst>
              <a:ext uri="{FF2B5EF4-FFF2-40B4-BE49-F238E27FC236}">
                <a16:creationId xmlns:a16="http://schemas.microsoft.com/office/drawing/2014/main" id="{F2B35752-55F9-5002-0E75-C3CE79759A58}"/>
              </a:ext>
            </a:extLst>
          </p:cNvPr>
          <p:cNvSpPr>
            <a:spLocks noGrp="1"/>
          </p:cNvSpPr>
          <p:nvPr>
            <p:ph type="body" sz="quarter" idx="18"/>
          </p:nvPr>
        </p:nvSpPr>
        <p:spPr>
          <a:xfrm>
            <a:off x="543366" y="3238144"/>
            <a:ext cx="2893974" cy="1049221"/>
          </a:xfrm>
        </p:spPr>
        <p:txBody>
          <a:bodyPr/>
          <a:lstStyle/>
          <a:p>
            <a:r>
              <a:rPr lang="en-IE" sz="3200" b="0" dirty="0"/>
              <a:t>Poročilo o proračunu v primerjavi z dejanskimi rezultati</a:t>
            </a:r>
          </a:p>
        </p:txBody>
      </p:sp>
      <p:sp>
        <p:nvSpPr>
          <p:cNvPr id="16" name="Text Placeholder 15">
            <a:extLst>
              <a:ext uri="{FF2B5EF4-FFF2-40B4-BE49-F238E27FC236}">
                <a16:creationId xmlns:a16="http://schemas.microsoft.com/office/drawing/2014/main" id="{EB9E5D39-ECC3-6780-0893-8BF632500370}"/>
              </a:ext>
            </a:extLst>
          </p:cNvPr>
          <p:cNvSpPr>
            <a:spLocks noGrp="1"/>
          </p:cNvSpPr>
          <p:nvPr>
            <p:ph type="body" sz="quarter" idx="19"/>
          </p:nvPr>
        </p:nvSpPr>
        <p:spPr>
          <a:xfrm>
            <a:off x="691820" y="2118773"/>
            <a:ext cx="2597067" cy="385564"/>
          </a:xfrm>
        </p:spPr>
        <p:txBody>
          <a:bodyPr/>
          <a:lstStyle/>
          <a:p>
            <a:r>
              <a:rPr lang="en-IE" dirty="0"/>
              <a:t>Sledenje uspešnosti</a:t>
            </a:r>
          </a:p>
        </p:txBody>
      </p:sp>
    </p:spTree>
    <p:extLst>
      <p:ext uri="{BB962C8B-B14F-4D97-AF65-F5344CB8AC3E}">
        <p14:creationId xmlns:p14="http://schemas.microsoft.com/office/powerpoint/2010/main" val="3556941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4B877-D026-2253-91BA-7180859E44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161CE78-E754-9D4B-CA44-B0D55209FC3A}"/>
              </a:ext>
            </a:extLst>
          </p:cNvPr>
          <p:cNvSpPr>
            <a:spLocks noGrp="1"/>
          </p:cNvSpPr>
          <p:nvPr>
            <p:ph type="body" sz="quarter" idx="16"/>
          </p:nvPr>
        </p:nvSpPr>
        <p:spPr>
          <a:xfrm>
            <a:off x="483692" y="18163"/>
            <a:ext cx="11573737" cy="803654"/>
          </a:xfrm>
        </p:spPr>
        <p:txBody>
          <a:bodyPr/>
          <a:lstStyle/>
          <a:p>
            <a:r>
              <a:rPr lang="en-US" sz="3200" dirty="0">
                <a:solidFill>
                  <a:srgbClr val="E96751"/>
                </a:solidFill>
              </a:rPr>
              <a:t>Primer proračuna v primerjavi z dejanskim poročilom: </a:t>
            </a:r>
            <a:r>
              <a:rPr lang="en-US" sz="3200" b="0" dirty="0">
                <a:solidFill>
                  <a:srgbClr val="459597"/>
                </a:solidFill>
              </a:rPr>
              <a:t>spremljanje uspešnosti (mesečno)</a:t>
            </a:r>
            <a:endParaRPr lang="en-GB" sz="3200" b="0" dirty="0">
              <a:solidFill>
                <a:srgbClr val="459597"/>
              </a:solidFill>
            </a:endParaRPr>
          </a:p>
        </p:txBody>
      </p:sp>
      <p:cxnSp>
        <p:nvCxnSpPr>
          <p:cNvPr id="2" name="Straight Connector 1">
            <a:extLst>
              <a:ext uri="{FF2B5EF4-FFF2-40B4-BE49-F238E27FC236}">
                <a16:creationId xmlns:a16="http://schemas.microsoft.com/office/drawing/2014/main" id="{FC17872E-8ABE-76D9-E733-DFF5653FC31F}"/>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6031D23F-7E92-69F8-4DBB-FFA136B5FED2}"/>
              </a:ext>
            </a:extLst>
          </p:cNvPr>
          <p:cNvGraphicFramePr>
            <a:graphicFrameLocks noGrp="1"/>
          </p:cNvGraphicFramePr>
          <p:nvPr>
            <p:extLst>
              <p:ext uri="{D42A27DB-BD31-4B8C-83A1-F6EECF244321}">
                <p14:modId xmlns:p14="http://schemas.microsoft.com/office/powerpoint/2010/main" val="1055717447"/>
              </p:ext>
            </p:extLst>
          </p:nvPr>
        </p:nvGraphicFramePr>
        <p:xfrm>
          <a:off x="576498" y="1239115"/>
          <a:ext cx="11039004" cy="5535048"/>
        </p:xfrm>
        <a:graphic>
          <a:graphicData uri="http://schemas.openxmlformats.org/drawingml/2006/table">
            <a:tbl>
              <a:tblPr/>
              <a:tblGrid>
                <a:gridCol w="1226556">
                  <a:extLst>
                    <a:ext uri="{9D8B030D-6E8A-4147-A177-3AD203B41FA5}">
                      <a16:colId xmlns:a16="http://schemas.microsoft.com/office/drawing/2014/main" val="3176485153"/>
                    </a:ext>
                  </a:extLst>
                </a:gridCol>
                <a:gridCol w="1226556">
                  <a:extLst>
                    <a:ext uri="{9D8B030D-6E8A-4147-A177-3AD203B41FA5}">
                      <a16:colId xmlns:a16="http://schemas.microsoft.com/office/drawing/2014/main" val="2845162866"/>
                    </a:ext>
                  </a:extLst>
                </a:gridCol>
                <a:gridCol w="1226556">
                  <a:extLst>
                    <a:ext uri="{9D8B030D-6E8A-4147-A177-3AD203B41FA5}">
                      <a16:colId xmlns:a16="http://schemas.microsoft.com/office/drawing/2014/main" val="1840319175"/>
                    </a:ext>
                  </a:extLst>
                </a:gridCol>
                <a:gridCol w="1226556">
                  <a:extLst>
                    <a:ext uri="{9D8B030D-6E8A-4147-A177-3AD203B41FA5}">
                      <a16:colId xmlns:a16="http://schemas.microsoft.com/office/drawing/2014/main" val="2169286397"/>
                    </a:ext>
                  </a:extLst>
                </a:gridCol>
                <a:gridCol w="1226556">
                  <a:extLst>
                    <a:ext uri="{9D8B030D-6E8A-4147-A177-3AD203B41FA5}">
                      <a16:colId xmlns:a16="http://schemas.microsoft.com/office/drawing/2014/main" val="2894626481"/>
                    </a:ext>
                  </a:extLst>
                </a:gridCol>
                <a:gridCol w="1226556">
                  <a:extLst>
                    <a:ext uri="{9D8B030D-6E8A-4147-A177-3AD203B41FA5}">
                      <a16:colId xmlns:a16="http://schemas.microsoft.com/office/drawing/2014/main" val="1135192435"/>
                    </a:ext>
                  </a:extLst>
                </a:gridCol>
                <a:gridCol w="1226556">
                  <a:extLst>
                    <a:ext uri="{9D8B030D-6E8A-4147-A177-3AD203B41FA5}">
                      <a16:colId xmlns:a16="http://schemas.microsoft.com/office/drawing/2014/main" val="913304216"/>
                    </a:ext>
                  </a:extLst>
                </a:gridCol>
                <a:gridCol w="1226556">
                  <a:extLst>
                    <a:ext uri="{9D8B030D-6E8A-4147-A177-3AD203B41FA5}">
                      <a16:colId xmlns:a16="http://schemas.microsoft.com/office/drawing/2014/main" val="2881696522"/>
                    </a:ext>
                  </a:extLst>
                </a:gridCol>
                <a:gridCol w="1226556">
                  <a:extLst>
                    <a:ext uri="{9D8B030D-6E8A-4147-A177-3AD203B41FA5}">
                      <a16:colId xmlns:a16="http://schemas.microsoft.com/office/drawing/2014/main" val="3854381893"/>
                    </a:ext>
                  </a:extLst>
                </a:gridCol>
              </a:tblGrid>
              <a:tr h="897895">
                <a:tc>
                  <a:txBody>
                    <a:bodyPr/>
                    <a:lstStyle/>
                    <a:p>
                      <a:pPr>
                        <a:buNone/>
                      </a:pPr>
                      <a:r>
                        <a:rPr lang="en-IE" sz="1600" dirty="0">
                          <a:solidFill>
                            <a:schemeClr val="bg1"/>
                          </a:solidFill>
                        </a:rPr>
                        <a:t>Mesec</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dirty="0">
                          <a:solidFill>
                            <a:schemeClr val="bg1"/>
                          </a:solidFill>
                        </a:rPr>
                        <a:t>Razpoložljive nočitve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dirty="0">
                          <a:solidFill>
                            <a:schemeClr val="bg1"/>
                          </a:solidFill>
                        </a:rPr>
                        <a:t>Proračunska zasedenost %</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Dejanska zasedenost v %</a:t>
                      </a:r>
                      <a:endParaRPr lang="en-IE" sz="16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Proračunski prihodki (€)</a:t>
                      </a:r>
                      <a:endParaRPr lang="en-IE" sz="16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err="1">
                          <a:solidFill>
                            <a:schemeClr val="bg1"/>
                          </a:solidFill>
                        </a:rPr>
                        <a:t>Dejanski</a:t>
                      </a:r>
                      <a:r>
                        <a:rPr lang="en-IE" sz="1600" b="1" dirty="0">
                          <a:solidFill>
                            <a:schemeClr val="bg1"/>
                          </a:solidFill>
                        </a:rPr>
                        <a:t> </a:t>
                      </a:r>
                      <a:r>
                        <a:rPr lang="en-IE" sz="1600" b="1" dirty="0" err="1">
                          <a:solidFill>
                            <a:schemeClr val="bg1"/>
                          </a:solidFill>
                        </a:rPr>
                        <a:t>prihodki</a:t>
                      </a:r>
                      <a:r>
                        <a:rPr lang="en-IE" sz="1600" b="1" dirty="0">
                          <a:solidFill>
                            <a:schemeClr val="bg1"/>
                          </a:solidFill>
                        </a:rPr>
                        <a:t> (€)</a:t>
                      </a:r>
                      <a:endParaRPr lang="en-IE" sz="16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Povprečna cena (€)</a:t>
                      </a:r>
                      <a:endParaRPr lang="en-IE" sz="16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Dosežen prag rentabilnosti?</a:t>
                      </a:r>
                      <a:endParaRPr lang="en-IE" sz="16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dirty="0">
                          <a:solidFill>
                            <a:schemeClr val="bg1"/>
                          </a:solidFill>
                        </a:rPr>
                        <a:t>Opombe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42714970"/>
                  </a:ext>
                </a:extLst>
              </a:tr>
              <a:tr h="897895">
                <a:tc>
                  <a:txBody>
                    <a:bodyPr/>
                    <a:lstStyle/>
                    <a:p>
                      <a:pPr>
                        <a:buNone/>
                      </a:pPr>
                      <a:r>
                        <a:rPr lang="en-IE" sz="1600" dirty="0">
                          <a:solidFill>
                            <a:schemeClr val="bg1"/>
                          </a:solidFill>
                        </a:rPr>
                        <a:t>Januar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1.740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1.344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 Ne</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Manjše</a:t>
                      </a:r>
                      <a:r>
                        <a:rPr lang="en-IE" sz="1600" dirty="0">
                          <a:solidFill>
                            <a:srgbClr val="595959"/>
                          </a:solidFill>
                        </a:rPr>
                        <a:t> </a:t>
                      </a:r>
                      <a:r>
                        <a:rPr lang="en-IE" sz="1600" dirty="0" err="1">
                          <a:solidFill>
                            <a:srgbClr val="595959"/>
                          </a:solidFill>
                        </a:rPr>
                        <a:t>povpraševanje</a:t>
                      </a:r>
                      <a:r>
                        <a:rPr lang="en-IE" sz="1600" dirty="0">
                          <a:solidFill>
                            <a:srgbClr val="595959"/>
                          </a:solidFill>
                        </a:rPr>
                        <a:t> od </a:t>
                      </a:r>
                      <a:r>
                        <a:rPr lang="en-IE" sz="1600" dirty="0" err="1">
                          <a:solidFill>
                            <a:srgbClr val="595959"/>
                          </a:solidFill>
                        </a:rPr>
                        <a:t>pričakovanega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092414"/>
                  </a:ext>
                </a:extLst>
              </a:tr>
              <a:tr h="690689">
                <a:tc>
                  <a:txBody>
                    <a:bodyPr/>
                    <a:lstStyle/>
                    <a:p>
                      <a:pPr>
                        <a:buNone/>
                      </a:pPr>
                      <a:r>
                        <a:rPr lang="en-IE" sz="1600" dirty="0">
                          <a:solidFill>
                            <a:schemeClr val="bg1"/>
                          </a:solidFill>
                        </a:rPr>
                        <a:t>Februar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dirty="0">
                          <a:solidFill>
                            <a:srgbClr val="595959"/>
                          </a:solidFill>
                        </a:rPr>
                        <a:t>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46</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1.890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1.750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 Skoraj</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Ponudba</a:t>
                      </a:r>
                      <a:r>
                        <a:rPr lang="en-IE" sz="1600" dirty="0">
                          <a:solidFill>
                            <a:srgbClr val="595959"/>
                          </a:solidFill>
                        </a:rPr>
                        <a:t> </a:t>
                      </a:r>
                      <a:r>
                        <a:rPr lang="en-IE" sz="1600" dirty="0" err="1">
                          <a:solidFill>
                            <a:srgbClr val="595959"/>
                          </a:solidFill>
                        </a:rPr>
                        <a:t>ponedeljkovih</a:t>
                      </a:r>
                      <a:r>
                        <a:rPr lang="en-IE" sz="1600" dirty="0">
                          <a:solidFill>
                            <a:srgbClr val="595959"/>
                          </a:solidFill>
                        </a:rPr>
                        <a:t> </a:t>
                      </a:r>
                      <a:r>
                        <a:rPr lang="en-IE" sz="1600" dirty="0" err="1">
                          <a:solidFill>
                            <a:srgbClr val="595959"/>
                          </a:solidFill>
                        </a:rPr>
                        <a:t>popustov</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18744"/>
                  </a:ext>
                </a:extLst>
              </a:tr>
              <a:tr h="690689">
                <a:tc>
                  <a:txBody>
                    <a:bodyPr/>
                    <a:lstStyle/>
                    <a:p>
                      <a:pPr>
                        <a:buNone/>
                      </a:pPr>
                      <a:r>
                        <a:rPr lang="en-IE" sz="1600" dirty="0">
                          <a:solidFill>
                            <a:schemeClr val="bg1"/>
                          </a:solidFill>
                        </a:rPr>
                        <a:t>Marec</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58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2.300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 Da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err="1">
                          <a:solidFill>
                            <a:srgbClr val="595959"/>
                          </a:solidFill>
                        </a:rPr>
                        <a:t>Vikend</a:t>
                      </a:r>
                      <a:r>
                        <a:rPr lang="en-IE" sz="1600" dirty="0">
                          <a:solidFill>
                            <a:srgbClr val="595959"/>
                          </a:solidFill>
                        </a:rPr>
                        <a:t> </a:t>
                      </a:r>
                      <a:r>
                        <a:rPr lang="en-IE" sz="1600" dirty="0" err="1">
                          <a:solidFill>
                            <a:srgbClr val="595959"/>
                          </a:solidFill>
                        </a:rPr>
                        <a:t>paketi</a:t>
                      </a:r>
                      <a:r>
                        <a:rPr lang="en-IE" sz="1600" dirty="0">
                          <a:solidFill>
                            <a:srgbClr val="595959"/>
                          </a:solidFill>
                        </a:rPr>
                        <a:t> so </a:t>
                      </a:r>
                      <a:r>
                        <a:rPr lang="en-IE" sz="1600" dirty="0" err="1">
                          <a:solidFill>
                            <a:srgbClr val="595959"/>
                          </a:solidFill>
                        </a:rPr>
                        <a:t>pomagali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7762386"/>
                  </a:ext>
                </a:extLst>
              </a:tr>
              <a:tr h="690689">
                <a:tc>
                  <a:txBody>
                    <a:bodyPr/>
                    <a:lstStyle/>
                    <a:p>
                      <a:pPr>
                        <a:buNone/>
                      </a:pPr>
                      <a:r>
                        <a:rPr lang="en-IE" sz="1600" dirty="0">
                          <a:solidFill>
                            <a:schemeClr val="bg1"/>
                          </a:solidFill>
                        </a:rPr>
                        <a:t>april</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dirty="0">
                          <a:solidFill>
                            <a:srgbClr val="595959"/>
                          </a:solidFill>
                        </a:rPr>
                        <a:t>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60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62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2.514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 Da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Visoka zasedenost v velikonočnem času</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932660"/>
                  </a:ext>
                </a:extLst>
              </a:tr>
              <a:tr h="483482">
                <a:tc>
                  <a:txBody>
                    <a:bodyPr/>
                    <a:lstStyle/>
                    <a:p>
                      <a:pPr>
                        <a:buNone/>
                      </a:pPr>
                      <a:r>
                        <a:rPr lang="en-IE" sz="1600" dirty="0">
                          <a:solidFill>
                            <a:schemeClr val="bg1"/>
                          </a:solidFill>
                        </a:rPr>
                        <a:t>Maj</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70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75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2.940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3.150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 Da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Celotni vikendi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7537051"/>
                  </a:ext>
                </a:extLst>
              </a:tr>
            </a:tbl>
          </a:graphicData>
        </a:graphic>
      </p:graphicFrame>
    </p:spTree>
    <p:extLst>
      <p:ext uri="{BB962C8B-B14F-4D97-AF65-F5344CB8AC3E}">
        <p14:creationId xmlns:p14="http://schemas.microsoft.com/office/powerpoint/2010/main" val="99417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F19B-1798-9885-038C-99C55C04C7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44AF05-9427-97F5-465A-532E0733CE67}"/>
              </a:ext>
            </a:extLst>
          </p:cNvPr>
          <p:cNvSpPr>
            <a:spLocks noGrp="1"/>
          </p:cNvSpPr>
          <p:nvPr>
            <p:ph type="body" sz="quarter" idx="16"/>
          </p:nvPr>
        </p:nvSpPr>
        <p:spPr>
          <a:xfrm>
            <a:off x="280905" y="2272984"/>
            <a:ext cx="5355942" cy="3317993"/>
          </a:xfrm>
        </p:spPr>
        <p:txBody>
          <a:bodyPr lIns="91440" tIns="45720" rIns="91440" bIns="45720" anchor="t">
            <a:normAutofit lnSpcReduction="10000"/>
          </a:bodyPr>
          <a:lstStyle/>
          <a:p>
            <a:pPr algn="ctr">
              <a:lnSpc>
                <a:spcPct val="120000"/>
              </a:lnSpc>
              <a:spcAft>
                <a:spcPts val="600"/>
              </a:spcAft>
            </a:pPr>
            <a:r>
              <a:rPr lang="en-US" sz="2200" b="1" i="1" dirty="0"/>
              <a:t>Kakšno je dejansko finančno stanje mojega podjetja – in kaj mi povedo podatki?</a:t>
            </a:r>
            <a:endParaRPr lang="en-US" sz="2200" b="1" i="1" dirty="0">
              <a:ea typeface="Calibri"/>
              <a:cs typeface="Calibri"/>
            </a:endParaRPr>
          </a:p>
          <a:p>
            <a:pPr algn="ctr">
              <a:lnSpc>
                <a:spcPct val="120000"/>
              </a:lnSpc>
              <a:spcAft>
                <a:spcPts val="600"/>
              </a:spcAft>
            </a:pPr>
            <a:r>
              <a:rPr lang="en-US" sz="2200" b="1" dirty="0"/>
              <a:t>Cilj: </a:t>
            </a:r>
            <a:r>
              <a:rPr lang="en-US" sz="2200" err="1"/>
              <a:t>Povzemite</a:t>
            </a:r>
            <a:r>
              <a:rPr lang="en-US" sz="2200" dirty="0"/>
              <a:t> in </a:t>
            </a:r>
            <a:r>
              <a:rPr lang="en-US" sz="2200" err="1"/>
              <a:t>analizirajte</a:t>
            </a:r>
            <a:r>
              <a:rPr lang="en-US" sz="2200" dirty="0"/>
              <a:t> dejanske prihodke, odhodke, sredstva in obveznosti vašega podjetja v daljšem časovnem obdobju. Uporabite uradna poročila za oceno dobičkonosnosti, denarnega toka in dolgoročne trajnosti.</a:t>
            </a:r>
            <a:endParaRPr lang="en-IE" sz="2200">
              <a:ea typeface="Calibri"/>
              <a:cs typeface="Calibri"/>
            </a:endParaRPr>
          </a:p>
        </p:txBody>
      </p:sp>
      <p:sp>
        <p:nvSpPr>
          <p:cNvPr id="8" name="Text Placeholder 7">
            <a:extLst>
              <a:ext uri="{FF2B5EF4-FFF2-40B4-BE49-F238E27FC236}">
                <a16:creationId xmlns:a16="http://schemas.microsoft.com/office/drawing/2014/main" id="{6D78E03E-A75F-5623-F2F1-6501682F20E0}"/>
              </a:ext>
            </a:extLst>
          </p:cNvPr>
          <p:cNvSpPr>
            <a:spLocks noGrp="1"/>
          </p:cNvSpPr>
          <p:nvPr>
            <p:ph type="body" sz="quarter" idx="17"/>
          </p:nvPr>
        </p:nvSpPr>
        <p:spPr>
          <a:xfrm>
            <a:off x="324356" y="644946"/>
            <a:ext cx="5924044" cy="582221"/>
          </a:xfrm>
        </p:spPr>
        <p:txBody>
          <a:bodyPr lIns="91440" tIns="45720" rIns="91440" bIns="45720" anchor="t">
            <a:noAutofit/>
          </a:bodyPr>
          <a:lstStyle/>
          <a:p>
            <a:pPr algn="ctr">
              <a:lnSpc>
                <a:spcPct val="100000"/>
              </a:lnSpc>
              <a:spcBef>
                <a:spcPts val="0"/>
              </a:spcBef>
            </a:pPr>
            <a:r>
              <a:rPr lang="en-IE" sz="3600" dirty="0"/>
              <a:t>Finančni izkazi </a:t>
            </a:r>
            <a:r>
              <a:rPr lang="en-IE" sz="3600" i="1" dirty="0"/>
              <a:t>(pregled in prilagoditev)</a:t>
            </a:r>
            <a:endParaRPr lang="en-IE" sz="3600" i="1" dirty="0">
              <a:ea typeface="Calibri"/>
              <a:cs typeface="Calibri"/>
            </a:endParaRPr>
          </a:p>
        </p:txBody>
      </p:sp>
      <p:pic>
        <p:nvPicPr>
          <p:cNvPr id="6" name="Picture Placeholder 5" descr="A city on a hill with a castle on the hill&#10;&#10;AI-generated content may be incorrect.">
            <a:extLst>
              <a:ext uri="{FF2B5EF4-FFF2-40B4-BE49-F238E27FC236}">
                <a16:creationId xmlns:a16="http://schemas.microsoft.com/office/drawing/2014/main" id="{285A1378-BAE6-AD81-DD01-EAD9879B3976}"/>
              </a:ext>
            </a:extLst>
          </p:cNvPr>
          <p:cNvPicPr>
            <a:picLocks noGrp="1" noChangeAspect="1"/>
          </p:cNvPicPr>
          <p:nvPr>
            <p:ph type="pic" sz="quarter" idx="19"/>
          </p:nvPr>
        </p:nvPicPr>
        <p:blipFill>
          <a:blip r:embed="rId2"/>
          <a:srcRect l="1906" r="1906"/>
          <a:stretch>
            <a:fillRect/>
          </a:stretch>
        </p:blipFill>
        <p:spPr/>
      </p:pic>
      <p:grpSp>
        <p:nvGrpSpPr>
          <p:cNvPr id="9" name="Group 8">
            <a:extLst>
              <a:ext uri="{FF2B5EF4-FFF2-40B4-BE49-F238E27FC236}">
                <a16:creationId xmlns:a16="http://schemas.microsoft.com/office/drawing/2014/main" id="{5D9DE509-7CE0-12EB-2364-5ADE613AA57F}"/>
              </a:ext>
            </a:extLst>
          </p:cNvPr>
          <p:cNvGrpSpPr/>
          <p:nvPr/>
        </p:nvGrpSpPr>
        <p:grpSpPr>
          <a:xfrm>
            <a:off x="10920313" y="97029"/>
            <a:ext cx="1081945" cy="1011723"/>
            <a:chOff x="1016000" y="1137920"/>
            <a:chExt cx="1016000" cy="1016000"/>
          </a:xfrm>
        </p:grpSpPr>
        <p:sp>
          <p:nvSpPr>
            <p:cNvPr id="11" name="Oval 10">
              <a:extLst>
                <a:ext uri="{FF2B5EF4-FFF2-40B4-BE49-F238E27FC236}">
                  <a16:creationId xmlns:a16="http://schemas.microsoft.com/office/drawing/2014/main" id="{91A40B8E-3F08-9B7D-B066-C730F3ADD6E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DAC5BDDB-602A-41F2-E26E-5DA744F2EA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41</a:t>
              </a:r>
            </a:p>
          </p:txBody>
        </p:sp>
      </p:grpSp>
    </p:spTree>
    <p:extLst>
      <p:ext uri="{BB962C8B-B14F-4D97-AF65-F5344CB8AC3E}">
        <p14:creationId xmlns:p14="http://schemas.microsoft.com/office/powerpoint/2010/main" val="1374708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FADA-38F0-C9E7-1F8C-3FE51C168F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A834B4-FFF6-8501-1CD6-409B50107CDD}"/>
              </a:ext>
            </a:extLst>
          </p:cNvPr>
          <p:cNvSpPr>
            <a:spLocks noGrp="1"/>
          </p:cNvSpPr>
          <p:nvPr>
            <p:ph type="body" sz="quarter" idx="16"/>
          </p:nvPr>
        </p:nvSpPr>
        <p:spPr/>
        <p:txBody>
          <a:bodyPr/>
          <a:lstStyle/>
          <a:p>
            <a:r>
              <a:rPr lang="en-US" sz="3200" dirty="0">
                <a:solidFill>
                  <a:srgbClr val="E96751"/>
                </a:solidFill>
              </a:rPr>
              <a:t>Poslovni finančni ciklus – </a:t>
            </a:r>
            <a:r>
              <a:rPr lang="en-US" sz="3200" dirty="0">
                <a:solidFill>
                  <a:srgbClr val="459597"/>
                </a:solidFill>
              </a:rPr>
              <a:t>finančni izkazi </a:t>
            </a:r>
            <a:endParaRPr lang="en-GB" sz="3200" dirty="0">
              <a:solidFill>
                <a:srgbClr val="459597"/>
              </a:solidFill>
            </a:endParaRPr>
          </a:p>
        </p:txBody>
      </p:sp>
      <p:sp>
        <p:nvSpPr>
          <p:cNvPr id="11" name="Freeform: Shape 10">
            <a:extLst>
              <a:ext uri="{FF2B5EF4-FFF2-40B4-BE49-F238E27FC236}">
                <a16:creationId xmlns:a16="http://schemas.microsoft.com/office/drawing/2014/main" id="{9AC6A4EB-8694-9336-454C-64294DB3449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8DF50981-8D1E-7A65-0D32-3ADE59193F1A}"/>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6842AA32-FB7C-3F1E-9733-52AD91F2F274}"/>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a:ln>
            <a:solidFill>
              <a:srgbClr val="A3D4D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DFF869F1-7220-546A-AD01-A57292F3F85D}"/>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41C12129-ACE2-B5CB-3F44-A38B2F7C2CA3}"/>
              </a:ext>
            </a:extLst>
          </p:cNvPr>
          <p:cNvGrpSpPr/>
          <p:nvPr/>
        </p:nvGrpSpPr>
        <p:grpSpPr>
          <a:xfrm>
            <a:off x="0" y="1551111"/>
            <a:ext cx="11734800" cy="4913452"/>
            <a:chOff x="0" y="1565257"/>
            <a:chExt cx="11458574" cy="5179705"/>
          </a:xfrm>
        </p:grpSpPr>
        <p:grpSp>
          <p:nvGrpSpPr>
            <p:cNvPr id="19" name="Group 18">
              <a:extLst>
                <a:ext uri="{FF2B5EF4-FFF2-40B4-BE49-F238E27FC236}">
                  <a16:creationId xmlns:a16="http://schemas.microsoft.com/office/drawing/2014/main" id="{055EA3EF-F7EB-0594-B5BE-04974B4E542A}"/>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28B57B25-141F-5842-42EA-A8BFB4791EF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992E0EB-986C-CAEC-BA74-2DD47DC0E63E}"/>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77A12A83-7D3E-D06C-960C-089466E174DE}"/>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ED2C7711-18B7-4FC9-2643-62771214C349}"/>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2791AC21-4DC8-2B11-CF1E-392FF41468DF}"/>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06626B89-F7E0-C44F-B42F-A223566245DF}"/>
                  </a:ext>
                </a:extLst>
              </p:cNvPr>
              <p:cNvSpPr/>
              <p:nvPr/>
            </p:nvSpPr>
            <p:spPr>
              <a:xfrm>
                <a:off x="8806830"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1256C79-5364-7994-54D7-BCDB17E38525}"/>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Določitev finančnih ciljev</a:t>
              </a:r>
              <a:endParaRPr lang="en-GB" sz="2400" b="1" dirty="0">
                <a:solidFill>
                  <a:schemeClr val="bg1"/>
                </a:solidFill>
              </a:endParaRPr>
            </a:p>
          </p:txBody>
        </p:sp>
        <p:sp>
          <p:nvSpPr>
            <p:cNvPr id="21" name="TextBox 20">
              <a:extLst>
                <a:ext uri="{FF2B5EF4-FFF2-40B4-BE49-F238E27FC236}">
                  <a16:creationId xmlns:a16="http://schemas.microsoft.com/office/drawing/2014/main" id="{CA6C193F-D09E-7011-56B5-4746B8B984D3}"/>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Proračun </a:t>
              </a:r>
              <a:r>
                <a:rPr lang="en-GB" sz="2200" i="1" dirty="0">
                  <a:solidFill>
                    <a:schemeClr val="bg1"/>
                  </a:solidFill>
                </a:rPr>
                <a:t>(načrtovanje)</a:t>
              </a:r>
            </a:p>
          </p:txBody>
        </p:sp>
        <p:sp>
          <p:nvSpPr>
            <p:cNvPr id="22" name="TextBox 21">
              <a:extLst>
                <a:ext uri="{FF2B5EF4-FFF2-40B4-BE49-F238E27FC236}">
                  <a16:creationId xmlns:a16="http://schemas.microsoft.com/office/drawing/2014/main" id="{EB186B54-3BB9-A033-3D86-18D00B59857F}"/>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Sledenje uspešnosti</a:t>
              </a:r>
            </a:p>
            <a:p>
              <a:pPr algn="ctr"/>
              <a:r>
                <a:rPr lang="en-GB" sz="2400" i="1" dirty="0">
                  <a:solidFill>
                    <a:schemeClr val="bg1"/>
                  </a:solidFill>
                </a:rPr>
                <a:t>(</a:t>
              </a:r>
              <a:r>
                <a:rPr lang="en-GB" sz="2200" i="1" dirty="0">
                  <a:solidFill>
                    <a:schemeClr val="bg1"/>
                  </a:solidFill>
                </a:rPr>
                <a:t>spremljanje)</a:t>
              </a:r>
            </a:p>
          </p:txBody>
        </p:sp>
        <p:sp>
          <p:nvSpPr>
            <p:cNvPr id="23" name="TextBox 22">
              <a:extLst>
                <a:ext uri="{FF2B5EF4-FFF2-40B4-BE49-F238E27FC236}">
                  <a16:creationId xmlns:a16="http://schemas.microsoft.com/office/drawing/2014/main" id="{0E26207C-9336-9ACA-EBDA-BAF0E7576E38}"/>
                </a:ext>
              </a:extLst>
            </p:cNvPr>
            <p:cNvSpPr txBox="1"/>
            <p:nvPr/>
          </p:nvSpPr>
          <p:spPr>
            <a:xfrm>
              <a:off x="8823068" y="1873511"/>
              <a:ext cx="2296526" cy="1232927"/>
            </a:xfrm>
            <a:prstGeom prst="rect">
              <a:avLst/>
            </a:prstGeom>
            <a:noFill/>
          </p:spPr>
          <p:txBody>
            <a:bodyPr wrap="square" rtlCol="0">
              <a:spAutoFit/>
            </a:bodyPr>
            <a:lstStyle/>
            <a:p>
              <a:pPr algn="ctr"/>
              <a:r>
                <a:rPr lang="en-IE" sz="2400" b="1" dirty="0">
                  <a:solidFill>
                    <a:schemeClr val="bg1"/>
                  </a:solidFill>
                </a:rPr>
                <a:t>4. Finančni izkazi</a:t>
              </a:r>
            </a:p>
            <a:p>
              <a:pPr algn="ctr"/>
              <a:r>
                <a:rPr lang="en-IE" sz="2200" dirty="0">
                  <a:solidFill>
                    <a:schemeClr val="bg1"/>
                  </a:solidFill>
                </a:rPr>
                <a:t>(Analiza in prilagajanje)</a:t>
              </a:r>
              <a:endParaRPr lang="en-GB" sz="2200" dirty="0">
                <a:solidFill>
                  <a:schemeClr val="bg1"/>
                </a:solidFill>
              </a:endParaRPr>
            </a:p>
          </p:txBody>
        </p:sp>
        <p:sp>
          <p:nvSpPr>
            <p:cNvPr id="25" name="TextBox 24">
              <a:extLst>
                <a:ext uri="{FF2B5EF4-FFF2-40B4-BE49-F238E27FC236}">
                  <a16:creationId xmlns:a16="http://schemas.microsoft.com/office/drawing/2014/main" id="{40D25664-A97E-C145-6323-9968AEFBB1D0}"/>
                </a:ext>
              </a:extLst>
            </p:cNvPr>
            <p:cNvSpPr txBox="1"/>
            <p:nvPr/>
          </p:nvSpPr>
          <p:spPr>
            <a:xfrm>
              <a:off x="798381" y="3354411"/>
              <a:ext cx="2455622" cy="2692972"/>
            </a:xfrm>
            <a:prstGeom prst="rect">
              <a:avLst/>
            </a:prstGeom>
            <a:noFill/>
          </p:spPr>
          <p:txBody>
            <a:bodyPr wrap="square" lIns="91440" tIns="45720" rIns="91440" bIns="45720" rtlCol="0" anchor="t">
              <a:spAutoFit/>
            </a:bodyPr>
            <a:lstStyle/>
            <a:p>
              <a:pPr algn="ctr"/>
              <a:r>
                <a:rPr lang="en-US" sz="2000" dirty="0">
                  <a:solidFill>
                    <a:schemeClr val="bg1"/>
                  </a:solidFill>
                </a:rPr>
                <a:t>Opredelite, kaj pomeni uspeh: cilji dobička, cene, cilji varčevanja, načrti ponovnih naložb.</a:t>
              </a:r>
              <a:br>
                <a:rPr lang="en-US" sz="2000" dirty="0"/>
              </a:br>
              <a:r>
                <a:rPr lang="en-US" sz="2000" i="1" dirty="0">
                  <a:solidFill>
                    <a:schemeClr val="bg1"/>
                  </a:solidFill>
                </a:rPr>
                <a:t>„Letos želim s svojim glampingom zaslužiti 20.000 evrov dobička.“</a:t>
              </a:r>
              <a:endParaRPr lang="en-GB" sz="2000">
                <a:solidFill>
                  <a:schemeClr val="bg1"/>
                </a:solidFill>
                <a:ea typeface="Calibri"/>
                <a:cs typeface="Calibri"/>
              </a:endParaRPr>
            </a:p>
          </p:txBody>
        </p:sp>
        <p:sp>
          <p:nvSpPr>
            <p:cNvPr id="26" name="TextBox 25">
              <a:extLst>
                <a:ext uri="{FF2B5EF4-FFF2-40B4-BE49-F238E27FC236}">
                  <a16:creationId xmlns:a16="http://schemas.microsoft.com/office/drawing/2014/main" id="{B3DC664F-E648-CB2B-B7F3-E9431F263FCA}"/>
                </a:ext>
              </a:extLst>
            </p:cNvPr>
            <p:cNvSpPr txBox="1"/>
            <p:nvPr/>
          </p:nvSpPr>
          <p:spPr>
            <a:xfrm>
              <a:off x="3621520" y="3403080"/>
              <a:ext cx="2296527" cy="3341882"/>
            </a:xfrm>
            <a:prstGeom prst="rect">
              <a:avLst/>
            </a:prstGeom>
            <a:noFill/>
          </p:spPr>
          <p:txBody>
            <a:bodyPr wrap="square" lIns="91440" tIns="45720" rIns="91440" bIns="45720" rtlCol="0" anchor="t">
              <a:spAutoFit/>
            </a:bodyPr>
            <a:lstStyle/>
            <a:p>
              <a:pPr algn="ctr"/>
              <a:r>
                <a:rPr lang="en-US" sz="2000" b="1" dirty="0">
                  <a:solidFill>
                    <a:schemeClr val="bg1"/>
                  </a:solidFill>
                </a:rPr>
                <a:t>Pripravite proračun.</a:t>
              </a:r>
              <a:r>
                <a:rPr lang="en-US" sz="2000" dirty="0">
                  <a:solidFill>
                    <a:schemeClr val="bg1"/>
                  </a:solidFill>
                </a:rPr>
                <a:t> </a:t>
              </a:r>
              <a:endParaRPr lang="en-US" sz="2000" dirty="0">
                <a:solidFill>
                  <a:schemeClr val="bg1"/>
                </a:solidFill>
                <a:ea typeface="Calibri"/>
                <a:cs typeface="Calibri"/>
              </a:endParaRPr>
            </a:p>
            <a:p>
              <a:pPr algn="ctr"/>
              <a:r>
                <a:rPr lang="en-US" sz="2000" dirty="0">
                  <a:solidFill>
                    <a:schemeClr val="bg1"/>
                  </a:solidFill>
                </a:rPr>
                <a:t>Ocenite prihodke in odhodke na podlagi vaših ciljev, preteklih podatkov in pričakovanih rezervacij.</a:t>
              </a:r>
              <a:endParaRPr lang="en-US" sz="2000" dirty="0">
                <a:solidFill>
                  <a:schemeClr val="bg1"/>
                </a:solidFill>
                <a:ea typeface="Calibri"/>
                <a:cs typeface="Calibri"/>
              </a:endParaRPr>
            </a:p>
            <a:p>
              <a:pPr algn="ctr"/>
              <a:r>
                <a:rPr lang="en-US" sz="2000" i="1" dirty="0">
                  <a:solidFill>
                    <a:schemeClr val="bg1"/>
                  </a:solidFill>
                </a:rPr>
                <a:t>„Koliko pričakujem, da bom zaslužil/porabil?“</a:t>
              </a:r>
              <a:endParaRPr lang="en-GB" sz="2000" i="1">
                <a:solidFill>
                  <a:schemeClr val="bg1"/>
                </a:solidFill>
                <a:ea typeface="Calibri"/>
                <a:cs typeface="Calibri"/>
              </a:endParaRPr>
            </a:p>
          </p:txBody>
        </p:sp>
        <p:sp>
          <p:nvSpPr>
            <p:cNvPr id="27" name="TextBox 26">
              <a:extLst>
                <a:ext uri="{FF2B5EF4-FFF2-40B4-BE49-F238E27FC236}">
                  <a16:creationId xmlns:a16="http://schemas.microsoft.com/office/drawing/2014/main" id="{0B1BF8B8-849B-6999-D6B5-9FE58890B81F}"/>
                </a:ext>
              </a:extLst>
            </p:cNvPr>
            <p:cNvSpPr txBox="1"/>
            <p:nvPr/>
          </p:nvSpPr>
          <p:spPr>
            <a:xfrm>
              <a:off x="6187652" y="3388166"/>
              <a:ext cx="2296526" cy="2692972"/>
            </a:xfrm>
            <a:prstGeom prst="rect">
              <a:avLst/>
            </a:prstGeom>
            <a:noFill/>
          </p:spPr>
          <p:txBody>
            <a:bodyPr wrap="square" lIns="91440" tIns="45720" rIns="91440" bIns="45720" rtlCol="0" anchor="t">
              <a:spAutoFit/>
            </a:bodyPr>
            <a:lstStyle/>
            <a:p>
              <a:pPr algn="ctr"/>
              <a:r>
                <a:rPr lang="en-IE" sz="2000" b="1" dirty="0">
                  <a:solidFill>
                    <a:schemeClr val="bg1"/>
                  </a:solidFill>
                </a:rPr>
                <a:t>Redno spremljajte uspešnost. </a:t>
              </a:r>
              <a:r>
                <a:rPr lang="en-US" sz="2000" dirty="0">
                  <a:solidFill>
                    <a:schemeClr val="bg1"/>
                  </a:solidFill>
                </a:rPr>
                <a:t>Mesečno merite dejanske prihodke in stroške. Primerjajte s proračunom.</a:t>
              </a:r>
              <a:r>
                <a:rPr lang="en-IE" sz="2000" dirty="0">
                  <a:solidFill>
                    <a:schemeClr val="bg1"/>
                  </a:solidFill>
                </a:rPr>
                <a:t> </a:t>
              </a:r>
              <a:endParaRPr lang="en-IE" sz="2000" dirty="0">
                <a:solidFill>
                  <a:schemeClr val="bg1"/>
                </a:solidFill>
                <a:ea typeface="Calibri"/>
                <a:cs typeface="Calibri"/>
              </a:endParaRPr>
            </a:p>
            <a:p>
              <a:pPr algn="ctr"/>
              <a:r>
                <a:rPr lang="en-US" sz="2000" i="1" dirty="0">
                  <a:solidFill>
                    <a:schemeClr val="bg1"/>
                  </a:solidFill>
                </a:rPr>
                <a:t>„Ali sem v skladu s svojim načrtom?“</a:t>
              </a:r>
              <a:endParaRPr lang="en-GB" sz="2000" i="1">
                <a:solidFill>
                  <a:schemeClr val="bg1"/>
                </a:solidFill>
                <a:ea typeface="Calibri"/>
                <a:cs typeface="Calibri"/>
              </a:endParaRPr>
            </a:p>
          </p:txBody>
        </p:sp>
      </p:grpSp>
      <p:sp>
        <p:nvSpPr>
          <p:cNvPr id="3" name="TextBox 2">
            <a:extLst>
              <a:ext uri="{FF2B5EF4-FFF2-40B4-BE49-F238E27FC236}">
                <a16:creationId xmlns:a16="http://schemas.microsoft.com/office/drawing/2014/main" id="{1E0CC53E-3E87-6BCC-EAFB-7D0426EBC9F9}"/>
              </a:ext>
            </a:extLst>
          </p:cNvPr>
          <p:cNvSpPr txBox="1"/>
          <p:nvPr/>
        </p:nvSpPr>
        <p:spPr>
          <a:xfrm>
            <a:off x="8947401" y="3322891"/>
            <a:ext cx="2772759" cy="2862322"/>
          </a:xfrm>
          <a:prstGeom prst="rect">
            <a:avLst/>
          </a:prstGeom>
          <a:noFill/>
        </p:spPr>
        <p:txBody>
          <a:bodyPr wrap="square" lIns="91440" tIns="45720" rIns="91440" bIns="45720" rtlCol="0" anchor="t">
            <a:spAutoFit/>
          </a:bodyPr>
          <a:lstStyle/>
          <a:p>
            <a:pPr algn="ctr"/>
            <a:r>
              <a:rPr lang="en-US" sz="2000" dirty="0">
                <a:solidFill>
                  <a:schemeClr val="bg1"/>
                </a:solidFill>
              </a:rPr>
              <a:t>Uporabite svoje finančne izkaze, da ocenite dejansko finančno stanje svojega podjetja in se ustrezno prilagodite. </a:t>
            </a:r>
            <a:endParaRPr lang="en-US" sz="2000" dirty="0">
              <a:solidFill>
                <a:schemeClr val="bg1"/>
              </a:solidFill>
              <a:ea typeface="Calibri"/>
              <a:cs typeface="Calibri"/>
            </a:endParaRPr>
          </a:p>
          <a:p>
            <a:pPr algn="ctr"/>
            <a:r>
              <a:rPr lang="en-IE" sz="2000" i="1" dirty="0">
                <a:solidFill>
                  <a:schemeClr val="bg1"/>
                </a:solidFill>
              </a:rPr>
              <a:t>„Kaj se je dejansko zgodilo na finančnem področju in kako lahko izboljšam?“</a:t>
            </a:r>
            <a:endParaRPr lang="en-GB" sz="2000" i="1">
              <a:solidFill>
                <a:schemeClr val="bg1"/>
              </a:solidFill>
              <a:ea typeface="Calibri"/>
              <a:cs typeface="Calibri"/>
            </a:endParaRPr>
          </a:p>
        </p:txBody>
      </p:sp>
      <p:sp>
        <p:nvSpPr>
          <p:cNvPr id="6" name="TextBox 5">
            <a:extLst>
              <a:ext uri="{FF2B5EF4-FFF2-40B4-BE49-F238E27FC236}">
                <a16:creationId xmlns:a16="http://schemas.microsoft.com/office/drawing/2014/main" id="{7E289128-C6EB-48E6-0BC9-E911DDF58CC8}"/>
              </a:ext>
            </a:extLst>
          </p:cNvPr>
          <p:cNvSpPr txBox="1"/>
          <p:nvPr/>
        </p:nvSpPr>
        <p:spPr>
          <a:xfrm>
            <a:off x="339967" y="6462212"/>
            <a:ext cx="11733202" cy="369332"/>
          </a:xfrm>
          <a:prstGeom prst="rect">
            <a:avLst/>
          </a:prstGeom>
          <a:noFill/>
        </p:spPr>
        <p:txBody>
          <a:bodyPr wrap="square">
            <a:spAutoFit/>
          </a:bodyPr>
          <a:lstStyle/>
          <a:p>
            <a:r>
              <a:rPr lang="en-US" sz="1800" b="1" dirty="0">
                <a:solidFill>
                  <a:srgbClr val="E96751"/>
                </a:solidFill>
              </a:rPr>
              <a:t>Opomba: </a:t>
            </a:r>
            <a:r>
              <a:rPr lang="en-US" sz="1800" b="1" dirty="0">
                <a:solidFill>
                  <a:srgbClr val="595959"/>
                </a:solidFill>
              </a:rPr>
              <a:t>Poglavje 3: </a:t>
            </a:r>
            <a:r>
              <a:rPr lang="en-US" sz="1800" b="0" dirty="0">
                <a:solidFill>
                  <a:srgbClr val="595959"/>
                </a:solidFill>
              </a:rPr>
              <a:t>Razumevanje vaših stroškov, KPI in profitne marže ter </a:t>
            </a:r>
            <a:r>
              <a:rPr lang="en-US" sz="1800" b="1" dirty="0">
                <a:solidFill>
                  <a:srgbClr val="595959"/>
                </a:solidFill>
              </a:rPr>
              <a:t>poglavje 6: </a:t>
            </a:r>
            <a:r>
              <a:rPr lang="en-US" sz="1800" dirty="0">
                <a:solidFill>
                  <a:srgbClr val="595959"/>
                </a:solidFill>
              </a:rPr>
              <a:t>Strategije oblikovanja cen in izračun.</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11419464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1915-F3E0-DB36-7E98-1478EE0D242E}"/>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370FD484-7FEA-4E74-F7D5-A92C55AEC6B2}"/>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DE5EA153-18C4-252C-7813-BBC4FA57C38A}"/>
              </a:ext>
            </a:extLst>
          </p:cNvPr>
          <p:cNvSpPr>
            <a:spLocks noGrp="1"/>
          </p:cNvSpPr>
          <p:nvPr>
            <p:ph type="body" sz="quarter" idx="21"/>
          </p:nvPr>
        </p:nvSpPr>
        <p:spPr>
          <a:xfrm>
            <a:off x="4225214" y="511213"/>
            <a:ext cx="7428648" cy="4530541"/>
          </a:xfrm>
        </p:spPr>
        <p:txBody>
          <a:bodyPr lIns="91440" tIns="45720" rIns="91440" bIns="45720" anchor="t"/>
          <a:lstStyle/>
          <a:p>
            <a:r>
              <a:rPr lang="en-US" sz="2000" dirty="0"/>
              <a:t>Uspešno ste vzpostavili proračun in cene ter imate pod nadzorom denarni tok. Lastniki morajo </a:t>
            </a:r>
            <a:r>
              <a:rPr lang="en-US" sz="2000" b="1" dirty="0"/>
              <a:t>spremljati svoje finančno poslovanje</a:t>
            </a:r>
            <a:r>
              <a:rPr lang="en-US" sz="2000" dirty="0"/>
              <a:t>, da zagotovijo dolgoročno uspešnost. Tukaj </a:t>
            </a:r>
            <a:r>
              <a:rPr lang="en-US" sz="2000" err="1"/>
              <a:t>analizirate</a:t>
            </a:r>
            <a:r>
              <a:rPr lang="en-US" sz="2000" dirty="0"/>
              <a:t> in pregledujete </a:t>
            </a:r>
            <a:r>
              <a:rPr lang="en-US" sz="2000" i="1" dirty="0">
                <a:solidFill>
                  <a:srgbClr val="595959"/>
                </a:solidFill>
              </a:rPr>
              <a:t>rezultate </a:t>
            </a:r>
            <a:r>
              <a:rPr lang="en-US" sz="2000" dirty="0">
                <a:solidFill>
                  <a:srgbClr val="595959"/>
                </a:solidFill>
              </a:rPr>
              <a:t>svojega finančnega upravljanja. Logični naslednji korak je naučiti se brati </a:t>
            </a:r>
            <a:r>
              <a:rPr lang="en-US" sz="2000" b="1" dirty="0">
                <a:solidFill>
                  <a:srgbClr val="595959"/>
                </a:solidFill>
              </a:rPr>
              <a:t>finančne izkaze </a:t>
            </a:r>
            <a:r>
              <a:rPr lang="en-US" sz="2000" dirty="0">
                <a:solidFill>
                  <a:srgbClr val="595959"/>
                </a:solidFill>
              </a:rPr>
              <a:t>in spremljati kazalnike uspešnosti. </a:t>
            </a:r>
            <a:endParaRPr lang="en-US" sz="2000" dirty="0">
              <a:solidFill>
                <a:srgbClr val="595959"/>
              </a:solidFill>
              <a:ea typeface="Calibri"/>
              <a:cs typeface="Calibri"/>
            </a:endParaRPr>
          </a:p>
          <a:p>
            <a:endParaRPr lang="en-US" sz="2000" dirty="0">
              <a:solidFill>
                <a:srgbClr val="595959"/>
              </a:solidFill>
              <a:ea typeface="Calibri"/>
              <a:cs typeface="Calibri"/>
            </a:endParaRPr>
          </a:p>
          <a:p>
            <a:r>
              <a:rPr lang="en-US" sz="2000" dirty="0">
                <a:solidFill>
                  <a:srgbClr val="595959"/>
                </a:solidFill>
              </a:rPr>
              <a:t>Ta del je ključnega pomena za razumevanje, ali je vaše podjetje resnično </a:t>
            </a:r>
            <a:r>
              <a:rPr lang="en-US" sz="2000" b="1" dirty="0">
                <a:solidFill>
                  <a:srgbClr val="E96751"/>
                </a:solidFill>
              </a:rPr>
              <a:t>„življenjsko sposobno“. </a:t>
            </a:r>
            <a:r>
              <a:rPr lang="en-US" sz="2000" dirty="0">
                <a:solidFill>
                  <a:srgbClr val="595959"/>
                </a:solidFill>
              </a:rPr>
              <a:t>Če vaši finančni načrti delujejo, morate redno pregledovati izkaze, kot so izkaz uspeha, kar je tema tega dela. </a:t>
            </a:r>
            <a:r>
              <a:rPr lang="en-IE" sz="2000" dirty="0">
                <a:solidFill>
                  <a:srgbClr val="595959"/>
                </a:solidFill>
              </a:rPr>
              <a:t>Ta del obravnava spremljanje finančnega stanja vašega podjetja. Tako kot preverjate rezultatno tabelo, da vidite, kako poteka tekma, vam finančni izkazi in proračun pokažejo, kako vaše podjetje za nastanitev posluje v finančnem smislu – povedo vam, ali zmagujete (dobiček) ali izgubljate (izguba) in zakaj. Namen </a:t>
            </a:r>
            <a:r>
              <a:rPr lang="en-US" sz="2000" dirty="0">
                <a:solidFill>
                  <a:srgbClr val="595959"/>
                </a:solidFill>
              </a:rPr>
              <a:t>rednega pregledovanja proračuna in finančnih izkazov je spremljanje uspešnosti, </a:t>
            </a:r>
            <a:r>
              <a:rPr lang="en-IE" sz="2000" b="1" dirty="0">
                <a:solidFill>
                  <a:srgbClr val="595959"/>
                </a:solidFill>
              </a:rPr>
              <a:t>zgodnje </a:t>
            </a:r>
            <a:r>
              <a:rPr lang="en-US" sz="2000" dirty="0">
                <a:solidFill>
                  <a:srgbClr val="595959"/>
                </a:solidFill>
              </a:rPr>
              <a:t>prepoznavanje </a:t>
            </a:r>
            <a:r>
              <a:rPr lang="en-IE" sz="2000" b="1" dirty="0">
                <a:solidFill>
                  <a:srgbClr val="595959"/>
                </a:solidFill>
              </a:rPr>
              <a:t>opozorilnih znakov </a:t>
            </a:r>
            <a:r>
              <a:rPr lang="en-IE" sz="2000" dirty="0">
                <a:solidFill>
                  <a:srgbClr val="595959"/>
                </a:solidFill>
              </a:rPr>
              <a:t>in sprejemanje informiranih odločitev na podlagi dejanskih podatkov in ne na podlagi občutkov. </a:t>
            </a:r>
            <a:endParaRPr lang="en-IE" sz="2000" dirty="0">
              <a:solidFill>
                <a:srgbClr val="595959"/>
              </a:solidFill>
              <a:ea typeface="Calibri"/>
              <a:cs typeface="Calibri"/>
            </a:endParaRPr>
          </a:p>
          <a:p>
            <a:endParaRPr lang="en-GB" sz="2000" b="1" dirty="0">
              <a:solidFill>
                <a:srgbClr val="595959"/>
              </a:solidFill>
              <a:ea typeface="Calibri"/>
              <a:cs typeface="Calibri"/>
            </a:endParaRPr>
          </a:p>
          <a:p>
            <a:pPr>
              <a:spcAft>
                <a:spcPts val="600"/>
              </a:spcAft>
            </a:pPr>
            <a:endParaRPr lang="en-IE" sz="2000" dirty="0">
              <a:ea typeface="Calibri"/>
              <a:cs typeface="Calibri"/>
            </a:endParaRPr>
          </a:p>
        </p:txBody>
      </p:sp>
      <p:sp>
        <p:nvSpPr>
          <p:cNvPr id="9" name="Text Placeholder 8">
            <a:extLst>
              <a:ext uri="{FF2B5EF4-FFF2-40B4-BE49-F238E27FC236}">
                <a16:creationId xmlns:a16="http://schemas.microsoft.com/office/drawing/2014/main" id="{D6889517-FC82-72E2-6687-30197B08BF4E}"/>
              </a:ext>
            </a:extLst>
          </p:cNvPr>
          <p:cNvSpPr>
            <a:spLocks noGrp="1"/>
          </p:cNvSpPr>
          <p:nvPr>
            <p:ph type="body" sz="quarter" idx="18"/>
          </p:nvPr>
        </p:nvSpPr>
        <p:spPr>
          <a:xfrm>
            <a:off x="543366" y="3392026"/>
            <a:ext cx="2893974" cy="1049221"/>
          </a:xfrm>
        </p:spPr>
        <p:txBody>
          <a:bodyPr/>
          <a:lstStyle/>
          <a:p>
            <a:r>
              <a:rPr lang="en-IE" b="0" dirty="0"/>
              <a:t>Finančna uspešnost in prilagajanje</a:t>
            </a:r>
          </a:p>
        </p:txBody>
      </p:sp>
      <p:sp>
        <p:nvSpPr>
          <p:cNvPr id="10" name="Text Placeholder 9">
            <a:extLst>
              <a:ext uri="{FF2B5EF4-FFF2-40B4-BE49-F238E27FC236}">
                <a16:creationId xmlns:a16="http://schemas.microsoft.com/office/drawing/2014/main" id="{0D82A18A-A07D-EF0E-1568-38AB6FA2DD6A}"/>
              </a:ext>
            </a:extLst>
          </p:cNvPr>
          <p:cNvSpPr>
            <a:spLocks noGrp="1"/>
          </p:cNvSpPr>
          <p:nvPr>
            <p:ph type="body" sz="quarter" idx="19"/>
          </p:nvPr>
        </p:nvSpPr>
        <p:spPr>
          <a:xfrm>
            <a:off x="691820" y="1984458"/>
            <a:ext cx="2597067" cy="385564"/>
          </a:xfrm>
        </p:spPr>
        <p:txBody>
          <a:bodyPr/>
          <a:lstStyle/>
          <a:p>
            <a:r>
              <a:rPr lang="en-IE" dirty="0"/>
              <a:t>Finančno upravljanje</a:t>
            </a:r>
          </a:p>
        </p:txBody>
      </p:sp>
    </p:spTree>
    <p:extLst>
      <p:ext uri="{BB962C8B-B14F-4D97-AF65-F5344CB8AC3E}">
        <p14:creationId xmlns:p14="http://schemas.microsoft.com/office/powerpoint/2010/main" val="13009759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ggy bank and dart board&#10;&#10;AI-generated content may be incorrect.">
            <a:extLst>
              <a:ext uri="{FF2B5EF4-FFF2-40B4-BE49-F238E27FC236}">
                <a16:creationId xmlns:a16="http://schemas.microsoft.com/office/drawing/2014/main" id="{23CBACEC-EC81-3551-B30F-F528A9C56B0C}"/>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6E8BE2-6524-BCEC-86FA-97B3E434826E}"/>
              </a:ext>
            </a:extLst>
          </p:cNvPr>
          <p:cNvSpPr>
            <a:spLocks noGrp="1"/>
          </p:cNvSpPr>
          <p:nvPr>
            <p:ph type="body" sz="quarter" idx="21"/>
          </p:nvPr>
        </p:nvSpPr>
        <p:spPr>
          <a:xfrm>
            <a:off x="4371752" y="291650"/>
            <a:ext cx="7428648" cy="4530541"/>
          </a:xfrm>
        </p:spPr>
        <p:txBody>
          <a:bodyPr/>
          <a:lstStyle/>
          <a:p>
            <a:pPr>
              <a:spcAft>
                <a:spcPts val="1200"/>
              </a:spcAft>
            </a:pPr>
            <a:r>
              <a:rPr lang="en-IE" b="1" dirty="0"/>
              <a:t>V </a:t>
            </a:r>
            <a:r>
              <a:rPr lang="en-IE" dirty="0"/>
              <a:t>tem</a:t>
            </a:r>
            <a:r>
              <a:rPr lang="en-IE" b="1" dirty="0"/>
              <a:t> kontekstu </a:t>
            </a:r>
            <a:r>
              <a:rPr lang="en-IE" dirty="0"/>
              <a:t>morajo tudi lastniki majhnih penzionov razumeti svoje številke; to ni nekaj, kar zadeva samo velike hotelske verige ali računovodje. Cilj je ustvariti in pregledati vaše ključne finančne izkaze (kot so izkaz poslovnega izida in upravljanje denarnega toka) ter druge kazalnike uspešnosti, pri čemer je treba pojasniti, kaj vsak od njih pomeni in kako vam pomagajo bolje upravljati vaše podjetje.</a:t>
            </a:r>
          </a:p>
          <a:p>
            <a:pPr>
              <a:spcAft>
                <a:spcPts val="1200"/>
              </a:spcAft>
            </a:pPr>
            <a:r>
              <a:rPr lang="en-US" dirty="0"/>
              <a:t>Vaši izkazi lahko </a:t>
            </a:r>
            <a:r>
              <a:rPr lang="en-US" b="1" dirty="0">
                <a:solidFill>
                  <a:srgbClr val="E96751"/>
                </a:solidFill>
              </a:rPr>
              <a:t>na primer </a:t>
            </a:r>
            <a:r>
              <a:rPr lang="en-US" dirty="0"/>
              <a:t>poudarijo ranljivost (kot so zelo nizke profitne marže ali odvisnost od ene sezone).</a:t>
            </a:r>
          </a:p>
          <a:p>
            <a:pPr>
              <a:spcAft>
                <a:spcPts val="1200"/>
              </a:spcAft>
            </a:pPr>
            <a:r>
              <a:rPr lang="en-US" dirty="0"/>
              <a:t> To naravno vodi v </a:t>
            </a:r>
            <a:r>
              <a:rPr lang="en-US" b="1" dirty="0"/>
              <a:t>upravljanje tveganj </a:t>
            </a:r>
            <a:r>
              <a:rPr lang="en-US" dirty="0"/>
              <a:t>– naslednji del –, kjer obravnavamo zaščito vašega podjetja pred neuspehi in zagotavljanje, da ti finančni izkazi ostanejo zdravi.</a:t>
            </a:r>
            <a:endParaRPr lang="en-IE" dirty="0"/>
          </a:p>
          <a:p>
            <a:pPr>
              <a:spcAft>
                <a:spcPts val="1200"/>
              </a:spcAft>
            </a:pPr>
            <a:endParaRPr lang="en-IE" dirty="0"/>
          </a:p>
          <a:p>
            <a:pPr>
              <a:spcAft>
                <a:spcPts val="1200"/>
              </a:spcAft>
            </a:pPr>
            <a:r>
              <a:rPr lang="en-IE" dirty="0"/>
              <a:t>Do konca tega poglavja boste vedeli, kako brati finančno »zgodbo« vašega podjetja in jo uporabiti za usmerjanje k uspehu.</a:t>
            </a:r>
          </a:p>
          <a:p>
            <a:pPr>
              <a:spcAft>
                <a:spcPts val="1200"/>
              </a:spcAft>
            </a:pPr>
            <a:endParaRPr lang="en-IE" dirty="0"/>
          </a:p>
          <a:p>
            <a:pPr>
              <a:spcAft>
                <a:spcPts val="1200"/>
              </a:spcAft>
            </a:pPr>
            <a:endParaRPr lang="en-IE" dirty="0"/>
          </a:p>
        </p:txBody>
      </p:sp>
      <p:sp>
        <p:nvSpPr>
          <p:cNvPr id="16" name="Text Placeholder 9">
            <a:extLst>
              <a:ext uri="{FF2B5EF4-FFF2-40B4-BE49-F238E27FC236}">
                <a16:creationId xmlns:a16="http://schemas.microsoft.com/office/drawing/2014/main" id="{34735EEC-155B-9534-147C-DD56C716CBDB}"/>
              </a:ext>
            </a:extLst>
          </p:cNvPr>
          <p:cNvSpPr txBox="1">
            <a:spLocks/>
          </p:cNvSpPr>
          <p:nvPr/>
        </p:nvSpPr>
        <p:spPr>
          <a:xfrm>
            <a:off x="721128" y="2072381"/>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Finančno upravljanje</a:t>
            </a:r>
            <a:endParaRPr lang="en-IE" dirty="0"/>
          </a:p>
        </p:txBody>
      </p:sp>
    </p:spTree>
    <p:extLst>
      <p:ext uri="{BB962C8B-B14F-4D97-AF65-F5344CB8AC3E}">
        <p14:creationId xmlns:p14="http://schemas.microsoft.com/office/powerpoint/2010/main" val="548090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close-up of a paper money&#10;&#10;AI-generated content may be incorrect.">
            <a:extLst>
              <a:ext uri="{FF2B5EF4-FFF2-40B4-BE49-F238E27FC236}">
                <a16:creationId xmlns:a16="http://schemas.microsoft.com/office/drawing/2014/main" id="{8131512F-7D00-85A9-B0A5-3199020D887A}"/>
              </a:ext>
            </a:extLst>
          </p:cNvPr>
          <p:cNvPicPr>
            <a:picLocks noGrp="1" noChangeAspect="1"/>
          </p:cNvPicPr>
          <p:nvPr>
            <p:ph type="pic" sz="quarter" idx="10"/>
          </p:nvPr>
        </p:nvPicPr>
        <p:blipFill>
          <a:blip r:embed="rId2"/>
          <a:srcRect t="304" b="304"/>
          <a:stretch>
            <a:fillRect/>
          </a:stretch>
        </p:blipFill>
        <p:spPr/>
      </p:pic>
      <p:sp>
        <p:nvSpPr>
          <p:cNvPr id="19" name="Text Placeholder 18">
            <a:extLst>
              <a:ext uri="{FF2B5EF4-FFF2-40B4-BE49-F238E27FC236}">
                <a16:creationId xmlns:a16="http://schemas.microsoft.com/office/drawing/2014/main" id="{BC3FA14C-0B0F-4C3E-7714-24F8A1DCB64C}"/>
              </a:ext>
            </a:extLst>
          </p:cNvPr>
          <p:cNvSpPr>
            <a:spLocks noGrp="1"/>
          </p:cNvSpPr>
          <p:nvPr>
            <p:ph type="body" sz="quarter" idx="66"/>
          </p:nvPr>
        </p:nvSpPr>
        <p:spPr/>
        <p:txBody>
          <a:bodyPr/>
          <a:lstStyle/>
          <a:p>
            <a:endParaRPr lang="en-IE"/>
          </a:p>
        </p:txBody>
      </p:sp>
      <p:sp>
        <p:nvSpPr>
          <p:cNvPr id="14" name="Text Placeholder 13">
            <a:extLst>
              <a:ext uri="{FF2B5EF4-FFF2-40B4-BE49-F238E27FC236}">
                <a16:creationId xmlns:a16="http://schemas.microsoft.com/office/drawing/2014/main" id="{367F8778-7CD0-2F78-07F7-A095C127FBD3}"/>
              </a:ext>
            </a:extLst>
          </p:cNvPr>
          <p:cNvSpPr>
            <a:spLocks noGrp="1"/>
          </p:cNvSpPr>
          <p:nvPr>
            <p:ph type="body" sz="quarter" idx="16"/>
          </p:nvPr>
        </p:nvSpPr>
        <p:spPr>
          <a:xfrm>
            <a:off x="4295552" y="567544"/>
            <a:ext cx="7591647" cy="803654"/>
          </a:xfrm>
        </p:spPr>
        <p:txBody>
          <a:bodyPr/>
          <a:lstStyle/>
          <a:p>
            <a:r>
              <a:rPr lang="en-IE" sz="3000" dirty="0"/>
              <a:t>Finančni izkazi in spremljanje uspešnosti</a:t>
            </a:r>
          </a:p>
        </p:txBody>
      </p:sp>
      <p:sp>
        <p:nvSpPr>
          <p:cNvPr id="17" name="Text Placeholder 16">
            <a:extLst>
              <a:ext uri="{FF2B5EF4-FFF2-40B4-BE49-F238E27FC236}">
                <a16:creationId xmlns:a16="http://schemas.microsoft.com/office/drawing/2014/main" id="{70F7D120-8C6E-EBB2-58E6-5505CACD3F91}"/>
              </a:ext>
            </a:extLst>
          </p:cNvPr>
          <p:cNvSpPr>
            <a:spLocks noGrp="1"/>
          </p:cNvSpPr>
          <p:nvPr>
            <p:ph type="body" sz="quarter" idx="21"/>
          </p:nvPr>
        </p:nvSpPr>
        <p:spPr>
          <a:xfrm>
            <a:off x="4295553" y="1383725"/>
            <a:ext cx="7221426" cy="4530541"/>
          </a:xfrm>
        </p:spPr>
        <p:txBody>
          <a:bodyPr lIns="91440" tIns="45720" rIns="91440" bIns="45720" anchor="t"/>
          <a:lstStyle/>
          <a:p>
            <a:pPr>
              <a:spcAft>
                <a:spcPts val="600"/>
              </a:spcAft>
            </a:pPr>
            <a:r>
              <a:rPr lang="en-US" sz="2100" dirty="0"/>
              <a:t>V tem poglavju so predstavljeni osnovni finančni izkazi, s poudarkom na izkazu uspeha (znanem tudi kot </a:t>
            </a:r>
            <a:r>
              <a:rPr lang="en-US" sz="2100" b="1" dirty="0"/>
              <a:t>izkaz prihodkov</a:t>
            </a:r>
            <a:r>
              <a:rPr lang="en-US" sz="2100" dirty="0"/>
              <a:t> in odhodkov</a:t>
            </a:r>
            <a:r>
              <a:rPr lang="en-US" sz="2100" b="1" dirty="0"/>
              <a:t>) </a:t>
            </a:r>
            <a:r>
              <a:rPr lang="en-US" sz="2100" dirty="0"/>
              <a:t>in njegovi uporabi. </a:t>
            </a:r>
            <a:endParaRPr lang="en-US" sz="2100" dirty="0">
              <a:ea typeface="Calibri"/>
              <a:cs typeface="Calibri"/>
            </a:endParaRPr>
          </a:p>
          <a:p>
            <a:pPr>
              <a:spcAft>
                <a:spcPts val="600"/>
              </a:spcAft>
            </a:pPr>
            <a:r>
              <a:rPr lang="en-US" sz="2100" dirty="0"/>
              <a:t>Spoznajte, kako </a:t>
            </a:r>
            <a:r>
              <a:rPr lang="en-US" sz="2100" b="1" dirty="0"/>
              <a:t>izkaz poslovnega izida </a:t>
            </a:r>
            <a:r>
              <a:rPr lang="en-US" sz="2100" err="1"/>
              <a:t>povzema</a:t>
            </a:r>
            <a:r>
              <a:rPr lang="en-US" sz="2100" dirty="0"/>
              <a:t> vaše prihodke in odhodke v določenem obdobju ter prikazuje, ali ste ustvarili dobiček ali izgubo. </a:t>
            </a:r>
            <a:endParaRPr lang="en-US" sz="2100" dirty="0">
              <a:ea typeface="Calibri"/>
              <a:cs typeface="Calibri"/>
            </a:endParaRPr>
          </a:p>
          <a:p>
            <a:pPr>
              <a:spcAft>
                <a:spcPts val="600"/>
              </a:spcAft>
            </a:pPr>
            <a:r>
              <a:rPr lang="en-US" sz="2100" b="1" dirty="0"/>
              <a:t>Redno branje izkaza uspeha </a:t>
            </a:r>
            <a:r>
              <a:rPr lang="en-US" sz="2100" dirty="0"/>
              <a:t>(na primer mesečno ali četrtletno) vam omogoča, da ugotovite, ali vaši načrti delujejo – na primer, ali so vaši odhodki v skladu z vašim proračunom? Ali ustvarjate dovolj prihodkov pri trenutnih cenah in stopnji zasedenosti? </a:t>
            </a:r>
            <a:endParaRPr lang="en-US" sz="2100" dirty="0">
              <a:ea typeface="Calibri"/>
              <a:cs typeface="Calibri"/>
            </a:endParaRPr>
          </a:p>
          <a:p>
            <a:pPr>
              <a:spcAft>
                <a:spcPts val="600"/>
              </a:spcAft>
            </a:pPr>
            <a:r>
              <a:rPr lang="en-US" sz="2100" dirty="0"/>
              <a:t>Z </a:t>
            </a:r>
            <a:r>
              <a:rPr lang="en-US" sz="2100" err="1"/>
              <a:t>analizo</a:t>
            </a:r>
            <a:r>
              <a:rPr lang="en-US" sz="2100" dirty="0"/>
              <a:t> tega izkaza lahko </a:t>
            </a:r>
            <a:r>
              <a:rPr lang="en-US" sz="2100" b="1" dirty="0"/>
              <a:t>ugotovite</a:t>
            </a:r>
            <a:r>
              <a:rPr lang="en-US" sz="2100" dirty="0"/>
              <a:t>,</a:t>
            </a:r>
            <a:r>
              <a:rPr lang="en-US" sz="2100" b="1" dirty="0"/>
              <a:t> katera področja je treba izboljšati ali zmanjšati stroške, in ugotovite, kaj deluje dobro </a:t>
            </a:r>
            <a:r>
              <a:rPr lang="en-US" sz="2100" dirty="0"/>
              <a:t>(morda je vaša dodatna prodaja hrane in pijače odlična, vendar se stroški komunalnih storitev povečujejo). </a:t>
            </a:r>
            <a:endParaRPr lang="en-IE" sz="2100">
              <a:ea typeface="Calibri"/>
              <a:cs typeface="Calibri"/>
            </a:endParaRPr>
          </a:p>
        </p:txBody>
      </p:sp>
      <p:sp>
        <p:nvSpPr>
          <p:cNvPr id="15" name="Text Placeholder 14">
            <a:extLst>
              <a:ext uri="{FF2B5EF4-FFF2-40B4-BE49-F238E27FC236}">
                <a16:creationId xmlns:a16="http://schemas.microsoft.com/office/drawing/2014/main" id="{01761AFF-455F-81D7-397A-6C4000D30009}"/>
              </a:ext>
            </a:extLst>
          </p:cNvPr>
          <p:cNvSpPr>
            <a:spLocks noGrp="1"/>
          </p:cNvSpPr>
          <p:nvPr>
            <p:ph type="body" sz="quarter" idx="18"/>
          </p:nvPr>
        </p:nvSpPr>
        <p:spPr/>
        <p:txBody>
          <a:bodyPr/>
          <a:lstStyle/>
          <a:p>
            <a:r>
              <a:rPr lang="en-IE" sz="3200" b="0" dirty="0"/>
              <a:t>Uvod</a:t>
            </a:r>
          </a:p>
        </p:txBody>
      </p:sp>
      <p:sp>
        <p:nvSpPr>
          <p:cNvPr id="16" name="Text Placeholder 15">
            <a:extLst>
              <a:ext uri="{FF2B5EF4-FFF2-40B4-BE49-F238E27FC236}">
                <a16:creationId xmlns:a16="http://schemas.microsoft.com/office/drawing/2014/main" id="{F0C588D1-D8FE-D5D9-B7FC-E54F8715E8B9}"/>
              </a:ext>
            </a:extLst>
          </p:cNvPr>
          <p:cNvSpPr>
            <a:spLocks noGrp="1"/>
          </p:cNvSpPr>
          <p:nvPr>
            <p:ph type="body" sz="quarter" idx="19"/>
          </p:nvPr>
        </p:nvSpPr>
        <p:spPr>
          <a:xfrm>
            <a:off x="691820" y="2118773"/>
            <a:ext cx="2597067" cy="385564"/>
          </a:xfrm>
        </p:spPr>
        <p:txBody>
          <a:bodyPr/>
          <a:lstStyle/>
          <a:p>
            <a:r>
              <a:rPr lang="en-IE" dirty="0"/>
              <a:t>Sledenje uspešnosti</a:t>
            </a:r>
          </a:p>
        </p:txBody>
      </p:sp>
    </p:spTree>
    <p:extLst>
      <p:ext uri="{BB962C8B-B14F-4D97-AF65-F5344CB8AC3E}">
        <p14:creationId xmlns:p14="http://schemas.microsoft.com/office/powerpoint/2010/main" val="30627320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96EB-F330-3FC2-12A9-DDF6B7EDF63E}"/>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2FDDED97-A365-41C6-033E-5AB21C7B21DF}"/>
              </a:ext>
            </a:extLst>
          </p:cNvPr>
          <p:cNvSpPr/>
          <p:nvPr/>
        </p:nvSpPr>
        <p:spPr>
          <a:xfrm>
            <a:off x="5834920" y="1602982"/>
            <a:ext cx="6242474" cy="17143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BFB0531A-DC3A-D1A8-A3FD-1BE2579542A0}"/>
              </a:ext>
            </a:extLst>
          </p:cNvPr>
          <p:cNvSpPr/>
          <p:nvPr/>
        </p:nvSpPr>
        <p:spPr>
          <a:xfrm>
            <a:off x="5834803" y="3427074"/>
            <a:ext cx="6157544" cy="15046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CE90ED34-D336-41B9-BBDE-59280ED08482}"/>
              </a:ext>
            </a:extLst>
          </p:cNvPr>
          <p:cNvSpPr/>
          <p:nvPr/>
        </p:nvSpPr>
        <p:spPr>
          <a:xfrm>
            <a:off x="5889865" y="5042381"/>
            <a:ext cx="6138006" cy="163121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40076A18-FC20-9265-9DD0-2A2442BA15C4}"/>
              </a:ext>
            </a:extLst>
          </p:cNvPr>
          <p:cNvSpPr>
            <a:spLocks noGrp="1"/>
          </p:cNvSpPr>
          <p:nvPr>
            <p:ph type="body" sz="quarter" idx="16"/>
          </p:nvPr>
        </p:nvSpPr>
        <p:spPr>
          <a:xfrm>
            <a:off x="515072" y="127571"/>
            <a:ext cx="11321816" cy="803654"/>
          </a:xfrm>
        </p:spPr>
        <p:txBody>
          <a:bodyPr lIns="91440" tIns="45720" rIns="91440" bIns="45720" anchor="t">
            <a:noAutofit/>
          </a:bodyPr>
          <a:lstStyle/>
          <a:p>
            <a:r>
              <a:rPr lang="en-IE" sz="3200" dirty="0">
                <a:solidFill>
                  <a:srgbClr val="E96751"/>
                </a:solidFill>
              </a:rPr>
              <a:t>Finančni izkazi </a:t>
            </a:r>
            <a:r>
              <a:rPr lang="en-IE" sz="3200" b="0" dirty="0">
                <a:solidFill>
                  <a:srgbClr val="595959"/>
                </a:solidFill>
              </a:rPr>
              <a:t>(rezultati pregleda)</a:t>
            </a:r>
          </a:p>
          <a:p>
            <a:r>
              <a:rPr lang="en-US" sz="2600" b="0" i="1" dirty="0">
                <a:solidFill>
                  <a:srgbClr val="459597"/>
                </a:solidFill>
              </a:rPr>
              <a:t>„Kaj se je dejansko zgodilo na finančnem področju in kako lahko izboljšam stanje?“</a:t>
            </a:r>
            <a:endParaRPr lang="en-US" sz="2600" b="0" i="1">
              <a:solidFill>
                <a:srgbClr val="459597"/>
              </a:solidFill>
              <a:ea typeface="Calibri"/>
              <a:cs typeface="Calibri"/>
            </a:endParaRPr>
          </a:p>
        </p:txBody>
      </p:sp>
      <p:cxnSp>
        <p:nvCxnSpPr>
          <p:cNvPr id="2" name="Straight Connector 1">
            <a:extLst>
              <a:ext uri="{FF2B5EF4-FFF2-40B4-BE49-F238E27FC236}">
                <a16:creationId xmlns:a16="http://schemas.microsoft.com/office/drawing/2014/main" id="{09D97B06-A5CD-529B-705E-07CD8E3F85C6}"/>
              </a:ext>
            </a:extLst>
          </p:cNvPr>
          <p:cNvCxnSpPr>
            <a:cxnSpLocks/>
          </p:cNvCxnSpPr>
          <p:nvPr/>
        </p:nvCxnSpPr>
        <p:spPr>
          <a:xfrm>
            <a:off x="0" y="125264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B6B25F7A-2C54-E81C-0518-377BC9059A2B}"/>
              </a:ext>
            </a:extLst>
          </p:cNvPr>
          <p:cNvGrpSpPr/>
          <p:nvPr/>
        </p:nvGrpSpPr>
        <p:grpSpPr>
          <a:xfrm>
            <a:off x="238612" y="1461365"/>
            <a:ext cx="5615847" cy="4995940"/>
            <a:chOff x="3565479" y="1526110"/>
            <a:chExt cx="6015213" cy="4925569"/>
          </a:xfrm>
          <a:solidFill>
            <a:schemeClr val="accent6">
              <a:lumMod val="60000"/>
              <a:lumOff val="40000"/>
            </a:schemeClr>
          </a:solidFill>
        </p:grpSpPr>
        <p:sp>
          <p:nvSpPr>
            <p:cNvPr id="13" name="Rectangle: Rounded Corners 12">
              <a:extLst>
                <a:ext uri="{FF2B5EF4-FFF2-40B4-BE49-F238E27FC236}">
                  <a16:creationId xmlns:a16="http://schemas.microsoft.com/office/drawing/2014/main" id="{A9E0F74C-AFA4-1CD4-91E5-89E0A5B6C1B4}"/>
                </a:ext>
              </a:extLst>
            </p:cNvPr>
            <p:cNvSpPr/>
            <p:nvPr/>
          </p:nvSpPr>
          <p:spPr>
            <a:xfrm>
              <a:off x="3565479" y="1526110"/>
              <a:ext cx="6015213"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D5F37AE2-E586-5478-6430-203E9A69D631}"/>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1B608516-664E-A36D-0AD7-6318F4528739}"/>
              </a:ext>
            </a:extLst>
          </p:cNvPr>
          <p:cNvSpPr txBox="1"/>
          <p:nvPr/>
        </p:nvSpPr>
        <p:spPr>
          <a:xfrm>
            <a:off x="555779" y="1556009"/>
            <a:ext cx="4604645" cy="4862870"/>
          </a:xfrm>
          <a:prstGeom prst="rect">
            <a:avLst/>
          </a:prstGeom>
          <a:noFill/>
        </p:spPr>
        <p:txBody>
          <a:bodyPr wrap="square" lIns="91440" tIns="45720" rIns="91440" bIns="45720" rtlCol="0" anchor="t">
            <a:spAutoFit/>
          </a:bodyPr>
          <a:lstStyle/>
          <a:p>
            <a:pPr>
              <a:spcAft>
                <a:spcPts val="600"/>
              </a:spcAft>
            </a:pPr>
            <a:r>
              <a:rPr lang="en-US" sz="2000" b="1" dirty="0">
                <a:solidFill>
                  <a:srgbClr val="595959"/>
                </a:solidFill>
              </a:rPr>
              <a:t>Finančne izkaze pripravite, </a:t>
            </a:r>
            <a:r>
              <a:rPr lang="en-US" sz="2000" dirty="0">
                <a:solidFill>
                  <a:srgbClr val="595959"/>
                </a:solidFill>
              </a:rPr>
              <a:t>da vidite, kaj se je dejansko zgodilo. Pripravite izkaz poslovnega izida, denarni tok in bilanco stanja, da ocenite dejansko finančno stanje vašega podjetja.</a:t>
            </a:r>
            <a:endParaRPr lang="en-US" sz="2000" dirty="0">
              <a:solidFill>
                <a:srgbClr val="595959"/>
              </a:solidFill>
              <a:ea typeface="Calibri"/>
              <a:cs typeface="Calibri"/>
            </a:endParaRPr>
          </a:p>
          <a:p>
            <a:pPr>
              <a:spcAft>
                <a:spcPts val="600"/>
              </a:spcAft>
            </a:pPr>
            <a:r>
              <a:rPr lang="en-US" sz="2000" b="1" dirty="0">
                <a:solidFill>
                  <a:srgbClr val="595959"/>
                </a:solidFill>
              </a:rPr>
              <a:t>Ob koncu obdobja </a:t>
            </a:r>
            <a:r>
              <a:rPr lang="en-US" sz="2000" dirty="0">
                <a:solidFill>
                  <a:srgbClr val="595959"/>
                </a:solidFill>
              </a:rPr>
              <a:t>(mesečnega, četrtletnega, letnega) pripravite finančne izkaze. </a:t>
            </a:r>
            <a:r>
              <a:rPr lang="en-US" sz="2000" err="1">
                <a:solidFill>
                  <a:srgbClr val="595959"/>
                </a:solidFill>
              </a:rPr>
              <a:t>Povzemite</a:t>
            </a:r>
            <a:r>
              <a:rPr lang="en-US" sz="2000" dirty="0">
                <a:solidFill>
                  <a:srgbClr val="595959"/>
                </a:solidFill>
              </a:rPr>
              <a:t> rezultate, sestavite poročila in razmislite.</a:t>
            </a:r>
            <a:endParaRPr lang="en-US" sz="2000" dirty="0">
              <a:solidFill>
                <a:srgbClr val="595959"/>
              </a:solidFill>
              <a:ea typeface="Calibri"/>
              <a:cs typeface="Calibri"/>
            </a:endParaRPr>
          </a:p>
          <a:p>
            <a:pPr>
              <a:spcAft>
                <a:spcPts val="600"/>
              </a:spcAft>
            </a:pPr>
            <a:r>
              <a:rPr lang="en-US" sz="2000" b="1" dirty="0">
                <a:solidFill>
                  <a:srgbClr val="595959"/>
                </a:solidFill>
              </a:rPr>
              <a:t>Prilagodite strategijo ali napovedi </a:t>
            </a:r>
            <a:r>
              <a:rPr lang="en-US" sz="2000" i="1" dirty="0">
                <a:solidFill>
                  <a:srgbClr val="595959"/>
                </a:solidFill>
              </a:rPr>
              <a:t>(odzivajte se in izboljšujte) </a:t>
            </a:r>
            <a:r>
              <a:rPr lang="en-US" sz="2000" dirty="0">
                <a:solidFill>
                  <a:srgbClr val="595959"/>
                </a:solidFill>
              </a:rPr>
              <a:t>→ Na podlagi uspešnosti sprejmite odločitve, </a:t>
            </a:r>
            <a:r>
              <a:rPr lang="en-US" sz="2000" err="1">
                <a:solidFill>
                  <a:srgbClr val="595959"/>
                </a:solidFill>
              </a:rPr>
              <a:t>npr</a:t>
            </a:r>
            <a:r>
              <a:rPr lang="en-US" sz="2000" dirty="0">
                <a:solidFill>
                  <a:srgbClr val="595959"/>
                </a:solidFill>
              </a:rPr>
              <a:t>. spremenite cene, zmanjšajte stroške, začnite s promocijami ali revidirate proračun za naslednjo sezono.</a:t>
            </a:r>
            <a:endParaRPr lang="en-GB" sz="2000" i="1">
              <a:solidFill>
                <a:srgbClr val="595959"/>
              </a:solidFill>
              <a:ea typeface="Calibri"/>
              <a:cs typeface="Calibri"/>
            </a:endParaRPr>
          </a:p>
        </p:txBody>
      </p:sp>
      <p:sp>
        <p:nvSpPr>
          <p:cNvPr id="28" name="TextBox 27">
            <a:extLst>
              <a:ext uri="{FF2B5EF4-FFF2-40B4-BE49-F238E27FC236}">
                <a16:creationId xmlns:a16="http://schemas.microsoft.com/office/drawing/2014/main" id="{986D1A7F-4F3B-5F95-FB27-A191DA1F01BE}"/>
              </a:ext>
            </a:extLst>
          </p:cNvPr>
          <p:cNvSpPr txBox="1"/>
          <p:nvPr/>
        </p:nvSpPr>
        <p:spPr>
          <a:xfrm>
            <a:off x="6482318" y="5071431"/>
            <a:ext cx="5525376" cy="1631216"/>
          </a:xfrm>
          <a:prstGeom prst="rect">
            <a:avLst/>
          </a:prstGeom>
          <a:noFill/>
        </p:spPr>
        <p:txBody>
          <a:bodyPr wrap="square" rtlCol="0">
            <a:spAutoFit/>
          </a:bodyPr>
          <a:lstStyle/>
          <a:p>
            <a:r>
              <a:rPr lang="en-IE" sz="2000" b="1" dirty="0">
                <a:solidFill>
                  <a:schemeClr val="bg1"/>
                </a:solidFill>
              </a:rPr>
              <a:t>Bilanca</a:t>
            </a:r>
          </a:p>
          <a:p>
            <a:r>
              <a:rPr lang="en-IE" sz="2000" dirty="0">
                <a:solidFill>
                  <a:schemeClr val="bg1"/>
                </a:solidFill>
              </a:rPr>
              <a:t>Pregled finančnega položaja. Sredstva (npr. denarna sredstva, oprema, nepremičnine), obveznosti (npr. posojila, računi) in kapital (npr. naložbe)</a:t>
            </a:r>
          </a:p>
          <a:p>
            <a:r>
              <a:rPr lang="en-IE" sz="2000" b="1" dirty="0">
                <a:solidFill>
                  <a:schemeClr val="bg1"/>
                </a:solidFill>
              </a:rPr>
              <a:t>Sredstva = obveznosti + lastniški kapital</a:t>
            </a:r>
            <a:endParaRPr lang="en-US" sz="2000" b="1" dirty="0">
              <a:solidFill>
                <a:schemeClr val="bg1"/>
              </a:solidFill>
            </a:endParaRPr>
          </a:p>
        </p:txBody>
      </p:sp>
      <p:sp>
        <p:nvSpPr>
          <p:cNvPr id="29" name="TextBox 28">
            <a:extLst>
              <a:ext uri="{FF2B5EF4-FFF2-40B4-BE49-F238E27FC236}">
                <a16:creationId xmlns:a16="http://schemas.microsoft.com/office/drawing/2014/main" id="{2B930F8C-1B8E-6AE8-E074-592CCA4EE95B}"/>
              </a:ext>
            </a:extLst>
          </p:cNvPr>
          <p:cNvSpPr txBox="1"/>
          <p:nvPr/>
        </p:nvSpPr>
        <p:spPr>
          <a:xfrm>
            <a:off x="6482318" y="3380991"/>
            <a:ext cx="5525376" cy="1323439"/>
          </a:xfrm>
          <a:prstGeom prst="rect">
            <a:avLst/>
          </a:prstGeom>
          <a:noFill/>
        </p:spPr>
        <p:txBody>
          <a:bodyPr wrap="square" rtlCol="0">
            <a:spAutoFit/>
          </a:bodyPr>
          <a:lstStyle/>
          <a:p>
            <a:r>
              <a:rPr lang="en-IE" sz="2000" b="1" dirty="0">
                <a:solidFill>
                  <a:schemeClr val="bg1"/>
                </a:solidFill>
              </a:rPr>
              <a:t>Izkaz denarnega toka</a:t>
            </a:r>
          </a:p>
          <a:p>
            <a:r>
              <a:rPr lang="en-US" sz="2000" dirty="0">
                <a:solidFill>
                  <a:schemeClr val="bg1"/>
                </a:solidFill>
              </a:rPr>
              <a:t>Denar, ki pride v podjetje in iz njega odteče. Denarni tok iz poslovanja, financiranja in naložb. </a:t>
            </a:r>
            <a:r>
              <a:rPr lang="en-US" sz="2000" b="1" dirty="0">
                <a:solidFill>
                  <a:schemeClr val="bg1"/>
                </a:solidFill>
              </a:rPr>
              <a:t>Prilivi </a:t>
            </a:r>
            <a:r>
              <a:rPr lang="en-US" sz="2000" dirty="0">
                <a:solidFill>
                  <a:schemeClr val="bg1"/>
                </a:solidFill>
              </a:rPr>
              <a:t>(npr. subvencije/plačila) Odlivi (npr. komunalne storitve, plače)</a:t>
            </a:r>
          </a:p>
        </p:txBody>
      </p:sp>
      <p:sp>
        <p:nvSpPr>
          <p:cNvPr id="30" name="TextBox 29">
            <a:extLst>
              <a:ext uri="{FF2B5EF4-FFF2-40B4-BE49-F238E27FC236}">
                <a16:creationId xmlns:a16="http://schemas.microsoft.com/office/drawing/2014/main" id="{2AF73DEA-A483-DBF5-D4D1-B7CDF614AC03}"/>
              </a:ext>
            </a:extLst>
          </p:cNvPr>
          <p:cNvSpPr txBox="1"/>
          <p:nvPr/>
        </p:nvSpPr>
        <p:spPr>
          <a:xfrm>
            <a:off x="6462896" y="1658105"/>
            <a:ext cx="5614498" cy="1631216"/>
          </a:xfrm>
          <a:prstGeom prst="rect">
            <a:avLst/>
          </a:prstGeom>
          <a:noFill/>
        </p:spPr>
        <p:txBody>
          <a:bodyPr wrap="square" rtlCol="0">
            <a:spAutoFit/>
          </a:bodyPr>
          <a:lstStyle/>
          <a:p>
            <a:r>
              <a:rPr lang="en-IE" sz="2000" b="1" dirty="0">
                <a:solidFill>
                  <a:schemeClr val="bg1"/>
                </a:solidFill>
              </a:rPr>
              <a:t>Izkaz poslovnega izida (dobiček in izguba)</a:t>
            </a:r>
          </a:p>
          <a:p>
            <a:r>
              <a:rPr lang="en-IE" sz="2000" dirty="0">
                <a:solidFill>
                  <a:schemeClr val="bg1"/>
                </a:solidFill>
              </a:rPr>
              <a:t>Dobičkonosnost v času. </a:t>
            </a:r>
            <a:r>
              <a:rPr lang="en-IE" sz="2000" b="1" dirty="0">
                <a:solidFill>
                  <a:schemeClr val="bg1"/>
                </a:solidFill>
              </a:rPr>
              <a:t>Prihodki – odhodki = dobiček/izguba. </a:t>
            </a:r>
            <a:r>
              <a:rPr lang="en-IE" sz="2000" dirty="0">
                <a:solidFill>
                  <a:schemeClr val="bg1"/>
                </a:solidFill>
              </a:rPr>
              <a:t>(npr. skupni prihodki od rezervacij, neposredni stroški, poslovni odhodki, amortizacija in davki) </a:t>
            </a:r>
            <a:r>
              <a:rPr lang="en-US" sz="2000" b="1" dirty="0">
                <a:solidFill>
                  <a:schemeClr val="bg1"/>
                </a:solidFill>
              </a:rPr>
              <a:t>Čisti dobiček ali izguba </a:t>
            </a:r>
            <a:r>
              <a:rPr lang="en-US" sz="2000" dirty="0">
                <a:solidFill>
                  <a:schemeClr val="bg1"/>
                </a:solidFill>
              </a:rPr>
              <a:t>(končni izid)</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1EED0589-EDE8-6C34-4D72-20786313EB36}"/>
              </a:ext>
            </a:extLst>
          </p:cNvPr>
          <p:cNvSpPr/>
          <p:nvPr/>
        </p:nvSpPr>
        <p:spPr>
          <a:xfrm>
            <a:off x="5130501" y="1633311"/>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10DF0152-EDE5-7335-4465-F13BD9DA6108}"/>
              </a:ext>
            </a:extLst>
          </p:cNvPr>
          <p:cNvSpPr/>
          <p:nvPr/>
        </p:nvSpPr>
        <p:spPr>
          <a:xfrm>
            <a:off x="5159076" y="3552909"/>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D98F1589-4AA5-092C-D1F4-A08A331FAA45}"/>
              </a:ext>
            </a:extLst>
          </p:cNvPr>
          <p:cNvSpPr/>
          <p:nvPr/>
        </p:nvSpPr>
        <p:spPr>
          <a:xfrm>
            <a:off x="5204212" y="5070376"/>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5" name="Graphic 64" descr="Upward trend with solid fill">
            <a:extLst>
              <a:ext uri="{FF2B5EF4-FFF2-40B4-BE49-F238E27FC236}">
                <a16:creationId xmlns:a16="http://schemas.microsoft.com/office/drawing/2014/main" id="{6F277C41-4930-2327-2E01-7748CFEBF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4563" y="3599997"/>
            <a:ext cx="914400" cy="914400"/>
          </a:xfrm>
          <a:prstGeom prst="rect">
            <a:avLst/>
          </a:prstGeom>
        </p:spPr>
      </p:pic>
      <p:pic>
        <p:nvPicPr>
          <p:cNvPr id="66" name="Graphic 65" descr="Priorities with solid fill">
            <a:extLst>
              <a:ext uri="{FF2B5EF4-FFF2-40B4-BE49-F238E27FC236}">
                <a16:creationId xmlns:a16="http://schemas.microsoft.com/office/drawing/2014/main" id="{EE429E7B-8D2D-09AA-5A61-D27BCAA90D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3739" y="5206543"/>
            <a:ext cx="914400" cy="914400"/>
          </a:xfrm>
          <a:prstGeom prst="rect">
            <a:avLst/>
          </a:prstGeom>
        </p:spPr>
      </p:pic>
      <p:pic>
        <p:nvPicPr>
          <p:cNvPr id="40" name="Graphic 39" descr="Priorities with solid fill">
            <a:extLst>
              <a:ext uri="{FF2B5EF4-FFF2-40B4-BE49-F238E27FC236}">
                <a16:creationId xmlns:a16="http://schemas.microsoft.com/office/drawing/2014/main" id="{87D85F2D-9395-4931-DE58-585C34AA11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747" y="1767144"/>
            <a:ext cx="914400" cy="914400"/>
          </a:xfrm>
          <a:prstGeom prst="rect">
            <a:avLst/>
          </a:prstGeom>
        </p:spPr>
      </p:pic>
    </p:spTree>
    <p:extLst>
      <p:ext uri="{BB962C8B-B14F-4D97-AF65-F5344CB8AC3E}">
        <p14:creationId xmlns:p14="http://schemas.microsoft.com/office/powerpoint/2010/main" val="15960891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600925" y="1155400"/>
            <a:ext cx="10219600" cy="1383296"/>
          </a:xfrm>
        </p:spPr>
        <p:txBody>
          <a:bodyPr/>
          <a:lstStyle/>
          <a:p>
            <a:pPr marL="0" indent="0">
              <a:lnSpc>
                <a:spcPct val="100000"/>
              </a:lnSpc>
            </a:pPr>
            <a:r>
              <a:rPr lang="en-IE" sz="2200" dirty="0">
                <a:solidFill>
                  <a:srgbClr val="595959"/>
                </a:solidFill>
              </a:rPr>
              <a:t>Izkaz poslovnega izida je povzetek vaših </a:t>
            </a:r>
            <a:r>
              <a:rPr lang="en-IE" sz="2200" b="1" dirty="0">
                <a:solidFill>
                  <a:srgbClr val="595959"/>
                </a:solidFill>
              </a:rPr>
              <a:t>prihodkov, odhodkov in dobička </a:t>
            </a:r>
            <a:r>
              <a:rPr lang="en-IE" sz="2200" dirty="0">
                <a:solidFill>
                  <a:srgbClr val="595959"/>
                </a:solidFill>
              </a:rPr>
              <a:t>v določenem obdobju (običajno mesečno, četrtletno ali letno). Odgovarja na vprašanje </a:t>
            </a:r>
            <a:r>
              <a:rPr lang="en-IE" sz="2200" i="1" dirty="0">
                <a:solidFill>
                  <a:srgbClr val="E96751"/>
                </a:solidFill>
              </a:rPr>
              <a:t>»Ali je moje podjetje v tem obdobju zaslužilo ali izgubilo denar?«</a:t>
            </a:r>
            <a:r>
              <a:rPr lang="en-IE" sz="2200" dirty="0">
                <a:solidFill>
                  <a:srgbClr val="595959"/>
                </a:solidFill>
              </a:rPr>
              <a:t>, tako da od vseh vaših prihodkov odšteje vse vaše odhodke. Ta izkaz vam pomaga ugotoviti, kje zaslužite denar in kje ga porabite, kar je ključnega pomena za ugotavljanje, kako povečati dobiček. </a:t>
            </a:r>
            <a:endParaRPr lang="en-GB" sz="2200" dirty="0">
              <a:solidFill>
                <a:srgbClr val="595959"/>
              </a:solidFill>
            </a:endParaRP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Izkaz poslovnega izida </a:t>
            </a:r>
            <a:r>
              <a:rPr lang="en-IE" sz="3200" b="0" dirty="0">
                <a:solidFill>
                  <a:srgbClr val="E96751"/>
                </a:solidFill>
              </a:rPr>
              <a:t>(izkaz dobička in izgube)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567068" y="2956815"/>
            <a:ext cx="10681957" cy="3774351"/>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 </a:t>
              </a:r>
              <a:r>
                <a:rPr lang="en-GB" sz="2400" kern="1200" dirty="0"/>
                <a:t>Uporaba izkaza poslovnega izida </a:t>
              </a:r>
            </a:p>
          </p:txBody>
        </p:sp>
        <p:sp>
          <p:nvSpPr>
            <p:cNvPr id="14" name="Freeform: Shape 13">
              <a:extLst>
                <a:ext uri="{FF2B5EF4-FFF2-40B4-BE49-F238E27FC236}">
                  <a16:creationId xmlns:a16="http://schemas.microsoft.com/office/drawing/2014/main" id="{DDAFC1D6-5376-4B4B-9C2A-FBF62056991E}"/>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dirty="0">
                  <a:solidFill>
                    <a:srgbClr val="595959"/>
                  </a:solidFill>
                </a:rPr>
                <a:t>Predstavljajte si, da izkaz poslovnega izida za mesec junij za vaše šotore kaže </a:t>
              </a:r>
              <a:r>
                <a:rPr lang="en-IE" b="1" dirty="0">
                  <a:solidFill>
                    <a:srgbClr val="595959"/>
                  </a:solidFill>
                </a:rPr>
                <a:t>skupne prihodke v višini 10.000 EUR </a:t>
              </a:r>
              <a:r>
                <a:rPr lang="en-IE" dirty="0">
                  <a:solidFill>
                    <a:srgbClr val="595959"/>
                  </a:solidFill>
                </a:rPr>
                <a:t>(iz rezervacij sob in morda nekaterih rezervacij izletov, ki ste jih prodali) in </a:t>
              </a:r>
              <a:r>
                <a:rPr lang="en-IE" b="1" dirty="0">
                  <a:solidFill>
                    <a:srgbClr val="595959"/>
                  </a:solidFill>
                </a:rPr>
                <a:t>skupne odhodke v višini 7.500 </a:t>
              </a:r>
              <a:r>
                <a:rPr lang="en-IE" dirty="0">
                  <a:solidFill>
                    <a:srgbClr val="595959"/>
                  </a:solidFill>
                </a:rPr>
                <a:t>EUR (vključno s komunalnimi storitvami, čistilnimi sredstvi, plačami zaposlenih, hrano za zajtrk itd. </a:t>
              </a:r>
              <a:endParaRPr lang="en-IE">
                <a:solidFill>
                  <a:srgbClr val="595959"/>
                </a:solidFill>
                <a:ea typeface="Calibri"/>
                <a:cs typeface="Calibri"/>
              </a:endParaRPr>
            </a:p>
            <a:p>
              <a:pPr marL="342900" lvl="0" indent="-342900">
                <a:buFont typeface="Wingdings" panose="05000000000000000000" pitchFamily="2" charset="2"/>
                <a:buChar char="Ø"/>
              </a:pPr>
              <a:r>
                <a:rPr lang="en-IE" dirty="0">
                  <a:solidFill>
                    <a:srgbClr val="595959"/>
                  </a:solidFill>
                </a:rPr>
                <a:t>Končni izid bi bil </a:t>
              </a:r>
              <a:r>
                <a:rPr lang="en-IE" b="1" dirty="0">
                  <a:solidFill>
                    <a:srgbClr val="595959"/>
                  </a:solidFill>
                </a:rPr>
                <a:t>dobiček v višini 2.500 evrov za junij </a:t>
              </a:r>
              <a:r>
                <a:rPr lang="en-IE" dirty="0">
                  <a:solidFill>
                    <a:srgbClr val="595959"/>
                  </a:solidFill>
                </a:rPr>
                <a:t>(ker 10.000 evrov − 7.500 evrov = 2.500 evrov). </a:t>
              </a:r>
              <a:endParaRPr lang="en-IE">
                <a:solidFill>
                  <a:srgbClr val="595959"/>
                </a:solidFill>
                <a:ea typeface="Calibri"/>
                <a:cs typeface="Calibri"/>
              </a:endParaRPr>
            </a:p>
            <a:p>
              <a:pPr marL="342900" lvl="0" indent="-342900">
                <a:buFont typeface="Wingdings" panose="05000000000000000000" pitchFamily="2" charset="2"/>
                <a:buChar char="Ø"/>
              </a:pPr>
              <a:r>
                <a:rPr lang="en-IE" dirty="0">
                  <a:solidFill>
                    <a:srgbClr val="595959"/>
                  </a:solidFill>
                </a:rPr>
                <a:t>Če se naslednji mesec dobiček zmanjša ali spremeni v izgubo, lahko primerjate izkaze poslovnega izida, da ugotovite vzrok – morda so se prihodki zmanjšali ali so se nekateri stroški povečali. Na ta način vas izkaz poslovnega izida obvešča o vaši dobičkonosnosti in </a:t>
              </a:r>
              <a:r>
                <a:rPr lang="en-IE" b="1" dirty="0">
                  <a:solidFill>
                    <a:srgbClr val="595959"/>
                  </a:solidFill>
                </a:rPr>
                <a:t>pomaga opredeliti področja, ki jih je treba izboljšati </a:t>
              </a:r>
              <a:r>
                <a:rPr lang="en-IE" dirty="0">
                  <a:solidFill>
                    <a:srgbClr val="595959"/>
                  </a:solidFill>
                </a:rPr>
                <a:t>(na primer zmanjšanje nepotrebnih stroškov ali povečanje trženja, če so prihodki nizki).</a:t>
              </a:r>
              <a:endParaRPr lang="en-IE">
                <a:solidFill>
                  <a:srgbClr val="595959"/>
                </a:solidFill>
                <a:ea typeface="Calibri"/>
                <a:cs typeface="Calibri"/>
              </a:endParaRPr>
            </a:p>
          </p:txBody>
        </p:sp>
      </p:grpSp>
      <p:grpSp>
        <p:nvGrpSpPr>
          <p:cNvPr id="3" name="Graphic 4">
            <a:extLst>
              <a:ext uri="{FF2B5EF4-FFF2-40B4-BE49-F238E27FC236}">
                <a16:creationId xmlns:a16="http://schemas.microsoft.com/office/drawing/2014/main" id="{D854BB35-002A-4C79-13DD-4C632FED676A}"/>
              </a:ext>
            </a:extLst>
          </p:cNvPr>
          <p:cNvGrpSpPr/>
          <p:nvPr/>
        </p:nvGrpSpPr>
        <p:grpSpPr>
          <a:xfrm>
            <a:off x="179281" y="1617112"/>
            <a:ext cx="1347806" cy="1115127"/>
            <a:chOff x="6591813" y="1805324"/>
            <a:chExt cx="1347806" cy="1115127"/>
          </a:xfrm>
        </p:grpSpPr>
        <p:sp>
          <p:nvSpPr>
            <p:cNvPr id="7" name="Freeform 830">
              <a:extLst>
                <a:ext uri="{FF2B5EF4-FFF2-40B4-BE49-F238E27FC236}">
                  <a16:creationId xmlns:a16="http://schemas.microsoft.com/office/drawing/2014/main" id="{B33DA452-243A-7FDD-B7C5-8116A9908986}"/>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9" name="Freeform 831">
              <a:extLst>
                <a:ext uri="{FF2B5EF4-FFF2-40B4-BE49-F238E27FC236}">
                  <a16:creationId xmlns:a16="http://schemas.microsoft.com/office/drawing/2014/main" id="{E9773F29-AFEB-2748-0487-E8678CBC1028}"/>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2">
              <a:extLst>
                <a:ext uri="{FF2B5EF4-FFF2-40B4-BE49-F238E27FC236}">
                  <a16:creationId xmlns:a16="http://schemas.microsoft.com/office/drawing/2014/main" id="{357A2602-E2F9-4CA3-B1C3-CF17049C9F1B}"/>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17" name="Freeform 833">
              <a:extLst>
                <a:ext uri="{FF2B5EF4-FFF2-40B4-BE49-F238E27FC236}">
                  <a16:creationId xmlns:a16="http://schemas.microsoft.com/office/drawing/2014/main" id="{2AA3ADA6-928A-D36C-4185-52D9FB45969E}"/>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18" name="Freeform 834">
              <a:extLst>
                <a:ext uri="{FF2B5EF4-FFF2-40B4-BE49-F238E27FC236}">
                  <a16:creationId xmlns:a16="http://schemas.microsoft.com/office/drawing/2014/main" id="{0318CE90-65F9-E343-C0C6-D2930B7CA9BA}"/>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19" name="Freeform 835">
              <a:extLst>
                <a:ext uri="{FF2B5EF4-FFF2-40B4-BE49-F238E27FC236}">
                  <a16:creationId xmlns:a16="http://schemas.microsoft.com/office/drawing/2014/main" id="{E2315697-8776-4C68-8601-DDF8D3A2192C}"/>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20" name="Freeform 836">
              <a:extLst>
                <a:ext uri="{FF2B5EF4-FFF2-40B4-BE49-F238E27FC236}">
                  <a16:creationId xmlns:a16="http://schemas.microsoft.com/office/drawing/2014/main" id="{A4BBAD13-6526-BD89-DF17-E87DD406EF53}"/>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21" name="Freeform 837">
              <a:extLst>
                <a:ext uri="{FF2B5EF4-FFF2-40B4-BE49-F238E27FC236}">
                  <a16:creationId xmlns:a16="http://schemas.microsoft.com/office/drawing/2014/main" id="{C4FC2B55-F8F8-F268-DAF1-FBCADD2BC941}"/>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22" name="Freeform 838">
              <a:extLst>
                <a:ext uri="{FF2B5EF4-FFF2-40B4-BE49-F238E27FC236}">
                  <a16:creationId xmlns:a16="http://schemas.microsoft.com/office/drawing/2014/main" id="{20457E49-A662-687F-53B4-32532E9488F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23" name="Freeform 839">
              <a:extLst>
                <a:ext uri="{FF2B5EF4-FFF2-40B4-BE49-F238E27FC236}">
                  <a16:creationId xmlns:a16="http://schemas.microsoft.com/office/drawing/2014/main" id="{4A86815B-4EB3-D03A-E4D0-BB70E32B6EB4}"/>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24" name="Freeform 840">
              <a:extLst>
                <a:ext uri="{FF2B5EF4-FFF2-40B4-BE49-F238E27FC236}">
                  <a16:creationId xmlns:a16="http://schemas.microsoft.com/office/drawing/2014/main" id="{9C733B61-46BD-27C8-DBC7-4861742E6375}"/>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25" name="Freeform 841">
              <a:extLst>
                <a:ext uri="{FF2B5EF4-FFF2-40B4-BE49-F238E27FC236}">
                  <a16:creationId xmlns:a16="http://schemas.microsoft.com/office/drawing/2014/main" id="{753BF1D0-2BE5-CD58-D526-86B5C438F020}"/>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26" name="Freeform 842">
              <a:extLst>
                <a:ext uri="{FF2B5EF4-FFF2-40B4-BE49-F238E27FC236}">
                  <a16:creationId xmlns:a16="http://schemas.microsoft.com/office/drawing/2014/main" id="{65C969BB-324B-B862-18A5-1546CB754C71}"/>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27" name="Freeform 843">
              <a:extLst>
                <a:ext uri="{FF2B5EF4-FFF2-40B4-BE49-F238E27FC236}">
                  <a16:creationId xmlns:a16="http://schemas.microsoft.com/office/drawing/2014/main" id="{E9683823-3F0B-BF7B-B901-35CE475F45AE}"/>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28" name="Freeform 844">
              <a:extLst>
                <a:ext uri="{FF2B5EF4-FFF2-40B4-BE49-F238E27FC236}">
                  <a16:creationId xmlns:a16="http://schemas.microsoft.com/office/drawing/2014/main" id="{DAC16746-77D6-06D1-5CBF-F7AA8BFB0F97}"/>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29" name="Freeform 845">
              <a:extLst>
                <a:ext uri="{FF2B5EF4-FFF2-40B4-BE49-F238E27FC236}">
                  <a16:creationId xmlns:a16="http://schemas.microsoft.com/office/drawing/2014/main" id="{B7B21BED-B505-6E2A-330C-E340E9BC811C}"/>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30" name="Freeform 846">
              <a:extLst>
                <a:ext uri="{FF2B5EF4-FFF2-40B4-BE49-F238E27FC236}">
                  <a16:creationId xmlns:a16="http://schemas.microsoft.com/office/drawing/2014/main" id="{94C73B65-7B78-0560-1D00-71EEA21FB440}"/>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847">
              <a:extLst>
                <a:ext uri="{FF2B5EF4-FFF2-40B4-BE49-F238E27FC236}">
                  <a16:creationId xmlns:a16="http://schemas.microsoft.com/office/drawing/2014/main" id="{3F702C84-8F48-7A0E-C709-58056755BE80}"/>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32" name="Freeform 848">
              <a:extLst>
                <a:ext uri="{FF2B5EF4-FFF2-40B4-BE49-F238E27FC236}">
                  <a16:creationId xmlns:a16="http://schemas.microsoft.com/office/drawing/2014/main" id="{3030AB93-570F-A5BA-8AAB-3F26AD8AFFB8}"/>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33" name="Freeform 849">
              <a:extLst>
                <a:ext uri="{FF2B5EF4-FFF2-40B4-BE49-F238E27FC236}">
                  <a16:creationId xmlns:a16="http://schemas.microsoft.com/office/drawing/2014/main" id="{836A0FC6-E007-EBC8-8155-F48216CA1A2E}"/>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34" name="Freeform 850">
              <a:extLst>
                <a:ext uri="{FF2B5EF4-FFF2-40B4-BE49-F238E27FC236}">
                  <a16:creationId xmlns:a16="http://schemas.microsoft.com/office/drawing/2014/main" id="{958A0F1A-56F6-A7DF-FD4F-2776DC5CF82D}"/>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35" name="Freeform 851">
              <a:extLst>
                <a:ext uri="{FF2B5EF4-FFF2-40B4-BE49-F238E27FC236}">
                  <a16:creationId xmlns:a16="http://schemas.microsoft.com/office/drawing/2014/main" id="{6A90A225-28B0-2AAB-369E-5BF289B1ABEB}"/>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852">
              <a:extLst>
                <a:ext uri="{FF2B5EF4-FFF2-40B4-BE49-F238E27FC236}">
                  <a16:creationId xmlns:a16="http://schemas.microsoft.com/office/drawing/2014/main" id="{7FE7E422-D4A8-AA88-DF8D-AB38DF0C8524}"/>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37" name="Freeform 853">
              <a:extLst>
                <a:ext uri="{FF2B5EF4-FFF2-40B4-BE49-F238E27FC236}">
                  <a16:creationId xmlns:a16="http://schemas.microsoft.com/office/drawing/2014/main" id="{F96CEBBA-BD2C-0446-E802-5A42A0403A4B}"/>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38" name="Freeform 854">
              <a:extLst>
                <a:ext uri="{FF2B5EF4-FFF2-40B4-BE49-F238E27FC236}">
                  <a16:creationId xmlns:a16="http://schemas.microsoft.com/office/drawing/2014/main" id="{71E759DD-ACA7-5F9A-7045-5EEF62FDC4CB}"/>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55">
              <a:extLst>
                <a:ext uri="{FF2B5EF4-FFF2-40B4-BE49-F238E27FC236}">
                  <a16:creationId xmlns:a16="http://schemas.microsoft.com/office/drawing/2014/main" id="{60D40CFF-F31D-FD87-72D3-BA27BC1BBA1E}"/>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40" name="Freeform 856">
              <a:extLst>
                <a:ext uri="{FF2B5EF4-FFF2-40B4-BE49-F238E27FC236}">
                  <a16:creationId xmlns:a16="http://schemas.microsoft.com/office/drawing/2014/main" id="{E698866A-A086-56D3-3152-2FC29FB0C003}"/>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1" name="Freeform 857">
              <a:extLst>
                <a:ext uri="{FF2B5EF4-FFF2-40B4-BE49-F238E27FC236}">
                  <a16:creationId xmlns:a16="http://schemas.microsoft.com/office/drawing/2014/main" id="{B75B4B45-CCE7-7505-F648-A11A78135028}"/>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42" name="Freeform 858">
              <a:extLst>
                <a:ext uri="{FF2B5EF4-FFF2-40B4-BE49-F238E27FC236}">
                  <a16:creationId xmlns:a16="http://schemas.microsoft.com/office/drawing/2014/main" id="{895581DB-C304-900A-1F22-15393B17F34F}"/>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59">
              <a:extLst>
                <a:ext uri="{FF2B5EF4-FFF2-40B4-BE49-F238E27FC236}">
                  <a16:creationId xmlns:a16="http://schemas.microsoft.com/office/drawing/2014/main" id="{EE453A2F-09F7-80BD-70BE-919C53456542}"/>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44" name="Freeform 860">
              <a:extLst>
                <a:ext uri="{FF2B5EF4-FFF2-40B4-BE49-F238E27FC236}">
                  <a16:creationId xmlns:a16="http://schemas.microsoft.com/office/drawing/2014/main" id="{A4C6F9E5-D5B3-8E26-7B4F-9440D81C4E23}"/>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45" name="Freeform 861">
              <a:extLst>
                <a:ext uri="{FF2B5EF4-FFF2-40B4-BE49-F238E27FC236}">
                  <a16:creationId xmlns:a16="http://schemas.microsoft.com/office/drawing/2014/main" id="{8B0439B1-5E07-8E8A-781A-4D79F9028096}"/>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46" name="Freeform 862">
              <a:extLst>
                <a:ext uri="{FF2B5EF4-FFF2-40B4-BE49-F238E27FC236}">
                  <a16:creationId xmlns:a16="http://schemas.microsoft.com/office/drawing/2014/main" id="{E5195602-ACE2-AE78-6F7D-C4105F8BE1CD}"/>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47" name="Freeform 863">
              <a:extLst>
                <a:ext uri="{FF2B5EF4-FFF2-40B4-BE49-F238E27FC236}">
                  <a16:creationId xmlns:a16="http://schemas.microsoft.com/office/drawing/2014/main" id="{24CF84CE-39DE-FE69-B2E5-5710282DD3BA}"/>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8" name="Freeform 864">
              <a:extLst>
                <a:ext uri="{FF2B5EF4-FFF2-40B4-BE49-F238E27FC236}">
                  <a16:creationId xmlns:a16="http://schemas.microsoft.com/office/drawing/2014/main" id="{3723233E-E284-C634-B74E-BA8A70ABA372}"/>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49" name="Freeform 865">
              <a:extLst>
                <a:ext uri="{FF2B5EF4-FFF2-40B4-BE49-F238E27FC236}">
                  <a16:creationId xmlns:a16="http://schemas.microsoft.com/office/drawing/2014/main" id="{C407C47B-AB3C-7A71-A288-3CF0CDE91B24}"/>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50" name="Freeform 866">
              <a:extLst>
                <a:ext uri="{FF2B5EF4-FFF2-40B4-BE49-F238E27FC236}">
                  <a16:creationId xmlns:a16="http://schemas.microsoft.com/office/drawing/2014/main" id="{6283CB58-1C0A-4231-1B12-6E2CF2DAF6C4}"/>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51" name="Freeform 867">
              <a:extLst>
                <a:ext uri="{FF2B5EF4-FFF2-40B4-BE49-F238E27FC236}">
                  <a16:creationId xmlns:a16="http://schemas.microsoft.com/office/drawing/2014/main" id="{8FEADE19-B200-C0F0-8196-E11F3D479114}"/>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52" name="Freeform 868">
              <a:extLst>
                <a:ext uri="{FF2B5EF4-FFF2-40B4-BE49-F238E27FC236}">
                  <a16:creationId xmlns:a16="http://schemas.microsoft.com/office/drawing/2014/main" id="{E72BB350-C99B-9CD2-267C-4B6886741300}"/>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53" name="Freeform 869">
              <a:extLst>
                <a:ext uri="{FF2B5EF4-FFF2-40B4-BE49-F238E27FC236}">
                  <a16:creationId xmlns:a16="http://schemas.microsoft.com/office/drawing/2014/main" id="{2EE37084-DE5F-046C-6AA1-8E409B8BA999}"/>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54" name="Freeform 870">
              <a:extLst>
                <a:ext uri="{FF2B5EF4-FFF2-40B4-BE49-F238E27FC236}">
                  <a16:creationId xmlns:a16="http://schemas.microsoft.com/office/drawing/2014/main" id="{4EA8B31A-901F-B5F5-0CE5-078AB8F30C91}"/>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55" name="Freeform 871">
              <a:extLst>
                <a:ext uri="{FF2B5EF4-FFF2-40B4-BE49-F238E27FC236}">
                  <a16:creationId xmlns:a16="http://schemas.microsoft.com/office/drawing/2014/main" id="{620A057C-A3B5-E168-6455-3F10FB4A61F8}"/>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56" name="Freeform 872">
              <a:extLst>
                <a:ext uri="{FF2B5EF4-FFF2-40B4-BE49-F238E27FC236}">
                  <a16:creationId xmlns:a16="http://schemas.microsoft.com/office/drawing/2014/main" id="{1E30982C-AE0D-53F7-5488-D7D2C0AC3222}"/>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57" name="Freeform 873">
              <a:extLst>
                <a:ext uri="{FF2B5EF4-FFF2-40B4-BE49-F238E27FC236}">
                  <a16:creationId xmlns:a16="http://schemas.microsoft.com/office/drawing/2014/main" id="{85D18570-DF66-46D4-91F1-7E49775DE29C}"/>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EC7C69"/>
            </a:solidFill>
            <a:ln w="1804" cap="flat">
              <a:noFill/>
              <a:prstDash val="solid"/>
              <a:miter/>
            </a:ln>
          </p:spPr>
          <p:txBody>
            <a:bodyPr rtlCol="0" anchor="ctr"/>
            <a:lstStyle/>
            <a:p>
              <a:endParaRPr lang="en-US"/>
            </a:p>
          </p:txBody>
        </p:sp>
        <p:sp>
          <p:nvSpPr>
            <p:cNvPr id="58" name="Freeform 874">
              <a:extLst>
                <a:ext uri="{FF2B5EF4-FFF2-40B4-BE49-F238E27FC236}">
                  <a16:creationId xmlns:a16="http://schemas.microsoft.com/office/drawing/2014/main" id="{637CFE9D-432F-EE61-3754-B2BC95728806}"/>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59" name="Freeform 875">
              <a:extLst>
                <a:ext uri="{FF2B5EF4-FFF2-40B4-BE49-F238E27FC236}">
                  <a16:creationId xmlns:a16="http://schemas.microsoft.com/office/drawing/2014/main" id="{785B78F2-F15A-D41C-EE10-1226D8E5906F}"/>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EC7C69"/>
            </a:solidFill>
            <a:ln w="1804" cap="flat">
              <a:noFill/>
              <a:prstDash val="solid"/>
              <a:miter/>
            </a:ln>
          </p:spPr>
          <p:txBody>
            <a:bodyPr rtlCol="0" anchor="ctr"/>
            <a:lstStyle/>
            <a:p>
              <a:endParaRPr lang="en-US"/>
            </a:p>
          </p:txBody>
        </p:sp>
        <p:sp>
          <p:nvSpPr>
            <p:cNvPr id="60" name="Freeform 876">
              <a:extLst>
                <a:ext uri="{FF2B5EF4-FFF2-40B4-BE49-F238E27FC236}">
                  <a16:creationId xmlns:a16="http://schemas.microsoft.com/office/drawing/2014/main" id="{417D88A1-8F31-7AEC-DC2C-F2A1FCBE479B}"/>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459597"/>
            </a:solidFill>
            <a:ln w="1804" cap="flat">
              <a:noFill/>
              <a:prstDash val="solid"/>
              <a:miter/>
            </a:ln>
          </p:spPr>
          <p:txBody>
            <a:bodyPr rtlCol="0" anchor="ctr"/>
            <a:lstStyle/>
            <a:p>
              <a:endParaRPr lang="en-US"/>
            </a:p>
          </p:txBody>
        </p:sp>
        <p:sp>
          <p:nvSpPr>
            <p:cNvPr id="61" name="Freeform 877">
              <a:extLst>
                <a:ext uri="{FF2B5EF4-FFF2-40B4-BE49-F238E27FC236}">
                  <a16:creationId xmlns:a16="http://schemas.microsoft.com/office/drawing/2014/main" id="{044093A8-4092-C9D0-CB9E-C0FC87F120D4}"/>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62" name="Freeform 878">
              <a:extLst>
                <a:ext uri="{FF2B5EF4-FFF2-40B4-BE49-F238E27FC236}">
                  <a16:creationId xmlns:a16="http://schemas.microsoft.com/office/drawing/2014/main" id="{38662BD4-6C27-A455-12C0-6799E9EBD554}"/>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63" name="Freeform 879">
              <a:extLst>
                <a:ext uri="{FF2B5EF4-FFF2-40B4-BE49-F238E27FC236}">
                  <a16:creationId xmlns:a16="http://schemas.microsoft.com/office/drawing/2014/main" id="{1BCAA127-FA7D-C781-266D-4F5CF03C05D1}"/>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000000"/>
            </a:solidFill>
            <a:ln w="1804" cap="flat">
              <a:noFill/>
              <a:prstDash val="solid"/>
              <a:miter/>
            </a:ln>
          </p:spPr>
          <p:txBody>
            <a:bodyPr rtlCol="0" anchor="ctr"/>
            <a:lstStyle/>
            <a:p>
              <a:endParaRPr lang="en-US"/>
            </a:p>
          </p:txBody>
        </p:sp>
        <p:sp>
          <p:nvSpPr>
            <p:cNvPr id="64" name="Freeform 880">
              <a:extLst>
                <a:ext uri="{FF2B5EF4-FFF2-40B4-BE49-F238E27FC236}">
                  <a16:creationId xmlns:a16="http://schemas.microsoft.com/office/drawing/2014/main" id="{E80C3782-58AB-EB08-D211-6A28870F1299}"/>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65" name="Freeform 881">
              <a:extLst>
                <a:ext uri="{FF2B5EF4-FFF2-40B4-BE49-F238E27FC236}">
                  <a16:creationId xmlns:a16="http://schemas.microsoft.com/office/drawing/2014/main" id="{009FD4FB-0CEF-4D8C-3220-E6A190D683E8}"/>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66" name="Freeform 882">
              <a:extLst>
                <a:ext uri="{FF2B5EF4-FFF2-40B4-BE49-F238E27FC236}">
                  <a16:creationId xmlns:a16="http://schemas.microsoft.com/office/drawing/2014/main" id="{8859B302-52EE-1892-F50B-588A6B416877}"/>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67" name="Freeform 883">
              <a:extLst>
                <a:ext uri="{FF2B5EF4-FFF2-40B4-BE49-F238E27FC236}">
                  <a16:creationId xmlns:a16="http://schemas.microsoft.com/office/drawing/2014/main" id="{208F4649-8150-F846-DD17-76883EC4F25E}"/>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68" name="Freeform 884">
              <a:extLst>
                <a:ext uri="{FF2B5EF4-FFF2-40B4-BE49-F238E27FC236}">
                  <a16:creationId xmlns:a16="http://schemas.microsoft.com/office/drawing/2014/main" id="{4D9E42E2-B1A9-916B-C00B-485414E80909}"/>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9" name="Freeform 885">
              <a:extLst>
                <a:ext uri="{FF2B5EF4-FFF2-40B4-BE49-F238E27FC236}">
                  <a16:creationId xmlns:a16="http://schemas.microsoft.com/office/drawing/2014/main" id="{8CFDB161-46E2-69B0-7596-1F9F7E8DCEEF}"/>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191792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1A3A-9E88-6EE2-3385-BED61816DE3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08B70A-2A34-6A99-07D5-C38BCE0165FB}"/>
              </a:ext>
            </a:extLst>
          </p:cNvPr>
          <p:cNvSpPr/>
          <p:nvPr/>
        </p:nvSpPr>
        <p:spPr>
          <a:xfrm>
            <a:off x="693604" y="3365641"/>
            <a:ext cx="11012621" cy="17195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884929B-6D23-0F6D-FA1A-10E810D236F7}"/>
              </a:ext>
            </a:extLst>
          </p:cNvPr>
          <p:cNvSpPr/>
          <p:nvPr/>
        </p:nvSpPr>
        <p:spPr>
          <a:xfrm>
            <a:off x="656537" y="3592186"/>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A6FE5A7E-63D5-021B-FDF0-37E8175E4D63}"/>
              </a:ext>
            </a:extLst>
          </p:cNvPr>
          <p:cNvSpPr/>
          <p:nvPr/>
        </p:nvSpPr>
        <p:spPr>
          <a:xfrm>
            <a:off x="720952" y="5291579"/>
            <a:ext cx="11012620" cy="135574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8" name="Freeform: Shape 7">
            <a:extLst>
              <a:ext uri="{FF2B5EF4-FFF2-40B4-BE49-F238E27FC236}">
                <a16:creationId xmlns:a16="http://schemas.microsoft.com/office/drawing/2014/main" id="{087C8011-747A-2F9E-09D1-5F6F60FF4089}"/>
              </a:ext>
            </a:extLst>
          </p:cNvPr>
          <p:cNvSpPr/>
          <p:nvPr/>
        </p:nvSpPr>
        <p:spPr>
          <a:xfrm>
            <a:off x="683881" y="5585916"/>
            <a:ext cx="2765565" cy="81518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TextBox 12">
            <a:extLst>
              <a:ext uri="{FF2B5EF4-FFF2-40B4-BE49-F238E27FC236}">
                <a16:creationId xmlns:a16="http://schemas.microsoft.com/office/drawing/2014/main" id="{D1212636-1F90-356E-6822-9992B94C4113}"/>
              </a:ext>
            </a:extLst>
          </p:cNvPr>
          <p:cNvSpPr txBox="1"/>
          <p:nvPr/>
        </p:nvSpPr>
        <p:spPr>
          <a:xfrm>
            <a:off x="869771" y="3870403"/>
            <a:ext cx="2339096" cy="461665"/>
          </a:xfrm>
          <a:prstGeom prst="rect">
            <a:avLst/>
          </a:prstGeom>
          <a:noFill/>
        </p:spPr>
        <p:txBody>
          <a:bodyPr wrap="square" rtlCol="0">
            <a:spAutoFit/>
          </a:bodyPr>
          <a:lstStyle/>
          <a:p>
            <a:pPr algn="ctr"/>
            <a:r>
              <a:rPr lang="en-IE" sz="2400" b="1" dirty="0">
                <a:solidFill>
                  <a:schemeClr val="bg1"/>
                </a:solidFill>
              </a:rPr>
              <a:t>Prihodki</a:t>
            </a:r>
          </a:p>
        </p:txBody>
      </p:sp>
      <p:sp>
        <p:nvSpPr>
          <p:cNvPr id="14" name="TextBox 13">
            <a:extLst>
              <a:ext uri="{FF2B5EF4-FFF2-40B4-BE49-F238E27FC236}">
                <a16:creationId xmlns:a16="http://schemas.microsoft.com/office/drawing/2014/main" id="{B4D9B30C-CF93-51D1-6A59-4AFA6EA61DDF}"/>
              </a:ext>
            </a:extLst>
          </p:cNvPr>
          <p:cNvSpPr txBox="1"/>
          <p:nvPr/>
        </p:nvSpPr>
        <p:spPr>
          <a:xfrm>
            <a:off x="897118" y="5689112"/>
            <a:ext cx="2339096" cy="461665"/>
          </a:xfrm>
          <a:prstGeom prst="rect">
            <a:avLst/>
          </a:prstGeom>
          <a:noFill/>
        </p:spPr>
        <p:txBody>
          <a:bodyPr wrap="square" rtlCol="0">
            <a:spAutoFit/>
          </a:bodyPr>
          <a:lstStyle/>
          <a:p>
            <a:pPr algn="ctr"/>
            <a:r>
              <a:rPr lang="en-IE" sz="2400" b="1" dirty="0">
                <a:solidFill>
                  <a:schemeClr val="bg1"/>
                </a:solidFill>
              </a:rPr>
              <a:t>Odhodki</a:t>
            </a:r>
          </a:p>
        </p:txBody>
      </p:sp>
      <p:sp>
        <p:nvSpPr>
          <p:cNvPr id="17" name="TextBox 16">
            <a:extLst>
              <a:ext uri="{FF2B5EF4-FFF2-40B4-BE49-F238E27FC236}">
                <a16:creationId xmlns:a16="http://schemas.microsoft.com/office/drawing/2014/main" id="{65A43C60-76AB-CC8D-3853-4212301415B6}"/>
              </a:ext>
            </a:extLst>
          </p:cNvPr>
          <p:cNvSpPr txBox="1"/>
          <p:nvPr/>
        </p:nvSpPr>
        <p:spPr>
          <a:xfrm>
            <a:off x="3420521" y="3424067"/>
            <a:ext cx="8275934" cy="152349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494949"/>
                </a:solidFill>
              </a:rPr>
              <a:t>To je </a:t>
            </a:r>
            <a:r>
              <a:rPr lang="en-US" sz="2200" b="1" dirty="0">
                <a:solidFill>
                  <a:srgbClr val="494949"/>
                </a:solidFill>
              </a:rPr>
              <a:t>skupni</a:t>
            </a:r>
            <a:r>
              <a:rPr lang="en-US" sz="2200" dirty="0">
                <a:solidFill>
                  <a:srgbClr val="494949"/>
                </a:solidFill>
              </a:rPr>
              <a:t> znesek </a:t>
            </a:r>
            <a:r>
              <a:rPr lang="en-US" sz="2200" b="1" dirty="0">
                <a:solidFill>
                  <a:srgbClr val="494949"/>
                </a:solidFill>
              </a:rPr>
              <a:t>denarja iz najemnin </a:t>
            </a:r>
            <a:r>
              <a:rPr lang="en-US" sz="2200" dirty="0">
                <a:solidFill>
                  <a:srgbClr val="494949"/>
                </a:solidFill>
              </a:rPr>
              <a:t>(v tem primeru 60,25 tisoč evrov za leto, izračunan iz zasedenosti × cena). </a:t>
            </a:r>
          </a:p>
          <a:p>
            <a:pPr marL="342900" indent="-342900">
              <a:spcAft>
                <a:spcPts val="600"/>
              </a:spcAft>
              <a:buFont typeface="Arial" panose="020B0604020202020204" pitchFamily="34" charset="0"/>
              <a:buChar char="•"/>
            </a:pPr>
            <a:r>
              <a:rPr lang="en-US" sz="2200" dirty="0">
                <a:solidFill>
                  <a:srgbClr val="494949"/>
                </a:solidFill>
              </a:rPr>
              <a:t>Če imate </a:t>
            </a:r>
            <a:r>
              <a:rPr lang="en-US" sz="2200" b="1" dirty="0">
                <a:solidFill>
                  <a:srgbClr val="494949"/>
                </a:solidFill>
              </a:rPr>
              <a:t>sekundarni prihodek </a:t>
            </a:r>
            <a:r>
              <a:rPr lang="en-US" sz="2200" dirty="0">
                <a:solidFill>
                  <a:srgbClr val="494949"/>
                </a:solidFill>
              </a:rPr>
              <a:t>(npr. prodaja kmetijskih proizvodov gostom ali dodatne aktivnosti), bi to bil </a:t>
            </a:r>
            <a:r>
              <a:rPr lang="en-US" sz="2200" b="1" dirty="0">
                <a:solidFill>
                  <a:srgbClr val="494949"/>
                </a:solidFill>
              </a:rPr>
              <a:t>dodatni prihodek.</a:t>
            </a:r>
            <a:endParaRPr lang="en-US" sz="2200" dirty="0">
              <a:solidFill>
                <a:srgbClr val="494949"/>
              </a:solidFill>
            </a:endParaRPr>
          </a:p>
        </p:txBody>
      </p:sp>
      <p:sp>
        <p:nvSpPr>
          <p:cNvPr id="19" name="TextBox 18">
            <a:extLst>
              <a:ext uri="{FF2B5EF4-FFF2-40B4-BE49-F238E27FC236}">
                <a16:creationId xmlns:a16="http://schemas.microsoft.com/office/drawing/2014/main" id="{51CE0832-FD65-07FC-60AF-18041B320ED1}"/>
              </a:ext>
            </a:extLst>
          </p:cNvPr>
          <p:cNvSpPr txBox="1"/>
          <p:nvPr/>
        </p:nvSpPr>
        <p:spPr>
          <a:xfrm>
            <a:off x="3542118" y="5290158"/>
            <a:ext cx="8152377" cy="1184940"/>
          </a:xfrm>
          <a:prstGeom prst="rect">
            <a:avLst/>
          </a:prstGeom>
          <a:noFill/>
          <a:ln>
            <a:noFill/>
          </a:ln>
        </p:spPr>
        <p:txBody>
          <a:bodyPr wrap="square" rtlCol="0">
            <a:spAutoFit/>
          </a:bodyPr>
          <a:lstStyle/>
          <a:p>
            <a:pPr>
              <a:spcAft>
                <a:spcPts val="600"/>
              </a:spcAft>
            </a:pPr>
            <a:r>
              <a:rPr lang="en-US" sz="2200" dirty="0">
                <a:solidFill>
                  <a:srgbClr val="494949"/>
                </a:solidFill>
              </a:rPr>
              <a:t>Razdelili smo jih na spremenljive in fiksne, kot je bilo opredeljeno prej. </a:t>
            </a:r>
          </a:p>
          <a:p>
            <a:pPr>
              <a:spcAft>
                <a:spcPts val="600"/>
              </a:spcAft>
            </a:pPr>
            <a:r>
              <a:rPr lang="en-US" sz="2200" dirty="0">
                <a:solidFill>
                  <a:srgbClr val="494949"/>
                </a:solidFill>
              </a:rPr>
              <a:t>Lahko jih vidite tudi združene; v tem primeru so skupni obratovalni odhodki za leto 19,4 tisoč evrov.</a:t>
            </a:r>
          </a:p>
        </p:txBody>
      </p:sp>
      <p:sp>
        <p:nvSpPr>
          <p:cNvPr id="21" name="Text Placeholder 2">
            <a:extLst>
              <a:ext uri="{FF2B5EF4-FFF2-40B4-BE49-F238E27FC236}">
                <a16:creationId xmlns:a16="http://schemas.microsoft.com/office/drawing/2014/main" id="{F5CB3B7F-19F1-4CE5-F5B7-2305B29345E3}"/>
              </a:ext>
            </a:extLst>
          </p:cNvPr>
          <p:cNvSpPr txBox="1">
            <a:spLocks/>
          </p:cNvSpPr>
          <p:nvPr/>
        </p:nvSpPr>
        <p:spPr>
          <a:xfrm>
            <a:off x="788656" y="177865"/>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Pojmi: </a:t>
            </a:r>
            <a:r>
              <a:rPr lang="en-US" sz="3200" b="0" dirty="0">
                <a:solidFill>
                  <a:srgbClr val="595959"/>
                </a:solidFill>
              </a:rPr>
              <a:t>Osnovni izkaz poslovnega izida (dobiček/izguba)</a:t>
            </a:r>
          </a:p>
        </p:txBody>
      </p:sp>
      <p:sp>
        <p:nvSpPr>
          <p:cNvPr id="10" name="Rectangle 9">
            <a:extLst>
              <a:ext uri="{FF2B5EF4-FFF2-40B4-BE49-F238E27FC236}">
                <a16:creationId xmlns:a16="http://schemas.microsoft.com/office/drawing/2014/main" id="{FCFC2A0B-9745-81EC-54E8-0CD3E7AD0409}"/>
              </a:ext>
            </a:extLst>
          </p:cNvPr>
          <p:cNvSpPr/>
          <p:nvPr/>
        </p:nvSpPr>
        <p:spPr>
          <a:xfrm>
            <a:off x="693604" y="818038"/>
            <a:ext cx="11012621" cy="238911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A3DF7C3E-3A7E-5810-1470-23F598D8BDAB}"/>
              </a:ext>
            </a:extLst>
          </p:cNvPr>
          <p:cNvSpPr/>
          <p:nvPr/>
        </p:nvSpPr>
        <p:spPr>
          <a:xfrm>
            <a:off x="656537" y="1138874"/>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E1081926-740E-50A1-5093-2A016013050E}"/>
              </a:ext>
            </a:extLst>
          </p:cNvPr>
          <p:cNvSpPr txBox="1"/>
          <p:nvPr/>
        </p:nvSpPr>
        <p:spPr>
          <a:xfrm>
            <a:off x="869771" y="1201337"/>
            <a:ext cx="2339096" cy="830997"/>
          </a:xfrm>
          <a:prstGeom prst="rect">
            <a:avLst/>
          </a:prstGeom>
          <a:noFill/>
        </p:spPr>
        <p:txBody>
          <a:bodyPr wrap="square" rtlCol="0">
            <a:spAutoFit/>
          </a:bodyPr>
          <a:lstStyle/>
          <a:p>
            <a:pPr algn="ctr"/>
            <a:r>
              <a:rPr lang="en-IE" sz="2400" b="1" dirty="0">
                <a:solidFill>
                  <a:schemeClr val="bg1"/>
                </a:solidFill>
              </a:rPr>
              <a:t>Izkaz poslovnega izida</a:t>
            </a:r>
          </a:p>
        </p:txBody>
      </p:sp>
      <p:sp>
        <p:nvSpPr>
          <p:cNvPr id="15" name="TextBox 14">
            <a:extLst>
              <a:ext uri="{FF2B5EF4-FFF2-40B4-BE49-F238E27FC236}">
                <a16:creationId xmlns:a16="http://schemas.microsoft.com/office/drawing/2014/main" id="{5E136B91-71F3-8670-E34F-EBB3A9358C75}"/>
              </a:ext>
            </a:extLst>
          </p:cNvPr>
          <p:cNvSpPr txBox="1"/>
          <p:nvPr/>
        </p:nvSpPr>
        <p:spPr>
          <a:xfrm>
            <a:off x="3537751" y="902371"/>
            <a:ext cx="8012166" cy="2200602"/>
          </a:xfrm>
          <a:prstGeom prst="rect">
            <a:avLst/>
          </a:prstGeom>
          <a:noFill/>
        </p:spPr>
        <p:txBody>
          <a:bodyPr wrap="square" rtlCol="0">
            <a:spAutoFit/>
          </a:bodyPr>
          <a:lstStyle/>
          <a:p>
            <a:pPr>
              <a:spcAft>
                <a:spcPts val="600"/>
              </a:spcAft>
            </a:pPr>
            <a:r>
              <a:rPr lang="en-US" sz="2200" b="1" dirty="0">
                <a:solidFill>
                  <a:srgbClr val="494949"/>
                </a:solidFill>
              </a:rPr>
              <a:t>Izkaz poslovnega izida v bistvu sprašuje: </a:t>
            </a:r>
            <a:r>
              <a:rPr lang="en-US" sz="2200" i="1" dirty="0">
                <a:solidFill>
                  <a:srgbClr val="E96751"/>
                </a:solidFill>
              </a:rPr>
              <a:t>»Koliko denarja je podjetje zaslužilo (ali izgubilo) po plačilu vseh računov?« </a:t>
            </a:r>
          </a:p>
          <a:p>
            <a:pPr>
              <a:spcAft>
                <a:spcPts val="600"/>
              </a:spcAft>
            </a:pPr>
            <a:r>
              <a:rPr lang="en-US" sz="2200" dirty="0">
                <a:solidFill>
                  <a:srgbClr val="494949"/>
                </a:solidFill>
              </a:rPr>
              <a:t>Za novinca je cilj zagotoviti, da je ta </a:t>
            </a:r>
            <a:r>
              <a:rPr lang="en-US" sz="2200" b="1" dirty="0">
                <a:solidFill>
                  <a:srgbClr val="494949"/>
                </a:solidFill>
              </a:rPr>
              <a:t>številka pozitivna</a:t>
            </a:r>
            <a:r>
              <a:rPr lang="en-US" sz="2200" dirty="0">
                <a:solidFill>
                  <a:srgbClr val="494949"/>
                </a:solidFill>
              </a:rPr>
              <a:t>, in razumeti, zakaj. Z jasno predstavitvijo vseh </a:t>
            </a:r>
            <a:r>
              <a:rPr lang="en-US" sz="2200" b="1" dirty="0">
                <a:solidFill>
                  <a:srgbClr val="494949"/>
                </a:solidFill>
              </a:rPr>
              <a:t>prihodkov in odhodkov </a:t>
            </a:r>
            <a:r>
              <a:rPr lang="en-US" sz="2200" dirty="0">
                <a:solidFill>
                  <a:srgbClr val="494949"/>
                </a:solidFill>
              </a:rPr>
              <a:t>lahko vidite, kam gre vaš denar, in </a:t>
            </a:r>
            <a:r>
              <a:rPr lang="en-US" sz="2200" b="1" dirty="0">
                <a:solidFill>
                  <a:srgbClr val="494949"/>
                </a:solidFill>
              </a:rPr>
              <a:t>ugotovite, ali so kateri od stroškov previsoki v primerjavi s prihodki.</a:t>
            </a:r>
          </a:p>
        </p:txBody>
      </p:sp>
    </p:spTree>
    <p:extLst>
      <p:ext uri="{BB962C8B-B14F-4D97-AF65-F5344CB8AC3E}">
        <p14:creationId xmlns:p14="http://schemas.microsoft.com/office/powerpoint/2010/main" val="3603654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39C9E-36C2-4833-4D69-B27D04A507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56243E-1DD3-0AD0-D496-0603E8AFA1B8}"/>
              </a:ext>
            </a:extLst>
          </p:cNvPr>
          <p:cNvSpPr>
            <a:spLocks noGrp="1"/>
          </p:cNvSpPr>
          <p:nvPr>
            <p:ph type="body" sz="quarter" idx="16"/>
          </p:nvPr>
        </p:nvSpPr>
        <p:spPr>
          <a:xfrm>
            <a:off x="573015" y="1356327"/>
            <a:ext cx="10323585" cy="3066422"/>
          </a:xfrm>
        </p:spPr>
        <p:txBody>
          <a:bodyPr>
            <a:noAutofit/>
          </a:bodyPr>
          <a:lstStyle/>
          <a:p>
            <a:r>
              <a:rPr lang="en-US" sz="2400" b="1" dirty="0">
                <a:solidFill>
                  <a:srgbClr val="E96751"/>
                </a:solidFill>
              </a:rPr>
              <a:t>Poglavje 10: </a:t>
            </a:r>
            <a:r>
              <a:rPr lang="en-US" sz="2400" b="1" dirty="0">
                <a:solidFill>
                  <a:srgbClr val="459597"/>
                </a:solidFill>
              </a:rPr>
              <a:t>Finančno načrtovanje, spremljanje in napovedovanje prihodkov </a:t>
            </a:r>
          </a:p>
          <a:p>
            <a:pPr marL="342900" indent="-342900">
              <a:buFont typeface="Arial" panose="020B0604020202020204" pitchFamily="34" charset="0"/>
              <a:buChar char="•"/>
            </a:pPr>
            <a:r>
              <a:rPr lang="en-US" sz="2000" i="1" dirty="0">
                <a:solidFill>
                  <a:srgbClr val="E96751"/>
                </a:solidFill>
              </a:rPr>
              <a:t>Kako lahko spremljam </a:t>
            </a:r>
            <a:r>
              <a:rPr lang="en-US" sz="2000" b="1" i="1" dirty="0">
                <a:solidFill>
                  <a:srgbClr val="E96751"/>
                </a:solidFill>
              </a:rPr>
              <a:t>finančno uspešnost </a:t>
            </a:r>
            <a:r>
              <a:rPr lang="en-US" sz="2000" i="1" dirty="0">
                <a:solidFill>
                  <a:srgbClr val="E96751"/>
                </a:solidFill>
              </a:rPr>
              <a:t>svojega </a:t>
            </a:r>
            <a:r>
              <a:rPr lang="en-US" sz="2000" b="1" i="1" dirty="0">
                <a:solidFill>
                  <a:srgbClr val="E96751"/>
                </a:solidFill>
              </a:rPr>
              <a:t>podjetja? </a:t>
            </a:r>
            <a:r>
              <a:rPr lang="en-US" sz="2000" i="1" dirty="0">
                <a:solidFill>
                  <a:srgbClr val="E96751"/>
                </a:solidFill>
              </a:rPr>
              <a:t>Ali </a:t>
            </a:r>
            <a:r>
              <a:rPr lang="en-US" sz="2000" b="1" i="1" dirty="0">
                <a:solidFill>
                  <a:srgbClr val="E96751"/>
                </a:solidFill>
              </a:rPr>
              <a:t>zaslužim dovolj </a:t>
            </a:r>
            <a:r>
              <a:rPr lang="en-US" sz="2000" i="1" dirty="0">
                <a:solidFill>
                  <a:srgbClr val="E96751"/>
                </a:solidFill>
              </a:rPr>
              <a:t>in kaj moram </a:t>
            </a:r>
            <a:r>
              <a:rPr lang="en-US" sz="2000" b="1" i="1" dirty="0">
                <a:solidFill>
                  <a:srgbClr val="E96751"/>
                </a:solidFill>
              </a:rPr>
              <a:t>finančno prilagoditi, da bi dosegel boljše rezultate</a:t>
            </a:r>
            <a:r>
              <a:rPr lang="en-US" sz="2000" i="1" dirty="0">
                <a:solidFill>
                  <a:srgbClr val="E96751"/>
                </a:solidFill>
              </a:rPr>
              <a:t>?</a:t>
            </a:r>
          </a:p>
          <a:p>
            <a:r>
              <a:rPr lang="en-US" sz="2200" b="1" dirty="0">
                <a:solidFill>
                  <a:srgbClr val="595959"/>
                </a:solidFill>
              </a:rPr>
              <a:t>Cilj: </a:t>
            </a:r>
            <a:r>
              <a:rPr lang="en-IE" sz="2200" dirty="0">
                <a:solidFill>
                  <a:srgbClr val="595959"/>
                </a:solidFill>
              </a:rPr>
              <a:t>Razumeti, kako vaša cena in rezervacije vplivajo na skupni prihodek. </a:t>
            </a:r>
            <a:r>
              <a:rPr lang="en-US" sz="2200" dirty="0">
                <a:solidFill>
                  <a:srgbClr val="595959"/>
                </a:solidFill>
              </a:rPr>
              <a:t>Sledite </a:t>
            </a:r>
            <a:r>
              <a:rPr lang="en-US" sz="2200" b="1" dirty="0">
                <a:solidFill>
                  <a:srgbClr val="595959"/>
                </a:solidFill>
              </a:rPr>
              <a:t>dejanskim in pričakovanim prihodkom </a:t>
            </a:r>
            <a:r>
              <a:rPr lang="en-US" sz="2200" dirty="0">
                <a:solidFill>
                  <a:srgbClr val="595959"/>
                </a:solidFill>
              </a:rPr>
              <a:t>ter ocenite svojo </a:t>
            </a:r>
            <a:r>
              <a:rPr lang="en-US" sz="2200" b="1" dirty="0">
                <a:solidFill>
                  <a:srgbClr val="595959"/>
                </a:solidFill>
              </a:rPr>
              <a:t>finančno uspešnost </a:t>
            </a:r>
            <a:r>
              <a:rPr lang="en-US" sz="2200" dirty="0">
                <a:solidFill>
                  <a:srgbClr val="595959"/>
                </a:solidFill>
              </a:rPr>
              <a:t>v daljšem časovnem obdobju. </a:t>
            </a:r>
          </a:p>
          <a:p>
            <a:endParaRPr lang="en-US" sz="2800" dirty="0">
              <a:solidFill>
                <a:srgbClr val="595959"/>
              </a:solidFill>
            </a:endParaRPr>
          </a:p>
          <a:p>
            <a:r>
              <a:rPr lang="en-US" sz="2200" dirty="0">
                <a:solidFill>
                  <a:srgbClr val="595959"/>
                </a:solidFill>
              </a:rPr>
              <a:t>.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CD006F31-71BC-29BD-A8D1-39768A5FE43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dirty="0"/>
          </a:p>
        </p:txBody>
      </p:sp>
      <p:sp>
        <p:nvSpPr>
          <p:cNvPr id="4" name="Freeform 28">
            <a:extLst>
              <a:ext uri="{FF2B5EF4-FFF2-40B4-BE49-F238E27FC236}">
                <a16:creationId xmlns:a16="http://schemas.microsoft.com/office/drawing/2014/main" id="{11DFD7C6-DEA8-3E68-9F2B-B11566F0DC1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AF66955E-49FD-9CD9-CCA4-EEF737B4A63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Poglavje 9–10 </a:t>
            </a:r>
            <a:r>
              <a:rPr lang="en-US" sz="3000" dirty="0"/>
              <a:t>Povečanje prihodkov z dodatki in finančnim nadzorom</a:t>
            </a:r>
          </a:p>
        </p:txBody>
      </p:sp>
    </p:spTree>
    <p:extLst>
      <p:ext uri="{BB962C8B-B14F-4D97-AF65-F5344CB8AC3E}">
        <p14:creationId xmlns:p14="http://schemas.microsoft.com/office/powerpoint/2010/main" val="26648017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1C3-5CB7-1101-8BC5-8D7037D07A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1448D41-5388-24D2-9639-BCDEDF3D5314}"/>
              </a:ext>
            </a:extLst>
          </p:cNvPr>
          <p:cNvSpPr txBox="1"/>
          <p:nvPr/>
        </p:nvSpPr>
        <p:spPr>
          <a:xfrm>
            <a:off x="974546" y="1755131"/>
            <a:ext cx="2339096" cy="461665"/>
          </a:xfrm>
          <a:prstGeom prst="rect">
            <a:avLst/>
          </a:prstGeom>
          <a:noFill/>
        </p:spPr>
        <p:txBody>
          <a:bodyPr wrap="square" rtlCol="0">
            <a:spAutoFit/>
          </a:bodyPr>
          <a:lstStyle/>
          <a:p>
            <a:pPr algn="ctr"/>
            <a:r>
              <a:rPr lang="en-IE" sz="2400" b="1" dirty="0">
                <a:solidFill>
                  <a:schemeClr val="bg1"/>
                </a:solidFill>
              </a:rPr>
              <a:t>Prihodki</a:t>
            </a:r>
          </a:p>
        </p:txBody>
      </p:sp>
      <p:sp>
        <p:nvSpPr>
          <p:cNvPr id="14" name="TextBox 13">
            <a:extLst>
              <a:ext uri="{FF2B5EF4-FFF2-40B4-BE49-F238E27FC236}">
                <a16:creationId xmlns:a16="http://schemas.microsoft.com/office/drawing/2014/main" id="{E4ED50DE-AF88-60F4-4234-B1DD36E5C2CD}"/>
              </a:ext>
            </a:extLst>
          </p:cNvPr>
          <p:cNvSpPr txBox="1"/>
          <p:nvPr/>
        </p:nvSpPr>
        <p:spPr>
          <a:xfrm>
            <a:off x="1001893" y="3704535"/>
            <a:ext cx="2339096" cy="584775"/>
          </a:xfrm>
          <a:prstGeom prst="rect">
            <a:avLst/>
          </a:prstGeom>
          <a:noFill/>
        </p:spPr>
        <p:txBody>
          <a:bodyPr wrap="square" rtlCol="0">
            <a:spAutoFit/>
          </a:bodyPr>
          <a:lstStyle/>
          <a:p>
            <a:pPr algn="ctr"/>
            <a:r>
              <a:rPr lang="en-IE" sz="3200" b="1" dirty="0">
                <a:solidFill>
                  <a:schemeClr val="bg1"/>
                </a:solidFill>
              </a:rPr>
              <a:t>Odhodki</a:t>
            </a:r>
          </a:p>
        </p:txBody>
      </p:sp>
      <p:sp>
        <p:nvSpPr>
          <p:cNvPr id="21" name="Text Placeholder 2">
            <a:extLst>
              <a:ext uri="{FF2B5EF4-FFF2-40B4-BE49-F238E27FC236}">
                <a16:creationId xmlns:a16="http://schemas.microsoft.com/office/drawing/2014/main" id="{58724247-62B7-3F3B-A407-89AC67257844}"/>
              </a:ext>
            </a:extLst>
          </p:cNvPr>
          <p:cNvSpPr txBox="1">
            <a:spLocks/>
          </p:cNvSpPr>
          <p:nvPr/>
        </p:nvSpPr>
        <p:spPr>
          <a:xfrm>
            <a:off x="788656" y="731684"/>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Pojmi: </a:t>
            </a:r>
            <a:r>
              <a:rPr lang="en-US" sz="3200" b="0" dirty="0">
                <a:solidFill>
                  <a:srgbClr val="595959"/>
                </a:solidFill>
              </a:rPr>
              <a:t>Osnovni izkaz poslovnega izida (dobiček/izguba)</a:t>
            </a:r>
          </a:p>
        </p:txBody>
      </p:sp>
      <p:sp>
        <p:nvSpPr>
          <p:cNvPr id="2" name="Rectangle 1">
            <a:extLst>
              <a:ext uri="{FF2B5EF4-FFF2-40B4-BE49-F238E27FC236}">
                <a16:creationId xmlns:a16="http://schemas.microsoft.com/office/drawing/2014/main" id="{01D1B861-7211-9FC0-078B-877B877A806F}"/>
              </a:ext>
            </a:extLst>
          </p:cNvPr>
          <p:cNvSpPr/>
          <p:nvPr/>
        </p:nvSpPr>
        <p:spPr>
          <a:xfrm>
            <a:off x="788611" y="1352968"/>
            <a:ext cx="11022389" cy="4588641"/>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Freeform: Shape 2">
            <a:extLst>
              <a:ext uri="{FF2B5EF4-FFF2-40B4-BE49-F238E27FC236}">
                <a16:creationId xmlns:a16="http://schemas.microsoft.com/office/drawing/2014/main" id="{8DB3BA9D-BE02-5917-29CA-895B21309726}"/>
              </a:ext>
            </a:extLst>
          </p:cNvPr>
          <p:cNvSpPr/>
          <p:nvPr/>
        </p:nvSpPr>
        <p:spPr>
          <a:xfrm>
            <a:off x="761309" y="1919651"/>
            <a:ext cx="2765565" cy="124378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4" name="TextBox 3">
            <a:extLst>
              <a:ext uri="{FF2B5EF4-FFF2-40B4-BE49-F238E27FC236}">
                <a16:creationId xmlns:a16="http://schemas.microsoft.com/office/drawing/2014/main" id="{A4D84A0F-9FC5-6194-D436-6410B98F9BD5}"/>
              </a:ext>
            </a:extLst>
          </p:cNvPr>
          <p:cNvSpPr txBox="1"/>
          <p:nvPr/>
        </p:nvSpPr>
        <p:spPr>
          <a:xfrm>
            <a:off x="974546" y="2296229"/>
            <a:ext cx="2339096" cy="461665"/>
          </a:xfrm>
          <a:prstGeom prst="rect">
            <a:avLst/>
          </a:prstGeom>
          <a:noFill/>
        </p:spPr>
        <p:txBody>
          <a:bodyPr wrap="square" rtlCol="0">
            <a:spAutoFit/>
          </a:bodyPr>
          <a:lstStyle/>
          <a:p>
            <a:pPr algn="ctr"/>
            <a:r>
              <a:rPr lang="en-IE" sz="2400" b="1" dirty="0">
                <a:solidFill>
                  <a:schemeClr val="bg1"/>
                </a:solidFill>
              </a:rPr>
              <a:t>Čisti dobiček</a:t>
            </a:r>
          </a:p>
        </p:txBody>
      </p:sp>
      <p:sp>
        <p:nvSpPr>
          <p:cNvPr id="9" name="TextBox 8">
            <a:extLst>
              <a:ext uri="{FF2B5EF4-FFF2-40B4-BE49-F238E27FC236}">
                <a16:creationId xmlns:a16="http://schemas.microsoft.com/office/drawing/2014/main" id="{401F8D88-FEAB-D498-2E94-8468D8DBC8CC}"/>
              </a:ext>
            </a:extLst>
          </p:cNvPr>
          <p:cNvSpPr txBox="1"/>
          <p:nvPr/>
        </p:nvSpPr>
        <p:spPr>
          <a:xfrm>
            <a:off x="3527194" y="1349723"/>
            <a:ext cx="8044916" cy="3708708"/>
          </a:xfrm>
          <a:prstGeom prst="rect">
            <a:avLst/>
          </a:prstGeom>
          <a:noFill/>
          <a:ln>
            <a:noFill/>
          </a:ln>
        </p:spPr>
        <p:txBody>
          <a:bodyPr wrap="square" rtlCol="0">
            <a:spAutoFit/>
          </a:bodyPr>
          <a:lstStyle/>
          <a:p>
            <a:pPr>
              <a:spcAft>
                <a:spcPts val="600"/>
              </a:spcAft>
            </a:pPr>
            <a:r>
              <a:rPr lang="en-US" sz="2200" b="1" dirty="0">
                <a:solidFill>
                  <a:srgbClr val="494949"/>
                </a:solidFill>
              </a:rPr>
              <a:t>Preostanek po odbitku vseh odhodkov – v tem primeru približno 40,8 tisoč evrov. </a:t>
            </a:r>
            <a:r>
              <a:rPr lang="en-US" sz="2200" dirty="0">
                <a:solidFill>
                  <a:srgbClr val="494949"/>
                </a:solidFill>
              </a:rPr>
              <a:t>Ta dobiček bi se uporabil za plačilo davkov, obresti na posojila ali osebni dohodek lastnika ter po potrebi ponovno vložil v podjetje. </a:t>
            </a:r>
          </a:p>
          <a:p>
            <a:pPr>
              <a:spcAft>
                <a:spcPts val="600"/>
              </a:spcAft>
            </a:pPr>
            <a:r>
              <a:rPr lang="en-US" sz="2200" b="1" dirty="0">
                <a:solidFill>
                  <a:srgbClr val="459597"/>
                </a:solidFill>
              </a:rPr>
              <a:t>Upoštevajte, </a:t>
            </a:r>
            <a:r>
              <a:rPr lang="en-US" sz="2200" dirty="0">
                <a:solidFill>
                  <a:srgbClr val="494949"/>
                </a:solidFill>
              </a:rPr>
              <a:t>da je dobičkonosnost v tem primeru precej visoka (68 % prihodkov). </a:t>
            </a:r>
          </a:p>
          <a:p>
            <a:pPr>
              <a:spcAft>
                <a:spcPts val="600"/>
              </a:spcAft>
            </a:pPr>
            <a:r>
              <a:rPr lang="en-US" sz="2200" dirty="0">
                <a:solidFill>
                  <a:srgbClr val="494949"/>
                </a:solidFill>
              </a:rPr>
              <a:t>Mala podjetja za glamping </a:t>
            </a:r>
            <a:r>
              <a:rPr lang="en-US" sz="2200" b="1" i="1" dirty="0">
                <a:solidFill>
                  <a:srgbClr val="494949"/>
                </a:solidFill>
              </a:rPr>
              <a:t>lahko </a:t>
            </a:r>
            <a:r>
              <a:rPr lang="en-US" sz="2200" b="1" dirty="0">
                <a:solidFill>
                  <a:srgbClr val="494949"/>
                </a:solidFill>
              </a:rPr>
              <a:t>imajo visoke marže</a:t>
            </a:r>
            <a:r>
              <a:rPr lang="en-US" sz="2200" dirty="0">
                <a:solidFill>
                  <a:srgbClr val="494949"/>
                </a:solidFill>
              </a:rPr>
              <a:t>, ker so po začetni naložbi stroški poslovanja relativno nizki, še posebej če lastnik večino nalog opravlja sam. </a:t>
            </a:r>
          </a:p>
          <a:p>
            <a:pPr>
              <a:spcAft>
                <a:spcPts val="600"/>
              </a:spcAft>
            </a:pPr>
            <a:r>
              <a:rPr lang="en-US" sz="2200" b="1" dirty="0">
                <a:solidFill>
                  <a:srgbClr val="459597"/>
                </a:solidFill>
              </a:rPr>
              <a:t>Opomba: </a:t>
            </a:r>
            <a:r>
              <a:rPr lang="en-US" sz="2200" dirty="0">
                <a:solidFill>
                  <a:srgbClr val="494949"/>
                </a:solidFill>
              </a:rPr>
              <a:t>Upoštevajte, da bo ta dobiček morda moral pokriti stroške, ki niso izrecno navedeni (na primer prihranki za prihodnjo zamenjavo podov ali servisiranje bančnega posojila).</a:t>
            </a:r>
          </a:p>
        </p:txBody>
      </p:sp>
    </p:spTree>
    <p:extLst>
      <p:ext uri="{BB962C8B-B14F-4D97-AF65-F5344CB8AC3E}">
        <p14:creationId xmlns:p14="http://schemas.microsoft.com/office/powerpoint/2010/main" val="3516752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B1175B-58AB-2C4B-3ED1-C77EA0C72BFD}"/>
              </a:ext>
            </a:extLst>
          </p:cNvPr>
          <p:cNvSpPr>
            <a:spLocks noGrp="1"/>
          </p:cNvSpPr>
          <p:nvPr>
            <p:ph type="body" sz="quarter" idx="18"/>
          </p:nvPr>
        </p:nvSpPr>
        <p:spPr>
          <a:xfrm>
            <a:off x="788657" y="1072463"/>
            <a:ext cx="10812793" cy="3499183"/>
          </a:xfrm>
        </p:spPr>
        <p:txBody>
          <a:bodyPr/>
          <a:lstStyle/>
          <a:p>
            <a:r>
              <a:rPr lang="en-US" dirty="0"/>
              <a:t>Da bi vse povezali v celoto, je koristno pogledati poenostavljeno </a:t>
            </a:r>
            <a:r>
              <a:rPr lang="en-US" b="1" dirty="0"/>
              <a:t>izkaz poslovnega izida </a:t>
            </a:r>
            <a:r>
              <a:rPr lang="en-US" dirty="0"/>
              <a:t>za vaše podjetje, ki se ukvarja z glampingom. </a:t>
            </a:r>
          </a:p>
          <a:p>
            <a:r>
              <a:rPr lang="en-US" b="1" dirty="0"/>
              <a:t>Izkaz poslovnega izida </a:t>
            </a:r>
            <a:r>
              <a:rPr lang="en-US" dirty="0"/>
              <a:t>(imenovan tudi izkaz uspeha ali P&amp;L) </a:t>
            </a:r>
            <a:r>
              <a:rPr lang="en-US" dirty="0" err="1"/>
              <a:t>povzema </a:t>
            </a:r>
            <a:r>
              <a:rPr lang="en-US" dirty="0"/>
              <a:t>vaše prihodke, odhodke in dobiček za določeno obdobje (običajno za leto).</a:t>
            </a:r>
          </a:p>
          <a:p>
            <a:r>
              <a:rPr lang="en-US" dirty="0"/>
              <a:t>Na podlagi prejšnjih napovedi za naš </a:t>
            </a:r>
            <a:r>
              <a:rPr lang="en-US" b="1" dirty="0"/>
              <a:t>primer s 4 podi </a:t>
            </a:r>
            <a:r>
              <a:rPr lang="en-US" dirty="0"/>
              <a:t>je tukaj </a:t>
            </a:r>
            <a:r>
              <a:rPr lang="en-US" b="1" dirty="0"/>
              <a:t>osnovni izkaz poslovnega izida za prvo leto:</a:t>
            </a:r>
            <a:endParaRPr lang="en-US" dirty="0"/>
          </a:p>
          <a:p>
            <a:endParaRPr lang="en-IE" dirty="0"/>
          </a:p>
        </p:txBody>
      </p:sp>
      <p:sp>
        <p:nvSpPr>
          <p:cNvPr id="7" name="Text Placeholder 6">
            <a:extLst>
              <a:ext uri="{FF2B5EF4-FFF2-40B4-BE49-F238E27FC236}">
                <a16:creationId xmlns:a16="http://schemas.microsoft.com/office/drawing/2014/main" id="{F39AB67A-FF01-E5ED-2C8B-053BDF6C8DCB}"/>
              </a:ext>
            </a:extLst>
          </p:cNvPr>
          <p:cNvSpPr>
            <a:spLocks noGrp="1"/>
          </p:cNvSpPr>
          <p:nvPr>
            <p:ph type="body" sz="quarter" idx="16"/>
          </p:nvPr>
        </p:nvSpPr>
        <p:spPr>
          <a:xfrm>
            <a:off x="788657" y="359776"/>
            <a:ext cx="10614687" cy="803654"/>
          </a:xfrm>
        </p:spPr>
        <p:txBody>
          <a:bodyPr/>
          <a:lstStyle/>
          <a:p>
            <a:r>
              <a:rPr lang="en-US" sz="3200" dirty="0">
                <a:solidFill>
                  <a:srgbClr val="E96751"/>
                </a:solidFill>
              </a:rPr>
              <a:t>Osnovni primer izkaza poslovnega izida (dobiček/izguba)</a:t>
            </a:r>
          </a:p>
          <a:p>
            <a:endParaRPr lang="en-IE" sz="3200" dirty="0">
              <a:solidFill>
                <a:srgbClr val="E96751"/>
              </a:solidFill>
            </a:endParaRPr>
          </a:p>
        </p:txBody>
      </p:sp>
      <p:graphicFrame>
        <p:nvGraphicFramePr>
          <p:cNvPr id="10" name="Table 9">
            <a:extLst>
              <a:ext uri="{FF2B5EF4-FFF2-40B4-BE49-F238E27FC236}">
                <a16:creationId xmlns:a16="http://schemas.microsoft.com/office/drawing/2014/main" id="{42947B75-3B64-A3D9-9D6D-B5756C81F6FF}"/>
              </a:ext>
            </a:extLst>
          </p:cNvPr>
          <p:cNvGraphicFramePr>
            <a:graphicFrameLocks noGrp="1"/>
          </p:cNvGraphicFramePr>
          <p:nvPr>
            <p:extLst>
              <p:ext uri="{D42A27DB-BD31-4B8C-83A1-F6EECF244321}">
                <p14:modId xmlns:p14="http://schemas.microsoft.com/office/powerpoint/2010/main" val="1977755811"/>
              </p:ext>
            </p:extLst>
          </p:nvPr>
        </p:nvGraphicFramePr>
        <p:xfrm>
          <a:off x="912725" y="3431263"/>
          <a:ext cx="9955543" cy="2895600"/>
        </p:xfrm>
        <a:graphic>
          <a:graphicData uri="http://schemas.openxmlformats.org/drawingml/2006/table">
            <a:tbl>
              <a:tblPr/>
              <a:tblGrid>
                <a:gridCol w="7756718">
                  <a:extLst>
                    <a:ext uri="{9D8B030D-6E8A-4147-A177-3AD203B41FA5}">
                      <a16:colId xmlns:a16="http://schemas.microsoft.com/office/drawing/2014/main" val="52819758"/>
                    </a:ext>
                  </a:extLst>
                </a:gridCol>
                <a:gridCol w="2198825">
                  <a:extLst>
                    <a:ext uri="{9D8B030D-6E8A-4147-A177-3AD203B41FA5}">
                      <a16:colId xmlns:a16="http://schemas.microsoft.com/office/drawing/2014/main" val="3004330585"/>
                    </a:ext>
                  </a:extLst>
                </a:gridCol>
              </a:tblGrid>
              <a:tr h="0">
                <a:tc>
                  <a:txBody>
                    <a:bodyPr/>
                    <a:lstStyle/>
                    <a:p>
                      <a:pPr>
                        <a:buNone/>
                      </a:pPr>
                      <a:r>
                        <a:rPr lang="en-IE" sz="2200" b="1" dirty="0">
                          <a:solidFill>
                            <a:schemeClr val="bg1"/>
                          </a:solidFill>
                        </a:rPr>
                        <a:t>Izkaz poslovnega izida (1. leto)</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r">
                        <a:buNone/>
                      </a:pPr>
                      <a:r>
                        <a:rPr lang="en-IE" sz="2200" b="1" dirty="0">
                          <a:solidFill>
                            <a:schemeClr val="bg1"/>
                          </a:solidFill>
                        </a:rPr>
                        <a:t>Znesek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303980473"/>
                  </a:ext>
                </a:extLst>
              </a:tr>
              <a:tr h="0">
                <a:tc>
                  <a:txBody>
                    <a:bodyPr/>
                    <a:lstStyle/>
                    <a:p>
                      <a:pPr>
                        <a:buNone/>
                      </a:pPr>
                      <a:r>
                        <a:rPr lang="en-IE" sz="2200" b="1" dirty="0">
                          <a:solidFill>
                            <a:srgbClr val="494949"/>
                          </a:solidFill>
                        </a:rPr>
                        <a:t>Skupni prihodki </a:t>
                      </a:r>
                      <a:r>
                        <a:rPr lang="en-IE" sz="2200" dirty="0">
                          <a:solidFill>
                            <a:srgbClr val="494949"/>
                          </a:solidFill>
                        </a:rPr>
                        <a:t>(od gostov)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a:solidFill>
                            <a:srgbClr val="494949"/>
                          </a:solidFill>
                        </a:rPr>
                        <a:t>60.250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011329"/>
                  </a:ext>
                </a:extLst>
              </a:tr>
              <a:tr h="0">
                <a:tc>
                  <a:txBody>
                    <a:bodyPr/>
                    <a:lstStyle/>
                    <a:p>
                      <a:pPr>
                        <a:buNone/>
                      </a:pPr>
                      <a:r>
                        <a:rPr lang="en-US" sz="2200" b="1" dirty="0">
                          <a:solidFill>
                            <a:srgbClr val="494949"/>
                          </a:solidFill>
                        </a:rPr>
                        <a:t>Spremenljivi stroški </a:t>
                      </a:r>
                      <a:r>
                        <a:rPr lang="en-US" sz="2200" dirty="0">
                          <a:solidFill>
                            <a:srgbClr val="494949"/>
                          </a:solidFill>
                        </a:rPr>
                        <a:t>(čiščenje, potrebščine za goste)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8.400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88013"/>
                  </a:ext>
                </a:extLst>
              </a:tr>
              <a:tr h="0">
                <a:tc>
                  <a:txBody>
                    <a:bodyPr/>
                    <a:lstStyle/>
                    <a:p>
                      <a:pPr>
                        <a:buNone/>
                      </a:pPr>
                      <a:r>
                        <a:rPr lang="en-IE" sz="2200" b="1">
                          <a:solidFill>
                            <a:srgbClr val="494949"/>
                          </a:solidFill>
                        </a:rPr>
                        <a:t>Fiksni stroški </a:t>
                      </a:r>
                      <a:r>
                        <a:rPr lang="en-IE" sz="2200">
                          <a:solidFill>
                            <a:srgbClr val="494949"/>
                          </a:solidFill>
                        </a:rPr>
                        <a:t>(komunalne storitve, zavarovanje, vzdrževanje, trženje itd.)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0549424"/>
                  </a:ext>
                </a:extLst>
              </a:tr>
              <a:tr h="0">
                <a:tc>
                  <a:txBody>
                    <a:bodyPr/>
                    <a:lstStyle/>
                    <a:p>
                      <a:pPr>
                        <a:buNone/>
                      </a:pPr>
                      <a:r>
                        <a:rPr lang="en-IE" sz="2200" b="1" dirty="0">
                          <a:solidFill>
                            <a:srgbClr val="494949"/>
                          </a:solidFill>
                        </a:rPr>
                        <a:t>Skupni stroški </a:t>
                      </a:r>
                      <a:r>
                        <a:rPr lang="en-IE" sz="2200" dirty="0">
                          <a:solidFill>
                            <a:srgbClr val="494949"/>
                          </a:solidFill>
                        </a:rPr>
                        <a:t>(spremenljivi + fiksni)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19.400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51959"/>
                  </a:ext>
                </a:extLst>
              </a:tr>
              <a:tr h="0">
                <a:tc>
                  <a:txBody>
                    <a:bodyPr/>
                    <a:lstStyle/>
                    <a:p>
                      <a:pPr>
                        <a:buNone/>
                      </a:pPr>
                      <a:r>
                        <a:rPr lang="en-IE" sz="2200" b="1" dirty="0">
                          <a:solidFill>
                            <a:srgbClr val="E96751"/>
                          </a:solidFill>
                        </a:rPr>
                        <a:t>Čisti dobiček </a:t>
                      </a:r>
                      <a:r>
                        <a:rPr lang="en-IE" sz="2200" dirty="0">
                          <a:solidFill>
                            <a:srgbClr val="E96751"/>
                          </a:solidFill>
                        </a:rPr>
                        <a:t>(pred davkom)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b="1" dirty="0">
                          <a:solidFill>
                            <a:srgbClr val="E96751"/>
                          </a:solidFill>
                        </a:rPr>
                        <a:t>40.850</a:t>
                      </a:r>
                      <a:endParaRPr lang="en-IE" sz="2200" dirty="0">
                        <a:solidFill>
                          <a:srgbClr val="E9675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53484"/>
                  </a:ext>
                </a:extLst>
              </a:tr>
            </a:tbl>
          </a:graphicData>
        </a:graphic>
      </p:graphicFrame>
    </p:spTree>
    <p:extLst>
      <p:ext uri="{BB962C8B-B14F-4D97-AF65-F5344CB8AC3E}">
        <p14:creationId xmlns:p14="http://schemas.microsoft.com/office/powerpoint/2010/main" val="4233658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EDE4F-D26C-E978-269A-FC3457332494}"/>
              </a:ext>
            </a:extLst>
          </p:cNvPr>
          <p:cNvSpPr>
            <a:spLocks noGrp="1"/>
          </p:cNvSpPr>
          <p:nvPr>
            <p:ph type="body" sz="quarter" idx="18"/>
          </p:nvPr>
        </p:nvSpPr>
        <p:spPr>
          <a:xfrm>
            <a:off x="788657" y="1967772"/>
            <a:ext cx="10614687" cy="3499183"/>
          </a:xfrm>
        </p:spPr>
        <p:txBody>
          <a:bodyPr lIns="91440" tIns="45720" rIns="91440" bIns="45720" anchor="t"/>
          <a:lstStyle/>
          <a:p>
            <a:pPr>
              <a:spcAft>
                <a:spcPts val="600"/>
              </a:spcAft>
            </a:pPr>
            <a:r>
              <a:rPr lang="en-US" sz="2400"/>
              <a:t>Naslednja drsnica prikazuje podrobno, kopirano </a:t>
            </a:r>
            <a:r>
              <a:rPr lang="en-US" sz="2400" b="1" dirty="0"/>
              <a:t>napoved izkaza poslovnega izida (napoved dobička in izgube).</a:t>
            </a:r>
            <a:r>
              <a:rPr lang="en-US" sz="2400" dirty="0"/>
              <a:t> </a:t>
            </a:r>
          </a:p>
          <a:p>
            <a:pPr>
              <a:spcAft>
                <a:spcPts val="600"/>
              </a:spcAft>
            </a:pPr>
            <a:r>
              <a:rPr lang="en-US" sz="2400" dirty="0"/>
              <a:t>V njej so navedeni potencialni </a:t>
            </a:r>
            <a:r>
              <a:rPr lang="en-US" sz="2400" b="1" dirty="0"/>
              <a:t>prihodki, stroški in dobiček </a:t>
            </a:r>
            <a:r>
              <a:rPr lang="en-US" sz="2400" dirty="0"/>
              <a:t>za podjetje, ki se ukvarja z glampingom na podeželju. </a:t>
            </a:r>
          </a:p>
          <a:p>
            <a:pPr>
              <a:spcAft>
                <a:spcPts val="600"/>
              </a:spcAft>
            </a:pPr>
            <a:r>
              <a:rPr lang="en-US" sz="2400" dirty="0"/>
              <a:t>Vključuje napovedi za </a:t>
            </a:r>
            <a:r>
              <a:rPr lang="en-US" sz="2400" b="1" dirty="0"/>
              <a:t>tri sezone: </a:t>
            </a:r>
            <a:r>
              <a:rPr lang="en-US" sz="2400" dirty="0"/>
              <a:t>nizko sezono, visoko sezono in povprečno leto. </a:t>
            </a:r>
          </a:p>
          <a:p>
            <a:pPr>
              <a:spcAft>
                <a:spcPts val="600"/>
              </a:spcAft>
            </a:pPr>
            <a:r>
              <a:rPr lang="en-US" sz="2400" b="1" dirty="0"/>
              <a:t>Vrednosti </a:t>
            </a:r>
            <a:r>
              <a:rPr lang="en-US" sz="2400" dirty="0"/>
              <a:t>v Excelovi preglednici lahko </a:t>
            </a:r>
            <a:r>
              <a:rPr lang="en-US" sz="2400" b="1" dirty="0"/>
              <a:t>prilagodite </a:t>
            </a:r>
            <a:r>
              <a:rPr lang="en-US" sz="2400" dirty="0"/>
              <a:t>svojemu tipu nastanitve, državi in poslovnemu modelu.</a:t>
            </a:r>
            <a:endParaRPr lang="en-IE" sz="2400" dirty="0"/>
          </a:p>
          <a:p>
            <a:pPr>
              <a:spcAft>
                <a:spcPts val="600"/>
              </a:spcAft>
            </a:pPr>
            <a:r>
              <a:rPr lang="en-US" sz="2400" dirty="0"/>
              <a:t>Vključuje </a:t>
            </a:r>
            <a:r>
              <a:rPr lang="en-US" sz="2400" b="1" dirty="0"/>
              <a:t>vse ključne finančne elemente </a:t>
            </a:r>
            <a:r>
              <a:rPr lang="en-US" sz="2400" dirty="0"/>
              <a:t>– zasedenost, fiksne/spremenljive stroške, prihodke in dobiček – s formulami, ki jih lahko prilagodite v Excelu ali Wordu. </a:t>
            </a:r>
            <a:endParaRPr lang="en-IE" sz="2400" dirty="0"/>
          </a:p>
        </p:txBody>
      </p:sp>
      <p:sp>
        <p:nvSpPr>
          <p:cNvPr id="3" name="Text Placeholder 2">
            <a:extLst>
              <a:ext uri="{FF2B5EF4-FFF2-40B4-BE49-F238E27FC236}">
                <a16:creationId xmlns:a16="http://schemas.microsoft.com/office/drawing/2014/main" id="{7A976EB6-D300-014F-CBC1-FA3A0DDB52AE}"/>
              </a:ext>
            </a:extLst>
          </p:cNvPr>
          <p:cNvSpPr>
            <a:spLocks noGrp="1"/>
          </p:cNvSpPr>
          <p:nvPr>
            <p:ph type="body" sz="quarter" idx="16"/>
          </p:nvPr>
        </p:nvSpPr>
        <p:spPr>
          <a:xfrm>
            <a:off x="788657" y="917399"/>
            <a:ext cx="10614687" cy="803654"/>
          </a:xfrm>
        </p:spPr>
        <p:txBody>
          <a:bodyPr/>
          <a:lstStyle/>
          <a:p>
            <a:r>
              <a:rPr lang="en-US" sz="3200" dirty="0">
                <a:solidFill>
                  <a:srgbClr val="E96751"/>
                </a:solidFill>
              </a:rPr>
              <a:t>Podroben primer izkaza poslovnega izida </a:t>
            </a:r>
            <a:r>
              <a:rPr lang="en-US" sz="3200" b="0" dirty="0">
                <a:solidFill>
                  <a:srgbClr val="E96751"/>
                </a:solidFill>
              </a:rPr>
              <a:t>(dobiček/izguba)</a:t>
            </a:r>
          </a:p>
          <a:p>
            <a:endParaRPr lang="en-IE" sz="3200" dirty="0"/>
          </a:p>
        </p:txBody>
      </p:sp>
    </p:spTree>
    <p:extLst>
      <p:ext uri="{BB962C8B-B14F-4D97-AF65-F5344CB8AC3E}">
        <p14:creationId xmlns:p14="http://schemas.microsoft.com/office/powerpoint/2010/main" val="18945035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9656850-9FAE-5168-FC68-C5A7AACDEFC1}"/>
              </a:ext>
            </a:extLst>
          </p:cNvPr>
          <p:cNvGraphicFramePr>
            <a:graphicFrameLocks noGrp="1"/>
          </p:cNvGraphicFramePr>
          <p:nvPr>
            <p:extLst>
              <p:ext uri="{D42A27DB-BD31-4B8C-83A1-F6EECF244321}">
                <p14:modId xmlns:p14="http://schemas.microsoft.com/office/powerpoint/2010/main" val="3412228623"/>
              </p:ext>
            </p:extLst>
          </p:nvPr>
        </p:nvGraphicFramePr>
        <p:xfrm>
          <a:off x="233362" y="132330"/>
          <a:ext cx="11725276" cy="6253258"/>
        </p:xfrm>
        <a:graphic>
          <a:graphicData uri="http://schemas.openxmlformats.org/drawingml/2006/table">
            <a:tbl>
              <a:tblPr firstRow="1" firstCol="1" bandRow="1">
                <a:tableStyleId>{5C22544A-7EE6-4342-B048-85BDC9FD1C3A}</a:tableStyleId>
              </a:tblPr>
              <a:tblGrid>
                <a:gridCol w="2213322">
                  <a:extLst>
                    <a:ext uri="{9D8B030D-6E8A-4147-A177-3AD203B41FA5}">
                      <a16:colId xmlns:a16="http://schemas.microsoft.com/office/drawing/2014/main" val="3647281435"/>
                    </a:ext>
                  </a:extLst>
                </a:gridCol>
                <a:gridCol w="1467413">
                  <a:extLst>
                    <a:ext uri="{9D8B030D-6E8A-4147-A177-3AD203B41FA5}">
                      <a16:colId xmlns:a16="http://schemas.microsoft.com/office/drawing/2014/main" val="3268999919"/>
                    </a:ext>
                  </a:extLst>
                </a:gridCol>
                <a:gridCol w="1366147">
                  <a:extLst>
                    <a:ext uri="{9D8B030D-6E8A-4147-A177-3AD203B41FA5}">
                      <a16:colId xmlns:a16="http://schemas.microsoft.com/office/drawing/2014/main" val="1480491020"/>
                    </a:ext>
                  </a:extLst>
                </a:gridCol>
                <a:gridCol w="1474259">
                  <a:extLst>
                    <a:ext uri="{9D8B030D-6E8A-4147-A177-3AD203B41FA5}">
                      <a16:colId xmlns:a16="http://schemas.microsoft.com/office/drawing/2014/main" val="2823192056"/>
                    </a:ext>
                  </a:extLst>
                </a:gridCol>
                <a:gridCol w="5204135">
                  <a:extLst>
                    <a:ext uri="{9D8B030D-6E8A-4147-A177-3AD203B41FA5}">
                      <a16:colId xmlns:a16="http://schemas.microsoft.com/office/drawing/2014/main" val="3096920616"/>
                    </a:ext>
                  </a:extLst>
                </a:gridCol>
              </a:tblGrid>
              <a:tr h="285861">
                <a:tc>
                  <a:txBody>
                    <a:bodyPr/>
                    <a:lstStyle/>
                    <a:p>
                      <a:pPr algn="ctr">
                        <a:lnSpc>
                          <a:spcPct val="115000"/>
                        </a:lnSpc>
                        <a:spcAft>
                          <a:spcPts val="0"/>
                        </a:spcAft>
                        <a:buNone/>
                      </a:pPr>
                      <a:r>
                        <a:rPr lang="en-US" sz="1800" b="1" dirty="0">
                          <a:effectLst/>
                        </a:rPr>
                        <a:t>Kategorija</a:t>
                      </a:r>
                      <a:endParaRPr lang="en-IE" sz="1800" b="1">
                        <a:effectLst/>
                        <a:latin typeface="Cambria"/>
                        <a:ea typeface="MS Mincho"/>
                        <a:cs typeface="Times New Roman"/>
                      </a:endParaRPr>
                    </a:p>
                  </a:txBody>
                  <a:tcPr marL="53101" marR="53101" marT="0" marB="0" anchor="ctr">
                    <a:solidFill>
                      <a:srgbClr val="E96751"/>
                    </a:solidFill>
                  </a:tcPr>
                </a:tc>
                <a:tc>
                  <a:txBody>
                    <a:bodyPr/>
                    <a:lstStyle/>
                    <a:p>
                      <a:pPr algn="ctr">
                        <a:lnSpc>
                          <a:spcPct val="115000"/>
                        </a:lnSpc>
                        <a:spcAft>
                          <a:spcPts val="0"/>
                        </a:spcAft>
                        <a:buNone/>
                      </a:pPr>
                      <a:r>
                        <a:rPr lang="en-US" sz="1800" b="1" dirty="0">
                          <a:effectLst/>
                        </a:rPr>
                        <a:t>Nizka sezona </a:t>
                      </a:r>
                      <a:endParaRPr lang="en-IE" sz="1800" b="1">
                        <a:effectLst/>
                        <a:latin typeface="Cambria"/>
                        <a:ea typeface="MS Mincho"/>
                        <a:cs typeface="Times New Roman"/>
                      </a:endParaRPr>
                    </a:p>
                  </a:txBody>
                  <a:tcPr marL="53101" marR="53101" marT="0" marB="0" anchor="ctr">
                    <a:solidFill>
                      <a:srgbClr val="E96751"/>
                    </a:solidFill>
                  </a:tcPr>
                </a:tc>
                <a:tc>
                  <a:txBody>
                    <a:bodyPr/>
                    <a:lstStyle/>
                    <a:p>
                      <a:pPr algn="ctr">
                        <a:lnSpc>
                          <a:spcPct val="115000"/>
                        </a:lnSpc>
                        <a:spcAft>
                          <a:spcPts val="0"/>
                        </a:spcAft>
                        <a:buNone/>
                      </a:pPr>
                      <a:r>
                        <a:rPr lang="en-US" sz="1800" b="1" dirty="0">
                          <a:effectLst/>
                        </a:rPr>
                        <a:t>Visoka sezona </a:t>
                      </a:r>
                      <a:endParaRPr lang="en-IE" sz="1800" b="1">
                        <a:effectLst/>
                        <a:latin typeface="Cambria"/>
                        <a:ea typeface="MS Mincho"/>
                        <a:cs typeface="Times New Roman"/>
                      </a:endParaRPr>
                    </a:p>
                  </a:txBody>
                  <a:tcPr marL="53101" marR="53101" marT="0" marB="0" anchor="ctr">
                    <a:solidFill>
                      <a:srgbClr val="E96751"/>
                    </a:solidFill>
                  </a:tcPr>
                </a:tc>
                <a:tc>
                  <a:txBody>
                    <a:bodyPr/>
                    <a:lstStyle/>
                    <a:p>
                      <a:pPr algn="ctr">
                        <a:lnSpc>
                          <a:spcPct val="115000"/>
                        </a:lnSpc>
                        <a:spcAft>
                          <a:spcPts val="0"/>
                        </a:spcAft>
                        <a:buNone/>
                      </a:pPr>
                      <a:r>
                        <a:rPr lang="en-US" sz="1800" b="1" dirty="0">
                          <a:effectLst/>
                        </a:rPr>
                        <a:t>Povprečno leto </a:t>
                      </a:r>
                      <a:endParaRPr lang="en-IE" sz="1800" b="1">
                        <a:effectLst/>
                        <a:latin typeface="Cambria"/>
                        <a:ea typeface="MS Mincho"/>
                        <a:cs typeface="Times New Roman"/>
                      </a:endParaRPr>
                    </a:p>
                  </a:txBody>
                  <a:tcPr marL="53101" marR="53101" marT="0" marB="0" anchor="ctr">
                    <a:solidFill>
                      <a:srgbClr val="E96751"/>
                    </a:solidFill>
                  </a:tcPr>
                </a:tc>
                <a:tc>
                  <a:txBody>
                    <a:bodyPr/>
                    <a:lstStyle/>
                    <a:p>
                      <a:pPr algn="ctr">
                        <a:lnSpc>
                          <a:spcPct val="115000"/>
                        </a:lnSpc>
                        <a:spcAft>
                          <a:spcPts val="0"/>
                        </a:spcAft>
                        <a:buNone/>
                      </a:pPr>
                      <a:r>
                        <a:rPr lang="en-US" sz="1800" b="1" dirty="0">
                          <a:effectLst/>
                        </a:rPr>
                        <a:t>Opombe / Formula</a:t>
                      </a:r>
                      <a:endParaRPr lang="en-IE" sz="1800" b="1">
                        <a:effectLst/>
                        <a:latin typeface="Cambria"/>
                        <a:ea typeface="MS Mincho"/>
                        <a:cs typeface="Times New Roman"/>
                      </a:endParaRPr>
                    </a:p>
                  </a:txBody>
                  <a:tcPr marL="53101" marR="53101" marT="0" marB="0" anchor="ctr">
                    <a:solidFill>
                      <a:srgbClr val="E96751"/>
                    </a:solidFill>
                  </a:tcPr>
                </a:tc>
                <a:extLst>
                  <a:ext uri="{0D108BD9-81ED-4DB2-BD59-A6C34878D82A}">
                    <a16:rowId xmlns:a16="http://schemas.microsoft.com/office/drawing/2014/main" val="928154076"/>
                  </a:ext>
                </a:extLst>
              </a:tr>
              <a:tr h="584407">
                <a:tc>
                  <a:txBody>
                    <a:bodyPr/>
                    <a:lstStyle/>
                    <a:p>
                      <a:pPr>
                        <a:lnSpc>
                          <a:spcPct val="115000"/>
                        </a:lnSpc>
                        <a:spcAft>
                          <a:spcPts val="0"/>
                        </a:spcAft>
                        <a:buNone/>
                      </a:pPr>
                      <a:r>
                        <a:rPr lang="en-US" sz="1800" b="0" dirty="0">
                          <a:effectLst/>
                        </a:rPr>
                        <a:t>Zasedenost</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30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80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55</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Predvidene rezervirane nočitve / skupno število razpoložljivih nočitev</a:t>
                      </a:r>
                      <a:endParaRPr lang="en-IE" sz="1800">
                        <a:solidFill>
                          <a:srgbClr val="494949"/>
                        </a:solidFill>
                        <a:effectLst/>
                        <a:latin typeface="Cambria"/>
                        <a:ea typeface="MS Mincho"/>
                        <a:cs typeface="Times New Roman"/>
                      </a:endParaRPr>
                    </a:p>
                  </a:txBody>
                  <a:tcPr marL="53101" marR="53101" marT="0" marB="0" anchor="ctr"/>
                </a:tc>
                <a:extLst>
                  <a:ext uri="{0D108BD9-81ED-4DB2-BD59-A6C34878D82A}">
                    <a16:rowId xmlns:a16="http://schemas.microsoft.com/office/drawing/2014/main" val="4095827347"/>
                  </a:ext>
                </a:extLst>
              </a:tr>
              <a:tr h="285861">
                <a:tc>
                  <a:txBody>
                    <a:bodyPr/>
                    <a:lstStyle/>
                    <a:p>
                      <a:pPr>
                        <a:lnSpc>
                          <a:spcPct val="115000"/>
                        </a:lnSpc>
                        <a:spcAft>
                          <a:spcPts val="0"/>
                        </a:spcAft>
                        <a:buNone/>
                      </a:pPr>
                      <a:r>
                        <a:rPr lang="en-US" sz="1800" b="0" dirty="0">
                          <a:effectLst/>
                        </a:rPr>
                        <a:t>Povprečna cena na noč</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140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120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Cena na noč na enoto</a:t>
                      </a:r>
                      <a:endParaRPr lang="en-IE" sz="1800">
                        <a:solidFill>
                          <a:srgbClr val="494949"/>
                        </a:solidFill>
                        <a:effectLst/>
                        <a:latin typeface="Cambria"/>
                        <a:ea typeface="MS Mincho"/>
                        <a:cs typeface="Times New Roman"/>
                      </a:endParaRPr>
                    </a:p>
                  </a:txBody>
                  <a:tcPr marL="53101" marR="53101" marT="0" marB="0" anchor="ctr"/>
                </a:tc>
                <a:extLst>
                  <a:ext uri="{0D108BD9-81ED-4DB2-BD59-A6C34878D82A}">
                    <a16:rowId xmlns:a16="http://schemas.microsoft.com/office/drawing/2014/main" val="1394654143"/>
                  </a:ext>
                </a:extLst>
              </a:tr>
              <a:tr h="435134">
                <a:tc>
                  <a:txBody>
                    <a:bodyPr/>
                    <a:lstStyle/>
                    <a:p>
                      <a:pPr>
                        <a:lnSpc>
                          <a:spcPct val="115000"/>
                        </a:lnSpc>
                        <a:spcAft>
                          <a:spcPts val="0"/>
                        </a:spcAft>
                        <a:buNone/>
                      </a:pPr>
                      <a:r>
                        <a:rPr lang="en-US" sz="1800" b="0" err="1">
                          <a:effectLst/>
                        </a:rPr>
                        <a:t>Prihodki</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900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3.360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2.160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i="1" kern="1200" dirty="0">
                          <a:solidFill>
                            <a:srgbClr val="086D6E"/>
                          </a:solidFill>
                          <a:effectLst/>
                          <a:latin typeface="+mn-lt"/>
                          <a:ea typeface="MS Mincho"/>
                          <a:cs typeface="Times New Roman"/>
                        </a:rPr>
                        <a:t>Prihodki = število rezerviranih nočitev x cena na nočitev</a:t>
                      </a:r>
                      <a:endParaRPr lang="en-IE" sz="1800" i="1" kern="1200">
                        <a:solidFill>
                          <a:srgbClr val="086D6E"/>
                        </a:solidFill>
                        <a:effectLst/>
                        <a:latin typeface="+mn-lt"/>
                        <a:ea typeface="MS Mincho"/>
                        <a:cs typeface="Times New Roman"/>
                      </a:endParaRPr>
                    </a:p>
                  </a:txBody>
                  <a:tcPr marL="53101" marR="53101" marT="0" marB="0" anchor="ctr"/>
                </a:tc>
                <a:extLst>
                  <a:ext uri="{0D108BD9-81ED-4DB2-BD59-A6C34878D82A}">
                    <a16:rowId xmlns:a16="http://schemas.microsoft.com/office/drawing/2014/main" val="2984594961"/>
                  </a:ext>
                </a:extLst>
              </a:tr>
              <a:tr h="435134">
                <a:tc>
                  <a:txBody>
                    <a:bodyPr/>
                    <a:lstStyle/>
                    <a:p>
                      <a:pPr>
                        <a:lnSpc>
                          <a:spcPct val="115000"/>
                        </a:lnSpc>
                        <a:spcAft>
                          <a:spcPts val="0"/>
                        </a:spcAft>
                        <a:buNone/>
                      </a:pPr>
                      <a:r>
                        <a:rPr lang="en-US" sz="1800" b="0" dirty="0">
                          <a:effectLst/>
                        </a:rPr>
                        <a:t>Fiksni stroški</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500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500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500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Zavarovanje, licence, odplačevanje posojil</a:t>
                      </a:r>
                    </a:p>
                    <a:p>
                      <a:pPr marL="0" algn="l" defTabSz="914400" rtl="0" eaLnBrk="1" latinLnBrk="0" hangingPunct="1">
                        <a:lnSpc>
                          <a:spcPct val="115000"/>
                        </a:lnSpc>
                        <a:spcAft>
                          <a:spcPts val="0"/>
                        </a:spcAft>
                        <a:buNone/>
                      </a:pPr>
                      <a:r>
                        <a:rPr lang="en-US" sz="1800" i="1" kern="1200" dirty="0">
                          <a:solidFill>
                            <a:srgbClr val="086D6E"/>
                          </a:solidFill>
                          <a:effectLst/>
                          <a:latin typeface="+mn-lt"/>
                          <a:ea typeface="MS Mincho"/>
                          <a:cs typeface="Times New Roman"/>
                        </a:rPr>
                        <a:t>Skupni fiksni stroški = SUMA (fiksni stroški)</a:t>
                      </a:r>
                      <a:endParaRPr lang="en-IE" sz="1800" i="1" kern="1200">
                        <a:solidFill>
                          <a:srgbClr val="086D6E"/>
                        </a:solidFill>
                        <a:effectLst/>
                        <a:latin typeface="+mn-lt"/>
                        <a:ea typeface="MS Mincho"/>
                        <a:cs typeface="Times New Roman"/>
                      </a:endParaRPr>
                    </a:p>
                  </a:txBody>
                  <a:tcPr marL="53101" marR="53101" marT="0" marB="0" anchor="ctr"/>
                </a:tc>
                <a:extLst>
                  <a:ext uri="{0D108BD9-81ED-4DB2-BD59-A6C34878D82A}">
                    <a16:rowId xmlns:a16="http://schemas.microsoft.com/office/drawing/2014/main" val="2001231283"/>
                  </a:ext>
                </a:extLst>
              </a:tr>
              <a:tr h="584407">
                <a:tc>
                  <a:txBody>
                    <a:bodyPr/>
                    <a:lstStyle/>
                    <a:p>
                      <a:pPr>
                        <a:lnSpc>
                          <a:spcPct val="115000"/>
                        </a:lnSpc>
                        <a:spcAft>
                          <a:spcPts val="0"/>
                        </a:spcAft>
                        <a:buNone/>
                      </a:pPr>
                      <a:r>
                        <a:rPr lang="en-US" sz="1800" b="0" dirty="0">
                          <a:effectLst/>
                        </a:rPr>
                        <a:t>Spremenljivi stroški</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200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480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340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Komunalne storitve, material, čiščenje (glede na zasedenost)</a:t>
                      </a:r>
                    </a:p>
                    <a:p>
                      <a:pPr>
                        <a:lnSpc>
                          <a:spcPct val="115000"/>
                        </a:lnSpc>
                        <a:spcAft>
                          <a:spcPts val="0"/>
                        </a:spcAft>
                        <a:buNone/>
                      </a:pPr>
                      <a:r>
                        <a:rPr lang="en-US" sz="1800" i="1" kern="1200" dirty="0">
                          <a:solidFill>
                            <a:srgbClr val="086D6E"/>
                          </a:solidFill>
                          <a:effectLst/>
                          <a:latin typeface="+mn-lt"/>
                          <a:ea typeface="MS Mincho"/>
                          <a:cs typeface="Times New Roman"/>
                        </a:rPr>
                        <a:t>Skupni VC = rezervirane nočitve x SUM (spremenljivi stroški na noč)</a:t>
                      </a:r>
                      <a:endParaRPr lang="en-IE" sz="1800" i="1" kern="1200">
                        <a:solidFill>
                          <a:srgbClr val="086D6E"/>
                        </a:solidFill>
                        <a:effectLst/>
                        <a:latin typeface="+mn-lt"/>
                        <a:ea typeface="MS Mincho"/>
                        <a:cs typeface="Times New Roman"/>
                      </a:endParaRPr>
                    </a:p>
                  </a:txBody>
                  <a:tcPr marL="53101" marR="53101" marT="0" marB="0" anchor="ctr"/>
                </a:tc>
                <a:extLst>
                  <a:ext uri="{0D108BD9-81ED-4DB2-BD59-A6C34878D82A}">
                    <a16:rowId xmlns:a16="http://schemas.microsoft.com/office/drawing/2014/main" val="1946074417"/>
                  </a:ext>
                </a:extLst>
              </a:tr>
              <a:tr h="584407">
                <a:tc>
                  <a:txBody>
                    <a:bodyPr/>
                    <a:lstStyle/>
                    <a:p>
                      <a:pPr>
                        <a:lnSpc>
                          <a:spcPct val="115000"/>
                        </a:lnSpc>
                        <a:spcAft>
                          <a:spcPts val="0"/>
                        </a:spcAft>
                        <a:buNone/>
                      </a:pPr>
                      <a:r>
                        <a:rPr lang="en-US" sz="1800" b="0" dirty="0">
                          <a:effectLst/>
                        </a:rPr>
                        <a:t>Stroški trženja in rezervacij</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250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175</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Stroški rezervacijske platforme, lokalno oglaševanje</a:t>
                      </a:r>
                      <a:endParaRPr lang="en-IE" sz="1800">
                        <a:solidFill>
                          <a:srgbClr val="494949"/>
                        </a:solidFill>
                        <a:effectLst/>
                        <a:latin typeface="Cambria"/>
                        <a:ea typeface="MS Mincho"/>
                        <a:cs typeface="Times New Roman"/>
                      </a:endParaRPr>
                    </a:p>
                  </a:txBody>
                  <a:tcPr marL="53101" marR="53101" marT="0" marB="0" anchor="ctr"/>
                </a:tc>
                <a:extLst>
                  <a:ext uri="{0D108BD9-81ED-4DB2-BD59-A6C34878D82A}">
                    <a16:rowId xmlns:a16="http://schemas.microsoft.com/office/drawing/2014/main" val="3528328995"/>
                  </a:ext>
                </a:extLst>
              </a:tr>
              <a:tr h="285861">
                <a:tc>
                  <a:txBody>
                    <a:bodyPr/>
                    <a:lstStyle/>
                    <a:p>
                      <a:pPr>
                        <a:lnSpc>
                          <a:spcPct val="115000"/>
                        </a:lnSpc>
                        <a:spcAft>
                          <a:spcPts val="0"/>
                        </a:spcAft>
                        <a:buNone/>
                      </a:pPr>
                      <a:r>
                        <a:rPr lang="en-US" sz="1800" b="0" dirty="0">
                          <a:effectLst/>
                        </a:rPr>
                        <a:t>Vzdrževanje</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80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120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100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Popravila, zamenjave</a:t>
                      </a:r>
                      <a:endParaRPr lang="en-IE" sz="1800">
                        <a:solidFill>
                          <a:srgbClr val="494949"/>
                        </a:solidFill>
                        <a:effectLst/>
                        <a:latin typeface="Cambria"/>
                        <a:ea typeface="MS Mincho"/>
                        <a:cs typeface="Times New Roman"/>
                      </a:endParaRPr>
                    </a:p>
                  </a:txBody>
                  <a:tcPr marL="53101" marR="53101" marT="0" marB="0" anchor="ctr"/>
                </a:tc>
                <a:extLst>
                  <a:ext uri="{0D108BD9-81ED-4DB2-BD59-A6C34878D82A}">
                    <a16:rowId xmlns:a16="http://schemas.microsoft.com/office/drawing/2014/main" val="3728664576"/>
                  </a:ext>
                </a:extLst>
              </a:tr>
              <a:tr h="584407">
                <a:tc>
                  <a:txBody>
                    <a:bodyPr/>
                    <a:lstStyle/>
                    <a:p>
                      <a:pPr>
                        <a:lnSpc>
                          <a:spcPct val="115000"/>
                        </a:lnSpc>
                        <a:spcAft>
                          <a:spcPts val="0"/>
                        </a:spcAft>
                        <a:buNone/>
                      </a:pPr>
                      <a:r>
                        <a:rPr lang="en-US" sz="1800" b="0" dirty="0">
                          <a:effectLst/>
                        </a:rPr>
                        <a:t>Skupni stroški/izdatki</a:t>
                      </a:r>
                      <a:endParaRPr lang="en-IE" sz="1800" b="0">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880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1.350</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1.115</a:t>
                      </a:r>
                      <a:endParaRPr lang="en-IE" sz="1800">
                        <a:solidFill>
                          <a:srgbClr val="494949"/>
                        </a:solidFill>
                        <a:effectLst/>
                        <a:latin typeface="Cambria"/>
                        <a:ea typeface="MS Mincho"/>
                        <a:cs typeface="Times New Roman"/>
                      </a:endParaRPr>
                    </a:p>
                  </a:txBody>
                  <a:tcPr marL="53101" marR="53101" marT="0" marB="0" anchor="ctr"/>
                </a:tc>
                <a:tc>
                  <a:txBody>
                    <a:bodyPr/>
                    <a:lstStyle/>
                    <a:p>
                      <a:pPr>
                        <a:lnSpc>
                          <a:spcPct val="115000"/>
                        </a:lnSpc>
                        <a:spcAft>
                          <a:spcPts val="0"/>
                        </a:spcAft>
                        <a:buNone/>
                      </a:pPr>
                      <a:r>
                        <a:rPr lang="en-US" sz="1800" dirty="0">
                          <a:solidFill>
                            <a:srgbClr val="494949"/>
                          </a:solidFill>
                          <a:effectLst/>
                        </a:rPr>
                        <a:t>Vsota fiksnih, spremenljivih, trženjskih in vzdrževalnih stroškov</a:t>
                      </a:r>
                    </a:p>
                    <a:p>
                      <a:pPr>
                        <a:lnSpc>
                          <a:spcPct val="115000"/>
                        </a:lnSpc>
                        <a:spcAft>
                          <a:spcPts val="0"/>
                        </a:spcAft>
                        <a:buNone/>
                      </a:pPr>
                      <a:r>
                        <a:rPr lang="en-US" sz="1800" i="1" kern="1200" dirty="0">
                          <a:solidFill>
                            <a:srgbClr val="086D6E"/>
                          </a:solidFill>
                          <a:effectLst/>
                          <a:latin typeface="+mn-lt"/>
                          <a:ea typeface="MS Mincho"/>
                          <a:cs typeface="Times New Roman"/>
                        </a:rPr>
                        <a:t>Skupni stroški = skupni fiksni + spremenljivi stroški</a:t>
                      </a:r>
                      <a:endParaRPr lang="en-IE" sz="1800" i="1" kern="1200">
                        <a:solidFill>
                          <a:srgbClr val="086D6E"/>
                        </a:solidFill>
                        <a:effectLst/>
                        <a:latin typeface="+mn-lt"/>
                        <a:ea typeface="MS Mincho"/>
                        <a:cs typeface="Times New Roman"/>
                      </a:endParaRPr>
                    </a:p>
                  </a:txBody>
                  <a:tcPr marL="53101" marR="53101" marT="0" marB="0" anchor="ctr"/>
                </a:tc>
                <a:extLst>
                  <a:ext uri="{0D108BD9-81ED-4DB2-BD59-A6C34878D82A}">
                    <a16:rowId xmlns:a16="http://schemas.microsoft.com/office/drawing/2014/main" val="361545839"/>
                  </a:ext>
                </a:extLst>
              </a:tr>
              <a:tr h="285861">
                <a:tc>
                  <a:txBody>
                    <a:bodyPr/>
                    <a:lstStyle/>
                    <a:p>
                      <a:pPr>
                        <a:lnSpc>
                          <a:spcPct val="115000"/>
                        </a:lnSpc>
                        <a:spcAft>
                          <a:spcPts val="0"/>
                        </a:spcAft>
                        <a:buNone/>
                      </a:pPr>
                      <a:r>
                        <a:rPr lang="en-US" sz="1800" b="1" dirty="0">
                          <a:solidFill>
                            <a:srgbClr val="E96751"/>
                          </a:solidFill>
                          <a:effectLst/>
                        </a:rPr>
                        <a:t>Dobiček (izguba)</a:t>
                      </a:r>
                      <a:endParaRPr lang="en-IE" sz="1800" b="1">
                        <a:solidFill>
                          <a:srgbClr val="E96751"/>
                        </a:solidFill>
                        <a:effectLst/>
                        <a:latin typeface="Cambria"/>
                        <a:ea typeface="MS Mincho"/>
                        <a:cs typeface="Times New Roman"/>
                      </a:endParaRPr>
                    </a:p>
                  </a:txBody>
                  <a:tcPr marL="53101" marR="53101" marT="0" marB="0" anchor="ctr">
                    <a:noFill/>
                  </a:tcPr>
                </a:tc>
                <a:tc>
                  <a:txBody>
                    <a:bodyPr/>
                    <a:lstStyle/>
                    <a:p>
                      <a:pPr>
                        <a:lnSpc>
                          <a:spcPct val="115000"/>
                        </a:lnSpc>
                        <a:spcAft>
                          <a:spcPts val="0"/>
                        </a:spcAft>
                        <a:buNone/>
                      </a:pPr>
                      <a:r>
                        <a:rPr lang="en-US" sz="1800" b="1" dirty="0">
                          <a:solidFill>
                            <a:srgbClr val="E96751"/>
                          </a:solidFill>
                          <a:effectLst/>
                        </a:rPr>
                        <a:t>20</a:t>
                      </a:r>
                      <a:endParaRPr lang="en-IE" sz="1800" b="1">
                        <a:solidFill>
                          <a:srgbClr val="E96751"/>
                        </a:solidFill>
                        <a:effectLst/>
                        <a:latin typeface="Cambria"/>
                        <a:ea typeface="MS Mincho"/>
                        <a:cs typeface="Times New Roman"/>
                      </a:endParaRPr>
                    </a:p>
                  </a:txBody>
                  <a:tcPr marL="53101" marR="53101" marT="0" marB="0" anchor="ctr">
                    <a:noFill/>
                  </a:tcPr>
                </a:tc>
                <a:tc>
                  <a:txBody>
                    <a:bodyPr/>
                    <a:lstStyle/>
                    <a:p>
                      <a:pPr>
                        <a:lnSpc>
                          <a:spcPct val="115000"/>
                        </a:lnSpc>
                        <a:spcAft>
                          <a:spcPts val="0"/>
                        </a:spcAft>
                        <a:buNone/>
                      </a:pPr>
                      <a:r>
                        <a:rPr lang="en-US" sz="1800" b="1" dirty="0">
                          <a:solidFill>
                            <a:srgbClr val="E96751"/>
                          </a:solidFill>
                          <a:effectLst/>
                        </a:rPr>
                        <a:t>2.010</a:t>
                      </a:r>
                      <a:endParaRPr lang="en-IE" sz="1800" b="1">
                        <a:solidFill>
                          <a:srgbClr val="E96751"/>
                        </a:solidFill>
                        <a:effectLst/>
                        <a:latin typeface="Cambria"/>
                        <a:ea typeface="MS Mincho"/>
                        <a:cs typeface="Times New Roman"/>
                      </a:endParaRPr>
                    </a:p>
                  </a:txBody>
                  <a:tcPr marL="53101" marR="53101" marT="0" marB="0" anchor="ctr">
                    <a:noFill/>
                  </a:tcPr>
                </a:tc>
                <a:tc>
                  <a:txBody>
                    <a:bodyPr/>
                    <a:lstStyle/>
                    <a:p>
                      <a:pPr>
                        <a:lnSpc>
                          <a:spcPct val="115000"/>
                        </a:lnSpc>
                        <a:spcAft>
                          <a:spcPts val="0"/>
                        </a:spcAft>
                        <a:buNone/>
                      </a:pPr>
                      <a:r>
                        <a:rPr lang="en-US" sz="1800" b="1" dirty="0">
                          <a:solidFill>
                            <a:srgbClr val="E96751"/>
                          </a:solidFill>
                          <a:effectLst/>
                        </a:rPr>
                        <a:t>1.045</a:t>
                      </a:r>
                      <a:endParaRPr lang="en-IE" sz="1800" b="1">
                        <a:solidFill>
                          <a:srgbClr val="E96751"/>
                        </a:solidFill>
                        <a:effectLst/>
                        <a:latin typeface="Cambria"/>
                        <a:ea typeface="MS Mincho"/>
                        <a:cs typeface="Times New Roman"/>
                      </a:endParaRPr>
                    </a:p>
                  </a:txBody>
                  <a:tcPr marL="53101" marR="53101" marT="0" marB="0" anchor="ctr">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i="1" kern="1200" dirty="0">
                          <a:solidFill>
                            <a:srgbClr val="E96751"/>
                          </a:solidFill>
                          <a:effectLst/>
                          <a:latin typeface="+mn-lt"/>
                          <a:ea typeface="MS Mincho"/>
                          <a:cs typeface="Times New Roman"/>
                        </a:rPr>
                        <a:t>Dobiček = prihodki – skupni odhodki/stroški</a:t>
                      </a:r>
                      <a:endParaRPr lang="en-IE" sz="1800" i="1" kern="1200">
                        <a:solidFill>
                          <a:srgbClr val="E96751"/>
                        </a:solidFill>
                        <a:effectLst/>
                        <a:latin typeface="+mn-lt"/>
                        <a:ea typeface="MS Mincho"/>
                        <a:cs typeface="Times New Roman"/>
                      </a:endParaRPr>
                    </a:p>
                  </a:txBody>
                  <a:tcPr marL="53101" marR="53101" marT="0" marB="0" anchor="ctr">
                    <a:noFill/>
                  </a:tcPr>
                </a:tc>
                <a:extLst>
                  <a:ext uri="{0D108BD9-81ED-4DB2-BD59-A6C34878D82A}">
                    <a16:rowId xmlns:a16="http://schemas.microsoft.com/office/drawing/2014/main" val="2741952722"/>
                  </a:ext>
                </a:extLst>
              </a:tr>
            </a:tbl>
          </a:graphicData>
        </a:graphic>
      </p:graphicFrame>
    </p:spTree>
    <p:extLst>
      <p:ext uri="{BB962C8B-B14F-4D97-AF65-F5344CB8AC3E}">
        <p14:creationId xmlns:p14="http://schemas.microsoft.com/office/powerpoint/2010/main" val="20443441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68443-5C6C-EAD7-4230-E373AF80514C}"/>
              </a:ext>
            </a:extLst>
          </p:cNvPr>
          <p:cNvSpPr>
            <a:spLocks noGrp="1"/>
          </p:cNvSpPr>
          <p:nvPr>
            <p:ph type="body" sz="quarter" idx="16"/>
          </p:nvPr>
        </p:nvSpPr>
        <p:spPr>
          <a:xfrm>
            <a:off x="1297172" y="462722"/>
            <a:ext cx="10595237" cy="803654"/>
          </a:xfrm>
        </p:spPr>
        <p:txBody>
          <a:bodyPr/>
          <a:lstStyle/>
          <a:p>
            <a:r>
              <a:rPr lang="en-IE" dirty="0"/>
              <a:t>Nasvet – uporabite predlogo v Excelu ali Wordu</a:t>
            </a:r>
          </a:p>
        </p:txBody>
      </p:sp>
      <p:sp>
        <p:nvSpPr>
          <p:cNvPr id="5" name="Text Placeholder 4">
            <a:extLst>
              <a:ext uri="{FF2B5EF4-FFF2-40B4-BE49-F238E27FC236}">
                <a16:creationId xmlns:a16="http://schemas.microsoft.com/office/drawing/2014/main" id="{1252B24B-93F9-90AE-6095-4522B79557A8}"/>
              </a:ext>
            </a:extLst>
          </p:cNvPr>
          <p:cNvSpPr>
            <a:spLocks noGrp="1"/>
          </p:cNvSpPr>
          <p:nvPr>
            <p:ph type="body" sz="quarter" idx="18"/>
          </p:nvPr>
        </p:nvSpPr>
        <p:spPr>
          <a:xfrm>
            <a:off x="1030549" y="1627853"/>
            <a:ext cx="10479088" cy="3440112"/>
          </a:xfrm>
        </p:spPr>
        <p:txBody>
          <a:bodyPr>
            <a:noAutofit/>
          </a:bodyPr>
          <a:lstStyle/>
          <a:p>
            <a:pPr marL="342900" lvl="0" indent="-342900" eaLnBrk="0" fontAlgn="base" hangingPunct="0">
              <a:spcBef>
                <a:spcPct val="0"/>
              </a:spcBef>
              <a:spcAft>
                <a:spcPts val="1200"/>
              </a:spcAft>
              <a:buFont typeface="Arial" panose="020B0604020202020204" pitchFamily="34" charset="0"/>
              <a:buChar char="•"/>
            </a:pPr>
            <a:r>
              <a:rPr lang="en-US" altLang="en-US" sz="2400" dirty="0"/>
              <a:t>Predlogo lahko </a:t>
            </a:r>
            <a:r>
              <a:rPr lang="en-US" altLang="en-US" sz="2400" b="1" dirty="0"/>
              <a:t>kopirate v Excel ali Word</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dirty="0"/>
              <a:t>Številke morajo biti </a:t>
            </a:r>
            <a:r>
              <a:rPr lang="en-US" altLang="en-US" sz="2400" b="1" dirty="0"/>
              <a:t>povezane z vašimi podrobnimi izračuni prihodkov in stroškov.</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b="1" dirty="0"/>
              <a:t>Na primer, </a:t>
            </a:r>
            <a:r>
              <a:rPr lang="en-US" altLang="en-US" sz="2400" dirty="0"/>
              <a:t>v preglednici seštejte prihodke iz napovedi zasedenosti in stroške iz proračuna, nato pa uporabite formulo za izračun dobička = prihodki – odhodki. </a:t>
            </a:r>
          </a:p>
          <a:p>
            <a:pPr marL="342900" lvl="0" indent="-342900" eaLnBrk="0" fontAlgn="base" hangingPunct="0">
              <a:spcBef>
                <a:spcPct val="0"/>
              </a:spcBef>
              <a:spcAft>
                <a:spcPts val="1200"/>
              </a:spcAft>
              <a:buFont typeface="Arial" panose="020B0604020202020204" pitchFamily="34" charset="0"/>
              <a:buChar char="•"/>
            </a:pPr>
            <a:r>
              <a:rPr lang="en-US" altLang="en-US" sz="2400" dirty="0"/>
              <a:t>Z posodobitvijo osnovnih predpostavk (zasedenost, cene, stroški) se bo ustrezno spremenil izkaz poslovnega izida. </a:t>
            </a:r>
          </a:p>
          <a:p>
            <a:pPr marL="342900" lvl="0" indent="-342900" eaLnBrk="0" fontAlgn="base" hangingPunct="0">
              <a:spcBef>
                <a:spcPct val="0"/>
              </a:spcBef>
              <a:spcAft>
                <a:spcPts val="1200"/>
              </a:spcAft>
              <a:buFont typeface="Arial" panose="020B0604020202020204" pitchFamily="34" charset="0"/>
              <a:buChar char="•"/>
            </a:pPr>
            <a:r>
              <a:rPr lang="en-US" altLang="en-US" sz="2400" dirty="0"/>
              <a:t>To je učinkovit način za izvedbo </a:t>
            </a:r>
            <a:r>
              <a:rPr lang="en-US" altLang="en-US" sz="2400" b="1" dirty="0"/>
              <a:t>analize »kaj če« </a:t>
            </a:r>
            <a:r>
              <a:rPr lang="en-US" altLang="en-US" sz="2400" dirty="0"/>
              <a:t>– takoj lahko vidite, kako sprememba (na primer 10-odstotno povečanje stroškov komunalnih storitev ali 5-odstotno zmanjšanje zasedenosti) vpliva na vaš končni izid. </a:t>
            </a:r>
          </a:p>
          <a:p>
            <a:pPr>
              <a:spcAft>
                <a:spcPts val="1200"/>
              </a:spcAft>
            </a:pPr>
            <a:endParaRPr lang="en-IE" sz="2400" dirty="0"/>
          </a:p>
        </p:txBody>
      </p:sp>
      <p:pic>
        <p:nvPicPr>
          <p:cNvPr id="7" name="Graphic 6" descr="Lightbulb and pencil with solid fill">
            <a:extLst>
              <a:ext uri="{FF2B5EF4-FFF2-40B4-BE49-F238E27FC236}">
                <a16:creationId xmlns:a16="http://schemas.microsoft.com/office/drawing/2014/main" id="{FFA6B301-60C2-63AF-4889-B294607E6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591" y="271130"/>
            <a:ext cx="914400" cy="914400"/>
          </a:xfrm>
          <a:prstGeom prst="rect">
            <a:avLst/>
          </a:prstGeom>
        </p:spPr>
      </p:pic>
    </p:spTree>
    <p:extLst>
      <p:ext uri="{BB962C8B-B14F-4D97-AF65-F5344CB8AC3E}">
        <p14:creationId xmlns:p14="http://schemas.microsoft.com/office/powerpoint/2010/main" val="17791750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DB5A-E3C1-A1C7-C68E-927D31728DA3}"/>
            </a:ext>
          </a:extLst>
        </p:cNvPr>
        <p:cNvGrpSpPr/>
        <p:nvPr/>
      </p:nvGrpSpPr>
      <p:grpSpPr>
        <a:xfrm>
          <a:off x="0" y="0"/>
          <a:ext cx="0" cy="0"/>
          <a:chOff x="0" y="0"/>
          <a:chExt cx="0" cy="0"/>
        </a:xfrm>
      </p:grpSpPr>
      <p:pic>
        <p:nvPicPr>
          <p:cNvPr id="3" name="Picture Placeholder 2" descr="A wooden hand holding money&#10;&#10;AI-generated content may be incorrect.">
            <a:extLst>
              <a:ext uri="{FF2B5EF4-FFF2-40B4-BE49-F238E27FC236}">
                <a16:creationId xmlns:a16="http://schemas.microsoft.com/office/drawing/2014/main" id="{785AC2A7-3B34-18EA-42D6-72444C9FC506}"/>
              </a:ext>
            </a:extLst>
          </p:cNvPr>
          <p:cNvPicPr>
            <a:picLocks noGrp="1" noChangeAspect="1"/>
          </p:cNvPicPr>
          <p:nvPr>
            <p:ph type="pic" sz="quarter" idx="10"/>
          </p:nvPr>
        </p:nvPicPr>
        <p:blipFill>
          <a:blip r:embed="rId2"/>
          <a:srcRect t="24344" b="37746"/>
          <a:stretch>
            <a:fillRect/>
          </a:stretch>
        </p:blipFill>
        <p:spPr>
          <a:xfrm>
            <a:off x="391600" y="0"/>
            <a:ext cx="3423163" cy="1945748"/>
          </a:xfrm>
        </p:spPr>
      </p:pic>
      <p:sp>
        <p:nvSpPr>
          <p:cNvPr id="8" name="Text Placeholder 7">
            <a:extLst>
              <a:ext uri="{FF2B5EF4-FFF2-40B4-BE49-F238E27FC236}">
                <a16:creationId xmlns:a16="http://schemas.microsoft.com/office/drawing/2014/main" id="{6028C32F-D391-621C-A765-47213F81C635}"/>
              </a:ext>
            </a:extLst>
          </p:cNvPr>
          <p:cNvSpPr>
            <a:spLocks noGrp="1"/>
          </p:cNvSpPr>
          <p:nvPr>
            <p:ph type="body" sz="quarter" idx="16"/>
          </p:nvPr>
        </p:nvSpPr>
        <p:spPr>
          <a:xfrm>
            <a:off x="4334069" y="320172"/>
            <a:ext cx="7629747" cy="803654"/>
          </a:xfrm>
        </p:spPr>
        <p:txBody>
          <a:bodyPr/>
          <a:lstStyle/>
          <a:p>
            <a:r>
              <a:rPr lang="en-IE" dirty="0"/>
              <a:t>Priprava izkaza denarnega toka</a:t>
            </a:r>
          </a:p>
        </p:txBody>
      </p:sp>
      <p:sp>
        <p:nvSpPr>
          <p:cNvPr id="11" name="Text Placeholder 10">
            <a:extLst>
              <a:ext uri="{FF2B5EF4-FFF2-40B4-BE49-F238E27FC236}">
                <a16:creationId xmlns:a16="http://schemas.microsoft.com/office/drawing/2014/main" id="{8D5AA923-8B7B-681B-1EBE-75C8AE49A9F1}"/>
              </a:ext>
            </a:extLst>
          </p:cNvPr>
          <p:cNvSpPr>
            <a:spLocks noGrp="1"/>
          </p:cNvSpPr>
          <p:nvPr>
            <p:ph type="body" sz="quarter" idx="21"/>
          </p:nvPr>
        </p:nvSpPr>
        <p:spPr>
          <a:xfrm>
            <a:off x="4334069" y="1125805"/>
            <a:ext cx="7315422" cy="4530541"/>
          </a:xfrm>
        </p:spPr>
        <p:txBody>
          <a:bodyPr lIns="91440" tIns="45720" rIns="91440" bIns="45720" anchor="t"/>
          <a:lstStyle/>
          <a:p>
            <a:pPr>
              <a:spcAft>
                <a:spcPts val="600"/>
              </a:spcAft>
            </a:pPr>
            <a:r>
              <a:rPr lang="en-US" sz="2000" dirty="0"/>
              <a:t>Izkaz denarnega toka je orodje, ki vam pomaga razumeti </a:t>
            </a:r>
            <a:r>
              <a:rPr lang="en-US" sz="2000" i="1" dirty="0"/>
              <a:t>gibanje denarja </a:t>
            </a:r>
            <a:r>
              <a:rPr lang="en-US" sz="2000" dirty="0"/>
              <a:t>v vašem podjetju in iz njega.</a:t>
            </a:r>
            <a:br>
              <a:rPr lang="en-US" sz="2000" dirty="0"/>
            </a:br>
            <a:r>
              <a:rPr lang="en-US" sz="2000" b="1" dirty="0">
                <a:solidFill>
                  <a:srgbClr val="E96751"/>
                </a:solidFill>
              </a:rPr>
              <a:t>Uporablja se </a:t>
            </a:r>
            <a:r>
              <a:rPr lang="en-US" sz="2000" dirty="0"/>
              <a:t>skozi celo leto (preverja se mesečno ali četrtletno), da se prepreči pomanjkanje denarnih sredstev in podpre tekoče poslovanje, obvladovanje tveganj in vloge za financiranje.</a:t>
            </a:r>
            <a:endParaRPr lang="en-US" sz="2000" dirty="0">
              <a:ea typeface="Calibri"/>
              <a:cs typeface="Calibri"/>
            </a:endParaRPr>
          </a:p>
          <a:p>
            <a:pPr>
              <a:spcAft>
                <a:spcPts val="600"/>
              </a:spcAft>
            </a:pPr>
            <a:r>
              <a:rPr lang="en-US" sz="2000" b="1" dirty="0">
                <a:solidFill>
                  <a:srgbClr val="E96751"/>
                </a:solidFill>
              </a:rPr>
              <a:t>Spremlja, </a:t>
            </a:r>
            <a:r>
              <a:rPr lang="en-US" sz="2000" dirty="0"/>
              <a:t>ali imate </a:t>
            </a:r>
            <a:r>
              <a:rPr lang="en-US" sz="2000" b="1" dirty="0"/>
              <a:t>dovolj denarja za plačilo računov </a:t>
            </a:r>
            <a:r>
              <a:rPr lang="en-US" sz="2000" dirty="0"/>
              <a:t>(tudi če ste dobičkonosni). Ali v določenih obdobjih (npr. v zimski nizki sezoni) porabljate preveč in koliko denarja morate imeti v rezervi.</a:t>
            </a:r>
            <a:endParaRPr lang="en-US" sz="2000" dirty="0">
              <a:ea typeface="Calibri"/>
              <a:cs typeface="Calibri"/>
            </a:endParaRPr>
          </a:p>
          <a:p>
            <a:pPr>
              <a:spcAft>
                <a:spcPts val="600"/>
              </a:spcAft>
            </a:pPr>
            <a:r>
              <a:rPr lang="en-US" sz="2000" b="1" dirty="0">
                <a:solidFill>
                  <a:srgbClr val="E96751"/>
                </a:solidFill>
              </a:rPr>
              <a:t>Navodila</a:t>
            </a:r>
            <a:endParaRPr lang="en-US" sz="2000" b="1" dirty="0">
              <a:solidFill>
                <a:srgbClr val="E96751"/>
              </a:solidFill>
              <a:ea typeface="Calibri"/>
              <a:cs typeface="Calibri"/>
            </a:endParaRPr>
          </a:p>
          <a:p>
            <a:pPr marL="342900" indent="-342900">
              <a:buFont typeface="Wingdings" panose="05000000000000000000" pitchFamily="2" charset="2"/>
              <a:buChar char="ü"/>
            </a:pPr>
            <a:r>
              <a:rPr lang="en-US" sz="2000" dirty="0"/>
              <a:t>Zabeležite vse </a:t>
            </a:r>
            <a:r>
              <a:rPr lang="en-US" sz="2000" b="1" dirty="0"/>
              <a:t>prilive denarnih sredstev </a:t>
            </a:r>
            <a:r>
              <a:rPr lang="en-US" sz="2000" dirty="0"/>
              <a:t>(npr. plačila gostov, posojila, subvencije).</a:t>
            </a:r>
            <a:endParaRPr lang="en-US" sz="2000" dirty="0">
              <a:ea typeface="Calibri"/>
              <a:cs typeface="Calibri"/>
            </a:endParaRPr>
          </a:p>
          <a:p>
            <a:pPr marL="342900" indent="-342900">
              <a:buFont typeface="Wingdings" panose="05000000000000000000" pitchFamily="2" charset="2"/>
              <a:buChar char="ü"/>
            </a:pPr>
            <a:r>
              <a:rPr lang="en-US" sz="2000" dirty="0"/>
              <a:t>Zabeležite vse </a:t>
            </a:r>
            <a:r>
              <a:rPr lang="en-US" sz="2000" b="1" dirty="0"/>
              <a:t>denarne odlive </a:t>
            </a:r>
            <a:r>
              <a:rPr lang="en-US" sz="2000" dirty="0"/>
              <a:t>(npr. plačila dobaviteljem, plače, odplačila posojil).</a:t>
            </a:r>
            <a:endParaRPr lang="en-US" sz="2000" dirty="0">
              <a:ea typeface="Calibri"/>
              <a:cs typeface="Calibri"/>
            </a:endParaRPr>
          </a:p>
          <a:p>
            <a:pPr marL="342900" indent="-342900">
              <a:buFont typeface="Wingdings" panose="05000000000000000000" pitchFamily="2" charset="2"/>
              <a:buChar char="ü"/>
            </a:pPr>
            <a:r>
              <a:rPr lang="en-US" sz="2000" dirty="0"/>
              <a:t>Razdelite jih v tri kategorije: </a:t>
            </a:r>
            <a:r>
              <a:rPr lang="en-US" sz="2000" b="1" dirty="0"/>
              <a:t>poslovne</a:t>
            </a:r>
            <a:r>
              <a:rPr lang="en-US" sz="2000" dirty="0"/>
              <a:t>, </a:t>
            </a:r>
            <a:r>
              <a:rPr lang="en-US" sz="2000" b="1" dirty="0"/>
              <a:t>investicijske </a:t>
            </a:r>
            <a:r>
              <a:rPr lang="en-US" sz="2000" dirty="0"/>
              <a:t>in </a:t>
            </a:r>
            <a:r>
              <a:rPr lang="en-US" sz="2000" b="1" dirty="0"/>
              <a:t>finančne dejavnosti</a:t>
            </a:r>
            <a:r>
              <a:rPr lang="en-US" sz="2000" dirty="0"/>
              <a:t>.</a:t>
            </a:r>
            <a:endParaRPr lang="en-US" sz="2000" dirty="0">
              <a:ea typeface="Calibri"/>
              <a:cs typeface="Calibri"/>
            </a:endParaRPr>
          </a:p>
          <a:p>
            <a:pPr marL="342900" indent="-342900">
              <a:buFont typeface="Wingdings" panose="05000000000000000000" pitchFamily="2" charset="2"/>
              <a:buChar char="ü"/>
            </a:pPr>
            <a:r>
              <a:rPr lang="en-US" sz="2000" dirty="0"/>
              <a:t>Poskrbite, da bo vaš </a:t>
            </a:r>
            <a:r>
              <a:rPr lang="en-US" sz="2000" b="1" dirty="0"/>
              <a:t>končni saldo ostal pozitiven.</a:t>
            </a:r>
            <a:endParaRPr lang="en-US" sz="2000" dirty="0">
              <a:ea typeface="Calibri"/>
              <a:cs typeface="Calibri"/>
            </a:endParaRPr>
          </a:p>
          <a:p>
            <a:pPr>
              <a:spcAft>
                <a:spcPts val="600"/>
              </a:spcAft>
            </a:pPr>
            <a:endParaRPr lang="en-IE" sz="2000" dirty="0">
              <a:ea typeface="Calibri"/>
              <a:cs typeface="Calibri"/>
            </a:endParaRPr>
          </a:p>
        </p:txBody>
      </p:sp>
      <p:sp>
        <p:nvSpPr>
          <p:cNvPr id="9" name="Text Placeholder 8">
            <a:extLst>
              <a:ext uri="{FF2B5EF4-FFF2-40B4-BE49-F238E27FC236}">
                <a16:creationId xmlns:a16="http://schemas.microsoft.com/office/drawing/2014/main" id="{D66FED90-62DB-79F2-EA21-F6A0C5534297}"/>
              </a:ext>
            </a:extLst>
          </p:cNvPr>
          <p:cNvSpPr>
            <a:spLocks noGrp="1"/>
          </p:cNvSpPr>
          <p:nvPr>
            <p:ph type="body" sz="quarter" idx="18"/>
          </p:nvPr>
        </p:nvSpPr>
        <p:spPr>
          <a:xfrm>
            <a:off x="464254" y="3393152"/>
            <a:ext cx="3277854" cy="1049221"/>
          </a:xfrm>
        </p:spPr>
        <p:txBody>
          <a:bodyPr/>
          <a:lstStyle/>
          <a:p>
            <a:r>
              <a:rPr lang="en-IE" sz="2400" b="0" dirty="0"/>
              <a:t>Usmerjanje denarnih tokov v vašem podjetju </a:t>
            </a:r>
          </a:p>
        </p:txBody>
      </p:sp>
      <p:sp>
        <p:nvSpPr>
          <p:cNvPr id="10" name="Text Placeholder 9">
            <a:extLst>
              <a:ext uri="{FF2B5EF4-FFF2-40B4-BE49-F238E27FC236}">
                <a16:creationId xmlns:a16="http://schemas.microsoft.com/office/drawing/2014/main" id="{44E40DF1-C476-7761-271E-214300AC5053}"/>
              </a:ext>
            </a:extLst>
          </p:cNvPr>
          <p:cNvSpPr>
            <a:spLocks noGrp="1"/>
          </p:cNvSpPr>
          <p:nvPr>
            <p:ph type="body" sz="quarter" idx="19"/>
          </p:nvPr>
        </p:nvSpPr>
        <p:spPr>
          <a:xfrm>
            <a:off x="467128" y="2090541"/>
            <a:ext cx="3046451" cy="385564"/>
          </a:xfrm>
        </p:spPr>
        <p:txBody>
          <a:bodyPr/>
          <a:lstStyle/>
          <a:p>
            <a:r>
              <a:rPr lang="en-IE" dirty="0"/>
              <a:t>Izkaz denarnega toka</a:t>
            </a:r>
          </a:p>
        </p:txBody>
      </p:sp>
    </p:spTree>
    <p:extLst>
      <p:ext uri="{BB962C8B-B14F-4D97-AF65-F5344CB8AC3E}">
        <p14:creationId xmlns:p14="http://schemas.microsoft.com/office/powerpoint/2010/main" val="28299558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1802-AEFE-B8E0-6D24-8182AF6226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4E5A09-0E70-1BBB-3C01-F814EDEE0558}"/>
              </a:ext>
            </a:extLst>
          </p:cNvPr>
          <p:cNvSpPr>
            <a:spLocks noGrp="1"/>
          </p:cNvSpPr>
          <p:nvPr>
            <p:ph type="body" sz="quarter" idx="18"/>
          </p:nvPr>
        </p:nvSpPr>
        <p:spPr>
          <a:xfrm>
            <a:off x="1600925" y="1065380"/>
            <a:ext cx="10219600" cy="1383296"/>
          </a:xfrm>
        </p:spPr>
        <p:txBody>
          <a:bodyPr lIns="91440" tIns="45720" rIns="91440" bIns="45720" anchor="t"/>
          <a:lstStyle/>
          <a:p>
            <a:pPr marL="0" indent="0">
              <a:lnSpc>
                <a:spcPct val="100000"/>
              </a:lnSpc>
            </a:pPr>
            <a:r>
              <a:rPr lang="en-IE" sz="2000" b="1" dirty="0">
                <a:solidFill>
                  <a:srgbClr val="595959"/>
                </a:solidFill>
              </a:rPr>
              <a:t>Doseči dobiček je odlično, vendar je</a:t>
            </a:r>
            <a:r>
              <a:rPr lang="en-IE" sz="2000" b="1" dirty="0">
                <a:solidFill>
                  <a:srgbClr val="E96751"/>
                </a:solidFill>
              </a:rPr>
              <a:t> denarni tok </a:t>
            </a:r>
            <a:r>
              <a:rPr lang="en-IE" sz="2000" b="1" dirty="0">
                <a:solidFill>
                  <a:srgbClr val="595959"/>
                </a:solidFill>
              </a:rPr>
              <a:t>tisto, kar omogoča vsakodnevno delovanje. </a:t>
            </a:r>
            <a:r>
              <a:rPr lang="en-IE" sz="2000" dirty="0">
                <a:solidFill>
                  <a:srgbClr val="595959"/>
                </a:solidFill>
              </a:rPr>
              <a:t>Izkaz denarnega toka spremlja ves denar, ki pride v vaše podjetje, in ves denar, ki iz njega odide v določenem obdobju, ter vam prikazuje, kako se vaše denarno stanje spreminja v času. </a:t>
            </a:r>
            <a:endParaRPr lang="en-IE" sz="2000" dirty="0">
              <a:solidFill>
                <a:srgbClr val="595959"/>
              </a:solidFill>
              <a:ea typeface="Calibri"/>
              <a:cs typeface="Calibri"/>
            </a:endParaRPr>
          </a:p>
          <a:p>
            <a:pPr marL="0" indent="0">
              <a:lnSpc>
                <a:spcPct val="100000"/>
              </a:lnSpc>
            </a:pPr>
            <a:r>
              <a:rPr lang="en-IE" sz="2000" b="1" dirty="0">
                <a:solidFill>
                  <a:srgbClr val="595959"/>
                </a:solidFill>
              </a:rPr>
              <a:t>Možno je, da ste na papirju dobičkonosni, vendar vam zmanjka denarja, </a:t>
            </a:r>
            <a:r>
              <a:rPr lang="en-IE" sz="2000" dirty="0">
                <a:solidFill>
                  <a:srgbClr val="595959"/>
                </a:solidFill>
              </a:rPr>
              <a:t>na primer, če je vaš denar vezan v nekaj, kot je nadgradnja nepremičnine ali neplačane rezervacije. Ta izkaz je razdeljen na dele za poslovne dejavnosti (vsakodnevni denarni </a:t>
            </a:r>
            <a:r>
              <a:rPr lang="en-US" sz="2000" dirty="0">
                <a:solidFill>
                  <a:srgbClr val="595959"/>
                </a:solidFill>
              </a:rPr>
              <a:t>prilivi in odlivi), investicijske dejavnosti (denar, porabljen za opremo ali izboljšave</a:t>
            </a:r>
            <a:r>
              <a:rPr lang="en-IE" sz="2000" dirty="0">
                <a:solidFill>
                  <a:srgbClr val="595959"/>
                </a:solidFill>
              </a:rPr>
              <a:t>) in finančne dejavnosti (posojila, prispevki lastnikov itd.). </a:t>
            </a:r>
            <a:endParaRPr lang="en-GB" sz="2000">
              <a:solidFill>
                <a:srgbClr val="595959"/>
              </a:solidFill>
              <a:ea typeface="Calibri"/>
              <a:cs typeface="Calibri"/>
            </a:endParaRPr>
          </a:p>
        </p:txBody>
      </p:sp>
      <p:sp>
        <p:nvSpPr>
          <p:cNvPr id="4" name="Text Placeholder 3">
            <a:extLst>
              <a:ext uri="{FF2B5EF4-FFF2-40B4-BE49-F238E27FC236}">
                <a16:creationId xmlns:a16="http://schemas.microsoft.com/office/drawing/2014/main" id="{83A734B2-93CC-4A6C-9822-AF8ED7BCF6D4}"/>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Izkaz denarnega toka</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1C3E2383-3B60-A257-2E45-1255E7E0DE94}"/>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28BAD14-0ADD-9482-7904-849C01CCFC16}"/>
              </a:ext>
            </a:extLst>
          </p:cNvPr>
          <p:cNvGrpSpPr/>
          <p:nvPr/>
        </p:nvGrpSpPr>
        <p:grpSpPr>
          <a:xfrm>
            <a:off x="646163" y="3810013"/>
            <a:ext cx="10681957" cy="2842833"/>
            <a:chOff x="1962123" y="947870"/>
            <a:chExt cx="2703640" cy="4012523"/>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2ADA5FF0-6338-74C3-441E-875D7D78B91F}"/>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a:t>Primer: </a:t>
              </a:r>
              <a:r>
                <a:rPr lang="en-GB" sz="2400" dirty="0"/>
                <a:t>Uporaba</a:t>
              </a:r>
              <a:r>
                <a:rPr lang="en-GB" sz="2400" kern="1200" dirty="0"/>
                <a:t> izkaza denarnega toka</a:t>
              </a:r>
            </a:p>
          </p:txBody>
        </p:sp>
        <p:sp>
          <p:nvSpPr>
            <p:cNvPr id="14" name="Freeform: Shape 13">
              <a:extLst>
                <a:ext uri="{FF2B5EF4-FFF2-40B4-BE49-F238E27FC236}">
                  <a16:creationId xmlns:a16="http://schemas.microsoft.com/office/drawing/2014/main" id="{FC28ABC6-E43C-016E-A202-6F0CA1FE7AA6}"/>
                </a:ext>
              </a:extLst>
            </p:cNvPr>
            <p:cNvSpPr/>
            <p:nvPr/>
          </p:nvSpPr>
          <p:spPr>
            <a:xfrm>
              <a:off x="1962123" y="2199806"/>
              <a:ext cx="2703640" cy="276058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Vaš izkaz denarnega toka za četrtletje morda kaže</a:t>
              </a:r>
              <a:r>
                <a:rPr lang="en-IE" sz="2200" b="1" dirty="0">
                  <a:solidFill>
                    <a:srgbClr val="595959"/>
                  </a:solidFill>
                </a:rPr>
                <a:t> 25.000 </a:t>
              </a:r>
              <a:r>
                <a:rPr lang="en-IE" sz="2200" dirty="0">
                  <a:solidFill>
                    <a:srgbClr val="595959"/>
                  </a:solidFill>
                </a:rPr>
                <a:t>EUR denarja, prejetega od gostov, in drugih prihodkov, vendar ste morda v istem času </a:t>
              </a:r>
              <a:r>
                <a:rPr lang="en-IE" sz="2200" b="1" dirty="0">
                  <a:solidFill>
                    <a:srgbClr val="595959"/>
                  </a:solidFill>
                </a:rPr>
                <a:t>plačali 30.000 </a:t>
              </a:r>
              <a:r>
                <a:rPr lang="en-IE" sz="2200" dirty="0">
                  <a:solidFill>
                    <a:srgbClr val="595959"/>
                  </a:solidFill>
                </a:rPr>
                <a:t>EUR (za kritje računov, nakup novega pohištva, odplačilo posojila itd. </a:t>
              </a:r>
            </a:p>
            <a:p>
              <a:pPr marL="342900" lvl="0" indent="-342900">
                <a:buFont typeface="Wingdings" panose="05000000000000000000" pitchFamily="2" charset="2"/>
                <a:buChar char="Ø"/>
              </a:pPr>
              <a:r>
                <a:rPr lang="en-IE" sz="2200" dirty="0">
                  <a:solidFill>
                    <a:srgbClr val="595959"/>
                  </a:solidFill>
                </a:rPr>
                <a:t>To pomeni, da je </a:t>
              </a:r>
              <a:r>
                <a:rPr lang="en-IE" sz="2200" b="1" dirty="0">
                  <a:solidFill>
                    <a:srgbClr val="595959"/>
                  </a:solidFill>
                </a:rPr>
                <a:t>denarni tok </a:t>
              </a:r>
              <a:r>
                <a:rPr lang="en-IE" sz="2200" dirty="0">
                  <a:solidFill>
                    <a:srgbClr val="595959"/>
                  </a:solidFill>
                </a:rPr>
                <a:t>za četrtletje </a:t>
              </a:r>
              <a:r>
                <a:rPr lang="en-IE" sz="2200" b="1" dirty="0">
                  <a:solidFill>
                    <a:srgbClr val="595959"/>
                  </a:solidFill>
                </a:rPr>
                <a:t>-5.000 EUR</a:t>
              </a:r>
              <a:r>
                <a:rPr lang="en-IE" sz="2200" dirty="0">
                  <a:solidFill>
                    <a:srgbClr val="595959"/>
                  </a:solidFill>
                </a:rPr>
                <a:t>, kar pomeni, da je iz vaše banke odteklo 5.000 EUR več, kot je priteklo. </a:t>
              </a:r>
              <a:r>
                <a:rPr lang="en-IE" sz="2200" i="1" dirty="0">
                  <a:solidFill>
                    <a:srgbClr val="595959"/>
                  </a:solidFill>
                </a:rPr>
                <a:t>(Nadaljevanje na naslednji strani)</a:t>
              </a:r>
            </a:p>
          </p:txBody>
        </p:sp>
      </p:grpSp>
      <p:grpSp>
        <p:nvGrpSpPr>
          <p:cNvPr id="6" name="Graphic 2">
            <a:extLst>
              <a:ext uri="{FF2B5EF4-FFF2-40B4-BE49-F238E27FC236}">
                <a16:creationId xmlns:a16="http://schemas.microsoft.com/office/drawing/2014/main" id="{E9A0DD82-221A-FECE-5DCE-1DBD3760CE51}"/>
              </a:ext>
            </a:extLst>
          </p:cNvPr>
          <p:cNvGrpSpPr/>
          <p:nvPr/>
        </p:nvGrpSpPr>
        <p:grpSpPr>
          <a:xfrm>
            <a:off x="164644" y="1839938"/>
            <a:ext cx="1446441" cy="912526"/>
            <a:chOff x="3580983" y="1677722"/>
            <a:chExt cx="1446441" cy="912526"/>
          </a:xfrm>
        </p:grpSpPr>
        <p:sp>
          <p:nvSpPr>
            <p:cNvPr id="8" name="Freeform 1567">
              <a:extLst>
                <a:ext uri="{FF2B5EF4-FFF2-40B4-BE49-F238E27FC236}">
                  <a16:creationId xmlns:a16="http://schemas.microsoft.com/office/drawing/2014/main" id="{6EB9DC91-7015-0F07-3554-E2881B36719B}"/>
                </a:ext>
              </a:extLst>
            </p:cNvPr>
            <p:cNvSpPr/>
            <p:nvPr/>
          </p:nvSpPr>
          <p:spPr>
            <a:xfrm>
              <a:off x="4343734" y="1822335"/>
              <a:ext cx="48169" cy="32067"/>
            </a:xfrm>
            <a:custGeom>
              <a:avLst/>
              <a:gdLst>
                <a:gd name="connsiteX0" fmla="*/ 12519 w 48169"/>
                <a:gd name="connsiteY0" fmla="*/ 31382 h 32067"/>
                <a:gd name="connsiteX1" fmla="*/ 25549 w 48169"/>
                <a:gd name="connsiteY1" fmla="*/ 32068 h 32067"/>
                <a:gd name="connsiteX2" fmla="*/ 25549 w 48169"/>
                <a:gd name="connsiteY2" fmla="*/ 31839 h 32067"/>
                <a:gd name="connsiteX3" fmla="*/ 36294 w 48169"/>
                <a:gd name="connsiteY3" fmla="*/ 31839 h 32067"/>
                <a:gd name="connsiteX4" fmla="*/ 47266 w 48169"/>
                <a:gd name="connsiteY4" fmla="*/ 23609 h 32067"/>
                <a:gd name="connsiteX5" fmla="*/ 43380 w 48169"/>
                <a:gd name="connsiteY5" fmla="*/ 4864 h 32067"/>
                <a:gd name="connsiteX6" fmla="*/ 6118 w 48169"/>
                <a:gd name="connsiteY6" fmla="*/ 3493 h 32067"/>
                <a:gd name="connsiteX7" fmla="*/ 403 w 48169"/>
                <a:gd name="connsiteY7" fmla="*/ 21781 h 32067"/>
                <a:gd name="connsiteX8" fmla="*/ 12519 w 48169"/>
                <a:gd name="connsiteY8" fmla="*/ 31382 h 3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69" h="32067">
                  <a:moveTo>
                    <a:pt x="12519" y="31382"/>
                  </a:moveTo>
                  <a:cubicBezTo>
                    <a:pt x="16863" y="31839"/>
                    <a:pt x="21206" y="31839"/>
                    <a:pt x="25549" y="32068"/>
                  </a:cubicBezTo>
                  <a:cubicBezTo>
                    <a:pt x="25549" y="32068"/>
                    <a:pt x="25549" y="31839"/>
                    <a:pt x="25549" y="31839"/>
                  </a:cubicBezTo>
                  <a:cubicBezTo>
                    <a:pt x="29207" y="31839"/>
                    <a:pt x="32865" y="32068"/>
                    <a:pt x="36294" y="31839"/>
                  </a:cubicBezTo>
                  <a:cubicBezTo>
                    <a:pt x="41323" y="31382"/>
                    <a:pt x="46809" y="30239"/>
                    <a:pt x="47266" y="23609"/>
                  </a:cubicBezTo>
                  <a:cubicBezTo>
                    <a:pt x="47724" y="17209"/>
                    <a:pt x="50467" y="8293"/>
                    <a:pt x="43380" y="4864"/>
                  </a:cubicBezTo>
                  <a:cubicBezTo>
                    <a:pt x="32865" y="-622"/>
                    <a:pt x="17777" y="-1994"/>
                    <a:pt x="6118" y="3493"/>
                  </a:cubicBezTo>
                  <a:cubicBezTo>
                    <a:pt x="-1883" y="7150"/>
                    <a:pt x="175" y="14465"/>
                    <a:pt x="403" y="21781"/>
                  </a:cubicBezTo>
                  <a:cubicBezTo>
                    <a:pt x="632" y="29324"/>
                    <a:pt x="6347" y="30696"/>
                    <a:pt x="12519" y="31382"/>
                  </a:cubicBezTo>
                  <a:close/>
                </a:path>
              </a:pathLst>
            </a:custGeom>
            <a:solidFill>
              <a:srgbClr val="FFFFFF"/>
            </a:solidFill>
            <a:ln w="2286" cap="flat">
              <a:noFill/>
              <a:prstDash val="solid"/>
              <a:miter/>
            </a:ln>
          </p:spPr>
          <p:txBody>
            <a:bodyPr rtlCol="0" anchor="ctr"/>
            <a:lstStyle/>
            <a:p>
              <a:endParaRPr lang="en-US"/>
            </a:p>
          </p:txBody>
        </p:sp>
        <p:sp>
          <p:nvSpPr>
            <p:cNvPr id="10" name="Freeform 1568">
              <a:extLst>
                <a:ext uri="{FF2B5EF4-FFF2-40B4-BE49-F238E27FC236}">
                  <a16:creationId xmlns:a16="http://schemas.microsoft.com/office/drawing/2014/main" id="{336AE5D5-9609-DBBF-4DDD-FB7204677B34}"/>
                </a:ext>
              </a:extLst>
            </p:cNvPr>
            <p:cNvSpPr/>
            <p:nvPr/>
          </p:nvSpPr>
          <p:spPr>
            <a:xfrm>
              <a:off x="4351681" y="1894865"/>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9"/>
                    <a:pt x="457" y="0"/>
                    <a:pt x="0" y="0"/>
                  </a:cubicBezTo>
                  <a:cubicBezTo>
                    <a:pt x="457" y="0"/>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15" name="Freeform 1569">
              <a:extLst>
                <a:ext uri="{FF2B5EF4-FFF2-40B4-BE49-F238E27FC236}">
                  <a16:creationId xmlns:a16="http://schemas.microsoft.com/office/drawing/2014/main" id="{0D307EE3-5CCB-60F3-A151-7B9FC8E5C8CB}"/>
                </a:ext>
              </a:extLst>
            </p:cNvPr>
            <p:cNvSpPr/>
            <p:nvPr/>
          </p:nvSpPr>
          <p:spPr>
            <a:xfrm>
              <a:off x="4381171" y="1865604"/>
              <a:ext cx="228" cy="2286"/>
            </a:xfrm>
            <a:custGeom>
              <a:avLst/>
              <a:gdLst>
                <a:gd name="connsiteX0" fmla="*/ 0 w 228"/>
                <a:gd name="connsiteY0" fmla="*/ 0 h 2286"/>
                <a:gd name="connsiteX1" fmla="*/ 229 w 228"/>
                <a:gd name="connsiteY1" fmla="*/ 0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0"/>
                    <a:pt x="229" y="0"/>
                    <a:pt x="229"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70">
              <a:extLst>
                <a:ext uri="{FF2B5EF4-FFF2-40B4-BE49-F238E27FC236}">
                  <a16:creationId xmlns:a16="http://schemas.microsoft.com/office/drawing/2014/main" id="{69D48AC3-C11B-E772-8A10-79234B5770BB}"/>
                </a:ext>
              </a:extLst>
            </p:cNvPr>
            <p:cNvSpPr/>
            <p:nvPr/>
          </p:nvSpPr>
          <p:spPr>
            <a:xfrm>
              <a:off x="4350310" y="1893951"/>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70" name="Freeform 1571">
              <a:extLst>
                <a:ext uri="{FF2B5EF4-FFF2-40B4-BE49-F238E27FC236}">
                  <a16:creationId xmlns:a16="http://schemas.microsoft.com/office/drawing/2014/main" id="{725FD9FC-BFE2-57C8-2D6D-6CA530E0E3CD}"/>
                </a:ext>
              </a:extLst>
            </p:cNvPr>
            <p:cNvSpPr/>
            <p:nvPr/>
          </p:nvSpPr>
          <p:spPr>
            <a:xfrm>
              <a:off x="4381857" y="1865604"/>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457"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1572">
              <a:extLst>
                <a:ext uri="{FF2B5EF4-FFF2-40B4-BE49-F238E27FC236}">
                  <a16:creationId xmlns:a16="http://schemas.microsoft.com/office/drawing/2014/main" id="{2A82EE87-95A6-AE0C-DAB3-E52C3EABBA3F}"/>
                </a:ext>
              </a:extLst>
            </p:cNvPr>
            <p:cNvSpPr/>
            <p:nvPr/>
          </p:nvSpPr>
          <p:spPr>
            <a:xfrm>
              <a:off x="4358539" y="189600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686"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72" name="Freeform 1573">
              <a:extLst>
                <a:ext uri="{FF2B5EF4-FFF2-40B4-BE49-F238E27FC236}">
                  <a16:creationId xmlns:a16="http://schemas.microsoft.com/office/drawing/2014/main" id="{40D1E2FA-2E69-682B-BE3A-57FE83E908F1}"/>
                </a:ext>
              </a:extLst>
            </p:cNvPr>
            <p:cNvSpPr/>
            <p:nvPr/>
          </p:nvSpPr>
          <p:spPr>
            <a:xfrm>
              <a:off x="4356482" y="1896008"/>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914" y="0"/>
                    <a:pt x="457" y="0"/>
                    <a:pt x="0" y="0"/>
                  </a:cubicBezTo>
                  <a:cubicBezTo>
                    <a:pt x="457"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73" name="Freeform 1574">
              <a:extLst>
                <a:ext uri="{FF2B5EF4-FFF2-40B4-BE49-F238E27FC236}">
                  <a16:creationId xmlns:a16="http://schemas.microsoft.com/office/drawing/2014/main" id="{3946992B-B5F5-A6B9-0DCC-29D1CF378FB2}"/>
                </a:ext>
              </a:extLst>
            </p:cNvPr>
            <p:cNvSpPr/>
            <p:nvPr/>
          </p:nvSpPr>
          <p:spPr>
            <a:xfrm>
              <a:off x="4382771" y="1865604"/>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4" name="Freeform 1575">
              <a:extLst>
                <a:ext uri="{FF2B5EF4-FFF2-40B4-BE49-F238E27FC236}">
                  <a16:creationId xmlns:a16="http://schemas.microsoft.com/office/drawing/2014/main" id="{375AB5CA-05DA-C03A-CE08-DDFA12C51E6D}"/>
                </a:ext>
              </a:extLst>
            </p:cNvPr>
            <p:cNvSpPr/>
            <p:nvPr/>
          </p:nvSpPr>
          <p:spPr>
            <a:xfrm>
              <a:off x="4354882" y="1895779"/>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686" y="0"/>
                    <a:pt x="0" y="0"/>
                  </a:cubicBezTo>
                  <a:cubicBezTo>
                    <a:pt x="457" y="0"/>
                    <a:pt x="914" y="229"/>
                    <a:pt x="1600" y="229"/>
                  </a:cubicBezTo>
                  <a:close/>
                </a:path>
              </a:pathLst>
            </a:custGeom>
            <a:solidFill>
              <a:srgbClr val="FFFFFF"/>
            </a:solidFill>
            <a:ln w="2286" cap="flat">
              <a:noFill/>
              <a:prstDash val="solid"/>
              <a:miter/>
            </a:ln>
          </p:spPr>
          <p:txBody>
            <a:bodyPr rtlCol="0" anchor="ctr"/>
            <a:lstStyle/>
            <a:p>
              <a:endParaRPr lang="en-US"/>
            </a:p>
          </p:txBody>
        </p:sp>
        <p:sp>
          <p:nvSpPr>
            <p:cNvPr id="75" name="Freeform 1576">
              <a:extLst>
                <a:ext uri="{FF2B5EF4-FFF2-40B4-BE49-F238E27FC236}">
                  <a16:creationId xmlns:a16="http://schemas.microsoft.com/office/drawing/2014/main" id="{6A52866B-4FBC-E705-CBDB-963B4E89B23D}"/>
                </a:ext>
              </a:extLst>
            </p:cNvPr>
            <p:cNvSpPr/>
            <p:nvPr/>
          </p:nvSpPr>
          <p:spPr>
            <a:xfrm>
              <a:off x="4353282" y="1895322"/>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457"/>
                    <a:pt x="457" y="229"/>
                    <a:pt x="0" y="0"/>
                  </a:cubicBezTo>
                  <a:cubicBezTo>
                    <a:pt x="229" y="229"/>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76" name="Freeform 1577">
              <a:extLst>
                <a:ext uri="{FF2B5EF4-FFF2-40B4-BE49-F238E27FC236}">
                  <a16:creationId xmlns:a16="http://schemas.microsoft.com/office/drawing/2014/main" id="{5EE19222-CE97-544A-8307-8201506CE920}"/>
                </a:ext>
              </a:extLst>
            </p:cNvPr>
            <p:cNvSpPr/>
            <p:nvPr/>
          </p:nvSpPr>
          <p:spPr>
            <a:xfrm>
              <a:off x="4385514" y="1866061"/>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578">
              <a:extLst>
                <a:ext uri="{FF2B5EF4-FFF2-40B4-BE49-F238E27FC236}">
                  <a16:creationId xmlns:a16="http://schemas.microsoft.com/office/drawing/2014/main" id="{FA81DE37-9AC5-8E10-BBAF-2ADF15C61156}"/>
                </a:ext>
              </a:extLst>
            </p:cNvPr>
            <p:cNvSpPr/>
            <p:nvPr/>
          </p:nvSpPr>
          <p:spPr>
            <a:xfrm>
              <a:off x="4389629" y="1869262"/>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229" y="229"/>
                    <a:pt x="229"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78" name="Freeform 1579">
              <a:extLst>
                <a:ext uri="{FF2B5EF4-FFF2-40B4-BE49-F238E27FC236}">
                  <a16:creationId xmlns:a16="http://schemas.microsoft.com/office/drawing/2014/main" id="{9517CF45-8031-1930-AF30-AA122C00F126}"/>
                </a:ext>
              </a:extLst>
            </p:cNvPr>
            <p:cNvSpPr/>
            <p:nvPr/>
          </p:nvSpPr>
          <p:spPr>
            <a:xfrm>
              <a:off x="4389172" y="1868576"/>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1580">
              <a:extLst>
                <a:ext uri="{FF2B5EF4-FFF2-40B4-BE49-F238E27FC236}">
                  <a16:creationId xmlns:a16="http://schemas.microsoft.com/office/drawing/2014/main" id="{6DC0D3FE-59A2-3C4A-E7D4-5C1C35B4AC4C}"/>
                </a:ext>
              </a:extLst>
            </p:cNvPr>
            <p:cNvSpPr/>
            <p:nvPr/>
          </p:nvSpPr>
          <p:spPr>
            <a:xfrm>
              <a:off x="4390086" y="187040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229"/>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1581">
              <a:extLst>
                <a:ext uri="{FF2B5EF4-FFF2-40B4-BE49-F238E27FC236}">
                  <a16:creationId xmlns:a16="http://schemas.microsoft.com/office/drawing/2014/main" id="{E609B68D-C440-2709-A4A3-46E33261A493}"/>
                </a:ext>
              </a:extLst>
            </p:cNvPr>
            <p:cNvSpPr/>
            <p:nvPr/>
          </p:nvSpPr>
          <p:spPr>
            <a:xfrm>
              <a:off x="4390315" y="18715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81" name="Freeform 1582">
              <a:extLst>
                <a:ext uri="{FF2B5EF4-FFF2-40B4-BE49-F238E27FC236}">
                  <a16:creationId xmlns:a16="http://schemas.microsoft.com/office/drawing/2014/main" id="{0D9BE0AF-F021-CB2A-F617-8A7165BF8171}"/>
                </a:ext>
              </a:extLst>
            </p:cNvPr>
            <p:cNvSpPr/>
            <p:nvPr/>
          </p:nvSpPr>
          <p:spPr>
            <a:xfrm>
              <a:off x="4344844" y="1864666"/>
              <a:ext cx="34726" cy="29056"/>
            </a:xfrm>
            <a:custGeom>
              <a:avLst/>
              <a:gdLst>
                <a:gd name="connsiteX0" fmla="*/ 3180 w 34726"/>
                <a:gd name="connsiteY0" fmla="*/ 27227 h 29056"/>
                <a:gd name="connsiteX1" fmla="*/ 34727 w 34726"/>
                <a:gd name="connsiteY1" fmla="*/ 938 h 29056"/>
                <a:gd name="connsiteX2" fmla="*/ 30155 w 34726"/>
                <a:gd name="connsiteY2" fmla="*/ 481 h 29056"/>
                <a:gd name="connsiteX3" fmla="*/ 23754 w 34726"/>
                <a:gd name="connsiteY3" fmla="*/ 24 h 29056"/>
                <a:gd name="connsiteX4" fmla="*/ 2266 w 34726"/>
                <a:gd name="connsiteY4" fmla="*/ 6196 h 29056"/>
                <a:gd name="connsiteX5" fmla="*/ 5466 w 34726"/>
                <a:gd name="connsiteY5" fmla="*/ 29056 h 29056"/>
                <a:gd name="connsiteX6" fmla="*/ 3180 w 34726"/>
                <a:gd name="connsiteY6" fmla="*/ 27227 h 2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26" h="29056">
                  <a:moveTo>
                    <a:pt x="3180" y="27227"/>
                  </a:moveTo>
                  <a:cubicBezTo>
                    <a:pt x="14610" y="19912"/>
                    <a:pt x="25126" y="11225"/>
                    <a:pt x="34727" y="938"/>
                  </a:cubicBezTo>
                  <a:cubicBezTo>
                    <a:pt x="33127" y="938"/>
                    <a:pt x="31526" y="938"/>
                    <a:pt x="30155" y="481"/>
                  </a:cubicBezTo>
                  <a:cubicBezTo>
                    <a:pt x="28097" y="-205"/>
                    <a:pt x="25811" y="252"/>
                    <a:pt x="23754" y="24"/>
                  </a:cubicBezTo>
                  <a:cubicBezTo>
                    <a:pt x="8666" y="-205"/>
                    <a:pt x="4323" y="1167"/>
                    <a:pt x="2266" y="6196"/>
                  </a:cubicBezTo>
                  <a:cubicBezTo>
                    <a:pt x="-1621" y="15797"/>
                    <a:pt x="-478" y="25170"/>
                    <a:pt x="5466" y="29056"/>
                  </a:cubicBezTo>
                  <a:cubicBezTo>
                    <a:pt x="4552" y="28599"/>
                    <a:pt x="3866" y="28142"/>
                    <a:pt x="3180" y="27227"/>
                  </a:cubicBezTo>
                  <a:close/>
                </a:path>
              </a:pathLst>
            </a:custGeom>
            <a:solidFill>
              <a:srgbClr val="FFFFFF"/>
            </a:solidFill>
            <a:ln w="2286" cap="flat">
              <a:noFill/>
              <a:prstDash val="solid"/>
              <a:miter/>
            </a:ln>
          </p:spPr>
          <p:txBody>
            <a:bodyPr rtlCol="0" anchor="ctr"/>
            <a:lstStyle/>
            <a:p>
              <a:endParaRPr lang="en-US"/>
            </a:p>
          </p:txBody>
        </p:sp>
        <p:sp>
          <p:nvSpPr>
            <p:cNvPr id="82" name="Freeform 1583">
              <a:extLst>
                <a:ext uri="{FF2B5EF4-FFF2-40B4-BE49-F238E27FC236}">
                  <a16:creationId xmlns:a16="http://schemas.microsoft.com/office/drawing/2014/main" id="{FDC6E507-7578-A03B-B8AA-580D408A1116}"/>
                </a:ext>
              </a:extLst>
            </p:cNvPr>
            <p:cNvSpPr/>
            <p:nvPr/>
          </p:nvSpPr>
          <p:spPr>
            <a:xfrm>
              <a:off x="4383685" y="1865833"/>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1584">
              <a:extLst>
                <a:ext uri="{FF2B5EF4-FFF2-40B4-BE49-F238E27FC236}">
                  <a16:creationId xmlns:a16="http://schemas.microsoft.com/office/drawing/2014/main" id="{482D13DD-E364-7895-E8FE-77B78C60FC37}"/>
                </a:ext>
              </a:extLst>
            </p:cNvPr>
            <p:cNvSpPr/>
            <p:nvPr/>
          </p:nvSpPr>
          <p:spPr>
            <a:xfrm>
              <a:off x="4388715" y="1867662"/>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7" y="457"/>
                    <a:pt x="457"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84" name="Freeform 1585">
              <a:extLst>
                <a:ext uri="{FF2B5EF4-FFF2-40B4-BE49-F238E27FC236}">
                  <a16:creationId xmlns:a16="http://schemas.microsoft.com/office/drawing/2014/main" id="{7CBD88E0-9E14-5EC9-392E-AB1A280E0F89}"/>
                </a:ext>
              </a:extLst>
            </p:cNvPr>
            <p:cNvSpPr/>
            <p:nvPr/>
          </p:nvSpPr>
          <p:spPr>
            <a:xfrm>
              <a:off x="4384828" y="1865833"/>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5" name="Freeform 1586">
              <a:extLst>
                <a:ext uri="{FF2B5EF4-FFF2-40B4-BE49-F238E27FC236}">
                  <a16:creationId xmlns:a16="http://schemas.microsoft.com/office/drawing/2014/main" id="{7379A515-CE23-AFB7-CED2-3ABDBA53453B}"/>
                </a:ext>
              </a:extLst>
            </p:cNvPr>
            <p:cNvSpPr/>
            <p:nvPr/>
          </p:nvSpPr>
          <p:spPr>
            <a:xfrm>
              <a:off x="4390543" y="187314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86" name="Freeform 1587">
              <a:extLst>
                <a:ext uri="{FF2B5EF4-FFF2-40B4-BE49-F238E27FC236}">
                  <a16:creationId xmlns:a16="http://schemas.microsoft.com/office/drawing/2014/main" id="{F2B9F8F8-9C25-B5B7-D8DB-A10094A8A686}"/>
                </a:ext>
              </a:extLst>
            </p:cNvPr>
            <p:cNvSpPr/>
            <p:nvPr/>
          </p:nvSpPr>
          <p:spPr>
            <a:xfrm>
              <a:off x="4387343" y="1866747"/>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87" name="Freeform 1588">
              <a:extLst>
                <a:ext uri="{FF2B5EF4-FFF2-40B4-BE49-F238E27FC236}">
                  <a16:creationId xmlns:a16="http://schemas.microsoft.com/office/drawing/2014/main" id="{CBEC97E4-AED2-7231-1EC9-89F542530904}"/>
                </a:ext>
              </a:extLst>
            </p:cNvPr>
            <p:cNvSpPr/>
            <p:nvPr/>
          </p:nvSpPr>
          <p:spPr>
            <a:xfrm>
              <a:off x="4386429" y="1866290"/>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457"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1589">
              <a:extLst>
                <a:ext uri="{FF2B5EF4-FFF2-40B4-BE49-F238E27FC236}">
                  <a16:creationId xmlns:a16="http://schemas.microsoft.com/office/drawing/2014/main" id="{D292AAD6-B107-93B7-64AD-B96E3B9ADFD3}"/>
                </a:ext>
              </a:extLst>
            </p:cNvPr>
            <p:cNvSpPr/>
            <p:nvPr/>
          </p:nvSpPr>
          <p:spPr>
            <a:xfrm>
              <a:off x="4388029" y="1867204"/>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457" y="229"/>
                    <a:pt x="457" y="457"/>
                  </a:cubicBezTo>
                  <a:cubicBezTo>
                    <a:pt x="229"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9" name="Freeform 1590">
              <a:extLst>
                <a:ext uri="{FF2B5EF4-FFF2-40B4-BE49-F238E27FC236}">
                  <a16:creationId xmlns:a16="http://schemas.microsoft.com/office/drawing/2014/main" id="{42A12FC9-390B-52F4-9667-A52E61F7218E}"/>
                </a:ext>
              </a:extLst>
            </p:cNvPr>
            <p:cNvSpPr/>
            <p:nvPr/>
          </p:nvSpPr>
          <p:spPr>
            <a:xfrm>
              <a:off x="3760293" y="251848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0" y="686"/>
                    <a:pt x="0" y="0"/>
                  </a:cubicBezTo>
                  <a:cubicBezTo>
                    <a:pt x="0" y="686"/>
                    <a:pt x="0" y="1372"/>
                    <a:pt x="229" y="1829"/>
                  </a:cubicBezTo>
                  <a:close/>
                </a:path>
              </a:pathLst>
            </a:custGeom>
            <a:solidFill>
              <a:srgbClr val="FFFFFF"/>
            </a:solidFill>
            <a:ln w="2286" cap="flat">
              <a:noFill/>
              <a:prstDash val="solid"/>
              <a:miter/>
            </a:ln>
          </p:spPr>
          <p:txBody>
            <a:bodyPr rtlCol="0" anchor="ctr"/>
            <a:lstStyle/>
            <a:p>
              <a:endParaRPr lang="en-US"/>
            </a:p>
          </p:txBody>
        </p:sp>
        <p:sp>
          <p:nvSpPr>
            <p:cNvPr id="90" name="Freeform 1591">
              <a:extLst>
                <a:ext uri="{FF2B5EF4-FFF2-40B4-BE49-F238E27FC236}">
                  <a16:creationId xmlns:a16="http://schemas.microsoft.com/office/drawing/2014/main" id="{1F1F3B94-44FE-9A02-E74F-FD94D7E72198}"/>
                </a:ext>
              </a:extLst>
            </p:cNvPr>
            <p:cNvSpPr/>
            <p:nvPr/>
          </p:nvSpPr>
          <p:spPr>
            <a:xfrm>
              <a:off x="3752064" y="1706270"/>
              <a:ext cx="2286" cy="1371"/>
            </a:xfrm>
            <a:custGeom>
              <a:avLst/>
              <a:gdLst>
                <a:gd name="connsiteX0" fmla="*/ 0 w 2286"/>
                <a:gd name="connsiteY0" fmla="*/ 1372 h 1371"/>
                <a:gd name="connsiteX1" fmla="*/ 2286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686" y="914"/>
                    <a:pt x="1600" y="457"/>
                    <a:pt x="2286"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1" name="Freeform 1592">
              <a:extLst>
                <a:ext uri="{FF2B5EF4-FFF2-40B4-BE49-F238E27FC236}">
                  <a16:creationId xmlns:a16="http://schemas.microsoft.com/office/drawing/2014/main" id="{8F3827D5-A143-7CD7-3984-3150C9A0C6FD}"/>
                </a:ext>
              </a:extLst>
            </p:cNvPr>
            <p:cNvSpPr/>
            <p:nvPr/>
          </p:nvSpPr>
          <p:spPr>
            <a:xfrm>
              <a:off x="3754578" y="1704670"/>
              <a:ext cx="2514" cy="1371"/>
            </a:xfrm>
            <a:custGeom>
              <a:avLst/>
              <a:gdLst>
                <a:gd name="connsiteX0" fmla="*/ 0 w 2514"/>
                <a:gd name="connsiteY0" fmla="*/ 1372 h 1371"/>
                <a:gd name="connsiteX1" fmla="*/ 2515 w 2514"/>
                <a:gd name="connsiteY1" fmla="*/ 0 h 1371"/>
                <a:gd name="connsiteX2" fmla="*/ 0 w 2514"/>
                <a:gd name="connsiteY2" fmla="*/ 1372 h 1371"/>
              </a:gdLst>
              <a:ahLst/>
              <a:cxnLst>
                <a:cxn ang="0">
                  <a:pos x="connsiteX0" y="connsiteY0"/>
                </a:cxn>
                <a:cxn ang="0">
                  <a:pos x="connsiteX1" y="connsiteY1"/>
                </a:cxn>
                <a:cxn ang="0">
                  <a:pos x="connsiteX2" y="connsiteY2"/>
                </a:cxn>
              </a:cxnLst>
              <a:rect l="l" t="t" r="r" b="b"/>
              <a:pathLst>
                <a:path w="2514" h="1371">
                  <a:moveTo>
                    <a:pt x="0" y="1372"/>
                  </a:moveTo>
                  <a:cubicBezTo>
                    <a:pt x="914" y="914"/>
                    <a:pt x="1600" y="457"/>
                    <a:pt x="2515"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2" name="Freeform 1593">
              <a:extLst>
                <a:ext uri="{FF2B5EF4-FFF2-40B4-BE49-F238E27FC236}">
                  <a16:creationId xmlns:a16="http://schemas.microsoft.com/office/drawing/2014/main" id="{8A22709A-245A-B880-9E97-5F1CED21B02F}"/>
                </a:ext>
              </a:extLst>
            </p:cNvPr>
            <p:cNvSpPr/>
            <p:nvPr/>
          </p:nvSpPr>
          <p:spPr>
            <a:xfrm>
              <a:off x="3687505" y="1707642"/>
              <a:ext cx="69684" cy="746150"/>
            </a:xfrm>
            <a:custGeom>
              <a:avLst/>
              <a:gdLst>
                <a:gd name="connsiteX0" fmla="*/ 67530 w 69684"/>
                <a:gd name="connsiteY0" fmla="*/ 712775 h 746150"/>
                <a:gd name="connsiteX1" fmla="*/ 69588 w 69684"/>
                <a:gd name="connsiteY1" fmla="*/ 656311 h 746150"/>
                <a:gd name="connsiteX2" fmla="*/ 68216 w 69684"/>
                <a:gd name="connsiteY2" fmla="*/ 485089 h 746150"/>
                <a:gd name="connsiteX3" fmla="*/ 65473 w 69684"/>
                <a:gd name="connsiteY3" fmla="*/ 380848 h 746150"/>
                <a:gd name="connsiteX4" fmla="*/ 58844 w 69684"/>
                <a:gd name="connsiteY4" fmla="*/ 279121 h 746150"/>
                <a:gd name="connsiteX5" fmla="*/ 59987 w 69684"/>
                <a:gd name="connsiteY5" fmla="*/ 56464 h 746150"/>
                <a:gd name="connsiteX6" fmla="*/ 65016 w 69684"/>
                <a:gd name="connsiteY6" fmla="*/ 25832 h 746150"/>
                <a:gd name="connsiteX7" fmla="*/ 64330 w 69684"/>
                <a:gd name="connsiteY7" fmla="*/ 0 h 746150"/>
                <a:gd name="connsiteX8" fmla="*/ 36212 w 69684"/>
                <a:gd name="connsiteY8" fmla="*/ 18745 h 746150"/>
                <a:gd name="connsiteX9" fmla="*/ 6037 w 69684"/>
                <a:gd name="connsiteY9" fmla="*/ 72238 h 746150"/>
                <a:gd name="connsiteX10" fmla="*/ 93 w 69684"/>
                <a:gd name="connsiteY10" fmla="*/ 139675 h 746150"/>
                <a:gd name="connsiteX11" fmla="*/ 8323 w 69684"/>
                <a:gd name="connsiteY11" fmla="*/ 272491 h 746150"/>
                <a:gd name="connsiteX12" fmla="*/ 23411 w 69684"/>
                <a:gd name="connsiteY12" fmla="*/ 448513 h 746150"/>
                <a:gd name="connsiteX13" fmla="*/ 61130 w 69684"/>
                <a:gd name="connsiteY13" fmla="*/ 745007 h 746150"/>
                <a:gd name="connsiteX14" fmla="*/ 61358 w 69684"/>
                <a:gd name="connsiteY14" fmla="*/ 746150 h 746150"/>
                <a:gd name="connsiteX15" fmla="*/ 61358 w 69684"/>
                <a:gd name="connsiteY15" fmla="*/ 745922 h 746150"/>
                <a:gd name="connsiteX16" fmla="*/ 67530 w 69684"/>
                <a:gd name="connsiteY16" fmla="*/ 712775 h 7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84" h="746150">
                  <a:moveTo>
                    <a:pt x="67530" y="712775"/>
                  </a:moveTo>
                  <a:cubicBezTo>
                    <a:pt x="69816" y="694030"/>
                    <a:pt x="69816" y="675056"/>
                    <a:pt x="69588" y="656311"/>
                  </a:cubicBezTo>
                  <a:cubicBezTo>
                    <a:pt x="68673" y="599161"/>
                    <a:pt x="68902" y="542011"/>
                    <a:pt x="68216" y="485089"/>
                  </a:cubicBezTo>
                  <a:cubicBezTo>
                    <a:pt x="67759" y="450342"/>
                    <a:pt x="67073" y="415595"/>
                    <a:pt x="65473" y="380848"/>
                  </a:cubicBezTo>
                  <a:cubicBezTo>
                    <a:pt x="64101" y="347015"/>
                    <a:pt x="61130" y="313182"/>
                    <a:pt x="58844" y="279121"/>
                  </a:cubicBezTo>
                  <a:cubicBezTo>
                    <a:pt x="54043" y="205054"/>
                    <a:pt x="51071" y="130302"/>
                    <a:pt x="59987" y="56464"/>
                  </a:cubicBezTo>
                  <a:cubicBezTo>
                    <a:pt x="61358" y="46177"/>
                    <a:pt x="63187" y="36119"/>
                    <a:pt x="65016" y="25832"/>
                  </a:cubicBezTo>
                  <a:cubicBezTo>
                    <a:pt x="66616" y="16916"/>
                    <a:pt x="66845" y="8458"/>
                    <a:pt x="64330" y="0"/>
                  </a:cubicBezTo>
                  <a:cubicBezTo>
                    <a:pt x="53357" y="6401"/>
                    <a:pt x="44899" y="12573"/>
                    <a:pt x="36212" y="18745"/>
                  </a:cubicBezTo>
                  <a:cubicBezTo>
                    <a:pt x="17696" y="32233"/>
                    <a:pt x="9466" y="51206"/>
                    <a:pt x="6037" y="72238"/>
                  </a:cubicBezTo>
                  <a:cubicBezTo>
                    <a:pt x="2608" y="94412"/>
                    <a:pt x="-592" y="116815"/>
                    <a:pt x="93" y="139675"/>
                  </a:cubicBezTo>
                  <a:cubicBezTo>
                    <a:pt x="1465" y="184023"/>
                    <a:pt x="3751" y="228371"/>
                    <a:pt x="8323" y="272491"/>
                  </a:cubicBezTo>
                  <a:cubicBezTo>
                    <a:pt x="14267" y="331013"/>
                    <a:pt x="16324" y="390220"/>
                    <a:pt x="23411" y="448513"/>
                  </a:cubicBezTo>
                  <a:cubicBezTo>
                    <a:pt x="35755" y="547497"/>
                    <a:pt x="42842" y="646938"/>
                    <a:pt x="61130" y="745007"/>
                  </a:cubicBezTo>
                  <a:cubicBezTo>
                    <a:pt x="61130" y="745465"/>
                    <a:pt x="61358" y="745693"/>
                    <a:pt x="61358" y="746150"/>
                  </a:cubicBezTo>
                  <a:cubicBezTo>
                    <a:pt x="61358" y="746150"/>
                    <a:pt x="61358" y="745922"/>
                    <a:pt x="61358" y="745922"/>
                  </a:cubicBezTo>
                  <a:cubicBezTo>
                    <a:pt x="64330" y="735178"/>
                    <a:pt x="66159" y="724205"/>
                    <a:pt x="67530" y="712775"/>
                  </a:cubicBezTo>
                  <a:close/>
                </a:path>
              </a:pathLst>
            </a:custGeom>
            <a:solidFill>
              <a:srgbClr val="FFFFFF"/>
            </a:solidFill>
            <a:ln w="2286" cap="flat">
              <a:noFill/>
              <a:prstDash val="solid"/>
              <a:miter/>
            </a:ln>
          </p:spPr>
          <p:txBody>
            <a:bodyPr rtlCol="0" anchor="ctr"/>
            <a:lstStyle/>
            <a:p>
              <a:endParaRPr lang="en-US"/>
            </a:p>
          </p:txBody>
        </p:sp>
        <p:sp>
          <p:nvSpPr>
            <p:cNvPr id="93" name="Freeform 1594">
              <a:extLst>
                <a:ext uri="{FF2B5EF4-FFF2-40B4-BE49-F238E27FC236}">
                  <a16:creationId xmlns:a16="http://schemas.microsoft.com/office/drawing/2014/main" id="{AACA801E-6523-CCF5-28EB-130FD919BA64}"/>
                </a:ext>
              </a:extLst>
            </p:cNvPr>
            <p:cNvSpPr/>
            <p:nvPr/>
          </p:nvSpPr>
          <p:spPr>
            <a:xfrm>
              <a:off x="3906140" y="1925726"/>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94" name="Freeform 1595">
              <a:extLst>
                <a:ext uri="{FF2B5EF4-FFF2-40B4-BE49-F238E27FC236}">
                  <a16:creationId xmlns:a16="http://schemas.microsoft.com/office/drawing/2014/main" id="{B37D28AA-E821-C5E8-1436-8737777D1E34}"/>
                </a:ext>
              </a:extLst>
            </p:cNvPr>
            <p:cNvSpPr/>
            <p:nvPr/>
          </p:nvSpPr>
          <p:spPr>
            <a:xfrm>
              <a:off x="3917570"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5" name="Freeform 1596">
              <a:extLst>
                <a:ext uri="{FF2B5EF4-FFF2-40B4-BE49-F238E27FC236}">
                  <a16:creationId xmlns:a16="http://schemas.microsoft.com/office/drawing/2014/main" id="{42FB1C4D-19EF-F9DC-BADE-07455A419CB8}"/>
                </a:ext>
              </a:extLst>
            </p:cNvPr>
            <p:cNvSpPr/>
            <p:nvPr/>
          </p:nvSpPr>
          <p:spPr>
            <a:xfrm>
              <a:off x="3921228" y="1928698"/>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1597">
              <a:extLst>
                <a:ext uri="{FF2B5EF4-FFF2-40B4-BE49-F238E27FC236}">
                  <a16:creationId xmlns:a16="http://schemas.microsoft.com/office/drawing/2014/main" id="{70D49CBE-AD83-F074-1826-DD3B0BE7AE17}"/>
                </a:ext>
              </a:extLst>
            </p:cNvPr>
            <p:cNvSpPr/>
            <p:nvPr/>
          </p:nvSpPr>
          <p:spPr>
            <a:xfrm>
              <a:off x="4426434" y="181965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1598">
              <a:extLst>
                <a:ext uri="{FF2B5EF4-FFF2-40B4-BE49-F238E27FC236}">
                  <a16:creationId xmlns:a16="http://schemas.microsoft.com/office/drawing/2014/main" id="{89E54EE5-8C22-C46D-EB92-D5AA95C514C9}"/>
                </a:ext>
              </a:extLst>
            </p:cNvPr>
            <p:cNvSpPr/>
            <p:nvPr/>
          </p:nvSpPr>
          <p:spPr>
            <a:xfrm>
              <a:off x="3916198" y="1928298"/>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98" name="Freeform 1599">
              <a:extLst>
                <a:ext uri="{FF2B5EF4-FFF2-40B4-BE49-F238E27FC236}">
                  <a16:creationId xmlns:a16="http://schemas.microsoft.com/office/drawing/2014/main" id="{5145E0DF-6E9B-E659-3D47-B92F7F93A47E}"/>
                </a:ext>
              </a:extLst>
            </p:cNvPr>
            <p:cNvSpPr/>
            <p:nvPr/>
          </p:nvSpPr>
          <p:spPr>
            <a:xfrm>
              <a:off x="4426205" y="1821484"/>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2"/>
                    <a:pt x="0" y="2743"/>
                    <a:pt x="0" y="4343"/>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99" name="Freeform 1600">
              <a:extLst>
                <a:ext uri="{FF2B5EF4-FFF2-40B4-BE49-F238E27FC236}">
                  <a16:creationId xmlns:a16="http://schemas.microsoft.com/office/drawing/2014/main" id="{6EB505FD-5123-7A03-5A97-B158E020737C}"/>
                </a:ext>
              </a:extLst>
            </p:cNvPr>
            <p:cNvSpPr/>
            <p:nvPr/>
          </p:nvSpPr>
          <p:spPr>
            <a:xfrm>
              <a:off x="3914598" y="1928139"/>
              <a:ext cx="685" cy="101"/>
            </a:xfrm>
            <a:custGeom>
              <a:avLst/>
              <a:gdLst>
                <a:gd name="connsiteX0" fmla="*/ 686 w 685"/>
                <a:gd name="connsiteY0" fmla="*/ 102 h 101"/>
                <a:gd name="connsiteX1" fmla="*/ 0 w 685"/>
                <a:gd name="connsiteY1" fmla="*/ 102 h 101"/>
                <a:gd name="connsiteX2" fmla="*/ 686 w 685"/>
                <a:gd name="connsiteY2" fmla="*/ 102 h 101"/>
              </a:gdLst>
              <a:ahLst/>
              <a:cxnLst>
                <a:cxn ang="0">
                  <a:pos x="connsiteX0" y="connsiteY0"/>
                </a:cxn>
                <a:cxn ang="0">
                  <a:pos x="connsiteX1" y="connsiteY1"/>
                </a:cxn>
                <a:cxn ang="0">
                  <a:pos x="connsiteX2" y="connsiteY2"/>
                </a:cxn>
              </a:cxnLst>
              <a:rect l="l" t="t" r="r" b="b"/>
              <a:pathLst>
                <a:path w="685" h="101">
                  <a:moveTo>
                    <a:pt x="686" y="102"/>
                  </a:moveTo>
                  <a:cubicBezTo>
                    <a:pt x="457" y="102"/>
                    <a:pt x="229" y="102"/>
                    <a:pt x="0" y="102"/>
                  </a:cubicBezTo>
                  <a:cubicBezTo>
                    <a:pt x="229" y="-127"/>
                    <a:pt x="457" y="102"/>
                    <a:pt x="686" y="102"/>
                  </a:cubicBezTo>
                  <a:close/>
                </a:path>
              </a:pathLst>
            </a:custGeom>
            <a:solidFill>
              <a:srgbClr val="FFFFFF"/>
            </a:solidFill>
            <a:ln w="2286" cap="flat">
              <a:noFill/>
              <a:prstDash val="solid"/>
              <a:miter/>
            </a:ln>
          </p:spPr>
          <p:txBody>
            <a:bodyPr rtlCol="0" anchor="ctr"/>
            <a:lstStyle/>
            <a:p>
              <a:endParaRPr lang="en-US"/>
            </a:p>
          </p:txBody>
        </p:sp>
        <p:sp>
          <p:nvSpPr>
            <p:cNvPr id="100" name="Freeform 1601">
              <a:extLst>
                <a:ext uri="{FF2B5EF4-FFF2-40B4-BE49-F238E27FC236}">
                  <a16:creationId xmlns:a16="http://schemas.microsoft.com/office/drawing/2014/main" id="{BF19AF5B-F7E3-6755-111B-F65C719DB839}"/>
                </a:ext>
              </a:extLst>
            </p:cNvPr>
            <p:cNvSpPr/>
            <p:nvPr/>
          </p:nvSpPr>
          <p:spPr>
            <a:xfrm>
              <a:off x="3923514"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602">
              <a:extLst>
                <a:ext uri="{FF2B5EF4-FFF2-40B4-BE49-F238E27FC236}">
                  <a16:creationId xmlns:a16="http://schemas.microsoft.com/office/drawing/2014/main" id="{AE17ED1B-425B-88CE-A22E-5C73F5EF62FD}"/>
                </a:ext>
              </a:extLst>
            </p:cNvPr>
            <p:cNvSpPr/>
            <p:nvPr/>
          </p:nvSpPr>
          <p:spPr>
            <a:xfrm>
              <a:off x="3901568" y="1922526"/>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02" name="Freeform 1603">
              <a:extLst>
                <a:ext uri="{FF2B5EF4-FFF2-40B4-BE49-F238E27FC236}">
                  <a16:creationId xmlns:a16="http://schemas.microsoft.com/office/drawing/2014/main" id="{0235D618-2728-F59D-443C-544CAC48FB6A}"/>
                </a:ext>
              </a:extLst>
            </p:cNvPr>
            <p:cNvSpPr/>
            <p:nvPr/>
          </p:nvSpPr>
          <p:spPr>
            <a:xfrm>
              <a:off x="3919399"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103" name="Freeform 1604">
              <a:extLst>
                <a:ext uri="{FF2B5EF4-FFF2-40B4-BE49-F238E27FC236}">
                  <a16:creationId xmlns:a16="http://schemas.microsoft.com/office/drawing/2014/main" id="{FA02A2D7-D8AB-99FB-25D2-0EAF67216535}"/>
                </a:ext>
              </a:extLst>
            </p:cNvPr>
            <p:cNvSpPr/>
            <p:nvPr/>
          </p:nvSpPr>
          <p:spPr>
            <a:xfrm>
              <a:off x="3903854" y="1924354"/>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04" name="Freeform 1605">
              <a:extLst>
                <a:ext uri="{FF2B5EF4-FFF2-40B4-BE49-F238E27FC236}">
                  <a16:creationId xmlns:a16="http://schemas.microsoft.com/office/drawing/2014/main" id="{3FF64F21-9E76-4D55-C82F-4FE0234EE745}"/>
                </a:ext>
              </a:extLst>
            </p:cNvPr>
            <p:cNvSpPr/>
            <p:nvPr/>
          </p:nvSpPr>
          <p:spPr>
            <a:xfrm>
              <a:off x="3905226" y="192526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05" name="Freeform 1606">
              <a:extLst>
                <a:ext uri="{FF2B5EF4-FFF2-40B4-BE49-F238E27FC236}">
                  <a16:creationId xmlns:a16="http://schemas.microsoft.com/office/drawing/2014/main" id="{4B4E6921-2706-1737-7594-7169D736F717}"/>
                </a:ext>
              </a:extLst>
            </p:cNvPr>
            <p:cNvSpPr/>
            <p:nvPr/>
          </p:nvSpPr>
          <p:spPr>
            <a:xfrm>
              <a:off x="3902482" y="19234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229" y="229"/>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06" name="Freeform 1607">
              <a:extLst>
                <a:ext uri="{FF2B5EF4-FFF2-40B4-BE49-F238E27FC236}">
                  <a16:creationId xmlns:a16="http://schemas.microsoft.com/office/drawing/2014/main" id="{FC633A14-0234-779A-0719-0B5FCBADCC01}"/>
                </a:ext>
              </a:extLst>
            </p:cNvPr>
            <p:cNvSpPr/>
            <p:nvPr/>
          </p:nvSpPr>
          <p:spPr>
            <a:xfrm>
              <a:off x="3907512" y="19261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7" name="Freeform 1608">
              <a:extLst>
                <a:ext uri="{FF2B5EF4-FFF2-40B4-BE49-F238E27FC236}">
                  <a16:creationId xmlns:a16="http://schemas.microsoft.com/office/drawing/2014/main" id="{078AA8B4-77E4-5E7C-512F-B84D1D1A338C}"/>
                </a:ext>
              </a:extLst>
            </p:cNvPr>
            <p:cNvSpPr/>
            <p:nvPr/>
          </p:nvSpPr>
          <p:spPr>
            <a:xfrm>
              <a:off x="3908655" y="1926640"/>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8" name="Freeform 1609">
              <a:extLst>
                <a:ext uri="{FF2B5EF4-FFF2-40B4-BE49-F238E27FC236}">
                  <a16:creationId xmlns:a16="http://schemas.microsoft.com/office/drawing/2014/main" id="{C1D9F98B-63F4-4009-5BD7-AA0ADD660DDE}"/>
                </a:ext>
              </a:extLst>
            </p:cNvPr>
            <p:cNvSpPr/>
            <p:nvPr/>
          </p:nvSpPr>
          <p:spPr>
            <a:xfrm>
              <a:off x="3912998" y="19277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229" y="0"/>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9" name="Freeform 1610">
              <a:extLst>
                <a:ext uri="{FF2B5EF4-FFF2-40B4-BE49-F238E27FC236}">
                  <a16:creationId xmlns:a16="http://schemas.microsoft.com/office/drawing/2014/main" id="{5A01C134-321F-FB01-2701-241E37E712FC}"/>
                </a:ext>
              </a:extLst>
            </p:cNvPr>
            <p:cNvSpPr/>
            <p:nvPr/>
          </p:nvSpPr>
          <p:spPr>
            <a:xfrm>
              <a:off x="3911626" y="1927555"/>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10" name="Freeform 1611">
              <a:extLst>
                <a:ext uri="{FF2B5EF4-FFF2-40B4-BE49-F238E27FC236}">
                  <a16:creationId xmlns:a16="http://schemas.microsoft.com/office/drawing/2014/main" id="{DD135126-1B29-92F9-1360-CA7E9E7DF2BB}"/>
                </a:ext>
              </a:extLst>
            </p:cNvPr>
            <p:cNvSpPr/>
            <p:nvPr/>
          </p:nvSpPr>
          <p:spPr>
            <a:xfrm>
              <a:off x="3910026" y="1927098"/>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11" name="Freeform 1612">
              <a:extLst>
                <a:ext uri="{FF2B5EF4-FFF2-40B4-BE49-F238E27FC236}">
                  <a16:creationId xmlns:a16="http://schemas.microsoft.com/office/drawing/2014/main" id="{0BACEAE6-ED3D-5E21-787B-062F5AF77ED7}"/>
                </a:ext>
              </a:extLst>
            </p:cNvPr>
            <p:cNvSpPr/>
            <p:nvPr/>
          </p:nvSpPr>
          <p:spPr>
            <a:xfrm>
              <a:off x="4426205" y="18265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112" name="Freeform 1613">
              <a:extLst>
                <a:ext uri="{FF2B5EF4-FFF2-40B4-BE49-F238E27FC236}">
                  <a16:creationId xmlns:a16="http://schemas.microsoft.com/office/drawing/2014/main" id="{3669FB58-50EB-E08C-13CC-6247C40738EA}"/>
                </a:ext>
              </a:extLst>
            </p:cNvPr>
            <p:cNvSpPr/>
            <p:nvPr/>
          </p:nvSpPr>
          <p:spPr>
            <a:xfrm>
              <a:off x="4425062" y="1802968"/>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614">
              <a:extLst>
                <a:ext uri="{FF2B5EF4-FFF2-40B4-BE49-F238E27FC236}">
                  <a16:creationId xmlns:a16="http://schemas.microsoft.com/office/drawing/2014/main" id="{C3146F6B-5DA9-809E-B6DF-C20474D049D5}"/>
                </a:ext>
              </a:extLst>
            </p:cNvPr>
            <p:cNvSpPr/>
            <p:nvPr/>
          </p:nvSpPr>
          <p:spPr>
            <a:xfrm>
              <a:off x="4422319" y="1799082"/>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615">
              <a:extLst>
                <a:ext uri="{FF2B5EF4-FFF2-40B4-BE49-F238E27FC236}">
                  <a16:creationId xmlns:a16="http://schemas.microsoft.com/office/drawing/2014/main" id="{9CC1F7C9-3395-1E2A-A1AD-32847E30E204}"/>
                </a:ext>
              </a:extLst>
            </p:cNvPr>
            <p:cNvSpPr/>
            <p:nvPr/>
          </p:nvSpPr>
          <p:spPr>
            <a:xfrm>
              <a:off x="4421633" y="1798396"/>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616">
              <a:extLst>
                <a:ext uri="{FF2B5EF4-FFF2-40B4-BE49-F238E27FC236}">
                  <a16:creationId xmlns:a16="http://schemas.microsoft.com/office/drawing/2014/main" id="{0CCC47A7-F65A-4351-6C3D-A748220E4F27}"/>
                </a:ext>
              </a:extLst>
            </p:cNvPr>
            <p:cNvSpPr/>
            <p:nvPr/>
          </p:nvSpPr>
          <p:spPr>
            <a:xfrm>
              <a:off x="4423005" y="1799767"/>
              <a:ext cx="2057" cy="3200"/>
            </a:xfrm>
            <a:custGeom>
              <a:avLst/>
              <a:gdLst>
                <a:gd name="connsiteX0" fmla="*/ 0 w 2057"/>
                <a:gd name="connsiteY0" fmla="*/ 0 h 3200"/>
                <a:gd name="connsiteX1" fmla="*/ 2057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914" y="914"/>
                    <a:pt x="1600" y="2057"/>
                    <a:pt x="2057" y="3200"/>
                  </a:cubicBezTo>
                  <a:cubicBezTo>
                    <a:pt x="1600" y="1829"/>
                    <a:pt x="914" y="914"/>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617">
              <a:extLst>
                <a:ext uri="{FF2B5EF4-FFF2-40B4-BE49-F238E27FC236}">
                  <a16:creationId xmlns:a16="http://schemas.microsoft.com/office/drawing/2014/main" id="{F21B3D91-5564-A804-9CB0-7DE5BADFF3F2}"/>
                </a:ext>
              </a:extLst>
            </p:cNvPr>
            <p:cNvSpPr/>
            <p:nvPr/>
          </p:nvSpPr>
          <p:spPr>
            <a:xfrm>
              <a:off x="4420719" y="1797710"/>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618">
              <a:extLst>
                <a:ext uri="{FF2B5EF4-FFF2-40B4-BE49-F238E27FC236}">
                  <a16:creationId xmlns:a16="http://schemas.microsoft.com/office/drawing/2014/main" id="{8ACA6FCE-4AB8-2D97-89BD-58E07C2FD773}"/>
                </a:ext>
              </a:extLst>
            </p:cNvPr>
            <p:cNvSpPr/>
            <p:nvPr/>
          </p:nvSpPr>
          <p:spPr>
            <a:xfrm>
              <a:off x="4417518" y="1796110"/>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686" y="229"/>
                    <a:pt x="914" y="457"/>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619">
              <a:extLst>
                <a:ext uri="{FF2B5EF4-FFF2-40B4-BE49-F238E27FC236}">
                  <a16:creationId xmlns:a16="http://schemas.microsoft.com/office/drawing/2014/main" id="{E12D15C9-22DC-8C76-B489-20DF81BB2BFB}"/>
                </a:ext>
              </a:extLst>
            </p:cNvPr>
            <p:cNvSpPr/>
            <p:nvPr/>
          </p:nvSpPr>
          <p:spPr>
            <a:xfrm>
              <a:off x="4419804" y="1797024"/>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620">
              <a:extLst>
                <a:ext uri="{FF2B5EF4-FFF2-40B4-BE49-F238E27FC236}">
                  <a16:creationId xmlns:a16="http://schemas.microsoft.com/office/drawing/2014/main" id="{54916F52-006E-0BF8-D471-D025AB77A36D}"/>
                </a:ext>
              </a:extLst>
            </p:cNvPr>
            <p:cNvSpPr/>
            <p:nvPr/>
          </p:nvSpPr>
          <p:spPr>
            <a:xfrm>
              <a:off x="4418661" y="1796567"/>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457" y="229"/>
                    <a:pt x="914" y="457"/>
                  </a:cubicBezTo>
                  <a:cubicBezTo>
                    <a:pt x="686"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621">
              <a:extLst>
                <a:ext uri="{FF2B5EF4-FFF2-40B4-BE49-F238E27FC236}">
                  <a16:creationId xmlns:a16="http://schemas.microsoft.com/office/drawing/2014/main" id="{045C2C83-8C4B-CEA1-9400-361ACFE009E2}"/>
                </a:ext>
              </a:extLst>
            </p:cNvPr>
            <p:cNvSpPr/>
            <p:nvPr/>
          </p:nvSpPr>
          <p:spPr>
            <a:xfrm>
              <a:off x="4425519" y="1803882"/>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622">
              <a:extLst>
                <a:ext uri="{FF2B5EF4-FFF2-40B4-BE49-F238E27FC236}">
                  <a16:creationId xmlns:a16="http://schemas.microsoft.com/office/drawing/2014/main" id="{9402781F-6169-E537-4B1C-45449B9F0CCC}"/>
                </a:ext>
              </a:extLst>
            </p:cNvPr>
            <p:cNvSpPr/>
            <p:nvPr/>
          </p:nvSpPr>
          <p:spPr>
            <a:xfrm>
              <a:off x="4426434" y="1808454"/>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623">
              <a:extLst>
                <a:ext uri="{FF2B5EF4-FFF2-40B4-BE49-F238E27FC236}">
                  <a16:creationId xmlns:a16="http://schemas.microsoft.com/office/drawing/2014/main" id="{8DA028C9-4740-285D-FB9D-5DF57B4E40E3}"/>
                </a:ext>
              </a:extLst>
            </p:cNvPr>
            <p:cNvSpPr/>
            <p:nvPr/>
          </p:nvSpPr>
          <p:spPr>
            <a:xfrm>
              <a:off x="4426662" y="18148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624">
              <a:extLst>
                <a:ext uri="{FF2B5EF4-FFF2-40B4-BE49-F238E27FC236}">
                  <a16:creationId xmlns:a16="http://schemas.microsoft.com/office/drawing/2014/main" id="{EC318BF4-A32D-8346-7125-3BBF4BB3530E}"/>
                </a:ext>
              </a:extLst>
            </p:cNvPr>
            <p:cNvSpPr/>
            <p:nvPr/>
          </p:nvSpPr>
          <p:spPr>
            <a:xfrm>
              <a:off x="4426662" y="18164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625">
              <a:extLst>
                <a:ext uri="{FF2B5EF4-FFF2-40B4-BE49-F238E27FC236}">
                  <a16:creationId xmlns:a16="http://schemas.microsoft.com/office/drawing/2014/main" id="{6664D222-50AE-4919-3A6F-6262E9ED54BC}"/>
                </a:ext>
              </a:extLst>
            </p:cNvPr>
            <p:cNvSpPr/>
            <p:nvPr/>
          </p:nvSpPr>
          <p:spPr>
            <a:xfrm>
              <a:off x="4425748" y="1805025"/>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626">
              <a:extLst>
                <a:ext uri="{FF2B5EF4-FFF2-40B4-BE49-F238E27FC236}">
                  <a16:creationId xmlns:a16="http://schemas.microsoft.com/office/drawing/2014/main" id="{36D45C48-1BD7-1260-121F-E206186BEE84}"/>
                </a:ext>
              </a:extLst>
            </p:cNvPr>
            <p:cNvSpPr/>
            <p:nvPr/>
          </p:nvSpPr>
          <p:spPr>
            <a:xfrm>
              <a:off x="4426205" y="1807083"/>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457"/>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627">
              <a:extLst>
                <a:ext uri="{FF2B5EF4-FFF2-40B4-BE49-F238E27FC236}">
                  <a16:creationId xmlns:a16="http://schemas.microsoft.com/office/drawing/2014/main" id="{E819222C-243C-52DF-3DD7-2E32F2A96075}"/>
                </a:ext>
              </a:extLst>
            </p:cNvPr>
            <p:cNvSpPr/>
            <p:nvPr/>
          </p:nvSpPr>
          <p:spPr>
            <a:xfrm>
              <a:off x="4426662" y="18180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628">
              <a:extLst>
                <a:ext uri="{FF2B5EF4-FFF2-40B4-BE49-F238E27FC236}">
                  <a16:creationId xmlns:a16="http://schemas.microsoft.com/office/drawing/2014/main" id="{DD44094B-1E21-C555-FCA0-60709E813315}"/>
                </a:ext>
              </a:extLst>
            </p:cNvPr>
            <p:cNvSpPr/>
            <p:nvPr/>
          </p:nvSpPr>
          <p:spPr>
            <a:xfrm>
              <a:off x="4426205" y="1805940"/>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0" y="457"/>
                    <a:pt x="229"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629">
              <a:extLst>
                <a:ext uri="{FF2B5EF4-FFF2-40B4-BE49-F238E27FC236}">
                  <a16:creationId xmlns:a16="http://schemas.microsoft.com/office/drawing/2014/main" id="{04BE236C-DECE-ED97-4B80-58DBFAD71592}"/>
                </a:ext>
              </a:extLst>
            </p:cNvPr>
            <p:cNvSpPr/>
            <p:nvPr/>
          </p:nvSpPr>
          <p:spPr>
            <a:xfrm>
              <a:off x="3925571"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29" name="Freeform 1630">
              <a:extLst>
                <a:ext uri="{FF2B5EF4-FFF2-40B4-BE49-F238E27FC236}">
                  <a16:creationId xmlns:a16="http://schemas.microsoft.com/office/drawing/2014/main" id="{C8ACDD1C-2ECA-9D93-89ED-0D92B009591C}"/>
                </a:ext>
              </a:extLst>
            </p:cNvPr>
            <p:cNvSpPr/>
            <p:nvPr/>
          </p:nvSpPr>
          <p:spPr>
            <a:xfrm>
              <a:off x="4344366" y="1908581"/>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686" y="229"/>
                    <a:pt x="457" y="0"/>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0" name="Freeform 1631">
              <a:extLst>
                <a:ext uri="{FF2B5EF4-FFF2-40B4-BE49-F238E27FC236}">
                  <a16:creationId xmlns:a16="http://schemas.microsoft.com/office/drawing/2014/main" id="{627AA57F-3357-9830-F5FF-5EDE40D0D8AA}"/>
                </a:ext>
              </a:extLst>
            </p:cNvPr>
            <p:cNvSpPr/>
            <p:nvPr/>
          </p:nvSpPr>
          <p:spPr>
            <a:xfrm>
              <a:off x="4404259" y="1846859"/>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1" name="Freeform 1632">
              <a:extLst>
                <a:ext uri="{FF2B5EF4-FFF2-40B4-BE49-F238E27FC236}">
                  <a16:creationId xmlns:a16="http://schemas.microsoft.com/office/drawing/2014/main" id="{528212B7-50D6-A0B9-0FCE-DEF99D6D335A}"/>
                </a:ext>
              </a:extLst>
            </p:cNvPr>
            <p:cNvSpPr/>
            <p:nvPr/>
          </p:nvSpPr>
          <p:spPr>
            <a:xfrm>
              <a:off x="4347567" y="1909267"/>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457" y="0"/>
                    <a:pt x="0" y="0"/>
                  </a:cubicBezTo>
                  <a:cubicBezTo>
                    <a:pt x="457" y="0"/>
                    <a:pt x="914" y="0"/>
                    <a:pt x="1600" y="229"/>
                  </a:cubicBezTo>
                  <a:close/>
                </a:path>
              </a:pathLst>
            </a:custGeom>
            <a:solidFill>
              <a:srgbClr val="FFFFFF"/>
            </a:solidFill>
            <a:ln w="2286" cap="flat">
              <a:noFill/>
              <a:prstDash val="solid"/>
              <a:miter/>
            </a:ln>
          </p:spPr>
          <p:txBody>
            <a:bodyPr rtlCol="0" anchor="ctr"/>
            <a:lstStyle/>
            <a:p>
              <a:endParaRPr lang="en-US"/>
            </a:p>
          </p:txBody>
        </p:sp>
        <p:sp>
          <p:nvSpPr>
            <p:cNvPr id="132" name="Freeform 1633">
              <a:extLst>
                <a:ext uri="{FF2B5EF4-FFF2-40B4-BE49-F238E27FC236}">
                  <a16:creationId xmlns:a16="http://schemas.microsoft.com/office/drawing/2014/main" id="{7FB4025B-7A83-708F-94B0-5150E7D2ADED}"/>
                </a:ext>
              </a:extLst>
            </p:cNvPr>
            <p:cNvSpPr/>
            <p:nvPr/>
          </p:nvSpPr>
          <p:spPr>
            <a:xfrm>
              <a:off x="4345966" y="1908810"/>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457" y="229"/>
                    <a:pt x="229" y="229"/>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3" name="Freeform 1634">
              <a:extLst>
                <a:ext uri="{FF2B5EF4-FFF2-40B4-BE49-F238E27FC236}">
                  <a16:creationId xmlns:a16="http://schemas.microsoft.com/office/drawing/2014/main" id="{AE6BCF8A-F49E-7F7E-0A5B-5078E3C0F80D}"/>
                </a:ext>
              </a:extLst>
            </p:cNvPr>
            <p:cNvSpPr/>
            <p:nvPr/>
          </p:nvSpPr>
          <p:spPr>
            <a:xfrm>
              <a:off x="4404031" y="1849831"/>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0"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134" name="Freeform 1635">
              <a:extLst>
                <a:ext uri="{FF2B5EF4-FFF2-40B4-BE49-F238E27FC236}">
                  <a16:creationId xmlns:a16="http://schemas.microsoft.com/office/drawing/2014/main" id="{CDE3DA8F-D02F-F986-3E18-7B833178C50F}"/>
                </a:ext>
              </a:extLst>
            </p:cNvPr>
            <p:cNvSpPr/>
            <p:nvPr/>
          </p:nvSpPr>
          <p:spPr>
            <a:xfrm>
              <a:off x="4405174" y="1838858"/>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135" name="Freeform 1636">
              <a:extLst>
                <a:ext uri="{FF2B5EF4-FFF2-40B4-BE49-F238E27FC236}">
                  <a16:creationId xmlns:a16="http://schemas.microsoft.com/office/drawing/2014/main" id="{7FC64A64-D059-56AC-C22B-E763A54FD5F0}"/>
                </a:ext>
              </a:extLst>
            </p:cNvPr>
            <p:cNvSpPr/>
            <p:nvPr/>
          </p:nvSpPr>
          <p:spPr>
            <a:xfrm>
              <a:off x="4404945" y="1841601"/>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4"/>
                    <a:pt x="0"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36" name="Freeform 1637">
              <a:extLst>
                <a:ext uri="{FF2B5EF4-FFF2-40B4-BE49-F238E27FC236}">
                  <a16:creationId xmlns:a16="http://schemas.microsoft.com/office/drawing/2014/main" id="{5A553DE3-D141-6D95-4A53-233B8FE86D22}"/>
                </a:ext>
              </a:extLst>
            </p:cNvPr>
            <p:cNvSpPr/>
            <p:nvPr/>
          </p:nvSpPr>
          <p:spPr>
            <a:xfrm>
              <a:off x="4405174" y="1836801"/>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638">
              <a:extLst>
                <a:ext uri="{FF2B5EF4-FFF2-40B4-BE49-F238E27FC236}">
                  <a16:creationId xmlns:a16="http://schemas.microsoft.com/office/drawing/2014/main" id="{42CE9C7F-9BF9-7606-A8E2-99F0A30BEE0B}"/>
                </a:ext>
              </a:extLst>
            </p:cNvPr>
            <p:cNvSpPr/>
            <p:nvPr/>
          </p:nvSpPr>
          <p:spPr>
            <a:xfrm>
              <a:off x="4404488" y="184411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372"/>
                    <a:pt x="0" y="2286"/>
                  </a:cubicBezTo>
                  <a:cubicBezTo>
                    <a:pt x="229"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8" name="Freeform 1639">
              <a:extLst>
                <a:ext uri="{FF2B5EF4-FFF2-40B4-BE49-F238E27FC236}">
                  <a16:creationId xmlns:a16="http://schemas.microsoft.com/office/drawing/2014/main" id="{18AA6479-9A12-BDA9-2F0D-1726052471AF}"/>
                </a:ext>
              </a:extLst>
            </p:cNvPr>
            <p:cNvSpPr/>
            <p:nvPr/>
          </p:nvSpPr>
          <p:spPr>
            <a:xfrm>
              <a:off x="4342995" y="1908352"/>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39" name="Freeform 1640">
              <a:extLst>
                <a:ext uri="{FF2B5EF4-FFF2-40B4-BE49-F238E27FC236}">
                  <a16:creationId xmlns:a16="http://schemas.microsoft.com/office/drawing/2014/main" id="{51A802CF-9533-8F40-3431-E29EB6476C2B}"/>
                </a:ext>
              </a:extLst>
            </p:cNvPr>
            <p:cNvSpPr/>
            <p:nvPr/>
          </p:nvSpPr>
          <p:spPr>
            <a:xfrm>
              <a:off x="4426434" y="1809369"/>
              <a:ext cx="228" cy="5029"/>
            </a:xfrm>
            <a:custGeom>
              <a:avLst/>
              <a:gdLst>
                <a:gd name="connsiteX0" fmla="*/ 229 w 228"/>
                <a:gd name="connsiteY0" fmla="*/ 5029 h 5029"/>
                <a:gd name="connsiteX1" fmla="*/ 0 w 228"/>
                <a:gd name="connsiteY1" fmla="*/ 0 h 5029"/>
                <a:gd name="connsiteX2" fmla="*/ 229 w 228"/>
                <a:gd name="connsiteY2" fmla="*/ 5029 h 5029"/>
              </a:gdLst>
              <a:ahLst/>
              <a:cxnLst>
                <a:cxn ang="0">
                  <a:pos x="connsiteX0" y="connsiteY0"/>
                </a:cxn>
                <a:cxn ang="0">
                  <a:pos x="connsiteX1" y="connsiteY1"/>
                </a:cxn>
                <a:cxn ang="0">
                  <a:pos x="connsiteX2" y="connsiteY2"/>
                </a:cxn>
              </a:cxnLst>
              <a:rect l="l" t="t" r="r" b="b"/>
              <a:pathLst>
                <a:path w="228" h="5029">
                  <a:moveTo>
                    <a:pt x="229" y="5029"/>
                  </a:moveTo>
                  <a:cubicBezTo>
                    <a:pt x="229" y="3200"/>
                    <a:pt x="229" y="1600"/>
                    <a:pt x="0" y="0"/>
                  </a:cubicBezTo>
                  <a:cubicBezTo>
                    <a:pt x="229" y="1600"/>
                    <a:pt x="229" y="3200"/>
                    <a:pt x="229" y="5029"/>
                  </a:cubicBezTo>
                  <a:close/>
                </a:path>
              </a:pathLst>
            </a:custGeom>
            <a:solidFill>
              <a:srgbClr val="FFFFFF"/>
            </a:solidFill>
            <a:ln w="2286" cap="flat">
              <a:noFill/>
              <a:prstDash val="solid"/>
              <a:miter/>
            </a:ln>
          </p:spPr>
          <p:txBody>
            <a:bodyPr rtlCol="0" anchor="ctr"/>
            <a:lstStyle/>
            <a:p>
              <a:endParaRPr lang="en-US"/>
            </a:p>
          </p:txBody>
        </p:sp>
        <p:sp>
          <p:nvSpPr>
            <p:cNvPr id="140" name="Freeform 1641">
              <a:extLst>
                <a:ext uri="{FF2B5EF4-FFF2-40B4-BE49-F238E27FC236}">
                  <a16:creationId xmlns:a16="http://schemas.microsoft.com/office/drawing/2014/main" id="{A82DF4B0-55CD-3AFA-F881-87F47B0DD75C}"/>
                </a:ext>
              </a:extLst>
            </p:cNvPr>
            <p:cNvSpPr/>
            <p:nvPr/>
          </p:nvSpPr>
          <p:spPr>
            <a:xfrm>
              <a:off x="3885783" y="1789037"/>
              <a:ext cx="531735" cy="140527"/>
            </a:xfrm>
            <a:custGeom>
              <a:avLst/>
              <a:gdLst>
                <a:gd name="connsiteX0" fmla="*/ 6870 w 531735"/>
                <a:gd name="connsiteY0" fmla="*/ 117715 h 140527"/>
                <a:gd name="connsiteX1" fmla="*/ 6641 w 531735"/>
                <a:gd name="connsiteY1" fmla="*/ 116572 h 140527"/>
                <a:gd name="connsiteX2" fmla="*/ 97852 w 531735"/>
                <a:gd name="connsiteY2" fmla="*/ 135774 h 140527"/>
                <a:gd name="connsiteX3" fmla="*/ 158660 w 531735"/>
                <a:gd name="connsiteY3" fmla="*/ 137375 h 140527"/>
                <a:gd name="connsiteX4" fmla="*/ 226554 w 531735"/>
                <a:gd name="connsiteY4" fmla="*/ 139203 h 140527"/>
                <a:gd name="connsiteX5" fmla="*/ 448753 w 531735"/>
                <a:gd name="connsiteY5" fmla="*/ 111086 h 140527"/>
                <a:gd name="connsiteX6" fmla="*/ 448753 w 531735"/>
                <a:gd name="connsiteY6" fmla="*/ 111086 h 140527"/>
                <a:gd name="connsiteX7" fmla="*/ 448296 w 531735"/>
                <a:gd name="connsiteY7" fmla="*/ 104456 h 140527"/>
                <a:gd name="connsiteX8" fmla="*/ 445553 w 531735"/>
                <a:gd name="connsiteY8" fmla="*/ 38848 h 140527"/>
                <a:gd name="connsiteX9" fmla="*/ 468184 w 531735"/>
                <a:gd name="connsiteY9" fmla="*/ 25589 h 140527"/>
                <a:gd name="connsiteX10" fmla="*/ 480757 w 531735"/>
                <a:gd name="connsiteY10" fmla="*/ 23989 h 140527"/>
                <a:gd name="connsiteX11" fmla="*/ 519162 w 531735"/>
                <a:gd name="connsiteY11" fmla="*/ 38619 h 140527"/>
                <a:gd name="connsiteX12" fmla="*/ 518934 w 531735"/>
                <a:gd name="connsiteY12" fmla="*/ 37934 h 140527"/>
                <a:gd name="connsiteX13" fmla="*/ 526249 w 531735"/>
                <a:gd name="connsiteY13" fmla="*/ 5244 h 140527"/>
                <a:gd name="connsiteX14" fmla="*/ 531735 w 531735"/>
                <a:gd name="connsiteY14" fmla="*/ 6844 h 140527"/>
                <a:gd name="connsiteX15" fmla="*/ 519848 w 531735"/>
                <a:gd name="connsiteY15" fmla="*/ 4101 h 140527"/>
                <a:gd name="connsiteX16" fmla="*/ 410120 w 531735"/>
                <a:gd name="connsiteY16" fmla="*/ 900 h 140527"/>
                <a:gd name="connsiteX17" fmla="*/ 18071 w 531735"/>
                <a:gd name="connsiteY17" fmla="*/ 5472 h 140527"/>
                <a:gd name="connsiteX18" fmla="*/ 12 w 531735"/>
                <a:gd name="connsiteY18" fmla="*/ 30161 h 140527"/>
                <a:gd name="connsiteX19" fmla="*/ 5498 w 531735"/>
                <a:gd name="connsiteY19" fmla="*/ 112686 h 140527"/>
                <a:gd name="connsiteX20" fmla="*/ 6870 w 531735"/>
                <a:gd name="connsiteY20" fmla="*/ 117715 h 140527"/>
                <a:gd name="connsiteX21" fmla="*/ 396404 w 531735"/>
                <a:gd name="connsiteY21" fmla="*/ 23760 h 140527"/>
                <a:gd name="connsiteX22" fmla="*/ 404634 w 531735"/>
                <a:gd name="connsiteY22" fmla="*/ 32219 h 140527"/>
                <a:gd name="connsiteX23" fmla="*/ 404634 w 531735"/>
                <a:gd name="connsiteY23" fmla="*/ 108571 h 140527"/>
                <a:gd name="connsiteX24" fmla="*/ 402805 w 531735"/>
                <a:gd name="connsiteY24" fmla="*/ 114743 h 140527"/>
                <a:gd name="connsiteX25" fmla="*/ 397776 w 531735"/>
                <a:gd name="connsiteY25" fmla="*/ 121373 h 140527"/>
                <a:gd name="connsiteX26" fmla="*/ 389546 w 531735"/>
                <a:gd name="connsiteY26" fmla="*/ 113372 h 140527"/>
                <a:gd name="connsiteX27" fmla="*/ 389546 w 531735"/>
                <a:gd name="connsiteY27" fmla="*/ 32904 h 140527"/>
                <a:gd name="connsiteX28" fmla="*/ 396404 w 531735"/>
                <a:gd name="connsiteY28" fmla="*/ 23760 h 140527"/>
                <a:gd name="connsiteX29" fmla="*/ 318451 w 531735"/>
                <a:gd name="connsiteY29" fmla="*/ 82053 h 140527"/>
                <a:gd name="connsiteX30" fmla="*/ 290105 w 531735"/>
                <a:gd name="connsiteY30" fmla="*/ 80453 h 140527"/>
                <a:gd name="connsiteX31" fmla="*/ 283704 w 531735"/>
                <a:gd name="connsiteY31" fmla="*/ 75424 h 140527"/>
                <a:gd name="connsiteX32" fmla="*/ 290105 w 531735"/>
                <a:gd name="connsiteY32" fmla="*/ 68337 h 140527"/>
                <a:gd name="connsiteX33" fmla="*/ 316165 w 531735"/>
                <a:gd name="connsiteY33" fmla="*/ 67652 h 140527"/>
                <a:gd name="connsiteX34" fmla="*/ 328281 w 531735"/>
                <a:gd name="connsiteY34" fmla="*/ 58279 h 140527"/>
                <a:gd name="connsiteX35" fmla="*/ 318451 w 531735"/>
                <a:gd name="connsiteY35" fmla="*/ 41820 h 140527"/>
                <a:gd name="connsiteX36" fmla="*/ 290562 w 531735"/>
                <a:gd name="connsiteY36" fmla="*/ 38848 h 140527"/>
                <a:gd name="connsiteX37" fmla="*/ 281647 w 531735"/>
                <a:gd name="connsiteY37" fmla="*/ 31076 h 140527"/>
                <a:gd name="connsiteX38" fmla="*/ 291705 w 531735"/>
                <a:gd name="connsiteY38" fmla="*/ 24903 h 140527"/>
                <a:gd name="connsiteX39" fmla="*/ 293991 w 531735"/>
                <a:gd name="connsiteY39" fmla="*/ 25132 h 140527"/>
                <a:gd name="connsiteX40" fmla="*/ 341997 w 531735"/>
                <a:gd name="connsiteY40" fmla="*/ 48678 h 140527"/>
                <a:gd name="connsiteX41" fmla="*/ 343140 w 531735"/>
                <a:gd name="connsiteY41" fmla="*/ 97370 h 140527"/>
                <a:gd name="connsiteX42" fmla="*/ 324852 w 531735"/>
                <a:gd name="connsiteY42" fmla="*/ 120001 h 140527"/>
                <a:gd name="connsiteX43" fmla="*/ 288048 w 531735"/>
                <a:gd name="connsiteY43" fmla="*/ 120915 h 140527"/>
                <a:gd name="connsiteX44" fmla="*/ 280961 w 531735"/>
                <a:gd name="connsiteY44" fmla="*/ 114057 h 140527"/>
                <a:gd name="connsiteX45" fmla="*/ 288962 w 531735"/>
                <a:gd name="connsiteY45" fmla="*/ 109028 h 140527"/>
                <a:gd name="connsiteX46" fmla="*/ 315022 w 531735"/>
                <a:gd name="connsiteY46" fmla="*/ 110171 h 140527"/>
                <a:gd name="connsiteX47" fmla="*/ 329653 w 531735"/>
                <a:gd name="connsiteY47" fmla="*/ 94398 h 140527"/>
                <a:gd name="connsiteX48" fmla="*/ 318451 w 531735"/>
                <a:gd name="connsiteY48" fmla="*/ 82053 h 140527"/>
                <a:gd name="connsiteX49" fmla="*/ 70420 w 531735"/>
                <a:gd name="connsiteY49" fmla="*/ 16902 h 140527"/>
                <a:gd name="connsiteX50" fmla="*/ 32473 w 531735"/>
                <a:gd name="connsiteY50" fmla="*/ 115658 h 140527"/>
                <a:gd name="connsiteX51" fmla="*/ 24015 w 531735"/>
                <a:gd name="connsiteY51" fmla="*/ 106971 h 140527"/>
                <a:gd name="connsiteX52" fmla="*/ 21043 w 531735"/>
                <a:gd name="connsiteY52" fmla="*/ 38391 h 140527"/>
                <a:gd name="connsiteX53" fmla="*/ 70420 w 531735"/>
                <a:gd name="connsiteY53" fmla="*/ 16902 h 1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1735" h="140527">
                  <a:moveTo>
                    <a:pt x="6870" y="117715"/>
                  </a:moveTo>
                  <a:cubicBezTo>
                    <a:pt x="6870" y="117258"/>
                    <a:pt x="6641" y="117029"/>
                    <a:pt x="6641" y="116572"/>
                  </a:cubicBezTo>
                  <a:cubicBezTo>
                    <a:pt x="34987" y="129145"/>
                    <a:pt x="67220" y="133717"/>
                    <a:pt x="97852" y="135774"/>
                  </a:cubicBezTo>
                  <a:cubicBezTo>
                    <a:pt x="118198" y="137146"/>
                    <a:pt x="138315" y="137146"/>
                    <a:pt x="158660" y="137375"/>
                  </a:cubicBezTo>
                  <a:cubicBezTo>
                    <a:pt x="181291" y="137603"/>
                    <a:pt x="203923" y="138518"/>
                    <a:pt x="226554" y="139203"/>
                  </a:cubicBezTo>
                  <a:cubicBezTo>
                    <a:pt x="297649" y="141261"/>
                    <a:pt x="383602" y="145376"/>
                    <a:pt x="448753" y="111086"/>
                  </a:cubicBezTo>
                  <a:lnTo>
                    <a:pt x="448753" y="111086"/>
                  </a:lnTo>
                  <a:cubicBezTo>
                    <a:pt x="448296" y="109257"/>
                    <a:pt x="448068" y="106971"/>
                    <a:pt x="448296" y="104456"/>
                  </a:cubicBezTo>
                  <a:cubicBezTo>
                    <a:pt x="449211" y="87083"/>
                    <a:pt x="447839" y="56222"/>
                    <a:pt x="445553" y="38848"/>
                  </a:cubicBezTo>
                  <a:cubicBezTo>
                    <a:pt x="445782" y="34047"/>
                    <a:pt x="445553" y="28104"/>
                    <a:pt x="468184" y="25589"/>
                  </a:cubicBezTo>
                  <a:cubicBezTo>
                    <a:pt x="473214" y="24903"/>
                    <a:pt x="478243" y="24446"/>
                    <a:pt x="480757" y="23989"/>
                  </a:cubicBezTo>
                  <a:cubicBezTo>
                    <a:pt x="507732" y="25361"/>
                    <a:pt x="517105" y="26961"/>
                    <a:pt x="519162" y="38619"/>
                  </a:cubicBezTo>
                  <a:cubicBezTo>
                    <a:pt x="519162" y="38391"/>
                    <a:pt x="519162" y="38162"/>
                    <a:pt x="518934" y="37934"/>
                  </a:cubicBezTo>
                  <a:cubicBezTo>
                    <a:pt x="522820" y="27418"/>
                    <a:pt x="525335" y="16445"/>
                    <a:pt x="526249" y="5244"/>
                  </a:cubicBezTo>
                  <a:cubicBezTo>
                    <a:pt x="528306" y="5701"/>
                    <a:pt x="530135" y="6387"/>
                    <a:pt x="531735" y="6844"/>
                  </a:cubicBezTo>
                  <a:cubicBezTo>
                    <a:pt x="528764" y="5701"/>
                    <a:pt x="524877" y="4787"/>
                    <a:pt x="519848" y="4101"/>
                  </a:cubicBezTo>
                  <a:cubicBezTo>
                    <a:pt x="485329" y="-471"/>
                    <a:pt x="445324" y="-700"/>
                    <a:pt x="410120" y="900"/>
                  </a:cubicBezTo>
                  <a:cubicBezTo>
                    <a:pt x="381774" y="2043"/>
                    <a:pt x="120255" y="-3214"/>
                    <a:pt x="18071" y="5472"/>
                  </a:cubicBezTo>
                  <a:cubicBezTo>
                    <a:pt x="3669" y="6615"/>
                    <a:pt x="469" y="15531"/>
                    <a:pt x="12" y="30161"/>
                  </a:cubicBezTo>
                  <a:cubicBezTo>
                    <a:pt x="-217" y="46849"/>
                    <a:pt x="2983" y="101942"/>
                    <a:pt x="5498" y="112686"/>
                  </a:cubicBezTo>
                  <a:cubicBezTo>
                    <a:pt x="5955" y="114286"/>
                    <a:pt x="6412" y="116115"/>
                    <a:pt x="6870" y="117715"/>
                  </a:cubicBezTo>
                  <a:close/>
                  <a:moveTo>
                    <a:pt x="396404" y="23760"/>
                  </a:moveTo>
                  <a:cubicBezTo>
                    <a:pt x="401433" y="23760"/>
                    <a:pt x="404634" y="27189"/>
                    <a:pt x="404634" y="32219"/>
                  </a:cubicBezTo>
                  <a:cubicBezTo>
                    <a:pt x="404862" y="57593"/>
                    <a:pt x="404862" y="83196"/>
                    <a:pt x="404634" y="108571"/>
                  </a:cubicBezTo>
                  <a:cubicBezTo>
                    <a:pt x="404634" y="110628"/>
                    <a:pt x="403491" y="112686"/>
                    <a:pt x="402805" y="114743"/>
                  </a:cubicBezTo>
                  <a:cubicBezTo>
                    <a:pt x="401433" y="118401"/>
                    <a:pt x="401890" y="121601"/>
                    <a:pt x="397776" y="121373"/>
                  </a:cubicBezTo>
                  <a:cubicBezTo>
                    <a:pt x="393432" y="121144"/>
                    <a:pt x="389089" y="117258"/>
                    <a:pt x="389546" y="113372"/>
                  </a:cubicBezTo>
                  <a:cubicBezTo>
                    <a:pt x="391146" y="99656"/>
                    <a:pt x="389546" y="45935"/>
                    <a:pt x="389546" y="32904"/>
                  </a:cubicBezTo>
                  <a:cubicBezTo>
                    <a:pt x="389546" y="27875"/>
                    <a:pt x="390918" y="23760"/>
                    <a:pt x="396404" y="23760"/>
                  </a:cubicBezTo>
                  <a:close/>
                  <a:moveTo>
                    <a:pt x="318451" y="82053"/>
                  </a:moveTo>
                  <a:cubicBezTo>
                    <a:pt x="309079" y="82053"/>
                    <a:pt x="299706" y="81139"/>
                    <a:pt x="290105" y="80453"/>
                  </a:cubicBezTo>
                  <a:cubicBezTo>
                    <a:pt x="287133" y="80225"/>
                    <a:pt x="284161" y="78853"/>
                    <a:pt x="283704" y="75424"/>
                  </a:cubicBezTo>
                  <a:cubicBezTo>
                    <a:pt x="283247" y="71081"/>
                    <a:pt x="286447" y="68566"/>
                    <a:pt x="290105" y="68337"/>
                  </a:cubicBezTo>
                  <a:cubicBezTo>
                    <a:pt x="298792" y="67652"/>
                    <a:pt x="307479" y="67423"/>
                    <a:pt x="316165" y="67652"/>
                  </a:cubicBezTo>
                  <a:cubicBezTo>
                    <a:pt x="323023" y="67880"/>
                    <a:pt x="327595" y="65366"/>
                    <a:pt x="328281" y="58279"/>
                  </a:cubicBezTo>
                  <a:cubicBezTo>
                    <a:pt x="329196" y="50507"/>
                    <a:pt x="327595" y="43191"/>
                    <a:pt x="318451" y="41820"/>
                  </a:cubicBezTo>
                  <a:cubicBezTo>
                    <a:pt x="309307" y="40220"/>
                    <a:pt x="299706" y="40220"/>
                    <a:pt x="290562" y="38848"/>
                  </a:cubicBezTo>
                  <a:cubicBezTo>
                    <a:pt x="286219" y="38162"/>
                    <a:pt x="281190" y="36333"/>
                    <a:pt x="281647" y="31076"/>
                  </a:cubicBezTo>
                  <a:cubicBezTo>
                    <a:pt x="282104" y="26046"/>
                    <a:pt x="287133" y="25132"/>
                    <a:pt x="291705" y="24903"/>
                  </a:cubicBezTo>
                  <a:cubicBezTo>
                    <a:pt x="292391" y="24903"/>
                    <a:pt x="293077" y="24903"/>
                    <a:pt x="293991" y="25132"/>
                  </a:cubicBezTo>
                  <a:cubicBezTo>
                    <a:pt x="339940" y="29704"/>
                    <a:pt x="344055" y="27189"/>
                    <a:pt x="341997" y="48678"/>
                  </a:cubicBezTo>
                  <a:cubicBezTo>
                    <a:pt x="341769" y="50735"/>
                    <a:pt x="343140" y="90969"/>
                    <a:pt x="343140" y="97370"/>
                  </a:cubicBezTo>
                  <a:cubicBezTo>
                    <a:pt x="343369" y="115200"/>
                    <a:pt x="342454" y="116343"/>
                    <a:pt x="324852" y="120001"/>
                  </a:cubicBezTo>
                  <a:cubicBezTo>
                    <a:pt x="312736" y="122516"/>
                    <a:pt x="300392" y="121144"/>
                    <a:pt x="288048" y="120915"/>
                  </a:cubicBezTo>
                  <a:cubicBezTo>
                    <a:pt x="284390" y="120915"/>
                    <a:pt x="280732" y="118172"/>
                    <a:pt x="280961" y="114057"/>
                  </a:cubicBezTo>
                  <a:cubicBezTo>
                    <a:pt x="281190" y="109714"/>
                    <a:pt x="285076" y="108800"/>
                    <a:pt x="288962" y="109028"/>
                  </a:cubicBezTo>
                  <a:cubicBezTo>
                    <a:pt x="297649" y="109257"/>
                    <a:pt x="306336" y="110400"/>
                    <a:pt x="315022" y="110171"/>
                  </a:cubicBezTo>
                  <a:cubicBezTo>
                    <a:pt x="324395" y="109714"/>
                    <a:pt x="329424" y="103999"/>
                    <a:pt x="329653" y="94398"/>
                  </a:cubicBezTo>
                  <a:cubicBezTo>
                    <a:pt x="329424" y="87083"/>
                    <a:pt x="327595" y="82053"/>
                    <a:pt x="318451" y="82053"/>
                  </a:cubicBezTo>
                  <a:close/>
                  <a:moveTo>
                    <a:pt x="70420" y="16902"/>
                  </a:moveTo>
                  <a:cubicBezTo>
                    <a:pt x="26986" y="21474"/>
                    <a:pt x="28587" y="53250"/>
                    <a:pt x="32473" y="115658"/>
                  </a:cubicBezTo>
                  <a:cubicBezTo>
                    <a:pt x="32930" y="124344"/>
                    <a:pt x="24700" y="126630"/>
                    <a:pt x="24015" y="106971"/>
                  </a:cubicBezTo>
                  <a:cubicBezTo>
                    <a:pt x="23329" y="89597"/>
                    <a:pt x="21043" y="55764"/>
                    <a:pt x="21043" y="38391"/>
                  </a:cubicBezTo>
                  <a:cubicBezTo>
                    <a:pt x="20814" y="6844"/>
                    <a:pt x="78879" y="15988"/>
                    <a:pt x="70420" y="16902"/>
                  </a:cubicBezTo>
                  <a:close/>
                </a:path>
              </a:pathLst>
            </a:custGeom>
            <a:solidFill>
              <a:srgbClr val="EC7C69"/>
            </a:solidFill>
            <a:ln w="2286" cap="flat">
              <a:noFill/>
              <a:prstDash val="solid"/>
              <a:miter/>
            </a:ln>
          </p:spPr>
          <p:txBody>
            <a:bodyPr rtlCol="0" anchor="ctr"/>
            <a:lstStyle/>
            <a:p>
              <a:endParaRPr lang="en-US"/>
            </a:p>
          </p:txBody>
        </p:sp>
        <p:sp>
          <p:nvSpPr>
            <p:cNvPr id="141" name="Freeform 1642">
              <a:extLst>
                <a:ext uri="{FF2B5EF4-FFF2-40B4-BE49-F238E27FC236}">
                  <a16:creationId xmlns:a16="http://schemas.microsoft.com/office/drawing/2014/main" id="{56ADCFC0-AB9D-06D3-EEC4-1241C9B59956}"/>
                </a:ext>
              </a:extLst>
            </p:cNvPr>
            <p:cNvSpPr/>
            <p:nvPr/>
          </p:nvSpPr>
          <p:spPr>
            <a:xfrm>
              <a:off x="4337051" y="190492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643">
              <a:extLst>
                <a:ext uri="{FF2B5EF4-FFF2-40B4-BE49-F238E27FC236}">
                  <a16:creationId xmlns:a16="http://schemas.microsoft.com/office/drawing/2014/main" id="{EBCA534E-C013-8E6A-D951-43C5587C3F78}"/>
                </a:ext>
              </a:extLst>
            </p:cNvPr>
            <p:cNvSpPr/>
            <p:nvPr/>
          </p:nvSpPr>
          <p:spPr>
            <a:xfrm>
              <a:off x="4341394" y="1907667"/>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229"/>
                    <a:pt x="229" y="229"/>
                    <a:pt x="457" y="229"/>
                  </a:cubicBezTo>
                  <a:close/>
                </a:path>
              </a:pathLst>
            </a:custGeom>
            <a:solidFill>
              <a:srgbClr val="FFFFFF"/>
            </a:solidFill>
            <a:ln w="2286" cap="flat">
              <a:noFill/>
              <a:prstDash val="solid"/>
              <a:miter/>
            </a:ln>
          </p:spPr>
          <p:txBody>
            <a:bodyPr rtlCol="0" anchor="ctr"/>
            <a:lstStyle/>
            <a:p>
              <a:endParaRPr lang="en-US"/>
            </a:p>
          </p:txBody>
        </p:sp>
        <p:sp>
          <p:nvSpPr>
            <p:cNvPr id="143" name="Freeform 1644">
              <a:extLst>
                <a:ext uri="{FF2B5EF4-FFF2-40B4-BE49-F238E27FC236}">
                  <a16:creationId xmlns:a16="http://schemas.microsoft.com/office/drawing/2014/main" id="{CC556785-F856-548F-6A04-77CB3FC9854B}"/>
                </a:ext>
              </a:extLst>
            </p:cNvPr>
            <p:cNvSpPr/>
            <p:nvPr/>
          </p:nvSpPr>
          <p:spPr>
            <a:xfrm>
              <a:off x="4339337" y="1906809"/>
              <a:ext cx="2286" cy="171"/>
            </a:xfrm>
            <a:custGeom>
              <a:avLst/>
              <a:gdLst>
                <a:gd name="connsiteX0" fmla="*/ 0 w 2286"/>
                <a:gd name="connsiteY0" fmla="*/ 172 h 171"/>
                <a:gd name="connsiteX1" fmla="*/ 0 w 2286"/>
                <a:gd name="connsiteY1" fmla="*/ 172 h 171"/>
                <a:gd name="connsiteX2" fmla="*/ 0 w 2286"/>
                <a:gd name="connsiteY2" fmla="*/ 172 h 171"/>
              </a:gdLst>
              <a:ahLst/>
              <a:cxnLst>
                <a:cxn ang="0">
                  <a:pos x="connsiteX0" y="connsiteY0"/>
                </a:cxn>
                <a:cxn ang="0">
                  <a:pos x="connsiteX1" y="connsiteY1"/>
                </a:cxn>
                <a:cxn ang="0">
                  <a:pos x="connsiteX2" y="connsiteY2"/>
                </a:cxn>
              </a:cxnLst>
              <a:rect l="l" t="t" r="r" b="b"/>
              <a:pathLst>
                <a:path w="2286" h="171">
                  <a:moveTo>
                    <a:pt x="0" y="172"/>
                  </a:moveTo>
                  <a:cubicBezTo>
                    <a:pt x="0" y="-57"/>
                    <a:pt x="0" y="-57"/>
                    <a:pt x="0" y="172"/>
                  </a:cubicBezTo>
                  <a:cubicBezTo>
                    <a:pt x="0" y="-57"/>
                    <a:pt x="0" y="-57"/>
                    <a:pt x="0" y="172"/>
                  </a:cubicBezTo>
                  <a:close/>
                </a:path>
              </a:pathLst>
            </a:custGeom>
            <a:solidFill>
              <a:srgbClr val="FFFFFF"/>
            </a:solidFill>
            <a:ln w="2286" cap="flat">
              <a:noFill/>
              <a:prstDash val="solid"/>
              <a:miter/>
            </a:ln>
          </p:spPr>
          <p:txBody>
            <a:bodyPr rtlCol="0" anchor="ctr"/>
            <a:lstStyle/>
            <a:p>
              <a:endParaRPr lang="en-US"/>
            </a:p>
          </p:txBody>
        </p:sp>
        <p:sp>
          <p:nvSpPr>
            <p:cNvPr id="144" name="Freeform 1645">
              <a:extLst>
                <a:ext uri="{FF2B5EF4-FFF2-40B4-BE49-F238E27FC236}">
                  <a16:creationId xmlns:a16="http://schemas.microsoft.com/office/drawing/2014/main" id="{93F34981-3A17-68EB-851D-33E623A7FCB8}"/>
                </a:ext>
              </a:extLst>
            </p:cNvPr>
            <p:cNvSpPr/>
            <p:nvPr/>
          </p:nvSpPr>
          <p:spPr>
            <a:xfrm>
              <a:off x="4340251" y="1907209"/>
              <a:ext cx="228" cy="228"/>
            </a:xfrm>
            <a:custGeom>
              <a:avLst/>
              <a:gdLst>
                <a:gd name="connsiteX0" fmla="*/ 229 w 228"/>
                <a:gd name="connsiteY0" fmla="*/ 229 h 228"/>
                <a:gd name="connsiteX1" fmla="*/ 0 w 228"/>
                <a:gd name="connsiteY1" fmla="*/ 0 h 228"/>
                <a:gd name="connsiteX2" fmla="*/ 229 w 228"/>
                <a:gd name="connsiteY2" fmla="*/ 229 h 228"/>
              </a:gdLst>
              <a:ahLst/>
              <a:cxnLst>
                <a:cxn ang="0">
                  <a:pos x="connsiteX0" y="connsiteY0"/>
                </a:cxn>
                <a:cxn ang="0">
                  <a:pos x="connsiteX1" y="connsiteY1"/>
                </a:cxn>
                <a:cxn ang="0">
                  <a:pos x="connsiteX2" y="connsiteY2"/>
                </a:cxn>
              </a:cxnLst>
              <a:rect l="l" t="t" r="r" b="b"/>
              <a:pathLst>
                <a:path w="228" h="228">
                  <a:moveTo>
                    <a:pt x="229" y="229"/>
                  </a:moveTo>
                  <a:cubicBezTo>
                    <a:pt x="229" y="229"/>
                    <a:pt x="0" y="229"/>
                    <a:pt x="0" y="0"/>
                  </a:cubicBezTo>
                  <a:cubicBezTo>
                    <a:pt x="0" y="229"/>
                    <a:pt x="229" y="229"/>
                    <a:pt x="229" y="229"/>
                  </a:cubicBezTo>
                  <a:close/>
                </a:path>
              </a:pathLst>
            </a:custGeom>
            <a:solidFill>
              <a:srgbClr val="FFFFFF"/>
            </a:solidFill>
            <a:ln w="2286" cap="flat">
              <a:noFill/>
              <a:prstDash val="solid"/>
              <a:miter/>
            </a:ln>
          </p:spPr>
          <p:txBody>
            <a:bodyPr rtlCol="0" anchor="ctr"/>
            <a:lstStyle/>
            <a:p>
              <a:endParaRPr lang="en-US"/>
            </a:p>
          </p:txBody>
        </p:sp>
        <p:sp>
          <p:nvSpPr>
            <p:cNvPr id="145" name="Freeform 1646">
              <a:extLst>
                <a:ext uri="{FF2B5EF4-FFF2-40B4-BE49-F238E27FC236}">
                  <a16:creationId xmlns:a16="http://schemas.microsoft.com/office/drawing/2014/main" id="{2E2ABFBE-2038-D7E6-B716-815BF20A2560}"/>
                </a:ext>
              </a:extLst>
            </p:cNvPr>
            <p:cNvSpPr/>
            <p:nvPr/>
          </p:nvSpPr>
          <p:spPr>
            <a:xfrm>
              <a:off x="3897225" y="191749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6" name="Freeform 1647">
              <a:extLst>
                <a:ext uri="{FF2B5EF4-FFF2-40B4-BE49-F238E27FC236}">
                  <a16:creationId xmlns:a16="http://schemas.microsoft.com/office/drawing/2014/main" id="{1F671A22-2FAF-CDEF-381D-E63237739788}"/>
                </a:ext>
              </a:extLst>
            </p:cNvPr>
            <p:cNvSpPr/>
            <p:nvPr/>
          </p:nvSpPr>
          <p:spPr>
            <a:xfrm>
              <a:off x="3894710" y="1912010"/>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47" name="Freeform 1648">
              <a:extLst>
                <a:ext uri="{FF2B5EF4-FFF2-40B4-BE49-F238E27FC236}">
                  <a16:creationId xmlns:a16="http://schemas.microsoft.com/office/drawing/2014/main" id="{EDE28031-5824-1AB9-7ADE-FD0376144FA9}"/>
                </a:ext>
              </a:extLst>
            </p:cNvPr>
            <p:cNvSpPr/>
            <p:nvPr/>
          </p:nvSpPr>
          <p:spPr>
            <a:xfrm>
              <a:off x="3900654" y="19218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48" name="Freeform 1649">
              <a:extLst>
                <a:ext uri="{FF2B5EF4-FFF2-40B4-BE49-F238E27FC236}">
                  <a16:creationId xmlns:a16="http://schemas.microsoft.com/office/drawing/2014/main" id="{806AA26A-EA80-48DA-5F68-E953956ADAF1}"/>
                </a:ext>
              </a:extLst>
            </p:cNvPr>
            <p:cNvSpPr/>
            <p:nvPr/>
          </p:nvSpPr>
          <p:spPr>
            <a:xfrm>
              <a:off x="3895853" y="1914982"/>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9" name="Freeform 1650">
              <a:extLst>
                <a:ext uri="{FF2B5EF4-FFF2-40B4-BE49-F238E27FC236}">
                  <a16:creationId xmlns:a16="http://schemas.microsoft.com/office/drawing/2014/main" id="{AADF55E4-358B-4D50-883B-5B9AB308E919}"/>
                </a:ext>
              </a:extLst>
            </p:cNvPr>
            <p:cNvSpPr/>
            <p:nvPr/>
          </p:nvSpPr>
          <p:spPr>
            <a:xfrm>
              <a:off x="3895167" y="19136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0" name="Freeform 1651">
              <a:extLst>
                <a:ext uri="{FF2B5EF4-FFF2-40B4-BE49-F238E27FC236}">
                  <a16:creationId xmlns:a16="http://schemas.microsoft.com/office/drawing/2014/main" id="{FB649001-5BE1-D847-03C5-36E11827391C}"/>
                </a:ext>
              </a:extLst>
            </p:cNvPr>
            <p:cNvSpPr/>
            <p:nvPr/>
          </p:nvSpPr>
          <p:spPr>
            <a:xfrm>
              <a:off x="3896539" y="191635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1" name="Freeform 1652">
              <a:extLst>
                <a:ext uri="{FF2B5EF4-FFF2-40B4-BE49-F238E27FC236}">
                  <a16:creationId xmlns:a16="http://schemas.microsoft.com/office/drawing/2014/main" id="{69FEEC26-4A3D-7B04-3521-C88B4834999B}"/>
                </a:ext>
              </a:extLst>
            </p:cNvPr>
            <p:cNvSpPr/>
            <p:nvPr/>
          </p:nvSpPr>
          <p:spPr>
            <a:xfrm>
              <a:off x="3899739" y="1920925"/>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2" name="Freeform 1653">
              <a:extLst>
                <a:ext uri="{FF2B5EF4-FFF2-40B4-BE49-F238E27FC236}">
                  <a16:creationId xmlns:a16="http://schemas.microsoft.com/office/drawing/2014/main" id="{33E432BB-FC55-4F9E-AF0E-1952CC9D09EB}"/>
                </a:ext>
              </a:extLst>
            </p:cNvPr>
            <p:cNvSpPr/>
            <p:nvPr/>
          </p:nvSpPr>
          <p:spPr>
            <a:xfrm>
              <a:off x="3898825" y="192001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229"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3" name="Freeform 1654">
              <a:extLst>
                <a:ext uri="{FF2B5EF4-FFF2-40B4-BE49-F238E27FC236}">
                  <a16:creationId xmlns:a16="http://schemas.microsoft.com/office/drawing/2014/main" id="{BE2B1FDA-8FFB-87CE-DC45-EDFB83B66E58}"/>
                </a:ext>
              </a:extLst>
            </p:cNvPr>
            <p:cNvSpPr/>
            <p:nvPr/>
          </p:nvSpPr>
          <p:spPr>
            <a:xfrm>
              <a:off x="3897910" y="1918639"/>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54" name="Freeform 1655">
              <a:extLst>
                <a:ext uri="{FF2B5EF4-FFF2-40B4-BE49-F238E27FC236}">
                  <a16:creationId xmlns:a16="http://schemas.microsoft.com/office/drawing/2014/main" id="{548A6129-CA09-8B77-D39E-C47C08978598}"/>
                </a:ext>
              </a:extLst>
            </p:cNvPr>
            <p:cNvSpPr/>
            <p:nvPr/>
          </p:nvSpPr>
          <p:spPr>
            <a:xfrm>
              <a:off x="3893567" y="19090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0" y="686"/>
                    <a:pt x="229" y="914"/>
                  </a:cubicBezTo>
                  <a:close/>
                </a:path>
              </a:pathLst>
            </a:custGeom>
            <a:solidFill>
              <a:srgbClr val="FFFFFF"/>
            </a:solidFill>
            <a:ln w="2286" cap="flat">
              <a:noFill/>
              <a:prstDash val="solid"/>
              <a:miter/>
            </a:ln>
          </p:spPr>
          <p:txBody>
            <a:bodyPr rtlCol="0" anchor="ctr"/>
            <a:lstStyle/>
            <a:p>
              <a:endParaRPr lang="en-US"/>
            </a:p>
          </p:txBody>
        </p:sp>
        <p:sp>
          <p:nvSpPr>
            <p:cNvPr id="155" name="Freeform 1656">
              <a:extLst>
                <a:ext uri="{FF2B5EF4-FFF2-40B4-BE49-F238E27FC236}">
                  <a16:creationId xmlns:a16="http://schemas.microsoft.com/office/drawing/2014/main" id="{19325EE6-8072-35A4-24F3-A8DC5517340D}"/>
                </a:ext>
              </a:extLst>
            </p:cNvPr>
            <p:cNvSpPr/>
            <p:nvPr/>
          </p:nvSpPr>
          <p:spPr>
            <a:xfrm>
              <a:off x="4404945" y="18288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657">
              <a:extLst>
                <a:ext uri="{FF2B5EF4-FFF2-40B4-BE49-F238E27FC236}">
                  <a16:creationId xmlns:a16="http://schemas.microsoft.com/office/drawing/2014/main" id="{0357DA26-70DA-F334-FDEE-3599DA03776F}"/>
                </a:ext>
              </a:extLst>
            </p:cNvPr>
            <p:cNvSpPr/>
            <p:nvPr/>
          </p:nvSpPr>
          <p:spPr>
            <a:xfrm>
              <a:off x="3894024" y="19106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57" name="Freeform 1658">
              <a:extLst>
                <a:ext uri="{FF2B5EF4-FFF2-40B4-BE49-F238E27FC236}">
                  <a16:creationId xmlns:a16="http://schemas.microsoft.com/office/drawing/2014/main" id="{1FC11BDA-AFB2-071B-33EC-E9F180595132}"/>
                </a:ext>
              </a:extLst>
            </p:cNvPr>
            <p:cNvSpPr/>
            <p:nvPr/>
          </p:nvSpPr>
          <p:spPr>
            <a:xfrm>
              <a:off x="4405174" y="1832457"/>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659">
              <a:extLst>
                <a:ext uri="{FF2B5EF4-FFF2-40B4-BE49-F238E27FC236}">
                  <a16:creationId xmlns:a16="http://schemas.microsoft.com/office/drawing/2014/main" id="{CC282F2A-E585-1C59-BBF6-298FFA84BCA3}"/>
                </a:ext>
              </a:extLst>
            </p:cNvPr>
            <p:cNvSpPr/>
            <p:nvPr/>
          </p:nvSpPr>
          <p:spPr>
            <a:xfrm>
              <a:off x="4405174" y="18304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660">
              <a:extLst>
                <a:ext uri="{FF2B5EF4-FFF2-40B4-BE49-F238E27FC236}">
                  <a16:creationId xmlns:a16="http://schemas.microsoft.com/office/drawing/2014/main" id="{3C333CD3-76B4-AA7D-A91A-314ED80F8CB7}"/>
                </a:ext>
              </a:extLst>
            </p:cNvPr>
            <p:cNvSpPr/>
            <p:nvPr/>
          </p:nvSpPr>
          <p:spPr>
            <a:xfrm>
              <a:off x="3892881" y="19074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60" name="Freeform 1661">
              <a:extLst>
                <a:ext uri="{FF2B5EF4-FFF2-40B4-BE49-F238E27FC236}">
                  <a16:creationId xmlns:a16="http://schemas.microsoft.com/office/drawing/2014/main" id="{C27DC4B2-8A6B-E20C-AE91-033A1DF4E507}"/>
                </a:ext>
              </a:extLst>
            </p:cNvPr>
            <p:cNvSpPr/>
            <p:nvPr/>
          </p:nvSpPr>
          <p:spPr>
            <a:xfrm>
              <a:off x="4405174" y="183428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662">
              <a:extLst>
                <a:ext uri="{FF2B5EF4-FFF2-40B4-BE49-F238E27FC236}">
                  <a16:creationId xmlns:a16="http://schemas.microsoft.com/office/drawing/2014/main" id="{5EACC8DA-F458-5B22-8C05-174470E59FF8}"/>
                </a:ext>
              </a:extLst>
            </p:cNvPr>
            <p:cNvSpPr/>
            <p:nvPr/>
          </p:nvSpPr>
          <p:spPr>
            <a:xfrm>
              <a:off x="3822701" y="2450820"/>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686"/>
                    <a:pt x="0" y="0"/>
                  </a:cubicBezTo>
                  <a:cubicBezTo>
                    <a:pt x="229" y="457"/>
                    <a:pt x="229" y="914"/>
                    <a:pt x="229" y="1600"/>
                  </a:cubicBezTo>
                  <a:close/>
                </a:path>
              </a:pathLst>
            </a:custGeom>
            <a:solidFill>
              <a:srgbClr val="FFFFFF"/>
            </a:solidFill>
            <a:ln w="2286" cap="flat">
              <a:noFill/>
              <a:prstDash val="solid"/>
              <a:miter/>
            </a:ln>
          </p:spPr>
          <p:txBody>
            <a:bodyPr rtlCol="0" anchor="ctr"/>
            <a:lstStyle/>
            <a:p>
              <a:endParaRPr lang="en-US"/>
            </a:p>
          </p:txBody>
        </p:sp>
        <p:sp>
          <p:nvSpPr>
            <p:cNvPr id="162" name="Freeform 1663">
              <a:extLst>
                <a:ext uri="{FF2B5EF4-FFF2-40B4-BE49-F238E27FC236}">
                  <a16:creationId xmlns:a16="http://schemas.microsoft.com/office/drawing/2014/main" id="{D0F724F7-A542-F318-A000-EE1C4EBA9980}"/>
                </a:ext>
              </a:extLst>
            </p:cNvPr>
            <p:cNvSpPr/>
            <p:nvPr/>
          </p:nvSpPr>
          <p:spPr>
            <a:xfrm>
              <a:off x="3822472" y="2444191"/>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286"/>
                    <a:pt x="229" y="3658"/>
                  </a:cubicBezTo>
                  <a:close/>
                </a:path>
              </a:pathLst>
            </a:custGeom>
            <a:solidFill>
              <a:srgbClr val="FFFFFF"/>
            </a:solidFill>
            <a:ln w="2286" cap="flat">
              <a:noFill/>
              <a:prstDash val="solid"/>
              <a:miter/>
            </a:ln>
          </p:spPr>
          <p:txBody>
            <a:bodyPr rtlCol="0" anchor="ctr"/>
            <a:lstStyle/>
            <a:p>
              <a:endParaRPr lang="en-US"/>
            </a:p>
          </p:txBody>
        </p:sp>
        <p:sp>
          <p:nvSpPr>
            <p:cNvPr id="163" name="Freeform 1664">
              <a:extLst>
                <a:ext uri="{FF2B5EF4-FFF2-40B4-BE49-F238E27FC236}">
                  <a16:creationId xmlns:a16="http://schemas.microsoft.com/office/drawing/2014/main" id="{135EBDD1-D168-4DC4-3E42-D893798CA177}"/>
                </a:ext>
              </a:extLst>
            </p:cNvPr>
            <p:cNvSpPr/>
            <p:nvPr/>
          </p:nvSpPr>
          <p:spPr>
            <a:xfrm>
              <a:off x="3823387" y="2454935"/>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515"/>
                    <a:pt x="229" y="3658"/>
                  </a:cubicBezTo>
                  <a:close/>
                </a:path>
              </a:pathLst>
            </a:custGeom>
            <a:solidFill>
              <a:srgbClr val="FFFFFF"/>
            </a:solidFill>
            <a:ln w="2286" cap="flat">
              <a:noFill/>
              <a:prstDash val="solid"/>
              <a:miter/>
            </a:ln>
          </p:spPr>
          <p:txBody>
            <a:bodyPr rtlCol="0" anchor="ctr"/>
            <a:lstStyle/>
            <a:p>
              <a:endParaRPr lang="en-US"/>
            </a:p>
          </p:txBody>
        </p:sp>
        <p:sp>
          <p:nvSpPr>
            <p:cNvPr id="164" name="Freeform 1665">
              <a:extLst>
                <a:ext uri="{FF2B5EF4-FFF2-40B4-BE49-F238E27FC236}">
                  <a16:creationId xmlns:a16="http://schemas.microsoft.com/office/drawing/2014/main" id="{30F0B253-4FC7-5E0A-ED1B-C3E670D9FAA0}"/>
                </a:ext>
              </a:extLst>
            </p:cNvPr>
            <p:cNvSpPr/>
            <p:nvPr/>
          </p:nvSpPr>
          <p:spPr>
            <a:xfrm>
              <a:off x="3823615" y="2460879"/>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457"/>
                    <a:pt x="0" y="0"/>
                  </a:cubicBezTo>
                  <a:cubicBezTo>
                    <a:pt x="229" y="686"/>
                    <a:pt x="229" y="1143"/>
                    <a:pt x="229" y="1600"/>
                  </a:cubicBezTo>
                  <a:close/>
                </a:path>
              </a:pathLst>
            </a:custGeom>
            <a:solidFill>
              <a:srgbClr val="FFFFFF"/>
            </a:solidFill>
            <a:ln w="2286" cap="flat">
              <a:noFill/>
              <a:prstDash val="solid"/>
              <a:miter/>
            </a:ln>
          </p:spPr>
          <p:txBody>
            <a:bodyPr rtlCol="0" anchor="ctr"/>
            <a:lstStyle/>
            <a:p>
              <a:endParaRPr lang="en-US"/>
            </a:p>
          </p:txBody>
        </p:sp>
        <p:sp>
          <p:nvSpPr>
            <p:cNvPr id="165" name="Freeform 1666">
              <a:extLst>
                <a:ext uri="{FF2B5EF4-FFF2-40B4-BE49-F238E27FC236}">
                  <a16:creationId xmlns:a16="http://schemas.microsoft.com/office/drawing/2014/main" id="{8D8227C4-4080-B0CF-E26E-423C9591F92C}"/>
                </a:ext>
              </a:extLst>
            </p:cNvPr>
            <p:cNvSpPr/>
            <p:nvPr/>
          </p:nvSpPr>
          <p:spPr>
            <a:xfrm>
              <a:off x="4459581" y="1700555"/>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667">
              <a:extLst>
                <a:ext uri="{FF2B5EF4-FFF2-40B4-BE49-F238E27FC236}">
                  <a16:creationId xmlns:a16="http://schemas.microsoft.com/office/drawing/2014/main" id="{100D4900-3386-0261-C635-8D88BF963020}"/>
                </a:ext>
              </a:extLst>
            </p:cNvPr>
            <p:cNvSpPr/>
            <p:nvPr/>
          </p:nvSpPr>
          <p:spPr>
            <a:xfrm>
              <a:off x="4475354" y="1702155"/>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668">
              <a:extLst>
                <a:ext uri="{FF2B5EF4-FFF2-40B4-BE49-F238E27FC236}">
                  <a16:creationId xmlns:a16="http://schemas.microsoft.com/office/drawing/2014/main" id="{5FD87E43-3756-D545-81D0-677335C04255}"/>
                </a:ext>
              </a:extLst>
            </p:cNvPr>
            <p:cNvSpPr/>
            <p:nvPr/>
          </p:nvSpPr>
          <p:spPr>
            <a:xfrm>
              <a:off x="4464610" y="1701012"/>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372" y="229"/>
                    <a:pt x="1829" y="229"/>
                  </a:cubicBezTo>
                  <a:cubicBezTo>
                    <a:pt x="1372"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669">
              <a:extLst>
                <a:ext uri="{FF2B5EF4-FFF2-40B4-BE49-F238E27FC236}">
                  <a16:creationId xmlns:a16="http://schemas.microsoft.com/office/drawing/2014/main" id="{AE9A8446-8062-C6B0-CEB2-C3B07AA9118F}"/>
                </a:ext>
              </a:extLst>
            </p:cNvPr>
            <p:cNvSpPr/>
            <p:nvPr/>
          </p:nvSpPr>
          <p:spPr>
            <a:xfrm>
              <a:off x="3828645" y="25210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69" name="Freeform 1670">
              <a:extLst>
                <a:ext uri="{FF2B5EF4-FFF2-40B4-BE49-F238E27FC236}">
                  <a16:creationId xmlns:a16="http://schemas.microsoft.com/office/drawing/2014/main" id="{11A68988-5ABD-8FCD-9DCA-7190B885583F}"/>
                </a:ext>
              </a:extLst>
            </p:cNvPr>
            <p:cNvSpPr/>
            <p:nvPr/>
          </p:nvSpPr>
          <p:spPr>
            <a:xfrm>
              <a:off x="4478326" y="170238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0" name="Freeform 1671">
              <a:extLst>
                <a:ext uri="{FF2B5EF4-FFF2-40B4-BE49-F238E27FC236}">
                  <a16:creationId xmlns:a16="http://schemas.microsoft.com/office/drawing/2014/main" id="{E6C51E7B-15A7-845D-8B33-F4A0DDA25460}"/>
                </a:ext>
              </a:extLst>
            </p:cNvPr>
            <p:cNvSpPr/>
            <p:nvPr/>
          </p:nvSpPr>
          <p:spPr>
            <a:xfrm>
              <a:off x="4467810" y="1701241"/>
              <a:ext cx="2743" cy="228"/>
            </a:xfrm>
            <a:custGeom>
              <a:avLst/>
              <a:gdLst>
                <a:gd name="connsiteX0" fmla="*/ 0 w 2743"/>
                <a:gd name="connsiteY0" fmla="*/ 0 h 228"/>
                <a:gd name="connsiteX1" fmla="*/ 2743 w 2743"/>
                <a:gd name="connsiteY1" fmla="*/ 229 h 228"/>
                <a:gd name="connsiteX2" fmla="*/ 0 w 2743"/>
                <a:gd name="connsiteY2" fmla="*/ 0 h 228"/>
              </a:gdLst>
              <a:ahLst/>
              <a:cxnLst>
                <a:cxn ang="0">
                  <a:pos x="connsiteX0" y="connsiteY0"/>
                </a:cxn>
                <a:cxn ang="0">
                  <a:pos x="connsiteX1" y="connsiteY1"/>
                </a:cxn>
                <a:cxn ang="0">
                  <a:pos x="connsiteX2" y="connsiteY2"/>
                </a:cxn>
              </a:cxnLst>
              <a:rect l="l" t="t" r="r" b="b"/>
              <a:pathLst>
                <a:path w="2743" h="228">
                  <a:moveTo>
                    <a:pt x="0" y="0"/>
                  </a:moveTo>
                  <a:cubicBezTo>
                    <a:pt x="914" y="0"/>
                    <a:pt x="1829" y="229"/>
                    <a:pt x="2743" y="229"/>
                  </a:cubicBezTo>
                  <a:cubicBezTo>
                    <a:pt x="1829"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672">
              <a:extLst>
                <a:ext uri="{FF2B5EF4-FFF2-40B4-BE49-F238E27FC236}">
                  <a16:creationId xmlns:a16="http://schemas.microsoft.com/office/drawing/2014/main" id="{7D056CBB-AB84-5C8E-163E-816F04AA952B}"/>
                </a:ext>
              </a:extLst>
            </p:cNvPr>
            <p:cNvSpPr/>
            <p:nvPr/>
          </p:nvSpPr>
          <p:spPr>
            <a:xfrm>
              <a:off x="4471925" y="1701698"/>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2" name="Freeform 1673">
              <a:extLst>
                <a:ext uri="{FF2B5EF4-FFF2-40B4-BE49-F238E27FC236}">
                  <a16:creationId xmlns:a16="http://schemas.microsoft.com/office/drawing/2014/main" id="{1EEDCAEE-2489-5277-03AF-6EE9B661F0EF}"/>
                </a:ext>
              </a:extLst>
            </p:cNvPr>
            <p:cNvSpPr/>
            <p:nvPr/>
          </p:nvSpPr>
          <p:spPr>
            <a:xfrm>
              <a:off x="3824301" y="2466594"/>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914"/>
                    <a:pt x="0" y="1143"/>
                  </a:cubicBezTo>
                  <a:close/>
                </a:path>
              </a:pathLst>
            </a:custGeom>
            <a:solidFill>
              <a:srgbClr val="FFFFFF"/>
            </a:solidFill>
            <a:ln w="2286" cap="flat">
              <a:noFill/>
              <a:prstDash val="solid"/>
              <a:miter/>
            </a:ln>
          </p:spPr>
          <p:txBody>
            <a:bodyPr rtlCol="0" anchor="ctr"/>
            <a:lstStyle/>
            <a:p>
              <a:endParaRPr lang="en-US"/>
            </a:p>
          </p:txBody>
        </p:sp>
        <p:sp>
          <p:nvSpPr>
            <p:cNvPr id="173" name="Freeform 1674">
              <a:extLst>
                <a:ext uri="{FF2B5EF4-FFF2-40B4-BE49-F238E27FC236}">
                  <a16:creationId xmlns:a16="http://schemas.microsoft.com/office/drawing/2014/main" id="{49015FCD-0CC1-2E58-05C9-9BA1828257F7}"/>
                </a:ext>
              </a:extLst>
            </p:cNvPr>
            <p:cNvSpPr/>
            <p:nvPr/>
          </p:nvSpPr>
          <p:spPr>
            <a:xfrm>
              <a:off x="3827959" y="2511171"/>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4" name="Freeform 1675">
              <a:extLst>
                <a:ext uri="{FF2B5EF4-FFF2-40B4-BE49-F238E27FC236}">
                  <a16:creationId xmlns:a16="http://schemas.microsoft.com/office/drawing/2014/main" id="{D17784DA-D21D-89E9-2252-CD4096F280C4}"/>
                </a:ext>
              </a:extLst>
            </p:cNvPr>
            <p:cNvSpPr/>
            <p:nvPr/>
          </p:nvSpPr>
          <p:spPr>
            <a:xfrm>
              <a:off x="3828187" y="251460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75" name="Freeform 1676">
              <a:extLst>
                <a:ext uri="{FF2B5EF4-FFF2-40B4-BE49-F238E27FC236}">
                  <a16:creationId xmlns:a16="http://schemas.microsoft.com/office/drawing/2014/main" id="{0B966337-38B7-16F0-8E67-DC182E5056BD}"/>
                </a:ext>
              </a:extLst>
            </p:cNvPr>
            <p:cNvSpPr/>
            <p:nvPr/>
          </p:nvSpPr>
          <p:spPr>
            <a:xfrm>
              <a:off x="3827502" y="2507056"/>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457"/>
                    <a:pt x="0" y="686"/>
                    <a:pt x="0" y="686"/>
                  </a:cubicBezTo>
                  <a:close/>
                </a:path>
              </a:pathLst>
            </a:custGeom>
            <a:solidFill>
              <a:srgbClr val="FFFFFF"/>
            </a:solidFill>
            <a:ln w="2286" cap="flat">
              <a:noFill/>
              <a:prstDash val="solid"/>
              <a:miter/>
            </a:ln>
          </p:spPr>
          <p:txBody>
            <a:bodyPr rtlCol="0" anchor="ctr"/>
            <a:lstStyle/>
            <a:p>
              <a:endParaRPr lang="en-US"/>
            </a:p>
          </p:txBody>
        </p:sp>
        <p:sp>
          <p:nvSpPr>
            <p:cNvPr id="176" name="Freeform 1677">
              <a:extLst>
                <a:ext uri="{FF2B5EF4-FFF2-40B4-BE49-F238E27FC236}">
                  <a16:creationId xmlns:a16="http://schemas.microsoft.com/office/drawing/2014/main" id="{4AB3ED18-B2D2-4FB2-8F60-170608CAD644}"/>
                </a:ext>
              </a:extLst>
            </p:cNvPr>
            <p:cNvSpPr/>
            <p:nvPr/>
          </p:nvSpPr>
          <p:spPr>
            <a:xfrm>
              <a:off x="4481526" y="170284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7" name="Freeform 1678">
              <a:extLst>
                <a:ext uri="{FF2B5EF4-FFF2-40B4-BE49-F238E27FC236}">
                  <a16:creationId xmlns:a16="http://schemas.microsoft.com/office/drawing/2014/main" id="{24E439F4-DD9A-41D6-F785-A47FFB837FC8}"/>
                </a:ext>
              </a:extLst>
            </p:cNvPr>
            <p:cNvSpPr/>
            <p:nvPr/>
          </p:nvSpPr>
          <p:spPr>
            <a:xfrm>
              <a:off x="3828416" y="25178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0"/>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8" name="Freeform 1679">
              <a:extLst>
                <a:ext uri="{FF2B5EF4-FFF2-40B4-BE49-F238E27FC236}">
                  <a16:creationId xmlns:a16="http://schemas.microsoft.com/office/drawing/2014/main" id="{926DED89-5C9B-F605-F7BF-E696269E98B5}"/>
                </a:ext>
              </a:extLst>
            </p:cNvPr>
            <p:cNvSpPr/>
            <p:nvPr/>
          </p:nvSpPr>
          <p:spPr>
            <a:xfrm>
              <a:off x="3827273" y="2503170"/>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79" name="Freeform 1680">
              <a:extLst>
                <a:ext uri="{FF2B5EF4-FFF2-40B4-BE49-F238E27FC236}">
                  <a16:creationId xmlns:a16="http://schemas.microsoft.com/office/drawing/2014/main" id="{A746B1B1-89C4-CA01-6F0A-1F0CB0450865}"/>
                </a:ext>
              </a:extLst>
            </p:cNvPr>
            <p:cNvSpPr/>
            <p:nvPr/>
          </p:nvSpPr>
          <p:spPr>
            <a:xfrm>
              <a:off x="3825901" y="2486710"/>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681">
              <a:extLst>
                <a:ext uri="{FF2B5EF4-FFF2-40B4-BE49-F238E27FC236}">
                  <a16:creationId xmlns:a16="http://schemas.microsoft.com/office/drawing/2014/main" id="{E78D8FE6-D797-5FC2-FC2B-6CF71EE3EF8A}"/>
                </a:ext>
              </a:extLst>
            </p:cNvPr>
            <p:cNvSpPr/>
            <p:nvPr/>
          </p:nvSpPr>
          <p:spPr>
            <a:xfrm>
              <a:off x="3825444" y="248191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81" name="Freeform 1682">
              <a:extLst>
                <a:ext uri="{FF2B5EF4-FFF2-40B4-BE49-F238E27FC236}">
                  <a16:creationId xmlns:a16="http://schemas.microsoft.com/office/drawing/2014/main" id="{FAB85840-8A3A-18A8-5D7E-7DF648FE3438}"/>
                </a:ext>
              </a:extLst>
            </p:cNvPr>
            <p:cNvSpPr/>
            <p:nvPr/>
          </p:nvSpPr>
          <p:spPr>
            <a:xfrm>
              <a:off x="3824758" y="2476423"/>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229"/>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82" name="Freeform 1683">
              <a:extLst>
                <a:ext uri="{FF2B5EF4-FFF2-40B4-BE49-F238E27FC236}">
                  <a16:creationId xmlns:a16="http://schemas.microsoft.com/office/drawing/2014/main" id="{385995D7-16E3-68CF-CF2B-15C2E0EEAF87}"/>
                </a:ext>
              </a:extLst>
            </p:cNvPr>
            <p:cNvSpPr/>
            <p:nvPr/>
          </p:nvSpPr>
          <p:spPr>
            <a:xfrm>
              <a:off x="3826130" y="2490139"/>
              <a:ext cx="2286" cy="1371"/>
            </a:xfrm>
            <a:custGeom>
              <a:avLst/>
              <a:gdLst>
                <a:gd name="connsiteX0" fmla="*/ 0 w 2286"/>
                <a:gd name="connsiteY0" fmla="*/ 1372 h 1371"/>
                <a:gd name="connsiteX1" fmla="*/ 0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0" y="914"/>
                    <a:pt x="0" y="457"/>
                    <a:pt x="0" y="0"/>
                  </a:cubicBezTo>
                  <a:cubicBezTo>
                    <a:pt x="0" y="457"/>
                    <a:pt x="0" y="914"/>
                    <a:pt x="0" y="1372"/>
                  </a:cubicBezTo>
                  <a:close/>
                </a:path>
              </a:pathLst>
            </a:custGeom>
            <a:solidFill>
              <a:srgbClr val="FFFFFF"/>
            </a:solidFill>
            <a:ln w="2286" cap="flat">
              <a:noFill/>
              <a:prstDash val="solid"/>
              <a:miter/>
            </a:ln>
          </p:spPr>
          <p:txBody>
            <a:bodyPr rtlCol="0" anchor="ctr"/>
            <a:lstStyle/>
            <a:p>
              <a:endParaRPr lang="en-US"/>
            </a:p>
          </p:txBody>
        </p:sp>
        <p:sp>
          <p:nvSpPr>
            <p:cNvPr id="183" name="Freeform 1684">
              <a:extLst>
                <a:ext uri="{FF2B5EF4-FFF2-40B4-BE49-F238E27FC236}">
                  <a16:creationId xmlns:a16="http://schemas.microsoft.com/office/drawing/2014/main" id="{0B67B2ED-FEBD-1FB9-8C3C-7A3B104594FA}"/>
                </a:ext>
              </a:extLst>
            </p:cNvPr>
            <p:cNvSpPr/>
            <p:nvPr/>
          </p:nvSpPr>
          <p:spPr>
            <a:xfrm>
              <a:off x="3826816" y="2499512"/>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84" name="Freeform 1685">
              <a:extLst>
                <a:ext uri="{FF2B5EF4-FFF2-40B4-BE49-F238E27FC236}">
                  <a16:creationId xmlns:a16="http://schemas.microsoft.com/office/drawing/2014/main" id="{30C85FC3-DAA7-C69B-43DB-26D877E4AF17}"/>
                </a:ext>
              </a:extLst>
            </p:cNvPr>
            <p:cNvSpPr/>
            <p:nvPr/>
          </p:nvSpPr>
          <p:spPr>
            <a:xfrm>
              <a:off x="3826587" y="2494940"/>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686"/>
                    <a:pt x="0" y="1143"/>
                  </a:cubicBezTo>
                  <a:close/>
                </a:path>
              </a:pathLst>
            </a:custGeom>
            <a:solidFill>
              <a:srgbClr val="FFFFFF"/>
            </a:solidFill>
            <a:ln w="2286" cap="flat">
              <a:noFill/>
              <a:prstDash val="solid"/>
              <a:miter/>
            </a:ln>
          </p:spPr>
          <p:txBody>
            <a:bodyPr rtlCol="0" anchor="ctr"/>
            <a:lstStyle/>
            <a:p>
              <a:endParaRPr lang="en-US"/>
            </a:p>
          </p:txBody>
        </p:sp>
        <p:sp>
          <p:nvSpPr>
            <p:cNvPr id="185" name="Freeform 1686">
              <a:extLst>
                <a:ext uri="{FF2B5EF4-FFF2-40B4-BE49-F238E27FC236}">
                  <a16:creationId xmlns:a16="http://schemas.microsoft.com/office/drawing/2014/main" id="{6857D09A-21E4-428B-2CC8-70F50FF46E6F}"/>
                </a:ext>
              </a:extLst>
            </p:cNvPr>
            <p:cNvSpPr/>
            <p:nvPr/>
          </p:nvSpPr>
          <p:spPr>
            <a:xfrm>
              <a:off x="3824530" y="247116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229" y="686"/>
                    <a:pt x="0" y="0"/>
                  </a:cubicBezTo>
                  <a:cubicBezTo>
                    <a:pt x="0" y="686"/>
                    <a:pt x="229" y="1143"/>
                    <a:pt x="229" y="1829"/>
                  </a:cubicBezTo>
                  <a:close/>
                </a:path>
              </a:pathLst>
            </a:custGeom>
            <a:solidFill>
              <a:srgbClr val="FFFFFF"/>
            </a:solidFill>
            <a:ln w="2286" cap="flat">
              <a:noFill/>
              <a:prstDash val="solid"/>
              <a:miter/>
            </a:ln>
          </p:spPr>
          <p:txBody>
            <a:bodyPr rtlCol="0" anchor="ctr"/>
            <a:lstStyle/>
            <a:p>
              <a:endParaRPr lang="en-US"/>
            </a:p>
          </p:txBody>
        </p:sp>
        <p:sp>
          <p:nvSpPr>
            <p:cNvPr id="186" name="Freeform 1687">
              <a:extLst>
                <a:ext uri="{FF2B5EF4-FFF2-40B4-BE49-F238E27FC236}">
                  <a16:creationId xmlns:a16="http://schemas.microsoft.com/office/drawing/2014/main" id="{DEE0A3BB-6670-4004-16A0-72958A03AED1}"/>
                </a:ext>
              </a:extLst>
            </p:cNvPr>
            <p:cNvSpPr/>
            <p:nvPr/>
          </p:nvSpPr>
          <p:spPr>
            <a:xfrm>
              <a:off x="4418433" y="2377897"/>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688">
              <a:extLst>
                <a:ext uri="{FF2B5EF4-FFF2-40B4-BE49-F238E27FC236}">
                  <a16:creationId xmlns:a16="http://schemas.microsoft.com/office/drawing/2014/main" id="{67EBAB93-16AE-3D57-E72E-1812A015B5A3}"/>
                </a:ext>
              </a:extLst>
            </p:cNvPr>
            <p:cNvSpPr/>
            <p:nvPr/>
          </p:nvSpPr>
          <p:spPr>
            <a:xfrm>
              <a:off x="4418204" y="237629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689">
              <a:extLst>
                <a:ext uri="{FF2B5EF4-FFF2-40B4-BE49-F238E27FC236}">
                  <a16:creationId xmlns:a16="http://schemas.microsoft.com/office/drawing/2014/main" id="{32656CB8-46C8-157A-BDD7-EAB0849B08B7}"/>
                </a:ext>
              </a:extLst>
            </p:cNvPr>
            <p:cNvSpPr/>
            <p:nvPr/>
          </p:nvSpPr>
          <p:spPr>
            <a:xfrm>
              <a:off x="4382771" y="2477566"/>
              <a:ext cx="4572" cy="457"/>
            </a:xfrm>
            <a:custGeom>
              <a:avLst/>
              <a:gdLst>
                <a:gd name="connsiteX0" fmla="*/ 4572 w 4572"/>
                <a:gd name="connsiteY0" fmla="*/ 0 h 457"/>
                <a:gd name="connsiteX1" fmla="*/ 0 w 4572"/>
                <a:gd name="connsiteY1" fmla="*/ 457 h 457"/>
                <a:gd name="connsiteX2" fmla="*/ 4572 w 4572"/>
                <a:gd name="connsiteY2" fmla="*/ 0 h 457"/>
              </a:gdLst>
              <a:ahLst/>
              <a:cxnLst>
                <a:cxn ang="0">
                  <a:pos x="connsiteX0" y="connsiteY0"/>
                </a:cxn>
                <a:cxn ang="0">
                  <a:pos x="connsiteX1" y="connsiteY1"/>
                </a:cxn>
                <a:cxn ang="0">
                  <a:pos x="connsiteX2" y="connsiteY2"/>
                </a:cxn>
              </a:cxnLst>
              <a:rect l="l" t="t" r="r" b="b"/>
              <a:pathLst>
                <a:path w="4572" h="457">
                  <a:moveTo>
                    <a:pt x="4572" y="0"/>
                  </a:moveTo>
                  <a:cubicBezTo>
                    <a:pt x="2972" y="229"/>
                    <a:pt x="1600" y="229"/>
                    <a:pt x="0" y="457"/>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89" name="Freeform 1690">
              <a:extLst>
                <a:ext uri="{FF2B5EF4-FFF2-40B4-BE49-F238E27FC236}">
                  <a16:creationId xmlns:a16="http://schemas.microsoft.com/office/drawing/2014/main" id="{07D7BE51-BB7B-4872-1E18-3E51D26B4B2E}"/>
                </a:ext>
              </a:extLst>
            </p:cNvPr>
            <p:cNvSpPr/>
            <p:nvPr/>
          </p:nvSpPr>
          <p:spPr>
            <a:xfrm>
              <a:off x="4389629" y="2476652"/>
              <a:ext cx="6858" cy="914"/>
            </a:xfrm>
            <a:custGeom>
              <a:avLst/>
              <a:gdLst>
                <a:gd name="connsiteX0" fmla="*/ 6858 w 6858"/>
                <a:gd name="connsiteY0" fmla="*/ 0 h 914"/>
                <a:gd name="connsiteX1" fmla="*/ 0 w 6858"/>
                <a:gd name="connsiteY1" fmla="*/ 914 h 914"/>
                <a:gd name="connsiteX2" fmla="*/ 6858 w 6858"/>
                <a:gd name="connsiteY2" fmla="*/ 0 h 914"/>
              </a:gdLst>
              <a:ahLst/>
              <a:cxnLst>
                <a:cxn ang="0">
                  <a:pos x="connsiteX0" y="connsiteY0"/>
                </a:cxn>
                <a:cxn ang="0">
                  <a:pos x="connsiteX1" y="connsiteY1"/>
                </a:cxn>
                <a:cxn ang="0">
                  <a:pos x="connsiteX2" y="connsiteY2"/>
                </a:cxn>
              </a:cxnLst>
              <a:rect l="l" t="t" r="r" b="b"/>
              <a:pathLst>
                <a:path w="6858" h="914">
                  <a:moveTo>
                    <a:pt x="6858" y="0"/>
                  </a:moveTo>
                  <a:cubicBezTo>
                    <a:pt x="4572" y="229"/>
                    <a:pt x="2286" y="686"/>
                    <a:pt x="0" y="914"/>
                  </a:cubicBezTo>
                  <a:cubicBezTo>
                    <a:pt x="2286" y="457"/>
                    <a:pt x="4572" y="229"/>
                    <a:pt x="6858" y="0"/>
                  </a:cubicBezTo>
                  <a:close/>
                </a:path>
              </a:pathLst>
            </a:custGeom>
            <a:solidFill>
              <a:srgbClr val="FFFFFF"/>
            </a:solidFill>
            <a:ln w="2286" cap="flat">
              <a:noFill/>
              <a:prstDash val="solid"/>
              <a:miter/>
            </a:ln>
          </p:spPr>
          <p:txBody>
            <a:bodyPr rtlCol="0" anchor="ctr"/>
            <a:lstStyle/>
            <a:p>
              <a:endParaRPr lang="en-US"/>
            </a:p>
          </p:txBody>
        </p:sp>
        <p:sp>
          <p:nvSpPr>
            <p:cNvPr id="190" name="Freeform 1691">
              <a:extLst>
                <a:ext uri="{FF2B5EF4-FFF2-40B4-BE49-F238E27FC236}">
                  <a16:creationId xmlns:a16="http://schemas.microsoft.com/office/drawing/2014/main" id="{8E448B55-AF43-8108-D6E3-EE79E6119BCD}"/>
                </a:ext>
              </a:extLst>
            </p:cNvPr>
            <p:cNvSpPr/>
            <p:nvPr/>
          </p:nvSpPr>
          <p:spPr>
            <a:xfrm>
              <a:off x="4417747" y="2374468"/>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692">
              <a:extLst>
                <a:ext uri="{FF2B5EF4-FFF2-40B4-BE49-F238E27FC236}">
                  <a16:creationId xmlns:a16="http://schemas.microsoft.com/office/drawing/2014/main" id="{166C9CF8-163C-8883-0B69-15DBFAE93695}"/>
                </a:ext>
              </a:extLst>
            </p:cNvPr>
            <p:cNvSpPr/>
            <p:nvPr/>
          </p:nvSpPr>
          <p:spPr>
            <a:xfrm>
              <a:off x="4417061" y="237309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lnTo>
                    <a:pt x="0" y="0"/>
                  </a:lnTo>
                  <a:lnTo>
                    <a:pt x="0" y="0"/>
                  </a:lnTo>
                  <a:close/>
                </a:path>
              </a:pathLst>
            </a:custGeom>
            <a:solidFill>
              <a:srgbClr val="FFFFFF"/>
            </a:solidFill>
            <a:ln w="2286" cap="flat">
              <a:noFill/>
              <a:prstDash val="solid"/>
              <a:miter/>
            </a:ln>
          </p:spPr>
          <p:txBody>
            <a:bodyPr rtlCol="0" anchor="ctr"/>
            <a:lstStyle/>
            <a:p>
              <a:endParaRPr lang="en-US"/>
            </a:p>
          </p:txBody>
        </p:sp>
        <p:sp>
          <p:nvSpPr>
            <p:cNvPr id="192" name="Freeform 1693">
              <a:extLst>
                <a:ext uri="{FF2B5EF4-FFF2-40B4-BE49-F238E27FC236}">
                  <a16:creationId xmlns:a16="http://schemas.microsoft.com/office/drawing/2014/main" id="{7752E272-917A-0C16-5D57-544C928A65E1}"/>
                </a:ext>
              </a:extLst>
            </p:cNvPr>
            <p:cNvSpPr/>
            <p:nvPr/>
          </p:nvSpPr>
          <p:spPr>
            <a:xfrm>
              <a:off x="4368369" y="2478481"/>
              <a:ext cx="4572" cy="228"/>
            </a:xfrm>
            <a:custGeom>
              <a:avLst/>
              <a:gdLst>
                <a:gd name="connsiteX0" fmla="*/ 4572 w 4572"/>
                <a:gd name="connsiteY0" fmla="*/ 0 h 228"/>
                <a:gd name="connsiteX1" fmla="*/ 0 w 4572"/>
                <a:gd name="connsiteY1" fmla="*/ 229 h 228"/>
                <a:gd name="connsiteX2" fmla="*/ 4572 w 4572"/>
                <a:gd name="connsiteY2" fmla="*/ 0 h 228"/>
              </a:gdLst>
              <a:ahLst/>
              <a:cxnLst>
                <a:cxn ang="0">
                  <a:pos x="connsiteX0" y="connsiteY0"/>
                </a:cxn>
                <a:cxn ang="0">
                  <a:pos x="connsiteX1" y="connsiteY1"/>
                </a:cxn>
                <a:cxn ang="0">
                  <a:pos x="connsiteX2" y="connsiteY2"/>
                </a:cxn>
              </a:cxnLst>
              <a:rect l="l" t="t" r="r" b="b"/>
              <a:pathLst>
                <a:path w="4572" h="228">
                  <a:moveTo>
                    <a:pt x="4572" y="0"/>
                  </a:moveTo>
                  <a:cubicBezTo>
                    <a:pt x="2972" y="0"/>
                    <a:pt x="1372" y="229"/>
                    <a:pt x="0" y="229"/>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93" name="Freeform 1694">
              <a:extLst>
                <a:ext uri="{FF2B5EF4-FFF2-40B4-BE49-F238E27FC236}">
                  <a16:creationId xmlns:a16="http://schemas.microsoft.com/office/drawing/2014/main" id="{2FA9C81C-5557-0CD0-161D-CAE1CCDD2B37}"/>
                </a:ext>
              </a:extLst>
            </p:cNvPr>
            <p:cNvSpPr/>
            <p:nvPr/>
          </p:nvSpPr>
          <p:spPr>
            <a:xfrm>
              <a:off x="4375684" y="2478252"/>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972" y="0"/>
                    <a:pt x="1372" y="229"/>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194" name="Freeform 1695">
              <a:extLst>
                <a:ext uri="{FF2B5EF4-FFF2-40B4-BE49-F238E27FC236}">
                  <a16:creationId xmlns:a16="http://schemas.microsoft.com/office/drawing/2014/main" id="{9F2CA12B-ABA4-B6D4-FEBE-B14BFCDC72CA}"/>
                </a:ext>
              </a:extLst>
            </p:cNvPr>
            <p:cNvSpPr/>
            <p:nvPr/>
          </p:nvSpPr>
          <p:spPr>
            <a:xfrm>
              <a:off x="3771156" y="1687704"/>
              <a:ext cx="705586" cy="825855"/>
            </a:xfrm>
            <a:custGeom>
              <a:avLst/>
              <a:gdLst>
                <a:gd name="connsiteX0" fmla="*/ 81949 w 705586"/>
                <a:gd name="connsiteY0" fmla="*/ 780489 h 825855"/>
                <a:gd name="connsiteX1" fmla="*/ 189619 w 705586"/>
                <a:gd name="connsiteY1" fmla="*/ 813865 h 825855"/>
                <a:gd name="connsiteX2" fmla="*/ 294090 w 705586"/>
                <a:gd name="connsiteY2" fmla="*/ 819123 h 825855"/>
                <a:gd name="connsiteX3" fmla="*/ 350554 w 705586"/>
                <a:gd name="connsiteY3" fmla="*/ 822323 h 825855"/>
                <a:gd name="connsiteX4" fmla="*/ 400160 w 705586"/>
                <a:gd name="connsiteY4" fmla="*/ 823466 h 825855"/>
                <a:gd name="connsiteX5" fmla="*/ 490686 w 705586"/>
                <a:gd name="connsiteY5" fmla="*/ 824152 h 825855"/>
                <a:gd name="connsiteX6" fmla="*/ 549207 w 705586"/>
                <a:gd name="connsiteY6" fmla="*/ 808836 h 825855"/>
                <a:gd name="connsiteX7" fmla="*/ 577096 w 705586"/>
                <a:gd name="connsiteY7" fmla="*/ 791234 h 825855"/>
                <a:gd name="connsiteX8" fmla="*/ 577096 w 705586"/>
                <a:gd name="connsiteY8" fmla="*/ 791234 h 825855"/>
                <a:gd name="connsiteX9" fmla="*/ 564523 w 705586"/>
                <a:gd name="connsiteY9" fmla="*/ 791005 h 825855"/>
                <a:gd name="connsiteX10" fmla="*/ 547607 w 705586"/>
                <a:gd name="connsiteY10" fmla="*/ 776146 h 825855"/>
                <a:gd name="connsiteX11" fmla="*/ 550122 w 705586"/>
                <a:gd name="connsiteY11" fmla="*/ 686763 h 825855"/>
                <a:gd name="connsiteX12" fmla="*/ 565666 w 705586"/>
                <a:gd name="connsiteY12" fmla="*/ 678077 h 825855"/>
                <a:gd name="connsiteX13" fmla="*/ 634932 w 705586"/>
                <a:gd name="connsiteY13" fmla="*/ 680820 h 825855"/>
                <a:gd name="connsiteX14" fmla="*/ 640419 w 705586"/>
                <a:gd name="connsiteY14" fmla="*/ 681506 h 825855"/>
                <a:gd name="connsiteX15" fmla="*/ 650249 w 705586"/>
                <a:gd name="connsiteY15" fmla="*/ 636014 h 825855"/>
                <a:gd name="connsiteX16" fmla="*/ 659393 w 705586"/>
                <a:gd name="connsiteY16" fmla="*/ 585951 h 825855"/>
                <a:gd name="connsiteX17" fmla="*/ 644076 w 705586"/>
                <a:gd name="connsiteY17" fmla="*/ 595095 h 825855"/>
                <a:gd name="connsiteX18" fmla="*/ 572982 w 705586"/>
                <a:gd name="connsiteY18" fmla="*/ 590980 h 825855"/>
                <a:gd name="connsiteX19" fmla="*/ 560637 w 705586"/>
                <a:gd name="connsiteY19" fmla="*/ 548003 h 825855"/>
                <a:gd name="connsiteX20" fmla="*/ 562009 w 705586"/>
                <a:gd name="connsiteY20" fmla="*/ 502512 h 825855"/>
                <a:gd name="connsiteX21" fmla="*/ 580525 w 705586"/>
                <a:gd name="connsiteY21" fmla="*/ 485824 h 825855"/>
                <a:gd name="connsiteX22" fmla="*/ 607729 w 705586"/>
                <a:gd name="connsiteY22" fmla="*/ 486738 h 825855"/>
                <a:gd name="connsiteX23" fmla="*/ 641562 w 705586"/>
                <a:gd name="connsiteY23" fmla="*/ 489024 h 825855"/>
                <a:gd name="connsiteX24" fmla="*/ 667622 w 705586"/>
                <a:gd name="connsiteY24" fmla="*/ 515999 h 825855"/>
                <a:gd name="connsiteX25" fmla="*/ 705570 w 705586"/>
                <a:gd name="connsiteY25" fmla="*/ 155268 h 825855"/>
                <a:gd name="connsiteX26" fmla="*/ 700541 w 705586"/>
                <a:gd name="connsiteY26" fmla="*/ 74115 h 825855"/>
                <a:gd name="connsiteX27" fmla="*/ 688196 w 705586"/>
                <a:gd name="connsiteY27" fmla="*/ 13079 h 825855"/>
                <a:gd name="connsiteX28" fmla="*/ 408390 w 705586"/>
                <a:gd name="connsiteY28" fmla="*/ 1192 h 825855"/>
                <a:gd name="connsiteX29" fmla="*/ 102980 w 705586"/>
                <a:gd name="connsiteY29" fmla="*/ 3478 h 825855"/>
                <a:gd name="connsiteX30" fmla="*/ 22056 w 705586"/>
                <a:gd name="connsiteY30" fmla="*/ 5307 h 825855"/>
                <a:gd name="connsiteX31" fmla="*/ 1482 w 705586"/>
                <a:gd name="connsiteY31" fmla="*/ 31367 h 825855"/>
                <a:gd name="connsiteX32" fmla="*/ 2167 w 705586"/>
                <a:gd name="connsiteY32" fmla="*/ 146810 h 825855"/>
                <a:gd name="connsiteX33" fmla="*/ 32800 w 705586"/>
                <a:gd name="connsiteY33" fmla="*/ 523086 h 825855"/>
                <a:gd name="connsiteX34" fmla="*/ 51545 w 705586"/>
                <a:gd name="connsiteY34" fmla="*/ 756258 h 825855"/>
                <a:gd name="connsiteX35" fmla="*/ 51316 w 705586"/>
                <a:gd name="connsiteY35" fmla="*/ 753057 h 825855"/>
                <a:gd name="connsiteX36" fmla="*/ 81949 w 705586"/>
                <a:gd name="connsiteY36" fmla="*/ 780489 h 825855"/>
                <a:gd name="connsiteX37" fmla="*/ 239683 w 705586"/>
                <a:gd name="connsiteY37" fmla="*/ 764259 h 825855"/>
                <a:gd name="connsiteX38" fmla="*/ 217966 w 705586"/>
                <a:gd name="connsiteY38" fmla="*/ 788033 h 825855"/>
                <a:gd name="connsiteX39" fmla="*/ 202878 w 705586"/>
                <a:gd name="connsiteY39" fmla="*/ 788719 h 825855"/>
                <a:gd name="connsiteX40" fmla="*/ 189848 w 705586"/>
                <a:gd name="connsiteY40" fmla="*/ 788719 h 825855"/>
                <a:gd name="connsiteX41" fmla="*/ 125383 w 705586"/>
                <a:gd name="connsiteY41" fmla="*/ 731112 h 825855"/>
                <a:gd name="connsiteX42" fmla="*/ 124697 w 705586"/>
                <a:gd name="connsiteY42" fmla="*/ 698422 h 825855"/>
                <a:gd name="connsiteX43" fmla="*/ 146871 w 705586"/>
                <a:gd name="connsiteY43" fmla="*/ 673733 h 825855"/>
                <a:gd name="connsiteX44" fmla="*/ 205393 w 705586"/>
                <a:gd name="connsiteY44" fmla="*/ 672819 h 825855"/>
                <a:gd name="connsiteX45" fmla="*/ 240369 w 705586"/>
                <a:gd name="connsiteY45" fmla="*/ 697279 h 825855"/>
                <a:gd name="connsiteX46" fmla="*/ 239683 w 705586"/>
                <a:gd name="connsiteY46" fmla="*/ 764259 h 825855"/>
                <a:gd name="connsiteX47" fmla="*/ 239226 w 705586"/>
                <a:gd name="connsiteY47" fmla="*/ 577721 h 825855"/>
                <a:gd name="connsiteX48" fmla="*/ 221166 w 705586"/>
                <a:gd name="connsiteY48" fmla="*/ 593495 h 825855"/>
                <a:gd name="connsiteX49" fmla="*/ 184133 w 705586"/>
                <a:gd name="connsiteY49" fmla="*/ 593723 h 825855"/>
                <a:gd name="connsiteX50" fmla="*/ 184133 w 705586"/>
                <a:gd name="connsiteY50" fmla="*/ 593495 h 825855"/>
                <a:gd name="connsiteX51" fmla="*/ 144814 w 705586"/>
                <a:gd name="connsiteY51" fmla="*/ 593266 h 825855"/>
                <a:gd name="connsiteX52" fmla="*/ 127440 w 705586"/>
                <a:gd name="connsiteY52" fmla="*/ 575435 h 825855"/>
                <a:gd name="connsiteX53" fmla="*/ 122411 w 705586"/>
                <a:gd name="connsiteY53" fmla="*/ 512570 h 825855"/>
                <a:gd name="connsiteX54" fmla="*/ 150529 w 705586"/>
                <a:gd name="connsiteY54" fmla="*/ 488796 h 825855"/>
                <a:gd name="connsiteX55" fmla="*/ 217051 w 705586"/>
                <a:gd name="connsiteY55" fmla="*/ 490167 h 825855"/>
                <a:gd name="connsiteX56" fmla="*/ 238311 w 705586"/>
                <a:gd name="connsiteY56" fmla="*/ 508455 h 825855"/>
                <a:gd name="connsiteX57" fmla="*/ 239226 w 705586"/>
                <a:gd name="connsiteY57" fmla="*/ 577721 h 825855"/>
                <a:gd name="connsiteX58" fmla="*/ 220480 w 705586"/>
                <a:gd name="connsiteY58" fmla="*/ 427074 h 825855"/>
                <a:gd name="connsiteX59" fmla="*/ 150757 w 705586"/>
                <a:gd name="connsiteY59" fmla="*/ 427531 h 825855"/>
                <a:gd name="connsiteX60" fmla="*/ 119439 w 705586"/>
                <a:gd name="connsiteY60" fmla="*/ 402385 h 825855"/>
                <a:gd name="connsiteX61" fmla="*/ 118296 w 705586"/>
                <a:gd name="connsiteY61" fmla="*/ 313231 h 825855"/>
                <a:gd name="connsiteX62" fmla="*/ 212708 w 705586"/>
                <a:gd name="connsiteY62" fmla="*/ 305230 h 825855"/>
                <a:gd name="connsiteX63" fmla="*/ 236025 w 705586"/>
                <a:gd name="connsiteY63" fmla="*/ 323518 h 825855"/>
                <a:gd name="connsiteX64" fmla="*/ 242883 w 705586"/>
                <a:gd name="connsiteY64" fmla="*/ 405585 h 825855"/>
                <a:gd name="connsiteX65" fmla="*/ 220480 w 705586"/>
                <a:gd name="connsiteY65" fmla="*/ 427074 h 825855"/>
                <a:gd name="connsiteX66" fmla="*/ 383701 w 705586"/>
                <a:gd name="connsiteY66" fmla="*/ 770888 h 825855"/>
                <a:gd name="connsiteX67" fmla="*/ 370213 w 705586"/>
                <a:gd name="connsiteY67" fmla="*/ 786204 h 825855"/>
                <a:gd name="connsiteX68" fmla="*/ 293404 w 705586"/>
                <a:gd name="connsiteY68" fmla="*/ 789862 h 825855"/>
                <a:gd name="connsiteX69" fmla="*/ 277402 w 705586"/>
                <a:gd name="connsiteY69" fmla="*/ 773631 h 825855"/>
                <a:gd name="connsiteX70" fmla="*/ 278773 w 705586"/>
                <a:gd name="connsiteY70" fmla="*/ 688592 h 825855"/>
                <a:gd name="connsiteX71" fmla="*/ 309634 w 705586"/>
                <a:gd name="connsiteY71" fmla="*/ 675333 h 825855"/>
                <a:gd name="connsiteX72" fmla="*/ 327008 w 705586"/>
                <a:gd name="connsiteY72" fmla="*/ 676248 h 825855"/>
                <a:gd name="connsiteX73" fmla="*/ 327008 w 705586"/>
                <a:gd name="connsiteY73" fmla="*/ 675562 h 825855"/>
                <a:gd name="connsiteX74" fmla="*/ 364041 w 705586"/>
                <a:gd name="connsiteY74" fmla="*/ 678762 h 825855"/>
                <a:gd name="connsiteX75" fmla="*/ 384387 w 705586"/>
                <a:gd name="connsiteY75" fmla="*/ 699108 h 825855"/>
                <a:gd name="connsiteX76" fmla="*/ 383701 w 705586"/>
                <a:gd name="connsiteY76" fmla="*/ 770888 h 825855"/>
                <a:gd name="connsiteX77" fmla="*/ 386901 w 705586"/>
                <a:gd name="connsiteY77" fmla="*/ 579322 h 825855"/>
                <a:gd name="connsiteX78" fmla="*/ 369756 w 705586"/>
                <a:gd name="connsiteY78" fmla="*/ 595095 h 825855"/>
                <a:gd name="connsiteX79" fmla="*/ 327237 w 705586"/>
                <a:gd name="connsiteY79" fmla="*/ 594409 h 825855"/>
                <a:gd name="connsiteX80" fmla="*/ 296147 w 705586"/>
                <a:gd name="connsiteY80" fmla="*/ 594409 h 825855"/>
                <a:gd name="connsiteX81" fmla="*/ 278773 w 705586"/>
                <a:gd name="connsiteY81" fmla="*/ 577721 h 825855"/>
                <a:gd name="connsiteX82" fmla="*/ 279231 w 705586"/>
                <a:gd name="connsiteY82" fmla="*/ 540688 h 825855"/>
                <a:gd name="connsiteX83" fmla="*/ 284260 w 705586"/>
                <a:gd name="connsiteY83" fmla="*/ 492225 h 825855"/>
                <a:gd name="connsiteX84" fmla="*/ 373871 w 705586"/>
                <a:gd name="connsiteY84" fmla="*/ 495425 h 825855"/>
                <a:gd name="connsiteX85" fmla="*/ 389187 w 705586"/>
                <a:gd name="connsiteY85" fmla="*/ 527201 h 825855"/>
                <a:gd name="connsiteX86" fmla="*/ 386901 w 705586"/>
                <a:gd name="connsiteY86" fmla="*/ 579322 h 825855"/>
                <a:gd name="connsiteX87" fmla="*/ 389644 w 705586"/>
                <a:gd name="connsiteY87" fmla="*/ 407871 h 825855"/>
                <a:gd name="connsiteX88" fmla="*/ 366556 w 705586"/>
                <a:gd name="connsiteY88" fmla="*/ 426617 h 825855"/>
                <a:gd name="connsiteX89" fmla="*/ 288146 w 705586"/>
                <a:gd name="connsiteY89" fmla="*/ 425474 h 825855"/>
                <a:gd name="connsiteX90" fmla="*/ 269629 w 705586"/>
                <a:gd name="connsiteY90" fmla="*/ 411300 h 825855"/>
                <a:gd name="connsiteX91" fmla="*/ 265972 w 705586"/>
                <a:gd name="connsiteY91" fmla="*/ 318032 h 825855"/>
                <a:gd name="connsiteX92" fmla="*/ 284488 w 705586"/>
                <a:gd name="connsiteY92" fmla="*/ 303401 h 825855"/>
                <a:gd name="connsiteX93" fmla="*/ 371585 w 705586"/>
                <a:gd name="connsiteY93" fmla="*/ 307059 h 825855"/>
                <a:gd name="connsiteX94" fmla="*/ 389873 w 705586"/>
                <a:gd name="connsiteY94" fmla="*/ 325575 h 825855"/>
                <a:gd name="connsiteX95" fmla="*/ 389873 w 705586"/>
                <a:gd name="connsiteY95" fmla="*/ 329919 h 825855"/>
                <a:gd name="connsiteX96" fmla="*/ 389873 w 705586"/>
                <a:gd name="connsiteY96" fmla="*/ 351864 h 825855"/>
                <a:gd name="connsiteX97" fmla="*/ 389644 w 705586"/>
                <a:gd name="connsiteY97" fmla="*/ 407871 h 825855"/>
                <a:gd name="connsiteX98" fmla="*/ 518118 w 705586"/>
                <a:gd name="connsiteY98" fmla="*/ 771803 h 825855"/>
                <a:gd name="connsiteX99" fmla="*/ 498915 w 705586"/>
                <a:gd name="connsiteY99" fmla="*/ 788948 h 825855"/>
                <a:gd name="connsiteX100" fmla="*/ 442451 w 705586"/>
                <a:gd name="connsiteY100" fmla="*/ 789862 h 825855"/>
                <a:gd name="connsiteX101" fmla="*/ 416848 w 705586"/>
                <a:gd name="connsiteY101" fmla="*/ 763573 h 825855"/>
                <a:gd name="connsiteX102" fmla="*/ 419591 w 705586"/>
                <a:gd name="connsiteY102" fmla="*/ 692478 h 825855"/>
                <a:gd name="connsiteX103" fmla="*/ 435136 w 705586"/>
                <a:gd name="connsiteY103" fmla="*/ 679448 h 825855"/>
                <a:gd name="connsiteX104" fmla="*/ 491143 w 705586"/>
                <a:gd name="connsiteY104" fmla="*/ 678534 h 825855"/>
                <a:gd name="connsiteX105" fmla="*/ 519261 w 705586"/>
                <a:gd name="connsiteY105" fmla="*/ 704594 h 825855"/>
                <a:gd name="connsiteX106" fmla="*/ 518118 w 705586"/>
                <a:gd name="connsiteY106" fmla="*/ 771803 h 825855"/>
                <a:gd name="connsiteX107" fmla="*/ 415705 w 705586"/>
                <a:gd name="connsiteY107" fmla="*/ 331976 h 825855"/>
                <a:gd name="connsiteX108" fmla="*/ 442680 w 705586"/>
                <a:gd name="connsiteY108" fmla="*/ 307287 h 825855"/>
                <a:gd name="connsiteX109" fmla="*/ 511945 w 705586"/>
                <a:gd name="connsiteY109" fmla="*/ 309116 h 825855"/>
                <a:gd name="connsiteX110" fmla="*/ 525204 w 705586"/>
                <a:gd name="connsiteY110" fmla="*/ 321461 h 825855"/>
                <a:gd name="connsiteX111" fmla="*/ 523375 w 705586"/>
                <a:gd name="connsiteY111" fmla="*/ 406271 h 825855"/>
                <a:gd name="connsiteX112" fmla="*/ 500515 w 705586"/>
                <a:gd name="connsiteY112" fmla="*/ 426617 h 825855"/>
                <a:gd name="connsiteX113" fmla="*/ 435593 w 705586"/>
                <a:gd name="connsiteY113" fmla="*/ 424102 h 825855"/>
                <a:gd name="connsiteX114" fmla="*/ 415248 w 705586"/>
                <a:gd name="connsiteY114" fmla="*/ 403528 h 825855"/>
                <a:gd name="connsiteX115" fmla="*/ 415705 w 705586"/>
                <a:gd name="connsiteY115" fmla="*/ 331976 h 825855"/>
                <a:gd name="connsiteX116" fmla="*/ 535034 w 705586"/>
                <a:gd name="connsiteY116" fmla="*/ 579322 h 825855"/>
                <a:gd name="connsiteX117" fmla="*/ 514460 w 705586"/>
                <a:gd name="connsiteY117" fmla="*/ 594638 h 825855"/>
                <a:gd name="connsiteX118" fmla="*/ 486342 w 705586"/>
                <a:gd name="connsiteY118" fmla="*/ 594638 h 825855"/>
                <a:gd name="connsiteX119" fmla="*/ 450223 w 705586"/>
                <a:gd name="connsiteY119" fmla="*/ 594866 h 825855"/>
                <a:gd name="connsiteX120" fmla="*/ 428506 w 705586"/>
                <a:gd name="connsiteY120" fmla="*/ 577493 h 825855"/>
                <a:gd name="connsiteX121" fmla="*/ 423249 w 705586"/>
                <a:gd name="connsiteY121" fmla="*/ 510513 h 825855"/>
                <a:gd name="connsiteX122" fmla="*/ 444508 w 705586"/>
                <a:gd name="connsiteY122" fmla="*/ 489482 h 825855"/>
                <a:gd name="connsiteX123" fmla="*/ 517203 w 705586"/>
                <a:gd name="connsiteY123" fmla="*/ 490625 h 825855"/>
                <a:gd name="connsiteX124" fmla="*/ 534805 w 705586"/>
                <a:gd name="connsiteY124" fmla="*/ 506169 h 825855"/>
                <a:gd name="connsiteX125" fmla="*/ 535034 w 705586"/>
                <a:gd name="connsiteY125" fmla="*/ 579322 h 825855"/>
                <a:gd name="connsiteX126" fmla="*/ 660078 w 705586"/>
                <a:gd name="connsiteY126" fmla="*/ 351636 h 825855"/>
                <a:gd name="connsiteX127" fmla="*/ 656421 w 705586"/>
                <a:gd name="connsiteY127" fmla="*/ 397127 h 825855"/>
                <a:gd name="connsiteX128" fmla="*/ 640647 w 705586"/>
                <a:gd name="connsiteY128" fmla="*/ 418387 h 825855"/>
                <a:gd name="connsiteX129" fmla="*/ 572982 w 705586"/>
                <a:gd name="connsiteY129" fmla="*/ 421587 h 825855"/>
                <a:gd name="connsiteX130" fmla="*/ 549664 w 705586"/>
                <a:gd name="connsiteY130" fmla="*/ 403071 h 825855"/>
                <a:gd name="connsiteX131" fmla="*/ 553322 w 705586"/>
                <a:gd name="connsiteY131" fmla="*/ 333805 h 825855"/>
                <a:gd name="connsiteX132" fmla="*/ 580525 w 705586"/>
                <a:gd name="connsiteY132" fmla="*/ 308202 h 825855"/>
                <a:gd name="connsiteX133" fmla="*/ 644991 w 705586"/>
                <a:gd name="connsiteY133" fmla="*/ 309116 h 825855"/>
                <a:gd name="connsiteX134" fmla="*/ 660078 w 705586"/>
                <a:gd name="connsiteY134" fmla="*/ 323747 h 825855"/>
                <a:gd name="connsiteX135" fmla="*/ 660078 w 705586"/>
                <a:gd name="connsiteY135" fmla="*/ 351636 h 825855"/>
                <a:gd name="connsiteX136" fmla="*/ 102294 w 705586"/>
                <a:gd name="connsiteY136" fmla="*/ 116406 h 825855"/>
                <a:gd name="connsiteX137" fmla="*/ 121039 w 705586"/>
                <a:gd name="connsiteY137" fmla="*/ 96061 h 825855"/>
                <a:gd name="connsiteX138" fmla="*/ 358326 w 705586"/>
                <a:gd name="connsiteY138" fmla="*/ 90117 h 825855"/>
                <a:gd name="connsiteX139" fmla="*/ 535034 w 705586"/>
                <a:gd name="connsiteY139" fmla="*/ 91032 h 825855"/>
                <a:gd name="connsiteX140" fmla="*/ 646362 w 705586"/>
                <a:gd name="connsiteY140" fmla="*/ 94461 h 825855"/>
                <a:gd name="connsiteX141" fmla="*/ 668994 w 705586"/>
                <a:gd name="connsiteY141" fmla="*/ 130580 h 825855"/>
                <a:gd name="connsiteX142" fmla="*/ 663279 w 705586"/>
                <a:gd name="connsiteY142" fmla="*/ 206703 h 825855"/>
                <a:gd name="connsiteX143" fmla="*/ 621902 w 705586"/>
                <a:gd name="connsiteY143" fmla="*/ 247166 h 825855"/>
                <a:gd name="connsiteX144" fmla="*/ 351925 w 705586"/>
                <a:gd name="connsiteY144" fmla="*/ 253795 h 825855"/>
                <a:gd name="connsiteX145" fmla="*/ 131326 w 705586"/>
                <a:gd name="connsiteY145" fmla="*/ 249452 h 825855"/>
                <a:gd name="connsiteX146" fmla="*/ 106409 w 705586"/>
                <a:gd name="connsiteY146" fmla="*/ 222705 h 825855"/>
                <a:gd name="connsiteX147" fmla="*/ 104123 w 705586"/>
                <a:gd name="connsiteY147" fmla="*/ 194588 h 825855"/>
                <a:gd name="connsiteX148" fmla="*/ 102294 w 705586"/>
                <a:gd name="connsiteY148" fmla="*/ 116406 h 82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5586" h="825855">
                  <a:moveTo>
                    <a:pt x="81949" y="780489"/>
                  </a:moveTo>
                  <a:cubicBezTo>
                    <a:pt x="112353" y="802892"/>
                    <a:pt x="152815" y="810207"/>
                    <a:pt x="189619" y="813865"/>
                  </a:cubicBezTo>
                  <a:cubicBezTo>
                    <a:pt x="224367" y="817294"/>
                    <a:pt x="259342" y="816837"/>
                    <a:pt x="294090" y="819123"/>
                  </a:cubicBezTo>
                  <a:cubicBezTo>
                    <a:pt x="312835" y="820266"/>
                    <a:pt x="331809" y="821637"/>
                    <a:pt x="350554" y="822323"/>
                  </a:cubicBezTo>
                  <a:cubicBezTo>
                    <a:pt x="367013" y="823009"/>
                    <a:pt x="383701" y="822780"/>
                    <a:pt x="400160" y="823466"/>
                  </a:cubicBezTo>
                  <a:cubicBezTo>
                    <a:pt x="430335" y="824609"/>
                    <a:pt x="460510" y="827810"/>
                    <a:pt x="490686" y="824152"/>
                  </a:cubicBezTo>
                  <a:cubicBezTo>
                    <a:pt x="511717" y="821637"/>
                    <a:pt x="530005" y="817523"/>
                    <a:pt x="549207" y="808836"/>
                  </a:cubicBezTo>
                  <a:cubicBezTo>
                    <a:pt x="559266" y="804264"/>
                    <a:pt x="568410" y="798092"/>
                    <a:pt x="577096" y="791234"/>
                  </a:cubicBezTo>
                  <a:cubicBezTo>
                    <a:pt x="577096" y="791234"/>
                    <a:pt x="577096" y="791234"/>
                    <a:pt x="577096" y="791234"/>
                  </a:cubicBezTo>
                  <a:cubicBezTo>
                    <a:pt x="572982" y="791234"/>
                    <a:pt x="568867" y="791234"/>
                    <a:pt x="564523" y="791005"/>
                  </a:cubicBezTo>
                  <a:cubicBezTo>
                    <a:pt x="554008" y="790776"/>
                    <a:pt x="548064" y="787119"/>
                    <a:pt x="547607" y="776146"/>
                  </a:cubicBezTo>
                  <a:cubicBezTo>
                    <a:pt x="546464" y="745742"/>
                    <a:pt x="546235" y="716939"/>
                    <a:pt x="550122" y="686763"/>
                  </a:cubicBezTo>
                  <a:cubicBezTo>
                    <a:pt x="551036" y="680134"/>
                    <a:pt x="560637" y="678077"/>
                    <a:pt x="565666" y="678077"/>
                  </a:cubicBezTo>
                  <a:cubicBezTo>
                    <a:pt x="574353" y="678077"/>
                    <a:pt x="620530" y="681277"/>
                    <a:pt x="634932" y="680820"/>
                  </a:cubicBezTo>
                  <a:cubicBezTo>
                    <a:pt x="636990" y="680820"/>
                    <a:pt x="638819" y="681048"/>
                    <a:pt x="640419" y="681506"/>
                  </a:cubicBezTo>
                  <a:cubicBezTo>
                    <a:pt x="644534" y="666418"/>
                    <a:pt x="647505" y="650873"/>
                    <a:pt x="650249" y="636014"/>
                  </a:cubicBezTo>
                  <a:cubicBezTo>
                    <a:pt x="653220" y="619327"/>
                    <a:pt x="656421" y="602639"/>
                    <a:pt x="659393" y="585951"/>
                  </a:cubicBezTo>
                  <a:cubicBezTo>
                    <a:pt x="656421" y="592123"/>
                    <a:pt x="650706" y="595324"/>
                    <a:pt x="644076" y="595095"/>
                  </a:cubicBezTo>
                  <a:cubicBezTo>
                    <a:pt x="623274" y="594181"/>
                    <a:pt x="600414" y="593952"/>
                    <a:pt x="572982" y="590980"/>
                  </a:cubicBezTo>
                  <a:cubicBezTo>
                    <a:pt x="560866" y="588237"/>
                    <a:pt x="559037" y="565834"/>
                    <a:pt x="560637" y="548003"/>
                  </a:cubicBezTo>
                  <a:cubicBezTo>
                    <a:pt x="562009" y="532916"/>
                    <a:pt x="559037" y="517828"/>
                    <a:pt x="562009" y="502512"/>
                  </a:cubicBezTo>
                  <a:cubicBezTo>
                    <a:pt x="564295" y="490625"/>
                    <a:pt x="569553" y="487196"/>
                    <a:pt x="580525" y="485824"/>
                  </a:cubicBezTo>
                  <a:cubicBezTo>
                    <a:pt x="589441" y="484910"/>
                    <a:pt x="597899" y="486510"/>
                    <a:pt x="607729" y="486738"/>
                  </a:cubicBezTo>
                  <a:cubicBezTo>
                    <a:pt x="618244" y="487881"/>
                    <a:pt x="629903" y="486053"/>
                    <a:pt x="641562" y="489024"/>
                  </a:cubicBezTo>
                  <a:cubicBezTo>
                    <a:pt x="659621" y="493368"/>
                    <a:pt x="667165" y="499540"/>
                    <a:pt x="667622" y="515999"/>
                  </a:cubicBezTo>
                  <a:cubicBezTo>
                    <a:pt x="668994" y="482624"/>
                    <a:pt x="706484" y="183843"/>
                    <a:pt x="705570" y="155268"/>
                  </a:cubicBezTo>
                  <a:cubicBezTo>
                    <a:pt x="704655" y="128294"/>
                    <a:pt x="703741" y="100862"/>
                    <a:pt x="700541" y="74115"/>
                  </a:cubicBezTo>
                  <a:cubicBezTo>
                    <a:pt x="698255" y="53541"/>
                    <a:pt x="695511" y="32510"/>
                    <a:pt x="688196" y="13079"/>
                  </a:cubicBezTo>
                  <a:cubicBezTo>
                    <a:pt x="617330" y="7136"/>
                    <a:pt x="464168" y="2792"/>
                    <a:pt x="408390" y="1192"/>
                  </a:cubicBezTo>
                  <a:cubicBezTo>
                    <a:pt x="306434" y="-1551"/>
                    <a:pt x="204707" y="963"/>
                    <a:pt x="102980" y="3478"/>
                  </a:cubicBezTo>
                  <a:cubicBezTo>
                    <a:pt x="97951" y="3478"/>
                    <a:pt x="41715" y="1649"/>
                    <a:pt x="22056" y="5307"/>
                  </a:cubicBezTo>
                  <a:cubicBezTo>
                    <a:pt x="3768" y="8964"/>
                    <a:pt x="5368" y="13308"/>
                    <a:pt x="1482" y="31367"/>
                  </a:cubicBezTo>
                  <a:cubicBezTo>
                    <a:pt x="339" y="36396"/>
                    <a:pt x="-1490" y="113435"/>
                    <a:pt x="2167" y="146810"/>
                  </a:cubicBezTo>
                  <a:cubicBezTo>
                    <a:pt x="8568" y="206932"/>
                    <a:pt x="26170" y="457935"/>
                    <a:pt x="32800" y="523086"/>
                  </a:cubicBezTo>
                  <a:cubicBezTo>
                    <a:pt x="36000" y="555547"/>
                    <a:pt x="44916" y="671447"/>
                    <a:pt x="51545" y="756258"/>
                  </a:cubicBezTo>
                  <a:cubicBezTo>
                    <a:pt x="51545" y="755115"/>
                    <a:pt x="51316" y="754200"/>
                    <a:pt x="51316" y="753057"/>
                  </a:cubicBezTo>
                  <a:cubicBezTo>
                    <a:pt x="60460" y="763116"/>
                    <a:pt x="70747" y="772031"/>
                    <a:pt x="81949" y="780489"/>
                  </a:cubicBezTo>
                  <a:close/>
                  <a:moveTo>
                    <a:pt x="239683" y="764259"/>
                  </a:moveTo>
                  <a:cubicBezTo>
                    <a:pt x="238540" y="782318"/>
                    <a:pt x="236025" y="785290"/>
                    <a:pt x="217966" y="788033"/>
                  </a:cubicBezTo>
                  <a:cubicBezTo>
                    <a:pt x="212937" y="788719"/>
                    <a:pt x="207907" y="788490"/>
                    <a:pt x="202878" y="788719"/>
                  </a:cubicBezTo>
                  <a:cubicBezTo>
                    <a:pt x="197849" y="788719"/>
                    <a:pt x="192820" y="788719"/>
                    <a:pt x="189848" y="788719"/>
                  </a:cubicBezTo>
                  <a:cubicBezTo>
                    <a:pt x="135213" y="791462"/>
                    <a:pt x="130412" y="780718"/>
                    <a:pt x="125383" y="731112"/>
                  </a:cubicBezTo>
                  <a:cubicBezTo>
                    <a:pt x="124240" y="720368"/>
                    <a:pt x="124468" y="709166"/>
                    <a:pt x="124697" y="698422"/>
                  </a:cubicBezTo>
                  <a:cubicBezTo>
                    <a:pt x="125154" y="683792"/>
                    <a:pt x="132469" y="674876"/>
                    <a:pt x="146871" y="673733"/>
                  </a:cubicBezTo>
                  <a:cubicBezTo>
                    <a:pt x="159901" y="672590"/>
                    <a:pt x="198763" y="673505"/>
                    <a:pt x="205393" y="672819"/>
                  </a:cubicBezTo>
                  <a:cubicBezTo>
                    <a:pt x="223909" y="670304"/>
                    <a:pt x="236482" y="678762"/>
                    <a:pt x="240369" y="697279"/>
                  </a:cubicBezTo>
                  <a:cubicBezTo>
                    <a:pt x="242197" y="705280"/>
                    <a:pt x="240597" y="750543"/>
                    <a:pt x="239683" y="764259"/>
                  </a:cubicBezTo>
                  <a:close/>
                  <a:moveTo>
                    <a:pt x="239226" y="577721"/>
                  </a:moveTo>
                  <a:cubicBezTo>
                    <a:pt x="238083" y="587551"/>
                    <a:pt x="230996" y="593038"/>
                    <a:pt x="221166" y="593495"/>
                  </a:cubicBezTo>
                  <a:cubicBezTo>
                    <a:pt x="208822" y="593952"/>
                    <a:pt x="196477" y="593723"/>
                    <a:pt x="184133" y="593723"/>
                  </a:cubicBezTo>
                  <a:cubicBezTo>
                    <a:pt x="184133" y="593723"/>
                    <a:pt x="184133" y="593723"/>
                    <a:pt x="184133" y="593495"/>
                  </a:cubicBezTo>
                  <a:cubicBezTo>
                    <a:pt x="171103" y="593495"/>
                    <a:pt x="157844" y="594181"/>
                    <a:pt x="144814" y="593266"/>
                  </a:cubicBezTo>
                  <a:cubicBezTo>
                    <a:pt x="134755" y="592580"/>
                    <a:pt x="127897" y="588008"/>
                    <a:pt x="127440" y="575435"/>
                  </a:cubicBezTo>
                  <a:cubicBezTo>
                    <a:pt x="126526" y="554404"/>
                    <a:pt x="121725" y="533830"/>
                    <a:pt x="122411" y="512570"/>
                  </a:cubicBezTo>
                  <a:cubicBezTo>
                    <a:pt x="123097" y="489710"/>
                    <a:pt x="127212" y="486510"/>
                    <a:pt x="150529" y="488796"/>
                  </a:cubicBezTo>
                  <a:cubicBezTo>
                    <a:pt x="172246" y="491082"/>
                    <a:pt x="195334" y="489253"/>
                    <a:pt x="217051" y="490167"/>
                  </a:cubicBezTo>
                  <a:cubicBezTo>
                    <a:pt x="228253" y="490625"/>
                    <a:pt x="236025" y="497254"/>
                    <a:pt x="238311" y="508455"/>
                  </a:cubicBezTo>
                  <a:cubicBezTo>
                    <a:pt x="242883" y="531544"/>
                    <a:pt x="241969" y="554633"/>
                    <a:pt x="239226" y="577721"/>
                  </a:cubicBezTo>
                  <a:close/>
                  <a:moveTo>
                    <a:pt x="220480" y="427074"/>
                  </a:moveTo>
                  <a:cubicBezTo>
                    <a:pt x="197163" y="426845"/>
                    <a:pt x="174075" y="427760"/>
                    <a:pt x="150757" y="427531"/>
                  </a:cubicBezTo>
                  <a:cubicBezTo>
                    <a:pt x="128583" y="427302"/>
                    <a:pt x="124468" y="424102"/>
                    <a:pt x="119439" y="402385"/>
                  </a:cubicBezTo>
                  <a:cubicBezTo>
                    <a:pt x="113038" y="374496"/>
                    <a:pt x="109152" y="341120"/>
                    <a:pt x="118296" y="313231"/>
                  </a:cubicBezTo>
                  <a:cubicBezTo>
                    <a:pt x="123097" y="298601"/>
                    <a:pt x="188705" y="305230"/>
                    <a:pt x="212708" y="305230"/>
                  </a:cubicBezTo>
                  <a:cubicBezTo>
                    <a:pt x="226195" y="305230"/>
                    <a:pt x="231225" y="309802"/>
                    <a:pt x="236025" y="323518"/>
                  </a:cubicBezTo>
                  <a:cubicBezTo>
                    <a:pt x="242426" y="341806"/>
                    <a:pt x="242883" y="396899"/>
                    <a:pt x="242883" y="405585"/>
                  </a:cubicBezTo>
                  <a:cubicBezTo>
                    <a:pt x="242883" y="422045"/>
                    <a:pt x="236711" y="427074"/>
                    <a:pt x="220480" y="427074"/>
                  </a:cubicBezTo>
                  <a:close/>
                  <a:moveTo>
                    <a:pt x="383701" y="770888"/>
                  </a:moveTo>
                  <a:cubicBezTo>
                    <a:pt x="383472" y="779575"/>
                    <a:pt x="377071" y="784376"/>
                    <a:pt x="370213" y="786204"/>
                  </a:cubicBezTo>
                  <a:cubicBezTo>
                    <a:pt x="346896" y="792377"/>
                    <a:pt x="323579" y="791005"/>
                    <a:pt x="293404" y="789862"/>
                  </a:cubicBezTo>
                  <a:cubicBezTo>
                    <a:pt x="284260" y="791005"/>
                    <a:pt x="277173" y="783461"/>
                    <a:pt x="277402" y="773631"/>
                  </a:cubicBezTo>
                  <a:cubicBezTo>
                    <a:pt x="278088" y="745285"/>
                    <a:pt x="274430" y="716481"/>
                    <a:pt x="278773" y="688592"/>
                  </a:cubicBezTo>
                  <a:cubicBezTo>
                    <a:pt x="281059" y="673962"/>
                    <a:pt x="293632" y="674648"/>
                    <a:pt x="309634" y="675333"/>
                  </a:cubicBezTo>
                  <a:cubicBezTo>
                    <a:pt x="315349" y="675562"/>
                    <a:pt x="321293" y="676019"/>
                    <a:pt x="327008" y="676248"/>
                  </a:cubicBezTo>
                  <a:cubicBezTo>
                    <a:pt x="327008" y="676019"/>
                    <a:pt x="327008" y="675791"/>
                    <a:pt x="327008" y="675562"/>
                  </a:cubicBezTo>
                  <a:cubicBezTo>
                    <a:pt x="339352" y="676476"/>
                    <a:pt x="351697" y="677162"/>
                    <a:pt x="364041" y="678762"/>
                  </a:cubicBezTo>
                  <a:cubicBezTo>
                    <a:pt x="379129" y="680820"/>
                    <a:pt x="382558" y="684706"/>
                    <a:pt x="384387" y="699108"/>
                  </a:cubicBezTo>
                  <a:cubicBezTo>
                    <a:pt x="387358" y="723339"/>
                    <a:pt x="384158" y="746885"/>
                    <a:pt x="383701" y="770888"/>
                  </a:cubicBezTo>
                  <a:close/>
                  <a:moveTo>
                    <a:pt x="386901" y="579322"/>
                  </a:moveTo>
                  <a:cubicBezTo>
                    <a:pt x="385301" y="589380"/>
                    <a:pt x="380500" y="594409"/>
                    <a:pt x="369756" y="595095"/>
                  </a:cubicBezTo>
                  <a:cubicBezTo>
                    <a:pt x="356040" y="596238"/>
                    <a:pt x="342324" y="596009"/>
                    <a:pt x="327237" y="594409"/>
                  </a:cubicBezTo>
                  <a:cubicBezTo>
                    <a:pt x="317864" y="594409"/>
                    <a:pt x="306891" y="594866"/>
                    <a:pt x="296147" y="594409"/>
                  </a:cubicBezTo>
                  <a:cubicBezTo>
                    <a:pt x="282431" y="593723"/>
                    <a:pt x="279459" y="591209"/>
                    <a:pt x="278773" y="577721"/>
                  </a:cubicBezTo>
                  <a:cubicBezTo>
                    <a:pt x="278088" y="565377"/>
                    <a:pt x="279231" y="553033"/>
                    <a:pt x="279231" y="540688"/>
                  </a:cubicBezTo>
                  <a:cubicBezTo>
                    <a:pt x="279231" y="528572"/>
                    <a:pt x="277402" y="492453"/>
                    <a:pt x="284260" y="492225"/>
                  </a:cubicBezTo>
                  <a:cubicBezTo>
                    <a:pt x="311463" y="490853"/>
                    <a:pt x="347125" y="486053"/>
                    <a:pt x="373871" y="495425"/>
                  </a:cubicBezTo>
                  <a:cubicBezTo>
                    <a:pt x="391702" y="501597"/>
                    <a:pt x="388959" y="507998"/>
                    <a:pt x="389187" y="527201"/>
                  </a:cubicBezTo>
                  <a:cubicBezTo>
                    <a:pt x="389873" y="544803"/>
                    <a:pt x="389644" y="562177"/>
                    <a:pt x="386901" y="579322"/>
                  </a:cubicBezTo>
                  <a:close/>
                  <a:moveTo>
                    <a:pt x="389644" y="407871"/>
                  </a:moveTo>
                  <a:cubicBezTo>
                    <a:pt x="386673" y="424331"/>
                    <a:pt x="383015" y="427988"/>
                    <a:pt x="366556" y="426617"/>
                  </a:cubicBezTo>
                  <a:cubicBezTo>
                    <a:pt x="340495" y="424331"/>
                    <a:pt x="314435" y="422959"/>
                    <a:pt x="288146" y="425474"/>
                  </a:cubicBezTo>
                  <a:cubicBezTo>
                    <a:pt x="277630" y="426617"/>
                    <a:pt x="270544" y="420902"/>
                    <a:pt x="269629" y="411300"/>
                  </a:cubicBezTo>
                  <a:cubicBezTo>
                    <a:pt x="266200" y="380211"/>
                    <a:pt x="263000" y="349121"/>
                    <a:pt x="265972" y="318032"/>
                  </a:cubicBezTo>
                  <a:cubicBezTo>
                    <a:pt x="267343" y="303630"/>
                    <a:pt x="268944" y="302944"/>
                    <a:pt x="284488" y="303401"/>
                  </a:cubicBezTo>
                  <a:cubicBezTo>
                    <a:pt x="313521" y="304316"/>
                    <a:pt x="342553" y="305459"/>
                    <a:pt x="371585" y="307059"/>
                  </a:cubicBezTo>
                  <a:cubicBezTo>
                    <a:pt x="386444" y="307745"/>
                    <a:pt x="388501" y="310259"/>
                    <a:pt x="389873" y="325575"/>
                  </a:cubicBezTo>
                  <a:cubicBezTo>
                    <a:pt x="390102" y="326947"/>
                    <a:pt x="389873" y="328547"/>
                    <a:pt x="389873" y="329919"/>
                  </a:cubicBezTo>
                  <a:cubicBezTo>
                    <a:pt x="389873" y="337234"/>
                    <a:pt x="389873" y="344549"/>
                    <a:pt x="389873" y="351864"/>
                  </a:cubicBezTo>
                  <a:cubicBezTo>
                    <a:pt x="389416" y="363294"/>
                    <a:pt x="391016" y="400785"/>
                    <a:pt x="389644" y="407871"/>
                  </a:cubicBezTo>
                  <a:close/>
                  <a:moveTo>
                    <a:pt x="518118" y="771803"/>
                  </a:moveTo>
                  <a:cubicBezTo>
                    <a:pt x="515832" y="781861"/>
                    <a:pt x="510345" y="789633"/>
                    <a:pt x="498915" y="788948"/>
                  </a:cubicBezTo>
                  <a:cubicBezTo>
                    <a:pt x="481999" y="788033"/>
                    <a:pt x="459139" y="788490"/>
                    <a:pt x="442451" y="789862"/>
                  </a:cubicBezTo>
                  <a:cubicBezTo>
                    <a:pt x="418448" y="791919"/>
                    <a:pt x="418448" y="787576"/>
                    <a:pt x="416848" y="763573"/>
                  </a:cubicBezTo>
                  <a:cubicBezTo>
                    <a:pt x="415248" y="739113"/>
                    <a:pt x="414562" y="716024"/>
                    <a:pt x="419591" y="692478"/>
                  </a:cubicBezTo>
                  <a:cubicBezTo>
                    <a:pt x="421420" y="684706"/>
                    <a:pt x="426906" y="679905"/>
                    <a:pt x="435136" y="679448"/>
                  </a:cubicBezTo>
                  <a:cubicBezTo>
                    <a:pt x="450452" y="678762"/>
                    <a:pt x="471712" y="677848"/>
                    <a:pt x="491143" y="678534"/>
                  </a:cubicBezTo>
                  <a:cubicBezTo>
                    <a:pt x="519032" y="677848"/>
                    <a:pt x="517432" y="683106"/>
                    <a:pt x="519261" y="704594"/>
                  </a:cubicBezTo>
                  <a:cubicBezTo>
                    <a:pt x="519718" y="714424"/>
                    <a:pt x="521318" y="758315"/>
                    <a:pt x="518118" y="771803"/>
                  </a:cubicBezTo>
                  <a:close/>
                  <a:moveTo>
                    <a:pt x="415705" y="331976"/>
                  </a:moveTo>
                  <a:cubicBezTo>
                    <a:pt x="416619" y="311402"/>
                    <a:pt x="422563" y="307059"/>
                    <a:pt x="442680" y="307287"/>
                  </a:cubicBezTo>
                  <a:cubicBezTo>
                    <a:pt x="452052" y="307516"/>
                    <a:pt x="487942" y="307287"/>
                    <a:pt x="511945" y="309116"/>
                  </a:cubicBezTo>
                  <a:cubicBezTo>
                    <a:pt x="524518" y="312317"/>
                    <a:pt x="524518" y="312317"/>
                    <a:pt x="525204" y="321461"/>
                  </a:cubicBezTo>
                  <a:cubicBezTo>
                    <a:pt x="527719" y="349807"/>
                    <a:pt x="524518" y="377925"/>
                    <a:pt x="523375" y="406271"/>
                  </a:cubicBezTo>
                  <a:cubicBezTo>
                    <a:pt x="522690" y="420444"/>
                    <a:pt x="515146" y="427531"/>
                    <a:pt x="500515" y="426617"/>
                  </a:cubicBezTo>
                  <a:cubicBezTo>
                    <a:pt x="478798" y="425474"/>
                    <a:pt x="457081" y="428217"/>
                    <a:pt x="435593" y="424102"/>
                  </a:cubicBezTo>
                  <a:cubicBezTo>
                    <a:pt x="422791" y="421587"/>
                    <a:pt x="415705" y="416558"/>
                    <a:pt x="415248" y="403528"/>
                  </a:cubicBezTo>
                  <a:cubicBezTo>
                    <a:pt x="414790" y="379754"/>
                    <a:pt x="414562" y="355751"/>
                    <a:pt x="415705" y="331976"/>
                  </a:cubicBezTo>
                  <a:close/>
                  <a:moveTo>
                    <a:pt x="535034" y="579322"/>
                  </a:moveTo>
                  <a:cubicBezTo>
                    <a:pt x="533662" y="590294"/>
                    <a:pt x="524976" y="594409"/>
                    <a:pt x="514460" y="594638"/>
                  </a:cubicBezTo>
                  <a:cubicBezTo>
                    <a:pt x="505087" y="594866"/>
                    <a:pt x="495715" y="594638"/>
                    <a:pt x="486342" y="594638"/>
                  </a:cubicBezTo>
                  <a:cubicBezTo>
                    <a:pt x="474684" y="593952"/>
                    <a:pt x="462111" y="594866"/>
                    <a:pt x="450223" y="594866"/>
                  </a:cubicBezTo>
                  <a:cubicBezTo>
                    <a:pt x="432850" y="595095"/>
                    <a:pt x="429192" y="589151"/>
                    <a:pt x="428506" y="577493"/>
                  </a:cubicBezTo>
                  <a:cubicBezTo>
                    <a:pt x="427135" y="555090"/>
                    <a:pt x="421648" y="533144"/>
                    <a:pt x="423249" y="510513"/>
                  </a:cubicBezTo>
                  <a:cubicBezTo>
                    <a:pt x="424849" y="490167"/>
                    <a:pt x="425306" y="491768"/>
                    <a:pt x="444508" y="489482"/>
                  </a:cubicBezTo>
                  <a:cubicBezTo>
                    <a:pt x="468740" y="486510"/>
                    <a:pt x="493429" y="488567"/>
                    <a:pt x="517203" y="490625"/>
                  </a:cubicBezTo>
                  <a:cubicBezTo>
                    <a:pt x="527947" y="491539"/>
                    <a:pt x="531834" y="497025"/>
                    <a:pt x="534805" y="506169"/>
                  </a:cubicBezTo>
                  <a:cubicBezTo>
                    <a:pt x="542349" y="530630"/>
                    <a:pt x="538006" y="554861"/>
                    <a:pt x="535034" y="579322"/>
                  </a:cubicBezTo>
                  <a:close/>
                  <a:moveTo>
                    <a:pt x="660078" y="351636"/>
                  </a:moveTo>
                  <a:cubicBezTo>
                    <a:pt x="660078" y="366952"/>
                    <a:pt x="658935" y="382040"/>
                    <a:pt x="656421" y="397127"/>
                  </a:cubicBezTo>
                  <a:cubicBezTo>
                    <a:pt x="653678" y="412901"/>
                    <a:pt x="655735" y="417701"/>
                    <a:pt x="640647" y="418387"/>
                  </a:cubicBezTo>
                  <a:cubicBezTo>
                    <a:pt x="618930" y="419301"/>
                    <a:pt x="594699" y="419073"/>
                    <a:pt x="572982" y="421587"/>
                  </a:cubicBezTo>
                  <a:cubicBezTo>
                    <a:pt x="557437" y="423416"/>
                    <a:pt x="549207" y="418616"/>
                    <a:pt x="549664" y="403071"/>
                  </a:cubicBezTo>
                  <a:cubicBezTo>
                    <a:pt x="550350" y="379982"/>
                    <a:pt x="551950" y="356894"/>
                    <a:pt x="553322" y="333805"/>
                  </a:cubicBezTo>
                  <a:cubicBezTo>
                    <a:pt x="554694" y="310945"/>
                    <a:pt x="557437" y="305687"/>
                    <a:pt x="580525" y="308202"/>
                  </a:cubicBezTo>
                  <a:cubicBezTo>
                    <a:pt x="600642" y="310259"/>
                    <a:pt x="624874" y="309345"/>
                    <a:pt x="644991" y="309116"/>
                  </a:cubicBezTo>
                  <a:cubicBezTo>
                    <a:pt x="654821" y="309116"/>
                    <a:pt x="659850" y="314145"/>
                    <a:pt x="660078" y="323747"/>
                  </a:cubicBezTo>
                  <a:cubicBezTo>
                    <a:pt x="660307" y="332891"/>
                    <a:pt x="660078" y="342263"/>
                    <a:pt x="660078" y="351636"/>
                  </a:cubicBezTo>
                  <a:close/>
                  <a:moveTo>
                    <a:pt x="102294" y="116406"/>
                  </a:moveTo>
                  <a:cubicBezTo>
                    <a:pt x="104123" y="105205"/>
                    <a:pt x="109152" y="96518"/>
                    <a:pt x="121039" y="96061"/>
                  </a:cubicBezTo>
                  <a:cubicBezTo>
                    <a:pt x="141385" y="94918"/>
                    <a:pt x="324951" y="90346"/>
                    <a:pt x="358326" y="90117"/>
                  </a:cubicBezTo>
                  <a:cubicBezTo>
                    <a:pt x="417305" y="89889"/>
                    <a:pt x="476284" y="89660"/>
                    <a:pt x="535034" y="91032"/>
                  </a:cubicBezTo>
                  <a:cubicBezTo>
                    <a:pt x="571381" y="91946"/>
                    <a:pt x="610472" y="88289"/>
                    <a:pt x="646362" y="94461"/>
                  </a:cubicBezTo>
                  <a:cubicBezTo>
                    <a:pt x="666708" y="97890"/>
                    <a:pt x="670137" y="109777"/>
                    <a:pt x="668994" y="130580"/>
                  </a:cubicBezTo>
                  <a:cubicBezTo>
                    <a:pt x="667622" y="155954"/>
                    <a:pt x="665793" y="181557"/>
                    <a:pt x="663279" y="206703"/>
                  </a:cubicBezTo>
                  <a:cubicBezTo>
                    <a:pt x="660307" y="234821"/>
                    <a:pt x="649334" y="246708"/>
                    <a:pt x="621902" y="247166"/>
                  </a:cubicBezTo>
                  <a:cubicBezTo>
                    <a:pt x="527033" y="251966"/>
                    <a:pt x="376843" y="253795"/>
                    <a:pt x="351925" y="253795"/>
                  </a:cubicBezTo>
                  <a:cubicBezTo>
                    <a:pt x="293404" y="255395"/>
                    <a:pt x="145042" y="252652"/>
                    <a:pt x="131326" y="249452"/>
                  </a:cubicBezTo>
                  <a:cubicBezTo>
                    <a:pt x="116696" y="245794"/>
                    <a:pt x="108924" y="237564"/>
                    <a:pt x="106409" y="222705"/>
                  </a:cubicBezTo>
                  <a:cubicBezTo>
                    <a:pt x="104809" y="213333"/>
                    <a:pt x="104123" y="203960"/>
                    <a:pt x="104123" y="194588"/>
                  </a:cubicBezTo>
                  <a:cubicBezTo>
                    <a:pt x="104352" y="174242"/>
                    <a:pt x="101380" y="122350"/>
                    <a:pt x="102294" y="116406"/>
                  </a:cubicBezTo>
                  <a:close/>
                </a:path>
              </a:pathLst>
            </a:custGeom>
            <a:solidFill>
              <a:srgbClr val="FFFFFF"/>
            </a:solidFill>
            <a:ln w="2286" cap="flat">
              <a:noFill/>
              <a:prstDash val="solid"/>
              <a:miter/>
            </a:ln>
          </p:spPr>
          <p:txBody>
            <a:bodyPr rtlCol="0" anchor="ctr"/>
            <a:lstStyle/>
            <a:p>
              <a:endParaRPr lang="en-US"/>
            </a:p>
          </p:txBody>
        </p:sp>
        <p:sp>
          <p:nvSpPr>
            <p:cNvPr id="195" name="Freeform 1696">
              <a:extLst>
                <a:ext uri="{FF2B5EF4-FFF2-40B4-BE49-F238E27FC236}">
                  <a16:creationId xmlns:a16="http://schemas.microsoft.com/office/drawing/2014/main" id="{3F7AA73B-173E-B55A-C290-EC4F38785715}"/>
                </a:ext>
              </a:extLst>
            </p:cNvPr>
            <p:cNvSpPr/>
            <p:nvPr/>
          </p:nvSpPr>
          <p:spPr>
            <a:xfrm>
              <a:off x="4353510" y="247893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457"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196" name="Freeform 1697">
              <a:extLst>
                <a:ext uri="{FF2B5EF4-FFF2-40B4-BE49-F238E27FC236}">
                  <a16:creationId xmlns:a16="http://schemas.microsoft.com/office/drawing/2014/main" id="{5B0D0033-8386-9E03-1D25-368DB0615AA9}"/>
                </a:ext>
              </a:extLst>
            </p:cNvPr>
            <p:cNvSpPr/>
            <p:nvPr/>
          </p:nvSpPr>
          <p:spPr>
            <a:xfrm>
              <a:off x="4416147" y="237172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97" name="Freeform 1698">
              <a:extLst>
                <a:ext uri="{FF2B5EF4-FFF2-40B4-BE49-F238E27FC236}">
                  <a16:creationId xmlns:a16="http://schemas.microsoft.com/office/drawing/2014/main" id="{88B3862A-57FC-EB33-05C1-25A5A511398D}"/>
                </a:ext>
              </a:extLst>
            </p:cNvPr>
            <p:cNvSpPr/>
            <p:nvPr/>
          </p:nvSpPr>
          <p:spPr>
            <a:xfrm>
              <a:off x="4359911" y="2478938"/>
              <a:ext cx="2743" cy="2286"/>
            </a:xfrm>
            <a:custGeom>
              <a:avLst/>
              <a:gdLst>
                <a:gd name="connsiteX0" fmla="*/ 2743 w 2743"/>
                <a:gd name="connsiteY0" fmla="*/ 0 h 2286"/>
                <a:gd name="connsiteX1" fmla="*/ 0 w 2743"/>
                <a:gd name="connsiteY1" fmla="*/ 0 h 2286"/>
                <a:gd name="connsiteX2" fmla="*/ 2743 w 2743"/>
                <a:gd name="connsiteY2" fmla="*/ 0 h 2286"/>
              </a:gdLst>
              <a:ahLst/>
              <a:cxnLst>
                <a:cxn ang="0">
                  <a:pos x="connsiteX0" y="connsiteY0"/>
                </a:cxn>
                <a:cxn ang="0">
                  <a:pos x="connsiteX1" y="connsiteY1"/>
                </a:cxn>
                <a:cxn ang="0">
                  <a:pos x="connsiteX2" y="connsiteY2"/>
                </a:cxn>
              </a:cxnLst>
              <a:rect l="l" t="t" r="r" b="b"/>
              <a:pathLst>
                <a:path w="2743" h="2286">
                  <a:moveTo>
                    <a:pt x="2743" y="0"/>
                  </a:moveTo>
                  <a:cubicBezTo>
                    <a:pt x="1829" y="0"/>
                    <a:pt x="914" y="0"/>
                    <a:pt x="0" y="0"/>
                  </a:cubicBezTo>
                  <a:cubicBezTo>
                    <a:pt x="914" y="0"/>
                    <a:pt x="1829" y="0"/>
                    <a:pt x="2743" y="0"/>
                  </a:cubicBezTo>
                  <a:close/>
                </a:path>
              </a:pathLst>
            </a:custGeom>
            <a:solidFill>
              <a:srgbClr val="FFFFFF"/>
            </a:solidFill>
            <a:ln w="2286" cap="flat">
              <a:noFill/>
              <a:prstDash val="solid"/>
              <a:miter/>
            </a:ln>
          </p:spPr>
          <p:txBody>
            <a:bodyPr rtlCol="0" anchor="ctr"/>
            <a:lstStyle/>
            <a:p>
              <a:endParaRPr lang="en-US"/>
            </a:p>
          </p:txBody>
        </p:sp>
        <p:sp>
          <p:nvSpPr>
            <p:cNvPr id="198" name="Freeform 1699">
              <a:extLst>
                <a:ext uri="{FF2B5EF4-FFF2-40B4-BE49-F238E27FC236}">
                  <a16:creationId xmlns:a16="http://schemas.microsoft.com/office/drawing/2014/main" id="{6423475D-CDF4-9C8A-3CB8-771538630654}"/>
                </a:ext>
              </a:extLst>
            </p:cNvPr>
            <p:cNvSpPr/>
            <p:nvPr/>
          </p:nvSpPr>
          <p:spPr>
            <a:xfrm>
              <a:off x="4433292" y="2257882"/>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143"/>
                    <a:pt x="0" y="686"/>
                    <a:pt x="229" y="0"/>
                  </a:cubicBezTo>
                  <a:close/>
                </a:path>
              </a:pathLst>
            </a:custGeom>
            <a:solidFill>
              <a:srgbClr val="FFFFFF"/>
            </a:solidFill>
            <a:ln w="2286" cap="flat">
              <a:noFill/>
              <a:prstDash val="solid"/>
              <a:miter/>
            </a:ln>
          </p:spPr>
          <p:txBody>
            <a:bodyPr rtlCol="0" anchor="ctr"/>
            <a:lstStyle/>
            <a:p>
              <a:endParaRPr lang="en-US"/>
            </a:p>
          </p:txBody>
        </p:sp>
        <p:sp>
          <p:nvSpPr>
            <p:cNvPr id="199" name="Freeform 1700">
              <a:extLst>
                <a:ext uri="{FF2B5EF4-FFF2-40B4-BE49-F238E27FC236}">
                  <a16:creationId xmlns:a16="http://schemas.microsoft.com/office/drawing/2014/main" id="{FBA8D316-69AD-2103-2D04-5BF78DFFCED5}"/>
                </a:ext>
              </a:extLst>
            </p:cNvPr>
            <p:cNvSpPr/>
            <p:nvPr/>
          </p:nvSpPr>
          <p:spPr>
            <a:xfrm>
              <a:off x="4438549" y="2205532"/>
              <a:ext cx="2286" cy="171"/>
            </a:xfrm>
            <a:custGeom>
              <a:avLst/>
              <a:gdLst>
                <a:gd name="connsiteX0" fmla="*/ 0 w 2286"/>
                <a:gd name="connsiteY0" fmla="*/ 0 h 171"/>
                <a:gd name="connsiteX1" fmla="*/ 0 w 2286"/>
                <a:gd name="connsiteY1" fmla="*/ 0 h 171"/>
                <a:gd name="connsiteX2" fmla="*/ 0 w 2286"/>
                <a:gd name="connsiteY2" fmla="*/ 0 h 171"/>
              </a:gdLst>
              <a:ahLst/>
              <a:cxnLst>
                <a:cxn ang="0">
                  <a:pos x="connsiteX0" y="connsiteY0"/>
                </a:cxn>
                <a:cxn ang="0">
                  <a:pos x="connsiteX1" y="connsiteY1"/>
                </a:cxn>
                <a:cxn ang="0">
                  <a:pos x="connsiteX2" y="connsiteY2"/>
                </a:cxn>
              </a:cxnLst>
              <a:rect l="l" t="t" r="r" b="b"/>
              <a:pathLst>
                <a:path w="2286" h="171">
                  <a:moveTo>
                    <a:pt x="0" y="0"/>
                  </a:moveTo>
                  <a:cubicBezTo>
                    <a:pt x="0" y="229"/>
                    <a:pt x="0" y="229"/>
                    <a:pt x="0" y="0"/>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0" name="Freeform 1701">
              <a:extLst>
                <a:ext uri="{FF2B5EF4-FFF2-40B4-BE49-F238E27FC236}">
                  <a16:creationId xmlns:a16="http://schemas.microsoft.com/office/drawing/2014/main" id="{5C484444-EC8D-39B3-A710-2033C0230753}"/>
                </a:ext>
              </a:extLst>
            </p:cNvPr>
            <p:cNvSpPr/>
            <p:nvPr/>
          </p:nvSpPr>
          <p:spPr>
            <a:xfrm>
              <a:off x="4437864" y="2215362"/>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1" name="Freeform 1702">
              <a:extLst>
                <a:ext uri="{FF2B5EF4-FFF2-40B4-BE49-F238E27FC236}">
                  <a16:creationId xmlns:a16="http://schemas.microsoft.com/office/drawing/2014/main" id="{0EB7E904-7DED-F159-336E-9AD7B60F449D}"/>
                </a:ext>
              </a:extLst>
            </p:cNvPr>
            <p:cNvSpPr/>
            <p:nvPr/>
          </p:nvSpPr>
          <p:spPr>
            <a:xfrm>
              <a:off x="4488384" y="1703984"/>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02" name="Freeform 1703">
              <a:extLst>
                <a:ext uri="{FF2B5EF4-FFF2-40B4-BE49-F238E27FC236}">
                  <a16:creationId xmlns:a16="http://schemas.microsoft.com/office/drawing/2014/main" id="{12F982B1-0165-9A78-B9AE-52CA02A98261}"/>
                </a:ext>
              </a:extLst>
            </p:cNvPr>
            <p:cNvSpPr/>
            <p:nvPr/>
          </p:nvSpPr>
          <p:spPr>
            <a:xfrm>
              <a:off x="4486555" y="1703527"/>
              <a:ext cx="101" cy="2286"/>
            </a:xfrm>
            <a:custGeom>
              <a:avLst/>
              <a:gdLst>
                <a:gd name="connsiteX0" fmla="*/ 0 w 101"/>
                <a:gd name="connsiteY0" fmla="*/ 0 h 2286"/>
                <a:gd name="connsiteX1" fmla="*/ 0 w 101"/>
                <a:gd name="connsiteY1" fmla="*/ 0 h 2286"/>
                <a:gd name="connsiteX2" fmla="*/ 0 w 101"/>
                <a:gd name="connsiteY2" fmla="*/ 0 h 2286"/>
              </a:gdLst>
              <a:ahLst/>
              <a:cxnLst>
                <a:cxn ang="0">
                  <a:pos x="connsiteX0" y="connsiteY0"/>
                </a:cxn>
                <a:cxn ang="0">
                  <a:pos x="connsiteX1" y="connsiteY1"/>
                </a:cxn>
                <a:cxn ang="0">
                  <a:pos x="connsiteX2" y="connsiteY2"/>
                </a:cxn>
              </a:cxnLst>
              <a:rect l="l" t="t" r="r" b="b"/>
              <a:pathLst>
                <a:path w="101" h="2286">
                  <a:moveTo>
                    <a:pt x="0" y="0"/>
                  </a:moveTo>
                  <a:cubicBezTo>
                    <a:pt x="0" y="0"/>
                    <a:pt x="229" y="0"/>
                    <a:pt x="0"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203" name="Freeform 1704">
              <a:extLst>
                <a:ext uri="{FF2B5EF4-FFF2-40B4-BE49-F238E27FC236}">
                  <a16:creationId xmlns:a16="http://schemas.microsoft.com/office/drawing/2014/main" id="{57475496-E0E8-B32A-FB7A-19AD44BEBA90}"/>
                </a:ext>
              </a:extLst>
            </p:cNvPr>
            <p:cNvSpPr/>
            <p:nvPr/>
          </p:nvSpPr>
          <p:spPr>
            <a:xfrm>
              <a:off x="4437178" y="222290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4" name="Freeform 1705">
              <a:extLst>
                <a:ext uri="{FF2B5EF4-FFF2-40B4-BE49-F238E27FC236}">
                  <a16:creationId xmlns:a16="http://schemas.microsoft.com/office/drawing/2014/main" id="{05B16C3F-DFAA-99CC-D544-AE796B19836D}"/>
                </a:ext>
              </a:extLst>
            </p:cNvPr>
            <p:cNvSpPr/>
            <p:nvPr/>
          </p:nvSpPr>
          <p:spPr>
            <a:xfrm>
              <a:off x="4436492" y="2230678"/>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5" name="Freeform 1706">
              <a:extLst>
                <a:ext uri="{FF2B5EF4-FFF2-40B4-BE49-F238E27FC236}">
                  <a16:creationId xmlns:a16="http://schemas.microsoft.com/office/drawing/2014/main" id="{7428CD14-C6BE-467B-6C06-BFAEF492BC35}"/>
                </a:ext>
              </a:extLst>
            </p:cNvPr>
            <p:cNvSpPr/>
            <p:nvPr/>
          </p:nvSpPr>
          <p:spPr>
            <a:xfrm>
              <a:off x="4432377" y="226839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06" name="Freeform 1707">
              <a:extLst>
                <a:ext uri="{FF2B5EF4-FFF2-40B4-BE49-F238E27FC236}">
                  <a16:creationId xmlns:a16="http://schemas.microsoft.com/office/drawing/2014/main" id="{12A19D66-F289-88DC-9627-A5D353BE594E}"/>
                </a:ext>
              </a:extLst>
            </p:cNvPr>
            <p:cNvSpPr/>
            <p:nvPr/>
          </p:nvSpPr>
          <p:spPr>
            <a:xfrm>
              <a:off x="4484041" y="1703070"/>
              <a:ext cx="685" cy="171"/>
            </a:xfrm>
            <a:custGeom>
              <a:avLst/>
              <a:gdLst>
                <a:gd name="connsiteX0" fmla="*/ 0 w 685"/>
                <a:gd name="connsiteY0" fmla="*/ 0 h 171"/>
                <a:gd name="connsiteX1" fmla="*/ 686 w 685"/>
                <a:gd name="connsiteY1" fmla="*/ 0 h 171"/>
                <a:gd name="connsiteX2" fmla="*/ 0 w 685"/>
                <a:gd name="connsiteY2" fmla="*/ 0 h 171"/>
              </a:gdLst>
              <a:ahLst/>
              <a:cxnLst>
                <a:cxn ang="0">
                  <a:pos x="connsiteX0" y="connsiteY0"/>
                </a:cxn>
                <a:cxn ang="0">
                  <a:pos x="connsiteX1" y="connsiteY1"/>
                </a:cxn>
                <a:cxn ang="0">
                  <a:pos x="connsiteX2" y="connsiteY2"/>
                </a:cxn>
              </a:cxnLst>
              <a:rect l="l" t="t" r="r" b="b"/>
              <a:pathLst>
                <a:path w="685" h="171">
                  <a:moveTo>
                    <a:pt x="0" y="0"/>
                  </a:moveTo>
                  <a:cubicBezTo>
                    <a:pt x="229" y="0"/>
                    <a:pt x="457" y="0"/>
                    <a:pt x="686" y="0"/>
                  </a:cubicBezTo>
                  <a:cubicBezTo>
                    <a:pt x="229"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7" name="Freeform 1708">
              <a:extLst>
                <a:ext uri="{FF2B5EF4-FFF2-40B4-BE49-F238E27FC236}">
                  <a16:creationId xmlns:a16="http://schemas.microsoft.com/office/drawing/2014/main" id="{9A9D0656-9B55-479F-DA2E-9F8D4B6E3EB5}"/>
                </a:ext>
              </a:extLst>
            </p:cNvPr>
            <p:cNvSpPr/>
            <p:nvPr/>
          </p:nvSpPr>
          <p:spPr>
            <a:xfrm>
              <a:off x="4434892" y="2245309"/>
              <a:ext cx="2286" cy="2286"/>
            </a:xfrm>
            <a:custGeom>
              <a:avLst/>
              <a:gdLst>
                <a:gd name="connsiteX0" fmla="*/ 0 w 2286"/>
                <a:gd name="connsiteY0" fmla="*/ 0 h 2286"/>
                <a:gd name="connsiteX1" fmla="*/ 0 w 2286"/>
                <a:gd name="connsiteY1" fmla="*/ 0 h 2286"/>
                <a:gd name="connsiteX2" fmla="*/ 0 w 2286"/>
                <a:gd name="connsiteY2" fmla="*/ 0 h 2286"/>
                <a:gd name="connsiteX3" fmla="*/ 0 w 2286"/>
                <a:gd name="connsiteY3" fmla="*/ 0 h 2286"/>
              </a:gdLst>
              <a:ahLst/>
              <a:cxnLst>
                <a:cxn ang="0">
                  <a:pos x="connsiteX0" y="connsiteY0"/>
                </a:cxn>
                <a:cxn ang="0">
                  <a:pos x="connsiteX1" y="connsiteY1"/>
                </a:cxn>
                <a:cxn ang="0">
                  <a:pos x="connsiteX2" y="connsiteY2"/>
                </a:cxn>
                <a:cxn ang="0">
                  <a:pos x="connsiteX3" y="connsiteY3"/>
                </a:cxn>
              </a:cxnLst>
              <a:rect l="l" t="t" r="r" b="b"/>
              <a:pathLst>
                <a:path w="2286" h="2286">
                  <a:moveTo>
                    <a:pt x="0" y="0"/>
                  </a:moveTo>
                  <a:cubicBezTo>
                    <a:pt x="0" y="0"/>
                    <a:pt x="0" y="0"/>
                    <a:pt x="0" y="0"/>
                  </a:cubicBez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709">
              <a:extLst>
                <a:ext uri="{FF2B5EF4-FFF2-40B4-BE49-F238E27FC236}">
                  <a16:creationId xmlns:a16="http://schemas.microsoft.com/office/drawing/2014/main" id="{36938B1F-BD63-F30E-B176-C06286C3911F}"/>
                </a:ext>
              </a:extLst>
            </p:cNvPr>
            <p:cNvSpPr/>
            <p:nvPr/>
          </p:nvSpPr>
          <p:spPr>
            <a:xfrm>
              <a:off x="4433977" y="2251024"/>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9" name="Freeform 1710">
              <a:extLst>
                <a:ext uri="{FF2B5EF4-FFF2-40B4-BE49-F238E27FC236}">
                  <a16:creationId xmlns:a16="http://schemas.microsoft.com/office/drawing/2014/main" id="{29F80637-43DB-BB9B-D28D-4062DADC4583}"/>
                </a:ext>
              </a:extLst>
            </p:cNvPr>
            <p:cNvSpPr/>
            <p:nvPr/>
          </p:nvSpPr>
          <p:spPr>
            <a:xfrm>
              <a:off x="4413403" y="2369667"/>
              <a:ext cx="101" cy="101"/>
            </a:xfrm>
            <a:custGeom>
              <a:avLst/>
              <a:gdLst>
                <a:gd name="connsiteX0" fmla="*/ 0 w 101"/>
                <a:gd name="connsiteY0" fmla="*/ 0 h 101"/>
                <a:gd name="connsiteX1" fmla="*/ 0 w 101"/>
                <a:gd name="connsiteY1" fmla="*/ 0 h 101"/>
                <a:gd name="connsiteX2" fmla="*/ 0 w 101"/>
                <a:gd name="connsiteY2" fmla="*/ 0 h 101"/>
              </a:gdLst>
              <a:ahLst/>
              <a:cxnLst>
                <a:cxn ang="0">
                  <a:pos x="connsiteX0" y="connsiteY0"/>
                </a:cxn>
                <a:cxn ang="0">
                  <a:pos x="connsiteX1" y="connsiteY1"/>
                </a:cxn>
                <a:cxn ang="0">
                  <a:pos x="connsiteX2" y="connsiteY2"/>
                </a:cxn>
              </a:cxnLst>
              <a:rect l="l" t="t" r="r" b="b"/>
              <a:pathLst>
                <a:path w="101" h="101">
                  <a:moveTo>
                    <a:pt x="0" y="0"/>
                  </a:moveTo>
                  <a:cubicBezTo>
                    <a:pt x="0" y="0"/>
                    <a:pt x="229" y="229"/>
                    <a:pt x="0" y="0"/>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711">
              <a:extLst>
                <a:ext uri="{FF2B5EF4-FFF2-40B4-BE49-F238E27FC236}">
                  <a16:creationId xmlns:a16="http://schemas.microsoft.com/office/drawing/2014/main" id="{AD8DD9A4-633D-05F2-1F1E-BFD563E6AB2D}"/>
                </a:ext>
              </a:extLst>
            </p:cNvPr>
            <p:cNvSpPr/>
            <p:nvPr/>
          </p:nvSpPr>
          <p:spPr>
            <a:xfrm>
              <a:off x="4431920" y="2270226"/>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712">
              <a:extLst>
                <a:ext uri="{FF2B5EF4-FFF2-40B4-BE49-F238E27FC236}">
                  <a16:creationId xmlns:a16="http://schemas.microsoft.com/office/drawing/2014/main" id="{166CF0DB-46C9-9C05-ECA2-4C093FE650CD}"/>
                </a:ext>
              </a:extLst>
            </p:cNvPr>
            <p:cNvSpPr/>
            <p:nvPr/>
          </p:nvSpPr>
          <p:spPr>
            <a:xfrm>
              <a:off x="3906369" y="2187955"/>
              <a:ext cx="92920" cy="82736"/>
            </a:xfrm>
            <a:custGeom>
              <a:avLst/>
              <a:gdLst>
                <a:gd name="connsiteX0" fmla="*/ 85039 w 92920"/>
                <a:gd name="connsiteY0" fmla="*/ 2946 h 82736"/>
                <a:gd name="connsiteX1" fmla="*/ 13716 w 92920"/>
                <a:gd name="connsiteY1" fmla="*/ 203 h 82736"/>
                <a:gd name="connsiteX2" fmla="*/ 0 w 92920"/>
                <a:gd name="connsiteY2" fmla="*/ 15062 h 82736"/>
                <a:gd name="connsiteX3" fmla="*/ 4801 w 92920"/>
                <a:gd name="connsiteY3" fmla="*/ 69240 h 82736"/>
                <a:gd name="connsiteX4" fmla="*/ 21260 w 92920"/>
                <a:gd name="connsiteY4" fmla="*/ 82728 h 82736"/>
                <a:gd name="connsiteX5" fmla="*/ 45263 w 92920"/>
                <a:gd name="connsiteY5" fmla="*/ 82728 h 82736"/>
                <a:gd name="connsiteX6" fmla="*/ 45263 w 92920"/>
                <a:gd name="connsiteY6" fmla="*/ 82271 h 82736"/>
                <a:gd name="connsiteX7" fmla="*/ 73381 w 92920"/>
                <a:gd name="connsiteY7" fmla="*/ 82042 h 82736"/>
                <a:gd name="connsiteX8" fmla="*/ 91211 w 92920"/>
                <a:gd name="connsiteY8" fmla="*/ 69469 h 82736"/>
                <a:gd name="connsiteX9" fmla="*/ 85039 w 92920"/>
                <a:gd name="connsiteY9" fmla="*/ 2946 h 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20" h="82736">
                  <a:moveTo>
                    <a:pt x="85039" y="2946"/>
                  </a:moveTo>
                  <a:cubicBezTo>
                    <a:pt x="64922" y="-711"/>
                    <a:pt x="34061" y="-25"/>
                    <a:pt x="13716" y="203"/>
                  </a:cubicBezTo>
                  <a:cubicBezTo>
                    <a:pt x="3200" y="432"/>
                    <a:pt x="0" y="5232"/>
                    <a:pt x="0" y="15062"/>
                  </a:cubicBezTo>
                  <a:cubicBezTo>
                    <a:pt x="0" y="33350"/>
                    <a:pt x="2743" y="51181"/>
                    <a:pt x="4801" y="69240"/>
                  </a:cubicBezTo>
                  <a:cubicBezTo>
                    <a:pt x="5944" y="78842"/>
                    <a:pt x="11887" y="82956"/>
                    <a:pt x="21260" y="82728"/>
                  </a:cubicBezTo>
                  <a:cubicBezTo>
                    <a:pt x="29261" y="82728"/>
                    <a:pt x="37262" y="82728"/>
                    <a:pt x="45263" y="82728"/>
                  </a:cubicBezTo>
                  <a:cubicBezTo>
                    <a:pt x="45263" y="82499"/>
                    <a:pt x="45263" y="82499"/>
                    <a:pt x="45263" y="82271"/>
                  </a:cubicBezTo>
                  <a:cubicBezTo>
                    <a:pt x="54635" y="82271"/>
                    <a:pt x="64237" y="83185"/>
                    <a:pt x="73381" y="82042"/>
                  </a:cubicBezTo>
                  <a:cubicBezTo>
                    <a:pt x="80924" y="81128"/>
                    <a:pt x="89611" y="79985"/>
                    <a:pt x="91211" y="69469"/>
                  </a:cubicBezTo>
                  <a:cubicBezTo>
                    <a:pt x="94183" y="52095"/>
                    <a:pt x="93955" y="4775"/>
                    <a:pt x="85039" y="2946"/>
                  </a:cubicBezTo>
                  <a:close/>
                </a:path>
              </a:pathLst>
            </a:custGeom>
            <a:solidFill>
              <a:srgbClr val="FFFFFF"/>
            </a:solidFill>
            <a:ln w="2286" cap="flat">
              <a:noFill/>
              <a:prstDash val="solid"/>
              <a:miter/>
            </a:ln>
          </p:spPr>
          <p:txBody>
            <a:bodyPr rtlCol="0" anchor="ctr"/>
            <a:lstStyle/>
            <a:p>
              <a:endParaRPr lang="en-US"/>
            </a:p>
          </p:txBody>
        </p:sp>
        <p:sp>
          <p:nvSpPr>
            <p:cNvPr id="212" name="Freeform 1713">
              <a:extLst>
                <a:ext uri="{FF2B5EF4-FFF2-40B4-BE49-F238E27FC236}">
                  <a16:creationId xmlns:a16="http://schemas.microsoft.com/office/drawing/2014/main" id="{F5B049A0-ADA4-B586-2759-E11C8288F9AC}"/>
                </a:ext>
              </a:extLst>
            </p:cNvPr>
            <p:cNvSpPr/>
            <p:nvPr/>
          </p:nvSpPr>
          <p:spPr>
            <a:xfrm>
              <a:off x="4348252" y="1865833"/>
              <a:ext cx="42291" cy="29946"/>
            </a:xfrm>
            <a:custGeom>
              <a:avLst/>
              <a:gdLst>
                <a:gd name="connsiteX0" fmla="*/ 42291 w 42291"/>
                <a:gd name="connsiteY0" fmla="*/ 7087 h 29946"/>
                <a:gd name="connsiteX1" fmla="*/ 42062 w 42291"/>
                <a:gd name="connsiteY1" fmla="*/ 5715 h 29946"/>
                <a:gd name="connsiteX2" fmla="*/ 42062 w 42291"/>
                <a:gd name="connsiteY2" fmla="*/ 5715 h 29946"/>
                <a:gd name="connsiteX3" fmla="*/ 41834 w 42291"/>
                <a:gd name="connsiteY3" fmla="*/ 4572 h 29946"/>
                <a:gd name="connsiteX4" fmla="*/ 41834 w 42291"/>
                <a:gd name="connsiteY4" fmla="*/ 4343 h 29946"/>
                <a:gd name="connsiteX5" fmla="*/ 41605 w 42291"/>
                <a:gd name="connsiteY5" fmla="*/ 3429 h 29946"/>
                <a:gd name="connsiteX6" fmla="*/ 41605 w 42291"/>
                <a:gd name="connsiteY6" fmla="*/ 3200 h 29946"/>
                <a:gd name="connsiteX7" fmla="*/ 41148 w 42291"/>
                <a:gd name="connsiteY7" fmla="*/ 2515 h 29946"/>
                <a:gd name="connsiteX8" fmla="*/ 41148 w 42291"/>
                <a:gd name="connsiteY8" fmla="*/ 2286 h 29946"/>
                <a:gd name="connsiteX9" fmla="*/ 40691 w 42291"/>
                <a:gd name="connsiteY9" fmla="*/ 1600 h 29946"/>
                <a:gd name="connsiteX10" fmla="*/ 40691 w 42291"/>
                <a:gd name="connsiteY10" fmla="*/ 1600 h 29946"/>
                <a:gd name="connsiteX11" fmla="*/ 40234 w 42291"/>
                <a:gd name="connsiteY11" fmla="*/ 1143 h 29946"/>
                <a:gd name="connsiteX12" fmla="*/ 40005 w 42291"/>
                <a:gd name="connsiteY12" fmla="*/ 1143 h 29946"/>
                <a:gd name="connsiteX13" fmla="*/ 39319 w 42291"/>
                <a:gd name="connsiteY13" fmla="*/ 686 h 29946"/>
                <a:gd name="connsiteX14" fmla="*/ 39091 w 42291"/>
                <a:gd name="connsiteY14" fmla="*/ 686 h 29946"/>
                <a:gd name="connsiteX15" fmla="*/ 38405 w 42291"/>
                <a:gd name="connsiteY15" fmla="*/ 457 h 29946"/>
                <a:gd name="connsiteX16" fmla="*/ 38176 w 42291"/>
                <a:gd name="connsiteY16" fmla="*/ 457 h 29946"/>
                <a:gd name="connsiteX17" fmla="*/ 37490 w 42291"/>
                <a:gd name="connsiteY17" fmla="*/ 229 h 29946"/>
                <a:gd name="connsiteX18" fmla="*/ 37262 w 42291"/>
                <a:gd name="connsiteY18" fmla="*/ 229 h 29946"/>
                <a:gd name="connsiteX19" fmla="*/ 36576 w 42291"/>
                <a:gd name="connsiteY19" fmla="*/ 0 h 29946"/>
                <a:gd name="connsiteX20" fmla="*/ 36347 w 42291"/>
                <a:gd name="connsiteY20" fmla="*/ 0 h 29946"/>
                <a:gd name="connsiteX21" fmla="*/ 35662 w 42291"/>
                <a:gd name="connsiteY21" fmla="*/ 0 h 29946"/>
                <a:gd name="connsiteX22" fmla="*/ 35433 w 42291"/>
                <a:gd name="connsiteY22" fmla="*/ 0 h 29946"/>
                <a:gd name="connsiteX23" fmla="*/ 34747 w 42291"/>
                <a:gd name="connsiteY23" fmla="*/ 0 h 29946"/>
                <a:gd name="connsiteX24" fmla="*/ 34519 w 42291"/>
                <a:gd name="connsiteY24" fmla="*/ 0 h 29946"/>
                <a:gd name="connsiteX25" fmla="*/ 33604 w 42291"/>
                <a:gd name="connsiteY25" fmla="*/ 0 h 29946"/>
                <a:gd name="connsiteX26" fmla="*/ 33147 w 42291"/>
                <a:gd name="connsiteY26" fmla="*/ 0 h 29946"/>
                <a:gd name="connsiteX27" fmla="*/ 32918 w 42291"/>
                <a:gd name="connsiteY27" fmla="*/ 0 h 29946"/>
                <a:gd name="connsiteX28" fmla="*/ 31547 w 42291"/>
                <a:gd name="connsiteY28" fmla="*/ 0 h 29946"/>
                <a:gd name="connsiteX29" fmla="*/ 0 w 42291"/>
                <a:gd name="connsiteY29" fmla="*/ 26289 h 29946"/>
                <a:gd name="connsiteX30" fmla="*/ 2286 w 42291"/>
                <a:gd name="connsiteY30" fmla="*/ 28118 h 29946"/>
                <a:gd name="connsiteX31" fmla="*/ 2286 w 42291"/>
                <a:gd name="connsiteY31" fmla="*/ 28118 h 29946"/>
                <a:gd name="connsiteX32" fmla="*/ 3658 w 42291"/>
                <a:gd name="connsiteY32" fmla="*/ 28804 h 29946"/>
                <a:gd name="connsiteX33" fmla="*/ 3658 w 42291"/>
                <a:gd name="connsiteY33" fmla="*/ 28804 h 29946"/>
                <a:gd name="connsiteX34" fmla="*/ 5029 w 42291"/>
                <a:gd name="connsiteY34" fmla="*/ 29261 h 29946"/>
                <a:gd name="connsiteX35" fmla="*/ 5029 w 42291"/>
                <a:gd name="connsiteY35" fmla="*/ 29261 h 29946"/>
                <a:gd name="connsiteX36" fmla="*/ 6401 w 42291"/>
                <a:gd name="connsiteY36" fmla="*/ 29718 h 29946"/>
                <a:gd name="connsiteX37" fmla="*/ 6629 w 42291"/>
                <a:gd name="connsiteY37" fmla="*/ 29718 h 29946"/>
                <a:gd name="connsiteX38" fmla="*/ 8230 w 42291"/>
                <a:gd name="connsiteY38" fmla="*/ 29947 h 29946"/>
                <a:gd name="connsiteX39" fmla="*/ 8230 w 42291"/>
                <a:gd name="connsiteY39" fmla="*/ 29947 h 29946"/>
                <a:gd name="connsiteX40" fmla="*/ 9830 w 42291"/>
                <a:gd name="connsiteY40" fmla="*/ 29947 h 29946"/>
                <a:gd name="connsiteX41" fmla="*/ 10287 w 42291"/>
                <a:gd name="connsiteY41" fmla="*/ 29947 h 29946"/>
                <a:gd name="connsiteX42" fmla="*/ 12116 w 42291"/>
                <a:gd name="connsiteY42" fmla="*/ 29947 h 29946"/>
                <a:gd name="connsiteX43" fmla="*/ 32233 w 42291"/>
                <a:gd name="connsiteY43" fmla="*/ 29718 h 29946"/>
                <a:gd name="connsiteX44" fmla="*/ 42291 w 42291"/>
                <a:gd name="connsiteY44" fmla="*/ 8915 h 29946"/>
                <a:gd name="connsiteX45" fmla="*/ 42291 w 42291"/>
                <a:gd name="connsiteY45" fmla="*/ 7315 h 29946"/>
                <a:gd name="connsiteX46" fmla="*/ 42291 w 42291"/>
                <a:gd name="connsiteY46" fmla="*/ 7087 h 2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91" h="29946">
                  <a:moveTo>
                    <a:pt x="42291" y="7087"/>
                  </a:moveTo>
                  <a:cubicBezTo>
                    <a:pt x="42291" y="6629"/>
                    <a:pt x="42291" y="6172"/>
                    <a:pt x="42062" y="5715"/>
                  </a:cubicBezTo>
                  <a:cubicBezTo>
                    <a:pt x="42062" y="5715"/>
                    <a:pt x="42062" y="5715"/>
                    <a:pt x="42062" y="5715"/>
                  </a:cubicBezTo>
                  <a:cubicBezTo>
                    <a:pt x="42062" y="5258"/>
                    <a:pt x="41834" y="5029"/>
                    <a:pt x="41834" y="4572"/>
                  </a:cubicBezTo>
                  <a:cubicBezTo>
                    <a:pt x="41834" y="4572"/>
                    <a:pt x="41834" y="4343"/>
                    <a:pt x="41834" y="4343"/>
                  </a:cubicBezTo>
                  <a:cubicBezTo>
                    <a:pt x="41834" y="4115"/>
                    <a:pt x="41605" y="3658"/>
                    <a:pt x="41605" y="3429"/>
                  </a:cubicBezTo>
                  <a:cubicBezTo>
                    <a:pt x="41605" y="3429"/>
                    <a:pt x="41605" y="3429"/>
                    <a:pt x="41605" y="3200"/>
                  </a:cubicBezTo>
                  <a:cubicBezTo>
                    <a:pt x="41377" y="2972"/>
                    <a:pt x="41377" y="2743"/>
                    <a:pt x="41148" y="2515"/>
                  </a:cubicBezTo>
                  <a:cubicBezTo>
                    <a:pt x="41148" y="2515"/>
                    <a:pt x="41148" y="2515"/>
                    <a:pt x="41148" y="2286"/>
                  </a:cubicBezTo>
                  <a:cubicBezTo>
                    <a:pt x="40919" y="2057"/>
                    <a:pt x="40919" y="1829"/>
                    <a:pt x="40691" y="1600"/>
                  </a:cubicBezTo>
                  <a:cubicBezTo>
                    <a:pt x="40691" y="1600"/>
                    <a:pt x="40691" y="1600"/>
                    <a:pt x="40691" y="1600"/>
                  </a:cubicBezTo>
                  <a:cubicBezTo>
                    <a:pt x="40462" y="1372"/>
                    <a:pt x="40462" y="1372"/>
                    <a:pt x="40234" y="1143"/>
                  </a:cubicBezTo>
                  <a:cubicBezTo>
                    <a:pt x="40234" y="1143"/>
                    <a:pt x="40234" y="1143"/>
                    <a:pt x="40005" y="1143"/>
                  </a:cubicBezTo>
                  <a:cubicBezTo>
                    <a:pt x="39776" y="914"/>
                    <a:pt x="39548" y="914"/>
                    <a:pt x="39319" y="686"/>
                  </a:cubicBezTo>
                  <a:cubicBezTo>
                    <a:pt x="39319" y="686"/>
                    <a:pt x="39319" y="686"/>
                    <a:pt x="39091" y="686"/>
                  </a:cubicBezTo>
                  <a:cubicBezTo>
                    <a:pt x="38862" y="686"/>
                    <a:pt x="38633" y="457"/>
                    <a:pt x="38405" y="457"/>
                  </a:cubicBezTo>
                  <a:cubicBezTo>
                    <a:pt x="38405" y="457"/>
                    <a:pt x="38405" y="457"/>
                    <a:pt x="38176" y="457"/>
                  </a:cubicBezTo>
                  <a:cubicBezTo>
                    <a:pt x="37948" y="457"/>
                    <a:pt x="37719" y="229"/>
                    <a:pt x="37490" y="229"/>
                  </a:cubicBezTo>
                  <a:cubicBezTo>
                    <a:pt x="37490" y="229"/>
                    <a:pt x="37262" y="229"/>
                    <a:pt x="37262" y="229"/>
                  </a:cubicBezTo>
                  <a:cubicBezTo>
                    <a:pt x="37033" y="229"/>
                    <a:pt x="36805" y="229"/>
                    <a:pt x="36576" y="0"/>
                  </a:cubicBezTo>
                  <a:cubicBezTo>
                    <a:pt x="36576" y="0"/>
                    <a:pt x="36576" y="0"/>
                    <a:pt x="36347" y="0"/>
                  </a:cubicBezTo>
                  <a:cubicBezTo>
                    <a:pt x="36119" y="0"/>
                    <a:pt x="35890" y="0"/>
                    <a:pt x="35662" y="0"/>
                  </a:cubicBezTo>
                  <a:cubicBezTo>
                    <a:pt x="35662" y="0"/>
                    <a:pt x="35433" y="0"/>
                    <a:pt x="35433" y="0"/>
                  </a:cubicBezTo>
                  <a:cubicBezTo>
                    <a:pt x="35204" y="0"/>
                    <a:pt x="34976" y="0"/>
                    <a:pt x="34747" y="0"/>
                  </a:cubicBezTo>
                  <a:cubicBezTo>
                    <a:pt x="34747" y="0"/>
                    <a:pt x="34519" y="0"/>
                    <a:pt x="34519" y="0"/>
                  </a:cubicBezTo>
                  <a:cubicBezTo>
                    <a:pt x="34290" y="0"/>
                    <a:pt x="34061" y="0"/>
                    <a:pt x="33604" y="0"/>
                  </a:cubicBezTo>
                  <a:cubicBezTo>
                    <a:pt x="33376" y="0"/>
                    <a:pt x="33376" y="0"/>
                    <a:pt x="33147" y="0"/>
                  </a:cubicBezTo>
                  <a:cubicBezTo>
                    <a:pt x="33147" y="0"/>
                    <a:pt x="32918" y="0"/>
                    <a:pt x="32918" y="0"/>
                  </a:cubicBezTo>
                  <a:cubicBezTo>
                    <a:pt x="32461" y="0"/>
                    <a:pt x="32004" y="0"/>
                    <a:pt x="31547" y="0"/>
                  </a:cubicBezTo>
                  <a:cubicBezTo>
                    <a:pt x="21946" y="10287"/>
                    <a:pt x="11430" y="18974"/>
                    <a:pt x="0" y="26289"/>
                  </a:cubicBezTo>
                  <a:cubicBezTo>
                    <a:pt x="686" y="26975"/>
                    <a:pt x="1372" y="27661"/>
                    <a:pt x="2286" y="28118"/>
                  </a:cubicBezTo>
                  <a:cubicBezTo>
                    <a:pt x="2286" y="28118"/>
                    <a:pt x="2286" y="28118"/>
                    <a:pt x="2286" y="28118"/>
                  </a:cubicBezTo>
                  <a:cubicBezTo>
                    <a:pt x="2743" y="28346"/>
                    <a:pt x="3200" y="28575"/>
                    <a:pt x="3658" y="28804"/>
                  </a:cubicBezTo>
                  <a:cubicBezTo>
                    <a:pt x="3658" y="28804"/>
                    <a:pt x="3658" y="28804"/>
                    <a:pt x="3658" y="28804"/>
                  </a:cubicBezTo>
                  <a:cubicBezTo>
                    <a:pt x="4115" y="29032"/>
                    <a:pt x="4572" y="29261"/>
                    <a:pt x="5029" y="29261"/>
                  </a:cubicBezTo>
                  <a:cubicBezTo>
                    <a:pt x="5029" y="29261"/>
                    <a:pt x="5029" y="29261"/>
                    <a:pt x="5029" y="29261"/>
                  </a:cubicBezTo>
                  <a:cubicBezTo>
                    <a:pt x="5486" y="29489"/>
                    <a:pt x="5944" y="29489"/>
                    <a:pt x="6401" y="29718"/>
                  </a:cubicBezTo>
                  <a:cubicBezTo>
                    <a:pt x="6401" y="29718"/>
                    <a:pt x="6629" y="29718"/>
                    <a:pt x="6629" y="29718"/>
                  </a:cubicBezTo>
                  <a:cubicBezTo>
                    <a:pt x="7087" y="29718"/>
                    <a:pt x="7544" y="29947"/>
                    <a:pt x="8230" y="29947"/>
                  </a:cubicBezTo>
                  <a:cubicBezTo>
                    <a:pt x="8230" y="29947"/>
                    <a:pt x="8230" y="29947"/>
                    <a:pt x="8230" y="29947"/>
                  </a:cubicBezTo>
                  <a:cubicBezTo>
                    <a:pt x="8687" y="29947"/>
                    <a:pt x="9373" y="29947"/>
                    <a:pt x="9830" y="29947"/>
                  </a:cubicBezTo>
                  <a:cubicBezTo>
                    <a:pt x="10058" y="29947"/>
                    <a:pt x="10058" y="29947"/>
                    <a:pt x="10287" y="29947"/>
                  </a:cubicBezTo>
                  <a:cubicBezTo>
                    <a:pt x="10973" y="29947"/>
                    <a:pt x="11430" y="29947"/>
                    <a:pt x="12116" y="29947"/>
                  </a:cubicBezTo>
                  <a:cubicBezTo>
                    <a:pt x="15773" y="29718"/>
                    <a:pt x="28575" y="30175"/>
                    <a:pt x="32233" y="29718"/>
                  </a:cubicBezTo>
                  <a:cubicBezTo>
                    <a:pt x="43663" y="27661"/>
                    <a:pt x="41834" y="22631"/>
                    <a:pt x="42291" y="8915"/>
                  </a:cubicBezTo>
                  <a:cubicBezTo>
                    <a:pt x="42291" y="8458"/>
                    <a:pt x="42291" y="7772"/>
                    <a:pt x="42291" y="7315"/>
                  </a:cubicBezTo>
                  <a:cubicBezTo>
                    <a:pt x="42291" y="7315"/>
                    <a:pt x="42291" y="7315"/>
                    <a:pt x="42291" y="7087"/>
                  </a:cubicBezTo>
                  <a:close/>
                </a:path>
              </a:pathLst>
            </a:custGeom>
            <a:solidFill>
              <a:srgbClr val="FFFFFF"/>
            </a:solidFill>
            <a:ln w="2286" cap="flat">
              <a:noFill/>
              <a:prstDash val="solid"/>
              <a:miter/>
            </a:ln>
          </p:spPr>
          <p:txBody>
            <a:bodyPr rtlCol="0" anchor="ctr"/>
            <a:lstStyle/>
            <a:p>
              <a:endParaRPr lang="en-US"/>
            </a:p>
          </p:txBody>
        </p:sp>
        <p:sp>
          <p:nvSpPr>
            <p:cNvPr id="213" name="Freeform 1714">
              <a:extLst>
                <a:ext uri="{FF2B5EF4-FFF2-40B4-BE49-F238E27FC236}">
                  <a16:creationId xmlns:a16="http://schemas.microsoft.com/office/drawing/2014/main" id="{FD060473-6790-0F67-122F-808576EA30B2}"/>
                </a:ext>
              </a:extLst>
            </p:cNvPr>
            <p:cNvSpPr/>
            <p:nvPr/>
          </p:nvSpPr>
          <p:spPr>
            <a:xfrm>
              <a:off x="3906474" y="2370773"/>
              <a:ext cx="93192" cy="93794"/>
            </a:xfrm>
            <a:custGeom>
              <a:avLst/>
              <a:gdLst>
                <a:gd name="connsiteX0" fmla="*/ 65274 w 93192"/>
                <a:gd name="connsiteY0" fmla="*/ 2094 h 93794"/>
                <a:gd name="connsiteX1" fmla="*/ 17040 w 93192"/>
                <a:gd name="connsiteY1" fmla="*/ 1409 h 93794"/>
                <a:gd name="connsiteX2" fmla="*/ 1038 w 93192"/>
                <a:gd name="connsiteY2" fmla="*/ 35699 h 93794"/>
                <a:gd name="connsiteX3" fmla="*/ 2409 w 93192"/>
                <a:gd name="connsiteY3" fmla="*/ 50786 h 93794"/>
                <a:gd name="connsiteX4" fmla="*/ 51558 w 93192"/>
                <a:gd name="connsiteY4" fmla="*/ 93534 h 93794"/>
                <a:gd name="connsiteX5" fmla="*/ 66875 w 93192"/>
                <a:gd name="connsiteY5" fmla="*/ 93534 h 93794"/>
                <a:gd name="connsiteX6" fmla="*/ 90649 w 93192"/>
                <a:gd name="connsiteY6" fmla="*/ 73189 h 93794"/>
                <a:gd name="connsiteX7" fmla="*/ 93164 w 93192"/>
                <a:gd name="connsiteY7" fmla="*/ 29755 h 93794"/>
                <a:gd name="connsiteX8" fmla="*/ 65274 w 93192"/>
                <a:gd name="connsiteY8" fmla="*/ 2094 h 9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92" h="93794">
                  <a:moveTo>
                    <a:pt x="65274" y="2094"/>
                  </a:moveTo>
                  <a:cubicBezTo>
                    <a:pt x="51787" y="3009"/>
                    <a:pt x="30756" y="-2478"/>
                    <a:pt x="17040" y="1409"/>
                  </a:cubicBezTo>
                  <a:cubicBezTo>
                    <a:pt x="-4906" y="7809"/>
                    <a:pt x="352" y="13753"/>
                    <a:pt x="1038" y="35699"/>
                  </a:cubicBezTo>
                  <a:cubicBezTo>
                    <a:pt x="1266" y="40728"/>
                    <a:pt x="1724" y="45757"/>
                    <a:pt x="2409" y="50786"/>
                  </a:cubicBezTo>
                  <a:cubicBezTo>
                    <a:pt x="7210" y="90334"/>
                    <a:pt x="12468" y="95135"/>
                    <a:pt x="51558" y="93534"/>
                  </a:cubicBezTo>
                  <a:cubicBezTo>
                    <a:pt x="56588" y="93534"/>
                    <a:pt x="61617" y="93534"/>
                    <a:pt x="66875" y="93534"/>
                  </a:cubicBezTo>
                  <a:cubicBezTo>
                    <a:pt x="85391" y="93306"/>
                    <a:pt x="88820" y="90791"/>
                    <a:pt x="90649" y="73189"/>
                  </a:cubicBezTo>
                  <a:cubicBezTo>
                    <a:pt x="92249" y="58787"/>
                    <a:pt x="93392" y="44385"/>
                    <a:pt x="93164" y="29755"/>
                  </a:cubicBezTo>
                  <a:cubicBezTo>
                    <a:pt x="93392" y="10324"/>
                    <a:pt x="83791" y="723"/>
                    <a:pt x="65274" y="2094"/>
                  </a:cubicBezTo>
                  <a:close/>
                </a:path>
              </a:pathLst>
            </a:custGeom>
            <a:solidFill>
              <a:srgbClr val="FFFFFF"/>
            </a:solidFill>
            <a:ln w="2286" cap="flat">
              <a:noFill/>
              <a:prstDash val="solid"/>
              <a:miter/>
            </a:ln>
          </p:spPr>
          <p:txBody>
            <a:bodyPr rtlCol="0" anchor="ctr"/>
            <a:lstStyle/>
            <a:p>
              <a:endParaRPr lang="en-US"/>
            </a:p>
          </p:txBody>
        </p:sp>
        <p:sp>
          <p:nvSpPr>
            <p:cNvPr id="214" name="Freeform 1715">
              <a:extLst>
                <a:ext uri="{FF2B5EF4-FFF2-40B4-BE49-F238E27FC236}">
                  <a16:creationId xmlns:a16="http://schemas.microsoft.com/office/drawing/2014/main" id="{7DE43DAE-1CAF-FDF3-F36C-65959AC93700}"/>
                </a:ext>
              </a:extLst>
            </p:cNvPr>
            <p:cNvSpPr/>
            <p:nvPr/>
          </p:nvSpPr>
          <p:spPr>
            <a:xfrm>
              <a:off x="3741812" y="1704441"/>
              <a:ext cx="75676" cy="847684"/>
            </a:xfrm>
            <a:custGeom>
              <a:avLst/>
              <a:gdLst>
                <a:gd name="connsiteX0" fmla="*/ 66259 w 75676"/>
                <a:gd name="connsiteY0" fmla="*/ 711175 h 847684"/>
                <a:gd name="connsiteX1" fmla="*/ 37684 w 75676"/>
                <a:gd name="connsiteY1" fmla="*/ 376276 h 847684"/>
                <a:gd name="connsiteX2" fmla="*/ 24882 w 75676"/>
                <a:gd name="connsiteY2" fmla="*/ 193396 h 847684"/>
                <a:gd name="connsiteX3" fmla="*/ 15281 w 75676"/>
                <a:gd name="connsiteY3" fmla="*/ 73838 h 847684"/>
                <a:gd name="connsiteX4" fmla="*/ 15281 w 75676"/>
                <a:gd name="connsiteY4" fmla="*/ 0 h 847684"/>
                <a:gd name="connsiteX5" fmla="*/ 12766 w 75676"/>
                <a:gd name="connsiteY5" fmla="*/ 1372 h 847684"/>
                <a:gd name="connsiteX6" fmla="*/ 12538 w 75676"/>
                <a:gd name="connsiteY6" fmla="*/ 1372 h 847684"/>
                <a:gd name="connsiteX7" fmla="*/ 10252 w 75676"/>
                <a:gd name="connsiteY7" fmla="*/ 2743 h 847684"/>
                <a:gd name="connsiteX8" fmla="*/ 10252 w 75676"/>
                <a:gd name="connsiteY8" fmla="*/ 2743 h 847684"/>
                <a:gd name="connsiteX9" fmla="*/ 10937 w 75676"/>
                <a:gd name="connsiteY9" fmla="*/ 28575 h 847684"/>
                <a:gd name="connsiteX10" fmla="*/ 5908 w 75676"/>
                <a:gd name="connsiteY10" fmla="*/ 59207 h 847684"/>
                <a:gd name="connsiteX11" fmla="*/ 4765 w 75676"/>
                <a:gd name="connsiteY11" fmla="*/ 281864 h 847684"/>
                <a:gd name="connsiteX12" fmla="*/ 11395 w 75676"/>
                <a:gd name="connsiteY12" fmla="*/ 383591 h 847684"/>
                <a:gd name="connsiteX13" fmla="*/ 14138 w 75676"/>
                <a:gd name="connsiteY13" fmla="*/ 487832 h 847684"/>
                <a:gd name="connsiteX14" fmla="*/ 15509 w 75676"/>
                <a:gd name="connsiteY14" fmla="*/ 659054 h 847684"/>
                <a:gd name="connsiteX15" fmla="*/ 13452 w 75676"/>
                <a:gd name="connsiteY15" fmla="*/ 715518 h 847684"/>
                <a:gd name="connsiteX16" fmla="*/ 7508 w 75676"/>
                <a:gd name="connsiteY16" fmla="*/ 748665 h 847684"/>
                <a:gd name="connsiteX17" fmla="*/ 7508 w 75676"/>
                <a:gd name="connsiteY17" fmla="*/ 748894 h 847684"/>
                <a:gd name="connsiteX18" fmla="*/ 18481 w 75676"/>
                <a:gd name="connsiteY18" fmla="*/ 813816 h 847684"/>
                <a:gd name="connsiteX19" fmla="*/ 18710 w 75676"/>
                <a:gd name="connsiteY19" fmla="*/ 815645 h 847684"/>
                <a:gd name="connsiteX20" fmla="*/ 20539 w 75676"/>
                <a:gd name="connsiteY20" fmla="*/ 825246 h 847684"/>
                <a:gd name="connsiteX21" fmla="*/ 45227 w 75676"/>
                <a:gd name="connsiteY21" fmla="*/ 847420 h 847684"/>
                <a:gd name="connsiteX22" fmla="*/ 58258 w 75676"/>
                <a:gd name="connsiteY22" fmla="*/ 847420 h 847684"/>
                <a:gd name="connsiteX23" fmla="*/ 75174 w 75676"/>
                <a:gd name="connsiteY23" fmla="*/ 828446 h 847684"/>
                <a:gd name="connsiteX24" fmla="*/ 66259 w 75676"/>
                <a:gd name="connsiteY24" fmla="*/ 711175 h 8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676" h="847684">
                  <a:moveTo>
                    <a:pt x="66259" y="711175"/>
                  </a:moveTo>
                  <a:cubicBezTo>
                    <a:pt x="62372" y="666140"/>
                    <a:pt x="43399" y="443027"/>
                    <a:pt x="37684" y="376276"/>
                  </a:cubicBezTo>
                  <a:cubicBezTo>
                    <a:pt x="32426" y="315468"/>
                    <a:pt x="30597" y="254203"/>
                    <a:pt x="24882" y="193396"/>
                  </a:cubicBezTo>
                  <a:cubicBezTo>
                    <a:pt x="20996" y="153619"/>
                    <a:pt x="14824" y="114071"/>
                    <a:pt x="15281" y="73838"/>
                  </a:cubicBezTo>
                  <a:cubicBezTo>
                    <a:pt x="15509" y="50521"/>
                    <a:pt x="15281" y="27432"/>
                    <a:pt x="15281" y="0"/>
                  </a:cubicBezTo>
                  <a:cubicBezTo>
                    <a:pt x="14366" y="457"/>
                    <a:pt x="13452" y="914"/>
                    <a:pt x="12766" y="1372"/>
                  </a:cubicBezTo>
                  <a:cubicBezTo>
                    <a:pt x="12766" y="1372"/>
                    <a:pt x="12766" y="1372"/>
                    <a:pt x="12538" y="1372"/>
                  </a:cubicBezTo>
                  <a:cubicBezTo>
                    <a:pt x="11852" y="1829"/>
                    <a:pt x="10937" y="2286"/>
                    <a:pt x="10252" y="2743"/>
                  </a:cubicBezTo>
                  <a:cubicBezTo>
                    <a:pt x="10252" y="2743"/>
                    <a:pt x="10252" y="2743"/>
                    <a:pt x="10252" y="2743"/>
                  </a:cubicBezTo>
                  <a:cubicBezTo>
                    <a:pt x="12766" y="10973"/>
                    <a:pt x="12538" y="19660"/>
                    <a:pt x="10937" y="28575"/>
                  </a:cubicBezTo>
                  <a:cubicBezTo>
                    <a:pt x="9109" y="38633"/>
                    <a:pt x="7280" y="48920"/>
                    <a:pt x="5908" y="59207"/>
                  </a:cubicBezTo>
                  <a:cubicBezTo>
                    <a:pt x="-3236" y="133274"/>
                    <a:pt x="-264" y="207797"/>
                    <a:pt x="4765" y="281864"/>
                  </a:cubicBezTo>
                  <a:cubicBezTo>
                    <a:pt x="7051" y="315697"/>
                    <a:pt x="10023" y="349529"/>
                    <a:pt x="11395" y="383591"/>
                  </a:cubicBezTo>
                  <a:cubicBezTo>
                    <a:pt x="12995" y="418338"/>
                    <a:pt x="13681" y="453085"/>
                    <a:pt x="14138" y="487832"/>
                  </a:cubicBezTo>
                  <a:cubicBezTo>
                    <a:pt x="14824" y="544982"/>
                    <a:pt x="14595" y="602132"/>
                    <a:pt x="15509" y="659054"/>
                  </a:cubicBezTo>
                  <a:cubicBezTo>
                    <a:pt x="15738" y="678028"/>
                    <a:pt x="15738" y="696773"/>
                    <a:pt x="13452" y="715518"/>
                  </a:cubicBezTo>
                  <a:cubicBezTo>
                    <a:pt x="12080" y="726948"/>
                    <a:pt x="10252" y="737921"/>
                    <a:pt x="7508" y="748665"/>
                  </a:cubicBezTo>
                  <a:cubicBezTo>
                    <a:pt x="7508" y="748665"/>
                    <a:pt x="7508" y="748894"/>
                    <a:pt x="7508" y="748894"/>
                  </a:cubicBezTo>
                  <a:cubicBezTo>
                    <a:pt x="11395" y="770382"/>
                    <a:pt x="14824" y="792099"/>
                    <a:pt x="18481" y="813816"/>
                  </a:cubicBezTo>
                  <a:cubicBezTo>
                    <a:pt x="18481" y="814502"/>
                    <a:pt x="18710" y="814959"/>
                    <a:pt x="18710" y="815645"/>
                  </a:cubicBezTo>
                  <a:cubicBezTo>
                    <a:pt x="19396" y="818845"/>
                    <a:pt x="19853" y="822046"/>
                    <a:pt x="20539" y="825246"/>
                  </a:cubicBezTo>
                  <a:cubicBezTo>
                    <a:pt x="23739" y="841705"/>
                    <a:pt x="29225" y="846277"/>
                    <a:pt x="45227" y="847420"/>
                  </a:cubicBezTo>
                  <a:cubicBezTo>
                    <a:pt x="49571" y="847877"/>
                    <a:pt x="53914" y="847649"/>
                    <a:pt x="58258" y="847420"/>
                  </a:cubicBezTo>
                  <a:cubicBezTo>
                    <a:pt x="76317" y="846506"/>
                    <a:pt x="76546" y="846049"/>
                    <a:pt x="75174" y="828446"/>
                  </a:cubicBezTo>
                  <a:cubicBezTo>
                    <a:pt x="72202" y="789584"/>
                    <a:pt x="69459" y="750494"/>
                    <a:pt x="66259" y="711175"/>
                  </a:cubicBezTo>
                  <a:close/>
                </a:path>
              </a:pathLst>
            </a:custGeom>
            <a:solidFill>
              <a:srgbClr val="FFFFFF"/>
            </a:solidFill>
            <a:ln w="2286" cap="flat">
              <a:noFill/>
              <a:prstDash val="solid"/>
              <a:miter/>
            </a:ln>
          </p:spPr>
          <p:txBody>
            <a:bodyPr rtlCol="0" anchor="ctr"/>
            <a:lstStyle/>
            <a:p>
              <a:endParaRPr lang="en-US"/>
            </a:p>
          </p:txBody>
        </p:sp>
        <p:sp>
          <p:nvSpPr>
            <p:cNvPr id="215" name="Freeform 1716">
              <a:extLst>
                <a:ext uri="{FF2B5EF4-FFF2-40B4-BE49-F238E27FC236}">
                  <a16:creationId xmlns:a16="http://schemas.microsoft.com/office/drawing/2014/main" id="{AD96B720-1382-B301-1171-B229C0CA85C9}"/>
                </a:ext>
              </a:extLst>
            </p:cNvPr>
            <p:cNvSpPr/>
            <p:nvPr/>
          </p:nvSpPr>
          <p:spPr>
            <a:xfrm>
              <a:off x="3898342" y="2005037"/>
              <a:ext cx="100521" cy="98808"/>
            </a:xfrm>
            <a:custGeom>
              <a:avLst/>
              <a:gdLst>
                <a:gd name="connsiteX0" fmla="*/ 60833 w 100521"/>
                <a:gd name="connsiteY0" fmla="*/ 1156 h 98808"/>
                <a:gd name="connsiteX1" fmla="*/ 48717 w 100521"/>
                <a:gd name="connsiteY1" fmla="*/ 1156 h 98808"/>
                <a:gd name="connsiteX2" fmla="*/ 24028 w 100521"/>
                <a:gd name="connsiteY2" fmla="*/ 13 h 98808"/>
                <a:gd name="connsiteX3" fmla="*/ 2082 w 100521"/>
                <a:gd name="connsiteY3" fmla="*/ 17844 h 98808"/>
                <a:gd name="connsiteX4" fmla="*/ 5283 w 100521"/>
                <a:gd name="connsiteY4" fmla="*/ 80251 h 98808"/>
                <a:gd name="connsiteX5" fmla="*/ 29743 w 100521"/>
                <a:gd name="connsiteY5" fmla="*/ 98768 h 98808"/>
                <a:gd name="connsiteX6" fmla="*/ 88265 w 100521"/>
                <a:gd name="connsiteY6" fmla="*/ 95568 h 98808"/>
                <a:gd name="connsiteX7" fmla="*/ 100380 w 100521"/>
                <a:gd name="connsiteY7" fmla="*/ 85052 h 98808"/>
                <a:gd name="connsiteX8" fmla="*/ 98780 w 100521"/>
                <a:gd name="connsiteY8" fmla="*/ 30645 h 98808"/>
                <a:gd name="connsiteX9" fmla="*/ 60833 w 100521"/>
                <a:gd name="connsiteY9" fmla="*/ 1156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1" h="98808">
                  <a:moveTo>
                    <a:pt x="60833" y="1156"/>
                  </a:moveTo>
                  <a:cubicBezTo>
                    <a:pt x="56489" y="927"/>
                    <a:pt x="52146" y="1156"/>
                    <a:pt x="48717" y="1156"/>
                  </a:cubicBezTo>
                  <a:cubicBezTo>
                    <a:pt x="39801" y="699"/>
                    <a:pt x="32029" y="13"/>
                    <a:pt x="24028" y="13"/>
                  </a:cubicBezTo>
                  <a:cubicBezTo>
                    <a:pt x="8712" y="-216"/>
                    <a:pt x="5054" y="2527"/>
                    <a:pt x="2082" y="17844"/>
                  </a:cubicBezTo>
                  <a:cubicBezTo>
                    <a:pt x="-1804" y="38875"/>
                    <a:pt x="25" y="59677"/>
                    <a:pt x="5283" y="80251"/>
                  </a:cubicBezTo>
                  <a:cubicBezTo>
                    <a:pt x="9169" y="96025"/>
                    <a:pt x="12827" y="99225"/>
                    <a:pt x="29743" y="98768"/>
                  </a:cubicBezTo>
                  <a:cubicBezTo>
                    <a:pt x="49174" y="98539"/>
                    <a:pt x="68605" y="96482"/>
                    <a:pt x="88265" y="95568"/>
                  </a:cubicBezTo>
                  <a:cubicBezTo>
                    <a:pt x="95351" y="95110"/>
                    <a:pt x="100380" y="92367"/>
                    <a:pt x="100380" y="85052"/>
                  </a:cubicBezTo>
                  <a:cubicBezTo>
                    <a:pt x="100838" y="69050"/>
                    <a:pt x="100152" y="46419"/>
                    <a:pt x="98780" y="30645"/>
                  </a:cubicBezTo>
                  <a:cubicBezTo>
                    <a:pt x="96494" y="2070"/>
                    <a:pt x="89408" y="1842"/>
                    <a:pt x="60833" y="1156"/>
                  </a:cubicBezTo>
                  <a:close/>
                </a:path>
              </a:pathLst>
            </a:custGeom>
            <a:solidFill>
              <a:srgbClr val="FFFFFF"/>
            </a:solidFill>
            <a:ln w="2286" cap="flat">
              <a:noFill/>
              <a:prstDash val="solid"/>
              <a:miter/>
            </a:ln>
          </p:spPr>
          <p:txBody>
            <a:bodyPr rtlCol="0" anchor="ctr"/>
            <a:lstStyle/>
            <a:p>
              <a:endParaRPr lang="en-US"/>
            </a:p>
          </p:txBody>
        </p:sp>
        <p:sp>
          <p:nvSpPr>
            <p:cNvPr id="216" name="Freeform 1717">
              <a:extLst>
                <a:ext uri="{FF2B5EF4-FFF2-40B4-BE49-F238E27FC236}">
                  <a16:creationId xmlns:a16="http://schemas.microsoft.com/office/drawing/2014/main" id="{F17CB878-695F-2369-9E41-ECB20AFE0D26}"/>
                </a:ext>
              </a:extLst>
            </p:cNvPr>
            <p:cNvSpPr/>
            <p:nvPr/>
          </p:nvSpPr>
          <p:spPr>
            <a:xfrm>
              <a:off x="3893567" y="1793824"/>
              <a:ext cx="534466" cy="137178"/>
            </a:xfrm>
            <a:custGeom>
              <a:avLst/>
              <a:gdLst>
                <a:gd name="connsiteX0" fmla="*/ 511150 w 534466"/>
                <a:gd name="connsiteY0" fmla="*/ 33147 h 137178"/>
                <a:gd name="connsiteX1" fmla="*/ 511378 w 534466"/>
                <a:gd name="connsiteY1" fmla="*/ 33833 h 137178"/>
                <a:gd name="connsiteX2" fmla="*/ 511607 w 534466"/>
                <a:gd name="connsiteY2" fmla="*/ 35204 h 137178"/>
                <a:gd name="connsiteX3" fmla="*/ 511607 w 534466"/>
                <a:gd name="connsiteY3" fmla="*/ 35890 h 137178"/>
                <a:gd name="connsiteX4" fmla="*/ 511607 w 534466"/>
                <a:gd name="connsiteY4" fmla="*/ 36805 h 137178"/>
                <a:gd name="connsiteX5" fmla="*/ 511607 w 534466"/>
                <a:gd name="connsiteY5" fmla="*/ 37490 h 137178"/>
                <a:gd name="connsiteX6" fmla="*/ 511607 w 534466"/>
                <a:gd name="connsiteY6" fmla="*/ 39091 h 137178"/>
                <a:gd name="connsiteX7" fmla="*/ 511607 w 534466"/>
                <a:gd name="connsiteY7" fmla="*/ 39776 h 137178"/>
                <a:gd name="connsiteX8" fmla="*/ 511607 w 534466"/>
                <a:gd name="connsiteY8" fmla="*/ 40691 h 137178"/>
                <a:gd name="connsiteX9" fmla="*/ 511607 w 534466"/>
                <a:gd name="connsiteY9" fmla="*/ 41834 h 137178"/>
                <a:gd name="connsiteX10" fmla="*/ 511607 w 534466"/>
                <a:gd name="connsiteY10" fmla="*/ 43434 h 137178"/>
                <a:gd name="connsiteX11" fmla="*/ 511607 w 534466"/>
                <a:gd name="connsiteY11" fmla="*/ 44348 h 137178"/>
                <a:gd name="connsiteX12" fmla="*/ 511607 w 534466"/>
                <a:gd name="connsiteY12" fmla="*/ 45263 h 137178"/>
                <a:gd name="connsiteX13" fmla="*/ 511607 w 534466"/>
                <a:gd name="connsiteY13" fmla="*/ 46863 h 137178"/>
                <a:gd name="connsiteX14" fmla="*/ 511607 w 534466"/>
                <a:gd name="connsiteY14" fmla="*/ 48006 h 137178"/>
                <a:gd name="connsiteX15" fmla="*/ 511607 w 534466"/>
                <a:gd name="connsiteY15" fmla="*/ 49378 h 137178"/>
                <a:gd name="connsiteX16" fmla="*/ 511607 w 534466"/>
                <a:gd name="connsiteY16" fmla="*/ 50292 h 137178"/>
                <a:gd name="connsiteX17" fmla="*/ 511378 w 534466"/>
                <a:gd name="connsiteY17" fmla="*/ 52578 h 137178"/>
                <a:gd name="connsiteX18" fmla="*/ 511378 w 534466"/>
                <a:gd name="connsiteY18" fmla="*/ 53264 h 137178"/>
                <a:gd name="connsiteX19" fmla="*/ 511150 w 534466"/>
                <a:gd name="connsiteY19" fmla="*/ 55321 h 137178"/>
                <a:gd name="connsiteX20" fmla="*/ 511150 w 534466"/>
                <a:gd name="connsiteY20" fmla="*/ 56236 h 137178"/>
                <a:gd name="connsiteX21" fmla="*/ 510921 w 534466"/>
                <a:gd name="connsiteY21" fmla="*/ 58979 h 137178"/>
                <a:gd name="connsiteX22" fmla="*/ 501777 w 534466"/>
                <a:gd name="connsiteY22" fmla="*/ 114071 h 137178"/>
                <a:gd name="connsiteX23" fmla="*/ 456057 w 534466"/>
                <a:gd name="connsiteY23" fmla="*/ 115672 h 137178"/>
                <a:gd name="connsiteX24" fmla="*/ 454457 w 534466"/>
                <a:gd name="connsiteY24" fmla="*/ 115443 h 137178"/>
                <a:gd name="connsiteX25" fmla="*/ 454000 w 534466"/>
                <a:gd name="connsiteY25" fmla="*/ 115443 h 137178"/>
                <a:gd name="connsiteX26" fmla="*/ 453085 w 534466"/>
                <a:gd name="connsiteY26" fmla="*/ 115214 h 137178"/>
                <a:gd name="connsiteX27" fmla="*/ 452399 w 534466"/>
                <a:gd name="connsiteY27" fmla="*/ 114986 h 137178"/>
                <a:gd name="connsiteX28" fmla="*/ 451485 w 534466"/>
                <a:gd name="connsiteY28" fmla="*/ 114757 h 137178"/>
                <a:gd name="connsiteX29" fmla="*/ 450799 w 534466"/>
                <a:gd name="connsiteY29" fmla="*/ 114529 h 137178"/>
                <a:gd name="connsiteX30" fmla="*/ 450113 w 534466"/>
                <a:gd name="connsiteY30" fmla="*/ 114300 h 137178"/>
                <a:gd name="connsiteX31" fmla="*/ 448970 w 534466"/>
                <a:gd name="connsiteY31" fmla="*/ 113843 h 137178"/>
                <a:gd name="connsiteX32" fmla="*/ 448513 w 534466"/>
                <a:gd name="connsiteY32" fmla="*/ 113614 h 137178"/>
                <a:gd name="connsiteX33" fmla="*/ 447827 w 534466"/>
                <a:gd name="connsiteY33" fmla="*/ 113386 h 137178"/>
                <a:gd name="connsiteX34" fmla="*/ 447599 w 534466"/>
                <a:gd name="connsiteY34" fmla="*/ 113157 h 137178"/>
                <a:gd name="connsiteX35" fmla="*/ 446913 w 534466"/>
                <a:gd name="connsiteY35" fmla="*/ 112700 h 137178"/>
                <a:gd name="connsiteX36" fmla="*/ 446913 w 534466"/>
                <a:gd name="connsiteY36" fmla="*/ 112700 h 137178"/>
                <a:gd name="connsiteX37" fmla="*/ 444627 w 534466"/>
                <a:gd name="connsiteY37" fmla="*/ 110871 h 137178"/>
                <a:gd name="connsiteX38" fmla="*/ 444627 w 534466"/>
                <a:gd name="connsiteY38" fmla="*/ 110871 h 137178"/>
                <a:gd name="connsiteX39" fmla="*/ 442112 w 534466"/>
                <a:gd name="connsiteY39" fmla="*/ 105842 h 137178"/>
                <a:gd name="connsiteX40" fmla="*/ 442112 w 534466"/>
                <a:gd name="connsiteY40" fmla="*/ 105842 h 137178"/>
                <a:gd name="connsiteX41" fmla="*/ 219913 w 534466"/>
                <a:gd name="connsiteY41" fmla="*/ 133960 h 137178"/>
                <a:gd name="connsiteX42" fmla="*/ 152019 w 534466"/>
                <a:gd name="connsiteY42" fmla="*/ 132131 h 137178"/>
                <a:gd name="connsiteX43" fmla="*/ 91211 w 534466"/>
                <a:gd name="connsiteY43" fmla="*/ 130531 h 137178"/>
                <a:gd name="connsiteX44" fmla="*/ 0 w 534466"/>
                <a:gd name="connsiteY44" fmla="*/ 111328 h 137178"/>
                <a:gd name="connsiteX45" fmla="*/ 229 w 534466"/>
                <a:gd name="connsiteY45" fmla="*/ 112471 h 137178"/>
                <a:gd name="connsiteX46" fmla="*/ 457 w 534466"/>
                <a:gd name="connsiteY46" fmla="*/ 113157 h 137178"/>
                <a:gd name="connsiteX47" fmla="*/ 686 w 534466"/>
                <a:gd name="connsiteY47" fmla="*/ 114071 h 137178"/>
                <a:gd name="connsiteX48" fmla="*/ 914 w 534466"/>
                <a:gd name="connsiteY48" fmla="*/ 114757 h 137178"/>
                <a:gd name="connsiteX49" fmla="*/ 1143 w 534466"/>
                <a:gd name="connsiteY49" fmla="*/ 115672 h 137178"/>
                <a:gd name="connsiteX50" fmla="*/ 1372 w 534466"/>
                <a:gd name="connsiteY50" fmla="*/ 116357 h 137178"/>
                <a:gd name="connsiteX51" fmla="*/ 1600 w 534466"/>
                <a:gd name="connsiteY51" fmla="*/ 117272 h 137178"/>
                <a:gd name="connsiteX52" fmla="*/ 1829 w 534466"/>
                <a:gd name="connsiteY52" fmla="*/ 117958 h 137178"/>
                <a:gd name="connsiteX53" fmla="*/ 2057 w 534466"/>
                <a:gd name="connsiteY53" fmla="*/ 118872 h 137178"/>
                <a:gd name="connsiteX54" fmla="*/ 2286 w 534466"/>
                <a:gd name="connsiteY54" fmla="*/ 119558 h 137178"/>
                <a:gd name="connsiteX55" fmla="*/ 2743 w 534466"/>
                <a:gd name="connsiteY55" fmla="*/ 120244 h 137178"/>
                <a:gd name="connsiteX56" fmla="*/ 2972 w 534466"/>
                <a:gd name="connsiteY56" fmla="*/ 120929 h 137178"/>
                <a:gd name="connsiteX57" fmla="*/ 3429 w 534466"/>
                <a:gd name="connsiteY57" fmla="*/ 121615 h 137178"/>
                <a:gd name="connsiteX58" fmla="*/ 3658 w 534466"/>
                <a:gd name="connsiteY58" fmla="*/ 122301 h 137178"/>
                <a:gd name="connsiteX59" fmla="*/ 4115 w 534466"/>
                <a:gd name="connsiteY59" fmla="*/ 122987 h 137178"/>
                <a:gd name="connsiteX60" fmla="*/ 4572 w 534466"/>
                <a:gd name="connsiteY60" fmla="*/ 123444 h 137178"/>
                <a:gd name="connsiteX61" fmla="*/ 5029 w 534466"/>
                <a:gd name="connsiteY61" fmla="*/ 124130 h 137178"/>
                <a:gd name="connsiteX62" fmla="*/ 5486 w 534466"/>
                <a:gd name="connsiteY62" fmla="*/ 124587 h 137178"/>
                <a:gd name="connsiteX63" fmla="*/ 5944 w 534466"/>
                <a:gd name="connsiteY63" fmla="*/ 125273 h 137178"/>
                <a:gd name="connsiteX64" fmla="*/ 6401 w 534466"/>
                <a:gd name="connsiteY64" fmla="*/ 125730 h 137178"/>
                <a:gd name="connsiteX65" fmla="*/ 6858 w 534466"/>
                <a:gd name="connsiteY65" fmla="*/ 126187 h 137178"/>
                <a:gd name="connsiteX66" fmla="*/ 7315 w 534466"/>
                <a:gd name="connsiteY66" fmla="*/ 126644 h 137178"/>
                <a:gd name="connsiteX67" fmla="*/ 7772 w 534466"/>
                <a:gd name="connsiteY67" fmla="*/ 127102 h 137178"/>
                <a:gd name="connsiteX68" fmla="*/ 8230 w 534466"/>
                <a:gd name="connsiteY68" fmla="*/ 127559 h 137178"/>
                <a:gd name="connsiteX69" fmla="*/ 8687 w 534466"/>
                <a:gd name="connsiteY69" fmla="*/ 128016 h 137178"/>
                <a:gd name="connsiteX70" fmla="*/ 9144 w 534466"/>
                <a:gd name="connsiteY70" fmla="*/ 128473 h 137178"/>
                <a:gd name="connsiteX71" fmla="*/ 9601 w 534466"/>
                <a:gd name="connsiteY71" fmla="*/ 128930 h 137178"/>
                <a:gd name="connsiteX72" fmla="*/ 10058 w 534466"/>
                <a:gd name="connsiteY72" fmla="*/ 129388 h 137178"/>
                <a:gd name="connsiteX73" fmla="*/ 10516 w 534466"/>
                <a:gd name="connsiteY73" fmla="*/ 129845 h 137178"/>
                <a:gd name="connsiteX74" fmla="*/ 11430 w 534466"/>
                <a:gd name="connsiteY74" fmla="*/ 130302 h 137178"/>
                <a:gd name="connsiteX75" fmla="*/ 12116 w 534466"/>
                <a:gd name="connsiteY75" fmla="*/ 130759 h 137178"/>
                <a:gd name="connsiteX76" fmla="*/ 12802 w 534466"/>
                <a:gd name="connsiteY76" fmla="*/ 130988 h 137178"/>
                <a:gd name="connsiteX77" fmla="*/ 13259 w 534466"/>
                <a:gd name="connsiteY77" fmla="*/ 131216 h 137178"/>
                <a:gd name="connsiteX78" fmla="*/ 13945 w 534466"/>
                <a:gd name="connsiteY78" fmla="*/ 131445 h 137178"/>
                <a:gd name="connsiteX79" fmla="*/ 14630 w 534466"/>
                <a:gd name="connsiteY79" fmla="*/ 131674 h 137178"/>
                <a:gd name="connsiteX80" fmla="*/ 15316 w 534466"/>
                <a:gd name="connsiteY80" fmla="*/ 131902 h 137178"/>
                <a:gd name="connsiteX81" fmla="*/ 16002 w 534466"/>
                <a:gd name="connsiteY81" fmla="*/ 132131 h 137178"/>
                <a:gd name="connsiteX82" fmla="*/ 16688 w 534466"/>
                <a:gd name="connsiteY82" fmla="*/ 132359 h 137178"/>
                <a:gd name="connsiteX83" fmla="*/ 17374 w 534466"/>
                <a:gd name="connsiteY83" fmla="*/ 132588 h 137178"/>
                <a:gd name="connsiteX84" fmla="*/ 18059 w 534466"/>
                <a:gd name="connsiteY84" fmla="*/ 132817 h 137178"/>
                <a:gd name="connsiteX85" fmla="*/ 18745 w 534466"/>
                <a:gd name="connsiteY85" fmla="*/ 133045 h 137178"/>
                <a:gd name="connsiteX86" fmla="*/ 19431 w 534466"/>
                <a:gd name="connsiteY86" fmla="*/ 133274 h 137178"/>
                <a:gd name="connsiteX87" fmla="*/ 20117 w 534466"/>
                <a:gd name="connsiteY87" fmla="*/ 133502 h 137178"/>
                <a:gd name="connsiteX88" fmla="*/ 20803 w 534466"/>
                <a:gd name="connsiteY88" fmla="*/ 133731 h 137178"/>
                <a:gd name="connsiteX89" fmla="*/ 21488 w 534466"/>
                <a:gd name="connsiteY89" fmla="*/ 133960 h 137178"/>
                <a:gd name="connsiteX90" fmla="*/ 22403 w 534466"/>
                <a:gd name="connsiteY90" fmla="*/ 134188 h 137178"/>
                <a:gd name="connsiteX91" fmla="*/ 23089 w 534466"/>
                <a:gd name="connsiteY91" fmla="*/ 134188 h 137178"/>
                <a:gd name="connsiteX92" fmla="*/ 24003 w 534466"/>
                <a:gd name="connsiteY92" fmla="*/ 134188 h 137178"/>
                <a:gd name="connsiteX93" fmla="*/ 24689 w 534466"/>
                <a:gd name="connsiteY93" fmla="*/ 134188 h 137178"/>
                <a:gd name="connsiteX94" fmla="*/ 25603 w 534466"/>
                <a:gd name="connsiteY94" fmla="*/ 134188 h 137178"/>
                <a:gd name="connsiteX95" fmla="*/ 26518 w 534466"/>
                <a:gd name="connsiteY95" fmla="*/ 134188 h 137178"/>
                <a:gd name="connsiteX96" fmla="*/ 27432 w 534466"/>
                <a:gd name="connsiteY96" fmla="*/ 134188 h 137178"/>
                <a:gd name="connsiteX97" fmla="*/ 28346 w 534466"/>
                <a:gd name="connsiteY97" fmla="*/ 134188 h 137178"/>
                <a:gd name="connsiteX98" fmla="*/ 29489 w 534466"/>
                <a:gd name="connsiteY98" fmla="*/ 134188 h 137178"/>
                <a:gd name="connsiteX99" fmla="*/ 30404 w 534466"/>
                <a:gd name="connsiteY99" fmla="*/ 134188 h 137178"/>
                <a:gd name="connsiteX100" fmla="*/ 31547 w 534466"/>
                <a:gd name="connsiteY100" fmla="*/ 134188 h 137178"/>
                <a:gd name="connsiteX101" fmla="*/ 32233 w 534466"/>
                <a:gd name="connsiteY101" fmla="*/ 134188 h 137178"/>
                <a:gd name="connsiteX102" fmla="*/ 33604 w 534466"/>
                <a:gd name="connsiteY102" fmla="*/ 134188 h 137178"/>
                <a:gd name="connsiteX103" fmla="*/ 34290 w 534466"/>
                <a:gd name="connsiteY103" fmla="*/ 134188 h 137178"/>
                <a:gd name="connsiteX104" fmla="*/ 36347 w 534466"/>
                <a:gd name="connsiteY104" fmla="*/ 134188 h 137178"/>
                <a:gd name="connsiteX105" fmla="*/ 265176 w 534466"/>
                <a:gd name="connsiteY105" fmla="*/ 136931 h 137178"/>
                <a:gd name="connsiteX106" fmla="*/ 452857 w 534466"/>
                <a:gd name="connsiteY106" fmla="*/ 130759 h 137178"/>
                <a:gd name="connsiteX107" fmla="*/ 502691 w 534466"/>
                <a:gd name="connsiteY107" fmla="*/ 125501 h 137178"/>
                <a:gd name="connsiteX108" fmla="*/ 529438 w 534466"/>
                <a:gd name="connsiteY108" fmla="*/ 97155 h 137178"/>
                <a:gd name="connsiteX109" fmla="*/ 534238 w 534466"/>
                <a:gd name="connsiteY109" fmla="*/ 34061 h 137178"/>
                <a:gd name="connsiteX110" fmla="*/ 534238 w 534466"/>
                <a:gd name="connsiteY110" fmla="*/ 32004 h 137178"/>
                <a:gd name="connsiteX111" fmla="*/ 534238 w 534466"/>
                <a:gd name="connsiteY111" fmla="*/ 31547 h 137178"/>
                <a:gd name="connsiteX112" fmla="*/ 534467 w 534466"/>
                <a:gd name="connsiteY112" fmla="*/ 27203 h 137178"/>
                <a:gd name="connsiteX113" fmla="*/ 534467 w 534466"/>
                <a:gd name="connsiteY113" fmla="*/ 26518 h 137178"/>
                <a:gd name="connsiteX114" fmla="*/ 534467 w 534466"/>
                <a:gd name="connsiteY114" fmla="*/ 25375 h 137178"/>
                <a:gd name="connsiteX115" fmla="*/ 534467 w 534466"/>
                <a:gd name="connsiteY115" fmla="*/ 24689 h 137178"/>
                <a:gd name="connsiteX116" fmla="*/ 534467 w 534466"/>
                <a:gd name="connsiteY116" fmla="*/ 23546 h 137178"/>
                <a:gd name="connsiteX117" fmla="*/ 534467 w 534466"/>
                <a:gd name="connsiteY117" fmla="*/ 23089 h 137178"/>
                <a:gd name="connsiteX118" fmla="*/ 534467 w 534466"/>
                <a:gd name="connsiteY118" fmla="*/ 21946 h 137178"/>
                <a:gd name="connsiteX119" fmla="*/ 534467 w 534466"/>
                <a:gd name="connsiteY119" fmla="*/ 21488 h 137178"/>
                <a:gd name="connsiteX120" fmla="*/ 534467 w 534466"/>
                <a:gd name="connsiteY120" fmla="*/ 20345 h 137178"/>
                <a:gd name="connsiteX121" fmla="*/ 534467 w 534466"/>
                <a:gd name="connsiteY121" fmla="*/ 20117 h 137178"/>
                <a:gd name="connsiteX122" fmla="*/ 534238 w 534466"/>
                <a:gd name="connsiteY122" fmla="*/ 15088 h 137178"/>
                <a:gd name="connsiteX123" fmla="*/ 534238 w 534466"/>
                <a:gd name="connsiteY123" fmla="*/ 14859 h 137178"/>
                <a:gd name="connsiteX124" fmla="*/ 534238 w 534466"/>
                <a:gd name="connsiteY124" fmla="*/ 13945 h 137178"/>
                <a:gd name="connsiteX125" fmla="*/ 534238 w 534466"/>
                <a:gd name="connsiteY125" fmla="*/ 13716 h 137178"/>
                <a:gd name="connsiteX126" fmla="*/ 534010 w 534466"/>
                <a:gd name="connsiteY126" fmla="*/ 12802 h 137178"/>
                <a:gd name="connsiteX127" fmla="*/ 534010 w 534466"/>
                <a:gd name="connsiteY127" fmla="*/ 12573 h 137178"/>
                <a:gd name="connsiteX128" fmla="*/ 533781 w 534466"/>
                <a:gd name="connsiteY128" fmla="*/ 11887 h 137178"/>
                <a:gd name="connsiteX129" fmla="*/ 533781 w 534466"/>
                <a:gd name="connsiteY129" fmla="*/ 11659 h 137178"/>
                <a:gd name="connsiteX130" fmla="*/ 533552 w 534466"/>
                <a:gd name="connsiteY130" fmla="*/ 10973 h 137178"/>
                <a:gd name="connsiteX131" fmla="*/ 533552 w 534466"/>
                <a:gd name="connsiteY131" fmla="*/ 10744 h 137178"/>
                <a:gd name="connsiteX132" fmla="*/ 533324 w 534466"/>
                <a:gd name="connsiteY132" fmla="*/ 10058 h 137178"/>
                <a:gd name="connsiteX133" fmla="*/ 533324 w 534466"/>
                <a:gd name="connsiteY133" fmla="*/ 9830 h 137178"/>
                <a:gd name="connsiteX134" fmla="*/ 533095 w 534466"/>
                <a:gd name="connsiteY134" fmla="*/ 9144 h 137178"/>
                <a:gd name="connsiteX135" fmla="*/ 533095 w 534466"/>
                <a:gd name="connsiteY135" fmla="*/ 8915 h 137178"/>
                <a:gd name="connsiteX136" fmla="*/ 531038 w 534466"/>
                <a:gd name="connsiteY136" fmla="*/ 5715 h 137178"/>
                <a:gd name="connsiteX137" fmla="*/ 531038 w 534466"/>
                <a:gd name="connsiteY137" fmla="*/ 5715 h 137178"/>
                <a:gd name="connsiteX138" fmla="*/ 530352 w 534466"/>
                <a:gd name="connsiteY138" fmla="*/ 5029 h 137178"/>
                <a:gd name="connsiteX139" fmla="*/ 530123 w 534466"/>
                <a:gd name="connsiteY139" fmla="*/ 4801 h 137178"/>
                <a:gd name="connsiteX140" fmla="*/ 529438 w 534466"/>
                <a:gd name="connsiteY140" fmla="*/ 4343 h 137178"/>
                <a:gd name="connsiteX141" fmla="*/ 529209 w 534466"/>
                <a:gd name="connsiteY141" fmla="*/ 4115 h 137178"/>
                <a:gd name="connsiteX142" fmla="*/ 528523 w 534466"/>
                <a:gd name="connsiteY142" fmla="*/ 3658 h 137178"/>
                <a:gd name="connsiteX143" fmla="*/ 528295 w 534466"/>
                <a:gd name="connsiteY143" fmla="*/ 3429 h 137178"/>
                <a:gd name="connsiteX144" fmla="*/ 527609 w 534466"/>
                <a:gd name="connsiteY144" fmla="*/ 2972 h 137178"/>
                <a:gd name="connsiteX145" fmla="*/ 527380 w 534466"/>
                <a:gd name="connsiteY145" fmla="*/ 2743 h 137178"/>
                <a:gd name="connsiteX146" fmla="*/ 526466 w 534466"/>
                <a:gd name="connsiteY146" fmla="*/ 2286 h 137178"/>
                <a:gd name="connsiteX147" fmla="*/ 526237 w 534466"/>
                <a:gd name="connsiteY147" fmla="*/ 2057 h 137178"/>
                <a:gd name="connsiteX148" fmla="*/ 525323 w 534466"/>
                <a:gd name="connsiteY148" fmla="*/ 1600 h 137178"/>
                <a:gd name="connsiteX149" fmla="*/ 525094 w 534466"/>
                <a:gd name="connsiteY149" fmla="*/ 1600 h 137178"/>
                <a:gd name="connsiteX150" fmla="*/ 519608 w 534466"/>
                <a:gd name="connsiteY150" fmla="*/ 0 h 137178"/>
                <a:gd name="connsiteX151" fmla="*/ 511150 w 534466"/>
                <a:gd name="connsiteY151" fmla="*/ 33147 h 13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34466" h="137178">
                  <a:moveTo>
                    <a:pt x="511150" y="33147"/>
                  </a:moveTo>
                  <a:cubicBezTo>
                    <a:pt x="511150" y="33376"/>
                    <a:pt x="511150" y="33604"/>
                    <a:pt x="511378" y="33833"/>
                  </a:cubicBezTo>
                  <a:cubicBezTo>
                    <a:pt x="511378" y="34290"/>
                    <a:pt x="511607" y="34747"/>
                    <a:pt x="511607" y="35204"/>
                  </a:cubicBezTo>
                  <a:cubicBezTo>
                    <a:pt x="511607" y="35433"/>
                    <a:pt x="511607" y="35662"/>
                    <a:pt x="511607" y="35890"/>
                  </a:cubicBezTo>
                  <a:cubicBezTo>
                    <a:pt x="511607" y="36119"/>
                    <a:pt x="511607" y="36576"/>
                    <a:pt x="511607" y="36805"/>
                  </a:cubicBezTo>
                  <a:cubicBezTo>
                    <a:pt x="511607" y="37033"/>
                    <a:pt x="511607" y="37262"/>
                    <a:pt x="511607" y="37490"/>
                  </a:cubicBezTo>
                  <a:cubicBezTo>
                    <a:pt x="511607" y="37948"/>
                    <a:pt x="511607" y="38633"/>
                    <a:pt x="511607" y="39091"/>
                  </a:cubicBezTo>
                  <a:cubicBezTo>
                    <a:pt x="511607" y="39319"/>
                    <a:pt x="511607" y="39548"/>
                    <a:pt x="511607" y="39776"/>
                  </a:cubicBezTo>
                  <a:cubicBezTo>
                    <a:pt x="511607" y="40005"/>
                    <a:pt x="511607" y="40462"/>
                    <a:pt x="511607" y="40691"/>
                  </a:cubicBezTo>
                  <a:cubicBezTo>
                    <a:pt x="511607" y="40919"/>
                    <a:pt x="511607" y="41377"/>
                    <a:pt x="511607" y="41834"/>
                  </a:cubicBezTo>
                  <a:cubicBezTo>
                    <a:pt x="511607" y="42291"/>
                    <a:pt x="511607" y="42748"/>
                    <a:pt x="511607" y="43434"/>
                  </a:cubicBezTo>
                  <a:cubicBezTo>
                    <a:pt x="511607" y="43663"/>
                    <a:pt x="511607" y="44120"/>
                    <a:pt x="511607" y="44348"/>
                  </a:cubicBezTo>
                  <a:cubicBezTo>
                    <a:pt x="511607" y="44577"/>
                    <a:pt x="511607" y="45034"/>
                    <a:pt x="511607" y="45263"/>
                  </a:cubicBezTo>
                  <a:cubicBezTo>
                    <a:pt x="511607" y="45720"/>
                    <a:pt x="511607" y="46406"/>
                    <a:pt x="511607" y="46863"/>
                  </a:cubicBezTo>
                  <a:cubicBezTo>
                    <a:pt x="511607" y="47320"/>
                    <a:pt x="511607" y="47777"/>
                    <a:pt x="511607" y="48006"/>
                  </a:cubicBezTo>
                  <a:cubicBezTo>
                    <a:pt x="511607" y="48463"/>
                    <a:pt x="511607" y="48920"/>
                    <a:pt x="511607" y="49378"/>
                  </a:cubicBezTo>
                  <a:cubicBezTo>
                    <a:pt x="511607" y="49606"/>
                    <a:pt x="511607" y="50063"/>
                    <a:pt x="511607" y="50292"/>
                  </a:cubicBezTo>
                  <a:cubicBezTo>
                    <a:pt x="511607" y="50978"/>
                    <a:pt x="511378" y="51664"/>
                    <a:pt x="511378" y="52578"/>
                  </a:cubicBezTo>
                  <a:cubicBezTo>
                    <a:pt x="511378" y="52807"/>
                    <a:pt x="511378" y="53035"/>
                    <a:pt x="511378" y="53264"/>
                  </a:cubicBezTo>
                  <a:cubicBezTo>
                    <a:pt x="511378" y="53950"/>
                    <a:pt x="511150" y="54635"/>
                    <a:pt x="511150" y="55321"/>
                  </a:cubicBezTo>
                  <a:cubicBezTo>
                    <a:pt x="511150" y="55550"/>
                    <a:pt x="511150" y="55778"/>
                    <a:pt x="511150" y="56236"/>
                  </a:cubicBezTo>
                  <a:cubicBezTo>
                    <a:pt x="511150" y="57150"/>
                    <a:pt x="510921" y="58064"/>
                    <a:pt x="510921" y="58979"/>
                  </a:cubicBezTo>
                  <a:cubicBezTo>
                    <a:pt x="509778" y="69723"/>
                    <a:pt x="510692" y="113157"/>
                    <a:pt x="501777" y="114071"/>
                  </a:cubicBezTo>
                  <a:cubicBezTo>
                    <a:pt x="487375" y="115443"/>
                    <a:pt x="470916" y="117272"/>
                    <a:pt x="456057" y="115672"/>
                  </a:cubicBezTo>
                  <a:cubicBezTo>
                    <a:pt x="455600" y="115672"/>
                    <a:pt x="454914" y="115443"/>
                    <a:pt x="454457" y="115443"/>
                  </a:cubicBezTo>
                  <a:cubicBezTo>
                    <a:pt x="454228" y="115443"/>
                    <a:pt x="454000" y="115443"/>
                    <a:pt x="454000" y="115443"/>
                  </a:cubicBezTo>
                  <a:cubicBezTo>
                    <a:pt x="453542" y="115443"/>
                    <a:pt x="453314" y="115443"/>
                    <a:pt x="453085" y="115214"/>
                  </a:cubicBezTo>
                  <a:cubicBezTo>
                    <a:pt x="452857" y="115214"/>
                    <a:pt x="452628" y="115214"/>
                    <a:pt x="452399" y="114986"/>
                  </a:cubicBezTo>
                  <a:cubicBezTo>
                    <a:pt x="452171" y="114986"/>
                    <a:pt x="451942" y="114986"/>
                    <a:pt x="451485" y="114757"/>
                  </a:cubicBezTo>
                  <a:cubicBezTo>
                    <a:pt x="451256" y="114757"/>
                    <a:pt x="451028" y="114757"/>
                    <a:pt x="450799" y="114529"/>
                  </a:cubicBezTo>
                  <a:cubicBezTo>
                    <a:pt x="450571" y="114529"/>
                    <a:pt x="450342" y="114300"/>
                    <a:pt x="450113" y="114300"/>
                  </a:cubicBezTo>
                  <a:cubicBezTo>
                    <a:pt x="449656" y="114071"/>
                    <a:pt x="449199" y="114071"/>
                    <a:pt x="448970" y="113843"/>
                  </a:cubicBezTo>
                  <a:cubicBezTo>
                    <a:pt x="448742" y="113843"/>
                    <a:pt x="448742" y="113843"/>
                    <a:pt x="448513" y="113614"/>
                  </a:cubicBezTo>
                  <a:cubicBezTo>
                    <a:pt x="448285" y="113614"/>
                    <a:pt x="448056" y="113386"/>
                    <a:pt x="447827" y="113386"/>
                  </a:cubicBezTo>
                  <a:cubicBezTo>
                    <a:pt x="447827" y="113386"/>
                    <a:pt x="447599" y="113386"/>
                    <a:pt x="447599" y="113157"/>
                  </a:cubicBezTo>
                  <a:cubicBezTo>
                    <a:pt x="447370" y="112928"/>
                    <a:pt x="447142" y="112928"/>
                    <a:pt x="446913" y="112700"/>
                  </a:cubicBezTo>
                  <a:cubicBezTo>
                    <a:pt x="446913" y="112700"/>
                    <a:pt x="446913" y="112700"/>
                    <a:pt x="446913" y="112700"/>
                  </a:cubicBezTo>
                  <a:cubicBezTo>
                    <a:pt x="445999" y="112243"/>
                    <a:pt x="445313" y="111557"/>
                    <a:pt x="444627" y="110871"/>
                  </a:cubicBezTo>
                  <a:cubicBezTo>
                    <a:pt x="444627" y="110871"/>
                    <a:pt x="444627" y="110871"/>
                    <a:pt x="444627" y="110871"/>
                  </a:cubicBezTo>
                  <a:cubicBezTo>
                    <a:pt x="443484" y="109499"/>
                    <a:pt x="442570" y="107899"/>
                    <a:pt x="442112" y="105842"/>
                  </a:cubicBezTo>
                  <a:lnTo>
                    <a:pt x="442112" y="105842"/>
                  </a:lnTo>
                  <a:cubicBezTo>
                    <a:pt x="376961" y="140132"/>
                    <a:pt x="291008" y="136246"/>
                    <a:pt x="219913" y="133960"/>
                  </a:cubicBezTo>
                  <a:cubicBezTo>
                    <a:pt x="197282" y="133274"/>
                    <a:pt x="174650" y="132359"/>
                    <a:pt x="152019" y="132131"/>
                  </a:cubicBezTo>
                  <a:cubicBezTo>
                    <a:pt x="131674" y="132131"/>
                    <a:pt x="111557" y="131902"/>
                    <a:pt x="91211" y="130531"/>
                  </a:cubicBezTo>
                  <a:cubicBezTo>
                    <a:pt x="60808" y="128473"/>
                    <a:pt x="28346" y="123901"/>
                    <a:pt x="0" y="111328"/>
                  </a:cubicBezTo>
                  <a:cubicBezTo>
                    <a:pt x="0" y="111785"/>
                    <a:pt x="229" y="112014"/>
                    <a:pt x="229" y="112471"/>
                  </a:cubicBezTo>
                  <a:cubicBezTo>
                    <a:pt x="229" y="112700"/>
                    <a:pt x="457" y="112928"/>
                    <a:pt x="457" y="113157"/>
                  </a:cubicBezTo>
                  <a:cubicBezTo>
                    <a:pt x="457" y="113614"/>
                    <a:pt x="686" y="113843"/>
                    <a:pt x="686" y="114071"/>
                  </a:cubicBezTo>
                  <a:cubicBezTo>
                    <a:pt x="686" y="114300"/>
                    <a:pt x="914" y="114529"/>
                    <a:pt x="914" y="114757"/>
                  </a:cubicBezTo>
                  <a:cubicBezTo>
                    <a:pt x="914" y="114986"/>
                    <a:pt x="1143" y="115443"/>
                    <a:pt x="1143" y="115672"/>
                  </a:cubicBezTo>
                  <a:cubicBezTo>
                    <a:pt x="1143" y="115900"/>
                    <a:pt x="1372" y="116129"/>
                    <a:pt x="1372" y="116357"/>
                  </a:cubicBezTo>
                  <a:cubicBezTo>
                    <a:pt x="1372" y="116586"/>
                    <a:pt x="1600" y="117043"/>
                    <a:pt x="1600" y="117272"/>
                  </a:cubicBezTo>
                  <a:cubicBezTo>
                    <a:pt x="1600" y="117500"/>
                    <a:pt x="1829" y="117729"/>
                    <a:pt x="1829" y="117958"/>
                  </a:cubicBezTo>
                  <a:cubicBezTo>
                    <a:pt x="1829" y="118186"/>
                    <a:pt x="2057" y="118415"/>
                    <a:pt x="2057" y="118872"/>
                  </a:cubicBezTo>
                  <a:cubicBezTo>
                    <a:pt x="2057" y="119101"/>
                    <a:pt x="2286" y="119329"/>
                    <a:pt x="2286" y="119558"/>
                  </a:cubicBezTo>
                  <a:cubicBezTo>
                    <a:pt x="2515" y="119786"/>
                    <a:pt x="2515" y="120015"/>
                    <a:pt x="2743" y="120244"/>
                  </a:cubicBezTo>
                  <a:cubicBezTo>
                    <a:pt x="2743" y="120472"/>
                    <a:pt x="2972" y="120701"/>
                    <a:pt x="2972" y="120929"/>
                  </a:cubicBezTo>
                  <a:cubicBezTo>
                    <a:pt x="3200" y="121158"/>
                    <a:pt x="3200" y="121387"/>
                    <a:pt x="3429" y="121615"/>
                  </a:cubicBezTo>
                  <a:cubicBezTo>
                    <a:pt x="3429" y="121844"/>
                    <a:pt x="3658" y="122072"/>
                    <a:pt x="3658" y="122301"/>
                  </a:cubicBezTo>
                  <a:cubicBezTo>
                    <a:pt x="3886" y="122530"/>
                    <a:pt x="3886" y="122758"/>
                    <a:pt x="4115" y="122987"/>
                  </a:cubicBezTo>
                  <a:cubicBezTo>
                    <a:pt x="4115" y="123215"/>
                    <a:pt x="4343" y="123444"/>
                    <a:pt x="4572" y="123444"/>
                  </a:cubicBezTo>
                  <a:cubicBezTo>
                    <a:pt x="4801" y="123673"/>
                    <a:pt x="4801" y="123901"/>
                    <a:pt x="5029" y="124130"/>
                  </a:cubicBezTo>
                  <a:cubicBezTo>
                    <a:pt x="5258" y="124358"/>
                    <a:pt x="5258" y="124587"/>
                    <a:pt x="5486" y="124587"/>
                  </a:cubicBezTo>
                  <a:cubicBezTo>
                    <a:pt x="5715" y="124816"/>
                    <a:pt x="5715" y="125044"/>
                    <a:pt x="5944" y="125273"/>
                  </a:cubicBezTo>
                  <a:cubicBezTo>
                    <a:pt x="6172" y="125501"/>
                    <a:pt x="6172" y="125501"/>
                    <a:pt x="6401" y="125730"/>
                  </a:cubicBezTo>
                  <a:cubicBezTo>
                    <a:pt x="6629" y="125959"/>
                    <a:pt x="6629" y="126187"/>
                    <a:pt x="6858" y="126187"/>
                  </a:cubicBezTo>
                  <a:cubicBezTo>
                    <a:pt x="7087" y="126416"/>
                    <a:pt x="7087" y="126416"/>
                    <a:pt x="7315" y="126644"/>
                  </a:cubicBezTo>
                  <a:cubicBezTo>
                    <a:pt x="7544" y="126873"/>
                    <a:pt x="7544" y="126873"/>
                    <a:pt x="7772" y="127102"/>
                  </a:cubicBezTo>
                  <a:cubicBezTo>
                    <a:pt x="8001" y="127330"/>
                    <a:pt x="8001" y="127330"/>
                    <a:pt x="8230" y="127559"/>
                  </a:cubicBezTo>
                  <a:cubicBezTo>
                    <a:pt x="8458" y="127787"/>
                    <a:pt x="8458" y="127787"/>
                    <a:pt x="8687" y="128016"/>
                  </a:cubicBezTo>
                  <a:cubicBezTo>
                    <a:pt x="8915" y="128245"/>
                    <a:pt x="8915" y="128245"/>
                    <a:pt x="9144" y="128473"/>
                  </a:cubicBezTo>
                  <a:cubicBezTo>
                    <a:pt x="9373" y="128702"/>
                    <a:pt x="9373" y="128702"/>
                    <a:pt x="9601" y="128930"/>
                  </a:cubicBezTo>
                  <a:cubicBezTo>
                    <a:pt x="9830" y="129159"/>
                    <a:pt x="9830" y="129159"/>
                    <a:pt x="10058" y="129388"/>
                  </a:cubicBezTo>
                  <a:cubicBezTo>
                    <a:pt x="10287" y="129616"/>
                    <a:pt x="10287" y="129616"/>
                    <a:pt x="10516" y="129845"/>
                  </a:cubicBezTo>
                  <a:cubicBezTo>
                    <a:pt x="10744" y="130073"/>
                    <a:pt x="10973" y="130302"/>
                    <a:pt x="11430" y="130302"/>
                  </a:cubicBezTo>
                  <a:cubicBezTo>
                    <a:pt x="11659" y="130531"/>
                    <a:pt x="11887" y="130531"/>
                    <a:pt x="12116" y="130759"/>
                  </a:cubicBezTo>
                  <a:cubicBezTo>
                    <a:pt x="12344" y="130759"/>
                    <a:pt x="12573" y="130988"/>
                    <a:pt x="12802" y="130988"/>
                  </a:cubicBezTo>
                  <a:cubicBezTo>
                    <a:pt x="13030" y="130988"/>
                    <a:pt x="13259" y="131216"/>
                    <a:pt x="13259" y="131216"/>
                  </a:cubicBezTo>
                  <a:cubicBezTo>
                    <a:pt x="13487" y="131216"/>
                    <a:pt x="13716" y="131445"/>
                    <a:pt x="13945" y="131445"/>
                  </a:cubicBezTo>
                  <a:cubicBezTo>
                    <a:pt x="14173" y="131445"/>
                    <a:pt x="14402" y="131674"/>
                    <a:pt x="14630" y="131674"/>
                  </a:cubicBezTo>
                  <a:cubicBezTo>
                    <a:pt x="14859" y="131674"/>
                    <a:pt x="15088" y="131902"/>
                    <a:pt x="15316" y="131902"/>
                  </a:cubicBezTo>
                  <a:cubicBezTo>
                    <a:pt x="15545" y="131902"/>
                    <a:pt x="15773" y="132131"/>
                    <a:pt x="16002" y="132131"/>
                  </a:cubicBezTo>
                  <a:cubicBezTo>
                    <a:pt x="16231" y="132131"/>
                    <a:pt x="16459" y="132359"/>
                    <a:pt x="16688" y="132359"/>
                  </a:cubicBezTo>
                  <a:cubicBezTo>
                    <a:pt x="16916" y="132359"/>
                    <a:pt x="17145" y="132588"/>
                    <a:pt x="17374" y="132588"/>
                  </a:cubicBezTo>
                  <a:cubicBezTo>
                    <a:pt x="17602" y="132588"/>
                    <a:pt x="17831" y="132817"/>
                    <a:pt x="18059" y="132817"/>
                  </a:cubicBezTo>
                  <a:cubicBezTo>
                    <a:pt x="18288" y="132817"/>
                    <a:pt x="18517" y="133045"/>
                    <a:pt x="18745" y="133045"/>
                  </a:cubicBezTo>
                  <a:cubicBezTo>
                    <a:pt x="18974" y="133045"/>
                    <a:pt x="19202" y="133274"/>
                    <a:pt x="19431" y="133274"/>
                  </a:cubicBezTo>
                  <a:cubicBezTo>
                    <a:pt x="19660" y="133274"/>
                    <a:pt x="19888" y="133274"/>
                    <a:pt x="20117" y="133502"/>
                  </a:cubicBezTo>
                  <a:cubicBezTo>
                    <a:pt x="20345" y="133502"/>
                    <a:pt x="20574" y="133502"/>
                    <a:pt x="20803" y="133731"/>
                  </a:cubicBezTo>
                  <a:cubicBezTo>
                    <a:pt x="21031" y="133731"/>
                    <a:pt x="21260" y="133731"/>
                    <a:pt x="21488" y="133960"/>
                  </a:cubicBezTo>
                  <a:cubicBezTo>
                    <a:pt x="21717" y="133960"/>
                    <a:pt x="21946" y="133960"/>
                    <a:pt x="22403" y="134188"/>
                  </a:cubicBezTo>
                  <a:cubicBezTo>
                    <a:pt x="22631" y="134188"/>
                    <a:pt x="22860" y="134188"/>
                    <a:pt x="23089" y="134188"/>
                  </a:cubicBezTo>
                  <a:cubicBezTo>
                    <a:pt x="23317" y="134188"/>
                    <a:pt x="23546" y="134188"/>
                    <a:pt x="24003" y="134188"/>
                  </a:cubicBezTo>
                  <a:cubicBezTo>
                    <a:pt x="24232" y="134188"/>
                    <a:pt x="24460" y="134188"/>
                    <a:pt x="24689" y="134188"/>
                  </a:cubicBezTo>
                  <a:cubicBezTo>
                    <a:pt x="24917" y="134188"/>
                    <a:pt x="25375" y="134188"/>
                    <a:pt x="25603" y="134188"/>
                  </a:cubicBezTo>
                  <a:cubicBezTo>
                    <a:pt x="25832" y="134188"/>
                    <a:pt x="26060" y="134188"/>
                    <a:pt x="26518" y="134188"/>
                  </a:cubicBezTo>
                  <a:cubicBezTo>
                    <a:pt x="26746" y="134188"/>
                    <a:pt x="27203" y="134188"/>
                    <a:pt x="27432" y="134188"/>
                  </a:cubicBezTo>
                  <a:cubicBezTo>
                    <a:pt x="27661" y="134188"/>
                    <a:pt x="27889" y="134188"/>
                    <a:pt x="28346" y="134188"/>
                  </a:cubicBezTo>
                  <a:cubicBezTo>
                    <a:pt x="28575" y="134188"/>
                    <a:pt x="29032" y="134188"/>
                    <a:pt x="29489" y="134188"/>
                  </a:cubicBezTo>
                  <a:cubicBezTo>
                    <a:pt x="29718" y="134188"/>
                    <a:pt x="29947" y="134188"/>
                    <a:pt x="30404" y="134188"/>
                  </a:cubicBezTo>
                  <a:cubicBezTo>
                    <a:pt x="30861" y="134188"/>
                    <a:pt x="31090" y="134188"/>
                    <a:pt x="31547" y="134188"/>
                  </a:cubicBezTo>
                  <a:cubicBezTo>
                    <a:pt x="31775" y="134188"/>
                    <a:pt x="32004" y="134188"/>
                    <a:pt x="32233" y="134188"/>
                  </a:cubicBezTo>
                  <a:cubicBezTo>
                    <a:pt x="32690" y="134188"/>
                    <a:pt x="33147" y="134188"/>
                    <a:pt x="33604" y="134188"/>
                  </a:cubicBezTo>
                  <a:cubicBezTo>
                    <a:pt x="33833" y="134188"/>
                    <a:pt x="34061" y="134188"/>
                    <a:pt x="34290" y="134188"/>
                  </a:cubicBezTo>
                  <a:cubicBezTo>
                    <a:pt x="34976" y="134188"/>
                    <a:pt x="35662" y="134188"/>
                    <a:pt x="36347" y="134188"/>
                  </a:cubicBezTo>
                  <a:cubicBezTo>
                    <a:pt x="84125" y="136931"/>
                    <a:pt x="211226" y="137617"/>
                    <a:pt x="265176" y="136931"/>
                  </a:cubicBezTo>
                  <a:cubicBezTo>
                    <a:pt x="327812" y="134874"/>
                    <a:pt x="390449" y="136931"/>
                    <a:pt x="452857" y="130759"/>
                  </a:cubicBezTo>
                  <a:cubicBezTo>
                    <a:pt x="469544" y="129159"/>
                    <a:pt x="486232" y="128245"/>
                    <a:pt x="502691" y="125501"/>
                  </a:cubicBezTo>
                  <a:cubicBezTo>
                    <a:pt x="523037" y="122301"/>
                    <a:pt x="527380" y="117272"/>
                    <a:pt x="529438" y="97155"/>
                  </a:cubicBezTo>
                  <a:cubicBezTo>
                    <a:pt x="531495" y="76124"/>
                    <a:pt x="533324" y="55093"/>
                    <a:pt x="534238" y="34061"/>
                  </a:cubicBezTo>
                  <a:cubicBezTo>
                    <a:pt x="534238" y="33376"/>
                    <a:pt x="534238" y="32690"/>
                    <a:pt x="534238" y="32004"/>
                  </a:cubicBezTo>
                  <a:cubicBezTo>
                    <a:pt x="534238" y="31775"/>
                    <a:pt x="534238" y="31547"/>
                    <a:pt x="534238" y="31547"/>
                  </a:cubicBezTo>
                  <a:cubicBezTo>
                    <a:pt x="534238" y="29947"/>
                    <a:pt x="534467" y="28575"/>
                    <a:pt x="534467" y="27203"/>
                  </a:cubicBezTo>
                  <a:cubicBezTo>
                    <a:pt x="534467" y="26975"/>
                    <a:pt x="534467" y="26746"/>
                    <a:pt x="534467" y="26518"/>
                  </a:cubicBezTo>
                  <a:cubicBezTo>
                    <a:pt x="534467" y="26060"/>
                    <a:pt x="534467" y="25832"/>
                    <a:pt x="534467" y="25375"/>
                  </a:cubicBezTo>
                  <a:cubicBezTo>
                    <a:pt x="534467" y="25146"/>
                    <a:pt x="534467" y="24917"/>
                    <a:pt x="534467" y="24689"/>
                  </a:cubicBezTo>
                  <a:cubicBezTo>
                    <a:pt x="534467" y="24232"/>
                    <a:pt x="534467" y="24003"/>
                    <a:pt x="534467" y="23546"/>
                  </a:cubicBezTo>
                  <a:cubicBezTo>
                    <a:pt x="534467" y="23317"/>
                    <a:pt x="534467" y="23089"/>
                    <a:pt x="534467" y="23089"/>
                  </a:cubicBezTo>
                  <a:cubicBezTo>
                    <a:pt x="534467" y="22631"/>
                    <a:pt x="534467" y="22403"/>
                    <a:pt x="534467" y="21946"/>
                  </a:cubicBezTo>
                  <a:cubicBezTo>
                    <a:pt x="534467" y="21717"/>
                    <a:pt x="534467" y="21717"/>
                    <a:pt x="534467" y="21488"/>
                  </a:cubicBezTo>
                  <a:cubicBezTo>
                    <a:pt x="534467" y="21031"/>
                    <a:pt x="534467" y="20803"/>
                    <a:pt x="534467" y="20345"/>
                  </a:cubicBezTo>
                  <a:cubicBezTo>
                    <a:pt x="534467" y="20117"/>
                    <a:pt x="534467" y="20117"/>
                    <a:pt x="534467" y="20117"/>
                  </a:cubicBezTo>
                  <a:cubicBezTo>
                    <a:pt x="534467" y="18288"/>
                    <a:pt x="534467" y="16688"/>
                    <a:pt x="534238" y="15088"/>
                  </a:cubicBezTo>
                  <a:cubicBezTo>
                    <a:pt x="534238" y="15088"/>
                    <a:pt x="534238" y="14859"/>
                    <a:pt x="534238" y="14859"/>
                  </a:cubicBezTo>
                  <a:cubicBezTo>
                    <a:pt x="534238" y="14630"/>
                    <a:pt x="534238" y="14173"/>
                    <a:pt x="534238" y="13945"/>
                  </a:cubicBezTo>
                  <a:cubicBezTo>
                    <a:pt x="534238" y="13945"/>
                    <a:pt x="534238" y="13716"/>
                    <a:pt x="534238" y="13716"/>
                  </a:cubicBezTo>
                  <a:cubicBezTo>
                    <a:pt x="534238" y="13487"/>
                    <a:pt x="534238" y="13259"/>
                    <a:pt x="534010" y="12802"/>
                  </a:cubicBezTo>
                  <a:cubicBezTo>
                    <a:pt x="534010" y="12802"/>
                    <a:pt x="534010" y="12573"/>
                    <a:pt x="534010" y="12573"/>
                  </a:cubicBezTo>
                  <a:cubicBezTo>
                    <a:pt x="534010" y="12344"/>
                    <a:pt x="534010" y="12116"/>
                    <a:pt x="533781" y="11887"/>
                  </a:cubicBezTo>
                  <a:cubicBezTo>
                    <a:pt x="533781" y="11887"/>
                    <a:pt x="533781" y="11659"/>
                    <a:pt x="533781" y="11659"/>
                  </a:cubicBezTo>
                  <a:cubicBezTo>
                    <a:pt x="533781" y="11430"/>
                    <a:pt x="533552" y="11201"/>
                    <a:pt x="533552" y="10973"/>
                  </a:cubicBezTo>
                  <a:cubicBezTo>
                    <a:pt x="533552" y="10973"/>
                    <a:pt x="533552" y="10744"/>
                    <a:pt x="533552" y="10744"/>
                  </a:cubicBezTo>
                  <a:cubicBezTo>
                    <a:pt x="533552" y="10516"/>
                    <a:pt x="533324" y="10287"/>
                    <a:pt x="533324" y="10058"/>
                  </a:cubicBezTo>
                  <a:cubicBezTo>
                    <a:pt x="533324" y="10058"/>
                    <a:pt x="533324" y="9830"/>
                    <a:pt x="533324" y="9830"/>
                  </a:cubicBezTo>
                  <a:cubicBezTo>
                    <a:pt x="533324" y="9601"/>
                    <a:pt x="533095" y="9373"/>
                    <a:pt x="533095" y="9144"/>
                  </a:cubicBezTo>
                  <a:cubicBezTo>
                    <a:pt x="533095" y="9144"/>
                    <a:pt x="533095" y="9144"/>
                    <a:pt x="533095" y="8915"/>
                  </a:cubicBezTo>
                  <a:cubicBezTo>
                    <a:pt x="532638" y="7772"/>
                    <a:pt x="531952" y="6629"/>
                    <a:pt x="531038" y="5715"/>
                  </a:cubicBezTo>
                  <a:cubicBezTo>
                    <a:pt x="531038" y="5715"/>
                    <a:pt x="531038" y="5715"/>
                    <a:pt x="531038" y="5715"/>
                  </a:cubicBezTo>
                  <a:cubicBezTo>
                    <a:pt x="530809" y="5486"/>
                    <a:pt x="530581" y="5258"/>
                    <a:pt x="530352" y="5029"/>
                  </a:cubicBezTo>
                  <a:cubicBezTo>
                    <a:pt x="530352" y="5029"/>
                    <a:pt x="530352" y="5029"/>
                    <a:pt x="530123" y="4801"/>
                  </a:cubicBezTo>
                  <a:cubicBezTo>
                    <a:pt x="529895" y="4572"/>
                    <a:pt x="529666" y="4343"/>
                    <a:pt x="529438" y="4343"/>
                  </a:cubicBezTo>
                  <a:cubicBezTo>
                    <a:pt x="529438" y="4343"/>
                    <a:pt x="529209" y="4115"/>
                    <a:pt x="529209" y="4115"/>
                  </a:cubicBezTo>
                  <a:cubicBezTo>
                    <a:pt x="528980" y="3886"/>
                    <a:pt x="528752" y="3886"/>
                    <a:pt x="528523" y="3658"/>
                  </a:cubicBezTo>
                  <a:cubicBezTo>
                    <a:pt x="528523" y="3658"/>
                    <a:pt x="528295" y="3658"/>
                    <a:pt x="528295" y="3429"/>
                  </a:cubicBezTo>
                  <a:cubicBezTo>
                    <a:pt x="528066" y="3200"/>
                    <a:pt x="527837" y="3200"/>
                    <a:pt x="527609" y="2972"/>
                  </a:cubicBezTo>
                  <a:cubicBezTo>
                    <a:pt x="527609" y="2972"/>
                    <a:pt x="527380" y="2972"/>
                    <a:pt x="527380" y="2743"/>
                  </a:cubicBezTo>
                  <a:cubicBezTo>
                    <a:pt x="527152" y="2515"/>
                    <a:pt x="526923" y="2515"/>
                    <a:pt x="526466" y="2286"/>
                  </a:cubicBezTo>
                  <a:cubicBezTo>
                    <a:pt x="526466" y="2286"/>
                    <a:pt x="526237" y="2286"/>
                    <a:pt x="526237" y="2057"/>
                  </a:cubicBezTo>
                  <a:cubicBezTo>
                    <a:pt x="526009" y="1829"/>
                    <a:pt x="525551" y="1829"/>
                    <a:pt x="525323" y="1600"/>
                  </a:cubicBezTo>
                  <a:cubicBezTo>
                    <a:pt x="525323" y="1600"/>
                    <a:pt x="525323" y="1600"/>
                    <a:pt x="525094" y="1600"/>
                  </a:cubicBezTo>
                  <a:cubicBezTo>
                    <a:pt x="523494" y="914"/>
                    <a:pt x="521665" y="457"/>
                    <a:pt x="519608" y="0"/>
                  </a:cubicBezTo>
                  <a:cubicBezTo>
                    <a:pt x="517550" y="11430"/>
                    <a:pt x="515036" y="22631"/>
                    <a:pt x="511150" y="33147"/>
                  </a:cubicBezTo>
                  <a:close/>
                </a:path>
              </a:pathLst>
            </a:custGeom>
            <a:solidFill>
              <a:srgbClr val="FFFFFF"/>
            </a:solidFill>
            <a:ln w="2286" cap="flat">
              <a:noFill/>
              <a:prstDash val="solid"/>
              <a:miter/>
            </a:ln>
          </p:spPr>
          <p:txBody>
            <a:bodyPr rtlCol="0" anchor="ctr"/>
            <a:lstStyle/>
            <a:p>
              <a:endParaRPr lang="en-US"/>
            </a:p>
          </p:txBody>
        </p:sp>
        <p:sp>
          <p:nvSpPr>
            <p:cNvPr id="217" name="Freeform 1718">
              <a:extLst>
                <a:ext uri="{FF2B5EF4-FFF2-40B4-BE49-F238E27FC236}">
                  <a16:creationId xmlns:a16="http://schemas.microsoft.com/office/drawing/2014/main" id="{ED038DDD-9CE4-83C4-55B1-F03C0FF0E998}"/>
                </a:ext>
              </a:extLst>
            </p:cNvPr>
            <p:cNvSpPr/>
            <p:nvPr/>
          </p:nvSpPr>
          <p:spPr>
            <a:xfrm>
              <a:off x="4344092" y="2185305"/>
              <a:ext cx="80970" cy="85085"/>
            </a:xfrm>
            <a:custGeom>
              <a:avLst/>
              <a:gdLst>
                <a:gd name="connsiteX0" fmla="*/ 64054 w 80970"/>
                <a:gd name="connsiteY0" fmla="*/ 3768 h 85085"/>
                <a:gd name="connsiteX1" fmla="*/ 22906 w 80970"/>
                <a:gd name="connsiteY1" fmla="*/ 110 h 85085"/>
                <a:gd name="connsiteX2" fmla="*/ 46 w 80970"/>
                <a:gd name="connsiteY2" fmla="*/ 22285 h 85085"/>
                <a:gd name="connsiteX3" fmla="*/ 732 w 80970"/>
                <a:gd name="connsiteY3" fmla="*/ 35315 h 85085"/>
                <a:gd name="connsiteX4" fmla="*/ 732 w 80970"/>
                <a:gd name="connsiteY4" fmla="*/ 54974 h 85085"/>
                <a:gd name="connsiteX5" fmla="*/ 12162 w 80970"/>
                <a:gd name="connsiteY5" fmla="*/ 82864 h 85085"/>
                <a:gd name="connsiteX6" fmla="*/ 60168 w 80970"/>
                <a:gd name="connsiteY6" fmla="*/ 84921 h 85085"/>
                <a:gd name="connsiteX7" fmla="*/ 74341 w 80970"/>
                <a:gd name="connsiteY7" fmla="*/ 75091 h 85085"/>
                <a:gd name="connsiteX8" fmla="*/ 80970 w 80970"/>
                <a:gd name="connsiteY8" fmla="*/ 23199 h 85085"/>
                <a:gd name="connsiteX9" fmla="*/ 64054 w 80970"/>
                <a:gd name="connsiteY9" fmla="*/ 3768 h 8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70" h="85085">
                  <a:moveTo>
                    <a:pt x="64054" y="3768"/>
                  </a:moveTo>
                  <a:cubicBezTo>
                    <a:pt x="50338" y="568"/>
                    <a:pt x="36622" y="-347"/>
                    <a:pt x="22906" y="110"/>
                  </a:cubicBezTo>
                  <a:cubicBezTo>
                    <a:pt x="6447" y="568"/>
                    <a:pt x="960" y="5825"/>
                    <a:pt x="46" y="22285"/>
                  </a:cubicBezTo>
                  <a:cubicBezTo>
                    <a:pt x="-183" y="26628"/>
                    <a:pt x="503" y="35315"/>
                    <a:pt x="732" y="35315"/>
                  </a:cubicBezTo>
                  <a:cubicBezTo>
                    <a:pt x="732" y="41944"/>
                    <a:pt x="275" y="48345"/>
                    <a:pt x="732" y="54974"/>
                  </a:cubicBezTo>
                  <a:cubicBezTo>
                    <a:pt x="1418" y="66176"/>
                    <a:pt x="4161" y="82864"/>
                    <a:pt x="12162" y="82864"/>
                  </a:cubicBezTo>
                  <a:cubicBezTo>
                    <a:pt x="30221" y="82635"/>
                    <a:pt x="45309" y="85835"/>
                    <a:pt x="60168" y="84921"/>
                  </a:cubicBezTo>
                  <a:cubicBezTo>
                    <a:pt x="67483" y="84464"/>
                    <a:pt x="72512" y="82635"/>
                    <a:pt x="74341" y="75091"/>
                  </a:cubicBezTo>
                  <a:cubicBezTo>
                    <a:pt x="78227" y="57946"/>
                    <a:pt x="80970" y="40801"/>
                    <a:pt x="80970" y="23199"/>
                  </a:cubicBezTo>
                  <a:cubicBezTo>
                    <a:pt x="80742" y="12455"/>
                    <a:pt x="75255" y="6283"/>
                    <a:pt x="64054" y="3768"/>
                  </a:cubicBezTo>
                  <a:close/>
                </a:path>
              </a:pathLst>
            </a:custGeom>
            <a:solidFill>
              <a:srgbClr val="FFFFFF"/>
            </a:solidFill>
            <a:ln w="2286" cap="flat">
              <a:noFill/>
              <a:prstDash val="solid"/>
              <a:miter/>
            </a:ln>
          </p:spPr>
          <p:txBody>
            <a:bodyPr rtlCol="0" anchor="ctr"/>
            <a:lstStyle/>
            <a:p>
              <a:endParaRPr lang="en-US"/>
            </a:p>
          </p:txBody>
        </p:sp>
        <p:sp>
          <p:nvSpPr>
            <p:cNvPr id="218" name="Freeform 1719">
              <a:extLst>
                <a:ext uri="{FF2B5EF4-FFF2-40B4-BE49-F238E27FC236}">
                  <a16:creationId xmlns:a16="http://schemas.microsoft.com/office/drawing/2014/main" id="{5923D989-B4FB-0F24-3A5D-65F8A12939C0}"/>
                </a:ext>
              </a:extLst>
            </p:cNvPr>
            <p:cNvSpPr/>
            <p:nvPr/>
          </p:nvSpPr>
          <p:spPr>
            <a:xfrm>
              <a:off x="4334536" y="2007889"/>
              <a:ext cx="83765" cy="87782"/>
            </a:xfrm>
            <a:custGeom>
              <a:avLst/>
              <a:gdLst>
                <a:gd name="connsiteX0" fmla="*/ 75895 w 83765"/>
                <a:gd name="connsiteY0" fmla="*/ 1962 h 87782"/>
                <a:gd name="connsiteX1" fmla="*/ 20117 w 83765"/>
                <a:gd name="connsiteY1" fmla="*/ 819 h 87782"/>
                <a:gd name="connsiteX2" fmla="*/ 3429 w 83765"/>
                <a:gd name="connsiteY2" fmla="*/ 16592 h 87782"/>
                <a:gd name="connsiteX3" fmla="*/ 686 w 83765"/>
                <a:gd name="connsiteY3" fmla="*/ 51340 h 87782"/>
                <a:gd name="connsiteX4" fmla="*/ 686 w 83765"/>
                <a:gd name="connsiteY4" fmla="*/ 62312 h 87782"/>
                <a:gd name="connsiteX5" fmla="*/ 0 w 83765"/>
                <a:gd name="connsiteY5" fmla="*/ 81286 h 87782"/>
                <a:gd name="connsiteX6" fmla="*/ 72009 w 83765"/>
                <a:gd name="connsiteY6" fmla="*/ 84258 h 87782"/>
                <a:gd name="connsiteX7" fmla="*/ 81610 w 83765"/>
                <a:gd name="connsiteY7" fmla="*/ 67342 h 87782"/>
                <a:gd name="connsiteX8" fmla="*/ 82982 w 83765"/>
                <a:gd name="connsiteY8" fmla="*/ 12935 h 87782"/>
                <a:gd name="connsiteX9" fmla="*/ 75895 w 83765"/>
                <a:gd name="connsiteY9" fmla="*/ 1962 h 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65" h="87782">
                  <a:moveTo>
                    <a:pt x="75895" y="1962"/>
                  </a:moveTo>
                  <a:cubicBezTo>
                    <a:pt x="58522" y="1733"/>
                    <a:pt x="37719" y="-1467"/>
                    <a:pt x="20117" y="819"/>
                  </a:cubicBezTo>
                  <a:cubicBezTo>
                    <a:pt x="8687" y="2419"/>
                    <a:pt x="5944" y="4705"/>
                    <a:pt x="3429" y="16592"/>
                  </a:cubicBezTo>
                  <a:cubicBezTo>
                    <a:pt x="1143" y="28251"/>
                    <a:pt x="1143" y="39681"/>
                    <a:pt x="686" y="51340"/>
                  </a:cubicBezTo>
                  <a:cubicBezTo>
                    <a:pt x="686" y="54997"/>
                    <a:pt x="686" y="58655"/>
                    <a:pt x="686" y="62312"/>
                  </a:cubicBezTo>
                  <a:cubicBezTo>
                    <a:pt x="457" y="65970"/>
                    <a:pt x="0" y="77629"/>
                    <a:pt x="0" y="81286"/>
                  </a:cubicBezTo>
                  <a:cubicBezTo>
                    <a:pt x="229" y="92945"/>
                    <a:pt x="55321" y="85630"/>
                    <a:pt x="72009" y="84258"/>
                  </a:cubicBezTo>
                  <a:cubicBezTo>
                    <a:pt x="82753" y="83344"/>
                    <a:pt x="80010" y="76943"/>
                    <a:pt x="81610" y="67342"/>
                  </a:cubicBezTo>
                  <a:cubicBezTo>
                    <a:pt x="84582" y="49282"/>
                    <a:pt x="83896" y="30994"/>
                    <a:pt x="82982" y="12935"/>
                  </a:cubicBezTo>
                  <a:cubicBezTo>
                    <a:pt x="82753" y="8134"/>
                    <a:pt x="81153" y="2191"/>
                    <a:pt x="75895" y="1962"/>
                  </a:cubicBezTo>
                  <a:close/>
                </a:path>
              </a:pathLst>
            </a:custGeom>
            <a:solidFill>
              <a:srgbClr val="FFFFFF"/>
            </a:solidFill>
            <a:ln w="2286" cap="flat">
              <a:noFill/>
              <a:prstDash val="solid"/>
              <a:miter/>
            </a:ln>
          </p:spPr>
          <p:txBody>
            <a:bodyPr rtlCol="0" anchor="ctr"/>
            <a:lstStyle/>
            <a:p>
              <a:endParaRPr lang="en-US"/>
            </a:p>
          </p:txBody>
        </p:sp>
        <p:sp>
          <p:nvSpPr>
            <p:cNvPr id="219" name="Freeform 1720">
              <a:extLst>
                <a:ext uri="{FF2B5EF4-FFF2-40B4-BE49-F238E27FC236}">
                  <a16:creationId xmlns:a16="http://schemas.microsoft.com/office/drawing/2014/main" id="{53BF15F5-BDAC-942F-5517-925F03BA2595}"/>
                </a:ext>
              </a:extLst>
            </p:cNvPr>
            <p:cNvSpPr/>
            <p:nvPr/>
          </p:nvSpPr>
          <p:spPr>
            <a:xfrm>
              <a:off x="4199049" y="2006509"/>
              <a:ext cx="86903" cy="95197"/>
            </a:xfrm>
            <a:custGeom>
              <a:avLst/>
              <a:gdLst>
                <a:gd name="connsiteX0" fmla="*/ 1756 w 86903"/>
                <a:gd name="connsiteY0" fmla="*/ 76722 h 95197"/>
                <a:gd name="connsiteX1" fmla="*/ 19816 w 86903"/>
                <a:gd name="connsiteY1" fmla="*/ 94553 h 95197"/>
                <a:gd name="connsiteX2" fmla="*/ 71936 w 86903"/>
                <a:gd name="connsiteY2" fmla="*/ 92724 h 95197"/>
                <a:gd name="connsiteX3" fmla="*/ 82909 w 86903"/>
                <a:gd name="connsiteY3" fmla="*/ 84038 h 95197"/>
                <a:gd name="connsiteX4" fmla="*/ 86338 w 86903"/>
                <a:gd name="connsiteY4" fmla="*/ 21401 h 95197"/>
                <a:gd name="connsiteX5" fmla="*/ 70108 w 86903"/>
                <a:gd name="connsiteY5" fmla="*/ 2427 h 95197"/>
                <a:gd name="connsiteX6" fmla="*/ 36732 w 86903"/>
                <a:gd name="connsiteY6" fmla="*/ 1284 h 95197"/>
                <a:gd name="connsiteX7" fmla="*/ 156 w 86903"/>
                <a:gd name="connsiteY7" fmla="*/ 33288 h 95197"/>
                <a:gd name="connsiteX8" fmla="*/ 1756 w 86903"/>
                <a:gd name="connsiteY8" fmla="*/ 76722 h 9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03" h="95197">
                  <a:moveTo>
                    <a:pt x="1756" y="76722"/>
                  </a:moveTo>
                  <a:cubicBezTo>
                    <a:pt x="2899" y="86781"/>
                    <a:pt x="7928" y="93639"/>
                    <a:pt x="19816" y="94553"/>
                  </a:cubicBezTo>
                  <a:cubicBezTo>
                    <a:pt x="37418" y="95925"/>
                    <a:pt x="54563" y="95010"/>
                    <a:pt x="71936" y="92724"/>
                  </a:cubicBezTo>
                  <a:cubicBezTo>
                    <a:pt x="77194" y="92039"/>
                    <a:pt x="82452" y="90438"/>
                    <a:pt x="82909" y="84038"/>
                  </a:cubicBezTo>
                  <a:cubicBezTo>
                    <a:pt x="84281" y="63235"/>
                    <a:pt x="88396" y="42204"/>
                    <a:pt x="86338" y="21401"/>
                  </a:cubicBezTo>
                  <a:cubicBezTo>
                    <a:pt x="84967" y="7228"/>
                    <a:pt x="84967" y="2885"/>
                    <a:pt x="70108" y="2427"/>
                  </a:cubicBezTo>
                  <a:cubicBezTo>
                    <a:pt x="60735" y="2199"/>
                    <a:pt x="46105" y="2427"/>
                    <a:pt x="36732" y="1284"/>
                  </a:cubicBezTo>
                  <a:cubicBezTo>
                    <a:pt x="6100" y="-3059"/>
                    <a:pt x="-1216" y="2656"/>
                    <a:pt x="156" y="33288"/>
                  </a:cubicBezTo>
                  <a:cubicBezTo>
                    <a:pt x="156" y="36946"/>
                    <a:pt x="613" y="65978"/>
                    <a:pt x="1756" y="76722"/>
                  </a:cubicBezTo>
                  <a:close/>
                </a:path>
              </a:pathLst>
            </a:custGeom>
            <a:solidFill>
              <a:srgbClr val="FFFFFF"/>
            </a:solidFill>
            <a:ln w="2286" cap="flat">
              <a:noFill/>
              <a:prstDash val="solid"/>
              <a:miter/>
            </a:ln>
          </p:spPr>
          <p:txBody>
            <a:bodyPr rtlCol="0" anchor="ctr"/>
            <a:lstStyle/>
            <a:p>
              <a:endParaRPr lang="en-US"/>
            </a:p>
          </p:txBody>
        </p:sp>
        <p:sp>
          <p:nvSpPr>
            <p:cNvPr id="220" name="Freeform 1721">
              <a:extLst>
                <a:ext uri="{FF2B5EF4-FFF2-40B4-BE49-F238E27FC236}">
                  <a16:creationId xmlns:a16="http://schemas.microsoft.com/office/drawing/2014/main" id="{44D8F88E-E994-16CA-C43E-1893EAFA2CEE}"/>
                </a:ext>
              </a:extLst>
            </p:cNvPr>
            <p:cNvSpPr/>
            <p:nvPr/>
          </p:nvSpPr>
          <p:spPr>
            <a:xfrm>
              <a:off x="4199037" y="2376426"/>
              <a:ext cx="78945" cy="89295"/>
            </a:xfrm>
            <a:custGeom>
              <a:avLst/>
              <a:gdLst>
                <a:gd name="connsiteX0" fmla="*/ 61662 w 78945"/>
                <a:gd name="connsiteY0" fmla="*/ 1470 h 89295"/>
                <a:gd name="connsiteX1" fmla="*/ 9541 w 78945"/>
                <a:gd name="connsiteY1" fmla="*/ 4214 h 89295"/>
                <a:gd name="connsiteX2" fmla="*/ 626 w 78945"/>
                <a:gd name="connsiteY2" fmla="*/ 40332 h 89295"/>
                <a:gd name="connsiteX3" fmla="*/ 626 w 78945"/>
                <a:gd name="connsiteY3" fmla="*/ 70736 h 89295"/>
                <a:gd name="connsiteX4" fmla="*/ 21428 w 78945"/>
                <a:gd name="connsiteY4" fmla="*/ 89024 h 89295"/>
                <a:gd name="connsiteX5" fmla="*/ 55718 w 78945"/>
                <a:gd name="connsiteY5" fmla="*/ 87424 h 89295"/>
                <a:gd name="connsiteX6" fmla="*/ 77207 w 78945"/>
                <a:gd name="connsiteY6" fmla="*/ 67536 h 89295"/>
                <a:gd name="connsiteX7" fmla="*/ 78578 w 78945"/>
                <a:gd name="connsiteY7" fmla="*/ 12900 h 89295"/>
                <a:gd name="connsiteX8" fmla="*/ 61662 w 78945"/>
                <a:gd name="connsiteY8" fmla="*/ 1470 h 8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45" h="89295">
                  <a:moveTo>
                    <a:pt x="61662" y="1470"/>
                  </a:moveTo>
                  <a:cubicBezTo>
                    <a:pt x="44288" y="-816"/>
                    <a:pt x="29886" y="-816"/>
                    <a:pt x="9541" y="4214"/>
                  </a:cubicBezTo>
                  <a:cubicBezTo>
                    <a:pt x="-1432" y="10157"/>
                    <a:pt x="1997" y="28217"/>
                    <a:pt x="626" y="40332"/>
                  </a:cubicBezTo>
                  <a:cubicBezTo>
                    <a:pt x="-517" y="50391"/>
                    <a:pt x="168" y="60678"/>
                    <a:pt x="626" y="70736"/>
                  </a:cubicBezTo>
                  <a:cubicBezTo>
                    <a:pt x="1540" y="88338"/>
                    <a:pt x="3826" y="90167"/>
                    <a:pt x="21428" y="89024"/>
                  </a:cubicBezTo>
                  <a:cubicBezTo>
                    <a:pt x="32858" y="88338"/>
                    <a:pt x="44288" y="89710"/>
                    <a:pt x="55718" y="87424"/>
                  </a:cubicBezTo>
                  <a:cubicBezTo>
                    <a:pt x="71034" y="84224"/>
                    <a:pt x="75378" y="82395"/>
                    <a:pt x="77207" y="67536"/>
                  </a:cubicBezTo>
                  <a:cubicBezTo>
                    <a:pt x="77892" y="62507"/>
                    <a:pt x="79721" y="25016"/>
                    <a:pt x="78578" y="12900"/>
                  </a:cubicBezTo>
                  <a:cubicBezTo>
                    <a:pt x="77435" y="2842"/>
                    <a:pt x="71720" y="2842"/>
                    <a:pt x="61662" y="1470"/>
                  </a:cubicBezTo>
                  <a:close/>
                </a:path>
              </a:pathLst>
            </a:custGeom>
            <a:solidFill>
              <a:srgbClr val="FFFFFF"/>
            </a:solidFill>
            <a:ln w="2286" cap="flat">
              <a:noFill/>
              <a:prstDash val="solid"/>
              <a:miter/>
            </a:ln>
          </p:spPr>
          <p:txBody>
            <a:bodyPr rtlCol="0" anchor="ctr"/>
            <a:lstStyle/>
            <a:p>
              <a:endParaRPr lang="en-US"/>
            </a:p>
          </p:txBody>
        </p:sp>
        <p:sp>
          <p:nvSpPr>
            <p:cNvPr id="221" name="Freeform 1722">
              <a:extLst>
                <a:ext uri="{FF2B5EF4-FFF2-40B4-BE49-F238E27FC236}">
                  <a16:creationId xmlns:a16="http://schemas.microsoft.com/office/drawing/2014/main" id="{D60CFB3D-AAA7-B540-836F-09B800D384A6}"/>
                </a:ext>
              </a:extLst>
            </p:cNvPr>
            <p:cNvSpPr/>
            <p:nvPr/>
          </p:nvSpPr>
          <p:spPr>
            <a:xfrm>
              <a:off x="4207201" y="2185940"/>
              <a:ext cx="90948" cy="86158"/>
            </a:xfrm>
            <a:custGeom>
              <a:avLst/>
              <a:gdLst>
                <a:gd name="connsiteX0" fmla="*/ 64242 w 90948"/>
                <a:gd name="connsiteY0" fmla="*/ 1762 h 86158"/>
                <a:gd name="connsiteX1" fmla="*/ 22179 w 90948"/>
                <a:gd name="connsiteY1" fmla="*/ 1076 h 86158"/>
                <a:gd name="connsiteX2" fmla="*/ 462 w 90948"/>
                <a:gd name="connsiteY2" fmla="*/ 26222 h 86158"/>
                <a:gd name="connsiteX3" fmla="*/ 462 w 90948"/>
                <a:gd name="connsiteY3" fmla="*/ 45653 h 86158"/>
                <a:gd name="connsiteX4" fmla="*/ 41382 w 90948"/>
                <a:gd name="connsiteY4" fmla="*/ 85429 h 86158"/>
                <a:gd name="connsiteX5" fmla="*/ 48011 w 90948"/>
                <a:gd name="connsiteY5" fmla="*/ 85429 h 86158"/>
                <a:gd name="connsiteX6" fmla="*/ 90302 w 90948"/>
                <a:gd name="connsiteY6" fmla="*/ 47024 h 86158"/>
                <a:gd name="connsiteX7" fmla="*/ 90759 w 90948"/>
                <a:gd name="connsiteY7" fmla="*/ 33994 h 86158"/>
                <a:gd name="connsiteX8" fmla="*/ 64242 w 90948"/>
                <a:gd name="connsiteY8" fmla="*/ 1762 h 8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8" h="86158">
                  <a:moveTo>
                    <a:pt x="64242" y="1762"/>
                  </a:moveTo>
                  <a:cubicBezTo>
                    <a:pt x="52126" y="-67"/>
                    <a:pt x="34295" y="-753"/>
                    <a:pt x="22179" y="1076"/>
                  </a:cubicBezTo>
                  <a:cubicBezTo>
                    <a:pt x="1377" y="4048"/>
                    <a:pt x="1148" y="4505"/>
                    <a:pt x="462" y="26222"/>
                  </a:cubicBezTo>
                  <a:cubicBezTo>
                    <a:pt x="234" y="32623"/>
                    <a:pt x="-452" y="39252"/>
                    <a:pt x="462" y="45653"/>
                  </a:cubicBezTo>
                  <a:cubicBezTo>
                    <a:pt x="5720" y="84515"/>
                    <a:pt x="4577" y="85201"/>
                    <a:pt x="41382" y="85429"/>
                  </a:cubicBezTo>
                  <a:cubicBezTo>
                    <a:pt x="43668" y="85429"/>
                    <a:pt x="45725" y="85429"/>
                    <a:pt x="48011" y="85429"/>
                  </a:cubicBezTo>
                  <a:cubicBezTo>
                    <a:pt x="83444" y="85658"/>
                    <a:pt x="85273" y="94116"/>
                    <a:pt x="90302" y="47024"/>
                  </a:cubicBezTo>
                  <a:cubicBezTo>
                    <a:pt x="90759" y="42681"/>
                    <a:pt x="91216" y="38338"/>
                    <a:pt x="90759" y="33994"/>
                  </a:cubicBezTo>
                  <a:cubicBezTo>
                    <a:pt x="86873" y="6105"/>
                    <a:pt x="89159" y="5876"/>
                    <a:pt x="64242" y="1762"/>
                  </a:cubicBezTo>
                  <a:close/>
                </a:path>
              </a:pathLst>
            </a:custGeom>
            <a:solidFill>
              <a:srgbClr val="FFFFFF"/>
            </a:solidFill>
            <a:ln w="2286" cap="flat">
              <a:noFill/>
              <a:prstDash val="solid"/>
              <a:miter/>
            </a:ln>
          </p:spPr>
          <p:txBody>
            <a:bodyPr rtlCol="0" anchor="ctr"/>
            <a:lstStyle/>
            <a:p>
              <a:endParaRPr lang="en-US"/>
            </a:p>
          </p:txBody>
        </p:sp>
        <p:sp>
          <p:nvSpPr>
            <p:cNvPr id="222" name="Freeform 1723">
              <a:extLst>
                <a:ext uri="{FF2B5EF4-FFF2-40B4-BE49-F238E27FC236}">
                  <a16:creationId xmlns:a16="http://schemas.microsoft.com/office/drawing/2014/main" id="{98E17B58-4EC4-3A27-4EE2-8AA8D651F877}"/>
                </a:ext>
              </a:extLst>
            </p:cNvPr>
            <p:cNvSpPr/>
            <p:nvPr/>
          </p:nvSpPr>
          <p:spPr>
            <a:xfrm>
              <a:off x="4330699" y="2376982"/>
              <a:ext cx="79402" cy="88338"/>
            </a:xfrm>
            <a:custGeom>
              <a:avLst/>
              <a:gdLst>
                <a:gd name="connsiteX0" fmla="*/ 59159 w 79402"/>
                <a:gd name="connsiteY0" fmla="*/ 0 h 88338"/>
                <a:gd name="connsiteX1" fmla="*/ 36299 w 79402"/>
                <a:gd name="connsiteY1" fmla="*/ 457 h 88338"/>
                <a:gd name="connsiteX2" fmla="*/ 18925 w 79402"/>
                <a:gd name="connsiteY2" fmla="*/ 229 h 88338"/>
                <a:gd name="connsiteX3" fmla="*/ 3609 w 79402"/>
                <a:gd name="connsiteY3" fmla="*/ 9830 h 88338"/>
                <a:gd name="connsiteX4" fmla="*/ 2923 w 79402"/>
                <a:gd name="connsiteY4" fmla="*/ 78867 h 88338"/>
                <a:gd name="connsiteX5" fmla="*/ 15725 w 79402"/>
                <a:gd name="connsiteY5" fmla="*/ 87782 h 88338"/>
                <a:gd name="connsiteX6" fmla="*/ 69446 w 79402"/>
                <a:gd name="connsiteY6" fmla="*/ 86639 h 88338"/>
                <a:gd name="connsiteX7" fmla="*/ 77675 w 79402"/>
                <a:gd name="connsiteY7" fmla="*/ 27432 h 88338"/>
                <a:gd name="connsiteX8" fmla="*/ 59159 w 79402"/>
                <a:gd name="connsiteY8" fmla="*/ 0 h 8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02" h="88338">
                  <a:moveTo>
                    <a:pt x="59159" y="0"/>
                  </a:moveTo>
                  <a:cubicBezTo>
                    <a:pt x="55501" y="0"/>
                    <a:pt x="39956" y="229"/>
                    <a:pt x="36299" y="457"/>
                  </a:cubicBezTo>
                  <a:cubicBezTo>
                    <a:pt x="36299" y="457"/>
                    <a:pt x="24640" y="229"/>
                    <a:pt x="18925" y="229"/>
                  </a:cubicBezTo>
                  <a:cubicBezTo>
                    <a:pt x="12067" y="229"/>
                    <a:pt x="4523" y="3429"/>
                    <a:pt x="3609" y="9830"/>
                  </a:cubicBezTo>
                  <a:cubicBezTo>
                    <a:pt x="180" y="32690"/>
                    <a:pt x="-2106" y="55550"/>
                    <a:pt x="2923" y="78867"/>
                  </a:cubicBezTo>
                  <a:cubicBezTo>
                    <a:pt x="4523" y="86182"/>
                    <a:pt x="7266" y="87782"/>
                    <a:pt x="15725" y="87782"/>
                  </a:cubicBezTo>
                  <a:cubicBezTo>
                    <a:pt x="32412" y="87782"/>
                    <a:pt x="52986" y="89611"/>
                    <a:pt x="69446" y="86639"/>
                  </a:cubicBezTo>
                  <a:cubicBezTo>
                    <a:pt x="83390" y="84125"/>
                    <a:pt x="79047" y="37262"/>
                    <a:pt x="77675" y="27432"/>
                  </a:cubicBezTo>
                  <a:cubicBezTo>
                    <a:pt x="74246" y="4801"/>
                    <a:pt x="81790" y="457"/>
                    <a:pt x="59159" y="0"/>
                  </a:cubicBezTo>
                  <a:close/>
                </a:path>
              </a:pathLst>
            </a:custGeom>
            <a:solidFill>
              <a:srgbClr val="FFFFFF"/>
            </a:solidFill>
            <a:ln w="2286" cap="flat">
              <a:noFill/>
              <a:prstDash val="solid"/>
              <a:miter/>
            </a:ln>
          </p:spPr>
          <p:txBody>
            <a:bodyPr rtlCol="0" anchor="ctr"/>
            <a:lstStyle/>
            <a:p>
              <a:endParaRPr lang="en-US"/>
            </a:p>
          </p:txBody>
        </p:sp>
        <p:sp>
          <p:nvSpPr>
            <p:cNvPr id="223" name="Freeform 1724">
              <a:extLst>
                <a:ext uri="{FF2B5EF4-FFF2-40B4-BE49-F238E27FC236}">
                  <a16:creationId xmlns:a16="http://schemas.microsoft.com/office/drawing/2014/main" id="{427B89FD-3F32-5EB8-4EED-CD2AD710B5F6}"/>
                </a:ext>
              </a:extLst>
            </p:cNvPr>
            <p:cNvSpPr/>
            <p:nvPr/>
          </p:nvSpPr>
          <p:spPr>
            <a:xfrm>
              <a:off x="4062502" y="2188148"/>
              <a:ext cx="86068" cy="83378"/>
            </a:xfrm>
            <a:custGeom>
              <a:avLst/>
              <a:gdLst>
                <a:gd name="connsiteX0" fmla="*/ 81153 w 86068"/>
                <a:gd name="connsiteY0" fmla="*/ 7554 h 83378"/>
                <a:gd name="connsiteX1" fmla="*/ 20117 w 86068"/>
                <a:gd name="connsiteY1" fmla="*/ 925 h 83378"/>
                <a:gd name="connsiteX2" fmla="*/ 1600 w 86068"/>
                <a:gd name="connsiteY2" fmla="*/ 20813 h 83378"/>
                <a:gd name="connsiteX3" fmla="*/ 0 w 86068"/>
                <a:gd name="connsiteY3" fmla="*/ 62190 h 83378"/>
                <a:gd name="connsiteX4" fmla="*/ 19431 w 86068"/>
                <a:gd name="connsiteY4" fmla="*/ 83221 h 83378"/>
                <a:gd name="connsiteX5" fmla="*/ 39091 w 86068"/>
                <a:gd name="connsiteY5" fmla="*/ 82992 h 83378"/>
                <a:gd name="connsiteX6" fmla="*/ 67437 w 86068"/>
                <a:gd name="connsiteY6" fmla="*/ 82992 h 83378"/>
                <a:gd name="connsiteX7" fmla="*/ 80924 w 86068"/>
                <a:gd name="connsiteY7" fmla="*/ 74077 h 83378"/>
                <a:gd name="connsiteX8" fmla="*/ 85496 w 86068"/>
                <a:gd name="connsiteY8" fmla="*/ 24471 h 83378"/>
                <a:gd name="connsiteX9" fmla="*/ 81153 w 86068"/>
                <a:gd name="connsiteY9" fmla="*/ 7554 h 8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068" h="83378">
                  <a:moveTo>
                    <a:pt x="81153" y="7554"/>
                  </a:moveTo>
                  <a:cubicBezTo>
                    <a:pt x="58979" y="-1590"/>
                    <a:pt x="38633" y="-447"/>
                    <a:pt x="20117" y="925"/>
                  </a:cubicBezTo>
                  <a:cubicBezTo>
                    <a:pt x="7087" y="1839"/>
                    <a:pt x="2515" y="7554"/>
                    <a:pt x="1600" y="20813"/>
                  </a:cubicBezTo>
                  <a:cubicBezTo>
                    <a:pt x="457" y="34529"/>
                    <a:pt x="0" y="48474"/>
                    <a:pt x="0" y="62190"/>
                  </a:cubicBezTo>
                  <a:cubicBezTo>
                    <a:pt x="0" y="80478"/>
                    <a:pt x="1600" y="82307"/>
                    <a:pt x="19431" y="83221"/>
                  </a:cubicBezTo>
                  <a:cubicBezTo>
                    <a:pt x="26060" y="83678"/>
                    <a:pt x="39091" y="82992"/>
                    <a:pt x="39091" y="82992"/>
                  </a:cubicBezTo>
                  <a:cubicBezTo>
                    <a:pt x="48463" y="82992"/>
                    <a:pt x="58064" y="82992"/>
                    <a:pt x="67437" y="82992"/>
                  </a:cubicBezTo>
                  <a:cubicBezTo>
                    <a:pt x="73838" y="82992"/>
                    <a:pt x="79324" y="80478"/>
                    <a:pt x="80924" y="74077"/>
                  </a:cubicBezTo>
                  <a:cubicBezTo>
                    <a:pt x="85268" y="57846"/>
                    <a:pt x="87097" y="41159"/>
                    <a:pt x="85496" y="24471"/>
                  </a:cubicBezTo>
                  <a:cubicBezTo>
                    <a:pt x="84811" y="17841"/>
                    <a:pt x="87554" y="10069"/>
                    <a:pt x="81153" y="7554"/>
                  </a:cubicBezTo>
                  <a:close/>
                </a:path>
              </a:pathLst>
            </a:custGeom>
            <a:solidFill>
              <a:srgbClr val="FFFFFF"/>
            </a:solidFill>
            <a:ln w="2286" cap="flat">
              <a:noFill/>
              <a:prstDash val="solid"/>
              <a:miter/>
            </a:ln>
          </p:spPr>
          <p:txBody>
            <a:bodyPr rtlCol="0" anchor="ctr"/>
            <a:lstStyle/>
            <a:p>
              <a:endParaRPr lang="en-US"/>
            </a:p>
          </p:txBody>
        </p:sp>
        <p:sp>
          <p:nvSpPr>
            <p:cNvPr id="224" name="Freeform 1725">
              <a:extLst>
                <a:ext uri="{FF2B5EF4-FFF2-40B4-BE49-F238E27FC236}">
                  <a16:creationId xmlns:a16="http://schemas.microsoft.com/office/drawing/2014/main" id="{011F3075-EBC8-870E-06D0-3F6F50D6CC09}"/>
                </a:ext>
              </a:extLst>
            </p:cNvPr>
            <p:cNvSpPr/>
            <p:nvPr/>
          </p:nvSpPr>
          <p:spPr>
            <a:xfrm>
              <a:off x="4046930" y="2004672"/>
              <a:ext cx="102927" cy="95840"/>
            </a:xfrm>
            <a:custGeom>
              <a:avLst/>
              <a:gdLst>
                <a:gd name="connsiteX0" fmla="*/ 102897 w 102927"/>
                <a:gd name="connsiteY0" fmla="*/ 51584 h 95840"/>
                <a:gd name="connsiteX1" fmla="*/ 102440 w 102927"/>
                <a:gd name="connsiteY1" fmla="*/ 51584 h 95840"/>
                <a:gd name="connsiteX2" fmla="*/ 102440 w 102927"/>
                <a:gd name="connsiteY2" fmla="*/ 25524 h 95840"/>
                <a:gd name="connsiteX3" fmla="*/ 77980 w 102927"/>
                <a:gd name="connsiteY3" fmla="*/ 378 h 95840"/>
                <a:gd name="connsiteX4" fmla="*/ 14886 w 102927"/>
                <a:gd name="connsiteY4" fmla="*/ 149 h 95840"/>
                <a:gd name="connsiteX5" fmla="*/ 27 w 102927"/>
                <a:gd name="connsiteY5" fmla="*/ 14780 h 95840"/>
                <a:gd name="connsiteX6" fmla="*/ 5285 w 102927"/>
                <a:gd name="connsiteY6" fmla="*/ 79931 h 95840"/>
                <a:gd name="connsiteX7" fmla="*/ 20373 w 102927"/>
                <a:gd name="connsiteY7" fmla="*/ 95704 h 95840"/>
                <a:gd name="connsiteX8" fmla="*/ 88038 w 102927"/>
                <a:gd name="connsiteY8" fmla="*/ 95247 h 95840"/>
                <a:gd name="connsiteX9" fmla="*/ 102897 w 102927"/>
                <a:gd name="connsiteY9" fmla="*/ 77873 h 95840"/>
                <a:gd name="connsiteX10" fmla="*/ 102897 w 102927"/>
                <a:gd name="connsiteY10" fmla="*/ 51584 h 9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927" h="95840">
                  <a:moveTo>
                    <a:pt x="102897" y="51584"/>
                  </a:moveTo>
                  <a:cubicBezTo>
                    <a:pt x="102669" y="51584"/>
                    <a:pt x="102669" y="51584"/>
                    <a:pt x="102440" y="51584"/>
                  </a:cubicBezTo>
                  <a:cubicBezTo>
                    <a:pt x="102440" y="42898"/>
                    <a:pt x="102669" y="34211"/>
                    <a:pt x="102440" y="25524"/>
                  </a:cubicBezTo>
                  <a:cubicBezTo>
                    <a:pt x="101754" y="6093"/>
                    <a:pt x="97640" y="1292"/>
                    <a:pt x="77980" y="378"/>
                  </a:cubicBezTo>
                  <a:cubicBezTo>
                    <a:pt x="56949" y="-308"/>
                    <a:pt x="35918" y="149"/>
                    <a:pt x="14886" y="149"/>
                  </a:cubicBezTo>
                  <a:cubicBezTo>
                    <a:pt x="4828" y="149"/>
                    <a:pt x="-430" y="5179"/>
                    <a:pt x="27" y="14780"/>
                  </a:cubicBezTo>
                  <a:cubicBezTo>
                    <a:pt x="1170" y="36497"/>
                    <a:pt x="2771" y="58214"/>
                    <a:pt x="5285" y="79931"/>
                  </a:cubicBezTo>
                  <a:cubicBezTo>
                    <a:pt x="6200" y="87932"/>
                    <a:pt x="10543" y="95704"/>
                    <a:pt x="20373" y="95704"/>
                  </a:cubicBezTo>
                  <a:cubicBezTo>
                    <a:pt x="43004" y="95933"/>
                    <a:pt x="65407" y="95933"/>
                    <a:pt x="88038" y="95247"/>
                  </a:cubicBezTo>
                  <a:cubicBezTo>
                    <a:pt x="98554" y="95018"/>
                    <a:pt x="103355" y="88389"/>
                    <a:pt x="102897" y="77873"/>
                  </a:cubicBezTo>
                  <a:cubicBezTo>
                    <a:pt x="102669" y="69187"/>
                    <a:pt x="102897" y="60500"/>
                    <a:pt x="102897" y="51584"/>
                  </a:cubicBezTo>
                  <a:close/>
                </a:path>
              </a:pathLst>
            </a:custGeom>
            <a:solidFill>
              <a:srgbClr val="FFFFFF"/>
            </a:solidFill>
            <a:ln w="2286" cap="flat">
              <a:noFill/>
              <a:prstDash val="solid"/>
              <a:miter/>
            </a:ln>
          </p:spPr>
          <p:txBody>
            <a:bodyPr rtlCol="0" anchor="ctr"/>
            <a:lstStyle/>
            <a:p>
              <a:endParaRPr lang="en-US"/>
            </a:p>
          </p:txBody>
        </p:sp>
        <p:sp>
          <p:nvSpPr>
            <p:cNvPr id="225" name="Freeform 1726">
              <a:extLst>
                <a:ext uri="{FF2B5EF4-FFF2-40B4-BE49-F238E27FC236}">
                  <a16:creationId xmlns:a16="http://schemas.microsoft.com/office/drawing/2014/main" id="{D182421D-07A1-2D3F-FA0F-3C9E3C60BCBD}"/>
                </a:ext>
              </a:extLst>
            </p:cNvPr>
            <p:cNvSpPr/>
            <p:nvPr/>
          </p:nvSpPr>
          <p:spPr>
            <a:xfrm>
              <a:off x="4061098" y="2376404"/>
              <a:ext cx="84249" cy="89803"/>
            </a:xfrm>
            <a:custGeom>
              <a:avLst/>
              <a:gdLst>
                <a:gd name="connsiteX0" fmla="*/ 68841 w 84249"/>
                <a:gd name="connsiteY0" fmla="*/ 1493 h 89803"/>
                <a:gd name="connsiteX1" fmla="*/ 47810 w 84249"/>
                <a:gd name="connsiteY1" fmla="*/ 1493 h 89803"/>
                <a:gd name="connsiteX2" fmla="*/ 20835 w 84249"/>
                <a:gd name="connsiteY2" fmla="*/ 579 h 89803"/>
                <a:gd name="connsiteX3" fmla="*/ 4376 w 84249"/>
                <a:gd name="connsiteY3" fmla="*/ 9266 h 89803"/>
                <a:gd name="connsiteX4" fmla="*/ 490 w 84249"/>
                <a:gd name="connsiteY4" fmla="*/ 79217 h 89803"/>
                <a:gd name="connsiteX5" fmla="*/ 14663 w 84249"/>
                <a:gd name="connsiteY5" fmla="*/ 89733 h 89803"/>
                <a:gd name="connsiteX6" fmla="*/ 68613 w 84249"/>
                <a:gd name="connsiteY6" fmla="*/ 86532 h 89803"/>
                <a:gd name="connsiteX7" fmla="*/ 82100 w 84249"/>
                <a:gd name="connsiteY7" fmla="*/ 70530 h 89803"/>
                <a:gd name="connsiteX8" fmla="*/ 84158 w 84249"/>
                <a:gd name="connsiteY8" fmla="*/ 18638 h 89803"/>
                <a:gd name="connsiteX9" fmla="*/ 68841 w 84249"/>
                <a:gd name="connsiteY9" fmla="*/ 1493 h 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49" h="89803">
                  <a:moveTo>
                    <a:pt x="68841" y="1493"/>
                  </a:moveTo>
                  <a:cubicBezTo>
                    <a:pt x="60840" y="1036"/>
                    <a:pt x="52839" y="1493"/>
                    <a:pt x="47810" y="1493"/>
                  </a:cubicBezTo>
                  <a:cubicBezTo>
                    <a:pt x="36837" y="-564"/>
                    <a:pt x="28836" y="-107"/>
                    <a:pt x="20835" y="579"/>
                  </a:cubicBezTo>
                  <a:cubicBezTo>
                    <a:pt x="13292" y="1036"/>
                    <a:pt x="5748" y="1950"/>
                    <a:pt x="4376" y="9266"/>
                  </a:cubicBezTo>
                  <a:cubicBezTo>
                    <a:pt x="33" y="31440"/>
                    <a:pt x="-653" y="56586"/>
                    <a:pt x="490" y="79217"/>
                  </a:cubicBezTo>
                  <a:cubicBezTo>
                    <a:pt x="719" y="86075"/>
                    <a:pt x="8034" y="90419"/>
                    <a:pt x="14663" y="89733"/>
                  </a:cubicBezTo>
                  <a:cubicBezTo>
                    <a:pt x="31351" y="88361"/>
                    <a:pt x="52154" y="90876"/>
                    <a:pt x="68613" y="86532"/>
                  </a:cubicBezTo>
                  <a:cubicBezTo>
                    <a:pt x="76614" y="84475"/>
                    <a:pt x="81186" y="78989"/>
                    <a:pt x="82100" y="70530"/>
                  </a:cubicBezTo>
                  <a:cubicBezTo>
                    <a:pt x="83929" y="53157"/>
                    <a:pt x="82329" y="36012"/>
                    <a:pt x="84158" y="18638"/>
                  </a:cubicBezTo>
                  <a:cubicBezTo>
                    <a:pt x="85072" y="7894"/>
                    <a:pt x="79128" y="2179"/>
                    <a:pt x="68841" y="1493"/>
                  </a:cubicBezTo>
                  <a:close/>
                </a:path>
              </a:pathLst>
            </a:custGeom>
            <a:solidFill>
              <a:srgbClr val="FFFFFF"/>
            </a:solidFill>
            <a:ln w="2286" cap="flat">
              <a:noFill/>
              <a:prstDash val="solid"/>
              <a:miter/>
            </a:ln>
          </p:spPr>
          <p:txBody>
            <a:bodyPr rtlCol="0" anchor="ctr"/>
            <a:lstStyle/>
            <a:p>
              <a:endParaRPr lang="en-US"/>
            </a:p>
          </p:txBody>
        </p:sp>
        <p:sp>
          <p:nvSpPr>
            <p:cNvPr id="226" name="Freeform 1727">
              <a:extLst>
                <a:ext uri="{FF2B5EF4-FFF2-40B4-BE49-F238E27FC236}">
                  <a16:creationId xmlns:a16="http://schemas.microsoft.com/office/drawing/2014/main" id="{80846C9A-B9E0-B12A-9A3A-F782EA5C42D9}"/>
                </a:ext>
              </a:extLst>
            </p:cNvPr>
            <p:cNvSpPr/>
            <p:nvPr/>
          </p:nvSpPr>
          <p:spPr>
            <a:xfrm>
              <a:off x="3822244" y="1700555"/>
              <a:ext cx="696133" cy="870281"/>
            </a:xfrm>
            <a:custGeom>
              <a:avLst/>
              <a:gdLst>
                <a:gd name="connsiteX0" fmla="*/ 668198 w 696133"/>
                <a:gd name="connsiteY0" fmla="*/ 3658 h 870281"/>
                <a:gd name="connsiteX1" fmla="*/ 666598 w 696133"/>
                <a:gd name="connsiteY1" fmla="*/ 3429 h 870281"/>
                <a:gd name="connsiteX2" fmla="*/ 666140 w 696133"/>
                <a:gd name="connsiteY2" fmla="*/ 3429 h 870281"/>
                <a:gd name="connsiteX3" fmla="*/ 664540 w 696133"/>
                <a:gd name="connsiteY3" fmla="*/ 3200 h 870281"/>
                <a:gd name="connsiteX4" fmla="*/ 664312 w 696133"/>
                <a:gd name="connsiteY4" fmla="*/ 3200 h 870281"/>
                <a:gd name="connsiteX5" fmla="*/ 662254 w 696133"/>
                <a:gd name="connsiteY5" fmla="*/ 2972 h 870281"/>
                <a:gd name="connsiteX6" fmla="*/ 661568 w 696133"/>
                <a:gd name="connsiteY6" fmla="*/ 2972 h 870281"/>
                <a:gd name="connsiteX7" fmla="*/ 659740 w 696133"/>
                <a:gd name="connsiteY7" fmla="*/ 2743 h 870281"/>
                <a:gd name="connsiteX8" fmla="*/ 659282 w 696133"/>
                <a:gd name="connsiteY8" fmla="*/ 2743 h 870281"/>
                <a:gd name="connsiteX9" fmla="*/ 656996 w 696133"/>
                <a:gd name="connsiteY9" fmla="*/ 2515 h 870281"/>
                <a:gd name="connsiteX10" fmla="*/ 656082 w 696133"/>
                <a:gd name="connsiteY10" fmla="*/ 2286 h 870281"/>
                <a:gd name="connsiteX11" fmla="*/ 654482 w 696133"/>
                <a:gd name="connsiteY11" fmla="*/ 2057 h 870281"/>
                <a:gd name="connsiteX12" fmla="*/ 653110 w 696133"/>
                <a:gd name="connsiteY12" fmla="*/ 1829 h 870281"/>
                <a:gd name="connsiteX13" fmla="*/ 651281 w 696133"/>
                <a:gd name="connsiteY13" fmla="*/ 1600 h 870281"/>
                <a:gd name="connsiteX14" fmla="*/ 649910 w 696133"/>
                <a:gd name="connsiteY14" fmla="*/ 1372 h 870281"/>
                <a:gd name="connsiteX15" fmla="*/ 648538 w 696133"/>
                <a:gd name="connsiteY15" fmla="*/ 1143 h 870281"/>
                <a:gd name="connsiteX16" fmla="*/ 645795 w 696133"/>
                <a:gd name="connsiteY16" fmla="*/ 914 h 870281"/>
                <a:gd name="connsiteX17" fmla="*/ 644652 w 696133"/>
                <a:gd name="connsiteY17" fmla="*/ 686 h 870281"/>
                <a:gd name="connsiteX18" fmla="*/ 642823 w 696133"/>
                <a:gd name="connsiteY18" fmla="*/ 457 h 870281"/>
                <a:gd name="connsiteX19" fmla="*/ 641680 w 696133"/>
                <a:gd name="connsiteY19" fmla="*/ 457 h 870281"/>
                <a:gd name="connsiteX20" fmla="*/ 637565 w 696133"/>
                <a:gd name="connsiteY20" fmla="*/ 0 h 870281"/>
                <a:gd name="connsiteX21" fmla="*/ 637108 w 696133"/>
                <a:gd name="connsiteY21" fmla="*/ 0 h 870281"/>
                <a:gd name="connsiteX22" fmla="*/ 649453 w 696133"/>
                <a:gd name="connsiteY22" fmla="*/ 61036 h 870281"/>
                <a:gd name="connsiteX23" fmla="*/ 654482 w 696133"/>
                <a:gd name="connsiteY23" fmla="*/ 142189 h 870281"/>
                <a:gd name="connsiteX24" fmla="*/ 616534 w 696133"/>
                <a:gd name="connsiteY24" fmla="*/ 502920 h 870281"/>
                <a:gd name="connsiteX25" fmla="*/ 616534 w 696133"/>
                <a:gd name="connsiteY25" fmla="*/ 504977 h 870281"/>
                <a:gd name="connsiteX26" fmla="*/ 616534 w 696133"/>
                <a:gd name="connsiteY26" fmla="*/ 505206 h 870281"/>
                <a:gd name="connsiteX27" fmla="*/ 616534 w 696133"/>
                <a:gd name="connsiteY27" fmla="*/ 507263 h 870281"/>
                <a:gd name="connsiteX28" fmla="*/ 616077 w 696133"/>
                <a:gd name="connsiteY28" fmla="*/ 514807 h 870281"/>
                <a:gd name="connsiteX29" fmla="*/ 615848 w 696133"/>
                <a:gd name="connsiteY29" fmla="*/ 517093 h 870281"/>
                <a:gd name="connsiteX30" fmla="*/ 615391 w 696133"/>
                <a:gd name="connsiteY30" fmla="*/ 522351 h 870281"/>
                <a:gd name="connsiteX31" fmla="*/ 615163 w 696133"/>
                <a:gd name="connsiteY31" fmla="*/ 524637 h 870281"/>
                <a:gd name="connsiteX32" fmla="*/ 614705 w 696133"/>
                <a:gd name="connsiteY32" fmla="*/ 529895 h 870281"/>
                <a:gd name="connsiteX33" fmla="*/ 614477 w 696133"/>
                <a:gd name="connsiteY33" fmla="*/ 531952 h 870281"/>
                <a:gd name="connsiteX34" fmla="*/ 612877 w 696133"/>
                <a:gd name="connsiteY34" fmla="*/ 544754 h 870281"/>
                <a:gd name="connsiteX35" fmla="*/ 612877 w 696133"/>
                <a:gd name="connsiteY35" fmla="*/ 544754 h 870281"/>
                <a:gd name="connsiteX36" fmla="*/ 612877 w 696133"/>
                <a:gd name="connsiteY36" fmla="*/ 544754 h 870281"/>
                <a:gd name="connsiteX37" fmla="*/ 612191 w 696133"/>
                <a:gd name="connsiteY37" fmla="*/ 550240 h 870281"/>
                <a:gd name="connsiteX38" fmla="*/ 611962 w 696133"/>
                <a:gd name="connsiteY38" fmla="*/ 552069 h 870281"/>
                <a:gd name="connsiteX39" fmla="*/ 611276 w 696133"/>
                <a:gd name="connsiteY39" fmla="*/ 557098 h 870281"/>
                <a:gd name="connsiteX40" fmla="*/ 611048 w 696133"/>
                <a:gd name="connsiteY40" fmla="*/ 559156 h 870281"/>
                <a:gd name="connsiteX41" fmla="*/ 610362 w 696133"/>
                <a:gd name="connsiteY41" fmla="*/ 565785 h 870281"/>
                <a:gd name="connsiteX42" fmla="*/ 610133 w 696133"/>
                <a:gd name="connsiteY42" fmla="*/ 567842 h 870281"/>
                <a:gd name="connsiteX43" fmla="*/ 610133 w 696133"/>
                <a:gd name="connsiteY43" fmla="*/ 568071 h 870281"/>
                <a:gd name="connsiteX44" fmla="*/ 609676 w 696133"/>
                <a:gd name="connsiteY44" fmla="*/ 569671 h 870281"/>
                <a:gd name="connsiteX45" fmla="*/ 609676 w 696133"/>
                <a:gd name="connsiteY45" fmla="*/ 569900 h 870281"/>
                <a:gd name="connsiteX46" fmla="*/ 608533 w 696133"/>
                <a:gd name="connsiteY46" fmla="*/ 573100 h 870281"/>
                <a:gd name="connsiteX47" fmla="*/ 599389 w 696133"/>
                <a:gd name="connsiteY47" fmla="*/ 623164 h 870281"/>
                <a:gd name="connsiteX48" fmla="*/ 589559 w 696133"/>
                <a:gd name="connsiteY48" fmla="*/ 668655 h 870281"/>
                <a:gd name="connsiteX49" fmla="*/ 591160 w 696133"/>
                <a:gd name="connsiteY49" fmla="*/ 669341 h 870281"/>
                <a:gd name="connsiteX50" fmla="*/ 591388 w 696133"/>
                <a:gd name="connsiteY50" fmla="*/ 669341 h 870281"/>
                <a:gd name="connsiteX51" fmla="*/ 593903 w 696133"/>
                <a:gd name="connsiteY51" fmla="*/ 671170 h 870281"/>
                <a:gd name="connsiteX52" fmla="*/ 594131 w 696133"/>
                <a:gd name="connsiteY52" fmla="*/ 671398 h 870281"/>
                <a:gd name="connsiteX53" fmla="*/ 595046 w 696133"/>
                <a:gd name="connsiteY53" fmla="*/ 672541 h 870281"/>
                <a:gd name="connsiteX54" fmla="*/ 595046 w 696133"/>
                <a:gd name="connsiteY54" fmla="*/ 672541 h 870281"/>
                <a:gd name="connsiteX55" fmla="*/ 595732 w 696133"/>
                <a:gd name="connsiteY55" fmla="*/ 673913 h 870281"/>
                <a:gd name="connsiteX56" fmla="*/ 595732 w 696133"/>
                <a:gd name="connsiteY56" fmla="*/ 674141 h 870281"/>
                <a:gd name="connsiteX57" fmla="*/ 596189 w 696133"/>
                <a:gd name="connsiteY57" fmla="*/ 675513 h 870281"/>
                <a:gd name="connsiteX58" fmla="*/ 596189 w 696133"/>
                <a:gd name="connsiteY58" fmla="*/ 675513 h 870281"/>
                <a:gd name="connsiteX59" fmla="*/ 596417 w 696133"/>
                <a:gd name="connsiteY59" fmla="*/ 677113 h 870281"/>
                <a:gd name="connsiteX60" fmla="*/ 596417 w 696133"/>
                <a:gd name="connsiteY60" fmla="*/ 677570 h 870281"/>
                <a:gd name="connsiteX61" fmla="*/ 596417 w 696133"/>
                <a:gd name="connsiteY61" fmla="*/ 679399 h 870281"/>
                <a:gd name="connsiteX62" fmla="*/ 599389 w 696133"/>
                <a:gd name="connsiteY62" fmla="*/ 737464 h 870281"/>
                <a:gd name="connsiteX63" fmla="*/ 574472 w 696133"/>
                <a:gd name="connsiteY63" fmla="*/ 775868 h 870281"/>
                <a:gd name="connsiteX64" fmla="*/ 567614 w 696133"/>
                <a:gd name="connsiteY64" fmla="*/ 776783 h 870281"/>
                <a:gd name="connsiteX65" fmla="*/ 565328 w 696133"/>
                <a:gd name="connsiteY65" fmla="*/ 777011 h 870281"/>
                <a:gd name="connsiteX66" fmla="*/ 560756 w 696133"/>
                <a:gd name="connsiteY66" fmla="*/ 777469 h 870281"/>
                <a:gd name="connsiteX67" fmla="*/ 558013 w 696133"/>
                <a:gd name="connsiteY67" fmla="*/ 777697 h 870281"/>
                <a:gd name="connsiteX68" fmla="*/ 553669 w 696133"/>
                <a:gd name="connsiteY68" fmla="*/ 777926 h 870281"/>
                <a:gd name="connsiteX69" fmla="*/ 550926 w 696133"/>
                <a:gd name="connsiteY69" fmla="*/ 778154 h 870281"/>
                <a:gd name="connsiteX70" fmla="*/ 546354 w 696133"/>
                <a:gd name="connsiteY70" fmla="*/ 778383 h 870281"/>
                <a:gd name="connsiteX71" fmla="*/ 540639 w 696133"/>
                <a:gd name="connsiteY71" fmla="*/ 778612 h 870281"/>
                <a:gd name="connsiteX72" fmla="*/ 537896 w 696133"/>
                <a:gd name="connsiteY72" fmla="*/ 778612 h 870281"/>
                <a:gd name="connsiteX73" fmla="*/ 533324 w 696133"/>
                <a:gd name="connsiteY73" fmla="*/ 778612 h 870281"/>
                <a:gd name="connsiteX74" fmla="*/ 531495 w 696133"/>
                <a:gd name="connsiteY74" fmla="*/ 778612 h 870281"/>
                <a:gd name="connsiteX75" fmla="*/ 526237 w 696133"/>
                <a:gd name="connsiteY75" fmla="*/ 778612 h 870281"/>
                <a:gd name="connsiteX76" fmla="*/ 526237 w 696133"/>
                <a:gd name="connsiteY76" fmla="*/ 778612 h 870281"/>
                <a:gd name="connsiteX77" fmla="*/ 498348 w 696133"/>
                <a:gd name="connsiteY77" fmla="*/ 796214 h 870281"/>
                <a:gd name="connsiteX78" fmla="*/ 439826 w 696133"/>
                <a:gd name="connsiteY78" fmla="*/ 811530 h 870281"/>
                <a:gd name="connsiteX79" fmla="*/ 349301 w 696133"/>
                <a:gd name="connsiteY79" fmla="*/ 810844 h 870281"/>
                <a:gd name="connsiteX80" fmla="*/ 299695 w 696133"/>
                <a:gd name="connsiteY80" fmla="*/ 809701 h 870281"/>
                <a:gd name="connsiteX81" fmla="*/ 243230 w 696133"/>
                <a:gd name="connsiteY81" fmla="*/ 806501 h 870281"/>
                <a:gd name="connsiteX82" fmla="*/ 138760 w 696133"/>
                <a:gd name="connsiteY82" fmla="*/ 801243 h 870281"/>
                <a:gd name="connsiteX83" fmla="*/ 31090 w 696133"/>
                <a:gd name="connsiteY83" fmla="*/ 767867 h 870281"/>
                <a:gd name="connsiteX84" fmla="*/ 0 w 696133"/>
                <a:gd name="connsiteY84" fmla="*/ 740664 h 870281"/>
                <a:gd name="connsiteX85" fmla="*/ 229 w 696133"/>
                <a:gd name="connsiteY85" fmla="*/ 743864 h 870281"/>
                <a:gd name="connsiteX86" fmla="*/ 229 w 696133"/>
                <a:gd name="connsiteY86" fmla="*/ 744093 h 870281"/>
                <a:gd name="connsiteX87" fmla="*/ 457 w 696133"/>
                <a:gd name="connsiteY87" fmla="*/ 747751 h 870281"/>
                <a:gd name="connsiteX88" fmla="*/ 686 w 696133"/>
                <a:gd name="connsiteY88" fmla="*/ 750722 h 870281"/>
                <a:gd name="connsiteX89" fmla="*/ 914 w 696133"/>
                <a:gd name="connsiteY89" fmla="*/ 752323 h 870281"/>
                <a:gd name="connsiteX90" fmla="*/ 1143 w 696133"/>
                <a:gd name="connsiteY90" fmla="*/ 754837 h 870281"/>
                <a:gd name="connsiteX91" fmla="*/ 1372 w 696133"/>
                <a:gd name="connsiteY91" fmla="*/ 758495 h 870281"/>
                <a:gd name="connsiteX92" fmla="*/ 1600 w 696133"/>
                <a:gd name="connsiteY92" fmla="*/ 760781 h 870281"/>
                <a:gd name="connsiteX93" fmla="*/ 1829 w 696133"/>
                <a:gd name="connsiteY93" fmla="*/ 762381 h 870281"/>
                <a:gd name="connsiteX94" fmla="*/ 2057 w 696133"/>
                <a:gd name="connsiteY94" fmla="*/ 766724 h 870281"/>
                <a:gd name="connsiteX95" fmla="*/ 2057 w 696133"/>
                <a:gd name="connsiteY95" fmla="*/ 767867 h 870281"/>
                <a:gd name="connsiteX96" fmla="*/ 2286 w 696133"/>
                <a:gd name="connsiteY96" fmla="*/ 771068 h 870281"/>
                <a:gd name="connsiteX97" fmla="*/ 2515 w 696133"/>
                <a:gd name="connsiteY97" fmla="*/ 772897 h 870281"/>
                <a:gd name="connsiteX98" fmla="*/ 2743 w 696133"/>
                <a:gd name="connsiteY98" fmla="*/ 776097 h 870281"/>
                <a:gd name="connsiteX99" fmla="*/ 2972 w 696133"/>
                <a:gd name="connsiteY99" fmla="*/ 777469 h 870281"/>
                <a:gd name="connsiteX100" fmla="*/ 3200 w 696133"/>
                <a:gd name="connsiteY100" fmla="*/ 781583 h 870281"/>
                <a:gd name="connsiteX101" fmla="*/ 3200 w 696133"/>
                <a:gd name="connsiteY101" fmla="*/ 781812 h 870281"/>
                <a:gd name="connsiteX102" fmla="*/ 3658 w 696133"/>
                <a:gd name="connsiteY102" fmla="*/ 786384 h 870281"/>
                <a:gd name="connsiteX103" fmla="*/ 3658 w 696133"/>
                <a:gd name="connsiteY103" fmla="*/ 786384 h 870281"/>
                <a:gd name="connsiteX104" fmla="*/ 3886 w 696133"/>
                <a:gd name="connsiteY104" fmla="*/ 790042 h 870281"/>
                <a:gd name="connsiteX105" fmla="*/ 3886 w 696133"/>
                <a:gd name="connsiteY105" fmla="*/ 791413 h 870281"/>
                <a:gd name="connsiteX106" fmla="*/ 4115 w 696133"/>
                <a:gd name="connsiteY106" fmla="*/ 794842 h 870281"/>
                <a:gd name="connsiteX107" fmla="*/ 4115 w 696133"/>
                <a:gd name="connsiteY107" fmla="*/ 795985 h 870281"/>
                <a:gd name="connsiteX108" fmla="*/ 4343 w 696133"/>
                <a:gd name="connsiteY108" fmla="*/ 799414 h 870281"/>
                <a:gd name="connsiteX109" fmla="*/ 4343 w 696133"/>
                <a:gd name="connsiteY109" fmla="*/ 800100 h 870281"/>
                <a:gd name="connsiteX110" fmla="*/ 4572 w 696133"/>
                <a:gd name="connsiteY110" fmla="*/ 803300 h 870281"/>
                <a:gd name="connsiteX111" fmla="*/ 4572 w 696133"/>
                <a:gd name="connsiteY111" fmla="*/ 803986 h 870281"/>
                <a:gd name="connsiteX112" fmla="*/ 4801 w 696133"/>
                <a:gd name="connsiteY112" fmla="*/ 807187 h 870281"/>
                <a:gd name="connsiteX113" fmla="*/ 4801 w 696133"/>
                <a:gd name="connsiteY113" fmla="*/ 807872 h 870281"/>
                <a:gd name="connsiteX114" fmla="*/ 5029 w 696133"/>
                <a:gd name="connsiteY114" fmla="*/ 811073 h 870281"/>
                <a:gd name="connsiteX115" fmla="*/ 5029 w 696133"/>
                <a:gd name="connsiteY115" fmla="*/ 811530 h 870281"/>
                <a:gd name="connsiteX116" fmla="*/ 5258 w 696133"/>
                <a:gd name="connsiteY116" fmla="*/ 814502 h 870281"/>
                <a:gd name="connsiteX117" fmla="*/ 5258 w 696133"/>
                <a:gd name="connsiteY117" fmla="*/ 814730 h 870281"/>
                <a:gd name="connsiteX118" fmla="*/ 5486 w 696133"/>
                <a:gd name="connsiteY118" fmla="*/ 817702 h 870281"/>
                <a:gd name="connsiteX119" fmla="*/ 5486 w 696133"/>
                <a:gd name="connsiteY119" fmla="*/ 818159 h 870281"/>
                <a:gd name="connsiteX120" fmla="*/ 5715 w 696133"/>
                <a:gd name="connsiteY120" fmla="*/ 820903 h 870281"/>
                <a:gd name="connsiteX121" fmla="*/ 5715 w 696133"/>
                <a:gd name="connsiteY121" fmla="*/ 821360 h 870281"/>
                <a:gd name="connsiteX122" fmla="*/ 5944 w 696133"/>
                <a:gd name="connsiteY122" fmla="*/ 823874 h 870281"/>
                <a:gd name="connsiteX123" fmla="*/ 34519 w 696133"/>
                <a:gd name="connsiteY123" fmla="*/ 851535 h 870281"/>
                <a:gd name="connsiteX124" fmla="*/ 219913 w 696133"/>
                <a:gd name="connsiteY124" fmla="*/ 858622 h 870281"/>
                <a:gd name="connsiteX125" fmla="*/ 424967 w 696133"/>
                <a:gd name="connsiteY125" fmla="*/ 863879 h 870281"/>
                <a:gd name="connsiteX126" fmla="*/ 555727 w 696133"/>
                <a:gd name="connsiteY126" fmla="*/ 868223 h 870281"/>
                <a:gd name="connsiteX127" fmla="*/ 638480 w 696133"/>
                <a:gd name="connsiteY127" fmla="*/ 869823 h 870281"/>
                <a:gd name="connsiteX128" fmla="*/ 665226 w 696133"/>
                <a:gd name="connsiteY128" fmla="*/ 848106 h 870281"/>
                <a:gd name="connsiteX129" fmla="*/ 693572 w 696133"/>
                <a:gd name="connsiteY129" fmla="*/ 61265 h 870281"/>
                <a:gd name="connsiteX130" fmla="*/ 695858 w 696133"/>
                <a:gd name="connsiteY130" fmla="*/ 29032 h 870281"/>
                <a:gd name="connsiteX131" fmla="*/ 668198 w 696133"/>
                <a:gd name="connsiteY131" fmla="*/ 3658 h 8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96133" h="870281">
                  <a:moveTo>
                    <a:pt x="668198" y="3658"/>
                  </a:moveTo>
                  <a:cubicBezTo>
                    <a:pt x="667741" y="3658"/>
                    <a:pt x="667055" y="3429"/>
                    <a:pt x="666598" y="3429"/>
                  </a:cubicBezTo>
                  <a:cubicBezTo>
                    <a:pt x="666369" y="3429"/>
                    <a:pt x="666369" y="3429"/>
                    <a:pt x="666140" y="3429"/>
                  </a:cubicBezTo>
                  <a:cubicBezTo>
                    <a:pt x="665683" y="3429"/>
                    <a:pt x="664997" y="3200"/>
                    <a:pt x="664540" y="3200"/>
                  </a:cubicBezTo>
                  <a:cubicBezTo>
                    <a:pt x="664540" y="3200"/>
                    <a:pt x="664540" y="3200"/>
                    <a:pt x="664312" y="3200"/>
                  </a:cubicBezTo>
                  <a:cubicBezTo>
                    <a:pt x="663626" y="3200"/>
                    <a:pt x="662940" y="2972"/>
                    <a:pt x="662254" y="2972"/>
                  </a:cubicBezTo>
                  <a:cubicBezTo>
                    <a:pt x="662026" y="2972"/>
                    <a:pt x="661797" y="2972"/>
                    <a:pt x="661568" y="2972"/>
                  </a:cubicBezTo>
                  <a:cubicBezTo>
                    <a:pt x="660883" y="2972"/>
                    <a:pt x="660425" y="2743"/>
                    <a:pt x="659740" y="2743"/>
                  </a:cubicBezTo>
                  <a:cubicBezTo>
                    <a:pt x="659511" y="2743"/>
                    <a:pt x="659282" y="2743"/>
                    <a:pt x="659282" y="2743"/>
                  </a:cubicBezTo>
                  <a:cubicBezTo>
                    <a:pt x="658597" y="2743"/>
                    <a:pt x="657911" y="2515"/>
                    <a:pt x="656996" y="2515"/>
                  </a:cubicBezTo>
                  <a:cubicBezTo>
                    <a:pt x="656768" y="2515"/>
                    <a:pt x="656311" y="2515"/>
                    <a:pt x="656082" y="2286"/>
                  </a:cubicBezTo>
                  <a:cubicBezTo>
                    <a:pt x="655625" y="2286"/>
                    <a:pt x="654939" y="2057"/>
                    <a:pt x="654482" y="2057"/>
                  </a:cubicBezTo>
                  <a:cubicBezTo>
                    <a:pt x="654025" y="2057"/>
                    <a:pt x="653567" y="2057"/>
                    <a:pt x="653110" y="1829"/>
                  </a:cubicBezTo>
                  <a:cubicBezTo>
                    <a:pt x="652424" y="1829"/>
                    <a:pt x="651739" y="1600"/>
                    <a:pt x="651281" y="1600"/>
                  </a:cubicBezTo>
                  <a:cubicBezTo>
                    <a:pt x="650824" y="1600"/>
                    <a:pt x="650367" y="1600"/>
                    <a:pt x="649910" y="1372"/>
                  </a:cubicBezTo>
                  <a:cubicBezTo>
                    <a:pt x="649453" y="1372"/>
                    <a:pt x="648995" y="1372"/>
                    <a:pt x="648538" y="1143"/>
                  </a:cubicBezTo>
                  <a:cubicBezTo>
                    <a:pt x="647624" y="1143"/>
                    <a:pt x="646709" y="914"/>
                    <a:pt x="645795" y="914"/>
                  </a:cubicBezTo>
                  <a:cubicBezTo>
                    <a:pt x="645338" y="914"/>
                    <a:pt x="644881" y="914"/>
                    <a:pt x="644652" y="686"/>
                  </a:cubicBezTo>
                  <a:cubicBezTo>
                    <a:pt x="643966" y="686"/>
                    <a:pt x="643280" y="457"/>
                    <a:pt x="642823" y="457"/>
                  </a:cubicBezTo>
                  <a:cubicBezTo>
                    <a:pt x="642366" y="457"/>
                    <a:pt x="642137" y="457"/>
                    <a:pt x="641680" y="457"/>
                  </a:cubicBezTo>
                  <a:cubicBezTo>
                    <a:pt x="640309" y="229"/>
                    <a:pt x="638937" y="229"/>
                    <a:pt x="637565" y="0"/>
                  </a:cubicBezTo>
                  <a:cubicBezTo>
                    <a:pt x="637337" y="0"/>
                    <a:pt x="637337" y="0"/>
                    <a:pt x="637108" y="0"/>
                  </a:cubicBezTo>
                  <a:cubicBezTo>
                    <a:pt x="644423" y="19431"/>
                    <a:pt x="646938" y="40691"/>
                    <a:pt x="649453" y="61036"/>
                  </a:cubicBezTo>
                  <a:cubicBezTo>
                    <a:pt x="652653" y="88011"/>
                    <a:pt x="653567" y="115214"/>
                    <a:pt x="654482" y="142189"/>
                  </a:cubicBezTo>
                  <a:cubicBezTo>
                    <a:pt x="655396" y="170764"/>
                    <a:pt x="617906" y="469544"/>
                    <a:pt x="616534" y="502920"/>
                  </a:cubicBezTo>
                  <a:cubicBezTo>
                    <a:pt x="616534" y="503606"/>
                    <a:pt x="616534" y="504292"/>
                    <a:pt x="616534" y="504977"/>
                  </a:cubicBezTo>
                  <a:cubicBezTo>
                    <a:pt x="616534" y="504977"/>
                    <a:pt x="616534" y="504977"/>
                    <a:pt x="616534" y="505206"/>
                  </a:cubicBezTo>
                  <a:cubicBezTo>
                    <a:pt x="616534" y="505892"/>
                    <a:pt x="616534" y="506578"/>
                    <a:pt x="616534" y="507263"/>
                  </a:cubicBezTo>
                  <a:cubicBezTo>
                    <a:pt x="616534" y="509778"/>
                    <a:pt x="616306" y="512293"/>
                    <a:pt x="616077" y="514807"/>
                  </a:cubicBezTo>
                  <a:cubicBezTo>
                    <a:pt x="616077" y="515493"/>
                    <a:pt x="615848" y="516407"/>
                    <a:pt x="615848" y="517093"/>
                  </a:cubicBezTo>
                  <a:cubicBezTo>
                    <a:pt x="615620" y="518922"/>
                    <a:pt x="615620" y="520522"/>
                    <a:pt x="615391" y="522351"/>
                  </a:cubicBezTo>
                  <a:cubicBezTo>
                    <a:pt x="615391" y="523037"/>
                    <a:pt x="615163" y="523951"/>
                    <a:pt x="615163" y="524637"/>
                  </a:cubicBezTo>
                  <a:cubicBezTo>
                    <a:pt x="614934" y="526466"/>
                    <a:pt x="614705" y="528066"/>
                    <a:pt x="614705" y="529895"/>
                  </a:cubicBezTo>
                  <a:cubicBezTo>
                    <a:pt x="614705" y="530581"/>
                    <a:pt x="614477" y="531266"/>
                    <a:pt x="614477" y="531952"/>
                  </a:cubicBezTo>
                  <a:cubicBezTo>
                    <a:pt x="614020" y="536296"/>
                    <a:pt x="613562" y="540410"/>
                    <a:pt x="612877" y="544754"/>
                  </a:cubicBezTo>
                  <a:cubicBezTo>
                    <a:pt x="612877" y="544754"/>
                    <a:pt x="612877" y="544754"/>
                    <a:pt x="612877" y="544754"/>
                  </a:cubicBezTo>
                  <a:cubicBezTo>
                    <a:pt x="612877" y="544754"/>
                    <a:pt x="612877" y="544754"/>
                    <a:pt x="612877" y="544754"/>
                  </a:cubicBezTo>
                  <a:cubicBezTo>
                    <a:pt x="612648" y="546583"/>
                    <a:pt x="612419" y="548411"/>
                    <a:pt x="612191" y="550240"/>
                  </a:cubicBezTo>
                  <a:cubicBezTo>
                    <a:pt x="612191" y="550926"/>
                    <a:pt x="611962" y="551383"/>
                    <a:pt x="611962" y="552069"/>
                  </a:cubicBezTo>
                  <a:cubicBezTo>
                    <a:pt x="611734" y="553669"/>
                    <a:pt x="611505" y="555269"/>
                    <a:pt x="611276" y="557098"/>
                  </a:cubicBezTo>
                  <a:cubicBezTo>
                    <a:pt x="611276" y="557784"/>
                    <a:pt x="611048" y="558470"/>
                    <a:pt x="611048" y="559156"/>
                  </a:cubicBezTo>
                  <a:cubicBezTo>
                    <a:pt x="610819" y="561442"/>
                    <a:pt x="610591" y="563499"/>
                    <a:pt x="610362" y="565785"/>
                  </a:cubicBezTo>
                  <a:cubicBezTo>
                    <a:pt x="610362" y="566471"/>
                    <a:pt x="610133" y="567157"/>
                    <a:pt x="610133" y="567842"/>
                  </a:cubicBezTo>
                  <a:cubicBezTo>
                    <a:pt x="610133" y="567842"/>
                    <a:pt x="610133" y="568071"/>
                    <a:pt x="610133" y="568071"/>
                  </a:cubicBezTo>
                  <a:cubicBezTo>
                    <a:pt x="610133" y="568528"/>
                    <a:pt x="609905" y="569214"/>
                    <a:pt x="609676" y="569671"/>
                  </a:cubicBezTo>
                  <a:cubicBezTo>
                    <a:pt x="609676" y="569671"/>
                    <a:pt x="609676" y="569671"/>
                    <a:pt x="609676" y="569900"/>
                  </a:cubicBezTo>
                  <a:cubicBezTo>
                    <a:pt x="609448" y="571043"/>
                    <a:pt x="608990" y="572186"/>
                    <a:pt x="608533" y="573100"/>
                  </a:cubicBezTo>
                  <a:cubicBezTo>
                    <a:pt x="605790" y="589788"/>
                    <a:pt x="602361" y="606476"/>
                    <a:pt x="599389" y="623164"/>
                  </a:cubicBezTo>
                  <a:cubicBezTo>
                    <a:pt x="596646" y="638251"/>
                    <a:pt x="593674" y="653567"/>
                    <a:pt x="589559" y="668655"/>
                  </a:cubicBezTo>
                  <a:cubicBezTo>
                    <a:pt x="590245" y="668884"/>
                    <a:pt x="590702" y="669112"/>
                    <a:pt x="591160" y="669341"/>
                  </a:cubicBezTo>
                  <a:cubicBezTo>
                    <a:pt x="591160" y="669341"/>
                    <a:pt x="591388" y="669341"/>
                    <a:pt x="591388" y="669341"/>
                  </a:cubicBezTo>
                  <a:cubicBezTo>
                    <a:pt x="592303" y="669798"/>
                    <a:pt x="593217" y="670484"/>
                    <a:pt x="593903" y="671170"/>
                  </a:cubicBezTo>
                  <a:cubicBezTo>
                    <a:pt x="593903" y="671170"/>
                    <a:pt x="593903" y="671398"/>
                    <a:pt x="594131" y="671398"/>
                  </a:cubicBezTo>
                  <a:cubicBezTo>
                    <a:pt x="594360" y="671855"/>
                    <a:pt x="594817" y="672084"/>
                    <a:pt x="595046" y="672541"/>
                  </a:cubicBezTo>
                  <a:lnTo>
                    <a:pt x="595046" y="672541"/>
                  </a:lnTo>
                  <a:cubicBezTo>
                    <a:pt x="595274" y="672998"/>
                    <a:pt x="595503" y="673456"/>
                    <a:pt x="595732" y="673913"/>
                  </a:cubicBezTo>
                  <a:cubicBezTo>
                    <a:pt x="595732" y="673913"/>
                    <a:pt x="595732" y="674141"/>
                    <a:pt x="595732" y="674141"/>
                  </a:cubicBezTo>
                  <a:cubicBezTo>
                    <a:pt x="595960" y="674599"/>
                    <a:pt x="595960" y="675056"/>
                    <a:pt x="596189" y="675513"/>
                  </a:cubicBezTo>
                  <a:cubicBezTo>
                    <a:pt x="596189" y="675513"/>
                    <a:pt x="596189" y="675513"/>
                    <a:pt x="596189" y="675513"/>
                  </a:cubicBezTo>
                  <a:cubicBezTo>
                    <a:pt x="596189" y="675970"/>
                    <a:pt x="596417" y="676656"/>
                    <a:pt x="596417" y="677113"/>
                  </a:cubicBezTo>
                  <a:cubicBezTo>
                    <a:pt x="596417" y="677342"/>
                    <a:pt x="596417" y="677342"/>
                    <a:pt x="596417" y="677570"/>
                  </a:cubicBezTo>
                  <a:cubicBezTo>
                    <a:pt x="596417" y="678256"/>
                    <a:pt x="596417" y="678713"/>
                    <a:pt x="596417" y="679399"/>
                  </a:cubicBezTo>
                  <a:cubicBezTo>
                    <a:pt x="596417" y="700202"/>
                    <a:pt x="596646" y="718033"/>
                    <a:pt x="599389" y="737464"/>
                  </a:cubicBezTo>
                  <a:cubicBezTo>
                    <a:pt x="600304" y="763753"/>
                    <a:pt x="599618" y="772439"/>
                    <a:pt x="574472" y="775868"/>
                  </a:cubicBezTo>
                  <a:cubicBezTo>
                    <a:pt x="572186" y="776097"/>
                    <a:pt x="569900" y="776554"/>
                    <a:pt x="567614" y="776783"/>
                  </a:cubicBezTo>
                  <a:cubicBezTo>
                    <a:pt x="566928" y="776783"/>
                    <a:pt x="566014" y="777011"/>
                    <a:pt x="565328" y="777011"/>
                  </a:cubicBezTo>
                  <a:cubicBezTo>
                    <a:pt x="563728" y="777240"/>
                    <a:pt x="562356" y="777240"/>
                    <a:pt x="560756" y="777469"/>
                  </a:cubicBezTo>
                  <a:cubicBezTo>
                    <a:pt x="559841" y="777469"/>
                    <a:pt x="558927" y="777697"/>
                    <a:pt x="558013" y="777697"/>
                  </a:cubicBezTo>
                  <a:cubicBezTo>
                    <a:pt x="556641" y="777697"/>
                    <a:pt x="555041" y="777926"/>
                    <a:pt x="553669" y="777926"/>
                  </a:cubicBezTo>
                  <a:cubicBezTo>
                    <a:pt x="552755" y="777926"/>
                    <a:pt x="551840" y="777926"/>
                    <a:pt x="550926" y="778154"/>
                  </a:cubicBezTo>
                  <a:cubicBezTo>
                    <a:pt x="549326" y="778154"/>
                    <a:pt x="547726" y="778383"/>
                    <a:pt x="546354" y="778383"/>
                  </a:cubicBezTo>
                  <a:cubicBezTo>
                    <a:pt x="544525" y="778383"/>
                    <a:pt x="542696" y="778383"/>
                    <a:pt x="540639" y="778612"/>
                  </a:cubicBezTo>
                  <a:cubicBezTo>
                    <a:pt x="539725" y="778612"/>
                    <a:pt x="538810" y="778612"/>
                    <a:pt x="537896" y="778612"/>
                  </a:cubicBezTo>
                  <a:cubicBezTo>
                    <a:pt x="536296" y="778612"/>
                    <a:pt x="534924" y="778612"/>
                    <a:pt x="533324" y="778612"/>
                  </a:cubicBezTo>
                  <a:cubicBezTo>
                    <a:pt x="532638" y="778612"/>
                    <a:pt x="532181" y="778612"/>
                    <a:pt x="531495" y="778612"/>
                  </a:cubicBezTo>
                  <a:cubicBezTo>
                    <a:pt x="529666" y="778612"/>
                    <a:pt x="528066" y="778612"/>
                    <a:pt x="526237" y="778612"/>
                  </a:cubicBezTo>
                  <a:cubicBezTo>
                    <a:pt x="526237" y="778612"/>
                    <a:pt x="526237" y="778612"/>
                    <a:pt x="526237" y="778612"/>
                  </a:cubicBezTo>
                  <a:cubicBezTo>
                    <a:pt x="517779" y="785470"/>
                    <a:pt x="508406" y="791642"/>
                    <a:pt x="498348" y="796214"/>
                  </a:cubicBezTo>
                  <a:cubicBezTo>
                    <a:pt x="478917" y="804901"/>
                    <a:pt x="460858" y="809015"/>
                    <a:pt x="439826" y="811530"/>
                  </a:cubicBezTo>
                  <a:cubicBezTo>
                    <a:pt x="409651" y="814959"/>
                    <a:pt x="379476" y="811987"/>
                    <a:pt x="349301" y="810844"/>
                  </a:cubicBezTo>
                  <a:cubicBezTo>
                    <a:pt x="332842" y="810158"/>
                    <a:pt x="316154" y="810387"/>
                    <a:pt x="299695" y="809701"/>
                  </a:cubicBezTo>
                  <a:cubicBezTo>
                    <a:pt x="280949" y="809015"/>
                    <a:pt x="261976" y="807644"/>
                    <a:pt x="243230" y="806501"/>
                  </a:cubicBezTo>
                  <a:cubicBezTo>
                    <a:pt x="208483" y="804215"/>
                    <a:pt x="173507" y="804672"/>
                    <a:pt x="138760" y="801243"/>
                  </a:cubicBezTo>
                  <a:cubicBezTo>
                    <a:pt x="101956" y="797585"/>
                    <a:pt x="61493" y="790270"/>
                    <a:pt x="31090" y="767867"/>
                  </a:cubicBezTo>
                  <a:cubicBezTo>
                    <a:pt x="19888" y="759638"/>
                    <a:pt x="9601" y="750494"/>
                    <a:pt x="0" y="740664"/>
                  </a:cubicBezTo>
                  <a:cubicBezTo>
                    <a:pt x="0" y="741807"/>
                    <a:pt x="229" y="742721"/>
                    <a:pt x="229" y="743864"/>
                  </a:cubicBezTo>
                  <a:cubicBezTo>
                    <a:pt x="229" y="743864"/>
                    <a:pt x="229" y="744093"/>
                    <a:pt x="229" y="744093"/>
                  </a:cubicBezTo>
                  <a:cubicBezTo>
                    <a:pt x="229" y="745236"/>
                    <a:pt x="457" y="746608"/>
                    <a:pt x="457" y="747751"/>
                  </a:cubicBezTo>
                  <a:cubicBezTo>
                    <a:pt x="457" y="748665"/>
                    <a:pt x="686" y="749808"/>
                    <a:pt x="686" y="750722"/>
                  </a:cubicBezTo>
                  <a:cubicBezTo>
                    <a:pt x="686" y="751180"/>
                    <a:pt x="686" y="751637"/>
                    <a:pt x="914" y="752323"/>
                  </a:cubicBezTo>
                  <a:cubicBezTo>
                    <a:pt x="914" y="753237"/>
                    <a:pt x="1143" y="754151"/>
                    <a:pt x="1143" y="754837"/>
                  </a:cubicBezTo>
                  <a:cubicBezTo>
                    <a:pt x="1143" y="755980"/>
                    <a:pt x="1372" y="757352"/>
                    <a:pt x="1372" y="758495"/>
                  </a:cubicBezTo>
                  <a:cubicBezTo>
                    <a:pt x="1372" y="759181"/>
                    <a:pt x="1600" y="760095"/>
                    <a:pt x="1600" y="760781"/>
                  </a:cubicBezTo>
                  <a:cubicBezTo>
                    <a:pt x="1600" y="761238"/>
                    <a:pt x="1600" y="761924"/>
                    <a:pt x="1829" y="762381"/>
                  </a:cubicBezTo>
                  <a:cubicBezTo>
                    <a:pt x="1829" y="763753"/>
                    <a:pt x="2057" y="765124"/>
                    <a:pt x="2057" y="766724"/>
                  </a:cubicBezTo>
                  <a:cubicBezTo>
                    <a:pt x="2057" y="767182"/>
                    <a:pt x="2057" y="767410"/>
                    <a:pt x="2057" y="767867"/>
                  </a:cubicBezTo>
                  <a:cubicBezTo>
                    <a:pt x="2057" y="769010"/>
                    <a:pt x="2286" y="770153"/>
                    <a:pt x="2286" y="771068"/>
                  </a:cubicBezTo>
                  <a:cubicBezTo>
                    <a:pt x="2286" y="771754"/>
                    <a:pt x="2286" y="772211"/>
                    <a:pt x="2515" y="772897"/>
                  </a:cubicBezTo>
                  <a:cubicBezTo>
                    <a:pt x="2515" y="774040"/>
                    <a:pt x="2743" y="775183"/>
                    <a:pt x="2743" y="776097"/>
                  </a:cubicBezTo>
                  <a:cubicBezTo>
                    <a:pt x="2743" y="776554"/>
                    <a:pt x="2743" y="777011"/>
                    <a:pt x="2972" y="777469"/>
                  </a:cubicBezTo>
                  <a:cubicBezTo>
                    <a:pt x="2972" y="778840"/>
                    <a:pt x="3200" y="780212"/>
                    <a:pt x="3200" y="781583"/>
                  </a:cubicBezTo>
                  <a:cubicBezTo>
                    <a:pt x="3200" y="781583"/>
                    <a:pt x="3200" y="781812"/>
                    <a:pt x="3200" y="781812"/>
                  </a:cubicBezTo>
                  <a:cubicBezTo>
                    <a:pt x="3429" y="783412"/>
                    <a:pt x="3429" y="784784"/>
                    <a:pt x="3658" y="786384"/>
                  </a:cubicBezTo>
                  <a:cubicBezTo>
                    <a:pt x="3658" y="786384"/>
                    <a:pt x="3658" y="786384"/>
                    <a:pt x="3658" y="786384"/>
                  </a:cubicBezTo>
                  <a:cubicBezTo>
                    <a:pt x="3658" y="787527"/>
                    <a:pt x="3886" y="788670"/>
                    <a:pt x="3886" y="790042"/>
                  </a:cubicBezTo>
                  <a:cubicBezTo>
                    <a:pt x="3886" y="790499"/>
                    <a:pt x="3886" y="790956"/>
                    <a:pt x="3886" y="791413"/>
                  </a:cubicBezTo>
                  <a:cubicBezTo>
                    <a:pt x="3886" y="792556"/>
                    <a:pt x="4115" y="793699"/>
                    <a:pt x="4115" y="794842"/>
                  </a:cubicBezTo>
                  <a:cubicBezTo>
                    <a:pt x="4115" y="795299"/>
                    <a:pt x="4115" y="795528"/>
                    <a:pt x="4115" y="795985"/>
                  </a:cubicBezTo>
                  <a:cubicBezTo>
                    <a:pt x="4115" y="797128"/>
                    <a:pt x="4343" y="798271"/>
                    <a:pt x="4343" y="799414"/>
                  </a:cubicBezTo>
                  <a:cubicBezTo>
                    <a:pt x="4343" y="799643"/>
                    <a:pt x="4343" y="799871"/>
                    <a:pt x="4343" y="800100"/>
                  </a:cubicBezTo>
                  <a:cubicBezTo>
                    <a:pt x="4343" y="801243"/>
                    <a:pt x="4572" y="802157"/>
                    <a:pt x="4572" y="803300"/>
                  </a:cubicBezTo>
                  <a:cubicBezTo>
                    <a:pt x="4572" y="803529"/>
                    <a:pt x="4572" y="803758"/>
                    <a:pt x="4572" y="803986"/>
                  </a:cubicBezTo>
                  <a:cubicBezTo>
                    <a:pt x="4572" y="805129"/>
                    <a:pt x="4801" y="806272"/>
                    <a:pt x="4801" y="807187"/>
                  </a:cubicBezTo>
                  <a:cubicBezTo>
                    <a:pt x="4801" y="807415"/>
                    <a:pt x="4801" y="807644"/>
                    <a:pt x="4801" y="807872"/>
                  </a:cubicBezTo>
                  <a:cubicBezTo>
                    <a:pt x="4801" y="809015"/>
                    <a:pt x="5029" y="809930"/>
                    <a:pt x="5029" y="811073"/>
                  </a:cubicBezTo>
                  <a:cubicBezTo>
                    <a:pt x="5029" y="811301"/>
                    <a:pt x="5029" y="811301"/>
                    <a:pt x="5029" y="811530"/>
                  </a:cubicBezTo>
                  <a:cubicBezTo>
                    <a:pt x="5029" y="812444"/>
                    <a:pt x="5258" y="813587"/>
                    <a:pt x="5258" y="814502"/>
                  </a:cubicBezTo>
                  <a:cubicBezTo>
                    <a:pt x="5258" y="814502"/>
                    <a:pt x="5258" y="814730"/>
                    <a:pt x="5258" y="814730"/>
                  </a:cubicBezTo>
                  <a:cubicBezTo>
                    <a:pt x="5258" y="815645"/>
                    <a:pt x="5486" y="816788"/>
                    <a:pt x="5486" y="817702"/>
                  </a:cubicBezTo>
                  <a:cubicBezTo>
                    <a:pt x="5486" y="817931"/>
                    <a:pt x="5486" y="818159"/>
                    <a:pt x="5486" y="818159"/>
                  </a:cubicBezTo>
                  <a:cubicBezTo>
                    <a:pt x="5486" y="819074"/>
                    <a:pt x="5715" y="819988"/>
                    <a:pt x="5715" y="820903"/>
                  </a:cubicBezTo>
                  <a:cubicBezTo>
                    <a:pt x="5715" y="821131"/>
                    <a:pt x="5715" y="821131"/>
                    <a:pt x="5715" y="821360"/>
                  </a:cubicBezTo>
                  <a:cubicBezTo>
                    <a:pt x="5715" y="822274"/>
                    <a:pt x="5944" y="823189"/>
                    <a:pt x="5944" y="823874"/>
                  </a:cubicBezTo>
                  <a:cubicBezTo>
                    <a:pt x="8230" y="849478"/>
                    <a:pt x="9601" y="849249"/>
                    <a:pt x="34519" y="851535"/>
                  </a:cubicBezTo>
                  <a:cubicBezTo>
                    <a:pt x="96241" y="856793"/>
                    <a:pt x="158191" y="854964"/>
                    <a:pt x="219913" y="858622"/>
                  </a:cubicBezTo>
                  <a:cubicBezTo>
                    <a:pt x="288036" y="862736"/>
                    <a:pt x="356616" y="862051"/>
                    <a:pt x="424967" y="863879"/>
                  </a:cubicBezTo>
                  <a:cubicBezTo>
                    <a:pt x="468630" y="865022"/>
                    <a:pt x="512293" y="864337"/>
                    <a:pt x="555727" y="868223"/>
                  </a:cubicBezTo>
                  <a:cubicBezTo>
                    <a:pt x="583387" y="870737"/>
                    <a:pt x="610819" y="870509"/>
                    <a:pt x="638480" y="869823"/>
                  </a:cubicBezTo>
                  <a:cubicBezTo>
                    <a:pt x="660197" y="869366"/>
                    <a:pt x="661340" y="869137"/>
                    <a:pt x="665226" y="848106"/>
                  </a:cubicBezTo>
                  <a:cubicBezTo>
                    <a:pt x="673227" y="803529"/>
                    <a:pt x="687400" y="147676"/>
                    <a:pt x="693572" y="61265"/>
                  </a:cubicBezTo>
                  <a:cubicBezTo>
                    <a:pt x="694258" y="51892"/>
                    <a:pt x="697001" y="38176"/>
                    <a:pt x="695858" y="29032"/>
                  </a:cubicBezTo>
                  <a:cubicBezTo>
                    <a:pt x="694487" y="13716"/>
                    <a:pt x="683971" y="7087"/>
                    <a:pt x="668198" y="3658"/>
                  </a:cubicBezTo>
                  <a:close/>
                </a:path>
              </a:pathLst>
            </a:custGeom>
            <a:solidFill>
              <a:srgbClr val="FFFFFF"/>
            </a:solidFill>
            <a:ln w="2286" cap="flat">
              <a:noFill/>
              <a:prstDash val="solid"/>
              <a:miter/>
            </a:ln>
          </p:spPr>
          <p:txBody>
            <a:bodyPr rtlCol="0" anchor="ctr"/>
            <a:lstStyle/>
            <a:p>
              <a:endParaRPr lang="en-US"/>
            </a:p>
          </p:txBody>
        </p:sp>
        <p:sp>
          <p:nvSpPr>
            <p:cNvPr id="227" name="Freeform 1728">
              <a:extLst>
                <a:ext uri="{FF2B5EF4-FFF2-40B4-BE49-F238E27FC236}">
                  <a16:creationId xmlns:a16="http://schemas.microsoft.com/office/drawing/2014/main" id="{A2467C6C-0A98-A6CD-F220-AC6FDBED93D3}"/>
                </a:ext>
              </a:extLst>
            </p:cNvPr>
            <p:cNvSpPr/>
            <p:nvPr/>
          </p:nvSpPr>
          <p:spPr>
            <a:xfrm>
              <a:off x="4637163" y="1913091"/>
              <a:ext cx="224159" cy="663007"/>
            </a:xfrm>
            <a:custGeom>
              <a:avLst/>
              <a:gdLst>
                <a:gd name="connsiteX0" fmla="*/ 207609 w 224159"/>
                <a:gd name="connsiteY0" fmla="*/ 443546 h 663007"/>
                <a:gd name="connsiteX1" fmla="*/ 221096 w 224159"/>
                <a:gd name="connsiteY1" fmla="*/ 397826 h 663007"/>
                <a:gd name="connsiteX2" fmla="*/ 221553 w 224159"/>
                <a:gd name="connsiteY2" fmla="*/ 306386 h 663007"/>
                <a:gd name="connsiteX3" fmla="*/ 196407 w 224159"/>
                <a:gd name="connsiteY3" fmla="*/ 218604 h 663007"/>
                <a:gd name="connsiteX4" fmla="*/ 142458 w 224159"/>
                <a:gd name="connsiteY4" fmla="*/ 184314 h 663007"/>
                <a:gd name="connsiteX5" fmla="*/ 72735 w 224159"/>
                <a:gd name="connsiteY5" fmla="*/ 102018 h 663007"/>
                <a:gd name="connsiteX6" fmla="*/ 91251 w 224159"/>
                <a:gd name="connsiteY6" fmla="*/ 56984 h 663007"/>
                <a:gd name="connsiteX7" fmla="*/ 136514 w 224159"/>
                <a:gd name="connsiteY7" fmla="*/ 47611 h 663007"/>
                <a:gd name="connsiteX8" fmla="*/ 159146 w 224159"/>
                <a:gd name="connsiteY8" fmla="*/ 40525 h 663007"/>
                <a:gd name="connsiteX9" fmla="*/ 171261 w 224159"/>
                <a:gd name="connsiteY9" fmla="*/ 19722 h 663007"/>
                <a:gd name="connsiteX10" fmla="*/ 159831 w 224159"/>
                <a:gd name="connsiteY10" fmla="*/ 4177 h 663007"/>
                <a:gd name="connsiteX11" fmla="*/ 60162 w 224159"/>
                <a:gd name="connsiteY11" fmla="*/ 7149 h 663007"/>
                <a:gd name="connsiteX12" fmla="*/ 35473 w 224159"/>
                <a:gd name="connsiteY12" fmla="*/ 37096 h 663007"/>
                <a:gd name="connsiteX13" fmla="*/ 48732 w 224159"/>
                <a:gd name="connsiteY13" fmla="*/ 206031 h 663007"/>
                <a:gd name="connsiteX14" fmla="*/ 62219 w 224159"/>
                <a:gd name="connsiteY14" fmla="*/ 194830 h 663007"/>
                <a:gd name="connsiteX15" fmla="*/ 62219 w 224159"/>
                <a:gd name="connsiteY15" fmla="*/ 201230 h 663007"/>
                <a:gd name="connsiteX16" fmla="*/ 4612 w 224159"/>
                <a:gd name="connsiteY16" fmla="*/ 446747 h 663007"/>
                <a:gd name="connsiteX17" fmla="*/ 3469 w 224159"/>
                <a:gd name="connsiteY17" fmla="*/ 618883 h 663007"/>
                <a:gd name="connsiteX18" fmla="*/ 9184 w 224159"/>
                <a:gd name="connsiteY18" fmla="*/ 641971 h 663007"/>
                <a:gd name="connsiteX19" fmla="*/ 33873 w 224159"/>
                <a:gd name="connsiteY19" fmla="*/ 651344 h 663007"/>
                <a:gd name="connsiteX20" fmla="*/ 51932 w 224159"/>
                <a:gd name="connsiteY20" fmla="*/ 636028 h 663007"/>
                <a:gd name="connsiteX21" fmla="*/ 54218 w 224159"/>
                <a:gd name="connsiteY21" fmla="*/ 616597 h 663007"/>
                <a:gd name="connsiteX22" fmla="*/ 53990 w 224159"/>
                <a:gd name="connsiteY22" fmla="*/ 518527 h 663007"/>
                <a:gd name="connsiteX23" fmla="*/ 56276 w 224159"/>
                <a:gd name="connsiteY23" fmla="*/ 457720 h 663007"/>
                <a:gd name="connsiteX24" fmla="*/ 82793 w 224159"/>
                <a:gd name="connsiteY24" fmla="*/ 433031 h 663007"/>
                <a:gd name="connsiteX25" fmla="*/ 104282 w 224159"/>
                <a:gd name="connsiteY25" fmla="*/ 457262 h 663007"/>
                <a:gd name="connsiteX26" fmla="*/ 104510 w 224159"/>
                <a:gd name="connsiteY26" fmla="*/ 459548 h 663007"/>
                <a:gd name="connsiteX27" fmla="*/ 107253 w 224159"/>
                <a:gd name="connsiteY27" fmla="*/ 526985 h 663007"/>
                <a:gd name="connsiteX28" fmla="*/ 107482 w 224159"/>
                <a:gd name="connsiteY28" fmla="*/ 631456 h 663007"/>
                <a:gd name="connsiteX29" fmla="*/ 137200 w 224159"/>
                <a:gd name="connsiteY29" fmla="*/ 663002 h 663007"/>
                <a:gd name="connsiteX30" fmla="*/ 164632 w 224159"/>
                <a:gd name="connsiteY30" fmla="*/ 633284 h 663007"/>
                <a:gd name="connsiteX31" fmla="*/ 166004 w 224159"/>
                <a:gd name="connsiteY31" fmla="*/ 535215 h 663007"/>
                <a:gd name="connsiteX32" fmla="*/ 158460 w 224159"/>
                <a:gd name="connsiteY32" fmla="*/ 451547 h 663007"/>
                <a:gd name="connsiteX33" fmla="*/ 158917 w 224159"/>
                <a:gd name="connsiteY33" fmla="*/ 430059 h 663007"/>
                <a:gd name="connsiteX34" fmla="*/ 163260 w 224159"/>
                <a:gd name="connsiteY34" fmla="*/ 399884 h 663007"/>
                <a:gd name="connsiteX35" fmla="*/ 156860 w 224159"/>
                <a:gd name="connsiteY35" fmla="*/ 299528 h 663007"/>
                <a:gd name="connsiteX36" fmla="*/ 158003 w 224159"/>
                <a:gd name="connsiteY36" fmla="*/ 291756 h 663007"/>
                <a:gd name="connsiteX37" fmla="*/ 167832 w 224159"/>
                <a:gd name="connsiteY37" fmla="*/ 292213 h 663007"/>
                <a:gd name="connsiteX38" fmla="*/ 177662 w 224159"/>
                <a:gd name="connsiteY38" fmla="*/ 311187 h 663007"/>
                <a:gd name="connsiteX39" fmla="*/ 176519 w 224159"/>
                <a:gd name="connsiteY39" fmla="*/ 397826 h 663007"/>
                <a:gd name="connsiteX40" fmla="*/ 169433 w 224159"/>
                <a:gd name="connsiteY40" fmla="*/ 441260 h 663007"/>
                <a:gd name="connsiteX41" fmla="*/ 186349 w 224159"/>
                <a:gd name="connsiteY41" fmla="*/ 455205 h 663007"/>
                <a:gd name="connsiteX42" fmla="*/ 207609 w 224159"/>
                <a:gd name="connsiteY42" fmla="*/ 443546 h 66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159" h="663007">
                  <a:moveTo>
                    <a:pt x="207609" y="443546"/>
                  </a:moveTo>
                  <a:cubicBezTo>
                    <a:pt x="213324" y="428687"/>
                    <a:pt x="219039" y="413828"/>
                    <a:pt x="221096" y="397826"/>
                  </a:cubicBezTo>
                  <a:cubicBezTo>
                    <a:pt x="224982" y="367194"/>
                    <a:pt x="225211" y="336790"/>
                    <a:pt x="221553" y="306386"/>
                  </a:cubicBezTo>
                  <a:cubicBezTo>
                    <a:pt x="217210" y="270496"/>
                    <a:pt x="212638" y="238035"/>
                    <a:pt x="196407" y="218604"/>
                  </a:cubicBezTo>
                  <a:cubicBezTo>
                    <a:pt x="187949" y="204202"/>
                    <a:pt x="156631" y="187514"/>
                    <a:pt x="142458" y="184314"/>
                  </a:cubicBezTo>
                  <a:cubicBezTo>
                    <a:pt x="99481" y="174941"/>
                    <a:pt x="79821" y="144538"/>
                    <a:pt x="72735" y="102018"/>
                  </a:cubicBezTo>
                  <a:cubicBezTo>
                    <a:pt x="70906" y="90359"/>
                    <a:pt x="78450" y="62699"/>
                    <a:pt x="91251" y="56984"/>
                  </a:cubicBezTo>
                  <a:cubicBezTo>
                    <a:pt x="111368" y="50812"/>
                    <a:pt x="124170" y="48754"/>
                    <a:pt x="136514" y="47611"/>
                  </a:cubicBezTo>
                  <a:cubicBezTo>
                    <a:pt x="144744" y="46925"/>
                    <a:pt x="152516" y="45097"/>
                    <a:pt x="159146" y="40525"/>
                  </a:cubicBezTo>
                  <a:cubicBezTo>
                    <a:pt x="166461" y="35724"/>
                    <a:pt x="171947" y="28409"/>
                    <a:pt x="171261" y="19722"/>
                  </a:cubicBezTo>
                  <a:cubicBezTo>
                    <a:pt x="170576" y="12864"/>
                    <a:pt x="165775" y="5092"/>
                    <a:pt x="159831" y="4177"/>
                  </a:cubicBezTo>
                  <a:cubicBezTo>
                    <a:pt x="127599" y="-852"/>
                    <a:pt x="92623" y="-2909"/>
                    <a:pt x="60162" y="7149"/>
                  </a:cubicBezTo>
                  <a:cubicBezTo>
                    <a:pt x="43245" y="12407"/>
                    <a:pt x="40502" y="12407"/>
                    <a:pt x="35473" y="37096"/>
                  </a:cubicBezTo>
                  <a:cubicBezTo>
                    <a:pt x="32730" y="93103"/>
                    <a:pt x="41645" y="188886"/>
                    <a:pt x="48732" y="206031"/>
                  </a:cubicBezTo>
                  <a:cubicBezTo>
                    <a:pt x="51018" y="205574"/>
                    <a:pt x="57419" y="189343"/>
                    <a:pt x="62219" y="194830"/>
                  </a:cubicBezTo>
                  <a:cubicBezTo>
                    <a:pt x="62219" y="194830"/>
                    <a:pt x="63819" y="197344"/>
                    <a:pt x="62219" y="201230"/>
                  </a:cubicBezTo>
                  <a:cubicBezTo>
                    <a:pt x="27701" y="279412"/>
                    <a:pt x="15128" y="363079"/>
                    <a:pt x="4612" y="446747"/>
                  </a:cubicBezTo>
                  <a:cubicBezTo>
                    <a:pt x="-2475" y="503668"/>
                    <a:pt x="-189" y="561504"/>
                    <a:pt x="3469" y="618883"/>
                  </a:cubicBezTo>
                  <a:cubicBezTo>
                    <a:pt x="3926" y="626884"/>
                    <a:pt x="5526" y="634656"/>
                    <a:pt x="9184" y="641971"/>
                  </a:cubicBezTo>
                  <a:cubicBezTo>
                    <a:pt x="14442" y="652715"/>
                    <a:pt x="24500" y="651801"/>
                    <a:pt x="33873" y="651344"/>
                  </a:cubicBezTo>
                  <a:cubicBezTo>
                    <a:pt x="43474" y="650887"/>
                    <a:pt x="50561" y="646543"/>
                    <a:pt x="51932" y="636028"/>
                  </a:cubicBezTo>
                  <a:cubicBezTo>
                    <a:pt x="52847" y="629627"/>
                    <a:pt x="54218" y="622997"/>
                    <a:pt x="54218" y="616597"/>
                  </a:cubicBezTo>
                  <a:cubicBezTo>
                    <a:pt x="54218" y="583907"/>
                    <a:pt x="53761" y="551217"/>
                    <a:pt x="53990" y="518527"/>
                  </a:cubicBezTo>
                  <a:cubicBezTo>
                    <a:pt x="54218" y="498182"/>
                    <a:pt x="54675" y="477836"/>
                    <a:pt x="56276" y="457720"/>
                  </a:cubicBezTo>
                  <a:cubicBezTo>
                    <a:pt x="57190" y="445375"/>
                    <a:pt x="72049" y="432802"/>
                    <a:pt x="82793" y="433031"/>
                  </a:cubicBezTo>
                  <a:cubicBezTo>
                    <a:pt x="92166" y="433259"/>
                    <a:pt x="102224" y="444689"/>
                    <a:pt x="104282" y="457262"/>
                  </a:cubicBezTo>
                  <a:cubicBezTo>
                    <a:pt x="104510" y="457948"/>
                    <a:pt x="104282" y="458634"/>
                    <a:pt x="104510" y="459548"/>
                  </a:cubicBezTo>
                  <a:cubicBezTo>
                    <a:pt x="107711" y="481951"/>
                    <a:pt x="107711" y="504354"/>
                    <a:pt x="107253" y="526985"/>
                  </a:cubicBezTo>
                  <a:cubicBezTo>
                    <a:pt x="106339" y="561733"/>
                    <a:pt x="103596" y="596708"/>
                    <a:pt x="107482" y="631456"/>
                  </a:cubicBezTo>
                  <a:cubicBezTo>
                    <a:pt x="109768" y="651572"/>
                    <a:pt x="120284" y="662545"/>
                    <a:pt x="137200" y="663002"/>
                  </a:cubicBezTo>
                  <a:cubicBezTo>
                    <a:pt x="154345" y="663231"/>
                    <a:pt x="161203" y="655001"/>
                    <a:pt x="164632" y="633284"/>
                  </a:cubicBezTo>
                  <a:cubicBezTo>
                    <a:pt x="167604" y="591908"/>
                    <a:pt x="167375" y="567676"/>
                    <a:pt x="166004" y="535215"/>
                  </a:cubicBezTo>
                  <a:cubicBezTo>
                    <a:pt x="164861" y="507554"/>
                    <a:pt x="171033" y="478751"/>
                    <a:pt x="158460" y="451547"/>
                  </a:cubicBezTo>
                  <a:cubicBezTo>
                    <a:pt x="155717" y="445604"/>
                    <a:pt x="158231" y="437146"/>
                    <a:pt x="158917" y="430059"/>
                  </a:cubicBezTo>
                  <a:cubicBezTo>
                    <a:pt x="160060" y="420001"/>
                    <a:pt x="162575" y="409942"/>
                    <a:pt x="163260" y="399884"/>
                  </a:cubicBezTo>
                  <a:cubicBezTo>
                    <a:pt x="165546" y="366280"/>
                    <a:pt x="176062" y="331990"/>
                    <a:pt x="156860" y="299528"/>
                  </a:cubicBezTo>
                  <a:cubicBezTo>
                    <a:pt x="155259" y="297014"/>
                    <a:pt x="155259" y="293813"/>
                    <a:pt x="158003" y="291756"/>
                  </a:cubicBezTo>
                  <a:cubicBezTo>
                    <a:pt x="161432" y="289013"/>
                    <a:pt x="165089" y="289699"/>
                    <a:pt x="167832" y="292213"/>
                  </a:cubicBezTo>
                  <a:cubicBezTo>
                    <a:pt x="173547" y="297242"/>
                    <a:pt x="175833" y="304100"/>
                    <a:pt x="177662" y="311187"/>
                  </a:cubicBezTo>
                  <a:cubicBezTo>
                    <a:pt x="184749" y="340219"/>
                    <a:pt x="179720" y="369023"/>
                    <a:pt x="176519" y="397826"/>
                  </a:cubicBezTo>
                  <a:cubicBezTo>
                    <a:pt x="174919" y="412228"/>
                    <a:pt x="170347" y="426859"/>
                    <a:pt x="169433" y="441260"/>
                  </a:cubicBezTo>
                  <a:cubicBezTo>
                    <a:pt x="168975" y="450633"/>
                    <a:pt x="178348" y="454291"/>
                    <a:pt x="186349" y="455205"/>
                  </a:cubicBezTo>
                  <a:cubicBezTo>
                    <a:pt x="196865" y="456805"/>
                    <a:pt x="203951" y="452919"/>
                    <a:pt x="207609" y="443546"/>
                  </a:cubicBezTo>
                  <a:close/>
                </a:path>
              </a:pathLst>
            </a:custGeom>
            <a:solidFill>
              <a:srgbClr val="459597"/>
            </a:solidFill>
            <a:ln w="2286" cap="flat">
              <a:noFill/>
              <a:prstDash val="solid"/>
              <a:miter/>
            </a:ln>
          </p:spPr>
          <p:txBody>
            <a:bodyPr rtlCol="0" anchor="ctr"/>
            <a:lstStyle/>
            <a:p>
              <a:endParaRPr lang="en-US"/>
            </a:p>
          </p:txBody>
        </p:sp>
        <p:sp>
          <p:nvSpPr>
            <p:cNvPr id="228" name="Freeform 1729">
              <a:extLst>
                <a:ext uri="{FF2B5EF4-FFF2-40B4-BE49-F238E27FC236}">
                  <a16:creationId xmlns:a16="http://schemas.microsoft.com/office/drawing/2014/main" id="{2C72C948-547B-69B1-5FF0-28EBD10DBF0A}"/>
                </a:ext>
              </a:extLst>
            </p:cNvPr>
            <p:cNvSpPr/>
            <p:nvPr/>
          </p:nvSpPr>
          <p:spPr>
            <a:xfrm>
              <a:off x="4724345" y="1922037"/>
              <a:ext cx="174802" cy="169282"/>
            </a:xfrm>
            <a:custGeom>
              <a:avLst/>
              <a:gdLst>
                <a:gd name="connsiteX0" fmla="*/ 30130 w 174802"/>
                <a:gd name="connsiteY0" fmla="*/ 54667 h 169282"/>
                <a:gd name="connsiteX1" fmla="*/ 869 w 174802"/>
                <a:gd name="connsiteY1" fmla="*/ 96043 h 169282"/>
                <a:gd name="connsiteX2" fmla="*/ 34245 w 174802"/>
                <a:gd name="connsiteY2" fmla="*/ 155022 h 169282"/>
                <a:gd name="connsiteX3" fmla="*/ 114483 w 174802"/>
                <a:gd name="connsiteY3" fmla="*/ 165766 h 169282"/>
                <a:gd name="connsiteX4" fmla="*/ 174605 w 174802"/>
                <a:gd name="connsiteY4" fmla="*/ 81184 h 169282"/>
                <a:gd name="connsiteX5" fmla="*/ 110140 w 174802"/>
                <a:gd name="connsiteY5" fmla="*/ 946 h 169282"/>
                <a:gd name="connsiteX6" fmla="*/ 95738 w 174802"/>
                <a:gd name="connsiteY6" fmla="*/ 15576 h 169282"/>
                <a:gd name="connsiteX7" fmla="*/ 60076 w 174802"/>
                <a:gd name="connsiteY7" fmla="*/ 48723 h 169282"/>
                <a:gd name="connsiteX8" fmla="*/ 30130 w 174802"/>
                <a:gd name="connsiteY8" fmla="*/ 54667 h 16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02" h="169282">
                  <a:moveTo>
                    <a:pt x="30130" y="54667"/>
                  </a:moveTo>
                  <a:cubicBezTo>
                    <a:pt x="4755" y="55810"/>
                    <a:pt x="-2789" y="73412"/>
                    <a:pt x="869" y="96043"/>
                  </a:cubicBezTo>
                  <a:cubicBezTo>
                    <a:pt x="4527" y="119132"/>
                    <a:pt x="12299" y="142906"/>
                    <a:pt x="34245" y="155022"/>
                  </a:cubicBezTo>
                  <a:cubicBezTo>
                    <a:pt x="58933" y="168738"/>
                    <a:pt x="87051" y="173082"/>
                    <a:pt x="114483" y="165766"/>
                  </a:cubicBezTo>
                  <a:cubicBezTo>
                    <a:pt x="146487" y="157080"/>
                    <a:pt x="177577" y="120046"/>
                    <a:pt x="174605" y="81184"/>
                  </a:cubicBezTo>
                  <a:cubicBezTo>
                    <a:pt x="176434" y="42551"/>
                    <a:pt x="155860" y="7347"/>
                    <a:pt x="110140" y="946"/>
                  </a:cubicBezTo>
                  <a:cubicBezTo>
                    <a:pt x="95967" y="-1797"/>
                    <a:pt x="98481" y="946"/>
                    <a:pt x="95738" y="15576"/>
                  </a:cubicBezTo>
                  <a:cubicBezTo>
                    <a:pt x="91852" y="36150"/>
                    <a:pt x="78136" y="44380"/>
                    <a:pt x="60076" y="48723"/>
                  </a:cubicBezTo>
                  <a:cubicBezTo>
                    <a:pt x="50018" y="51009"/>
                    <a:pt x="40188" y="54210"/>
                    <a:pt x="30130" y="54667"/>
                  </a:cubicBezTo>
                  <a:close/>
                </a:path>
              </a:pathLst>
            </a:custGeom>
            <a:solidFill>
              <a:srgbClr val="FFFFFF"/>
            </a:solidFill>
            <a:ln w="2286" cap="flat">
              <a:noFill/>
              <a:prstDash val="solid"/>
              <a:miter/>
            </a:ln>
          </p:spPr>
          <p:txBody>
            <a:bodyPr rtlCol="0" anchor="ctr"/>
            <a:lstStyle/>
            <a:p>
              <a:endParaRPr lang="en-US"/>
            </a:p>
          </p:txBody>
        </p:sp>
        <p:sp>
          <p:nvSpPr>
            <p:cNvPr id="229" name="Freeform 1730">
              <a:extLst>
                <a:ext uri="{FF2B5EF4-FFF2-40B4-BE49-F238E27FC236}">
                  <a16:creationId xmlns:a16="http://schemas.microsoft.com/office/drawing/2014/main" id="{85D2D943-8620-29DD-6063-76F27F6D8BC1}"/>
                </a:ext>
              </a:extLst>
            </p:cNvPr>
            <p:cNvSpPr/>
            <p:nvPr/>
          </p:nvSpPr>
          <p:spPr>
            <a:xfrm>
              <a:off x="3906825" y="1804029"/>
              <a:ext cx="50220" cy="107110"/>
            </a:xfrm>
            <a:custGeom>
              <a:avLst/>
              <a:gdLst>
                <a:gd name="connsiteX0" fmla="*/ 11431 w 50220"/>
                <a:gd name="connsiteY0" fmla="*/ 100666 h 107110"/>
                <a:gd name="connsiteX1" fmla="*/ 49378 w 50220"/>
                <a:gd name="connsiteY1" fmla="*/ 1911 h 107110"/>
                <a:gd name="connsiteX2" fmla="*/ 1 w 50220"/>
                <a:gd name="connsiteY2" fmla="*/ 23628 h 107110"/>
                <a:gd name="connsiteX3" fmla="*/ 2972 w 50220"/>
                <a:gd name="connsiteY3" fmla="*/ 92208 h 107110"/>
                <a:gd name="connsiteX4" fmla="*/ 11431 w 50220"/>
                <a:gd name="connsiteY4" fmla="*/ 100666 h 10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0" h="107110">
                  <a:moveTo>
                    <a:pt x="11431" y="100666"/>
                  </a:moveTo>
                  <a:cubicBezTo>
                    <a:pt x="7544" y="38030"/>
                    <a:pt x="5944" y="6254"/>
                    <a:pt x="49378" y="1911"/>
                  </a:cubicBezTo>
                  <a:cubicBezTo>
                    <a:pt x="57836" y="997"/>
                    <a:pt x="-228" y="-8147"/>
                    <a:pt x="1" y="23628"/>
                  </a:cubicBezTo>
                  <a:cubicBezTo>
                    <a:pt x="1" y="41002"/>
                    <a:pt x="2515" y="74834"/>
                    <a:pt x="2972" y="92208"/>
                  </a:cubicBezTo>
                  <a:cubicBezTo>
                    <a:pt x="3658" y="111639"/>
                    <a:pt x="12116" y="109353"/>
                    <a:pt x="11431" y="100666"/>
                  </a:cubicBezTo>
                  <a:close/>
                </a:path>
              </a:pathLst>
            </a:custGeom>
            <a:solidFill>
              <a:srgbClr val="FFFFFF"/>
            </a:solidFill>
            <a:ln w="2286" cap="flat">
              <a:noFill/>
              <a:prstDash val="solid"/>
              <a:miter/>
            </a:ln>
          </p:spPr>
          <p:txBody>
            <a:bodyPr rtlCol="0" anchor="ctr"/>
            <a:lstStyle/>
            <a:p>
              <a:endParaRPr lang="en-US"/>
            </a:p>
          </p:txBody>
        </p:sp>
        <p:sp>
          <p:nvSpPr>
            <p:cNvPr id="230" name="Freeform 1731">
              <a:extLst>
                <a:ext uri="{FF2B5EF4-FFF2-40B4-BE49-F238E27FC236}">
                  <a16:creationId xmlns:a16="http://schemas.microsoft.com/office/drawing/2014/main" id="{17CDEF5B-66F4-8D6A-92CC-F1CF9C387580}"/>
                </a:ext>
              </a:extLst>
            </p:cNvPr>
            <p:cNvSpPr/>
            <p:nvPr/>
          </p:nvSpPr>
          <p:spPr>
            <a:xfrm>
              <a:off x="3675246" y="1677722"/>
              <a:ext cx="855994" cy="906142"/>
            </a:xfrm>
            <a:custGeom>
              <a:avLst/>
              <a:gdLst>
                <a:gd name="connsiteX0" fmla="*/ 851771 w 855994"/>
                <a:gd name="connsiteY0" fmla="*/ 34948 h 906142"/>
                <a:gd name="connsiteX1" fmla="*/ 831883 w 855994"/>
                <a:gd name="connsiteY1" fmla="*/ 15746 h 906142"/>
                <a:gd name="connsiteX2" fmla="*/ 546590 w 855994"/>
                <a:gd name="connsiteY2" fmla="*/ 1801 h 906142"/>
                <a:gd name="connsiteX3" fmla="*/ 166886 w 855994"/>
                <a:gd name="connsiteY3" fmla="*/ 2716 h 906142"/>
                <a:gd name="connsiteX4" fmla="*/ 114536 w 855994"/>
                <a:gd name="connsiteY4" fmla="*/ 2716 h 906142"/>
                <a:gd name="connsiteX5" fmla="*/ 87104 w 855994"/>
                <a:gd name="connsiteY5" fmla="*/ 7973 h 906142"/>
                <a:gd name="connsiteX6" fmla="*/ 32697 w 855994"/>
                <a:gd name="connsiteY6" fmla="*/ 47978 h 906142"/>
                <a:gd name="connsiteX7" fmla="*/ 8694 w 855994"/>
                <a:gd name="connsiteY7" fmla="*/ 83640 h 906142"/>
                <a:gd name="connsiteX8" fmla="*/ 8 w 855994"/>
                <a:gd name="connsiteY8" fmla="*/ 157249 h 906142"/>
                <a:gd name="connsiteX9" fmla="*/ 13038 w 855994"/>
                <a:gd name="connsiteY9" fmla="*/ 359789 h 906142"/>
                <a:gd name="connsiteX10" fmla="*/ 30411 w 855994"/>
                <a:gd name="connsiteY10" fmla="*/ 535582 h 906142"/>
                <a:gd name="connsiteX11" fmla="*/ 44585 w 855994"/>
                <a:gd name="connsiteY11" fmla="*/ 665656 h 906142"/>
                <a:gd name="connsiteX12" fmla="*/ 73388 w 855994"/>
                <a:gd name="connsiteY12" fmla="*/ 855622 h 906142"/>
                <a:gd name="connsiteX13" fmla="*/ 109050 w 855994"/>
                <a:gd name="connsiteY13" fmla="*/ 887398 h 906142"/>
                <a:gd name="connsiteX14" fmla="*/ 209862 w 855994"/>
                <a:gd name="connsiteY14" fmla="*/ 890598 h 906142"/>
                <a:gd name="connsiteX15" fmla="*/ 804451 w 855994"/>
                <a:gd name="connsiteY15" fmla="*/ 906143 h 906142"/>
                <a:gd name="connsiteX16" fmla="*/ 825482 w 855994"/>
                <a:gd name="connsiteY16" fmla="*/ 887626 h 906142"/>
                <a:gd name="connsiteX17" fmla="*/ 836684 w 855994"/>
                <a:gd name="connsiteY17" fmla="*/ 641653 h 906142"/>
                <a:gd name="connsiteX18" fmla="*/ 855886 w 855994"/>
                <a:gd name="connsiteY18" fmla="*/ 70610 h 906142"/>
                <a:gd name="connsiteX19" fmla="*/ 851771 w 855994"/>
                <a:gd name="connsiteY19" fmla="*/ 34948 h 906142"/>
                <a:gd name="connsiteX20" fmla="*/ 124823 w 855994"/>
                <a:gd name="connsiteY20" fmla="*/ 874596 h 906142"/>
                <a:gd name="connsiteX21" fmla="*/ 111793 w 855994"/>
                <a:gd name="connsiteY21" fmla="*/ 874596 h 906142"/>
                <a:gd name="connsiteX22" fmla="*/ 87104 w 855994"/>
                <a:gd name="connsiteY22" fmla="*/ 852422 h 906142"/>
                <a:gd name="connsiteX23" fmla="*/ 85275 w 855994"/>
                <a:gd name="connsiteY23" fmla="*/ 842821 h 906142"/>
                <a:gd name="connsiteX24" fmla="*/ 85047 w 855994"/>
                <a:gd name="connsiteY24" fmla="*/ 840992 h 906142"/>
                <a:gd name="connsiteX25" fmla="*/ 74074 w 855994"/>
                <a:gd name="connsiteY25" fmla="*/ 776070 h 906142"/>
                <a:gd name="connsiteX26" fmla="*/ 73845 w 855994"/>
                <a:gd name="connsiteY26" fmla="*/ 774927 h 906142"/>
                <a:gd name="connsiteX27" fmla="*/ 36126 w 855994"/>
                <a:gd name="connsiteY27" fmla="*/ 478432 h 906142"/>
                <a:gd name="connsiteX28" fmla="*/ 21039 w 855994"/>
                <a:gd name="connsiteY28" fmla="*/ 302410 h 906142"/>
                <a:gd name="connsiteX29" fmla="*/ 12809 w 855994"/>
                <a:gd name="connsiteY29" fmla="*/ 169594 h 906142"/>
                <a:gd name="connsiteX30" fmla="*/ 18753 w 855994"/>
                <a:gd name="connsiteY30" fmla="*/ 102157 h 906142"/>
                <a:gd name="connsiteX31" fmla="*/ 48928 w 855994"/>
                <a:gd name="connsiteY31" fmla="*/ 48664 h 906142"/>
                <a:gd name="connsiteX32" fmla="*/ 77046 w 855994"/>
                <a:gd name="connsiteY32" fmla="*/ 29919 h 906142"/>
                <a:gd name="connsiteX33" fmla="*/ 77046 w 855994"/>
                <a:gd name="connsiteY33" fmla="*/ 29919 h 906142"/>
                <a:gd name="connsiteX34" fmla="*/ 79332 w 855994"/>
                <a:gd name="connsiteY34" fmla="*/ 28547 h 906142"/>
                <a:gd name="connsiteX35" fmla="*/ 79560 w 855994"/>
                <a:gd name="connsiteY35" fmla="*/ 28547 h 906142"/>
                <a:gd name="connsiteX36" fmla="*/ 82075 w 855994"/>
                <a:gd name="connsiteY36" fmla="*/ 27176 h 906142"/>
                <a:gd name="connsiteX37" fmla="*/ 82075 w 855994"/>
                <a:gd name="connsiteY37" fmla="*/ 101014 h 906142"/>
                <a:gd name="connsiteX38" fmla="*/ 91676 w 855994"/>
                <a:gd name="connsiteY38" fmla="*/ 220571 h 906142"/>
                <a:gd name="connsiteX39" fmla="*/ 104478 w 855994"/>
                <a:gd name="connsiteY39" fmla="*/ 403451 h 906142"/>
                <a:gd name="connsiteX40" fmla="*/ 133053 w 855994"/>
                <a:gd name="connsiteY40" fmla="*/ 738351 h 906142"/>
                <a:gd name="connsiteX41" fmla="*/ 141968 w 855994"/>
                <a:gd name="connsiteY41" fmla="*/ 855851 h 906142"/>
                <a:gd name="connsiteX42" fmla="*/ 124823 w 855994"/>
                <a:gd name="connsiteY42" fmla="*/ 874596 h 906142"/>
                <a:gd name="connsiteX43" fmla="*/ 841484 w 855994"/>
                <a:gd name="connsiteY43" fmla="*/ 83640 h 906142"/>
                <a:gd name="connsiteX44" fmla="*/ 813138 w 855994"/>
                <a:gd name="connsiteY44" fmla="*/ 870481 h 906142"/>
                <a:gd name="connsiteX45" fmla="*/ 786392 w 855994"/>
                <a:gd name="connsiteY45" fmla="*/ 892198 h 906142"/>
                <a:gd name="connsiteX46" fmla="*/ 703638 w 855994"/>
                <a:gd name="connsiteY46" fmla="*/ 890598 h 906142"/>
                <a:gd name="connsiteX47" fmla="*/ 572879 w 855994"/>
                <a:gd name="connsiteY47" fmla="*/ 886255 h 906142"/>
                <a:gd name="connsiteX48" fmla="*/ 367825 w 855994"/>
                <a:gd name="connsiteY48" fmla="*/ 880997 h 906142"/>
                <a:gd name="connsiteX49" fmla="*/ 182430 w 855994"/>
                <a:gd name="connsiteY49" fmla="*/ 873910 h 906142"/>
                <a:gd name="connsiteX50" fmla="*/ 153855 w 855994"/>
                <a:gd name="connsiteY50" fmla="*/ 846250 h 906142"/>
                <a:gd name="connsiteX51" fmla="*/ 153627 w 855994"/>
                <a:gd name="connsiteY51" fmla="*/ 843735 h 906142"/>
                <a:gd name="connsiteX52" fmla="*/ 153627 w 855994"/>
                <a:gd name="connsiteY52" fmla="*/ 843278 h 906142"/>
                <a:gd name="connsiteX53" fmla="*/ 153398 w 855994"/>
                <a:gd name="connsiteY53" fmla="*/ 840535 h 906142"/>
                <a:gd name="connsiteX54" fmla="*/ 153398 w 855994"/>
                <a:gd name="connsiteY54" fmla="*/ 840078 h 906142"/>
                <a:gd name="connsiteX55" fmla="*/ 153170 w 855994"/>
                <a:gd name="connsiteY55" fmla="*/ 837106 h 906142"/>
                <a:gd name="connsiteX56" fmla="*/ 153170 w 855994"/>
                <a:gd name="connsiteY56" fmla="*/ 836877 h 906142"/>
                <a:gd name="connsiteX57" fmla="*/ 152941 w 855994"/>
                <a:gd name="connsiteY57" fmla="*/ 833905 h 906142"/>
                <a:gd name="connsiteX58" fmla="*/ 152941 w 855994"/>
                <a:gd name="connsiteY58" fmla="*/ 833448 h 906142"/>
                <a:gd name="connsiteX59" fmla="*/ 152712 w 855994"/>
                <a:gd name="connsiteY59" fmla="*/ 830248 h 906142"/>
                <a:gd name="connsiteX60" fmla="*/ 152712 w 855994"/>
                <a:gd name="connsiteY60" fmla="*/ 829562 h 906142"/>
                <a:gd name="connsiteX61" fmla="*/ 152484 w 855994"/>
                <a:gd name="connsiteY61" fmla="*/ 826362 h 906142"/>
                <a:gd name="connsiteX62" fmla="*/ 152484 w 855994"/>
                <a:gd name="connsiteY62" fmla="*/ 825676 h 906142"/>
                <a:gd name="connsiteX63" fmla="*/ 152255 w 855994"/>
                <a:gd name="connsiteY63" fmla="*/ 822475 h 906142"/>
                <a:gd name="connsiteX64" fmla="*/ 152255 w 855994"/>
                <a:gd name="connsiteY64" fmla="*/ 821790 h 906142"/>
                <a:gd name="connsiteX65" fmla="*/ 152027 w 855994"/>
                <a:gd name="connsiteY65" fmla="*/ 818361 h 906142"/>
                <a:gd name="connsiteX66" fmla="*/ 152027 w 855994"/>
                <a:gd name="connsiteY66" fmla="*/ 817218 h 906142"/>
                <a:gd name="connsiteX67" fmla="*/ 151798 w 855994"/>
                <a:gd name="connsiteY67" fmla="*/ 813789 h 906142"/>
                <a:gd name="connsiteX68" fmla="*/ 151798 w 855994"/>
                <a:gd name="connsiteY68" fmla="*/ 812417 h 906142"/>
                <a:gd name="connsiteX69" fmla="*/ 151569 w 855994"/>
                <a:gd name="connsiteY69" fmla="*/ 808759 h 906142"/>
                <a:gd name="connsiteX70" fmla="*/ 151569 w 855994"/>
                <a:gd name="connsiteY70" fmla="*/ 808759 h 906142"/>
                <a:gd name="connsiteX71" fmla="*/ 151112 w 855994"/>
                <a:gd name="connsiteY71" fmla="*/ 804187 h 906142"/>
                <a:gd name="connsiteX72" fmla="*/ 151112 w 855994"/>
                <a:gd name="connsiteY72" fmla="*/ 803959 h 906142"/>
                <a:gd name="connsiteX73" fmla="*/ 150884 w 855994"/>
                <a:gd name="connsiteY73" fmla="*/ 799844 h 906142"/>
                <a:gd name="connsiteX74" fmla="*/ 150655 w 855994"/>
                <a:gd name="connsiteY74" fmla="*/ 798472 h 906142"/>
                <a:gd name="connsiteX75" fmla="*/ 150426 w 855994"/>
                <a:gd name="connsiteY75" fmla="*/ 795272 h 906142"/>
                <a:gd name="connsiteX76" fmla="*/ 150198 w 855994"/>
                <a:gd name="connsiteY76" fmla="*/ 793443 h 906142"/>
                <a:gd name="connsiteX77" fmla="*/ 149969 w 855994"/>
                <a:gd name="connsiteY77" fmla="*/ 790243 h 906142"/>
                <a:gd name="connsiteX78" fmla="*/ 149969 w 855994"/>
                <a:gd name="connsiteY78" fmla="*/ 789100 h 906142"/>
                <a:gd name="connsiteX79" fmla="*/ 149741 w 855994"/>
                <a:gd name="connsiteY79" fmla="*/ 784756 h 906142"/>
                <a:gd name="connsiteX80" fmla="*/ 149512 w 855994"/>
                <a:gd name="connsiteY80" fmla="*/ 783156 h 906142"/>
                <a:gd name="connsiteX81" fmla="*/ 149283 w 855994"/>
                <a:gd name="connsiteY81" fmla="*/ 780870 h 906142"/>
                <a:gd name="connsiteX82" fmla="*/ 149055 w 855994"/>
                <a:gd name="connsiteY82" fmla="*/ 777213 h 906142"/>
                <a:gd name="connsiteX83" fmla="*/ 148826 w 855994"/>
                <a:gd name="connsiteY83" fmla="*/ 774698 h 906142"/>
                <a:gd name="connsiteX84" fmla="*/ 148598 w 855994"/>
                <a:gd name="connsiteY84" fmla="*/ 773098 h 906142"/>
                <a:gd name="connsiteX85" fmla="*/ 148369 w 855994"/>
                <a:gd name="connsiteY85" fmla="*/ 770126 h 906142"/>
                <a:gd name="connsiteX86" fmla="*/ 148140 w 855994"/>
                <a:gd name="connsiteY86" fmla="*/ 766468 h 906142"/>
                <a:gd name="connsiteX87" fmla="*/ 148140 w 855994"/>
                <a:gd name="connsiteY87" fmla="*/ 766240 h 906142"/>
                <a:gd name="connsiteX88" fmla="*/ 129395 w 855994"/>
                <a:gd name="connsiteY88" fmla="*/ 533068 h 906142"/>
                <a:gd name="connsiteX89" fmla="*/ 98763 w 855994"/>
                <a:gd name="connsiteY89" fmla="*/ 156792 h 906142"/>
                <a:gd name="connsiteX90" fmla="*/ 98077 w 855994"/>
                <a:gd name="connsiteY90" fmla="*/ 41349 h 906142"/>
                <a:gd name="connsiteX91" fmla="*/ 118651 w 855994"/>
                <a:gd name="connsiteY91" fmla="*/ 15289 h 906142"/>
                <a:gd name="connsiteX92" fmla="*/ 199575 w 855994"/>
                <a:gd name="connsiteY92" fmla="*/ 13460 h 906142"/>
                <a:gd name="connsiteX93" fmla="*/ 504985 w 855994"/>
                <a:gd name="connsiteY93" fmla="*/ 11174 h 906142"/>
                <a:gd name="connsiteX94" fmla="*/ 784791 w 855994"/>
                <a:gd name="connsiteY94" fmla="*/ 23061 h 906142"/>
                <a:gd name="connsiteX95" fmla="*/ 785249 w 855994"/>
                <a:gd name="connsiteY95" fmla="*/ 23061 h 906142"/>
                <a:gd name="connsiteX96" fmla="*/ 789363 w 855994"/>
                <a:gd name="connsiteY96" fmla="*/ 23518 h 906142"/>
                <a:gd name="connsiteX97" fmla="*/ 790506 w 855994"/>
                <a:gd name="connsiteY97" fmla="*/ 23518 h 906142"/>
                <a:gd name="connsiteX98" fmla="*/ 792335 w 855994"/>
                <a:gd name="connsiteY98" fmla="*/ 23747 h 906142"/>
                <a:gd name="connsiteX99" fmla="*/ 793478 w 855994"/>
                <a:gd name="connsiteY99" fmla="*/ 23975 h 906142"/>
                <a:gd name="connsiteX100" fmla="*/ 796221 w 855994"/>
                <a:gd name="connsiteY100" fmla="*/ 24204 h 906142"/>
                <a:gd name="connsiteX101" fmla="*/ 797593 w 855994"/>
                <a:gd name="connsiteY101" fmla="*/ 24433 h 906142"/>
                <a:gd name="connsiteX102" fmla="*/ 798965 w 855994"/>
                <a:gd name="connsiteY102" fmla="*/ 24661 h 906142"/>
                <a:gd name="connsiteX103" fmla="*/ 800793 w 855994"/>
                <a:gd name="connsiteY103" fmla="*/ 24890 h 906142"/>
                <a:gd name="connsiteX104" fmla="*/ 802165 w 855994"/>
                <a:gd name="connsiteY104" fmla="*/ 25118 h 906142"/>
                <a:gd name="connsiteX105" fmla="*/ 803765 w 855994"/>
                <a:gd name="connsiteY105" fmla="*/ 25347 h 906142"/>
                <a:gd name="connsiteX106" fmla="*/ 804680 w 855994"/>
                <a:gd name="connsiteY106" fmla="*/ 25576 h 906142"/>
                <a:gd name="connsiteX107" fmla="*/ 806966 w 855994"/>
                <a:gd name="connsiteY107" fmla="*/ 25804 h 906142"/>
                <a:gd name="connsiteX108" fmla="*/ 807423 w 855994"/>
                <a:gd name="connsiteY108" fmla="*/ 25804 h 906142"/>
                <a:gd name="connsiteX109" fmla="*/ 809252 w 855994"/>
                <a:gd name="connsiteY109" fmla="*/ 26033 h 906142"/>
                <a:gd name="connsiteX110" fmla="*/ 809937 w 855994"/>
                <a:gd name="connsiteY110" fmla="*/ 26033 h 906142"/>
                <a:gd name="connsiteX111" fmla="*/ 811995 w 855994"/>
                <a:gd name="connsiteY111" fmla="*/ 26261 h 906142"/>
                <a:gd name="connsiteX112" fmla="*/ 812223 w 855994"/>
                <a:gd name="connsiteY112" fmla="*/ 26261 h 906142"/>
                <a:gd name="connsiteX113" fmla="*/ 813824 w 855994"/>
                <a:gd name="connsiteY113" fmla="*/ 26490 h 906142"/>
                <a:gd name="connsiteX114" fmla="*/ 814281 w 855994"/>
                <a:gd name="connsiteY114" fmla="*/ 26490 h 906142"/>
                <a:gd name="connsiteX115" fmla="*/ 815881 w 855994"/>
                <a:gd name="connsiteY115" fmla="*/ 26719 h 906142"/>
                <a:gd name="connsiteX116" fmla="*/ 844227 w 855994"/>
                <a:gd name="connsiteY116" fmla="*/ 51636 h 906142"/>
                <a:gd name="connsiteX117" fmla="*/ 841484 w 855994"/>
                <a:gd name="connsiteY117" fmla="*/ 83640 h 90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55994" h="906142">
                  <a:moveTo>
                    <a:pt x="851771" y="34948"/>
                  </a:moveTo>
                  <a:cubicBezTo>
                    <a:pt x="849257" y="25576"/>
                    <a:pt x="840570" y="16432"/>
                    <a:pt x="831883" y="15746"/>
                  </a:cubicBezTo>
                  <a:cubicBezTo>
                    <a:pt x="790506" y="12317"/>
                    <a:pt x="600540" y="2944"/>
                    <a:pt x="546590" y="1801"/>
                  </a:cubicBezTo>
                  <a:cubicBezTo>
                    <a:pt x="419946" y="-942"/>
                    <a:pt x="293530" y="-485"/>
                    <a:pt x="166886" y="2716"/>
                  </a:cubicBezTo>
                  <a:cubicBezTo>
                    <a:pt x="149512" y="2716"/>
                    <a:pt x="131910" y="2716"/>
                    <a:pt x="114536" y="2716"/>
                  </a:cubicBezTo>
                  <a:cubicBezTo>
                    <a:pt x="105164" y="2716"/>
                    <a:pt x="95791" y="2944"/>
                    <a:pt x="87104" y="7973"/>
                  </a:cubicBezTo>
                  <a:cubicBezTo>
                    <a:pt x="67445" y="19175"/>
                    <a:pt x="49157" y="32662"/>
                    <a:pt x="32697" y="47978"/>
                  </a:cubicBezTo>
                  <a:cubicBezTo>
                    <a:pt x="21953" y="57808"/>
                    <a:pt x="10980" y="68552"/>
                    <a:pt x="8694" y="83640"/>
                  </a:cubicBezTo>
                  <a:cubicBezTo>
                    <a:pt x="4808" y="108100"/>
                    <a:pt x="-221" y="132789"/>
                    <a:pt x="8" y="157249"/>
                  </a:cubicBezTo>
                  <a:cubicBezTo>
                    <a:pt x="922" y="224915"/>
                    <a:pt x="7551" y="292352"/>
                    <a:pt x="13038" y="359789"/>
                  </a:cubicBezTo>
                  <a:cubicBezTo>
                    <a:pt x="17838" y="418539"/>
                    <a:pt x="22868" y="477289"/>
                    <a:pt x="30411" y="535582"/>
                  </a:cubicBezTo>
                  <a:cubicBezTo>
                    <a:pt x="35898" y="579016"/>
                    <a:pt x="39327" y="622450"/>
                    <a:pt x="44585" y="665656"/>
                  </a:cubicBezTo>
                  <a:cubicBezTo>
                    <a:pt x="51900" y="729207"/>
                    <a:pt x="64930" y="792072"/>
                    <a:pt x="73388" y="855622"/>
                  </a:cubicBezTo>
                  <a:cubicBezTo>
                    <a:pt x="76589" y="879854"/>
                    <a:pt x="84132" y="887169"/>
                    <a:pt x="109050" y="887398"/>
                  </a:cubicBezTo>
                  <a:cubicBezTo>
                    <a:pt x="147683" y="887855"/>
                    <a:pt x="162771" y="885798"/>
                    <a:pt x="209862" y="890598"/>
                  </a:cubicBezTo>
                  <a:cubicBezTo>
                    <a:pt x="293530" y="894256"/>
                    <a:pt x="729927" y="901114"/>
                    <a:pt x="804451" y="906143"/>
                  </a:cubicBezTo>
                  <a:cubicBezTo>
                    <a:pt x="819767" y="905229"/>
                    <a:pt x="823882" y="902485"/>
                    <a:pt x="825482" y="887626"/>
                  </a:cubicBezTo>
                  <a:cubicBezTo>
                    <a:pt x="826397" y="878940"/>
                    <a:pt x="836684" y="715033"/>
                    <a:pt x="836684" y="641653"/>
                  </a:cubicBezTo>
                  <a:cubicBezTo>
                    <a:pt x="836684" y="597304"/>
                    <a:pt x="852686" y="110386"/>
                    <a:pt x="855886" y="70610"/>
                  </a:cubicBezTo>
                  <a:cubicBezTo>
                    <a:pt x="856343" y="56208"/>
                    <a:pt x="855429" y="48436"/>
                    <a:pt x="851771" y="34948"/>
                  </a:cubicBezTo>
                  <a:close/>
                  <a:moveTo>
                    <a:pt x="124823" y="874596"/>
                  </a:moveTo>
                  <a:cubicBezTo>
                    <a:pt x="120480" y="874825"/>
                    <a:pt x="116136" y="875053"/>
                    <a:pt x="111793" y="874596"/>
                  </a:cubicBezTo>
                  <a:cubicBezTo>
                    <a:pt x="95562" y="873225"/>
                    <a:pt x="90076" y="868881"/>
                    <a:pt x="87104" y="852422"/>
                  </a:cubicBezTo>
                  <a:cubicBezTo>
                    <a:pt x="86418" y="849222"/>
                    <a:pt x="85961" y="846021"/>
                    <a:pt x="85275" y="842821"/>
                  </a:cubicBezTo>
                  <a:cubicBezTo>
                    <a:pt x="85275" y="842135"/>
                    <a:pt x="85047" y="841678"/>
                    <a:pt x="85047" y="840992"/>
                  </a:cubicBezTo>
                  <a:cubicBezTo>
                    <a:pt x="81161" y="819275"/>
                    <a:pt x="77960" y="797558"/>
                    <a:pt x="74074" y="776070"/>
                  </a:cubicBezTo>
                  <a:cubicBezTo>
                    <a:pt x="74074" y="775612"/>
                    <a:pt x="73845" y="775384"/>
                    <a:pt x="73845" y="774927"/>
                  </a:cubicBezTo>
                  <a:cubicBezTo>
                    <a:pt x="55557" y="676857"/>
                    <a:pt x="48471" y="577188"/>
                    <a:pt x="36126" y="478432"/>
                  </a:cubicBezTo>
                  <a:cubicBezTo>
                    <a:pt x="28811" y="419911"/>
                    <a:pt x="26982" y="360932"/>
                    <a:pt x="21039" y="302410"/>
                  </a:cubicBezTo>
                  <a:cubicBezTo>
                    <a:pt x="16467" y="258290"/>
                    <a:pt x="14409" y="213942"/>
                    <a:pt x="12809" y="169594"/>
                  </a:cubicBezTo>
                  <a:cubicBezTo>
                    <a:pt x="12123" y="146734"/>
                    <a:pt x="15095" y="124559"/>
                    <a:pt x="18753" y="102157"/>
                  </a:cubicBezTo>
                  <a:cubicBezTo>
                    <a:pt x="22182" y="81125"/>
                    <a:pt x="30411" y="62152"/>
                    <a:pt x="48928" y="48664"/>
                  </a:cubicBezTo>
                  <a:cubicBezTo>
                    <a:pt x="57615" y="42492"/>
                    <a:pt x="66073" y="36320"/>
                    <a:pt x="77046" y="29919"/>
                  </a:cubicBezTo>
                  <a:cubicBezTo>
                    <a:pt x="77046" y="29919"/>
                    <a:pt x="77046" y="29919"/>
                    <a:pt x="77046" y="29919"/>
                  </a:cubicBezTo>
                  <a:cubicBezTo>
                    <a:pt x="77732" y="29462"/>
                    <a:pt x="78646" y="29005"/>
                    <a:pt x="79332" y="28547"/>
                  </a:cubicBezTo>
                  <a:cubicBezTo>
                    <a:pt x="79332" y="28547"/>
                    <a:pt x="79332" y="28547"/>
                    <a:pt x="79560" y="28547"/>
                  </a:cubicBezTo>
                  <a:cubicBezTo>
                    <a:pt x="80475" y="28090"/>
                    <a:pt x="81161" y="27633"/>
                    <a:pt x="82075" y="27176"/>
                  </a:cubicBezTo>
                  <a:cubicBezTo>
                    <a:pt x="82075" y="54608"/>
                    <a:pt x="82304" y="77696"/>
                    <a:pt x="82075" y="101014"/>
                  </a:cubicBezTo>
                  <a:cubicBezTo>
                    <a:pt x="81618" y="141247"/>
                    <a:pt x="87790" y="180795"/>
                    <a:pt x="91676" y="220571"/>
                  </a:cubicBezTo>
                  <a:cubicBezTo>
                    <a:pt x="97620" y="281379"/>
                    <a:pt x="99220" y="342644"/>
                    <a:pt x="104478" y="403451"/>
                  </a:cubicBezTo>
                  <a:cubicBezTo>
                    <a:pt x="110193" y="470203"/>
                    <a:pt x="129167" y="693316"/>
                    <a:pt x="133053" y="738351"/>
                  </a:cubicBezTo>
                  <a:cubicBezTo>
                    <a:pt x="136482" y="777441"/>
                    <a:pt x="138996" y="816760"/>
                    <a:pt x="141968" y="855851"/>
                  </a:cubicBezTo>
                  <a:cubicBezTo>
                    <a:pt x="143111" y="873225"/>
                    <a:pt x="142883" y="873682"/>
                    <a:pt x="124823" y="874596"/>
                  </a:cubicBezTo>
                  <a:close/>
                  <a:moveTo>
                    <a:pt x="841484" y="83640"/>
                  </a:moveTo>
                  <a:cubicBezTo>
                    <a:pt x="835083" y="170051"/>
                    <a:pt x="821139" y="825904"/>
                    <a:pt x="813138" y="870481"/>
                  </a:cubicBezTo>
                  <a:cubicBezTo>
                    <a:pt x="809252" y="891741"/>
                    <a:pt x="808109" y="891741"/>
                    <a:pt x="786392" y="892198"/>
                  </a:cubicBezTo>
                  <a:cubicBezTo>
                    <a:pt x="758731" y="892884"/>
                    <a:pt x="731299" y="893113"/>
                    <a:pt x="703638" y="890598"/>
                  </a:cubicBezTo>
                  <a:cubicBezTo>
                    <a:pt x="660204" y="886712"/>
                    <a:pt x="616313" y="887398"/>
                    <a:pt x="572879" y="886255"/>
                  </a:cubicBezTo>
                  <a:cubicBezTo>
                    <a:pt x="504528" y="884426"/>
                    <a:pt x="435948" y="885112"/>
                    <a:pt x="367825" y="880997"/>
                  </a:cubicBezTo>
                  <a:cubicBezTo>
                    <a:pt x="306103" y="877111"/>
                    <a:pt x="244152" y="879168"/>
                    <a:pt x="182430" y="873910"/>
                  </a:cubicBezTo>
                  <a:cubicBezTo>
                    <a:pt x="157513" y="871853"/>
                    <a:pt x="156141" y="871853"/>
                    <a:pt x="153855" y="846250"/>
                  </a:cubicBezTo>
                  <a:cubicBezTo>
                    <a:pt x="153855" y="845335"/>
                    <a:pt x="153627" y="844650"/>
                    <a:pt x="153627" y="843735"/>
                  </a:cubicBezTo>
                  <a:cubicBezTo>
                    <a:pt x="153627" y="843507"/>
                    <a:pt x="153627" y="843507"/>
                    <a:pt x="153627" y="843278"/>
                  </a:cubicBezTo>
                  <a:cubicBezTo>
                    <a:pt x="153627" y="842364"/>
                    <a:pt x="153398" y="841449"/>
                    <a:pt x="153398" y="840535"/>
                  </a:cubicBezTo>
                  <a:cubicBezTo>
                    <a:pt x="153398" y="840306"/>
                    <a:pt x="153398" y="840078"/>
                    <a:pt x="153398" y="840078"/>
                  </a:cubicBezTo>
                  <a:cubicBezTo>
                    <a:pt x="153398" y="839163"/>
                    <a:pt x="153170" y="838249"/>
                    <a:pt x="153170" y="837106"/>
                  </a:cubicBezTo>
                  <a:cubicBezTo>
                    <a:pt x="153170" y="837106"/>
                    <a:pt x="153170" y="836877"/>
                    <a:pt x="153170" y="836877"/>
                  </a:cubicBezTo>
                  <a:cubicBezTo>
                    <a:pt x="153170" y="835963"/>
                    <a:pt x="152941" y="835048"/>
                    <a:pt x="152941" y="833905"/>
                  </a:cubicBezTo>
                  <a:cubicBezTo>
                    <a:pt x="152941" y="833677"/>
                    <a:pt x="152941" y="833677"/>
                    <a:pt x="152941" y="833448"/>
                  </a:cubicBezTo>
                  <a:cubicBezTo>
                    <a:pt x="152941" y="832305"/>
                    <a:pt x="152712" y="831391"/>
                    <a:pt x="152712" y="830248"/>
                  </a:cubicBezTo>
                  <a:cubicBezTo>
                    <a:pt x="152712" y="830019"/>
                    <a:pt x="152712" y="829791"/>
                    <a:pt x="152712" y="829562"/>
                  </a:cubicBezTo>
                  <a:cubicBezTo>
                    <a:pt x="152712" y="828419"/>
                    <a:pt x="152484" y="827276"/>
                    <a:pt x="152484" y="826362"/>
                  </a:cubicBezTo>
                  <a:cubicBezTo>
                    <a:pt x="152484" y="826133"/>
                    <a:pt x="152484" y="825904"/>
                    <a:pt x="152484" y="825676"/>
                  </a:cubicBezTo>
                  <a:cubicBezTo>
                    <a:pt x="152484" y="824761"/>
                    <a:pt x="152255" y="823618"/>
                    <a:pt x="152255" y="822475"/>
                  </a:cubicBezTo>
                  <a:cubicBezTo>
                    <a:pt x="152255" y="822247"/>
                    <a:pt x="152255" y="822018"/>
                    <a:pt x="152255" y="821790"/>
                  </a:cubicBezTo>
                  <a:cubicBezTo>
                    <a:pt x="152255" y="820647"/>
                    <a:pt x="152027" y="819504"/>
                    <a:pt x="152027" y="818361"/>
                  </a:cubicBezTo>
                  <a:cubicBezTo>
                    <a:pt x="152027" y="817903"/>
                    <a:pt x="152027" y="817675"/>
                    <a:pt x="152027" y="817218"/>
                  </a:cubicBezTo>
                  <a:cubicBezTo>
                    <a:pt x="152027" y="816075"/>
                    <a:pt x="151798" y="814932"/>
                    <a:pt x="151798" y="813789"/>
                  </a:cubicBezTo>
                  <a:cubicBezTo>
                    <a:pt x="151798" y="813331"/>
                    <a:pt x="151798" y="812874"/>
                    <a:pt x="151798" y="812417"/>
                  </a:cubicBezTo>
                  <a:cubicBezTo>
                    <a:pt x="151798" y="811274"/>
                    <a:pt x="151569" y="810131"/>
                    <a:pt x="151569" y="808759"/>
                  </a:cubicBezTo>
                  <a:cubicBezTo>
                    <a:pt x="151569" y="808759"/>
                    <a:pt x="151569" y="808759"/>
                    <a:pt x="151569" y="808759"/>
                  </a:cubicBezTo>
                  <a:cubicBezTo>
                    <a:pt x="151341" y="807388"/>
                    <a:pt x="151341" y="805788"/>
                    <a:pt x="151112" y="804187"/>
                  </a:cubicBezTo>
                  <a:cubicBezTo>
                    <a:pt x="151112" y="804187"/>
                    <a:pt x="151112" y="803959"/>
                    <a:pt x="151112" y="803959"/>
                  </a:cubicBezTo>
                  <a:cubicBezTo>
                    <a:pt x="151112" y="802587"/>
                    <a:pt x="150884" y="801216"/>
                    <a:pt x="150884" y="799844"/>
                  </a:cubicBezTo>
                  <a:cubicBezTo>
                    <a:pt x="150884" y="799387"/>
                    <a:pt x="150884" y="798930"/>
                    <a:pt x="150655" y="798472"/>
                  </a:cubicBezTo>
                  <a:cubicBezTo>
                    <a:pt x="150655" y="797329"/>
                    <a:pt x="150426" y="796186"/>
                    <a:pt x="150426" y="795272"/>
                  </a:cubicBezTo>
                  <a:cubicBezTo>
                    <a:pt x="150426" y="794586"/>
                    <a:pt x="150426" y="794129"/>
                    <a:pt x="150198" y="793443"/>
                  </a:cubicBezTo>
                  <a:cubicBezTo>
                    <a:pt x="150198" y="792300"/>
                    <a:pt x="149969" y="791157"/>
                    <a:pt x="149969" y="790243"/>
                  </a:cubicBezTo>
                  <a:cubicBezTo>
                    <a:pt x="149969" y="789786"/>
                    <a:pt x="149969" y="789557"/>
                    <a:pt x="149969" y="789100"/>
                  </a:cubicBezTo>
                  <a:cubicBezTo>
                    <a:pt x="149969" y="787728"/>
                    <a:pt x="149741" y="786357"/>
                    <a:pt x="149741" y="784756"/>
                  </a:cubicBezTo>
                  <a:cubicBezTo>
                    <a:pt x="149741" y="784299"/>
                    <a:pt x="149741" y="783613"/>
                    <a:pt x="149512" y="783156"/>
                  </a:cubicBezTo>
                  <a:cubicBezTo>
                    <a:pt x="149512" y="782470"/>
                    <a:pt x="149283" y="781556"/>
                    <a:pt x="149283" y="780870"/>
                  </a:cubicBezTo>
                  <a:cubicBezTo>
                    <a:pt x="149283" y="779727"/>
                    <a:pt x="149055" y="778356"/>
                    <a:pt x="149055" y="777213"/>
                  </a:cubicBezTo>
                  <a:cubicBezTo>
                    <a:pt x="149055" y="776298"/>
                    <a:pt x="148826" y="775384"/>
                    <a:pt x="148826" y="774698"/>
                  </a:cubicBezTo>
                  <a:cubicBezTo>
                    <a:pt x="148826" y="774241"/>
                    <a:pt x="148826" y="773784"/>
                    <a:pt x="148598" y="773098"/>
                  </a:cubicBezTo>
                  <a:cubicBezTo>
                    <a:pt x="148598" y="772183"/>
                    <a:pt x="148369" y="771040"/>
                    <a:pt x="148369" y="770126"/>
                  </a:cubicBezTo>
                  <a:cubicBezTo>
                    <a:pt x="148369" y="768983"/>
                    <a:pt x="148140" y="767611"/>
                    <a:pt x="148140" y="766468"/>
                  </a:cubicBezTo>
                  <a:cubicBezTo>
                    <a:pt x="148140" y="766468"/>
                    <a:pt x="148140" y="766240"/>
                    <a:pt x="148140" y="766240"/>
                  </a:cubicBezTo>
                  <a:cubicBezTo>
                    <a:pt x="141511" y="681201"/>
                    <a:pt x="132596" y="565529"/>
                    <a:pt x="129395" y="533068"/>
                  </a:cubicBezTo>
                  <a:cubicBezTo>
                    <a:pt x="122994" y="467917"/>
                    <a:pt x="105392" y="216914"/>
                    <a:pt x="98763" y="156792"/>
                  </a:cubicBezTo>
                  <a:cubicBezTo>
                    <a:pt x="95105" y="123416"/>
                    <a:pt x="97163" y="46378"/>
                    <a:pt x="98077" y="41349"/>
                  </a:cubicBezTo>
                  <a:cubicBezTo>
                    <a:pt x="101963" y="23290"/>
                    <a:pt x="100134" y="18718"/>
                    <a:pt x="118651" y="15289"/>
                  </a:cubicBezTo>
                  <a:cubicBezTo>
                    <a:pt x="138311" y="11402"/>
                    <a:pt x="194318" y="13460"/>
                    <a:pt x="199575" y="13460"/>
                  </a:cubicBezTo>
                  <a:cubicBezTo>
                    <a:pt x="301302" y="10945"/>
                    <a:pt x="403258" y="8431"/>
                    <a:pt x="504985" y="11174"/>
                  </a:cubicBezTo>
                  <a:cubicBezTo>
                    <a:pt x="560763" y="12774"/>
                    <a:pt x="713925" y="17117"/>
                    <a:pt x="784791" y="23061"/>
                  </a:cubicBezTo>
                  <a:cubicBezTo>
                    <a:pt x="785020" y="23061"/>
                    <a:pt x="785020" y="23061"/>
                    <a:pt x="785249" y="23061"/>
                  </a:cubicBezTo>
                  <a:cubicBezTo>
                    <a:pt x="786620" y="23290"/>
                    <a:pt x="787992" y="23290"/>
                    <a:pt x="789363" y="23518"/>
                  </a:cubicBezTo>
                  <a:cubicBezTo>
                    <a:pt x="789821" y="23518"/>
                    <a:pt x="790049" y="23518"/>
                    <a:pt x="790506" y="23518"/>
                  </a:cubicBezTo>
                  <a:cubicBezTo>
                    <a:pt x="791192" y="23518"/>
                    <a:pt x="791878" y="23747"/>
                    <a:pt x="792335" y="23747"/>
                  </a:cubicBezTo>
                  <a:cubicBezTo>
                    <a:pt x="792792" y="23747"/>
                    <a:pt x="793250" y="23747"/>
                    <a:pt x="793478" y="23975"/>
                  </a:cubicBezTo>
                  <a:cubicBezTo>
                    <a:pt x="794393" y="23975"/>
                    <a:pt x="795307" y="24204"/>
                    <a:pt x="796221" y="24204"/>
                  </a:cubicBezTo>
                  <a:cubicBezTo>
                    <a:pt x="796679" y="24204"/>
                    <a:pt x="797136" y="24204"/>
                    <a:pt x="797593" y="24433"/>
                  </a:cubicBezTo>
                  <a:cubicBezTo>
                    <a:pt x="798050" y="24433"/>
                    <a:pt x="798507" y="24433"/>
                    <a:pt x="798965" y="24661"/>
                  </a:cubicBezTo>
                  <a:cubicBezTo>
                    <a:pt x="799650" y="24661"/>
                    <a:pt x="800336" y="24890"/>
                    <a:pt x="800793" y="24890"/>
                  </a:cubicBezTo>
                  <a:cubicBezTo>
                    <a:pt x="801251" y="24890"/>
                    <a:pt x="801708" y="24890"/>
                    <a:pt x="802165" y="25118"/>
                  </a:cubicBezTo>
                  <a:cubicBezTo>
                    <a:pt x="802622" y="25118"/>
                    <a:pt x="803308" y="25347"/>
                    <a:pt x="803765" y="25347"/>
                  </a:cubicBezTo>
                  <a:cubicBezTo>
                    <a:pt x="803994" y="25347"/>
                    <a:pt x="804451" y="25347"/>
                    <a:pt x="804680" y="25576"/>
                  </a:cubicBezTo>
                  <a:cubicBezTo>
                    <a:pt x="805365" y="25576"/>
                    <a:pt x="806051" y="25804"/>
                    <a:pt x="806966" y="25804"/>
                  </a:cubicBezTo>
                  <a:cubicBezTo>
                    <a:pt x="807194" y="25804"/>
                    <a:pt x="807423" y="25804"/>
                    <a:pt x="807423" y="25804"/>
                  </a:cubicBezTo>
                  <a:cubicBezTo>
                    <a:pt x="808109" y="25804"/>
                    <a:pt x="808566" y="26033"/>
                    <a:pt x="809252" y="26033"/>
                  </a:cubicBezTo>
                  <a:cubicBezTo>
                    <a:pt x="809480" y="26033"/>
                    <a:pt x="809709" y="26033"/>
                    <a:pt x="809937" y="26033"/>
                  </a:cubicBezTo>
                  <a:cubicBezTo>
                    <a:pt x="810623" y="26033"/>
                    <a:pt x="811309" y="26261"/>
                    <a:pt x="811995" y="26261"/>
                  </a:cubicBezTo>
                  <a:cubicBezTo>
                    <a:pt x="811995" y="26261"/>
                    <a:pt x="811995" y="26261"/>
                    <a:pt x="812223" y="26261"/>
                  </a:cubicBezTo>
                  <a:cubicBezTo>
                    <a:pt x="812909" y="26261"/>
                    <a:pt x="813366" y="26490"/>
                    <a:pt x="813824" y="26490"/>
                  </a:cubicBezTo>
                  <a:cubicBezTo>
                    <a:pt x="814052" y="26490"/>
                    <a:pt x="814052" y="26490"/>
                    <a:pt x="814281" y="26490"/>
                  </a:cubicBezTo>
                  <a:cubicBezTo>
                    <a:pt x="814738" y="26490"/>
                    <a:pt x="815424" y="26719"/>
                    <a:pt x="815881" y="26719"/>
                  </a:cubicBezTo>
                  <a:cubicBezTo>
                    <a:pt x="831654" y="29919"/>
                    <a:pt x="842170" y="36548"/>
                    <a:pt x="844227" y="51636"/>
                  </a:cubicBezTo>
                  <a:cubicBezTo>
                    <a:pt x="844913" y="60780"/>
                    <a:pt x="842170" y="74267"/>
                    <a:pt x="841484" y="83640"/>
                  </a:cubicBezTo>
                  <a:close/>
                </a:path>
              </a:pathLst>
            </a:custGeom>
            <a:solidFill>
              <a:srgbClr val="000000"/>
            </a:solidFill>
            <a:ln w="2286" cap="flat">
              <a:noFill/>
              <a:prstDash val="solid"/>
              <a:miter/>
            </a:ln>
          </p:spPr>
          <p:txBody>
            <a:bodyPr rtlCol="0" anchor="ctr"/>
            <a:lstStyle/>
            <a:p>
              <a:endParaRPr lang="en-US"/>
            </a:p>
          </p:txBody>
        </p:sp>
        <p:sp>
          <p:nvSpPr>
            <p:cNvPr id="231" name="Freeform 1732">
              <a:extLst>
                <a:ext uri="{FF2B5EF4-FFF2-40B4-BE49-F238E27FC236}">
                  <a16:creationId xmlns:a16="http://schemas.microsoft.com/office/drawing/2014/main" id="{E273136E-D4B2-7BB7-28D1-E602A16E57F4}"/>
                </a:ext>
              </a:extLst>
            </p:cNvPr>
            <p:cNvSpPr/>
            <p:nvPr/>
          </p:nvSpPr>
          <p:spPr>
            <a:xfrm>
              <a:off x="4623458" y="1902886"/>
              <a:ext cx="289386" cy="687363"/>
            </a:xfrm>
            <a:custGeom>
              <a:avLst/>
              <a:gdLst>
                <a:gd name="connsiteX0" fmla="*/ 191824 w 289386"/>
                <a:gd name="connsiteY0" fmla="*/ 483697 h 687363"/>
                <a:gd name="connsiteX1" fmla="*/ 209197 w 289386"/>
                <a:gd name="connsiteY1" fmla="*/ 477754 h 687363"/>
                <a:gd name="connsiteX2" fmla="*/ 233429 w 289386"/>
                <a:gd name="connsiteY2" fmla="*/ 457865 h 687363"/>
                <a:gd name="connsiteX3" fmla="*/ 249431 w 289386"/>
                <a:gd name="connsiteY3" fmla="*/ 354310 h 687363"/>
                <a:gd name="connsiteX4" fmla="*/ 221999 w 289386"/>
                <a:gd name="connsiteY4" fmla="*/ 226065 h 687363"/>
                <a:gd name="connsiteX5" fmla="*/ 197996 w 289386"/>
                <a:gd name="connsiteY5" fmla="*/ 203205 h 687363"/>
                <a:gd name="connsiteX6" fmla="*/ 224056 w 289386"/>
                <a:gd name="connsiteY6" fmla="*/ 195204 h 687363"/>
                <a:gd name="connsiteX7" fmla="*/ 289207 w 289386"/>
                <a:gd name="connsiteY7" fmla="*/ 98963 h 687363"/>
                <a:gd name="connsiteX8" fmla="*/ 216970 w 289386"/>
                <a:gd name="connsiteY8" fmla="*/ 11410 h 687363"/>
                <a:gd name="connsiteX9" fmla="*/ 118215 w 289386"/>
                <a:gd name="connsiteY9" fmla="*/ 208 h 687363"/>
                <a:gd name="connsiteX10" fmla="*/ 62436 w 289386"/>
                <a:gd name="connsiteY10" fmla="*/ 8666 h 687363"/>
                <a:gd name="connsiteX11" fmla="*/ 37976 w 289386"/>
                <a:gd name="connsiteY11" fmla="*/ 37699 h 687363"/>
                <a:gd name="connsiteX12" fmla="*/ 45748 w 289386"/>
                <a:gd name="connsiteY12" fmla="*/ 200690 h 687363"/>
                <a:gd name="connsiteX13" fmla="*/ 41862 w 289386"/>
                <a:gd name="connsiteY13" fmla="*/ 268585 h 687363"/>
                <a:gd name="connsiteX14" fmla="*/ 22431 w 289386"/>
                <a:gd name="connsiteY14" fmla="*/ 346766 h 687363"/>
                <a:gd name="connsiteX15" fmla="*/ 3229 w 289386"/>
                <a:gd name="connsiteY15" fmla="*/ 462895 h 687363"/>
                <a:gd name="connsiteX16" fmla="*/ 1857 w 289386"/>
                <a:gd name="connsiteY16" fmla="*/ 630687 h 687363"/>
                <a:gd name="connsiteX17" fmla="*/ 53292 w 289386"/>
                <a:gd name="connsiteY17" fmla="*/ 673892 h 687363"/>
                <a:gd name="connsiteX18" fmla="*/ 79124 w 289386"/>
                <a:gd name="connsiteY18" fmla="*/ 648061 h 687363"/>
                <a:gd name="connsiteX19" fmla="*/ 83467 w 289386"/>
                <a:gd name="connsiteY19" fmla="*/ 482783 h 687363"/>
                <a:gd name="connsiteX20" fmla="*/ 90097 w 289386"/>
                <a:gd name="connsiteY20" fmla="*/ 464952 h 687363"/>
                <a:gd name="connsiteX21" fmla="*/ 104270 w 289386"/>
                <a:gd name="connsiteY21" fmla="*/ 467924 h 687363"/>
                <a:gd name="connsiteX22" fmla="*/ 108842 w 289386"/>
                <a:gd name="connsiteY22" fmla="*/ 504500 h 687363"/>
                <a:gd name="connsiteX23" fmla="*/ 108613 w 289386"/>
                <a:gd name="connsiteY23" fmla="*/ 646460 h 687363"/>
                <a:gd name="connsiteX24" fmla="*/ 143361 w 289386"/>
                <a:gd name="connsiteY24" fmla="*/ 686465 h 687363"/>
                <a:gd name="connsiteX25" fmla="*/ 190452 w 289386"/>
                <a:gd name="connsiteY25" fmla="*/ 650575 h 687363"/>
                <a:gd name="connsiteX26" fmla="*/ 194796 w 289386"/>
                <a:gd name="connsiteY26" fmla="*/ 601426 h 687363"/>
                <a:gd name="connsiteX27" fmla="*/ 191824 w 289386"/>
                <a:gd name="connsiteY27" fmla="*/ 483697 h 687363"/>
                <a:gd name="connsiteX28" fmla="*/ 196624 w 289386"/>
                <a:gd name="connsiteY28" fmla="*/ 34727 h 687363"/>
                <a:gd name="connsiteX29" fmla="*/ 211026 w 289386"/>
                <a:gd name="connsiteY29" fmla="*/ 20096 h 687363"/>
                <a:gd name="connsiteX30" fmla="*/ 275491 w 289386"/>
                <a:gd name="connsiteY30" fmla="*/ 100335 h 687363"/>
                <a:gd name="connsiteX31" fmla="*/ 215370 w 289386"/>
                <a:gd name="connsiteY31" fmla="*/ 184917 h 687363"/>
                <a:gd name="connsiteX32" fmla="*/ 135131 w 289386"/>
                <a:gd name="connsiteY32" fmla="*/ 174173 h 687363"/>
                <a:gd name="connsiteX33" fmla="*/ 101755 w 289386"/>
                <a:gd name="connsiteY33" fmla="*/ 115194 h 687363"/>
                <a:gd name="connsiteX34" fmla="*/ 131016 w 289386"/>
                <a:gd name="connsiteY34" fmla="*/ 73817 h 687363"/>
                <a:gd name="connsiteX35" fmla="*/ 160963 w 289386"/>
                <a:gd name="connsiteY35" fmla="*/ 67874 h 687363"/>
                <a:gd name="connsiteX36" fmla="*/ 196624 w 289386"/>
                <a:gd name="connsiteY36" fmla="*/ 34727 h 687363"/>
                <a:gd name="connsiteX37" fmla="*/ 183594 w 289386"/>
                <a:gd name="connsiteY37" fmla="*/ 451922 h 687363"/>
                <a:gd name="connsiteX38" fmla="*/ 190681 w 289386"/>
                <a:gd name="connsiteY38" fmla="*/ 408488 h 687363"/>
                <a:gd name="connsiteX39" fmla="*/ 191824 w 289386"/>
                <a:gd name="connsiteY39" fmla="*/ 321848 h 687363"/>
                <a:gd name="connsiteX40" fmla="*/ 181994 w 289386"/>
                <a:gd name="connsiteY40" fmla="*/ 302875 h 687363"/>
                <a:gd name="connsiteX41" fmla="*/ 172164 w 289386"/>
                <a:gd name="connsiteY41" fmla="*/ 302417 h 687363"/>
                <a:gd name="connsiteX42" fmla="*/ 171021 w 289386"/>
                <a:gd name="connsiteY42" fmla="*/ 310190 h 687363"/>
                <a:gd name="connsiteX43" fmla="*/ 177422 w 289386"/>
                <a:gd name="connsiteY43" fmla="*/ 410545 h 687363"/>
                <a:gd name="connsiteX44" fmla="*/ 173079 w 289386"/>
                <a:gd name="connsiteY44" fmla="*/ 440720 h 687363"/>
                <a:gd name="connsiteX45" fmla="*/ 172621 w 289386"/>
                <a:gd name="connsiteY45" fmla="*/ 462209 h 687363"/>
                <a:gd name="connsiteX46" fmla="*/ 180165 w 289386"/>
                <a:gd name="connsiteY46" fmla="*/ 545876 h 687363"/>
                <a:gd name="connsiteX47" fmla="*/ 178794 w 289386"/>
                <a:gd name="connsiteY47" fmla="*/ 643946 h 687363"/>
                <a:gd name="connsiteX48" fmla="*/ 151362 w 289386"/>
                <a:gd name="connsiteY48" fmla="*/ 673664 h 687363"/>
                <a:gd name="connsiteX49" fmla="*/ 121644 w 289386"/>
                <a:gd name="connsiteY49" fmla="*/ 642117 h 687363"/>
                <a:gd name="connsiteX50" fmla="*/ 121415 w 289386"/>
                <a:gd name="connsiteY50" fmla="*/ 537647 h 687363"/>
                <a:gd name="connsiteX51" fmla="*/ 118672 w 289386"/>
                <a:gd name="connsiteY51" fmla="*/ 470210 h 687363"/>
                <a:gd name="connsiteX52" fmla="*/ 118443 w 289386"/>
                <a:gd name="connsiteY52" fmla="*/ 467924 h 687363"/>
                <a:gd name="connsiteX53" fmla="*/ 96955 w 289386"/>
                <a:gd name="connsiteY53" fmla="*/ 443692 h 687363"/>
                <a:gd name="connsiteX54" fmla="*/ 70437 w 289386"/>
                <a:gd name="connsiteY54" fmla="*/ 468381 h 687363"/>
                <a:gd name="connsiteX55" fmla="*/ 68151 w 289386"/>
                <a:gd name="connsiteY55" fmla="*/ 529189 h 687363"/>
                <a:gd name="connsiteX56" fmla="*/ 68380 w 289386"/>
                <a:gd name="connsiteY56" fmla="*/ 627258 h 687363"/>
                <a:gd name="connsiteX57" fmla="*/ 66094 w 289386"/>
                <a:gd name="connsiteY57" fmla="*/ 646689 h 687363"/>
                <a:gd name="connsiteX58" fmla="*/ 48034 w 289386"/>
                <a:gd name="connsiteY58" fmla="*/ 662005 h 687363"/>
                <a:gd name="connsiteX59" fmla="*/ 23346 w 289386"/>
                <a:gd name="connsiteY59" fmla="*/ 652633 h 687363"/>
                <a:gd name="connsiteX60" fmla="*/ 17631 w 289386"/>
                <a:gd name="connsiteY60" fmla="*/ 629544 h 687363"/>
                <a:gd name="connsiteX61" fmla="*/ 18774 w 289386"/>
                <a:gd name="connsiteY61" fmla="*/ 457408 h 687363"/>
                <a:gd name="connsiteX62" fmla="*/ 76381 w 289386"/>
                <a:gd name="connsiteY62" fmla="*/ 211892 h 687363"/>
                <a:gd name="connsiteX63" fmla="*/ 76381 w 289386"/>
                <a:gd name="connsiteY63" fmla="*/ 205491 h 687363"/>
                <a:gd name="connsiteX64" fmla="*/ 62893 w 289386"/>
                <a:gd name="connsiteY64" fmla="*/ 216692 h 687363"/>
                <a:gd name="connsiteX65" fmla="*/ 49635 w 289386"/>
                <a:gd name="connsiteY65" fmla="*/ 47757 h 687363"/>
                <a:gd name="connsiteX66" fmla="*/ 74323 w 289386"/>
                <a:gd name="connsiteY66" fmla="*/ 17810 h 687363"/>
                <a:gd name="connsiteX67" fmla="*/ 173993 w 289386"/>
                <a:gd name="connsiteY67" fmla="*/ 14839 h 687363"/>
                <a:gd name="connsiteX68" fmla="*/ 185423 w 289386"/>
                <a:gd name="connsiteY68" fmla="*/ 30383 h 687363"/>
                <a:gd name="connsiteX69" fmla="*/ 173307 w 289386"/>
                <a:gd name="connsiteY69" fmla="*/ 51186 h 687363"/>
                <a:gd name="connsiteX70" fmla="*/ 150676 w 289386"/>
                <a:gd name="connsiteY70" fmla="*/ 58273 h 687363"/>
                <a:gd name="connsiteX71" fmla="*/ 105413 w 289386"/>
                <a:gd name="connsiteY71" fmla="*/ 67645 h 687363"/>
                <a:gd name="connsiteX72" fmla="*/ 86896 w 289386"/>
                <a:gd name="connsiteY72" fmla="*/ 112679 h 687363"/>
                <a:gd name="connsiteX73" fmla="*/ 156619 w 289386"/>
                <a:gd name="connsiteY73" fmla="*/ 194975 h 687363"/>
                <a:gd name="connsiteX74" fmla="*/ 210569 w 289386"/>
                <a:gd name="connsiteY74" fmla="*/ 229265 h 687363"/>
                <a:gd name="connsiteX75" fmla="*/ 235715 w 289386"/>
                <a:gd name="connsiteY75" fmla="*/ 317048 h 687363"/>
                <a:gd name="connsiteX76" fmla="*/ 235258 w 289386"/>
                <a:gd name="connsiteY76" fmla="*/ 408488 h 687363"/>
                <a:gd name="connsiteX77" fmla="*/ 221770 w 289386"/>
                <a:gd name="connsiteY77" fmla="*/ 454208 h 687363"/>
                <a:gd name="connsiteX78" fmla="*/ 200968 w 289386"/>
                <a:gd name="connsiteY78" fmla="*/ 466324 h 687363"/>
                <a:gd name="connsiteX79" fmla="*/ 183594 w 289386"/>
                <a:gd name="connsiteY79" fmla="*/ 451922 h 6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9386" h="687363">
                  <a:moveTo>
                    <a:pt x="191824" y="483697"/>
                  </a:moveTo>
                  <a:cubicBezTo>
                    <a:pt x="192052" y="478897"/>
                    <a:pt x="195481" y="479125"/>
                    <a:pt x="209197" y="477754"/>
                  </a:cubicBezTo>
                  <a:cubicBezTo>
                    <a:pt x="220856" y="476611"/>
                    <a:pt x="228171" y="468152"/>
                    <a:pt x="233429" y="457865"/>
                  </a:cubicBezTo>
                  <a:cubicBezTo>
                    <a:pt x="245773" y="433177"/>
                    <a:pt x="251260" y="381742"/>
                    <a:pt x="249431" y="354310"/>
                  </a:cubicBezTo>
                  <a:cubicBezTo>
                    <a:pt x="247145" y="320248"/>
                    <a:pt x="245545" y="254869"/>
                    <a:pt x="221999" y="226065"/>
                  </a:cubicBezTo>
                  <a:cubicBezTo>
                    <a:pt x="216055" y="220807"/>
                    <a:pt x="208740" y="206634"/>
                    <a:pt x="197996" y="203205"/>
                  </a:cubicBezTo>
                  <a:cubicBezTo>
                    <a:pt x="207597" y="200233"/>
                    <a:pt x="215827" y="197947"/>
                    <a:pt x="224056" y="195204"/>
                  </a:cubicBezTo>
                  <a:cubicBezTo>
                    <a:pt x="262918" y="181259"/>
                    <a:pt x="291951" y="139654"/>
                    <a:pt x="289207" y="98963"/>
                  </a:cubicBezTo>
                  <a:cubicBezTo>
                    <a:pt x="286007" y="51872"/>
                    <a:pt x="266119" y="18496"/>
                    <a:pt x="216970" y="11410"/>
                  </a:cubicBezTo>
                  <a:cubicBezTo>
                    <a:pt x="184280" y="6609"/>
                    <a:pt x="151819" y="-1392"/>
                    <a:pt x="118215" y="208"/>
                  </a:cubicBezTo>
                  <a:cubicBezTo>
                    <a:pt x="99241" y="1123"/>
                    <a:pt x="80496" y="1808"/>
                    <a:pt x="62436" y="8666"/>
                  </a:cubicBezTo>
                  <a:cubicBezTo>
                    <a:pt x="43691" y="15753"/>
                    <a:pt x="38890" y="18725"/>
                    <a:pt x="37976" y="37699"/>
                  </a:cubicBezTo>
                  <a:cubicBezTo>
                    <a:pt x="34318" y="70388"/>
                    <a:pt x="41862" y="180574"/>
                    <a:pt x="45748" y="200690"/>
                  </a:cubicBezTo>
                  <a:cubicBezTo>
                    <a:pt x="50320" y="223779"/>
                    <a:pt x="51463" y="246182"/>
                    <a:pt x="41862" y="268585"/>
                  </a:cubicBezTo>
                  <a:cubicBezTo>
                    <a:pt x="31118" y="293502"/>
                    <a:pt x="27232" y="320248"/>
                    <a:pt x="22431" y="346766"/>
                  </a:cubicBezTo>
                  <a:cubicBezTo>
                    <a:pt x="15345" y="385399"/>
                    <a:pt x="5286" y="423575"/>
                    <a:pt x="3229" y="462895"/>
                  </a:cubicBezTo>
                  <a:cubicBezTo>
                    <a:pt x="257" y="518673"/>
                    <a:pt x="-1572" y="574680"/>
                    <a:pt x="1857" y="630687"/>
                  </a:cubicBezTo>
                  <a:cubicBezTo>
                    <a:pt x="4600" y="674807"/>
                    <a:pt x="15116" y="677093"/>
                    <a:pt x="53292" y="673892"/>
                  </a:cubicBezTo>
                  <a:cubicBezTo>
                    <a:pt x="72037" y="672292"/>
                    <a:pt x="77067" y="666806"/>
                    <a:pt x="79124" y="648061"/>
                  </a:cubicBezTo>
                  <a:cubicBezTo>
                    <a:pt x="81639" y="625658"/>
                    <a:pt x="81867" y="513872"/>
                    <a:pt x="83467" y="482783"/>
                  </a:cubicBezTo>
                  <a:cubicBezTo>
                    <a:pt x="83925" y="475925"/>
                    <a:pt x="85525" y="469981"/>
                    <a:pt x="90097" y="464952"/>
                  </a:cubicBezTo>
                  <a:cubicBezTo>
                    <a:pt x="96040" y="458323"/>
                    <a:pt x="101755" y="459466"/>
                    <a:pt x="104270" y="467924"/>
                  </a:cubicBezTo>
                  <a:cubicBezTo>
                    <a:pt x="107470" y="479811"/>
                    <a:pt x="108842" y="492155"/>
                    <a:pt x="108842" y="504500"/>
                  </a:cubicBezTo>
                  <a:cubicBezTo>
                    <a:pt x="108613" y="551820"/>
                    <a:pt x="108156" y="599140"/>
                    <a:pt x="108613" y="646460"/>
                  </a:cubicBezTo>
                  <a:cubicBezTo>
                    <a:pt x="108842" y="670006"/>
                    <a:pt x="120501" y="682579"/>
                    <a:pt x="143361" y="686465"/>
                  </a:cubicBezTo>
                  <a:cubicBezTo>
                    <a:pt x="170793" y="691037"/>
                    <a:pt x="187023" y="678007"/>
                    <a:pt x="190452" y="650575"/>
                  </a:cubicBezTo>
                  <a:cubicBezTo>
                    <a:pt x="192510" y="634573"/>
                    <a:pt x="195253" y="617428"/>
                    <a:pt x="194796" y="601426"/>
                  </a:cubicBezTo>
                  <a:cubicBezTo>
                    <a:pt x="193424" y="566679"/>
                    <a:pt x="192510" y="517759"/>
                    <a:pt x="191824" y="483697"/>
                  </a:cubicBezTo>
                  <a:close/>
                  <a:moveTo>
                    <a:pt x="196624" y="34727"/>
                  </a:moveTo>
                  <a:cubicBezTo>
                    <a:pt x="199368" y="20096"/>
                    <a:pt x="196853" y="17353"/>
                    <a:pt x="211026" y="20096"/>
                  </a:cubicBezTo>
                  <a:cubicBezTo>
                    <a:pt x="256746" y="26497"/>
                    <a:pt x="277320" y="61702"/>
                    <a:pt x="275491" y="100335"/>
                  </a:cubicBezTo>
                  <a:cubicBezTo>
                    <a:pt x="278235" y="138968"/>
                    <a:pt x="247374" y="176230"/>
                    <a:pt x="215370" y="184917"/>
                  </a:cubicBezTo>
                  <a:cubicBezTo>
                    <a:pt x="187938" y="192232"/>
                    <a:pt x="159820" y="187889"/>
                    <a:pt x="135131" y="174173"/>
                  </a:cubicBezTo>
                  <a:cubicBezTo>
                    <a:pt x="113185" y="162057"/>
                    <a:pt x="105642" y="138283"/>
                    <a:pt x="101755" y="115194"/>
                  </a:cubicBezTo>
                  <a:cubicBezTo>
                    <a:pt x="98098" y="92334"/>
                    <a:pt x="105642" y="74960"/>
                    <a:pt x="131016" y="73817"/>
                  </a:cubicBezTo>
                  <a:cubicBezTo>
                    <a:pt x="141075" y="73360"/>
                    <a:pt x="150904" y="70160"/>
                    <a:pt x="160963" y="67874"/>
                  </a:cubicBezTo>
                  <a:cubicBezTo>
                    <a:pt x="178794" y="63530"/>
                    <a:pt x="192738" y="55301"/>
                    <a:pt x="196624" y="34727"/>
                  </a:cubicBezTo>
                  <a:close/>
                  <a:moveTo>
                    <a:pt x="183594" y="451922"/>
                  </a:moveTo>
                  <a:cubicBezTo>
                    <a:pt x="184280" y="437291"/>
                    <a:pt x="189081" y="422890"/>
                    <a:pt x="190681" y="408488"/>
                  </a:cubicBezTo>
                  <a:cubicBezTo>
                    <a:pt x="193653" y="379684"/>
                    <a:pt x="198910" y="350881"/>
                    <a:pt x="191824" y="321848"/>
                  </a:cubicBezTo>
                  <a:cubicBezTo>
                    <a:pt x="189995" y="314533"/>
                    <a:pt x="187709" y="307904"/>
                    <a:pt x="181994" y="302875"/>
                  </a:cubicBezTo>
                  <a:cubicBezTo>
                    <a:pt x="179251" y="300360"/>
                    <a:pt x="175593" y="299446"/>
                    <a:pt x="172164" y="302417"/>
                  </a:cubicBezTo>
                  <a:cubicBezTo>
                    <a:pt x="169421" y="304703"/>
                    <a:pt x="169650" y="307675"/>
                    <a:pt x="171021" y="310190"/>
                  </a:cubicBezTo>
                  <a:cubicBezTo>
                    <a:pt x="189995" y="342651"/>
                    <a:pt x="179708" y="376712"/>
                    <a:pt x="177422" y="410545"/>
                  </a:cubicBezTo>
                  <a:cubicBezTo>
                    <a:pt x="176736" y="420604"/>
                    <a:pt x="174222" y="430662"/>
                    <a:pt x="173079" y="440720"/>
                  </a:cubicBezTo>
                  <a:cubicBezTo>
                    <a:pt x="172393" y="447807"/>
                    <a:pt x="169878" y="456494"/>
                    <a:pt x="172621" y="462209"/>
                  </a:cubicBezTo>
                  <a:cubicBezTo>
                    <a:pt x="185194" y="489412"/>
                    <a:pt x="179022" y="518216"/>
                    <a:pt x="180165" y="545876"/>
                  </a:cubicBezTo>
                  <a:cubicBezTo>
                    <a:pt x="181537" y="578338"/>
                    <a:pt x="181994" y="602569"/>
                    <a:pt x="178794" y="643946"/>
                  </a:cubicBezTo>
                  <a:cubicBezTo>
                    <a:pt x="175365" y="665663"/>
                    <a:pt x="168278" y="673892"/>
                    <a:pt x="151362" y="673664"/>
                  </a:cubicBezTo>
                  <a:cubicBezTo>
                    <a:pt x="134445" y="673435"/>
                    <a:pt x="123930" y="662234"/>
                    <a:pt x="121644" y="642117"/>
                  </a:cubicBezTo>
                  <a:cubicBezTo>
                    <a:pt x="117757" y="607370"/>
                    <a:pt x="120501" y="572394"/>
                    <a:pt x="121415" y="537647"/>
                  </a:cubicBezTo>
                  <a:cubicBezTo>
                    <a:pt x="121872" y="515015"/>
                    <a:pt x="121872" y="492613"/>
                    <a:pt x="118672" y="470210"/>
                  </a:cubicBezTo>
                  <a:cubicBezTo>
                    <a:pt x="118672" y="469524"/>
                    <a:pt x="118672" y="468838"/>
                    <a:pt x="118443" y="467924"/>
                  </a:cubicBezTo>
                  <a:cubicBezTo>
                    <a:pt x="116386" y="455122"/>
                    <a:pt x="106327" y="443921"/>
                    <a:pt x="96955" y="443692"/>
                  </a:cubicBezTo>
                  <a:cubicBezTo>
                    <a:pt x="86211" y="443464"/>
                    <a:pt x="71352" y="456037"/>
                    <a:pt x="70437" y="468381"/>
                  </a:cubicBezTo>
                  <a:cubicBezTo>
                    <a:pt x="68837" y="488726"/>
                    <a:pt x="68380" y="509072"/>
                    <a:pt x="68151" y="529189"/>
                  </a:cubicBezTo>
                  <a:cubicBezTo>
                    <a:pt x="67923" y="561878"/>
                    <a:pt x="68608" y="594568"/>
                    <a:pt x="68380" y="627258"/>
                  </a:cubicBezTo>
                  <a:cubicBezTo>
                    <a:pt x="68380" y="633659"/>
                    <a:pt x="66780" y="640288"/>
                    <a:pt x="66094" y="646689"/>
                  </a:cubicBezTo>
                  <a:cubicBezTo>
                    <a:pt x="64722" y="657205"/>
                    <a:pt x="57864" y="661777"/>
                    <a:pt x="48034" y="662005"/>
                  </a:cubicBezTo>
                  <a:cubicBezTo>
                    <a:pt x="38662" y="662462"/>
                    <a:pt x="28832" y="663148"/>
                    <a:pt x="23346" y="652633"/>
                  </a:cubicBezTo>
                  <a:cubicBezTo>
                    <a:pt x="19688" y="645317"/>
                    <a:pt x="18088" y="637545"/>
                    <a:pt x="17631" y="629544"/>
                  </a:cubicBezTo>
                  <a:cubicBezTo>
                    <a:pt x="13973" y="572165"/>
                    <a:pt x="11687" y="514330"/>
                    <a:pt x="18774" y="457408"/>
                  </a:cubicBezTo>
                  <a:cubicBezTo>
                    <a:pt x="29289" y="373741"/>
                    <a:pt x="41862" y="290073"/>
                    <a:pt x="76381" y="211892"/>
                  </a:cubicBezTo>
                  <a:cubicBezTo>
                    <a:pt x="77981" y="208234"/>
                    <a:pt x="76381" y="205491"/>
                    <a:pt x="76381" y="205491"/>
                  </a:cubicBezTo>
                  <a:cubicBezTo>
                    <a:pt x="71580" y="200005"/>
                    <a:pt x="64951" y="216464"/>
                    <a:pt x="62893" y="216692"/>
                  </a:cubicBezTo>
                  <a:cubicBezTo>
                    <a:pt x="55807" y="199547"/>
                    <a:pt x="46663" y="103764"/>
                    <a:pt x="49635" y="47757"/>
                  </a:cubicBezTo>
                  <a:cubicBezTo>
                    <a:pt x="54664" y="23068"/>
                    <a:pt x="57407" y="23068"/>
                    <a:pt x="74323" y="17810"/>
                  </a:cubicBezTo>
                  <a:cubicBezTo>
                    <a:pt x="106785" y="7523"/>
                    <a:pt x="141760" y="9809"/>
                    <a:pt x="173993" y="14839"/>
                  </a:cubicBezTo>
                  <a:cubicBezTo>
                    <a:pt x="179937" y="15753"/>
                    <a:pt x="184966" y="23525"/>
                    <a:pt x="185423" y="30383"/>
                  </a:cubicBezTo>
                  <a:cubicBezTo>
                    <a:pt x="186109" y="38842"/>
                    <a:pt x="180622" y="46385"/>
                    <a:pt x="173307" y="51186"/>
                  </a:cubicBezTo>
                  <a:cubicBezTo>
                    <a:pt x="166449" y="55758"/>
                    <a:pt x="158677" y="57358"/>
                    <a:pt x="150676" y="58273"/>
                  </a:cubicBezTo>
                  <a:cubicBezTo>
                    <a:pt x="138331" y="59416"/>
                    <a:pt x="125530" y="61473"/>
                    <a:pt x="105413" y="67645"/>
                  </a:cubicBezTo>
                  <a:cubicBezTo>
                    <a:pt x="92611" y="73589"/>
                    <a:pt x="84839" y="101249"/>
                    <a:pt x="86896" y="112679"/>
                  </a:cubicBezTo>
                  <a:cubicBezTo>
                    <a:pt x="93983" y="155199"/>
                    <a:pt x="113643" y="185603"/>
                    <a:pt x="156619" y="194975"/>
                  </a:cubicBezTo>
                  <a:cubicBezTo>
                    <a:pt x="170793" y="197947"/>
                    <a:pt x="202111" y="214864"/>
                    <a:pt x="210569" y="229265"/>
                  </a:cubicBezTo>
                  <a:cubicBezTo>
                    <a:pt x="226571" y="248696"/>
                    <a:pt x="231372" y="281158"/>
                    <a:pt x="235715" y="317048"/>
                  </a:cubicBezTo>
                  <a:cubicBezTo>
                    <a:pt x="239373" y="347452"/>
                    <a:pt x="239373" y="377627"/>
                    <a:pt x="235258" y="408488"/>
                  </a:cubicBezTo>
                  <a:cubicBezTo>
                    <a:pt x="233200" y="424490"/>
                    <a:pt x="227485" y="439349"/>
                    <a:pt x="221770" y="454208"/>
                  </a:cubicBezTo>
                  <a:cubicBezTo>
                    <a:pt x="218113" y="463580"/>
                    <a:pt x="210798" y="467467"/>
                    <a:pt x="200968" y="466324"/>
                  </a:cubicBezTo>
                  <a:cubicBezTo>
                    <a:pt x="192510" y="464952"/>
                    <a:pt x="183137" y="461294"/>
                    <a:pt x="183594" y="451922"/>
                  </a:cubicBezTo>
                  <a:close/>
                </a:path>
              </a:pathLst>
            </a:custGeom>
            <a:solidFill>
              <a:srgbClr val="000000"/>
            </a:solidFill>
            <a:ln w="2286" cap="flat">
              <a:noFill/>
              <a:prstDash val="solid"/>
              <a:miter/>
            </a:ln>
          </p:spPr>
          <p:txBody>
            <a:bodyPr rtlCol="0" anchor="ctr"/>
            <a:lstStyle/>
            <a:p>
              <a:endParaRPr lang="en-US"/>
            </a:p>
          </p:txBody>
        </p:sp>
        <p:sp>
          <p:nvSpPr>
            <p:cNvPr id="232" name="Freeform 1733">
              <a:extLst>
                <a:ext uri="{FF2B5EF4-FFF2-40B4-BE49-F238E27FC236}">
                  <a16:creationId xmlns:a16="http://schemas.microsoft.com/office/drawing/2014/main" id="{48E449CC-8939-B5E4-E6AC-8F85D7036AA7}"/>
                </a:ext>
              </a:extLst>
            </p:cNvPr>
            <p:cNvSpPr/>
            <p:nvPr/>
          </p:nvSpPr>
          <p:spPr>
            <a:xfrm>
              <a:off x="3580983" y="1728525"/>
              <a:ext cx="58034" cy="179141"/>
            </a:xfrm>
            <a:custGeom>
              <a:avLst/>
              <a:gdLst>
                <a:gd name="connsiteX0" fmla="*/ 55181 w 58034"/>
                <a:gd name="connsiteY0" fmla="*/ 1519 h 179141"/>
                <a:gd name="connsiteX1" fmla="*/ 36435 w 58034"/>
                <a:gd name="connsiteY1" fmla="*/ 12035 h 179141"/>
                <a:gd name="connsiteX2" fmla="*/ 317 w 58034"/>
                <a:gd name="connsiteY2" fmla="*/ 107590 h 179141"/>
                <a:gd name="connsiteX3" fmla="*/ 41693 w 58034"/>
                <a:gd name="connsiteY3" fmla="*/ 179141 h 179141"/>
                <a:gd name="connsiteX4" fmla="*/ 30720 w 58034"/>
                <a:gd name="connsiteY4" fmla="*/ 158567 h 179141"/>
                <a:gd name="connsiteX5" fmla="*/ 12890 w 58034"/>
                <a:gd name="connsiteY5" fmla="*/ 114905 h 179141"/>
                <a:gd name="connsiteX6" fmla="*/ 45808 w 58034"/>
                <a:gd name="connsiteY6" fmla="*/ 18893 h 179141"/>
                <a:gd name="connsiteX7" fmla="*/ 55181 w 58034"/>
                <a:gd name="connsiteY7" fmla="*/ 1519 h 179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34" h="179141">
                  <a:moveTo>
                    <a:pt x="55181" y="1519"/>
                  </a:moveTo>
                  <a:cubicBezTo>
                    <a:pt x="49466" y="-3967"/>
                    <a:pt x="41693" y="6777"/>
                    <a:pt x="36435" y="12035"/>
                  </a:cubicBezTo>
                  <a:cubicBezTo>
                    <a:pt x="10146" y="38324"/>
                    <a:pt x="3288" y="72385"/>
                    <a:pt x="317" y="107590"/>
                  </a:cubicBezTo>
                  <a:cubicBezTo>
                    <a:pt x="-2198" y="139594"/>
                    <a:pt x="10146" y="163825"/>
                    <a:pt x="41693" y="179141"/>
                  </a:cubicBezTo>
                  <a:cubicBezTo>
                    <a:pt x="41922" y="167940"/>
                    <a:pt x="34835" y="164054"/>
                    <a:pt x="30720" y="158567"/>
                  </a:cubicBezTo>
                  <a:cubicBezTo>
                    <a:pt x="20662" y="145537"/>
                    <a:pt x="13347" y="131364"/>
                    <a:pt x="12890" y="114905"/>
                  </a:cubicBezTo>
                  <a:cubicBezTo>
                    <a:pt x="11975" y="79015"/>
                    <a:pt x="20205" y="46096"/>
                    <a:pt x="45808" y="18893"/>
                  </a:cubicBezTo>
                  <a:cubicBezTo>
                    <a:pt x="50380" y="13864"/>
                    <a:pt x="63867" y="9749"/>
                    <a:pt x="55181" y="1519"/>
                  </a:cubicBezTo>
                  <a:close/>
                </a:path>
              </a:pathLst>
            </a:custGeom>
            <a:solidFill>
              <a:srgbClr val="000000"/>
            </a:solidFill>
            <a:ln w="2286" cap="flat">
              <a:noFill/>
              <a:prstDash val="solid"/>
              <a:miter/>
            </a:ln>
          </p:spPr>
          <p:txBody>
            <a:bodyPr rtlCol="0" anchor="ctr"/>
            <a:lstStyle/>
            <a:p>
              <a:endParaRPr lang="en-US"/>
            </a:p>
          </p:txBody>
        </p:sp>
        <p:sp>
          <p:nvSpPr>
            <p:cNvPr id="233" name="Freeform 1734">
              <a:extLst>
                <a:ext uri="{FF2B5EF4-FFF2-40B4-BE49-F238E27FC236}">
                  <a16:creationId xmlns:a16="http://schemas.microsoft.com/office/drawing/2014/main" id="{80227128-F1BA-F3E7-97CB-95A12F2CBA49}"/>
                </a:ext>
              </a:extLst>
            </p:cNvPr>
            <p:cNvSpPr/>
            <p:nvPr/>
          </p:nvSpPr>
          <p:spPr>
            <a:xfrm>
              <a:off x="4825558" y="2568936"/>
              <a:ext cx="201866" cy="16057"/>
            </a:xfrm>
            <a:custGeom>
              <a:avLst/>
              <a:gdLst>
                <a:gd name="connsiteX0" fmla="*/ 191578 w 201866"/>
                <a:gd name="connsiteY0" fmla="*/ 6700 h 16057"/>
                <a:gd name="connsiteX1" fmla="*/ 115454 w 201866"/>
                <a:gd name="connsiteY1" fmla="*/ 3957 h 16057"/>
                <a:gd name="connsiteX2" fmla="*/ 24242 w 201866"/>
                <a:gd name="connsiteY2" fmla="*/ 528 h 16057"/>
                <a:gd name="connsiteX3" fmla="*/ 6869 w 201866"/>
                <a:gd name="connsiteY3" fmla="*/ 528 h 16057"/>
                <a:gd name="connsiteX4" fmla="*/ 11 w 201866"/>
                <a:gd name="connsiteY4" fmla="*/ 7386 h 16057"/>
                <a:gd name="connsiteX5" fmla="*/ 6183 w 201866"/>
                <a:gd name="connsiteY5" fmla="*/ 12644 h 16057"/>
                <a:gd name="connsiteX6" fmla="*/ 19213 w 201866"/>
                <a:gd name="connsiteY6" fmla="*/ 14015 h 16057"/>
                <a:gd name="connsiteX7" fmla="*/ 82307 w 201866"/>
                <a:gd name="connsiteY7" fmla="*/ 14015 h 16057"/>
                <a:gd name="connsiteX8" fmla="*/ 201865 w 201866"/>
                <a:gd name="connsiteY8" fmla="*/ 12186 h 16057"/>
                <a:gd name="connsiteX9" fmla="*/ 191578 w 201866"/>
                <a:gd name="connsiteY9" fmla="*/ 6700 h 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66" h="16057">
                  <a:moveTo>
                    <a:pt x="191578" y="6700"/>
                  </a:moveTo>
                  <a:cubicBezTo>
                    <a:pt x="166203" y="5786"/>
                    <a:pt x="140828" y="4414"/>
                    <a:pt x="115454" y="3957"/>
                  </a:cubicBezTo>
                  <a:cubicBezTo>
                    <a:pt x="85050" y="3271"/>
                    <a:pt x="54418" y="5557"/>
                    <a:pt x="24242" y="528"/>
                  </a:cubicBezTo>
                  <a:cubicBezTo>
                    <a:pt x="18527" y="-387"/>
                    <a:pt x="12584" y="71"/>
                    <a:pt x="6869" y="528"/>
                  </a:cubicBezTo>
                  <a:cubicBezTo>
                    <a:pt x="3211" y="756"/>
                    <a:pt x="-218" y="3042"/>
                    <a:pt x="11" y="7386"/>
                  </a:cubicBezTo>
                  <a:cubicBezTo>
                    <a:pt x="239" y="10358"/>
                    <a:pt x="3211" y="12186"/>
                    <a:pt x="6183" y="12644"/>
                  </a:cubicBezTo>
                  <a:cubicBezTo>
                    <a:pt x="10526" y="13329"/>
                    <a:pt x="14870" y="14015"/>
                    <a:pt x="19213" y="14015"/>
                  </a:cubicBezTo>
                  <a:cubicBezTo>
                    <a:pt x="40244" y="14244"/>
                    <a:pt x="61276" y="14015"/>
                    <a:pt x="82307" y="14015"/>
                  </a:cubicBezTo>
                  <a:cubicBezTo>
                    <a:pt x="112025" y="14244"/>
                    <a:pt x="202322" y="19502"/>
                    <a:pt x="201865" y="12186"/>
                  </a:cubicBezTo>
                  <a:cubicBezTo>
                    <a:pt x="201407" y="6700"/>
                    <a:pt x="195921" y="6929"/>
                    <a:pt x="191578" y="6700"/>
                  </a:cubicBezTo>
                  <a:close/>
                </a:path>
              </a:pathLst>
            </a:custGeom>
            <a:solidFill>
              <a:srgbClr val="000000"/>
            </a:solidFill>
            <a:ln w="2286" cap="flat">
              <a:noFill/>
              <a:prstDash val="solid"/>
              <a:miter/>
            </a:ln>
          </p:spPr>
          <p:txBody>
            <a:bodyPr rtlCol="0" anchor="ctr"/>
            <a:lstStyle/>
            <a:p>
              <a:endParaRPr lang="en-US"/>
            </a:p>
          </p:txBody>
        </p:sp>
        <p:sp>
          <p:nvSpPr>
            <p:cNvPr id="234" name="Freeform 1735">
              <a:extLst>
                <a:ext uri="{FF2B5EF4-FFF2-40B4-BE49-F238E27FC236}">
                  <a16:creationId xmlns:a16="http://schemas.microsoft.com/office/drawing/2014/main" id="{C27869C7-6CEA-8A01-AEB7-5FD750BF65B0}"/>
                </a:ext>
              </a:extLst>
            </p:cNvPr>
            <p:cNvSpPr/>
            <p:nvPr/>
          </p:nvSpPr>
          <p:spPr>
            <a:xfrm>
              <a:off x="4927982" y="1960652"/>
              <a:ext cx="40145" cy="131722"/>
            </a:xfrm>
            <a:custGeom>
              <a:avLst/>
              <a:gdLst>
                <a:gd name="connsiteX0" fmla="*/ 0 w 40145"/>
                <a:gd name="connsiteY0" fmla="*/ 131723 h 131722"/>
                <a:gd name="connsiteX1" fmla="*/ 30175 w 40145"/>
                <a:gd name="connsiteY1" fmla="*/ 103605 h 131722"/>
                <a:gd name="connsiteX2" fmla="*/ 26060 w 40145"/>
                <a:gd name="connsiteY2" fmla="*/ 7593 h 131722"/>
                <a:gd name="connsiteX3" fmla="*/ 14859 w 40145"/>
                <a:gd name="connsiteY3" fmla="*/ 735 h 131722"/>
                <a:gd name="connsiteX4" fmla="*/ 13259 w 40145"/>
                <a:gd name="connsiteY4" fmla="*/ 14680 h 131722"/>
                <a:gd name="connsiteX5" fmla="*/ 17374 w 40145"/>
                <a:gd name="connsiteY5" fmla="*/ 104062 h 131722"/>
                <a:gd name="connsiteX6" fmla="*/ 0 w 40145"/>
                <a:gd name="connsiteY6" fmla="*/ 131723 h 1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5" h="131722">
                  <a:moveTo>
                    <a:pt x="0" y="131723"/>
                  </a:moveTo>
                  <a:cubicBezTo>
                    <a:pt x="14402" y="127151"/>
                    <a:pt x="23546" y="116635"/>
                    <a:pt x="30175" y="103605"/>
                  </a:cubicBezTo>
                  <a:cubicBezTo>
                    <a:pt x="46634" y="70915"/>
                    <a:pt x="40919" y="39140"/>
                    <a:pt x="26060" y="7593"/>
                  </a:cubicBezTo>
                  <a:cubicBezTo>
                    <a:pt x="23546" y="2564"/>
                    <a:pt x="21031" y="-1779"/>
                    <a:pt x="14859" y="735"/>
                  </a:cubicBezTo>
                  <a:cubicBezTo>
                    <a:pt x="7087" y="4164"/>
                    <a:pt x="10058" y="8965"/>
                    <a:pt x="13259" y="14680"/>
                  </a:cubicBezTo>
                  <a:cubicBezTo>
                    <a:pt x="30404" y="43483"/>
                    <a:pt x="31090" y="73430"/>
                    <a:pt x="17374" y="104062"/>
                  </a:cubicBezTo>
                  <a:cubicBezTo>
                    <a:pt x="12802" y="114121"/>
                    <a:pt x="2743" y="120064"/>
                    <a:pt x="0" y="131723"/>
                  </a:cubicBezTo>
                  <a:close/>
                </a:path>
              </a:pathLst>
            </a:custGeom>
            <a:solidFill>
              <a:srgbClr val="000000"/>
            </a:solidFill>
            <a:ln w="2286" cap="flat">
              <a:noFill/>
              <a:prstDash val="solid"/>
              <a:miter/>
            </a:ln>
          </p:spPr>
          <p:txBody>
            <a:bodyPr rtlCol="0" anchor="ctr"/>
            <a:lstStyle/>
            <a:p>
              <a:endParaRPr lang="en-US"/>
            </a:p>
          </p:txBody>
        </p:sp>
        <p:sp>
          <p:nvSpPr>
            <p:cNvPr id="235" name="Freeform 1736">
              <a:extLst>
                <a:ext uri="{FF2B5EF4-FFF2-40B4-BE49-F238E27FC236}">
                  <a16:creationId xmlns:a16="http://schemas.microsoft.com/office/drawing/2014/main" id="{56819F32-3A84-E290-A710-99A6CDBDEBDA}"/>
                </a:ext>
              </a:extLst>
            </p:cNvPr>
            <p:cNvSpPr/>
            <p:nvPr/>
          </p:nvSpPr>
          <p:spPr>
            <a:xfrm>
              <a:off x="3632223" y="2546393"/>
              <a:ext cx="94694" cy="17707"/>
            </a:xfrm>
            <a:custGeom>
              <a:avLst/>
              <a:gdLst>
                <a:gd name="connsiteX0" fmla="*/ 55147 w 94694"/>
                <a:gd name="connsiteY0" fmla="*/ 1582 h 17707"/>
                <a:gd name="connsiteX1" fmla="*/ 14227 w 94694"/>
                <a:gd name="connsiteY1" fmla="*/ 4554 h 17707"/>
                <a:gd name="connsiteX2" fmla="*/ 5540 w 94694"/>
                <a:gd name="connsiteY2" fmla="*/ 4554 h 17707"/>
                <a:gd name="connsiteX3" fmla="*/ 54 w 94694"/>
                <a:gd name="connsiteY3" fmla="*/ 10269 h 17707"/>
                <a:gd name="connsiteX4" fmla="*/ 5083 w 94694"/>
                <a:gd name="connsiteY4" fmla="*/ 16441 h 17707"/>
                <a:gd name="connsiteX5" fmla="*/ 15827 w 94694"/>
                <a:gd name="connsiteY5" fmla="*/ 17584 h 17707"/>
                <a:gd name="connsiteX6" fmla="*/ 94694 w 94694"/>
                <a:gd name="connsiteY6" fmla="*/ 12784 h 17707"/>
                <a:gd name="connsiteX7" fmla="*/ 55147 w 94694"/>
                <a:gd name="connsiteY7" fmla="*/ 1582 h 1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4" h="17707">
                  <a:moveTo>
                    <a:pt x="55147" y="1582"/>
                  </a:moveTo>
                  <a:cubicBezTo>
                    <a:pt x="41431" y="3868"/>
                    <a:pt x="27943" y="5240"/>
                    <a:pt x="14227" y="4554"/>
                  </a:cubicBezTo>
                  <a:cubicBezTo>
                    <a:pt x="11484" y="4326"/>
                    <a:pt x="8512" y="4326"/>
                    <a:pt x="5540" y="4554"/>
                  </a:cubicBezTo>
                  <a:cubicBezTo>
                    <a:pt x="2340" y="5011"/>
                    <a:pt x="283" y="7526"/>
                    <a:pt x="54" y="10269"/>
                  </a:cubicBezTo>
                  <a:cubicBezTo>
                    <a:pt x="-403" y="13470"/>
                    <a:pt x="2111" y="15756"/>
                    <a:pt x="5083" y="16441"/>
                  </a:cubicBezTo>
                  <a:cubicBezTo>
                    <a:pt x="8512" y="17127"/>
                    <a:pt x="12398" y="18042"/>
                    <a:pt x="15827" y="17584"/>
                  </a:cubicBezTo>
                  <a:cubicBezTo>
                    <a:pt x="40745" y="14155"/>
                    <a:pt x="65662" y="12098"/>
                    <a:pt x="94694" y="12784"/>
                  </a:cubicBezTo>
                  <a:cubicBezTo>
                    <a:pt x="81207" y="-3218"/>
                    <a:pt x="67491" y="-475"/>
                    <a:pt x="55147" y="1582"/>
                  </a:cubicBezTo>
                  <a:close/>
                </a:path>
              </a:pathLst>
            </a:custGeom>
            <a:solidFill>
              <a:srgbClr val="000000"/>
            </a:solidFill>
            <a:ln w="2286" cap="flat">
              <a:noFill/>
              <a:prstDash val="solid"/>
              <a:miter/>
            </a:ln>
          </p:spPr>
          <p:txBody>
            <a:bodyPr rtlCol="0" anchor="ctr"/>
            <a:lstStyle/>
            <a:p>
              <a:endParaRPr lang="en-US"/>
            </a:p>
          </p:txBody>
        </p:sp>
        <p:sp>
          <p:nvSpPr>
            <p:cNvPr id="236" name="Freeform 1737">
              <a:extLst>
                <a:ext uri="{FF2B5EF4-FFF2-40B4-BE49-F238E27FC236}">
                  <a16:creationId xmlns:a16="http://schemas.microsoft.com/office/drawing/2014/main" id="{7D4CC346-71E5-5F7F-F2AF-4E84C61A1701}"/>
                </a:ext>
              </a:extLst>
            </p:cNvPr>
            <p:cNvSpPr/>
            <p:nvPr/>
          </p:nvSpPr>
          <p:spPr>
            <a:xfrm>
              <a:off x="4525173" y="2562638"/>
              <a:ext cx="61509" cy="11168"/>
            </a:xfrm>
            <a:custGeom>
              <a:avLst/>
              <a:gdLst>
                <a:gd name="connsiteX0" fmla="*/ 3902 w 61509"/>
                <a:gd name="connsiteY0" fmla="*/ 1339 h 11168"/>
                <a:gd name="connsiteX1" fmla="*/ 16 w 61509"/>
                <a:gd name="connsiteY1" fmla="*/ 5911 h 11168"/>
                <a:gd name="connsiteX2" fmla="*/ 5502 w 61509"/>
                <a:gd name="connsiteY2" fmla="*/ 11169 h 11168"/>
                <a:gd name="connsiteX3" fmla="*/ 61052 w 61509"/>
                <a:gd name="connsiteY3" fmla="*/ 11169 h 11168"/>
                <a:gd name="connsiteX4" fmla="*/ 61509 w 61509"/>
                <a:gd name="connsiteY4" fmla="*/ 6139 h 11168"/>
                <a:gd name="connsiteX5" fmla="*/ 3902 w 61509"/>
                <a:gd name="connsiteY5" fmla="*/ 1339 h 1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09" h="11168">
                  <a:moveTo>
                    <a:pt x="3902" y="1339"/>
                  </a:moveTo>
                  <a:cubicBezTo>
                    <a:pt x="2531" y="1567"/>
                    <a:pt x="245" y="4311"/>
                    <a:pt x="16" y="5911"/>
                  </a:cubicBezTo>
                  <a:cubicBezTo>
                    <a:pt x="-213" y="8883"/>
                    <a:pt x="2073" y="11169"/>
                    <a:pt x="5502" y="11169"/>
                  </a:cubicBezTo>
                  <a:cubicBezTo>
                    <a:pt x="24019" y="11169"/>
                    <a:pt x="42536" y="11169"/>
                    <a:pt x="61052" y="11169"/>
                  </a:cubicBezTo>
                  <a:cubicBezTo>
                    <a:pt x="61281" y="9568"/>
                    <a:pt x="61281" y="7740"/>
                    <a:pt x="61509" y="6139"/>
                  </a:cubicBezTo>
                  <a:cubicBezTo>
                    <a:pt x="43221" y="-1633"/>
                    <a:pt x="23562" y="-490"/>
                    <a:pt x="3902" y="1339"/>
                  </a:cubicBezTo>
                  <a:close/>
                </a:path>
              </a:pathLst>
            </a:custGeom>
            <a:solidFill>
              <a:srgbClr val="000000"/>
            </a:solidFill>
            <a:ln w="2286" cap="flat">
              <a:noFill/>
              <a:prstDash val="solid"/>
              <a:miter/>
            </a:ln>
          </p:spPr>
          <p:txBody>
            <a:bodyPr rtlCol="0" anchor="ctr"/>
            <a:lstStyle/>
            <a:p>
              <a:endParaRPr lang="en-US"/>
            </a:p>
          </p:txBody>
        </p:sp>
        <p:sp>
          <p:nvSpPr>
            <p:cNvPr id="237" name="Freeform 1738">
              <a:extLst>
                <a:ext uri="{FF2B5EF4-FFF2-40B4-BE49-F238E27FC236}">
                  <a16:creationId xmlns:a16="http://schemas.microsoft.com/office/drawing/2014/main" id="{BDDDEC64-BB2D-8620-741C-19567701C2D8}"/>
                </a:ext>
              </a:extLst>
            </p:cNvPr>
            <p:cNvSpPr/>
            <p:nvPr/>
          </p:nvSpPr>
          <p:spPr>
            <a:xfrm>
              <a:off x="3873275" y="1777877"/>
              <a:ext cx="567062" cy="164320"/>
            </a:xfrm>
            <a:custGeom>
              <a:avLst/>
              <a:gdLst>
                <a:gd name="connsiteX0" fmla="*/ 4290 w 567062"/>
                <a:gd name="connsiteY0" fmla="*/ 132761 h 164320"/>
                <a:gd name="connsiteX1" fmla="*/ 29207 w 567062"/>
                <a:gd name="connsiteY1" fmla="*/ 159507 h 164320"/>
                <a:gd name="connsiteX2" fmla="*/ 249807 w 567062"/>
                <a:gd name="connsiteY2" fmla="*/ 163850 h 164320"/>
                <a:gd name="connsiteX3" fmla="*/ 519783 w 567062"/>
                <a:gd name="connsiteY3" fmla="*/ 157221 h 164320"/>
                <a:gd name="connsiteX4" fmla="*/ 561160 w 567062"/>
                <a:gd name="connsiteY4" fmla="*/ 116759 h 164320"/>
                <a:gd name="connsiteX5" fmla="*/ 566875 w 567062"/>
                <a:gd name="connsiteY5" fmla="*/ 40635 h 164320"/>
                <a:gd name="connsiteX6" fmla="*/ 544243 w 567062"/>
                <a:gd name="connsiteY6" fmla="*/ 4516 h 164320"/>
                <a:gd name="connsiteX7" fmla="*/ 432915 w 567062"/>
                <a:gd name="connsiteY7" fmla="*/ 1087 h 164320"/>
                <a:gd name="connsiteX8" fmla="*/ 256207 w 567062"/>
                <a:gd name="connsiteY8" fmla="*/ 173 h 164320"/>
                <a:gd name="connsiteX9" fmla="*/ 18920 w 567062"/>
                <a:gd name="connsiteY9" fmla="*/ 6116 h 164320"/>
                <a:gd name="connsiteX10" fmla="*/ 175 w 567062"/>
                <a:gd name="connsiteY10" fmla="*/ 26462 h 164320"/>
                <a:gd name="connsiteX11" fmla="*/ 2004 w 567062"/>
                <a:gd name="connsiteY11" fmla="*/ 104643 h 164320"/>
                <a:gd name="connsiteX12" fmla="*/ 4290 w 567062"/>
                <a:gd name="connsiteY12" fmla="*/ 132761 h 164320"/>
                <a:gd name="connsiteX13" fmla="*/ 12748 w 567062"/>
                <a:gd name="connsiteY13" fmla="*/ 41092 h 164320"/>
                <a:gd name="connsiteX14" fmla="*/ 30808 w 567062"/>
                <a:gd name="connsiteY14" fmla="*/ 16403 h 164320"/>
                <a:gd name="connsiteX15" fmla="*/ 422857 w 567062"/>
                <a:gd name="connsiteY15" fmla="*/ 11831 h 164320"/>
                <a:gd name="connsiteX16" fmla="*/ 532585 w 567062"/>
                <a:gd name="connsiteY16" fmla="*/ 15032 h 164320"/>
                <a:gd name="connsiteX17" fmla="*/ 544472 w 567062"/>
                <a:gd name="connsiteY17" fmla="*/ 17775 h 164320"/>
                <a:gd name="connsiteX18" fmla="*/ 544701 w 567062"/>
                <a:gd name="connsiteY18" fmla="*/ 17775 h 164320"/>
                <a:gd name="connsiteX19" fmla="*/ 545615 w 567062"/>
                <a:gd name="connsiteY19" fmla="*/ 18232 h 164320"/>
                <a:gd name="connsiteX20" fmla="*/ 545844 w 567062"/>
                <a:gd name="connsiteY20" fmla="*/ 18461 h 164320"/>
                <a:gd name="connsiteX21" fmla="*/ 546758 w 567062"/>
                <a:gd name="connsiteY21" fmla="*/ 18918 h 164320"/>
                <a:gd name="connsiteX22" fmla="*/ 546987 w 567062"/>
                <a:gd name="connsiteY22" fmla="*/ 19147 h 164320"/>
                <a:gd name="connsiteX23" fmla="*/ 547672 w 567062"/>
                <a:gd name="connsiteY23" fmla="*/ 19604 h 164320"/>
                <a:gd name="connsiteX24" fmla="*/ 547901 w 567062"/>
                <a:gd name="connsiteY24" fmla="*/ 19832 h 164320"/>
                <a:gd name="connsiteX25" fmla="*/ 548587 w 567062"/>
                <a:gd name="connsiteY25" fmla="*/ 20290 h 164320"/>
                <a:gd name="connsiteX26" fmla="*/ 548815 w 567062"/>
                <a:gd name="connsiteY26" fmla="*/ 20518 h 164320"/>
                <a:gd name="connsiteX27" fmla="*/ 549501 w 567062"/>
                <a:gd name="connsiteY27" fmla="*/ 20975 h 164320"/>
                <a:gd name="connsiteX28" fmla="*/ 549730 w 567062"/>
                <a:gd name="connsiteY28" fmla="*/ 21204 h 164320"/>
                <a:gd name="connsiteX29" fmla="*/ 550416 w 567062"/>
                <a:gd name="connsiteY29" fmla="*/ 21890 h 164320"/>
                <a:gd name="connsiteX30" fmla="*/ 550416 w 567062"/>
                <a:gd name="connsiteY30" fmla="*/ 21890 h 164320"/>
                <a:gd name="connsiteX31" fmla="*/ 552473 w 567062"/>
                <a:gd name="connsiteY31" fmla="*/ 25090 h 164320"/>
                <a:gd name="connsiteX32" fmla="*/ 552473 w 567062"/>
                <a:gd name="connsiteY32" fmla="*/ 25319 h 164320"/>
                <a:gd name="connsiteX33" fmla="*/ 552702 w 567062"/>
                <a:gd name="connsiteY33" fmla="*/ 26005 h 164320"/>
                <a:gd name="connsiteX34" fmla="*/ 552702 w 567062"/>
                <a:gd name="connsiteY34" fmla="*/ 26233 h 164320"/>
                <a:gd name="connsiteX35" fmla="*/ 552930 w 567062"/>
                <a:gd name="connsiteY35" fmla="*/ 26919 h 164320"/>
                <a:gd name="connsiteX36" fmla="*/ 552930 w 567062"/>
                <a:gd name="connsiteY36" fmla="*/ 27148 h 164320"/>
                <a:gd name="connsiteX37" fmla="*/ 553159 w 567062"/>
                <a:gd name="connsiteY37" fmla="*/ 27833 h 164320"/>
                <a:gd name="connsiteX38" fmla="*/ 553159 w 567062"/>
                <a:gd name="connsiteY38" fmla="*/ 28062 h 164320"/>
                <a:gd name="connsiteX39" fmla="*/ 553387 w 567062"/>
                <a:gd name="connsiteY39" fmla="*/ 28748 h 164320"/>
                <a:gd name="connsiteX40" fmla="*/ 553387 w 567062"/>
                <a:gd name="connsiteY40" fmla="*/ 28976 h 164320"/>
                <a:gd name="connsiteX41" fmla="*/ 553616 w 567062"/>
                <a:gd name="connsiteY41" fmla="*/ 29891 h 164320"/>
                <a:gd name="connsiteX42" fmla="*/ 553616 w 567062"/>
                <a:gd name="connsiteY42" fmla="*/ 30119 h 164320"/>
                <a:gd name="connsiteX43" fmla="*/ 553616 w 567062"/>
                <a:gd name="connsiteY43" fmla="*/ 31034 h 164320"/>
                <a:gd name="connsiteX44" fmla="*/ 553616 w 567062"/>
                <a:gd name="connsiteY44" fmla="*/ 31262 h 164320"/>
                <a:gd name="connsiteX45" fmla="*/ 553845 w 567062"/>
                <a:gd name="connsiteY45" fmla="*/ 36292 h 164320"/>
                <a:gd name="connsiteX46" fmla="*/ 553845 w 567062"/>
                <a:gd name="connsiteY46" fmla="*/ 36520 h 164320"/>
                <a:gd name="connsiteX47" fmla="*/ 553845 w 567062"/>
                <a:gd name="connsiteY47" fmla="*/ 37663 h 164320"/>
                <a:gd name="connsiteX48" fmla="*/ 553845 w 567062"/>
                <a:gd name="connsiteY48" fmla="*/ 38120 h 164320"/>
                <a:gd name="connsiteX49" fmla="*/ 553845 w 567062"/>
                <a:gd name="connsiteY49" fmla="*/ 39263 h 164320"/>
                <a:gd name="connsiteX50" fmla="*/ 553845 w 567062"/>
                <a:gd name="connsiteY50" fmla="*/ 39721 h 164320"/>
                <a:gd name="connsiteX51" fmla="*/ 553845 w 567062"/>
                <a:gd name="connsiteY51" fmla="*/ 40864 h 164320"/>
                <a:gd name="connsiteX52" fmla="*/ 553845 w 567062"/>
                <a:gd name="connsiteY52" fmla="*/ 41549 h 164320"/>
                <a:gd name="connsiteX53" fmla="*/ 553845 w 567062"/>
                <a:gd name="connsiteY53" fmla="*/ 42692 h 164320"/>
                <a:gd name="connsiteX54" fmla="*/ 553845 w 567062"/>
                <a:gd name="connsiteY54" fmla="*/ 43378 h 164320"/>
                <a:gd name="connsiteX55" fmla="*/ 553616 w 567062"/>
                <a:gd name="connsiteY55" fmla="*/ 47722 h 164320"/>
                <a:gd name="connsiteX56" fmla="*/ 553616 w 567062"/>
                <a:gd name="connsiteY56" fmla="*/ 48179 h 164320"/>
                <a:gd name="connsiteX57" fmla="*/ 553616 w 567062"/>
                <a:gd name="connsiteY57" fmla="*/ 50236 h 164320"/>
                <a:gd name="connsiteX58" fmla="*/ 548815 w 567062"/>
                <a:gd name="connsiteY58" fmla="*/ 113330 h 164320"/>
                <a:gd name="connsiteX59" fmla="*/ 522069 w 567062"/>
                <a:gd name="connsiteY59" fmla="*/ 141676 h 164320"/>
                <a:gd name="connsiteX60" fmla="*/ 472234 w 567062"/>
                <a:gd name="connsiteY60" fmla="*/ 146934 h 164320"/>
                <a:gd name="connsiteX61" fmla="*/ 284554 w 567062"/>
                <a:gd name="connsiteY61" fmla="*/ 153106 h 164320"/>
                <a:gd name="connsiteX62" fmla="*/ 55725 w 567062"/>
                <a:gd name="connsiteY62" fmla="*/ 150363 h 164320"/>
                <a:gd name="connsiteX63" fmla="*/ 53668 w 567062"/>
                <a:gd name="connsiteY63" fmla="*/ 150363 h 164320"/>
                <a:gd name="connsiteX64" fmla="*/ 52982 w 567062"/>
                <a:gd name="connsiteY64" fmla="*/ 150363 h 164320"/>
                <a:gd name="connsiteX65" fmla="*/ 51610 w 567062"/>
                <a:gd name="connsiteY65" fmla="*/ 150363 h 164320"/>
                <a:gd name="connsiteX66" fmla="*/ 50924 w 567062"/>
                <a:gd name="connsiteY66" fmla="*/ 150363 h 164320"/>
                <a:gd name="connsiteX67" fmla="*/ 49781 w 567062"/>
                <a:gd name="connsiteY67" fmla="*/ 150363 h 164320"/>
                <a:gd name="connsiteX68" fmla="*/ 48867 w 567062"/>
                <a:gd name="connsiteY68" fmla="*/ 150363 h 164320"/>
                <a:gd name="connsiteX69" fmla="*/ 47724 w 567062"/>
                <a:gd name="connsiteY69" fmla="*/ 150363 h 164320"/>
                <a:gd name="connsiteX70" fmla="*/ 46810 w 567062"/>
                <a:gd name="connsiteY70" fmla="*/ 150363 h 164320"/>
                <a:gd name="connsiteX71" fmla="*/ 45895 w 567062"/>
                <a:gd name="connsiteY71" fmla="*/ 150363 h 164320"/>
                <a:gd name="connsiteX72" fmla="*/ 44981 w 567062"/>
                <a:gd name="connsiteY72" fmla="*/ 150363 h 164320"/>
                <a:gd name="connsiteX73" fmla="*/ 44066 w 567062"/>
                <a:gd name="connsiteY73" fmla="*/ 150363 h 164320"/>
                <a:gd name="connsiteX74" fmla="*/ 43381 w 567062"/>
                <a:gd name="connsiteY74" fmla="*/ 150363 h 164320"/>
                <a:gd name="connsiteX75" fmla="*/ 42466 w 567062"/>
                <a:gd name="connsiteY75" fmla="*/ 150363 h 164320"/>
                <a:gd name="connsiteX76" fmla="*/ 41780 w 567062"/>
                <a:gd name="connsiteY76" fmla="*/ 150363 h 164320"/>
                <a:gd name="connsiteX77" fmla="*/ 40866 w 567062"/>
                <a:gd name="connsiteY77" fmla="*/ 150134 h 164320"/>
                <a:gd name="connsiteX78" fmla="*/ 40180 w 567062"/>
                <a:gd name="connsiteY78" fmla="*/ 149906 h 164320"/>
                <a:gd name="connsiteX79" fmla="*/ 39494 w 567062"/>
                <a:gd name="connsiteY79" fmla="*/ 149677 h 164320"/>
                <a:gd name="connsiteX80" fmla="*/ 38809 w 567062"/>
                <a:gd name="connsiteY80" fmla="*/ 149449 h 164320"/>
                <a:gd name="connsiteX81" fmla="*/ 38123 w 567062"/>
                <a:gd name="connsiteY81" fmla="*/ 149220 h 164320"/>
                <a:gd name="connsiteX82" fmla="*/ 37437 w 567062"/>
                <a:gd name="connsiteY82" fmla="*/ 148991 h 164320"/>
                <a:gd name="connsiteX83" fmla="*/ 36751 w 567062"/>
                <a:gd name="connsiteY83" fmla="*/ 148763 h 164320"/>
                <a:gd name="connsiteX84" fmla="*/ 36065 w 567062"/>
                <a:gd name="connsiteY84" fmla="*/ 148534 h 164320"/>
                <a:gd name="connsiteX85" fmla="*/ 35380 w 567062"/>
                <a:gd name="connsiteY85" fmla="*/ 148306 h 164320"/>
                <a:gd name="connsiteX86" fmla="*/ 34694 w 567062"/>
                <a:gd name="connsiteY86" fmla="*/ 148077 h 164320"/>
                <a:gd name="connsiteX87" fmla="*/ 34008 w 567062"/>
                <a:gd name="connsiteY87" fmla="*/ 147848 h 164320"/>
                <a:gd name="connsiteX88" fmla="*/ 33322 w 567062"/>
                <a:gd name="connsiteY88" fmla="*/ 147620 h 164320"/>
                <a:gd name="connsiteX89" fmla="*/ 32636 w 567062"/>
                <a:gd name="connsiteY89" fmla="*/ 147391 h 164320"/>
                <a:gd name="connsiteX90" fmla="*/ 32179 w 567062"/>
                <a:gd name="connsiteY90" fmla="*/ 147163 h 164320"/>
                <a:gd name="connsiteX91" fmla="*/ 31493 w 567062"/>
                <a:gd name="connsiteY91" fmla="*/ 146934 h 164320"/>
                <a:gd name="connsiteX92" fmla="*/ 30808 w 567062"/>
                <a:gd name="connsiteY92" fmla="*/ 146477 h 164320"/>
                <a:gd name="connsiteX93" fmla="*/ 29893 w 567062"/>
                <a:gd name="connsiteY93" fmla="*/ 146020 h 164320"/>
                <a:gd name="connsiteX94" fmla="*/ 29436 w 567062"/>
                <a:gd name="connsiteY94" fmla="*/ 145562 h 164320"/>
                <a:gd name="connsiteX95" fmla="*/ 28979 w 567062"/>
                <a:gd name="connsiteY95" fmla="*/ 145105 h 164320"/>
                <a:gd name="connsiteX96" fmla="*/ 28522 w 567062"/>
                <a:gd name="connsiteY96" fmla="*/ 144648 h 164320"/>
                <a:gd name="connsiteX97" fmla="*/ 28064 w 567062"/>
                <a:gd name="connsiteY97" fmla="*/ 144191 h 164320"/>
                <a:gd name="connsiteX98" fmla="*/ 27607 w 567062"/>
                <a:gd name="connsiteY98" fmla="*/ 143734 h 164320"/>
                <a:gd name="connsiteX99" fmla="*/ 27150 w 567062"/>
                <a:gd name="connsiteY99" fmla="*/ 143276 h 164320"/>
                <a:gd name="connsiteX100" fmla="*/ 26693 w 567062"/>
                <a:gd name="connsiteY100" fmla="*/ 142819 h 164320"/>
                <a:gd name="connsiteX101" fmla="*/ 26236 w 567062"/>
                <a:gd name="connsiteY101" fmla="*/ 142362 h 164320"/>
                <a:gd name="connsiteX102" fmla="*/ 25778 w 567062"/>
                <a:gd name="connsiteY102" fmla="*/ 141905 h 164320"/>
                <a:gd name="connsiteX103" fmla="*/ 25321 w 567062"/>
                <a:gd name="connsiteY103" fmla="*/ 141448 h 164320"/>
                <a:gd name="connsiteX104" fmla="*/ 24864 w 567062"/>
                <a:gd name="connsiteY104" fmla="*/ 140762 h 164320"/>
                <a:gd name="connsiteX105" fmla="*/ 24407 w 567062"/>
                <a:gd name="connsiteY105" fmla="*/ 140305 h 164320"/>
                <a:gd name="connsiteX106" fmla="*/ 23950 w 567062"/>
                <a:gd name="connsiteY106" fmla="*/ 139619 h 164320"/>
                <a:gd name="connsiteX107" fmla="*/ 23492 w 567062"/>
                <a:gd name="connsiteY107" fmla="*/ 139162 h 164320"/>
                <a:gd name="connsiteX108" fmla="*/ 23035 w 567062"/>
                <a:gd name="connsiteY108" fmla="*/ 138476 h 164320"/>
                <a:gd name="connsiteX109" fmla="*/ 22807 w 567062"/>
                <a:gd name="connsiteY109" fmla="*/ 137790 h 164320"/>
                <a:gd name="connsiteX110" fmla="*/ 22349 w 567062"/>
                <a:gd name="connsiteY110" fmla="*/ 137104 h 164320"/>
                <a:gd name="connsiteX111" fmla="*/ 22121 w 567062"/>
                <a:gd name="connsiteY111" fmla="*/ 136418 h 164320"/>
                <a:gd name="connsiteX112" fmla="*/ 21664 w 567062"/>
                <a:gd name="connsiteY112" fmla="*/ 135733 h 164320"/>
                <a:gd name="connsiteX113" fmla="*/ 21435 w 567062"/>
                <a:gd name="connsiteY113" fmla="*/ 135047 h 164320"/>
                <a:gd name="connsiteX114" fmla="*/ 21206 w 567062"/>
                <a:gd name="connsiteY114" fmla="*/ 134132 h 164320"/>
                <a:gd name="connsiteX115" fmla="*/ 20978 w 567062"/>
                <a:gd name="connsiteY115" fmla="*/ 133447 h 164320"/>
                <a:gd name="connsiteX116" fmla="*/ 20749 w 567062"/>
                <a:gd name="connsiteY116" fmla="*/ 132532 h 164320"/>
                <a:gd name="connsiteX117" fmla="*/ 20521 w 567062"/>
                <a:gd name="connsiteY117" fmla="*/ 131846 h 164320"/>
                <a:gd name="connsiteX118" fmla="*/ 20292 w 567062"/>
                <a:gd name="connsiteY118" fmla="*/ 130932 h 164320"/>
                <a:gd name="connsiteX119" fmla="*/ 20063 w 567062"/>
                <a:gd name="connsiteY119" fmla="*/ 130246 h 164320"/>
                <a:gd name="connsiteX120" fmla="*/ 19835 w 567062"/>
                <a:gd name="connsiteY120" fmla="*/ 129332 h 164320"/>
                <a:gd name="connsiteX121" fmla="*/ 19606 w 567062"/>
                <a:gd name="connsiteY121" fmla="*/ 128646 h 164320"/>
                <a:gd name="connsiteX122" fmla="*/ 18235 w 567062"/>
                <a:gd name="connsiteY122" fmla="*/ 123617 h 164320"/>
                <a:gd name="connsiteX123" fmla="*/ 12748 w 567062"/>
                <a:gd name="connsiteY123" fmla="*/ 41092 h 16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567062" h="164320">
                  <a:moveTo>
                    <a:pt x="4290" y="132761"/>
                  </a:moveTo>
                  <a:cubicBezTo>
                    <a:pt x="6805" y="147620"/>
                    <a:pt x="14348" y="155849"/>
                    <a:pt x="29207" y="159507"/>
                  </a:cubicBezTo>
                  <a:cubicBezTo>
                    <a:pt x="42923" y="162707"/>
                    <a:pt x="191285" y="165451"/>
                    <a:pt x="249807" y="163850"/>
                  </a:cubicBezTo>
                  <a:cubicBezTo>
                    <a:pt x="274495" y="163850"/>
                    <a:pt x="424686" y="162022"/>
                    <a:pt x="519783" y="157221"/>
                  </a:cubicBezTo>
                  <a:cubicBezTo>
                    <a:pt x="547444" y="156764"/>
                    <a:pt x="558417" y="144877"/>
                    <a:pt x="561160" y="116759"/>
                  </a:cubicBezTo>
                  <a:cubicBezTo>
                    <a:pt x="563674" y="91384"/>
                    <a:pt x="565503" y="66010"/>
                    <a:pt x="566875" y="40635"/>
                  </a:cubicBezTo>
                  <a:cubicBezTo>
                    <a:pt x="568018" y="20061"/>
                    <a:pt x="564360" y="8174"/>
                    <a:pt x="544243" y="4516"/>
                  </a:cubicBezTo>
                  <a:cubicBezTo>
                    <a:pt x="508353" y="-1656"/>
                    <a:pt x="469263" y="2002"/>
                    <a:pt x="432915" y="1087"/>
                  </a:cubicBezTo>
                  <a:cubicBezTo>
                    <a:pt x="373936" y="-284"/>
                    <a:pt x="315186" y="-56"/>
                    <a:pt x="256207" y="173"/>
                  </a:cubicBezTo>
                  <a:cubicBezTo>
                    <a:pt x="222832" y="401"/>
                    <a:pt x="39266" y="4973"/>
                    <a:pt x="18920" y="6116"/>
                  </a:cubicBezTo>
                  <a:cubicBezTo>
                    <a:pt x="7033" y="6802"/>
                    <a:pt x="2004" y="15489"/>
                    <a:pt x="175" y="26462"/>
                  </a:cubicBezTo>
                  <a:cubicBezTo>
                    <a:pt x="-739" y="32177"/>
                    <a:pt x="2233" y="84298"/>
                    <a:pt x="2004" y="104643"/>
                  </a:cubicBezTo>
                  <a:cubicBezTo>
                    <a:pt x="2004" y="114016"/>
                    <a:pt x="2690" y="123388"/>
                    <a:pt x="4290" y="132761"/>
                  </a:cubicBezTo>
                  <a:close/>
                  <a:moveTo>
                    <a:pt x="12748" y="41092"/>
                  </a:moveTo>
                  <a:cubicBezTo>
                    <a:pt x="12977" y="26462"/>
                    <a:pt x="16177" y="17546"/>
                    <a:pt x="30808" y="16403"/>
                  </a:cubicBezTo>
                  <a:cubicBezTo>
                    <a:pt x="132992" y="7945"/>
                    <a:pt x="394510" y="13203"/>
                    <a:pt x="422857" y="11831"/>
                  </a:cubicBezTo>
                  <a:cubicBezTo>
                    <a:pt x="458061" y="10231"/>
                    <a:pt x="498066" y="10460"/>
                    <a:pt x="532585" y="15032"/>
                  </a:cubicBezTo>
                  <a:cubicBezTo>
                    <a:pt x="537614" y="15718"/>
                    <a:pt x="541500" y="16632"/>
                    <a:pt x="544472" y="17775"/>
                  </a:cubicBezTo>
                  <a:cubicBezTo>
                    <a:pt x="544472" y="17775"/>
                    <a:pt x="544472" y="17775"/>
                    <a:pt x="544701" y="17775"/>
                  </a:cubicBezTo>
                  <a:cubicBezTo>
                    <a:pt x="544929" y="18004"/>
                    <a:pt x="545386" y="18004"/>
                    <a:pt x="545615" y="18232"/>
                  </a:cubicBezTo>
                  <a:cubicBezTo>
                    <a:pt x="545615" y="18232"/>
                    <a:pt x="545844" y="18232"/>
                    <a:pt x="545844" y="18461"/>
                  </a:cubicBezTo>
                  <a:cubicBezTo>
                    <a:pt x="546072" y="18689"/>
                    <a:pt x="546301" y="18689"/>
                    <a:pt x="546758" y="18918"/>
                  </a:cubicBezTo>
                  <a:cubicBezTo>
                    <a:pt x="546758" y="18918"/>
                    <a:pt x="546987" y="18918"/>
                    <a:pt x="546987" y="19147"/>
                  </a:cubicBezTo>
                  <a:cubicBezTo>
                    <a:pt x="547215" y="19375"/>
                    <a:pt x="547444" y="19375"/>
                    <a:pt x="547672" y="19604"/>
                  </a:cubicBezTo>
                  <a:cubicBezTo>
                    <a:pt x="547672" y="19604"/>
                    <a:pt x="547901" y="19604"/>
                    <a:pt x="547901" y="19832"/>
                  </a:cubicBezTo>
                  <a:cubicBezTo>
                    <a:pt x="548130" y="20061"/>
                    <a:pt x="548358" y="20061"/>
                    <a:pt x="548587" y="20290"/>
                  </a:cubicBezTo>
                  <a:cubicBezTo>
                    <a:pt x="548587" y="20290"/>
                    <a:pt x="548815" y="20290"/>
                    <a:pt x="548815" y="20518"/>
                  </a:cubicBezTo>
                  <a:cubicBezTo>
                    <a:pt x="549044" y="20747"/>
                    <a:pt x="549273" y="20747"/>
                    <a:pt x="549501" y="20975"/>
                  </a:cubicBezTo>
                  <a:cubicBezTo>
                    <a:pt x="549501" y="20975"/>
                    <a:pt x="549501" y="20975"/>
                    <a:pt x="549730" y="21204"/>
                  </a:cubicBezTo>
                  <a:cubicBezTo>
                    <a:pt x="549958" y="21433"/>
                    <a:pt x="550187" y="21661"/>
                    <a:pt x="550416" y="21890"/>
                  </a:cubicBezTo>
                  <a:cubicBezTo>
                    <a:pt x="550416" y="21890"/>
                    <a:pt x="550416" y="21890"/>
                    <a:pt x="550416" y="21890"/>
                  </a:cubicBezTo>
                  <a:cubicBezTo>
                    <a:pt x="551330" y="22804"/>
                    <a:pt x="552016" y="23947"/>
                    <a:pt x="552473" y="25090"/>
                  </a:cubicBezTo>
                  <a:cubicBezTo>
                    <a:pt x="552473" y="25090"/>
                    <a:pt x="552473" y="25090"/>
                    <a:pt x="552473" y="25319"/>
                  </a:cubicBezTo>
                  <a:cubicBezTo>
                    <a:pt x="552473" y="25547"/>
                    <a:pt x="552702" y="25776"/>
                    <a:pt x="552702" y="26005"/>
                  </a:cubicBezTo>
                  <a:cubicBezTo>
                    <a:pt x="552702" y="26005"/>
                    <a:pt x="552702" y="26233"/>
                    <a:pt x="552702" y="26233"/>
                  </a:cubicBezTo>
                  <a:cubicBezTo>
                    <a:pt x="552702" y="26462"/>
                    <a:pt x="552930" y="26690"/>
                    <a:pt x="552930" y="26919"/>
                  </a:cubicBezTo>
                  <a:cubicBezTo>
                    <a:pt x="552930" y="26919"/>
                    <a:pt x="552930" y="27148"/>
                    <a:pt x="552930" y="27148"/>
                  </a:cubicBezTo>
                  <a:cubicBezTo>
                    <a:pt x="552930" y="27376"/>
                    <a:pt x="553159" y="27605"/>
                    <a:pt x="553159" y="27833"/>
                  </a:cubicBezTo>
                  <a:cubicBezTo>
                    <a:pt x="553159" y="27833"/>
                    <a:pt x="553159" y="28062"/>
                    <a:pt x="553159" y="28062"/>
                  </a:cubicBezTo>
                  <a:cubicBezTo>
                    <a:pt x="553159" y="28291"/>
                    <a:pt x="553159" y="28519"/>
                    <a:pt x="553387" y="28748"/>
                  </a:cubicBezTo>
                  <a:cubicBezTo>
                    <a:pt x="553387" y="28748"/>
                    <a:pt x="553387" y="28976"/>
                    <a:pt x="553387" y="28976"/>
                  </a:cubicBezTo>
                  <a:cubicBezTo>
                    <a:pt x="553387" y="29205"/>
                    <a:pt x="553387" y="29434"/>
                    <a:pt x="553616" y="29891"/>
                  </a:cubicBezTo>
                  <a:cubicBezTo>
                    <a:pt x="553616" y="29891"/>
                    <a:pt x="553616" y="30119"/>
                    <a:pt x="553616" y="30119"/>
                  </a:cubicBezTo>
                  <a:cubicBezTo>
                    <a:pt x="553616" y="30348"/>
                    <a:pt x="553616" y="30805"/>
                    <a:pt x="553616" y="31034"/>
                  </a:cubicBezTo>
                  <a:cubicBezTo>
                    <a:pt x="553616" y="31034"/>
                    <a:pt x="553616" y="31262"/>
                    <a:pt x="553616" y="31262"/>
                  </a:cubicBezTo>
                  <a:cubicBezTo>
                    <a:pt x="553845" y="32863"/>
                    <a:pt x="553845" y="34463"/>
                    <a:pt x="553845" y="36292"/>
                  </a:cubicBezTo>
                  <a:cubicBezTo>
                    <a:pt x="553845" y="36520"/>
                    <a:pt x="553845" y="36520"/>
                    <a:pt x="553845" y="36520"/>
                  </a:cubicBezTo>
                  <a:cubicBezTo>
                    <a:pt x="553845" y="36977"/>
                    <a:pt x="553845" y="37206"/>
                    <a:pt x="553845" y="37663"/>
                  </a:cubicBezTo>
                  <a:cubicBezTo>
                    <a:pt x="553845" y="37892"/>
                    <a:pt x="553845" y="37892"/>
                    <a:pt x="553845" y="38120"/>
                  </a:cubicBezTo>
                  <a:cubicBezTo>
                    <a:pt x="553845" y="38578"/>
                    <a:pt x="553845" y="38806"/>
                    <a:pt x="553845" y="39263"/>
                  </a:cubicBezTo>
                  <a:cubicBezTo>
                    <a:pt x="553845" y="39492"/>
                    <a:pt x="553845" y="39721"/>
                    <a:pt x="553845" y="39721"/>
                  </a:cubicBezTo>
                  <a:cubicBezTo>
                    <a:pt x="553845" y="40178"/>
                    <a:pt x="553845" y="40406"/>
                    <a:pt x="553845" y="40864"/>
                  </a:cubicBezTo>
                  <a:cubicBezTo>
                    <a:pt x="553845" y="41092"/>
                    <a:pt x="553845" y="41321"/>
                    <a:pt x="553845" y="41549"/>
                  </a:cubicBezTo>
                  <a:cubicBezTo>
                    <a:pt x="553845" y="42007"/>
                    <a:pt x="553845" y="42235"/>
                    <a:pt x="553845" y="42692"/>
                  </a:cubicBezTo>
                  <a:cubicBezTo>
                    <a:pt x="553845" y="42921"/>
                    <a:pt x="553845" y="43150"/>
                    <a:pt x="553845" y="43378"/>
                  </a:cubicBezTo>
                  <a:cubicBezTo>
                    <a:pt x="553845" y="44750"/>
                    <a:pt x="553616" y="46121"/>
                    <a:pt x="553616" y="47722"/>
                  </a:cubicBezTo>
                  <a:cubicBezTo>
                    <a:pt x="553616" y="47950"/>
                    <a:pt x="553616" y="48179"/>
                    <a:pt x="553616" y="48179"/>
                  </a:cubicBezTo>
                  <a:cubicBezTo>
                    <a:pt x="553616" y="48865"/>
                    <a:pt x="553616" y="49550"/>
                    <a:pt x="553616" y="50236"/>
                  </a:cubicBezTo>
                  <a:cubicBezTo>
                    <a:pt x="552702" y="71267"/>
                    <a:pt x="550873" y="92299"/>
                    <a:pt x="548815" y="113330"/>
                  </a:cubicBezTo>
                  <a:cubicBezTo>
                    <a:pt x="546758" y="133218"/>
                    <a:pt x="542643" y="138247"/>
                    <a:pt x="522069" y="141676"/>
                  </a:cubicBezTo>
                  <a:cubicBezTo>
                    <a:pt x="505610" y="144419"/>
                    <a:pt x="488922" y="145334"/>
                    <a:pt x="472234" y="146934"/>
                  </a:cubicBezTo>
                  <a:cubicBezTo>
                    <a:pt x="409827" y="152878"/>
                    <a:pt x="347190" y="151049"/>
                    <a:pt x="284554" y="153106"/>
                  </a:cubicBezTo>
                  <a:cubicBezTo>
                    <a:pt x="230604" y="154021"/>
                    <a:pt x="103503" y="153106"/>
                    <a:pt x="55725" y="150363"/>
                  </a:cubicBezTo>
                  <a:cubicBezTo>
                    <a:pt x="55039" y="150363"/>
                    <a:pt x="54353" y="150363"/>
                    <a:pt x="53668" y="150363"/>
                  </a:cubicBezTo>
                  <a:cubicBezTo>
                    <a:pt x="53439" y="150363"/>
                    <a:pt x="53210" y="150363"/>
                    <a:pt x="52982" y="150363"/>
                  </a:cubicBezTo>
                  <a:cubicBezTo>
                    <a:pt x="52525" y="150363"/>
                    <a:pt x="52067" y="150363"/>
                    <a:pt x="51610" y="150363"/>
                  </a:cubicBezTo>
                  <a:cubicBezTo>
                    <a:pt x="51382" y="150363"/>
                    <a:pt x="51153" y="150363"/>
                    <a:pt x="50924" y="150363"/>
                  </a:cubicBezTo>
                  <a:cubicBezTo>
                    <a:pt x="50467" y="150363"/>
                    <a:pt x="50239" y="150363"/>
                    <a:pt x="49781" y="150363"/>
                  </a:cubicBezTo>
                  <a:cubicBezTo>
                    <a:pt x="49553" y="150363"/>
                    <a:pt x="49324" y="150363"/>
                    <a:pt x="48867" y="150363"/>
                  </a:cubicBezTo>
                  <a:cubicBezTo>
                    <a:pt x="48410" y="150363"/>
                    <a:pt x="48181" y="150363"/>
                    <a:pt x="47724" y="150363"/>
                  </a:cubicBezTo>
                  <a:cubicBezTo>
                    <a:pt x="47495" y="150363"/>
                    <a:pt x="47267" y="150363"/>
                    <a:pt x="46810" y="150363"/>
                  </a:cubicBezTo>
                  <a:cubicBezTo>
                    <a:pt x="46581" y="150363"/>
                    <a:pt x="46124" y="150363"/>
                    <a:pt x="45895" y="150363"/>
                  </a:cubicBezTo>
                  <a:cubicBezTo>
                    <a:pt x="45667" y="150363"/>
                    <a:pt x="45438" y="150363"/>
                    <a:pt x="44981" y="150363"/>
                  </a:cubicBezTo>
                  <a:cubicBezTo>
                    <a:pt x="44752" y="150363"/>
                    <a:pt x="44295" y="150363"/>
                    <a:pt x="44066" y="150363"/>
                  </a:cubicBezTo>
                  <a:cubicBezTo>
                    <a:pt x="43838" y="150363"/>
                    <a:pt x="43609" y="150363"/>
                    <a:pt x="43381" y="150363"/>
                  </a:cubicBezTo>
                  <a:cubicBezTo>
                    <a:pt x="43152" y="150363"/>
                    <a:pt x="42923" y="150363"/>
                    <a:pt x="42466" y="150363"/>
                  </a:cubicBezTo>
                  <a:cubicBezTo>
                    <a:pt x="42238" y="150363"/>
                    <a:pt x="42009" y="150363"/>
                    <a:pt x="41780" y="150363"/>
                  </a:cubicBezTo>
                  <a:cubicBezTo>
                    <a:pt x="41552" y="150363"/>
                    <a:pt x="41323" y="150363"/>
                    <a:pt x="40866" y="150134"/>
                  </a:cubicBezTo>
                  <a:cubicBezTo>
                    <a:pt x="40637" y="150134"/>
                    <a:pt x="40409" y="150134"/>
                    <a:pt x="40180" y="149906"/>
                  </a:cubicBezTo>
                  <a:cubicBezTo>
                    <a:pt x="39952" y="149906"/>
                    <a:pt x="39723" y="149906"/>
                    <a:pt x="39494" y="149677"/>
                  </a:cubicBezTo>
                  <a:cubicBezTo>
                    <a:pt x="39266" y="149677"/>
                    <a:pt x="39037" y="149677"/>
                    <a:pt x="38809" y="149449"/>
                  </a:cubicBezTo>
                  <a:cubicBezTo>
                    <a:pt x="38580" y="149449"/>
                    <a:pt x="38351" y="149220"/>
                    <a:pt x="38123" y="149220"/>
                  </a:cubicBezTo>
                  <a:cubicBezTo>
                    <a:pt x="37894" y="149220"/>
                    <a:pt x="37666" y="148991"/>
                    <a:pt x="37437" y="148991"/>
                  </a:cubicBezTo>
                  <a:cubicBezTo>
                    <a:pt x="37208" y="148991"/>
                    <a:pt x="36980" y="148763"/>
                    <a:pt x="36751" y="148763"/>
                  </a:cubicBezTo>
                  <a:cubicBezTo>
                    <a:pt x="36523" y="148763"/>
                    <a:pt x="36294" y="148534"/>
                    <a:pt x="36065" y="148534"/>
                  </a:cubicBezTo>
                  <a:cubicBezTo>
                    <a:pt x="35837" y="148534"/>
                    <a:pt x="35608" y="148306"/>
                    <a:pt x="35380" y="148306"/>
                  </a:cubicBezTo>
                  <a:cubicBezTo>
                    <a:pt x="35151" y="148306"/>
                    <a:pt x="34922" y="148077"/>
                    <a:pt x="34694" y="148077"/>
                  </a:cubicBezTo>
                  <a:cubicBezTo>
                    <a:pt x="34465" y="148077"/>
                    <a:pt x="34237" y="147848"/>
                    <a:pt x="34008" y="147848"/>
                  </a:cubicBezTo>
                  <a:cubicBezTo>
                    <a:pt x="33779" y="147848"/>
                    <a:pt x="33551" y="147620"/>
                    <a:pt x="33322" y="147620"/>
                  </a:cubicBezTo>
                  <a:cubicBezTo>
                    <a:pt x="33094" y="147620"/>
                    <a:pt x="32865" y="147391"/>
                    <a:pt x="32636" y="147391"/>
                  </a:cubicBezTo>
                  <a:cubicBezTo>
                    <a:pt x="32408" y="147391"/>
                    <a:pt x="32179" y="147163"/>
                    <a:pt x="32179" y="147163"/>
                  </a:cubicBezTo>
                  <a:cubicBezTo>
                    <a:pt x="31951" y="147163"/>
                    <a:pt x="31722" y="146934"/>
                    <a:pt x="31493" y="146934"/>
                  </a:cubicBezTo>
                  <a:cubicBezTo>
                    <a:pt x="31265" y="146705"/>
                    <a:pt x="31036" y="146705"/>
                    <a:pt x="30808" y="146477"/>
                  </a:cubicBezTo>
                  <a:cubicBezTo>
                    <a:pt x="30579" y="146248"/>
                    <a:pt x="30350" y="146020"/>
                    <a:pt x="29893" y="146020"/>
                  </a:cubicBezTo>
                  <a:cubicBezTo>
                    <a:pt x="29665" y="145791"/>
                    <a:pt x="29665" y="145791"/>
                    <a:pt x="29436" y="145562"/>
                  </a:cubicBezTo>
                  <a:cubicBezTo>
                    <a:pt x="29207" y="145334"/>
                    <a:pt x="29207" y="145334"/>
                    <a:pt x="28979" y="145105"/>
                  </a:cubicBezTo>
                  <a:cubicBezTo>
                    <a:pt x="28750" y="144877"/>
                    <a:pt x="28750" y="144877"/>
                    <a:pt x="28522" y="144648"/>
                  </a:cubicBezTo>
                  <a:cubicBezTo>
                    <a:pt x="28293" y="144419"/>
                    <a:pt x="28293" y="144419"/>
                    <a:pt x="28064" y="144191"/>
                  </a:cubicBezTo>
                  <a:cubicBezTo>
                    <a:pt x="27836" y="143962"/>
                    <a:pt x="27836" y="143962"/>
                    <a:pt x="27607" y="143734"/>
                  </a:cubicBezTo>
                  <a:cubicBezTo>
                    <a:pt x="27379" y="143505"/>
                    <a:pt x="27379" y="143505"/>
                    <a:pt x="27150" y="143276"/>
                  </a:cubicBezTo>
                  <a:cubicBezTo>
                    <a:pt x="26921" y="143048"/>
                    <a:pt x="26921" y="143048"/>
                    <a:pt x="26693" y="142819"/>
                  </a:cubicBezTo>
                  <a:cubicBezTo>
                    <a:pt x="26464" y="142591"/>
                    <a:pt x="26464" y="142591"/>
                    <a:pt x="26236" y="142362"/>
                  </a:cubicBezTo>
                  <a:cubicBezTo>
                    <a:pt x="26007" y="142133"/>
                    <a:pt x="26007" y="141905"/>
                    <a:pt x="25778" y="141905"/>
                  </a:cubicBezTo>
                  <a:cubicBezTo>
                    <a:pt x="25550" y="141676"/>
                    <a:pt x="25550" y="141676"/>
                    <a:pt x="25321" y="141448"/>
                  </a:cubicBezTo>
                  <a:cubicBezTo>
                    <a:pt x="25093" y="141219"/>
                    <a:pt x="25093" y="140990"/>
                    <a:pt x="24864" y="140762"/>
                  </a:cubicBezTo>
                  <a:cubicBezTo>
                    <a:pt x="24635" y="140533"/>
                    <a:pt x="24635" y="140305"/>
                    <a:pt x="24407" y="140305"/>
                  </a:cubicBezTo>
                  <a:cubicBezTo>
                    <a:pt x="24178" y="140076"/>
                    <a:pt x="24178" y="139847"/>
                    <a:pt x="23950" y="139619"/>
                  </a:cubicBezTo>
                  <a:cubicBezTo>
                    <a:pt x="23721" y="139390"/>
                    <a:pt x="23721" y="139162"/>
                    <a:pt x="23492" y="139162"/>
                  </a:cubicBezTo>
                  <a:cubicBezTo>
                    <a:pt x="23264" y="138933"/>
                    <a:pt x="23264" y="138704"/>
                    <a:pt x="23035" y="138476"/>
                  </a:cubicBezTo>
                  <a:cubicBezTo>
                    <a:pt x="23035" y="138247"/>
                    <a:pt x="22807" y="138019"/>
                    <a:pt x="22807" y="137790"/>
                  </a:cubicBezTo>
                  <a:cubicBezTo>
                    <a:pt x="22578" y="137561"/>
                    <a:pt x="22578" y="137333"/>
                    <a:pt x="22349" y="137104"/>
                  </a:cubicBezTo>
                  <a:cubicBezTo>
                    <a:pt x="22349" y="136876"/>
                    <a:pt x="22121" y="136647"/>
                    <a:pt x="22121" y="136418"/>
                  </a:cubicBezTo>
                  <a:cubicBezTo>
                    <a:pt x="21892" y="136190"/>
                    <a:pt x="21892" y="135961"/>
                    <a:pt x="21664" y="135733"/>
                  </a:cubicBezTo>
                  <a:cubicBezTo>
                    <a:pt x="21664" y="135504"/>
                    <a:pt x="21435" y="135275"/>
                    <a:pt x="21435" y="135047"/>
                  </a:cubicBezTo>
                  <a:cubicBezTo>
                    <a:pt x="21435" y="134818"/>
                    <a:pt x="21206" y="134590"/>
                    <a:pt x="21206" y="134132"/>
                  </a:cubicBezTo>
                  <a:cubicBezTo>
                    <a:pt x="21206" y="133904"/>
                    <a:pt x="20978" y="133675"/>
                    <a:pt x="20978" y="133447"/>
                  </a:cubicBezTo>
                  <a:cubicBezTo>
                    <a:pt x="20978" y="133218"/>
                    <a:pt x="20749" y="132989"/>
                    <a:pt x="20749" y="132532"/>
                  </a:cubicBezTo>
                  <a:cubicBezTo>
                    <a:pt x="20749" y="132304"/>
                    <a:pt x="20521" y="132075"/>
                    <a:pt x="20521" y="131846"/>
                  </a:cubicBezTo>
                  <a:cubicBezTo>
                    <a:pt x="20521" y="131618"/>
                    <a:pt x="20292" y="131161"/>
                    <a:pt x="20292" y="130932"/>
                  </a:cubicBezTo>
                  <a:cubicBezTo>
                    <a:pt x="20292" y="130703"/>
                    <a:pt x="20063" y="130475"/>
                    <a:pt x="20063" y="130246"/>
                  </a:cubicBezTo>
                  <a:cubicBezTo>
                    <a:pt x="20063" y="130018"/>
                    <a:pt x="19835" y="129560"/>
                    <a:pt x="19835" y="129332"/>
                  </a:cubicBezTo>
                  <a:cubicBezTo>
                    <a:pt x="19835" y="129103"/>
                    <a:pt x="19606" y="128875"/>
                    <a:pt x="19606" y="128646"/>
                  </a:cubicBezTo>
                  <a:cubicBezTo>
                    <a:pt x="19149" y="127046"/>
                    <a:pt x="18692" y="125446"/>
                    <a:pt x="18235" y="123617"/>
                  </a:cubicBezTo>
                  <a:cubicBezTo>
                    <a:pt x="15491" y="113101"/>
                    <a:pt x="12291" y="58009"/>
                    <a:pt x="12748" y="41092"/>
                  </a:cubicBezTo>
                  <a:close/>
                </a:path>
              </a:pathLst>
            </a:custGeom>
            <a:solidFill>
              <a:srgbClr val="000000"/>
            </a:solidFill>
            <a:ln w="2286" cap="flat">
              <a:noFill/>
              <a:prstDash val="solid"/>
              <a:miter/>
            </a:ln>
          </p:spPr>
          <p:txBody>
            <a:bodyPr rtlCol="0" anchor="ctr"/>
            <a:lstStyle/>
            <a:p>
              <a:endParaRPr lang="en-US"/>
            </a:p>
          </p:txBody>
        </p:sp>
        <p:sp>
          <p:nvSpPr>
            <p:cNvPr id="238" name="Freeform 1739">
              <a:extLst>
                <a:ext uri="{FF2B5EF4-FFF2-40B4-BE49-F238E27FC236}">
                  <a16:creationId xmlns:a16="http://schemas.microsoft.com/office/drawing/2014/main" id="{0FF5DBB3-BBA9-E6CE-94CF-E77E11FBB3D5}"/>
                </a:ext>
              </a:extLst>
            </p:cNvPr>
            <p:cNvSpPr/>
            <p:nvPr/>
          </p:nvSpPr>
          <p:spPr>
            <a:xfrm>
              <a:off x="3884047" y="1991207"/>
              <a:ext cx="129992" cy="123836"/>
            </a:xfrm>
            <a:custGeom>
              <a:avLst/>
              <a:gdLst>
                <a:gd name="connsiteX0" fmla="*/ 99817 w 129992"/>
                <a:gd name="connsiteY0" fmla="*/ 1498 h 123836"/>
                <a:gd name="connsiteX1" fmla="*/ 5405 w 129992"/>
                <a:gd name="connsiteY1" fmla="*/ 9499 h 123836"/>
                <a:gd name="connsiteX2" fmla="*/ 6548 w 129992"/>
                <a:gd name="connsiteY2" fmla="*/ 98653 h 123836"/>
                <a:gd name="connsiteX3" fmla="*/ 37866 w 129992"/>
                <a:gd name="connsiteY3" fmla="*/ 123799 h 123836"/>
                <a:gd name="connsiteX4" fmla="*/ 107589 w 129992"/>
                <a:gd name="connsiteY4" fmla="*/ 123342 h 123836"/>
                <a:gd name="connsiteX5" fmla="*/ 129992 w 129992"/>
                <a:gd name="connsiteY5" fmla="*/ 101854 h 123836"/>
                <a:gd name="connsiteX6" fmla="*/ 123134 w 129992"/>
                <a:gd name="connsiteY6" fmla="*/ 19786 h 123836"/>
                <a:gd name="connsiteX7" fmla="*/ 99817 w 129992"/>
                <a:gd name="connsiteY7" fmla="*/ 1498 h 123836"/>
                <a:gd name="connsiteX8" fmla="*/ 114676 w 129992"/>
                <a:gd name="connsiteY8" fmla="*/ 98882 h 123836"/>
                <a:gd name="connsiteX9" fmla="*/ 102560 w 129992"/>
                <a:gd name="connsiteY9" fmla="*/ 109398 h 123836"/>
                <a:gd name="connsiteX10" fmla="*/ 44039 w 129992"/>
                <a:gd name="connsiteY10" fmla="*/ 112598 h 123836"/>
                <a:gd name="connsiteX11" fmla="*/ 19578 w 129992"/>
                <a:gd name="connsiteY11" fmla="*/ 94081 h 123836"/>
                <a:gd name="connsiteX12" fmla="*/ 16378 w 129992"/>
                <a:gd name="connsiteY12" fmla="*/ 31674 h 123836"/>
                <a:gd name="connsiteX13" fmla="*/ 38324 w 129992"/>
                <a:gd name="connsiteY13" fmla="*/ 13843 h 123836"/>
                <a:gd name="connsiteX14" fmla="*/ 63012 w 129992"/>
                <a:gd name="connsiteY14" fmla="*/ 14986 h 123836"/>
                <a:gd name="connsiteX15" fmla="*/ 75128 w 129992"/>
                <a:gd name="connsiteY15" fmla="*/ 14986 h 123836"/>
                <a:gd name="connsiteX16" fmla="*/ 113076 w 129992"/>
                <a:gd name="connsiteY16" fmla="*/ 44704 h 123836"/>
                <a:gd name="connsiteX17" fmla="*/ 114676 w 129992"/>
                <a:gd name="connsiteY17" fmla="*/ 98882 h 12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9992" h="123836">
                  <a:moveTo>
                    <a:pt x="99817" y="1498"/>
                  </a:moveTo>
                  <a:cubicBezTo>
                    <a:pt x="75814" y="1498"/>
                    <a:pt x="10206" y="-5131"/>
                    <a:pt x="5405" y="9499"/>
                  </a:cubicBezTo>
                  <a:cubicBezTo>
                    <a:pt x="-3739" y="37389"/>
                    <a:pt x="147" y="70993"/>
                    <a:pt x="6548" y="98653"/>
                  </a:cubicBezTo>
                  <a:cubicBezTo>
                    <a:pt x="11577" y="120599"/>
                    <a:pt x="15692" y="123571"/>
                    <a:pt x="37866" y="123799"/>
                  </a:cubicBezTo>
                  <a:cubicBezTo>
                    <a:pt x="61184" y="124028"/>
                    <a:pt x="84272" y="123114"/>
                    <a:pt x="107589" y="123342"/>
                  </a:cubicBezTo>
                  <a:cubicBezTo>
                    <a:pt x="123820" y="123571"/>
                    <a:pt x="129992" y="118313"/>
                    <a:pt x="129992" y="101854"/>
                  </a:cubicBezTo>
                  <a:cubicBezTo>
                    <a:pt x="129992" y="93167"/>
                    <a:pt x="129764" y="38074"/>
                    <a:pt x="123134" y="19786"/>
                  </a:cubicBezTo>
                  <a:cubicBezTo>
                    <a:pt x="118334" y="6070"/>
                    <a:pt x="113304" y="1498"/>
                    <a:pt x="99817" y="1498"/>
                  </a:cubicBezTo>
                  <a:close/>
                  <a:moveTo>
                    <a:pt x="114676" y="98882"/>
                  </a:moveTo>
                  <a:cubicBezTo>
                    <a:pt x="114447" y="106197"/>
                    <a:pt x="109418" y="108940"/>
                    <a:pt x="102560" y="109398"/>
                  </a:cubicBezTo>
                  <a:cubicBezTo>
                    <a:pt x="83129" y="110312"/>
                    <a:pt x="63698" y="112369"/>
                    <a:pt x="44039" y="112598"/>
                  </a:cubicBezTo>
                  <a:cubicBezTo>
                    <a:pt x="27122" y="112827"/>
                    <a:pt x="23465" y="109626"/>
                    <a:pt x="19578" y="94081"/>
                  </a:cubicBezTo>
                  <a:cubicBezTo>
                    <a:pt x="14321" y="73507"/>
                    <a:pt x="12492" y="52476"/>
                    <a:pt x="16378" y="31674"/>
                  </a:cubicBezTo>
                  <a:cubicBezTo>
                    <a:pt x="19350" y="16129"/>
                    <a:pt x="23007" y="13614"/>
                    <a:pt x="38324" y="13843"/>
                  </a:cubicBezTo>
                  <a:cubicBezTo>
                    <a:pt x="46325" y="13843"/>
                    <a:pt x="54326" y="14529"/>
                    <a:pt x="63012" y="14986"/>
                  </a:cubicBezTo>
                  <a:cubicBezTo>
                    <a:pt x="66441" y="14986"/>
                    <a:pt x="70785" y="14986"/>
                    <a:pt x="75128" y="14986"/>
                  </a:cubicBezTo>
                  <a:cubicBezTo>
                    <a:pt x="103703" y="15672"/>
                    <a:pt x="110790" y="15900"/>
                    <a:pt x="113076" y="44704"/>
                  </a:cubicBezTo>
                  <a:cubicBezTo>
                    <a:pt x="114447" y="60477"/>
                    <a:pt x="115133" y="83109"/>
                    <a:pt x="114676" y="98882"/>
                  </a:cubicBezTo>
                  <a:close/>
                </a:path>
              </a:pathLst>
            </a:custGeom>
            <a:solidFill>
              <a:srgbClr val="000000"/>
            </a:solidFill>
            <a:ln w="2286" cap="flat">
              <a:noFill/>
              <a:prstDash val="solid"/>
              <a:miter/>
            </a:ln>
          </p:spPr>
          <p:txBody>
            <a:bodyPr rtlCol="0" anchor="ctr"/>
            <a:lstStyle/>
            <a:p>
              <a:endParaRPr lang="en-US"/>
            </a:p>
          </p:txBody>
        </p:sp>
        <p:sp>
          <p:nvSpPr>
            <p:cNvPr id="239" name="Freeform 1740">
              <a:extLst>
                <a:ext uri="{FF2B5EF4-FFF2-40B4-BE49-F238E27FC236}">
                  <a16:creationId xmlns:a16="http://schemas.microsoft.com/office/drawing/2014/main" id="{A123DDE5-76B2-EE1F-9F0C-982DCA5DDBD0}"/>
                </a:ext>
              </a:extLst>
            </p:cNvPr>
            <p:cNvSpPr/>
            <p:nvPr/>
          </p:nvSpPr>
          <p:spPr>
            <a:xfrm>
              <a:off x="4035990" y="1990774"/>
              <a:ext cx="125379" cy="123591"/>
            </a:xfrm>
            <a:custGeom>
              <a:avLst/>
              <a:gdLst>
                <a:gd name="connsiteX0" fmla="*/ 125039 w 125379"/>
                <a:gd name="connsiteY0" fmla="*/ 48566 h 123591"/>
                <a:gd name="connsiteX1" fmla="*/ 125039 w 125379"/>
                <a:gd name="connsiteY1" fmla="*/ 26620 h 123591"/>
                <a:gd name="connsiteX2" fmla="*/ 125039 w 125379"/>
                <a:gd name="connsiteY2" fmla="*/ 22277 h 123591"/>
                <a:gd name="connsiteX3" fmla="*/ 106751 w 125379"/>
                <a:gd name="connsiteY3" fmla="*/ 3760 h 123591"/>
                <a:gd name="connsiteX4" fmla="*/ 19654 w 125379"/>
                <a:gd name="connsiteY4" fmla="*/ 103 h 123591"/>
                <a:gd name="connsiteX5" fmla="*/ 1138 w 125379"/>
                <a:gd name="connsiteY5" fmla="*/ 14733 h 123591"/>
                <a:gd name="connsiteX6" fmla="*/ 4795 w 125379"/>
                <a:gd name="connsiteY6" fmla="*/ 108002 h 123591"/>
                <a:gd name="connsiteX7" fmla="*/ 23312 w 125379"/>
                <a:gd name="connsiteY7" fmla="*/ 122175 h 123591"/>
                <a:gd name="connsiteX8" fmla="*/ 101722 w 125379"/>
                <a:gd name="connsiteY8" fmla="*/ 123318 h 123591"/>
                <a:gd name="connsiteX9" fmla="*/ 124810 w 125379"/>
                <a:gd name="connsiteY9" fmla="*/ 104573 h 123591"/>
                <a:gd name="connsiteX10" fmla="*/ 125039 w 125379"/>
                <a:gd name="connsiteY10" fmla="*/ 48566 h 123591"/>
                <a:gd name="connsiteX11" fmla="*/ 98979 w 125379"/>
                <a:gd name="connsiteY11" fmla="*/ 109145 h 123591"/>
                <a:gd name="connsiteX12" fmla="*/ 31313 w 125379"/>
                <a:gd name="connsiteY12" fmla="*/ 109602 h 123591"/>
                <a:gd name="connsiteX13" fmla="*/ 16225 w 125379"/>
                <a:gd name="connsiteY13" fmla="*/ 93829 h 123591"/>
                <a:gd name="connsiteX14" fmla="*/ 10968 w 125379"/>
                <a:gd name="connsiteY14" fmla="*/ 28678 h 123591"/>
                <a:gd name="connsiteX15" fmla="*/ 25827 w 125379"/>
                <a:gd name="connsiteY15" fmla="*/ 14047 h 123591"/>
                <a:gd name="connsiteX16" fmla="*/ 88920 w 125379"/>
                <a:gd name="connsiteY16" fmla="*/ 14276 h 123591"/>
                <a:gd name="connsiteX17" fmla="*/ 113380 w 125379"/>
                <a:gd name="connsiteY17" fmla="*/ 39422 h 123591"/>
                <a:gd name="connsiteX18" fmla="*/ 113380 w 125379"/>
                <a:gd name="connsiteY18" fmla="*/ 65482 h 123591"/>
                <a:gd name="connsiteX19" fmla="*/ 113838 w 125379"/>
                <a:gd name="connsiteY19" fmla="*/ 65482 h 123591"/>
                <a:gd name="connsiteX20" fmla="*/ 113838 w 125379"/>
                <a:gd name="connsiteY20" fmla="*/ 91771 h 123591"/>
                <a:gd name="connsiteX21" fmla="*/ 98979 w 125379"/>
                <a:gd name="connsiteY21" fmla="*/ 109145 h 12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379" h="123591">
                  <a:moveTo>
                    <a:pt x="125039" y="48566"/>
                  </a:moveTo>
                  <a:cubicBezTo>
                    <a:pt x="125039" y="41251"/>
                    <a:pt x="125039" y="33936"/>
                    <a:pt x="125039" y="26620"/>
                  </a:cubicBezTo>
                  <a:cubicBezTo>
                    <a:pt x="125039" y="25249"/>
                    <a:pt x="125039" y="23649"/>
                    <a:pt x="125039" y="22277"/>
                  </a:cubicBezTo>
                  <a:cubicBezTo>
                    <a:pt x="123667" y="7189"/>
                    <a:pt x="121610" y="4446"/>
                    <a:pt x="106751" y="3760"/>
                  </a:cubicBezTo>
                  <a:cubicBezTo>
                    <a:pt x="77719" y="2389"/>
                    <a:pt x="48687" y="1246"/>
                    <a:pt x="19654" y="103"/>
                  </a:cubicBezTo>
                  <a:cubicBezTo>
                    <a:pt x="4110" y="-354"/>
                    <a:pt x="2509" y="103"/>
                    <a:pt x="1138" y="14733"/>
                  </a:cubicBezTo>
                  <a:cubicBezTo>
                    <a:pt x="-1834" y="45823"/>
                    <a:pt x="1595" y="77141"/>
                    <a:pt x="4795" y="108002"/>
                  </a:cubicBezTo>
                  <a:cubicBezTo>
                    <a:pt x="5938" y="117832"/>
                    <a:pt x="12796" y="123318"/>
                    <a:pt x="23312" y="122175"/>
                  </a:cubicBezTo>
                  <a:cubicBezTo>
                    <a:pt x="49372" y="119661"/>
                    <a:pt x="75433" y="121032"/>
                    <a:pt x="101722" y="123318"/>
                  </a:cubicBezTo>
                  <a:cubicBezTo>
                    <a:pt x="118410" y="124690"/>
                    <a:pt x="122067" y="121261"/>
                    <a:pt x="124810" y="104573"/>
                  </a:cubicBezTo>
                  <a:cubicBezTo>
                    <a:pt x="126182" y="97715"/>
                    <a:pt x="124582" y="60225"/>
                    <a:pt x="125039" y="48566"/>
                  </a:cubicBezTo>
                  <a:close/>
                  <a:moveTo>
                    <a:pt x="98979" y="109145"/>
                  </a:moveTo>
                  <a:cubicBezTo>
                    <a:pt x="76576" y="109831"/>
                    <a:pt x="53944" y="109602"/>
                    <a:pt x="31313" y="109602"/>
                  </a:cubicBezTo>
                  <a:cubicBezTo>
                    <a:pt x="21255" y="109602"/>
                    <a:pt x="17140" y="101830"/>
                    <a:pt x="16225" y="93829"/>
                  </a:cubicBezTo>
                  <a:cubicBezTo>
                    <a:pt x="13711" y="72112"/>
                    <a:pt x="12111" y="50395"/>
                    <a:pt x="10968" y="28678"/>
                  </a:cubicBezTo>
                  <a:cubicBezTo>
                    <a:pt x="10510" y="19305"/>
                    <a:pt x="15768" y="14047"/>
                    <a:pt x="25827" y="14047"/>
                  </a:cubicBezTo>
                  <a:cubicBezTo>
                    <a:pt x="46858" y="14276"/>
                    <a:pt x="67889" y="13590"/>
                    <a:pt x="88920" y="14276"/>
                  </a:cubicBezTo>
                  <a:cubicBezTo>
                    <a:pt x="108580" y="14962"/>
                    <a:pt x="112923" y="19762"/>
                    <a:pt x="113380" y="39422"/>
                  </a:cubicBezTo>
                  <a:cubicBezTo>
                    <a:pt x="113609" y="48109"/>
                    <a:pt x="113380" y="56796"/>
                    <a:pt x="113380" y="65482"/>
                  </a:cubicBezTo>
                  <a:cubicBezTo>
                    <a:pt x="113609" y="65482"/>
                    <a:pt x="113609" y="65482"/>
                    <a:pt x="113838" y="65482"/>
                  </a:cubicBezTo>
                  <a:cubicBezTo>
                    <a:pt x="113838" y="74169"/>
                    <a:pt x="113609" y="82856"/>
                    <a:pt x="113838" y="91771"/>
                  </a:cubicBezTo>
                  <a:cubicBezTo>
                    <a:pt x="114066" y="102287"/>
                    <a:pt x="109266" y="108916"/>
                    <a:pt x="98979" y="109145"/>
                  </a:cubicBezTo>
                  <a:close/>
                </a:path>
              </a:pathLst>
            </a:custGeom>
            <a:solidFill>
              <a:srgbClr val="000000"/>
            </a:solidFill>
            <a:ln w="2286" cap="flat">
              <a:noFill/>
              <a:prstDash val="solid"/>
              <a:miter/>
            </a:ln>
          </p:spPr>
          <p:txBody>
            <a:bodyPr rtlCol="0" anchor="ctr"/>
            <a:lstStyle/>
            <a:p>
              <a:endParaRPr lang="en-US"/>
            </a:p>
          </p:txBody>
        </p:sp>
        <p:sp>
          <p:nvSpPr>
            <p:cNvPr id="240" name="Freeform 1741">
              <a:extLst>
                <a:ext uri="{FF2B5EF4-FFF2-40B4-BE49-F238E27FC236}">
                  <a16:creationId xmlns:a16="http://schemas.microsoft.com/office/drawing/2014/main" id="{913B105E-C256-CD29-0620-F4587512BC3B}"/>
                </a:ext>
              </a:extLst>
            </p:cNvPr>
            <p:cNvSpPr/>
            <p:nvPr/>
          </p:nvSpPr>
          <p:spPr>
            <a:xfrm>
              <a:off x="3895666" y="2359632"/>
              <a:ext cx="116696" cy="116789"/>
            </a:xfrm>
            <a:custGeom>
              <a:avLst/>
              <a:gdLst>
                <a:gd name="connsiteX0" fmla="*/ 80882 w 116696"/>
                <a:gd name="connsiteY0" fmla="*/ 434 h 116789"/>
                <a:gd name="connsiteX1" fmla="*/ 22361 w 116696"/>
                <a:gd name="connsiteY1" fmla="*/ 1349 h 116789"/>
                <a:gd name="connsiteX2" fmla="*/ 187 w 116696"/>
                <a:gd name="connsiteY2" fmla="*/ 26037 h 116789"/>
                <a:gd name="connsiteX3" fmla="*/ 872 w 116696"/>
                <a:gd name="connsiteY3" fmla="*/ 58727 h 116789"/>
                <a:gd name="connsiteX4" fmla="*/ 65338 w 116696"/>
                <a:gd name="connsiteY4" fmla="*/ 116334 h 116789"/>
                <a:gd name="connsiteX5" fmla="*/ 78368 w 116696"/>
                <a:gd name="connsiteY5" fmla="*/ 116334 h 116789"/>
                <a:gd name="connsiteX6" fmla="*/ 93455 w 116696"/>
                <a:gd name="connsiteY6" fmla="*/ 115649 h 116789"/>
                <a:gd name="connsiteX7" fmla="*/ 115172 w 116696"/>
                <a:gd name="connsiteY7" fmla="*/ 91874 h 116789"/>
                <a:gd name="connsiteX8" fmla="*/ 115858 w 116696"/>
                <a:gd name="connsiteY8" fmla="*/ 24437 h 116789"/>
                <a:gd name="connsiteX9" fmla="*/ 80882 w 116696"/>
                <a:gd name="connsiteY9" fmla="*/ 434 h 116789"/>
                <a:gd name="connsiteX10" fmla="*/ 101456 w 116696"/>
                <a:gd name="connsiteY10" fmla="*/ 84330 h 116789"/>
                <a:gd name="connsiteX11" fmla="*/ 77682 w 116696"/>
                <a:gd name="connsiteY11" fmla="*/ 104676 h 116789"/>
                <a:gd name="connsiteX12" fmla="*/ 62366 w 116696"/>
                <a:gd name="connsiteY12" fmla="*/ 104676 h 116789"/>
                <a:gd name="connsiteX13" fmla="*/ 13217 w 116696"/>
                <a:gd name="connsiteY13" fmla="*/ 61928 h 116789"/>
                <a:gd name="connsiteX14" fmla="*/ 11845 w 116696"/>
                <a:gd name="connsiteY14" fmla="*/ 46840 h 116789"/>
                <a:gd name="connsiteX15" fmla="*/ 27847 w 116696"/>
                <a:gd name="connsiteY15" fmla="*/ 12550 h 116789"/>
                <a:gd name="connsiteX16" fmla="*/ 76082 w 116696"/>
                <a:gd name="connsiteY16" fmla="*/ 13236 h 116789"/>
                <a:gd name="connsiteX17" fmla="*/ 103971 w 116696"/>
                <a:gd name="connsiteY17" fmla="*/ 40896 h 116789"/>
                <a:gd name="connsiteX18" fmla="*/ 101456 w 116696"/>
                <a:gd name="connsiteY18" fmla="*/ 84330 h 11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696" h="116789">
                  <a:moveTo>
                    <a:pt x="80882" y="434"/>
                  </a:moveTo>
                  <a:cubicBezTo>
                    <a:pt x="74253" y="1349"/>
                    <a:pt x="35391" y="434"/>
                    <a:pt x="22361" y="1349"/>
                  </a:cubicBezTo>
                  <a:cubicBezTo>
                    <a:pt x="7959" y="2492"/>
                    <a:pt x="644" y="11407"/>
                    <a:pt x="187" y="26037"/>
                  </a:cubicBezTo>
                  <a:cubicBezTo>
                    <a:pt x="-42" y="37010"/>
                    <a:pt x="-271" y="47983"/>
                    <a:pt x="872" y="58727"/>
                  </a:cubicBezTo>
                  <a:cubicBezTo>
                    <a:pt x="5902" y="108562"/>
                    <a:pt x="10702" y="119306"/>
                    <a:pt x="65338" y="116334"/>
                  </a:cubicBezTo>
                  <a:cubicBezTo>
                    <a:pt x="68081" y="116334"/>
                    <a:pt x="73339" y="116334"/>
                    <a:pt x="78368" y="116334"/>
                  </a:cubicBezTo>
                  <a:cubicBezTo>
                    <a:pt x="83397" y="116334"/>
                    <a:pt x="88655" y="116563"/>
                    <a:pt x="93455" y="115649"/>
                  </a:cubicBezTo>
                  <a:cubicBezTo>
                    <a:pt x="111515" y="112677"/>
                    <a:pt x="114029" y="109934"/>
                    <a:pt x="115172" y="91874"/>
                  </a:cubicBezTo>
                  <a:cubicBezTo>
                    <a:pt x="116087" y="78158"/>
                    <a:pt x="117687" y="32895"/>
                    <a:pt x="115858" y="24437"/>
                  </a:cubicBezTo>
                  <a:cubicBezTo>
                    <a:pt x="111972" y="6378"/>
                    <a:pt x="99628" y="-2080"/>
                    <a:pt x="80882" y="434"/>
                  </a:cubicBezTo>
                  <a:close/>
                  <a:moveTo>
                    <a:pt x="101456" y="84330"/>
                  </a:moveTo>
                  <a:cubicBezTo>
                    <a:pt x="99399" y="101933"/>
                    <a:pt x="95970" y="104447"/>
                    <a:pt x="77682" y="104676"/>
                  </a:cubicBezTo>
                  <a:cubicBezTo>
                    <a:pt x="72653" y="104676"/>
                    <a:pt x="67624" y="104676"/>
                    <a:pt x="62366" y="104676"/>
                  </a:cubicBezTo>
                  <a:cubicBezTo>
                    <a:pt x="23275" y="106276"/>
                    <a:pt x="18017" y="101475"/>
                    <a:pt x="13217" y="61928"/>
                  </a:cubicBezTo>
                  <a:cubicBezTo>
                    <a:pt x="12531" y="56898"/>
                    <a:pt x="12074" y="51869"/>
                    <a:pt x="11845" y="46840"/>
                  </a:cubicBezTo>
                  <a:cubicBezTo>
                    <a:pt x="11159" y="24894"/>
                    <a:pt x="5902" y="18951"/>
                    <a:pt x="27847" y="12550"/>
                  </a:cubicBezTo>
                  <a:cubicBezTo>
                    <a:pt x="41563" y="8664"/>
                    <a:pt x="62594" y="14150"/>
                    <a:pt x="76082" y="13236"/>
                  </a:cubicBezTo>
                  <a:cubicBezTo>
                    <a:pt x="94598" y="11864"/>
                    <a:pt x="103971" y="21694"/>
                    <a:pt x="103971" y="40896"/>
                  </a:cubicBezTo>
                  <a:cubicBezTo>
                    <a:pt x="104200" y="55298"/>
                    <a:pt x="103057" y="69929"/>
                    <a:pt x="101456" y="84330"/>
                  </a:cubicBezTo>
                  <a:close/>
                </a:path>
              </a:pathLst>
            </a:custGeom>
            <a:solidFill>
              <a:srgbClr val="000000"/>
            </a:solidFill>
            <a:ln w="2286" cap="flat">
              <a:noFill/>
              <a:prstDash val="solid"/>
              <a:miter/>
            </a:ln>
          </p:spPr>
          <p:txBody>
            <a:bodyPr rtlCol="0" anchor="ctr"/>
            <a:lstStyle/>
            <a:p>
              <a:endParaRPr lang="en-US"/>
            </a:p>
          </p:txBody>
        </p:sp>
        <p:sp>
          <p:nvSpPr>
            <p:cNvPr id="241" name="Freeform 1742">
              <a:extLst>
                <a:ext uri="{FF2B5EF4-FFF2-40B4-BE49-F238E27FC236}">
                  <a16:creationId xmlns:a16="http://schemas.microsoft.com/office/drawing/2014/main" id="{4EC65BF8-3B3F-81C2-6BF4-FDC4417D4515}"/>
                </a:ext>
              </a:extLst>
            </p:cNvPr>
            <p:cNvSpPr/>
            <p:nvPr/>
          </p:nvSpPr>
          <p:spPr>
            <a:xfrm>
              <a:off x="4320802" y="1995188"/>
              <a:ext cx="110533" cy="114243"/>
            </a:xfrm>
            <a:custGeom>
              <a:avLst/>
              <a:gdLst>
                <a:gd name="connsiteX0" fmla="*/ 95344 w 110533"/>
                <a:gd name="connsiteY0" fmla="*/ 1404 h 114243"/>
                <a:gd name="connsiteX1" fmla="*/ 30879 w 110533"/>
                <a:gd name="connsiteY1" fmla="*/ 490 h 114243"/>
                <a:gd name="connsiteX2" fmla="*/ 3676 w 110533"/>
                <a:gd name="connsiteY2" fmla="*/ 26093 h 114243"/>
                <a:gd name="connsiteX3" fmla="*/ 18 w 110533"/>
                <a:gd name="connsiteY3" fmla="*/ 95359 h 114243"/>
                <a:gd name="connsiteX4" fmla="*/ 23335 w 110533"/>
                <a:gd name="connsiteY4" fmla="*/ 113875 h 114243"/>
                <a:gd name="connsiteX5" fmla="*/ 91001 w 110533"/>
                <a:gd name="connsiteY5" fmla="*/ 110675 h 114243"/>
                <a:gd name="connsiteX6" fmla="*/ 106774 w 110533"/>
                <a:gd name="connsiteY6" fmla="*/ 89415 h 114243"/>
                <a:gd name="connsiteX7" fmla="*/ 110432 w 110533"/>
                <a:gd name="connsiteY7" fmla="*/ 43924 h 114243"/>
                <a:gd name="connsiteX8" fmla="*/ 110432 w 110533"/>
                <a:gd name="connsiteY8" fmla="*/ 15577 h 114243"/>
                <a:gd name="connsiteX9" fmla="*/ 95344 w 110533"/>
                <a:gd name="connsiteY9" fmla="*/ 1404 h 114243"/>
                <a:gd name="connsiteX10" fmla="*/ 95344 w 110533"/>
                <a:gd name="connsiteY10" fmla="*/ 79814 h 114243"/>
                <a:gd name="connsiteX11" fmla="*/ 85743 w 110533"/>
                <a:gd name="connsiteY11" fmla="*/ 96730 h 114243"/>
                <a:gd name="connsiteX12" fmla="*/ 13734 w 110533"/>
                <a:gd name="connsiteY12" fmla="*/ 93758 h 114243"/>
                <a:gd name="connsiteX13" fmla="*/ 14420 w 110533"/>
                <a:gd name="connsiteY13" fmla="*/ 74785 h 114243"/>
                <a:gd name="connsiteX14" fmla="*/ 14420 w 110533"/>
                <a:gd name="connsiteY14" fmla="*/ 63812 h 114243"/>
                <a:gd name="connsiteX15" fmla="*/ 17163 w 110533"/>
                <a:gd name="connsiteY15" fmla="*/ 29065 h 114243"/>
                <a:gd name="connsiteX16" fmla="*/ 33851 w 110533"/>
                <a:gd name="connsiteY16" fmla="*/ 13291 h 114243"/>
                <a:gd name="connsiteX17" fmla="*/ 89629 w 110533"/>
                <a:gd name="connsiteY17" fmla="*/ 14434 h 114243"/>
                <a:gd name="connsiteX18" fmla="*/ 96716 w 110533"/>
                <a:gd name="connsiteY18" fmla="*/ 25178 h 114243"/>
                <a:gd name="connsiteX19" fmla="*/ 95344 w 110533"/>
                <a:gd name="connsiteY19" fmla="*/ 79814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533" h="114243">
                  <a:moveTo>
                    <a:pt x="95344" y="1404"/>
                  </a:moveTo>
                  <a:cubicBezTo>
                    <a:pt x="74999" y="1404"/>
                    <a:pt x="50996" y="2547"/>
                    <a:pt x="30879" y="490"/>
                  </a:cubicBezTo>
                  <a:cubicBezTo>
                    <a:pt x="8019" y="-1796"/>
                    <a:pt x="5047" y="3461"/>
                    <a:pt x="3676" y="26093"/>
                  </a:cubicBezTo>
                  <a:cubicBezTo>
                    <a:pt x="2304" y="49181"/>
                    <a:pt x="704" y="72270"/>
                    <a:pt x="18" y="95359"/>
                  </a:cubicBezTo>
                  <a:cubicBezTo>
                    <a:pt x="-439" y="110903"/>
                    <a:pt x="7791" y="115704"/>
                    <a:pt x="23335" y="113875"/>
                  </a:cubicBezTo>
                  <a:cubicBezTo>
                    <a:pt x="45052" y="111361"/>
                    <a:pt x="69284" y="111589"/>
                    <a:pt x="91001" y="110675"/>
                  </a:cubicBezTo>
                  <a:cubicBezTo>
                    <a:pt x="106088" y="109989"/>
                    <a:pt x="104260" y="105417"/>
                    <a:pt x="106774" y="89415"/>
                  </a:cubicBezTo>
                  <a:cubicBezTo>
                    <a:pt x="109289" y="74327"/>
                    <a:pt x="110432" y="59240"/>
                    <a:pt x="110432" y="43924"/>
                  </a:cubicBezTo>
                  <a:cubicBezTo>
                    <a:pt x="110432" y="34551"/>
                    <a:pt x="110660" y="25178"/>
                    <a:pt x="110432" y="15577"/>
                  </a:cubicBezTo>
                  <a:cubicBezTo>
                    <a:pt x="109975" y="6433"/>
                    <a:pt x="105174" y="1404"/>
                    <a:pt x="95344" y="1404"/>
                  </a:cubicBezTo>
                  <a:close/>
                  <a:moveTo>
                    <a:pt x="95344" y="79814"/>
                  </a:moveTo>
                  <a:cubicBezTo>
                    <a:pt x="93744" y="89644"/>
                    <a:pt x="96487" y="95816"/>
                    <a:pt x="85743" y="96730"/>
                  </a:cubicBezTo>
                  <a:cubicBezTo>
                    <a:pt x="69055" y="98330"/>
                    <a:pt x="14191" y="105646"/>
                    <a:pt x="13734" y="93758"/>
                  </a:cubicBezTo>
                  <a:cubicBezTo>
                    <a:pt x="13734" y="90101"/>
                    <a:pt x="14191" y="78442"/>
                    <a:pt x="14420" y="74785"/>
                  </a:cubicBezTo>
                  <a:cubicBezTo>
                    <a:pt x="14649" y="71127"/>
                    <a:pt x="14420" y="67469"/>
                    <a:pt x="14420" y="63812"/>
                  </a:cubicBezTo>
                  <a:cubicBezTo>
                    <a:pt x="14877" y="52153"/>
                    <a:pt x="14649" y="40723"/>
                    <a:pt x="17163" y="29065"/>
                  </a:cubicBezTo>
                  <a:cubicBezTo>
                    <a:pt x="19678" y="16949"/>
                    <a:pt x="22192" y="14891"/>
                    <a:pt x="33851" y="13291"/>
                  </a:cubicBezTo>
                  <a:cubicBezTo>
                    <a:pt x="51682" y="10777"/>
                    <a:pt x="72256" y="13977"/>
                    <a:pt x="89629" y="14434"/>
                  </a:cubicBezTo>
                  <a:cubicBezTo>
                    <a:pt x="94887" y="14434"/>
                    <a:pt x="96487" y="20378"/>
                    <a:pt x="96716" y="25178"/>
                  </a:cubicBezTo>
                  <a:cubicBezTo>
                    <a:pt x="97630" y="43695"/>
                    <a:pt x="98316" y="61754"/>
                    <a:pt x="95344" y="79814"/>
                  </a:cubicBezTo>
                  <a:close/>
                </a:path>
              </a:pathLst>
            </a:custGeom>
            <a:solidFill>
              <a:srgbClr val="000000"/>
            </a:solidFill>
            <a:ln w="2286" cap="flat">
              <a:noFill/>
              <a:prstDash val="solid"/>
              <a:miter/>
            </a:ln>
          </p:spPr>
          <p:txBody>
            <a:bodyPr rtlCol="0" anchor="ctr"/>
            <a:lstStyle/>
            <a:p>
              <a:endParaRPr lang="en-US"/>
            </a:p>
          </p:txBody>
        </p:sp>
        <p:sp>
          <p:nvSpPr>
            <p:cNvPr id="242" name="Freeform 1743">
              <a:extLst>
                <a:ext uri="{FF2B5EF4-FFF2-40B4-BE49-F238E27FC236}">
                  <a16:creationId xmlns:a16="http://schemas.microsoft.com/office/drawing/2014/main" id="{548D9D1B-2C12-B41E-6005-4AFEBE346A44}"/>
                </a:ext>
              </a:extLst>
            </p:cNvPr>
            <p:cNvSpPr/>
            <p:nvPr/>
          </p:nvSpPr>
          <p:spPr>
            <a:xfrm>
              <a:off x="4186315" y="1994983"/>
              <a:ext cx="111114" cy="119384"/>
            </a:xfrm>
            <a:custGeom>
              <a:avLst/>
              <a:gdLst>
                <a:gd name="connsiteX0" fmla="*/ 20662 w 111114"/>
                <a:gd name="connsiteY0" fmla="*/ 116823 h 119384"/>
                <a:gd name="connsiteX1" fmla="*/ 85585 w 111114"/>
                <a:gd name="connsiteY1" fmla="*/ 119338 h 119384"/>
                <a:gd name="connsiteX2" fmla="*/ 108445 w 111114"/>
                <a:gd name="connsiteY2" fmla="*/ 98993 h 119384"/>
                <a:gd name="connsiteX3" fmla="*/ 110273 w 111114"/>
                <a:gd name="connsiteY3" fmla="*/ 14182 h 119384"/>
                <a:gd name="connsiteX4" fmla="*/ 97015 w 111114"/>
                <a:gd name="connsiteY4" fmla="*/ 1838 h 119384"/>
                <a:gd name="connsiteX5" fmla="*/ 27749 w 111114"/>
                <a:gd name="connsiteY5" fmla="*/ 9 h 119384"/>
                <a:gd name="connsiteX6" fmla="*/ 774 w 111114"/>
                <a:gd name="connsiteY6" fmla="*/ 24698 h 119384"/>
                <a:gd name="connsiteX7" fmla="*/ 774 w 111114"/>
                <a:gd name="connsiteY7" fmla="*/ 96249 h 119384"/>
                <a:gd name="connsiteX8" fmla="*/ 20662 w 111114"/>
                <a:gd name="connsiteY8" fmla="*/ 116823 h 119384"/>
                <a:gd name="connsiteX9" fmla="*/ 49237 w 111114"/>
                <a:gd name="connsiteY9" fmla="*/ 12810 h 119384"/>
                <a:gd name="connsiteX10" fmla="*/ 82613 w 111114"/>
                <a:gd name="connsiteY10" fmla="*/ 13953 h 119384"/>
                <a:gd name="connsiteX11" fmla="*/ 98843 w 111114"/>
                <a:gd name="connsiteY11" fmla="*/ 32927 h 119384"/>
                <a:gd name="connsiteX12" fmla="*/ 95414 w 111114"/>
                <a:gd name="connsiteY12" fmla="*/ 95564 h 119384"/>
                <a:gd name="connsiteX13" fmla="*/ 84442 w 111114"/>
                <a:gd name="connsiteY13" fmla="*/ 104250 h 119384"/>
                <a:gd name="connsiteX14" fmla="*/ 32321 w 111114"/>
                <a:gd name="connsiteY14" fmla="*/ 106079 h 119384"/>
                <a:gd name="connsiteX15" fmla="*/ 14261 w 111114"/>
                <a:gd name="connsiteY15" fmla="*/ 88248 h 119384"/>
                <a:gd name="connsiteX16" fmla="*/ 12661 w 111114"/>
                <a:gd name="connsiteY16" fmla="*/ 44814 h 119384"/>
                <a:gd name="connsiteX17" fmla="*/ 49237 w 111114"/>
                <a:gd name="connsiteY17" fmla="*/ 12810 h 1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1114" h="119384">
                  <a:moveTo>
                    <a:pt x="20662" y="116823"/>
                  </a:moveTo>
                  <a:cubicBezTo>
                    <a:pt x="42151" y="120938"/>
                    <a:pt x="63868" y="118195"/>
                    <a:pt x="85585" y="119338"/>
                  </a:cubicBezTo>
                  <a:cubicBezTo>
                    <a:pt x="100215" y="120024"/>
                    <a:pt x="107759" y="113166"/>
                    <a:pt x="108445" y="98993"/>
                  </a:cubicBezTo>
                  <a:cubicBezTo>
                    <a:pt x="109588" y="70875"/>
                    <a:pt x="112559" y="42528"/>
                    <a:pt x="110273" y="14182"/>
                  </a:cubicBezTo>
                  <a:cubicBezTo>
                    <a:pt x="109588" y="5267"/>
                    <a:pt x="109588" y="5267"/>
                    <a:pt x="97015" y="1838"/>
                  </a:cubicBezTo>
                  <a:cubicBezTo>
                    <a:pt x="72783" y="9"/>
                    <a:pt x="37121" y="237"/>
                    <a:pt x="27749" y="9"/>
                  </a:cubicBezTo>
                  <a:cubicBezTo>
                    <a:pt x="7632" y="-220"/>
                    <a:pt x="1688" y="3895"/>
                    <a:pt x="774" y="24698"/>
                  </a:cubicBezTo>
                  <a:cubicBezTo>
                    <a:pt x="-369" y="48472"/>
                    <a:pt x="-140" y="72475"/>
                    <a:pt x="774" y="96249"/>
                  </a:cubicBezTo>
                  <a:cubicBezTo>
                    <a:pt x="1003" y="109280"/>
                    <a:pt x="7861" y="114537"/>
                    <a:pt x="20662" y="116823"/>
                  </a:cubicBezTo>
                  <a:close/>
                  <a:moveTo>
                    <a:pt x="49237" y="12810"/>
                  </a:moveTo>
                  <a:cubicBezTo>
                    <a:pt x="58610" y="14182"/>
                    <a:pt x="73240" y="13725"/>
                    <a:pt x="82613" y="13953"/>
                  </a:cubicBezTo>
                  <a:cubicBezTo>
                    <a:pt x="97472" y="14411"/>
                    <a:pt x="97472" y="18754"/>
                    <a:pt x="98843" y="32927"/>
                  </a:cubicBezTo>
                  <a:cubicBezTo>
                    <a:pt x="100901" y="53958"/>
                    <a:pt x="96786" y="74761"/>
                    <a:pt x="95414" y="95564"/>
                  </a:cubicBezTo>
                  <a:cubicBezTo>
                    <a:pt x="94957" y="101964"/>
                    <a:pt x="89699" y="103336"/>
                    <a:pt x="84442" y="104250"/>
                  </a:cubicBezTo>
                  <a:cubicBezTo>
                    <a:pt x="67068" y="106536"/>
                    <a:pt x="49923" y="107451"/>
                    <a:pt x="32321" y="106079"/>
                  </a:cubicBezTo>
                  <a:cubicBezTo>
                    <a:pt x="20434" y="105165"/>
                    <a:pt x="15176" y="98307"/>
                    <a:pt x="14261" y="88248"/>
                  </a:cubicBezTo>
                  <a:cubicBezTo>
                    <a:pt x="13118" y="77504"/>
                    <a:pt x="12661" y="48472"/>
                    <a:pt x="12661" y="44814"/>
                  </a:cubicBezTo>
                  <a:cubicBezTo>
                    <a:pt x="11518" y="13953"/>
                    <a:pt x="18605" y="8467"/>
                    <a:pt x="49237" y="12810"/>
                  </a:cubicBezTo>
                  <a:close/>
                </a:path>
              </a:pathLst>
            </a:custGeom>
            <a:solidFill>
              <a:srgbClr val="000000"/>
            </a:solidFill>
            <a:ln w="2286" cap="flat">
              <a:noFill/>
              <a:prstDash val="solid"/>
              <a:miter/>
            </a:ln>
          </p:spPr>
          <p:txBody>
            <a:bodyPr rtlCol="0" anchor="ctr"/>
            <a:lstStyle/>
            <a:p>
              <a:endParaRPr lang="en-US"/>
            </a:p>
          </p:txBody>
        </p:sp>
        <p:sp>
          <p:nvSpPr>
            <p:cNvPr id="243" name="Freeform 1744">
              <a:extLst>
                <a:ext uri="{FF2B5EF4-FFF2-40B4-BE49-F238E27FC236}">
                  <a16:creationId xmlns:a16="http://schemas.microsoft.com/office/drawing/2014/main" id="{F9888718-50A4-348C-9682-A34AAD4A75B0}"/>
                </a:ext>
              </a:extLst>
            </p:cNvPr>
            <p:cNvSpPr/>
            <p:nvPr/>
          </p:nvSpPr>
          <p:spPr>
            <a:xfrm>
              <a:off x="3893271" y="2175863"/>
              <a:ext cx="119139" cy="105714"/>
            </a:xfrm>
            <a:custGeom>
              <a:avLst/>
              <a:gdLst>
                <a:gd name="connsiteX0" fmla="*/ 94707 w 119139"/>
                <a:gd name="connsiteY0" fmla="*/ 2009 h 105714"/>
                <a:gd name="connsiteX1" fmla="*/ 28185 w 119139"/>
                <a:gd name="connsiteY1" fmla="*/ 637 h 105714"/>
                <a:gd name="connsiteX2" fmla="*/ 67 w 119139"/>
                <a:gd name="connsiteY2" fmla="*/ 24412 h 105714"/>
                <a:gd name="connsiteX3" fmla="*/ 5096 w 119139"/>
                <a:gd name="connsiteY3" fmla="*/ 87277 h 105714"/>
                <a:gd name="connsiteX4" fmla="*/ 22470 w 119139"/>
                <a:gd name="connsiteY4" fmla="*/ 105108 h 105714"/>
                <a:gd name="connsiteX5" fmla="*/ 61789 w 119139"/>
                <a:gd name="connsiteY5" fmla="*/ 105336 h 105714"/>
                <a:gd name="connsiteX6" fmla="*/ 61789 w 119139"/>
                <a:gd name="connsiteY6" fmla="*/ 105565 h 105714"/>
                <a:gd name="connsiteX7" fmla="*/ 98822 w 119139"/>
                <a:gd name="connsiteY7" fmla="*/ 105336 h 105714"/>
                <a:gd name="connsiteX8" fmla="*/ 116881 w 119139"/>
                <a:gd name="connsiteY8" fmla="*/ 89563 h 105714"/>
                <a:gd name="connsiteX9" fmla="*/ 115738 w 119139"/>
                <a:gd name="connsiteY9" fmla="*/ 20297 h 105714"/>
                <a:gd name="connsiteX10" fmla="*/ 94707 w 119139"/>
                <a:gd name="connsiteY10" fmla="*/ 2009 h 105714"/>
                <a:gd name="connsiteX11" fmla="*/ 104766 w 119139"/>
                <a:gd name="connsiteY11" fmla="*/ 81562 h 105714"/>
                <a:gd name="connsiteX12" fmla="*/ 86935 w 119139"/>
                <a:gd name="connsiteY12" fmla="*/ 94135 h 105714"/>
                <a:gd name="connsiteX13" fmla="*/ 58817 w 119139"/>
                <a:gd name="connsiteY13" fmla="*/ 94363 h 105714"/>
                <a:gd name="connsiteX14" fmla="*/ 58817 w 119139"/>
                <a:gd name="connsiteY14" fmla="*/ 94821 h 105714"/>
                <a:gd name="connsiteX15" fmla="*/ 34814 w 119139"/>
                <a:gd name="connsiteY15" fmla="*/ 94821 h 105714"/>
                <a:gd name="connsiteX16" fmla="*/ 18355 w 119139"/>
                <a:gd name="connsiteY16" fmla="*/ 81333 h 105714"/>
                <a:gd name="connsiteX17" fmla="*/ 13554 w 119139"/>
                <a:gd name="connsiteY17" fmla="*/ 27155 h 105714"/>
                <a:gd name="connsiteX18" fmla="*/ 27270 w 119139"/>
                <a:gd name="connsiteY18" fmla="*/ 12296 h 105714"/>
                <a:gd name="connsiteX19" fmla="*/ 98593 w 119139"/>
                <a:gd name="connsiteY19" fmla="*/ 15039 h 105714"/>
                <a:gd name="connsiteX20" fmla="*/ 104766 w 119139"/>
                <a:gd name="connsiteY20" fmla="*/ 81562 h 1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139" h="105714">
                  <a:moveTo>
                    <a:pt x="94707" y="2009"/>
                  </a:moveTo>
                  <a:cubicBezTo>
                    <a:pt x="72990" y="866"/>
                    <a:pt x="49902" y="2695"/>
                    <a:pt x="28185" y="637"/>
                  </a:cubicBezTo>
                  <a:cubicBezTo>
                    <a:pt x="4867" y="-1649"/>
                    <a:pt x="981" y="1323"/>
                    <a:pt x="67" y="24412"/>
                  </a:cubicBezTo>
                  <a:cubicBezTo>
                    <a:pt x="-619" y="45672"/>
                    <a:pt x="4182" y="66246"/>
                    <a:pt x="5096" y="87277"/>
                  </a:cubicBezTo>
                  <a:cubicBezTo>
                    <a:pt x="5553" y="99850"/>
                    <a:pt x="12411" y="104422"/>
                    <a:pt x="22470" y="105108"/>
                  </a:cubicBezTo>
                  <a:cubicBezTo>
                    <a:pt x="35500" y="106022"/>
                    <a:pt x="48530" y="105336"/>
                    <a:pt x="61789" y="105336"/>
                  </a:cubicBezTo>
                  <a:cubicBezTo>
                    <a:pt x="61789" y="105336"/>
                    <a:pt x="61789" y="105336"/>
                    <a:pt x="61789" y="105565"/>
                  </a:cubicBezTo>
                  <a:cubicBezTo>
                    <a:pt x="74133" y="105565"/>
                    <a:pt x="86478" y="106022"/>
                    <a:pt x="98822" y="105336"/>
                  </a:cubicBezTo>
                  <a:cubicBezTo>
                    <a:pt x="108652" y="104879"/>
                    <a:pt x="115738" y="99621"/>
                    <a:pt x="116881" y="89563"/>
                  </a:cubicBezTo>
                  <a:cubicBezTo>
                    <a:pt x="119625" y="66474"/>
                    <a:pt x="120539" y="43157"/>
                    <a:pt x="115738" y="20297"/>
                  </a:cubicBezTo>
                  <a:cubicBezTo>
                    <a:pt x="113681" y="9096"/>
                    <a:pt x="105909" y="2466"/>
                    <a:pt x="94707" y="2009"/>
                  </a:cubicBezTo>
                  <a:close/>
                  <a:moveTo>
                    <a:pt x="104766" y="81562"/>
                  </a:moveTo>
                  <a:cubicBezTo>
                    <a:pt x="103165" y="92077"/>
                    <a:pt x="94479" y="93220"/>
                    <a:pt x="86935" y="94135"/>
                  </a:cubicBezTo>
                  <a:cubicBezTo>
                    <a:pt x="77562" y="95278"/>
                    <a:pt x="68190" y="94363"/>
                    <a:pt x="58817" y="94363"/>
                  </a:cubicBezTo>
                  <a:cubicBezTo>
                    <a:pt x="58817" y="94592"/>
                    <a:pt x="58817" y="94592"/>
                    <a:pt x="58817" y="94821"/>
                  </a:cubicBezTo>
                  <a:cubicBezTo>
                    <a:pt x="50816" y="94821"/>
                    <a:pt x="42815" y="94821"/>
                    <a:pt x="34814" y="94821"/>
                  </a:cubicBezTo>
                  <a:cubicBezTo>
                    <a:pt x="25441" y="94821"/>
                    <a:pt x="19269" y="90934"/>
                    <a:pt x="18355" y="81333"/>
                  </a:cubicBezTo>
                  <a:cubicBezTo>
                    <a:pt x="16297" y="63274"/>
                    <a:pt x="13554" y="45443"/>
                    <a:pt x="13554" y="27155"/>
                  </a:cubicBezTo>
                  <a:cubicBezTo>
                    <a:pt x="13554" y="17325"/>
                    <a:pt x="16526" y="12525"/>
                    <a:pt x="27270" y="12296"/>
                  </a:cubicBezTo>
                  <a:cubicBezTo>
                    <a:pt x="47616" y="11839"/>
                    <a:pt x="78477" y="11153"/>
                    <a:pt x="98593" y="15039"/>
                  </a:cubicBezTo>
                  <a:cubicBezTo>
                    <a:pt x="107052" y="16868"/>
                    <a:pt x="107280" y="64188"/>
                    <a:pt x="104766" y="81562"/>
                  </a:cubicBezTo>
                  <a:close/>
                </a:path>
              </a:pathLst>
            </a:custGeom>
            <a:solidFill>
              <a:srgbClr val="000000"/>
            </a:solidFill>
            <a:ln w="2286" cap="flat">
              <a:noFill/>
              <a:prstDash val="solid"/>
              <a:miter/>
            </a:ln>
          </p:spPr>
          <p:txBody>
            <a:bodyPr rtlCol="0" anchor="ctr"/>
            <a:lstStyle/>
            <a:p>
              <a:endParaRPr lang="en-US"/>
            </a:p>
          </p:txBody>
        </p:sp>
        <p:sp>
          <p:nvSpPr>
            <p:cNvPr id="244" name="Freeform 1745">
              <a:extLst>
                <a:ext uri="{FF2B5EF4-FFF2-40B4-BE49-F238E27FC236}">
                  <a16:creationId xmlns:a16="http://schemas.microsoft.com/office/drawing/2014/main" id="{75F868A5-3443-3D56-BFD8-59F320245389}"/>
                </a:ext>
              </a:extLst>
            </p:cNvPr>
            <p:cNvSpPr/>
            <p:nvPr/>
          </p:nvSpPr>
          <p:spPr>
            <a:xfrm>
              <a:off x="4047537" y="2362722"/>
              <a:ext cx="108953" cy="115829"/>
            </a:xfrm>
            <a:custGeom>
              <a:avLst/>
              <a:gdLst>
                <a:gd name="connsiteX0" fmla="*/ 87431 w 108953"/>
                <a:gd name="connsiteY0" fmla="*/ 3744 h 115829"/>
                <a:gd name="connsiteX1" fmla="*/ 50398 w 108953"/>
                <a:gd name="connsiteY1" fmla="*/ 544 h 115829"/>
                <a:gd name="connsiteX2" fmla="*/ 50398 w 108953"/>
                <a:gd name="connsiteY2" fmla="*/ 1230 h 115829"/>
                <a:gd name="connsiteX3" fmla="*/ 33024 w 108953"/>
                <a:gd name="connsiteY3" fmla="*/ 315 h 115829"/>
                <a:gd name="connsiteX4" fmla="*/ 2163 w 108953"/>
                <a:gd name="connsiteY4" fmla="*/ 13574 h 115829"/>
                <a:gd name="connsiteX5" fmla="*/ 792 w 108953"/>
                <a:gd name="connsiteY5" fmla="*/ 98613 h 115829"/>
                <a:gd name="connsiteX6" fmla="*/ 16794 w 108953"/>
                <a:gd name="connsiteY6" fmla="*/ 114844 h 115829"/>
                <a:gd name="connsiteX7" fmla="*/ 93603 w 108953"/>
                <a:gd name="connsiteY7" fmla="*/ 111186 h 115829"/>
                <a:gd name="connsiteX8" fmla="*/ 107091 w 108953"/>
                <a:gd name="connsiteY8" fmla="*/ 95870 h 115829"/>
                <a:gd name="connsiteX9" fmla="*/ 107548 w 108953"/>
                <a:gd name="connsiteY9" fmla="*/ 24090 h 115829"/>
                <a:gd name="connsiteX10" fmla="*/ 87431 w 108953"/>
                <a:gd name="connsiteY10" fmla="*/ 3744 h 115829"/>
                <a:gd name="connsiteX11" fmla="*/ 97490 w 108953"/>
                <a:gd name="connsiteY11" fmla="*/ 32319 h 115829"/>
                <a:gd name="connsiteX12" fmla="*/ 95432 w 108953"/>
                <a:gd name="connsiteY12" fmla="*/ 84212 h 115829"/>
                <a:gd name="connsiteX13" fmla="*/ 81945 w 108953"/>
                <a:gd name="connsiteY13" fmla="*/ 100214 h 115829"/>
                <a:gd name="connsiteX14" fmla="*/ 27995 w 108953"/>
                <a:gd name="connsiteY14" fmla="*/ 103414 h 115829"/>
                <a:gd name="connsiteX15" fmla="*/ 13822 w 108953"/>
                <a:gd name="connsiteY15" fmla="*/ 92898 h 115829"/>
                <a:gd name="connsiteX16" fmla="*/ 17708 w 108953"/>
                <a:gd name="connsiteY16" fmla="*/ 22947 h 115829"/>
                <a:gd name="connsiteX17" fmla="*/ 34167 w 108953"/>
                <a:gd name="connsiteY17" fmla="*/ 14260 h 115829"/>
                <a:gd name="connsiteX18" fmla="*/ 61142 w 108953"/>
                <a:gd name="connsiteY18" fmla="*/ 15174 h 115829"/>
                <a:gd name="connsiteX19" fmla="*/ 82173 w 108953"/>
                <a:gd name="connsiteY19" fmla="*/ 15174 h 115829"/>
                <a:gd name="connsiteX20" fmla="*/ 97490 w 108953"/>
                <a:gd name="connsiteY20" fmla="*/ 32319 h 11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53" h="115829">
                  <a:moveTo>
                    <a:pt x="87431" y="3744"/>
                  </a:moveTo>
                  <a:cubicBezTo>
                    <a:pt x="75087" y="2144"/>
                    <a:pt x="62742" y="1687"/>
                    <a:pt x="50398" y="544"/>
                  </a:cubicBezTo>
                  <a:cubicBezTo>
                    <a:pt x="50398" y="773"/>
                    <a:pt x="50398" y="1001"/>
                    <a:pt x="50398" y="1230"/>
                  </a:cubicBezTo>
                  <a:cubicBezTo>
                    <a:pt x="44683" y="1001"/>
                    <a:pt x="38739" y="544"/>
                    <a:pt x="33024" y="315"/>
                  </a:cubicBezTo>
                  <a:cubicBezTo>
                    <a:pt x="17251" y="-370"/>
                    <a:pt x="4449" y="-1285"/>
                    <a:pt x="2163" y="13574"/>
                  </a:cubicBezTo>
                  <a:cubicBezTo>
                    <a:pt x="-2180" y="41692"/>
                    <a:pt x="1478" y="70267"/>
                    <a:pt x="792" y="98613"/>
                  </a:cubicBezTo>
                  <a:cubicBezTo>
                    <a:pt x="563" y="108443"/>
                    <a:pt x="7650" y="115758"/>
                    <a:pt x="16794" y="114844"/>
                  </a:cubicBezTo>
                  <a:cubicBezTo>
                    <a:pt x="46969" y="115987"/>
                    <a:pt x="70286" y="117359"/>
                    <a:pt x="93603" y="111186"/>
                  </a:cubicBezTo>
                  <a:cubicBezTo>
                    <a:pt x="100690" y="109358"/>
                    <a:pt x="107091" y="104557"/>
                    <a:pt x="107091" y="95870"/>
                  </a:cubicBezTo>
                  <a:cubicBezTo>
                    <a:pt x="107548" y="71867"/>
                    <a:pt x="110748" y="48321"/>
                    <a:pt x="107548" y="24090"/>
                  </a:cubicBezTo>
                  <a:cubicBezTo>
                    <a:pt x="106176" y="9688"/>
                    <a:pt x="102747" y="5802"/>
                    <a:pt x="87431" y="3744"/>
                  </a:cubicBezTo>
                  <a:close/>
                  <a:moveTo>
                    <a:pt x="97490" y="32319"/>
                  </a:moveTo>
                  <a:cubicBezTo>
                    <a:pt x="95661" y="49693"/>
                    <a:pt x="97261" y="66838"/>
                    <a:pt x="95432" y="84212"/>
                  </a:cubicBezTo>
                  <a:cubicBezTo>
                    <a:pt x="94518" y="92670"/>
                    <a:pt x="89946" y="98156"/>
                    <a:pt x="81945" y="100214"/>
                  </a:cubicBezTo>
                  <a:cubicBezTo>
                    <a:pt x="65486" y="104557"/>
                    <a:pt x="44683" y="102042"/>
                    <a:pt x="27995" y="103414"/>
                  </a:cubicBezTo>
                  <a:cubicBezTo>
                    <a:pt x="21366" y="103871"/>
                    <a:pt x="14279" y="99756"/>
                    <a:pt x="13822" y="92898"/>
                  </a:cubicBezTo>
                  <a:cubicBezTo>
                    <a:pt x="12679" y="70267"/>
                    <a:pt x="13365" y="45121"/>
                    <a:pt x="17708" y="22947"/>
                  </a:cubicBezTo>
                  <a:cubicBezTo>
                    <a:pt x="19080" y="15632"/>
                    <a:pt x="26852" y="14717"/>
                    <a:pt x="34167" y="14260"/>
                  </a:cubicBezTo>
                  <a:cubicBezTo>
                    <a:pt x="42168" y="13803"/>
                    <a:pt x="50169" y="13117"/>
                    <a:pt x="61142" y="15174"/>
                  </a:cubicBezTo>
                  <a:cubicBezTo>
                    <a:pt x="66171" y="15174"/>
                    <a:pt x="74172" y="14717"/>
                    <a:pt x="82173" y="15174"/>
                  </a:cubicBezTo>
                  <a:cubicBezTo>
                    <a:pt x="92689" y="15860"/>
                    <a:pt x="98633" y="21575"/>
                    <a:pt x="97490" y="32319"/>
                  </a:cubicBezTo>
                  <a:close/>
                </a:path>
              </a:pathLst>
            </a:custGeom>
            <a:solidFill>
              <a:srgbClr val="000000"/>
            </a:solidFill>
            <a:ln w="2286" cap="flat">
              <a:noFill/>
              <a:prstDash val="solid"/>
              <a:miter/>
            </a:ln>
          </p:spPr>
          <p:txBody>
            <a:bodyPr rtlCol="0" anchor="ctr"/>
            <a:lstStyle/>
            <a:p>
              <a:endParaRPr lang="en-US"/>
            </a:p>
          </p:txBody>
        </p:sp>
        <p:sp>
          <p:nvSpPr>
            <p:cNvPr id="245" name="Freeform 1746">
              <a:extLst>
                <a:ext uri="{FF2B5EF4-FFF2-40B4-BE49-F238E27FC236}">
                  <a16:creationId xmlns:a16="http://schemas.microsoft.com/office/drawing/2014/main" id="{64B37BCD-E512-813B-4B68-B1A83A48AF8E}"/>
                </a:ext>
              </a:extLst>
            </p:cNvPr>
            <p:cNvSpPr/>
            <p:nvPr/>
          </p:nvSpPr>
          <p:spPr>
            <a:xfrm>
              <a:off x="4186598" y="2366224"/>
              <a:ext cx="104371" cy="112022"/>
            </a:xfrm>
            <a:custGeom>
              <a:avLst/>
              <a:gdLst>
                <a:gd name="connsiteX0" fmla="*/ 75472 w 104371"/>
                <a:gd name="connsiteY0" fmla="*/ 243 h 112022"/>
                <a:gd name="connsiteX1" fmla="*/ 19465 w 104371"/>
                <a:gd name="connsiteY1" fmla="*/ 1157 h 112022"/>
                <a:gd name="connsiteX2" fmla="*/ 3920 w 104371"/>
                <a:gd name="connsiteY2" fmla="*/ 14188 h 112022"/>
                <a:gd name="connsiteX3" fmla="*/ 1177 w 104371"/>
                <a:gd name="connsiteY3" fmla="*/ 85282 h 112022"/>
                <a:gd name="connsiteX4" fmla="*/ 26780 w 104371"/>
                <a:gd name="connsiteY4" fmla="*/ 111571 h 112022"/>
                <a:gd name="connsiteX5" fmla="*/ 83244 w 104371"/>
                <a:gd name="connsiteY5" fmla="*/ 110657 h 112022"/>
                <a:gd name="connsiteX6" fmla="*/ 102447 w 104371"/>
                <a:gd name="connsiteY6" fmla="*/ 93512 h 112022"/>
                <a:gd name="connsiteX7" fmla="*/ 103361 w 104371"/>
                <a:gd name="connsiteY7" fmla="*/ 26761 h 112022"/>
                <a:gd name="connsiteX8" fmla="*/ 75472 w 104371"/>
                <a:gd name="connsiteY8" fmla="*/ 243 h 112022"/>
                <a:gd name="connsiteX9" fmla="*/ 89645 w 104371"/>
                <a:gd name="connsiteY9" fmla="*/ 77738 h 112022"/>
                <a:gd name="connsiteX10" fmla="*/ 68157 w 104371"/>
                <a:gd name="connsiteY10" fmla="*/ 97627 h 112022"/>
                <a:gd name="connsiteX11" fmla="*/ 33867 w 104371"/>
                <a:gd name="connsiteY11" fmla="*/ 99227 h 112022"/>
                <a:gd name="connsiteX12" fmla="*/ 13064 w 104371"/>
                <a:gd name="connsiteY12" fmla="*/ 80939 h 112022"/>
                <a:gd name="connsiteX13" fmla="*/ 13064 w 104371"/>
                <a:gd name="connsiteY13" fmla="*/ 50535 h 112022"/>
                <a:gd name="connsiteX14" fmla="*/ 21979 w 104371"/>
                <a:gd name="connsiteY14" fmla="*/ 14416 h 112022"/>
                <a:gd name="connsiteX15" fmla="*/ 74100 w 104371"/>
                <a:gd name="connsiteY15" fmla="*/ 11673 h 112022"/>
                <a:gd name="connsiteX16" fmla="*/ 90788 w 104371"/>
                <a:gd name="connsiteY16" fmla="*/ 23103 h 112022"/>
                <a:gd name="connsiteX17" fmla="*/ 89645 w 104371"/>
                <a:gd name="connsiteY17" fmla="*/ 77738 h 1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371" h="112022">
                  <a:moveTo>
                    <a:pt x="75472" y="243"/>
                  </a:moveTo>
                  <a:cubicBezTo>
                    <a:pt x="56041" y="-443"/>
                    <a:pt x="34781" y="472"/>
                    <a:pt x="19465" y="1157"/>
                  </a:cubicBezTo>
                  <a:cubicBezTo>
                    <a:pt x="11235" y="1615"/>
                    <a:pt x="5520" y="6187"/>
                    <a:pt x="3920" y="14188"/>
                  </a:cubicBezTo>
                  <a:cubicBezTo>
                    <a:pt x="-1109" y="37505"/>
                    <a:pt x="-423" y="60822"/>
                    <a:pt x="1177" y="85282"/>
                  </a:cubicBezTo>
                  <a:cubicBezTo>
                    <a:pt x="2777" y="109285"/>
                    <a:pt x="2777" y="113629"/>
                    <a:pt x="26780" y="111571"/>
                  </a:cubicBezTo>
                  <a:cubicBezTo>
                    <a:pt x="43468" y="110200"/>
                    <a:pt x="66328" y="109742"/>
                    <a:pt x="83244" y="110657"/>
                  </a:cubicBezTo>
                  <a:cubicBezTo>
                    <a:pt x="94674" y="111343"/>
                    <a:pt x="100161" y="103570"/>
                    <a:pt x="102447" y="93512"/>
                  </a:cubicBezTo>
                  <a:cubicBezTo>
                    <a:pt x="105647" y="80024"/>
                    <a:pt x="104047" y="36133"/>
                    <a:pt x="103361" y="26761"/>
                  </a:cubicBezTo>
                  <a:cubicBezTo>
                    <a:pt x="101989" y="4815"/>
                    <a:pt x="103361" y="-443"/>
                    <a:pt x="75472" y="243"/>
                  </a:cubicBezTo>
                  <a:close/>
                  <a:moveTo>
                    <a:pt x="89645" y="77738"/>
                  </a:moveTo>
                  <a:cubicBezTo>
                    <a:pt x="87816" y="92597"/>
                    <a:pt x="83473" y="94426"/>
                    <a:pt x="68157" y="97627"/>
                  </a:cubicBezTo>
                  <a:cubicBezTo>
                    <a:pt x="56727" y="99913"/>
                    <a:pt x="45297" y="98541"/>
                    <a:pt x="33867" y="99227"/>
                  </a:cubicBezTo>
                  <a:cubicBezTo>
                    <a:pt x="16264" y="100370"/>
                    <a:pt x="13978" y="98541"/>
                    <a:pt x="13064" y="80939"/>
                  </a:cubicBezTo>
                  <a:cubicBezTo>
                    <a:pt x="12607" y="70880"/>
                    <a:pt x="11921" y="60593"/>
                    <a:pt x="13064" y="50535"/>
                  </a:cubicBezTo>
                  <a:cubicBezTo>
                    <a:pt x="14436" y="38419"/>
                    <a:pt x="11007" y="20360"/>
                    <a:pt x="21979" y="14416"/>
                  </a:cubicBezTo>
                  <a:cubicBezTo>
                    <a:pt x="42325" y="9387"/>
                    <a:pt x="56727" y="9387"/>
                    <a:pt x="74100" y="11673"/>
                  </a:cubicBezTo>
                  <a:cubicBezTo>
                    <a:pt x="84159" y="13045"/>
                    <a:pt x="89874" y="12816"/>
                    <a:pt x="90788" y="23103"/>
                  </a:cubicBezTo>
                  <a:cubicBezTo>
                    <a:pt x="92160" y="35219"/>
                    <a:pt x="90331" y="72709"/>
                    <a:pt x="89645" y="77738"/>
                  </a:cubicBezTo>
                  <a:close/>
                </a:path>
              </a:pathLst>
            </a:custGeom>
            <a:solidFill>
              <a:srgbClr val="000000"/>
            </a:solidFill>
            <a:ln w="2286" cap="flat">
              <a:noFill/>
              <a:prstDash val="solid"/>
              <a:miter/>
            </a:ln>
          </p:spPr>
          <p:txBody>
            <a:bodyPr rtlCol="0" anchor="ctr"/>
            <a:lstStyle/>
            <a:p>
              <a:endParaRPr lang="en-US"/>
            </a:p>
          </p:txBody>
        </p:sp>
        <p:sp>
          <p:nvSpPr>
            <p:cNvPr id="246" name="Freeform 1747">
              <a:extLst>
                <a:ext uri="{FF2B5EF4-FFF2-40B4-BE49-F238E27FC236}">
                  <a16:creationId xmlns:a16="http://schemas.microsoft.com/office/drawing/2014/main" id="{EF5AE2A8-7425-1EC2-84B3-4B4D3EF317AB}"/>
                </a:ext>
              </a:extLst>
            </p:cNvPr>
            <p:cNvSpPr/>
            <p:nvPr/>
          </p:nvSpPr>
          <p:spPr>
            <a:xfrm>
              <a:off x="4049939" y="2177479"/>
              <a:ext cx="111018" cy="106106"/>
            </a:xfrm>
            <a:custGeom>
              <a:avLst/>
              <a:gdLst>
                <a:gd name="connsiteX0" fmla="*/ 95317 w 111018"/>
                <a:gd name="connsiteY0" fmla="*/ 5651 h 106106"/>
                <a:gd name="connsiteX1" fmla="*/ 5706 w 111018"/>
                <a:gd name="connsiteY1" fmla="*/ 2450 h 106106"/>
                <a:gd name="connsiteX2" fmla="*/ 676 w 111018"/>
                <a:gd name="connsiteY2" fmla="*/ 50914 h 106106"/>
                <a:gd name="connsiteX3" fmla="*/ 219 w 111018"/>
                <a:gd name="connsiteY3" fmla="*/ 87947 h 106106"/>
                <a:gd name="connsiteX4" fmla="*/ 17593 w 111018"/>
                <a:gd name="connsiteY4" fmla="*/ 104635 h 106106"/>
                <a:gd name="connsiteX5" fmla="*/ 48682 w 111018"/>
                <a:gd name="connsiteY5" fmla="*/ 104635 h 106106"/>
                <a:gd name="connsiteX6" fmla="*/ 91202 w 111018"/>
                <a:gd name="connsiteY6" fmla="*/ 105320 h 106106"/>
                <a:gd name="connsiteX7" fmla="*/ 108347 w 111018"/>
                <a:gd name="connsiteY7" fmla="*/ 89547 h 106106"/>
                <a:gd name="connsiteX8" fmla="*/ 110862 w 111018"/>
                <a:gd name="connsiteY8" fmla="*/ 37426 h 106106"/>
                <a:gd name="connsiteX9" fmla="*/ 95317 w 111018"/>
                <a:gd name="connsiteY9" fmla="*/ 5651 h 106106"/>
                <a:gd name="connsiteX10" fmla="*/ 93488 w 111018"/>
                <a:gd name="connsiteY10" fmla="*/ 84746 h 106106"/>
                <a:gd name="connsiteX11" fmla="*/ 80001 w 111018"/>
                <a:gd name="connsiteY11" fmla="*/ 93662 h 106106"/>
                <a:gd name="connsiteX12" fmla="*/ 51654 w 111018"/>
                <a:gd name="connsiteY12" fmla="*/ 93662 h 106106"/>
                <a:gd name="connsiteX13" fmla="*/ 31995 w 111018"/>
                <a:gd name="connsiteY13" fmla="*/ 93890 h 106106"/>
                <a:gd name="connsiteX14" fmla="*/ 12564 w 111018"/>
                <a:gd name="connsiteY14" fmla="*/ 72859 h 106106"/>
                <a:gd name="connsiteX15" fmla="*/ 14164 w 111018"/>
                <a:gd name="connsiteY15" fmla="*/ 31483 h 106106"/>
                <a:gd name="connsiteX16" fmla="*/ 32680 w 111018"/>
                <a:gd name="connsiteY16" fmla="*/ 11594 h 106106"/>
                <a:gd name="connsiteX17" fmla="*/ 93717 w 111018"/>
                <a:gd name="connsiteY17" fmla="*/ 18224 h 106106"/>
                <a:gd name="connsiteX18" fmla="*/ 98060 w 111018"/>
                <a:gd name="connsiteY18" fmla="*/ 35140 h 106106"/>
                <a:gd name="connsiteX19" fmla="*/ 93488 w 111018"/>
                <a:gd name="connsiteY19" fmla="*/ 84746 h 10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18" h="106106">
                  <a:moveTo>
                    <a:pt x="95317" y="5651"/>
                  </a:moveTo>
                  <a:cubicBezTo>
                    <a:pt x="68342" y="-3722"/>
                    <a:pt x="32909" y="1079"/>
                    <a:pt x="5706" y="2450"/>
                  </a:cubicBezTo>
                  <a:cubicBezTo>
                    <a:pt x="-1152" y="2679"/>
                    <a:pt x="676" y="38798"/>
                    <a:pt x="676" y="50914"/>
                  </a:cubicBezTo>
                  <a:cubicBezTo>
                    <a:pt x="676" y="63258"/>
                    <a:pt x="-467" y="75602"/>
                    <a:pt x="219" y="87947"/>
                  </a:cubicBezTo>
                  <a:cubicBezTo>
                    <a:pt x="905" y="101434"/>
                    <a:pt x="3877" y="104177"/>
                    <a:pt x="17593" y="104635"/>
                  </a:cubicBezTo>
                  <a:cubicBezTo>
                    <a:pt x="28337" y="105092"/>
                    <a:pt x="39310" y="104635"/>
                    <a:pt x="48682" y="104635"/>
                  </a:cubicBezTo>
                  <a:cubicBezTo>
                    <a:pt x="63770" y="106463"/>
                    <a:pt x="77486" y="106463"/>
                    <a:pt x="91202" y="105320"/>
                  </a:cubicBezTo>
                  <a:cubicBezTo>
                    <a:pt x="101946" y="104406"/>
                    <a:pt x="106747" y="99605"/>
                    <a:pt x="108347" y="89547"/>
                  </a:cubicBezTo>
                  <a:cubicBezTo>
                    <a:pt x="110862" y="72173"/>
                    <a:pt x="111319" y="54800"/>
                    <a:pt x="110862" y="37426"/>
                  </a:cubicBezTo>
                  <a:cubicBezTo>
                    <a:pt x="110176" y="18452"/>
                    <a:pt x="112919" y="11823"/>
                    <a:pt x="95317" y="5651"/>
                  </a:cubicBezTo>
                  <a:close/>
                  <a:moveTo>
                    <a:pt x="93488" y="84746"/>
                  </a:moveTo>
                  <a:cubicBezTo>
                    <a:pt x="91659" y="91147"/>
                    <a:pt x="86401" y="93662"/>
                    <a:pt x="80001" y="93662"/>
                  </a:cubicBezTo>
                  <a:cubicBezTo>
                    <a:pt x="70628" y="93662"/>
                    <a:pt x="61027" y="93662"/>
                    <a:pt x="51654" y="93662"/>
                  </a:cubicBezTo>
                  <a:cubicBezTo>
                    <a:pt x="51654" y="93890"/>
                    <a:pt x="38624" y="94348"/>
                    <a:pt x="31995" y="93890"/>
                  </a:cubicBezTo>
                  <a:cubicBezTo>
                    <a:pt x="14164" y="92976"/>
                    <a:pt x="12564" y="91147"/>
                    <a:pt x="12564" y="72859"/>
                  </a:cubicBezTo>
                  <a:cubicBezTo>
                    <a:pt x="12564" y="59143"/>
                    <a:pt x="13249" y="45199"/>
                    <a:pt x="14164" y="31483"/>
                  </a:cubicBezTo>
                  <a:cubicBezTo>
                    <a:pt x="15078" y="18224"/>
                    <a:pt x="19650" y="12737"/>
                    <a:pt x="32680" y="11594"/>
                  </a:cubicBezTo>
                  <a:cubicBezTo>
                    <a:pt x="51197" y="10223"/>
                    <a:pt x="71542" y="9080"/>
                    <a:pt x="93717" y="18224"/>
                  </a:cubicBezTo>
                  <a:cubicBezTo>
                    <a:pt x="100117" y="20738"/>
                    <a:pt x="97374" y="28511"/>
                    <a:pt x="98060" y="35140"/>
                  </a:cubicBezTo>
                  <a:cubicBezTo>
                    <a:pt x="99660" y="51828"/>
                    <a:pt x="97831" y="68516"/>
                    <a:pt x="93488" y="84746"/>
                  </a:cubicBezTo>
                  <a:close/>
                </a:path>
              </a:pathLst>
            </a:custGeom>
            <a:solidFill>
              <a:srgbClr val="000000"/>
            </a:solidFill>
            <a:ln w="2286" cap="flat">
              <a:noFill/>
              <a:prstDash val="solid"/>
              <a:miter/>
            </a:ln>
          </p:spPr>
          <p:txBody>
            <a:bodyPr rtlCol="0" anchor="ctr"/>
            <a:lstStyle/>
            <a:p>
              <a:endParaRPr lang="en-US"/>
            </a:p>
          </p:txBody>
        </p:sp>
        <p:sp>
          <p:nvSpPr>
            <p:cNvPr id="247" name="Freeform 1748">
              <a:extLst>
                <a:ext uri="{FF2B5EF4-FFF2-40B4-BE49-F238E27FC236}">
                  <a16:creationId xmlns:a16="http://schemas.microsoft.com/office/drawing/2014/main" id="{1D7419CD-52D1-2B42-ECE2-D56D30EED54B}"/>
                </a:ext>
              </a:extLst>
            </p:cNvPr>
            <p:cNvSpPr/>
            <p:nvPr/>
          </p:nvSpPr>
          <p:spPr>
            <a:xfrm>
              <a:off x="4194047" y="2175468"/>
              <a:ext cx="116044" cy="106879"/>
            </a:xfrm>
            <a:custGeom>
              <a:avLst/>
              <a:gdLst>
                <a:gd name="connsiteX0" fmla="*/ 94312 w 116044"/>
                <a:gd name="connsiteY0" fmla="*/ 2632 h 106879"/>
                <a:gd name="connsiteX1" fmla="*/ 21617 w 116044"/>
                <a:gd name="connsiteY1" fmla="*/ 1489 h 106879"/>
                <a:gd name="connsiteX2" fmla="*/ 357 w 116044"/>
                <a:gd name="connsiteY2" fmla="*/ 22520 h 106879"/>
                <a:gd name="connsiteX3" fmla="*/ 5615 w 116044"/>
                <a:gd name="connsiteY3" fmla="*/ 89500 h 106879"/>
                <a:gd name="connsiteX4" fmla="*/ 27332 w 116044"/>
                <a:gd name="connsiteY4" fmla="*/ 106873 h 106879"/>
                <a:gd name="connsiteX5" fmla="*/ 63451 w 116044"/>
                <a:gd name="connsiteY5" fmla="*/ 106645 h 106879"/>
                <a:gd name="connsiteX6" fmla="*/ 91569 w 116044"/>
                <a:gd name="connsiteY6" fmla="*/ 106645 h 106879"/>
                <a:gd name="connsiteX7" fmla="*/ 112143 w 116044"/>
                <a:gd name="connsiteY7" fmla="*/ 91329 h 106879"/>
                <a:gd name="connsiteX8" fmla="*/ 111914 w 116044"/>
                <a:gd name="connsiteY8" fmla="*/ 18177 h 106879"/>
                <a:gd name="connsiteX9" fmla="*/ 94312 w 116044"/>
                <a:gd name="connsiteY9" fmla="*/ 2632 h 106879"/>
                <a:gd name="connsiteX10" fmla="*/ 103456 w 116044"/>
                <a:gd name="connsiteY10" fmla="*/ 57496 h 106879"/>
                <a:gd name="connsiteX11" fmla="*/ 61165 w 116044"/>
                <a:gd name="connsiteY11" fmla="*/ 95901 h 106879"/>
                <a:gd name="connsiteX12" fmla="*/ 54536 w 116044"/>
                <a:gd name="connsiteY12" fmla="*/ 95901 h 106879"/>
                <a:gd name="connsiteX13" fmla="*/ 13616 w 116044"/>
                <a:gd name="connsiteY13" fmla="*/ 56124 h 106879"/>
                <a:gd name="connsiteX14" fmla="*/ 13616 w 116044"/>
                <a:gd name="connsiteY14" fmla="*/ 36693 h 106879"/>
                <a:gd name="connsiteX15" fmla="*/ 35333 w 116044"/>
                <a:gd name="connsiteY15" fmla="*/ 11547 h 106879"/>
                <a:gd name="connsiteX16" fmla="*/ 77396 w 116044"/>
                <a:gd name="connsiteY16" fmla="*/ 12233 h 106879"/>
                <a:gd name="connsiteX17" fmla="*/ 103685 w 116044"/>
                <a:gd name="connsiteY17" fmla="*/ 44466 h 106879"/>
                <a:gd name="connsiteX18" fmla="*/ 103456 w 116044"/>
                <a:gd name="connsiteY18" fmla="*/ 57496 h 10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044" h="106879">
                  <a:moveTo>
                    <a:pt x="94312" y="2632"/>
                  </a:moveTo>
                  <a:cubicBezTo>
                    <a:pt x="70538" y="574"/>
                    <a:pt x="45849" y="-1483"/>
                    <a:pt x="21617" y="1489"/>
                  </a:cubicBezTo>
                  <a:cubicBezTo>
                    <a:pt x="2415" y="4003"/>
                    <a:pt x="1958" y="2403"/>
                    <a:pt x="357" y="22520"/>
                  </a:cubicBezTo>
                  <a:cubicBezTo>
                    <a:pt x="-1471" y="45151"/>
                    <a:pt x="4244" y="67326"/>
                    <a:pt x="5615" y="89500"/>
                  </a:cubicBezTo>
                  <a:cubicBezTo>
                    <a:pt x="6301" y="101158"/>
                    <a:pt x="9959" y="107102"/>
                    <a:pt x="27332" y="106873"/>
                  </a:cubicBezTo>
                  <a:cubicBezTo>
                    <a:pt x="38991" y="106645"/>
                    <a:pt x="51792" y="105959"/>
                    <a:pt x="63451" y="106645"/>
                  </a:cubicBezTo>
                  <a:cubicBezTo>
                    <a:pt x="72824" y="106645"/>
                    <a:pt x="82196" y="106873"/>
                    <a:pt x="91569" y="106645"/>
                  </a:cubicBezTo>
                  <a:cubicBezTo>
                    <a:pt x="102084" y="106416"/>
                    <a:pt x="111000" y="102301"/>
                    <a:pt x="112143" y="91329"/>
                  </a:cubicBezTo>
                  <a:cubicBezTo>
                    <a:pt x="114886" y="67097"/>
                    <a:pt x="119458" y="42637"/>
                    <a:pt x="111914" y="18177"/>
                  </a:cubicBezTo>
                  <a:cubicBezTo>
                    <a:pt x="108942" y="9033"/>
                    <a:pt x="105056" y="3546"/>
                    <a:pt x="94312" y="2632"/>
                  </a:cubicBezTo>
                  <a:close/>
                  <a:moveTo>
                    <a:pt x="103456" y="57496"/>
                  </a:moveTo>
                  <a:cubicBezTo>
                    <a:pt x="98198" y="104587"/>
                    <a:pt x="96369" y="96129"/>
                    <a:pt x="61165" y="95901"/>
                  </a:cubicBezTo>
                  <a:cubicBezTo>
                    <a:pt x="58879" y="95901"/>
                    <a:pt x="56822" y="95901"/>
                    <a:pt x="54536" y="95901"/>
                  </a:cubicBezTo>
                  <a:cubicBezTo>
                    <a:pt x="17731" y="95901"/>
                    <a:pt x="18874" y="94986"/>
                    <a:pt x="13616" y="56124"/>
                  </a:cubicBezTo>
                  <a:cubicBezTo>
                    <a:pt x="12702" y="49723"/>
                    <a:pt x="13388" y="43094"/>
                    <a:pt x="13616" y="36693"/>
                  </a:cubicBezTo>
                  <a:cubicBezTo>
                    <a:pt x="14302" y="15205"/>
                    <a:pt x="14531" y="14519"/>
                    <a:pt x="35333" y="11547"/>
                  </a:cubicBezTo>
                  <a:cubicBezTo>
                    <a:pt x="47678" y="9718"/>
                    <a:pt x="65280" y="10404"/>
                    <a:pt x="77396" y="12233"/>
                  </a:cubicBezTo>
                  <a:cubicBezTo>
                    <a:pt x="102313" y="16119"/>
                    <a:pt x="100027" y="16348"/>
                    <a:pt x="103685" y="44466"/>
                  </a:cubicBezTo>
                  <a:cubicBezTo>
                    <a:pt x="104142" y="48809"/>
                    <a:pt x="103913" y="53152"/>
                    <a:pt x="103456" y="57496"/>
                  </a:cubicBezTo>
                  <a:close/>
                </a:path>
              </a:pathLst>
            </a:custGeom>
            <a:solidFill>
              <a:srgbClr val="000000"/>
            </a:solidFill>
            <a:ln w="2286" cap="flat">
              <a:noFill/>
              <a:prstDash val="solid"/>
              <a:miter/>
            </a:ln>
          </p:spPr>
          <p:txBody>
            <a:bodyPr rtlCol="0" anchor="ctr"/>
            <a:lstStyle/>
            <a:p>
              <a:endParaRPr lang="en-US"/>
            </a:p>
          </p:txBody>
        </p:sp>
        <p:sp>
          <p:nvSpPr>
            <p:cNvPr id="248" name="Freeform 1749">
              <a:extLst>
                <a:ext uri="{FF2B5EF4-FFF2-40B4-BE49-F238E27FC236}">
                  <a16:creationId xmlns:a16="http://schemas.microsoft.com/office/drawing/2014/main" id="{EF9516F7-D7E6-D3BA-C0D0-84075FD120FD}"/>
                </a:ext>
              </a:extLst>
            </p:cNvPr>
            <p:cNvSpPr/>
            <p:nvPr/>
          </p:nvSpPr>
          <p:spPr>
            <a:xfrm>
              <a:off x="4331070" y="2173155"/>
              <a:ext cx="107250" cy="109655"/>
            </a:xfrm>
            <a:custGeom>
              <a:avLst/>
              <a:gdLst>
                <a:gd name="connsiteX0" fmla="*/ 81419 w 107250"/>
                <a:gd name="connsiteY0" fmla="*/ 3573 h 109655"/>
                <a:gd name="connsiteX1" fmla="*/ 47586 w 107250"/>
                <a:gd name="connsiteY1" fmla="*/ 1287 h 109655"/>
                <a:gd name="connsiteX2" fmla="*/ 20382 w 107250"/>
                <a:gd name="connsiteY2" fmla="*/ 373 h 109655"/>
                <a:gd name="connsiteX3" fmla="*/ 1866 w 107250"/>
                <a:gd name="connsiteY3" fmla="*/ 17061 h 109655"/>
                <a:gd name="connsiteX4" fmla="*/ 494 w 107250"/>
                <a:gd name="connsiteY4" fmla="*/ 62552 h 109655"/>
                <a:gd name="connsiteX5" fmla="*/ 12839 w 107250"/>
                <a:gd name="connsiteY5" fmla="*/ 105529 h 109655"/>
                <a:gd name="connsiteX6" fmla="*/ 83933 w 107250"/>
                <a:gd name="connsiteY6" fmla="*/ 109644 h 109655"/>
                <a:gd name="connsiteX7" fmla="*/ 99249 w 107250"/>
                <a:gd name="connsiteY7" fmla="*/ 100500 h 109655"/>
                <a:gd name="connsiteX8" fmla="*/ 100392 w 107250"/>
                <a:gd name="connsiteY8" fmla="*/ 97299 h 109655"/>
                <a:gd name="connsiteX9" fmla="*/ 100392 w 107250"/>
                <a:gd name="connsiteY9" fmla="*/ 97071 h 109655"/>
                <a:gd name="connsiteX10" fmla="*/ 100850 w 107250"/>
                <a:gd name="connsiteY10" fmla="*/ 95470 h 109655"/>
                <a:gd name="connsiteX11" fmla="*/ 100850 w 107250"/>
                <a:gd name="connsiteY11" fmla="*/ 95242 h 109655"/>
                <a:gd name="connsiteX12" fmla="*/ 101078 w 107250"/>
                <a:gd name="connsiteY12" fmla="*/ 93184 h 109655"/>
                <a:gd name="connsiteX13" fmla="*/ 101764 w 107250"/>
                <a:gd name="connsiteY13" fmla="*/ 86555 h 109655"/>
                <a:gd name="connsiteX14" fmla="*/ 101993 w 107250"/>
                <a:gd name="connsiteY14" fmla="*/ 84498 h 109655"/>
                <a:gd name="connsiteX15" fmla="*/ 102678 w 107250"/>
                <a:gd name="connsiteY15" fmla="*/ 79468 h 109655"/>
                <a:gd name="connsiteX16" fmla="*/ 102907 w 107250"/>
                <a:gd name="connsiteY16" fmla="*/ 77640 h 109655"/>
                <a:gd name="connsiteX17" fmla="*/ 103593 w 107250"/>
                <a:gd name="connsiteY17" fmla="*/ 72153 h 109655"/>
                <a:gd name="connsiteX18" fmla="*/ 103593 w 107250"/>
                <a:gd name="connsiteY18" fmla="*/ 72153 h 109655"/>
                <a:gd name="connsiteX19" fmla="*/ 105193 w 107250"/>
                <a:gd name="connsiteY19" fmla="*/ 59352 h 109655"/>
                <a:gd name="connsiteX20" fmla="*/ 105422 w 107250"/>
                <a:gd name="connsiteY20" fmla="*/ 57294 h 109655"/>
                <a:gd name="connsiteX21" fmla="*/ 105879 w 107250"/>
                <a:gd name="connsiteY21" fmla="*/ 52036 h 109655"/>
                <a:gd name="connsiteX22" fmla="*/ 106107 w 107250"/>
                <a:gd name="connsiteY22" fmla="*/ 49750 h 109655"/>
                <a:gd name="connsiteX23" fmla="*/ 106565 w 107250"/>
                <a:gd name="connsiteY23" fmla="*/ 44493 h 109655"/>
                <a:gd name="connsiteX24" fmla="*/ 106793 w 107250"/>
                <a:gd name="connsiteY24" fmla="*/ 42207 h 109655"/>
                <a:gd name="connsiteX25" fmla="*/ 107250 w 107250"/>
                <a:gd name="connsiteY25" fmla="*/ 34663 h 109655"/>
                <a:gd name="connsiteX26" fmla="*/ 107250 w 107250"/>
                <a:gd name="connsiteY26" fmla="*/ 32605 h 109655"/>
                <a:gd name="connsiteX27" fmla="*/ 107250 w 107250"/>
                <a:gd name="connsiteY27" fmla="*/ 32377 h 109655"/>
                <a:gd name="connsiteX28" fmla="*/ 107250 w 107250"/>
                <a:gd name="connsiteY28" fmla="*/ 30319 h 109655"/>
                <a:gd name="connsiteX29" fmla="*/ 81419 w 107250"/>
                <a:gd name="connsiteY29" fmla="*/ 3573 h 109655"/>
                <a:gd name="connsiteX30" fmla="*/ 87134 w 107250"/>
                <a:gd name="connsiteY30" fmla="*/ 87241 h 109655"/>
                <a:gd name="connsiteX31" fmla="*/ 72960 w 107250"/>
                <a:gd name="connsiteY31" fmla="*/ 97071 h 109655"/>
                <a:gd name="connsiteX32" fmla="*/ 24954 w 107250"/>
                <a:gd name="connsiteY32" fmla="*/ 95013 h 109655"/>
                <a:gd name="connsiteX33" fmla="*/ 13524 w 107250"/>
                <a:gd name="connsiteY33" fmla="*/ 67124 h 109655"/>
                <a:gd name="connsiteX34" fmla="*/ 13524 w 107250"/>
                <a:gd name="connsiteY34" fmla="*/ 47464 h 109655"/>
                <a:gd name="connsiteX35" fmla="*/ 12839 w 107250"/>
                <a:gd name="connsiteY35" fmla="*/ 34434 h 109655"/>
                <a:gd name="connsiteX36" fmla="*/ 35699 w 107250"/>
                <a:gd name="connsiteY36" fmla="*/ 12260 h 109655"/>
                <a:gd name="connsiteX37" fmla="*/ 76847 w 107250"/>
                <a:gd name="connsiteY37" fmla="*/ 15918 h 109655"/>
                <a:gd name="connsiteX38" fmla="*/ 93534 w 107250"/>
                <a:gd name="connsiteY38" fmla="*/ 35577 h 109655"/>
                <a:gd name="connsiteX39" fmla="*/ 87134 w 107250"/>
                <a:gd name="connsiteY39" fmla="*/ 87241 h 10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250" h="109655">
                  <a:moveTo>
                    <a:pt x="81419" y="3573"/>
                  </a:moveTo>
                  <a:cubicBezTo>
                    <a:pt x="69760" y="830"/>
                    <a:pt x="58101" y="2430"/>
                    <a:pt x="47586" y="1287"/>
                  </a:cubicBezTo>
                  <a:cubicBezTo>
                    <a:pt x="37756" y="1059"/>
                    <a:pt x="29298" y="-770"/>
                    <a:pt x="20382" y="373"/>
                  </a:cubicBezTo>
                  <a:cubicBezTo>
                    <a:pt x="9638" y="1516"/>
                    <a:pt x="4152" y="4945"/>
                    <a:pt x="1866" y="17061"/>
                  </a:cubicBezTo>
                  <a:cubicBezTo>
                    <a:pt x="-1106" y="32377"/>
                    <a:pt x="1866" y="47464"/>
                    <a:pt x="494" y="62552"/>
                  </a:cubicBezTo>
                  <a:cubicBezTo>
                    <a:pt x="-1106" y="80154"/>
                    <a:pt x="723" y="102786"/>
                    <a:pt x="12839" y="105529"/>
                  </a:cubicBezTo>
                  <a:cubicBezTo>
                    <a:pt x="40499" y="108272"/>
                    <a:pt x="63359" y="108729"/>
                    <a:pt x="83933" y="109644"/>
                  </a:cubicBezTo>
                  <a:cubicBezTo>
                    <a:pt x="90563" y="109872"/>
                    <a:pt x="96506" y="106672"/>
                    <a:pt x="99249" y="100500"/>
                  </a:cubicBezTo>
                  <a:cubicBezTo>
                    <a:pt x="99707" y="99585"/>
                    <a:pt x="100164" y="98442"/>
                    <a:pt x="100392" y="97299"/>
                  </a:cubicBezTo>
                  <a:cubicBezTo>
                    <a:pt x="100392" y="97299"/>
                    <a:pt x="100392" y="97299"/>
                    <a:pt x="100392" y="97071"/>
                  </a:cubicBezTo>
                  <a:cubicBezTo>
                    <a:pt x="100621" y="96613"/>
                    <a:pt x="100621" y="95928"/>
                    <a:pt x="100850" y="95470"/>
                  </a:cubicBezTo>
                  <a:cubicBezTo>
                    <a:pt x="100850" y="95470"/>
                    <a:pt x="100850" y="95242"/>
                    <a:pt x="100850" y="95242"/>
                  </a:cubicBezTo>
                  <a:cubicBezTo>
                    <a:pt x="100850" y="94556"/>
                    <a:pt x="101078" y="93870"/>
                    <a:pt x="101078" y="93184"/>
                  </a:cubicBezTo>
                  <a:cubicBezTo>
                    <a:pt x="101307" y="90898"/>
                    <a:pt x="101535" y="88841"/>
                    <a:pt x="101764" y="86555"/>
                  </a:cubicBezTo>
                  <a:cubicBezTo>
                    <a:pt x="101764" y="85869"/>
                    <a:pt x="101993" y="85183"/>
                    <a:pt x="101993" y="84498"/>
                  </a:cubicBezTo>
                  <a:cubicBezTo>
                    <a:pt x="102221" y="82897"/>
                    <a:pt x="102450" y="81297"/>
                    <a:pt x="102678" y="79468"/>
                  </a:cubicBezTo>
                  <a:cubicBezTo>
                    <a:pt x="102678" y="78783"/>
                    <a:pt x="102907" y="78325"/>
                    <a:pt x="102907" y="77640"/>
                  </a:cubicBezTo>
                  <a:cubicBezTo>
                    <a:pt x="103136" y="75811"/>
                    <a:pt x="103364" y="73982"/>
                    <a:pt x="103593" y="72153"/>
                  </a:cubicBezTo>
                  <a:cubicBezTo>
                    <a:pt x="103593" y="72153"/>
                    <a:pt x="103593" y="72153"/>
                    <a:pt x="103593" y="72153"/>
                  </a:cubicBezTo>
                  <a:cubicBezTo>
                    <a:pt x="104050" y="67810"/>
                    <a:pt x="104736" y="63695"/>
                    <a:pt x="105193" y="59352"/>
                  </a:cubicBezTo>
                  <a:cubicBezTo>
                    <a:pt x="105193" y="58666"/>
                    <a:pt x="105422" y="57980"/>
                    <a:pt x="105422" y="57294"/>
                  </a:cubicBezTo>
                  <a:cubicBezTo>
                    <a:pt x="105650" y="55465"/>
                    <a:pt x="105879" y="53865"/>
                    <a:pt x="105879" y="52036"/>
                  </a:cubicBezTo>
                  <a:cubicBezTo>
                    <a:pt x="105879" y="51351"/>
                    <a:pt x="106107" y="50436"/>
                    <a:pt x="106107" y="49750"/>
                  </a:cubicBezTo>
                  <a:cubicBezTo>
                    <a:pt x="106336" y="47922"/>
                    <a:pt x="106336" y="46321"/>
                    <a:pt x="106565" y="44493"/>
                  </a:cubicBezTo>
                  <a:cubicBezTo>
                    <a:pt x="106565" y="43807"/>
                    <a:pt x="106793" y="42892"/>
                    <a:pt x="106793" y="42207"/>
                  </a:cubicBezTo>
                  <a:cubicBezTo>
                    <a:pt x="107022" y="39692"/>
                    <a:pt x="107022" y="37177"/>
                    <a:pt x="107250" y="34663"/>
                  </a:cubicBezTo>
                  <a:cubicBezTo>
                    <a:pt x="107250" y="33977"/>
                    <a:pt x="107250" y="33291"/>
                    <a:pt x="107250" y="32605"/>
                  </a:cubicBezTo>
                  <a:cubicBezTo>
                    <a:pt x="107250" y="32605"/>
                    <a:pt x="107250" y="32605"/>
                    <a:pt x="107250" y="32377"/>
                  </a:cubicBezTo>
                  <a:cubicBezTo>
                    <a:pt x="107250" y="31691"/>
                    <a:pt x="107250" y="31005"/>
                    <a:pt x="107250" y="30319"/>
                  </a:cubicBezTo>
                  <a:cubicBezTo>
                    <a:pt x="107022" y="14089"/>
                    <a:pt x="99478" y="8145"/>
                    <a:pt x="81419" y="3573"/>
                  </a:cubicBezTo>
                  <a:close/>
                  <a:moveTo>
                    <a:pt x="87134" y="87241"/>
                  </a:moveTo>
                  <a:cubicBezTo>
                    <a:pt x="85305" y="94785"/>
                    <a:pt x="80276" y="96613"/>
                    <a:pt x="72960" y="97071"/>
                  </a:cubicBezTo>
                  <a:cubicBezTo>
                    <a:pt x="58101" y="97985"/>
                    <a:pt x="43014" y="94785"/>
                    <a:pt x="24954" y="95013"/>
                  </a:cubicBezTo>
                  <a:cubicBezTo>
                    <a:pt x="16953" y="94785"/>
                    <a:pt x="14439" y="78325"/>
                    <a:pt x="13524" y="67124"/>
                  </a:cubicBezTo>
                  <a:cubicBezTo>
                    <a:pt x="13067" y="60495"/>
                    <a:pt x="13524" y="54094"/>
                    <a:pt x="13524" y="47464"/>
                  </a:cubicBezTo>
                  <a:cubicBezTo>
                    <a:pt x="13296" y="47464"/>
                    <a:pt x="12610" y="38778"/>
                    <a:pt x="12839" y="34434"/>
                  </a:cubicBezTo>
                  <a:cubicBezTo>
                    <a:pt x="13753" y="17975"/>
                    <a:pt x="19239" y="12717"/>
                    <a:pt x="35699" y="12260"/>
                  </a:cubicBezTo>
                  <a:cubicBezTo>
                    <a:pt x="49643" y="11803"/>
                    <a:pt x="63131" y="12717"/>
                    <a:pt x="76847" y="15918"/>
                  </a:cubicBezTo>
                  <a:cubicBezTo>
                    <a:pt x="88048" y="18432"/>
                    <a:pt x="93306" y="24604"/>
                    <a:pt x="93534" y="35577"/>
                  </a:cubicBezTo>
                  <a:cubicBezTo>
                    <a:pt x="93763" y="52951"/>
                    <a:pt x="91020" y="70096"/>
                    <a:pt x="87134" y="87241"/>
                  </a:cubicBezTo>
                  <a:close/>
                </a:path>
              </a:pathLst>
            </a:custGeom>
            <a:solidFill>
              <a:srgbClr val="000000"/>
            </a:solidFill>
            <a:ln w="2286" cap="flat">
              <a:noFill/>
              <a:prstDash val="solid"/>
              <a:miter/>
            </a:ln>
          </p:spPr>
          <p:txBody>
            <a:bodyPr rtlCol="0" anchor="ctr"/>
            <a:lstStyle/>
            <a:p>
              <a:endParaRPr lang="en-US"/>
            </a:p>
          </p:txBody>
        </p:sp>
        <p:sp>
          <p:nvSpPr>
            <p:cNvPr id="249" name="Freeform 1750">
              <a:extLst>
                <a:ext uri="{FF2B5EF4-FFF2-40B4-BE49-F238E27FC236}">
                  <a16:creationId xmlns:a16="http://schemas.microsoft.com/office/drawing/2014/main" id="{292BA127-730F-3918-373A-D0DE9FDD7461}"/>
                </a:ext>
              </a:extLst>
            </p:cNvPr>
            <p:cNvSpPr/>
            <p:nvPr/>
          </p:nvSpPr>
          <p:spPr>
            <a:xfrm>
              <a:off x="4318260" y="2365781"/>
              <a:ext cx="103600" cy="113157"/>
            </a:xfrm>
            <a:custGeom>
              <a:avLst/>
              <a:gdLst>
                <a:gd name="connsiteX0" fmla="*/ 88056 w 103600"/>
                <a:gd name="connsiteY0" fmla="*/ 2743 h 113157"/>
                <a:gd name="connsiteX1" fmla="*/ 18791 w 103600"/>
                <a:gd name="connsiteY1" fmla="*/ 0 h 113157"/>
                <a:gd name="connsiteX2" fmla="*/ 3246 w 103600"/>
                <a:gd name="connsiteY2" fmla="*/ 8687 h 113157"/>
                <a:gd name="connsiteX3" fmla="*/ 731 w 103600"/>
                <a:gd name="connsiteY3" fmla="*/ 98069 h 113157"/>
                <a:gd name="connsiteX4" fmla="*/ 17648 w 103600"/>
                <a:gd name="connsiteY4" fmla="*/ 112928 h 113157"/>
                <a:gd name="connsiteX5" fmla="*/ 30221 w 103600"/>
                <a:gd name="connsiteY5" fmla="*/ 113157 h 113157"/>
                <a:gd name="connsiteX6" fmla="*/ 35479 w 103600"/>
                <a:gd name="connsiteY6" fmla="*/ 113157 h 113157"/>
                <a:gd name="connsiteX7" fmla="*/ 37307 w 103600"/>
                <a:gd name="connsiteY7" fmla="*/ 113157 h 113157"/>
                <a:gd name="connsiteX8" fmla="*/ 41879 w 103600"/>
                <a:gd name="connsiteY8" fmla="*/ 113157 h 113157"/>
                <a:gd name="connsiteX9" fmla="*/ 44623 w 103600"/>
                <a:gd name="connsiteY9" fmla="*/ 113157 h 113157"/>
                <a:gd name="connsiteX10" fmla="*/ 50338 w 103600"/>
                <a:gd name="connsiteY10" fmla="*/ 112928 h 113157"/>
                <a:gd name="connsiteX11" fmla="*/ 54910 w 103600"/>
                <a:gd name="connsiteY11" fmla="*/ 112700 h 113157"/>
                <a:gd name="connsiteX12" fmla="*/ 57653 w 103600"/>
                <a:gd name="connsiteY12" fmla="*/ 112471 h 113157"/>
                <a:gd name="connsiteX13" fmla="*/ 61996 w 103600"/>
                <a:gd name="connsiteY13" fmla="*/ 112243 h 113157"/>
                <a:gd name="connsiteX14" fmla="*/ 64739 w 103600"/>
                <a:gd name="connsiteY14" fmla="*/ 112014 h 113157"/>
                <a:gd name="connsiteX15" fmla="*/ 69311 w 103600"/>
                <a:gd name="connsiteY15" fmla="*/ 111557 h 113157"/>
                <a:gd name="connsiteX16" fmla="*/ 71597 w 103600"/>
                <a:gd name="connsiteY16" fmla="*/ 111328 h 113157"/>
                <a:gd name="connsiteX17" fmla="*/ 78455 w 103600"/>
                <a:gd name="connsiteY17" fmla="*/ 110414 h 113157"/>
                <a:gd name="connsiteX18" fmla="*/ 103373 w 103600"/>
                <a:gd name="connsiteY18" fmla="*/ 72009 h 113157"/>
                <a:gd name="connsiteX19" fmla="*/ 100401 w 103600"/>
                <a:gd name="connsiteY19" fmla="*/ 13945 h 113157"/>
                <a:gd name="connsiteX20" fmla="*/ 100401 w 103600"/>
                <a:gd name="connsiteY20" fmla="*/ 12116 h 113157"/>
                <a:gd name="connsiteX21" fmla="*/ 100401 w 103600"/>
                <a:gd name="connsiteY21" fmla="*/ 11659 h 113157"/>
                <a:gd name="connsiteX22" fmla="*/ 100172 w 103600"/>
                <a:gd name="connsiteY22" fmla="*/ 10058 h 113157"/>
                <a:gd name="connsiteX23" fmla="*/ 100172 w 103600"/>
                <a:gd name="connsiteY23" fmla="*/ 10058 h 113157"/>
                <a:gd name="connsiteX24" fmla="*/ 99715 w 103600"/>
                <a:gd name="connsiteY24" fmla="*/ 8687 h 113157"/>
                <a:gd name="connsiteX25" fmla="*/ 99715 w 103600"/>
                <a:gd name="connsiteY25" fmla="*/ 8458 h 113157"/>
                <a:gd name="connsiteX26" fmla="*/ 99029 w 103600"/>
                <a:gd name="connsiteY26" fmla="*/ 7087 h 113157"/>
                <a:gd name="connsiteX27" fmla="*/ 99029 w 103600"/>
                <a:gd name="connsiteY27" fmla="*/ 7087 h 113157"/>
                <a:gd name="connsiteX28" fmla="*/ 98115 w 103600"/>
                <a:gd name="connsiteY28" fmla="*/ 5944 h 113157"/>
                <a:gd name="connsiteX29" fmla="*/ 97886 w 103600"/>
                <a:gd name="connsiteY29" fmla="*/ 5715 h 113157"/>
                <a:gd name="connsiteX30" fmla="*/ 95372 w 103600"/>
                <a:gd name="connsiteY30" fmla="*/ 3886 h 113157"/>
                <a:gd name="connsiteX31" fmla="*/ 95143 w 103600"/>
                <a:gd name="connsiteY31" fmla="*/ 3886 h 113157"/>
                <a:gd name="connsiteX32" fmla="*/ 93543 w 103600"/>
                <a:gd name="connsiteY32" fmla="*/ 3200 h 113157"/>
                <a:gd name="connsiteX33" fmla="*/ 88056 w 103600"/>
                <a:gd name="connsiteY33" fmla="*/ 2743 h 113157"/>
                <a:gd name="connsiteX34" fmla="*/ 81427 w 103600"/>
                <a:gd name="connsiteY34" fmla="*/ 98069 h 113157"/>
                <a:gd name="connsiteX35" fmla="*/ 27706 w 103600"/>
                <a:gd name="connsiteY35" fmla="*/ 99212 h 113157"/>
                <a:gd name="connsiteX36" fmla="*/ 14905 w 103600"/>
                <a:gd name="connsiteY36" fmla="*/ 90297 h 113157"/>
                <a:gd name="connsiteX37" fmla="*/ 15590 w 103600"/>
                <a:gd name="connsiteY37" fmla="*/ 21260 h 113157"/>
                <a:gd name="connsiteX38" fmla="*/ 30907 w 103600"/>
                <a:gd name="connsiteY38" fmla="*/ 11659 h 113157"/>
                <a:gd name="connsiteX39" fmla="*/ 48280 w 103600"/>
                <a:gd name="connsiteY39" fmla="*/ 11887 h 113157"/>
                <a:gd name="connsiteX40" fmla="*/ 71140 w 103600"/>
                <a:gd name="connsiteY40" fmla="*/ 11430 h 113157"/>
                <a:gd name="connsiteX41" fmla="*/ 89428 w 103600"/>
                <a:gd name="connsiteY41" fmla="*/ 38862 h 113157"/>
                <a:gd name="connsiteX42" fmla="*/ 81427 w 103600"/>
                <a:gd name="connsiteY42" fmla="*/ 98069 h 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600" h="113157">
                  <a:moveTo>
                    <a:pt x="88056" y="2743"/>
                  </a:moveTo>
                  <a:cubicBezTo>
                    <a:pt x="73655" y="3200"/>
                    <a:pt x="27478" y="229"/>
                    <a:pt x="18791" y="0"/>
                  </a:cubicBezTo>
                  <a:cubicBezTo>
                    <a:pt x="13533" y="0"/>
                    <a:pt x="3932" y="2057"/>
                    <a:pt x="3246" y="8687"/>
                  </a:cubicBezTo>
                  <a:cubicBezTo>
                    <a:pt x="-640" y="38862"/>
                    <a:pt x="-412" y="67437"/>
                    <a:pt x="731" y="98069"/>
                  </a:cubicBezTo>
                  <a:cubicBezTo>
                    <a:pt x="1189" y="109042"/>
                    <a:pt x="7132" y="112700"/>
                    <a:pt x="17648" y="112928"/>
                  </a:cubicBezTo>
                  <a:cubicBezTo>
                    <a:pt x="21763" y="112928"/>
                    <a:pt x="25877" y="113157"/>
                    <a:pt x="30221" y="113157"/>
                  </a:cubicBezTo>
                  <a:cubicBezTo>
                    <a:pt x="32050" y="113157"/>
                    <a:pt x="33650" y="113157"/>
                    <a:pt x="35479" y="113157"/>
                  </a:cubicBezTo>
                  <a:cubicBezTo>
                    <a:pt x="36164" y="113157"/>
                    <a:pt x="36622" y="113157"/>
                    <a:pt x="37307" y="113157"/>
                  </a:cubicBezTo>
                  <a:cubicBezTo>
                    <a:pt x="38908" y="113157"/>
                    <a:pt x="40279" y="113157"/>
                    <a:pt x="41879" y="113157"/>
                  </a:cubicBezTo>
                  <a:cubicBezTo>
                    <a:pt x="42794" y="113157"/>
                    <a:pt x="43708" y="113157"/>
                    <a:pt x="44623" y="113157"/>
                  </a:cubicBezTo>
                  <a:cubicBezTo>
                    <a:pt x="46451" y="113157"/>
                    <a:pt x="48280" y="113157"/>
                    <a:pt x="50338" y="112928"/>
                  </a:cubicBezTo>
                  <a:cubicBezTo>
                    <a:pt x="51938" y="112928"/>
                    <a:pt x="53538" y="112928"/>
                    <a:pt x="54910" y="112700"/>
                  </a:cubicBezTo>
                  <a:cubicBezTo>
                    <a:pt x="55824" y="112700"/>
                    <a:pt x="56738" y="112700"/>
                    <a:pt x="57653" y="112471"/>
                  </a:cubicBezTo>
                  <a:cubicBezTo>
                    <a:pt x="59024" y="112471"/>
                    <a:pt x="60625" y="112243"/>
                    <a:pt x="61996" y="112243"/>
                  </a:cubicBezTo>
                  <a:cubicBezTo>
                    <a:pt x="62911" y="112243"/>
                    <a:pt x="63825" y="112014"/>
                    <a:pt x="64739" y="112014"/>
                  </a:cubicBezTo>
                  <a:cubicBezTo>
                    <a:pt x="66340" y="111785"/>
                    <a:pt x="67940" y="111785"/>
                    <a:pt x="69311" y="111557"/>
                  </a:cubicBezTo>
                  <a:cubicBezTo>
                    <a:pt x="69997" y="111557"/>
                    <a:pt x="70912" y="111328"/>
                    <a:pt x="71597" y="111328"/>
                  </a:cubicBezTo>
                  <a:cubicBezTo>
                    <a:pt x="73883" y="111100"/>
                    <a:pt x="76169" y="110871"/>
                    <a:pt x="78455" y="110414"/>
                  </a:cubicBezTo>
                  <a:cubicBezTo>
                    <a:pt x="103601" y="106985"/>
                    <a:pt x="104287" y="98298"/>
                    <a:pt x="103373" y="72009"/>
                  </a:cubicBezTo>
                  <a:cubicBezTo>
                    <a:pt x="100629" y="52807"/>
                    <a:pt x="100401" y="34976"/>
                    <a:pt x="100401" y="13945"/>
                  </a:cubicBezTo>
                  <a:cubicBezTo>
                    <a:pt x="100401" y="13259"/>
                    <a:pt x="100401" y="12802"/>
                    <a:pt x="100401" y="12116"/>
                  </a:cubicBezTo>
                  <a:cubicBezTo>
                    <a:pt x="100401" y="11887"/>
                    <a:pt x="100401" y="11887"/>
                    <a:pt x="100401" y="11659"/>
                  </a:cubicBezTo>
                  <a:cubicBezTo>
                    <a:pt x="100401" y="11201"/>
                    <a:pt x="100401" y="10516"/>
                    <a:pt x="100172" y="10058"/>
                  </a:cubicBezTo>
                  <a:cubicBezTo>
                    <a:pt x="100172" y="10058"/>
                    <a:pt x="100172" y="10058"/>
                    <a:pt x="100172" y="10058"/>
                  </a:cubicBezTo>
                  <a:cubicBezTo>
                    <a:pt x="100172" y="9601"/>
                    <a:pt x="99944" y="9144"/>
                    <a:pt x="99715" y="8687"/>
                  </a:cubicBezTo>
                  <a:cubicBezTo>
                    <a:pt x="99715" y="8687"/>
                    <a:pt x="99715" y="8458"/>
                    <a:pt x="99715" y="8458"/>
                  </a:cubicBezTo>
                  <a:cubicBezTo>
                    <a:pt x="99486" y="8001"/>
                    <a:pt x="99258" y="7544"/>
                    <a:pt x="99029" y="7087"/>
                  </a:cubicBezTo>
                  <a:lnTo>
                    <a:pt x="99029" y="7087"/>
                  </a:lnTo>
                  <a:cubicBezTo>
                    <a:pt x="98801" y="6629"/>
                    <a:pt x="98572" y="6172"/>
                    <a:pt x="98115" y="5944"/>
                  </a:cubicBezTo>
                  <a:cubicBezTo>
                    <a:pt x="98115" y="5944"/>
                    <a:pt x="98115" y="5715"/>
                    <a:pt x="97886" y="5715"/>
                  </a:cubicBezTo>
                  <a:cubicBezTo>
                    <a:pt x="97200" y="5029"/>
                    <a:pt x="96286" y="4343"/>
                    <a:pt x="95372" y="3886"/>
                  </a:cubicBezTo>
                  <a:cubicBezTo>
                    <a:pt x="95372" y="3886"/>
                    <a:pt x="95143" y="3886"/>
                    <a:pt x="95143" y="3886"/>
                  </a:cubicBezTo>
                  <a:cubicBezTo>
                    <a:pt x="94686" y="3658"/>
                    <a:pt x="94229" y="3429"/>
                    <a:pt x="93543" y="3200"/>
                  </a:cubicBezTo>
                  <a:cubicBezTo>
                    <a:pt x="91943" y="2972"/>
                    <a:pt x="90114" y="2743"/>
                    <a:pt x="88056" y="2743"/>
                  </a:cubicBezTo>
                  <a:close/>
                  <a:moveTo>
                    <a:pt x="81427" y="98069"/>
                  </a:moveTo>
                  <a:cubicBezTo>
                    <a:pt x="65197" y="101270"/>
                    <a:pt x="44623" y="99212"/>
                    <a:pt x="27706" y="99212"/>
                  </a:cubicBezTo>
                  <a:cubicBezTo>
                    <a:pt x="19248" y="99212"/>
                    <a:pt x="16505" y="97612"/>
                    <a:pt x="14905" y="90297"/>
                  </a:cubicBezTo>
                  <a:cubicBezTo>
                    <a:pt x="10104" y="66980"/>
                    <a:pt x="12161" y="44120"/>
                    <a:pt x="15590" y="21260"/>
                  </a:cubicBezTo>
                  <a:cubicBezTo>
                    <a:pt x="16505" y="15088"/>
                    <a:pt x="24277" y="11659"/>
                    <a:pt x="30907" y="11659"/>
                  </a:cubicBezTo>
                  <a:cubicBezTo>
                    <a:pt x="36622" y="11659"/>
                    <a:pt x="48280" y="11887"/>
                    <a:pt x="48280" y="11887"/>
                  </a:cubicBezTo>
                  <a:cubicBezTo>
                    <a:pt x="51938" y="11659"/>
                    <a:pt x="67483" y="11430"/>
                    <a:pt x="71140" y="11430"/>
                  </a:cubicBezTo>
                  <a:cubicBezTo>
                    <a:pt x="93771" y="11659"/>
                    <a:pt x="86228" y="16002"/>
                    <a:pt x="89428" y="38862"/>
                  </a:cubicBezTo>
                  <a:cubicBezTo>
                    <a:pt x="91028" y="48692"/>
                    <a:pt x="95372" y="95326"/>
                    <a:pt x="81427" y="98069"/>
                  </a:cubicBezTo>
                  <a:close/>
                </a:path>
              </a:pathLst>
            </a:custGeom>
            <a:solidFill>
              <a:srgbClr val="000000"/>
            </a:solidFill>
            <a:ln w="2286" cap="flat">
              <a:noFill/>
              <a:prstDash val="solid"/>
              <a:miter/>
            </a:ln>
          </p:spPr>
          <p:txBody>
            <a:bodyPr rtlCol="0" anchor="ctr"/>
            <a:lstStyle/>
            <a:p>
              <a:endParaRPr lang="en-US"/>
            </a:p>
          </p:txBody>
        </p:sp>
        <p:sp>
          <p:nvSpPr>
            <p:cNvPr id="250" name="Freeform 1751">
              <a:extLst>
                <a:ext uri="{FF2B5EF4-FFF2-40B4-BE49-F238E27FC236}">
                  <a16:creationId xmlns:a16="http://schemas.microsoft.com/office/drawing/2014/main" id="{0F0E0CAC-BB84-E1E1-F578-D410910A5956}"/>
                </a:ext>
              </a:extLst>
            </p:cNvPr>
            <p:cNvSpPr/>
            <p:nvPr/>
          </p:nvSpPr>
          <p:spPr>
            <a:xfrm>
              <a:off x="4330193" y="1813255"/>
              <a:ext cx="73837" cy="97092"/>
            </a:xfrm>
            <a:custGeom>
              <a:avLst/>
              <a:gdLst>
                <a:gd name="connsiteX0" fmla="*/ 6858 w 73837"/>
                <a:gd name="connsiteY0" fmla="*/ 91669 h 97092"/>
                <a:gd name="connsiteX1" fmla="*/ 9144 w 73837"/>
                <a:gd name="connsiteY1" fmla="*/ 93497 h 97092"/>
                <a:gd name="connsiteX2" fmla="*/ 9144 w 73837"/>
                <a:gd name="connsiteY2" fmla="*/ 93497 h 97092"/>
                <a:gd name="connsiteX3" fmla="*/ 9830 w 73837"/>
                <a:gd name="connsiteY3" fmla="*/ 93955 h 97092"/>
                <a:gd name="connsiteX4" fmla="*/ 10058 w 73837"/>
                <a:gd name="connsiteY4" fmla="*/ 94183 h 97092"/>
                <a:gd name="connsiteX5" fmla="*/ 10744 w 73837"/>
                <a:gd name="connsiteY5" fmla="*/ 94412 h 97092"/>
                <a:gd name="connsiteX6" fmla="*/ 11201 w 73837"/>
                <a:gd name="connsiteY6" fmla="*/ 94640 h 97092"/>
                <a:gd name="connsiteX7" fmla="*/ 12344 w 73837"/>
                <a:gd name="connsiteY7" fmla="*/ 95098 h 97092"/>
                <a:gd name="connsiteX8" fmla="*/ 13030 w 73837"/>
                <a:gd name="connsiteY8" fmla="*/ 95326 h 97092"/>
                <a:gd name="connsiteX9" fmla="*/ 13716 w 73837"/>
                <a:gd name="connsiteY9" fmla="*/ 95555 h 97092"/>
                <a:gd name="connsiteX10" fmla="*/ 14630 w 73837"/>
                <a:gd name="connsiteY10" fmla="*/ 95783 h 97092"/>
                <a:gd name="connsiteX11" fmla="*/ 15316 w 73837"/>
                <a:gd name="connsiteY11" fmla="*/ 96012 h 97092"/>
                <a:gd name="connsiteX12" fmla="*/ 16231 w 73837"/>
                <a:gd name="connsiteY12" fmla="*/ 96241 h 97092"/>
                <a:gd name="connsiteX13" fmla="*/ 16688 w 73837"/>
                <a:gd name="connsiteY13" fmla="*/ 96241 h 97092"/>
                <a:gd name="connsiteX14" fmla="*/ 18288 w 73837"/>
                <a:gd name="connsiteY14" fmla="*/ 96469 h 97092"/>
                <a:gd name="connsiteX15" fmla="*/ 64008 w 73837"/>
                <a:gd name="connsiteY15" fmla="*/ 94869 h 97092"/>
                <a:gd name="connsiteX16" fmla="*/ 73152 w 73837"/>
                <a:gd name="connsiteY16" fmla="*/ 39776 h 97092"/>
                <a:gd name="connsiteX17" fmla="*/ 73381 w 73837"/>
                <a:gd name="connsiteY17" fmla="*/ 37033 h 97092"/>
                <a:gd name="connsiteX18" fmla="*/ 73381 w 73837"/>
                <a:gd name="connsiteY18" fmla="*/ 36119 h 97092"/>
                <a:gd name="connsiteX19" fmla="*/ 73609 w 73837"/>
                <a:gd name="connsiteY19" fmla="*/ 34061 h 97092"/>
                <a:gd name="connsiteX20" fmla="*/ 73609 w 73837"/>
                <a:gd name="connsiteY20" fmla="*/ 33376 h 97092"/>
                <a:gd name="connsiteX21" fmla="*/ 73838 w 73837"/>
                <a:gd name="connsiteY21" fmla="*/ 31090 h 97092"/>
                <a:gd name="connsiteX22" fmla="*/ 73838 w 73837"/>
                <a:gd name="connsiteY22" fmla="*/ 30175 h 97092"/>
                <a:gd name="connsiteX23" fmla="*/ 73838 w 73837"/>
                <a:gd name="connsiteY23" fmla="*/ 28804 h 97092"/>
                <a:gd name="connsiteX24" fmla="*/ 73838 w 73837"/>
                <a:gd name="connsiteY24" fmla="*/ 27661 h 97092"/>
                <a:gd name="connsiteX25" fmla="*/ 73838 w 73837"/>
                <a:gd name="connsiteY25" fmla="*/ 26060 h 97092"/>
                <a:gd name="connsiteX26" fmla="*/ 73838 w 73837"/>
                <a:gd name="connsiteY26" fmla="*/ 25146 h 97092"/>
                <a:gd name="connsiteX27" fmla="*/ 73838 w 73837"/>
                <a:gd name="connsiteY27" fmla="*/ 24232 h 97092"/>
                <a:gd name="connsiteX28" fmla="*/ 73838 w 73837"/>
                <a:gd name="connsiteY28" fmla="*/ 22631 h 97092"/>
                <a:gd name="connsiteX29" fmla="*/ 73838 w 73837"/>
                <a:gd name="connsiteY29" fmla="*/ 21488 h 97092"/>
                <a:gd name="connsiteX30" fmla="*/ 73838 w 73837"/>
                <a:gd name="connsiteY30" fmla="*/ 20574 h 97092"/>
                <a:gd name="connsiteX31" fmla="*/ 73838 w 73837"/>
                <a:gd name="connsiteY31" fmla="*/ 19888 h 97092"/>
                <a:gd name="connsiteX32" fmla="*/ 73838 w 73837"/>
                <a:gd name="connsiteY32" fmla="*/ 18288 h 97092"/>
                <a:gd name="connsiteX33" fmla="*/ 73838 w 73837"/>
                <a:gd name="connsiteY33" fmla="*/ 17602 h 97092"/>
                <a:gd name="connsiteX34" fmla="*/ 73838 w 73837"/>
                <a:gd name="connsiteY34" fmla="*/ 16688 h 97092"/>
                <a:gd name="connsiteX35" fmla="*/ 73838 w 73837"/>
                <a:gd name="connsiteY35" fmla="*/ 16002 h 97092"/>
                <a:gd name="connsiteX36" fmla="*/ 73609 w 73837"/>
                <a:gd name="connsiteY36" fmla="*/ 14630 h 97092"/>
                <a:gd name="connsiteX37" fmla="*/ 35204 w 73837"/>
                <a:gd name="connsiteY37" fmla="*/ 0 h 97092"/>
                <a:gd name="connsiteX38" fmla="*/ 22631 w 73837"/>
                <a:gd name="connsiteY38" fmla="*/ 1600 h 97092"/>
                <a:gd name="connsiteX39" fmla="*/ 0 w 73837"/>
                <a:gd name="connsiteY39" fmla="*/ 14859 h 97092"/>
                <a:gd name="connsiteX40" fmla="*/ 2743 w 73837"/>
                <a:gd name="connsiteY40" fmla="*/ 80467 h 97092"/>
                <a:gd name="connsiteX41" fmla="*/ 3200 w 73837"/>
                <a:gd name="connsiteY41" fmla="*/ 87097 h 97092"/>
                <a:gd name="connsiteX42" fmla="*/ 6858 w 73837"/>
                <a:gd name="connsiteY42" fmla="*/ 91669 h 97092"/>
                <a:gd name="connsiteX43" fmla="*/ 6858 w 73837"/>
                <a:gd name="connsiteY43" fmla="*/ 91669 h 97092"/>
                <a:gd name="connsiteX44" fmla="*/ 50292 w 73837"/>
                <a:gd name="connsiteY44" fmla="*/ 82525 h 97092"/>
                <a:gd name="connsiteX45" fmla="*/ 30175 w 73837"/>
                <a:gd name="connsiteY45" fmla="*/ 82753 h 97092"/>
                <a:gd name="connsiteX46" fmla="*/ 28346 w 73837"/>
                <a:gd name="connsiteY46" fmla="*/ 82753 h 97092"/>
                <a:gd name="connsiteX47" fmla="*/ 27889 w 73837"/>
                <a:gd name="connsiteY47" fmla="*/ 82753 h 97092"/>
                <a:gd name="connsiteX48" fmla="*/ 26289 w 73837"/>
                <a:gd name="connsiteY48" fmla="*/ 82753 h 97092"/>
                <a:gd name="connsiteX49" fmla="*/ 26289 w 73837"/>
                <a:gd name="connsiteY49" fmla="*/ 82753 h 97092"/>
                <a:gd name="connsiteX50" fmla="*/ 24689 w 73837"/>
                <a:gd name="connsiteY50" fmla="*/ 82525 h 97092"/>
                <a:gd name="connsiteX51" fmla="*/ 24460 w 73837"/>
                <a:gd name="connsiteY51" fmla="*/ 82525 h 97092"/>
                <a:gd name="connsiteX52" fmla="*/ 23089 w 73837"/>
                <a:gd name="connsiteY52" fmla="*/ 82067 h 97092"/>
                <a:gd name="connsiteX53" fmla="*/ 23089 w 73837"/>
                <a:gd name="connsiteY53" fmla="*/ 82067 h 97092"/>
                <a:gd name="connsiteX54" fmla="*/ 21717 w 73837"/>
                <a:gd name="connsiteY54" fmla="*/ 81610 h 97092"/>
                <a:gd name="connsiteX55" fmla="*/ 21717 w 73837"/>
                <a:gd name="connsiteY55" fmla="*/ 81610 h 97092"/>
                <a:gd name="connsiteX56" fmla="*/ 20345 w 73837"/>
                <a:gd name="connsiteY56" fmla="*/ 80924 h 97092"/>
                <a:gd name="connsiteX57" fmla="*/ 20345 w 73837"/>
                <a:gd name="connsiteY57" fmla="*/ 80924 h 97092"/>
                <a:gd name="connsiteX58" fmla="*/ 17145 w 73837"/>
                <a:gd name="connsiteY58" fmla="*/ 58064 h 97092"/>
                <a:gd name="connsiteX59" fmla="*/ 38633 w 73837"/>
                <a:gd name="connsiteY59" fmla="*/ 51892 h 97092"/>
                <a:gd name="connsiteX60" fmla="*/ 45034 w 73837"/>
                <a:gd name="connsiteY60" fmla="*/ 52349 h 97092"/>
                <a:gd name="connsiteX61" fmla="*/ 49606 w 73837"/>
                <a:gd name="connsiteY61" fmla="*/ 52807 h 97092"/>
                <a:gd name="connsiteX62" fmla="*/ 50978 w 73837"/>
                <a:gd name="connsiteY62" fmla="*/ 52807 h 97092"/>
                <a:gd name="connsiteX63" fmla="*/ 51206 w 73837"/>
                <a:gd name="connsiteY63" fmla="*/ 52807 h 97092"/>
                <a:gd name="connsiteX64" fmla="*/ 51664 w 73837"/>
                <a:gd name="connsiteY64" fmla="*/ 52807 h 97092"/>
                <a:gd name="connsiteX65" fmla="*/ 52578 w 73837"/>
                <a:gd name="connsiteY65" fmla="*/ 52807 h 97092"/>
                <a:gd name="connsiteX66" fmla="*/ 52807 w 73837"/>
                <a:gd name="connsiteY66" fmla="*/ 52807 h 97092"/>
                <a:gd name="connsiteX67" fmla="*/ 53492 w 73837"/>
                <a:gd name="connsiteY67" fmla="*/ 52807 h 97092"/>
                <a:gd name="connsiteX68" fmla="*/ 53721 w 73837"/>
                <a:gd name="connsiteY68" fmla="*/ 52807 h 97092"/>
                <a:gd name="connsiteX69" fmla="*/ 54407 w 73837"/>
                <a:gd name="connsiteY69" fmla="*/ 52807 h 97092"/>
                <a:gd name="connsiteX70" fmla="*/ 54635 w 73837"/>
                <a:gd name="connsiteY70" fmla="*/ 52807 h 97092"/>
                <a:gd name="connsiteX71" fmla="*/ 55321 w 73837"/>
                <a:gd name="connsiteY71" fmla="*/ 53035 h 97092"/>
                <a:gd name="connsiteX72" fmla="*/ 55550 w 73837"/>
                <a:gd name="connsiteY72" fmla="*/ 53035 h 97092"/>
                <a:gd name="connsiteX73" fmla="*/ 56236 w 73837"/>
                <a:gd name="connsiteY73" fmla="*/ 53264 h 97092"/>
                <a:gd name="connsiteX74" fmla="*/ 56464 w 73837"/>
                <a:gd name="connsiteY74" fmla="*/ 53264 h 97092"/>
                <a:gd name="connsiteX75" fmla="*/ 57150 w 73837"/>
                <a:gd name="connsiteY75" fmla="*/ 53492 h 97092"/>
                <a:gd name="connsiteX76" fmla="*/ 57379 w 73837"/>
                <a:gd name="connsiteY76" fmla="*/ 53492 h 97092"/>
                <a:gd name="connsiteX77" fmla="*/ 58064 w 73837"/>
                <a:gd name="connsiteY77" fmla="*/ 53950 h 97092"/>
                <a:gd name="connsiteX78" fmla="*/ 58293 w 73837"/>
                <a:gd name="connsiteY78" fmla="*/ 53950 h 97092"/>
                <a:gd name="connsiteX79" fmla="*/ 58750 w 73837"/>
                <a:gd name="connsiteY79" fmla="*/ 54407 h 97092"/>
                <a:gd name="connsiteX80" fmla="*/ 58750 w 73837"/>
                <a:gd name="connsiteY80" fmla="*/ 54407 h 97092"/>
                <a:gd name="connsiteX81" fmla="*/ 59207 w 73837"/>
                <a:gd name="connsiteY81" fmla="*/ 55093 h 97092"/>
                <a:gd name="connsiteX82" fmla="*/ 59207 w 73837"/>
                <a:gd name="connsiteY82" fmla="*/ 55321 h 97092"/>
                <a:gd name="connsiteX83" fmla="*/ 59665 w 73837"/>
                <a:gd name="connsiteY83" fmla="*/ 56007 h 97092"/>
                <a:gd name="connsiteX84" fmla="*/ 59665 w 73837"/>
                <a:gd name="connsiteY84" fmla="*/ 56236 h 97092"/>
                <a:gd name="connsiteX85" fmla="*/ 59893 w 73837"/>
                <a:gd name="connsiteY85" fmla="*/ 57150 h 97092"/>
                <a:gd name="connsiteX86" fmla="*/ 59893 w 73837"/>
                <a:gd name="connsiteY86" fmla="*/ 57379 h 97092"/>
                <a:gd name="connsiteX87" fmla="*/ 60122 w 73837"/>
                <a:gd name="connsiteY87" fmla="*/ 58522 h 97092"/>
                <a:gd name="connsiteX88" fmla="*/ 60122 w 73837"/>
                <a:gd name="connsiteY88" fmla="*/ 58522 h 97092"/>
                <a:gd name="connsiteX89" fmla="*/ 60350 w 73837"/>
                <a:gd name="connsiteY89" fmla="*/ 59893 h 97092"/>
                <a:gd name="connsiteX90" fmla="*/ 60350 w 73837"/>
                <a:gd name="connsiteY90" fmla="*/ 60122 h 97092"/>
                <a:gd name="connsiteX91" fmla="*/ 60350 w 73837"/>
                <a:gd name="connsiteY91" fmla="*/ 61722 h 97092"/>
                <a:gd name="connsiteX92" fmla="*/ 50292 w 73837"/>
                <a:gd name="connsiteY92" fmla="*/ 82525 h 97092"/>
                <a:gd name="connsiteX93" fmla="*/ 19660 w 73837"/>
                <a:gd name="connsiteY93" fmla="*/ 12573 h 97092"/>
                <a:gd name="connsiteX94" fmla="*/ 56921 w 73837"/>
                <a:gd name="connsiteY94" fmla="*/ 13945 h 97092"/>
                <a:gd name="connsiteX95" fmla="*/ 60808 w 73837"/>
                <a:gd name="connsiteY95" fmla="*/ 32690 h 97092"/>
                <a:gd name="connsiteX96" fmla="*/ 49835 w 73837"/>
                <a:gd name="connsiteY96" fmla="*/ 40919 h 97092"/>
                <a:gd name="connsiteX97" fmla="*/ 39091 w 73837"/>
                <a:gd name="connsiteY97" fmla="*/ 40919 h 97092"/>
                <a:gd name="connsiteX98" fmla="*/ 39091 w 73837"/>
                <a:gd name="connsiteY98" fmla="*/ 41148 h 97092"/>
                <a:gd name="connsiteX99" fmla="*/ 26060 w 73837"/>
                <a:gd name="connsiteY99" fmla="*/ 40462 h 97092"/>
                <a:gd name="connsiteX100" fmla="*/ 13945 w 73837"/>
                <a:gd name="connsiteY100" fmla="*/ 30861 h 97092"/>
                <a:gd name="connsiteX101" fmla="*/ 19660 w 73837"/>
                <a:gd name="connsiteY101" fmla="*/ 12573 h 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3837" h="97092">
                  <a:moveTo>
                    <a:pt x="6858" y="91669"/>
                  </a:moveTo>
                  <a:cubicBezTo>
                    <a:pt x="7544" y="92354"/>
                    <a:pt x="8230" y="93040"/>
                    <a:pt x="9144" y="93497"/>
                  </a:cubicBezTo>
                  <a:cubicBezTo>
                    <a:pt x="9144" y="93497"/>
                    <a:pt x="9144" y="93497"/>
                    <a:pt x="9144" y="93497"/>
                  </a:cubicBezTo>
                  <a:cubicBezTo>
                    <a:pt x="9373" y="93726"/>
                    <a:pt x="9601" y="93726"/>
                    <a:pt x="9830" y="93955"/>
                  </a:cubicBezTo>
                  <a:cubicBezTo>
                    <a:pt x="9830" y="93955"/>
                    <a:pt x="10058" y="93955"/>
                    <a:pt x="10058" y="94183"/>
                  </a:cubicBezTo>
                  <a:cubicBezTo>
                    <a:pt x="10287" y="94412"/>
                    <a:pt x="10516" y="94412"/>
                    <a:pt x="10744" y="94412"/>
                  </a:cubicBezTo>
                  <a:cubicBezTo>
                    <a:pt x="10973" y="94412"/>
                    <a:pt x="10973" y="94412"/>
                    <a:pt x="11201" y="94640"/>
                  </a:cubicBezTo>
                  <a:cubicBezTo>
                    <a:pt x="11659" y="94869"/>
                    <a:pt x="12116" y="94869"/>
                    <a:pt x="12344" y="95098"/>
                  </a:cubicBezTo>
                  <a:cubicBezTo>
                    <a:pt x="12573" y="95098"/>
                    <a:pt x="12802" y="95326"/>
                    <a:pt x="13030" y="95326"/>
                  </a:cubicBezTo>
                  <a:cubicBezTo>
                    <a:pt x="13259" y="95326"/>
                    <a:pt x="13487" y="95326"/>
                    <a:pt x="13716" y="95555"/>
                  </a:cubicBezTo>
                  <a:cubicBezTo>
                    <a:pt x="13945" y="95555"/>
                    <a:pt x="14173" y="95783"/>
                    <a:pt x="14630" y="95783"/>
                  </a:cubicBezTo>
                  <a:cubicBezTo>
                    <a:pt x="14859" y="95783"/>
                    <a:pt x="15088" y="95783"/>
                    <a:pt x="15316" y="96012"/>
                  </a:cubicBezTo>
                  <a:cubicBezTo>
                    <a:pt x="15545" y="96012"/>
                    <a:pt x="16002" y="96012"/>
                    <a:pt x="16231" y="96241"/>
                  </a:cubicBezTo>
                  <a:cubicBezTo>
                    <a:pt x="16459" y="96241"/>
                    <a:pt x="16688" y="96241"/>
                    <a:pt x="16688" y="96241"/>
                  </a:cubicBezTo>
                  <a:cubicBezTo>
                    <a:pt x="17145" y="96241"/>
                    <a:pt x="17831" y="96469"/>
                    <a:pt x="18288" y="96469"/>
                  </a:cubicBezTo>
                  <a:cubicBezTo>
                    <a:pt x="33147" y="98069"/>
                    <a:pt x="49606" y="96241"/>
                    <a:pt x="64008" y="94869"/>
                  </a:cubicBezTo>
                  <a:cubicBezTo>
                    <a:pt x="72923" y="93955"/>
                    <a:pt x="72238" y="50521"/>
                    <a:pt x="73152" y="39776"/>
                  </a:cubicBezTo>
                  <a:cubicBezTo>
                    <a:pt x="73152" y="38862"/>
                    <a:pt x="73381" y="37948"/>
                    <a:pt x="73381" y="37033"/>
                  </a:cubicBezTo>
                  <a:cubicBezTo>
                    <a:pt x="73381" y="36805"/>
                    <a:pt x="73381" y="36576"/>
                    <a:pt x="73381" y="36119"/>
                  </a:cubicBezTo>
                  <a:cubicBezTo>
                    <a:pt x="73381" y="35433"/>
                    <a:pt x="73609" y="34747"/>
                    <a:pt x="73609" y="34061"/>
                  </a:cubicBezTo>
                  <a:cubicBezTo>
                    <a:pt x="73609" y="33833"/>
                    <a:pt x="73609" y="33604"/>
                    <a:pt x="73609" y="33376"/>
                  </a:cubicBezTo>
                  <a:cubicBezTo>
                    <a:pt x="73609" y="32690"/>
                    <a:pt x="73838" y="31775"/>
                    <a:pt x="73838" y="31090"/>
                  </a:cubicBezTo>
                  <a:cubicBezTo>
                    <a:pt x="73838" y="30861"/>
                    <a:pt x="73838" y="30404"/>
                    <a:pt x="73838" y="30175"/>
                  </a:cubicBezTo>
                  <a:cubicBezTo>
                    <a:pt x="73838" y="29718"/>
                    <a:pt x="73838" y="29261"/>
                    <a:pt x="73838" y="28804"/>
                  </a:cubicBezTo>
                  <a:cubicBezTo>
                    <a:pt x="73838" y="28346"/>
                    <a:pt x="73838" y="27889"/>
                    <a:pt x="73838" y="27661"/>
                  </a:cubicBezTo>
                  <a:cubicBezTo>
                    <a:pt x="73838" y="27203"/>
                    <a:pt x="73838" y="26518"/>
                    <a:pt x="73838" y="26060"/>
                  </a:cubicBezTo>
                  <a:cubicBezTo>
                    <a:pt x="73838" y="25603"/>
                    <a:pt x="73838" y="25375"/>
                    <a:pt x="73838" y="25146"/>
                  </a:cubicBezTo>
                  <a:cubicBezTo>
                    <a:pt x="73838" y="24917"/>
                    <a:pt x="73838" y="24460"/>
                    <a:pt x="73838" y="24232"/>
                  </a:cubicBezTo>
                  <a:cubicBezTo>
                    <a:pt x="73838" y="23774"/>
                    <a:pt x="73838" y="23317"/>
                    <a:pt x="73838" y="22631"/>
                  </a:cubicBezTo>
                  <a:cubicBezTo>
                    <a:pt x="73838" y="22174"/>
                    <a:pt x="73838" y="21946"/>
                    <a:pt x="73838" y="21488"/>
                  </a:cubicBezTo>
                  <a:cubicBezTo>
                    <a:pt x="73838" y="21260"/>
                    <a:pt x="73838" y="20803"/>
                    <a:pt x="73838" y="20574"/>
                  </a:cubicBezTo>
                  <a:cubicBezTo>
                    <a:pt x="73838" y="20345"/>
                    <a:pt x="73838" y="20117"/>
                    <a:pt x="73838" y="19888"/>
                  </a:cubicBezTo>
                  <a:cubicBezTo>
                    <a:pt x="73838" y="19431"/>
                    <a:pt x="73838" y="18745"/>
                    <a:pt x="73838" y="18288"/>
                  </a:cubicBezTo>
                  <a:cubicBezTo>
                    <a:pt x="73838" y="18059"/>
                    <a:pt x="73838" y="17831"/>
                    <a:pt x="73838" y="17602"/>
                  </a:cubicBezTo>
                  <a:cubicBezTo>
                    <a:pt x="73838" y="17374"/>
                    <a:pt x="73838" y="16916"/>
                    <a:pt x="73838" y="16688"/>
                  </a:cubicBezTo>
                  <a:cubicBezTo>
                    <a:pt x="73838" y="16459"/>
                    <a:pt x="73838" y="16231"/>
                    <a:pt x="73838" y="16002"/>
                  </a:cubicBezTo>
                  <a:cubicBezTo>
                    <a:pt x="73838" y="15545"/>
                    <a:pt x="73609" y="15088"/>
                    <a:pt x="73609" y="14630"/>
                  </a:cubicBezTo>
                  <a:cubicBezTo>
                    <a:pt x="71552" y="2972"/>
                    <a:pt x="62179" y="1372"/>
                    <a:pt x="35204" y="0"/>
                  </a:cubicBezTo>
                  <a:cubicBezTo>
                    <a:pt x="32690" y="229"/>
                    <a:pt x="27661" y="914"/>
                    <a:pt x="22631" y="1600"/>
                  </a:cubicBezTo>
                  <a:cubicBezTo>
                    <a:pt x="0" y="4115"/>
                    <a:pt x="457" y="10058"/>
                    <a:pt x="0" y="14859"/>
                  </a:cubicBezTo>
                  <a:cubicBezTo>
                    <a:pt x="2286" y="32233"/>
                    <a:pt x="3658" y="63094"/>
                    <a:pt x="2743" y="80467"/>
                  </a:cubicBezTo>
                  <a:cubicBezTo>
                    <a:pt x="2515" y="82982"/>
                    <a:pt x="2743" y="85268"/>
                    <a:pt x="3200" y="87097"/>
                  </a:cubicBezTo>
                  <a:cubicBezTo>
                    <a:pt x="4801" y="88697"/>
                    <a:pt x="5715" y="90297"/>
                    <a:pt x="6858" y="91669"/>
                  </a:cubicBezTo>
                  <a:cubicBezTo>
                    <a:pt x="6858" y="91669"/>
                    <a:pt x="6858" y="91669"/>
                    <a:pt x="6858" y="91669"/>
                  </a:cubicBezTo>
                  <a:close/>
                  <a:moveTo>
                    <a:pt x="50292" y="82525"/>
                  </a:moveTo>
                  <a:cubicBezTo>
                    <a:pt x="46634" y="83210"/>
                    <a:pt x="33833" y="82525"/>
                    <a:pt x="30175" y="82753"/>
                  </a:cubicBezTo>
                  <a:cubicBezTo>
                    <a:pt x="29489" y="82753"/>
                    <a:pt x="29032" y="82753"/>
                    <a:pt x="28346" y="82753"/>
                  </a:cubicBezTo>
                  <a:cubicBezTo>
                    <a:pt x="28118" y="82753"/>
                    <a:pt x="28118" y="82753"/>
                    <a:pt x="27889" y="82753"/>
                  </a:cubicBezTo>
                  <a:cubicBezTo>
                    <a:pt x="27203" y="82753"/>
                    <a:pt x="26746" y="82753"/>
                    <a:pt x="26289" y="82753"/>
                  </a:cubicBezTo>
                  <a:cubicBezTo>
                    <a:pt x="26289" y="82753"/>
                    <a:pt x="26289" y="82753"/>
                    <a:pt x="26289" y="82753"/>
                  </a:cubicBezTo>
                  <a:cubicBezTo>
                    <a:pt x="25832" y="82753"/>
                    <a:pt x="25375" y="82525"/>
                    <a:pt x="24689" y="82525"/>
                  </a:cubicBezTo>
                  <a:cubicBezTo>
                    <a:pt x="24689" y="82525"/>
                    <a:pt x="24460" y="82525"/>
                    <a:pt x="24460" y="82525"/>
                  </a:cubicBezTo>
                  <a:cubicBezTo>
                    <a:pt x="24003" y="82525"/>
                    <a:pt x="23546" y="82296"/>
                    <a:pt x="23089" y="82067"/>
                  </a:cubicBezTo>
                  <a:cubicBezTo>
                    <a:pt x="23089" y="82067"/>
                    <a:pt x="23089" y="82067"/>
                    <a:pt x="23089" y="82067"/>
                  </a:cubicBezTo>
                  <a:cubicBezTo>
                    <a:pt x="22631" y="81839"/>
                    <a:pt x="22174" y="81610"/>
                    <a:pt x="21717" y="81610"/>
                  </a:cubicBezTo>
                  <a:cubicBezTo>
                    <a:pt x="21717" y="81610"/>
                    <a:pt x="21717" y="81610"/>
                    <a:pt x="21717" y="81610"/>
                  </a:cubicBezTo>
                  <a:cubicBezTo>
                    <a:pt x="21260" y="81382"/>
                    <a:pt x="20803" y="81153"/>
                    <a:pt x="20345" y="80924"/>
                  </a:cubicBezTo>
                  <a:cubicBezTo>
                    <a:pt x="20345" y="80924"/>
                    <a:pt x="20345" y="80924"/>
                    <a:pt x="20345" y="80924"/>
                  </a:cubicBezTo>
                  <a:cubicBezTo>
                    <a:pt x="14173" y="76810"/>
                    <a:pt x="13259" y="67666"/>
                    <a:pt x="17145" y="58064"/>
                  </a:cubicBezTo>
                  <a:cubicBezTo>
                    <a:pt x="19202" y="53035"/>
                    <a:pt x="23546" y="51664"/>
                    <a:pt x="38633" y="51892"/>
                  </a:cubicBezTo>
                  <a:cubicBezTo>
                    <a:pt x="40919" y="51892"/>
                    <a:pt x="43205" y="51664"/>
                    <a:pt x="45034" y="52349"/>
                  </a:cubicBezTo>
                  <a:cubicBezTo>
                    <a:pt x="46406" y="52807"/>
                    <a:pt x="48006" y="52807"/>
                    <a:pt x="49606" y="52807"/>
                  </a:cubicBezTo>
                  <a:cubicBezTo>
                    <a:pt x="50063" y="52807"/>
                    <a:pt x="50521" y="52807"/>
                    <a:pt x="50978" y="52807"/>
                  </a:cubicBezTo>
                  <a:cubicBezTo>
                    <a:pt x="50978" y="52807"/>
                    <a:pt x="51206" y="52807"/>
                    <a:pt x="51206" y="52807"/>
                  </a:cubicBezTo>
                  <a:cubicBezTo>
                    <a:pt x="51435" y="52807"/>
                    <a:pt x="51435" y="52807"/>
                    <a:pt x="51664" y="52807"/>
                  </a:cubicBezTo>
                  <a:cubicBezTo>
                    <a:pt x="51892" y="52807"/>
                    <a:pt x="52121" y="52807"/>
                    <a:pt x="52578" y="52807"/>
                  </a:cubicBezTo>
                  <a:cubicBezTo>
                    <a:pt x="52578" y="52807"/>
                    <a:pt x="52807" y="52807"/>
                    <a:pt x="52807" y="52807"/>
                  </a:cubicBezTo>
                  <a:cubicBezTo>
                    <a:pt x="53035" y="52807"/>
                    <a:pt x="53264" y="52807"/>
                    <a:pt x="53492" y="52807"/>
                  </a:cubicBezTo>
                  <a:cubicBezTo>
                    <a:pt x="53492" y="52807"/>
                    <a:pt x="53721" y="52807"/>
                    <a:pt x="53721" y="52807"/>
                  </a:cubicBezTo>
                  <a:cubicBezTo>
                    <a:pt x="53950" y="52807"/>
                    <a:pt x="54178" y="52807"/>
                    <a:pt x="54407" y="52807"/>
                  </a:cubicBezTo>
                  <a:cubicBezTo>
                    <a:pt x="54407" y="52807"/>
                    <a:pt x="54407" y="52807"/>
                    <a:pt x="54635" y="52807"/>
                  </a:cubicBezTo>
                  <a:cubicBezTo>
                    <a:pt x="54864" y="52807"/>
                    <a:pt x="55093" y="52807"/>
                    <a:pt x="55321" y="53035"/>
                  </a:cubicBezTo>
                  <a:cubicBezTo>
                    <a:pt x="55321" y="53035"/>
                    <a:pt x="55550" y="53035"/>
                    <a:pt x="55550" y="53035"/>
                  </a:cubicBezTo>
                  <a:cubicBezTo>
                    <a:pt x="55778" y="53035"/>
                    <a:pt x="56007" y="53264"/>
                    <a:pt x="56236" y="53264"/>
                  </a:cubicBezTo>
                  <a:cubicBezTo>
                    <a:pt x="56236" y="53264"/>
                    <a:pt x="56236" y="53264"/>
                    <a:pt x="56464" y="53264"/>
                  </a:cubicBezTo>
                  <a:cubicBezTo>
                    <a:pt x="56693" y="53264"/>
                    <a:pt x="56921" y="53492"/>
                    <a:pt x="57150" y="53492"/>
                  </a:cubicBezTo>
                  <a:cubicBezTo>
                    <a:pt x="57150" y="53492"/>
                    <a:pt x="57150" y="53492"/>
                    <a:pt x="57379" y="53492"/>
                  </a:cubicBezTo>
                  <a:cubicBezTo>
                    <a:pt x="57607" y="53721"/>
                    <a:pt x="57836" y="53721"/>
                    <a:pt x="58064" y="53950"/>
                  </a:cubicBezTo>
                  <a:cubicBezTo>
                    <a:pt x="58064" y="53950"/>
                    <a:pt x="58064" y="53950"/>
                    <a:pt x="58293" y="53950"/>
                  </a:cubicBezTo>
                  <a:cubicBezTo>
                    <a:pt x="58522" y="54178"/>
                    <a:pt x="58750" y="54178"/>
                    <a:pt x="58750" y="54407"/>
                  </a:cubicBezTo>
                  <a:cubicBezTo>
                    <a:pt x="58750" y="54407"/>
                    <a:pt x="58750" y="54407"/>
                    <a:pt x="58750" y="54407"/>
                  </a:cubicBezTo>
                  <a:cubicBezTo>
                    <a:pt x="58979" y="54635"/>
                    <a:pt x="59207" y="54864"/>
                    <a:pt x="59207" y="55093"/>
                  </a:cubicBezTo>
                  <a:cubicBezTo>
                    <a:pt x="59207" y="55093"/>
                    <a:pt x="59207" y="55093"/>
                    <a:pt x="59207" y="55321"/>
                  </a:cubicBezTo>
                  <a:cubicBezTo>
                    <a:pt x="59436" y="55550"/>
                    <a:pt x="59436" y="55778"/>
                    <a:pt x="59665" y="56007"/>
                  </a:cubicBezTo>
                  <a:cubicBezTo>
                    <a:pt x="59665" y="56007"/>
                    <a:pt x="59665" y="56007"/>
                    <a:pt x="59665" y="56236"/>
                  </a:cubicBezTo>
                  <a:cubicBezTo>
                    <a:pt x="59893" y="56464"/>
                    <a:pt x="59893" y="56921"/>
                    <a:pt x="59893" y="57150"/>
                  </a:cubicBezTo>
                  <a:cubicBezTo>
                    <a:pt x="59893" y="57150"/>
                    <a:pt x="59893" y="57379"/>
                    <a:pt x="59893" y="57379"/>
                  </a:cubicBezTo>
                  <a:cubicBezTo>
                    <a:pt x="59893" y="57607"/>
                    <a:pt x="60122" y="58064"/>
                    <a:pt x="60122" y="58522"/>
                  </a:cubicBezTo>
                  <a:cubicBezTo>
                    <a:pt x="60122" y="58522"/>
                    <a:pt x="60122" y="58522"/>
                    <a:pt x="60122" y="58522"/>
                  </a:cubicBezTo>
                  <a:cubicBezTo>
                    <a:pt x="60122" y="58979"/>
                    <a:pt x="60122" y="59436"/>
                    <a:pt x="60350" y="59893"/>
                  </a:cubicBezTo>
                  <a:cubicBezTo>
                    <a:pt x="60350" y="59893"/>
                    <a:pt x="60350" y="60122"/>
                    <a:pt x="60350" y="60122"/>
                  </a:cubicBezTo>
                  <a:cubicBezTo>
                    <a:pt x="60350" y="60579"/>
                    <a:pt x="60350" y="61036"/>
                    <a:pt x="60350" y="61722"/>
                  </a:cubicBezTo>
                  <a:cubicBezTo>
                    <a:pt x="59893" y="75209"/>
                    <a:pt x="61722" y="80239"/>
                    <a:pt x="50292" y="82525"/>
                  </a:cubicBezTo>
                  <a:close/>
                  <a:moveTo>
                    <a:pt x="19660" y="12573"/>
                  </a:moveTo>
                  <a:cubicBezTo>
                    <a:pt x="31318" y="7087"/>
                    <a:pt x="46406" y="8687"/>
                    <a:pt x="56921" y="13945"/>
                  </a:cubicBezTo>
                  <a:cubicBezTo>
                    <a:pt x="64008" y="17602"/>
                    <a:pt x="61265" y="26289"/>
                    <a:pt x="60808" y="32690"/>
                  </a:cubicBezTo>
                  <a:cubicBezTo>
                    <a:pt x="60350" y="39319"/>
                    <a:pt x="54864" y="40234"/>
                    <a:pt x="49835" y="40919"/>
                  </a:cubicBezTo>
                  <a:cubicBezTo>
                    <a:pt x="46177" y="41377"/>
                    <a:pt x="42520" y="40919"/>
                    <a:pt x="39091" y="40919"/>
                  </a:cubicBezTo>
                  <a:cubicBezTo>
                    <a:pt x="39091" y="40919"/>
                    <a:pt x="39091" y="41148"/>
                    <a:pt x="39091" y="41148"/>
                  </a:cubicBezTo>
                  <a:cubicBezTo>
                    <a:pt x="34747" y="40919"/>
                    <a:pt x="30404" y="40919"/>
                    <a:pt x="26060" y="40462"/>
                  </a:cubicBezTo>
                  <a:cubicBezTo>
                    <a:pt x="20117" y="39776"/>
                    <a:pt x="14173" y="38405"/>
                    <a:pt x="13945" y="30861"/>
                  </a:cubicBezTo>
                  <a:cubicBezTo>
                    <a:pt x="13487" y="23546"/>
                    <a:pt x="11430" y="16231"/>
                    <a:pt x="19660" y="12573"/>
                  </a:cubicBezTo>
                  <a:close/>
                </a:path>
              </a:pathLst>
            </a:custGeom>
            <a:solidFill>
              <a:srgbClr val="000000"/>
            </a:solidFill>
            <a:ln w="2286" cap="flat">
              <a:noFill/>
              <a:prstDash val="solid"/>
              <a:miter/>
            </a:ln>
          </p:spPr>
          <p:txBody>
            <a:bodyPr rtlCol="0" anchor="ctr"/>
            <a:lstStyle/>
            <a:p>
              <a:endParaRPr lang="en-US"/>
            </a:p>
          </p:txBody>
        </p:sp>
        <p:sp>
          <p:nvSpPr>
            <p:cNvPr id="251" name="Freeform 1752">
              <a:extLst>
                <a:ext uri="{FF2B5EF4-FFF2-40B4-BE49-F238E27FC236}">
                  <a16:creationId xmlns:a16="http://schemas.microsoft.com/office/drawing/2014/main" id="{D3BCE2D9-5B93-C6FA-4854-4A50FDA6607F}"/>
                </a:ext>
              </a:extLst>
            </p:cNvPr>
            <p:cNvSpPr/>
            <p:nvPr/>
          </p:nvSpPr>
          <p:spPr>
            <a:xfrm>
              <a:off x="4166505" y="1813941"/>
              <a:ext cx="62215" cy="96590"/>
            </a:xfrm>
            <a:custGeom>
              <a:avLst/>
              <a:gdLst>
                <a:gd name="connsiteX0" fmla="*/ 34072 w 62215"/>
                <a:gd name="connsiteY0" fmla="*/ 85268 h 96590"/>
                <a:gd name="connsiteX1" fmla="*/ 8011 w 62215"/>
                <a:gd name="connsiteY1" fmla="*/ 84125 h 96590"/>
                <a:gd name="connsiteX2" fmla="*/ 10 w 62215"/>
                <a:gd name="connsiteY2" fmla="*/ 89154 h 96590"/>
                <a:gd name="connsiteX3" fmla="*/ 7097 w 62215"/>
                <a:gd name="connsiteY3" fmla="*/ 96012 h 96590"/>
                <a:gd name="connsiteX4" fmla="*/ 43901 w 62215"/>
                <a:gd name="connsiteY4" fmla="*/ 95098 h 96590"/>
                <a:gd name="connsiteX5" fmla="*/ 62189 w 62215"/>
                <a:gd name="connsiteY5" fmla="*/ 72466 h 96590"/>
                <a:gd name="connsiteX6" fmla="*/ 61046 w 62215"/>
                <a:gd name="connsiteY6" fmla="*/ 23774 h 96590"/>
                <a:gd name="connsiteX7" fmla="*/ 13040 w 62215"/>
                <a:gd name="connsiteY7" fmla="*/ 229 h 96590"/>
                <a:gd name="connsiteX8" fmla="*/ 10754 w 62215"/>
                <a:gd name="connsiteY8" fmla="*/ 0 h 96590"/>
                <a:gd name="connsiteX9" fmla="*/ 696 w 62215"/>
                <a:gd name="connsiteY9" fmla="*/ 6172 h 96590"/>
                <a:gd name="connsiteX10" fmla="*/ 9611 w 62215"/>
                <a:gd name="connsiteY10" fmla="*/ 13945 h 96590"/>
                <a:gd name="connsiteX11" fmla="*/ 37501 w 62215"/>
                <a:gd name="connsiteY11" fmla="*/ 16916 h 96590"/>
                <a:gd name="connsiteX12" fmla="*/ 47330 w 62215"/>
                <a:gd name="connsiteY12" fmla="*/ 33376 h 96590"/>
                <a:gd name="connsiteX13" fmla="*/ 35215 w 62215"/>
                <a:gd name="connsiteY13" fmla="*/ 42748 h 96590"/>
                <a:gd name="connsiteX14" fmla="*/ 9154 w 62215"/>
                <a:gd name="connsiteY14" fmla="*/ 43434 h 96590"/>
                <a:gd name="connsiteX15" fmla="*/ 2753 w 62215"/>
                <a:gd name="connsiteY15" fmla="*/ 50521 h 96590"/>
                <a:gd name="connsiteX16" fmla="*/ 9154 w 62215"/>
                <a:gd name="connsiteY16" fmla="*/ 55550 h 96590"/>
                <a:gd name="connsiteX17" fmla="*/ 37501 w 62215"/>
                <a:gd name="connsiteY17" fmla="*/ 57150 h 96590"/>
                <a:gd name="connsiteX18" fmla="*/ 48473 w 62215"/>
                <a:gd name="connsiteY18" fmla="*/ 69494 h 96590"/>
                <a:gd name="connsiteX19" fmla="*/ 34072 w 62215"/>
                <a:gd name="connsiteY19" fmla="*/ 85268 h 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15" h="96590">
                  <a:moveTo>
                    <a:pt x="34072" y="85268"/>
                  </a:moveTo>
                  <a:cubicBezTo>
                    <a:pt x="25385" y="85725"/>
                    <a:pt x="16698" y="84582"/>
                    <a:pt x="8011" y="84125"/>
                  </a:cubicBezTo>
                  <a:cubicBezTo>
                    <a:pt x="4354" y="83896"/>
                    <a:pt x="239" y="84811"/>
                    <a:pt x="10" y="89154"/>
                  </a:cubicBezTo>
                  <a:cubicBezTo>
                    <a:pt x="-218" y="93269"/>
                    <a:pt x="3439" y="96012"/>
                    <a:pt x="7097" y="96012"/>
                  </a:cubicBezTo>
                  <a:cubicBezTo>
                    <a:pt x="19441" y="96241"/>
                    <a:pt x="31786" y="97612"/>
                    <a:pt x="43901" y="95098"/>
                  </a:cubicBezTo>
                  <a:cubicBezTo>
                    <a:pt x="61504" y="91440"/>
                    <a:pt x="62418" y="90297"/>
                    <a:pt x="62189" y="72466"/>
                  </a:cubicBezTo>
                  <a:cubicBezTo>
                    <a:pt x="62189" y="65837"/>
                    <a:pt x="60818" y="25832"/>
                    <a:pt x="61046" y="23774"/>
                  </a:cubicBezTo>
                  <a:cubicBezTo>
                    <a:pt x="62875" y="2057"/>
                    <a:pt x="58989" y="4572"/>
                    <a:pt x="13040" y="229"/>
                  </a:cubicBezTo>
                  <a:cubicBezTo>
                    <a:pt x="12355" y="229"/>
                    <a:pt x="11669" y="0"/>
                    <a:pt x="10754" y="0"/>
                  </a:cubicBezTo>
                  <a:cubicBezTo>
                    <a:pt x="6182" y="229"/>
                    <a:pt x="1153" y="1143"/>
                    <a:pt x="696" y="6172"/>
                  </a:cubicBezTo>
                  <a:cubicBezTo>
                    <a:pt x="239" y="11430"/>
                    <a:pt x="5497" y="13259"/>
                    <a:pt x="9611" y="13945"/>
                  </a:cubicBezTo>
                  <a:cubicBezTo>
                    <a:pt x="18984" y="15316"/>
                    <a:pt x="28357" y="15545"/>
                    <a:pt x="37501" y="16916"/>
                  </a:cubicBezTo>
                  <a:cubicBezTo>
                    <a:pt x="46645" y="18517"/>
                    <a:pt x="48245" y="25603"/>
                    <a:pt x="47330" y="33376"/>
                  </a:cubicBezTo>
                  <a:cubicBezTo>
                    <a:pt x="46645" y="40462"/>
                    <a:pt x="42073" y="42748"/>
                    <a:pt x="35215" y="42748"/>
                  </a:cubicBezTo>
                  <a:cubicBezTo>
                    <a:pt x="26528" y="42520"/>
                    <a:pt x="17841" y="42748"/>
                    <a:pt x="9154" y="43434"/>
                  </a:cubicBezTo>
                  <a:cubicBezTo>
                    <a:pt x="5497" y="43663"/>
                    <a:pt x="2296" y="46177"/>
                    <a:pt x="2753" y="50521"/>
                  </a:cubicBezTo>
                  <a:cubicBezTo>
                    <a:pt x="3211" y="53950"/>
                    <a:pt x="6182" y="55321"/>
                    <a:pt x="9154" y="55550"/>
                  </a:cubicBezTo>
                  <a:cubicBezTo>
                    <a:pt x="18527" y="56464"/>
                    <a:pt x="27899" y="57379"/>
                    <a:pt x="37501" y="57150"/>
                  </a:cubicBezTo>
                  <a:cubicBezTo>
                    <a:pt x="46645" y="57150"/>
                    <a:pt x="48702" y="61951"/>
                    <a:pt x="48473" y="69494"/>
                  </a:cubicBezTo>
                  <a:cubicBezTo>
                    <a:pt x="48473" y="79096"/>
                    <a:pt x="43444" y="84811"/>
                    <a:pt x="34072" y="85268"/>
                  </a:cubicBezTo>
                  <a:close/>
                </a:path>
              </a:pathLst>
            </a:custGeom>
            <a:solidFill>
              <a:srgbClr val="000000"/>
            </a:solidFill>
            <a:ln w="2286" cap="flat">
              <a:noFill/>
              <a:prstDash val="solid"/>
              <a:miter/>
            </a:ln>
          </p:spPr>
          <p:txBody>
            <a:bodyPr rtlCol="0" anchor="ctr"/>
            <a:lstStyle/>
            <a:p>
              <a:endParaRPr lang="en-US"/>
            </a:p>
          </p:txBody>
        </p:sp>
        <p:sp>
          <p:nvSpPr>
            <p:cNvPr id="252" name="Freeform 1753">
              <a:extLst>
                <a:ext uri="{FF2B5EF4-FFF2-40B4-BE49-F238E27FC236}">
                  <a16:creationId xmlns:a16="http://schemas.microsoft.com/office/drawing/2014/main" id="{683F6908-4C91-CE4B-FFC6-2D347E5F13C7}"/>
                </a:ext>
              </a:extLst>
            </p:cNvPr>
            <p:cNvSpPr/>
            <p:nvPr/>
          </p:nvSpPr>
          <p:spPr>
            <a:xfrm>
              <a:off x="4275296" y="1812798"/>
              <a:ext cx="15292" cy="97623"/>
            </a:xfrm>
            <a:custGeom>
              <a:avLst/>
              <a:gdLst>
                <a:gd name="connsiteX0" fmla="*/ 33 w 15292"/>
                <a:gd name="connsiteY0" fmla="*/ 89611 h 97623"/>
                <a:gd name="connsiteX1" fmla="*/ 8263 w 15292"/>
                <a:gd name="connsiteY1" fmla="*/ 97612 h 97623"/>
                <a:gd name="connsiteX2" fmla="*/ 13292 w 15292"/>
                <a:gd name="connsiteY2" fmla="*/ 90983 h 97623"/>
                <a:gd name="connsiteX3" fmla="*/ 15121 w 15292"/>
                <a:gd name="connsiteY3" fmla="*/ 84811 h 97623"/>
                <a:gd name="connsiteX4" fmla="*/ 15121 w 15292"/>
                <a:gd name="connsiteY4" fmla="*/ 8458 h 97623"/>
                <a:gd name="connsiteX5" fmla="*/ 6891 w 15292"/>
                <a:gd name="connsiteY5" fmla="*/ 0 h 97623"/>
                <a:gd name="connsiteX6" fmla="*/ 33 w 15292"/>
                <a:gd name="connsiteY6" fmla="*/ 8915 h 97623"/>
                <a:gd name="connsiteX7" fmla="*/ 33 w 15292"/>
                <a:gd name="connsiteY7" fmla="*/ 89611 h 9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2" h="97623">
                  <a:moveTo>
                    <a:pt x="33" y="89611"/>
                  </a:moveTo>
                  <a:cubicBezTo>
                    <a:pt x="-424" y="93497"/>
                    <a:pt x="3919" y="97155"/>
                    <a:pt x="8263" y="97612"/>
                  </a:cubicBezTo>
                  <a:cubicBezTo>
                    <a:pt x="12378" y="97841"/>
                    <a:pt x="11920" y="94640"/>
                    <a:pt x="13292" y="90983"/>
                  </a:cubicBezTo>
                  <a:cubicBezTo>
                    <a:pt x="13978" y="88925"/>
                    <a:pt x="15121" y="86868"/>
                    <a:pt x="15121" y="84811"/>
                  </a:cubicBezTo>
                  <a:cubicBezTo>
                    <a:pt x="15349" y="59436"/>
                    <a:pt x="15349" y="33833"/>
                    <a:pt x="15121" y="8458"/>
                  </a:cubicBezTo>
                  <a:cubicBezTo>
                    <a:pt x="15121" y="3658"/>
                    <a:pt x="11920" y="0"/>
                    <a:pt x="6891" y="0"/>
                  </a:cubicBezTo>
                  <a:cubicBezTo>
                    <a:pt x="1405" y="0"/>
                    <a:pt x="33" y="4115"/>
                    <a:pt x="33" y="8915"/>
                  </a:cubicBezTo>
                  <a:cubicBezTo>
                    <a:pt x="33" y="21946"/>
                    <a:pt x="1633" y="75667"/>
                    <a:pt x="33" y="8961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6171283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2B00-D763-89A5-DB15-C51364F1AC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C4B76-1E66-091D-F10B-2F989293F85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Izkaz denarnih tokov</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09495235-CDA0-5560-5B54-597247E8DAC7}"/>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5DA44F-4665-EB8B-9AE1-3AE825BE5946}"/>
              </a:ext>
            </a:extLst>
          </p:cNvPr>
          <p:cNvGrpSpPr/>
          <p:nvPr/>
        </p:nvGrpSpPr>
        <p:grpSpPr>
          <a:xfrm>
            <a:off x="646163" y="1144201"/>
            <a:ext cx="6669037" cy="4780347"/>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B12B2F0E-DAA1-5342-8408-28D2448D8C79}"/>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Primer: </a:t>
              </a:r>
              <a:r>
                <a:rPr lang="en-GB" sz="2400" kern="1200" dirty="0"/>
                <a:t>Uporaba izkaza denarnih tokov </a:t>
              </a:r>
              <a:r>
                <a:rPr lang="en-GB" sz="2400" i="1" kern="1200" dirty="0"/>
                <a:t>(nadaljevanje)</a:t>
              </a:r>
            </a:p>
          </p:txBody>
        </p:sp>
        <p:sp>
          <p:nvSpPr>
            <p:cNvPr id="14" name="Freeform: Shape 13">
              <a:extLst>
                <a:ext uri="{FF2B5EF4-FFF2-40B4-BE49-F238E27FC236}">
                  <a16:creationId xmlns:a16="http://schemas.microsoft.com/office/drawing/2014/main" id="{A437C089-7FD2-0978-99D6-17578A1B4635}"/>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Tudi če je vaš izkaz poslovnega izida pokazal dobiček (morda ste s prihranjenim denarjem kupili pohištvo), izkaz denarnega toka vas opozori, da so se vaše denarne rezerve dejansko zmanjšale. </a:t>
              </a:r>
            </a:p>
            <a:p>
              <a:pPr marL="342900" lvl="0" indent="-342900">
                <a:buFont typeface="Wingdings" panose="05000000000000000000" pitchFamily="2" charset="2"/>
                <a:buChar char="Ø"/>
              </a:pPr>
              <a:endParaRPr lang="en-IE" sz="2200" dirty="0">
                <a:solidFill>
                  <a:srgbClr val="595959"/>
                </a:solidFill>
              </a:endParaRPr>
            </a:p>
            <a:p>
              <a:pPr marL="342900" lvl="0" indent="-342900">
                <a:buFont typeface="Wingdings" panose="05000000000000000000" pitchFamily="2" charset="2"/>
                <a:buChar char="Ø"/>
              </a:pPr>
              <a:r>
                <a:rPr lang="en-IE" sz="2200" b="1" dirty="0">
                  <a:solidFill>
                    <a:srgbClr val="595959"/>
                  </a:solidFill>
                </a:rPr>
                <a:t>Ta ugotovitev je ključnega pomena: </a:t>
              </a:r>
              <a:r>
                <a:rPr lang="en-IE" sz="2200" dirty="0">
                  <a:solidFill>
                    <a:srgbClr val="595959"/>
                  </a:solidFill>
                </a:rPr>
                <a:t>če opazite trend negativnega denarnega toka, veste, da morate zagotoviti dodatna sredstva ali prilagoditi poslovanje (na primer z zmanjšanjem stroškov ali povečanjem prodaje), da ne boste dobesedno ostali brez denarja.</a:t>
              </a:r>
            </a:p>
          </p:txBody>
        </p:sp>
      </p:grpSp>
      <p:pic>
        <p:nvPicPr>
          <p:cNvPr id="11" name="Picture 10" descr="A hand using a calculator&#10;&#10;AI-generated content may be incorrect.">
            <a:extLst>
              <a:ext uri="{FF2B5EF4-FFF2-40B4-BE49-F238E27FC236}">
                <a16:creationId xmlns:a16="http://schemas.microsoft.com/office/drawing/2014/main" id="{1D96C6A9-F8DE-B3BD-8DDE-C373BAA019F2}"/>
              </a:ext>
            </a:extLst>
          </p:cNvPr>
          <p:cNvPicPr>
            <a:picLocks noChangeAspect="1"/>
          </p:cNvPicPr>
          <p:nvPr/>
        </p:nvPicPr>
        <p:blipFill>
          <a:blip r:embed="rId2"/>
          <a:stretch>
            <a:fillRect/>
          </a:stretch>
        </p:blipFill>
        <p:spPr>
          <a:xfrm>
            <a:off x="7649796" y="-1"/>
            <a:ext cx="3896041" cy="6858000"/>
          </a:xfrm>
          <a:prstGeom prst="rect">
            <a:avLst/>
          </a:prstGeom>
        </p:spPr>
      </p:pic>
    </p:spTree>
    <p:extLst>
      <p:ext uri="{BB962C8B-B14F-4D97-AF65-F5344CB8AC3E}">
        <p14:creationId xmlns:p14="http://schemas.microsoft.com/office/powerpoint/2010/main" val="22608778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45F-B16E-0A7E-A0B1-DF6F80BCB0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A6D61C-79F7-5E20-8E93-D80F08F0F1E0}"/>
              </a:ext>
            </a:extLst>
          </p:cNvPr>
          <p:cNvSpPr>
            <a:spLocks noGrp="1"/>
          </p:cNvSpPr>
          <p:nvPr>
            <p:ph type="body" sz="quarter" idx="18"/>
          </p:nvPr>
        </p:nvSpPr>
        <p:spPr>
          <a:xfrm>
            <a:off x="1600925" y="1065380"/>
            <a:ext cx="10219600" cy="1383296"/>
          </a:xfrm>
        </p:spPr>
        <p:txBody>
          <a:bodyPr/>
          <a:lstStyle/>
          <a:p>
            <a:pPr marL="0" indent="0">
              <a:lnSpc>
                <a:spcPct val="100000"/>
              </a:lnSpc>
            </a:pPr>
            <a:r>
              <a:rPr lang="en-US" sz="2200" b="1" i="1" dirty="0">
                <a:solidFill>
                  <a:srgbClr val="E96751"/>
                </a:solidFill>
              </a:rPr>
              <a:t>„Kje je moj denar iz prejšnjega četrtletja?“</a:t>
            </a:r>
          </a:p>
          <a:p>
            <a:pPr marL="0" indent="0">
              <a:lnSpc>
                <a:spcPct val="100000"/>
              </a:lnSpc>
            </a:pPr>
            <a:r>
              <a:rPr lang="en-US" sz="2200" dirty="0">
                <a:solidFill>
                  <a:srgbClr val="595959"/>
                </a:solidFill>
              </a:rPr>
              <a:t>Izkaz denarnega toka je izkaz, ki prikazuje pretekle podatke (del finančnega poročanja). Prikazuje dejanski priliv in odliv denarja (lahko se razlikuje od dobička). </a:t>
            </a:r>
            <a:r>
              <a:rPr lang="en-IE" sz="2200" dirty="0">
                <a:solidFill>
                  <a:srgbClr val="595959"/>
                </a:solidFill>
              </a:rPr>
              <a:t>Ni isto kot načrtovalnik denarnega toka.</a:t>
            </a:r>
            <a:endParaRPr lang="en-GB" sz="2200" dirty="0">
              <a:solidFill>
                <a:srgbClr val="595959"/>
              </a:solidFill>
            </a:endParaRPr>
          </a:p>
        </p:txBody>
      </p:sp>
      <p:sp>
        <p:nvSpPr>
          <p:cNvPr id="4" name="Text Placeholder 3">
            <a:extLst>
              <a:ext uri="{FF2B5EF4-FFF2-40B4-BE49-F238E27FC236}">
                <a16:creationId xmlns:a16="http://schemas.microsoft.com/office/drawing/2014/main" id="{CE77364B-CA61-0FBB-945E-CEA1E0EAC97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Izkaz denarnega toka</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62014DA0-7A91-B279-ABB5-4DAAD57557A2}"/>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ED7AAEDD-77EB-B0EE-8D5B-D17ABB29A89B}"/>
              </a:ext>
            </a:extLst>
          </p:cNvPr>
          <p:cNvGraphicFramePr>
            <a:graphicFrameLocks noGrp="1"/>
          </p:cNvGraphicFramePr>
          <p:nvPr/>
        </p:nvGraphicFramePr>
        <p:xfrm>
          <a:off x="605397" y="2764602"/>
          <a:ext cx="10515600" cy="3810000"/>
        </p:xfrm>
        <a:graphic>
          <a:graphicData uri="http://schemas.openxmlformats.org/drawingml/2006/table">
            <a:tbl>
              <a:tblPr/>
              <a:tblGrid>
                <a:gridCol w="1813194">
                  <a:extLst>
                    <a:ext uri="{9D8B030D-6E8A-4147-A177-3AD203B41FA5}">
                      <a16:colId xmlns:a16="http://schemas.microsoft.com/office/drawing/2014/main" val="1591850716"/>
                    </a:ext>
                  </a:extLst>
                </a:gridCol>
                <a:gridCol w="4200525">
                  <a:extLst>
                    <a:ext uri="{9D8B030D-6E8A-4147-A177-3AD203B41FA5}">
                      <a16:colId xmlns:a16="http://schemas.microsoft.com/office/drawing/2014/main" val="2650594460"/>
                    </a:ext>
                  </a:extLst>
                </a:gridCol>
                <a:gridCol w="4501881">
                  <a:extLst>
                    <a:ext uri="{9D8B030D-6E8A-4147-A177-3AD203B41FA5}">
                      <a16:colId xmlns:a16="http://schemas.microsoft.com/office/drawing/2014/main" val="1516521501"/>
                    </a:ext>
                  </a:extLst>
                </a:gridCol>
              </a:tblGrid>
              <a:tr h="0">
                <a:tc>
                  <a:txBody>
                    <a:bodyPr/>
                    <a:lstStyle/>
                    <a:p>
                      <a:pPr>
                        <a:buNone/>
                      </a:pPr>
                      <a:r>
                        <a:rPr lang="en-IE" sz="2200" b="1" dirty="0">
                          <a:solidFill>
                            <a:schemeClr val="bg1"/>
                          </a:solidFill>
                        </a:rPr>
                        <a:t>Značilnost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Načrtovalnik denarnega toka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Izkaz denarnega toka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193304884"/>
                  </a:ext>
                </a:extLst>
              </a:tr>
              <a:tr h="0">
                <a:tc>
                  <a:txBody>
                    <a:bodyPr/>
                    <a:lstStyle/>
                    <a:p>
                      <a:pPr>
                        <a:buNone/>
                      </a:pPr>
                      <a:r>
                        <a:rPr lang="en-IE" sz="2200" b="0" dirty="0">
                          <a:solidFill>
                            <a:schemeClr val="bg1"/>
                          </a:solidFill>
                        </a:rPr>
                        <a:t>Kaj 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b="1" dirty="0">
                          <a:solidFill>
                            <a:srgbClr val="595959"/>
                          </a:solidFill>
                        </a:rPr>
                        <a:t>Orodje za napovedovanje </a:t>
                      </a:r>
                      <a:r>
                        <a:rPr lang="en-US" sz="2200" dirty="0">
                          <a:solidFill>
                            <a:srgbClr val="595959"/>
                          </a:solidFill>
                        </a:rPr>
                        <a:t>(del proračuna)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b="1">
                          <a:solidFill>
                            <a:srgbClr val="595959"/>
                          </a:solidFill>
                        </a:rPr>
                        <a:t>Poročilo, usmerjeno v preteklost </a:t>
                      </a:r>
                      <a:r>
                        <a:rPr lang="en-US" sz="2200">
                          <a:solidFill>
                            <a:srgbClr val="595959"/>
                          </a:solidFill>
                        </a:rPr>
                        <a:t>(del finančnega poročanja)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0319259"/>
                  </a:ext>
                </a:extLst>
              </a:tr>
              <a:tr h="0">
                <a:tc>
                  <a:txBody>
                    <a:bodyPr/>
                    <a:lstStyle/>
                    <a:p>
                      <a:pPr>
                        <a:buNone/>
                      </a:pPr>
                      <a:r>
                        <a:rPr lang="en-IE" sz="2200" b="0" dirty="0">
                          <a:solidFill>
                            <a:schemeClr val="bg1"/>
                          </a:solidFill>
                        </a:rPr>
                        <a:t>Namen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b="1">
                          <a:solidFill>
                            <a:srgbClr val="595959"/>
                          </a:solidFill>
                        </a:rPr>
                        <a:t>Napovedovanje prihodnjih denarnih prilivov/odlivov </a:t>
                      </a:r>
                      <a:r>
                        <a:rPr lang="en-US" sz="2200">
                          <a:solidFill>
                            <a:srgbClr val="595959"/>
                          </a:solidFill>
                        </a:rPr>
                        <a:t>za ohranitev plačilne sposobnosti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b="1" dirty="0">
                          <a:solidFill>
                            <a:srgbClr val="595959"/>
                          </a:solidFill>
                        </a:rPr>
                        <a:t>Prikaz dejanskih prilivov/odlivov denarnih sredstev </a:t>
                      </a:r>
                      <a:r>
                        <a:rPr lang="en-US" sz="2200" dirty="0">
                          <a:solidFill>
                            <a:srgbClr val="595959"/>
                          </a:solidFill>
                        </a:rPr>
                        <a:t>v preteklem obdobju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6099720"/>
                  </a:ext>
                </a:extLst>
              </a:tr>
              <a:tr h="0">
                <a:tc>
                  <a:txBody>
                    <a:bodyPr/>
                    <a:lstStyle/>
                    <a:p>
                      <a:pPr>
                        <a:buNone/>
                      </a:pPr>
                      <a:r>
                        <a:rPr lang="en-IE" sz="2200" b="0" dirty="0">
                          <a:solidFill>
                            <a:schemeClr val="bg1"/>
                          </a:solidFill>
                        </a:rPr>
                        <a:t>Kdaj se uporablja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rgbClr val="595959"/>
                          </a:solidFill>
                        </a:rPr>
                        <a:t>Med </a:t>
                      </a:r>
                      <a:r>
                        <a:rPr lang="en-IE" sz="2200" b="1">
                          <a:solidFill>
                            <a:srgbClr val="595959"/>
                          </a:solidFill>
                        </a:rPr>
                        <a:t>pripravo proračuna in načrtovanjem</a:t>
                      </a:r>
                      <a:endParaRPr lang="en-IE" sz="22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595959"/>
                          </a:solidFill>
                        </a:rPr>
                        <a:t>Med </a:t>
                      </a:r>
                      <a:r>
                        <a:rPr lang="en-IE" sz="2200" b="1" dirty="0">
                          <a:solidFill>
                            <a:srgbClr val="595959"/>
                          </a:solidFill>
                        </a:rPr>
                        <a:t>pripravo finančnih izkazov</a:t>
                      </a:r>
                      <a:endParaRPr lang="en-IE"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2387872"/>
                  </a:ext>
                </a:extLst>
              </a:tr>
              <a:tr h="0">
                <a:tc>
                  <a:txBody>
                    <a:bodyPr/>
                    <a:lstStyle/>
                    <a:p>
                      <a:pPr>
                        <a:buNone/>
                      </a:pPr>
                      <a:r>
                        <a:rPr lang="en-IE" sz="2200" b="0" dirty="0">
                          <a:solidFill>
                            <a:schemeClr val="bg1"/>
                          </a:solidFill>
                        </a:rPr>
                        <a:t>Primer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„Bom imel dovolj denarja za plačilo računov naslednji mesec?“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„Kam je šel moj denar v zadnjem četrtletju?“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4567808"/>
                  </a:ext>
                </a:extLst>
              </a:tr>
            </a:tbl>
          </a:graphicData>
        </a:graphic>
      </p:graphicFrame>
      <p:grpSp>
        <p:nvGrpSpPr>
          <p:cNvPr id="7" name="Graphic 4">
            <a:extLst>
              <a:ext uri="{FF2B5EF4-FFF2-40B4-BE49-F238E27FC236}">
                <a16:creationId xmlns:a16="http://schemas.microsoft.com/office/drawing/2014/main" id="{01BDAA29-A1FA-0BD2-3AB9-F32792EBF62C}"/>
              </a:ext>
            </a:extLst>
          </p:cNvPr>
          <p:cNvGrpSpPr/>
          <p:nvPr/>
        </p:nvGrpSpPr>
        <p:grpSpPr>
          <a:xfrm>
            <a:off x="204355" y="1237318"/>
            <a:ext cx="1267689" cy="1238713"/>
            <a:chOff x="6605447" y="838200"/>
            <a:chExt cx="1577312" cy="1476555"/>
          </a:xfrm>
        </p:grpSpPr>
        <p:sp>
          <p:nvSpPr>
            <p:cNvPr id="9" name="Freeform 668">
              <a:extLst>
                <a:ext uri="{FF2B5EF4-FFF2-40B4-BE49-F238E27FC236}">
                  <a16:creationId xmlns:a16="http://schemas.microsoft.com/office/drawing/2014/main" id="{5C55F25D-9931-1976-F1B7-EB1F0924D9D8}"/>
                </a:ext>
              </a:extLst>
            </p:cNvPr>
            <p:cNvSpPr/>
            <p:nvPr/>
          </p:nvSpPr>
          <p:spPr>
            <a:xfrm>
              <a:off x="7660538" y="12874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229"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11" name="Freeform 669">
              <a:extLst>
                <a:ext uri="{FF2B5EF4-FFF2-40B4-BE49-F238E27FC236}">
                  <a16:creationId xmlns:a16="http://schemas.microsoft.com/office/drawing/2014/main" id="{A35AB4D8-8494-D01C-E33E-058972B84094}"/>
                </a:ext>
              </a:extLst>
            </p:cNvPr>
            <p:cNvSpPr/>
            <p:nvPr/>
          </p:nvSpPr>
          <p:spPr>
            <a:xfrm>
              <a:off x="7287691" y="2110206"/>
              <a:ext cx="1371" cy="3200"/>
            </a:xfrm>
            <a:custGeom>
              <a:avLst/>
              <a:gdLst>
                <a:gd name="connsiteX0" fmla="*/ 1371 w 1371"/>
                <a:gd name="connsiteY0" fmla="*/ 0 h 3200"/>
                <a:gd name="connsiteX1" fmla="*/ 0 w 1371"/>
                <a:gd name="connsiteY1" fmla="*/ 3200 h 3200"/>
                <a:gd name="connsiteX2" fmla="*/ 1371 w 1371"/>
                <a:gd name="connsiteY2" fmla="*/ 0 h 3200"/>
              </a:gdLst>
              <a:ahLst/>
              <a:cxnLst>
                <a:cxn ang="0">
                  <a:pos x="connsiteX0" y="connsiteY0"/>
                </a:cxn>
                <a:cxn ang="0">
                  <a:pos x="connsiteX1" y="connsiteY1"/>
                </a:cxn>
                <a:cxn ang="0">
                  <a:pos x="connsiteX2" y="connsiteY2"/>
                </a:cxn>
              </a:cxnLst>
              <a:rect l="l" t="t" r="r" b="b"/>
              <a:pathLst>
                <a:path w="1371" h="3200">
                  <a:moveTo>
                    <a:pt x="1371" y="0"/>
                  </a:moveTo>
                  <a:cubicBezTo>
                    <a:pt x="914" y="1143"/>
                    <a:pt x="457" y="2057"/>
                    <a:pt x="0" y="3200"/>
                  </a:cubicBezTo>
                  <a:cubicBezTo>
                    <a:pt x="686" y="2057"/>
                    <a:pt x="1143" y="914"/>
                    <a:pt x="1371" y="0"/>
                  </a:cubicBezTo>
                  <a:close/>
                </a:path>
              </a:pathLst>
            </a:custGeom>
            <a:solidFill>
              <a:srgbClr val="FFFFFF"/>
            </a:solidFill>
            <a:ln w="2286" cap="flat">
              <a:noFill/>
              <a:prstDash val="solid"/>
              <a:miter/>
            </a:ln>
          </p:spPr>
          <p:txBody>
            <a:bodyPr rtlCol="0" anchor="ctr"/>
            <a:lstStyle/>
            <a:p>
              <a:endParaRPr lang="en-US"/>
            </a:p>
          </p:txBody>
        </p:sp>
        <p:sp>
          <p:nvSpPr>
            <p:cNvPr id="17" name="Freeform 670">
              <a:extLst>
                <a:ext uri="{FF2B5EF4-FFF2-40B4-BE49-F238E27FC236}">
                  <a16:creationId xmlns:a16="http://schemas.microsoft.com/office/drawing/2014/main" id="{AF73AE51-8F95-9CDE-52B2-595CCB8C227A}"/>
                </a:ext>
              </a:extLst>
            </p:cNvPr>
            <p:cNvSpPr/>
            <p:nvPr/>
          </p:nvSpPr>
          <p:spPr>
            <a:xfrm>
              <a:off x="7881366" y="2020366"/>
              <a:ext cx="323" cy="8458"/>
            </a:xfrm>
            <a:custGeom>
              <a:avLst/>
              <a:gdLst>
                <a:gd name="connsiteX0" fmla="*/ 229 w 323"/>
                <a:gd name="connsiteY0" fmla="*/ 8458 h 8458"/>
                <a:gd name="connsiteX1" fmla="*/ 0 w 323"/>
                <a:gd name="connsiteY1" fmla="*/ 0 h 8458"/>
                <a:gd name="connsiteX2" fmla="*/ 229 w 323"/>
                <a:gd name="connsiteY2" fmla="*/ 8458 h 8458"/>
              </a:gdLst>
              <a:ahLst/>
              <a:cxnLst>
                <a:cxn ang="0">
                  <a:pos x="connsiteX0" y="connsiteY0"/>
                </a:cxn>
                <a:cxn ang="0">
                  <a:pos x="connsiteX1" y="connsiteY1"/>
                </a:cxn>
                <a:cxn ang="0">
                  <a:pos x="connsiteX2" y="connsiteY2"/>
                </a:cxn>
              </a:cxnLst>
              <a:rect l="l" t="t" r="r" b="b"/>
              <a:pathLst>
                <a:path w="323" h="8458">
                  <a:moveTo>
                    <a:pt x="229" y="8458"/>
                  </a:moveTo>
                  <a:cubicBezTo>
                    <a:pt x="229" y="5715"/>
                    <a:pt x="229" y="2743"/>
                    <a:pt x="0" y="0"/>
                  </a:cubicBezTo>
                  <a:cubicBezTo>
                    <a:pt x="229" y="2743"/>
                    <a:pt x="457" y="5715"/>
                    <a:pt x="229" y="8458"/>
                  </a:cubicBezTo>
                  <a:close/>
                </a:path>
              </a:pathLst>
            </a:custGeom>
            <a:solidFill>
              <a:srgbClr val="FFFFFF"/>
            </a:solidFill>
            <a:ln w="2286" cap="flat">
              <a:noFill/>
              <a:prstDash val="solid"/>
              <a:miter/>
            </a:ln>
          </p:spPr>
          <p:txBody>
            <a:bodyPr rtlCol="0" anchor="ctr"/>
            <a:lstStyle/>
            <a:p>
              <a:endParaRPr lang="en-US"/>
            </a:p>
          </p:txBody>
        </p:sp>
        <p:sp>
          <p:nvSpPr>
            <p:cNvPr id="18" name="Freeform 671">
              <a:extLst>
                <a:ext uri="{FF2B5EF4-FFF2-40B4-BE49-F238E27FC236}">
                  <a16:creationId xmlns:a16="http://schemas.microsoft.com/office/drawing/2014/main" id="{17E7F705-B73C-0372-C25F-33B578DE43F6}"/>
                </a:ext>
              </a:extLst>
            </p:cNvPr>
            <p:cNvSpPr/>
            <p:nvPr/>
          </p:nvSpPr>
          <p:spPr>
            <a:xfrm>
              <a:off x="7634478" y="125890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9" name="Freeform 672">
              <a:extLst>
                <a:ext uri="{FF2B5EF4-FFF2-40B4-BE49-F238E27FC236}">
                  <a16:creationId xmlns:a16="http://schemas.microsoft.com/office/drawing/2014/main" id="{8C8ED9D6-BC86-1514-AC1E-D8929F97AAC4}"/>
                </a:ext>
              </a:extLst>
            </p:cNvPr>
            <p:cNvSpPr/>
            <p:nvPr/>
          </p:nvSpPr>
          <p:spPr>
            <a:xfrm>
              <a:off x="7439253" y="2190445"/>
              <a:ext cx="13030" cy="2743"/>
            </a:xfrm>
            <a:custGeom>
              <a:avLst/>
              <a:gdLst>
                <a:gd name="connsiteX0" fmla="*/ 0 w 13030"/>
                <a:gd name="connsiteY0" fmla="*/ 2743 h 2743"/>
                <a:gd name="connsiteX1" fmla="*/ 8458 w 13030"/>
                <a:gd name="connsiteY1" fmla="*/ 914 h 2743"/>
                <a:gd name="connsiteX2" fmla="*/ 13030 w 13030"/>
                <a:gd name="connsiteY2" fmla="*/ 0 h 2743"/>
                <a:gd name="connsiteX3" fmla="*/ 8458 w 13030"/>
                <a:gd name="connsiteY3" fmla="*/ 914 h 2743"/>
                <a:gd name="connsiteX4" fmla="*/ 0 w 13030"/>
                <a:gd name="connsiteY4" fmla="*/ 2743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 h="2743">
                  <a:moveTo>
                    <a:pt x="0" y="2743"/>
                  </a:moveTo>
                  <a:cubicBezTo>
                    <a:pt x="2514" y="2057"/>
                    <a:pt x="5257" y="1600"/>
                    <a:pt x="8458" y="914"/>
                  </a:cubicBezTo>
                  <a:cubicBezTo>
                    <a:pt x="9829" y="686"/>
                    <a:pt x="11430" y="457"/>
                    <a:pt x="13030" y="0"/>
                  </a:cubicBezTo>
                  <a:cubicBezTo>
                    <a:pt x="11430" y="229"/>
                    <a:pt x="10058" y="457"/>
                    <a:pt x="8458" y="914"/>
                  </a:cubicBezTo>
                  <a:cubicBezTo>
                    <a:pt x="5257" y="1372"/>
                    <a:pt x="2514" y="2057"/>
                    <a:pt x="0" y="2743"/>
                  </a:cubicBezTo>
                  <a:close/>
                </a:path>
              </a:pathLst>
            </a:custGeom>
            <a:solidFill>
              <a:srgbClr val="FFFFFF"/>
            </a:solidFill>
            <a:ln w="2286" cap="flat">
              <a:noFill/>
              <a:prstDash val="solid"/>
              <a:miter/>
            </a:ln>
          </p:spPr>
          <p:txBody>
            <a:bodyPr rtlCol="0" anchor="ctr"/>
            <a:lstStyle/>
            <a:p>
              <a:endParaRPr lang="en-US"/>
            </a:p>
          </p:txBody>
        </p:sp>
        <p:sp>
          <p:nvSpPr>
            <p:cNvPr id="20" name="Freeform 673">
              <a:extLst>
                <a:ext uri="{FF2B5EF4-FFF2-40B4-BE49-F238E27FC236}">
                  <a16:creationId xmlns:a16="http://schemas.microsoft.com/office/drawing/2014/main" id="{E4FF7415-6A72-1862-6337-4B777E4EFED7}"/>
                </a:ext>
              </a:extLst>
            </p:cNvPr>
            <p:cNvSpPr/>
            <p:nvPr/>
          </p:nvSpPr>
          <p:spPr>
            <a:xfrm>
              <a:off x="7650022" y="1275130"/>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8" y="229"/>
                    <a:pt x="0" y="0"/>
                  </a:cubicBezTo>
                  <a:cubicBezTo>
                    <a:pt x="228" y="229"/>
                    <a:pt x="686" y="686"/>
                    <a:pt x="914" y="914"/>
                  </a:cubicBezTo>
                  <a:close/>
                </a:path>
              </a:pathLst>
            </a:custGeom>
            <a:solidFill>
              <a:srgbClr val="FFFFFF"/>
            </a:solidFill>
            <a:ln w="2286" cap="flat">
              <a:noFill/>
              <a:prstDash val="solid"/>
              <a:miter/>
            </a:ln>
          </p:spPr>
          <p:txBody>
            <a:bodyPr rtlCol="0" anchor="ctr"/>
            <a:lstStyle/>
            <a:p>
              <a:endParaRPr lang="en-US"/>
            </a:p>
          </p:txBody>
        </p:sp>
        <p:sp>
          <p:nvSpPr>
            <p:cNvPr id="21" name="Freeform 674">
              <a:extLst>
                <a:ext uri="{FF2B5EF4-FFF2-40B4-BE49-F238E27FC236}">
                  <a16:creationId xmlns:a16="http://schemas.microsoft.com/office/drawing/2014/main" id="{8CD03711-1CC8-D841-C83F-D7D02D1E29C1}"/>
                </a:ext>
              </a:extLst>
            </p:cNvPr>
            <p:cNvSpPr/>
            <p:nvPr/>
          </p:nvSpPr>
          <p:spPr>
            <a:xfrm>
              <a:off x="7683398" y="1319707"/>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8" y="686"/>
                    <a:pt x="229" y="457"/>
                    <a:pt x="0" y="0"/>
                  </a:cubicBezTo>
                  <a:cubicBezTo>
                    <a:pt x="229" y="457"/>
                    <a:pt x="458" y="914"/>
                    <a:pt x="686" y="1143"/>
                  </a:cubicBezTo>
                  <a:close/>
                </a:path>
              </a:pathLst>
            </a:custGeom>
            <a:solidFill>
              <a:srgbClr val="FFFFFF"/>
            </a:solidFill>
            <a:ln w="2286" cap="flat">
              <a:noFill/>
              <a:prstDash val="solid"/>
              <a:miter/>
            </a:ln>
          </p:spPr>
          <p:txBody>
            <a:bodyPr rtlCol="0" anchor="ctr"/>
            <a:lstStyle/>
            <a:p>
              <a:endParaRPr lang="en-US"/>
            </a:p>
          </p:txBody>
        </p:sp>
        <p:sp>
          <p:nvSpPr>
            <p:cNvPr id="22" name="Freeform 675">
              <a:extLst>
                <a:ext uri="{FF2B5EF4-FFF2-40B4-BE49-F238E27FC236}">
                  <a16:creationId xmlns:a16="http://schemas.microsoft.com/office/drawing/2014/main" id="{AD5FB144-11F6-FC19-F6AA-0155B942822A}"/>
                </a:ext>
              </a:extLst>
            </p:cNvPr>
            <p:cNvSpPr/>
            <p:nvPr/>
          </p:nvSpPr>
          <p:spPr>
            <a:xfrm>
              <a:off x="7678826" y="131284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458"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23" name="Freeform 676">
              <a:extLst>
                <a:ext uri="{FF2B5EF4-FFF2-40B4-BE49-F238E27FC236}">
                  <a16:creationId xmlns:a16="http://schemas.microsoft.com/office/drawing/2014/main" id="{1825AA74-B71B-1806-BB8D-CD5D703F3BFA}"/>
                </a:ext>
              </a:extLst>
            </p:cNvPr>
            <p:cNvSpPr/>
            <p:nvPr/>
          </p:nvSpPr>
          <p:spPr>
            <a:xfrm>
              <a:off x="7196023" y="2078888"/>
              <a:ext cx="3886" cy="16230"/>
            </a:xfrm>
            <a:custGeom>
              <a:avLst/>
              <a:gdLst>
                <a:gd name="connsiteX0" fmla="*/ 3886 w 3886"/>
                <a:gd name="connsiteY0" fmla="*/ 16231 h 16230"/>
                <a:gd name="connsiteX1" fmla="*/ 0 w 3886"/>
                <a:gd name="connsiteY1" fmla="*/ 0 h 16230"/>
                <a:gd name="connsiteX2" fmla="*/ 3886 w 3886"/>
                <a:gd name="connsiteY2" fmla="*/ 16231 h 16230"/>
              </a:gdLst>
              <a:ahLst/>
              <a:cxnLst>
                <a:cxn ang="0">
                  <a:pos x="connsiteX0" y="connsiteY0"/>
                </a:cxn>
                <a:cxn ang="0">
                  <a:pos x="connsiteX1" y="connsiteY1"/>
                </a:cxn>
                <a:cxn ang="0">
                  <a:pos x="connsiteX2" y="connsiteY2"/>
                </a:cxn>
              </a:cxnLst>
              <a:rect l="l" t="t" r="r" b="b"/>
              <a:pathLst>
                <a:path w="3886" h="16230">
                  <a:moveTo>
                    <a:pt x="3886" y="16231"/>
                  </a:moveTo>
                  <a:cubicBezTo>
                    <a:pt x="2515" y="10744"/>
                    <a:pt x="1372" y="5486"/>
                    <a:pt x="0" y="0"/>
                  </a:cubicBezTo>
                  <a:cubicBezTo>
                    <a:pt x="1143" y="5258"/>
                    <a:pt x="2515" y="10744"/>
                    <a:pt x="3886" y="16231"/>
                  </a:cubicBezTo>
                  <a:close/>
                </a:path>
              </a:pathLst>
            </a:custGeom>
            <a:solidFill>
              <a:srgbClr val="FFFFFF"/>
            </a:solidFill>
            <a:ln w="2286" cap="flat">
              <a:noFill/>
              <a:prstDash val="solid"/>
              <a:miter/>
            </a:ln>
          </p:spPr>
          <p:txBody>
            <a:bodyPr rtlCol="0" anchor="ctr"/>
            <a:lstStyle/>
            <a:p>
              <a:endParaRPr lang="en-US"/>
            </a:p>
          </p:txBody>
        </p:sp>
        <p:sp>
          <p:nvSpPr>
            <p:cNvPr id="24" name="Freeform 677">
              <a:extLst>
                <a:ext uri="{FF2B5EF4-FFF2-40B4-BE49-F238E27FC236}">
                  <a16:creationId xmlns:a16="http://schemas.microsoft.com/office/drawing/2014/main" id="{FFD60D2B-F2D9-D266-9781-790EFCDFAE45}"/>
                </a:ext>
              </a:extLst>
            </p:cNvPr>
            <p:cNvSpPr/>
            <p:nvPr/>
          </p:nvSpPr>
          <p:spPr>
            <a:xfrm>
              <a:off x="7275347" y="2121636"/>
              <a:ext cx="6629" cy="4800"/>
            </a:xfrm>
            <a:custGeom>
              <a:avLst/>
              <a:gdLst>
                <a:gd name="connsiteX0" fmla="*/ 6630 w 6629"/>
                <a:gd name="connsiteY0" fmla="*/ 0 h 4800"/>
                <a:gd name="connsiteX1" fmla="*/ 0 w 6629"/>
                <a:gd name="connsiteY1" fmla="*/ 4801 h 4800"/>
                <a:gd name="connsiteX2" fmla="*/ 6630 w 6629"/>
                <a:gd name="connsiteY2" fmla="*/ 0 h 4800"/>
              </a:gdLst>
              <a:ahLst/>
              <a:cxnLst>
                <a:cxn ang="0">
                  <a:pos x="connsiteX0" y="connsiteY0"/>
                </a:cxn>
                <a:cxn ang="0">
                  <a:pos x="connsiteX1" y="connsiteY1"/>
                </a:cxn>
                <a:cxn ang="0">
                  <a:pos x="connsiteX2" y="connsiteY2"/>
                </a:cxn>
              </a:cxnLst>
              <a:rect l="l" t="t" r="r" b="b"/>
              <a:pathLst>
                <a:path w="6629" h="4800">
                  <a:moveTo>
                    <a:pt x="6630" y="0"/>
                  </a:moveTo>
                  <a:cubicBezTo>
                    <a:pt x="4801" y="1829"/>
                    <a:pt x="2515" y="3429"/>
                    <a:pt x="0" y="4801"/>
                  </a:cubicBezTo>
                  <a:cubicBezTo>
                    <a:pt x="2515" y="3658"/>
                    <a:pt x="4572" y="2057"/>
                    <a:pt x="6630" y="0"/>
                  </a:cubicBezTo>
                  <a:close/>
                </a:path>
              </a:pathLst>
            </a:custGeom>
            <a:solidFill>
              <a:srgbClr val="FFFFFF"/>
            </a:solidFill>
            <a:ln w="2286" cap="flat">
              <a:noFill/>
              <a:prstDash val="solid"/>
              <a:miter/>
            </a:ln>
          </p:spPr>
          <p:txBody>
            <a:bodyPr rtlCol="0" anchor="ctr"/>
            <a:lstStyle/>
            <a:p>
              <a:endParaRPr lang="en-US"/>
            </a:p>
          </p:txBody>
        </p:sp>
        <p:sp>
          <p:nvSpPr>
            <p:cNvPr id="25" name="Freeform 678">
              <a:extLst>
                <a:ext uri="{FF2B5EF4-FFF2-40B4-BE49-F238E27FC236}">
                  <a16:creationId xmlns:a16="http://schemas.microsoft.com/office/drawing/2014/main" id="{10E3EB53-E62A-31DE-D2CA-21D222E5D862}"/>
                </a:ext>
              </a:extLst>
            </p:cNvPr>
            <p:cNvSpPr/>
            <p:nvPr/>
          </p:nvSpPr>
          <p:spPr>
            <a:xfrm>
              <a:off x="7232142" y="2130323"/>
              <a:ext cx="12344" cy="1828"/>
            </a:xfrm>
            <a:custGeom>
              <a:avLst/>
              <a:gdLst>
                <a:gd name="connsiteX0" fmla="*/ 12344 w 12344"/>
                <a:gd name="connsiteY0" fmla="*/ 1829 h 1828"/>
                <a:gd name="connsiteX1" fmla="*/ 0 w 12344"/>
                <a:gd name="connsiteY1" fmla="*/ 0 h 1828"/>
                <a:gd name="connsiteX2" fmla="*/ 12344 w 12344"/>
                <a:gd name="connsiteY2" fmla="*/ 1829 h 1828"/>
              </a:gdLst>
              <a:ahLst/>
              <a:cxnLst>
                <a:cxn ang="0">
                  <a:pos x="connsiteX0" y="connsiteY0"/>
                </a:cxn>
                <a:cxn ang="0">
                  <a:pos x="connsiteX1" y="connsiteY1"/>
                </a:cxn>
                <a:cxn ang="0">
                  <a:pos x="connsiteX2" y="connsiteY2"/>
                </a:cxn>
              </a:cxnLst>
              <a:rect l="l" t="t" r="r" b="b"/>
              <a:pathLst>
                <a:path w="12344" h="1828">
                  <a:moveTo>
                    <a:pt x="12344" y="1829"/>
                  </a:moveTo>
                  <a:cubicBezTo>
                    <a:pt x="8001" y="1600"/>
                    <a:pt x="3886" y="1143"/>
                    <a:pt x="0" y="0"/>
                  </a:cubicBezTo>
                  <a:cubicBezTo>
                    <a:pt x="3886" y="914"/>
                    <a:pt x="8001" y="1600"/>
                    <a:pt x="12344" y="1829"/>
                  </a:cubicBezTo>
                  <a:close/>
                </a:path>
              </a:pathLst>
            </a:custGeom>
            <a:solidFill>
              <a:srgbClr val="FFFFFF"/>
            </a:solidFill>
            <a:ln w="2286" cap="flat">
              <a:noFill/>
              <a:prstDash val="solid"/>
              <a:miter/>
            </a:ln>
          </p:spPr>
          <p:txBody>
            <a:bodyPr rtlCol="0" anchor="ctr"/>
            <a:lstStyle/>
            <a:p>
              <a:endParaRPr lang="en-US"/>
            </a:p>
          </p:txBody>
        </p:sp>
        <p:sp>
          <p:nvSpPr>
            <p:cNvPr id="26" name="Freeform 679">
              <a:extLst>
                <a:ext uri="{FF2B5EF4-FFF2-40B4-BE49-F238E27FC236}">
                  <a16:creationId xmlns:a16="http://schemas.microsoft.com/office/drawing/2014/main" id="{F5F83421-C0DE-A8ED-EFA5-4ADF43E5C7AC}"/>
                </a:ext>
              </a:extLst>
            </p:cNvPr>
            <p:cNvSpPr/>
            <p:nvPr/>
          </p:nvSpPr>
          <p:spPr>
            <a:xfrm>
              <a:off x="7192365" y="2064258"/>
              <a:ext cx="2286" cy="9372"/>
            </a:xfrm>
            <a:custGeom>
              <a:avLst/>
              <a:gdLst>
                <a:gd name="connsiteX0" fmla="*/ 2286 w 2286"/>
                <a:gd name="connsiteY0" fmla="*/ 9373 h 9372"/>
                <a:gd name="connsiteX1" fmla="*/ 0 w 2286"/>
                <a:gd name="connsiteY1" fmla="*/ 0 h 9372"/>
                <a:gd name="connsiteX2" fmla="*/ 2286 w 2286"/>
                <a:gd name="connsiteY2" fmla="*/ 9373 h 9372"/>
              </a:gdLst>
              <a:ahLst/>
              <a:cxnLst>
                <a:cxn ang="0">
                  <a:pos x="connsiteX0" y="connsiteY0"/>
                </a:cxn>
                <a:cxn ang="0">
                  <a:pos x="connsiteX1" y="connsiteY1"/>
                </a:cxn>
                <a:cxn ang="0">
                  <a:pos x="connsiteX2" y="connsiteY2"/>
                </a:cxn>
              </a:cxnLst>
              <a:rect l="l" t="t" r="r" b="b"/>
              <a:pathLst>
                <a:path w="2286" h="9372">
                  <a:moveTo>
                    <a:pt x="2286" y="9373"/>
                  </a:moveTo>
                  <a:cubicBezTo>
                    <a:pt x="1600" y="6172"/>
                    <a:pt x="685" y="3200"/>
                    <a:pt x="0" y="0"/>
                  </a:cubicBezTo>
                  <a:cubicBezTo>
                    <a:pt x="685" y="3200"/>
                    <a:pt x="1600" y="6401"/>
                    <a:pt x="2286" y="9373"/>
                  </a:cubicBezTo>
                  <a:close/>
                </a:path>
              </a:pathLst>
            </a:custGeom>
            <a:solidFill>
              <a:srgbClr val="FFFFFF"/>
            </a:solidFill>
            <a:ln w="2286" cap="flat">
              <a:noFill/>
              <a:prstDash val="solid"/>
              <a:miter/>
            </a:ln>
          </p:spPr>
          <p:txBody>
            <a:bodyPr rtlCol="0" anchor="ctr"/>
            <a:lstStyle/>
            <a:p>
              <a:endParaRPr lang="en-US"/>
            </a:p>
          </p:txBody>
        </p:sp>
        <p:sp>
          <p:nvSpPr>
            <p:cNvPr id="27" name="Freeform 680">
              <a:extLst>
                <a:ext uri="{FF2B5EF4-FFF2-40B4-BE49-F238E27FC236}">
                  <a16:creationId xmlns:a16="http://schemas.microsoft.com/office/drawing/2014/main" id="{2D6C1D76-C54A-770F-DD18-18FA9238C62F}"/>
                </a:ext>
              </a:extLst>
            </p:cNvPr>
            <p:cNvSpPr/>
            <p:nvPr/>
          </p:nvSpPr>
          <p:spPr>
            <a:xfrm>
              <a:off x="7628077" y="1253185"/>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457"/>
                    <a:pt x="1372" y="914"/>
                    <a:pt x="1829" y="1600"/>
                  </a:cubicBezTo>
                  <a:close/>
                </a:path>
              </a:pathLst>
            </a:custGeom>
            <a:solidFill>
              <a:srgbClr val="FFFFFF"/>
            </a:solidFill>
            <a:ln w="2286" cap="flat">
              <a:noFill/>
              <a:prstDash val="solid"/>
              <a:miter/>
            </a:ln>
          </p:spPr>
          <p:txBody>
            <a:bodyPr rtlCol="0" anchor="ctr"/>
            <a:lstStyle/>
            <a:p>
              <a:endParaRPr lang="en-US"/>
            </a:p>
          </p:txBody>
        </p:sp>
        <p:sp>
          <p:nvSpPr>
            <p:cNvPr id="28" name="Freeform 681">
              <a:extLst>
                <a:ext uri="{FF2B5EF4-FFF2-40B4-BE49-F238E27FC236}">
                  <a16:creationId xmlns:a16="http://schemas.microsoft.com/office/drawing/2014/main" id="{4EF617F1-1D17-DCD5-EA74-7955563E2592}"/>
                </a:ext>
              </a:extLst>
            </p:cNvPr>
            <p:cNvSpPr/>
            <p:nvPr/>
          </p:nvSpPr>
          <p:spPr>
            <a:xfrm>
              <a:off x="7655280" y="1281074"/>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5" y="914"/>
                    <a:pt x="457" y="457"/>
                    <a:pt x="0" y="0"/>
                  </a:cubicBezTo>
                  <a:cubicBezTo>
                    <a:pt x="228" y="457"/>
                    <a:pt x="685" y="914"/>
                    <a:pt x="1143" y="1372"/>
                  </a:cubicBezTo>
                  <a:close/>
                </a:path>
              </a:pathLst>
            </a:custGeom>
            <a:solidFill>
              <a:srgbClr val="FFFFFF"/>
            </a:solidFill>
            <a:ln w="2286" cap="flat">
              <a:noFill/>
              <a:prstDash val="solid"/>
              <a:miter/>
            </a:ln>
          </p:spPr>
          <p:txBody>
            <a:bodyPr rtlCol="0" anchor="ctr"/>
            <a:lstStyle/>
            <a:p>
              <a:endParaRPr lang="en-US"/>
            </a:p>
          </p:txBody>
        </p:sp>
        <p:sp>
          <p:nvSpPr>
            <p:cNvPr id="29" name="Freeform 682">
              <a:extLst>
                <a:ext uri="{FF2B5EF4-FFF2-40B4-BE49-F238E27FC236}">
                  <a16:creationId xmlns:a16="http://schemas.microsoft.com/office/drawing/2014/main" id="{B005154E-EE98-D77E-D042-7583AD5A8E1D}"/>
                </a:ext>
              </a:extLst>
            </p:cNvPr>
            <p:cNvSpPr/>
            <p:nvPr/>
          </p:nvSpPr>
          <p:spPr>
            <a:xfrm>
              <a:off x="7621905" y="1247241"/>
              <a:ext cx="2057" cy="1828"/>
            </a:xfrm>
            <a:custGeom>
              <a:avLst/>
              <a:gdLst>
                <a:gd name="connsiteX0" fmla="*/ 2057 w 2057"/>
                <a:gd name="connsiteY0" fmla="*/ 1829 h 1828"/>
                <a:gd name="connsiteX1" fmla="*/ 0 w 2057"/>
                <a:gd name="connsiteY1" fmla="*/ 0 h 1828"/>
                <a:gd name="connsiteX2" fmla="*/ 2057 w 2057"/>
                <a:gd name="connsiteY2" fmla="*/ 1829 h 1828"/>
              </a:gdLst>
              <a:ahLst/>
              <a:cxnLst>
                <a:cxn ang="0">
                  <a:pos x="connsiteX0" y="connsiteY0"/>
                </a:cxn>
                <a:cxn ang="0">
                  <a:pos x="connsiteX1" y="connsiteY1"/>
                </a:cxn>
                <a:cxn ang="0">
                  <a:pos x="connsiteX2" y="connsiteY2"/>
                </a:cxn>
              </a:cxnLst>
              <a:rect l="l" t="t" r="r" b="b"/>
              <a:pathLst>
                <a:path w="2057" h="1828">
                  <a:moveTo>
                    <a:pt x="2057" y="1829"/>
                  </a:moveTo>
                  <a:cubicBezTo>
                    <a:pt x="1372" y="1143"/>
                    <a:pt x="686" y="686"/>
                    <a:pt x="0" y="0"/>
                  </a:cubicBezTo>
                  <a:cubicBezTo>
                    <a:pt x="686" y="686"/>
                    <a:pt x="1372" y="1372"/>
                    <a:pt x="2057" y="1829"/>
                  </a:cubicBezTo>
                  <a:close/>
                </a:path>
              </a:pathLst>
            </a:custGeom>
            <a:solidFill>
              <a:srgbClr val="FFFFFF"/>
            </a:solidFill>
            <a:ln w="2286" cap="flat">
              <a:noFill/>
              <a:prstDash val="solid"/>
              <a:miter/>
            </a:ln>
          </p:spPr>
          <p:txBody>
            <a:bodyPr rtlCol="0" anchor="ctr"/>
            <a:lstStyle/>
            <a:p>
              <a:endParaRPr lang="en-US"/>
            </a:p>
          </p:txBody>
        </p:sp>
        <p:sp>
          <p:nvSpPr>
            <p:cNvPr id="30" name="Freeform 683">
              <a:extLst>
                <a:ext uri="{FF2B5EF4-FFF2-40B4-BE49-F238E27FC236}">
                  <a16:creationId xmlns:a16="http://schemas.microsoft.com/office/drawing/2014/main" id="{B78E0394-05BA-0C96-E89D-8DC09DAF79D1}"/>
                </a:ext>
              </a:extLst>
            </p:cNvPr>
            <p:cNvSpPr/>
            <p:nvPr/>
          </p:nvSpPr>
          <p:spPr>
            <a:xfrm>
              <a:off x="7604988" y="1233754"/>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8" y="229"/>
                    <a:pt x="0" y="229"/>
                    <a:pt x="0" y="0"/>
                  </a:cubicBezTo>
                  <a:cubicBezTo>
                    <a:pt x="228" y="229"/>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31" name="Freeform 684">
              <a:extLst>
                <a:ext uri="{FF2B5EF4-FFF2-40B4-BE49-F238E27FC236}">
                  <a16:creationId xmlns:a16="http://schemas.microsoft.com/office/drawing/2014/main" id="{82B9DE11-0A3A-1B9A-0D07-0BCFE70FECD4}"/>
                </a:ext>
              </a:extLst>
            </p:cNvPr>
            <p:cNvSpPr/>
            <p:nvPr/>
          </p:nvSpPr>
          <p:spPr>
            <a:xfrm>
              <a:off x="7158304" y="2193188"/>
              <a:ext cx="2381" cy="47320"/>
            </a:xfrm>
            <a:custGeom>
              <a:avLst/>
              <a:gdLst>
                <a:gd name="connsiteX0" fmla="*/ 1372 w 2381"/>
                <a:gd name="connsiteY0" fmla="*/ 0 h 47320"/>
                <a:gd name="connsiteX1" fmla="*/ 686 w 2381"/>
                <a:gd name="connsiteY1" fmla="*/ 34290 h 47320"/>
                <a:gd name="connsiteX2" fmla="*/ 0 w 2381"/>
                <a:gd name="connsiteY2" fmla="*/ 47320 h 47320"/>
                <a:gd name="connsiteX3" fmla="*/ 686 w 2381"/>
                <a:gd name="connsiteY3" fmla="*/ 34290 h 47320"/>
                <a:gd name="connsiteX4" fmla="*/ 1372 w 2381"/>
                <a:gd name="connsiteY4" fmla="*/ 0 h 4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47320">
                  <a:moveTo>
                    <a:pt x="1372" y="0"/>
                  </a:moveTo>
                  <a:cubicBezTo>
                    <a:pt x="3201" y="7087"/>
                    <a:pt x="2286" y="17374"/>
                    <a:pt x="686" y="34290"/>
                  </a:cubicBezTo>
                  <a:cubicBezTo>
                    <a:pt x="229" y="39091"/>
                    <a:pt x="0" y="43434"/>
                    <a:pt x="0" y="47320"/>
                  </a:cubicBezTo>
                  <a:cubicBezTo>
                    <a:pt x="0" y="43434"/>
                    <a:pt x="229" y="39091"/>
                    <a:pt x="686" y="34290"/>
                  </a:cubicBezTo>
                  <a:cubicBezTo>
                    <a:pt x="2286" y="17374"/>
                    <a:pt x="2972" y="7087"/>
                    <a:pt x="1372" y="0"/>
                  </a:cubicBezTo>
                  <a:close/>
                </a:path>
              </a:pathLst>
            </a:custGeom>
            <a:solidFill>
              <a:srgbClr val="FFFFFF"/>
            </a:solidFill>
            <a:ln w="2286" cap="flat">
              <a:noFill/>
              <a:prstDash val="solid"/>
              <a:miter/>
            </a:ln>
          </p:spPr>
          <p:txBody>
            <a:bodyPr rtlCol="0" anchor="ctr"/>
            <a:lstStyle/>
            <a:p>
              <a:endParaRPr lang="en-US"/>
            </a:p>
          </p:txBody>
        </p:sp>
        <p:sp>
          <p:nvSpPr>
            <p:cNvPr id="32" name="Freeform 685">
              <a:extLst>
                <a:ext uri="{FF2B5EF4-FFF2-40B4-BE49-F238E27FC236}">
                  <a16:creationId xmlns:a16="http://schemas.microsoft.com/office/drawing/2014/main" id="{1F11025B-2A2E-0A77-2A63-A394F0BAAB47}"/>
                </a:ext>
              </a:extLst>
            </p:cNvPr>
            <p:cNvSpPr/>
            <p:nvPr/>
          </p:nvSpPr>
          <p:spPr>
            <a:xfrm>
              <a:off x="7615732" y="1242212"/>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457"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33" name="Freeform 686">
              <a:extLst>
                <a:ext uri="{FF2B5EF4-FFF2-40B4-BE49-F238E27FC236}">
                  <a16:creationId xmlns:a16="http://schemas.microsoft.com/office/drawing/2014/main" id="{1C18DD13-00A1-B7AF-0C1F-BD22782DC771}"/>
                </a:ext>
              </a:extLst>
            </p:cNvPr>
            <p:cNvSpPr/>
            <p:nvPr/>
          </p:nvSpPr>
          <p:spPr>
            <a:xfrm>
              <a:off x="7583271" y="121866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914"/>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34" name="Freeform 687">
              <a:extLst>
                <a:ext uri="{FF2B5EF4-FFF2-40B4-BE49-F238E27FC236}">
                  <a16:creationId xmlns:a16="http://schemas.microsoft.com/office/drawing/2014/main" id="{6374E918-65D4-83B3-8B15-A5AC71E51117}"/>
                </a:ext>
              </a:extLst>
            </p:cNvPr>
            <p:cNvSpPr/>
            <p:nvPr/>
          </p:nvSpPr>
          <p:spPr>
            <a:xfrm>
              <a:off x="7590815" y="1223695"/>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1143"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5" name="Freeform 688">
              <a:extLst>
                <a:ext uri="{FF2B5EF4-FFF2-40B4-BE49-F238E27FC236}">
                  <a16:creationId xmlns:a16="http://schemas.microsoft.com/office/drawing/2014/main" id="{1A3FFDD2-3CC2-511C-EEBE-56D48D44A2FF}"/>
                </a:ext>
              </a:extLst>
            </p:cNvPr>
            <p:cNvSpPr/>
            <p:nvPr/>
          </p:nvSpPr>
          <p:spPr>
            <a:xfrm>
              <a:off x="7877479" y="2040940"/>
              <a:ext cx="1828" cy="3886"/>
            </a:xfrm>
            <a:custGeom>
              <a:avLst/>
              <a:gdLst>
                <a:gd name="connsiteX0" fmla="*/ 1829 w 1828"/>
                <a:gd name="connsiteY0" fmla="*/ 0 h 3886"/>
                <a:gd name="connsiteX1" fmla="*/ 0 w 1828"/>
                <a:gd name="connsiteY1" fmla="*/ 3886 h 3886"/>
                <a:gd name="connsiteX2" fmla="*/ 1829 w 1828"/>
                <a:gd name="connsiteY2" fmla="*/ 0 h 3886"/>
              </a:gdLst>
              <a:ahLst/>
              <a:cxnLst>
                <a:cxn ang="0">
                  <a:pos x="connsiteX0" y="connsiteY0"/>
                </a:cxn>
                <a:cxn ang="0">
                  <a:pos x="connsiteX1" y="connsiteY1"/>
                </a:cxn>
                <a:cxn ang="0">
                  <a:pos x="connsiteX2" y="connsiteY2"/>
                </a:cxn>
              </a:cxnLst>
              <a:rect l="l" t="t" r="r" b="b"/>
              <a:pathLst>
                <a:path w="1828" h="3886">
                  <a:moveTo>
                    <a:pt x="1829" y="0"/>
                  </a:moveTo>
                  <a:cubicBezTo>
                    <a:pt x="1371" y="1372"/>
                    <a:pt x="686" y="2743"/>
                    <a:pt x="0" y="3886"/>
                  </a:cubicBezTo>
                  <a:cubicBezTo>
                    <a:pt x="914" y="2743"/>
                    <a:pt x="1371" y="1372"/>
                    <a:pt x="1829" y="0"/>
                  </a:cubicBezTo>
                  <a:close/>
                </a:path>
              </a:pathLst>
            </a:custGeom>
            <a:solidFill>
              <a:srgbClr val="FFFFFF"/>
            </a:solidFill>
            <a:ln w="2286" cap="flat">
              <a:noFill/>
              <a:prstDash val="solid"/>
              <a:miter/>
            </a:ln>
          </p:spPr>
          <p:txBody>
            <a:bodyPr rtlCol="0" anchor="ctr"/>
            <a:lstStyle/>
            <a:p>
              <a:endParaRPr lang="en-US"/>
            </a:p>
          </p:txBody>
        </p:sp>
        <p:sp>
          <p:nvSpPr>
            <p:cNvPr id="36" name="Freeform 689">
              <a:extLst>
                <a:ext uri="{FF2B5EF4-FFF2-40B4-BE49-F238E27FC236}">
                  <a16:creationId xmlns:a16="http://schemas.microsoft.com/office/drawing/2014/main" id="{11B632EC-3176-DC5E-0948-40F731913BEE}"/>
                </a:ext>
              </a:extLst>
            </p:cNvPr>
            <p:cNvSpPr/>
            <p:nvPr/>
          </p:nvSpPr>
          <p:spPr>
            <a:xfrm>
              <a:off x="6738137" y="1874291"/>
              <a:ext cx="18973" cy="18059"/>
            </a:xfrm>
            <a:custGeom>
              <a:avLst/>
              <a:gdLst>
                <a:gd name="connsiteX0" fmla="*/ 18974 w 18973"/>
                <a:gd name="connsiteY0" fmla="*/ 0 h 18059"/>
                <a:gd name="connsiteX1" fmla="*/ 0 w 18973"/>
                <a:gd name="connsiteY1" fmla="*/ 18059 h 18059"/>
                <a:gd name="connsiteX2" fmla="*/ 18974 w 18973"/>
                <a:gd name="connsiteY2" fmla="*/ 0 h 18059"/>
              </a:gdLst>
              <a:ahLst/>
              <a:cxnLst>
                <a:cxn ang="0">
                  <a:pos x="connsiteX0" y="connsiteY0"/>
                </a:cxn>
                <a:cxn ang="0">
                  <a:pos x="connsiteX1" y="connsiteY1"/>
                </a:cxn>
                <a:cxn ang="0">
                  <a:pos x="connsiteX2" y="connsiteY2"/>
                </a:cxn>
              </a:cxnLst>
              <a:rect l="l" t="t" r="r" b="b"/>
              <a:pathLst>
                <a:path w="18973" h="18059">
                  <a:moveTo>
                    <a:pt x="18974" y="0"/>
                  </a:moveTo>
                  <a:cubicBezTo>
                    <a:pt x="12345" y="5715"/>
                    <a:pt x="6173" y="11887"/>
                    <a:pt x="0" y="18059"/>
                  </a:cubicBezTo>
                  <a:cubicBezTo>
                    <a:pt x="6173" y="11659"/>
                    <a:pt x="12573" y="5715"/>
                    <a:pt x="18974" y="0"/>
                  </a:cubicBezTo>
                  <a:close/>
                </a:path>
              </a:pathLst>
            </a:custGeom>
            <a:solidFill>
              <a:srgbClr val="FFFFFF"/>
            </a:solidFill>
            <a:ln w="2286" cap="flat">
              <a:noFill/>
              <a:prstDash val="solid"/>
              <a:miter/>
            </a:ln>
          </p:spPr>
          <p:txBody>
            <a:bodyPr rtlCol="0" anchor="ctr"/>
            <a:lstStyle/>
            <a:p>
              <a:endParaRPr lang="en-US"/>
            </a:p>
          </p:txBody>
        </p:sp>
        <p:sp>
          <p:nvSpPr>
            <p:cNvPr id="37" name="Freeform 690">
              <a:extLst>
                <a:ext uri="{FF2B5EF4-FFF2-40B4-BE49-F238E27FC236}">
                  <a16:creationId xmlns:a16="http://schemas.microsoft.com/office/drawing/2014/main" id="{FFC7EEB7-5B7B-19B4-1B4B-09FFCD977775}"/>
                </a:ext>
              </a:extLst>
            </p:cNvPr>
            <p:cNvSpPr/>
            <p:nvPr/>
          </p:nvSpPr>
          <p:spPr>
            <a:xfrm>
              <a:off x="6773570" y="2016709"/>
              <a:ext cx="63322" cy="68580"/>
            </a:xfrm>
            <a:custGeom>
              <a:avLst/>
              <a:gdLst>
                <a:gd name="connsiteX0" fmla="*/ 0 w 63322"/>
                <a:gd name="connsiteY0" fmla="*/ 0 h 68580"/>
                <a:gd name="connsiteX1" fmla="*/ 49607 w 63322"/>
                <a:gd name="connsiteY1" fmla="*/ 56464 h 68580"/>
                <a:gd name="connsiteX2" fmla="*/ 63323 w 63322"/>
                <a:gd name="connsiteY2" fmla="*/ 68580 h 68580"/>
                <a:gd name="connsiteX3" fmla="*/ 49607 w 63322"/>
                <a:gd name="connsiteY3" fmla="*/ 56464 h 68580"/>
                <a:gd name="connsiteX4" fmla="*/ 0 w 63322"/>
                <a:gd name="connsiteY4" fmla="*/ 0 h 6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22" h="68580">
                  <a:moveTo>
                    <a:pt x="0" y="0"/>
                  </a:moveTo>
                  <a:cubicBezTo>
                    <a:pt x="14859" y="20117"/>
                    <a:pt x="31319" y="39091"/>
                    <a:pt x="49607" y="56464"/>
                  </a:cubicBezTo>
                  <a:cubicBezTo>
                    <a:pt x="54636" y="61265"/>
                    <a:pt x="58979" y="65380"/>
                    <a:pt x="63323" y="68580"/>
                  </a:cubicBezTo>
                  <a:cubicBezTo>
                    <a:pt x="59208" y="65151"/>
                    <a:pt x="54636" y="61265"/>
                    <a:pt x="49607" y="56464"/>
                  </a:cubicBezTo>
                  <a:cubicBezTo>
                    <a:pt x="31319" y="38862"/>
                    <a:pt x="14859" y="19888"/>
                    <a:pt x="0" y="0"/>
                  </a:cubicBezTo>
                  <a:close/>
                </a:path>
              </a:pathLst>
            </a:custGeom>
            <a:solidFill>
              <a:srgbClr val="FFFFFF"/>
            </a:solidFill>
            <a:ln w="2286" cap="flat">
              <a:noFill/>
              <a:prstDash val="solid"/>
              <a:miter/>
            </a:ln>
          </p:spPr>
          <p:txBody>
            <a:bodyPr rtlCol="0" anchor="ctr"/>
            <a:lstStyle/>
            <a:p>
              <a:endParaRPr lang="en-US"/>
            </a:p>
          </p:txBody>
        </p:sp>
        <p:sp>
          <p:nvSpPr>
            <p:cNvPr id="38" name="Freeform 691">
              <a:extLst>
                <a:ext uri="{FF2B5EF4-FFF2-40B4-BE49-F238E27FC236}">
                  <a16:creationId xmlns:a16="http://schemas.microsoft.com/office/drawing/2014/main" id="{F4E0CC87-2B75-902B-C8CF-2E80D5E4D9AF}"/>
                </a:ext>
              </a:extLst>
            </p:cNvPr>
            <p:cNvSpPr/>
            <p:nvPr/>
          </p:nvSpPr>
          <p:spPr>
            <a:xfrm>
              <a:off x="7880223" y="2034997"/>
              <a:ext cx="914" cy="4114"/>
            </a:xfrm>
            <a:custGeom>
              <a:avLst/>
              <a:gdLst>
                <a:gd name="connsiteX0" fmla="*/ 914 w 914"/>
                <a:gd name="connsiteY0" fmla="*/ 0 h 4114"/>
                <a:gd name="connsiteX1" fmla="*/ 0 w 914"/>
                <a:gd name="connsiteY1" fmla="*/ 4115 h 4114"/>
                <a:gd name="connsiteX2" fmla="*/ 914 w 914"/>
                <a:gd name="connsiteY2" fmla="*/ 0 h 4114"/>
              </a:gdLst>
              <a:ahLst/>
              <a:cxnLst>
                <a:cxn ang="0">
                  <a:pos x="connsiteX0" y="connsiteY0"/>
                </a:cxn>
                <a:cxn ang="0">
                  <a:pos x="connsiteX1" y="connsiteY1"/>
                </a:cxn>
                <a:cxn ang="0">
                  <a:pos x="connsiteX2" y="connsiteY2"/>
                </a:cxn>
              </a:cxnLst>
              <a:rect l="l" t="t" r="r" b="b"/>
              <a:pathLst>
                <a:path w="914" h="4114">
                  <a:moveTo>
                    <a:pt x="914" y="0"/>
                  </a:moveTo>
                  <a:cubicBezTo>
                    <a:pt x="686" y="1372"/>
                    <a:pt x="457" y="2743"/>
                    <a:pt x="0" y="4115"/>
                  </a:cubicBezTo>
                  <a:cubicBezTo>
                    <a:pt x="229" y="2743"/>
                    <a:pt x="457" y="1372"/>
                    <a:pt x="914" y="0"/>
                  </a:cubicBezTo>
                  <a:close/>
                </a:path>
              </a:pathLst>
            </a:custGeom>
            <a:solidFill>
              <a:srgbClr val="FFFFFF"/>
            </a:solidFill>
            <a:ln w="2286" cap="flat">
              <a:noFill/>
              <a:prstDash val="solid"/>
              <a:miter/>
            </a:ln>
          </p:spPr>
          <p:txBody>
            <a:bodyPr rtlCol="0" anchor="ctr"/>
            <a:lstStyle/>
            <a:p>
              <a:endParaRPr lang="en-US"/>
            </a:p>
          </p:txBody>
        </p:sp>
        <p:sp>
          <p:nvSpPr>
            <p:cNvPr id="39" name="Freeform 692">
              <a:extLst>
                <a:ext uri="{FF2B5EF4-FFF2-40B4-BE49-F238E27FC236}">
                  <a16:creationId xmlns:a16="http://schemas.microsoft.com/office/drawing/2014/main" id="{1DB47D72-E605-4BC6-6CD6-949EB97738E3}"/>
                </a:ext>
              </a:extLst>
            </p:cNvPr>
            <p:cNvSpPr/>
            <p:nvPr/>
          </p:nvSpPr>
          <p:spPr>
            <a:xfrm>
              <a:off x="7968005" y="1746732"/>
              <a:ext cx="6629" cy="10972"/>
            </a:xfrm>
            <a:custGeom>
              <a:avLst/>
              <a:gdLst>
                <a:gd name="connsiteX0" fmla="*/ 6630 w 6629"/>
                <a:gd name="connsiteY0" fmla="*/ 0 h 10972"/>
                <a:gd name="connsiteX1" fmla="*/ 0 w 6629"/>
                <a:gd name="connsiteY1" fmla="*/ 10973 h 10972"/>
                <a:gd name="connsiteX2" fmla="*/ 6630 w 6629"/>
                <a:gd name="connsiteY2" fmla="*/ 0 h 10972"/>
              </a:gdLst>
              <a:ahLst/>
              <a:cxnLst>
                <a:cxn ang="0">
                  <a:pos x="connsiteX0" y="connsiteY0"/>
                </a:cxn>
                <a:cxn ang="0">
                  <a:pos x="connsiteX1" y="connsiteY1"/>
                </a:cxn>
                <a:cxn ang="0">
                  <a:pos x="connsiteX2" y="connsiteY2"/>
                </a:cxn>
              </a:cxnLst>
              <a:rect l="l" t="t" r="r" b="b"/>
              <a:pathLst>
                <a:path w="6629" h="10972">
                  <a:moveTo>
                    <a:pt x="6630" y="0"/>
                  </a:moveTo>
                  <a:cubicBezTo>
                    <a:pt x="3658" y="2515"/>
                    <a:pt x="1372" y="6172"/>
                    <a:pt x="0" y="10973"/>
                  </a:cubicBezTo>
                  <a:cubicBezTo>
                    <a:pt x="1372" y="6172"/>
                    <a:pt x="3429" y="2515"/>
                    <a:pt x="6630" y="0"/>
                  </a:cubicBezTo>
                  <a:close/>
                </a:path>
              </a:pathLst>
            </a:custGeom>
            <a:solidFill>
              <a:srgbClr val="FFFFFF"/>
            </a:solidFill>
            <a:ln w="2286" cap="flat">
              <a:noFill/>
              <a:prstDash val="solid"/>
              <a:miter/>
            </a:ln>
          </p:spPr>
          <p:txBody>
            <a:bodyPr rtlCol="0" anchor="ctr"/>
            <a:lstStyle/>
            <a:p>
              <a:endParaRPr lang="en-US"/>
            </a:p>
          </p:txBody>
        </p:sp>
        <p:sp>
          <p:nvSpPr>
            <p:cNvPr id="40" name="Freeform 693">
              <a:extLst>
                <a:ext uri="{FF2B5EF4-FFF2-40B4-BE49-F238E27FC236}">
                  <a16:creationId xmlns:a16="http://schemas.microsoft.com/office/drawing/2014/main" id="{2AA9455F-60C0-2B7C-CDBB-5383FA4BD65B}"/>
                </a:ext>
              </a:extLst>
            </p:cNvPr>
            <p:cNvSpPr/>
            <p:nvPr/>
          </p:nvSpPr>
          <p:spPr>
            <a:xfrm>
              <a:off x="6630898" y="861124"/>
              <a:ext cx="1334385" cy="1168385"/>
            </a:xfrm>
            <a:custGeom>
              <a:avLst/>
              <a:gdLst>
                <a:gd name="connsiteX0" fmla="*/ 146329 w 1334385"/>
                <a:gd name="connsiteY0" fmla="*/ 922412 h 1168385"/>
                <a:gd name="connsiteX1" fmla="*/ 157302 w 1334385"/>
                <a:gd name="connsiteY1" fmla="*/ 932014 h 1168385"/>
                <a:gd name="connsiteX2" fmla="*/ 266344 w 1334385"/>
                <a:gd name="connsiteY2" fmla="*/ 1026883 h 1168385"/>
                <a:gd name="connsiteX3" fmla="*/ 373786 w 1334385"/>
                <a:gd name="connsiteY3" fmla="*/ 1093634 h 1168385"/>
                <a:gd name="connsiteX4" fmla="*/ 495402 w 1334385"/>
                <a:gd name="connsiteY4" fmla="*/ 1139125 h 1168385"/>
                <a:gd name="connsiteX5" fmla="*/ 533806 w 1334385"/>
                <a:gd name="connsiteY5" fmla="*/ 1154670 h 1168385"/>
                <a:gd name="connsiteX6" fmla="*/ 550494 w 1334385"/>
                <a:gd name="connsiteY6" fmla="*/ 1160156 h 1168385"/>
                <a:gd name="connsiteX7" fmla="*/ 528777 w 1334385"/>
                <a:gd name="connsiteY7" fmla="*/ 1047228 h 1168385"/>
                <a:gd name="connsiteX8" fmla="*/ 524205 w 1334385"/>
                <a:gd name="connsiteY8" fmla="*/ 1032826 h 1168385"/>
                <a:gd name="connsiteX9" fmla="*/ 467055 w 1334385"/>
                <a:gd name="connsiteY9" fmla="*/ 1000365 h 1168385"/>
                <a:gd name="connsiteX10" fmla="*/ 430479 w 1334385"/>
                <a:gd name="connsiteY10" fmla="*/ 977505 h 1168385"/>
                <a:gd name="connsiteX11" fmla="*/ 396646 w 1334385"/>
                <a:gd name="connsiteY11" fmla="*/ 936357 h 1168385"/>
                <a:gd name="connsiteX12" fmla="*/ 326466 w 1334385"/>
                <a:gd name="connsiteY12" fmla="*/ 768565 h 1168385"/>
                <a:gd name="connsiteX13" fmla="*/ 327609 w 1334385"/>
                <a:gd name="connsiteY13" fmla="*/ 650150 h 1168385"/>
                <a:gd name="connsiteX14" fmla="*/ 330124 w 1334385"/>
                <a:gd name="connsiteY14" fmla="*/ 501560 h 1168385"/>
                <a:gd name="connsiteX15" fmla="*/ 347040 w 1334385"/>
                <a:gd name="connsiteY15" fmla="*/ 437552 h 1168385"/>
                <a:gd name="connsiteX16" fmla="*/ 391846 w 1334385"/>
                <a:gd name="connsiteY16" fmla="*/ 362799 h 1168385"/>
                <a:gd name="connsiteX17" fmla="*/ 463855 w 1334385"/>
                <a:gd name="connsiteY17" fmla="*/ 291476 h 1168385"/>
                <a:gd name="connsiteX18" fmla="*/ 546608 w 1334385"/>
                <a:gd name="connsiteY18" fmla="*/ 241870 h 1168385"/>
                <a:gd name="connsiteX19" fmla="*/ 643306 w 1334385"/>
                <a:gd name="connsiteY19" fmla="*/ 216724 h 1168385"/>
                <a:gd name="connsiteX20" fmla="*/ 1057072 w 1334385"/>
                <a:gd name="connsiteY20" fmla="*/ 466127 h 1168385"/>
                <a:gd name="connsiteX21" fmla="*/ 1081989 w 1334385"/>
                <a:gd name="connsiteY21" fmla="*/ 518933 h 1168385"/>
                <a:gd name="connsiteX22" fmla="*/ 1105307 w 1334385"/>
                <a:gd name="connsiteY22" fmla="*/ 630719 h 1168385"/>
                <a:gd name="connsiteX23" fmla="*/ 1100963 w 1334385"/>
                <a:gd name="connsiteY23" fmla="*/ 770393 h 1168385"/>
                <a:gd name="connsiteX24" fmla="*/ 949858 w 1334385"/>
                <a:gd name="connsiteY24" fmla="*/ 1007452 h 1168385"/>
                <a:gd name="connsiteX25" fmla="*/ 878535 w 1334385"/>
                <a:gd name="connsiteY25" fmla="*/ 1039913 h 1168385"/>
                <a:gd name="connsiteX26" fmla="*/ 857504 w 1334385"/>
                <a:gd name="connsiteY26" fmla="*/ 1055915 h 1168385"/>
                <a:gd name="connsiteX27" fmla="*/ 813841 w 1334385"/>
                <a:gd name="connsiteY27" fmla="*/ 1158556 h 1168385"/>
                <a:gd name="connsiteX28" fmla="*/ 809955 w 1334385"/>
                <a:gd name="connsiteY28" fmla="*/ 1168386 h 1168385"/>
                <a:gd name="connsiteX29" fmla="*/ 844474 w 1334385"/>
                <a:gd name="connsiteY29" fmla="*/ 1161757 h 1168385"/>
                <a:gd name="connsiteX30" fmla="*/ 1127481 w 1334385"/>
                <a:gd name="connsiteY30" fmla="*/ 1026654 h 1168385"/>
                <a:gd name="connsiteX31" fmla="*/ 1294816 w 1334385"/>
                <a:gd name="connsiteY31" fmla="*/ 766964 h 1168385"/>
                <a:gd name="connsiteX32" fmla="*/ 1332306 w 1334385"/>
                <a:gd name="connsiteY32" fmla="*/ 579741 h 1168385"/>
                <a:gd name="connsiteX33" fmla="*/ 1331163 w 1334385"/>
                <a:gd name="connsiteY33" fmla="*/ 498131 h 1168385"/>
                <a:gd name="connsiteX34" fmla="*/ 1300760 w 1334385"/>
                <a:gd name="connsiteY34" fmla="*/ 429779 h 1168385"/>
                <a:gd name="connsiteX35" fmla="*/ 1299845 w 1334385"/>
                <a:gd name="connsiteY35" fmla="*/ 389774 h 1168385"/>
                <a:gd name="connsiteX36" fmla="*/ 1329792 w 1334385"/>
                <a:gd name="connsiteY36" fmla="*/ 345426 h 1168385"/>
                <a:gd name="connsiteX37" fmla="*/ 1332764 w 1334385"/>
                <a:gd name="connsiteY37" fmla="*/ 327595 h 1168385"/>
                <a:gd name="connsiteX38" fmla="*/ 1235609 w 1334385"/>
                <a:gd name="connsiteY38" fmla="*/ 206437 h 1168385"/>
                <a:gd name="connsiteX39" fmla="*/ 1165428 w 1334385"/>
                <a:gd name="connsiteY39" fmla="*/ 201636 h 1168385"/>
                <a:gd name="connsiteX40" fmla="*/ 1099363 w 1334385"/>
                <a:gd name="connsiteY40" fmla="*/ 206666 h 1168385"/>
                <a:gd name="connsiteX41" fmla="*/ 984834 w 1334385"/>
                <a:gd name="connsiteY41" fmla="*/ 139000 h 1168385"/>
                <a:gd name="connsiteX42" fmla="*/ 959460 w 1334385"/>
                <a:gd name="connsiteY42" fmla="*/ 97395 h 1168385"/>
                <a:gd name="connsiteX43" fmla="*/ 941172 w 1334385"/>
                <a:gd name="connsiteY43" fmla="*/ 35444 h 1168385"/>
                <a:gd name="connsiteX44" fmla="*/ 766978 w 1334385"/>
                <a:gd name="connsiteY44" fmla="*/ 468 h 1168385"/>
                <a:gd name="connsiteX45" fmla="*/ 696341 w 1334385"/>
                <a:gd name="connsiteY45" fmla="*/ 78650 h 1168385"/>
                <a:gd name="connsiteX46" fmla="*/ 634390 w 1334385"/>
                <a:gd name="connsiteY46" fmla="*/ 80707 h 1168385"/>
                <a:gd name="connsiteX47" fmla="*/ 502488 w 1334385"/>
                <a:gd name="connsiteY47" fmla="*/ 102653 h 1168385"/>
                <a:gd name="connsiteX48" fmla="*/ 449682 w 1334385"/>
                <a:gd name="connsiteY48" fmla="*/ 89165 h 1168385"/>
                <a:gd name="connsiteX49" fmla="*/ 435508 w 1334385"/>
                <a:gd name="connsiteY49" fmla="*/ 76364 h 1168385"/>
                <a:gd name="connsiteX50" fmla="*/ 363042 w 1334385"/>
                <a:gd name="connsiteY50" fmla="*/ 71792 h 1168385"/>
                <a:gd name="connsiteX51" fmla="*/ 230911 w 1334385"/>
                <a:gd name="connsiteY51" fmla="*/ 166432 h 1168385"/>
                <a:gd name="connsiteX52" fmla="*/ 222225 w 1334385"/>
                <a:gd name="connsiteY52" fmla="*/ 181748 h 1168385"/>
                <a:gd name="connsiteX53" fmla="*/ 245542 w 1334385"/>
                <a:gd name="connsiteY53" fmla="*/ 292162 h 1168385"/>
                <a:gd name="connsiteX54" fmla="*/ 227254 w 1334385"/>
                <a:gd name="connsiteY54" fmla="*/ 309993 h 1168385"/>
                <a:gd name="connsiteX55" fmla="*/ 128499 w 1334385"/>
                <a:gd name="connsiteY55" fmla="*/ 441895 h 1168385"/>
                <a:gd name="connsiteX56" fmla="*/ 83922 w 1334385"/>
                <a:gd name="connsiteY56" fmla="*/ 456068 h 1168385"/>
                <a:gd name="connsiteX57" fmla="*/ 39116 w 1334385"/>
                <a:gd name="connsiteY57" fmla="*/ 492873 h 1168385"/>
                <a:gd name="connsiteX58" fmla="*/ 711 w 1334385"/>
                <a:gd name="connsiteY58" fmla="*/ 676667 h 1168385"/>
                <a:gd name="connsiteX59" fmla="*/ 25 w 1334385"/>
                <a:gd name="connsiteY59" fmla="*/ 692669 h 1168385"/>
                <a:gd name="connsiteX60" fmla="*/ 25171 w 1334385"/>
                <a:gd name="connsiteY60" fmla="*/ 731989 h 1168385"/>
                <a:gd name="connsiteX61" fmla="*/ 81178 w 1334385"/>
                <a:gd name="connsiteY61" fmla="*/ 761935 h 1168385"/>
                <a:gd name="connsiteX62" fmla="*/ 97180 w 1334385"/>
                <a:gd name="connsiteY62" fmla="*/ 783652 h 1168385"/>
                <a:gd name="connsiteX63" fmla="*/ 142900 w 1334385"/>
                <a:gd name="connsiteY63" fmla="*/ 924470 h 1168385"/>
                <a:gd name="connsiteX64" fmla="*/ 139471 w 1334385"/>
                <a:gd name="connsiteY64" fmla="*/ 916012 h 1168385"/>
                <a:gd name="connsiteX65" fmla="*/ 146329 w 1334385"/>
                <a:gd name="connsiteY65" fmla="*/ 922412 h 11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34385" h="1168385">
                  <a:moveTo>
                    <a:pt x="146329" y="922412"/>
                  </a:moveTo>
                  <a:cubicBezTo>
                    <a:pt x="149987" y="925613"/>
                    <a:pt x="153645" y="928813"/>
                    <a:pt x="157302" y="932014"/>
                  </a:cubicBezTo>
                  <a:cubicBezTo>
                    <a:pt x="188392" y="968818"/>
                    <a:pt x="225654" y="1000365"/>
                    <a:pt x="266344" y="1026883"/>
                  </a:cubicBezTo>
                  <a:cubicBezTo>
                    <a:pt x="299491" y="1052943"/>
                    <a:pt x="334467" y="1076260"/>
                    <a:pt x="373786" y="1093634"/>
                  </a:cubicBezTo>
                  <a:cubicBezTo>
                    <a:pt x="413334" y="1111007"/>
                    <a:pt x="453568" y="1128381"/>
                    <a:pt x="495402" y="1139125"/>
                  </a:cubicBezTo>
                  <a:cubicBezTo>
                    <a:pt x="507975" y="1144840"/>
                    <a:pt x="520776" y="1150098"/>
                    <a:pt x="533806" y="1154670"/>
                  </a:cubicBezTo>
                  <a:cubicBezTo>
                    <a:pt x="539293" y="1156727"/>
                    <a:pt x="544779" y="1158556"/>
                    <a:pt x="550494" y="1160156"/>
                  </a:cubicBezTo>
                  <a:cubicBezTo>
                    <a:pt x="541122" y="1123123"/>
                    <a:pt x="532435" y="1085633"/>
                    <a:pt x="528777" y="1047228"/>
                  </a:cubicBezTo>
                  <a:cubicBezTo>
                    <a:pt x="528320" y="1041970"/>
                    <a:pt x="529463" y="1034884"/>
                    <a:pt x="524205" y="1032826"/>
                  </a:cubicBezTo>
                  <a:cubicBezTo>
                    <a:pt x="503860" y="1024139"/>
                    <a:pt x="489229" y="1004937"/>
                    <a:pt x="467055" y="1000365"/>
                  </a:cubicBezTo>
                  <a:cubicBezTo>
                    <a:pt x="451282" y="997165"/>
                    <a:pt x="437566" y="990307"/>
                    <a:pt x="430479" y="977505"/>
                  </a:cubicBezTo>
                  <a:cubicBezTo>
                    <a:pt x="421564" y="961274"/>
                    <a:pt x="408076" y="949844"/>
                    <a:pt x="396646" y="936357"/>
                  </a:cubicBezTo>
                  <a:cubicBezTo>
                    <a:pt x="356641" y="887665"/>
                    <a:pt x="332638" y="832115"/>
                    <a:pt x="326466" y="768565"/>
                  </a:cubicBezTo>
                  <a:cubicBezTo>
                    <a:pt x="322580" y="728560"/>
                    <a:pt x="322580" y="688783"/>
                    <a:pt x="327609" y="650150"/>
                  </a:cubicBezTo>
                  <a:cubicBezTo>
                    <a:pt x="327381" y="600544"/>
                    <a:pt x="325095" y="550937"/>
                    <a:pt x="330124" y="501560"/>
                  </a:cubicBezTo>
                  <a:cubicBezTo>
                    <a:pt x="333781" y="479614"/>
                    <a:pt x="339268" y="458354"/>
                    <a:pt x="347040" y="437552"/>
                  </a:cubicBezTo>
                  <a:cubicBezTo>
                    <a:pt x="359385" y="411263"/>
                    <a:pt x="374701" y="386345"/>
                    <a:pt x="391846" y="362799"/>
                  </a:cubicBezTo>
                  <a:cubicBezTo>
                    <a:pt x="413334" y="336510"/>
                    <a:pt x="437566" y="312736"/>
                    <a:pt x="463855" y="291476"/>
                  </a:cubicBezTo>
                  <a:cubicBezTo>
                    <a:pt x="489915" y="272274"/>
                    <a:pt x="517347" y="255586"/>
                    <a:pt x="546608" y="241870"/>
                  </a:cubicBezTo>
                  <a:cubicBezTo>
                    <a:pt x="577926" y="229983"/>
                    <a:pt x="610159" y="221982"/>
                    <a:pt x="643306" y="216724"/>
                  </a:cubicBezTo>
                  <a:cubicBezTo>
                    <a:pt x="962203" y="189063"/>
                    <a:pt x="1053186" y="452411"/>
                    <a:pt x="1057072" y="466127"/>
                  </a:cubicBezTo>
                  <a:cubicBezTo>
                    <a:pt x="1066673" y="482586"/>
                    <a:pt x="1074903" y="499959"/>
                    <a:pt x="1081989" y="518933"/>
                  </a:cubicBezTo>
                  <a:cubicBezTo>
                    <a:pt x="1095477" y="554595"/>
                    <a:pt x="1103249" y="592314"/>
                    <a:pt x="1105307" y="630719"/>
                  </a:cubicBezTo>
                  <a:cubicBezTo>
                    <a:pt x="1107821" y="677353"/>
                    <a:pt x="1112393" y="723988"/>
                    <a:pt x="1100963" y="770393"/>
                  </a:cubicBezTo>
                  <a:cubicBezTo>
                    <a:pt x="1077189" y="866405"/>
                    <a:pt x="1027354" y="946187"/>
                    <a:pt x="949858" y="1007452"/>
                  </a:cubicBezTo>
                  <a:cubicBezTo>
                    <a:pt x="929513" y="1023682"/>
                    <a:pt x="905510" y="1036712"/>
                    <a:pt x="878535" y="1039913"/>
                  </a:cubicBezTo>
                  <a:cubicBezTo>
                    <a:pt x="867334" y="1041284"/>
                    <a:pt x="861619" y="1045856"/>
                    <a:pt x="857504" y="1055915"/>
                  </a:cubicBezTo>
                  <a:cubicBezTo>
                    <a:pt x="843331" y="1090205"/>
                    <a:pt x="827100" y="1123809"/>
                    <a:pt x="813841" y="1158556"/>
                  </a:cubicBezTo>
                  <a:cubicBezTo>
                    <a:pt x="812470" y="1161757"/>
                    <a:pt x="811327" y="1165186"/>
                    <a:pt x="809955" y="1168386"/>
                  </a:cubicBezTo>
                  <a:cubicBezTo>
                    <a:pt x="821614" y="1166329"/>
                    <a:pt x="833044" y="1164043"/>
                    <a:pt x="844474" y="1161757"/>
                  </a:cubicBezTo>
                  <a:cubicBezTo>
                    <a:pt x="948258" y="1139582"/>
                    <a:pt x="1045185" y="1093405"/>
                    <a:pt x="1127481" y="1026654"/>
                  </a:cubicBezTo>
                  <a:cubicBezTo>
                    <a:pt x="1210234" y="959674"/>
                    <a:pt x="1260755" y="866177"/>
                    <a:pt x="1294816" y="766964"/>
                  </a:cubicBezTo>
                  <a:cubicBezTo>
                    <a:pt x="1315619" y="706843"/>
                    <a:pt x="1328192" y="643292"/>
                    <a:pt x="1332306" y="579741"/>
                  </a:cubicBezTo>
                  <a:cubicBezTo>
                    <a:pt x="1334135" y="552995"/>
                    <a:pt x="1333907" y="525334"/>
                    <a:pt x="1331163" y="498131"/>
                  </a:cubicBezTo>
                  <a:cubicBezTo>
                    <a:pt x="1323162" y="474585"/>
                    <a:pt x="1313104" y="451953"/>
                    <a:pt x="1300760" y="429779"/>
                  </a:cubicBezTo>
                  <a:cubicBezTo>
                    <a:pt x="1293444" y="416749"/>
                    <a:pt x="1284072" y="401661"/>
                    <a:pt x="1299845" y="389774"/>
                  </a:cubicBezTo>
                  <a:cubicBezTo>
                    <a:pt x="1315619" y="378116"/>
                    <a:pt x="1320191" y="360513"/>
                    <a:pt x="1329792" y="345426"/>
                  </a:cubicBezTo>
                  <a:cubicBezTo>
                    <a:pt x="1333221" y="339939"/>
                    <a:pt x="1336421" y="333996"/>
                    <a:pt x="1332764" y="327595"/>
                  </a:cubicBezTo>
                  <a:cubicBezTo>
                    <a:pt x="1324305" y="312965"/>
                    <a:pt x="1260526" y="231126"/>
                    <a:pt x="1235609" y="206437"/>
                  </a:cubicBezTo>
                  <a:cubicBezTo>
                    <a:pt x="1215720" y="186777"/>
                    <a:pt x="1202690" y="181520"/>
                    <a:pt x="1165428" y="201636"/>
                  </a:cubicBezTo>
                  <a:cubicBezTo>
                    <a:pt x="1149884" y="210323"/>
                    <a:pt x="1125652" y="227240"/>
                    <a:pt x="1099363" y="206666"/>
                  </a:cubicBezTo>
                  <a:cubicBezTo>
                    <a:pt x="1063930" y="177633"/>
                    <a:pt x="1025296" y="160488"/>
                    <a:pt x="984834" y="139000"/>
                  </a:cubicBezTo>
                  <a:cubicBezTo>
                    <a:pt x="964946" y="128256"/>
                    <a:pt x="956945" y="129399"/>
                    <a:pt x="959460" y="97395"/>
                  </a:cubicBezTo>
                  <a:cubicBezTo>
                    <a:pt x="960831" y="75221"/>
                    <a:pt x="964717" y="44817"/>
                    <a:pt x="941172" y="35444"/>
                  </a:cubicBezTo>
                  <a:cubicBezTo>
                    <a:pt x="917397" y="26072"/>
                    <a:pt x="841273" y="-4104"/>
                    <a:pt x="766978" y="468"/>
                  </a:cubicBezTo>
                  <a:cubicBezTo>
                    <a:pt x="729031" y="-2961"/>
                    <a:pt x="708228" y="80478"/>
                    <a:pt x="696341" y="78650"/>
                  </a:cubicBezTo>
                  <a:cubicBezTo>
                    <a:pt x="677367" y="75906"/>
                    <a:pt x="653593" y="79793"/>
                    <a:pt x="634390" y="80707"/>
                  </a:cubicBezTo>
                  <a:cubicBezTo>
                    <a:pt x="589356" y="82764"/>
                    <a:pt x="545922" y="93737"/>
                    <a:pt x="502488" y="102653"/>
                  </a:cubicBezTo>
                  <a:cubicBezTo>
                    <a:pt x="481000" y="106996"/>
                    <a:pt x="465226" y="101281"/>
                    <a:pt x="449682" y="89165"/>
                  </a:cubicBezTo>
                  <a:cubicBezTo>
                    <a:pt x="444652" y="85279"/>
                    <a:pt x="440538" y="80250"/>
                    <a:pt x="435508" y="76364"/>
                  </a:cubicBezTo>
                  <a:cubicBezTo>
                    <a:pt x="407162" y="54418"/>
                    <a:pt x="394589" y="53961"/>
                    <a:pt x="363042" y="71792"/>
                  </a:cubicBezTo>
                  <a:cubicBezTo>
                    <a:pt x="315722" y="98766"/>
                    <a:pt x="275031" y="134885"/>
                    <a:pt x="230911" y="166432"/>
                  </a:cubicBezTo>
                  <a:cubicBezTo>
                    <a:pt x="225654" y="170318"/>
                    <a:pt x="220396" y="174204"/>
                    <a:pt x="222225" y="181748"/>
                  </a:cubicBezTo>
                  <a:cubicBezTo>
                    <a:pt x="227254" y="241184"/>
                    <a:pt x="251257" y="284390"/>
                    <a:pt x="245542" y="292162"/>
                  </a:cubicBezTo>
                  <a:cubicBezTo>
                    <a:pt x="240513" y="299020"/>
                    <a:pt x="233426" y="304049"/>
                    <a:pt x="227254" y="309993"/>
                  </a:cubicBezTo>
                  <a:cubicBezTo>
                    <a:pt x="187020" y="348398"/>
                    <a:pt x="152273" y="391374"/>
                    <a:pt x="128499" y="441895"/>
                  </a:cubicBezTo>
                  <a:cubicBezTo>
                    <a:pt x="120269" y="459269"/>
                    <a:pt x="102667" y="460412"/>
                    <a:pt x="83922" y="456068"/>
                  </a:cubicBezTo>
                  <a:cubicBezTo>
                    <a:pt x="44602" y="446924"/>
                    <a:pt x="52375" y="453096"/>
                    <a:pt x="39116" y="492873"/>
                  </a:cubicBezTo>
                  <a:cubicBezTo>
                    <a:pt x="18999" y="552538"/>
                    <a:pt x="12827" y="615174"/>
                    <a:pt x="711" y="676667"/>
                  </a:cubicBezTo>
                  <a:cubicBezTo>
                    <a:pt x="-203" y="681925"/>
                    <a:pt x="25" y="687183"/>
                    <a:pt x="25" y="692669"/>
                  </a:cubicBezTo>
                  <a:cubicBezTo>
                    <a:pt x="-432" y="711415"/>
                    <a:pt x="6426" y="724216"/>
                    <a:pt x="25171" y="731989"/>
                  </a:cubicBezTo>
                  <a:cubicBezTo>
                    <a:pt x="44602" y="740218"/>
                    <a:pt x="62205" y="752791"/>
                    <a:pt x="81178" y="761935"/>
                  </a:cubicBezTo>
                  <a:cubicBezTo>
                    <a:pt x="91237" y="766736"/>
                    <a:pt x="95580" y="773365"/>
                    <a:pt x="97180" y="783652"/>
                  </a:cubicBezTo>
                  <a:cubicBezTo>
                    <a:pt x="104953" y="833030"/>
                    <a:pt x="124841" y="878521"/>
                    <a:pt x="142900" y="924470"/>
                  </a:cubicBezTo>
                  <a:cubicBezTo>
                    <a:pt x="141757" y="921727"/>
                    <a:pt x="140614" y="918755"/>
                    <a:pt x="139471" y="916012"/>
                  </a:cubicBezTo>
                  <a:cubicBezTo>
                    <a:pt x="141757" y="918298"/>
                    <a:pt x="144043" y="920584"/>
                    <a:pt x="146329" y="922412"/>
                  </a:cubicBezTo>
                  <a:close/>
                </a:path>
              </a:pathLst>
            </a:custGeom>
            <a:solidFill>
              <a:srgbClr val="459597"/>
            </a:solidFill>
            <a:ln w="2286" cap="flat">
              <a:noFill/>
              <a:prstDash val="solid"/>
              <a:miter/>
            </a:ln>
          </p:spPr>
          <p:txBody>
            <a:bodyPr rtlCol="0" anchor="ctr"/>
            <a:lstStyle/>
            <a:p>
              <a:endParaRPr lang="en-US"/>
            </a:p>
          </p:txBody>
        </p:sp>
        <p:sp>
          <p:nvSpPr>
            <p:cNvPr id="41" name="Freeform 694">
              <a:extLst>
                <a:ext uri="{FF2B5EF4-FFF2-40B4-BE49-F238E27FC236}">
                  <a16:creationId xmlns:a16="http://schemas.microsoft.com/office/drawing/2014/main" id="{E24BE60D-9196-6DFE-EA24-05CE5CF2B5A2}"/>
                </a:ext>
              </a:extLst>
            </p:cNvPr>
            <p:cNvSpPr/>
            <p:nvPr/>
          </p:nvSpPr>
          <p:spPr>
            <a:xfrm>
              <a:off x="7597902" y="1228496"/>
              <a:ext cx="2743" cy="2057"/>
            </a:xfrm>
            <a:custGeom>
              <a:avLst/>
              <a:gdLst>
                <a:gd name="connsiteX0" fmla="*/ 2743 w 2743"/>
                <a:gd name="connsiteY0" fmla="*/ 2057 h 2057"/>
                <a:gd name="connsiteX1" fmla="*/ 0 w 2743"/>
                <a:gd name="connsiteY1" fmla="*/ 0 h 2057"/>
                <a:gd name="connsiteX2" fmla="*/ 2743 w 2743"/>
                <a:gd name="connsiteY2" fmla="*/ 2057 h 2057"/>
              </a:gdLst>
              <a:ahLst/>
              <a:cxnLst>
                <a:cxn ang="0">
                  <a:pos x="connsiteX0" y="connsiteY0"/>
                </a:cxn>
                <a:cxn ang="0">
                  <a:pos x="connsiteX1" y="connsiteY1"/>
                </a:cxn>
                <a:cxn ang="0">
                  <a:pos x="connsiteX2" y="connsiteY2"/>
                </a:cxn>
              </a:cxnLst>
              <a:rect l="l" t="t" r="r" b="b"/>
              <a:pathLst>
                <a:path w="2743" h="2057">
                  <a:moveTo>
                    <a:pt x="2743" y="2057"/>
                  </a:moveTo>
                  <a:cubicBezTo>
                    <a:pt x="1829" y="1372"/>
                    <a:pt x="914" y="686"/>
                    <a:pt x="0" y="0"/>
                  </a:cubicBezTo>
                  <a:cubicBezTo>
                    <a:pt x="914" y="914"/>
                    <a:pt x="1829" y="1372"/>
                    <a:pt x="2743" y="2057"/>
                  </a:cubicBezTo>
                  <a:close/>
                </a:path>
              </a:pathLst>
            </a:custGeom>
            <a:solidFill>
              <a:srgbClr val="FFFFFF"/>
            </a:solidFill>
            <a:ln w="2286" cap="flat">
              <a:noFill/>
              <a:prstDash val="solid"/>
              <a:miter/>
            </a:ln>
          </p:spPr>
          <p:txBody>
            <a:bodyPr rtlCol="0" anchor="ctr"/>
            <a:lstStyle/>
            <a:p>
              <a:endParaRPr lang="en-US"/>
            </a:p>
          </p:txBody>
        </p:sp>
        <p:sp>
          <p:nvSpPr>
            <p:cNvPr id="42" name="Freeform 695">
              <a:extLst>
                <a:ext uri="{FF2B5EF4-FFF2-40B4-BE49-F238E27FC236}">
                  <a16:creationId xmlns:a16="http://schemas.microsoft.com/office/drawing/2014/main" id="{29ED0A95-F079-672D-E5DE-8C408A5C72FB}"/>
                </a:ext>
              </a:extLst>
            </p:cNvPr>
            <p:cNvSpPr/>
            <p:nvPr/>
          </p:nvSpPr>
          <p:spPr>
            <a:xfrm>
              <a:off x="7325639" y="2065172"/>
              <a:ext cx="3657" cy="23545"/>
            </a:xfrm>
            <a:custGeom>
              <a:avLst/>
              <a:gdLst>
                <a:gd name="connsiteX0" fmla="*/ 0 w 3657"/>
                <a:gd name="connsiteY0" fmla="*/ 23546 h 23545"/>
                <a:gd name="connsiteX1" fmla="*/ 3658 w 3657"/>
                <a:gd name="connsiteY1" fmla="*/ 0 h 23545"/>
                <a:gd name="connsiteX2" fmla="*/ 0 w 3657"/>
                <a:gd name="connsiteY2" fmla="*/ 23546 h 23545"/>
              </a:gdLst>
              <a:ahLst/>
              <a:cxnLst>
                <a:cxn ang="0">
                  <a:pos x="connsiteX0" y="connsiteY0"/>
                </a:cxn>
                <a:cxn ang="0">
                  <a:pos x="connsiteX1" y="connsiteY1"/>
                </a:cxn>
                <a:cxn ang="0">
                  <a:pos x="connsiteX2" y="connsiteY2"/>
                </a:cxn>
              </a:cxnLst>
              <a:rect l="l" t="t" r="r" b="b"/>
              <a:pathLst>
                <a:path w="3657" h="23545">
                  <a:moveTo>
                    <a:pt x="0" y="23546"/>
                  </a:moveTo>
                  <a:cubicBezTo>
                    <a:pt x="1372" y="15773"/>
                    <a:pt x="2515" y="7772"/>
                    <a:pt x="3658" y="0"/>
                  </a:cubicBezTo>
                  <a:cubicBezTo>
                    <a:pt x="2515" y="7772"/>
                    <a:pt x="1372" y="15545"/>
                    <a:pt x="0" y="23546"/>
                  </a:cubicBezTo>
                  <a:close/>
                </a:path>
              </a:pathLst>
            </a:custGeom>
            <a:solidFill>
              <a:srgbClr val="FFFFFF"/>
            </a:solidFill>
            <a:ln w="2286" cap="flat">
              <a:noFill/>
              <a:prstDash val="solid"/>
              <a:miter/>
            </a:ln>
          </p:spPr>
          <p:txBody>
            <a:bodyPr rtlCol="0" anchor="ctr"/>
            <a:lstStyle/>
            <a:p>
              <a:endParaRPr lang="en-US"/>
            </a:p>
          </p:txBody>
        </p:sp>
        <p:sp>
          <p:nvSpPr>
            <p:cNvPr id="43" name="Freeform 696">
              <a:extLst>
                <a:ext uri="{FF2B5EF4-FFF2-40B4-BE49-F238E27FC236}">
                  <a16:creationId xmlns:a16="http://schemas.microsoft.com/office/drawing/2014/main" id="{92691F67-27B4-9101-7F7C-B309DA8C96E2}"/>
                </a:ext>
              </a:extLst>
            </p:cNvPr>
            <p:cNvSpPr/>
            <p:nvPr/>
          </p:nvSpPr>
          <p:spPr>
            <a:xfrm>
              <a:off x="7341641" y="2139010"/>
              <a:ext cx="36347" cy="4343"/>
            </a:xfrm>
            <a:custGeom>
              <a:avLst/>
              <a:gdLst>
                <a:gd name="connsiteX0" fmla="*/ 0 w 36347"/>
                <a:gd name="connsiteY0" fmla="*/ 0 h 4343"/>
                <a:gd name="connsiteX1" fmla="*/ 24232 w 36347"/>
                <a:gd name="connsiteY1" fmla="*/ 3658 h 4343"/>
                <a:gd name="connsiteX2" fmla="*/ 36348 w 36347"/>
                <a:gd name="connsiteY2" fmla="*/ 4343 h 4343"/>
                <a:gd name="connsiteX3" fmla="*/ 24232 w 36347"/>
                <a:gd name="connsiteY3" fmla="*/ 3658 h 4343"/>
                <a:gd name="connsiteX4" fmla="*/ 0 w 36347"/>
                <a:gd name="connsiteY4" fmla="*/ 0 h 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4343">
                  <a:moveTo>
                    <a:pt x="0" y="0"/>
                  </a:moveTo>
                  <a:cubicBezTo>
                    <a:pt x="6173" y="1372"/>
                    <a:pt x="14174" y="2515"/>
                    <a:pt x="24232" y="3658"/>
                  </a:cubicBezTo>
                  <a:cubicBezTo>
                    <a:pt x="28804" y="4115"/>
                    <a:pt x="32919" y="4343"/>
                    <a:pt x="36348" y="4343"/>
                  </a:cubicBezTo>
                  <a:cubicBezTo>
                    <a:pt x="32690" y="4343"/>
                    <a:pt x="28804" y="4115"/>
                    <a:pt x="24232" y="3658"/>
                  </a:cubicBezTo>
                  <a:cubicBezTo>
                    <a:pt x="13945" y="2515"/>
                    <a:pt x="6173"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697">
              <a:extLst>
                <a:ext uri="{FF2B5EF4-FFF2-40B4-BE49-F238E27FC236}">
                  <a16:creationId xmlns:a16="http://schemas.microsoft.com/office/drawing/2014/main" id="{C162975F-E519-6698-2544-6CF123DAB622}"/>
                </a:ext>
              </a:extLst>
            </p:cNvPr>
            <p:cNvSpPr/>
            <p:nvPr/>
          </p:nvSpPr>
          <p:spPr>
            <a:xfrm>
              <a:off x="7387361" y="2131695"/>
              <a:ext cx="12801" cy="10287"/>
            </a:xfrm>
            <a:custGeom>
              <a:avLst/>
              <a:gdLst>
                <a:gd name="connsiteX0" fmla="*/ 0 w 12801"/>
                <a:gd name="connsiteY0" fmla="*/ 10287 h 10287"/>
                <a:gd name="connsiteX1" fmla="*/ 12802 w 12801"/>
                <a:gd name="connsiteY1" fmla="*/ 0 h 10287"/>
                <a:gd name="connsiteX2" fmla="*/ 0 w 12801"/>
                <a:gd name="connsiteY2" fmla="*/ 10287 h 10287"/>
              </a:gdLst>
              <a:ahLst/>
              <a:cxnLst>
                <a:cxn ang="0">
                  <a:pos x="connsiteX0" y="connsiteY0"/>
                </a:cxn>
                <a:cxn ang="0">
                  <a:pos x="connsiteX1" y="connsiteY1"/>
                </a:cxn>
                <a:cxn ang="0">
                  <a:pos x="connsiteX2" y="connsiteY2"/>
                </a:cxn>
              </a:cxnLst>
              <a:rect l="l" t="t" r="r" b="b"/>
              <a:pathLst>
                <a:path w="12801" h="10287">
                  <a:moveTo>
                    <a:pt x="0" y="10287"/>
                  </a:moveTo>
                  <a:cubicBezTo>
                    <a:pt x="5487" y="8687"/>
                    <a:pt x="9373" y="5486"/>
                    <a:pt x="12802" y="0"/>
                  </a:cubicBezTo>
                  <a:cubicBezTo>
                    <a:pt x="9602" y="5486"/>
                    <a:pt x="5487" y="8687"/>
                    <a:pt x="0" y="10287"/>
                  </a:cubicBezTo>
                  <a:close/>
                </a:path>
              </a:pathLst>
            </a:custGeom>
            <a:solidFill>
              <a:srgbClr val="FFFFFF"/>
            </a:solidFill>
            <a:ln w="2286" cap="flat">
              <a:noFill/>
              <a:prstDash val="solid"/>
              <a:miter/>
            </a:ln>
          </p:spPr>
          <p:txBody>
            <a:bodyPr rtlCol="0" anchor="ctr"/>
            <a:lstStyle/>
            <a:p>
              <a:endParaRPr lang="en-US"/>
            </a:p>
          </p:txBody>
        </p:sp>
        <p:sp>
          <p:nvSpPr>
            <p:cNvPr id="45" name="Freeform 698">
              <a:extLst>
                <a:ext uri="{FF2B5EF4-FFF2-40B4-BE49-F238E27FC236}">
                  <a16:creationId xmlns:a16="http://schemas.microsoft.com/office/drawing/2014/main" id="{A1D23157-818D-011F-BA03-CCCCA9A08FA9}"/>
                </a:ext>
              </a:extLst>
            </p:cNvPr>
            <p:cNvSpPr/>
            <p:nvPr/>
          </p:nvSpPr>
          <p:spPr>
            <a:xfrm>
              <a:off x="7993608" y="1479042"/>
              <a:ext cx="2971" cy="914"/>
            </a:xfrm>
            <a:custGeom>
              <a:avLst/>
              <a:gdLst>
                <a:gd name="connsiteX0" fmla="*/ 0 w 2971"/>
                <a:gd name="connsiteY0" fmla="*/ 0 h 914"/>
                <a:gd name="connsiteX1" fmla="*/ 2971 w 2971"/>
                <a:gd name="connsiteY1" fmla="*/ 914 h 914"/>
                <a:gd name="connsiteX2" fmla="*/ 0 w 2971"/>
                <a:gd name="connsiteY2" fmla="*/ 0 h 914"/>
              </a:gdLst>
              <a:ahLst/>
              <a:cxnLst>
                <a:cxn ang="0">
                  <a:pos x="connsiteX0" y="connsiteY0"/>
                </a:cxn>
                <a:cxn ang="0">
                  <a:pos x="connsiteX1" y="connsiteY1"/>
                </a:cxn>
                <a:cxn ang="0">
                  <a:pos x="connsiteX2" y="connsiteY2"/>
                </a:cxn>
              </a:cxnLst>
              <a:rect l="l" t="t" r="r" b="b"/>
              <a:pathLst>
                <a:path w="2971" h="914">
                  <a:moveTo>
                    <a:pt x="0" y="0"/>
                  </a:moveTo>
                  <a:cubicBezTo>
                    <a:pt x="914" y="457"/>
                    <a:pt x="1828" y="686"/>
                    <a:pt x="2971" y="914"/>
                  </a:cubicBezTo>
                  <a:cubicBezTo>
                    <a:pt x="1828"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6" name="Freeform 699">
              <a:extLst>
                <a:ext uri="{FF2B5EF4-FFF2-40B4-BE49-F238E27FC236}">
                  <a16:creationId xmlns:a16="http://schemas.microsoft.com/office/drawing/2014/main" id="{AFA60038-B15A-3DC7-81B6-6D9B0B81C916}"/>
                </a:ext>
              </a:extLst>
            </p:cNvPr>
            <p:cNvSpPr/>
            <p:nvPr/>
          </p:nvSpPr>
          <p:spPr>
            <a:xfrm>
              <a:off x="7272412" y="1918468"/>
              <a:ext cx="77687" cy="145103"/>
            </a:xfrm>
            <a:custGeom>
              <a:avLst/>
              <a:gdLst>
                <a:gd name="connsiteX0" fmla="*/ 30138 w 77687"/>
                <a:gd name="connsiteY0" fmla="*/ 171 h 145103"/>
                <a:gd name="connsiteX1" fmla="*/ 649 w 77687"/>
                <a:gd name="connsiteY1" fmla="*/ 33776 h 145103"/>
                <a:gd name="connsiteX2" fmla="*/ 16651 w 77687"/>
                <a:gd name="connsiteY2" fmla="*/ 124758 h 145103"/>
                <a:gd name="connsiteX3" fmla="*/ 15965 w 77687"/>
                <a:gd name="connsiteY3" fmla="*/ 121329 h 145103"/>
                <a:gd name="connsiteX4" fmla="*/ 60770 w 77687"/>
                <a:gd name="connsiteY4" fmla="*/ 122015 h 145103"/>
                <a:gd name="connsiteX5" fmla="*/ 57341 w 77687"/>
                <a:gd name="connsiteY5" fmla="*/ 145104 h 145103"/>
                <a:gd name="connsiteX6" fmla="*/ 77687 w 77687"/>
                <a:gd name="connsiteY6" fmla="*/ 171 h 145103"/>
                <a:gd name="connsiteX7" fmla="*/ 30138 w 77687"/>
                <a:gd name="connsiteY7" fmla="*/ 171 h 1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7" h="145103">
                  <a:moveTo>
                    <a:pt x="30138" y="171"/>
                  </a:moveTo>
                  <a:cubicBezTo>
                    <a:pt x="5906" y="400"/>
                    <a:pt x="-2552" y="8630"/>
                    <a:pt x="649" y="33776"/>
                  </a:cubicBezTo>
                  <a:cubicBezTo>
                    <a:pt x="4535" y="64408"/>
                    <a:pt x="10021" y="94583"/>
                    <a:pt x="16651" y="124758"/>
                  </a:cubicBezTo>
                  <a:cubicBezTo>
                    <a:pt x="16422" y="123615"/>
                    <a:pt x="16193" y="122472"/>
                    <a:pt x="15965" y="121329"/>
                  </a:cubicBezTo>
                  <a:cubicBezTo>
                    <a:pt x="30824" y="122244"/>
                    <a:pt x="45911" y="122244"/>
                    <a:pt x="60770" y="122015"/>
                  </a:cubicBezTo>
                  <a:cubicBezTo>
                    <a:pt x="59627" y="129788"/>
                    <a:pt x="58484" y="137331"/>
                    <a:pt x="57341" y="145104"/>
                  </a:cubicBezTo>
                  <a:cubicBezTo>
                    <a:pt x="64657" y="98012"/>
                    <a:pt x="70600" y="50463"/>
                    <a:pt x="77687" y="171"/>
                  </a:cubicBezTo>
                  <a:cubicBezTo>
                    <a:pt x="59399" y="-57"/>
                    <a:pt x="44768" y="-57"/>
                    <a:pt x="30138" y="171"/>
                  </a:cubicBezTo>
                  <a:close/>
                </a:path>
              </a:pathLst>
            </a:custGeom>
            <a:solidFill>
              <a:srgbClr val="FFFFFF"/>
            </a:solidFill>
            <a:ln w="2286" cap="flat">
              <a:noFill/>
              <a:prstDash val="solid"/>
              <a:miter/>
            </a:ln>
          </p:spPr>
          <p:txBody>
            <a:bodyPr rtlCol="0" anchor="ctr"/>
            <a:lstStyle/>
            <a:p>
              <a:endParaRPr lang="en-US"/>
            </a:p>
          </p:txBody>
        </p:sp>
        <p:sp>
          <p:nvSpPr>
            <p:cNvPr id="47" name="Freeform 700">
              <a:extLst>
                <a:ext uri="{FF2B5EF4-FFF2-40B4-BE49-F238E27FC236}">
                  <a16:creationId xmlns:a16="http://schemas.microsoft.com/office/drawing/2014/main" id="{5FD40EEF-8B47-60C5-D3F2-71928F0EC3EB}"/>
                </a:ext>
              </a:extLst>
            </p:cNvPr>
            <p:cNvSpPr/>
            <p:nvPr/>
          </p:nvSpPr>
          <p:spPr>
            <a:xfrm>
              <a:off x="7322337" y="2117979"/>
              <a:ext cx="101" cy="2286"/>
            </a:xfrm>
            <a:custGeom>
              <a:avLst/>
              <a:gdLst>
                <a:gd name="connsiteX0" fmla="*/ 102 w 101"/>
                <a:gd name="connsiteY0" fmla="*/ 2286 h 2286"/>
                <a:gd name="connsiteX1" fmla="*/ 102 w 101"/>
                <a:gd name="connsiteY1" fmla="*/ 0 h 2286"/>
                <a:gd name="connsiteX2" fmla="*/ 102 w 101"/>
                <a:gd name="connsiteY2" fmla="*/ 2286 h 2286"/>
              </a:gdLst>
              <a:ahLst/>
              <a:cxnLst>
                <a:cxn ang="0">
                  <a:pos x="connsiteX0" y="connsiteY0"/>
                </a:cxn>
                <a:cxn ang="0">
                  <a:pos x="connsiteX1" y="connsiteY1"/>
                </a:cxn>
                <a:cxn ang="0">
                  <a:pos x="connsiteX2" y="connsiteY2"/>
                </a:cxn>
              </a:cxnLst>
              <a:rect l="l" t="t" r="r" b="b"/>
              <a:pathLst>
                <a:path w="101" h="2286">
                  <a:moveTo>
                    <a:pt x="102" y="2286"/>
                  </a:moveTo>
                  <a:cubicBezTo>
                    <a:pt x="102" y="1600"/>
                    <a:pt x="102" y="914"/>
                    <a:pt x="102" y="0"/>
                  </a:cubicBezTo>
                  <a:cubicBezTo>
                    <a:pt x="-127" y="914"/>
                    <a:pt x="102" y="1600"/>
                    <a:pt x="102" y="2286"/>
                  </a:cubicBezTo>
                  <a:close/>
                </a:path>
              </a:pathLst>
            </a:custGeom>
            <a:solidFill>
              <a:srgbClr val="FFFFFF"/>
            </a:solidFill>
            <a:ln w="2286" cap="flat">
              <a:noFill/>
              <a:prstDash val="solid"/>
              <a:miter/>
            </a:ln>
          </p:spPr>
          <p:txBody>
            <a:bodyPr rtlCol="0" anchor="ctr"/>
            <a:lstStyle/>
            <a:p>
              <a:endParaRPr lang="en-US"/>
            </a:p>
          </p:txBody>
        </p:sp>
        <p:sp>
          <p:nvSpPr>
            <p:cNvPr id="48" name="Freeform 701">
              <a:extLst>
                <a:ext uri="{FF2B5EF4-FFF2-40B4-BE49-F238E27FC236}">
                  <a16:creationId xmlns:a16="http://schemas.microsoft.com/office/drawing/2014/main" id="{699C377F-4919-481C-80D7-A3026848C3A2}"/>
                </a:ext>
              </a:extLst>
            </p:cNvPr>
            <p:cNvSpPr/>
            <p:nvPr/>
          </p:nvSpPr>
          <p:spPr>
            <a:xfrm>
              <a:off x="7965262" y="1368171"/>
              <a:ext cx="2057" cy="6858"/>
            </a:xfrm>
            <a:custGeom>
              <a:avLst/>
              <a:gdLst>
                <a:gd name="connsiteX0" fmla="*/ 0 w 2057"/>
                <a:gd name="connsiteY0" fmla="*/ 0 h 6858"/>
                <a:gd name="connsiteX1" fmla="*/ 2058 w 2057"/>
                <a:gd name="connsiteY1" fmla="*/ 6858 h 6858"/>
                <a:gd name="connsiteX2" fmla="*/ 0 w 2057"/>
                <a:gd name="connsiteY2" fmla="*/ 0 h 6858"/>
              </a:gdLst>
              <a:ahLst/>
              <a:cxnLst>
                <a:cxn ang="0">
                  <a:pos x="connsiteX0" y="connsiteY0"/>
                </a:cxn>
                <a:cxn ang="0">
                  <a:pos x="connsiteX1" y="connsiteY1"/>
                </a:cxn>
                <a:cxn ang="0">
                  <a:pos x="connsiteX2" y="connsiteY2"/>
                </a:cxn>
              </a:cxnLst>
              <a:rect l="l" t="t" r="r" b="b"/>
              <a:pathLst>
                <a:path w="2057" h="6858">
                  <a:moveTo>
                    <a:pt x="0" y="0"/>
                  </a:moveTo>
                  <a:cubicBezTo>
                    <a:pt x="686" y="2286"/>
                    <a:pt x="1372" y="4572"/>
                    <a:pt x="2058" y="6858"/>
                  </a:cubicBezTo>
                  <a:cubicBezTo>
                    <a:pt x="1372" y="4572"/>
                    <a:pt x="686" y="2286"/>
                    <a:pt x="0" y="0"/>
                  </a:cubicBezTo>
                  <a:close/>
                </a:path>
              </a:pathLst>
            </a:custGeom>
            <a:solidFill>
              <a:srgbClr val="FFFFFF"/>
            </a:solidFill>
            <a:ln w="2286" cap="flat">
              <a:noFill/>
              <a:prstDash val="solid"/>
              <a:miter/>
            </a:ln>
          </p:spPr>
          <p:txBody>
            <a:bodyPr rtlCol="0" anchor="ctr"/>
            <a:lstStyle/>
            <a:p>
              <a:endParaRPr lang="en-US"/>
            </a:p>
          </p:txBody>
        </p:sp>
        <p:sp>
          <p:nvSpPr>
            <p:cNvPr id="49" name="Freeform 702">
              <a:extLst>
                <a:ext uri="{FF2B5EF4-FFF2-40B4-BE49-F238E27FC236}">
                  <a16:creationId xmlns:a16="http://schemas.microsoft.com/office/drawing/2014/main" id="{C477C3F4-4493-F29C-26A7-9268022EB5E3}"/>
                </a:ext>
              </a:extLst>
            </p:cNvPr>
            <p:cNvSpPr/>
            <p:nvPr/>
          </p:nvSpPr>
          <p:spPr>
            <a:xfrm>
              <a:off x="7976235" y="1413205"/>
              <a:ext cx="685" cy="3657"/>
            </a:xfrm>
            <a:custGeom>
              <a:avLst/>
              <a:gdLst>
                <a:gd name="connsiteX0" fmla="*/ 0 w 685"/>
                <a:gd name="connsiteY0" fmla="*/ 0 h 3657"/>
                <a:gd name="connsiteX1" fmla="*/ 686 w 685"/>
                <a:gd name="connsiteY1" fmla="*/ 3658 h 3657"/>
                <a:gd name="connsiteX2" fmla="*/ 0 w 685"/>
                <a:gd name="connsiteY2" fmla="*/ 0 h 3657"/>
              </a:gdLst>
              <a:ahLst/>
              <a:cxnLst>
                <a:cxn ang="0">
                  <a:pos x="connsiteX0" y="connsiteY0"/>
                </a:cxn>
                <a:cxn ang="0">
                  <a:pos x="connsiteX1" y="connsiteY1"/>
                </a:cxn>
                <a:cxn ang="0">
                  <a:pos x="connsiteX2" y="connsiteY2"/>
                </a:cxn>
              </a:cxnLst>
              <a:rect l="l" t="t" r="r" b="b"/>
              <a:pathLst>
                <a:path w="685" h="3657">
                  <a:moveTo>
                    <a:pt x="0" y="0"/>
                  </a:moveTo>
                  <a:cubicBezTo>
                    <a:pt x="229" y="1143"/>
                    <a:pt x="457" y="2515"/>
                    <a:pt x="686" y="3658"/>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703">
              <a:extLst>
                <a:ext uri="{FF2B5EF4-FFF2-40B4-BE49-F238E27FC236}">
                  <a16:creationId xmlns:a16="http://schemas.microsoft.com/office/drawing/2014/main" id="{CCE2E654-935C-1247-EF0F-C21A2891E4D5}"/>
                </a:ext>
              </a:extLst>
            </p:cNvPr>
            <p:cNvSpPr/>
            <p:nvPr/>
          </p:nvSpPr>
          <p:spPr>
            <a:xfrm>
              <a:off x="7967776" y="1376629"/>
              <a:ext cx="1828" cy="6400"/>
            </a:xfrm>
            <a:custGeom>
              <a:avLst/>
              <a:gdLst>
                <a:gd name="connsiteX0" fmla="*/ 0 w 1828"/>
                <a:gd name="connsiteY0" fmla="*/ 0 h 6400"/>
                <a:gd name="connsiteX1" fmla="*/ 1829 w 1828"/>
                <a:gd name="connsiteY1" fmla="*/ 6401 h 6400"/>
                <a:gd name="connsiteX2" fmla="*/ 0 w 1828"/>
                <a:gd name="connsiteY2" fmla="*/ 0 h 6400"/>
              </a:gdLst>
              <a:ahLst/>
              <a:cxnLst>
                <a:cxn ang="0">
                  <a:pos x="connsiteX0" y="connsiteY0"/>
                </a:cxn>
                <a:cxn ang="0">
                  <a:pos x="connsiteX1" y="connsiteY1"/>
                </a:cxn>
                <a:cxn ang="0">
                  <a:pos x="connsiteX2" y="connsiteY2"/>
                </a:cxn>
              </a:cxnLst>
              <a:rect l="l" t="t" r="r" b="b"/>
              <a:pathLst>
                <a:path w="1828" h="6400">
                  <a:moveTo>
                    <a:pt x="0" y="0"/>
                  </a:moveTo>
                  <a:cubicBezTo>
                    <a:pt x="686" y="2057"/>
                    <a:pt x="1143" y="4343"/>
                    <a:pt x="1829" y="6401"/>
                  </a:cubicBezTo>
                  <a:cubicBezTo>
                    <a:pt x="1143" y="4343"/>
                    <a:pt x="686" y="2286"/>
                    <a:pt x="0" y="0"/>
                  </a:cubicBezTo>
                  <a:close/>
                </a:path>
              </a:pathLst>
            </a:custGeom>
            <a:solidFill>
              <a:srgbClr val="FFFFFF"/>
            </a:solidFill>
            <a:ln w="2286" cap="flat">
              <a:noFill/>
              <a:prstDash val="solid"/>
              <a:miter/>
            </a:ln>
          </p:spPr>
          <p:txBody>
            <a:bodyPr rtlCol="0" anchor="ctr"/>
            <a:lstStyle/>
            <a:p>
              <a:endParaRPr lang="en-US"/>
            </a:p>
          </p:txBody>
        </p:sp>
        <p:sp>
          <p:nvSpPr>
            <p:cNvPr id="51" name="Freeform 704">
              <a:extLst>
                <a:ext uri="{FF2B5EF4-FFF2-40B4-BE49-F238E27FC236}">
                  <a16:creationId xmlns:a16="http://schemas.microsoft.com/office/drawing/2014/main" id="{7F2AF578-439C-DB84-73FD-40277FB0B991}"/>
                </a:ext>
              </a:extLst>
            </p:cNvPr>
            <p:cNvSpPr/>
            <p:nvPr/>
          </p:nvSpPr>
          <p:spPr>
            <a:xfrm>
              <a:off x="7974406" y="1403375"/>
              <a:ext cx="914" cy="4800"/>
            </a:xfrm>
            <a:custGeom>
              <a:avLst/>
              <a:gdLst>
                <a:gd name="connsiteX0" fmla="*/ 0 w 914"/>
                <a:gd name="connsiteY0" fmla="*/ 0 h 4800"/>
                <a:gd name="connsiteX1" fmla="*/ 915 w 914"/>
                <a:gd name="connsiteY1" fmla="*/ 4801 h 4800"/>
                <a:gd name="connsiteX2" fmla="*/ 0 w 914"/>
                <a:gd name="connsiteY2" fmla="*/ 0 h 4800"/>
              </a:gdLst>
              <a:ahLst/>
              <a:cxnLst>
                <a:cxn ang="0">
                  <a:pos x="connsiteX0" y="connsiteY0"/>
                </a:cxn>
                <a:cxn ang="0">
                  <a:pos x="connsiteX1" y="connsiteY1"/>
                </a:cxn>
                <a:cxn ang="0">
                  <a:pos x="connsiteX2" y="connsiteY2"/>
                </a:cxn>
              </a:cxnLst>
              <a:rect l="l" t="t" r="r" b="b"/>
              <a:pathLst>
                <a:path w="914" h="4800">
                  <a:moveTo>
                    <a:pt x="0" y="0"/>
                  </a:moveTo>
                  <a:cubicBezTo>
                    <a:pt x="229" y="1600"/>
                    <a:pt x="686" y="3200"/>
                    <a:pt x="915" y="4801"/>
                  </a:cubicBezTo>
                  <a:cubicBezTo>
                    <a:pt x="686" y="3200"/>
                    <a:pt x="229" y="1600"/>
                    <a:pt x="0" y="0"/>
                  </a:cubicBezTo>
                  <a:close/>
                </a:path>
              </a:pathLst>
            </a:custGeom>
            <a:solidFill>
              <a:srgbClr val="FFFFFF"/>
            </a:solidFill>
            <a:ln w="2286" cap="flat">
              <a:noFill/>
              <a:prstDash val="solid"/>
              <a:miter/>
            </a:ln>
          </p:spPr>
          <p:txBody>
            <a:bodyPr rtlCol="0" anchor="ctr"/>
            <a:lstStyle/>
            <a:p>
              <a:endParaRPr lang="en-US"/>
            </a:p>
          </p:txBody>
        </p:sp>
        <p:sp>
          <p:nvSpPr>
            <p:cNvPr id="52" name="Freeform 705">
              <a:extLst>
                <a:ext uri="{FF2B5EF4-FFF2-40B4-BE49-F238E27FC236}">
                  <a16:creationId xmlns:a16="http://schemas.microsoft.com/office/drawing/2014/main" id="{88D6C564-4F3B-6E90-F88C-FDD42012E2B4}"/>
                </a:ext>
              </a:extLst>
            </p:cNvPr>
            <p:cNvSpPr/>
            <p:nvPr/>
          </p:nvSpPr>
          <p:spPr>
            <a:xfrm>
              <a:off x="7978292" y="1425549"/>
              <a:ext cx="3657" cy="20345"/>
            </a:xfrm>
            <a:custGeom>
              <a:avLst/>
              <a:gdLst>
                <a:gd name="connsiteX0" fmla="*/ 0 w 3657"/>
                <a:gd name="connsiteY0" fmla="*/ 0 h 20345"/>
                <a:gd name="connsiteX1" fmla="*/ 3658 w 3657"/>
                <a:gd name="connsiteY1" fmla="*/ 20345 h 20345"/>
                <a:gd name="connsiteX2" fmla="*/ 0 w 3657"/>
                <a:gd name="connsiteY2" fmla="*/ 0 h 20345"/>
              </a:gdLst>
              <a:ahLst/>
              <a:cxnLst>
                <a:cxn ang="0">
                  <a:pos x="connsiteX0" y="connsiteY0"/>
                </a:cxn>
                <a:cxn ang="0">
                  <a:pos x="connsiteX1" y="connsiteY1"/>
                </a:cxn>
                <a:cxn ang="0">
                  <a:pos x="connsiteX2" y="connsiteY2"/>
                </a:cxn>
              </a:cxnLst>
              <a:rect l="l" t="t" r="r" b="b"/>
              <a:pathLst>
                <a:path w="3657" h="20345">
                  <a:moveTo>
                    <a:pt x="0" y="0"/>
                  </a:moveTo>
                  <a:cubicBezTo>
                    <a:pt x="915" y="6858"/>
                    <a:pt x="2286" y="13487"/>
                    <a:pt x="3658" y="20345"/>
                  </a:cubicBezTo>
                  <a:cubicBezTo>
                    <a:pt x="2286" y="13716"/>
                    <a:pt x="1143" y="6858"/>
                    <a:pt x="0" y="0"/>
                  </a:cubicBezTo>
                  <a:close/>
                </a:path>
              </a:pathLst>
            </a:custGeom>
            <a:solidFill>
              <a:srgbClr val="FFFFFF"/>
            </a:solidFill>
            <a:ln w="2286" cap="flat">
              <a:noFill/>
              <a:prstDash val="solid"/>
              <a:miter/>
            </a:ln>
          </p:spPr>
          <p:txBody>
            <a:bodyPr rtlCol="0" anchor="ctr"/>
            <a:lstStyle/>
            <a:p>
              <a:endParaRPr lang="en-US"/>
            </a:p>
          </p:txBody>
        </p:sp>
        <p:sp>
          <p:nvSpPr>
            <p:cNvPr id="53" name="Freeform 706">
              <a:extLst>
                <a:ext uri="{FF2B5EF4-FFF2-40B4-BE49-F238E27FC236}">
                  <a16:creationId xmlns:a16="http://schemas.microsoft.com/office/drawing/2014/main" id="{40FDCE9B-4F3D-A196-F162-8602222D7A82}"/>
                </a:ext>
              </a:extLst>
            </p:cNvPr>
            <p:cNvSpPr/>
            <p:nvPr/>
          </p:nvSpPr>
          <p:spPr>
            <a:xfrm>
              <a:off x="7972348" y="1394231"/>
              <a:ext cx="1371" cy="5486"/>
            </a:xfrm>
            <a:custGeom>
              <a:avLst/>
              <a:gdLst>
                <a:gd name="connsiteX0" fmla="*/ 0 w 1371"/>
                <a:gd name="connsiteY0" fmla="*/ 0 h 5486"/>
                <a:gd name="connsiteX1" fmla="*/ 1371 w 1371"/>
                <a:gd name="connsiteY1" fmla="*/ 5486 h 5486"/>
                <a:gd name="connsiteX2" fmla="*/ 0 w 1371"/>
                <a:gd name="connsiteY2" fmla="*/ 0 h 5486"/>
              </a:gdLst>
              <a:ahLst/>
              <a:cxnLst>
                <a:cxn ang="0">
                  <a:pos x="connsiteX0" y="connsiteY0"/>
                </a:cxn>
                <a:cxn ang="0">
                  <a:pos x="connsiteX1" y="connsiteY1"/>
                </a:cxn>
                <a:cxn ang="0">
                  <a:pos x="connsiteX2" y="connsiteY2"/>
                </a:cxn>
              </a:cxnLst>
              <a:rect l="l" t="t" r="r" b="b"/>
              <a:pathLst>
                <a:path w="1371" h="5486">
                  <a:moveTo>
                    <a:pt x="0" y="0"/>
                  </a:moveTo>
                  <a:cubicBezTo>
                    <a:pt x="457" y="1829"/>
                    <a:pt x="914" y="3658"/>
                    <a:pt x="1371" y="5486"/>
                  </a:cubicBezTo>
                  <a:cubicBezTo>
                    <a:pt x="914" y="3658"/>
                    <a:pt x="457" y="18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707">
              <a:extLst>
                <a:ext uri="{FF2B5EF4-FFF2-40B4-BE49-F238E27FC236}">
                  <a16:creationId xmlns:a16="http://schemas.microsoft.com/office/drawing/2014/main" id="{4DBA2164-5F5C-5B10-47AE-81E9F2D62BAA}"/>
                </a:ext>
              </a:extLst>
            </p:cNvPr>
            <p:cNvSpPr/>
            <p:nvPr/>
          </p:nvSpPr>
          <p:spPr>
            <a:xfrm>
              <a:off x="7970062" y="1385316"/>
              <a:ext cx="1600" cy="6172"/>
            </a:xfrm>
            <a:custGeom>
              <a:avLst/>
              <a:gdLst>
                <a:gd name="connsiteX0" fmla="*/ 0 w 1600"/>
                <a:gd name="connsiteY0" fmla="*/ 0 h 6172"/>
                <a:gd name="connsiteX1" fmla="*/ 1600 w 1600"/>
                <a:gd name="connsiteY1" fmla="*/ 6172 h 6172"/>
                <a:gd name="connsiteX2" fmla="*/ 0 w 1600"/>
                <a:gd name="connsiteY2" fmla="*/ 0 h 6172"/>
              </a:gdLst>
              <a:ahLst/>
              <a:cxnLst>
                <a:cxn ang="0">
                  <a:pos x="connsiteX0" y="connsiteY0"/>
                </a:cxn>
                <a:cxn ang="0">
                  <a:pos x="connsiteX1" y="connsiteY1"/>
                </a:cxn>
                <a:cxn ang="0">
                  <a:pos x="connsiteX2" y="connsiteY2"/>
                </a:cxn>
              </a:cxnLst>
              <a:rect l="l" t="t" r="r" b="b"/>
              <a:pathLst>
                <a:path w="1600" h="6172">
                  <a:moveTo>
                    <a:pt x="0" y="0"/>
                  </a:moveTo>
                  <a:cubicBezTo>
                    <a:pt x="457" y="2057"/>
                    <a:pt x="1143" y="4115"/>
                    <a:pt x="1600" y="6172"/>
                  </a:cubicBezTo>
                  <a:cubicBezTo>
                    <a:pt x="1143" y="4115"/>
                    <a:pt x="686" y="2057"/>
                    <a:pt x="0" y="0"/>
                  </a:cubicBezTo>
                  <a:close/>
                </a:path>
              </a:pathLst>
            </a:custGeom>
            <a:solidFill>
              <a:srgbClr val="FFFFFF"/>
            </a:solidFill>
            <a:ln w="2286" cap="flat">
              <a:noFill/>
              <a:prstDash val="solid"/>
              <a:miter/>
            </a:ln>
          </p:spPr>
          <p:txBody>
            <a:bodyPr rtlCol="0" anchor="ctr"/>
            <a:lstStyle/>
            <a:p>
              <a:endParaRPr lang="en-US"/>
            </a:p>
          </p:txBody>
        </p:sp>
        <p:sp>
          <p:nvSpPr>
            <p:cNvPr id="55" name="Freeform 708">
              <a:extLst>
                <a:ext uri="{FF2B5EF4-FFF2-40B4-BE49-F238E27FC236}">
                  <a16:creationId xmlns:a16="http://schemas.microsoft.com/office/drawing/2014/main" id="{8ADDD875-1B5B-0F05-A9AF-74F8CA40927E}"/>
                </a:ext>
              </a:extLst>
            </p:cNvPr>
            <p:cNvSpPr/>
            <p:nvPr/>
          </p:nvSpPr>
          <p:spPr>
            <a:xfrm>
              <a:off x="7400163" y="2117293"/>
              <a:ext cx="5943" cy="14401"/>
            </a:xfrm>
            <a:custGeom>
              <a:avLst/>
              <a:gdLst>
                <a:gd name="connsiteX0" fmla="*/ 0 w 5943"/>
                <a:gd name="connsiteY0" fmla="*/ 14402 h 14401"/>
                <a:gd name="connsiteX1" fmla="*/ 5944 w 5943"/>
                <a:gd name="connsiteY1" fmla="*/ 0 h 14401"/>
                <a:gd name="connsiteX2" fmla="*/ 5944 w 5943"/>
                <a:gd name="connsiteY2" fmla="*/ 0 h 14401"/>
                <a:gd name="connsiteX3" fmla="*/ 5944 w 5943"/>
                <a:gd name="connsiteY3" fmla="*/ 0 h 14401"/>
                <a:gd name="connsiteX4" fmla="*/ 0 w 5943"/>
                <a:gd name="connsiteY4" fmla="*/ 14402 h 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 h="14401">
                  <a:moveTo>
                    <a:pt x="0" y="14402"/>
                  </a:moveTo>
                  <a:cubicBezTo>
                    <a:pt x="2286" y="10744"/>
                    <a:pt x="4115" y="5944"/>
                    <a:pt x="5944" y="0"/>
                  </a:cubicBezTo>
                  <a:cubicBezTo>
                    <a:pt x="5944" y="0"/>
                    <a:pt x="5944" y="0"/>
                    <a:pt x="5944" y="0"/>
                  </a:cubicBezTo>
                  <a:cubicBezTo>
                    <a:pt x="5944" y="0"/>
                    <a:pt x="5944" y="0"/>
                    <a:pt x="5944" y="0"/>
                  </a:cubicBezTo>
                  <a:cubicBezTo>
                    <a:pt x="4115" y="5944"/>
                    <a:pt x="2286" y="10744"/>
                    <a:pt x="0" y="14402"/>
                  </a:cubicBezTo>
                  <a:close/>
                </a:path>
              </a:pathLst>
            </a:custGeom>
            <a:solidFill>
              <a:srgbClr val="FFFFFF"/>
            </a:solidFill>
            <a:ln w="2286" cap="flat">
              <a:noFill/>
              <a:prstDash val="solid"/>
              <a:miter/>
            </a:ln>
          </p:spPr>
          <p:txBody>
            <a:bodyPr rtlCol="0" anchor="ctr"/>
            <a:lstStyle/>
            <a:p>
              <a:endParaRPr lang="en-US"/>
            </a:p>
          </p:txBody>
        </p:sp>
        <p:sp>
          <p:nvSpPr>
            <p:cNvPr id="56" name="Freeform 709">
              <a:extLst>
                <a:ext uri="{FF2B5EF4-FFF2-40B4-BE49-F238E27FC236}">
                  <a16:creationId xmlns:a16="http://schemas.microsoft.com/office/drawing/2014/main" id="{F5DD0993-069B-BC68-D785-338B92437CF5}"/>
                </a:ext>
              </a:extLst>
            </p:cNvPr>
            <p:cNvSpPr/>
            <p:nvPr/>
          </p:nvSpPr>
          <p:spPr>
            <a:xfrm>
              <a:off x="7322439" y="2120265"/>
              <a:ext cx="457" cy="4114"/>
            </a:xfrm>
            <a:custGeom>
              <a:avLst/>
              <a:gdLst>
                <a:gd name="connsiteX0" fmla="*/ 457 w 457"/>
                <a:gd name="connsiteY0" fmla="*/ 4115 h 4114"/>
                <a:gd name="connsiteX1" fmla="*/ 0 w 457"/>
                <a:gd name="connsiteY1" fmla="*/ 0 h 4114"/>
                <a:gd name="connsiteX2" fmla="*/ 457 w 457"/>
                <a:gd name="connsiteY2" fmla="*/ 4115 h 4114"/>
              </a:gdLst>
              <a:ahLst/>
              <a:cxnLst>
                <a:cxn ang="0">
                  <a:pos x="connsiteX0" y="connsiteY0"/>
                </a:cxn>
                <a:cxn ang="0">
                  <a:pos x="connsiteX1" y="connsiteY1"/>
                </a:cxn>
                <a:cxn ang="0">
                  <a:pos x="connsiteX2" y="connsiteY2"/>
                </a:cxn>
              </a:cxnLst>
              <a:rect l="l" t="t" r="r" b="b"/>
              <a:pathLst>
                <a:path w="457" h="4114">
                  <a:moveTo>
                    <a:pt x="457" y="4115"/>
                  </a:moveTo>
                  <a:cubicBezTo>
                    <a:pt x="229" y="2972"/>
                    <a:pt x="0" y="1600"/>
                    <a:pt x="0" y="0"/>
                  </a:cubicBezTo>
                  <a:cubicBezTo>
                    <a:pt x="0" y="1372"/>
                    <a:pt x="229" y="2743"/>
                    <a:pt x="457" y="4115"/>
                  </a:cubicBezTo>
                  <a:close/>
                </a:path>
              </a:pathLst>
            </a:custGeom>
            <a:solidFill>
              <a:srgbClr val="FFFFFF"/>
            </a:solidFill>
            <a:ln w="2286" cap="flat">
              <a:noFill/>
              <a:prstDash val="solid"/>
              <a:miter/>
            </a:ln>
          </p:spPr>
          <p:txBody>
            <a:bodyPr rtlCol="0" anchor="ctr"/>
            <a:lstStyle/>
            <a:p>
              <a:endParaRPr lang="en-US"/>
            </a:p>
          </p:txBody>
        </p:sp>
        <p:sp>
          <p:nvSpPr>
            <p:cNvPr id="57" name="Freeform 710">
              <a:extLst>
                <a:ext uri="{FF2B5EF4-FFF2-40B4-BE49-F238E27FC236}">
                  <a16:creationId xmlns:a16="http://schemas.microsoft.com/office/drawing/2014/main" id="{8A46D1FF-5380-3A29-A297-7F2C4CF6F982}"/>
                </a:ext>
              </a:extLst>
            </p:cNvPr>
            <p:cNvSpPr/>
            <p:nvPr/>
          </p:nvSpPr>
          <p:spPr>
            <a:xfrm>
              <a:off x="7986979" y="1469898"/>
              <a:ext cx="1600" cy="4343"/>
            </a:xfrm>
            <a:custGeom>
              <a:avLst/>
              <a:gdLst>
                <a:gd name="connsiteX0" fmla="*/ 0 w 1600"/>
                <a:gd name="connsiteY0" fmla="*/ 0 h 4343"/>
                <a:gd name="connsiteX1" fmla="*/ 1600 w 1600"/>
                <a:gd name="connsiteY1" fmla="*/ 4343 h 4343"/>
                <a:gd name="connsiteX2" fmla="*/ 0 w 1600"/>
                <a:gd name="connsiteY2" fmla="*/ 0 h 4343"/>
              </a:gdLst>
              <a:ahLst/>
              <a:cxnLst>
                <a:cxn ang="0">
                  <a:pos x="connsiteX0" y="connsiteY0"/>
                </a:cxn>
                <a:cxn ang="0">
                  <a:pos x="connsiteX1" y="connsiteY1"/>
                </a:cxn>
                <a:cxn ang="0">
                  <a:pos x="connsiteX2" y="connsiteY2"/>
                </a:cxn>
              </a:cxnLst>
              <a:rect l="l" t="t" r="r" b="b"/>
              <a:pathLst>
                <a:path w="1600" h="4343">
                  <a:moveTo>
                    <a:pt x="0" y="0"/>
                  </a:moveTo>
                  <a:cubicBezTo>
                    <a:pt x="457" y="1600"/>
                    <a:pt x="915" y="3200"/>
                    <a:pt x="1600" y="4343"/>
                  </a:cubicBezTo>
                  <a:cubicBezTo>
                    <a:pt x="915"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58" name="Freeform 711">
              <a:extLst>
                <a:ext uri="{FF2B5EF4-FFF2-40B4-BE49-F238E27FC236}">
                  <a16:creationId xmlns:a16="http://schemas.microsoft.com/office/drawing/2014/main" id="{9B034177-F860-D584-E335-17297ABCBA9B}"/>
                </a:ext>
              </a:extLst>
            </p:cNvPr>
            <p:cNvSpPr/>
            <p:nvPr/>
          </p:nvSpPr>
          <p:spPr>
            <a:xfrm>
              <a:off x="6963765" y="1478584"/>
              <a:ext cx="228" cy="1600"/>
            </a:xfrm>
            <a:custGeom>
              <a:avLst/>
              <a:gdLst>
                <a:gd name="connsiteX0" fmla="*/ 228 w 228"/>
                <a:gd name="connsiteY0" fmla="*/ 0 h 1600"/>
                <a:gd name="connsiteX1" fmla="*/ 0 w 228"/>
                <a:gd name="connsiteY1" fmla="*/ 1600 h 1600"/>
                <a:gd name="connsiteX2" fmla="*/ 228 w 228"/>
                <a:gd name="connsiteY2" fmla="*/ 0 h 1600"/>
              </a:gdLst>
              <a:ahLst/>
              <a:cxnLst>
                <a:cxn ang="0">
                  <a:pos x="connsiteX0" y="connsiteY0"/>
                </a:cxn>
                <a:cxn ang="0">
                  <a:pos x="connsiteX1" y="connsiteY1"/>
                </a:cxn>
                <a:cxn ang="0">
                  <a:pos x="connsiteX2" y="connsiteY2"/>
                </a:cxn>
              </a:cxnLst>
              <a:rect l="l" t="t" r="r" b="b"/>
              <a:pathLst>
                <a:path w="228" h="1600">
                  <a:moveTo>
                    <a:pt x="228" y="0"/>
                  </a:moveTo>
                  <a:cubicBezTo>
                    <a:pt x="228" y="457"/>
                    <a:pt x="0" y="1143"/>
                    <a:pt x="0" y="1600"/>
                  </a:cubicBezTo>
                  <a:cubicBezTo>
                    <a:pt x="0" y="914"/>
                    <a:pt x="0" y="457"/>
                    <a:pt x="228" y="0"/>
                  </a:cubicBezTo>
                  <a:close/>
                </a:path>
              </a:pathLst>
            </a:custGeom>
            <a:solidFill>
              <a:srgbClr val="FFFFFF"/>
            </a:solidFill>
            <a:ln w="2286" cap="flat">
              <a:noFill/>
              <a:prstDash val="solid"/>
              <a:miter/>
            </a:ln>
          </p:spPr>
          <p:txBody>
            <a:bodyPr rtlCol="0" anchor="ctr"/>
            <a:lstStyle/>
            <a:p>
              <a:endParaRPr lang="en-US"/>
            </a:p>
          </p:txBody>
        </p:sp>
        <p:sp>
          <p:nvSpPr>
            <p:cNvPr id="59" name="Freeform 712">
              <a:extLst>
                <a:ext uri="{FF2B5EF4-FFF2-40B4-BE49-F238E27FC236}">
                  <a16:creationId xmlns:a16="http://schemas.microsoft.com/office/drawing/2014/main" id="{52E57169-7407-F4C2-14EB-DE1792AB1AFD}"/>
                </a:ext>
              </a:extLst>
            </p:cNvPr>
            <p:cNvSpPr/>
            <p:nvPr/>
          </p:nvSpPr>
          <p:spPr>
            <a:xfrm>
              <a:off x="7292035" y="2063343"/>
              <a:ext cx="685" cy="13258"/>
            </a:xfrm>
            <a:custGeom>
              <a:avLst/>
              <a:gdLst>
                <a:gd name="connsiteX0" fmla="*/ 0 w 685"/>
                <a:gd name="connsiteY0" fmla="*/ 0 h 13258"/>
                <a:gd name="connsiteX1" fmla="*/ 686 w 685"/>
                <a:gd name="connsiteY1" fmla="*/ 13259 h 13258"/>
                <a:gd name="connsiteX2" fmla="*/ 0 w 685"/>
                <a:gd name="connsiteY2" fmla="*/ 0 h 13258"/>
              </a:gdLst>
              <a:ahLst/>
              <a:cxnLst>
                <a:cxn ang="0">
                  <a:pos x="connsiteX0" y="connsiteY0"/>
                </a:cxn>
                <a:cxn ang="0">
                  <a:pos x="connsiteX1" y="connsiteY1"/>
                </a:cxn>
                <a:cxn ang="0">
                  <a:pos x="connsiteX2" y="connsiteY2"/>
                </a:cxn>
              </a:cxnLst>
              <a:rect l="l" t="t" r="r" b="b"/>
              <a:pathLst>
                <a:path w="685" h="13258">
                  <a:moveTo>
                    <a:pt x="0" y="0"/>
                  </a:moveTo>
                  <a:cubicBezTo>
                    <a:pt x="457" y="4343"/>
                    <a:pt x="686" y="8915"/>
                    <a:pt x="686" y="13259"/>
                  </a:cubicBezTo>
                  <a:cubicBezTo>
                    <a:pt x="686" y="8915"/>
                    <a:pt x="457" y="4572"/>
                    <a:pt x="0" y="0"/>
                  </a:cubicBezTo>
                  <a:close/>
                </a:path>
              </a:pathLst>
            </a:custGeom>
            <a:solidFill>
              <a:srgbClr val="FFFFFF"/>
            </a:solidFill>
            <a:ln w="2286" cap="flat">
              <a:noFill/>
              <a:prstDash val="solid"/>
              <a:miter/>
            </a:ln>
          </p:spPr>
          <p:txBody>
            <a:bodyPr rtlCol="0" anchor="ctr"/>
            <a:lstStyle/>
            <a:p>
              <a:endParaRPr lang="en-US"/>
            </a:p>
          </p:txBody>
        </p:sp>
        <p:sp>
          <p:nvSpPr>
            <p:cNvPr id="60" name="Freeform 713">
              <a:extLst>
                <a:ext uri="{FF2B5EF4-FFF2-40B4-BE49-F238E27FC236}">
                  <a16:creationId xmlns:a16="http://schemas.microsoft.com/office/drawing/2014/main" id="{CA6210E7-D55C-51BF-609B-A623593C3EED}"/>
                </a:ext>
              </a:extLst>
            </p:cNvPr>
            <p:cNvSpPr/>
            <p:nvPr/>
          </p:nvSpPr>
          <p:spPr>
            <a:xfrm>
              <a:off x="7419136" y="2078202"/>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6" y="914"/>
                    <a:pt x="228" y="2057"/>
                    <a:pt x="0" y="2972"/>
                  </a:cubicBezTo>
                  <a:cubicBezTo>
                    <a:pt x="228"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714">
              <a:extLst>
                <a:ext uri="{FF2B5EF4-FFF2-40B4-BE49-F238E27FC236}">
                  <a16:creationId xmlns:a16="http://schemas.microsoft.com/office/drawing/2014/main" id="{7C2D6FCC-3E73-635E-FBBC-E436D6CB0812}"/>
                </a:ext>
              </a:extLst>
            </p:cNvPr>
            <p:cNvSpPr/>
            <p:nvPr/>
          </p:nvSpPr>
          <p:spPr>
            <a:xfrm>
              <a:off x="7873136" y="1951101"/>
              <a:ext cx="4343" cy="35204"/>
            </a:xfrm>
            <a:custGeom>
              <a:avLst/>
              <a:gdLst>
                <a:gd name="connsiteX0" fmla="*/ 458 w 4343"/>
                <a:gd name="connsiteY0" fmla="*/ 3658 h 35204"/>
                <a:gd name="connsiteX1" fmla="*/ 4344 w 4343"/>
                <a:gd name="connsiteY1" fmla="*/ 35204 h 35204"/>
                <a:gd name="connsiteX2" fmla="*/ 458 w 4343"/>
                <a:gd name="connsiteY2" fmla="*/ 3658 h 35204"/>
                <a:gd name="connsiteX3" fmla="*/ 0 w 4343"/>
                <a:gd name="connsiteY3" fmla="*/ 0 h 35204"/>
                <a:gd name="connsiteX4" fmla="*/ 458 w 4343"/>
                <a:gd name="connsiteY4" fmla="*/ 3658 h 35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 h="35204">
                  <a:moveTo>
                    <a:pt x="458" y="3658"/>
                  </a:moveTo>
                  <a:cubicBezTo>
                    <a:pt x="2058" y="14173"/>
                    <a:pt x="3201" y="24689"/>
                    <a:pt x="4344" y="35204"/>
                  </a:cubicBezTo>
                  <a:cubicBezTo>
                    <a:pt x="3201" y="24689"/>
                    <a:pt x="2058" y="14173"/>
                    <a:pt x="458" y="3658"/>
                  </a:cubicBezTo>
                  <a:cubicBezTo>
                    <a:pt x="229" y="2286"/>
                    <a:pt x="229" y="1143"/>
                    <a:pt x="0" y="0"/>
                  </a:cubicBezTo>
                  <a:cubicBezTo>
                    <a:pt x="229" y="1143"/>
                    <a:pt x="458" y="2286"/>
                    <a:pt x="458" y="3658"/>
                  </a:cubicBezTo>
                  <a:close/>
                </a:path>
              </a:pathLst>
            </a:custGeom>
            <a:solidFill>
              <a:srgbClr val="FFFFFF"/>
            </a:solidFill>
            <a:ln w="2286" cap="flat">
              <a:noFill/>
              <a:prstDash val="solid"/>
              <a:miter/>
            </a:ln>
          </p:spPr>
          <p:txBody>
            <a:bodyPr rtlCol="0" anchor="ctr"/>
            <a:lstStyle/>
            <a:p>
              <a:endParaRPr lang="en-US"/>
            </a:p>
          </p:txBody>
        </p:sp>
        <p:sp>
          <p:nvSpPr>
            <p:cNvPr id="62" name="Freeform 715">
              <a:extLst>
                <a:ext uri="{FF2B5EF4-FFF2-40B4-BE49-F238E27FC236}">
                  <a16:creationId xmlns:a16="http://schemas.microsoft.com/office/drawing/2014/main" id="{97E4FB4E-A5C8-23E9-D1E1-C80BB03D94CB}"/>
                </a:ext>
              </a:extLst>
            </p:cNvPr>
            <p:cNvSpPr/>
            <p:nvPr/>
          </p:nvSpPr>
          <p:spPr>
            <a:xfrm>
              <a:off x="7336840" y="2137638"/>
              <a:ext cx="4800" cy="1371"/>
            </a:xfrm>
            <a:custGeom>
              <a:avLst/>
              <a:gdLst>
                <a:gd name="connsiteX0" fmla="*/ 4800 w 4800"/>
                <a:gd name="connsiteY0" fmla="*/ 1372 h 1371"/>
                <a:gd name="connsiteX1" fmla="*/ 0 w 4800"/>
                <a:gd name="connsiteY1" fmla="*/ 0 h 1371"/>
                <a:gd name="connsiteX2" fmla="*/ 4800 w 4800"/>
                <a:gd name="connsiteY2" fmla="*/ 1372 h 1371"/>
              </a:gdLst>
              <a:ahLst/>
              <a:cxnLst>
                <a:cxn ang="0">
                  <a:pos x="connsiteX0" y="connsiteY0"/>
                </a:cxn>
                <a:cxn ang="0">
                  <a:pos x="connsiteX1" y="connsiteY1"/>
                </a:cxn>
                <a:cxn ang="0">
                  <a:pos x="connsiteX2" y="connsiteY2"/>
                </a:cxn>
              </a:cxnLst>
              <a:rect l="l" t="t" r="r" b="b"/>
              <a:pathLst>
                <a:path w="4800" h="1371">
                  <a:moveTo>
                    <a:pt x="4800" y="1372"/>
                  </a:moveTo>
                  <a:cubicBezTo>
                    <a:pt x="2972" y="914"/>
                    <a:pt x="1371" y="457"/>
                    <a:pt x="0" y="0"/>
                  </a:cubicBezTo>
                  <a:cubicBezTo>
                    <a:pt x="1371" y="457"/>
                    <a:pt x="2972" y="914"/>
                    <a:pt x="4800" y="1372"/>
                  </a:cubicBezTo>
                  <a:close/>
                </a:path>
              </a:pathLst>
            </a:custGeom>
            <a:solidFill>
              <a:srgbClr val="FFFFFF"/>
            </a:solidFill>
            <a:ln w="2286" cap="flat">
              <a:noFill/>
              <a:prstDash val="solid"/>
              <a:miter/>
            </a:ln>
          </p:spPr>
          <p:txBody>
            <a:bodyPr rtlCol="0" anchor="ctr"/>
            <a:lstStyle/>
            <a:p>
              <a:endParaRPr lang="en-US"/>
            </a:p>
          </p:txBody>
        </p:sp>
        <p:sp>
          <p:nvSpPr>
            <p:cNvPr id="63" name="Freeform 716">
              <a:extLst>
                <a:ext uri="{FF2B5EF4-FFF2-40B4-BE49-F238E27FC236}">
                  <a16:creationId xmlns:a16="http://schemas.microsoft.com/office/drawing/2014/main" id="{A2AD9399-2868-E51E-C0B9-F24C2CF119DC}"/>
                </a:ext>
              </a:extLst>
            </p:cNvPr>
            <p:cNvSpPr/>
            <p:nvPr/>
          </p:nvSpPr>
          <p:spPr>
            <a:xfrm>
              <a:off x="7414107" y="2089404"/>
              <a:ext cx="1600" cy="3886"/>
            </a:xfrm>
            <a:custGeom>
              <a:avLst/>
              <a:gdLst>
                <a:gd name="connsiteX0" fmla="*/ 1600 w 1600"/>
                <a:gd name="connsiteY0" fmla="*/ 0 h 3886"/>
                <a:gd name="connsiteX1" fmla="*/ 0 w 1600"/>
                <a:gd name="connsiteY1" fmla="*/ 3886 h 3886"/>
                <a:gd name="connsiteX2" fmla="*/ 1600 w 1600"/>
                <a:gd name="connsiteY2" fmla="*/ 0 h 3886"/>
              </a:gdLst>
              <a:ahLst/>
              <a:cxnLst>
                <a:cxn ang="0">
                  <a:pos x="connsiteX0" y="connsiteY0"/>
                </a:cxn>
                <a:cxn ang="0">
                  <a:pos x="connsiteX1" y="connsiteY1"/>
                </a:cxn>
                <a:cxn ang="0">
                  <a:pos x="connsiteX2" y="connsiteY2"/>
                </a:cxn>
              </a:cxnLst>
              <a:rect l="l" t="t" r="r" b="b"/>
              <a:pathLst>
                <a:path w="1600" h="3886">
                  <a:moveTo>
                    <a:pt x="1600" y="0"/>
                  </a:moveTo>
                  <a:cubicBezTo>
                    <a:pt x="1143" y="1372"/>
                    <a:pt x="685" y="2515"/>
                    <a:pt x="0" y="3886"/>
                  </a:cubicBezTo>
                  <a:cubicBezTo>
                    <a:pt x="685" y="2515"/>
                    <a:pt x="1143" y="1372"/>
                    <a:pt x="1600" y="0"/>
                  </a:cubicBezTo>
                  <a:close/>
                </a:path>
              </a:pathLst>
            </a:custGeom>
            <a:solidFill>
              <a:srgbClr val="FFFFFF"/>
            </a:solidFill>
            <a:ln w="2286" cap="flat">
              <a:noFill/>
              <a:prstDash val="solid"/>
              <a:miter/>
            </a:ln>
          </p:spPr>
          <p:txBody>
            <a:bodyPr rtlCol="0" anchor="ctr"/>
            <a:lstStyle/>
            <a:p>
              <a:endParaRPr lang="en-US"/>
            </a:p>
          </p:txBody>
        </p:sp>
        <p:sp>
          <p:nvSpPr>
            <p:cNvPr id="64" name="Freeform 717">
              <a:extLst>
                <a:ext uri="{FF2B5EF4-FFF2-40B4-BE49-F238E27FC236}">
                  <a16:creationId xmlns:a16="http://schemas.microsoft.com/office/drawing/2014/main" id="{00D42575-375D-A65C-AB28-E5F4019FAF50}"/>
                </a:ext>
              </a:extLst>
            </p:cNvPr>
            <p:cNvSpPr/>
            <p:nvPr/>
          </p:nvSpPr>
          <p:spPr>
            <a:xfrm>
              <a:off x="7324039" y="2127808"/>
              <a:ext cx="2743" cy="4114"/>
            </a:xfrm>
            <a:custGeom>
              <a:avLst/>
              <a:gdLst>
                <a:gd name="connsiteX0" fmla="*/ 2743 w 2743"/>
                <a:gd name="connsiteY0" fmla="*/ 4115 h 4114"/>
                <a:gd name="connsiteX1" fmla="*/ 0 w 2743"/>
                <a:gd name="connsiteY1" fmla="*/ 0 h 4114"/>
                <a:gd name="connsiteX2" fmla="*/ 2743 w 2743"/>
                <a:gd name="connsiteY2" fmla="*/ 4115 h 4114"/>
              </a:gdLst>
              <a:ahLst/>
              <a:cxnLst>
                <a:cxn ang="0">
                  <a:pos x="connsiteX0" y="connsiteY0"/>
                </a:cxn>
                <a:cxn ang="0">
                  <a:pos x="connsiteX1" y="connsiteY1"/>
                </a:cxn>
                <a:cxn ang="0">
                  <a:pos x="connsiteX2" y="connsiteY2"/>
                </a:cxn>
              </a:cxnLst>
              <a:rect l="l" t="t" r="r" b="b"/>
              <a:pathLst>
                <a:path w="2743" h="4114">
                  <a:moveTo>
                    <a:pt x="2743" y="4115"/>
                  </a:moveTo>
                  <a:cubicBezTo>
                    <a:pt x="1600" y="2972"/>
                    <a:pt x="686" y="1600"/>
                    <a:pt x="0" y="0"/>
                  </a:cubicBezTo>
                  <a:cubicBezTo>
                    <a:pt x="686" y="1600"/>
                    <a:pt x="1600" y="2972"/>
                    <a:pt x="2743" y="4115"/>
                  </a:cubicBezTo>
                  <a:close/>
                </a:path>
              </a:pathLst>
            </a:custGeom>
            <a:solidFill>
              <a:srgbClr val="FFFFFF"/>
            </a:solidFill>
            <a:ln w="2286" cap="flat">
              <a:noFill/>
              <a:prstDash val="solid"/>
              <a:miter/>
            </a:ln>
          </p:spPr>
          <p:txBody>
            <a:bodyPr rtlCol="0" anchor="ctr"/>
            <a:lstStyle/>
            <a:p>
              <a:endParaRPr lang="en-US"/>
            </a:p>
          </p:txBody>
        </p:sp>
        <p:sp>
          <p:nvSpPr>
            <p:cNvPr id="65" name="Freeform 718">
              <a:extLst>
                <a:ext uri="{FF2B5EF4-FFF2-40B4-BE49-F238E27FC236}">
                  <a16:creationId xmlns:a16="http://schemas.microsoft.com/office/drawing/2014/main" id="{B2EE041B-3FC0-B56D-D0E0-6A96093C9D7C}"/>
                </a:ext>
              </a:extLst>
            </p:cNvPr>
            <p:cNvSpPr/>
            <p:nvPr/>
          </p:nvSpPr>
          <p:spPr>
            <a:xfrm>
              <a:off x="7409764" y="2101519"/>
              <a:ext cx="1371" cy="3657"/>
            </a:xfrm>
            <a:custGeom>
              <a:avLst/>
              <a:gdLst>
                <a:gd name="connsiteX0" fmla="*/ 1372 w 1371"/>
                <a:gd name="connsiteY0" fmla="*/ 0 h 3657"/>
                <a:gd name="connsiteX1" fmla="*/ 0 w 1371"/>
                <a:gd name="connsiteY1" fmla="*/ 3658 h 3657"/>
                <a:gd name="connsiteX2" fmla="*/ 1372 w 1371"/>
                <a:gd name="connsiteY2" fmla="*/ 0 h 3657"/>
              </a:gdLst>
              <a:ahLst/>
              <a:cxnLst>
                <a:cxn ang="0">
                  <a:pos x="connsiteX0" y="connsiteY0"/>
                </a:cxn>
                <a:cxn ang="0">
                  <a:pos x="connsiteX1" y="connsiteY1"/>
                </a:cxn>
                <a:cxn ang="0">
                  <a:pos x="connsiteX2" y="connsiteY2"/>
                </a:cxn>
              </a:cxnLst>
              <a:rect l="l" t="t" r="r" b="b"/>
              <a:pathLst>
                <a:path w="1371" h="3657">
                  <a:moveTo>
                    <a:pt x="1372" y="0"/>
                  </a:moveTo>
                  <a:cubicBezTo>
                    <a:pt x="915" y="1143"/>
                    <a:pt x="457" y="2515"/>
                    <a:pt x="0" y="3658"/>
                  </a:cubicBezTo>
                  <a:cubicBezTo>
                    <a:pt x="457" y="2515"/>
                    <a:pt x="915" y="1372"/>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719">
              <a:extLst>
                <a:ext uri="{FF2B5EF4-FFF2-40B4-BE49-F238E27FC236}">
                  <a16:creationId xmlns:a16="http://schemas.microsoft.com/office/drawing/2014/main" id="{E9C032A9-D854-5940-08ED-65C11A9B6DA1}"/>
                </a:ext>
              </a:extLst>
            </p:cNvPr>
            <p:cNvSpPr/>
            <p:nvPr/>
          </p:nvSpPr>
          <p:spPr>
            <a:xfrm>
              <a:off x="7377988" y="2141982"/>
              <a:ext cx="9372" cy="1201"/>
            </a:xfrm>
            <a:custGeom>
              <a:avLst/>
              <a:gdLst>
                <a:gd name="connsiteX0" fmla="*/ 9372 w 9372"/>
                <a:gd name="connsiteY0" fmla="*/ 0 h 1201"/>
                <a:gd name="connsiteX1" fmla="*/ 0 w 9372"/>
                <a:gd name="connsiteY1" fmla="*/ 1143 h 1201"/>
                <a:gd name="connsiteX2" fmla="*/ 9372 w 9372"/>
                <a:gd name="connsiteY2" fmla="*/ 0 h 1201"/>
              </a:gdLst>
              <a:ahLst/>
              <a:cxnLst>
                <a:cxn ang="0">
                  <a:pos x="connsiteX0" y="connsiteY0"/>
                </a:cxn>
                <a:cxn ang="0">
                  <a:pos x="connsiteX1" y="connsiteY1"/>
                </a:cxn>
                <a:cxn ang="0">
                  <a:pos x="connsiteX2" y="connsiteY2"/>
                </a:cxn>
              </a:cxnLst>
              <a:rect l="l" t="t" r="r" b="b"/>
              <a:pathLst>
                <a:path w="9372" h="1201">
                  <a:moveTo>
                    <a:pt x="9372" y="0"/>
                  </a:moveTo>
                  <a:cubicBezTo>
                    <a:pt x="6629" y="686"/>
                    <a:pt x="3429" y="1143"/>
                    <a:pt x="0" y="1143"/>
                  </a:cubicBezTo>
                  <a:cubicBezTo>
                    <a:pt x="3657" y="1372"/>
                    <a:pt x="6629" y="914"/>
                    <a:pt x="9372" y="0"/>
                  </a:cubicBezTo>
                  <a:close/>
                </a:path>
              </a:pathLst>
            </a:custGeom>
            <a:solidFill>
              <a:srgbClr val="FFFFFF"/>
            </a:solidFill>
            <a:ln w="2286" cap="flat">
              <a:noFill/>
              <a:prstDash val="solid"/>
              <a:miter/>
            </a:ln>
          </p:spPr>
          <p:txBody>
            <a:bodyPr rtlCol="0" anchor="ctr"/>
            <a:lstStyle/>
            <a:p>
              <a:endParaRPr lang="en-US"/>
            </a:p>
          </p:txBody>
        </p:sp>
        <p:sp>
          <p:nvSpPr>
            <p:cNvPr id="67" name="Freeform 720">
              <a:extLst>
                <a:ext uri="{FF2B5EF4-FFF2-40B4-BE49-F238E27FC236}">
                  <a16:creationId xmlns:a16="http://schemas.microsoft.com/office/drawing/2014/main" id="{D3248D89-5EBE-8C85-42B5-F028B89D917E}"/>
                </a:ext>
              </a:extLst>
            </p:cNvPr>
            <p:cNvSpPr/>
            <p:nvPr/>
          </p:nvSpPr>
          <p:spPr>
            <a:xfrm>
              <a:off x="7292721" y="2076831"/>
              <a:ext cx="2286" cy="6629"/>
            </a:xfrm>
            <a:custGeom>
              <a:avLst/>
              <a:gdLst>
                <a:gd name="connsiteX0" fmla="*/ 0 w 2286"/>
                <a:gd name="connsiteY0" fmla="*/ 0 h 6629"/>
                <a:gd name="connsiteX1" fmla="*/ 0 w 2286"/>
                <a:gd name="connsiteY1" fmla="*/ 6629 h 6629"/>
                <a:gd name="connsiteX2" fmla="*/ 0 w 2286"/>
                <a:gd name="connsiteY2" fmla="*/ 0 h 6629"/>
              </a:gdLst>
              <a:ahLst/>
              <a:cxnLst>
                <a:cxn ang="0">
                  <a:pos x="connsiteX0" y="connsiteY0"/>
                </a:cxn>
                <a:cxn ang="0">
                  <a:pos x="connsiteX1" y="connsiteY1"/>
                </a:cxn>
                <a:cxn ang="0">
                  <a:pos x="connsiteX2" y="connsiteY2"/>
                </a:cxn>
              </a:cxnLst>
              <a:rect l="l" t="t" r="r" b="b"/>
              <a:pathLst>
                <a:path w="2286" h="6629">
                  <a:moveTo>
                    <a:pt x="0" y="0"/>
                  </a:moveTo>
                  <a:cubicBezTo>
                    <a:pt x="0" y="2286"/>
                    <a:pt x="0" y="4572"/>
                    <a:pt x="0" y="6629"/>
                  </a:cubicBezTo>
                  <a:cubicBezTo>
                    <a:pt x="0"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721">
              <a:extLst>
                <a:ext uri="{FF2B5EF4-FFF2-40B4-BE49-F238E27FC236}">
                  <a16:creationId xmlns:a16="http://schemas.microsoft.com/office/drawing/2014/main" id="{D07AB121-CB81-AB54-C251-082E2687673B}"/>
                </a:ext>
              </a:extLst>
            </p:cNvPr>
            <p:cNvSpPr/>
            <p:nvPr/>
          </p:nvSpPr>
          <p:spPr>
            <a:xfrm>
              <a:off x="7327925" y="2133066"/>
              <a:ext cx="8686" cy="4572"/>
            </a:xfrm>
            <a:custGeom>
              <a:avLst/>
              <a:gdLst>
                <a:gd name="connsiteX0" fmla="*/ 8687 w 8686"/>
                <a:gd name="connsiteY0" fmla="*/ 4572 h 4572"/>
                <a:gd name="connsiteX1" fmla="*/ 0 w 8686"/>
                <a:gd name="connsiteY1" fmla="*/ 0 h 4572"/>
                <a:gd name="connsiteX2" fmla="*/ 8687 w 8686"/>
                <a:gd name="connsiteY2" fmla="*/ 4572 h 4572"/>
              </a:gdLst>
              <a:ahLst/>
              <a:cxnLst>
                <a:cxn ang="0">
                  <a:pos x="connsiteX0" y="connsiteY0"/>
                </a:cxn>
                <a:cxn ang="0">
                  <a:pos x="connsiteX1" y="connsiteY1"/>
                </a:cxn>
                <a:cxn ang="0">
                  <a:pos x="connsiteX2" y="connsiteY2"/>
                </a:cxn>
              </a:cxnLst>
              <a:rect l="l" t="t" r="r" b="b"/>
              <a:pathLst>
                <a:path w="8686" h="4572">
                  <a:moveTo>
                    <a:pt x="8687" y="4572"/>
                  </a:moveTo>
                  <a:cubicBezTo>
                    <a:pt x="5030" y="3429"/>
                    <a:pt x="2058" y="1829"/>
                    <a:pt x="0" y="0"/>
                  </a:cubicBezTo>
                  <a:cubicBezTo>
                    <a:pt x="2286" y="1829"/>
                    <a:pt x="5030" y="3429"/>
                    <a:pt x="8687" y="4572"/>
                  </a:cubicBezTo>
                  <a:close/>
                </a:path>
              </a:pathLst>
            </a:custGeom>
            <a:solidFill>
              <a:srgbClr val="FFFFFF"/>
            </a:solidFill>
            <a:ln w="2286" cap="flat">
              <a:noFill/>
              <a:prstDash val="solid"/>
              <a:miter/>
            </a:ln>
          </p:spPr>
          <p:txBody>
            <a:bodyPr rtlCol="0" anchor="ctr"/>
            <a:lstStyle/>
            <a:p>
              <a:endParaRPr lang="en-US"/>
            </a:p>
          </p:txBody>
        </p:sp>
        <p:sp>
          <p:nvSpPr>
            <p:cNvPr id="69" name="Freeform 722">
              <a:extLst>
                <a:ext uri="{FF2B5EF4-FFF2-40B4-BE49-F238E27FC236}">
                  <a16:creationId xmlns:a16="http://schemas.microsoft.com/office/drawing/2014/main" id="{A22F50E5-FB8E-5F8D-6B2A-8EA8CB8394A5}"/>
                </a:ext>
              </a:extLst>
            </p:cNvPr>
            <p:cNvSpPr/>
            <p:nvPr/>
          </p:nvSpPr>
          <p:spPr>
            <a:xfrm>
              <a:off x="6984568" y="1409319"/>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229"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53" name="Freeform 723">
              <a:extLst>
                <a:ext uri="{FF2B5EF4-FFF2-40B4-BE49-F238E27FC236}">
                  <a16:creationId xmlns:a16="http://schemas.microsoft.com/office/drawing/2014/main" id="{B713A411-B93D-2D27-F0CF-EF1D30BB6343}"/>
                </a:ext>
              </a:extLst>
            </p:cNvPr>
            <p:cNvSpPr/>
            <p:nvPr/>
          </p:nvSpPr>
          <p:spPr>
            <a:xfrm>
              <a:off x="6987768" y="1402003"/>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5" y="914"/>
                    <a:pt x="457" y="1829"/>
                    <a:pt x="0" y="2743"/>
                  </a:cubicBezTo>
                  <a:cubicBezTo>
                    <a:pt x="228"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54" name="Freeform 724">
              <a:extLst>
                <a:ext uri="{FF2B5EF4-FFF2-40B4-BE49-F238E27FC236}">
                  <a16:creationId xmlns:a16="http://schemas.microsoft.com/office/drawing/2014/main" id="{119EA756-D827-16B2-66C3-B36C996B9EC0}"/>
                </a:ext>
              </a:extLst>
            </p:cNvPr>
            <p:cNvSpPr/>
            <p:nvPr/>
          </p:nvSpPr>
          <p:spPr>
            <a:xfrm>
              <a:off x="6981367" y="141686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4" y="914"/>
                    <a:pt x="1143" y="0"/>
                  </a:cubicBezTo>
                  <a:close/>
                </a:path>
              </a:pathLst>
            </a:custGeom>
            <a:solidFill>
              <a:srgbClr val="FFFFFF"/>
            </a:solidFill>
            <a:ln w="2286" cap="flat">
              <a:noFill/>
              <a:prstDash val="solid"/>
              <a:miter/>
            </a:ln>
          </p:spPr>
          <p:txBody>
            <a:bodyPr rtlCol="0" anchor="ctr"/>
            <a:lstStyle/>
            <a:p>
              <a:endParaRPr lang="en-US"/>
            </a:p>
          </p:txBody>
        </p:sp>
        <p:sp>
          <p:nvSpPr>
            <p:cNvPr id="255" name="Freeform 725">
              <a:extLst>
                <a:ext uri="{FF2B5EF4-FFF2-40B4-BE49-F238E27FC236}">
                  <a16:creationId xmlns:a16="http://schemas.microsoft.com/office/drawing/2014/main" id="{D223213D-6A1A-18FC-B029-F7F82D371209}"/>
                </a:ext>
              </a:extLst>
            </p:cNvPr>
            <p:cNvSpPr/>
            <p:nvPr/>
          </p:nvSpPr>
          <p:spPr>
            <a:xfrm>
              <a:off x="7148931" y="1200607"/>
              <a:ext cx="14859" cy="8686"/>
            </a:xfrm>
            <a:custGeom>
              <a:avLst/>
              <a:gdLst>
                <a:gd name="connsiteX0" fmla="*/ 14859 w 14859"/>
                <a:gd name="connsiteY0" fmla="*/ 0 h 8686"/>
                <a:gd name="connsiteX1" fmla="*/ 0 w 14859"/>
                <a:gd name="connsiteY1" fmla="*/ 8687 h 8686"/>
                <a:gd name="connsiteX2" fmla="*/ 14859 w 14859"/>
                <a:gd name="connsiteY2" fmla="*/ 0 h 8686"/>
              </a:gdLst>
              <a:ahLst/>
              <a:cxnLst>
                <a:cxn ang="0">
                  <a:pos x="connsiteX0" y="connsiteY0"/>
                </a:cxn>
                <a:cxn ang="0">
                  <a:pos x="connsiteX1" y="connsiteY1"/>
                </a:cxn>
                <a:cxn ang="0">
                  <a:pos x="connsiteX2" y="connsiteY2"/>
                </a:cxn>
              </a:cxnLst>
              <a:rect l="l" t="t" r="r" b="b"/>
              <a:pathLst>
                <a:path w="14859" h="8686">
                  <a:moveTo>
                    <a:pt x="14859" y="0"/>
                  </a:moveTo>
                  <a:cubicBezTo>
                    <a:pt x="9829" y="2743"/>
                    <a:pt x="4800" y="5715"/>
                    <a:pt x="0" y="8687"/>
                  </a:cubicBezTo>
                  <a:cubicBezTo>
                    <a:pt x="4800" y="5715"/>
                    <a:pt x="9829" y="2972"/>
                    <a:pt x="14859" y="0"/>
                  </a:cubicBezTo>
                  <a:close/>
                </a:path>
              </a:pathLst>
            </a:custGeom>
            <a:solidFill>
              <a:srgbClr val="FFFFFF"/>
            </a:solidFill>
            <a:ln w="2286" cap="flat">
              <a:noFill/>
              <a:prstDash val="solid"/>
              <a:miter/>
            </a:ln>
          </p:spPr>
          <p:txBody>
            <a:bodyPr rtlCol="0" anchor="ctr"/>
            <a:lstStyle/>
            <a:p>
              <a:endParaRPr lang="en-US"/>
            </a:p>
          </p:txBody>
        </p:sp>
        <p:sp>
          <p:nvSpPr>
            <p:cNvPr id="256" name="Freeform 726">
              <a:extLst>
                <a:ext uri="{FF2B5EF4-FFF2-40B4-BE49-F238E27FC236}">
                  <a16:creationId xmlns:a16="http://schemas.microsoft.com/office/drawing/2014/main" id="{A5EB3E12-2CD5-4884-2A39-3050D4CB317A}"/>
                </a:ext>
              </a:extLst>
            </p:cNvPr>
            <p:cNvSpPr/>
            <p:nvPr/>
          </p:nvSpPr>
          <p:spPr>
            <a:xfrm>
              <a:off x="6853123" y="2095576"/>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5" y="229"/>
                    <a:pt x="457" y="229"/>
                    <a:pt x="0" y="0"/>
                  </a:cubicBezTo>
                  <a:cubicBezTo>
                    <a:pt x="457" y="229"/>
                    <a:pt x="915" y="229"/>
                    <a:pt x="1372" y="457"/>
                  </a:cubicBezTo>
                  <a:close/>
                </a:path>
              </a:pathLst>
            </a:custGeom>
            <a:solidFill>
              <a:srgbClr val="FFFFFF"/>
            </a:solidFill>
            <a:ln w="2286" cap="flat">
              <a:noFill/>
              <a:prstDash val="solid"/>
              <a:miter/>
            </a:ln>
          </p:spPr>
          <p:txBody>
            <a:bodyPr rtlCol="0" anchor="ctr"/>
            <a:lstStyle/>
            <a:p>
              <a:endParaRPr lang="en-US"/>
            </a:p>
          </p:txBody>
        </p:sp>
        <p:sp>
          <p:nvSpPr>
            <p:cNvPr id="257" name="Freeform 727">
              <a:extLst>
                <a:ext uri="{FF2B5EF4-FFF2-40B4-BE49-F238E27FC236}">
                  <a16:creationId xmlns:a16="http://schemas.microsoft.com/office/drawing/2014/main" id="{11F323BE-7305-9790-52A8-6BE054BAC2C3}"/>
                </a:ext>
              </a:extLst>
            </p:cNvPr>
            <p:cNvSpPr/>
            <p:nvPr/>
          </p:nvSpPr>
          <p:spPr>
            <a:xfrm>
              <a:off x="7248829" y="2126665"/>
              <a:ext cx="26517" cy="5486"/>
            </a:xfrm>
            <a:custGeom>
              <a:avLst/>
              <a:gdLst>
                <a:gd name="connsiteX0" fmla="*/ 0 w 26517"/>
                <a:gd name="connsiteY0" fmla="*/ 5486 h 5486"/>
                <a:gd name="connsiteX1" fmla="*/ 17831 w 26517"/>
                <a:gd name="connsiteY1" fmla="*/ 3200 h 5486"/>
                <a:gd name="connsiteX2" fmla="*/ 26517 w 26517"/>
                <a:gd name="connsiteY2" fmla="*/ 0 h 5486"/>
                <a:gd name="connsiteX3" fmla="*/ 17831 w 26517"/>
                <a:gd name="connsiteY3" fmla="*/ 3200 h 5486"/>
                <a:gd name="connsiteX4" fmla="*/ 0 w 26517"/>
                <a:gd name="connsiteY4" fmla="*/ 5486 h 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 h="5486">
                  <a:moveTo>
                    <a:pt x="0" y="5486"/>
                  </a:moveTo>
                  <a:cubicBezTo>
                    <a:pt x="5715" y="5486"/>
                    <a:pt x="11887" y="4572"/>
                    <a:pt x="17831" y="3200"/>
                  </a:cubicBezTo>
                  <a:cubicBezTo>
                    <a:pt x="21031" y="2515"/>
                    <a:pt x="24003" y="1372"/>
                    <a:pt x="26517" y="0"/>
                  </a:cubicBezTo>
                  <a:cubicBezTo>
                    <a:pt x="24003" y="1372"/>
                    <a:pt x="21031" y="2515"/>
                    <a:pt x="17831" y="3200"/>
                  </a:cubicBezTo>
                  <a:cubicBezTo>
                    <a:pt x="11887" y="4572"/>
                    <a:pt x="5715" y="5486"/>
                    <a:pt x="0" y="5486"/>
                  </a:cubicBezTo>
                  <a:close/>
                </a:path>
              </a:pathLst>
            </a:custGeom>
            <a:solidFill>
              <a:srgbClr val="FFFFFF"/>
            </a:solidFill>
            <a:ln w="2286" cap="flat">
              <a:noFill/>
              <a:prstDash val="solid"/>
              <a:miter/>
            </a:ln>
          </p:spPr>
          <p:txBody>
            <a:bodyPr rtlCol="0" anchor="ctr"/>
            <a:lstStyle/>
            <a:p>
              <a:endParaRPr lang="en-US"/>
            </a:p>
          </p:txBody>
        </p:sp>
        <p:sp>
          <p:nvSpPr>
            <p:cNvPr id="258" name="Freeform 728">
              <a:extLst>
                <a:ext uri="{FF2B5EF4-FFF2-40B4-BE49-F238E27FC236}">
                  <a16:creationId xmlns:a16="http://schemas.microsoft.com/office/drawing/2014/main" id="{72E81DFE-CB35-BFE9-6D61-481E5E6B5D00}"/>
                </a:ext>
              </a:extLst>
            </p:cNvPr>
            <p:cNvSpPr/>
            <p:nvPr/>
          </p:nvSpPr>
          <p:spPr>
            <a:xfrm>
              <a:off x="7046976" y="1291361"/>
              <a:ext cx="10058" cy="12801"/>
            </a:xfrm>
            <a:custGeom>
              <a:avLst/>
              <a:gdLst>
                <a:gd name="connsiteX0" fmla="*/ 10058 w 10058"/>
                <a:gd name="connsiteY0" fmla="*/ 0 h 12801"/>
                <a:gd name="connsiteX1" fmla="*/ 0 w 10058"/>
                <a:gd name="connsiteY1" fmla="*/ 12802 h 12801"/>
                <a:gd name="connsiteX2" fmla="*/ 10058 w 10058"/>
                <a:gd name="connsiteY2" fmla="*/ 0 h 12801"/>
              </a:gdLst>
              <a:ahLst/>
              <a:cxnLst>
                <a:cxn ang="0">
                  <a:pos x="connsiteX0" y="connsiteY0"/>
                </a:cxn>
                <a:cxn ang="0">
                  <a:pos x="connsiteX1" y="connsiteY1"/>
                </a:cxn>
                <a:cxn ang="0">
                  <a:pos x="connsiteX2" y="connsiteY2"/>
                </a:cxn>
              </a:cxnLst>
              <a:rect l="l" t="t" r="r" b="b"/>
              <a:pathLst>
                <a:path w="10058" h="12801">
                  <a:moveTo>
                    <a:pt x="10058" y="0"/>
                  </a:moveTo>
                  <a:cubicBezTo>
                    <a:pt x="6629" y="4115"/>
                    <a:pt x="3200" y="8458"/>
                    <a:pt x="0" y="12802"/>
                  </a:cubicBezTo>
                  <a:cubicBezTo>
                    <a:pt x="3200" y="8458"/>
                    <a:pt x="6629" y="4115"/>
                    <a:pt x="10058" y="0"/>
                  </a:cubicBezTo>
                  <a:close/>
                </a:path>
              </a:pathLst>
            </a:custGeom>
            <a:solidFill>
              <a:srgbClr val="FFFFFF"/>
            </a:solidFill>
            <a:ln w="2286" cap="flat">
              <a:noFill/>
              <a:prstDash val="solid"/>
              <a:miter/>
            </a:ln>
          </p:spPr>
          <p:txBody>
            <a:bodyPr rtlCol="0" anchor="ctr"/>
            <a:lstStyle/>
            <a:p>
              <a:endParaRPr lang="en-US"/>
            </a:p>
          </p:txBody>
        </p:sp>
        <p:sp>
          <p:nvSpPr>
            <p:cNvPr id="259" name="Freeform 729">
              <a:extLst>
                <a:ext uri="{FF2B5EF4-FFF2-40B4-BE49-F238E27FC236}">
                  <a16:creationId xmlns:a16="http://schemas.microsoft.com/office/drawing/2014/main" id="{68901C54-475B-299D-381D-0F1DA72F9617}"/>
                </a:ext>
              </a:extLst>
            </p:cNvPr>
            <p:cNvSpPr/>
            <p:nvPr/>
          </p:nvSpPr>
          <p:spPr>
            <a:xfrm>
              <a:off x="7092238" y="1243584"/>
              <a:ext cx="10515" cy="9601"/>
            </a:xfrm>
            <a:custGeom>
              <a:avLst/>
              <a:gdLst>
                <a:gd name="connsiteX0" fmla="*/ 10515 w 10515"/>
                <a:gd name="connsiteY0" fmla="*/ 0 h 9601"/>
                <a:gd name="connsiteX1" fmla="*/ 0 w 10515"/>
                <a:gd name="connsiteY1" fmla="*/ 9601 h 9601"/>
                <a:gd name="connsiteX2" fmla="*/ 10515 w 10515"/>
                <a:gd name="connsiteY2" fmla="*/ 0 h 9601"/>
              </a:gdLst>
              <a:ahLst/>
              <a:cxnLst>
                <a:cxn ang="0">
                  <a:pos x="connsiteX0" y="connsiteY0"/>
                </a:cxn>
                <a:cxn ang="0">
                  <a:pos x="connsiteX1" y="connsiteY1"/>
                </a:cxn>
                <a:cxn ang="0">
                  <a:pos x="connsiteX2" y="connsiteY2"/>
                </a:cxn>
              </a:cxnLst>
              <a:rect l="l" t="t" r="r" b="b"/>
              <a:pathLst>
                <a:path w="10515" h="9601">
                  <a:moveTo>
                    <a:pt x="10515" y="0"/>
                  </a:moveTo>
                  <a:cubicBezTo>
                    <a:pt x="6858" y="3200"/>
                    <a:pt x="3429" y="6401"/>
                    <a:pt x="0" y="9601"/>
                  </a:cubicBezTo>
                  <a:cubicBezTo>
                    <a:pt x="3429" y="6401"/>
                    <a:pt x="6858" y="3200"/>
                    <a:pt x="10515" y="0"/>
                  </a:cubicBezTo>
                  <a:close/>
                </a:path>
              </a:pathLst>
            </a:custGeom>
            <a:solidFill>
              <a:srgbClr val="FFFFFF"/>
            </a:solidFill>
            <a:ln w="2286" cap="flat">
              <a:noFill/>
              <a:prstDash val="solid"/>
              <a:miter/>
            </a:ln>
          </p:spPr>
          <p:txBody>
            <a:bodyPr rtlCol="0" anchor="ctr"/>
            <a:lstStyle/>
            <a:p>
              <a:endParaRPr lang="en-US"/>
            </a:p>
          </p:txBody>
        </p:sp>
        <p:sp>
          <p:nvSpPr>
            <p:cNvPr id="260" name="Freeform 730">
              <a:extLst>
                <a:ext uri="{FF2B5EF4-FFF2-40B4-BE49-F238E27FC236}">
                  <a16:creationId xmlns:a16="http://schemas.microsoft.com/office/drawing/2014/main" id="{0DE88FE5-13B8-6974-C4EC-DB6622040B9C}"/>
                </a:ext>
              </a:extLst>
            </p:cNvPr>
            <p:cNvSpPr/>
            <p:nvPr/>
          </p:nvSpPr>
          <p:spPr>
            <a:xfrm>
              <a:off x="7113270" y="1213637"/>
              <a:ext cx="29260" cy="21259"/>
            </a:xfrm>
            <a:custGeom>
              <a:avLst/>
              <a:gdLst>
                <a:gd name="connsiteX0" fmla="*/ 29261 w 29260"/>
                <a:gd name="connsiteY0" fmla="*/ 0 h 21259"/>
                <a:gd name="connsiteX1" fmla="*/ 0 w 29260"/>
                <a:gd name="connsiteY1" fmla="*/ 21260 h 21259"/>
                <a:gd name="connsiteX2" fmla="*/ 29261 w 29260"/>
                <a:gd name="connsiteY2" fmla="*/ 0 h 21259"/>
              </a:gdLst>
              <a:ahLst/>
              <a:cxnLst>
                <a:cxn ang="0">
                  <a:pos x="connsiteX0" y="connsiteY0"/>
                </a:cxn>
                <a:cxn ang="0">
                  <a:pos x="connsiteX1" y="connsiteY1"/>
                </a:cxn>
                <a:cxn ang="0">
                  <a:pos x="connsiteX2" y="connsiteY2"/>
                </a:cxn>
              </a:cxnLst>
              <a:rect l="l" t="t" r="r" b="b"/>
              <a:pathLst>
                <a:path w="29260" h="21259">
                  <a:moveTo>
                    <a:pt x="29261" y="0"/>
                  </a:moveTo>
                  <a:cubicBezTo>
                    <a:pt x="19202" y="6629"/>
                    <a:pt x="9373" y="13716"/>
                    <a:pt x="0" y="21260"/>
                  </a:cubicBezTo>
                  <a:cubicBezTo>
                    <a:pt x="9373" y="13716"/>
                    <a:pt x="18974" y="6629"/>
                    <a:pt x="29261" y="0"/>
                  </a:cubicBezTo>
                  <a:close/>
                </a:path>
              </a:pathLst>
            </a:custGeom>
            <a:solidFill>
              <a:srgbClr val="FFFFFF"/>
            </a:solidFill>
            <a:ln w="2286" cap="flat">
              <a:noFill/>
              <a:prstDash val="solid"/>
              <a:miter/>
            </a:ln>
          </p:spPr>
          <p:txBody>
            <a:bodyPr rtlCol="0" anchor="ctr"/>
            <a:lstStyle/>
            <a:p>
              <a:endParaRPr lang="en-US"/>
            </a:p>
          </p:txBody>
        </p:sp>
        <p:sp>
          <p:nvSpPr>
            <p:cNvPr id="261" name="Freeform 731">
              <a:extLst>
                <a:ext uri="{FF2B5EF4-FFF2-40B4-BE49-F238E27FC236}">
                  <a16:creationId xmlns:a16="http://schemas.microsoft.com/office/drawing/2014/main" id="{4A7B18F1-5486-117B-6C4F-EC386F38C815}"/>
                </a:ext>
              </a:extLst>
            </p:cNvPr>
            <p:cNvSpPr/>
            <p:nvPr/>
          </p:nvSpPr>
          <p:spPr>
            <a:xfrm>
              <a:off x="7393762" y="1156258"/>
              <a:ext cx="106070" cy="23317"/>
            </a:xfrm>
            <a:custGeom>
              <a:avLst/>
              <a:gdLst>
                <a:gd name="connsiteX0" fmla="*/ 0 w 106070"/>
                <a:gd name="connsiteY0" fmla="*/ 0 h 23317"/>
                <a:gd name="connsiteX1" fmla="*/ 97155 w 106070"/>
                <a:gd name="connsiteY1" fmla="*/ 20345 h 23317"/>
                <a:gd name="connsiteX2" fmla="*/ 106071 w 106070"/>
                <a:gd name="connsiteY2" fmla="*/ 23317 h 23317"/>
                <a:gd name="connsiteX3" fmla="*/ 97155 w 106070"/>
                <a:gd name="connsiteY3" fmla="*/ 20345 h 23317"/>
                <a:gd name="connsiteX4" fmla="*/ 0 w 106070"/>
                <a:gd name="connsiteY4" fmla="*/ 0 h 23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70" h="23317">
                  <a:moveTo>
                    <a:pt x="0" y="0"/>
                  </a:moveTo>
                  <a:cubicBezTo>
                    <a:pt x="32690" y="3200"/>
                    <a:pt x="65151" y="10287"/>
                    <a:pt x="97155" y="20345"/>
                  </a:cubicBezTo>
                  <a:cubicBezTo>
                    <a:pt x="100127" y="21260"/>
                    <a:pt x="103099" y="22174"/>
                    <a:pt x="106071" y="23317"/>
                  </a:cubicBezTo>
                  <a:cubicBezTo>
                    <a:pt x="103099" y="22403"/>
                    <a:pt x="100127" y="21260"/>
                    <a:pt x="97155" y="20345"/>
                  </a:cubicBezTo>
                  <a:cubicBezTo>
                    <a:pt x="64923" y="10058"/>
                    <a:pt x="32690" y="3200"/>
                    <a:pt x="0" y="0"/>
                  </a:cubicBezTo>
                  <a:close/>
                </a:path>
              </a:pathLst>
            </a:custGeom>
            <a:solidFill>
              <a:srgbClr val="FFFFFF"/>
            </a:solidFill>
            <a:ln w="2286" cap="flat">
              <a:noFill/>
              <a:prstDash val="solid"/>
              <a:miter/>
            </a:ln>
          </p:spPr>
          <p:txBody>
            <a:bodyPr rtlCol="0" anchor="ctr"/>
            <a:lstStyle/>
            <a:p>
              <a:endParaRPr lang="en-US"/>
            </a:p>
          </p:txBody>
        </p:sp>
        <p:sp>
          <p:nvSpPr>
            <p:cNvPr id="262" name="Freeform 732">
              <a:extLst>
                <a:ext uri="{FF2B5EF4-FFF2-40B4-BE49-F238E27FC236}">
                  <a16:creationId xmlns:a16="http://schemas.microsoft.com/office/drawing/2014/main" id="{7B30D87A-43AA-CF66-ECCF-0736983B788C}"/>
                </a:ext>
              </a:extLst>
            </p:cNvPr>
            <p:cNvSpPr/>
            <p:nvPr/>
          </p:nvSpPr>
          <p:spPr>
            <a:xfrm>
              <a:off x="6838035" y="2086203"/>
              <a:ext cx="5943" cy="4343"/>
            </a:xfrm>
            <a:custGeom>
              <a:avLst/>
              <a:gdLst>
                <a:gd name="connsiteX0" fmla="*/ 5943 w 5943"/>
                <a:gd name="connsiteY0" fmla="*/ 4343 h 4343"/>
                <a:gd name="connsiteX1" fmla="*/ 0 w 5943"/>
                <a:gd name="connsiteY1" fmla="*/ 0 h 4343"/>
                <a:gd name="connsiteX2" fmla="*/ 5943 w 5943"/>
                <a:gd name="connsiteY2" fmla="*/ 4343 h 4343"/>
              </a:gdLst>
              <a:ahLst/>
              <a:cxnLst>
                <a:cxn ang="0">
                  <a:pos x="connsiteX0" y="connsiteY0"/>
                </a:cxn>
                <a:cxn ang="0">
                  <a:pos x="connsiteX1" y="connsiteY1"/>
                </a:cxn>
                <a:cxn ang="0">
                  <a:pos x="connsiteX2" y="connsiteY2"/>
                </a:cxn>
              </a:cxnLst>
              <a:rect l="l" t="t" r="r" b="b"/>
              <a:pathLst>
                <a:path w="5943" h="4343">
                  <a:moveTo>
                    <a:pt x="5943" y="4343"/>
                  </a:moveTo>
                  <a:cubicBezTo>
                    <a:pt x="3886" y="2972"/>
                    <a:pt x="2057" y="1600"/>
                    <a:pt x="0" y="0"/>
                  </a:cubicBezTo>
                  <a:cubicBezTo>
                    <a:pt x="1828" y="1600"/>
                    <a:pt x="3886" y="3200"/>
                    <a:pt x="5943" y="4343"/>
                  </a:cubicBezTo>
                  <a:close/>
                </a:path>
              </a:pathLst>
            </a:custGeom>
            <a:solidFill>
              <a:srgbClr val="FFFFFF"/>
            </a:solidFill>
            <a:ln w="2286" cap="flat">
              <a:noFill/>
              <a:prstDash val="solid"/>
              <a:miter/>
            </a:ln>
          </p:spPr>
          <p:txBody>
            <a:bodyPr rtlCol="0" anchor="ctr"/>
            <a:lstStyle/>
            <a:p>
              <a:endParaRPr lang="en-US"/>
            </a:p>
          </p:txBody>
        </p:sp>
        <p:sp>
          <p:nvSpPr>
            <p:cNvPr id="263" name="Freeform 733">
              <a:extLst>
                <a:ext uri="{FF2B5EF4-FFF2-40B4-BE49-F238E27FC236}">
                  <a16:creationId xmlns:a16="http://schemas.microsoft.com/office/drawing/2014/main" id="{AB9AB4FB-5891-6384-8B86-330C130161F5}"/>
                </a:ext>
              </a:extLst>
            </p:cNvPr>
            <p:cNvSpPr/>
            <p:nvPr/>
          </p:nvSpPr>
          <p:spPr>
            <a:xfrm>
              <a:off x="6995769" y="1367713"/>
              <a:ext cx="10287" cy="19659"/>
            </a:xfrm>
            <a:custGeom>
              <a:avLst/>
              <a:gdLst>
                <a:gd name="connsiteX0" fmla="*/ 10287 w 10287"/>
                <a:gd name="connsiteY0" fmla="*/ 0 h 19659"/>
                <a:gd name="connsiteX1" fmla="*/ 0 w 10287"/>
                <a:gd name="connsiteY1" fmla="*/ 19660 h 19659"/>
                <a:gd name="connsiteX2" fmla="*/ 10287 w 10287"/>
                <a:gd name="connsiteY2" fmla="*/ 0 h 19659"/>
              </a:gdLst>
              <a:ahLst/>
              <a:cxnLst>
                <a:cxn ang="0">
                  <a:pos x="connsiteX0" y="connsiteY0"/>
                </a:cxn>
                <a:cxn ang="0">
                  <a:pos x="connsiteX1" y="connsiteY1"/>
                </a:cxn>
                <a:cxn ang="0">
                  <a:pos x="connsiteX2" y="connsiteY2"/>
                </a:cxn>
              </a:cxnLst>
              <a:rect l="l" t="t" r="r" b="b"/>
              <a:pathLst>
                <a:path w="10287" h="19659">
                  <a:moveTo>
                    <a:pt x="10287" y="0"/>
                  </a:moveTo>
                  <a:cubicBezTo>
                    <a:pt x="6858" y="6401"/>
                    <a:pt x="3429" y="13030"/>
                    <a:pt x="0" y="19660"/>
                  </a:cubicBezTo>
                  <a:cubicBezTo>
                    <a:pt x="3429" y="12802"/>
                    <a:pt x="6858" y="6401"/>
                    <a:pt x="10287" y="0"/>
                  </a:cubicBezTo>
                  <a:close/>
                </a:path>
              </a:pathLst>
            </a:custGeom>
            <a:solidFill>
              <a:srgbClr val="FFFFFF"/>
            </a:solidFill>
            <a:ln w="2286" cap="flat">
              <a:noFill/>
              <a:prstDash val="solid"/>
              <a:miter/>
            </a:ln>
          </p:spPr>
          <p:txBody>
            <a:bodyPr rtlCol="0" anchor="ctr"/>
            <a:lstStyle/>
            <a:p>
              <a:endParaRPr lang="en-US"/>
            </a:p>
          </p:txBody>
        </p:sp>
        <p:sp>
          <p:nvSpPr>
            <p:cNvPr id="264" name="Freeform 734">
              <a:extLst>
                <a:ext uri="{FF2B5EF4-FFF2-40B4-BE49-F238E27FC236}">
                  <a16:creationId xmlns:a16="http://schemas.microsoft.com/office/drawing/2014/main" id="{DB538B94-7DD6-79A1-1563-615BA0A9B46F}"/>
                </a:ext>
              </a:extLst>
            </p:cNvPr>
            <p:cNvSpPr/>
            <p:nvPr/>
          </p:nvSpPr>
          <p:spPr>
            <a:xfrm>
              <a:off x="7017029" y="1336167"/>
              <a:ext cx="7772" cy="12573"/>
            </a:xfrm>
            <a:custGeom>
              <a:avLst/>
              <a:gdLst>
                <a:gd name="connsiteX0" fmla="*/ 7773 w 7772"/>
                <a:gd name="connsiteY0" fmla="*/ 0 h 12573"/>
                <a:gd name="connsiteX1" fmla="*/ 0 w 7772"/>
                <a:gd name="connsiteY1" fmla="*/ 12573 h 12573"/>
                <a:gd name="connsiteX2" fmla="*/ 7773 w 7772"/>
                <a:gd name="connsiteY2" fmla="*/ 0 h 12573"/>
              </a:gdLst>
              <a:ahLst/>
              <a:cxnLst>
                <a:cxn ang="0">
                  <a:pos x="connsiteX0" y="connsiteY0"/>
                </a:cxn>
                <a:cxn ang="0">
                  <a:pos x="connsiteX1" y="connsiteY1"/>
                </a:cxn>
                <a:cxn ang="0">
                  <a:pos x="connsiteX2" y="connsiteY2"/>
                </a:cxn>
              </a:cxnLst>
              <a:rect l="l" t="t" r="r" b="b"/>
              <a:pathLst>
                <a:path w="7772" h="12573">
                  <a:moveTo>
                    <a:pt x="7773" y="0"/>
                  </a:moveTo>
                  <a:cubicBezTo>
                    <a:pt x="5258" y="4115"/>
                    <a:pt x="2515" y="8230"/>
                    <a:pt x="0" y="12573"/>
                  </a:cubicBezTo>
                  <a:cubicBezTo>
                    <a:pt x="2515" y="8230"/>
                    <a:pt x="5030" y="4115"/>
                    <a:pt x="7773" y="0"/>
                  </a:cubicBezTo>
                  <a:close/>
                </a:path>
              </a:pathLst>
            </a:custGeom>
            <a:solidFill>
              <a:srgbClr val="FFFFFF"/>
            </a:solidFill>
            <a:ln w="2286" cap="flat">
              <a:noFill/>
              <a:prstDash val="solid"/>
              <a:miter/>
            </a:ln>
          </p:spPr>
          <p:txBody>
            <a:bodyPr rtlCol="0" anchor="ctr"/>
            <a:lstStyle/>
            <a:p>
              <a:endParaRPr lang="en-US"/>
            </a:p>
          </p:txBody>
        </p:sp>
        <p:sp>
          <p:nvSpPr>
            <p:cNvPr id="265" name="Freeform 735">
              <a:extLst>
                <a:ext uri="{FF2B5EF4-FFF2-40B4-BE49-F238E27FC236}">
                  <a16:creationId xmlns:a16="http://schemas.microsoft.com/office/drawing/2014/main" id="{BCF951DE-A047-D128-CE8F-8EBAB62241CA}"/>
                </a:ext>
              </a:extLst>
            </p:cNvPr>
            <p:cNvSpPr/>
            <p:nvPr/>
          </p:nvSpPr>
          <p:spPr>
            <a:xfrm>
              <a:off x="6991197" y="1394460"/>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686"/>
                    <a:pt x="457" y="1600"/>
                    <a:pt x="0" y="2286"/>
                  </a:cubicBezTo>
                  <a:cubicBezTo>
                    <a:pt x="457"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66" name="Freeform 736">
              <a:extLst>
                <a:ext uri="{FF2B5EF4-FFF2-40B4-BE49-F238E27FC236}">
                  <a16:creationId xmlns:a16="http://schemas.microsoft.com/office/drawing/2014/main" id="{4C064BFC-DF35-2121-C6BB-948581561C80}"/>
                </a:ext>
              </a:extLst>
            </p:cNvPr>
            <p:cNvSpPr/>
            <p:nvPr/>
          </p:nvSpPr>
          <p:spPr>
            <a:xfrm>
              <a:off x="6971309" y="1447266"/>
              <a:ext cx="685" cy="2514"/>
            </a:xfrm>
            <a:custGeom>
              <a:avLst/>
              <a:gdLst>
                <a:gd name="connsiteX0" fmla="*/ 686 w 685"/>
                <a:gd name="connsiteY0" fmla="*/ 0 h 2514"/>
                <a:gd name="connsiteX1" fmla="*/ 0 w 685"/>
                <a:gd name="connsiteY1" fmla="*/ 2515 h 2514"/>
                <a:gd name="connsiteX2" fmla="*/ 686 w 685"/>
                <a:gd name="connsiteY2" fmla="*/ 0 h 2514"/>
              </a:gdLst>
              <a:ahLst/>
              <a:cxnLst>
                <a:cxn ang="0">
                  <a:pos x="connsiteX0" y="connsiteY0"/>
                </a:cxn>
                <a:cxn ang="0">
                  <a:pos x="connsiteX1" y="connsiteY1"/>
                </a:cxn>
                <a:cxn ang="0">
                  <a:pos x="connsiteX2" y="connsiteY2"/>
                </a:cxn>
              </a:cxnLst>
              <a:rect l="l" t="t" r="r" b="b"/>
              <a:pathLst>
                <a:path w="685" h="2514">
                  <a:moveTo>
                    <a:pt x="686" y="0"/>
                  </a:moveTo>
                  <a:cubicBezTo>
                    <a:pt x="458" y="914"/>
                    <a:pt x="229" y="1600"/>
                    <a:pt x="0" y="2515"/>
                  </a:cubicBezTo>
                  <a:cubicBezTo>
                    <a:pt x="229" y="1600"/>
                    <a:pt x="458" y="686"/>
                    <a:pt x="686" y="0"/>
                  </a:cubicBezTo>
                  <a:close/>
                </a:path>
              </a:pathLst>
            </a:custGeom>
            <a:solidFill>
              <a:srgbClr val="FFFFFF"/>
            </a:solidFill>
            <a:ln w="2286" cap="flat">
              <a:noFill/>
              <a:prstDash val="solid"/>
              <a:miter/>
            </a:ln>
          </p:spPr>
          <p:txBody>
            <a:bodyPr rtlCol="0" anchor="ctr"/>
            <a:lstStyle/>
            <a:p>
              <a:endParaRPr lang="en-US"/>
            </a:p>
          </p:txBody>
        </p:sp>
        <p:sp>
          <p:nvSpPr>
            <p:cNvPr id="267" name="Freeform 737">
              <a:extLst>
                <a:ext uri="{FF2B5EF4-FFF2-40B4-BE49-F238E27FC236}">
                  <a16:creationId xmlns:a16="http://schemas.microsoft.com/office/drawing/2014/main" id="{B42BA011-A22C-D103-0588-9DD6AE0AED10}"/>
                </a:ext>
              </a:extLst>
            </p:cNvPr>
            <p:cNvSpPr/>
            <p:nvPr/>
          </p:nvSpPr>
          <p:spPr>
            <a:xfrm>
              <a:off x="6973595" y="1439494"/>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458" y="1600"/>
                    <a:pt x="0" y="2515"/>
                  </a:cubicBezTo>
                  <a:cubicBezTo>
                    <a:pt x="229" y="1600"/>
                    <a:pt x="458" y="914"/>
                    <a:pt x="915" y="0"/>
                  </a:cubicBezTo>
                  <a:close/>
                </a:path>
              </a:pathLst>
            </a:custGeom>
            <a:solidFill>
              <a:srgbClr val="FFFFFF"/>
            </a:solidFill>
            <a:ln w="2286" cap="flat">
              <a:noFill/>
              <a:prstDash val="solid"/>
              <a:miter/>
            </a:ln>
          </p:spPr>
          <p:txBody>
            <a:bodyPr rtlCol="0" anchor="ctr"/>
            <a:lstStyle/>
            <a:p>
              <a:endParaRPr lang="en-US"/>
            </a:p>
          </p:txBody>
        </p:sp>
        <p:sp>
          <p:nvSpPr>
            <p:cNvPr id="268" name="Freeform 738">
              <a:extLst>
                <a:ext uri="{FF2B5EF4-FFF2-40B4-BE49-F238E27FC236}">
                  <a16:creationId xmlns:a16="http://schemas.microsoft.com/office/drawing/2014/main" id="{4ADF5D78-740B-A836-106A-1AA85B06FEF1}"/>
                </a:ext>
              </a:extLst>
            </p:cNvPr>
            <p:cNvSpPr/>
            <p:nvPr/>
          </p:nvSpPr>
          <p:spPr>
            <a:xfrm>
              <a:off x="6774942" y="1787423"/>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686" y="2057"/>
                    <a:pt x="0" y="0"/>
                  </a:cubicBezTo>
                  <a:cubicBezTo>
                    <a:pt x="686" y="2057"/>
                    <a:pt x="1372" y="4115"/>
                    <a:pt x="2286" y="5944"/>
                  </a:cubicBezTo>
                  <a:close/>
                </a:path>
              </a:pathLst>
            </a:custGeom>
            <a:solidFill>
              <a:srgbClr val="FFFFFF"/>
            </a:solidFill>
            <a:ln w="2286" cap="flat">
              <a:noFill/>
              <a:prstDash val="solid"/>
              <a:miter/>
            </a:ln>
          </p:spPr>
          <p:txBody>
            <a:bodyPr rtlCol="0" anchor="ctr"/>
            <a:lstStyle/>
            <a:p>
              <a:endParaRPr lang="en-US"/>
            </a:p>
          </p:txBody>
        </p:sp>
        <p:sp>
          <p:nvSpPr>
            <p:cNvPr id="269" name="Freeform 739">
              <a:extLst>
                <a:ext uri="{FF2B5EF4-FFF2-40B4-BE49-F238E27FC236}">
                  <a16:creationId xmlns:a16="http://schemas.microsoft.com/office/drawing/2014/main" id="{6797C010-155A-6B7C-3686-CB18D1FE92C4}"/>
                </a:ext>
              </a:extLst>
            </p:cNvPr>
            <p:cNvSpPr/>
            <p:nvPr/>
          </p:nvSpPr>
          <p:spPr>
            <a:xfrm>
              <a:off x="6969023" y="1454810"/>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8" y="686"/>
                    <a:pt x="229" y="1600"/>
                    <a:pt x="0" y="2286"/>
                  </a:cubicBezTo>
                  <a:cubicBezTo>
                    <a:pt x="229" y="1600"/>
                    <a:pt x="458" y="914"/>
                    <a:pt x="686" y="0"/>
                  </a:cubicBezTo>
                  <a:close/>
                </a:path>
              </a:pathLst>
            </a:custGeom>
            <a:solidFill>
              <a:srgbClr val="FFFFFF"/>
            </a:solidFill>
            <a:ln w="2286" cap="flat">
              <a:noFill/>
              <a:prstDash val="solid"/>
              <a:miter/>
            </a:ln>
          </p:spPr>
          <p:txBody>
            <a:bodyPr rtlCol="0" anchor="ctr"/>
            <a:lstStyle/>
            <a:p>
              <a:endParaRPr lang="en-US"/>
            </a:p>
          </p:txBody>
        </p:sp>
        <p:sp>
          <p:nvSpPr>
            <p:cNvPr id="270" name="Freeform 740">
              <a:extLst>
                <a:ext uri="{FF2B5EF4-FFF2-40B4-BE49-F238E27FC236}">
                  <a16:creationId xmlns:a16="http://schemas.microsoft.com/office/drawing/2014/main" id="{69D044B8-651C-F75C-7D94-A9EDEECDC005}"/>
                </a:ext>
              </a:extLst>
            </p:cNvPr>
            <p:cNvSpPr/>
            <p:nvPr/>
          </p:nvSpPr>
          <p:spPr>
            <a:xfrm>
              <a:off x="6967194" y="1462811"/>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8" y="686"/>
                    <a:pt x="0" y="1372"/>
                    <a:pt x="0" y="2057"/>
                  </a:cubicBezTo>
                  <a:cubicBezTo>
                    <a:pt x="228" y="1372"/>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1" name="Freeform 741">
              <a:extLst>
                <a:ext uri="{FF2B5EF4-FFF2-40B4-BE49-F238E27FC236}">
                  <a16:creationId xmlns:a16="http://schemas.microsoft.com/office/drawing/2014/main" id="{FC4FC272-83A0-CE40-E12E-0C56D968B035}"/>
                </a:ext>
              </a:extLst>
            </p:cNvPr>
            <p:cNvSpPr/>
            <p:nvPr/>
          </p:nvSpPr>
          <p:spPr>
            <a:xfrm>
              <a:off x="6965365" y="1470583"/>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8" y="686"/>
                    <a:pt x="228" y="1143"/>
                    <a:pt x="0" y="1829"/>
                  </a:cubicBezTo>
                  <a:cubicBezTo>
                    <a:pt x="0" y="1143"/>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2" name="Freeform 742">
              <a:extLst>
                <a:ext uri="{FF2B5EF4-FFF2-40B4-BE49-F238E27FC236}">
                  <a16:creationId xmlns:a16="http://schemas.microsoft.com/office/drawing/2014/main" id="{0E0A6699-1B2C-DE19-FE42-A36779B1DF60}"/>
                </a:ext>
              </a:extLst>
            </p:cNvPr>
            <p:cNvSpPr/>
            <p:nvPr/>
          </p:nvSpPr>
          <p:spPr>
            <a:xfrm>
              <a:off x="6788200" y="1823313"/>
              <a:ext cx="2514" cy="8686"/>
            </a:xfrm>
            <a:custGeom>
              <a:avLst/>
              <a:gdLst>
                <a:gd name="connsiteX0" fmla="*/ 2514 w 2514"/>
                <a:gd name="connsiteY0" fmla="*/ 8687 h 8686"/>
                <a:gd name="connsiteX1" fmla="*/ 0 w 2514"/>
                <a:gd name="connsiteY1" fmla="*/ 0 h 8686"/>
                <a:gd name="connsiteX2" fmla="*/ 2514 w 2514"/>
                <a:gd name="connsiteY2" fmla="*/ 8687 h 8686"/>
              </a:gdLst>
              <a:ahLst/>
              <a:cxnLst>
                <a:cxn ang="0">
                  <a:pos x="connsiteX0" y="connsiteY0"/>
                </a:cxn>
                <a:cxn ang="0">
                  <a:pos x="connsiteX1" y="connsiteY1"/>
                </a:cxn>
                <a:cxn ang="0">
                  <a:pos x="connsiteX2" y="connsiteY2"/>
                </a:cxn>
              </a:cxnLst>
              <a:rect l="l" t="t" r="r" b="b"/>
              <a:pathLst>
                <a:path w="2514" h="8686">
                  <a:moveTo>
                    <a:pt x="2514" y="8687"/>
                  </a:moveTo>
                  <a:cubicBezTo>
                    <a:pt x="1829" y="6172"/>
                    <a:pt x="1143" y="3200"/>
                    <a:pt x="0" y="0"/>
                  </a:cubicBezTo>
                  <a:cubicBezTo>
                    <a:pt x="1143" y="3429"/>
                    <a:pt x="2057" y="6172"/>
                    <a:pt x="2514" y="8687"/>
                  </a:cubicBezTo>
                  <a:close/>
                </a:path>
              </a:pathLst>
            </a:custGeom>
            <a:solidFill>
              <a:srgbClr val="FFFFFF"/>
            </a:solidFill>
            <a:ln w="2286" cap="flat">
              <a:noFill/>
              <a:prstDash val="solid"/>
              <a:miter/>
            </a:ln>
          </p:spPr>
          <p:txBody>
            <a:bodyPr rtlCol="0" anchor="ctr"/>
            <a:lstStyle/>
            <a:p>
              <a:endParaRPr lang="en-US"/>
            </a:p>
          </p:txBody>
        </p:sp>
        <p:sp>
          <p:nvSpPr>
            <p:cNvPr id="273" name="Freeform 743">
              <a:extLst>
                <a:ext uri="{FF2B5EF4-FFF2-40B4-BE49-F238E27FC236}">
                  <a16:creationId xmlns:a16="http://schemas.microsoft.com/office/drawing/2014/main" id="{24B060BC-A36B-8E02-B399-6820F456DDE8}"/>
                </a:ext>
              </a:extLst>
            </p:cNvPr>
            <p:cNvSpPr/>
            <p:nvPr/>
          </p:nvSpPr>
          <p:spPr>
            <a:xfrm>
              <a:off x="6978853" y="1424406"/>
              <a:ext cx="914" cy="2743"/>
            </a:xfrm>
            <a:custGeom>
              <a:avLst/>
              <a:gdLst>
                <a:gd name="connsiteX0" fmla="*/ 915 w 914"/>
                <a:gd name="connsiteY0" fmla="*/ 0 h 2743"/>
                <a:gd name="connsiteX1" fmla="*/ 0 w 914"/>
                <a:gd name="connsiteY1" fmla="*/ 2743 h 2743"/>
                <a:gd name="connsiteX2" fmla="*/ 915 w 914"/>
                <a:gd name="connsiteY2" fmla="*/ 0 h 2743"/>
              </a:gdLst>
              <a:ahLst/>
              <a:cxnLst>
                <a:cxn ang="0">
                  <a:pos x="connsiteX0" y="connsiteY0"/>
                </a:cxn>
                <a:cxn ang="0">
                  <a:pos x="connsiteX1" y="connsiteY1"/>
                </a:cxn>
                <a:cxn ang="0">
                  <a:pos x="connsiteX2" y="connsiteY2"/>
                </a:cxn>
              </a:cxnLst>
              <a:rect l="l" t="t" r="r" b="b"/>
              <a:pathLst>
                <a:path w="914" h="2743">
                  <a:moveTo>
                    <a:pt x="915" y="0"/>
                  </a:moveTo>
                  <a:cubicBezTo>
                    <a:pt x="457" y="914"/>
                    <a:pt x="229" y="1829"/>
                    <a:pt x="0" y="2743"/>
                  </a:cubicBezTo>
                  <a:cubicBezTo>
                    <a:pt x="229" y="1829"/>
                    <a:pt x="457" y="914"/>
                    <a:pt x="915" y="0"/>
                  </a:cubicBezTo>
                  <a:close/>
                </a:path>
              </a:pathLst>
            </a:custGeom>
            <a:solidFill>
              <a:srgbClr val="FFFFFF"/>
            </a:solidFill>
            <a:ln w="2286" cap="flat">
              <a:noFill/>
              <a:prstDash val="solid"/>
              <a:miter/>
            </a:ln>
          </p:spPr>
          <p:txBody>
            <a:bodyPr rtlCol="0" anchor="ctr"/>
            <a:lstStyle/>
            <a:p>
              <a:endParaRPr lang="en-US"/>
            </a:p>
          </p:txBody>
        </p:sp>
        <p:sp>
          <p:nvSpPr>
            <p:cNvPr id="274" name="Freeform 744">
              <a:extLst>
                <a:ext uri="{FF2B5EF4-FFF2-40B4-BE49-F238E27FC236}">
                  <a16:creationId xmlns:a16="http://schemas.microsoft.com/office/drawing/2014/main" id="{5D0C5033-6944-64A3-19A9-374063784F24}"/>
                </a:ext>
              </a:extLst>
            </p:cNvPr>
            <p:cNvSpPr/>
            <p:nvPr/>
          </p:nvSpPr>
          <p:spPr>
            <a:xfrm>
              <a:off x="6782943" y="1809140"/>
              <a:ext cx="3886" cy="10744"/>
            </a:xfrm>
            <a:custGeom>
              <a:avLst/>
              <a:gdLst>
                <a:gd name="connsiteX0" fmla="*/ 3886 w 3886"/>
                <a:gd name="connsiteY0" fmla="*/ 10744 h 10744"/>
                <a:gd name="connsiteX1" fmla="*/ 0 w 3886"/>
                <a:gd name="connsiteY1" fmla="*/ 0 h 10744"/>
                <a:gd name="connsiteX2" fmla="*/ 3886 w 3886"/>
                <a:gd name="connsiteY2" fmla="*/ 10744 h 10744"/>
              </a:gdLst>
              <a:ahLst/>
              <a:cxnLst>
                <a:cxn ang="0">
                  <a:pos x="connsiteX0" y="connsiteY0"/>
                </a:cxn>
                <a:cxn ang="0">
                  <a:pos x="connsiteX1" y="connsiteY1"/>
                </a:cxn>
                <a:cxn ang="0">
                  <a:pos x="connsiteX2" y="connsiteY2"/>
                </a:cxn>
              </a:cxnLst>
              <a:rect l="l" t="t" r="r" b="b"/>
              <a:pathLst>
                <a:path w="3886" h="10744">
                  <a:moveTo>
                    <a:pt x="3886" y="10744"/>
                  </a:moveTo>
                  <a:cubicBezTo>
                    <a:pt x="2515" y="7087"/>
                    <a:pt x="1372" y="3658"/>
                    <a:pt x="0" y="0"/>
                  </a:cubicBezTo>
                  <a:cubicBezTo>
                    <a:pt x="1372" y="3429"/>
                    <a:pt x="2743" y="7087"/>
                    <a:pt x="3886" y="10744"/>
                  </a:cubicBezTo>
                  <a:close/>
                </a:path>
              </a:pathLst>
            </a:custGeom>
            <a:solidFill>
              <a:srgbClr val="FFFFFF"/>
            </a:solidFill>
            <a:ln w="2286" cap="flat">
              <a:noFill/>
              <a:prstDash val="solid"/>
              <a:miter/>
            </a:ln>
          </p:spPr>
          <p:txBody>
            <a:bodyPr rtlCol="0" anchor="ctr"/>
            <a:lstStyle/>
            <a:p>
              <a:endParaRPr lang="en-US"/>
            </a:p>
          </p:txBody>
        </p:sp>
        <p:sp>
          <p:nvSpPr>
            <p:cNvPr id="275" name="Freeform 745">
              <a:extLst>
                <a:ext uri="{FF2B5EF4-FFF2-40B4-BE49-F238E27FC236}">
                  <a16:creationId xmlns:a16="http://schemas.microsoft.com/office/drawing/2014/main" id="{4AEDD43C-A33D-7A22-72CA-70EFCEC5EFDC}"/>
                </a:ext>
              </a:extLst>
            </p:cNvPr>
            <p:cNvSpPr/>
            <p:nvPr/>
          </p:nvSpPr>
          <p:spPr>
            <a:xfrm>
              <a:off x="7204710" y="2107920"/>
              <a:ext cx="27660" cy="22402"/>
            </a:xfrm>
            <a:custGeom>
              <a:avLst/>
              <a:gdLst>
                <a:gd name="connsiteX0" fmla="*/ 4115 w 27660"/>
                <a:gd name="connsiteY0" fmla="*/ 7315 h 22402"/>
                <a:gd name="connsiteX1" fmla="*/ 0 w 27660"/>
                <a:gd name="connsiteY1" fmla="*/ 0 h 22402"/>
                <a:gd name="connsiteX2" fmla="*/ 4115 w 27660"/>
                <a:gd name="connsiteY2" fmla="*/ 7315 h 22402"/>
                <a:gd name="connsiteX3" fmla="*/ 27661 w 27660"/>
                <a:gd name="connsiteY3" fmla="*/ 22403 h 22402"/>
                <a:gd name="connsiteX4" fmla="*/ 4115 w 27660"/>
                <a:gd name="connsiteY4" fmla="*/ 7315 h 22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0" h="22402">
                  <a:moveTo>
                    <a:pt x="4115" y="7315"/>
                  </a:moveTo>
                  <a:cubicBezTo>
                    <a:pt x="2743" y="5029"/>
                    <a:pt x="1372" y="2515"/>
                    <a:pt x="0" y="0"/>
                  </a:cubicBezTo>
                  <a:cubicBezTo>
                    <a:pt x="1143" y="2515"/>
                    <a:pt x="2515" y="5029"/>
                    <a:pt x="4115" y="7315"/>
                  </a:cubicBezTo>
                  <a:cubicBezTo>
                    <a:pt x="8687" y="14630"/>
                    <a:pt x="17145" y="19888"/>
                    <a:pt x="27661" y="22403"/>
                  </a:cubicBezTo>
                  <a:cubicBezTo>
                    <a:pt x="17145" y="19888"/>
                    <a:pt x="8687" y="14859"/>
                    <a:pt x="4115" y="7315"/>
                  </a:cubicBezTo>
                  <a:close/>
                </a:path>
              </a:pathLst>
            </a:custGeom>
            <a:solidFill>
              <a:srgbClr val="FFFFFF"/>
            </a:solidFill>
            <a:ln w="2286" cap="flat">
              <a:noFill/>
              <a:prstDash val="solid"/>
              <a:miter/>
            </a:ln>
          </p:spPr>
          <p:txBody>
            <a:bodyPr rtlCol="0" anchor="ctr"/>
            <a:lstStyle/>
            <a:p>
              <a:endParaRPr lang="en-US"/>
            </a:p>
          </p:txBody>
        </p:sp>
        <p:sp>
          <p:nvSpPr>
            <p:cNvPr id="276" name="Freeform 746">
              <a:extLst>
                <a:ext uri="{FF2B5EF4-FFF2-40B4-BE49-F238E27FC236}">
                  <a16:creationId xmlns:a16="http://schemas.microsoft.com/office/drawing/2014/main" id="{93A1608D-374A-0666-D994-D636B8552F39}"/>
                </a:ext>
              </a:extLst>
            </p:cNvPr>
            <p:cNvSpPr/>
            <p:nvPr/>
          </p:nvSpPr>
          <p:spPr>
            <a:xfrm>
              <a:off x="6789801" y="1840687"/>
              <a:ext cx="1371" cy="3886"/>
            </a:xfrm>
            <a:custGeom>
              <a:avLst/>
              <a:gdLst>
                <a:gd name="connsiteX0" fmla="*/ 0 w 1371"/>
                <a:gd name="connsiteY0" fmla="*/ 3886 h 3886"/>
                <a:gd name="connsiteX1" fmla="*/ 1372 w 1371"/>
                <a:gd name="connsiteY1" fmla="*/ 0 h 3886"/>
                <a:gd name="connsiteX2" fmla="*/ 0 w 1371"/>
                <a:gd name="connsiteY2" fmla="*/ 3886 h 3886"/>
              </a:gdLst>
              <a:ahLst/>
              <a:cxnLst>
                <a:cxn ang="0">
                  <a:pos x="connsiteX0" y="connsiteY0"/>
                </a:cxn>
                <a:cxn ang="0">
                  <a:pos x="connsiteX1" y="connsiteY1"/>
                </a:cxn>
                <a:cxn ang="0">
                  <a:pos x="connsiteX2" y="connsiteY2"/>
                </a:cxn>
              </a:cxnLst>
              <a:rect l="l" t="t" r="r" b="b"/>
              <a:pathLst>
                <a:path w="1371" h="3886">
                  <a:moveTo>
                    <a:pt x="0" y="3886"/>
                  </a:moveTo>
                  <a:cubicBezTo>
                    <a:pt x="686" y="2743"/>
                    <a:pt x="1143" y="1372"/>
                    <a:pt x="1372" y="0"/>
                  </a:cubicBezTo>
                  <a:cubicBezTo>
                    <a:pt x="1143" y="1600"/>
                    <a:pt x="686" y="2743"/>
                    <a:pt x="0" y="3886"/>
                  </a:cubicBezTo>
                  <a:close/>
                </a:path>
              </a:pathLst>
            </a:custGeom>
            <a:solidFill>
              <a:srgbClr val="FFFFFF"/>
            </a:solidFill>
            <a:ln w="2286" cap="flat">
              <a:noFill/>
              <a:prstDash val="solid"/>
              <a:miter/>
            </a:ln>
          </p:spPr>
          <p:txBody>
            <a:bodyPr rtlCol="0" anchor="ctr"/>
            <a:lstStyle/>
            <a:p>
              <a:endParaRPr lang="en-US"/>
            </a:p>
          </p:txBody>
        </p:sp>
        <p:sp>
          <p:nvSpPr>
            <p:cNvPr id="277" name="Freeform 747">
              <a:extLst>
                <a:ext uri="{FF2B5EF4-FFF2-40B4-BE49-F238E27FC236}">
                  <a16:creationId xmlns:a16="http://schemas.microsoft.com/office/drawing/2014/main" id="{A5A1509D-5869-7AD5-CA00-6EAD3DF27058}"/>
                </a:ext>
              </a:extLst>
            </p:cNvPr>
            <p:cNvSpPr/>
            <p:nvPr/>
          </p:nvSpPr>
          <p:spPr>
            <a:xfrm>
              <a:off x="6976110" y="1431950"/>
              <a:ext cx="914" cy="2743"/>
            </a:xfrm>
            <a:custGeom>
              <a:avLst/>
              <a:gdLst>
                <a:gd name="connsiteX0" fmla="*/ 914 w 914"/>
                <a:gd name="connsiteY0" fmla="*/ 0 h 2743"/>
                <a:gd name="connsiteX1" fmla="*/ 0 w 914"/>
                <a:gd name="connsiteY1" fmla="*/ 2743 h 2743"/>
                <a:gd name="connsiteX2" fmla="*/ 914 w 914"/>
                <a:gd name="connsiteY2" fmla="*/ 0 h 2743"/>
              </a:gdLst>
              <a:ahLst/>
              <a:cxnLst>
                <a:cxn ang="0">
                  <a:pos x="connsiteX0" y="connsiteY0"/>
                </a:cxn>
                <a:cxn ang="0">
                  <a:pos x="connsiteX1" y="connsiteY1"/>
                </a:cxn>
                <a:cxn ang="0">
                  <a:pos x="connsiteX2" y="connsiteY2"/>
                </a:cxn>
              </a:cxnLst>
              <a:rect l="l" t="t" r="r" b="b"/>
              <a:pathLst>
                <a:path w="914" h="2743">
                  <a:moveTo>
                    <a:pt x="914" y="0"/>
                  </a:moveTo>
                  <a:cubicBezTo>
                    <a:pt x="686" y="914"/>
                    <a:pt x="229" y="1829"/>
                    <a:pt x="0" y="2743"/>
                  </a:cubicBezTo>
                  <a:cubicBezTo>
                    <a:pt x="229" y="1600"/>
                    <a:pt x="457" y="914"/>
                    <a:pt x="914" y="0"/>
                  </a:cubicBezTo>
                  <a:close/>
                </a:path>
              </a:pathLst>
            </a:custGeom>
            <a:solidFill>
              <a:srgbClr val="FFFFFF"/>
            </a:solidFill>
            <a:ln w="2286" cap="flat">
              <a:noFill/>
              <a:prstDash val="solid"/>
              <a:miter/>
            </a:ln>
          </p:spPr>
          <p:txBody>
            <a:bodyPr rtlCol="0" anchor="ctr"/>
            <a:lstStyle/>
            <a:p>
              <a:endParaRPr lang="en-US"/>
            </a:p>
          </p:txBody>
        </p:sp>
        <p:sp>
          <p:nvSpPr>
            <p:cNvPr id="278" name="Freeform 748">
              <a:extLst>
                <a:ext uri="{FF2B5EF4-FFF2-40B4-BE49-F238E27FC236}">
                  <a16:creationId xmlns:a16="http://schemas.microsoft.com/office/drawing/2014/main" id="{95A12419-1F4D-C2A3-5D7C-8AF905CDE5FA}"/>
                </a:ext>
              </a:extLst>
            </p:cNvPr>
            <p:cNvSpPr/>
            <p:nvPr/>
          </p:nvSpPr>
          <p:spPr>
            <a:xfrm>
              <a:off x="6779056" y="1798167"/>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914" y="2057"/>
                    <a:pt x="0" y="0"/>
                  </a:cubicBezTo>
                  <a:cubicBezTo>
                    <a:pt x="686" y="2057"/>
                    <a:pt x="1371" y="4115"/>
                    <a:pt x="2286" y="5944"/>
                  </a:cubicBezTo>
                  <a:close/>
                </a:path>
              </a:pathLst>
            </a:custGeom>
            <a:solidFill>
              <a:srgbClr val="FFFFFF"/>
            </a:solidFill>
            <a:ln w="2286" cap="flat">
              <a:noFill/>
              <a:prstDash val="solid"/>
              <a:miter/>
            </a:ln>
          </p:spPr>
          <p:txBody>
            <a:bodyPr rtlCol="0" anchor="ctr"/>
            <a:lstStyle/>
            <a:p>
              <a:endParaRPr lang="en-US"/>
            </a:p>
          </p:txBody>
        </p:sp>
        <p:sp>
          <p:nvSpPr>
            <p:cNvPr id="279" name="Freeform 749">
              <a:extLst>
                <a:ext uri="{FF2B5EF4-FFF2-40B4-BE49-F238E27FC236}">
                  <a16:creationId xmlns:a16="http://schemas.microsoft.com/office/drawing/2014/main" id="{F3423D09-9C97-6BBD-8FA6-2BB09DF1F26E}"/>
                </a:ext>
              </a:extLst>
            </p:cNvPr>
            <p:cNvSpPr/>
            <p:nvPr/>
          </p:nvSpPr>
          <p:spPr>
            <a:xfrm>
              <a:off x="7539609" y="1195349"/>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2057" y="686"/>
                    <a:pt x="0" y="0"/>
                  </a:cubicBezTo>
                  <a:cubicBezTo>
                    <a:pt x="2057" y="686"/>
                    <a:pt x="3886" y="1600"/>
                    <a:pt x="5715" y="2515"/>
                  </a:cubicBezTo>
                  <a:close/>
                </a:path>
              </a:pathLst>
            </a:custGeom>
            <a:solidFill>
              <a:srgbClr val="FFFFFF"/>
            </a:solidFill>
            <a:ln w="2286" cap="flat">
              <a:noFill/>
              <a:prstDash val="solid"/>
              <a:miter/>
            </a:ln>
          </p:spPr>
          <p:txBody>
            <a:bodyPr rtlCol="0" anchor="ctr"/>
            <a:lstStyle/>
            <a:p>
              <a:endParaRPr lang="en-US"/>
            </a:p>
          </p:txBody>
        </p:sp>
        <p:sp>
          <p:nvSpPr>
            <p:cNvPr id="280" name="Freeform 750">
              <a:extLst>
                <a:ext uri="{FF2B5EF4-FFF2-40B4-BE49-F238E27FC236}">
                  <a16:creationId xmlns:a16="http://schemas.microsoft.com/office/drawing/2014/main" id="{26E353BD-4E83-3764-9B61-3A01A227572D}"/>
                </a:ext>
              </a:extLst>
            </p:cNvPr>
            <p:cNvSpPr/>
            <p:nvPr/>
          </p:nvSpPr>
          <p:spPr>
            <a:xfrm>
              <a:off x="7653451" y="2120265"/>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686"/>
                    <a:pt x="1143" y="229"/>
                    <a:pt x="0" y="0"/>
                  </a:cubicBezTo>
                  <a:cubicBezTo>
                    <a:pt x="1143" y="229"/>
                    <a:pt x="2286" y="686"/>
                    <a:pt x="3429" y="1143"/>
                  </a:cubicBezTo>
                  <a:close/>
                </a:path>
              </a:pathLst>
            </a:custGeom>
            <a:solidFill>
              <a:srgbClr val="FFFFFF"/>
            </a:solidFill>
            <a:ln w="2286" cap="flat">
              <a:noFill/>
              <a:prstDash val="solid"/>
              <a:miter/>
            </a:ln>
          </p:spPr>
          <p:txBody>
            <a:bodyPr rtlCol="0" anchor="ctr"/>
            <a:lstStyle/>
            <a:p>
              <a:endParaRPr lang="en-US"/>
            </a:p>
          </p:txBody>
        </p:sp>
        <p:sp>
          <p:nvSpPr>
            <p:cNvPr id="281" name="Freeform 751">
              <a:extLst>
                <a:ext uri="{FF2B5EF4-FFF2-40B4-BE49-F238E27FC236}">
                  <a16:creationId xmlns:a16="http://schemas.microsoft.com/office/drawing/2014/main" id="{C49F94C0-DE9C-AF8B-E7A0-948BF3B71D84}"/>
                </a:ext>
              </a:extLst>
            </p:cNvPr>
            <p:cNvSpPr/>
            <p:nvPr/>
          </p:nvSpPr>
          <p:spPr>
            <a:xfrm>
              <a:off x="7594015" y="2147468"/>
              <a:ext cx="8458" cy="4114"/>
            </a:xfrm>
            <a:custGeom>
              <a:avLst/>
              <a:gdLst>
                <a:gd name="connsiteX0" fmla="*/ 8458 w 8458"/>
                <a:gd name="connsiteY0" fmla="*/ 0 h 4114"/>
                <a:gd name="connsiteX1" fmla="*/ 0 w 8458"/>
                <a:gd name="connsiteY1" fmla="*/ 4115 h 4114"/>
                <a:gd name="connsiteX2" fmla="*/ 8458 w 8458"/>
                <a:gd name="connsiteY2" fmla="*/ 0 h 4114"/>
              </a:gdLst>
              <a:ahLst/>
              <a:cxnLst>
                <a:cxn ang="0">
                  <a:pos x="connsiteX0" y="connsiteY0"/>
                </a:cxn>
                <a:cxn ang="0">
                  <a:pos x="connsiteX1" y="connsiteY1"/>
                </a:cxn>
                <a:cxn ang="0">
                  <a:pos x="connsiteX2" y="connsiteY2"/>
                </a:cxn>
              </a:cxnLst>
              <a:rect l="l" t="t" r="r" b="b"/>
              <a:pathLst>
                <a:path w="8458" h="4114">
                  <a:moveTo>
                    <a:pt x="8458" y="0"/>
                  </a:moveTo>
                  <a:cubicBezTo>
                    <a:pt x="5715" y="1372"/>
                    <a:pt x="2743" y="2743"/>
                    <a:pt x="0" y="4115"/>
                  </a:cubicBezTo>
                  <a:cubicBezTo>
                    <a:pt x="2972" y="2743"/>
                    <a:pt x="5715" y="1372"/>
                    <a:pt x="8458" y="0"/>
                  </a:cubicBezTo>
                  <a:close/>
                </a:path>
              </a:pathLst>
            </a:custGeom>
            <a:solidFill>
              <a:srgbClr val="FFFFFF"/>
            </a:solidFill>
            <a:ln w="2286" cap="flat">
              <a:noFill/>
              <a:prstDash val="solid"/>
              <a:miter/>
            </a:ln>
          </p:spPr>
          <p:txBody>
            <a:bodyPr rtlCol="0" anchor="ctr"/>
            <a:lstStyle/>
            <a:p>
              <a:endParaRPr lang="en-US"/>
            </a:p>
          </p:txBody>
        </p:sp>
        <p:sp>
          <p:nvSpPr>
            <p:cNvPr id="282" name="Freeform 752">
              <a:extLst>
                <a:ext uri="{FF2B5EF4-FFF2-40B4-BE49-F238E27FC236}">
                  <a16:creationId xmlns:a16="http://schemas.microsoft.com/office/drawing/2014/main" id="{99ADBCB6-1668-176A-0D25-3BCB0C50A9D8}"/>
                </a:ext>
              </a:extLst>
            </p:cNvPr>
            <p:cNvSpPr/>
            <p:nvPr/>
          </p:nvSpPr>
          <p:spPr>
            <a:xfrm>
              <a:off x="7663510" y="2125751"/>
              <a:ext cx="3200" cy="2743"/>
            </a:xfrm>
            <a:custGeom>
              <a:avLst/>
              <a:gdLst>
                <a:gd name="connsiteX0" fmla="*/ 3201 w 3200"/>
                <a:gd name="connsiteY0" fmla="*/ 2743 h 2743"/>
                <a:gd name="connsiteX1" fmla="*/ 0 w 3200"/>
                <a:gd name="connsiteY1" fmla="*/ 0 h 2743"/>
                <a:gd name="connsiteX2" fmla="*/ 3201 w 3200"/>
                <a:gd name="connsiteY2" fmla="*/ 2743 h 2743"/>
              </a:gdLst>
              <a:ahLst/>
              <a:cxnLst>
                <a:cxn ang="0">
                  <a:pos x="connsiteX0" y="connsiteY0"/>
                </a:cxn>
                <a:cxn ang="0">
                  <a:pos x="connsiteX1" y="connsiteY1"/>
                </a:cxn>
                <a:cxn ang="0">
                  <a:pos x="connsiteX2" y="connsiteY2"/>
                </a:cxn>
              </a:cxnLst>
              <a:rect l="l" t="t" r="r" b="b"/>
              <a:pathLst>
                <a:path w="3200" h="2743">
                  <a:moveTo>
                    <a:pt x="3201" y="2743"/>
                  </a:moveTo>
                  <a:cubicBezTo>
                    <a:pt x="2058" y="1829"/>
                    <a:pt x="1143" y="914"/>
                    <a:pt x="0" y="0"/>
                  </a:cubicBezTo>
                  <a:cubicBezTo>
                    <a:pt x="915" y="914"/>
                    <a:pt x="2058" y="1829"/>
                    <a:pt x="3201" y="2743"/>
                  </a:cubicBezTo>
                  <a:close/>
                </a:path>
              </a:pathLst>
            </a:custGeom>
            <a:solidFill>
              <a:srgbClr val="FFFFFF"/>
            </a:solidFill>
            <a:ln w="2286" cap="flat">
              <a:noFill/>
              <a:prstDash val="solid"/>
              <a:miter/>
            </a:ln>
          </p:spPr>
          <p:txBody>
            <a:bodyPr rtlCol="0" anchor="ctr"/>
            <a:lstStyle/>
            <a:p>
              <a:endParaRPr lang="en-US"/>
            </a:p>
          </p:txBody>
        </p:sp>
        <p:sp>
          <p:nvSpPr>
            <p:cNvPr id="283" name="Freeform 753">
              <a:extLst>
                <a:ext uri="{FF2B5EF4-FFF2-40B4-BE49-F238E27FC236}">
                  <a16:creationId xmlns:a16="http://schemas.microsoft.com/office/drawing/2014/main" id="{C3FE8FA7-E424-DFB8-CF49-DEC2325C8FBC}"/>
                </a:ext>
              </a:extLst>
            </p:cNvPr>
            <p:cNvSpPr/>
            <p:nvPr/>
          </p:nvSpPr>
          <p:spPr>
            <a:xfrm>
              <a:off x="7658709" y="2122322"/>
              <a:ext cx="3200" cy="2057"/>
            </a:xfrm>
            <a:custGeom>
              <a:avLst/>
              <a:gdLst>
                <a:gd name="connsiteX0" fmla="*/ 3200 w 3200"/>
                <a:gd name="connsiteY0" fmla="*/ 2057 h 2057"/>
                <a:gd name="connsiteX1" fmla="*/ 0 w 3200"/>
                <a:gd name="connsiteY1" fmla="*/ 0 h 2057"/>
                <a:gd name="connsiteX2" fmla="*/ 3200 w 3200"/>
                <a:gd name="connsiteY2" fmla="*/ 2057 h 2057"/>
              </a:gdLst>
              <a:ahLst/>
              <a:cxnLst>
                <a:cxn ang="0">
                  <a:pos x="connsiteX0" y="connsiteY0"/>
                </a:cxn>
                <a:cxn ang="0">
                  <a:pos x="connsiteX1" y="connsiteY1"/>
                </a:cxn>
                <a:cxn ang="0">
                  <a:pos x="connsiteX2" y="connsiteY2"/>
                </a:cxn>
              </a:cxnLst>
              <a:rect l="l" t="t" r="r" b="b"/>
              <a:pathLst>
                <a:path w="3200" h="2057">
                  <a:moveTo>
                    <a:pt x="3200" y="2057"/>
                  </a:moveTo>
                  <a:cubicBezTo>
                    <a:pt x="2057" y="1143"/>
                    <a:pt x="1143" y="457"/>
                    <a:pt x="0" y="0"/>
                  </a:cubicBezTo>
                  <a:cubicBezTo>
                    <a:pt x="914" y="686"/>
                    <a:pt x="2057" y="1372"/>
                    <a:pt x="3200" y="2057"/>
                  </a:cubicBezTo>
                  <a:close/>
                </a:path>
              </a:pathLst>
            </a:custGeom>
            <a:solidFill>
              <a:srgbClr val="FFFFFF"/>
            </a:solidFill>
            <a:ln w="2286" cap="flat">
              <a:noFill/>
              <a:prstDash val="solid"/>
              <a:miter/>
            </a:ln>
          </p:spPr>
          <p:txBody>
            <a:bodyPr rtlCol="0" anchor="ctr"/>
            <a:lstStyle/>
            <a:p>
              <a:endParaRPr lang="en-US"/>
            </a:p>
          </p:txBody>
        </p:sp>
        <p:sp>
          <p:nvSpPr>
            <p:cNvPr id="284" name="Freeform 754">
              <a:extLst>
                <a:ext uri="{FF2B5EF4-FFF2-40B4-BE49-F238E27FC236}">
                  <a16:creationId xmlns:a16="http://schemas.microsoft.com/office/drawing/2014/main" id="{A18310DB-00E0-187B-5148-A433042AA09A}"/>
                </a:ext>
              </a:extLst>
            </p:cNvPr>
            <p:cNvSpPr/>
            <p:nvPr/>
          </p:nvSpPr>
          <p:spPr>
            <a:xfrm>
              <a:off x="7572527" y="2155469"/>
              <a:ext cx="12344" cy="4800"/>
            </a:xfrm>
            <a:custGeom>
              <a:avLst/>
              <a:gdLst>
                <a:gd name="connsiteX0" fmla="*/ 12345 w 12344"/>
                <a:gd name="connsiteY0" fmla="*/ 0 h 4800"/>
                <a:gd name="connsiteX1" fmla="*/ 0 w 12344"/>
                <a:gd name="connsiteY1" fmla="*/ 4801 h 4800"/>
                <a:gd name="connsiteX2" fmla="*/ 12345 w 12344"/>
                <a:gd name="connsiteY2" fmla="*/ 0 h 4800"/>
              </a:gdLst>
              <a:ahLst/>
              <a:cxnLst>
                <a:cxn ang="0">
                  <a:pos x="connsiteX0" y="connsiteY0"/>
                </a:cxn>
                <a:cxn ang="0">
                  <a:pos x="connsiteX1" y="connsiteY1"/>
                </a:cxn>
                <a:cxn ang="0">
                  <a:pos x="connsiteX2" y="connsiteY2"/>
                </a:cxn>
              </a:cxnLst>
              <a:rect l="l" t="t" r="r" b="b"/>
              <a:pathLst>
                <a:path w="12344" h="4800">
                  <a:moveTo>
                    <a:pt x="12345" y="0"/>
                  </a:moveTo>
                  <a:cubicBezTo>
                    <a:pt x="8230" y="1600"/>
                    <a:pt x="4115" y="3200"/>
                    <a:pt x="0" y="4801"/>
                  </a:cubicBezTo>
                  <a:cubicBezTo>
                    <a:pt x="4115" y="3429"/>
                    <a:pt x="8230" y="1829"/>
                    <a:pt x="12345" y="0"/>
                  </a:cubicBezTo>
                  <a:close/>
                </a:path>
              </a:pathLst>
            </a:custGeom>
            <a:solidFill>
              <a:srgbClr val="FFFFFF"/>
            </a:solidFill>
            <a:ln w="2286" cap="flat">
              <a:noFill/>
              <a:prstDash val="solid"/>
              <a:miter/>
            </a:ln>
          </p:spPr>
          <p:txBody>
            <a:bodyPr rtlCol="0" anchor="ctr"/>
            <a:lstStyle/>
            <a:p>
              <a:endParaRPr lang="en-US"/>
            </a:p>
          </p:txBody>
        </p:sp>
        <p:sp>
          <p:nvSpPr>
            <p:cNvPr id="285" name="Freeform 755">
              <a:extLst>
                <a:ext uri="{FF2B5EF4-FFF2-40B4-BE49-F238E27FC236}">
                  <a16:creationId xmlns:a16="http://schemas.microsoft.com/office/drawing/2014/main" id="{C3BABDA2-9EF8-4257-645B-7C1F4A6A6D6E}"/>
                </a:ext>
              </a:extLst>
            </p:cNvPr>
            <p:cNvSpPr/>
            <p:nvPr/>
          </p:nvSpPr>
          <p:spPr>
            <a:xfrm>
              <a:off x="7482687" y="2181987"/>
              <a:ext cx="12573" cy="2514"/>
            </a:xfrm>
            <a:custGeom>
              <a:avLst/>
              <a:gdLst>
                <a:gd name="connsiteX0" fmla="*/ 12573 w 12573"/>
                <a:gd name="connsiteY0" fmla="*/ 0 h 2514"/>
                <a:gd name="connsiteX1" fmla="*/ 0 w 12573"/>
                <a:gd name="connsiteY1" fmla="*/ 2515 h 2514"/>
                <a:gd name="connsiteX2" fmla="*/ 12573 w 12573"/>
                <a:gd name="connsiteY2" fmla="*/ 0 h 2514"/>
              </a:gdLst>
              <a:ahLst/>
              <a:cxnLst>
                <a:cxn ang="0">
                  <a:pos x="connsiteX0" y="connsiteY0"/>
                </a:cxn>
                <a:cxn ang="0">
                  <a:pos x="connsiteX1" y="connsiteY1"/>
                </a:cxn>
                <a:cxn ang="0">
                  <a:pos x="connsiteX2" y="connsiteY2"/>
                </a:cxn>
              </a:cxnLst>
              <a:rect l="l" t="t" r="r" b="b"/>
              <a:pathLst>
                <a:path w="12573" h="2514">
                  <a:moveTo>
                    <a:pt x="12573" y="0"/>
                  </a:moveTo>
                  <a:cubicBezTo>
                    <a:pt x="8458" y="914"/>
                    <a:pt x="4114" y="1829"/>
                    <a:pt x="0" y="2515"/>
                  </a:cubicBezTo>
                  <a:cubicBezTo>
                    <a:pt x="4114" y="1829"/>
                    <a:pt x="8458" y="914"/>
                    <a:pt x="12573" y="0"/>
                  </a:cubicBezTo>
                  <a:close/>
                </a:path>
              </a:pathLst>
            </a:custGeom>
            <a:solidFill>
              <a:srgbClr val="FFFFFF"/>
            </a:solidFill>
            <a:ln w="2286" cap="flat">
              <a:noFill/>
              <a:prstDash val="solid"/>
              <a:miter/>
            </a:ln>
          </p:spPr>
          <p:txBody>
            <a:bodyPr rtlCol="0" anchor="ctr"/>
            <a:lstStyle/>
            <a:p>
              <a:endParaRPr lang="en-US"/>
            </a:p>
          </p:txBody>
        </p:sp>
        <p:sp>
          <p:nvSpPr>
            <p:cNvPr id="286" name="Freeform 756">
              <a:extLst>
                <a:ext uri="{FF2B5EF4-FFF2-40B4-BE49-F238E27FC236}">
                  <a16:creationId xmlns:a16="http://schemas.microsoft.com/office/drawing/2014/main" id="{523CF41B-650C-0347-263D-33FDC6D4D839}"/>
                </a:ext>
              </a:extLst>
            </p:cNvPr>
            <p:cNvSpPr/>
            <p:nvPr/>
          </p:nvSpPr>
          <p:spPr>
            <a:xfrm>
              <a:off x="7564983" y="1207922"/>
              <a:ext cx="4572" cy="2514"/>
            </a:xfrm>
            <a:custGeom>
              <a:avLst/>
              <a:gdLst>
                <a:gd name="connsiteX0" fmla="*/ 4572 w 4572"/>
                <a:gd name="connsiteY0" fmla="*/ 2515 h 2514"/>
                <a:gd name="connsiteX1" fmla="*/ 0 w 4572"/>
                <a:gd name="connsiteY1" fmla="*/ 0 h 2514"/>
                <a:gd name="connsiteX2" fmla="*/ 4572 w 4572"/>
                <a:gd name="connsiteY2" fmla="*/ 2515 h 2514"/>
              </a:gdLst>
              <a:ahLst/>
              <a:cxnLst>
                <a:cxn ang="0">
                  <a:pos x="connsiteX0" y="connsiteY0"/>
                </a:cxn>
                <a:cxn ang="0">
                  <a:pos x="connsiteX1" y="connsiteY1"/>
                </a:cxn>
                <a:cxn ang="0">
                  <a:pos x="connsiteX2" y="connsiteY2"/>
                </a:cxn>
              </a:cxnLst>
              <a:rect l="l" t="t" r="r" b="b"/>
              <a:pathLst>
                <a:path w="4572" h="2514">
                  <a:moveTo>
                    <a:pt x="4572" y="2515"/>
                  </a:moveTo>
                  <a:cubicBezTo>
                    <a:pt x="2971" y="1600"/>
                    <a:pt x="1600" y="686"/>
                    <a:pt x="0" y="0"/>
                  </a:cubicBezTo>
                  <a:cubicBezTo>
                    <a:pt x="1371" y="686"/>
                    <a:pt x="2971" y="1600"/>
                    <a:pt x="4572" y="2515"/>
                  </a:cubicBezTo>
                  <a:close/>
                </a:path>
              </a:pathLst>
            </a:custGeom>
            <a:solidFill>
              <a:srgbClr val="FFFFFF"/>
            </a:solidFill>
            <a:ln w="2286" cap="flat">
              <a:noFill/>
              <a:prstDash val="solid"/>
              <a:miter/>
            </a:ln>
          </p:spPr>
          <p:txBody>
            <a:bodyPr rtlCol="0" anchor="ctr"/>
            <a:lstStyle/>
            <a:p>
              <a:endParaRPr lang="en-US"/>
            </a:p>
          </p:txBody>
        </p:sp>
        <p:sp>
          <p:nvSpPr>
            <p:cNvPr id="287" name="Freeform 757">
              <a:extLst>
                <a:ext uri="{FF2B5EF4-FFF2-40B4-BE49-F238E27FC236}">
                  <a16:creationId xmlns:a16="http://schemas.microsoft.com/office/drawing/2014/main" id="{1F2A2D95-13B1-8713-D660-BC19462BF20C}"/>
                </a:ext>
              </a:extLst>
            </p:cNvPr>
            <p:cNvSpPr/>
            <p:nvPr/>
          </p:nvSpPr>
          <p:spPr>
            <a:xfrm>
              <a:off x="7962519" y="1359712"/>
              <a:ext cx="2286" cy="7086"/>
            </a:xfrm>
            <a:custGeom>
              <a:avLst/>
              <a:gdLst>
                <a:gd name="connsiteX0" fmla="*/ 0 w 2286"/>
                <a:gd name="connsiteY0" fmla="*/ 0 h 7086"/>
                <a:gd name="connsiteX1" fmla="*/ 2286 w 2286"/>
                <a:gd name="connsiteY1" fmla="*/ 7087 h 7086"/>
                <a:gd name="connsiteX2" fmla="*/ 0 w 2286"/>
                <a:gd name="connsiteY2" fmla="*/ 0 h 7086"/>
              </a:gdLst>
              <a:ahLst/>
              <a:cxnLst>
                <a:cxn ang="0">
                  <a:pos x="connsiteX0" y="connsiteY0"/>
                </a:cxn>
                <a:cxn ang="0">
                  <a:pos x="connsiteX1" y="connsiteY1"/>
                </a:cxn>
                <a:cxn ang="0">
                  <a:pos x="connsiteX2" y="connsiteY2"/>
                </a:cxn>
              </a:cxnLst>
              <a:rect l="l" t="t" r="r" b="b"/>
              <a:pathLst>
                <a:path w="2286" h="7086">
                  <a:moveTo>
                    <a:pt x="0" y="0"/>
                  </a:moveTo>
                  <a:cubicBezTo>
                    <a:pt x="686" y="2286"/>
                    <a:pt x="1600" y="4801"/>
                    <a:pt x="2286" y="7087"/>
                  </a:cubicBezTo>
                  <a:cubicBezTo>
                    <a:pt x="1600" y="4801"/>
                    <a:pt x="914" y="2515"/>
                    <a:pt x="0" y="0"/>
                  </a:cubicBezTo>
                  <a:close/>
                </a:path>
              </a:pathLst>
            </a:custGeom>
            <a:solidFill>
              <a:srgbClr val="FFFFFF"/>
            </a:solidFill>
            <a:ln w="2286" cap="flat">
              <a:noFill/>
              <a:prstDash val="solid"/>
              <a:miter/>
            </a:ln>
          </p:spPr>
          <p:txBody>
            <a:bodyPr rtlCol="0" anchor="ctr"/>
            <a:lstStyle/>
            <a:p>
              <a:endParaRPr lang="en-US"/>
            </a:p>
          </p:txBody>
        </p:sp>
        <p:sp>
          <p:nvSpPr>
            <p:cNvPr id="288" name="Freeform 758">
              <a:extLst>
                <a:ext uri="{FF2B5EF4-FFF2-40B4-BE49-F238E27FC236}">
                  <a16:creationId xmlns:a16="http://schemas.microsoft.com/office/drawing/2014/main" id="{1BEC9C2C-7356-BDC5-122C-76D0CBB2C34D}"/>
                </a:ext>
              </a:extLst>
            </p:cNvPr>
            <p:cNvSpPr/>
            <p:nvPr/>
          </p:nvSpPr>
          <p:spPr>
            <a:xfrm>
              <a:off x="6959422" y="1502816"/>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289" name="Freeform 759">
              <a:extLst>
                <a:ext uri="{FF2B5EF4-FFF2-40B4-BE49-F238E27FC236}">
                  <a16:creationId xmlns:a16="http://schemas.microsoft.com/office/drawing/2014/main" id="{1F0D48B3-9DAB-9174-A6B4-D03BF38D6F83}"/>
                </a:ext>
              </a:extLst>
            </p:cNvPr>
            <p:cNvSpPr/>
            <p:nvPr/>
          </p:nvSpPr>
          <p:spPr>
            <a:xfrm>
              <a:off x="7502347" y="1180261"/>
              <a:ext cx="6172" cy="2057"/>
            </a:xfrm>
            <a:custGeom>
              <a:avLst/>
              <a:gdLst>
                <a:gd name="connsiteX0" fmla="*/ 6172 w 6172"/>
                <a:gd name="connsiteY0" fmla="*/ 2057 h 2057"/>
                <a:gd name="connsiteX1" fmla="*/ 0 w 6172"/>
                <a:gd name="connsiteY1" fmla="*/ 0 h 2057"/>
                <a:gd name="connsiteX2" fmla="*/ 6172 w 6172"/>
                <a:gd name="connsiteY2" fmla="*/ 2057 h 2057"/>
              </a:gdLst>
              <a:ahLst/>
              <a:cxnLst>
                <a:cxn ang="0">
                  <a:pos x="connsiteX0" y="connsiteY0"/>
                </a:cxn>
                <a:cxn ang="0">
                  <a:pos x="connsiteX1" y="connsiteY1"/>
                </a:cxn>
                <a:cxn ang="0">
                  <a:pos x="connsiteX2" y="connsiteY2"/>
                </a:cxn>
              </a:cxnLst>
              <a:rect l="l" t="t" r="r" b="b"/>
              <a:pathLst>
                <a:path w="6172" h="2057">
                  <a:moveTo>
                    <a:pt x="6172" y="2057"/>
                  </a:moveTo>
                  <a:cubicBezTo>
                    <a:pt x="4115" y="1372"/>
                    <a:pt x="2058" y="686"/>
                    <a:pt x="0" y="0"/>
                  </a:cubicBezTo>
                  <a:cubicBezTo>
                    <a:pt x="2058" y="686"/>
                    <a:pt x="4115" y="1372"/>
                    <a:pt x="6172" y="2057"/>
                  </a:cubicBezTo>
                  <a:close/>
                </a:path>
              </a:pathLst>
            </a:custGeom>
            <a:solidFill>
              <a:srgbClr val="FFFFFF"/>
            </a:solidFill>
            <a:ln w="2286" cap="flat">
              <a:noFill/>
              <a:prstDash val="solid"/>
              <a:miter/>
            </a:ln>
          </p:spPr>
          <p:txBody>
            <a:bodyPr rtlCol="0" anchor="ctr"/>
            <a:lstStyle/>
            <a:p>
              <a:endParaRPr lang="en-US"/>
            </a:p>
          </p:txBody>
        </p:sp>
        <p:sp>
          <p:nvSpPr>
            <p:cNvPr id="290" name="Freeform 760">
              <a:extLst>
                <a:ext uri="{FF2B5EF4-FFF2-40B4-BE49-F238E27FC236}">
                  <a16:creationId xmlns:a16="http://schemas.microsoft.com/office/drawing/2014/main" id="{D0461DA4-B3CD-B6F0-BA03-0713FFF966B7}"/>
                </a:ext>
              </a:extLst>
            </p:cNvPr>
            <p:cNvSpPr/>
            <p:nvPr/>
          </p:nvSpPr>
          <p:spPr>
            <a:xfrm>
              <a:off x="6962165" y="1486585"/>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914"/>
                    <a:pt x="0" y="457"/>
                    <a:pt x="229" y="0"/>
                  </a:cubicBezTo>
                  <a:close/>
                </a:path>
              </a:pathLst>
            </a:custGeom>
            <a:solidFill>
              <a:srgbClr val="FFFFFF"/>
            </a:solidFill>
            <a:ln w="2286" cap="flat">
              <a:noFill/>
              <a:prstDash val="solid"/>
              <a:miter/>
            </a:ln>
          </p:spPr>
          <p:txBody>
            <a:bodyPr rtlCol="0" anchor="ctr"/>
            <a:lstStyle/>
            <a:p>
              <a:endParaRPr lang="en-US"/>
            </a:p>
          </p:txBody>
        </p:sp>
        <p:sp>
          <p:nvSpPr>
            <p:cNvPr id="291" name="Freeform 761">
              <a:extLst>
                <a:ext uri="{FF2B5EF4-FFF2-40B4-BE49-F238E27FC236}">
                  <a16:creationId xmlns:a16="http://schemas.microsoft.com/office/drawing/2014/main" id="{3A7AF45B-75B9-FED6-2475-BB8536188921}"/>
                </a:ext>
              </a:extLst>
            </p:cNvPr>
            <p:cNvSpPr/>
            <p:nvPr/>
          </p:nvSpPr>
          <p:spPr>
            <a:xfrm>
              <a:off x="7574813" y="1213637"/>
              <a:ext cx="4800" cy="2743"/>
            </a:xfrm>
            <a:custGeom>
              <a:avLst/>
              <a:gdLst>
                <a:gd name="connsiteX0" fmla="*/ 4801 w 4800"/>
                <a:gd name="connsiteY0" fmla="*/ 2743 h 2743"/>
                <a:gd name="connsiteX1" fmla="*/ 0 w 4800"/>
                <a:gd name="connsiteY1" fmla="*/ 0 h 2743"/>
                <a:gd name="connsiteX2" fmla="*/ 4801 w 4800"/>
                <a:gd name="connsiteY2" fmla="*/ 2743 h 2743"/>
              </a:gdLst>
              <a:ahLst/>
              <a:cxnLst>
                <a:cxn ang="0">
                  <a:pos x="connsiteX0" y="connsiteY0"/>
                </a:cxn>
                <a:cxn ang="0">
                  <a:pos x="connsiteX1" y="connsiteY1"/>
                </a:cxn>
                <a:cxn ang="0">
                  <a:pos x="connsiteX2" y="connsiteY2"/>
                </a:cxn>
              </a:cxnLst>
              <a:rect l="l" t="t" r="r" b="b"/>
              <a:pathLst>
                <a:path w="4800" h="2743">
                  <a:moveTo>
                    <a:pt x="4801" y="2743"/>
                  </a:moveTo>
                  <a:cubicBezTo>
                    <a:pt x="3201" y="1829"/>
                    <a:pt x="1601" y="914"/>
                    <a:pt x="0" y="0"/>
                  </a:cubicBezTo>
                  <a:cubicBezTo>
                    <a:pt x="1601" y="914"/>
                    <a:pt x="3201" y="1829"/>
                    <a:pt x="4801" y="2743"/>
                  </a:cubicBezTo>
                  <a:close/>
                </a:path>
              </a:pathLst>
            </a:custGeom>
            <a:solidFill>
              <a:srgbClr val="FFFFFF"/>
            </a:solidFill>
            <a:ln w="2286" cap="flat">
              <a:noFill/>
              <a:prstDash val="solid"/>
              <a:miter/>
            </a:ln>
          </p:spPr>
          <p:txBody>
            <a:bodyPr rtlCol="0" anchor="ctr"/>
            <a:lstStyle/>
            <a:p>
              <a:endParaRPr lang="en-US"/>
            </a:p>
          </p:txBody>
        </p:sp>
        <p:sp>
          <p:nvSpPr>
            <p:cNvPr id="292" name="Freeform 762">
              <a:extLst>
                <a:ext uri="{FF2B5EF4-FFF2-40B4-BE49-F238E27FC236}">
                  <a16:creationId xmlns:a16="http://schemas.microsoft.com/office/drawing/2014/main" id="{D7337BF6-F384-8218-42C8-BA0FE91D4079}"/>
                </a:ext>
              </a:extLst>
            </p:cNvPr>
            <p:cNvSpPr/>
            <p:nvPr/>
          </p:nvSpPr>
          <p:spPr>
            <a:xfrm>
              <a:off x="6960565" y="1494586"/>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293" name="Freeform 763">
              <a:extLst>
                <a:ext uri="{FF2B5EF4-FFF2-40B4-BE49-F238E27FC236}">
                  <a16:creationId xmlns:a16="http://schemas.microsoft.com/office/drawing/2014/main" id="{C3F37406-11AB-404F-C78D-AEDD4508A589}"/>
                </a:ext>
              </a:extLst>
            </p:cNvPr>
            <p:cNvSpPr/>
            <p:nvPr/>
          </p:nvSpPr>
          <p:spPr>
            <a:xfrm>
              <a:off x="7073036" y="1264158"/>
              <a:ext cx="7772" cy="8458"/>
            </a:xfrm>
            <a:custGeom>
              <a:avLst/>
              <a:gdLst>
                <a:gd name="connsiteX0" fmla="*/ 0 w 7772"/>
                <a:gd name="connsiteY0" fmla="*/ 8458 h 8458"/>
                <a:gd name="connsiteX1" fmla="*/ 7773 w 7772"/>
                <a:gd name="connsiteY1" fmla="*/ 0 h 8458"/>
                <a:gd name="connsiteX2" fmla="*/ 0 w 7772"/>
                <a:gd name="connsiteY2" fmla="*/ 8458 h 8458"/>
              </a:gdLst>
              <a:ahLst/>
              <a:cxnLst>
                <a:cxn ang="0">
                  <a:pos x="connsiteX0" y="connsiteY0"/>
                </a:cxn>
                <a:cxn ang="0">
                  <a:pos x="connsiteX1" y="connsiteY1"/>
                </a:cxn>
                <a:cxn ang="0">
                  <a:pos x="connsiteX2" y="connsiteY2"/>
                </a:cxn>
              </a:cxnLst>
              <a:rect l="l" t="t" r="r" b="b"/>
              <a:pathLst>
                <a:path w="7772" h="8458">
                  <a:moveTo>
                    <a:pt x="0" y="8458"/>
                  </a:moveTo>
                  <a:cubicBezTo>
                    <a:pt x="2515" y="5715"/>
                    <a:pt x="5258" y="2743"/>
                    <a:pt x="7773" y="0"/>
                  </a:cubicBezTo>
                  <a:cubicBezTo>
                    <a:pt x="5258" y="2972"/>
                    <a:pt x="2515" y="5715"/>
                    <a:pt x="0" y="8458"/>
                  </a:cubicBezTo>
                  <a:close/>
                </a:path>
              </a:pathLst>
            </a:custGeom>
            <a:solidFill>
              <a:srgbClr val="FFFFFF"/>
            </a:solidFill>
            <a:ln w="2286" cap="flat">
              <a:noFill/>
              <a:prstDash val="solid"/>
              <a:miter/>
            </a:ln>
          </p:spPr>
          <p:txBody>
            <a:bodyPr rtlCol="0" anchor="ctr"/>
            <a:lstStyle/>
            <a:p>
              <a:endParaRPr lang="en-US"/>
            </a:p>
          </p:txBody>
        </p:sp>
        <p:sp>
          <p:nvSpPr>
            <p:cNvPr id="294" name="Freeform 764">
              <a:extLst>
                <a:ext uri="{FF2B5EF4-FFF2-40B4-BE49-F238E27FC236}">
                  <a16:creationId xmlns:a16="http://schemas.microsoft.com/office/drawing/2014/main" id="{E23F000A-1354-5261-47BF-E6ED4B72C124}"/>
                </a:ext>
              </a:extLst>
            </p:cNvPr>
            <p:cNvSpPr/>
            <p:nvPr/>
          </p:nvSpPr>
          <p:spPr>
            <a:xfrm>
              <a:off x="7163790" y="1163802"/>
              <a:ext cx="98069" cy="36804"/>
            </a:xfrm>
            <a:custGeom>
              <a:avLst/>
              <a:gdLst>
                <a:gd name="connsiteX0" fmla="*/ 0 w 98069"/>
                <a:gd name="connsiteY0" fmla="*/ 36805 h 36804"/>
                <a:gd name="connsiteX1" fmla="*/ 82524 w 98069"/>
                <a:gd name="connsiteY1" fmla="*/ 3886 h 36804"/>
                <a:gd name="connsiteX2" fmla="*/ 98069 w 98069"/>
                <a:gd name="connsiteY2" fmla="*/ 0 h 36804"/>
                <a:gd name="connsiteX3" fmla="*/ 82524 w 98069"/>
                <a:gd name="connsiteY3" fmla="*/ 3886 h 36804"/>
                <a:gd name="connsiteX4" fmla="*/ 0 w 98069"/>
                <a:gd name="connsiteY4" fmla="*/ 36805 h 3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69" h="36804">
                  <a:moveTo>
                    <a:pt x="0" y="36805"/>
                  </a:moveTo>
                  <a:cubicBezTo>
                    <a:pt x="24917" y="23089"/>
                    <a:pt x="52349" y="11887"/>
                    <a:pt x="82524" y="3886"/>
                  </a:cubicBezTo>
                  <a:cubicBezTo>
                    <a:pt x="87782" y="2515"/>
                    <a:pt x="93040" y="1143"/>
                    <a:pt x="98069" y="0"/>
                  </a:cubicBezTo>
                  <a:cubicBezTo>
                    <a:pt x="92811" y="1143"/>
                    <a:pt x="87782" y="2515"/>
                    <a:pt x="82524" y="3886"/>
                  </a:cubicBezTo>
                  <a:cubicBezTo>
                    <a:pt x="52349" y="11887"/>
                    <a:pt x="24917" y="23089"/>
                    <a:pt x="0" y="36805"/>
                  </a:cubicBezTo>
                  <a:close/>
                </a:path>
              </a:pathLst>
            </a:custGeom>
            <a:solidFill>
              <a:srgbClr val="FFFFFF"/>
            </a:solidFill>
            <a:ln w="2286" cap="flat">
              <a:noFill/>
              <a:prstDash val="solid"/>
              <a:miter/>
            </a:ln>
          </p:spPr>
          <p:txBody>
            <a:bodyPr rtlCol="0" anchor="ctr"/>
            <a:lstStyle/>
            <a:p>
              <a:endParaRPr lang="en-US"/>
            </a:p>
          </p:txBody>
        </p:sp>
        <p:sp>
          <p:nvSpPr>
            <p:cNvPr id="295" name="Freeform 765">
              <a:extLst>
                <a:ext uri="{FF2B5EF4-FFF2-40B4-BE49-F238E27FC236}">
                  <a16:creationId xmlns:a16="http://schemas.microsoft.com/office/drawing/2014/main" id="{6A2D68CE-E39E-CE52-075E-B4BF3A223810}"/>
                </a:ext>
              </a:extLst>
            </p:cNvPr>
            <p:cNvSpPr/>
            <p:nvPr/>
          </p:nvSpPr>
          <p:spPr>
            <a:xfrm>
              <a:off x="7556982" y="1203579"/>
              <a:ext cx="4343" cy="2286"/>
            </a:xfrm>
            <a:custGeom>
              <a:avLst/>
              <a:gdLst>
                <a:gd name="connsiteX0" fmla="*/ 4343 w 4343"/>
                <a:gd name="connsiteY0" fmla="*/ 2286 h 2286"/>
                <a:gd name="connsiteX1" fmla="*/ 0 w 4343"/>
                <a:gd name="connsiteY1" fmla="*/ 0 h 2286"/>
                <a:gd name="connsiteX2" fmla="*/ 4343 w 4343"/>
                <a:gd name="connsiteY2" fmla="*/ 2286 h 2286"/>
              </a:gdLst>
              <a:ahLst/>
              <a:cxnLst>
                <a:cxn ang="0">
                  <a:pos x="connsiteX0" y="connsiteY0"/>
                </a:cxn>
                <a:cxn ang="0">
                  <a:pos x="connsiteX1" y="connsiteY1"/>
                </a:cxn>
                <a:cxn ang="0">
                  <a:pos x="connsiteX2" y="connsiteY2"/>
                </a:cxn>
              </a:cxnLst>
              <a:rect l="l" t="t" r="r" b="b"/>
              <a:pathLst>
                <a:path w="4343" h="2286">
                  <a:moveTo>
                    <a:pt x="4343" y="2286"/>
                  </a:moveTo>
                  <a:cubicBezTo>
                    <a:pt x="2971" y="1600"/>
                    <a:pt x="1371" y="686"/>
                    <a:pt x="0" y="0"/>
                  </a:cubicBezTo>
                  <a:cubicBezTo>
                    <a:pt x="1371" y="686"/>
                    <a:pt x="2971" y="1600"/>
                    <a:pt x="4343" y="2286"/>
                  </a:cubicBezTo>
                  <a:close/>
                </a:path>
              </a:pathLst>
            </a:custGeom>
            <a:solidFill>
              <a:srgbClr val="FFFFFF"/>
            </a:solidFill>
            <a:ln w="2286" cap="flat">
              <a:noFill/>
              <a:prstDash val="solid"/>
              <a:miter/>
            </a:ln>
          </p:spPr>
          <p:txBody>
            <a:bodyPr rtlCol="0" anchor="ctr"/>
            <a:lstStyle/>
            <a:p>
              <a:endParaRPr lang="en-US"/>
            </a:p>
          </p:txBody>
        </p:sp>
        <p:sp>
          <p:nvSpPr>
            <p:cNvPr id="296" name="Freeform 766">
              <a:extLst>
                <a:ext uri="{FF2B5EF4-FFF2-40B4-BE49-F238E27FC236}">
                  <a16:creationId xmlns:a16="http://schemas.microsoft.com/office/drawing/2014/main" id="{03047019-0BF5-9857-7CC9-4102909FFE01}"/>
                </a:ext>
              </a:extLst>
            </p:cNvPr>
            <p:cNvSpPr/>
            <p:nvPr/>
          </p:nvSpPr>
          <p:spPr>
            <a:xfrm>
              <a:off x="7529093" y="1190320"/>
              <a:ext cx="8229" cy="3657"/>
            </a:xfrm>
            <a:custGeom>
              <a:avLst/>
              <a:gdLst>
                <a:gd name="connsiteX0" fmla="*/ 8230 w 8229"/>
                <a:gd name="connsiteY0" fmla="*/ 3658 h 3657"/>
                <a:gd name="connsiteX1" fmla="*/ 0 w 8229"/>
                <a:gd name="connsiteY1" fmla="*/ 0 h 3657"/>
                <a:gd name="connsiteX2" fmla="*/ 8230 w 8229"/>
                <a:gd name="connsiteY2" fmla="*/ 3658 h 3657"/>
              </a:gdLst>
              <a:ahLst/>
              <a:cxnLst>
                <a:cxn ang="0">
                  <a:pos x="connsiteX0" y="connsiteY0"/>
                </a:cxn>
                <a:cxn ang="0">
                  <a:pos x="connsiteX1" y="connsiteY1"/>
                </a:cxn>
                <a:cxn ang="0">
                  <a:pos x="connsiteX2" y="connsiteY2"/>
                </a:cxn>
              </a:cxnLst>
              <a:rect l="l" t="t" r="r" b="b"/>
              <a:pathLst>
                <a:path w="8229" h="3657">
                  <a:moveTo>
                    <a:pt x="8230" y="3658"/>
                  </a:moveTo>
                  <a:cubicBezTo>
                    <a:pt x="5487" y="2515"/>
                    <a:pt x="2744" y="1372"/>
                    <a:pt x="0" y="0"/>
                  </a:cubicBezTo>
                  <a:cubicBezTo>
                    <a:pt x="2744" y="1372"/>
                    <a:pt x="5487" y="2515"/>
                    <a:pt x="8230" y="3658"/>
                  </a:cubicBezTo>
                  <a:close/>
                </a:path>
              </a:pathLst>
            </a:custGeom>
            <a:solidFill>
              <a:srgbClr val="FFFFFF"/>
            </a:solidFill>
            <a:ln w="2286" cap="flat">
              <a:noFill/>
              <a:prstDash val="solid"/>
              <a:miter/>
            </a:ln>
          </p:spPr>
          <p:txBody>
            <a:bodyPr rtlCol="0" anchor="ctr"/>
            <a:lstStyle/>
            <a:p>
              <a:endParaRPr lang="en-US"/>
            </a:p>
          </p:txBody>
        </p:sp>
        <p:sp>
          <p:nvSpPr>
            <p:cNvPr id="297" name="Freeform 767">
              <a:extLst>
                <a:ext uri="{FF2B5EF4-FFF2-40B4-BE49-F238E27FC236}">
                  <a16:creationId xmlns:a16="http://schemas.microsoft.com/office/drawing/2014/main" id="{A3B25192-5B54-7AA0-DA59-859F8F78FFD2}"/>
                </a:ext>
              </a:extLst>
            </p:cNvPr>
            <p:cNvSpPr/>
            <p:nvPr/>
          </p:nvSpPr>
          <p:spPr>
            <a:xfrm>
              <a:off x="7548753" y="1199464"/>
              <a:ext cx="4572" cy="2286"/>
            </a:xfrm>
            <a:custGeom>
              <a:avLst/>
              <a:gdLst>
                <a:gd name="connsiteX0" fmla="*/ 4572 w 4572"/>
                <a:gd name="connsiteY0" fmla="*/ 2286 h 2286"/>
                <a:gd name="connsiteX1" fmla="*/ 0 w 4572"/>
                <a:gd name="connsiteY1" fmla="*/ 0 h 2286"/>
                <a:gd name="connsiteX2" fmla="*/ 4572 w 4572"/>
                <a:gd name="connsiteY2" fmla="*/ 2286 h 2286"/>
              </a:gdLst>
              <a:ahLst/>
              <a:cxnLst>
                <a:cxn ang="0">
                  <a:pos x="connsiteX0" y="connsiteY0"/>
                </a:cxn>
                <a:cxn ang="0">
                  <a:pos x="connsiteX1" y="connsiteY1"/>
                </a:cxn>
                <a:cxn ang="0">
                  <a:pos x="connsiteX2" y="connsiteY2"/>
                </a:cxn>
              </a:cxnLst>
              <a:rect l="l" t="t" r="r" b="b"/>
              <a:pathLst>
                <a:path w="4572" h="2286">
                  <a:moveTo>
                    <a:pt x="4572" y="2286"/>
                  </a:moveTo>
                  <a:cubicBezTo>
                    <a:pt x="2972" y="1600"/>
                    <a:pt x="1372" y="686"/>
                    <a:pt x="0" y="0"/>
                  </a:cubicBezTo>
                  <a:cubicBezTo>
                    <a:pt x="1600" y="686"/>
                    <a:pt x="3200" y="1372"/>
                    <a:pt x="4572" y="2286"/>
                  </a:cubicBezTo>
                  <a:close/>
                </a:path>
              </a:pathLst>
            </a:custGeom>
            <a:solidFill>
              <a:srgbClr val="FFFFFF"/>
            </a:solidFill>
            <a:ln w="2286" cap="flat">
              <a:noFill/>
              <a:prstDash val="solid"/>
              <a:miter/>
            </a:ln>
          </p:spPr>
          <p:txBody>
            <a:bodyPr rtlCol="0" anchor="ctr"/>
            <a:lstStyle/>
            <a:p>
              <a:endParaRPr lang="en-US"/>
            </a:p>
          </p:txBody>
        </p:sp>
        <p:sp>
          <p:nvSpPr>
            <p:cNvPr id="298" name="Freeform 768">
              <a:extLst>
                <a:ext uri="{FF2B5EF4-FFF2-40B4-BE49-F238E27FC236}">
                  <a16:creationId xmlns:a16="http://schemas.microsoft.com/office/drawing/2014/main" id="{7AD23EA1-FDA1-BC11-5DD3-06D8A9742FE8}"/>
                </a:ext>
              </a:extLst>
            </p:cNvPr>
            <p:cNvSpPr/>
            <p:nvPr/>
          </p:nvSpPr>
          <p:spPr>
            <a:xfrm>
              <a:off x="7454341" y="2187244"/>
              <a:ext cx="15316" cy="2971"/>
            </a:xfrm>
            <a:custGeom>
              <a:avLst/>
              <a:gdLst>
                <a:gd name="connsiteX0" fmla="*/ 15316 w 15316"/>
                <a:gd name="connsiteY0" fmla="*/ 0 h 2971"/>
                <a:gd name="connsiteX1" fmla="*/ 0 w 15316"/>
                <a:gd name="connsiteY1" fmla="*/ 2972 h 2971"/>
                <a:gd name="connsiteX2" fmla="*/ 15316 w 15316"/>
                <a:gd name="connsiteY2" fmla="*/ 0 h 2971"/>
              </a:gdLst>
              <a:ahLst/>
              <a:cxnLst>
                <a:cxn ang="0">
                  <a:pos x="connsiteX0" y="connsiteY0"/>
                </a:cxn>
                <a:cxn ang="0">
                  <a:pos x="connsiteX1" y="connsiteY1"/>
                </a:cxn>
                <a:cxn ang="0">
                  <a:pos x="connsiteX2" y="connsiteY2"/>
                </a:cxn>
              </a:cxnLst>
              <a:rect l="l" t="t" r="r" b="b"/>
              <a:pathLst>
                <a:path w="15316" h="2971">
                  <a:moveTo>
                    <a:pt x="15316" y="0"/>
                  </a:moveTo>
                  <a:cubicBezTo>
                    <a:pt x="10059" y="914"/>
                    <a:pt x="4801" y="2057"/>
                    <a:pt x="0" y="2972"/>
                  </a:cubicBezTo>
                  <a:cubicBezTo>
                    <a:pt x="4801" y="1829"/>
                    <a:pt x="10059" y="914"/>
                    <a:pt x="15316" y="0"/>
                  </a:cubicBezTo>
                  <a:close/>
                </a:path>
              </a:pathLst>
            </a:custGeom>
            <a:solidFill>
              <a:srgbClr val="FFFFFF"/>
            </a:solidFill>
            <a:ln w="2286" cap="flat">
              <a:noFill/>
              <a:prstDash val="solid"/>
              <a:miter/>
            </a:ln>
          </p:spPr>
          <p:txBody>
            <a:bodyPr rtlCol="0" anchor="ctr"/>
            <a:lstStyle/>
            <a:p>
              <a:endParaRPr lang="en-US"/>
            </a:p>
          </p:txBody>
        </p:sp>
        <p:sp>
          <p:nvSpPr>
            <p:cNvPr id="299" name="Freeform 769">
              <a:extLst>
                <a:ext uri="{FF2B5EF4-FFF2-40B4-BE49-F238E27FC236}">
                  <a16:creationId xmlns:a16="http://schemas.microsoft.com/office/drawing/2014/main" id="{E4D622F4-93E2-6379-7590-FFD6E18E1C0E}"/>
                </a:ext>
              </a:extLst>
            </p:cNvPr>
            <p:cNvSpPr/>
            <p:nvPr/>
          </p:nvSpPr>
          <p:spPr>
            <a:xfrm>
              <a:off x="7511719" y="1183690"/>
              <a:ext cx="5715" cy="2057"/>
            </a:xfrm>
            <a:custGeom>
              <a:avLst/>
              <a:gdLst>
                <a:gd name="connsiteX0" fmla="*/ 5715 w 5715"/>
                <a:gd name="connsiteY0" fmla="*/ 2057 h 2057"/>
                <a:gd name="connsiteX1" fmla="*/ 0 w 5715"/>
                <a:gd name="connsiteY1" fmla="*/ 0 h 2057"/>
                <a:gd name="connsiteX2" fmla="*/ 5715 w 5715"/>
                <a:gd name="connsiteY2" fmla="*/ 2057 h 2057"/>
              </a:gdLst>
              <a:ahLst/>
              <a:cxnLst>
                <a:cxn ang="0">
                  <a:pos x="connsiteX0" y="connsiteY0"/>
                </a:cxn>
                <a:cxn ang="0">
                  <a:pos x="connsiteX1" y="connsiteY1"/>
                </a:cxn>
                <a:cxn ang="0">
                  <a:pos x="connsiteX2" y="connsiteY2"/>
                </a:cxn>
              </a:cxnLst>
              <a:rect l="l" t="t" r="r" b="b"/>
              <a:pathLst>
                <a:path w="5715" h="2057">
                  <a:moveTo>
                    <a:pt x="5715" y="2057"/>
                  </a:moveTo>
                  <a:cubicBezTo>
                    <a:pt x="3886" y="1372"/>
                    <a:pt x="2057" y="686"/>
                    <a:pt x="0" y="0"/>
                  </a:cubicBezTo>
                  <a:cubicBezTo>
                    <a:pt x="1829" y="686"/>
                    <a:pt x="3886" y="1372"/>
                    <a:pt x="5715" y="2057"/>
                  </a:cubicBezTo>
                  <a:close/>
                </a:path>
              </a:pathLst>
            </a:custGeom>
            <a:solidFill>
              <a:srgbClr val="FFFFFF"/>
            </a:solidFill>
            <a:ln w="2286" cap="flat">
              <a:noFill/>
              <a:prstDash val="solid"/>
              <a:miter/>
            </a:ln>
          </p:spPr>
          <p:txBody>
            <a:bodyPr rtlCol="0" anchor="ctr"/>
            <a:lstStyle/>
            <a:p>
              <a:endParaRPr lang="en-US"/>
            </a:p>
          </p:txBody>
        </p:sp>
        <p:sp>
          <p:nvSpPr>
            <p:cNvPr id="300" name="Freeform 770">
              <a:extLst>
                <a:ext uri="{FF2B5EF4-FFF2-40B4-BE49-F238E27FC236}">
                  <a16:creationId xmlns:a16="http://schemas.microsoft.com/office/drawing/2014/main" id="{279C3A56-6740-3CA0-7F48-C3EA1CE9E15B}"/>
                </a:ext>
              </a:extLst>
            </p:cNvPr>
            <p:cNvSpPr/>
            <p:nvPr/>
          </p:nvSpPr>
          <p:spPr>
            <a:xfrm>
              <a:off x="7520635" y="1186891"/>
              <a:ext cx="5943" cy="2514"/>
            </a:xfrm>
            <a:custGeom>
              <a:avLst/>
              <a:gdLst>
                <a:gd name="connsiteX0" fmla="*/ 5944 w 5943"/>
                <a:gd name="connsiteY0" fmla="*/ 2515 h 2514"/>
                <a:gd name="connsiteX1" fmla="*/ 0 w 5943"/>
                <a:gd name="connsiteY1" fmla="*/ 0 h 2514"/>
                <a:gd name="connsiteX2" fmla="*/ 5944 w 5943"/>
                <a:gd name="connsiteY2" fmla="*/ 2515 h 2514"/>
              </a:gdLst>
              <a:ahLst/>
              <a:cxnLst>
                <a:cxn ang="0">
                  <a:pos x="connsiteX0" y="connsiteY0"/>
                </a:cxn>
                <a:cxn ang="0">
                  <a:pos x="connsiteX1" y="connsiteY1"/>
                </a:cxn>
                <a:cxn ang="0">
                  <a:pos x="connsiteX2" y="connsiteY2"/>
                </a:cxn>
              </a:cxnLst>
              <a:rect l="l" t="t" r="r" b="b"/>
              <a:pathLst>
                <a:path w="5943" h="2514">
                  <a:moveTo>
                    <a:pt x="5944" y="2515"/>
                  </a:moveTo>
                  <a:cubicBezTo>
                    <a:pt x="3886" y="1600"/>
                    <a:pt x="2058" y="914"/>
                    <a:pt x="0" y="0"/>
                  </a:cubicBezTo>
                  <a:cubicBezTo>
                    <a:pt x="1829" y="914"/>
                    <a:pt x="3886" y="1600"/>
                    <a:pt x="5944" y="2515"/>
                  </a:cubicBezTo>
                  <a:close/>
                </a:path>
              </a:pathLst>
            </a:custGeom>
            <a:solidFill>
              <a:srgbClr val="FFFFFF"/>
            </a:solidFill>
            <a:ln w="2286" cap="flat">
              <a:noFill/>
              <a:prstDash val="solid"/>
              <a:miter/>
            </a:ln>
          </p:spPr>
          <p:txBody>
            <a:bodyPr rtlCol="0" anchor="ctr"/>
            <a:lstStyle/>
            <a:p>
              <a:endParaRPr lang="en-US"/>
            </a:p>
          </p:txBody>
        </p:sp>
        <p:sp>
          <p:nvSpPr>
            <p:cNvPr id="301" name="Freeform 771">
              <a:extLst>
                <a:ext uri="{FF2B5EF4-FFF2-40B4-BE49-F238E27FC236}">
                  <a16:creationId xmlns:a16="http://schemas.microsoft.com/office/drawing/2014/main" id="{78968C82-BD0F-F703-6B00-F5BC8B8EA937}"/>
                </a:ext>
              </a:extLst>
            </p:cNvPr>
            <p:cNvSpPr/>
            <p:nvPr/>
          </p:nvSpPr>
          <p:spPr>
            <a:xfrm>
              <a:off x="7426452" y="2196617"/>
              <a:ext cx="1828" cy="914"/>
            </a:xfrm>
            <a:custGeom>
              <a:avLst/>
              <a:gdLst>
                <a:gd name="connsiteX0" fmla="*/ 1829 w 1828"/>
                <a:gd name="connsiteY0" fmla="*/ 0 h 914"/>
                <a:gd name="connsiteX1" fmla="*/ 0 w 1828"/>
                <a:gd name="connsiteY1" fmla="*/ 914 h 914"/>
                <a:gd name="connsiteX2" fmla="*/ 1829 w 1828"/>
                <a:gd name="connsiteY2" fmla="*/ 0 h 914"/>
              </a:gdLst>
              <a:ahLst/>
              <a:cxnLst>
                <a:cxn ang="0">
                  <a:pos x="connsiteX0" y="connsiteY0"/>
                </a:cxn>
                <a:cxn ang="0">
                  <a:pos x="connsiteX1" y="connsiteY1"/>
                </a:cxn>
                <a:cxn ang="0">
                  <a:pos x="connsiteX2" y="connsiteY2"/>
                </a:cxn>
              </a:cxnLst>
              <a:rect l="l" t="t" r="r" b="b"/>
              <a:pathLst>
                <a:path w="1828" h="914">
                  <a:moveTo>
                    <a:pt x="1829" y="0"/>
                  </a:moveTo>
                  <a:cubicBezTo>
                    <a:pt x="1143" y="229"/>
                    <a:pt x="457" y="686"/>
                    <a:pt x="0" y="914"/>
                  </a:cubicBezTo>
                  <a:cubicBezTo>
                    <a:pt x="686" y="686"/>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302" name="Freeform 772">
              <a:extLst>
                <a:ext uri="{FF2B5EF4-FFF2-40B4-BE49-F238E27FC236}">
                  <a16:creationId xmlns:a16="http://schemas.microsoft.com/office/drawing/2014/main" id="{623C9C82-CF73-1209-7BD3-D816B5140C85}"/>
                </a:ext>
              </a:extLst>
            </p:cNvPr>
            <p:cNvSpPr/>
            <p:nvPr/>
          </p:nvSpPr>
          <p:spPr>
            <a:xfrm>
              <a:off x="7434224" y="2193417"/>
              <a:ext cx="3657" cy="914"/>
            </a:xfrm>
            <a:custGeom>
              <a:avLst/>
              <a:gdLst>
                <a:gd name="connsiteX0" fmla="*/ 3658 w 3657"/>
                <a:gd name="connsiteY0" fmla="*/ 0 h 914"/>
                <a:gd name="connsiteX1" fmla="*/ 0 w 3657"/>
                <a:gd name="connsiteY1" fmla="*/ 914 h 914"/>
                <a:gd name="connsiteX2" fmla="*/ 3658 w 3657"/>
                <a:gd name="connsiteY2" fmla="*/ 0 h 914"/>
              </a:gdLst>
              <a:ahLst/>
              <a:cxnLst>
                <a:cxn ang="0">
                  <a:pos x="connsiteX0" y="connsiteY0"/>
                </a:cxn>
                <a:cxn ang="0">
                  <a:pos x="connsiteX1" y="connsiteY1"/>
                </a:cxn>
                <a:cxn ang="0">
                  <a:pos x="connsiteX2" y="connsiteY2"/>
                </a:cxn>
              </a:cxnLst>
              <a:rect l="l" t="t" r="r" b="b"/>
              <a:pathLst>
                <a:path w="3657" h="914">
                  <a:moveTo>
                    <a:pt x="3658" y="0"/>
                  </a:moveTo>
                  <a:cubicBezTo>
                    <a:pt x="2286" y="229"/>
                    <a:pt x="1143" y="686"/>
                    <a:pt x="0" y="914"/>
                  </a:cubicBezTo>
                  <a:cubicBezTo>
                    <a:pt x="1143" y="686"/>
                    <a:pt x="2286" y="457"/>
                    <a:pt x="3658" y="0"/>
                  </a:cubicBezTo>
                  <a:close/>
                </a:path>
              </a:pathLst>
            </a:custGeom>
            <a:solidFill>
              <a:srgbClr val="FFFFFF"/>
            </a:solidFill>
            <a:ln w="2286" cap="flat">
              <a:noFill/>
              <a:prstDash val="solid"/>
              <a:miter/>
            </a:ln>
          </p:spPr>
          <p:txBody>
            <a:bodyPr rtlCol="0" anchor="ctr"/>
            <a:lstStyle/>
            <a:p>
              <a:endParaRPr lang="en-US"/>
            </a:p>
          </p:txBody>
        </p:sp>
        <p:sp>
          <p:nvSpPr>
            <p:cNvPr id="303" name="Freeform 773">
              <a:extLst>
                <a:ext uri="{FF2B5EF4-FFF2-40B4-BE49-F238E27FC236}">
                  <a16:creationId xmlns:a16="http://schemas.microsoft.com/office/drawing/2014/main" id="{5B787F90-819E-3B79-5157-E44C1BD53137}"/>
                </a:ext>
              </a:extLst>
            </p:cNvPr>
            <p:cNvSpPr/>
            <p:nvPr/>
          </p:nvSpPr>
          <p:spPr>
            <a:xfrm>
              <a:off x="7421194" y="2198674"/>
              <a:ext cx="3429" cy="2514"/>
            </a:xfrm>
            <a:custGeom>
              <a:avLst/>
              <a:gdLst>
                <a:gd name="connsiteX0" fmla="*/ 3429 w 3429"/>
                <a:gd name="connsiteY0" fmla="*/ 0 h 2514"/>
                <a:gd name="connsiteX1" fmla="*/ 0 w 3429"/>
                <a:gd name="connsiteY1" fmla="*/ 2515 h 2514"/>
                <a:gd name="connsiteX2" fmla="*/ 3429 w 3429"/>
                <a:gd name="connsiteY2" fmla="*/ 0 h 2514"/>
              </a:gdLst>
              <a:ahLst/>
              <a:cxnLst>
                <a:cxn ang="0">
                  <a:pos x="connsiteX0" y="connsiteY0"/>
                </a:cxn>
                <a:cxn ang="0">
                  <a:pos x="connsiteX1" y="connsiteY1"/>
                </a:cxn>
                <a:cxn ang="0">
                  <a:pos x="connsiteX2" y="connsiteY2"/>
                </a:cxn>
              </a:cxnLst>
              <a:rect l="l" t="t" r="r" b="b"/>
              <a:pathLst>
                <a:path w="3429" h="2514">
                  <a:moveTo>
                    <a:pt x="3429" y="0"/>
                  </a:moveTo>
                  <a:cubicBezTo>
                    <a:pt x="2286" y="686"/>
                    <a:pt x="1143" y="1600"/>
                    <a:pt x="0" y="2515"/>
                  </a:cubicBezTo>
                  <a:cubicBezTo>
                    <a:pt x="915" y="1600"/>
                    <a:pt x="2058" y="686"/>
                    <a:pt x="3429" y="0"/>
                  </a:cubicBezTo>
                  <a:close/>
                </a:path>
              </a:pathLst>
            </a:custGeom>
            <a:solidFill>
              <a:srgbClr val="FFFFFF"/>
            </a:solidFill>
            <a:ln w="2286" cap="flat">
              <a:noFill/>
              <a:prstDash val="solid"/>
              <a:miter/>
            </a:ln>
          </p:spPr>
          <p:txBody>
            <a:bodyPr rtlCol="0" anchor="ctr"/>
            <a:lstStyle/>
            <a:p>
              <a:endParaRPr lang="en-US"/>
            </a:p>
          </p:txBody>
        </p:sp>
        <p:sp>
          <p:nvSpPr>
            <p:cNvPr id="304" name="Freeform 774">
              <a:extLst>
                <a:ext uri="{FF2B5EF4-FFF2-40B4-BE49-F238E27FC236}">
                  <a16:creationId xmlns:a16="http://schemas.microsoft.com/office/drawing/2014/main" id="{960A43D4-2D40-F1B9-3390-9F12EE6CED1F}"/>
                </a:ext>
              </a:extLst>
            </p:cNvPr>
            <p:cNvSpPr/>
            <p:nvPr/>
          </p:nvSpPr>
          <p:spPr>
            <a:xfrm>
              <a:off x="6929704" y="2067001"/>
              <a:ext cx="4800" cy="1600"/>
            </a:xfrm>
            <a:custGeom>
              <a:avLst/>
              <a:gdLst>
                <a:gd name="connsiteX0" fmla="*/ 4801 w 4800"/>
                <a:gd name="connsiteY0" fmla="*/ 1600 h 1600"/>
                <a:gd name="connsiteX1" fmla="*/ 0 w 4800"/>
                <a:gd name="connsiteY1" fmla="*/ 0 h 1600"/>
                <a:gd name="connsiteX2" fmla="*/ 4801 w 4800"/>
                <a:gd name="connsiteY2" fmla="*/ 1600 h 1600"/>
              </a:gdLst>
              <a:ahLst/>
              <a:cxnLst>
                <a:cxn ang="0">
                  <a:pos x="connsiteX0" y="connsiteY0"/>
                </a:cxn>
                <a:cxn ang="0">
                  <a:pos x="connsiteX1" y="connsiteY1"/>
                </a:cxn>
                <a:cxn ang="0">
                  <a:pos x="connsiteX2" y="connsiteY2"/>
                </a:cxn>
              </a:cxnLst>
              <a:rect l="l" t="t" r="r" b="b"/>
              <a:pathLst>
                <a:path w="4800" h="1600">
                  <a:moveTo>
                    <a:pt x="4801" y="1600"/>
                  </a:moveTo>
                  <a:cubicBezTo>
                    <a:pt x="3201" y="686"/>
                    <a:pt x="1600" y="229"/>
                    <a:pt x="0" y="0"/>
                  </a:cubicBezTo>
                  <a:cubicBezTo>
                    <a:pt x="1600" y="229"/>
                    <a:pt x="3201" y="686"/>
                    <a:pt x="4801" y="1600"/>
                  </a:cubicBezTo>
                  <a:close/>
                </a:path>
              </a:pathLst>
            </a:custGeom>
            <a:solidFill>
              <a:srgbClr val="FFFFFF"/>
            </a:solidFill>
            <a:ln w="2286" cap="flat">
              <a:noFill/>
              <a:prstDash val="solid"/>
              <a:miter/>
            </a:ln>
          </p:spPr>
          <p:txBody>
            <a:bodyPr rtlCol="0" anchor="ctr"/>
            <a:lstStyle/>
            <a:p>
              <a:endParaRPr lang="en-US"/>
            </a:p>
          </p:txBody>
        </p:sp>
        <p:sp>
          <p:nvSpPr>
            <p:cNvPr id="305" name="Freeform 775">
              <a:extLst>
                <a:ext uri="{FF2B5EF4-FFF2-40B4-BE49-F238E27FC236}">
                  <a16:creationId xmlns:a16="http://schemas.microsoft.com/office/drawing/2014/main" id="{F46F1BD0-046E-18B0-5C8A-3A61DD5946A0}"/>
                </a:ext>
              </a:extLst>
            </p:cNvPr>
            <p:cNvSpPr/>
            <p:nvPr/>
          </p:nvSpPr>
          <p:spPr>
            <a:xfrm>
              <a:off x="7287463" y="2287371"/>
              <a:ext cx="38176" cy="2971"/>
            </a:xfrm>
            <a:custGeom>
              <a:avLst/>
              <a:gdLst>
                <a:gd name="connsiteX0" fmla="*/ 38176 w 38176"/>
                <a:gd name="connsiteY0" fmla="*/ 2972 h 2971"/>
                <a:gd name="connsiteX1" fmla="*/ 0 w 38176"/>
                <a:gd name="connsiteY1" fmla="*/ 0 h 2971"/>
                <a:gd name="connsiteX2" fmla="*/ 38176 w 38176"/>
                <a:gd name="connsiteY2" fmla="*/ 2972 h 2971"/>
              </a:gdLst>
              <a:ahLst/>
              <a:cxnLst>
                <a:cxn ang="0">
                  <a:pos x="connsiteX0" y="connsiteY0"/>
                </a:cxn>
                <a:cxn ang="0">
                  <a:pos x="connsiteX1" y="connsiteY1"/>
                </a:cxn>
                <a:cxn ang="0">
                  <a:pos x="connsiteX2" y="connsiteY2"/>
                </a:cxn>
              </a:cxnLst>
              <a:rect l="l" t="t" r="r" b="b"/>
              <a:pathLst>
                <a:path w="38176" h="2971">
                  <a:moveTo>
                    <a:pt x="38176" y="2972"/>
                  </a:moveTo>
                  <a:cubicBezTo>
                    <a:pt x="25375" y="2286"/>
                    <a:pt x="12802" y="1372"/>
                    <a:pt x="0" y="0"/>
                  </a:cubicBezTo>
                  <a:cubicBezTo>
                    <a:pt x="12573" y="1372"/>
                    <a:pt x="25375" y="2515"/>
                    <a:pt x="38176" y="2972"/>
                  </a:cubicBezTo>
                  <a:close/>
                </a:path>
              </a:pathLst>
            </a:custGeom>
            <a:solidFill>
              <a:srgbClr val="FFFFFF"/>
            </a:solidFill>
            <a:ln w="2286" cap="flat">
              <a:noFill/>
              <a:prstDash val="solid"/>
              <a:miter/>
            </a:ln>
          </p:spPr>
          <p:txBody>
            <a:bodyPr rtlCol="0" anchor="ctr"/>
            <a:lstStyle/>
            <a:p>
              <a:endParaRPr lang="en-US"/>
            </a:p>
          </p:txBody>
        </p:sp>
        <p:sp>
          <p:nvSpPr>
            <p:cNvPr id="306" name="Freeform 776">
              <a:extLst>
                <a:ext uri="{FF2B5EF4-FFF2-40B4-BE49-F238E27FC236}">
                  <a16:creationId xmlns:a16="http://schemas.microsoft.com/office/drawing/2014/main" id="{D2D7DC2D-5706-8908-25D1-FE8C502B3D23}"/>
                </a:ext>
              </a:extLst>
            </p:cNvPr>
            <p:cNvSpPr/>
            <p:nvPr/>
          </p:nvSpPr>
          <p:spPr>
            <a:xfrm>
              <a:off x="7250281" y="1372575"/>
              <a:ext cx="186055" cy="186163"/>
            </a:xfrm>
            <a:custGeom>
              <a:avLst/>
              <a:gdLst>
                <a:gd name="connsiteX0" fmla="*/ 185543 w 186055"/>
                <a:gd name="connsiteY0" fmla="*/ 72177 h 186163"/>
                <a:gd name="connsiteX1" fmla="*/ 102561 w 186055"/>
                <a:gd name="connsiteY1" fmla="*/ 168 h 186163"/>
                <a:gd name="connsiteX2" fmla="*/ 3806 w 186055"/>
                <a:gd name="connsiteY2" fmla="*/ 66005 h 186163"/>
                <a:gd name="connsiteX3" fmla="*/ 98675 w 186055"/>
                <a:gd name="connsiteY3" fmla="*/ 185791 h 186163"/>
                <a:gd name="connsiteX4" fmla="*/ 185543 w 186055"/>
                <a:gd name="connsiteY4" fmla="*/ 72177 h 1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55" h="186163">
                  <a:moveTo>
                    <a:pt x="185543" y="72177"/>
                  </a:moveTo>
                  <a:cubicBezTo>
                    <a:pt x="180513" y="7026"/>
                    <a:pt x="111705" y="1539"/>
                    <a:pt x="102561" y="168"/>
                  </a:cubicBezTo>
                  <a:cubicBezTo>
                    <a:pt x="45182" y="-2118"/>
                    <a:pt x="18665" y="18913"/>
                    <a:pt x="3806" y="66005"/>
                  </a:cubicBezTo>
                  <a:cubicBezTo>
                    <a:pt x="-14940" y="125441"/>
                    <a:pt x="38553" y="191735"/>
                    <a:pt x="98675" y="185791"/>
                  </a:cubicBezTo>
                  <a:cubicBezTo>
                    <a:pt x="169769" y="178933"/>
                    <a:pt x="189657" y="130013"/>
                    <a:pt x="185543" y="72177"/>
                  </a:cubicBezTo>
                  <a:close/>
                </a:path>
              </a:pathLst>
            </a:custGeom>
            <a:solidFill>
              <a:srgbClr val="FFFFFF"/>
            </a:solidFill>
            <a:ln w="2286" cap="flat">
              <a:noFill/>
              <a:prstDash val="solid"/>
              <a:miter/>
            </a:ln>
          </p:spPr>
          <p:txBody>
            <a:bodyPr rtlCol="0" anchor="ctr"/>
            <a:lstStyle/>
            <a:p>
              <a:endParaRPr lang="en-US"/>
            </a:p>
          </p:txBody>
        </p:sp>
        <p:sp>
          <p:nvSpPr>
            <p:cNvPr id="307" name="Freeform 777">
              <a:extLst>
                <a:ext uri="{FF2B5EF4-FFF2-40B4-BE49-F238E27FC236}">
                  <a16:creationId xmlns:a16="http://schemas.microsoft.com/office/drawing/2014/main" id="{7DD60481-AF45-108D-D76F-F76C7FA2F102}"/>
                </a:ext>
              </a:extLst>
            </p:cNvPr>
            <p:cNvSpPr/>
            <p:nvPr/>
          </p:nvSpPr>
          <p:spPr>
            <a:xfrm>
              <a:off x="6957564" y="1076041"/>
              <a:ext cx="730177" cy="435461"/>
            </a:xfrm>
            <a:custGeom>
              <a:avLst/>
              <a:gdLst>
                <a:gd name="connsiteX0" fmla="*/ 1858 w 730177"/>
                <a:gd name="connsiteY0" fmla="*/ 426775 h 435461"/>
                <a:gd name="connsiteX1" fmla="*/ 3001 w 730177"/>
                <a:gd name="connsiteY1" fmla="*/ 419459 h 435461"/>
                <a:gd name="connsiteX2" fmla="*/ 3230 w 730177"/>
                <a:gd name="connsiteY2" fmla="*/ 418545 h 435461"/>
                <a:gd name="connsiteX3" fmla="*/ 4373 w 730177"/>
                <a:gd name="connsiteY3" fmla="*/ 411687 h 435461"/>
                <a:gd name="connsiteX4" fmla="*/ 4601 w 730177"/>
                <a:gd name="connsiteY4" fmla="*/ 410315 h 435461"/>
                <a:gd name="connsiteX5" fmla="*/ 5973 w 730177"/>
                <a:gd name="connsiteY5" fmla="*/ 403915 h 435461"/>
                <a:gd name="connsiteX6" fmla="*/ 6202 w 730177"/>
                <a:gd name="connsiteY6" fmla="*/ 402314 h 435461"/>
                <a:gd name="connsiteX7" fmla="*/ 7573 w 730177"/>
                <a:gd name="connsiteY7" fmla="*/ 396142 h 435461"/>
                <a:gd name="connsiteX8" fmla="*/ 8030 w 730177"/>
                <a:gd name="connsiteY8" fmla="*/ 394313 h 435461"/>
                <a:gd name="connsiteX9" fmla="*/ 9402 w 730177"/>
                <a:gd name="connsiteY9" fmla="*/ 388598 h 435461"/>
                <a:gd name="connsiteX10" fmla="*/ 9859 w 730177"/>
                <a:gd name="connsiteY10" fmla="*/ 386541 h 435461"/>
                <a:gd name="connsiteX11" fmla="*/ 11231 w 730177"/>
                <a:gd name="connsiteY11" fmla="*/ 381055 h 435461"/>
                <a:gd name="connsiteX12" fmla="*/ 11917 w 730177"/>
                <a:gd name="connsiteY12" fmla="*/ 378769 h 435461"/>
                <a:gd name="connsiteX13" fmla="*/ 13517 w 730177"/>
                <a:gd name="connsiteY13" fmla="*/ 373511 h 435461"/>
                <a:gd name="connsiteX14" fmla="*/ 14203 w 730177"/>
                <a:gd name="connsiteY14" fmla="*/ 370996 h 435461"/>
                <a:gd name="connsiteX15" fmla="*/ 15803 w 730177"/>
                <a:gd name="connsiteY15" fmla="*/ 365967 h 435461"/>
                <a:gd name="connsiteX16" fmla="*/ 16717 w 730177"/>
                <a:gd name="connsiteY16" fmla="*/ 363452 h 435461"/>
                <a:gd name="connsiteX17" fmla="*/ 18317 w 730177"/>
                <a:gd name="connsiteY17" fmla="*/ 358423 h 435461"/>
                <a:gd name="connsiteX18" fmla="*/ 19232 w 730177"/>
                <a:gd name="connsiteY18" fmla="*/ 355680 h 435461"/>
                <a:gd name="connsiteX19" fmla="*/ 21061 w 730177"/>
                <a:gd name="connsiteY19" fmla="*/ 350879 h 435461"/>
                <a:gd name="connsiteX20" fmla="*/ 21975 w 730177"/>
                <a:gd name="connsiteY20" fmla="*/ 348136 h 435461"/>
                <a:gd name="connsiteX21" fmla="*/ 23804 w 730177"/>
                <a:gd name="connsiteY21" fmla="*/ 343564 h 435461"/>
                <a:gd name="connsiteX22" fmla="*/ 24947 w 730177"/>
                <a:gd name="connsiteY22" fmla="*/ 340821 h 435461"/>
                <a:gd name="connsiteX23" fmla="*/ 26776 w 730177"/>
                <a:gd name="connsiteY23" fmla="*/ 336249 h 435461"/>
                <a:gd name="connsiteX24" fmla="*/ 27919 w 730177"/>
                <a:gd name="connsiteY24" fmla="*/ 333506 h 435461"/>
                <a:gd name="connsiteX25" fmla="*/ 29976 w 730177"/>
                <a:gd name="connsiteY25" fmla="*/ 328705 h 435461"/>
                <a:gd name="connsiteX26" fmla="*/ 31119 w 730177"/>
                <a:gd name="connsiteY26" fmla="*/ 325962 h 435461"/>
                <a:gd name="connsiteX27" fmla="*/ 33405 w 730177"/>
                <a:gd name="connsiteY27" fmla="*/ 320933 h 435461"/>
                <a:gd name="connsiteX28" fmla="*/ 34548 w 730177"/>
                <a:gd name="connsiteY28" fmla="*/ 318647 h 435461"/>
                <a:gd name="connsiteX29" fmla="*/ 38206 w 730177"/>
                <a:gd name="connsiteY29" fmla="*/ 311332 h 435461"/>
                <a:gd name="connsiteX30" fmla="*/ 48493 w 730177"/>
                <a:gd name="connsiteY30" fmla="*/ 291672 h 435461"/>
                <a:gd name="connsiteX31" fmla="*/ 59237 w 730177"/>
                <a:gd name="connsiteY31" fmla="*/ 272698 h 435461"/>
                <a:gd name="connsiteX32" fmla="*/ 67009 w 730177"/>
                <a:gd name="connsiteY32" fmla="*/ 260125 h 435461"/>
                <a:gd name="connsiteX33" fmla="*/ 89183 w 730177"/>
                <a:gd name="connsiteY33" fmla="*/ 228121 h 435461"/>
                <a:gd name="connsiteX34" fmla="*/ 99242 w 730177"/>
                <a:gd name="connsiteY34" fmla="*/ 215320 h 435461"/>
                <a:gd name="connsiteX35" fmla="*/ 115244 w 730177"/>
                <a:gd name="connsiteY35" fmla="*/ 196803 h 435461"/>
                <a:gd name="connsiteX36" fmla="*/ 123016 w 730177"/>
                <a:gd name="connsiteY36" fmla="*/ 188345 h 435461"/>
                <a:gd name="connsiteX37" fmla="*/ 134218 w 730177"/>
                <a:gd name="connsiteY37" fmla="*/ 177372 h 435461"/>
                <a:gd name="connsiteX38" fmla="*/ 144733 w 730177"/>
                <a:gd name="connsiteY38" fmla="*/ 167771 h 435461"/>
                <a:gd name="connsiteX39" fmla="*/ 155249 w 730177"/>
                <a:gd name="connsiteY39" fmla="*/ 159084 h 435461"/>
                <a:gd name="connsiteX40" fmla="*/ 184510 w 730177"/>
                <a:gd name="connsiteY40" fmla="*/ 137824 h 435461"/>
                <a:gd name="connsiteX41" fmla="*/ 190910 w 730177"/>
                <a:gd name="connsiteY41" fmla="*/ 133709 h 435461"/>
                <a:gd name="connsiteX42" fmla="*/ 205769 w 730177"/>
                <a:gd name="connsiteY42" fmla="*/ 125023 h 435461"/>
                <a:gd name="connsiteX43" fmla="*/ 288294 w 730177"/>
                <a:gd name="connsiteY43" fmla="*/ 92104 h 435461"/>
                <a:gd name="connsiteX44" fmla="*/ 303839 w 730177"/>
                <a:gd name="connsiteY44" fmla="*/ 88218 h 435461"/>
                <a:gd name="connsiteX45" fmla="*/ 311611 w 730177"/>
                <a:gd name="connsiteY45" fmla="*/ 86618 h 435461"/>
                <a:gd name="connsiteX46" fmla="*/ 342701 w 730177"/>
                <a:gd name="connsiteY46" fmla="*/ 81589 h 435461"/>
                <a:gd name="connsiteX47" fmla="*/ 373562 w 730177"/>
                <a:gd name="connsiteY47" fmla="*/ 78845 h 435461"/>
                <a:gd name="connsiteX48" fmla="*/ 388878 w 730177"/>
                <a:gd name="connsiteY48" fmla="*/ 78388 h 435461"/>
                <a:gd name="connsiteX49" fmla="*/ 411967 w 730177"/>
                <a:gd name="connsiteY49" fmla="*/ 78845 h 435461"/>
                <a:gd name="connsiteX50" fmla="*/ 435512 w 730177"/>
                <a:gd name="connsiteY50" fmla="*/ 80674 h 435461"/>
                <a:gd name="connsiteX51" fmla="*/ 532667 w 730177"/>
                <a:gd name="connsiteY51" fmla="*/ 101020 h 435461"/>
                <a:gd name="connsiteX52" fmla="*/ 541583 w 730177"/>
                <a:gd name="connsiteY52" fmla="*/ 103991 h 435461"/>
                <a:gd name="connsiteX53" fmla="*/ 544326 w 730177"/>
                <a:gd name="connsiteY53" fmla="*/ 104906 h 435461"/>
                <a:gd name="connsiteX54" fmla="*/ 550498 w 730177"/>
                <a:gd name="connsiteY54" fmla="*/ 106963 h 435461"/>
                <a:gd name="connsiteX55" fmla="*/ 553699 w 730177"/>
                <a:gd name="connsiteY55" fmla="*/ 108106 h 435461"/>
                <a:gd name="connsiteX56" fmla="*/ 559414 w 730177"/>
                <a:gd name="connsiteY56" fmla="*/ 110164 h 435461"/>
                <a:gd name="connsiteX57" fmla="*/ 562614 w 730177"/>
                <a:gd name="connsiteY57" fmla="*/ 111307 h 435461"/>
                <a:gd name="connsiteX58" fmla="*/ 568558 w 730177"/>
                <a:gd name="connsiteY58" fmla="*/ 113821 h 435461"/>
                <a:gd name="connsiteX59" fmla="*/ 571072 w 730177"/>
                <a:gd name="connsiteY59" fmla="*/ 114964 h 435461"/>
                <a:gd name="connsiteX60" fmla="*/ 579302 w 730177"/>
                <a:gd name="connsiteY60" fmla="*/ 118622 h 435461"/>
                <a:gd name="connsiteX61" fmla="*/ 581816 w 730177"/>
                <a:gd name="connsiteY61" fmla="*/ 119765 h 435461"/>
                <a:gd name="connsiteX62" fmla="*/ 587531 w 730177"/>
                <a:gd name="connsiteY62" fmla="*/ 122279 h 435461"/>
                <a:gd name="connsiteX63" fmla="*/ 590960 w 730177"/>
                <a:gd name="connsiteY63" fmla="*/ 123880 h 435461"/>
                <a:gd name="connsiteX64" fmla="*/ 595532 w 730177"/>
                <a:gd name="connsiteY64" fmla="*/ 126166 h 435461"/>
                <a:gd name="connsiteX65" fmla="*/ 599190 w 730177"/>
                <a:gd name="connsiteY65" fmla="*/ 127994 h 435461"/>
                <a:gd name="connsiteX66" fmla="*/ 603533 w 730177"/>
                <a:gd name="connsiteY66" fmla="*/ 130280 h 435461"/>
                <a:gd name="connsiteX67" fmla="*/ 606962 w 730177"/>
                <a:gd name="connsiteY67" fmla="*/ 132109 h 435461"/>
                <a:gd name="connsiteX68" fmla="*/ 611534 w 730177"/>
                <a:gd name="connsiteY68" fmla="*/ 134624 h 435461"/>
                <a:gd name="connsiteX69" fmla="*/ 616792 w 730177"/>
                <a:gd name="connsiteY69" fmla="*/ 137824 h 435461"/>
                <a:gd name="connsiteX70" fmla="*/ 621593 w 730177"/>
                <a:gd name="connsiteY70" fmla="*/ 140567 h 435461"/>
                <a:gd name="connsiteX71" fmla="*/ 625479 w 730177"/>
                <a:gd name="connsiteY71" fmla="*/ 143082 h 435461"/>
                <a:gd name="connsiteX72" fmla="*/ 628908 w 730177"/>
                <a:gd name="connsiteY72" fmla="*/ 145368 h 435461"/>
                <a:gd name="connsiteX73" fmla="*/ 632794 w 730177"/>
                <a:gd name="connsiteY73" fmla="*/ 148111 h 435461"/>
                <a:gd name="connsiteX74" fmla="*/ 635995 w 730177"/>
                <a:gd name="connsiteY74" fmla="*/ 150169 h 435461"/>
                <a:gd name="connsiteX75" fmla="*/ 640109 w 730177"/>
                <a:gd name="connsiteY75" fmla="*/ 152912 h 435461"/>
                <a:gd name="connsiteX76" fmla="*/ 642853 w 730177"/>
                <a:gd name="connsiteY76" fmla="*/ 154969 h 435461"/>
                <a:gd name="connsiteX77" fmla="*/ 647196 w 730177"/>
                <a:gd name="connsiteY77" fmla="*/ 158170 h 435461"/>
                <a:gd name="connsiteX78" fmla="*/ 647653 w 730177"/>
                <a:gd name="connsiteY78" fmla="*/ 158627 h 435461"/>
                <a:gd name="connsiteX79" fmla="*/ 657940 w 730177"/>
                <a:gd name="connsiteY79" fmla="*/ 166628 h 435461"/>
                <a:gd name="connsiteX80" fmla="*/ 659769 w 730177"/>
                <a:gd name="connsiteY80" fmla="*/ 167999 h 435461"/>
                <a:gd name="connsiteX81" fmla="*/ 664112 w 730177"/>
                <a:gd name="connsiteY81" fmla="*/ 171657 h 435461"/>
                <a:gd name="connsiteX82" fmla="*/ 666170 w 730177"/>
                <a:gd name="connsiteY82" fmla="*/ 173486 h 435461"/>
                <a:gd name="connsiteX83" fmla="*/ 670513 w 730177"/>
                <a:gd name="connsiteY83" fmla="*/ 177372 h 435461"/>
                <a:gd name="connsiteX84" fmla="*/ 672342 w 730177"/>
                <a:gd name="connsiteY84" fmla="*/ 178972 h 435461"/>
                <a:gd name="connsiteX85" fmla="*/ 676685 w 730177"/>
                <a:gd name="connsiteY85" fmla="*/ 183087 h 435461"/>
                <a:gd name="connsiteX86" fmla="*/ 677371 w 730177"/>
                <a:gd name="connsiteY86" fmla="*/ 183773 h 435461"/>
                <a:gd name="connsiteX87" fmla="*/ 692230 w 730177"/>
                <a:gd name="connsiteY87" fmla="*/ 199318 h 435461"/>
                <a:gd name="connsiteX88" fmla="*/ 693145 w 730177"/>
                <a:gd name="connsiteY88" fmla="*/ 200232 h 435461"/>
                <a:gd name="connsiteX89" fmla="*/ 697488 w 730177"/>
                <a:gd name="connsiteY89" fmla="*/ 205261 h 435461"/>
                <a:gd name="connsiteX90" fmla="*/ 698631 w 730177"/>
                <a:gd name="connsiteY90" fmla="*/ 206633 h 435461"/>
                <a:gd name="connsiteX91" fmla="*/ 702974 w 730177"/>
                <a:gd name="connsiteY91" fmla="*/ 211891 h 435461"/>
                <a:gd name="connsiteX92" fmla="*/ 703660 w 730177"/>
                <a:gd name="connsiteY92" fmla="*/ 212805 h 435461"/>
                <a:gd name="connsiteX93" fmla="*/ 721262 w 730177"/>
                <a:gd name="connsiteY93" fmla="*/ 237265 h 435461"/>
                <a:gd name="connsiteX94" fmla="*/ 721948 w 730177"/>
                <a:gd name="connsiteY94" fmla="*/ 238180 h 435461"/>
                <a:gd name="connsiteX95" fmla="*/ 725834 w 730177"/>
                <a:gd name="connsiteY95" fmla="*/ 244123 h 435461"/>
                <a:gd name="connsiteX96" fmla="*/ 726520 w 730177"/>
                <a:gd name="connsiteY96" fmla="*/ 245266 h 435461"/>
                <a:gd name="connsiteX97" fmla="*/ 730178 w 730177"/>
                <a:gd name="connsiteY97" fmla="*/ 251438 h 435461"/>
                <a:gd name="connsiteX98" fmla="*/ 316412 w 730177"/>
                <a:gd name="connsiteY98" fmla="*/ 2036 h 435461"/>
                <a:gd name="connsiteX99" fmla="*/ 219714 w 730177"/>
                <a:gd name="connsiteY99" fmla="*/ 27182 h 435461"/>
                <a:gd name="connsiteX100" fmla="*/ 136961 w 730177"/>
                <a:gd name="connsiteY100" fmla="*/ 76788 h 435461"/>
                <a:gd name="connsiteX101" fmla="*/ 64952 w 730177"/>
                <a:gd name="connsiteY101" fmla="*/ 148111 h 435461"/>
                <a:gd name="connsiteX102" fmla="*/ 20146 w 730177"/>
                <a:gd name="connsiteY102" fmla="*/ 222863 h 435461"/>
                <a:gd name="connsiteX103" fmla="*/ 3230 w 730177"/>
                <a:gd name="connsiteY103" fmla="*/ 286871 h 435461"/>
                <a:gd name="connsiteX104" fmla="*/ 715 w 730177"/>
                <a:gd name="connsiteY104" fmla="*/ 435461 h 435461"/>
                <a:gd name="connsiteX105" fmla="*/ 1858 w 730177"/>
                <a:gd name="connsiteY105" fmla="*/ 427689 h 435461"/>
                <a:gd name="connsiteX106" fmla="*/ 1858 w 730177"/>
                <a:gd name="connsiteY106" fmla="*/ 426775 h 43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30177" h="435461">
                  <a:moveTo>
                    <a:pt x="1858" y="426775"/>
                  </a:moveTo>
                  <a:cubicBezTo>
                    <a:pt x="2315" y="424260"/>
                    <a:pt x="2544" y="421974"/>
                    <a:pt x="3001" y="419459"/>
                  </a:cubicBezTo>
                  <a:cubicBezTo>
                    <a:pt x="3001" y="419231"/>
                    <a:pt x="3001" y="418774"/>
                    <a:pt x="3230" y="418545"/>
                  </a:cubicBezTo>
                  <a:cubicBezTo>
                    <a:pt x="3687" y="416259"/>
                    <a:pt x="3916" y="413973"/>
                    <a:pt x="4373" y="411687"/>
                  </a:cubicBezTo>
                  <a:cubicBezTo>
                    <a:pt x="4373" y="411230"/>
                    <a:pt x="4601" y="410773"/>
                    <a:pt x="4601" y="410315"/>
                  </a:cubicBezTo>
                  <a:cubicBezTo>
                    <a:pt x="5059" y="408258"/>
                    <a:pt x="5516" y="405972"/>
                    <a:pt x="5973" y="403915"/>
                  </a:cubicBezTo>
                  <a:cubicBezTo>
                    <a:pt x="5973" y="403457"/>
                    <a:pt x="6202" y="402772"/>
                    <a:pt x="6202" y="402314"/>
                  </a:cubicBezTo>
                  <a:cubicBezTo>
                    <a:pt x="6659" y="400257"/>
                    <a:pt x="7116" y="398200"/>
                    <a:pt x="7573" y="396142"/>
                  </a:cubicBezTo>
                  <a:cubicBezTo>
                    <a:pt x="7802" y="395456"/>
                    <a:pt x="7802" y="394999"/>
                    <a:pt x="8030" y="394313"/>
                  </a:cubicBezTo>
                  <a:cubicBezTo>
                    <a:pt x="8488" y="392485"/>
                    <a:pt x="8945" y="390427"/>
                    <a:pt x="9402" y="388598"/>
                  </a:cubicBezTo>
                  <a:cubicBezTo>
                    <a:pt x="9631" y="387913"/>
                    <a:pt x="9859" y="387227"/>
                    <a:pt x="9859" y="386541"/>
                  </a:cubicBezTo>
                  <a:cubicBezTo>
                    <a:pt x="10316" y="384712"/>
                    <a:pt x="10774" y="382883"/>
                    <a:pt x="11231" y="381055"/>
                  </a:cubicBezTo>
                  <a:cubicBezTo>
                    <a:pt x="11459" y="380369"/>
                    <a:pt x="11688" y="379454"/>
                    <a:pt x="11917" y="378769"/>
                  </a:cubicBezTo>
                  <a:cubicBezTo>
                    <a:pt x="12374" y="376940"/>
                    <a:pt x="12831" y="375111"/>
                    <a:pt x="13517" y="373511"/>
                  </a:cubicBezTo>
                  <a:cubicBezTo>
                    <a:pt x="13745" y="372596"/>
                    <a:pt x="13974" y="371911"/>
                    <a:pt x="14203" y="370996"/>
                  </a:cubicBezTo>
                  <a:cubicBezTo>
                    <a:pt x="14660" y="369396"/>
                    <a:pt x="15346" y="367567"/>
                    <a:pt x="15803" y="365967"/>
                  </a:cubicBezTo>
                  <a:cubicBezTo>
                    <a:pt x="16031" y="365053"/>
                    <a:pt x="16260" y="364367"/>
                    <a:pt x="16717" y="363452"/>
                  </a:cubicBezTo>
                  <a:cubicBezTo>
                    <a:pt x="17174" y="361852"/>
                    <a:pt x="17860" y="360252"/>
                    <a:pt x="18317" y="358423"/>
                  </a:cubicBezTo>
                  <a:cubicBezTo>
                    <a:pt x="18546" y="357509"/>
                    <a:pt x="19003" y="356594"/>
                    <a:pt x="19232" y="355680"/>
                  </a:cubicBezTo>
                  <a:cubicBezTo>
                    <a:pt x="19689" y="354080"/>
                    <a:pt x="20375" y="352480"/>
                    <a:pt x="21061" y="350879"/>
                  </a:cubicBezTo>
                  <a:cubicBezTo>
                    <a:pt x="21289" y="349965"/>
                    <a:pt x="21746" y="349051"/>
                    <a:pt x="21975" y="348136"/>
                  </a:cubicBezTo>
                  <a:cubicBezTo>
                    <a:pt x="22661" y="346536"/>
                    <a:pt x="23118" y="344936"/>
                    <a:pt x="23804" y="343564"/>
                  </a:cubicBezTo>
                  <a:cubicBezTo>
                    <a:pt x="24261" y="342650"/>
                    <a:pt x="24490" y="341735"/>
                    <a:pt x="24947" y="340821"/>
                  </a:cubicBezTo>
                  <a:cubicBezTo>
                    <a:pt x="25633" y="339221"/>
                    <a:pt x="26318" y="337621"/>
                    <a:pt x="26776" y="336249"/>
                  </a:cubicBezTo>
                  <a:cubicBezTo>
                    <a:pt x="27233" y="335335"/>
                    <a:pt x="27461" y="334420"/>
                    <a:pt x="27919" y="333506"/>
                  </a:cubicBezTo>
                  <a:cubicBezTo>
                    <a:pt x="28604" y="331906"/>
                    <a:pt x="29290" y="330305"/>
                    <a:pt x="29976" y="328705"/>
                  </a:cubicBezTo>
                  <a:cubicBezTo>
                    <a:pt x="30433" y="327791"/>
                    <a:pt x="30662" y="326876"/>
                    <a:pt x="31119" y="325962"/>
                  </a:cubicBezTo>
                  <a:cubicBezTo>
                    <a:pt x="31805" y="324362"/>
                    <a:pt x="32719" y="322533"/>
                    <a:pt x="33405" y="320933"/>
                  </a:cubicBezTo>
                  <a:cubicBezTo>
                    <a:pt x="33862" y="320247"/>
                    <a:pt x="34091" y="319333"/>
                    <a:pt x="34548" y="318647"/>
                  </a:cubicBezTo>
                  <a:cubicBezTo>
                    <a:pt x="35691" y="316132"/>
                    <a:pt x="36834" y="313846"/>
                    <a:pt x="38206" y="311332"/>
                  </a:cubicBezTo>
                  <a:cubicBezTo>
                    <a:pt x="41635" y="304702"/>
                    <a:pt x="45064" y="298073"/>
                    <a:pt x="48493" y="291672"/>
                  </a:cubicBezTo>
                  <a:cubicBezTo>
                    <a:pt x="51922" y="285271"/>
                    <a:pt x="55579" y="278870"/>
                    <a:pt x="59237" y="272698"/>
                  </a:cubicBezTo>
                  <a:cubicBezTo>
                    <a:pt x="61751" y="268355"/>
                    <a:pt x="64266" y="264240"/>
                    <a:pt x="67009" y="260125"/>
                  </a:cubicBezTo>
                  <a:cubicBezTo>
                    <a:pt x="74096" y="249152"/>
                    <a:pt x="81411" y="238408"/>
                    <a:pt x="89183" y="228121"/>
                  </a:cubicBezTo>
                  <a:cubicBezTo>
                    <a:pt x="92384" y="223778"/>
                    <a:pt x="95813" y="219434"/>
                    <a:pt x="99242" y="215320"/>
                  </a:cubicBezTo>
                  <a:cubicBezTo>
                    <a:pt x="104500" y="208919"/>
                    <a:pt x="109757" y="202747"/>
                    <a:pt x="115244" y="196803"/>
                  </a:cubicBezTo>
                  <a:cubicBezTo>
                    <a:pt x="117758" y="194060"/>
                    <a:pt x="120502" y="191088"/>
                    <a:pt x="123016" y="188345"/>
                  </a:cubicBezTo>
                  <a:cubicBezTo>
                    <a:pt x="126674" y="184687"/>
                    <a:pt x="130560" y="180801"/>
                    <a:pt x="134218" y="177372"/>
                  </a:cubicBezTo>
                  <a:cubicBezTo>
                    <a:pt x="137647" y="174172"/>
                    <a:pt x="141304" y="170743"/>
                    <a:pt x="144733" y="167771"/>
                  </a:cubicBezTo>
                  <a:cubicBezTo>
                    <a:pt x="148162" y="164799"/>
                    <a:pt x="151591" y="161827"/>
                    <a:pt x="155249" y="159084"/>
                  </a:cubicBezTo>
                  <a:cubicBezTo>
                    <a:pt x="164621" y="151540"/>
                    <a:pt x="174223" y="144454"/>
                    <a:pt x="184510" y="137824"/>
                  </a:cubicBezTo>
                  <a:cubicBezTo>
                    <a:pt x="186567" y="136453"/>
                    <a:pt x="188853" y="135081"/>
                    <a:pt x="190910" y="133709"/>
                  </a:cubicBezTo>
                  <a:cubicBezTo>
                    <a:pt x="195711" y="130738"/>
                    <a:pt x="200740" y="127766"/>
                    <a:pt x="205769" y="125023"/>
                  </a:cubicBezTo>
                  <a:cubicBezTo>
                    <a:pt x="230687" y="111307"/>
                    <a:pt x="258119" y="100105"/>
                    <a:pt x="288294" y="92104"/>
                  </a:cubicBezTo>
                  <a:cubicBezTo>
                    <a:pt x="293552" y="90733"/>
                    <a:pt x="298810" y="89361"/>
                    <a:pt x="303839" y="88218"/>
                  </a:cubicBezTo>
                  <a:cubicBezTo>
                    <a:pt x="306353" y="87532"/>
                    <a:pt x="309097" y="87075"/>
                    <a:pt x="311611" y="86618"/>
                  </a:cubicBezTo>
                  <a:cubicBezTo>
                    <a:pt x="321898" y="84560"/>
                    <a:pt x="332414" y="82732"/>
                    <a:pt x="342701" y="81589"/>
                  </a:cubicBezTo>
                  <a:cubicBezTo>
                    <a:pt x="352988" y="80217"/>
                    <a:pt x="363275" y="79531"/>
                    <a:pt x="373562" y="78845"/>
                  </a:cubicBezTo>
                  <a:cubicBezTo>
                    <a:pt x="378591" y="78617"/>
                    <a:pt x="383849" y="78388"/>
                    <a:pt x="388878" y="78388"/>
                  </a:cubicBezTo>
                  <a:cubicBezTo>
                    <a:pt x="396650" y="78388"/>
                    <a:pt x="404194" y="78388"/>
                    <a:pt x="411967" y="78845"/>
                  </a:cubicBezTo>
                  <a:cubicBezTo>
                    <a:pt x="419968" y="79303"/>
                    <a:pt x="427740" y="79760"/>
                    <a:pt x="435512" y="80674"/>
                  </a:cubicBezTo>
                  <a:cubicBezTo>
                    <a:pt x="468202" y="83875"/>
                    <a:pt x="500663" y="90961"/>
                    <a:pt x="532667" y="101020"/>
                  </a:cubicBezTo>
                  <a:cubicBezTo>
                    <a:pt x="535639" y="101934"/>
                    <a:pt x="538611" y="102848"/>
                    <a:pt x="541583" y="103991"/>
                  </a:cubicBezTo>
                  <a:cubicBezTo>
                    <a:pt x="542497" y="104220"/>
                    <a:pt x="543412" y="104677"/>
                    <a:pt x="544326" y="104906"/>
                  </a:cubicBezTo>
                  <a:cubicBezTo>
                    <a:pt x="546383" y="105592"/>
                    <a:pt x="548441" y="106277"/>
                    <a:pt x="550498" y="106963"/>
                  </a:cubicBezTo>
                  <a:cubicBezTo>
                    <a:pt x="551641" y="107420"/>
                    <a:pt x="552556" y="107649"/>
                    <a:pt x="553699" y="108106"/>
                  </a:cubicBezTo>
                  <a:cubicBezTo>
                    <a:pt x="555527" y="108792"/>
                    <a:pt x="557356" y="109478"/>
                    <a:pt x="559414" y="110164"/>
                  </a:cubicBezTo>
                  <a:cubicBezTo>
                    <a:pt x="560557" y="110621"/>
                    <a:pt x="561471" y="111078"/>
                    <a:pt x="562614" y="111307"/>
                  </a:cubicBezTo>
                  <a:cubicBezTo>
                    <a:pt x="564671" y="111992"/>
                    <a:pt x="566729" y="112907"/>
                    <a:pt x="568558" y="113821"/>
                  </a:cubicBezTo>
                  <a:cubicBezTo>
                    <a:pt x="569472" y="114278"/>
                    <a:pt x="570158" y="114507"/>
                    <a:pt x="571072" y="114964"/>
                  </a:cubicBezTo>
                  <a:cubicBezTo>
                    <a:pt x="573815" y="116107"/>
                    <a:pt x="576559" y="117250"/>
                    <a:pt x="579302" y="118622"/>
                  </a:cubicBezTo>
                  <a:cubicBezTo>
                    <a:pt x="580216" y="119079"/>
                    <a:pt x="580902" y="119308"/>
                    <a:pt x="581816" y="119765"/>
                  </a:cubicBezTo>
                  <a:cubicBezTo>
                    <a:pt x="583645" y="120679"/>
                    <a:pt x="585474" y="121594"/>
                    <a:pt x="587531" y="122279"/>
                  </a:cubicBezTo>
                  <a:cubicBezTo>
                    <a:pt x="588674" y="122737"/>
                    <a:pt x="589817" y="123422"/>
                    <a:pt x="590960" y="123880"/>
                  </a:cubicBezTo>
                  <a:cubicBezTo>
                    <a:pt x="592561" y="124565"/>
                    <a:pt x="594161" y="125480"/>
                    <a:pt x="595532" y="126166"/>
                  </a:cubicBezTo>
                  <a:cubicBezTo>
                    <a:pt x="596675" y="126851"/>
                    <a:pt x="597818" y="127309"/>
                    <a:pt x="599190" y="127994"/>
                  </a:cubicBezTo>
                  <a:cubicBezTo>
                    <a:pt x="600562" y="128680"/>
                    <a:pt x="602162" y="129595"/>
                    <a:pt x="603533" y="130280"/>
                  </a:cubicBezTo>
                  <a:cubicBezTo>
                    <a:pt x="604676" y="130966"/>
                    <a:pt x="605819" y="131652"/>
                    <a:pt x="606962" y="132109"/>
                  </a:cubicBezTo>
                  <a:cubicBezTo>
                    <a:pt x="608563" y="133024"/>
                    <a:pt x="609934" y="133938"/>
                    <a:pt x="611534" y="134624"/>
                  </a:cubicBezTo>
                  <a:cubicBezTo>
                    <a:pt x="613363" y="135538"/>
                    <a:pt x="615192" y="136681"/>
                    <a:pt x="616792" y="137824"/>
                  </a:cubicBezTo>
                  <a:cubicBezTo>
                    <a:pt x="618392" y="138739"/>
                    <a:pt x="619993" y="139653"/>
                    <a:pt x="621593" y="140567"/>
                  </a:cubicBezTo>
                  <a:cubicBezTo>
                    <a:pt x="622964" y="141253"/>
                    <a:pt x="624107" y="142168"/>
                    <a:pt x="625479" y="143082"/>
                  </a:cubicBezTo>
                  <a:cubicBezTo>
                    <a:pt x="626622" y="143768"/>
                    <a:pt x="627765" y="144454"/>
                    <a:pt x="628908" y="145368"/>
                  </a:cubicBezTo>
                  <a:cubicBezTo>
                    <a:pt x="630280" y="146282"/>
                    <a:pt x="631651" y="147197"/>
                    <a:pt x="632794" y="148111"/>
                  </a:cubicBezTo>
                  <a:cubicBezTo>
                    <a:pt x="633937" y="148797"/>
                    <a:pt x="634852" y="149483"/>
                    <a:pt x="635995" y="150169"/>
                  </a:cubicBezTo>
                  <a:cubicBezTo>
                    <a:pt x="637366" y="151083"/>
                    <a:pt x="638738" y="151997"/>
                    <a:pt x="640109" y="152912"/>
                  </a:cubicBezTo>
                  <a:cubicBezTo>
                    <a:pt x="641024" y="153598"/>
                    <a:pt x="641938" y="154283"/>
                    <a:pt x="642853" y="154969"/>
                  </a:cubicBezTo>
                  <a:cubicBezTo>
                    <a:pt x="644224" y="156112"/>
                    <a:pt x="645596" y="157027"/>
                    <a:pt x="647196" y="158170"/>
                  </a:cubicBezTo>
                  <a:cubicBezTo>
                    <a:pt x="647425" y="158398"/>
                    <a:pt x="647653" y="158398"/>
                    <a:pt x="647653" y="158627"/>
                  </a:cubicBezTo>
                  <a:cubicBezTo>
                    <a:pt x="651082" y="161141"/>
                    <a:pt x="654511" y="163885"/>
                    <a:pt x="657940" y="166628"/>
                  </a:cubicBezTo>
                  <a:cubicBezTo>
                    <a:pt x="658626" y="167085"/>
                    <a:pt x="659083" y="167542"/>
                    <a:pt x="659769" y="167999"/>
                  </a:cubicBezTo>
                  <a:cubicBezTo>
                    <a:pt x="661141" y="169142"/>
                    <a:pt x="662741" y="170514"/>
                    <a:pt x="664112" y="171657"/>
                  </a:cubicBezTo>
                  <a:cubicBezTo>
                    <a:pt x="664798" y="172343"/>
                    <a:pt x="665484" y="172800"/>
                    <a:pt x="666170" y="173486"/>
                  </a:cubicBezTo>
                  <a:cubicBezTo>
                    <a:pt x="667541" y="174857"/>
                    <a:pt x="669142" y="176000"/>
                    <a:pt x="670513" y="177372"/>
                  </a:cubicBezTo>
                  <a:cubicBezTo>
                    <a:pt x="671199" y="177829"/>
                    <a:pt x="671656" y="178515"/>
                    <a:pt x="672342" y="178972"/>
                  </a:cubicBezTo>
                  <a:cubicBezTo>
                    <a:pt x="673942" y="180344"/>
                    <a:pt x="675314" y="181715"/>
                    <a:pt x="676685" y="183087"/>
                  </a:cubicBezTo>
                  <a:cubicBezTo>
                    <a:pt x="676914" y="183316"/>
                    <a:pt x="677143" y="183544"/>
                    <a:pt x="677371" y="183773"/>
                  </a:cubicBezTo>
                  <a:cubicBezTo>
                    <a:pt x="682400" y="188802"/>
                    <a:pt x="687430" y="193831"/>
                    <a:pt x="692230" y="199318"/>
                  </a:cubicBezTo>
                  <a:cubicBezTo>
                    <a:pt x="692459" y="199546"/>
                    <a:pt x="692916" y="200003"/>
                    <a:pt x="693145" y="200232"/>
                  </a:cubicBezTo>
                  <a:cubicBezTo>
                    <a:pt x="694516" y="201832"/>
                    <a:pt x="696116" y="203432"/>
                    <a:pt x="697488" y="205261"/>
                  </a:cubicBezTo>
                  <a:cubicBezTo>
                    <a:pt x="697945" y="205718"/>
                    <a:pt x="698174" y="206176"/>
                    <a:pt x="698631" y="206633"/>
                  </a:cubicBezTo>
                  <a:cubicBezTo>
                    <a:pt x="700003" y="208233"/>
                    <a:pt x="701374" y="210062"/>
                    <a:pt x="702974" y="211891"/>
                  </a:cubicBezTo>
                  <a:cubicBezTo>
                    <a:pt x="703203" y="212119"/>
                    <a:pt x="703432" y="212576"/>
                    <a:pt x="703660" y="212805"/>
                  </a:cubicBezTo>
                  <a:cubicBezTo>
                    <a:pt x="709832" y="220577"/>
                    <a:pt x="715776" y="228807"/>
                    <a:pt x="721262" y="237265"/>
                  </a:cubicBezTo>
                  <a:cubicBezTo>
                    <a:pt x="721491" y="237494"/>
                    <a:pt x="721720" y="237951"/>
                    <a:pt x="721948" y="238180"/>
                  </a:cubicBezTo>
                  <a:cubicBezTo>
                    <a:pt x="723320" y="240237"/>
                    <a:pt x="724463" y="242066"/>
                    <a:pt x="725834" y="244123"/>
                  </a:cubicBezTo>
                  <a:cubicBezTo>
                    <a:pt x="726063" y="244580"/>
                    <a:pt x="726292" y="244809"/>
                    <a:pt x="726520" y="245266"/>
                  </a:cubicBezTo>
                  <a:cubicBezTo>
                    <a:pt x="727892" y="247324"/>
                    <a:pt x="729035" y="249381"/>
                    <a:pt x="730178" y="251438"/>
                  </a:cubicBezTo>
                  <a:cubicBezTo>
                    <a:pt x="726292" y="237494"/>
                    <a:pt x="635309" y="-25625"/>
                    <a:pt x="316412" y="2036"/>
                  </a:cubicBezTo>
                  <a:cubicBezTo>
                    <a:pt x="283493" y="7294"/>
                    <a:pt x="251032" y="15295"/>
                    <a:pt x="219714" y="27182"/>
                  </a:cubicBezTo>
                  <a:cubicBezTo>
                    <a:pt x="190453" y="40669"/>
                    <a:pt x="162793" y="57586"/>
                    <a:pt x="136961" y="76788"/>
                  </a:cubicBezTo>
                  <a:cubicBezTo>
                    <a:pt x="110672" y="98276"/>
                    <a:pt x="86440" y="121822"/>
                    <a:pt x="64952" y="148111"/>
                  </a:cubicBezTo>
                  <a:cubicBezTo>
                    <a:pt x="47807" y="171657"/>
                    <a:pt x="32719" y="196574"/>
                    <a:pt x="20146" y="222863"/>
                  </a:cubicBezTo>
                  <a:cubicBezTo>
                    <a:pt x="12374" y="243666"/>
                    <a:pt x="6887" y="264926"/>
                    <a:pt x="3230" y="286871"/>
                  </a:cubicBezTo>
                  <a:cubicBezTo>
                    <a:pt x="-1799" y="336249"/>
                    <a:pt x="487" y="386084"/>
                    <a:pt x="715" y="435461"/>
                  </a:cubicBezTo>
                  <a:cubicBezTo>
                    <a:pt x="1172" y="432947"/>
                    <a:pt x="1401" y="430204"/>
                    <a:pt x="1858" y="427689"/>
                  </a:cubicBezTo>
                  <a:cubicBezTo>
                    <a:pt x="1858" y="427232"/>
                    <a:pt x="1858" y="427003"/>
                    <a:pt x="1858" y="426775"/>
                  </a:cubicBezTo>
                  <a:close/>
                </a:path>
              </a:pathLst>
            </a:custGeom>
            <a:solidFill>
              <a:srgbClr val="FFFFFF"/>
            </a:solidFill>
            <a:ln w="2286" cap="flat">
              <a:noFill/>
              <a:prstDash val="solid"/>
              <a:miter/>
            </a:ln>
          </p:spPr>
          <p:txBody>
            <a:bodyPr rtlCol="0" anchor="ctr"/>
            <a:lstStyle/>
            <a:p>
              <a:endParaRPr lang="en-US"/>
            </a:p>
          </p:txBody>
        </p:sp>
        <p:sp>
          <p:nvSpPr>
            <p:cNvPr id="308" name="Freeform 778">
              <a:extLst>
                <a:ext uri="{FF2B5EF4-FFF2-40B4-BE49-F238E27FC236}">
                  <a16:creationId xmlns:a16="http://schemas.microsoft.com/office/drawing/2014/main" id="{0375452A-C0A8-F4F4-ED19-9C8351BC4FCD}"/>
                </a:ext>
              </a:extLst>
            </p:cNvPr>
            <p:cNvSpPr/>
            <p:nvPr/>
          </p:nvSpPr>
          <p:spPr>
            <a:xfrm>
              <a:off x="6719896" y="1359484"/>
              <a:ext cx="1344179" cy="932173"/>
            </a:xfrm>
            <a:custGeom>
              <a:avLst/>
              <a:gdLst>
                <a:gd name="connsiteX0" fmla="*/ 1341607 w 1344179"/>
                <a:gd name="connsiteY0" fmla="*/ 162535 h 932173"/>
                <a:gd name="connsiteX1" fmla="*/ 1340921 w 1344179"/>
                <a:gd name="connsiteY1" fmla="*/ 155448 h 932173"/>
                <a:gd name="connsiteX2" fmla="*/ 1340464 w 1344179"/>
                <a:gd name="connsiteY2" fmla="*/ 153162 h 932173"/>
                <a:gd name="connsiteX3" fmla="*/ 1334520 w 1344179"/>
                <a:gd name="connsiteY3" fmla="*/ 138760 h 932173"/>
                <a:gd name="connsiteX4" fmla="*/ 1329491 w 1344179"/>
                <a:gd name="connsiteY4" fmla="*/ 133731 h 932173"/>
                <a:gd name="connsiteX5" fmla="*/ 1324919 w 1344179"/>
                <a:gd name="connsiteY5" fmla="*/ 130759 h 932173"/>
                <a:gd name="connsiteX6" fmla="*/ 1284914 w 1344179"/>
                <a:gd name="connsiteY6" fmla="*/ 121387 h 932173"/>
                <a:gd name="connsiteX7" fmla="*/ 1276456 w 1344179"/>
                <a:gd name="connsiteY7" fmla="*/ 120701 h 932173"/>
                <a:gd name="connsiteX8" fmla="*/ 1273484 w 1344179"/>
                <a:gd name="connsiteY8" fmla="*/ 119786 h 932173"/>
                <a:gd name="connsiteX9" fmla="*/ 1268683 w 1344179"/>
                <a:gd name="connsiteY9" fmla="*/ 114986 h 932173"/>
                <a:gd name="connsiteX10" fmla="*/ 1267083 w 1344179"/>
                <a:gd name="connsiteY10" fmla="*/ 110642 h 932173"/>
                <a:gd name="connsiteX11" fmla="*/ 1266169 w 1344179"/>
                <a:gd name="connsiteY11" fmla="*/ 106985 h 932173"/>
                <a:gd name="connsiteX12" fmla="*/ 1262054 w 1344179"/>
                <a:gd name="connsiteY12" fmla="*/ 86639 h 932173"/>
                <a:gd name="connsiteX13" fmla="*/ 1258396 w 1344179"/>
                <a:gd name="connsiteY13" fmla="*/ 66294 h 932173"/>
                <a:gd name="connsiteX14" fmla="*/ 1257025 w 1344179"/>
                <a:gd name="connsiteY14" fmla="*/ 57607 h 932173"/>
                <a:gd name="connsiteX15" fmla="*/ 1256339 w 1344179"/>
                <a:gd name="connsiteY15" fmla="*/ 53950 h 932173"/>
                <a:gd name="connsiteX16" fmla="*/ 1255424 w 1344179"/>
                <a:gd name="connsiteY16" fmla="*/ 49149 h 932173"/>
                <a:gd name="connsiteX17" fmla="*/ 1254510 w 1344179"/>
                <a:gd name="connsiteY17" fmla="*/ 44348 h 932173"/>
                <a:gd name="connsiteX18" fmla="*/ 1253824 w 1344179"/>
                <a:gd name="connsiteY18" fmla="*/ 40691 h 932173"/>
                <a:gd name="connsiteX19" fmla="*/ 1252453 w 1344179"/>
                <a:gd name="connsiteY19" fmla="*/ 35204 h 932173"/>
                <a:gd name="connsiteX20" fmla="*/ 1251767 w 1344179"/>
                <a:gd name="connsiteY20" fmla="*/ 32461 h 932173"/>
                <a:gd name="connsiteX21" fmla="*/ 1250167 w 1344179"/>
                <a:gd name="connsiteY21" fmla="*/ 26289 h 932173"/>
                <a:gd name="connsiteX22" fmla="*/ 1249709 w 1344179"/>
                <a:gd name="connsiteY22" fmla="*/ 24003 h 932173"/>
                <a:gd name="connsiteX23" fmla="*/ 1247881 w 1344179"/>
                <a:gd name="connsiteY23" fmla="*/ 17602 h 932173"/>
                <a:gd name="connsiteX24" fmla="*/ 1247423 w 1344179"/>
                <a:gd name="connsiteY24" fmla="*/ 16002 h 932173"/>
                <a:gd name="connsiteX25" fmla="*/ 1245366 w 1344179"/>
                <a:gd name="connsiteY25" fmla="*/ 9144 h 932173"/>
                <a:gd name="connsiteX26" fmla="*/ 1244909 w 1344179"/>
                <a:gd name="connsiteY26" fmla="*/ 7772 h 932173"/>
                <a:gd name="connsiteX27" fmla="*/ 1242623 w 1344179"/>
                <a:gd name="connsiteY27" fmla="*/ 686 h 932173"/>
                <a:gd name="connsiteX28" fmla="*/ 1242394 w 1344179"/>
                <a:gd name="connsiteY28" fmla="*/ 0 h 932173"/>
                <a:gd name="connsiteX29" fmla="*/ 1243537 w 1344179"/>
                <a:gd name="connsiteY29" fmla="*/ 81610 h 932173"/>
                <a:gd name="connsiteX30" fmla="*/ 1206047 w 1344179"/>
                <a:gd name="connsiteY30" fmla="*/ 268834 h 932173"/>
                <a:gd name="connsiteX31" fmla="*/ 1038712 w 1344179"/>
                <a:gd name="connsiteY31" fmla="*/ 528523 h 932173"/>
                <a:gd name="connsiteX32" fmla="*/ 755705 w 1344179"/>
                <a:gd name="connsiteY32" fmla="*/ 663626 h 932173"/>
                <a:gd name="connsiteX33" fmla="*/ 721186 w 1344179"/>
                <a:gd name="connsiteY33" fmla="*/ 670255 h 932173"/>
                <a:gd name="connsiteX34" fmla="*/ 700612 w 1344179"/>
                <a:gd name="connsiteY34" fmla="*/ 718947 h 932173"/>
                <a:gd name="connsiteX35" fmla="*/ 699469 w 1344179"/>
                <a:gd name="connsiteY35" fmla="*/ 721919 h 932173"/>
                <a:gd name="connsiteX36" fmla="*/ 696269 w 1344179"/>
                <a:gd name="connsiteY36" fmla="*/ 730377 h 932173"/>
                <a:gd name="connsiteX37" fmla="*/ 694669 w 1344179"/>
                <a:gd name="connsiteY37" fmla="*/ 734263 h 932173"/>
                <a:gd name="connsiteX38" fmla="*/ 691697 w 1344179"/>
                <a:gd name="connsiteY38" fmla="*/ 742493 h 932173"/>
                <a:gd name="connsiteX39" fmla="*/ 690325 w 1344179"/>
                <a:gd name="connsiteY39" fmla="*/ 746150 h 932173"/>
                <a:gd name="connsiteX40" fmla="*/ 686439 w 1344179"/>
                <a:gd name="connsiteY40" fmla="*/ 758266 h 932173"/>
                <a:gd name="connsiteX41" fmla="*/ 686439 w 1344179"/>
                <a:gd name="connsiteY41" fmla="*/ 758266 h 932173"/>
                <a:gd name="connsiteX42" fmla="*/ 680495 w 1344179"/>
                <a:gd name="connsiteY42" fmla="*/ 772668 h 932173"/>
                <a:gd name="connsiteX43" fmla="*/ 667694 w 1344179"/>
                <a:gd name="connsiteY43" fmla="*/ 782955 h 932173"/>
                <a:gd name="connsiteX44" fmla="*/ 658321 w 1344179"/>
                <a:gd name="connsiteY44" fmla="*/ 784098 h 932173"/>
                <a:gd name="connsiteX45" fmla="*/ 658321 w 1344179"/>
                <a:gd name="connsiteY45" fmla="*/ 784098 h 932173"/>
                <a:gd name="connsiteX46" fmla="*/ 646205 w 1344179"/>
                <a:gd name="connsiteY46" fmla="*/ 783412 h 932173"/>
                <a:gd name="connsiteX47" fmla="*/ 621974 w 1344179"/>
                <a:gd name="connsiteY47" fmla="*/ 779755 h 932173"/>
                <a:gd name="connsiteX48" fmla="*/ 617173 w 1344179"/>
                <a:gd name="connsiteY48" fmla="*/ 778383 h 932173"/>
                <a:gd name="connsiteX49" fmla="*/ 608486 w 1344179"/>
                <a:gd name="connsiteY49" fmla="*/ 773811 h 932173"/>
                <a:gd name="connsiteX50" fmla="*/ 607343 w 1344179"/>
                <a:gd name="connsiteY50" fmla="*/ 772668 h 932173"/>
                <a:gd name="connsiteX51" fmla="*/ 604600 w 1344179"/>
                <a:gd name="connsiteY51" fmla="*/ 768553 h 932173"/>
                <a:gd name="connsiteX52" fmla="*/ 603457 w 1344179"/>
                <a:gd name="connsiteY52" fmla="*/ 765124 h 932173"/>
                <a:gd name="connsiteX53" fmla="*/ 603000 w 1344179"/>
                <a:gd name="connsiteY53" fmla="*/ 761009 h 932173"/>
                <a:gd name="connsiteX54" fmla="*/ 603000 w 1344179"/>
                <a:gd name="connsiteY54" fmla="*/ 758723 h 932173"/>
                <a:gd name="connsiteX55" fmla="*/ 603457 w 1344179"/>
                <a:gd name="connsiteY55" fmla="*/ 750951 h 932173"/>
                <a:gd name="connsiteX56" fmla="*/ 603686 w 1344179"/>
                <a:gd name="connsiteY56" fmla="*/ 747979 h 932173"/>
                <a:gd name="connsiteX57" fmla="*/ 606429 w 1344179"/>
                <a:gd name="connsiteY57" fmla="*/ 729691 h 932173"/>
                <a:gd name="connsiteX58" fmla="*/ 606429 w 1344179"/>
                <a:gd name="connsiteY58" fmla="*/ 729463 h 932173"/>
                <a:gd name="connsiteX59" fmla="*/ 610087 w 1344179"/>
                <a:gd name="connsiteY59" fmla="*/ 705917 h 932173"/>
                <a:gd name="connsiteX60" fmla="*/ 610315 w 1344179"/>
                <a:gd name="connsiteY60" fmla="*/ 704317 h 932173"/>
                <a:gd name="connsiteX61" fmla="*/ 613744 w 1344179"/>
                <a:gd name="connsiteY61" fmla="*/ 681228 h 932173"/>
                <a:gd name="connsiteX62" fmla="*/ 568939 w 1344179"/>
                <a:gd name="connsiteY62" fmla="*/ 680542 h 932173"/>
                <a:gd name="connsiteX63" fmla="*/ 569624 w 1344179"/>
                <a:gd name="connsiteY63" fmla="*/ 683971 h 932173"/>
                <a:gd name="connsiteX64" fmla="*/ 570996 w 1344179"/>
                <a:gd name="connsiteY64" fmla="*/ 690829 h 932173"/>
                <a:gd name="connsiteX65" fmla="*/ 572825 w 1344179"/>
                <a:gd name="connsiteY65" fmla="*/ 704317 h 932173"/>
                <a:gd name="connsiteX66" fmla="*/ 573511 w 1344179"/>
                <a:gd name="connsiteY66" fmla="*/ 717575 h 932173"/>
                <a:gd name="connsiteX67" fmla="*/ 573511 w 1344179"/>
                <a:gd name="connsiteY67" fmla="*/ 717804 h 932173"/>
                <a:gd name="connsiteX68" fmla="*/ 573511 w 1344179"/>
                <a:gd name="connsiteY68" fmla="*/ 724433 h 932173"/>
                <a:gd name="connsiteX69" fmla="*/ 573282 w 1344179"/>
                <a:gd name="connsiteY69" fmla="*/ 731063 h 932173"/>
                <a:gd name="connsiteX70" fmla="*/ 572825 w 1344179"/>
                <a:gd name="connsiteY70" fmla="*/ 737692 h 932173"/>
                <a:gd name="connsiteX71" fmla="*/ 570082 w 1344179"/>
                <a:gd name="connsiteY71" fmla="*/ 750722 h 932173"/>
                <a:gd name="connsiteX72" fmla="*/ 568710 w 1344179"/>
                <a:gd name="connsiteY72" fmla="*/ 753923 h 932173"/>
                <a:gd name="connsiteX73" fmla="*/ 562766 w 1344179"/>
                <a:gd name="connsiteY73" fmla="*/ 762381 h 932173"/>
                <a:gd name="connsiteX74" fmla="*/ 556137 w 1344179"/>
                <a:gd name="connsiteY74" fmla="*/ 767182 h 932173"/>
                <a:gd name="connsiteX75" fmla="*/ 547450 w 1344179"/>
                <a:gd name="connsiteY75" fmla="*/ 770382 h 932173"/>
                <a:gd name="connsiteX76" fmla="*/ 529619 w 1344179"/>
                <a:gd name="connsiteY76" fmla="*/ 772668 h 932173"/>
                <a:gd name="connsiteX77" fmla="*/ 525276 w 1344179"/>
                <a:gd name="connsiteY77" fmla="*/ 772668 h 932173"/>
                <a:gd name="connsiteX78" fmla="*/ 512932 w 1344179"/>
                <a:gd name="connsiteY78" fmla="*/ 770839 h 932173"/>
                <a:gd name="connsiteX79" fmla="*/ 489386 w 1344179"/>
                <a:gd name="connsiteY79" fmla="*/ 755752 h 932173"/>
                <a:gd name="connsiteX80" fmla="*/ 485271 w 1344179"/>
                <a:gd name="connsiteY80" fmla="*/ 748436 h 932173"/>
                <a:gd name="connsiteX81" fmla="*/ 482071 w 1344179"/>
                <a:gd name="connsiteY81" fmla="*/ 740664 h 932173"/>
                <a:gd name="connsiteX82" fmla="*/ 480470 w 1344179"/>
                <a:gd name="connsiteY82" fmla="*/ 735406 h 932173"/>
                <a:gd name="connsiteX83" fmla="*/ 476584 w 1344179"/>
                <a:gd name="connsiteY83" fmla="*/ 719176 h 932173"/>
                <a:gd name="connsiteX84" fmla="*/ 475213 w 1344179"/>
                <a:gd name="connsiteY84" fmla="*/ 714146 h 932173"/>
                <a:gd name="connsiteX85" fmla="*/ 472927 w 1344179"/>
                <a:gd name="connsiteY85" fmla="*/ 704774 h 932173"/>
                <a:gd name="connsiteX86" fmla="*/ 461954 w 1344179"/>
                <a:gd name="connsiteY86" fmla="*/ 661797 h 932173"/>
                <a:gd name="connsiteX87" fmla="*/ 445266 w 1344179"/>
                <a:gd name="connsiteY87" fmla="*/ 656311 h 932173"/>
                <a:gd name="connsiteX88" fmla="*/ 406861 w 1344179"/>
                <a:gd name="connsiteY88" fmla="*/ 640766 h 932173"/>
                <a:gd name="connsiteX89" fmla="*/ 285246 w 1344179"/>
                <a:gd name="connsiteY89" fmla="*/ 595274 h 932173"/>
                <a:gd name="connsiteX90" fmla="*/ 177804 w 1344179"/>
                <a:gd name="connsiteY90" fmla="*/ 528523 h 932173"/>
                <a:gd name="connsiteX91" fmla="*/ 68762 w 1344179"/>
                <a:gd name="connsiteY91" fmla="*/ 433654 h 932173"/>
                <a:gd name="connsiteX92" fmla="*/ 57789 w 1344179"/>
                <a:gd name="connsiteY92" fmla="*/ 424053 h 932173"/>
                <a:gd name="connsiteX93" fmla="*/ 51388 w 1344179"/>
                <a:gd name="connsiteY93" fmla="*/ 417652 h 932173"/>
                <a:gd name="connsiteX94" fmla="*/ 54817 w 1344179"/>
                <a:gd name="connsiteY94" fmla="*/ 426110 h 932173"/>
                <a:gd name="connsiteX95" fmla="*/ 55503 w 1344179"/>
                <a:gd name="connsiteY95" fmla="*/ 427939 h 932173"/>
                <a:gd name="connsiteX96" fmla="*/ 57789 w 1344179"/>
                <a:gd name="connsiteY96" fmla="*/ 433883 h 932173"/>
                <a:gd name="connsiteX97" fmla="*/ 59618 w 1344179"/>
                <a:gd name="connsiteY97" fmla="*/ 438683 h 932173"/>
                <a:gd name="connsiteX98" fmla="*/ 61904 w 1344179"/>
                <a:gd name="connsiteY98" fmla="*/ 444627 h 932173"/>
                <a:gd name="connsiteX99" fmla="*/ 63732 w 1344179"/>
                <a:gd name="connsiteY99" fmla="*/ 449428 h 932173"/>
                <a:gd name="connsiteX100" fmla="*/ 67619 w 1344179"/>
                <a:gd name="connsiteY100" fmla="*/ 460172 h 932173"/>
                <a:gd name="connsiteX101" fmla="*/ 68762 w 1344179"/>
                <a:gd name="connsiteY101" fmla="*/ 463829 h 932173"/>
                <a:gd name="connsiteX102" fmla="*/ 71276 w 1344179"/>
                <a:gd name="connsiteY102" fmla="*/ 472516 h 932173"/>
                <a:gd name="connsiteX103" fmla="*/ 71733 w 1344179"/>
                <a:gd name="connsiteY103" fmla="*/ 481203 h 932173"/>
                <a:gd name="connsiteX104" fmla="*/ 70362 w 1344179"/>
                <a:gd name="connsiteY104" fmla="*/ 485089 h 932173"/>
                <a:gd name="connsiteX105" fmla="*/ 67619 w 1344179"/>
                <a:gd name="connsiteY105" fmla="*/ 488975 h 932173"/>
                <a:gd name="connsiteX106" fmla="*/ 57789 w 1344179"/>
                <a:gd name="connsiteY106" fmla="*/ 497891 h 932173"/>
                <a:gd name="connsiteX107" fmla="*/ 50931 w 1344179"/>
                <a:gd name="connsiteY107" fmla="*/ 503377 h 932173"/>
                <a:gd name="connsiteX108" fmla="*/ 37672 w 1344179"/>
                <a:gd name="connsiteY108" fmla="*/ 514807 h 932173"/>
                <a:gd name="connsiteX109" fmla="*/ 18698 w 1344179"/>
                <a:gd name="connsiteY109" fmla="*/ 532867 h 932173"/>
                <a:gd name="connsiteX110" fmla="*/ 7040 w 1344179"/>
                <a:gd name="connsiteY110" fmla="*/ 546125 h 932173"/>
                <a:gd name="connsiteX111" fmla="*/ 2468 w 1344179"/>
                <a:gd name="connsiteY111" fmla="*/ 552983 h 932173"/>
                <a:gd name="connsiteX112" fmla="*/ 3382 w 1344179"/>
                <a:gd name="connsiteY112" fmla="*/ 574700 h 932173"/>
                <a:gd name="connsiteX113" fmla="*/ 18927 w 1344179"/>
                <a:gd name="connsiteY113" fmla="*/ 603275 h 932173"/>
                <a:gd name="connsiteX114" fmla="*/ 24413 w 1344179"/>
                <a:gd name="connsiteY114" fmla="*/ 612648 h 932173"/>
                <a:gd name="connsiteX115" fmla="*/ 47959 w 1344179"/>
                <a:gd name="connsiteY115" fmla="*/ 648538 h 932173"/>
                <a:gd name="connsiteX116" fmla="*/ 54360 w 1344179"/>
                <a:gd name="connsiteY116" fmla="*/ 657225 h 932173"/>
                <a:gd name="connsiteX117" fmla="*/ 103966 w 1344179"/>
                <a:gd name="connsiteY117" fmla="*/ 713689 h 932173"/>
                <a:gd name="connsiteX118" fmla="*/ 117682 w 1344179"/>
                <a:gd name="connsiteY118" fmla="*/ 725805 h 932173"/>
                <a:gd name="connsiteX119" fmla="*/ 118596 w 1344179"/>
                <a:gd name="connsiteY119" fmla="*/ 726719 h 932173"/>
                <a:gd name="connsiteX120" fmla="*/ 124540 w 1344179"/>
                <a:gd name="connsiteY120" fmla="*/ 731063 h 932173"/>
                <a:gd name="connsiteX121" fmla="*/ 133684 w 1344179"/>
                <a:gd name="connsiteY121" fmla="*/ 736092 h 932173"/>
                <a:gd name="connsiteX122" fmla="*/ 135056 w 1344179"/>
                <a:gd name="connsiteY122" fmla="*/ 736549 h 932173"/>
                <a:gd name="connsiteX123" fmla="*/ 159287 w 1344179"/>
                <a:gd name="connsiteY123" fmla="*/ 734949 h 932173"/>
                <a:gd name="connsiteX124" fmla="*/ 161802 w 1344179"/>
                <a:gd name="connsiteY124" fmla="*/ 733806 h 932173"/>
                <a:gd name="connsiteX125" fmla="*/ 182833 w 1344179"/>
                <a:gd name="connsiteY125" fmla="*/ 721690 h 932173"/>
                <a:gd name="connsiteX126" fmla="*/ 186491 w 1344179"/>
                <a:gd name="connsiteY126" fmla="*/ 719404 h 932173"/>
                <a:gd name="connsiteX127" fmla="*/ 197692 w 1344179"/>
                <a:gd name="connsiteY127" fmla="*/ 712089 h 932173"/>
                <a:gd name="connsiteX128" fmla="*/ 210037 w 1344179"/>
                <a:gd name="connsiteY128" fmla="*/ 707517 h 932173"/>
                <a:gd name="connsiteX129" fmla="*/ 214837 w 1344179"/>
                <a:gd name="connsiteY129" fmla="*/ 709117 h 932173"/>
                <a:gd name="connsiteX130" fmla="*/ 229696 w 1344179"/>
                <a:gd name="connsiteY130" fmla="*/ 722833 h 932173"/>
                <a:gd name="connsiteX131" fmla="*/ 367542 w 1344179"/>
                <a:gd name="connsiteY131" fmla="*/ 803300 h 932173"/>
                <a:gd name="connsiteX132" fmla="*/ 373257 w 1344179"/>
                <a:gd name="connsiteY132" fmla="*/ 805129 h 932173"/>
                <a:gd name="connsiteX133" fmla="*/ 396346 w 1344179"/>
                <a:gd name="connsiteY133" fmla="*/ 811759 h 932173"/>
                <a:gd name="connsiteX134" fmla="*/ 415091 w 1344179"/>
                <a:gd name="connsiteY134" fmla="*/ 816788 h 932173"/>
                <a:gd name="connsiteX135" fmla="*/ 420806 w 1344179"/>
                <a:gd name="connsiteY135" fmla="*/ 818617 h 932173"/>
                <a:gd name="connsiteX136" fmla="*/ 440008 w 1344179"/>
                <a:gd name="connsiteY136" fmla="*/ 833933 h 932173"/>
                <a:gd name="connsiteX137" fmla="*/ 439322 w 1344179"/>
                <a:gd name="connsiteY137" fmla="*/ 868223 h 932173"/>
                <a:gd name="connsiteX138" fmla="*/ 438637 w 1344179"/>
                <a:gd name="connsiteY138" fmla="*/ 881253 h 932173"/>
                <a:gd name="connsiteX139" fmla="*/ 440694 w 1344179"/>
                <a:gd name="connsiteY139" fmla="*/ 894969 h 932173"/>
                <a:gd name="connsiteX140" fmla="*/ 446866 w 1344179"/>
                <a:gd name="connsiteY140" fmla="*/ 904342 h 932173"/>
                <a:gd name="connsiteX141" fmla="*/ 449609 w 1344179"/>
                <a:gd name="connsiteY141" fmla="*/ 906399 h 932173"/>
                <a:gd name="connsiteX142" fmla="*/ 452810 w 1344179"/>
                <a:gd name="connsiteY142" fmla="*/ 908228 h 932173"/>
                <a:gd name="connsiteX143" fmla="*/ 473155 w 1344179"/>
                <a:gd name="connsiteY143" fmla="*/ 914400 h 932173"/>
                <a:gd name="connsiteX144" fmla="*/ 567567 w 1344179"/>
                <a:gd name="connsiteY144" fmla="*/ 928345 h 932173"/>
                <a:gd name="connsiteX145" fmla="*/ 605743 w 1344179"/>
                <a:gd name="connsiteY145" fmla="*/ 931316 h 932173"/>
                <a:gd name="connsiteX146" fmla="*/ 624946 w 1344179"/>
                <a:gd name="connsiteY146" fmla="*/ 932002 h 932173"/>
                <a:gd name="connsiteX147" fmla="*/ 644148 w 1344179"/>
                <a:gd name="connsiteY147" fmla="*/ 932002 h 932173"/>
                <a:gd name="connsiteX148" fmla="*/ 688268 w 1344179"/>
                <a:gd name="connsiteY148" fmla="*/ 883996 h 932173"/>
                <a:gd name="connsiteX149" fmla="*/ 701527 w 1344179"/>
                <a:gd name="connsiteY149" fmla="*/ 841934 h 932173"/>
                <a:gd name="connsiteX150" fmla="*/ 704956 w 1344179"/>
                <a:gd name="connsiteY150" fmla="*/ 839419 h 932173"/>
                <a:gd name="connsiteX151" fmla="*/ 706784 w 1344179"/>
                <a:gd name="connsiteY151" fmla="*/ 838276 h 932173"/>
                <a:gd name="connsiteX152" fmla="*/ 708613 w 1344179"/>
                <a:gd name="connsiteY152" fmla="*/ 837362 h 932173"/>
                <a:gd name="connsiteX153" fmla="*/ 714557 w 1344179"/>
                <a:gd name="connsiteY153" fmla="*/ 835076 h 932173"/>
                <a:gd name="connsiteX154" fmla="*/ 718214 w 1344179"/>
                <a:gd name="connsiteY154" fmla="*/ 834161 h 932173"/>
                <a:gd name="connsiteX155" fmla="*/ 719586 w 1344179"/>
                <a:gd name="connsiteY155" fmla="*/ 833704 h 932173"/>
                <a:gd name="connsiteX156" fmla="*/ 728044 w 1344179"/>
                <a:gd name="connsiteY156" fmla="*/ 831875 h 932173"/>
                <a:gd name="connsiteX157" fmla="*/ 732616 w 1344179"/>
                <a:gd name="connsiteY157" fmla="*/ 830961 h 932173"/>
                <a:gd name="connsiteX158" fmla="*/ 734674 w 1344179"/>
                <a:gd name="connsiteY158" fmla="*/ 830504 h 932173"/>
                <a:gd name="connsiteX159" fmla="*/ 749990 w 1344179"/>
                <a:gd name="connsiteY159" fmla="*/ 827532 h 932173"/>
                <a:gd name="connsiteX160" fmla="*/ 763020 w 1344179"/>
                <a:gd name="connsiteY160" fmla="*/ 825017 h 932173"/>
                <a:gd name="connsiteX161" fmla="*/ 775593 w 1344179"/>
                <a:gd name="connsiteY161" fmla="*/ 822503 h 932173"/>
                <a:gd name="connsiteX162" fmla="*/ 801196 w 1344179"/>
                <a:gd name="connsiteY162" fmla="*/ 816559 h 932173"/>
                <a:gd name="connsiteX163" fmla="*/ 846459 w 1344179"/>
                <a:gd name="connsiteY163" fmla="*/ 803300 h 932173"/>
                <a:gd name="connsiteX164" fmla="*/ 852860 w 1344179"/>
                <a:gd name="connsiteY164" fmla="*/ 801014 h 932173"/>
                <a:gd name="connsiteX165" fmla="*/ 865204 w 1344179"/>
                <a:gd name="connsiteY165" fmla="*/ 796214 h 932173"/>
                <a:gd name="connsiteX166" fmla="*/ 874577 w 1344179"/>
                <a:gd name="connsiteY166" fmla="*/ 792099 h 932173"/>
                <a:gd name="connsiteX167" fmla="*/ 883035 w 1344179"/>
                <a:gd name="connsiteY167" fmla="*/ 787984 h 932173"/>
                <a:gd name="connsiteX168" fmla="*/ 909781 w 1344179"/>
                <a:gd name="connsiteY168" fmla="*/ 772211 h 932173"/>
                <a:gd name="connsiteX169" fmla="*/ 919154 w 1344179"/>
                <a:gd name="connsiteY169" fmla="*/ 764896 h 932173"/>
                <a:gd name="connsiteX170" fmla="*/ 926926 w 1344179"/>
                <a:gd name="connsiteY170" fmla="*/ 760552 h 932173"/>
                <a:gd name="connsiteX171" fmla="*/ 930584 w 1344179"/>
                <a:gd name="connsiteY171" fmla="*/ 760095 h 932173"/>
                <a:gd name="connsiteX172" fmla="*/ 934013 w 1344179"/>
                <a:gd name="connsiteY172" fmla="*/ 760552 h 932173"/>
                <a:gd name="connsiteX173" fmla="*/ 937442 w 1344179"/>
                <a:gd name="connsiteY173" fmla="*/ 761695 h 932173"/>
                <a:gd name="connsiteX174" fmla="*/ 939042 w 1344179"/>
                <a:gd name="connsiteY174" fmla="*/ 762610 h 932173"/>
                <a:gd name="connsiteX175" fmla="*/ 942242 w 1344179"/>
                <a:gd name="connsiteY175" fmla="*/ 764667 h 932173"/>
                <a:gd name="connsiteX176" fmla="*/ 943843 w 1344179"/>
                <a:gd name="connsiteY176" fmla="*/ 766039 h 932173"/>
                <a:gd name="connsiteX177" fmla="*/ 947043 w 1344179"/>
                <a:gd name="connsiteY177" fmla="*/ 768782 h 932173"/>
                <a:gd name="connsiteX178" fmla="*/ 982476 w 1344179"/>
                <a:gd name="connsiteY178" fmla="*/ 801014 h 932173"/>
                <a:gd name="connsiteX179" fmla="*/ 1003964 w 1344179"/>
                <a:gd name="connsiteY179" fmla="*/ 809015 h 932173"/>
                <a:gd name="connsiteX180" fmla="*/ 1017680 w 1344179"/>
                <a:gd name="connsiteY180" fmla="*/ 804443 h 932173"/>
                <a:gd name="connsiteX181" fmla="*/ 1154155 w 1344179"/>
                <a:gd name="connsiteY181" fmla="*/ 691286 h 932173"/>
                <a:gd name="connsiteX182" fmla="*/ 1158041 w 1344179"/>
                <a:gd name="connsiteY182" fmla="*/ 685343 h 932173"/>
                <a:gd name="connsiteX183" fmla="*/ 1159870 w 1344179"/>
                <a:gd name="connsiteY183" fmla="*/ 681457 h 932173"/>
                <a:gd name="connsiteX184" fmla="*/ 1160555 w 1344179"/>
                <a:gd name="connsiteY184" fmla="*/ 679399 h 932173"/>
                <a:gd name="connsiteX185" fmla="*/ 1161470 w 1344179"/>
                <a:gd name="connsiteY185" fmla="*/ 675284 h 932173"/>
                <a:gd name="connsiteX186" fmla="*/ 1162156 w 1344179"/>
                <a:gd name="connsiteY186" fmla="*/ 669112 h 932173"/>
                <a:gd name="connsiteX187" fmla="*/ 1161927 w 1344179"/>
                <a:gd name="connsiteY187" fmla="*/ 660654 h 932173"/>
                <a:gd name="connsiteX188" fmla="*/ 1161698 w 1344179"/>
                <a:gd name="connsiteY188" fmla="*/ 658368 h 932173"/>
                <a:gd name="connsiteX189" fmla="*/ 1158269 w 1344179"/>
                <a:gd name="connsiteY189" fmla="*/ 626593 h 932173"/>
                <a:gd name="connsiteX190" fmla="*/ 1154383 w 1344179"/>
                <a:gd name="connsiteY190" fmla="*/ 595046 h 932173"/>
                <a:gd name="connsiteX191" fmla="*/ 1153926 w 1344179"/>
                <a:gd name="connsiteY191" fmla="*/ 591388 h 932173"/>
                <a:gd name="connsiteX192" fmla="*/ 1161698 w 1344179"/>
                <a:gd name="connsiteY192" fmla="*/ 568757 h 932173"/>
                <a:gd name="connsiteX193" fmla="*/ 1194617 w 1344179"/>
                <a:gd name="connsiteY193" fmla="*/ 518922 h 932173"/>
                <a:gd name="connsiteX194" fmla="*/ 1206733 w 1344179"/>
                <a:gd name="connsiteY194" fmla="*/ 498348 h 932173"/>
                <a:gd name="connsiteX195" fmla="*/ 1212448 w 1344179"/>
                <a:gd name="connsiteY195" fmla="*/ 487832 h 932173"/>
                <a:gd name="connsiteX196" fmla="*/ 1227992 w 1344179"/>
                <a:gd name="connsiteY196" fmla="*/ 455828 h 932173"/>
                <a:gd name="connsiteX197" fmla="*/ 1232564 w 1344179"/>
                <a:gd name="connsiteY197" fmla="*/ 444856 h 932173"/>
                <a:gd name="connsiteX198" fmla="*/ 1248109 w 1344179"/>
                <a:gd name="connsiteY198" fmla="*/ 399364 h 932173"/>
                <a:gd name="connsiteX199" fmla="*/ 1248566 w 1344179"/>
                <a:gd name="connsiteY199" fmla="*/ 398221 h 932173"/>
                <a:gd name="connsiteX200" fmla="*/ 1255196 w 1344179"/>
                <a:gd name="connsiteY200" fmla="*/ 387248 h 932173"/>
                <a:gd name="connsiteX201" fmla="*/ 1268226 w 1344179"/>
                <a:gd name="connsiteY201" fmla="*/ 382448 h 932173"/>
                <a:gd name="connsiteX202" fmla="*/ 1274627 w 1344179"/>
                <a:gd name="connsiteY202" fmla="*/ 381762 h 932173"/>
                <a:gd name="connsiteX203" fmla="*/ 1287200 w 1344179"/>
                <a:gd name="connsiteY203" fmla="*/ 379933 h 932173"/>
                <a:gd name="connsiteX204" fmla="*/ 1293601 w 1344179"/>
                <a:gd name="connsiteY204" fmla="*/ 379247 h 932173"/>
                <a:gd name="connsiteX205" fmla="*/ 1335206 w 1344179"/>
                <a:gd name="connsiteY205" fmla="*/ 339928 h 932173"/>
                <a:gd name="connsiteX206" fmla="*/ 1341835 w 1344179"/>
                <a:gd name="connsiteY206" fmla="*/ 269062 h 932173"/>
                <a:gd name="connsiteX207" fmla="*/ 1343664 w 1344179"/>
                <a:gd name="connsiteY207" fmla="*/ 238658 h 932173"/>
                <a:gd name="connsiteX208" fmla="*/ 1344121 w 1344179"/>
                <a:gd name="connsiteY208" fmla="*/ 218313 h 932173"/>
                <a:gd name="connsiteX209" fmla="*/ 1342978 w 1344179"/>
                <a:gd name="connsiteY209" fmla="*/ 177622 h 932173"/>
                <a:gd name="connsiteX210" fmla="*/ 1341607 w 1344179"/>
                <a:gd name="connsiteY210" fmla="*/ 162535 h 9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344179" h="932173">
                  <a:moveTo>
                    <a:pt x="1341607" y="162535"/>
                  </a:moveTo>
                  <a:cubicBezTo>
                    <a:pt x="1341378" y="160020"/>
                    <a:pt x="1341149" y="157734"/>
                    <a:pt x="1340921" y="155448"/>
                  </a:cubicBezTo>
                  <a:cubicBezTo>
                    <a:pt x="1340921" y="154762"/>
                    <a:pt x="1340692" y="153848"/>
                    <a:pt x="1340464" y="153162"/>
                  </a:cubicBezTo>
                  <a:cubicBezTo>
                    <a:pt x="1339549" y="147904"/>
                    <a:pt x="1337720" y="143104"/>
                    <a:pt x="1334520" y="138760"/>
                  </a:cubicBezTo>
                  <a:cubicBezTo>
                    <a:pt x="1333148" y="136931"/>
                    <a:pt x="1331548" y="135331"/>
                    <a:pt x="1329491" y="133731"/>
                  </a:cubicBezTo>
                  <a:cubicBezTo>
                    <a:pt x="1328119" y="132588"/>
                    <a:pt x="1326748" y="131674"/>
                    <a:pt x="1324919" y="130759"/>
                  </a:cubicBezTo>
                  <a:cubicBezTo>
                    <a:pt x="1316689" y="125959"/>
                    <a:pt x="1304116" y="122758"/>
                    <a:pt x="1284914" y="121387"/>
                  </a:cubicBezTo>
                  <a:cubicBezTo>
                    <a:pt x="1281485" y="121615"/>
                    <a:pt x="1278742" y="121387"/>
                    <a:pt x="1276456" y="120701"/>
                  </a:cubicBezTo>
                  <a:cubicBezTo>
                    <a:pt x="1275313" y="120472"/>
                    <a:pt x="1274398" y="120015"/>
                    <a:pt x="1273484" y="119786"/>
                  </a:cubicBezTo>
                  <a:cubicBezTo>
                    <a:pt x="1271198" y="118643"/>
                    <a:pt x="1269826" y="117043"/>
                    <a:pt x="1268683" y="114986"/>
                  </a:cubicBezTo>
                  <a:cubicBezTo>
                    <a:pt x="1267997" y="113614"/>
                    <a:pt x="1267540" y="112243"/>
                    <a:pt x="1267083" y="110642"/>
                  </a:cubicBezTo>
                  <a:cubicBezTo>
                    <a:pt x="1266854" y="109499"/>
                    <a:pt x="1266397" y="108356"/>
                    <a:pt x="1266169" y="106985"/>
                  </a:cubicBezTo>
                  <a:cubicBezTo>
                    <a:pt x="1264797" y="100127"/>
                    <a:pt x="1263425" y="93497"/>
                    <a:pt x="1262054" y="86639"/>
                  </a:cubicBezTo>
                  <a:cubicBezTo>
                    <a:pt x="1260682" y="79781"/>
                    <a:pt x="1259311" y="73152"/>
                    <a:pt x="1258396" y="66294"/>
                  </a:cubicBezTo>
                  <a:cubicBezTo>
                    <a:pt x="1257939" y="63322"/>
                    <a:pt x="1257482" y="60579"/>
                    <a:pt x="1257025" y="57607"/>
                  </a:cubicBezTo>
                  <a:cubicBezTo>
                    <a:pt x="1256796" y="56464"/>
                    <a:pt x="1256567" y="55093"/>
                    <a:pt x="1256339" y="53950"/>
                  </a:cubicBezTo>
                  <a:cubicBezTo>
                    <a:pt x="1256110" y="52349"/>
                    <a:pt x="1255653" y="50749"/>
                    <a:pt x="1255424" y="49149"/>
                  </a:cubicBezTo>
                  <a:cubicBezTo>
                    <a:pt x="1255196" y="47549"/>
                    <a:pt x="1254739" y="45949"/>
                    <a:pt x="1254510" y="44348"/>
                  </a:cubicBezTo>
                  <a:cubicBezTo>
                    <a:pt x="1254281" y="43205"/>
                    <a:pt x="1254053" y="42062"/>
                    <a:pt x="1253824" y="40691"/>
                  </a:cubicBezTo>
                  <a:cubicBezTo>
                    <a:pt x="1253367" y="38862"/>
                    <a:pt x="1252910" y="37033"/>
                    <a:pt x="1252453" y="35204"/>
                  </a:cubicBezTo>
                  <a:cubicBezTo>
                    <a:pt x="1252224" y="34290"/>
                    <a:pt x="1251995" y="33376"/>
                    <a:pt x="1251767" y="32461"/>
                  </a:cubicBezTo>
                  <a:cubicBezTo>
                    <a:pt x="1251310" y="30404"/>
                    <a:pt x="1250852" y="28346"/>
                    <a:pt x="1250167" y="26289"/>
                  </a:cubicBezTo>
                  <a:cubicBezTo>
                    <a:pt x="1249938" y="25603"/>
                    <a:pt x="1249709" y="24917"/>
                    <a:pt x="1249709" y="24003"/>
                  </a:cubicBezTo>
                  <a:cubicBezTo>
                    <a:pt x="1249024" y="21717"/>
                    <a:pt x="1248566" y="19660"/>
                    <a:pt x="1247881" y="17602"/>
                  </a:cubicBezTo>
                  <a:cubicBezTo>
                    <a:pt x="1247652" y="17145"/>
                    <a:pt x="1247652" y="16459"/>
                    <a:pt x="1247423" y="16002"/>
                  </a:cubicBezTo>
                  <a:cubicBezTo>
                    <a:pt x="1246738" y="13716"/>
                    <a:pt x="1246052" y="11430"/>
                    <a:pt x="1245366" y="9144"/>
                  </a:cubicBezTo>
                  <a:cubicBezTo>
                    <a:pt x="1245137" y="8687"/>
                    <a:pt x="1245137" y="8230"/>
                    <a:pt x="1244909" y="7772"/>
                  </a:cubicBezTo>
                  <a:cubicBezTo>
                    <a:pt x="1244223" y="5486"/>
                    <a:pt x="1243309" y="2972"/>
                    <a:pt x="1242623" y="686"/>
                  </a:cubicBezTo>
                  <a:cubicBezTo>
                    <a:pt x="1242623" y="457"/>
                    <a:pt x="1242394" y="229"/>
                    <a:pt x="1242394" y="0"/>
                  </a:cubicBezTo>
                  <a:cubicBezTo>
                    <a:pt x="1245137" y="27432"/>
                    <a:pt x="1245366" y="55093"/>
                    <a:pt x="1243537" y="81610"/>
                  </a:cubicBezTo>
                  <a:cubicBezTo>
                    <a:pt x="1239422" y="145161"/>
                    <a:pt x="1226621" y="208483"/>
                    <a:pt x="1206047" y="268834"/>
                  </a:cubicBezTo>
                  <a:cubicBezTo>
                    <a:pt x="1171757" y="368046"/>
                    <a:pt x="1121465" y="461543"/>
                    <a:pt x="1038712" y="528523"/>
                  </a:cubicBezTo>
                  <a:cubicBezTo>
                    <a:pt x="956416" y="595046"/>
                    <a:pt x="859261" y="641452"/>
                    <a:pt x="755705" y="663626"/>
                  </a:cubicBezTo>
                  <a:cubicBezTo>
                    <a:pt x="744275" y="666140"/>
                    <a:pt x="732845" y="668198"/>
                    <a:pt x="721186" y="670255"/>
                  </a:cubicBezTo>
                  <a:cubicBezTo>
                    <a:pt x="714557" y="686486"/>
                    <a:pt x="707242" y="702716"/>
                    <a:pt x="700612" y="718947"/>
                  </a:cubicBezTo>
                  <a:cubicBezTo>
                    <a:pt x="700155" y="719861"/>
                    <a:pt x="699698" y="721004"/>
                    <a:pt x="699469" y="721919"/>
                  </a:cubicBezTo>
                  <a:cubicBezTo>
                    <a:pt x="698326" y="724662"/>
                    <a:pt x="697183" y="727405"/>
                    <a:pt x="696269" y="730377"/>
                  </a:cubicBezTo>
                  <a:cubicBezTo>
                    <a:pt x="695812" y="731749"/>
                    <a:pt x="695354" y="732892"/>
                    <a:pt x="694669" y="734263"/>
                  </a:cubicBezTo>
                  <a:cubicBezTo>
                    <a:pt x="693526" y="737006"/>
                    <a:pt x="692611" y="739750"/>
                    <a:pt x="691697" y="742493"/>
                  </a:cubicBezTo>
                  <a:cubicBezTo>
                    <a:pt x="691240" y="743636"/>
                    <a:pt x="690782" y="745007"/>
                    <a:pt x="690325" y="746150"/>
                  </a:cubicBezTo>
                  <a:cubicBezTo>
                    <a:pt x="688954" y="750037"/>
                    <a:pt x="687582" y="754151"/>
                    <a:pt x="686439" y="758266"/>
                  </a:cubicBezTo>
                  <a:cubicBezTo>
                    <a:pt x="686439" y="758266"/>
                    <a:pt x="686439" y="758266"/>
                    <a:pt x="686439" y="758266"/>
                  </a:cubicBezTo>
                  <a:cubicBezTo>
                    <a:pt x="684610" y="764210"/>
                    <a:pt x="682781" y="769010"/>
                    <a:pt x="680495" y="772668"/>
                  </a:cubicBezTo>
                  <a:cubicBezTo>
                    <a:pt x="677295" y="778154"/>
                    <a:pt x="673180" y="781583"/>
                    <a:pt x="667694" y="782955"/>
                  </a:cubicBezTo>
                  <a:cubicBezTo>
                    <a:pt x="664951" y="783641"/>
                    <a:pt x="661750" y="784098"/>
                    <a:pt x="658321" y="784098"/>
                  </a:cubicBezTo>
                  <a:cubicBezTo>
                    <a:pt x="658321" y="784098"/>
                    <a:pt x="658321" y="784098"/>
                    <a:pt x="658321" y="784098"/>
                  </a:cubicBezTo>
                  <a:cubicBezTo>
                    <a:pt x="654664" y="784098"/>
                    <a:pt x="650777" y="783869"/>
                    <a:pt x="646205" y="783412"/>
                  </a:cubicBezTo>
                  <a:cubicBezTo>
                    <a:pt x="636147" y="782269"/>
                    <a:pt x="628146" y="781126"/>
                    <a:pt x="621974" y="779755"/>
                  </a:cubicBezTo>
                  <a:cubicBezTo>
                    <a:pt x="620145" y="779297"/>
                    <a:pt x="618545" y="778840"/>
                    <a:pt x="617173" y="778383"/>
                  </a:cubicBezTo>
                  <a:cubicBezTo>
                    <a:pt x="613516" y="777240"/>
                    <a:pt x="610544" y="775640"/>
                    <a:pt x="608486" y="773811"/>
                  </a:cubicBezTo>
                  <a:cubicBezTo>
                    <a:pt x="608029" y="773354"/>
                    <a:pt x="607572" y="773125"/>
                    <a:pt x="607343" y="772668"/>
                  </a:cubicBezTo>
                  <a:cubicBezTo>
                    <a:pt x="606200" y="771525"/>
                    <a:pt x="605286" y="770153"/>
                    <a:pt x="604600" y="768553"/>
                  </a:cubicBezTo>
                  <a:cubicBezTo>
                    <a:pt x="604143" y="767410"/>
                    <a:pt x="603686" y="766267"/>
                    <a:pt x="603457" y="765124"/>
                  </a:cubicBezTo>
                  <a:cubicBezTo>
                    <a:pt x="603229" y="763981"/>
                    <a:pt x="603000" y="762610"/>
                    <a:pt x="603000" y="761009"/>
                  </a:cubicBezTo>
                  <a:cubicBezTo>
                    <a:pt x="603000" y="760324"/>
                    <a:pt x="603000" y="759638"/>
                    <a:pt x="603000" y="758723"/>
                  </a:cubicBezTo>
                  <a:cubicBezTo>
                    <a:pt x="603000" y="756437"/>
                    <a:pt x="603000" y="753694"/>
                    <a:pt x="603457" y="750951"/>
                  </a:cubicBezTo>
                  <a:cubicBezTo>
                    <a:pt x="603457" y="750037"/>
                    <a:pt x="603686" y="748894"/>
                    <a:pt x="603686" y="747979"/>
                  </a:cubicBezTo>
                  <a:cubicBezTo>
                    <a:pt x="604372" y="742721"/>
                    <a:pt x="605286" y="736778"/>
                    <a:pt x="606429" y="729691"/>
                  </a:cubicBezTo>
                  <a:cubicBezTo>
                    <a:pt x="606429" y="729691"/>
                    <a:pt x="606429" y="729691"/>
                    <a:pt x="606429" y="729463"/>
                  </a:cubicBezTo>
                  <a:cubicBezTo>
                    <a:pt x="607801" y="721690"/>
                    <a:pt x="608944" y="713689"/>
                    <a:pt x="610087" y="705917"/>
                  </a:cubicBezTo>
                  <a:cubicBezTo>
                    <a:pt x="610087" y="705460"/>
                    <a:pt x="610315" y="704774"/>
                    <a:pt x="610315" y="704317"/>
                  </a:cubicBezTo>
                  <a:cubicBezTo>
                    <a:pt x="611458" y="696544"/>
                    <a:pt x="612601" y="689000"/>
                    <a:pt x="613744" y="681228"/>
                  </a:cubicBezTo>
                  <a:cubicBezTo>
                    <a:pt x="598885" y="681685"/>
                    <a:pt x="583798" y="681457"/>
                    <a:pt x="568939" y="680542"/>
                  </a:cubicBezTo>
                  <a:cubicBezTo>
                    <a:pt x="569167" y="681685"/>
                    <a:pt x="569396" y="682828"/>
                    <a:pt x="569624" y="683971"/>
                  </a:cubicBezTo>
                  <a:cubicBezTo>
                    <a:pt x="570082" y="686257"/>
                    <a:pt x="570539" y="688543"/>
                    <a:pt x="570996" y="690829"/>
                  </a:cubicBezTo>
                  <a:cubicBezTo>
                    <a:pt x="571682" y="695401"/>
                    <a:pt x="572368" y="699745"/>
                    <a:pt x="572825" y="704317"/>
                  </a:cubicBezTo>
                  <a:cubicBezTo>
                    <a:pt x="573282" y="708660"/>
                    <a:pt x="573511" y="713232"/>
                    <a:pt x="573511" y="717575"/>
                  </a:cubicBezTo>
                  <a:cubicBezTo>
                    <a:pt x="573511" y="717575"/>
                    <a:pt x="573511" y="717804"/>
                    <a:pt x="573511" y="717804"/>
                  </a:cubicBezTo>
                  <a:cubicBezTo>
                    <a:pt x="573511" y="720090"/>
                    <a:pt x="573511" y="722376"/>
                    <a:pt x="573511" y="724433"/>
                  </a:cubicBezTo>
                  <a:cubicBezTo>
                    <a:pt x="573511" y="726719"/>
                    <a:pt x="573282" y="729005"/>
                    <a:pt x="573282" y="731063"/>
                  </a:cubicBezTo>
                  <a:cubicBezTo>
                    <a:pt x="573053" y="733349"/>
                    <a:pt x="573053" y="735635"/>
                    <a:pt x="572825" y="737692"/>
                  </a:cubicBezTo>
                  <a:cubicBezTo>
                    <a:pt x="572368" y="742264"/>
                    <a:pt x="571453" y="746836"/>
                    <a:pt x="570082" y="750722"/>
                  </a:cubicBezTo>
                  <a:cubicBezTo>
                    <a:pt x="569624" y="751865"/>
                    <a:pt x="569167" y="752780"/>
                    <a:pt x="568710" y="753923"/>
                  </a:cubicBezTo>
                  <a:cubicBezTo>
                    <a:pt x="567110" y="757123"/>
                    <a:pt x="565281" y="759866"/>
                    <a:pt x="562766" y="762381"/>
                  </a:cubicBezTo>
                  <a:cubicBezTo>
                    <a:pt x="560938" y="764210"/>
                    <a:pt x="558652" y="765810"/>
                    <a:pt x="556137" y="767182"/>
                  </a:cubicBezTo>
                  <a:cubicBezTo>
                    <a:pt x="553622" y="768553"/>
                    <a:pt x="550651" y="769696"/>
                    <a:pt x="547450" y="770382"/>
                  </a:cubicBezTo>
                  <a:cubicBezTo>
                    <a:pt x="541507" y="771754"/>
                    <a:pt x="535334" y="772668"/>
                    <a:pt x="529619" y="772668"/>
                  </a:cubicBezTo>
                  <a:cubicBezTo>
                    <a:pt x="528248" y="772668"/>
                    <a:pt x="526648" y="772668"/>
                    <a:pt x="525276" y="772668"/>
                  </a:cubicBezTo>
                  <a:cubicBezTo>
                    <a:pt x="520933" y="772439"/>
                    <a:pt x="516818" y="771982"/>
                    <a:pt x="512932" y="770839"/>
                  </a:cubicBezTo>
                  <a:cubicBezTo>
                    <a:pt x="502645" y="768325"/>
                    <a:pt x="494186" y="763295"/>
                    <a:pt x="489386" y="755752"/>
                  </a:cubicBezTo>
                  <a:cubicBezTo>
                    <a:pt x="488014" y="753466"/>
                    <a:pt x="486643" y="750951"/>
                    <a:pt x="485271" y="748436"/>
                  </a:cubicBezTo>
                  <a:cubicBezTo>
                    <a:pt x="484128" y="745922"/>
                    <a:pt x="482985" y="743407"/>
                    <a:pt x="482071" y="740664"/>
                  </a:cubicBezTo>
                  <a:cubicBezTo>
                    <a:pt x="481385" y="738835"/>
                    <a:pt x="480928" y="737235"/>
                    <a:pt x="480470" y="735406"/>
                  </a:cubicBezTo>
                  <a:cubicBezTo>
                    <a:pt x="479099" y="729920"/>
                    <a:pt x="477956" y="724662"/>
                    <a:pt x="476584" y="719176"/>
                  </a:cubicBezTo>
                  <a:cubicBezTo>
                    <a:pt x="476127" y="717575"/>
                    <a:pt x="475670" y="715747"/>
                    <a:pt x="475213" y="714146"/>
                  </a:cubicBezTo>
                  <a:cubicBezTo>
                    <a:pt x="474527" y="710946"/>
                    <a:pt x="473612" y="707974"/>
                    <a:pt x="472927" y="704774"/>
                  </a:cubicBezTo>
                  <a:cubicBezTo>
                    <a:pt x="469269" y="690372"/>
                    <a:pt x="465383" y="676199"/>
                    <a:pt x="461954" y="661797"/>
                  </a:cubicBezTo>
                  <a:cubicBezTo>
                    <a:pt x="456239" y="659968"/>
                    <a:pt x="450752" y="658139"/>
                    <a:pt x="445266" y="656311"/>
                  </a:cubicBezTo>
                  <a:cubicBezTo>
                    <a:pt x="432236" y="651510"/>
                    <a:pt x="419434" y="646481"/>
                    <a:pt x="406861" y="640766"/>
                  </a:cubicBezTo>
                  <a:cubicBezTo>
                    <a:pt x="364799" y="630022"/>
                    <a:pt x="324794" y="612648"/>
                    <a:pt x="285246" y="595274"/>
                  </a:cubicBezTo>
                  <a:cubicBezTo>
                    <a:pt x="245927" y="578129"/>
                    <a:pt x="210951" y="554584"/>
                    <a:pt x="177804" y="528523"/>
                  </a:cubicBezTo>
                  <a:cubicBezTo>
                    <a:pt x="137113" y="502006"/>
                    <a:pt x="99851" y="470459"/>
                    <a:pt x="68762" y="433654"/>
                  </a:cubicBezTo>
                  <a:cubicBezTo>
                    <a:pt x="65104" y="430454"/>
                    <a:pt x="61446" y="427253"/>
                    <a:pt x="57789" y="424053"/>
                  </a:cubicBezTo>
                  <a:cubicBezTo>
                    <a:pt x="55503" y="421996"/>
                    <a:pt x="53445" y="419938"/>
                    <a:pt x="51388" y="417652"/>
                  </a:cubicBezTo>
                  <a:cubicBezTo>
                    <a:pt x="52531" y="420395"/>
                    <a:pt x="53674" y="423367"/>
                    <a:pt x="54817" y="426110"/>
                  </a:cubicBezTo>
                  <a:cubicBezTo>
                    <a:pt x="55046" y="426796"/>
                    <a:pt x="55274" y="427253"/>
                    <a:pt x="55503" y="427939"/>
                  </a:cubicBezTo>
                  <a:cubicBezTo>
                    <a:pt x="56189" y="429997"/>
                    <a:pt x="57103" y="431825"/>
                    <a:pt x="57789" y="433883"/>
                  </a:cubicBezTo>
                  <a:cubicBezTo>
                    <a:pt x="58475" y="435483"/>
                    <a:pt x="58932" y="437083"/>
                    <a:pt x="59618" y="438683"/>
                  </a:cubicBezTo>
                  <a:cubicBezTo>
                    <a:pt x="60303" y="440741"/>
                    <a:pt x="60989" y="442570"/>
                    <a:pt x="61904" y="444627"/>
                  </a:cubicBezTo>
                  <a:cubicBezTo>
                    <a:pt x="62589" y="446227"/>
                    <a:pt x="63047" y="447827"/>
                    <a:pt x="63732" y="449428"/>
                  </a:cubicBezTo>
                  <a:cubicBezTo>
                    <a:pt x="65104" y="453085"/>
                    <a:pt x="66247" y="456514"/>
                    <a:pt x="67619" y="460172"/>
                  </a:cubicBezTo>
                  <a:cubicBezTo>
                    <a:pt x="68076" y="461315"/>
                    <a:pt x="68533" y="462686"/>
                    <a:pt x="68762" y="463829"/>
                  </a:cubicBezTo>
                  <a:cubicBezTo>
                    <a:pt x="69905" y="467258"/>
                    <a:pt x="70819" y="470002"/>
                    <a:pt x="71276" y="472516"/>
                  </a:cubicBezTo>
                  <a:cubicBezTo>
                    <a:pt x="71962" y="475945"/>
                    <a:pt x="72191" y="478688"/>
                    <a:pt x="71733" y="481203"/>
                  </a:cubicBezTo>
                  <a:cubicBezTo>
                    <a:pt x="71505" y="482575"/>
                    <a:pt x="71048" y="483718"/>
                    <a:pt x="70362" y="485089"/>
                  </a:cubicBezTo>
                  <a:cubicBezTo>
                    <a:pt x="69676" y="486232"/>
                    <a:pt x="68762" y="487604"/>
                    <a:pt x="67619" y="488975"/>
                  </a:cubicBezTo>
                  <a:cubicBezTo>
                    <a:pt x="65333" y="491490"/>
                    <a:pt x="62132" y="494462"/>
                    <a:pt x="57789" y="497891"/>
                  </a:cubicBezTo>
                  <a:cubicBezTo>
                    <a:pt x="55503" y="499720"/>
                    <a:pt x="53217" y="501548"/>
                    <a:pt x="50931" y="503377"/>
                  </a:cubicBezTo>
                  <a:cubicBezTo>
                    <a:pt x="46359" y="507035"/>
                    <a:pt x="42015" y="510921"/>
                    <a:pt x="37672" y="514807"/>
                  </a:cubicBezTo>
                  <a:cubicBezTo>
                    <a:pt x="31043" y="520522"/>
                    <a:pt x="24870" y="526694"/>
                    <a:pt x="18698" y="532867"/>
                  </a:cubicBezTo>
                  <a:cubicBezTo>
                    <a:pt x="14583" y="537210"/>
                    <a:pt x="10697" y="541553"/>
                    <a:pt x="7040" y="546125"/>
                  </a:cubicBezTo>
                  <a:cubicBezTo>
                    <a:pt x="5211" y="548411"/>
                    <a:pt x="3611" y="550697"/>
                    <a:pt x="2468" y="552983"/>
                  </a:cubicBezTo>
                  <a:cubicBezTo>
                    <a:pt x="-961" y="559613"/>
                    <a:pt x="-961" y="566242"/>
                    <a:pt x="3382" y="574700"/>
                  </a:cubicBezTo>
                  <a:cubicBezTo>
                    <a:pt x="8411" y="584302"/>
                    <a:pt x="13440" y="593903"/>
                    <a:pt x="18927" y="603275"/>
                  </a:cubicBezTo>
                  <a:cubicBezTo>
                    <a:pt x="20756" y="606476"/>
                    <a:pt x="22584" y="609448"/>
                    <a:pt x="24413" y="612648"/>
                  </a:cubicBezTo>
                  <a:cubicBezTo>
                    <a:pt x="31728" y="624992"/>
                    <a:pt x="39501" y="636880"/>
                    <a:pt x="47959" y="648538"/>
                  </a:cubicBezTo>
                  <a:cubicBezTo>
                    <a:pt x="50016" y="651510"/>
                    <a:pt x="52074" y="654253"/>
                    <a:pt x="54360" y="657225"/>
                  </a:cubicBezTo>
                  <a:cubicBezTo>
                    <a:pt x="69219" y="677342"/>
                    <a:pt x="85678" y="696316"/>
                    <a:pt x="103966" y="713689"/>
                  </a:cubicBezTo>
                  <a:cubicBezTo>
                    <a:pt x="108995" y="718490"/>
                    <a:pt x="113339" y="722605"/>
                    <a:pt x="117682" y="725805"/>
                  </a:cubicBezTo>
                  <a:cubicBezTo>
                    <a:pt x="117911" y="726034"/>
                    <a:pt x="118368" y="726262"/>
                    <a:pt x="118596" y="726719"/>
                  </a:cubicBezTo>
                  <a:cubicBezTo>
                    <a:pt x="120654" y="728320"/>
                    <a:pt x="122711" y="729920"/>
                    <a:pt x="124540" y="731063"/>
                  </a:cubicBezTo>
                  <a:cubicBezTo>
                    <a:pt x="127740" y="733120"/>
                    <a:pt x="130712" y="734720"/>
                    <a:pt x="133684" y="736092"/>
                  </a:cubicBezTo>
                  <a:cubicBezTo>
                    <a:pt x="134141" y="736321"/>
                    <a:pt x="134599" y="736549"/>
                    <a:pt x="135056" y="736549"/>
                  </a:cubicBezTo>
                  <a:cubicBezTo>
                    <a:pt x="142828" y="739292"/>
                    <a:pt x="150372" y="738607"/>
                    <a:pt x="159287" y="734949"/>
                  </a:cubicBezTo>
                  <a:cubicBezTo>
                    <a:pt x="160202" y="734720"/>
                    <a:pt x="160888" y="734263"/>
                    <a:pt x="161802" y="733806"/>
                  </a:cubicBezTo>
                  <a:cubicBezTo>
                    <a:pt x="167974" y="731063"/>
                    <a:pt x="174832" y="726948"/>
                    <a:pt x="182833" y="721690"/>
                  </a:cubicBezTo>
                  <a:cubicBezTo>
                    <a:pt x="183976" y="721004"/>
                    <a:pt x="185119" y="720090"/>
                    <a:pt x="186491" y="719404"/>
                  </a:cubicBezTo>
                  <a:cubicBezTo>
                    <a:pt x="191063" y="716432"/>
                    <a:pt x="194720" y="713918"/>
                    <a:pt x="197692" y="712089"/>
                  </a:cubicBezTo>
                  <a:cubicBezTo>
                    <a:pt x="202950" y="708889"/>
                    <a:pt x="206608" y="707288"/>
                    <a:pt x="210037" y="707517"/>
                  </a:cubicBezTo>
                  <a:cubicBezTo>
                    <a:pt x="211637" y="707517"/>
                    <a:pt x="213237" y="708203"/>
                    <a:pt x="214837" y="709117"/>
                  </a:cubicBezTo>
                  <a:cubicBezTo>
                    <a:pt x="218723" y="711175"/>
                    <a:pt x="223067" y="715747"/>
                    <a:pt x="229696" y="722833"/>
                  </a:cubicBezTo>
                  <a:cubicBezTo>
                    <a:pt x="268101" y="763981"/>
                    <a:pt x="316336" y="786841"/>
                    <a:pt x="367542" y="803300"/>
                  </a:cubicBezTo>
                  <a:cubicBezTo>
                    <a:pt x="369371" y="803986"/>
                    <a:pt x="371428" y="804443"/>
                    <a:pt x="373257" y="805129"/>
                  </a:cubicBezTo>
                  <a:cubicBezTo>
                    <a:pt x="380801" y="807415"/>
                    <a:pt x="388573" y="809701"/>
                    <a:pt x="396346" y="811759"/>
                  </a:cubicBezTo>
                  <a:cubicBezTo>
                    <a:pt x="403661" y="813816"/>
                    <a:pt x="409833" y="815416"/>
                    <a:pt x="415091" y="816788"/>
                  </a:cubicBezTo>
                  <a:cubicBezTo>
                    <a:pt x="417148" y="817474"/>
                    <a:pt x="419206" y="817931"/>
                    <a:pt x="420806" y="818617"/>
                  </a:cubicBezTo>
                  <a:cubicBezTo>
                    <a:pt x="432693" y="822503"/>
                    <a:pt x="438179" y="825932"/>
                    <a:pt x="440008" y="833933"/>
                  </a:cubicBezTo>
                  <a:cubicBezTo>
                    <a:pt x="441837" y="841019"/>
                    <a:pt x="440923" y="851306"/>
                    <a:pt x="439322" y="868223"/>
                  </a:cubicBezTo>
                  <a:cubicBezTo>
                    <a:pt x="438865" y="873023"/>
                    <a:pt x="438637" y="877367"/>
                    <a:pt x="438637" y="881253"/>
                  </a:cubicBezTo>
                  <a:cubicBezTo>
                    <a:pt x="438637" y="886739"/>
                    <a:pt x="439322" y="891083"/>
                    <a:pt x="440694" y="894969"/>
                  </a:cubicBezTo>
                  <a:cubicBezTo>
                    <a:pt x="442066" y="898627"/>
                    <a:pt x="444123" y="901827"/>
                    <a:pt x="446866" y="904342"/>
                  </a:cubicBezTo>
                  <a:cubicBezTo>
                    <a:pt x="447781" y="905027"/>
                    <a:pt x="448695" y="905713"/>
                    <a:pt x="449609" y="906399"/>
                  </a:cubicBezTo>
                  <a:cubicBezTo>
                    <a:pt x="450524" y="907085"/>
                    <a:pt x="451667" y="907542"/>
                    <a:pt x="452810" y="908228"/>
                  </a:cubicBezTo>
                  <a:cubicBezTo>
                    <a:pt x="457839" y="910742"/>
                    <a:pt x="464697" y="912800"/>
                    <a:pt x="473155" y="914400"/>
                  </a:cubicBezTo>
                  <a:cubicBezTo>
                    <a:pt x="504473" y="920344"/>
                    <a:pt x="536020" y="925373"/>
                    <a:pt x="567567" y="928345"/>
                  </a:cubicBezTo>
                  <a:cubicBezTo>
                    <a:pt x="580140" y="929716"/>
                    <a:pt x="592942" y="930631"/>
                    <a:pt x="605743" y="931316"/>
                  </a:cubicBezTo>
                  <a:cubicBezTo>
                    <a:pt x="612144" y="931545"/>
                    <a:pt x="618545" y="931774"/>
                    <a:pt x="624946" y="932002"/>
                  </a:cubicBezTo>
                  <a:cubicBezTo>
                    <a:pt x="632261" y="932231"/>
                    <a:pt x="638662" y="932231"/>
                    <a:pt x="644148" y="932002"/>
                  </a:cubicBezTo>
                  <a:cubicBezTo>
                    <a:pt x="673866" y="931088"/>
                    <a:pt x="679581" y="922630"/>
                    <a:pt x="688268" y="883996"/>
                  </a:cubicBezTo>
                  <a:cubicBezTo>
                    <a:pt x="693297" y="861365"/>
                    <a:pt x="693526" y="849249"/>
                    <a:pt x="701527" y="841934"/>
                  </a:cubicBezTo>
                  <a:cubicBezTo>
                    <a:pt x="702441" y="841019"/>
                    <a:pt x="703584" y="840105"/>
                    <a:pt x="704956" y="839419"/>
                  </a:cubicBezTo>
                  <a:cubicBezTo>
                    <a:pt x="705641" y="838962"/>
                    <a:pt x="706099" y="838733"/>
                    <a:pt x="706784" y="838276"/>
                  </a:cubicBezTo>
                  <a:cubicBezTo>
                    <a:pt x="707470" y="838048"/>
                    <a:pt x="707927" y="837590"/>
                    <a:pt x="708613" y="837362"/>
                  </a:cubicBezTo>
                  <a:cubicBezTo>
                    <a:pt x="710442" y="836676"/>
                    <a:pt x="712271" y="835762"/>
                    <a:pt x="714557" y="835076"/>
                  </a:cubicBezTo>
                  <a:cubicBezTo>
                    <a:pt x="715700" y="834619"/>
                    <a:pt x="716843" y="834390"/>
                    <a:pt x="718214" y="834161"/>
                  </a:cubicBezTo>
                  <a:cubicBezTo>
                    <a:pt x="718672" y="833933"/>
                    <a:pt x="719129" y="833933"/>
                    <a:pt x="719586" y="833704"/>
                  </a:cubicBezTo>
                  <a:cubicBezTo>
                    <a:pt x="722101" y="833018"/>
                    <a:pt x="724844" y="832561"/>
                    <a:pt x="728044" y="831875"/>
                  </a:cubicBezTo>
                  <a:cubicBezTo>
                    <a:pt x="729416" y="831647"/>
                    <a:pt x="731016" y="831418"/>
                    <a:pt x="732616" y="830961"/>
                  </a:cubicBezTo>
                  <a:cubicBezTo>
                    <a:pt x="733302" y="830732"/>
                    <a:pt x="733988" y="830732"/>
                    <a:pt x="734674" y="830504"/>
                  </a:cubicBezTo>
                  <a:cubicBezTo>
                    <a:pt x="739703" y="829589"/>
                    <a:pt x="744732" y="828675"/>
                    <a:pt x="749990" y="827532"/>
                  </a:cubicBezTo>
                  <a:cubicBezTo>
                    <a:pt x="754333" y="826618"/>
                    <a:pt x="758677" y="825932"/>
                    <a:pt x="763020" y="825017"/>
                  </a:cubicBezTo>
                  <a:cubicBezTo>
                    <a:pt x="767135" y="824103"/>
                    <a:pt x="771250" y="823417"/>
                    <a:pt x="775593" y="822503"/>
                  </a:cubicBezTo>
                  <a:cubicBezTo>
                    <a:pt x="784051" y="820674"/>
                    <a:pt x="792738" y="818617"/>
                    <a:pt x="801196" y="816559"/>
                  </a:cubicBezTo>
                  <a:cubicBezTo>
                    <a:pt x="816284" y="812673"/>
                    <a:pt x="831600" y="808330"/>
                    <a:pt x="846459" y="803300"/>
                  </a:cubicBezTo>
                  <a:cubicBezTo>
                    <a:pt x="848516" y="802615"/>
                    <a:pt x="850574" y="801700"/>
                    <a:pt x="852860" y="801014"/>
                  </a:cubicBezTo>
                  <a:cubicBezTo>
                    <a:pt x="856975" y="799414"/>
                    <a:pt x="861089" y="797814"/>
                    <a:pt x="865204" y="796214"/>
                  </a:cubicBezTo>
                  <a:cubicBezTo>
                    <a:pt x="868405" y="794842"/>
                    <a:pt x="871376" y="793471"/>
                    <a:pt x="874577" y="792099"/>
                  </a:cubicBezTo>
                  <a:cubicBezTo>
                    <a:pt x="877549" y="790727"/>
                    <a:pt x="880292" y="789584"/>
                    <a:pt x="883035" y="787984"/>
                  </a:cubicBezTo>
                  <a:cubicBezTo>
                    <a:pt x="892636" y="783184"/>
                    <a:pt x="901552" y="777926"/>
                    <a:pt x="909781" y="772211"/>
                  </a:cubicBezTo>
                  <a:cubicBezTo>
                    <a:pt x="912982" y="769925"/>
                    <a:pt x="916182" y="767410"/>
                    <a:pt x="919154" y="764896"/>
                  </a:cubicBezTo>
                  <a:cubicBezTo>
                    <a:pt x="921897" y="762610"/>
                    <a:pt x="924412" y="761238"/>
                    <a:pt x="926926" y="760552"/>
                  </a:cubicBezTo>
                  <a:cubicBezTo>
                    <a:pt x="928069" y="760324"/>
                    <a:pt x="929441" y="760095"/>
                    <a:pt x="930584" y="760095"/>
                  </a:cubicBezTo>
                  <a:cubicBezTo>
                    <a:pt x="931727" y="760095"/>
                    <a:pt x="932870" y="760324"/>
                    <a:pt x="934013" y="760552"/>
                  </a:cubicBezTo>
                  <a:cubicBezTo>
                    <a:pt x="935156" y="760781"/>
                    <a:pt x="936299" y="761238"/>
                    <a:pt x="937442" y="761695"/>
                  </a:cubicBezTo>
                  <a:cubicBezTo>
                    <a:pt x="937899" y="761924"/>
                    <a:pt x="938585" y="762152"/>
                    <a:pt x="939042" y="762610"/>
                  </a:cubicBezTo>
                  <a:cubicBezTo>
                    <a:pt x="940185" y="763295"/>
                    <a:pt x="941328" y="763981"/>
                    <a:pt x="942242" y="764667"/>
                  </a:cubicBezTo>
                  <a:cubicBezTo>
                    <a:pt x="942700" y="765124"/>
                    <a:pt x="943385" y="765581"/>
                    <a:pt x="943843" y="766039"/>
                  </a:cubicBezTo>
                  <a:cubicBezTo>
                    <a:pt x="944986" y="766953"/>
                    <a:pt x="945900" y="767867"/>
                    <a:pt x="947043" y="768782"/>
                  </a:cubicBezTo>
                  <a:cubicBezTo>
                    <a:pt x="958702" y="779526"/>
                    <a:pt x="970589" y="790270"/>
                    <a:pt x="982476" y="801014"/>
                  </a:cubicBezTo>
                  <a:cubicBezTo>
                    <a:pt x="989334" y="807187"/>
                    <a:pt x="996421" y="809701"/>
                    <a:pt x="1003964" y="809015"/>
                  </a:cubicBezTo>
                  <a:cubicBezTo>
                    <a:pt x="1008536" y="808558"/>
                    <a:pt x="1013108" y="806958"/>
                    <a:pt x="1017680" y="804443"/>
                  </a:cubicBezTo>
                  <a:cubicBezTo>
                    <a:pt x="1070716" y="775868"/>
                    <a:pt x="1116436" y="738607"/>
                    <a:pt x="1154155" y="691286"/>
                  </a:cubicBezTo>
                  <a:cubicBezTo>
                    <a:pt x="1155755" y="689229"/>
                    <a:pt x="1156898" y="687400"/>
                    <a:pt x="1158041" y="685343"/>
                  </a:cubicBezTo>
                  <a:cubicBezTo>
                    <a:pt x="1158727" y="683971"/>
                    <a:pt x="1159412" y="682600"/>
                    <a:pt x="1159870" y="681457"/>
                  </a:cubicBezTo>
                  <a:cubicBezTo>
                    <a:pt x="1160098" y="680771"/>
                    <a:pt x="1160327" y="680085"/>
                    <a:pt x="1160555" y="679399"/>
                  </a:cubicBezTo>
                  <a:cubicBezTo>
                    <a:pt x="1161013" y="678028"/>
                    <a:pt x="1161241" y="676656"/>
                    <a:pt x="1161470" y="675284"/>
                  </a:cubicBezTo>
                  <a:cubicBezTo>
                    <a:pt x="1161927" y="673227"/>
                    <a:pt x="1161927" y="671170"/>
                    <a:pt x="1162156" y="669112"/>
                  </a:cubicBezTo>
                  <a:cubicBezTo>
                    <a:pt x="1162156" y="666369"/>
                    <a:pt x="1162156" y="663397"/>
                    <a:pt x="1161927" y="660654"/>
                  </a:cubicBezTo>
                  <a:cubicBezTo>
                    <a:pt x="1161927" y="659968"/>
                    <a:pt x="1161698" y="659282"/>
                    <a:pt x="1161698" y="658368"/>
                  </a:cubicBezTo>
                  <a:cubicBezTo>
                    <a:pt x="1160555" y="647852"/>
                    <a:pt x="1159412" y="637337"/>
                    <a:pt x="1158269" y="626593"/>
                  </a:cubicBezTo>
                  <a:cubicBezTo>
                    <a:pt x="1157126" y="616077"/>
                    <a:pt x="1155755" y="605561"/>
                    <a:pt x="1154383" y="595046"/>
                  </a:cubicBezTo>
                  <a:cubicBezTo>
                    <a:pt x="1154155" y="593674"/>
                    <a:pt x="1154155" y="592531"/>
                    <a:pt x="1153926" y="591388"/>
                  </a:cubicBezTo>
                  <a:cubicBezTo>
                    <a:pt x="1153469" y="582930"/>
                    <a:pt x="1156441" y="576072"/>
                    <a:pt x="1161698" y="568757"/>
                  </a:cubicBezTo>
                  <a:cubicBezTo>
                    <a:pt x="1173128" y="552298"/>
                    <a:pt x="1184330" y="535838"/>
                    <a:pt x="1194617" y="518922"/>
                  </a:cubicBezTo>
                  <a:cubicBezTo>
                    <a:pt x="1198732" y="512064"/>
                    <a:pt x="1202846" y="505206"/>
                    <a:pt x="1206733" y="498348"/>
                  </a:cubicBezTo>
                  <a:cubicBezTo>
                    <a:pt x="1208561" y="494919"/>
                    <a:pt x="1210619" y="491490"/>
                    <a:pt x="1212448" y="487832"/>
                  </a:cubicBezTo>
                  <a:cubicBezTo>
                    <a:pt x="1217934" y="477317"/>
                    <a:pt x="1223192" y="466573"/>
                    <a:pt x="1227992" y="455828"/>
                  </a:cubicBezTo>
                  <a:cubicBezTo>
                    <a:pt x="1229593" y="452171"/>
                    <a:pt x="1231193" y="448513"/>
                    <a:pt x="1232564" y="444856"/>
                  </a:cubicBezTo>
                  <a:cubicBezTo>
                    <a:pt x="1238508" y="430225"/>
                    <a:pt x="1243766" y="414909"/>
                    <a:pt x="1248109" y="399364"/>
                  </a:cubicBezTo>
                  <a:cubicBezTo>
                    <a:pt x="1248338" y="398907"/>
                    <a:pt x="1248338" y="398450"/>
                    <a:pt x="1248566" y="398221"/>
                  </a:cubicBezTo>
                  <a:cubicBezTo>
                    <a:pt x="1249938" y="393421"/>
                    <a:pt x="1252224" y="389763"/>
                    <a:pt x="1255196" y="387248"/>
                  </a:cubicBezTo>
                  <a:cubicBezTo>
                    <a:pt x="1258396" y="384505"/>
                    <a:pt x="1262740" y="382905"/>
                    <a:pt x="1268226" y="382448"/>
                  </a:cubicBezTo>
                  <a:cubicBezTo>
                    <a:pt x="1270283" y="382219"/>
                    <a:pt x="1272341" y="381991"/>
                    <a:pt x="1274627" y="381762"/>
                  </a:cubicBezTo>
                  <a:cubicBezTo>
                    <a:pt x="1278742" y="381305"/>
                    <a:pt x="1283085" y="380390"/>
                    <a:pt x="1287200" y="379933"/>
                  </a:cubicBezTo>
                  <a:cubicBezTo>
                    <a:pt x="1289257" y="379705"/>
                    <a:pt x="1291315" y="379476"/>
                    <a:pt x="1293601" y="379247"/>
                  </a:cubicBezTo>
                  <a:cubicBezTo>
                    <a:pt x="1325833" y="376504"/>
                    <a:pt x="1332005" y="371932"/>
                    <a:pt x="1335206" y="339928"/>
                  </a:cubicBezTo>
                  <a:cubicBezTo>
                    <a:pt x="1337720" y="316382"/>
                    <a:pt x="1340235" y="292837"/>
                    <a:pt x="1341835" y="269062"/>
                  </a:cubicBezTo>
                  <a:cubicBezTo>
                    <a:pt x="1342521" y="259004"/>
                    <a:pt x="1343207" y="248717"/>
                    <a:pt x="1343664" y="238658"/>
                  </a:cubicBezTo>
                  <a:cubicBezTo>
                    <a:pt x="1343893" y="231800"/>
                    <a:pt x="1344121" y="225171"/>
                    <a:pt x="1344121" y="218313"/>
                  </a:cubicBezTo>
                  <a:cubicBezTo>
                    <a:pt x="1344350" y="204826"/>
                    <a:pt x="1343893" y="191110"/>
                    <a:pt x="1342978" y="177622"/>
                  </a:cubicBezTo>
                  <a:cubicBezTo>
                    <a:pt x="1342064" y="172593"/>
                    <a:pt x="1342064" y="167335"/>
                    <a:pt x="1341607" y="162535"/>
                  </a:cubicBezTo>
                  <a:close/>
                </a:path>
              </a:pathLst>
            </a:custGeom>
            <a:solidFill>
              <a:srgbClr val="FFFFFF"/>
            </a:solidFill>
            <a:ln w="2286" cap="flat">
              <a:noFill/>
              <a:prstDash val="solid"/>
              <a:miter/>
            </a:ln>
          </p:spPr>
          <p:txBody>
            <a:bodyPr rtlCol="0" anchor="ctr"/>
            <a:lstStyle/>
            <a:p>
              <a:endParaRPr lang="en-US"/>
            </a:p>
          </p:txBody>
        </p:sp>
        <p:sp>
          <p:nvSpPr>
            <p:cNvPr id="309" name="Freeform 779">
              <a:extLst>
                <a:ext uri="{FF2B5EF4-FFF2-40B4-BE49-F238E27FC236}">
                  <a16:creationId xmlns:a16="http://schemas.microsoft.com/office/drawing/2014/main" id="{4D813228-984B-2D79-CE3C-94C6B9F37CB7}"/>
                </a:ext>
              </a:extLst>
            </p:cNvPr>
            <p:cNvSpPr/>
            <p:nvPr/>
          </p:nvSpPr>
          <p:spPr>
            <a:xfrm>
              <a:off x="7077718" y="1565978"/>
              <a:ext cx="481750" cy="555000"/>
            </a:xfrm>
            <a:custGeom>
              <a:avLst/>
              <a:gdLst>
                <a:gd name="connsiteX0" fmla="*/ 368165 w 481750"/>
                <a:gd name="connsiteY0" fmla="*/ 263050 h 555000"/>
                <a:gd name="connsiteX1" fmla="*/ 332275 w 481750"/>
                <a:gd name="connsiteY1" fmla="*/ 154008 h 555000"/>
                <a:gd name="connsiteX2" fmla="*/ 332275 w 481750"/>
                <a:gd name="connsiteY2" fmla="*/ 116975 h 555000"/>
                <a:gd name="connsiteX3" fmla="*/ 343705 w 481750"/>
                <a:gd name="connsiteY3" fmla="*/ 100287 h 555000"/>
                <a:gd name="connsiteX4" fmla="*/ 361078 w 481750"/>
                <a:gd name="connsiteY4" fmla="*/ 111031 h 555000"/>
                <a:gd name="connsiteX5" fmla="*/ 397426 w 481750"/>
                <a:gd name="connsiteY5" fmla="*/ 182126 h 555000"/>
                <a:gd name="connsiteX6" fmla="*/ 452061 w 481750"/>
                <a:gd name="connsiteY6" fmla="*/ 267165 h 555000"/>
                <a:gd name="connsiteX7" fmla="*/ 476293 w 481750"/>
                <a:gd name="connsiteY7" fmla="*/ 281796 h 555000"/>
                <a:gd name="connsiteX8" fmla="*/ 477207 w 481750"/>
                <a:gd name="connsiteY8" fmla="*/ 252306 h 555000"/>
                <a:gd name="connsiteX9" fmla="*/ 475836 w 481750"/>
                <a:gd name="connsiteY9" fmla="*/ 249334 h 555000"/>
                <a:gd name="connsiteX10" fmla="*/ 381881 w 481750"/>
                <a:gd name="connsiteY10" fmla="*/ 57768 h 555000"/>
                <a:gd name="connsiteX11" fmla="*/ 286555 w 481750"/>
                <a:gd name="connsiteY11" fmla="*/ 11590 h 555000"/>
                <a:gd name="connsiteX12" fmla="*/ 212260 w 481750"/>
                <a:gd name="connsiteY12" fmla="*/ 4504 h 555000"/>
                <a:gd name="connsiteX13" fmla="*/ 157853 w 481750"/>
                <a:gd name="connsiteY13" fmla="*/ 22792 h 555000"/>
                <a:gd name="connsiteX14" fmla="*/ 14978 w 481750"/>
                <a:gd name="connsiteY14" fmla="*/ 218016 h 555000"/>
                <a:gd name="connsiteX15" fmla="*/ 2176 w 481750"/>
                <a:gd name="connsiteY15" fmla="*/ 239733 h 555000"/>
                <a:gd name="connsiteX16" fmla="*/ 6748 w 481750"/>
                <a:gd name="connsiteY16" fmla="*/ 263050 h 555000"/>
                <a:gd name="connsiteX17" fmla="*/ 33037 w 481750"/>
                <a:gd name="connsiteY17" fmla="*/ 265794 h 555000"/>
                <a:gd name="connsiteX18" fmla="*/ 66413 w 481750"/>
                <a:gd name="connsiteY18" fmla="*/ 236533 h 555000"/>
                <a:gd name="connsiteX19" fmla="*/ 155338 w 481750"/>
                <a:gd name="connsiteY19" fmla="*/ 104631 h 555000"/>
                <a:gd name="connsiteX20" fmla="*/ 167911 w 481750"/>
                <a:gd name="connsiteY20" fmla="*/ 93201 h 555000"/>
                <a:gd name="connsiteX21" fmla="*/ 176827 w 481750"/>
                <a:gd name="connsiteY21" fmla="*/ 108060 h 555000"/>
                <a:gd name="connsiteX22" fmla="*/ 175455 w 481750"/>
                <a:gd name="connsiteY22" fmla="*/ 178240 h 555000"/>
                <a:gd name="connsiteX23" fmla="*/ 138651 w 481750"/>
                <a:gd name="connsiteY23" fmla="*/ 272194 h 555000"/>
                <a:gd name="connsiteX24" fmla="*/ 106418 w 481750"/>
                <a:gd name="connsiteY24" fmla="*/ 367521 h 555000"/>
                <a:gd name="connsiteX25" fmla="*/ 140937 w 481750"/>
                <a:gd name="connsiteY25" fmla="*/ 512910 h 555000"/>
                <a:gd name="connsiteX26" fmla="*/ 150538 w 481750"/>
                <a:gd name="connsiteY26" fmla="*/ 533027 h 555000"/>
                <a:gd name="connsiteX27" fmla="*/ 181627 w 481750"/>
                <a:gd name="connsiteY27" fmla="*/ 543085 h 555000"/>
                <a:gd name="connsiteX28" fmla="*/ 197401 w 481750"/>
                <a:gd name="connsiteY28" fmla="*/ 518625 h 555000"/>
                <a:gd name="connsiteX29" fmla="*/ 194886 w 481750"/>
                <a:gd name="connsiteY29" fmla="*/ 487078 h 555000"/>
                <a:gd name="connsiteX30" fmla="*/ 181399 w 481750"/>
                <a:gd name="connsiteY30" fmla="*/ 418270 h 555000"/>
                <a:gd name="connsiteX31" fmla="*/ 219118 w 481750"/>
                <a:gd name="connsiteY31" fmla="*/ 301912 h 555000"/>
                <a:gd name="connsiteX32" fmla="*/ 283812 w 481750"/>
                <a:gd name="connsiteY32" fmla="*/ 306027 h 555000"/>
                <a:gd name="connsiteX33" fmla="*/ 295242 w 481750"/>
                <a:gd name="connsiteY33" fmla="*/ 356548 h 555000"/>
                <a:gd name="connsiteX34" fmla="*/ 268038 w 481750"/>
                <a:gd name="connsiteY34" fmla="*/ 519997 h 555000"/>
                <a:gd name="connsiteX35" fmla="*/ 282211 w 481750"/>
                <a:gd name="connsiteY35" fmla="*/ 553372 h 555000"/>
                <a:gd name="connsiteX36" fmla="*/ 312387 w 481750"/>
                <a:gd name="connsiteY36" fmla="*/ 534627 h 555000"/>
                <a:gd name="connsiteX37" fmla="*/ 383938 w 481750"/>
                <a:gd name="connsiteY37" fmla="*/ 367749 h 555000"/>
                <a:gd name="connsiteX38" fmla="*/ 368165 w 481750"/>
                <a:gd name="connsiteY38" fmla="*/ 263050 h 5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1750" h="555000">
                  <a:moveTo>
                    <a:pt x="368165" y="263050"/>
                  </a:moveTo>
                  <a:cubicBezTo>
                    <a:pt x="339133" y="233332"/>
                    <a:pt x="325417" y="197442"/>
                    <a:pt x="332275" y="154008"/>
                  </a:cubicBezTo>
                  <a:cubicBezTo>
                    <a:pt x="332275" y="142578"/>
                    <a:pt x="332046" y="129777"/>
                    <a:pt x="332275" y="116975"/>
                  </a:cubicBezTo>
                  <a:cubicBezTo>
                    <a:pt x="332503" y="108974"/>
                    <a:pt x="334789" y="102345"/>
                    <a:pt x="343705" y="100287"/>
                  </a:cubicBezTo>
                  <a:cubicBezTo>
                    <a:pt x="352849" y="98458"/>
                    <a:pt x="357421" y="103945"/>
                    <a:pt x="361078" y="111031"/>
                  </a:cubicBezTo>
                  <a:cubicBezTo>
                    <a:pt x="373423" y="134577"/>
                    <a:pt x="386682" y="157666"/>
                    <a:pt x="397426" y="182126"/>
                  </a:cubicBezTo>
                  <a:cubicBezTo>
                    <a:pt x="411142" y="213444"/>
                    <a:pt x="426915" y="243162"/>
                    <a:pt x="452061" y="267165"/>
                  </a:cubicBezTo>
                  <a:cubicBezTo>
                    <a:pt x="459376" y="274252"/>
                    <a:pt x="464634" y="288882"/>
                    <a:pt x="476293" y="281796"/>
                  </a:cubicBezTo>
                  <a:cubicBezTo>
                    <a:pt x="486351" y="275852"/>
                    <a:pt x="479950" y="262593"/>
                    <a:pt x="477207" y="252306"/>
                  </a:cubicBezTo>
                  <a:cubicBezTo>
                    <a:pt x="476979" y="251392"/>
                    <a:pt x="476293" y="250249"/>
                    <a:pt x="475836" y="249334"/>
                  </a:cubicBezTo>
                  <a:cubicBezTo>
                    <a:pt x="446803" y="184412"/>
                    <a:pt x="414571" y="120861"/>
                    <a:pt x="381881" y="57768"/>
                  </a:cubicBezTo>
                  <a:cubicBezTo>
                    <a:pt x="360393" y="16391"/>
                    <a:pt x="324731" y="8161"/>
                    <a:pt x="286555" y="11590"/>
                  </a:cubicBezTo>
                  <a:cubicBezTo>
                    <a:pt x="260266" y="13876"/>
                    <a:pt x="236949" y="14791"/>
                    <a:pt x="212260" y="4504"/>
                  </a:cubicBezTo>
                  <a:cubicBezTo>
                    <a:pt x="188257" y="-5555"/>
                    <a:pt x="170426" y="1532"/>
                    <a:pt x="157853" y="22792"/>
                  </a:cubicBezTo>
                  <a:cubicBezTo>
                    <a:pt x="116705" y="92515"/>
                    <a:pt x="67099" y="156294"/>
                    <a:pt x="14978" y="218016"/>
                  </a:cubicBezTo>
                  <a:cubicBezTo>
                    <a:pt x="9263" y="224646"/>
                    <a:pt x="5605" y="232189"/>
                    <a:pt x="2176" y="239733"/>
                  </a:cubicBezTo>
                  <a:cubicBezTo>
                    <a:pt x="-1938" y="248420"/>
                    <a:pt x="-110" y="256192"/>
                    <a:pt x="6748" y="263050"/>
                  </a:cubicBezTo>
                  <a:cubicBezTo>
                    <a:pt x="14749" y="271051"/>
                    <a:pt x="23893" y="271280"/>
                    <a:pt x="33037" y="265794"/>
                  </a:cubicBezTo>
                  <a:cubicBezTo>
                    <a:pt x="45839" y="258021"/>
                    <a:pt x="56812" y="247963"/>
                    <a:pt x="66413" y="236533"/>
                  </a:cubicBezTo>
                  <a:cubicBezTo>
                    <a:pt x="100703" y="195842"/>
                    <a:pt x="132021" y="152865"/>
                    <a:pt x="155338" y="104631"/>
                  </a:cubicBezTo>
                  <a:cubicBezTo>
                    <a:pt x="158310" y="98687"/>
                    <a:pt x="159910" y="91829"/>
                    <a:pt x="167911" y="93201"/>
                  </a:cubicBezTo>
                  <a:cubicBezTo>
                    <a:pt x="175455" y="94572"/>
                    <a:pt x="177055" y="101430"/>
                    <a:pt x="176827" y="108060"/>
                  </a:cubicBezTo>
                  <a:cubicBezTo>
                    <a:pt x="176370" y="131377"/>
                    <a:pt x="173169" y="154923"/>
                    <a:pt x="175455" y="178240"/>
                  </a:cubicBezTo>
                  <a:cubicBezTo>
                    <a:pt x="179113" y="216645"/>
                    <a:pt x="165625" y="246134"/>
                    <a:pt x="138651" y="272194"/>
                  </a:cubicBezTo>
                  <a:cubicBezTo>
                    <a:pt x="112362" y="298026"/>
                    <a:pt x="98417" y="329802"/>
                    <a:pt x="106418" y="367521"/>
                  </a:cubicBezTo>
                  <a:cubicBezTo>
                    <a:pt x="116705" y="416212"/>
                    <a:pt x="123563" y="465819"/>
                    <a:pt x="140937" y="512910"/>
                  </a:cubicBezTo>
                  <a:cubicBezTo>
                    <a:pt x="143451" y="519768"/>
                    <a:pt x="146194" y="527083"/>
                    <a:pt x="150538" y="533027"/>
                  </a:cubicBezTo>
                  <a:cubicBezTo>
                    <a:pt x="158082" y="543771"/>
                    <a:pt x="169283" y="546286"/>
                    <a:pt x="181627" y="543085"/>
                  </a:cubicBezTo>
                  <a:cubicBezTo>
                    <a:pt x="194658" y="539885"/>
                    <a:pt x="197401" y="529827"/>
                    <a:pt x="197401" y="518625"/>
                  </a:cubicBezTo>
                  <a:cubicBezTo>
                    <a:pt x="197172" y="508110"/>
                    <a:pt x="196715" y="497365"/>
                    <a:pt x="194886" y="487078"/>
                  </a:cubicBezTo>
                  <a:cubicBezTo>
                    <a:pt x="190771" y="463990"/>
                    <a:pt x="185056" y="441358"/>
                    <a:pt x="181399" y="418270"/>
                  </a:cubicBezTo>
                  <a:cubicBezTo>
                    <a:pt x="170655" y="350376"/>
                    <a:pt x="170883" y="350376"/>
                    <a:pt x="219118" y="301912"/>
                  </a:cubicBezTo>
                  <a:cubicBezTo>
                    <a:pt x="247236" y="273795"/>
                    <a:pt x="258894" y="274938"/>
                    <a:pt x="283812" y="306027"/>
                  </a:cubicBezTo>
                  <a:cubicBezTo>
                    <a:pt x="296156" y="321572"/>
                    <a:pt x="299356" y="337574"/>
                    <a:pt x="295242" y="356548"/>
                  </a:cubicBezTo>
                  <a:cubicBezTo>
                    <a:pt x="283354" y="410497"/>
                    <a:pt x="274210" y="465133"/>
                    <a:pt x="268038" y="519997"/>
                  </a:cubicBezTo>
                  <a:cubicBezTo>
                    <a:pt x="265524" y="542857"/>
                    <a:pt x="267581" y="548572"/>
                    <a:pt x="282211" y="553372"/>
                  </a:cubicBezTo>
                  <a:cubicBezTo>
                    <a:pt x="300042" y="559087"/>
                    <a:pt x="306672" y="549029"/>
                    <a:pt x="312387" y="534627"/>
                  </a:cubicBezTo>
                  <a:cubicBezTo>
                    <a:pt x="335018" y="478392"/>
                    <a:pt x="360393" y="423528"/>
                    <a:pt x="383938" y="367749"/>
                  </a:cubicBezTo>
                  <a:cubicBezTo>
                    <a:pt x="400855" y="327744"/>
                    <a:pt x="399026" y="294597"/>
                    <a:pt x="368165" y="263050"/>
                  </a:cubicBezTo>
                  <a:close/>
                </a:path>
              </a:pathLst>
            </a:custGeom>
            <a:solidFill>
              <a:srgbClr val="FFFFFF"/>
            </a:solidFill>
            <a:ln w="2286" cap="flat">
              <a:noFill/>
              <a:prstDash val="solid"/>
              <a:miter/>
            </a:ln>
          </p:spPr>
          <p:txBody>
            <a:bodyPr rtlCol="0" anchor="ctr"/>
            <a:lstStyle/>
            <a:p>
              <a:endParaRPr lang="en-US"/>
            </a:p>
          </p:txBody>
        </p:sp>
        <p:sp>
          <p:nvSpPr>
            <p:cNvPr id="310" name="Freeform 780">
              <a:extLst>
                <a:ext uri="{FF2B5EF4-FFF2-40B4-BE49-F238E27FC236}">
                  <a16:creationId xmlns:a16="http://schemas.microsoft.com/office/drawing/2014/main" id="{BAA23D38-10F6-A04C-438F-B3B705BD4C6C}"/>
                </a:ext>
              </a:extLst>
            </p:cNvPr>
            <p:cNvSpPr/>
            <p:nvPr/>
          </p:nvSpPr>
          <p:spPr>
            <a:xfrm>
              <a:off x="6605447" y="838200"/>
              <a:ext cx="1480339" cy="1476555"/>
            </a:xfrm>
            <a:custGeom>
              <a:avLst/>
              <a:gdLst>
                <a:gd name="connsiteX0" fmla="*/ 1437082 w 1480339"/>
                <a:gd name="connsiteY0" fmla="*/ 632841 h 1476555"/>
                <a:gd name="connsiteX1" fmla="*/ 1415822 w 1480339"/>
                <a:gd name="connsiteY1" fmla="*/ 628040 h 1476555"/>
                <a:gd name="connsiteX2" fmla="*/ 1393419 w 1480339"/>
                <a:gd name="connsiteY2" fmla="*/ 583920 h 1476555"/>
                <a:gd name="connsiteX3" fmla="*/ 1361872 w 1480339"/>
                <a:gd name="connsiteY3" fmla="*/ 474421 h 1476555"/>
                <a:gd name="connsiteX4" fmla="*/ 1366901 w 1480339"/>
                <a:gd name="connsiteY4" fmla="*/ 388239 h 1476555"/>
                <a:gd name="connsiteX5" fmla="*/ 1371931 w 1480339"/>
                <a:gd name="connsiteY5" fmla="*/ 380009 h 1476555"/>
                <a:gd name="connsiteX6" fmla="*/ 1366216 w 1480339"/>
                <a:gd name="connsiteY6" fmla="*/ 324231 h 1476555"/>
                <a:gd name="connsiteX7" fmla="*/ 1283462 w 1480339"/>
                <a:gd name="connsiteY7" fmla="*/ 221590 h 1476555"/>
                <a:gd name="connsiteX8" fmla="*/ 1172363 w 1480339"/>
                <a:gd name="connsiteY8" fmla="*/ 210617 h 1476555"/>
                <a:gd name="connsiteX9" fmla="*/ 1125957 w 1480339"/>
                <a:gd name="connsiteY9" fmla="*/ 203302 h 1476555"/>
                <a:gd name="connsiteX10" fmla="*/ 1035889 w 1480339"/>
                <a:gd name="connsiteY10" fmla="*/ 150266 h 1476555"/>
                <a:gd name="connsiteX11" fmla="*/ 1007542 w 1480339"/>
                <a:gd name="connsiteY11" fmla="*/ 91973 h 1476555"/>
                <a:gd name="connsiteX12" fmla="*/ 980110 w 1480339"/>
                <a:gd name="connsiteY12" fmla="*/ 42824 h 1476555"/>
                <a:gd name="connsiteX13" fmla="*/ 790601 w 1480339"/>
                <a:gd name="connsiteY13" fmla="*/ 76 h 1476555"/>
                <a:gd name="connsiteX14" fmla="*/ 746252 w 1480339"/>
                <a:gd name="connsiteY14" fmla="*/ 25222 h 1476555"/>
                <a:gd name="connsiteX15" fmla="*/ 721106 w 1480339"/>
                <a:gd name="connsiteY15" fmla="*/ 70256 h 1476555"/>
                <a:gd name="connsiteX16" fmla="*/ 700075 w 1480339"/>
                <a:gd name="connsiteY16" fmla="*/ 82601 h 1476555"/>
                <a:gd name="connsiteX17" fmla="*/ 538912 w 1480339"/>
                <a:gd name="connsiteY17" fmla="*/ 99517 h 1476555"/>
                <a:gd name="connsiteX18" fmla="*/ 477419 w 1480339"/>
                <a:gd name="connsiteY18" fmla="*/ 84201 h 1476555"/>
                <a:gd name="connsiteX19" fmla="*/ 374092 w 1480339"/>
                <a:gd name="connsiteY19" fmla="*/ 77343 h 1476555"/>
                <a:gd name="connsiteX20" fmla="*/ 239675 w 1480339"/>
                <a:gd name="connsiteY20" fmla="*/ 174041 h 1476555"/>
                <a:gd name="connsiteX21" fmla="*/ 226645 w 1480339"/>
                <a:gd name="connsiteY21" fmla="*/ 210388 h 1476555"/>
                <a:gd name="connsiteX22" fmla="*/ 242875 w 1480339"/>
                <a:gd name="connsiteY22" fmla="*/ 285140 h 1476555"/>
                <a:gd name="connsiteX23" fmla="*/ 231217 w 1480339"/>
                <a:gd name="connsiteY23" fmla="*/ 324002 h 1476555"/>
                <a:gd name="connsiteX24" fmla="*/ 162865 w 1480339"/>
                <a:gd name="connsiteY24" fmla="*/ 407441 h 1476555"/>
                <a:gd name="connsiteX25" fmla="*/ 76912 w 1480339"/>
                <a:gd name="connsiteY25" fmla="*/ 453390 h 1476555"/>
                <a:gd name="connsiteX26" fmla="*/ 57938 w 1480339"/>
                <a:gd name="connsiteY26" fmla="*/ 468249 h 1476555"/>
                <a:gd name="connsiteX27" fmla="*/ 3760 w 1480339"/>
                <a:gd name="connsiteY27" fmla="*/ 703707 h 1476555"/>
                <a:gd name="connsiteX28" fmla="*/ 43307 w 1480339"/>
                <a:gd name="connsiteY28" fmla="*/ 776173 h 1476555"/>
                <a:gd name="connsiteX29" fmla="*/ 105258 w 1480339"/>
                <a:gd name="connsiteY29" fmla="*/ 835838 h 1476555"/>
                <a:gd name="connsiteX30" fmla="*/ 155093 w 1480339"/>
                <a:gd name="connsiteY30" fmla="*/ 989914 h 1476555"/>
                <a:gd name="connsiteX31" fmla="*/ 150978 w 1480339"/>
                <a:gd name="connsiteY31" fmla="*/ 1006373 h 1476555"/>
                <a:gd name="connsiteX32" fmla="*/ 102058 w 1480339"/>
                <a:gd name="connsiteY32" fmla="*/ 1055979 h 1476555"/>
                <a:gd name="connsiteX33" fmla="*/ 93828 w 1480339"/>
                <a:gd name="connsiteY33" fmla="*/ 1101928 h 1476555"/>
                <a:gd name="connsiteX34" fmla="*/ 209728 w 1480339"/>
                <a:gd name="connsiteY34" fmla="*/ 1260348 h 1476555"/>
                <a:gd name="connsiteX35" fmla="*/ 289510 w 1480339"/>
                <a:gd name="connsiteY35" fmla="*/ 1270406 h 1476555"/>
                <a:gd name="connsiteX36" fmla="*/ 301168 w 1480339"/>
                <a:gd name="connsiteY36" fmla="*/ 1265377 h 1476555"/>
                <a:gd name="connsiteX37" fmla="*/ 334087 w 1480339"/>
                <a:gd name="connsiteY37" fmla="*/ 1270406 h 1476555"/>
                <a:gd name="connsiteX38" fmla="*/ 499593 w 1480339"/>
                <a:gd name="connsiteY38" fmla="*/ 1356131 h 1476555"/>
                <a:gd name="connsiteX39" fmla="*/ 532054 w 1480339"/>
                <a:gd name="connsiteY39" fmla="*/ 1395679 h 1476555"/>
                <a:gd name="connsiteX40" fmla="*/ 532054 w 1480339"/>
                <a:gd name="connsiteY40" fmla="*/ 1402080 h 1476555"/>
                <a:gd name="connsiteX41" fmla="*/ 575945 w 1480339"/>
                <a:gd name="connsiteY41" fmla="*/ 1456258 h 1476555"/>
                <a:gd name="connsiteX42" fmla="*/ 650926 w 1480339"/>
                <a:gd name="connsiteY42" fmla="*/ 1470431 h 1476555"/>
                <a:gd name="connsiteX43" fmla="*/ 774599 w 1480339"/>
                <a:gd name="connsiteY43" fmla="*/ 1474089 h 1476555"/>
                <a:gd name="connsiteX44" fmla="*/ 813232 w 1480339"/>
                <a:gd name="connsiteY44" fmla="*/ 1440256 h 1476555"/>
                <a:gd name="connsiteX45" fmla="*/ 824205 w 1480339"/>
                <a:gd name="connsiteY45" fmla="*/ 1403680 h 1476555"/>
                <a:gd name="connsiteX46" fmla="*/ 856666 w 1480339"/>
                <a:gd name="connsiteY46" fmla="*/ 1373048 h 1476555"/>
                <a:gd name="connsiteX47" fmla="*/ 931418 w 1480339"/>
                <a:gd name="connsiteY47" fmla="*/ 1356817 h 1476555"/>
                <a:gd name="connsiteX48" fmla="*/ 1006171 w 1480339"/>
                <a:gd name="connsiteY48" fmla="*/ 1330071 h 1476555"/>
                <a:gd name="connsiteX49" fmla="*/ 1078865 w 1480339"/>
                <a:gd name="connsiteY49" fmla="*/ 1338758 h 1476555"/>
                <a:gd name="connsiteX50" fmla="*/ 1081151 w 1480339"/>
                <a:gd name="connsiteY50" fmla="*/ 1341044 h 1476555"/>
                <a:gd name="connsiteX51" fmla="*/ 1136473 w 1480339"/>
                <a:gd name="connsiteY51" fmla="*/ 1348587 h 1476555"/>
                <a:gd name="connsiteX52" fmla="*/ 1213054 w 1480339"/>
                <a:gd name="connsiteY52" fmla="*/ 1296924 h 1476555"/>
                <a:gd name="connsiteX53" fmla="*/ 1294892 w 1480339"/>
                <a:gd name="connsiteY53" fmla="*/ 1216685 h 1476555"/>
                <a:gd name="connsiteX54" fmla="*/ 1300607 w 1480339"/>
                <a:gd name="connsiteY54" fmla="*/ 1188567 h 1476555"/>
                <a:gd name="connsiteX55" fmla="*/ 1313180 w 1480339"/>
                <a:gd name="connsiteY55" fmla="*/ 1072439 h 1476555"/>
                <a:gd name="connsiteX56" fmla="*/ 1377417 w 1480339"/>
                <a:gd name="connsiteY56" fmla="*/ 948080 h 1476555"/>
                <a:gd name="connsiteX57" fmla="*/ 1405306 w 1480339"/>
                <a:gd name="connsiteY57" fmla="*/ 926363 h 1476555"/>
                <a:gd name="connsiteX58" fmla="*/ 1445540 w 1480339"/>
                <a:gd name="connsiteY58" fmla="*/ 916991 h 1476555"/>
                <a:gd name="connsiteX59" fmla="*/ 1465428 w 1480339"/>
                <a:gd name="connsiteY59" fmla="*/ 891616 h 1476555"/>
                <a:gd name="connsiteX60" fmla="*/ 1480287 w 1480339"/>
                <a:gd name="connsiteY60" fmla="*/ 707593 h 1476555"/>
                <a:gd name="connsiteX61" fmla="*/ 1437082 w 1480339"/>
                <a:gd name="connsiteY61" fmla="*/ 632841 h 1476555"/>
                <a:gd name="connsiteX62" fmla="*/ 1458113 w 1480339"/>
                <a:gd name="connsiteY62" fmla="*/ 739826 h 1476555"/>
                <a:gd name="connsiteX63" fmla="*/ 1457656 w 1480339"/>
                <a:gd name="connsiteY63" fmla="*/ 760171 h 1476555"/>
                <a:gd name="connsiteX64" fmla="*/ 1455827 w 1480339"/>
                <a:gd name="connsiteY64" fmla="*/ 790575 h 1476555"/>
                <a:gd name="connsiteX65" fmla="*/ 1449197 w 1480339"/>
                <a:gd name="connsiteY65" fmla="*/ 861441 h 1476555"/>
                <a:gd name="connsiteX66" fmla="*/ 1407592 w 1480339"/>
                <a:gd name="connsiteY66" fmla="*/ 900760 h 1476555"/>
                <a:gd name="connsiteX67" fmla="*/ 1401191 w 1480339"/>
                <a:gd name="connsiteY67" fmla="*/ 901446 h 1476555"/>
                <a:gd name="connsiteX68" fmla="*/ 1388618 w 1480339"/>
                <a:gd name="connsiteY68" fmla="*/ 903275 h 1476555"/>
                <a:gd name="connsiteX69" fmla="*/ 1382218 w 1480339"/>
                <a:gd name="connsiteY69" fmla="*/ 903960 h 1476555"/>
                <a:gd name="connsiteX70" fmla="*/ 1369187 w 1480339"/>
                <a:gd name="connsiteY70" fmla="*/ 908761 h 1476555"/>
                <a:gd name="connsiteX71" fmla="*/ 1362558 w 1480339"/>
                <a:gd name="connsiteY71" fmla="*/ 919734 h 1476555"/>
                <a:gd name="connsiteX72" fmla="*/ 1362101 w 1480339"/>
                <a:gd name="connsiteY72" fmla="*/ 920877 h 1476555"/>
                <a:gd name="connsiteX73" fmla="*/ 1346556 w 1480339"/>
                <a:gd name="connsiteY73" fmla="*/ 966368 h 1476555"/>
                <a:gd name="connsiteX74" fmla="*/ 1341984 w 1480339"/>
                <a:gd name="connsiteY74" fmla="*/ 977341 h 1476555"/>
                <a:gd name="connsiteX75" fmla="*/ 1326439 w 1480339"/>
                <a:gd name="connsiteY75" fmla="*/ 1009345 h 1476555"/>
                <a:gd name="connsiteX76" fmla="*/ 1320724 w 1480339"/>
                <a:gd name="connsiteY76" fmla="*/ 1019861 h 1476555"/>
                <a:gd name="connsiteX77" fmla="*/ 1308608 w 1480339"/>
                <a:gd name="connsiteY77" fmla="*/ 1040435 h 1476555"/>
                <a:gd name="connsiteX78" fmla="*/ 1275690 w 1480339"/>
                <a:gd name="connsiteY78" fmla="*/ 1090269 h 1476555"/>
                <a:gd name="connsiteX79" fmla="*/ 1267918 w 1480339"/>
                <a:gd name="connsiteY79" fmla="*/ 1112901 h 1476555"/>
                <a:gd name="connsiteX80" fmla="*/ 1268375 w 1480339"/>
                <a:gd name="connsiteY80" fmla="*/ 1116558 h 1476555"/>
                <a:gd name="connsiteX81" fmla="*/ 1272261 w 1480339"/>
                <a:gd name="connsiteY81" fmla="*/ 1148105 h 1476555"/>
                <a:gd name="connsiteX82" fmla="*/ 1275690 w 1480339"/>
                <a:gd name="connsiteY82" fmla="*/ 1179881 h 1476555"/>
                <a:gd name="connsiteX83" fmla="*/ 1275919 w 1480339"/>
                <a:gd name="connsiteY83" fmla="*/ 1182167 h 1476555"/>
                <a:gd name="connsiteX84" fmla="*/ 1276147 w 1480339"/>
                <a:gd name="connsiteY84" fmla="*/ 1190625 h 1476555"/>
                <a:gd name="connsiteX85" fmla="*/ 1275461 w 1480339"/>
                <a:gd name="connsiteY85" fmla="*/ 1196797 h 1476555"/>
                <a:gd name="connsiteX86" fmla="*/ 1274547 w 1480339"/>
                <a:gd name="connsiteY86" fmla="*/ 1200912 h 1476555"/>
                <a:gd name="connsiteX87" fmla="*/ 1273861 w 1480339"/>
                <a:gd name="connsiteY87" fmla="*/ 1202969 h 1476555"/>
                <a:gd name="connsiteX88" fmla="*/ 1272032 w 1480339"/>
                <a:gd name="connsiteY88" fmla="*/ 1206855 h 1476555"/>
                <a:gd name="connsiteX89" fmla="*/ 1268146 w 1480339"/>
                <a:gd name="connsiteY89" fmla="*/ 1212799 h 1476555"/>
                <a:gd name="connsiteX90" fmla="*/ 1131672 w 1480339"/>
                <a:gd name="connsiteY90" fmla="*/ 1325956 h 1476555"/>
                <a:gd name="connsiteX91" fmla="*/ 1117956 w 1480339"/>
                <a:gd name="connsiteY91" fmla="*/ 1330528 h 1476555"/>
                <a:gd name="connsiteX92" fmla="*/ 1096468 w 1480339"/>
                <a:gd name="connsiteY92" fmla="*/ 1322527 h 1476555"/>
                <a:gd name="connsiteX93" fmla="*/ 1061035 w 1480339"/>
                <a:gd name="connsiteY93" fmla="*/ 1290294 h 1476555"/>
                <a:gd name="connsiteX94" fmla="*/ 1057834 w 1480339"/>
                <a:gd name="connsiteY94" fmla="*/ 1287551 h 1476555"/>
                <a:gd name="connsiteX95" fmla="*/ 1056234 w 1480339"/>
                <a:gd name="connsiteY95" fmla="*/ 1286180 h 1476555"/>
                <a:gd name="connsiteX96" fmla="*/ 1053034 w 1480339"/>
                <a:gd name="connsiteY96" fmla="*/ 1284122 h 1476555"/>
                <a:gd name="connsiteX97" fmla="*/ 1051433 w 1480339"/>
                <a:gd name="connsiteY97" fmla="*/ 1283208 h 1476555"/>
                <a:gd name="connsiteX98" fmla="*/ 1048004 w 1480339"/>
                <a:gd name="connsiteY98" fmla="*/ 1282065 h 1476555"/>
                <a:gd name="connsiteX99" fmla="*/ 1044575 w 1480339"/>
                <a:gd name="connsiteY99" fmla="*/ 1281608 h 1476555"/>
                <a:gd name="connsiteX100" fmla="*/ 1040918 w 1480339"/>
                <a:gd name="connsiteY100" fmla="*/ 1282065 h 1476555"/>
                <a:gd name="connsiteX101" fmla="*/ 1033145 w 1480339"/>
                <a:gd name="connsiteY101" fmla="*/ 1286408 h 1476555"/>
                <a:gd name="connsiteX102" fmla="*/ 1023773 w 1480339"/>
                <a:gd name="connsiteY102" fmla="*/ 1293723 h 1476555"/>
                <a:gd name="connsiteX103" fmla="*/ 997027 w 1480339"/>
                <a:gd name="connsiteY103" fmla="*/ 1309497 h 1476555"/>
                <a:gd name="connsiteX104" fmla="*/ 988568 w 1480339"/>
                <a:gd name="connsiteY104" fmla="*/ 1313612 h 1476555"/>
                <a:gd name="connsiteX105" fmla="*/ 979196 w 1480339"/>
                <a:gd name="connsiteY105" fmla="*/ 1317726 h 1476555"/>
                <a:gd name="connsiteX106" fmla="*/ 966851 w 1480339"/>
                <a:gd name="connsiteY106" fmla="*/ 1322527 h 1476555"/>
                <a:gd name="connsiteX107" fmla="*/ 960451 w 1480339"/>
                <a:gd name="connsiteY107" fmla="*/ 1324813 h 1476555"/>
                <a:gd name="connsiteX108" fmla="*/ 915188 w 1480339"/>
                <a:gd name="connsiteY108" fmla="*/ 1338072 h 1476555"/>
                <a:gd name="connsiteX109" fmla="*/ 889585 w 1480339"/>
                <a:gd name="connsiteY109" fmla="*/ 1344015 h 1476555"/>
                <a:gd name="connsiteX110" fmla="*/ 877012 w 1480339"/>
                <a:gd name="connsiteY110" fmla="*/ 1346530 h 1476555"/>
                <a:gd name="connsiteX111" fmla="*/ 863981 w 1480339"/>
                <a:gd name="connsiteY111" fmla="*/ 1349045 h 1476555"/>
                <a:gd name="connsiteX112" fmla="*/ 848665 w 1480339"/>
                <a:gd name="connsiteY112" fmla="*/ 1352016 h 1476555"/>
                <a:gd name="connsiteX113" fmla="*/ 846608 w 1480339"/>
                <a:gd name="connsiteY113" fmla="*/ 1352474 h 1476555"/>
                <a:gd name="connsiteX114" fmla="*/ 842036 w 1480339"/>
                <a:gd name="connsiteY114" fmla="*/ 1353388 h 1476555"/>
                <a:gd name="connsiteX115" fmla="*/ 833578 w 1480339"/>
                <a:gd name="connsiteY115" fmla="*/ 1355217 h 1476555"/>
                <a:gd name="connsiteX116" fmla="*/ 832206 w 1480339"/>
                <a:gd name="connsiteY116" fmla="*/ 1355674 h 1476555"/>
                <a:gd name="connsiteX117" fmla="*/ 828548 w 1480339"/>
                <a:gd name="connsiteY117" fmla="*/ 1356588 h 1476555"/>
                <a:gd name="connsiteX118" fmla="*/ 822605 w 1480339"/>
                <a:gd name="connsiteY118" fmla="*/ 1358874 h 1476555"/>
                <a:gd name="connsiteX119" fmla="*/ 820776 w 1480339"/>
                <a:gd name="connsiteY119" fmla="*/ 1359789 h 1476555"/>
                <a:gd name="connsiteX120" fmla="*/ 818947 w 1480339"/>
                <a:gd name="connsiteY120" fmla="*/ 1360932 h 1476555"/>
                <a:gd name="connsiteX121" fmla="*/ 815518 w 1480339"/>
                <a:gd name="connsiteY121" fmla="*/ 1363446 h 1476555"/>
                <a:gd name="connsiteX122" fmla="*/ 802259 w 1480339"/>
                <a:gd name="connsiteY122" fmla="*/ 1405509 h 1476555"/>
                <a:gd name="connsiteX123" fmla="*/ 758140 w 1480339"/>
                <a:gd name="connsiteY123" fmla="*/ 1453515 h 1476555"/>
                <a:gd name="connsiteX124" fmla="*/ 738937 w 1480339"/>
                <a:gd name="connsiteY124" fmla="*/ 1453515 h 1476555"/>
                <a:gd name="connsiteX125" fmla="*/ 719735 w 1480339"/>
                <a:gd name="connsiteY125" fmla="*/ 1452829 h 1476555"/>
                <a:gd name="connsiteX126" fmla="*/ 681559 w 1480339"/>
                <a:gd name="connsiteY126" fmla="*/ 1449857 h 1476555"/>
                <a:gd name="connsiteX127" fmla="*/ 587147 w 1480339"/>
                <a:gd name="connsiteY127" fmla="*/ 1435913 h 1476555"/>
                <a:gd name="connsiteX128" fmla="*/ 566801 w 1480339"/>
                <a:gd name="connsiteY128" fmla="*/ 1429740 h 1476555"/>
                <a:gd name="connsiteX129" fmla="*/ 563601 w 1480339"/>
                <a:gd name="connsiteY129" fmla="*/ 1427912 h 1476555"/>
                <a:gd name="connsiteX130" fmla="*/ 560858 w 1480339"/>
                <a:gd name="connsiteY130" fmla="*/ 1425854 h 1476555"/>
                <a:gd name="connsiteX131" fmla="*/ 554686 w 1480339"/>
                <a:gd name="connsiteY131" fmla="*/ 1416482 h 1476555"/>
                <a:gd name="connsiteX132" fmla="*/ 552628 w 1480339"/>
                <a:gd name="connsiteY132" fmla="*/ 1402766 h 1476555"/>
                <a:gd name="connsiteX133" fmla="*/ 553314 w 1480339"/>
                <a:gd name="connsiteY133" fmla="*/ 1389735 h 1476555"/>
                <a:gd name="connsiteX134" fmla="*/ 554000 w 1480339"/>
                <a:gd name="connsiteY134" fmla="*/ 1355445 h 1476555"/>
                <a:gd name="connsiteX135" fmla="*/ 534797 w 1480339"/>
                <a:gd name="connsiteY135" fmla="*/ 1340129 h 1476555"/>
                <a:gd name="connsiteX136" fmla="*/ 529082 w 1480339"/>
                <a:gd name="connsiteY136" fmla="*/ 1338300 h 1476555"/>
                <a:gd name="connsiteX137" fmla="*/ 510337 w 1480339"/>
                <a:gd name="connsiteY137" fmla="*/ 1333271 h 1476555"/>
                <a:gd name="connsiteX138" fmla="*/ 487249 w 1480339"/>
                <a:gd name="connsiteY138" fmla="*/ 1326642 h 1476555"/>
                <a:gd name="connsiteX139" fmla="*/ 481534 w 1480339"/>
                <a:gd name="connsiteY139" fmla="*/ 1324813 h 1476555"/>
                <a:gd name="connsiteX140" fmla="*/ 343688 w 1480339"/>
                <a:gd name="connsiteY140" fmla="*/ 1244346 h 1476555"/>
                <a:gd name="connsiteX141" fmla="*/ 328829 w 1480339"/>
                <a:gd name="connsiteY141" fmla="*/ 1230630 h 1476555"/>
                <a:gd name="connsiteX142" fmla="*/ 324028 w 1480339"/>
                <a:gd name="connsiteY142" fmla="*/ 1229030 h 1476555"/>
                <a:gd name="connsiteX143" fmla="*/ 311684 w 1480339"/>
                <a:gd name="connsiteY143" fmla="*/ 1233602 h 1476555"/>
                <a:gd name="connsiteX144" fmla="*/ 300482 w 1480339"/>
                <a:gd name="connsiteY144" fmla="*/ 1240917 h 1476555"/>
                <a:gd name="connsiteX145" fmla="*/ 296825 w 1480339"/>
                <a:gd name="connsiteY145" fmla="*/ 1243203 h 1476555"/>
                <a:gd name="connsiteX146" fmla="*/ 275794 w 1480339"/>
                <a:gd name="connsiteY146" fmla="*/ 1255319 h 1476555"/>
                <a:gd name="connsiteX147" fmla="*/ 273279 w 1480339"/>
                <a:gd name="connsiteY147" fmla="*/ 1256462 h 1476555"/>
                <a:gd name="connsiteX148" fmla="*/ 249047 w 1480339"/>
                <a:gd name="connsiteY148" fmla="*/ 1258062 h 1476555"/>
                <a:gd name="connsiteX149" fmla="*/ 247676 w 1480339"/>
                <a:gd name="connsiteY149" fmla="*/ 1257605 h 1476555"/>
                <a:gd name="connsiteX150" fmla="*/ 238532 w 1480339"/>
                <a:gd name="connsiteY150" fmla="*/ 1252575 h 1476555"/>
                <a:gd name="connsiteX151" fmla="*/ 232588 w 1480339"/>
                <a:gd name="connsiteY151" fmla="*/ 1248232 h 1476555"/>
                <a:gd name="connsiteX152" fmla="*/ 231674 w 1480339"/>
                <a:gd name="connsiteY152" fmla="*/ 1247318 h 1476555"/>
                <a:gd name="connsiteX153" fmla="*/ 217958 w 1480339"/>
                <a:gd name="connsiteY153" fmla="*/ 1235202 h 1476555"/>
                <a:gd name="connsiteX154" fmla="*/ 168352 w 1480339"/>
                <a:gd name="connsiteY154" fmla="*/ 1178738 h 1476555"/>
                <a:gd name="connsiteX155" fmla="*/ 161951 w 1480339"/>
                <a:gd name="connsiteY155" fmla="*/ 1170051 h 1476555"/>
                <a:gd name="connsiteX156" fmla="*/ 138405 w 1480339"/>
                <a:gd name="connsiteY156" fmla="*/ 1134161 h 1476555"/>
                <a:gd name="connsiteX157" fmla="*/ 132919 w 1480339"/>
                <a:gd name="connsiteY157" fmla="*/ 1124788 h 1476555"/>
                <a:gd name="connsiteX158" fmla="*/ 117374 w 1480339"/>
                <a:gd name="connsiteY158" fmla="*/ 1096213 h 1476555"/>
                <a:gd name="connsiteX159" fmla="*/ 116459 w 1480339"/>
                <a:gd name="connsiteY159" fmla="*/ 1074496 h 1476555"/>
                <a:gd name="connsiteX160" fmla="*/ 121031 w 1480339"/>
                <a:gd name="connsiteY160" fmla="*/ 1067638 h 1476555"/>
                <a:gd name="connsiteX161" fmla="*/ 132690 w 1480339"/>
                <a:gd name="connsiteY161" fmla="*/ 1054379 h 1476555"/>
                <a:gd name="connsiteX162" fmla="*/ 151664 w 1480339"/>
                <a:gd name="connsiteY162" fmla="*/ 1036320 h 1476555"/>
                <a:gd name="connsiteX163" fmla="*/ 164923 w 1480339"/>
                <a:gd name="connsiteY163" fmla="*/ 1024890 h 1476555"/>
                <a:gd name="connsiteX164" fmla="*/ 171781 w 1480339"/>
                <a:gd name="connsiteY164" fmla="*/ 1019403 h 1476555"/>
                <a:gd name="connsiteX165" fmla="*/ 181610 w 1480339"/>
                <a:gd name="connsiteY165" fmla="*/ 1010488 h 1476555"/>
                <a:gd name="connsiteX166" fmla="*/ 184354 w 1480339"/>
                <a:gd name="connsiteY166" fmla="*/ 1006602 h 1476555"/>
                <a:gd name="connsiteX167" fmla="*/ 185725 w 1480339"/>
                <a:gd name="connsiteY167" fmla="*/ 1002716 h 1476555"/>
                <a:gd name="connsiteX168" fmla="*/ 185268 w 1480339"/>
                <a:gd name="connsiteY168" fmla="*/ 994029 h 1476555"/>
                <a:gd name="connsiteX169" fmla="*/ 182753 w 1480339"/>
                <a:gd name="connsiteY169" fmla="*/ 985342 h 1476555"/>
                <a:gd name="connsiteX170" fmla="*/ 181610 w 1480339"/>
                <a:gd name="connsiteY170" fmla="*/ 981684 h 1476555"/>
                <a:gd name="connsiteX171" fmla="*/ 177724 w 1480339"/>
                <a:gd name="connsiteY171" fmla="*/ 970940 h 1476555"/>
                <a:gd name="connsiteX172" fmla="*/ 175895 w 1480339"/>
                <a:gd name="connsiteY172" fmla="*/ 966140 h 1476555"/>
                <a:gd name="connsiteX173" fmla="*/ 173609 w 1480339"/>
                <a:gd name="connsiteY173" fmla="*/ 960196 h 1476555"/>
                <a:gd name="connsiteX174" fmla="*/ 171781 w 1480339"/>
                <a:gd name="connsiteY174" fmla="*/ 955395 h 1476555"/>
                <a:gd name="connsiteX175" fmla="*/ 169495 w 1480339"/>
                <a:gd name="connsiteY175" fmla="*/ 949452 h 1476555"/>
                <a:gd name="connsiteX176" fmla="*/ 168809 w 1480339"/>
                <a:gd name="connsiteY176" fmla="*/ 947623 h 1476555"/>
                <a:gd name="connsiteX177" fmla="*/ 123089 w 1480339"/>
                <a:gd name="connsiteY177" fmla="*/ 806805 h 1476555"/>
                <a:gd name="connsiteX178" fmla="*/ 107087 w 1480339"/>
                <a:gd name="connsiteY178" fmla="*/ 785088 h 1476555"/>
                <a:gd name="connsiteX179" fmla="*/ 51080 w 1480339"/>
                <a:gd name="connsiteY179" fmla="*/ 755142 h 1476555"/>
                <a:gd name="connsiteX180" fmla="*/ 25934 w 1480339"/>
                <a:gd name="connsiteY180" fmla="*/ 715823 h 1476555"/>
                <a:gd name="connsiteX181" fmla="*/ 26620 w 1480339"/>
                <a:gd name="connsiteY181" fmla="*/ 699821 h 1476555"/>
                <a:gd name="connsiteX182" fmla="*/ 65024 w 1480339"/>
                <a:gd name="connsiteY182" fmla="*/ 516026 h 1476555"/>
                <a:gd name="connsiteX183" fmla="*/ 109830 w 1480339"/>
                <a:gd name="connsiteY183" fmla="*/ 479222 h 1476555"/>
                <a:gd name="connsiteX184" fmla="*/ 154407 w 1480339"/>
                <a:gd name="connsiteY184" fmla="*/ 465048 h 1476555"/>
                <a:gd name="connsiteX185" fmla="*/ 253162 w 1480339"/>
                <a:gd name="connsiteY185" fmla="*/ 333146 h 1476555"/>
                <a:gd name="connsiteX186" fmla="*/ 271450 w 1480339"/>
                <a:gd name="connsiteY186" fmla="*/ 315316 h 1476555"/>
                <a:gd name="connsiteX187" fmla="*/ 248133 w 1480339"/>
                <a:gd name="connsiteY187" fmla="*/ 204902 h 1476555"/>
                <a:gd name="connsiteX188" fmla="*/ 256820 w 1480339"/>
                <a:gd name="connsiteY188" fmla="*/ 189586 h 1476555"/>
                <a:gd name="connsiteX189" fmla="*/ 388951 w 1480339"/>
                <a:gd name="connsiteY189" fmla="*/ 94945 h 1476555"/>
                <a:gd name="connsiteX190" fmla="*/ 461417 w 1480339"/>
                <a:gd name="connsiteY190" fmla="*/ 99517 h 1476555"/>
                <a:gd name="connsiteX191" fmla="*/ 475590 w 1480339"/>
                <a:gd name="connsiteY191" fmla="*/ 112319 h 1476555"/>
                <a:gd name="connsiteX192" fmla="*/ 528397 w 1480339"/>
                <a:gd name="connsiteY192" fmla="*/ 125806 h 1476555"/>
                <a:gd name="connsiteX193" fmla="*/ 660299 w 1480339"/>
                <a:gd name="connsiteY193" fmla="*/ 103860 h 1476555"/>
                <a:gd name="connsiteX194" fmla="*/ 722249 w 1480339"/>
                <a:gd name="connsiteY194" fmla="*/ 101803 h 1476555"/>
                <a:gd name="connsiteX195" fmla="*/ 792887 w 1480339"/>
                <a:gd name="connsiteY195" fmla="*/ 23622 h 1476555"/>
                <a:gd name="connsiteX196" fmla="*/ 967080 w 1480339"/>
                <a:gd name="connsiteY196" fmla="*/ 58598 h 1476555"/>
                <a:gd name="connsiteX197" fmla="*/ 985368 w 1480339"/>
                <a:gd name="connsiteY197" fmla="*/ 120548 h 1476555"/>
                <a:gd name="connsiteX198" fmla="*/ 1010743 w 1480339"/>
                <a:gd name="connsiteY198" fmla="*/ 162154 h 1476555"/>
                <a:gd name="connsiteX199" fmla="*/ 1125271 w 1480339"/>
                <a:gd name="connsiteY199" fmla="*/ 229819 h 1476555"/>
                <a:gd name="connsiteX200" fmla="*/ 1191337 w 1480339"/>
                <a:gd name="connsiteY200" fmla="*/ 224790 h 1476555"/>
                <a:gd name="connsiteX201" fmla="*/ 1261517 w 1480339"/>
                <a:gd name="connsiteY201" fmla="*/ 229591 h 1476555"/>
                <a:gd name="connsiteX202" fmla="*/ 1358672 w 1480339"/>
                <a:gd name="connsiteY202" fmla="*/ 350748 h 1476555"/>
                <a:gd name="connsiteX203" fmla="*/ 1355700 w 1480339"/>
                <a:gd name="connsiteY203" fmla="*/ 368579 h 1476555"/>
                <a:gd name="connsiteX204" fmla="*/ 1325753 w 1480339"/>
                <a:gd name="connsiteY204" fmla="*/ 412928 h 1476555"/>
                <a:gd name="connsiteX205" fmla="*/ 1326668 w 1480339"/>
                <a:gd name="connsiteY205" fmla="*/ 452933 h 1476555"/>
                <a:gd name="connsiteX206" fmla="*/ 1357072 w 1480339"/>
                <a:gd name="connsiteY206" fmla="*/ 521284 h 1476555"/>
                <a:gd name="connsiteX207" fmla="*/ 1357300 w 1480339"/>
                <a:gd name="connsiteY207" fmla="*/ 521970 h 1476555"/>
                <a:gd name="connsiteX208" fmla="*/ 1359586 w 1480339"/>
                <a:gd name="connsiteY208" fmla="*/ 529056 h 1476555"/>
                <a:gd name="connsiteX209" fmla="*/ 1360043 w 1480339"/>
                <a:gd name="connsiteY209" fmla="*/ 530428 h 1476555"/>
                <a:gd name="connsiteX210" fmla="*/ 1362101 w 1480339"/>
                <a:gd name="connsiteY210" fmla="*/ 537286 h 1476555"/>
                <a:gd name="connsiteX211" fmla="*/ 1362558 w 1480339"/>
                <a:gd name="connsiteY211" fmla="*/ 538886 h 1476555"/>
                <a:gd name="connsiteX212" fmla="*/ 1364387 w 1480339"/>
                <a:gd name="connsiteY212" fmla="*/ 545287 h 1476555"/>
                <a:gd name="connsiteX213" fmla="*/ 1364844 w 1480339"/>
                <a:gd name="connsiteY213" fmla="*/ 547573 h 1476555"/>
                <a:gd name="connsiteX214" fmla="*/ 1366444 w 1480339"/>
                <a:gd name="connsiteY214" fmla="*/ 553745 h 1476555"/>
                <a:gd name="connsiteX215" fmla="*/ 1367130 w 1480339"/>
                <a:gd name="connsiteY215" fmla="*/ 556488 h 1476555"/>
                <a:gd name="connsiteX216" fmla="*/ 1368502 w 1480339"/>
                <a:gd name="connsiteY216" fmla="*/ 561975 h 1476555"/>
                <a:gd name="connsiteX217" fmla="*/ 1369187 w 1480339"/>
                <a:gd name="connsiteY217" fmla="*/ 565632 h 1476555"/>
                <a:gd name="connsiteX218" fmla="*/ 1370102 w 1480339"/>
                <a:gd name="connsiteY218" fmla="*/ 570433 h 1476555"/>
                <a:gd name="connsiteX219" fmla="*/ 1371016 w 1480339"/>
                <a:gd name="connsiteY219" fmla="*/ 575234 h 1476555"/>
                <a:gd name="connsiteX220" fmla="*/ 1371702 w 1480339"/>
                <a:gd name="connsiteY220" fmla="*/ 578891 h 1476555"/>
                <a:gd name="connsiteX221" fmla="*/ 1373074 w 1480339"/>
                <a:gd name="connsiteY221" fmla="*/ 587578 h 1476555"/>
                <a:gd name="connsiteX222" fmla="*/ 1376731 w 1480339"/>
                <a:gd name="connsiteY222" fmla="*/ 607923 h 1476555"/>
                <a:gd name="connsiteX223" fmla="*/ 1380846 w 1480339"/>
                <a:gd name="connsiteY223" fmla="*/ 628269 h 1476555"/>
                <a:gd name="connsiteX224" fmla="*/ 1381760 w 1480339"/>
                <a:gd name="connsiteY224" fmla="*/ 631926 h 1476555"/>
                <a:gd name="connsiteX225" fmla="*/ 1383361 w 1480339"/>
                <a:gd name="connsiteY225" fmla="*/ 636270 h 1476555"/>
                <a:gd name="connsiteX226" fmla="*/ 1388161 w 1480339"/>
                <a:gd name="connsiteY226" fmla="*/ 641070 h 1476555"/>
                <a:gd name="connsiteX227" fmla="*/ 1391133 w 1480339"/>
                <a:gd name="connsiteY227" fmla="*/ 641985 h 1476555"/>
                <a:gd name="connsiteX228" fmla="*/ 1399591 w 1480339"/>
                <a:gd name="connsiteY228" fmla="*/ 642671 h 1476555"/>
                <a:gd name="connsiteX229" fmla="*/ 1439596 w 1480339"/>
                <a:gd name="connsiteY229" fmla="*/ 652043 h 1476555"/>
                <a:gd name="connsiteX230" fmla="*/ 1444168 w 1480339"/>
                <a:gd name="connsiteY230" fmla="*/ 655015 h 1476555"/>
                <a:gd name="connsiteX231" fmla="*/ 1449197 w 1480339"/>
                <a:gd name="connsiteY231" fmla="*/ 660044 h 1476555"/>
                <a:gd name="connsiteX232" fmla="*/ 1455141 w 1480339"/>
                <a:gd name="connsiteY232" fmla="*/ 674446 h 1476555"/>
                <a:gd name="connsiteX233" fmla="*/ 1455598 w 1480339"/>
                <a:gd name="connsiteY233" fmla="*/ 676732 h 1476555"/>
                <a:gd name="connsiteX234" fmla="*/ 1456284 w 1480339"/>
                <a:gd name="connsiteY234" fmla="*/ 683819 h 1476555"/>
                <a:gd name="connsiteX235" fmla="*/ 1456970 w 1480339"/>
                <a:gd name="connsiteY235" fmla="*/ 699135 h 1476555"/>
                <a:gd name="connsiteX236" fmla="*/ 1458113 w 1480339"/>
                <a:gd name="connsiteY236" fmla="*/ 739826 h 14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80339" h="1476555">
                  <a:moveTo>
                    <a:pt x="1437082" y="632841"/>
                  </a:moveTo>
                  <a:cubicBezTo>
                    <a:pt x="1431138" y="631012"/>
                    <a:pt x="1421537" y="630555"/>
                    <a:pt x="1415822" y="628040"/>
                  </a:cubicBezTo>
                  <a:cubicBezTo>
                    <a:pt x="1398905" y="620268"/>
                    <a:pt x="1395705" y="603351"/>
                    <a:pt x="1393419" y="583920"/>
                  </a:cubicBezTo>
                  <a:cubicBezTo>
                    <a:pt x="1388847" y="545744"/>
                    <a:pt x="1381303" y="506654"/>
                    <a:pt x="1361872" y="474421"/>
                  </a:cubicBezTo>
                  <a:cubicBezTo>
                    <a:pt x="1341984" y="441503"/>
                    <a:pt x="1344956" y="415899"/>
                    <a:pt x="1366901" y="388239"/>
                  </a:cubicBezTo>
                  <a:cubicBezTo>
                    <a:pt x="1368959" y="385724"/>
                    <a:pt x="1370102" y="382524"/>
                    <a:pt x="1371931" y="380009"/>
                  </a:cubicBezTo>
                  <a:cubicBezTo>
                    <a:pt x="1384504" y="362636"/>
                    <a:pt x="1376045" y="343433"/>
                    <a:pt x="1366216" y="324231"/>
                  </a:cubicBezTo>
                  <a:cubicBezTo>
                    <a:pt x="1345184" y="282854"/>
                    <a:pt x="1316381" y="251079"/>
                    <a:pt x="1283462" y="221590"/>
                  </a:cubicBezTo>
                  <a:cubicBezTo>
                    <a:pt x="1235228" y="178384"/>
                    <a:pt x="1233628" y="185928"/>
                    <a:pt x="1172363" y="210617"/>
                  </a:cubicBezTo>
                  <a:cubicBezTo>
                    <a:pt x="1153389" y="218161"/>
                    <a:pt x="1140587" y="215189"/>
                    <a:pt x="1125957" y="203302"/>
                  </a:cubicBezTo>
                  <a:cubicBezTo>
                    <a:pt x="1097839" y="180442"/>
                    <a:pt x="1067664" y="167640"/>
                    <a:pt x="1035889" y="150266"/>
                  </a:cubicBezTo>
                  <a:cubicBezTo>
                    <a:pt x="1013257" y="137922"/>
                    <a:pt x="1005942" y="120320"/>
                    <a:pt x="1007542" y="91973"/>
                  </a:cubicBezTo>
                  <a:cubicBezTo>
                    <a:pt x="1008914" y="57226"/>
                    <a:pt x="1002056" y="52883"/>
                    <a:pt x="980110" y="42824"/>
                  </a:cubicBezTo>
                  <a:cubicBezTo>
                    <a:pt x="919760" y="14706"/>
                    <a:pt x="855295" y="4648"/>
                    <a:pt x="790601" y="76"/>
                  </a:cubicBezTo>
                  <a:cubicBezTo>
                    <a:pt x="774370" y="-1067"/>
                    <a:pt x="754939" y="10820"/>
                    <a:pt x="746252" y="25222"/>
                  </a:cubicBezTo>
                  <a:cubicBezTo>
                    <a:pt x="736880" y="40767"/>
                    <a:pt x="730936" y="55169"/>
                    <a:pt x="721106" y="70256"/>
                  </a:cubicBezTo>
                  <a:cubicBezTo>
                    <a:pt x="715391" y="79172"/>
                    <a:pt x="711277" y="83286"/>
                    <a:pt x="700075" y="82601"/>
                  </a:cubicBezTo>
                  <a:cubicBezTo>
                    <a:pt x="645440" y="79172"/>
                    <a:pt x="591719" y="87401"/>
                    <a:pt x="538912" y="99517"/>
                  </a:cubicBezTo>
                  <a:cubicBezTo>
                    <a:pt x="514681" y="105003"/>
                    <a:pt x="496393" y="99746"/>
                    <a:pt x="477419" y="84201"/>
                  </a:cubicBezTo>
                  <a:cubicBezTo>
                    <a:pt x="435585" y="50139"/>
                    <a:pt x="421640" y="50825"/>
                    <a:pt x="374092" y="77343"/>
                  </a:cubicBezTo>
                  <a:cubicBezTo>
                    <a:pt x="325400" y="104546"/>
                    <a:pt x="285852" y="143637"/>
                    <a:pt x="239675" y="174041"/>
                  </a:cubicBezTo>
                  <a:cubicBezTo>
                    <a:pt x="227102" y="182270"/>
                    <a:pt x="223216" y="195072"/>
                    <a:pt x="226645" y="210388"/>
                  </a:cubicBezTo>
                  <a:cubicBezTo>
                    <a:pt x="232588" y="235077"/>
                    <a:pt x="236246" y="260452"/>
                    <a:pt x="242875" y="285140"/>
                  </a:cubicBezTo>
                  <a:cubicBezTo>
                    <a:pt x="247219" y="301371"/>
                    <a:pt x="244704" y="313030"/>
                    <a:pt x="231217" y="324002"/>
                  </a:cubicBezTo>
                  <a:cubicBezTo>
                    <a:pt x="202870" y="347091"/>
                    <a:pt x="179096" y="375894"/>
                    <a:pt x="162865" y="407441"/>
                  </a:cubicBezTo>
                  <a:cubicBezTo>
                    <a:pt x="143206" y="445389"/>
                    <a:pt x="121489" y="466877"/>
                    <a:pt x="76912" y="453390"/>
                  </a:cubicBezTo>
                  <a:cubicBezTo>
                    <a:pt x="66625" y="450189"/>
                    <a:pt x="63653" y="456590"/>
                    <a:pt x="57938" y="468249"/>
                  </a:cubicBezTo>
                  <a:cubicBezTo>
                    <a:pt x="45136" y="493623"/>
                    <a:pt x="18390" y="630783"/>
                    <a:pt x="3760" y="703707"/>
                  </a:cubicBezTo>
                  <a:cubicBezTo>
                    <a:pt x="-5384" y="748741"/>
                    <a:pt x="102" y="756513"/>
                    <a:pt x="43307" y="776173"/>
                  </a:cubicBezTo>
                  <a:cubicBezTo>
                    <a:pt x="71197" y="788746"/>
                    <a:pt x="97028" y="806120"/>
                    <a:pt x="105258" y="835838"/>
                  </a:cubicBezTo>
                  <a:cubicBezTo>
                    <a:pt x="119660" y="887958"/>
                    <a:pt x="143206" y="937107"/>
                    <a:pt x="155093" y="989914"/>
                  </a:cubicBezTo>
                  <a:cubicBezTo>
                    <a:pt x="156693" y="997001"/>
                    <a:pt x="157379" y="1002944"/>
                    <a:pt x="150978" y="1006373"/>
                  </a:cubicBezTo>
                  <a:cubicBezTo>
                    <a:pt x="129490" y="1017803"/>
                    <a:pt x="120117" y="1041349"/>
                    <a:pt x="102058" y="1055979"/>
                  </a:cubicBezTo>
                  <a:cubicBezTo>
                    <a:pt x="85827" y="1069238"/>
                    <a:pt x="86056" y="1085697"/>
                    <a:pt x="93828" y="1101928"/>
                  </a:cubicBezTo>
                  <a:cubicBezTo>
                    <a:pt x="122403" y="1162050"/>
                    <a:pt x="159665" y="1216457"/>
                    <a:pt x="209728" y="1260348"/>
                  </a:cubicBezTo>
                  <a:cubicBezTo>
                    <a:pt x="244933" y="1291209"/>
                    <a:pt x="245618" y="1290294"/>
                    <a:pt x="289510" y="1270406"/>
                  </a:cubicBezTo>
                  <a:cubicBezTo>
                    <a:pt x="293396" y="1268577"/>
                    <a:pt x="297739" y="1267663"/>
                    <a:pt x="301168" y="1265377"/>
                  </a:cubicBezTo>
                  <a:cubicBezTo>
                    <a:pt x="313741" y="1257376"/>
                    <a:pt x="322199" y="1259205"/>
                    <a:pt x="334087" y="1270406"/>
                  </a:cubicBezTo>
                  <a:cubicBezTo>
                    <a:pt x="380950" y="1314297"/>
                    <a:pt x="439014" y="1338529"/>
                    <a:pt x="499593" y="1356131"/>
                  </a:cubicBezTo>
                  <a:cubicBezTo>
                    <a:pt x="530454" y="1365047"/>
                    <a:pt x="531140" y="1362989"/>
                    <a:pt x="532054" y="1395679"/>
                  </a:cubicBezTo>
                  <a:cubicBezTo>
                    <a:pt x="532054" y="1397736"/>
                    <a:pt x="532054" y="1400022"/>
                    <a:pt x="532054" y="1402080"/>
                  </a:cubicBezTo>
                  <a:cubicBezTo>
                    <a:pt x="532969" y="1443456"/>
                    <a:pt x="534797" y="1446200"/>
                    <a:pt x="575945" y="1456258"/>
                  </a:cubicBezTo>
                  <a:cubicBezTo>
                    <a:pt x="600634" y="1462202"/>
                    <a:pt x="625780" y="1467917"/>
                    <a:pt x="650926" y="1470431"/>
                  </a:cubicBezTo>
                  <a:cubicBezTo>
                    <a:pt x="692074" y="1474317"/>
                    <a:pt x="733222" y="1479804"/>
                    <a:pt x="774599" y="1474089"/>
                  </a:cubicBezTo>
                  <a:cubicBezTo>
                    <a:pt x="802259" y="1470203"/>
                    <a:pt x="806146" y="1466774"/>
                    <a:pt x="813232" y="1440256"/>
                  </a:cubicBezTo>
                  <a:cubicBezTo>
                    <a:pt x="816661" y="1427912"/>
                    <a:pt x="821233" y="1416024"/>
                    <a:pt x="824205" y="1403680"/>
                  </a:cubicBezTo>
                  <a:cubicBezTo>
                    <a:pt x="828320" y="1385849"/>
                    <a:pt x="839293" y="1376477"/>
                    <a:pt x="856666" y="1373048"/>
                  </a:cubicBezTo>
                  <a:cubicBezTo>
                    <a:pt x="881584" y="1367790"/>
                    <a:pt x="906501" y="1362075"/>
                    <a:pt x="931418" y="1356817"/>
                  </a:cubicBezTo>
                  <a:cubicBezTo>
                    <a:pt x="957707" y="1351559"/>
                    <a:pt x="982625" y="1343330"/>
                    <a:pt x="1006171" y="1330071"/>
                  </a:cubicBezTo>
                  <a:cubicBezTo>
                    <a:pt x="1045718" y="1307668"/>
                    <a:pt x="1045947" y="1307897"/>
                    <a:pt x="1078865" y="1338758"/>
                  </a:cubicBezTo>
                  <a:cubicBezTo>
                    <a:pt x="1079551" y="1339443"/>
                    <a:pt x="1080466" y="1340129"/>
                    <a:pt x="1081151" y="1341044"/>
                  </a:cubicBezTo>
                  <a:cubicBezTo>
                    <a:pt x="1103097" y="1361846"/>
                    <a:pt x="1111555" y="1364361"/>
                    <a:pt x="1136473" y="1348587"/>
                  </a:cubicBezTo>
                  <a:cubicBezTo>
                    <a:pt x="1162304" y="1331900"/>
                    <a:pt x="1189051" y="1317041"/>
                    <a:pt x="1213054" y="1296924"/>
                  </a:cubicBezTo>
                  <a:cubicBezTo>
                    <a:pt x="1242543" y="1272235"/>
                    <a:pt x="1267232" y="1242746"/>
                    <a:pt x="1294892" y="1216685"/>
                  </a:cubicBezTo>
                  <a:cubicBezTo>
                    <a:pt x="1303579" y="1208456"/>
                    <a:pt x="1304036" y="1200683"/>
                    <a:pt x="1300607" y="1188567"/>
                  </a:cubicBezTo>
                  <a:cubicBezTo>
                    <a:pt x="1289406" y="1148791"/>
                    <a:pt x="1288949" y="1109929"/>
                    <a:pt x="1313180" y="1072439"/>
                  </a:cubicBezTo>
                  <a:cubicBezTo>
                    <a:pt x="1338555" y="1033348"/>
                    <a:pt x="1361644" y="992429"/>
                    <a:pt x="1377417" y="948080"/>
                  </a:cubicBezTo>
                  <a:cubicBezTo>
                    <a:pt x="1382218" y="934364"/>
                    <a:pt x="1390676" y="927963"/>
                    <a:pt x="1405306" y="926363"/>
                  </a:cubicBezTo>
                  <a:cubicBezTo>
                    <a:pt x="1418794" y="924992"/>
                    <a:pt x="1432281" y="920877"/>
                    <a:pt x="1445540" y="916991"/>
                  </a:cubicBezTo>
                  <a:cubicBezTo>
                    <a:pt x="1457656" y="913333"/>
                    <a:pt x="1464514" y="906018"/>
                    <a:pt x="1465428" y="891616"/>
                  </a:cubicBezTo>
                  <a:cubicBezTo>
                    <a:pt x="1470000" y="830351"/>
                    <a:pt x="1481201" y="769544"/>
                    <a:pt x="1480287" y="707593"/>
                  </a:cubicBezTo>
                  <a:cubicBezTo>
                    <a:pt x="1479830" y="672160"/>
                    <a:pt x="1475258" y="643814"/>
                    <a:pt x="1437082" y="632841"/>
                  </a:cubicBezTo>
                  <a:close/>
                  <a:moveTo>
                    <a:pt x="1458113" y="739826"/>
                  </a:moveTo>
                  <a:cubicBezTo>
                    <a:pt x="1458113" y="746684"/>
                    <a:pt x="1457884" y="753313"/>
                    <a:pt x="1457656" y="760171"/>
                  </a:cubicBezTo>
                  <a:cubicBezTo>
                    <a:pt x="1457198" y="770229"/>
                    <a:pt x="1456741" y="780516"/>
                    <a:pt x="1455827" y="790575"/>
                  </a:cubicBezTo>
                  <a:cubicBezTo>
                    <a:pt x="1453998" y="814121"/>
                    <a:pt x="1451483" y="837895"/>
                    <a:pt x="1449197" y="861441"/>
                  </a:cubicBezTo>
                  <a:cubicBezTo>
                    <a:pt x="1445997" y="893445"/>
                    <a:pt x="1439825" y="898017"/>
                    <a:pt x="1407592" y="900760"/>
                  </a:cubicBezTo>
                  <a:cubicBezTo>
                    <a:pt x="1405535" y="900989"/>
                    <a:pt x="1403477" y="901217"/>
                    <a:pt x="1401191" y="901446"/>
                  </a:cubicBezTo>
                  <a:cubicBezTo>
                    <a:pt x="1397077" y="901903"/>
                    <a:pt x="1392733" y="902817"/>
                    <a:pt x="1388618" y="903275"/>
                  </a:cubicBezTo>
                  <a:cubicBezTo>
                    <a:pt x="1386561" y="903503"/>
                    <a:pt x="1384504" y="903732"/>
                    <a:pt x="1382218" y="903960"/>
                  </a:cubicBezTo>
                  <a:cubicBezTo>
                    <a:pt x="1376731" y="904418"/>
                    <a:pt x="1372388" y="906018"/>
                    <a:pt x="1369187" y="908761"/>
                  </a:cubicBezTo>
                  <a:cubicBezTo>
                    <a:pt x="1366216" y="911276"/>
                    <a:pt x="1363930" y="914933"/>
                    <a:pt x="1362558" y="919734"/>
                  </a:cubicBezTo>
                  <a:cubicBezTo>
                    <a:pt x="1362329" y="920191"/>
                    <a:pt x="1362329" y="920648"/>
                    <a:pt x="1362101" y="920877"/>
                  </a:cubicBezTo>
                  <a:cubicBezTo>
                    <a:pt x="1357986" y="936422"/>
                    <a:pt x="1352728" y="951738"/>
                    <a:pt x="1346556" y="966368"/>
                  </a:cubicBezTo>
                  <a:cubicBezTo>
                    <a:pt x="1344956" y="970026"/>
                    <a:pt x="1343584" y="973683"/>
                    <a:pt x="1341984" y="977341"/>
                  </a:cubicBezTo>
                  <a:cubicBezTo>
                    <a:pt x="1337183" y="988314"/>
                    <a:pt x="1331926" y="998829"/>
                    <a:pt x="1326439" y="1009345"/>
                  </a:cubicBezTo>
                  <a:cubicBezTo>
                    <a:pt x="1324610" y="1012774"/>
                    <a:pt x="1322782" y="1016432"/>
                    <a:pt x="1320724" y="1019861"/>
                  </a:cubicBezTo>
                  <a:cubicBezTo>
                    <a:pt x="1316838" y="1026719"/>
                    <a:pt x="1312723" y="1033577"/>
                    <a:pt x="1308608" y="1040435"/>
                  </a:cubicBezTo>
                  <a:cubicBezTo>
                    <a:pt x="1298321" y="1057351"/>
                    <a:pt x="1287120" y="1074039"/>
                    <a:pt x="1275690" y="1090269"/>
                  </a:cubicBezTo>
                  <a:cubicBezTo>
                    <a:pt x="1270432" y="1097585"/>
                    <a:pt x="1267460" y="1104443"/>
                    <a:pt x="1267918" y="1112901"/>
                  </a:cubicBezTo>
                  <a:cubicBezTo>
                    <a:pt x="1267918" y="1114044"/>
                    <a:pt x="1268146" y="1115415"/>
                    <a:pt x="1268375" y="1116558"/>
                  </a:cubicBezTo>
                  <a:cubicBezTo>
                    <a:pt x="1269975" y="1127074"/>
                    <a:pt x="1271118" y="1137590"/>
                    <a:pt x="1272261" y="1148105"/>
                  </a:cubicBezTo>
                  <a:cubicBezTo>
                    <a:pt x="1273404" y="1158621"/>
                    <a:pt x="1274547" y="1169136"/>
                    <a:pt x="1275690" y="1179881"/>
                  </a:cubicBezTo>
                  <a:cubicBezTo>
                    <a:pt x="1275690" y="1180566"/>
                    <a:pt x="1275919" y="1181252"/>
                    <a:pt x="1275919" y="1182167"/>
                  </a:cubicBezTo>
                  <a:cubicBezTo>
                    <a:pt x="1276147" y="1185138"/>
                    <a:pt x="1276376" y="1187882"/>
                    <a:pt x="1276147" y="1190625"/>
                  </a:cubicBezTo>
                  <a:cubicBezTo>
                    <a:pt x="1276147" y="1192682"/>
                    <a:pt x="1275919" y="1194740"/>
                    <a:pt x="1275461" y="1196797"/>
                  </a:cubicBezTo>
                  <a:cubicBezTo>
                    <a:pt x="1275233" y="1198169"/>
                    <a:pt x="1275004" y="1199540"/>
                    <a:pt x="1274547" y="1200912"/>
                  </a:cubicBezTo>
                  <a:cubicBezTo>
                    <a:pt x="1274318" y="1201598"/>
                    <a:pt x="1274090" y="1202283"/>
                    <a:pt x="1273861" y="1202969"/>
                  </a:cubicBezTo>
                  <a:cubicBezTo>
                    <a:pt x="1273404" y="1204341"/>
                    <a:pt x="1272718" y="1205712"/>
                    <a:pt x="1272032" y="1206855"/>
                  </a:cubicBezTo>
                  <a:cubicBezTo>
                    <a:pt x="1270889" y="1208913"/>
                    <a:pt x="1269746" y="1210742"/>
                    <a:pt x="1268146" y="1212799"/>
                  </a:cubicBezTo>
                  <a:cubicBezTo>
                    <a:pt x="1230427" y="1260119"/>
                    <a:pt x="1184707" y="1297381"/>
                    <a:pt x="1131672" y="1325956"/>
                  </a:cubicBezTo>
                  <a:cubicBezTo>
                    <a:pt x="1126871" y="1328471"/>
                    <a:pt x="1122299" y="1330071"/>
                    <a:pt x="1117956" y="1330528"/>
                  </a:cubicBezTo>
                  <a:cubicBezTo>
                    <a:pt x="1110412" y="1331214"/>
                    <a:pt x="1103326" y="1328699"/>
                    <a:pt x="1096468" y="1322527"/>
                  </a:cubicBezTo>
                  <a:cubicBezTo>
                    <a:pt x="1084809" y="1311783"/>
                    <a:pt x="1072693" y="1301267"/>
                    <a:pt x="1061035" y="1290294"/>
                  </a:cubicBezTo>
                  <a:cubicBezTo>
                    <a:pt x="1059892" y="1289380"/>
                    <a:pt x="1058977" y="1288466"/>
                    <a:pt x="1057834" y="1287551"/>
                  </a:cubicBezTo>
                  <a:cubicBezTo>
                    <a:pt x="1057377" y="1287094"/>
                    <a:pt x="1056691" y="1286637"/>
                    <a:pt x="1056234" y="1286180"/>
                  </a:cubicBezTo>
                  <a:cubicBezTo>
                    <a:pt x="1055091" y="1285265"/>
                    <a:pt x="1054177" y="1284579"/>
                    <a:pt x="1053034" y="1284122"/>
                  </a:cubicBezTo>
                  <a:cubicBezTo>
                    <a:pt x="1052576" y="1283894"/>
                    <a:pt x="1051891" y="1283436"/>
                    <a:pt x="1051433" y="1283208"/>
                  </a:cubicBezTo>
                  <a:cubicBezTo>
                    <a:pt x="1050290" y="1282751"/>
                    <a:pt x="1049147" y="1282293"/>
                    <a:pt x="1048004" y="1282065"/>
                  </a:cubicBezTo>
                  <a:cubicBezTo>
                    <a:pt x="1046861" y="1281836"/>
                    <a:pt x="1045718" y="1281608"/>
                    <a:pt x="1044575" y="1281608"/>
                  </a:cubicBezTo>
                  <a:cubicBezTo>
                    <a:pt x="1043432" y="1281608"/>
                    <a:pt x="1042289" y="1281836"/>
                    <a:pt x="1040918" y="1282065"/>
                  </a:cubicBezTo>
                  <a:cubicBezTo>
                    <a:pt x="1038403" y="1282751"/>
                    <a:pt x="1035889" y="1284122"/>
                    <a:pt x="1033145" y="1286408"/>
                  </a:cubicBezTo>
                  <a:cubicBezTo>
                    <a:pt x="1030174" y="1288923"/>
                    <a:pt x="1026973" y="1291209"/>
                    <a:pt x="1023773" y="1293723"/>
                  </a:cubicBezTo>
                  <a:cubicBezTo>
                    <a:pt x="1015543" y="1299438"/>
                    <a:pt x="1006628" y="1304696"/>
                    <a:pt x="997027" y="1309497"/>
                  </a:cubicBezTo>
                  <a:cubicBezTo>
                    <a:pt x="994283" y="1310868"/>
                    <a:pt x="991312" y="1312240"/>
                    <a:pt x="988568" y="1313612"/>
                  </a:cubicBezTo>
                  <a:cubicBezTo>
                    <a:pt x="985597" y="1314983"/>
                    <a:pt x="982396" y="1316355"/>
                    <a:pt x="979196" y="1317726"/>
                  </a:cubicBezTo>
                  <a:cubicBezTo>
                    <a:pt x="975081" y="1319327"/>
                    <a:pt x="970966" y="1320927"/>
                    <a:pt x="966851" y="1322527"/>
                  </a:cubicBezTo>
                  <a:cubicBezTo>
                    <a:pt x="964794" y="1323213"/>
                    <a:pt x="962737" y="1324127"/>
                    <a:pt x="960451" y="1324813"/>
                  </a:cubicBezTo>
                  <a:cubicBezTo>
                    <a:pt x="945592" y="1330071"/>
                    <a:pt x="930504" y="1334414"/>
                    <a:pt x="915188" y="1338072"/>
                  </a:cubicBezTo>
                  <a:cubicBezTo>
                    <a:pt x="906501" y="1340129"/>
                    <a:pt x="897814" y="1342187"/>
                    <a:pt x="889585" y="1344015"/>
                  </a:cubicBezTo>
                  <a:cubicBezTo>
                    <a:pt x="885470" y="1344930"/>
                    <a:pt x="881126" y="1345844"/>
                    <a:pt x="877012" y="1346530"/>
                  </a:cubicBezTo>
                  <a:cubicBezTo>
                    <a:pt x="872668" y="1347444"/>
                    <a:pt x="868096" y="1348359"/>
                    <a:pt x="863981" y="1349045"/>
                  </a:cubicBezTo>
                  <a:cubicBezTo>
                    <a:pt x="858724" y="1349959"/>
                    <a:pt x="853466" y="1351102"/>
                    <a:pt x="848665" y="1352016"/>
                  </a:cubicBezTo>
                  <a:cubicBezTo>
                    <a:pt x="847979" y="1352245"/>
                    <a:pt x="847294" y="1352245"/>
                    <a:pt x="846608" y="1352474"/>
                  </a:cubicBezTo>
                  <a:cubicBezTo>
                    <a:pt x="845008" y="1352702"/>
                    <a:pt x="843636" y="1352931"/>
                    <a:pt x="842036" y="1353388"/>
                  </a:cubicBezTo>
                  <a:cubicBezTo>
                    <a:pt x="838835" y="1354074"/>
                    <a:pt x="836092" y="1354531"/>
                    <a:pt x="833578" y="1355217"/>
                  </a:cubicBezTo>
                  <a:cubicBezTo>
                    <a:pt x="833120" y="1355445"/>
                    <a:pt x="832663" y="1355445"/>
                    <a:pt x="832206" y="1355674"/>
                  </a:cubicBezTo>
                  <a:cubicBezTo>
                    <a:pt x="830834" y="1355903"/>
                    <a:pt x="829691" y="1356360"/>
                    <a:pt x="828548" y="1356588"/>
                  </a:cubicBezTo>
                  <a:cubicBezTo>
                    <a:pt x="826262" y="1357274"/>
                    <a:pt x="824434" y="1357960"/>
                    <a:pt x="822605" y="1358874"/>
                  </a:cubicBezTo>
                  <a:cubicBezTo>
                    <a:pt x="821919" y="1359103"/>
                    <a:pt x="821233" y="1359560"/>
                    <a:pt x="820776" y="1359789"/>
                  </a:cubicBezTo>
                  <a:cubicBezTo>
                    <a:pt x="820090" y="1360017"/>
                    <a:pt x="819404" y="1360475"/>
                    <a:pt x="818947" y="1360932"/>
                  </a:cubicBezTo>
                  <a:cubicBezTo>
                    <a:pt x="817804" y="1361618"/>
                    <a:pt x="816661" y="1362532"/>
                    <a:pt x="815518" y="1363446"/>
                  </a:cubicBezTo>
                  <a:cubicBezTo>
                    <a:pt x="807289" y="1370762"/>
                    <a:pt x="807289" y="1382877"/>
                    <a:pt x="802259" y="1405509"/>
                  </a:cubicBezTo>
                  <a:cubicBezTo>
                    <a:pt x="793573" y="1444142"/>
                    <a:pt x="787858" y="1452600"/>
                    <a:pt x="758140" y="1453515"/>
                  </a:cubicBezTo>
                  <a:cubicBezTo>
                    <a:pt x="752653" y="1453743"/>
                    <a:pt x="746252" y="1453743"/>
                    <a:pt x="738937" y="1453515"/>
                  </a:cubicBezTo>
                  <a:cubicBezTo>
                    <a:pt x="732536" y="1453286"/>
                    <a:pt x="726136" y="1453058"/>
                    <a:pt x="719735" y="1452829"/>
                  </a:cubicBezTo>
                  <a:cubicBezTo>
                    <a:pt x="706933" y="1452143"/>
                    <a:pt x="694360" y="1451229"/>
                    <a:pt x="681559" y="1449857"/>
                  </a:cubicBezTo>
                  <a:cubicBezTo>
                    <a:pt x="649783" y="1446657"/>
                    <a:pt x="618465" y="1441856"/>
                    <a:pt x="587147" y="1435913"/>
                  </a:cubicBezTo>
                  <a:cubicBezTo>
                    <a:pt x="578460" y="1434312"/>
                    <a:pt x="571831" y="1432255"/>
                    <a:pt x="566801" y="1429740"/>
                  </a:cubicBezTo>
                  <a:cubicBezTo>
                    <a:pt x="565658" y="1429055"/>
                    <a:pt x="564515" y="1428597"/>
                    <a:pt x="563601" y="1427912"/>
                  </a:cubicBezTo>
                  <a:cubicBezTo>
                    <a:pt x="562687" y="1427226"/>
                    <a:pt x="561772" y="1426540"/>
                    <a:pt x="560858" y="1425854"/>
                  </a:cubicBezTo>
                  <a:cubicBezTo>
                    <a:pt x="557886" y="1423340"/>
                    <a:pt x="555829" y="1420368"/>
                    <a:pt x="554686" y="1416482"/>
                  </a:cubicBezTo>
                  <a:cubicBezTo>
                    <a:pt x="553314" y="1412824"/>
                    <a:pt x="552628" y="1408252"/>
                    <a:pt x="552628" y="1402766"/>
                  </a:cubicBezTo>
                  <a:cubicBezTo>
                    <a:pt x="552628" y="1398879"/>
                    <a:pt x="552857" y="1394536"/>
                    <a:pt x="553314" y="1389735"/>
                  </a:cubicBezTo>
                  <a:cubicBezTo>
                    <a:pt x="554914" y="1372819"/>
                    <a:pt x="555829" y="1362532"/>
                    <a:pt x="554000" y="1355445"/>
                  </a:cubicBezTo>
                  <a:cubicBezTo>
                    <a:pt x="551942" y="1347673"/>
                    <a:pt x="546456" y="1344015"/>
                    <a:pt x="534797" y="1340129"/>
                  </a:cubicBezTo>
                  <a:cubicBezTo>
                    <a:pt x="532969" y="1339443"/>
                    <a:pt x="531140" y="1338986"/>
                    <a:pt x="529082" y="1338300"/>
                  </a:cubicBezTo>
                  <a:cubicBezTo>
                    <a:pt x="523825" y="1336700"/>
                    <a:pt x="517652" y="1335100"/>
                    <a:pt x="510337" y="1333271"/>
                  </a:cubicBezTo>
                  <a:cubicBezTo>
                    <a:pt x="502565" y="1331214"/>
                    <a:pt x="495021" y="1328928"/>
                    <a:pt x="487249" y="1326642"/>
                  </a:cubicBezTo>
                  <a:cubicBezTo>
                    <a:pt x="485420" y="1325956"/>
                    <a:pt x="483362" y="1325499"/>
                    <a:pt x="481534" y="1324813"/>
                  </a:cubicBezTo>
                  <a:cubicBezTo>
                    <a:pt x="430327" y="1308582"/>
                    <a:pt x="382093" y="1285722"/>
                    <a:pt x="343688" y="1244346"/>
                  </a:cubicBezTo>
                  <a:cubicBezTo>
                    <a:pt x="337058" y="1237259"/>
                    <a:pt x="332715" y="1232916"/>
                    <a:pt x="328829" y="1230630"/>
                  </a:cubicBezTo>
                  <a:cubicBezTo>
                    <a:pt x="327229" y="1229715"/>
                    <a:pt x="325628" y="1229258"/>
                    <a:pt x="324028" y="1229030"/>
                  </a:cubicBezTo>
                  <a:cubicBezTo>
                    <a:pt x="320599" y="1228801"/>
                    <a:pt x="316942" y="1230401"/>
                    <a:pt x="311684" y="1233602"/>
                  </a:cubicBezTo>
                  <a:cubicBezTo>
                    <a:pt x="308483" y="1235430"/>
                    <a:pt x="304826" y="1237945"/>
                    <a:pt x="300482" y="1240917"/>
                  </a:cubicBezTo>
                  <a:cubicBezTo>
                    <a:pt x="299339" y="1241831"/>
                    <a:pt x="298196" y="1242517"/>
                    <a:pt x="296825" y="1243203"/>
                  </a:cubicBezTo>
                  <a:cubicBezTo>
                    <a:pt x="288824" y="1248461"/>
                    <a:pt x="281966" y="1252575"/>
                    <a:pt x="275794" y="1255319"/>
                  </a:cubicBezTo>
                  <a:cubicBezTo>
                    <a:pt x="274879" y="1255776"/>
                    <a:pt x="273965" y="1256004"/>
                    <a:pt x="273279" y="1256462"/>
                  </a:cubicBezTo>
                  <a:cubicBezTo>
                    <a:pt x="264364" y="1260119"/>
                    <a:pt x="256820" y="1260576"/>
                    <a:pt x="249047" y="1258062"/>
                  </a:cubicBezTo>
                  <a:cubicBezTo>
                    <a:pt x="248590" y="1257833"/>
                    <a:pt x="248133" y="1257833"/>
                    <a:pt x="247676" y="1257605"/>
                  </a:cubicBezTo>
                  <a:cubicBezTo>
                    <a:pt x="244704" y="1256462"/>
                    <a:pt x="241732" y="1254861"/>
                    <a:pt x="238532" y="1252575"/>
                  </a:cubicBezTo>
                  <a:cubicBezTo>
                    <a:pt x="236474" y="1251204"/>
                    <a:pt x="234646" y="1249832"/>
                    <a:pt x="232588" y="1248232"/>
                  </a:cubicBezTo>
                  <a:cubicBezTo>
                    <a:pt x="232360" y="1248003"/>
                    <a:pt x="231902" y="1247775"/>
                    <a:pt x="231674" y="1247318"/>
                  </a:cubicBezTo>
                  <a:cubicBezTo>
                    <a:pt x="227559" y="1243889"/>
                    <a:pt x="222987" y="1240002"/>
                    <a:pt x="217958" y="1235202"/>
                  </a:cubicBezTo>
                  <a:cubicBezTo>
                    <a:pt x="199670" y="1217600"/>
                    <a:pt x="183211" y="1198626"/>
                    <a:pt x="168352" y="1178738"/>
                  </a:cubicBezTo>
                  <a:cubicBezTo>
                    <a:pt x="166294" y="1175766"/>
                    <a:pt x="164008" y="1173023"/>
                    <a:pt x="161951" y="1170051"/>
                  </a:cubicBezTo>
                  <a:cubicBezTo>
                    <a:pt x="153721" y="1158392"/>
                    <a:pt x="145949" y="1146505"/>
                    <a:pt x="138405" y="1134161"/>
                  </a:cubicBezTo>
                  <a:cubicBezTo>
                    <a:pt x="136576" y="1131189"/>
                    <a:pt x="134747" y="1127988"/>
                    <a:pt x="132919" y="1124788"/>
                  </a:cubicBezTo>
                  <a:cubicBezTo>
                    <a:pt x="127432" y="1115415"/>
                    <a:pt x="122403" y="1106043"/>
                    <a:pt x="117374" y="1096213"/>
                  </a:cubicBezTo>
                  <a:cubicBezTo>
                    <a:pt x="113030" y="1087755"/>
                    <a:pt x="113030" y="1081125"/>
                    <a:pt x="116459" y="1074496"/>
                  </a:cubicBezTo>
                  <a:cubicBezTo>
                    <a:pt x="117602" y="1072210"/>
                    <a:pt x="119203" y="1069924"/>
                    <a:pt x="121031" y="1067638"/>
                  </a:cubicBezTo>
                  <a:cubicBezTo>
                    <a:pt x="124689" y="1063066"/>
                    <a:pt x="128575" y="1058723"/>
                    <a:pt x="132690" y="1054379"/>
                  </a:cubicBezTo>
                  <a:cubicBezTo>
                    <a:pt x="138634" y="1047978"/>
                    <a:pt x="145034" y="1042035"/>
                    <a:pt x="151664" y="1036320"/>
                  </a:cubicBezTo>
                  <a:cubicBezTo>
                    <a:pt x="156007" y="1032434"/>
                    <a:pt x="160579" y="1028776"/>
                    <a:pt x="164923" y="1024890"/>
                  </a:cubicBezTo>
                  <a:cubicBezTo>
                    <a:pt x="167209" y="1023061"/>
                    <a:pt x="169495" y="1021232"/>
                    <a:pt x="171781" y="1019403"/>
                  </a:cubicBezTo>
                  <a:cubicBezTo>
                    <a:pt x="176124" y="1015974"/>
                    <a:pt x="179324" y="1013231"/>
                    <a:pt x="181610" y="1010488"/>
                  </a:cubicBezTo>
                  <a:cubicBezTo>
                    <a:pt x="182753" y="1009116"/>
                    <a:pt x="183668" y="1007973"/>
                    <a:pt x="184354" y="1006602"/>
                  </a:cubicBezTo>
                  <a:cubicBezTo>
                    <a:pt x="185039" y="1005459"/>
                    <a:pt x="185497" y="1004087"/>
                    <a:pt x="185725" y="1002716"/>
                  </a:cubicBezTo>
                  <a:cubicBezTo>
                    <a:pt x="186182" y="1000201"/>
                    <a:pt x="186182" y="997229"/>
                    <a:pt x="185268" y="994029"/>
                  </a:cubicBezTo>
                  <a:cubicBezTo>
                    <a:pt x="184582" y="991514"/>
                    <a:pt x="183896" y="988542"/>
                    <a:pt x="182753" y="985342"/>
                  </a:cubicBezTo>
                  <a:cubicBezTo>
                    <a:pt x="182296" y="984199"/>
                    <a:pt x="182068" y="983056"/>
                    <a:pt x="181610" y="981684"/>
                  </a:cubicBezTo>
                  <a:cubicBezTo>
                    <a:pt x="180239" y="978027"/>
                    <a:pt x="179096" y="974598"/>
                    <a:pt x="177724" y="970940"/>
                  </a:cubicBezTo>
                  <a:cubicBezTo>
                    <a:pt x="177038" y="969340"/>
                    <a:pt x="176581" y="967740"/>
                    <a:pt x="175895" y="966140"/>
                  </a:cubicBezTo>
                  <a:cubicBezTo>
                    <a:pt x="175210" y="964082"/>
                    <a:pt x="174524" y="962253"/>
                    <a:pt x="173609" y="960196"/>
                  </a:cubicBezTo>
                  <a:cubicBezTo>
                    <a:pt x="172924" y="958596"/>
                    <a:pt x="172466" y="956996"/>
                    <a:pt x="171781" y="955395"/>
                  </a:cubicBezTo>
                  <a:cubicBezTo>
                    <a:pt x="171095" y="953338"/>
                    <a:pt x="170180" y="951509"/>
                    <a:pt x="169495" y="949452"/>
                  </a:cubicBezTo>
                  <a:cubicBezTo>
                    <a:pt x="169266" y="948766"/>
                    <a:pt x="169037" y="948309"/>
                    <a:pt x="168809" y="947623"/>
                  </a:cubicBezTo>
                  <a:cubicBezTo>
                    <a:pt x="150749" y="901674"/>
                    <a:pt x="130861" y="856183"/>
                    <a:pt x="123089" y="806805"/>
                  </a:cubicBezTo>
                  <a:cubicBezTo>
                    <a:pt x="121489" y="796747"/>
                    <a:pt x="116917" y="789889"/>
                    <a:pt x="107087" y="785088"/>
                  </a:cubicBezTo>
                  <a:cubicBezTo>
                    <a:pt x="87884" y="775944"/>
                    <a:pt x="70511" y="763371"/>
                    <a:pt x="51080" y="755142"/>
                  </a:cubicBezTo>
                  <a:cubicBezTo>
                    <a:pt x="32335" y="747369"/>
                    <a:pt x="25477" y="734568"/>
                    <a:pt x="25934" y="715823"/>
                  </a:cubicBezTo>
                  <a:cubicBezTo>
                    <a:pt x="26162" y="710565"/>
                    <a:pt x="25705" y="705078"/>
                    <a:pt x="26620" y="699821"/>
                  </a:cubicBezTo>
                  <a:cubicBezTo>
                    <a:pt x="38735" y="638327"/>
                    <a:pt x="45136" y="575919"/>
                    <a:pt x="65024" y="516026"/>
                  </a:cubicBezTo>
                  <a:cubicBezTo>
                    <a:pt x="78283" y="476250"/>
                    <a:pt x="70511" y="470078"/>
                    <a:pt x="109830" y="479222"/>
                  </a:cubicBezTo>
                  <a:cubicBezTo>
                    <a:pt x="128347" y="483565"/>
                    <a:pt x="146177" y="482422"/>
                    <a:pt x="154407" y="465048"/>
                  </a:cubicBezTo>
                  <a:cubicBezTo>
                    <a:pt x="177953" y="414528"/>
                    <a:pt x="212700" y="371551"/>
                    <a:pt x="253162" y="333146"/>
                  </a:cubicBezTo>
                  <a:cubicBezTo>
                    <a:pt x="259334" y="327203"/>
                    <a:pt x="266421" y="322174"/>
                    <a:pt x="271450" y="315316"/>
                  </a:cubicBezTo>
                  <a:cubicBezTo>
                    <a:pt x="277165" y="307543"/>
                    <a:pt x="253162" y="264338"/>
                    <a:pt x="248133" y="204902"/>
                  </a:cubicBezTo>
                  <a:cubicBezTo>
                    <a:pt x="246304" y="197358"/>
                    <a:pt x="251562" y="193243"/>
                    <a:pt x="256820" y="189586"/>
                  </a:cubicBezTo>
                  <a:cubicBezTo>
                    <a:pt x="300940" y="158039"/>
                    <a:pt x="341630" y="121920"/>
                    <a:pt x="388951" y="94945"/>
                  </a:cubicBezTo>
                  <a:cubicBezTo>
                    <a:pt x="420497" y="77114"/>
                    <a:pt x="433070" y="77343"/>
                    <a:pt x="461417" y="99517"/>
                  </a:cubicBezTo>
                  <a:cubicBezTo>
                    <a:pt x="466446" y="103403"/>
                    <a:pt x="470561" y="108432"/>
                    <a:pt x="475590" y="112319"/>
                  </a:cubicBezTo>
                  <a:cubicBezTo>
                    <a:pt x="491135" y="124206"/>
                    <a:pt x="506908" y="130149"/>
                    <a:pt x="528397" y="125806"/>
                  </a:cubicBezTo>
                  <a:cubicBezTo>
                    <a:pt x="572059" y="116891"/>
                    <a:pt x="615493" y="106146"/>
                    <a:pt x="660299" y="103860"/>
                  </a:cubicBezTo>
                  <a:cubicBezTo>
                    <a:pt x="679730" y="102946"/>
                    <a:pt x="703276" y="99060"/>
                    <a:pt x="722249" y="101803"/>
                  </a:cubicBezTo>
                  <a:cubicBezTo>
                    <a:pt x="734137" y="103632"/>
                    <a:pt x="754939" y="20193"/>
                    <a:pt x="792887" y="23622"/>
                  </a:cubicBezTo>
                  <a:cubicBezTo>
                    <a:pt x="867182" y="19278"/>
                    <a:pt x="943306" y="49225"/>
                    <a:pt x="967080" y="58598"/>
                  </a:cubicBezTo>
                  <a:cubicBezTo>
                    <a:pt x="990626" y="67970"/>
                    <a:pt x="986740" y="98374"/>
                    <a:pt x="985368" y="120548"/>
                  </a:cubicBezTo>
                  <a:cubicBezTo>
                    <a:pt x="982853" y="152324"/>
                    <a:pt x="990854" y="151409"/>
                    <a:pt x="1010743" y="162154"/>
                  </a:cubicBezTo>
                  <a:cubicBezTo>
                    <a:pt x="1050976" y="183642"/>
                    <a:pt x="1089838" y="200787"/>
                    <a:pt x="1125271" y="229819"/>
                  </a:cubicBezTo>
                  <a:cubicBezTo>
                    <a:pt x="1151560" y="250393"/>
                    <a:pt x="1175792" y="233477"/>
                    <a:pt x="1191337" y="224790"/>
                  </a:cubicBezTo>
                  <a:cubicBezTo>
                    <a:pt x="1228598" y="204673"/>
                    <a:pt x="1241857" y="209931"/>
                    <a:pt x="1261517" y="229591"/>
                  </a:cubicBezTo>
                  <a:cubicBezTo>
                    <a:pt x="1286434" y="254279"/>
                    <a:pt x="1349985" y="336118"/>
                    <a:pt x="1358672" y="350748"/>
                  </a:cubicBezTo>
                  <a:cubicBezTo>
                    <a:pt x="1362329" y="357149"/>
                    <a:pt x="1359129" y="363093"/>
                    <a:pt x="1355700" y="368579"/>
                  </a:cubicBezTo>
                  <a:cubicBezTo>
                    <a:pt x="1346327" y="383667"/>
                    <a:pt x="1341527" y="401269"/>
                    <a:pt x="1325753" y="412928"/>
                  </a:cubicBezTo>
                  <a:cubicBezTo>
                    <a:pt x="1309751" y="424815"/>
                    <a:pt x="1319353" y="439902"/>
                    <a:pt x="1326668" y="452933"/>
                  </a:cubicBezTo>
                  <a:cubicBezTo>
                    <a:pt x="1339012" y="474878"/>
                    <a:pt x="1349071" y="497738"/>
                    <a:pt x="1357072" y="521284"/>
                  </a:cubicBezTo>
                  <a:cubicBezTo>
                    <a:pt x="1357072" y="521513"/>
                    <a:pt x="1357300" y="521741"/>
                    <a:pt x="1357300" y="521970"/>
                  </a:cubicBezTo>
                  <a:cubicBezTo>
                    <a:pt x="1357986" y="524256"/>
                    <a:pt x="1358900" y="526770"/>
                    <a:pt x="1359586" y="529056"/>
                  </a:cubicBezTo>
                  <a:cubicBezTo>
                    <a:pt x="1359815" y="529514"/>
                    <a:pt x="1359815" y="529971"/>
                    <a:pt x="1360043" y="530428"/>
                  </a:cubicBezTo>
                  <a:cubicBezTo>
                    <a:pt x="1360729" y="532714"/>
                    <a:pt x="1361415" y="535000"/>
                    <a:pt x="1362101" y="537286"/>
                  </a:cubicBezTo>
                  <a:cubicBezTo>
                    <a:pt x="1362329" y="537743"/>
                    <a:pt x="1362329" y="538429"/>
                    <a:pt x="1362558" y="538886"/>
                  </a:cubicBezTo>
                  <a:cubicBezTo>
                    <a:pt x="1363244" y="540944"/>
                    <a:pt x="1363701" y="543230"/>
                    <a:pt x="1364387" y="545287"/>
                  </a:cubicBezTo>
                  <a:cubicBezTo>
                    <a:pt x="1364615" y="545973"/>
                    <a:pt x="1364844" y="546659"/>
                    <a:pt x="1364844" y="547573"/>
                  </a:cubicBezTo>
                  <a:cubicBezTo>
                    <a:pt x="1365301" y="549630"/>
                    <a:pt x="1365987" y="551688"/>
                    <a:pt x="1366444" y="553745"/>
                  </a:cubicBezTo>
                  <a:cubicBezTo>
                    <a:pt x="1366673" y="554660"/>
                    <a:pt x="1366901" y="555574"/>
                    <a:pt x="1367130" y="556488"/>
                  </a:cubicBezTo>
                  <a:cubicBezTo>
                    <a:pt x="1367587" y="558317"/>
                    <a:pt x="1368044" y="560146"/>
                    <a:pt x="1368502" y="561975"/>
                  </a:cubicBezTo>
                  <a:cubicBezTo>
                    <a:pt x="1368730" y="563118"/>
                    <a:pt x="1368959" y="564261"/>
                    <a:pt x="1369187" y="565632"/>
                  </a:cubicBezTo>
                  <a:cubicBezTo>
                    <a:pt x="1369416" y="567233"/>
                    <a:pt x="1369873" y="568833"/>
                    <a:pt x="1370102" y="570433"/>
                  </a:cubicBezTo>
                  <a:cubicBezTo>
                    <a:pt x="1370330" y="572033"/>
                    <a:pt x="1370788" y="573633"/>
                    <a:pt x="1371016" y="575234"/>
                  </a:cubicBezTo>
                  <a:cubicBezTo>
                    <a:pt x="1371245" y="576377"/>
                    <a:pt x="1371473" y="577748"/>
                    <a:pt x="1371702" y="578891"/>
                  </a:cubicBezTo>
                  <a:cubicBezTo>
                    <a:pt x="1372159" y="581863"/>
                    <a:pt x="1372616" y="584606"/>
                    <a:pt x="1373074" y="587578"/>
                  </a:cubicBezTo>
                  <a:cubicBezTo>
                    <a:pt x="1373988" y="594436"/>
                    <a:pt x="1375360" y="601065"/>
                    <a:pt x="1376731" y="607923"/>
                  </a:cubicBezTo>
                  <a:cubicBezTo>
                    <a:pt x="1378103" y="614781"/>
                    <a:pt x="1379474" y="621411"/>
                    <a:pt x="1380846" y="628269"/>
                  </a:cubicBezTo>
                  <a:cubicBezTo>
                    <a:pt x="1381075" y="629640"/>
                    <a:pt x="1381303" y="630783"/>
                    <a:pt x="1381760" y="631926"/>
                  </a:cubicBezTo>
                  <a:cubicBezTo>
                    <a:pt x="1382218" y="633527"/>
                    <a:pt x="1382675" y="635127"/>
                    <a:pt x="1383361" y="636270"/>
                  </a:cubicBezTo>
                  <a:cubicBezTo>
                    <a:pt x="1384504" y="638327"/>
                    <a:pt x="1386104" y="639927"/>
                    <a:pt x="1388161" y="641070"/>
                  </a:cubicBezTo>
                  <a:cubicBezTo>
                    <a:pt x="1389076" y="641528"/>
                    <a:pt x="1389990" y="641756"/>
                    <a:pt x="1391133" y="641985"/>
                  </a:cubicBezTo>
                  <a:cubicBezTo>
                    <a:pt x="1393419" y="642442"/>
                    <a:pt x="1396162" y="642671"/>
                    <a:pt x="1399591" y="642671"/>
                  </a:cubicBezTo>
                  <a:cubicBezTo>
                    <a:pt x="1418565" y="644042"/>
                    <a:pt x="1431138" y="647243"/>
                    <a:pt x="1439596" y="652043"/>
                  </a:cubicBezTo>
                  <a:cubicBezTo>
                    <a:pt x="1441196" y="652958"/>
                    <a:pt x="1442797" y="654101"/>
                    <a:pt x="1444168" y="655015"/>
                  </a:cubicBezTo>
                  <a:cubicBezTo>
                    <a:pt x="1446226" y="656615"/>
                    <a:pt x="1447826" y="658215"/>
                    <a:pt x="1449197" y="660044"/>
                  </a:cubicBezTo>
                  <a:cubicBezTo>
                    <a:pt x="1452398" y="664388"/>
                    <a:pt x="1454227" y="669188"/>
                    <a:pt x="1455141" y="674446"/>
                  </a:cubicBezTo>
                  <a:cubicBezTo>
                    <a:pt x="1455370" y="675132"/>
                    <a:pt x="1455370" y="676046"/>
                    <a:pt x="1455598" y="676732"/>
                  </a:cubicBezTo>
                  <a:cubicBezTo>
                    <a:pt x="1455827" y="679018"/>
                    <a:pt x="1456055" y="681304"/>
                    <a:pt x="1456284" y="683819"/>
                  </a:cubicBezTo>
                  <a:cubicBezTo>
                    <a:pt x="1456513" y="688619"/>
                    <a:pt x="1456741" y="693877"/>
                    <a:pt x="1456970" y="699135"/>
                  </a:cubicBezTo>
                  <a:cubicBezTo>
                    <a:pt x="1457884" y="712622"/>
                    <a:pt x="1458341" y="726338"/>
                    <a:pt x="1458113" y="739826"/>
                  </a:cubicBezTo>
                  <a:close/>
                </a:path>
              </a:pathLst>
            </a:custGeom>
            <a:solidFill>
              <a:srgbClr val="000000"/>
            </a:solidFill>
            <a:ln w="2286" cap="flat">
              <a:noFill/>
              <a:prstDash val="solid"/>
              <a:miter/>
            </a:ln>
          </p:spPr>
          <p:txBody>
            <a:bodyPr rtlCol="0" anchor="ctr"/>
            <a:lstStyle/>
            <a:p>
              <a:endParaRPr lang="en-US"/>
            </a:p>
          </p:txBody>
        </p:sp>
        <p:sp>
          <p:nvSpPr>
            <p:cNvPr id="311" name="Freeform 781">
              <a:extLst>
                <a:ext uri="{FF2B5EF4-FFF2-40B4-BE49-F238E27FC236}">
                  <a16:creationId xmlns:a16="http://schemas.microsoft.com/office/drawing/2014/main" id="{21ECBDFB-C9B0-B88F-C8D0-3CA3D2C56112}"/>
                </a:ext>
              </a:extLst>
            </p:cNvPr>
            <p:cNvSpPr/>
            <p:nvPr/>
          </p:nvSpPr>
          <p:spPr>
            <a:xfrm>
              <a:off x="8136562" y="1477914"/>
              <a:ext cx="46197" cy="180614"/>
            </a:xfrm>
            <a:custGeom>
              <a:avLst/>
              <a:gdLst>
                <a:gd name="connsiteX0" fmla="*/ 19581 w 46197"/>
                <a:gd name="connsiteY0" fmla="*/ 5014 h 180614"/>
                <a:gd name="connsiteX1" fmla="*/ 5408 w 46197"/>
                <a:gd name="connsiteY1" fmla="*/ 1356 h 180614"/>
                <a:gd name="connsiteX2" fmla="*/ 1065 w 46197"/>
                <a:gd name="connsiteY2" fmla="*/ 14843 h 180614"/>
                <a:gd name="connsiteX3" fmla="*/ 6551 w 46197"/>
                <a:gd name="connsiteY3" fmla="*/ 26273 h 180614"/>
                <a:gd name="connsiteX4" fmla="*/ 16609 w 46197"/>
                <a:gd name="connsiteY4" fmla="*/ 172120 h 180614"/>
                <a:gd name="connsiteX5" fmla="*/ 18438 w 46197"/>
                <a:gd name="connsiteY5" fmla="*/ 180578 h 180614"/>
                <a:gd name="connsiteX6" fmla="*/ 31011 w 46197"/>
                <a:gd name="connsiteY6" fmla="*/ 172120 h 180614"/>
                <a:gd name="connsiteX7" fmla="*/ 25525 w 46197"/>
                <a:gd name="connsiteY7" fmla="*/ 12557 h 180614"/>
                <a:gd name="connsiteX8" fmla="*/ 19581 w 46197"/>
                <a:gd name="connsiteY8" fmla="*/ 5014 h 18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7" h="180614">
                  <a:moveTo>
                    <a:pt x="19581" y="5014"/>
                  </a:moveTo>
                  <a:cubicBezTo>
                    <a:pt x="15695" y="1127"/>
                    <a:pt x="11123" y="-1844"/>
                    <a:pt x="5408" y="1356"/>
                  </a:cubicBezTo>
                  <a:cubicBezTo>
                    <a:pt x="150" y="4328"/>
                    <a:pt x="-1221" y="9357"/>
                    <a:pt x="1065" y="14843"/>
                  </a:cubicBezTo>
                  <a:cubicBezTo>
                    <a:pt x="2665" y="18730"/>
                    <a:pt x="5408" y="22159"/>
                    <a:pt x="6551" y="26273"/>
                  </a:cubicBezTo>
                  <a:cubicBezTo>
                    <a:pt x="20038" y="74051"/>
                    <a:pt x="35583" y="121828"/>
                    <a:pt x="16609" y="172120"/>
                  </a:cubicBezTo>
                  <a:cubicBezTo>
                    <a:pt x="15695" y="174406"/>
                    <a:pt x="17752" y="177835"/>
                    <a:pt x="18438" y="180578"/>
                  </a:cubicBezTo>
                  <a:cubicBezTo>
                    <a:pt x="25296" y="181036"/>
                    <a:pt x="28268" y="177149"/>
                    <a:pt x="31011" y="172120"/>
                  </a:cubicBezTo>
                  <a:cubicBezTo>
                    <a:pt x="58443" y="117942"/>
                    <a:pt x="43813" y="65135"/>
                    <a:pt x="25525" y="12557"/>
                  </a:cubicBezTo>
                  <a:cubicBezTo>
                    <a:pt x="24610" y="9586"/>
                    <a:pt x="21867" y="7300"/>
                    <a:pt x="19581" y="5014"/>
                  </a:cubicBezTo>
                  <a:close/>
                </a:path>
              </a:pathLst>
            </a:custGeom>
            <a:solidFill>
              <a:srgbClr val="000000"/>
            </a:solidFill>
            <a:ln w="2286" cap="flat">
              <a:noFill/>
              <a:prstDash val="solid"/>
              <a:miter/>
            </a:ln>
          </p:spPr>
          <p:txBody>
            <a:bodyPr rtlCol="0" anchor="ctr"/>
            <a:lstStyle/>
            <a:p>
              <a:endParaRPr lang="en-US"/>
            </a:p>
          </p:txBody>
        </p:sp>
        <p:sp>
          <p:nvSpPr>
            <p:cNvPr id="312" name="Freeform 782">
              <a:extLst>
                <a:ext uri="{FF2B5EF4-FFF2-40B4-BE49-F238E27FC236}">
                  <a16:creationId xmlns:a16="http://schemas.microsoft.com/office/drawing/2014/main" id="{9C7B808D-E737-7BB3-7C34-69CB00928477}"/>
                </a:ext>
              </a:extLst>
            </p:cNvPr>
            <p:cNvSpPr/>
            <p:nvPr/>
          </p:nvSpPr>
          <p:spPr>
            <a:xfrm>
              <a:off x="6954579" y="1154201"/>
              <a:ext cx="784598" cy="988923"/>
            </a:xfrm>
            <a:custGeom>
              <a:avLst/>
              <a:gdLst>
                <a:gd name="connsiteX0" fmla="*/ 533823 w 784598"/>
                <a:gd name="connsiteY0" fmla="*/ 762838 h 988923"/>
                <a:gd name="connsiteX1" fmla="*/ 554854 w 784598"/>
                <a:gd name="connsiteY1" fmla="*/ 746836 h 988923"/>
                <a:gd name="connsiteX2" fmla="*/ 626178 w 784598"/>
                <a:gd name="connsiteY2" fmla="*/ 714375 h 988923"/>
                <a:gd name="connsiteX3" fmla="*/ 777282 w 784598"/>
                <a:gd name="connsiteY3" fmla="*/ 477317 h 988923"/>
                <a:gd name="connsiteX4" fmla="*/ 781626 w 784598"/>
                <a:gd name="connsiteY4" fmla="*/ 337642 h 988923"/>
                <a:gd name="connsiteX5" fmla="*/ 758308 w 784598"/>
                <a:gd name="connsiteY5" fmla="*/ 225857 h 988923"/>
                <a:gd name="connsiteX6" fmla="*/ 733391 w 784598"/>
                <a:gd name="connsiteY6" fmla="*/ 173050 h 988923"/>
                <a:gd name="connsiteX7" fmla="*/ 729733 w 784598"/>
                <a:gd name="connsiteY7" fmla="*/ 166878 h 988923"/>
                <a:gd name="connsiteX8" fmla="*/ 729048 w 784598"/>
                <a:gd name="connsiteY8" fmla="*/ 165735 h 988923"/>
                <a:gd name="connsiteX9" fmla="*/ 725161 w 784598"/>
                <a:gd name="connsiteY9" fmla="*/ 159791 h 988923"/>
                <a:gd name="connsiteX10" fmla="*/ 724476 w 784598"/>
                <a:gd name="connsiteY10" fmla="*/ 158877 h 988923"/>
                <a:gd name="connsiteX11" fmla="*/ 706873 w 784598"/>
                <a:gd name="connsiteY11" fmla="*/ 134417 h 988923"/>
                <a:gd name="connsiteX12" fmla="*/ 706188 w 784598"/>
                <a:gd name="connsiteY12" fmla="*/ 133502 h 988923"/>
                <a:gd name="connsiteX13" fmla="*/ 701844 w 784598"/>
                <a:gd name="connsiteY13" fmla="*/ 128245 h 988923"/>
                <a:gd name="connsiteX14" fmla="*/ 700701 w 784598"/>
                <a:gd name="connsiteY14" fmla="*/ 126873 h 988923"/>
                <a:gd name="connsiteX15" fmla="*/ 696358 w 784598"/>
                <a:gd name="connsiteY15" fmla="*/ 121844 h 988923"/>
                <a:gd name="connsiteX16" fmla="*/ 695443 w 784598"/>
                <a:gd name="connsiteY16" fmla="*/ 120929 h 988923"/>
                <a:gd name="connsiteX17" fmla="*/ 680584 w 784598"/>
                <a:gd name="connsiteY17" fmla="*/ 105385 h 988923"/>
                <a:gd name="connsiteX18" fmla="*/ 679899 w 784598"/>
                <a:gd name="connsiteY18" fmla="*/ 104699 h 988923"/>
                <a:gd name="connsiteX19" fmla="*/ 675555 w 784598"/>
                <a:gd name="connsiteY19" fmla="*/ 100584 h 988923"/>
                <a:gd name="connsiteX20" fmla="*/ 673726 w 784598"/>
                <a:gd name="connsiteY20" fmla="*/ 98984 h 988923"/>
                <a:gd name="connsiteX21" fmla="*/ 669383 w 784598"/>
                <a:gd name="connsiteY21" fmla="*/ 95098 h 988923"/>
                <a:gd name="connsiteX22" fmla="*/ 667326 w 784598"/>
                <a:gd name="connsiteY22" fmla="*/ 93269 h 988923"/>
                <a:gd name="connsiteX23" fmla="*/ 662982 w 784598"/>
                <a:gd name="connsiteY23" fmla="*/ 89611 h 988923"/>
                <a:gd name="connsiteX24" fmla="*/ 661153 w 784598"/>
                <a:gd name="connsiteY24" fmla="*/ 88240 h 988923"/>
                <a:gd name="connsiteX25" fmla="*/ 650866 w 784598"/>
                <a:gd name="connsiteY25" fmla="*/ 80239 h 988923"/>
                <a:gd name="connsiteX26" fmla="*/ 650409 w 784598"/>
                <a:gd name="connsiteY26" fmla="*/ 79781 h 988923"/>
                <a:gd name="connsiteX27" fmla="*/ 646066 w 784598"/>
                <a:gd name="connsiteY27" fmla="*/ 76581 h 988923"/>
                <a:gd name="connsiteX28" fmla="*/ 643323 w 784598"/>
                <a:gd name="connsiteY28" fmla="*/ 74524 h 988923"/>
                <a:gd name="connsiteX29" fmla="*/ 639208 w 784598"/>
                <a:gd name="connsiteY29" fmla="*/ 71780 h 988923"/>
                <a:gd name="connsiteX30" fmla="*/ 636007 w 784598"/>
                <a:gd name="connsiteY30" fmla="*/ 69723 h 988923"/>
                <a:gd name="connsiteX31" fmla="*/ 632121 w 784598"/>
                <a:gd name="connsiteY31" fmla="*/ 66980 h 988923"/>
                <a:gd name="connsiteX32" fmla="*/ 628692 w 784598"/>
                <a:gd name="connsiteY32" fmla="*/ 64694 h 988923"/>
                <a:gd name="connsiteX33" fmla="*/ 624806 w 784598"/>
                <a:gd name="connsiteY33" fmla="*/ 62179 h 988923"/>
                <a:gd name="connsiteX34" fmla="*/ 620005 w 784598"/>
                <a:gd name="connsiteY34" fmla="*/ 59436 h 988923"/>
                <a:gd name="connsiteX35" fmla="*/ 614748 w 784598"/>
                <a:gd name="connsiteY35" fmla="*/ 56236 h 988923"/>
                <a:gd name="connsiteX36" fmla="*/ 610176 w 784598"/>
                <a:gd name="connsiteY36" fmla="*/ 53721 h 988923"/>
                <a:gd name="connsiteX37" fmla="*/ 606747 w 784598"/>
                <a:gd name="connsiteY37" fmla="*/ 51892 h 988923"/>
                <a:gd name="connsiteX38" fmla="*/ 602403 w 784598"/>
                <a:gd name="connsiteY38" fmla="*/ 49606 h 988923"/>
                <a:gd name="connsiteX39" fmla="*/ 598746 w 784598"/>
                <a:gd name="connsiteY39" fmla="*/ 47777 h 988923"/>
                <a:gd name="connsiteX40" fmla="*/ 594174 w 784598"/>
                <a:gd name="connsiteY40" fmla="*/ 45491 h 988923"/>
                <a:gd name="connsiteX41" fmla="*/ 590745 w 784598"/>
                <a:gd name="connsiteY41" fmla="*/ 43891 h 988923"/>
                <a:gd name="connsiteX42" fmla="*/ 585030 w 784598"/>
                <a:gd name="connsiteY42" fmla="*/ 41377 h 988923"/>
                <a:gd name="connsiteX43" fmla="*/ 582515 w 784598"/>
                <a:gd name="connsiteY43" fmla="*/ 40234 h 988923"/>
                <a:gd name="connsiteX44" fmla="*/ 574285 w 784598"/>
                <a:gd name="connsiteY44" fmla="*/ 36576 h 988923"/>
                <a:gd name="connsiteX45" fmla="*/ 571771 w 784598"/>
                <a:gd name="connsiteY45" fmla="*/ 35433 h 988923"/>
                <a:gd name="connsiteX46" fmla="*/ 565827 w 784598"/>
                <a:gd name="connsiteY46" fmla="*/ 32918 h 988923"/>
                <a:gd name="connsiteX47" fmla="*/ 562627 w 784598"/>
                <a:gd name="connsiteY47" fmla="*/ 31775 h 988923"/>
                <a:gd name="connsiteX48" fmla="*/ 556912 w 784598"/>
                <a:gd name="connsiteY48" fmla="*/ 29718 h 988923"/>
                <a:gd name="connsiteX49" fmla="*/ 553711 w 784598"/>
                <a:gd name="connsiteY49" fmla="*/ 28575 h 988923"/>
                <a:gd name="connsiteX50" fmla="*/ 547539 w 784598"/>
                <a:gd name="connsiteY50" fmla="*/ 26518 h 988923"/>
                <a:gd name="connsiteX51" fmla="*/ 544796 w 784598"/>
                <a:gd name="connsiteY51" fmla="*/ 25603 h 988923"/>
                <a:gd name="connsiteX52" fmla="*/ 535881 w 784598"/>
                <a:gd name="connsiteY52" fmla="*/ 22631 h 988923"/>
                <a:gd name="connsiteX53" fmla="*/ 438726 w 784598"/>
                <a:gd name="connsiteY53" fmla="*/ 2286 h 988923"/>
                <a:gd name="connsiteX54" fmla="*/ 415180 w 784598"/>
                <a:gd name="connsiteY54" fmla="*/ 457 h 988923"/>
                <a:gd name="connsiteX55" fmla="*/ 392091 w 784598"/>
                <a:gd name="connsiteY55" fmla="*/ 0 h 988923"/>
                <a:gd name="connsiteX56" fmla="*/ 376775 w 784598"/>
                <a:gd name="connsiteY56" fmla="*/ 457 h 988923"/>
                <a:gd name="connsiteX57" fmla="*/ 345914 w 784598"/>
                <a:gd name="connsiteY57" fmla="*/ 3200 h 988923"/>
                <a:gd name="connsiteX58" fmla="*/ 314824 w 784598"/>
                <a:gd name="connsiteY58" fmla="*/ 8230 h 988923"/>
                <a:gd name="connsiteX59" fmla="*/ 307052 w 784598"/>
                <a:gd name="connsiteY59" fmla="*/ 9830 h 988923"/>
                <a:gd name="connsiteX60" fmla="*/ 291507 w 784598"/>
                <a:gd name="connsiteY60" fmla="*/ 13716 h 988923"/>
                <a:gd name="connsiteX61" fmla="*/ 208983 w 784598"/>
                <a:gd name="connsiteY61" fmla="*/ 46634 h 988923"/>
                <a:gd name="connsiteX62" fmla="*/ 194124 w 784598"/>
                <a:gd name="connsiteY62" fmla="*/ 55321 h 988923"/>
                <a:gd name="connsiteX63" fmla="*/ 187723 w 784598"/>
                <a:gd name="connsiteY63" fmla="*/ 59436 h 988923"/>
                <a:gd name="connsiteX64" fmla="*/ 158462 w 784598"/>
                <a:gd name="connsiteY64" fmla="*/ 80696 h 988923"/>
                <a:gd name="connsiteX65" fmla="*/ 147946 w 784598"/>
                <a:gd name="connsiteY65" fmla="*/ 89383 h 988923"/>
                <a:gd name="connsiteX66" fmla="*/ 137431 w 784598"/>
                <a:gd name="connsiteY66" fmla="*/ 98984 h 988923"/>
                <a:gd name="connsiteX67" fmla="*/ 126229 w 784598"/>
                <a:gd name="connsiteY67" fmla="*/ 109957 h 988923"/>
                <a:gd name="connsiteX68" fmla="*/ 118457 w 784598"/>
                <a:gd name="connsiteY68" fmla="*/ 118415 h 988923"/>
                <a:gd name="connsiteX69" fmla="*/ 102455 w 784598"/>
                <a:gd name="connsiteY69" fmla="*/ 136931 h 988923"/>
                <a:gd name="connsiteX70" fmla="*/ 92397 w 784598"/>
                <a:gd name="connsiteY70" fmla="*/ 149733 h 988923"/>
                <a:gd name="connsiteX71" fmla="*/ 70222 w 784598"/>
                <a:gd name="connsiteY71" fmla="*/ 181737 h 988923"/>
                <a:gd name="connsiteX72" fmla="*/ 62450 w 784598"/>
                <a:gd name="connsiteY72" fmla="*/ 194310 h 988923"/>
                <a:gd name="connsiteX73" fmla="*/ 51706 w 784598"/>
                <a:gd name="connsiteY73" fmla="*/ 213284 h 988923"/>
                <a:gd name="connsiteX74" fmla="*/ 41419 w 784598"/>
                <a:gd name="connsiteY74" fmla="*/ 232943 h 988923"/>
                <a:gd name="connsiteX75" fmla="*/ 37761 w 784598"/>
                <a:gd name="connsiteY75" fmla="*/ 240259 h 988923"/>
                <a:gd name="connsiteX76" fmla="*/ 36618 w 784598"/>
                <a:gd name="connsiteY76" fmla="*/ 242545 h 988923"/>
                <a:gd name="connsiteX77" fmla="*/ 34332 w 784598"/>
                <a:gd name="connsiteY77" fmla="*/ 247574 h 988923"/>
                <a:gd name="connsiteX78" fmla="*/ 33189 w 784598"/>
                <a:gd name="connsiteY78" fmla="*/ 250317 h 988923"/>
                <a:gd name="connsiteX79" fmla="*/ 31132 w 784598"/>
                <a:gd name="connsiteY79" fmla="*/ 255118 h 988923"/>
                <a:gd name="connsiteX80" fmla="*/ 29989 w 784598"/>
                <a:gd name="connsiteY80" fmla="*/ 257861 h 988923"/>
                <a:gd name="connsiteX81" fmla="*/ 28160 w 784598"/>
                <a:gd name="connsiteY81" fmla="*/ 262433 h 988923"/>
                <a:gd name="connsiteX82" fmla="*/ 27017 w 784598"/>
                <a:gd name="connsiteY82" fmla="*/ 265176 h 988923"/>
                <a:gd name="connsiteX83" fmla="*/ 25188 w 784598"/>
                <a:gd name="connsiteY83" fmla="*/ 269748 h 988923"/>
                <a:gd name="connsiteX84" fmla="*/ 24274 w 784598"/>
                <a:gd name="connsiteY84" fmla="*/ 272491 h 988923"/>
                <a:gd name="connsiteX85" fmla="*/ 22445 w 784598"/>
                <a:gd name="connsiteY85" fmla="*/ 277292 h 988923"/>
                <a:gd name="connsiteX86" fmla="*/ 21531 w 784598"/>
                <a:gd name="connsiteY86" fmla="*/ 280035 h 988923"/>
                <a:gd name="connsiteX87" fmla="*/ 19930 w 784598"/>
                <a:gd name="connsiteY87" fmla="*/ 285064 h 988923"/>
                <a:gd name="connsiteX88" fmla="*/ 19016 w 784598"/>
                <a:gd name="connsiteY88" fmla="*/ 287579 h 988923"/>
                <a:gd name="connsiteX89" fmla="*/ 17416 w 784598"/>
                <a:gd name="connsiteY89" fmla="*/ 292608 h 988923"/>
                <a:gd name="connsiteX90" fmla="*/ 16730 w 784598"/>
                <a:gd name="connsiteY90" fmla="*/ 295123 h 988923"/>
                <a:gd name="connsiteX91" fmla="*/ 15130 w 784598"/>
                <a:gd name="connsiteY91" fmla="*/ 300380 h 988923"/>
                <a:gd name="connsiteX92" fmla="*/ 14444 w 784598"/>
                <a:gd name="connsiteY92" fmla="*/ 302666 h 988923"/>
                <a:gd name="connsiteX93" fmla="*/ 13072 w 784598"/>
                <a:gd name="connsiteY93" fmla="*/ 308153 h 988923"/>
                <a:gd name="connsiteX94" fmla="*/ 12615 w 784598"/>
                <a:gd name="connsiteY94" fmla="*/ 310210 h 988923"/>
                <a:gd name="connsiteX95" fmla="*/ 11244 w 784598"/>
                <a:gd name="connsiteY95" fmla="*/ 315925 h 988923"/>
                <a:gd name="connsiteX96" fmla="*/ 10786 w 784598"/>
                <a:gd name="connsiteY96" fmla="*/ 317754 h 988923"/>
                <a:gd name="connsiteX97" fmla="*/ 9415 w 784598"/>
                <a:gd name="connsiteY97" fmla="*/ 323926 h 988923"/>
                <a:gd name="connsiteX98" fmla="*/ 9186 w 784598"/>
                <a:gd name="connsiteY98" fmla="*/ 325526 h 988923"/>
                <a:gd name="connsiteX99" fmla="*/ 7815 w 784598"/>
                <a:gd name="connsiteY99" fmla="*/ 331927 h 988923"/>
                <a:gd name="connsiteX100" fmla="*/ 7586 w 784598"/>
                <a:gd name="connsiteY100" fmla="*/ 333299 h 988923"/>
                <a:gd name="connsiteX101" fmla="*/ 6443 w 784598"/>
                <a:gd name="connsiteY101" fmla="*/ 340157 h 988923"/>
                <a:gd name="connsiteX102" fmla="*/ 6214 w 784598"/>
                <a:gd name="connsiteY102" fmla="*/ 341071 h 988923"/>
                <a:gd name="connsiteX103" fmla="*/ 5071 w 784598"/>
                <a:gd name="connsiteY103" fmla="*/ 348386 h 988923"/>
                <a:gd name="connsiteX104" fmla="*/ 5071 w 784598"/>
                <a:gd name="connsiteY104" fmla="*/ 348844 h 988923"/>
                <a:gd name="connsiteX105" fmla="*/ 3928 w 784598"/>
                <a:gd name="connsiteY105" fmla="*/ 356616 h 988923"/>
                <a:gd name="connsiteX106" fmla="*/ 2785 w 784598"/>
                <a:gd name="connsiteY106" fmla="*/ 475031 h 988923"/>
                <a:gd name="connsiteX107" fmla="*/ 72966 w 784598"/>
                <a:gd name="connsiteY107" fmla="*/ 642823 h 988923"/>
                <a:gd name="connsiteX108" fmla="*/ 106798 w 784598"/>
                <a:gd name="connsiteY108" fmla="*/ 683971 h 988923"/>
                <a:gd name="connsiteX109" fmla="*/ 143374 w 784598"/>
                <a:gd name="connsiteY109" fmla="*/ 706831 h 988923"/>
                <a:gd name="connsiteX110" fmla="*/ 200524 w 784598"/>
                <a:gd name="connsiteY110" fmla="*/ 739292 h 988923"/>
                <a:gd name="connsiteX111" fmla="*/ 205096 w 784598"/>
                <a:gd name="connsiteY111" fmla="*/ 753694 h 988923"/>
                <a:gd name="connsiteX112" fmla="*/ 226813 w 784598"/>
                <a:gd name="connsiteY112" fmla="*/ 866623 h 988923"/>
                <a:gd name="connsiteX113" fmla="*/ 237786 w 784598"/>
                <a:gd name="connsiteY113" fmla="*/ 909599 h 988923"/>
                <a:gd name="connsiteX114" fmla="*/ 240072 w 784598"/>
                <a:gd name="connsiteY114" fmla="*/ 918972 h 988923"/>
                <a:gd name="connsiteX115" fmla="*/ 241444 w 784598"/>
                <a:gd name="connsiteY115" fmla="*/ 924001 h 988923"/>
                <a:gd name="connsiteX116" fmla="*/ 245330 w 784598"/>
                <a:gd name="connsiteY116" fmla="*/ 940232 h 988923"/>
                <a:gd name="connsiteX117" fmla="*/ 246930 w 784598"/>
                <a:gd name="connsiteY117" fmla="*/ 945490 h 988923"/>
                <a:gd name="connsiteX118" fmla="*/ 250131 w 784598"/>
                <a:gd name="connsiteY118" fmla="*/ 953262 h 988923"/>
                <a:gd name="connsiteX119" fmla="*/ 254245 w 784598"/>
                <a:gd name="connsiteY119" fmla="*/ 960577 h 988923"/>
                <a:gd name="connsiteX120" fmla="*/ 277791 w 784598"/>
                <a:gd name="connsiteY120" fmla="*/ 975665 h 988923"/>
                <a:gd name="connsiteX121" fmla="*/ 290136 w 784598"/>
                <a:gd name="connsiteY121" fmla="*/ 977494 h 988923"/>
                <a:gd name="connsiteX122" fmla="*/ 294479 w 784598"/>
                <a:gd name="connsiteY122" fmla="*/ 977494 h 988923"/>
                <a:gd name="connsiteX123" fmla="*/ 312310 w 784598"/>
                <a:gd name="connsiteY123" fmla="*/ 975208 h 988923"/>
                <a:gd name="connsiteX124" fmla="*/ 320997 w 784598"/>
                <a:gd name="connsiteY124" fmla="*/ 972007 h 988923"/>
                <a:gd name="connsiteX125" fmla="*/ 327626 w 784598"/>
                <a:gd name="connsiteY125" fmla="*/ 967207 h 988923"/>
                <a:gd name="connsiteX126" fmla="*/ 333570 w 784598"/>
                <a:gd name="connsiteY126" fmla="*/ 958748 h 988923"/>
                <a:gd name="connsiteX127" fmla="*/ 334941 w 784598"/>
                <a:gd name="connsiteY127" fmla="*/ 955548 h 988923"/>
                <a:gd name="connsiteX128" fmla="*/ 337684 w 784598"/>
                <a:gd name="connsiteY128" fmla="*/ 942518 h 988923"/>
                <a:gd name="connsiteX129" fmla="*/ 338142 w 784598"/>
                <a:gd name="connsiteY129" fmla="*/ 935888 h 988923"/>
                <a:gd name="connsiteX130" fmla="*/ 338370 w 784598"/>
                <a:gd name="connsiteY130" fmla="*/ 929259 h 988923"/>
                <a:gd name="connsiteX131" fmla="*/ 338370 w 784598"/>
                <a:gd name="connsiteY131" fmla="*/ 922630 h 988923"/>
                <a:gd name="connsiteX132" fmla="*/ 338370 w 784598"/>
                <a:gd name="connsiteY132" fmla="*/ 922401 h 988923"/>
                <a:gd name="connsiteX133" fmla="*/ 337684 w 784598"/>
                <a:gd name="connsiteY133" fmla="*/ 909142 h 988923"/>
                <a:gd name="connsiteX134" fmla="*/ 335856 w 784598"/>
                <a:gd name="connsiteY134" fmla="*/ 895655 h 988923"/>
                <a:gd name="connsiteX135" fmla="*/ 334484 w 784598"/>
                <a:gd name="connsiteY135" fmla="*/ 888797 h 988923"/>
                <a:gd name="connsiteX136" fmla="*/ 318482 w 784598"/>
                <a:gd name="connsiteY136" fmla="*/ 797814 h 988923"/>
                <a:gd name="connsiteX137" fmla="*/ 347971 w 784598"/>
                <a:gd name="connsiteY137" fmla="*/ 764210 h 988923"/>
                <a:gd name="connsiteX138" fmla="*/ 395520 w 784598"/>
                <a:gd name="connsiteY138" fmla="*/ 764210 h 988923"/>
                <a:gd name="connsiteX139" fmla="*/ 375175 w 784598"/>
                <a:gd name="connsiteY139" fmla="*/ 909142 h 988923"/>
                <a:gd name="connsiteX140" fmla="*/ 374946 w 784598"/>
                <a:gd name="connsiteY140" fmla="*/ 910742 h 988923"/>
                <a:gd name="connsiteX141" fmla="*/ 371289 w 784598"/>
                <a:gd name="connsiteY141" fmla="*/ 934288 h 988923"/>
                <a:gd name="connsiteX142" fmla="*/ 371289 w 784598"/>
                <a:gd name="connsiteY142" fmla="*/ 934517 h 988923"/>
                <a:gd name="connsiteX143" fmla="*/ 368545 w 784598"/>
                <a:gd name="connsiteY143" fmla="*/ 952805 h 988923"/>
                <a:gd name="connsiteX144" fmla="*/ 368317 w 784598"/>
                <a:gd name="connsiteY144" fmla="*/ 955777 h 988923"/>
                <a:gd name="connsiteX145" fmla="*/ 367860 w 784598"/>
                <a:gd name="connsiteY145" fmla="*/ 963549 h 988923"/>
                <a:gd name="connsiteX146" fmla="*/ 367860 w 784598"/>
                <a:gd name="connsiteY146" fmla="*/ 965835 h 988923"/>
                <a:gd name="connsiteX147" fmla="*/ 368317 w 784598"/>
                <a:gd name="connsiteY147" fmla="*/ 969950 h 988923"/>
                <a:gd name="connsiteX148" fmla="*/ 369460 w 784598"/>
                <a:gd name="connsiteY148" fmla="*/ 973379 h 988923"/>
                <a:gd name="connsiteX149" fmla="*/ 372203 w 784598"/>
                <a:gd name="connsiteY149" fmla="*/ 977494 h 988923"/>
                <a:gd name="connsiteX150" fmla="*/ 373346 w 784598"/>
                <a:gd name="connsiteY150" fmla="*/ 978637 h 988923"/>
                <a:gd name="connsiteX151" fmla="*/ 382033 w 784598"/>
                <a:gd name="connsiteY151" fmla="*/ 983209 h 988923"/>
                <a:gd name="connsiteX152" fmla="*/ 386833 w 784598"/>
                <a:gd name="connsiteY152" fmla="*/ 984580 h 988923"/>
                <a:gd name="connsiteX153" fmla="*/ 411065 w 784598"/>
                <a:gd name="connsiteY153" fmla="*/ 988238 h 988923"/>
                <a:gd name="connsiteX154" fmla="*/ 423181 w 784598"/>
                <a:gd name="connsiteY154" fmla="*/ 988924 h 988923"/>
                <a:gd name="connsiteX155" fmla="*/ 423181 w 784598"/>
                <a:gd name="connsiteY155" fmla="*/ 988924 h 988923"/>
                <a:gd name="connsiteX156" fmla="*/ 432553 w 784598"/>
                <a:gd name="connsiteY156" fmla="*/ 987781 h 988923"/>
                <a:gd name="connsiteX157" fmla="*/ 445355 w 784598"/>
                <a:gd name="connsiteY157" fmla="*/ 977494 h 988923"/>
                <a:gd name="connsiteX158" fmla="*/ 451299 w 784598"/>
                <a:gd name="connsiteY158" fmla="*/ 963092 h 988923"/>
                <a:gd name="connsiteX159" fmla="*/ 451299 w 784598"/>
                <a:gd name="connsiteY159" fmla="*/ 963092 h 988923"/>
                <a:gd name="connsiteX160" fmla="*/ 455185 w 784598"/>
                <a:gd name="connsiteY160" fmla="*/ 950976 h 988923"/>
                <a:gd name="connsiteX161" fmla="*/ 456556 w 784598"/>
                <a:gd name="connsiteY161" fmla="*/ 947318 h 988923"/>
                <a:gd name="connsiteX162" fmla="*/ 459528 w 784598"/>
                <a:gd name="connsiteY162" fmla="*/ 939089 h 988923"/>
                <a:gd name="connsiteX163" fmla="*/ 461128 w 784598"/>
                <a:gd name="connsiteY163" fmla="*/ 935203 h 988923"/>
                <a:gd name="connsiteX164" fmla="*/ 464329 w 784598"/>
                <a:gd name="connsiteY164" fmla="*/ 926744 h 988923"/>
                <a:gd name="connsiteX165" fmla="*/ 465472 w 784598"/>
                <a:gd name="connsiteY165" fmla="*/ 923773 h 988923"/>
                <a:gd name="connsiteX166" fmla="*/ 486046 w 784598"/>
                <a:gd name="connsiteY166" fmla="*/ 875081 h 988923"/>
                <a:gd name="connsiteX167" fmla="*/ 489932 w 784598"/>
                <a:gd name="connsiteY167" fmla="*/ 865251 h 988923"/>
                <a:gd name="connsiteX168" fmla="*/ 533823 w 784598"/>
                <a:gd name="connsiteY168" fmla="*/ 762838 h 988923"/>
                <a:gd name="connsiteX169" fmla="*/ 536795 w 784598"/>
                <a:gd name="connsiteY169" fmla="*/ 704545 h 988923"/>
                <a:gd name="connsiteX170" fmla="*/ 503877 w 784598"/>
                <a:gd name="connsiteY170" fmla="*/ 654482 h 988923"/>
                <a:gd name="connsiteX171" fmla="*/ 478273 w 784598"/>
                <a:gd name="connsiteY171" fmla="*/ 561442 h 988923"/>
                <a:gd name="connsiteX172" fmla="*/ 577029 w 784598"/>
                <a:gd name="connsiteY172" fmla="*/ 711860 h 988923"/>
                <a:gd name="connsiteX173" fmla="*/ 536795 w 784598"/>
                <a:gd name="connsiteY173" fmla="*/ 704545 h 988923"/>
                <a:gd name="connsiteX174" fmla="*/ 90339 w 784598"/>
                <a:gd name="connsiteY174" fmla="*/ 624078 h 988923"/>
                <a:gd name="connsiteX175" fmla="*/ 29760 w 784598"/>
                <a:gd name="connsiteY175" fmla="*/ 495833 h 988923"/>
                <a:gd name="connsiteX176" fmla="*/ 77080 w 784598"/>
                <a:gd name="connsiteY176" fmla="*/ 215341 h 988923"/>
                <a:gd name="connsiteX177" fmla="*/ 216755 w 784598"/>
                <a:gd name="connsiteY177" fmla="*/ 65380 h 988923"/>
                <a:gd name="connsiteX178" fmla="*/ 374718 w 784598"/>
                <a:gd name="connsiteY178" fmla="*/ 21946 h 988923"/>
                <a:gd name="connsiteX179" fmla="*/ 519879 w 784598"/>
                <a:gd name="connsiteY179" fmla="*/ 40234 h 988923"/>
                <a:gd name="connsiteX180" fmla="*/ 679670 w 784598"/>
                <a:gd name="connsiteY180" fmla="*/ 140360 h 988923"/>
                <a:gd name="connsiteX181" fmla="*/ 757394 w 784598"/>
                <a:gd name="connsiteY181" fmla="*/ 331927 h 988923"/>
                <a:gd name="connsiteX182" fmla="*/ 742992 w 784598"/>
                <a:gd name="connsiteY182" fmla="*/ 514579 h 988923"/>
                <a:gd name="connsiteX183" fmla="*/ 633493 w 784598"/>
                <a:gd name="connsiteY183" fmla="*/ 677570 h 988923"/>
                <a:gd name="connsiteX184" fmla="*/ 582744 w 784598"/>
                <a:gd name="connsiteY184" fmla="*/ 569900 h 988923"/>
                <a:gd name="connsiteX185" fmla="*/ 509592 w 784598"/>
                <a:gd name="connsiteY185" fmla="*/ 439369 h 988923"/>
                <a:gd name="connsiteX186" fmla="*/ 456328 w 784598"/>
                <a:gd name="connsiteY186" fmla="*/ 398450 h 988923"/>
                <a:gd name="connsiteX187" fmla="*/ 493818 w 784598"/>
                <a:gd name="connsiteY187" fmla="*/ 259461 h 988923"/>
                <a:gd name="connsiteX188" fmla="*/ 423638 w 784598"/>
                <a:gd name="connsiteY188" fmla="*/ 200482 h 988923"/>
                <a:gd name="connsiteX189" fmla="*/ 292193 w 784598"/>
                <a:gd name="connsiteY189" fmla="*/ 250546 h 988923"/>
                <a:gd name="connsiteX190" fmla="*/ 297222 w 784598"/>
                <a:gd name="connsiteY190" fmla="*/ 389534 h 988923"/>
                <a:gd name="connsiteX191" fmla="*/ 249902 w 784598"/>
                <a:gd name="connsiteY191" fmla="*/ 440741 h 988923"/>
                <a:gd name="connsiteX192" fmla="*/ 114571 w 784598"/>
                <a:gd name="connsiteY192" fmla="*/ 625678 h 988923"/>
                <a:gd name="connsiteX193" fmla="*/ 90339 w 784598"/>
                <a:gd name="connsiteY193" fmla="*/ 624078 h 988923"/>
                <a:gd name="connsiteX194" fmla="*/ 394377 w 784598"/>
                <a:gd name="connsiteY194" fmla="*/ 404165 h 988923"/>
                <a:gd name="connsiteX195" fmla="*/ 299508 w 784598"/>
                <a:gd name="connsiteY195" fmla="*/ 284378 h 988923"/>
                <a:gd name="connsiteX196" fmla="*/ 398263 w 784598"/>
                <a:gd name="connsiteY196" fmla="*/ 218542 h 988923"/>
                <a:gd name="connsiteX197" fmla="*/ 481245 w 784598"/>
                <a:gd name="connsiteY197" fmla="*/ 290551 h 988923"/>
                <a:gd name="connsiteX198" fmla="*/ 394377 w 784598"/>
                <a:gd name="connsiteY198" fmla="*/ 404165 h 988923"/>
                <a:gd name="connsiteX199" fmla="*/ 181551 w 784598"/>
                <a:gd name="connsiteY199" fmla="*/ 701345 h 988923"/>
                <a:gd name="connsiteX200" fmla="*/ 181093 w 784598"/>
                <a:gd name="connsiteY200" fmla="*/ 684657 h 988923"/>
                <a:gd name="connsiteX201" fmla="*/ 274819 w 784598"/>
                <a:gd name="connsiteY201" fmla="*/ 563956 h 988923"/>
                <a:gd name="connsiteX202" fmla="*/ 251959 w 784598"/>
                <a:gd name="connsiteY202" fmla="*/ 662026 h 988923"/>
                <a:gd name="connsiteX203" fmla="*/ 207840 w 784598"/>
                <a:gd name="connsiteY203" fmla="*/ 717575 h 988923"/>
                <a:gd name="connsiteX204" fmla="*/ 181551 w 784598"/>
                <a:gd name="connsiteY204" fmla="*/ 701345 h 988923"/>
                <a:gd name="connsiteX205" fmla="*/ 356658 w 784598"/>
                <a:gd name="connsiteY205" fmla="*/ 739750 h 988923"/>
                <a:gd name="connsiteX206" fmla="*/ 389119 w 784598"/>
                <a:gd name="connsiteY206" fmla="*/ 734492 h 988923"/>
                <a:gd name="connsiteX207" fmla="*/ 356658 w 784598"/>
                <a:gd name="connsiteY207" fmla="*/ 739750 h 988923"/>
                <a:gd name="connsiteX208" fmla="*/ 435525 w 784598"/>
                <a:gd name="connsiteY208" fmla="*/ 946404 h 988923"/>
                <a:gd name="connsiteX209" fmla="*/ 405350 w 784598"/>
                <a:gd name="connsiteY209" fmla="*/ 965149 h 988923"/>
                <a:gd name="connsiteX210" fmla="*/ 391177 w 784598"/>
                <a:gd name="connsiteY210" fmla="*/ 931774 h 988923"/>
                <a:gd name="connsiteX211" fmla="*/ 418380 w 784598"/>
                <a:gd name="connsiteY211" fmla="*/ 768325 h 988923"/>
                <a:gd name="connsiteX212" fmla="*/ 406950 w 784598"/>
                <a:gd name="connsiteY212" fmla="*/ 717804 h 988923"/>
                <a:gd name="connsiteX213" fmla="*/ 342256 w 784598"/>
                <a:gd name="connsiteY213" fmla="*/ 713689 h 988923"/>
                <a:gd name="connsiteX214" fmla="*/ 304537 w 784598"/>
                <a:gd name="connsiteY214" fmla="*/ 830047 h 988923"/>
                <a:gd name="connsiteX215" fmla="*/ 318025 w 784598"/>
                <a:gd name="connsiteY215" fmla="*/ 898855 h 988923"/>
                <a:gd name="connsiteX216" fmla="*/ 320539 w 784598"/>
                <a:gd name="connsiteY216" fmla="*/ 930402 h 988923"/>
                <a:gd name="connsiteX217" fmla="*/ 304766 w 784598"/>
                <a:gd name="connsiteY217" fmla="*/ 954862 h 988923"/>
                <a:gd name="connsiteX218" fmla="*/ 273676 w 784598"/>
                <a:gd name="connsiteY218" fmla="*/ 944804 h 988923"/>
                <a:gd name="connsiteX219" fmla="*/ 264075 w 784598"/>
                <a:gd name="connsiteY219" fmla="*/ 924687 h 988923"/>
                <a:gd name="connsiteX220" fmla="*/ 229557 w 784598"/>
                <a:gd name="connsiteY220" fmla="*/ 779297 h 988923"/>
                <a:gd name="connsiteX221" fmla="*/ 261789 w 784598"/>
                <a:gd name="connsiteY221" fmla="*/ 683971 h 988923"/>
                <a:gd name="connsiteX222" fmla="*/ 298594 w 784598"/>
                <a:gd name="connsiteY222" fmla="*/ 590017 h 988923"/>
                <a:gd name="connsiteX223" fmla="*/ 299965 w 784598"/>
                <a:gd name="connsiteY223" fmla="*/ 519836 h 988923"/>
                <a:gd name="connsiteX224" fmla="*/ 291050 w 784598"/>
                <a:gd name="connsiteY224" fmla="*/ 504977 h 988923"/>
                <a:gd name="connsiteX225" fmla="*/ 278477 w 784598"/>
                <a:gd name="connsiteY225" fmla="*/ 516407 h 988923"/>
                <a:gd name="connsiteX226" fmla="*/ 189552 w 784598"/>
                <a:gd name="connsiteY226" fmla="*/ 648310 h 988923"/>
                <a:gd name="connsiteX227" fmla="*/ 156176 w 784598"/>
                <a:gd name="connsiteY227" fmla="*/ 677570 h 988923"/>
                <a:gd name="connsiteX228" fmla="*/ 129887 w 784598"/>
                <a:gd name="connsiteY228" fmla="*/ 674827 h 988923"/>
                <a:gd name="connsiteX229" fmla="*/ 125315 w 784598"/>
                <a:gd name="connsiteY229" fmla="*/ 651510 h 988923"/>
                <a:gd name="connsiteX230" fmla="*/ 138117 w 784598"/>
                <a:gd name="connsiteY230" fmla="*/ 629793 h 988923"/>
                <a:gd name="connsiteX231" fmla="*/ 280992 w 784598"/>
                <a:gd name="connsiteY231" fmla="*/ 434569 h 988923"/>
                <a:gd name="connsiteX232" fmla="*/ 335398 w 784598"/>
                <a:gd name="connsiteY232" fmla="*/ 416281 h 988923"/>
                <a:gd name="connsiteX233" fmla="*/ 409693 w 784598"/>
                <a:gd name="connsiteY233" fmla="*/ 423367 h 988923"/>
                <a:gd name="connsiteX234" fmla="*/ 505020 w 784598"/>
                <a:gd name="connsiteY234" fmla="*/ 469544 h 988923"/>
                <a:gd name="connsiteX235" fmla="*/ 598974 w 784598"/>
                <a:gd name="connsiteY235" fmla="*/ 661111 h 988923"/>
                <a:gd name="connsiteX236" fmla="*/ 600346 w 784598"/>
                <a:gd name="connsiteY236" fmla="*/ 664083 h 988923"/>
                <a:gd name="connsiteX237" fmla="*/ 599431 w 784598"/>
                <a:gd name="connsiteY237" fmla="*/ 693572 h 988923"/>
                <a:gd name="connsiteX238" fmla="*/ 575200 w 784598"/>
                <a:gd name="connsiteY238" fmla="*/ 678942 h 988923"/>
                <a:gd name="connsiteX239" fmla="*/ 520564 w 784598"/>
                <a:gd name="connsiteY239" fmla="*/ 593903 h 988923"/>
                <a:gd name="connsiteX240" fmla="*/ 484217 w 784598"/>
                <a:gd name="connsiteY240" fmla="*/ 522808 h 988923"/>
                <a:gd name="connsiteX241" fmla="*/ 466843 w 784598"/>
                <a:gd name="connsiteY241" fmla="*/ 512064 h 988923"/>
                <a:gd name="connsiteX242" fmla="*/ 455413 w 784598"/>
                <a:gd name="connsiteY242" fmla="*/ 528752 h 988923"/>
                <a:gd name="connsiteX243" fmla="*/ 455413 w 784598"/>
                <a:gd name="connsiteY243" fmla="*/ 565785 h 988923"/>
                <a:gd name="connsiteX244" fmla="*/ 491304 w 784598"/>
                <a:gd name="connsiteY244" fmla="*/ 674827 h 988923"/>
                <a:gd name="connsiteX245" fmla="*/ 507077 w 784598"/>
                <a:gd name="connsiteY245" fmla="*/ 779526 h 988923"/>
                <a:gd name="connsiteX246" fmla="*/ 435525 w 784598"/>
                <a:gd name="connsiteY246" fmla="*/ 946404 h 9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84598" h="988923">
                  <a:moveTo>
                    <a:pt x="533823" y="762838"/>
                  </a:moveTo>
                  <a:cubicBezTo>
                    <a:pt x="537938" y="752780"/>
                    <a:pt x="543653" y="748208"/>
                    <a:pt x="554854" y="746836"/>
                  </a:cubicBezTo>
                  <a:cubicBezTo>
                    <a:pt x="581829" y="743636"/>
                    <a:pt x="605832" y="730606"/>
                    <a:pt x="626178" y="714375"/>
                  </a:cubicBezTo>
                  <a:cubicBezTo>
                    <a:pt x="703673" y="653110"/>
                    <a:pt x="753508" y="573329"/>
                    <a:pt x="777282" y="477317"/>
                  </a:cubicBezTo>
                  <a:cubicBezTo>
                    <a:pt x="788712" y="430911"/>
                    <a:pt x="783912" y="384277"/>
                    <a:pt x="781626" y="337642"/>
                  </a:cubicBezTo>
                  <a:cubicBezTo>
                    <a:pt x="779568" y="299237"/>
                    <a:pt x="771796" y="261518"/>
                    <a:pt x="758308" y="225857"/>
                  </a:cubicBezTo>
                  <a:cubicBezTo>
                    <a:pt x="751222" y="207112"/>
                    <a:pt x="742764" y="189509"/>
                    <a:pt x="733391" y="173050"/>
                  </a:cubicBezTo>
                  <a:cubicBezTo>
                    <a:pt x="732248" y="170993"/>
                    <a:pt x="730876" y="168935"/>
                    <a:pt x="729733" y="166878"/>
                  </a:cubicBezTo>
                  <a:cubicBezTo>
                    <a:pt x="729505" y="166421"/>
                    <a:pt x="729276" y="166192"/>
                    <a:pt x="729048" y="165735"/>
                  </a:cubicBezTo>
                  <a:cubicBezTo>
                    <a:pt x="727905" y="163678"/>
                    <a:pt x="726533" y="161849"/>
                    <a:pt x="725161" y="159791"/>
                  </a:cubicBezTo>
                  <a:cubicBezTo>
                    <a:pt x="724933" y="159563"/>
                    <a:pt x="724704" y="159106"/>
                    <a:pt x="724476" y="158877"/>
                  </a:cubicBezTo>
                  <a:cubicBezTo>
                    <a:pt x="718989" y="150419"/>
                    <a:pt x="713046" y="142189"/>
                    <a:pt x="706873" y="134417"/>
                  </a:cubicBezTo>
                  <a:cubicBezTo>
                    <a:pt x="706645" y="134188"/>
                    <a:pt x="706416" y="133731"/>
                    <a:pt x="706188" y="133502"/>
                  </a:cubicBezTo>
                  <a:cubicBezTo>
                    <a:pt x="704816" y="131674"/>
                    <a:pt x="703444" y="130073"/>
                    <a:pt x="701844" y="128245"/>
                  </a:cubicBezTo>
                  <a:cubicBezTo>
                    <a:pt x="701387" y="127787"/>
                    <a:pt x="701158" y="127330"/>
                    <a:pt x="700701" y="126873"/>
                  </a:cubicBezTo>
                  <a:cubicBezTo>
                    <a:pt x="699330" y="125273"/>
                    <a:pt x="697729" y="123444"/>
                    <a:pt x="696358" y="121844"/>
                  </a:cubicBezTo>
                  <a:cubicBezTo>
                    <a:pt x="696129" y="121615"/>
                    <a:pt x="695672" y="121158"/>
                    <a:pt x="695443" y="120929"/>
                  </a:cubicBezTo>
                  <a:cubicBezTo>
                    <a:pt x="690643" y="115672"/>
                    <a:pt x="685614" y="110414"/>
                    <a:pt x="680584" y="105385"/>
                  </a:cubicBezTo>
                  <a:cubicBezTo>
                    <a:pt x="680356" y="105156"/>
                    <a:pt x="680127" y="104927"/>
                    <a:pt x="679899" y="104699"/>
                  </a:cubicBezTo>
                  <a:cubicBezTo>
                    <a:pt x="678527" y="103327"/>
                    <a:pt x="676927" y="101956"/>
                    <a:pt x="675555" y="100584"/>
                  </a:cubicBezTo>
                  <a:cubicBezTo>
                    <a:pt x="674869" y="100127"/>
                    <a:pt x="674412" y="99441"/>
                    <a:pt x="673726" y="98984"/>
                  </a:cubicBezTo>
                  <a:cubicBezTo>
                    <a:pt x="672355" y="97612"/>
                    <a:pt x="670983" y="96469"/>
                    <a:pt x="669383" y="95098"/>
                  </a:cubicBezTo>
                  <a:cubicBezTo>
                    <a:pt x="668697" y="94412"/>
                    <a:pt x="668011" y="93955"/>
                    <a:pt x="667326" y="93269"/>
                  </a:cubicBezTo>
                  <a:cubicBezTo>
                    <a:pt x="665954" y="92126"/>
                    <a:pt x="664354" y="90754"/>
                    <a:pt x="662982" y="89611"/>
                  </a:cubicBezTo>
                  <a:cubicBezTo>
                    <a:pt x="662296" y="89154"/>
                    <a:pt x="661839" y="88697"/>
                    <a:pt x="661153" y="88240"/>
                  </a:cubicBezTo>
                  <a:cubicBezTo>
                    <a:pt x="657724" y="85496"/>
                    <a:pt x="654524" y="82753"/>
                    <a:pt x="650866" y="80239"/>
                  </a:cubicBezTo>
                  <a:cubicBezTo>
                    <a:pt x="650638" y="80010"/>
                    <a:pt x="650409" y="80010"/>
                    <a:pt x="650409" y="79781"/>
                  </a:cubicBezTo>
                  <a:cubicBezTo>
                    <a:pt x="649038" y="78638"/>
                    <a:pt x="647666" y="77724"/>
                    <a:pt x="646066" y="76581"/>
                  </a:cubicBezTo>
                  <a:cubicBezTo>
                    <a:pt x="645151" y="75895"/>
                    <a:pt x="644237" y="75209"/>
                    <a:pt x="643323" y="74524"/>
                  </a:cubicBezTo>
                  <a:cubicBezTo>
                    <a:pt x="641951" y="73609"/>
                    <a:pt x="640579" y="72695"/>
                    <a:pt x="639208" y="71780"/>
                  </a:cubicBezTo>
                  <a:cubicBezTo>
                    <a:pt x="638065" y="71095"/>
                    <a:pt x="637150" y="70409"/>
                    <a:pt x="636007" y="69723"/>
                  </a:cubicBezTo>
                  <a:cubicBezTo>
                    <a:pt x="634636" y="68809"/>
                    <a:pt x="633264" y="67894"/>
                    <a:pt x="632121" y="66980"/>
                  </a:cubicBezTo>
                  <a:cubicBezTo>
                    <a:pt x="630978" y="66294"/>
                    <a:pt x="629835" y="65608"/>
                    <a:pt x="628692" y="64694"/>
                  </a:cubicBezTo>
                  <a:cubicBezTo>
                    <a:pt x="627321" y="63779"/>
                    <a:pt x="626178" y="63094"/>
                    <a:pt x="624806" y="62179"/>
                  </a:cubicBezTo>
                  <a:cubicBezTo>
                    <a:pt x="623206" y="61265"/>
                    <a:pt x="621606" y="60350"/>
                    <a:pt x="620005" y="59436"/>
                  </a:cubicBezTo>
                  <a:cubicBezTo>
                    <a:pt x="618177" y="58293"/>
                    <a:pt x="616576" y="57379"/>
                    <a:pt x="614748" y="56236"/>
                  </a:cubicBezTo>
                  <a:cubicBezTo>
                    <a:pt x="613147" y="55321"/>
                    <a:pt x="611776" y="54407"/>
                    <a:pt x="610176" y="53721"/>
                  </a:cubicBezTo>
                  <a:cubicBezTo>
                    <a:pt x="609033" y="53035"/>
                    <a:pt x="607890" y="52349"/>
                    <a:pt x="606747" y="51892"/>
                  </a:cubicBezTo>
                  <a:cubicBezTo>
                    <a:pt x="605375" y="51206"/>
                    <a:pt x="603775" y="50292"/>
                    <a:pt x="602403" y="49606"/>
                  </a:cubicBezTo>
                  <a:cubicBezTo>
                    <a:pt x="601260" y="48920"/>
                    <a:pt x="600117" y="48463"/>
                    <a:pt x="598746" y="47777"/>
                  </a:cubicBezTo>
                  <a:cubicBezTo>
                    <a:pt x="597145" y="47092"/>
                    <a:pt x="595545" y="46177"/>
                    <a:pt x="594174" y="45491"/>
                  </a:cubicBezTo>
                  <a:cubicBezTo>
                    <a:pt x="593031" y="45034"/>
                    <a:pt x="591888" y="44348"/>
                    <a:pt x="590745" y="43891"/>
                  </a:cubicBezTo>
                  <a:cubicBezTo>
                    <a:pt x="588916" y="42977"/>
                    <a:pt x="587087" y="42062"/>
                    <a:pt x="585030" y="41377"/>
                  </a:cubicBezTo>
                  <a:cubicBezTo>
                    <a:pt x="584115" y="40919"/>
                    <a:pt x="583429" y="40691"/>
                    <a:pt x="582515" y="40234"/>
                  </a:cubicBezTo>
                  <a:cubicBezTo>
                    <a:pt x="579772" y="39091"/>
                    <a:pt x="577029" y="37948"/>
                    <a:pt x="574285" y="36576"/>
                  </a:cubicBezTo>
                  <a:cubicBezTo>
                    <a:pt x="573371" y="36119"/>
                    <a:pt x="572685" y="35890"/>
                    <a:pt x="571771" y="35433"/>
                  </a:cubicBezTo>
                  <a:cubicBezTo>
                    <a:pt x="569713" y="34519"/>
                    <a:pt x="567885" y="33833"/>
                    <a:pt x="565827" y="32918"/>
                  </a:cubicBezTo>
                  <a:cubicBezTo>
                    <a:pt x="564684" y="32461"/>
                    <a:pt x="563770" y="32004"/>
                    <a:pt x="562627" y="31775"/>
                  </a:cubicBezTo>
                  <a:cubicBezTo>
                    <a:pt x="560798" y="31090"/>
                    <a:pt x="558969" y="30404"/>
                    <a:pt x="556912" y="29718"/>
                  </a:cubicBezTo>
                  <a:cubicBezTo>
                    <a:pt x="555769" y="29261"/>
                    <a:pt x="554854" y="29032"/>
                    <a:pt x="553711" y="28575"/>
                  </a:cubicBezTo>
                  <a:cubicBezTo>
                    <a:pt x="551654" y="27889"/>
                    <a:pt x="549597" y="27203"/>
                    <a:pt x="547539" y="26518"/>
                  </a:cubicBezTo>
                  <a:cubicBezTo>
                    <a:pt x="546625" y="26289"/>
                    <a:pt x="545710" y="25832"/>
                    <a:pt x="544796" y="25603"/>
                  </a:cubicBezTo>
                  <a:cubicBezTo>
                    <a:pt x="541824" y="24689"/>
                    <a:pt x="538852" y="23546"/>
                    <a:pt x="535881" y="22631"/>
                  </a:cubicBezTo>
                  <a:cubicBezTo>
                    <a:pt x="503877" y="12573"/>
                    <a:pt x="471415" y="5715"/>
                    <a:pt x="438726" y="2286"/>
                  </a:cubicBezTo>
                  <a:cubicBezTo>
                    <a:pt x="430953" y="1600"/>
                    <a:pt x="422952" y="914"/>
                    <a:pt x="415180" y="457"/>
                  </a:cubicBezTo>
                  <a:cubicBezTo>
                    <a:pt x="407636" y="0"/>
                    <a:pt x="399864" y="0"/>
                    <a:pt x="392091" y="0"/>
                  </a:cubicBezTo>
                  <a:cubicBezTo>
                    <a:pt x="387062" y="0"/>
                    <a:pt x="381804" y="229"/>
                    <a:pt x="376775" y="457"/>
                  </a:cubicBezTo>
                  <a:cubicBezTo>
                    <a:pt x="366488" y="914"/>
                    <a:pt x="356201" y="1829"/>
                    <a:pt x="345914" y="3200"/>
                  </a:cubicBezTo>
                  <a:cubicBezTo>
                    <a:pt x="335627" y="4572"/>
                    <a:pt x="325340" y="6172"/>
                    <a:pt x="314824" y="8230"/>
                  </a:cubicBezTo>
                  <a:cubicBezTo>
                    <a:pt x="312310" y="8687"/>
                    <a:pt x="309567" y="9373"/>
                    <a:pt x="307052" y="9830"/>
                  </a:cubicBezTo>
                  <a:cubicBezTo>
                    <a:pt x="301794" y="10973"/>
                    <a:pt x="296765" y="12344"/>
                    <a:pt x="291507" y="13716"/>
                  </a:cubicBezTo>
                  <a:cubicBezTo>
                    <a:pt x="261332" y="21717"/>
                    <a:pt x="233900" y="32918"/>
                    <a:pt x="208983" y="46634"/>
                  </a:cubicBezTo>
                  <a:cubicBezTo>
                    <a:pt x="203953" y="49378"/>
                    <a:pt x="198924" y="52349"/>
                    <a:pt x="194124" y="55321"/>
                  </a:cubicBezTo>
                  <a:cubicBezTo>
                    <a:pt x="191838" y="56693"/>
                    <a:pt x="189780" y="58064"/>
                    <a:pt x="187723" y="59436"/>
                  </a:cubicBezTo>
                  <a:cubicBezTo>
                    <a:pt x="177664" y="66065"/>
                    <a:pt x="167835" y="73152"/>
                    <a:pt x="158462" y="80696"/>
                  </a:cubicBezTo>
                  <a:cubicBezTo>
                    <a:pt x="155033" y="83668"/>
                    <a:pt x="151375" y="86411"/>
                    <a:pt x="147946" y="89383"/>
                  </a:cubicBezTo>
                  <a:cubicBezTo>
                    <a:pt x="144289" y="92583"/>
                    <a:pt x="140860" y="95783"/>
                    <a:pt x="137431" y="98984"/>
                  </a:cubicBezTo>
                  <a:cubicBezTo>
                    <a:pt x="133545" y="102641"/>
                    <a:pt x="129887" y="106299"/>
                    <a:pt x="126229" y="109957"/>
                  </a:cubicBezTo>
                  <a:cubicBezTo>
                    <a:pt x="123486" y="112700"/>
                    <a:pt x="120972" y="115443"/>
                    <a:pt x="118457" y="118415"/>
                  </a:cubicBezTo>
                  <a:cubicBezTo>
                    <a:pt x="112971" y="124358"/>
                    <a:pt x="107484" y="130759"/>
                    <a:pt x="102455" y="136931"/>
                  </a:cubicBezTo>
                  <a:cubicBezTo>
                    <a:pt x="99026" y="141046"/>
                    <a:pt x="95597" y="145390"/>
                    <a:pt x="92397" y="149733"/>
                  </a:cubicBezTo>
                  <a:cubicBezTo>
                    <a:pt x="84624" y="160020"/>
                    <a:pt x="77309" y="170764"/>
                    <a:pt x="70222" y="181737"/>
                  </a:cubicBezTo>
                  <a:cubicBezTo>
                    <a:pt x="67708" y="185852"/>
                    <a:pt x="64965" y="189967"/>
                    <a:pt x="62450" y="194310"/>
                  </a:cubicBezTo>
                  <a:cubicBezTo>
                    <a:pt x="58792" y="200482"/>
                    <a:pt x="55135" y="206883"/>
                    <a:pt x="51706" y="213284"/>
                  </a:cubicBezTo>
                  <a:cubicBezTo>
                    <a:pt x="48277" y="219685"/>
                    <a:pt x="44848" y="226314"/>
                    <a:pt x="41419" y="232943"/>
                  </a:cubicBezTo>
                  <a:cubicBezTo>
                    <a:pt x="40276" y="235458"/>
                    <a:pt x="38904" y="237744"/>
                    <a:pt x="37761" y="240259"/>
                  </a:cubicBezTo>
                  <a:cubicBezTo>
                    <a:pt x="37304" y="240944"/>
                    <a:pt x="37075" y="241859"/>
                    <a:pt x="36618" y="242545"/>
                  </a:cubicBezTo>
                  <a:cubicBezTo>
                    <a:pt x="35932" y="244145"/>
                    <a:pt x="35018" y="245974"/>
                    <a:pt x="34332" y="247574"/>
                  </a:cubicBezTo>
                  <a:cubicBezTo>
                    <a:pt x="33875" y="248488"/>
                    <a:pt x="33646" y="249403"/>
                    <a:pt x="33189" y="250317"/>
                  </a:cubicBezTo>
                  <a:cubicBezTo>
                    <a:pt x="32503" y="251917"/>
                    <a:pt x="31818" y="253517"/>
                    <a:pt x="31132" y="255118"/>
                  </a:cubicBezTo>
                  <a:cubicBezTo>
                    <a:pt x="30675" y="256032"/>
                    <a:pt x="30446" y="256946"/>
                    <a:pt x="29989" y="257861"/>
                  </a:cubicBezTo>
                  <a:cubicBezTo>
                    <a:pt x="29303" y="259461"/>
                    <a:pt x="28617" y="261061"/>
                    <a:pt x="28160" y="262433"/>
                  </a:cubicBezTo>
                  <a:cubicBezTo>
                    <a:pt x="27703" y="263347"/>
                    <a:pt x="27474" y="264262"/>
                    <a:pt x="27017" y="265176"/>
                  </a:cubicBezTo>
                  <a:cubicBezTo>
                    <a:pt x="26331" y="266776"/>
                    <a:pt x="25874" y="268376"/>
                    <a:pt x="25188" y="269748"/>
                  </a:cubicBezTo>
                  <a:cubicBezTo>
                    <a:pt x="24731" y="270662"/>
                    <a:pt x="24502" y="271577"/>
                    <a:pt x="24274" y="272491"/>
                  </a:cubicBezTo>
                  <a:cubicBezTo>
                    <a:pt x="23588" y="274091"/>
                    <a:pt x="23131" y="275692"/>
                    <a:pt x="22445" y="277292"/>
                  </a:cubicBezTo>
                  <a:cubicBezTo>
                    <a:pt x="22216" y="278206"/>
                    <a:pt x="21759" y="279121"/>
                    <a:pt x="21531" y="280035"/>
                  </a:cubicBezTo>
                  <a:cubicBezTo>
                    <a:pt x="21073" y="281635"/>
                    <a:pt x="20388" y="283235"/>
                    <a:pt x="19930" y="285064"/>
                  </a:cubicBezTo>
                  <a:cubicBezTo>
                    <a:pt x="19702" y="285979"/>
                    <a:pt x="19473" y="286664"/>
                    <a:pt x="19016" y="287579"/>
                  </a:cubicBezTo>
                  <a:cubicBezTo>
                    <a:pt x="18559" y="289179"/>
                    <a:pt x="17873" y="291008"/>
                    <a:pt x="17416" y="292608"/>
                  </a:cubicBezTo>
                  <a:cubicBezTo>
                    <a:pt x="17187" y="293522"/>
                    <a:pt x="16959" y="294208"/>
                    <a:pt x="16730" y="295123"/>
                  </a:cubicBezTo>
                  <a:cubicBezTo>
                    <a:pt x="16273" y="296951"/>
                    <a:pt x="15587" y="298780"/>
                    <a:pt x="15130" y="300380"/>
                  </a:cubicBezTo>
                  <a:cubicBezTo>
                    <a:pt x="14901" y="301066"/>
                    <a:pt x="14673" y="301981"/>
                    <a:pt x="14444" y="302666"/>
                  </a:cubicBezTo>
                  <a:cubicBezTo>
                    <a:pt x="13987" y="304495"/>
                    <a:pt x="13530" y="306324"/>
                    <a:pt x="13072" y="308153"/>
                  </a:cubicBezTo>
                  <a:cubicBezTo>
                    <a:pt x="12844" y="308839"/>
                    <a:pt x="12615" y="309524"/>
                    <a:pt x="12615" y="310210"/>
                  </a:cubicBezTo>
                  <a:cubicBezTo>
                    <a:pt x="12158" y="312039"/>
                    <a:pt x="11701" y="314096"/>
                    <a:pt x="11244" y="315925"/>
                  </a:cubicBezTo>
                  <a:cubicBezTo>
                    <a:pt x="11015" y="316611"/>
                    <a:pt x="11015" y="317068"/>
                    <a:pt x="10786" y="317754"/>
                  </a:cubicBezTo>
                  <a:cubicBezTo>
                    <a:pt x="10329" y="319811"/>
                    <a:pt x="9872" y="321869"/>
                    <a:pt x="9415" y="323926"/>
                  </a:cubicBezTo>
                  <a:cubicBezTo>
                    <a:pt x="9415" y="324383"/>
                    <a:pt x="9186" y="325069"/>
                    <a:pt x="9186" y="325526"/>
                  </a:cubicBezTo>
                  <a:cubicBezTo>
                    <a:pt x="8729" y="327584"/>
                    <a:pt x="8272" y="329870"/>
                    <a:pt x="7815" y="331927"/>
                  </a:cubicBezTo>
                  <a:cubicBezTo>
                    <a:pt x="7815" y="332384"/>
                    <a:pt x="7586" y="332842"/>
                    <a:pt x="7586" y="333299"/>
                  </a:cubicBezTo>
                  <a:cubicBezTo>
                    <a:pt x="7129" y="335585"/>
                    <a:pt x="6672" y="337871"/>
                    <a:pt x="6443" y="340157"/>
                  </a:cubicBezTo>
                  <a:cubicBezTo>
                    <a:pt x="6443" y="340385"/>
                    <a:pt x="6214" y="340843"/>
                    <a:pt x="6214" y="341071"/>
                  </a:cubicBezTo>
                  <a:cubicBezTo>
                    <a:pt x="5757" y="343586"/>
                    <a:pt x="5300" y="345872"/>
                    <a:pt x="5071" y="348386"/>
                  </a:cubicBezTo>
                  <a:cubicBezTo>
                    <a:pt x="5071" y="348615"/>
                    <a:pt x="5071" y="348615"/>
                    <a:pt x="5071" y="348844"/>
                  </a:cubicBezTo>
                  <a:cubicBezTo>
                    <a:pt x="4614" y="351358"/>
                    <a:pt x="4386" y="354101"/>
                    <a:pt x="3928" y="356616"/>
                  </a:cubicBezTo>
                  <a:cubicBezTo>
                    <a:pt x="-1101" y="395249"/>
                    <a:pt x="-1101" y="435026"/>
                    <a:pt x="2785" y="475031"/>
                  </a:cubicBezTo>
                  <a:cubicBezTo>
                    <a:pt x="8958" y="538353"/>
                    <a:pt x="32961" y="593903"/>
                    <a:pt x="72966" y="642823"/>
                  </a:cubicBezTo>
                  <a:cubicBezTo>
                    <a:pt x="84167" y="656539"/>
                    <a:pt x="97883" y="667969"/>
                    <a:pt x="106798" y="683971"/>
                  </a:cubicBezTo>
                  <a:cubicBezTo>
                    <a:pt x="113885" y="697001"/>
                    <a:pt x="127830" y="703859"/>
                    <a:pt x="143374" y="706831"/>
                  </a:cubicBezTo>
                  <a:cubicBezTo>
                    <a:pt x="165549" y="711175"/>
                    <a:pt x="180179" y="730606"/>
                    <a:pt x="200524" y="739292"/>
                  </a:cubicBezTo>
                  <a:cubicBezTo>
                    <a:pt x="205782" y="741578"/>
                    <a:pt x="204639" y="748436"/>
                    <a:pt x="205096" y="753694"/>
                  </a:cubicBezTo>
                  <a:cubicBezTo>
                    <a:pt x="208754" y="792099"/>
                    <a:pt x="217212" y="829361"/>
                    <a:pt x="226813" y="866623"/>
                  </a:cubicBezTo>
                  <a:cubicBezTo>
                    <a:pt x="230471" y="881024"/>
                    <a:pt x="234129" y="895198"/>
                    <a:pt x="237786" y="909599"/>
                  </a:cubicBezTo>
                  <a:cubicBezTo>
                    <a:pt x="238472" y="912800"/>
                    <a:pt x="239386" y="915772"/>
                    <a:pt x="240072" y="918972"/>
                  </a:cubicBezTo>
                  <a:cubicBezTo>
                    <a:pt x="240529" y="920572"/>
                    <a:pt x="240987" y="922401"/>
                    <a:pt x="241444" y="924001"/>
                  </a:cubicBezTo>
                  <a:cubicBezTo>
                    <a:pt x="242815" y="929488"/>
                    <a:pt x="244187" y="934745"/>
                    <a:pt x="245330" y="940232"/>
                  </a:cubicBezTo>
                  <a:cubicBezTo>
                    <a:pt x="245787" y="942061"/>
                    <a:pt x="246244" y="943661"/>
                    <a:pt x="246930" y="945490"/>
                  </a:cubicBezTo>
                  <a:cubicBezTo>
                    <a:pt x="247845" y="948004"/>
                    <a:pt x="248988" y="950747"/>
                    <a:pt x="250131" y="953262"/>
                  </a:cubicBezTo>
                  <a:cubicBezTo>
                    <a:pt x="251274" y="955777"/>
                    <a:pt x="252874" y="958291"/>
                    <a:pt x="254245" y="960577"/>
                  </a:cubicBezTo>
                  <a:cubicBezTo>
                    <a:pt x="258817" y="967892"/>
                    <a:pt x="267276" y="973150"/>
                    <a:pt x="277791" y="975665"/>
                  </a:cubicBezTo>
                  <a:cubicBezTo>
                    <a:pt x="281677" y="976579"/>
                    <a:pt x="285792" y="977265"/>
                    <a:pt x="290136" y="977494"/>
                  </a:cubicBezTo>
                  <a:cubicBezTo>
                    <a:pt x="291507" y="977494"/>
                    <a:pt x="293107" y="977494"/>
                    <a:pt x="294479" y="977494"/>
                  </a:cubicBezTo>
                  <a:cubicBezTo>
                    <a:pt x="300194" y="977494"/>
                    <a:pt x="306366" y="976579"/>
                    <a:pt x="312310" y="975208"/>
                  </a:cubicBezTo>
                  <a:cubicBezTo>
                    <a:pt x="315510" y="974522"/>
                    <a:pt x="318482" y="973379"/>
                    <a:pt x="320997" y="972007"/>
                  </a:cubicBezTo>
                  <a:cubicBezTo>
                    <a:pt x="323511" y="970636"/>
                    <a:pt x="325797" y="969035"/>
                    <a:pt x="327626" y="967207"/>
                  </a:cubicBezTo>
                  <a:cubicBezTo>
                    <a:pt x="330141" y="964692"/>
                    <a:pt x="332198" y="961949"/>
                    <a:pt x="333570" y="958748"/>
                  </a:cubicBezTo>
                  <a:cubicBezTo>
                    <a:pt x="334027" y="957834"/>
                    <a:pt x="334484" y="956691"/>
                    <a:pt x="334941" y="955548"/>
                  </a:cubicBezTo>
                  <a:cubicBezTo>
                    <a:pt x="336313" y="951433"/>
                    <a:pt x="337227" y="947090"/>
                    <a:pt x="337684" y="942518"/>
                  </a:cubicBezTo>
                  <a:cubicBezTo>
                    <a:pt x="337913" y="940232"/>
                    <a:pt x="338142" y="937946"/>
                    <a:pt x="338142" y="935888"/>
                  </a:cubicBezTo>
                  <a:cubicBezTo>
                    <a:pt x="338370" y="933602"/>
                    <a:pt x="338370" y="931316"/>
                    <a:pt x="338370" y="929259"/>
                  </a:cubicBezTo>
                  <a:cubicBezTo>
                    <a:pt x="338370" y="926973"/>
                    <a:pt x="338370" y="924687"/>
                    <a:pt x="338370" y="922630"/>
                  </a:cubicBezTo>
                  <a:cubicBezTo>
                    <a:pt x="338370" y="922630"/>
                    <a:pt x="338370" y="922401"/>
                    <a:pt x="338370" y="922401"/>
                  </a:cubicBezTo>
                  <a:cubicBezTo>
                    <a:pt x="338370" y="918058"/>
                    <a:pt x="338142" y="913486"/>
                    <a:pt x="337684" y="909142"/>
                  </a:cubicBezTo>
                  <a:cubicBezTo>
                    <a:pt x="337227" y="904570"/>
                    <a:pt x="336770" y="900227"/>
                    <a:pt x="335856" y="895655"/>
                  </a:cubicBezTo>
                  <a:cubicBezTo>
                    <a:pt x="335398" y="893369"/>
                    <a:pt x="334941" y="891083"/>
                    <a:pt x="334484" y="888797"/>
                  </a:cubicBezTo>
                  <a:cubicBezTo>
                    <a:pt x="327855" y="858622"/>
                    <a:pt x="322368" y="828446"/>
                    <a:pt x="318482" y="797814"/>
                  </a:cubicBezTo>
                  <a:cubicBezTo>
                    <a:pt x="315282" y="772439"/>
                    <a:pt x="323740" y="764210"/>
                    <a:pt x="347971" y="764210"/>
                  </a:cubicBezTo>
                  <a:cubicBezTo>
                    <a:pt x="362602" y="763981"/>
                    <a:pt x="377461" y="764210"/>
                    <a:pt x="395520" y="764210"/>
                  </a:cubicBezTo>
                  <a:cubicBezTo>
                    <a:pt x="388434" y="814502"/>
                    <a:pt x="382261" y="862051"/>
                    <a:pt x="375175" y="909142"/>
                  </a:cubicBezTo>
                  <a:cubicBezTo>
                    <a:pt x="375175" y="909599"/>
                    <a:pt x="374946" y="910285"/>
                    <a:pt x="374946" y="910742"/>
                  </a:cubicBezTo>
                  <a:cubicBezTo>
                    <a:pt x="373803" y="918743"/>
                    <a:pt x="372432" y="926516"/>
                    <a:pt x="371289" y="934288"/>
                  </a:cubicBezTo>
                  <a:cubicBezTo>
                    <a:pt x="371289" y="934288"/>
                    <a:pt x="371289" y="934288"/>
                    <a:pt x="371289" y="934517"/>
                  </a:cubicBezTo>
                  <a:cubicBezTo>
                    <a:pt x="370146" y="941603"/>
                    <a:pt x="369231" y="947547"/>
                    <a:pt x="368545" y="952805"/>
                  </a:cubicBezTo>
                  <a:cubicBezTo>
                    <a:pt x="368317" y="953948"/>
                    <a:pt x="368317" y="954862"/>
                    <a:pt x="368317" y="955777"/>
                  </a:cubicBezTo>
                  <a:cubicBezTo>
                    <a:pt x="368088" y="958748"/>
                    <a:pt x="367860" y="961263"/>
                    <a:pt x="367860" y="963549"/>
                  </a:cubicBezTo>
                  <a:cubicBezTo>
                    <a:pt x="367860" y="964235"/>
                    <a:pt x="367860" y="965149"/>
                    <a:pt x="367860" y="965835"/>
                  </a:cubicBezTo>
                  <a:cubicBezTo>
                    <a:pt x="367860" y="967207"/>
                    <a:pt x="368088" y="968578"/>
                    <a:pt x="368317" y="969950"/>
                  </a:cubicBezTo>
                  <a:cubicBezTo>
                    <a:pt x="368545" y="971093"/>
                    <a:pt x="369003" y="972236"/>
                    <a:pt x="369460" y="973379"/>
                  </a:cubicBezTo>
                  <a:cubicBezTo>
                    <a:pt x="370146" y="974979"/>
                    <a:pt x="371060" y="976351"/>
                    <a:pt x="372203" y="977494"/>
                  </a:cubicBezTo>
                  <a:cubicBezTo>
                    <a:pt x="372660" y="977951"/>
                    <a:pt x="372889" y="978179"/>
                    <a:pt x="373346" y="978637"/>
                  </a:cubicBezTo>
                  <a:cubicBezTo>
                    <a:pt x="375403" y="980465"/>
                    <a:pt x="378375" y="981837"/>
                    <a:pt x="382033" y="983209"/>
                  </a:cubicBezTo>
                  <a:cubicBezTo>
                    <a:pt x="383404" y="983666"/>
                    <a:pt x="385233" y="984123"/>
                    <a:pt x="386833" y="984580"/>
                  </a:cubicBezTo>
                  <a:cubicBezTo>
                    <a:pt x="393006" y="985952"/>
                    <a:pt x="401007" y="987095"/>
                    <a:pt x="411065" y="988238"/>
                  </a:cubicBezTo>
                  <a:cubicBezTo>
                    <a:pt x="415637" y="988695"/>
                    <a:pt x="419752" y="988924"/>
                    <a:pt x="423181" y="988924"/>
                  </a:cubicBezTo>
                  <a:cubicBezTo>
                    <a:pt x="423181" y="988924"/>
                    <a:pt x="423181" y="988924"/>
                    <a:pt x="423181" y="988924"/>
                  </a:cubicBezTo>
                  <a:cubicBezTo>
                    <a:pt x="426838" y="988924"/>
                    <a:pt x="429810" y="988466"/>
                    <a:pt x="432553" y="987781"/>
                  </a:cubicBezTo>
                  <a:cubicBezTo>
                    <a:pt x="438040" y="986180"/>
                    <a:pt x="441926" y="982980"/>
                    <a:pt x="445355" y="977494"/>
                  </a:cubicBezTo>
                  <a:cubicBezTo>
                    <a:pt x="447641" y="973836"/>
                    <a:pt x="449470" y="969035"/>
                    <a:pt x="451299" y="963092"/>
                  </a:cubicBezTo>
                  <a:cubicBezTo>
                    <a:pt x="451299" y="963092"/>
                    <a:pt x="451299" y="963092"/>
                    <a:pt x="451299" y="963092"/>
                  </a:cubicBezTo>
                  <a:cubicBezTo>
                    <a:pt x="452442" y="958977"/>
                    <a:pt x="453813" y="955091"/>
                    <a:pt x="455185" y="950976"/>
                  </a:cubicBezTo>
                  <a:cubicBezTo>
                    <a:pt x="455642" y="949833"/>
                    <a:pt x="456099" y="948461"/>
                    <a:pt x="456556" y="947318"/>
                  </a:cubicBezTo>
                  <a:cubicBezTo>
                    <a:pt x="457471" y="944575"/>
                    <a:pt x="458614" y="941832"/>
                    <a:pt x="459528" y="939089"/>
                  </a:cubicBezTo>
                  <a:cubicBezTo>
                    <a:pt x="459985" y="937717"/>
                    <a:pt x="460443" y="936574"/>
                    <a:pt x="461128" y="935203"/>
                  </a:cubicBezTo>
                  <a:cubicBezTo>
                    <a:pt x="462271" y="932459"/>
                    <a:pt x="463414" y="929716"/>
                    <a:pt x="464329" y="926744"/>
                  </a:cubicBezTo>
                  <a:cubicBezTo>
                    <a:pt x="464786" y="925830"/>
                    <a:pt x="465243" y="924687"/>
                    <a:pt x="465472" y="923773"/>
                  </a:cubicBezTo>
                  <a:cubicBezTo>
                    <a:pt x="472101" y="907542"/>
                    <a:pt x="479416" y="891311"/>
                    <a:pt x="486046" y="875081"/>
                  </a:cubicBezTo>
                  <a:cubicBezTo>
                    <a:pt x="487417" y="871880"/>
                    <a:pt x="488789" y="868451"/>
                    <a:pt x="489932" y="865251"/>
                  </a:cubicBezTo>
                  <a:cubicBezTo>
                    <a:pt x="503648" y="830732"/>
                    <a:pt x="519650" y="797128"/>
                    <a:pt x="533823" y="762838"/>
                  </a:cubicBezTo>
                  <a:close/>
                  <a:moveTo>
                    <a:pt x="536795" y="704545"/>
                  </a:moveTo>
                  <a:cubicBezTo>
                    <a:pt x="527651" y="686714"/>
                    <a:pt x="517593" y="669798"/>
                    <a:pt x="503877" y="654482"/>
                  </a:cubicBezTo>
                  <a:cubicBezTo>
                    <a:pt x="482388" y="630936"/>
                    <a:pt x="472101" y="602361"/>
                    <a:pt x="478273" y="561442"/>
                  </a:cubicBezTo>
                  <a:cubicBezTo>
                    <a:pt x="511192" y="616763"/>
                    <a:pt x="528565" y="673913"/>
                    <a:pt x="577029" y="711860"/>
                  </a:cubicBezTo>
                  <a:cubicBezTo>
                    <a:pt x="547768" y="724662"/>
                    <a:pt x="547311" y="724891"/>
                    <a:pt x="536795" y="704545"/>
                  </a:cubicBezTo>
                  <a:close/>
                  <a:moveTo>
                    <a:pt x="90339" y="624078"/>
                  </a:moveTo>
                  <a:cubicBezTo>
                    <a:pt x="59250" y="586359"/>
                    <a:pt x="37761" y="543839"/>
                    <a:pt x="29760" y="495833"/>
                  </a:cubicBezTo>
                  <a:cubicBezTo>
                    <a:pt x="13530" y="397307"/>
                    <a:pt x="27703" y="303124"/>
                    <a:pt x="77080" y="215341"/>
                  </a:cubicBezTo>
                  <a:cubicBezTo>
                    <a:pt x="111599" y="154305"/>
                    <a:pt x="156405" y="101727"/>
                    <a:pt x="216755" y="65380"/>
                  </a:cubicBezTo>
                  <a:cubicBezTo>
                    <a:pt x="264761" y="36576"/>
                    <a:pt x="318482" y="21946"/>
                    <a:pt x="374718" y="21946"/>
                  </a:cubicBezTo>
                  <a:cubicBezTo>
                    <a:pt x="423638" y="21946"/>
                    <a:pt x="473016" y="26060"/>
                    <a:pt x="519879" y="40234"/>
                  </a:cubicBezTo>
                  <a:cubicBezTo>
                    <a:pt x="581601" y="58750"/>
                    <a:pt x="635779" y="90983"/>
                    <a:pt x="679670" y="140360"/>
                  </a:cubicBezTo>
                  <a:cubicBezTo>
                    <a:pt x="728590" y="195453"/>
                    <a:pt x="748936" y="261290"/>
                    <a:pt x="757394" y="331927"/>
                  </a:cubicBezTo>
                  <a:cubicBezTo>
                    <a:pt x="764709" y="393649"/>
                    <a:pt x="764938" y="454914"/>
                    <a:pt x="742992" y="514579"/>
                  </a:cubicBezTo>
                  <a:cubicBezTo>
                    <a:pt x="719675" y="577444"/>
                    <a:pt x="685156" y="632079"/>
                    <a:pt x="633493" y="677570"/>
                  </a:cubicBezTo>
                  <a:cubicBezTo>
                    <a:pt x="616119" y="640309"/>
                    <a:pt x="600117" y="604876"/>
                    <a:pt x="582744" y="569900"/>
                  </a:cubicBezTo>
                  <a:cubicBezTo>
                    <a:pt x="560569" y="525094"/>
                    <a:pt x="537938" y="480517"/>
                    <a:pt x="509592" y="439369"/>
                  </a:cubicBezTo>
                  <a:cubicBezTo>
                    <a:pt x="494504" y="417424"/>
                    <a:pt x="481702" y="408051"/>
                    <a:pt x="456328" y="398450"/>
                  </a:cubicBezTo>
                  <a:cubicBezTo>
                    <a:pt x="503877" y="357530"/>
                    <a:pt x="507534" y="313182"/>
                    <a:pt x="493818" y="259461"/>
                  </a:cubicBezTo>
                  <a:cubicBezTo>
                    <a:pt x="486274" y="230429"/>
                    <a:pt x="454728" y="204368"/>
                    <a:pt x="423638" y="200482"/>
                  </a:cubicBezTo>
                  <a:cubicBezTo>
                    <a:pt x="348657" y="189509"/>
                    <a:pt x="320539" y="208255"/>
                    <a:pt x="292193" y="250546"/>
                  </a:cubicBezTo>
                  <a:cubicBezTo>
                    <a:pt x="251959" y="324841"/>
                    <a:pt x="294936" y="384962"/>
                    <a:pt x="297222" y="389534"/>
                  </a:cubicBezTo>
                  <a:cubicBezTo>
                    <a:pt x="273219" y="399821"/>
                    <a:pt x="261332" y="420395"/>
                    <a:pt x="249902" y="440741"/>
                  </a:cubicBezTo>
                  <a:cubicBezTo>
                    <a:pt x="212183" y="507949"/>
                    <a:pt x="160748" y="564871"/>
                    <a:pt x="114571" y="625678"/>
                  </a:cubicBezTo>
                  <a:cubicBezTo>
                    <a:pt x="104970" y="638708"/>
                    <a:pt x="98569" y="634136"/>
                    <a:pt x="90339" y="624078"/>
                  </a:cubicBezTo>
                  <a:close/>
                  <a:moveTo>
                    <a:pt x="394377" y="404165"/>
                  </a:moveTo>
                  <a:cubicBezTo>
                    <a:pt x="334255" y="410108"/>
                    <a:pt x="280763" y="343814"/>
                    <a:pt x="299508" y="284378"/>
                  </a:cubicBezTo>
                  <a:cubicBezTo>
                    <a:pt x="314367" y="237287"/>
                    <a:pt x="340656" y="216256"/>
                    <a:pt x="398263" y="218542"/>
                  </a:cubicBezTo>
                  <a:cubicBezTo>
                    <a:pt x="407407" y="219913"/>
                    <a:pt x="476216" y="225171"/>
                    <a:pt x="481245" y="290551"/>
                  </a:cubicBezTo>
                  <a:cubicBezTo>
                    <a:pt x="485360" y="348386"/>
                    <a:pt x="465472" y="397307"/>
                    <a:pt x="394377" y="404165"/>
                  </a:cubicBezTo>
                  <a:close/>
                  <a:moveTo>
                    <a:pt x="181551" y="701345"/>
                  </a:moveTo>
                  <a:cubicBezTo>
                    <a:pt x="176293" y="696087"/>
                    <a:pt x="175607" y="690372"/>
                    <a:pt x="181093" y="684657"/>
                  </a:cubicBezTo>
                  <a:cubicBezTo>
                    <a:pt x="215612" y="648995"/>
                    <a:pt x="243273" y="607847"/>
                    <a:pt x="274819" y="563956"/>
                  </a:cubicBezTo>
                  <a:cubicBezTo>
                    <a:pt x="280992" y="603504"/>
                    <a:pt x="278477" y="634822"/>
                    <a:pt x="251959" y="662026"/>
                  </a:cubicBezTo>
                  <a:cubicBezTo>
                    <a:pt x="235957" y="678485"/>
                    <a:pt x="216526" y="692887"/>
                    <a:pt x="207840" y="717575"/>
                  </a:cubicBezTo>
                  <a:cubicBezTo>
                    <a:pt x="195038" y="714832"/>
                    <a:pt x="188409" y="707974"/>
                    <a:pt x="181551" y="701345"/>
                  </a:cubicBezTo>
                  <a:close/>
                  <a:moveTo>
                    <a:pt x="356658" y="739750"/>
                  </a:moveTo>
                  <a:cubicBezTo>
                    <a:pt x="374032" y="718490"/>
                    <a:pt x="374032" y="718490"/>
                    <a:pt x="389119" y="734492"/>
                  </a:cubicBezTo>
                  <a:cubicBezTo>
                    <a:pt x="379061" y="742264"/>
                    <a:pt x="367402" y="737921"/>
                    <a:pt x="356658" y="739750"/>
                  </a:cubicBezTo>
                  <a:close/>
                  <a:moveTo>
                    <a:pt x="435525" y="946404"/>
                  </a:moveTo>
                  <a:cubicBezTo>
                    <a:pt x="429810" y="960806"/>
                    <a:pt x="423181" y="970864"/>
                    <a:pt x="405350" y="965149"/>
                  </a:cubicBezTo>
                  <a:cubicBezTo>
                    <a:pt x="390720" y="960349"/>
                    <a:pt x="388662" y="954634"/>
                    <a:pt x="391177" y="931774"/>
                  </a:cubicBezTo>
                  <a:cubicBezTo>
                    <a:pt x="397120" y="876681"/>
                    <a:pt x="406493" y="822274"/>
                    <a:pt x="418380" y="768325"/>
                  </a:cubicBezTo>
                  <a:cubicBezTo>
                    <a:pt x="422495" y="749351"/>
                    <a:pt x="419295" y="733120"/>
                    <a:pt x="406950" y="717804"/>
                  </a:cubicBezTo>
                  <a:cubicBezTo>
                    <a:pt x="382033" y="686714"/>
                    <a:pt x="370374" y="685571"/>
                    <a:pt x="342256" y="713689"/>
                  </a:cubicBezTo>
                  <a:cubicBezTo>
                    <a:pt x="293793" y="762152"/>
                    <a:pt x="293565" y="762152"/>
                    <a:pt x="304537" y="830047"/>
                  </a:cubicBezTo>
                  <a:cubicBezTo>
                    <a:pt x="308195" y="853135"/>
                    <a:pt x="313910" y="875995"/>
                    <a:pt x="318025" y="898855"/>
                  </a:cubicBezTo>
                  <a:cubicBezTo>
                    <a:pt x="319854" y="909142"/>
                    <a:pt x="320311" y="919886"/>
                    <a:pt x="320539" y="930402"/>
                  </a:cubicBezTo>
                  <a:cubicBezTo>
                    <a:pt x="320768" y="941603"/>
                    <a:pt x="317796" y="951662"/>
                    <a:pt x="304766" y="954862"/>
                  </a:cubicBezTo>
                  <a:cubicBezTo>
                    <a:pt x="292193" y="957834"/>
                    <a:pt x="281220" y="955319"/>
                    <a:pt x="273676" y="944804"/>
                  </a:cubicBezTo>
                  <a:cubicBezTo>
                    <a:pt x="269562" y="938860"/>
                    <a:pt x="266818" y="931774"/>
                    <a:pt x="264075" y="924687"/>
                  </a:cubicBezTo>
                  <a:cubicBezTo>
                    <a:pt x="246473" y="877595"/>
                    <a:pt x="239615" y="827989"/>
                    <a:pt x="229557" y="779297"/>
                  </a:cubicBezTo>
                  <a:cubicBezTo>
                    <a:pt x="221556" y="741578"/>
                    <a:pt x="235500" y="709803"/>
                    <a:pt x="261789" y="683971"/>
                  </a:cubicBezTo>
                  <a:cubicBezTo>
                    <a:pt x="288764" y="657682"/>
                    <a:pt x="302251" y="628193"/>
                    <a:pt x="298594" y="590017"/>
                  </a:cubicBezTo>
                  <a:cubicBezTo>
                    <a:pt x="296536" y="566928"/>
                    <a:pt x="299508" y="543382"/>
                    <a:pt x="299965" y="519836"/>
                  </a:cubicBezTo>
                  <a:cubicBezTo>
                    <a:pt x="300194" y="513207"/>
                    <a:pt x="298594" y="506349"/>
                    <a:pt x="291050" y="504977"/>
                  </a:cubicBezTo>
                  <a:cubicBezTo>
                    <a:pt x="283049" y="503606"/>
                    <a:pt x="281449" y="510464"/>
                    <a:pt x="278477" y="516407"/>
                  </a:cubicBezTo>
                  <a:cubicBezTo>
                    <a:pt x="255160" y="564642"/>
                    <a:pt x="224070" y="607390"/>
                    <a:pt x="189552" y="648310"/>
                  </a:cubicBezTo>
                  <a:cubicBezTo>
                    <a:pt x="179950" y="659740"/>
                    <a:pt x="168749" y="669798"/>
                    <a:pt x="156176" y="677570"/>
                  </a:cubicBezTo>
                  <a:cubicBezTo>
                    <a:pt x="147261" y="683057"/>
                    <a:pt x="137888" y="682828"/>
                    <a:pt x="129887" y="674827"/>
                  </a:cubicBezTo>
                  <a:cubicBezTo>
                    <a:pt x="123029" y="668198"/>
                    <a:pt x="121429" y="660197"/>
                    <a:pt x="125315" y="651510"/>
                  </a:cubicBezTo>
                  <a:cubicBezTo>
                    <a:pt x="128744" y="643738"/>
                    <a:pt x="132402" y="636422"/>
                    <a:pt x="138117" y="629793"/>
                  </a:cubicBezTo>
                  <a:cubicBezTo>
                    <a:pt x="190237" y="568071"/>
                    <a:pt x="239844" y="504292"/>
                    <a:pt x="280992" y="434569"/>
                  </a:cubicBezTo>
                  <a:cubicBezTo>
                    <a:pt x="293565" y="413309"/>
                    <a:pt x="311395" y="406222"/>
                    <a:pt x="335398" y="416281"/>
                  </a:cubicBezTo>
                  <a:cubicBezTo>
                    <a:pt x="360087" y="426568"/>
                    <a:pt x="383404" y="425653"/>
                    <a:pt x="409693" y="423367"/>
                  </a:cubicBezTo>
                  <a:cubicBezTo>
                    <a:pt x="448098" y="419938"/>
                    <a:pt x="483531" y="428168"/>
                    <a:pt x="505020" y="469544"/>
                  </a:cubicBezTo>
                  <a:cubicBezTo>
                    <a:pt x="537709" y="532867"/>
                    <a:pt x="569942" y="596189"/>
                    <a:pt x="598974" y="661111"/>
                  </a:cubicBezTo>
                  <a:cubicBezTo>
                    <a:pt x="599431" y="662026"/>
                    <a:pt x="599889" y="662940"/>
                    <a:pt x="600346" y="664083"/>
                  </a:cubicBezTo>
                  <a:cubicBezTo>
                    <a:pt x="603089" y="674141"/>
                    <a:pt x="609490" y="687400"/>
                    <a:pt x="599431" y="693572"/>
                  </a:cubicBezTo>
                  <a:cubicBezTo>
                    <a:pt x="587773" y="700659"/>
                    <a:pt x="582515" y="685800"/>
                    <a:pt x="575200" y="678942"/>
                  </a:cubicBezTo>
                  <a:cubicBezTo>
                    <a:pt x="550054" y="654939"/>
                    <a:pt x="534280" y="625221"/>
                    <a:pt x="520564" y="593903"/>
                  </a:cubicBezTo>
                  <a:cubicBezTo>
                    <a:pt x="509820" y="569671"/>
                    <a:pt x="496561" y="546583"/>
                    <a:pt x="484217" y="522808"/>
                  </a:cubicBezTo>
                  <a:cubicBezTo>
                    <a:pt x="480559" y="515950"/>
                    <a:pt x="475987" y="510235"/>
                    <a:pt x="466843" y="512064"/>
                  </a:cubicBezTo>
                  <a:cubicBezTo>
                    <a:pt x="457699" y="513893"/>
                    <a:pt x="455413" y="520751"/>
                    <a:pt x="455413" y="528752"/>
                  </a:cubicBezTo>
                  <a:cubicBezTo>
                    <a:pt x="455185" y="541553"/>
                    <a:pt x="455413" y="554355"/>
                    <a:pt x="455413" y="565785"/>
                  </a:cubicBezTo>
                  <a:cubicBezTo>
                    <a:pt x="448555" y="609219"/>
                    <a:pt x="462271" y="645109"/>
                    <a:pt x="491304" y="674827"/>
                  </a:cubicBezTo>
                  <a:cubicBezTo>
                    <a:pt x="522165" y="706374"/>
                    <a:pt x="523993" y="739521"/>
                    <a:pt x="507077" y="779526"/>
                  </a:cubicBezTo>
                  <a:cubicBezTo>
                    <a:pt x="483531" y="835304"/>
                    <a:pt x="458157" y="890397"/>
                    <a:pt x="435525" y="946404"/>
                  </a:cubicBezTo>
                  <a:close/>
                </a:path>
              </a:pathLst>
            </a:custGeom>
            <a:solidFill>
              <a:srgbClr val="000000"/>
            </a:solidFill>
            <a:ln w="2286" cap="flat">
              <a:noFill/>
              <a:prstDash val="solid"/>
              <a:miter/>
            </a:ln>
          </p:spPr>
          <p:txBody>
            <a:bodyPr rtlCol="0" anchor="ctr"/>
            <a:lstStyle/>
            <a:p>
              <a:endParaRPr lang="en-US"/>
            </a:p>
          </p:txBody>
        </p:sp>
        <p:sp>
          <p:nvSpPr>
            <p:cNvPr id="313" name="Freeform 783">
              <a:extLst>
                <a:ext uri="{FF2B5EF4-FFF2-40B4-BE49-F238E27FC236}">
                  <a16:creationId xmlns:a16="http://schemas.microsoft.com/office/drawing/2014/main" id="{6F27174E-DE82-C9CD-7BC6-44FF98F982A1}"/>
                </a:ext>
              </a:extLst>
            </p:cNvPr>
            <p:cNvSpPr/>
            <p:nvPr/>
          </p:nvSpPr>
          <p:spPr>
            <a:xfrm>
              <a:off x="7472673" y="1329851"/>
              <a:ext cx="59854" cy="155362"/>
            </a:xfrm>
            <a:custGeom>
              <a:avLst/>
              <a:gdLst>
                <a:gd name="connsiteX0" fmla="*/ 8871 w 59854"/>
                <a:gd name="connsiteY0" fmla="*/ 23689 h 155362"/>
                <a:gd name="connsiteX1" fmla="*/ 38589 w 59854"/>
                <a:gd name="connsiteY1" fmla="*/ 97070 h 155362"/>
                <a:gd name="connsiteX2" fmla="*/ 36303 w 59854"/>
                <a:gd name="connsiteY2" fmla="*/ 135017 h 155362"/>
                <a:gd name="connsiteX3" fmla="*/ 39046 w 59854"/>
                <a:gd name="connsiteY3" fmla="*/ 155363 h 155362"/>
                <a:gd name="connsiteX4" fmla="*/ 52076 w 59854"/>
                <a:gd name="connsiteY4" fmla="*/ 139589 h 155362"/>
                <a:gd name="connsiteX5" fmla="*/ 57562 w 59854"/>
                <a:gd name="connsiteY5" fmla="*/ 54550 h 155362"/>
                <a:gd name="connsiteX6" fmla="*/ 24873 w 59854"/>
                <a:gd name="connsiteY6" fmla="*/ 5630 h 155362"/>
                <a:gd name="connsiteX7" fmla="*/ 2470 w 59854"/>
                <a:gd name="connsiteY7" fmla="*/ 5173 h 155362"/>
                <a:gd name="connsiteX8" fmla="*/ 8871 w 59854"/>
                <a:gd name="connsiteY8" fmla="*/ 23689 h 15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54" h="155362">
                  <a:moveTo>
                    <a:pt x="8871" y="23689"/>
                  </a:moveTo>
                  <a:cubicBezTo>
                    <a:pt x="34474" y="41977"/>
                    <a:pt x="39046" y="68495"/>
                    <a:pt x="38589" y="97070"/>
                  </a:cubicBezTo>
                  <a:cubicBezTo>
                    <a:pt x="38360" y="109643"/>
                    <a:pt x="36988" y="122444"/>
                    <a:pt x="36303" y="135017"/>
                  </a:cubicBezTo>
                  <a:cubicBezTo>
                    <a:pt x="35845" y="141875"/>
                    <a:pt x="31731" y="149419"/>
                    <a:pt x="39046" y="155363"/>
                  </a:cubicBezTo>
                  <a:cubicBezTo>
                    <a:pt x="49104" y="154677"/>
                    <a:pt x="50704" y="145762"/>
                    <a:pt x="52076" y="139589"/>
                  </a:cubicBezTo>
                  <a:cubicBezTo>
                    <a:pt x="58705" y="111700"/>
                    <a:pt x="62592" y="83354"/>
                    <a:pt x="57562" y="54550"/>
                  </a:cubicBezTo>
                  <a:cubicBezTo>
                    <a:pt x="53905" y="33062"/>
                    <a:pt x="41103" y="18431"/>
                    <a:pt x="24873" y="5630"/>
                  </a:cubicBezTo>
                  <a:cubicBezTo>
                    <a:pt x="17557" y="-85"/>
                    <a:pt x="9328" y="-3286"/>
                    <a:pt x="2470" y="5173"/>
                  </a:cubicBezTo>
                  <a:cubicBezTo>
                    <a:pt x="-3702" y="12945"/>
                    <a:pt x="2927" y="19346"/>
                    <a:pt x="8871" y="2368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9808992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FD9E-848C-BC56-5430-EBA409654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1AB8-A024-1ACA-FE86-8BB129E7B8F9}"/>
              </a:ext>
            </a:extLst>
          </p:cNvPr>
          <p:cNvSpPr>
            <a:spLocks noGrp="1"/>
          </p:cNvSpPr>
          <p:nvPr>
            <p:ph type="body" sz="quarter" idx="16"/>
          </p:nvPr>
        </p:nvSpPr>
        <p:spPr>
          <a:xfrm>
            <a:off x="591432" y="97649"/>
            <a:ext cx="10614687" cy="803654"/>
          </a:xfrm>
        </p:spPr>
        <p:txBody>
          <a:bodyPr/>
          <a:lstStyle/>
          <a:p>
            <a:r>
              <a:rPr lang="en-US" dirty="0">
                <a:solidFill>
                  <a:srgbClr val="E96751"/>
                </a:solidFill>
              </a:rPr>
              <a:t>Izkaz denarnega toka: </a:t>
            </a:r>
            <a:r>
              <a:rPr lang="en-US" dirty="0"/>
              <a:t>mesečni</a:t>
            </a:r>
            <a:r>
              <a:rPr lang="en-US" dirty="0">
                <a:solidFill>
                  <a:srgbClr val="E96751"/>
                </a:solidFill>
              </a:rPr>
              <a:t> </a:t>
            </a:r>
            <a:endParaRPr lang="en-IE" dirty="0">
              <a:solidFill>
                <a:srgbClr val="E96751"/>
              </a:solidFill>
            </a:endParaRPr>
          </a:p>
        </p:txBody>
      </p:sp>
      <p:graphicFrame>
        <p:nvGraphicFramePr>
          <p:cNvPr id="5" name="Table 4">
            <a:extLst>
              <a:ext uri="{FF2B5EF4-FFF2-40B4-BE49-F238E27FC236}">
                <a16:creationId xmlns:a16="http://schemas.microsoft.com/office/drawing/2014/main" id="{8FCEA38E-8002-1412-D7DD-CC55C57C68E8}"/>
              </a:ext>
            </a:extLst>
          </p:cNvPr>
          <p:cNvGraphicFramePr>
            <a:graphicFrameLocks noGrp="1"/>
          </p:cNvGraphicFramePr>
          <p:nvPr>
            <p:extLst>
              <p:ext uri="{D42A27DB-BD31-4B8C-83A1-F6EECF244321}">
                <p14:modId xmlns:p14="http://schemas.microsoft.com/office/powerpoint/2010/main" val="3166679575"/>
              </p:ext>
            </p:extLst>
          </p:nvPr>
        </p:nvGraphicFramePr>
        <p:xfrm>
          <a:off x="669363" y="730974"/>
          <a:ext cx="10458824" cy="593344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1600" dirty="0">
                          <a:solidFill>
                            <a:schemeClr val="bg1"/>
                          </a:solidFill>
                          <a:effectLst/>
                          <a:latin typeface="+mn-lt"/>
                          <a:ea typeface="MS Mincho"/>
                          <a:cs typeface="Times New Roman"/>
                        </a:rPr>
                        <a:t>Kategorija denarnega toka</a:t>
                      </a:r>
                      <a:endParaRPr lang="en-IE" sz="160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15000"/>
                        </a:lnSpc>
                        <a:spcAft>
                          <a:spcPts val="1000"/>
                        </a:spcAft>
                        <a:buNone/>
                      </a:pPr>
                      <a:r>
                        <a:rPr lang="en-US" sz="1600" dirty="0">
                          <a:solidFill>
                            <a:schemeClr val="bg1"/>
                          </a:solidFill>
                          <a:effectLst/>
                          <a:latin typeface="+mn-lt"/>
                          <a:ea typeface="MS Mincho"/>
                          <a:cs typeface="Times New Roman"/>
                        </a:rPr>
                        <a:t>Mesečno (€)</a:t>
                      </a:r>
                      <a:endParaRPr lang="en-IE" sz="160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15000"/>
                        </a:lnSpc>
                        <a:spcAft>
                          <a:spcPts val="1000"/>
                        </a:spcAft>
                        <a:buNone/>
                      </a:pPr>
                      <a:r>
                        <a:rPr lang="en-US" sz="1600" dirty="0">
                          <a:solidFill>
                            <a:schemeClr val="bg1"/>
                          </a:solidFill>
                          <a:effectLst/>
                          <a:latin typeface="+mn-lt"/>
                          <a:ea typeface="MS Mincho"/>
                          <a:cs typeface="Times New Roman"/>
                        </a:rPr>
                        <a:t>Letno (€)</a:t>
                      </a:r>
                      <a:endParaRPr lang="en-IE" sz="160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00000"/>
                        </a:lnSpc>
                        <a:spcAft>
                          <a:spcPts val="1200"/>
                        </a:spcAft>
                        <a:buNone/>
                      </a:pPr>
                      <a:r>
                        <a:rPr lang="en-US" sz="1600" b="1" dirty="0">
                          <a:effectLst/>
                          <a:latin typeface="+mn-lt"/>
                          <a:ea typeface="MS Mincho"/>
                          <a:cs typeface="Times New Roman"/>
                        </a:rPr>
                        <a:t>Opombe in primer</a:t>
                      </a:r>
                      <a:endParaRPr lang="en-IE" sz="1600" b="1">
                        <a:effectLst/>
                        <a:latin typeface="+mn-lt"/>
                        <a:ea typeface="MS Mincho"/>
                        <a:cs typeface="Times New Roman"/>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Operativni prilivi</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r>
                        <a:rPr lang="en-IE" sz="1600" dirty="0">
                          <a:solidFill>
                            <a:srgbClr val="595959"/>
                          </a:solidFill>
                          <a:effectLst/>
                          <a:latin typeface="+mn-lt"/>
                          <a:ea typeface="MS Mincho"/>
                          <a:cs typeface="Times New Roman"/>
                        </a:rPr>
                        <a:t>Prihodki </a:t>
                      </a:r>
                      <a:endParaRPr lang="en-IE" sz="1600">
                        <a:solidFill>
                          <a:srgbClr val="595959"/>
                        </a:solidFill>
                        <a:effectLst/>
                        <a:latin typeface="+mn-lt"/>
                        <a:ea typeface="MS Mincho"/>
                        <a:cs typeface="Times New Roman"/>
                      </a:endParaRPr>
                    </a:p>
                  </a:txBody>
                  <a:tcPr marL="68580" marR="68580" marT="0" marB="0" anchor="ctr">
                    <a:solidFill>
                      <a:srgbClr val="FBA63B"/>
                    </a:solidFill>
                  </a:tcPr>
                </a:tc>
                <a:extLst>
                  <a:ext uri="{0D108BD9-81ED-4DB2-BD59-A6C34878D82A}">
                    <a16:rowId xmlns:a16="http://schemas.microsoft.com/office/drawing/2014/main" val="3869759737"/>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Prihodki od gostov</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2.800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33.600</a:t>
                      </a:r>
                      <a:endParaRPr lang="en-IE" sz="160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r>
                        <a:rPr lang="en-US" sz="1600" kern="1200" dirty="0">
                          <a:solidFill>
                            <a:srgbClr val="595959"/>
                          </a:solidFill>
                          <a:effectLst/>
                          <a:latin typeface="+mn-lt"/>
                          <a:ea typeface="+mn-ea"/>
                          <a:cs typeface="+mn-cs"/>
                        </a:rPr>
                        <a:t>20 nočitev x 140 EUR</a:t>
                      </a: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Operativni odhodki</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r>
                        <a:rPr lang="en-IE" sz="1600" dirty="0">
                          <a:solidFill>
                            <a:srgbClr val="595959"/>
                          </a:solidFill>
                          <a:effectLst/>
                          <a:latin typeface="+mn-lt"/>
                          <a:ea typeface="MS Mincho"/>
                          <a:cs typeface="Times New Roman"/>
                        </a:rPr>
                        <a:t>Odhodki in stroški</a:t>
                      </a:r>
                      <a:endParaRPr lang="en-IE" sz="1600">
                        <a:solidFill>
                          <a:srgbClr val="595959"/>
                        </a:solidFill>
                        <a:effectLst/>
                        <a:latin typeface="+mn-lt"/>
                        <a:ea typeface="MS Mincho"/>
                        <a:cs typeface="Times New Roman"/>
                      </a:endParaRPr>
                    </a:p>
                  </a:txBody>
                  <a:tcPr marL="68580" marR="68580" marT="0" marB="0" anchor="ctr">
                    <a:solidFill>
                      <a:srgbClr val="FBA63B"/>
                    </a:solidFill>
                  </a:tcPr>
                </a:tc>
                <a:extLst>
                  <a:ext uri="{0D108BD9-81ED-4DB2-BD59-A6C34878D82A}">
                    <a16:rowId xmlns:a16="http://schemas.microsoft.com/office/drawing/2014/main" val="2119150372"/>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Komunalne storitve</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15</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1.800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Čiščenje in vzdrževanje</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20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2.400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Potrošni material in zaloge</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100</a:t>
                      </a:r>
                      <a:endParaRPr lang="en-IE" sz="160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1.200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Trženje</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125</a:t>
                      </a:r>
                      <a:endParaRPr lang="en-IE" sz="160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1.500</a:t>
                      </a:r>
                      <a:endParaRPr lang="en-IE" sz="160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Denarni tok iz poslovanja</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r>
                        <a:rPr lang="en-US" sz="1600" b="1" dirty="0">
                          <a:solidFill>
                            <a:schemeClr val="bg1"/>
                          </a:solidFill>
                          <a:effectLst/>
                          <a:latin typeface="+mn-lt"/>
                          <a:ea typeface="MS Mincho"/>
                          <a:cs typeface="Times New Roman"/>
                        </a:rPr>
                        <a:t>2.225</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r>
                        <a:rPr lang="en-US" sz="1600" b="1" dirty="0">
                          <a:solidFill>
                            <a:schemeClr val="bg1"/>
                          </a:solidFill>
                          <a:effectLst/>
                          <a:latin typeface="+mn-lt"/>
                          <a:ea typeface="MS Mincho"/>
                          <a:cs typeface="Times New Roman"/>
                        </a:rPr>
                        <a:t>26.700</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r>
                        <a:rPr lang="en-US" sz="1600" kern="1200" dirty="0">
                          <a:solidFill>
                            <a:schemeClr val="bg1"/>
                          </a:solidFill>
                          <a:effectLst/>
                          <a:latin typeface="+mn-lt"/>
                          <a:ea typeface="+mn-ea"/>
                          <a:cs typeface="+mn-cs"/>
                        </a:rPr>
                        <a:t>Prihodki – odhodki</a:t>
                      </a:r>
                      <a:endParaRPr lang="en-IE" sz="1600">
                        <a:solidFill>
                          <a:schemeClr val="bg1"/>
                        </a:solidFill>
                        <a:effectLst/>
                        <a:latin typeface="+mn-lt"/>
                        <a:ea typeface="MS Mincho"/>
                        <a:cs typeface="Times New Roman"/>
                      </a:endParaRPr>
                    </a:p>
                  </a:txBody>
                  <a:tcPr marL="68580" marR="68580" marT="0" marB="0" anchor="ctr">
                    <a:solidFill>
                      <a:srgbClr val="FBA63B"/>
                    </a:solidFill>
                  </a:tcPr>
                </a:tc>
                <a:extLst>
                  <a:ext uri="{0D108BD9-81ED-4DB2-BD59-A6C34878D82A}">
                    <a16:rowId xmlns:a16="http://schemas.microsoft.com/office/drawing/2014/main" val="692985727"/>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Finančni prilivi</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endParaRPr lang="en-IE" sz="1600" b="1" dirty="0">
                        <a:solidFill>
                          <a:schemeClr val="bg1"/>
                        </a:solidFill>
                        <a:effectLst/>
                        <a:latin typeface="+mn-lt"/>
                        <a:ea typeface="MS Mincho"/>
                        <a:cs typeface="Times New Roman"/>
                      </a:endParaRPr>
                    </a:p>
                  </a:txBody>
                  <a:tcPr marL="68580" marR="68580" marT="0" marB="0" anchor="ctr">
                    <a:solidFill>
                      <a:srgbClr val="FBA63B"/>
                    </a:solidFill>
                  </a:tcPr>
                </a:tc>
                <a:extLst>
                  <a:ext uri="{0D108BD9-81ED-4DB2-BD59-A6C34878D82A}">
                    <a16:rowId xmlns:a16="http://schemas.microsoft.com/office/drawing/2014/main" val="1694568995"/>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Prejeto posojilo</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0</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r>
                        <a:rPr lang="en-US" sz="1600" kern="1200" dirty="0">
                          <a:solidFill>
                            <a:srgbClr val="595959"/>
                          </a:solidFill>
                          <a:effectLst/>
                          <a:latin typeface="+mn-lt"/>
                          <a:ea typeface="+mn-ea"/>
                          <a:cs typeface="+mn-cs"/>
                        </a:rPr>
                        <a:t>Samo začetno financiranje</a:t>
                      </a:r>
                      <a:endParaRPr lang="en-IE" sz="16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612421249"/>
                  </a:ext>
                </a:extLst>
              </a:tr>
              <a:tr h="370840">
                <a:tc>
                  <a:txBody>
                    <a:bodyPr/>
                    <a:lstStyle/>
                    <a:p>
                      <a:pPr>
                        <a:lnSpc>
                          <a:spcPct val="115000"/>
                        </a:lnSpc>
                        <a:spcAft>
                          <a:spcPts val="1000"/>
                        </a:spcAft>
                        <a:buNone/>
                      </a:pPr>
                      <a:r>
                        <a:rPr lang="en-IE" sz="1600" b="1" dirty="0">
                          <a:solidFill>
                            <a:schemeClr val="bg1"/>
                          </a:solidFill>
                          <a:effectLst/>
                          <a:latin typeface="+mn-lt"/>
                          <a:ea typeface="MS Mincho"/>
                          <a:cs typeface="Times New Roman"/>
                        </a:rPr>
                        <a:t>Finančni odlivi</a:t>
                      </a:r>
                      <a:endParaRPr lang="en-IE" sz="1600" b="1">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endParaRPr lang="en-IE" sz="1600" b="1" kern="1200" dirty="0">
                        <a:solidFill>
                          <a:srgbClr val="595959"/>
                        </a:solidFill>
                        <a:effectLst/>
                        <a:latin typeface="+mn-lt"/>
                        <a:ea typeface="+mn-ea"/>
                        <a:cs typeface="+mn-cs"/>
                      </a:endParaRPr>
                    </a:p>
                  </a:txBody>
                  <a:tcPr marL="68580" marR="68580" marT="0" marB="0" anchor="ctr">
                    <a:solidFill>
                      <a:srgbClr val="FBA63B"/>
                    </a:solidFill>
                  </a:tcPr>
                </a:tc>
                <a:extLst>
                  <a:ext uri="{0D108BD9-81ED-4DB2-BD59-A6C34878D82A}">
                    <a16:rowId xmlns:a16="http://schemas.microsoft.com/office/drawing/2014/main" val="3021483225"/>
                  </a:ext>
                </a:extLst>
              </a:tr>
              <a:tr h="370840">
                <a:tc>
                  <a:txBody>
                    <a:bodyPr/>
                    <a:lstStyle/>
                    <a:p>
                      <a:pPr>
                        <a:lnSpc>
                          <a:spcPct val="115000"/>
                        </a:lnSpc>
                        <a:spcAft>
                          <a:spcPts val="1000"/>
                        </a:spcAft>
                        <a:buNone/>
                      </a:pPr>
                      <a:r>
                        <a:rPr lang="en-US" sz="1600" kern="1200" dirty="0">
                          <a:solidFill>
                            <a:srgbClr val="595959"/>
                          </a:solidFill>
                          <a:effectLst/>
                          <a:latin typeface="+mn-lt"/>
                          <a:ea typeface="MS Mincho"/>
                          <a:cs typeface="Times New Roman"/>
                        </a:rPr>
                        <a:t>Odplačila posojil</a:t>
                      </a:r>
                      <a:endParaRPr lang="en-IE" sz="1600" kern="120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kern="1200" dirty="0">
                          <a:solidFill>
                            <a:srgbClr val="595959"/>
                          </a:solidFill>
                          <a:effectLst/>
                          <a:latin typeface="+mn-lt"/>
                          <a:ea typeface="MS Mincho"/>
                          <a:cs typeface="Times New Roman"/>
                        </a:rPr>
                        <a:t>300</a:t>
                      </a:r>
                      <a:endParaRPr lang="en-IE" sz="1600" kern="120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kern="1200" dirty="0">
                          <a:solidFill>
                            <a:srgbClr val="595959"/>
                          </a:solidFill>
                          <a:effectLst/>
                          <a:latin typeface="+mn-lt"/>
                          <a:ea typeface="MS Mincho"/>
                          <a:cs typeface="Times New Roman"/>
                        </a:rPr>
                        <a:t>3.600</a:t>
                      </a:r>
                      <a:endParaRPr lang="en-IE" sz="1600" kern="120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480217384"/>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Investicijske dejavnosti</a:t>
                      </a:r>
                      <a:endParaRPr lang="en-IE" sz="1600" b="1" dirty="0">
                        <a:solidFill>
                          <a:schemeClr val="bg1"/>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15000"/>
                        </a:lnSpc>
                        <a:spcAft>
                          <a:spcPts val="1000"/>
                        </a:spcAft>
                        <a:buNone/>
                      </a:pPr>
                      <a:endParaRPr lang="en-IE" sz="1600" b="1" dirty="0">
                        <a:solidFill>
                          <a:srgbClr val="595959"/>
                        </a:solidFill>
                        <a:effectLst/>
                        <a:latin typeface="+mn-lt"/>
                        <a:ea typeface="MS Mincho"/>
                        <a:cs typeface="Times New Roman"/>
                      </a:endParaRPr>
                    </a:p>
                  </a:txBody>
                  <a:tcPr marL="68580" marR="68580" marT="0" marB="0">
                    <a:solidFill>
                      <a:srgbClr val="FBA63B"/>
                    </a:solidFill>
                  </a:tcPr>
                </a:tc>
                <a:tc>
                  <a:txBody>
                    <a:bodyPr/>
                    <a:lstStyle/>
                    <a:p>
                      <a:pPr>
                        <a:lnSpc>
                          <a:spcPct val="100000"/>
                        </a:lnSpc>
                        <a:spcAft>
                          <a:spcPts val="1200"/>
                        </a:spcAft>
                        <a:buNone/>
                      </a:pPr>
                      <a:endParaRPr lang="en-IE" sz="1600" b="1" dirty="0">
                        <a:solidFill>
                          <a:srgbClr val="595959"/>
                        </a:solidFill>
                        <a:effectLst/>
                        <a:latin typeface="+mn-lt"/>
                        <a:ea typeface="MS Mincho"/>
                        <a:cs typeface="Times New Roman"/>
                      </a:endParaRPr>
                    </a:p>
                  </a:txBody>
                  <a:tcPr marL="68580" marR="68580" marT="0" marB="0" anchor="ctr">
                    <a:solidFill>
                      <a:srgbClr val="FBA63B"/>
                    </a:solidFill>
                  </a:tcPr>
                </a:tc>
                <a:extLst>
                  <a:ext uri="{0D108BD9-81ED-4DB2-BD59-A6C34878D82A}">
                    <a16:rowId xmlns:a16="http://schemas.microsoft.com/office/drawing/2014/main" val="3442090306"/>
                  </a:ext>
                </a:extLst>
              </a:tr>
              <a:tr h="370840">
                <a:tc>
                  <a:txBody>
                    <a:bodyPr/>
                    <a:lstStyle/>
                    <a:p>
                      <a:pPr>
                        <a:lnSpc>
                          <a:spcPct val="115000"/>
                        </a:lnSpc>
                        <a:spcAft>
                          <a:spcPts val="1000"/>
                        </a:spcAft>
                        <a:buNone/>
                      </a:pPr>
                      <a:r>
                        <a:rPr lang="en-US" sz="1600" dirty="0">
                          <a:solidFill>
                            <a:srgbClr val="595959"/>
                          </a:solidFill>
                          <a:effectLst/>
                          <a:latin typeface="+mn-lt"/>
                          <a:ea typeface="MS Mincho"/>
                          <a:cs typeface="Times New Roman"/>
                        </a:rPr>
                        <a:t>Nakup opreme</a:t>
                      </a:r>
                      <a:endParaRPr lang="en-IE" sz="1600" dirty="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0</a:t>
                      </a:r>
                      <a:endParaRPr lang="en-IE" sz="1600">
                        <a:solidFill>
                          <a:srgbClr val="595959"/>
                        </a:solidFill>
                        <a:effectLst/>
                        <a:latin typeface="+mn-lt"/>
                        <a:ea typeface="MS Mincho"/>
                        <a:cs typeface="Times New Roman"/>
                      </a:endParaRPr>
                    </a:p>
                  </a:txBody>
                  <a:tcPr marL="68580" marR="68580" marT="0" marB="0"/>
                </a:tc>
                <a:tc>
                  <a:txBody>
                    <a:bodyPr/>
                    <a:lstStyle/>
                    <a:p>
                      <a:pPr>
                        <a:lnSpc>
                          <a:spcPct val="115000"/>
                        </a:lnSpc>
                        <a:spcAft>
                          <a:spcPts val="1000"/>
                        </a:spcAft>
                        <a:buNone/>
                      </a:pPr>
                      <a:r>
                        <a:rPr lang="en-US" sz="1600" dirty="0">
                          <a:solidFill>
                            <a:srgbClr val="595959"/>
                          </a:solidFill>
                          <a:effectLst/>
                          <a:latin typeface="+mn-lt"/>
                          <a:ea typeface="MS Mincho"/>
                          <a:cs typeface="Times New Roman"/>
                        </a:rPr>
                        <a:t>0</a:t>
                      </a:r>
                      <a:endParaRPr lang="en-IE" sz="1600">
                        <a:solidFill>
                          <a:srgbClr val="595959"/>
                        </a:solidFill>
                        <a:effectLst/>
                        <a:latin typeface="+mn-lt"/>
                        <a:ea typeface="MS Mincho"/>
                        <a:cs typeface="Times New Roman"/>
                      </a:endParaRPr>
                    </a:p>
                  </a:txBody>
                  <a:tcPr marL="68580" marR="68580" marT="0" marB="0"/>
                </a:tc>
                <a:tc>
                  <a:txBody>
                    <a:bodyPr/>
                    <a:lstStyle/>
                    <a:p>
                      <a:pPr>
                        <a:lnSpc>
                          <a:spcPct val="100000"/>
                        </a:lnSpc>
                        <a:spcAft>
                          <a:spcPts val="1200"/>
                        </a:spcAft>
                        <a:buNone/>
                      </a:pPr>
                      <a:endParaRPr lang="en-IE" sz="1600" dirty="0">
                        <a:solidFill>
                          <a:srgbClr val="595959"/>
                        </a:solidFill>
                        <a:effectLst/>
                        <a:latin typeface="+mn-lt"/>
                        <a:ea typeface="MS Mincho"/>
                        <a:cs typeface="Times New Roman"/>
                      </a:endParaRPr>
                    </a:p>
                  </a:txBody>
                  <a:tcPr marL="68580" marR="68580" marT="0" marB="0" anchor="ctr"/>
                </a:tc>
                <a:extLst>
                  <a:ext uri="{0D108BD9-81ED-4DB2-BD59-A6C34878D82A}">
                    <a16:rowId xmlns:a16="http://schemas.microsoft.com/office/drawing/2014/main" val="18197552"/>
                  </a:ext>
                </a:extLst>
              </a:tr>
              <a:tr h="370840">
                <a:tc>
                  <a:txBody>
                    <a:bodyPr/>
                    <a:lstStyle/>
                    <a:p>
                      <a:pPr>
                        <a:lnSpc>
                          <a:spcPct val="115000"/>
                        </a:lnSpc>
                        <a:spcAft>
                          <a:spcPts val="1000"/>
                        </a:spcAft>
                        <a:buNone/>
                      </a:pPr>
                      <a:r>
                        <a:rPr lang="en-US" sz="1600" b="1" dirty="0">
                          <a:solidFill>
                            <a:schemeClr val="bg1"/>
                          </a:solidFill>
                          <a:effectLst/>
                          <a:latin typeface="+mn-lt"/>
                          <a:ea typeface="MS Mincho"/>
                          <a:cs typeface="Times New Roman"/>
                        </a:rPr>
                        <a:t>Neto denarni tok</a:t>
                      </a:r>
                      <a:endParaRPr lang="en-IE" sz="1600" b="1" dirty="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15000"/>
                        </a:lnSpc>
                        <a:spcAft>
                          <a:spcPts val="1000"/>
                        </a:spcAft>
                        <a:buNone/>
                      </a:pPr>
                      <a:r>
                        <a:rPr lang="en-US" sz="1600" b="1" dirty="0">
                          <a:solidFill>
                            <a:schemeClr val="bg1"/>
                          </a:solidFill>
                          <a:effectLst/>
                          <a:latin typeface="+mn-lt"/>
                          <a:ea typeface="MS Mincho"/>
                          <a:cs typeface="Times New Roman"/>
                        </a:rPr>
                        <a:t>1.925</a:t>
                      </a:r>
                      <a:endParaRPr lang="en-IE" sz="1600" b="1" dirty="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15000"/>
                        </a:lnSpc>
                        <a:spcAft>
                          <a:spcPts val="1000"/>
                        </a:spcAft>
                        <a:buNone/>
                      </a:pPr>
                      <a:r>
                        <a:rPr lang="en-US" sz="1600" b="1" dirty="0">
                          <a:solidFill>
                            <a:schemeClr val="bg1"/>
                          </a:solidFill>
                          <a:effectLst/>
                          <a:latin typeface="+mn-lt"/>
                          <a:ea typeface="MS Mincho"/>
                          <a:cs typeface="Times New Roman"/>
                        </a:rPr>
                        <a:t>23.100</a:t>
                      </a:r>
                      <a:endParaRPr lang="en-IE" sz="1600" b="1" dirty="0">
                        <a:solidFill>
                          <a:schemeClr val="bg1"/>
                        </a:solidFill>
                        <a:effectLst/>
                        <a:latin typeface="+mn-lt"/>
                        <a:ea typeface="MS Mincho"/>
                        <a:cs typeface="Times New Roman"/>
                      </a:endParaRPr>
                    </a:p>
                  </a:txBody>
                  <a:tcPr marL="68580" marR="68580" marT="0" marB="0">
                    <a:solidFill>
                      <a:srgbClr val="459597"/>
                    </a:solidFill>
                  </a:tcPr>
                </a:tc>
                <a:tc>
                  <a:txBody>
                    <a:bodyPr/>
                    <a:lstStyle/>
                    <a:p>
                      <a:pPr>
                        <a:lnSpc>
                          <a:spcPct val="100000"/>
                        </a:lnSpc>
                        <a:spcAft>
                          <a:spcPts val="1200"/>
                        </a:spcAft>
                        <a:buNone/>
                      </a:pPr>
                      <a:endParaRPr lang="en-IE" sz="1600" b="1" dirty="0">
                        <a:solidFill>
                          <a:schemeClr val="bg1"/>
                        </a:solidFill>
                        <a:effectLst/>
                        <a:latin typeface="+mn-lt"/>
                        <a:ea typeface="MS Mincho"/>
                        <a:cs typeface="Times New Roman"/>
                      </a:endParaRPr>
                    </a:p>
                  </a:txBody>
                  <a:tcPr marL="68580" marR="68580" marT="0" marB="0" anchor="ctr">
                    <a:solidFill>
                      <a:srgbClr val="459597"/>
                    </a:solidFill>
                  </a:tcPr>
                </a:tc>
                <a:extLst>
                  <a:ext uri="{0D108BD9-81ED-4DB2-BD59-A6C34878D82A}">
                    <a16:rowId xmlns:a16="http://schemas.microsoft.com/office/drawing/2014/main" val="1031099924"/>
                  </a:ext>
                </a:extLst>
              </a:tr>
            </a:tbl>
          </a:graphicData>
        </a:graphic>
      </p:graphicFrame>
    </p:spTree>
    <p:extLst>
      <p:ext uri="{BB962C8B-B14F-4D97-AF65-F5344CB8AC3E}">
        <p14:creationId xmlns:p14="http://schemas.microsoft.com/office/powerpoint/2010/main" val="44220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E70A-3EBF-9317-4FCC-EA9D44005207}"/>
            </a:ext>
          </a:extLst>
        </p:cNvPr>
        <p:cNvGrpSpPr/>
        <p:nvPr/>
      </p:nvGrpSpPr>
      <p:grpSpPr>
        <a:xfrm>
          <a:off x="0" y="0"/>
          <a:ext cx="0" cy="0"/>
          <a:chOff x="0" y="0"/>
          <a:chExt cx="0" cy="0"/>
        </a:xfrm>
      </p:grpSpPr>
      <p:pic>
        <p:nvPicPr>
          <p:cNvPr id="26" name="Picture Placeholder 25" descr="A blue house with a fence and trees&#10;&#10;AI-generated content may be incorrect.">
            <a:extLst>
              <a:ext uri="{FF2B5EF4-FFF2-40B4-BE49-F238E27FC236}">
                <a16:creationId xmlns:a16="http://schemas.microsoft.com/office/drawing/2014/main" id="{08A44828-F1C8-7BCA-5016-5B42B3293BD6}"/>
              </a:ext>
            </a:extLst>
          </p:cNvPr>
          <p:cNvPicPr>
            <a:picLocks noGrp="1" noChangeAspect="1"/>
          </p:cNvPicPr>
          <p:nvPr>
            <p:ph type="pic" sz="quarter" idx="22"/>
          </p:nvPr>
        </p:nvPicPr>
        <p:blipFill>
          <a:blip r:embed="rId2"/>
          <a:srcRect t="8640" b="8640"/>
          <a:stretch>
            <a:fillRect/>
          </a:stretch>
        </p:blipFill>
        <p:spPr/>
      </p:pic>
      <p:sp>
        <p:nvSpPr>
          <p:cNvPr id="17" name="Text Placeholder 16">
            <a:extLst>
              <a:ext uri="{FF2B5EF4-FFF2-40B4-BE49-F238E27FC236}">
                <a16:creationId xmlns:a16="http://schemas.microsoft.com/office/drawing/2014/main" id="{F25DF2E3-FB5E-0C93-3CF3-61CF609C5C73}"/>
              </a:ext>
            </a:extLst>
          </p:cNvPr>
          <p:cNvSpPr>
            <a:spLocks noGrp="1"/>
          </p:cNvSpPr>
          <p:nvPr>
            <p:ph type="body" sz="quarter" idx="18"/>
          </p:nvPr>
        </p:nvSpPr>
        <p:spPr/>
        <p:txBody>
          <a:bodyPr/>
          <a:lstStyle/>
          <a:p>
            <a:pPr algn="r"/>
            <a:r>
              <a:rPr lang="en-IE" b="0" dirty="0"/>
              <a:t>Dodatna prodaja in večstopenjske možnosti</a:t>
            </a:r>
          </a:p>
          <a:p>
            <a:endParaRPr lang="en-IE" dirty="0"/>
          </a:p>
        </p:txBody>
      </p:sp>
      <p:sp>
        <p:nvSpPr>
          <p:cNvPr id="18" name="Text Placeholder 17">
            <a:extLst>
              <a:ext uri="{FF2B5EF4-FFF2-40B4-BE49-F238E27FC236}">
                <a16:creationId xmlns:a16="http://schemas.microsoft.com/office/drawing/2014/main" id="{DC1EEF8C-1E06-2727-3AA9-02FA7EF2376E}"/>
              </a:ext>
            </a:extLst>
          </p:cNvPr>
          <p:cNvSpPr>
            <a:spLocks noGrp="1"/>
          </p:cNvSpPr>
          <p:nvPr>
            <p:ph type="body" sz="quarter" idx="19"/>
          </p:nvPr>
        </p:nvSpPr>
        <p:spPr/>
        <p:txBody>
          <a:bodyPr/>
          <a:lstStyle/>
          <a:p>
            <a:pPr algn="r"/>
            <a:r>
              <a:rPr lang="en-IE" dirty="0"/>
              <a:t>Poglavje 9</a:t>
            </a:r>
          </a:p>
          <a:p>
            <a:pPr algn="r"/>
            <a:endParaRPr lang="en-IE" dirty="0"/>
          </a:p>
        </p:txBody>
      </p:sp>
      <p:sp>
        <p:nvSpPr>
          <p:cNvPr id="22" name="Text Placeholder 7">
            <a:extLst>
              <a:ext uri="{FF2B5EF4-FFF2-40B4-BE49-F238E27FC236}">
                <a16:creationId xmlns:a16="http://schemas.microsoft.com/office/drawing/2014/main" id="{28BB702C-FE71-3A9D-4F81-3F08874F786E}"/>
              </a:ext>
            </a:extLst>
          </p:cNvPr>
          <p:cNvSpPr>
            <a:spLocks noGrp="1"/>
          </p:cNvSpPr>
          <p:nvPr>
            <p:ph type="body" sz="quarter" idx="23"/>
          </p:nvPr>
        </p:nvSpPr>
        <p:spPr>
          <a:xfrm>
            <a:off x="788657" y="4756126"/>
            <a:ext cx="10614687" cy="1248936"/>
          </a:xfrm>
        </p:spPr>
        <p:txBody>
          <a:bodyPr/>
          <a:lstStyle/>
          <a:p>
            <a:pPr algn="ctr">
              <a:spcAft>
                <a:spcPts val="600"/>
              </a:spcAft>
            </a:pPr>
            <a:r>
              <a:rPr lang="en-US" sz="2800" i="1" dirty="0">
                <a:solidFill>
                  <a:srgbClr val="E96751"/>
                </a:solidFill>
              </a:rPr>
              <a:t>Kako lahko zaslužim več z dodatki ali različnimi cenovnimi ravnmi? Katere </a:t>
            </a:r>
            <a:r>
              <a:rPr lang="en-US" sz="2800" b="1" i="1" dirty="0">
                <a:solidFill>
                  <a:srgbClr val="E96751"/>
                </a:solidFill>
              </a:rPr>
              <a:t>dodatne storitve bi lahko ponudil, </a:t>
            </a:r>
            <a:r>
              <a:rPr lang="en-US" sz="2800" i="1" dirty="0" err="1">
                <a:solidFill>
                  <a:srgbClr val="E96751"/>
                </a:solidFill>
              </a:rPr>
              <a:t>za</a:t>
            </a:r>
            <a:r>
              <a:rPr lang="en-US" sz="2800" b="1" i="1" dirty="0">
                <a:solidFill>
                  <a:srgbClr val="E96751"/>
                </a:solidFill>
              </a:rPr>
              <a:t> katere bi bili gostje pripravljeni </a:t>
            </a:r>
            <a:r>
              <a:rPr lang="en-US" sz="2800" i="1" dirty="0" err="1">
                <a:solidFill>
                  <a:srgbClr val="E96751"/>
                </a:solidFill>
              </a:rPr>
              <a:t>plačati? </a:t>
            </a:r>
            <a:r>
              <a:rPr lang="en-US" sz="2800" b="1" dirty="0" err="1">
                <a:solidFill>
                  <a:srgbClr val="E96751"/>
                </a:solidFill>
              </a:rPr>
              <a:t>Cilj</a:t>
            </a:r>
            <a:r>
              <a:rPr lang="en-US" sz="2800" b="1" dirty="0">
                <a:solidFill>
                  <a:srgbClr val="E96751"/>
                </a:solidFill>
              </a:rPr>
              <a:t>: </a:t>
            </a:r>
            <a:r>
              <a:rPr lang="en-US" sz="2800" dirty="0"/>
              <a:t>Ustvariti </a:t>
            </a:r>
            <a:r>
              <a:rPr lang="en-US" sz="2800" b="1" dirty="0"/>
              <a:t>dodatne možnosti zaslužka </a:t>
            </a:r>
            <a:r>
              <a:rPr lang="en-US" sz="2800" dirty="0"/>
              <a:t>z izbirnimi dodatki in nadgradnjami premium.</a:t>
            </a:r>
            <a:endParaRPr lang="en-IE" sz="2800" dirty="0">
              <a:solidFill>
                <a:srgbClr val="E96751"/>
              </a:solidFill>
            </a:endParaRPr>
          </a:p>
        </p:txBody>
      </p:sp>
    </p:spTree>
    <p:extLst>
      <p:ext uri="{BB962C8B-B14F-4D97-AF65-F5344CB8AC3E}">
        <p14:creationId xmlns:p14="http://schemas.microsoft.com/office/powerpoint/2010/main" val="39976689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6C26-3B99-3C77-EA34-54F7B82B3A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A296822-58AA-0C03-3662-09A09F87CE9C}"/>
              </a:ext>
            </a:extLst>
          </p:cNvPr>
          <p:cNvSpPr>
            <a:spLocks noGrp="1"/>
          </p:cNvSpPr>
          <p:nvPr>
            <p:ph type="body" sz="quarter" idx="16"/>
          </p:nvPr>
        </p:nvSpPr>
        <p:spPr>
          <a:xfrm>
            <a:off x="591432" y="239394"/>
            <a:ext cx="11448168" cy="803654"/>
          </a:xfrm>
        </p:spPr>
        <p:txBody>
          <a:bodyPr/>
          <a:lstStyle/>
          <a:p>
            <a:r>
              <a:rPr lang="en-US" sz="2800" dirty="0">
                <a:solidFill>
                  <a:srgbClr val="E96751"/>
                </a:solidFill>
              </a:rPr>
              <a:t>Izkaz denarnega toka: </a:t>
            </a:r>
            <a:r>
              <a:rPr lang="en-US" sz="2800" u="sng" dirty="0">
                <a:solidFill>
                  <a:srgbClr val="E96751"/>
                </a:solidFill>
              </a:rPr>
              <a:t>dejanski </a:t>
            </a:r>
            <a:r>
              <a:rPr lang="en-US" sz="2800" dirty="0">
                <a:solidFill>
                  <a:srgbClr val="E96751"/>
                </a:solidFill>
              </a:rPr>
              <a:t>denarni tok </a:t>
            </a:r>
            <a:r>
              <a:rPr lang="en-US" sz="2800" dirty="0"/>
              <a:t>povzetki za celo leto</a:t>
            </a:r>
            <a:endParaRPr lang="en-IE" sz="2800" dirty="0"/>
          </a:p>
        </p:txBody>
      </p:sp>
      <p:graphicFrame>
        <p:nvGraphicFramePr>
          <p:cNvPr id="5" name="Table 4">
            <a:extLst>
              <a:ext uri="{FF2B5EF4-FFF2-40B4-BE49-F238E27FC236}">
                <a16:creationId xmlns:a16="http://schemas.microsoft.com/office/drawing/2014/main" id="{5381768B-5CEA-3002-952E-3D58976E2AC7}"/>
              </a:ext>
            </a:extLst>
          </p:cNvPr>
          <p:cNvGraphicFramePr>
            <a:graphicFrameLocks noGrp="1"/>
          </p:cNvGraphicFramePr>
          <p:nvPr/>
        </p:nvGraphicFramePr>
        <p:xfrm>
          <a:off x="669363" y="1008879"/>
          <a:ext cx="10458824" cy="480568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Mesec</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Prispeli denarni tokovi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Denarni izhod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Neto denarni tok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Jan</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1200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2</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Mar</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1800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1400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400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apr</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Maj</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3000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Jun</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4000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Jul</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5000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avgust</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Sep</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3500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9298572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Okt</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694568995"/>
                  </a:ext>
                </a:extLst>
              </a:tr>
              <a:tr h="370840">
                <a:tc>
                  <a:txBody>
                    <a:bodyPr/>
                    <a:lstStyle/>
                    <a:p>
                      <a:pPr>
                        <a:buNone/>
                      </a:pPr>
                      <a:r>
                        <a:rPr lang="en-IE" sz="2200" b="1" dirty="0">
                          <a:solidFill>
                            <a:schemeClr val="bg1"/>
                          </a:solidFill>
                        </a:rPr>
                        <a:t>Skupaj</a:t>
                      </a:r>
                    </a:p>
                  </a:txBody>
                  <a:tcPr anchor="ctr">
                    <a:solidFill>
                      <a:srgbClr val="459597"/>
                    </a:solidFill>
                  </a:tcPr>
                </a:tc>
                <a:tc>
                  <a:txBody>
                    <a:bodyPr/>
                    <a:lstStyle/>
                    <a:p>
                      <a:pPr>
                        <a:lnSpc>
                          <a:spcPct val="100000"/>
                        </a:lnSpc>
                        <a:spcAft>
                          <a:spcPts val="1200"/>
                        </a:spcAft>
                        <a:buNone/>
                      </a:pPr>
                      <a:r>
                        <a:rPr lang="en-IE" sz="2200" b="1" dirty="0">
                          <a:solidFill>
                            <a:schemeClr val="bg1"/>
                          </a:solidFill>
                        </a:rPr>
                        <a:t>31.500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20.200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11.300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2946106697"/>
                  </a:ext>
                </a:extLst>
              </a:tr>
            </a:tbl>
          </a:graphicData>
        </a:graphic>
      </p:graphicFrame>
      <p:sp>
        <p:nvSpPr>
          <p:cNvPr id="2" name="TextBox 1">
            <a:extLst>
              <a:ext uri="{FF2B5EF4-FFF2-40B4-BE49-F238E27FC236}">
                <a16:creationId xmlns:a16="http://schemas.microsoft.com/office/drawing/2014/main" id="{96E17533-48D5-A9B5-4AA1-336B41965780}"/>
              </a:ext>
            </a:extLst>
          </p:cNvPr>
          <p:cNvSpPr txBox="1"/>
          <p:nvPr/>
        </p:nvSpPr>
        <p:spPr>
          <a:xfrm>
            <a:off x="591432" y="6059399"/>
            <a:ext cx="9652002" cy="369332"/>
          </a:xfrm>
          <a:prstGeom prst="rect">
            <a:avLst/>
          </a:prstGeom>
          <a:noFill/>
        </p:spPr>
        <p:txBody>
          <a:bodyPr wrap="square" rtlCol="0">
            <a:spAutoFit/>
          </a:bodyPr>
          <a:lstStyle/>
          <a:p>
            <a:pPr fontAlgn="base"/>
            <a:r>
              <a:rPr lang="en-US" b="1" dirty="0">
                <a:solidFill>
                  <a:srgbClr val="E96751"/>
                </a:solidFill>
              </a:rPr>
              <a:t>Formula </a:t>
            </a:r>
            <a:r>
              <a:rPr lang="en-US" dirty="0">
                <a:solidFill>
                  <a:srgbClr val="595959"/>
                </a:solidFill>
              </a:rPr>
              <a:t>Začetno stanje denarnih sredstev + neto prilivi denarnih sredstev – odlivi denarnih sredstev = končno stanje denarnih sredstev</a:t>
            </a:r>
            <a:endParaRPr lang="en-IE" dirty="0">
              <a:solidFill>
                <a:srgbClr val="595959"/>
              </a:solidFill>
            </a:endParaRPr>
          </a:p>
        </p:txBody>
      </p:sp>
    </p:spTree>
    <p:extLst>
      <p:ext uri="{BB962C8B-B14F-4D97-AF65-F5344CB8AC3E}">
        <p14:creationId xmlns:p14="http://schemas.microsoft.com/office/powerpoint/2010/main" val="35445247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C66F-914D-6EFF-25B0-3020AA51FC52}"/>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BE0FE01D-D3E3-45B9-976B-BB3458DDD83B}"/>
              </a:ext>
            </a:extLst>
          </p:cNvPr>
          <p:cNvPicPr>
            <a:picLocks noGrp="1" noChangeAspect="1"/>
          </p:cNvPicPr>
          <p:nvPr>
            <p:ph type="pic" sz="quarter" idx="10"/>
          </p:nvPr>
        </p:nvPicPr>
        <p:blipFill>
          <a:blip r:embed="rId2"/>
          <a:srcRect t="7352" b="7352"/>
          <a:stretch>
            <a:fillRect/>
          </a:stretch>
        </p:blipFill>
        <p:spPr/>
      </p:pic>
      <p:sp>
        <p:nvSpPr>
          <p:cNvPr id="13" name="Text Placeholder 12">
            <a:extLst>
              <a:ext uri="{FF2B5EF4-FFF2-40B4-BE49-F238E27FC236}">
                <a16:creationId xmlns:a16="http://schemas.microsoft.com/office/drawing/2014/main" id="{B472BBCB-9C6E-2242-4CC5-5E56376D42B1}"/>
              </a:ext>
            </a:extLst>
          </p:cNvPr>
          <p:cNvSpPr>
            <a:spLocks noGrp="1"/>
          </p:cNvSpPr>
          <p:nvPr>
            <p:ph type="body" sz="quarter" idx="66"/>
          </p:nvPr>
        </p:nvSpPr>
        <p:spPr/>
        <p:txBody>
          <a:bodyPr/>
          <a:lstStyle/>
          <a:p>
            <a:endParaRPr lang="en-IE"/>
          </a:p>
        </p:txBody>
      </p:sp>
      <p:sp>
        <p:nvSpPr>
          <p:cNvPr id="8" name="Text Placeholder 7">
            <a:extLst>
              <a:ext uri="{FF2B5EF4-FFF2-40B4-BE49-F238E27FC236}">
                <a16:creationId xmlns:a16="http://schemas.microsoft.com/office/drawing/2014/main" id="{5D256085-842D-1E82-DDE6-00EFA967B54C}"/>
              </a:ext>
            </a:extLst>
          </p:cNvPr>
          <p:cNvSpPr>
            <a:spLocks noGrp="1"/>
          </p:cNvSpPr>
          <p:nvPr>
            <p:ph type="body" sz="quarter" idx="16"/>
          </p:nvPr>
        </p:nvSpPr>
        <p:spPr>
          <a:xfrm>
            <a:off x="4301562" y="3163143"/>
            <a:ext cx="7629747" cy="803654"/>
          </a:xfrm>
        </p:spPr>
        <p:txBody>
          <a:bodyPr/>
          <a:lstStyle/>
          <a:p>
            <a:r>
              <a:rPr lang="en-IE" dirty="0">
                <a:solidFill>
                  <a:srgbClr val="E96751"/>
                </a:solidFill>
              </a:rPr>
              <a:t>Izkaz denarnega toka: </a:t>
            </a:r>
            <a:r>
              <a:rPr lang="en-IE" dirty="0"/>
              <a:t>celoletni</a:t>
            </a:r>
          </a:p>
        </p:txBody>
      </p:sp>
      <p:sp>
        <p:nvSpPr>
          <p:cNvPr id="11" name="Text Placeholder 10">
            <a:extLst>
              <a:ext uri="{FF2B5EF4-FFF2-40B4-BE49-F238E27FC236}">
                <a16:creationId xmlns:a16="http://schemas.microsoft.com/office/drawing/2014/main" id="{53880E87-97D0-F09D-C9A7-1DCBBCE57207}"/>
              </a:ext>
            </a:extLst>
          </p:cNvPr>
          <p:cNvSpPr>
            <a:spLocks noGrp="1"/>
          </p:cNvSpPr>
          <p:nvPr>
            <p:ph type="body" sz="quarter" idx="21"/>
          </p:nvPr>
        </p:nvSpPr>
        <p:spPr>
          <a:xfrm>
            <a:off x="4305590" y="3698299"/>
            <a:ext cx="7315422" cy="2880064"/>
          </a:xfrm>
        </p:spPr>
        <p:txBody>
          <a:bodyPr lIns="91440" tIns="45720" rIns="91440" bIns="45720" anchor="t"/>
          <a:lstStyle/>
          <a:p>
            <a:pPr marL="342900" indent="-342900">
              <a:buFont typeface="Wingdings" panose="05000000000000000000" pitchFamily="2" charset="2"/>
              <a:buChar char="ü"/>
            </a:pPr>
            <a:r>
              <a:rPr lang="en-US" sz="2100" dirty="0"/>
              <a:t>To je </a:t>
            </a:r>
            <a:r>
              <a:rPr lang="en-US" sz="2100" b="1" dirty="0"/>
              <a:t>časovni pregled</a:t>
            </a:r>
            <a:r>
              <a:rPr lang="en-US" sz="2100" dirty="0"/>
              <a:t>, ki prikazuje dejansko ali pričakovano uspešnost in denarne rezerve </a:t>
            </a:r>
            <a:r>
              <a:rPr lang="en-US" sz="2100" b="1" dirty="0"/>
              <a:t>po mesecih</a:t>
            </a:r>
            <a:r>
              <a:rPr lang="en-US" sz="2100" dirty="0"/>
              <a:t>.</a:t>
            </a:r>
            <a:endParaRPr lang="en-US" sz="2100" dirty="0">
              <a:ea typeface="Calibri"/>
              <a:cs typeface="Calibri"/>
            </a:endParaRPr>
          </a:p>
          <a:p>
            <a:pPr marL="342900" indent="-342900">
              <a:buFont typeface="Wingdings" panose="05000000000000000000" pitchFamily="2" charset="2"/>
              <a:buChar char="ü"/>
            </a:pPr>
            <a:r>
              <a:rPr lang="en-US" sz="2100" dirty="0"/>
              <a:t>Uporaben za </a:t>
            </a:r>
            <a:r>
              <a:rPr lang="en-US" sz="2100" b="1" dirty="0"/>
              <a:t>načrtovanje denarnega toka</a:t>
            </a:r>
            <a:r>
              <a:rPr lang="en-US" sz="2100" dirty="0"/>
              <a:t>, zlasti za </a:t>
            </a:r>
            <a:r>
              <a:rPr lang="en-US" sz="2100" b="1" dirty="0"/>
              <a:t>sezonska podjetja, </a:t>
            </a:r>
            <a:r>
              <a:rPr lang="en-US" sz="2100" dirty="0"/>
              <a:t>npr. za trženjske akcije ali vzdrževanje.</a:t>
            </a:r>
            <a:endParaRPr lang="en-US" sz="2100" dirty="0">
              <a:ea typeface="Calibri"/>
              <a:cs typeface="Calibri"/>
            </a:endParaRPr>
          </a:p>
          <a:p>
            <a:pPr marL="342900" indent="-342900">
              <a:buFont typeface="Wingdings" panose="05000000000000000000" pitchFamily="2" charset="2"/>
              <a:buChar char="ü"/>
            </a:pPr>
            <a:r>
              <a:rPr lang="en-US" sz="2100" dirty="0"/>
              <a:t>Pomaga identificirati </a:t>
            </a:r>
            <a:r>
              <a:rPr lang="en-US" sz="2100" b="1" dirty="0"/>
              <a:t>mesece z najvišjimi prihodki (npr. julij-avgust) </a:t>
            </a:r>
            <a:r>
              <a:rPr lang="en-US" sz="2100" dirty="0"/>
              <a:t>in nizko sezono (npr. januar-februar) ter ustrezno prilagoditi cene.</a:t>
            </a:r>
            <a:endParaRPr lang="en-US" sz="2100" dirty="0">
              <a:ea typeface="Calibri"/>
              <a:cs typeface="Calibri"/>
            </a:endParaRPr>
          </a:p>
          <a:p>
            <a:pPr marL="342900" indent="-342900">
              <a:buFont typeface="Wingdings" panose="05000000000000000000" pitchFamily="2" charset="2"/>
              <a:buChar char="ü"/>
            </a:pPr>
            <a:r>
              <a:rPr lang="en-US" sz="2100" b="1" dirty="0"/>
              <a:t>To </a:t>
            </a:r>
            <a:r>
              <a:rPr lang="en-US" sz="2100" dirty="0"/>
              <a:t>lahko </a:t>
            </a:r>
            <a:r>
              <a:rPr lang="en-US" sz="2100" b="1" dirty="0"/>
              <a:t>primerjate s svojim kategorijskim denarnim tokom, </a:t>
            </a:r>
            <a:r>
              <a:rPr lang="en-US" sz="2100" dirty="0"/>
              <a:t>da ugotovite, kje preveč trošite ali dosegate slabše rezultate.</a:t>
            </a:r>
            <a:endParaRPr lang="en-IE" sz="2100">
              <a:ea typeface="Calibri"/>
              <a:cs typeface="Calibri"/>
            </a:endParaRPr>
          </a:p>
        </p:txBody>
      </p:sp>
      <p:sp>
        <p:nvSpPr>
          <p:cNvPr id="9" name="Text Placeholder 8">
            <a:extLst>
              <a:ext uri="{FF2B5EF4-FFF2-40B4-BE49-F238E27FC236}">
                <a16:creationId xmlns:a16="http://schemas.microsoft.com/office/drawing/2014/main" id="{15F228FF-3DF7-90EB-4FAD-8BE4A279352F}"/>
              </a:ext>
            </a:extLst>
          </p:cNvPr>
          <p:cNvSpPr>
            <a:spLocks noGrp="1"/>
          </p:cNvSpPr>
          <p:nvPr>
            <p:ph type="body" sz="quarter" idx="18"/>
          </p:nvPr>
        </p:nvSpPr>
        <p:spPr>
          <a:xfrm>
            <a:off x="443988" y="3559229"/>
            <a:ext cx="3277854" cy="1049221"/>
          </a:xfrm>
        </p:spPr>
        <p:txBody>
          <a:bodyPr/>
          <a:lstStyle/>
          <a:p>
            <a:r>
              <a:rPr lang="en-IE" b="0" dirty="0"/>
              <a:t>Kako uporabljati obe orodji</a:t>
            </a:r>
          </a:p>
        </p:txBody>
      </p:sp>
      <p:sp>
        <p:nvSpPr>
          <p:cNvPr id="10" name="Text Placeholder 9">
            <a:extLst>
              <a:ext uri="{FF2B5EF4-FFF2-40B4-BE49-F238E27FC236}">
                <a16:creationId xmlns:a16="http://schemas.microsoft.com/office/drawing/2014/main" id="{4612CA7F-2952-7949-A13B-EE740F01E674}"/>
              </a:ext>
            </a:extLst>
          </p:cNvPr>
          <p:cNvSpPr>
            <a:spLocks noGrp="1"/>
          </p:cNvSpPr>
          <p:nvPr>
            <p:ph type="body" sz="quarter" idx="19"/>
          </p:nvPr>
        </p:nvSpPr>
        <p:spPr>
          <a:xfrm>
            <a:off x="535512" y="2061233"/>
            <a:ext cx="3105067" cy="385564"/>
          </a:xfrm>
        </p:spPr>
        <p:txBody>
          <a:bodyPr/>
          <a:lstStyle/>
          <a:p>
            <a:r>
              <a:rPr lang="en-IE" dirty="0"/>
              <a:t>Upravljanje denarnega toka</a:t>
            </a:r>
          </a:p>
        </p:txBody>
      </p:sp>
      <p:sp>
        <p:nvSpPr>
          <p:cNvPr id="2" name="Text Placeholder 7">
            <a:extLst>
              <a:ext uri="{FF2B5EF4-FFF2-40B4-BE49-F238E27FC236}">
                <a16:creationId xmlns:a16="http://schemas.microsoft.com/office/drawing/2014/main" id="{06F79124-8A1C-CB57-9DAD-A65F6D5D673B}"/>
              </a:ext>
            </a:extLst>
          </p:cNvPr>
          <p:cNvSpPr txBox="1">
            <a:spLocks/>
          </p:cNvSpPr>
          <p:nvPr/>
        </p:nvSpPr>
        <p:spPr>
          <a:xfrm>
            <a:off x="4301562" y="133099"/>
            <a:ext cx="76297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E96751"/>
                </a:solidFill>
              </a:rPr>
              <a:t>Izkaz denarnega toka: </a:t>
            </a:r>
            <a:r>
              <a:rPr lang="en-IE" dirty="0"/>
              <a:t>mesečni</a:t>
            </a:r>
          </a:p>
        </p:txBody>
      </p:sp>
      <p:sp>
        <p:nvSpPr>
          <p:cNvPr id="3" name="Text Placeholder 10">
            <a:extLst>
              <a:ext uri="{FF2B5EF4-FFF2-40B4-BE49-F238E27FC236}">
                <a16:creationId xmlns:a16="http://schemas.microsoft.com/office/drawing/2014/main" id="{5C4450F1-DF36-9CF2-B5A0-29584A8BD34A}"/>
              </a:ext>
            </a:extLst>
          </p:cNvPr>
          <p:cNvSpPr txBox="1">
            <a:spLocks/>
          </p:cNvSpPr>
          <p:nvPr/>
        </p:nvSpPr>
        <p:spPr>
          <a:xfrm>
            <a:off x="4301562" y="705619"/>
            <a:ext cx="7315422" cy="308109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GB"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ü"/>
            </a:pPr>
            <a:r>
              <a:rPr lang="en-US" sz="2100" dirty="0"/>
              <a:t>Ta </a:t>
            </a:r>
            <a:r>
              <a:rPr lang="en-US" sz="2100" b="1" dirty="0"/>
              <a:t>kategorijska tabela </a:t>
            </a:r>
            <a:r>
              <a:rPr lang="en-US" sz="2100" dirty="0"/>
              <a:t>je namenjena celoletnim povzetkom.</a:t>
            </a:r>
            <a:endParaRPr lang="en-US" sz="2100" dirty="0">
              <a:ea typeface="Calibri"/>
              <a:cs typeface="Calibri"/>
            </a:endParaRPr>
          </a:p>
          <a:p>
            <a:pPr marL="342900" indent="-342900">
              <a:buFont typeface="Wingdings" panose="05000000000000000000" pitchFamily="2" charset="2"/>
              <a:buChar char="ü"/>
            </a:pPr>
            <a:r>
              <a:rPr lang="en-US" sz="2100" dirty="0"/>
              <a:t>Pomaga pojasniti, </a:t>
            </a:r>
            <a:r>
              <a:rPr lang="en-US" sz="2100" b="1" dirty="0"/>
              <a:t>od </a:t>
            </a:r>
            <a:r>
              <a:rPr lang="en-US" sz="2100" dirty="0"/>
              <a:t>kod </a:t>
            </a:r>
            <a:r>
              <a:rPr lang="en-US" sz="2100" b="1" dirty="0"/>
              <a:t>prihaja</a:t>
            </a:r>
            <a:r>
              <a:rPr lang="en-US" sz="2100" dirty="0"/>
              <a:t> vaš denar </a:t>
            </a:r>
            <a:r>
              <a:rPr lang="en-US" sz="2100" b="1" dirty="0"/>
              <a:t>in kam gre</a:t>
            </a:r>
            <a:r>
              <a:rPr lang="en-US" sz="2100" dirty="0"/>
              <a:t>.</a:t>
            </a:r>
            <a:endParaRPr lang="en-US" sz="2100" dirty="0">
              <a:ea typeface="Calibri"/>
              <a:cs typeface="Calibri"/>
            </a:endParaRPr>
          </a:p>
          <a:p>
            <a:pPr marL="342900" indent="-342900">
              <a:buFont typeface="Wingdings" panose="05000000000000000000" pitchFamily="2" charset="2"/>
              <a:buChar char="ü"/>
            </a:pPr>
            <a:r>
              <a:rPr lang="en-US" sz="2100" dirty="0"/>
              <a:t>To tabelo uporabite v </a:t>
            </a:r>
            <a:r>
              <a:rPr lang="en-US" sz="2100" b="1" dirty="0"/>
              <a:t>predstavitvah za vlagatelje</a:t>
            </a:r>
            <a:r>
              <a:rPr lang="en-US" sz="2100" dirty="0"/>
              <a:t>, vlogah za subvencije in mesečnih povzetkih uspešnosti.</a:t>
            </a:r>
            <a:endParaRPr lang="en-US" sz="2100" dirty="0">
              <a:ea typeface="Calibri"/>
              <a:cs typeface="Calibri"/>
            </a:endParaRPr>
          </a:p>
          <a:p>
            <a:pPr marL="342900" indent="-342900">
              <a:buFont typeface="Wingdings" panose="05000000000000000000" pitchFamily="2" charset="2"/>
              <a:buChar char="ü"/>
            </a:pPr>
            <a:r>
              <a:rPr lang="en-US" sz="2100" dirty="0"/>
              <a:t>Odlična je za </a:t>
            </a:r>
            <a:r>
              <a:rPr lang="en-US" sz="2100" b="1" dirty="0"/>
              <a:t>pripravo proračuna in strateškega načrtovanja</a:t>
            </a:r>
            <a:r>
              <a:rPr lang="en-US" sz="2100" dirty="0"/>
              <a:t>, saj povezuje prihodke s kategorijami, kot so posojila, obratovalni stroški in naložbe.</a:t>
            </a:r>
            <a:endParaRPr lang="en-IE" sz="2100">
              <a:ea typeface="Calibri"/>
              <a:cs typeface="Calibri"/>
            </a:endParaRPr>
          </a:p>
        </p:txBody>
      </p:sp>
    </p:spTree>
    <p:extLst>
      <p:ext uri="{BB962C8B-B14F-4D97-AF65-F5344CB8AC3E}">
        <p14:creationId xmlns:p14="http://schemas.microsoft.com/office/powerpoint/2010/main" val="32124367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2BC79-560B-F4AE-71BD-2541D5DCE59F}"/>
              </a:ext>
            </a:extLst>
          </p:cNvPr>
          <p:cNvSpPr>
            <a:spLocks noGrp="1"/>
          </p:cNvSpPr>
          <p:nvPr>
            <p:ph type="body" sz="quarter" idx="18"/>
          </p:nvPr>
        </p:nvSpPr>
        <p:spPr>
          <a:xfrm>
            <a:off x="690965" y="1427042"/>
            <a:ext cx="11089018" cy="3499183"/>
          </a:xfrm>
        </p:spPr>
        <p:txBody>
          <a:bodyPr lIns="91440" tIns="45720" rIns="91440" bIns="45720" anchor="t"/>
          <a:lstStyle/>
          <a:p>
            <a:pPr>
              <a:spcAft>
                <a:spcPts val="1200"/>
              </a:spcAft>
            </a:pPr>
            <a:r>
              <a:rPr lang="en-US" sz="2100" dirty="0">
                <a:solidFill>
                  <a:srgbClr val="595959"/>
                </a:solidFill>
              </a:rPr>
              <a:t>Ne pozabite, da mnoga podjetja propadejo zaradi težav z denarnim tokom, čeprav imajo visoke prodajne rezultate. Pogosto se reče, da </a:t>
            </a:r>
            <a:r>
              <a:rPr lang="en-US" sz="2100" b="1" i="1" dirty="0">
                <a:solidFill>
                  <a:srgbClr val="595959"/>
                </a:solidFill>
              </a:rPr>
              <a:t>»prihodki so prazna slava, dobiček je razum, denar pa je realnost«. </a:t>
            </a:r>
            <a:r>
              <a:rPr lang="en-US" sz="2100" dirty="0">
                <a:solidFill>
                  <a:srgbClr val="595959"/>
                </a:solidFill>
              </a:rPr>
              <a:t>V praksi to pomeni, da morate pozorno spremljati, kdaj denar pride na vaš račun in kdaj ga zapusti. </a:t>
            </a:r>
            <a:endParaRPr lang="en-US" sz="2100" dirty="0">
              <a:solidFill>
                <a:srgbClr val="595959"/>
              </a:solidFill>
              <a:ea typeface="Calibri"/>
              <a:cs typeface="Calibri"/>
            </a:endParaRPr>
          </a:p>
          <a:p>
            <a:pPr>
              <a:spcAft>
                <a:spcPts val="1200"/>
              </a:spcAft>
            </a:pPr>
            <a:r>
              <a:rPr lang="en-US" sz="2100" dirty="0">
                <a:solidFill>
                  <a:srgbClr val="595959"/>
                </a:solidFill>
              </a:rPr>
              <a:t>Če</a:t>
            </a:r>
            <a:r>
              <a:rPr lang="en-US" sz="2100" b="1" dirty="0">
                <a:solidFill>
                  <a:srgbClr val="E96751"/>
                </a:solidFill>
              </a:rPr>
              <a:t> na primer </a:t>
            </a:r>
            <a:r>
              <a:rPr lang="en-US" sz="2100" dirty="0">
                <a:solidFill>
                  <a:srgbClr val="595959"/>
                </a:solidFill>
              </a:rPr>
              <a:t>vaša nastanitev prejme veliko skupinsko rezervacijo</a:t>
            </a:r>
            <a:r>
              <a:rPr lang="en-US" sz="2100" b="1" dirty="0">
                <a:solidFill>
                  <a:srgbClr val="E96751"/>
                </a:solidFill>
              </a:rPr>
              <a:t>,</a:t>
            </a:r>
            <a:r>
              <a:rPr lang="en-US" sz="2100" dirty="0">
                <a:solidFill>
                  <a:srgbClr val="595959"/>
                </a:solidFill>
              </a:rPr>
              <a:t> ki bo plačana ob prihodu naslednji mesec, tega denarja danes </a:t>
            </a:r>
            <a:r>
              <a:rPr lang="en-US" sz="2100" b="1" i="1" dirty="0">
                <a:solidFill>
                  <a:srgbClr val="595959"/>
                </a:solidFill>
              </a:rPr>
              <a:t>ne</a:t>
            </a:r>
            <a:r>
              <a:rPr lang="en-US" sz="2100" dirty="0">
                <a:solidFill>
                  <a:srgbClr val="595959"/>
                </a:solidFill>
              </a:rPr>
              <a:t> morete uporabiti – še ni v vašem denarnem toku. </a:t>
            </a:r>
            <a:r>
              <a:rPr lang="en-US" sz="2100" b="1" dirty="0">
                <a:solidFill>
                  <a:srgbClr val="595959"/>
                </a:solidFill>
              </a:rPr>
              <a:t>Poskrbite, da imate dovolj denarja za poslovanje, dokler plačilo dejansko ne prispe.</a:t>
            </a:r>
            <a:endParaRPr lang="en-US" sz="2100" b="1" dirty="0">
              <a:solidFill>
                <a:srgbClr val="595959"/>
              </a:solidFill>
              <a:ea typeface="Calibri"/>
              <a:cs typeface="Calibri"/>
            </a:endParaRPr>
          </a:p>
          <a:p>
            <a:pPr>
              <a:spcAft>
                <a:spcPts val="1200"/>
              </a:spcAft>
            </a:pPr>
            <a:r>
              <a:rPr lang="en-US" sz="2100" b="1" dirty="0">
                <a:solidFill>
                  <a:srgbClr val="595959"/>
                </a:solidFill>
              </a:rPr>
              <a:t>Z tedenskim ali mesečnim spremljanjem denarnega toka lahko zgodaj opazite morebitne primanjkljaje. </a:t>
            </a:r>
            <a:r>
              <a:rPr lang="en-US" sz="2100" dirty="0">
                <a:solidFill>
                  <a:srgbClr val="595959"/>
                </a:solidFill>
              </a:rPr>
              <a:t>Če opazite predvideni primanjkljaj denarja (morda v izvensezonskem obdobju), lahko ukrepate vnaprej – morda z zmanjšanjem nebistvenih stroškov, pogajanji za boljše plačilne pogoje z dobavitelji ali dogovorom o kreditni liniji z banko. </a:t>
            </a:r>
            <a:endParaRPr lang="en-US" sz="2100" dirty="0">
              <a:solidFill>
                <a:srgbClr val="595959"/>
              </a:solidFill>
              <a:ea typeface="Calibri"/>
              <a:cs typeface="Calibri"/>
            </a:endParaRPr>
          </a:p>
          <a:p>
            <a:pPr>
              <a:spcAft>
                <a:spcPts val="1200"/>
              </a:spcAft>
            </a:pPr>
            <a:r>
              <a:rPr lang="en-US" sz="2100" b="1" dirty="0">
                <a:solidFill>
                  <a:srgbClr val="595959"/>
                </a:solidFill>
              </a:rPr>
              <a:t>Izogibanje denarni krizi je vedno lažje kot njeno reševanje</a:t>
            </a:r>
            <a:r>
              <a:rPr lang="en-US" sz="2100" dirty="0">
                <a:solidFill>
                  <a:srgbClr val="595959"/>
                </a:solidFill>
              </a:rPr>
              <a:t>, zato je proaktivno upravljanje denarnega toka ključnega pomena za finančno stabilnost.</a:t>
            </a:r>
            <a:endParaRPr lang="en-US" sz="2100" dirty="0">
              <a:solidFill>
                <a:srgbClr val="595959"/>
              </a:solidFill>
              <a:ea typeface="Calibri"/>
              <a:cs typeface="Calibri"/>
            </a:endParaRPr>
          </a:p>
          <a:p>
            <a:pPr>
              <a:spcAft>
                <a:spcPts val="1200"/>
              </a:spcAft>
            </a:pPr>
            <a:endParaRPr lang="en-IE" sz="2100" dirty="0">
              <a:ea typeface="Calibri"/>
              <a:cs typeface="Calibri"/>
            </a:endParaRPr>
          </a:p>
        </p:txBody>
      </p:sp>
      <p:sp>
        <p:nvSpPr>
          <p:cNvPr id="3" name="Text Placeholder 2">
            <a:extLst>
              <a:ext uri="{FF2B5EF4-FFF2-40B4-BE49-F238E27FC236}">
                <a16:creationId xmlns:a16="http://schemas.microsoft.com/office/drawing/2014/main" id="{742195E0-9584-EA46-5DF8-EE98BC1F3161}"/>
              </a:ext>
            </a:extLst>
          </p:cNvPr>
          <p:cNvSpPr>
            <a:spLocks noGrp="1"/>
          </p:cNvSpPr>
          <p:nvPr>
            <p:ph type="body" sz="quarter" idx="16"/>
          </p:nvPr>
        </p:nvSpPr>
        <p:spPr>
          <a:xfrm>
            <a:off x="690965" y="224761"/>
            <a:ext cx="10614687" cy="803654"/>
          </a:xfrm>
        </p:spPr>
        <p:txBody>
          <a:bodyPr/>
          <a:lstStyle/>
          <a:p>
            <a:r>
              <a:rPr lang="en-IE" dirty="0"/>
              <a:t>Mnoga podjetja propadejo zaradi težav z denarnim tokom </a:t>
            </a:r>
          </a:p>
        </p:txBody>
      </p:sp>
      <p:sp>
        <p:nvSpPr>
          <p:cNvPr id="4" name="Text Placeholder 3">
            <a:extLst>
              <a:ext uri="{FF2B5EF4-FFF2-40B4-BE49-F238E27FC236}">
                <a16:creationId xmlns:a16="http://schemas.microsoft.com/office/drawing/2014/main" id="{FD44834D-3CA3-B2EE-B324-D636D80FDF7D}"/>
              </a:ext>
            </a:extLst>
          </p:cNvPr>
          <p:cNvSpPr>
            <a:spLocks noGrp="1"/>
          </p:cNvSpPr>
          <p:nvPr>
            <p:ph type="body" sz="quarter" idx="19"/>
          </p:nvPr>
        </p:nvSpPr>
        <p:spPr>
          <a:xfrm>
            <a:off x="788657" y="751520"/>
            <a:ext cx="10614687" cy="803654"/>
          </a:xfrm>
        </p:spPr>
        <p:txBody>
          <a:bodyPr/>
          <a:lstStyle/>
          <a:p>
            <a:r>
              <a:rPr lang="en-IE" dirty="0"/>
              <a:t>... celo takrat, ko je prodaja močna!</a:t>
            </a:r>
          </a:p>
        </p:txBody>
      </p:sp>
      <p:sp>
        <p:nvSpPr>
          <p:cNvPr id="6" name="TextBox 5">
            <a:extLst>
              <a:ext uri="{FF2B5EF4-FFF2-40B4-BE49-F238E27FC236}">
                <a16:creationId xmlns:a16="http://schemas.microsoft.com/office/drawing/2014/main" id="{F05F5FD7-56E4-0A80-608F-84904D62DC35}"/>
              </a:ext>
            </a:extLst>
          </p:cNvPr>
          <p:cNvSpPr txBox="1"/>
          <p:nvPr/>
        </p:nvSpPr>
        <p:spPr>
          <a:xfrm>
            <a:off x="5992690" y="6252659"/>
            <a:ext cx="6096000"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Koliko podjetij propade zaradi težav z denarnim tokom</a:t>
            </a:r>
            <a:endParaRPr lang="en-US" i="0" dirty="0">
              <a:solidFill>
                <a:srgbClr val="00B0F0"/>
              </a:solidFill>
              <a:effectLst/>
            </a:endParaRPr>
          </a:p>
        </p:txBody>
      </p:sp>
    </p:spTree>
    <p:extLst>
      <p:ext uri="{BB962C8B-B14F-4D97-AF65-F5344CB8AC3E}">
        <p14:creationId xmlns:p14="http://schemas.microsoft.com/office/powerpoint/2010/main" val="8000780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8 (4.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842620"/>
          </a:xfrm>
          <a:prstGeom prst="rect">
            <a:avLst/>
          </a:prstGeom>
          <a:noFill/>
        </p:spPr>
        <p:txBody>
          <a:bodyPr wrap="square" rtlCol="0">
            <a:spAutoFit/>
          </a:bodyPr>
          <a:lstStyle/>
          <a:p>
            <a:pPr algn="ctr"/>
            <a:r>
              <a:rPr lang="en-US" sz="2400" b="1" dirty="0">
                <a:solidFill>
                  <a:srgbClr val="494949"/>
                </a:solidFill>
              </a:rPr>
              <a:t>Poglavji 9–10: </a:t>
            </a:r>
            <a:r>
              <a:rPr lang="en-US" sz="2400" dirty="0">
                <a:solidFill>
                  <a:srgbClr val="494949"/>
                </a:solidFill>
              </a:rPr>
              <a:t>Povečanje prihodkov z dodatki in finančnim nadzorom</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8 (del 5)</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743619"/>
          </a:xfrm>
          <a:prstGeom prst="rect">
            <a:avLst/>
          </a:prstGeom>
          <a:noFill/>
        </p:spPr>
        <p:txBody>
          <a:bodyPr wrap="square" rtlCol="0">
            <a:spAutoFit/>
          </a:bodyPr>
          <a:lstStyle/>
          <a:p>
            <a:pPr algn="ctr">
              <a:lnSpc>
                <a:spcPct val="120000"/>
              </a:lnSpc>
            </a:pPr>
            <a:r>
              <a:rPr lang="en-US" sz="2400" b="1" dirty="0">
                <a:solidFill>
                  <a:srgbClr val="494949"/>
                </a:solidFill>
              </a:rPr>
              <a:t>Poglavje 11: </a:t>
            </a:r>
            <a:r>
              <a:rPr lang="en-US" sz="2400" dirty="0">
                <a:solidFill>
                  <a:srgbClr val="494949"/>
                </a:solidFill>
              </a:rPr>
              <a:t>Načrtovanje za izredne razmere za dolgoročno vzdržnost</a:t>
            </a:r>
            <a:endParaRPr lang="en-GB"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683937" y="5083393"/>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D935-E155-BF24-226D-24219C77F9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A5F6B5-656D-4B61-5DFA-8E4B0D230D0F}"/>
              </a:ext>
            </a:extLst>
          </p:cNvPr>
          <p:cNvSpPr>
            <a:spLocks noGrp="1"/>
          </p:cNvSpPr>
          <p:nvPr>
            <p:ph type="body" sz="quarter" idx="28"/>
          </p:nvPr>
        </p:nvSpPr>
        <p:spPr>
          <a:xfrm>
            <a:off x="466725" y="1313393"/>
            <a:ext cx="5261248" cy="4671588"/>
          </a:xfrm>
        </p:spPr>
        <p:txBody>
          <a:bodyPr lIns="91440" tIns="45720" rIns="91440" bIns="45720" anchor="t"/>
          <a:lstStyle/>
          <a:p>
            <a:pPr marL="0" indent="0">
              <a:spcAft>
                <a:spcPts val="600"/>
              </a:spcAft>
            </a:pPr>
            <a:r>
              <a:rPr lang="en-US" b="1" i="1" dirty="0"/>
              <a:t>P</a:t>
            </a:r>
            <a:r>
              <a:rPr lang="en-US" sz="2000" b="1" i="1" dirty="0"/>
              <a:t>omaga vam ponuditi več gostom in </a:t>
            </a:r>
            <a:r>
              <a:rPr lang="en-US" sz="2000" b="1" i="1" dirty="0" err="1"/>
              <a:t>hkrati</a:t>
            </a:r>
            <a:r>
              <a:rPr lang="en-US" sz="2000" b="1" i="1" dirty="0"/>
              <a:t> </a:t>
            </a:r>
            <a:r>
              <a:rPr lang="en-US" sz="2000" b="1" i="1" dirty="0" err="1"/>
              <a:t>povečati</a:t>
            </a:r>
            <a:r>
              <a:rPr lang="en-US" sz="2000" b="1" i="1" dirty="0"/>
              <a:t> </a:t>
            </a:r>
            <a:r>
              <a:rPr lang="en-US" sz="2000" b="1" i="1" dirty="0" err="1"/>
              <a:t>zaslužek</a:t>
            </a:r>
            <a:r>
              <a:rPr lang="en-US" sz="2000" b="1" i="1" dirty="0"/>
              <a:t>. </a:t>
            </a:r>
            <a:r>
              <a:rPr lang="en-US" sz="2000" b="1" i="1" dirty="0" err="1"/>
              <a:t>Pokaže</a:t>
            </a:r>
            <a:r>
              <a:rPr lang="en-US" sz="2000" b="1" i="1" dirty="0"/>
              <a:t>, </a:t>
            </a:r>
            <a:r>
              <a:rPr lang="en-US" sz="2000" b="1" i="1" dirty="0" err="1"/>
              <a:t>kako</a:t>
            </a:r>
            <a:r>
              <a:rPr lang="en-US" sz="2000" b="1" i="1" dirty="0"/>
              <a:t> </a:t>
            </a:r>
            <a:r>
              <a:rPr lang="en-US" sz="2000" b="1" i="1" dirty="0" err="1"/>
              <a:t>lahko</a:t>
            </a:r>
            <a:r>
              <a:rPr lang="en-US" sz="2000" b="1" i="1" dirty="0"/>
              <a:t> </a:t>
            </a:r>
            <a:r>
              <a:rPr lang="en-US" sz="2000" b="1" i="1" dirty="0" err="1"/>
              <a:t>zadovoljite</a:t>
            </a:r>
            <a:r>
              <a:rPr lang="en-US" sz="2000" b="1" i="1" dirty="0"/>
              <a:t> širši krog </a:t>
            </a:r>
            <a:r>
              <a:rPr lang="en-US" sz="2000" b="1" i="1" dirty="0" err="1"/>
              <a:t>gostov</a:t>
            </a:r>
            <a:r>
              <a:rPr lang="en-US" sz="2000" b="1" i="1" dirty="0"/>
              <a:t> in </a:t>
            </a:r>
            <a:r>
              <a:rPr lang="en-US" sz="2000" b="1" i="1" dirty="0" err="1"/>
              <a:t>povečate</a:t>
            </a:r>
            <a:r>
              <a:rPr lang="en-US" sz="2000" b="1" i="1" dirty="0"/>
              <a:t> </a:t>
            </a:r>
            <a:r>
              <a:rPr lang="en-US" sz="2000" b="1" i="1" dirty="0" err="1"/>
              <a:t>zaslužek</a:t>
            </a:r>
            <a:r>
              <a:rPr lang="en-US" sz="2000" b="1" i="1" dirty="0"/>
              <a:t> </a:t>
            </a:r>
            <a:r>
              <a:rPr lang="en-US" sz="2000" b="1" i="1" dirty="0" err="1"/>
              <a:t>na</a:t>
            </a:r>
            <a:r>
              <a:rPr lang="en-US" sz="2000" b="1" i="1" dirty="0"/>
              <a:t> bivanje.</a:t>
            </a:r>
            <a:endParaRPr lang="en-US" sz="2000" b="1" i="1">
              <a:ea typeface="Calibri"/>
              <a:cs typeface="Calibri"/>
            </a:endParaRPr>
          </a:p>
          <a:p>
            <a:pPr marL="0" indent="0">
              <a:spcAft>
                <a:spcPts val="600"/>
              </a:spcAft>
            </a:pPr>
            <a:r>
              <a:rPr lang="en-US" sz="2000" dirty="0"/>
              <a:t>Ko določite</a:t>
            </a:r>
            <a:r>
              <a:rPr lang="en-US" sz="2000" b="1" dirty="0"/>
              <a:t> osnovno ceno</a:t>
            </a:r>
            <a:r>
              <a:rPr lang="en-US" sz="2000" dirty="0"/>
              <a:t>, lahko povečate </a:t>
            </a:r>
            <a:r>
              <a:rPr lang="en-US" sz="2000" b="1" dirty="0"/>
              <a:t>prihodek na rezervacijo </a:t>
            </a:r>
            <a:r>
              <a:rPr lang="en-US" sz="2000" dirty="0"/>
              <a:t>z </a:t>
            </a:r>
            <a:r>
              <a:rPr lang="en-US" sz="2000" b="1" dirty="0"/>
              <a:t>dodatnimi prodajami </a:t>
            </a:r>
            <a:r>
              <a:rPr lang="en-US" sz="2000" dirty="0"/>
              <a:t>in </a:t>
            </a:r>
            <a:r>
              <a:rPr lang="en-US" sz="2000" b="1" dirty="0"/>
              <a:t>paketi različnih cenovnih razredov</a:t>
            </a:r>
            <a:r>
              <a:rPr lang="en-US" sz="2000" dirty="0"/>
              <a:t>. Ti lahko vključujejo zgodnji prihod, zajtrk, vodene oglede ali dodatne udobnosti. Ne glede na to, ali upravljate osnovno kočo ali luksuzno gorsko kočo, cenovni razredi vam omogočajo, da zadovoljite različne </a:t>
            </a:r>
            <a:r>
              <a:rPr lang="en-US" sz="2000" b="1" dirty="0"/>
              <a:t>tipe gostov </a:t>
            </a:r>
            <a:r>
              <a:rPr lang="en-US" sz="2000" dirty="0"/>
              <a:t>in različ</a:t>
            </a:r>
            <a:r>
              <a:rPr lang="en-US" sz="2000" b="1" dirty="0"/>
              <a:t>ne ravni porabe</a:t>
            </a:r>
            <a:r>
              <a:rPr lang="en-US" sz="2000" dirty="0"/>
              <a:t>. V tem poglavju je prikazano, kako oblikovati privlačne dodatke in cenovne razrede, da povečate prihodek, ne da bi potrebovali več rezervacij.</a:t>
            </a:r>
            <a:endParaRPr lang="en-IE" sz="2000">
              <a:ea typeface="Calibri"/>
              <a:cs typeface="Calibri"/>
            </a:endParaRPr>
          </a:p>
        </p:txBody>
      </p:sp>
      <p:sp>
        <p:nvSpPr>
          <p:cNvPr id="13" name="Text Placeholder 12">
            <a:extLst>
              <a:ext uri="{FF2B5EF4-FFF2-40B4-BE49-F238E27FC236}">
                <a16:creationId xmlns:a16="http://schemas.microsoft.com/office/drawing/2014/main" id="{0A945014-1A8E-81EE-5F3F-4EB3E3AFF042}"/>
              </a:ext>
            </a:extLst>
          </p:cNvPr>
          <p:cNvSpPr>
            <a:spLocks noGrp="1"/>
          </p:cNvSpPr>
          <p:nvPr>
            <p:ph type="body" sz="quarter" idx="27"/>
          </p:nvPr>
        </p:nvSpPr>
        <p:spPr>
          <a:xfrm>
            <a:off x="0" y="383586"/>
            <a:ext cx="5891165" cy="720752"/>
          </a:xfrm>
        </p:spPr>
        <p:txBody>
          <a:bodyPr/>
          <a:lstStyle/>
          <a:p>
            <a:pPr algn="r"/>
            <a:r>
              <a:rPr lang="en-IE" sz="3200" dirty="0"/>
              <a:t>Dodatne prodaje in stopnjevane možnosti</a:t>
            </a:r>
          </a:p>
        </p:txBody>
      </p:sp>
      <p:sp>
        <p:nvSpPr>
          <p:cNvPr id="16" name="Text Placeholder 4">
            <a:extLst>
              <a:ext uri="{FF2B5EF4-FFF2-40B4-BE49-F238E27FC236}">
                <a16:creationId xmlns:a16="http://schemas.microsoft.com/office/drawing/2014/main" id="{865A548E-C66B-CC9A-88BD-E46D02CB5DC3}"/>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35</a:t>
            </a:r>
          </a:p>
        </p:txBody>
      </p:sp>
      <p:sp>
        <p:nvSpPr>
          <p:cNvPr id="17" name="Text Placeholder 5">
            <a:extLst>
              <a:ext uri="{FF2B5EF4-FFF2-40B4-BE49-F238E27FC236}">
                <a16:creationId xmlns:a16="http://schemas.microsoft.com/office/drawing/2014/main" id="{BB82CDDF-6F1B-E152-E46F-14BD2D8A1D58}"/>
              </a:ext>
            </a:extLst>
          </p:cNvPr>
          <p:cNvSpPr txBox="1">
            <a:spLocks/>
          </p:cNvSpPr>
          <p:nvPr/>
        </p:nvSpPr>
        <p:spPr>
          <a:xfrm>
            <a:off x="6729649" y="2238711"/>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Stopnjevane cene in dodatne možnosti: </a:t>
            </a:r>
            <a:r>
              <a:rPr lang="en-US" sz="2200" b="1" dirty="0">
                <a:solidFill>
                  <a:srgbClr val="E96751"/>
                </a:solidFill>
              </a:rPr>
              <a:t>Osnovno</a:t>
            </a:r>
          </a:p>
          <a:p>
            <a:pPr marL="0" indent="0">
              <a:spcBef>
                <a:spcPts val="0"/>
              </a:spcBef>
              <a:buNone/>
            </a:pPr>
            <a:r>
              <a:rPr lang="en-US" sz="1800" i="1" dirty="0">
                <a:solidFill>
                  <a:srgbClr val="595959"/>
                </a:solidFill>
              </a:rPr>
              <a:t>Preprosti dodatki, kot so pozno odjavljanje ali zajtrk. </a:t>
            </a:r>
          </a:p>
          <a:p>
            <a:pPr marL="0" indent="0">
              <a:spcBef>
                <a:spcPts val="0"/>
              </a:spcBef>
              <a:buFont typeface="Arial" panose="020B0604020202020204" pitchFamily="34" charset="0"/>
              <a:buNone/>
            </a:pPr>
            <a:endParaRPr lang="en-IE" sz="2200" b="1" dirty="0">
              <a:solidFill>
                <a:srgbClr val="E96751"/>
              </a:solidFill>
            </a:endParaRPr>
          </a:p>
        </p:txBody>
      </p:sp>
      <p:sp>
        <p:nvSpPr>
          <p:cNvPr id="18" name="Text Placeholder 6">
            <a:extLst>
              <a:ext uri="{FF2B5EF4-FFF2-40B4-BE49-F238E27FC236}">
                <a16:creationId xmlns:a16="http://schemas.microsoft.com/office/drawing/2014/main" id="{37AD4D46-2094-9B72-B184-909DA1D84548}"/>
              </a:ext>
            </a:extLst>
          </p:cNvPr>
          <p:cNvSpPr txBox="1">
            <a:spLocks/>
          </p:cNvSpPr>
          <p:nvPr/>
        </p:nvSpPr>
        <p:spPr>
          <a:xfrm>
            <a:off x="5891164" y="316796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36</a:t>
            </a:r>
          </a:p>
        </p:txBody>
      </p:sp>
      <p:sp>
        <p:nvSpPr>
          <p:cNvPr id="19" name="Text Placeholder 7">
            <a:extLst>
              <a:ext uri="{FF2B5EF4-FFF2-40B4-BE49-F238E27FC236}">
                <a16:creationId xmlns:a16="http://schemas.microsoft.com/office/drawing/2014/main" id="{AAEDA0F6-4282-37A0-930F-132105D5AE2E}"/>
              </a:ext>
            </a:extLst>
          </p:cNvPr>
          <p:cNvSpPr txBox="1">
            <a:spLocks/>
          </p:cNvSpPr>
          <p:nvPr/>
        </p:nvSpPr>
        <p:spPr>
          <a:xfrm>
            <a:off x="6726460" y="3302587"/>
            <a:ext cx="5261248"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Stopnjevane cene in dodatne možnosti: </a:t>
            </a:r>
            <a:r>
              <a:rPr lang="en-US" sz="2200" b="1" dirty="0">
                <a:solidFill>
                  <a:srgbClr val="E96751"/>
                </a:solidFill>
              </a:rPr>
              <a:t>napredno</a:t>
            </a:r>
          </a:p>
          <a:p>
            <a:pPr marL="0" indent="0">
              <a:spcBef>
                <a:spcPts val="0"/>
              </a:spcBef>
              <a:buNone/>
            </a:pPr>
            <a:r>
              <a:rPr lang="en-US" sz="1800" i="1" dirty="0" err="1">
                <a:solidFill>
                  <a:srgbClr val="595959"/>
                </a:solidFill>
              </a:rPr>
              <a:t>Paketi</a:t>
            </a:r>
            <a:r>
              <a:rPr lang="en-US" sz="1800" i="1" dirty="0">
                <a:solidFill>
                  <a:srgbClr val="595959"/>
                </a:solidFill>
              </a:rPr>
              <a:t>, </a:t>
            </a:r>
            <a:r>
              <a:rPr lang="en-US" sz="1800" i="1" dirty="0" err="1">
                <a:solidFill>
                  <a:srgbClr val="595959"/>
                </a:solidFill>
              </a:rPr>
              <a:t>kot</a:t>
            </a:r>
            <a:r>
              <a:rPr lang="en-US" sz="1800" i="1" dirty="0">
                <a:solidFill>
                  <a:srgbClr val="595959"/>
                </a:solidFill>
              </a:rPr>
              <a:t> so </a:t>
            </a:r>
            <a:r>
              <a:rPr lang="en-US" sz="1800" i="1" dirty="0" err="1">
                <a:solidFill>
                  <a:srgbClr val="595959"/>
                </a:solidFill>
              </a:rPr>
              <a:t>velneški</a:t>
            </a:r>
            <a:r>
              <a:rPr lang="en-US" sz="1800" i="1" dirty="0">
                <a:solidFill>
                  <a:srgbClr val="595959"/>
                </a:solidFill>
              </a:rPr>
              <a:t> </a:t>
            </a:r>
            <a:r>
              <a:rPr lang="en-US" sz="1800" i="1" dirty="0" err="1">
                <a:solidFill>
                  <a:srgbClr val="595959"/>
                </a:solidFill>
              </a:rPr>
              <a:t>oddihi</a:t>
            </a:r>
            <a:r>
              <a:rPr lang="en-US" sz="1800" i="1" dirty="0">
                <a:solidFill>
                  <a:srgbClr val="595959"/>
                </a:solidFill>
              </a:rPr>
              <a:t> </a:t>
            </a:r>
            <a:r>
              <a:rPr lang="en-US" sz="1800" i="1" dirty="0" err="1">
                <a:solidFill>
                  <a:srgbClr val="595959"/>
                </a:solidFill>
              </a:rPr>
              <a:t>ali</a:t>
            </a:r>
            <a:r>
              <a:rPr lang="en-US" sz="1800" i="1" dirty="0">
                <a:solidFill>
                  <a:srgbClr val="595959"/>
                </a:solidFill>
              </a:rPr>
              <a:t> </a:t>
            </a:r>
            <a:r>
              <a:rPr lang="en-US" sz="1800" i="1" dirty="0" err="1">
                <a:solidFill>
                  <a:srgbClr val="595959"/>
                </a:solidFill>
              </a:rPr>
              <a:t>tematski</a:t>
            </a:r>
            <a:r>
              <a:rPr lang="en-US" sz="1800" i="1" dirty="0">
                <a:solidFill>
                  <a:srgbClr val="595959"/>
                </a:solidFill>
              </a:rPr>
              <a:t> </a:t>
            </a:r>
            <a:r>
              <a:rPr lang="en-US" sz="1800" i="1" dirty="0" err="1">
                <a:solidFill>
                  <a:srgbClr val="595959"/>
                </a:solidFill>
              </a:rPr>
              <a:t>izleti</a:t>
            </a:r>
            <a:r>
              <a:rPr lang="en-US" sz="1800" i="1" dirty="0">
                <a:solidFill>
                  <a:srgbClr val="595959"/>
                </a:solidFill>
              </a:rPr>
              <a:t>.</a:t>
            </a:r>
            <a:endParaRPr lang="en-US" sz="1800" i="1">
              <a:solidFill>
                <a:srgbClr val="595959"/>
              </a:solidFill>
              <a:ea typeface="Calibri"/>
              <a:cs typeface="Calibri"/>
            </a:endParaRPr>
          </a:p>
          <a:p>
            <a:pPr marL="0" indent="0">
              <a:spcBef>
                <a:spcPts val="0"/>
              </a:spcBef>
              <a:buFont typeface="Arial" panose="020B0604020202020204" pitchFamily="34" charset="0"/>
              <a:buNone/>
            </a:pPr>
            <a:endParaRPr lang="en-IE" sz="2200" b="1" dirty="0">
              <a:solidFill>
                <a:srgbClr val="E96751"/>
              </a:solidFill>
            </a:endParaRPr>
          </a:p>
        </p:txBody>
      </p:sp>
      <p:sp>
        <p:nvSpPr>
          <p:cNvPr id="20" name="Text Placeholder 8">
            <a:extLst>
              <a:ext uri="{FF2B5EF4-FFF2-40B4-BE49-F238E27FC236}">
                <a16:creationId xmlns:a16="http://schemas.microsoft.com/office/drawing/2014/main" id="{D9DD03A0-FB0A-CFD7-57BF-F58C2F24B37C}"/>
              </a:ext>
            </a:extLst>
          </p:cNvPr>
          <p:cNvSpPr txBox="1">
            <a:spLocks/>
          </p:cNvSpPr>
          <p:nvPr/>
        </p:nvSpPr>
        <p:spPr>
          <a:xfrm>
            <a:off x="5912867" y="4288107"/>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37</a:t>
            </a:r>
          </a:p>
        </p:txBody>
      </p:sp>
      <p:sp>
        <p:nvSpPr>
          <p:cNvPr id="21" name="Text Placeholder 9">
            <a:extLst>
              <a:ext uri="{FF2B5EF4-FFF2-40B4-BE49-F238E27FC236}">
                <a16:creationId xmlns:a16="http://schemas.microsoft.com/office/drawing/2014/main" id="{A293B788-3115-FC66-D244-FD9D9D12975F}"/>
              </a:ext>
            </a:extLst>
          </p:cNvPr>
          <p:cNvSpPr txBox="1">
            <a:spLocks/>
          </p:cNvSpPr>
          <p:nvPr/>
        </p:nvSpPr>
        <p:spPr>
          <a:xfrm>
            <a:off x="6748162" y="4411882"/>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Stopnjevane cene in dodatne možnosti: </a:t>
            </a:r>
          </a:p>
          <a:p>
            <a:pPr marL="0" indent="0">
              <a:spcBef>
                <a:spcPts val="0"/>
              </a:spcBef>
              <a:buFont typeface="Arial" panose="020B0604020202020204" pitchFamily="34" charset="0"/>
              <a:buNone/>
            </a:pPr>
            <a:r>
              <a:rPr lang="en-US" sz="2200" b="1" dirty="0">
                <a:solidFill>
                  <a:srgbClr val="E96751"/>
                </a:solidFill>
              </a:rPr>
              <a:t>Luksuzno bivanje</a:t>
            </a:r>
          </a:p>
          <a:p>
            <a:pPr marL="0" indent="0">
              <a:spcBef>
                <a:spcPts val="0"/>
              </a:spcBef>
              <a:buNone/>
            </a:pPr>
            <a:r>
              <a:rPr lang="en-US" sz="1800" i="1" dirty="0">
                <a:solidFill>
                  <a:srgbClr val="595959"/>
                </a:solidFill>
              </a:rPr>
              <a:t>Premium ponudbe za goste, ki so pripravljeni plačati več.</a:t>
            </a:r>
          </a:p>
          <a:p>
            <a:pPr marL="0" indent="0">
              <a:spcBef>
                <a:spcPts val="0"/>
              </a:spcBef>
              <a:buFont typeface="Arial" panose="020B0604020202020204" pitchFamily="34" charset="0"/>
              <a:buNone/>
            </a:pPr>
            <a:endParaRPr lang="en-IE" sz="2200" b="1" dirty="0">
              <a:solidFill>
                <a:srgbClr val="E96751"/>
              </a:solidFill>
            </a:endParaRPr>
          </a:p>
        </p:txBody>
      </p:sp>
      <p:sp>
        <p:nvSpPr>
          <p:cNvPr id="22" name="Text Placeholder 10">
            <a:extLst>
              <a:ext uri="{FF2B5EF4-FFF2-40B4-BE49-F238E27FC236}">
                <a16:creationId xmlns:a16="http://schemas.microsoft.com/office/drawing/2014/main" id="{5D2D6981-2459-1442-D5A9-CBA249F5EB21}"/>
              </a:ext>
            </a:extLst>
          </p:cNvPr>
          <p:cNvSpPr txBox="1">
            <a:spLocks/>
          </p:cNvSpPr>
          <p:nvPr/>
        </p:nvSpPr>
        <p:spPr>
          <a:xfrm>
            <a:off x="5910703" y="531055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38</a:t>
            </a:r>
          </a:p>
        </p:txBody>
      </p:sp>
      <p:sp>
        <p:nvSpPr>
          <p:cNvPr id="23" name="Text Placeholder 11">
            <a:extLst>
              <a:ext uri="{FF2B5EF4-FFF2-40B4-BE49-F238E27FC236}">
                <a16:creationId xmlns:a16="http://schemas.microsoft.com/office/drawing/2014/main" id="{09FFE93B-8019-364B-F6E8-E6C67A03B0B6}"/>
              </a:ext>
            </a:extLst>
          </p:cNvPr>
          <p:cNvSpPr txBox="1">
            <a:spLocks/>
          </p:cNvSpPr>
          <p:nvPr/>
        </p:nvSpPr>
        <p:spPr>
          <a:xfrm>
            <a:off x="6745996" y="5510381"/>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Stopnjevane cene in dodatne možnosti: </a:t>
            </a:r>
          </a:p>
          <a:p>
            <a:pPr marL="0" indent="0">
              <a:spcBef>
                <a:spcPts val="0"/>
              </a:spcBef>
              <a:buFont typeface="Arial" panose="020B0604020202020204" pitchFamily="34" charset="0"/>
              <a:buNone/>
            </a:pPr>
            <a:r>
              <a:rPr lang="en-US" sz="2200" b="1" dirty="0">
                <a:solidFill>
                  <a:srgbClr val="E96751"/>
                </a:solidFill>
              </a:rPr>
              <a:t>Poceni bivanje</a:t>
            </a:r>
          </a:p>
          <a:p>
            <a:pPr marL="0" indent="0">
              <a:spcBef>
                <a:spcPts val="0"/>
              </a:spcBef>
              <a:buNone/>
            </a:pPr>
            <a:r>
              <a:rPr lang="en-US" sz="1800" i="1" dirty="0">
                <a:solidFill>
                  <a:srgbClr val="595959"/>
                </a:solidFill>
              </a:rPr>
              <a:t>Vrednostno usmerjene dodatne prodaje za cenovno ozaveščene </a:t>
            </a:r>
            <a:r>
              <a:rPr lang="en-US" sz="1800" i="1" dirty="0" err="1">
                <a:solidFill>
                  <a:srgbClr val="595959"/>
                </a:solidFill>
              </a:rPr>
              <a:t>potnike</a:t>
            </a:r>
            <a:r>
              <a:rPr lang="en-US" sz="1800" i="1" dirty="0">
                <a:solidFill>
                  <a:srgbClr val="595959"/>
                </a:solidFill>
              </a:rPr>
              <a:t>.</a:t>
            </a:r>
          </a:p>
          <a:p>
            <a:pPr marL="0" indent="0">
              <a:spcBef>
                <a:spcPts val="0"/>
              </a:spcBef>
              <a:buFont typeface="Arial" panose="020B0604020202020204" pitchFamily="34" charset="0"/>
              <a:buNone/>
            </a:pPr>
            <a:endParaRPr lang="en-IE" sz="2200" b="1" dirty="0">
              <a:solidFill>
                <a:srgbClr val="E96751"/>
              </a:solidFill>
            </a:endParaRPr>
          </a:p>
        </p:txBody>
      </p:sp>
      <p:cxnSp>
        <p:nvCxnSpPr>
          <p:cNvPr id="28" name="Straight Connector 27">
            <a:extLst>
              <a:ext uri="{FF2B5EF4-FFF2-40B4-BE49-F238E27FC236}">
                <a16:creationId xmlns:a16="http://schemas.microsoft.com/office/drawing/2014/main" id="{ECBCB4A3-DAEF-1EE4-5E10-A3D0B2FE83BD}"/>
              </a:ext>
            </a:extLst>
          </p:cNvPr>
          <p:cNvCxnSpPr>
            <a:cxnSpLocks/>
          </p:cNvCxnSpPr>
          <p:nvPr/>
        </p:nvCxnSpPr>
        <p:spPr>
          <a:xfrm flipH="1">
            <a:off x="5726023" y="293883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1B90E43-CA45-4F07-E60F-5CAB80A7EFC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B1B6AF-F44F-040E-6246-82862F68368E}"/>
              </a:ext>
            </a:extLst>
          </p:cNvPr>
          <p:cNvCxnSpPr>
            <a:cxnSpLocks/>
          </p:cNvCxnSpPr>
          <p:nvPr/>
        </p:nvCxnSpPr>
        <p:spPr>
          <a:xfrm flipH="1">
            <a:off x="5888600" y="514765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371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0201F-852A-4B2F-AA83-DDA7883F90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25680E-C468-C79B-4902-2D0E83055763}"/>
              </a:ext>
            </a:extLst>
          </p:cNvPr>
          <p:cNvSpPr>
            <a:spLocks noGrp="1"/>
          </p:cNvSpPr>
          <p:nvPr>
            <p:ph type="body" sz="quarter" idx="16"/>
          </p:nvPr>
        </p:nvSpPr>
        <p:spPr>
          <a:xfrm>
            <a:off x="4409853" y="264771"/>
            <a:ext cx="5800947" cy="803654"/>
          </a:xfrm>
        </p:spPr>
        <p:txBody>
          <a:bodyPr/>
          <a:lstStyle/>
          <a:p>
            <a:r>
              <a:rPr lang="en-IE" sz="3000" dirty="0"/>
              <a:t>Stopnjevane cene in dodatne možnosti</a:t>
            </a:r>
            <a:r>
              <a:rPr lang="en-IE" sz="3000" b="0" dirty="0"/>
              <a:t> (upselling)</a:t>
            </a:r>
          </a:p>
        </p:txBody>
      </p:sp>
      <p:sp>
        <p:nvSpPr>
          <p:cNvPr id="7" name="Text Placeholder 6">
            <a:extLst>
              <a:ext uri="{FF2B5EF4-FFF2-40B4-BE49-F238E27FC236}">
                <a16:creationId xmlns:a16="http://schemas.microsoft.com/office/drawing/2014/main" id="{E936BC93-181E-9A5E-5B65-CB1001DB69B4}"/>
              </a:ext>
            </a:extLst>
          </p:cNvPr>
          <p:cNvSpPr>
            <a:spLocks noGrp="1"/>
          </p:cNvSpPr>
          <p:nvPr>
            <p:ph type="body" sz="quarter" idx="21"/>
          </p:nvPr>
        </p:nvSpPr>
        <p:spPr>
          <a:xfrm>
            <a:off x="4409853" y="1402105"/>
            <a:ext cx="7221426" cy="4530541"/>
          </a:xfrm>
        </p:spPr>
        <p:txBody>
          <a:bodyPr lIns="91440" tIns="45720" rIns="91440" bIns="45720" anchor="t"/>
          <a:lstStyle/>
          <a:p>
            <a:pPr>
              <a:spcAft>
                <a:spcPts val="600"/>
              </a:spcAft>
            </a:pPr>
            <a:r>
              <a:rPr lang="en-US" sz="2100" dirty="0"/>
              <a:t>Vsi gostje ne želijo enake izkušnje, prav tako pa niso vse nočitve enako dragocene. Tu pridejo v poštev </a:t>
            </a:r>
            <a:r>
              <a:rPr lang="en-US" sz="2100" b="1" dirty="0"/>
              <a:t>stopnjevane cene in dodatki</a:t>
            </a:r>
            <a:r>
              <a:rPr lang="en-US" sz="2100" dirty="0"/>
              <a:t>. S ponudbo prilagodljivih cenovnih stopenj in dodatnih možnosti lahko </a:t>
            </a:r>
            <a:r>
              <a:rPr lang="en-US" sz="2100" b="1" dirty="0"/>
              <a:t>povečate prihodke</a:t>
            </a:r>
            <a:r>
              <a:rPr lang="en-US" sz="2100" dirty="0"/>
              <a:t>, bolje </a:t>
            </a:r>
            <a:r>
              <a:rPr lang="en-US" sz="2100" b="1" dirty="0"/>
              <a:t>izpolnite pričakovanja gostov </a:t>
            </a:r>
            <a:r>
              <a:rPr lang="en-US" sz="2100" dirty="0"/>
              <a:t>in </a:t>
            </a:r>
            <a:r>
              <a:rPr lang="en-US" sz="2100" b="1" dirty="0"/>
              <a:t>prilagodite svojo ponudbo </a:t>
            </a:r>
            <a:r>
              <a:rPr lang="en-US" sz="2100" dirty="0"/>
              <a:t>različnim proračunom, priložnostim in letnim časom.</a:t>
            </a:r>
            <a:endParaRPr lang="en-US" sz="2100" dirty="0">
              <a:ea typeface="Calibri"/>
              <a:cs typeface="Calibri"/>
            </a:endParaRPr>
          </a:p>
          <a:p>
            <a:pPr>
              <a:spcAft>
                <a:spcPts val="600"/>
              </a:spcAft>
            </a:pPr>
            <a:endParaRPr lang="en-US" sz="2100" dirty="0">
              <a:ea typeface="Calibri"/>
              <a:cs typeface="Calibri"/>
            </a:endParaRPr>
          </a:p>
          <a:p>
            <a:pPr>
              <a:spcAft>
                <a:spcPts val="600"/>
              </a:spcAft>
            </a:pPr>
            <a:r>
              <a:rPr lang="en-US" sz="2100" dirty="0"/>
              <a:t>Namen </a:t>
            </a:r>
            <a:r>
              <a:rPr lang="en-US" sz="2100" b="1" dirty="0"/>
              <a:t>tabele stopnjevanih cen in dodatnih možnosti </a:t>
            </a:r>
            <a:r>
              <a:rPr lang="en-US" sz="2100" dirty="0"/>
              <a:t>je pomagati vam oblikovati večplastno cenovno strategijo, ki poveča prihodek nad osnovno ceno. Omogoča vam upoštevanje različnih tipov gostov (npr. družine, lastniki hišnih ljubljenčkov), vrhunskih datumov (npr. prazniki ali vikendi) in priložnosti za dodatno prodajo (npr. dobrodošlica, zgodnji check-in), s čimer zagotovite, da vaš nastanitveni posel ostane konkurenčen, </a:t>
            </a:r>
            <a:r>
              <a:rPr lang="en-US" sz="2100" err="1"/>
              <a:t>prilagodljiv</a:t>
            </a:r>
            <a:r>
              <a:rPr lang="en-US" sz="2100" dirty="0"/>
              <a:t> in donosen.</a:t>
            </a:r>
            <a:endParaRPr lang="en-US" sz="2100" dirty="0">
              <a:ea typeface="Calibri"/>
              <a:cs typeface="Calibri"/>
            </a:endParaRPr>
          </a:p>
        </p:txBody>
      </p:sp>
      <p:sp>
        <p:nvSpPr>
          <p:cNvPr id="5" name="Text Placeholder 4">
            <a:extLst>
              <a:ext uri="{FF2B5EF4-FFF2-40B4-BE49-F238E27FC236}">
                <a16:creationId xmlns:a16="http://schemas.microsoft.com/office/drawing/2014/main" id="{871507D4-C7CE-0536-192E-A6BE518AE060}"/>
              </a:ext>
            </a:extLst>
          </p:cNvPr>
          <p:cNvSpPr>
            <a:spLocks noGrp="1"/>
          </p:cNvSpPr>
          <p:nvPr>
            <p:ph type="body" sz="quarter" idx="18"/>
          </p:nvPr>
        </p:nvSpPr>
        <p:spPr>
          <a:xfrm>
            <a:off x="363060" y="1978165"/>
            <a:ext cx="3016098" cy="1049221"/>
          </a:xfrm>
        </p:spPr>
        <p:txBody>
          <a:bodyPr/>
          <a:lstStyle/>
          <a:p>
            <a:r>
              <a:rPr lang="en-IE" b="0" dirty="0"/>
              <a:t>Stopnjevane cene in dodatne možnosti</a:t>
            </a:r>
          </a:p>
        </p:txBody>
      </p:sp>
      <p:sp>
        <p:nvSpPr>
          <p:cNvPr id="6" name="Text Placeholder 5">
            <a:extLst>
              <a:ext uri="{FF2B5EF4-FFF2-40B4-BE49-F238E27FC236}">
                <a16:creationId xmlns:a16="http://schemas.microsoft.com/office/drawing/2014/main" id="{6435F774-EF10-7D85-C1D8-4E813C5AB006}"/>
              </a:ext>
            </a:extLst>
          </p:cNvPr>
          <p:cNvSpPr>
            <a:spLocks noGrp="1"/>
          </p:cNvSpPr>
          <p:nvPr>
            <p:ph type="body" sz="quarter" idx="19"/>
          </p:nvPr>
        </p:nvSpPr>
        <p:spPr>
          <a:xfrm>
            <a:off x="261922" y="469464"/>
            <a:ext cx="3218374" cy="385564"/>
          </a:xfrm>
        </p:spPr>
        <p:txBody>
          <a:bodyPr/>
          <a:lstStyle/>
          <a:p>
            <a:r>
              <a:rPr lang="en-IE" sz="2800" dirty="0"/>
              <a:t>Modeliranje scenarijev sprememb cen</a:t>
            </a:r>
          </a:p>
          <a:p>
            <a:endParaRPr lang="en-IE" sz="2800" dirty="0"/>
          </a:p>
        </p:txBody>
      </p:sp>
    </p:spTree>
    <p:extLst>
      <p:ext uri="{BB962C8B-B14F-4D97-AF65-F5344CB8AC3E}">
        <p14:creationId xmlns:p14="http://schemas.microsoft.com/office/powerpoint/2010/main" val="241312532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9BAD49-B5FB-4A3A-97FE-CE04B3E84D05}"/>
</file>

<file path=customXml/itemProps2.xml><?xml version="1.0" encoding="utf-8"?>
<ds:datastoreItem xmlns:ds="http://schemas.openxmlformats.org/officeDocument/2006/customXml" ds:itemID="{8FF48270-6968-44F4-AE6B-8A62481A9C8A}"/>
</file>

<file path=customXml/itemProps3.xml><?xml version="1.0" encoding="utf-8"?>
<ds:datastoreItem xmlns:ds="http://schemas.openxmlformats.org/officeDocument/2006/customXml" ds:itemID="{87B37C3E-88F3-4ABA-957B-82B7A8C33F68}"/>
</file>

<file path=docProps/app.xml><?xml version="1.0" encoding="utf-8"?>
<Properties xmlns="http://schemas.openxmlformats.org/officeDocument/2006/extended-properties" xmlns:vt="http://schemas.openxmlformats.org/officeDocument/2006/docPropsVTypes">
  <TotalTime>12892</TotalTime>
  <Words>10529</Words>
  <Application>Microsoft Office PowerPoint</Application>
  <PresentationFormat>Širokozaslonsko</PresentationFormat>
  <Paragraphs>1217</Paragraphs>
  <Slides>73</Slides>
  <Notes>6</Notes>
  <HiddenSlides>0</HiddenSlides>
  <MMClips>0</MMClips>
  <ScaleCrop>false</ScaleCrop>
  <HeadingPairs>
    <vt:vector size="4" baseType="variant">
      <vt:variant>
        <vt:lpstr>Tema</vt:lpstr>
      </vt:variant>
      <vt:variant>
        <vt:i4>1</vt:i4>
      </vt:variant>
      <vt:variant>
        <vt:lpstr>Naslovi diapozitivov</vt:lpstr>
      </vt:variant>
      <vt:variant>
        <vt:i4>73</vt:i4>
      </vt:variant>
    </vt:vector>
  </HeadingPairs>
  <TitlesOfParts>
    <vt:vector size="74"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docId:B42C93DE43054DE122E5D1B38CDC0CA5</cp:keywords>
  <cp:lastModifiedBy>Tatjana Klakočar</cp:lastModifiedBy>
  <cp:revision>711</cp:revision>
  <dcterms:created xsi:type="dcterms:W3CDTF">2020-10-14T13:32:04Z</dcterms:created>
  <dcterms:modified xsi:type="dcterms:W3CDTF">2026-01-13T09:46:26Z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